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sldIdLst>
    <p:sldId id="269" r:id="rId2"/>
    <p:sldId id="353" r:id="rId3"/>
    <p:sldId id="352" r:id="rId4"/>
    <p:sldId id="315" r:id="rId5"/>
    <p:sldId id="382" r:id="rId6"/>
    <p:sldId id="395" r:id="rId7"/>
    <p:sldId id="391" r:id="rId8"/>
    <p:sldId id="392" r:id="rId9"/>
    <p:sldId id="396" r:id="rId10"/>
    <p:sldId id="397" r:id="rId11"/>
    <p:sldId id="399" r:id="rId12"/>
    <p:sldId id="400" r:id="rId13"/>
    <p:sldId id="300" r:id="rId14"/>
    <p:sldId id="394" r:id="rId15"/>
    <p:sldId id="286" r:id="rId16"/>
    <p:sldId id="327" r:id="rId17"/>
    <p:sldId id="317" r:id="rId18"/>
    <p:sldId id="318" r:id="rId19"/>
    <p:sldId id="381" r:id="rId20"/>
    <p:sldId id="389" r:id="rId21"/>
    <p:sldId id="384" r:id="rId22"/>
    <p:sldId id="385" r:id="rId23"/>
    <p:sldId id="386" r:id="rId24"/>
    <p:sldId id="387" r:id="rId25"/>
    <p:sldId id="388" r:id="rId26"/>
    <p:sldId id="390" r:id="rId27"/>
    <p:sldId id="383" r:id="rId28"/>
    <p:sldId id="398" r:id="rId29"/>
    <p:sldId id="3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16692"/>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2 14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4.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11" Type="http://schemas.openxmlformats.org/officeDocument/2006/relationships/image" Target="../media/image56.png"/><Relationship Id="rId5" Type="http://schemas.openxmlformats.org/officeDocument/2006/relationships/image" Target="../media/image41.png"/><Relationship Id="rId10"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8.png"/><Relationship Id="rId7"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0.png"/><Relationship Id="rId5" Type="http://schemas.openxmlformats.org/officeDocument/2006/relationships/image" Target="../media/image9.png"/><Relationship Id="rId4" Type="http://schemas.openxmlformats.org/officeDocument/2006/relationships/image" Target="../media/image59.png"/><Relationship Id="rId9" Type="http://schemas.openxmlformats.org/officeDocument/2006/relationships/image" Target="../media/image6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0.png"/><Relationship Id="rId1" Type="http://schemas.openxmlformats.org/officeDocument/2006/relationships/slideLayout" Target="../slideLayouts/slideLayout12.xml"/><Relationship Id="rId6" Type="http://schemas.openxmlformats.org/officeDocument/2006/relationships/image" Target="../media/image290.png"/><Relationship Id="rId5" Type="http://schemas.openxmlformats.org/officeDocument/2006/relationships/image" Target="../media/image250.png"/><Relationship Id="rId4" Type="http://schemas.openxmlformats.org/officeDocument/2006/relationships/image" Target="../media/image270.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image" Target="../media/image66.png"/><Relationship Id="rId7"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320.png"/><Relationship Id="rId10" Type="http://schemas.openxmlformats.org/officeDocument/2006/relationships/image" Target="../media/image370.png"/><Relationship Id="rId9"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2.xml"/><Relationship Id="rId5" Type="http://schemas.openxmlformats.org/officeDocument/2006/relationships/image" Target="../media/image65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7" Type="http://schemas.openxmlformats.org/officeDocument/2006/relationships/image" Target="../media/image460.pn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3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320.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44.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3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LVMWD </a:t>
            </a:r>
            <a:r>
              <a:rPr lang="ja-JP" altLang="en-US" dirty="0"/>
              <a:t>水質予測</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14</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7068E43-3D8B-48E7-8111-7D58398E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415" y="2030167"/>
            <a:ext cx="3974336" cy="2788772"/>
          </a:xfrm>
          <a:prstGeom prst="rect">
            <a:avLst/>
          </a:prstGeom>
        </p:spPr>
      </p:pic>
      <p:pic>
        <p:nvPicPr>
          <p:cNvPr id="10" name="図 9" descr="グラフ&#10;&#10;自動的に生成された説明">
            <a:extLst>
              <a:ext uri="{FF2B5EF4-FFF2-40B4-BE49-F238E27FC236}">
                <a16:creationId xmlns:a16="http://schemas.microsoft.com/office/drawing/2014/main" id="{8BC03864-54A2-42BD-B0E3-F3D76CA42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591" y="2021184"/>
            <a:ext cx="3987138" cy="2797755"/>
          </a:xfrm>
          <a:prstGeom prst="rect">
            <a:avLst/>
          </a:prstGeom>
        </p:spPr>
      </p:pic>
      <p:pic>
        <p:nvPicPr>
          <p:cNvPr id="8" name="図 7" descr="グラフ&#10;&#10;自動的に生成された説明">
            <a:extLst>
              <a:ext uri="{FF2B5EF4-FFF2-40B4-BE49-F238E27FC236}">
                <a16:creationId xmlns:a16="http://schemas.microsoft.com/office/drawing/2014/main" id="{9E32BB2E-5F0E-47CD-8B00-C3713F85C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 y="2021184"/>
            <a:ext cx="3973563" cy="278823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229373727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3690844093"/>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4097402812"/>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488806"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635345"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9317389-CBC2-4600-A0F8-1FDB70171D6C}"/>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30" name="テキスト ボックス 29">
                <a:extLst>
                  <a:ext uri="{FF2B5EF4-FFF2-40B4-BE49-F238E27FC236}">
                    <a16:creationId xmlns:a16="http://schemas.microsoft.com/office/drawing/2014/main" id="{79317389-CBC2-4600-A0F8-1FDB70171D6C}"/>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6"/>
                <a:stretch>
                  <a:fillRect/>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DA493B31-F277-4BC2-A20A-9FE24BF7031A}"/>
              </a:ext>
            </a:extLst>
          </p:cNvPr>
          <p:cNvCxnSpPr>
            <a:cxnSpLocks/>
            <a:endCxn id="40"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C5832ADE-F37D-4DDB-9E1D-2790BD7462E9}"/>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7556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Free Chlorine</a:t>
            </a:r>
            <a:r>
              <a:rPr lang="ja-JP" altLang="en-US" dirty="0"/>
              <a:t> </a:t>
            </a:r>
            <a:r>
              <a:rPr lang="en-US" altLang="ja-JP" dirty="0"/>
              <a:t>/</a:t>
            </a:r>
            <a:r>
              <a:rPr lang="ja-JP" altLang="en-US" dirty="0"/>
              <a:t> </a:t>
            </a:r>
            <a:r>
              <a:rPr lang="en-US" altLang="ja-JP" dirty="0"/>
              <a:t>ORP</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2022</a:t>
            </a:r>
            <a:r>
              <a:rPr lang="ja-JP" altLang="en-US" sz="2800" dirty="0"/>
              <a:t>年</a:t>
            </a:r>
            <a:r>
              <a:rPr lang="en-US" altLang="ja-JP" sz="2800" dirty="0"/>
              <a:t>7</a:t>
            </a:r>
            <a:r>
              <a:rPr lang="ja-JP" altLang="en-US" sz="2800" dirty="0"/>
              <a:t>月以降、遊離塩素や</a:t>
            </a:r>
            <a:r>
              <a:rPr lang="en-US" altLang="ja-JP" sz="2800" dirty="0"/>
              <a:t>ORP</a:t>
            </a:r>
            <a:r>
              <a:rPr lang="ja-JP" altLang="en-US" sz="2800" dirty="0"/>
              <a:t>も急変している。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733642" y="1721647"/>
            <a:ext cx="3570489" cy="338554"/>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157072" y="3895071"/>
            <a:ext cx="1836064" cy="338554"/>
          </a:xfrm>
          <a:prstGeom prst="rect">
            <a:avLst/>
          </a:prstGeom>
          <a:noFill/>
        </p:spPr>
        <p:txBody>
          <a:bodyPr wrap="square" rtlCol="0">
            <a:spAutoFit/>
          </a:bodyPr>
          <a:lstStyle/>
          <a:p>
            <a:pPr algn="ctr"/>
            <a:r>
              <a:rPr kumimoji="1" lang="en-US" altLang="ja-JP" sz="1600" dirty="0"/>
              <a:t>RO Feed ORP</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697102" y="3827142"/>
            <a:ext cx="2337826" cy="338554"/>
          </a:xfrm>
          <a:prstGeom prst="rect">
            <a:avLst/>
          </a:prstGeom>
          <a:noFill/>
        </p:spPr>
        <p:txBody>
          <a:bodyPr wrap="square" rtlCol="0">
            <a:spAutoFit/>
          </a:bodyPr>
          <a:lstStyle/>
          <a:p>
            <a:pPr algn="ctr"/>
            <a:r>
              <a:rPr kumimoji="1" lang="en-US" altLang="ja-JP" sz="1600" dirty="0"/>
              <a:t>RO Feed Free Chlorine</a:t>
            </a:r>
            <a:endParaRPr kumimoji="1" lang="ja-JP" altLang="en-US" sz="1600" dirty="0"/>
          </a:p>
        </p:txBody>
      </p:sp>
      <p:pic>
        <p:nvPicPr>
          <p:cNvPr id="7" name="図 6" descr="グラフ, ヒストグラム&#10;&#10;自動的に生成された説明">
            <a:extLst>
              <a:ext uri="{FF2B5EF4-FFF2-40B4-BE49-F238E27FC236}">
                <a16:creationId xmlns:a16="http://schemas.microsoft.com/office/drawing/2014/main" id="{3479C7E3-BBFE-4D12-8C6A-D3307241C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76" y="3961857"/>
            <a:ext cx="3267692" cy="2160000"/>
          </a:xfrm>
          <a:prstGeom prst="rect">
            <a:avLst/>
          </a:prstGeom>
        </p:spPr>
      </p:pic>
      <p:pic>
        <p:nvPicPr>
          <p:cNvPr id="11" name="図 10" descr="グラフ&#10;&#10;自動的に生成された説明">
            <a:extLst>
              <a:ext uri="{FF2B5EF4-FFF2-40B4-BE49-F238E27FC236}">
                <a16:creationId xmlns:a16="http://schemas.microsoft.com/office/drawing/2014/main" id="{4A446B0D-F5FA-483C-BE48-6A06FF7BD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728" y="3961857"/>
            <a:ext cx="3267692" cy="2160000"/>
          </a:xfrm>
          <a:prstGeom prst="rect">
            <a:avLst/>
          </a:prstGeom>
        </p:spPr>
      </p:pic>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42252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4225267" y="1712141"/>
                <a:ext cx="545007" cy="200055"/>
              </a:xfrm>
              <a:prstGeom prst="rect">
                <a:avLst/>
              </a:prstGeom>
              <a:blipFill>
                <a:blip r:embed="rId5"/>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70127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F26D1B7-0FE7-459A-80D3-7A2AD9CF4542}"/>
              </a:ext>
            </a:extLst>
          </p:cNvPr>
          <p:cNvCxnSpPr>
            <a:cxnSpLocks/>
          </p:cNvCxnSpPr>
          <p:nvPr/>
        </p:nvCxnSpPr>
        <p:spPr>
          <a:xfrm>
            <a:off x="5070182" y="5251712"/>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2FFBC13-505D-4D8B-B817-2328D7170AD7}"/>
              </a:ext>
            </a:extLst>
          </p:cNvPr>
          <p:cNvCxnSpPr>
            <a:cxnSpLocks/>
          </p:cNvCxnSpPr>
          <p:nvPr/>
        </p:nvCxnSpPr>
        <p:spPr>
          <a:xfrm>
            <a:off x="8992330" y="5488124"/>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AE042F05-77CA-4278-B098-C577AB51AF69}"/>
              </a:ext>
            </a:extLst>
          </p:cNvPr>
          <p:cNvSpPr txBox="1"/>
          <p:nvPr/>
        </p:nvSpPr>
        <p:spPr>
          <a:xfrm>
            <a:off x="1775075" y="3996419"/>
            <a:ext cx="913715" cy="276999"/>
          </a:xfrm>
          <a:prstGeom prst="rect">
            <a:avLst/>
          </a:prstGeom>
          <a:noFill/>
        </p:spPr>
        <p:txBody>
          <a:bodyPr wrap="square" rtlCol="0">
            <a:spAutoFit/>
          </a:bodyPr>
          <a:lstStyle/>
          <a:p>
            <a:pPr algn="ctr"/>
            <a:r>
              <a:rPr kumimoji="1" lang="ja-JP" altLang="en-US" sz="1200"/>
              <a:t>酸化性強</a:t>
            </a:r>
            <a:endParaRPr kumimoji="1" lang="ja-JP" altLang="en-US" sz="1200" dirty="0"/>
          </a:p>
        </p:txBody>
      </p:sp>
      <p:sp>
        <p:nvSpPr>
          <p:cNvPr id="51" name="テキスト ボックス 50">
            <a:extLst>
              <a:ext uri="{FF2B5EF4-FFF2-40B4-BE49-F238E27FC236}">
                <a16:creationId xmlns:a16="http://schemas.microsoft.com/office/drawing/2014/main" id="{EC779A4C-EAA5-4492-8FD9-55C92A572B89}"/>
              </a:ext>
            </a:extLst>
          </p:cNvPr>
          <p:cNvSpPr txBox="1"/>
          <p:nvPr/>
        </p:nvSpPr>
        <p:spPr>
          <a:xfrm>
            <a:off x="1782411" y="5465637"/>
            <a:ext cx="913715" cy="276999"/>
          </a:xfrm>
          <a:prstGeom prst="rect">
            <a:avLst/>
          </a:prstGeom>
          <a:noFill/>
        </p:spPr>
        <p:txBody>
          <a:bodyPr wrap="square" rtlCol="0">
            <a:spAutoFit/>
          </a:bodyPr>
          <a:lstStyle/>
          <a:p>
            <a:pPr algn="ctr"/>
            <a:r>
              <a:rPr kumimoji="1" lang="ja-JP" altLang="en-US" sz="1200" dirty="0"/>
              <a:t>還元性強</a:t>
            </a:r>
          </a:p>
        </p:txBody>
      </p:sp>
      <p:sp>
        <p:nvSpPr>
          <p:cNvPr id="21" name="テキスト ボックス 20">
            <a:extLst>
              <a:ext uri="{FF2B5EF4-FFF2-40B4-BE49-F238E27FC236}">
                <a16:creationId xmlns:a16="http://schemas.microsoft.com/office/drawing/2014/main" id="{D8A604D9-BA75-4FB6-AD29-81E3479D9F1D}"/>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spTree>
    <p:extLst>
      <p:ext uri="{BB962C8B-B14F-4D97-AF65-F5344CB8AC3E}">
        <p14:creationId xmlns:p14="http://schemas.microsoft.com/office/powerpoint/2010/main" val="415701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descr="グラフ&#10;&#10;自動的に生成された説明">
            <a:extLst>
              <a:ext uri="{FF2B5EF4-FFF2-40B4-BE49-F238E27FC236}">
                <a16:creationId xmlns:a16="http://schemas.microsoft.com/office/drawing/2014/main" id="{990A1DB3-EE53-4647-A814-1EF47899F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04" y="4066936"/>
            <a:ext cx="3267693" cy="2160000"/>
          </a:xfrm>
          <a:prstGeom prst="rect">
            <a:avLst/>
          </a:prstGeom>
        </p:spPr>
      </p:pic>
      <p:pic>
        <p:nvPicPr>
          <p:cNvPr id="20" name="図 19" descr="グラフ, 箱ひげ図&#10;&#10;自動的に生成された説明">
            <a:extLst>
              <a:ext uri="{FF2B5EF4-FFF2-40B4-BE49-F238E27FC236}">
                <a16:creationId xmlns:a16="http://schemas.microsoft.com/office/drawing/2014/main" id="{FEE6B447-7484-4CF0-9FD3-01E73A70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178" y="4066936"/>
            <a:ext cx="3262155" cy="2160000"/>
          </a:xfrm>
          <a:prstGeom prst="rect">
            <a:avLst/>
          </a:prstGeom>
        </p:spPr>
      </p:pic>
      <p:pic>
        <p:nvPicPr>
          <p:cNvPr id="17" name="図 16" descr="グラフ&#10;&#10;自動的に生成された説明">
            <a:extLst>
              <a:ext uri="{FF2B5EF4-FFF2-40B4-BE49-F238E27FC236}">
                <a16:creationId xmlns:a16="http://schemas.microsoft.com/office/drawing/2014/main" id="{A4F36E92-AA18-4DCA-9619-2EFB1A856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399" y="4066936"/>
            <a:ext cx="3262154" cy="2160000"/>
          </a:xfrm>
          <a:prstGeom prst="rect">
            <a:avLst/>
          </a:prstGeom>
        </p:spPr>
      </p:pic>
      <p:pic>
        <p:nvPicPr>
          <p:cNvPr id="12" name="図 11" descr="グラフ&#10;&#10;自動的に生成された説明">
            <a:extLst>
              <a:ext uri="{FF2B5EF4-FFF2-40B4-BE49-F238E27FC236}">
                <a16:creationId xmlns:a16="http://schemas.microsoft.com/office/drawing/2014/main" id="{1172B9FC-4E86-4C63-9389-BFE6C8CC3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251" y="1751742"/>
            <a:ext cx="3267693" cy="2160000"/>
          </a:xfrm>
          <a:prstGeom prst="rect">
            <a:avLst/>
          </a:prstGeom>
        </p:spPr>
      </p:pic>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2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Pressure / Permeate Flow Rate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流入圧力・透過流量は大きく変動していない。</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9367" y="1849443"/>
            <a:ext cx="2476817" cy="584775"/>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23583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2358367" y="1712141"/>
                <a:ext cx="545007" cy="200055"/>
              </a:xfrm>
              <a:prstGeom prst="rect">
                <a:avLst/>
              </a:prstGeom>
              <a:blipFill>
                <a:blip r:embed="rId7"/>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3661974B-E9BB-4273-B6C1-C487450087D3}"/>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51458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2F739C4-773E-475C-89F0-0570D0BA20D2}"/>
              </a:ext>
            </a:extLst>
          </p:cNvPr>
          <p:cNvCxnSpPr>
            <a:cxnSpLocks/>
          </p:cNvCxnSpPr>
          <p:nvPr/>
        </p:nvCxnSpPr>
        <p:spPr>
          <a:xfrm>
            <a:off x="10460837" y="1990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58E036E-8907-498E-95B7-DBE54572DD1A}"/>
              </a:ext>
            </a:extLst>
          </p:cNvPr>
          <p:cNvSpPr txBox="1"/>
          <p:nvPr/>
        </p:nvSpPr>
        <p:spPr>
          <a:xfrm>
            <a:off x="5775861" y="1774453"/>
            <a:ext cx="2125296" cy="338554"/>
          </a:xfrm>
          <a:prstGeom prst="rect">
            <a:avLst/>
          </a:prstGeom>
          <a:noFill/>
        </p:spPr>
        <p:txBody>
          <a:bodyPr wrap="square" rtlCol="0">
            <a:spAutoFit/>
          </a:bodyPr>
          <a:lstStyle/>
          <a:p>
            <a:pPr algn="ctr"/>
            <a:r>
              <a:rPr kumimoji="1" lang="en-US" altLang="ja-JP" sz="1600" dirty="0"/>
              <a:t>RO Feed Pressure</a:t>
            </a:r>
            <a:endParaRPr kumimoji="1" lang="ja-JP" altLang="en-US" sz="1600" dirty="0"/>
          </a:p>
        </p:txBody>
      </p:sp>
      <p:sp>
        <p:nvSpPr>
          <p:cNvPr id="25" name="テキスト ボックス 24">
            <a:extLst>
              <a:ext uri="{FF2B5EF4-FFF2-40B4-BE49-F238E27FC236}">
                <a16:creationId xmlns:a16="http://schemas.microsoft.com/office/drawing/2014/main" id="{47E4C3DB-A8C3-46B8-9EA9-C3DCD6ACB15D}"/>
              </a:ext>
            </a:extLst>
          </p:cNvPr>
          <p:cNvSpPr txBox="1"/>
          <p:nvPr/>
        </p:nvSpPr>
        <p:spPr>
          <a:xfrm>
            <a:off x="323533" y="3892691"/>
            <a:ext cx="1646550" cy="584775"/>
          </a:xfrm>
          <a:prstGeom prst="rect">
            <a:avLst/>
          </a:prstGeom>
          <a:noFill/>
        </p:spPr>
        <p:txBody>
          <a:bodyPr wrap="square" rtlCol="0">
            <a:spAutoFit/>
          </a:bodyPr>
          <a:lstStyle/>
          <a:p>
            <a:pPr algn="ctr"/>
            <a:r>
              <a:rPr kumimoji="1" lang="en-US" altLang="ja-JP" sz="1600" dirty="0"/>
              <a:t>RO Permeate Flow Rate</a:t>
            </a:r>
            <a:endParaRPr kumimoji="1" lang="ja-JP" altLang="en-US" sz="1600" dirty="0"/>
          </a:p>
        </p:txBody>
      </p:sp>
      <p:sp>
        <p:nvSpPr>
          <p:cNvPr id="27" name="テキスト ボックス 26">
            <a:extLst>
              <a:ext uri="{FF2B5EF4-FFF2-40B4-BE49-F238E27FC236}">
                <a16:creationId xmlns:a16="http://schemas.microsoft.com/office/drawing/2014/main" id="{E28A44F2-2434-4B90-A68E-C91D898CCBF4}"/>
              </a:ext>
            </a:extLst>
          </p:cNvPr>
          <p:cNvSpPr txBox="1"/>
          <p:nvPr/>
        </p:nvSpPr>
        <p:spPr>
          <a:xfrm>
            <a:off x="3085539" y="3853185"/>
            <a:ext cx="1398098" cy="279797"/>
          </a:xfrm>
          <a:prstGeom prst="rect">
            <a:avLst/>
          </a:prstGeom>
          <a:noFill/>
        </p:spPr>
        <p:txBody>
          <a:bodyPr wrap="square" rtlCol="0">
            <a:spAutoFit/>
          </a:bodyPr>
          <a:lstStyle/>
          <a:p>
            <a:pPr algn="ctr"/>
            <a:r>
              <a:rPr kumimoji="1" lang="en-US" altLang="ja-JP" sz="1400" dirty="0"/>
              <a:t>RO Stage 1</a:t>
            </a:r>
            <a:endParaRPr kumimoji="1" lang="ja-JP" altLang="en-US" sz="1400" dirty="0"/>
          </a:p>
        </p:txBody>
      </p:sp>
      <p:sp>
        <p:nvSpPr>
          <p:cNvPr id="33" name="テキスト ボックス 32">
            <a:extLst>
              <a:ext uri="{FF2B5EF4-FFF2-40B4-BE49-F238E27FC236}">
                <a16:creationId xmlns:a16="http://schemas.microsoft.com/office/drawing/2014/main" id="{99867D3D-B0CE-4755-A9E2-9EAC54D17D36}"/>
              </a:ext>
            </a:extLst>
          </p:cNvPr>
          <p:cNvSpPr txBox="1"/>
          <p:nvPr/>
        </p:nvSpPr>
        <p:spPr>
          <a:xfrm>
            <a:off x="6420345" y="3839195"/>
            <a:ext cx="1398098" cy="307777"/>
          </a:xfrm>
          <a:prstGeom prst="rect">
            <a:avLst/>
          </a:prstGeom>
          <a:noFill/>
        </p:spPr>
        <p:txBody>
          <a:bodyPr wrap="square" rtlCol="0">
            <a:spAutoFit/>
          </a:bodyPr>
          <a:lstStyle/>
          <a:p>
            <a:pPr algn="ctr"/>
            <a:r>
              <a:rPr kumimoji="1" lang="en-US" altLang="ja-JP" sz="1400" dirty="0"/>
              <a:t>RO Stage 2</a:t>
            </a:r>
            <a:endParaRPr kumimoji="1" lang="ja-JP" altLang="en-US" sz="1400" dirty="0"/>
          </a:p>
        </p:txBody>
      </p:sp>
      <p:sp>
        <p:nvSpPr>
          <p:cNvPr id="34" name="テキスト ボックス 33">
            <a:extLst>
              <a:ext uri="{FF2B5EF4-FFF2-40B4-BE49-F238E27FC236}">
                <a16:creationId xmlns:a16="http://schemas.microsoft.com/office/drawing/2014/main" id="{15091B63-227B-4FC1-AC9B-93A01DBB1426}"/>
              </a:ext>
            </a:extLst>
          </p:cNvPr>
          <p:cNvSpPr txBox="1"/>
          <p:nvPr/>
        </p:nvSpPr>
        <p:spPr>
          <a:xfrm>
            <a:off x="9704638" y="3839195"/>
            <a:ext cx="1398098" cy="307777"/>
          </a:xfrm>
          <a:prstGeom prst="rect">
            <a:avLst/>
          </a:prstGeom>
          <a:noFill/>
        </p:spPr>
        <p:txBody>
          <a:bodyPr wrap="square" rtlCol="0">
            <a:spAutoFit/>
          </a:bodyPr>
          <a:lstStyle/>
          <a:p>
            <a:pPr algn="ctr"/>
            <a:r>
              <a:rPr kumimoji="1" lang="en-US" altLang="ja-JP" sz="1400" dirty="0"/>
              <a:t>RO Stage 3</a:t>
            </a:r>
            <a:endParaRPr kumimoji="1" lang="ja-JP" altLang="en-US" sz="1400" dirty="0"/>
          </a:p>
        </p:txBody>
      </p:sp>
      <p:cxnSp>
        <p:nvCxnSpPr>
          <p:cNvPr id="39" name="直線矢印コネクタ 38">
            <a:extLst>
              <a:ext uri="{FF2B5EF4-FFF2-40B4-BE49-F238E27FC236}">
                <a16:creationId xmlns:a16="http://schemas.microsoft.com/office/drawing/2014/main" id="{DA49F98C-9033-407E-B01F-ED2D57279ADA}"/>
              </a:ext>
            </a:extLst>
          </p:cNvPr>
          <p:cNvCxnSpPr>
            <a:cxnSpLocks/>
          </p:cNvCxnSpPr>
          <p:nvPr/>
        </p:nvCxnSpPr>
        <p:spPr>
          <a:xfrm>
            <a:off x="11438832" y="435234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6B38944-B88F-4F08-956E-43395948E4A1}"/>
              </a:ext>
            </a:extLst>
          </p:cNvPr>
          <p:cNvCxnSpPr>
            <a:cxnSpLocks/>
          </p:cNvCxnSpPr>
          <p:nvPr/>
        </p:nvCxnSpPr>
        <p:spPr>
          <a:xfrm>
            <a:off x="8081025" y="4342815"/>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1ADBE33-4EB6-4B08-A4CC-29048144105A}"/>
              </a:ext>
            </a:extLst>
          </p:cNvPr>
          <p:cNvCxnSpPr>
            <a:cxnSpLocks/>
          </p:cNvCxnSpPr>
          <p:nvPr/>
        </p:nvCxnSpPr>
        <p:spPr>
          <a:xfrm>
            <a:off x="4740137" y="432318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7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時系列モデルで</a:t>
            </a:r>
            <a:r>
              <a:rPr lang="en-US" altLang="ja-JP" sz="2800" dirty="0"/>
              <a:t>RO</a:t>
            </a:r>
            <a:r>
              <a:rPr lang="ja-JP" altLang="en-US" sz="2800" dirty="0"/>
              <a:t>膜透過水の導電率予測を検討した。</a:t>
            </a:r>
            <a:endParaRPr lang="en-US" altLang="ja-JP" sz="2800" dirty="0"/>
          </a:p>
          <a:p>
            <a:r>
              <a:rPr lang="en-US" altLang="ja-JP" sz="2800" dirty="0"/>
              <a:t>STL</a:t>
            </a:r>
            <a:r>
              <a:rPr lang="ja-JP" altLang="en-US" sz="2800" dirty="0"/>
              <a:t>分解結果から、非定常なトレンド成分が支配的だと推測される。</a:t>
            </a:r>
            <a:endParaRPr lang="en-US" altLang="ja-JP" sz="2800" dirty="0"/>
          </a:p>
          <a:p>
            <a:r>
              <a:rPr lang="en-US" altLang="ja-JP" sz="2800" dirty="0"/>
              <a:t>Prophet</a:t>
            </a:r>
            <a:r>
              <a:rPr lang="ja-JP" altLang="en-US" sz="2800" dirty="0"/>
              <a:t>を用いた予測を試し、下記の結果を得た。</a:t>
            </a:r>
            <a:endParaRPr lang="en-US" altLang="ja-JP" sz="2800" dirty="0"/>
          </a:p>
          <a:p>
            <a:pPr lvl="1"/>
            <a:r>
              <a:rPr lang="ja-JP" altLang="en-US" sz="2400" dirty="0"/>
              <a:t>同じ状態が続く期間では、</a:t>
            </a:r>
            <a:r>
              <a:rPr lang="en-US" altLang="ja-JP" sz="2400" dirty="0"/>
              <a:t> </a:t>
            </a:r>
            <a:r>
              <a:rPr lang="ja-JP" altLang="en-US" sz="2400" dirty="0"/>
              <a:t>そこそこの予測が可能</a:t>
            </a:r>
            <a:r>
              <a:rPr lang="ja-JP" altLang="en-US" dirty="0"/>
              <a:t>（</a:t>
            </a:r>
            <a:r>
              <a:rPr lang="en-US" altLang="ja-JP" dirty="0"/>
              <a:t>MAPE10%</a:t>
            </a:r>
            <a:r>
              <a:rPr lang="ja-JP" altLang="en-US" dirty="0"/>
              <a:t>～</a:t>
            </a:r>
            <a:r>
              <a:rPr lang="en-US" altLang="ja-JP" dirty="0"/>
              <a:t>15%</a:t>
            </a:r>
            <a:r>
              <a:rPr lang="ja-JP" altLang="en-US" dirty="0"/>
              <a:t>）</a:t>
            </a:r>
            <a:endParaRPr lang="en-US" altLang="ja-JP" sz="2400" dirty="0"/>
          </a:p>
          <a:p>
            <a:pPr lvl="1"/>
            <a:r>
              <a:rPr lang="ja-JP" altLang="en-US" sz="2400" dirty="0"/>
              <a:t>状態が切り替わる期間では、予測は悪化</a:t>
            </a:r>
            <a:r>
              <a:rPr lang="ja-JP" altLang="en-US" dirty="0"/>
              <a:t>（</a:t>
            </a:r>
            <a:r>
              <a:rPr lang="en-US" altLang="ja-JP" dirty="0"/>
              <a:t>MAPE</a:t>
            </a:r>
            <a:r>
              <a:rPr lang="ja-JP" altLang="en-US" dirty="0"/>
              <a:t>約</a:t>
            </a:r>
            <a:r>
              <a:rPr lang="en-US" altLang="ja-JP" dirty="0"/>
              <a:t>15%</a:t>
            </a:r>
            <a:r>
              <a:rPr lang="ja-JP" altLang="en-US" dirty="0"/>
              <a:t>～</a:t>
            </a:r>
            <a:r>
              <a:rPr lang="en-US" altLang="ja-JP" dirty="0"/>
              <a:t>20%</a:t>
            </a:r>
            <a:r>
              <a:rPr lang="ja-JP" altLang="en-US" dirty="0"/>
              <a:t>）</a:t>
            </a:r>
            <a:endParaRPr lang="en-US" altLang="ja-JP" sz="2400" dirty="0"/>
          </a:p>
          <a:p>
            <a:r>
              <a:rPr lang="ja-JP" altLang="en-US" sz="2800" dirty="0"/>
              <a:t>目的変数の時系列モデルは、透過導電率の悪化傾向を追える可能性があると考えられる。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95166"/>
            <a:ext cx="11341887" cy="4940057"/>
          </a:xfrm>
        </p:spPr>
        <p:txBody>
          <a:bodyPr/>
          <a:lstStyle/>
          <a:p>
            <a:r>
              <a:rPr lang="ja-JP" altLang="en-US" sz="2800" dirty="0"/>
              <a:t>予測モデルの検討を進める。</a:t>
            </a:r>
            <a:endParaRPr lang="en-US" altLang="ja-JP" sz="2800" dirty="0"/>
          </a:p>
          <a:p>
            <a:pPr lvl="1"/>
            <a:r>
              <a:rPr lang="ja-JP" altLang="en-US" sz="2400" dirty="0"/>
              <a:t>１．</a:t>
            </a:r>
            <a:r>
              <a:rPr lang="en-US" altLang="ja-JP" sz="2400" dirty="0"/>
              <a:t>LVMWD</a:t>
            </a:r>
            <a:r>
              <a:rPr lang="ja-JP" altLang="en-US" sz="2400" dirty="0"/>
              <a:t>：透過水 導電率の予測を改善する。</a:t>
            </a:r>
            <a:endParaRPr lang="en-US" altLang="ja-JP" sz="2400" dirty="0"/>
          </a:p>
          <a:p>
            <a:pPr lvl="2">
              <a:spcBef>
                <a:spcPts val="1200"/>
              </a:spcBef>
            </a:pPr>
            <a:r>
              <a:rPr lang="ja-JP" altLang="en-US" sz="2000" dirty="0"/>
              <a:t>同じ状態が続く期間で、基礎的な方法によるデータ分析や</a:t>
            </a:r>
            <a:r>
              <a:rPr lang="en-US" altLang="ja-JP" sz="2000" dirty="0"/>
              <a:t>ARMA</a:t>
            </a:r>
            <a:r>
              <a:rPr lang="ja-JP" altLang="en-US" sz="2000" dirty="0"/>
              <a:t>モデルなどで改善する</a:t>
            </a:r>
            <a:endParaRPr lang="en-US" altLang="ja-JP" sz="2000" dirty="0"/>
          </a:p>
          <a:p>
            <a:pPr marL="1368000" lvl="3" indent="-457200">
              <a:spcBef>
                <a:spcPts val="1200"/>
              </a:spcBef>
              <a:buFont typeface="Wingdings" panose="05000000000000000000" pitchFamily="2" charset="2"/>
              <a:buChar char="Ø"/>
            </a:pPr>
            <a:r>
              <a:rPr lang="ja-JP" altLang="en-US" sz="2000" dirty="0"/>
              <a:t>平常時はもう少し改善できるはず、実際には検証期間は数週間で良いかも</a:t>
            </a:r>
            <a:endParaRPr lang="en-US" altLang="ja-JP" sz="2000" dirty="0"/>
          </a:p>
          <a:p>
            <a:pPr lvl="2">
              <a:spcBef>
                <a:spcPts val="1200"/>
              </a:spcBef>
            </a:pPr>
            <a:r>
              <a:rPr lang="ja-JP" altLang="en-US" sz="2000" dirty="0"/>
              <a:t>外因変数を用いた</a:t>
            </a:r>
            <a:r>
              <a:rPr lang="en-US" altLang="ja-JP" sz="2000" dirty="0"/>
              <a:t>ARX</a:t>
            </a:r>
            <a:r>
              <a:rPr lang="ja-JP" altLang="en-US" sz="2000" dirty="0"/>
              <a:t>などで改善する</a:t>
            </a:r>
            <a:endParaRPr lang="en-US" altLang="ja-JP" sz="2000" dirty="0"/>
          </a:p>
          <a:p>
            <a:pPr lvl="3" indent="-457200">
              <a:spcBef>
                <a:spcPts val="1200"/>
              </a:spcBef>
              <a:buFont typeface="Wingdings" panose="05000000000000000000" pitchFamily="2" charset="2"/>
              <a:buChar char="Ø"/>
            </a:pPr>
            <a:r>
              <a:rPr lang="ja-JP" altLang="en-US" sz="2000" dirty="0"/>
              <a:t>週単位の変動や状態が切り替わる期間は、外因変数に頼るのが良いかも</a:t>
            </a:r>
            <a:endParaRPr lang="en-US" altLang="ja-JP" sz="2000" dirty="0"/>
          </a:p>
          <a:p>
            <a:pPr lvl="1"/>
            <a:r>
              <a:rPr lang="ja-JP" altLang="en-US" sz="2400" dirty="0"/>
              <a:t>２．</a:t>
            </a:r>
            <a:r>
              <a:rPr lang="en-US" altLang="ja-JP" sz="2400" dirty="0"/>
              <a:t>LVMWD</a:t>
            </a:r>
            <a:r>
              <a:rPr lang="ja-JP" altLang="en-US" sz="2400" dirty="0"/>
              <a:t>：透過水 </a:t>
            </a:r>
            <a:r>
              <a:rPr lang="en-US" altLang="ja-JP" sz="2400" dirty="0"/>
              <a:t>TOC</a:t>
            </a:r>
            <a:r>
              <a:rPr lang="ja-JP" altLang="en-US" sz="2400" dirty="0"/>
              <a:t>の予測を試す。</a:t>
            </a:r>
            <a:endParaRPr lang="en-US" altLang="ja-JP" sz="2400" dirty="0"/>
          </a:p>
          <a:p>
            <a:pPr lvl="2">
              <a:spcBef>
                <a:spcPts val="1200"/>
              </a:spcBef>
              <a:buFont typeface="Wingdings" panose="05000000000000000000" pitchFamily="2" charset="2"/>
              <a:buChar char="Ø"/>
            </a:pPr>
            <a:r>
              <a:rPr lang="ja-JP" altLang="en-US" sz="2000" dirty="0"/>
              <a:t>ただし、ほぼ一定なので、モデリングする意味があるのか？</a:t>
            </a:r>
            <a:endParaRPr lang="en-US" altLang="ja-JP" sz="2000" dirty="0"/>
          </a:p>
          <a:p>
            <a:pPr lvl="1"/>
            <a:r>
              <a:rPr lang="ja-JP" altLang="en-US" sz="2400" dirty="0"/>
              <a:t>３．</a:t>
            </a:r>
            <a:r>
              <a:rPr lang="en-US" altLang="ja-JP" sz="2400" dirty="0"/>
              <a:t>OCWD</a:t>
            </a:r>
            <a:r>
              <a:rPr lang="ja-JP" altLang="en-US" sz="2400" dirty="0"/>
              <a:t>：同じ方法で良いから、導電率の予測を試す。</a:t>
            </a:r>
            <a:endParaRPr lang="en-US" altLang="ja-JP" sz="2400" dirty="0"/>
          </a:p>
          <a:p>
            <a:pPr lvl="2">
              <a:spcBef>
                <a:spcPts val="1200"/>
              </a:spcBef>
              <a:buFont typeface="Wingdings" panose="05000000000000000000" pitchFamily="2" charset="2"/>
              <a:buChar char="Ø"/>
            </a:pPr>
            <a:r>
              <a:rPr lang="ja-JP" altLang="en-US" sz="2000" dirty="0"/>
              <a:t>とにかく予測結果を早く見たいなら</a:t>
            </a:r>
            <a:endParaRPr lang="en-US" altLang="ja-JP" sz="2000" dirty="0"/>
          </a:p>
          <a:p>
            <a:r>
              <a:rPr lang="ja-JP" altLang="en-US" sz="2800" dirty="0"/>
              <a:t>最適化モデル／方法の検討を優先する。</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44447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en-US" altLang="ja-JP" dirty="0"/>
              <a:t>RO Feed / Combined</a:t>
            </a:r>
            <a:r>
              <a:rPr lang="ja-JP" altLang="en-US" dirty="0"/>
              <a:t> </a:t>
            </a:r>
            <a:r>
              <a:rPr lang="en-US" altLang="ja-JP" dirty="0"/>
              <a:t>Permeate</a:t>
            </a:r>
            <a:r>
              <a:rPr lang="ja-JP" altLang="en-US" dirty="0"/>
              <a:t> </a:t>
            </a:r>
            <a:r>
              <a:rPr lang="en-US" altLang="ja-JP" dirty="0"/>
              <a:t>Conductivity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153C8E01-FDD9-47D8-AA94-6A85D0D42885}"/>
              </a:ext>
            </a:extLst>
          </p:cNvPr>
          <p:cNvSpPr txBox="1"/>
          <p:nvPr/>
        </p:nvSpPr>
        <p:spPr>
          <a:xfrm>
            <a:off x="139844" y="1258505"/>
            <a:ext cx="2796886" cy="338554"/>
          </a:xfrm>
          <a:prstGeom prst="rect">
            <a:avLst/>
          </a:prstGeom>
          <a:noFill/>
        </p:spPr>
        <p:txBody>
          <a:bodyPr wrap="square" rtlCol="0">
            <a:spAutoFit/>
          </a:bodyPr>
          <a:lstStyle/>
          <a:p>
            <a:r>
              <a:rPr kumimoji="1" lang="en-US" altLang="ja-JP" sz="1600" dirty="0"/>
              <a:t>Upper: Combined Permeate</a:t>
            </a:r>
            <a:endParaRPr kumimoji="1" lang="ja-JP" altLang="en-US" sz="1600" dirty="0"/>
          </a:p>
        </p:txBody>
      </p:sp>
      <p:sp>
        <p:nvSpPr>
          <p:cNvPr id="34" name="テキスト ボックス 33">
            <a:extLst>
              <a:ext uri="{FF2B5EF4-FFF2-40B4-BE49-F238E27FC236}">
                <a16:creationId xmlns:a16="http://schemas.microsoft.com/office/drawing/2014/main" id="{48F29A64-F458-4584-B48F-AFD1FF33F2F6}"/>
              </a:ext>
            </a:extLst>
          </p:cNvPr>
          <p:cNvSpPr txBox="1"/>
          <p:nvPr/>
        </p:nvSpPr>
        <p:spPr>
          <a:xfrm>
            <a:off x="139844" y="1543510"/>
            <a:ext cx="2796886" cy="338554"/>
          </a:xfrm>
          <a:prstGeom prst="rect">
            <a:avLst/>
          </a:prstGeom>
          <a:noFill/>
        </p:spPr>
        <p:txBody>
          <a:bodyPr wrap="square" rtlCol="0">
            <a:spAutoFit/>
          </a:bodyPr>
          <a:lstStyle/>
          <a:p>
            <a:r>
              <a:rPr kumimoji="1" lang="en-US" altLang="ja-JP" sz="1600" dirty="0"/>
              <a:t>Lower: Feed</a:t>
            </a:r>
            <a:endParaRPr kumimoji="1" lang="ja-JP" altLang="en-US" sz="1600" dirty="0"/>
          </a:p>
        </p:txBody>
      </p:sp>
      <p:sp>
        <p:nvSpPr>
          <p:cNvPr id="35" name="テキスト ボックス 34">
            <a:extLst>
              <a:ext uri="{FF2B5EF4-FFF2-40B4-BE49-F238E27FC236}">
                <a16:creationId xmlns:a16="http://schemas.microsoft.com/office/drawing/2014/main" id="{D04D6B60-168A-4842-9320-49EFEF8E120E}"/>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pic>
        <p:nvPicPr>
          <p:cNvPr id="4" name="図 3" descr="グラフ&#10;&#10;自動的に生成された説明">
            <a:extLst>
              <a:ext uri="{FF2B5EF4-FFF2-40B4-BE49-F238E27FC236}">
                <a16:creationId xmlns:a16="http://schemas.microsoft.com/office/drawing/2014/main" id="{FADCBCE1-B195-4488-85D6-02CDD79E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04" y="2035118"/>
            <a:ext cx="3185171" cy="2105452"/>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7C4B6F89-CC7E-41E2-92FC-39111A63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04" y="4110556"/>
            <a:ext cx="3185171" cy="2109026"/>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54757607-DE8E-456B-A037-4AD29FC5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0" y="2035117"/>
            <a:ext cx="3185172" cy="2105453"/>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822FCDC3-715A-427B-8B86-2903AC2A6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840" y="4101029"/>
            <a:ext cx="3185172" cy="2109027"/>
          </a:xfrm>
          <a:prstGeom prst="rect">
            <a:avLst/>
          </a:prstGeom>
        </p:spPr>
      </p:pic>
      <p:pic>
        <p:nvPicPr>
          <p:cNvPr id="15" name="図 14" descr="グラフ&#10;&#10;自動的に生成された説明">
            <a:extLst>
              <a:ext uri="{FF2B5EF4-FFF2-40B4-BE49-F238E27FC236}">
                <a16:creationId xmlns:a16="http://schemas.microsoft.com/office/drawing/2014/main" id="{E745C09E-BEFE-42BC-9F19-F4863BCCE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223" y="2035117"/>
            <a:ext cx="3185173" cy="2105453"/>
          </a:xfrm>
          <a:prstGeom prst="rect">
            <a:avLst/>
          </a:prstGeom>
        </p:spPr>
      </p:pic>
      <p:pic>
        <p:nvPicPr>
          <p:cNvPr id="17" name="図 16" descr="グラフ&#10;&#10;自動的に生成された説明">
            <a:extLst>
              <a:ext uri="{FF2B5EF4-FFF2-40B4-BE49-F238E27FC236}">
                <a16:creationId xmlns:a16="http://schemas.microsoft.com/office/drawing/2014/main" id="{EB97B832-21E8-41C7-87ED-FCC2537FF4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6224" y="4101029"/>
            <a:ext cx="3185172" cy="210902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D9AC922-FBA6-4095-BF4C-EF44D5576341}"/>
                  </a:ext>
                </a:extLst>
              </p:cNvPr>
              <p:cNvSpPr txBox="1"/>
              <p:nvPr/>
            </p:nvSpPr>
            <p:spPr>
              <a:xfrm rot="16200000">
                <a:off x="931939" y="1948321"/>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7" name="テキスト ボックス 26">
                <a:extLst>
                  <a:ext uri="{FF2B5EF4-FFF2-40B4-BE49-F238E27FC236}">
                    <a16:creationId xmlns:a16="http://schemas.microsoft.com/office/drawing/2014/main" id="{AD9AC922-FBA6-4095-BF4C-EF44D5576341}"/>
                  </a:ext>
                </a:extLst>
              </p:cNvPr>
              <p:cNvSpPr txBox="1">
                <a:spLocks noRot="1" noChangeAspect="1" noMove="1" noResize="1" noEditPoints="1" noAdjustHandles="1" noChangeArrowheads="1" noChangeShapeType="1" noTextEdit="1"/>
              </p:cNvSpPr>
              <p:nvPr/>
            </p:nvSpPr>
            <p:spPr>
              <a:xfrm rot="16200000">
                <a:off x="931939" y="1948321"/>
                <a:ext cx="495461" cy="1846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D5AEBF-5117-4A42-B0F4-10D7FBCB1855}"/>
                  </a:ext>
                </a:extLst>
              </p:cNvPr>
              <p:cNvSpPr txBox="1"/>
              <p:nvPr/>
            </p:nvSpPr>
            <p:spPr>
              <a:xfrm rot="16200000">
                <a:off x="4293783" y="1948320"/>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9" name="テキスト ボックス 28">
                <a:extLst>
                  <a:ext uri="{FF2B5EF4-FFF2-40B4-BE49-F238E27FC236}">
                    <a16:creationId xmlns:a16="http://schemas.microsoft.com/office/drawing/2014/main" id="{46D5AEBF-5117-4A42-B0F4-10D7FBCB1855}"/>
                  </a:ext>
                </a:extLst>
              </p:cNvPr>
              <p:cNvSpPr txBox="1">
                <a:spLocks noRot="1" noChangeAspect="1" noMove="1" noResize="1" noEditPoints="1" noAdjustHandles="1" noChangeArrowheads="1" noChangeShapeType="1" noTextEdit="1"/>
              </p:cNvSpPr>
              <p:nvPr/>
            </p:nvSpPr>
            <p:spPr>
              <a:xfrm rot="16200000">
                <a:off x="4293783" y="1948320"/>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42FA0CE-0E06-46D3-AFF4-F7F685CCCB90}"/>
                  </a:ext>
                </a:extLst>
              </p:cNvPr>
              <p:cNvSpPr txBox="1"/>
              <p:nvPr/>
            </p:nvSpPr>
            <p:spPr>
              <a:xfrm rot="16200000">
                <a:off x="7729470" y="1950625"/>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1" name="テキスト ボックス 30">
                <a:extLst>
                  <a:ext uri="{FF2B5EF4-FFF2-40B4-BE49-F238E27FC236}">
                    <a16:creationId xmlns:a16="http://schemas.microsoft.com/office/drawing/2014/main" id="{C42FA0CE-0E06-46D3-AFF4-F7F685CCCB90}"/>
                  </a:ext>
                </a:extLst>
              </p:cNvPr>
              <p:cNvSpPr txBox="1">
                <a:spLocks noRot="1" noChangeAspect="1" noMove="1" noResize="1" noEditPoints="1" noAdjustHandles="1" noChangeArrowheads="1" noChangeShapeType="1" noTextEdit="1"/>
              </p:cNvSpPr>
              <p:nvPr/>
            </p:nvSpPr>
            <p:spPr>
              <a:xfrm rot="16200000">
                <a:off x="7729470" y="1950625"/>
                <a:ext cx="495461" cy="1846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A1E620B-28CD-45A4-814A-363BA48A3BD8}"/>
                  </a:ext>
                </a:extLst>
              </p:cNvPr>
              <p:cNvSpPr txBox="1"/>
              <p:nvPr/>
            </p:nvSpPr>
            <p:spPr>
              <a:xfrm rot="16200000">
                <a:off x="936156"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6" name="テキスト ボックス 35">
                <a:extLst>
                  <a:ext uri="{FF2B5EF4-FFF2-40B4-BE49-F238E27FC236}">
                    <a16:creationId xmlns:a16="http://schemas.microsoft.com/office/drawing/2014/main" id="{9A1E620B-28CD-45A4-814A-363BA48A3BD8}"/>
                  </a:ext>
                </a:extLst>
              </p:cNvPr>
              <p:cNvSpPr txBox="1">
                <a:spLocks noRot="1" noChangeAspect="1" noMove="1" noResize="1" noEditPoints="1" noAdjustHandles="1" noChangeArrowheads="1" noChangeShapeType="1" noTextEdit="1"/>
              </p:cNvSpPr>
              <p:nvPr/>
            </p:nvSpPr>
            <p:spPr>
              <a:xfrm rot="16200000">
                <a:off x="936156" y="4256932"/>
                <a:ext cx="495461" cy="18466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FFF9536-6C23-4F2C-B7E2-2EF15E9F9F50}"/>
                  </a:ext>
                </a:extLst>
              </p:cNvPr>
              <p:cNvSpPr txBox="1"/>
              <p:nvPr/>
            </p:nvSpPr>
            <p:spPr>
              <a:xfrm rot="16200000">
                <a:off x="4316994"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7" name="テキスト ボックス 36">
                <a:extLst>
                  <a:ext uri="{FF2B5EF4-FFF2-40B4-BE49-F238E27FC236}">
                    <a16:creationId xmlns:a16="http://schemas.microsoft.com/office/drawing/2014/main" id="{7FFF9536-6C23-4F2C-B7E2-2EF15E9F9F50}"/>
                  </a:ext>
                </a:extLst>
              </p:cNvPr>
              <p:cNvSpPr txBox="1">
                <a:spLocks noRot="1" noChangeAspect="1" noMove="1" noResize="1" noEditPoints="1" noAdjustHandles="1" noChangeArrowheads="1" noChangeShapeType="1" noTextEdit="1"/>
              </p:cNvSpPr>
              <p:nvPr/>
            </p:nvSpPr>
            <p:spPr>
              <a:xfrm rot="16200000">
                <a:off x="4316994" y="4256932"/>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4D62CED-E124-4CF1-B28F-9C2228FF07C4}"/>
                  </a:ext>
                </a:extLst>
              </p:cNvPr>
              <p:cNvSpPr txBox="1"/>
              <p:nvPr/>
            </p:nvSpPr>
            <p:spPr>
              <a:xfrm rot="16200000">
                <a:off x="7733685" y="4259237"/>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8" name="テキスト ボックス 37">
                <a:extLst>
                  <a:ext uri="{FF2B5EF4-FFF2-40B4-BE49-F238E27FC236}">
                    <a16:creationId xmlns:a16="http://schemas.microsoft.com/office/drawing/2014/main" id="{14D62CED-E124-4CF1-B28F-9C2228FF07C4}"/>
                  </a:ext>
                </a:extLst>
              </p:cNvPr>
              <p:cNvSpPr txBox="1">
                <a:spLocks noRot="1" noChangeAspect="1" noMove="1" noResize="1" noEditPoints="1" noAdjustHandles="1" noChangeArrowheads="1" noChangeShapeType="1" noTextEdit="1"/>
              </p:cNvSpPr>
              <p:nvPr/>
            </p:nvSpPr>
            <p:spPr>
              <a:xfrm rot="16200000">
                <a:off x="7733685" y="4259237"/>
                <a:ext cx="495461" cy="18466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77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June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spcBef>
                <a:spcPts val="1200"/>
              </a:spcBef>
              <a:buFont typeface="Wingdings" panose="05000000000000000000" pitchFamily="2" charset="2"/>
              <a:buChar char="Ø"/>
            </a:pPr>
            <a:r>
              <a:rPr lang="ja-JP" altLang="en-US" sz="2000" dirty="0"/>
              <a:t>定常的かつ細かな挙動、状態が切り替わる：他の変数との関係を踏まえないと難しそう</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948950" y="1599809"/>
            <a:ext cx="10700125" cy="400110"/>
          </a:xfrm>
          <a:prstGeom prst="rect">
            <a:avLst/>
          </a:prstGeom>
          <a:noFill/>
        </p:spPr>
        <p:txBody>
          <a:bodyPr wrap="square" rtlCol="0">
            <a:spAutoFit/>
          </a:bodyPr>
          <a:lstStyle/>
          <a:p>
            <a:r>
              <a:rPr kumimoji="1" lang="ja-JP" altLang="en-US" sz="2000" dirty="0"/>
              <a:t>中長期：</a:t>
            </a:r>
            <a:r>
              <a:rPr kumimoji="1" lang="en-US" altLang="ja-JP" sz="2000" dirty="0"/>
              <a:t>NAWI RO</a:t>
            </a:r>
            <a:r>
              <a:rPr kumimoji="1" lang="ja-JP" altLang="en-US" sz="2000" dirty="0"/>
              <a:t>膜運転に繋げるための最適化モデル／方法を検討し、改善効果を見積もる。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948949" y="2042977"/>
            <a:ext cx="9582517" cy="400110"/>
          </a:xfrm>
          <a:prstGeom prst="rect">
            <a:avLst/>
          </a:prstGeom>
          <a:noFill/>
        </p:spPr>
        <p:txBody>
          <a:bodyPr wrap="square" rtlCol="0">
            <a:spAutoFit/>
          </a:bodyPr>
          <a:lstStyle/>
          <a:p>
            <a:r>
              <a:rPr kumimoji="1" lang="ja-JP" altLang="en-US" sz="2000" dirty="0"/>
              <a:t>短期：</a:t>
            </a:r>
            <a:r>
              <a:rPr kumimoji="1" lang="en-US" altLang="ja-JP" sz="2000" dirty="0"/>
              <a:t>RO</a:t>
            </a:r>
            <a:r>
              <a:rPr kumimoji="1" lang="ja-JP" altLang="en-US" sz="2000" dirty="0"/>
              <a:t>操業データを分析し、</a:t>
            </a:r>
            <a:r>
              <a:rPr kumimoji="1" lang="en-US" altLang="ja-JP" sz="2000" dirty="0"/>
              <a:t>RO</a:t>
            </a:r>
            <a:r>
              <a:rPr kumimoji="1" lang="ja-JP" altLang="en-US" sz="20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透過水質データ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導電率</a:t>
            </a:r>
            <a:r>
              <a:rPr lang="ja-JP" altLang="en-US" dirty="0"/>
              <a:t>（各ステージ）</a:t>
            </a:r>
            <a:r>
              <a:rPr lang="ja-JP" altLang="en-US" sz="2800" dirty="0"/>
              <a:t>と</a:t>
            </a:r>
            <a:r>
              <a:rPr lang="en-US" altLang="ja-JP" sz="2800" dirty="0"/>
              <a:t>TOC</a:t>
            </a:r>
            <a:r>
              <a:rPr lang="ja-JP" altLang="en-US" dirty="0"/>
              <a:t>（</a:t>
            </a:r>
            <a:r>
              <a:rPr lang="en-US" altLang="ja-JP" dirty="0"/>
              <a:t>Combined</a:t>
            </a:r>
            <a:r>
              <a:rPr lang="ja-JP" altLang="en-US" dirty="0"/>
              <a:t>）</a:t>
            </a:r>
            <a:r>
              <a:rPr lang="ja-JP" altLang="en-US" sz="2800" dirty="0"/>
              <a:t>がある。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381091" y="1865383"/>
            <a:ext cx="1223144"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2" name="図 1">
            <a:extLst>
              <a:ext uri="{FF2B5EF4-FFF2-40B4-BE49-F238E27FC236}">
                <a16:creationId xmlns:a16="http://schemas.microsoft.com/office/drawing/2014/main" id="{55F06F60-ADE7-4287-A2C2-FB98C41BED2D}"/>
              </a:ext>
            </a:extLst>
          </p:cNvPr>
          <p:cNvPicPr>
            <a:picLocks noChangeAspect="1"/>
          </p:cNvPicPr>
          <p:nvPr/>
        </p:nvPicPr>
        <p:blipFill>
          <a:blip r:embed="rId2"/>
          <a:stretch>
            <a:fillRect/>
          </a:stretch>
        </p:blipFill>
        <p:spPr>
          <a:xfrm>
            <a:off x="8129305" y="1587980"/>
            <a:ext cx="3868360" cy="2319987"/>
          </a:xfrm>
          <a:prstGeom prst="rect">
            <a:avLst/>
          </a:prstGeom>
        </p:spPr>
      </p:pic>
      <p:pic>
        <p:nvPicPr>
          <p:cNvPr id="7" name="図 6">
            <a:extLst>
              <a:ext uri="{FF2B5EF4-FFF2-40B4-BE49-F238E27FC236}">
                <a16:creationId xmlns:a16="http://schemas.microsoft.com/office/drawing/2014/main" id="{0CFF1AAC-6B8E-4296-8C49-BA358E1186A3}"/>
              </a:ext>
            </a:extLst>
          </p:cNvPr>
          <p:cNvPicPr>
            <a:picLocks noChangeAspect="1"/>
          </p:cNvPicPr>
          <p:nvPr/>
        </p:nvPicPr>
        <p:blipFill>
          <a:blip r:embed="rId3"/>
          <a:stretch>
            <a:fillRect/>
          </a:stretch>
        </p:blipFill>
        <p:spPr>
          <a:xfrm>
            <a:off x="8129305" y="3923359"/>
            <a:ext cx="3868360" cy="2319987"/>
          </a:xfrm>
          <a:prstGeom prst="rect">
            <a:avLst/>
          </a:prstGeom>
        </p:spPr>
      </p:pic>
      <p:sp>
        <p:nvSpPr>
          <p:cNvPr id="27" name="テキスト ボックス 26">
            <a:extLst>
              <a:ext uri="{FF2B5EF4-FFF2-40B4-BE49-F238E27FC236}">
                <a16:creationId xmlns:a16="http://schemas.microsoft.com/office/drawing/2014/main" id="{381E903C-1E45-46A7-84FB-4CEC34CAB37E}"/>
              </a:ext>
            </a:extLst>
          </p:cNvPr>
          <p:cNvSpPr txBox="1"/>
          <p:nvPr/>
        </p:nvSpPr>
        <p:spPr>
          <a:xfrm>
            <a:off x="6462245" y="1877283"/>
            <a:ext cx="1111948"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11" name="図 10">
            <a:extLst>
              <a:ext uri="{FF2B5EF4-FFF2-40B4-BE49-F238E27FC236}">
                <a16:creationId xmlns:a16="http://schemas.microsoft.com/office/drawing/2014/main" id="{B344A98E-6CD8-4A7A-8F4E-9B544098A28B}"/>
              </a:ext>
            </a:extLst>
          </p:cNvPr>
          <p:cNvPicPr>
            <a:picLocks noChangeAspect="1"/>
          </p:cNvPicPr>
          <p:nvPr/>
        </p:nvPicPr>
        <p:blipFill>
          <a:blip r:embed="rId4"/>
          <a:stretch>
            <a:fillRect/>
          </a:stretch>
        </p:blipFill>
        <p:spPr>
          <a:xfrm>
            <a:off x="1922669" y="1608694"/>
            <a:ext cx="3894024" cy="2335379"/>
          </a:xfrm>
          <a:prstGeom prst="rect">
            <a:avLst/>
          </a:prstGeom>
        </p:spPr>
      </p:pic>
      <p:sp>
        <p:nvSpPr>
          <p:cNvPr id="29" name="テキスト ボックス 28">
            <a:extLst>
              <a:ext uri="{FF2B5EF4-FFF2-40B4-BE49-F238E27FC236}">
                <a16:creationId xmlns:a16="http://schemas.microsoft.com/office/drawing/2014/main" id="{15C01172-8B95-48B4-8FDF-7CADA495392A}"/>
              </a:ext>
            </a:extLst>
          </p:cNvPr>
          <p:cNvSpPr txBox="1"/>
          <p:nvPr/>
        </p:nvSpPr>
        <p:spPr>
          <a:xfrm>
            <a:off x="6480905" y="5212048"/>
            <a:ext cx="1486564" cy="584775"/>
          </a:xfrm>
          <a:prstGeom prst="rect">
            <a:avLst/>
          </a:prstGeom>
          <a:noFill/>
        </p:spPr>
        <p:txBody>
          <a:bodyPr wrap="square" rtlCol="0">
            <a:spAutoFit/>
          </a:bodyPr>
          <a:lstStyle/>
          <a:p>
            <a:pPr algn="ctr"/>
            <a:r>
              <a:rPr kumimoji="1" lang="ja-JP" altLang="en-US" sz="1600" dirty="0">
                <a:solidFill>
                  <a:srgbClr val="FF0000"/>
                </a:solidFill>
              </a:rPr>
              <a:t>ほぼ</a:t>
            </a:r>
            <a:r>
              <a:rPr kumimoji="1" lang="en-US" altLang="ja-JP" sz="1600" dirty="0">
                <a:solidFill>
                  <a:srgbClr val="FF0000"/>
                </a:solidFill>
              </a:rPr>
              <a:t>0.1</a:t>
            </a:r>
            <a:r>
              <a:rPr kumimoji="1" lang="ja-JP" altLang="en-US" sz="1600" dirty="0">
                <a:solidFill>
                  <a:srgbClr val="FF0000"/>
                </a:solidFill>
              </a:rPr>
              <a:t>以下に抑えてる</a:t>
            </a:r>
          </a:p>
        </p:txBody>
      </p:sp>
      <p:sp>
        <p:nvSpPr>
          <p:cNvPr id="30" name="テキスト ボックス 29">
            <a:extLst>
              <a:ext uri="{FF2B5EF4-FFF2-40B4-BE49-F238E27FC236}">
                <a16:creationId xmlns:a16="http://schemas.microsoft.com/office/drawing/2014/main" id="{374E97E7-7B1B-43E5-9719-65452100D5DD}"/>
              </a:ext>
            </a:extLst>
          </p:cNvPr>
          <p:cNvSpPr txBox="1"/>
          <p:nvPr/>
        </p:nvSpPr>
        <p:spPr>
          <a:xfrm>
            <a:off x="6214619" y="2172717"/>
            <a:ext cx="1581611" cy="351166"/>
          </a:xfrm>
          <a:prstGeom prst="rect">
            <a:avLst/>
          </a:prstGeom>
          <a:noFill/>
        </p:spPr>
        <p:txBody>
          <a:bodyPr wrap="square" rtlCol="0">
            <a:spAutoFit/>
          </a:bodyPr>
          <a:lstStyle/>
          <a:p>
            <a:pPr algn="ctr"/>
            <a:r>
              <a:rPr kumimoji="1" lang="ja-JP" altLang="en-US" sz="1600" dirty="0"/>
              <a:t>全有機体炭素</a:t>
            </a:r>
          </a:p>
        </p:txBody>
      </p:sp>
      <p:sp>
        <p:nvSpPr>
          <p:cNvPr id="31" name="テキスト ボックス 30">
            <a:extLst>
              <a:ext uri="{FF2B5EF4-FFF2-40B4-BE49-F238E27FC236}">
                <a16:creationId xmlns:a16="http://schemas.microsoft.com/office/drawing/2014/main" id="{0ABFFD98-92B9-4D45-818E-D952831C6871}"/>
              </a:ext>
            </a:extLst>
          </p:cNvPr>
          <p:cNvSpPr txBox="1"/>
          <p:nvPr/>
        </p:nvSpPr>
        <p:spPr>
          <a:xfrm>
            <a:off x="5852193" y="2722296"/>
            <a:ext cx="2338831" cy="584775"/>
          </a:xfrm>
          <a:prstGeom prst="rect">
            <a:avLst/>
          </a:prstGeom>
          <a:noFill/>
        </p:spPr>
        <p:txBody>
          <a:bodyPr wrap="square" rtlCol="0">
            <a:spAutoFit/>
          </a:bodyPr>
          <a:lstStyle/>
          <a:p>
            <a:pPr algn="ctr"/>
            <a:r>
              <a:rPr kumimoji="1" lang="ja-JP" altLang="en-US" sz="1600" dirty="0"/>
              <a:t>有機物は、塩素と反応して、味や臭いを悪化させる</a:t>
            </a:r>
          </a:p>
        </p:txBody>
      </p:sp>
      <p:sp>
        <p:nvSpPr>
          <p:cNvPr id="32" name="テキスト ボックス 31">
            <a:extLst>
              <a:ext uri="{FF2B5EF4-FFF2-40B4-BE49-F238E27FC236}">
                <a16:creationId xmlns:a16="http://schemas.microsoft.com/office/drawing/2014/main" id="{062222B8-F7BB-477C-858A-1350AFA4AA86}"/>
              </a:ext>
            </a:extLst>
          </p:cNvPr>
          <p:cNvSpPr txBox="1"/>
          <p:nvPr/>
        </p:nvSpPr>
        <p:spPr>
          <a:xfrm>
            <a:off x="376814" y="4036649"/>
            <a:ext cx="1307116" cy="584775"/>
          </a:xfrm>
          <a:prstGeom prst="rect">
            <a:avLst/>
          </a:prstGeom>
          <a:noFill/>
        </p:spPr>
        <p:txBody>
          <a:bodyPr wrap="square" rtlCol="0">
            <a:spAutoFit/>
          </a:bodyPr>
          <a:lstStyle/>
          <a:p>
            <a:pPr algn="ctr"/>
            <a:r>
              <a:rPr kumimoji="1" lang="ja-JP" altLang="en-US" sz="1600" dirty="0"/>
              <a:t>イオン濃度と</a:t>
            </a:r>
            <a:endParaRPr kumimoji="1" lang="en-US" altLang="ja-JP" sz="1600" dirty="0"/>
          </a:p>
          <a:p>
            <a:pPr algn="ctr"/>
            <a:r>
              <a:rPr kumimoji="1" lang="ja-JP" altLang="en-US" sz="1600" dirty="0"/>
              <a:t>導電率</a:t>
            </a:r>
          </a:p>
        </p:txBody>
      </p:sp>
      <p:pic>
        <p:nvPicPr>
          <p:cNvPr id="13" name="図 12">
            <a:extLst>
              <a:ext uri="{FF2B5EF4-FFF2-40B4-BE49-F238E27FC236}">
                <a16:creationId xmlns:a16="http://schemas.microsoft.com/office/drawing/2014/main" id="{59E869C5-91F1-4558-BE88-81D9CB6297EA}"/>
              </a:ext>
            </a:extLst>
          </p:cNvPr>
          <p:cNvPicPr>
            <a:picLocks noChangeAspect="1"/>
          </p:cNvPicPr>
          <p:nvPr/>
        </p:nvPicPr>
        <p:blipFill>
          <a:blip r:embed="rId5"/>
          <a:stretch>
            <a:fillRect/>
          </a:stretch>
        </p:blipFill>
        <p:spPr>
          <a:xfrm>
            <a:off x="1732017" y="4018939"/>
            <a:ext cx="2682846" cy="2163092"/>
          </a:xfrm>
          <a:prstGeom prst="rect">
            <a:avLst/>
          </a:prstGeom>
        </p:spPr>
      </p:pic>
      <p:sp>
        <p:nvSpPr>
          <p:cNvPr id="33" name="テキスト ボックス 32">
            <a:extLst>
              <a:ext uri="{FF2B5EF4-FFF2-40B4-BE49-F238E27FC236}">
                <a16:creationId xmlns:a16="http://schemas.microsoft.com/office/drawing/2014/main" id="{DF6BC03D-AF86-455E-967D-853412003862}"/>
              </a:ext>
            </a:extLst>
          </p:cNvPr>
          <p:cNvSpPr txBox="1"/>
          <p:nvPr/>
        </p:nvSpPr>
        <p:spPr>
          <a:xfrm>
            <a:off x="694381" y="6268621"/>
            <a:ext cx="7555265" cy="338554"/>
          </a:xfrm>
          <a:prstGeom prst="rect">
            <a:avLst/>
          </a:prstGeom>
          <a:solidFill>
            <a:schemeClr val="bg1"/>
          </a:solidFill>
        </p:spPr>
        <p:txBody>
          <a:bodyPr wrap="square" rtlCol="0">
            <a:spAutoFit/>
          </a:bodyPr>
          <a:lstStyle/>
          <a:p>
            <a:pPr algn="ctr"/>
            <a:r>
              <a:rPr kumimoji="1" lang="en-US" altLang="ja-JP" sz="1600" dirty="0"/>
              <a:t>https://www.yokogawa.co.jp/library/resources/faqs/an-sc-isc-02-relationship/</a:t>
            </a:r>
            <a:endParaRPr kumimoji="1" lang="ja-JP" altLang="en-US" sz="1600" dirty="0"/>
          </a:p>
        </p:txBody>
      </p:sp>
      <p:sp>
        <p:nvSpPr>
          <p:cNvPr id="34" name="テキスト ボックス 33">
            <a:extLst>
              <a:ext uri="{FF2B5EF4-FFF2-40B4-BE49-F238E27FC236}">
                <a16:creationId xmlns:a16="http://schemas.microsoft.com/office/drawing/2014/main" id="{438E0F2E-2225-42EE-BD1C-7E6C34B2840F}"/>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19" name="テキスト ボックス 18">
            <a:extLst>
              <a:ext uri="{FF2B5EF4-FFF2-40B4-BE49-F238E27FC236}">
                <a16:creationId xmlns:a16="http://schemas.microsoft.com/office/drawing/2014/main" id="{704FFB28-F5EF-4098-9BF5-D1464A3D4E70}"/>
              </a:ext>
            </a:extLst>
          </p:cNvPr>
          <p:cNvSpPr txBox="1"/>
          <p:nvPr/>
        </p:nvSpPr>
        <p:spPr>
          <a:xfrm>
            <a:off x="4472012" y="3956991"/>
            <a:ext cx="1847057" cy="338554"/>
          </a:xfrm>
          <a:prstGeom prst="rect">
            <a:avLst/>
          </a:prstGeom>
          <a:noFill/>
        </p:spPr>
        <p:txBody>
          <a:bodyPr wrap="square" rtlCol="0">
            <a:spAutoFit/>
          </a:bodyPr>
          <a:lstStyle/>
          <a:p>
            <a:pPr algn="ctr"/>
            <a:r>
              <a:rPr kumimoji="1" lang="ja-JP" altLang="en-US" sz="1600" dirty="0">
                <a:solidFill>
                  <a:srgbClr val="FF0000"/>
                </a:solidFill>
              </a:rPr>
              <a:t>後半が悪化している</a:t>
            </a:r>
          </a:p>
        </p:txBody>
      </p:sp>
      <p:sp>
        <p:nvSpPr>
          <p:cNvPr id="20" name="正方形/長方形 19">
            <a:extLst>
              <a:ext uri="{FF2B5EF4-FFF2-40B4-BE49-F238E27FC236}">
                <a16:creationId xmlns:a16="http://schemas.microsoft.com/office/drawing/2014/main" id="{CFC3AAA7-896B-454F-B77C-47C281AD20EE}"/>
              </a:ext>
            </a:extLst>
          </p:cNvPr>
          <p:cNvSpPr/>
          <p:nvPr/>
        </p:nvSpPr>
        <p:spPr>
          <a:xfrm>
            <a:off x="6676" y="1545983"/>
            <a:ext cx="1935043" cy="327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a:t>
            </a:r>
            <a:r>
              <a:rPr kumimoji="1" lang="ja-JP" altLang="en-US" sz="1600" dirty="0">
                <a:solidFill>
                  <a:schemeClr val="tx1"/>
                </a:solidFill>
              </a:rPr>
              <a:t>段目 透過 導電率</a:t>
            </a:r>
          </a:p>
        </p:txBody>
      </p:sp>
      <p:sp>
        <p:nvSpPr>
          <p:cNvPr id="21" name="正方形/長方形 20">
            <a:extLst>
              <a:ext uri="{FF2B5EF4-FFF2-40B4-BE49-F238E27FC236}">
                <a16:creationId xmlns:a16="http://schemas.microsoft.com/office/drawing/2014/main" id="{3611B22F-43D5-457F-A2D2-56CD5C0FDEB6}"/>
              </a:ext>
            </a:extLst>
          </p:cNvPr>
          <p:cNvSpPr/>
          <p:nvPr/>
        </p:nvSpPr>
        <p:spPr>
          <a:xfrm>
            <a:off x="5930814" y="1545982"/>
            <a:ext cx="2085491" cy="349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Combined </a:t>
            </a:r>
            <a:r>
              <a:rPr kumimoji="1" lang="ja-JP" altLang="en-US" sz="1600" dirty="0">
                <a:solidFill>
                  <a:schemeClr val="tx1"/>
                </a:solidFill>
              </a:rPr>
              <a:t>透過 </a:t>
            </a:r>
            <a:r>
              <a:rPr kumimoji="1" lang="en-US" altLang="ja-JP" sz="1600" dirty="0">
                <a:solidFill>
                  <a:schemeClr val="tx1"/>
                </a:solidFill>
              </a:rPr>
              <a:t>TOC</a:t>
            </a:r>
            <a:endParaRPr kumimoji="1" lang="ja-JP" altLang="en-US" sz="1600" dirty="0">
              <a:solidFill>
                <a:schemeClr val="tx1"/>
              </a:solidFill>
            </a:endParaRPr>
          </a:p>
        </p:txBody>
      </p:sp>
      <p:sp>
        <p:nvSpPr>
          <p:cNvPr id="22" name="正方形/長方形 21">
            <a:extLst>
              <a:ext uri="{FF2B5EF4-FFF2-40B4-BE49-F238E27FC236}">
                <a16:creationId xmlns:a16="http://schemas.microsoft.com/office/drawing/2014/main" id="{62B8310A-E659-44FF-B6F3-42A0127B92B5}"/>
              </a:ext>
            </a:extLst>
          </p:cNvPr>
          <p:cNvSpPr/>
          <p:nvPr/>
        </p:nvSpPr>
        <p:spPr>
          <a:xfrm>
            <a:off x="7267575" y="3876071"/>
            <a:ext cx="747609" cy="3800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拡大</a:t>
            </a:r>
          </a:p>
        </p:txBody>
      </p:sp>
    </p:spTree>
    <p:extLst>
      <p:ext uri="{BB962C8B-B14F-4D97-AF65-F5344CB8AC3E}">
        <p14:creationId xmlns:p14="http://schemas.microsoft.com/office/powerpoint/2010/main" val="191752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765360" y="2215752"/>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4020072" y="3635665"/>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984086" y="2807663"/>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sp>
        <p:nvSpPr>
          <p:cNvPr id="20" name="テキスト ボックス 19">
            <a:extLst>
              <a:ext uri="{FF2B5EF4-FFF2-40B4-BE49-F238E27FC236}">
                <a16:creationId xmlns:a16="http://schemas.microsoft.com/office/drawing/2014/main" id="{F46B47B1-C605-42AF-A1EB-DB46B3D3DAF9}"/>
              </a:ext>
            </a:extLst>
          </p:cNvPr>
          <p:cNvSpPr txBox="1"/>
          <p:nvPr/>
        </p:nvSpPr>
        <p:spPr>
          <a:xfrm>
            <a:off x="239816" y="4646899"/>
            <a:ext cx="1102486" cy="338554"/>
          </a:xfrm>
          <a:prstGeom prst="rect">
            <a:avLst/>
          </a:prstGeom>
          <a:noFill/>
        </p:spPr>
        <p:txBody>
          <a:bodyPr wrap="square" rtlCol="0">
            <a:spAutoFit/>
          </a:bodyPr>
          <a:lstStyle/>
          <a:p>
            <a:pPr algn="ctr"/>
            <a:r>
              <a:rPr kumimoji="1" lang="en-US" altLang="ja-JP" sz="1600" dirty="0"/>
              <a:t>2020/06</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3200271" y="4646899"/>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pic>
        <p:nvPicPr>
          <p:cNvPr id="27" name="図 26">
            <a:extLst>
              <a:ext uri="{FF2B5EF4-FFF2-40B4-BE49-F238E27FC236}">
                <a16:creationId xmlns:a16="http://schemas.microsoft.com/office/drawing/2014/main" id="{DD4A5DD5-C346-4EAE-A873-49B2B84D2639}"/>
              </a:ext>
            </a:extLst>
          </p:cNvPr>
          <p:cNvPicPr>
            <a:picLocks noChangeAspect="1"/>
          </p:cNvPicPr>
          <p:nvPr/>
        </p:nvPicPr>
        <p:blipFill>
          <a:blip r:embed="rId2"/>
          <a:stretch>
            <a:fillRect/>
          </a:stretch>
        </p:blipFill>
        <p:spPr>
          <a:xfrm>
            <a:off x="454221" y="2580161"/>
            <a:ext cx="3411308" cy="2045878"/>
          </a:xfrm>
          <a:prstGeom prst="rect">
            <a:avLst/>
          </a:prstGeom>
        </p:spPr>
      </p:pic>
      <p:pic>
        <p:nvPicPr>
          <p:cNvPr id="28" name="図 27" descr="グラフ, 棒グラフ, ヒストグラム&#10;&#10;自動的に生成された説明">
            <a:extLst>
              <a:ext uri="{FF2B5EF4-FFF2-40B4-BE49-F238E27FC236}">
                <a16:creationId xmlns:a16="http://schemas.microsoft.com/office/drawing/2014/main" id="{CCC36F55-A248-4E6C-99FF-DCD99803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7" y="4078100"/>
            <a:ext cx="2922854" cy="1999847"/>
          </a:xfrm>
          <a:prstGeom prst="rect">
            <a:avLst/>
          </a:prstGeom>
        </p:spPr>
      </p:pic>
      <p:pic>
        <p:nvPicPr>
          <p:cNvPr id="11" name="図 10" descr="グラフ, 棒グラフ&#10;&#10;自動的に生成された説明">
            <a:extLst>
              <a:ext uri="{FF2B5EF4-FFF2-40B4-BE49-F238E27FC236}">
                <a16:creationId xmlns:a16="http://schemas.microsoft.com/office/drawing/2014/main" id="{1456588F-9005-4C1B-82C1-CAE248AFB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129" y="1888434"/>
            <a:ext cx="2977213" cy="1986493"/>
          </a:xfrm>
          <a:prstGeom prst="rect">
            <a:avLst/>
          </a:prstGeom>
        </p:spPr>
      </p:pic>
      <p:pic>
        <p:nvPicPr>
          <p:cNvPr id="29" name="図 28" descr="グラフ, 棒グラフ&#10;&#10;自動的に生成された説明">
            <a:extLst>
              <a:ext uri="{FF2B5EF4-FFF2-40B4-BE49-F238E27FC236}">
                <a16:creationId xmlns:a16="http://schemas.microsoft.com/office/drawing/2014/main" id="{3CFE2E58-D86D-417E-8AE7-C38140AE9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6122" y="1887838"/>
            <a:ext cx="2922854" cy="1950223"/>
          </a:xfrm>
          <a:prstGeom prst="rect">
            <a:avLst/>
          </a:prstGeom>
        </p:spPr>
      </p:pic>
      <p:pic>
        <p:nvPicPr>
          <p:cNvPr id="31" name="図 30" descr="グラフ, 棒グラフ&#10;&#10;自動的に生成された説明">
            <a:extLst>
              <a:ext uri="{FF2B5EF4-FFF2-40B4-BE49-F238E27FC236}">
                <a16:creationId xmlns:a16="http://schemas.microsoft.com/office/drawing/2014/main" id="{D72634A3-38B6-474E-BE5C-2744ABB33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131" y="4107176"/>
            <a:ext cx="2977211" cy="1986492"/>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pic>
        <p:nvPicPr>
          <p:cNvPr id="30" name="図 29" descr="グラフ, 棒グラフ&#10;&#10;自動的に生成された説明">
            <a:extLst>
              <a:ext uri="{FF2B5EF4-FFF2-40B4-BE49-F238E27FC236}">
                <a16:creationId xmlns:a16="http://schemas.microsoft.com/office/drawing/2014/main" id="{9D812EF6-F5FF-48F2-915C-CFF6D3367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577" y="1930858"/>
            <a:ext cx="2843387" cy="1897200"/>
          </a:xfrm>
          <a:prstGeom prst="rect">
            <a:avLst/>
          </a:prstGeom>
        </p:spPr>
      </p:pic>
      <p:pic>
        <p:nvPicPr>
          <p:cNvPr id="31" name="図 30" descr="グラフ, 棒グラフ&#10;&#10;自動的に生成された説明">
            <a:extLst>
              <a:ext uri="{FF2B5EF4-FFF2-40B4-BE49-F238E27FC236}">
                <a16:creationId xmlns:a16="http://schemas.microsoft.com/office/drawing/2014/main" id="{6C55AF73-4F10-458F-A36D-6C6866964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02" y="1930858"/>
            <a:ext cx="2843387" cy="1897200"/>
          </a:xfrm>
          <a:prstGeom prst="rect">
            <a:avLst/>
          </a:prstGeom>
        </p:spPr>
      </p:pic>
      <p:pic>
        <p:nvPicPr>
          <p:cNvPr id="32" name="図 31" descr="グラフ, 棒グラフ&#10;&#10;自動的に生成された説明">
            <a:extLst>
              <a:ext uri="{FF2B5EF4-FFF2-40B4-BE49-F238E27FC236}">
                <a16:creationId xmlns:a16="http://schemas.microsoft.com/office/drawing/2014/main" id="{4E789CD2-A0E9-4E86-A923-26D1DCB45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617" y="1930858"/>
            <a:ext cx="2843387" cy="1897200"/>
          </a:xfrm>
          <a:prstGeom prst="rect">
            <a:avLst/>
          </a:prstGeom>
        </p:spPr>
      </p:pic>
      <p:pic>
        <p:nvPicPr>
          <p:cNvPr id="6" name="図 5" descr="グラフ&#10;&#10;自動的に生成された説明">
            <a:extLst>
              <a:ext uri="{FF2B5EF4-FFF2-40B4-BE49-F238E27FC236}">
                <a16:creationId xmlns:a16="http://schemas.microsoft.com/office/drawing/2014/main" id="{7A24E5E9-3BDE-4D64-B49A-B88FA8DB6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1930858"/>
            <a:ext cx="2865259" cy="18972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A45B3227-0D84-4BDC-9264-E5348291B4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12" name="図 11" descr="グラフ&#10;&#10;自動的に生成された説明">
            <a:extLst>
              <a:ext uri="{FF2B5EF4-FFF2-40B4-BE49-F238E27FC236}">
                <a16:creationId xmlns:a16="http://schemas.microsoft.com/office/drawing/2014/main" id="{2F71FCAA-D594-4F56-A155-4A09494D0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14" name="図 13" descr="グラフ&#10;&#10;自動的に生成された説明">
            <a:extLst>
              <a:ext uri="{FF2B5EF4-FFF2-40B4-BE49-F238E27FC236}">
                <a16:creationId xmlns:a16="http://schemas.microsoft.com/office/drawing/2014/main" id="{C8E0E3F0-E796-47FA-A360-EE7EFD9FF9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7FBF56B0-AF98-463D-8EBC-E5C766D3AA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spTree>
    <p:extLst>
      <p:ext uri="{BB962C8B-B14F-4D97-AF65-F5344CB8AC3E}">
        <p14:creationId xmlns:p14="http://schemas.microsoft.com/office/powerpoint/2010/main" val="1906236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pic>
        <p:nvPicPr>
          <p:cNvPr id="23" name="図 22" descr="グラフ, 折れ線グラフ&#10;&#10;自動的に生成された説明">
            <a:extLst>
              <a:ext uri="{FF2B5EF4-FFF2-40B4-BE49-F238E27FC236}">
                <a16:creationId xmlns:a16="http://schemas.microsoft.com/office/drawing/2014/main" id="{7A59F05A-8962-4DAA-93B2-CB50B601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24" name="図 23" descr="グラフ&#10;&#10;自動的に生成された説明">
            <a:extLst>
              <a:ext uri="{FF2B5EF4-FFF2-40B4-BE49-F238E27FC236}">
                <a16:creationId xmlns:a16="http://schemas.microsoft.com/office/drawing/2014/main" id="{D05FD208-7845-4D15-A85A-7A791BC7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25" name="図 24" descr="グラフ&#10;&#10;自動的に生成された説明">
            <a:extLst>
              <a:ext uri="{FF2B5EF4-FFF2-40B4-BE49-F238E27FC236}">
                <a16:creationId xmlns:a16="http://schemas.microsoft.com/office/drawing/2014/main" id="{82B91719-C05C-4016-B3CE-2B81687AC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33" name="図 32" descr="グラフィカル ユーザー インターフェイス, グラフ, 折れ線グラフ&#10;&#10;自動的に生成された説明">
            <a:extLst>
              <a:ext uri="{FF2B5EF4-FFF2-40B4-BE49-F238E27FC236}">
                <a16:creationId xmlns:a16="http://schemas.microsoft.com/office/drawing/2014/main" id="{5BECEEB4-A54E-443C-B512-18F4E4E7C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pic>
        <p:nvPicPr>
          <p:cNvPr id="4" name="図 3" descr="グラフ&#10;&#10;自動的に生成された説明">
            <a:extLst>
              <a:ext uri="{FF2B5EF4-FFF2-40B4-BE49-F238E27FC236}">
                <a16:creationId xmlns:a16="http://schemas.microsoft.com/office/drawing/2014/main" id="{4FCE4FBC-22FA-4A89-A002-A0AF91A45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2134510"/>
            <a:ext cx="2870123" cy="1897200"/>
          </a:xfrm>
          <a:prstGeom prst="rect">
            <a:avLst/>
          </a:prstGeom>
        </p:spPr>
      </p:pic>
      <p:pic>
        <p:nvPicPr>
          <p:cNvPr id="7" name="図 6" descr="グラフ, 折れ線グラフ&#10;&#10;自動的に生成された説明">
            <a:extLst>
              <a:ext uri="{FF2B5EF4-FFF2-40B4-BE49-F238E27FC236}">
                <a16:creationId xmlns:a16="http://schemas.microsoft.com/office/drawing/2014/main" id="{831BE85A-BEE1-4836-97BB-18AD7ABEE8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9912" y="2134510"/>
            <a:ext cx="2848214" cy="18972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E84A1ADB-EE3A-4667-A101-AB9219456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3344" y="2134510"/>
            <a:ext cx="2848214" cy="1897200"/>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6E070F6B-A13D-4014-A622-1978B40F70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2134510"/>
            <a:ext cx="2843387" cy="1897200"/>
          </a:xfrm>
          <a:prstGeom prst="rect">
            <a:avLst/>
          </a:prstGeom>
        </p:spPr>
      </p:pic>
    </p:spTree>
    <p:extLst>
      <p:ext uri="{BB962C8B-B14F-4D97-AF65-F5344CB8AC3E}">
        <p14:creationId xmlns:p14="http://schemas.microsoft.com/office/powerpoint/2010/main" val="2042304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705114"/>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657873"/>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など）から分析・検証していき、徐々に複雑にしていく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710476"/>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445745"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2016, Facebook</a:t>
            </a:r>
            <a:r>
              <a:rPr kumimoji="1" lang="ja-JP" altLang="en-US" dirty="0"/>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6848" y="2459507"/>
            <a:ext cx="3473559" cy="338554"/>
          </a:xfrm>
          <a:prstGeom prst="rect">
            <a:avLst/>
          </a:prstGeom>
          <a:noFill/>
        </p:spPr>
        <p:txBody>
          <a:bodyPr wrap="square" rtlCol="0">
            <a:spAutoFit/>
          </a:bodyPr>
          <a:lstStyle/>
          <a:p>
            <a:r>
              <a:rPr kumimoji="1" lang="ja-JP" altLang="en-US" sz="1600" dirty="0"/>
              <a:t>定常性</a:t>
            </a:r>
            <a:r>
              <a:rPr kumimoji="1" lang="ja-JP" altLang="en-US" sz="1200" dirty="0"/>
              <a:t>（周期性など）</a:t>
            </a:r>
            <a:r>
              <a:rPr kumimoji="1" lang="ja-JP" altLang="en-US" sz="1600"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36848" y="4657212"/>
            <a:ext cx="4201916" cy="338554"/>
          </a:xfrm>
          <a:prstGeom prst="rect">
            <a:avLst/>
          </a:prstGeom>
          <a:noFill/>
        </p:spPr>
        <p:txBody>
          <a:bodyPr wrap="square" rtlCol="0">
            <a:spAutoFit/>
          </a:bodyPr>
          <a:lstStyle/>
          <a:p>
            <a:r>
              <a:rPr kumimoji="1" lang="ja-JP" altLang="en-US" sz="1600" dirty="0"/>
              <a:t>非定常性</a:t>
            </a:r>
            <a:r>
              <a:rPr kumimoji="1" lang="ja-JP" altLang="en-US" sz="1200" dirty="0"/>
              <a:t>（長期的な変動）</a:t>
            </a:r>
            <a:r>
              <a:rPr kumimoji="1" lang="ja-JP" altLang="en-US" sz="1600"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6998550" y="3425086"/>
                <a:ext cx="3911864"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：季節性などの周期性（年／週／日）</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xmlns="">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6998550" y="3425086"/>
                <a:ext cx="3911864" cy="830997"/>
              </a:xfrm>
              <a:prstGeom prst="rect">
                <a:avLst/>
              </a:prstGeom>
              <a:blipFill>
                <a:blip r:embed="rId5"/>
                <a:stretch>
                  <a:fillRect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00981"/>
                <a:ext cx="5496356" cy="369332"/>
              </a:xfrm>
              <a:prstGeom prst="rect">
                <a:avLst/>
              </a:prstGeom>
              <a:noFill/>
            </p:spPr>
            <p:txBody>
              <a:bodyPr wrap="square" rtlCol="0">
                <a:spAutoFit/>
              </a:bodyPr>
              <a:lstStyle/>
              <a:p>
                <a:pPr algn="ctr"/>
                <a:r>
                  <a:rPr kumimoji="1" lang="ja-JP" altLang="en-US" dirty="0">
                    <a:solidFill>
                      <a:schemeClr val="tx1"/>
                    </a:solidFill>
                  </a:rPr>
                  <a:t>一般的な時系列モデルは、次数</a:t>
                </a:r>
                <a14:m>
                  <m:oMath xmlns:m="http://schemas.openxmlformats.org/officeDocument/2006/math">
                    <m:r>
                      <a:rPr kumimoji="1" lang="en-US" altLang="ja-JP" b="0" i="0"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𝑞</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𝑑</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に強く影響する</a:t>
                </a:r>
              </a:p>
            </p:txBody>
          </p:sp>
        </mc:Choice>
        <mc:Fallback xmlns="">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00981"/>
                <a:ext cx="5496356" cy="369332"/>
              </a:xfrm>
              <a:prstGeom prst="rect">
                <a:avLst/>
              </a:prstGeom>
              <a:blipFill>
                <a:blip r:embed="rId6"/>
                <a:stretch>
                  <a:fillRect t="-8197" b="-2459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424748" y="1800981"/>
            <a:ext cx="4996687" cy="369332"/>
          </a:xfrm>
          <a:prstGeom prst="rect">
            <a:avLst/>
          </a:prstGeom>
          <a:noFill/>
        </p:spPr>
        <p:txBody>
          <a:bodyPr wrap="square" rtlCol="0">
            <a:spAutoFit/>
          </a:bodyPr>
          <a:lstStyle/>
          <a:p>
            <a:pPr algn="ctr"/>
            <a:r>
              <a:rPr kumimoji="1" lang="ja-JP" altLang="en-US" dirty="0"/>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386932" y="4510489"/>
            <a:ext cx="5069181" cy="338554"/>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（年特性は</a:t>
            </a:r>
            <a:r>
              <a:rPr kumimoji="1" lang="en-US" altLang="ja-JP" sz="1600" dirty="0"/>
              <a:t>OFF</a:t>
            </a:r>
            <a:r>
              <a:rPr kumimoji="1" lang="ja-JP" altLang="en-US" sz="1600" dirty="0"/>
              <a:t>、週／日特性は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cxnSp>
        <p:nvCxnSpPr>
          <p:cNvPr id="28" name="直線コネクタ 27">
            <a:extLst>
              <a:ext uri="{FF2B5EF4-FFF2-40B4-BE49-F238E27FC236}">
                <a16:creationId xmlns:a16="http://schemas.microsoft.com/office/drawing/2014/main" id="{0E384348-5140-4C97-BC85-5B525A013624}"/>
              </a:ext>
            </a:extLst>
          </p:cNvPr>
          <p:cNvCxnSpPr>
            <a:cxnSpLocks/>
          </p:cNvCxnSpPr>
          <p:nvPr/>
        </p:nvCxnSpPr>
        <p:spPr>
          <a:xfrm>
            <a:off x="517055"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A616768-C21E-4777-A4DF-B348F880CAD2}"/>
              </a:ext>
            </a:extLst>
          </p:cNvPr>
          <p:cNvCxnSpPr>
            <a:cxnSpLocks/>
          </p:cNvCxnSpPr>
          <p:nvPr/>
        </p:nvCxnSpPr>
        <p:spPr>
          <a:xfrm>
            <a:off x="6289213"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18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descr="グラフィカル ユーザー インターフェイス, グラフ, 折れ線グラフ&#10;&#10;自動的に生成された説明">
            <a:extLst>
              <a:ext uri="{FF2B5EF4-FFF2-40B4-BE49-F238E27FC236}">
                <a16:creationId xmlns:a16="http://schemas.microsoft.com/office/drawing/2014/main" id="{2124EC1E-76B6-463B-A792-9ADB0E5C5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916" y="2546121"/>
            <a:ext cx="4672026" cy="3117328"/>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評価パターン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60669"/>
            <a:ext cx="11341887" cy="600165"/>
          </a:xfrm>
        </p:spPr>
        <p:txBody>
          <a:bodyPr/>
          <a:lstStyle/>
          <a:p>
            <a:r>
              <a:rPr lang="ja-JP" altLang="en-US" sz="2800" dirty="0"/>
              <a:t>下記の</a:t>
            </a:r>
            <a:r>
              <a:rPr lang="en-US" altLang="ja-JP" sz="2800" dirty="0"/>
              <a:t>3</a:t>
            </a:r>
            <a:r>
              <a:rPr lang="ja-JP" altLang="en-US" sz="2800" dirty="0"/>
              <a:t>つのパターンを評価する。</a:t>
            </a:r>
            <a:endParaRPr lang="en-US" altLang="ja-JP" sz="2800" dirty="0"/>
          </a:p>
          <a:p>
            <a:pPr lvl="1"/>
            <a:r>
              <a:rPr lang="ja-JP" altLang="en-US" sz="2400" dirty="0"/>
              <a:t>時系列モデルでは、パターン</a:t>
            </a:r>
            <a:r>
              <a:rPr lang="en-US" altLang="ja-JP" sz="2400" dirty="0"/>
              <a:t>(1)</a:t>
            </a:r>
            <a:r>
              <a:rPr lang="ja-JP" altLang="en-US" sz="2400" dirty="0"/>
              <a:t>、</a:t>
            </a:r>
            <a:r>
              <a:rPr lang="en-US" altLang="ja-JP" sz="2400" dirty="0"/>
              <a:t>(3)</a:t>
            </a:r>
            <a:r>
              <a:rPr lang="ja-JP" altLang="en-US" sz="2400" dirty="0"/>
              <a:t>に期待</a:t>
            </a:r>
            <a:endParaRPr lang="en-US" altLang="ja-JP" sz="24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E03A72C4-0B85-4384-901A-DF83CA174355}"/>
              </a:ext>
            </a:extLst>
          </p:cNvPr>
          <p:cNvSpPr txBox="1"/>
          <p:nvPr/>
        </p:nvSpPr>
        <p:spPr>
          <a:xfrm>
            <a:off x="7951510" y="1704357"/>
            <a:ext cx="1278615" cy="369332"/>
          </a:xfrm>
          <a:prstGeom prst="rect">
            <a:avLst/>
          </a:prstGeom>
          <a:noFill/>
        </p:spPr>
        <p:txBody>
          <a:bodyPr wrap="square" rtlCol="0">
            <a:spAutoFit/>
          </a:bodyPr>
          <a:lstStyle/>
          <a:p>
            <a:pPr algn="ctr"/>
            <a:r>
              <a:rPr kumimoji="1" lang="ja-JP" altLang="en-US" dirty="0"/>
              <a:t>平常期間</a:t>
            </a:r>
            <a:endParaRPr kumimoji="1" lang="ja-JP" altLang="en-US" dirty="0">
              <a:solidFill>
                <a:schemeClr val="tx1"/>
              </a:solidFill>
            </a:endParaRPr>
          </a:p>
        </p:txBody>
      </p:sp>
      <p:cxnSp>
        <p:nvCxnSpPr>
          <p:cNvPr id="4" name="直線矢印コネクタ 3">
            <a:extLst>
              <a:ext uri="{FF2B5EF4-FFF2-40B4-BE49-F238E27FC236}">
                <a16:creationId xmlns:a16="http://schemas.microsoft.com/office/drawing/2014/main" id="{576F1D8A-D6EF-48EC-8C66-5A009D1D969C}"/>
              </a:ext>
            </a:extLst>
          </p:cNvPr>
          <p:cNvCxnSpPr>
            <a:cxnSpLocks/>
          </p:cNvCxnSpPr>
          <p:nvPr/>
        </p:nvCxnSpPr>
        <p:spPr>
          <a:xfrm>
            <a:off x="7591321" y="2076530"/>
            <a:ext cx="19602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4EC9CD-7F92-4AB8-BF13-54865F9A696E}"/>
              </a:ext>
            </a:extLst>
          </p:cNvPr>
          <p:cNvCxnSpPr/>
          <p:nvPr/>
        </p:nvCxnSpPr>
        <p:spPr>
          <a:xfrm>
            <a:off x="9657555"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ABAD71E-41EC-42CA-B605-B89EDEAB3A4D}"/>
              </a:ext>
            </a:extLst>
          </p:cNvPr>
          <p:cNvSpPr txBox="1"/>
          <p:nvPr/>
        </p:nvSpPr>
        <p:spPr>
          <a:xfrm>
            <a:off x="9522871" y="2190132"/>
            <a:ext cx="1278615" cy="338554"/>
          </a:xfrm>
          <a:prstGeom prst="rect">
            <a:avLst/>
          </a:prstGeom>
          <a:noFill/>
        </p:spPr>
        <p:txBody>
          <a:bodyPr wrap="square" rtlCol="0">
            <a:spAutoFit/>
          </a:bodyPr>
          <a:lstStyle/>
          <a:p>
            <a:pPr algn="ctr"/>
            <a:r>
              <a:rPr kumimoji="1" lang="ja-JP" altLang="en-US" sz="1600" dirty="0"/>
              <a:t>悪化前半</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A5EF8A31-41A6-43B2-85AD-DADC42241B64}"/>
              </a:ext>
            </a:extLst>
          </p:cNvPr>
          <p:cNvCxnSpPr/>
          <p:nvPr/>
        </p:nvCxnSpPr>
        <p:spPr>
          <a:xfrm>
            <a:off x="10724293"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6E1A222-0452-46D7-9D39-5D4CA0BC9E98}"/>
              </a:ext>
            </a:extLst>
          </p:cNvPr>
          <p:cNvSpPr txBox="1"/>
          <p:nvPr/>
        </p:nvSpPr>
        <p:spPr>
          <a:xfrm>
            <a:off x="10606643" y="2190132"/>
            <a:ext cx="1278615" cy="338554"/>
          </a:xfrm>
          <a:prstGeom prst="rect">
            <a:avLst/>
          </a:prstGeom>
          <a:noFill/>
        </p:spPr>
        <p:txBody>
          <a:bodyPr wrap="square" rtlCol="0">
            <a:spAutoFit/>
          </a:bodyPr>
          <a:lstStyle/>
          <a:p>
            <a:pPr algn="ctr"/>
            <a:r>
              <a:rPr kumimoji="1" lang="ja-JP" altLang="en-US" sz="1600" dirty="0"/>
              <a:t>悪化後半</a:t>
            </a:r>
            <a:endParaRPr kumimoji="1" lang="ja-JP" altLang="en-US" sz="1600" dirty="0">
              <a:solidFill>
                <a:schemeClr val="tx1"/>
              </a:solidFill>
            </a:endParaRPr>
          </a:p>
        </p:txBody>
      </p:sp>
      <p:cxnSp>
        <p:nvCxnSpPr>
          <p:cNvPr id="17" name="直線矢印コネクタ 16">
            <a:extLst>
              <a:ext uri="{FF2B5EF4-FFF2-40B4-BE49-F238E27FC236}">
                <a16:creationId xmlns:a16="http://schemas.microsoft.com/office/drawing/2014/main" id="{4C87E57A-E3C5-4C59-9B25-83CE8F915A6F}"/>
              </a:ext>
            </a:extLst>
          </p:cNvPr>
          <p:cNvCxnSpPr>
            <a:cxnSpLocks/>
          </p:cNvCxnSpPr>
          <p:nvPr/>
        </p:nvCxnSpPr>
        <p:spPr>
          <a:xfrm>
            <a:off x="9623095" y="2073689"/>
            <a:ext cx="2156232"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2A8AF2-65E2-42F1-9BDF-13BCC930CB4A}"/>
              </a:ext>
            </a:extLst>
          </p:cNvPr>
          <p:cNvCxnSpPr/>
          <p:nvPr/>
        </p:nvCxnSpPr>
        <p:spPr>
          <a:xfrm>
            <a:off x="7584920"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26800FF-6096-44B8-86C3-39B7F72E0F77}"/>
              </a:ext>
            </a:extLst>
          </p:cNvPr>
          <p:cNvSpPr txBox="1"/>
          <p:nvPr/>
        </p:nvSpPr>
        <p:spPr>
          <a:xfrm>
            <a:off x="7412477" y="2190132"/>
            <a:ext cx="1278615" cy="338554"/>
          </a:xfrm>
          <a:prstGeom prst="rect">
            <a:avLst/>
          </a:prstGeom>
          <a:noFill/>
        </p:spPr>
        <p:txBody>
          <a:bodyPr wrap="square" rtlCol="0">
            <a:spAutoFit/>
          </a:bodyPr>
          <a:lstStyle/>
          <a:p>
            <a:pPr algn="ctr"/>
            <a:r>
              <a:rPr kumimoji="1" lang="ja-JP" altLang="en-US" sz="1600" dirty="0"/>
              <a:t>平常前半</a:t>
            </a:r>
            <a:endParaRPr kumimoji="1" lang="ja-JP" altLang="en-US" sz="1600" dirty="0">
              <a:solidFill>
                <a:schemeClr val="tx1"/>
              </a:solidFill>
            </a:endParaRPr>
          </a:p>
        </p:txBody>
      </p:sp>
      <p:cxnSp>
        <p:nvCxnSpPr>
          <p:cNvPr id="20" name="直線矢印コネクタ 19">
            <a:extLst>
              <a:ext uri="{FF2B5EF4-FFF2-40B4-BE49-F238E27FC236}">
                <a16:creationId xmlns:a16="http://schemas.microsoft.com/office/drawing/2014/main" id="{FBA51F21-7927-4BFC-962A-03E6A1C99586}"/>
              </a:ext>
            </a:extLst>
          </p:cNvPr>
          <p:cNvCxnSpPr/>
          <p:nvPr/>
        </p:nvCxnSpPr>
        <p:spPr>
          <a:xfrm>
            <a:off x="8651658"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22315D-3922-4E0A-A1F3-65AA6B139C5B}"/>
              </a:ext>
            </a:extLst>
          </p:cNvPr>
          <p:cNvSpPr txBox="1"/>
          <p:nvPr/>
        </p:nvSpPr>
        <p:spPr>
          <a:xfrm>
            <a:off x="8496249" y="2190132"/>
            <a:ext cx="1278615" cy="338554"/>
          </a:xfrm>
          <a:prstGeom prst="rect">
            <a:avLst/>
          </a:prstGeom>
          <a:noFill/>
        </p:spPr>
        <p:txBody>
          <a:bodyPr wrap="square" rtlCol="0">
            <a:spAutoFit/>
          </a:bodyPr>
          <a:lstStyle/>
          <a:p>
            <a:pPr algn="ctr"/>
            <a:r>
              <a:rPr kumimoji="1" lang="ja-JP" altLang="en-US" sz="1600" dirty="0"/>
              <a:t>平常後半</a:t>
            </a:r>
            <a:endParaRPr kumimoji="1" lang="ja-JP" altLang="en-US" sz="1600" dirty="0">
              <a:solidFill>
                <a:schemeClr val="tx1"/>
              </a:solidFill>
            </a:endParaRPr>
          </a:p>
        </p:txBody>
      </p:sp>
      <p:sp>
        <p:nvSpPr>
          <p:cNvPr id="22" name="テキスト ボックス 21">
            <a:extLst>
              <a:ext uri="{FF2B5EF4-FFF2-40B4-BE49-F238E27FC236}">
                <a16:creationId xmlns:a16="http://schemas.microsoft.com/office/drawing/2014/main" id="{23BDCD72-7055-4373-9776-5D971348F336}"/>
              </a:ext>
            </a:extLst>
          </p:cNvPr>
          <p:cNvSpPr txBox="1"/>
          <p:nvPr/>
        </p:nvSpPr>
        <p:spPr>
          <a:xfrm>
            <a:off x="10061904" y="1704357"/>
            <a:ext cx="1278615" cy="369332"/>
          </a:xfrm>
          <a:prstGeom prst="rect">
            <a:avLst/>
          </a:prstGeom>
          <a:noFill/>
        </p:spPr>
        <p:txBody>
          <a:bodyPr wrap="square" rtlCol="0">
            <a:spAutoFit/>
          </a:bodyPr>
          <a:lstStyle/>
          <a:p>
            <a:pPr algn="ctr"/>
            <a:r>
              <a:rPr kumimoji="1" lang="ja-JP" altLang="en-US" dirty="0"/>
              <a:t>悪化期間</a:t>
            </a:r>
            <a:endParaRPr kumimoji="1" lang="ja-JP" altLang="en-US" dirty="0">
              <a:solidFill>
                <a:schemeClr val="tx1"/>
              </a:solidFill>
            </a:endParaRPr>
          </a:p>
        </p:txBody>
      </p:sp>
      <p:graphicFrame>
        <p:nvGraphicFramePr>
          <p:cNvPr id="12" name="表 22">
            <a:extLst>
              <a:ext uri="{FF2B5EF4-FFF2-40B4-BE49-F238E27FC236}">
                <a16:creationId xmlns:a16="http://schemas.microsoft.com/office/drawing/2014/main" id="{681E6229-3A5F-405D-96CA-FA1CB554A9E1}"/>
              </a:ext>
            </a:extLst>
          </p:cNvPr>
          <p:cNvGraphicFramePr>
            <a:graphicFrameLocks noGrp="1"/>
          </p:cNvGraphicFramePr>
          <p:nvPr>
            <p:extLst>
              <p:ext uri="{D42A27DB-BD31-4B8C-83A1-F6EECF244321}">
                <p14:modId xmlns:p14="http://schemas.microsoft.com/office/powerpoint/2010/main" val="2940184699"/>
              </p:ext>
            </p:extLst>
          </p:nvPr>
        </p:nvGraphicFramePr>
        <p:xfrm>
          <a:off x="138588" y="2467193"/>
          <a:ext cx="6677259" cy="1483360"/>
        </p:xfrm>
        <a:graphic>
          <a:graphicData uri="http://schemas.openxmlformats.org/drawingml/2006/table">
            <a:tbl>
              <a:tblPr firstRow="1" bandRow="1">
                <a:tableStyleId>{5C22544A-7EE6-4342-B048-85BDC9FD1C3A}</a:tableStyleId>
              </a:tblPr>
              <a:tblGrid>
                <a:gridCol w="1277259">
                  <a:extLst>
                    <a:ext uri="{9D8B030D-6E8A-4147-A177-3AD203B41FA5}">
                      <a16:colId xmlns:a16="http://schemas.microsoft.com/office/drawing/2014/main" val="408784757"/>
                    </a:ext>
                  </a:extLst>
                </a:gridCol>
                <a:gridCol w="1800000">
                  <a:extLst>
                    <a:ext uri="{9D8B030D-6E8A-4147-A177-3AD203B41FA5}">
                      <a16:colId xmlns:a16="http://schemas.microsoft.com/office/drawing/2014/main" val="1978866858"/>
                    </a:ext>
                  </a:extLst>
                </a:gridCol>
                <a:gridCol w="1800000">
                  <a:extLst>
                    <a:ext uri="{9D8B030D-6E8A-4147-A177-3AD203B41FA5}">
                      <a16:colId xmlns:a16="http://schemas.microsoft.com/office/drawing/2014/main" val="3670368124"/>
                    </a:ext>
                  </a:extLst>
                </a:gridCol>
                <a:gridCol w="1800000">
                  <a:extLst>
                    <a:ext uri="{9D8B030D-6E8A-4147-A177-3AD203B41FA5}">
                      <a16:colId xmlns:a16="http://schemas.microsoft.com/office/drawing/2014/main" val="3980178785"/>
                    </a:ext>
                  </a:extLst>
                </a:gridCol>
              </a:tblGrid>
              <a:tr h="370840">
                <a:tc>
                  <a:txBody>
                    <a:bodyPr/>
                    <a:lstStyle/>
                    <a:p>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(3)</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54913"/>
                  </a:ext>
                </a:extLst>
              </a:tr>
              <a:tr h="370840">
                <a:tc>
                  <a:txBody>
                    <a:bodyPr/>
                    <a:lstStyle/>
                    <a:p>
                      <a:r>
                        <a:rPr kumimoji="1" lang="ja-JP" altLang="en-US" dirty="0"/>
                        <a:t>学習期間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730280"/>
                  </a:ext>
                </a:extLst>
              </a:tr>
              <a:tr h="370840">
                <a:tc>
                  <a:txBody>
                    <a:bodyPr/>
                    <a:lstStyle/>
                    <a:p>
                      <a:r>
                        <a:rPr kumimoji="1" lang="ja-JP" altLang="en-US" dirty="0"/>
                        <a:t>予測期間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92381"/>
                  </a:ext>
                </a:extLst>
              </a:tr>
              <a:tr h="370840">
                <a:tc>
                  <a:txBody>
                    <a:bodyPr/>
                    <a:lstStyle/>
                    <a:p>
                      <a:r>
                        <a:rPr kumimoji="1" lang="ja-JP" altLang="en-US" dirty="0"/>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平常が続く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悪化し始める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7097"/>
                  </a:ext>
                </a:extLst>
              </a:tr>
            </a:tbl>
          </a:graphicData>
        </a:graphic>
      </p:graphicFrame>
      <p:sp>
        <p:nvSpPr>
          <p:cNvPr id="24" name="二等辺三角形 23">
            <a:extLst>
              <a:ext uri="{FF2B5EF4-FFF2-40B4-BE49-F238E27FC236}">
                <a16:creationId xmlns:a16="http://schemas.microsoft.com/office/drawing/2014/main" id="{638CD2A8-3D36-489E-8D89-82CB79822C37}"/>
              </a:ext>
            </a:extLst>
          </p:cNvPr>
          <p:cNvSpPr/>
          <p:nvPr/>
        </p:nvSpPr>
        <p:spPr>
          <a:xfrm flipV="1">
            <a:off x="3605688" y="4145631"/>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BF84E1E1-0028-4501-BBA0-6100FFA69FA8}"/>
              </a:ext>
            </a:extLst>
          </p:cNvPr>
          <p:cNvSpPr txBox="1"/>
          <p:nvPr/>
        </p:nvSpPr>
        <p:spPr>
          <a:xfrm>
            <a:off x="3117776"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直近の傾向から判断できなさそう</a:t>
            </a:r>
          </a:p>
        </p:txBody>
      </p:sp>
      <p:sp>
        <p:nvSpPr>
          <p:cNvPr id="27" name="二等辺三角形 26">
            <a:extLst>
              <a:ext uri="{FF2B5EF4-FFF2-40B4-BE49-F238E27FC236}">
                <a16:creationId xmlns:a16="http://schemas.microsoft.com/office/drawing/2014/main" id="{519021FB-5601-4632-BEE1-258EF42C03EB}"/>
              </a:ext>
            </a:extLst>
          </p:cNvPr>
          <p:cNvSpPr/>
          <p:nvPr/>
        </p:nvSpPr>
        <p:spPr>
          <a:xfrm flipV="1">
            <a:off x="5558313"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31873FE3-CAA2-404D-A851-F80467937BE5}"/>
              </a:ext>
            </a:extLst>
          </p:cNvPr>
          <p:cNvSpPr/>
          <p:nvPr/>
        </p:nvSpPr>
        <p:spPr>
          <a:xfrm flipV="1">
            <a:off x="1770948"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C0643D1E-275B-4BEA-AFA3-8A350D9A42CB}"/>
              </a:ext>
            </a:extLst>
          </p:cNvPr>
          <p:cNvSpPr txBox="1"/>
          <p:nvPr/>
        </p:nvSpPr>
        <p:spPr>
          <a:xfrm>
            <a:off x="1223613" y="4669120"/>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
        <p:nvSpPr>
          <p:cNvPr id="30" name="テキスト ボックス 29">
            <a:extLst>
              <a:ext uri="{FF2B5EF4-FFF2-40B4-BE49-F238E27FC236}">
                <a16:creationId xmlns:a16="http://schemas.microsoft.com/office/drawing/2014/main" id="{23AC753D-1A95-4B8B-8F6B-AC6F71372263}"/>
              </a:ext>
            </a:extLst>
          </p:cNvPr>
          <p:cNvSpPr txBox="1"/>
          <p:nvPr/>
        </p:nvSpPr>
        <p:spPr>
          <a:xfrm>
            <a:off x="5088283"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Tree>
    <p:extLst>
      <p:ext uri="{BB962C8B-B14F-4D97-AF65-F5344CB8AC3E}">
        <p14:creationId xmlns:p14="http://schemas.microsoft.com/office/powerpoint/2010/main" val="2830504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456706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4391471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449280142"/>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4539F50F-61ED-4502-A3CE-55EEB2353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3" y="2215385"/>
            <a:ext cx="3933275" cy="2599961"/>
          </a:xfrm>
          <a:prstGeom prst="rect">
            <a:avLst/>
          </a:prstGeom>
        </p:spPr>
      </p:pic>
      <p:pic>
        <p:nvPicPr>
          <p:cNvPr id="13" name="図 12" descr="グラフィカル ユーザー インターフェイス, グラフ, 折れ線グラフ&#10;&#10;自動的に生成された説明">
            <a:extLst>
              <a:ext uri="{FF2B5EF4-FFF2-40B4-BE49-F238E27FC236}">
                <a16:creationId xmlns:a16="http://schemas.microsoft.com/office/drawing/2014/main" id="{C6F612A8-EA0C-43B6-9531-85B29CCBDD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45" y="2214581"/>
            <a:ext cx="3933275" cy="2599961"/>
          </a:xfrm>
          <a:prstGeom prst="rect">
            <a:avLst/>
          </a:prstGeom>
        </p:spPr>
      </p:pic>
      <p:pic>
        <p:nvPicPr>
          <p:cNvPr id="21" name="図 20" descr="グラフィカル ユーザー インターフェイス, グラフ, 折れ線グラフ&#10;&#10;自動的に生成された説明">
            <a:extLst>
              <a:ext uri="{FF2B5EF4-FFF2-40B4-BE49-F238E27FC236}">
                <a16:creationId xmlns:a16="http://schemas.microsoft.com/office/drawing/2014/main" id="{3B752759-B69E-4C3C-923E-992F3CE9EB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773" y="2214581"/>
            <a:ext cx="3936703" cy="2599961"/>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99BF3A6-EF71-48BA-B30D-007ED67C00EF}"/>
                  </a:ext>
                </a:extLst>
              </p:cNvPr>
              <p:cNvSpPr txBox="1"/>
              <p:nvPr/>
            </p:nvSpPr>
            <p:spPr>
              <a:xfrm rot="16200000">
                <a:off x="-158132"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699BF3A6-EF71-48BA-B30D-007ED67C00EF}"/>
                  </a:ext>
                </a:extLst>
              </p:cNvPr>
              <p:cNvSpPr txBox="1">
                <a:spLocks noRot="1" noChangeAspect="1" noMove="1" noResize="1" noEditPoints="1" noAdjustHandles="1" noChangeArrowheads="1" noChangeShapeType="1" noTextEdit="1"/>
              </p:cNvSpPr>
              <p:nvPr/>
            </p:nvSpPr>
            <p:spPr>
              <a:xfrm rot="16200000">
                <a:off x="-158132" y="2135272"/>
                <a:ext cx="725405" cy="230832"/>
              </a:xfrm>
              <a:prstGeom prst="rect">
                <a:avLst/>
              </a:prstGeom>
              <a:blipFill>
                <a:blip r:embed="rId9"/>
                <a:stretch>
                  <a:fillRect r="-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BA9F3F-C7A0-4EAF-A267-71190DD4B80F}"/>
                  </a:ext>
                </a:extLst>
              </p:cNvPr>
              <p:cNvSpPr txBox="1"/>
              <p:nvPr/>
            </p:nvSpPr>
            <p:spPr>
              <a:xfrm rot="16200000">
                <a:off x="3855077"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E1BA9F3F-C7A0-4EAF-A267-71190DD4B80F}"/>
                  </a:ext>
                </a:extLst>
              </p:cNvPr>
              <p:cNvSpPr txBox="1">
                <a:spLocks noRot="1" noChangeAspect="1" noMove="1" noResize="1" noEditPoints="1" noAdjustHandles="1" noChangeArrowheads="1" noChangeShapeType="1" noTextEdit="1"/>
              </p:cNvSpPr>
              <p:nvPr/>
            </p:nvSpPr>
            <p:spPr>
              <a:xfrm rot="16200000">
                <a:off x="3855077"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9D7C96B-B4F5-4BDC-A845-3B2CAC8BB804}"/>
                  </a:ext>
                </a:extLst>
              </p:cNvPr>
              <p:cNvSpPr txBox="1"/>
              <p:nvPr/>
            </p:nvSpPr>
            <p:spPr>
              <a:xfrm rot="16200000">
                <a:off x="7925036" y="2157426"/>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E9D7C96B-B4F5-4BDC-A845-3B2CAC8BB804}"/>
                  </a:ext>
                </a:extLst>
              </p:cNvPr>
              <p:cNvSpPr txBox="1">
                <a:spLocks noRot="1" noChangeAspect="1" noMove="1" noResize="1" noEditPoints="1" noAdjustHandles="1" noChangeArrowheads="1" noChangeShapeType="1" noTextEdit="1"/>
              </p:cNvSpPr>
              <p:nvPr/>
            </p:nvSpPr>
            <p:spPr>
              <a:xfrm rot="16200000">
                <a:off x="7925036" y="2157426"/>
                <a:ext cx="725405" cy="230832"/>
              </a:xfrm>
              <a:prstGeom prst="rect">
                <a:avLst/>
              </a:prstGeom>
              <a:blipFill>
                <a:blip r:embed="rId10"/>
                <a:stretch>
                  <a:fillRect r="-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688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 折れ線グラフ&#10;&#10;自動的に生成された説明">
            <a:extLst>
              <a:ext uri="{FF2B5EF4-FFF2-40B4-BE49-F238E27FC236}">
                <a16:creationId xmlns:a16="http://schemas.microsoft.com/office/drawing/2014/main" id="{BB15A300-736F-4BA4-B881-3D38A397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310" y="2025366"/>
            <a:ext cx="3936704" cy="2762365"/>
          </a:xfrm>
          <a:prstGeom prst="rect">
            <a:avLst/>
          </a:prstGeom>
        </p:spPr>
      </p:pic>
      <p:pic>
        <p:nvPicPr>
          <p:cNvPr id="9" name="図 8" descr="グラフ&#10;&#10;自動的に生成された説明">
            <a:extLst>
              <a:ext uri="{FF2B5EF4-FFF2-40B4-BE49-F238E27FC236}">
                <a16:creationId xmlns:a16="http://schemas.microsoft.com/office/drawing/2014/main" id="{5DF1EC70-6863-40BF-9E32-D527F75D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604" y="2019944"/>
            <a:ext cx="3936704" cy="2762365"/>
          </a:xfrm>
          <a:prstGeom prst="rect">
            <a:avLst/>
          </a:prstGeom>
        </p:spPr>
      </p:pic>
      <p:pic>
        <p:nvPicPr>
          <p:cNvPr id="4" name="図 3" descr="グラフ&#10;&#10;自動的に生成された説明">
            <a:extLst>
              <a:ext uri="{FF2B5EF4-FFF2-40B4-BE49-F238E27FC236}">
                <a16:creationId xmlns:a16="http://schemas.microsoft.com/office/drawing/2014/main" id="{EE2753E3-A8CD-42A7-B002-6F2506B3B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 y="2019945"/>
            <a:ext cx="3993448" cy="2802182"/>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76427076"/>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2752979872"/>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2374598281"/>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A1F47EB-AD14-481C-87AC-6D0B79EC4CCA}"/>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7" name="テキスト ボックス 26">
                <a:extLst>
                  <a:ext uri="{FF2B5EF4-FFF2-40B4-BE49-F238E27FC236}">
                    <a16:creationId xmlns:a16="http://schemas.microsoft.com/office/drawing/2014/main" id="{7A1F47EB-AD14-481C-87AC-6D0B79EC4CCA}"/>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621714CC-E9AF-45FD-9894-CABC040D6C69}"/>
              </a:ext>
            </a:extLst>
          </p:cNvPr>
          <p:cNvCxnSpPr>
            <a:cxnSpLocks/>
            <a:endCxn id="29"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6F44BE9-8FD9-4EF8-BF32-CB0FBCF5657F}"/>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1837313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グラフ&#10;&#10;自動的に生成された説明">
            <a:extLst>
              <a:ext uri="{FF2B5EF4-FFF2-40B4-BE49-F238E27FC236}">
                <a16:creationId xmlns:a16="http://schemas.microsoft.com/office/drawing/2014/main" id="{2033EC0E-5808-4AB3-ACC9-6274C4BA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00" y="2244502"/>
            <a:ext cx="3941768" cy="260330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週特性の影響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週特性が無いと、非定常性でほぼ定まり、直線的なトレンドになる。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(3) </a:t>
            </a:r>
            <a:r>
              <a:rPr lang="ja-JP" altLang="en-US" sz="1600" b="1" dirty="0">
                <a:solidFill>
                  <a:schemeClr val="bg1"/>
                </a:solidFill>
              </a:rPr>
              <a:t>悪化後半予測</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1531289" y="1954364"/>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（週／日</a:t>
            </a:r>
            <a:r>
              <a:rPr kumimoji="1" lang="en-US" altLang="ja-JP" sz="1600" dirty="0"/>
              <a:t>ON</a:t>
            </a:r>
            <a:r>
              <a:rPr kumimoji="1" lang="ja-JP" altLang="en-US" sz="1600" dirty="0"/>
              <a:t>）</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2172374866"/>
              </p:ext>
            </p:extLst>
          </p:nvPr>
        </p:nvGraphicFramePr>
        <p:xfrm>
          <a:off x="1032564"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3" name="テキスト ボックス 22">
            <a:extLst>
              <a:ext uri="{FF2B5EF4-FFF2-40B4-BE49-F238E27FC236}">
                <a16:creationId xmlns:a16="http://schemas.microsoft.com/office/drawing/2014/main" id="{60C7F3EB-996D-42E9-A88C-3780574DD16B}"/>
              </a:ext>
            </a:extLst>
          </p:cNvPr>
          <p:cNvSpPr txBox="1"/>
          <p:nvPr/>
        </p:nvSpPr>
        <p:spPr>
          <a:xfrm>
            <a:off x="7360589" y="1947509"/>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（日</a:t>
            </a:r>
            <a:r>
              <a:rPr kumimoji="1" lang="en-US" altLang="ja-JP" sz="1600" dirty="0"/>
              <a:t>ON</a:t>
            </a:r>
            <a:r>
              <a:rPr kumimoji="1" lang="ja-JP" altLang="en-US" sz="1600" dirty="0"/>
              <a:t>）</a:t>
            </a:r>
          </a:p>
        </p:txBody>
      </p:sp>
      <p:graphicFrame>
        <p:nvGraphicFramePr>
          <p:cNvPr id="24" name="表 13">
            <a:extLst>
              <a:ext uri="{FF2B5EF4-FFF2-40B4-BE49-F238E27FC236}">
                <a16:creationId xmlns:a16="http://schemas.microsoft.com/office/drawing/2014/main" id="{5C2371ED-1BB6-4721-BC34-222F43347307}"/>
              </a:ext>
            </a:extLst>
          </p:cNvPr>
          <p:cNvGraphicFramePr>
            <a:graphicFrameLocks noGrp="1"/>
          </p:cNvGraphicFramePr>
          <p:nvPr>
            <p:extLst>
              <p:ext uri="{D42A27DB-BD31-4B8C-83A1-F6EECF244321}">
                <p14:modId xmlns:p14="http://schemas.microsoft.com/office/powerpoint/2010/main" val="705298634"/>
              </p:ext>
            </p:extLst>
          </p:nvPr>
        </p:nvGraphicFramePr>
        <p:xfrm>
          <a:off x="6800619"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8.79%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1.39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5" name="テキスト ボックス 24">
            <a:extLst>
              <a:ext uri="{FF2B5EF4-FFF2-40B4-BE49-F238E27FC236}">
                <a16:creationId xmlns:a16="http://schemas.microsoft.com/office/drawing/2014/main" id="{DB553276-C4AD-4DAF-B7F7-1C7F6BACBBEE}"/>
              </a:ext>
            </a:extLst>
          </p:cNvPr>
          <p:cNvSpPr txBox="1"/>
          <p:nvPr/>
        </p:nvSpPr>
        <p:spPr>
          <a:xfrm>
            <a:off x="8776158" y="3656520"/>
            <a:ext cx="3141022" cy="523220"/>
          </a:xfrm>
          <a:prstGeom prst="rect">
            <a:avLst/>
          </a:prstGeom>
          <a:noFill/>
        </p:spPr>
        <p:txBody>
          <a:bodyPr wrap="square" rtlCol="0">
            <a:spAutoFit/>
          </a:bodyPr>
          <a:lstStyle/>
          <a:p>
            <a:pPr algn="ctr"/>
            <a:r>
              <a:rPr kumimoji="1" lang="ja-JP" altLang="en-US" sz="1400" dirty="0"/>
              <a:t>非定常性のモデル化という点では良いが、実績値は大きく変動する</a:t>
            </a:r>
            <a:endParaRPr kumimoji="1" lang="en-US" altLang="ja-JP" sz="1400" dirty="0"/>
          </a:p>
        </p:txBody>
      </p:sp>
      <p:pic>
        <p:nvPicPr>
          <p:cNvPr id="16" name="図 15" descr="グラフィカル ユーザー インターフェイス, グラフ&#10;&#10;自動的に生成された説明">
            <a:extLst>
              <a:ext uri="{FF2B5EF4-FFF2-40B4-BE49-F238E27FC236}">
                <a16:creationId xmlns:a16="http://schemas.microsoft.com/office/drawing/2014/main" id="{A89F3A35-481B-450F-9618-1CA701B665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350" y="2244502"/>
            <a:ext cx="3941768" cy="2603307"/>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8E18E8-6535-499E-8B44-D6DFC012499F}"/>
                  </a:ext>
                </a:extLst>
              </p:cNvPr>
              <p:cNvSpPr txBox="1"/>
              <p:nvPr/>
            </p:nvSpPr>
            <p:spPr>
              <a:xfrm rot="16200000">
                <a:off x="56548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18" name="テキスト ボックス 17">
                <a:extLst>
                  <a:ext uri="{FF2B5EF4-FFF2-40B4-BE49-F238E27FC236}">
                    <a16:creationId xmlns:a16="http://schemas.microsoft.com/office/drawing/2014/main" id="{008E18E8-6535-499E-8B44-D6DFC012499F}"/>
                  </a:ext>
                </a:extLst>
              </p:cNvPr>
              <p:cNvSpPr txBox="1">
                <a:spLocks noRot="1" noChangeAspect="1" noMove="1" noResize="1" noEditPoints="1" noAdjustHandles="1" noChangeArrowheads="1" noChangeShapeType="1" noTextEdit="1"/>
              </p:cNvSpPr>
              <p:nvPr/>
            </p:nvSpPr>
            <p:spPr>
              <a:xfrm rot="16200000">
                <a:off x="565484" y="2137280"/>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000E251-C560-4A2A-89DB-96D7AB1D76D6}"/>
                  </a:ext>
                </a:extLst>
              </p:cNvPr>
              <p:cNvSpPr txBox="1"/>
              <p:nvPr/>
            </p:nvSpPr>
            <p:spPr>
              <a:xfrm rot="16200000">
                <a:off x="637326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0" name="テキスト ボックス 19">
                <a:extLst>
                  <a:ext uri="{FF2B5EF4-FFF2-40B4-BE49-F238E27FC236}">
                    <a16:creationId xmlns:a16="http://schemas.microsoft.com/office/drawing/2014/main" id="{4000E251-C560-4A2A-89DB-96D7AB1D76D6}"/>
                  </a:ext>
                </a:extLst>
              </p:cNvPr>
              <p:cNvSpPr txBox="1">
                <a:spLocks noRot="1" noChangeAspect="1" noMove="1" noResize="1" noEditPoints="1" noAdjustHandles="1" noChangeArrowheads="1" noChangeShapeType="1" noTextEdit="1"/>
              </p:cNvSpPr>
              <p:nvPr/>
            </p:nvSpPr>
            <p:spPr>
              <a:xfrm rot="16200000">
                <a:off x="6373264" y="2137280"/>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3BB9B107-936C-4F5F-ADE9-1D504067667C}"/>
              </a:ext>
            </a:extLst>
          </p:cNvPr>
          <p:cNvCxnSpPr>
            <a:cxnSpLocks/>
          </p:cNvCxnSpPr>
          <p:nvPr/>
        </p:nvCxnSpPr>
        <p:spPr>
          <a:xfrm>
            <a:off x="42639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CE3FFB7-E34D-45BE-A15D-F0D18CF577B7}"/>
              </a:ext>
            </a:extLst>
          </p:cNvPr>
          <p:cNvCxnSpPr>
            <a:cxnSpLocks/>
          </p:cNvCxnSpPr>
          <p:nvPr/>
        </p:nvCxnSpPr>
        <p:spPr>
          <a:xfrm>
            <a:off x="391182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433FC3C-F56F-415E-BD0A-5D9006B632DB}"/>
              </a:ext>
            </a:extLst>
          </p:cNvPr>
          <p:cNvCxnSpPr>
            <a:cxnSpLocks/>
          </p:cNvCxnSpPr>
          <p:nvPr/>
        </p:nvCxnSpPr>
        <p:spPr>
          <a:xfrm>
            <a:off x="1007096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F5CB567-D117-4E3C-827C-D890277DA60F}"/>
              </a:ext>
            </a:extLst>
          </p:cNvPr>
          <p:cNvCxnSpPr>
            <a:cxnSpLocks/>
          </p:cNvCxnSpPr>
          <p:nvPr/>
        </p:nvCxnSpPr>
        <p:spPr>
          <a:xfrm>
            <a:off x="971889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データの加工方法</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4686314" y="1954031"/>
            <a:ext cx="6743684" cy="4044295"/>
          </a:xfrm>
          <a:prstGeom prst="wedgeRoundRectCallout">
            <a:avLst>
              <a:gd name="adj1" fmla="val -59199"/>
              <a:gd name="adj2" fmla="val 628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9" name="テキスト プレースホルダー 5">
            <a:extLst>
              <a:ext uri="{FF2B5EF4-FFF2-40B4-BE49-F238E27FC236}">
                <a16:creationId xmlns:a16="http://schemas.microsoft.com/office/drawing/2014/main" id="{29570A96-1568-46B4-B8D7-54D6770BA51C}"/>
              </a:ext>
            </a:extLst>
          </p:cNvPr>
          <p:cNvSpPr>
            <a:spLocks noGrp="1"/>
          </p:cNvSpPr>
          <p:nvPr>
            <p:ph type="body" sz="quarter" idx="11"/>
          </p:nvPr>
        </p:nvSpPr>
        <p:spPr>
          <a:xfrm>
            <a:off x="517055" y="995167"/>
            <a:ext cx="11341887" cy="597123"/>
          </a:xfrm>
        </p:spPr>
        <p:txBody>
          <a:bodyPr/>
          <a:lstStyle/>
          <a:p>
            <a:r>
              <a:rPr lang="ja-JP" altLang="en-US" sz="2800" dirty="0"/>
              <a:t>下記の手順で、データを加工した。</a:t>
            </a:r>
            <a:endParaRPr lang="en-US" altLang="ja-JP" sz="2800" dirty="0"/>
          </a:p>
        </p:txBody>
      </p:sp>
      <p:sp>
        <p:nvSpPr>
          <p:cNvPr id="35" name="テキスト ボックス 34">
            <a:extLst>
              <a:ext uri="{FF2B5EF4-FFF2-40B4-BE49-F238E27FC236}">
                <a16:creationId xmlns:a16="http://schemas.microsoft.com/office/drawing/2014/main" id="{FCC571B8-0356-40D7-8954-5E247BF55A09}"/>
              </a:ext>
            </a:extLst>
          </p:cNvPr>
          <p:cNvSpPr txBox="1"/>
          <p:nvPr/>
        </p:nvSpPr>
        <p:spPr>
          <a:xfrm>
            <a:off x="6729330" y="3835999"/>
            <a:ext cx="1173563" cy="338554"/>
          </a:xfrm>
          <a:prstGeom prst="rect">
            <a:avLst/>
          </a:prstGeom>
          <a:noFill/>
        </p:spPr>
        <p:txBody>
          <a:bodyPr wrap="square" rtlCol="0">
            <a:spAutoFit/>
          </a:bodyPr>
          <a:lstStyle/>
          <a:p>
            <a:pPr algn="ctr"/>
            <a:r>
              <a:rPr kumimoji="1" lang="en-US" altLang="ja-JP" sz="1600" dirty="0"/>
              <a:t>30min</a:t>
            </a:r>
            <a:r>
              <a:rPr kumimoji="1" lang="ja-JP" altLang="en-US" sz="1600" dirty="0"/>
              <a:t>間隔</a:t>
            </a:r>
          </a:p>
        </p:txBody>
      </p:sp>
      <p:sp>
        <p:nvSpPr>
          <p:cNvPr id="37" name="テキスト ボックス 36">
            <a:extLst>
              <a:ext uri="{FF2B5EF4-FFF2-40B4-BE49-F238E27FC236}">
                <a16:creationId xmlns:a16="http://schemas.microsoft.com/office/drawing/2014/main" id="{15E833BE-E77B-41B2-82F7-3EF620BC169D}"/>
              </a:ext>
            </a:extLst>
          </p:cNvPr>
          <p:cNvSpPr txBox="1"/>
          <p:nvPr/>
        </p:nvSpPr>
        <p:spPr>
          <a:xfrm>
            <a:off x="225541" y="2770620"/>
            <a:ext cx="1224863" cy="553998"/>
          </a:xfrm>
          <a:prstGeom prst="rect">
            <a:avLst/>
          </a:prstGeom>
          <a:noFill/>
        </p:spPr>
        <p:txBody>
          <a:bodyPr wrap="square" rtlCol="0">
            <a:spAutoFit/>
          </a:bodyPr>
          <a:lstStyle/>
          <a:p>
            <a:pPr algn="ctr"/>
            <a:r>
              <a:rPr kumimoji="1" lang="en-US" altLang="ja-JP" sz="1600" dirty="0"/>
              <a:t>1min</a:t>
            </a:r>
          </a:p>
          <a:p>
            <a:pPr algn="ctr"/>
            <a:r>
              <a:rPr kumimoji="1" lang="ja-JP" altLang="en-US" sz="1400" dirty="0"/>
              <a:t>（生データ）</a:t>
            </a:r>
          </a:p>
        </p:txBody>
      </p:sp>
      <p:sp>
        <p:nvSpPr>
          <p:cNvPr id="16" name="テキスト ボックス 15">
            <a:extLst>
              <a:ext uri="{FF2B5EF4-FFF2-40B4-BE49-F238E27FC236}">
                <a16:creationId xmlns:a16="http://schemas.microsoft.com/office/drawing/2014/main" id="{3D5D4648-44D0-4AE6-9AB9-7712D1A3ECD8}"/>
              </a:ext>
            </a:extLst>
          </p:cNvPr>
          <p:cNvSpPr txBox="1"/>
          <p:nvPr/>
        </p:nvSpPr>
        <p:spPr>
          <a:xfrm>
            <a:off x="1963813" y="1911769"/>
            <a:ext cx="2009291"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cxnSp>
        <p:nvCxnSpPr>
          <p:cNvPr id="6" name="直線矢印コネクタ 5">
            <a:extLst>
              <a:ext uri="{FF2B5EF4-FFF2-40B4-BE49-F238E27FC236}">
                <a16:creationId xmlns:a16="http://schemas.microsoft.com/office/drawing/2014/main" id="{33EEDBEB-7C04-4E33-8AEA-980B937290FA}"/>
              </a:ext>
            </a:extLst>
          </p:cNvPr>
          <p:cNvCxnSpPr>
            <a:cxnSpLocks/>
            <a:endCxn id="9" idx="0"/>
          </p:cNvCxnSpPr>
          <p:nvPr/>
        </p:nvCxnSpPr>
        <p:spPr>
          <a:xfrm>
            <a:off x="6169525" y="2034086"/>
            <a:ext cx="0" cy="428556"/>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011A315-9BC7-463B-8893-8B56AEAF3B8D}"/>
              </a:ext>
            </a:extLst>
          </p:cNvPr>
          <p:cNvSpPr/>
          <p:nvPr/>
        </p:nvSpPr>
        <p:spPr>
          <a:xfrm>
            <a:off x="5405134" y="2462642"/>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外れ値除去</a:t>
            </a:r>
          </a:p>
        </p:txBody>
      </p:sp>
      <p:sp>
        <p:nvSpPr>
          <p:cNvPr id="24" name="正方形/長方形 23">
            <a:extLst>
              <a:ext uri="{FF2B5EF4-FFF2-40B4-BE49-F238E27FC236}">
                <a16:creationId xmlns:a16="http://schemas.microsoft.com/office/drawing/2014/main" id="{271F500E-0408-48A9-960A-437445A9A4BD}"/>
              </a:ext>
            </a:extLst>
          </p:cNvPr>
          <p:cNvSpPr/>
          <p:nvPr/>
        </p:nvSpPr>
        <p:spPr>
          <a:xfrm>
            <a:off x="5405134" y="3330854"/>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Down-Sampling</a:t>
            </a:r>
            <a:endParaRPr kumimoji="1" lang="ja-JP" altLang="en-US" sz="1400" dirty="0">
              <a:solidFill>
                <a:schemeClr val="tx1"/>
              </a:solidFill>
            </a:endParaRPr>
          </a:p>
        </p:txBody>
      </p:sp>
      <p:cxnSp>
        <p:nvCxnSpPr>
          <p:cNvPr id="27" name="直線矢印コネクタ 26">
            <a:extLst>
              <a:ext uri="{FF2B5EF4-FFF2-40B4-BE49-F238E27FC236}">
                <a16:creationId xmlns:a16="http://schemas.microsoft.com/office/drawing/2014/main" id="{3B8A5AB7-0C60-4570-85DC-99AFE5F2234F}"/>
              </a:ext>
            </a:extLst>
          </p:cNvPr>
          <p:cNvCxnSpPr>
            <a:cxnSpLocks/>
            <a:stCxn id="9" idx="2"/>
            <a:endCxn id="24" idx="0"/>
          </p:cNvCxnSpPr>
          <p:nvPr/>
        </p:nvCxnSpPr>
        <p:spPr>
          <a:xfrm>
            <a:off x="6169525" y="2911268"/>
            <a:ext cx="0" cy="419586"/>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5F40A67-68B5-42B3-AA5E-15F3F1995DE5}"/>
              </a:ext>
            </a:extLst>
          </p:cNvPr>
          <p:cNvSpPr/>
          <p:nvPr/>
        </p:nvSpPr>
        <p:spPr>
          <a:xfrm>
            <a:off x="5405134" y="4207893"/>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平滑化</a:t>
            </a:r>
          </a:p>
        </p:txBody>
      </p:sp>
      <p:cxnSp>
        <p:nvCxnSpPr>
          <p:cNvPr id="38" name="直線矢印コネクタ 37">
            <a:extLst>
              <a:ext uri="{FF2B5EF4-FFF2-40B4-BE49-F238E27FC236}">
                <a16:creationId xmlns:a16="http://schemas.microsoft.com/office/drawing/2014/main" id="{99F36F1E-BD0E-458B-BC60-EF7F63DE5B71}"/>
              </a:ext>
            </a:extLst>
          </p:cNvPr>
          <p:cNvCxnSpPr>
            <a:cxnSpLocks/>
            <a:stCxn id="24" idx="2"/>
            <a:endCxn id="30" idx="0"/>
          </p:cNvCxnSpPr>
          <p:nvPr/>
        </p:nvCxnSpPr>
        <p:spPr>
          <a:xfrm>
            <a:off x="6169525" y="3779480"/>
            <a:ext cx="0" cy="42841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2E8AC43-0C30-4DE7-ACCE-E8971BC3F123}"/>
              </a:ext>
            </a:extLst>
          </p:cNvPr>
          <p:cNvCxnSpPr>
            <a:cxnSpLocks/>
          </p:cNvCxnSpPr>
          <p:nvPr/>
        </p:nvCxnSpPr>
        <p:spPr>
          <a:xfrm>
            <a:off x="2968458" y="3872591"/>
            <a:ext cx="0" cy="53089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EDCAEE73-0963-4FC7-BE68-ABBD6533453D}"/>
              </a:ext>
            </a:extLst>
          </p:cNvPr>
          <p:cNvSpPr txBox="1"/>
          <p:nvPr/>
        </p:nvSpPr>
        <p:spPr>
          <a:xfrm>
            <a:off x="0" y="4839329"/>
            <a:ext cx="1675550" cy="553998"/>
          </a:xfrm>
          <a:prstGeom prst="rect">
            <a:avLst/>
          </a:prstGeom>
          <a:noFill/>
        </p:spPr>
        <p:txBody>
          <a:bodyPr wrap="square" rtlCol="0">
            <a:spAutoFit/>
          </a:bodyPr>
          <a:lstStyle/>
          <a:p>
            <a:pPr algn="ctr"/>
            <a:r>
              <a:rPr kumimoji="1" lang="en-US" altLang="ja-JP" sz="1600" dirty="0"/>
              <a:t>30min</a:t>
            </a:r>
          </a:p>
          <a:p>
            <a:pPr algn="ctr"/>
            <a:r>
              <a:rPr kumimoji="1" lang="ja-JP" altLang="en-US" sz="1400" dirty="0"/>
              <a:t>（加工データ）</a:t>
            </a:r>
            <a:endParaRPr kumimoji="1" lang="ja-JP" altLang="en-US" sz="1600" dirty="0"/>
          </a:p>
        </p:txBody>
      </p:sp>
      <p:cxnSp>
        <p:nvCxnSpPr>
          <p:cNvPr id="59" name="直線矢印コネクタ 58">
            <a:extLst>
              <a:ext uri="{FF2B5EF4-FFF2-40B4-BE49-F238E27FC236}">
                <a16:creationId xmlns:a16="http://schemas.microsoft.com/office/drawing/2014/main" id="{BAD58588-170D-4546-91B2-C827AE1ECCF3}"/>
              </a:ext>
            </a:extLst>
          </p:cNvPr>
          <p:cNvCxnSpPr>
            <a:cxnSpLocks/>
            <a:stCxn id="65" idx="2"/>
          </p:cNvCxnSpPr>
          <p:nvPr/>
        </p:nvCxnSpPr>
        <p:spPr>
          <a:xfrm>
            <a:off x="6169525" y="5531480"/>
            <a:ext cx="0" cy="394051"/>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89B44ACB-E57B-46F5-AE94-7D7752054884}"/>
              </a:ext>
            </a:extLst>
          </p:cNvPr>
          <p:cNvSpPr/>
          <p:nvPr/>
        </p:nvSpPr>
        <p:spPr>
          <a:xfrm>
            <a:off x="5405134" y="5082854"/>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欠損補完</a:t>
            </a:r>
          </a:p>
        </p:txBody>
      </p:sp>
      <p:cxnSp>
        <p:nvCxnSpPr>
          <p:cNvPr id="66" name="直線矢印コネクタ 65">
            <a:extLst>
              <a:ext uri="{FF2B5EF4-FFF2-40B4-BE49-F238E27FC236}">
                <a16:creationId xmlns:a16="http://schemas.microsoft.com/office/drawing/2014/main" id="{BD90893C-1B10-4182-B233-2EEC8B96FB5F}"/>
              </a:ext>
            </a:extLst>
          </p:cNvPr>
          <p:cNvCxnSpPr>
            <a:cxnSpLocks/>
            <a:stCxn id="30" idx="2"/>
            <a:endCxn id="65" idx="0"/>
          </p:cNvCxnSpPr>
          <p:nvPr/>
        </p:nvCxnSpPr>
        <p:spPr>
          <a:xfrm>
            <a:off x="6169525" y="4656519"/>
            <a:ext cx="0" cy="426335"/>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21520E50-C32F-4678-A9C6-020444160641}"/>
              </a:ext>
            </a:extLst>
          </p:cNvPr>
          <p:cNvSpPr txBox="1"/>
          <p:nvPr/>
        </p:nvSpPr>
        <p:spPr>
          <a:xfrm>
            <a:off x="6868320" y="4712106"/>
            <a:ext cx="832094" cy="338554"/>
          </a:xfrm>
          <a:prstGeom prst="rect">
            <a:avLst/>
          </a:prstGeom>
          <a:noFill/>
        </p:spPr>
        <p:txBody>
          <a:bodyPr wrap="square" rtlCol="0">
            <a:spAutoFit/>
          </a:bodyPr>
          <a:lstStyle/>
          <a:p>
            <a:pPr algn="ctr"/>
            <a:r>
              <a:rPr kumimoji="1" lang="ja-JP" altLang="en-US" sz="1600" dirty="0"/>
              <a:t>滑らか</a:t>
            </a:r>
          </a:p>
        </p:txBody>
      </p:sp>
      <p:sp>
        <p:nvSpPr>
          <p:cNvPr id="73" name="テキスト ボックス 72">
            <a:extLst>
              <a:ext uri="{FF2B5EF4-FFF2-40B4-BE49-F238E27FC236}">
                <a16:creationId xmlns:a16="http://schemas.microsoft.com/office/drawing/2014/main" id="{39AFC868-6634-4B28-9102-82318A174ADD}"/>
              </a:ext>
            </a:extLst>
          </p:cNvPr>
          <p:cNvSpPr txBox="1"/>
          <p:nvPr/>
        </p:nvSpPr>
        <p:spPr>
          <a:xfrm>
            <a:off x="6689780" y="2947660"/>
            <a:ext cx="1235018" cy="338554"/>
          </a:xfrm>
          <a:prstGeom prst="rect">
            <a:avLst/>
          </a:prstGeom>
          <a:noFill/>
        </p:spPr>
        <p:txBody>
          <a:bodyPr wrap="square" rtlCol="0">
            <a:spAutoFit/>
          </a:bodyPr>
          <a:lstStyle/>
          <a:p>
            <a:pPr algn="ctr"/>
            <a:r>
              <a:rPr kumimoji="1" lang="ja-JP" altLang="en-US" sz="1600" dirty="0"/>
              <a:t>外れ値少</a:t>
            </a:r>
          </a:p>
        </p:txBody>
      </p:sp>
      <p:sp>
        <p:nvSpPr>
          <p:cNvPr id="74" name="テキスト ボックス 73">
            <a:extLst>
              <a:ext uri="{FF2B5EF4-FFF2-40B4-BE49-F238E27FC236}">
                <a16:creationId xmlns:a16="http://schemas.microsoft.com/office/drawing/2014/main" id="{E9C845B0-7A14-4D6C-94A2-A5321958E779}"/>
              </a:ext>
            </a:extLst>
          </p:cNvPr>
          <p:cNvSpPr txBox="1"/>
          <p:nvPr/>
        </p:nvSpPr>
        <p:spPr>
          <a:xfrm>
            <a:off x="6732314" y="5663347"/>
            <a:ext cx="1104105" cy="338554"/>
          </a:xfrm>
          <a:prstGeom prst="rect">
            <a:avLst/>
          </a:prstGeom>
          <a:noFill/>
        </p:spPr>
        <p:txBody>
          <a:bodyPr wrap="square" rtlCol="0">
            <a:spAutoFit/>
          </a:bodyPr>
          <a:lstStyle/>
          <a:p>
            <a:pPr algn="ctr"/>
            <a:r>
              <a:rPr kumimoji="1" lang="ja-JP" altLang="en-US" sz="1600" dirty="0"/>
              <a:t>欠損無し</a:t>
            </a:r>
          </a:p>
        </p:txBody>
      </p:sp>
      <p:sp>
        <p:nvSpPr>
          <p:cNvPr id="75" name="テキスト ボックス 74">
            <a:extLst>
              <a:ext uri="{FF2B5EF4-FFF2-40B4-BE49-F238E27FC236}">
                <a16:creationId xmlns:a16="http://schemas.microsoft.com/office/drawing/2014/main" id="{8BF932A8-7BC6-4F98-BD1E-AC0D7CC132AE}"/>
              </a:ext>
            </a:extLst>
          </p:cNvPr>
          <p:cNvSpPr txBox="1"/>
          <p:nvPr/>
        </p:nvSpPr>
        <p:spPr>
          <a:xfrm>
            <a:off x="7799526" y="2556461"/>
            <a:ext cx="3167611" cy="338554"/>
          </a:xfrm>
          <a:prstGeom prst="rect">
            <a:avLst/>
          </a:prstGeom>
          <a:noFill/>
        </p:spPr>
        <p:txBody>
          <a:bodyPr wrap="square" rtlCol="0">
            <a:spAutoFit/>
          </a:bodyPr>
          <a:lstStyle/>
          <a:p>
            <a:pPr algn="ctr"/>
            <a:r>
              <a:rPr kumimoji="1" lang="ja-JP" altLang="en-US" sz="1600" dirty="0"/>
              <a:t>上下限で外れ値を判定し、除去</a:t>
            </a:r>
          </a:p>
        </p:txBody>
      </p:sp>
      <p:sp>
        <p:nvSpPr>
          <p:cNvPr id="76" name="テキスト ボックス 75">
            <a:extLst>
              <a:ext uri="{FF2B5EF4-FFF2-40B4-BE49-F238E27FC236}">
                <a16:creationId xmlns:a16="http://schemas.microsoft.com/office/drawing/2014/main" id="{ABD0BC0E-0F5A-4229-941A-79AE5F7F6BA1}"/>
              </a:ext>
            </a:extLst>
          </p:cNvPr>
          <p:cNvSpPr txBox="1"/>
          <p:nvPr/>
        </p:nvSpPr>
        <p:spPr>
          <a:xfrm>
            <a:off x="7799526" y="3308350"/>
            <a:ext cx="3167611" cy="584775"/>
          </a:xfrm>
          <a:prstGeom prst="rect">
            <a:avLst/>
          </a:prstGeom>
          <a:noFill/>
        </p:spPr>
        <p:txBody>
          <a:bodyPr wrap="square" rtlCol="0">
            <a:spAutoFit/>
          </a:bodyPr>
          <a:lstStyle/>
          <a:p>
            <a:pPr algn="ctr"/>
            <a:r>
              <a:rPr kumimoji="1" lang="ja-JP" altLang="en-US" sz="1600" dirty="0"/>
              <a:t>サンプリング周波数を下げる</a:t>
            </a:r>
            <a:endParaRPr kumimoji="1" lang="en-US" altLang="ja-JP" sz="1600" dirty="0"/>
          </a:p>
          <a:p>
            <a:pPr algn="ctr"/>
            <a:r>
              <a:rPr kumimoji="1" lang="ja-JP" altLang="en-US" sz="1600" dirty="0"/>
              <a:t>（その間のデータで平均）</a:t>
            </a:r>
          </a:p>
        </p:txBody>
      </p:sp>
      <p:sp>
        <p:nvSpPr>
          <p:cNvPr id="77" name="テキスト ボックス 76">
            <a:extLst>
              <a:ext uri="{FF2B5EF4-FFF2-40B4-BE49-F238E27FC236}">
                <a16:creationId xmlns:a16="http://schemas.microsoft.com/office/drawing/2014/main" id="{D25F34F0-FE69-48A1-989F-B9E6AE396ADF}"/>
              </a:ext>
            </a:extLst>
          </p:cNvPr>
          <p:cNvSpPr txBox="1"/>
          <p:nvPr/>
        </p:nvSpPr>
        <p:spPr>
          <a:xfrm>
            <a:off x="7836419" y="4145992"/>
            <a:ext cx="3167611" cy="584775"/>
          </a:xfrm>
          <a:prstGeom prst="rect">
            <a:avLst/>
          </a:prstGeom>
          <a:noFill/>
        </p:spPr>
        <p:txBody>
          <a:bodyPr wrap="square" rtlCol="0">
            <a:spAutoFit/>
          </a:bodyPr>
          <a:lstStyle/>
          <a:p>
            <a:pPr algn="ctr"/>
            <a:r>
              <a:rPr kumimoji="1" lang="ja-JP" altLang="en-US" sz="1600" dirty="0"/>
              <a:t>窓幅で移動平均を適用</a:t>
            </a:r>
            <a:endParaRPr kumimoji="1" lang="en-US" altLang="ja-JP" sz="1600" dirty="0"/>
          </a:p>
          <a:p>
            <a:pPr algn="ctr"/>
            <a:r>
              <a:rPr kumimoji="1" lang="ja-JP" altLang="en-US" sz="1600" dirty="0"/>
              <a:t>（窓幅</a:t>
            </a:r>
            <a:r>
              <a:rPr kumimoji="1" lang="en-US" altLang="ja-JP" sz="1600" dirty="0"/>
              <a:t>=96</a:t>
            </a:r>
            <a:r>
              <a:rPr kumimoji="1" lang="ja-JP" altLang="en-US" sz="1600" dirty="0"/>
              <a:t>、</a:t>
            </a:r>
            <a:r>
              <a:rPr kumimoji="1" lang="en-US" altLang="ja-JP" sz="1600" dirty="0"/>
              <a:t>2</a:t>
            </a:r>
            <a:r>
              <a:rPr kumimoji="1" lang="ja-JP" altLang="en-US" sz="1600" dirty="0"/>
              <a:t>日間）</a:t>
            </a:r>
          </a:p>
        </p:txBody>
      </p:sp>
      <p:sp>
        <p:nvSpPr>
          <p:cNvPr id="78" name="テキスト ボックス 77">
            <a:extLst>
              <a:ext uri="{FF2B5EF4-FFF2-40B4-BE49-F238E27FC236}">
                <a16:creationId xmlns:a16="http://schemas.microsoft.com/office/drawing/2014/main" id="{C7F0C66C-BDCD-46BB-8A6D-B66F82A2CB2C}"/>
              </a:ext>
            </a:extLst>
          </p:cNvPr>
          <p:cNvSpPr txBox="1"/>
          <p:nvPr/>
        </p:nvSpPr>
        <p:spPr>
          <a:xfrm>
            <a:off x="7700414" y="5050660"/>
            <a:ext cx="3460231" cy="553998"/>
          </a:xfrm>
          <a:prstGeom prst="rect">
            <a:avLst/>
          </a:prstGeom>
          <a:noFill/>
        </p:spPr>
        <p:txBody>
          <a:bodyPr wrap="square" rtlCol="0">
            <a:spAutoFit/>
          </a:bodyPr>
          <a:lstStyle/>
          <a:p>
            <a:pPr algn="ctr"/>
            <a:r>
              <a:rPr kumimoji="1" lang="en-US" altLang="ja-JP" sz="1600" dirty="0"/>
              <a:t>backward </a:t>
            </a:r>
            <a:r>
              <a:rPr kumimoji="1" lang="en-US" altLang="ja-JP" sz="1600" dirty="0" err="1"/>
              <a:t>fillna</a:t>
            </a:r>
            <a:r>
              <a:rPr kumimoji="1" lang="en-US" altLang="ja-JP" sz="1600" dirty="0"/>
              <a:t> </a:t>
            </a:r>
            <a:r>
              <a:rPr kumimoji="1" lang="ja-JP" altLang="en-US" sz="1600" dirty="0"/>
              <a:t>⇒</a:t>
            </a:r>
            <a:r>
              <a:rPr kumimoji="1" lang="en-US" altLang="ja-JP" sz="1600" dirty="0"/>
              <a:t> forward </a:t>
            </a:r>
            <a:r>
              <a:rPr kumimoji="1" lang="en-US" altLang="ja-JP" sz="1600" dirty="0" err="1"/>
              <a:t>fillna</a:t>
            </a:r>
            <a:endParaRPr kumimoji="1" lang="en-US" altLang="ja-JP" sz="1600" dirty="0"/>
          </a:p>
          <a:p>
            <a:pPr algn="ctr"/>
            <a:r>
              <a:rPr kumimoji="1" lang="ja-JP" altLang="en-US" sz="1400" dirty="0"/>
              <a:t>（直前の値で埋めた後、直後の値で埋める）</a:t>
            </a:r>
          </a:p>
        </p:txBody>
      </p:sp>
      <p:sp>
        <p:nvSpPr>
          <p:cNvPr id="79" name="テキスト ボックス 78">
            <a:extLst>
              <a:ext uri="{FF2B5EF4-FFF2-40B4-BE49-F238E27FC236}">
                <a16:creationId xmlns:a16="http://schemas.microsoft.com/office/drawing/2014/main" id="{DEBB3728-1227-4080-9B20-79A903B72005}"/>
              </a:ext>
            </a:extLst>
          </p:cNvPr>
          <p:cNvSpPr txBox="1"/>
          <p:nvPr/>
        </p:nvSpPr>
        <p:spPr>
          <a:xfrm>
            <a:off x="7284366" y="1301690"/>
            <a:ext cx="4113887" cy="584775"/>
          </a:xfrm>
          <a:prstGeom prst="rect">
            <a:avLst/>
          </a:prstGeom>
          <a:noFill/>
        </p:spPr>
        <p:txBody>
          <a:bodyPr wrap="square" rtlCol="0">
            <a:spAutoFit/>
          </a:bodyPr>
          <a:lstStyle/>
          <a:p>
            <a:pPr algn="ctr"/>
            <a:r>
              <a:rPr kumimoji="1" lang="ja-JP" altLang="en-US" sz="1600" dirty="0">
                <a:solidFill>
                  <a:srgbClr val="FF0000"/>
                </a:solidFill>
              </a:rPr>
              <a:t>最初に外れ値を除去しないと、</a:t>
            </a:r>
            <a:endParaRPr kumimoji="1" lang="en-US" altLang="ja-JP" sz="1600" dirty="0">
              <a:solidFill>
                <a:srgbClr val="FF0000"/>
              </a:solidFill>
            </a:endParaRPr>
          </a:p>
          <a:p>
            <a:pPr algn="ctr"/>
            <a:r>
              <a:rPr kumimoji="1" lang="en-US" altLang="ja-JP" sz="1600" dirty="0">
                <a:solidFill>
                  <a:srgbClr val="FF0000"/>
                </a:solidFill>
              </a:rPr>
              <a:t>Down-Sampling</a:t>
            </a:r>
            <a:r>
              <a:rPr kumimoji="1" lang="ja-JP" altLang="en-US" sz="1600" dirty="0">
                <a:solidFill>
                  <a:srgbClr val="FF0000"/>
                </a:solidFill>
              </a:rPr>
              <a:t>と平滑化に大きく影響する</a:t>
            </a:r>
          </a:p>
        </p:txBody>
      </p:sp>
      <p:pic>
        <p:nvPicPr>
          <p:cNvPr id="31" name="図 30" descr="グラフ, 棒グラフ, ヒストグラム&#10;&#10;自動的に生成された説明">
            <a:extLst>
              <a:ext uri="{FF2B5EF4-FFF2-40B4-BE49-F238E27FC236}">
                <a16:creationId xmlns:a16="http://schemas.microsoft.com/office/drawing/2014/main" id="{012203F4-122A-43B8-9695-31508F215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54" y="2276542"/>
            <a:ext cx="2279208" cy="1559457"/>
          </a:xfrm>
          <a:prstGeom prst="rect">
            <a:avLst/>
          </a:prstGeom>
        </p:spPr>
      </p:pic>
      <p:pic>
        <p:nvPicPr>
          <p:cNvPr id="33" name="図 32" descr="グラフ&#10;&#10;自動的に生成された説明">
            <a:extLst>
              <a:ext uri="{FF2B5EF4-FFF2-40B4-BE49-F238E27FC236}">
                <a16:creationId xmlns:a16="http://schemas.microsoft.com/office/drawing/2014/main" id="{4E06D67F-D42B-44E9-85CE-94C00B9BF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203" y="4482151"/>
            <a:ext cx="2278859" cy="1517952"/>
          </a:xfrm>
          <a:prstGeom prst="rect">
            <a:avLst/>
          </a:prstGeom>
        </p:spPr>
      </p:pic>
      <p:sp>
        <p:nvSpPr>
          <p:cNvPr id="32" name="テキスト ボックス 31">
            <a:extLst>
              <a:ext uri="{FF2B5EF4-FFF2-40B4-BE49-F238E27FC236}">
                <a16:creationId xmlns:a16="http://schemas.microsoft.com/office/drawing/2014/main" id="{4669C02E-706B-44AE-839C-AF2DB5F05348}"/>
              </a:ext>
            </a:extLst>
          </p:cNvPr>
          <p:cNvSpPr txBox="1"/>
          <p:nvPr/>
        </p:nvSpPr>
        <p:spPr>
          <a:xfrm>
            <a:off x="1560847" y="1533882"/>
            <a:ext cx="2815222" cy="338554"/>
          </a:xfrm>
          <a:prstGeom prst="rect">
            <a:avLst/>
          </a:prstGeom>
          <a:noFill/>
        </p:spPr>
        <p:txBody>
          <a:bodyPr wrap="square" rtlCol="0">
            <a:spAutoFit/>
          </a:bodyPr>
          <a:lstStyle/>
          <a:p>
            <a:pPr algn="ctr"/>
            <a:r>
              <a:rPr kumimoji="1" lang="ja-JP" altLang="en-US" sz="1600" dirty="0"/>
              <a:t>（</a:t>
            </a:r>
            <a:r>
              <a:rPr kumimoji="1" lang="en-US" altLang="ja-JP" sz="1600" dirty="0"/>
              <a:t>2021</a:t>
            </a:r>
            <a:r>
              <a:rPr kumimoji="1" lang="ja-JP" altLang="en-US" sz="1600" dirty="0"/>
              <a:t>年</a:t>
            </a:r>
            <a:r>
              <a:rPr kumimoji="1" lang="en-US" altLang="ja-JP" sz="1600" dirty="0"/>
              <a:t>7</a:t>
            </a:r>
            <a:r>
              <a:rPr kumimoji="1" lang="ja-JP" altLang="en-US" sz="1600" dirty="0"/>
              <a:t>月以降に限定）</a:t>
            </a:r>
          </a:p>
        </p:txBody>
      </p:sp>
    </p:spTree>
    <p:extLst>
      <p:ext uri="{BB962C8B-B14F-4D97-AF65-F5344CB8AC3E}">
        <p14:creationId xmlns:p14="http://schemas.microsoft.com/office/powerpoint/2010/main" val="227685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導電率予測の戦略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下記の傾向があると判断し、傾向毎にモデル化の戦略を分けた。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914873" y="1812559"/>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cxnSp>
        <p:nvCxnSpPr>
          <p:cNvPr id="4" name="直線矢印コネクタ 3">
            <a:extLst>
              <a:ext uri="{FF2B5EF4-FFF2-40B4-BE49-F238E27FC236}">
                <a16:creationId xmlns:a16="http://schemas.microsoft.com/office/drawing/2014/main" id="{4CC65C26-8551-41DF-99F3-85D48BCCB3D6}"/>
              </a:ext>
            </a:extLst>
          </p:cNvPr>
          <p:cNvCxnSpPr/>
          <p:nvPr/>
        </p:nvCxnSpPr>
        <p:spPr>
          <a:xfrm flipV="1">
            <a:off x="5219700" y="2762580"/>
            <a:ext cx="847725"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04556FB-43DE-4A33-9D9D-7C466DD750FE}"/>
              </a:ext>
            </a:extLst>
          </p:cNvPr>
          <p:cNvCxnSpPr>
            <a:cxnSpLocks/>
          </p:cNvCxnSpPr>
          <p:nvPr/>
        </p:nvCxnSpPr>
        <p:spPr>
          <a:xfrm>
            <a:off x="5219700" y="3843773"/>
            <a:ext cx="778342"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888366A-120C-4C85-8772-490A9B0AFF84}"/>
              </a:ext>
            </a:extLst>
          </p:cNvPr>
          <p:cNvSpPr/>
          <p:nvPr/>
        </p:nvSpPr>
        <p:spPr>
          <a:xfrm>
            <a:off x="6197719" y="1685762"/>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3F55AD89-EE9A-4982-9BFA-55C009E5E026}"/>
              </a:ext>
            </a:extLst>
          </p:cNvPr>
          <p:cNvSpPr/>
          <p:nvPr/>
        </p:nvSpPr>
        <p:spPr>
          <a:xfrm>
            <a:off x="6217117" y="3594085"/>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2</a:t>
            </a:r>
            <a:endParaRPr kumimoji="1" lang="ja-JP" altLang="en-US" dirty="0">
              <a:solidFill>
                <a:schemeClr val="tx1"/>
              </a:solidFill>
            </a:endParaRPr>
          </a:p>
        </p:txBody>
      </p:sp>
      <p:graphicFrame>
        <p:nvGraphicFramePr>
          <p:cNvPr id="12" name="表 21">
            <a:extLst>
              <a:ext uri="{FF2B5EF4-FFF2-40B4-BE49-F238E27FC236}">
                <a16:creationId xmlns:a16="http://schemas.microsoft.com/office/drawing/2014/main" id="{619293D7-0ACC-4E2B-B573-A537B402D275}"/>
              </a:ext>
            </a:extLst>
          </p:cNvPr>
          <p:cNvGraphicFramePr>
            <a:graphicFrameLocks noGrp="1"/>
          </p:cNvGraphicFramePr>
          <p:nvPr>
            <p:extLst>
              <p:ext uri="{D42A27DB-BD31-4B8C-83A1-F6EECF244321}">
                <p14:modId xmlns:p14="http://schemas.microsoft.com/office/powerpoint/2010/main" val="1733808821"/>
              </p:ext>
            </p:extLst>
          </p:nvPr>
        </p:nvGraphicFramePr>
        <p:xfrm>
          <a:off x="6217116" y="2211642"/>
          <a:ext cx="5098825" cy="111252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日々の変動傾向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日々の操業や外乱の影響を受けている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他の変数から予測する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graphicFrame>
        <p:nvGraphicFramePr>
          <p:cNvPr id="24" name="表 21">
            <a:extLst>
              <a:ext uri="{FF2B5EF4-FFF2-40B4-BE49-F238E27FC236}">
                <a16:creationId xmlns:a16="http://schemas.microsoft.com/office/drawing/2014/main" id="{15FB6834-6015-4E72-B9BC-ED4F9E6E8D12}"/>
              </a:ext>
            </a:extLst>
          </p:cNvPr>
          <p:cNvGraphicFramePr>
            <a:graphicFrameLocks noGrp="1"/>
          </p:cNvGraphicFramePr>
          <p:nvPr>
            <p:extLst>
              <p:ext uri="{D42A27DB-BD31-4B8C-83A1-F6EECF244321}">
                <p14:modId xmlns:p14="http://schemas.microsoft.com/office/powerpoint/2010/main" val="228724314"/>
              </p:ext>
            </p:extLst>
          </p:nvPr>
        </p:nvGraphicFramePr>
        <p:xfrm>
          <a:off x="6217117" y="4119377"/>
          <a:ext cx="5098825" cy="193040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数か月単位での上昇傾向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膜詰まり／劣化による除去性能の悪化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時系列の変化</a:t>
                      </a:r>
                      <a:r>
                        <a:rPr kumimoji="1" lang="ja-JP" altLang="en-US" sz="1600" dirty="0"/>
                        <a:t>（自己回帰成分など）</a:t>
                      </a:r>
                      <a:r>
                        <a:rPr kumimoji="1" lang="ja-JP" altLang="en-US" dirty="0"/>
                        <a:t>から予測する</a:t>
                      </a:r>
                      <a:endParaRPr kumimoji="1" lang="en-US" altLang="ja-JP" dirty="0"/>
                    </a:p>
                    <a:p>
                      <a:r>
                        <a:rPr kumimoji="1" lang="ja-JP" altLang="en-US" dirty="0"/>
                        <a:t>ただし、予測できない差分は、物理モデルなどでの知見で改善する可能性がある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sp>
        <p:nvSpPr>
          <p:cNvPr id="25" name="テキスト ボックス 24">
            <a:extLst>
              <a:ext uri="{FF2B5EF4-FFF2-40B4-BE49-F238E27FC236}">
                <a16:creationId xmlns:a16="http://schemas.microsoft.com/office/drawing/2014/main" id="{0D2AD973-111D-477E-96EE-60225D6D81EA}"/>
              </a:ext>
            </a:extLst>
          </p:cNvPr>
          <p:cNvSpPr txBox="1"/>
          <p:nvPr/>
        </p:nvSpPr>
        <p:spPr>
          <a:xfrm>
            <a:off x="10829970" y="1685468"/>
            <a:ext cx="1140051" cy="338554"/>
          </a:xfrm>
          <a:prstGeom prst="rect">
            <a:avLst/>
          </a:prstGeom>
          <a:noFill/>
        </p:spPr>
        <p:txBody>
          <a:bodyPr wrap="square" rtlCol="0">
            <a:spAutoFit/>
          </a:bodyPr>
          <a:lstStyle/>
          <a:p>
            <a:pPr algn="ctr"/>
            <a:r>
              <a:rPr kumimoji="1" lang="ja-JP" altLang="en-US" sz="1600" dirty="0"/>
              <a:t>井本さん</a:t>
            </a:r>
          </a:p>
        </p:txBody>
      </p:sp>
      <p:sp>
        <p:nvSpPr>
          <p:cNvPr id="27" name="テキスト ボックス 26">
            <a:extLst>
              <a:ext uri="{FF2B5EF4-FFF2-40B4-BE49-F238E27FC236}">
                <a16:creationId xmlns:a16="http://schemas.microsoft.com/office/drawing/2014/main" id="{0E4AB121-5B50-4709-95AD-C2001F946759}"/>
              </a:ext>
            </a:extLst>
          </p:cNvPr>
          <p:cNvSpPr txBox="1"/>
          <p:nvPr/>
        </p:nvSpPr>
        <p:spPr>
          <a:xfrm>
            <a:off x="10829970" y="3593791"/>
            <a:ext cx="1140051" cy="338554"/>
          </a:xfrm>
          <a:prstGeom prst="rect">
            <a:avLst/>
          </a:prstGeom>
          <a:noFill/>
        </p:spPr>
        <p:txBody>
          <a:bodyPr wrap="square" rtlCol="0">
            <a:spAutoFit/>
          </a:bodyPr>
          <a:lstStyle/>
          <a:p>
            <a:pPr algn="ctr"/>
            <a:r>
              <a:rPr kumimoji="1" lang="ja-JP" altLang="en-US" sz="1600" dirty="0"/>
              <a:t>熊谷</a:t>
            </a:r>
          </a:p>
        </p:txBody>
      </p:sp>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FAE315DC-1C9E-4D2A-9B6A-7E10765B5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6" y="2223624"/>
            <a:ext cx="4755298" cy="3172890"/>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68F0A51-A0D5-447F-8DE1-8793400F057E}"/>
                  </a:ext>
                </a:extLst>
              </p:cNvPr>
              <p:cNvSpPr txBox="1"/>
              <p:nvPr/>
            </p:nvSpPr>
            <p:spPr>
              <a:xfrm>
                <a:off x="7738953" y="1731634"/>
                <a:ext cx="17667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r>
                        <a:rPr kumimoji="1" lang="en-US" altLang="ja-JP" sz="1600" i="1" smtClean="0">
                          <a:latin typeface="Cambria Math" panose="02040503050406030204" pitchFamily="18" charset="0"/>
                        </a:rPr>
                        <m:t>=</m:t>
                      </m:r>
                      <m:r>
                        <a:rPr kumimoji="1" lang="en-US" altLang="ja-JP" sz="1600" b="0" i="1" smtClean="0">
                          <a:latin typeface="Cambria Math" panose="02040503050406030204" pitchFamily="18" charset="0"/>
                        </a:rPr>
                        <m:t>𝑀𝑜𝑑𝑒𝑙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7" name="テキスト ボックス 16">
                <a:extLst>
                  <a:ext uri="{FF2B5EF4-FFF2-40B4-BE49-F238E27FC236}">
                    <a16:creationId xmlns:a16="http://schemas.microsoft.com/office/drawing/2014/main" id="{D68F0A51-A0D5-447F-8DE1-8793400F057E}"/>
                  </a:ext>
                </a:extLst>
              </p:cNvPr>
              <p:cNvSpPr txBox="1">
                <a:spLocks noRot="1" noChangeAspect="1" noMove="1" noResize="1" noEditPoints="1" noAdjustHandles="1" noChangeArrowheads="1" noChangeShapeType="1" noTextEdit="1"/>
              </p:cNvSpPr>
              <p:nvPr/>
            </p:nvSpPr>
            <p:spPr>
              <a:xfrm>
                <a:off x="7738953" y="1731634"/>
                <a:ext cx="1766702" cy="246221"/>
              </a:xfrm>
              <a:prstGeom prst="rect">
                <a:avLst/>
              </a:prstGeom>
              <a:blipFill>
                <a:blip r:embed="rId3"/>
                <a:stretch>
                  <a:fillRect l="-2076" r="-3460" b="-37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94319F2-E70D-4DB9-90D1-F9B32C682D56}"/>
                  </a:ext>
                </a:extLst>
              </p:cNvPr>
              <p:cNvSpPr txBox="1"/>
              <p:nvPr/>
            </p:nvSpPr>
            <p:spPr>
              <a:xfrm>
                <a:off x="7738953" y="3639957"/>
                <a:ext cx="31766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r>
                        <a:rPr kumimoji="1" lang="en-US" altLang="ja-JP" sz="1600" i="1" smtClean="0">
                          <a:latin typeface="Cambria Math" panose="02040503050406030204" pitchFamily="18" charset="0"/>
                        </a:rPr>
                        <m:t>=</m:t>
                      </m:r>
                      <m:r>
                        <a:rPr kumimoji="1" lang="en-US" altLang="ja-JP" sz="1600" b="0" i="1" smtClean="0">
                          <a:latin typeface="Cambria Math" panose="02040503050406030204" pitchFamily="18" charset="0"/>
                        </a:rPr>
                        <m:t>𝑀𝑜𝑑𝑒𝑙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−1</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𝑦</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𝑡</m:t>
                          </m:r>
                          <m:r>
                            <a:rPr kumimoji="1" lang="en-US" altLang="ja-JP" sz="1600" b="0" i="1" smtClean="0">
                              <a:latin typeface="Cambria Math" panose="02040503050406030204" pitchFamily="18" charset="0"/>
                            </a:rPr>
                            <m:t>−2</m:t>
                          </m:r>
                        </m:e>
                      </m:d>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8" name="テキスト ボックス 17">
                <a:extLst>
                  <a:ext uri="{FF2B5EF4-FFF2-40B4-BE49-F238E27FC236}">
                    <a16:creationId xmlns:a16="http://schemas.microsoft.com/office/drawing/2014/main" id="{494319F2-E70D-4DB9-90D1-F9B32C682D56}"/>
                  </a:ext>
                </a:extLst>
              </p:cNvPr>
              <p:cNvSpPr txBox="1">
                <a:spLocks noRot="1" noChangeAspect="1" noMove="1" noResize="1" noEditPoints="1" noAdjustHandles="1" noChangeArrowheads="1" noChangeShapeType="1" noTextEdit="1"/>
              </p:cNvSpPr>
              <p:nvPr/>
            </p:nvSpPr>
            <p:spPr>
              <a:xfrm>
                <a:off x="7738953" y="3639957"/>
                <a:ext cx="3176639" cy="246221"/>
              </a:xfrm>
              <a:prstGeom prst="rect">
                <a:avLst/>
              </a:prstGeom>
              <a:blipFill>
                <a:blip r:embed="rId4"/>
                <a:stretch>
                  <a:fillRect l="-960" r="-1536" b="-37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194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normAutofit/>
          </a:bodyPr>
          <a:lstStyle/>
          <a:p>
            <a:r>
              <a:rPr lang="ja-JP" altLang="en-US" dirty="0"/>
              <a:t>時系列データの</a:t>
            </a:r>
            <a:r>
              <a:rPr lang="en-US" altLang="ja-JP" dirty="0"/>
              <a:t>STL</a:t>
            </a:r>
            <a:r>
              <a:rPr lang="ja-JP" altLang="en-US" dirty="0"/>
              <a:t>分解</a:t>
            </a:r>
            <a:r>
              <a:rPr lang="ja-JP" altLang="en-US" sz="2200" dirty="0"/>
              <a:t>（</a:t>
            </a:r>
            <a:r>
              <a:rPr lang="en-US" altLang="ja-JP" sz="2200" dirty="0"/>
              <a:t>Seasonal Decomposition Of Time Series By Loess</a:t>
            </a:r>
            <a:r>
              <a:rPr lang="ja-JP" altLang="en-US" sz="2200" dirty="0"/>
              <a:t>）</a:t>
            </a:r>
            <a:endParaRPr lang="en-US" sz="22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3431"/>
            <a:ext cx="11341887" cy="600165"/>
          </a:xfrm>
        </p:spPr>
        <p:txBody>
          <a:bodyPr/>
          <a:lstStyle/>
          <a:p>
            <a:r>
              <a:rPr lang="ja-JP" altLang="en-US" sz="2800" dirty="0"/>
              <a:t>実績値は、非定常なトレンド成分が支配的である。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54" name="テキスト ボックス 53">
            <a:extLst>
              <a:ext uri="{FF2B5EF4-FFF2-40B4-BE49-F238E27FC236}">
                <a16:creationId xmlns:a16="http://schemas.microsoft.com/office/drawing/2014/main" id="{5EB98B23-C7C9-4D11-B8A9-0028707AB9F4}"/>
              </a:ext>
            </a:extLst>
          </p:cNvPr>
          <p:cNvSpPr txBox="1"/>
          <p:nvPr/>
        </p:nvSpPr>
        <p:spPr>
          <a:xfrm>
            <a:off x="1320662" y="2311473"/>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121A0FF9-A132-4A35-ADCE-465F14FF45D6}"/>
              </a:ext>
            </a:extLst>
          </p:cNvPr>
          <p:cNvSpPr txBox="1"/>
          <p:nvPr/>
        </p:nvSpPr>
        <p:spPr>
          <a:xfrm>
            <a:off x="5121297" y="2311473"/>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ED71D59F-977C-4A1B-839A-0496365FE490}"/>
              </a:ext>
            </a:extLst>
          </p:cNvPr>
          <p:cNvSpPr txBox="1"/>
          <p:nvPr/>
        </p:nvSpPr>
        <p:spPr>
          <a:xfrm>
            <a:off x="9054324" y="2311473"/>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7" name="テキスト ボックス 56">
            <a:extLst>
              <a:ext uri="{FF2B5EF4-FFF2-40B4-BE49-F238E27FC236}">
                <a16:creationId xmlns:a16="http://schemas.microsoft.com/office/drawing/2014/main" id="{F87046AD-012F-4278-8FA0-4D7FBAE644CD}"/>
              </a:ext>
            </a:extLst>
          </p:cNvPr>
          <p:cNvSpPr txBox="1"/>
          <p:nvPr/>
        </p:nvSpPr>
        <p:spPr>
          <a:xfrm>
            <a:off x="9683740" y="810129"/>
            <a:ext cx="2413295" cy="338554"/>
          </a:xfrm>
          <a:prstGeom prst="rect">
            <a:avLst/>
          </a:prstGeom>
          <a:noFill/>
        </p:spPr>
        <p:txBody>
          <a:bodyPr wrap="square" rtlCol="0">
            <a:spAutoFit/>
          </a:bodyPr>
          <a:lstStyle/>
          <a:p>
            <a:pPr algn="ctr"/>
            <a:r>
              <a:rPr kumimoji="1" lang="en-US" altLang="ja-JP" sz="1600"/>
              <a:t>Seasonal Period: 2000</a:t>
            </a:r>
            <a:endParaRPr kumimoji="1" lang="ja-JP" altLang="en-US" sz="1600" dirty="0"/>
          </a:p>
        </p:txBody>
      </p:sp>
      <p:sp>
        <p:nvSpPr>
          <p:cNvPr id="58" name="テキスト ボックス 57">
            <a:extLst>
              <a:ext uri="{FF2B5EF4-FFF2-40B4-BE49-F238E27FC236}">
                <a16:creationId xmlns:a16="http://schemas.microsoft.com/office/drawing/2014/main" id="{0594F41C-DAF7-45B2-8693-BEDBC2138C75}"/>
              </a:ext>
            </a:extLst>
          </p:cNvPr>
          <p:cNvSpPr txBox="1"/>
          <p:nvPr/>
        </p:nvSpPr>
        <p:spPr>
          <a:xfrm>
            <a:off x="9683740" y="1114994"/>
            <a:ext cx="2413295" cy="338554"/>
          </a:xfrm>
          <a:prstGeom prst="rect">
            <a:avLst/>
          </a:prstGeom>
          <a:noFill/>
        </p:spPr>
        <p:txBody>
          <a:bodyPr wrap="square" rtlCol="0">
            <a:spAutoFit/>
          </a:bodyPr>
          <a:lstStyle/>
          <a:p>
            <a:pPr algn="ctr"/>
            <a:r>
              <a:rPr kumimoji="1" lang="en-US" altLang="ja-JP" sz="1600" dirty="0"/>
              <a:t>Multiplicative</a:t>
            </a:r>
            <a:r>
              <a:rPr kumimoji="1" lang="ja-JP" altLang="en-US" sz="1600" dirty="0"/>
              <a:t> </a:t>
            </a:r>
            <a:r>
              <a:rPr kumimoji="1" lang="en-US" altLang="ja-JP" sz="1600" dirty="0"/>
              <a:t>model</a:t>
            </a:r>
            <a:endParaRPr kumimoji="1" lang="ja-JP" altLang="en-US" sz="1600"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0C66FCC-D5F4-40CE-A9BF-A3291E3425CC}"/>
                  </a:ext>
                </a:extLst>
              </p:cNvPr>
              <p:cNvSpPr txBox="1"/>
              <p:nvPr/>
            </p:nvSpPr>
            <p:spPr>
              <a:xfrm>
                <a:off x="3829844" y="1629308"/>
                <a:ext cx="4416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𝑂𝑏𝑠𝑒𝑟𝑣𝑒𝑑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𝑇𝑟𝑒𝑛𝑑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𝑆𝑒𝑎𝑠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𝑅𝑒𝑠</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0C66FCC-D5F4-40CE-A9BF-A3291E3425CC}"/>
                  </a:ext>
                </a:extLst>
              </p:cNvPr>
              <p:cNvSpPr txBox="1">
                <a:spLocks noRot="1" noChangeAspect="1" noMove="1" noResize="1" noEditPoints="1" noAdjustHandles="1" noChangeArrowheads="1" noChangeShapeType="1" noTextEdit="1"/>
              </p:cNvSpPr>
              <p:nvPr/>
            </p:nvSpPr>
            <p:spPr>
              <a:xfrm>
                <a:off x="3829844" y="1629308"/>
                <a:ext cx="4416465" cy="276999"/>
              </a:xfrm>
              <a:prstGeom prst="rect">
                <a:avLst/>
              </a:prstGeom>
              <a:blipFill>
                <a:blip r:embed="rId2"/>
                <a:stretch>
                  <a:fillRect l="-828" r="-1379" b="-39130"/>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8E9894ED-0C61-4622-A375-98517CFCDFED}"/>
              </a:ext>
            </a:extLst>
          </p:cNvPr>
          <p:cNvSpPr txBox="1"/>
          <p:nvPr/>
        </p:nvSpPr>
        <p:spPr>
          <a:xfrm>
            <a:off x="1495425" y="1598531"/>
            <a:ext cx="2449934" cy="338554"/>
          </a:xfrm>
          <a:prstGeom prst="rect">
            <a:avLst/>
          </a:prstGeom>
          <a:noFill/>
        </p:spPr>
        <p:txBody>
          <a:bodyPr wrap="square" rtlCol="0">
            <a:spAutoFit/>
          </a:bodyPr>
          <a:lstStyle/>
          <a:p>
            <a:pPr algn="ctr"/>
            <a:r>
              <a:rPr kumimoji="1" lang="ja-JP" altLang="en-US" sz="1600" dirty="0"/>
              <a:t>時系列データの</a:t>
            </a:r>
            <a:r>
              <a:rPr kumimoji="1" lang="en-US" altLang="ja-JP" sz="1600" dirty="0"/>
              <a:t>STL</a:t>
            </a:r>
            <a:r>
              <a:rPr kumimoji="1" lang="ja-JP" altLang="en-US" sz="1600" dirty="0"/>
              <a:t>分解：</a:t>
            </a:r>
          </a:p>
        </p:txBody>
      </p:sp>
      <p:sp>
        <p:nvSpPr>
          <p:cNvPr id="65" name="テキスト ボックス 64">
            <a:extLst>
              <a:ext uri="{FF2B5EF4-FFF2-40B4-BE49-F238E27FC236}">
                <a16:creationId xmlns:a16="http://schemas.microsoft.com/office/drawing/2014/main" id="{B9850311-AD62-44FC-A1D9-034327B47320}"/>
              </a:ext>
            </a:extLst>
          </p:cNvPr>
          <p:cNvSpPr txBox="1"/>
          <p:nvPr/>
        </p:nvSpPr>
        <p:spPr>
          <a:xfrm>
            <a:off x="3601300" y="1928182"/>
            <a:ext cx="1836064" cy="307777"/>
          </a:xfrm>
          <a:prstGeom prst="rect">
            <a:avLst/>
          </a:prstGeom>
          <a:noFill/>
        </p:spPr>
        <p:txBody>
          <a:bodyPr wrap="square" rtlCol="0">
            <a:spAutoFit/>
          </a:bodyPr>
          <a:lstStyle/>
          <a:p>
            <a:pPr algn="ctr"/>
            <a:r>
              <a:rPr kumimoji="1" lang="ja-JP" altLang="en-US" sz="1400" dirty="0"/>
              <a:t>観測（原系列）</a:t>
            </a:r>
          </a:p>
        </p:txBody>
      </p:sp>
      <p:sp>
        <p:nvSpPr>
          <p:cNvPr id="66" name="テキスト ボックス 65">
            <a:extLst>
              <a:ext uri="{FF2B5EF4-FFF2-40B4-BE49-F238E27FC236}">
                <a16:creationId xmlns:a16="http://schemas.microsoft.com/office/drawing/2014/main" id="{5E3B804C-6F90-4C46-A601-D4FFF6DAC213}"/>
              </a:ext>
            </a:extLst>
          </p:cNvPr>
          <p:cNvSpPr txBox="1"/>
          <p:nvPr/>
        </p:nvSpPr>
        <p:spPr>
          <a:xfrm>
            <a:off x="5240625" y="1928182"/>
            <a:ext cx="1091701" cy="307777"/>
          </a:xfrm>
          <a:prstGeom prst="rect">
            <a:avLst/>
          </a:prstGeom>
          <a:noFill/>
        </p:spPr>
        <p:txBody>
          <a:bodyPr wrap="square" rtlCol="0">
            <a:spAutoFit/>
          </a:bodyPr>
          <a:lstStyle/>
          <a:p>
            <a:pPr algn="ctr"/>
            <a:r>
              <a:rPr kumimoji="1" lang="ja-JP" altLang="en-US" sz="1400" dirty="0"/>
              <a:t>傾向変動</a:t>
            </a:r>
          </a:p>
        </p:txBody>
      </p:sp>
      <p:sp>
        <p:nvSpPr>
          <p:cNvPr id="67" name="テキスト ボックス 66">
            <a:extLst>
              <a:ext uri="{FF2B5EF4-FFF2-40B4-BE49-F238E27FC236}">
                <a16:creationId xmlns:a16="http://schemas.microsoft.com/office/drawing/2014/main" id="{E3FF86D3-8EC9-4F1B-9C74-4ADFE4A65FA0}"/>
              </a:ext>
            </a:extLst>
          </p:cNvPr>
          <p:cNvSpPr txBox="1"/>
          <p:nvPr/>
        </p:nvSpPr>
        <p:spPr>
          <a:xfrm>
            <a:off x="6332326" y="1928182"/>
            <a:ext cx="1091701" cy="307777"/>
          </a:xfrm>
          <a:prstGeom prst="rect">
            <a:avLst/>
          </a:prstGeom>
          <a:noFill/>
        </p:spPr>
        <p:txBody>
          <a:bodyPr wrap="square" rtlCol="0">
            <a:spAutoFit/>
          </a:bodyPr>
          <a:lstStyle/>
          <a:p>
            <a:pPr algn="ctr"/>
            <a:r>
              <a:rPr kumimoji="1" lang="ja-JP" altLang="en-US" sz="1400" dirty="0"/>
              <a:t>季節変動</a:t>
            </a:r>
          </a:p>
        </p:txBody>
      </p:sp>
      <p:sp>
        <p:nvSpPr>
          <p:cNvPr id="68" name="テキスト ボックス 67">
            <a:extLst>
              <a:ext uri="{FF2B5EF4-FFF2-40B4-BE49-F238E27FC236}">
                <a16:creationId xmlns:a16="http://schemas.microsoft.com/office/drawing/2014/main" id="{9A18DE19-F8C7-43AC-8A80-EFDCA2F235E2}"/>
              </a:ext>
            </a:extLst>
          </p:cNvPr>
          <p:cNvSpPr txBox="1"/>
          <p:nvPr/>
        </p:nvSpPr>
        <p:spPr>
          <a:xfrm>
            <a:off x="7327725" y="1928805"/>
            <a:ext cx="1091701" cy="307777"/>
          </a:xfrm>
          <a:prstGeom prst="rect">
            <a:avLst/>
          </a:prstGeom>
          <a:noFill/>
        </p:spPr>
        <p:txBody>
          <a:bodyPr wrap="square" rtlCol="0">
            <a:spAutoFit/>
          </a:bodyPr>
          <a:lstStyle/>
          <a:p>
            <a:pPr algn="ctr"/>
            <a:r>
              <a:rPr kumimoji="1" lang="ja-JP" altLang="en-US" sz="1400" dirty="0"/>
              <a:t>誤差変動</a:t>
            </a:r>
          </a:p>
        </p:txBody>
      </p:sp>
      <p:pic>
        <p:nvPicPr>
          <p:cNvPr id="16" name="図 15" descr="グラフ&#10;&#10;低い精度で自動的に生成された説明">
            <a:extLst>
              <a:ext uri="{FF2B5EF4-FFF2-40B4-BE49-F238E27FC236}">
                <a16:creationId xmlns:a16="http://schemas.microsoft.com/office/drawing/2014/main" id="{1159C930-1B80-4539-8F73-3302E507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79" y="2656340"/>
            <a:ext cx="3518908" cy="3514453"/>
          </a:xfrm>
          <a:prstGeom prst="rect">
            <a:avLst/>
          </a:prstGeom>
        </p:spPr>
      </p:pic>
      <p:pic>
        <p:nvPicPr>
          <p:cNvPr id="34" name="図 33" descr="グラフ&#10;&#10;自動的に生成された説明">
            <a:extLst>
              <a:ext uri="{FF2B5EF4-FFF2-40B4-BE49-F238E27FC236}">
                <a16:creationId xmlns:a16="http://schemas.microsoft.com/office/drawing/2014/main" id="{31F31143-F968-4AAD-83E4-424104DFA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887" y="2650027"/>
            <a:ext cx="3520766" cy="3520766"/>
          </a:xfrm>
          <a:prstGeom prst="rect">
            <a:avLst/>
          </a:prstGeom>
        </p:spPr>
      </p:pic>
      <p:pic>
        <p:nvPicPr>
          <p:cNvPr id="20" name="図 19" descr="グラフ&#10;&#10;自動的に生成された説明">
            <a:extLst>
              <a:ext uri="{FF2B5EF4-FFF2-40B4-BE49-F238E27FC236}">
                <a16:creationId xmlns:a16="http://schemas.microsoft.com/office/drawing/2014/main" id="{CBD5B570-9873-46A0-A531-570753CFF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0645" y="2640501"/>
            <a:ext cx="3520766" cy="3511853"/>
          </a:xfrm>
          <a:prstGeom prst="rect">
            <a:avLst/>
          </a:prstGeom>
        </p:spPr>
      </p:pic>
    </p:spTree>
    <p:extLst>
      <p:ext uri="{BB962C8B-B14F-4D97-AF65-F5344CB8AC3E}">
        <p14:creationId xmlns:p14="http://schemas.microsoft.com/office/powerpoint/2010/main" val="234748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993653154"/>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3.57%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1.24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5574A73-9D95-409B-9157-9CF5CE42306B}"/>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9" name="テキスト ボックス 18">
                <a:extLst>
                  <a:ext uri="{FF2B5EF4-FFF2-40B4-BE49-F238E27FC236}">
                    <a16:creationId xmlns:a16="http://schemas.microsoft.com/office/drawing/2014/main" id="{55574A73-9D95-409B-9157-9CF5CE42306B}"/>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2688786854"/>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3.32%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16.7%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2938654637"/>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2.62%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18.0%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0.92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5.62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pic>
        <p:nvPicPr>
          <p:cNvPr id="4" name="図 3" descr="グラフ, 折れ線グラフ&#10;&#10;自動的に生成された説明">
            <a:extLst>
              <a:ext uri="{FF2B5EF4-FFF2-40B4-BE49-F238E27FC236}">
                <a16:creationId xmlns:a16="http://schemas.microsoft.com/office/drawing/2014/main" id="{3E28B931-ACF6-4291-8508-78608F4862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12" y="2202961"/>
            <a:ext cx="3948461" cy="2610000"/>
          </a:xfrm>
          <a:prstGeom prst="rect">
            <a:avLst/>
          </a:prstGeom>
        </p:spPr>
      </p:pic>
      <p:pic>
        <p:nvPicPr>
          <p:cNvPr id="10" name="図 9" descr="グラフィカル ユーザー インターフェイス, グラフ&#10;&#10;自動的に生成された説明">
            <a:extLst>
              <a:ext uri="{FF2B5EF4-FFF2-40B4-BE49-F238E27FC236}">
                <a16:creationId xmlns:a16="http://schemas.microsoft.com/office/drawing/2014/main" id="{F26E2895-EB60-4416-AA9A-97D6838131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419" y="2201243"/>
            <a:ext cx="3948462" cy="2610000"/>
          </a:xfrm>
          <a:prstGeom prst="rect">
            <a:avLst/>
          </a:prstGeom>
        </p:spPr>
      </p:pic>
      <p:pic>
        <p:nvPicPr>
          <p:cNvPr id="12" name="図 11" descr="グラフィカル ユーザー インターフェイス, グラフ&#10;&#10;自動的に生成された説明">
            <a:extLst>
              <a:ext uri="{FF2B5EF4-FFF2-40B4-BE49-F238E27FC236}">
                <a16:creationId xmlns:a16="http://schemas.microsoft.com/office/drawing/2014/main" id="{B1FDD465-097D-4606-99D5-0A1303645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3514" y="2201244"/>
            <a:ext cx="3899971" cy="2575702"/>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8E0C36B-CEE6-4C3D-93DC-E81CB56F3F07}"/>
                  </a:ext>
                </a:extLst>
              </p:cNvPr>
              <p:cNvSpPr txBox="1"/>
              <p:nvPr/>
            </p:nvSpPr>
            <p:spPr>
              <a:xfrm rot="16200000">
                <a:off x="-120030"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E8E0C36B-CEE6-4C3D-93DC-E81CB56F3F07}"/>
                  </a:ext>
                </a:extLst>
              </p:cNvPr>
              <p:cNvSpPr txBox="1">
                <a:spLocks noRot="1" noChangeAspect="1" noMove="1" noResize="1" noEditPoints="1" noAdjustHandles="1" noChangeArrowheads="1" noChangeShapeType="1" noTextEdit="1"/>
              </p:cNvSpPr>
              <p:nvPr/>
            </p:nvSpPr>
            <p:spPr>
              <a:xfrm rot="16200000">
                <a:off x="-120030" y="2135273"/>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BA7A235-CF92-4E3E-830E-C80D702B3AE3}"/>
                  </a:ext>
                </a:extLst>
              </p:cNvPr>
              <p:cNvSpPr txBox="1"/>
              <p:nvPr/>
            </p:nvSpPr>
            <p:spPr>
              <a:xfrm rot="16200000">
                <a:off x="3921754"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8BA7A235-CF92-4E3E-830E-C80D702B3AE3}"/>
                  </a:ext>
                </a:extLst>
              </p:cNvPr>
              <p:cNvSpPr txBox="1">
                <a:spLocks noRot="1" noChangeAspect="1" noMove="1" noResize="1" noEditPoints="1" noAdjustHandles="1" noChangeArrowheads="1" noChangeShapeType="1" noTextEdit="1"/>
              </p:cNvSpPr>
              <p:nvPr/>
            </p:nvSpPr>
            <p:spPr>
              <a:xfrm rot="16200000">
                <a:off x="3921754"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05C3BC4-162E-410F-AB05-0B84DDD6BDDF}"/>
                  </a:ext>
                </a:extLst>
              </p:cNvPr>
              <p:cNvSpPr txBox="1"/>
              <p:nvPr/>
            </p:nvSpPr>
            <p:spPr>
              <a:xfrm rot="16200000">
                <a:off x="7895775" y="2128001"/>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905C3BC4-162E-410F-AB05-0B84DDD6BDDF}"/>
                  </a:ext>
                </a:extLst>
              </p:cNvPr>
              <p:cNvSpPr txBox="1">
                <a:spLocks noRot="1" noChangeAspect="1" noMove="1" noResize="1" noEditPoints="1" noAdjustHandles="1" noChangeArrowheads="1" noChangeShapeType="1" noTextEdit="1"/>
              </p:cNvSpPr>
              <p:nvPr/>
            </p:nvSpPr>
            <p:spPr>
              <a:xfrm rot="16200000">
                <a:off x="7895775" y="2128001"/>
                <a:ext cx="725405" cy="2308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96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10;&#10;自動的に生成された説明">
            <a:extLst>
              <a:ext uri="{FF2B5EF4-FFF2-40B4-BE49-F238E27FC236}">
                <a16:creationId xmlns:a16="http://schemas.microsoft.com/office/drawing/2014/main" id="{AA7ABBE3-7D69-49D1-B278-454C7723A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86" y="2209489"/>
            <a:ext cx="3948459" cy="2609999"/>
          </a:xfrm>
          <a:prstGeom prst="rect">
            <a:avLst/>
          </a:prstGeom>
        </p:spPr>
      </p:pic>
      <p:pic>
        <p:nvPicPr>
          <p:cNvPr id="7" name="図 6" descr="グラフ&#10;&#10;自動的に生成された説明">
            <a:extLst>
              <a:ext uri="{FF2B5EF4-FFF2-40B4-BE49-F238E27FC236}">
                <a16:creationId xmlns:a16="http://schemas.microsoft.com/office/drawing/2014/main" id="{7D13D84A-1787-4041-9926-42D010EF7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3" y="2209489"/>
            <a:ext cx="3948459" cy="2609999"/>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374588971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1.12%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5.94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4.42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749878164"/>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3.61%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5.17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69905310"/>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610467"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757006"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pic>
        <p:nvPicPr>
          <p:cNvPr id="19" name="図 18" descr="グラフィカル ユーザー インターフェイス, グラフ&#10;&#10;自動的に生成された説明">
            <a:extLst>
              <a:ext uri="{FF2B5EF4-FFF2-40B4-BE49-F238E27FC236}">
                <a16:creationId xmlns:a16="http://schemas.microsoft.com/office/drawing/2014/main" id="{CDDFB654-B7AB-439D-96BB-A2C1E85F95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3509" y="2214582"/>
            <a:ext cx="3943358" cy="260435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947384-3AFD-4911-B128-E19AABFA4D65}"/>
                  </a:ext>
                </a:extLst>
              </p:cNvPr>
              <p:cNvSpPr txBox="1"/>
              <p:nvPr/>
            </p:nvSpPr>
            <p:spPr>
              <a:xfrm rot="16200000">
                <a:off x="-196229" y="2135274"/>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7" name="テキスト ボックス 26">
                <a:extLst>
                  <a:ext uri="{FF2B5EF4-FFF2-40B4-BE49-F238E27FC236}">
                    <a16:creationId xmlns:a16="http://schemas.microsoft.com/office/drawing/2014/main" id="{44947384-3AFD-4911-B128-E19AABFA4D65}"/>
                  </a:ext>
                </a:extLst>
              </p:cNvPr>
              <p:cNvSpPr txBox="1">
                <a:spLocks noRot="1" noChangeAspect="1" noMove="1" noResize="1" noEditPoints="1" noAdjustHandles="1" noChangeArrowheads="1" noChangeShapeType="1" noTextEdit="1"/>
              </p:cNvSpPr>
              <p:nvPr/>
            </p:nvSpPr>
            <p:spPr>
              <a:xfrm rot="16200000">
                <a:off x="-196229" y="2135274"/>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B1F8EA4-522D-41DC-B6C1-A818025B8E11}"/>
                  </a:ext>
                </a:extLst>
              </p:cNvPr>
              <p:cNvSpPr txBox="1"/>
              <p:nvPr/>
            </p:nvSpPr>
            <p:spPr>
              <a:xfrm rot="16200000">
                <a:off x="3836032"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8" name="テキスト ボックス 27">
                <a:extLst>
                  <a:ext uri="{FF2B5EF4-FFF2-40B4-BE49-F238E27FC236}">
                    <a16:creationId xmlns:a16="http://schemas.microsoft.com/office/drawing/2014/main" id="{EB1F8EA4-522D-41DC-B6C1-A818025B8E11}"/>
                  </a:ext>
                </a:extLst>
              </p:cNvPr>
              <p:cNvSpPr txBox="1">
                <a:spLocks noRot="1" noChangeAspect="1" noMove="1" noResize="1" noEditPoints="1" noAdjustHandles="1" noChangeArrowheads="1" noChangeShapeType="1" noTextEdit="1"/>
              </p:cNvSpPr>
              <p:nvPr/>
            </p:nvSpPr>
            <p:spPr>
              <a:xfrm rot="16200000">
                <a:off x="3836032" y="2135273"/>
                <a:ext cx="725405" cy="2308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C5E8DD6-D10E-4DBC-8B8A-F668AFD907F5}"/>
                  </a:ext>
                </a:extLst>
              </p:cNvPr>
              <p:cNvSpPr txBox="1"/>
              <p:nvPr/>
            </p:nvSpPr>
            <p:spPr>
              <a:xfrm rot="16200000">
                <a:off x="7819577" y="212800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9" name="テキスト ボックス 28">
                <a:extLst>
                  <a:ext uri="{FF2B5EF4-FFF2-40B4-BE49-F238E27FC236}">
                    <a16:creationId xmlns:a16="http://schemas.microsoft.com/office/drawing/2014/main" id="{2C5E8DD6-D10E-4DBC-8B8A-F668AFD907F5}"/>
                  </a:ext>
                </a:extLst>
              </p:cNvPr>
              <p:cNvSpPr txBox="1">
                <a:spLocks noRot="1" noChangeAspect="1" noMove="1" noResize="1" noEditPoints="1" noAdjustHandles="1" noChangeArrowheads="1" noChangeShapeType="1" noTextEdit="1"/>
              </p:cNvSpPr>
              <p:nvPr/>
            </p:nvSpPr>
            <p:spPr>
              <a:xfrm rot="16200000">
                <a:off x="7819577" y="2128002"/>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21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E91D8ECA-8013-4069-8B7E-2EA7C9535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202" y="1931184"/>
            <a:ext cx="4055597" cy="2845792"/>
          </a:xfrm>
          <a:prstGeom prst="rect">
            <a:avLst/>
          </a:prstGeom>
        </p:spPr>
      </p:pic>
      <p:pic>
        <p:nvPicPr>
          <p:cNvPr id="27" name="図 26" descr="グラフィカル ユーザー インターフェイス, グラフ, 折れ線グラフ&#10;&#10;自動的に生成された説明">
            <a:extLst>
              <a:ext uri="{FF2B5EF4-FFF2-40B4-BE49-F238E27FC236}">
                <a16:creationId xmlns:a16="http://schemas.microsoft.com/office/drawing/2014/main" id="{ADD1B7EF-18D2-4855-A138-0F4764658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799" y="1931184"/>
            <a:ext cx="4058174" cy="2847600"/>
          </a:xfrm>
          <a:prstGeom prst="rect">
            <a:avLst/>
          </a:prstGeom>
        </p:spPr>
      </p:pic>
      <p:pic>
        <p:nvPicPr>
          <p:cNvPr id="9" name="図 8" descr="グラフ&#10;&#10;自動的に生成された説明">
            <a:extLst>
              <a:ext uri="{FF2B5EF4-FFF2-40B4-BE49-F238E27FC236}">
                <a16:creationId xmlns:a16="http://schemas.microsoft.com/office/drawing/2014/main" id="{ACC2F6E5-4FC7-42C1-967A-035B3D39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0" y="1932487"/>
            <a:ext cx="4058174" cy="28476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151616818"/>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611150856"/>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3270099756"/>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D8BEE73-02FF-4409-8F8D-BE62EB5136DF}"/>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8" name="テキスト ボックス 27">
                <a:extLst>
                  <a:ext uri="{FF2B5EF4-FFF2-40B4-BE49-F238E27FC236}">
                    <a16:creationId xmlns:a16="http://schemas.microsoft.com/office/drawing/2014/main" id="{BD8BEE73-02FF-4409-8F8D-BE62EB5136DF}"/>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C7526CA0-08EC-49EE-B887-64C102C69347}"/>
              </a:ext>
            </a:extLst>
          </p:cNvPr>
          <p:cNvCxnSpPr>
            <a:cxnSpLocks/>
            <a:endCxn id="34"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322EA70-9504-4B08-9E54-38820611660E}"/>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4091034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9728</TotalTime>
  <Words>3386</Words>
  <Application>Microsoft Office PowerPoint</Application>
  <PresentationFormat>ワイド画面</PresentationFormat>
  <Paragraphs>679</Paragraphs>
  <Slides>29</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29</vt:i4>
      </vt:variant>
    </vt:vector>
  </HeadingPairs>
  <TitlesOfParts>
    <vt:vector size="36" baseType="lpstr">
      <vt:lpstr>Meiryo UI</vt:lpstr>
      <vt:lpstr>游ゴシック</vt:lpstr>
      <vt:lpstr>游明朝</vt:lpstr>
      <vt:lpstr>Arial</vt:lpstr>
      <vt:lpstr>Cambria Math</vt:lpstr>
      <vt:lpstr>Wingdings</vt:lpstr>
      <vt:lpstr>Yokogawa_Template_Standard</vt:lpstr>
      <vt:lpstr>LVMWD 水質予測</vt:lpstr>
      <vt:lpstr>熊谷の目的・今回のサマリ</vt:lpstr>
      <vt:lpstr>解析方針：細分化された目的</vt:lpstr>
      <vt:lpstr>データの加工方法</vt:lpstr>
      <vt:lpstr>導電率予測の戦略</vt:lpstr>
      <vt:lpstr>時系列データのSTL分解（Seasonal Decomposition Of Time Series By Loess）</vt:lpstr>
      <vt:lpstr>(2) 悪化前半予測：導電率</vt:lpstr>
      <vt:lpstr>(3) 悪化後半予測：導電率</vt:lpstr>
      <vt:lpstr>(2) 悪化前半予測：導電率削減率</vt:lpstr>
      <vt:lpstr>(3) 悪化後半予測：導電率削減率</vt:lpstr>
      <vt:lpstr>RO Feed Free Chlorine / ORP</vt:lpstr>
      <vt:lpstr>RO Feed Pressure / Permeate Flow Rate</vt:lpstr>
      <vt:lpstr>まとめ</vt:lpstr>
      <vt:lpstr>今後の課題</vt:lpstr>
      <vt:lpstr>PowerPoint プレゼンテーション</vt:lpstr>
      <vt:lpstr>RO Feed / Combined Permeate Conductivity</vt:lpstr>
      <vt:lpstr>Focused Region</vt:lpstr>
      <vt:lpstr>Objective (1): Operation considering permeate water quality and feed flow</vt:lpstr>
      <vt:lpstr>LVMWD: Overall view of RO system</vt:lpstr>
      <vt:lpstr>透過水質データ</vt:lpstr>
      <vt:lpstr>透過水導電率データ</vt:lpstr>
      <vt:lpstr>データの加工結果</vt:lpstr>
      <vt:lpstr>データの加工結果（daily/30min）</vt:lpstr>
      <vt:lpstr>時系列モデルによる導電率予測の方針</vt:lpstr>
      <vt:lpstr>時系列モデル</vt:lpstr>
      <vt:lpstr>評価パターン</vt:lpstr>
      <vt:lpstr>(1) 平常後半予測：導電率</vt:lpstr>
      <vt:lpstr>(1) 平常後半予測：導電率削減率</vt:lpstr>
      <vt:lpstr>週特性の影響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1479</cp:revision>
  <dcterms:created xsi:type="dcterms:W3CDTF">2022-01-26T00:23:42Z</dcterms:created>
  <dcterms:modified xsi:type="dcterms:W3CDTF">2023-02-16T07:40:31Z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