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69" r:id="rId2"/>
    <p:sldId id="353" r:id="rId3"/>
    <p:sldId id="352" r:id="rId4"/>
    <p:sldId id="401" r:id="rId5"/>
    <p:sldId id="402" r:id="rId6"/>
    <p:sldId id="403" r:id="rId7"/>
    <p:sldId id="382" r:id="rId8"/>
    <p:sldId id="395" r:id="rId9"/>
    <p:sldId id="391" r:id="rId10"/>
    <p:sldId id="392" r:id="rId11"/>
    <p:sldId id="396" r:id="rId12"/>
    <p:sldId id="397" r:id="rId13"/>
    <p:sldId id="399" r:id="rId14"/>
    <p:sldId id="400" r:id="rId15"/>
    <p:sldId id="300" r:id="rId16"/>
    <p:sldId id="394" r:id="rId17"/>
    <p:sldId id="286" r:id="rId18"/>
    <p:sldId id="327" r:id="rId19"/>
    <p:sldId id="317" r:id="rId20"/>
    <p:sldId id="318" r:id="rId21"/>
    <p:sldId id="381" r:id="rId22"/>
    <p:sldId id="389" r:id="rId23"/>
    <p:sldId id="384" r:id="rId24"/>
    <p:sldId id="385" r:id="rId25"/>
    <p:sldId id="386" r:id="rId26"/>
    <p:sldId id="387" r:id="rId27"/>
    <p:sldId id="388" r:id="rId28"/>
    <p:sldId id="390" r:id="rId29"/>
    <p:sldId id="383" r:id="rId30"/>
    <p:sldId id="398" r:id="rId31"/>
    <p:sldId id="39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2213" autoAdjust="0"/>
  </p:normalViewPr>
  <p:slideViewPr>
    <p:cSldViewPr snapToGrid="0">
      <p:cViewPr varScale="1">
        <p:scale>
          <a:sx n="67" d="100"/>
          <a:sy n="67" d="100"/>
        </p:scale>
        <p:origin x="528" y="48"/>
      </p:cViewPr>
      <p:guideLst/>
    </p:cSldViewPr>
  </p:slideViewPr>
  <p:notesTextViewPr>
    <p:cViewPr>
      <p:scale>
        <a:sx n="3" d="2"/>
        <a:sy n="3" d="2"/>
      </p:scale>
      <p:origin x="0" y="0"/>
    </p:cViewPr>
  </p:notesTextViewPr>
  <p:sorterViewPr>
    <p:cViewPr>
      <p:scale>
        <a:sx n="100" d="100"/>
        <a:sy n="100" d="100"/>
      </p:scale>
      <p:origin x="0" y="-16692"/>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2023/4/6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4 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32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5" Type="http://schemas.openxmlformats.org/officeDocument/2006/relationships/image" Target="../media/image240.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240.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5" Type="http://schemas.openxmlformats.org/officeDocument/2006/relationships/image" Target="../media/image31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71.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2.xml"/><Relationship Id="rId6" Type="http://schemas.openxmlformats.org/officeDocument/2006/relationships/image" Target="../media/image49.png"/><Relationship Id="rId11" Type="http://schemas.openxmlformats.org/officeDocument/2006/relationships/image" Target="../media/image56.png"/><Relationship Id="rId5" Type="http://schemas.openxmlformats.org/officeDocument/2006/relationships/image" Target="../media/image48.png"/><Relationship Id="rId10" Type="http://schemas.openxmlformats.org/officeDocument/2006/relationships/image" Target="../media/image55.png"/><Relationship Id="rId4" Type="http://schemas.openxmlformats.org/officeDocument/2006/relationships/image" Target="../media/image47.png"/><Relationship Id="rId9" Type="http://schemas.openxmlformats.org/officeDocument/2006/relationships/image" Target="../media/image5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2.xml"/><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2.png"/><Relationship Id="rId7" Type="http://schemas.openxmlformats.org/officeDocument/2006/relationships/image" Target="../media/image37.png"/><Relationship Id="rId2"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7.png"/></Relationships>
</file>

<file path=ppt/slides/_rels/slide2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37.png"/><Relationship Id="rId7" Type="http://schemas.openxmlformats.org/officeDocument/2006/relationships/image" Target="../media/image69.png"/><Relationship Id="rId2"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50.png"/><Relationship Id="rId1" Type="http://schemas.openxmlformats.org/officeDocument/2006/relationships/slideLayout" Target="../slideLayouts/slideLayout12.xml"/><Relationship Id="rId6" Type="http://schemas.openxmlformats.org/officeDocument/2006/relationships/image" Target="../media/image290.png"/><Relationship Id="rId5" Type="http://schemas.openxmlformats.org/officeDocument/2006/relationships/image" Target="../media/image250.png"/><Relationship Id="rId4" Type="http://schemas.openxmlformats.org/officeDocument/2006/relationships/image" Target="../media/image270.png"/></Relationships>
</file>

<file path=ppt/slides/_rels/slide2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74.png"/><Relationship Id="rId7" Type="http://schemas.openxmlformats.org/officeDocument/2006/relationships/image" Target="../media/image73.png"/><Relationship Id="rId1" Type="http://schemas.openxmlformats.org/officeDocument/2006/relationships/slideLayout" Target="../slideLayouts/slideLayout12.xml"/><Relationship Id="rId6" Type="http://schemas.openxmlformats.org/officeDocument/2006/relationships/image" Target="../media/image72.png"/><Relationship Id="rId5" Type="http://schemas.openxmlformats.org/officeDocument/2006/relationships/image" Target="../media/image320.png"/><Relationship Id="rId10" Type="http://schemas.openxmlformats.org/officeDocument/2006/relationships/image" Target="../media/image370.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2.xml"/><Relationship Id="rId5" Type="http://schemas.openxmlformats.org/officeDocument/2006/relationships/image" Target="../media/image650.png"/><Relationship Id="rId4" Type="http://schemas.openxmlformats.org/officeDocument/2006/relationships/image" Target="../media/image77.png"/></Relationships>
</file>

<file path=ppt/slides/_rels/slide31.xml.rels><?xml version="1.0" encoding="UTF-8" standalone="yes"?>
<Relationships xmlns="http://schemas.openxmlformats.org/package/2006/relationships"><Relationship Id="rId7" Type="http://schemas.openxmlformats.org/officeDocument/2006/relationships/image" Target="../media/image460.png"/><Relationship Id="rId2"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320.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320.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解析進め方</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4</a:t>
            </a:r>
            <a:r>
              <a:rPr lang="ja-JP" altLang="en-US" dirty="0"/>
              <a:t>月</a:t>
            </a:r>
            <a:r>
              <a:rPr lang="en-US" altLang="ja-JP" dirty="0"/>
              <a:t>3</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10;&#10;自動的に生成された説明">
            <a:extLst>
              <a:ext uri="{FF2B5EF4-FFF2-40B4-BE49-F238E27FC236}">
                <a16:creationId xmlns:a16="http://schemas.microsoft.com/office/drawing/2014/main" id="{AA7ABBE3-7D69-49D1-B278-454C7723A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86" y="2209489"/>
            <a:ext cx="3948459" cy="2609999"/>
          </a:xfrm>
          <a:prstGeom prst="rect">
            <a:avLst/>
          </a:prstGeom>
        </p:spPr>
      </p:pic>
      <p:pic>
        <p:nvPicPr>
          <p:cNvPr id="7" name="図 6" descr="グラフ&#10;&#10;自動的に生成された説明">
            <a:extLst>
              <a:ext uri="{FF2B5EF4-FFF2-40B4-BE49-F238E27FC236}">
                <a16:creationId xmlns:a16="http://schemas.microsoft.com/office/drawing/2014/main" id="{7D13D84A-1787-4041-9926-42D010EF7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3" y="2209489"/>
            <a:ext cx="3948459" cy="2609999"/>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374588971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1.12%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12.0%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2.10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5.94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4.42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749878164"/>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0.89%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3.61%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5.17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69905310"/>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610467"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757006"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pic>
        <p:nvPicPr>
          <p:cNvPr id="19" name="図 18" descr="グラフィカル ユーザー インターフェイス, グラフ&#10;&#10;自動的に生成された説明">
            <a:extLst>
              <a:ext uri="{FF2B5EF4-FFF2-40B4-BE49-F238E27FC236}">
                <a16:creationId xmlns:a16="http://schemas.microsoft.com/office/drawing/2014/main" id="{CDDFB654-B7AB-439D-96BB-A2C1E85F95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3509" y="2214582"/>
            <a:ext cx="3943358" cy="260435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947384-3AFD-4911-B128-E19AABFA4D65}"/>
                  </a:ext>
                </a:extLst>
              </p:cNvPr>
              <p:cNvSpPr txBox="1"/>
              <p:nvPr/>
            </p:nvSpPr>
            <p:spPr>
              <a:xfrm rot="16200000">
                <a:off x="-196229" y="2135274"/>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7" name="テキスト ボックス 26">
                <a:extLst>
                  <a:ext uri="{FF2B5EF4-FFF2-40B4-BE49-F238E27FC236}">
                    <a16:creationId xmlns:a16="http://schemas.microsoft.com/office/drawing/2014/main" id="{44947384-3AFD-4911-B128-E19AABFA4D65}"/>
                  </a:ext>
                </a:extLst>
              </p:cNvPr>
              <p:cNvSpPr txBox="1">
                <a:spLocks noRot="1" noChangeAspect="1" noMove="1" noResize="1" noEditPoints="1" noAdjustHandles="1" noChangeArrowheads="1" noChangeShapeType="1" noTextEdit="1"/>
              </p:cNvSpPr>
              <p:nvPr/>
            </p:nvSpPr>
            <p:spPr>
              <a:xfrm rot="16200000">
                <a:off x="-196229" y="2135274"/>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B1F8EA4-522D-41DC-B6C1-A818025B8E11}"/>
                  </a:ext>
                </a:extLst>
              </p:cNvPr>
              <p:cNvSpPr txBox="1"/>
              <p:nvPr/>
            </p:nvSpPr>
            <p:spPr>
              <a:xfrm rot="16200000">
                <a:off x="3836032"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8" name="テキスト ボックス 27">
                <a:extLst>
                  <a:ext uri="{FF2B5EF4-FFF2-40B4-BE49-F238E27FC236}">
                    <a16:creationId xmlns:a16="http://schemas.microsoft.com/office/drawing/2014/main" id="{EB1F8EA4-522D-41DC-B6C1-A818025B8E11}"/>
                  </a:ext>
                </a:extLst>
              </p:cNvPr>
              <p:cNvSpPr txBox="1">
                <a:spLocks noRot="1" noChangeAspect="1" noMove="1" noResize="1" noEditPoints="1" noAdjustHandles="1" noChangeArrowheads="1" noChangeShapeType="1" noTextEdit="1"/>
              </p:cNvSpPr>
              <p:nvPr/>
            </p:nvSpPr>
            <p:spPr>
              <a:xfrm rot="16200000">
                <a:off x="3836032" y="2135273"/>
                <a:ext cx="725405" cy="2308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2C5E8DD6-D10E-4DBC-8B8A-F668AFD907F5}"/>
                  </a:ext>
                </a:extLst>
              </p:cNvPr>
              <p:cNvSpPr txBox="1"/>
              <p:nvPr/>
            </p:nvSpPr>
            <p:spPr>
              <a:xfrm rot="16200000">
                <a:off x="7819577" y="212800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9" name="テキスト ボックス 28">
                <a:extLst>
                  <a:ext uri="{FF2B5EF4-FFF2-40B4-BE49-F238E27FC236}">
                    <a16:creationId xmlns:a16="http://schemas.microsoft.com/office/drawing/2014/main" id="{2C5E8DD6-D10E-4DBC-8B8A-F668AFD907F5}"/>
                  </a:ext>
                </a:extLst>
              </p:cNvPr>
              <p:cNvSpPr txBox="1">
                <a:spLocks noRot="1" noChangeAspect="1" noMove="1" noResize="1" noEditPoints="1" noAdjustHandles="1" noChangeArrowheads="1" noChangeShapeType="1" noTextEdit="1"/>
              </p:cNvSpPr>
              <p:nvPr/>
            </p:nvSpPr>
            <p:spPr>
              <a:xfrm rot="16200000">
                <a:off x="7819577" y="2128002"/>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21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グラフ&#10;&#10;自動的に生成された説明">
            <a:extLst>
              <a:ext uri="{FF2B5EF4-FFF2-40B4-BE49-F238E27FC236}">
                <a16:creationId xmlns:a16="http://schemas.microsoft.com/office/drawing/2014/main" id="{E91D8ECA-8013-4069-8B7E-2EA7C9535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202" y="1931184"/>
            <a:ext cx="4055597" cy="2845792"/>
          </a:xfrm>
          <a:prstGeom prst="rect">
            <a:avLst/>
          </a:prstGeom>
        </p:spPr>
      </p:pic>
      <p:pic>
        <p:nvPicPr>
          <p:cNvPr id="27" name="図 26" descr="グラフィカル ユーザー インターフェイス, グラフ, 折れ線グラフ&#10;&#10;自動的に生成された説明">
            <a:extLst>
              <a:ext uri="{FF2B5EF4-FFF2-40B4-BE49-F238E27FC236}">
                <a16:creationId xmlns:a16="http://schemas.microsoft.com/office/drawing/2014/main" id="{ADD1B7EF-18D2-4855-A138-0F4764658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799" y="1931184"/>
            <a:ext cx="4058174" cy="2847600"/>
          </a:xfrm>
          <a:prstGeom prst="rect">
            <a:avLst/>
          </a:prstGeom>
        </p:spPr>
      </p:pic>
      <p:pic>
        <p:nvPicPr>
          <p:cNvPr id="9" name="図 8" descr="グラフ&#10;&#10;自動的に生成された説明">
            <a:extLst>
              <a:ext uri="{FF2B5EF4-FFF2-40B4-BE49-F238E27FC236}">
                <a16:creationId xmlns:a16="http://schemas.microsoft.com/office/drawing/2014/main" id="{ACC2F6E5-4FC7-42C1-967A-035B3D396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0" y="1932487"/>
            <a:ext cx="4058174" cy="28476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151616818"/>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611150856"/>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3270099756"/>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D8BEE73-02FF-4409-8F8D-BE62EB5136DF}"/>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8" name="テキスト ボックス 27">
                <a:extLst>
                  <a:ext uri="{FF2B5EF4-FFF2-40B4-BE49-F238E27FC236}">
                    <a16:creationId xmlns:a16="http://schemas.microsoft.com/office/drawing/2014/main" id="{BD8BEE73-02FF-4409-8F8D-BE62EB5136DF}"/>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C7526CA0-08EC-49EE-B887-64C102C69347}"/>
              </a:ext>
            </a:extLst>
          </p:cNvPr>
          <p:cNvCxnSpPr>
            <a:cxnSpLocks/>
            <a:endCxn id="34"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322EA70-9504-4B08-9E54-38820611660E}"/>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4091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 折れ線グラフ&#10;&#10;自動的に生成された説明">
            <a:extLst>
              <a:ext uri="{FF2B5EF4-FFF2-40B4-BE49-F238E27FC236}">
                <a16:creationId xmlns:a16="http://schemas.microsoft.com/office/drawing/2014/main" id="{07068E43-3D8B-48E7-8111-7D58398E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415" y="2030167"/>
            <a:ext cx="3974336" cy="2788772"/>
          </a:xfrm>
          <a:prstGeom prst="rect">
            <a:avLst/>
          </a:prstGeom>
        </p:spPr>
      </p:pic>
      <p:pic>
        <p:nvPicPr>
          <p:cNvPr id="10" name="図 9" descr="グラフ&#10;&#10;自動的に生成された説明">
            <a:extLst>
              <a:ext uri="{FF2B5EF4-FFF2-40B4-BE49-F238E27FC236}">
                <a16:creationId xmlns:a16="http://schemas.microsoft.com/office/drawing/2014/main" id="{8BC03864-54A2-42BD-B0E3-F3D76CA42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591" y="2021184"/>
            <a:ext cx="3987138" cy="2797755"/>
          </a:xfrm>
          <a:prstGeom prst="rect">
            <a:avLst/>
          </a:prstGeom>
        </p:spPr>
      </p:pic>
      <p:pic>
        <p:nvPicPr>
          <p:cNvPr id="8" name="図 7" descr="グラフ&#10;&#10;自動的に生成された説明">
            <a:extLst>
              <a:ext uri="{FF2B5EF4-FFF2-40B4-BE49-F238E27FC236}">
                <a16:creationId xmlns:a16="http://schemas.microsoft.com/office/drawing/2014/main" id="{9E32BB2E-5F0E-47CD-8B00-C3713F85C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0" y="2021184"/>
            <a:ext cx="3973563" cy="278823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229373727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3690844093"/>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4097402812"/>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488806"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635345"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9317389-CBC2-4600-A0F8-1FDB70171D6C}"/>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30" name="テキスト ボックス 29">
                <a:extLst>
                  <a:ext uri="{FF2B5EF4-FFF2-40B4-BE49-F238E27FC236}">
                    <a16:creationId xmlns:a16="http://schemas.microsoft.com/office/drawing/2014/main" id="{79317389-CBC2-4600-A0F8-1FDB70171D6C}"/>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6"/>
                <a:stretch>
                  <a:fillRect/>
                </a:stretch>
              </a:blipFill>
            </p:spPr>
            <p:txBody>
              <a:bodyPr/>
              <a:lstStyle/>
              <a:p>
                <a:r>
                  <a:rPr lang="ja-JP" altLang="en-US">
                    <a:noFill/>
                  </a:rPr>
                  <a:t> </a:t>
                </a:r>
              </a:p>
            </p:txBody>
          </p:sp>
        </mc:Fallback>
      </mc:AlternateContent>
      <p:cxnSp>
        <p:nvCxnSpPr>
          <p:cNvPr id="39" name="直線コネクタ 38">
            <a:extLst>
              <a:ext uri="{FF2B5EF4-FFF2-40B4-BE49-F238E27FC236}">
                <a16:creationId xmlns:a16="http://schemas.microsoft.com/office/drawing/2014/main" id="{DA493B31-F277-4BC2-A20A-9FE24BF7031A}"/>
              </a:ext>
            </a:extLst>
          </p:cNvPr>
          <p:cNvCxnSpPr>
            <a:cxnSpLocks/>
            <a:endCxn id="40"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C5832ADE-F37D-4DDB-9E1D-2790BD7462E9}"/>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75566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RO Feed Free Chlorine</a:t>
            </a:r>
            <a:r>
              <a:rPr lang="ja-JP" altLang="en-US" dirty="0"/>
              <a:t> </a:t>
            </a:r>
            <a:r>
              <a:rPr lang="en-US" altLang="ja-JP" dirty="0"/>
              <a:t>/</a:t>
            </a:r>
            <a:r>
              <a:rPr lang="ja-JP" altLang="en-US" dirty="0"/>
              <a:t> </a:t>
            </a:r>
            <a:r>
              <a:rPr lang="en-US" altLang="ja-JP" dirty="0"/>
              <a:t>ORP</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en-US" altLang="ja-JP" sz="2800" dirty="0"/>
              <a:t>2022</a:t>
            </a:r>
            <a:r>
              <a:rPr lang="ja-JP" altLang="en-US" sz="2800" dirty="0"/>
              <a:t>年</a:t>
            </a:r>
            <a:r>
              <a:rPr lang="en-US" altLang="ja-JP" sz="2800" dirty="0"/>
              <a:t>7</a:t>
            </a:r>
            <a:r>
              <a:rPr lang="ja-JP" altLang="en-US" sz="2800" dirty="0"/>
              <a:t>月以降、遊離塩素や</a:t>
            </a:r>
            <a:r>
              <a:rPr lang="en-US" altLang="ja-JP" sz="2800" dirty="0"/>
              <a:t>ORP</a:t>
            </a:r>
            <a:r>
              <a:rPr lang="ja-JP" altLang="en-US" sz="2800" dirty="0"/>
              <a:t>も急変している。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考察</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733642" y="1721647"/>
            <a:ext cx="3570489" cy="338554"/>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157072" y="3895071"/>
            <a:ext cx="1836064" cy="338554"/>
          </a:xfrm>
          <a:prstGeom prst="rect">
            <a:avLst/>
          </a:prstGeom>
          <a:noFill/>
        </p:spPr>
        <p:txBody>
          <a:bodyPr wrap="square" rtlCol="0">
            <a:spAutoFit/>
          </a:bodyPr>
          <a:lstStyle/>
          <a:p>
            <a:pPr algn="ctr"/>
            <a:r>
              <a:rPr kumimoji="1" lang="en-US" altLang="ja-JP" sz="1600" dirty="0"/>
              <a:t>RO Feed ORP</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697102" y="3827142"/>
            <a:ext cx="2337826" cy="338554"/>
          </a:xfrm>
          <a:prstGeom prst="rect">
            <a:avLst/>
          </a:prstGeom>
          <a:noFill/>
        </p:spPr>
        <p:txBody>
          <a:bodyPr wrap="square" rtlCol="0">
            <a:spAutoFit/>
          </a:bodyPr>
          <a:lstStyle/>
          <a:p>
            <a:pPr algn="ctr"/>
            <a:r>
              <a:rPr kumimoji="1" lang="en-US" altLang="ja-JP" sz="1600" dirty="0"/>
              <a:t>RO Feed Free Chlorine</a:t>
            </a:r>
            <a:endParaRPr kumimoji="1" lang="ja-JP" altLang="en-US" sz="1600" dirty="0"/>
          </a:p>
        </p:txBody>
      </p:sp>
      <p:pic>
        <p:nvPicPr>
          <p:cNvPr id="7" name="図 6" descr="グラフ, ヒストグラム&#10;&#10;自動的に生成された説明">
            <a:extLst>
              <a:ext uri="{FF2B5EF4-FFF2-40B4-BE49-F238E27FC236}">
                <a16:creationId xmlns:a16="http://schemas.microsoft.com/office/drawing/2014/main" id="{3479C7E3-BBFE-4D12-8C6A-D3307241C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76" y="3961857"/>
            <a:ext cx="3267692" cy="2160000"/>
          </a:xfrm>
          <a:prstGeom prst="rect">
            <a:avLst/>
          </a:prstGeom>
        </p:spPr>
      </p:pic>
      <p:pic>
        <p:nvPicPr>
          <p:cNvPr id="11" name="図 10" descr="グラフ&#10;&#10;自動的に生成された説明">
            <a:extLst>
              <a:ext uri="{FF2B5EF4-FFF2-40B4-BE49-F238E27FC236}">
                <a16:creationId xmlns:a16="http://schemas.microsoft.com/office/drawing/2014/main" id="{4A446B0D-F5FA-483C-BE48-6A06FF7BD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728" y="3961857"/>
            <a:ext cx="3267692" cy="2160000"/>
          </a:xfrm>
          <a:prstGeom prst="rect">
            <a:avLst/>
          </a:prstGeom>
        </p:spPr>
      </p:pic>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42252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xmlns="">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4225267" y="1712141"/>
                <a:ext cx="545007" cy="200055"/>
              </a:xfrm>
              <a:prstGeom prst="rect">
                <a:avLst/>
              </a:prstGeom>
              <a:blipFill>
                <a:blip r:embed="rId5"/>
                <a:stretch>
                  <a:fillRect/>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70127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F26D1B7-0FE7-459A-80D3-7A2AD9CF4542}"/>
              </a:ext>
            </a:extLst>
          </p:cNvPr>
          <p:cNvCxnSpPr>
            <a:cxnSpLocks/>
          </p:cNvCxnSpPr>
          <p:nvPr/>
        </p:nvCxnSpPr>
        <p:spPr>
          <a:xfrm>
            <a:off x="5070182" y="5251712"/>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2FFBC13-505D-4D8B-B817-2328D7170AD7}"/>
              </a:ext>
            </a:extLst>
          </p:cNvPr>
          <p:cNvCxnSpPr>
            <a:cxnSpLocks/>
          </p:cNvCxnSpPr>
          <p:nvPr/>
        </p:nvCxnSpPr>
        <p:spPr>
          <a:xfrm>
            <a:off x="8992330" y="5488124"/>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AE042F05-77CA-4278-B098-C577AB51AF69}"/>
              </a:ext>
            </a:extLst>
          </p:cNvPr>
          <p:cNvSpPr txBox="1"/>
          <p:nvPr/>
        </p:nvSpPr>
        <p:spPr>
          <a:xfrm>
            <a:off x="1775075" y="3996419"/>
            <a:ext cx="913715" cy="276999"/>
          </a:xfrm>
          <a:prstGeom prst="rect">
            <a:avLst/>
          </a:prstGeom>
          <a:noFill/>
        </p:spPr>
        <p:txBody>
          <a:bodyPr wrap="square" rtlCol="0">
            <a:spAutoFit/>
          </a:bodyPr>
          <a:lstStyle/>
          <a:p>
            <a:pPr algn="ctr"/>
            <a:r>
              <a:rPr kumimoji="1" lang="ja-JP" altLang="en-US" sz="1200"/>
              <a:t>酸化性強</a:t>
            </a:r>
            <a:endParaRPr kumimoji="1" lang="ja-JP" altLang="en-US" sz="1200" dirty="0"/>
          </a:p>
        </p:txBody>
      </p:sp>
      <p:sp>
        <p:nvSpPr>
          <p:cNvPr id="51" name="テキスト ボックス 50">
            <a:extLst>
              <a:ext uri="{FF2B5EF4-FFF2-40B4-BE49-F238E27FC236}">
                <a16:creationId xmlns:a16="http://schemas.microsoft.com/office/drawing/2014/main" id="{EC779A4C-EAA5-4492-8FD9-55C92A572B89}"/>
              </a:ext>
            </a:extLst>
          </p:cNvPr>
          <p:cNvSpPr txBox="1"/>
          <p:nvPr/>
        </p:nvSpPr>
        <p:spPr>
          <a:xfrm>
            <a:off x="1782411" y="5465637"/>
            <a:ext cx="913715" cy="276999"/>
          </a:xfrm>
          <a:prstGeom prst="rect">
            <a:avLst/>
          </a:prstGeom>
          <a:noFill/>
        </p:spPr>
        <p:txBody>
          <a:bodyPr wrap="square" rtlCol="0">
            <a:spAutoFit/>
          </a:bodyPr>
          <a:lstStyle/>
          <a:p>
            <a:pPr algn="ctr"/>
            <a:r>
              <a:rPr kumimoji="1" lang="ja-JP" altLang="en-US" sz="1200" dirty="0"/>
              <a:t>還元性強</a:t>
            </a:r>
          </a:p>
        </p:txBody>
      </p:sp>
      <p:sp>
        <p:nvSpPr>
          <p:cNvPr id="21" name="テキスト ボックス 20">
            <a:extLst>
              <a:ext uri="{FF2B5EF4-FFF2-40B4-BE49-F238E27FC236}">
                <a16:creationId xmlns:a16="http://schemas.microsoft.com/office/drawing/2014/main" id="{D8A604D9-BA75-4FB6-AD29-81E3479D9F1D}"/>
              </a:ext>
            </a:extLst>
          </p:cNvPr>
          <p:cNvSpPr txBox="1"/>
          <p:nvPr/>
        </p:nvSpPr>
        <p:spPr>
          <a:xfrm>
            <a:off x="10569898" y="769178"/>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spTree>
    <p:extLst>
      <p:ext uri="{BB962C8B-B14F-4D97-AF65-F5344CB8AC3E}">
        <p14:creationId xmlns:p14="http://schemas.microsoft.com/office/powerpoint/2010/main" val="415701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descr="グラフ&#10;&#10;自動的に生成された説明">
            <a:extLst>
              <a:ext uri="{FF2B5EF4-FFF2-40B4-BE49-F238E27FC236}">
                <a16:creationId xmlns:a16="http://schemas.microsoft.com/office/drawing/2014/main" id="{990A1DB3-EE53-4647-A814-1EF47899F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004" y="4066936"/>
            <a:ext cx="3267693" cy="2160000"/>
          </a:xfrm>
          <a:prstGeom prst="rect">
            <a:avLst/>
          </a:prstGeom>
        </p:spPr>
      </p:pic>
      <p:pic>
        <p:nvPicPr>
          <p:cNvPr id="20" name="図 19" descr="グラフ, 箱ひげ図&#10;&#10;自動的に生成された説明">
            <a:extLst>
              <a:ext uri="{FF2B5EF4-FFF2-40B4-BE49-F238E27FC236}">
                <a16:creationId xmlns:a16="http://schemas.microsoft.com/office/drawing/2014/main" id="{FEE6B447-7484-4CF0-9FD3-01E73A702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178" y="4066936"/>
            <a:ext cx="3262155" cy="2160000"/>
          </a:xfrm>
          <a:prstGeom prst="rect">
            <a:avLst/>
          </a:prstGeom>
        </p:spPr>
      </p:pic>
      <p:pic>
        <p:nvPicPr>
          <p:cNvPr id="17" name="図 16" descr="グラフ&#10;&#10;自動的に生成された説明">
            <a:extLst>
              <a:ext uri="{FF2B5EF4-FFF2-40B4-BE49-F238E27FC236}">
                <a16:creationId xmlns:a16="http://schemas.microsoft.com/office/drawing/2014/main" id="{A4F36E92-AA18-4DCA-9619-2EFB1A856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399" y="4066936"/>
            <a:ext cx="3262154" cy="2160000"/>
          </a:xfrm>
          <a:prstGeom prst="rect">
            <a:avLst/>
          </a:prstGeom>
        </p:spPr>
      </p:pic>
      <p:pic>
        <p:nvPicPr>
          <p:cNvPr id="12" name="図 11" descr="グラフ&#10;&#10;自動的に生成された説明">
            <a:extLst>
              <a:ext uri="{FF2B5EF4-FFF2-40B4-BE49-F238E27FC236}">
                <a16:creationId xmlns:a16="http://schemas.microsoft.com/office/drawing/2014/main" id="{1172B9FC-4E86-4C63-9389-BFE6C8CC3F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5251" y="1751742"/>
            <a:ext cx="3267693" cy="2160000"/>
          </a:xfrm>
          <a:prstGeom prst="rect">
            <a:avLst/>
          </a:prstGeom>
        </p:spPr>
      </p:pic>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2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RO Feed Pressure / Permeate Flow Rate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流入圧力・透過流量は大きく変動していない。</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考察</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9367" y="1849443"/>
            <a:ext cx="2476817" cy="584775"/>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23583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xmlns="">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2358367" y="1712141"/>
                <a:ext cx="545007" cy="200055"/>
              </a:xfrm>
              <a:prstGeom prst="rect">
                <a:avLst/>
              </a:prstGeom>
              <a:blipFill>
                <a:blip r:embed="rId7"/>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3661974B-E9BB-4273-B6C1-C487450087D3}"/>
              </a:ext>
            </a:extLst>
          </p:cNvPr>
          <p:cNvSpPr txBox="1"/>
          <p:nvPr/>
        </p:nvSpPr>
        <p:spPr>
          <a:xfrm>
            <a:off x="10569898" y="769178"/>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51458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2F739C4-773E-475C-89F0-0570D0BA20D2}"/>
              </a:ext>
            </a:extLst>
          </p:cNvPr>
          <p:cNvCxnSpPr>
            <a:cxnSpLocks/>
          </p:cNvCxnSpPr>
          <p:nvPr/>
        </p:nvCxnSpPr>
        <p:spPr>
          <a:xfrm>
            <a:off x="10460837" y="1990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58E036E-8907-498E-95B7-DBE54572DD1A}"/>
              </a:ext>
            </a:extLst>
          </p:cNvPr>
          <p:cNvSpPr txBox="1"/>
          <p:nvPr/>
        </p:nvSpPr>
        <p:spPr>
          <a:xfrm>
            <a:off x="5775861" y="1774453"/>
            <a:ext cx="2125296" cy="338554"/>
          </a:xfrm>
          <a:prstGeom prst="rect">
            <a:avLst/>
          </a:prstGeom>
          <a:noFill/>
        </p:spPr>
        <p:txBody>
          <a:bodyPr wrap="square" rtlCol="0">
            <a:spAutoFit/>
          </a:bodyPr>
          <a:lstStyle/>
          <a:p>
            <a:pPr algn="ctr"/>
            <a:r>
              <a:rPr kumimoji="1" lang="en-US" altLang="ja-JP" sz="1600" dirty="0"/>
              <a:t>RO Feed Pressure</a:t>
            </a:r>
            <a:endParaRPr kumimoji="1" lang="ja-JP" altLang="en-US" sz="1600" dirty="0"/>
          </a:p>
        </p:txBody>
      </p:sp>
      <p:sp>
        <p:nvSpPr>
          <p:cNvPr id="25" name="テキスト ボックス 24">
            <a:extLst>
              <a:ext uri="{FF2B5EF4-FFF2-40B4-BE49-F238E27FC236}">
                <a16:creationId xmlns:a16="http://schemas.microsoft.com/office/drawing/2014/main" id="{47E4C3DB-A8C3-46B8-9EA9-C3DCD6ACB15D}"/>
              </a:ext>
            </a:extLst>
          </p:cNvPr>
          <p:cNvSpPr txBox="1"/>
          <p:nvPr/>
        </p:nvSpPr>
        <p:spPr>
          <a:xfrm>
            <a:off x="323533" y="3892691"/>
            <a:ext cx="1646550" cy="584775"/>
          </a:xfrm>
          <a:prstGeom prst="rect">
            <a:avLst/>
          </a:prstGeom>
          <a:noFill/>
        </p:spPr>
        <p:txBody>
          <a:bodyPr wrap="square" rtlCol="0">
            <a:spAutoFit/>
          </a:bodyPr>
          <a:lstStyle/>
          <a:p>
            <a:pPr algn="ctr"/>
            <a:r>
              <a:rPr kumimoji="1" lang="en-US" altLang="ja-JP" sz="1600" dirty="0"/>
              <a:t>RO Permeate Flow Rate</a:t>
            </a:r>
            <a:endParaRPr kumimoji="1" lang="ja-JP" altLang="en-US" sz="1600" dirty="0"/>
          </a:p>
        </p:txBody>
      </p:sp>
      <p:sp>
        <p:nvSpPr>
          <p:cNvPr id="27" name="テキスト ボックス 26">
            <a:extLst>
              <a:ext uri="{FF2B5EF4-FFF2-40B4-BE49-F238E27FC236}">
                <a16:creationId xmlns:a16="http://schemas.microsoft.com/office/drawing/2014/main" id="{E28A44F2-2434-4B90-A68E-C91D898CCBF4}"/>
              </a:ext>
            </a:extLst>
          </p:cNvPr>
          <p:cNvSpPr txBox="1"/>
          <p:nvPr/>
        </p:nvSpPr>
        <p:spPr>
          <a:xfrm>
            <a:off x="3085539" y="3853185"/>
            <a:ext cx="1398098" cy="279797"/>
          </a:xfrm>
          <a:prstGeom prst="rect">
            <a:avLst/>
          </a:prstGeom>
          <a:noFill/>
        </p:spPr>
        <p:txBody>
          <a:bodyPr wrap="square" rtlCol="0">
            <a:spAutoFit/>
          </a:bodyPr>
          <a:lstStyle/>
          <a:p>
            <a:pPr algn="ctr"/>
            <a:r>
              <a:rPr kumimoji="1" lang="en-US" altLang="ja-JP" sz="1400" dirty="0"/>
              <a:t>RO Stage 1</a:t>
            </a:r>
            <a:endParaRPr kumimoji="1" lang="ja-JP" altLang="en-US" sz="1400" dirty="0"/>
          </a:p>
        </p:txBody>
      </p:sp>
      <p:sp>
        <p:nvSpPr>
          <p:cNvPr id="33" name="テキスト ボックス 32">
            <a:extLst>
              <a:ext uri="{FF2B5EF4-FFF2-40B4-BE49-F238E27FC236}">
                <a16:creationId xmlns:a16="http://schemas.microsoft.com/office/drawing/2014/main" id="{99867D3D-B0CE-4755-A9E2-9EAC54D17D36}"/>
              </a:ext>
            </a:extLst>
          </p:cNvPr>
          <p:cNvSpPr txBox="1"/>
          <p:nvPr/>
        </p:nvSpPr>
        <p:spPr>
          <a:xfrm>
            <a:off x="6420345" y="3839195"/>
            <a:ext cx="1398098" cy="307777"/>
          </a:xfrm>
          <a:prstGeom prst="rect">
            <a:avLst/>
          </a:prstGeom>
          <a:noFill/>
        </p:spPr>
        <p:txBody>
          <a:bodyPr wrap="square" rtlCol="0">
            <a:spAutoFit/>
          </a:bodyPr>
          <a:lstStyle/>
          <a:p>
            <a:pPr algn="ctr"/>
            <a:r>
              <a:rPr kumimoji="1" lang="en-US" altLang="ja-JP" sz="1400" dirty="0"/>
              <a:t>RO Stage 2</a:t>
            </a:r>
            <a:endParaRPr kumimoji="1" lang="ja-JP" altLang="en-US" sz="1400" dirty="0"/>
          </a:p>
        </p:txBody>
      </p:sp>
      <p:sp>
        <p:nvSpPr>
          <p:cNvPr id="34" name="テキスト ボックス 33">
            <a:extLst>
              <a:ext uri="{FF2B5EF4-FFF2-40B4-BE49-F238E27FC236}">
                <a16:creationId xmlns:a16="http://schemas.microsoft.com/office/drawing/2014/main" id="{15091B63-227B-4FC1-AC9B-93A01DBB1426}"/>
              </a:ext>
            </a:extLst>
          </p:cNvPr>
          <p:cNvSpPr txBox="1"/>
          <p:nvPr/>
        </p:nvSpPr>
        <p:spPr>
          <a:xfrm>
            <a:off x="9704638" y="3839195"/>
            <a:ext cx="1398098" cy="307777"/>
          </a:xfrm>
          <a:prstGeom prst="rect">
            <a:avLst/>
          </a:prstGeom>
          <a:noFill/>
        </p:spPr>
        <p:txBody>
          <a:bodyPr wrap="square" rtlCol="0">
            <a:spAutoFit/>
          </a:bodyPr>
          <a:lstStyle/>
          <a:p>
            <a:pPr algn="ctr"/>
            <a:r>
              <a:rPr kumimoji="1" lang="en-US" altLang="ja-JP" sz="1400" dirty="0"/>
              <a:t>RO Stage 3</a:t>
            </a:r>
            <a:endParaRPr kumimoji="1" lang="ja-JP" altLang="en-US" sz="1400" dirty="0"/>
          </a:p>
        </p:txBody>
      </p:sp>
      <p:cxnSp>
        <p:nvCxnSpPr>
          <p:cNvPr id="39" name="直線矢印コネクタ 38">
            <a:extLst>
              <a:ext uri="{FF2B5EF4-FFF2-40B4-BE49-F238E27FC236}">
                <a16:creationId xmlns:a16="http://schemas.microsoft.com/office/drawing/2014/main" id="{DA49F98C-9033-407E-B01F-ED2D57279ADA}"/>
              </a:ext>
            </a:extLst>
          </p:cNvPr>
          <p:cNvCxnSpPr>
            <a:cxnSpLocks/>
          </p:cNvCxnSpPr>
          <p:nvPr/>
        </p:nvCxnSpPr>
        <p:spPr>
          <a:xfrm>
            <a:off x="11438832" y="435234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66B38944-B88F-4F08-956E-43395948E4A1}"/>
              </a:ext>
            </a:extLst>
          </p:cNvPr>
          <p:cNvCxnSpPr>
            <a:cxnSpLocks/>
          </p:cNvCxnSpPr>
          <p:nvPr/>
        </p:nvCxnSpPr>
        <p:spPr>
          <a:xfrm>
            <a:off x="8081025" y="4342815"/>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1ADBE33-4EB6-4B08-A4CC-29048144105A}"/>
              </a:ext>
            </a:extLst>
          </p:cNvPr>
          <p:cNvCxnSpPr>
            <a:cxnSpLocks/>
          </p:cNvCxnSpPr>
          <p:nvPr/>
        </p:nvCxnSpPr>
        <p:spPr>
          <a:xfrm>
            <a:off x="4740137" y="432318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7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ja-JP" altLang="en-US" sz="2800" dirty="0"/>
              <a:t>時系列モデルで</a:t>
            </a:r>
            <a:r>
              <a:rPr lang="en-US" altLang="ja-JP" sz="2800" dirty="0"/>
              <a:t>RO</a:t>
            </a:r>
            <a:r>
              <a:rPr lang="ja-JP" altLang="en-US" sz="2800" dirty="0"/>
              <a:t>膜透過水の導電率予測を検討した。</a:t>
            </a:r>
            <a:endParaRPr lang="en-US" altLang="ja-JP" sz="2800" dirty="0"/>
          </a:p>
          <a:p>
            <a:r>
              <a:rPr lang="en-US" altLang="ja-JP" sz="2800" dirty="0"/>
              <a:t>STL</a:t>
            </a:r>
            <a:r>
              <a:rPr lang="ja-JP" altLang="en-US" sz="2800" dirty="0"/>
              <a:t>分解結果から、非定常なトレンド成分が支配的だと推測される。</a:t>
            </a:r>
            <a:endParaRPr lang="en-US" altLang="ja-JP" sz="2800" dirty="0"/>
          </a:p>
          <a:p>
            <a:r>
              <a:rPr lang="en-US" altLang="ja-JP" sz="2800" dirty="0"/>
              <a:t>Prophet</a:t>
            </a:r>
            <a:r>
              <a:rPr lang="ja-JP" altLang="en-US" sz="2800" dirty="0"/>
              <a:t>を用いた予測を試し、下記の結果を得た。</a:t>
            </a:r>
            <a:endParaRPr lang="en-US" altLang="ja-JP" sz="2800" dirty="0"/>
          </a:p>
          <a:p>
            <a:pPr lvl="1"/>
            <a:r>
              <a:rPr lang="ja-JP" altLang="en-US" sz="2400" dirty="0"/>
              <a:t>同じ状態が続く期間では、</a:t>
            </a:r>
            <a:r>
              <a:rPr lang="en-US" altLang="ja-JP" sz="2400" dirty="0"/>
              <a:t> </a:t>
            </a:r>
            <a:r>
              <a:rPr lang="ja-JP" altLang="en-US" sz="2400" dirty="0"/>
              <a:t>そこそこの予測が可能</a:t>
            </a:r>
            <a:r>
              <a:rPr lang="ja-JP" altLang="en-US" dirty="0"/>
              <a:t>（</a:t>
            </a:r>
            <a:r>
              <a:rPr lang="en-US" altLang="ja-JP" dirty="0"/>
              <a:t>MAPE10%</a:t>
            </a:r>
            <a:r>
              <a:rPr lang="ja-JP" altLang="en-US" dirty="0"/>
              <a:t>～</a:t>
            </a:r>
            <a:r>
              <a:rPr lang="en-US" altLang="ja-JP" dirty="0"/>
              <a:t>15%</a:t>
            </a:r>
            <a:r>
              <a:rPr lang="ja-JP" altLang="en-US" dirty="0"/>
              <a:t>）</a:t>
            </a:r>
            <a:endParaRPr lang="en-US" altLang="ja-JP" sz="2400" dirty="0"/>
          </a:p>
          <a:p>
            <a:pPr lvl="1"/>
            <a:r>
              <a:rPr lang="ja-JP" altLang="en-US" sz="2400" dirty="0"/>
              <a:t>状態が切り替わる期間では、予測は悪化</a:t>
            </a:r>
            <a:r>
              <a:rPr lang="ja-JP" altLang="en-US" dirty="0"/>
              <a:t>（</a:t>
            </a:r>
            <a:r>
              <a:rPr lang="en-US" altLang="ja-JP" dirty="0"/>
              <a:t>MAPE</a:t>
            </a:r>
            <a:r>
              <a:rPr lang="ja-JP" altLang="en-US" dirty="0"/>
              <a:t>約</a:t>
            </a:r>
            <a:r>
              <a:rPr lang="en-US" altLang="ja-JP" dirty="0"/>
              <a:t>15%</a:t>
            </a:r>
            <a:r>
              <a:rPr lang="ja-JP" altLang="en-US" dirty="0"/>
              <a:t>～</a:t>
            </a:r>
            <a:r>
              <a:rPr lang="en-US" altLang="ja-JP" dirty="0"/>
              <a:t>20%</a:t>
            </a:r>
            <a:r>
              <a:rPr lang="ja-JP" altLang="en-US" dirty="0"/>
              <a:t>）</a:t>
            </a:r>
            <a:endParaRPr lang="en-US" altLang="ja-JP" sz="2400" dirty="0"/>
          </a:p>
          <a:p>
            <a:r>
              <a:rPr lang="ja-JP" altLang="en-US" sz="2800" dirty="0"/>
              <a:t>目的変数の時系列モデルは、透過導電率の悪化傾向を追える可能性があると考えられる。</a:t>
            </a:r>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今後の課題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95166"/>
            <a:ext cx="11341887" cy="4940057"/>
          </a:xfrm>
        </p:spPr>
        <p:txBody>
          <a:bodyPr/>
          <a:lstStyle/>
          <a:p>
            <a:r>
              <a:rPr lang="ja-JP" altLang="en-US" sz="2800" dirty="0"/>
              <a:t>予測モデルの検討を進める。</a:t>
            </a:r>
            <a:endParaRPr lang="en-US" altLang="ja-JP" sz="2800" dirty="0"/>
          </a:p>
          <a:p>
            <a:pPr lvl="1"/>
            <a:r>
              <a:rPr lang="ja-JP" altLang="en-US" sz="2400" dirty="0"/>
              <a:t>１．</a:t>
            </a:r>
            <a:r>
              <a:rPr lang="en-US" altLang="ja-JP" sz="2400" dirty="0"/>
              <a:t>LVMWD</a:t>
            </a:r>
            <a:r>
              <a:rPr lang="ja-JP" altLang="en-US" sz="2400" dirty="0"/>
              <a:t>：透過水 導電率の予測を改善する。</a:t>
            </a:r>
            <a:endParaRPr lang="en-US" altLang="ja-JP" sz="2400" dirty="0"/>
          </a:p>
          <a:p>
            <a:pPr lvl="2">
              <a:spcBef>
                <a:spcPts val="1200"/>
              </a:spcBef>
            </a:pPr>
            <a:r>
              <a:rPr lang="ja-JP" altLang="en-US" sz="2000" dirty="0"/>
              <a:t>同じ状態が続く期間で、基礎的な方法によるデータ分析や</a:t>
            </a:r>
            <a:r>
              <a:rPr lang="en-US" altLang="ja-JP" sz="2000" dirty="0"/>
              <a:t>ARMA</a:t>
            </a:r>
            <a:r>
              <a:rPr lang="ja-JP" altLang="en-US" sz="2000" dirty="0"/>
              <a:t>モデルなどで改善する</a:t>
            </a:r>
            <a:endParaRPr lang="en-US" altLang="ja-JP" sz="2000" dirty="0"/>
          </a:p>
          <a:p>
            <a:pPr marL="1368000" lvl="3" indent="-457200">
              <a:spcBef>
                <a:spcPts val="1200"/>
              </a:spcBef>
              <a:buFont typeface="Wingdings" panose="05000000000000000000" pitchFamily="2" charset="2"/>
              <a:buChar char="Ø"/>
            </a:pPr>
            <a:r>
              <a:rPr lang="ja-JP" altLang="en-US" sz="2000" dirty="0"/>
              <a:t>平常時はもう少し改善できるはず、実際には検証期間は数週間で良いかも</a:t>
            </a:r>
            <a:endParaRPr lang="en-US" altLang="ja-JP" sz="2000" dirty="0"/>
          </a:p>
          <a:p>
            <a:pPr lvl="2">
              <a:spcBef>
                <a:spcPts val="1200"/>
              </a:spcBef>
            </a:pPr>
            <a:r>
              <a:rPr lang="ja-JP" altLang="en-US" sz="2000" dirty="0"/>
              <a:t>外因変数を用いた</a:t>
            </a:r>
            <a:r>
              <a:rPr lang="en-US" altLang="ja-JP" sz="2000" dirty="0"/>
              <a:t>ARX</a:t>
            </a:r>
            <a:r>
              <a:rPr lang="ja-JP" altLang="en-US" sz="2000" dirty="0"/>
              <a:t>などで改善する</a:t>
            </a:r>
            <a:endParaRPr lang="en-US" altLang="ja-JP" sz="2000" dirty="0"/>
          </a:p>
          <a:p>
            <a:pPr lvl="3" indent="-457200">
              <a:spcBef>
                <a:spcPts val="1200"/>
              </a:spcBef>
              <a:buFont typeface="Wingdings" panose="05000000000000000000" pitchFamily="2" charset="2"/>
              <a:buChar char="Ø"/>
            </a:pPr>
            <a:r>
              <a:rPr lang="ja-JP" altLang="en-US" sz="2000" dirty="0"/>
              <a:t>週単位の変動や状態が切り替わる期間は、外因変数に頼るのが良いかも</a:t>
            </a:r>
            <a:endParaRPr lang="en-US" altLang="ja-JP" sz="2000" dirty="0"/>
          </a:p>
          <a:p>
            <a:pPr lvl="1"/>
            <a:r>
              <a:rPr lang="ja-JP" altLang="en-US" sz="2400" dirty="0"/>
              <a:t>２．</a:t>
            </a:r>
            <a:r>
              <a:rPr lang="en-US" altLang="ja-JP" sz="2400" dirty="0"/>
              <a:t>LVMWD</a:t>
            </a:r>
            <a:r>
              <a:rPr lang="ja-JP" altLang="en-US" sz="2400" dirty="0"/>
              <a:t>：透過水 </a:t>
            </a:r>
            <a:r>
              <a:rPr lang="en-US" altLang="ja-JP" sz="2400" dirty="0"/>
              <a:t>TOC</a:t>
            </a:r>
            <a:r>
              <a:rPr lang="ja-JP" altLang="en-US" sz="2400" dirty="0"/>
              <a:t>の予測を試す。</a:t>
            </a:r>
            <a:endParaRPr lang="en-US" altLang="ja-JP" sz="2400" dirty="0"/>
          </a:p>
          <a:p>
            <a:pPr lvl="2">
              <a:spcBef>
                <a:spcPts val="1200"/>
              </a:spcBef>
              <a:buFont typeface="Wingdings" panose="05000000000000000000" pitchFamily="2" charset="2"/>
              <a:buChar char="Ø"/>
            </a:pPr>
            <a:r>
              <a:rPr lang="ja-JP" altLang="en-US" sz="2000" dirty="0"/>
              <a:t>ただし、ほぼ一定なので、モデリングする意味があるのか？</a:t>
            </a:r>
            <a:endParaRPr lang="en-US" altLang="ja-JP" sz="2000" dirty="0"/>
          </a:p>
          <a:p>
            <a:pPr lvl="1"/>
            <a:r>
              <a:rPr lang="ja-JP" altLang="en-US" sz="2400" dirty="0"/>
              <a:t>３．</a:t>
            </a:r>
            <a:r>
              <a:rPr lang="en-US" altLang="ja-JP" sz="2400" dirty="0"/>
              <a:t>OCWD</a:t>
            </a:r>
            <a:r>
              <a:rPr lang="ja-JP" altLang="en-US" sz="2400" dirty="0"/>
              <a:t>：同じ方法で良いから、導電率の予測を試す。</a:t>
            </a:r>
            <a:endParaRPr lang="en-US" altLang="ja-JP" sz="2400" dirty="0"/>
          </a:p>
          <a:p>
            <a:pPr lvl="2">
              <a:spcBef>
                <a:spcPts val="1200"/>
              </a:spcBef>
              <a:buFont typeface="Wingdings" panose="05000000000000000000" pitchFamily="2" charset="2"/>
              <a:buChar char="Ø"/>
            </a:pPr>
            <a:r>
              <a:rPr lang="ja-JP" altLang="en-US" sz="2000" dirty="0"/>
              <a:t>とにかく予測結果を早く見たいなら</a:t>
            </a:r>
            <a:endParaRPr lang="en-US" altLang="ja-JP" sz="2000" dirty="0"/>
          </a:p>
          <a:p>
            <a:r>
              <a:rPr lang="ja-JP" altLang="en-US" sz="2800" dirty="0"/>
              <a:t>最適化モデル／方法の検討を優先する。</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444478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17</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en-US" altLang="ja-JP" dirty="0"/>
              <a:t>RO Feed / Combined</a:t>
            </a:r>
            <a:r>
              <a:rPr lang="ja-JP" altLang="en-US" dirty="0"/>
              <a:t> </a:t>
            </a:r>
            <a:r>
              <a:rPr lang="en-US" altLang="ja-JP" dirty="0"/>
              <a:t>Permeate</a:t>
            </a:r>
            <a:r>
              <a:rPr lang="ja-JP" altLang="en-US" dirty="0"/>
              <a:t> </a:t>
            </a:r>
            <a:r>
              <a:rPr lang="en-US" altLang="ja-JP" dirty="0"/>
              <a:t>Conductivity</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ボックス 7">
            <a:extLst>
              <a:ext uri="{FF2B5EF4-FFF2-40B4-BE49-F238E27FC236}">
                <a16:creationId xmlns:a16="http://schemas.microsoft.com/office/drawing/2014/main" id="{5F97A9F2-6FCA-4120-8686-4D4B1CF339D7}"/>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153C8E01-FDD9-47D8-AA94-6A85D0D42885}"/>
              </a:ext>
            </a:extLst>
          </p:cNvPr>
          <p:cNvSpPr txBox="1"/>
          <p:nvPr/>
        </p:nvSpPr>
        <p:spPr>
          <a:xfrm>
            <a:off x="139844" y="1258505"/>
            <a:ext cx="2796886" cy="338554"/>
          </a:xfrm>
          <a:prstGeom prst="rect">
            <a:avLst/>
          </a:prstGeom>
          <a:noFill/>
        </p:spPr>
        <p:txBody>
          <a:bodyPr wrap="square" rtlCol="0">
            <a:spAutoFit/>
          </a:bodyPr>
          <a:lstStyle/>
          <a:p>
            <a:r>
              <a:rPr kumimoji="1" lang="en-US" altLang="ja-JP" sz="1600" dirty="0"/>
              <a:t>Upper: Combined Permeate</a:t>
            </a:r>
            <a:endParaRPr kumimoji="1" lang="ja-JP" altLang="en-US" sz="1600" dirty="0"/>
          </a:p>
        </p:txBody>
      </p:sp>
      <p:sp>
        <p:nvSpPr>
          <p:cNvPr id="34" name="テキスト ボックス 33">
            <a:extLst>
              <a:ext uri="{FF2B5EF4-FFF2-40B4-BE49-F238E27FC236}">
                <a16:creationId xmlns:a16="http://schemas.microsoft.com/office/drawing/2014/main" id="{48F29A64-F458-4584-B48F-AFD1FF33F2F6}"/>
              </a:ext>
            </a:extLst>
          </p:cNvPr>
          <p:cNvSpPr txBox="1"/>
          <p:nvPr/>
        </p:nvSpPr>
        <p:spPr>
          <a:xfrm>
            <a:off x="139844" y="1543510"/>
            <a:ext cx="2796886" cy="338554"/>
          </a:xfrm>
          <a:prstGeom prst="rect">
            <a:avLst/>
          </a:prstGeom>
          <a:noFill/>
        </p:spPr>
        <p:txBody>
          <a:bodyPr wrap="square" rtlCol="0">
            <a:spAutoFit/>
          </a:bodyPr>
          <a:lstStyle/>
          <a:p>
            <a:r>
              <a:rPr kumimoji="1" lang="en-US" altLang="ja-JP" sz="1600" dirty="0"/>
              <a:t>Lower: Feed</a:t>
            </a:r>
            <a:endParaRPr kumimoji="1" lang="ja-JP" altLang="en-US" sz="1600" dirty="0"/>
          </a:p>
        </p:txBody>
      </p:sp>
      <p:sp>
        <p:nvSpPr>
          <p:cNvPr id="35" name="テキスト ボックス 34">
            <a:extLst>
              <a:ext uri="{FF2B5EF4-FFF2-40B4-BE49-F238E27FC236}">
                <a16:creationId xmlns:a16="http://schemas.microsoft.com/office/drawing/2014/main" id="{D04D6B60-168A-4842-9320-49EFEF8E120E}"/>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pic>
        <p:nvPicPr>
          <p:cNvPr id="4" name="図 3" descr="グラフ&#10;&#10;自動的に生成された説明">
            <a:extLst>
              <a:ext uri="{FF2B5EF4-FFF2-40B4-BE49-F238E27FC236}">
                <a16:creationId xmlns:a16="http://schemas.microsoft.com/office/drawing/2014/main" id="{FADCBCE1-B195-4488-85D6-02CDD79E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04" y="2035118"/>
            <a:ext cx="3185171" cy="2105452"/>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7C4B6F89-CC7E-41E2-92FC-39111A63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04" y="4110556"/>
            <a:ext cx="3185171" cy="2109026"/>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54757607-DE8E-456B-A037-4AD29FC55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0" y="2035117"/>
            <a:ext cx="3185172" cy="2105453"/>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822FCDC3-715A-427B-8B86-2903AC2A6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4840" y="4101029"/>
            <a:ext cx="3185172" cy="2109027"/>
          </a:xfrm>
          <a:prstGeom prst="rect">
            <a:avLst/>
          </a:prstGeom>
        </p:spPr>
      </p:pic>
      <p:pic>
        <p:nvPicPr>
          <p:cNvPr id="15" name="図 14" descr="グラフ&#10;&#10;自動的に生成された説明">
            <a:extLst>
              <a:ext uri="{FF2B5EF4-FFF2-40B4-BE49-F238E27FC236}">
                <a16:creationId xmlns:a16="http://schemas.microsoft.com/office/drawing/2014/main" id="{E745C09E-BEFE-42BC-9F19-F4863BCCE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223" y="2035117"/>
            <a:ext cx="3185173" cy="2105453"/>
          </a:xfrm>
          <a:prstGeom prst="rect">
            <a:avLst/>
          </a:prstGeom>
        </p:spPr>
      </p:pic>
      <p:pic>
        <p:nvPicPr>
          <p:cNvPr id="17" name="図 16" descr="グラフ&#10;&#10;自動的に生成された説明">
            <a:extLst>
              <a:ext uri="{FF2B5EF4-FFF2-40B4-BE49-F238E27FC236}">
                <a16:creationId xmlns:a16="http://schemas.microsoft.com/office/drawing/2014/main" id="{EB97B832-21E8-41C7-87ED-FCC2537FF4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6224" y="4101029"/>
            <a:ext cx="3185172" cy="210902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D9AC922-FBA6-4095-BF4C-EF44D5576341}"/>
                  </a:ext>
                </a:extLst>
              </p:cNvPr>
              <p:cNvSpPr txBox="1"/>
              <p:nvPr/>
            </p:nvSpPr>
            <p:spPr>
              <a:xfrm rot="16200000">
                <a:off x="931939" y="1948321"/>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7" name="テキスト ボックス 26">
                <a:extLst>
                  <a:ext uri="{FF2B5EF4-FFF2-40B4-BE49-F238E27FC236}">
                    <a16:creationId xmlns:a16="http://schemas.microsoft.com/office/drawing/2014/main" id="{AD9AC922-FBA6-4095-BF4C-EF44D5576341}"/>
                  </a:ext>
                </a:extLst>
              </p:cNvPr>
              <p:cNvSpPr txBox="1">
                <a:spLocks noRot="1" noChangeAspect="1" noMove="1" noResize="1" noEditPoints="1" noAdjustHandles="1" noChangeArrowheads="1" noChangeShapeType="1" noTextEdit="1"/>
              </p:cNvSpPr>
              <p:nvPr/>
            </p:nvSpPr>
            <p:spPr>
              <a:xfrm rot="16200000">
                <a:off x="931939" y="1948321"/>
                <a:ext cx="495461" cy="18466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6D5AEBF-5117-4A42-B0F4-10D7FBCB1855}"/>
                  </a:ext>
                </a:extLst>
              </p:cNvPr>
              <p:cNvSpPr txBox="1"/>
              <p:nvPr/>
            </p:nvSpPr>
            <p:spPr>
              <a:xfrm rot="16200000">
                <a:off x="4293783" y="1948320"/>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9" name="テキスト ボックス 28">
                <a:extLst>
                  <a:ext uri="{FF2B5EF4-FFF2-40B4-BE49-F238E27FC236}">
                    <a16:creationId xmlns:a16="http://schemas.microsoft.com/office/drawing/2014/main" id="{46D5AEBF-5117-4A42-B0F4-10D7FBCB1855}"/>
                  </a:ext>
                </a:extLst>
              </p:cNvPr>
              <p:cNvSpPr txBox="1">
                <a:spLocks noRot="1" noChangeAspect="1" noMove="1" noResize="1" noEditPoints="1" noAdjustHandles="1" noChangeArrowheads="1" noChangeShapeType="1" noTextEdit="1"/>
              </p:cNvSpPr>
              <p:nvPr/>
            </p:nvSpPr>
            <p:spPr>
              <a:xfrm rot="16200000">
                <a:off x="4293783" y="1948320"/>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42FA0CE-0E06-46D3-AFF4-F7F685CCCB90}"/>
                  </a:ext>
                </a:extLst>
              </p:cNvPr>
              <p:cNvSpPr txBox="1"/>
              <p:nvPr/>
            </p:nvSpPr>
            <p:spPr>
              <a:xfrm rot="16200000">
                <a:off x="7729470" y="1950625"/>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1" name="テキスト ボックス 30">
                <a:extLst>
                  <a:ext uri="{FF2B5EF4-FFF2-40B4-BE49-F238E27FC236}">
                    <a16:creationId xmlns:a16="http://schemas.microsoft.com/office/drawing/2014/main" id="{C42FA0CE-0E06-46D3-AFF4-F7F685CCCB90}"/>
                  </a:ext>
                </a:extLst>
              </p:cNvPr>
              <p:cNvSpPr txBox="1">
                <a:spLocks noRot="1" noChangeAspect="1" noMove="1" noResize="1" noEditPoints="1" noAdjustHandles="1" noChangeArrowheads="1" noChangeShapeType="1" noTextEdit="1"/>
              </p:cNvSpPr>
              <p:nvPr/>
            </p:nvSpPr>
            <p:spPr>
              <a:xfrm rot="16200000">
                <a:off x="7729470" y="1950625"/>
                <a:ext cx="495461" cy="18466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A1E620B-28CD-45A4-814A-363BA48A3BD8}"/>
                  </a:ext>
                </a:extLst>
              </p:cNvPr>
              <p:cNvSpPr txBox="1"/>
              <p:nvPr/>
            </p:nvSpPr>
            <p:spPr>
              <a:xfrm rot="16200000">
                <a:off x="936156"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6" name="テキスト ボックス 35">
                <a:extLst>
                  <a:ext uri="{FF2B5EF4-FFF2-40B4-BE49-F238E27FC236}">
                    <a16:creationId xmlns:a16="http://schemas.microsoft.com/office/drawing/2014/main" id="{9A1E620B-28CD-45A4-814A-363BA48A3BD8}"/>
                  </a:ext>
                </a:extLst>
              </p:cNvPr>
              <p:cNvSpPr txBox="1">
                <a:spLocks noRot="1" noChangeAspect="1" noMove="1" noResize="1" noEditPoints="1" noAdjustHandles="1" noChangeArrowheads="1" noChangeShapeType="1" noTextEdit="1"/>
              </p:cNvSpPr>
              <p:nvPr/>
            </p:nvSpPr>
            <p:spPr>
              <a:xfrm rot="16200000">
                <a:off x="936156" y="4256932"/>
                <a:ext cx="495461" cy="18466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FFF9536-6C23-4F2C-B7E2-2EF15E9F9F50}"/>
                  </a:ext>
                </a:extLst>
              </p:cNvPr>
              <p:cNvSpPr txBox="1"/>
              <p:nvPr/>
            </p:nvSpPr>
            <p:spPr>
              <a:xfrm rot="16200000">
                <a:off x="4316994"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7" name="テキスト ボックス 36">
                <a:extLst>
                  <a:ext uri="{FF2B5EF4-FFF2-40B4-BE49-F238E27FC236}">
                    <a16:creationId xmlns:a16="http://schemas.microsoft.com/office/drawing/2014/main" id="{7FFF9536-6C23-4F2C-B7E2-2EF15E9F9F50}"/>
                  </a:ext>
                </a:extLst>
              </p:cNvPr>
              <p:cNvSpPr txBox="1">
                <a:spLocks noRot="1" noChangeAspect="1" noMove="1" noResize="1" noEditPoints="1" noAdjustHandles="1" noChangeArrowheads="1" noChangeShapeType="1" noTextEdit="1"/>
              </p:cNvSpPr>
              <p:nvPr/>
            </p:nvSpPr>
            <p:spPr>
              <a:xfrm rot="16200000">
                <a:off x="4316994" y="4256932"/>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4D62CED-E124-4CF1-B28F-9C2228FF07C4}"/>
                  </a:ext>
                </a:extLst>
              </p:cNvPr>
              <p:cNvSpPr txBox="1"/>
              <p:nvPr/>
            </p:nvSpPr>
            <p:spPr>
              <a:xfrm rot="16200000">
                <a:off x="7733685" y="4259237"/>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8" name="テキスト ボックス 37">
                <a:extLst>
                  <a:ext uri="{FF2B5EF4-FFF2-40B4-BE49-F238E27FC236}">
                    <a16:creationId xmlns:a16="http://schemas.microsoft.com/office/drawing/2014/main" id="{14D62CED-E124-4CF1-B28F-9C2228FF07C4}"/>
                  </a:ext>
                </a:extLst>
              </p:cNvPr>
              <p:cNvSpPr txBox="1">
                <a:spLocks noRot="1" noChangeAspect="1" noMove="1" noResize="1" noEditPoints="1" noAdjustHandles="1" noChangeArrowheads="1" noChangeShapeType="1" noTextEdit="1"/>
              </p:cNvSpPr>
              <p:nvPr/>
            </p:nvSpPr>
            <p:spPr>
              <a:xfrm rot="16200000">
                <a:off x="7733685" y="4259237"/>
                <a:ext cx="495461" cy="18466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775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熊谷の目的</a:t>
            </a:r>
            <a:endParaRPr lang="en-US" altLang="ja-JP" sz="2800" dirty="0"/>
          </a:p>
          <a:p>
            <a:pPr lvl="1"/>
            <a:endParaRPr lang="en-US" altLang="ja-JP" sz="2400" dirty="0"/>
          </a:p>
          <a:p>
            <a:endParaRPr lang="en-US" altLang="ja-JP" sz="2800" dirty="0"/>
          </a:p>
          <a:p>
            <a:r>
              <a:rPr lang="ja-JP" altLang="en-US" sz="2800" dirty="0"/>
              <a:t>今回のサマリ</a:t>
            </a:r>
            <a:endParaRPr lang="en-US" altLang="ja-JP" sz="2800" dirty="0"/>
          </a:p>
          <a:p>
            <a:pPr lvl="1"/>
            <a:r>
              <a:rPr lang="en-US" altLang="ja-JP" sz="2400" dirty="0"/>
              <a:t>LVMWD</a:t>
            </a:r>
            <a:r>
              <a:rPr lang="ja-JP" altLang="en-US" sz="2400" dirty="0"/>
              <a:t>の水質</a:t>
            </a:r>
            <a:r>
              <a:rPr lang="ja-JP" altLang="en-US" dirty="0"/>
              <a:t>（透過水の導電率）</a:t>
            </a:r>
            <a:r>
              <a:rPr lang="ja-JP" altLang="en-US" sz="2400" dirty="0"/>
              <a:t>について、時系列モデルをベースに予測モデルを検討した。</a:t>
            </a:r>
            <a:endParaRPr lang="en-US" altLang="ja-JP" sz="2400" dirty="0"/>
          </a:p>
          <a:p>
            <a:pPr lvl="1"/>
            <a:r>
              <a:rPr lang="ja-JP" altLang="en-US" sz="2400" dirty="0"/>
              <a:t>モデル戦略を少し変えて、複雑なモデリングを適用し、予測のポテンシャルを確認することを優先した。</a:t>
            </a:r>
            <a:endParaRPr lang="en-US" altLang="ja-JP" sz="2400" dirty="0"/>
          </a:p>
          <a:p>
            <a:pPr lvl="1"/>
            <a:r>
              <a:rPr lang="ja-JP" altLang="en-US" sz="2400" dirty="0"/>
              <a:t>下記を示唆する結果を得た。</a:t>
            </a:r>
            <a:endParaRPr lang="en-US" altLang="ja-JP" sz="2400" dirty="0"/>
          </a:p>
          <a:p>
            <a:pPr lvl="2">
              <a:spcBef>
                <a:spcPts val="1200"/>
              </a:spcBef>
              <a:buFont typeface="Wingdings" panose="05000000000000000000" pitchFamily="2" charset="2"/>
              <a:buChar char="Ø"/>
            </a:pPr>
            <a:r>
              <a:rPr lang="ja-JP" altLang="en-US" sz="2000" dirty="0"/>
              <a:t>定常的かつ細かな挙動、状態が切り替わる：他の変数との関係を踏まえないと難しそう</a:t>
            </a:r>
            <a:endParaRPr lang="en-US" altLang="ja-JP" sz="2000" dirty="0"/>
          </a:p>
          <a:p>
            <a:pPr lvl="2">
              <a:buFont typeface="Wingdings" panose="05000000000000000000" pitchFamily="2" charset="2"/>
              <a:buChar char="Ø"/>
            </a:pPr>
            <a:r>
              <a:rPr lang="ja-JP" altLang="en-US" sz="2000" dirty="0"/>
              <a:t>非定常かつ大域的な挙動（悪化傾向）：追える可能性がある</a:t>
            </a:r>
            <a:endParaRPr lang="en-US" altLang="ja-JP" sz="2000" dirty="0"/>
          </a:p>
          <a:p>
            <a:pPr lvl="1"/>
            <a:endParaRPr lang="en-US" altLang="ja-JP" sz="2400" dirty="0"/>
          </a:p>
        </p:txBody>
      </p:sp>
      <p:sp>
        <p:nvSpPr>
          <p:cNvPr id="7" name="タイトル 6">
            <a:extLst>
              <a:ext uri="{FF2B5EF4-FFF2-40B4-BE49-F238E27FC236}">
                <a16:creationId xmlns:a16="http://schemas.microsoft.com/office/drawing/2014/main" id="{39E99C8C-FF6D-42C5-B21B-BC09DD35ABD3}"/>
              </a:ext>
            </a:extLst>
          </p:cNvPr>
          <p:cNvSpPr>
            <a:spLocks noGrp="1"/>
          </p:cNvSpPr>
          <p:nvPr>
            <p:ph type="title"/>
          </p:nvPr>
        </p:nvSpPr>
        <p:spPr/>
        <p:txBody>
          <a:bodyPr/>
          <a:lstStyle/>
          <a:p>
            <a:r>
              <a:rPr lang="ja-JP" altLang="en-US" dirty="0"/>
              <a:t>熊谷の目的・今回のサマリ</a:t>
            </a:r>
          </a:p>
        </p:txBody>
      </p:sp>
      <p:sp>
        <p:nvSpPr>
          <p:cNvPr id="27" name="テキスト ボックス 26">
            <a:extLst>
              <a:ext uri="{FF2B5EF4-FFF2-40B4-BE49-F238E27FC236}">
                <a16:creationId xmlns:a16="http://schemas.microsoft.com/office/drawing/2014/main" id="{03533245-64A4-4FB4-BF4F-2D8D5035A694}"/>
              </a:ext>
            </a:extLst>
          </p:cNvPr>
          <p:cNvSpPr txBox="1"/>
          <p:nvPr/>
        </p:nvSpPr>
        <p:spPr>
          <a:xfrm>
            <a:off x="948950" y="1599809"/>
            <a:ext cx="10700125" cy="400110"/>
          </a:xfrm>
          <a:prstGeom prst="rect">
            <a:avLst/>
          </a:prstGeom>
          <a:noFill/>
        </p:spPr>
        <p:txBody>
          <a:bodyPr wrap="square" rtlCol="0">
            <a:spAutoFit/>
          </a:bodyPr>
          <a:lstStyle/>
          <a:p>
            <a:r>
              <a:rPr kumimoji="1" lang="ja-JP" altLang="en-US" sz="2000" dirty="0"/>
              <a:t>中長期：</a:t>
            </a:r>
            <a:r>
              <a:rPr kumimoji="1" lang="en-US" altLang="ja-JP" sz="2000" dirty="0"/>
              <a:t>NAWI RO</a:t>
            </a:r>
            <a:r>
              <a:rPr kumimoji="1" lang="ja-JP" altLang="en-US" sz="2000" dirty="0"/>
              <a:t>膜運転に繋げるための最適化モデル／方法を検討し、改善効果を見積もる。</a:t>
            </a:r>
          </a:p>
        </p:txBody>
      </p:sp>
      <p:sp>
        <p:nvSpPr>
          <p:cNvPr id="28" name="テキスト ボックス 27">
            <a:extLst>
              <a:ext uri="{FF2B5EF4-FFF2-40B4-BE49-F238E27FC236}">
                <a16:creationId xmlns:a16="http://schemas.microsoft.com/office/drawing/2014/main" id="{2EDFCF4B-E4E5-4647-A96E-6F3E06EEA4F2}"/>
              </a:ext>
            </a:extLst>
          </p:cNvPr>
          <p:cNvSpPr txBox="1"/>
          <p:nvPr/>
        </p:nvSpPr>
        <p:spPr>
          <a:xfrm>
            <a:off x="948949" y="2042977"/>
            <a:ext cx="9582517" cy="400110"/>
          </a:xfrm>
          <a:prstGeom prst="rect">
            <a:avLst/>
          </a:prstGeom>
          <a:noFill/>
        </p:spPr>
        <p:txBody>
          <a:bodyPr wrap="square" rtlCol="0">
            <a:spAutoFit/>
          </a:bodyPr>
          <a:lstStyle/>
          <a:p>
            <a:r>
              <a:rPr kumimoji="1" lang="ja-JP" altLang="en-US" sz="2000" dirty="0"/>
              <a:t>短期：</a:t>
            </a:r>
            <a:r>
              <a:rPr kumimoji="1" lang="en-US" altLang="ja-JP" sz="2000" dirty="0"/>
              <a:t>RO</a:t>
            </a:r>
            <a:r>
              <a:rPr kumimoji="1" lang="ja-JP" altLang="en-US" sz="2000" dirty="0"/>
              <a:t>操業データを分析し、</a:t>
            </a:r>
            <a:r>
              <a:rPr kumimoji="1" lang="en-US" altLang="ja-JP" sz="2000" dirty="0"/>
              <a:t>RO</a:t>
            </a:r>
            <a:r>
              <a:rPr kumimoji="1" lang="ja-JP" altLang="en-US" sz="2000" dirty="0"/>
              <a:t>モデルを検討する。</a:t>
            </a:r>
          </a:p>
        </p:txBody>
      </p:sp>
    </p:spTree>
    <p:extLst>
      <p:ext uri="{BB962C8B-B14F-4D97-AF65-F5344CB8AC3E}">
        <p14:creationId xmlns:p14="http://schemas.microsoft.com/office/powerpoint/2010/main" val="340906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908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9749"/>
            <a:ext cx="11400125" cy="518094"/>
          </a:xfrm>
        </p:spPr>
        <p:txBody>
          <a:bodyPr>
            <a:normAutofit/>
          </a:bodyPr>
          <a:lstStyle/>
          <a:p>
            <a:r>
              <a:rPr lang="en-US" altLang="ja-JP" dirty="0"/>
              <a:t>LVMWD: 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a:t>
            </a:r>
          </a:p>
          <a:p>
            <a:pPr lvl="1"/>
            <a:r>
              <a:rPr lang="en-US" altLang="ja-JP" sz="2400" dirty="0"/>
              <a:t>Data Period: from June 2020 to October 2022 (three years).</a:t>
            </a:r>
          </a:p>
          <a:p>
            <a:pPr lvl="1"/>
            <a:r>
              <a:rPr lang="en-US" altLang="ja-JP" sz="2400" dirty="0"/>
              <a:t>Data Interval: 1 minute or daily.</a:t>
            </a:r>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2536449"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072253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8564632"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9802354" y="2872362"/>
            <a:ext cx="920180"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FBB37D95-90C9-41CB-A7BE-537EAB7EDB0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Tree>
    <p:extLst>
      <p:ext uri="{BB962C8B-B14F-4D97-AF65-F5344CB8AC3E}">
        <p14:creationId xmlns:p14="http://schemas.microsoft.com/office/powerpoint/2010/main" val="3493270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透過水質データ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導電率</a:t>
            </a:r>
            <a:r>
              <a:rPr lang="ja-JP" altLang="en-US" dirty="0"/>
              <a:t>（各ステージ）</a:t>
            </a:r>
            <a:r>
              <a:rPr lang="ja-JP" altLang="en-US" sz="2800" dirty="0"/>
              <a:t>と</a:t>
            </a:r>
            <a:r>
              <a:rPr lang="en-US" altLang="ja-JP" sz="2800" dirty="0"/>
              <a:t>TOC</a:t>
            </a:r>
            <a:r>
              <a:rPr lang="ja-JP" altLang="en-US" dirty="0"/>
              <a:t>（</a:t>
            </a:r>
            <a:r>
              <a:rPr lang="en-US" altLang="ja-JP" dirty="0"/>
              <a:t>Combined</a:t>
            </a:r>
            <a:r>
              <a:rPr lang="ja-JP" altLang="en-US" dirty="0"/>
              <a:t>）</a:t>
            </a:r>
            <a:r>
              <a:rPr lang="ja-JP" altLang="en-US" sz="2800" dirty="0"/>
              <a:t>がある。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381091" y="1865383"/>
            <a:ext cx="1223144"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2" name="図 1">
            <a:extLst>
              <a:ext uri="{FF2B5EF4-FFF2-40B4-BE49-F238E27FC236}">
                <a16:creationId xmlns:a16="http://schemas.microsoft.com/office/drawing/2014/main" id="{55F06F60-ADE7-4287-A2C2-FB98C41BED2D}"/>
              </a:ext>
            </a:extLst>
          </p:cNvPr>
          <p:cNvPicPr>
            <a:picLocks noChangeAspect="1"/>
          </p:cNvPicPr>
          <p:nvPr/>
        </p:nvPicPr>
        <p:blipFill>
          <a:blip r:embed="rId2"/>
          <a:stretch>
            <a:fillRect/>
          </a:stretch>
        </p:blipFill>
        <p:spPr>
          <a:xfrm>
            <a:off x="8129305" y="1587980"/>
            <a:ext cx="3868360" cy="2319987"/>
          </a:xfrm>
          <a:prstGeom prst="rect">
            <a:avLst/>
          </a:prstGeom>
        </p:spPr>
      </p:pic>
      <p:pic>
        <p:nvPicPr>
          <p:cNvPr id="7" name="図 6">
            <a:extLst>
              <a:ext uri="{FF2B5EF4-FFF2-40B4-BE49-F238E27FC236}">
                <a16:creationId xmlns:a16="http://schemas.microsoft.com/office/drawing/2014/main" id="{0CFF1AAC-6B8E-4296-8C49-BA358E1186A3}"/>
              </a:ext>
            </a:extLst>
          </p:cNvPr>
          <p:cNvPicPr>
            <a:picLocks noChangeAspect="1"/>
          </p:cNvPicPr>
          <p:nvPr/>
        </p:nvPicPr>
        <p:blipFill>
          <a:blip r:embed="rId3"/>
          <a:stretch>
            <a:fillRect/>
          </a:stretch>
        </p:blipFill>
        <p:spPr>
          <a:xfrm>
            <a:off x="8129305" y="3923359"/>
            <a:ext cx="3868360" cy="2319987"/>
          </a:xfrm>
          <a:prstGeom prst="rect">
            <a:avLst/>
          </a:prstGeom>
        </p:spPr>
      </p:pic>
      <p:sp>
        <p:nvSpPr>
          <p:cNvPr id="27" name="テキスト ボックス 26">
            <a:extLst>
              <a:ext uri="{FF2B5EF4-FFF2-40B4-BE49-F238E27FC236}">
                <a16:creationId xmlns:a16="http://schemas.microsoft.com/office/drawing/2014/main" id="{381E903C-1E45-46A7-84FB-4CEC34CAB37E}"/>
              </a:ext>
            </a:extLst>
          </p:cNvPr>
          <p:cNvSpPr txBox="1"/>
          <p:nvPr/>
        </p:nvSpPr>
        <p:spPr>
          <a:xfrm>
            <a:off x="6462245" y="1877283"/>
            <a:ext cx="1111948"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11" name="図 10">
            <a:extLst>
              <a:ext uri="{FF2B5EF4-FFF2-40B4-BE49-F238E27FC236}">
                <a16:creationId xmlns:a16="http://schemas.microsoft.com/office/drawing/2014/main" id="{B344A98E-6CD8-4A7A-8F4E-9B544098A28B}"/>
              </a:ext>
            </a:extLst>
          </p:cNvPr>
          <p:cNvPicPr>
            <a:picLocks noChangeAspect="1"/>
          </p:cNvPicPr>
          <p:nvPr/>
        </p:nvPicPr>
        <p:blipFill>
          <a:blip r:embed="rId4"/>
          <a:stretch>
            <a:fillRect/>
          </a:stretch>
        </p:blipFill>
        <p:spPr>
          <a:xfrm>
            <a:off x="1922669" y="1608694"/>
            <a:ext cx="3894024" cy="2335379"/>
          </a:xfrm>
          <a:prstGeom prst="rect">
            <a:avLst/>
          </a:prstGeom>
        </p:spPr>
      </p:pic>
      <p:sp>
        <p:nvSpPr>
          <p:cNvPr id="29" name="テキスト ボックス 28">
            <a:extLst>
              <a:ext uri="{FF2B5EF4-FFF2-40B4-BE49-F238E27FC236}">
                <a16:creationId xmlns:a16="http://schemas.microsoft.com/office/drawing/2014/main" id="{15C01172-8B95-48B4-8FDF-7CADA495392A}"/>
              </a:ext>
            </a:extLst>
          </p:cNvPr>
          <p:cNvSpPr txBox="1"/>
          <p:nvPr/>
        </p:nvSpPr>
        <p:spPr>
          <a:xfrm>
            <a:off x="6480905" y="5212048"/>
            <a:ext cx="1486564" cy="584775"/>
          </a:xfrm>
          <a:prstGeom prst="rect">
            <a:avLst/>
          </a:prstGeom>
          <a:noFill/>
        </p:spPr>
        <p:txBody>
          <a:bodyPr wrap="square" rtlCol="0">
            <a:spAutoFit/>
          </a:bodyPr>
          <a:lstStyle/>
          <a:p>
            <a:pPr algn="ctr"/>
            <a:r>
              <a:rPr kumimoji="1" lang="ja-JP" altLang="en-US" sz="1600" dirty="0">
                <a:solidFill>
                  <a:srgbClr val="FF0000"/>
                </a:solidFill>
              </a:rPr>
              <a:t>ほぼ</a:t>
            </a:r>
            <a:r>
              <a:rPr kumimoji="1" lang="en-US" altLang="ja-JP" sz="1600" dirty="0">
                <a:solidFill>
                  <a:srgbClr val="FF0000"/>
                </a:solidFill>
              </a:rPr>
              <a:t>0.1</a:t>
            </a:r>
            <a:r>
              <a:rPr kumimoji="1" lang="ja-JP" altLang="en-US" sz="1600" dirty="0">
                <a:solidFill>
                  <a:srgbClr val="FF0000"/>
                </a:solidFill>
              </a:rPr>
              <a:t>以下に抑えてる</a:t>
            </a:r>
          </a:p>
        </p:txBody>
      </p:sp>
      <p:sp>
        <p:nvSpPr>
          <p:cNvPr id="30" name="テキスト ボックス 29">
            <a:extLst>
              <a:ext uri="{FF2B5EF4-FFF2-40B4-BE49-F238E27FC236}">
                <a16:creationId xmlns:a16="http://schemas.microsoft.com/office/drawing/2014/main" id="{374E97E7-7B1B-43E5-9719-65452100D5DD}"/>
              </a:ext>
            </a:extLst>
          </p:cNvPr>
          <p:cNvSpPr txBox="1"/>
          <p:nvPr/>
        </p:nvSpPr>
        <p:spPr>
          <a:xfrm>
            <a:off x="6214619" y="2172717"/>
            <a:ext cx="1581611" cy="351166"/>
          </a:xfrm>
          <a:prstGeom prst="rect">
            <a:avLst/>
          </a:prstGeom>
          <a:noFill/>
        </p:spPr>
        <p:txBody>
          <a:bodyPr wrap="square" rtlCol="0">
            <a:spAutoFit/>
          </a:bodyPr>
          <a:lstStyle/>
          <a:p>
            <a:pPr algn="ctr"/>
            <a:r>
              <a:rPr kumimoji="1" lang="ja-JP" altLang="en-US" sz="1600" dirty="0"/>
              <a:t>全有機体炭素</a:t>
            </a:r>
          </a:p>
        </p:txBody>
      </p:sp>
      <p:sp>
        <p:nvSpPr>
          <p:cNvPr id="31" name="テキスト ボックス 30">
            <a:extLst>
              <a:ext uri="{FF2B5EF4-FFF2-40B4-BE49-F238E27FC236}">
                <a16:creationId xmlns:a16="http://schemas.microsoft.com/office/drawing/2014/main" id="{0ABFFD98-92B9-4D45-818E-D952831C6871}"/>
              </a:ext>
            </a:extLst>
          </p:cNvPr>
          <p:cNvSpPr txBox="1"/>
          <p:nvPr/>
        </p:nvSpPr>
        <p:spPr>
          <a:xfrm>
            <a:off x="5852193" y="2722296"/>
            <a:ext cx="2338831" cy="584775"/>
          </a:xfrm>
          <a:prstGeom prst="rect">
            <a:avLst/>
          </a:prstGeom>
          <a:noFill/>
        </p:spPr>
        <p:txBody>
          <a:bodyPr wrap="square" rtlCol="0">
            <a:spAutoFit/>
          </a:bodyPr>
          <a:lstStyle/>
          <a:p>
            <a:pPr algn="ctr"/>
            <a:r>
              <a:rPr kumimoji="1" lang="ja-JP" altLang="en-US" sz="1600" dirty="0"/>
              <a:t>有機物は、塩素と反応して、味や臭いを悪化させる</a:t>
            </a:r>
          </a:p>
        </p:txBody>
      </p:sp>
      <p:sp>
        <p:nvSpPr>
          <p:cNvPr id="32" name="テキスト ボックス 31">
            <a:extLst>
              <a:ext uri="{FF2B5EF4-FFF2-40B4-BE49-F238E27FC236}">
                <a16:creationId xmlns:a16="http://schemas.microsoft.com/office/drawing/2014/main" id="{062222B8-F7BB-477C-858A-1350AFA4AA86}"/>
              </a:ext>
            </a:extLst>
          </p:cNvPr>
          <p:cNvSpPr txBox="1"/>
          <p:nvPr/>
        </p:nvSpPr>
        <p:spPr>
          <a:xfrm>
            <a:off x="376814" y="4036649"/>
            <a:ext cx="1307116" cy="584775"/>
          </a:xfrm>
          <a:prstGeom prst="rect">
            <a:avLst/>
          </a:prstGeom>
          <a:noFill/>
        </p:spPr>
        <p:txBody>
          <a:bodyPr wrap="square" rtlCol="0">
            <a:spAutoFit/>
          </a:bodyPr>
          <a:lstStyle/>
          <a:p>
            <a:pPr algn="ctr"/>
            <a:r>
              <a:rPr kumimoji="1" lang="ja-JP" altLang="en-US" sz="1600" dirty="0"/>
              <a:t>イオン濃度と</a:t>
            </a:r>
            <a:endParaRPr kumimoji="1" lang="en-US" altLang="ja-JP" sz="1600" dirty="0"/>
          </a:p>
          <a:p>
            <a:pPr algn="ctr"/>
            <a:r>
              <a:rPr kumimoji="1" lang="ja-JP" altLang="en-US" sz="1600" dirty="0"/>
              <a:t>導電率</a:t>
            </a:r>
          </a:p>
        </p:txBody>
      </p:sp>
      <p:pic>
        <p:nvPicPr>
          <p:cNvPr id="13" name="図 12">
            <a:extLst>
              <a:ext uri="{FF2B5EF4-FFF2-40B4-BE49-F238E27FC236}">
                <a16:creationId xmlns:a16="http://schemas.microsoft.com/office/drawing/2014/main" id="{59E869C5-91F1-4558-BE88-81D9CB6297EA}"/>
              </a:ext>
            </a:extLst>
          </p:cNvPr>
          <p:cNvPicPr>
            <a:picLocks noChangeAspect="1"/>
          </p:cNvPicPr>
          <p:nvPr/>
        </p:nvPicPr>
        <p:blipFill>
          <a:blip r:embed="rId5"/>
          <a:stretch>
            <a:fillRect/>
          </a:stretch>
        </p:blipFill>
        <p:spPr>
          <a:xfrm>
            <a:off x="1732017" y="4018939"/>
            <a:ext cx="2682846" cy="2163092"/>
          </a:xfrm>
          <a:prstGeom prst="rect">
            <a:avLst/>
          </a:prstGeom>
        </p:spPr>
      </p:pic>
      <p:sp>
        <p:nvSpPr>
          <p:cNvPr id="33" name="テキスト ボックス 32">
            <a:extLst>
              <a:ext uri="{FF2B5EF4-FFF2-40B4-BE49-F238E27FC236}">
                <a16:creationId xmlns:a16="http://schemas.microsoft.com/office/drawing/2014/main" id="{DF6BC03D-AF86-455E-967D-853412003862}"/>
              </a:ext>
            </a:extLst>
          </p:cNvPr>
          <p:cNvSpPr txBox="1"/>
          <p:nvPr/>
        </p:nvSpPr>
        <p:spPr>
          <a:xfrm>
            <a:off x="694381" y="6268621"/>
            <a:ext cx="7555265" cy="338554"/>
          </a:xfrm>
          <a:prstGeom prst="rect">
            <a:avLst/>
          </a:prstGeom>
          <a:solidFill>
            <a:schemeClr val="bg1"/>
          </a:solidFill>
        </p:spPr>
        <p:txBody>
          <a:bodyPr wrap="square" rtlCol="0">
            <a:spAutoFit/>
          </a:bodyPr>
          <a:lstStyle/>
          <a:p>
            <a:pPr algn="ctr"/>
            <a:r>
              <a:rPr kumimoji="1" lang="en-US" altLang="ja-JP" sz="1600" dirty="0"/>
              <a:t>https://www.yokogawa.co.jp/library/resources/faqs/an-sc-isc-02-relationship/</a:t>
            </a:r>
            <a:endParaRPr kumimoji="1" lang="ja-JP" altLang="en-US" sz="1600" dirty="0"/>
          </a:p>
        </p:txBody>
      </p:sp>
      <p:sp>
        <p:nvSpPr>
          <p:cNvPr id="34" name="テキスト ボックス 33">
            <a:extLst>
              <a:ext uri="{FF2B5EF4-FFF2-40B4-BE49-F238E27FC236}">
                <a16:creationId xmlns:a16="http://schemas.microsoft.com/office/drawing/2014/main" id="{438E0F2E-2225-42EE-BD1C-7E6C34B2840F}"/>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19" name="テキスト ボックス 18">
            <a:extLst>
              <a:ext uri="{FF2B5EF4-FFF2-40B4-BE49-F238E27FC236}">
                <a16:creationId xmlns:a16="http://schemas.microsoft.com/office/drawing/2014/main" id="{704FFB28-F5EF-4098-9BF5-D1464A3D4E70}"/>
              </a:ext>
            </a:extLst>
          </p:cNvPr>
          <p:cNvSpPr txBox="1"/>
          <p:nvPr/>
        </p:nvSpPr>
        <p:spPr>
          <a:xfrm>
            <a:off x="4472012" y="3956991"/>
            <a:ext cx="1847057" cy="338554"/>
          </a:xfrm>
          <a:prstGeom prst="rect">
            <a:avLst/>
          </a:prstGeom>
          <a:noFill/>
        </p:spPr>
        <p:txBody>
          <a:bodyPr wrap="square" rtlCol="0">
            <a:spAutoFit/>
          </a:bodyPr>
          <a:lstStyle/>
          <a:p>
            <a:pPr algn="ctr"/>
            <a:r>
              <a:rPr kumimoji="1" lang="ja-JP" altLang="en-US" sz="1600" dirty="0">
                <a:solidFill>
                  <a:srgbClr val="FF0000"/>
                </a:solidFill>
              </a:rPr>
              <a:t>後半が悪化している</a:t>
            </a:r>
          </a:p>
        </p:txBody>
      </p:sp>
      <p:sp>
        <p:nvSpPr>
          <p:cNvPr id="20" name="正方形/長方形 19">
            <a:extLst>
              <a:ext uri="{FF2B5EF4-FFF2-40B4-BE49-F238E27FC236}">
                <a16:creationId xmlns:a16="http://schemas.microsoft.com/office/drawing/2014/main" id="{CFC3AAA7-896B-454F-B77C-47C281AD20EE}"/>
              </a:ext>
            </a:extLst>
          </p:cNvPr>
          <p:cNvSpPr/>
          <p:nvPr/>
        </p:nvSpPr>
        <p:spPr>
          <a:xfrm>
            <a:off x="6676" y="1545983"/>
            <a:ext cx="1935043" cy="327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a:t>
            </a:r>
            <a:r>
              <a:rPr kumimoji="1" lang="ja-JP" altLang="en-US" sz="1600" dirty="0">
                <a:solidFill>
                  <a:schemeClr val="tx1"/>
                </a:solidFill>
              </a:rPr>
              <a:t>段目 透過 導電率</a:t>
            </a:r>
          </a:p>
        </p:txBody>
      </p:sp>
      <p:sp>
        <p:nvSpPr>
          <p:cNvPr id="21" name="正方形/長方形 20">
            <a:extLst>
              <a:ext uri="{FF2B5EF4-FFF2-40B4-BE49-F238E27FC236}">
                <a16:creationId xmlns:a16="http://schemas.microsoft.com/office/drawing/2014/main" id="{3611B22F-43D5-457F-A2D2-56CD5C0FDEB6}"/>
              </a:ext>
            </a:extLst>
          </p:cNvPr>
          <p:cNvSpPr/>
          <p:nvPr/>
        </p:nvSpPr>
        <p:spPr>
          <a:xfrm>
            <a:off x="5930814" y="1545982"/>
            <a:ext cx="2085491" cy="349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Combined </a:t>
            </a:r>
            <a:r>
              <a:rPr kumimoji="1" lang="ja-JP" altLang="en-US" sz="1600" dirty="0">
                <a:solidFill>
                  <a:schemeClr val="tx1"/>
                </a:solidFill>
              </a:rPr>
              <a:t>透過 </a:t>
            </a:r>
            <a:r>
              <a:rPr kumimoji="1" lang="en-US" altLang="ja-JP" sz="1600" dirty="0">
                <a:solidFill>
                  <a:schemeClr val="tx1"/>
                </a:solidFill>
              </a:rPr>
              <a:t>TOC</a:t>
            </a:r>
            <a:endParaRPr kumimoji="1" lang="ja-JP" altLang="en-US" sz="1600" dirty="0">
              <a:solidFill>
                <a:schemeClr val="tx1"/>
              </a:solidFill>
            </a:endParaRPr>
          </a:p>
        </p:txBody>
      </p:sp>
      <p:sp>
        <p:nvSpPr>
          <p:cNvPr id="22" name="正方形/長方形 21">
            <a:extLst>
              <a:ext uri="{FF2B5EF4-FFF2-40B4-BE49-F238E27FC236}">
                <a16:creationId xmlns:a16="http://schemas.microsoft.com/office/drawing/2014/main" id="{62B8310A-E659-44FF-B6F3-42A0127B92B5}"/>
              </a:ext>
            </a:extLst>
          </p:cNvPr>
          <p:cNvSpPr/>
          <p:nvPr/>
        </p:nvSpPr>
        <p:spPr>
          <a:xfrm>
            <a:off x="7267575" y="3876071"/>
            <a:ext cx="747609" cy="3800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拡大</a:t>
            </a:r>
          </a:p>
        </p:txBody>
      </p:sp>
    </p:spTree>
    <p:extLst>
      <p:ext uri="{BB962C8B-B14F-4D97-AF65-F5344CB8AC3E}">
        <p14:creationId xmlns:p14="http://schemas.microsoft.com/office/powerpoint/2010/main" val="1917526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透過水導電率データ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生データ</a:t>
            </a:r>
            <a:r>
              <a:rPr lang="ja-JP" altLang="en-US" dirty="0"/>
              <a:t>（</a:t>
            </a:r>
            <a:r>
              <a:rPr lang="en-US" altLang="ja-JP" dirty="0"/>
              <a:t>1min</a:t>
            </a:r>
            <a:r>
              <a:rPr lang="ja-JP" altLang="en-US" dirty="0"/>
              <a:t>）</a:t>
            </a:r>
            <a:r>
              <a:rPr lang="ja-JP" altLang="en-US" sz="2800" dirty="0"/>
              <a:t>は外れ値を多く含む、</a:t>
            </a:r>
            <a:r>
              <a:rPr lang="en-US" altLang="ja-JP" sz="2800" dirty="0"/>
              <a:t>2021</a:t>
            </a:r>
            <a:r>
              <a:rPr lang="ja-JP" altLang="en-US" sz="2800" dirty="0"/>
              <a:t>年</a:t>
            </a:r>
            <a:r>
              <a:rPr lang="en-US" altLang="ja-JP" sz="2800" dirty="0"/>
              <a:t>7</a:t>
            </a:r>
            <a:r>
              <a:rPr lang="ja-JP" altLang="en-US" sz="2800" dirty="0"/>
              <a:t>月以降に限定する。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765360" y="2215752"/>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ja-JP" altLang="en-US" sz="1400" dirty="0"/>
              <a:t>（</a:t>
            </a:r>
            <a:r>
              <a:rPr kumimoji="1" lang="en-US" altLang="ja-JP" sz="1400" dirty="0"/>
              <a:t>30min</a:t>
            </a:r>
            <a:r>
              <a:rPr kumimoji="1" lang="ja-JP" altLang="en-US" sz="1400" dirty="0"/>
              <a:t>）</a:t>
            </a:r>
            <a:endParaRPr kumimoji="1" lang="ja-JP" altLang="en-US" sz="1600" dirty="0"/>
          </a:p>
        </p:txBody>
      </p:sp>
      <p:sp>
        <p:nvSpPr>
          <p:cNvPr id="12" name="テキスト ボックス 11">
            <a:extLst>
              <a:ext uri="{FF2B5EF4-FFF2-40B4-BE49-F238E27FC236}">
                <a16:creationId xmlns:a16="http://schemas.microsoft.com/office/drawing/2014/main" id="{3C488C0F-782B-490A-9741-D07DF8D57157}"/>
              </a:ext>
            </a:extLst>
          </p:cNvPr>
          <p:cNvSpPr txBox="1"/>
          <p:nvPr/>
        </p:nvSpPr>
        <p:spPr>
          <a:xfrm>
            <a:off x="5292896" y="154988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1min</a:t>
            </a:r>
            <a:r>
              <a:rPr kumimoji="1" lang="ja-JP" altLang="en-US" sz="1600" dirty="0"/>
              <a:t>）</a:t>
            </a:r>
          </a:p>
        </p:txBody>
      </p:sp>
      <p:sp>
        <p:nvSpPr>
          <p:cNvPr id="14" name="吹き出し: 角を丸めた四角形 13">
            <a:extLst>
              <a:ext uri="{FF2B5EF4-FFF2-40B4-BE49-F238E27FC236}">
                <a16:creationId xmlns:a16="http://schemas.microsoft.com/office/drawing/2014/main" id="{EA9856FA-8BD7-4D42-85C9-38A061F9B28A}"/>
              </a:ext>
            </a:extLst>
          </p:cNvPr>
          <p:cNvSpPr/>
          <p:nvPr/>
        </p:nvSpPr>
        <p:spPr>
          <a:xfrm>
            <a:off x="1315760" y="5022329"/>
            <a:ext cx="2289132" cy="377796"/>
          </a:xfrm>
          <a:prstGeom prst="wedgeRoundRectCallout">
            <a:avLst>
              <a:gd name="adj1" fmla="val -30560"/>
              <a:gd name="adj2" fmla="val -1398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前半はほぼ外れ値</a:t>
            </a:r>
          </a:p>
        </p:txBody>
      </p:sp>
      <p:sp>
        <p:nvSpPr>
          <p:cNvPr id="15" name="二等辺三角形 14">
            <a:extLst>
              <a:ext uri="{FF2B5EF4-FFF2-40B4-BE49-F238E27FC236}">
                <a16:creationId xmlns:a16="http://schemas.microsoft.com/office/drawing/2014/main" id="{70768DC6-FAE5-4238-8BD9-8F7EA79940C5}"/>
              </a:ext>
            </a:extLst>
          </p:cNvPr>
          <p:cNvSpPr/>
          <p:nvPr/>
        </p:nvSpPr>
        <p:spPr>
          <a:xfrm rot="16200000" flipV="1">
            <a:off x="4020072" y="3635665"/>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934EC9-833E-4373-9268-B054B35156F6}"/>
              </a:ext>
            </a:extLst>
          </p:cNvPr>
          <p:cNvSpPr txBox="1"/>
          <p:nvPr/>
        </p:nvSpPr>
        <p:spPr>
          <a:xfrm>
            <a:off x="3984086" y="2807663"/>
            <a:ext cx="1102486" cy="338554"/>
          </a:xfrm>
          <a:prstGeom prst="rect">
            <a:avLst/>
          </a:prstGeom>
          <a:noFill/>
        </p:spPr>
        <p:txBody>
          <a:bodyPr wrap="square" rtlCol="0">
            <a:spAutoFit/>
          </a:bodyPr>
          <a:lstStyle/>
          <a:p>
            <a:pPr algn="ctr"/>
            <a:r>
              <a:rPr kumimoji="1" lang="ja-JP" altLang="en-US" sz="1600" dirty="0"/>
              <a:t>前半除去</a:t>
            </a:r>
          </a:p>
        </p:txBody>
      </p:sp>
      <p:sp>
        <p:nvSpPr>
          <p:cNvPr id="17" name="テキスト ボックス 16">
            <a:extLst>
              <a:ext uri="{FF2B5EF4-FFF2-40B4-BE49-F238E27FC236}">
                <a16:creationId xmlns:a16="http://schemas.microsoft.com/office/drawing/2014/main" id="{FEB55A4E-D994-45CA-A30D-A08C57C8E6CC}"/>
              </a:ext>
            </a:extLst>
          </p:cNvPr>
          <p:cNvSpPr txBox="1"/>
          <p:nvPr/>
        </p:nvSpPr>
        <p:spPr>
          <a:xfrm>
            <a:off x="8729239" y="1549880"/>
            <a:ext cx="2890033"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r>
              <a:rPr kumimoji="1" lang="en-US" altLang="ja-JP" sz="1600" dirty="0"/>
              <a:t>1min</a:t>
            </a:r>
            <a:r>
              <a:rPr kumimoji="1" lang="ja-JP" altLang="en-US" sz="1600" dirty="0"/>
              <a:t>）</a:t>
            </a:r>
          </a:p>
        </p:txBody>
      </p:sp>
      <p:sp>
        <p:nvSpPr>
          <p:cNvPr id="18" name="テキスト ボックス 17">
            <a:extLst>
              <a:ext uri="{FF2B5EF4-FFF2-40B4-BE49-F238E27FC236}">
                <a16:creationId xmlns:a16="http://schemas.microsoft.com/office/drawing/2014/main" id="{A38747F0-B3E5-472E-815B-85FB564089DA}"/>
              </a:ext>
            </a:extLst>
          </p:cNvPr>
          <p:cNvSpPr txBox="1"/>
          <p:nvPr/>
        </p:nvSpPr>
        <p:spPr>
          <a:xfrm>
            <a:off x="5292895" y="3811790"/>
            <a:ext cx="2890033"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r>
              <a:rPr kumimoji="1" lang="en-US" altLang="ja-JP" sz="1600" dirty="0"/>
              <a:t>1min</a:t>
            </a:r>
            <a:r>
              <a:rPr kumimoji="1" lang="ja-JP" altLang="en-US" sz="1600" dirty="0"/>
              <a:t>）</a:t>
            </a:r>
          </a:p>
        </p:txBody>
      </p:sp>
      <p:sp>
        <p:nvSpPr>
          <p:cNvPr id="19" name="テキスト ボックス 18">
            <a:extLst>
              <a:ext uri="{FF2B5EF4-FFF2-40B4-BE49-F238E27FC236}">
                <a16:creationId xmlns:a16="http://schemas.microsoft.com/office/drawing/2014/main" id="{5ABE38D9-6AA2-48A7-BB92-73523BC6B39D}"/>
              </a:ext>
            </a:extLst>
          </p:cNvPr>
          <p:cNvSpPr txBox="1"/>
          <p:nvPr/>
        </p:nvSpPr>
        <p:spPr>
          <a:xfrm>
            <a:off x="8612313" y="3810196"/>
            <a:ext cx="3246629" cy="338554"/>
          </a:xfrm>
          <a:prstGeom prst="rect">
            <a:avLst/>
          </a:prstGeom>
          <a:noFill/>
        </p:spPr>
        <p:txBody>
          <a:bodyPr wrap="square" rtlCol="0">
            <a:spAutoFit/>
          </a:bodyPr>
          <a:lstStyle/>
          <a:p>
            <a:pPr algn="ctr"/>
            <a:r>
              <a:rPr kumimoji="1" lang="en-US" altLang="ja-JP" sz="1600" dirty="0"/>
              <a:t>Combined </a:t>
            </a:r>
            <a:r>
              <a:rPr kumimoji="1" lang="ja-JP" altLang="en-US" sz="1600" dirty="0"/>
              <a:t>透過 導電率（</a:t>
            </a:r>
            <a:r>
              <a:rPr kumimoji="1" lang="en-US" altLang="ja-JP" sz="1600" dirty="0"/>
              <a:t>1min</a:t>
            </a:r>
            <a:r>
              <a:rPr kumimoji="1" lang="ja-JP" altLang="en-US" sz="1600" dirty="0"/>
              <a:t>）</a:t>
            </a:r>
          </a:p>
        </p:txBody>
      </p:sp>
      <p:sp>
        <p:nvSpPr>
          <p:cNvPr id="20" name="テキスト ボックス 19">
            <a:extLst>
              <a:ext uri="{FF2B5EF4-FFF2-40B4-BE49-F238E27FC236}">
                <a16:creationId xmlns:a16="http://schemas.microsoft.com/office/drawing/2014/main" id="{F46B47B1-C605-42AF-A1EB-DB46B3D3DAF9}"/>
              </a:ext>
            </a:extLst>
          </p:cNvPr>
          <p:cNvSpPr txBox="1"/>
          <p:nvPr/>
        </p:nvSpPr>
        <p:spPr>
          <a:xfrm>
            <a:off x="239816" y="4646899"/>
            <a:ext cx="1102486" cy="338554"/>
          </a:xfrm>
          <a:prstGeom prst="rect">
            <a:avLst/>
          </a:prstGeom>
          <a:noFill/>
        </p:spPr>
        <p:txBody>
          <a:bodyPr wrap="square" rtlCol="0">
            <a:spAutoFit/>
          </a:bodyPr>
          <a:lstStyle/>
          <a:p>
            <a:pPr algn="ctr"/>
            <a:r>
              <a:rPr kumimoji="1" lang="en-US" altLang="ja-JP" sz="1600" dirty="0"/>
              <a:t>2020/06</a:t>
            </a:r>
            <a:endParaRPr kumimoji="1" lang="ja-JP" altLang="en-US" sz="1600" dirty="0"/>
          </a:p>
        </p:txBody>
      </p:sp>
      <p:sp>
        <p:nvSpPr>
          <p:cNvPr id="22" name="テキスト ボックス 21">
            <a:extLst>
              <a:ext uri="{FF2B5EF4-FFF2-40B4-BE49-F238E27FC236}">
                <a16:creationId xmlns:a16="http://schemas.microsoft.com/office/drawing/2014/main" id="{58020F7D-1933-44DF-AAC2-EB063E0788BE}"/>
              </a:ext>
            </a:extLst>
          </p:cNvPr>
          <p:cNvSpPr txBox="1"/>
          <p:nvPr/>
        </p:nvSpPr>
        <p:spPr>
          <a:xfrm>
            <a:off x="3200271" y="4646899"/>
            <a:ext cx="1102486" cy="338554"/>
          </a:xfrm>
          <a:prstGeom prst="rect">
            <a:avLst/>
          </a:prstGeom>
          <a:noFill/>
        </p:spPr>
        <p:txBody>
          <a:bodyPr wrap="square" rtlCol="0">
            <a:spAutoFit/>
          </a:bodyPr>
          <a:lstStyle/>
          <a:p>
            <a:pPr algn="ctr"/>
            <a:r>
              <a:rPr kumimoji="1" lang="en-US" altLang="ja-JP" sz="1600" dirty="0"/>
              <a:t>2022/10</a:t>
            </a:r>
            <a:endParaRPr kumimoji="1" lang="ja-JP" altLang="en-US" sz="1600" dirty="0"/>
          </a:p>
        </p:txBody>
      </p:sp>
      <p:sp>
        <p:nvSpPr>
          <p:cNvPr id="25" name="テキスト ボックス 24">
            <a:extLst>
              <a:ext uri="{FF2B5EF4-FFF2-40B4-BE49-F238E27FC236}">
                <a16:creationId xmlns:a16="http://schemas.microsoft.com/office/drawing/2014/main" id="{EF59991D-DAA9-48DB-B2B1-6E3B7FC483C0}"/>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pic>
        <p:nvPicPr>
          <p:cNvPr id="27" name="図 26">
            <a:extLst>
              <a:ext uri="{FF2B5EF4-FFF2-40B4-BE49-F238E27FC236}">
                <a16:creationId xmlns:a16="http://schemas.microsoft.com/office/drawing/2014/main" id="{DD4A5DD5-C346-4EAE-A873-49B2B84D2639}"/>
              </a:ext>
            </a:extLst>
          </p:cNvPr>
          <p:cNvPicPr>
            <a:picLocks noChangeAspect="1"/>
          </p:cNvPicPr>
          <p:nvPr/>
        </p:nvPicPr>
        <p:blipFill>
          <a:blip r:embed="rId2"/>
          <a:stretch>
            <a:fillRect/>
          </a:stretch>
        </p:blipFill>
        <p:spPr>
          <a:xfrm>
            <a:off x="454221" y="2580161"/>
            <a:ext cx="3411308" cy="2045878"/>
          </a:xfrm>
          <a:prstGeom prst="rect">
            <a:avLst/>
          </a:prstGeom>
        </p:spPr>
      </p:pic>
      <p:pic>
        <p:nvPicPr>
          <p:cNvPr id="28" name="図 27" descr="グラフ, 棒グラフ, ヒストグラム&#10;&#10;自動的に生成された説明">
            <a:extLst>
              <a:ext uri="{FF2B5EF4-FFF2-40B4-BE49-F238E27FC236}">
                <a16:creationId xmlns:a16="http://schemas.microsoft.com/office/drawing/2014/main" id="{CCC36F55-A248-4E6C-99FF-DCD99803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647" y="4078100"/>
            <a:ext cx="2922854" cy="1999847"/>
          </a:xfrm>
          <a:prstGeom prst="rect">
            <a:avLst/>
          </a:prstGeom>
        </p:spPr>
      </p:pic>
      <p:pic>
        <p:nvPicPr>
          <p:cNvPr id="11" name="図 10" descr="グラフ, 棒グラフ&#10;&#10;自動的に生成された説明">
            <a:extLst>
              <a:ext uri="{FF2B5EF4-FFF2-40B4-BE49-F238E27FC236}">
                <a16:creationId xmlns:a16="http://schemas.microsoft.com/office/drawing/2014/main" id="{1456588F-9005-4C1B-82C1-CAE248AFB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129" y="1888434"/>
            <a:ext cx="2977213" cy="1986493"/>
          </a:xfrm>
          <a:prstGeom prst="rect">
            <a:avLst/>
          </a:prstGeom>
        </p:spPr>
      </p:pic>
      <p:pic>
        <p:nvPicPr>
          <p:cNvPr id="29" name="図 28" descr="グラフ, 棒グラフ&#10;&#10;自動的に生成された説明">
            <a:extLst>
              <a:ext uri="{FF2B5EF4-FFF2-40B4-BE49-F238E27FC236}">
                <a16:creationId xmlns:a16="http://schemas.microsoft.com/office/drawing/2014/main" id="{3CFE2E58-D86D-417E-8AE7-C38140AE9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6122" y="1887838"/>
            <a:ext cx="2922854" cy="1950223"/>
          </a:xfrm>
          <a:prstGeom prst="rect">
            <a:avLst/>
          </a:prstGeom>
        </p:spPr>
      </p:pic>
      <p:pic>
        <p:nvPicPr>
          <p:cNvPr id="31" name="図 30" descr="グラフ, 棒グラフ&#10;&#10;自動的に生成された説明">
            <a:extLst>
              <a:ext uri="{FF2B5EF4-FFF2-40B4-BE49-F238E27FC236}">
                <a16:creationId xmlns:a16="http://schemas.microsoft.com/office/drawing/2014/main" id="{D72634A3-38B6-474E-BE5C-2744ABB336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131" y="4107176"/>
            <a:ext cx="2977211" cy="1986492"/>
          </a:xfrm>
          <a:prstGeom prst="rect">
            <a:avLst/>
          </a:prstGeom>
        </p:spPr>
      </p:pic>
    </p:spTree>
    <p:extLst>
      <p:ext uri="{BB962C8B-B14F-4D97-AF65-F5344CB8AC3E}">
        <p14:creationId xmlns:p14="http://schemas.microsoft.com/office/powerpoint/2010/main" val="143400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AA01A1CF-E55C-49AE-A96B-9D7D448BC167}"/>
              </a:ext>
            </a:extLst>
          </p:cNvPr>
          <p:cNvSpPr txBox="1"/>
          <p:nvPr/>
        </p:nvSpPr>
        <p:spPr>
          <a:xfrm>
            <a:off x="3797162" y="1541317"/>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39" name="テキスト ボックス 38">
            <a:extLst>
              <a:ext uri="{FF2B5EF4-FFF2-40B4-BE49-F238E27FC236}">
                <a16:creationId xmlns:a16="http://schemas.microsoft.com/office/drawing/2014/main" id="{F46CAB6C-D94A-412C-BAB4-269212BD8590}"/>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30min</a:t>
            </a:r>
            <a:r>
              <a:rPr kumimoji="1" lang="ja-JP" altLang="en-US" sz="1600" dirty="0">
                <a:solidFill>
                  <a:schemeClr val="bg1"/>
                </a:solidFill>
              </a:rPr>
              <a:t>、</a:t>
            </a:r>
            <a:r>
              <a:rPr kumimoji="1" lang="en-US" altLang="ja-JP" sz="1600" dirty="0">
                <a:solidFill>
                  <a:schemeClr val="bg1"/>
                </a:solidFill>
              </a:rPr>
              <a:t>2021-07~2022-09</a:t>
            </a:r>
            <a:endParaRPr kumimoji="1" lang="ja-JP" altLang="en-US" sz="1600" dirty="0">
              <a:solidFill>
                <a:schemeClr val="bg1"/>
              </a:solidFill>
            </a:endParaRPr>
          </a:p>
        </p:txBody>
      </p:sp>
      <p:sp>
        <p:nvSpPr>
          <p:cNvPr id="42" name="テキスト プレースホルダー 3">
            <a:extLst>
              <a:ext uri="{FF2B5EF4-FFF2-40B4-BE49-F238E27FC236}">
                <a16:creationId xmlns:a16="http://schemas.microsoft.com/office/drawing/2014/main" id="{31DF59F1-FE40-485B-8AB1-F1F4EABAD3EF}"/>
              </a:ext>
            </a:extLst>
          </p:cNvPr>
          <p:cNvSpPr>
            <a:spLocks noGrp="1"/>
          </p:cNvSpPr>
          <p:nvPr>
            <p:ph type="body" sz="quarter" idx="11"/>
          </p:nvPr>
        </p:nvSpPr>
        <p:spPr>
          <a:xfrm>
            <a:off x="517055" y="948425"/>
            <a:ext cx="11341887" cy="518094"/>
          </a:xfrm>
        </p:spPr>
        <p:txBody>
          <a:bodyPr/>
          <a:lstStyle/>
          <a:p>
            <a:r>
              <a:rPr lang="ja-JP" altLang="en-US" sz="2800" dirty="0"/>
              <a:t>データ数を極端に減らさずに、挙動が見えやすくなった。</a:t>
            </a:r>
          </a:p>
        </p:txBody>
      </p:sp>
      <p:sp>
        <p:nvSpPr>
          <p:cNvPr id="43" name="テキスト ボックス 42">
            <a:extLst>
              <a:ext uri="{FF2B5EF4-FFF2-40B4-BE49-F238E27FC236}">
                <a16:creationId xmlns:a16="http://schemas.microsoft.com/office/drawing/2014/main" id="{89787233-E813-4BAE-A10D-25AD8131C2CD}"/>
              </a:ext>
            </a:extLst>
          </p:cNvPr>
          <p:cNvSpPr txBox="1"/>
          <p:nvPr/>
        </p:nvSpPr>
        <p:spPr>
          <a:xfrm>
            <a:off x="-5758" y="2728418"/>
            <a:ext cx="430887" cy="338554"/>
          </a:xfrm>
          <a:prstGeom prst="rect">
            <a:avLst/>
          </a:prstGeom>
          <a:noFill/>
        </p:spPr>
        <p:txBody>
          <a:bodyPr vert="vert270" wrap="square" rtlCol="0">
            <a:spAutoFit/>
          </a:bodyPr>
          <a:lstStyle/>
          <a:p>
            <a:pPr algn="ctr"/>
            <a:r>
              <a:rPr kumimoji="1" lang="ja-JP" altLang="en-US" sz="1600" dirty="0"/>
              <a:t>生</a:t>
            </a:r>
          </a:p>
        </p:txBody>
      </p:sp>
      <p:sp>
        <p:nvSpPr>
          <p:cNvPr id="45" name="テキスト ボックス 44">
            <a:extLst>
              <a:ext uri="{FF2B5EF4-FFF2-40B4-BE49-F238E27FC236}">
                <a16:creationId xmlns:a16="http://schemas.microsoft.com/office/drawing/2014/main" id="{91817E32-A836-4927-964A-F0F90AC9C3E7}"/>
              </a:ext>
            </a:extLst>
          </p:cNvPr>
          <p:cNvSpPr txBox="1"/>
          <p:nvPr/>
        </p:nvSpPr>
        <p:spPr>
          <a:xfrm>
            <a:off x="-5758" y="4882195"/>
            <a:ext cx="430887" cy="604958"/>
          </a:xfrm>
          <a:prstGeom prst="rect">
            <a:avLst/>
          </a:prstGeom>
          <a:noFill/>
        </p:spPr>
        <p:txBody>
          <a:bodyPr vert="vert270" wrap="square" rtlCol="0">
            <a:spAutoFit/>
          </a:bodyPr>
          <a:lstStyle/>
          <a:p>
            <a:pPr algn="ctr"/>
            <a:r>
              <a:rPr kumimoji="1" lang="ja-JP" altLang="en-US" sz="1600" dirty="0"/>
              <a:t>加工</a:t>
            </a:r>
          </a:p>
        </p:txBody>
      </p:sp>
      <p:sp>
        <p:nvSpPr>
          <p:cNvPr id="47" name="テキスト ボックス 46">
            <a:extLst>
              <a:ext uri="{FF2B5EF4-FFF2-40B4-BE49-F238E27FC236}">
                <a16:creationId xmlns:a16="http://schemas.microsoft.com/office/drawing/2014/main" id="{FFCBDE24-6FC0-4845-B3E8-DDC2B57F2804}"/>
              </a:ext>
            </a:extLst>
          </p:cNvPr>
          <p:cNvSpPr txBox="1"/>
          <p:nvPr/>
        </p:nvSpPr>
        <p:spPr>
          <a:xfrm>
            <a:off x="9656944" y="768919"/>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48" name="テキスト ボックス 47">
            <a:extLst>
              <a:ext uri="{FF2B5EF4-FFF2-40B4-BE49-F238E27FC236}">
                <a16:creationId xmlns:a16="http://schemas.microsoft.com/office/drawing/2014/main" id="{BEF9CD46-FCCF-4BFF-B09B-BE1A288C2943}"/>
              </a:ext>
            </a:extLst>
          </p:cNvPr>
          <p:cNvSpPr txBox="1"/>
          <p:nvPr/>
        </p:nvSpPr>
        <p:spPr>
          <a:xfrm>
            <a:off x="1006326" y="1541317"/>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54" name="テキスト ボックス 53">
            <a:extLst>
              <a:ext uri="{FF2B5EF4-FFF2-40B4-BE49-F238E27FC236}">
                <a16:creationId xmlns:a16="http://schemas.microsoft.com/office/drawing/2014/main" id="{38E0928D-69D6-4619-BE83-95A526519D85}"/>
              </a:ext>
            </a:extLst>
          </p:cNvPr>
          <p:cNvSpPr txBox="1"/>
          <p:nvPr/>
        </p:nvSpPr>
        <p:spPr>
          <a:xfrm>
            <a:off x="6709312" y="1541317"/>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BD6C8BE5-166B-4026-B187-3CDD44864449}"/>
              </a:ext>
            </a:extLst>
          </p:cNvPr>
          <p:cNvSpPr txBox="1"/>
          <p:nvPr/>
        </p:nvSpPr>
        <p:spPr>
          <a:xfrm>
            <a:off x="9693009" y="1541317"/>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CCEBF1F7-5FA6-4975-AC39-D0B355B9CE25}"/>
              </a:ext>
            </a:extLst>
          </p:cNvPr>
          <p:cNvSpPr txBox="1"/>
          <p:nvPr/>
        </p:nvSpPr>
        <p:spPr>
          <a:xfrm>
            <a:off x="9494028" y="349539"/>
            <a:ext cx="2535055" cy="338554"/>
          </a:xfrm>
          <a:prstGeom prst="rect">
            <a:avLst/>
          </a:prstGeom>
          <a:noFill/>
        </p:spPr>
        <p:txBody>
          <a:bodyPr wrap="square" rtlCol="0">
            <a:spAutoFit/>
          </a:bodyPr>
          <a:lstStyle/>
          <a:p>
            <a:pPr algn="ctr"/>
            <a:r>
              <a:rPr kumimoji="1" lang="ja-JP" altLang="en-US" sz="1600" dirty="0">
                <a:solidFill>
                  <a:schemeClr val="bg1"/>
                </a:solidFill>
              </a:rPr>
              <a:t>窓幅：</a:t>
            </a:r>
            <a:r>
              <a:rPr kumimoji="1" lang="en-US" altLang="ja-JP" sz="1600" dirty="0">
                <a:solidFill>
                  <a:schemeClr val="bg1"/>
                </a:solidFill>
              </a:rPr>
              <a:t>96step</a:t>
            </a:r>
            <a:r>
              <a:rPr kumimoji="1" lang="ja-JP" altLang="en-US" sz="1600" dirty="0">
                <a:solidFill>
                  <a:schemeClr val="bg1"/>
                </a:solidFill>
              </a:rPr>
              <a:t>（</a:t>
            </a:r>
            <a:r>
              <a:rPr kumimoji="1" lang="en-US" altLang="ja-JP" sz="1600" dirty="0">
                <a:solidFill>
                  <a:schemeClr val="bg1"/>
                </a:solidFill>
              </a:rPr>
              <a:t>2</a:t>
            </a:r>
            <a:r>
              <a:rPr kumimoji="1" lang="ja-JP" altLang="en-US" sz="1600" dirty="0">
                <a:solidFill>
                  <a:schemeClr val="bg1"/>
                </a:solidFill>
              </a:rPr>
              <a:t>日間）</a:t>
            </a:r>
          </a:p>
        </p:txBody>
      </p:sp>
      <p:sp>
        <p:nvSpPr>
          <p:cNvPr id="57" name="テキスト ボックス 56">
            <a:extLst>
              <a:ext uri="{FF2B5EF4-FFF2-40B4-BE49-F238E27FC236}">
                <a16:creationId xmlns:a16="http://schemas.microsoft.com/office/drawing/2014/main" id="{63D1FB2B-1746-4E9F-AC5F-0EC8B012BD5B}"/>
              </a:ext>
            </a:extLst>
          </p:cNvPr>
          <p:cNvSpPr txBox="1"/>
          <p:nvPr/>
        </p:nvSpPr>
        <p:spPr>
          <a:xfrm>
            <a:off x="736358" y="3796809"/>
            <a:ext cx="2123076" cy="307777"/>
          </a:xfrm>
          <a:prstGeom prst="rect">
            <a:avLst/>
          </a:prstGeom>
          <a:noFill/>
        </p:spPr>
        <p:txBody>
          <a:bodyPr wrap="square" rtlCol="0">
            <a:spAutoFit/>
          </a:bodyPr>
          <a:lstStyle/>
          <a:p>
            <a:pPr algn="ctr"/>
            <a:r>
              <a:rPr kumimoji="1" lang="ja-JP" altLang="en-US" sz="1400" dirty="0"/>
              <a:t>下限：</a:t>
            </a:r>
            <a:r>
              <a:rPr kumimoji="1" lang="en-US" altLang="ja-JP" sz="1400" dirty="0"/>
              <a:t>250</a:t>
            </a:r>
            <a:r>
              <a:rPr kumimoji="1" lang="ja-JP" altLang="en-US" sz="1400" dirty="0"/>
              <a:t>、上限：</a:t>
            </a:r>
            <a:r>
              <a:rPr kumimoji="1" lang="en-US" altLang="ja-JP" sz="1400" dirty="0"/>
              <a:t>2000</a:t>
            </a:r>
            <a:endParaRPr kumimoji="1" lang="ja-JP" altLang="en-US" sz="1400" dirty="0"/>
          </a:p>
        </p:txBody>
      </p:sp>
      <p:sp>
        <p:nvSpPr>
          <p:cNvPr id="58" name="テキスト ボックス 57">
            <a:extLst>
              <a:ext uri="{FF2B5EF4-FFF2-40B4-BE49-F238E27FC236}">
                <a16:creationId xmlns:a16="http://schemas.microsoft.com/office/drawing/2014/main" id="{2392DED4-6B77-4C3B-8A08-658513FE734A}"/>
              </a:ext>
            </a:extLst>
          </p:cNvPr>
          <p:cNvSpPr txBox="1"/>
          <p:nvPr/>
        </p:nvSpPr>
        <p:spPr>
          <a:xfrm>
            <a:off x="3750159"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7</a:t>
            </a:r>
            <a:r>
              <a:rPr kumimoji="1" lang="ja-JP" altLang="en-US" sz="1400" dirty="0"/>
              <a:t>、上限：</a:t>
            </a:r>
            <a:r>
              <a:rPr kumimoji="1" lang="en-US" altLang="ja-JP" sz="1400" dirty="0"/>
              <a:t>40</a:t>
            </a:r>
            <a:endParaRPr kumimoji="1" lang="ja-JP" altLang="en-US" sz="1400" dirty="0"/>
          </a:p>
        </p:txBody>
      </p:sp>
      <p:sp>
        <p:nvSpPr>
          <p:cNvPr id="60" name="テキスト ボックス 59">
            <a:extLst>
              <a:ext uri="{FF2B5EF4-FFF2-40B4-BE49-F238E27FC236}">
                <a16:creationId xmlns:a16="http://schemas.microsoft.com/office/drawing/2014/main" id="{4D4EA04F-ACA2-45E4-8E3F-7DB8981FA977}"/>
              </a:ext>
            </a:extLst>
          </p:cNvPr>
          <p:cNvSpPr txBox="1"/>
          <p:nvPr/>
        </p:nvSpPr>
        <p:spPr>
          <a:xfrm>
            <a:off x="6660912"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5</a:t>
            </a:r>
            <a:r>
              <a:rPr kumimoji="1" lang="ja-JP" altLang="en-US" sz="1400" dirty="0"/>
              <a:t>、上限：</a:t>
            </a:r>
            <a:r>
              <a:rPr kumimoji="1" lang="en-US" altLang="ja-JP" sz="1400" dirty="0"/>
              <a:t>45</a:t>
            </a:r>
            <a:endParaRPr kumimoji="1" lang="ja-JP" altLang="en-US" sz="1400" dirty="0"/>
          </a:p>
        </p:txBody>
      </p:sp>
      <p:sp>
        <p:nvSpPr>
          <p:cNvPr id="61" name="テキスト ボックス 60">
            <a:extLst>
              <a:ext uri="{FF2B5EF4-FFF2-40B4-BE49-F238E27FC236}">
                <a16:creationId xmlns:a16="http://schemas.microsoft.com/office/drawing/2014/main" id="{DAF78693-0DBE-4395-9BDC-DC60DCDB0829}"/>
              </a:ext>
            </a:extLst>
          </p:cNvPr>
          <p:cNvSpPr txBox="1"/>
          <p:nvPr/>
        </p:nvSpPr>
        <p:spPr>
          <a:xfrm>
            <a:off x="9646006"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10</a:t>
            </a:r>
            <a:r>
              <a:rPr kumimoji="1" lang="ja-JP" altLang="en-US" sz="1400" dirty="0"/>
              <a:t>、上限：</a:t>
            </a:r>
            <a:r>
              <a:rPr kumimoji="1" lang="en-US" altLang="ja-JP" sz="1400" dirty="0"/>
              <a:t>50</a:t>
            </a:r>
            <a:endParaRPr kumimoji="1" lang="ja-JP" altLang="en-US" sz="1400" dirty="0"/>
          </a:p>
        </p:txBody>
      </p:sp>
      <p:pic>
        <p:nvPicPr>
          <p:cNvPr id="30" name="図 29" descr="グラフ, 棒グラフ&#10;&#10;自動的に生成された説明">
            <a:extLst>
              <a:ext uri="{FF2B5EF4-FFF2-40B4-BE49-F238E27FC236}">
                <a16:creationId xmlns:a16="http://schemas.microsoft.com/office/drawing/2014/main" id="{9D812EF6-F5FF-48F2-915C-CFF6D3367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577" y="1930858"/>
            <a:ext cx="2843387" cy="1897200"/>
          </a:xfrm>
          <a:prstGeom prst="rect">
            <a:avLst/>
          </a:prstGeom>
        </p:spPr>
      </p:pic>
      <p:pic>
        <p:nvPicPr>
          <p:cNvPr id="31" name="図 30" descr="グラフ, 棒グラフ&#10;&#10;自動的に生成された説明">
            <a:extLst>
              <a:ext uri="{FF2B5EF4-FFF2-40B4-BE49-F238E27FC236}">
                <a16:creationId xmlns:a16="http://schemas.microsoft.com/office/drawing/2014/main" id="{6C55AF73-4F10-458F-A36D-6C6866964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502" y="1930858"/>
            <a:ext cx="2843387" cy="1897200"/>
          </a:xfrm>
          <a:prstGeom prst="rect">
            <a:avLst/>
          </a:prstGeom>
        </p:spPr>
      </p:pic>
      <p:pic>
        <p:nvPicPr>
          <p:cNvPr id="32" name="図 31" descr="グラフ, 棒グラフ&#10;&#10;自動的に生成された説明">
            <a:extLst>
              <a:ext uri="{FF2B5EF4-FFF2-40B4-BE49-F238E27FC236}">
                <a16:creationId xmlns:a16="http://schemas.microsoft.com/office/drawing/2014/main" id="{4E789CD2-A0E9-4E86-A923-26D1DCB45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617" y="1930858"/>
            <a:ext cx="2843387" cy="1897200"/>
          </a:xfrm>
          <a:prstGeom prst="rect">
            <a:avLst/>
          </a:prstGeom>
        </p:spPr>
      </p:pic>
      <p:pic>
        <p:nvPicPr>
          <p:cNvPr id="6" name="図 5" descr="グラフ&#10;&#10;自動的に生成された説明">
            <a:extLst>
              <a:ext uri="{FF2B5EF4-FFF2-40B4-BE49-F238E27FC236}">
                <a16:creationId xmlns:a16="http://schemas.microsoft.com/office/drawing/2014/main" id="{7A24E5E9-3BDE-4D64-B49A-B88FA8DB65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44" y="1930858"/>
            <a:ext cx="2865259" cy="189720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A45B3227-0D84-4BDC-9264-E5348291B4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12" name="図 11" descr="グラフ&#10;&#10;自動的に生成された説明">
            <a:extLst>
              <a:ext uri="{FF2B5EF4-FFF2-40B4-BE49-F238E27FC236}">
                <a16:creationId xmlns:a16="http://schemas.microsoft.com/office/drawing/2014/main" id="{2F71FCAA-D594-4F56-A155-4A09494D0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14" name="図 13" descr="グラフ&#10;&#10;自動的に生成された説明">
            <a:extLst>
              <a:ext uri="{FF2B5EF4-FFF2-40B4-BE49-F238E27FC236}">
                <a16:creationId xmlns:a16="http://schemas.microsoft.com/office/drawing/2014/main" id="{C8E0E3F0-E796-47FA-A360-EE7EFD9FF9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16" name="図 15" descr="グラフィカル ユーザー インターフェイス, グラフ, 折れ線グラフ&#10;&#10;自動的に生成された説明">
            <a:extLst>
              <a:ext uri="{FF2B5EF4-FFF2-40B4-BE49-F238E27FC236}">
                <a16:creationId xmlns:a16="http://schemas.microsoft.com/office/drawing/2014/main" id="{7FBF56B0-AF98-463D-8EBC-E5C766D3AA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spTree>
    <p:extLst>
      <p:ext uri="{BB962C8B-B14F-4D97-AF65-F5344CB8AC3E}">
        <p14:creationId xmlns:p14="http://schemas.microsoft.com/office/powerpoint/2010/main" val="1906236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r>
              <a:rPr lang="en-US" altLang="ja-JP" dirty="0"/>
              <a:t>daily/30min</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7" name="テキスト ボックス 26">
            <a:extLst>
              <a:ext uri="{FF2B5EF4-FFF2-40B4-BE49-F238E27FC236}">
                <a16:creationId xmlns:a16="http://schemas.microsoft.com/office/drawing/2014/main" id="{CF110DC3-E8F8-4D60-806C-5AE7728B3358}"/>
              </a:ext>
            </a:extLst>
          </p:cNvPr>
          <p:cNvSpPr txBox="1"/>
          <p:nvPr/>
        </p:nvSpPr>
        <p:spPr>
          <a:xfrm>
            <a:off x="3797162" y="1760392"/>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29" name="テキスト ボックス 28">
            <a:extLst>
              <a:ext uri="{FF2B5EF4-FFF2-40B4-BE49-F238E27FC236}">
                <a16:creationId xmlns:a16="http://schemas.microsoft.com/office/drawing/2014/main" id="{05787F79-34D9-42BE-85E4-03B9A9945EB2}"/>
              </a:ext>
            </a:extLst>
          </p:cNvPr>
          <p:cNvSpPr txBox="1"/>
          <p:nvPr/>
        </p:nvSpPr>
        <p:spPr>
          <a:xfrm>
            <a:off x="-5758" y="2760616"/>
            <a:ext cx="430887" cy="604958"/>
          </a:xfrm>
          <a:prstGeom prst="rect">
            <a:avLst/>
          </a:prstGeom>
          <a:noFill/>
        </p:spPr>
        <p:txBody>
          <a:bodyPr vert="vert270" wrap="square" rtlCol="0">
            <a:spAutoFit/>
          </a:bodyPr>
          <a:lstStyle/>
          <a:p>
            <a:pPr algn="ctr"/>
            <a:r>
              <a:rPr kumimoji="1" lang="en-US" altLang="ja-JP" sz="1600" dirty="0"/>
              <a:t>1day</a:t>
            </a:r>
            <a:endParaRPr kumimoji="1" lang="ja-JP" altLang="en-US" sz="1600" dirty="0"/>
          </a:p>
        </p:txBody>
      </p:sp>
      <p:sp>
        <p:nvSpPr>
          <p:cNvPr id="30" name="テキスト ボックス 29">
            <a:extLst>
              <a:ext uri="{FF2B5EF4-FFF2-40B4-BE49-F238E27FC236}">
                <a16:creationId xmlns:a16="http://schemas.microsoft.com/office/drawing/2014/main" id="{5BED1C06-E1FA-4BC0-95D1-652E2AA38DD9}"/>
              </a:ext>
            </a:extLst>
          </p:cNvPr>
          <p:cNvSpPr txBox="1"/>
          <p:nvPr/>
        </p:nvSpPr>
        <p:spPr>
          <a:xfrm>
            <a:off x="-5758" y="4762500"/>
            <a:ext cx="430887" cy="724653"/>
          </a:xfrm>
          <a:prstGeom prst="rect">
            <a:avLst/>
          </a:prstGeom>
          <a:noFill/>
        </p:spPr>
        <p:txBody>
          <a:bodyPr vert="vert270" wrap="square" rtlCol="0">
            <a:spAutoFit/>
          </a:bodyPr>
          <a:lstStyle/>
          <a:p>
            <a:pPr algn="ctr"/>
            <a:r>
              <a:rPr kumimoji="1" lang="en-US" altLang="ja-JP" sz="1600" dirty="0"/>
              <a:t>30min</a:t>
            </a:r>
            <a:endParaRPr kumimoji="1" lang="ja-JP" altLang="en-US" sz="1600" dirty="0"/>
          </a:p>
        </p:txBody>
      </p:sp>
      <p:sp>
        <p:nvSpPr>
          <p:cNvPr id="31" name="テキスト ボックス 30">
            <a:extLst>
              <a:ext uri="{FF2B5EF4-FFF2-40B4-BE49-F238E27FC236}">
                <a16:creationId xmlns:a16="http://schemas.microsoft.com/office/drawing/2014/main" id="{C6E6CE6B-A6A9-4EE1-B937-07A9737939C0}"/>
              </a:ext>
            </a:extLst>
          </p:cNvPr>
          <p:cNvSpPr txBox="1"/>
          <p:nvPr/>
        </p:nvSpPr>
        <p:spPr>
          <a:xfrm>
            <a:off x="1006326" y="1760392"/>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38" name="テキスト ボックス 37">
            <a:extLst>
              <a:ext uri="{FF2B5EF4-FFF2-40B4-BE49-F238E27FC236}">
                <a16:creationId xmlns:a16="http://schemas.microsoft.com/office/drawing/2014/main" id="{F35DBD13-E36F-4526-876F-CED2B81747C4}"/>
              </a:ext>
            </a:extLst>
          </p:cNvPr>
          <p:cNvSpPr txBox="1"/>
          <p:nvPr/>
        </p:nvSpPr>
        <p:spPr>
          <a:xfrm>
            <a:off x="6709312" y="1760392"/>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40" name="テキスト ボックス 39">
            <a:extLst>
              <a:ext uri="{FF2B5EF4-FFF2-40B4-BE49-F238E27FC236}">
                <a16:creationId xmlns:a16="http://schemas.microsoft.com/office/drawing/2014/main" id="{96D7D32E-286C-47EA-9E93-A3D071474B7E}"/>
              </a:ext>
            </a:extLst>
          </p:cNvPr>
          <p:cNvSpPr txBox="1"/>
          <p:nvPr/>
        </p:nvSpPr>
        <p:spPr>
          <a:xfrm>
            <a:off x="9693009" y="1760392"/>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63" name="テキスト ボックス 62">
            <a:extLst>
              <a:ext uri="{FF2B5EF4-FFF2-40B4-BE49-F238E27FC236}">
                <a16:creationId xmlns:a16="http://schemas.microsoft.com/office/drawing/2014/main" id="{E00C773F-371A-4FF8-9A96-C1B61AB516D2}"/>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2021-07~2022-09</a:t>
            </a:r>
            <a:endParaRPr kumimoji="1" lang="ja-JP" altLang="en-US" sz="1600" dirty="0">
              <a:solidFill>
                <a:schemeClr val="bg1"/>
              </a:solidFill>
            </a:endParaRPr>
          </a:p>
        </p:txBody>
      </p:sp>
      <p:sp>
        <p:nvSpPr>
          <p:cNvPr id="64" name="テキスト プレースホルダー 3">
            <a:extLst>
              <a:ext uri="{FF2B5EF4-FFF2-40B4-BE49-F238E27FC236}">
                <a16:creationId xmlns:a16="http://schemas.microsoft.com/office/drawing/2014/main" id="{63084805-F871-4803-9083-C612AC241077}"/>
              </a:ext>
            </a:extLst>
          </p:cNvPr>
          <p:cNvSpPr>
            <a:spLocks noGrp="1"/>
          </p:cNvSpPr>
          <p:nvPr>
            <p:ph type="body" sz="quarter" idx="11"/>
          </p:nvPr>
        </p:nvSpPr>
        <p:spPr>
          <a:xfrm>
            <a:off x="517055" y="948425"/>
            <a:ext cx="11341887" cy="518094"/>
          </a:xfrm>
        </p:spPr>
        <p:txBody>
          <a:bodyPr/>
          <a:lstStyle/>
          <a:p>
            <a:r>
              <a:rPr lang="en-US" altLang="ja-JP" sz="2800" dirty="0"/>
              <a:t>1day</a:t>
            </a:r>
            <a:r>
              <a:rPr lang="ja-JP" altLang="en-US" sz="2800" dirty="0"/>
              <a:t>は外れ値に影響を受け、挙動が異なる期間がある。</a:t>
            </a:r>
          </a:p>
        </p:txBody>
      </p:sp>
      <p:sp>
        <p:nvSpPr>
          <p:cNvPr id="65" name="テキスト ボックス 64">
            <a:extLst>
              <a:ext uri="{FF2B5EF4-FFF2-40B4-BE49-F238E27FC236}">
                <a16:creationId xmlns:a16="http://schemas.microsoft.com/office/drawing/2014/main" id="{7D4B2E87-287F-4C0E-8EDC-C72C84F1D106}"/>
              </a:ext>
            </a:extLst>
          </p:cNvPr>
          <p:cNvSpPr txBox="1"/>
          <p:nvPr/>
        </p:nvSpPr>
        <p:spPr>
          <a:xfrm>
            <a:off x="9575119" y="315197"/>
            <a:ext cx="2535056" cy="338554"/>
          </a:xfrm>
          <a:prstGeom prst="rect">
            <a:avLst/>
          </a:prstGeom>
          <a:noFill/>
        </p:spPr>
        <p:txBody>
          <a:bodyPr wrap="square" rtlCol="0">
            <a:spAutoFit/>
          </a:bodyPr>
          <a:lstStyle/>
          <a:p>
            <a:pPr algn="ctr"/>
            <a:r>
              <a:rPr kumimoji="1" lang="ja-JP" altLang="en-US" sz="1600" dirty="0">
                <a:solidFill>
                  <a:schemeClr val="bg1"/>
                </a:solidFill>
              </a:rPr>
              <a:t>単位の</a:t>
            </a:r>
            <a:r>
              <a:rPr kumimoji="1" lang="en-US" altLang="ja-JP" sz="1600" dirty="0">
                <a:solidFill>
                  <a:schemeClr val="bg1"/>
                </a:solidFill>
              </a:rPr>
              <a:t>mu</a:t>
            </a:r>
            <a:r>
              <a:rPr kumimoji="1" lang="ja-JP" altLang="en-US" sz="1600" dirty="0">
                <a:solidFill>
                  <a:schemeClr val="bg1"/>
                </a:solidFill>
              </a:rPr>
              <a:t>：接頭辞</a:t>
            </a:r>
            <a:r>
              <a:rPr kumimoji="1" lang="en-US" altLang="ja-JP" sz="1600" dirty="0">
                <a:solidFill>
                  <a:schemeClr val="bg1"/>
                </a:solidFill>
              </a:rPr>
              <a:t>μ(10</a:t>
            </a:r>
            <a:r>
              <a:rPr kumimoji="1" lang="en-US" altLang="ja-JP" sz="1600" baseline="30000" dirty="0">
                <a:solidFill>
                  <a:schemeClr val="bg1"/>
                </a:solidFill>
              </a:rPr>
              <a:t>-6</a:t>
            </a:r>
            <a:r>
              <a:rPr kumimoji="1" lang="en-US" altLang="ja-JP" sz="1600" dirty="0">
                <a:solidFill>
                  <a:schemeClr val="bg1"/>
                </a:solidFill>
              </a:rPr>
              <a:t>)</a:t>
            </a:r>
            <a:endParaRPr kumimoji="1" lang="ja-JP" altLang="en-US" sz="1600" dirty="0">
              <a:solidFill>
                <a:schemeClr val="bg1"/>
              </a:solidFill>
            </a:endParaRPr>
          </a:p>
        </p:txBody>
      </p:sp>
      <p:sp>
        <p:nvSpPr>
          <p:cNvPr id="66" name="テキスト ボックス 65">
            <a:extLst>
              <a:ext uri="{FF2B5EF4-FFF2-40B4-BE49-F238E27FC236}">
                <a16:creationId xmlns:a16="http://schemas.microsoft.com/office/drawing/2014/main" id="{F60C6EA0-FB19-4E36-AFFB-441E6453B53D}"/>
              </a:ext>
            </a:extLst>
          </p:cNvPr>
          <p:cNvSpPr txBox="1"/>
          <p:nvPr/>
        </p:nvSpPr>
        <p:spPr>
          <a:xfrm>
            <a:off x="9255479" y="782600"/>
            <a:ext cx="2955002" cy="584775"/>
          </a:xfrm>
          <a:prstGeom prst="rect">
            <a:avLst/>
          </a:prstGeom>
          <a:noFill/>
        </p:spPr>
        <p:txBody>
          <a:bodyPr wrap="square" rtlCol="0">
            <a:spAutoFit/>
          </a:bodyPr>
          <a:lstStyle/>
          <a:p>
            <a:r>
              <a:rPr kumimoji="1" lang="en-US" altLang="ja-JP" sz="1600" dirty="0"/>
              <a:t>1day</a:t>
            </a:r>
            <a:r>
              <a:rPr kumimoji="1" lang="ja-JP" altLang="en-US" sz="1600" dirty="0"/>
              <a:t>窓幅：</a:t>
            </a:r>
            <a:r>
              <a:rPr kumimoji="1" lang="en-US" altLang="ja-JP" sz="1600" dirty="0"/>
              <a:t>5step</a:t>
            </a:r>
            <a:r>
              <a:rPr kumimoji="1" lang="ja-JP" altLang="en-US" sz="1600" dirty="0"/>
              <a:t>（</a:t>
            </a:r>
            <a:r>
              <a:rPr kumimoji="1" lang="en-US" altLang="ja-JP" sz="1600" dirty="0"/>
              <a:t>5</a:t>
            </a:r>
            <a:r>
              <a:rPr kumimoji="1" lang="ja-JP" altLang="en-US" sz="1600" dirty="0"/>
              <a:t>日間）</a:t>
            </a:r>
            <a:endParaRPr kumimoji="1" lang="en-US" altLang="ja-JP" sz="1600" dirty="0"/>
          </a:p>
          <a:p>
            <a:r>
              <a:rPr kumimoji="1" lang="en-US" altLang="ja-JP" sz="1600" dirty="0"/>
              <a:t>30min</a:t>
            </a:r>
            <a:r>
              <a:rPr kumimoji="1" lang="ja-JP" altLang="en-US" sz="1600" dirty="0"/>
              <a:t>窓幅：</a:t>
            </a:r>
            <a:r>
              <a:rPr kumimoji="1" lang="en-US" altLang="ja-JP" sz="1600" dirty="0"/>
              <a:t> 96step</a:t>
            </a:r>
            <a:r>
              <a:rPr kumimoji="1" lang="ja-JP" altLang="en-US" sz="1600" dirty="0"/>
              <a:t>（</a:t>
            </a:r>
            <a:r>
              <a:rPr kumimoji="1" lang="en-US" altLang="ja-JP" sz="1600" dirty="0"/>
              <a:t>2</a:t>
            </a:r>
            <a:r>
              <a:rPr kumimoji="1" lang="ja-JP" altLang="en-US" sz="1600" dirty="0"/>
              <a:t>日間）</a:t>
            </a:r>
            <a:endParaRPr kumimoji="1" lang="en-US" altLang="ja-JP" sz="1600" dirty="0"/>
          </a:p>
        </p:txBody>
      </p:sp>
      <p:pic>
        <p:nvPicPr>
          <p:cNvPr id="23" name="図 22" descr="グラフ, 折れ線グラフ&#10;&#10;自動的に生成された説明">
            <a:extLst>
              <a:ext uri="{FF2B5EF4-FFF2-40B4-BE49-F238E27FC236}">
                <a16:creationId xmlns:a16="http://schemas.microsoft.com/office/drawing/2014/main" id="{7A59F05A-8962-4DAA-93B2-CB50B601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24" name="図 23" descr="グラフ&#10;&#10;自動的に生成された説明">
            <a:extLst>
              <a:ext uri="{FF2B5EF4-FFF2-40B4-BE49-F238E27FC236}">
                <a16:creationId xmlns:a16="http://schemas.microsoft.com/office/drawing/2014/main" id="{D05FD208-7845-4D15-A85A-7A791BC74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25" name="図 24" descr="グラフ&#10;&#10;自動的に生成された説明">
            <a:extLst>
              <a:ext uri="{FF2B5EF4-FFF2-40B4-BE49-F238E27FC236}">
                <a16:creationId xmlns:a16="http://schemas.microsoft.com/office/drawing/2014/main" id="{82B91719-C05C-4016-B3CE-2B81687AC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33" name="図 32" descr="グラフィカル ユーザー インターフェイス, グラフ, 折れ線グラフ&#10;&#10;自動的に生成された説明">
            <a:extLst>
              <a:ext uri="{FF2B5EF4-FFF2-40B4-BE49-F238E27FC236}">
                <a16:creationId xmlns:a16="http://schemas.microsoft.com/office/drawing/2014/main" id="{5BECEEB4-A54E-443C-B512-18F4E4E7C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pic>
        <p:nvPicPr>
          <p:cNvPr id="4" name="図 3" descr="グラフ&#10;&#10;自動的に生成された説明">
            <a:extLst>
              <a:ext uri="{FF2B5EF4-FFF2-40B4-BE49-F238E27FC236}">
                <a16:creationId xmlns:a16="http://schemas.microsoft.com/office/drawing/2014/main" id="{4FCE4FBC-22FA-4A89-A002-A0AF91A45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2134510"/>
            <a:ext cx="2870123" cy="1897200"/>
          </a:xfrm>
          <a:prstGeom prst="rect">
            <a:avLst/>
          </a:prstGeom>
        </p:spPr>
      </p:pic>
      <p:pic>
        <p:nvPicPr>
          <p:cNvPr id="7" name="図 6" descr="グラフ, 折れ線グラフ&#10;&#10;自動的に生成された説明">
            <a:extLst>
              <a:ext uri="{FF2B5EF4-FFF2-40B4-BE49-F238E27FC236}">
                <a16:creationId xmlns:a16="http://schemas.microsoft.com/office/drawing/2014/main" id="{831BE85A-BEE1-4836-97BB-18AD7ABEE8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9912" y="2134510"/>
            <a:ext cx="2848214" cy="18972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E84A1ADB-EE3A-4667-A101-AB92194562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3344" y="2134510"/>
            <a:ext cx="2848214" cy="1897200"/>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6E070F6B-A13D-4014-A622-1978B40F70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2134510"/>
            <a:ext cx="2843387" cy="1897200"/>
          </a:xfrm>
          <a:prstGeom prst="rect">
            <a:avLst/>
          </a:prstGeom>
        </p:spPr>
      </p:pic>
    </p:spTree>
    <p:extLst>
      <p:ext uri="{BB962C8B-B14F-4D97-AF65-F5344CB8AC3E}">
        <p14:creationId xmlns:p14="http://schemas.microsoft.com/office/powerpoint/2010/main" val="2042304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時系列モデルによる導電率予測の方針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「時系列モデルが導電率の数か月の上昇傾向を追えるのか？」の可能性を調べたい。</a:t>
            </a:r>
            <a:endParaRPr lang="en-US" altLang="ja-JP" sz="2800" dirty="0"/>
          </a:p>
          <a:p>
            <a:pPr lvl="1"/>
            <a:r>
              <a:rPr lang="ja-JP" altLang="en-US" sz="2400" dirty="0"/>
              <a:t>今回は、敢えて複雑なモデルを用いた。</a:t>
            </a:r>
            <a:endParaRPr lang="en-US" altLang="ja-JP" sz="24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215916" y="2705114"/>
            <a:ext cx="1836064" cy="369332"/>
          </a:xfrm>
          <a:prstGeom prst="rect">
            <a:avLst/>
          </a:prstGeom>
          <a:noFill/>
        </p:spPr>
        <p:txBody>
          <a:bodyPr wrap="square" rtlCol="0">
            <a:spAutoFit/>
          </a:bodyPr>
          <a:lstStyle/>
          <a:p>
            <a:pPr algn="ctr"/>
            <a:r>
              <a:rPr kumimoji="1" lang="ja-JP" altLang="en-US" dirty="0"/>
              <a:t>最初のアイディア</a:t>
            </a:r>
          </a:p>
        </p:txBody>
      </p:sp>
      <p:sp>
        <p:nvSpPr>
          <p:cNvPr id="13" name="正方形/長方形 12">
            <a:extLst>
              <a:ext uri="{FF2B5EF4-FFF2-40B4-BE49-F238E27FC236}">
                <a16:creationId xmlns:a16="http://schemas.microsoft.com/office/drawing/2014/main" id="{5888366A-120C-4C85-8772-490A9B0AFF84}"/>
              </a:ext>
            </a:extLst>
          </p:cNvPr>
          <p:cNvSpPr/>
          <p:nvPr/>
        </p:nvSpPr>
        <p:spPr>
          <a:xfrm>
            <a:off x="4664194" y="28511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簡単なモデル</a:t>
            </a:r>
          </a:p>
        </p:txBody>
      </p:sp>
      <p:sp>
        <p:nvSpPr>
          <p:cNvPr id="16" name="テキスト ボックス 15">
            <a:extLst>
              <a:ext uri="{FF2B5EF4-FFF2-40B4-BE49-F238E27FC236}">
                <a16:creationId xmlns:a16="http://schemas.microsoft.com/office/drawing/2014/main" id="{74A342BD-3149-470B-B057-B601AA410042}"/>
              </a:ext>
            </a:extLst>
          </p:cNvPr>
          <p:cNvSpPr txBox="1"/>
          <p:nvPr/>
        </p:nvSpPr>
        <p:spPr>
          <a:xfrm>
            <a:off x="8793488" y="2657873"/>
            <a:ext cx="1836064" cy="369332"/>
          </a:xfrm>
          <a:prstGeom prst="rect">
            <a:avLst/>
          </a:prstGeom>
          <a:noFill/>
        </p:spPr>
        <p:txBody>
          <a:bodyPr wrap="square" rtlCol="0">
            <a:spAutoFit/>
          </a:bodyPr>
          <a:lstStyle/>
          <a:p>
            <a:pPr algn="ctr"/>
            <a:r>
              <a:rPr kumimoji="1" lang="ja-JP" altLang="en-US" dirty="0"/>
              <a:t>今回のアイディア</a:t>
            </a:r>
          </a:p>
        </p:txBody>
      </p:sp>
      <p:sp>
        <p:nvSpPr>
          <p:cNvPr id="17" name="正方形/長方形 16">
            <a:extLst>
              <a:ext uri="{FF2B5EF4-FFF2-40B4-BE49-F238E27FC236}">
                <a16:creationId xmlns:a16="http://schemas.microsoft.com/office/drawing/2014/main" id="{759E86B6-FAC9-4DAD-B139-48574BF067D2}"/>
              </a:ext>
            </a:extLst>
          </p:cNvPr>
          <p:cNvSpPr/>
          <p:nvPr/>
        </p:nvSpPr>
        <p:spPr>
          <a:xfrm>
            <a:off x="4664194" y="52895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複雑なモデル</a:t>
            </a:r>
          </a:p>
        </p:txBody>
      </p:sp>
      <p:sp>
        <p:nvSpPr>
          <p:cNvPr id="18" name="正方形/長方形 17">
            <a:extLst>
              <a:ext uri="{FF2B5EF4-FFF2-40B4-BE49-F238E27FC236}">
                <a16:creationId xmlns:a16="http://schemas.microsoft.com/office/drawing/2014/main" id="{35DF5A6F-4B2C-4300-B6F7-E83EA60B9D7B}"/>
              </a:ext>
            </a:extLst>
          </p:cNvPr>
          <p:cNvSpPr/>
          <p:nvPr/>
        </p:nvSpPr>
        <p:spPr>
          <a:xfrm>
            <a:off x="4664194" y="398163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sp>
        <p:nvSpPr>
          <p:cNvPr id="2" name="矢印: 下 1">
            <a:extLst>
              <a:ext uri="{FF2B5EF4-FFF2-40B4-BE49-F238E27FC236}">
                <a16:creationId xmlns:a16="http://schemas.microsoft.com/office/drawing/2014/main" id="{F4794BFB-51DA-4FC6-AABD-9FF122BEDC0B}"/>
              </a:ext>
            </a:extLst>
          </p:cNvPr>
          <p:cNvSpPr/>
          <p:nvPr/>
        </p:nvSpPr>
        <p:spPr>
          <a:xfrm>
            <a:off x="3938381"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766BB64C-0D4F-4905-9B16-A44CEBC05524}"/>
              </a:ext>
            </a:extLst>
          </p:cNvPr>
          <p:cNvSpPr/>
          <p:nvPr/>
        </p:nvSpPr>
        <p:spPr>
          <a:xfrm rot="10800000">
            <a:off x="7496175"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91DA672-ADC5-48EC-8D06-F9EFF70C24C6}"/>
              </a:ext>
            </a:extLst>
          </p:cNvPr>
          <p:cNvSpPr txBox="1"/>
          <p:nvPr/>
        </p:nvSpPr>
        <p:spPr>
          <a:xfrm>
            <a:off x="400050" y="3240213"/>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自己相関係数や簡単なモデル（</a:t>
            </a:r>
            <a:r>
              <a:rPr kumimoji="1" lang="en-US" altLang="ja-JP" dirty="0"/>
              <a:t>AR</a:t>
            </a:r>
            <a:r>
              <a:rPr kumimoji="1" lang="ja-JP" altLang="en-US" dirty="0"/>
              <a:t>や</a:t>
            </a:r>
            <a:r>
              <a:rPr kumimoji="1" lang="en-US" altLang="ja-JP" dirty="0"/>
              <a:t>MA</a:t>
            </a:r>
            <a:r>
              <a:rPr kumimoji="1" lang="ja-JP" altLang="en-US" dirty="0"/>
              <a:t>など）から分析・検証していき、徐々に複雑にしていく</a:t>
            </a:r>
          </a:p>
        </p:txBody>
      </p:sp>
      <p:sp>
        <p:nvSpPr>
          <p:cNvPr id="22" name="テキスト ボックス 21">
            <a:extLst>
              <a:ext uri="{FF2B5EF4-FFF2-40B4-BE49-F238E27FC236}">
                <a16:creationId xmlns:a16="http://schemas.microsoft.com/office/drawing/2014/main" id="{DED05FBD-C4B0-42AF-9E0D-CFAC848BFFAD}"/>
              </a:ext>
            </a:extLst>
          </p:cNvPr>
          <p:cNvSpPr txBox="1"/>
          <p:nvPr/>
        </p:nvSpPr>
        <p:spPr>
          <a:xfrm>
            <a:off x="513938" y="4710476"/>
            <a:ext cx="320081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複雑化の過程に労力がかかり、</a:t>
            </a:r>
            <a:endParaRPr kumimoji="1" lang="en-US" altLang="ja-JP" dirty="0"/>
          </a:p>
          <a:p>
            <a:r>
              <a:rPr kumimoji="1" lang="ja-JP" altLang="en-US" dirty="0"/>
              <a:t>そもそも時系列モデルが効果的なのか判断するのに時間がかかる</a:t>
            </a:r>
          </a:p>
        </p:txBody>
      </p:sp>
      <p:sp>
        <p:nvSpPr>
          <p:cNvPr id="23" name="テキスト ボックス 22">
            <a:extLst>
              <a:ext uri="{FF2B5EF4-FFF2-40B4-BE49-F238E27FC236}">
                <a16:creationId xmlns:a16="http://schemas.microsoft.com/office/drawing/2014/main" id="{573903F2-D5EF-4E37-A94A-81A116EF0135}"/>
              </a:ext>
            </a:extLst>
          </p:cNvPr>
          <p:cNvSpPr txBox="1"/>
          <p:nvPr/>
        </p:nvSpPr>
        <p:spPr>
          <a:xfrm>
            <a:off x="8054170" y="3222526"/>
            <a:ext cx="331470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時系列モデルの最大ポテンシャルを判断することを優先して、敢えて複雑なモデルを試す</a:t>
            </a:r>
          </a:p>
        </p:txBody>
      </p:sp>
      <p:sp>
        <p:nvSpPr>
          <p:cNvPr id="28" name="テキスト ボックス 27">
            <a:extLst>
              <a:ext uri="{FF2B5EF4-FFF2-40B4-BE49-F238E27FC236}">
                <a16:creationId xmlns:a16="http://schemas.microsoft.com/office/drawing/2014/main" id="{9E037FD2-1740-4AEB-8A2B-407D43DF92DC}"/>
              </a:ext>
            </a:extLst>
          </p:cNvPr>
          <p:cNvSpPr txBox="1"/>
          <p:nvPr/>
        </p:nvSpPr>
        <p:spPr>
          <a:xfrm>
            <a:off x="8054170" y="4551924"/>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可能性がありそうなら、そこからどの部分が本質的なのかを徐々に試していき、実運用でも可能なモデルに狭めていく</a:t>
            </a:r>
          </a:p>
        </p:txBody>
      </p:sp>
    </p:spTree>
    <p:extLst>
      <p:ext uri="{BB962C8B-B14F-4D97-AF65-F5344CB8AC3E}">
        <p14:creationId xmlns:p14="http://schemas.microsoft.com/office/powerpoint/2010/main" val="4171777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2091"/>
            <a:ext cx="11341887" cy="600165"/>
          </a:xfrm>
        </p:spPr>
        <p:txBody>
          <a:bodyPr/>
          <a:lstStyle/>
          <a:p>
            <a:r>
              <a:rPr lang="ja-JP" altLang="en-US" sz="2800" dirty="0"/>
              <a:t>今回は、</a:t>
            </a:r>
            <a:r>
              <a:rPr lang="en-US" altLang="ja-JP" sz="2800" dirty="0"/>
              <a:t>Prophet</a:t>
            </a:r>
            <a:r>
              <a:rPr lang="ja-JP" altLang="en-US" sz="2800" dirty="0"/>
              <a:t>を用いた。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3D67B1F1-49EB-4181-A81B-BB1E40E582EA}"/>
              </a:ext>
            </a:extLst>
          </p:cNvPr>
          <p:cNvSpPr txBox="1"/>
          <p:nvPr/>
        </p:nvSpPr>
        <p:spPr>
          <a:xfrm>
            <a:off x="6445745" y="2449293"/>
            <a:ext cx="3164505" cy="369332"/>
          </a:xfrm>
          <a:prstGeom prst="rect">
            <a:avLst/>
          </a:prstGeom>
          <a:noFill/>
        </p:spPr>
        <p:txBody>
          <a:bodyPr wrap="square" rtlCol="0">
            <a:spAutoFit/>
          </a:bodyPr>
          <a:lstStyle/>
          <a:p>
            <a:pPr algn="ctr"/>
            <a:r>
              <a:rPr kumimoji="1" lang="en-US" altLang="ja-JP" b="1" dirty="0"/>
              <a:t>Prophet</a:t>
            </a:r>
            <a:r>
              <a:rPr kumimoji="1" lang="ja-JP" altLang="en-US" dirty="0"/>
              <a:t>（</a:t>
            </a:r>
            <a:r>
              <a:rPr kumimoji="1" lang="en-US" altLang="ja-JP" dirty="0"/>
              <a:t>2016, Facebook</a:t>
            </a:r>
            <a:r>
              <a:rPr kumimoji="1" lang="ja-JP" altLang="en-US" dirty="0"/>
              <a:t>）</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DEA204-6BDA-44FF-921B-197C7ED8BE40}"/>
                  </a:ext>
                </a:extLst>
              </p:cNvPr>
              <p:cNvSpPr txBox="1"/>
              <p:nvPr/>
            </p:nvSpPr>
            <p:spPr>
              <a:xfrm>
                <a:off x="622512" y="2924747"/>
                <a:ext cx="4833311"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nary>
                        <m:naryPr>
                          <m:chr m:val="∑"/>
                          <m:ctrlPr>
                            <a:rPr kumimoji="1" lang="en-US" altLang="ja-JP" i="1">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i="1">
                              <a:latin typeface="Cambria Math" panose="02040503050406030204" pitchFamily="18" charset="0"/>
                            </a:rPr>
                            <m:t>=1</m:t>
                          </m:r>
                        </m:sub>
                        <m:sup>
                          <m:r>
                            <a:rPr kumimoji="1" lang="en-US" altLang="ja-JP" i="1">
                              <a:latin typeface="Cambria Math" panose="02040503050406030204" pitchFamily="18" charset="0"/>
                            </a:rPr>
                            <m:t>𝑝</m:t>
                          </m:r>
                        </m:sup>
                        <m:e>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𝜅</m:t>
                          </m:r>
                          <m:r>
                            <a:rPr kumimoji="1" lang="en-US" altLang="ja-JP" i="1">
                              <a:latin typeface="Cambria Math" panose="02040503050406030204" pitchFamily="18" charset="0"/>
                            </a:rPr>
                            <m:t>]</m:t>
                          </m:r>
                          <m:r>
                            <a:rPr kumimoji="1" lang="en-US" altLang="ja-JP" i="1">
                              <a:latin typeface="Cambria Math" panose="02040503050406030204" pitchFamily="18" charset="0"/>
                            </a:rPr>
                            <m:t>𝑦</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b="0"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𝑞</m:t>
                          </m:r>
                        </m:sup>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i="1">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44DEA204-6BDA-44FF-921B-197C7ED8BE40}"/>
                  </a:ext>
                </a:extLst>
              </p:cNvPr>
              <p:cNvSpPr txBox="1">
                <a:spLocks noRot="1" noChangeAspect="1" noMove="1" noResize="1" noEditPoints="1" noAdjustHandles="1" noChangeArrowheads="1" noChangeShapeType="1" noTextEdit="1"/>
              </p:cNvSpPr>
              <p:nvPr/>
            </p:nvSpPr>
            <p:spPr>
              <a:xfrm>
                <a:off x="622512" y="2924747"/>
                <a:ext cx="4833311" cy="756169"/>
              </a:xfrm>
              <a:prstGeom prst="rect">
                <a:avLst/>
              </a:prstGeom>
              <a:blipFill>
                <a:blip r:embed="rId2"/>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89ED40F9-4CE6-4EAE-B872-BF0527A6CC34}"/>
              </a:ext>
            </a:extLst>
          </p:cNvPr>
          <p:cNvSpPr txBox="1"/>
          <p:nvPr/>
        </p:nvSpPr>
        <p:spPr>
          <a:xfrm>
            <a:off x="482831" y="2459507"/>
            <a:ext cx="1685363" cy="369332"/>
          </a:xfrm>
          <a:prstGeom prst="rect">
            <a:avLst/>
          </a:prstGeom>
          <a:noFill/>
        </p:spPr>
        <p:txBody>
          <a:bodyPr wrap="square" rtlCol="0">
            <a:spAutoFit/>
          </a:bodyPr>
          <a:lstStyle/>
          <a:p>
            <a:pPr algn="ctr"/>
            <a:r>
              <a:rPr kumimoji="1" lang="en-US" altLang="ja-JP" b="1" dirty="0"/>
              <a:t>ARMA</a:t>
            </a:r>
            <a:r>
              <a:rPr kumimoji="1" lang="ja-JP" altLang="en-US" b="1" dirty="0"/>
              <a:t>モデル</a:t>
            </a:r>
          </a:p>
        </p:txBody>
      </p:sp>
      <p:sp>
        <p:nvSpPr>
          <p:cNvPr id="32" name="テキスト ボックス 31">
            <a:extLst>
              <a:ext uri="{FF2B5EF4-FFF2-40B4-BE49-F238E27FC236}">
                <a16:creationId xmlns:a16="http://schemas.microsoft.com/office/drawing/2014/main" id="{F4FB753C-858E-4F69-A0B7-5C6BF0768A3F}"/>
              </a:ext>
            </a:extLst>
          </p:cNvPr>
          <p:cNvSpPr txBox="1"/>
          <p:nvPr/>
        </p:nvSpPr>
        <p:spPr>
          <a:xfrm>
            <a:off x="3136438" y="3829945"/>
            <a:ext cx="3057525" cy="369332"/>
          </a:xfrm>
          <a:prstGeom prst="rect">
            <a:avLst/>
          </a:prstGeom>
          <a:noFill/>
        </p:spPr>
        <p:txBody>
          <a:bodyPr wrap="square" rtlCol="0">
            <a:spAutoFit/>
          </a:bodyPr>
          <a:lstStyle/>
          <a:p>
            <a:pPr algn="ctr"/>
            <a:r>
              <a:rPr kumimoji="1" lang="en-US" altLang="ja-JP" dirty="0"/>
              <a:t>MA</a:t>
            </a:r>
            <a:r>
              <a:rPr kumimoji="1" lang="ja-JP" altLang="en-US" sz="1800" dirty="0"/>
              <a:t> </a:t>
            </a:r>
            <a:r>
              <a:rPr kumimoji="1" lang="ja-JP" altLang="en-US" sz="1600" dirty="0"/>
              <a:t>（直近の誤差をモデル化）</a:t>
            </a:r>
            <a:endParaRPr kumimoji="1" lang="ja-JP" altLang="en-US" dirty="0"/>
          </a:p>
        </p:txBody>
      </p:sp>
      <p:sp>
        <p:nvSpPr>
          <p:cNvPr id="33" name="テキスト ボックス 32">
            <a:extLst>
              <a:ext uri="{FF2B5EF4-FFF2-40B4-BE49-F238E27FC236}">
                <a16:creationId xmlns:a16="http://schemas.microsoft.com/office/drawing/2014/main" id="{D5198866-C0F4-4222-84B2-795E1F1F1D1B}"/>
              </a:ext>
            </a:extLst>
          </p:cNvPr>
          <p:cNvSpPr txBox="1"/>
          <p:nvPr/>
        </p:nvSpPr>
        <p:spPr>
          <a:xfrm>
            <a:off x="429098" y="3860723"/>
            <a:ext cx="2781301" cy="338554"/>
          </a:xfrm>
          <a:prstGeom prst="rect">
            <a:avLst/>
          </a:prstGeom>
          <a:noFill/>
        </p:spPr>
        <p:txBody>
          <a:bodyPr wrap="square" rtlCol="0">
            <a:spAutoFit/>
          </a:bodyPr>
          <a:lstStyle/>
          <a:p>
            <a:pPr algn="ctr"/>
            <a:r>
              <a:rPr kumimoji="1" lang="en-US" altLang="ja-JP" sz="1600" dirty="0"/>
              <a:t>AR</a:t>
            </a:r>
            <a:r>
              <a:rPr kumimoji="1" lang="ja-JP" altLang="en-US" sz="1600" dirty="0"/>
              <a:t>（直近のデータをモデル化）</a:t>
            </a:r>
          </a:p>
        </p:txBody>
      </p:sp>
      <p:cxnSp>
        <p:nvCxnSpPr>
          <p:cNvPr id="9" name="直線コネクタ 8">
            <a:extLst>
              <a:ext uri="{FF2B5EF4-FFF2-40B4-BE49-F238E27FC236}">
                <a16:creationId xmlns:a16="http://schemas.microsoft.com/office/drawing/2014/main" id="{AB5799E3-A446-4453-9C4A-3DBFAC831378}"/>
              </a:ext>
            </a:extLst>
          </p:cNvPr>
          <p:cNvCxnSpPr/>
          <p:nvPr/>
        </p:nvCxnSpPr>
        <p:spPr>
          <a:xfrm>
            <a:off x="1281586" y="3723596"/>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6E7016A-A6A1-44C2-B4A5-EC61DC37CB2A}"/>
              </a:ext>
            </a:extLst>
          </p:cNvPr>
          <p:cNvCxnSpPr/>
          <p:nvPr/>
        </p:nvCxnSpPr>
        <p:spPr>
          <a:xfrm>
            <a:off x="3136438" y="3714071"/>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0A940D1-FEA8-4B79-B813-5AB041AEDF94}"/>
              </a:ext>
            </a:extLst>
          </p:cNvPr>
          <p:cNvSpPr txBox="1"/>
          <p:nvPr/>
        </p:nvSpPr>
        <p:spPr>
          <a:xfrm>
            <a:off x="2136848" y="2459507"/>
            <a:ext cx="3473559" cy="338554"/>
          </a:xfrm>
          <a:prstGeom prst="rect">
            <a:avLst/>
          </a:prstGeom>
          <a:noFill/>
        </p:spPr>
        <p:txBody>
          <a:bodyPr wrap="square" rtlCol="0">
            <a:spAutoFit/>
          </a:bodyPr>
          <a:lstStyle/>
          <a:p>
            <a:r>
              <a:rPr kumimoji="1" lang="ja-JP" altLang="en-US" sz="1600" dirty="0"/>
              <a:t>定常性</a:t>
            </a:r>
            <a:r>
              <a:rPr kumimoji="1" lang="ja-JP" altLang="en-US" sz="1200" dirty="0"/>
              <a:t>（周期性など）</a:t>
            </a:r>
            <a:r>
              <a:rPr kumimoji="1" lang="ja-JP" altLang="en-US" sz="1600" dirty="0"/>
              <a:t>のモデル化を想定</a:t>
            </a:r>
          </a:p>
        </p:txBody>
      </p:sp>
      <p:sp>
        <p:nvSpPr>
          <p:cNvPr id="36" name="テキスト ボックス 35">
            <a:extLst>
              <a:ext uri="{FF2B5EF4-FFF2-40B4-BE49-F238E27FC236}">
                <a16:creationId xmlns:a16="http://schemas.microsoft.com/office/drawing/2014/main" id="{1F9E53C3-98CD-4836-92F0-80B82AD9DDE7}"/>
              </a:ext>
            </a:extLst>
          </p:cNvPr>
          <p:cNvSpPr txBox="1"/>
          <p:nvPr/>
        </p:nvSpPr>
        <p:spPr>
          <a:xfrm>
            <a:off x="2136848" y="4657212"/>
            <a:ext cx="4201916" cy="338554"/>
          </a:xfrm>
          <a:prstGeom prst="rect">
            <a:avLst/>
          </a:prstGeom>
          <a:noFill/>
        </p:spPr>
        <p:txBody>
          <a:bodyPr wrap="square" rtlCol="0">
            <a:spAutoFit/>
          </a:bodyPr>
          <a:lstStyle/>
          <a:p>
            <a:r>
              <a:rPr kumimoji="1" lang="ja-JP" altLang="en-US" sz="1600" dirty="0"/>
              <a:t>非定常性</a:t>
            </a:r>
            <a:r>
              <a:rPr kumimoji="1" lang="ja-JP" altLang="en-US" sz="1200" dirty="0"/>
              <a:t>（長期的な変動）</a:t>
            </a:r>
            <a:r>
              <a:rPr kumimoji="1" lang="ja-JP" altLang="en-US" sz="1600" dirty="0"/>
              <a:t>のモデル化も想定</a:t>
            </a:r>
          </a:p>
        </p:txBody>
      </p:sp>
      <p:sp>
        <p:nvSpPr>
          <p:cNvPr id="37" name="テキスト ボックス 36">
            <a:extLst>
              <a:ext uri="{FF2B5EF4-FFF2-40B4-BE49-F238E27FC236}">
                <a16:creationId xmlns:a16="http://schemas.microsoft.com/office/drawing/2014/main" id="{D807B365-C97B-4C5C-B1CE-BA4E84A7B895}"/>
              </a:ext>
            </a:extLst>
          </p:cNvPr>
          <p:cNvSpPr txBox="1"/>
          <p:nvPr/>
        </p:nvSpPr>
        <p:spPr>
          <a:xfrm>
            <a:off x="482830" y="4635840"/>
            <a:ext cx="1685363" cy="369332"/>
          </a:xfrm>
          <a:prstGeom prst="rect">
            <a:avLst/>
          </a:prstGeom>
          <a:noFill/>
        </p:spPr>
        <p:txBody>
          <a:bodyPr wrap="square" rtlCol="0">
            <a:spAutoFit/>
          </a:bodyPr>
          <a:lstStyle/>
          <a:p>
            <a:pPr algn="ctr"/>
            <a:r>
              <a:rPr kumimoji="1" lang="en-US" altLang="ja-JP" b="1" dirty="0"/>
              <a:t>ARIMA</a:t>
            </a:r>
            <a:r>
              <a:rPr kumimoji="1" lang="ja-JP" altLang="en-US" b="1" dirty="0"/>
              <a:t>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0B37138-4288-4371-9B9F-5BEC2842C8CF}"/>
                  </a:ext>
                </a:extLst>
              </p:cNvPr>
              <p:cNvSpPr txBox="1"/>
              <p:nvPr/>
            </p:nvSpPr>
            <p:spPr>
              <a:xfrm>
                <a:off x="622512" y="5140073"/>
                <a:ext cx="3668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𝑑</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𝐴𝑅𝑀𝐴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70B37138-4288-4371-9B9F-5BEC2842C8CF}"/>
                  </a:ext>
                </a:extLst>
              </p:cNvPr>
              <p:cNvSpPr txBox="1">
                <a:spLocks noRot="1" noChangeAspect="1" noMove="1" noResize="1" noEditPoints="1" noAdjustHandles="1" noChangeArrowheads="1" noChangeShapeType="1" noTextEdit="1"/>
              </p:cNvSpPr>
              <p:nvPr/>
            </p:nvSpPr>
            <p:spPr>
              <a:xfrm>
                <a:off x="622512" y="5140073"/>
                <a:ext cx="3668889" cy="276999"/>
              </a:xfrm>
              <a:prstGeom prst="rect">
                <a:avLst/>
              </a:prstGeom>
              <a:blipFill>
                <a:blip r:embed="rId3"/>
                <a:stretch>
                  <a:fillRect l="-997" r="-1661" b="-39130"/>
                </a:stretch>
              </a:blipFill>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97B6DEA3-F254-4702-A708-042D4AE20C5F}"/>
              </a:ext>
            </a:extLst>
          </p:cNvPr>
          <p:cNvCxnSpPr/>
          <p:nvPr/>
        </p:nvCxnSpPr>
        <p:spPr>
          <a:xfrm>
            <a:off x="652852" y="5514296"/>
            <a:ext cx="151534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21A3BC5-7C35-49CA-9FBD-CB74E393F496}"/>
              </a:ext>
            </a:extLst>
          </p:cNvPr>
          <p:cNvSpPr txBox="1"/>
          <p:nvPr/>
        </p:nvSpPr>
        <p:spPr>
          <a:xfrm>
            <a:off x="555155" y="5596879"/>
            <a:ext cx="1768945" cy="338554"/>
          </a:xfrm>
          <a:prstGeom prst="rect">
            <a:avLst/>
          </a:prstGeom>
          <a:noFill/>
        </p:spPr>
        <p:txBody>
          <a:bodyPr wrap="square" rtlCol="0">
            <a:spAutoFit/>
          </a:bodyPr>
          <a:lstStyle/>
          <a:p>
            <a:pPr algn="ctr"/>
            <a:r>
              <a:rPr kumimoji="1" lang="ja-JP" altLang="en-US" sz="1600" dirty="0"/>
              <a:t>階差をモデル化</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3DFDA16-D595-45EC-9118-ACBB4459CEFC}"/>
                  </a:ext>
                </a:extLst>
              </p:cNvPr>
              <p:cNvSpPr txBox="1"/>
              <p:nvPr/>
            </p:nvSpPr>
            <p:spPr>
              <a:xfrm>
                <a:off x="7274420" y="2983356"/>
                <a:ext cx="310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𝑔</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smtClean="0">
                          <a:latin typeface="Cambria Math" panose="02040503050406030204" pitchFamily="18" charset="0"/>
                        </a:rPr>
                        <m:t>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23DFDA16-D595-45EC-9118-ACBB4459CEFC}"/>
                  </a:ext>
                </a:extLst>
              </p:cNvPr>
              <p:cNvSpPr txBox="1">
                <a:spLocks noRot="1" noChangeAspect="1" noMove="1" noResize="1" noEditPoints="1" noAdjustHandles="1" noChangeArrowheads="1" noChangeShapeType="1" noTextEdit="1"/>
              </p:cNvSpPr>
              <p:nvPr/>
            </p:nvSpPr>
            <p:spPr>
              <a:xfrm>
                <a:off x="7274420" y="2983356"/>
                <a:ext cx="3100592" cy="276999"/>
              </a:xfrm>
              <a:prstGeom prst="rect">
                <a:avLst/>
              </a:prstGeom>
              <a:blipFill>
                <a:blip r:embed="rId4"/>
                <a:stretch>
                  <a:fillRect l="-1572" b="-3913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3783762F-0E5B-4203-8B32-E8D9B3FBDB66}"/>
              </a:ext>
            </a:extLst>
          </p:cNvPr>
          <p:cNvSpPr txBox="1"/>
          <p:nvPr/>
        </p:nvSpPr>
        <p:spPr>
          <a:xfrm>
            <a:off x="4831888" y="2917332"/>
            <a:ext cx="715485" cy="276999"/>
          </a:xfrm>
          <a:prstGeom prst="rect">
            <a:avLst/>
          </a:prstGeom>
          <a:noFill/>
        </p:spPr>
        <p:txBody>
          <a:bodyPr wrap="square" rtlCol="0">
            <a:spAutoFit/>
          </a:bodyPr>
          <a:lstStyle/>
          <a:p>
            <a:pPr algn="ctr"/>
            <a:r>
              <a:rPr kumimoji="1" lang="ja-JP" altLang="en-US" sz="1200" dirty="0"/>
              <a:t>誤差</a:t>
            </a:r>
            <a:endParaRPr kumimoji="1" lang="ja-JP" altLang="en-US"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A0EC39C-8DAB-46A4-9376-B85FFA9839C4}"/>
                  </a:ext>
                </a:extLst>
              </p:cNvPr>
              <p:cNvSpPr txBox="1"/>
              <p:nvPr/>
            </p:nvSpPr>
            <p:spPr>
              <a:xfrm>
                <a:off x="6998550" y="3425086"/>
                <a:ext cx="3911864" cy="830997"/>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𝑔</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：時系列の非周期性</a:t>
                </a:r>
                <a:endParaRPr kumimoji="1" lang="en-US" altLang="ja-JP" sz="1600" dirty="0"/>
              </a:p>
              <a:p>
                <a14:m>
                  <m:oMath xmlns:m="http://schemas.openxmlformats.org/officeDocument/2006/math">
                    <m:r>
                      <a:rPr kumimoji="1" lang="en-US" altLang="ja-JP" sz="1600" i="1" smtClean="0">
                        <a:latin typeface="Cambria Math" panose="02040503050406030204" pitchFamily="18" charset="0"/>
                      </a:rPr>
                      <m:t>𝑠</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：季節性などの周期性（年／週／日）</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h</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𝑡</m:t>
                    </m:r>
                    <m:r>
                      <a:rPr kumimoji="1" lang="en-US" altLang="ja-JP" sz="1600" i="1">
                        <a:latin typeface="Cambria Math" panose="02040503050406030204" pitchFamily="18" charset="0"/>
                      </a:rPr>
                      <m:t>]</m:t>
                    </m:r>
                  </m:oMath>
                </a14:m>
                <a:r>
                  <a:rPr kumimoji="1" lang="ja-JP" altLang="en-US" sz="1600" dirty="0"/>
                  <a:t>：祝日休日の影響</a:t>
                </a:r>
              </a:p>
            </p:txBody>
          </p:sp>
        </mc:Choice>
        <mc:Fallback xmlns="">
          <p:sp>
            <p:nvSpPr>
              <p:cNvPr id="45" name="テキスト ボックス 44">
                <a:extLst>
                  <a:ext uri="{FF2B5EF4-FFF2-40B4-BE49-F238E27FC236}">
                    <a16:creationId xmlns:a16="http://schemas.microsoft.com/office/drawing/2014/main" id="{DA0EC39C-8DAB-46A4-9376-B85FFA9839C4}"/>
                  </a:ext>
                </a:extLst>
              </p:cNvPr>
              <p:cNvSpPr txBox="1">
                <a:spLocks noRot="1" noChangeAspect="1" noMove="1" noResize="1" noEditPoints="1" noAdjustHandles="1" noChangeArrowheads="1" noChangeShapeType="1" noTextEdit="1"/>
              </p:cNvSpPr>
              <p:nvPr/>
            </p:nvSpPr>
            <p:spPr>
              <a:xfrm>
                <a:off x="6998550" y="3425086"/>
                <a:ext cx="3911864" cy="830997"/>
              </a:xfrm>
              <a:prstGeom prst="rect">
                <a:avLst/>
              </a:prstGeom>
              <a:blipFill>
                <a:blip r:embed="rId5"/>
                <a:stretch>
                  <a:fillRect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FF797F5-2223-476A-9CE8-3CA1B4B0803D}"/>
                  </a:ext>
                </a:extLst>
              </p:cNvPr>
              <p:cNvSpPr txBox="1"/>
              <p:nvPr/>
            </p:nvSpPr>
            <p:spPr>
              <a:xfrm>
                <a:off x="388260" y="1800981"/>
                <a:ext cx="5496356" cy="369332"/>
              </a:xfrm>
              <a:prstGeom prst="rect">
                <a:avLst/>
              </a:prstGeom>
              <a:noFill/>
            </p:spPr>
            <p:txBody>
              <a:bodyPr wrap="square" rtlCol="0">
                <a:spAutoFit/>
              </a:bodyPr>
              <a:lstStyle/>
              <a:p>
                <a:pPr algn="ctr"/>
                <a:r>
                  <a:rPr kumimoji="1" lang="ja-JP" altLang="en-US" dirty="0">
                    <a:solidFill>
                      <a:schemeClr val="tx1"/>
                    </a:solidFill>
                  </a:rPr>
                  <a:t>一般的な時系列モデルは、次数</a:t>
                </a:r>
                <a14:m>
                  <m:oMath xmlns:m="http://schemas.openxmlformats.org/officeDocument/2006/math">
                    <m:r>
                      <a:rPr kumimoji="1" lang="en-US" altLang="ja-JP" b="0" i="0"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𝑞</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𝑑</m:t>
                    </m:r>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に強く影響する</a:t>
                </a:r>
              </a:p>
            </p:txBody>
          </p:sp>
        </mc:Choice>
        <mc:Fallback xmlns="">
          <p:sp>
            <p:nvSpPr>
              <p:cNvPr id="46" name="テキスト ボックス 45">
                <a:extLst>
                  <a:ext uri="{FF2B5EF4-FFF2-40B4-BE49-F238E27FC236}">
                    <a16:creationId xmlns:a16="http://schemas.microsoft.com/office/drawing/2014/main" id="{CFF797F5-2223-476A-9CE8-3CA1B4B0803D}"/>
                  </a:ext>
                </a:extLst>
              </p:cNvPr>
              <p:cNvSpPr txBox="1">
                <a:spLocks noRot="1" noChangeAspect="1" noMove="1" noResize="1" noEditPoints="1" noAdjustHandles="1" noChangeArrowheads="1" noChangeShapeType="1" noTextEdit="1"/>
              </p:cNvSpPr>
              <p:nvPr/>
            </p:nvSpPr>
            <p:spPr>
              <a:xfrm>
                <a:off x="388260" y="1800981"/>
                <a:ext cx="5496356" cy="369332"/>
              </a:xfrm>
              <a:prstGeom prst="rect">
                <a:avLst/>
              </a:prstGeom>
              <a:blipFill>
                <a:blip r:embed="rId6"/>
                <a:stretch>
                  <a:fillRect t="-8197" b="-2459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645DA8F6-54CF-43B2-9652-6307816F4F65}"/>
              </a:ext>
            </a:extLst>
          </p:cNvPr>
          <p:cNvSpPr txBox="1"/>
          <p:nvPr/>
        </p:nvSpPr>
        <p:spPr>
          <a:xfrm>
            <a:off x="6424748" y="1800981"/>
            <a:ext cx="4996687" cy="369332"/>
          </a:xfrm>
          <a:prstGeom prst="rect">
            <a:avLst/>
          </a:prstGeom>
          <a:noFill/>
        </p:spPr>
        <p:txBody>
          <a:bodyPr wrap="square" rtlCol="0">
            <a:spAutoFit/>
          </a:bodyPr>
          <a:lstStyle/>
          <a:p>
            <a:pPr algn="ctr"/>
            <a:r>
              <a:rPr kumimoji="1" lang="ja-JP" altLang="en-US" dirty="0"/>
              <a:t>比較的わかりやすいパラメータで定常性を制御可能</a:t>
            </a:r>
          </a:p>
        </p:txBody>
      </p:sp>
      <p:sp>
        <p:nvSpPr>
          <p:cNvPr id="48" name="テキスト ボックス 47">
            <a:extLst>
              <a:ext uri="{FF2B5EF4-FFF2-40B4-BE49-F238E27FC236}">
                <a16:creationId xmlns:a16="http://schemas.microsoft.com/office/drawing/2014/main" id="{3497AE68-C8DA-4C12-BDED-E9CCEBD37A15}"/>
              </a:ext>
            </a:extLst>
          </p:cNvPr>
          <p:cNvSpPr txBox="1"/>
          <p:nvPr/>
        </p:nvSpPr>
        <p:spPr>
          <a:xfrm>
            <a:off x="6386932" y="4510489"/>
            <a:ext cx="5069181" cy="338554"/>
          </a:xfrm>
          <a:prstGeom prst="rect">
            <a:avLst/>
          </a:prstGeom>
          <a:noFill/>
        </p:spPr>
        <p:txBody>
          <a:bodyPr wrap="square" rtlCol="0">
            <a:spAutoFit/>
          </a:bodyPr>
          <a:lstStyle/>
          <a:p>
            <a:r>
              <a:rPr kumimoji="1" lang="ja-JP" altLang="en-US" sz="1600" dirty="0"/>
              <a:t>年／週／日の定常性をモデル化するか、フラグで設定できる</a:t>
            </a:r>
            <a:endParaRPr kumimoji="1" lang="en-US" altLang="ja-JP" sz="1600" dirty="0"/>
          </a:p>
        </p:txBody>
      </p:sp>
      <p:sp>
        <p:nvSpPr>
          <p:cNvPr id="49" name="テキスト ボックス 48">
            <a:extLst>
              <a:ext uri="{FF2B5EF4-FFF2-40B4-BE49-F238E27FC236}">
                <a16:creationId xmlns:a16="http://schemas.microsoft.com/office/drawing/2014/main" id="{6EEFE087-CCE1-41B6-875A-F215AF1E9538}"/>
              </a:ext>
            </a:extLst>
          </p:cNvPr>
          <p:cNvSpPr txBox="1"/>
          <p:nvPr/>
        </p:nvSpPr>
        <p:spPr>
          <a:xfrm>
            <a:off x="6424841" y="5204021"/>
            <a:ext cx="5246865" cy="830997"/>
          </a:xfrm>
          <a:prstGeom prst="rect">
            <a:avLst/>
          </a:prstGeom>
          <a:noFill/>
        </p:spPr>
        <p:txBody>
          <a:bodyPr wrap="square" rtlCol="0">
            <a:spAutoFit/>
          </a:bodyPr>
          <a:lstStyle/>
          <a:p>
            <a:r>
              <a:rPr kumimoji="1" lang="ja-JP" altLang="en-US" sz="1600" dirty="0"/>
              <a:t>当然これもハイパーパラメータを持ち、</a:t>
            </a:r>
            <a:r>
              <a:rPr kumimoji="1" lang="en-US" altLang="ja-JP" sz="1600" dirty="0" err="1"/>
              <a:t>optuna</a:t>
            </a:r>
            <a:r>
              <a:rPr kumimoji="1" lang="ja-JP" altLang="en-US" sz="1600" dirty="0"/>
              <a:t>などでチューニングを併用する例が見られるが、今回は使わずにモデル化した。</a:t>
            </a:r>
            <a:endParaRPr kumimoji="1" lang="en-US" altLang="ja-JP" sz="1600" dirty="0"/>
          </a:p>
          <a:p>
            <a:r>
              <a:rPr kumimoji="1" lang="ja-JP" altLang="en-US" sz="1600" dirty="0"/>
              <a:t>（年特性は</a:t>
            </a:r>
            <a:r>
              <a:rPr kumimoji="1" lang="en-US" altLang="ja-JP" sz="1600" dirty="0"/>
              <a:t>OFF</a:t>
            </a:r>
            <a:r>
              <a:rPr kumimoji="1" lang="ja-JP" altLang="en-US" sz="1600" dirty="0"/>
              <a:t>、週／日特性は</a:t>
            </a:r>
            <a:r>
              <a:rPr kumimoji="1" lang="en-US" altLang="ja-JP" sz="1600" dirty="0"/>
              <a:t>ON</a:t>
            </a:r>
            <a:r>
              <a:rPr kumimoji="1" lang="ja-JP" altLang="en-US" sz="1600" dirty="0"/>
              <a:t>にした）</a:t>
            </a:r>
            <a:endParaRPr kumimoji="1" lang="en-US" altLang="ja-JP" sz="1600" dirty="0"/>
          </a:p>
        </p:txBody>
      </p:sp>
      <p:sp>
        <p:nvSpPr>
          <p:cNvPr id="50" name="テキスト ボックス 49">
            <a:extLst>
              <a:ext uri="{FF2B5EF4-FFF2-40B4-BE49-F238E27FC236}">
                <a16:creationId xmlns:a16="http://schemas.microsoft.com/office/drawing/2014/main" id="{6FB4043A-2772-4DD6-88A6-9FABC2873D95}"/>
              </a:ext>
            </a:extLst>
          </p:cNvPr>
          <p:cNvSpPr txBox="1"/>
          <p:nvPr/>
        </p:nvSpPr>
        <p:spPr>
          <a:xfrm>
            <a:off x="5455824" y="1149703"/>
            <a:ext cx="6461356" cy="338554"/>
          </a:xfrm>
          <a:prstGeom prst="rect">
            <a:avLst/>
          </a:prstGeom>
          <a:noFill/>
        </p:spPr>
        <p:txBody>
          <a:bodyPr wrap="square" rtlCol="0">
            <a:spAutoFit/>
          </a:bodyPr>
          <a:lstStyle/>
          <a:p>
            <a:r>
              <a:rPr kumimoji="1" lang="ja-JP" altLang="en-US" sz="1600" dirty="0"/>
              <a:t>定常性を強く仮定しないように制御でき、非定常性を想定するのが望ましい</a:t>
            </a:r>
            <a:endParaRPr kumimoji="1" lang="en-US" altLang="ja-JP" sz="1600" dirty="0"/>
          </a:p>
        </p:txBody>
      </p:sp>
      <p:cxnSp>
        <p:nvCxnSpPr>
          <p:cNvPr id="28" name="直線コネクタ 27">
            <a:extLst>
              <a:ext uri="{FF2B5EF4-FFF2-40B4-BE49-F238E27FC236}">
                <a16:creationId xmlns:a16="http://schemas.microsoft.com/office/drawing/2014/main" id="{0E384348-5140-4C97-BC85-5B525A013624}"/>
              </a:ext>
            </a:extLst>
          </p:cNvPr>
          <p:cNvCxnSpPr>
            <a:cxnSpLocks/>
          </p:cNvCxnSpPr>
          <p:nvPr/>
        </p:nvCxnSpPr>
        <p:spPr>
          <a:xfrm>
            <a:off x="517055"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A616768-C21E-4777-A4DF-B348F880CAD2}"/>
              </a:ext>
            </a:extLst>
          </p:cNvPr>
          <p:cNvCxnSpPr>
            <a:cxnSpLocks/>
          </p:cNvCxnSpPr>
          <p:nvPr/>
        </p:nvCxnSpPr>
        <p:spPr>
          <a:xfrm>
            <a:off x="6289213"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31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descr="グラフィカル ユーザー インターフェイス, グラフ, 折れ線グラフ&#10;&#10;自動的に生成された説明">
            <a:extLst>
              <a:ext uri="{FF2B5EF4-FFF2-40B4-BE49-F238E27FC236}">
                <a16:creationId xmlns:a16="http://schemas.microsoft.com/office/drawing/2014/main" id="{2124EC1E-76B6-463B-A792-9ADB0E5C5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916" y="2546121"/>
            <a:ext cx="4672026" cy="3117328"/>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評価パターン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60669"/>
            <a:ext cx="11341887" cy="600165"/>
          </a:xfrm>
        </p:spPr>
        <p:txBody>
          <a:bodyPr/>
          <a:lstStyle/>
          <a:p>
            <a:r>
              <a:rPr lang="ja-JP" altLang="en-US" sz="2800" dirty="0"/>
              <a:t>下記の</a:t>
            </a:r>
            <a:r>
              <a:rPr lang="en-US" altLang="ja-JP" sz="2800" dirty="0"/>
              <a:t>3</a:t>
            </a:r>
            <a:r>
              <a:rPr lang="ja-JP" altLang="en-US" sz="2800" dirty="0"/>
              <a:t>つのパターンを評価する。</a:t>
            </a:r>
            <a:endParaRPr lang="en-US" altLang="ja-JP" sz="2800" dirty="0"/>
          </a:p>
          <a:p>
            <a:pPr lvl="1"/>
            <a:r>
              <a:rPr lang="ja-JP" altLang="en-US" sz="2400" dirty="0"/>
              <a:t>時系列モデルでは、パターン</a:t>
            </a:r>
            <a:r>
              <a:rPr lang="en-US" altLang="ja-JP" sz="2400" dirty="0"/>
              <a:t>(1)</a:t>
            </a:r>
            <a:r>
              <a:rPr lang="ja-JP" altLang="en-US" sz="2400" dirty="0"/>
              <a:t>、</a:t>
            </a:r>
            <a:r>
              <a:rPr lang="en-US" altLang="ja-JP" sz="2400" dirty="0"/>
              <a:t>(3)</a:t>
            </a:r>
            <a:r>
              <a:rPr lang="ja-JP" altLang="en-US" sz="2400" dirty="0"/>
              <a:t>に期待</a:t>
            </a:r>
            <a:endParaRPr lang="en-US" altLang="ja-JP" sz="24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E03A72C4-0B85-4384-901A-DF83CA174355}"/>
              </a:ext>
            </a:extLst>
          </p:cNvPr>
          <p:cNvSpPr txBox="1"/>
          <p:nvPr/>
        </p:nvSpPr>
        <p:spPr>
          <a:xfrm>
            <a:off x="7951510" y="1704357"/>
            <a:ext cx="1278615" cy="369332"/>
          </a:xfrm>
          <a:prstGeom prst="rect">
            <a:avLst/>
          </a:prstGeom>
          <a:noFill/>
        </p:spPr>
        <p:txBody>
          <a:bodyPr wrap="square" rtlCol="0">
            <a:spAutoFit/>
          </a:bodyPr>
          <a:lstStyle/>
          <a:p>
            <a:pPr algn="ctr"/>
            <a:r>
              <a:rPr kumimoji="1" lang="ja-JP" altLang="en-US" dirty="0"/>
              <a:t>平常期間</a:t>
            </a:r>
            <a:endParaRPr kumimoji="1" lang="ja-JP" altLang="en-US" dirty="0">
              <a:solidFill>
                <a:schemeClr val="tx1"/>
              </a:solidFill>
            </a:endParaRPr>
          </a:p>
        </p:txBody>
      </p:sp>
      <p:cxnSp>
        <p:nvCxnSpPr>
          <p:cNvPr id="4" name="直線矢印コネクタ 3">
            <a:extLst>
              <a:ext uri="{FF2B5EF4-FFF2-40B4-BE49-F238E27FC236}">
                <a16:creationId xmlns:a16="http://schemas.microsoft.com/office/drawing/2014/main" id="{576F1D8A-D6EF-48EC-8C66-5A009D1D969C}"/>
              </a:ext>
            </a:extLst>
          </p:cNvPr>
          <p:cNvCxnSpPr>
            <a:cxnSpLocks/>
          </p:cNvCxnSpPr>
          <p:nvPr/>
        </p:nvCxnSpPr>
        <p:spPr>
          <a:xfrm>
            <a:off x="7591321" y="2076530"/>
            <a:ext cx="19602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04EC9CD-7F92-4AB8-BF13-54865F9A696E}"/>
              </a:ext>
            </a:extLst>
          </p:cNvPr>
          <p:cNvCxnSpPr/>
          <p:nvPr/>
        </p:nvCxnSpPr>
        <p:spPr>
          <a:xfrm>
            <a:off x="9657555"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ABAD71E-41EC-42CA-B605-B89EDEAB3A4D}"/>
              </a:ext>
            </a:extLst>
          </p:cNvPr>
          <p:cNvSpPr txBox="1"/>
          <p:nvPr/>
        </p:nvSpPr>
        <p:spPr>
          <a:xfrm>
            <a:off x="9522871" y="2190132"/>
            <a:ext cx="1278615" cy="338554"/>
          </a:xfrm>
          <a:prstGeom prst="rect">
            <a:avLst/>
          </a:prstGeom>
          <a:noFill/>
        </p:spPr>
        <p:txBody>
          <a:bodyPr wrap="square" rtlCol="0">
            <a:spAutoFit/>
          </a:bodyPr>
          <a:lstStyle/>
          <a:p>
            <a:pPr algn="ctr"/>
            <a:r>
              <a:rPr kumimoji="1" lang="ja-JP" altLang="en-US" sz="1600" dirty="0"/>
              <a:t>悪化前半</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A5EF8A31-41A6-43B2-85AD-DADC42241B64}"/>
              </a:ext>
            </a:extLst>
          </p:cNvPr>
          <p:cNvCxnSpPr/>
          <p:nvPr/>
        </p:nvCxnSpPr>
        <p:spPr>
          <a:xfrm>
            <a:off x="10724293"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6E1A222-0452-46D7-9D39-5D4CA0BC9E98}"/>
              </a:ext>
            </a:extLst>
          </p:cNvPr>
          <p:cNvSpPr txBox="1"/>
          <p:nvPr/>
        </p:nvSpPr>
        <p:spPr>
          <a:xfrm>
            <a:off x="10606643" y="2190132"/>
            <a:ext cx="1278615" cy="338554"/>
          </a:xfrm>
          <a:prstGeom prst="rect">
            <a:avLst/>
          </a:prstGeom>
          <a:noFill/>
        </p:spPr>
        <p:txBody>
          <a:bodyPr wrap="square" rtlCol="0">
            <a:spAutoFit/>
          </a:bodyPr>
          <a:lstStyle/>
          <a:p>
            <a:pPr algn="ctr"/>
            <a:r>
              <a:rPr kumimoji="1" lang="ja-JP" altLang="en-US" sz="1600" dirty="0"/>
              <a:t>悪化後半</a:t>
            </a:r>
            <a:endParaRPr kumimoji="1" lang="ja-JP" altLang="en-US" sz="1600" dirty="0">
              <a:solidFill>
                <a:schemeClr val="tx1"/>
              </a:solidFill>
            </a:endParaRPr>
          </a:p>
        </p:txBody>
      </p:sp>
      <p:cxnSp>
        <p:nvCxnSpPr>
          <p:cNvPr id="17" name="直線矢印コネクタ 16">
            <a:extLst>
              <a:ext uri="{FF2B5EF4-FFF2-40B4-BE49-F238E27FC236}">
                <a16:creationId xmlns:a16="http://schemas.microsoft.com/office/drawing/2014/main" id="{4C87E57A-E3C5-4C59-9B25-83CE8F915A6F}"/>
              </a:ext>
            </a:extLst>
          </p:cNvPr>
          <p:cNvCxnSpPr>
            <a:cxnSpLocks/>
          </p:cNvCxnSpPr>
          <p:nvPr/>
        </p:nvCxnSpPr>
        <p:spPr>
          <a:xfrm>
            <a:off x="9623095" y="2073689"/>
            <a:ext cx="2156232"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2A8AF2-65E2-42F1-9BDF-13BCC930CB4A}"/>
              </a:ext>
            </a:extLst>
          </p:cNvPr>
          <p:cNvCxnSpPr/>
          <p:nvPr/>
        </p:nvCxnSpPr>
        <p:spPr>
          <a:xfrm>
            <a:off x="7584920"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26800FF-6096-44B8-86C3-39B7F72E0F77}"/>
              </a:ext>
            </a:extLst>
          </p:cNvPr>
          <p:cNvSpPr txBox="1"/>
          <p:nvPr/>
        </p:nvSpPr>
        <p:spPr>
          <a:xfrm>
            <a:off x="7412477" y="2190132"/>
            <a:ext cx="1278615" cy="338554"/>
          </a:xfrm>
          <a:prstGeom prst="rect">
            <a:avLst/>
          </a:prstGeom>
          <a:noFill/>
        </p:spPr>
        <p:txBody>
          <a:bodyPr wrap="square" rtlCol="0">
            <a:spAutoFit/>
          </a:bodyPr>
          <a:lstStyle/>
          <a:p>
            <a:pPr algn="ctr"/>
            <a:r>
              <a:rPr kumimoji="1" lang="ja-JP" altLang="en-US" sz="1600" dirty="0"/>
              <a:t>平常前半</a:t>
            </a:r>
            <a:endParaRPr kumimoji="1" lang="ja-JP" altLang="en-US" sz="1600" dirty="0">
              <a:solidFill>
                <a:schemeClr val="tx1"/>
              </a:solidFill>
            </a:endParaRPr>
          </a:p>
        </p:txBody>
      </p:sp>
      <p:cxnSp>
        <p:nvCxnSpPr>
          <p:cNvPr id="20" name="直線矢印コネクタ 19">
            <a:extLst>
              <a:ext uri="{FF2B5EF4-FFF2-40B4-BE49-F238E27FC236}">
                <a16:creationId xmlns:a16="http://schemas.microsoft.com/office/drawing/2014/main" id="{FBA51F21-7927-4BFC-962A-03E6A1C99586}"/>
              </a:ext>
            </a:extLst>
          </p:cNvPr>
          <p:cNvCxnSpPr/>
          <p:nvPr/>
        </p:nvCxnSpPr>
        <p:spPr>
          <a:xfrm>
            <a:off x="8651658"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22315D-3922-4E0A-A1F3-65AA6B139C5B}"/>
              </a:ext>
            </a:extLst>
          </p:cNvPr>
          <p:cNvSpPr txBox="1"/>
          <p:nvPr/>
        </p:nvSpPr>
        <p:spPr>
          <a:xfrm>
            <a:off x="8496249" y="2190132"/>
            <a:ext cx="1278615" cy="338554"/>
          </a:xfrm>
          <a:prstGeom prst="rect">
            <a:avLst/>
          </a:prstGeom>
          <a:noFill/>
        </p:spPr>
        <p:txBody>
          <a:bodyPr wrap="square" rtlCol="0">
            <a:spAutoFit/>
          </a:bodyPr>
          <a:lstStyle/>
          <a:p>
            <a:pPr algn="ctr"/>
            <a:r>
              <a:rPr kumimoji="1" lang="ja-JP" altLang="en-US" sz="1600" dirty="0"/>
              <a:t>平常後半</a:t>
            </a:r>
            <a:endParaRPr kumimoji="1" lang="ja-JP" altLang="en-US" sz="1600" dirty="0">
              <a:solidFill>
                <a:schemeClr val="tx1"/>
              </a:solidFill>
            </a:endParaRPr>
          </a:p>
        </p:txBody>
      </p:sp>
      <p:sp>
        <p:nvSpPr>
          <p:cNvPr id="22" name="テキスト ボックス 21">
            <a:extLst>
              <a:ext uri="{FF2B5EF4-FFF2-40B4-BE49-F238E27FC236}">
                <a16:creationId xmlns:a16="http://schemas.microsoft.com/office/drawing/2014/main" id="{23BDCD72-7055-4373-9776-5D971348F336}"/>
              </a:ext>
            </a:extLst>
          </p:cNvPr>
          <p:cNvSpPr txBox="1"/>
          <p:nvPr/>
        </p:nvSpPr>
        <p:spPr>
          <a:xfrm>
            <a:off x="10061904" y="1704357"/>
            <a:ext cx="1278615" cy="369332"/>
          </a:xfrm>
          <a:prstGeom prst="rect">
            <a:avLst/>
          </a:prstGeom>
          <a:noFill/>
        </p:spPr>
        <p:txBody>
          <a:bodyPr wrap="square" rtlCol="0">
            <a:spAutoFit/>
          </a:bodyPr>
          <a:lstStyle/>
          <a:p>
            <a:pPr algn="ctr"/>
            <a:r>
              <a:rPr kumimoji="1" lang="ja-JP" altLang="en-US" dirty="0"/>
              <a:t>悪化期間</a:t>
            </a:r>
            <a:endParaRPr kumimoji="1" lang="ja-JP" altLang="en-US" dirty="0">
              <a:solidFill>
                <a:schemeClr val="tx1"/>
              </a:solidFill>
            </a:endParaRPr>
          </a:p>
        </p:txBody>
      </p:sp>
      <p:graphicFrame>
        <p:nvGraphicFramePr>
          <p:cNvPr id="12" name="表 22">
            <a:extLst>
              <a:ext uri="{FF2B5EF4-FFF2-40B4-BE49-F238E27FC236}">
                <a16:creationId xmlns:a16="http://schemas.microsoft.com/office/drawing/2014/main" id="{681E6229-3A5F-405D-96CA-FA1CB554A9E1}"/>
              </a:ext>
            </a:extLst>
          </p:cNvPr>
          <p:cNvGraphicFramePr>
            <a:graphicFrameLocks noGrp="1"/>
          </p:cNvGraphicFramePr>
          <p:nvPr>
            <p:extLst>
              <p:ext uri="{D42A27DB-BD31-4B8C-83A1-F6EECF244321}">
                <p14:modId xmlns:p14="http://schemas.microsoft.com/office/powerpoint/2010/main" val="2940184699"/>
              </p:ext>
            </p:extLst>
          </p:nvPr>
        </p:nvGraphicFramePr>
        <p:xfrm>
          <a:off x="138588" y="2467193"/>
          <a:ext cx="6677259" cy="1483360"/>
        </p:xfrm>
        <a:graphic>
          <a:graphicData uri="http://schemas.openxmlformats.org/drawingml/2006/table">
            <a:tbl>
              <a:tblPr firstRow="1" bandRow="1">
                <a:tableStyleId>{5C22544A-7EE6-4342-B048-85BDC9FD1C3A}</a:tableStyleId>
              </a:tblPr>
              <a:tblGrid>
                <a:gridCol w="1277259">
                  <a:extLst>
                    <a:ext uri="{9D8B030D-6E8A-4147-A177-3AD203B41FA5}">
                      <a16:colId xmlns:a16="http://schemas.microsoft.com/office/drawing/2014/main" val="408784757"/>
                    </a:ext>
                  </a:extLst>
                </a:gridCol>
                <a:gridCol w="1800000">
                  <a:extLst>
                    <a:ext uri="{9D8B030D-6E8A-4147-A177-3AD203B41FA5}">
                      <a16:colId xmlns:a16="http://schemas.microsoft.com/office/drawing/2014/main" val="1978866858"/>
                    </a:ext>
                  </a:extLst>
                </a:gridCol>
                <a:gridCol w="1800000">
                  <a:extLst>
                    <a:ext uri="{9D8B030D-6E8A-4147-A177-3AD203B41FA5}">
                      <a16:colId xmlns:a16="http://schemas.microsoft.com/office/drawing/2014/main" val="3670368124"/>
                    </a:ext>
                  </a:extLst>
                </a:gridCol>
                <a:gridCol w="1800000">
                  <a:extLst>
                    <a:ext uri="{9D8B030D-6E8A-4147-A177-3AD203B41FA5}">
                      <a16:colId xmlns:a16="http://schemas.microsoft.com/office/drawing/2014/main" val="3980178785"/>
                    </a:ext>
                  </a:extLst>
                </a:gridCol>
              </a:tblGrid>
              <a:tr h="370840">
                <a:tc>
                  <a:txBody>
                    <a:bodyPr/>
                    <a:lstStyle/>
                    <a:p>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(1)</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(3)</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454913"/>
                  </a:ext>
                </a:extLst>
              </a:tr>
              <a:tr h="370840">
                <a:tc>
                  <a:txBody>
                    <a:bodyPr/>
                    <a:lstStyle/>
                    <a:p>
                      <a:r>
                        <a:rPr kumimoji="1" lang="ja-JP" altLang="en-US" dirty="0"/>
                        <a:t>学習期間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730280"/>
                  </a:ext>
                </a:extLst>
              </a:tr>
              <a:tr h="370840">
                <a:tc>
                  <a:txBody>
                    <a:bodyPr/>
                    <a:lstStyle/>
                    <a:p>
                      <a:r>
                        <a:rPr kumimoji="1" lang="ja-JP" altLang="en-US" dirty="0"/>
                        <a:t>予測期間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292381"/>
                  </a:ext>
                </a:extLst>
              </a:tr>
              <a:tr h="370840">
                <a:tc>
                  <a:txBody>
                    <a:bodyPr/>
                    <a:lstStyle/>
                    <a:p>
                      <a:r>
                        <a:rPr kumimoji="1" lang="ja-JP" altLang="en-US" dirty="0"/>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平常が続く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悪化し始める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7097"/>
                  </a:ext>
                </a:extLst>
              </a:tr>
            </a:tbl>
          </a:graphicData>
        </a:graphic>
      </p:graphicFrame>
      <p:sp>
        <p:nvSpPr>
          <p:cNvPr id="24" name="二等辺三角形 23">
            <a:extLst>
              <a:ext uri="{FF2B5EF4-FFF2-40B4-BE49-F238E27FC236}">
                <a16:creationId xmlns:a16="http://schemas.microsoft.com/office/drawing/2014/main" id="{638CD2A8-3D36-489E-8D89-82CB79822C37}"/>
              </a:ext>
            </a:extLst>
          </p:cNvPr>
          <p:cNvSpPr/>
          <p:nvPr/>
        </p:nvSpPr>
        <p:spPr>
          <a:xfrm flipV="1">
            <a:off x="3605688" y="4145631"/>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BF84E1E1-0028-4501-BBA0-6100FFA69FA8}"/>
              </a:ext>
            </a:extLst>
          </p:cNvPr>
          <p:cNvSpPr txBox="1"/>
          <p:nvPr/>
        </p:nvSpPr>
        <p:spPr>
          <a:xfrm>
            <a:off x="3117776"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直近の傾向から判断できなさそう</a:t>
            </a:r>
          </a:p>
        </p:txBody>
      </p:sp>
      <p:sp>
        <p:nvSpPr>
          <p:cNvPr id="27" name="二等辺三角形 26">
            <a:extLst>
              <a:ext uri="{FF2B5EF4-FFF2-40B4-BE49-F238E27FC236}">
                <a16:creationId xmlns:a16="http://schemas.microsoft.com/office/drawing/2014/main" id="{519021FB-5601-4632-BEE1-258EF42C03EB}"/>
              </a:ext>
            </a:extLst>
          </p:cNvPr>
          <p:cNvSpPr/>
          <p:nvPr/>
        </p:nvSpPr>
        <p:spPr>
          <a:xfrm flipV="1">
            <a:off x="5558313"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31873FE3-CAA2-404D-A851-F80467937BE5}"/>
              </a:ext>
            </a:extLst>
          </p:cNvPr>
          <p:cNvSpPr/>
          <p:nvPr/>
        </p:nvSpPr>
        <p:spPr>
          <a:xfrm flipV="1">
            <a:off x="1770948"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C0643D1E-275B-4BEA-AFA3-8A350D9A42CB}"/>
              </a:ext>
            </a:extLst>
          </p:cNvPr>
          <p:cNvSpPr txBox="1"/>
          <p:nvPr/>
        </p:nvSpPr>
        <p:spPr>
          <a:xfrm>
            <a:off x="1223613" y="4669120"/>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
        <p:nvSpPr>
          <p:cNvPr id="30" name="テキスト ボックス 29">
            <a:extLst>
              <a:ext uri="{FF2B5EF4-FFF2-40B4-BE49-F238E27FC236}">
                <a16:creationId xmlns:a16="http://schemas.microsoft.com/office/drawing/2014/main" id="{23AC753D-1A95-4B8B-8F6B-AC6F71372263}"/>
              </a:ext>
            </a:extLst>
          </p:cNvPr>
          <p:cNvSpPr txBox="1"/>
          <p:nvPr/>
        </p:nvSpPr>
        <p:spPr>
          <a:xfrm>
            <a:off x="5088283"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Tree>
    <p:extLst>
      <p:ext uri="{BB962C8B-B14F-4D97-AF65-F5344CB8AC3E}">
        <p14:creationId xmlns:p14="http://schemas.microsoft.com/office/powerpoint/2010/main" val="2830504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4567063"/>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0.81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06AC43D-CAD4-4CEC-8282-6386D37E6BB9}"/>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5" name="テキスト ボックス 14">
                <a:extLst>
                  <a:ext uri="{FF2B5EF4-FFF2-40B4-BE49-F238E27FC236}">
                    <a16:creationId xmlns:a16="http://schemas.microsoft.com/office/drawing/2014/main" id="{506AC43D-CAD4-4CEC-8282-6386D37E6BB9}"/>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439147163"/>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449280142"/>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4.59%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4.97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pic>
        <p:nvPicPr>
          <p:cNvPr id="7" name="図 6" descr="グラフィカル ユーザー インターフェイス, グラフ&#10;&#10;自動的に生成された説明">
            <a:extLst>
              <a:ext uri="{FF2B5EF4-FFF2-40B4-BE49-F238E27FC236}">
                <a16:creationId xmlns:a16="http://schemas.microsoft.com/office/drawing/2014/main" id="{4539F50F-61ED-4502-A3CE-55EEB23535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63" y="2215385"/>
            <a:ext cx="3933275" cy="2599961"/>
          </a:xfrm>
          <a:prstGeom prst="rect">
            <a:avLst/>
          </a:prstGeom>
        </p:spPr>
      </p:pic>
      <p:pic>
        <p:nvPicPr>
          <p:cNvPr id="13" name="図 12" descr="グラフィカル ユーザー インターフェイス, グラフ, 折れ線グラフ&#10;&#10;自動的に生成された説明">
            <a:extLst>
              <a:ext uri="{FF2B5EF4-FFF2-40B4-BE49-F238E27FC236}">
                <a16:creationId xmlns:a16="http://schemas.microsoft.com/office/drawing/2014/main" id="{C6F612A8-EA0C-43B6-9531-85B29CCBDD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3345" y="2214581"/>
            <a:ext cx="3933275" cy="2599961"/>
          </a:xfrm>
          <a:prstGeom prst="rect">
            <a:avLst/>
          </a:prstGeom>
        </p:spPr>
      </p:pic>
      <p:pic>
        <p:nvPicPr>
          <p:cNvPr id="21" name="図 20" descr="グラフィカル ユーザー インターフェイス, グラフ, 折れ線グラフ&#10;&#10;自動的に生成された説明">
            <a:extLst>
              <a:ext uri="{FF2B5EF4-FFF2-40B4-BE49-F238E27FC236}">
                <a16:creationId xmlns:a16="http://schemas.microsoft.com/office/drawing/2014/main" id="{3B752759-B69E-4C3C-923E-992F3CE9EB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5773" y="2214581"/>
            <a:ext cx="3936703" cy="2599961"/>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99BF3A6-EF71-48BA-B30D-007ED67C00EF}"/>
                  </a:ext>
                </a:extLst>
              </p:cNvPr>
              <p:cNvSpPr txBox="1"/>
              <p:nvPr/>
            </p:nvSpPr>
            <p:spPr>
              <a:xfrm rot="16200000">
                <a:off x="-158132"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699BF3A6-EF71-48BA-B30D-007ED67C00EF}"/>
                  </a:ext>
                </a:extLst>
              </p:cNvPr>
              <p:cNvSpPr txBox="1">
                <a:spLocks noRot="1" noChangeAspect="1" noMove="1" noResize="1" noEditPoints="1" noAdjustHandles="1" noChangeArrowheads="1" noChangeShapeType="1" noTextEdit="1"/>
              </p:cNvSpPr>
              <p:nvPr/>
            </p:nvSpPr>
            <p:spPr>
              <a:xfrm rot="16200000">
                <a:off x="-158132" y="2135272"/>
                <a:ext cx="725405" cy="230832"/>
              </a:xfrm>
              <a:prstGeom prst="rect">
                <a:avLst/>
              </a:prstGeom>
              <a:blipFill>
                <a:blip r:embed="rId9"/>
                <a:stretch>
                  <a:fillRect r="-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BA9F3F-C7A0-4EAF-A267-71190DD4B80F}"/>
                  </a:ext>
                </a:extLst>
              </p:cNvPr>
              <p:cNvSpPr txBox="1"/>
              <p:nvPr/>
            </p:nvSpPr>
            <p:spPr>
              <a:xfrm rot="16200000">
                <a:off x="3855077"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E1BA9F3F-C7A0-4EAF-A267-71190DD4B80F}"/>
                  </a:ext>
                </a:extLst>
              </p:cNvPr>
              <p:cNvSpPr txBox="1">
                <a:spLocks noRot="1" noChangeAspect="1" noMove="1" noResize="1" noEditPoints="1" noAdjustHandles="1" noChangeArrowheads="1" noChangeShapeType="1" noTextEdit="1"/>
              </p:cNvSpPr>
              <p:nvPr/>
            </p:nvSpPr>
            <p:spPr>
              <a:xfrm rot="16200000">
                <a:off x="3855077"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9D7C96B-B4F5-4BDC-A845-3B2CAC8BB804}"/>
                  </a:ext>
                </a:extLst>
              </p:cNvPr>
              <p:cNvSpPr txBox="1"/>
              <p:nvPr/>
            </p:nvSpPr>
            <p:spPr>
              <a:xfrm rot="16200000">
                <a:off x="7925036" y="2157426"/>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E9D7C96B-B4F5-4BDC-A845-3B2CAC8BB804}"/>
                  </a:ext>
                </a:extLst>
              </p:cNvPr>
              <p:cNvSpPr txBox="1">
                <a:spLocks noRot="1" noChangeAspect="1" noMove="1" noResize="1" noEditPoints="1" noAdjustHandles="1" noChangeArrowheads="1" noChangeShapeType="1" noTextEdit="1"/>
              </p:cNvSpPr>
              <p:nvPr/>
            </p:nvSpPr>
            <p:spPr>
              <a:xfrm rot="16200000">
                <a:off x="7925036" y="2157426"/>
                <a:ext cx="725405" cy="230832"/>
              </a:xfrm>
              <a:prstGeom prst="rect">
                <a:avLst/>
              </a:prstGeom>
              <a:blipFill>
                <a:blip r:embed="rId10"/>
                <a:stretch>
                  <a:fillRect r="-27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688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解析方針：細分化された目的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）流入・透過水質を考慮した運転</a:t>
            </a:r>
            <a:r>
              <a:rPr kumimoji="1" lang="ja-JP" altLang="en-US" sz="2000" dirty="0">
                <a:solidFill>
                  <a:schemeClr val="accent2"/>
                </a:solidFill>
              </a:rPr>
              <a:t>（水質の確保）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Tree>
    <p:extLst>
      <p:ext uri="{BB962C8B-B14F-4D97-AF65-F5344CB8AC3E}">
        <p14:creationId xmlns:p14="http://schemas.microsoft.com/office/powerpoint/2010/main" val="1828651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グラフ, 折れ線グラフ&#10;&#10;自動的に生成された説明">
            <a:extLst>
              <a:ext uri="{FF2B5EF4-FFF2-40B4-BE49-F238E27FC236}">
                <a16:creationId xmlns:a16="http://schemas.microsoft.com/office/drawing/2014/main" id="{BB15A300-736F-4BA4-B881-3D38A397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310" y="2025366"/>
            <a:ext cx="3936704" cy="2762365"/>
          </a:xfrm>
          <a:prstGeom prst="rect">
            <a:avLst/>
          </a:prstGeom>
        </p:spPr>
      </p:pic>
      <p:pic>
        <p:nvPicPr>
          <p:cNvPr id="9" name="図 8" descr="グラフ&#10;&#10;自動的に生成された説明">
            <a:extLst>
              <a:ext uri="{FF2B5EF4-FFF2-40B4-BE49-F238E27FC236}">
                <a16:creationId xmlns:a16="http://schemas.microsoft.com/office/drawing/2014/main" id="{5DF1EC70-6863-40BF-9E32-D527F75D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604" y="2019944"/>
            <a:ext cx="3936704" cy="2762365"/>
          </a:xfrm>
          <a:prstGeom prst="rect">
            <a:avLst/>
          </a:prstGeom>
        </p:spPr>
      </p:pic>
      <p:pic>
        <p:nvPicPr>
          <p:cNvPr id="4" name="図 3" descr="グラフ&#10;&#10;自動的に生成された説明">
            <a:extLst>
              <a:ext uri="{FF2B5EF4-FFF2-40B4-BE49-F238E27FC236}">
                <a16:creationId xmlns:a16="http://schemas.microsoft.com/office/drawing/2014/main" id="{EE2753E3-A8CD-42A7-B002-6F2506B3B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2" y="2019945"/>
            <a:ext cx="3993448" cy="2802182"/>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76427076"/>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2752979872"/>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2374598281"/>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A1F47EB-AD14-481C-87AC-6D0B79EC4CCA}"/>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7" name="テキスト ボックス 26">
                <a:extLst>
                  <a:ext uri="{FF2B5EF4-FFF2-40B4-BE49-F238E27FC236}">
                    <a16:creationId xmlns:a16="http://schemas.microsoft.com/office/drawing/2014/main" id="{7A1F47EB-AD14-481C-87AC-6D0B79EC4CCA}"/>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621714CC-E9AF-45FD-9894-CABC040D6C69}"/>
              </a:ext>
            </a:extLst>
          </p:cNvPr>
          <p:cNvCxnSpPr>
            <a:cxnSpLocks/>
            <a:endCxn id="29"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6F44BE9-8FD9-4EF8-BF32-CB0FBCF5657F}"/>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1837313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グラフ&#10;&#10;自動的に生成された説明">
            <a:extLst>
              <a:ext uri="{FF2B5EF4-FFF2-40B4-BE49-F238E27FC236}">
                <a16:creationId xmlns:a16="http://schemas.microsoft.com/office/drawing/2014/main" id="{2033EC0E-5808-4AB3-ACC9-6274C4BAF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600" y="2244502"/>
            <a:ext cx="3941768" cy="2603307"/>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週特性の影響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週特性が無いと、非定常性でほぼ定まり、直線的なトレンドになる。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a:t>
            </a:r>
            <a:r>
              <a:rPr lang="en-US" altLang="ja-JP" sz="1600" b="1" dirty="0">
                <a:solidFill>
                  <a:schemeClr val="bg1"/>
                </a:solidFill>
              </a:rPr>
              <a:t>(3) </a:t>
            </a:r>
            <a:r>
              <a:rPr lang="ja-JP" altLang="en-US" sz="1600" b="1" dirty="0">
                <a:solidFill>
                  <a:schemeClr val="bg1"/>
                </a:solidFill>
              </a:rPr>
              <a:t>悪化後半予測</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1531289" y="1954364"/>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（週／日</a:t>
            </a:r>
            <a:r>
              <a:rPr kumimoji="1" lang="en-US" altLang="ja-JP" sz="1600" dirty="0"/>
              <a:t>ON</a:t>
            </a:r>
            <a:r>
              <a:rPr kumimoji="1" lang="ja-JP" altLang="en-US" sz="1600" dirty="0"/>
              <a:t>）</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2172374866"/>
              </p:ext>
            </p:extLst>
          </p:nvPr>
        </p:nvGraphicFramePr>
        <p:xfrm>
          <a:off x="1032564"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3" name="テキスト ボックス 22">
            <a:extLst>
              <a:ext uri="{FF2B5EF4-FFF2-40B4-BE49-F238E27FC236}">
                <a16:creationId xmlns:a16="http://schemas.microsoft.com/office/drawing/2014/main" id="{60C7F3EB-996D-42E9-A88C-3780574DD16B}"/>
              </a:ext>
            </a:extLst>
          </p:cNvPr>
          <p:cNvSpPr txBox="1"/>
          <p:nvPr/>
        </p:nvSpPr>
        <p:spPr>
          <a:xfrm>
            <a:off x="7360589" y="1947509"/>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（日</a:t>
            </a:r>
            <a:r>
              <a:rPr kumimoji="1" lang="en-US" altLang="ja-JP" sz="1600" dirty="0"/>
              <a:t>ON</a:t>
            </a:r>
            <a:r>
              <a:rPr kumimoji="1" lang="ja-JP" altLang="en-US" sz="1600" dirty="0"/>
              <a:t>）</a:t>
            </a:r>
          </a:p>
        </p:txBody>
      </p:sp>
      <p:graphicFrame>
        <p:nvGraphicFramePr>
          <p:cNvPr id="24" name="表 13">
            <a:extLst>
              <a:ext uri="{FF2B5EF4-FFF2-40B4-BE49-F238E27FC236}">
                <a16:creationId xmlns:a16="http://schemas.microsoft.com/office/drawing/2014/main" id="{5C2371ED-1BB6-4721-BC34-222F43347307}"/>
              </a:ext>
            </a:extLst>
          </p:cNvPr>
          <p:cNvGraphicFramePr>
            <a:graphicFrameLocks noGrp="1"/>
          </p:cNvGraphicFramePr>
          <p:nvPr>
            <p:extLst>
              <p:ext uri="{D42A27DB-BD31-4B8C-83A1-F6EECF244321}">
                <p14:modId xmlns:p14="http://schemas.microsoft.com/office/powerpoint/2010/main" val="705298634"/>
              </p:ext>
            </p:extLst>
          </p:nvPr>
        </p:nvGraphicFramePr>
        <p:xfrm>
          <a:off x="6800619"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8.79%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1.39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5" name="テキスト ボックス 24">
            <a:extLst>
              <a:ext uri="{FF2B5EF4-FFF2-40B4-BE49-F238E27FC236}">
                <a16:creationId xmlns:a16="http://schemas.microsoft.com/office/drawing/2014/main" id="{DB553276-C4AD-4DAF-B7F7-1C7F6BACBBEE}"/>
              </a:ext>
            </a:extLst>
          </p:cNvPr>
          <p:cNvSpPr txBox="1"/>
          <p:nvPr/>
        </p:nvSpPr>
        <p:spPr>
          <a:xfrm>
            <a:off x="8776158" y="3656520"/>
            <a:ext cx="3141022" cy="523220"/>
          </a:xfrm>
          <a:prstGeom prst="rect">
            <a:avLst/>
          </a:prstGeom>
          <a:noFill/>
        </p:spPr>
        <p:txBody>
          <a:bodyPr wrap="square" rtlCol="0">
            <a:spAutoFit/>
          </a:bodyPr>
          <a:lstStyle/>
          <a:p>
            <a:pPr algn="ctr"/>
            <a:r>
              <a:rPr kumimoji="1" lang="ja-JP" altLang="en-US" sz="1400" dirty="0"/>
              <a:t>非定常性のモデル化という点では良いが、実績値は大きく変動する</a:t>
            </a:r>
            <a:endParaRPr kumimoji="1" lang="en-US" altLang="ja-JP" sz="1400" dirty="0"/>
          </a:p>
        </p:txBody>
      </p:sp>
      <p:pic>
        <p:nvPicPr>
          <p:cNvPr id="16" name="図 15" descr="グラフィカル ユーザー インターフェイス, グラフ&#10;&#10;自動的に生成された説明">
            <a:extLst>
              <a:ext uri="{FF2B5EF4-FFF2-40B4-BE49-F238E27FC236}">
                <a16:creationId xmlns:a16="http://schemas.microsoft.com/office/drawing/2014/main" id="{A89F3A35-481B-450F-9618-1CA701B665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350" y="2244502"/>
            <a:ext cx="3941768" cy="2603307"/>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8E18E8-6535-499E-8B44-D6DFC012499F}"/>
                  </a:ext>
                </a:extLst>
              </p:cNvPr>
              <p:cNvSpPr txBox="1"/>
              <p:nvPr/>
            </p:nvSpPr>
            <p:spPr>
              <a:xfrm rot="16200000">
                <a:off x="56548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18" name="テキスト ボックス 17">
                <a:extLst>
                  <a:ext uri="{FF2B5EF4-FFF2-40B4-BE49-F238E27FC236}">
                    <a16:creationId xmlns:a16="http://schemas.microsoft.com/office/drawing/2014/main" id="{008E18E8-6535-499E-8B44-D6DFC012499F}"/>
                  </a:ext>
                </a:extLst>
              </p:cNvPr>
              <p:cNvSpPr txBox="1">
                <a:spLocks noRot="1" noChangeAspect="1" noMove="1" noResize="1" noEditPoints="1" noAdjustHandles="1" noChangeArrowheads="1" noChangeShapeType="1" noTextEdit="1"/>
              </p:cNvSpPr>
              <p:nvPr/>
            </p:nvSpPr>
            <p:spPr>
              <a:xfrm rot="16200000">
                <a:off x="565484" y="2137280"/>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000E251-C560-4A2A-89DB-96D7AB1D76D6}"/>
                  </a:ext>
                </a:extLst>
              </p:cNvPr>
              <p:cNvSpPr txBox="1"/>
              <p:nvPr/>
            </p:nvSpPr>
            <p:spPr>
              <a:xfrm rot="16200000">
                <a:off x="637326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0" name="テキスト ボックス 19">
                <a:extLst>
                  <a:ext uri="{FF2B5EF4-FFF2-40B4-BE49-F238E27FC236}">
                    <a16:creationId xmlns:a16="http://schemas.microsoft.com/office/drawing/2014/main" id="{4000E251-C560-4A2A-89DB-96D7AB1D76D6}"/>
                  </a:ext>
                </a:extLst>
              </p:cNvPr>
              <p:cNvSpPr txBox="1">
                <a:spLocks noRot="1" noChangeAspect="1" noMove="1" noResize="1" noEditPoints="1" noAdjustHandles="1" noChangeArrowheads="1" noChangeShapeType="1" noTextEdit="1"/>
              </p:cNvSpPr>
              <p:nvPr/>
            </p:nvSpPr>
            <p:spPr>
              <a:xfrm rot="16200000">
                <a:off x="6373264" y="2137280"/>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3BB9B107-936C-4F5F-ADE9-1D504067667C}"/>
              </a:ext>
            </a:extLst>
          </p:cNvPr>
          <p:cNvCxnSpPr>
            <a:cxnSpLocks/>
          </p:cNvCxnSpPr>
          <p:nvPr/>
        </p:nvCxnSpPr>
        <p:spPr>
          <a:xfrm>
            <a:off x="42639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CE3FFB7-E34D-45BE-A15D-F0D18CF577B7}"/>
              </a:ext>
            </a:extLst>
          </p:cNvPr>
          <p:cNvCxnSpPr>
            <a:cxnSpLocks/>
          </p:cNvCxnSpPr>
          <p:nvPr/>
        </p:nvCxnSpPr>
        <p:spPr>
          <a:xfrm>
            <a:off x="391182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433FC3C-F56F-415E-BD0A-5D9006B632DB}"/>
              </a:ext>
            </a:extLst>
          </p:cNvPr>
          <p:cNvCxnSpPr>
            <a:cxnSpLocks/>
          </p:cNvCxnSpPr>
          <p:nvPr/>
        </p:nvCxnSpPr>
        <p:spPr>
          <a:xfrm>
            <a:off x="1007096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6F5CB567-D117-4E3C-827C-D890277DA60F}"/>
              </a:ext>
            </a:extLst>
          </p:cNvPr>
          <p:cNvCxnSpPr>
            <a:cxnSpLocks/>
          </p:cNvCxnSpPr>
          <p:nvPr/>
        </p:nvCxnSpPr>
        <p:spPr>
          <a:xfrm>
            <a:off x="971889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(1)</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3961760" y="1681126"/>
                <a:ext cx="4084488" cy="6915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i="1" smtClean="0">
                          <a:latin typeface="Cambria Math" panose="02040503050406030204" pitchFamily="18" charset="0"/>
                        </a:rPr>
                        <m:t>𝜂</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unc>
                        <m:funcPr>
                          <m:ctrlPr>
                            <a:rPr kumimoji="1" lang="en-US" altLang="ja-JP" sz="2000" i="1">
                              <a:latin typeface="Cambria Math" panose="02040503050406030204" pitchFamily="18" charset="0"/>
                            </a:rPr>
                          </m:ctrlPr>
                        </m:funcPr>
                        <m:fName>
                          <m:r>
                            <m:rPr>
                              <m:sty m:val="p"/>
                            </m:rPr>
                            <a:rPr kumimoji="1" lang="en-US" altLang="ja-JP" sz="2000">
                              <a:latin typeface="Cambria Math" panose="02040503050406030204" pitchFamily="18" charset="0"/>
                            </a:rPr>
                            <m:t>exp</m:t>
                          </m:r>
                        </m:fName>
                        <m:e>
                          <m:d>
                            <m:dPr>
                              <m:ctrlPr>
                                <a:rPr kumimoji="1" lang="en-US" altLang="ja-JP" sz="2000" i="1" smtClean="0">
                                  <a:latin typeface="Cambria Math" panose="02040503050406030204" pitchFamily="18" charset="0"/>
                                </a:rPr>
                              </m:ctrlPr>
                            </m:dPr>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𝑐</m:t>
                                  </m:r>
                                </m:num>
                                <m:den>
                                  <m:r>
                                    <a:rPr kumimoji="1" lang="en-US" altLang="ja-JP" sz="2000" i="1">
                                      <a:latin typeface="Cambria Math" panose="02040503050406030204" pitchFamily="18" charset="0"/>
                                    </a:rPr>
                                    <m:t>𝑇</m:t>
                                  </m:r>
                                  <m:r>
                                    <a:rPr kumimoji="1" lang="en-US" altLang="ja-JP" sz="2000" i="1">
                                      <a:latin typeface="Cambria Math" panose="02040503050406030204" pitchFamily="18" charset="0"/>
                                    </a:rPr>
                                    <m:t>[℃]+273.15</m:t>
                                  </m:r>
                                </m:den>
                              </m:f>
                            </m:e>
                          </m:d>
                        </m:e>
                      </m:func>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3961760" y="1681126"/>
                <a:ext cx="4084488" cy="6915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Viscosity depending Temperature: </a:t>
                </a:r>
                <a14:m>
                  <m:oMath xmlns:m="http://schemas.openxmlformats.org/officeDocument/2006/math">
                    <m:r>
                      <a:rPr kumimoji="1" lang="en-US" altLang="ja-JP" sz="2000" b="0" i="1" smtClean="0">
                        <a:latin typeface="Cambria Math" panose="02040503050406030204" pitchFamily="18" charset="0"/>
                      </a:rPr>
                      <m:t>𝜂</m:t>
                    </m:r>
                  </m:oMath>
                </a14:m>
                <a:r>
                  <a:rPr kumimoji="1" lang="ja-JP" altLang="en-US" sz="2000" dirty="0"/>
                  <a:t> </a:t>
                </a:r>
                <a:r>
                  <a:rPr kumimoji="1" lang="en-US" altLang="ja-JP" sz="2000" dirty="0"/>
                  <a:t>[Pa</a:t>
                </a:r>
                <a:r>
                  <a:rPr kumimoji="1" lang="ja-JP" altLang="en-US" sz="2000" dirty="0"/>
                  <a:t>・</a:t>
                </a:r>
                <a:r>
                  <a:rPr kumimoji="1" lang="en-US" altLang="ja-JP" sz="2000" dirty="0"/>
                  <a:t>s]</a:t>
                </a:r>
                <a:endParaRPr kumimoji="1" lang="ja-JP" altLang="en-US" sz="2000"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8000" r="-1399" b="-52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41201E62-3A46-4F86-BE21-EA1DEC8F0908}"/>
              </a:ext>
            </a:extLst>
          </p:cNvPr>
          <p:cNvSpPr txBox="1"/>
          <p:nvPr/>
        </p:nvSpPr>
        <p:spPr>
          <a:xfrm>
            <a:off x="808015" y="1611100"/>
            <a:ext cx="2782568" cy="307777"/>
          </a:xfrm>
          <a:prstGeom prst="rect">
            <a:avLst/>
          </a:prstGeom>
          <a:noFill/>
        </p:spPr>
        <p:txBody>
          <a:bodyPr wrap="square" lIns="0" tIns="0" rIns="0" bIns="0" rtlCol="0">
            <a:spAutoFit/>
          </a:bodyPr>
          <a:lstStyle/>
          <a:p>
            <a:r>
              <a:rPr kumimoji="1" lang="ja-JP" altLang="en-US" sz="2000" dirty="0"/>
              <a:t>（アンドレードの粘度式）</a:t>
            </a:r>
          </a:p>
        </p:txBody>
      </p:sp>
      <p:sp>
        <p:nvSpPr>
          <p:cNvPr id="43" name="テキスト ボックス 42">
            <a:extLst>
              <a:ext uri="{FF2B5EF4-FFF2-40B4-BE49-F238E27FC236}">
                <a16:creationId xmlns:a16="http://schemas.microsoft.com/office/drawing/2014/main" id="{53189EAA-EF5C-460C-8445-B63F0E72F4D3}"/>
              </a:ext>
            </a:extLst>
          </p:cNvPr>
          <p:cNvSpPr txBox="1"/>
          <p:nvPr/>
        </p:nvSpPr>
        <p:spPr>
          <a:xfrm>
            <a:off x="808015" y="2758041"/>
            <a:ext cx="2097110" cy="307777"/>
          </a:xfrm>
          <a:prstGeom prst="rect">
            <a:avLst/>
          </a:prstGeom>
          <a:noFill/>
        </p:spPr>
        <p:txBody>
          <a:bodyPr wrap="square" lIns="0" tIns="0" rIns="0" bIns="0" rtlCol="0">
            <a:spAutoFit/>
          </a:bodyPr>
          <a:lstStyle/>
          <a:p>
            <a:r>
              <a:rPr kumimoji="1" lang="ja-JP" altLang="en-US" sz="2000" dirty="0"/>
              <a:t>東レ（</a:t>
            </a:r>
            <a:r>
              <a:rPr kumimoji="1" lang="en-US" altLang="ja-JP" sz="2000" dirty="0"/>
              <a:t>LVMWD</a:t>
            </a:r>
            <a:r>
              <a:rPr kumimoji="1" lang="ja-JP" altLang="en-US" sz="2000" dirty="0"/>
              <a:t>）</a:t>
            </a:r>
          </a:p>
        </p:txBody>
      </p:sp>
      <p:sp>
        <p:nvSpPr>
          <p:cNvPr id="45" name="テキスト ボックス 44">
            <a:extLst>
              <a:ext uri="{FF2B5EF4-FFF2-40B4-BE49-F238E27FC236}">
                <a16:creationId xmlns:a16="http://schemas.microsoft.com/office/drawing/2014/main" id="{FC9C2454-D5F3-44D1-9CBB-CCA491E70136}"/>
              </a:ext>
            </a:extLst>
          </p:cNvPr>
          <p:cNvSpPr txBox="1"/>
          <p:nvPr/>
        </p:nvSpPr>
        <p:spPr>
          <a:xfrm>
            <a:off x="808014" y="3550941"/>
            <a:ext cx="3803113" cy="307777"/>
          </a:xfrm>
          <a:prstGeom prst="rect">
            <a:avLst/>
          </a:prstGeom>
          <a:noFill/>
        </p:spPr>
        <p:txBody>
          <a:bodyPr wrap="square" lIns="0" tIns="0" rIns="0" bIns="0" rtlCol="0">
            <a:spAutoFit/>
          </a:bodyPr>
          <a:lstStyle/>
          <a:p>
            <a:r>
              <a:rPr kumimoji="1" lang="en-US" altLang="ja-JP" sz="2000" dirty="0"/>
              <a:t>Dupont Film Tec</a:t>
            </a:r>
            <a:r>
              <a:rPr kumimoji="1" lang="ja-JP" altLang="en-US" sz="2000" dirty="0"/>
              <a:t>（</a:t>
            </a:r>
            <a:r>
              <a:rPr kumimoji="1" lang="en-US" altLang="ja-JP" sz="2000" dirty="0"/>
              <a:t>OCWD B01</a:t>
            </a:r>
            <a:r>
              <a:rPr kumimoji="1" lang="ja-JP" altLang="en-US" sz="2000" dirty="0"/>
              <a:t>）</a:t>
            </a:r>
            <a:endParaRPr kumimoji="1" lang="en-US" altLang="ja-JP" sz="2000"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69D8C50-8B8A-40CC-8DFF-25C7903B277D}"/>
                  </a:ext>
                </a:extLst>
              </p:cNvPr>
              <p:cNvSpPr txBox="1"/>
              <p:nvPr/>
            </p:nvSpPr>
            <p:spPr>
              <a:xfrm>
                <a:off x="4376816" y="3505200"/>
                <a:ext cx="2987676" cy="617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𝑐</m:t>
                      </m:r>
                      <m:r>
                        <a:rPr kumimoji="1" lang="en-US" altLang="ja-JP" i="1" smtClean="0">
                          <a:latin typeface="Cambria Math" panose="02040503050406030204" pitchFamily="18" charset="0"/>
                        </a:rPr>
                        <m:t>=</m:t>
                      </m:r>
                      <m:d>
                        <m:dPr>
                          <m:begChr m:val="{"/>
                          <m:endChr m:val=""/>
                          <m:ctrlPr>
                            <a:rPr kumimoji="1" lang="en-US" altLang="ja-JP" i="1" smtClean="0">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r>
                                  <a:rPr kumimoji="1" lang="en-US" altLang="ja-JP" i="1">
                                    <a:latin typeface="Cambria Math" panose="02040503050406030204" pitchFamily="18" charset="0"/>
                                  </a:rPr>
                                  <m:t>3020</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𝑇</m:t>
                                </m:r>
                                <m:r>
                                  <a:rPr kumimoji="1" lang="en-US" altLang="ja-JP" i="1">
                                    <a:latin typeface="Cambria Math" panose="02040503050406030204" pitchFamily="18" charset="0"/>
                                  </a:rPr>
                                  <m:t>[℃]&lt;25</m:t>
                                </m:r>
                              </m:e>
                            </m:mr>
                            <m:mr>
                              <m:e>
                                <m:r>
                                  <a:rPr kumimoji="1" lang="en-US" altLang="ja-JP" i="1">
                                    <a:latin typeface="Cambria Math" panose="02040503050406030204" pitchFamily="18" charset="0"/>
                                  </a:rPr>
                                  <m:t>2640</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otherwise</m:t>
                                </m:r>
                              </m:e>
                            </m:mr>
                          </m:m>
                        </m:e>
                      </m:d>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469D8C50-8B8A-40CC-8DFF-25C7903B277D}"/>
                  </a:ext>
                </a:extLst>
              </p:cNvPr>
              <p:cNvSpPr txBox="1">
                <a:spLocks noRot="1" noChangeAspect="1" noMove="1" noResize="1" noEditPoints="1" noAdjustHandles="1" noChangeArrowheads="1" noChangeShapeType="1" noTextEdit="1"/>
              </p:cNvSpPr>
              <p:nvPr/>
            </p:nvSpPr>
            <p:spPr>
              <a:xfrm>
                <a:off x="4376816" y="3505200"/>
                <a:ext cx="2987676" cy="617861"/>
              </a:xfrm>
              <a:prstGeom prst="rect">
                <a:avLst/>
              </a:prstGeom>
              <a:blipFill>
                <a:blip r:embed="rId4"/>
                <a:stretch>
                  <a:fillRect b="-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84D9C790-4579-49C9-A2D7-72C07A82A6A5}"/>
                  </a:ext>
                </a:extLst>
              </p:cNvPr>
              <p:cNvSpPr txBox="1"/>
              <p:nvPr/>
            </p:nvSpPr>
            <p:spPr>
              <a:xfrm>
                <a:off x="4523937" y="2758041"/>
                <a:ext cx="141590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𝑐</m:t>
                      </m:r>
                      <m:r>
                        <a:rPr kumimoji="1" lang="en-US" altLang="ja-JP" i="1" smtClean="0">
                          <a:latin typeface="Cambria Math" panose="02040503050406030204" pitchFamily="18" charset="0"/>
                        </a:rPr>
                        <m:t>=</m:t>
                      </m:r>
                      <m:r>
                        <m:rPr>
                          <m:brk m:alnAt="7"/>
                        </m:rPr>
                        <a:rPr kumimoji="1" lang="en-US" altLang="ja-JP" i="1">
                          <a:latin typeface="Cambria Math" panose="02040503050406030204" pitchFamily="18" charset="0"/>
                        </a:rPr>
                        <m:t>1</m:t>
                      </m:r>
                      <m:r>
                        <a:rPr kumimoji="1" lang="en-US" altLang="ja-JP" i="1">
                          <a:latin typeface="Cambria Math" panose="02040503050406030204" pitchFamily="18" charset="0"/>
                        </a:rPr>
                        <m:t>965</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84D9C790-4579-49C9-A2D7-72C07A82A6A5}"/>
                  </a:ext>
                </a:extLst>
              </p:cNvPr>
              <p:cNvSpPr txBox="1">
                <a:spLocks noRot="1" noChangeAspect="1" noMove="1" noResize="1" noEditPoints="1" noAdjustHandles="1" noChangeArrowheads="1" noChangeShapeType="1" noTextEdit="1"/>
              </p:cNvSpPr>
              <p:nvPr/>
            </p:nvSpPr>
            <p:spPr>
              <a:xfrm>
                <a:off x="4523937" y="2758041"/>
                <a:ext cx="1415902" cy="276999"/>
              </a:xfrm>
              <a:prstGeom prst="rect">
                <a:avLst/>
              </a:prstGeom>
              <a:blipFill>
                <a:blip r:embed="rId5"/>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29E12D7D-EDF8-49D3-82C8-D50B3BFDAD36}"/>
                  </a:ext>
                </a:extLst>
              </p:cNvPr>
              <p:cNvSpPr txBox="1"/>
              <p:nvPr/>
            </p:nvSpPr>
            <p:spPr>
              <a:xfrm>
                <a:off x="4919153" y="4938813"/>
                <a:ext cx="2595927" cy="6335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ja-JP" altLang="en-US" sz="2000" i="1">
                          <a:latin typeface="Cambria Math" panose="02040503050406030204" pitchFamily="18" charset="0"/>
                        </a:rPr>
                        <m:t>𝜑</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48" name="テキスト ボックス 47">
                <a:extLst>
                  <a:ext uri="{FF2B5EF4-FFF2-40B4-BE49-F238E27FC236}">
                    <a16:creationId xmlns:a16="http://schemas.microsoft.com/office/drawing/2014/main" id="{29E12D7D-EDF8-49D3-82C8-D50B3BFDAD36}"/>
                  </a:ext>
                </a:extLst>
              </p:cNvPr>
              <p:cNvSpPr txBox="1">
                <a:spLocks noRot="1" noChangeAspect="1" noMove="1" noResize="1" noEditPoints="1" noAdjustHandles="1" noChangeArrowheads="1" noChangeShapeType="1" noTextEdit="1"/>
              </p:cNvSpPr>
              <p:nvPr/>
            </p:nvSpPr>
            <p:spPr>
              <a:xfrm>
                <a:off x="4919153" y="4938813"/>
                <a:ext cx="2595927" cy="63357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EA9DAB22-A2D3-48DD-B70F-D52E51694396}"/>
                  </a:ext>
                </a:extLst>
              </p:cNvPr>
              <p:cNvSpPr txBox="1"/>
              <p:nvPr/>
            </p:nvSpPr>
            <p:spPr>
              <a:xfrm>
                <a:off x="571984" y="4549504"/>
                <a:ext cx="3190417"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Fluidity: </a:t>
                </a:r>
                <a14:m>
                  <m:oMath xmlns:m="http://schemas.openxmlformats.org/officeDocument/2006/math">
                    <m:r>
                      <a:rPr kumimoji="1" lang="ja-JP" altLang="en-US" sz="2000" b="0" i="1" smtClean="0">
                        <a:latin typeface="Cambria Math" panose="02040503050406030204" pitchFamily="18" charset="0"/>
                      </a:rPr>
                      <m:t>𝜑</m:t>
                    </m:r>
                  </m:oMath>
                </a14:m>
                <a:r>
                  <a:rPr kumimoji="1" lang="ja-JP" altLang="en-US" sz="2000" dirty="0"/>
                  <a:t> </a:t>
                </a:r>
                <a:r>
                  <a:rPr kumimoji="1" lang="en-US" altLang="ja-JP" sz="2000" dirty="0"/>
                  <a:t>[1/(Pa</a:t>
                </a:r>
                <a:r>
                  <a:rPr kumimoji="1" lang="ja-JP" altLang="en-US" sz="2000" dirty="0"/>
                  <a:t>・</a:t>
                </a:r>
                <a:r>
                  <a:rPr kumimoji="1" lang="en-US" altLang="ja-JP" sz="2000" dirty="0"/>
                  <a:t>s)]</a:t>
                </a:r>
                <a:endParaRPr kumimoji="1" lang="ja-JP" altLang="en-US" sz="2000" dirty="0"/>
              </a:p>
            </p:txBody>
          </p:sp>
        </mc:Choice>
        <mc:Fallback xmlns="">
          <p:sp>
            <p:nvSpPr>
              <p:cNvPr id="49" name="テキスト ボックス 48">
                <a:extLst>
                  <a:ext uri="{FF2B5EF4-FFF2-40B4-BE49-F238E27FC236}">
                    <a16:creationId xmlns:a16="http://schemas.microsoft.com/office/drawing/2014/main" id="{EA9DAB22-A2D3-48DD-B70F-D52E51694396}"/>
                  </a:ext>
                </a:extLst>
              </p:cNvPr>
              <p:cNvSpPr txBox="1">
                <a:spLocks noRot="1" noChangeAspect="1" noMove="1" noResize="1" noEditPoints="1" noAdjustHandles="1" noChangeArrowheads="1" noChangeShapeType="1" noTextEdit="1"/>
              </p:cNvSpPr>
              <p:nvPr/>
            </p:nvSpPr>
            <p:spPr>
              <a:xfrm>
                <a:off x="571984" y="4549504"/>
                <a:ext cx="3190417" cy="307777"/>
              </a:xfrm>
              <a:prstGeom prst="rect">
                <a:avLst/>
              </a:prstGeom>
              <a:blipFill>
                <a:blip r:embed="rId7"/>
                <a:stretch>
                  <a:fillRect l="-4589" t="-27451" b="-5098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43C011BC-49D1-428D-8806-ABF7B72EDF6A}"/>
              </a:ext>
            </a:extLst>
          </p:cNvPr>
          <p:cNvSpPr txBox="1"/>
          <p:nvPr/>
        </p:nvSpPr>
        <p:spPr>
          <a:xfrm>
            <a:off x="3624035" y="4559594"/>
            <a:ext cx="987093" cy="307777"/>
          </a:xfrm>
          <a:prstGeom prst="rect">
            <a:avLst/>
          </a:prstGeom>
          <a:noFill/>
        </p:spPr>
        <p:txBody>
          <a:bodyPr wrap="square" lIns="0" tIns="0" rIns="0" bIns="0" rtlCol="0">
            <a:spAutoFit/>
          </a:bodyPr>
          <a:lstStyle/>
          <a:p>
            <a:r>
              <a:rPr kumimoji="1" lang="ja-JP" altLang="en-US" sz="2000" dirty="0"/>
              <a:t>流動度</a:t>
            </a:r>
          </a:p>
        </p:txBody>
      </p:sp>
      <p:sp>
        <p:nvSpPr>
          <p:cNvPr id="51" name="テキスト ボックス 50">
            <a:extLst>
              <a:ext uri="{FF2B5EF4-FFF2-40B4-BE49-F238E27FC236}">
                <a16:creationId xmlns:a16="http://schemas.microsoft.com/office/drawing/2014/main" id="{27A25B77-DD99-4F73-B823-7278FA747A7D}"/>
              </a:ext>
            </a:extLst>
          </p:cNvPr>
          <p:cNvSpPr txBox="1"/>
          <p:nvPr/>
        </p:nvSpPr>
        <p:spPr>
          <a:xfrm>
            <a:off x="6004004" y="1171314"/>
            <a:ext cx="1360623" cy="307777"/>
          </a:xfrm>
          <a:prstGeom prst="rect">
            <a:avLst/>
          </a:prstGeom>
          <a:noFill/>
        </p:spPr>
        <p:txBody>
          <a:bodyPr wrap="square" lIns="0" tIns="0" rIns="0" bIns="0" rtlCol="0">
            <a:spAutoFit/>
          </a:bodyPr>
          <a:lstStyle/>
          <a:p>
            <a:r>
              <a:rPr kumimoji="1" lang="ja-JP" altLang="en-US" sz="2000" dirty="0"/>
              <a:t>水の粘度</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40CB49-1771-4E19-B3F5-28323338180D}"/>
                  </a:ext>
                </a:extLst>
              </p:cNvPr>
              <p:cNvSpPr txBox="1"/>
              <p:nvPr/>
            </p:nvSpPr>
            <p:spPr>
              <a:xfrm>
                <a:off x="7799365" y="3691019"/>
                <a:ext cx="3809458" cy="246221"/>
              </a:xfrm>
              <a:prstGeom prst="rect">
                <a:avLst/>
              </a:prstGeom>
              <a:noFill/>
            </p:spPr>
            <p:txBody>
              <a:bodyPr wrap="square" lIns="0" tIns="0" rIns="0" bIns="0" rtlCol="0">
                <a:spAutoFit/>
              </a:bodyPr>
              <a:lstStyle/>
              <a:p>
                <a:r>
                  <a:rPr kumimoji="1" lang="ja-JP" altLang="en-US" sz="1600" dirty="0"/>
                  <a:t>（</a:t>
                </a:r>
                <a:r>
                  <a:rPr kumimoji="1" lang="en-US" altLang="ja-JP" sz="1600" dirty="0"/>
                  <a:t>second report</a:t>
                </a:r>
                <a:r>
                  <a:rPr kumimoji="1" lang="ja-JP" altLang="en-US" sz="1600" dirty="0"/>
                  <a:t>以前は、</a:t>
                </a:r>
                <a:r>
                  <a:rPr kumimoji="1" lang="en-US" altLang="ja-JP" sz="1600" b="0" dirty="0"/>
                  <a:t> </a:t>
                </a:r>
                <a14:m>
                  <m:oMath xmlns:m="http://schemas.openxmlformats.org/officeDocument/2006/math">
                    <m:r>
                      <a:rPr kumimoji="1" lang="en-US" altLang="ja-JP" sz="1600" b="0" i="1" smtClean="0">
                        <a:latin typeface="Cambria Math" panose="02040503050406030204" pitchFamily="18" charset="0"/>
                      </a:rPr>
                      <m:t>𝑐</m:t>
                    </m:r>
                    <m:r>
                      <a:rPr kumimoji="1" lang="en-US" altLang="ja-JP" sz="1600" b="0" i="0" smtClean="0">
                        <a:latin typeface="Cambria Math" panose="02040503050406030204" pitchFamily="18" charset="0"/>
                      </a:rPr>
                      <m:t>=</m:t>
                    </m:r>
                    <m:r>
                      <a:rPr kumimoji="1" lang="en-US" altLang="ja-JP" sz="1600" b="0" i="1" smtClean="0">
                        <a:latin typeface="Cambria Math" panose="02040503050406030204" pitchFamily="18" charset="0"/>
                      </a:rPr>
                      <m:t>31</m:t>
                    </m:r>
                    <m:r>
                      <a:rPr kumimoji="1" lang="en-US" altLang="ja-JP" sz="1600" i="1">
                        <a:latin typeface="Cambria Math" panose="02040503050406030204" pitchFamily="18" charset="0"/>
                      </a:rPr>
                      <m:t>40</m:t>
                    </m:r>
                  </m:oMath>
                </a14:m>
                <a:r>
                  <a:rPr kumimoji="1" lang="ja-JP" altLang="en-US" sz="1600" dirty="0"/>
                  <a:t>を使用）</a:t>
                </a:r>
              </a:p>
            </p:txBody>
          </p:sp>
        </mc:Choice>
        <mc:Fallback xmlns="">
          <p:sp>
            <p:nvSpPr>
              <p:cNvPr id="17" name="テキスト ボックス 16">
                <a:extLst>
                  <a:ext uri="{FF2B5EF4-FFF2-40B4-BE49-F238E27FC236}">
                    <a16:creationId xmlns:a16="http://schemas.microsoft.com/office/drawing/2014/main" id="{7440CB49-1771-4E19-B3F5-28323338180D}"/>
                  </a:ext>
                </a:extLst>
              </p:cNvPr>
              <p:cNvSpPr txBox="1">
                <a:spLocks noRot="1" noChangeAspect="1" noMove="1" noResize="1" noEditPoints="1" noAdjustHandles="1" noChangeArrowheads="1" noChangeShapeType="1" noTextEdit="1"/>
              </p:cNvSpPr>
              <p:nvPr/>
            </p:nvSpPr>
            <p:spPr>
              <a:xfrm>
                <a:off x="7799365" y="3691019"/>
                <a:ext cx="3809458" cy="246221"/>
              </a:xfrm>
              <a:prstGeom prst="rect">
                <a:avLst/>
              </a:prstGeom>
              <a:blipFill>
                <a:blip r:embed="rId8"/>
                <a:stretch>
                  <a:fillRect l="-3200" t="-24390" r="-2880" b="-512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4537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(2)</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4611128" y="1833608"/>
                <a:ext cx="2233534" cy="6420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4611128" y="1833608"/>
                <a:ext cx="2233534" cy="6420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Temperature Correction Factor: </a:t>
                </a:r>
                <a14:m>
                  <m:oMath xmlns:m="http://schemas.openxmlformats.org/officeDocument/2006/math">
                    <m:r>
                      <a:rPr kumimoji="1" lang="en-US" altLang="ja-JP" sz="2000" b="0" i="1" smtClean="0">
                        <a:latin typeface="Cambria Math" panose="02040503050406030204" pitchFamily="18" charset="0"/>
                      </a:rPr>
                      <m:t>𝐹</m:t>
                    </m:r>
                  </m:oMath>
                </a14:m>
                <a:endParaRPr kumimoji="1" lang="ja-JP" altLang="en-US" sz="2000"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4000"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AAF0A05-E1B6-4B1B-B83B-9F3A85FEF789}"/>
                  </a:ext>
                </a:extLst>
              </p:cNvPr>
              <p:cNvSpPr txBox="1"/>
              <p:nvPr/>
            </p:nvSpPr>
            <p:spPr>
              <a:xfrm>
                <a:off x="7156167" y="2000770"/>
                <a:ext cx="2233534" cy="307777"/>
              </a:xfrm>
              <a:prstGeom prst="rect">
                <a:avLst/>
              </a:prstGeom>
              <a:noFill/>
            </p:spPr>
            <p:txBody>
              <a:bodyPr wrap="square" lIns="0" tIns="0" rIns="0" bIns="0" rtlCol="0">
                <a:spAutoFit/>
              </a:bodyPr>
              <a:lstStyle/>
              <a:p>
                <a:r>
                  <a:rPr kumimoji="1" lang="ja-JP" altLang="en-US" sz="2000" dirty="0"/>
                  <a:t>（</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b="0" i="1" smtClean="0">
                        <a:latin typeface="Cambria Math" panose="02040503050406030204" pitchFamily="18" charset="0"/>
                      </a:rPr>
                      <m:t>=25[</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a:t>）</a:t>
                </a:r>
              </a:p>
            </p:txBody>
          </p:sp>
        </mc:Choice>
        <mc:Fallback xmlns="">
          <p:sp>
            <p:nvSpPr>
              <p:cNvPr id="16" name="テキスト ボックス 15">
                <a:extLst>
                  <a:ext uri="{FF2B5EF4-FFF2-40B4-BE49-F238E27FC236}">
                    <a16:creationId xmlns:a16="http://schemas.microsoft.com/office/drawing/2014/main" id="{9AAF0A05-E1B6-4B1B-B83B-9F3A85FEF789}"/>
                  </a:ext>
                </a:extLst>
              </p:cNvPr>
              <p:cNvSpPr txBox="1">
                <a:spLocks noRot="1" noChangeAspect="1" noMove="1" noResize="1" noEditPoints="1" noAdjustHandles="1" noChangeArrowheads="1" noChangeShapeType="1" noTextEdit="1"/>
              </p:cNvSpPr>
              <p:nvPr/>
            </p:nvSpPr>
            <p:spPr>
              <a:xfrm>
                <a:off x="7156167" y="2000770"/>
                <a:ext cx="2233534" cy="307777"/>
              </a:xfrm>
              <a:prstGeom prst="rect">
                <a:avLst/>
              </a:prstGeom>
              <a:blipFill>
                <a:blip r:embed="rId4"/>
                <a:stretch>
                  <a:fillRect l="-7104" t="-27451"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023A743-B053-4344-8FAF-A4EA536CE6AA}"/>
                  </a:ext>
                </a:extLst>
              </p:cNvPr>
              <p:cNvSpPr txBox="1"/>
              <p:nvPr/>
            </p:nvSpPr>
            <p:spPr>
              <a:xfrm>
                <a:off x="4117581" y="3465174"/>
                <a:ext cx="3206449" cy="640816"/>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9023A743-B053-4344-8FAF-A4EA536CE6AA}"/>
                  </a:ext>
                </a:extLst>
              </p:cNvPr>
              <p:cNvSpPr txBox="1">
                <a:spLocks noRot="1" noChangeAspect="1" noMove="1" noResize="1" noEditPoints="1" noAdjustHandles="1" noChangeArrowheads="1" noChangeShapeType="1" noTextEdit="1"/>
              </p:cNvSpPr>
              <p:nvPr/>
            </p:nvSpPr>
            <p:spPr>
              <a:xfrm>
                <a:off x="4117581" y="3465174"/>
                <a:ext cx="3206449" cy="640816"/>
              </a:xfrm>
              <a:prstGeom prst="rect">
                <a:avLst/>
              </a:prstGeom>
              <a:blipFill>
                <a:blip r:embed="rId5"/>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0D9A8AD-D93D-46E2-8B52-61E20C16866E}"/>
              </a:ext>
            </a:extLst>
          </p:cNvPr>
          <p:cNvSpPr txBox="1"/>
          <p:nvPr/>
        </p:nvSpPr>
        <p:spPr>
          <a:xfrm>
            <a:off x="808014" y="1837440"/>
            <a:ext cx="2106635" cy="307777"/>
          </a:xfrm>
          <a:prstGeom prst="rect">
            <a:avLst/>
          </a:prstGeom>
          <a:noFill/>
        </p:spPr>
        <p:txBody>
          <a:bodyPr wrap="square" lIns="0" tIns="0" rIns="0" bIns="0" rtlCol="0">
            <a:spAutoFit/>
          </a:bodyPr>
          <a:lstStyle/>
          <a:p>
            <a:r>
              <a:rPr kumimoji="1" lang="ja-JP" altLang="en-US" sz="2000" dirty="0"/>
              <a:t>東レ</a:t>
            </a:r>
          </a:p>
        </p:txBody>
      </p:sp>
      <p:sp>
        <p:nvSpPr>
          <p:cNvPr id="10" name="テキスト ボックス 9">
            <a:extLst>
              <a:ext uri="{FF2B5EF4-FFF2-40B4-BE49-F238E27FC236}">
                <a16:creationId xmlns:a16="http://schemas.microsoft.com/office/drawing/2014/main" id="{6E16C30A-8ED7-464C-ACD7-727157C3E4B9}"/>
              </a:ext>
            </a:extLst>
          </p:cNvPr>
          <p:cNvSpPr txBox="1"/>
          <p:nvPr/>
        </p:nvSpPr>
        <p:spPr>
          <a:xfrm>
            <a:off x="808014" y="3631693"/>
            <a:ext cx="2220935" cy="307777"/>
          </a:xfrm>
          <a:prstGeom prst="rect">
            <a:avLst/>
          </a:prstGeom>
          <a:noFill/>
        </p:spPr>
        <p:txBody>
          <a:bodyPr wrap="square" lIns="0" tIns="0" rIns="0" bIns="0" rtlCol="0">
            <a:spAutoFit/>
          </a:bodyPr>
          <a:lstStyle/>
          <a:p>
            <a:r>
              <a:rPr kumimoji="1" lang="en-US" altLang="ja-JP" sz="2000" dirty="0" err="1"/>
              <a:t>Hydranautics</a:t>
            </a:r>
            <a:r>
              <a:rPr kumimoji="1" lang="ja-JP" altLang="en-US" sz="2000" dirty="0"/>
              <a:t>資料</a:t>
            </a:r>
          </a:p>
        </p:txBody>
      </p:sp>
      <p:sp>
        <p:nvSpPr>
          <p:cNvPr id="11" name="テキスト ボックス 10">
            <a:extLst>
              <a:ext uri="{FF2B5EF4-FFF2-40B4-BE49-F238E27FC236}">
                <a16:creationId xmlns:a16="http://schemas.microsoft.com/office/drawing/2014/main" id="{68542FB1-9610-4C76-8835-8519D49FB1A3}"/>
              </a:ext>
            </a:extLst>
          </p:cNvPr>
          <p:cNvSpPr txBox="1"/>
          <p:nvPr/>
        </p:nvSpPr>
        <p:spPr>
          <a:xfrm>
            <a:off x="808014" y="2197758"/>
            <a:ext cx="3592536" cy="307777"/>
          </a:xfrm>
          <a:prstGeom prst="rect">
            <a:avLst/>
          </a:prstGeom>
          <a:noFill/>
        </p:spPr>
        <p:txBody>
          <a:bodyPr wrap="square" lIns="0" tIns="0" rIns="0" bIns="0" rtlCol="0">
            <a:spAutoFit/>
          </a:bodyPr>
          <a:lstStyle/>
          <a:p>
            <a:r>
              <a:rPr kumimoji="1" lang="en-US" altLang="ja-JP" sz="2000" dirty="0"/>
              <a:t>Dupont Film Tec</a:t>
            </a:r>
            <a:r>
              <a:rPr kumimoji="1" lang="ja-JP" altLang="en-US" sz="2000" dirty="0"/>
              <a:t>資料</a:t>
            </a:r>
          </a:p>
        </p:txBody>
      </p:sp>
      <p:sp>
        <p:nvSpPr>
          <p:cNvPr id="12" name="テキスト ボックス 11">
            <a:extLst>
              <a:ext uri="{FF2B5EF4-FFF2-40B4-BE49-F238E27FC236}">
                <a16:creationId xmlns:a16="http://schemas.microsoft.com/office/drawing/2014/main" id="{FF219ADB-24BA-4C55-8CD3-B72B8F0E52FF}"/>
              </a:ext>
            </a:extLst>
          </p:cNvPr>
          <p:cNvSpPr txBox="1"/>
          <p:nvPr/>
        </p:nvSpPr>
        <p:spPr>
          <a:xfrm>
            <a:off x="7799365" y="3700544"/>
            <a:ext cx="4208416" cy="246221"/>
          </a:xfrm>
          <a:prstGeom prst="rect">
            <a:avLst/>
          </a:prstGeom>
          <a:noFill/>
        </p:spPr>
        <p:txBody>
          <a:bodyPr wrap="square" lIns="0" tIns="0" rIns="0" bIns="0" rtlCol="0">
            <a:spAutoFit/>
          </a:bodyPr>
          <a:lstStyle/>
          <a:p>
            <a:r>
              <a:rPr kumimoji="1" lang="ja-JP" altLang="en-US" sz="1600" dirty="0"/>
              <a:t>（</a:t>
            </a:r>
            <a:r>
              <a:rPr kumimoji="1" lang="en-US" altLang="ja-JP" sz="1600" dirty="0"/>
              <a:t>second report</a:t>
            </a:r>
            <a:r>
              <a:rPr kumimoji="1" lang="ja-JP" altLang="en-US" sz="1600" dirty="0"/>
              <a:t>以前は、</a:t>
            </a:r>
            <a:r>
              <a:rPr kumimoji="1" lang="en-US" altLang="ja-JP" sz="1600" dirty="0"/>
              <a:t>OCWD</a:t>
            </a:r>
            <a:r>
              <a:rPr kumimoji="1" lang="ja-JP" altLang="en-US" sz="1600" dirty="0"/>
              <a:t>はこちらを使用）</a:t>
            </a:r>
          </a:p>
        </p:txBody>
      </p:sp>
    </p:spTree>
    <p:extLst>
      <p:ext uri="{BB962C8B-B14F-4D97-AF65-F5344CB8AC3E}">
        <p14:creationId xmlns:p14="http://schemas.microsoft.com/office/powerpoint/2010/main" val="377751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(3)</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4611128" y="1833608"/>
                <a:ext cx="2233534" cy="6420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4611128" y="1833608"/>
                <a:ext cx="2233534" cy="6420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35092"/>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Normalized Flow Rate: </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𝑄</m:t>
                        </m:r>
                      </m:e>
                      <m:sub>
                        <m:r>
                          <m:rPr>
                            <m:sty m:val="p"/>
                          </m:rPr>
                          <a:rPr kumimoji="1" lang="en-US" altLang="ja-JP" sz="2000" b="0" i="0" smtClean="0">
                            <a:latin typeface="Cambria Math" panose="02040503050406030204" pitchFamily="18" charset="0"/>
                          </a:rPr>
                          <m:t>perm</m:t>
                        </m:r>
                      </m:sub>
                    </m:sSub>
                  </m:oMath>
                </a14:m>
                <a:endParaRPr kumimoji="1" lang="ja-JP" altLang="en-US" sz="2000" i="1" dirty="0"/>
              </a:p>
            </p:txBody>
          </p:sp>
        </mc:Choice>
        <mc:Fallback>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35092"/>
              </a:xfrm>
              <a:prstGeom prst="rect">
                <a:avLst/>
              </a:prstGeom>
              <a:blipFill>
                <a:blip r:embed="rId3"/>
                <a:stretch>
                  <a:fillRect l="-2797" t="-23636"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AAF0A05-E1B6-4B1B-B83B-9F3A85FEF789}"/>
                  </a:ext>
                </a:extLst>
              </p:cNvPr>
              <p:cNvSpPr txBox="1"/>
              <p:nvPr/>
            </p:nvSpPr>
            <p:spPr>
              <a:xfrm>
                <a:off x="7156167" y="2000770"/>
                <a:ext cx="2233534" cy="307777"/>
              </a:xfrm>
              <a:prstGeom prst="rect">
                <a:avLst/>
              </a:prstGeom>
              <a:noFill/>
            </p:spPr>
            <p:txBody>
              <a:bodyPr wrap="square" lIns="0" tIns="0" rIns="0" bIns="0" rtlCol="0">
                <a:spAutoFit/>
              </a:bodyPr>
              <a:lstStyle/>
              <a:p>
                <a:r>
                  <a:rPr kumimoji="1" lang="ja-JP" altLang="en-US" sz="2000" dirty="0"/>
                  <a:t>（</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b="0" i="1" smtClean="0">
                        <a:latin typeface="Cambria Math" panose="02040503050406030204" pitchFamily="18" charset="0"/>
                      </a:rPr>
                      <m:t>=25[</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a:t>）</a:t>
                </a:r>
              </a:p>
            </p:txBody>
          </p:sp>
        </mc:Choice>
        <mc:Fallback xmlns="">
          <p:sp>
            <p:nvSpPr>
              <p:cNvPr id="16" name="テキスト ボックス 15">
                <a:extLst>
                  <a:ext uri="{FF2B5EF4-FFF2-40B4-BE49-F238E27FC236}">
                    <a16:creationId xmlns:a16="http://schemas.microsoft.com/office/drawing/2014/main" id="{9AAF0A05-E1B6-4B1B-B83B-9F3A85FEF789}"/>
                  </a:ext>
                </a:extLst>
              </p:cNvPr>
              <p:cNvSpPr txBox="1">
                <a:spLocks noRot="1" noChangeAspect="1" noMove="1" noResize="1" noEditPoints="1" noAdjustHandles="1" noChangeArrowheads="1" noChangeShapeType="1" noTextEdit="1"/>
              </p:cNvSpPr>
              <p:nvPr/>
            </p:nvSpPr>
            <p:spPr>
              <a:xfrm>
                <a:off x="7156167" y="2000770"/>
                <a:ext cx="2233534" cy="307777"/>
              </a:xfrm>
              <a:prstGeom prst="rect">
                <a:avLst/>
              </a:prstGeom>
              <a:blipFill>
                <a:blip r:embed="rId4"/>
                <a:stretch>
                  <a:fillRect l="-7104" t="-27451"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023A743-B053-4344-8FAF-A4EA536CE6AA}"/>
                  </a:ext>
                </a:extLst>
              </p:cNvPr>
              <p:cNvSpPr txBox="1"/>
              <p:nvPr/>
            </p:nvSpPr>
            <p:spPr>
              <a:xfrm>
                <a:off x="4117581" y="3465174"/>
                <a:ext cx="3206449" cy="640816"/>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9023A743-B053-4344-8FAF-A4EA536CE6AA}"/>
                  </a:ext>
                </a:extLst>
              </p:cNvPr>
              <p:cNvSpPr txBox="1">
                <a:spLocks noRot="1" noChangeAspect="1" noMove="1" noResize="1" noEditPoints="1" noAdjustHandles="1" noChangeArrowheads="1" noChangeShapeType="1" noTextEdit="1"/>
              </p:cNvSpPr>
              <p:nvPr/>
            </p:nvSpPr>
            <p:spPr>
              <a:xfrm>
                <a:off x="4117581" y="3465174"/>
                <a:ext cx="3206449" cy="640816"/>
              </a:xfrm>
              <a:prstGeom prst="rect">
                <a:avLst/>
              </a:prstGeom>
              <a:blipFill>
                <a:blip r:embed="rId5"/>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0D9A8AD-D93D-46E2-8B52-61E20C16866E}"/>
              </a:ext>
            </a:extLst>
          </p:cNvPr>
          <p:cNvSpPr txBox="1"/>
          <p:nvPr/>
        </p:nvSpPr>
        <p:spPr>
          <a:xfrm>
            <a:off x="808014" y="1837440"/>
            <a:ext cx="2106635" cy="307777"/>
          </a:xfrm>
          <a:prstGeom prst="rect">
            <a:avLst/>
          </a:prstGeom>
          <a:noFill/>
        </p:spPr>
        <p:txBody>
          <a:bodyPr wrap="square" lIns="0" tIns="0" rIns="0" bIns="0" rtlCol="0">
            <a:spAutoFit/>
          </a:bodyPr>
          <a:lstStyle/>
          <a:p>
            <a:r>
              <a:rPr kumimoji="1" lang="ja-JP" altLang="en-US" sz="2000" dirty="0"/>
              <a:t>東レ</a:t>
            </a:r>
          </a:p>
        </p:txBody>
      </p:sp>
      <p:sp>
        <p:nvSpPr>
          <p:cNvPr id="10" name="テキスト ボックス 9">
            <a:extLst>
              <a:ext uri="{FF2B5EF4-FFF2-40B4-BE49-F238E27FC236}">
                <a16:creationId xmlns:a16="http://schemas.microsoft.com/office/drawing/2014/main" id="{6E16C30A-8ED7-464C-ACD7-727157C3E4B9}"/>
              </a:ext>
            </a:extLst>
          </p:cNvPr>
          <p:cNvSpPr txBox="1"/>
          <p:nvPr/>
        </p:nvSpPr>
        <p:spPr>
          <a:xfrm>
            <a:off x="808014" y="3631693"/>
            <a:ext cx="2220935" cy="307777"/>
          </a:xfrm>
          <a:prstGeom prst="rect">
            <a:avLst/>
          </a:prstGeom>
          <a:noFill/>
        </p:spPr>
        <p:txBody>
          <a:bodyPr wrap="square" lIns="0" tIns="0" rIns="0" bIns="0" rtlCol="0">
            <a:spAutoFit/>
          </a:bodyPr>
          <a:lstStyle/>
          <a:p>
            <a:r>
              <a:rPr kumimoji="1" lang="en-US" altLang="ja-JP" sz="2000" dirty="0" err="1"/>
              <a:t>Hydranautics</a:t>
            </a:r>
            <a:r>
              <a:rPr kumimoji="1" lang="ja-JP" altLang="en-US" sz="2000" dirty="0"/>
              <a:t>資料</a:t>
            </a:r>
          </a:p>
        </p:txBody>
      </p:sp>
      <p:sp>
        <p:nvSpPr>
          <p:cNvPr id="11" name="テキスト ボックス 10">
            <a:extLst>
              <a:ext uri="{FF2B5EF4-FFF2-40B4-BE49-F238E27FC236}">
                <a16:creationId xmlns:a16="http://schemas.microsoft.com/office/drawing/2014/main" id="{68542FB1-9610-4C76-8835-8519D49FB1A3}"/>
              </a:ext>
            </a:extLst>
          </p:cNvPr>
          <p:cNvSpPr txBox="1"/>
          <p:nvPr/>
        </p:nvSpPr>
        <p:spPr>
          <a:xfrm>
            <a:off x="808014" y="2197758"/>
            <a:ext cx="3592536" cy="307777"/>
          </a:xfrm>
          <a:prstGeom prst="rect">
            <a:avLst/>
          </a:prstGeom>
          <a:noFill/>
        </p:spPr>
        <p:txBody>
          <a:bodyPr wrap="square" lIns="0" tIns="0" rIns="0" bIns="0" rtlCol="0">
            <a:spAutoFit/>
          </a:bodyPr>
          <a:lstStyle/>
          <a:p>
            <a:r>
              <a:rPr kumimoji="1" lang="en-US" altLang="ja-JP" sz="2000" dirty="0"/>
              <a:t>Dupont Film Tec</a:t>
            </a:r>
            <a:r>
              <a:rPr kumimoji="1" lang="ja-JP" altLang="en-US" sz="2000" dirty="0"/>
              <a:t>資料</a:t>
            </a:r>
          </a:p>
        </p:txBody>
      </p:sp>
      <p:sp>
        <p:nvSpPr>
          <p:cNvPr id="12" name="テキスト ボックス 11">
            <a:extLst>
              <a:ext uri="{FF2B5EF4-FFF2-40B4-BE49-F238E27FC236}">
                <a16:creationId xmlns:a16="http://schemas.microsoft.com/office/drawing/2014/main" id="{FF219ADB-24BA-4C55-8CD3-B72B8F0E52FF}"/>
              </a:ext>
            </a:extLst>
          </p:cNvPr>
          <p:cNvSpPr txBox="1"/>
          <p:nvPr/>
        </p:nvSpPr>
        <p:spPr>
          <a:xfrm>
            <a:off x="7799365" y="3700544"/>
            <a:ext cx="4208416" cy="246221"/>
          </a:xfrm>
          <a:prstGeom prst="rect">
            <a:avLst/>
          </a:prstGeom>
          <a:noFill/>
        </p:spPr>
        <p:txBody>
          <a:bodyPr wrap="square" lIns="0" tIns="0" rIns="0" bIns="0" rtlCol="0">
            <a:spAutoFit/>
          </a:bodyPr>
          <a:lstStyle/>
          <a:p>
            <a:r>
              <a:rPr kumimoji="1" lang="ja-JP" altLang="en-US" sz="1600" dirty="0"/>
              <a:t>（</a:t>
            </a:r>
            <a:r>
              <a:rPr kumimoji="1" lang="en-US" altLang="ja-JP" sz="1600" dirty="0"/>
              <a:t>second report</a:t>
            </a:r>
            <a:r>
              <a:rPr kumimoji="1" lang="ja-JP" altLang="en-US" sz="1600" dirty="0"/>
              <a:t>以前は、</a:t>
            </a:r>
            <a:r>
              <a:rPr kumimoji="1" lang="en-US" altLang="ja-JP" sz="1600" dirty="0"/>
              <a:t>OCWD</a:t>
            </a:r>
            <a:r>
              <a:rPr kumimoji="1" lang="ja-JP" altLang="en-US" sz="1600" dirty="0"/>
              <a:t>はこちらを使用）</a:t>
            </a:r>
          </a:p>
        </p:txBody>
      </p:sp>
    </p:spTree>
    <p:extLst>
      <p:ext uri="{BB962C8B-B14F-4D97-AF65-F5344CB8AC3E}">
        <p14:creationId xmlns:p14="http://schemas.microsoft.com/office/powerpoint/2010/main" val="2462557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導電率予測の戦略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下記の傾向があると判断し、傾向毎にモデル化の戦略を分けた。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19" name="六角形 18">
            <a:extLst>
              <a:ext uri="{FF2B5EF4-FFF2-40B4-BE49-F238E27FC236}">
                <a16:creationId xmlns:a16="http://schemas.microsoft.com/office/drawing/2014/main" id="{E0DE6866-07BF-41DB-800E-A08AF4887EF0}"/>
              </a:ext>
            </a:extLst>
          </p:cNvPr>
          <p:cNvSpPr/>
          <p:nvPr/>
        </p:nvSpPr>
        <p:spPr>
          <a:xfrm>
            <a:off x="5138144" y="3392115"/>
            <a:ext cx="968755"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設備</a:t>
            </a:r>
          </a:p>
        </p:txBody>
      </p:sp>
      <p:sp>
        <p:nvSpPr>
          <p:cNvPr id="20" name="テキスト ボックス 19">
            <a:extLst>
              <a:ext uri="{FF2B5EF4-FFF2-40B4-BE49-F238E27FC236}">
                <a16:creationId xmlns:a16="http://schemas.microsoft.com/office/drawing/2014/main" id="{0E4739EF-0556-4530-91D6-11252FE7759C}"/>
              </a:ext>
            </a:extLst>
          </p:cNvPr>
          <p:cNvSpPr txBox="1"/>
          <p:nvPr/>
        </p:nvSpPr>
        <p:spPr>
          <a:xfrm>
            <a:off x="3566384" y="3244334"/>
            <a:ext cx="1421232" cy="369332"/>
          </a:xfrm>
          <a:prstGeom prst="rect">
            <a:avLst/>
          </a:prstGeom>
          <a:noFill/>
        </p:spPr>
        <p:txBody>
          <a:bodyPr wrap="square" rtlCol="0">
            <a:spAutoFit/>
          </a:bodyPr>
          <a:lstStyle/>
          <a:p>
            <a:pPr algn="ctr"/>
            <a:r>
              <a:rPr kumimoji="1" lang="ja-JP" altLang="en-US" dirty="0"/>
              <a:t>操作量</a:t>
            </a:r>
          </a:p>
        </p:txBody>
      </p:sp>
      <p:sp>
        <p:nvSpPr>
          <p:cNvPr id="21" name="矢印: 右 20">
            <a:extLst>
              <a:ext uri="{FF2B5EF4-FFF2-40B4-BE49-F238E27FC236}">
                <a16:creationId xmlns:a16="http://schemas.microsoft.com/office/drawing/2014/main" id="{083ED8C7-E082-487D-969F-9CF3BBC9F8BE}"/>
              </a:ext>
            </a:extLst>
          </p:cNvPr>
          <p:cNvSpPr/>
          <p:nvPr/>
        </p:nvSpPr>
        <p:spPr>
          <a:xfrm>
            <a:off x="4103220" y="3624627"/>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8BB75ED8-57EC-4C5B-ABFB-ED8B9FADEFC2}"/>
              </a:ext>
            </a:extLst>
          </p:cNvPr>
          <p:cNvSpPr/>
          <p:nvPr/>
        </p:nvSpPr>
        <p:spPr>
          <a:xfrm>
            <a:off x="6291857" y="3643610"/>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5E097130-F9BE-498E-A32F-EF32B8561E9E}"/>
              </a:ext>
            </a:extLst>
          </p:cNvPr>
          <p:cNvSpPr txBox="1"/>
          <p:nvPr/>
        </p:nvSpPr>
        <p:spPr>
          <a:xfrm>
            <a:off x="5862229" y="3244334"/>
            <a:ext cx="1421232" cy="369332"/>
          </a:xfrm>
          <a:prstGeom prst="rect">
            <a:avLst/>
          </a:prstGeom>
          <a:noFill/>
        </p:spPr>
        <p:txBody>
          <a:bodyPr wrap="square" rtlCol="0">
            <a:spAutoFit/>
          </a:bodyPr>
          <a:lstStyle/>
          <a:p>
            <a:pPr algn="ctr"/>
            <a:r>
              <a:rPr kumimoji="1" lang="ja-JP" altLang="en-US" dirty="0"/>
              <a:t>品質</a:t>
            </a:r>
          </a:p>
        </p:txBody>
      </p:sp>
      <p:sp>
        <p:nvSpPr>
          <p:cNvPr id="28" name="矢印: 右 27">
            <a:extLst>
              <a:ext uri="{FF2B5EF4-FFF2-40B4-BE49-F238E27FC236}">
                <a16:creationId xmlns:a16="http://schemas.microsoft.com/office/drawing/2014/main" id="{771A5A49-D03C-4070-B5E8-459CEF3650D2}"/>
              </a:ext>
            </a:extLst>
          </p:cNvPr>
          <p:cNvSpPr/>
          <p:nvPr/>
        </p:nvSpPr>
        <p:spPr>
          <a:xfrm rot="16200000">
            <a:off x="5173951" y="4275140"/>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BA49E106-0D3E-474B-89D8-B20B37F0467F}"/>
              </a:ext>
            </a:extLst>
          </p:cNvPr>
          <p:cNvSpPr txBox="1"/>
          <p:nvPr/>
        </p:nvSpPr>
        <p:spPr>
          <a:xfrm>
            <a:off x="5883710" y="4229674"/>
            <a:ext cx="939213" cy="369332"/>
          </a:xfrm>
          <a:prstGeom prst="rect">
            <a:avLst/>
          </a:prstGeom>
          <a:noFill/>
        </p:spPr>
        <p:txBody>
          <a:bodyPr wrap="square" rtlCol="0">
            <a:spAutoFit/>
          </a:bodyPr>
          <a:lstStyle/>
          <a:p>
            <a:pPr algn="ctr"/>
            <a:r>
              <a:rPr kumimoji="1" lang="ja-JP" altLang="en-US" dirty="0"/>
              <a:t>外乱</a:t>
            </a:r>
          </a:p>
        </p:txBody>
      </p:sp>
      <p:sp>
        <p:nvSpPr>
          <p:cNvPr id="30" name="矢印: 右 29">
            <a:extLst>
              <a:ext uri="{FF2B5EF4-FFF2-40B4-BE49-F238E27FC236}">
                <a16:creationId xmlns:a16="http://schemas.microsoft.com/office/drawing/2014/main" id="{6A0F6566-C847-43BE-AF23-9AD3A8D4660E}"/>
              </a:ext>
            </a:extLst>
          </p:cNvPr>
          <p:cNvSpPr/>
          <p:nvPr/>
        </p:nvSpPr>
        <p:spPr>
          <a:xfrm rot="5400000">
            <a:off x="5545439" y="4286710"/>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5C4F1CB-8FD1-4690-9DE7-6786C6FD88A4}"/>
                  </a:ext>
                </a:extLst>
              </p:cNvPr>
              <p:cNvSpPr txBox="1"/>
              <p:nvPr/>
            </p:nvSpPr>
            <p:spPr>
              <a:xfrm>
                <a:off x="4546373" y="3259723"/>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1" name="テキスト ボックス 30">
                <a:extLst>
                  <a:ext uri="{FF2B5EF4-FFF2-40B4-BE49-F238E27FC236}">
                    <a16:creationId xmlns:a16="http://schemas.microsoft.com/office/drawing/2014/main" id="{45C4F1CB-8FD1-4690-9DE7-6786C6FD88A4}"/>
                  </a:ext>
                </a:extLst>
              </p:cNvPr>
              <p:cNvSpPr txBox="1">
                <a:spLocks noRot="1" noChangeAspect="1" noMove="1" noResize="1" noEditPoints="1" noAdjustHandles="1" noChangeArrowheads="1" noChangeShapeType="1" noTextEdit="1"/>
              </p:cNvSpPr>
              <p:nvPr/>
            </p:nvSpPr>
            <p:spPr>
              <a:xfrm>
                <a:off x="4546373" y="3259723"/>
                <a:ext cx="667154" cy="338554"/>
              </a:xfrm>
              <a:prstGeom prst="rect">
                <a:avLst/>
              </a:prstGeom>
              <a:blipFill>
                <a:blip r:embed="rId2"/>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6093604-31A2-4ADB-AFFC-FB3DFBC7E885}"/>
                  </a:ext>
                </a:extLst>
              </p:cNvPr>
              <p:cNvSpPr txBox="1"/>
              <p:nvPr/>
            </p:nvSpPr>
            <p:spPr>
              <a:xfrm>
                <a:off x="6689265" y="3259723"/>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2" name="テキスト ボックス 31">
                <a:extLst>
                  <a:ext uri="{FF2B5EF4-FFF2-40B4-BE49-F238E27FC236}">
                    <a16:creationId xmlns:a16="http://schemas.microsoft.com/office/drawing/2014/main" id="{A6093604-31A2-4ADB-AFFC-FB3DFBC7E885}"/>
                  </a:ext>
                </a:extLst>
              </p:cNvPr>
              <p:cNvSpPr txBox="1">
                <a:spLocks noRot="1" noChangeAspect="1" noMove="1" noResize="1" noEditPoints="1" noAdjustHandles="1" noChangeArrowheads="1" noChangeShapeType="1" noTextEdit="1"/>
              </p:cNvSpPr>
              <p:nvPr/>
            </p:nvSpPr>
            <p:spPr>
              <a:xfrm>
                <a:off x="6689265" y="3259723"/>
                <a:ext cx="667154" cy="338554"/>
              </a:xfrm>
              <a:prstGeom prst="rect">
                <a:avLst/>
              </a:prstGeom>
              <a:blipFill>
                <a:blip r:embed="rId3"/>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5B6FDA08-AD78-45E3-9690-60F2B6224D21}"/>
                  </a:ext>
                </a:extLst>
              </p:cNvPr>
              <p:cNvSpPr txBox="1"/>
              <p:nvPr/>
            </p:nvSpPr>
            <p:spPr>
              <a:xfrm>
                <a:off x="6583835" y="4217837"/>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3" name="テキスト ボックス 32">
                <a:extLst>
                  <a:ext uri="{FF2B5EF4-FFF2-40B4-BE49-F238E27FC236}">
                    <a16:creationId xmlns:a16="http://schemas.microsoft.com/office/drawing/2014/main" id="{5B6FDA08-AD78-45E3-9690-60F2B6224D21}"/>
                  </a:ext>
                </a:extLst>
              </p:cNvPr>
              <p:cNvSpPr txBox="1">
                <a:spLocks noRot="1" noChangeAspect="1" noMove="1" noResize="1" noEditPoints="1" noAdjustHandles="1" noChangeArrowheads="1" noChangeShapeType="1" noTextEdit="1"/>
              </p:cNvSpPr>
              <p:nvPr/>
            </p:nvSpPr>
            <p:spPr>
              <a:xfrm>
                <a:off x="6583835" y="4217837"/>
                <a:ext cx="667154" cy="338554"/>
              </a:xfrm>
              <a:prstGeom prst="rect">
                <a:avLst/>
              </a:prstGeom>
              <a:blipFill>
                <a:blip r:embed="rId4"/>
                <a:stretch>
                  <a:fillRect b="-127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194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normAutofit/>
          </a:bodyPr>
          <a:lstStyle/>
          <a:p>
            <a:r>
              <a:rPr lang="ja-JP" altLang="en-US" dirty="0"/>
              <a:t>時系列データの</a:t>
            </a:r>
            <a:r>
              <a:rPr lang="en-US" altLang="ja-JP" dirty="0"/>
              <a:t>STL</a:t>
            </a:r>
            <a:r>
              <a:rPr lang="ja-JP" altLang="en-US" dirty="0"/>
              <a:t>分解</a:t>
            </a:r>
            <a:r>
              <a:rPr lang="ja-JP" altLang="en-US" sz="2200" dirty="0"/>
              <a:t>（</a:t>
            </a:r>
            <a:r>
              <a:rPr lang="en-US" altLang="ja-JP" sz="2200" dirty="0"/>
              <a:t>Seasonal Decomposition Of Time Series By Loess</a:t>
            </a:r>
            <a:r>
              <a:rPr lang="ja-JP" altLang="en-US" sz="2200" dirty="0"/>
              <a:t>）</a:t>
            </a:r>
            <a:endParaRPr lang="en-US" sz="22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3431"/>
            <a:ext cx="11341887" cy="600165"/>
          </a:xfrm>
        </p:spPr>
        <p:txBody>
          <a:bodyPr/>
          <a:lstStyle/>
          <a:p>
            <a:r>
              <a:rPr lang="ja-JP" altLang="en-US" sz="2800" dirty="0"/>
              <a:t>実績値は、非定常なトレンド成分が支配的である。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54" name="テキスト ボックス 53">
            <a:extLst>
              <a:ext uri="{FF2B5EF4-FFF2-40B4-BE49-F238E27FC236}">
                <a16:creationId xmlns:a16="http://schemas.microsoft.com/office/drawing/2014/main" id="{5EB98B23-C7C9-4D11-B8A9-0028707AB9F4}"/>
              </a:ext>
            </a:extLst>
          </p:cNvPr>
          <p:cNvSpPr txBox="1"/>
          <p:nvPr/>
        </p:nvSpPr>
        <p:spPr>
          <a:xfrm>
            <a:off x="1320662" y="2311473"/>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121A0FF9-A132-4A35-ADCE-465F14FF45D6}"/>
              </a:ext>
            </a:extLst>
          </p:cNvPr>
          <p:cNvSpPr txBox="1"/>
          <p:nvPr/>
        </p:nvSpPr>
        <p:spPr>
          <a:xfrm>
            <a:off x="5121297" y="2311473"/>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ED71D59F-977C-4A1B-839A-0496365FE490}"/>
              </a:ext>
            </a:extLst>
          </p:cNvPr>
          <p:cNvSpPr txBox="1"/>
          <p:nvPr/>
        </p:nvSpPr>
        <p:spPr>
          <a:xfrm>
            <a:off x="9054324" y="2311473"/>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7" name="テキスト ボックス 56">
            <a:extLst>
              <a:ext uri="{FF2B5EF4-FFF2-40B4-BE49-F238E27FC236}">
                <a16:creationId xmlns:a16="http://schemas.microsoft.com/office/drawing/2014/main" id="{F87046AD-012F-4278-8FA0-4D7FBAE644CD}"/>
              </a:ext>
            </a:extLst>
          </p:cNvPr>
          <p:cNvSpPr txBox="1"/>
          <p:nvPr/>
        </p:nvSpPr>
        <p:spPr>
          <a:xfrm>
            <a:off x="9683740" y="810129"/>
            <a:ext cx="2413295" cy="338554"/>
          </a:xfrm>
          <a:prstGeom prst="rect">
            <a:avLst/>
          </a:prstGeom>
          <a:noFill/>
        </p:spPr>
        <p:txBody>
          <a:bodyPr wrap="square" rtlCol="0">
            <a:spAutoFit/>
          </a:bodyPr>
          <a:lstStyle/>
          <a:p>
            <a:pPr algn="ctr"/>
            <a:r>
              <a:rPr kumimoji="1" lang="en-US" altLang="ja-JP" sz="1600"/>
              <a:t>Seasonal Period: 2000</a:t>
            </a:r>
            <a:endParaRPr kumimoji="1" lang="ja-JP" altLang="en-US" sz="1600" dirty="0"/>
          </a:p>
        </p:txBody>
      </p:sp>
      <p:sp>
        <p:nvSpPr>
          <p:cNvPr id="58" name="テキスト ボックス 57">
            <a:extLst>
              <a:ext uri="{FF2B5EF4-FFF2-40B4-BE49-F238E27FC236}">
                <a16:creationId xmlns:a16="http://schemas.microsoft.com/office/drawing/2014/main" id="{0594F41C-DAF7-45B2-8693-BEDBC2138C75}"/>
              </a:ext>
            </a:extLst>
          </p:cNvPr>
          <p:cNvSpPr txBox="1"/>
          <p:nvPr/>
        </p:nvSpPr>
        <p:spPr>
          <a:xfrm>
            <a:off x="9683740" y="1114994"/>
            <a:ext cx="2413295" cy="338554"/>
          </a:xfrm>
          <a:prstGeom prst="rect">
            <a:avLst/>
          </a:prstGeom>
          <a:noFill/>
        </p:spPr>
        <p:txBody>
          <a:bodyPr wrap="square" rtlCol="0">
            <a:spAutoFit/>
          </a:bodyPr>
          <a:lstStyle/>
          <a:p>
            <a:pPr algn="ctr"/>
            <a:r>
              <a:rPr kumimoji="1" lang="en-US" altLang="ja-JP" sz="1600" dirty="0"/>
              <a:t>Multiplicative</a:t>
            </a:r>
            <a:r>
              <a:rPr kumimoji="1" lang="ja-JP" altLang="en-US" sz="1600" dirty="0"/>
              <a:t> </a:t>
            </a:r>
            <a:r>
              <a:rPr kumimoji="1" lang="en-US" altLang="ja-JP" sz="1600" dirty="0"/>
              <a:t>model</a:t>
            </a:r>
            <a:endParaRPr kumimoji="1" lang="ja-JP" altLang="en-US" sz="1600"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0C66FCC-D5F4-40CE-A9BF-A3291E3425CC}"/>
                  </a:ext>
                </a:extLst>
              </p:cNvPr>
              <p:cNvSpPr txBox="1"/>
              <p:nvPr/>
            </p:nvSpPr>
            <p:spPr>
              <a:xfrm>
                <a:off x="3829844" y="1629308"/>
                <a:ext cx="4416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𝑂𝑏𝑠𝑒𝑟𝑣𝑒𝑑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𝑇𝑟𝑒𝑛𝑑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𝑆𝑒𝑎𝑠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𝑅𝑒𝑠</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0C66FCC-D5F4-40CE-A9BF-A3291E3425CC}"/>
                  </a:ext>
                </a:extLst>
              </p:cNvPr>
              <p:cNvSpPr txBox="1">
                <a:spLocks noRot="1" noChangeAspect="1" noMove="1" noResize="1" noEditPoints="1" noAdjustHandles="1" noChangeArrowheads="1" noChangeShapeType="1" noTextEdit="1"/>
              </p:cNvSpPr>
              <p:nvPr/>
            </p:nvSpPr>
            <p:spPr>
              <a:xfrm>
                <a:off x="3829844" y="1629308"/>
                <a:ext cx="4416465" cy="276999"/>
              </a:xfrm>
              <a:prstGeom prst="rect">
                <a:avLst/>
              </a:prstGeom>
              <a:blipFill>
                <a:blip r:embed="rId2"/>
                <a:stretch>
                  <a:fillRect l="-828" r="-1379" b="-39130"/>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8E9894ED-0C61-4622-A375-98517CFCDFED}"/>
              </a:ext>
            </a:extLst>
          </p:cNvPr>
          <p:cNvSpPr txBox="1"/>
          <p:nvPr/>
        </p:nvSpPr>
        <p:spPr>
          <a:xfrm>
            <a:off x="1495425" y="1598531"/>
            <a:ext cx="2449934" cy="338554"/>
          </a:xfrm>
          <a:prstGeom prst="rect">
            <a:avLst/>
          </a:prstGeom>
          <a:noFill/>
        </p:spPr>
        <p:txBody>
          <a:bodyPr wrap="square" rtlCol="0">
            <a:spAutoFit/>
          </a:bodyPr>
          <a:lstStyle/>
          <a:p>
            <a:pPr algn="ctr"/>
            <a:r>
              <a:rPr kumimoji="1" lang="ja-JP" altLang="en-US" sz="1600" dirty="0"/>
              <a:t>時系列データの</a:t>
            </a:r>
            <a:r>
              <a:rPr kumimoji="1" lang="en-US" altLang="ja-JP" sz="1600" dirty="0"/>
              <a:t>STL</a:t>
            </a:r>
            <a:r>
              <a:rPr kumimoji="1" lang="ja-JP" altLang="en-US" sz="1600" dirty="0"/>
              <a:t>分解：</a:t>
            </a:r>
          </a:p>
        </p:txBody>
      </p:sp>
      <p:sp>
        <p:nvSpPr>
          <p:cNvPr id="65" name="テキスト ボックス 64">
            <a:extLst>
              <a:ext uri="{FF2B5EF4-FFF2-40B4-BE49-F238E27FC236}">
                <a16:creationId xmlns:a16="http://schemas.microsoft.com/office/drawing/2014/main" id="{B9850311-AD62-44FC-A1D9-034327B47320}"/>
              </a:ext>
            </a:extLst>
          </p:cNvPr>
          <p:cNvSpPr txBox="1"/>
          <p:nvPr/>
        </p:nvSpPr>
        <p:spPr>
          <a:xfrm>
            <a:off x="3601300" y="1928182"/>
            <a:ext cx="1836064" cy="307777"/>
          </a:xfrm>
          <a:prstGeom prst="rect">
            <a:avLst/>
          </a:prstGeom>
          <a:noFill/>
        </p:spPr>
        <p:txBody>
          <a:bodyPr wrap="square" rtlCol="0">
            <a:spAutoFit/>
          </a:bodyPr>
          <a:lstStyle/>
          <a:p>
            <a:pPr algn="ctr"/>
            <a:r>
              <a:rPr kumimoji="1" lang="ja-JP" altLang="en-US" sz="1400" dirty="0"/>
              <a:t>観測（原系列）</a:t>
            </a:r>
          </a:p>
        </p:txBody>
      </p:sp>
      <p:sp>
        <p:nvSpPr>
          <p:cNvPr id="66" name="テキスト ボックス 65">
            <a:extLst>
              <a:ext uri="{FF2B5EF4-FFF2-40B4-BE49-F238E27FC236}">
                <a16:creationId xmlns:a16="http://schemas.microsoft.com/office/drawing/2014/main" id="{5E3B804C-6F90-4C46-A601-D4FFF6DAC213}"/>
              </a:ext>
            </a:extLst>
          </p:cNvPr>
          <p:cNvSpPr txBox="1"/>
          <p:nvPr/>
        </p:nvSpPr>
        <p:spPr>
          <a:xfrm>
            <a:off x="5240625" y="1928182"/>
            <a:ext cx="1091701" cy="307777"/>
          </a:xfrm>
          <a:prstGeom prst="rect">
            <a:avLst/>
          </a:prstGeom>
          <a:noFill/>
        </p:spPr>
        <p:txBody>
          <a:bodyPr wrap="square" rtlCol="0">
            <a:spAutoFit/>
          </a:bodyPr>
          <a:lstStyle/>
          <a:p>
            <a:pPr algn="ctr"/>
            <a:r>
              <a:rPr kumimoji="1" lang="ja-JP" altLang="en-US" sz="1400" dirty="0"/>
              <a:t>傾向変動</a:t>
            </a:r>
          </a:p>
        </p:txBody>
      </p:sp>
      <p:sp>
        <p:nvSpPr>
          <p:cNvPr id="67" name="テキスト ボックス 66">
            <a:extLst>
              <a:ext uri="{FF2B5EF4-FFF2-40B4-BE49-F238E27FC236}">
                <a16:creationId xmlns:a16="http://schemas.microsoft.com/office/drawing/2014/main" id="{E3FF86D3-8EC9-4F1B-9C74-4ADFE4A65FA0}"/>
              </a:ext>
            </a:extLst>
          </p:cNvPr>
          <p:cNvSpPr txBox="1"/>
          <p:nvPr/>
        </p:nvSpPr>
        <p:spPr>
          <a:xfrm>
            <a:off x="6332326" y="1928182"/>
            <a:ext cx="1091701" cy="307777"/>
          </a:xfrm>
          <a:prstGeom prst="rect">
            <a:avLst/>
          </a:prstGeom>
          <a:noFill/>
        </p:spPr>
        <p:txBody>
          <a:bodyPr wrap="square" rtlCol="0">
            <a:spAutoFit/>
          </a:bodyPr>
          <a:lstStyle/>
          <a:p>
            <a:pPr algn="ctr"/>
            <a:r>
              <a:rPr kumimoji="1" lang="ja-JP" altLang="en-US" sz="1400" dirty="0"/>
              <a:t>季節変動</a:t>
            </a:r>
          </a:p>
        </p:txBody>
      </p:sp>
      <p:sp>
        <p:nvSpPr>
          <p:cNvPr id="68" name="テキスト ボックス 67">
            <a:extLst>
              <a:ext uri="{FF2B5EF4-FFF2-40B4-BE49-F238E27FC236}">
                <a16:creationId xmlns:a16="http://schemas.microsoft.com/office/drawing/2014/main" id="{9A18DE19-F8C7-43AC-8A80-EFDCA2F235E2}"/>
              </a:ext>
            </a:extLst>
          </p:cNvPr>
          <p:cNvSpPr txBox="1"/>
          <p:nvPr/>
        </p:nvSpPr>
        <p:spPr>
          <a:xfrm>
            <a:off x="7327725" y="1928805"/>
            <a:ext cx="1091701" cy="307777"/>
          </a:xfrm>
          <a:prstGeom prst="rect">
            <a:avLst/>
          </a:prstGeom>
          <a:noFill/>
        </p:spPr>
        <p:txBody>
          <a:bodyPr wrap="square" rtlCol="0">
            <a:spAutoFit/>
          </a:bodyPr>
          <a:lstStyle/>
          <a:p>
            <a:pPr algn="ctr"/>
            <a:r>
              <a:rPr kumimoji="1" lang="ja-JP" altLang="en-US" sz="1400" dirty="0"/>
              <a:t>誤差変動</a:t>
            </a:r>
          </a:p>
        </p:txBody>
      </p:sp>
      <p:pic>
        <p:nvPicPr>
          <p:cNvPr id="16" name="図 15" descr="グラフ&#10;&#10;低い精度で自動的に生成された説明">
            <a:extLst>
              <a:ext uri="{FF2B5EF4-FFF2-40B4-BE49-F238E27FC236}">
                <a16:creationId xmlns:a16="http://schemas.microsoft.com/office/drawing/2014/main" id="{1159C930-1B80-4539-8F73-3302E507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79" y="2656340"/>
            <a:ext cx="3518908" cy="3514453"/>
          </a:xfrm>
          <a:prstGeom prst="rect">
            <a:avLst/>
          </a:prstGeom>
        </p:spPr>
      </p:pic>
      <p:pic>
        <p:nvPicPr>
          <p:cNvPr id="34" name="図 33" descr="グラフ&#10;&#10;自動的に生成された説明">
            <a:extLst>
              <a:ext uri="{FF2B5EF4-FFF2-40B4-BE49-F238E27FC236}">
                <a16:creationId xmlns:a16="http://schemas.microsoft.com/office/drawing/2014/main" id="{31F31143-F968-4AAD-83E4-424104DFA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887" y="2650027"/>
            <a:ext cx="3520766" cy="3520766"/>
          </a:xfrm>
          <a:prstGeom prst="rect">
            <a:avLst/>
          </a:prstGeom>
        </p:spPr>
      </p:pic>
      <p:pic>
        <p:nvPicPr>
          <p:cNvPr id="20" name="図 19" descr="グラフ&#10;&#10;自動的に生成された説明">
            <a:extLst>
              <a:ext uri="{FF2B5EF4-FFF2-40B4-BE49-F238E27FC236}">
                <a16:creationId xmlns:a16="http://schemas.microsoft.com/office/drawing/2014/main" id="{CBD5B570-9873-46A0-A531-570753CFF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0645" y="2640501"/>
            <a:ext cx="3520766" cy="3511853"/>
          </a:xfrm>
          <a:prstGeom prst="rect">
            <a:avLst/>
          </a:prstGeom>
        </p:spPr>
      </p:pic>
    </p:spTree>
    <p:extLst>
      <p:ext uri="{BB962C8B-B14F-4D97-AF65-F5344CB8AC3E}">
        <p14:creationId xmlns:p14="http://schemas.microsoft.com/office/powerpoint/2010/main" val="234748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993653154"/>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3.57%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10.1%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1.24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5574A73-9D95-409B-9157-9CF5CE42306B}"/>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9" name="テキスト ボックス 18">
                <a:extLst>
                  <a:ext uri="{FF2B5EF4-FFF2-40B4-BE49-F238E27FC236}">
                    <a16:creationId xmlns:a16="http://schemas.microsoft.com/office/drawing/2014/main" id="{55574A73-9D95-409B-9157-9CF5CE42306B}"/>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2688786854"/>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3.32%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16.7%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1.34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2938654637"/>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2.62%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18.0%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0.92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5.62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pic>
        <p:nvPicPr>
          <p:cNvPr id="4" name="図 3" descr="グラフ, 折れ線グラフ&#10;&#10;自動的に生成された説明">
            <a:extLst>
              <a:ext uri="{FF2B5EF4-FFF2-40B4-BE49-F238E27FC236}">
                <a16:creationId xmlns:a16="http://schemas.microsoft.com/office/drawing/2014/main" id="{3E28B931-ACF6-4291-8508-78608F4862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12" y="2202961"/>
            <a:ext cx="3948461" cy="2610000"/>
          </a:xfrm>
          <a:prstGeom prst="rect">
            <a:avLst/>
          </a:prstGeom>
        </p:spPr>
      </p:pic>
      <p:pic>
        <p:nvPicPr>
          <p:cNvPr id="10" name="図 9" descr="グラフィカル ユーザー インターフェイス, グラフ&#10;&#10;自動的に生成された説明">
            <a:extLst>
              <a:ext uri="{FF2B5EF4-FFF2-40B4-BE49-F238E27FC236}">
                <a16:creationId xmlns:a16="http://schemas.microsoft.com/office/drawing/2014/main" id="{F26E2895-EB60-4416-AA9A-97D6838131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419" y="2201243"/>
            <a:ext cx="3948462" cy="2610000"/>
          </a:xfrm>
          <a:prstGeom prst="rect">
            <a:avLst/>
          </a:prstGeom>
        </p:spPr>
      </p:pic>
      <p:pic>
        <p:nvPicPr>
          <p:cNvPr id="12" name="図 11" descr="グラフィカル ユーザー インターフェイス, グラフ&#10;&#10;自動的に生成された説明">
            <a:extLst>
              <a:ext uri="{FF2B5EF4-FFF2-40B4-BE49-F238E27FC236}">
                <a16:creationId xmlns:a16="http://schemas.microsoft.com/office/drawing/2014/main" id="{B1FDD465-097D-4606-99D5-0A1303645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63514" y="2201244"/>
            <a:ext cx="3899971" cy="2575702"/>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8E0C36B-CEE6-4C3D-93DC-E81CB56F3F07}"/>
                  </a:ext>
                </a:extLst>
              </p:cNvPr>
              <p:cNvSpPr txBox="1"/>
              <p:nvPr/>
            </p:nvSpPr>
            <p:spPr>
              <a:xfrm rot="16200000">
                <a:off x="-120030"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E8E0C36B-CEE6-4C3D-93DC-E81CB56F3F07}"/>
                  </a:ext>
                </a:extLst>
              </p:cNvPr>
              <p:cNvSpPr txBox="1">
                <a:spLocks noRot="1" noChangeAspect="1" noMove="1" noResize="1" noEditPoints="1" noAdjustHandles="1" noChangeArrowheads="1" noChangeShapeType="1" noTextEdit="1"/>
              </p:cNvSpPr>
              <p:nvPr/>
            </p:nvSpPr>
            <p:spPr>
              <a:xfrm rot="16200000">
                <a:off x="-120030" y="2135273"/>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BA7A235-CF92-4E3E-830E-C80D702B3AE3}"/>
                  </a:ext>
                </a:extLst>
              </p:cNvPr>
              <p:cNvSpPr txBox="1"/>
              <p:nvPr/>
            </p:nvSpPr>
            <p:spPr>
              <a:xfrm rot="16200000">
                <a:off x="3921754"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8BA7A235-CF92-4E3E-830E-C80D702B3AE3}"/>
                  </a:ext>
                </a:extLst>
              </p:cNvPr>
              <p:cNvSpPr txBox="1">
                <a:spLocks noRot="1" noChangeAspect="1" noMove="1" noResize="1" noEditPoints="1" noAdjustHandles="1" noChangeArrowheads="1" noChangeShapeType="1" noTextEdit="1"/>
              </p:cNvSpPr>
              <p:nvPr/>
            </p:nvSpPr>
            <p:spPr>
              <a:xfrm rot="16200000">
                <a:off x="3921754"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05C3BC4-162E-410F-AB05-0B84DDD6BDDF}"/>
                  </a:ext>
                </a:extLst>
              </p:cNvPr>
              <p:cNvSpPr txBox="1"/>
              <p:nvPr/>
            </p:nvSpPr>
            <p:spPr>
              <a:xfrm rot="16200000">
                <a:off x="7895775" y="2128001"/>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905C3BC4-162E-410F-AB05-0B84DDD6BDDF}"/>
                  </a:ext>
                </a:extLst>
              </p:cNvPr>
              <p:cNvSpPr txBox="1">
                <a:spLocks noRot="1" noChangeAspect="1" noMove="1" noResize="1" noEditPoints="1" noAdjustHandles="1" noChangeArrowheads="1" noChangeShapeType="1" noTextEdit="1"/>
              </p:cNvSpPr>
              <p:nvPr/>
            </p:nvSpPr>
            <p:spPr>
              <a:xfrm rot="16200000">
                <a:off x="7895775" y="2128001"/>
                <a:ext cx="725405" cy="230832"/>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9652422"/>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10463</TotalTime>
  <Words>3349</Words>
  <Application>Microsoft Office PowerPoint</Application>
  <PresentationFormat>ワイド画面</PresentationFormat>
  <Paragraphs>676</Paragraphs>
  <Slides>31</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Meiryo UI</vt:lpstr>
      <vt:lpstr>游ゴシック</vt:lpstr>
      <vt:lpstr>游明朝</vt:lpstr>
      <vt:lpstr>Arial</vt:lpstr>
      <vt:lpstr>Cambria Math</vt:lpstr>
      <vt:lpstr>Wingdings</vt:lpstr>
      <vt:lpstr>Yokogawa_Template_Standard</vt:lpstr>
      <vt:lpstr>解析進め方</vt:lpstr>
      <vt:lpstr>熊谷の目的・今回のサマリ</vt:lpstr>
      <vt:lpstr>解析方針：細分化された目的</vt:lpstr>
      <vt:lpstr>温度補正式(1)</vt:lpstr>
      <vt:lpstr>温度補正式(2)</vt:lpstr>
      <vt:lpstr>温度補正式(3)</vt:lpstr>
      <vt:lpstr>導電率予測の戦略</vt:lpstr>
      <vt:lpstr>時系列データのSTL分解（Seasonal Decomposition Of Time Series By Loess）</vt:lpstr>
      <vt:lpstr>(2) 悪化前半予測：導電率</vt:lpstr>
      <vt:lpstr>(3) 悪化後半予測：導電率</vt:lpstr>
      <vt:lpstr>(2) 悪化前半予測：導電率削減率</vt:lpstr>
      <vt:lpstr>(3) 悪化後半予測：導電率削減率</vt:lpstr>
      <vt:lpstr>RO Feed Free Chlorine / ORP</vt:lpstr>
      <vt:lpstr>RO Feed Pressure / Permeate Flow Rate</vt:lpstr>
      <vt:lpstr>まとめ</vt:lpstr>
      <vt:lpstr>今後の課題</vt:lpstr>
      <vt:lpstr>PowerPoint プレゼンテーション</vt:lpstr>
      <vt:lpstr>RO Feed / Combined Permeate Conductivity</vt:lpstr>
      <vt:lpstr>Focused Region</vt:lpstr>
      <vt:lpstr>Objective (1): Operation considering permeate water quality and feed flow</vt:lpstr>
      <vt:lpstr>LVMWD: Overall view of RO system</vt:lpstr>
      <vt:lpstr>透過水質データ</vt:lpstr>
      <vt:lpstr>透過水導電率データ</vt:lpstr>
      <vt:lpstr>データの加工結果</vt:lpstr>
      <vt:lpstr>データの加工結果（daily/30min）</vt:lpstr>
      <vt:lpstr>時系列モデルによる導電率予測の方針</vt:lpstr>
      <vt:lpstr>時系列モデル</vt:lpstr>
      <vt:lpstr>評価パターン</vt:lpstr>
      <vt:lpstr>(1) 平常後半予測：導電率</vt:lpstr>
      <vt:lpstr>(1) 平常後半予測：導電率削減率</vt:lpstr>
      <vt:lpstr>週特性の影響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1492</cp:revision>
  <dcterms:created xsi:type="dcterms:W3CDTF">2022-01-26T00:23:42Z</dcterms:created>
  <dcterms:modified xsi:type="dcterms:W3CDTF">2023-04-06T11:16:10Z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