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269" r:id="rId2"/>
    <p:sldId id="366" r:id="rId3"/>
    <p:sldId id="360" r:id="rId4"/>
    <p:sldId id="389" r:id="rId5"/>
    <p:sldId id="390" r:id="rId6"/>
    <p:sldId id="391" r:id="rId7"/>
    <p:sldId id="338" r:id="rId8"/>
    <p:sldId id="362" r:id="rId9"/>
    <p:sldId id="361" r:id="rId10"/>
    <p:sldId id="364" r:id="rId11"/>
    <p:sldId id="363" r:id="rId12"/>
    <p:sldId id="365" r:id="rId13"/>
    <p:sldId id="367" r:id="rId14"/>
    <p:sldId id="372" r:id="rId15"/>
    <p:sldId id="368" r:id="rId16"/>
    <p:sldId id="373" r:id="rId17"/>
    <p:sldId id="382" r:id="rId18"/>
    <p:sldId id="374" r:id="rId19"/>
    <p:sldId id="380" r:id="rId20"/>
    <p:sldId id="378" r:id="rId21"/>
    <p:sldId id="379" r:id="rId22"/>
    <p:sldId id="375" r:id="rId23"/>
    <p:sldId id="383" r:id="rId24"/>
    <p:sldId id="376" r:id="rId25"/>
    <p:sldId id="384" r:id="rId26"/>
    <p:sldId id="388" r:id="rId27"/>
    <p:sldId id="377" r:id="rId28"/>
    <p:sldId id="381" r:id="rId29"/>
    <p:sldId id="296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C700E-79E7-43D1-B32C-ED015C828C0F}" v="3" dt="2023-01-23T15:14:46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32" d="100"/>
          <a:sy n="32" d="100"/>
        </p:scale>
        <p:origin x="20" y="9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0B4C700E-79E7-43D1-B32C-ED015C828C0F}"/>
    <pc:docChg chg="custSel addSld modSld">
      <pc:chgData name="熊谷 渉" userId="b7a4e8598c9bd55e" providerId="LiveId" clId="{0B4C700E-79E7-43D1-B32C-ED015C828C0F}" dt="2023-01-23T17:02:44.212" v="1113" actId="20577"/>
      <pc:docMkLst>
        <pc:docMk/>
      </pc:docMkLst>
      <pc:sldChg chg="modSp mod">
        <pc:chgData name="熊谷 渉" userId="b7a4e8598c9bd55e" providerId="LiveId" clId="{0B4C700E-79E7-43D1-B32C-ED015C828C0F}" dt="2023-01-23T15:01:59.424" v="42" actId="20577"/>
        <pc:sldMkLst>
          <pc:docMk/>
          <pc:sldMk cId="1852153746" sldId="269"/>
        </pc:sldMkLst>
        <pc:spChg chg="mod">
          <ac:chgData name="熊谷 渉" userId="b7a4e8598c9bd55e" providerId="LiveId" clId="{0B4C700E-79E7-43D1-B32C-ED015C828C0F}" dt="2023-01-23T15:01:48.672" v="36" actId="20577"/>
          <ac:spMkLst>
            <pc:docMk/>
            <pc:sldMk cId="1852153746" sldId="269"/>
            <ac:spMk id="4" creationId="{F0E2552A-DDB9-40EF-BF0E-3C852FB057ED}"/>
          </ac:spMkLst>
        </pc:spChg>
        <pc:spChg chg="mod">
          <ac:chgData name="熊谷 渉" userId="b7a4e8598c9bd55e" providerId="LiveId" clId="{0B4C700E-79E7-43D1-B32C-ED015C828C0F}" dt="2023-01-23T15:01:59.424" v="42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delSp modSp mod">
        <pc:chgData name="熊谷 渉" userId="b7a4e8598c9bd55e" providerId="LiveId" clId="{0B4C700E-79E7-43D1-B32C-ED015C828C0F}" dt="2023-01-23T16:44:18.884" v="952" actId="20577"/>
        <pc:sldMkLst>
          <pc:docMk/>
          <pc:sldMk cId="2142065642" sldId="360"/>
        </pc:sldMkLst>
        <pc:spChg chg="mod">
          <ac:chgData name="熊谷 渉" userId="b7a4e8598c9bd55e" providerId="LiveId" clId="{0B4C700E-79E7-43D1-B32C-ED015C828C0F}" dt="2023-01-23T15:03:20.324" v="63" actId="20577"/>
          <ac:spMkLst>
            <pc:docMk/>
            <pc:sldMk cId="2142065642" sldId="36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03:07.157" v="46" actId="20577"/>
          <ac:spMkLst>
            <pc:docMk/>
            <pc:sldMk cId="2142065642" sldId="360"/>
            <ac:spMk id="8" creationId="{7E7292E2-FDCA-420C-BABF-1E6510C0104D}"/>
          </ac:spMkLst>
        </pc:spChg>
        <pc:spChg chg="del">
          <ac:chgData name="熊谷 渉" userId="b7a4e8598c9bd55e" providerId="LiveId" clId="{0B4C700E-79E7-43D1-B32C-ED015C828C0F}" dt="2023-01-23T15:06:14.770" v="281" actId="478"/>
          <ac:spMkLst>
            <pc:docMk/>
            <pc:sldMk cId="2142065642" sldId="360"/>
            <ac:spMk id="12" creationId="{7D336199-A87E-42B6-8AC9-E575F084AB13}"/>
          </ac:spMkLst>
        </pc:spChg>
        <pc:spChg chg="del">
          <ac:chgData name="熊谷 渉" userId="b7a4e8598c9bd55e" providerId="LiveId" clId="{0B4C700E-79E7-43D1-B32C-ED015C828C0F}" dt="2023-01-23T15:06:11.962" v="280" actId="478"/>
          <ac:spMkLst>
            <pc:docMk/>
            <pc:sldMk cId="2142065642" sldId="360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6:44:18.884" v="952" actId="20577"/>
          <ac:spMkLst>
            <pc:docMk/>
            <pc:sldMk cId="2142065642" sldId="360"/>
            <ac:spMk id="14" creationId="{E87AC5CB-0891-46ED-86C5-FF795F031FB1}"/>
          </ac:spMkLst>
        </pc:spChg>
        <pc:spChg chg="del">
          <ac:chgData name="熊谷 渉" userId="b7a4e8598c9bd55e" providerId="LiveId" clId="{0B4C700E-79E7-43D1-B32C-ED015C828C0F}" dt="2023-01-23T15:06:08.409" v="278" actId="478"/>
          <ac:spMkLst>
            <pc:docMk/>
            <pc:sldMk cId="2142065642" sldId="360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6:10.346" v="279" actId="478"/>
          <ac:spMkLst>
            <pc:docMk/>
            <pc:sldMk cId="2142065642" sldId="360"/>
            <ac:spMk id="16" creationId="{A79DFF3E-5FBC-4D92-9B0E-6FC6ADF16F8C}"/>
          </ac:spMkLst>
        </pc:spChg>
        <pc:graphicFrameChg chg="del">
          <ac:chgData name="熊谷 渉" userId="b7a4e8598c9bd55e" providerId="LiveId" clId="{0B4C700E-79E7-43D1-B32C-ED015C828C0F}" dt="2023-01-23T15:03:26.363" v="65" actId="478"/>
          <ac:graphicFrameMkLst>
            <pc:docMk/>
            <pc:sldMk cId="2142065642" sldId="360"/>
            <ac:graphicFrameMk id="10" creationId="{E378017C-8AD0-4AC6-8C7A-D07C8A586234}"/>
          </ac:graphicFrameMkLst>
        </pc:graphicFrameChg>
        <pc:picChg chg="del">
          <ac:chgData name="熊谷 渉" userId="b7a4e8598c9bd55e" providerId="LiveId" clId="{0B4C700E-79E7-43D1-B32C-ED015C828C0F}" dt="2023-01-23T15:03:23.355" v="64" actId="478"/>
          <ac:picMkLst>
            <pc:docMk/>
            <pc:sldMk cId="2142065642" sldId="360"/>
            <ac:picMk id="5" creationId="{8A46E080-B5F8-4BEF-967E-F1FBD441D5F2}"/>
          </ac:picMkLst>
        </pc:picChg>
      </pc:sldChg>
      <pc:sldChg chg="delSp modSp add mod">
        <pc:chgData name="熊谷 渉" userId="b7a4e8598c9bd55e" providerId="LiveId" clId="{0B4C700E-79E7-43D1-B32C-ED015C828C0F}" dt="2023-01-23T17:02:44.212" v="1113" actId="20577"/>
        <pc:sldMkLst>
          <pc:docMk/>
          <pc:sldMk cId="3931065962" sldId="389"/>
        </pc:sldMkLst>
        <pc:spChg chg="mod">
          <ac:chgData name="熊谷 渉" userId="b7a4e8598c9bd55e" providerId="LiveId" clId="{0B4C700E-79E7-43D1-B32C-ED015C828C0F}" dt="2023-01-23T15:07:11.516" v="338" actId="20577"/>
          <ac:spMkLst>
            <pc:docMk/>
            <pc:sldMk cId="3931065962" sldId="389"/>
            <ac:spMk id="2" creationId="{3DF058F9-220C-494C-A522-7EB3101CCCC4}"/>
          </ac:spMkLst>
        </pc:spChg>
        <pc:spChg chg="del">
          <ac:chgData name="熊谷 渉" userId="b7a4e8598c9bd55e" providerId="LiveId" clId="{0B4C700E-79E7-43D1-B32C-ED015C828C0F}" dt="2023-01-23T15:04:54.871" v="272" actId="478"/>
          <ac:spMkLst>
            <pc:docMk/>
            <pc:sldMk cId="3931065962" sldId="389"/>
            <ac:spMk id="12" creationId="{7D336199-A87E-42B6-8AC9-E575F084AB13}"/>
          </ac:spMkLst>
        </pc:spChg>
        <pc:spChg chg="del mod">
          <ac:chgData name="熊谷 渉" userId="b7a4e8598c9bd55e" providerId="LiveId" clId="{0B4C700E-79E7-43D1-B32C-ED015C828C0F}" dt="2023-01-23T15:05:16.397" v="275" actId="478"/>
          <ac:spMkLst>
            <pc:docMk/>
            <pc:sldMk cId="3931065962" sldId="389"/>
            <ac:spMk id="13" creationId="{2343436D-C0F0-4020-A709-AF1280A62A41}"/>
          </ac:spMkLst>
        </pc:spChg>
        <pc:spChg chg="mod">
          <ac:chgData name="熊谷 渉" userId="b7a4e8598c9bd55e" providerId="LiveId" clId="{0B4C700E-79E7-43D1-B32C-ED015C828C0F}" dt="2023-01-23T17:02:44.212" v="1113" actId="20577"/>
          <ac:spMkLst>
            <pc:docMk/>
            <pc:sldMk cId="3931065962" sldId="389"/>
            <ac:spMk id="14" creationId="{E87AC5CB-0891-46ED-86C5-FF795F031FB1}"/>
          </ac:spMkLst>
        </pc:spChg>
        <pc:spChg chg="del mod">
          <ac:chgData name="熊谷 渉" userId="b7a4e8598c9bd55e" providerId="LiveId" clId="{0B4C700E-79E7-43D1-B32C-ED015C828C0F}" dt="2023-01-23T15:04:51.379" v="271" actId="478"/>
          <ac:spMkLst>
            <pc:docMk/>
            <pc:sldMk cId="3931065962" sldId="389"/>
            <ac:spMk id="15" creationId="{93A97B2F-E347-4E74-B7DF-F344215E00D0}"/>
          </ac:spMkLst>
        </pc:spChg>
        <pc:spChg chg="del">
          <ac:chgData name="熊谷 渉" userId="b7a4e8598c9bd55e" providerId="LiveId" clId="{0B4C700E-79E7-43D1-B32C-ED015C828C0F}" dt="2023-01-23T15:04:56.554" v="273" actId="478"/>
          <ac:spMkLst>
            <pc:docMk/>
            <pc:sldMk cId="3931065962" sldId="389"/>
            <ac:spMk id="16" creationId="{A79DFF3E-5FBC-4D92-9B0E-6FC6ADF16F8C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7" creationId="{5047C8FB-2CF9-4888-8976-E940FB5A0D05}"/>
          </ac:spMkLst>
        </pc:spChg>
        <pc:spChg chg="del">
          <ac:chgData name="熊谷 渉" userId="b7a4e8598c9bd55e" providerId="LiveId" clId="{0B4C700E-79E7-43D1-B32C-ED015C828C0F}" dt="2023-01-23T15:05:36.586" v="276" actId="478"/>
          <ac:spMkLst>
            <pc:docMk/>
            <pc:sldMk cId="3931065962" sldId="389"/>
            <ac:spMk id="18" creationId="{28E7DF62-E453-44E8-A582-6155ADB14B4D}"/>
          </ac:spMkLst>
        </pc:spChg>
      </pc:sldChg>
      <pc:sldChg chg="modSp add mod">
        <pc:chgData name="熊谷 渉" userId="b7a4e8598c9bd55e" providerId="LiveId" clId="{0B4C700E-79E7-43D1-B32C-ED015C828C0F}" dt="2023-01-23T16:58:56.944" v="1064" actId="20577"/>
        <pc:sldMkLst>
          <pc:docMk/>
          <pc:sldMk cId="1250689138" sldId="390"/>
        </pc:sldMkLst>
        <pc:spChg chg="mod">
          <ac:chgData name="熊谷 渉" userId="b7a4e8598c9bd55e" providerId="LiveId" clId="{0B4C700E-79E7-43D1-B32C-ED015C828C0F}" dt="2023-01-23T15:10:05.333" v="350" actId="20577"/>
          <ac:spMkLst>
            <pc:docMk/>
            <pc:sldMk cId="1250689138" sldId="390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6:58:56.944" v="1064" actId="20577"/>
          <ac:spMkLst>
            <pc:docMk/>
            <pc:sldMk cId="1250689138" sldId="390"/>
            <ac:spMk id="14" creationId="{E87AC5CB-0891-46ED-86C5-FF795F031FB1}"/>
          </ac:spMkLst>
        </pc:spChg>
      </pc:sldChg>
      <pc:sldChg chg="modSp add mod">
        <pc:chgData name="熊谷 渉" userId="b7a4e8598c9bd55e" providerId="LiveId" clId="{0B4C700E-79E7-43D1-B32C-ED015C828C0F}" dt="2023-01-23T15:20:08.220" v="828" actId="20577"/>
        <pc:sldMkLst>
          <pc:docMk/>
          <pc:sldMk cId="3991412471" sldId="391"/>
        </pc:sldMkLst>
        <pc:spChg chg="mod">
          <ac:chgData name="熊谷 渉" userId="b7a4e8598c9bd55e" providerId="LiveId" clId="{0B4C700E-79E7-43D1-B32C-ED015C828C0F}" dt="2023-01-23T15:14:49.869" v="581" actId="20577"/>
          <ac:spMkLst>
            <pc:docMk/>
            <pc:sldMk cId="3991412471" sldId="391"/>
            <ac:spMk id="2" creationId="{3DF058F9-220C-494C-A522-7EB3101CCCC4}"/>
          </ac:spMkLst>
        </pc:spChg>
        <pc:spChg chg="mod">
          <ac:chgData name="熊谷 渉" userId="b7a4e8598c9bd55e" providerId="LiveId" clId="{0B4C700E-79E7-43D1-B32C-ED015C828C0F}" dt="2023-01-23T15:20:08.220" v="828" actId="20577"/>
          <ac:spMkLst>
            <pc:docMk/>
            <pc:sldMk cId="3991412471" sldId="391"/>
            <ac:spMk id="14" creationId="{E87AC5CB-0891-46ED-86C5-FF795F031F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09 21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svg"/><Relationship Id="rId1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17" Type="http://schemas.openxmlformats.org/officeDocument/2006/relationships/image" Target="../media/image14.svg"/><Relationship Id="rId2" Type="http://schemas.openxmlformats.org/officeDocument/2006/relationships/image" Target="../media/image17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2.svg"/><Relationship Id="rId10" Type="http://schemas.openxmlformats.org/officeDocument/2006/relationships/image" Target="../media/image15.png"/><Relationship Id="rId19" Type="http://schemas.openxmlformats.org/officeDocument/2006/relationships/image" Target="../media/image26.svg"/><Relationship Id="rId4" Type="http://schemas.openxmlformats.org/officeDocument/2006/relationships/image" Target="../media/image9.png"/><Relationship Id="rId9" Type="http://schemas.openxmlformats.org/officeDocument/2006/relationships/image" Target="../media/image22.svg"/><Relationship Id="rId1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圏論の基本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変数の組合せが様々考えられるが、各変数を追加して試す。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F19BBBD4-B519-FD17-25FE-1239E0B5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04317"/>
              </p:ext>
            </p:extLst>
          </p:nvPr>
        </p:nvGraphicFramePr>
        <p:xfrm>
          <a:off x="292733" y="2361399"/>
          <a:ext cx="1160653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5">
                  <a:extLst>
                    <a:ext uri="{9D8B030D-6E8A-4147-A177-3AD203B41FA5}">
                      <a16:colId xmlns:a16="http://schemas.microsoft.com/office/drawing/2014/main" val="3382163756"/>
                    </a:ext>
                  </a:extLst>
                </a:gridCol>
                <a:gridCol w="4594711">
                  <a:extLst>
                    <a:ext uri="{9D8B030D-6E8A-4147-A177-3AD203B41FA5}">
                      <a16:colId xmlns:a16="http://schemas.microsoft.com/office/drawing/2014/main" val="1649100707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702744222"/>
                    </a:ext>
                  </a:extLst>
                </a:gridCol>
                <a:gridCol w="3446511">
                  <a:extLst>
                    <a:ext uri="{9D8B030D-6E8A-4147-A177-3AD203B41FA5}">
                      <a16:colId xmlns:a16="http://schemas.microsoft.com/office/drawing/2014/main" val="128941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仮説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栽培暦と天候は、時期で大まかに決定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07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土壌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広さは、産地で決定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栽培暦と天候は、産地の影響もある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単一／複数産地の表現が必要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一部の野菜価格は、直近の価格と相関が強い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直近価格はラグ特徴量として使用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各産地の天候は、生育期間の生育条件に影響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時期、産地、直近価格、</a:t>
                      </a:r>
                      <a:r>
                        <a:rPr kumimoji="1" lang="ja-JP" altLang="en-US" sz="1600" dirty="0"/>
                        <a:t>（出荷以前の）</a:t>
                      </a:r>
                      <a:r>
                        <a:rPr kumimoji="1" lang="ja-JP" altLang="en-US" dirty="0"/>
                        <a:t>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天候はラグ特徴量として使用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9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6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複数産地を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  <a:r>
              <a:rPr lang="ja-JP" altLang="en-US" sz="2800" dirty="0"/>
              <a:t>した。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複数産地の天候データは、単体産地の天候データの平均とした。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494F2F7-CB43-B6C4-B348-207028885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91949"/>
              </p:ext>
            </p:extLst>
          </p:nvPr>
        </p:nvGraphicFramePr>
        <p:xfrm>
          <a:off x="619874" y="2795483"/>
          <a:ext cx="15240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岩手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秋田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和歌山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188B75A-AE64-6F81-596B-A3EEA9FD4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52941"/>
              </p:ext>
            </p:extLst>
          </p:nvPr>
        </p:nvGraphicFramePr>
        <p:xfrm>
          <a:off x="3352797" y="2795483"/>
          <a:ext cx="81071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3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3981598972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2532289959"/>
                    </a:ext>
                  </a:extLst>
                </a:gridCol>
                <a:gridCol w="1107001">
                  <a:extLst>
                    <a:ext uri="{9D8B030D-6E8A-4147-A177-3AD203B41FA5}">
                      <a16:colId xmlns:a16="http://schemas.microsoft.com/office/drawing/2014/main" val="3137090920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99031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岩手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秋田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日本全国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C88D985-6188-5E87-5430-48F5DC2B25AE}"/>
              </a:ext>
            </a:extLst>
          </p:cNvPr>
          <p:cNvSpPr/>
          <p:nvPr/>
        </p:nvSpPr>
        <p:spPr>
          <a:xfrm rot="5400000">
            <a:off x="2246110" y="3736725"/>
            <a:ext cx="910692" cy="33748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</a:t>
            </a:r>
            <a:r>
              <a:rPr lang="ja-JP" altLang="en-US" dirty="0"/>
              <a:t>仮説</a:t>
            </a:r>
            <a:endParaRPr lang="en-US" altLang="ja-JP" dirty="0"/>
          </a:p>
          <a:p>
            <a:r>
              <a:rPr kumimoji="1" lang="ja-JP" altLang="en-US" dirty="0"/>
              <a:t>データの前処理・可視化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3705"/>
              </p:ext>
            </p:extLst>
          </p:nvPr>
        </p:nvGraphicFramePr>
        <p:xfrm>
          <a:off x="3116919" y="1495164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4851A9D0-3236-C330-9E03-34EEE8EB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" y="2138032"/>
            <a:ext cx="2006763" cy="20026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DCE6B39-5B1A-A138-6D65-9FD5C770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2" y="4262364"/>
            <a:ext cx="2010867" cy="20067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6E2BF-7952-DAB8-E8D7-DC468E0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97" y="2142666"/>
            <a:ext cx="2006765" cy="2006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一部の野菜価格は年間の傾向があるが、多くは年によって異なる。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90038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Spinach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4EA745-03D6-7A08-8BE4-7A90C13E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3" y="2150869"/>
            <a:ext cx="2006763" cy="20067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33126-A046-B24F-21A1-572CB9D7A637}"/>
              </a:ext>
            </a:extLst>
          </p:cNvPr>
          <p:cNvSpPr txBox="1"/>
          <p:nvPr/>
        </p:nvSpPr>
        <p:spPr>
          <a:xfrm>
            <a:off x="2449680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Cabbage</a:t>
            </a:r>
            <a:endParaRPr kumimoji="1" lang="ja-JP" altLang="en-US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77CB3B6-0A21-7559-E288-8101332E9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56" y="2146767"/>
            <a:ext cx="2006764" cy="20067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2749C3-EBB4-0173-710C-CD4386D65647}"/>
              </a:ext>
            </a:extLst>
          </p:cNvPr>
          <p:cNvSpPr txBox="1"/>
          <p:nvPr/>
        </p:nvSpPr>
        <p:spPr>
          <a:xfrm>
            <a:off x="4429595" y="200297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Carrot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CE3D3E-0F18-3FFC-58CD-FB2245687BAB}"/>
              </a:ext>
            </a:extLst>
          </p:cNvPr>
          <p:cNvSpPr txBox="1"/>
          <p:nvPr/>
        </p:nvSpPr>
        <p:spPr>
          <a:xfrm>
            <a:off x="6436359" y="200802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Celery</a:t>
            </a:r>
            <a:endParaRPr kumimoji="1" lang="ja-JP" altLang="en-US" sz="12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6D4F484-179C-F809-0DA8-D246D1B0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06" y="2142666"/>
            <a:ext cx="2006765" cy="200676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8AC929-FAE2-5497-6930-9F0661381B1B}"/>
              </a:ext>
            </a:extLst>
          </p:cNvPr>
          <p:cNvSpPr txBox="1"/>
          <p:nvPr/>
        </p:nvSpPr>
        <p:spPr>
          <a:xfrm>
            <a:off x="8396001" y="2020415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Chinese Cabbage</a:t>
            </a:r>
            <a:endParaRPr kumimoji="1" lang="ja-JP" altLang="en-US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DD75332-62EA-9495-A286-99FA61D36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93" y="2130576"/>
            <a:ext cx="2018855" cy="201885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BC6E59-0352-E796-6B42-ED3A1C7351CA}"/>
              </a:ext>
            </a:extLst>
          </p:cNvPr>
          <p:cNvSpPr txBox="1"/>
          <p:nvPr/>
        </p:nvSpPr>
        <p:spPr>
          <a:xfrm>
            <a:off x="10334388" y="2024000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Cucumber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45BB8-1C99-06FF-4508-B2B2BE2A3876}"/>
              </a:ext>
            </a:extLst>
          </p:cNvPr>
          <p:cNvSpPr txBox="1"/>
          <p:nvPr/>
        </p:nvSpPr>
        <p:spPr>
          <a:xfrm>
            <a:off x="520480" y="4262364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Onion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61B9815-48AF-FFBC-5A9B-ED3BA139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4" y="4293964"/>
            <a:ext cx="1943562" cy="19435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1AF4BC-BCC9-57F1-EDE6-864F99B46234}"/>
              </a:ext>
            </a:extLst>
          </p:cNvPr>
          <p:cNvSpPr txBox="1"/>
          <p:nvPr/>
        </p:nvSpPr>
        <p:spPr>
          <a:xfrm>
            <a:off x="2449679" y="426340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Pepper</a:t>
            </a:r>
            <a:endParaRPr kumimoji="1" lang="ja-JP" altLang="en-US" sz="12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F44D3FB-5B33-DA95-BD80-E23C05BE6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6" y="4259196"/>
            <a:ext cx="2006763" cy="2002668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47C13-3209-2B2F-65E5-1ACFE6F02D66}"/>
              </a:ext>
            </a:extLst>
          </p:cNvPr>
          <p:cNvSpPr txBox="1"/>
          <p:nvPr/>
        </p:nvSpPr>
        <p:spPr>
          <a:xfrm>
            <a:off x="4429595" y="427400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Komatsuna</a:t>
            </a:r>
            <a:endParaRPr kumimoji="1" lang="ja-JP" altLang="en-US" sz="12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847C4F-4ADF-C1F3-0350-039167222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18" y="4266458"/>
            <a:ext cx="2006765" cy="200266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602DF9-E3E9-2F5A-24A2-C2D5DC5C1187}"/>
              </a:ext>
            </a:extLst>
          </p:cNvPr>
          <p:cNvSpPr txBox="1"/>
          <p:nvPr/>
        </p:nvSpPr>
        <p:spPr>
          <a:xfrm>
            <a:off x="6436358" y="427054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Lettuce</a:t>
            </a:r>
            <a:endParaRPr kumimoji="1" lang="ja-JP" altLang="en-US" sz="12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C9B49FC1-2BB9-FE61-890D-B4575C77C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81" y="4293963"/>
            <a:ext cx="2018854" cy="201473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58663-9B0C-6A34-AC8A-352EB7B17E33}"/>
              </a:ext>
            </a:extLst>
          </p:cNvPr>
          <p:cNvSpPr txBox="1"/>
          <p:nvPr/>
        </p:nvSpPr>
        <p:spPr>
          <a:xfrm>
            <a:off x="8472004" y="429994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Mini Tomato</a:t>
            </a:r>
            <a:endParaRPr kumimoji="1" lang="ja-JP" altLang="en-US" sz="1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F19B6F0-891E-2D30-F772-331F4C7B8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28" y="4293963"/>
            <a:ext cx="1943563" cy="19435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DEAD6A-A7C0-4B50-FE40-D56351587582}"/>
              </a:ext>
            </a:extLst>
          </p:cNvPr>
          <p:cNvSpPr txBox="1"/>
          <p:nvPr/>
        </p:nvSpPr>
        <p:spPr>
          <a:xfrm>
            <a:off x="10382194" y="4293963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Potato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ラグ特徴量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前年の価格よりも直近の価格のほうが有効なので、価格のラグ特徴量（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先行指標となる天候が有効なので、天候のラグ特徴量（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7A4B1-93AE-8D7D-375B-E627F4F9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8" y="3429000"/>
            <a:ext cx="3976010" cy="26282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A9E7D0-ED76-985C-84F1-6E2D04BD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03" y="3429000"/>
            <a:ext cx="3976010" cy="26282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27ED30-172D-0177-FDB4-AEA70922AFAE}"/>
              </a:ext>
            </a:extLst>
          </p:cNvPr>
          <p:cNvSpPr txBox="1"/>
          <p:nvPr/>
        </p:nvSpPr>
        <p:spPr>
          <a:xfrm>
            <a:off x="7646455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Radish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77D05B-A8DF-867E-CD4B-BC4C44935B28}"/>
              </a:ext>
            </a:extLst>
          </p:cNvPr>
          <p:cNvSpPr txBox="1"/>
          <p:nvPr/>
        </p:nvSpPr>
        <p:spPr>
          <a:xfrm>
            <a:off x="2641621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Carrot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評価と提出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33577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指標：予測期間の予測誤差</a:t>
            </a:r>
            <a:r>
              <a:rPr lang="en-US" altLang="ja-JP" sz="2400" dirty="0"/>
              <a:t>RMSPE</a:t>
            </a:r>
          </a:p>
          <a:p>
            <a:pPr lvl="1">
              <a:defRPr/>
            </a:pPr>
            <a:r>
              <a:rPr lang="en-US" altLang="ja-JP" sz="2400" dirty="0" err="1"/>
              <a:t>Nishika</a:t>
            </a:r>
            <a:r>
              <a:rPr lang="ja-JP" altLang="en-US" sz="2400" dirty="0"/>
              <a:t>上での評価スコア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暫定スコア：予測期間（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月）一部のスコア（提出の度に判明）</a:t>
            </a:r>
            <a:endParaRPr lang="en-US" altLang="ja-JP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最終スコア：予測期間（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月）全体のスコア（最終提出後に判明）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手元での評価スコア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検証スコア：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月のスコア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提出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フォーマットに沿ったデータをアップロード（</a:t>
            </a: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提出履歴のデータは暫定スコアが評価される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最大</a:t>
            </a:r>
            <a:r>
              <a:rPr lang="en-US" altLang="ja-JP" sz="2400" dirty="0"/>
              <a:t>2</a:t>
            </a:r>
            <a:r>
              <a:rPr lang="ja-JP" altLang="en-US" sz="2400" dirty="0"/>
              <a:t>つまで「提出データ」に設定でき、良いスコアのほうが代表として暫定ランクが付けられる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/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RMSPE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[%]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/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の実績値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blipFill>
                <a:blip r:embed="rId3"/>
                <a:stretch>
                  <a:fillRect l="-4430" t="-28889" r="-7278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/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の予測値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blipFill>
                <a:blip r:embed="rId4"/>
                <a:stretch>
                  <a:fillRect l="-4430" t="-28261" r="-727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C74AAB3-7CBE-5671-756B-52E7EE0FBF17}"/>
              </a:ext>
            </a:extLst>
          </p:cNvPr>
          <p:cNvSpPr/>
          <p:nvPr/>
        </p:nvSpPr>
        <p:spPr>
          <a:xfrm>
            <a:off x="7695337" y="5147409"/>
            <a:ext cx="4312444" cy="431132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締切を過ぎると、その</a:t>
            </a:r>
            <a:r>
              <a:rPr lang="en-US" altLang="ja-JP" dirty="0"/>
              <a:t>2</a:t>
            </a:r>
            <a:r>
              <a:rPr lang="ja-JP" altLang="en-US" dirty="0"/>
              <a:t>つが最終データとなる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140F7838-06F9-EF72-1126-1776A28B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0567"/>
              </p:ext>
            </p:extLst>
          </p:nvPr>
        </p:nvGraphicFramePr>
        <p:xfrm>
          <a:off x="7373389" y="3595252"/>
          <a:ext cx="4740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65158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374578">
                  <a:extLst>
                    <a:ext uri="{9D8B030D-6E8A-4147-A177-3AD203B41FA5}">
                      <a16:colId xmlns:a16="http://schemas.microsoft.com/office/drawing/2014/main" val="722170109"/>
                    </a:ext>
                  </a:extLst>
                </a:gridCol>
                <a:gridCol w="1470548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/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600" i="1" smtClean="0">
                        <a:latin typeface="Cambria Math" panose="02040503050406030204" pitchFamily="18" charset="0"/>
                      </a:rPr>
                      <m:t>提出</m:t>
                    </m:r>
                  </m:oMath>
                </a14:m>
                <a:r>
                  <a:rPr kumimoji="1" lang="ja-JP" altLang="en-US" sz="1600" dirty="0"/>
                  <a:t>フォーマット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blipFill>
                <a:blip r:embed="rId5"/>
                <a:stretch>
                  <a:fillRect l="-7177" t="-27500" r="-765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6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予測モデル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回帰木モデルを弱学習器としたアンサンブル学習を用いる。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32EF0-A0FC-0BE8-184E-8206CEE38B37}"/>
              </a:ext>
            </a:extLst>
          </p:cNvPr>
          <p:cNvSpPr txBox="1"/>
          <p:nvPr/>
        </p:nvSpPr>
        <p:spPr>
          <a:xfrm>
            <a:off x="2058650" y="1765389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31F2F-A73A-16BB-F84D-458E55A82D79}"/>
              </a:ext>
            </a:extLst>
          </p:cNvPr>
          <p:cNvSpPr txBox="1"/>
          <p:nvPr/>
        </p:nvSpPr>
        <p:spPr>
          <a:xfrm>
            <a:off x="7454379" y="1780687"/>
            <a:ext cx="343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r>
              <a:rPr lang="ja-JP" altLang="en-US" dirty="0"/>
              <a:t>（</a:t>
            </a:r>
            <a:r>
              <a:rPr lang="en-US" altLang="ja-JP" dirty="0"/>
              <a:t>Microsoft, 2016</a:t>
            </a:r>
            <a:r>
              <a:rPr lang="ja-JP" altLang="en-US" dirty="0"/>
              <a:t>）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EC63F26-E224-D5C6-E833-3CFBB0F39203}"/>
              </a:ext>
            </a:extLst>
          </p:cNvPr>
          <p:cNvCxnSpPr>
            <a:cxnSpLocks/>
          </p:cNvCxnSpPr>
          <p:nvPr/>
        </p:nvCxnSpPr>
        <p:spPr>
          <a:xfrm flipH="1">
            <a:off x="6337901" y="2174819"/>
            <a:ext cx="547040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344836A-A3FF-0C48-3A77-2DC0D880CBA7}"/>
              </a:ext>
            </a:extLst>
          </p:cNvPr>
          <p:cNvCxnSpPr>
            <a:cxnSpLocks/>
          </p:cNvCxnSpPr>
          <p:nvPr/>
        </p:nvCxnSpPr>
        <p:spPr>
          <a:xfrm flipH="1">
            <a:off x="476315" y="2174819"/>
            <a:ext cx="53686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0FB32-2927-592E-7BF4-E8C2D9E0D35A}"/>
              </a:ext>
            </a:extLst>
          </p:cNvPr>
          <p:cNvSpPr txBox="1"/>
          <p:nvPr/>
        </p:nvSpPr>
        <p:spPr>
          <a:xfrm>
            <a:off x="571984" y="2765016"/>
            <a:ext cx="33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Bootstrap Aggregating</a:t>
            </a:r>
            <a:r>
              <a:rPr kumimoji="1" lang="ja-JP" altLang="en-US" sz="1600" dirty="0"/>
              <a:t>（バギング）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D021D2-A045-4FAD-15D9-27AFA52392AA}"/>
              </a:ext>
            </a:extLst>
          </p:cNvPr>
          <p:cNvSpPr txBox="1"/>
          <p:nvPr/>
        </p:nvSpPr>
        <p:spPr>
          <a:xfrm>
            <a:off x="6826180" y="2815766"/>
            <a:ext cx="215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勾配ブースティング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FD7E4F-57BC-DE5D-9CCF-7DE4457C9018}"/>
              </a:ext>
            </a:extLst>
          </p:cNvPr>
          <p:cNvSpPr txBox="1"/>
          <p:nvPr/>
        </p:nvSpPr>
        <p:spPr>
          <a:xfrm>
            <a:off x="395815" y="3885969"/>
            <a:ext cx="368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学習データからランダムに抽出し、複数の木で学習し、それらの予測結果を平均する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3634A-8D90-595C-8A78-BD7FD48C7B46}"/>
              </a:ext>
            </a:extLst>
          </p:cNvPr>
          <p:cNvSpPr txBox="1"/>
          <p:nvPr/>
        </p:nvSpPr>
        <p:spPr>
          <a:xfrm>
            <a:off x="6217117" y="3730518"/>
            <a:ext cx="35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予測モデルの間違った予測に焦点を当て、重みを加味して次のモデルを改善する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DBEC45-BF57-E6CF-AF8D-A3F462001363}"/>
              </a:ext>
            </a:extLst>
          </p:cNvPr>
          <p:cNvSpPr txBox="1"/>
          <p:nvPr/>
        </p:nvSpPr>
        <p:spPr>
          <a:xfrm>
            <a:off x="956672" y="3182482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過学習を緩和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B8F84C-E93B-7B5E-F9F6-0BBE8AADEF74}"/>
              </a:ext>
            </a:extLst>
          </p:cNvPr>
          <p:cNvSpPr txBox="1"/>
          <p:nvPr/>
        </p:nvSpPr>
        <p:spPr>
          <a:xfrm>
            <a:off x="6781382" y="3187258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未学習を緩和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5295BE-3FB3-356E-F8AD-9D84F444384F}"/>
              </a:ext>
            </a:extLst>
          </p:cNvPr>
          <p:cNvSpPr txBox="1"/>
          <p:nvPr/>
        </p:nvSpPr>
        <p:spPr>
          <a:xfrm>
            <a:off x="7437369" y="2215903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Kaggle</a:t>
            </a:r>
            <a:r>
              <a:rPr lang="ja-JP" altLang="en-US" dirty="0"/>
              <a:t>などで多用される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460B93-23EC-F906-7161-D6C5861B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r="33512"/>
          <a:stretch/>
        </p:blipFill>
        <p:spPr>
          <a:xfrm>
            <a:off x="4129150" y="2762224"/>
            <a:ext cx="1768882" cy="23705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67FF814-92F6-F3AD-42D6-F46BB1F1C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1"/>
          <a:stretch/>
        </p:blipFill>
        <p:spPr>
          <a:xfrm>
            <a:off x="9913485" y="2758931"/>
            <a:ext cx="1768882" cy="237715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86468-24A0-E5FB-6772-D2A4E018F5E4}"/>
              </a:ext>
            </a:extLst>
          </p:cNvPr>
          <p:cNvSpPr txBox="1"/>
          <p:nvPr/>
        </p:nvSpPr>
        <p:spPr>
          <a:xfrm>
            <a:off x="320374" y="5958251"/>
            <a:ext cx="403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https://www.codexa.net/lightgbm-beginner/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67207-D0D1-B218-ED76-DB6273D6F3DF}"/>
              </a:ext>
            </a:extLst>
          </p:cNvPr>
          <p:cNvSpPr txBox="1"/>
          <p:nvPr/>
        </p:nvSpPr>
        <p:spPr>
          <a:xfrm>
            <a:off x="6191948" y="4299603"/>
            <a:ext cx="352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（前の弱学習器の誤差を学習）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463D43-A340-31D0-8760-9C557D422D8D}"/>
              </a:ext>
            </a:extLst>
          </p:cNvPr>
          <p:cNvSpPr txBox="1"/>
          <p:nvPr/>
        </p:nvSpPr>
        <p:spPr>
          <a:xfrm>
            <a:off x="6284113" y="4842202"/>
            <a:ext cx="323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特徴量をヒストグラム化することで、</a:t>
            </a:r>
            <a:endParaRPr kumimoji="1" lang="en-US" altLang="ja-JP" sz="1600" dirty="0"/>
          </a:p>
          <a:p>
            <a:r>
              <a:rPr kumimoji="1" lang="ja-JP" altLang="en-US" sz="1600" dirty="0"/>
              <a:t>計算コストを抑制</a:t>
            </a:r>
            <a:endParaRPr kumimoji="1" lang="en-US" altLang="ja-JP" sz="16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 err="1"/>
              <a:t>XGBoost</a:t>
            </a:r>
            <a:r>
              <a:rPr kumimoji="1" lang="ja-JP" altLang="en-US" sz="1600" dirty="0"/>
              <a:t>よりも学習時間が短い）</a:t>
            </a: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ヒストグラム&#10;&#10;自動的に生成された説明">
            <a:extLst>
              <a:ext uri="{FF2B5EF4-FFF2-40B4-BE49-F238E27FC236}">
                <a16:creationId xmlns:a16="http://schemas.microsoft.com/office/drawing/2014/main" id="{A87E141D-FA99-452F-986E-CCE06586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5" y="1935496"/>
            <a:ext cx="2833309" cy="186959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予測結果（年月日、年月日／産地）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43A1397-2631-4A67-2AE6-87834BA4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7" y="1935496"/>
            <a:ext cx="2833309" cy="186959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3969723" y="756798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Random Forest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8534741" y="756798"/>
            <a:ext cx="1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Light GBM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809594" y="208080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809594" y="143507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980977" y="1437214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4002604" y="1435070"/>
            <a:ext cx="2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FE0DD7-9E98-47AF-8D7D-69143641F428}"/>
              </a:ext>
            </a:extLst>
          </p:cNvPr>
          <p:cNvSpPr txBox="1"/>
          <p:nvPr/>
        </p:nvSpPr>
        <p:spPr>
          <a:xfrm>
            <a:off x="159326" y="791112"/>
            <a:ext cx="215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上側：年月日</a:t>
            </a:r>
            <a:endParaRPr kumimoji="1" lang="en-US" altLang="ja-JP" sz="1600" dirty="0"/>
          </a:p>
          <a:p>
            <a:r>
              <a:rPr kumimoji="1" lang="ja-JP" altLang="en-US" sz="1600" dirty="0"/>
              <a:t>下側：年月日／産地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FBBE0-1B6A-4655-A76D-91B5D07771A1}"/>
              </a:ext>
            </a:extLst>
          </p:cNvPr>
          <p:cNvSpPr txBox="1"/>
          <p:nvPr/>
        </p:nvSpPr>
        <p:spPr>
          <a:xfrm>
            <a:off x="809594" y="451419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1D1441-3D01-4519-9DA3-E90B72CAE71B}"/>
              </a:ext>
            </a:extLst>
          </p:cNvPr>
          <p:cNvSpPr txBox="1"/>
          <p:nvPr/>
        </p:nvSpPr>
        <p:spPr>
          <a:xfrm>
            <a:off x="809594" y="3983662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482EDC-4CC0-46AF-9B84-F3AF4BE234C9}"/>
              </a:ext>
            </a:extLst>
          </p:cNvPr>
          <p:cNvCxnSpPr>
            <a:cxnSpLocks/>
          </p:cNvCxnSpPr>
          <p:nvPr/>
        </p:nvCxnSpPr>
        <p:spPr>
          <a:xfrm flipH="1">
            <a:off x="314335" y="3862244"/>
            <a:ext cx="114585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EEE2A4-3271-4048-B573-4EA089FD692A}"/>
              </a:ext>
            </a:extLst>
          </p:cNvPr>
          <p:cNvSpPr txBox="1"/>
          <p:nvPr/>
        </p:nvSpPr>
        <p:spPr>
          <a:xfrm>
            <a:off x="8422586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18.6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732B9-34B4-4908-A458-6F0A5439BFEB}"/>
              </a:ext>
            </a:extLst>
          </p:cNvPr>
          <p:cNvSpPr txBox="1"/>
          <p:nvPr/>
        </p:nvSpPr>
        <p:spPr>
          <a:xfrm>
            <a:off x="4097757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20.4</a:t>
            </a:r>
            <a:endParaRPr kumimoji="1" lang="ja-JP" altLang="en-US" sz="1600" dirty="0"/>
          </a:p>
        </p:txBody>
      </p:sp>
      <p:pic>
        <p:nvPicPr>
          <p:cNvPr id="20" name="図 19" descr="グラフ, ヒストグラム&#10;&#10;自動的に生成された説明">
            <a:extLst>
              <a:ext uri="{FF2B5EF4-FFF2-40B4-BE49-F238E27FC236}">
                <a16:creationId xmlns:a16="http://schemas.microsoft.com/office/drawing/2014/main" id="{29163760-2FF0-4B99-9F4F-5588CEC1A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7" y="4356931"/>
            <a:ext cx="2833309" cy="1869597"/>
          </a:xfrm>
          <a:prstGeom prst="rect">
            <a:avLst/>
          </a:prstGeom>
        </p:spPr>
      </p:pic>
      <p:pic>
        <p:nvPicPr>
          <p:cNvPr id="21" name="図 20" descr="グラフ, ヒストグラム&#10;&#10;自動的に生成された説明">
            <a:extLst>
              <a:ext uri="{FF2B5EF4-FFF2-40B4-BE49-F238E27FC236}">
                <a16:creationId xmlns:a16="http://schemas.microsoft.com/office/drawing/2014/main" id="{5D2D621B-1F5E-4BEA-828D-A1C499669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12" y="4349184"/>
            <a:ext cx="2834886" cy="187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6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過去価格、年月日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</a:t>
            </a:r>
            <a:r>
              <a:rPr lang="en-US" altLang="ja-JP" dirty="0"/>
              <a:t>/</a:t>
            </a:r>
            <a:r>
              <a:rPr lang="ja-JP" altLang="en-US" dirty="0"/>
              <a:t>過去天候）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3969723" y="756798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Random Forest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8534741" y="756798"/>
            <a:ext cx="167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Light GBM</a:t>
            </a:r>
            <a:endParaRPr kumimoji="1" lang="ja-JP" altLang="en-US" sz="1600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809594" y="208080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809594" y="143507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980977" y="1437214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20.5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4002604" y="1435070"/>
            <a:ext cx="2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25.3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FE0DD7-9E98-47AF-8D7D-69143641F428}"/>
              </a:ext>
            </a:extLst>
          </p:cNvPr>
          <p:cNvSpPr txBox="1"/>
          <p:nvPr/>
        </p:nvSpPr>
        <p:spPr>
          <a:xfrm>
            <a:off x="159325" y="791112"/>
            <a:ext cx="405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上側：年月日／産地／過去価格</a:t>
            </a:r>
            <a:endParaRPr kumimoji="1" lang="en-US" altLang="ja-JP" sz="1600" dirty="0"/>
          </a:p>
          <a:p>
            <a:r>
              <a:rPr kumimoji="1" lang="ja-JP" altLang="en-US" sz="1600" dirty="0"/>
              <a:t>下側：年月日／産地／過去価格／過去天候</a:t>
            </a:r>
            <a:endParaRPr kumimoji="1"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EFBBE0-1B6A-4655-A76D-91B5D07771A1}"/>
              </a:ext>
            </a:extLst>
          </p:cNvPr>
          <p:cNvSpPr txBox="1"/>
          <p:nvPr/>
        </p:nvSpPr>
        <p:spPr>
          <a:xfrm>
            <a:off x="809594" y="451419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91D1441-3D01-4519-9DA3-E90B72CAE71B}"/>
              </a:ext>
            </a:extLst>
          </p:cNvPr>
          <p:cNvSpPr txBox="1"/>
          <p:nvPr/>
        </p:nvSpPr>
        <p:spPr>
          <a:xfrm>
            <a:off x="809594" y="3983662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B482EDC-4CC0-46AF-9B84-F3AF4BE234C9}"/>
              </a:ext>
            </a:extLst>
          </p:cNvPr>
          <p:cNvCxnSpPr>
            <a:cxnSpLocks/>
          </p:cNvCxnSpPr>
          <p:nvPr/>
        </p:nvCxnSpPr>
        <p:spPr>
          <a:xfrm flipH="1">
            <a:off x="314335" y="3862244"/>
            <a:ext cx="1145856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EEE2A4-3271-4048-B573-4EA089FD692A}"/>
              </a:ext>
            </a:extLst>
          </p:cNvPr>
          <p:cNvSpPr txBox="1"/>
          <p:nvPr/>
        </p:nvSpPr>
        <p:spPr>
          <a:xfrm>
            <a:off x="8422586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24.0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732B9-34B4-4908-A458-6F0A5439BFEB}"/>
              </a:ext>
            </a:extLst>
          </p:cNvPr>
          <p:cNvSpPr txBox="1"/>
          <p:nvPr/>
        </p:nvSpPr>
        <p:spPr>
          <a:xfrm>
            <a:off x="4097757" y="3983662"/>
            <a:ext cx="19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23.7</a:t>
            </a:r>
            <a:endParaRPr kumimoji="1" lang="ja-JP" altLang="en-US" sz="1600" dirty="0"/>
          </a:p>
        </p:txBody>
      </p:sp>
      <p:pic>
        <p:nvPicPr>
          <p:cNvPr id="22" name="図 21" descr="グラフ, ヒストグラム&#10;&#10;自動的に生成された説明">
            <a:extLst>
              <a:ext uri="{FF2B5EF4-FFF2-40B4-BE49-F238E27FC236}">
                <a16:creationId xmlns:a16="http://schemas.microsoft.com/office/drawing/2014/main" id="{64C52B70-EFBC-4E45-9B72-EADEF0E37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83" y="1935496"/>
            <a:ext cx="2833303" cy="1869596"/>
          </a:xfrm>
          <a:prstGeom prst="rect">
            <a:avLst/>
          </a:prstGeom>
        </p:spPr>
      </p:pic>
      <p:pic>
        <p:nvPicPr>
          <p:cNvPr id="23" name="図 22" descr="グラフ, ヒストグラム&#10;&#10;自動的に生成された説明">
            <a:extLst>
              <a:ext uri="{FF2B5EF4-FFF2-40B4-BE49-F238E27FC236}">
                <a16:creationId xmlns:a16="http://schemas.microsoft.com/office/drawing/2014/main" id="{AE8ED0FB-AB4B-4BAA-9FD3-576C0038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5" y="1935496"/>
            <a:ext cx="2833303" cy="1869596"/>
          </a:xfrm>
          <a:prstGeom prst="rect">
            <a:avLst/>
          </a:prstGeom>
        </p:spPr>
      </p:pic>
      <p:pic>
        <p:nvPicPr>
          <p:cNvPr id="24" name="図 23" descr="グラフ, ヒストグラム&#10;&#10;自動的に生成された説明">
            <a:extLst>
              <a:ext uri="{FF2B5EF4-FFF2-40B4-BE49-F238E27FC236}">
                <a16:creationId xmlns:a16="http://schemas.microsoft.com/office/drawing/2014/main" id="{09CF663B-7BDF-4489-A11C-33E191C8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479" y="4349184"/>
            <a:ext cx="2809809" cy="1847808"/>
          </a:xfrm>
          <a:prstGeom prst="rect">
            <a:avLst/>
          </a:prstGeom>
        </p:spPr>
      </p:pic>
      <p:pic>
        <p:nvPicPr>
          <p:cNvPr id="25" name="図 24" descr="グラフ, ヒストグラム&#10;&#10;自動的に生成された説明">
            <a:extLst>
              <a:ext uri="{FF2B5EF4-FFF2-40B4-BE49-F238E27FC236}">
                <a16:creationId xmlns:a16="http://schemas.microsoft.com/office/drawing/2014/main" id="{F6A99E90-1648-44C9-97E7-7C1C6A52BB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07" y="4358528"/>
            <a:ext cx="2833301" cy="18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3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工夫した特徴量を使えば、基本的に暫定スコアは上がっていった。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788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7435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7.8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8.4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13.2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57.5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7.7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3.0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7.6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提出結果は</a:t>
            </a:r>
            <a:r>
              <a:rPr lang="en-US" altLang="ja-JP" sz="2800" dirty="0"/>
              <a:t>94</a:t>
            </a:r>
            <a:r>
              <a:rPr lang="ja-JP" altLang="en-US" sz="2800" dirty="0"/>
              <a:t>位だったが、他の結果を提出していれば</a:t>
            </a:r>
            <a:r>
              <a:rPr lang="en-US" altLang="ja-JP" sz="2800" dirty="0"/>
              <a:t>30</a:t>
            </a:r>
            <a:r>
              <a:rPr lang="ja-JP" altLang="en-US" sz="2800" dirty="0"/>
              <a:t>位くらいだった。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31BA16B4-6BFF-49C7-940F-B50FA54AC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41844"/>
              </p:ext>
            </p:extLst>
          </p:nvPr>
        </p:nvGraphicFramePr>
        <p:xfrm>
          <a:off x="517055" y="1994801"/>
          <a:ext cx="1102092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514955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793409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最終スコア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15.8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18.6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15.1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without tuning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21.1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18.0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24.0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16.7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94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予測結果を提出できたが、データハンドリングが面倒。工夫の余地がまだあったと思う。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圏論の基本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「数学の数学」、「矢印の数学」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圏論の応用・メリット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ネットワーク構造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哲学・言語学（意味論）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関数型（型付き）プログラミング言語（</a:t>
            </a:r>
            <a:r>
              <a:rPr lang="en-US" altLang="ja-JP" sz="2400" dirty="0"/>
              <a:t>Haskell</a:t>
            </a:r>
            <a:r>
              <a:rPr lang="ja-JP" altLang="en-US" sz="2400" dirty="0"/>
              <a:t>）における型理論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機械学習理論（少数だが、増えている）</a:t>
            </a:r>
            <a:endParaRPr lang="en-US" altLang="ja-JP" sz="24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抽象化のスキルが上がり、体系化・統一化が捗る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931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線形代数における線形変換とカーネル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体・群・数学的構造体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圏の定義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可換図式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関手圏・自然変換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米田の補題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随伴</a:t>
            </a:r>
            <a:endParaRPr lang="en-US" altLang="ja-JP" sz="2800" dirty="0"/>
          </a:p>
          <a:p>
            <a:pPr>
              <a:defRPr/>
            </a:pPr>
            <a:r>
              <a:rPr lang="en-US" altLang="ja-JP" sz="2800" dirty="0"/>
              <a:t>Kan</a:t>
            </a:r>
            <a:r>
              <a:rPr lang="ja-JP" altLang="en-US" sz="2800" dirty="0"/>
              <a:t>拡張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モナド・コモナド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25068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圏論：参考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稲見泰宏：「圏論とプログラミング」（</a:t>
            </a:r>
            <a:r>
              <a:rPr lang="en-US" altLang="ja-JP" sz="2800" dirty="0"/>
              <a:t>2020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西郷甲矢人：「圏論の地平線」（</a:t>
            </a:r>
            <a:r>
              <a:rPr lang="en-US" altLang="ja-JP" sz="2800" dirty="0"/>
              <a:t>2022</a:t>
            </a:r>
            <a:r>
              <a:rPr lang="ja-JP" altLang="en-US" sz="2800" dirty="0"/>
              <a:t>）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399141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6138</TotalTime>
  <Words>3343</Words>
  <Application>Microsoft Office PowerPoint</Application>
  <PresentationFormat>ワイド画面</PresentationFormat>
  <Paragraphs>993</Paragraphs>
  <Slides>30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圏論の基本</vt:lpstr>
      <vt:lpstr>アジェンダ</vt:lpstr>
      <vt:lpstr>圏論の基本</vt:lpstr>
      <vt:lpstr>圏論の応用・メリット</vt:lpstr>
      <vt:lpstr>圏論の流れ</vt:lpstr>
      <vt:lpstr>圏論：参考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前処理①</vt:lpstr>
      <vt:lpstr>前処理②</vt:lpstr>
      <vt:lpstr>可視化①</vt:lpstr>
      <vt:lpstr>可視化②</vt:lpstr>
      <vt:lpstr>ラグ特徴量</vt:lpstr>
      <vt:lpstr>評価と提出</vt:lpstr>
      <vt:lpstr>予測モデル</vt:lpstr>
      <vt:lpstr>予測結果（年月日、年月日／産地）</vt:lpstr>
      <vt:lpstr>予測結果（年月日/産地/過去価格、年月日/産地/過去価格/過去天候）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665</cp:revision>
  <dcterms:created xsi:type="dcterms:W3CDTF">2022-01-26T00:23:42Z</dcterms:created>
  <dcterms:modified xsi:type="dcterms:W3CDTF">2023-01-23T17:02:46Z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2022-09-21T03:35:38Z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0</vt:lpwstr>
  </property>
</Properties>
</file>