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6"/>
  </p:notesMasterIdLst>
  <p:sldIdLst>
    <p:sldId id="269" r:id="rId2"/>
    <p:sldId id="366" r:id="rId3"/>
    <p:sldId id="360" r:id="rId4"/>
    <p:sldId id="338" r:id="rId5"/>
    <p:sldId id="362" r:id="rId6"/>
    <p:sldId id="361" r:id="rId7"/>
    <p:sldId id="364" r:id="rId8"/>
    <p:sldId id="363" r:id="rId9"/>
    <p:sldId id="365" r:id="rId10"/>
    <p:sldId id="367" r:id="rId11"/>
    <p:sldId id="372" r:id="rId12"/>
    <p:sldId id="368" r:id="rId13"/>
    <p:sldId id="373" r:id="rId14"/>
    <p:sldId id="369" r:id="rId15"/>
    <p:sldId id="375" r:id="rId16"/>
    <p:sldId id="374" r:id="rId17"/>
    <p:sldId id="378" r:id="rId18"/>
    <p:sldId id="379" r:id="rId19"/>
    <p:sldId id="380" r:id="rId20"/>
    <p:sldId id="370" r:id="rId21"/>
    <p:sldId id="376" r:id="rId22"/>
    <p:sldId id="377" r:id="rId23"/>
    <p:sldId id="296" r:id="rId24"/>
    <p:sldId id="286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6BAB2-6023-4E17-A038-93A6BB631A8B}" v="20" dt="2022-08-02T16:29:32.6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 varScale="1">
        <p:scale>
          <a:sx n="67" d="100"/>
          <a:sy n="67" d="100"/>
        </p:scale>
        <p:origin x="452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5BD6BAB2-6023-4E17-A038-93A6BB631A8B}"/>
    <pc:docChg chg="undo custSel modSld">
      <pc:chgData name="熊谷 渉" userId="b7a4e8598c9bd55e" providerId="LiveId" clId="{5BD6BAB2-6023-4E17-A038-93A6BB631A8B}" dt="2022-08-02T16:40:56.377" v="934" actId="1036"/>
      <pc:docMkLst>
        <pc:docMk/>
      </pc:docMkLst>
      <pc:sldChg chg="addSp delSp modSp mod">
        <pc:chgData name="熊谷 渉" userId="b7a4e8598c9bd55e" providerId="LiveId" clId="{5BD6BAB2-6023-4E17-A038-93A6BB631A8B}" dt="2022-08-02T16:40:56.377" v="934" actId="1036"/>
        <pc:sldMkLst>
          <pc:docMk/>
          <pc:sldMk cId="813377708" sldId="372"/>
        </pc:sldMkLst>
        <pc:spChg chg="mod">
          <ac:chgData name="熊谷 渉" userId="b7a4e8598c9bd55e" providerId="LiveId" clId="{5BD6BAB2-6023-4E17-A038-93A6BB631A8B}" dt="2022-08-02T15:58:28.867" v="207" actId="20577"/>
          <ac:spMkLst>
            <pc:docMk/>
            <pc:sldMk cId="813377708" sldId="372"/>
            <ac:spMk id="14" creationId="{E87AC5CB-0891-46ED-86C5-FF795F031FB1}"/>
          </ac:spMkLst>
        </pc:spChg>
        <pc:spChg chg="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32" creationId="{4D5FCA94-6858-443A-8ECB-9EB1B7E789AC}"/>
          </ac:spMkLst>
        </pc:spChg>
        <pc:spChg chg="mod">
          <ac:chgData name="熊谷 渉" userId="b7a4e8598c9bd55e" providerId="LiveId" clId="{5BD6BAB2-6023-4E17-A038-93A6BB631A8B}" dt="2022-08-02T16:26:57.428" v="766" actId="1076"/>
          <ac:spMkLst>
            <pc:docMk/>
            <pc:sldMk cId="813377708" sldId="372"/>
            <ac:spMk id="43" creationId="{DEF858B9-635B-4859-B542-FF2671D2D529}"/>
          </ac:spMkLst>
        </pc:spChg>
        <pc:spChg chg="add del mod">
          <ac:chgData name="熊谷 渉" userId="b7a4e8598c9bd55e" providerId="LiveId" clId="{5BD6BAB2-6023-4E17-A038-93A6BB631A8B}" dt="2022-08-02T16:19:33.038" v="590" actId="478"/>
          <ac:spMkLst>
            <pc:docMk/>
            <pc:sldMk cId="813377708" sldId="372"/>
            <ac:spMk id="48" creationId="{6211A166-D4DC-E93D-71BA-27ED830AAE92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49" creationId="{A3F865FB-9E78-8F6A-A53C-013B8388A4D7}"/>
          </ac:spMkLst>
        </pc:spChg>
        <pc:spChg chg="add del mod">
          <ac:chgData name="熊谷 渉" userId="b7a4e8598c9bd55e" providerId="LiveId" clId="{5BD6BAB2-6023-4E17-A038-93A6BB631A8B}" dt="2022-08-02T15:55:47.745" v="127" actId="478"/>
          <ac:spMkLst>
            <pc:docMk/>
            <pc:sldMk cId="813377708" sldId="372"/>
            <ac:spMk id="50" creationId="{524E887B-5669-338E-B75B-F122517137F3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58" creationId="{42E974ED-A232-4716-22F4-7101B16AF24C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59" creationId="{3F4E839A-4BF8-64F0-F8AF-7F1EE9CB2A51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61" creationId="{BCDC396D-7BC6-F63D-D410-2C701803F500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62" creationId="{428EC942-1D85-0579-F28A-4E564680305E}"/>
          </ac:spMkLst>
        </pc:spChg>
        <pc:spChg chg="add mod">
          <ac:chgData name="熊谷 渉" userId="b7a4e8598c9bd55e" providerId="LiveId" clId="{5BD6BAB2-6023-4E17-A038-93A6BB631A8B}" dt="2022-08-02T16:22:35.658" v="687" actId="1038"/>
          <ac:spMkLst>
            <pc:docMk/>
            <pc:sldMk cId="813377708" sldId="372"/>
            <ac:spMk id="63" creationId="{6D633548-1116-8146-8601-59BDC9776C19}"/>
          </ac:spMkLst>
        </pc:spChg>
        <pc:spChg chg="mod">
          <ac:chgData name="熊谷 渉" userId="b7a4e8598c9bd55e" providerId="LiveId" clId="{5BD6BAB2-6023-4E17-A038-93A6BB631A8B}" dt="2022-08-02T16:24:39.300" v="750" actId="1076"/>
          <ac:spMkLst>
            <pc:docMk/>
            <pc:sldMk cId="813377708" sldId="372"/>
            <ac:spMk id="66" creationId="{EFC0C5FD-A566-4D00-8659-54C996087B28}"/>
          </ac:spMkLst>
        </pc:spChg>
        <pc:spChg chg="add mod">
          <ac:chgData name="熊谷 渉" userId="b7a4e8598c9bd55e" providerId="LiveId" clId="{5BD6BAB2-6023-4E17-A038-93A6BB631A8B}" dt="2022-08-02T16:22:57.819" v="693" actId="1076"/>
          <ac:spMkLst>
            <pc:docMk/>
            <pc:sldMk cId="813377708" sldId="372"/>
            <ac:spMk id="67" creationId="{D6866EE3-9F26-7B7F-981E-7237A0E1DFC6}"/>
          </ac:spMkLst>
        </pc:spChg>
        <pc:spChg chg="add mod">
          <ac:chgData name="熊谷 渉" userId="b7a4e8598c9bd55e" providerId="LiveId" clId="{5BD6BAB2-6023-4E17-A038-93A6BB631A8B}" dt="2022-08-02T16:24:35.578" v="747" actId="571"/>
          <ac:spMkLst>
            <pc:docMk/>
            <pc:sldMk cId="813377708" sldId="372"/>
            <ac:spMk id="68" creationId="{5CA76AEC-D03D-D171-834A-27C207D6CA83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5" creationId="{116AC3B6-1795-439F-A249-50DD5D0D845B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7" creationId="{5934B5AF-EA05-442C-A6CB-D178FC15319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8" creationId="{5306D44A-B252-466E-84B3-EEBBC2E9CD72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9" creationId="{4DDEFD67-38BC-4B3B-B9E6-AD65AA5168C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80" creationId="{B205C6B3-5BEE-4715-8305-FF69437F8556}"/>
          </ac:spMkLst>
        </pc:spChg>
        <pc:spChg chg="mod">
          <ac:chgData name="熊谷 渉" userId="b7a4e8598c9bd55e" providerId="LiveId" clId="{5BD6BAB2-6023-4E17-A038-93A6BB631A8B}" dt="2022-08-02T16:22:47.988" v="691" actId="1076"/>
          <ac:spMkLst>
            <pc:docMk/>
            <pc:sldMk cId="813377708" sldId="372"/>
            <ac:spMk id="82" creationId="{C453AF26-56DE-44E6-8EF3-196D728613C1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83" creationId="{3738950A-4EF5-37AA-429E-D992CA27FC21}"/>
          </ac:spMkLst>
        </pc:spChg>
        <pc:spChg chg="mod">
          <ac:chgData name="熊谷 渉" userId="b7a4e8598c9bd55e" providerId="LiveId" clId="{5BD6BAB2-6023-4E17-A038-93A6BB631A8B}" dt="2022-08-02T16:28:08.295" v="767" actId="404"/>
          <ac:spMkLst>
            <pc:docMk/>
            <pc:sldMk cId="813377708" sldId="372"/>
            <ac:spMk id="84" creationId="{B6741D51-A264-4E16-8C9E-F59380AABD38}"/>
          </ac:spMkLst>
        </pc:spChg>
        <pc:spChg chg="mod">
          <ac:chgData name="熊谷 渉" userId="b7a4e8598c9bd55e" providerId="LiveId" clId="{5BD6BAB2-6023-4E17-A038-93A6BB631A8B}" dt="2022-08-02T16:24:16.938" v="734" actId="1035"/>
          <ac:spMkLst>
            <pc:docMk/>
            <pc:sldMk cId="813377708" sldId="372"/>
            <ac:spMk id="85" creationId="{E461F9A7-A412-49E7-AEE6-00829757495F}"/>
          </ac:spMkLst>
        </pc:spChg>
        <pc:spChg chg="add mod">
          <ac:chgData name="熊谷 渉" userId="b7a4e8598c9bd55e" providerId="LiveId" clId="{5BD6BAB2-6023-4E17-A038-93A6BB631A8B}" dt="2022-08-02T16:40:30.338" v="927" actId="1035"/>
          <ac:spMkLst>
            <pc:docMk/>
            <pc:sldMk cId="813377708" sldId="372"/>
            <ac:spMk id="86" creationId="{59784499-685D-9C45-3A25-BA66F8271EBE}"/>
          </ac:spMkLst>
        </pc:spChg>
        <pc:picChg chg="add mod or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4" creationId="{FC6D9AD7-0ADE-FE8B-AB35-AA16A1CA6311}"/>
          </ac:picMkLst>
        </pc:picChg>
        <pc:picChg chg="add mod ord modCrop">
          <ac:chgData name="熊谷 渉" userId="b7a4e8598c9bd55e" providerId="LiveId" clId="{5BD6BAB2-6023-4E17-A038-93A6BB631A8B}" dt="2022-08-02T16:40:56.377" v="934" actId="1036"/>
          <ac:picMkLst>
            <pc:docMk/>
            <pc:sldMk cId="813377708" sldId="372"/>
            <ac:picMk id="5" creationId="{D5A947A0-AD89-BF1B-F231-F2F41B182687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28" creationId="{6113725B-C950-43D2-A28D-E10B6473DCFE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57" creationId="{EA0FBD46-64A0-4201-A34F-9421496E9299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1" creationId="{0837E93A-EF48-466C-B1A7-F7E562827F43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6" creationId="{673493DC-EAA2-4DF7-9F43-A7C4A0227C6E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81" creationId="{68EE5DE4-BB14-4BB0-B01D-D10480C8E83B}"/>
          </ac:picMkLst>
        </pc:picChg>
        <pc:picChg chg="add del mod">
          <ac:chgData name="熊谷 渉" userId="b7a4e8598c9bd55e" providerId="LiveId" clId="{5BD6BAB2-6023-4E17-A038-93A6BB631A8B}" dt="2022-08-02T16:18:39.420" v="583" actId="478"/>
          <ac:picMkLst>
            <pc:docMk/>
            <pc:sldMk cId="813377708" sldId="372"/>
            <ac:picMk id="1026" creationId="{3C5440BA-485A-E886-9B04-80D417A7620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2022/8/4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08 04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  <p:sp>
        <p:nvSpPr>
          <p:cNvPr id="4" name="MSIPCMContentMarking" descr="{&quot;HashCode&quot;:1001629120,&quot;Placement&quot;:&quot;Footer&quot;,&quot;Top&quot;:519.343,&quot;Left&quot;:425.416931,&quot;SlideWidth&quot;:960,&quot;SlideHeight&quot;:540}">
            <a:extLst>
              <a:ext uri="{FF2B5EF4-FFF2-40B4-BE49-F238E27FC236}">
                <a16:creationId xmlns:a16="http://schemas.microsoft.com/office/drawing/2014/main" id="{E96EBA50-4F7E-488F-9350-8C08AA055368}"/>
              </a:ext>
            </a:extLst>
          </p:cNvPr>
          <p:cNvSpPr txBox="1"/>
          <p:nvPr userDrawn="1"/>
        </p:nvSpPr>
        <p:spPr>
          <a:xfrm>
            <a:off x="5402795" y="6595656"/>
            <a:ext cx="13864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>
                <a:solidFill>
                  <a:srgbClr val="000000"/>
                </a:solidFill>
                <a:latin typeface="Calibri" panose="020F0502020204030204" pitchFamily="34" charset="0"/>
              </a:rPr>
              <a:t>For Internal Use Only</a:t>
            </a:r>
            <a:endParaRPr kumimoji="1" lang="ja-JP" alt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svg"/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1.svg"/><Relationship Id="rId12" Type="http://schemas.openxmlformats.org/officeDocument/2006/relationships/image" Target="../media/image24.png"/><Relationship Id="rId17" Type="http://schemas.openxmlformats.org/officeDocument/2006/relationships/image" Target="../media/image15.svg"/><Relationship Id="rId2" Type="http://schemas.openxmlformats.org/officeDocument/2006/relationships/image" Target="../media/image18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13.svg"/><Relationship Id="rId10" Type="http://schemas.openxmlformats.org/officeDocument/2006/relationships/image" Target="../media/image16.png"/><Relationship Id="rId19" Type="http://schemas.openxmlformats.org/officeDocument/2006/relationships/image" Target="../media/image27.svg"/><Relationship Id="rId4" Type="http://schemas.openxmlformats.org/officeDocument/2006/relationships/image" Target="../media/image10.png"/><Relationship Id="rId9" Type="http://schemas.openxmlformats.org/officeDocument/2006/relationships/image" Target="../media/image23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野菜価格予測（分析コンペ）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4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00106"/>
              </p:ext>
            </p:extLst>
          </p:nvPr>
        </p:nvGraphicFramePr>
        <p:xfrm>
          <a:off x="2649571" y="1673694"/>
          <a:ext cx="926760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52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2040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299564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806012">
                  <a:extLst>
                    <a:ext uri="{9D8B030D-6E8A-4147-A177-3AD203B41FA5}">
                      <a16:colId xmlns:a16="http://schemas.microsoft.com/office/drawing/2014/main" val="2523341576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3025043769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189154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  <a:r>
                        <a:rPr kumimoji="1" lang="en-US" altLang="ja-JP" sz="1800" dirty="0"/>
                        <a:t>_time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最低気温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13.1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12:50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15.5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12:51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3.2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….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13:12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15:03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09:21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311082" y="34205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301908" y="2085975"/>
            <a:ext cx="146017" cy="397683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960403" y="38028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204,320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369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A947A0-AD89-BF1B-F231-F2F41B18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" t="7421" r="2823" b="19404"/>
          <a:stretch/>
        </p:blipFill>
        <p:spPr>
          <a:xfrm>
            <a:off x="1730411" y="3993599"/>
            <a:ext cx="4284312" cy="12582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6D9AD7-0ADE-FE8B-AB35-AA16A1CA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76" y="2443457"/>
            <a:ext cx="684138" cy="684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主に各産地の生育条件と時期が、野菜の販売数・価格に影響すると思われる。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ストア 単色塗りつぶし">
            <a:extLst>
              <a:ext uri="{FF2B5EF4-FFF2-40B4-BE49-F238E27FC236}">
                <a16:creationId xmlns:a16="http://schemas.microsoft.com/office/drawing/2014/main" id="{96514EE5-B450-4947-8835-CD9CE51A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2326" y="3750295"/>
            <a:ext cx="819150" cy="819150"/>
          </a:xfrm>
          <a:prstGeom prst="rect">
            <a:avLst/>
          </a:prstGeom>
        </p:spPr>
      </p:pic>
      <p:pic>
        <p:nvPicPr>
          <p:cNvPr id="19" name="グラフィックス 18" descr="トウモロコシ 単色塗りつぶし">
            <a:extLst>
              <a:ext uri="{FF2B5EF4-FFF2-40B4-BE49-F238E27FC236}">
                <a16:creationId xmlns:a16="http://schemas.microsoft.com/office/drawing/2014/main" id="{75AEAA2B-2335-440E-A674-C45E8562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636" y="3831394"/>
            <a:ext cx="718443" cy="718443"/>
          </a:xfrm>
          <a:prstGeom prst="rect">
            <a:avLst/>
          </a:prstGeom>
        </p:spPr>
      </p:pic>
      <p:pic>
        <p:nvPicPr>
          <p:cNvPr id="21" name="グラフィックス 20" descr="収穫用のカゴ 単色塗りつぶし">
            <a:extLst>
              <a:ext uri="{FF2B5EF4-FFF2-40B4-BE49-F238E27FC236}">
                <a16:creationId xmlns:a16="http://schemas.microsoft.com/office/drawing/2014/main" id="{E2151AB4-4447-4373-A7FB-1A845D501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020" y="4593047"/>
            <a:ext cx="715251" cy="715251"/>
          </a:xfrm>
          <a:prstGeom prst="rect">
            <a:avLst/>
          </a:prstGeom>
        </p:spPr>
      </p:pic>
      <p:pic>
        <p:nvPicPr>
          <p:cNvPr id="22" name="グラフィックス 21" descr="トラック 単色塗りつぶし">
            <a:extLst>
              <a:ext uri="{FF2B5EF4-FFF2-40B4-BE49-F238E27FC236}">
                <a16:creationId xmlns:a16="http://schemas.microsoft.com/office/drawing/2014/main" id="{0C51D8F8-50BC-4F32-B2DE-87185F875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99885" y="3737142"/>
            <a:ext cx="598217" cy="598217"/>
          </a:xfrm>
          <a:prstGeom prst="rect">
            <a:avLst/>
          </a:prstGeom>
        </p:spPr>
      </p:pic>
      <p:pic>
        <p:nvPicPr>
          <p:cNvPr id="28" name="グラフィックス 27" descr="晴れ時々曇り 枠線">
            <a:extLst>
              <a:ext uri="{FF2B5EF4-FFF2-40B4-BE49-F238E27FC236}">
                <a16:creationId xmlns:a16="http://schemas.microsoft.com/office/drawing/2014/main" id="{6113725B-C950-43D2-A28D-E10B6473D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4162" y="5301982"/>
            <a:ext cx="869225" cy="86922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55554D-095D-4ADA-B45C-7F052EE468A8}"/>
              </a:ext>
            </a:extLst>
          </p:cNvPr>
          <p:cNvSpPr txBox="1"/>
          <p:nvPr/>
        </p:nvSpPr>
        <p:spPr>
          <a:xfrm>
            <a:off x="8685162" y="3423121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5FCA94-6858-443A-8ECB-9EB1B7E789AC}"/>
              </a:ext>
            </a:extLst>
          </p:cNvPr>
          <p:cNvSpPr txBox="1"/>
          <p:nvPr/>
        </p:nvSpPr>
        <p:spPr>
          <a:xfrm>
            <a:off x="378381" y="3779368"/>
            <a:ext cx="8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栽培暦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10B1C8-FDC6-4F28-8053-02587C8F7266}"/>
              </a:ext>
            </a:extLst>
          </p:cNvPr>
          <p:cNvSpPr txBox="1"/>
          <p:nvPr/>
        </p:nvSpPr>
        <p:spPr>
          <a:xfrm>
            <a:off x="10121026" y="304616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C</a:t>
            </a:r>
            <a:endParaRPr kumimoji="1" lang="ja-JP" altLang="en-US" sz="1400" dirty="0"/>
          </a:p>
        </p:txBody>
      </p:sp>
      <p:pic>
        <p:nvPicPr>
          <p:cNvPr id="34" name="グラフィックス 33" descr="農業 枠線">
            <a:extLst>
              <a:ext uri="{FF2B5EF4-FFF2-40B4-BE49-F238E27FC236}">
                <a16:creationId xmlns:a16="http://schemas.microsoft.com/office/drawing/2014/main" id="{471073DB-5D6B-4F95-A006-FD60A1689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136" y="2182396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A23538-CE51-4086-A4F8-873D32C57CBF}"/>
              </a:ext>
            </a:extLst>
          </p:cNvPr>
          <p:cNvSpPr txBox="1"/>
          <p:nvPr/>
        </p:nvSpPr>
        <p:spPr>
          <a:xfrm>
            <a:off x="10121026" y="5714913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D</a:t>
            </a:r>
            <a:endParaRPr kumimoji="1" lang="ja-JP" altLang="en-US" sz="1400" dirty="0"/>
          </a:p>
        </p:txBody>
      </p:sp>
      <p:pic>
        <p:nvPicPr>
          <p:cNvPr id="36" name="グラフィックス 35" descr="農業 枠線">
            <a:extLst>
              <a:ext uri="{FF2B5EF4-FFF2-40B4-BE49-F238E27FC236}">
                <a16:creationId xmlns:a16="http://schemas.microsoft.com/office/drawing/2014/main" id="{D6DB03D0-0077-4364-9861-F25B1A672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3147" y="4816667"/>
            <a:ext cx="914400" cy="914400"/>
          </a:xfrm>
          <a:prstGeom prst="rect">
            <a:avLst/>
          </a:prstGeom>
        </p:spPr>
      </p:pic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426F414-D722-4927-BB47-2CFD55C517C8}"/>
              </a:ext>
            </a:extLst>
          </p:cNvPr>
          <p:cNvCxnSpPr>
            <a:cxnSpLocks/>
            <a:stCxn id="33" idx="2"/>
            <a:endCxn id="13" idx="3"/>
          </p:cNvCxnSpPr>
          <p:nvPr/>
        </p:nvCxnSpPr>
        <p:spPr>
          <a:xfrm rot="5400000">
            <a:off x="9853337" y="3242858"/>
            <a:ext cx="775151" cy="105887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F858B9-635B-4859-B542-FF2671D2D529}"/>
              </a:ext>
            </a:extLst>
          </p:cNvPr>
          <p:cNvSpPr txBox="1"/>
          <p:nvPr/>
        </p:nvSpPr>
        <p:spPr>
          <a:xfrm>
            <a:off x="2404100" y="1645400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野菜の生育プロセス</a:t>
            </a:r>
            <a:endParaRPr kumimoji="1" lang="ja-JP" altLang="en-US" sz="1600" dirty="0"/>
          </a:p>
        </p:txBody>
      </p:sp>
      <p:pic>
        <p:nvPicPr>
          <p:cNvPr id="46" name="グラフィックス 45" descr="ナス 単色塗りつぶし">
            <a:extLst>
              <a:ext uri="{FF2B5EF4-FFF2-40B4-BE49-F238E27FC236}">
                <a16:creationId xmlns:a16="http://schemas.microsoft.com/office/drawing/2014/main" id="{32A15351-47E7-43D4-9D3C-36B60D517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9948" y="3831394"/>
            <a:ext cx="718442" cy="718442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3F720A-F78F-4EFC-B60B-B1DF46BAA093}"/>
              </a:ext>
            </a:extLst>
          </p:cNvPr>
          <p:cNvSpPr txBox="1"/>
          <p:nvPr/>
        </p:nvSpPr>
        <p:spPr>
          <a:xfrm>
            <a:off x="7560347" y="4456966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野菜①の価格</a:t>
            </a:r>
            <a:endParaRPr kumimoji="1" lang="ja-JP" altLang="en-US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3ED6C86-B4A0-49ED-9B29-EB97335615B3}"/>
              </a:ext>
            </a:extLst>
          </p:cNvPr>
          <p:cNvCxnSpPr>
            <a:cxnSpLocks/>
            <a:stCxn id="36" idx="0"/>
            <a:endCxn id="13" idx="3"/>
          </p:cNvCxnSpPr>
          <p:nvPr/>
        </p:nvCxnSpPr>
        <p:spPr>
          <a:xfrm rot="16200000" flipV="1">
            <a:off x="9912514" y="3958833"/>
            <a:ext cx="656797" cy="105887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E23EAF-5D32-49B0-B99B-C8AFFD8C88DD}"/>
              </a:ext>
            </a:extLst>
          </p:cNvPr>
          <p:cNvSpPr txBox="1"/>
          <p:nvPr/>
        </p:nvSpPr>
        <p:spPr>
          <a:xfrm>
            <a:off x="9610310" y="4459521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野菜②の価格</a:t>
            </a:r>
            <a:endParaRPr kumimoji="1" lang="ja-JP" altLang="en-US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E27AC51-5D93-4C3B-A234-61213371F274}"/>
              </a:ext>
            </a:extLst>
          </p:cNvPr>
          <p:cNvSpPr txBox="1"/>
          <p:nvPr/>
        </p:nvSpPr>
        <p:spPr>
          <a:xfrm>
            <a:off x="7028391" y="3576880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1C22295-9B8A-4FC2-A000-A68E80D5105D}"/>
              </a:ext>
            </a:extLst>
          </p:cNvPr>
          <p:cNvSpPr txBox="1"/>
          <p:nvPr/>
        </p:nvSpPr>
        <p:spPr>
          <a:xfrm>
            <a:off x="10928438" y="3576880"/>
            <a:ext cx="59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C0C5FD-A566-4D00-8659-54C996087B28}"/>
              </a:ext>
            </a:extLst>
          </p:cNvPr>
          <p:cNvSpPr txBox="1"/>
          <p:nvPr/>
        </p:nvSpPr>
        <p:spPr>
          <a:xfrm>
            <a:off x="602990" y="5333823"/>
            <a:ext cx="8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天候</a:t>
            </a:r>
            <a:endParaRPr kumimoji="1" lang="ja-JP" altLang="en-US" sz="1600" dirty="0"/>
          </a:p>
        </p:txBody>
      </p:sp>
      <p:pic>
        <p:nvPicPr>
          <p:cNvPr id="52" name="グラフィックス 51" descr="農業 枠線">
            <a:extLst>
              <a:ext uri="{FF2B5EF4-FFF2-40B4-BE49-F238E27FC236}">
                <a16:creationId xmlns:a16="http://schemas.microsoft.com/office/drawing/2014/main" id="{E59D002A-E796-4EC8-9A30-EB1F9038F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4005" y="2182396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農業 枠線">
            <a:extLst>
              <a:ext uri="{FF2B5EF4-FFF2-40B4-BE49-F238E27FC236}">
                <a16:creationId xmlns:a16="http://schemas.microsoft.com/office/drawing/2014/main" id="{6AED3C3C-489C-43AB-9CD7-83FE26781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7016" y="4816667"/>
            <a:ext cx="914400" cy="9144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BEA155-B01A-4881-8FBD-4978A4E44758}"/>
              </a:ext>
            </a:extLst>
          </p:cNvPr>
          <p:cNvSpPr txBox="1"/>
          <p:nvPr/>
        </p:nvSpPr>
        <p:spPr>
          <a:xfrm>
            <a:off x="7271689" y="5704589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B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CBEE12-E479-4D85-A304-0532AB7B5CF9}"/>
              </a:ext>
            </a:extLst>
          </p:cNvPr>
          <p:cNvSpPr txBox="1"/>
          <p:nvPr/>
        </p:nvSpPr>
        <p:spPr>
          <a:xfrm>
            <a:off x="7264894" y="3037884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A</a:t>
            </a:r>
            <a:endParaRPr kumimoji="1" lang="ja-JP" altLang="en-US" sz="1400" dirty="0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8F5D0CC-4400-43C1-9650-1454B97B4B82}"/>
              </a:ext>
            </a:extLst>
          </p:cNvPr>
          <p:cNvCxnSpPr>
            <a:cxnSpLocks/>
            <a:stCxn id="55" idx="2"/>
            <a:endCxn id="13" idx="1"/>
          </p:cNvCxnSpPr>
          <p:nvPr/>
        </p:nvCxnSpPr>
        <p:spPr>
          <a:xfrm rot="16200000" flipH="1">
            <a:off x="8011555" y="3279099"/>
            <a:ext cx="783432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05B7A08-FEF8-4C57-8503-CFE7C6950D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4875" y="3999214"/>
            <a:ext cx="656797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グラフィックス 69" descr="トラック 単色塗りつぶし">
            <a:extLst>
              <a:ext uri="{FF2B5EF4-FFF2-40B4-BE49-F238E27FC236}">
                <a16:creationId xmlns:a16="http://schemas.microsoft.com/office/drawing/2014/main" id="{51467243-5C98-49AF-A389-E721DE66B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716" y="3737142"/>
            <a:ext cx="622199" cy="598217"/>
          </a:xfrm>
          <a:prstGeom prst="rect">
            <a:avLst/>
          </a:prstGeom>
        </p:spPr>
      </p:pic>
      <p:pic>
        <p:nvPicPr>
          <p:cNvPr id="71" name="グラフィックス 70" descr="ナス 単色塗りつぶし">
            <a:extLst>
              <a:ext uri="{FF2B5EF4-FFF2-40B4-BE49-F238E27FC236}">
                <a16:creationId xmlns:a16="http://schemas.microsoft.com/office/drawing/2014/main" id="{0837E93A-EF48-466C-B1A7-F7E562827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9538" y="2429674"/>
            <a:ext cx="718442" cy="718442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F2C754-D52C-4300-A810-4F1DAC1ACCF9}"/>
              </a:ext>
            </a:extLst>
          </p:cNvPr>
          <p:cNvSpPr txBox="1"/>
          <p:nvPr/>
        </p:nvSpPr>
        <p:spPr>
          <a:xfrm>
            <a:off x="7952347" y="1643680"/>
            <a:ext cx="26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各産地からの出荷</a:t>
            </a:r>
            <a:endParaRPr kumimoji="1" lang="ja-JP" altLang="en-US" sz="16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DA272C6-A3A5-4CDB-9B8C-F04AE16EFAC3}"/>
              </a:ext>
            </a:extLst>
          </p:cNvPr>
          <p:cNvCxnSpPr>
            <a:cxnSpLocks/>
          </p:cNvCxnSpPr>
          <p:nvPr/>
        </p:nvCxnSpPr>
        <p:spPr>
          <a:xfrm flipH="1">
            <a:off x="7121265" y="2060637"/>
            <a:ext cx="42965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B4C8DD-C1B5-4F13-9FC4-5A001C9081A9}"/>
              </a:ext>
            </a:extLst>
          </p:cNvPr>
          <p:cNvCxnSpPr>
            <a:cxnSpLocks/>
          </p:cNvCxnSpPr>
          <p:nvPr/>
        </p:nvCxnSpPr>
        <p:spPr>
          <a:xfrm flipH="1">
            <a:off x="638185" y="2060637"/>
            <a:ext cx="59054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116AC3B6-1795-439F-A249-50DD5D0D845B}"/>
              </a:ext>
            </a:extLst>
          </p:cNvPr>
          <p:cNvSpPr/>
          <p:nvPr/>
        </p:nvSpPr>
        <p:spPr>
          <a:xfrm rot="5400000">
            <a:off x="483585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6" name="グラフィックス 75" descr="トラック 単色塗りつぶし">
            <a:extLst>
              <a:ext uri="{FF2B5EF4-FFF2-40B4-BE49-F238E27FC236}">
                <a16:creationId xmlns:a16="http://schemas.microsoft.com/office/drawing/2014/main" id="{673493DC-EAA2-4DF7-9F43-A7C4A0227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128" y="2415690"/>
            <a:ext cx="776333" cy="74641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34B5AF-EA05-442C-A6CB-D178FC153195}"/>
              </a:ext>
            </a:extLst>
          </p:cNvPr>
          <p:cNvSpPr txBox="1"/>
          <p:nvPr/>
        </p:nvSpPr>
        <p:spPr>
          <a:xfrm>
            <a:off x="2126271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成熟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06D44A-B252-466E-84B3-EEBBC2E9CD72}"/>
              </a:ext>
            </a:extLst>
          </p:cNvPr>
          <p:cNvSpPr txBox="1"/>
          <p:nvPr/>
        </p:nvSpPr>
        <p:spPr>
          <a:xfrm>
            <a:off x="5282828" y="2145890"/>
            <a:ext cx="129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</a:t>
            </a:r>
          </a:p>
        </p:txBody>
      </p:sp>
      <p:pic>
        <p:nvPicPr>
          <p:cNvPr id="57" name="グラフィックス 56" descr="植物 枠線">
            <a:extLst>
              <a:ext uri="{FF2B5EF4-FFF2-40B4-BE49-F238E27FC236}">
                <a16:creationId xmlns:a16="http://schemas.microsoft.com/office/drawing/2014/main" id="{EA0FBD46-64A0-4201-A34F-9421496E92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2049" y="2429674"/>
            <a:ext cx="718442" cy="718442"/>
          </a:xfrm>
          <a:prstGeom prst="rect">
            <a:avLst/>
          </a:prstGeom>
        </p:spPr>
      </p:pic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4DDEFD67-38BC-4B3B-B9E6-AD65AA5168C5}"/>
              </a:ext>
            </a:extLst>
          </p:cNvPr>
          <p:cNvSpPr/>
          <p:nvPr/>
        </p:nvSpPr>
        <p:spPr>
          <a:xfrm rot="5400000">
            <a:off x="165826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5C6B3-5BEE-4715-8305-FF69437F8556}"/>
              </a:ext>
            </a:extLst>
          </p:cNvPr>
          <p:cNvSpPr txBox="1"/>
          <p:nvPr/>
        </p:nvSpPr>
        <p:spPr>
          <a:xfrm>
            <a:off x="728007" y="2145890"/>
            <a:ext cx="93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種まき</a:t>
            </a:r>
          </a:p>
        </p:txBody>
      </p:sp>
      <p:pic>
        <p:nvPicPr>
          <p:cNvPr id="81" name="グラフィックス 80" descr="農業 枠線">
            <a:extLst>
              <a:ext uri="{FF2B5EF4-FFF2-40B4-BE49-F238E27FC236}">
                <a16:creationId xmlns:a16="http://schemas.microsoft.com/office/drawing/2014/main" id="{68EE5DE4-BB14-4BB0-B01D-D10480C8E8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98833" y="5332221"/>
            <a:ext cx="808747" cy="808747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453AF26-56DE-44E6-8EF3-196D728613C1}"/>
              </a:ext>
            </a:extLst>
          </p:cNvPr>
          <p:cNvSpPr txBox="1"/>
          <p:nvPr/>
        </p:nvSpPr>
        <p:spPr>
          <a:xfrm>
            <a:off x="3663576" y="5331462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土壌・広さ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741D51-A264-4E16-8C9E-F59380AABD38}"/>
              </a:ext>
            </a:extLst>
          </p:cNvPr>
          <p:cNvSpPr txBox="1"/>
          <p:nvPr/>
        </p:nvSpPr>
        <p:spPr>
          <a:xfrm>
            <a:off x="3736014" y="3367865"/>
            <a:ext cx="103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2"/>
                </a:solidFill>
              </a:rPr>
              <a:t>一部廃棄</a:t>
            </a: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E461F9A7-A412-49E7-AEE6-00829757495F}"/>
              </a:ext>
            </a:extLst>
          </p:cNvPr>
          <p:cNvSpPr/>
          <p:nvPr/>
        </p:nvSpPr>
        <p:spPr>
          <a:xfrm rot="10800000">
            <a:off x="3974844" y="3204722"/>
            <a:ext cx="564623" cy="15061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F865FB-9E78-8F6A-A53C-013B8388A4D7}"/>
              </a:ext>
            </a:extLst>
          </p:cNvPr>
          <p:cNvSpPr txBox="1"/>
          <p:nvPr/>
        </p:nvSpPr>
        <p:spPr>
          <a:xfrm>
            <a:off x="4210710" y="3753565"/>
            <a:ext cx="77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ピーク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E974ED-A232-4716-22F4-7101B16AF24C}"/>
              </a:ext>
            </a:extLst>
          </p:cNvPr>
          <p:cNvSpPr txBox="1"/>
          <p:nvPr/>
        </p:nvSpPr>
        <p:spPr>
          <a:xfrm>
            <a:off x="309461" y="4109704"/>
            <a:ext cx="15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（夏秋なす）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3F4E839A-4BF8-64F0-F8AF-7F1EE9CB2A51}"/>
              </a:ext>
            </a:extLst>
          </p:cNvPr>
          <p:cNvSpPr/>
          <p:nvPr/>
        </p:nvSpPr>
        <p:spPr>
          <a:xfrm rot="5400000">
            <a:off x="3318118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DC396D-7BC6-F63D-D410-2C701803F500}"/>
              </a:ext>
            </a:extLst>
          </p:cNvPr>
          <p:cNvSpPr txBox="1"/>
          <p:nvPr/>
        </p:nvSpPr>
        <p:spPr>
          <a:xfrm>
            <a:off x="3665187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収穫・選定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8EC942-1D85-0579-F28A-4E564680305E}"/>
              </a:ext>
            </a:extLst>
          </p:cNvPr>
          <p:cNvSpPr txBox="1"/>
          <p:nvPr/>
        </p:nvSpPr>
        <p:spPr>
          <a:xfrm>
            <a:off x="1011749" y="3796574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時期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D633548-1116-8146-8601-59BDC9776C19}"/>
              </a:ext>
            </a:extLst>
          </p:cNvPr>
          <p:cNvSpPr txBox="1"/>
          <p:nvPr/>
        </p:nvSpPr>
        <p:spPr>
          <a:xfrm>
            <a:off x="5559955" y="5788205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地域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6866EE3-9F26-7B7F-981E-7237A0E1DFC6}"/>
              </a:ext>
            </a:extLst>
          </p:cNvPr>
          <p:cNvSpPr txBox="1"/>
          <p:nvPr/>
        </p:nvSpPr>
        <p:spPr>
          <a:xfrm>
            <a:off x="2179557" y="5596717"/>
            <a:ext cx="120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気温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降雨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日照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湿度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38950A-4EF5-37AA-429E-D992CA27FC21}"/>
              </a:ext>
            </a:extLst>
          </p:cNvPr>
          <p:cNvSpPr txBox="1"/>
          <p:nvPr/>
        </p:nvSpPr>
        <p:spPr>
          <a:xfrm>
            <a:off x="1701282" y="3780986"/>
            <a:ext cx="193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https://agripick.com/1532</a:t>
            </a:r>
            <a:endParaRPr kumimoji="1" lang="ja-JP" altLang="en-US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784499-685D-9C45-3A25-BA66F8271EBE}"/>
              </a:ext>
            </a:extLst>
          </p:cNvPr>
          <p:cNvSpPr txBox="1"/>
          <p:nvPr/>
        </p:nvSpPr>
        <p:spPr>
          <a:xfrm>
            <a:off x="5045781" y="3074467"/>
            <a:ext cx="176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出荷～卸売：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日～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337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各野菜の出荷量（価格）は、下記の因果関係にあると考えられる。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産地と時期：基本的な収穫量に影響する根本的な因子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生育期間の天候：毎年の収穫量</a:t>
            </a:r>
            <a:r>
              <a:rPr lang="ja-JP" altLang="en-US" dirty="0"/>
              <a:t>（廃棄量）</a:t>
            </a:r>
            <a:r>
              <a:rPr lang="ja-JP" altLang="en-US" sz="2400" dirty="0"/>
              <a:t>に影響する補足的な因子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319A27E-6DB0-471E-AB8B-362EC1FD9FC7}"/>
              </a:ext>
            </a:extLst>
          </p:cNvPr>
          <p:cNvSpPr/>
          <p:nvPr/>
        </p:nvSpPr>
        <p:spPr>
          <a:xfrm>
            <a:off x="5186361" y="3834365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D072DAA-E736-4A82-9243-01401688A89A}"/>
              </a:ext>
            </a:extLst>
          </p:cNvPr>
          <p:cNvSpPr/>
          <p:nvPr/>
        </p:nvSpPr>
        <p:spPr>
          <a:xfrm>
            <a:off x="5186363" y="2731338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5729EA7-4BFA-4496-96D0-CA36084BDC7D}"/>
              </a:ext>
            </a:extLst>
          </p:cNvPr>
          <p:cNvSpPr/>
          <p:nvPr/>
        </p:nvSpPr>
        <p:spPr>
          <a:xfrm>
            <a:off x="5186362" y="493186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6B679F-DD0F-4C54-B55E-1FD449B3A159}"/>
              </a:ext>
            </a:extLst>
          </p:cNvPr>
          <p:cNvSpPr/>
          <p:nvPr/>
        </p:nvSpPr>
        <p:spPr>
          <a:xfrm>
            <a:off x="8934450" y="3834366"/>
            <a:ext cx="1819275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出荷量</a:t>
            </a:r>
            <a:r>
              <a:rPr kumimoji="1" lang="ja-JP" altLang="en-US" sz="1600" dirty="0">
                <a:solidFill>
                  <a:schemeClr val="bg1"/>
                </a:solidFill>
              </a:rPr>
              <a:t>（価格）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444F016-2E98-4087-A95D-25BBCB96AB8C}"/>
              </a:ext>
            </a:extLst>
          </p:cNvPr>
          <p:cNvSpPr/>
          <p:nvPr/>
        </p:nvSpPr>
        <p:spPr>
          <a:xfrm>
            <a:off x="1323972" y="3274263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FC51229-1887-4902-B736-E76C1503D8E5}"/>
              </a:ext>
            </a:extLst>
          </p:cNvPr>
          <p:cNvSpPr/>
          <p:nvPr/>
        </p:nvSpPr>
        <p:spPr>
          <a:xfrm>
            <a:off x="1323975" y="437729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3C4C002-CA96-46BC-9C2A-E61CC749D7EB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3143250" y="4636338"/>
            <a:ext cx="2043112" cy="554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02BE543-3C28-4F77-9D88-41F0BD24CC87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143247" y="2990385"/>
            <a:ext cx="2043116" cy="5429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1A4B256-41F1-42AE-8587-4C7CC194C4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3143247" y="3533310"/>
            <a:ext cx="2043114" cy="560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B79733C-2A6F-4435-9638-D895277CF614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3143250" y="4093412"/>
            <a:ext cx="2043111" cy="542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073789E-39C0-40A8-B697-E459AD27601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7005638" y="2990385"/>
            <a:ext cx="1928812" cy="1103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C5298CB-54AB-4E18-979C-D7F319C6D753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005636" y="4093412"/>
            <a:ext cx="192881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A6B23E9-4252-489C-AD63-618CAA5A258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7005637" y="4093413"/>
            <a:ext cx="1928813" cy="10974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49E6FDA-4B47-4B5D-AFCE-3E3F8ED5978A}"/>
              </a:ext>
            </a:extLst>
          </p:cNvPr>
          <p:cNvSpPr txBox="1"/>
          <p:nvPr/>
        </p:nvSpPr>
        <p:spPr>
          <a:xfrm>
            <a:off x="4860007" y="5474786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気温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降雨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日照時間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湿度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71FFD44-8105-4606-9A5D-7BB375857E79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3143247" y="3533310"/>
            <a:ext cx="2043115" cy="1657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99614ED-CD82-4529-B623-4CCC710ED980}"/>
              </a:ext>
            </a:extLst>
          </p:cNvPr>
          <p:cNvSpPr txBox="1"/>
          <p:nvPr/>
        </p:nvSpPr>
        <p:spPr>
          <a:xfrm>
            <a:off x="4586438" y="5784260"/>
            <a:ext cx="301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毎年の収穫量</a:t>
            </a:r>
            <a:r>
              <a:rPr kumimoji="1" lang="ja-JP" altLang="en-US" sz="1400" dirty="0">
                <a:solidFill>
                  <a:srgbClr val="FF0000"/>
                </a:solidFill>
              </a:rPr>
              <a:t>（廃棄量）</a:t>
            </a:r>
            <a:r>
              <a:rPr kumimoji="1" lang="ja-JP" altLang="en-US" sz="1600" dirty="0">
                <a:solidFill>
                  <a:srgbClr val="FF0000"/>
                </a:solidFill>
              </a:rPr>
              <a:t>に影響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EC94070-C156-424C-AFFB-3E00214B806D}"/>
              </a:ext>
            </a:extLst>
          </p:cNvPr>
          <p:cNvSpPr txBox="1"/>
          <p:nvPr/>
        </p:nvSpPr>
        <p:spPr>
          <a:xfrm>
            <a:off x="4859875" y="4343497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6F3EC2F-6751-46F5-9E23-0FC2EC65500F}"/>
              </a:ext>
            </a:extLst>
          </p:cNvPr>
          <p:cNvSpPr txBox="1"/>
          <p:nvPr/>
        </p:nvSpPr>
        <p:spPr>
          <a:xfrm>
            <a:off x="4859875" y="3274263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</p:spTree>
    <p:extLst>
      <p:ext uri="{BB962C8B-B14F-4D97-AF65-F5344CB8AC3E}">
        <p14:creationId xmlns:p14="http://schemas.microsoft.com/office/powerpoint/2010/main" val="363692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2E42E8F-E6E4-4DED-890C-B02F53589485}"/>
              </a:ext>
            </a:extLst>
          </p:cNvPr>
          <p:cNvSpPr/>
          <p:nvPr/>
        </p:nvSpPr>
        <p:spPr>
          <a:xfrm>
            <a:off x="4370624" y="4340306"/>
            <a:ext cx="4177953" cy="172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138C59B-DE22-4A32-AEDE-A1D7E294F0B0}"/>
              </a:ext>
            </a:extLst>
          </p:cNvPr>
          <p:cNvSpPr/>
          <p:nvPr/>
        </p:nvSpPr>
        <p:spPr>
          <a:xfrm>
            <a:off x="4370624" y="2117732"/>
            <a:ext cx="4177953" cy="1701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産地と時期が根本因子だが、価格データが「複数産野菜価格の中央値」であることが厄介。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C52A3E4-956C-4FC8-87FF-DBBA624B66E4}"/>
              </a:ext>
            </a:extLst>
          </p:cNvPr>
          <p:cNvSpPr/>
          <p:nvPr/>
        </p:nvSpPr>
        <p:spPr>
          <a:xfrm>
            <a:off x="4867383" y="271887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CF69EA-36AB-47D0-882F-C688CAEF4427}"/>
              </a:ext>
            </a:extLst>
          </p:cNvPr>
          <p:cNvSpPr/>
          <p:nvPr/>
        </p:nvSpPr>
        <p:spPr>
          <a:xfrm>
            <a:off x="4867385" y="220480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9F5BC4-FB95-4CD1-8C20-1E6B93E604BB}"/>
              </a:ext>
            </a:extLst>
          </p:cNvPr>
          <p:cNvSpPr/>
          <p:nvPr/>
        </p:nvSpPr>
        <p:spPr>
          <a:xfrm>
            <a:off x="4867383" y="3240989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F84DC7C-28F2-4D36-ADA5-F15AE23B8BF0}"/>
              </a:ext>
            </a:extLst>
          </p:cNvPr>
          <p:cNvSpPr/>
          <p:nvPr/>
        </p:nvSpPr>
        <p:spPr>
          <a:xfrm>
            <a:off x="7501850" y="2718870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77CFAB-50B8-4AF9-9081-EE55BB5F1BA6}"/>
              </a:ext>
            </a:extLst>
          </p:cNvPr>
          <p:cNvSpPr/>
          <p:nvPr/>
        </p:nvSpPr>
        <p:spPr>
          <a:xfrm>
            <a:off x="1323973" y="2445071"/>
            <a:ext cx="1819275" cy="518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6EC9711-2797-4BCC-93BD-49840C0E2DAF}"/>
              </a:ext>
            </a:extLst>
          </p:cNvPr>
          <p:cNvCxnSpPr>
            <a:cxnSpLocks/>
            <a:stCxn id="84" idx="3"/>
            <a:endCxn id="24" idx="1"/>
          </p:cNvCxnSpPr>
          <p:nvPr/>
        </p:nvCxnSpPr>
        <p:spPr>
          <a:xfrm flipV="1">
            <a:off x="3143248" y="3500036"/>
            <a:ext cx="1724135" cy="213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30CFD1A-28FD-46C7-8F4D-823AA7C1C598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143248" y="2463852"/>
            <a:ext cx="1724137" cy="240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99DCC9C-69D4-47B8-B516-5EC560A0D6C9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143248" y="2704118"/>
            <a:ext cx="1724135" cy="273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28FEDC2-16C4-4A0C-91AC-08933498F948}"/>
              </a:ext>
            </a:extLst>
          </p:cNvPr>
          <p:cNvCxnSpPr>
            <a:cxnSpLocks/>
            <a:stCxn id="84" idx="3"/>
            <a:endCxn id="22" idx="1"/>
          </p:cNvCxnSpPr>
          <p:nvPr/>
        </p:nvCxnSpPr>
        <p:spPr>
          <a:xfrm flipV="1">
            <a:off x="3143248" y="2977917"/>
            <a:ext cx="1724135" cy="26569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2159AE-C085-4959-B1ED-8D2F6E1E77E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686660" y="2463852"/>
            <a:ext cx="815190" cy="5140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37CADD0-7F65-4DDD-9A5A-ED82B8541DA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686658" y="2977917"/>
            <a:ext cx="815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644EF6-1685-400A-AA56-8D9C5659BA4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686658" y="2977917"/>
            <a:ext cx="815192" cy="522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B9DAE4-A323-4348-B990-F77ADD905A6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143248" y="2704118"/>
            <a:ext cx="1724135" cy="795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9E25C5-0019-4195-AAD4-6A23BC36137D}"/>
              </a:ext>
            </a:extLst>
          </p:cNvPr>
          <p:cNvSpPr/>
          <p:nvPr/>
        </p:nvSpPr>
        <p:spPr>
          <a:xfrm>
            <a:off x="9579703" y="3637587"/>
            <a:ext cx="1668117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B0C35D-69BC-4BEB-8440-A00EB579DF70}"/>
              </a:ext>
            </a:extLst>
          </p:cNvPr>
          <p:cNvSpPr txBox="1"/>
          <p:nvPr/>
        </p:nvSpPr>
        <p:spPr>
          <a:xfrm>
            <a:off x="9441679" y="4183926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複数産地の中央値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ECB6C35-403C-4993-9B21-4C832C7875CF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8325936" y="2977917"/>
            <a:ext cx="1253767" cy="918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26C8D7C-D5BA-432B-BBEC-6F077EF5DFB6}"/>
              </a:ext>
            </a:extLst>
          </p:cNvPr>
          <p:cNvSpPr/>
          <p:nvPr/>
        </p:nvSpPr>
        <p:spPr>
          <a:xfrm>
            <a:off x="4867383" y="494484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6050630-15AF-445D-8FB2-970B4E4F1DB5}"/>
              </a:ext>
            </a:extLst>
          </p:cNvPr>
          <p:cNvSpPr/>
          <p:nvPr/>
        </p:nvSpPr>
        <p:spPr>
          <a:xfrm>
            <a:off x="4867385" y="443077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D2DD7C8-D3F9-4839-A8A8-B53578FFB3AE}"/>
              </a:ext>
            </a:extLst>
          </p:cNvPr>
          <p:cNvSpPr/>
          <p:nvPr/>
        </p:nvSpPr>
        <p:spPr>
          <a:xfrm>
            <a:off x="4867384" y="5467646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38EEA48-4D93-4349-85CE-9FEECF38166B}"/>
              </a:ext>
            </a:extLst>
          </p:cNvPr>
          <p:cNvSpPr/>
          <p:nvPr/>
        </p:nvSpPr>
        <p:spPr>
          <a:xfrm>
            <a:off x="7501850" y="4946167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C3DFA-5412-4CDA-B903-E6DED3423FAF}"/>
              </a:ext>
            </a:extLst>
          </p:cNvPr>
          <p:cNvSpPr/>
          <p:nvPr/>
        </p:nvSpPr>
        <p:spPr>
          <a:xfrm>
            <a:off x="1323974" y="3908117"/>
            <a:ext cx="1819275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F70A0F-30B6-45AD-9BEF-14016FFC55AE}"/>
              </a:ext>
            </a:extLst>
          </p:cNvPr>
          <p:cNvSpPr/>
          <p:nvPr/>
        </p:nvSpPr>
        <p:spPr>
          <a:xfrm>
            <a:off x="1323973" y="5375789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EFFC0A1-548C-47CE-BA6E-EE5F56F608E1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3143248" y="5634836"/>
            <a:ext cx="1724136" cy="918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26FF148D-1F92-49BD-B0FE-30999B6AFB18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3143249" y="4167164"/>
            <a:ext cx="1724136" cy="5226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ACA539-D952-4CA4-9AD0-FC8438EAB388}"/>
              </a:ext>
            </a:extLst>
          </p:cNvPr>
          <p:cNvCxnSpPr>
            <a:cxnSpLocks/>
            <a:stCxn id="83" idx="3"/>
            <a:endCxn id="77" idx="1"/>
          </p:cNvCxnSpPr>
          <p:nvPr/>
        </p:nvCxnSpPr>
        <p:spPr>
          <a:xfrm>
            <a:off x="3143249" y="4167164"/>
            <a:ext cx="1724134" cy="10367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22EFB6-42BB-457A-BFDB-0C8A035119C0}"/>
              </a:ext>
            </a:extLst>
          </p:cNvPr>
          <p:cNvCxnSpPr>
            <a:cxnSpLocks/>
            <a:stCxn id="84" idx="3"/>
            <a:endCxn id="77" idx="1"/>
          </p:cNvCxnSpPr>
          <p:nvPr/>
        </p:nvCxnSpPr>
        <p:spPr>
          <a:xfrm flipV="1">
            <a:off x="3143248" y="5203887"/>
            <a:ext cx="1724135" cy="4309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595D4EC-DC3B-4DE0-8ED5-4D23F6D6AA5F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86660" y="4689822"/>
            <a:ext cx="815190" cy="5153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6DDEC85-CA21-4347-A316-ECF8B2161E2E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6686658" y="5203887"/>
            <a:ext cx="815192" cy="13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0D4C421-0D7D-4D1F-8917-B8C9CD73F8D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686659" y="5205214"/>
            <a:ext cx="815191" cy="521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125638F-D780-4669-906F-11B8DEAD1614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3143249" y="4167164"/>
            <a:ext cx="1724135" cy="1559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FCFD464-30F0-442A-BAA8-F86AF422BBDA}"/>
              </a:ext>
            </a:extLst>
          </p:cNvPr>
          <p:cNvCxnSpPr>
            <a:cxnSpLocks/>
            <a:stCxn id="82" idx="3"/>
            <a:endCxn id="41" idx="1"/>
          </p:cNvCxnSpPr>
          <p:nvPr/>
        </p:nvCxnSpPr>
        <p:spPr>
          <a:xfrm flipV="1">
            <a:off x="8325936" y="3896634"/>
            <a:ext cx="1253767" cy="13085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109F7BD-ED27-4F5D-863B-D46EA72560DA}"/>
              </a:ext>
            </a:extLst>
          </p:cNvPr>
          <p:cNvSpPr txBox="1"/>
          <p:nvPr/>
        </p:nvSpPr>
        <p:spPr>
          <a:xfrm>
            <a:off x="4263212" y="173933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A</a:t>
            </a:r>
            <a:r>
              <a:rPr kumimoji="1" lang="ja-JP" altLang="en-US" sz="1600" dirty="0"/>
              <a:t>特有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88DE50-54C0-46FA-8ADC-ADF21BCADC9E}"/>
              </a:ext>
            </a:extLst>
          </p:cNvPr>
          <p:cNvSpPr txBox="1"/>
          <p:nvPr/>
        </p:nvSpPr>
        <p:spPr>
          <a:xfrm>
            <a:off x="4263212" y="398425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B</a:t>
            </a:r>
            <a:r>
              <a:rPr kumimoji="1" lang="ja-JP" altLang="en-US" sz="1600" dirty="0"/>
              <a:t>特有</a:t>
            </a:r>
          </a:p>
        </p:txBody>
      </p:sp>
    </p:spTree>
    <p:extLst>
      <p:ext uri="{BB962C8B-B14F-4D97-AF65-F5344CB8AC3E}">
        <p14:creationId xmlns:p14="http://schemas.microsoft.com/office/powerpoint/2010/main" val="246483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変数の表現方法が様々考えられるが、最低限①②を試す。</a:t>
            </a: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予測のための工夫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EF34674-96A7-4714-974D-D67FA40F73BF}"/>
              </a:ext>
            </a:extLst>
          </p:cNvPr>
          <p:cNvSpPr/>
          <p:nvPr/>
        </p:nvSpPr>
        <p:spPr>
          <a:xfrm>
            <a:off x="898469" y="5047574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7DDEE66-C2AC-4FCE-927A-F22DAAD0ACC2}"/>
              </a:ext>
            </a:extLst>
          </p:cNvPr>
          <p:cNvSpPr txBox="1"/>
          <p:nvPr/>
        </p:nvSpPr>
        <p:spPr>
          <a:xfrm>
            <a:off x="749812" y="5468479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複数産地の中央値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C6814D25-F080-4B99-B9B7-EBB32F49F1F3}"/>
              </a:ext>
            </a:extLst>
          </p:cNvPr>
          <p:cNvCxnSpPr>
            <a:cxnSpLocks/>
            <a:stCxn id="31" idx="2"/>
            <a:endCxn id="76" idx="0"/>
          </p:cNvCxnSpPr>
          <p:nvPr/>
        </p:nvCxnSpPr>
        <p:spPr>
          <a:xfrm>
            <a:off x="1732527" y="3486251"/>
            <a:ext cx="1899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2D1BD4-CA88-44FC-A9B8-C3680AAD0F8E}"/>
              </a:ext>
            </a:extLst>
          </p:cNvPr>
          <p:cNvSpPr/>
          <p:nvPr/>
        </p:nvSpPr>
        <p:spPr>
          <a:xfrm>
            <a:off x="898468" y="2968157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時期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7DD2D0F9-414C-455E-A11B-DB9F1568ED54}"/>
              </a:ext>
            </a:extLst>
          </p:cNvPr>
          <p:cNvSpPr/>
          <p:nvPr/>
        </p:nvSpPr>
        <p:spPr>
          <a:xfrm>
            <a:off x="900367" y="4059297"/>
            <a:ext cx="1668117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予測モデル</a:t>
            </a: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643432-F632-459D-A684-32861065230E}"/>
              </a:ext>
            </a:extLst>
          </p:cNvPr>
          <p:cNvCxnSpPr>
            <a:cxnSpLocks/>
            <a:stCxn id="76" idx="2"/>
            <a:endCxn id="23" idx="0"/>
          </p:cNvCxnSpPr>
          <p:nvPr/>
        </p:nvCxnSpPr>
        <p:spPr>
          <a:xfrm flipH="1">
            <a:off x="1732528" y="4577391"/>
            <a:ext cx="1898" cy="470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2F896C54-1763-4240-8EB9-F58A17B3935B}"/>
              </a:ext>
            </a:extLst>
          </p:cNvPr>
          <p:cNvSpPr/>
          <p:nvPr/>
        </p:nvSpPr>
        <p:spPr>
          <a:xfrm>
            <a:off x="898468" y="1690200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予測方法①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7C86BFD-4C47-4CA9-BBD3-CD5DCF505B8B}"/>
              </a:ext>
            </a:extLst>
          </p:cNvPr>
          <p:cNvSpPr/>
          <p:nvPr/>
        </p:nvSpPr>
        <p:spPr>
          <a:xfrm>
            <a:off x="4236494" y="1690200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予測方法②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A69D5042-EAC2-4E9F-9B97-2FF557749D3E}"/>
              </a:ext>
            </a:extLst>
          </p:cNvPr>
          <p:cNvSpPr/>
          <p:nvPr/>
        </p:nvSpPr>
        <p:spPr>
          <a:xfrm>
            <a:off x="4216316" y="4059297"/>
            <a:ext cx="1668117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予測モデル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C625C98B-76E9-43E1-9814-95A026838702}"/>
              </a:ext>
            </a:extLst>
          </p:cNvPr>
          <p:cNvSpPr/>
          <p:nvPr/>
        </p:nvSpPr>
        <p:spPr>
          <a:xfrm>
            <a:off x="3663426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時期</a:t>
            </a: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480621E0-F5A9-4FC1-87A7-174F32AF5CD3}"/>
              </a:ext>
            </a:extLst>
          </p:cNvPr>
          <p:cNvSpPr/>
          <p:nvPr/>
        </p:nvSpPr>
        <p:spPr>
          <a:xfrm>
            <a:off x="4216316" y="5047574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7899E9C5-35D7-45C0-B46A-41CB0F52CCCC}"/>
              </a:ext>
            </a:extLst>
          </p:cNvPr>
          <p:cNvSpPr txBox="1"/>
          <p:nvPr/>
        </p:nvSpPr>
        <p:spPr>
          <a:xfrm>
            <a:off x="4077205" y="5468479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複数産地の中央値</a:t>
            </a: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DDE6F316-CBF4-4F4D-8EEA-19FFBE15A55C}"/>
              </a:ext>
            </a:extLst>
          </p:cNvPr>
          <p:cNvCxnSpPr>
            <a:cxnSpLocks/>
            <a:stCxn id="105" idx="2"/>
            <a:endCxn id="108" idx="0"/>
          </p:cNvCxnSpPr>
          <p:nvPr/>
        </p:nvCxnSpPr>
        <p:spPr>
          <a:xfrm>
            <a:off x="5050375" y="4577391"/>
            <a:ext cx="0" cy="470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FD2869A6-5D4D-45CB-A7B7-C7BB8481D861}"/>
              </a:ext>
            </a:extLst>
          </p:cNvPr>
          <p:cNvSpPr/>
          <p:nvPr/>
        </p:nvSpPr>
        <p:spPr>
          <a:xfrm>
            <a:off x="5123718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産地</a:t>
            </a:r>
          </a:p>
        </p:txBody>
      </p: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66D995F5-8CC6-4F03-8559-7A3350071F92}"/>
              </a:ext>
            </a:extLst>
          </p:cNvPr>
          <p:cNvCxnSpPr>
            <a:cxnSpLocks/>
            <a:stCxn id="107" idx="2"/>
            <a:endCxn id="105" idx="0"/>
          </p:cNvCxnSpPr>
          <p:nvPr/>
        </p:nvCxnSpPr>
        <p:spPr>
          <a:xfrm>
            <a:off x="4288406" y="3486251"/>
            <a:ext cx="761969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7210BEBE-70C2-4CD1-AF7B-27AA3FD2AECD}"/>
              </a:ext>
            </a:extLst>
          </p:cNvPr>
          <p:cNvCxnSpPr>
            <a:cxnSpLocks/>
            <a:stCxn id="113" idx="2"/>
            <a:endCxn id="105" idx="0"/>
          </p:cNvCxnSpPr>
          <p:nvPr/>
        </p:nvCxnSpPr>
        <p:spPr>
          <a:xfrm flipH="1">
            <a:off x="5050375" y="3486251"/>
            <a:ext cx="698323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15FEDC82-19EE-4391-91FF-E1A41BBDD917}"/>
              </a:ext>
            </a:extLst>
          </p:cNvPr>
          <p:cNvSpPr/>
          <p:nvPr/>
        </p:nvSpPr>
        <p:spPr>
          <a:xfrm>
            <a:off x="8514326" y="1690200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予測方法③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694B889F-1AD3-4893-A0C6-E48B26DD5424}"/>
              </a:ext>
            </a:extLst>
          </p:cNvPr>
          <p:cNvSpPr/>
          <p:nvPr/>
        </p:nvSpPr>
        <p:spPr>
          <a:xfrm>
            <a:off x="7268743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時期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1E8DCAA3-611D-4E97-BFEF-0F10BAC893EE}"/>
              </a:ext>
            </a:extLst>
          </p:cNvPr>
          <p:cNvSpPr/>
          <p:nvPr/>
        </p:nvSpPr>
        <p:spPr>
          <a:xfrm>
            <a:off x="8707769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産地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A7CBF5E9-1465-4D18-AFCC-A39672F6A70A}"/>
              </a:ext>
            </a:extLst>
          </p:cNvPr>
          <p:cNvSpPr/>
          <p:nvPr/>
        </p:nvSpPr>
        <p:spPr>
          <a:xfrm>
            <a:off x="10037811" y="2968157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天候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6683AB65-875A-404E-A31B-6FF6DDBC5524}"/>
              </a:ext>
            </a:extLst>
          </p:cNvPr>
          <p:cNvSpPr/>
          <p:nvPr/>
        </p:nvSpPr>
        <p:spPr>
          <a:xfrm>
            <a:off x="8493060" y="4059297"/>
            <a:ext cx="1668117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予測モデル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6C1731E-B375-47E3-9876-F3C04EECA15E}"/>
              </a:ext>
            </a:extLst>
          </p:cNvPr>
          <p:cNvSpPr/>
          <p:nvPr/>
        </p:nvSpPr>
        <p:spPr>
          <a:xfrm>
            <a:off x="8493060" y="5047574"/>
            <a:ext cx="1668117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価格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81863DDE-55FC-44E3-BF29-68AA45376A0B}"/>
              </a:ext>
            </a:extLst>
          </p:cNvPr>
          <p:cNvSpPr txBox="1"/>
          <p:nvPr/>
        </p:nvSpPr>
        <p:spPr>
          <a:xfrm>
            <a:off x="8344403" y="5468479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複数産地の中央値</a:t>
            </a: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1E084A5D-30A9-4CAB-9767-8360AB1CC197}"/>
              </a:ext>
            </a:extLst>
          </p:cNvPr>
          <p:cNvCxnSpPr>
            <a:cxnSpLocks/>
            <a:stCxn id="124" idx="2"/>
            <a:endCxn id="125" idx="0"/>
          </p:cNvCxnSpPr>
          <p:nvPr/>
        </p:nvCxnSpPr>
        <p:spPr>
          <a:xfrm>
            <a:off x="9327119" y="4577391"/>
            <a:ext cx="0" cy="47018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BC478D32-A779-4CB6-8AA0-CDA16B91255A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9327119" y="3486251"/>
            <a:ext cx="1335672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B4733F72-D052-45F8-9BD9-6400981E4D1D}"/>
              </a:ext>
            </a:extLst>
          </p:cNvPr>
          <p:cNvCxnSpPr>
            <a:cxnSpLocks/>
            <a:stCxn id="121" idx="2"/>
            <a:endCxn id="124" idx="0"/>
          </p:cNvCxnSpPr>
          <p:nvPr/>
        </p:nvCxnSpPr>
        <p:spPr>
          <a:xfrm>
            <a:off x="7893723" y="3486251"/>
            <a:ext cx="1433396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95BAD44D-B827-4195-89DD-0C4D280AC92D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 flipH="1">
            <a:off x="9327119" y="3486251"/>
            <a:ext cx="5630" cy="57304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48401F70-0258-47A5-BED1-5B94798C4EAF}"/>
              </a:ext>
            </a:extLst>
          </p:cNvPr>
          <p:cNvCxnSpPr>
            <a:cxnSpLocks/>
          </p:cNvCxnSpPr>
          <p:nvPr/>
        </p:nvCxnSpPr>
        <p:spPr>
          <a:xfrm flipH="1">
            <a:off x="661405" y="2162184"/>
            <a:ext cx="2142245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8821DEBC-C4D0-4B10-8353-22AE3836E61A}"/>
              </a:ext>
            </a:extLst>
          </p:cNvPr>
          <p:cNvCxnSpPr>
            <a:cxnSpLocks/>
          </p:cNvCxnSpPr>
          <p:nvPr/>
        </p:nvCxnSpPr>
        <p:spPr>
          <a:xfrm flipH="1">
            <a:off x="3783268" y="2162184"/>
            <a:ext cx="2557283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4A11DB41-4E67-4E1B-AD82-E46AD94599B0}"/>
              </a:ext>
            </a:extLst>
          </p:cNvPr>
          <p:cNvCxnSpPr>
            <a:cxnSpLocks/>
          </p:cNvCxnSpPr>
          <p:nvPr/>
        </p:nvCxnSpPr>
        <p:spPr>
          <a:xfrm flipH="1" flipV="1">
            <a:off x="7501795" y="2162184"/>
            <a:ext cx="3807241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D4B422C3-F958-45A0-9136-16E0774D74AB}"/>
              </a:ext>
            </a:extLst>
          </p:cNvPr>
          <p:cNvSpPr txBox="1"/>
          <p:nvPr/>
        </p:nvSpPr>
        <p:spPr>
          <a:xfrm>
            <a:off x="480593" y="2266853"/>
            <a:ext cx="25038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栽培暦と天候は、大まかには時期で決定される</a:t>
            </a: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AE52BD30-63B3-4EED-926D-E09876BCD50D}"/>
              </a:ext>
            </a:extLst>
          </p:cNvPr>
          <p:cNvSpPr txBox="1"/>
          <p:nvPr/>
        </p:nvSpPr>
        <p:spPr>
          <a:xfrm>
            <a:off x="3460505" y="2266853"/>
            <a:ext cx="3220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土壌・広さは産地で決定される</a:t>
            </a:r>
            <a:endParaRPr kumimoji="1" lang="en-US" altLang="ja-JP" sz="1600" dirty="0"/>
          </a:p>
          <a:p>
            <a:pPr algn="ctr"/>
            <a:r>
              <a:rPr kumimoji="1" lang="ja-JP" altLang="en-US" sz="1600" dirty="0"/>
              <a:t>栽培暦と天候は、産地の影響もある</a:t>
            </a: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4202A9A4-63E7-4ACF-9AEE-612194EA044E}"/>
              </a:ext>
            </a:extLst>
          </p:cNvPr>
          <p:cNvSpPr txBox="1"/>
          <p:nvPr/>
        </p:nvSpPr>
        <p:spPr>
          <a:xfrm>
            <a:off x="7153241" y="2266853"/>
            <a:ext cx="448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各産地の天候が、生育期間の生育条件に影響する</a:t>
            </a: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05AA957E-B051-44D0-8C36-88C023DCC098}"/>
              </a:ext>
            </a:extLst>
          </p:cNvPr>
          <p:cNvSpPr txBox="1"/>
          <p:nvPr/>
        </p:nvSpPr>
        <p:spPr>
          <a:xfrm>
            <a:off x="9828731" y="2758287"/>
            <a:ext cx="166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出荷以前の</a:t>
            </a:r>
          </a:p>
        </p:txBody>
      </p:sp>
      <p:sp>
        <p:nvSpPr>
          <p:cNvPr id="156" name="吹き出し: 角を丸めた四角形 155">
            <a:extLst>
              <a:ext uri="{FF2B5EF4-FFF2-40B4-BE49-F238E27FC236}">
                <a16:creationId xmlns:a16="http://schemas.microsoft.com/office/drawing/2014/main" id="{A15BE0D6-E0BC-4408-8D0E-B74A23ADD701}"/>
              </a:ext>
            </a:extLst>
          </p:cNvPr>
          <p:cNvSpPr/>
          <p:nvPr/>
        </p:nvSpPr>
        <p:spPr>
          <a:xfrm>
            <a:off x="10233314" y="4031821"/>
            <a:ext cx="1884255" cy="573046"/>
          </a:xfrm>
          <a:prstGeom prst="wedgeRoundRectCallout">
            <a:avLst>
              <a:gd name="adj1" fmla="val -36626"/>
              <a:gd name="adj2" fmla="val -9420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価格と天候は</a:t>
            </a:r>
            <a:endParaRPr lang="en-US" altLang="ja-JP" dirty="0"/>
          </a:p>
          <a:p>
            <a:pPr algn="ctr"/>
            <a:r>
              <a:rPr lang="ja-JP" altLang="en-US" dirty="0"/>
              <a:t>時刻のズレがある</a:t>
            </a:r>
          </a:p>
        </p:txBody>
      </p:sp>
      <p:sp>
        <p:nvSpPr>
          <p:cNvPr id="182" name="吹き出し: 角を丸めた四角形 181">
            <a:extLst>
              <a:ext uri="{FF2B5EF4-FFF2-40B4-BE49-F238E27FC236}">
                <a16:creationId xmlns:a16="http://schemas.microsoft.com/office/drawing/2014/main" id="{03CC81A5-15E1-4419-8576-729CB6F4BD75}"/>
              </a:ext>
            </a:extLst>
          </p:cNvPr>
          <p:cNvSpPr/>
          <p:nvPr/>
        </p:nvSpPr>
        <p:spPr>
          <a:xfrm>
            <a:off x="5980735" y="4011544"/>
            <a:ext cx="2072451" cy="573046"/>
          </a:xfrm>
          <a:prstGeom prst="wedgeRoundRectCallout">
            <a:avLst>
              <a:gd name="adj1" fmla="val -41448"/>
              <a:gd name="adj2" fmla="val -110902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単一／複数産地の表現が必要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75DD02A2-071B-4771-8279-933E970C9B5F}"/>
              </a:ext>
            </a:extLst>
          </p:cNvPr>
          <p:cNvSpPr/>
          <p:nvPr/>
        </p:nvSpPr>
        <p:spPr>
          <a:xfrm>
            <a:off x="6251836" y="3227204"/>
            <a:ext cx="1249959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直近の価格</a:t>
            </a:r>
          </a:p>
        </p:txBody>
      </p:sp>
    </p:spTree>
    <p:extLst>
      <p:ext uri="{BB962C8B-B14F-4D97-AF65-F5344CB8AC3E}">
        <p14:creationId xmlns:p14="http://schemas.microsoft.com/office/powerpoint/2010/main" val="2957388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国外の天候＝日本各地域の天候の平均</a:t>
            </a:r>
            <a:endParaRPr lang="en-US" altLang="ja-JP" sz="2400" dirty="0"/>
          </a:p>
          <a:p>
            <a:pPr>
              <a:defRPr/>
            </a:pPr>
            <a:r>
              <a:rPr lang="ja-JP" altLang="en-US" sz="2800" dirty="0"/>
              <a:t>複数産地の天候＝各産地の天候の平均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各年で価格が大きく異なる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前年の価格よりも直近の価格のほうが有効なので、価格のラグ特徴量（</a:t>
            </a:r>
            <a:r>
              <a:rPr lang="en-US" altLang="ja-JP" sz="2400" dirty="0"/>
              <a:t>1,2,3,6,9,12</a:t>
            </a:r>
            <a:r>
              <a:rPr lang="ja-JP" altLang="en-US" sz="2400" dirty="0"/>
              <a:t>ヶ月前）を入れる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先行指標となる天候が有効なので、天候のラグ特徴量（</a:t>
            </a:r>
            <a:r>
              <a:rPr lang="en-US" altLang="ja-JP" sz="2400" dirty="0"/>
              <a:t>1,2,3,6,9,12</a:t>
            </a:r>
            <a:r>
              <a:rPr lang="ja-JP" altLang="en-US" sz="2400" dirty="0"/>
              <a:t>ヶ月前）を入れる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799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前処理①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予測対象の野菜種別（</a:t>
            </a:r>
            <a:r>
              <a:rPr lang="en-US" altLang="ja-JP" sz="2800" dirty="0"/>
              <a:t>18</a:t>
            </a:r>
            <a:r>
              <a:rPr lang="ja-JP" altLang="en-US" sz="2800" dirty="0"/>
              <a:t>）に合わせて、学習データの野菜種別を限定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天候データの「都市名」を「県名」に変換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「日本全国の天候」として「日本各地域の天候の平均」を計算し、追加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33096"/>
              </p:ext>
            </p:extLst>
          </p:nvPr>
        </p:nvGraphicFramePr>
        <p:xfrm>
          <a:off x="342625" y="3452025"/>
          <a:ext cx="574382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90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80977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52045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野菜種別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販売数合計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価格中央値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201445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189660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840.0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218166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74211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39556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50973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3A370-E33F-431B-A510-2ABA4B263037}"/>
              </a:ext>
            </a:extLst>
          </p:cNvPr>
          <p:cNvSpPr txBox="1"/>
          <p:nvPr/>
        </p:nvSpPr>
        <p:spPr>
          <a:xfrm>
            <a:off x="1169443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卸売データ（学習データ）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4F20AD-96E0-44D0-915D-84FDA1685672}"/>
              </a:ext>
            </a:extLst>
          </p:cNvPr>
          <p:cNvSpPr txBox="1"/>
          <p:nvPr/>
        </p:nvSpPr>
        <p:spPr>
          <a:xfrm>
            <a:off x="3750720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61,062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graphicFrame>
        <p:nvGraphicFramePr>
          <p:cNvPr id="47" name="表 4">
            <a:extLst>
              <a:ext uri="{FF2B5EF4-FFF2-40B4-BE49-F238E27FC236}">
                <a16:creationId xmlns:a16="http://schemas.microsoft.com/office/drawing/2014/main" id="{0EC82A43-1977-4EC9-A53D-484E05672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63463"/>
              </p:ext>
            </p:extLst>
          </p:nvPr>
        </p:nvGraphicFramePr>
        <p:xfrm>
          <a:off x="6347202" y="3459117"/>
          <a:ext cx="54717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49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553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139062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68326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042289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13.1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15.5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738E2FB-BA08-496B-A0CF-A2AAF31951B0}"/>
              </a:ext>
            </a:extLst>
          </p:cNvPr>
          <p:cNvSpPr txBox="1"/>
          <p:nvPr/>
        </p:nvSpPr>
        <p:spPr>
          <a:xfrm>
            <a:off x="6872038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天候データ（学習データ）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F3D0762-931A-4C72-A932-32624D0C66B0}"/>
              </a:ext>
            </a:extLst>
          </p:cNvPr>
          <p:cNvSpPr txBox="1"/>
          <p:nvPr/>
        </p:nvSpPr>
        <p:spPr>
          <a:xfrm>
            <a:off x="9453315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210,706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5404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卸売のレコードは毎日でない（取引無しの日、市場が空いていないなど）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364123"/>
              </p:ext>
            </p:extLst>
          </p:nvPr>
        </p:nvGraphicFramePr>
        <p:xfrm>
          <a:off x="3116919" y="1536729"/>
          <a:ext cx="8598830" cy="476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7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1506401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7854475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792898071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12097749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9886358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01358702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54520627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937780528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876605913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32133360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62486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816597048"/>
                    </a:ext>
                  </a:extLst>
                </a:gridCol>
              </a:tblGrid>
              <a:tr h="11118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Broad_Bean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Cabbage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Carrot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Celery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/>
                        <a:t>Chinese_Cabbage</a:t>
                      </a:r>
                      <a:endParaRPr kumimoji="1" lang="en-US" altLang="ja-JP" sz="9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Cucumber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Green_Onion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err="1"/>
                        <a:t>Green_Pepper</a:t>
                      </a:r>
                      <a:endParaRPr kumimoji="1" lang="ja-JP" altLang="en-US" sz="11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Komatsuna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Lettuce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Mini_Tomato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Potato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Radish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Shiitake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Spinach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Tomato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4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6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7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8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60692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9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25139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5531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1539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12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93019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7DAFC1-421D-48DE-B608-BBF402AA36AE}"/>
              </a:ext>
            </a:extLst>
          </p:cNvPr>
          <p:cNvSpPr txBox="1"/>
          <p:nvPr/>
        </p:nvSpPr>
        <p:spPr>
          <a:xfrm>
            <a:off x="102643" y="2148869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月～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1BEDE5-2919-493A-9E05-174D08331D2A}"/>
              </a:ext>
            </a:extLst>
          </p:cNvPr>
          <p:cNvSpPr txBox="1"/>
          <p:nvPr/>
        </p:nvSpPr>
        <p:spPr>
          <a:xfrm>
            <a:off x="292036" y="2747831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か月に約</a:t>
            </a:r>
            <a:r>
              <a:rPr lang="en-US" altLang="ja-JP" dirty="0"/>
              <a:t>20</a:t>
            </a:r>
            <a:r>
              <a:rPr lang="ja-JP" altLang="en-US" dirty="0"/>
              <a:t>日のデータ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A2F7A1-DE91-4176-8D56-2469A0EE2897}"/>
              </a:ext>
            </a:extLst>
          </p:cNvPr>
          <p:cNvSpPr txBox="1"/>
          <p:nvPr/>
        </p:nvSpPr>
        <p:spPr>
          <a:xfrm>
            <a:off x="292036" y="3240643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ソラマメは春が旬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249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各年で価格が大きく異なる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数年前の価格よりも直近の価格のほうが近い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B3B3A92-36AD-4E74-AB82-B3C3F8EF2E4C}"/>
              </a:ext>
            </a:extLst>
          </p:cNvPr>
          <p:cNvSpPr txBox="1"/>
          <p:nvPr/>
        </p:nvSpPr>
        <p:spPr>
          <a:xfrm>
            <a:off x="571984" y="2357650"/>
            <a:ext cx="85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トレンド</a:t>
            </a:r>
            <a:endParaRPr kumimoji="1" lang="ja-JP" altLang="en-US" sz="1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FC379-A3EA-4ADE-BED4-C7CACA239154}"/>
              </a:ext>
            </a:extLst>
          </p:cNvPr>
          <p:cNvSpPr txBox="1"/>
          <p:nvPr/>
        </p:nvSpPr>
        <p:spPr>
          <a:xfrm>
            <a:off x="454229" y="3244334"/>
            <a:ext cx="1094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散布図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20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前処理②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産地を</a:t>
            </a:r>
            <a:r>
              <a:rPr lang="en-US" altLang="ja-JP" sz="2800" dirty="0" err="1"/>
              <a:t>onehot</a:t>
            </a:r>
            <a:r>
              <a:rPr lang="en-US" altLang="ja-JP" sz="2800" dirty="0"/>
              <a:t>-encoding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4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5389-D381-414D-86B0-FB7E756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24D274-9703-4712-A2FE-BEC6EA2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0DA14-FE84-4F4B-A3F3-24F9C580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コンペの背景</a:t>
            </a:r>
            <a:endParaRPr kumimoji="1" lang="en-US" altLang="ja-JP" dirty="0"/>
          </a:p>
          <a:p>
            <a:r>
              <a:rPr lang="ja-JP" altLang="en-US" dirty="0"/>
              <a:t>使用データ</a:t>
            </a:r>
            <a:endParaRPr lang="en-US" altLang="ja-JP" dirty="0"/>
          </a:p>
          <a:p>
            <a:r>
              <a:rPr kumimoji="1" lang="ja-JP" altLang="en-US" dirty="0"/>
              <a:t>予測のための工夫</a:t>
            </a:r>
            <a:endParaRPr kumimoji="1" lang="en-US" altLang="ja-JP" dirty="0"/>
          </a:p>
          <a:p>
            <a:r>
              <a:rPr kumimoji="1" lang="ja-JP" altLang="en-US" dirty="0"/>
              <a:t>予測結果</a:t>
            </a:r>
          </a:p>
        </p:txBody>
      </p:sp>
    </p:spTree>
    <p:extLst>
      <p:ext uri="{BB962C8B-B14F-4D97-AF65-F5344CB8AC3E}">
        <p14:creationId xmlns:p14="http://schemas.microsoft.com/office/powerpoint/2010/main" val="375126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598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1276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予測結果①：スコア</a:t>
            </a:r>
            <a:r>
              <a:rPr lang="en-US" altLang="ja-JP" sz="2800" dirty="0"/>
              <a:t>26.5714</a:t>
            </a:r>
            <a:r>
              <a:rPr lang="ja-JP" altLang="en-US" sz="2800" dirty="0"/>
              <a:t>（</a:t>
            </a:r>
            <a:r>
              <a:rPr lang="en-US" altLang="ja-JP" sz="2800" dirty="0"/>
              <a:t>248</a:t>
            </a:r>
            <a:r>
              <a:rPr lang="ja-JP" altLang="en-US" sz="2800" dirty="0"/>
              <a:t>位）</a:t>
            </a:r>
            <a:br>
              <a:rPr lang="en-US" altLang="ja-JP" sz="2800" dirty="0"/>
            </a:b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64931F-D01F-49CF-ABD5-4F095388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846469"/>
              </p:ext>
            </p:extLst>
          </p:nvPr>
        </p:nvGraphicFramePr>
        <p:xfrm>
          <a:off x="1212849" y="2700866"/>
          <a:ext cx="957682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4206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2394206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2394206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2394206">
                  <a:extLst>
                    <a:ext uri="{9D8B030D-6E8A-4147-A177-3AD203B41FA5}">
                      <a16:colId xmlns:a16="http://schemas.microsoft.com/office/drawing/2014/main" val="195555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暫定スコア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暫定ランク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確認時刻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予測結果①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248</a:t>
                      </a:r>
                      <a:r>
                        <a:rPr kumimoji="1" lang="ja-JP" altLang="en-US" dirty="0"/>
                        <a:t>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2022</a:t>
                      </a:r>
                      <a:r>
                        <a:rPr kumimoji="1" lang="ja-JP" altLang="en-US" dirty="0"/>
                        <a:t>年</a:t>
                      </a:r>
                      <a:r>
                        <a:rPr kumimoji="1" lang="en-US" altLang="ja-JP" dirty="0"/>
                        <a:t>8</a:t>
                      </a:r>
                      <a:r>
                        <a:rPr kumimoji="1" lang="ja-JP" altLang="en-US" dirty="0"/>
                        <a:t>月</a:t>
                      </a:r>
                      <a:r>
                        <a:rPr kumimoji="1" lang="en-US" altLang="ja-JP" dirty="0"/>
                        <a:t>4</a:t>
                      </a:r>
                      <a:r>
                        <a:rPr kumimoji="1" lang="ja-JP" altLang="en-US" dirty="0"/>
                        <a:t>日 </a:t>
                      </a:r>
                      <a:r>
                        <a:rPr kumimoji="1" lang="en-US" altLang="ja-JP" dirty="0"/>
                        <a:t>10:00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6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8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036828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3F7E048-6E9B-439E-829B-521AE1BF41F1}"/>
              </a:ext>
            </a:extLst>
          </p:cNvPr>
          <p:cNvSpPr/>
          <p:nvPr/>
        </p:nvSpPr>
        <p:spPr>
          <a:xfrm>
            <a:off x="9690169" y="2127820"/>
            <a:ext cx="2501831" cy="573046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日で</a:t>
            </a:r>
            <a:r>
              <a:rPr lang="en-US" altLang="ja-JP" dirty="0"/>
              <a:t>40</a:t>
            </a:r>
            <a:r>
              <a:rPr lang="ja-JP" altLang="en-US" dirty="0"/>
              <a:t>位くらい下がった</a:t>
            </a:r>
          </a:p>
        </p:txBody>
      </p:sp>
    </p:spTree>
    <p:extLst>
      <p:ext uri="{BB962C8B-B14F-4D97-AF65-F5344CB8AC3E}">
        <p14:creationId xmlns:p14="http://schemas.microsoft.com/office/powerpoint/2010/main" val="1484056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56CFA7-08C3-4C31-B52E-15BD695B6AB7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データ分析コンペに少し参加してみたら、</a:t>
            </a:r>
            <a:r>
              <a:rPr lang="en-US" altLang="ja-JP" sz="2800" dirty="0"/>
              <a:t>200</a:t>
            </a:r>
            <a:r>
              <a:rPr lang="ja-JP" altLang="en-US" sz="2800" dirty="0"/>
              <a:t>位くらいになった。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予測結果を提出できたが、データハンドリングが非常に面倒で、工夫の余地がまだあったと思う。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その分、データハンドリングのテクニックは習得できるのだと思う</a:t>
            </a:r>
            <a:endParaRPr lang="en-US" altLang="ja-JP" dirty="0"/>
          </a:p>
          <a:p>
            <a:pPr>
              <a:defRPr/>
            </a:pPr>
            <a:r>
              <a:rPr lang="en-US" altLang="zh-TW" sz="2800" dirty="0"/>
              <a:t>Kaggle</a:t>
            </a:r>
            <a:r>
              <a:rPr lang="ja-JP" altLang="en-US" sz="2800" dirty="0"/>
              <a:t>に比べると、</a:t>
            </a:r>
            <a:r>
              <a:rPr lang="en-US" altLang="zh-TW" sz="2800" dirty="0" err="1"/>
              <a:t>Nishika</a:t>
            </a:r>
            <a:r>
              <a:rPr lang="ja-JP" altLang="en-US" sz="2800" dirty="0"/>
              <a:t>コンペは初級者向けのため、データ分析の練習としては結構良いと思う。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フリーのデータセット</a:t>
            </a:r>
            <a:r>
              <a:rPr lang="ja-JP" altLang="en-US" dirty="0"/>
              <a:t>（</a:t>
            </a:r>
            <a:r>
              <a:rPr lang="en-US" altLang="ja-JP" dirty="0"/>
              <a:t>MNIST</a:t>
            </a:r>
            <a:r>
              <a:rPr lang="ja-JP" altLang="en-US" dirty="0"/>
              <a:t>など）</a:t>
            </a:r>
            <a:r>
              <a:rPr lang="ja-JP" altLang="en-US" sz="2400" dirty="0"/>
              <a:t>よりもおもしろいデータセットとして用いて、より幅広いモデリング技術の検証が可能かも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ただし、精度改善には、モデルの学習だけでは決して閉じておらず、一定のデータハンドリングが前提だと思われる</a:t>
            </a:r>
            <a:r>
              <a:rPr lang="ja-JP" altLang="en-US" dirty="0"/>
              <a:t>（純粋な検証としては向かないかも）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24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データ分析コンペティション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近年、コンペティション運営を通じて、</a:t>
            </a:r>
            <a:r>
              <a:rPr lang="en-US" altLang="ja-JP" sz="2800" dirty="0"/>
              <a:t>AI</a:t>
            </a:r>
            <a:r>
              <a:rPr lang="ja-JP" altLang="en-US" sz="2800" dirty="0"/>
              <a:t>コンサル・データ分析人材リクルートサービスを提供する企業が出てきた。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初級者向けのコンペも出現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46E080-B5F8-4BEF-967E-F1FBD441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457451"/>
            <a:ext cx="5124450" cy="3343968"/>
          </a:xfrm>
          <a:prstGeom prst="rect">
            <a:avLst/>
          </a:prstGeom>
        </p:spPr>
      </p:pic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E378017C-8AD0-4AC6-8C7A-D07C8A58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1330"/>
              </p:ext>
            </p:extLst>
          </p:nvPr>
        </p:nvGraphicFramePr>
        <p:xfrm>
          <a:off x="304800" y="3299256"/>
          <a:ext cx="618141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4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36023837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60779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Kaggle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Signate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開始時期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2010</a:t>
                      </a:r>
                      <a:r>
                        <a:rPr kumimoji="1" lang="ja-JP" altLang="en-US" sz="1800" dirty="0"/>
                        <a:t>年～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2018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4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2021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難易度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中級～上級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初級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運営会社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Google(</a:t>
                      </a:r>
                      <a:r>
                        <a:rPr kumimoji="1" lang="ja-JP" altLang="en-US" sz="1800" dirty="0"/>
                        <a:t>海外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Signate(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336199-A87E-42B6-8AC9-E575F084AB13}"/>
              </a:ext>
            </a:extLst>
          </p:cNvPr>
          <p:cNvSpPr txBox="1"/>
          <p:nvPr/>
        </p:nvSpPr>
        <p:spPr>
          <a:xfrm>
            <a:off x="7650479" y="2145269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コンペを通じたソリューション</a:t>
            </a:r>
            <a:r>
              <a:rPr lang="ja-JP" altLang="en-US" sz="1600" dirty="0"/>
              <a:t>（</a:t>
            </a:r>
            <a:r>
              <a:rPr lang="en-US" altLang="ja-JP" sz="1600" dirty="0"/>
              <a:t>Signate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343436D-C0F0-4020-A709-AF1280A62A41}"/>
              </a:ext>
            </a:extLst>
          </p:cNvPr>
          <p:cNvSpPr/>
          <p:nvPr/>
        </p:nvSpPr>
        <p:spPr>
          <a:xfrm>
            <a:off x="5337216" y="2126474"/>
            <a:ext cx="1587459" cy="452402"/>
          </a:xfrm>
          <a:prstGeom prst="wedgeRoundRectCallout">
            <a:avLst>
              <a:gd name="adj1" fmla="val 41172"/>
              <a:gd name="adj2" fmla="val 82455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提供企業は解決可能性がわかる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93A97B2F-E347-4E74-B7DF-F344215E00D0}"/>
              </a:ext>
            </a:extLst>
          </p:cNvPr>
          <p:cNvSpPr/>
          <p:nvPr/>
        </p:nvSpPr>
        <p:spPr>
          <a:xfrm>
            <a:off x="10296525" y="1641603"/>
            <a:ext cx="1752600" cy="452402"/>
          </a:xfrm>
          <a:prstGeom prst="wedgeRoundRectCallout">
            <a:avLst>
              <a:gd name="adj1" fmla="val 19210"/>
              <a:gd name="adj2" fmla="val 107720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開催側は</a:t>
            </a:r>
            <a:endParaRPr lang="en-US" altLang="ja-JP" sz="1400" dirty="0"/>
          </a:p>
          <a:p>
            <a:pPr algn="ctr"/>
            <a:r>
              <a:rPr lang="ja-JP" altLang="en-US" sz="1400" dirty="0"/>
              <a:t>人材のデータがわかる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A79DFF3E-5FBC-4D92-9B0E-6FC6ADF16F8C}"/>
              </a:ext>
            </a:extLst>
          </p:cNvPr>
          <p:cNvSpPr/>
          <p:nvPr/>
        </p:nvSpPr>
        <p:spPr>
          <a:xfrm>
            <a:off x="9829254" y="5801419"/>
            <a:ext cx="1979048" cy="452402"/>
          </a:xfrm>
          <a:prstGeom prst="wedgeRoundRectCallout">
            <a:avLst>
              <a:gd name="adj1" fmla="val -41030"/>
              <a:gd name="adj2" fmla="val -102823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参加者は「戦績」を一種のスキルとして貯められる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47C8FB-2CF9-4888-8976-E940FB5A0D05}"/>
              </a:ext>
            </a:extLst>
          </p:cNvPr>
          <p:cNvSpPr txBox="1"/>
          <p:nvPr/>
        </p:nvSpPr>
        <p:spPr>
          <a:xfrm>
            <a:off x="1751955" y="4874929"/>
            <a:ext cx="10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Kaggler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E7DF62-E453-44E8-A582-6155ADB14B4D}"/>
              </a:ext>
            </a:extLst>
          </p:cNvPr>
          <p:cNvSpPr txBox="1"/>
          <p:nvPr/>
        </p:nvSpPr>
        <p:spPr>
          <a:xfrm>
            <a:off x="4981576" y="4874929"/>
            <a:ext cx="13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Nishikist</a:t>
            </a:r>
            <a:r>
              <a:rPr lang="en-US" altLang="ja-JP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420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今回の内容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 err="1"/>
              <a:t>Nishika</a:t>
            </a:r>
            <a:r>
              <a:rPr lang="ja-JP" altLang="en-US" sz="2800" dirty="0"/>
              <a:t>コンペに参加してみた。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様々なデータ</a:t>
            </a:r>
            <a:r>
              <a:rPr lang="ja-JP" altLang="en-US" dirty="0"/>
              <a:t>（実数値／画像／自然言語）</a:t>
            </a:r>
            <a:r>
              <a:rPr lang="ja-JP" altLang="en-US" sz="2400" dirty="0"/>
              <a:t>・分析タスク</a:t>
            </a:r>
            <a:r>
              <a:rPr lang="ja-JP" altLang="en-US" dirty="0"/>
              <a:t>（予測／異常検知／画像認識）</a:t>
            </a:r>
            <a:r>
              <a:rPr lang="ja-JP" altLang="en-US" sz="2400" dirty="0"/>
              <a:t>がある</a:t>
            </a:r>
            <a:endParaRPr lang="en-US" altLang="ja-JP" sz="2400" dirty="0"/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88D0FC3E-D2E3-4A94-AC8B-8EC9B21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25177"/>
              </p:ext>
            </p:extLst>
          </p:nvPr>
        </p:nvGraphicFramePr>
        <p:xfrm>
          <a:off x="317033" y="2208111"/>
          <a:ext cx="565785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405064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タスク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現在開催中／過去開催の例（計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個）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中古マンション価格予測</a:t>
                      </a:r>
                      <a:r>
                        <a:rPr kumimoji="1" lang="ja-JP" altLang="en-US" sz="1600" dirty="0"/>
                        <a:t>（各季節に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度？）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>
                          <a:solidFill>
                            <a:srgbClr val="FF0000"/>
                          </a:solidFill>
                        </a:rPr>
                        <a:t>生鮮野菜価格予測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800" dirty="0"/>
                        <a:t>web</a:t>
                      </a:r>
                      <a:r>
                        <a:rPr kumimoji="1" lang="ja-JP" altLang="en-US" sz="1800" dirty="0"/>
                        <a:t>小説のブックマーク数予測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リチウムイオン電池充電率予測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異常検知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熱交換器傷検知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ソフトウェア異常検知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フェイクニュース検知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航空機ターボエンジンの故障予知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画像認識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ケーブルコネクタ種類判別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類似商標画像検索</a:t>
                      </a:r>
                      <a:r>
                        <a:rPr kumimoji="1" lang="ja-JP" altLang="en-US" sz="1600" dirty="0"/>
                        <a:t>（特許庁）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49659DF6-F75A-4058-A612-3A6A9AD3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17" y="2358790"/>
            <a:ext cx="5657852" cy="372547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52031B-3E26-4A47-9009-F6745E41023B}"/>
              </a:ext>
            </a:extLst>
          </p:cNvPr>
          <p:cNvSpPr txBox="1"/>
          <p:nvPr/>
        </p:nvSpPr>
        <p:spPr>
          <a:xfrm>
            <a:off x="7209622" y="2019754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Nishika</a:t>
            </a:r>
            <a:r>
              <a:rPr lang="ja-JP" altLang="en-US" dirty="0"/>
              <a:t>コンペの概要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7EAC9D-FAF5-4D24-8397-F69BD3554ED1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546374-9B5B-495D-990B-04AF61F21592}"/>
              </a:ext>
            </a:extLst>
          </p:cNvPr>
          <p:cNvSpPr txBox="1"/>
          <p:nvPr/>
        </p:nvSpPr>
        <p:spPr>
          <a:xfrm>
            <a:off x="345606" y="5737666"/>
            <a:ext cx="577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過去開催でも、データをダウンロードし、手元で試すことが可能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65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コンペの流れ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配布データをもとに分析し、締切日までに必要データを提出。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配布データは基本公開データを使用する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別のデータを使用しても良いが、それらは別評価・締切</a:t>
            </a:r>
            <a:r>
              <a:rPr lang="ja-JP" altLang="en-US" dirty="0"/>
              <a:t>（もう過ぎた）</a:t>
            </a:r>
            <a:r>
              <a:rPr lang="ja-JP" altLang="en-US" sz="2400" dirty="0"/>
              <a:t>となる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コンペ用途以外でのデータ使用は禁止</a:t>
            </a:r>
            <a:endParaRPr lang="en-US" altLang="ja-JP" sz="24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今回は</a:t>
            </a:r>
            <a:r>
              <a:rPr lang="en-US" altLang="ja-JP" sz="2000" dirty="0" err="1"/>
              <a:t>Nishika</a:t>
            </a:r>
            <a:r>
              <a:rPr lang="ja-JP" altLang="en-US" sz="2000" dirty="0"/>
              <a:t>主催なので、全てパブリックなデータ</a:t>
            </a:r>
            <a:endParaRPr lang="en-US" altLang="ja-JP" sz="2000" dirty="0"/>
          </a:p>
          <a:p>
            <a:pPr lvl="1">
              <a:defRPr/>
            </a:pP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回まで提出可、提出履歴の最良スコアで暫定ランクが決まる</a:t>
            </a:r>
            <a:endParaRPr lang="en-US" altLang="ja-JP" sz="2000" dirty="0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6EAD7DF-528B-41CA-AEA3-D94BD369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45248"/>
          <a:stretch/>
        </p:blipFill>
        <p:spPr>
          <a:xfrm>
            <a:off x="6536634" y="4484874"/>
            <a:ext cx="5580244" cy="16038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403094-A6EA-4418-955B-D0CB81EBDB39}"/>
              </a:ext>
            </a:extLst>
          </p:cNvPr>
          <p:cNvSpPr txBox="1"/>
          <p:nvPr/>
        </p:nvSpPr>
        <p:spPr>
          <a:xfrm>
            <a:off x="6673782" y="4083887"/>
            <a:ext cx="53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データのダウンロード・提出は、専用</a:t>
            </a:r>
            <a:r>
              <a:rPr lang="en-US" altLang="ja-JP" dirty="0"/>
              <a:t>web</a:t>
            </a:r>
            <a:r>
              <a:rPr lang="ja-JP" altLang="en-US" dirty="0"/>
              <a:t>サイト上で行う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34EE3F-1328-4068-A8FA-8E23EB43E55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407A6-285A-4EB7-8478-9FF6B2CC7847}"/>
              </a:ext>
            </a:extLst>
          </p:cNvPr>
          <p:cNvSpPr txBox="1"/>
          <p:nvPr/>
        </p:nvSpPr>
        <p:spPr>
          <a:xfrm>
            <a:off x="1573426" y="4083887"/>
            <a:ext cx="339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約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人参加、賞金／賞品あり</a:t>
            </a:r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6334488-5318-45AA-94A3-3C35BCF30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55"/>
          <a:stretch/>
        </p:blipFill>
        <p:spPr>
          <a:xfrm>
            <a:off x="75122" y="4484874"/>
            <a:ext cx="6389699" cy="13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2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生鮮野菜価格予測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国内・海外各地から出荷されてくる野菜の販売価格を予測するタスク。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基本的に、販売価格は生産量に連動するため、</a:t>
            </a:r>
            <a:r>
              <a:rPr lang="ja-JP" altLang="en-US" sz="2400" u="sng" dirty="0">
                <a:uFill>
                  <a:solidFill>
                    <a:schemeClr val="accent2"/>
                  </a:solidFill>
                </a:uFill>
              </a:rPr>
              <a:t>生産地域の生育条件と時期</a:t>
            </a:r>
            <a:r>
              <a:rPr lang="ja-JP" altLang="en-US" sz="2400" dirty="0"/>
              <a:t>が因子になる</a:t>
            </a:r>
            <a:endParaRPr lang="en-US" altLang="zh-TW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28EF405-AA51-481D-A66F-3325A61B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52571"/>
              </p:ext>
            </p:extLst>
          </p:nvPr>
        </p:nvGraphicFramePr>
        <p:xfrm>
          <a:off x="3546465" y="2154269"/>
          <a:ext cx="846131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6811919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予測情報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目的変数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東京都中央卸売市場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（大田市場）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の卸売価格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対象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ja-JP" altLang="en-US" sz="1800" b="1" dirty="0">
                          <a:solidFill>
                            <a:schemeClr val="tx1"/>
                          </a:solidFill>
                        </a:rPr>
                        <a:t>種類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レタス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予測期間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期間：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データ：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日付・野菜の種類・生産地域のデータだけ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データ種類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（詳細は後で）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卸売データ：各野菜の価格・出荷地域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天候データ：各地域の天候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</a:tbl>
          </a:graphicData>
        </a:graphic>
      </p:graphicFrame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947BCB-AA79-4EBC-94B5-4129B8611810}"/>
              </a:ext>
            </a:extLst>
          </p:cNvPr>
          <p:cNvSpPr/>
          <p:nvPr/>
        </p:nvSpPr>
        <p:spPr>
          <a:xfrm>
            <a:off x="7100746" y="5933299"/>
            <a:ext cx="4816434" cy="788176"/>
          </a:xfrm>
          <a:prstGeom prst="wedgeRoundRectCallout">
            <a:avLst>
              <a:gd name="adj1" fmla="val -33466"/>
              <a:gd name="adj2" fmla="val -78778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これらの形式が整っていないので、予測するにはデータハンドリングを頑張る必要がある</a:t>
            </a:r>
          </a:p>
        </p:txBody>
      </p:sp>
      <p:pic>
        <p:nvPicPr>
          <p:cNvPr id="10" name="グラフィックス 9" descr="ストア 単色塗りつぶし">
            <a:extLst>
              <a:ext uri="{FF2B5EF4-FFF2-40B4-BE49-F238E27FC236}">
                <a16:creationId xmlns:a16="http://schemas.microsoft.com/office/drawing/2014/main" id="{F8D78A80-A17E-421E-9D05-C68DEB49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244" y="4791913"/>
            <a:ext cx="819150" cy="819150"/>
          </a:xfrm>
          <a:prstGeom prst="rect">
            <a:avLst/>
          </a:prstGeom>
        </p:spPr>
      </p:pic>
      <p:pic>
        <p:nvPicPr>
          <p:cNvPr id="11" name="グラフィックス 10" descr="農業 枠線">
            <a:extLst>
              <a:ext uri="{FF2B5EF4-FFF2-40B4-BE49-F238E27FC236}">
                <a16:creationId xmlns:a16="http://schemas.microsoft.com/office/drawing/2014/main" id="{FBFB200A-61AB-4E06-9D80-21BD06A6C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524" y="2236330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657B6B-442A-4E07-A704-5F6BA7162156}"/>
              </a:ext>
            </a:extLst>
          </p:cNvPr>
          <p:cNvSpPr txBox="1"/>
          <p:nvPr/>
        </p:nvSpPr>
        <p:spPr>
          <a:xfrm>
            <a:off x="1104497" y="5498872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pic>
        <p:nvPicPr>
          <p:cNvPr id="13" name="グラフィックス 12" descr="ナス 単色塗りつぶし">
            <a:extLst>
              <a:ext uri="{FF2B5EF4-FFF2-40B4-BE49-F238E27FC236}">
                <a16:creationId xmlns:a16="http://schemas.microsoft.com/office/drawing/2014/main" id="{14DE407B-F8C4-4839-B7E2-D324909D8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7315" y="3583897"/>
            <a:ext cx="809047" cy="71844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883722-309B-40D1-AA96-145069BED05A}"/>
              </a:ext>
            </a:extLst>
          </p:cNvPr>
          <p:cNvSpPr txBox="1"/>
          <p:nvPr/>
        </p:nvSpPr>
        <p:spPr>
          <a:xfrm>
            <a:off x="595693" y="3682084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pic>
        <p:nvPicPr>
          <p:cNvPr id="16" name="グラフィックス 15" descr="トラック 単色塗りつぶし">
            <a:extLst>
              <a:ext uri="{FF2B5EF4-FFF2-40B4-BE49-F238E27FC236}">
                <a16:creationId xmlns:a16="http://schemas.microsoft.com/office/drawing/2014/main" id="{679D13D3-2558-4B5A-A0E1-FBAF80FC4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018" y="3842346"/>
            <a:ext cx="622199" cy="59821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C11FAA-A1CA-46B2-ABB8-255C33C8515D}"/>
              </a:ext>
            </a:extLst>
          </p:cNvPr>
          <p:cNvSpPr txBox="1"/>
          <p:nvPr/>
        </p:nvSpPr>
        <p:spPr>
          <a:xfrm>
            <a:off x="1104497" y="3121766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生産地域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80DB97-CD5F-49A9-A0E0-3A2FBC39E592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1753819" y="3460320"/>
            <a:ext cx="0" cy="13315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59FADD-EFF8-42D2-891A-D74C935D862F}"/>
              </a:ext>
            </a:extLst>
          </p:cNvPr>
          <p:cNvSpPr txBox="1"/>
          <p:nvPr/>
        </p:nvSpPr>
        <p:spPr>
          <a:xfrm>
            <a:off x="1699282" y="4235784"/>
            <a:ext cx="14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野菜の価格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594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98920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野菜毎に産地・日付が異なっている上に、産地が複数の場合もある。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81314"/>
              </p:ext>
            </p:extLst>
          </p:nvPr>
        </p:nvGraphicFramePr>
        <p:xfrm>
          <a:off x="414284" y="2185496"/>
          <a:ext cx="11323073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94524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野菜の種類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44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かぶ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ごぼう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れんこん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レタス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しゅんぎく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ブロッコリー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かぼちゃ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なす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さつまいも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さといも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たまねぎ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さやえんどう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なのはな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たけのこ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ふき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アスパラガス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とうもろこし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いんげん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えだまめ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まつたけ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オクラ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レイシにがうり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みずな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にら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えのきだけ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しめじ</a:t>
                      </a:r>
                      <a:endParaRPr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r>
                        <a:rPr kumimoji="1" lang="ja-JP" altLang="en-US" sz="1800" dirty="0"/>
                        <a:t>～</a:t>
                      </a:r>
                      <a:r>
                        <a:rPr kumimoji="1" lang="en-US" altLang="ja-JP" sz="1800" dirty="0"/>
                        <a:t>2022/04/30</a:t>
                      </a:r>
                      <a:r>
                        <a:rPr kumimoji="1" lang="ja-JP" altLang="en-US" sz="1800" dirty="0"/>
                        <a:t>（</a:t>
                      </a:r>
                      <a:r>
                        <a:rPr kumimoji="1" lang="en-US" altLang="ja-JP" sz="1800" b="1" dirty="0"/>
                        <a:t>17</a:t>
                      </a:r>
                      <a:r>
                        <a:rPr kumimoji="1" lang="ja-JP" altLang="en-US" sz="1800" b="1" dirty="0"/>
                        <a:t>年間だが、野菜の種類によって異なる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39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県名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国名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各地（全国各地）。ただし、複数産地の場合、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という表記。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709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各県（</a:t>
                      </a:r>
                      <a:r>
                        <a:rPr kumimoji="1" lang="en-US" altLang="ja-JP" sz="1800" dirty="0"/>
                        <a:t>32</a:t>
                      </a:r>
                      <a:r>
                        <a:rPr kumimoji="1" lang="ja-JP" altLang="en-US" sz="1800" dirty="0"/>
                        <a:t>）：青森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岩手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栃木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群馬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埼玉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神奈川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静岡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香川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愛媛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兵庫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北海道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各国（</a:t>
                      </a:r>
                      <a:r>
                        <a:rPr kumimoji="1" lang="en-US" altLang="ja-JP" sz="1800" dirty="0"/>
                        <a:t>7</a:t>
                      </a:r>
                      <a:r>
                        <a:rPr kumimoji="1" lang="ja-JP" altLang="en-US" sz="1800" dirty="0"/>
                        <a:t>）：日本各地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中国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アメリカ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カナダ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ニュージーランド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メキシコ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トンガ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販売数。ただし、複数産地の場合、各産販売数の合計。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sum(</a:t>
                      </a:r>
                      <a:r>
                        <a:rPr kumimoji="1" lang="ja-JP" altLang="en-US" sz="1800" dirty="0"/>
                        <a:t>千葉産の販売数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沖縄産の販売数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販売価格。ただし、複数産地の場合、各産販売価格の中央値。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median(</a:t>
                      </a:r>
                      <a:r>
                        <a:rPr kumimoji="1" lang="ja-JP" altLang="en-US" sz="1800" dirty="0"/>
                        <a:t>千葉産の販売価格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沖縄産の販売価格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A1D00FB-3405-48BC-8F31-EA9E950F323F}"/>
              </a:ext>
            </a:extLst>
          </p:cNvPr>
          <p:cNvSpPr/>
          <p:nvPr/>
        </p:nvSpPr>
        <p:spPr>
          <a:xfrm>
            <a:off x="9499693" y="1582872"/>
            <a:ext cx="2534511" cy="456200"/>
          </a:xfrm>
          <a:prstGeom prst="wedgeRoundRectCallout">
            <a:avLst>
              <a:gd name="adj1" fmla="val -32611"/>
              <a:gd name="adj2" fmla="val 93196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予測対象は</a:t>
            </a:r>
            <a:r>
              <a:rPr lang="en-US" altLang="ja-JP" dirty="0"/>
              <a:t>16</a:t>
            </a:r>
            <a:r>
              <a:rPr lang="ja-JP" altLang="en-US" dirty="0"/>
              <a:t>種類のみ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73CEDE5-7EB9-470F-AB7E-1BE5A2B4EE6C}"/>
              </a:ext>
            </a:extLst>
          </p:cNvPr>
          <p:cNvSpPr/>
          <p:nvPr/>
        </p:nvSpPr>
        <p:spPr>
          <a:xfrm>
            <a:off x="9499693" y="3114675"/>
            <a:ext cx="2534511" cy="456200"/>
          </a:xfrm>
          <a:prstGeom prst="wedgeRoundRectCallout">
            <a:avLst>
              <a:gd name="adj1" fmla="val -29980"/>
              <a:gd name="adj2" fmla="val 8066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単一と複数が混合</a:t>
            </a:r>
          </a:p>
        </p:txBody>
      </p:sp>
    </p:spTree>
    <p:extLst>
      <p:ext uri="{BB962C8B-B14F-4D97-AF65-F5344CB8AC3E}">
        <p14:creationId xmlns:p14="http://schemas.microsoft.com/office/powerpoint/2010/main" val="172264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各野菜によって、期間・産地も異なっている。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64651"/>
              </p:ext>
            </p:extLst>
          </p:nvPr>
        </p:nvGraphicFramePr>
        <p:xfrm>
          <a:off x="3130813" y="1721319"/>
          <a:ext cx="847801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387665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61095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野菜の種類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201445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189660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840.0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218166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12320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48.5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11635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701607" y="30014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55B440-0769-4C28-94A8-6A3AC2E21514}"/>
              </a:ext>
            </a:extLst>
          </p:cNvPr>
          <p:cNvSpPr txBox="1"/>
          <p:nvPr/>
        </p:nvSpPr>
        <p:spPr>
          <a:xfrm>
            <a:off x="701607" y="5059398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800350" y="2143125"/>
            <a:ext cx="152400" cy="2085975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CA50F0F-9346-43A2-A770-AAB27878107C}"/>
              </a:ext>
            </a:extLst>
          </p:cNvPr>
          <p:cNvSpPr/>
          <p:nvPr/>
        </p:nvSpPr>
        <p:spPr>
          <a:xfrm>
            <a:off x="2797438" y="4362450"/>
            <a:ext cx="152400" cy="176322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1350928" y="33837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97,782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0208B6-D158-48DC-9C65-6B58C90DA1A9}"/>
              </a:ext>
            </a:extLst>
          </p:cNvPr>
          <p:cNvSpPr txBox="1"/>
          <p:nvPr/>
        </p:nvSpPr>
        <p:spPr>
          <a:xfrm>
            <a:off x="1350927" y="54680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770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気温、降水量、日照時間、湿度、地域のデータ。</a:t>
            </a:r>
            <a:endParaRPr lang="en-US" altLang="ja-JP" dirty="0"/>
          </a:p>
          <a:p>
            <a:pPr>
              <a:defRPr/>
            </a:pP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44839"/>
              </p:ext>
            </p:extLst>
          </p:nvPr>
        </p:nvGraphicFramePr>
        <p:xfrm>
          <a:off x="434463" y="1540859"/>
          <a:ext cx="11323073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6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89751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2004/11/06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2022/04/30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年間、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その日の中で最高気温に到達した時刻（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17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その日の中で最低気温に到達した時刻（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降水量合計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4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日照時間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[hour]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平均湿度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[%]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地域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観測市名。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盛岡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仙台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水戸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宇都宮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前橋</a:t>
                      </a:r>
                      <a:r>
                        <a:rPr kumimoji="1" lang="en-US" altLang="ja-JP" sz="1800" dirty="0"/>
                        <a:t>,</a:t>
                      </a:r>
                      <a:r>
                        <a:rPr kumimoji="1" lang="ja-JP" altLang="en-US" sz="1800" dirty="0"/>
                        <a:t> 熊谷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甲府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横浜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浜松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名古屋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松山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那覇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帯広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64185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5506</TotalTime>
  <Words>2565</Words>
  <Application>Microsoft Office PowerPoint</Application>
  <PresentationFormat>ワイド画面</PresentationFormat>
  <Paragraphs>755</Paragraphs>
  <Slides>24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0" baseType="lpstr">
      <vt:lpstr>Meiryo UI</vt:lpstr>
      <vt:lpstr>游ゴシック</vt:lpstr>
      <vt:lpstr>Arial</vt:lpstr>
      <vt:lpstr>Calibri</vt:lpstr>
      <vt:lpstr>Wingdings</vt:lpstr>
      <vt:lpstr>Yokogawa_Template_Standard</vt:lpstr>
      <vt:lpstr>野菜価格予測（分析コンペ）</vt:lpstr>
      <vt:lpstr>アジェンダ</vt:lpstr>
      <vt:lpstr>データ分析コンペティション</vt:lpstr>
      <vt:lpstr>今回の内容</vt:lpstr>
      <vt:lpstr>コンペの流れ</vt:lpstr>
      <vt:lpstr>生鮮野菜価格予測</vt:lpstr>
      <vt:lpstr>卸売データ：列名</vt:lpstr>
      <vt:lpstr>卸売データ：レコード</vt:lpstr>
      <vt:lpstr>天候データ：列名</vt:lpstr>
      <vt:lpstr>天候データ：レコード</vt:lpstr>
      <vt:lpstr>仮説</vt:lpstr>
      <vt:lpstr>仮説</vt:lpstr>
      <vt:lpstr>仮説</vt:lpstr>
      <vt:lpstr>予測の方針</vt:lpstr>
      <vt:lpstr>予測の方針</vt:lpstr>
      <vt:lpstr>前処理①</vt:lpstr>
      <vt:lpstr>可視化①</vt:lpstr>
      <vt:lpstr>可視化②</vt:lpstr>
      <vt:lpstr>前処理②</vt:lpstr>
      <vt:lpstr>仮説</vt:lpstr>
      <vt:lpstr>仮説</vt:lpstr>
      <vt:lpstr>仮説</vt:lpstr>
      <vt:lpstr>まとめ・感想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Kumagai, Wataru (Wataru.Kumagai@yokogawa.com)</cp:lastModifiedBy>
  <cp:revision>648</cp:revision>
  <dcterms:created xsi:type="dcterms:W3CDTF">2022-01-26T00:23:42Z</dcterms:created>
  <dcterms:modified xsi:type="dcterms:W3CDTF">2022-08-04T08:44:28Z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2022-08-04T08:44:28Z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bb111694-c59e-44e9-97f2-31581568d55e</vt:lpwstr>
  </property>
  <property fmtid="{D5CDD505-2E9C-101B-9397-08002B2CF9AE}" pid="8" name="MSIP_Label_69b5a962-1a7a-4bf8-819d-07a170110954_ContentBits">
    <vt:lpwstr>2</vt:lpwstr>
  </property>
</Properties>
</file>