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69" r:id="rId2"/>
    <p:sldId id="352" r:id="rId3"/>
    <p:sldId id="319" r:id="rId4"/>
    <p:sldId id="317" r:id="rId5"/>
    <p:sldId id="318" r:id="rId6"/>
    <p:sldId id="300" r:id="rId7"/>
    <p:sldId id="354" r:id="rId8"/>
    <p:sldId id="353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784" autoAdjust="0"/>
  </p:normalViewPr>
  <p:slideViewPr>
    <p:cSldViewPr snapToGrid="0">
      <p:cViewPr varScale="1">
        <p:scale>
          <a:sx n="62" d="100"/>
          <a:sy n="62" d="100"/>
        </p:scale>
        <p:origin x="71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1 17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NAWI RO Analysis</a:t>
            </a:r>
            <a:r>
              <a:rPr lang="ja-JP" altLang="en-US" sz="2800" dirty="0"/>
              <a:t> </a:t>
            </a:r>
            <a:r>
              <a:rPr lang="en-US" altLang="ja-JP" sz="2800" dirty="0"/>
              <a:t>Progress</a:t>
            </a:r>
            <a:r>
              <a:rPr lang="ja-JP" altLang="en-US" sz="2800" dirty="0"/>
              <a:t> </a:t>
            </a:r>
            <a:r>
              <a:rPr lang="en-US" altLang="ja-JP" sz="2800" dirty="0"/>
              <a:t>Report</a:t>
            </a:r>
            <a:endParaRPr lang="ja-JP" altLang="en-US" sz="28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4402" y="4681725"/>
            <a:ext cx="5613148" cy="416078"/>
          </a:xfrm>
        </p:spPr>
        <p:txBody>
          <a:bodyPr/>
          <a:lstStyle/>
          <a:p>
            <a:r>
              <a:rPr lang="en-US" altLang="ja-JP" dirty="0"/>
              <a:t>M. </a:t>
            </a:r>
            <a:r>
              <a:rPr lang="en-US" altLang="ja-JP" dirty="0" err="1"/>
              <a:t>Kawata</a:t>
            </a:r>
            <a:r>
              <a:rPr lang="en-US" altLang="ja-JP" dirty="0"/>
              <a:t>, W. Kumagai, R. </a:t>
            </a:r>
            <a:r>
              <a:rPr lang="en-US" altLang="ja-JP" dirty="0" err="1"/>
              <a:t>Imoto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Operational Excellence Gr., Project Design Dev., </a:t>
            </a:r>
          </a:p>
          <a:p>
            <a:r>
              <a:rPr lang="en-US" altLang="ja-JP" dirty="0"/>
              <a:t>Innovation Center, MKHQ, YHQ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February 1st, 2023</a:t>
            </a:r>
            <a:endParaRPr lang="ja-JP" altLang="en-US" dirty="0"/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SGDC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8C902-442C-434F-A39F-14762177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C6172D-DFC4-426A-8DB6-580CABC8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8619FA-D0E4-46AF-8DAE-98E358F96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RO Analytical Policy</a:t>
            </a:r>
          </a:p>
          <a:p>
            <a:r>
              <a:rPr lang="en-US" altLang="ja-JP" dirty="0"/>
              <a:t>LVMWD RO Analysis</a:t>
            </a:r>
          </a:p>
          <a:p>
            <a:r>
              <a:rPr lang="en-US" altLang="ja-JP" dirty="0"/>
              <a:t>Q&amp;A / Discussion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670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F11151E-E2B7-4E3A-85E3-C826F0FF7B77}"/>
              </a:ext>
            </a:extLst>
          </p:cNvPr>
          <p:cNvSpPr/>
          <p:nvPr/>
        </p:nvSpPr>
        <p:spPr>
          <a:xfrm>
            <a:off x="2009776" y="1761413"/>
            <a:ext cx="9998005" cy="42645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AEB7CB-1CB6-4056-8462-C0939F4351E4}"/>
              </a:ext>
            </a:extLst>
          </p:cNvPr>
          <p:cNvSpPr/>
          <p:nvPr/>
        </p:nvSpPr>
        <p:spPr>
          <a:xfrm>
            <a:off x="2126788" y="1896942"/>
            <a:ext cx="9681514" cy="26909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8959F0-9718-4142-AEFE-BA590C3A62E7}"/>
              </a:ext>
            </a:extLst>
          </p:cNvPr>
          <p:cNvSpPr/>
          <p:nvPr/>
        </p:nvSpPr>
        <p:spPr>
          <a:xfrm>
            <a:off x="2311863" y="2037198"/>
            <a:ext cx="8576248" cy="11545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en-US" altLang="ja-JP" dirty="0"/>
              <a:t>Subdivided Objective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en-US" altLang="ja-JP" sz="2800" dirty="0"/>
              <a:t>The objective can be subdivided into the following three stages.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1FA309-9A34-48FA-8814-E3337948DD3C}"/>
              </a:ext>
            </a:extLst>
          </p:cNvPr>
          <p:cNvSpPr txBox="1"/>
          <p:nvPr/>
        </p:nvSpPr>
        <p:spPr>
          <a:xfrm>
            <a:off x="2374430" y="4747548"/>
            <a:ext cx="892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（</a:t>
            </a:r>
            <a:r>
              <a:rPr kumimoji="1" lang="en-US" altLang="ja-JP" b="1" dirty="0">
                <a:solidFill>
                  <a:schemeClr val="accent4"/>
                </a:solidFill>
              </a:rPr>
              <a:t>3</a:t>
            </a:r>
            <a:r>
              <a:rPr kumimoji="1" lang="ja-JP" altLang="en-US" b="1" dirty="0">
                <a:solidFill>
                  <a:schemeClr val="accent4"/>
                </a:solidFill>
              </a:rPr>
              <a:t>）</a:t>
            </a:r>
            <a:r>
              <a:rPr kumimoji="1" lang="en-US" altLang="ja-JP" b="1" dirty="0">
                <a:solidFill>
                  <a:schemeClr val="accent4"/>
                </a:solidFill>
              </a:rPr>
              <a:t>Considering deterioration</a:t>
            </a:r>
            <a:r>
              <a:rPr kumimoji="1" lang="ja-JP" altLang="en-US" b="1" dirty="0">
                <a:solidFill>
                  <a:schemeClr val="accent4"/>
                </a:solidFill>
              </a:rPr>
              <a:t> </a:t>
            </a:r>
            <a:r>
              <a:rPr kumimoji="1" lang="en-US" altLang="ja-JP" b="1" dirty="0">
                <a:solidFill>
                  <a:schemeClr val="accent4"/>
                </a:solidFill>
              </a:rPr>
              <a:t>of</a:t>
            </a:r>
            <a:r>
              <a:rPr kumimoji="1" lang="ja-JP" altLang="en-US" b="1" dirty="0">
                <a:solidFill>
                  <a:schemeClr val="accent4"/>
                </a:solidFill>
              </a:rPr>
              <a:t> </a:t>
            </a:r>
            <a:r>
              <a:rPr kumimoji="1" lang="en-US" altLang="ja-JP" b="1" dirty="0">
                <a:solidFill>
                  <a:schemeClr val="accent4"/>
                </a:solidFill>
              </a:rPr>
              <a:t>RO</a:t>
            </a:r>
            <a:r>
              <a:rPr kumimoji="1" lang="ja-JP" altLang="en-US" b="1" dirty="0">
                <a:solidFill>
                  <a:schemeClr val="accent4"/>
                </a:solidFill>
              </a:rPr>
              <a:t> </a:t>
            </a:r>
            <a:r>
              <a:rPr kumimoji="1" lang="en-US" altLang="ja-JP" b="1" dirty="0">
                <a:solidFill>
                  <a:schemeClr val="accent4"/>
                </a:solidFill>
              </a:rPr>
              <a:t>membrane </a:t>
            </a:r>
            <a:r>
              <a:rPr kumimoji="1" lang="en-US" altLang="ja-JP" dirty="0">
                <a:solidFill>
                  <a:schemeClr val="accent4"/>
                </a:solidFill>
              </a:rPr>
              <a:t>(the life extension)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158FDF-6F8A-4566-BAD7-DA64286E70C5}"/>
              </a:ext>
            </a:extLst>
          </p:cNvPr>
          <p:cNvSpPr txBox="1"/>
          <p:nvPr/>
        </p:nvSpPr>
        <p:spPr>
          <a:xfrm>
            <a:off x="2407453" y="2206958"/>
            <a:ext cx="857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（</a:t>
            </a:r>
            <a:r>
              <a:rPr kumimoji="1" lang="en-US" altLang="ja-JP" b="1" dirty="0">
                <a:solidFill>
                  <a:schemeClr val="accent2"/>
                </a:solidFill>
              </a:rPr>
              <a:t>1</a:t>
            </a:r>
            <a:r>
              <a:rPr kumimoji="1" lang="ja-JP" altLang="en-US" b="1" dirty="0">
                <a:solidFill>
                  <a:schemeClr val="accent2"/>
                </a:solidFill>
              </a:rPr>
              <a:t>）</a:t>
            </a:r>
            <a:r>
              <a:rPr kumimoji="1" lang="en-US" altLang="ja-JP" b="1" dirty="0">
                <a:solidFill>
                  <a:schemeClr val="accent2"/>
                </a:solidFill>
              </a:rPr>
              <a:t>Considering permeate water quality and supply flow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787045-5D4E-48E1-BD0D-293338FF4A8E}"/>
              </a:ext>
            </a:extLst>
          </p:cNvPr>
          <p:cNvSpPr txBox="1"/>
          <p:nvPr/>
        </p:nvSpPr>
        <p:spPr>
          <a:xfrm>
            <a:off x="2374429" y="3373855"/>
            <a:ext cx="90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b="1" dirty="0">
                <a:solidFill>
                  <a:schemeClr val="accent3">
                    <a:lumMod val="75000"/>
                  </a:schemeClr>
                </a:solidFill>
              </a:rPr>
              <a:t>Considering clogging status of RO membrane </a:t>
            </a:r>
            <a:r>
              <a:rPr kumimoji="1" lang="en-US" altLang="ja-JP" dirty="0">
                <a:solidFill>
                  <a:schemeClr val="accent3">
                    <a:lumMod val="75000"/>
                  </a:schemeClr>
                </a:solidFill>
              </a:rPr>
              <a:t>(monitoring the clogging)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8AE49A3-5AB9-4482-95DC-0A19C7D96E96}"/>
              </a:ext>
            </a:extLst>
          </p:cNvPr>
          <p:cNvSpPr/>
          <p:nvPr/>
        </p:nvSpPr>
        <p:spPr>
          <a:xfrm rot="16200000">
            <a:off x="2619994" y="264764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B87CE3-F971-4E22-A804-A45B260D7273}"/>
              </a:ext>
            </a:extLst>
          </p:cNvPr>
          <p:cNvSpPr txBox="1"/>
          <p:nvPr/>
        </p:nvSpPr>
        <p:spPr>
          <a:xfrm>
            <a:off x="3111386" y="2663024"/>
            <a:ext cx="7070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Reduce excessive chemical dosage to meet water demand</a:t>
            </a:r>
            <a:endParaRPr kumimoji="1" lang="ja-JP" altLang="en-US" sz="2000" dirty="0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C9876CB-148B-43FE-849C-9F3FD4F11863}"/>
              </a:ext>
            </a:extLst>
          </p:cNvPr>
          <p:cNvSpPr/>
          <p:nvPr/>
        </p:nvSpPr>
        <p:spPr>
          <a:xfrm rot="16200000">
            <a:off x="2619991" y="3791597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D6A2CE-1B5D-4AE6-AA46-0C8472317724}"/>
              </a:ext>
            </a:extLst>
          </p:cNvPr>
          <p:cNvSpPr txBox="1"/>
          <p:nvPr/>
        </p:nvSpPr>
        <p:spPr>
          <a:xfrm>
            <a:off x="3111382" y="3794834"/>
            <a:ext cx="818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Cleaning when the clogging status reaches the criteria limit rather than periodically (reduces excessive chemical cleaning)</a:t>
            </a:r>
            <a:endParaRPr kumimoji="1" lang="ja-JP" altLang="en-US" sz="2000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A2A25CC-EA88-414F-9974-AD31B50AAB42}"/>
              </a:ext>
            </a:extLst>
          </p:cNvPr>
          <p:cNvSpPr/>
          <p:nvPr/>
        </p:nvSpPr>
        <p:spPr>
          <a:xfrm rot="16200000">
            <a:off x="2619989" y="508720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DD762A-9EF6-401B-A3E2-D46B0186BF1D}"/>
              </a:ext>
            </a:extLst>
          </p:cNvPr>
          <p:cNvSpPr txBox="1"/>
          <p:nvPr/>
        </p:nvSpPr>
        <p:spPr>
          <a:xfrm>
            <a:off x="3111382" y="5102584"/>
            <a:ext cx="855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Continue operation until replacement criteria based on expecting life </a:t>
            </a:r>
          </a:p>
          <a:p>
            <a:r>
              <a:rPr kumimoji="1" lang="en-US" altLang="ja-JP" dirty="0"/>
              <a:t>(Prevent unnecessary replacement)</a:t>
            </a:r>
          </a:p>
          <a:p>
            <a:r>
              <a:rPr kumimoji="1" lang="en-US" altLang="ja-JP" dirty="0"/>
              <a:t>(How continue operation and extent to the life if deterioration is severe, etc.)</a:t>
            </a:r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E955D4C8-C790-4112-BCB4-0C6A659CEA71}"/>
              </a:ext>
            </a:extLst>
          </p:cNvPr>
          <p:cNvSpPr/>
          <p:nvPr/>
        </p:nvSpPr>
        <p:spPr>
          <a:xfrm rot="10800000">
            <a:off x="1596849" y="3224069"/>
            <a:ext cx="317676" cy="267829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A0F806-B452-4F06-A326-E76B799B3903}"/>
              </a:ext>
            </a:extLst>
          </p:cNvPr>
          <p:cNvSpPr txBox="1"/>
          <p:nvPr/>
        </p:nvSpPr>
        <p:spPr>
          <a:xfrm>
            <a:off x="85130" y="2279305"/>
            <a:ext cx="1449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Optimization of membrane condition fixed</a:t>
            </a:r>
            <a:endParaRPr kumimoji="1" lang="ja-JP" altLang="en-US" sz="1400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B9E8167-6D70-49BE-9818-5844466A66BD}"/>
              </a:ext>
            </a:extLst>
          </p:cNvPr>
          <p:cNvSpPr/>
          <p:nvPr/>
        </p:nvSpPr>
        <p:spPr>
          <a:xfrm rot="10800000">
            <a:off x="1594790" y="2037198"/>
            <a:ext cx="319735" cy="1130545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D4771B-AA8C-4F5C-B93B-BF7BE3A59FC5}"/>
              </a:ext>
            </a:extLst>
          </p:cNvPr>
          <p:cNvSpPr txBox="1"/>
          <p:nvPr/>
        </p:nvSpPr>
        <p:spPr>
          <a:xfrm>
            <a:off x="85130" y="3782218"/>
            <a:ext cx="1449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Monitoring membrane condition taking advantage of optimization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8A06C2-9BE0-4228-8673-300CDCCC55B4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RO</a:t>
            </a:r>
            <a:r>
              <a:rPr lang="ja-JP" altLang="en-US" sz="1600" b="1" dirty="0">
                <a:solidFill>
                  <a:schemeClr val="bg1"/>
                </a:solidFill>
              </a:rPr>
              <a:t> </a:t>
            </a:r>
            <a:r>
              <a:rPr lang="en-US" altLang="ja-JP" sz="1600" b="1" dirty="0">
                <a:solidFill>
                  <a:schemeClr val="bg1"/>
                </a:solidFill>
              </a:rPr>
              <a:t>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04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F4CE000-44DC-4685-8A60-117C3AEF16D0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7E7E0E4-753E-4956-8B6D-772267AD2664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en-US" altLang="ja-JP" dirty="0"/>
              <a:t>Where to be focusing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206"/>
            <a:ext cx="11341887" cy="600165"/>
          </a:xfrm>
        </p:spPr>
        <p:txBody>
          <a:bodyPr/>
          <a:lstStyle/>
          <a:p>
            <a:r>
              <a:rPr lang="en-US" altLang="ja-JP" dirty="0"/>
              <a:t>Expand the control and considered value step by step.</a:t>
            </a:r>
          </a:p>
          <a:p>
            <a:pPr lvl="1"/>
            <a:r>
              <a:rPr lang="en-US" altLang="ja-JP" dirty="0"/>
              <a:t>Fix to the actual value when optimization calculation if the value is not considered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501BBA-935B-49C2-8357-E8D9E6BE1E26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9A6497-EC0C-423A-98FD-03B427A6869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17D92A-D0B8-4B63-A615-F4994882625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815737" y="3742681"/>
            <a:ext cx="1839579" cy="4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539CEC7-5453-4C25-B58E-74BA7CF2B2A0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D973339-E49A-442B-BD70-A8C3034A7BFA}"/>
              </a:ext>
            </a:extLst>
          </p:cNvPr>
          <p:cNvSpPr/>
          <p:nvPr/>
        </p:nvSpPr>
        <p:spPr>
          <a:xfrm>
            <a:off x="3662502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61652E1-0217-49EF-AF0C-FAEE30BB1D72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E87013-A320-45AE-9FE0-3179B97794E6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645954-7F5D-476F-AA64-93484D5F6B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CD820A-7BD1-4FC2-A11C-C082D0F22AAA}"/>
              </a:ext>
            </a:extLst>
          </p:cNvPr>
          <p:cNvSpPr txBox="1"/>
          <p:nvPr/>
        </p:nvSpPr>
        <p:spPr>
          <a:xfrm>
            <a:off x="297900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Acid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C3D667-4061-4171-8B13-55C471739259}"/>
              </a:ext>
            </a:extLst>
          </p:cNvPr>
          <p:cNvSpPr txBox="1"/>
          <p:nvPr/>
        </p:nvSpPr>
        <p:spPr>
          <a:xfrm>
            <a:off x="10717709" y="3461816"/>
            <a:ext cx="87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Potable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Water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5ECCF7-2E94-4C69-B3A8-73384F647A0E}"/>
              </a:ext>
            </a:extLst>
          </p:cNvPr>
          <p:cNvSpPr/>
          <p:nvPr/>
        </p:nvSpPr>
        <p:spPr>
          <a:xfrm>
            <a:off x="8655316" y="3571001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442719-D89B-41C1-9444-FA5A7A6CCEB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9905686" y="3747651"/>
            <a:ext cx="812023" cy="65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矢印: 下 35">
            <a:extLst>
              <a:ext uri="{FF2B5EF4-FFF2-40B4-BE49-F238E27FC236}">
                <a16:creationId xmlns:a16="http://schemas.microsoft.com/office/drawing/2014/main" id="{7EBFEFE4-FE8F-4014-A573-693D6D619060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A21DED-5A9E-451C-A1B5-44751791EB84}"/>
              </a:ext>
            </a:extLst>
          </p:cNvPr>
          <p:cNvSpPr txBox="1"/>
          <p:nvPr/>
        </p:nvSpPr>
        <p:spPr>
          <a:xfrm>
            <a:off x="8260323" y="2485630"/>
            <a:ext cx="203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UV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Radiation with </a:t>
            </a:r>
            <a:r>
              <a:rPr kumimoji="1" lang="en-SG" altLang="ja-JP" sz="1600" dirty="0"/>
              <a:t>H</a:t>
            </a:r>
            <a:r>
              <a:rPr kumimoji="1" lang="en-SG" altLang="ja-JP" sz="1600" baseline="-25000" dirty="0"/>
              <a:t>2</a:t>
            </a:r>
            <a:r>
              <a:rPr kumimoji="1" lang="en-SG" altLang="ja-JP" sz="1600" dirty="0"/>
              <a:t>O</a:t>
            </a:r>
            <a:r>
              <a:rPr kumimoji="1" lang="en-SG" altLang="ja-JP" sz="1600" baseline="-25000" dirty="0"/>
              <a:t>2</a:t>
            </a:r>
            <a:r>
              <a:rPr kumimoji="1" lang="en-SG" altLang="ja-JP" sz="1600" dirty="0"/>
              <a:t> or </a:t>
            </a:r>
            <a:r>
              <a:rPr kumimoji="1" lang="en-SG" altLang="ja-JP" sz="1600" dirty="0" err="1"/>
              <a:t>NaClO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12E881-4939-42D1-A889-4443D2E01AC5}"/>
              </a:ext>
            </a:extLst>
          </p:cNvPr>
          <p:cNvSpPr txBox="1"/>
          <p:nvPr/>
        </p:nvSpPr>
        <p:spPr>
          <a:xfrm>
            <a:off x="41947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Anti-</a:t>
            </a:r>
            <a:r>
              <a:rPr kumimoji="1" lang="en-US" altLang="ja-JP" dirty="0" err="1"/>
              <a:t>Scalant</a:t>
            </a:r>
            <a:endParaRPr kumimoji="1" lang="ja-JP" altLang="en-US" dirty="0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E0DED757-5143-4B02-8E98-D4857AAC6C5F}"/>
              </a:ext>
            </a:extLst>
          </p:cNvPr>
          <p:cNvSpPr/>
          <p:nvPr/>
        </p:nvSpPr>
        <p:spPr>
          <a:xfrm>
            <a:off x="47694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427CE4BE-49FA-4749-97CC-48CD9D054E05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3D0E94-4915-4668-A0AC-F4864F90EC5D}"/>
              </a:ext>
            </a:extLst>
          </p:cNvPr>
          <p:cNvSpPr txBox="1"/>
          <p:nvPr/>
        </p:nvSpPr>
        <p:spPr>
          <a:xfrm>
            <a:off x="6894421" y="4418019"/>
            <a:ext cx="145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Water quality</a:t>
            </a:r>
            <a:endParaRPr kumimoji="1" lang="ja-JP" alt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B8CDD79-010C-421E-BE6C-17BBA5B450F4}"/>
              </a:ext>
            </a:extLst>
          </p:cNvPr>
          <p:cNvSpPr txBox="1"/>
          <p:nvPr/>
        </p:nvSpPr>
        <p:spPr>
          <a:xfrm>
            <a:off x="780574" y="5176165"/>
            <a:ext cx="733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(1) Considering permeate water quality and supply flow</a:t>
            </a:r>
          </a:p>
          <a:p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(2) Considering clogging status of RO membrane </a:t>
            </a:r>
            <a:r>
              <a:rPr kumimoji="1" lang="en-US" altLang="ja-JP" sz="1600" dirty="0">
                <a:solidFill>
                  <a:schemeClr val="accent3">
                    <a:lumMod val="75000"/>
                  </a:schemeClr>
                </a:solidFill>
              </a:rPr>
              <a:t>(monitoring the clogging) </a:t>
            </a:r>
          </a:p>
          <a:p>
            <a:r>
              <a:rPr kumimoji="1" lang="en-US" altLang="ja-JP" sz="1600" b="1" dirty="0">
                <a:solidFill>
                  <a:schemeClr val="accent4"/>
                </a:solidFill>
              </a:rPr>
              <a:t>(3) Considering deterioration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of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membrane </a:t>
            </a:r>
            <a:r>
              <a:rPr kumimoji="1" lang="en-US" altLang="ja-JP" sz="1600" dirty="0">
                <a:solidFill>
                  <a:schemeClr val="accent4"/>
                </a:solidFill>
              </a:rPr>
              <a:t>(the life extension)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F53136A2-94AE-43D4-B33E-EF57401E592D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4E23DB-8C77-4FCD-9435-34A95C7786B5}"/>
              </a:ext>
            </a:extLst>
          </p:cNvPr>
          <p:cNvSpPr txBox="1"/>
          <p:nvPr/>
        </p:nvSpPr>
        <p:spPr>
          <a:xfrm>
            <a:off x="4363160" y="4377074"/>
            <a:ext cx="194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Degree of Clogging</a:t>
            </a:r>
            <a:endParaRPr kumimoji="1" lang="ja-JP" altLang="en-US" sz="1600" dirty="0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AD8C1BA6-DB7B-49A4-AED5-732ECDF57FAE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0B4D0E2-0B2C-463C-B6F4-7D2EF00A7B0F}"/>
              </a:ext>
            </a:extLst>
          </p:cNvPr>
          <p:cNvSpPr txBox="1"/>
          <p:nvPr/>
        </p:nvSpPr>
        <p:spPr>
          <a:xfrm>
            <a:off x="5534122" y="2215204"/>
            <a:ext cx="136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Membrane cleaning</a:t>
            </a:r>
            <a:endParaRPr kumimoji="1" lang="ja-JP" altLang="en-US" dirty="0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AE03510A-7FFE-4F25-8AD4-1C823ECD850E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C160C7B-3673-4820-BE0C-726FDE774561}"/>
              </a:ext>
            </a:extLst>
          </p:cNvPr>
          <p:cNvSpPr txBox="1"/>
          <p:nvPr/>
        </p:nvSpPr>
        <p:spPr>
          <a:xfrm>
            <a:off x="5685747" y="4713217"/>
            <a:ext cx="1716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Membrane life</a:t>
            </a:r>
            <a:endParaRPr kumimoji="1" lang="ja-JP" altLang="en-US" sz="1600" dirty="0"/>
          </a:p>
        </p:txBody>
      </p: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2A7FA27-2B47-41BB-8062-01A7B7516A8C}"/>
              </a:ext>
            </a:extLst>
          </p:cNvPr>
          <p:cNvSpPr/>
          <p:nvPr/>
        </p:nvSpPr>
        <p:spPr>
          <a:xfrm>
            <a:off x="8033373" y="5452383"/>
            <a:ext cx="164103" cy="508851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EF95BD-7CDF-4627-B7AF-87CE576CDDAD}"/>
              </a:ext>
            </a:extLst>
          </p:cNvPr>
          <p:cNvSpPr txBox="1"/>
          <p:nvPr/>
        </p:nvSpPr>
        <p:spPr>
          <a:xfrm>
            <a:off x="8374789" y="5537531"/>
            <a:ext cx="277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Monitoring membrane status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B0BEDCB-767B-479F-9A9F-C888EB94015B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RO</a:t>
            </a:r>
            <a:r>
              <a:rPr lang="ja-JP" altLang="en-US" sz="1600" b="1" dirty="0">
                <a:solidFill>
                  <a:schemeClr val="bg1"/>
                </a:solidFill>
              </a:rPr>
              <a:t> </a:t>
            </a:r>
            <a:r>
              <a:rPr lang="en-US" altLang="ja-JP" sz="1600" b="1" dirty="0">
                <a:solidFill>
                  <a:schemeClr val="bg1"/>
                </a:solidFill>
              </a:rPr>
              <a:t>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D6F05CC-5CCB-4A60-B40F-F841D23CD4BA}"/>
              </a:ext>
            </a:extLst>
          </p:cNvPr>
          <p:cNvSpPr txBox="1"/>
          <p:nvPr/>
        </p:nvSpPr>
        <p:spPr>
          <a:xfrm>
            <a:off x="8496328" y="4260458"/>
            <a:ext cx="164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>
                    <a:lumMod val="50000"/>
                  </a:schemeClr>
                </a:solidFill>
              </a:rPr>
              <a:t>Given Region</a:t>
            </a:r>
            <a:endParaRPr kumimoji="1" lang="ja-JP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1159627-850F-4ACE-B093-BBE7BAC686A9}"/>
              </a:ext>
            </a:extLst>
          </p:cNvPr>
          <p:cNvSpPr txBox="1"/>
          <p:nvPr/>
        </p:nvSpPr>
        <p:spPr>
          <a:xfrm>
            <a:off x="977037" y="4248742"/>
            <a:ext cx="164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>
                    <a:lumMod val="50000"/>
                  </a:schemeClr>
                </a:solidFill>
              </a:rPr>
              <a:t>Given Region</a:t>
            </a:r>
            <a:endParaRPr kumimoji="1" lang="ja-JP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6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(1)</a:t>
            </a:r>
            <a:r>
              <a:rPr lang="ja-JP" altLang="en-US" dirty="0"/>
              <a:t>：流入・透過水質を考慮した運転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最適化ポイント：膜前後の水質関係を捉えながら、薬剤コストを削減する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モデリングポイント：膜前のデータから、膜後の水質を予測する</a:t>
            </a:r>
            <a:endParaRPr lang="en-US" altLang="ja-JP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4478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4786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DF89BFF-EAE3-4E6F-A4A9-42682ED4F67E}"/>
              </a:ext>
            </a:extLst>
          </p:cNvPr>
          <p:cNvSpPr txBox="1"/>
          <p:nvPr/>
        </p:nvSpPr>
        <p:spPr>
          <a:xfrm>
            <a:off x="913982" y="5820667"/>
            <a:ext cx="380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水質を予測しながら、操作を決定</a:t>
            </a:r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562A59A8-B620-48C9-989B-41B2F5410850}"/>
              </a:ext>
            </a:extLst>
          </p:cNvPr>
          <p:cNvSpPr/>
          <p:nvPr/>
        </p:nvSpPr>
        <p:spPr>
          <a:xfrm>
            <a:off x="7219951" y="2031435"/>
            <a:ext cx="4947314" cy="367564"/>
          </a:xfrm>
          <a:prstGeom prst="wedgeRoundRectCallout">
            <a:avLst>
              <a:gd name="adj1" fmla="val 11738"/>
              <a:gd name="adj2" fmla="val 997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膜との間で融通可能なら、最適化対象になる？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EF4B3D2-B8A4-4B88-8D18-E13B90CD9E1D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3F8399E-9D1E-427F-BB8C-DF9E0F341EE0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1C6344B-B32B-4346-99A2-D06A56633AB3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EC47674-FE22-4EC6-A268-ACCA758EC0FB}"/>
              </a:ext>
            </a:extLst>
          </p:cNvPr>
          <p:cNvCxnSpPr>
            <a:cxnSpLocks/>
          </p:cNvCxnSpPr>
          <p:nvPr/>
        </p:nvCxnSpPr>
        <p:spPr>
          <a:xfrm>
            <a:off x="3449181" y="5700855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97AD3A3-65CD-435B-A44E-F9F95EEF7B04}"/>
              </a:ext>
            </a:extLst>
          </p:cNvPr>
          <p:cNvSpPr txBox="1"/>
          <p:nvPr/>
        </p:nvSpPr>
        <p:spPr>
          <a:xfrm>
            <a:off x="3527209" y="4649680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膜後の水質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CF9B914-B01B-4032-8C41-B264C9583B6B}"/>
              </a:ext>
            </a:extLst>
          </p:cNvPr>
          <p:cNvSpPr txBox="1"/>
          <p:nvPr/>
        </p:nvSpPr>
        <p:spPr>
          <a:xfrm>
            <a:off x="488061" y="4655630"/>
            <a:ext cx="157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膜前の水質・量</a:t>
            </a: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5050DA13-90CC-42D8-BD67-220E184BCB18}"/>
              </a:ext>
            </a:extLst>
          </p:cNvPr>
          <p:cNvSpPr/>
          <p:nvPr/>
        </p:nvSpPr>
        <p:spPr>
          <a:xfrm>
            <a:off x="497549" y="5002053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左右 91">
            <a:extLst>
              <a:ext uri="{FF2B5EF4-FFF2-40B4-BE49-F238E27FC236}">
                <a16:creationId xmlns:a16="http://schemas.microsoft.com/office/drawing/2014/main" id="{907901B1-953C-4222-8544-7F4FC6467BA0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8390B260-83F5-43BD-8F5F-680ED67D3156}"/>
              </a:ext>
            </a:extLst>
          </p:cNvPr>
          <p:cNvSpPr/>
          <p:nvPr/>
        </p:nvSpPr>
        <p:spPr>
          <a:xfrm>
            <a:off x="3614414" y="5190085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613BF4-C725-4DB2-BB8F-5DEE0E836C17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A4FE2FF5-B306-466A-A63C-F6A697ED21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6784D55-A607-40FB-8FB5-17993A21E477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75C81E9-A1C4-4EC0-BA68-DA2DFBABFCC4}"/>
              </a:ext>
            </a:extLst>
          </p:cNvPr>
          <p:cNvSpPr txBox="1"/>
          <p:nvPr/>
        </p:nvSpPr>
        <p:spPr>
          <a:xfrm>
            <a:off x="4910345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48ADA3D5-F33B-0EDC-5B30-A7CC0568F78D}"/>
              </a:ext>
            </a:extLst>
          </p:cNvPr>
          <p:cNvSpPr/>
          <p:nvPr/>
        </p:nvSpPr>
        <p:spPr>
          <a:xfrm>
            <a:off x="7380954" y="5024538"/>
            <a:ext cx="4497558" cy="367564"/>
          </a:xfrm>
          <a:prstGeom prst="wedgeRoundRectCallout">
            <a:avLst>
              <a:gd name="adj1" fmla="val -33111"/>
              <a:gd name="adj2" fmla="val -1050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水量は目標値に追従するように制御されている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26F913C-5FBC-4862-9769-65DEBD7E4101}"/>
              </a:ext>
            </a:extLst>
          </p:cNvPr>
          <p:cNvSpPr txBox="1"/>
          <p:nvPr/>
        </p:nvSpPr>
        <p:spPr>
          <a:xfrm>
            <a:off x="574205" y="-28131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RO</a:t>
            </a:r>
            <a:r>
              <a:rPr lang="ja-JP" altLang="en-US" sz="1600" b="1" dirty="0">
                <a:solidFill>
                  <a:schemeClr val="bg1"/>
                </a:solidFill>
              </a:rPr>
              <a:t> </a:t>
            </a:r>
            <a:r>
              <a:rPr lang="en-US" altLang="ja-JP" sz="1600" b="1" dirty="0">
                <a:solidFill>
                  <a:schemeClr val="bg1"/>
                </a:solidFill>
              </a:rPr>
              <a:t>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7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21174"/>
            <a:ext cx="11400125" cy="518094"/>
          </a:xfrm>
        </p:spPr>
        <p:txBody>
          <a:bodyPr/>
          <a:lstStyle/>
          <a:p>
            <a:r>
              <a:rPr lang="ja-JP" altLang="en-US" dirty="0"/>
              <a:t>井本さんのパート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559628"/>
          </a:xfrm>
        </p:spPr>
        <p:txBody>
          <a:bodyPr/>
          <a:lstStyle/>
          <a:p>
            <a:r>
              <a:rPr lang="ja-JP" altLang="en-US" sz="2800" dirty="0"/>
              <a:t>基本的には</a:t>
            </a:r>
            <a:r>
              <a:rPr lang="en-US" altLang="ja-JP" sz="2800" dirty="0"/>
              <a:t>1st Quarterly Report</a:t>
            </a:r>
            <a:r>
              <a:rPr lang="ja-JP" altLang="en-US" sz="2800" dirty="0"/>
              <a:t>から抜粋する</a:t>
            </a:r>
            <a:endParaRPr lang="en-US" altLang="ja-JP" sz="2800" dirty="0"/>
          </a:p>
          <a:p>
            <a:r>
              <a:rPr lang="ja-JP" altLang="en-US" sz="2800" dirty="0"/>
              <a:t>今後のタスクについても記載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CF69BC-79A6-4522-AB55-9063EB4985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LVMWD RO 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9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21174"/>
            <a:ext cx="11400125" cy="518094"/>
          </a:xfrm>
        </p:spPr>
        <p:txBody>
          <a:bodyPr/>
          <a:lstStyle/>
          <a:p>
            <a:r>
              <a:rPr lang="ja-JP" altLang="en-US" dirty="0"/>
              <a:t>今後の課題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58042"/>
          </a:xfrm>
        </p:spPr>
        <p:txBody>
          <a:bodyPr/>
          <a:lstStyle/>
          <a:p>
            <a:r>
              <a:rPr lang="ja-JP" altLang="en-US" sz="2800" dirty="0"/>
              <a:t>他データの分析と、水質予測モデルや最適化モデルの構築。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CF69BC-79A6-4522-AB55-9063EB4985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LVMWD RO 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8FBABA-39B0-4FC5-9F32-F0D8D45958B7}"/>
              </a:ext>
            </a:extLst>
          </p:cNvPr>
          <p:cNvSpPr txBox="1"/>
          <p:nvPr/>
        </p:nvSpPr>
        <p:spPr>
          <a:xfrm>
            <a:off x="7150117" y="2071434"/>
            <a:ext cx="399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水質予測／最適化モデルの構築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A19787-0CD7-4F59-A2AD-5F08825C2E15}"/>
              </a:ext>
            </a:extLst>
          </p:cNvPr>
          <p:cNvSpPr txBox="1"/>
          <p:nvPr/>
        </p:nvSpPr>
        <p:spPr>
          <a:xfrm>
            <a:off x="786213" y="1847268"/>
            <a:ext cx="21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kumimoji="1" lang="ja-JP" altLang="en-US" dirty="0"/>
              <a:t>流量の温度補正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0A4E5-486D-4115-A34B-0AC32EC0E9AA}"/>
              </a:ext>
            </a:extLst>
          </p:cNvPr>
          <p:cNvSpPr txBox="1"/>
          <p:nvPr/>
        </p:nvSpPr>
        <p:spPr>
          <a:xfrm>
            <a:off x="786212" y="3731564"/>
            <a:ext cx="180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kumimoji="1" lang="ja-JP" altLang="en-US" dirty="0"/>
              <a:t>薬液添加量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3F8156-7721-4D27-86E8-D9DBC574ADFE}"/>
              </a:ext>
            </a:extLst>
          </p:cNvPr>
          <p:cNvSpPr txBox="1"/>
          <p:nvPr/>
        </p:nvSpPr>
        <p:spPr>
          <a:xfrm>
            <a:off x="6819666" y="4872382"/>
            <a:ext cx="489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水質基準などを守る範囲で、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薬液添加量や圧力操作を決定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663A9A-0B17-496D-ACCB-5B88C57CD5E0}"/>
              </a:ext>
            </a:extLst>
          </p:cNvPr>
          <p:cNvCxnSpPr/>
          <p:nvPr/>
        </p:nvCxnSpPr>
        <p:spPr>
          <a:xfrm flipV="1">
            <a:off x="6691144" y="3135527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9064B3-8841-4E06-A344-D70C958D1A73}"/>
              </a:ext>
            </a:extLst>
          </p:cNvPr>
          <p:cNvCxnSpPr>
            <a:cxnSpLocks/>
          </p:cNvCxnSpPr>
          <p:nvPr/>
        </p:nvCxnSpPr>
        <p:spPr>
          <a:xfrm>
            <a:off x="6691144" y="41208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2910216-2578-44F6-9E12-C589B46AC967}"/>
              </a:ext>
            </a:extLst>
          </p:cNvPr>
          <p:cNvCxnSpPr/>
          <p:nvPr/>
        </p:nvCxnSpPr>
        <p:spPr>
          <a:xfrm flipV="1">
            <a:off x="9743994" y="3150753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81A4457-22D6-4DED-BD81-47079A45310A}"/>
              </a:ext>
            </a:extLst>
          </p:cNvPr>
          <p:cNvCxnSpPr>
            <a:cxnSpLocks/>
          </p:cNvCxnSpPr>
          <p:nvPr/>
        </p:nvCxnSpPr>
        <p:spPr>
          <a:xfrm>
            <a:off x="9788642" y="4120155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943B10-819F-48FB-A7CF-D9FB050396B0}"/>
              </a:ext>
            </a:extLst>
          </p:cNvPr>
          <p:cNvSpPr txBox="1"/>
          <p:nvPr/>
        </p:nvSpPr>
        <p:spPr>
          <a:xfrm>
            <a:off x="9866670" y="3068980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膜後の水質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8267ED-A121-4ADA-BF7D-E3CB0B75D3B5}"/>
              </a:ext>
            </a:extLst>
          </p:cNvPr>
          <p:cNvSpPr txBox="1"/>
          <p:nvPr/>
        </p:nvSpPr>
        <p:spPr>
          <a:xfrm>
            <a:off x="6827522" y="3074930"/>
            <a:ext cx="157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膜前のデータ</a:t>
            </a:r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AE7647CD-4DFA-4339-98A1-DE13861B1DA5}"/>
              </a:ext>
            </a:extLst>
          </p:cNvPr>
          <p:cNvSpPr/>
          <p:nvPr/>
        </p:nvSpPr>
        <p:spPr>
          <a:xfrm>
            <a:off x="6837010" y="3421353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2C8CD3EB-83C5-4620-ABF4-96C0AF0B92BD}"/>
              </a:ext>
            </a:extLst>
          </p:cNvPr>
          <p:cNvSpPr/>
          <p:nvPr/>
        </p:nvSpPr>
        <p:spPr>
          <a:xfrm>
            <a:off x="9953875" y="3609385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52A1E29-CB84-4103-8C33-15BE17010BF5}"/>
              </a:ext>
            </a:extLst>
          </p:cNvPr>
          <p:cNvCxnSpPr/>
          <p:nvPr/>
        </p:nvCxnSpPr>
        <p:spPr>
          <a:xfrm>
            <a:off x="9787536" y="36067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801FFB-B531-4229-925D-BC53B5D22139}"/>
              </a:ext>
            </a:extLst>
          </p:cNvPr>
          <p:cNvSpPr txBox="1"/>
          <p:nvPr/>
        </p:nvSpPr>
        <p:spPr>
          <a:xfrm>
            <a:off x="8123114" y="38585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FF00CB9-648B-48AF-8379-B221B2FEF912}"/>
              </a:ext>
            </a:extLst>
          </p:cNvPr>
          <p:cNvSpPr txBox="1"/>
          <p:nvPr/>
        </p:nvSpPr>
        <p:spPr>
          <a:xfrm>
            <a:off x="11249806" y="38585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F8748F71-ABFC-4595-A7C1-97EC78774201}"/>
              </a:ext>
            </a:extLst>
          </p:cNvPr>
          <p:cNvSpPr/>
          <p:nvPr/>
        </p:nvSpPr>
        <p:spPr>
          <a:xfrm rot="16200000">
            <a:off x="9028248" y="3247132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36A932C-2980-497B-B7D5-620AA6098D67}"/>
              </a:ext>
            </a:extLst>
          </p:cNvPr>
          <p:cNvSpPr/>
          <p:nvPr/>
        </p:nvSpPr>
        <p:spPr>
          <a:xfrm rot="5400000">
            <a:off x="9006604" y="3685302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7C73EA-D64B-4F73-A1C1-6E645C041C39}"/>
              </a:ext>
            </a:extLst>
          </p:cNvPr>
          <p:cNvSpPr txBox="1"/>
          <p:nvPr/>
        </p:nvSpPr>
        <p:spPr>
          <a:xfrm>
            <a:off x="8356779" y="2785588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予測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40267B-5C19-4AA1-8F06-A4E3B6D5614B}"/>
              </a:ext>
            </a:extLst>
          </p:cNvPr>
          <p:cNvSpPr txBox="1"/>
          <p:nvPr/>
        </p:nvSpPr>
        <p:spPr>
          <a:xfrm>
            <a:off x="8386014" y="4289662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最適化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0FFF7C3-F917-44DC-A30D-96C38BFD59C2}"/>
              </a:ext>
            </a:extLst>
          </p:cNvPr>
          <p:cNvCxnSpPr/>
          <p:nvPr/>
        </p:nvCxnSpPr>
        <p:spPr>
          <a:xfrm flipV="1">
            <a:off x="1005693" y="2347577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D53735C-3A03-4ACE-A2CD-00B545C79C25}"/>
              </a:ext>
            </a:extLst>
          </p:cNvPr>
          <p:cNvCxnSpPr>
            <a:cxnSpLocks/>
          </p:cNvCxnSpPr>
          <p:nvPr/>
        </p:nvCxnSpPr>
        <p:spPr>
          <a:xfrm>
            <a:off x="1005693" y="333291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D368F2-9467-447D-9F18-1B96052DE851}"/>
              </a:ext>
            </a:extLst>
          </p:cNvPr>
          <p:cNvSpPr txBox="1"/>
          <p:nvPr/>
        </p:nvSpPr>
        <p:spPr>
          <a:xfrm>
            <a:off x="1099183" y="2520352"/>
            <a:ext cx="157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流量が一定の図</a:t>
            </a:r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C9B600B7-A803-437E-8332-6BA8C4683AAC}"/>
              </a:ext>
            </a:extLst>
          </p:cNvPr>
          <p:cNvSpPr/>
          <p:nvPr/>
        </p:nvSpPr>
        <p:spPr>
          <a:xfrm rot="16200000">
            <a:off x="3045940" y="2632868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4C4C48E-EEA8-43E2-8246-6508B7889D21}"/>
              </a:ext>
            </a:extLst>
          </p:cNvPr>
          <p:cNvCxnSpPr/>
          <p:nvPr/>
        </p:nvCxnSpPr>
        <p:spPr>
          <a:xfrm flipV="1">
            <a:off x="3741732" y="2372132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AE954A1-FBA6-43B8-B0DC-60E110B97446}"/>
              </a:ext>
            </a:extLst>
          </p:cNvPr>
          <p:cNvCxnSpPr>
            <a:cxnSpLocks/>
          </p:cNvCxnSpPr>
          <p:nvPr/>
        </p:nvCxnSpPr>
        <p:spPr>
          <a:xfrm>
            <a:off x="3741732" y="3357472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92E7AE3-C4FE-4BF4-9A15-04C79D839D8C}"/>
              </a:ext>
            </a:extLst>
          </p:cNvPr>
          <p:cNvSpPr txBox="1"/>
          <p:nvPr/>
        </p:nvSpPr>
        <p:spPr>
          <a:xfrm>
            <a:off x="3835222" y="2423733"/>
            <a:ext cx="157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温度補正された流量イメージ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F67416-14DD-4AB0-81F8-4F1BEB9D7345}"/>
              </a:ext>
            </a:extLst>
          </p:cNvPr>
          <p:cNvSpPr txBox="1"/>
          <p:nvPr/>
        </p:nvSpPr>
        <p:spPr>
          <a:xfrm>
            <a:off x="772077" y="4698599"/>
            <a:ext cx="180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kumimoji="1" lang="ja-JP" altLang="en-US" dirty="0"/>
              <a:t>塩分除去率</a:t>
            </a:r>
          </a:p>
        </p:txBody>
      </p:sp>
    </p:spTree>
    <p:extLst>
      <p:ext uri="{BB962C8B-B14F-4D97-AF65-F5344CB8AC3E}">
        <p14:creationId xmlns:p14="http://schemas.microsoft.com/office/powerpoint/2010/main" val="310259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21174"/>
            <a:ext cx="11400125" cy="518094"/>
          </a:xfrm>
        </p:spPr>
        <p:txBody>
          <a:bodyPr/>
          <a:lstStyle/>
          <a:p>
            <a:r>
              <a:rPr lang="ja-JP" altLang="en-US" dirty="0"/>
              <a:t>質疑応答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559628"/>
          </a:xfrm>
        </p:spPr>
        <p:txBody>
          <a:bodyPr/>
          <a:lstStyle/>
          <a:p>
            <a:r>
              <a:rPr lang="en-US" altLang="ja-JP" sz="2800" dirty="0"/>
              <a:t>SGDC</a:t>
            </a:r>
            <a:r>
              <a:rPr lang="ja-JP" altLang="en-US" sz="2800" dirty="0"/>
              <a:t>から質問を受け付ける</a:t>
            </a:r>
            <a:endParaRPr lang="en-US" altLang="ja-JP" sz="2800" dirty="0"/>
          </a:p>
          <a:p>
            <a:pPr lvl="1"/>
            <a:r>
              <a:rPr lang="ja-JP" altLang="en-US" sz="2400" dirty="0"/>
              <a:t>基本的に井本さんパートに質問してくるはず、川田さんと熊谷でもサポート</a:t>
            </a:r>
            <a:endParaRPr lang="en-US" altLang="ja-JP" sz="2400" dirty="0"/>
          </a:p>
          <a:p>
            <a:r>
              <a:rPr lang="ja-JP" altLang="en-US" sz="2800" dirty="0"/>
              <a:t>イノベから質問する</a:t>
            </a:r>
            <a:endParaRPr lang="en-US" altLang="ja-JP" sz="2800" dirty="0"/>
          </a:p>
          <a:p>
            <a:pPr lvl="1"/>
            <a:r>
              <a:rPr lang="en-US" altLang="ja-JP" sz="2400" dirty="0"/>
              <a:t>SAO Algorithm for UF Process</a:t>
            </a:r>
            <a:r>
              <a:rPr lang="ja-JP" altLang="en-US" sz="2400" dirty="0"/>
              <a:t>（熊谷、必要性は下がるが）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CF69BC-79A6-4522-AB55-9063EB4985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Q&amp;A / Discussion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6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8337</TotalTime>
  <Words>550</Words>
  <Application>Microsoft Office PowerPoint</Application>
  <PresentationFormat>ワイド画面</PresentationFormat>
  <Paragraphs>105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游ゴシック</vt:lpstr>
      <vt:lpstr>Arial</vt:lpstr>
      <vt:lpstr>Wingdings</vt:lpstr>
      <vt:lpstr>Yokogawa_Template_Standard</vt:lpstr>
      <vt:lpstr>NAWI RO Analysis Progress Report</vt:lpstr>
      <vt:lpstr>Agenda</vt:lpstr>
      <vt:lpstr>Subdivided Objective</vt:lpstr>
      <vt:lpstr>Where to be focusing</vt:lpstr>
      <vt:lpstr>目的(1)：流入・透過水質を考慮した運転</vt:lpstr>
      <vt:lpstr>井本さんのパート</vt:lpstr>
      <vt:lpstr>今後の課題</vt:lpstr>
      <vt:lpstr>質疑応答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1288</cp:revision>
  <dcterms:created xsi:type="dcterms:W3CDTF">2022-01-26T00:23:42Z</dcterms:created>
  <dcterms:modified xsi:type="dcterms:W3CDTF">2023-01-27T08:22:14Z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2022-08-25T05:09:57Z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166f826b-dd36-49fe-896d-f501c2b1a726</vt:lpwstr>
  </property>
  <property fmtid="{D5CDD505-2E9C-101B-9397-08002B2CF9AE}" pid="8" name="MSIP_Label_69b5a962-1a7a-4bf8-819d-07a170110954_ContentBits">
    <vt:lpwstr>0</vt:lpwstr>
  </property>
</Properties>
</file>