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9" r:id="rId6"/>
    <p:sldId id="263" r:id="rId7"/>
    <p:sldId id="268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49EEF-A6F5-4FB8-8CF7-847B9EFEB483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F4421-1B48-4A5B-96C4-709EC2A66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1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163CC-0A9C-475C-8047-8F3F339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68126F-A156-4C65-8C9E-489D3DC89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6C8D77-E5B4-4360-B19C-DE52272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E0C9-B27F-4DF9-B2D9-7221FD1EEFDB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E21AA-A5CB-4E04-A431-6D8461E3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34CBC-63A8-45F3-8D5C-5129A86C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700AD-D500-468C-A57A-41146F3E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EF0432-6A9C-4AE8-9674-35C643E2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7580E-7141-4093-A921-67EB0C5E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D222-C165-4947-AE85-9001F6E593C3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94281-0F66-437A-9070-BB5AD790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0F4F60-5935-485D-AF16-F1695D2F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7493F7-A1F4-42E3-9A44-5362D803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AF8814-5FF8-4168-A6DB-B9A5FE3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B0C4A-3247-41D8-AAC9-12F6D16A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C8C1-9E4F-4CD8-82CD-D44500A0724A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8C33B-472E-4343-B32C-D524FC74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DFFF5B-250E-46A1-8B5C-8272978D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2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FDED3-0AF4-4123-865E-CC01CBE9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10BAB-DD6D-47F8-BEE8-EA6B841F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70048E-7285-4F4F-933F-E86BAED7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E4E-2197-4DAC-A1F1-BE3D42D70657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A6914-B75B-4F87-8349-11AC9A0B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E716A-D2D4-48B2-88DA-270BB52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0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A8546-54AB-4917-A31F-060104FD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7E58E3-6CE5-4B77-AB6C-C379521A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45340-0930-4AEC-A1A0-40C12FBE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AEA-FBB4-4F48-81E3-E663D9E1BEE2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D85F9-31AD-43BA-9CEC-13E171DA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65797-A550-422B-B2B5-1E280BBF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60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73A8C-BBCF-4427-BC1C-F6ACED18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966CE-B8D0-40DA-B125-45C0C02CA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5D7611-0F43-4825-855E-3855D058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74A16B-1D4B-41BB-A1D5-EB3AEDAF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D7AE-0053-4D39-A24D-1DDA3F93AE94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1F388D-16A6-4220-9EF6-6725BADF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A1CFDF-DF24-433D-B36C-04129A1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8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FCB98-63E0-425C-A1B3-CCF621EC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96E49-4C84-45A3-9DAC-F03F4829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005ABC-0AC0-4E1B-82F0-99634A3AB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C6A1F1-F3FC-4E55-B8C6-29915DA84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57AA04-C570-4B3E-89AE-A14F4EC43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EA4FB0-3956-42A1-819E-F0E4008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84D8-9A1F-4571-A251-E9A9F58809D3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DCCBBD-9FC7-46A2-9B9D-7A5C5C25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FF644-3753-4806-A263-3829F999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5D7F0-4573-4BE2-865C-8346A4BC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CCC1B4-4740-4287-B12A-2A4FF830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8A9B-B14E-4AC9-B73F-5713EF80F84A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6FB105-5512-4D5C-89E2-1CEBC611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3059A0-DE32-4629-A042-F7E84EF8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9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E51587-0F6C-4AE8-B5C2-AA9604D3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ECA4-55CE-4F53-988E-A6CF68FDE0C6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F35374-301F-4493-9196-77742234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D6341B-5A40-4B1D-B2DD-585430A1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8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AB39F-F87D-4F22-A941-9723A039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A991B-FA8B-4C94-8374-73172B8B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BE03BA-1111-454D-9FFE-5DF47395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EA40A-AC42-4C19-8823-A864966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7F38-A4C4-44A2-A423-25A32854E4C2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8AA534-A1C0-417E-BEC3-ED0753CF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609ACE-727A-4815-83EA-A0D6861B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86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C968A-22B5-4263-8FCD-9E15C454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F0F146-5DF1-48FC-8310-C1735C56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F90504-2498-4F2B-A59D-27A18C981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347E37-5F29-4E2A-A7D3-8ADAD3FE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65B2-A038-4A71-8C89-B38017DB4999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9CA2C-1898-4775-A34D-3B0927EA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3AAFC4-1FBF-4FF1-9EAE-1782840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53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D3146A-6BF9-443E-8933-9FA90C42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886E38-7EF9-4DE7-93D2-3DD33D7F1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42001-C28B-4DF6-9F18-9C68E65FE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2696-D652-4E13-AC38-61650E615100}" type="datetime1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9CB6B-4BA2-4A5B-AC1C-AD99D1126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03B87-2EC4-4DA9-9554-9285BB8E6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2DFE-62AE-4B32-9C4B-72B68AE136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458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85373-03C6-439B-A85B-ED1101B4F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小嶋君　レター構想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48B6-F82E-44E7-90B5-ABF80FB9E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692"/>
            <a:ext cx="9144000" cy="1074107"/>
          </a:xfrm>
        </p:spPr>
        <p:txBody>
          <a:bodyPr/>
          <a:lstStyle/>
          <a:p>
            <a:r>
              <a:rPr lang="ja-JP" altLang="en-US" dirty="0"/>
              <a:t>横河電機　熊谷渉</a:t>
            </a:r>
            <a:endParaRPr lang="en-US" altLang="ja-JP" dirty="0"/>
          </a:p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269BDA-EA1C-4B45-B3E0-001F94A4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43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3ECBD-1D00-4D10-BEB0-D8805C3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r>
              <a:rPr kumimoji="1" lang="ja-JP" altLang="en-US" dirty="0"/>
              <a:t>本資料の目的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BDCFB-C23C-4E7A-A602-16F12902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41"/>
            <a:ext cx="10515600" cy="4761522"/>
          </a:xfrm>
        </p:spPr>
        <p:txBody>
          <a:bodyPr/>
          <a:lstStyle/>
          <a:p>
            <a:r>
              <a:rPr kumimoji="1" lang="ja-JP" altLang="en-US" dirty="0"/>
              <a:t>小嶋君のレター構想をサポートする、特にストーリーの可能性についてまとめた資料である。</a:t>
            </a:r>
            <a:endParaRPr kumimoji="1" lang="en-US" altLang="ja-JP" dirty="0"/>
          </a:p>
          <a:p>
            <a:r>
              <a:rPr kumimoji="1" lang="ja-JP" altLang="en-US" dirty="0"/>
              <a:t>構成やタイトルの議論の前に、アルゴリズムと数値実験結果を踏まえて、ストーリーの可能性を整理する必要がある。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ストーリーに応じて、構成やタイトル、比較手法の妥当性などが決まってくる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/>
              <a:t>学会発表は申込と原稿投稿に時間差があるため、そのときの可能性だけで暫定のタイトル案をざっくり決めた後、原稿執筆をしても良い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一方、投稿論文は原稿投稿するまで構成やタイトルは変更できるため、ストーリーを優先的に決める必要がある</a:t>
            </a: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D3A5DB-1124-45B1-8F9B-B6B229935977}"/>
              </a:ext>
            </a:extLst>
          </p:cNvPr>
          <p:cNvCxnSpPr/>
          <p:nvPr/>
        </p:nvCxnSpPr>
        <p:spPr>
          <a:xfrm>
            <a:off x="347775" y="1086761"/>
            <a:ext cx="11541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AF6F1F-6BC0-41EC-BE24-54035B59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8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3ECBD-1D00-4D10-BEB0-D8805C3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>
            <a:normAutofit/>
          </a:bodyPr>
          <a:lstStyle/>
          <a:p>
            <a:r>
              <a:rPr lang="ja-JP" altLang="en-US" dirty="0"/>
              <a:t>フォーカスしている領域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D3A5DB-1124-45B1-8F9B-B6B229935977}"/>
              </a:ext>
            </a:extLst>
          </p:cNvPr>
          <p:cNvCxnSpPr/>
          <p:nvPr/>
        </p:nvCxnSpPr>
        <p:spPr>
          <a:xfrm>
            <a:off x="347775" y="1086761"/>
            <a:ext cx="11541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9F72C6-7ABA-40E9-8660-B57E3AE11530}"/>
              </a:ext>
            </a:extLst>
          </p:cNvPr>
          <p:cNvSpPr/>
          <p:nvPr/>
        </p:nvSpPr>
        <p:spPr>
          <a:xfrm>
            <a:off x="6421880" y="2147280"/>
            <a:ext cx="4680000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手法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4CEE98-7566-4EDC-83F1-F9B2CC3985DA}"/>
              </a:ext>
            </a:extLst>
          </p:cNvPr>
          <p:cNvSpPr/>
          <p:nvPr/>
        </p:nvSpPr>
        <p:spPr>
          <a:xfrm>
            <a:off x="505396" y="2147280"/>
            <a:ext cx="4680000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問題クラス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795A21-017C-489A-AE76-738CA100626D}"/>
              </a:ext>
            </a:extLst>
          </p:cNvPr>
          <p:cNvSpPr/>
          <p:nvPr/>
        </p:nvSpPr>
        <p:spPr>
          <a:xfrm>
            <a:off x="8738020" y="4202083"/>
            <a:ext cx="2408654" cy="129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A961B51-6C02-4B42-B939-0EE698CC9CA4}"/>
              </a:ext>
            </a:extLst>
          </p:cNvPr>
          <p:cNvCxnSpPr>
            <a:cxnSpLocks/>
            <a:stCxn id="26" idx="0"/>
            <a:endCxn id="42" idx="2"/>
          </p:cNvCxnSpPr>
          <p:nvPr/>
        </p:nvCxnSpPr>
        <p:spPr>
          <a:xfrm flipH="1" flipV="1">
            <a:off x="2781301" y="3286926"/>
            <a:ext cx="1061751" cy="31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D993D0-2345-4F45-BA46-1AB130138246}"/>
              </a:ext>
            </a:extLst>
          </p:cNvPr>
          <p:cNvSpPr/>
          <p:nvPr/>
        </p:nvSpPr>
        <p:spPr>
          <a:xfrm>
            <a:off x="2809875" y="3598516"/>
            <a:ext cx="2066353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悪スケール性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8DB7D68-D48F-41FC-8D31-EC0D2A4696BA}"/>
              </a:ext>
            </a:extLst>
          </p:cNvPr>
          <p:cNvSpPr/>
          <p:nvPr/>
        </p:nvSpPr>
        <p:spPr>
          <a:xfrm>
            <a:off x="616029" y="3530548"/>
            <a:ext cx="2190993" cy="62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91DB0ED-3D5D-4960-89BB-07B9FB89838D}"/>
              </a:ext>
            </a:extLst>
          </p:cNvPr>
          <p:cNvSpPr/>
          <p:nvPr/>
        </p:nvSpPr>
        <p:spPr>
          <a:xfrm>
            <a:off x="2809875" y="4451214"/>
            <a:ext cx="2066353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多数制約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D4CC4E5-B904-482B-9709-02297E9F6ACC}"/>
              </a:ext>
            </a:extLst>
          </p:cNvPr>
          <p:cNvSpPr/>
          <p:nvPr/>
        </p:nvSpPr>
        <p:spPr>
          <a:xfrm>
            <a:off x="695896" y="3598516"/>
            <a:ext cx="2066353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良スケール性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28F2877-2220-425F-B586-AA9D2EC4717A}"/>
              </a:ext>
            </a:extLst>
          </p:cNvPr>
          <p:cNvSpPr/>
          <p:nvPr/>
        </p:nvSpPr>
        <p:spPr>
          <a:xfrm>
            <a:off x="1748124" y="2795572"/>
            <a:ext cx="2066353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有制約最適化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1341AEC-24B0-475E-89DB-565523CD23AF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1729073" y="3286926"/>
            <a:ext cx="1052228" cy="31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C3A9739-00CB-437C-B7B5-34D4BA8352DC}"/>
              </a:ext>
            </a:extLst>
          </p:cNvPr>
          <p:cNvCxnSpPr>
            <a:cxnSpLocks/>
            <a:stCxn id="40" idx="0"/>
            <a:endCxn id="26" idx="2"/>
          </p:cNvCxnSpPr>
          <p:nvPr/>
        </p:nvCxnSpPr>
        <p:spPr>
          <a:xfrm flipV="1">
            <a:off x="3843052" y="4089870"/>
            <a:ext cx="0" cy="361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99077A0-0CD7-4A64-A3D6-1A94E2418F15}"/>
              </a:ext>
            </a:extLst>
          </p:cNvPr>
          <p:cNvSpPr/>
          <p:nvPr/>
        </p:nvSpPr>
        <p:spPr>
          <a:xfrm>
            <a:off x="7522033" y="2783772"/>
            <a:ext cx="2066353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制約対処法</a:t>
            </a:r>
            <a:r>
              <a:rPr kumimoji="1" lang="en-US" altLang="ja-JP" dirty="0">
                <a:solidFill>
                  <a:schemeClr val="tx1"/>
                </a:solidFill>
              </a:rPr>
              <a:t>(CHT)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6D2157A-7A30-4C3A-BBDA-94473CBB6FD4}"/>
              </a:ext>
            </a:extLst>
          </p:cNvPr>
          <p:cNvSpPr/>
          <p:nvPr/>
        </p:nvSpPr>
        <p:spPr>
          <a:xfrm>
            <a:off x="5679825" y="3470307"/>
            <a:ext cx="2066353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ペナルティ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0455569-D76C-4F03-A6A9-83674C80DBC3}"/>
              </a:ext>
            </a:extLst>
          </p:cNvPr>
          <p:cNvSpPr/>
          <p:nvPr/>
        </p:nvSpPr>
        <p:spPr>
          <a:xfrm>
            <a:off x="7950280" y="3459314"/>
            <a:ext cx="121556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分離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75E6E87-80BC-4883-AAF1-BF42B33984B4}"/>
              </a:ext>
            </a:extLst>
          </p:cNvPr>
          <p:cNvSpPr/>
          <p:nvPr/>
        </p:nvSpPr>
        <p:spPr>
          <a:xfrm>
            <a:off x="9429751" y="3459314"/>
            <a:ext cx="2066353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多目的最適化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9110BF3-8196-4E7D-9B7D-1CBA061730FB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6713002" y="3275126"/>
            <a:ext cx="1842208" cy="195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4968BFC-4E18-4714-84AB-E62D698A267B}"/>
              </a:ext>
            </a:extLst>
          </p:cNvPr>
          <p:cNvCxnSpPr>
            <a:cxnSpLocks/>
            <a:stCxn id="58" idx="0"/>
            <a:endCxn id="55" idx="2"/>
          </p:cNvCxnSpPr>
          <p:nvPr/>
        </p:nvCxnSpPr>
        <p:spPr>
          <a:xfrm flipH="1" flipV="1">
            <a:off x="8555210" y="3275126"/>
            <a:ext cx="1907718" cy="1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2E6EC6E-5725-48EA-8E4D-BD20045F7FF9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8555210" y="3275126"/>
            <a:ext cx="2853" cy="184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DF6B81-785A-4468-A31B-C1F9E72B9DC6}"/>
              </a:ext>
            </a:extLst>
          </p:cNvPr>
          <p:cNvCxnSpPr>
            <a:cxnSpLocks/>
            <a:stCxn id="58" idx="2"/>
            <a:endCxn id="78" idx="0"/>
          </p:cNvCxnSpPr>
          <p:nvPr/>
        </p:nvCxnSpPr>
        <p:spPr>
          <a:xfrm flipH="1">
            <a:off x="7196053" y="3950668"/>
            <a:ext cx="3266875" cy="321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E9F401E-0BC5-4BEE-A706-BF3887D345C6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flipH="1">
            <a:off x="9942348" y="3950668"/>
            <a:ext cx="520580" cy="339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26D3D8A-EE11-46F6-858A-038B191F0190}"/>
              </a:ext>
            </a:extLst>
          </p:cNvPr>
          <p:cNvSpPr/>
          <p:nvPr/>
        </p:nvSpPr>
        <p:spPr>
          <a:xfrm>
            <a:off x="6060825" y="4271775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パレートランキング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15BAFB3-4F08-474B-991C-9782D10DDF5F}"/>
              </a:ext>
            </a:extLst>
          </p:cNvPr>
          <p:cNvSpPr/>
          <p:nvPr/>
        </p:nvSpPr>
        <p:spPr>
          <a:xfrm>
            <a:off x="8807120" y="4290545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問題分割</a:t>
            </a:r>
            <a:r>
              <a:rPr lang="en-US" altLang="ja-JP" dirty="0">
                <a:solidFill>
                  <a:schemeClr val="tx1"/>
                </a:solidFill>
              </a:rPr>
              <a:t>(MOEA/D)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1EDC2B-A831-4AFC-830B-2F3F231C12FF}"/>
              </a:ext>
            </a:extLst>
          </p:cNvPr>
          <p:cNvSpPr/>
          <p:nvPr/>
        </p:nvSpPr>
        <p:spPr>
          <a:xfrm>
            <a:off x="8807120" y="4938196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重み調整法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75E195C-3D7B-47E9-B8BE-D136B0DF7DA6}"/>
              </a:ext>
            </a:extLst>
          </p:cNvPr>
          <p:cNvSpPr/>
          <p:nvPr/>
        </p:nvSpPr>
        <p:spPr>
          <a:xfrm>
            <a:off x="522852" y="3468879"/>
            <a:ext cx="4434544" cy="7789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9B6D36E4-C694-4A08-B03E-E930D9D95907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flipV="1">
            <a:off x="9942348" y="4781899"/>
            <a:ext cx="0" cy="15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E2CE490-DFDB-4A9A-B425-071B33CADE8E}"/>
              </a:ext>
            </a:extLst>
          </p:cNvPr>
          <p:cNvCxnSpPr>
            <a:cxnSpLocks/>
            <a:stCxn id="97" idx="0"/>
            <a:endCxn id="85" idx="2"/>
          </p:cNvCxnSpPr>
          <p:nvPr/>
        </p:nvCxnSpPr>
        <p:spPr>
          <a:xfrm flipV="1">
            <a:off x="9942347" y="5429550"/>
            <a:ext cx="1" cy="14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0F34739-E686-4446-82B1-187350CEEA17}"/>
              </a:ext>
            </a:extLst>
          </p:cNvPr>
          <p:cNvSpPr/>
          <p:nvPr/>
        </p:nvSpPr>
        <p:spPr>
          <a:xfrm>
            <a:off x="8807119" y="5579252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悪スケール性対処法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D4A24BB-17B6-4A3E-A8A1-BA2DE41BB81F}"/>
              </a:ext>
            </a:extLst>
          </p:cNvPr>
          <p:cNvSpPr/>
          <p:nvPr/>
        </p:nvSpPr>
        <p:spPr>
          <a:xfrm flipV="1">
            <a:off x="8629650" y="4158302"/>
            <a:ext cx="2619375" cy="20234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2A2603A0-CFB6-4A8B-9E76-A811D5AF748A}"/>
              </a:ext>
            </a:extLst>
          </p:cNvPr>
          <p:cNvSpPr/>
          <p:nvPr/>
        </p:nvSpPr>
        <p:spPr>
          <a:xfrm>
            <a:off x="535252" y="5432977"/>
            <a:ext cx="358245" cy="389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220E979-C3B0-465E-AF47-AD674217AF27}"/>
              </a:ext>
            </a:extLst>
          </p:cNvPr>
          <p:cNvSpPr txBox="1"/>
          <p:nvPr/>
        </p:nvSpPr>
        <p:spPr>
          <a:xfrm>
            <a:off x="1056000" y="5453431"/>
            <a:ext cx="34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先行研究の領域</a:t>
            </a:r>
            <a:endParaRPr kumimoji="1" lang="en-US" altLang="ja-JP" b="1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3C81CBE-CC3A-4682-80F8-D2137208BA50}"/>
              </a:ext>
            </a:extLst>
          </p:cNvPr>
          <p:cNvSpPr/>
          <p:nvPr/>
        </p:nvSpPr>
        <p:spPr>
          <a:xfrm>
            <a:off x="535252" y="5928277"/>
            <a:ext cx="358245" cy="3897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030EA2A-AC05-4553-BED5-67D6A6880F9D}"/>
              </a:ext>
            </a:extLst>
          </p:cNvPr>
          <p:cNvSpPr txBox="1"/>
          <p:nvPr/>
        </p:nvSpPr>
        <p:spPr>
          <a:xfrm>
            <a:off x="1068072" y="5928277"/>
            <a:ext cx="19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提案手法の領域</a:t>
            </a:r>
            <a:endParaRPr kumimoji="1" lang="en-US" altLang="ja-JP" b="1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B24BB81E-8501-471B-97BE-C5430408DF8A}"/>
              </a:ext>
            </a:extLst>
          </p:cNvPr>
          <p:cNvSpPr/>
          <p:nvPr/>
        </p:nvSpPr>
        <p:spPr>
          <a:xfrm>
            <a:off x="578321" y="1347314"/>
            <a:ext cx="10327803" cy="41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</a:rPr>
              <a:t>レターでフォーカスを当てている問題と手法の領域は、下記の通りである。</a:t>
            </a:r>
          </a:p>
        </p:txBody>
      </p:sp>
      <p:sp>
        <p:nvSpPr>
          <p:cNvPr id="118" name="スライド番号プレースホルダー 117">
            <a:extLst>
              <a:ext uri="{FF2B5EF4-FFF2-40B4-BE49-F238E27FC236}">
                <a16:creationId xmlns:a16="http://schemas.microsoft.com/office/drawing/2014/main" id="{7B9A48D6-8119-4A29-8064-D533A386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3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3ECBD-1D00-4D10-BEB0-D8805C3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r>
              <a:rPr kumimoji="1" lang="ja-JP" altLang="en-US" dirty="0"/>
              <a:t>大前提の背景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BDCFB-C23C-4E7A-A602-16F12902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41"/>
            <a:ext cx="10515600" cy="5077433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メタヒューリスティクスは無制約最適化のアルゴリズム群だが、制約対処法</a:t>
            </a:r>
            <a:r>
              <a:rPr kumimoji="1" lang="ja-JP" altLang="en-US" sz="2600" dirty="0"/>
              <a:t>（</a:t>
            </a:r>
            <a:r>
              <a:rPr kumimoji="1" lang="en-US" altLang="ja-JP" sz="2600" dirty="0"/>
              <a:t>CHT</a:t>
            </a:r>
            <a:r>
              <a:rPr kumimoji="1" lang="ja-JP" altLang="en-US" sz="2600" dirty="0"/>
              <a:t>）</a:t>
            </a:r>
            <a:r>
              <a:rPr kumimoji="1" lang="ja-JP" altLang="en-US" dirty="0"/>
              <a:t>によって有制約最適化に拡張することが可能である。</a:t>
            </a:r>
            <a:endParaRPr kumimoji="1" lang="en-US" altLang="ja-JP" dirty="0"/>
          </a:p>
          <a:p>
            <a:r>
              <a:rPr lang="ja-JP" altLang="en-US" dirty="0"/>
              <a:t>近年の</a:t>
            </a:r>
            <a:r>
              <a:rPr lang="en-US" altLang="ja-JP" dirty="0"/>
              <a:t>CHT</a:t>
            </a:r>
            <a:r>
              <a:rPr lang="ja-JP" altLang="en-US" dirty="0"/>
              <a:t>としては、単一目的の問題を、目的関数と制約条件を違反した量（制約違反量）の</a:t>
            </a:r>
            <a:r>
              <a:rPr lang="en-US" altLang="ja-JP" dirty="0"/>
              <a:t>2</a:t>
            </a:r>
            <a:r>
              <a:rPr lang="ja-JP" altLang="en-US" dirty="0"/>
              <a:t>目的の問題として解く多目的最適化アプローチが知られている。</a:t>
            </a:r>
            <a:endParaRPr lang="en-US" altLang="ja-JP" dirty="0"/>
          </a:p>
          <a:p>
            <a:r>
              <a:rPr kumimoji="1" lang="ja-JP" altLang="en-US" dirty="0"/>
              <a:t>中でも、</a:t>
            </a:r>
            <a:r>
              <a:rPr kumimoji="1" lang="en-US" altLang="ja-JP" dirty="0"/>
              <a:t>MOEA/D</a:t>
            </a:r>
            <a:r>
              <a:rPr kumimoji="1" lang="ja-JP" altLang="en-US" dirty="0"/>
              <a:t>のような問題分割ベースの</a:t>
            </a:r>
            <a:r>
              <a:rPr kumimoji="1" lang="en-US" altLang="ja-JP" dirty="0"/>
              <a:t>CHT</a:t>
            </a:r>
            <a:r>
              <a:rPr kumimoji="1" lang="ja-JP" altLang="en-US" dirty="0"/>
              <a:t>は、重み調整を活用することで、実行可能領域への収束性が高いことが利点である。</a:t>
            </a:r>
            <a:endParaRPr kumimoji="1" lang="en-US" altLang="ja-JP" dirty="0"/>
          </a:p>
          <a:p>
            <a:r>
              <a:rPr lang="ja-JP" altLang="en-US" dirty="0"/>
              <a:t>しかしながら、目的関数と制約違反量のスケール差が大きい（悪スケール性）とき、問題を均一に分割できず、探索性能が悪化する。</a:t>
            </a:r>
            <a:endParaRPr lang="en-US" altLang="ja-JP" dirty="0"/>
          </a:p>
          <a:p>
            <a:r>
              <a:rPr kumimoji="1" lang="ja-JP" altLang="en-US" dirty="0"/>
              <a:t>そこで本稿では、悪スケール性への対処が可能な</a:t>
            </a:r>
            <a:r>
              <a:rPr kumimoji="1" lang="en-US" altLang="ja-JP" dirty="0"/>
              <a:t>MOEA/D</a:t>
            </a:r>
            <a:r>
              <a:rPr kumimoji="1" lang="ja-JP" altLang="en-US" dirty="0"/>
              <a:t>ベースの</a:t>
            </a:r>
            <a:r>
              <a:rPr kumimoji="1" lang="en-US" altLang="ja-JP" dirty="0"/>
              <a:t>CHT</a:t>
            </a:r>
            <a:r>
              <a:rPr kumimoji="1" lang="ja-JP" altLang="en-US" dirty="0"/>
              <a:t>を基礎的に検討する。</a:t>
            </a:r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D3A5DB-1124-45B1-8F9B-B6B229935977}"/>
              </a:ext>
            </a:extLst>
          </p:cNvPr>
          <p:cNvCxnSpPr/>
          <p:nvPr/>
        </p:nvCxnSpPr>
        <p:spPr>
          <a:xfrm>
            <a:off x="347775" y="1086761"/>
            <a:ext cx="11541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DDAA3E-F25D-4873-BF69-ABB99A2E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2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3ECBD-1D00-4D10-BEB0-D8805C3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r>
              <a:rPr kumimoji="1" lang="ja-JP" altLang="en-US" dirty="0"/>
              <a:t>提案手法の説明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D3A5DB-1124-45B1-8F9B-B6B229935977}"/>
              </a:ext>
            </a:extLst>
          </p:cNvPr>
          <p:cNvCxnSpPr/>
          <p:nvPr/>
        </p:nvCxnSpPr>
        <p:spPr>
          <a:xfrm>
            <a:off x="347775" y="1086761"/>
            <a:ext cx="11541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DDAA3E-F25D-4873-BF69-ABB99A2E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F35AFB-4C29-43AA-834B-737314641E54}"/>
              </a:ext>
            </a:extLst>
          </p:cNvPr>
          <p:cNvSpPr txBox="1"/>
          <p:nvPr/>
        </p:nvSpPr>
        <p:spPr>
          <a:xfrm>
            <a:off x="754912" y="1325829"/>
            <a:ext cx="106821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「正規化に用いる基準点の更新を、実行可能解を得たタイミングで辞める」は正しいが、論文におけるアイディアの書き方としては魅力的でない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きっかけはジャストアイディアでも、深堀りや俯瞰することで、魅力的な書き方にできる。</a:t>
            </a:r>
            <a:endParaRPr kumimoji="1" lang="en-US" altLang="ja-JP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なぜ基準点の更新に注目したのか、なぜ更新を途中でやめるのか、なぜ実行可能となるタイミングなのか</a:t>
            </a:r>
            <a:endParaRPr kumimoji="1" lang="en-US" altLang="ja-JP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恐らく、アイディアの「目的・戦略」があったはず。</a:t>
            </a:r>
            <a:endParaRPr kumimoji="1" lang="en-US" altLang="ja-JP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A4B17B-58B7-4F7E-9AD3-C0CFCE3F0079}"/>
              </a:ext>
            </a:extLst>
          </p:cNvPr>
          <p:cNvSpPr/>
          <p:nvPr/>
        </p:nvSpPr>
        <p:spPr>
          <a:xfrm>
            <a:off x="1329168" y="3962825"/>
            <a:ext cx="3900057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個体群が制約境界から遠い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09C501-FFAF-45B6-981E-C9802B48A9B1}"/>
              </a:ext>
            </a:extLst>
          </p:cNvPr>
          <p:cNvSpPr/>
          <p:nvPr/>
        </p:nvSpPr>
        <p:spPr>
          <a:xfrm>
            <a:off x="6879646" y="3962826"/>
            <a:ext cx="3900057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個体群が制約境界に十分近い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6F2F6F2-FF38-441C-A52E-DB9DC238EFA4}"/>
              </a:ext>
            </a:extLst>
          </p:cNvPr>
          <p:cNvSpPr txBox="1"/>
          <p:nvPr/>
        </p:nvSpPr>
        <p:spPr>
          <a:xfrm>
            <a:off x="1275259" y="4569543"/>
            <a:ext cx="400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(</a:t>
            </a:r>
            <a:r>
              <a:rPr kumimoji="1" lang="en-US" altLang="ja-JP" b="1" dirty="0" err="1"/>
              <a:t>f,v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のスケール差が大きいと判断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7E69F3-E1E4-48B6-A658-42ABAA6AFEA5}"/>
              </a:ext>
            </a:extLst>
          </p:cNvPr>
          <p:cNvSpPr txBox="1"/>
          <p:nvPr/>
        </p:nvSpPr>
        <p:spPr>
          <a:xfrm>
            <a:off x="6879646" y="4569543"/>
            <a:ext cx="400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(</a:t>
            </a:r>
            <a:r>
              <a:rPr kumimoji="1" lang="en-US" altLang="ja-JP" b="1" dirty="0" err="1"/>
              <a:t>f,v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のスケール差が小さいと判断</a:t>
            </a:r>
            <a:endParaRPr kumimoji="1" lang="en-US" altLang="ja-JP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25D8C4-D058-4F42-BA09-6023A674D764}"/>
              </a:ext>
            </a:extLst>
          </p:cNvPr>
          <p:cNvSpPr txBox="1"/>
          <p:nvPr/>
        </p:nvSpPr>
        <p:spPr>
          <a:xfrm>
            <a:off x="412272" y="5232294"/>
            <a:ext cx="55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スケールになるべく適応させた重み調整がしたい</a:t>
            </a:r>
            <a:endParaRPr kumimoji="1" lang="en-US" altLang="ja-JP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EB924E-3AD7-4E53-A5D6-0EF57FC069B7}"/>
              </a:ext>
            </a:extLst>
          </p:cNvPr>
          <p:cNvSpPr txBox="1"/>
          <p:nvPr/>
        </p:nvSpPr>
        <p:spPr>
          <a:xfrm>
            <a:off x="6473213" y="5021214"/>
            <a:ext cx="478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基準点は十分スケールに適応できている</a:t>
            </a:r>
            <a:endParaRPr kumimoji="1" lang="en-US" altLang="ja-JP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A5FA61-5955-436B-99E9-41997A3E0968}"/>
              </a:ext>
            </a:extLst>
          </p:cNvPr>
          <p:cNvSpPr txBox="1"/>
          <p:nvPr/>
        </p:nvSpPr>
        <p:spPr>
          <a:xfrm>
            <a:off x="326172" y="6038927"/>
            <a:ext cx="590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基準点に、現在の個体群の情報を反映したほうが良い</a:t>
            </a:r>
            <a:endParaRPr kumimoji="1" lang="en-US" altLang="ja-JP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A6346CD-B83B-4678-B849-D0241254997F}"/>
              </a:ext>
            </a:extLst>
          </p:cNvPr>
          <p:cNvSpPr txBox="1"/>
          <p:nvPr/>
        </p:nvSpPr>
        <p:spPr>
          <a:xfrm>
            <a:off x="326367" y="4010080"/>
            <a:ext cx="85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例）</a:t>
            </a:r>
            <a:endParaRPr kumimoji="1" lang="en-US" altLang="ja-JP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A05243-EF1F-4781-8DAA-0D3C34EB698C}"/>
              </a:ext>
            </a:extLst>
          </p:cNvPr>
          <p:cNvSpPr txBox="1"/>
          <p:nvPr/>
        </p:nvSpPr>
        <p:spPr>
          <a:xfrm>
            <a:off x="6879646" y="6017180"/>
            <a:ext cx="40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暫定の基準点を使ったほうが良い</a:t>
            </a:r>
            <a:endParaRPr kumimoji="1" lang="en-US" altLang="ja-JP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6A9AE3-1F17-43B5-B2B3-1368FAF5F245}"/>
              </a:ext>
            </a:extLst>
          </p:cNvPr>
          <p:cNvSpPr txBox="1"/>
          <p:nvPr/>
        </p:nvSpPr>
        <p:spPr>
          <a:xfrm>
            <a:off x="6543819" y="5351196"/>
            <a:ext cx="470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探索がさらに進むと、基準点の微小な変化でも、個体群</a:t>
            </a:r>
            <a:r>
              <a:rPr lang="ja-JP" altLang="en-US" sz="1600" dirty="0"/>
              <a:t>が受ける正規化の</a:t>
            </a:r>
            <a:r>
              <a:rPr kumimoji="1" lang="ja-JP" altLang="en-US" sz="1600" dirty="0"/>
              <a:t>影響が過大になる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96446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3ECBD-1D00-4D10-BEB0-D8805C3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r>
              <a:rPr kumimoji="1" lang="ja-JP" altLang="en-US" dirty="0"/>
              <a:t>ストーリーの方向性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D3A5DB-1124-45B1-8F9B-B6B229935977}"/>
              </a:ext>
            </a:extLst>
          </p:cNvPr>
          <p:cNvCxnSpPr/>
          <p:nvPr/>
        </p:nvCxnSpPr>
        <p:spPr>
          <a:xfrm>
            <a:off x="347775" y="1086761"/>
            <a:ext cx="11541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132E44-2AFF-4D11-AEA8-B536F76BEE4F}"/>
              </a:ext>
            </a:extLst>
          </p:cNvPr>
          <p:cNvSpPr/>
          <p:nvPr/>
        </p:nvSpPr>
        <p:spPr>
          <a:xfrm>
            <a:off x="390526" y="2052739"/>
            <a:ext cx="5505452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① 先行研究の</a:t>
            </a:r>
            <a:r>
              <a:rPr lang="en-US" altLang="ja-JP" dirty="0">
                <a:solidFill>
                  <a:schemeClr val="bg1"/>
                </a:solidFill>
              </a:rPr>
              <a:t>MOEA/D</a:t>
            </a:r>
            <a:r>
              <a:rPr lang="ja-JP" altLang="en-US" dirty="0">
                <a:solidFill>
                  <a:schemeClr val="bg1"/>
                </a:solidFill>
              </a:rPr>
              <a:t>ベース</a:t>
            </a:r>
            <a:r>
              <a:rPr lang="en-US" altLang="ja-JP" dirty="0">
                <a:solidFill>
                  <a:schemeClr val="bg1"/>
                </a:solidFill>
              </a:rPr>
              <a:t>CHT</a:t>
            </a:r>
            <a:r>
              <a:rPr lang="ja-JP" altLang="en-US" dirty="0">
                <a:solidFill>
                  <a:schemeClr val="bg1"/>
                </a:solidFill>
              </a:rPr>
              <a:t>の改良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3091A7-11A7-4D23-8F85-2217626C020B}"/>
              </a:ext>
            </a:extLst>
          </p:cNvPr>
          <p:cNvSpPr/>
          <p:nvPr/>
        </p:nvSpPr>
        <p:spPr>
          <a:xfrm>
            <a:off x="6166629" y="2052739"/>
            <a:ext cx="5491167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② </a:t>
            </a:r>
            <a:r>
              <a:rPr lang="en-US" altLang="ja-JP" dirty="0">
                <a:solidFill>
                  <a:schemeClr val="bg1"/>
                </a:solidFill>
              </a:rPr>
              <a:t>MOEA/D</a:t>
            </a:r>
            <a:r>
              <a:rPr lang="ja-JP" altLang="en-US" dirty="0">
                <a:solidFill>
                  <a:schemeClr val="bg1"/>
                </a:solidFill>
              </a:rPr>
              <a:t>ベース</a:t>
            </a:r>
            <a:r>
              <a:rPr lang="en-US" altLang="ja-JP" dirty="0">
                <a:solidFill>
                  <a:schemeClr val="bg1"/>
                </a:solidFill>
              </a:rPr>
              <a:t>CHT</a:t>
            </a:r>
            <a:r>
              <a:rPr lang="ja-JP" altLang="en-US" dirty="0">
                <a:solidFill>
                  <a:schemeClr val="bg1"/>
                </a:solidFill>
              </a:rPr>
              <a:t>のための正規化法の提案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8C9C1-779A-45D9-8B78-23DBA001F8C4}"/>
              </a:ext>
            </a:extLst>
          </p:cNvPr>
          <p:cNvSpPr txBox="1"/>
          <p:nvPr/>
        </p:nvSpPr>
        <p:spPr>
          <a:xfrm>
            <a:off x="390526" y="2538710"/>
            <a:ext cx="5505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先行研究の</a:t>
            </a:r>
            <a:r>
              <a:rPr kumimoji="1" lang="en-US" altLang="ja-JP" dirty="0"/>
              <a:t>CHT</a:t>
            </a:r>
            <a:r>
              <a:rPr kumimoji="1" lang="ja-JP" altLang="en-US" sz="1600" dirty="0"/>
              <a:t>（安田君レター）</a:t>
            </a:r>
            <a:r>
              <a:rPr kumimoji="1" lang="ja-JP" altLang="en-US" dirty="0"/>
              <a:t>に注目して、悪スケール性に対処できるように改良する。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つまり、悪スケール性に対処可能な重み調整付き</a:t>
            </a:r>
            <a:r>
              <a:rPr lang="en-US" altLang="ja-JP" dirty="0"/>
              <a:t>MOEA/D</a:t>
            </a:r>
            <a:r>
              <a:rPr lang="ja-JP" altLang="en-US" dirty="0"/>
              <a:t>の提案となる。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その性能検証のために、既存の</a:t>
            </a:r>
            <a:r>
              <a:rPr lang="en-US" altLang="ja-JP" dirty="0"/>
              <a:t>CHT</a:t>
            </a:r>
            <a:r>
              <a:rPr lang="ja-JP" altLang="en-US" dirty="0"/>
              <a:t>と比較する。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9EBD119-56E0-4DF5-9C00-630850E90336}"/>
              </a:ext>
            </a:extLst>
          </p:cNvPr>
          <p:cNvSpPr txBox="1"/>
          <p:nvPr/>
        </p:nvSpPr>
        <p:spPr>
          <a:xfrm>
            <a:off x="6275885" y="2538710"/>
            <a:ext cx="5479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MOEA/D</a:t>
            </a:r>
            <a:r>
              <a:rPr kumimoji="1" lang="ja-JP" altLang="en-US" dirty="0"/>
              <a:t>ベース</a:t>
            </a:r>
            <a:r>
              <a:rPr kumimoji="1" lang="en-US" altLang="ja-JP" dirty="0"/>
              <a:t>CHT</a:t>
            </a:r>
            <a:r>
              <a:rPr kumimoji="1" lang="ja-JP" altLang="en-US" dirty="0"/>
              <a:t>に汎用的に有効な正規化法の提案となる。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その実装事例として、先行研究の</a:t>
            </a:r>
            <a:r>
              <a:rPr lang="en-US" altLang="ja-JP" dirty="0"/>
              <a:t>CHT</a:t>
            </a:r>
            <a:r>
              <a:rPr kumimoji="1" lang="ja-JP" altLang="en-US" sz="1800" dirty="0"/>
              <a:t> </a:t>
            </a:r>
            <a:r>
              <a:rPr kumimoji="1" lang="ja-JP" altLang="en-US" sz="1600" dirty="0"/>
              <a:t>（安田君レター）</a:t>
            </a:r>
            <a:r>
              <a:rPr lang="ja-JP" altLang="en-US" dirty="0"/>
              <a:t>に導入して実験する。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その性能検証のために、正規化無し・他の正規化法と比較する。</a:t>
            </a:r>
            <a:endParaRPr kumimoji="1"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0B71AE2-14AE-4348-8E75-B8403B83E088}"/>
              </a:ext>
            </a:extLst>
          </p:cNvPr>
          <p:cNvSpPr/>
          <p:nvPr/>
        </p:nvSpPr>
        <p:spPr>
          <a:xfrm>
            <a:off x="777545" y="4549104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問題分割</a:t>
            </a:r>
            <a:r>
              <a:rPr lang="en-US" altLang="ja-JP" dirty="0">
                <a:solidFill>
                  <a:schemeClr val="tx1"/>
                </a:solidFill>
              </a:rPr>
              <a:t>(MOEA/D)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84C69D1-6981-48BE-B8AE-965DAFE5972D}"/>
              </a:ext>
            </a:extLst>
          </p:cNvPr>
          <p:cNvSpPr/>
          <p:nvPr/>
        </p:nvSpPr>
        <p:spPr>
          <a:xfrm>
            <a:off x="777545" y="5196755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重み調整法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1737BA-2AFB-4DFB-B8F4-2AAB43E90E09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912773" y="5040458"/>
            <a:ext cx="0" cy="15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7C6F42D-5F2F-49B8-9B66-3092C5E11386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1912772" y="5688109"/>
            <a:ext cx="1" cy="14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89AA4A-C5B7-44C3-98A9-91C2DFEFC862}"/>
              </a:ext>
            </a:extLst>
          </p:cNvPr>
          <p:cNvSpPr/>
          <p:nvPr/>
        </p:nvSpPr>
        <p:spPr>
          <a:xfrm>
            <a:off x="777544" y="5837811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悪スケール性対処法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6C0D07-5AF4-469E-AF6F-A62611BA1B6C}"/>
              </a:ext>
            </a:extLst>
          </p:cNvPr>
          <p:cNvSpPr/>
          <p:nvPr/>
        </p:nvSpPr>
        <p:spPr>
          <a:xfrm flipV="1">
            <a:off x="600075" y="4416861"/>
            <a:ext cx="2619375" cy="20234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17038F-AF65-4072-A930-2E59F2922E9D}"/>
              </a:ext>
            </a:extLst>
          </p:cNvPr>
          <p:cNvSpPr txBox="1"/>
          <p:nvPr/>
        </p:nvSpPr>
        <p:spPr>
          <a:xfrm>
            <a:off x="3554976" y="5196755"/>
            <a:ext cx="219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左をまとめて提案手法として定める</a:t>
            </a:r>
            <a:endParaRPr kumimoji="1" lang="en-US" altLang="ja-JP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93E21F7-929C-4D4A-842F-62C215868112}"/>
              </a:ext>
            </a:extLst>
          </p:cNvPr>
          <p:cNvSpPr/>
          <p:nvPr/>
        </p:nvSpPr>
        <p:spPr>
          <a:xfrm>
            <a:off x="6587798" y="4549104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問題分割</a:t>
            </a:r>
            <a:r>
              <a:rPr lang="en-US" altLang="ja-JP" dirty="0">
                <a:solidFill>
                  <a:schemeClr val="tx1"/>
                </a:solidFill>
              </a:rPr>
              <a:t>(MOEA/D)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7B146B4-3156-432C-A111-22BB977296CF}"/>
              </a:ext>
            </a:extLst>
          </p:cNvPr>
          <p:cNvSpPr/>
          <p:nvPr/>
        </p:nvSpPr>
        <p:spPr>
          <a:xfrm>
            <a:off x="6587798" y="5196755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重み調整法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060D963-AC3C-4672-91E4-C1F615F32B1D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7723026" y="5040458"/>
            <a:ext cx="0" cy="156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77991F6-3796-41D9-AE89-E90E9462F922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7723025" y="5688109"/>
            <a:ext cx="1" cy="14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5FB2809-57B0-4A22-8B8F-047630FD443E}"/>
              </a:ext>
            </a:extLst>
          </p:cNvPr>
          <p:cNvSpPr/>
          <p:nvPr/>
        </p:nvSpPr>
        <p:spPr>
          <a:xfrm>
            <a:off x="6587797" y="5837811"/>
            <a:ext cx="2270455" cy="491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悪スケール性対処法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4F48FDD-807F-49F8-80BA-7D9924B17132}"/>
              </a:ext>
            </a:extLst>
          </p:cNvPr>
          <p:cNvSpPr/>
          <p:nvPr/>
        </p:nvSpPr>
        <p:spPr>
          <a:xfrm flipV="1">
            <a:off x="6410328" y="5720972"/>
            <a:ext cx="2619375" cy="719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1EBA2CF-9742-4EDE-8BBF-114B6F3DCBE0}"/>
              </a:ext>
            </a:extLst>
          </p:cNvPr>
          <p:cNvSpPr txBox="1"/>
          <p:nvPr/>
        </p:nvSpPr>
        <p:spPr>
          <a:xfrm>
            <a:off x="9075511" y="5773895"/>
            <a:ext cx="279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正規化法のアイディアを提案部分として定める</a:t>
            </a:r>
            <a:endParaRPr kumimoji="1" lang="en-US" altLang="ja-JP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1A33E4C-0460-4015-9062-4A52A4CCB193}"/>
              </a:ext>
            </a:extLst>
          </p:cNvPr>
          <p:cNvSpPr/>
          <p:nvPr/>
        </p:nvSpPr>
        <p:spPr>
          <a:xfrm>
            <a:off x="578321" y="1347314"/>
            <a:ext cx="11176616" cy="41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レターでは、</a:t>
            </a:r>
            <a:r>
              <a:rPr kumimoji="1" lang="ja-JP" altLang="en-US" sz="2400" dirty="0">
                <a:solidFill>
                  <a:schemeClr val="tx1"/>
                </a:solidFill>
              </a:rPr>
              <a:t>どの部分を提案として捉えるのかによって、ストーリーが変わる。</a:t>
            </a:r>
          </a:p>
        </p:txBody>
      </p:sp>
      <p:sp>
        <p:nvSpPr>
          <p:cNvPr id="29" name="スライド番号プレースホルダー 28">
            <a:extLst>
              <a:ext uri="{FF2B5EF4-FFF2-40B4-BE49-F238E27FC236}">
                <a16:creationId xmlns:a16="http://schemas.microsoft.com/office/drawing/2014/main" id="{5FEE8F0F-C7C8-484F-A3C7-4803287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69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3ECBD-1D00-4D10-BEB0-D8805C3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r>
              <a:rPr kumimoji="1" lang="ja-JP" altLang="en-US" dirty="0"/>
              <a:t>ストーリー①案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D3A5DB-1124-45B1-8F9B-B6B229935977}"/>
              </a:ext>
            </a:extLst>
          </p:cNvPr>
          <p:cNvCxnSpPr/>
          <p:nvPr/>
        </p:nvCxnSpPr>
        <p:spPr>
          <a:xfrm>
            <a:off x="347775" y="1086761"/>
            <a:ext cx="11541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8C9C1-779A-45D9-8B78-23DBA001F8C4}"/>
              </a:ext>
            </a:extLst>
          </p:cNvPr>
          <p:cNvSpPr txBox="1"/>
          <p:nvPr/>
        </p:nvSpPr>
        <p:spPr>
          <a:xfrm>
            <a:off x="319200" y="1743269"/>
            <a:ext cx="5683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著者らは適応的重み調整則を有する</a:t>
            </a:r>
            <a:r>
              <a:rPr kumimoji="1" lang="en-US" altLang="ja-JP" sz="1400" dirty="0"/>
              <a:t>MOEA/D</a:t>
            </a:r>
            <a:r>
              <a:rPr lang="ja-JP" altLang="en-US" sz="1400" dirty="0"/>
              <a:t>ベースの</a:t>
            </a:r>
            <a:r>
              <a:rPr lang="en-US" altLang="ja-JP" sz="1400" dirty="0"/>
              <a:t>CHT</a:t>
            </a:r>
            <a:r>
              <a:rPr lang="ja-JP" altLang="en-US" sz="1400" dirty="0"/>
              <a:t>を提案した</a:t>
            </a:r>
            <a:r>
              <a:rPr lang="en-US" altLang="ja-JP" sz="1400" dirty="0"/>
              <a:t>[1]</a:t>
            </a:r>
            <a:r>
              <a:rPr lang="ja-JP" altLang="en-US" sz="1400" dirty="0"/>
              <a:t>が、悪スケール性に対処する工夫が無い。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そこで本稿では、悪スケール性を考慮した重み調整則を有する</a:t>
            </a:r>
            <a:r>
              <a:rPr kumimoji="1" lang="en-US" altLang="ja-JP" sz="1400" dirty="0"/>
              <a:t>MOEA/D</a:t>
            </a:r>
            <a:r>
              <a:rPr lang="ja-JP" altLang="en-US" sz="1400" dirty="0"/>
              <a:t>ベースの</a:t>
            </a:r>
            <a:r>
              <a:rPr lang="en-US" altLang="ja-JP" sz="1400" dirty="0"/>
              <a:t>CHT</a:t>
            </a:r>
            <a:r>
              <a:rPr lang="ja-JP" altLang="en-US" sz="1400" dirty="0"/>
              <a:t>を提案する。</a:t>
            </a:r>
            <a:endParaRPr kumimoji="1" lang="en-US" altLang="ja-JP" sz="1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DE11B-DECE-4338-AFAE-275B9C55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5CEF43-9DF5-4536-88AD-5C5012CE2814}"/>
              </a:ext>
            </a:extLst>
          </p:cNvPr>
          <p:cNvSpPr txBox="1"/>
          <p:nvPr/>
        </p:nvSpPr>
        <p:spPr>
          <a:xfrm>
            <a:off x="319200" y="3150610"/>
            <a:ext cx="5607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著者らの方法</a:t>
            </a:r>
            <a:r>
              <a:rPr lang="en-US" altLang="ja-JP" sz="1400" dirty="0"/>
              <a:t>[1]</a:t>
            </a:r>
            <a:r>
              <a:rPr lang="ja-JP" altLang="en-US" sz="1400" dirty="0"/>
              <a:t>は、制約境界付近を効率的に探索するように、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空間上の各個体の重みを適応的に微調整する。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探索過程で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f,v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空間における基準点を算出し、個体群を正規化することは、悪スケール性に有効だと考えられる。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例えば、</a:t>
            </a:r>
            <a:r>
              <a:rPr kumimoji="1" lang="ja-JP" altLang="en-US" sz="1400" dirty="0"/>
              <a:t>先行研究</a:t>
            </a:r>
            <a:r>
              <a:rPr kumimoji="1" lang="en-US" altLang="ja-JP" sz="1400" dirty="0"/>
              <a:t>[2]</a:t>
            </a:r>
            <a:r>
              <a:rPr lang="ja-JP" altLang="en-US" sz="1400" dirty="0"/>
              <a:t>で使用されている</a:t>
            </a:r>
            <a:r>
              <a:rPr kumimoji="1" lang="ja-JP" altLang="en-US" sz="1400" dirty="0"/>
              <a:t>正規化法も、個体群情報から世代毎に基準点を更新し、</a:t>
            </a:r>
            <a:r>
              <a:rPr kumimoji="1" lang="en-US" altLang="ja-JP" sz="1400" dirty="0"/>
              <a:t>min-max</a:t>
            </a:r>
            <a:r>
              <a:rPr kumimoji="1" lang="ja-JP" altLang="en-US" sz="1400" dirty="0"/>
              <a:t>スケーリングする。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しかし、著者らの方法にこの正規化法を適用すると、各世代の基準点の微小な変動でも、正規化の影響が過大となり、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空間における選択圧の方向が安定しないため、適切な重みに調整できなくなる。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よって、この正規化法は著者らの手法との親和性が低く、重み調整とのバランスを考慮する必要がある。</a:t>
            </a:r>
            <a:endParaRPr lang="en-US" altLang="ja-JP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EB39513-06C4-4D60-A8E1-119FF759FD03}"/>
              </a:ext>
            </a:extLst>
          </p:cNvPr>
          <p:cNvSpPr/>
          <p:nvPr/>
        </p:nvSpPr>
        <p:spPr>
          <a:xfrm>
            <a:off x="319200" y="1274380"/>
            <a:ext cx="5505452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章 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8923BAB-6F65-4D07-AB64-FF325AC8BE92}"/>
              </a:ext>
            </a:extLst>
          </p:cNvPr>
          <p:cNvSpPr/>
          <p:nvPr/>
        </p:nvSpPr>
        <p:spPr>
          <a:xfrm>
            <a:off x="319200" y="2691324"/>
            <a:ext cx="5505452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r>
              <a:rPr lang="ja-JP" altLang="en-US" dirty="0">
                <a:solidFill>
                  <a:schemeClr val="bg1"/>
                </a:solidFill>
              </a:rPr>
              <a:t>章 正規化法との親和性の分析？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8E2E0DD-A90A-4DB7-9E47-2CFDBE6F171B}"/>
              </a:ext>
            </a:extLst>
          </p:cNvPr>
          <p:cNvSpPr/>
          <p:nvPr/>
        </p:nvSpPr>
        <p:spPr>
          <a:xfrm>
            <a:off x="6196125" y="1264855"/>
            <a:ext cx="5505452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r>
              <a:rPr lang="ja-JP" altLang="en-US" dirty="0">
                <a:solidFill>
                  <a:schemeClr val="bg1"/>
                </a:solidFill>
              </a:rPr>
              <a:t>章 提案手法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9C99A2-2D81-45F6-9108-41D3FCC1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278" y="4661144"/>
            <a:ext cx="6113586" cy="196508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E033F1-C231-4213-AFCB-895B779DEE03}"/>
              </a:ext>
            </a:extLst>
          </p:cNvPr>
          <p:cNvSpPr txBox="1"/>
          <p:nvPr/>
        </p:nvSpPr>
        <p:spPr>
          <a:xfrm>
            <a:off x="6196125" y="1777702"/>
            <a:ext cx="56078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本稿では、悪スケール性に対処するための正規化法を導入した</a:t>
            </a:r>
            <a:r>
              <a:rPr lang="en-US" altLang="ja-JP" sz="1400" dirty="0"/>
              <a:t>MOEA/D</a:t>
            </a:r>
            <a:r>
              <a:rPr lang="ja-JP" altLang="en-US" sz="1400" dirty="0"/>
              <a:t>ベースの</a:t>
            </a:r>
            <a:r>
              <a:rPr lang="en-US" altLang="ja-JP" sz="1400" dirty="0"/>
              <a:t>CHT</a:t>
            </a:r>
            <a:r>
              <a:rPr lang="ja-JP" altLang="en-US" sz="1400" dirty="0"/>
              <a:t>を提案する。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提案手法は、著者らの手法</a:t>
            </a:r>
            <a:r>
              <a:rPr lang="en-US" altLang="ja-JP" sz="1400" dirty="0"/>
              <a:t>[1]</a:t>
            </a:r>
            <a:r>
              <a:rPr lang="ja-JP" altLang="en-US" sz="1400" dirty="0"/>
              <a:t>で、基準点に基づいて個体群を正規化を適用した</a:t>
            </a:r>
            <a:r>
              <a:rPr lang="en-US" altLang="ja-JP" sz="1400" dirty="0"/>
              <a:t>MOEA/D</a:t>
            </a:r>
            <a:r>
              <a:rPr lang="ja-JP" altLang="en-US" sz="1400" dirty="0"/>
              <a:t>だが、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のスケール差に応じて基準点の更新方法を工夫する。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具体的には、個体群が制約境界から遠い場合は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のスケール差が大きいと判断し、</a:t>
            </a:r>
            <a:r>
              <a:rPr lang="en-US" altLang="ja-JP" sz="1400" dirty="0"/>
              <a:t>2</a:t>
            </a:r>
            <a:r>
              <a:rPr lang="ja-JP" altLang="en-US" sz="1400" dirty="0"/>
              <a:t>章の通り各世代で基準点を更新し、個体群が制約境界に十分近い場合は、暫定の基準点を用いる。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本稿では、最良解が実行可能となったときに、</a:t>
            </a:r>
            <a:r>
              <a:rPr lang="ja-JP" altLang="en-US" sz="1400" dirty="0"/>
              <a:t>個体群が制約境界に十分近い状態と判断し、それ以外は遠い状態と判断する。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よって、提案手法は、探索過程でスケールに応じた適切な重み調整が働くため、悪スケール性の影響を緩和することが期待される。</a:t>
            </a:r>
            <a:endParaRPr kumimoji="1" lang="en-US" altLang="ja-JP" sz="1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30EB10E-A49E-4E1F-A209-BD2430CFA86C}"/>
              </a:ext>
            </a:extLst>
          </p:cNvPr>
          <p:cNvSpPr txBox="1"/>
          <p:nvPr/>
        </p:nvSpPr>
        <p:spPr>
          <a:xfrm>
            <a:off x="319200" y="6094740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[1]</a:t>
            </a:r>
            <a:r>
              <a:rPr kumimoji="1" lang="ja-JP" altLang="en-US" sz="1400" dirty="0"/>
              <a:t>：安田君レター</a:t>
            </a:r>
            <a:endParaRPr kumimoji="1" lang="en-US" altLang="ja-JP" sz="1400" dirty="0"/>
          </a:p>
          <a:p>
            <a:r>
              <a:rPr kumimoji="1" lang="en-US" altLang="ja-JP" sz="1400" dirty="0"/>
              <a:t>[2]</a:t>
            </a:r>
            <a:r>
              <a:rPr kumimoji="1" lang="ja-JP" altLang="en-US" sz="1400" dirty="0"/>
              <a:t>：</a:t>
            </a:r>
            <a:r>
              <a:rPr lang="en-US" altLang="ja-JP" sz="1400" dirty="0"/>
              <a:t>MOEA/D-DE</a:t>
            </a:r>
          </a:p>
        </p:txBody>
      </p:sp>
    </p:spTree>
    <p:extLst>
      <p:ext uri="{BB962C8B-B14F-4D97-AF65-F5344CB8AC3E}">
        <p14:creationId xmlns:p14="http://schemas.microsoft.com/office/powerpoint/2010/main" val="260200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3ECBD-1D00-4D10-BEB0-D8805C3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r>
              <a:rPr kumimoji="1" lang="ja-JP" altLang="en-US" dirty="0"/>
              <a:t>ストーリー②案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BD3A5DB-1124-45B1-8F9B-B6B229935977}"/>
              </a:ext>
            </a:extLst>
          </p:cNvPr>
          <p:cNvCxnSpPr/>
          <p:nvPr/>
        </p:nvCxnSpPr>
        <p:spPr>
          <a:xfrm>
            <a:off x="347775" y="1086761"/>
            <a:ext cx="11541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8C9C1-779A-45D9-8B78-23DBA001F8C4}"/>
              </a:ext>
            </a:extLst>
          </p:cNvPr>
          <p:cNvSpPr txBox="1"/>
          <p:nvPr/>
        </p:nvSpPr>
        <p:spPr>
          <a:xfrm>
            <a:off x="319201" y="1758652"/>
            <a:ext cx="568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悪スケール性に対処可能な</a:t>
            </a:r>
            <a:r>
              <a:rPr kumimoji="1" lang="en-US" altLang="ja-JP" sz="1400" dirty="0"/>
              <a:t>MOEA/D</a:t>
            </a:r>
            <a:r>
              <a:rPr lang="ja-JP" altLang="en-US" sz="1400" dirty="0"/>
              <a:t>ベースの</a:t>
            </a:r>
            <a:r>
              <a:rPr lang="en-US" altLang="ja-JP" sz="1400" dirty="0"/>
              <a:t>CHT</a:t>
            </a:r>
            <a:r>
              <a:rPr lang="ja-JP" altLang="en-US" sz="1400" dirty="0"/>
              <a:t>のための正規化法を提案する。</a:t>
            </a:r>
            <a:endParaRPr kumimoji="1" lang="en-US" altLang="ja-JP" sz="1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DE11B-DECE-4338-AFAE-275B9C55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DFE-62AE-4B32-9C4B-72B68AE1360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5CEF43-9DF5-4536-88AD-5C5012CE2814}"/>
              </a:ext>
            </a:extLst>
          </p:cNvPr>
          <p:cNvSpPr txBox="1"/>
          <p:nvPr/>
        </p:nvSpPr>
        <p:spPr>
          <a:xfrm>
            <a:off x="319200" y="2769610"/>
            <a:ext cx="56078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MOEA/D</a:t>
            </a:r>
            <a:r>
              <a:rPr kumimoji="1" lang="ja-JP" altLang="en-US" sz="1400" dirty="0"/>
              <a:t>べースの</a:t>
            </a:r>
            <a:r>
              <a:rPr kumimoji="1" lang="en-US" altLang="ja-JP" sz="1400" dirty="0"/>
              <a:t>CHT</a:t>
            </a:r>
            <a:r>
              <a:rPr kumimoji="1" lang="ja-JP" altLang="en-US" sz="1400" dirty="0"/>
              <a:t>は、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f,v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空間を各個体の重みに応じて分割し、スカラ化関数に基づく選択圧によって個体群をパレートフロンティアに一様に収束させる。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さらに、探索過程で重みを調整することで、</a:t>
            </a:r>
            <a:r>
              <a:rPr kumimoji="1" lang="ja-JP" altLang="en-US" sz="1400" dirty="0"/>
              <a:t>実行可能領域への収束性や探索効率を高められるが、</a:t>
            </a:r>
            <a:r>
              <a:rPr lang="ja-JP" altLang="en-US" sz="1400" dirty="0"/>
              <a:t>スカラ化関数では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を均等に扱うため、悪スケール性に対処できない。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この対処法として、</a:t>
            </a:r>
            <a:r>
              <a:rPr kumimoji="1" lang="ja-JP" altLang="en-US" sz="1400" dirty="0"/>
              <a:t>探索過程で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f,v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空間における基準点を算出し、個体群を正規化することは有効だと考えられる。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例えば、先行研究</a:t>
            </a:r>
            <a:r>
              <a:rPr kumimoji="1" lang="en-US" altLang="ja-JP" sz="1400" dirty="0"/>
              <a:t>[1]</a:t>
            </a:r>
            <a:r>
              <a:rPr lang="ja-JP" altLang="en-US" sz="1400" dirty="0"/>
              <a:t>で使用されている</a:t>
            </a:r>
            <a:r>
              <a:rPr kumimoji="1" lang="ja-JP" altLang="en-US" sz="1400" dirty="0"/>
              <a:t>正規化法は、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f,v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空間の個体群情報から世代毎に基準点を更新し、</a:t>
            </a:r>
            <a:r>
              <a:rPr kumimoji="1" lang="en-US" altLang="ja-JP" sz="1400" dirty="0"/>
              <a:t>min-max</a:t>
            </a:r>
            <a:r>
              <a:rPr kumimoji="1" lang="ja-JP" altLang="en-US" sz="1400" dirty="0"/>
              <a:t>スケーリングする。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しかし、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空間内に生じる選択圧の方向は、重みと正規化の両方で決まるが、探索過程で正規化の影響が過大になると安定しなくなり、実行可能領域への収束性を失う。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よって、</a:t>
            </a:r>
            <a:r>
              <a:rPr lang="en-US" altLang="ja-JP" sz="1400" dirty="0"/>
              <a:t>MOEA/D</a:t>
            </a:r>
            <a:r>
              <a:rPr lang="ja-JP" altLang="en-US" sz="1400" dirty="0"/>
              <a:t>ベース</a:t>
            </a:r>
            <a:r>
              <a:rPr lang="en-US" altLang="ja-JP" sz="1400" dirty="0"/>
              <a:t>CHT</a:t>
            </a:r>
            <a:r>
              <a:rPr lang="ja-JP" altLang="en-US" sz="1400" dirty="0"/>
              <a:t>に適用する正規化法は、実行可能領域への収束性や探索効率を失わない範囲で、悪スケール性を緩和させることが必要である。</a:t>
            </a:r>
            <a:endParaRPr lang="en-US" altLang="ja-JP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EB39513-06C4-4D60-A8E1-119FF759FD03}"/>
              </a:ext>
            </a:extLst>
          </p:cNvPr>
          <p:cNvSpPr/>
          <p:nvPr/>
        </p:nvSpPr>
        <p:spPr>
          <a:xfrm>
            <a:off x="319200" y="1274380"/>
            <a:ext cx="5505452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章 背景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8923BAB-6F65-4D07-AB64-FF325AC8BE92}"/>
              </a:ext>
            </a:extLst>
          </p:cNvPr>
          <p:cNvSpPr/>
          <p:nvPr/>
        </p:nvSpPr>
        <p:spPr>
          <a:xfrm>
            <a:off x="319200" y="2319849"/>
            <a:ext cx="5505452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bg1"/>
                </a:solidFill>
              </a:rPr>
              <a:t>2</a:t>
            </a:r>
            <a:r>
              <a:rPr lang="ja-JP" altLang="en-US" dirty="0">
                <a:solidFill>
                  <a:schemeClr val="bg1"/>
                </a:solidFill>
              </a:rPr>
              <a:t>章 正規化法との親和性の分析？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8E2E0DD-A90A-4DB7-9E47-2CFDBE6F171B}"/>
              </a:ext>
            </a:extLst>
          </p:cNvPr>
          <p:cNvSpPr/>
          <p:nvPr/>
        </p:nvSpPr>
        <p:spPr>
          <a:xfrm>
            <a:off x="6196125" y="1264855"/>
            <a:ext cx="5505452" cy="4165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bg1"/>
                </a:solidFill>
              </a:rPr>
              <a:t>3</a:t>
            </a:r>
            <a:r>
              <a:rPr lang="ja-JP" altLang="en-US" dirty="0">
                <a:solidFill>
                  <a:schemeClr val="bg1"/>
                </a:solidFill>
              </a:rPr>
              <a:t>章 提案手法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9C99A2-2D81-45F6-9108-41D3FCC1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18" y="4813544"/>
            <a:ext cx="6113586" cy="196508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E033F1-C231-4213-AFCB-895B779DEE03}"/>
              </a:ext>
            </a:extLst>
          </p:cNvPr>
          <p:cNvSpPr txBox="1"/>
          <p:nvPr/>
        </p:nvSpPr>
        <p:spPr>
          <a:xfrm>
            <a:off x="6196125" y="1777702"/>
            <a:ext cx="5607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本稿では、</a:t>
            </a:r>
            <a:r>
              <a:rPr lang="en-US" altLang="ja-JP" sz="1400" dirty="0"/>
              <a:t> MOEA/D</a:t>
            </a:r>
            <a:r>
              <a:rPr lang="ja-JP" altLang="en-US" sz="1400" dirty="0"/>
              <a:t>ベースの</a:t>
            </a:r>
            <a:r>
              <a:rPr lang="en-US" altLang="ja-JP" sz="1400" dirty="0"/>
              <a:t>CHT</a:t>
            </a:r>
            <a:r>
              <a:rPr lang="ja-JP" altLang="en-US" sz="1400" dirty="0"/>
              <a:t>のための正規化法を提案する。</a:t>
            </a:r>
            <a:endParaRPr kumimoji="1"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提案手法は、基準点を用いて個体群を正規化するが、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のスケール差に応じて、基準点の更新方法を工夫する。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具体的には、個体群が制約境界から遠い場合は</a:t>
            </a:r>
            <a:r>
              <a:rPr lang="en-US" altLang="ja-JP" sz="1400" dirty="0"/>
              <a:t>(</a:t>
            </a:r>
            <a:r>
              <a:rPr lang="en-US" altLang="ja-JP" sz="1400" dirty="0" err="1"/>
              <a:t>f,v</a:t>
            </a:r>
            <a:r>
              <a:rPr lang="en-US" altLang="ja-JP" sz="1400" dirty="0"/>
              <a:t>)</a:t>
            </a:r>
            <a:r>
              <a:rPr lang="ja-JP" altLang="en-US" sz="1400" dirty="0"/>
              <a:t>のスケール差が大きいと判断し、</a:t>
            </a:r>
            <a:r>
              <a:rPr lang="en-US" altLang="ja-JP" sz="1400" dirty="0"/>
              <a:t>2</a:t>
            </a:r>
            <a:r>
              <a:rPr lang="ja-JP" altLang="en-US" sz="1400" dirty="0"/>
              <a:t>章の通り各世代で基準点を更新し、個体群が制約境界に十分近い場合は、暫定の基準点を用いる。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本稿では、最良解が実行可能となったときに、</a:t>
            </a:r>
            <a:r>
              <a:rPr lang="ja-JP" altLang="en-US" sz="1400" dirty="0"/>
              <a:t>個体群が制約境界に十分近い状態と判断し、それ以外は遠い状態と判断する。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400" dirty="0"/>
              <a:t>よって、提案手法は、探索過程のスケール差に応じて、適切な基準点に基づく正規化が適用されるため、実行可能領域への収束性を失わずに悪スケール性にも対処することが期待できる。</a:t>
            </a:r>
            <a:endParaRPr lang="en-US" altLang="ja-JP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本稿の数値実験検証は、上記の正規化法を、著者らがこれまでに提案した、適応的重み調整則を有する</a:t>
            </a:r>
            <a:r>
              <a:rPr kumimoji="1" lang="en-US" altLang="ja-JP" sz="1400" dirty="0"/>
              <a:t>MOEA/D</a:t>
            </a:r>
            <a:r>
              <a:rPr kumimoji="1" lang="ja-JP" altLang="en-US" sz="1400" dirty="0"/>
              <a:t>ベースの</a:t>
            </a:r>
            <a:r>
              <a:rPr kumimoji="1" lang="en-US" altLang="ja-JP" sz="1400" dirty="0"/>
              <a:t>CHT[2]</a:t>
            </a:r>
            <a:r>
              <a:rPr kumimoji="1" lang="ja-JP" altLang="en-US" sz="1400" dirty="0"/>
              <a:t>に導入・実装して行う。</a:t>
            </a:r>
            <a:endParaRPr kumimoji="1"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651ACE-A144-40F7-AAC2-357D6C8DB59F}"/>
              </a:ext>
            </a:extLst>
          </p:cNvPr>
          <p:cNvSpPr txBox="1"/>
          <p:nvPr/>
        </p:nvSpPr>
        <p:spPr>
          <a:xfrm>
            <a:off x="319200" y="6494790"/>
            <a:ext cx="361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[1]</a:t>
            </a:r>
            <a:r>
              <a:rPr kumimoji="1" lang="ja-JP" altLang="en-US" sz="1400" dirty="0"/>
              <a:t>：</a:t>
            </a:r>
            <a:r>
              <a:rPr lang="en-US" altLang="ja-JP" sz="1400" dirty="0"/>
              <a:t> MOEA/D-DE</a:t>
            </a:r>
            <a:r>
              <a:rPr kumimoji="1" lang="ja-JP" altLang="en-US" sz="1400" dirty="0"/>
              <a:t>、</a:t>
            </a:r>
            <a:r>
              <a:rPr kumimoji="1" lang="en-US" altLang="ja-JP" sz="1400" dirty="0"/>
              <a:t>[2]</a:t>
            </a:r>
            <a:r>
              <a:rPr kumimoji="1" lang="ja-JP" altLang="en-US" sz="1400" dirty="0"/>
              <a:t>：安田君レター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0334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1742</Words>
  <Application>Microsoft Office PowerPoint</Application>
  <PresentationFormat>ワイド画面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小嶋君　レター構想補足</vt:lpstr>
      <vt:lpstr>本資料の目的</vt:lpstr>
      <vt:lpstr>フォーカスしている領域</vt:lpstr>
      <vt:lpstr>大前提の背景</vt:lpstr>
      <vt:lpstr>提案手法の説明</vt:lpstr>
      <vt:lpstr>ストーリーの方向性</vt:lpstr>
      <vt:lpstr>ストーリー①案</vt:lpstr>
      <vt:lpstr>ストーリー②案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小嶋君C部門大会構想</dc:title>
  <dc:creator>Kumagai, Wataru (Wataru.Kumagai@yokogawa.com)</dc:creator>
  <cp:lastModifiedBy>Kumagai, Wataru (Wataru.Kumagai@yokogawa.com)</cp:lastModifiedBy>
  <cp:revision>84</cp:revision>
  <dcterms:created xsi:type="dcterms:W3CDTF">2022-05-25T07:11:03Z</dcterms:created>
  <dcterms:modified xsi:type="dcterms:W3CDTF">2022-12-01T10:18:58Z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2022-12-01T02:08:26Z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59443205-b284-48f5-bd7b-3ba76da96241</vt:lpwstr>
  </property>
  <property fmtid="{D5CDD505-2E9C-101B-9397-08002B2CF9AE}" pid="8" name="MSIP_Label_69b5a962-1a7a-4bf8-819d-07a170110954_ContentBits">
    <vt:lpwstr>0</vt:lpwstr>
  </property>
</Properties>
</file>