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69" r:id="rId2"/>
    <p:sldId id="518" r:id="rId3"/>
    <p:sldId id="536" r:id="rId4"/>
    <p:sldId id="537" r:id="rId5"/>
    <p:sldId id="538" r:id="rId6"/>
    <p:sldId id="539" r:id="rId7"/>
    <p:sldId id="540" r:id="rId8"/>
    <p:sldId id="541" r:id="rId9"/>
    <p:sldId id="542" r:id="rId10"/>
    <p:sldId id="531" r:id="rId11"/>
    <p:sldId id="28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3784" autoAdjust="0"/>
  </p:normalViewPr>
  <p:slideViewPr>
    <p:cSldViewPr snapToGrid="0">
      <p:cViewPr varScale="1">
        <p:scale>
          <a:sx n="31" d="100"/>
          <a:sy n="31" d="100"/>
        </p:scale>
        <p:origin x="60" y="57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0:00~0:08, 8sec</a:t>
            </a:r>
            <a:r>
              <a:rPr kumimoji="1" lang="ja-JP" altLang="en-US" dirty="0"/>
              <a:t>）</a:t>
            </a:r>
            <a:endParaRPr kumimoji="1" lang="en-US" altLang="ja-JP" dirty="0"/>
          </a:p>
          <a:p>
            <a:r>
              <a:rPr kumimoji="1" lang="ja-JP" altLang="en-US" dirty="0"/>
              <a:t>イノベーションセンターの熊谷渉です。私から</a:t>
            </a:r>
            <a:r>
              <a:rPr kumimoji="1" lang="en-US" altLang="ja-JP" dirty="0" err="1"/>
              <a:t>ChatGPT</a:t>
            </a:r>
            <a:r>
              <a:rPr kumimoji="1" lang="ja-JP" altLang="en-US" dirty="0"/>
              <a:t>の概要についてお話しします。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189508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2088502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823943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12324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412585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221899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79544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26085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169233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0:08~0:31, 23sec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本日聴講している方ですが、恐らく</a:t>
            </a:r>
            <a:r>
              <a:rPr kumimoji="1" lang="en-US" altLang="ja-JP" dirty="0"/>
              <a:t>2</a:t>
            </a:r>
            <a:r>
              <a:rPr kumimoji="1" lang="ja-JP" altLang="en-US" dirty="0"/>
              <a:t>つのケースを想定していると想像しています。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つ目は社内業務での活用で、これは他社の</a:t>
            </a:r>
            <a:r>
              <a:rPr kumimoji="1" lang="en-US" altLang="ja-JP" dirty="0"/>
              <a:t>AI</a:t>
            </a:r>
            <a:r>
              <a:rPr kumimoji="1" lang="ja-JP" altLang="en-US" dirty="0"/>
              <a:t>サービスを用いて日々の業務の効率化を図るケースです。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つ目はビジネス展開への活用で、これは</a:t>
            </a:r>
            <a:r>
              <a:rPr kumimoji="1" lang="en-US" altLang="ja-JP" dirty="0"/>
              <a:t>AI</a:t>
            </a:r>
            <a:r>
              <a:rPr kumimoji="1" lang="ja-JP" altLang="en-US" dirty="0"/>
              <a:t>技術に基づいてサービス化して、他社への提供を狙うケースです。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838221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5 26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水素基本戦略</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r>
              <a:rPr lang="en-US" altLang="ja-JP" dirty="0"/>
              <a:t>Ph. D.</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a:t>
            </a:r>
            <a:r>
              <a:rPr lang="ja-JP" altLang="en-US" dirty="0"/>
              <a:t>マーケティング本部 イノベーションセンター</a:t>
            </a:r>
            <a:endParaRPr lang="en-US" altLang="ja-JP" dirty="0"/>
          </a:p>
          <a:p>
            <a:r>
              <a:rPr lang="ja-JP" altLang="en-US" dirty="0"/>
              <a:t>プロジェクトデザイン部 オペレーショナルエクセレンス </a:t>
            </a:r>
            <a:r>
              <a:rPr lang="en-US" altLang="ja-JP" dirty="0"/>
              <a:t>Gr.</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11</a:t>
            </a:r>
            <a:r>
              <a:rPr lang="ja-JP" altLang="en-US" dirty="0"/>
              <a:t>月</a:t>
            </a:r>
            <a:r>
              <a:rPr lang="en-US" altLang="ja-JP" dirty="0"/>
              <a:t>21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1" y="2472643"/>
            <a:ext cx="5790041" cy="4160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交換会</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ja-JP" altLang="en-US" dirty="0"/>
              <a:t>水電解装置のコスト構成は？</a:t>
            </a:r>
            <a:endParaRPr lang="en-US" altLang="ja-JP" dirty="0"/>
          </a:p>
          <a:p>
            <a:pPr lvl="1"/>
            <a:r>
              <a:rPr lang="en-US" altLang="ja-JP" dirty="0"/>
              <a:t>stack</a:t>
            </a:r>
            <a:r>
              <a:rPr lang="ja-JP" altLang="en-US" dirty="0"/>
              <a:t>が高い（特に膜、イリジウム</a:t>
            </a:r>
            <a:r>
              <a:rPr lang="en-US" altLang="ja-JP" dirty="0"/>
              <a:t>/Pt</a:t>
            </a:r>
            <a:r>
              <a:rPr lang="ja-JP" altLang="en-US" dirty="0"/>
              <a:t>）、バランス</a:t>
            </a:r>
            <a:r>
              <a:rPr lang="en-US" altLang="ja-JP" dirty="0"/>
              <a:t>of plant</a:t>
            </a:r>
            <a:r>
              <a:rPr lang="ja-JP" altLang="en-US" dirty="0"/>
              <a:t>（電力供給、水素、冷却）</a:t>
            </a:r>
            <a:endParaRPr lang="en-US" altLang="ja-JP" dirty="0"/>
          </a:p>
          <a:p>
            <a:pPr lvl="1"/>
            <a:r>
              <a:rPr lang="ja-JP" altLang="en-US" dirty="0"/>
              <a:t>製造・メンテナンスも</a:t>
            </a:r>
            <a:r>
              <a:rPr lang="ja-JP" altLang="en-US" sz="2400" dirty="0"/>
              <a:t>、</a:t>
            </a:r>
            <a:r>
              <a:rPr lang="en-US" altLang="ja-JP" sz="2000" dirty="0"/>
              <a:t>70</a:t>
            </a:r>
            <a:r>
              <a:rPr lang="ja-JP" altLang="en-US" sz="2000" dirty="0"/>
              <a:t>℃で動作、温度上げると劣化も速い</a:t>
            </a:r>
            <a:endParaRPr lang="en-US" altLang="ja-JP" sz="2000" dirty="0"/>
          </a:p>
          <a:p>
            <a:r>
              <a:rPr lang="ja-JP" altLang="en-US" dirty="0"/>
              <a:t>自家消費は別補助金、周辺に供給するものには補助金が付く</a:t>
            </a:r>
            <a:endParaRPr lang="en-US" altLang="ja-JP" dirty="0"/>
          </a:p>
        </p:txBody>
      </p:sp>
    </p:spTree>
    <p:extLst>
      <p:ext uri="{BB962C8B-B14F-4D97-AF65-F5344CB8AC3E}">
        <p14:creationId xmlns:p14="http://schemas.microsoft.com/office/powerpoint/2010/main" val="323650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11</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1</a:t>
            </a:r>
            <a:r>
              <a:rPr lang="ja-JP" altLang="en-US" dirty="0"/>
              <a:t>章　総論　</a:t>
            </a:r>
            <a:r>
              <a:rPr lang="en-US" altLang="ja-JP" dirty="0"/>
              <a:t>1-1 </a:t>
            </a:r>
            <a:r>
              <a:rPr lang="ja-JP" altLang="en-US" dirty="0"/>
              <a:t>水素基本戦略の位置づけ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sz="2800" dirty="0"/>
              <a:t>2050</a:t>
            </a:r>
            <a:r>
              <a:rPr lang="ja-JP" altLang="en-US" sz="2800" dirty="0"/>
              <a:t>年カーボンニュートラル宣言（</a:t>
            </a:r>
            <a:r>
              <a:rPr lang="en-US" altLang="ja-JP" sz="2800" dirty="0"/>
              <a:t>2020</a:t>
            </a:r>
            <a:r>
              <a:rPr lang="ja-JP" altLang="en-US" sz="2800" dirty="0"/>
              <a:t>）</a:t>
            </a:r>
            <a:endParaRPr lang="en-US" altLang="ja-JP" sz="2800" dirty="0"/>
          </a:p>
          <a:p>
            <a:pPr lvl="1"/>
            <a:r>
              <a:rPr lang="en-US" altLang="ja-JP" sz="2400" dirty="0"/>
              <a:t>2030</a:t>
            </a:r>
            <a:r>
              <a:rPr lang="ja-JP" altLang="en-US" sz="2400" dirty="0"/>
              <a:t>年度の電源構成の</a:t>
            </a:r>
            <a:r>
              <a:rPr lang="en-US" altLang="ja-JP" sz="2400" dirty="0"/>
              <a:t>1%</a:t>
            </a:r>
            <a:r>
              <a:rPr lang="ja-JP" altLang="en-US" sz="2400" dirty="0"/>
              <a:t>を水素・アンモニアで賄う</a:t>
            </a:r>
            <a:endParaRPr lang="en-US" altLang="ja-JP" sz="2400" dirty="0"/>
          </a:p>
          <a:p>
            <a:r>
              <a:rPr lang="ja-JP" altLang="en-US" sz="2800" dirty="0"/>
              <a:t>ウクライナ侵攻（</a:t>
            </a:r>
            <a:r>
              <a:rPr lang="en-US" altLang="ja-JP" sz="2800" dirty="0"/>
              <a:t>2022</a:t>
            </a:r>
            <a:r>
              <a:rPr lang="ja-JP" altLang="en-US" sz="2800" dirty="0"/>
              <a:t>）</a:t>
            </a:r>
            <a:endParaRPr lang="en-US" altLang="ja-JP" sz="2800" dirty="0"/>
          </a:p>
          <a:p>
            <a:pPr lvl="1"/>
            <a:r>
              <a:rPr lang="ja-JP" altLang="en-US" sz="2400" dirty="0"/>
              <a:t>ロシアへのエネルギー依存をフェーズアウト</a:t>
            </a:r>
            <a:endParaRPr lang="en-US" altLang="ja-JP" sz="2400" dirty="0"/>
          </a:p>
          <a:p>
            <a:r>
              <a:rPr lang="ja-JP" altLang="en-US" sz="2800" dirty="0"/>
              <a:t>エネルギー安定供給、経済成長・国際的な産業競争力強化、脱炭素</a:t>
            </a:r>
            <a:endParaRPr lang="en-US" altLang="ja-JP" sz="2800" dirty="0"/>
          </a:p>
          <a:p>
            <a:pPr lvl="1"/>
            <a:r>
              <a:rPr lang="ja-JP" altLang="en-US" sz="2400" dirty="0"/>
              <a:t>水素・アンモニアの大規模・強靭なサプライチェーンの構築や、供給インフラの整備支援</a:t>
            </a:r>
            <a:endParaRPr lang="en-US" altLang="ja-JP" sz="2400" dirty="0"/>
          </a:p>
          <a:p>
            <a:pPr lvl="1"/>
            <a:r>
              <a:rPr lang="ja-JP" altLang="en-US" sz="2400" dirty="0"/>
              <a:t>日本は技術開発段階から商用段階への移行を迎えている</a:t>
            </a:r>
            <a:endParaRPr lang="en-US" altLang="ja-JP" sz="2400" dirty="0"/>
          </a:p>
          <a:p>
            <a:pPr lvl="1"/>
            <a:r>
              <a:rPr lang="ja-JP" altLang="en-US" sz="2400" dirty="0"/>
              <a:t>かつては国内水素市場を作り上げていることを念頭に置いていたが、その拡がりは限界がある一方、世界の水素市場は一気に広がっているため、海外市場の取り込みも念頭に置く</a:t>
            </a:r>
            <a:endParaRPr lang="en-US" altLang="ja-JP" sz="2400" dirty="0"/>
          </a:p>
        </p:txBody>
      </p:sp>
    </p:spTree>
    <p:extLst>
      <p:ext uri="{BB962C8B-B14F-4D97-AF65-F5344CB8AC3E}">
        <p14:creationId xmlns:p14="http://schemas.microsoft.com/office/powerpoint/2010/main" val="353745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1</a:t>
            </a:r>
            <a:r>
              <a:rPr lang="ja-JP" altLang="en-US" dirty="0"/>
              <a:t>章　総論　</a:t>
            </a:r>
            <a:r>
              <a:rPr lang="en-US" altLang="ja-JP" dirty="0"/>
              <a:t>1-2 </a:t>
            </a:r>
            <a:r>
              <a:rPr lang="ja-JP" altLang="en-US" dirty="0"/>
              <a:t>本戦略における対象範囲</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ja-JP" altLang="en-US" sz="2800" dirty="0"/>
              <a:t>水素は、アンモニアや合成メタン（</a:t>
            </a:r>
            <a:r>
              <a:rPr lang="en-US" altLang="ja-JP" sz="2800" dirty="0"/>
              <a:t>e-methane</a:t>
            </a:r>
            <a:r>
              <a:rPr lang="ja-JP" altLang="en-US" sz="2800" dirty="0"/>
              <a:t>）・合成燃料（</a:t>
            </a:r>
            <a:r>
              <a:rPr lang="en-US" altLang="ja-JP" sz="2800" dirty="0"/>
              <a:t>e-fuel</a:t>
            </a:r>
            <a:r>
              <a:rPr lang="ja-JP" altLang="en-US" sz="2800" dirty="0"/>
              <a:t>）などのカーボンリサイクル製品など、様々な燃料や原料として使われるため、対象とする。</a:t>
            </a:r>
            <a:endParaRPr lang="en-US" altLang="ja-JP" sz="2800" dirty="0"/>
          </a:p>
          <a:p>
            <a:r>
              <a:rPr lang="ja-JP" altLang="en-US" sz="2800" dirty="0"/>
              <a:t>グレー水素、ブルー水素、グリーン水素</a:t>
            </a:r>
            <a:endParaRPr lang="en-US" altLang="ja-JP" sz="2400" dirty="0"/>
          </a:p>
        </p:txBody>
      </p:sp>
    </p:spTree>
    <p:extLst>
      <p:ext uri="{BB962C8B-B14F-4D97-AF65-F5344CB8AC3E}">
        <p14:creationId xmlns:p14="http://schemas.microsoft.com/office/powerpoint/2010/main" val="14683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dirty="0"/>
              <a:t>第</a:t>
            </a:r>
            <a:r>
              <a:rPr lang="en-US" altLang="ja-JP" dirty="0"/>
              <a:t>2</a:t>
            </a:r>
            <a:r>
              <a:rPr lang="ja-JP" altLang="en-US" dirty="0"/>
              <a:t>章　水素の導入に向けた基本的な考え方　</a:t>
            </a:r>
            <a:r>
              <a:rPr lang="en-US" altLang="ja-JP" dirty="0"/>
              <a:t>2-1 </a:t>
            </a:r>
            <a:r>
              <a:rPr lang="ja-JP" altLang="en-US" dirty="0"/>
              <a:t>考え方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dirty="0"/>
              <a:t>(1) S+3E</a:t>
            </a:r>
            <a:r>
              <a:rPr lang="ja-JP" altLang="en-US" dirty="0"/>
              <a:t>の観点</a:t>
            </a:r>
            <a:endParaRPr lang="en-US" altLang="ja-JP" dirty="0"/>
          </a:p>
          <a:p>
            <a:pPr lvl="1"/>
            <a:r>
              <a:rPr lang="en-US" altLang="ja-JP" dirty="0"/>
              <a:t>Safety</a:t>
            </a:r>
            <a:r>
              <a:rPr lang="ja-JP" altLang="en-US" dirty="0"/>
              <a:t>（安全性）</a:t>
            </a:r>
            <a:endParaRPr lang="en-US" altLang="ja-JP" dirty="0"/>
          </a:p>
          <a:p>
            <a:pPr lvl="1"/>
            <a:r>
              <a:rPr lang="en-US" altLang="ja-JP" dirty="0"/>
              <a:t>Energy Security</a:t>
            </a:r>
            <a:r>
              <a:rPr lang="ja-JP" altLang="en-US" dirty="0"/>
              <a:t>（エネルギー安全保障）：水電解装置に使われる希少金属や希土類などの安定確保やリサイクル、レアメタルの使用量を抑えるなど</a:t>
            </a:r>
            <a:endParaRPr lang="en-US" altLang="ja-JP" dirty="0"/>
          </a:p>
          <a:p>
            <a:pPr lvl="1"/>
            <a:r>
              <a:rPr lang="en-US" altLang="ja-JP" dirty="0"/>
              <a:t>Economic Efficiency</a:t>
            </a:r>
            <a:r>
              <a:rPr lang="ja-JP" altLang="en-US" dirty="0"/>
              <a:t>（経済効率性）：電解（再生可能エネルギー由来）水素は、コスト低減が見込める、相対的に価格変動が小さい</a:t>
            </a:r>
            <a:endParaRPr lang="en-US" altLang="ja-JP" dirty="0"/>
          </a:p>
          <a:p>
            <a:pPr lvl="1"/>
            <a:r>
              <a:rPr lang="en-US" altLang="ja-JP" dirty="0"/>
              <a:t>Environment</a:t>
            </a:r>
            <a:r>
              <a:rPr lang="ja-JP" altLang="en-US" dirty="0"/>
              <a:t>（環境適合）：調整力の役割として、再生可能エネルギー導入拡大に貢献</a:t>
            </a:r>
            <a:endParaRPr lang="en-US" altLang="ja-JP" sz="2000" dirty="0"/>
          </a:p>
        </p:txBody>
      </p:sp>
    </p:spTree>
    <p:extLst>
      <p:ext uri="{BB962C8B-B14F-4D97-AF65-F5344CB8AC3E}">
        <p14:creationId xmlns:p14="http://schemas.microsoft.com/office/powerpoint/2010/main" val="75387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dirty="0"/>
              <a:t>第</a:t>
            </a:r>
            <a:r>
              <a:rPr lang="en-US" altLang="ja-JP" dirty="0"/>
              <a:t>2</a:t>
            </a:r>
            <a:r>
              <a:rPr lang="ja-JP" altLang="en-US" dirty="0"/>
              <a:t>章　水素の導入に向けた基本的な考え方　</a:t>
            </a:r>
            <a:r>
              <a:rPr lang="en-US" altLang="ja-JP" dirty="0"/>
              <a:t>2-1 </a:t>
            </a:r>
            <a:r>
              <a:rPr lang="ja-JP" altLang="en-US" dirty="0"/>
              <a:t>考え方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dirty="0"/>
              <a:t>(2) </a:t>
            </a:r>
            <a:r>
              <a:rPr lang="ja-JP" altLang="en-US" dirty="0"/>
              <a:t>国際競争力強化の観点</a:t>
            </a:r>
            <a:endParaRPr lang="en-US" altLang="ja-JP" dirty="0"/>
          </a:p>
          <a:p>
            <a:pPr lvl="1"/>
            <a:r>
              <a:rPr lang="ja-JP" altLang="en-US" dirty="0"/>
              <a:t>日本：燃料電池の特許が牽引</a:t>
            </a:r>
            <a:endParaRPr lang="en-US" altLang="ja-JP" dirty="0"/>
          </a:p>
        </p:txBody>
      </p:sp>
    </p:spTree>
    <p:extLst>
      <p:ext uri="{BB962C8B-B14F-4D97-AF65-F5344CB8AC3E}">
        <p14:creationId xmlns:p14="http://schemas.microsoft.com/office/powerpoint/2010/main" val="393372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dirty="0"/>
              <a:t>第</a:t>
            </a:r>
            <a:r>
              <a:rPr lang="en-US" altLang="ja-JP" dirty="0"/>
              <a:t>2</a:t>
            </a:r>
            <a:r>
              <a:rPr lang="ja-JP" altLang="en-US" dirty="0"/>
              <a:t>章　水素の導入に向けた基本的な考え方　</a:t>
            </a:r>
            <a:r>
              <a:rPr lang="en-US" altLang="ja-JP" dirty="0"/>
              <a:t>2-2 </a:t>
            </a:r>
            <a:r>
              <a:rPr lang="ja-JP" altLang="en-US" dirty="0"/>
              <a:t>各国の政策動向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dirty="0"/>
              <a:t>(2) </a:t>
            </a:r>
            <a:r>
              <a:rPr lang="ja-JP" altLang="en-US" dirty="0"/>
              <a:t>国際競争力強化の観点</a:t>
            </a:r>
            <a:endParaRPr lang="en-US" altLang="ja-JP" dirty="0"/>
          </a:p>
          <a:p>
            <a:pPr lvl="1"/>
            <a:r>
              <a:rPr lang="ja-JP" altLang="en-US" dirty="0"/>
              <a:t>日本：燃料電池の特許が牽引</a:t>
            </a:r>
            <a:endParaRPr lang="en-US" altLang="ja-JP" dirty="0"/>
          </a:p>
        </p:txBody>
      </p:sp>
    </p:spTree>
    <p:extLst>
      <p:ext uri="{BB962C8B-B14F-4D97-AF65-F5344CB8AC3E}">
        <p14:creationId xmlns:p14="http://schemas.microsoft.com/office/powerpoint/2010/main" val="102124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2400" dirty="0"/>
              <a:t>第</a:t>
            </a:r>
            <a:r>
              <a:rPr lang="en-US" altLang="ja-JP" sz="2400" dirty="0"/>
              <a:t>3</a:t>
            </a:r>
            <a:r>
              <a:rPr lang="ja-JP" altLang="en-US" sz="2400" dirty="0"/>
              <a:t>章　水素社会実現の加速化に向けた方向性　</a:t>
            </a:r>
            <a:r>
              <a:rPr lang="en-US" altLang="ja-JP" sz="2400" dirty="0"/>
              <a:t>3-1</a:t>
            </a:r>
            <a:r>
              <a:rPr lang="ja-JP" altLang="en-US" sz="2400" dirty="0"/>
              <a:t> </a:t>
            </a:r>
            <a:r>
              <a:rPr lang="ja-JP" altLang="en-US" sz="2000" dirty="0"/>
              <a:t>安定的・安価・低炭素な水素・アンモニアの供給</a:t>
            </a:r>
            <a:endParaRPr lang="en-US" sz="24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dirty="0"/>
              <a:t>(1) </a:t>
            </a:r>
            <a:r>
              <a:rPr lang="ja-JP" altLang="en-US" dirty="0"/>
              <a:t>安定的な供給</a:t>
            </a:r>
            <a:endParaRPr lang="en-US" altLang="ja-JP" dirty="0"/>
          </a:p>
          <a:p>
            <a:r>
              <a:rPr lang="en-US" altLang="ja-JP" dirty="0"/>
              <a:t>(2) </a:t>
            </a:r>
            <a:r>
              <a:rPr lang="ja-JP" altLang="en-US" dirty="0"/>
              <a:t>供給コスト（</a:t>
            </a:r>
            <a:r>
              <a:rPr lang="en-US" altLang="ja-JP" dirty="0"/>
              <a:t>CIF</a:t>
            </a:r>
            <a:r>
              <a:rPr lang="ja-JP" altLang="en-US" dirty="0"/>
              <a:t>コスト）の低減</a:t>
            </a:r>
            <a:endParaRPr lang="en-US" altLang="ja-JP" dirty="0"/>
          </a:p>
          <a:p>
            <a:r>
              <a:rPr lang="en-US" altLang="ja-JP" dirty="0"/>
              <a:t>(3) </a:t>
            </a:r>
            <a:r>
              <a:rPr lang="ja-JP" altLang="en-US" dirty="0"/>
              <a:t>低炭素水素への移行：天然ガス、褐炭、再生可能エネルギー由来電気、化石燃料由来電気を用いた水電解、</a:t>
            </a:r>
            <a:r>
              <a:rPr lang="en-US" altLang="ja-JP" dirty="0"/>
              <a:t>CCUS/</a:t>
            </a:r>
            <a:r>
              <a:rPr lang="ja-JP" altLang="en-US" dirty="0"/>
              <a:t>カーボンリサイクルなどで製造できる。</a:t>
            </a:r>
            <a:endParaRPr lang="en-US" altLang="ja-JP" dirty="0"/>
          </a:p>
        </p:txBody>
      </p:sp>
    </p:spTree>
    <p:extLst>
      <p:ext uri="{BB962C8B-B14F-4D97-AF65-F5344CB8AC3E}">
        <p14:creationId xmlns:p14="http://schemas.microsoft.com/office/powerpoint/2010/main" val="421742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sz="2400" dirty="0"/>
              <a:t>第</a:t>
            </a:r>
            <a:r>
              <a:rPr lang="en-US" altLang="ja-JP" sz="2400" dirty="0"/>
              <a:t>3</a:t>
            </a:r>
            <a:r>
              <a:rPr lang="ja-JP" altLang="en-US" sz="2400" dirty="0"/>
              <a:t>章　水素社会実現の加速化に向けた方向性　</a:t>
            </a:r>
            <a:r>
              <a:rPr lang="en-US" altLang="ja-JP" sz="2400" dirty="0"/>
              <a:t>3-2 </a:t>
            </a:r>
            <a:r>
              <a:rPr lang="ja-JP" altLang="en-US" sz="2400" dirty="0"/>
              <a:t>供給面での取り組み</a:t>
            </a:r>
            <a:endParaRPr lang="en-US" sz="24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sz="1800" dirty="0"/>
              <a:t>(1) </a:t>
            </a:r>
            <a:r>
              <a:rPr lang="ja-JP" altLang="en-US" sz="1800" dirty="0"/>
              <a:t>国内水素サプライチェーンの構築</a:t>
            </a:r>
            <a:endParaRPr lang="en-US" altLang="ja-JP" sz="1800" dirty="0"/>
          </a:p>
          <a:p>
            <a:pPr lvl="1"/>
            <a:r>
              <a:rPr lang="ja-JP" altLang="en-US" sz="1600" dirty="0"/>
              <a:t>国内水素製造に向けた製造基盤の確立：海外輸入よりも高いが、再生可能エネルギーが出力制限される局面では余剰電力価格が安い、調整力として導入拡大することを踏まえると、国内製造ポテンシャルを最大限生かしたい。また、再生可能エネルギーから製造する水電解装置の需要は高まる（水素サプライチェーン上流）。</a:t>
            </a:r>
            <a:endParaRPr lang="en-US" altLang="ja-JP" sz="1600" dirty="0"/>
          </a:p>
          <a:p>
            <a:pPr lvl="1"/>
            <a:r>
              <a:rPr lang="ja-JP" altLang="en-US" sz="1600" dirty="0"/>
              <a:t>低炭素水素の導入拡大に向けた規制的誘導：製造コストが上昇するため、低炭素水素購入に対するインセンティブ、低炭素水素の供給に対する規制的誘導措置を設けるなど</a:t>
            </a:r>
            <a:endParaRPr lang="en-US" altLang="ja-JP" sz="1600" dirty="0"/>
          </a:p>
          <a:p>
            <a:pPr lvl="1"/>
            <a:r>
              <a:rPr lang="en-US" altLang="ja-JP" sz="1600" dirty="0"/>
              <a:t>CCUS/</a:t>
            </a:r>
            <a:r>
              <a:rPr lang="ja-JP" altLang="en-US" sz="1600" dirty="0"/>
              <a:t>カーボンリサイクルを組み合わせた製造にかかわる事業環境の整備：</a:t>
            </a:r>
            <a:r>
              <a:rPr lang="en-US" altLang="ja-JP" sz="1600" dirty="0"/>
              <a:t>CO2</a:t>
            </a:r>
            <a:r>
              <a:rPr lang="ja-JP" altLang="en-US" sz="1600" dirty="0"/>
              <a:t>を回収し、再利用する</a:t>
            </a:r>
            <a:endParaRPr lang="en-US" altLang="ja-JP" sz="1600" dirty="0"/>
          </a:p>
          <a:p>
            <a:r>
              <a:rPr lang="en-US" altLang="ja-JP" sz="1800" dirty="0"/>
              <a:t>(2) </a:t>
            </a:r>
            <a:r>
              <a:rPr lang="ja-JP" altLang="en-US" sz="1800" dirty="0"/>
              <a:t>国際水素サプライチェーンの構築</a:t>
            </a:r>
            <a:endParaRPr lang="en-US" altLang="ja-JP" sz="1800" dirty="0"/>
          </a:p>
          <a:p>
            <a:pPr lvl="1"/>
            <a:r>
              <a:rPr lang="ja-JP" altLang="en-US" sz="1600" dirty="0"/>
              <a:t>資源国との関係強化</a:t>
            </a:r>
            <a:endParaRPr lang="en-US" altLang="ja-JP" sz="1600" dirty="0"/>
          </a:p>
          <a:p>
            <a:pPr lvl="1"/>
            <a:r>
              <a:rPr lang="ja-JP" altLang="en-US" sz="1600" dirty="0"/>
              <a:t>サプライチェーン構築に際してのリスクへの対応（ファイナンス）</a:t>
            </a:r>
            <a:endParaRPr lang="en-US" altLang="ja-JP" sz="1600" dirty="0"/>
          </a:p>
        </p:txBody>
      </p:sp>
    </p:spTree>
    <p:extLst>
      <p:ext uri="{BB962C8B-B14F-4D97-AF65-F5344CB8AC3E}">
        <p14:creationId xmlns:p14="http://schemas.microsoft.com/office/powerpoint/2010/main" val="14112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a:bodyPr>
          <a:lstStyle/>
          <a:p>
            <a:r>
              <a:rPr lang="ja-JP" altLang="en-US" sz="2400" dirty="0"/>
              <a:t>第</a:t>
            </a:r>
            <a:r>
              <a:rPr lang="en-US" altLang="ja-JP" sz="2400" dirty="0"/>
              <a:t>3</a:t>
            </a:r>
            <a:r>
              <a:rPr lang="ja-JP" altLang="en-US" sz="2400" dirty="0"/>
              <a:t>章　水素社会実現の加速化に向けた方向性　</a:t>
            </a:r>
            <a:r>
              <a:rPr lang="en-US" altLang="ja-JP" sz="2400" dirty="0"/>
              <a:t>3-3</a:t>
            </a:r>
            <a:r>
              <a:rPr lang="ja-JP" altLang="en-US" sz="2400" dirty="0"/>
              <a:t> 需要面での取り組み</a:t>
            </a:r>
            <a:endParaRPr lang="en-US" sz="24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495336"/>
          </a:xfrm>
        </p:spPr>
        <p:txBody>
          <a:bodyPr/>
          <a:lstStyle/>
          <a:p>
            <a:r>
              <a:rPr lang="en-US" altLang="ja-JP" sz="1800" dirty="0"/>
              <a:t>(1) </a:t>
            </a:r>
            <a:r>
              <a:rPr lang="ja-JP" altLang="en-US" sz="1800" dirty="0"/>
              <a:t>需要創出に向けた動き</a:t>
            </a:r>
            <a:endParaRPr lang="en-US" altLang="ja-JP" sz="1800" dirty="0"/>
          </a:p>
          <a:p>
            <a:pPr lvl="1"/>
            <a:r>
              <a:rPr lang="ja-JP" altLang="en-US" sz="1600" dirty="0"/>
              <a:t>電化が難しい熱利用の脱炭素化、電源のゼロエミッション化、運輸、産業部門の脱炭素化、合成燃料・合成メタンなどのカーボンリサイクル製品の製造、再生可能エネルギーの効率的な活用など多様な貢献が期待できる</a:t>
            </a:r>
            <a:endParaRPr lang="en-US" altLang="ja-JP" sz="1600" dirty="0"/>
          </a:p>
          <a:p>
            <a:r>
              <a:rPr lang="ja-JP" altLang="en-US" sz="2000" dirty="0"/>
              <a:t>発電</a:t>
            </a:r>
            <a:endParaRPr lang="en-US" altLang="ja-JP" sz="2000" dirty="0"/>
          </a:p>
          <a:p>
            <a:pPr lvl="1"/>
            <a:r>
              <a:rPr lang="ja-JP" altLang="en-US" sz="1600" dirty="0"/>
              <a:t>大量の水素需要が見込まれる（火力発電、自家発電用途の火力発電）ため、ファーストトライアルとして推進役となる。</a:t>
            </a:r>
            <a:endParaRPr lang="en-US" altLang="ja-JP" sz="1600" dirty="0"/>
          </a:p>
          <a:p>
            <a:pPr lvl="1"/>
            <a:r>
              <a:rPr lang="ja-JP" altLang="en-US" sz="1600" dirty="0"/>
              <a:t>水素発電・アンモニア発電。</a:t>
            </a:r>
            <a:endParaRPr lang="en-US" altLang="ja-JP" sz="1600" dirty="0"/>
          </a:p>
          <a:p>
            <a:r>
              <a:rPr lang="ja-JP" altLang="en-US" sz="2000" dirty="0"/>
              <a:t>燃料電池（モビリティ・動力）</a:t>
            </a:r>
            <a:endParaRPr lang="en-US" altLang="ja-JP" sz="2000" dirty="0"/>
          </a:p>
          <a:p>
            <a:pPr lvl="1"/>
            <a:r>
              <a:rPr lang="ja-JP" altLang="en-US" sz="1600" dirty="0"/>
              <a:t>水素産業全般において必須となる機器、産業や国の枠を超えて市場を一体的に捉える</a:t>
            </a:r>
            <a:endParaRPr lang="en-US" altLang="ja-JP" sz="1600" dirty="0"/>
          </a:p>
          <a:p>
            <a:r>
              <a:rPr lang="ja-JP" altLang="en-US" sz="2000" dirty="0"/>
              <a:t>熱・原料利用</a:t>
            </a:r>
            <a:endParaRPr lang="en-US" altLang="ja-JP" sz="2000" dirty="0"/>
          </a:p>
          <a:p>
            <a:pPr lvl="1"/>
            <a:r>
              <a:rPr lang="ja-JP" altLang="en-US" sz="1600" dirty="0"/>
              <a:t>水素・アンモニアなどの燃料利用（熱需要）：</a:t>
            </a:r>
            <a:endParaRPr lang="en-US" altLang="ja-JP" sz="1600" dirty="0"/>
          </a:p>
          <a:p>
            <a:pPr lvl="1"/>
            <a:r>
              <a:rPr lang="ja-JP" altLang="en-US" sz="1600" dirty="0"/>
              <a:t>水素の原料利用（鉄鋼）：</a:t>
            </a:r>
            <a:endParaRPr lang="en-US" altLang="ja-JP" sz="1600" dirty="0"/>
          </a:p>
          <a:p>
            <a:pPr lvl="1"/>
            <a:r>
              <a:rPr lang="ja-JP" altLang="en-US" sz="1600" dirty="0"/>
              <a:t>水素の原料利用（化学）：</a:t>
            </a:r>
            <a:endParaRPr lang="en-US" altLang="ja-JP" sz="1600" dirty="0"/>
          </a:p>
        </p:txBody>
      </p:sp>
    </p:spTree>
    <p:extLst>
      <p:ext uri="{BB962C8B-B14F-4D97-AF65-F5344CB8AC3E}">
        <p14:creationId xmlns:p14="http://schemas.microsoft.com/office/powerpoint/2010/main" val="381211650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8226</TotalTime>
  <Words>1649</Words>
  <Application>Microsoft Office PowerPoint</Application>
  <PresentationFormat>ワイド画面</PresentationFormat>
  <Paragraphs>117</Paragraphs>
  <Slides>11</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Meiryo UI</vt:lpstr>
      <vt:lpstr>游ゴシック</vt:lpstr>
      <vt:lpstr>Arial</vt:lpstr>
      <vt:lpstr>Wingdings</vt:lpstr>
      <vt:lpstr>Yokogawa_Template_Standard</vt:lpstr>
      <vt:lpstr>水素基本戦略</vt:lpstr>
      <vt:lpstr>第1章　総論　1-1 水素基本戦略の位置づけ</vt:lpstr>
      <vt:lpstr>第1章　総論　1-2 本戦略における対象範囲</vt:lpstr>
      <vt:lpstr>第2章　水素の導入に向けた基本的な考え方　2-1 考え方</vt:lpstr>
      <vt:lpstr>第2章　水素の導入に向けた基本的な考え方　2-1 考え方</vt:lpstr>
      <vt:lpstr>第2章　水素の導入に向けた基本的な考え方　2-2 各国の政策動向</vt:lpstr>
      <vt:lpstr>第3章　水素社会実現の加速化に向けた方向性　3-1 安定的・安価・低炭素な水素・アンモニアの供給</vt:lpstr>
      <vt:lpstr>第3章　水素社会実現の加速化に向けた方向性　3-2 供給面での取り組み</vt:lpstr>
      <vt:lpstr>第3章　水素社会実現の加速化に向けた方向性　3-3 需要面での取り組み</vt:lpstr>
      <vt:lpstr>交換会</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Wataru</cp:lastModifiedBy>
  <cp:revision>1318</cp:revision>
  <dcterms:created xsi:type="dcterms:W3CDTF">2022-01-26T00:23:42Z</dcterms:created>
  <dcterms:modified xsi:type="dcterms:W3CDTF">2023-12-06T07:09:35Z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