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69" r:id="rId2"/>
    <p:sldId id="292" r:id="rId3"/>
    <p:sldId id="342" r:id="rId4"/>
    <p:sldId id="320" r:id="rId5"/>
    <p:sldId id="341" r:id="rId6"/>
    <p:sldId id="321" r:id="rId7"/>
    <p:sldId id="316" r:id="rId8"/>
    <p:sldId id="318" r:id="rId9"/>
    <p:sldId id="319" r:id="rId10"/>
    <p:sldId id="317" r:id="rId11"/>
    <p:sldId id="334" r:id="rId12"/>
    <p:sldId id="322" r:id="rId13"/>
    <p:sldId id="323" r:id="rId14"/>
    <p:sldId id="343" r:id="rId15"/>
    <p:sldId id="324" r:id="rId16"/>
    <p:sldId id="325" r:id="rId17"/>
    <p:sldId id="294" r:id="rId18"/>
    <p:sldId id="326" r:id="rId19"/>
    <p:sldId id="339" r:id="rId20"/>
    <p:sldId id="340" r:id="rId21"/>
    <p:sldId id="328" r:id="rId22"/>
    <p:sldId id="329" r:id="rId23"/>
    <p:sldId id="338" r:id="rId24"/>
    <p:sldId id="335" r:id="rId25"/>
    <p:sldId id="330" r:id="rId26"/>
    <p:sldId id="331" r:id="rId27"/>
    <p:sldId id="296" r:id="rId28"/>
    <p:sldId id="286" r:id="rId29"/>
    <p:sldId id="305" r:id="rId30"/>
    <p:sldId id="333" r:id="rId31"/>
    <p:sldId id="311" r:id="rId32"/>
    <p:sldId id="312" r:id="rId33"/>
    <p:sldId id="302" r:id="rId34"/>
    <p:sldId id="336" r:id="rId35"/>
    <p:sldId id="33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82213" autoAdjust="0"/>
  </p:normalViewPr>
  <p:slideViewPr>
    <p:cSldViewPr snapToGrid="0">
      <p:cViewPr varScale="1">
        <p:scale>
          <a:sx n="47" d="100"/>
          <a:sy n="47" d="100"/>
        </p:scale>
        <p:origin x="200" y="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25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jpg"/><Relationship Id="rId1" Type="http://schemas.openxmlformats.org/officeDocument/2006/relationships/slideLayout" Target="../slideLayouts/slideLayout5.xml"/><Relationship Id="rId6" Type="http://schemas.openxmlformats.org/officeDocument/2006/relationships/image" Target="../media/image410.png"/><Relationship Id="rId5" Type="http://schemas.openxmlformats.org/officeDocument/2006/relationships/image" Target="../media/image41.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0.jpg"/><Relationship Id="rId2" Type="http://schemas.openxmlformats.org/officeDocument/2006/relationships/image" Target="../media/image35.emf"/><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37.emf"/><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svg"/><Relationship Id="rId7"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6.png"/><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78.png"/><Relationship Id="rId1" Type="http://schemas.openxmlformats.org/officeDocument/2006/relationships/slideLayout" Target="../slideLayouts/slideLayout12.x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共同研究の進捗報告と</a:t>
            </a:r>
            <a:br>
              <a:rPr lang="en-US" altLang="ja-JP" dirty="0"/>
            </a:br>
            <a:r>
              <a:rPr lang="ja-JP" altLang="en-US" dirty="0"/>
              <a:t>今後の進め方のご相談</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渉、鎌田 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10</a:t>
            </a:r>
            <a:r>
              <a:rPr lang="ja-JP" altLang="en-US" dirty="0"/>
              <a:t>月</a:t>
            </a:r>
            <a:r>
              <a:rPr lang="en-US" altLang="ja-JP" dirty="0"/>
              <a:t>XX</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東京都立大学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589550" y="183225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794252" cy="400110"/>
          </a:xfrm>
          <a:prstGeom prst="rect">
            <a:avLst/>
          </a:prstGeom>
          <a:noFill/>
        </p:spPr>
        <p:txBody>
          <a:bodyPr wrap="square" rtlCol="0">
            <a:spAutoFit/>
          </a:bodyPr>
          <a:lstStyle/>
          <a:p>
            <a:r>
              <a:rPr kumimoji="1" lang="ja-JP" altLang="en-US" sz="2000" dirty="0"/>
              <a:t>佐藤さん検討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688653" cy="400110"/>
          </a:xfrm>
          <a:prstGeom prst="rect">
            <a:avLst/>
          </a:prstGeom>
          <a:noFill/>
        </p:spPr>
        <p:txBody>
          <a:bodyPr wrap="square" rtlCol="0">
            <a:spAutoFit/>
          </a:bodyPr>
          <a:lstStyle/>
          <a:p>
            <a:r>
              <a:rPr kumimoji="1" lang="ja-JP" altLang="en-US" sz="2000" dirty="0"/>
              <a:t>安田さん検討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626238" y="5184377"/>
            <a:ext cx="342656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a:t>
            </a:r>
            <a:r>
              <a:rPr kumimoji="1" lang="ja-JP" altLang="en-US" dirty="0">
                <a:solidFill>
                  <a:srgbClr val="FF0000"/>
                </a:solidFill>
              </a:rPr>
              <a:t>／</a:t>
            </a:r>
            <a:r>
              <a:rPr kumimoji="1" lang="en-US" altLang="ja-JP" dirty="0">
                <a:solidFill>
                  <a:srgbClr val="FF0000"/>
                </a:solidFill>
              </a:rPr>
              <a:t>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
        <p:nvSpPr>
          <p:cNvPr id="30" name="二等辺三角形 29">
            <a:extLst>
              <a:ext uri="{FF2B5EF4-FFF2-40B4-BE49-F238E27FC236}">
                <a16:creationId xmlns:a16="http://schemas.microsoft.com/office/drawing/2014/main" id="{629F9521-26A7-4B8D-9995-139AA96630D2}"/>
              </a:ext>
            </a:extLst>
          </p:cNvPr>
          <p:cNvSpPr/>
          <p:nvPr/>
        </p:nvSpPr>
        <p:spPr>
          <a:xfrm rot="10800000">
            <a:off x="4247373" y="3750665"/>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二等辺三角形 30">
            <a:extLst>
              <a:ext uri="{FF2B5EF4-FFF2-40B4-BE49-F238E27FC236}">
                <a16:creationId xmlns:a16="http://schemas.microsoft.com/office/drawing/2014/main" id="{25C734E7-8739-47F5-B318-BD9D81168C43}"/>
              </a:ext>
            </a:extLst>
          </p:cNvPr>
          <p:cNvSpPr/>
          <p:nvPr/>
        </p:nvSpPr>
        <p:spPr>
          <a:xfrm rot="10800000">
            <a:off x="8969704" y="3751102"/>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4900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84359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実行可能領域への収束性能と大域的探索性能の両面で優れていることを確認。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nvGraphicFramePr>
        <p:xfrm>
          <a:off x="3039657" y="1319424"/>
          <a:ext cx="6354917" cy="12192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210029">
                <a:tc>
                  <a:txBody>
                    <a:bodyPr/>
                    <a:lstStyle/>
                    <a:p>
                      <a:pPr algn="ctr"/>
                      <a:r>
                        <a:rPr kumimoji="1" lang="ja-JP" altLang="en-US" sz="1400" dirty="0"/>
                        <a:t>提案手法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（スカラ化）</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339386"/>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62459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7961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62459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624599"/>
                <a:ext cx="1135054" cy="338554"/>
              </a:xfrm>
              <a:prstGeom prst="rect">
                <a:avLst/>
              </a:prstGeom>
              <a:blipFill>
                <a:blip r:embed="rId7"/>
                <a:stretch>
                  <a:fillRect t="-5455" r="-1075" b="-23636"/>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96648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
        <p:nvSpPr>
          <p:cNvPr id="35" name="テキスト ボックス 34">
            <a:extLst>
              <a:ext uri="{FF2B5EF4-FFF2-40B4-BE49-F238E27FC236}">
                <a16:creationId xmlns:a16="http://schemas.microsoft.com/office/drawing/2014/main" id="{F3A15E49-C710-4AA8-BA3E-BCE2B3661049}"/>
              </a:ext>
            </a:extLst>
          </p:cNvPr>
          <p:cNvSpPr txBox="1"/>
          <p:nvPr/>
        </p:nvSpPr>
        <p:spPr>
          <a:xfrm>
            <a:off x="4917034" y="3660247"/>
            <a:ext cx="966931" cy="261610"/>
          </a:xfrm>
          <a:prstGeom prst="rect">
            <a:avLst/>
          </a:prstGeom>
          <a:noFill/>
        </p:spPr>
        <p:txBody>
          <a:bodyPr wrap="none" rtlCol="0">
            <a:spAutoFit/>
          </a:bodyPr>
          <a:lstStyle/>
          <a:p>
            <a:r>
              <a:rPr kumimoji="1" lang="ja-JP" altLang="en-US" sz="1050" dirty="0">
                <a:solidFill>
                  <a:srgbClr val="FF00FF"/>
                </a:solidFill>
              </a:rPr>
              <a:t>局所解に陥る</a:t>
            </a:r>
          </a:p>
        </p:txBody>
      </p:sp>
      <p:sp>
        <p:nvSpPr>
          <p:cNvPr id="38" name="テキスト ボックス 37">
            <a:extLst>
              <a:ext uri="{FF2B5EF4-FFF2-40B4-BE49-F238E27FC236}">
                <a16:creationId xmlns:a16="http://schemas.microsoft.com/office/drawing/2014/main" id="{5B868B7D-EAD9-42D6-AF56-2B774520A9E9}"/>
              </a:ext>
            </a:extLst>
          </p:cNvPr>
          <p:cNvSpPr txBox="1"/>
          <p:nvPr/>
        </p:nvSpPr>
        <p:spPr>
          <a:xfrm>
            <a:off x="1178044" y="3294239"/>
            <a:ext cx="1404606" cy="430887"/>
          </a:xfrm>
          <a:prstGeom prst="rect">
            <a:avLst/>
          </a:prstGeom>
          <a:noFill/>
        </p:spPr>
        <p:txBody>
          <a:bodyPr wrap="square" rtlCol="0">
            <a:spAutoFit/>
          </a:bodyPr>
          <a:lstStyle/>
          <a:p>
            <a:r>
              <a:rPr kumimoji="1" lang="ja-JP" altLang="en-US" sz="1050" dirty="0">
                <a:solidFill>
                  <a:srgbClr val="FF00FF"/>
                </a:solidFill>
              </a:rPr>
              <a:t>可能解獲得は早いが、改善が停滞</a:t>
            </a:r>
          </a:p>
        </p:txBody>
      </p:sp>
    </p:spTree>
    <p:extLst>
      <p:ext uri="{BB962C8B-B14F-4D97-AF65-F5344CB8AC3E}">
        <p14:creationId xmlns:p14="http://schemas.microsoft.com/office/powerpoint/2010/main" val="403389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648" y="2775324"/>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2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014472" y="2634847"/>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近傍生成法の進捗：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参照する探索点の選択範囲を、適合度と探索経過に応じて限定</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3506700415"/>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0.03</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04176"/>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1297590682"/>
              </p:ext>
            </p:extLst>
          </p:nvPr>
        </p:nvGraphicFramePr>
        <p:xfrm>
          <a:off x="746113" y="1775500"/>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486917427"/>
              </p:ext>
            </p:extLst>
          </p:nvPr>
        </p:nvGraphicFramePr>
        <p:xfrm>
          <a:off x="746113" y="3909245"/>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6ADB230B-6BE3-4C61-BE62-E186534A6EB1}"/>
              </a:ext>
            </a:extLst>
          </p:cNvPr>
          <p:cNvSpPr txBox="1"/>
          <p:nvPr/>
        </p:nvSpPr>
        <p:spPr>
          <a:xfrm>
            <a:off x="674396" y="5110838"/>
            <a:ext cx="4083169" cy="369332"/>
          </a:xfrm>
          <a:prstGeom prst="rect">
            <a:avLst/>
          </a:prstGeom>
          <a:noFill/>
        </p:spPr>
        <p:txBody>
          <a:bodyPr wrap="none" rtlCol="0">
            <a:spAutoFit/>
          </a:bodyPr>
          <a:lstStyle/>
          <a:p>
            <a:r>
              <a:rPr kumimoji="1" lang="en-US" altLang="ja-JP" dirty="0"/>
              <a:t>※3</a:t>
            </a:r>
            <a:r>
              <a:rPr kumimoji="1" lang="ja-JP" altLang="en-US" dirty="0"/>
              <a:t>月中に、下記のフルペーパーを投稿した</a:t>
            </a:r>
          </a:p>
        </p:txBody>
      </p:sp>
      <p:sp>
        <p:nvSpPr>
          <p:cNvPr id="10" name="テキスト ボックス 9">
            <a:extLst>
              <a:ext uri="{FF2B5EF4-FFF2-40B4-BE49-F238E27FC236}">
                <a16:creationId xmlns:a16="http://schemas.microsoft.com/office/drawing/2014/main" id="{815F263B-F63D-49FA-9268-6FEFE820BFDB}"/>
              </a:ext>
            </a:extLst>
          </p:cNvPr>
          <p:cNvSpPr txBox="1"/>
          <p:nvPr/>
        </p:nvSpPr>
        <p:spPr>
          <a:xfrm>
            <a:off x="923457" y="5560855"/>
            <a:ext cx="10587317" cy="307777"/>
          </a:xfrm>
          <a:prstGeom prst="rect">
            <a:avLst/>
          </a:prstGeom>
          <a:no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a:t>
            </a:r>
            <a:r>
              <a:rPr lang="en-US" altLang="ja-JP" sz="1400" dirty="0"/>
              <a:t>2022</a:t>
            </a:r>
            <a:r>
              <a:rPr lang="ja-JP" altLang="en-US" sz="1400" dirty="0"/>
              <a:t>）</a:t>
            </a:r>
            <a:endParaRPr kumimoji="1" lang="ja-JP" altLang="en-US" sz="1400" dirty="0"/>
          </a:p>
        </p:txBody>
      </p:sp>
    </p:spTree>
    <p:extLst>
      <p:ext uri="{BB962C8B-B14F-4D97-AF65-F5344CB8AC3E}">
        <p14:creationId xmlns:p14="http://schemas.microsoft.com/office/powerpoint/2010/main" val="6819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②：制約対処と近傍生成を組み合わせたアルゴリズムの性能評価を実施する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873365" y="5298154"/>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250989" y="5298154"/>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10211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338984" y="4480843"/>
            <a:ext cx="877163" cy="369332"/>
          </a:xfrm>
          <a:prstGeom prst="rect">
            <a:avLst/>
          </a:prstGeom>
          <a:noFill/>
        </p:spPr>
        <p:txBody>
          <a:bodyPr wrap="none" rtlCol="0">
            <a:spAutoFit/>
          </a:bodyPr>
          <a:lstStyle/>
          <a:p>
            <a:r>
              <a:rPr kumimoji="1" lang="ja-JP" altLang="en-US" b="1" dirty="0"/>
              <a:t>課題①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1228725" y="5102942"/>
            <a:ext cx="6010273"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228725" y="4684244"/>
            <a:ext cx="877163" cy="369332"/>
          </a:xfrm>
          <a:prstGeom prst="rect">
            <a:avLst/>
          </a:prstGeom>
          <a:noFill/>
        </p:spPr>
        <p:txBody>
          <a:bodyPr wrap="none" rtlCol="0">
            <a:spAutoFit/>
          </a:bodyPr>
          <a:lstStyle/>
          <a:p>
            <a:r>
              <a:rPr kumimoji="1" lang="ja-JP" altLang="en-US" b="1" dirty="0"/>
              <a:t>課題②</a:t>
            </a:r>
          </a:p>
        </p:txBody>
      </p:sp>
    </p:spTree>
    <p:extLst>
      <p:ext uri="{BB962C8B-B14F-4D97-AF65-F5344CB8AC3E}">
        <p14:creationId xmlns:p14="http://schemas.microsoft.com/office/powerpoint/2010/main" val="408370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制約対処法では、下記の課題が挙げられる。</a:t>
            </a:r>
            <a:endParaRPr lang="en-US" altLang="ja-JP" sz="20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1850378" y="1729328"/>
            <a:ext cx="2472152" cy="400110"/>
          </a:xfrm>
          <a:prstGeom prst="rect">
            <a:avLst/>
          </a:prstGeom>
          <a:noFill/>
        </p:spPr>
        <p:txBody>
          <a:bodyPr wrap="none" rtlCol="0">
            <a:spAutoFit/>
          </a:bodyPr>
          <a:lstStyle/>
          <a:p>
            <a:r>
              <a:rPr kumimoji="1" lang="ja-JP" altLang="en-US" sz="2000" b="1" dirty="0"/>
              <a:t>違反量の正規化方法</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257904"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C991A13-6D4C-4278-96A5-5989D4B90E4C}"/>
              </a:ext>
            </a:extLst>
          </p:cNvPr>
          <p:cNvSpPr txBox="1"/>
          <p:nvPr/>
        </p:nvSpPr>
        <p:spPr>
          <a:xfrm>
            <a:off x="6325252" y="2397322"/>
            <a:ext cx="381226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大域的探索性能に対する評価方法</a:t>
            </a:r>
            <a:endParaRPr kumimoji="1" lang="en-US" altLang="ja-JP" b="1" dirty="0"/>
          </a:p>
        </p:txBody>
      </p:sp>
      <p:sp>
        <p:nvSpPr>
          <p:cNvPr id="17" name="テキスト ボックス 16">
            <a:extLst>
              <a:ext uri="{FF2B5EF4-FFF2-40B4-BE49-F238E27FC236}">
                <a16:creationId xmlns:a16="http://schemas.microsoft.com/office/drawing/2014/main" id="{584CD821-9A28-4FF1-8D05-58E8BE43A6EE}"/>
              </a:ext>
            </a:extLst>
          </p:cNvPr>
          <p:cNvSpPr txBox="1"/>
          <p:nvPr/>
        </p:nvSpPr>
        <p:spPr>
          <a:xfrm>
            <a:off x="506370" y="2228361"/>
            <a:ext cx="5270821" cy="646331"/>
          </a:xfrm>
          <a:prstGeom prst="rect">
            <a:avLst/>
          </a:prstGeom>
          <a:noFill/>
        </p:spPr>
        <p:txBody>
          <a:bodyPr wrap="square" rtlCol="0">
            <a:spAutoFit/>
          </a:bodyPr>
          <a:lstStyle/>
          <a:p>
            <a:r>
              <a:rPr kumimoji="1" lang="ja-JP" altLang="en-US" dirty="0"/>
              <a:t>複数制約では目的関数／制約関数間のスケール差の影響を強く受けると予想されるが、未検証</a:t>
            </a:r>
          </a:p>
        </p:txBody>
      </p:sp>
      <p:pic>
        <p:nvPicPr>
          <p:cNvPr id="24" name="図 23" descr="グラフ, 折れ線グラフ&#10;&#10;自動的に生成された説明">
            <a:extLst>
              <a:ext uri="{FF2B5EF4-FFF2-40B4-BE49-F238E27FC236}">
                <a16:creationId xmlns:a16="http://schemas.microsoft.com/office/drawing/2014/main" id="{967B6514-B590-4C2E-B2C6-9B14E612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374" y="3297104"/>
            <a:ext cx="1997377" cy="2850957"/>
          </a:xfrm>
          <a:prstGeom prst="rect">
            <a:avLst/>
          </a:prstGeom>
        </p:spPr>
      </p:pic>
      <p:cxnSp>
        <p:nvCxnSpPr>
          <p:cNvPr id="26" name="直線コネクタ 25">
            <a:extLst>
              <a:ext uri="{FF2B5EF4-FFF2-40B4-BE49-F238E27FC236}">
                <a16:creationId xmlns:a16="http://schemas.microsoft.com/office/drawing/2014/main" id="{D423D059-6A53-472E-9973-F0CD479B4406}"/>
              </a:ext>
            </a:extLst>
          </p:cNvPr>
          <p:cNvCxnSpPr>
            <a:cxnSpLocks/>
          </p:cNvCxnSpPr>
          <p:nvPr/>
        </p:nvCxnSpPr>
        <p:spPr>
          <a:xfrm flipH="1">
            <a:off x="6217117"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6F9AC2C-E88A-412A-8F96-93535025CFD4}"/>
              </a:ext>
            </a:extLst>
          </p:cNvPr>
          <p:cNvSpPr txBox="1"/>
          <p:nvPr/>
        </p:nvSpPr>
        <p:spPr>
          <a:xfrm>
            <a:off x="7209348" y="1729328"/>
            <a:ext cx="3809056" cy="400110"/>
          </a:xfrm>
          <a:prstGeom prst="rect">
            <a:avLst/>
          </a:prstGeom>
          <a:noFill/>
        </p:spPr>
        <p:txBody>
          <a:bodyPr wrap="none" rtlCol="0">
            <a:spAutoFit/>
          </a:bodyPr>
          <a:lstStyle/>
          <a:p>
            <a:r>
              <a:rPr kumimoji="1" lang="ja-JP" altLang="en-US" sz="2000" b="1" dirty="0"/>
              <a:t>大域的探索性能のスタンスや検証</a:t>
            </a:r>
          </a:p>
        </p:txBody>
      </p:sp>
      <p:sp>
        <p:nvSpPr>
          <p:cNvPr id="28" name="テキスト ボックス 27">
            <a:extLst>
              <a:ext uri="{FF2B5EF4-FFF2-40B4-BE49-F238E27FC236}">
                <a16:creationId xmlns:a16="http://schemas.microsoft.com/office/drawing/2014/main" id="{F5171BB9-85A3-49CF-9E6E-36472CC23EA0}"/>
              </a:ext>
            </a:extLst>
          </p:cNvPr>
          <p:cNvSpPr txBox="1"/>
          <p:nvPr/>
        </p:nvSpPr>
        <p:spPr>
          <a:xfrm>
            <a:off x="6325252" y="3541133"/>
            <a:ext cx="363112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大域的探索性能に対するスタンス</a:t>
            </a:r>
            <a:endParaRPr kumimoji="1" lang="en-US" altLang="ja-JP" b="1" dirty="0"/>
          </a:p>
        </p:txBody>
      </p:sp>
      <p:sp>
        <p:nvSpPr>
          <p:cNvPr id="29" name="テキスト ボックス 28">
            <a:extLst>
              <a:ext uri="{FF2B5EF4-FFF2-40B4-BE49-F238E27FC236}">
                <a16:creationId xmlns:a16="http://schemas.microsoft.com/office/drawing/2014/main" id="{52BC1E76-499A-492C-95D2-3EAC7D8496E4}"/>
              </a:ext>
            </a:extLst>
          </p:cNvPr>
          <p:cNvSpPr txBox="1"/>
          <p:nvPr/>
        </p:nvSpPr>
        <p:spPr>
          <a:xfrm>
            <a:off x="6644121" y="2786549"/>
            <a:ext cx="5164181" cy="646331"/>
          </a:xfrm>
          <a:prstGeom prst="rect">
            <a:avLst/>
          </a:prstGeom>
          <a:noFill/>
        </p:spPr>
        <p:txBody>
          <a:bodyPr wrap="square" rtlCol="0">
            <a:spAutoFit/>
          </a:bodyPr>
          <a:lstStyle/>
          <a:p>
            <a:r>
              <a:rPr kumimoji="1" lang="ja-JP" altLang="en-US" dirty="0"/>
              <a:t>フルペーパーでは、可能領域への収束性能と分離していたが、独立に評価しているかは課題</a:t>
            </a:r>
          </a:p>
        </p:txBody>
      </p:sp>
      <p:sp>
        <p:nvSpPr>
          <p:cNvPr id="30" name="テキスト ボックス 29">
            <a:extLst>
              <a:ext uri="{FF2B5EF4-FFF2-40B4-BE49-F238E27FC236}">
                <a16:creationId xmlns:a16="http://schemas.microsoft.com/office/drawing/2014/main" id="{8B689253-C0E0-48D9-BF03-3DEA7D1265FF}"/>
              </a:ext>
            </a:extLst>
          </p:cNvPr>
          <p:cNvSpPr txBox="1"/>
          <p:nvPr/>
        </p:nvSpPr>
        <p:spPr>
          <a:xfrm>
            <a:off x="6644120" y="3919248"/>
            <a:ext cx="5164181" cy="646331"/>
          </a:xfrm>
          <a:prstGeom prst="rect">
            <a:avLst/>
          </a:prstGeom>
          <a:noFill/>
        </p:spPr>
        <p:txBody>
          <a:bodyPr wrap="square" rtlCol="0">
            <a:spAutoFit/>
          </a:bodyPr>
          <a:lstStyle/>
          <a:p>
            <a:r>
              <a:rPr kumimoji="1" lang="ja-JP" altLang="en-US" dirty="0"/>
              <a:t>適合度や解の選択方法の変更だけでは、大域的探索性能の更なる改善は期待できない</a:t>
            </a:r>
            <a:r>
              <a:rPr kumimoji="1" lang="ja-JP" altLang="en-US" sz="1400" dirty="0"/>
              <a:t>（</a:t>
            </a:r>
            <a:r>
              <a:rPr kumimoji="1" lang="ja-JP" altLang="en-US" sz="1400" dirty="0">
                <a:solidFill>
                  <a:srgbClr val="FF0000"/>
                </a:solidFill>
              </a:rPr>
              <a:t>近傍生成の必要性</a:t>
            </a:r>
            <a:r>
              <a:rPr kumimoji="1" lang="ja-JP" altLang="en-US" sz="1400" dirty="0"/>
              <a:t>）</a:t>
            </a:r>
            <a:endParaRPr kumimoji="1" lang="ja-JP" altLang="en-US" dirty="0"/>
          </a:p>
        </p:txBody>
      </p:sp>
      <p:sp>
        <p:nvSpPr>
          <p:cNvPr id="31" name="テキスト ボックス 30">
            <a:extLst>
              <a:ext uri="{FF2B5EF4-FFF2-40B4-BE49-F238E27FC236}">
                <a16:creationId xmlns:a16="http://schemas.microsoft.com/office/drawing/2014/main" id="{E86521FF-031B-423D-ADA4-2228B4BA2226}"/>
              </a:ext>
            </a:extLst>
          </p:cNvPr>
          <p:cNvSpPr txBox="1"/>
          <p:nvPr/>
        </p:nvSpPr>
        <p:spPr>
          <a:xfrm>
            <a:off x="6325252" y="4722583"/>
            <a:ext cx="4881465"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有制約最適化における探索戦略の実現度合い</a:t>
            </a:r>
            <a:endParaRPr kumimoji="1" lang="en-US" altLang="ja-JP" b="1" dirty="0"/>
          </a:p>
        </p:txBody>
      </p:sp>
      <p:sp>
        <p:nvSpPr>
          <p:cNvPr id="32" name="テキスト ボックス 31">
            <a:extLst>
              <a:ext uri="{FF2B5EF4-FFF2-40B4-BE49-F238E27FC236}">
                <a16:creationId xmlns:a16="http://schemas.microsoft.com/office/drawing/2014/main" id="{A873D143-0051-4CD1-9A44-968D83913782}"/>
              </a:ext>
            </a:extLst>
          </p:cNvPr>
          <p:cNvSpPr txBox="1"/>
          <p:nvPr/>
        </p:nvSpPr>
        <p:spPr>
          <a:xfrm>
            <a:off x="6645638" y="5112438"/>
            <a:ext cx="5164181" cy="923330"/>
          </a:xfrm>
          <a:prstGeom prst="rect">
            <a:avLst/>
          </a:prstGeom>
          <a:noFill/>
        </p:spPr>
        <p:txBody>
          <a:bodyPr wrap="square" rtlCol="0">
            <a:spAutoFit/>
          </a:bodyPr>
          <a:lstStyle/>
          <a:p>
            <a:r>
              <a:rPr kumimoji="1" lang="ja-JP" altLang="en-US" dirty="0"/>
              <a:t>フルペーパーでは、探索状態を解の非劣性と実行可能性だけで判定していたが、探索戦略を十分に実現できるかは未検証</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6714E0-C9D9-425A-BC6D-B7E16F5194D8}"/>
                  </a:ext>
                </a:extLst>
              </p:cNvPr>
              <p:cNvSpPr txBox="1"/>
              <p:nvPr/>
            </p:nvSpPr>
            <p:spPr>
              <a:xfrm>
                <a:off x="761163" y="3458286"/>
                <a:ext cx="2035044" cy="62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sSub>
                            <m:sSubPr>
                              <m:ctrlPr>
                                <a:rPr lang="el-GR" altLang="ja-JP" sz="1600" b="0" i="1" smtClean="0">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b="0" i="1" smtClean="0">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nary>
                    </m:oMath>
                  </m:oMathPara>
                </a14:m>
                <a:endParaRPr kumimoji="1" lang="ja-JP" altLang="en-US" sz="1600" b="1" dirty="0"/>
              </a:p>
            </p:txBody>
          </p:sp>
        </mc:Choice>
        <mc:Fallback xmlns="">
          <p:sp>
            <p:nvSpPr>
              <p:cNvPr id="33" name="テキスト ボックス 32">
                <a:extLst>
                  <a:ext uri="{FF2B5EF4-FFF2-40B4-BE49-F238E27FC236}">
                    <a16:creationId xmlns:a16="http://schemas.microsoft.com/office/drawing/2014/main" id="{4F6714E0-C9D9-425A-BC6D-B7E16F5194D8}"/>
                  </a:ext>
                </a:extLst>
              </p:cNvPr>
              <p:cNvSpPr txBox="1">
                <a:spLocks noRot="1" noChangeAspect="1" noMove="1" noResize="1" noEditPoints="1" noAdjustHandles="1" noChangeArrowheads="1" noChangeShapeType="1" noTextEdit="1"/>
              </p:cNvSpPr>
              <p:nvPr/>
            </p:nvSpPr>
            <p:spPr>
              <a:xfrm>
                <a:off x="761163" y="3458286"/>
                <a:ext cx="2035044" cy="624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DBBE152-6952-4A30-BD1F-ADE67008D53A}"/>
                  </a:ext>
                </a:extLst>
              </p:cNvPr>
              <p:cNvSpPr txBox="1"/>
              <p:nvPr/>
            </p:nvSpPr>
            <p:spPr>
              <a:xfrm>
                <a:off x="761163" y="4572334"/>
                <a:ext cx="2674578" cy="6280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f>
                            <m:fPr>
                              <m:ctrlPr>
                                <a:rPr lang="en-US" altLang="ja-JP" sz="1600" b="0" i="1" smtClean="0">
                                  <a:latin typeface="Cambria Math" panose="02040503050406030204" pitchFamily="18" charset="0"/>
                                </a:rPr>
                              </m:ctrlPr>
                            </m:fPr>
                            <m:num>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min</m:t>
                                  </m:r>
                                </m:sub>
                              </m:sSub>
                            </m:num>
                            <m:den>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b="0" i="0" smtClean="0">
                                      <a:latin typeface="Cambria Math" panose="02040503050406030204" pitchFamily="18" charset="0"/>
                                      <a:ea typeface="Cambria Math" panose="02040503050406030204" pitchFamily="18" charset="0"/>
                                    </a:rPr>
                                    <m:t>max</m:t>
                                  </m:r>
                                </m:sub>
                              </m:sSub>
                              <m:r>
                                <a:rPr lang="en-US" altLang="ja-JP" sz="1600" b="0" i="1" smtClean="0">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m:t>
                                  </m:r>
                                  <m:r>
                                    <m:rPr>
                                      <m:sty m:val="p"/>
                                    </m:rPr>
                                    <a:rPr lang="en-US" altLang="ja-JP" sz="1600" b="0" i="0" smtClean="0">
                                      <a:latin typeface="Cambria Math" panose="02040503050406030204" pitchFamily="18" charset="0"/>
                                      <a:ea typeface="Cambria Math" panose="02040503050406030204" pitchFamily="18" charset="0"/>
                                    </a:rPr>
                                    <m:t>in</m:t>
                                  </m:r>
                                </m:sub>
                              </m:sSub>
                            </m:den>
                          </m:f>
                        </m:e>
                      </m:nary>
                    </m:oMath>
                  </m:oMathPara>
                </a14:m>
                <a:endParaRPr kumimoji="1" lang="ja-JP" altLang="en-US" sz="1600" b="1" dirty="0"/>
              </a:p>
            </p:txBody>
          </p:sp>
        </mc:Choice>
        <mc:Fallback xmlns="">
          <p:sp>
            <p:nvSpPr>
              <p:cNvPr id="34" name="テキスト ボックス 33">
                <a:extLst>
                  <a:ext uri="{FF2B5EF4-FFF2-40B4-BE49-F238E27FC236}">
                    <a16:creationId xmlns:a16="http://schemas.microsoft.com/office/drawing/2014/main" id="{2DBBE152-6952-4A30-BD1F-ADE67008D53A}"/>
                  </a:ext>
                </a:extLst>
              </p:cNvPr>
              <p:cNvSpPr txBox="1">
                <a:spLocks noRot="1" noChangeAspect="1" noMove="1" noResize="1" noEditPoints="1" noAdjustHandles="1" noChangeArrowheads="1" noChangeShapeType="1" noTextEdit="1"/>
              </p:cNvSpPr>
              <p:nvPr/>
            </p:nvSpPr>
            <p:spPr>
              <a:xfrm>
                <a:off x="761163" y="4572334"/>
                <a:ext cx="2674578" cy="6280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2EF7043-BAB6-450F-9DF8-21B7666D8772}"/>
                  </a:ext>
                </a:extLst>
              </p:cNvPr>
              <p:cNvSpPr txBox="1"/>
              <p:nvPr/>
            </p:nvSpPr>
            <p:spPr>
              <a:xfrm>
                <a:off x="517055" y="5411558"/>
                <a:ext cx="2622321" cy="325089"/>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i="1">
                            <a:latin typeface="Cambria Math" panose="02040503050406030204" pitchFamily="18" charset="0"/>
                            <a:ea typeface="Cambria Math" panose="02040503050406030204" pitchFamily="18" charset="0"/>
                          </a:rPr>
                          <m:t>𝛺</m:t>
                        </m:r>
                      </m:e>
                      <m:sub>
                        <m:r>
                          <a:rPr lang="en-US" altLang="ja-JP" sz="1400" i="1">
                            <a:latin typeface="Cambria Math" panose="02040503050406030204" pitchFamily="18" charset="0"/>
                            <a:ea typeface="Cambria Math" panose="02040503050406030204" pitchFamily="18" charset="0"/>
                          </a:rPr>
                          <m:t>𝑗</m:t>
                        </m:r>
                      </m:sub>
                    </m:sSub>
                    <m:d>
                      <m:dPr>
                        <m:ctrlPr>
                          <a:rPr lang="en-US" altLang="ja-JP" sz="1400" b="0" i="1" smtClean="0">
                            <a:latin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oMath>
                </a14:m>
                <a:r>
                  <a:rPr kumimoji="1" lang="ja-JP" altLang="en-US" sz="1400" dirty="0"/>
                  <a:t>：制約関数</a:t>
                </a:r>
                <a14:m>
                  <m:oMath xmlns:m="http://schemas.openxmlformats.org/officeDocument/2006/math">
                    <m:sSub>
                      <m:sSubPr>
                        <m:ctrlPr>
                          <a:rPr lang="el-GR" altLang="ja-JP" sz="1400" i="1">
                            <a:latin typeface="Cambria Math" panose="02040503050406030204" pitchFamily="18" charset="0"/>
                            <a:ea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𝑔</m:t>
                        </m:r>
                      </m:e>
                      <m:sub>
                        <m:r>
                          <a:rPr lang="en-US" altLang="ja-JP" sz="1400" b="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1" i="1" smtClean="0">
                        <a:latin typeface="Cambria Math" panose="02040503050406030204" pitchFamily="18" charset="0"/>
                        <a:ea typeface="Cambria Math" panose="02040503050406030204" pitchFamily="18" charset="0"/>
                      </a:rPr>
                      <m:t>𝒙</m:t>
                    </m:r>
                    <m:r>
                      <a:rPr lang="en-US" altLang="ja-JP" sz="1400" b="0" i="1" smtClean="0">
                        <a:latin typeface="Cambria Math" panose="02040503050406030204" pitchFamily="18" charset="0"/>
                        <a:ea typeface="Cambria Math" panose="02040503050406030204" pitchFamily="18" charset="0"/>
                      </a:rPr>
                      <m:t>)</m:t>
                    </m:r>
                  </m:oMath>
                </a14:m>
                <a:r>
                  <a:rPr kumimoji="1" lang="ja-JP" altLang="en-US" sz="1400" dirty="0"/>
                  <a:t>の違反量</a:t>
                </a:r>
              </a:p>
            </p:txBody>
          </p:sp>
        </mc:Choice>
        <mc:Fallback xmlns="">
          <p:sp>
            <p:nvSpPr>
              <p:cNvPr id="35" name="テキスト ボックス 34">
                <a:extLst>
                  <a:ext uri="{FF2B5EF4-FFF2-40B4-BE49-F238E27FC236}">
                    <a16:creationId xmlns:a16="http://schemas.microsoft.com/office/drawing/2014/main" id="{C2EF7043-BAB6-450F-9DF8-21B7666D8772}"/>
                  </a:ext>
                </a:extLst>
              </p:cNvPr>
              <p:cNvSpPr txBox="1">
                <a:spLocks noRot="1" noChangeAspect="1" noMove="1" noResize="1" noEditPoints="1" noAdjustHandles="1" noChangeArrowheads="1" noChangeShapeType="1" noTextEdit="1"/>
              </p:cNvSpPr>
              <p:nvPr/>
            </p:nvSpPr>
            <p:spPr>
              <a:xfrm>
                <a:off x="517055" y="5411558"/>
                <a:ext cx="2622321" cy="325089"/>
              </a:xfrm>
              <a:prstGeom prst="rect">
                <a:avLst/>
              </a:prstGeom>
              <a:blipFill>
                <a:blip r:embed="rId5"/>
                <a:stretch>
                  <a:fillRect t="-5660" b="-11321"/>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0EF5D1D-A5C2-4B17-B524-F24786CDC71B}"/>
              </a:ext>
            </a:extLst>
          </p:cNvPr>
          <p:cNvSpPr txBox="1"/>
          <p:nvPr/>
        </p:nvSpPr>
        <p:spPr>
          <a:xfrm>
            <a:off x="356893" y="303132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正規化無</a:t>
            </a:r>
            <a:r>
              <a:rPr kumimoji="1" lang="ja-JP" altLang="en-US" sz="1400" dirty="0"/>
              <a:t>（</a:t>
            </a:r>
            <a:r>
              <a:rPr kumimoji="1" lang="en-US" altLang="ja-JP" sz="1400" dirty="0">
                <a:solidFill>
                  <a:srgbClr val="FF0000"/>
                </a:solidFill>
              </a:rPr>
              <a:t>proposal 1</a:t>
            </a:r>
            <a:r>
              <a:rPr kumimoji="1" lang="ja-JP" altLang="en-US" sz="1400" dirty="0"/>
              <a:t>）</a:t>
            </a:r>
            <a:endParaRPr kumimoji="1" lang="ja-JP" altLang="en-US" sz="1600" dirty="0"/>
          </a:p>
        </p:txBody>
      </p:sp>
      <p:sp>
        <p:nvSpPr>
          <p:cNvPr id="37" name="テキスト ボックス 36">
            <a:extLst>
              <a:ext uri="{FF2B5EF4-FFF2-40B4-BE49-F238E27FC236}">
                <a16:creationId xmlns:a16="http://schemas.microsoft.com/office/drawing/2014/main" id="{401D3AE2-05B7-4C16-B9F3-114B771BE208}"/>
              </a:ext>
            </a:extLst>
          </p:cNvPr>
          <p:cNvSpPr txBox="1"/>
          <p:nvPr/>
        </p:nvSpPr>
        <p:spPr>
          <a:xfrm>
            <a:off x="356893" y="418675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正規化有</a:t>
            </a:r>
            <a:r>
              <a:rPr kumimoji="1" lang="ja-JP" altLang="en-US" sz="1400" dirty="0"/>
              <a:t>（</a:t>
            </a:r>
            <a:r>
              <a:rPr kumimoji="1" lang="en-US" altLang="ja-JP" sz="1400" dirty="0">
                <a:solidFill>
                  <a:schemeClr val="accent1"/>
                </a:solidFill>
              </a:rPr>
              <a:t>proposal 2</a:t>
            </a:r>
            <a:r>
              <a:rPr kumimoji="1" lang="ja-JP" altLang="en-US" sz="1400" dirty="0"/>
              <a:t>）</a:t>
            </a:r>
            <a:endParaRPr kumimoji="1" lang="ja-JP" altLang="en-US" sz="1600" dirty="0"/>
          </a:p>
        </p:txBody>
      </p:sp>
      <p:sp>
        <p:nvSpPr>
          <p:cNvPr id="38" name="テキスト ボックス 37">
            <a:extLst>
              <a:ext uri="{FF2B5EF4-FFF2-40B4-BE49-F238E27FC236}">
                <a16:creationId xmlns:a16="http://schemas.microsoft.com/office/drawing/2014/main" id="{EA57E26A-1D64-464D-8D76-C9D27FF7A0D2}"/>
              </a:ext>
            </a:extLst>
          </p:cNvPr>
          <p:cNvSpPr txBox="1"/>
          <p:nvPr/>
        </p:nvSpPr>
        <p:spPr>
          <a:xfrm>
            <a:off x="3649549" y="2829409"/>
            <a:ext cx="2231297" cy="523220"/>
          </a:xfrm>
          <a:prstGeom prst="rect">
            <a:avLst/>
          </a:prstGeom>
          <a:noFill/>
        </p:spPr>
        <p:txBody>
          <a:bodyPr wrap="square" rtlCol="0">
            <a:spAutoFit/>
          </a:bodyPr>
          <a:lstStyle/>
          <a:p>
            <a:r>
              <a:rPr kumimoji="1" lang="ja-JP" altLang="en-US" sz="1400" dirty="0"/>
              <a:t>単一制約でも正規化の有無で探索挙動に影響を与えた</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4DF9514-2622-4378-A366-837D7EC06E9D}"/>
                  </a:ext>
                </a:extLst>
              </p:cNvPr>
              <p:cNvSpPr txBox="1"/>
              <p:nvPr/>
            </p:nvSpPr>
            <p:spPr>
              <a:xfrm>
                <a:off x="506370" y="5736647"/>
                <a:ext cx="3331168" cy="317203"/>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b="0" i="1">
                            <a:latin typeface="Cambria Math" panose="02040503050406030204" pitchFamily="18" charset="0"/>
                            <a:ea typeface="Cambria Math" panose="02040503050406030204" pitchFamily="18" charset="0"/>
                          </a:rPr>
                          <m:t>𝛺</m:t>
                        </m:r>
                      </m:e>
                      <m:sub>
                        <m:r>
                          <m:rPr>
                            <m:sty m:val="p"/>
                          </m:rPr>
                          <a:rPr lang="en-US" altLang="ja-JP" sz="1400" b="0" i="0" smtClean="0">
                            <a:latin typeface="Cambria Math" panose="02040503050406030204" pitchFamily="18" charset="0"/>
                            <a:ea typeface="Cambria Math" panose="02040503050406030204" pitchFamily="18" charset="0"/>
                          </a:rPr>
                          <m:t>min</m:t>
                        </m:r>
                        <m:r>
                          <a:rPr lang="en-US" altLang="ja-JP" sz="1400" b="0" i="0" smtClean="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max</m:t>
                        </m:r>
                      </m:sub>
                    </m:sSub>
                  </m:oMath>
                </a14:m>
                <a:r>
                  <a:rPr kumimoji="1" lang="ja-JP" altLang="en-US" sz="1400" dirty="0"/>
                  <a:t>：探索点群内の最小値／最大値</a:t>
                </a:r>
              </a:p>
            </p:txBody>
          </p:sp>
        </mc:Choice>
        <mc:Fallback xmlns="">
          <p:sp>
            <p:nvSpPr>
              <p:cNvPr id="39" name="テキスト ボックス 38">
                <a:extLst>
                  <a:ext uri="{FF2B5EF4-FFF2-40B4-BE49-F238E27FC236}">
                    <a16:creationId xmlns:a16="http://schemas.microsoft.com/office/drawing/2014/main" id="{C4DF9514-2622-4378-A366-837D7EC06E9D}"/>
                  </a:ext>
                </a:extLst>
              </p:cNvPr>
              <p:cNvSpPr txBox="1">
                <a:spLocks noRot="1" noChangeAspect="1" noMove="1" noResize="1" noEditPoints="1" noAdjustHandles="1" noChangeArrowheads="1" noChangeShapeType="1" noTextEdit="1"/>
              </p:cNvSpPr>
              <p:nvPr/>
            </p:nvSpPr>
            <p:spPr>
              <a:xfrm>
                <a:off x="506370" y="5736647"/>
                <a:ext cx="3331168" cy="317203"/>
              </a:xfrm>
              <a:prstGeom prst="rect">
                <a:avLst/>
              </a:prstGeom>
              <a:blipFill>
                <a:blip r:embed="rId6"/>
                <a:stretch>
                  <a:fillRect t="-5769"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402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2427388"/>
          </a:xfrm>
        </p:spPr>
        <p:txBody>
          <a:bodyPr/>
          <a:lstStyle/>
          <a:p>
            <a:r>
              <a:rPr lang="en-US" altLang="ja-JP" sz="2800" dirty="0"/>
              <a:t>2022</a:t>
            </a:r>
            <a:r>
              <a:rPr lang="ja-JP" altLang="en-US" sz="2800" dirty="0"/>
              <a:t>年度上期の研究成果についてご報告する。</a:t>
            </a:r>
            <a:endParaRPr lang="en-US" altLang="ja-JP" sz="2800" dirty="0"/>
          </a:p>
          <a:p>
            <a:r>
              <a:rPr lang="ja-JP" altLang="en-US" sz="2800" dirty="0"/>
              <a:t>成果と課題を踏まえ、来年度も共同研究の継続を希望しており、ご依頼させていただきたい。</a:t>
            </a:r>
            <a:endParaRPr lang="en-US" altLang="ja-JP" sz="2800" dirty="0"/>
          </a:p>
          <a:p>
            <a:r>
              <a:rPr lang="ja-JP" altLang="en-US" sz="2800" dirty="0"/>
              <a:t>来年度の内容と計画をご相談し、来年度の継続について内諾をいただきたい。</a:t>
            </a:r>
            <a:endParaRPr lang="en-US" altLang="ja-JP" sz="2800" dirty="0"/>
          </a:p>
        </p:txBody>
      </p:sp>
      <p:sp>
        <p:nvSpPr>
          <p:cNvPr id="7" name="テキスト ボックス 6">
            <a:extLst>
              <a:ext uri="{FF2B5EF4-FFF2-40B4-BE49-F238E27FC236}">
                <a16:creationId xmlns:a16="http://schemas.microsoft.com/office/drawing/2014/main" id="{DF4A014A-8F67-4AA4-97C8-9BD35F7089B0}"/>
              </a:ext>
            </a:extLst>
          </p:cNvPr>
          <p:cNvSpPr txBox="1"/>
          <p:nvPr/>
        </p:nvSpPr>
        <p:spPr>
          <a:xfrm>
            <a:off x="517055" y="3330717"/>
            <a:ext cx="11490726" cy="369332"/>
          </a:xfrm>
          <a:prstGeom prst="rect">
            <a:avLst/>
          </a:prstGeom>
          <a:noFill/>
        </p:spPr>
        <p:txBody>
          <a:bodyPr wrap="square" rtlCol="0">
            <a:spAutoFit/>
          </a:bodyPr>
          <a:lstStyle/>
          <a:p>
            <a:r>
              <a:rPr kumimoji="1" lang="en-US" altLang="ja-JP" dirty="0"/>
              <a:t>※ 2022</a:t>
            </a:r>
            <a:r>
              <a:rPr kumimoji="1" lang="ja-JP" altLang="en-US" dirty="0"/>
              <a:t>年</a:t>
            </a:r>
            <a:r>
              <a:rPr kumimoji="1" lang="en-US" altLang="ja-JP" dirty="0"/>
              <a:t>9</a:t>
            </a:r>
            <a:r>
              <a:rPr kumimoji="1" lang="ja-JP" altLang="en-US" dirty="0"/>
              <a:t>月</a:t>
            </a:r>
            <a:r>
              <a:rPr kumimoji="1" lang="en-US" altLang="ja-JP" dirty="0"/>
              <a:t>30</a:t>
            </a:r>
            <a:r>
              <a:rPr kumimoji="1" lang="ja-JP" altLang="en-US" dirty="0"/>
              <a:t>日に、産学公連携センターから入金完了のご連絡をいただきました。対応が遅れて申し訳ありませんでした。</a:t>
            </a:r>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近傍生成法では、下記の課題が挙げられる。</a:t>
            </a:r>
            <a:endParaRPr lang="en-US" altLang="ja-JP" sz="2000" dirty="0"/>
          </a:p>
        </p:txBody>
      </p:sp>
      <p:sp>
        <p:nvSpPr>
          <p:cNvPr id="9" name="テキスト ボックス 8">
            <a:extLst>
              <a:ext uri="{FF2B5EF4-FFF2-40B4-BE49-F238E27FC236}">
                <a16:creationId xmlns:a16="http://schemas.microsoft.com/office/drawing/2014/main" id="{47D64361-C9C2-4AE5-82B1-CB7EECC738CB}"/>
              </a:ext>
            </a:extLst>
          </p:cNvPr>
          <p:cNvSpPr txBox="1"/>
          <p:nvPr/>
        </p:nvSpPr>
        <p:spPr>
          <a:xfrm>
            <a:off x="8445352" y="1731089"/>
            <a:ext cx="1441420" cy="400110"/>
          </a:xfrm>
          <a:prstGeom prst="rect">
            <a:avLst/>
          </a:prstGeom>
          <a:noFill/>
        </p:spPr>
        <p:txBody>
          <a:bodyPr wrap="none" rtlCol="0">
            <a:spAutoFit/>
          </a:bodyPr>
          <a:lstStyle/>
          <a:p>
            <a:r>
              <a:rPr kumimoji="1" lang="ja-JP" altLang="en-US" sz="2000" b="1" dirty="0"/>
              <a:t>様々な検証</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217117" y="2163045"/>
            <a:ext cx="570006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C97A158-B4A9-4603-AAF6-7EF6CADC6759}"/>
              </a:ext>
            </a:extLst>
          </p:cNvPr>
          <p:cNvSpPr txBox="1"/>
          <p:nvPr/>
        </p:nvSpPr>
        <p:spPr>
          <a:xfrm>
            <a:off x="1433850" y="1731089"/>
            <a:ext cx="3659976" cy="400110"/>
          </a:xfrm>
          <a:prstGeom prst="rect">
            <a:avLst/>
          </a:prstGeom>
          <a:noFill/>
        </p:spPr>
        <p:txBody>
          <a:bodyPr wrap="none" rtlCol="0">
            <a:spAutoFit/>
          </a:bodyPr>
          <a:lstStyle/>
          <a:p>
            <a:r>
              <a:rPr kumimoji="1" lang="ja-JP" altLang="en-US" sz="2000" b="1" dirty="0"/>
              <a:t>近傍と制約の関係性の詳細調査</a:t>
            </a:r>
          </a:p>
        </p:txBody>
      </p:sp>
      <p:cxnSp>
        <p:nvCxnSpPr>
          <p:cNvPr id="27" name="直線コネクタ 26">
            <a:extLst>
              <a:ext uri="{FF2B5EF4-FFF2-40B4-BE49-F238E27FC236}">
                <a16:creationId xmlns:a16="http://schemas.microsoft.com/office/drawing/2014/main" id="{227CAB12-304A-4F90-83FC-7AE9B198B933}"/>
              </a:ext>
            </a:extLst>
          </p:cNvPr>
          <p:cNvCxnSpPr>
            <a:cxnSpLocks/>
          </p:cNvCxnSpPr>
          <p:nvPr/>
        </p:nvCxnSpPr>
        <p:spPr>
          <a:xfrm flipH="1">
            <a:off x="257904" y="216304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AA7A6BB-0CAE-49F9-A698-368B93BB3944}"/>
              </a:ext>
            </a:extLst>
          </p:cNvPr>
          <p:cNvPicPr>
            <a:picLocks noChangeAspect="1"/>
          </p:cNvPicPr>
          <p:nvPr/>
        </p:nvPicPr>
        <p:blipFill>
          <a:blip r:embed="rId2"/>
          <a:stretch>
            <a:fillRect/>
          </a:stretch>
        </p:blipFill>
        <p:spPr>
          <a:xfrm>
            <a:off x="367562" y="2715273"/>
            <a:ext cx="2390475" cy="3481366"/>
          </a:xfrm>
          <a:prstGeom prst="rect">
            <a:avLst/>
          </a:prstGeom>
        </p:spPr>
      </p:pic>
      <p:pic>
        <p:nvPicPr>
          <p:cNvPr id="33" name="図 32">
            <a:extLst>
              <a:ext uri="{FF2B5EF4-FFF2-40B4-BE49-F238E27FC236}">
                <a16:creationId xmlns:a16="http://schemas.microsoft.com/office/drawing/2014/main" id="{995A0B4F-E28D-4432-9277-7BF58E71D746}"/>
              </a:ext>
            </a:extLst>
          </p:cNvPr>
          <p:cNvPicPr>
            <a:picLocks noChangeAspect="1"/>
          </p:cNvPicPr>
          <p:nvPr/>
        </p:nvPicPr>
        <p:blipFill>
          <a:blip r:embed="rId3"/>
          <a:stretch>
            <a:fillRect/>
          </a:stretch>
        </p:blipFill>
        <p:spPr>
          <a:xfrm>
            <a:off x="4108632" y="2732127"/>
            <a:ext cx="1734544" cy="3431381"/>
          </a:xfrm>
          <a:prstGeom prst="rect">
            <a:avLst/>
          </a:prstGeom>
        </p:spPr>
      </p:pic>
      <p:sp>
        <p:nvSpPr>
          <p:cNvPr id="34" name="テキスト ボックス 33">
            <a:extLst>
              <a:ext uri="{FF2B5EF4-FFF2-40B4-BE49-F238E27FC236}">
                <a16:creationId xmlns:a16="http://schemas.microsoft.com/office/drawing/2014/main" id="{4AF7480C-1B1B-49EB-BBB6-2267F1FE4BF9}"/>
              </a:ext>
            </a:extLst>
          </p:cNvPr>
          <p:cNvSpPr txBox="1"/>
          <p:nvPr/>
        </p:nvSpPr>
        <p:spPr>
          <a:xfrm>
            <a:off x="3345705" y="2715273"/>
            <a:ext cx="646331" cy="369332"/>
          </a:xfrm>
          <a:prstGeom prst="rect">
            <a:avLst/>
          </a:prstGeom>
          <a:noFill/>
        </p:spPr>
        <p:txBody>
          <a:bodyPr wrap="none" rtlCol="0">
            <a:spAutoFit/>
          </a:bodyPr>
          <a:lstStyle/>
          <a:p>
            <a:r>
              <a:rPr kumimoji="1" lang="en-US" altLang="ja-JP" dirty="0"/>
              <a:t>SBX</a:t>
            </a:r>
            <a:endParaRPr kumimoji="1" lang="ja-JP" altLang="en-US"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0BE7242-2BA8-4FCC-BD45-03ED198A8613}"/>
                  </a:ext>
                </a:extLst>
              </p:cNvPr>
              <p:cNvSpPr txBox="1"/>
              <p:nvPr/>
            </p:nvSpPr>
            <p:spPr>
              <a:xfrm>
                <a:off x="3247634" y="4559938"/>
                <a:ext cx="842475" cy="369332"/>
              </a:xfrm>
              <a:prstGeom prst="rect">
                <a:avLst/>
              </a:prstGeom>
              <a:noFill/>
            </p:spPr>
            <p:txBody>
              <a:bodyPr wrap="none" rtlCol="0">
                <a:spAutoFit/>
              </a:bodyPr>
              <a:lstStyle/>
              <a:p>
                <a:r>
                  <a:rPr kumimoji="1" lang="en-US" altLang="ja-JP" dirty="0"/>
                  <a:t>BLX-</a:t>
                </a:r>
                <a14:m>
                  <m:oMath xmlns:m="http://schemas.openxmlformats.org/officeDocument/2006/math">
                    <m:r>
                      <a:rPr lang="el-GR" altLang="ja-JP" sz="1800" b="0" i="1" smtClean="0">
                        <a:latin typeface="Cambria Math" panose="02040503050406030204" pitchFamily="18" charset="0"/>
                        <a:ea typeface="Cambria Math" panose="02040503050406030204" pitchFamily="18" charset="0"/>
                      </a:rPr>
                      <m:t>𝛼</m:t>
                    </m:r>
                  </m:oMath>
                </a14:m>
                <a:endParaRPr kumimoji="1" lang="ja-JP" altLang="en-US" i="1" dirty="0"/>
              </a:p>
            </p:txBody>
          </p:sp>
        </mc:Choice>
        <mc:Fallback xmlns="">
          <p:sp>
            <p:nvSpPr>
              <p:cNvPr id="35" name="テキスト ボックス 34">
                <a:extLst>
                  <a:ext uri="{FF2B5EF4-FFF2-40B4-BE49-F238E27FC236}">
                    <a16:creationId xmlns:a16="http://schemas.microsoft.com/office/drawing/2014/main" id="{50BE7242-2BA8-4FCC-BD45-03ED198A8613}"/>
                  </a:ext>
                </a:extLst>
              </p:cNvPr>
              <p:cNvSpPr txBox="1">
                <a:spLocks noRot="1" noChangeAspect="1" noMove="1" noResize="1" noEditPoints="1" noAdjustHandles="1" noChangeArrowheads="1" noChangeShapeType="1" noTextEdit="1"/>
              </p:cNvSpPr>
              <p:nvPr/>
            </p:nvSpPr>
            <p:spPr>
              <a:xfrm>
                <a:off x="3247634" y="4559938"/>
                <a:ext cx="842475" cy="369332"/>
              </a:xfrm>
              <a:prstGeom prst="rect">
                <a:avLst/>
              </a:prstGeom>
              <a:blipFill>
                <a:blip r:embed="rId4"/>
                <a:stretch>
                  <a:fillRect l="-6522" t="-8197" b="-24590"/>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F4E37E96-9795-4A6D-8F16-F2E3CD28C13A}"/>
              </a:ext>
            </a:extLst>
          </p:cNvPr>
          <p:cNvSpPr txBox="1"/>
          <p:nvPr/>
        </p:nvSpPr>
        <p:spPr>
          <a:xfrm>
            <a:off x="571984" y="2260672"/>
            <a:ext cx="5296643" cy="369332"/>
          </a:xfrm>
          <a:prstGeom prst="rect">
            <a:avLst/>
          </a:prstGeom>
          <a:noFill/>
        </p:spPr>
        <p:txBody>
          <a:bodyPr wrap="none" rtlCol="0">
            <a:spAutoFit/>
          </a:bodyPr>
          <a:lstStyle/>
          <a:p>
            <a:r>
              <a:rPr kumimoji="1" lang="ja-JP" altLang="en-US" dirty="0"/>
              <a:t>複雑な制約に対して、どんな近傍が有効かを明確にする</a:t>
            </a:r>
          </a:p>
        </p:txBody>
      </p:sp>
      <p:sp>
        <p:nvSpPr>
          <p:cNvPr id="37" name="テキスト ボックス 36">
            <a:extLst>
              <a:ext uri="{FF2B5EF4-FFF2-40B4-BE49-F238E27FC236}">
                <a16:creationId xmlns:a16="http://schemas.microsoft.com/office/drawing/2014/main" id="{A1D5E2FE-33AD-451B-9B1A-60F68641271E}"/>
              </a:ext>
            </a:extLst>
          </p:cNvPr>
          <p:cNvSpPr txBox="1"/>
          <p:nvPr/>
        </p:nvSpPr>
        <p:spPr>
          <a:xfrm>
            <a:off x="7161017" y="2260672"/>
            <a:ext cx="3812262" cy="369332"/>
          </a:xfrm>
          <a:prstGeom prst="rect">
            <a:avLst/>
          </a:prstGeom>
          <a:noFill/>
        </p:spPr>
        <p:txBody>
          <a:bodyPr wrap="none" rtlCol="0">
            <a:spAutoFit/>
          </a:bodyPr>
          <a:lstStyle/>
          <a:p>
            <a:r>
              <a:rPr kumimoji="1" lang="ja-JP" altLang="en-US" dirty="0"/>
              <a:t>少ない条件・手法の検証に留まっている</a:t>
            </a:r>
          </a:p>
        </p:txBody>
      </p:sp>
      <p:sp>
        <p:nvSpPr>
          <p:cNvPr id="38" name="テキスト ボックス 37">
            <a:extLst>
              <a:ext uri="{FF2B5EF4-FFF2-40B4-BE49-F238E27FC236}">
                <a16:creationId xmlns:a16="http://schemas.microsoft.com/office/drawing/2014/main" id="{B356DC56-EC5C-4B96-8972-9F8563B8C03D}"/>
              </a:ext>
            </a:extLst>
          </p:cNvPr>
          <p:cNvSpPr txBox="1"/>
          <p:nvPr/>
        </p:nvSpPr>
        <p:spPr>
          <a:xfrm>
            <a:off x="6217117" y="2721035"/>
            <a:ext cx="3927678"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2</a:t>
            </a:r>
            <a:r>
              <a:rPr kumimoji="1" lang="ja-JP" altLang="en-US" b="1" dirty="0"/>
              <a:t>つの凸制約、</a:t>
            </a:r>
            <a:r>
              <a:rPr kumimoji="1" lang="en-US" altLang="ja-JP" b="1" dirty="0"/>
              <a:t>50</a:t>
            </a:r>
            <a:r>
              <a:rPr kumimoji="1" lang="ja-JP" altLang="en-US" b="1" dirty="0"/>
              <a:t>次元に留まっている</a:t>
            </a:r>
            <a:endParaRPr kumimoji="1" lang="en-US" altLang="ja-JP" b="1" dirty="0"/>
          </a:p>
        </p:txBody>
      </p:sp>
      <p:sp>
        <p:nvSpPr>
          <p:cNvPr id="39" name="テキスト ボックス 38">
            <a:extLst>
              <a:ext uri="{FF2B5EF4-FFF2-40B4-BE49-F238E27FC236}">
                <a16:creationId xmlns:a16="http://schemas.microsoft.com/office/drawing/2014/main" id="{17FCD727-4E07-4F8A-842C-C0B8F77039EC}"/>
              </a:ext>
            </a:extLst>
          </p:cNvPr>
          <p:cNvSpPr txBox="1"/>
          <p:nvPr/>
        </p:nvSpPr>
        <p:spPr>
          <a:xfrm>
            <a:off x="6217117" y="3063472"/>
            <a:ext cx="4044697"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性能比較も、</a:t>
            </a:r>
            <a:r>
              <a:rPr kumimoji="1" lang="en-US" altLang="ja-JP" b="1" dirty="0"/>
              <a:t>SBX</a:t>
            </a:r>
            <a:r>
              <a:rPr kumimoji="1" lang="ja-JP" altLang="en-US" b="1" dirty="0"/>
              <a:t>と</a:t>
            </a:r>
            <a:r>
              <a:rPr kumimoji="1" lang="en-US" altLang="ja-JP" b="1" dirty="0"/>
              <a:t>DE</a:t>
            </a:r>
            <a:r>
              <a:rPr kumimoji="1" lang="ja-JP" altLang="en-US" b="1" dirty="0"/>
              <a:t>に留まっている</a:t>
            </a:r>
            <a:endParaRPr kumimoji="1" lang="en-US" altLang="ja-JP" b="1" dirty="0"/>
          </a:p>
        </p:txBody>
      </p:sp>
      <p:pic>
        <p:nvPicPr>
          <p:cNvPr id="40" name="図 39">
            <a:extLst>
              <a:ext uri="{FF2B5EF4-FFF2-40B4-BE49-F238E27FC236}">
                <a16:creationId xmlns:a16="http://schemas.microsoft.com/office/drawing/2014/main" id="{7C65EE3D-FFCD-4AD0-A9BD-EF62252A5477}"/>
              </a:ext>
            </a:extLst>
          </p:cNvPr>
          <p:cNvPicPr>
            <a:picLocks noChangeAspect="1"/>
          </p:cNvPicPr>
          <p:nvPr/>
        </p:nvPicPr>
        <p:blipFill>
          <a:blip r:embed="rId5"/>
          <a:stretch>
            <a:fillRect/>
          </a:stretch>
        </p:blipFill>
        <p:spPr>
          <a:xfrm>
            <a:off x="6463553" y="3487465"/>
            <a:ext cx="2791252" cy="2676043"/>
          </a:xfrm>
          <a:prstGeom prst="rect">
            <a:avLst/>
          </a:prstGeom>
        </p:spPr>
      </p:pic>
      <p:pic>
        <p:nvPicPr>
          <p:cNvPr id="41" name="図 40" descr="グラフ, 折れ線グラフ, ヒストグラム&#10;&#10;自動的に生成された説明">
            <a:extLst>
              <a:ext uri="{FF2B5EF4-FFF2-40B4-BE49-F238E27FC236}">
                <a16:creationId xmlns:a16="http://schemas.microsoft.com/office/drawing/2014/main" id="{4731FCC7-41BD-41EE-97C5-6105D1AC7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2341" y="3459321"/>
            <a:ext cx="1715435" cy="1281148"/>
          </a:xfrm>
          <a:prstGeom prst="rect">
            <a:avLst/>
          </a:prstGeom>
        </p:spPr>
      </p:pic>
      <p:pic>
        <p:nvPicPr>
          <p:cNvPr id="42" name="図 41" descr="グラフ, ヒストグラム&#10;&#10;自動的に生成された説明">
            <a:extLst>
              <a:ext uri="{FF2B5EF4-FFF2-40B4-BE49-F238E27FC236}">
                <a16:creationId xmlns:a16="http://schemas.microsoft.com/office/drawing/2014/main" id="{66EB0A09-939E-43B4-999B-BA7973C353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340" y="4787821"/>
            <a:ext cx="1715436" cy="1296498"/>
          </a:xfrm>
          <a:prstGeom prst="rect">
            <a:avLst/>
          </a:prstGeom>
        </p:spPr>
      </p:pic>
      <p:sp>
        <p:nvSpPr>
          <p:cNvPr id="43" name="テキスト ボックス 42">
            <a:extLst>
              <a:ext uri="{FF2B5EF4-FFF2-40B4-BE49-F238E27FC236}">
                <a16:creationId xmlns:a16="http://schemas.microsoft.com/office/drawing/2014/main" id="{5C0749BA-0017-4E38-85DC-124EB74EFA98}"/>
              </a:ext>
            </a:extLst>
          </p:cNvPr>
          <p:cNvSpPr txBox="1"/>
          <p:nvPr/>
        </p:nvSpPr>
        <p:spPr>
          <a:xfrm>
            <a:off x="9254805" y="3920062"/>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44" name="テキスト ボックス 43">
            <a:extLst>
              <a:ext uri="{FF2B5EF4-FFF2-40B4-BE49-F238E27FC236}">
                <a16:creationId xmlns:a16="http://schemas.microsoft.com/office/drawing/2014/main" id="{75CEA93E-5DA5-48F4-94DE-09628E24B30A}"/>
              </a:ext>
            </a:extLst>
          </p:cNvPr>
          <p:cNvSpPr txBox="1"/>
          <p:nvPr/>
        </p:nvSpPr>
        <p:spPr>
          <a:xfrm>
            <a:off x="9473615" y="5282181"/>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71814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flipV="1">
            <a:off x="10098494" y="4834763"/>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10098494" y="536796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10098494" y="590929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6986461" y="5193350"/>
            <a:ext cx="199336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200489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解評価方式を並列評価に変更することで計算時間の削減を図る。</a:t>
            </a:r>
            <a:endParaRPr lang="en-US" altLang="ja-JP" sz="2800" dirty="0"/>
          </a:p>
          <a:p>
            <a:pPr lvl="1">
              <a:defRPr/>
            </a:pPr>
            <a:r>
              <a:rPr lang="ja-JP" altLang="en-US" sz="2400" dirty="0"/>
              <a:t>高次元では探索点数を増やさないと可能解が得られなかったが、計算時間の増加に直接影響を与えた</a:t>
            </a:r>
            <a:endParaRPr lang="en-US" altLang="ja-JP" sz="2400" dirty="0"/>
          </a:p>
          <a:p>
            <a:pPr lvl="1">
              <a:defRPr/>
            </a:pPr>
            <a:r>
              <a:rPr lang="ja-JP" altLang="en-US" sz="2400" dirty="0"/>
              <a:t>違反量の評価時間が全体において圧倒的に支配的だった</a:t>
            </a:r>
            <a:endParaRPr lang="en-US" altLang="ja-JP" sz="28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7277939" y="4031468"/>
            <a:ext cx="902811" cy="307777"/>
          </a:xfrm>
          <a:prstGeom prst="rect">
            <a:avLst/>
          </a:prstGeom>
          <a:noFill/>
        </p:spPr>
        <p:txBody>
          <a:bodyPr wrap="none" rtlCol="0">
            <a:spAutoFit/>
          </a:bodyPr>
          <a:lstStyle/>
          <a:p>
            <a:r>
              <a:rPr kumimoji="1" lang="ja-JP" altLang="en-US" sz="1400"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10084984" y="4031468"/>
            <a:ext cx="902811" cy="307777"/>
          </a:xfrm>
          <a:prstGeom prst="rect">
            <a:avLst/>
          </a:prstGeom>
          <a:noFill/>
        </p:spPr>
        <p:txBody>
          <a:bodyPr wrap="none" rtlCol="0">
            <a:spAutoFit/>
          </a:bodyPr>
          <a:lstStyle/>
          <a:p>
            <a:r>
              <a:rPr kumimoji="1" lang="ja-JP" altLang="en-US" sz="1400"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12" name="楕円 11">
            <a:extLst>
              <a:ext uri="{FF2B5EF4-FFF2-40B4-BE49-F238E27FC236}">
                <a16:creationId xmlns:a16="http://schemas.microsoft.com/office/drawing/2014/main" id="{8D1C1DC9-9BE6-4922-9035-A965B57AD779}"/>
              </a:ext>
            </a:extLst>
          </p:cNvPr>
          <p:cNvSpPr/>
          <p:nvPr/>
        </p:nvSpPr>
        <p:spPr>
          <a:xfrm>
            <a:off x="10530155" y="47630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461" y="4959350"/>
            <a:ext cx="468000" cy="468000"/>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4606325"/>
            <a:ext cx="468000" cy="468000"/>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133961"/>
            <a:ext cx="468000" cy="468000"/>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675291"/>
            <a:ext cx="468000" cy="468000"/>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7092255" y="4836655"/>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7092255" y="4836655"/>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761798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7617980" y="483665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818075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8180750" y="4836655"/>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10294346" y="558418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10294346" y="5584187"/>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10294346" y="4982019"/>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10294346" y="4982019"/>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10294346" y="4429883"/>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10294346" y="4429883"/>
                <a:ext cx="41697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6362266" y="464761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6362266" y="4647611"/>
                <a:ext cx="788998" cy="307777"/>
              </a:xfrm>
              <a:prstGeom prst="rect">
                <a:avLst/>
              </a:prstGeom>
              <a:blipFill>
                <a:blip r:embed="rId8"/>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F6D1016-3399-4C2F-9750-47E68230CBC4}"/>
              </a:ext>
            </a:extLst>
          </p:cNvPr>
          <p:cNvSpPr txBox="1"/>
          <p:nvPr/>
        </p:nvSpPr>
        <p:spPr>
          <a:xfrm>
            <a:off x="9469995" y="4283522"/>
            <a:ext cx="739305" cy="307777"/>
          </a:xfrm>
          <a:prstGeom prst="rect">
            <a:avLst/>
          </a:prstGeom>
          <a:noFill/>
        </p:spPr>
        <p:txBody>
          <a:bodyPr wrap="none" rtlCol="0">
            <a:spAutoFit/>
          </a:bodyPr>
          <a:lstStyle/>
          <a:p>
            <a:pPr algn="ctr"/>
            <a:r>
              <a:rPr kumimoji="1" lang="ja-JP" altLang="en-US" sz="1400" dirty="0"/>
              <a:t>ワーカー</a:t>
            </a:r>
          </a:p>
        </p:txBody>
      </p:sp>
      <p:sp>
        <p:nvSpPr>
          <p:cNvPr id="54" name="楕円 53">
            <a:extLst>
              <a:ext uri="{FF2B5EF4-FFF2-40B4-BE49-F238E27FC236}">
                <a16:creationId xmlns:a16="http://schemas.microsoft.com/office/drawing/2014/main" id="{6779DDFC-508B-48FA-B582-CF3239CF398E}"/>
              </a:ext>
            </a:extLst>
          </p:cNvPr>
          <p:cNvSpPr/>
          <p:nvPr/>
        </p:nvSpPr>
        <p:spPr>
          <a:xfrm>
            <a:off x="10530155" y="5303401"/>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852F2F2D-EFB4-4567-B514-3E16155E5B64}"/>
              </a:ext>
            </a:extLst>
          </p:cNvPr>
          <p:cNvSpPr/>
          <p:nvPr/>
        </p:nvSpPr>
        <p:spPr>
          <a:xfrm>
            <a:off x="10530155" y="5850329"/>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925DC0BA-1A57-41EB-B0FA-3020B2522527}"/>
              </a:ext>
            </a:extLst>
          </p:cNvPr>
          <p:cNvSpPr/>
          <p:nvPr/>
        </p:nvSpPr>
        <p:spPr>
          <a:xfrm>
            <a:off x="737339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E436FB2E-EFD6-4D2B-A826-8DD8E5207203}"/>
              </a:ext>
            </a:extLst>
          </p:cNvPr>
          <p:cNvSpPr/>
          <p:nvPr/>
        </p:nvSpPr>
        <p:spPr>
          <a:xfrm>
            <a:off x="792764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143CA72-4464-49C3-BEBD-E27E3E5C955B}"/>
              </a:ext>
            </a:extLst>
          </p:cNvPr>
          <p:cNvSpPr/>
          <p:nvPr/>
        </p:nvSpPr>
        <p:spPr>
          <a:xfrm>
            <a:off x="8470974"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587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587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173686">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9,999</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0.8</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5.6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14,998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1.3</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8.3</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173686">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0.7</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4.6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11,998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1.0</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6.8</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Choice>
        <mc:Fallback xmlns="">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743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274320">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197826" r="-414685" b="-3065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197826" r="-235028"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197826" r="-67416"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304444" r="-414685" b="-2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304444" r="-235028"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304444" r="-67416"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274320">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404444" r="-235028"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404444" r="-67416"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504444" r="-414685" b="-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504444" r="-235028"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504444" r="-67416"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Fallback>
      </mc:AlternateContent>
      <p:sp>
        <p:nvSpPr>
          <p:cNvPr id="74" name="テキスト ボックス 73">
            <a:extLst>
              <a:ext uri="{FF2B5EF4-FFF2-40B4-BE49-F238E27FC236}">
                <a16:creationId xmlns:a16="http://schemas.microsoft.com/office/drawing/2014/main" id="{385CE7C2-A187-4B00-87A9-4D5E5B6569E7}"/>
              </a:ext>
            </a:extLst>
          </p:cNvPr>
          <p:cNvSpPr txBox="1"/>
          <p:nvPr/>
        </p:nvSpPr>
        <p:spPr>
          <a:xfrm>
            <a:off x="356574" y="5645659"/>
            <a:ext cx="4503156" cy="276999"/>
          </a:xfrm>
          <a:prstGeom prst="rect">
            <a:avLst/>
          </a:prstGeom>
          <a:noFill/>
        </p:spPr>
        <p:txBody>
          <a:bodyPr wrap="none" rtlCol="0">
            <a:spAutoFit/>
          </a:bodyPr>
          <a:lstStyle/>
          <a:p>
            <a:r>
              <a:rPr kumimoji="1" lang="en-US" altLang="ja-JP" sz="1200" dirty="0"/>
              <a:t>※</a:t>
            </a:r>
            <a:r>
              <a:rPr kumimoji="1" lang="ja-JP" altLang="en-US" sz="1200" dirty="0"/>
              <a:t>次元数</a:t>
            </a:r>
            <a:r>
              <a:rPr kumimoji="1" lang="en-US" altLang="ja-JP" sz="1200" dirty="0"/>
              <a:t>5,000</a:t>
            </a:r>
            <a:r>
              <a:rPr kumimoji="1" lang="ja-JP" altLang="en-US" sz="1200" dirty="0" err="1"/>
              <a:t>、</a:t>
            </a:r>
            <a:r>
              <a:rPr kumimoji="1" lang="ja-JP" altLang="en-US" sz="1200" dirty="0"/>
              <a:t>反復回数</a:t>
            </a:r>
            <a:r>
              <a:rPr kumimoji="1" lang="en-US" altLang="ja-JP" sz="1200" dirty="0"/>
              <a:t>8,000</a:t>
            </a:r>
            <a:r>
              <a:rPr kumimoji="1" lang="ja-JP" altLang="en-US" sz="1200" dirty="0" err="1"/>
              <a:t>、</a:t>
            </a:r>
            <a:r>
              <a:rPr kumimoji="1" lang="ja-JP" altLang="en-US" sz="1200" dirty="0"/>
              <a:t>目的関数・制約全て線型に統一</a:t>
            </a:r>
          </a:p>
        </p:txBody>
      </p:sp>
      <p:sp>
        <p:nvSpPr>
          <p:cNvPr id="75" name="テキスト ボックス 74">
            <a:extLst>
              <a:ext uri="{FF2B5EF4-FFF2-40B4-BE49-F238E27FC236}">
                <a16:creationId xmlns:a16="http://schemas.microsoft.com/office/drawing/2014/main" id="{3A7591ED-5942-4098-936C-07D7FAEBC91D}"/>
              </a:ext>
            </a:extLst>
          </p:cNvPr>
          <p:cNvSpPr txBox="1"/>
          <p:nvPr/>
        </p:nvSpPr>
        <p:spPr>
          <a:xfrm>
            <a:off x="1796397" y="3012364"/>
            <a:ext cx="2569934" cy="338554"/>
          </a:xfrm>
          <a:prstGeom prst="rect">
            <a:avLst/>
          </a:prstGeom>
          <a:noFill/>
        </p:spPr>
        <p:txBody>
          <a:bodyPr wrap="none" rtlCol="0">
            <a:spAutoFit/>
          </a:bodyPr>
          <a:lstStyle/>
          <a:p>
            <a:r>
              <a:rPr kumimoji="1" lang="ja-JP" altLang="en-US" sz="1600" b="1" dirty="0"/>
              <a:t>探索点数と計算時間の関係</a:t>
            </a:r>
          </a:p>
        </p:txBody>
      </p:sp>
      <p:sp>
        <p:nvSpPr>
          <p:cNvPr id="76" name="テキスト ボックス 75">
            <a:extLst>
              <a:ext uri="{FF2B5EF4-FFF2-40B4-BE49-F238E27FC236}">
                <a16:creationId xmlns:a16="http://schemas.microsoft.com/office/drawing/2014/main" id="{03D6E6A5-EFA0-4A5A-AD2A-1A409B7DC324}"/>
              </a:ext>
            </a:extLst>
          </p:cNvPr>
          <p:cNvSpPr txBox="1"/>
          <p:nvPr/>
        </p:nvSpPr>
        <p:spPr>
          <a:xfrm>
            <a:off x="8391416" y="3012364"/>
            <a:ext cx="1398140" cy="338554"/>
          </a:xfrm>
          <a:prstGeom prst="rect">
            <a:avLst/>
          </a:prstGeom>
          <a:noFill/>
        </p:spPr>
        <p:txBody>
          <a:bodyPr wrap="none" rtlCol="0">
            <a:spAutoFit/>
          </a:bodyPr>
          <a:lstStyle/>
          <a:p>
            <a:r>
              <a:rPr kumimoji="1" lang="ja-JP" altLang="en-US" sz="1600" b="1" dirty="0"/>
              <a:t>解評価の方式</a:t>
            </a:r>
          </a:p>
        </p:txBody>
      </p:sp>
      <p:cxnSp>
        <p:nvCxnSpPr>
          <p:cNvPr id="77" name="直線コネクタ 76">
            <a:extLst>
              <a:ext uri="{FF2B5EF4-FFF2-40B4-BE49-F238E27FC236}">
                <a16:creationId xmlns:a16="http://schemas.microsoft.com/office/drawing/2014/main" id="{4303F6E2-CD17-4B64-879D-E1FA97077DA6}"/>
              </a:ext>
            </a:extLst>
          </p:cNvPr>
          <p:cNvCxnSpPr>
            <a:cxnSpLocks/>
          </p:cNvCxnSpPr>
          <p:nvPr/>
        </p:nvCxnSpPr>
        <p:spPr>
          <a:xfrm flipH="1">
            <a:off x="6271776"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5E19C2F-C764-4841-B725-9D2891A8C984}"/>
              </a:ext>
            </a:extLst>
          </p:cNvPr>
          <p:cNvSpPr txBox="1"/>
          <p:nvPr/>
        </p:nvSpPr>
        <p:spPr>
          <a:xfrm>
            <a:off x="6297967" y="3495914"/>
            <a:ext cx="5458546" cy="307777"/>
          </a:xfrm>
          <a:prstGeom prst="rect">
            <a:avLst/>
          </a:prstGeom>
          <a:noFill/>
        </p:spPr>
        <p:txBody>
          <a:bodyPr wrap="none" rtlCol="0">
            <a:spAutoFit/>
          </a:bodyPr>
          <a:lstStyle/>
          <a:p>
            <a:pPr algn="ctr"/>
            <a:r>
              <a:rPr kumimoji="1" lang="ja-JP" altLang="en-US" sz="1400" dirty="0"/>
              <a:t>各反復で生成した全ての解について、目的関数値／違反量の評価が必要</a:t>
            </a:r>
          </a:p>
        </p:txBody>
      </p:sp>
      <p:cxnSp>
        <p:nvCxnSpPr>
          <p:cNvPr id="80" name="直線コネクタ 79">
            <a:extLst>
              <a:ext uri="{FF2B5EF4-FFF2-40B4-BE49-F238E27FC236}">
                <a16:creationId xmlns:a16="http://schemas.microsoft.com/office/drawing/2014/main" id="{D1A5EAF8-CF19-440E-97A3-CB5513B2BFA5}"/>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E2D1FC1-10E3-4F8A-B16D-B3B7CBEBB23F}"/>
              </a:ext>
            </a:extLst>
          </p:cNvPr>
          <p:cNvSpPr txBox="1"/>
          <p:nvPr/>
        </p:nvSpPr>
        <p:spPr>
          <a:xfrm>
            <a:off x="479252" y="3495914"/>
            <a:ext cx="5368777" cy="307777"/>
          </a:xfrm>
          <a:prstGeom prst="rect">
            <a:avLst/>
          </a:prstGeom>
          <a:noFill/>
        </p:spPr>
        <p:txBody>
          <a:bodyPr wrap="none" rtlCol="0">
            <a:spAutoFit/>
          </a:bodyPr>
          <a:lstStyle/>
          <a:p>
            <a:pPr algn="ctr"/>
            <a:r>
              <a:rPr kumimoji="1" lang="en-US" altLang="ja-JP" sz="1400" dirty="0"/>
              <a:t>5000</a:t>
            </a:r>
            <a:r>
              <a:rPr kumimoji="1" lang="ja-JP" altLang="en-US" sz="1400" dirty="0"/>
              <a:t>次元で可能解を得るには、約</a:t>
            </a:r>
            <a:r>
              <a:rPr kumimoji="1" lang="en-US" altLang="ja-JP" sz="1400" dirty="0"/>
              <a:t>6</a:t>
            </a:r>
            <a:r>
              <a:rPr kumimoji="1" lang="ja-JP" altLang="en-US" sz="1400" dirty="0"/>
              <a:t>時間で探索点数</a:t>
            </a:r>
            <a:r>
              <a:rPr kumimoji="1" lang="en-US" altLang="ja-JP" sz="1400" dirty="0"/>
              <a:t>100</a:t>
            </a:r>
            <a:r>
              <a:rPr kumimoji="1" lang="ja-JP" altLang="en-US" sz="1400" dirty="0"/>
              <a:t>個が必要だった</a:t>
            </a:r>
          </a:p>
        </p:txBody>
      </p:sp>
      <p:sp>
        <p:nvSpPr>
          <p:cNvPr id="82" name="テキスト ボックス 81">
            <a:extLst>
              <a:ext uri="{FF2B5EF4-FFF2-40B4-BE49-F238E27FC236}">
                <a16:creationId xmlns:a16="http://schemas.microsoft.com/office/drawing/2014/main" id="{6F14D4C2-3D9E-480A-A4C8-A0836773DC0A}"/>
              </a:ext>
            </a:extLst>
          </p:cNvPr>
          <p:cNvSpPr txBox="1"/>
          <p:nvPr/>
        </p:nvSpPr>
        <p:spPr>
          <a:xfrm>
            <a:off x="356574" y="5893162"/>
            <a:ext cx="2542684" cy="276999"/>
          </a:xfrm>
          <a:prstGeom prst="rect">
            <a:avLst/>
          </a:prstGeom>
          <a:noFill/>
        </p:spPr>
        <p:txBody>
          <a:bodyPr wrap="none" rtlCol="0">
            <a:spAutoFit/>
          </a:bodyPr>
          <a:lstStyle/>
          <a:p>
            <a:r>
              <a:rPr kumimoji="1" lang="en-US" altLang="ja-JP" sz="1200" dirty="0"/>
              <a:t>※</a:t>
            </a:r>
            <a:r>
              <a:rPr kumimoji="1" lang="ja-JP" altLang="en-US" sz="1200" dirty="0"/>
              <a:t>会社のデスクトップ</a:t>
            </a:r>
            <a:r>
              <a:rPr kumimoji="1" lang="en-US" altLang="ja-JP" sz="1200" dirty="0"/>
              <a:t>PC</a:t>
            </a:r>
            <a:r>
              <a:rPr kumimoji="1" lang="ja-JP" altLang="en-US" sz="1200" dirty="0"/>
              <a:t>で計算を実行</a:t>
            </a:r>
          </a:p>
        </p:txBody>
      </p:sp>
    </p:spTree>
    <p:extLst>
      <p:ext uri="{BB962C8B-B14F-4D97-AF65-F5344CB8AC3E}">
        <p14:creationId xmlns:p14="http://schemas.microsoft.com/office/powerpoint/2010/main" val="363528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合体させたアルゴリズムの評価を進める。</a:t>
            </a:r>
            <a:endParaRPr lang="en-US" altLang="ja-JP" sz="2400" dirty="0"/>
          </a:p>
          <a:p>
            <a:pPr lvl="1">
              <a:defRPr/>
            </a:pPr>
            <a:r>
              <a:rPr lang="ja-JP" altLang="en-US" sz="2400" dirty="0"/>
              <a:t>暫定で期待度が高い要素を合体させ、先行して評価を進める</a:t>
            </a:r>
            <a:endParaRPr lang="en-US" altLang="ja-JP" sz="2400" dirty="0"/>
          </a:p>
          <a:p>
            <a:pPr lvl="1">
              <a:defRPr/>
            </a:pPr>
            <a:r>
              <a:rPr lang="ja-JP" altLang="en-US" sz="2400" dirty="0"/>
              <a:t>ただし、計算時間は以前とあまり変わらないと予想される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graphicFrame>
        <p:nvGraphicFramePr>
          <p:cNvPr id="17" name="表 16">
            <a:extLst>
              <a:ext uri="{FF2B5EF4-FFF2-40B4-BE49-F238E27FC236}">
                <a16:creationId xmlns:a16="http://schemas.microsoft.com/office/drawing/2014/main" id="{D90504BD-CB99-4E47-80D4-A21E9DD946EB}"/>
              </a:ext>
            </a:extLst>
          </p:cNvPr>
          <p:cNvGraphicFramePr>
            <a:graphicFrameLocks noGrp="1"/>
          </p:cNvGraphicFramePr>
          <p:nvPr>
            <p:extLst>
              <p:ext uri="{D42A27DB-BD31-4B8C-83A1-F6EECF244321}">
                <p14:modId xmlns:p14="http://schemas.microsoft.com/office/powerpoint/2010/main" val="3199820363"/>
              </p:ext>
            </p:extLst>
          </p:nvPr>
        </p:nvGraphicFramePr>
        <p:xfrm>
          <a:off x="798293" y="2604027"/>
          <a:ext cx="10619891" cy="3065760"/>
        </p:xfrm>
        <a:graphic>
          <a:graphicData uri="http://schemas.openxmlformats.org/drawingml/2006/table">
            <a:tbl>
              <a:tblPr firstRow="1" bandRow="1">
                <a:tableStyleId>{5C22544A-7EE6-4342-B048-85BDC9FD1C3A}</a:tableStyleId>
              </a:tblPr>
              <a:tblGrid>
                <a:gridCol w="669343">
                  <a:extLst>
                    <a:ext uri="{9D8B030D-6E8A-4147-A177-3AD203B41FA5}">
                      <a16:colId xmlns:a16="http://schemas.microsoft.com/office/drawing/2014/main" val="182632662"/>
                    </a:ext>
                  </a:extLst>
                </a:gridCol>
                <a:gridCol w="2064458">
                  <a:extLst>
                    <a:ext uri="{9D8B030D-6E8A-4147-A177-3AD203B41FA5}">
                      <a16:colId xmlns:a16="http://schemas.microsoft.com/office/drawing/2014/main" val="2059970709"/>
                    </a:ext>
                  </a:extLst>
                </a:gridCol>
                <a:gridCol w="1034033">
                  <a:extLst>
                    <a:ext uri="{9D8B030D-6E8A-4147-A177-3AD203B41FA5}">
                      <a16:colId xmlns:a16="http://schemas.microsoft.com/office/drawing/2014/main" val="4212964278"/>
                    </a:ext>
                  </a:extLst>
                </a:gridCol>
                <a:gridCol w="3423747">
                  <a:extLst>
                    <a:ext uri="{9D8B030D-6E8A-4147-A177-3AD203B41FA5}">
                      <a16:colId xmlns:a16="http://schemas.microsoft.com/office/drawing/2014/main" val="631042577"/>
                    </a:ext>
                  </a:extLst>
                </a:gridCol>
                <a:gridCol w="1987647">
                  <a:extLst>
                    <a:ext uri="{9D8B030D-6E8A-4147-A177-3AD203B41FA5}">
                      <a16:colId xmlns:a16="http://schemas.microsoft.com/office/drawing/2014/main" val="1156437340"/>
                    </a:ext>
                  </a:extLst>
                </a:gridCol>
                <a:gridCol w="1440663">
                  <a:extLst>
                    <a:ext uri="{9D8B030D-6E8A-4147-A177-3AD203B41FA5}">
                      <a16:colId xmlns:a16="http://schemas.microsoft.com/office/drawing/2014/main" val="267581310"/>
                    </a:ext>
                  </a:extLst>
                </a:gridCol>
              </a:tblGrid>
              <a:tr h="210029">
                <a:tc>
                  <a:txBody>
                    <a:bodyPr/>
                    <a:lstStyle/>
                    <a:p>
                      <a:pPr algn="ct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検証時期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担当者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制約対処法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期待度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540000">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540000">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540000">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安田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49514"/>
                  </a:ext>
                </a:extLst>
              </a:tr>
              <a:tr h="540000">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佐藤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MCR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DE</a:t>
                      </a:r>
                      <a:r>
                        <a:rPr kumimoji="1" lang="ja-JP" altLang="en-US" sz="1800" dirty="0"/>
                        <a:t>／</a:t>
                      </a:r>
                      <a:r>
                        <a:rPr kumimoji="1" lang="en-US" altLang="ja-JP" sz="1800" dirty="0"/>
                        <a:t>DE</a:t>
                      </a:r>
                      <a:r>
                        <a:rPr kumimoji="1" lang="ja-JP" altLang="en-US" sz="1800" dirty="0"/>
                        <a:t>改良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9772682"/>
                  </a:ext>
                </a:extLst>
              </a:tr>
              <a:tr h="540000">
                <a:tc>
                  <a:txBody>
                    <a:bodyPr/>
                    <a:lstStyle/>
                    <a:p>
                      <a:pPr algn="ctr"/>
                      <a:r>
                        <a:rPr kumimoji="1" lang="en-US" altLang="ja-JP" sz="1800" dirty="0"/>
                        <a:t>5</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2021</a:t>
                      </a:r>
                      <a:r>
                        <a:rPr kumimoji="1" lang="ja-JP" altLang="en-US" sz="1800" dirty="0"/>
                        <a:t>年上期 予定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485927"/>
                  </a:ext>
                </a:extLst>
              </a:tr>
            </a:tbl>
          </a:graphicData>
        </a:graphic>
      </p:graphicFrame>
      <p:sp>
        <p:nvSpPr>
          <p:cNvPr id="4" name="吹き出し: 四角形 3">
            <a:extLst>
              <a:ext uri="{FF2B5EF4-FFF2-40B4-BE49-F238E27FC236}">
                <a16:creationId xmlns:a16="http://schemas.microsoft.com/office/drawing/2014/main" id="{013A7E63-434C-4F97-B994-590E61EC8869}"/>
              </a:ext>
            </a:extLst>
          </p:cNvPr>
          <p:cNvSpPr/>
          <p:nvPr/>
        </p:nvSpPr>
        <p:spPr>
          <a:xfrm>
            <a:off x="5017384" y="5849437"/>
            <a:ext cx="6400800" cy="401934"/>
          </a:xfrm>
          <a:prstGeom prst="wedgeRectCallout">
            <a:avLst>
              <a:gd name="adj1" fmla="val 27952"/>
              <a:gd name="adj2" fmla="val -86795"/>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a:t>
            </a:r>
            <a:r>
              <a:rPr kumimoji="1" lang="ja-JP" altLang="en-US" dirty="0">
                <a:solidFill>
                  <a:schemeClr val="tx1"/>
                </a:solidFill>
              </a:rPr>
              <a:t>は現時点で、</a:t>
            </a:r>
            <a:r>
              <a:rPr kumimoji="1" lang="en-US" altLang="ja-JP" dirty="0">
                <a:solidFill>
                  <a:schemeClr val="tx1"/>
                </a:solidFill>
              </a:rPr>
              <a:t>50</a:t>
            </a:r>
            <a:r>
              <a:rPr kumimoji="1" lang="ja-JP" altLang="en-US" dirty="0">
                <a:solidFill>
                  <a:schemeClr val="tx1"/>
                </a:solidFill>
              </a:rPr>
              <a:t>次元かつ</a:t>
            </a:r>
            <a:r>
              <a:rPr kumimoji="1" lang="en-US" altLang="ja-JP" dirty="0">
                <a:solidFill>
                  <a:schemeClr val="tx1"/>
                </a:solidFill>
              </a:rPr>
              <a:t>2</a:t>
            </a:r>
            <a:r>
              <a:rPr kumimoji="1" lang="ja-JP" altLang="en-US" dirty="0">
                <a:solidFill>
                  <a:schemeClr val="tx1"/>
                </a:solidFill>
              </a:rPr>
              <a:t>つの凸制約でしか検証できていない</a:t>
            </a:r>
          </a:p>
        </p:txBody>
      </p:sp>
    </p:spTree>
    <p:extLst>
      <p:ext uri="{BB962C8B-B14F-4D97-AF65-F5344CB8AC3E}">
        <p14:creationId xmlns:p14="http://schemas.microsoft.com/office/powerpoint/2010/main" val="352192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2"/>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98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2689" y="2656136"/>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上期は最大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11227"/>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46322"/>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46322"/>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8590" y="3311227"/>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5766" y="414632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M1</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645766" y="5017664"/>
            <a:ext cx="2098651" cy="400110"/>
          </a:xfrm>
          <a:prstGeom prst="rect">
            <a:avLst/>
          </a:prstGeom>
          <a:noFill/>
        </p:spPr>
        <p:txBody>
          <a:bodyPr wrap="none" rtlCol="0">
            <a:spAutoFit/>
          </a:bodyPr>
          <a:lstStyle/>
          <a:p>
            <a:pPr algn="ctr"/>
            <a:r>
              <a:rPr kumimoji="1" lang="ja-JP" altLang="en-US" sz="2000" dirty="0"/>
              <a:t>小嶋さん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11227"/>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536510" y="5033053"/>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894854" y="5033053"/>
            <a:ext cx="5246432" cy="369332"/>
          </a:xfrm>
          <a:prstGeom prst="rect">
            <a:avLst/>
          </a:prstGeom>
          <a:noFill/>
        </p:spPr>
        <p:txBody>
          <a:bodyPr wrap="square" rtlCol="0">
            <a:spAutoFit/>
          </a:bodyPr>
          <a:lstStyle/>
          <a:p>
            <a:pPr algn="ctr"/>
            <a:r>
              <a:rPr kumimoji="1" lang="ja-JP" altLang="en-US" dirty="0"/>
              <a:t>多目的の発展テーマとして、本テーマを希望</a:t>
            </a:r>
            <a:endParaRPr kumimoji="1" lang="en-US" altLang="ja-JP"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3" name="テキスト ボックス 22">
            <a:extLst>
              <a:ext uri="{FF2B5EF4-FFF2-40B4-BE49-F238E27FC236}">
                <a16:creationId xmlns:a16="http://schemas.microsoft.com/office/drawing/2014/main" id="{E44555A1-035A-44EA-AA43-AD041FFC2ECA}"/>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Tree>
    <p:extLst>
      <p:ext uri="{BB962C8B-B14F-4D97-AF65-F5344CB8AC3E}">
        <p14:creationId xmlns:p14="http://schemas.microsoft.com/office/powerpoint/2010/main" val="31641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801093687"/>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2162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4130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46284"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6596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788122" y="3884209"/>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Tree>
    <p:extLst>
      <p:ext uri="{BB962C8B-B14F-4D97-AF65-F5344CB8AC3E}">
        <p14:creationId xmlns:p14="http://schemas.microsoft.com/office/powerpoint/2010/main" val="228212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en-US" altLang="ja-JP" sz="2800" dirty="0"/>
              <a:t>2021</a:t>
            </a:r>
            <a:r>
              <a:rPr lang="ja-JP" altLang="en-US" sz="2800" dirty="0"/>
              <a:t>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来年度は、開発目標達成に対する課題について、都立大の協力を得ながら、別々のアプローチを前進させて、総合的・多面的な解決を図ることを目指す。</a:t>
            </a:r>
            <a:endParaRPr lang="en-US" altLang="ja-JP" sz="2800" dirty="0"/>
          </a:p>
          <a:p>
            <a:r>
              <a:rPr lang="ja-JP" altLang="en-US" sz="2800" dirty="0"/>
              <a:t>来年度契約締結については、東京都公立大学法人 産学公連携センターの担当者と別途連絡をとりながら進める。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2282341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14:m>
                  <m:oMath xmlns:m="http://schemas.openxmlformats.org/officeDocument/2006/math">
                    <m:r>
                      <a:rPr lang="en-US" altLang="ja-JP" b="0" i="1" smtClean="0">
                        <a:uFill>
                          <a:solidFill>
                            <a:srgbClr val="FFC000"/>
                          </a:solidFill>
                        </a:uFill>
                        <a:latin typeface="Cambria Math" panose="02040503050406030204" pitchFamily="18" charset="0"/>
                      </a:rPr>
                      <m:t>𝑑</m:t>
                    </m:r>
                  </m:oMath>
                </a14:m>
                <a:r>
                  <a:rPr lang="ja-JP" altLang="en-US" dirty="0"/>
                  <a:t>を変えることで、制約の厳しさが変わる</a:t>
                </a:r>
                <a:endParaRPr lang="en-US" altLang="ja-JP" dirty="0"/>
              </a:p>
            </p:txBody>
          </p:sp>
        </mc:Choice>
        <mc:Fallback xmlns="">
          <p:sp>
            <p:nvSpPr>
              <p:cNvPr id="4" name="テキスト プレースホルダー 3">
                <a:extLst>
                  <a:ext uri="{FF2B5EF4-FFF2-40B4-BE49-F238E27FC236}">
                    <a16:creationId xmlns:a16="http://schemas.microsoft.com/office/drawing/2014/main" id="{489F0BF6-E97F-4826-AD00-7F7922A4E622}"/>
                  </a:ext>
                </a:extLst>
              </p:cNvPr>
              <p:cNvSpPr>
                <a:spLocks noGrp="1" noRot="1" noChangeAspect="1" noMove="1" noResize="1" noEditPoints="1" noAdjustHandles="1" noChangeArrowheads="1" noChangeShapeType="1" noTextEdit="1"/>
              </p:cNvSpPr>
              <p:nvPr>
                <p:ph type="body" sz="quarter" idx="11"/>
              </p:nvPr>
            </p:nvSpPr>
            <p:spPr>
              <a:xfrm>
                <a:off x="517055" y="992711"/>
                <a:ext cx="11341887" cy="961450"/>
              </a:xfrm>
              <a:blipFill>
                <a:blip r:embed="rId2"/>
                <a:stretch>
                  <a:fillRect l="-753" t="-9494" b="-1899"/>
                </a:stretch>
              </a:blipFill>
            </p:spPr>
            <p:txBody>
              <a:bodyPr/>
              <a:lstStyle/>
              <a:p>
                <a:r>
                  <a:rPr lang="ja-JP" altLang="en-US">
                    <a:noFill/>
                  </a:rPr>
                  <a:t> </a:t>
                </a:r>
              </a:p>
            </p:txBody>
          </p:sp>
        </mc:Fallback>
      </mc:AlternateContent>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3"/>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741"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14:m>
                  <m:oMath xmlns:m="http://schemas.openxmlformats.org/officeDocument/2006/math">
                    <m:r>
                      <a:rPr lang="en-US" altLang="ja-JP" i="1">
                        <a:uFill>
                          <a:solidFill>
                            <a:srgbClr val="FFC000"/>
                          </a:solidFill>
                        </a:uFill>
                        <a:latin typeface="Cambria Math" panose="02040503050406030204" pitchFamily="18" charset="0"/>
                      </a:rPr>
                      <m:t>𝑑</m:t>
                    </m:r>
                  </m:oMath>
                </a14:m>
                <a:r>
                  <a:rPr lang="ja-JP" altLang="en-US" dirty="0"/>
                  <a:t>を変えることで、制約の厳しさが変わる</a:t>
                </a:r>
                <a:endParaRPr lang="en-US" altLang="ja-JP" dirty="0"/>
              </a:p>
            </p:txBody>
          </p:sp>
        </mc:Choice>
        <mc:Fallback xmlns="">
          <p:sp>
            <p:nvSpPr>
              <p:cNvPr id="4" name="テキスト プレースホルダー 3">
                <a:extLst>
                  <a:ext uri="{FF2B5EF4-FFF2-40B4-BE49-F238E27FC236}">
                    <a16:creationId xmlns:a16="http://schemas.microsoft.com/office/drawing/2014/main" id="{489F0BF6-E97F-4826-AD00-7F7922A4E622}"/>
                  </a:ext>
                </a:extLst>
              </p:cNvPr>
              <p:cNvSpPr>
                <a:spLocks noGrp="1" noRot="1" noChangeAspect="1" noMove="1" noResize="1" noEditPoints="1" noAdjustHandles="1" noChangeArrowheads="1" noChangeShapeType="1" noTextEdit="1"/>
              </p:cNvSpPr>
              <p:nvPr>
                <p:ph type="body" sz="quarter" idx="11"/>
              </p:nvPr>
            </p:nvSpPr>
            <p:spPr>
              <a:xfrm>
                <a:off x="517055" y="992711"/>
                <a:ext cx="11341887" cy="961450"/>
              </a:xfrm>
              <a:blipFill>
                <a:blip r:embed="rId2"/>
                <a:stretch>
                  <a:fillRect l="-753" t="-9494" b="-1899"/>
                </a:stretch>
              </a:blipFill>
            </p:spPr>
            <p:txBody>
              <a:bodyPr/>
              <a:lstStyle/>
              <a:p>
                <a:r>
                  <a:rPr lang="ja-JP" altLang="en-US">
                    <a:noFill/>
                  </a:rPr>
                  <a:t> </a:t>
                </a:r>
              </a:p>
            </p:txBody>
          </p:sp>
        </mc:Fallback>
      </mc:AlternateContent>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最適化：近傍生成法</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3"/>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4"/>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2021</a:t>
            </a:r>
            <a:r>
              <a:rPr lang="ja-JP" altLang="en-US" dirty="0"/>
              <a:t>年度 共同研究実績</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graphicFrame>
        <p:nvGraphicFramePr>
          <p:cNvPr id="6" name="コンテンツ プレースホルダー 6">
            <a:extLst>
              <a:ext uri="{FF2B5EF4-FFF2-40B4-BE49-F238E27FC236}">
                <a16:creationId xmlns:a16="http://schemas.microsoft.com/office/drawing/2014/main" id="{2D30B598-537E-41CA-866F-021C03FC1754}"/>
              </a:ext>
            </a:extLst>
          </p:cNvPr>
          <p:cNvGraphicFramePr>
            <a:graphicFrameLocks/>
          </p:cNvGraphicFramePr>
          <p:nvPr>
            <p:extLst>
              <p:ext uri="{D42A27DB-BD31-4B8C-83A1-F6EECF244321}">
                <p14:modId xmlns:p14="http://schemas.microsoft.com/office/powerpoint/2010/main" val="3356374110"/>
              </p:ext>
            </p:extLst>
          </p:nvPr>
        </p:nvGraphicFramePr>
        <p:xfrm>
          <a:off x="81623" y="901038"/>
          <a:ext cx="11952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1800000">
                  <a:extLst>
                    <a:ext uri="{9D8B030D-6E8A-4147-A177-3AD203B41FA5}">
                      <a16:colId xmlns:a16="http://schemas.microsoft.com/office/drawing/2014/main" val="941395609"/>
                    </a:ext>
                  </a:extLst>
                </a:gridCol>
                <a:gridCol w="2088000">
                  <a:extLst>
                    <a:ext uri="{9D8B030D-6E8A-4147-A177-3AD203B41FA5}">
                      <a16:colId xmlns:a16="http://schemas.microsoft.com/office/drawing/2014/main" val="3320444244"/>
                    </a:ext>
                  </a:extLst>
                </a:gridCol>
                <a:gridCol w="2088000">
                  <a:extLst>
                    <a:ext uri="{9D8B030D-6E8A-4147-A177-3AD203B41FA5}">
                      <a16:colId xmlns:a16="http://schemas.microsoft.com/office/drawing/2014/main" val="869470032"/>
                    </a:ext>
                  </a:extLst>
                </a:gridCol>
                <a:gridCol w="2088000">
                  <a:extLst>
                    <a:ext uri="{9D8B030D-6E8A-4147-A177-3AD203B41FA5}">
                      <a16:colId xmlns:a16="http://schemas.microsoft.com/office/drawing/2014/main" val="2652370762"/>
                    </a:ext>
                  </a:extLst>
                </a:gridCol>
                <a:gridCol w="2088000">
                  <a:extLst>
                    <a:ext uri="{9D8B030D-6E8A-4147-A177-3AD203B41FA5}">
                      <a16:colId xmlns:a16="http://schemas.microsoft.com/office/drawing/2014/main" val="1552732749"/>
                    </a:ext>
                  </a:extLst>
                </a:gridCol>
              </a:tblGrid>
              <a:tr h="266148">
                <a:tc>
                  <a:txBody>
                    <a:bodyPr/>
                    <a:lstStyle/>
                    <a:p>
                      <a:pPr algn="ctr"/>
                      <a:r>
                        <a:rPr kumimoji="1" lang="ja-JP" altLang="en-US" sz="1600" dirty="0"/>
                        <a:t>大項目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7" name="直線コネクタ 6">
            <a:extLst>
              <a:ext uri="{FF2B5EF4-FFF2-40B4-BE49-F238E27FC236}">
                <a16:creationId xmlns:a16="http://schemas.microsoft.com/office/drawing/2014/main" id="{DACA0310-73EE-4C9E-BDAD-7651D5619940}"/>
              </a:ext>
            </a:extLst>
          </p:cNvPr>
          <p:cNvCxnSpPr>
            <a:cxnSpLocks/>
          </p:cNvCxnSpPr>
          <p:nvPr/>
        </p:nvCxnSpPr>
        <p:spPr>
          <a:xfrm>
            <a:off x="3679034" y="129111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0095CCE-551F-45CD-8C03-21E3A1868070}"/>
              </a:ext>
            </a:extLst>
          </p:cNvPr>
          <p:cNvCxnSpPr>
            <a:cxnSpLocks/>
          </p:cNvCxnSpPr>
          <p:nvPr/>
        </p:nvCxnSpPr>
        <p:spPr>
          <a:xfrm>
            <a:off x="5763473" y="1237037"/>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E17BBE2-718F-4E9C-9E56-6599524F67A3}"/>
              </a:ext>
            </a:extLst>
          </p:cNvPr>
          <p:cNvCxnSpPr>
            <a:cxnSpLocks/>
          </p:cNvCxnSpPr>
          <p:nvPr/>
        </p:nvCxnSpPr>
        <p:spPr>
          <a:xfrm>
            <a:off x="7855286" y="125178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9370028-B1AE-4227-8901-AB8BF9B55642}"/>
              </a:ext>
            </a:extLst>
          </p:cNvPr>
          <p:cNvCxnSpPr>
            <a:cxnSpLocks/>
          </p:cNvCxnSpPr>
          <p:nvPr/>
        </p:nvCxnSpPr>
        <p:spPr>
          <a:xfrm>
            <a:off x="9939725" y="1271450"/>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2E76819-0094-43D3-AE5A-DB37DAD0C6F3}"/>
              </a:ext>
            </a:extLst>
          </p:cNvPr>
          <p:cNvSpPr txBox="1"/>
          <p:nvPr/>
        </p:nvSpPr>
        <p:spPr>
          <a:xfrm>
            <a:off x="314391" y="1730724"/>
            <a:ext cx="1338828" cy="369332"/>
          </a:xfrm>
          <a:prstGeom prst="rect">
            <a:avLst/>
          </a:prstGeom>
          <a:noFill/>
        </p:spPr>
        <p:txBody>
          <a:bodyPr wrap="none" rtlCol="0">
            <a:spAutoFit/>
          </a:bodyPr>
          <a:lstStyle/>
          <a:p>
            <a:r>
              <a:rPr kumimoji="1" lang="ja-JP" altLang="en-US" b="1" dirty="0"/>
              <a:t>分枝限定法</a:t>
            </a:r>
          </a:p>
        </p:txBody>
      </p:sp>
      <p:sp>
        <p:nvSpPr>
          <p:cNvPr id="13" name="テキスト ボックス 12">
            <a:extLst>
              <a:ext uri="{FF2B5EF4-FFF2-40B4-BE49-F238E27FC236}">
                <a16:creationId xmlns:a16="http://schemas.microsoft.com/office/drawing/2014/main" id="{85D5291D-4665-4728-BA27-C20435FE31A8}"/>
              </a:ext>
            </a:extLst>
          </p:cNvPr>
          <p:cNvSpPr txBox="1"/>
          <p:nvPr/>
        </p:nvSpPr>
        <p:spPr>
          <a:xfrm>
            <a:off x="2079225" y="1766810"/>
            <a:ext cx="1359668" cy="307777"/>
          </a:xfrm>
          <a:prstGeom prst="rect">
            <a:avLst/>
          </a:prstGeom>
          <a:noFill/>
        </p:spPr>
        <p:txBody>
          <a:bodyPr wrap="none" rtlCol="0">
            <a:spAutoFit/>
          </a:bodyPr>
          <a:lstStyle/>
          <a:p>
            <a:r>
              <a:rPr kumimoji="1" lang="ja-JP" altLang="en-US" sz="1400" dirty="0"/>
              <a:t>アルゴリズム検証</a:t>
            </a:r>
          </a:p>
        </p:txBody>
      </p:sp>
      <p:sp>
        <p:nvSpPr>
          <p:cNvPr id="15" name="テキスト ボックス 14">
            <a:extLst>
              <a:ext uri="{FF2B5EF4-FFF2-40B4-BE49-F238E27FC236}">
                <a16:creationId xmlns:a16="http://schemas.microsoft.com/office/drawing/2014/main" id="{F3E27566-337C-4966-83AE-A25DEAD04B9B}"/>
              </a:ext>
            </a:extLst>
          </p:cNvPr>
          <p:cNvSpPr txBox="1"/>
          <p:nvPr/>
        </p:nvSpPr>
        <p:spPr>
          <a:xfrm>
            <a:off x="314391" y="2999058"/>
            <a:ext cx="1338828" cy="369332"/>
          </a:xfrm>
          <a:prstGeom prst="rect">
            <a:avLst/>
          </a:prstGeom>
          <a:noFill/>
        </p:spPr>
        <p:txBody>
          <a:bodyPr wrap="none" rtlCol="0">
            <a:spAutoFit/>
          </a:bodyPr>
          <a:lstStyle/>
          <a:p>
            <a:r>
              <a:rPr kumimoji="1" lang="ja-JP" altLang="en-US" b="1" dirty="0"/>
              <a:t>制約対処法</a:t>
            </a:r>
          </a:p>
        </p:txBody>
      </p:sp>
      <p:sp>
        <p:nvSpPr>
          <p:cNvPr id="16" name="テキスト ボックス 15">
            <a:extLst>
              <a:ext uri="{FF2B5EF4-FFF2-40B4-BE49-F238E27FC236}">
                <a16:creationId xmlns:a16="http://schemas.microsoft.com/office/drawing/2014/main" id="{F868D35A-DB92-4E5A-9DE1-DDE132A191A5}"/>
              </a:ext>
            </a:extLst>
          </p:cNvPr>
          <p:cNvSpPr txBox="1"/>
          <p:nvPr/>
        </p:nvSpPr>
        <p:spPr>
          <a:xfrm>
            <a:off x="2079225" y="2738116"/>
            <a:ext cx="1359668" cy="307777"/>
          </a:xfrm>
          <a:prstGeom prst="rect">
            <a:avLst/>
          </a:prstGeom>
          <a:noFill/>
        </p:spPr>
        <p:txBody>
          <a:bodyPr wrap="none" rtlCol="0">
            <a:spAutoFit/>
          </a:bodyPr>
          <a:lstStyle/>
          <a:p>
            <a:r>
              <a:rPr kumimoji="1" lang="ja-JP" altLang="en-US" sz="1400" dirty="0"/>
              <a:t>アルゴリズム開発</a:t>
            </a:r>
          </a:p>
        </p:txBody>
      </p:sp>
      <p:sp>
        <p:nvSpPr>
          <p:cNvPr id="17" name="テキスト ボックス 16">
            <a:extLst>
              <a:ext uri="{FF2B5EF4-FFF2-40B4-BE49-F238E27FC236}">
                <a16:creationId xmlns:a16="http://schemas.microsoft.com/office/drawing/2014/main" id="{F4F4CFE0-0703-4ACF-BF20-7EEDA116DFE1}"/>
              </a:ext>
            </a:extLst>
          </p:cNvPr>
          <p:cNvSpPr txBox="1"/>
          <p:nvPr/>
        </p:nvSpPr>
        <p:spPr>
          <a:xfrm>
            <a:off x="2079225" y="3303232"/>
            <a:ext cx="1359668" cy="307777"/>
          </a:xfrm>
          <a:prstGeom prst="rect">
            <a:avLst/>
          </a:prstGeom>
          <a:noFill/>
        </p:spPr>
        <p:txBody>
          <a:bodyPr wrap="none" rtlCol="0">
            <a:spAutoFit/>
          </a:bodyPr>
          <a:lstStyle/>
          <a:p>
            <a:r>
              <a:rPr kumimoji="1" lang="ja-JP" altLang="en-US" sz="1400" dirty="0"/>
              <a:t>アルゴリズム検証</a:t>
            </a:r>
          </a:p>
        </p:txBody>
      </p:sp>
      <p:sp>
        <p:nvSpPr>
          <p:cNvPr id="18" name="テキスト ボックス 17">
            <a:extLst>
              <a:ext uri="{FF2B5EF4-FFF2-40B4-BE49-F238E27FC236}">
                <a16:creationId xmlns:a16="http://schemas.microsoft.com/office/drawing/2014/main" id="{B2ACC1A5-9472-4443-A13E-C2BBFFE22FAF}"/>
              </a:ext>
            </a:extLst>
          </p:cNvPr>
          <p:cNvSpPr txBox="1"/>
          <p:nvPr/>
        </p:nvSpPr>
        <p:spPr>
          <a:xfrm>
            <a:off x="314391" y="4294412"/>
            <a:ext cx="1338828" cy="369332"/>
          </a:xfrm>
          <a:prstGeom prst="rect">
            <a:avLst/>
          </a:prstGeom>
          <a:noFill/>
        </p:spPr>
        <p:txBody>
          <a:bodyPr wrap="none" rtlCol="0">
            <a:spAutoFit/>
          </a:bodyPr>
          <a:lstStyle/>
          <a:p>
            <a:r>
              <a:rPr kumimoji="1" lang="ja-JP" altLang="en-US" b="1" dirty="0"/>
              <a:t>問題定式化</a:t>
            </a:r>
          </a:p>
        </p:txBody>
      </p:sp>
      <p:sp>
        <p:nvSpPr>
          <p:cNvPr id="19" name="テキスト ボックス 18">
            <a:extLst>
              <a:ext uri="{FF2B5EF4-FFF2-40B4-BE49-F238E27FC236}">
                <a16:creationId xmlns:a16="http://schemas.microsoft.com/office/drawing/2014/main" id="{60D42D8A-7319-42F6-B479-869553A44A9D}"/>
              </a:ext>
            </a:extLst>
          </p:cNvPr>
          <p:cNvSpPr txBox="1"/>
          <p:nvPr/>
        </p:nvSpPr>
        <p:spPr>
          <a:xfrm>
            <a:off x="2003884" y="4663744"/>
            <a:ext cx="1510350" cy="307777"/>
          </a:xfrm>
          <a:prstGeom prst="rect">
            <a:avLst/>
          </a:prstGeom>
          <a:noFill/>
        </p:spPr>
        <p:txBody>
          <a:bodyPr wrap="none" rtlCol="0">
            <a:spAutoFit/>
          </a:bodyPr>
          <a:lstStyle/>
          <a:p>
            <a:r>
              <a:rPr kumimoji="1" lang="ja-JP" altLang="en-US" sz="1400" dirty="0"/>
              <a:t>問題規模見積もり</a:t>
            </a:r>
          </a:p>
        </p:txBody>
      </p:sp>
      <p:sp>
        <p:nvSpPr>
          <p:cNvPr id="20" name="テキスト ボックス 19">
            <a:extLst>
              <a:ext uri="{FF2B5EF4-FFF2-40B4-BE49-F238E27FC236}">
                <a16:creationId xmlns:a16="http://schemas.microsoft.com/office/drawing/2014/main" id="{C9A482CE-69B7-450F-AEBF-9DDE05A163A1}"/>
              </a:ext>
            </a:extLst>
          </p:cNvPr>
          <p:cNvSpPr txBox="1"/>
          <p:nvPr/>
        </p:nvSpPr>
        <p:spPr>
          <a:xfrm>
            <a:off x="1995869" y="4074038"/>
            <a:ext cx="1526380" cy="307777"/>
          </a:xfrm>
          <a:prstGeom prst="rect">
            <a:avLst/>
          </a:prstGeom>
          <a:noFill/>
        </p:spPr>
        <p:txBody>
          <a:bodyPr wrap="none" rtlCol="0">
            <a:spAutoFit/>
          </a:bodyPr>
          <a:lstStyle/>
          <a:p>
            <a:pPr algn="ctr"/>
            <a:r>
              <a:rPr kumimoji="1" lang="ja-JP" altLang="en-US" sz="1400" dirty="0"/>
              <a:t>制約除去テクニック</a:t>
            </a:r>
          </a:p>
        </p:txBody>
      </p:sp>
      <p:sp>
        <p:nvSpPr>
          <p:cNvPr id="21" name="テキスト ボックス 20">
            <a:extLst>
              <a:ext uri="{FF2B5EF4-FFF2-40B4-BE49-F238E27FC236}">
                <a16:creationId xmlns:a16="http://schemas.microsoft.com/office/drawing/2014/main" id="{75EFA653-EDE5-46AC-B566-DAD2D5362694}"/>
              </a:ext>
            </a:extLst>
          </p:cNvPr>
          <p:cNvSpPr txBox="1"/>
          <p:nvPr/>
        </p:nvSpPr>
        <p:spPr>
          <a:xfrm>
            <a:off x="314391" y="5449751"/>
            <a:ext cx="1338828" cy="369332"/>
          </a:xfrm>
          <a:prstGeom prst="rect">
            <a:avLst/>
          </a:prstGeom>
          <a:noFill/>
        </p:spPr>
        <p:txBody>
          <a:bodyPr wrap="none" rtlCol="0">
            <a:spAutoFit/>
          </a:bodyPr>
          <a:lstStyle/>
          <a:p>
            <a:r>
              <a:rPr kumimoji="1" lang="ja-JP" altLang="en-US" b="1" dirty="0"/>
              <a:t>近傍生成法</a:t>
            </a:r>
          </a:p>
        </p:txBody>
      </p:sp>
      <p:sp>
        <p:nvSpPr>
          <p:cNvPr id="22" name="テキスト ボックス 21">
            <a:extLst>
              <a:ext uri="{FF2B5EF4-FFF2-40B4-BE49-F238E27FC236}">
                <a16:creationId xmlns:a16="http://schemas.microsoft.com/office/drawing/2014/main" id="{F0529186-BE00-4D2A-A620-D1830A06D350}"/>
              </a:ext>
            </a:extLst>
          </p:cNvPr>
          <p:cNvSpPr txBox="1"/>
          <p:nvPr/>
        </p:nvSpPr>
        <p:spPr>
          <a:xfrm>
            <a:off x="2079225" y="5480528"/>
            <a:ext cx="1359668" cy="307777"/>
          </a:xfrm>
          <a:prstGeom prst="rect">
            <a:avLst/>
          </a:prstGeom>
          <a:noFill/>
        </p:spPr>
        <p:txBody>
          <a:bodyPr wrap="none" rtlCol="0">
            <a:spAutoFit/>
          </a:bodyPr>
          <a:lstStyle/>
          <a:p>
            <a:r>
              <a:rPr kumimoji="1" lang="ja-JP" altLang="en-US" sz="1400" dirty="0"/>
              <a:t>アルゴリズム開発</a:t>
            </a:r>
          </a:p>
        </p:txBody>
      </p:sp>
      <p:sp>
        <p:nvSpPr>
          <p:cNvPr id="23" name="テキスト ボックス 22">
            <a:extLst>
              <a:ext uri="{FF2B5EF4-FFF2-40B4-BE49-F238E27FC236}">
                <a16:creationId xmlns:a16="http://schemas.microsoft.com/office/drawing/2014/main" id="{00028830-5823-4CED-8E44-CBF627D3ADFB}"/>
              </a:ext>
            </a:extLst>
          </p:cNvPr>
          <p:cNvSpPr txBox="1"/>
          <p:nvPr/>
        </p:nvSpPr>
        <p:spPr>
          <a:xfrm>
            <a:off x="9195368" y="5265085"/>
            <a:ext cx="1503461" cy="369332"/>
          </a:xfrm>
          <a:prstGeom prst="rect">
            <a:avLst/>
          </a:prstGeom>
          <a:noFill/>
        </p:spPr>
        <p:txBody>
          <a:bodyPr wrap="square" rtlCol="0">
            <a:spAutoFit/>
          </a:bodyPr>
          <a:lstStyle/>
          <a:p>
            <a:pPr algn="ctr"/>
            <a:r>
              <a:rPr kumimoji="1" lang="ja-JP" altLang="en-US" dirty="0"/>
              <a:t>佐藤さん</a:t>
            </a:r>
          </a:p>
        </p:txBody>
      </p:sp>
      <p:cxnSp>
        <p:nvCxnSpPr>
          <p:cNvPr id="24" name="直線矢印コネクタ 23">
            <a:extLst>
              <a:ext uri="{FF2B5EF4-FFF2-40B4-BE49-F238E27FC236}">
                <a16:creationId xmlns:a16="http://schemas.microsoft.com/office/drawing/2014/main" id="{C58B9496-DA62-43E3-AF16-21CBF09FB82C}"/>
              </a:ext>
            </a:extLst>
          </p:cNvPr>
          <p:cNvCxnSpPr>
            <a:cxnSpLocks/>
          </p:cNvCxnSpPr>
          <p:nvPr/>
        </p:nvCxnSpPr>
        <p:spPr>
          <a:xfrm>
            <a:off x="7855286" y="5642167"/>
            <a:ext cx="3972920"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DF2ABEA9-3E29-4300-88E2-CEFC0B2140EB}"/>
              </a:ext>
            </a:extLst>
          </p:cNvPr>
          <p:cNvCxnSpPr>
            <a:cxnSpLocks/>
          </p:cNvCxnSpPr>
          <p:nvPr/>
        </p:nvCxnSpPr>
        <p:spPr>
          <a:xfrm>
            <a:off x="5770847" y="2825414"/>
            <a:ext cx="416887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1DCE02A3-E9D9-4D3C-AB04-ECD8E23B488F}"/>
              </a:ext>
            </a:extLst>
          </p:cNvPr>
          <p:cNvSpPr txBox="1"/>
          <p:nvPr/>
        </p:nvSpPr>
        <p:spPr>
          <a:xfrm>
            <a:off x="7103555" y="2436712"/>
            <a:ext cx="1503461" cy="369332"/>
          </a:xfrm>
          <a:prstGeom prst="rect">
            <a:avLst/>
          </a:prstGeom>
          <a:noFill/>
        </p:spPr>
        <p:txBody>
          <a:bodyPr wrap="square" rtlCol="0">
            <a:spAutoFit/>
          </a:bodyPr>
          <a:lstStyle/>
          <a:p>
            <a:pPr algn="ctr"/>
            <a:r>
              <a:rPr kumimoji="1" lang="ja-JP" altLang="en-US" dirty="0"/>
              <a:t>安田さん</a:t>
            </a:r>
          </a:p>
        </p:txBody>
      </p:sp>
      <p:cxnSp>
        <p:nvCxnSpPr>
          <p:cNvPr id="30" name="直線矢印コネクタ 29">
            <a:extLst>
              <a:ext uri="{FF2B5EF4-FFF2-40B4-BE49-F238E27FC236}">
                <a16:creationId xmlns:a16="http://schemas.microsoft.com/office/drawing/2014/main" id="{2A72925F-3A29-41E1-BE2A-3AB33165FEF5}"/>
              </a:ext>
            </a:extLst>
          </p:cNvPr>
          <p:cNvCxnSpPr>
            <a:cxnSpLocks/>
          </p:cNvCxnSpPr>
          <p:nvPr/>
        </p:nvCxnSpPr>
        <p:spPr>
          <a:xfrm>
            <a:off x="4959684" y="3457120"/>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85DA516A-8698-40A6-A3F5-DE560B444933}"/>
              </a:ext>
            </a:extLst>
          </p:cNvPr>
          <p:cNvSpPr txBox="1"/>
          <p:nvPr/>
        </p:nvSpPr>
        <p:spPr>
          <a:xfrm>
            <a:off x="5387042" y="3078752"/>
            <a:ext cx="889067" cy="369332"/>
          </a:xfrm>
          <a:prstGeom prst="rect">
            <a:avLst/>
          </a:prstGeom>
          <a:noFill/>
        </p:spPr>
        <p:txBody>
          <a:bodyPr wrap="square" rtlCol="0">
            <a:spAutoFit/>
          </a:bodyPr>
          <a:lstStyle/>
          <a:p>
            <a:pPr algn="ctr"/>
            <a:r>
              <a:rPr kumimoji="1" lang="ja-JP" altLang="en-US" dirty="0"/>
              <a:t>熊谷</a:t>
            </a:r>
          </a:p>
        </p:txBody>
      </p:sp>
      <p:cxnSp>
        <p:nvCxnSpPr>
          <p:cNvPr id="33" name="直線矢印コネクタ 32">
            <a:extLst>
              <a:ext uri="{FF2B5EF4-FFF2-40B4-BE49-F238E27FC236}">
                <a16:creationId xmlns:a16="http://schemas.microsoft.com/office/drawing/2014/main" id="{25CE19AA-715B-40A1-9A82-C0F0897A4306}"/>
              </a:ext>
            </a:extLst>
          </p:cNvPr>
          <p:cNvCxnSpPr>
            <a:cxnSpLocks/>
          </p:cNvCxnSpPr>
          <p:nvPr/>
        </p:nvCxnSpPr>
        <p:spPr>
          <a:xfrm>
            <a:off x="4959684" y="4227926"/>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8B34B401-5D11-4AB8-9FFE-9F456199451F}"/>
              </a:ext>
            </a:extLst>
          </p:cNvPr>
          <p:cNvSpPr txBox="1"/>
          <p:nvPr/>
        </p:nvSpPr>
        <p:spPr>
          <a:xfrm>
            <a:off x="5387041" y="3831090"/>
            <a:ext cx="889067" cy="369332"/>
          </a:xfrm>
          <a:prstGeom prst="rect">
            <a:avLst/>
          </a:prstGeom>
          <a:noFill/>
        </p:spPr>
        <p:txBody>
          <a:bodyPr wrap="square" rtlCol="0">
            <a:spAutoFit/>
          </a:bodyPr>
          <a:lstStyle/>
          <a:p>
            <a:pPr algn="ctr"/>
            <a:r>
              <a:rPr kumimoji="1" lang="ja-JP" altLang="en-US" dirty="0"/>
              <a:t>熊谷</a:t>
            </a:r>
          </a:p>
        </p:txBody>
      </p:sp>
      <p:cxnSp>
        <p:nvCxnSpPr>
          <p:cNvPr id="36" name="直線矢印コネクタ 35">
            <a:extLst>
              <a:ext uri="{FF2B5EF4-FFF2-40B4-BE49-F238E27FC236}">
                <a16:creationId xmlns:a16="http://schemas.microsoft.com/office/drawing/2014/main" id="{D3C6F712-6B9D-4406-B62D-6D344A795808}"/>
              </a:ext>
            </a:extLst>
          </p:cNvPr>
          <p:cNvCxnSpPr>
            <a:cxnSpLocks/>
          </p:cNvCxnSpPr>
          <p:nvPr/>
        </p:nvCxnSpPr>
        <p:spPr>
          <a:xfrm>
            <a:off x="6865374" y="4872793"/>
            <a:ext cx="374609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F8BF9E19-00D8-45AF-A097-604C030B2C24}"/>
              </a:ext>
            </a:extLst>
          </p:cNvPr>
          <p:cNvSpPr txBox="1"/>
          <p:nvPr/>
        </p:nvSpPr>
        <p:spPr>
          <a:xfrm>
            <a:off x="8233946" y="4503461"/>
            <a:ext cx="889067" cy="369332"/>
          </a:xfrm>
          <a:prstGeom prst="rect">
            <a:avLst/>
          </a:prstGeom>
          <a:noFill/>
        </p:spPr>
        <p:txBody>
          <a:bodyPr wrap="square" rtlCol="0">
            <a:spAutoFit/>
          </a:bodyPr>
          <a:lstStyle/>
          <a:p>
            <a:pPr algn="ctr"/>
            <a:r>
              <a:rPr kumimoji="1" lang="ja-JP" altLang="en-US" dirty="0"/>
              <a:t>熊谷</a:t>
            </a:r>
          </a:p>
        </p:txBody>
      </p:sp>
      <p:cxnSp>
        <p:nvCxnSpPr>
          <p:cNvPr id="40" name="直線矢印コネクタ 39">
            <a:extLst>
              <a:ext uri="{FF2B5EF4-FFF2-40B4-BE49-F238E27FC236}">
                <a16:creationId xmlns:a16="http://schemas.microsoft.com/office/drawing/2014/main" id="{EABE7FBE-DF5F-49F3-BA17-745582621B48}"/>
              </a:ext>
            </a:extLst>
          </p:cNvPr>
          <p:cNvCxnSpPr>
            <a:cxnSpLocks/>
          </p:cNvCxnSpPr>
          <p:nvPr/>
        </p:nvCxnSpPr>
        <p:spPr>
          <a:xfrm>
            <a:off x="3679034" y="1987200"/>
            <a:ext cx="642243"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1DD7C308-F497-4D9D-97D3-5FA87547495A}"/>
              </a:ext>
            </a:extLst>
          </p:cNvPr>
          <p:cNvSpPr txBox="1"/>
          <p:nvPr/>
        </p:nvSpPr>
        <p:spPr>
          <a:xfrm>
            <a:off x="3534325" y="1525556"/>
            <a:ext cx="889067" cy="369332"/>
          </a:xfrm>
          <a:prstGeom prst="rect">
            <a:avLst/>
          </a:prstGeom>
          <a:noFill/>
        </p:spPr>
        <p:txBody>
          <a:bodyPr wrap="square" rtlCol="0">
            <a:spAutoFit/>
          </a:bodyPr>
          <a:lstStyle/>
          <a:p>
            <a:pPr algn="ctr"/>
            <a:r>
              <a:rPr kumimoji="1" lang="ja-JP" altLang="en-US" dirty="0"/>
              <a:t>熊谷</a:t>
            </a:r>
          </a:p>
        </p:txBody>
      </p:sp>
      <p:sp>
        <p:nvSpPr>
          <p:cNvPr id="44" name="二等辺三角形 43">
            <a:extLst>
              <a:ext uri="{FF2B5EF4-FFF2-40B4-BE49-F238E27FC236}">
                <a16:creationId xmlns:a16="http://schemas.microsoft.com/office/drawing/2014/main" id="{3FAE2993-0472-4D3E-83DB-C902A459ED68}"/>
              </a:ext>
            </a:extLst>
          </p:cNvPr>
          <p:cNvSpPr/>
          <p:nvPr/>
        </p:nvSpPr>
        <p:spPr>
          <a:xfrm rot="10800000">
            <a:off x="9947097" y="265973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171410D7-A6BB-4145-BEA1-B443A3D6AC93}"/>
              </a:ext>
            </a:extLst>
          </p:cNvPr>
          <p:cNvSpPr txBox="1"/>
          <p:nvPr/>
        </p:nvSpPr>
        <p:spPr>
          <a:xfrm>
            <a:off x="9932354" y="2286839"/>
            <a:ext cx="1661726" cy="307777"/>
          </a:xfrm>
          <a:prstGeom prst="rect">
            <a:avLst/>
          </a:prstGeom>
          <a:noFill/>
        </p:spPr>
        <p:txBody>
          <a:bodyPr wrap="square" rtlCol="0">
            <a:spAutoFit/>
          </a:bodyPr>
          <a:lstStyle/>
          <a:p>
            <a:pPr algn="ctr"/>
            <a:r>
              <a:rPr kumimoji="1" lang="ja-JP" altLang="en-US" sz="1400" dirty="0"/>
              <a:t>電気学会レター掲載</a:t>
            </a:r>
          </a:p>
        </p:txBody>
      </p:sp>
      <p:sp>
        <p:nvSpPr>
          <p:cNvPr id="46" name="二等辺三角形 45">
            <a:extLst>
              <a:ext uri="{FF2B5EF4-FFF2-40B4-BE49-F238E27FC236}">
                <a16:creationId xmlns:a16="http://schemas.microsoft.com/office/drawing/2014/main" id="{4F0C0288-3A33-4B80-A559-B9BC7051B7F0}"/>
              </a:ext>
            </a:extLst>
          </p:cNvPr>
          <p:cNvSpPr/>
          <p:nvPr/>
        </p:nvSpPr>
        <p:spPr>
          <a:xfrm rot="10800000">
            <a:off x="8811163" y="266883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7732C03A-5C93-4F85-B3B3-0A6B0BCFCAD6}"/>
              </a:ext>
            </a:extLst>
          </p:cNvPr>
          <p:cNvSpPr txBox="1"/>
          <p:nvPr/>
        </p:nvSpPr>
        <p:spPr>
          <a:xfrm>
            <a:off x="8249488" y="2286838"/>
            <a:ext cx="1297828" cy="307777"/>
          </a:xfrm>
          <a:prstGeom prst="rect">
            <a:avLst/>
          </a:prstGeom>
          <a:noFill/>
        </p:spPr>
        <p:txBody>
          <a:bodyPr wrap="square" rtlCol="0">
            <a:spAutoFit/>
          </a:bodyPr>
          <a:lstStyle/>
          <a:p>
            <a:pPr algn="ctr"/>
            <a:r>
              <a:rPr kumimoji="1" lang="en-US" altLang="ja-JP" sz="1400" dirty="0"/>
              <a:t>SICE SSI</a:t>
            </a:r>
            <a:r>
              <a:rPr kumimoji="1" lang="ja-JP" altLang="en-US" sz="1400" dirty="0"/>
              <a:t>発表</a:t>
            </a:r>
          </a:p>
        </p:txBody>
      </p:sp>
      <p:sp>
        <p:nvSpPr>
          <p:cNvPr id="48" name="二等辺三角形 47">
            <a:extLst>
              <a:ext uri="{FF2B5EF4-FFF2-40B4-BE49-F238E27FC236}">
                <a16:creationId xmlns:a16="http://schemas.microsoft.com/office/drawing/2014/main" id="{C8C4919A-2644-4979-BE54-4A848CCE95C6}"/>
              </a:ext>
            </a:extLst>
          </p:cNvPr>
          <p:cNvSpPr/>
          <p:nvPr/>
        </p:nvSpPr>
        <p:spPr>
          <a:xfrm rot="10800000">
            <a:off x="7156809" y="266883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B4D4F4CA-36E3-4231-B9A8-86D1ECDA693F}"/>
              </a:ext>
            </a:extLst>
          </p:cNvPr>
          <p:cNvSpPr txBox="1"/>
          <p:nvPr/>
        </p:nvSpPr>
        <p:spPr>
          <a:xfrm>
            <a:off x="5365289" y="2288730"/>
            <a:ext cx="2240841"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部門大会発表</a:t>
            </a:r>
          </a:p>
        </p:txBody>
      </p:sp>
      <p:sp>
        <p:nvSpPr>
          <p:cNvPr id="51" name="二等辺三角形 50">
            <a:extLst>
              <a:ext uri="{FF2B5EF4-FFF2-40B4-BE49-F238E27FC236}">
                <a16:creationId xmlns:a16="http://schemas.microsoft.com/office/drawing/2014/main" id="{11CB3521-F652-4215-9BD0-B97F8AD6FF67}"/>
              </a:ext>
            </a:extLst>
          </p:cNvPr>
          <p:cNvSpPr/>
          <p:nvPr/>
        </p:nvSpPr>
        <p:spPr>
          <a:xfrm rot="10800000">
            <a:off x="6783373" y="471904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7583312D-2765-4CEB-A08C-96E6470BC2A3}"/>
              </a:ext>
            </a:extLst>
          </p:cNvPr>
          <p:cNvSpPr txBox="1"/>
          <p:nvPr/>
        </p:nvSpPr>
        <p:spPr>
          <a:xfrm>
            <a:off x="6135848" y="4378089"/>
            <a:ext cx="1418530" cy="307777"/>
          </a:xfrm>
          <a:prstGeom prst="rect">
            <a:avLst/>
          </a:prstGeom>
          <a:noFill/>
        </p:spPr>
        <p:txBody>
          <a:bodyPr wrap="square" rtlCol="0">
            <a:spAutoFit/>
          </a:bodyPr>
          <a:lstStyle/>
          <a:p>
            <a:pPr algn="ctr"/>
            <a:r>
              <a:rPr kumimoji="1" lang="ja-JP" altLang="en-US" sz="1400" dirty="0"/>
              <a:t>上期成果報告</a:t>
            </a:r>
          </a:p>
        </p:txBody>
      </p:sp>
      <p:sp>
        <p:nvSpPr>
          <p:cNvPr id="53" name="吹き出し: 角を丸めた四角形 52">
            <a:extLst>
              <a:ext uri="{FF2B5EF4-FFF2-40B4-BE49-F238E27FC236}">
                <a16:creationId xmlns:a16="http://schemas.microsoft.com/office/drawing/2014/main" id="{6FBBA160-A6FE-4E68-80E7-D1DEF0C155B7}"/>
              </a:ext>
            </a:extLst>
          </p:cNvPr>
          <p:cNvSpPr/>
          <p:nvPr/>
        </p:nvSpPr>
        <p:spPr>
          <a:xfrm>
            <a:off x="7156809" y="3443707"/>
            <a:ext cx="2038559" cy="320822"/>
          </a:xfrm>
          <a:prstGeom prst="wedgeRoundRectCallout">
            <a:avLst>
              <a:gd name="adj1" fmla="val -62556"/>
              <a:gd name="adj2" fmla="val -4386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2020</a:t>
            </a:r>
            <a:r>
              <a:rPr lang="ja-JP" altLang="en-US" sz="1400" dirty="0"/>
              <a:t>年度開発版を検証</a:t>
            </a:r>
          </a:p>
        </p:txBody>
      </p:sp>
    </p:spTree>
    <p:extLst>
      <p:ext uri="{BB962C8B-B14F-4D97-AF65-F5344CB8AC3E}">
        <p14:creationId xmlns:p14="http://schemas.microsoft.com/office/powerpoint/2010/main" val="370304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3580</TotalTime>
  <Words>4994</Words>
  <Application>Microsoft Office PowerPoint</Application>
  <PresentationFormat>ワイド画面</PresentationFormat>
  <Paragraphs>1240</Paragraphs>
  <Slides>35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Meiryo UI</vt:lpstr>
      <vt:lpstr>游ゴシック</vt:lpstr>
      <vt:lpstr>Arial</vt:lpstr>
      <vt:lpstr>Cambria Math</vt:lpstr>
      <vt:lpstr>Wingdings</vt:lpstr>
      <vt:lpstr>Yokogawa_Template_Standard</vt:lpstr>
      <vt:lpstr>共同研究の進捗報告と 今後の進め方のご相談</vt:lpstr>
      <vt:lpstr>今回のお打合せの目的と概要</vt:lpstr>
      <vt:lpstr>研究目的・内容</vt:lpstr>
      <vt:lpstr>成果概要</vt:lpstr>
      <vt:lpstr>2021年度 共同研究実績</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近傍生成法の進捗：DEの検証</vt:lpstr>
      <vt:lpstr>近傍生成法の進捗：DEの改良</vt:lpstr>
      <vt:lpstr>外部発表</vt:lpstr>
      <vt:lpstr>まとめと課題</vt:lpstr>
      <vt:lpstr>制約対処法の課題</vt:lpstr>
      <vt:lpstr>近傍生成法の課題</vt:lpstr>
      <vt:lpstr>並列化の工夫</vt:lpstr>
      <vt:lpstr>合体アルゴリズムの性能評価</vt:lpstr>
      <vt:lpstr>合体アルゴリズムのスケジューリング問題への適用</vt:lpstr>
      <vt:lpstr>合体アルゴリズムの位置づけ</vt:lpstr>
      <vt:lpstr>2022年度 学生の研究体制</vt:lpstr>
      <vt:lpstr>2022年度 共同研究計画案</vt:lpstr>
      <vt:lpstr>まとめ</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588</cp:revision>
  <dcterms:created xsi:type="dcterms:W3CDTF">2022-01-26T00:23:42Z</dcterms:created>
  <dcterms:modified xsi:type="dcterms:W3CDTF">2022-10-06T08:39:43Z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