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69" r:id="rId2"/>
    <p:sldId id="358" r:id="rId3"/>
    <p:sldId id="331" r:id="rId4"/>
    <p:sldId id="338" r:id="rId5"/>
    <p:sldId id="357" r:id="rId6"/>
    <p:sldId id="366" r:id="rId7"/>
    <p:sldId id="362" r:id="rId8"/>
    <p:sldId id="359" r:id="rId9"/>
    <p:sldId id="364" r:id="rId10"/>
    <p:sldId id="361" r:id="rId11"/>
    <p:sldId id="363" r:id="rId12"/>
    <p:sldId id="365" r:id="rId13"/>
    <p:sldId id="370" r:id="rId14"/>
    <p:sldId id="371" r:id="rId15"/>
    <p:sldId id="369" r:id="rId16"/>
    <p:sldId id="367" r:id="rId17"/>
    <p:sldId id="368" r:id="rId18"/>
    <p:sldId id="314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60" autoAdjust="0"/>
    <p:restoredTop sz="82213" autoAdjust="0"/>
  </p:normalViewPr>
  <p:slideViewPr>
    <p:cSldViewPr snapToGrid="0">
      <p:cViewPr varScale="1">
        <p:scale>
          <a:sx n="101" d="100"/>
          <a:sy n="101" d="100"/>
        </p:scale>
        <p:origin x="86" y="5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06 22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  <p:sp>
        <p:nvSpPr>
          <p:cNvPr id="4" name="MSIPCMContentMarking" descr="{&quot;HashCode&quot;:1001629120,&quot;Placement&quot;:&quot;Footer&quot;,&quot;Top&quot;:519.343,&quot;Left&quot;:425.416931,&quot;SlideWidth&quot;:960,&quot;SlideHeight&quot;:540}">
            <a:extLst>
              <a:ext uri="{FF2B5EF4-FFF2-40B4-BE49-F238E27FC236}">
                <a16:creationId xmlns:a16="http://schemas.microsoft.com/office/drawing/2014/main" id="{4D3FCF25-1E5F-4934-BBC1-3DA24365DAD5}"/>
              </a:ext>
            </a:extLst>
          </p:cNvPr>
          <p:cNvSpPr txBox="1"/>
          <p:nvPr userDrawn="1"/>
        </p:nvSpPr>
        <p:spPr>
          <a:xfrm>
            <a:off x="5402795" y="6595656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>
                <a:solidFill>
                  <a:srgbClr val="000000"/>
                </a:solidFill>
                <a:latin typeface="Calibri" panose="020F0502020204030204" pitchFamily="34" charset="0"/>
              </a:rPr>
              <a:t>For Internal Use Only</a:t>
            </a:r>
            <a:endParaRPr kumimoji="1" lang="ja-JP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80.png"/><Relationship Id="rId10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12" Type="http://schemas.openxmlformats.org/officeDocument/2006/relationships/image" Target="../media/image97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3.png"/><Relationship Id="rId11" Type="http://schemas.openxmlformats.org/officeDocument/2006/relationships/image" Target="../media/image96.png"/><Relationship Id="rId5" Type="http://schemas.openxmlformats.org/officeDocument/2006/relationships/image" Target="../media/image1300.png"/><Relationship Id="rId15" Type="http://schemas.openxmlformats.org/officeDocument/2006/relationships/image" Target="../media/image155.png"/><Relationship Id="rId10" Type="http://schemas.openxmlformats.org/officeDocument/2006/relationships/image" Target="../media/image95.png"/><Relationship Id="rId4" Type="http://schemas.openxmlformats.org/officeDocument/2006/relationships/image" Target="../media/image152.png"/><Relationship Id="rId14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62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10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60.png"/><Relationship Id="rId5" Type="http://schemas.openxmlformats.org/officeDocument/2006/relationships/image" Target="../media/image157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56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76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スケジューリング問題の検証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22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連携最適化テーマ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A6DD1A-A300-45C8-80DF-266F8DC8B30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DDMO</a:t>
            </a:r>
            <a:r>
              <a:rPr lang="ja-JP" altLang="en-US" dirty="0"/>
              <a:t>のパラメータ設定シート④</a:t>
            </a:r>
            <a:endParaRPr 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0D42867-26CA-417F-9DB7-A3557DAF707D}"/>
              </a:ext>
            </a:extLst>
          </p:cNvPr>
          <p:cNvCxnSpPr>
            <a:cxnSpLocks/>
          </p:cNvCxnSpPr>
          <p:nvPr/>
        </p:nvCxnSpPr>
        <p:spPr>
          <a:xfrm flipV="1">
            <a:off x="1493778" y="854605"/>
            <a:ext cx="0" cy="54292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4711D6E-E186-4A1D-8884-CD875B18438F}"/>
              </a:ext>
            </a:extLst>
          </p:cNvPr>
          <p:cNvSpPr txBox="1"/>
          <p:nvPr/>
        </p:nvSpPr>
        <p:spPr>
          <a:xfrm>
            <a:off x="133409" y="947367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釜上部モデル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D3309220-E7C5-4517-8C8C-489635696199}"/>
                  </a:ext>
                </a:extLst>
              </p:cNvPr>
              <p:cNvSpPr txBox="1"/>
              <p:nvPr/>
            </p:nvSpPr>
            <p:spPr>
              <a:xfrm>
                <a:off x="1480331" y="947367"/>
                <a:ext cx="5599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=−0.512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+1.110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−0.363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76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D3309220-E7C5-4517-8C8C-48963569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331" y="947367"/>
                <a:ext cx="5599997" cy="307777"/>
              </a:xfrm>
              <a:prstGeom prst="rect">
                <a:avLst/>
              </a:prstGeom>
              <a:blipFill>
                <a:blip r:embed="rId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4EB14658-72C2-4E42-9E83-9E577140E1E5}"/>
              </a:ext>
            </a:extLst>
          </p:cNvPr>
          <p:cNvSpPr txBox="1"/>
          <p:nvPr/>
        </p:nvSpPr>
        <p:spPr>
          <a:xfrm>
            <a:off x="244817" y="188870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品質モデル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66F11185-878B-4849-8AEF-11B3AF2FD100}"/>
                  </a:ext>
                </a:extLst>
              </p:cNvPr>
              <p:cNvSpPr txBox="1"/>
              <p:nvPr/>
            </p:nvSpPr>
            <p:spPr>
              <a:xfrm>
                <a:off x="1584506" y="1888709"/>
                <a:ext cx="78122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+0.254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+0.223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+3.700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42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302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−829.8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66F11185-878B-4849-8AEF-11B3AF2FD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06" y="1888709"/>
                <a:ext cx="7812219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51E4A8D9-4C3B-487F-A763-6B398F803C2D}"/>
                  </a:ext>
                </a:extLst>
              </p:cNvPr>
              <p:cNvSpPr txBox="1"/>
              <p:nvPr/>
            </p:nvSpPr>
            <p:spPr>
              <a:xfrm>
                <a:off x="9252838" y="1871461"/>
                <a:ext cx="25775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.3916≤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]≤0.3916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51E4A8D9-4C3B-487F-A763-6B398F803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838" y="1871461"/>
                <a:ext cx="2577597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048565AD-3414-44BA-B155-1B269CAC24CB}"/>
                  </a:ext>
                </a:extLst>
              </p:cNvPr>
              <p:cNvSpPr txBox="1"/>
              <p:nvPr/>
            </p:nvSpPr>
            <p:spPr>
              <a:xfrm>
                <a:off x="9252838" y="956929"/>
                <a:ext cx="25775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.4608≤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]≤0.4608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048565AD-3414-44BA-B155-1B269CAC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838" y="956929"/>
                <a:ext cx="2577597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C9EE0DE1-1868-4710-B164-821D0F56F574}"/>
              </a:ext>
            </a:extLst>
          </p:cNvPr>
          <p:cNvSpPr txBox="1"/>
          <p:nvPr/>
        </p:nvSpPr>
        <p:spPr>
          <a:xfrm>
            <a:off x="3636532" y="2154853"/>
            <a:ext cx="942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ファクタ変動</a:t>
            </a: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CFB52437-4000-49F3-BE6B-26F69F13ACD6}"/>
              </a:ext>
            </a:extLst>
          </p:cNvPr>
          <p:cNvSpPr txBox="1"/>
          <p:nvPr/>
        </p:nvSpPr>
        <p:spPr>
          <a:xfrm>
            <a:off x="3960261" y="1215636"/>
            <a:ext cx="942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ファクタ変動</a:t>
            </a:r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EFF6F64A-F110-44C9-B493-141F67A8C18A}"/>
              </a:ext>
            </a:extLst>
          </p:cNvPr>
          <p:cNvSpPr txBox="1"/>
          <p:nvPr/>
        </p:nvSpPr>
        <p:spPr>
          <a:xfrm>
            <a:off x="5284653" y="1211531"/>
            <a:ext cx="942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蒸解ゾーン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ファクタ変動</a:t>
            </a:r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6A40523B-9489-4432-AC3A-48B1A02E552D}"/>
              </a:ext>
            </a:extLst>
          </p:cNvPr>
          <p:cNvSpPr txBox="1"/>
          <p:nvPr/>
        </p:nvSpPr>
        <p:spPr>
          <a:xfrm>
            <a:off x="2623891" y="1211531"/>
            <a:ext cx="942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ファクタ変動</a:t>
            </a:r>
          </a:p>
        </p:txBody>
      </p:sp>
      <p:sp>
        <p:nvSpPr>
          <p:cNvPr id="244" name="テキスト ボックス 243">
            <a:extLst>
              <a:ext uri="{FF2B5EF4-FFF2-40B4-BE49-F238E27FC236}">
                <a16:creationId xmlns:a16="http://schemas.microsoft.com/office/drawing/2014/main" id="{C188137D-4CB0-4756-B0F6-AF5F9A88826C}"/>
              </a:ext>
            </a:extLst>
          </p:cNvPr>
          <p:cNvSpPr txBox="1"/>
          <p:nvPr/>
        </p:nvSpPr>
        <p:spPr>
          <a:xfrm>
            <a:off x="5054717" y="2154754"/>
            <a:ext cx="942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蒸解ゾーン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ファクタ変動</a:t>
            </a:r>
          </a:p>
        </p:txBody>
      </p: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DDE5263D-8D44-44B4-9D51-EA8161986843}"/>
              </a:ext>
            </a:extLst>
          </p:cNvPr>
          <p:cNvSpPr txBox="1"/>
          <p:nvPr/>
        </p:nvSpPr>
        <p:spPr>
          <a:xfrm>
            <a:off x="2316078" y="2154753"/>
            <a:ext cx="942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ファクタ変動</a:t>
            </a:r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9C554A68-E074-4097-920F-A963EA94B2D5}"/>
              </a:ext>
            </a:extLst>
          </p:cNvPr>
          <p:cNvSpPr txBox="1"/>
          <p:nvPr/>
        </p:nvSpPr>
        <p:spPr>
          <a:xfrm>
            <a:off x="6304802" y="2154753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滞留時間変動</a:t>
            </a: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4293B0DD-36C1-44B4-8145-D09452B800B5}"/>
              </a:ext>
            </a:extLst>
          </p:cNvPr>
          <p:cNvSpPr txBox="1"/>
          <p:nvPr/>
        </p:nvSpPr>
        <p:spPr>
          <a:xfrm>
            <a:off x="7726693" y="215475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accent4"/>
                </a:solidFill>
              </a:rPr>
              <a:t>KN</a:t>
            </a:r>
            <a:r>
              <a:rPr kumimoji="1" lang="ja-JP" altLang="en-US" sz="1100" dirty="0">
                <a:solidFill>
                  <a:schemeClr val="accent4"/>
                </a:solidFill>
              </a:rPr>
              <a:t>価変動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5F84E7D-C31D-48E0-A640-9669A758AF25}"/>
              </a:ext>
            </a:extLst>
          </p:cNvPr>
          <p:cNvSpPr txBox="1"/>
          <p:nvPr/>
        </p:nvSpPr>
        <p:spPr>
          <a:xfrm>
            <a:off x="116124" y="2929989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原単位モデル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6E0F3E8-8751-4A71-9C9C-17659E63F757}"/>
                  </a:ext>
                </a:extLst>
              </p:cNvPr>
              <p:cNvSpPr txBox="1"/>
              <p:nvPr/>
            </p:nvSpPr>
            <p:spPr>
              <a:xfrm>
                <a:off x="1649291" y="2921364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=36.74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+1.244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56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6E0F3E8-8751-4A71-9C9C-17659E63F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91" y="2921364"/>
                <a:ext cx="4171589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2CFE825-A879-4C9A-8AD1-B377533177B8}"/>
              </a:ext>
            </a:extLst>
          </p:cNvPr>
          <p:cNvSpPr txBox="1"/>
          <p:nvPr/>
        </p:nvSpPr>
        <p:spPr>
          <a:xfrm>
            <a:off x="205892" y="375993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黒液モデル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BA4F54D-208E-4115-8D91-B58510AB59B1}"/>
                  </a:ext>
                </a:extLst>
              </p:cNvPr>
              <p:cNvSpPr txBox="1"/>
              <p:nvPr/>
            </p:nvSpPr>
            <p:spPr>
              <a:xfrm>
                <a:off x="1614566" y="3759936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=7.252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−0.223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−13.18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BA4F54D-208E-4115-8D91-B58510AB5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66" y="3759936"/>
                <a:ext cx="4171589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45C39E2-E92F-4CB2-856B-4CFE76E47B75}"/>
                  </a:ext>
                </a:extLst>
              </p:cNvPr>
              <p:cNvSpPr txBox="1"/>
              <p:nvPr/>
            </p:nvSpPr>
            <p:spPr>
              <a:xfrm>
                <a:off x="8774201" y="3754883"/>
                <a:ext cx="2530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.8447≤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]≤0.8447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45C39E2-E92F-4CB2-856B-4CFE76E47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201" y="3754883"/>
                <a:ext cx="2530118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E80F8CE-7F4C-471F-8CEF-46CB42012FD2}"/>
                  </a:ext>
                </a:extLst>
              </p:cNvPr>
              <p:cNvSpPr txBox="1"/>
              <p:nvPr/>
            </p:nvSpPr>
            <p:spPr>
              <a:xfrm>
                <a:off x="8774201" y="2921697"/>
                <a:ext cx="2530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−3.6861≤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]≤3.6861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E80F8CE-7F4C-471F-8CEF-46CB42012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201" y="2921697"/>
                <a:ext cx="2530118" cy="307777"/>
              </a:xfrm>
              <a:prstGeom prst="rect">
                <a:avLst/>
              </a:prstGeom>
              <a:blipFill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89E5582-F3FD-4727-BC47-771FA9E02A52}"/>
              </a:ext>
            </a:extLst>
          </p:cNvPr>
          <p:cNvSpPr txBox="1"/>
          <p:nvPr/>
        </p:nvSpPr>
        <p:spPr>
          <a:xfrm>
            <a:off x="2461606" y="3205082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3"/>
                </a:solidFill>
              </a:rPr>
              <a:t>チップ原単位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A553C81-CA27-4DED-97A9-740531431F77}"/>
              </a:ext>
            </a:extLst>
          </p:cNvPr>
          <p:cNvSpPr txBox="1"/>
          <p:nvPr/>
        </p:nvSpPr>
        <p:spPr>
          <a:xfrm>
            <a:off x="4013951" y="320508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/>
                </a:solidFill>
              </a:rPr>
              <a:t>KN</a:t>
            </a:r>
            <a:r>
              <a:rPr kumimoji="1" lang="ja-JP" altLang="en-US" sz="1400" dirty="0">
                <a:solidFill>
                  <a:schemeClr val="accent4"/>
                </a:solidFill>
              </a:rPr>
              <a:t>価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37B6EE1-970F-4D45-9888-D979163D75EA}"/>
              </a:ext>
            </a:extLst>
          </p:cNvPr>
          <p:cNvSpPr txBox="1"/>
          <p:nvPr/>
        </p:nvSpPr>
        <p:spPr>
          <a:xfrm>
            <a:off x="3601354" y="404365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3"/>
                </a:solidFill>
              </a:rPr>
              <a:t>黒液有機固形分量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7C42F73-0B9A-4EDE-AD48-4529A75E3CD4}"/>
              </a:ext>
            </a:extLst>
          </p:cNvPr>
          <p:cNvSpPr txBox="1"/>
          <p:nvPr/>
        </p:nvSpPr>
        <p:spPr>
          <a:xfrm>
            <a:off x="2461606" y="4043654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3"/>
                </a:solidFill>
              </a:rPr>
              <a:t>チップ原単位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878ADF0-A67E-4BF7-AD18-A2C80286AC3B}"/>
                  </a:ext>
                </a:extLst>
              </p:cNvPr>
              <p:cNvSpPr txBox="1"/>
              <p:nvPr/>
            </p:nvSpPr>
            <p:spPr>
              <a:xfrm>
                <a:off x="1614565" y="4558467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=1036881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878ADF0-A67E-4BF7-AD18-A2C80286A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65" y="4558467"/>
                <a:ext cx="4171589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E89791BC-E056-4607-A7A9-D24F5D44445E}"/>
                  </a:ext>
                </a:extLst>
              </p:cNvPr>
              <p:cNvSpPr txBox="1"/>
              <p:nvPr/>
            </p:nvSpPr>
            <p:spPr>
              <a:xfrm>
                <a:off x="4628222" y="4558467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=463.584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E89791BC-E056-4607-A7A9-D24F5D4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222" y="4558467"/>
                <a:ext cx="4171589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32B1A94-9CA5-49AC-85EE-07606210A80C}"/>
              </a:ext>
            </a:extLst>
          </p:cNvPr>
          <p:cNvSpPr txBox="1"/>
          <p:nvPr/>
        </p:nvSpPr>
        <p:spPr>
          <a:xfrm>
            <a:off x="422297" y="455846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コスト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0FEBA8F-5F08-45F3-B343-FDA62C8BCD3B}"/>
              </a:ext>
            </a:extLst>
          </p:cNvPr>
          <p:cNvSpPr txBox="1"/>
          <p:nvPr/>
        </p:nvSpPr>
        <p:spPr>
          <a:xfrm>
            <a:off x="6143542" y="4871104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75B5EC2-B1D3-4F84-81BB-01808194217E}"/>
              </a:ext>
            </a:extLst>
          </p:cNvPr>
          <p:cNvSpPr txBox="1"/>
          <p:nvPr/>
        </p:nvSpPr>
        <p:spPr>
          <a:xfrm>
            <a:off x="3004788" y="4857482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3"/>
                </a:solidFill>
              </a:rPr>
              <a:t>チップ原単位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623AE5B-7AD7-4F78-8FF2-DEBBB814CA1D}"/>
                  </a:ext>
                </a:extLst>
              </p:cNvPr>
              <p:cNvSpPr txBox="1"/>
              <p:nvPr/>
            </p:nvSpPr>
            <p:spPr>
              <a:xfrm>
                <a:off x="1659197" y="5283345"/>
                <a:ext cx="235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=445.41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623AE5B-7AD7-4F78-8FF2-DEBBB814C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97" y="5283345"/>
                <a:ext cx="2354754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61E4EFB-D18C-417B-8B7E-A19AA7E29660}"/>
              </a:ext>
            </a:extLst>
          </p:cNvPr>
          <p:cNvSpPr txBox="1"/>
          <p:nvPr/>
        </p:nvSpPr>
        <p:spPr>
          <a:xfrm>
            <a:off x="3048069" y="560497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88F2B5B-0060-4D4D-9AF6-9F51B039AAF7}"/>
                  </a:ext>
                </a:extLst>
              </p:cNvPr>
              <p:cNvSpPr txBox="1"/>
              <p:nvPr/>
            </p:nvSpPr>
            <p:spPr>
              <a:xfrm>
                <a:off x="4643503" y="5283345"/>
                <a:ext cx="235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=320.51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88F2B5B-0060-4D4D-9AF6-9F51B039A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03" y="5283345"/>
                <a:ext cx="2354754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B5D3B0-CA96-45C5-B507-2350D5247F29}"/>
                  </a:ext>
                </a:extLst>
              </p:cNvPr>
              <p:cNvSpPr txBox="1"/>
              <p:nvPr/>
            </p:nvSpPr>
            <p:spPr>
              <a:xfrm>
                <a:off x="7596824" y="5275829"/>
                <a:ext cx="235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=85.047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B5D3B0-CA96-45C5-B507-2350D5247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824" y="5275829"/>
                <a:ext cx="2354754" cy="307777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D9FE3E1-911B-4D19-B8D4-6A4BC2E638FF}"/>
              </a:ext>
            </a:extLst>
          </p:cNvPr>
          <p:cNvSpPr txBox="1"/>
          <p:nvPr/>
        </p:nvSpPr>
        <p:spPr>
          <a:xfrm>
            <a:off x="9026675" y="5591122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蒸解ゾーン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611905B-F8BF-4F40-9545-1BF23EC52E03}"/>
              </a:ext>
            </a:extLst>
          </p:cNvPr>
          <p:cNvSpPr txBox="1"/>
          <p:nvPr/>
        </p:nvSpPr>
        <p:spPr>
          <a:xfrm>
            <a:off x="6121648" y="561443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D4D7A97-9D2C-4A30-90C3-B1E82C92D929}"/>
                  </a:ext>
                </a:extLst>
              </p:cNvPr>
              <p:cNvSpPr txBox="1"/>
              <p:nvPr/>
            </p:nvSpPr>
            <p:spPr>
              <a:xfrm>
                <a:off x="4956986" y="2553371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D4D7A97-9D2C-4A30-90C3-B1E82C92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986" y="2553371"/>
                <a:ext cx="417158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19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A6DD1A-A300-45C8-80DF-266F8DC8B30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DDMO</a:t>
            </a:r>
            <a:r>
              <a:rPr lang="ja-JP" altLang="en-US" dirty="0"/>
              <a:t>のパラメータ設定シート⑤</a:t>
            </a:r>
            <a:endParaRPr 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0D42867-26CA-417F-9DB7-A3557DAF707D}"/>
              </a:ext>
            </a:extLst>
          </p:cNvPr>
          <p:cNvCxnSpPr>
            <a:cxnSpLocks/>
          </p:cNvCxnSpPr>
          <p:nvPr/>
        </p:nvCxnSpPr>
        <p:spPr>
          <a:xfrm flipV="1">
            <a:off x="1493778" y="854605"/>
            <a:ext cx="0" cy="54292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F7B47E-2E32-4105-8520-8EC6E03E461B}"/>
              </a:ext>
            </a:extLst>
          </p:cNvPr>
          <p:cNvSpPr txBox="1"/>
          <p:nvPr/>
        </p:nvSpPr>
        <p:spPr>
          <a:xfrm>
            <a:off x="89811" y="902477"/>
            <a:ext cx="128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残アルカリ</a:t>
            </a:r>
            <a:r>
              <a:rPr kumimoji="1" lang="en-US" altLang="ja-JP" sz="1400" dirty="0"/>
              <a:t>×</a:t>
            </a:r>
          </a:p>
          <a:p>
            <a:pPr algn="ctr"/>
            <a:r>
              <a:rPr kumimoji="1" lang="ja-JP" altLang="en-US" sz="1400" dirty="0"/>
              <a:t>滞留時間差分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DC7D4E4B-AF8A-4D24-B789-B6E5F0C54911}"/>
                  </a:ext>
                </a:extLst>
              </p:cNvPr>
              <p:cNvSpPr txBox="1"/>
              <p:nvPr/>
            </p:nvSpPr>
            <p:spPr>
              <a:xfrm>
                <a:off x="1584507" y="1012428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352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DC7D4E4B-AF8A-4D24-B789-B6E5F0C54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07" y="1012428"/>
                <a:ext cx="4171589" cy="307777"/>
              </a:xfrm>
              <a:prstGeom prst="rect">
                <a:avLst/>
              </a:prstGeom>
              <a:blipFill>
                <a:blip r:embed="rId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351E797A-6784-4F72-80C3-7212802284BB}"/>
                  </a:ext>
                </a:extLst>
              </p:cNvPr>
              <p:cNvSpPr txBox="1"/>
              <p:nvPr/>
            </p:nvSpPr>
            <p:spPr>
              <a:xfrm>
                <a:off x="9276577" y="989789"/>
                <a:ext cx="2530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.0001≤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]≤0.0001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351E797A-6784-4F72-80C3-721280228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77" y="989789"/>
                <a:ext cx="2530118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6007686A-FD9C-44DF-AFC2-132EA79A415E}"/>
              </a:ext>
            </a:extLst>
          </p:cNvPr>
          <p:cNvSpPr txBox="1"/>
          <p:nvPr/>
        </p:nvSpPr>
        <p:spPr>
          <a:xfrm>
            <a:off x="89811" y="3307473"/>
            <a:ext cx="128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KN</a:t>
            </a:r>
            <a:r>
              <a:rPr kumimoji="1" lang="ja-JP" altLang="en-US" sz="1400" dirty="0"/>
              <a:t>価差分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テキスト ボックス 223">
                <a:extLst>
                  <a:ext uri="{FF2B5EF4-FFF2-40B4-BE49-F238E27FC236}">
                    <a16:creationId xmlns:a16="http://schemas.microsoft.com/office/drawing/2014/main" id="{1648E844-97CE-40B3-BFC9-51438000FDCC}"/>
                  </a:ext>
                </a:extLst>
              </p:cNvPr>
              <p:cNvSpPr txBox="1"/>
              <p:nvPr/>
            </p:nvSpPr>
            <p:spPr>
              <a:xfrm>
                <a:off x="1584507" y="3307473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301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302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24" name="テキスト ボックス 223">
                <a:extLst>
                  <a:ext uri="{FF2B5EF4-FFF2-40B4-BE49-F238E27FC236}">
                    <a16:creationId xmlns:a16="http://schemas.microsoft.com/office/drawing/2014/main" id="{1648E844-97CE-40B3-BFC9-51438000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07" y="3307473"/>
                <a:ext cx="4171589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A84FB2BF-DE07-499F-874E-2E1347253E9A}"/>
                  </a:ext>
                </a:extLst>
              </p:cNvPr>
              <p:cNvSpPr txBox="1"/>
              <p:nvPr/>
            </p:nvSpPr>
            <p:spPr>
              <a:xfrm>
                <a:off x="9276577" y="3307473"/>
                <a:ext cx="2530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.0001≤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]≤0.0001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A84FB2BF-DE07-499F-874E-2E134725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77" y="3307473"/>
                <a:ext cx="2530118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7E936367-C80F-48CF-8D05-EC93E3989852}"/>
              </a:ext>
            </a:extLst>
          </p:cNvPr>
          <p:cNvSpPr txBox="1"/>
          <p:nvPr/>
        </p:nvSpPr>
        <p:spPr>
          <a:xfrm>
            <a:off x="2308099" y="12850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ゲタ</a:t>
            </a:r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4A468175-7BBB-4B78-B552-506A47588399}"/>
              </a:ext>
            </a:extLst>
          </p:cNvPr>
          <p:cNvSpPr txBox="1"/>
          <p:nvPr/>
        </p:nvSpPr>
        <p:spPr>
          <a:xfrm>
            <a:off x="4102915" y="361525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ゲタ</a:t>
            </a:r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0F3DC701-FE7C-46CE-BA4A-5482DEDC675D}"/>
              </a:ext>
            </a:extLst>
          </p:cNvPr>
          <p:cNvSpPr txBox="1"/>
          <p:nvPr/>
        </p:nvSpPr>
        <p:spPr>
          <a:xfrm>
            <a:off x="4718907" y="1274416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滞留時間変動</a:t>
            </a:r>
          </a:p>
        </p:txBody>
      </p: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7A8A056F-4BEE-4093-97B8-0A35065D2A4C}"/>
              </a:ext>
            </a:extLst>
          </p:cNvPr>
          <p:cNvSpPr txBox="1"/>
          <p:nvPr/>
        </p:nvSpPr>
        <p:spPr>
          <a:xfrm>
            <a:off x="3904156" y="1286976"/>
            <a:ext cx="782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accent2"/>
                </a:solidFill>
              </a:rPr>
              <a:t>1step</a:t>
            </a:r>
            <a:r>
              <a:rPr kumimoji="1" lang="ja-JP" altLang="en-US" sz="1000" dirty="0">
                <a:solidFill>
                  <a:schemeClr val="accent2"/>
                </a:solidFill>
              </a:rPr>
              <a:t>前</a:t>
            </a:r>
            <a:endParaRPr kumimoji="1" lang="en-US" altLang="ja-JP" sz="1000" dirty="0">
              <a:solidFill>
                <a:schemeClr val="accent2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0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000" dirty="0">
                <a:solidFill>
                  <a:schemeClr val="accent2"/>
                </a:solidFill>
              </a:rPr>
              <a:t>滞留時間</a:t>
            </a: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98B3C664-AD4C-4F8E-A123-762C9A5DF61E}"/>
              </a:ext>
            </a:extLst>
          </p:cNvPr>
          <p:cNvSpPr txBox="1"/>
          <p:nvPr/>
        </p:nvSpPr>
        <p:spPr>
          <a:xfrm>
            <a:off x="3000201" y="1277725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43643DF7-A185-45E2-9AD5-98E6D03CBF47}"/>
              </a:ext>
            </a:extLst>
          </p:cNvPr>
          <p:cNvSpPr txBox="1"/>
          <p:nvPr/>
        </p:nvSpPr>
        <p:spPr>
          <a:xfrm>
            <a:off x="4879673" y="3615249"/>
            <a:ext cx="68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4"/>
                </a:solidFill>
              </a:rPr>
              <a:t>KN</a:t>
            </a:r>
            <a:r>
              <a:rPr kumimoji="1" lang="ja-JP" altLang="en-US" sz="1400" dirty="0">
                <a:solidFill>
                  <a:schemeClr val="accent4"/>
                </a:solidFill>
              </a:rPr>
              <a:t>価</a:t>
            </a: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3C31134D-45FA-4BC5-838B-8B60077E6850}"/>
              </a:ext>
            </a:extLst>
          </p:cNvPr>
          <p:cNvSpPr txBox="1"/>
          <p:nvPr/>
        </p:nvSpPr>
        <p:spPr>
          <a:xfrm>
            <a:off x="3020237" y="3636159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accent4"/>
                </a:solidFill>
              </a:rPr>
              <a:t>KN</a:t>
            </a:r>
            <a:r>
              <a:rPr kumimoji="1" lang="ja-JP" altLang="en-US" sz="1100" dirty="0">
                <a:solidFill>
                  <a:schemeClr val="accent4"/>
                </a:solidFill>
              </a:rPr>
              <a:t>価変動</a:t>
            </a: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5628D659-DC2B-4580-B6F5-FCF1E02A9E10}"/>
              </a:ext>
            </a:extLst>
          </p:cNvPr>
          <p:cNvSpPr txBox="1"/>
          <p:nvPr/>
        </p:nvSpPr>
        <p:spPr>
          <a:xfrm>
            <a:off x="2226526" y="3611424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accent4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4"/>
                </a:solidFill>
              </a:rPr>
              <a:t>前</a:t>
            </a:r>
            <a:endParaRPr kumimoji="1" lang="en-US" altLang="ja-JP" sz="1100" dirty="0">
              <a:solidFill>
                <a:schemeClr val="accent4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4"/>
                </a:solidFill>
              </a:rPr>
              <a:t>KN</a:t>
            </a:r>
            <a:r>
              <a:rPr kumimoji="1" lang="ja-JP" altLang="en-US" sz="1100" dirty="0">
                <a:solidFill>
                  <a:schemeClr val="accent4"/>
                </a:solidFill>
              </a:rPr>
              <a:t>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D5C2774-DC59-4017-A866-2D2E2CD12F4A}"/>
                  </a:ext>
                </a:extLst>
              </p:cNvPr>
              <p:cNvSpPr txBox="1"/>
              <p:nvPr/>
            </p:nvSpPr>
            <p:spPr>
              <a:xfrm>
                <a:off x="1636799" y="1952607"/>
                <a:ext cx="17936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351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D5C2774-DC59-4017-A866-2D2E2CD12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99" y="1952607"/>
                <a:ext cx="179361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9577CF3-AF34-4206-8D11-3CBFB48A998B}"/>
              </a:ext>
            </a:extLst>
          </p:cNvPr>
          <p:cNvSpPr txBox="1"/>
          <p:nvPr/>
        </p:nvSpPr>
        <p:spPr>
          <a:xfrm>
            <a:off x="1610839" y="2260384"/>
            <a:ext cx="782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accent2"/>
                </a:solidFill>
              </a:rPr>
              <a:t>1step</a:t>
            </a:r>
            <a:r>
              <a:rPr kumimoji="1" lang="ja-JP" altLang="en-US" sz="1000" dirty="0">
                <a:solidFill>
                  <a:schemeClr val="accent2"/>
                </a:solidFill>
              </a:rPr>
              <a:t>前</a:t>
            </a:r>
            <a:endParaRPr kumimoji="1" lang="en-US" altLang="ja-JP" sz="1000" dirty="0">
              <a:solidFill>
                <a:schemeClr val="accent2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0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000" dirty="0">
                <a:solidFill>
                  <a:schemeClr val="accent2"/>
                </a:solidFill>
              </a:rPr>
              <a:t>滞留時間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ABE9610-CC27-4D42-A38B-36BCAE7A6042}"/>
                  </a:ext>
                </a:extLst>
              </p:cNvPr>
              <p:cNvSpPr txBox="1"/>
              <p:nvPr/>
            </p:nvSpPr>
            <p:spPr>
              <a:xfrm>
                <a:off x="4686743" y="4175795"/>
                <a:ext cx="1315666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≤14+1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ABE9610-CC27-4D42-A38B-36BCAE7A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43" y="4175795"/>
                <a:ext cx="1315666" cy="3063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95FA9E-45BA-4BEC-9134-BBB6F98454BC}"/>
              </a:ext>
            </a:extLst>
          </p:cNvPr>
          <p:cNvSpPr txBox="1"/>
          <p:nvPr/>
        </p:nvSpPr>
        <p:spPr>
          <a:xfrm>
            <a:off x="2319930" y="4745556"/>
            <a:ext cx="68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4"/>
                </a:solidFill>
              </a:rPr>
              <a:t>KN</a:t>
            </a:r>
            <a:r>
              <a:rPr kumimoji="1" lang="ja-JP" altLang="en-US" sz="1400" dirty="0">
                <a:solidFill>
                  <a:schemeClr val="accent4"/>
                </a:solidFill>
              </a:rPr>
              <a:t>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ED3836E-9AC9-4FB2-A7DE-DC404E3328FB}"/>
                  </a:ext>
                </a:extLst>
              </p:cNvPr>
              <p:cNvSpPr txBox="1"/>
              <p:nvPr/>
            </p:nvSpPr>
            <p:spPr>
              <a:xfrm>
                <a:off x="4240674" y="4442932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≥16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ED3836E-9AC9-4FB2-A7DE-DC404E332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674" y="4442932"/>
                <a:ext cx="215619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57E64E-19F4-4108-BFF8-168A7FCBC533}"/>
                  </a:ext>
                </a:extLst>
              </p:cNvPr>
              <p:cNvSpPr txBox="1"/>
              <p:nvPr/>
            </p:nvSpPr>
            <p:spPr>
              <a:xfrm>
                <a:off x="1584508" y="4177795"/>
                <a:ext cx="2518398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57E64E-19F4-4108-BFF8-168A7FCBC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08" y="4177795"/>
                <a:ext cx="2518398" cy="572914"/>
              </a:xfrm>
              <a:prstGeom prst="rect">
                <a:avLst/>
              </a:prstGeom>
              <a:blipFill>
                <a:blip r:embed="rId9"/>
                <a:stretch>
                  <a:fillRect l="-8717" t="-179787" b="-26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E7936091-3AF7-4020-84D0-5EB18603C10F}"/>
                  </a:ext>
                </a:extLst>
              </p:cNvPr>
              <p:cNvSpPr txBox="1"/>
              <p:nvPr/>
            </p:nvSpPr>
            <p:spPr>
              <a:xfrm>
                <a:off x="9276577" y="4345124"/>
                <a:ext cx="2530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</m:t>
                      </m:r>
                      <m:sSup>
                        <m:sSup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E7936091-3AF7-4020-84D0-5EB18603C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77" y="4345124"/>
                <a:ext cx="2530118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8C75E87-6CB0-49BC-9259-D5126D34A5CB}"/>
                  </a:ext>
                </a:extLst>
              </p:cNvPr>
              <p:cNvSpPr txBox="1"/>
              <p:nvPr/>
            </p:nvSpPr>
            <p:spPr>
              <a:xfrm>
                <a:off x="3895443" y="1942881"/>
                <a:ext cx="2293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351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8C75E87-6CB0-49BC-9259-D5126D34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43" y="1942881"/>
                <a:ext cx="229332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E5A4E32-701E-4298-BDA4-75447BD53178}"/>
              </a:ext>
            </a:extLst>
          </p:cNvPr>
          <p:cNvSpPr txBox="1"/>
          <p:nvPr/>
        </p:nvSpPr>
        <p:spPr>
          <a:xfrm>
            <a:off x="3947423" y="2255306"/>
            <a:ext cx="782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accent2"/>
                </a:solidFill>
              </a:rPr>
              <a:t>1step</a:t>
            </a:r>
            <a:r>
              <a:rPr kumimoji="1" lang="ja-JP" altLang="en-US" sz="1000" dirty="0">
                <a:solidFill>
                  <a:schemeClr val="accent2"/>
                </a:solidFill>
              </a:rPr>
              <a:t>前</a:t>
            </a:r>
            <a:endParaRPr kumimoji="1" lang="en-US" altLang="ja-JP" sz="1000" dirty="0">
              <a:solidFill>
                <a:schemeClr val="accent2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0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000" dirty="0">
                <a:solidFill>
                  <a:schemeClr val="accent2"/>
                </a:solidFill>
              </a:rPr>
              <a:t>滞留時間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129A54F-102A-4495-A3C5-72234E2833CB}"/>
              </a:ext>
            </a:extLst>
          </p:cNvPr>
          <p:cNvSpPr txBox="1"/>
          <p:nvPr/>
        </p:nvSpPr>
        <p:spPr>
          <a:xfrm>
            <a:off x="5137392" y="2288514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07AB2DB-7E2F-410B-90D6-61BAEB47883F}"/>
                  </a:ext>
                </a:extLst>
              </p:cNvPr>
              <p:cNvSpPr txBox="1"/>
              <p:nvPr/>
            </p:nvSpPr>
            <p:spPr>
              <a:xfrm>
                <a:off x="1591738" y="5168297"/>
                <a:ext cx="2293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301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07AB2DB-7E2F-410B-90D6-61BAEB478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738" y="5168297"/>
                <a:ext cx="229332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31856F3-F670-4C08-AE25-F88DEACDB2FB}"/>
              </a:ext>
            </a:extLst>
          </p:cNvPr>
          <p:cNvSpPr txBox="1"/>
          <p:nvPr/>
        </p:nvSpPr>
        <p:spPr>
          <a:xfrm>
            <a:off x="1723050" y="5490676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accent4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4"/>
                </a:solidFill>
              </a:rPr>
              <a:t>前</a:t>
            </a:r>
            <a:endParaRPr kumimoji="1" lang="en-US" altLang="ja-JP" sz="1100" dirty="0">
              <a:solidFill>
                <a:schemeClr val="accent4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4"/>
                </a:solidFill>
              </a:rPr>
              <a:t>KN</a:t>
            </a:r>
            <a:r>
              <a:rPr kumimoji="1" lang="ja-JP" altLang="en-US" sz="1100" dirty="0">
                <a:solidFill>
                  <a:schemeClr val="accent4"/>
                </a:solidFill>
              </a:rPr>
              <a:t>価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50670CD-B6E9-4F29-87FF-632E40EC8283}"/>
              </a:ext>
            </a:extLst>
          </p:cNvPr>
          <p:cNvSpPr txBox="1"/>
          <p:nvPr/>
        </p:nvSpPr>
        <p:spPr>
          <a:xfrm>
            <a:off x="2763014" y="5490676"/>
            <a:ext cx="68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4"/>
                </a:solidFill>
              </a:rPr>
              <a:t>KN</a:t>
            </a:r>
            <a:r>
              <a:rPr kumimoji="1" lang="ja-JP" altLang="en-US" sz="1400" dirty="0">
                <a:solidFill>
                  <a:schemeClr val="accent4"/>
                </a:solidFill>
              </a:rPr>
              <a:t>価</a:t>
            </a:r>
          </a:p>
        </p:txBody>
      </p:sp>
    </p:spTree>
    <p:extLst>
      <p:ext uri="{BB962C8B-B14F-4D97-AF65-F5344CB8AC3E}">
        <p14:creationId xmlns:p14="http://schemas.microsoft.com/office/powerpoint/2010/main" val="136236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A6DD1A-A300-45C8-80DF-266F8DC8B30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DDMO</a:t>
            </a:r>
            <a:r>
              <a:rPr lang="ja-JP" altLang="en-US" dirty="0"/>
              <a:t>のパラメータ設定シート⑥</a:t>
            </a:r>
            <a:endParaRPr 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0D42867-26CA-417F-9DB7-A3557DAF707D}"/>
              </a:ext>
            </a:extLst>
          </p:cNvPr>
          <p:cNvCxnSpPr>
            <a:cxnSpLocks/>
          </p:cNvCxnSpPr>
          <p:nvPr/>
        </p:nvCxnSpPr>
        <p:spPr>
          <a:xfrm flipV="1">
            <a:off x="1493778" y="854605"/>
            <a:ext cx="0" cy="54292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F7B47E-2E32-4105-8520-8EC6E03E461B}"/>
              </a:ext>
            </a:extLst>
          </p:cNvPr>
          <p:cNvSpPr txBox="1"/>
          <p:nvPr/>
        </p:nvSpPr>
        <p:spPr>
          <a:xfrm>
            <a:off x="89811" y="902477"/>
            <a:ext cx="1284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残アルカリ</a:t>
            </a:r>
            <a:r>
              <a:rPr kumimoji="1" lang="en-US" altLang="ja-JP" sz="1400" dirty="0"/>
              <a:t>×</a:t>
            </a:r>
          </a:p>
          <a:p>
            <a:pPr algn="ctr"/>
            <a:r>
              <a:rPr kumimoji="1" lang="ja-JP" altLang="en-US" sz="1400" dirty="0"/>
              <a:t>滞留時間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下限制約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DC7D4E4B-AF8A-4D24-B789-B6E5F0C54911}"/>
                  </a:ext>
                </a:extLst>
              </p:cNvPr>
              <p:cNvSpPr txBox="1"/>
              <p:nvPr/>
            </p:nvSpPr>
            <p:spPr>
              <a:xfrm>
                <a:off x="1636441" y="1066905"/>
                <a:ext cx="3102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[19+1]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DC7D4E4B-AF8A-4D24-B789-B6E5F0C54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41" y="1066905"/>
                <a:ext cx="3102236" cy="307777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351E797A-6784-4F72-80C3-7212802284BB}"/>
                  </a:ext>
                </a:extLst>
              </p:cNvPr>
              <p:cNvSpPr txBox="1"/>
              <p:nvPr/>
            </p:nvSpPr>
            <p:spPr>
              <a:xfrm>
                <a:off x="8019014" y="1061382"/>
                <a:ext cx="1832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351E797A-6784-4F72-80C3-721280228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14" y="1061382"/>
                <a:ext cx="1832570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ABE9610-CC27-4D42-A38B-36BCAE7A6042}"/>
                  </a:ext>
                </a:extLst>
              </p:cNvPr>
              <p:cNvSpPr txBox="1"/>
              <p:nvPr/>
            </p:nvSpPr>
            <p:spPr>
              <a:xfrm>
                <a:off x="4057596" y="2264433"/>
                <a:ext cx="1315666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ABE9610-CC27-4D42-A38B-36BCAE7A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596" y="2264433"/>
                <a:ext cx="1315666" cy="306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ED3836E-9AC9-4FB2-A7DE-DC404E3328FB}"/>
                  </a:ext>
                </a:extLst>
              </p:cNvPr>
              <p:cNvSpPr txBox="1"/>
              <p:nvPr/>
            </p:nvSpPr>
            <p:spPr>
              <a:xfrm>
                <a:off x="3516484" y="2502621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≥21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ED3836E-9AC9-4FB2-A7DE-DC404E332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84" y="2502621"/>
                <a:ext cx="215619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57E64E-19F4-4108-BFF8-168A7FCBC533}"/>
                  </a:ext>
                </a:extLst>
              </p:cNvPr>
              <p:cNvSpPr txBox="1"/>
              <p:nvPr/>
            </p:nvSpPr>
            <p:spPr>
              <a:xfrm>
                <a:off x="1762760" y="2256585"/>
                <a:ext cx="2376771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⁡{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𝐼𝐷</m:t>
                                    </m:r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310</m:t>
                                    </m:r>
                                  </m:sub>
                                </m:s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]}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57E64E-19F4-4108-BFF8-168A7FCBC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60" y="2256585"/>
                <a:ext cx="2376771" cy="572914"/>
              </a:xfrm>
              <a:prstGeom prst="rect">
                <a:avLst/>
              </a:prstGeom>
              <a:blipFill>
                <a:blip r:embed="rId6"/>
                <a:stretch>
                  <a:fillRect l="-8205" t="-179787" b="-26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129A54F-102A-4495-A3C5-72234E2833CB}"/>
              </a:ext>
            </a:extLst>
          </p:cNvPr>
          <p:cNvSpPr txBox="1"/>
          <p:nvPr/>
        </p:nvSpPr>
        <p:spPr>
          <a:xfrm>
            <a:off x="8223492" y="1369159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A3ED902-475D-4002-BC46-BCF4BE2FEEED}"/>
                  </a:ext>
                </a:extLst>
              </p:cNvPr>
              <p:cNvSpPr txBox="1"/>
              <p:nvPr/>
            </p:nvSpPr>
            <p:spPr>
              <a:xfrm>
                <a:off x="9851584" y="1053342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A3ED902-475D-4002-BC46-BCF4BE2F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584" y="1053342"/>
                <a:ext cx="215619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58CE223-029E-4889-BCF3-4F56B21BAD01}"/>
                  </a:ext>
                </a:extLst>
              </p:cNvPr>
              <p:cNvSpPr txBox="1"/>
              <p:nvPr/>
            </p:nvSpPr>
            <p:spPr>
              <a:xfrm>
                <a:off x="1762760" y="1484801"/>
                <a:ext cx="2268283" cy="50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digester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858</m:t>
                          </m:r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58CE223-029E-4889-BCF3-4F56B21B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60" y="1484801"/>
                <a:ext cx="2268283" cy="504818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2D943B-9C1A-406F-9392-AB5302DE57BD}"/>
              </a:ext>
            </a:extLst>
          </p:cNvPr>
          <p:cNvSpPr txBox="1"/>
          <p:nvPr/>
        </p:nvSpPr>
        <p:spPr>
          <a:xfrm>
            <a:off x="73658" y="2379213"/>
            <a:ext cx="128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H</a:t>
            </a:r>
            <a:r>
              <a:rPr kumimoji="1" lang="ja-JP" altLang="en-US" sz="1400" dirty="0"/>
              <a:t>ファクター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上限制約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52343B7-AFB4-4B41-B2DE-3EDF127E3067}"/>
                  </a:ext>
                </a:extLst>
              </p:cNvPr>
              <p:cNvSpPr txBox="1"/>
              <p:nvPr/>
            </p:nvSpPr>
            <p:spPr>
              <a:xfrm>
                <a:off x="8019014" y="2184427"/>
                <a:ext cx="1832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52343B7-AFB4-4B41-B2DE-3EDF127E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14" y="2184427"/>
                <a:ext cx="1832570" cy="307777"/>
              </a:xfrm>
              <a:prstGeom prst="rect">
                <a:avLst/>
              </a:prstGeom>
              <a:blipFill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4CCA092-5633-45E2-A2BE-5FDDE3905D31}"/>
                  </a:ext>
                </a:extLst>
              </p:cNvPr>
              <p:cNvSpPr txBox="1"/>
              <p:nvPr/>
            </p:nvSpPr>
            <p:spPr>
              <a:xfrm>
                <a:off x="8019014" y="4203800"/>
                <a:ext cx="1832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4CCA092-5633-45E2-A2BE-5FDDE3905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14" y="4203800"/>
                <a:ext cx="1832570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B6D21C-1F3C-47A3-AA1C-9C360F79F5BD}"/>
              </a:ext>
            </a:extLst>
          </p:cNvPr>
          <p:cNvSpPr txBox="1"/>
          <p:nvPr/>
        </p:nvSpPr>
        <p:spPr>
          <a:xfrm>
            <a:off x="8223492" y="249220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94BF26B-A765-4BA3-968A-610567E288D0}"/>
              </a:ext>
            </a:extLst>
          </p:cNvPr>
          <p:cNvSpPr txBox="1"/>
          <p:nvPr/>
        </p:nvSpPr>
        <p:spPr>
          <a:xfrm>
            <a:off x="8223492" y="456600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C2503F1-0303-438A-9062-2D4F5679E537}"/>
                  </a:ext>
                </a:extLst>
              </p:cNvPr>
              <p:cNvSpPr txBox="1"/>
              <p:nvPr/>
            </p:nvSpPr>
            <p:spPr>
              <a:xfrm>
                <a:off x="1806628" y="2977146"/>
                <a:ext cx="32030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14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19+1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C2503F1-0303-438A-9062-2D4F5679E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628" y="2977146"/>
                <a:ext cx="3203097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5629169-A8BA-4DA3-93A7-406DA7D8A092}"/>
                  </a:ext>
                </a:extLst>
              </p:cNvPr>
              <p:cNvSpPr txBox="1"/>
              <p:nvPr/>
            </p:nvSpPr>
            <p:spPr>
              <a:xfrm>
                <a:off x="1841736" y="3389088"/>
                <a:ext cx="3203097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all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43.2−</m:t>
                          </m:r>
                          <m:f>
                            <m:f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16113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5629169-A8BA-4DA3-93A7-406DA7D8A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36" y="3389088"/>
                <a:ext cx="3203097" cy="5763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7CFC43E-5F6C-456F-982D-817806CA658B}"/>
                  </a:ext>
                </a:extLst>
              </p:cNvPr>
              <p:cNvSpPr txBox="1"/>
              <p:nvPr/>
            </p:nvSpPr>
            <p:spPr>
              <a:xfrm>
                <a:off x="4057596" y="4260952"/>
                <a:ext cx="1315666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≤16+1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7CFC43E-5F6C-456F-982D-817806CA6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596" y="4260952"/>
                <a:ext cx="1315666" cy="3063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6D98B15-9038-4611-8CF3-F46104F9B3A5}"/>
                  </a:ext>
                </a:extLst>
              </p:cNvPr>
              <p:cNvSpPr txBox="1"/>
              <p:nvPr/>
            </p:nvSpPr>
            <p:spPr>
              <a:xfrm>
                <a:off x="3516484" y="4499140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≥18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6D98B15-9038-4611-8CF3-F46104F9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84" y="4499140"/>
                <a:ext cx="215619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B69CE58-5D63-4724-86D7-5BC42F5A7A44}"/>
                  </a:ext>
                </a:extLst>
              </p:cNvPr>
              <p:cNvSpPr txBox="1"/>
              <p:nvPr/>
            </p:nvSpPr>
            <p:spPr>
              <a:xfrm>
                <a:off x="1762760" y="4253104"/>
                <a:ext cx="2376771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⁡{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𝐼𝐷</m:t>
                                    </m:r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320</m:t>
                                    </m:r>
                                  </m:sub>
                                </m:s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]}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B69CE58-5D63-4724-86D7-5BC42F5A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60" y="4253104"/>
                <a:ext cx="2376771" cy="572914"/>
              </a:xfrm>
              <a:prstGeom prst="rect">
                <a:avLst/>
              </a:prstGeom>
              <a:blipFill>
                <a:blip r:embed="rId15"/>
                <a:stretch>
                  <a:fillRect l="-8205" t="-179787" b="-26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D3E22B74-AD93-493E-894E-6CA391634438}"/>
                  </a:ext>
                </a:extLst>
              </p:cNvPr>
              <p:cNvSpPr txBox="1"/>
              <p:nvPr/>
            </p:nvSpPr>
            <p:spPr>
              <a:xfrm>
                <a:off x="1806628" y="4887938"/>
                <a:ext cx="32030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14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16+1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D3E22B74-AD93-493E-894E-6CA39163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628" y="4887938"/>
                <a:ext cx="3203097" cy="307777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6C64FEF-18C8-4EC5-850C-2D2198A9277D}"/>
                  </a:ext>
                </a:extLst>
              </p:cNvPr>
              <p:cNvSpPr txBox="1"/>
              <p:nvPr/>
            </p:nvSpPr>
            <p:spPr>
              <a:xfrm>
                <a:off x="1841736" y="5299880"/>
                <a:ext cx="3203097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all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43.2−</m:t>
                          </m:r>
                          <m:f>
                            <m:f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16113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6C64FEF-18C8-4EC5-850C-2D2198A92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36" y="5299880"/>
                <a:ext cx="3203097" cy="5763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500B574-897E-4B7A-BF00-638238FCE1FC}"/>
                  </a:ext>
                </a:extLst>
              </p:cNvPr>
              <p:cNvSpPr txBox="1"/>
              <p:nvPr/>
            </p:nvSpPr>
            <p:spPr>
              <a:xfrm>
                <a:off x="5038101" y="3530777"/>
                <a:ext cx="1991349" cy="306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41.258+273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500B574-897E-4B7A-BF00-638238FC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01" y="3530777"/>
                <a:ext cx="1991349" cy="30634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F9186903-066D-43ED-8C46-75E2DFCD7ECD}"/>
                  </a:ext>
                </a:extLst>
              </p:cNvPr>
              <p:cNvSpPr txBox="1"/>
              <p:nvPr/>
            </p:nvSpPr>
            <p:spPr>
              <a:xfrm>
                <a:off x="5038100" y="5434895"/>
                <a:ext cx="21561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51.3305+273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F9186903-066D-43ED-8C46-75E2DFCD7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00" y="5434895"/>
                <a:ext cx="2156195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97F3E665-E454-4FE7-BA32-91EA25DA1F10}"/>
                  </a:ext>
                </a:extLst>
              </p:cNvPr>
              <p:cNvSpPr txBox="1"/>
              <p:nvPr/>
            </p:nvSpPr>
            <p:spPr>
              <a:xfrm>
                <a:off x="1835003" y="5891769"/>
                <a:ext cx="3538252" cy="32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digester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1.8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65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97F3E665-E454-4FE7-BA32-91EA25DA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03" y="5891769"/>
                <a:ext cx="3538252" cy="328103"/>
              </a:xfrm>
              <a:prstGeom prst="rect">
                <a:avLst/>
              </a:prstGeom>
              <a:blipFill>
                <a:blip r:embed="rId2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92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A6DD1A-A300-45C8-80DF-266F8DC8B30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改良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フロー図</a:t>
            </a:r>
            <a:endParaRPr 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994CF7-065A-4072-8F59-D058D586442A}"/>
              </a:ext>
            </a:extLst>
          </p:cNvPr>
          <p:cNvSpPr txBox="1"/>
          <p:nvPr/>
        </p:nvSpPr>
        <p:spPr>
          <a:xfrm>
            <a:off x="5948782" y="1172351"/>
            <a:ext cx="119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下部浸透ゾーン</a:t>
            </a:r>
            <a:r>
              <a:rPr kumimoji="1" lang="en-US" altLang="ja-JP" sz="1200" dirty="0"/>
              <a:t>H</a:t>
            </a:r>
            <a:r>
              <a:rPr kumimoji="1" lang="ja-JP" altLang="en-US" sz="1200" dirty="0"/>
              <a:t>ファクタ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6D31C16-AA8C-43D5-86CC-3059C7DA9235}"/>
              </a:ext>
            </a:extLst>
          </p:cNvPr>
          <p:cNvSpPr txBox="1"/>
          <p:nvPr/>
        </p:nvSpPr>
        <p:spPr>
          <a:xfrm>
            <a:off x="5976720" y="2040361"/>
            <a:ext cx="115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蒸解ゾーン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H</a:t>
            </a:r>
            <a:r>
              <a:rPr kumimoji="1" lang="ja-JP" altLang="en-US" sz="1200" dirty="0"/>
              <a:t>ファクタ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DFC7AB0-ECCD-41B9-A6DA-7F871505EA2F}"/>
              </a:ext>
            </a:extLst>
          </p:cNvPr>
          <p:cNvSpPr txBox="1"/>
          <p:nvPr/>
        </p:nvSpPr>
        <p:spPr>
          <a:xfrm>
            <a:off x="11075286" y="5755394"/>
            <a:ext cx="77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C-BOX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43CE4A1-5482-4F5E-A766-2EF7B0F57817}"/>
              </a:ext>
            </a:extLst>
          </p:cNvPr>
          <p:cNvSpPr/>
          <p:nvPr/>
        </p:nvSpPr>
        <p:spPr>
          <a:xfrm>
            <a:off x="1004854" y="1437956"/>
            <a:ext cx="2493317" cy="1036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C144379-0CDE-4426-8D41-0924E1B5E506}"/>
              </a:ext>
            </a:extLst>
          </p:cNvPr>
          <p:cNvSpPr/>
          <p:nvPr/>
        </p:nvSpPr>
        <p:spPr>
          <a:xfrm>
            <a:off x="1004855" y="4484519"/>
            <a:ext cx="2489502" cy="1186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C1E996E2-EFF5-4AE2-BB8E-C69BF9B10D74}"/>
              </a:ext>
            </a:extLst>
          </p:cNvPr>
          <p:cNvSpPr/>
          <p:nvPr/>
        </p:nvSpPr>
        <p:spPr>
          <a:xfrm>
            <a:off x="4413148" y="1154494"/>
            <a:ext cx="2672528" cy="17490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4DA31D4-1DE3-4D9F-9E5C-F6686CCB7925}"/>
              </a:ext>
            </a:extLst>
          </p:cNvPr>
          <p:cNvSpPr/>
          <p:nvPr/>
        </p:nvSpPr>
        <p:spPr>
          <a:xfrm>
            <a:off x="4412115" y="3420097"/>
            <a:ext cx="2673561" cy="14809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0BE3AB7-9FE0-487E-9535-776D9002AFF2}"/>
              </a:ext>
            </a:extLst>
          </p:cNvPr>
          <p:cNvSpPr txBox="1"/>
          <p:nvPr/>
        </p:nvSpPr>
        <p:spPr>
          <a:xfrm>
            <a:off x="4341302" y="1160405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釜上部</a:t>
            </a:r>
            <a:endParaRPr kumimoji="1" lang="ja-JP" altLang="en-US" sz="1400" b="1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07FE87D-CA9B-4166-A9CC-973DDCD9205C}"/>
              </a:ext>
            </a:extLst>
          </p:cNvPr>
          <p:cNvSpPr txBox="1"/>
          <p:nvPr/>
        </p:nvSpPr>
        <p:spPr>
          <a:xfrm>
            <a:off x="923218" y="1505642"/>
            <a:ext cx="136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上部浸透ゾーン</a:t>
            </a:r>
            <a:endParaRPr kumimoji="1" lang="ja-JP" altLang="en-US" sz="1400" b="1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719FE0C-258F-4DDF-A4BB-A204CA49D115}"/>
              </a:ext>
            </a:extLst>
          </p:cNvPr>
          <p:cNvSpPr txBox="1"/>
          <p:nvPr/>
        </p:nvSpPr>
        <p:spPr>
          <a:xfrm>
            <a:off x="966999" y="4599999"/>
            <a:ext cx="104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蒸解ゾーン</a:t>
            </a:r>
            <a:endParaRPr kumimoji="1" lang="ja-JP" altLang="en-US" sz="1400" b="1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EBA4E6A-3D6C-458A-B763-5D3F76D72F7C}"/>
              </a:ext>
            </a:extLst>
          </p:cNvPr>
          <p:cNvSpPr txBox="1"/>
          <p:nvPr/>
        </p:nvSpPr>
        <p:spPr>
          <a:xfrm>
            <a:off x="2094349" y="2110618"/>
            <a:ext cx="72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H</a:t>
            </a:r>
            <a:r>
              <a:rPr lang="ja-JP" altLang="en-US" sz="1200" dirty="0"/>
              <a:t>ファクタ</a:t>
            </a:r>
            <a:endParaRPr kumimoji="1" lang="ja-JP" altLang="en-US" sz="1200" dirty="0"/>
          </a:p>
        </p:txBody>
      </p:sp>
      <p:sp>
        <p:nvSpPr>
          <p:cNvPr id="81" name="六角形 80">
            <a:extLst>
              <a:ext uri="{FF2B5EF4-FFF2-40B4-BE49-F238E27FC236}">
                <a16:creationId xmlns:a16="http://schemas.microsoft.com/office/drawing/2014/main" id="{E66F3003-A90D-480C-80A6-126381A576EB}"/>
              </a:ext>
            </a:extLst>
          </p:cNvPr>
          <p:cNvSpPr/>
          <p:nvPr/>
        </p:nvSpPr>
        <p:spPr>
          <a:xfrm>
            <a:off x="4963378" y="2115429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六角形 81">
            <a:extLst>
              <a:ext uri="{FF2B5EF4-FFF2-40B4-BE49-F238E27FC236}">
                <a16:creationId xmlns:a16="http://schemas.microsoft.com/office/drawing/2014/main" id="{C7E508C6-9299-47E0-B0A0-B535F8B35236}"/>
              </a:ext>
            </a:extLst>
          </p:cNvPr>
          <p:cNvSpPr/>
          <p:nvPr/>
        </p:nvSpPr>
        <p:spPr>
          <a:xfrm>
            <a:off x="4963378" y="4143638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D4C1BC0-3BE5-49C2-860C-A7C344E79503}"/>
              </a:ext>
            </a:extLst>
          </p:cNvPr>
          <p:cNvSpPr/>
          <p:nvPr/>
        </p:nvSpPr>
        <p:spPr>
          <a:xfrm>
            <a:off x="9055841" y="4136202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DC1592D-231F-4332-8CC4-F223631148DA}"/>
              </a:ext>
            </a:extLst>
          </p:cNvPr>
          <p:cNvSpPr txBox="1"/>
          <p:nvPr/>
        </p:nvSpPr>
        <p:spPr>
          <a:xfrm>
            <a:off x="4705301" y="3837653"/>
            <a:ext cx="92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品質モデル</a:t>
            </a:r>
            <a:endParaRPr kumimoji="1" lang="ja-JP" altLang="en-US" sz="1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5404CEB-AE8D-4339-B650-653F9ED98617}"/>
              </a:ext>
            </a:extLst>
          </p:cNvPr>
          <p:cNvSpPr txBox="1"/>
          <p:nvPr/>
        </p:nvSpPr>
        <p:spPr>
          <a:xfrm>
            <a:off x="8780260" y="4514796"/>
            <a:ext cx="95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KN</a:t>
            </a:r>
            <a:r>
              <a:rPr kumimoji="1" lang="ja-JP" altLang="en-US" sz="1200" dirty="0"/>
              <a:t>価</a:t>
            </a: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46E5C7DF-ACB5-4C4C-8C01-FC9BE7018ECF}"/>
              </a:ext>
            </a:extLst>
          </p:cNvPr>
          <p:cNvSpPr/>
          <p:nvPr/>
        </p:nvSpPr>
        <p:spPr>
          <a:xfrm>
            <a:off x="6486696" y="1628422"/>
            <a:ext cx="108000" cy="108000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567AA6CD-2B03-4EDD-93F5-F1B08AA1DB57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6540696" y="1736422"/>
            <a:ext cx="0" cy="21403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478479C4-ABB9-439D-A36D-119A52696A06}"/>
              </a:ext>
            </a:extLst>
          </p:cNvPr>
          <p:cNvCxnSpPr>
            <a:cxnSpLocks/>
            <a:stCxn id="93" idx="2"/>
            <a:endCxn id="81" idx="5"/>
          </p:cNvCxnSpPr>
          <p:nvPr/>
        </p:nvCxnSpPr>
        <p:spPr>
          <a:xfrm rot="10800000" flipV="1">
            <a:off x="5269730" y="1682421"/>
            <a:ext cx="1216966" cy="43300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EC28B307-1DD3-4F62-9EE7-4749930F383D}"/>
              </a:ext>
            </a:extLst>
          </p:cNvPr>
          <p:cNvSpPr/>
          <p:nvPr/>
        </p:nvSpPr>
        <p:spPr>
          <a:xfrm>
            <a:off x="6491686" y="2471225"/>
            <a:ext cx="108000" cy="108000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C05EFF5C-D75F-4188-BF0A-25ECDCC68A5A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6545686" y="2579225"/>
            <a:ext cx="0" cy="21403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3AD704A-E1C4-4E76-B339-C4FC7796CC03}"/>
              </a:ext>
            </a:extLst>
          </p:cNvPr>
          <p:cNvSpPr txBox="1"/>
          <p:nvPr/>
        </p:nvSpPr>
        <p:spPr>
          <a:xfrm>
            <a:off x="5580814" y="2275110"/>
            <a:ext cx="61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ID330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06C8C7A-02F3-4D3A-9AB8-565D89D8D8B6}"/>
              </a:ext>
            </a:extLst>
          </p:cNvPr>
          <p:cNvSpPr txBox="1"/>
          <p:nvPr/>
        </p:nvSpPr>
        <p:spPr>
          <a:xfrm>
            <a:off x="5535604" y="1553875"/>
            <a:ext cx="70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ID320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フローチャート: せん孔テープ 105">
            <a:extLst>
              <a:ext uri="{FF2B5EF4-FFF2-40B4-BE49-F238E27FC236}">
                <a16:creationId xmlns:a16="http://schemas.microsoft.com/office/drawing/2014/main" id="{8D08C6E7-1914-498D-9284-196AA01BC011}"/>
              </a:ext>
            </a:extLst>
          </p:cNvPr>
          <p:cNvSpPr/>
          <p:nvPr/>
        </p:nvSpPr>
        <p:spPr>
          <a:xfrm>
            <a:off x="11190616" y="5255816"/>
            <a:ext cx="543140" cy="48361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43EDA55-9B84-4599-97BB-E3917985AE79}"/>
              </a:ext>
            </a:extLst>
          </p:cNvPr>
          <p:cNvSpPr txBox="1"/>
          <p:nvPr/>
        </p:nvSpPr>
        <p:spPr>
          <a:xfrm>
            <a:off x="923218" y="3084770"/>
            <a:ext cx="136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下部浸透ゾーン</a:t>
            </a:r>
            <a:endParaRPr kumimoji="1" lang="ja-JP" altLang="en-US" sz="1400" b="1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0A9F398-F119-4B0A-A7D3-7D331EAB2297}"/>
              </a:ext>
            </a:extLst>
          </p:cNvPr>
          <p:cNvSpPr/>
          <p:nvPr/>
        </p:nvSpPr>
        <p:spPr>
          <a:xfrm>
            <a:off x="1008669" y="3033927"/>
            <a:ext cx="2489502" cy="1153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F9E8C94-AC0C-49EB-BD1C-D93552F1F61C}"/>
              </a:ext>
            </a:extLst>
          </p:cNvPr>
          <p:cNvSpPr/>
          <p:nvPr/>
        </p:nvSpPr>
        <p:spPr>
          <a:xfrm>
            <a:off x="7804073" y="2480548"/>
            <a:ext cx="2956780" cy="1083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8B4FC5DB-B510-463F-9DB9-E2FFFA6836D1}"/>
              </a:ext>
            </a:extLst>
          </p:cNvPr>
          <p:cNvSpPr txBox="1"/>
          <p:nvPr/>
        </p:nvSpPr>
        <p:spPr>
          <a:xfrm>
            <a:off x="9731990" y="2525225"/>
            <a:ext cx="98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残アルカリ</a:t>
            </a:r>
            <a:endParaRPr kumimoji="1" lang="ja-JP" altLang="en-US" sz="1400" b="1" dirty="0"/>
          </a:p>
        </p:txBody>
      </p: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D2F7365B-8E8D-4EAD-BB0D-092CC147A13F}"/>
              </a:ext>
            </a:extLst>
          </p:cNvPr>
          <p:cNvCxnSpPr>
            <a:cxnSpLocks/>
            <a:stCxn id="168" idx="3"/>
            <a:endCxn id="82" idx="2"/>
          </p:cNvCxnSpPr>
          <p:nvPr/>
        </p:nvCxnSpPr>
        <p:spPr>
          <a:xfrm flipV="1">
            <a:off x="2790704" y="4502134"/>
            <a:ext cx="2262298" cy="663927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5D010941-CF0A-4630-8870-E521D7D261F5}"/>
              </a:ext>
            </a:extLst>
          </p:cNvPr>
          <p:cNvCxnSpPr>
            <a:cxnSpLocks/>
            <a:stCxn id="152" idx="1"/>
            <a:endCxn id="82" idx="5"/>
          </p:cNvCxnSpPr>
          <p:nvPr/>
        </p:nvCxnSpPr>
        <p:spPr>
          <a:xfrm rot="10800000" flipV="1">
            <a:off x="5269731" y="3043432"/>
            <a:ext cx="3087381" cy="110020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AA88CDF0-58EA-4563-9E51-B6DC43669BE5}"/>
              </a:ext>
            </a:extLst>
          </p:cNvPr>
          <p:cNvSpPr txBox="1"/>
          <p:nvPr/>
        </p:nvSpPr>
        <p:spPr>
          <a:xfrm>
            <a:off x="4348135" y="3440587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品質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BC5F3BA-2CEC-4C1F-9F8E-0F2CD13CF67F}"/>
              </a:ext>
            </a:extLst>
          </p:cNvPr>
          <p:cNvSpPr txBox="1"/>
          <p:nvPr/>
        </p:nvSpPr>
        <p:spPr>
          <a:xfrm>
            <a:off x="4681217" y="2501058"/>
            <a:ext cx="100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釜上部モデル</a:t>
            </a: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1D5BF2D4-D74F-439C-B01E-4135719BFBD0}"/>
              </a:ext>
            </a:extLst>
          </p:cNvPr>
          <p:cNvCxnSpPr>
            <a:cxnSpLocks/>
            <a:stCxn id="82" idx="0"/>
            <a:endCxn id="83" idx="1"/>
          </p:cNvCxnSpPr>
          <p:nvPr/>
        </p:nvCxnSpPr>
        <p:spPr>
          <a:xfrm>
            <a:off x="5359354" y="4322886"/>
            <a:ext cx="3696487" cy="324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六角形 140">
            <a:extLst>
              <a:ext uri="{FF2B5EF4-FFF2-40B4-BE49-F238E27FC236}">
                <a16:creationId xmlns:a16="http://schemas.microsoft.com/office/drawing/2014/main" id="{3442E086-322E-4B37-8802-A4E6295C7193}"/>
              </a:ext>
            </a:extLst>
          </p:cNvPr>
          <p:cNvSpPr/>
          <p:nvPr/>
        </p:nvSpPr>
        <p:spPr>
          <a:xfrm>
            <a:off x="8964478" y="5306382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CB232643-1416-44FF-B15A-4F035131E492}"/>
              </a:ext>
            </a:extLst>
          </p:cNvPr>
          <p:cNvSpPr/>
          <p:nvPr/>
        </p:nvSpPr>
        <p:spPr>
          <a:xfrm>
            <a:off x="10126021" y="5422161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DD30D00B-8244-4E21-9DBC-6E46BC0028EF}"/>
              </a:ext>
            </a:extLst>
          </p:cNvPr>
          <p:cNvCxnSpPr>
            <a:cxnSpLocks/>
            <a:stCxn id="143" idx="4"/>
          </p:cNvCxnSpPr>
          <p:nvPr/>
        </p:nvCxnSpPr>
        <p:spPr>
          <a:xfrm>
            <a:off x="10180021" y="5530161"/>
            <a:ext cx="0" cy="2140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3AC1D337-C24E-443D-AF66-582BCA12175A}"/>
              </a:ext>
            </a:extLst>
          </p:cNvPr>
          <p:cNvCxnSpPr>
            <a:cxnSpLocks/>
            <a:stCxn id="143" idx="2"/>
            <a:endCxn id="141" idx="0"/>
          </p:cNvCxnSpPr>
          <p:nvPr/>
        </p:nvCxnSpPr>
        <p:spPr>
          <a:xfrm flipH="1">
            <a:off x="9360454" y="5476161"/>
            <a:ext cx="765567" cy="946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4DD38388-EAE1-4CBF-8058-9C4EFAD647E6}"/>
              </a:ext>
            </a:extLst>
          </p:cNvPr>
          <p:cNvSpPr txBox="1"/>
          <p:nvPr/>
        </p:nvSpPr>
        <p:spPr>
          <a:xfrm>
            <a:off x="8650047" y="5673645"/>
            <a:ext cx="102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原単位モデル</a:t>
            </a:r>
            <a:endParaRPr kumimoji="1" lang="ja-JP" altLang="en-US" sz="1200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D3BE9838-D3B7-40FD-8AC0-5A9D54E9BC34}"/>
              </a:ext>
            </a:extLst>
          </p:cNvPr>
          <p:cNvSpPr txBox="1"/>
          <p:nvPr/>
        </p:nvSpPr>
        <p:spPr>
          <a:xfrm>
            <a:off x="8357111" y="2904933"/>
            <a:ext cx="623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ID350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ED5994E9-0D70-49BC-B8A4-19EAC57E69D1}"/>
              </a:ext>
            </a:extLst>
          </p:cNvPr>
          <p:cNvCxnSpPr>
            <a:cxnSpLocks/>
            <a:endCxn id="141" idx="3"/>
          </p:cNvCxnSpPr>
          <p:nvPr/>
        </p:nvCxnSpPr>
        <p:spPr>
          <a:xfrm>
            <a:off x="8108110" y="5484908"/>
            <a:ext cx="856368" cy="72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545EFC51-C95C-4758-9E4B-AF19143CDF1F}"/>
              </a:ext>
            </a:extLst>
          </p:cNvPr>
          <p:cNvSpPr txBox="1"/>
          <p:nvPr/>
        </p:nvSpPr>
        <p:spPr>
          <a:xfrm>
            <a:off x="7989976" y="5353731"/>
            <a:ext cx="588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25B70A90-B4FF-4782-821B-C00E2BA40A0D}"/>
              </a:ext>
            </a:extLst>
          </p:cNvPr>
          <p:cNvSpPr txBox="1"/>
          <p:nvPr/>
        </p:nvSpPr>
        <p:spPr>
          <a:xfrm>
            <a:off x="9442490" y="5349939"/>
            <a:ext cx="59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ADBC18F5-0923-4B25-AA77-F2E1D3CECA1C}"/>
              </a:ext>
            </a:extLst>
          </p:cNvPr>
          <p:cNvSpPr txBox="1"/>
          <p:nvPr/>
        </p:nvSpPr>
        <p:spPr>
          <a:xfrm>
            <a:off x="2146697" y="1856136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ID310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ED7F8C7B-C970-42DE-B877-C250438B901D}"/>
              </a:ext>
            </a:extLst>
          </p:cNvPr>
          <p:cNvSpPr txBox="1"/>
          <p:nvPr/>
        </p:nvSpPr>
        <p:spPr>
          <a:xfrm>
            <a:off x="2194446" y="3642887"/>
            <a:ext cx="6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ID320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BC1EBEB7-4AE5-440A-8370-687C06DEB3F1}"/>
              </a:ext>
            </a:extLst>
          </p:cNvPr>
          <p:cNvSpPr txBox="1"/>
          <p:nvPr/>
        </p:nvSpPr>
        <p:spPr>
          <a:xfrm>
            <a:off x="2188270" y="5027561"/>
            <a:ext cx="602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ID330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6CB6A9B-6D6B-4DD5-9880-9FD3C859FCAB}"/>
              </a:ext>
            </a:extLst>
          </p:cNvPr>
          <p:cNvSpPr txBox="1"/>
          <p:nvPr/>
        </p:nvSpPr>
        <p:spPr>
          <a:xfrm>
            <a:off x="7813578" y="4021220"/>
            <a:ext cx="611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D2E29FE6-68BA-4B01-9767-A491243EC488}"/>
              </a:ext>
            </a:extLst>
          </p:cNvPr>
          <p:cNvSpPr txBox="1"/>
          <p:nvPr/>
        </p:nvSpPr>
        <p:spPr>
          <a:xfrm>
            <a:off x="7773599" y="5119098"/>
            <a:ext cx="102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チップ原単位</a:t>
            </a:r>
            <a:endParaRPr kumimoji="1" lang="ja-JP" altLang="en-US" sz="12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6283994F-B2D5-4278-B3C1-735C5D5D4A8B}"/>
              </a:ext>
            </a:extLst>
          </p:cNvPr>
          <p:cNvSpPr txBox="1"/>
          <p:nvPr/>
        </p:nvSpPr>
        <p:spPr>
          <a:xfrm>
            <a:off x="9822149" y="5121314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KN</a:t>
            </a:r>
            <a:r>
              <a:rPr lang="ja-JP" altLang="en-US" sz="1200" dirty="0"/>
              <a:t>価</a:t>
            </a:r>
            <a:endParaRPr lang="en-US" altLang="ja-JP" sz="1200" dirty="0"/>
          </a:p>
        </p:txBody>
      </p:sp>
      <p:cxnSp>
        <p:nvCxnSpPr>
          <p:cNvPr id="180" name="コネクタ: カギ線 179">
            <a:extLst>
              <a:ext uri="{FF2B5EF4-FFF2-40B4-BE49-F238E27FC236}">
                <a16:creationId xmlns:a16="http://schemas.microsoft.com/office/drawing/2014/main" id="{EA3D1D5A-C393-4ECE-AE93-32701973ACE9}"/>
              </a:ext>
            </a:extLst>
          </p:cNvPr>
          <p:cNvCxnSpPr>
            <a:cxnSpLocks/>
            <a:stCxn id="96" idx="2"/>
            <a:endCxn id="81" idx="0"/>
          </p:cNvCxnSpPr>
          <p:nvPr/>
        </p:nvCxnSpPr>
        <p:spPr>
          <a:xfrm rot="10800000">
            <a:off x="5359354" y="2294677"/>
            <a:ext cx="1132332" cy="23054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13CB95B5-2B83-400D-B545-A27C87B63B04}"/>
              </a:ext>
            </a:extLst>
          </p:cNvPr>
          <p:cNvSpPr/>
          <p:nvPr/>
        </p:nvSpPr>
        <p:spPr>
          <a:xfrm>
            <a:off x="7538484" y="4967985"/>
            <a:ext cx="3181526" cy="1156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2B78EF7F-4C6C-4058-B4B0-B9F5E91F6E1C}"/>
              </a:ext>
            </a:extLst>
          </p:cNvPr>
          <p:cNvSpPr txBox="1"/>
          <p:nvPr/>
        </p:nvSpPr>
        <p:spPr>
          <a:xfrm>
            <a:off x="7749667" y="5581116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70B216F6-63F4-475D-973A-9A5885DE3E17}"/>
              </a:ext>
            </a:extLst>
          </p:cNvPr>
          <p:cNvSpPr txBox="1"/>
          <p:nvPr/>
        </p:nvSpPr>
        <p:spPr>
          <a:xfrm>
            <a:off x="2140173" y="4690670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52FCF7BE-38AD-4CB4-8B59-EF6D457FE4D3}"/>
              </a:ext>
            </a:extLst>
          </p:cNvPr>
          <p:cNvSpPr txBox="1"/>
          <p:nvPr/>
        </p:nvSpPr>
        <p:spPr>
          <a:xfrm>
            <a:off x="2146697" y="3335151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B8BC6670-F732-436B-8695-F0A2060A98E1}"/>
              </a:ext>
            </a:extLst>
          </p:cNvPr>
          <p:cNvSpPr txBox="1"/>
          <p:nvPr/>
        </p:nvSpPr>
        <p:spPr>
          <a:xfrm>
            <a:off x="2118956" y="1579750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40ECF22B-FAAD-4FB3-80DA-BF7E6F242838}"/>
              </a:ext>
            </a:extLst>
          </p:cNvPr>
          <p:cNvSpPr txBox="1"/>
          <p:nvPr/>
        </p:nvSpPr>
        <p:spPr>
          <a:xfrm>
            <a:off x="8314709" y="2590432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352E6F2C-4D52-48C6-85C8-4A1C33DDF387}"/>
              </a:ext>
            </a:extLst>
          </p:cNvPr>
          <p:cNvSpPr txBox="1"/>
          <p:nvPr/>
        </p:nvSpPr>
        <p:spPr>
          <a:xfrm>
            <a:off x="1945362" y="3889474"/>
            <a:ext cx="1072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H</a:t>
            </a:r>
            <a:r>
              <a:rPr lang="ja-JP" altLang="en-US" sz="1200" dirty="0"/>
              <a:t>ファクタ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C722FBD2-D34A-4A7B-82C2-4294F957DB23}"/>
              </a:ext>
            </a:extLst>
          </p:cNvPr>
          <p:cNvSpPr txBox="1"/>
          <p:nvPr/>
        </p:nvSpPr>
        <p:spPr>
          <a:xfrm>
            <a:off x="1960258" y="5304560"/>
            <a:ext cx="1072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H</a:t>
            </a:r>
            <a:r>
              <a:rPr lang="ja-JP" altLang="en-US" sz="1200" dirty="0"/>
              <a:t>ファクタ</a:t>
            </a: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E8A2C597-EB69-4F30-83A0-32102680FEB5}"/>
              </a:ext>
            </a:extLst>
          </p:cNvPr>
          <p:cNvSpPr txBox="1"/>
          <p:nvPr/>
        </p:nvSpPr>
        <p:spPr>
          <a:xfrm>
            <a:off x="7762196" y="3194775"/>
            <a:ext cx="1830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残アルカリ</a:t>
            </a:r>
            <a:r>
              <a:rPr lang="en-US" altLang="ja-JP" sz="1200" dirty="0"/>
              <a:t>×</a:t>
            </a:r>
            <a:r>
              <a:rPr lang="ja-JP" altLang="en-US" sz="1200" dirty="0"/>
              <a:t>滞留時間</a:t>
            </a:r>
            <a:endParaRPr kumimoji="1" lang="ja-JP" altLang="en-US" sz="1200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p:cxnSp>
        <p:nvCxnSpPr>
          <p:cNvPr id="200" name="コネクタ: カギ線 199">
            <a:extLst>
              <a:ext uri="{FF2B5EF4-FFF2-40B4-BE49-F238E27FC236}">
                <a16:creationId xmlns:a16="http://schemas.microsoft.com/office/drawing/2014/main" id="{A385A36F-C196-4DC8-9135-E0B6F6E0628A}"/>
              </a:ext>
            </a:extLst>
          </p:cNvPr>
          <p:cNvCxnSpPr>
            <a:cxnSpLocks/>
            <a:stCxn id="167" idx="3"/>
            <a:endCxn id="82" idx="3"/>
          </p:cNvCxnSpPr>
          <p:nvPr/>
        </p:nvCxnSpPr>
        <p:spPr>
          <a:xfrm>
            <a:off x="2798481" y="3781387"/>
            <a:ext cx="2164897" cy="54149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コネクタ: カギ線 200">
            <a:extLst>
              <a:ext uri="{FF2B5EF4-FFF2-40B4-BE49-F238E27FC236}">
                <a16:creationId xmlns:a16="http://schemas.microsoft.com/office/drawing/2014/main" id="{481787CD-2859-4F12-A522-D9787CCA736E}"/>
              </a:ext>
            </a:extLst>
          </p:cNvPr>
          <p:cNvCxnSpPr>
            <a:cxnSpLocks/>
            <a:stCxn id="166" idx="3"/>
            <a:endCxn id="81" idx="3"/>
          </p:cNvCxnSpPr>
          <p:nvPr/>
        </p:nvCxnSpPr>
        <p:spPr>
          <a:xfrm>
            <a:off x="2764471" y="1994636"/>
            <a:ext cx="2198907" cy="30004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6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A6DD1A-A300-45C8-80DF-266F8DC8B30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 改良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最適化変数の割当</a:t>
            </a:r>
            <a:endParaRPr 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0" name="表 199">
                <a:extLst>
                  <a:ext uri="{FF2B5EF4-FFF2-40B4-BE49-F238E27FC236}">
                    <a16:creationId xmlns:a16="http://schemas.microsoft.com/office/drawing/2014/main" id="{727FA434-6BDD-44BA-B4AE-CDFE0B5A4D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772267"/>
                  </p:ext>
                </p:extLst>
              </p:nvPr>
            </p:nvGraphicFramePr>
            <p:xfrm>
              <a:off x="2921014" y="946607"/>
              <a:ext cx="6349972" cy="38413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7684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1052623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892277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1746932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27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設備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I</a:t>
                          </a:r>
                          <a:r>
                            <a:rPr kumimoji="1" lang="ja-JP" altLang="en-US" sz="1200" dirty="0"/>
                            <a:t>／</a:t>
                          </a:r>
                          <a:r>
                            <a:rPr kumimoji="1" lang="en-US" altLang="ja-JP" sz="12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意味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変数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2766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釜上部モデル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Fac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上部浸透</a:t>
                          </a:r>
                          <a:r>
                            <a:rPr kumimoji="1" lang="en-US" altLang="ja-JP" sz="12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2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310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2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下部浸透</a:t>
                          </a:r>
                          <a:r>
                            <a:rPr kumimoji="1" lang="en-US" altLang="ja-JP" sz="12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2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320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2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蒸解ゾーン</a:t>
                          </a:r>
                          <a:r>
                            <a:rPr kumimoji="1" lang="en-US" altLang="ja-JP" sz="12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2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330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2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2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2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2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22766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品質モデル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err="1"/>
                            <a:t>Fac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下部浸透</a:t>
                          </a:r>
                          <a:r>
                            <a:rPr kumimoji="1" lang="en-US" altLang="ja-JP" sz="12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8592793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蒸解ゾーン</a:t>
                          </a:r>
                          <a:r>
                            <a:rPr kumimoji="1" lang="en-US" altLang="ja-JP" sz="12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1681594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chemeClr val="accent2"/>
                              </a:solidFill>
                            </a:rPr>
                            <a:t>残アルカリ</a:t>
                          </a:r>
                          <a:r>
                            <a:rPr kumimoji="1" lang="en-US" altLang="ja-JP" sz="1200" dirty="0">
                              <a:solidFill>
                                <a:schemeClr val="accent2"/>
                              </a:solidFill>
                            </a:rPr>
                            <a:t>×</a:t>
                          </a:r>
                          <a:r>
                            <a:rPr kumimoji="1" lang="ja-JP" altLang="en-US" sz="1200" dirty="0">
                              <a:solidFill>
                                <a:schemeClr val="accent2"/>
                              </a:solidFill>
                            </a:rPr>
                            <a:t>滞留時間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2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350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2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9259222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出力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200" dirty="0">
                              <a:solidFill>
                                <a:schemeClr val="accent4"/>
                              </a:solidFill>
                            </a:rPr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2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2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0171382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2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2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2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0712361"/>
                      </a:ext>
                    </a:extLst>
                  </a:tr>
                  <a:tr h="2276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原単位モデル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Fac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>
                              <a:solidFill>
                                <a:schemeClr val="accent3"/>
                              </a:solidFill>
                            </a:rPr>
                            <a:t>チップ原単位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2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2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2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2596556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200" dirty="0">
                              <a:solidFill>
                                <a:schemeClr val="accent4"/>
                              </a:solidFill>
                            </a:rPr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3971485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2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2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2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425465"/>
                      </a:ext>
                    </a:extLst>
                  </a:tr>
                  <a:tr h="2276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KN</a:t>
                          </a:r>
                          <a:r>
                            <a:rPr kumimoji="1" lang="ja-JP" altLang="en-US" sz="1200" dirty="0"/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Demand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200" dirty="0">
                              <a:solidFill>
                                <a:schemeClr val="accent4"/>
                              </a:solidFill>
                            </a:rPr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20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0" name="表 199">
                <a:extLst>
                  <a:ext uri="{FF2B5EF4-FFF2-40B4-BE49-F238E27FC236}">
                    <a16:creationId xmlns:a16="http://schemas.microsoft.com/office/drawing/2014/main" id="{727FA434-6BDD-44BA-B4AE-CDFE0B5A4D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772267"/>
                  </p:ext>
                </p:extLst>
              </p:nvPr>
            </p:nvGraphicFramePr>
            <p:xfrm>
              <a:off x="2921014" y="946607"/>
              <a:ext cx="6349972" cy="38413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7684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1052623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892277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1746932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設備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I</a:t>
                          </a:r>
                          <a:r>
                            <a:rPr kumimoji="1" lang="ja-JP" altLang="en-US" sz="1200" dirty="0"/>
                            <a:t>／</a:t>
                          </a:r>
                          <a:r>
                            <a:rPr kumimoji="1" lang="en-US" altLang="ja-JP" sz="12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意味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変数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7432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釜上部モデル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Fac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上部浸透</a:t>
                          </a:r>
                          <a:r>
                            <a:rPr kumimoji="1" lang="en-US" altLang="ja-JP" sz="12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8876" t="-102222" r="-803" b="-12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下部浸透</a:t>
                          </a:r>
                          <a:r>
                            <a:rPr kumimoji="1" lang="en-US" altLang="ja-JP" sz="12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8876" t="-202222" r="-803" b="-11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蒸解ゾーン</a:t>
                          </a:r>
                          <a:r>
                            <a:rPr kumimoji="1" lang="en-US" altLang="ja-JP" sz="12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8876" t="-302222" r="-803" b="-10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8876" t="-402222" r="-803" b="-9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27432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品質モデル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 err="1"/>
                            <a:t>Fac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下部浸透</a:t>
                          </a:r>
                          <a:r>
                            <a:rPr kumimoji="1" lang="en-US" altLang="ja-JP" sz="12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859279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蒸解ゾーン</a:t>
                          </a:r>
                          <a:r>
                            <a:rPr kumimoji="1" lang="en-US" altLang="ja-JP" sz="12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2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168159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>
                              <a:solidFill>
                                <a:schemeClr val="accent2"/>
                              </a:solidFill>
                            </a:rPr>
                            <a:t>残アルカリ</a:t>
                          </a:r>
                          <a:r>
                            <a:rPr kumimoji="1" lang="en-US" altLang="ja-JP" sz="1200" dirty="0">
                              <a:solidFill>
                                <a:schemeClr val="accent2"/>
                              </a:solidFill>
                            </a:rPr>
                            <a:t>×</a:t>
                          </a:r>
                          <a:r>
                            <a:rPr kumimoji="1" lang="ja-JP" altLang="en-US" sz="1200" dirty="0">
                              <a:solidFill>
                                <a:schemeClr val="accent2"/>
                              </a:solidFill>
                            </a:rPr>
                            <a:t>滞留時間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8876" t="-702222" r="-803" b="-6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25922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出力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200" dirty="0">
                              <a:solidFill>
                                <a:schemeClr val="accent4"/>
                              </a:solidFill>
                            </a:rPr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8876" t="-784783" r="-803" b="-5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0171382"/>
                      </a:ext>
                    </a:extLst>
                  </a:tr>
                  <a:tr h="27520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8876" t="-904444" r="-803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712361"/>
                      </a:ext>
                    </a:extLst>
                  </a:tr>
                  <a:tr h="27432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原単位モデル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Fac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>
                              <a:solidFill>
                                <a:schemeClr val="accent3"/>
                              </a:solidFill>
                            </a:rPr>
                            <a:t>チップ原単位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8876" t="-1004444" r="-803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96556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200" dirty="0">
                              <a:solidFill>
                                <a:schemeClr val="accent4"/>
                              </a:solidFill>
                            </a:rPr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3971485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 err="1"/>
                            <a:t>OnOff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8876" t="-1204444" r="-803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42546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KN</a:t>
                          </a:r>
                          <a:r>
                            <a:rPr kumimoji="1" lang="ja-JP" altLang="en-US" sz="1200" dirty="0"/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Demand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200" dirty="0">
                              <a:solidFill>
                                <a:schemeClr val="accent4"/>
                              </a:solidFill>
                            </a:rPr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20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2" name="表 201">
                <a:extLst>
                  <a:ext uri="{FF2B5EF4-FFF2-40B4-BE49-F238E27FC236}">
                    <a16:creationId xmlns:a16="http://schemas.microsoft.com/office/drawing/2014/main" id="{3785EDDB-906A-4434-8BCF-0E429E57E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54047"/>
                  </p:ext>
                </p:extLst>
              </p:nvPr>
            </p:nvGraphicFramePr>
            <p:xfrm>
              <a:off x="4157723" y="5181430"/>
              <a:ext cx="42696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735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505041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619899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合計数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ja-JP" sz="1400" b="0" i="1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400" b="0" i="1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165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2" name="表 201">
                <a:extLst>
                  <a:ext uri="{FF2B5EF4-FFF2-40B4-BE49-F238E27FC236}">
                    <a16:creationId xmlns:a16="http://schemas.microsoft.com/office/drawing/2014/main" id="{3785EDDB-906A-4434-8BCF-0E429E57E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54047"/>
                  </p:ext>
                </p:extLst>
              </p:nvPr>
            </p:nvGraphicFramePr>
            <p:xfrm>
              <a:off x="4157723" y="5181430"/>
              <a:ext cx="42696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735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505041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619899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518" t="-2000" r="-108502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10" t="-2000" r="-752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合計数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518" t="-100000" r="-10850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10" t="-100000" r="-752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2" t="-204000" r="-27393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165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DDE830-C1B9-4583-B728-903CD974544E}"/>
                  </a:ext>
                </a:extLst>
              </p:cNvPr>
              <p:cNvSpPr txBox="1"/>
              <p:nvPr/>
            </p:nvSpPr>
            <p:spPr>
              <a:xfrm>
                <a:off x="9396298" y="864741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kumimoji="1" lang="ja-JP" altLang="en-US" sz="1400" dirty="0"/>
                  <a:t>　無駄時間分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DDE830-C1B9-4583-B728-903CD974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298" y="864741"/>
                <a:ext cx="2156197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0BFF3E-6771-40E2-8EA8-C90759D688A0}"/>
                  </a:ext>
                </a:extLst>
              </p:cNvPr>
              <p:cNvSpPr txBox="1"/>
              <p:nvPr/>
            </p:nvSpPr>
            <p:spPr>
              <a:xfrm>
                <a:off x="9472487" y="1571074"/>
                <a:ext cx="10019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0BFF3E-6771-40E2-8EA8-C90759D6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87" y="1571074"/>
                <a:ext cx="10019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F44EAC-1863-4440-94A8-1592B2879BF6}"/>
              </a:ext>
            </a:extLst>
          </p:cNvPr>
          <p:cNvSpPr txBox="1"/>
          <p:nvPr/>
        </p:nvSpPr>
        <p:spPr>
          <a:xfrm>
            <a:off x="10163680" y="1588066"/>
            <a:ext cx="123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以降の計画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9419D4-3F29-4D6C-9B48-8B3AFC7A5D40}"/>
              </a:ext>
            </a:extLst>
          </p:cNvPr>
          <p:cNvSpPr txBox="1"/>
          <p:nvPr/>
        </p:nvSpPr>
        <p:spPr>
          <a:xfrm>
            <a:off x="9924584" y="1881009"/>
            <a:ext cx="188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15</a:t>
            </a:r>
            <a:r>
              <a:rPr kumimoji="1" lang="ja-JP" altLang="en-US" sz="1400" dirty="0"/>
              <a:t>分</a:t>
            </a:r>
            <a:r>
              <a:rPr kumimoji="1" lang="en-US" altLang="ja-JP" sz="1400" dirty="0"/>
              <a:t>×4×3</a:t>
            </a:r>
            <a:r>
              <a:rPr kumimoji="1" lang="ja-JP" altLang="en-US" sz="1400" dirty="0"/>
              <a:t>＝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時間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43ED06-6681-4AF6-8E16-CEEAADB01C90}"/>
              </a:ext>
            </a:extLst>
          </p:cNvPr>
          <p:cNvSpPr txBox="1"/>
          <p:nvPr/>
        </p:nvSpPr>
        <p:spPr>
          <a:xfrm>
            <a:off x="9924584" y="1174676"/>
            <a:ext cx="188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15</a:t>
            </a:r>
            <a:r>
              <a:rPr kumimoji="1" lang="ja-JP" altLang="en-US" sz="1400" dirty="0"/>
              <a:t>分</a:t>
            </a:r>
            <a:r>
              <a:rPr kumimoji="1" lang="en-US" altLang="ja-JP" sz="1400" dirty="0"/>
              <a:t>×4×5</a:t>
            </a:r>
            <a:r>
              <a:rPr kumimoji="1" lang="ja-JP" altLang="en-US" sz="1400" dirty="0"/>
              <a:t>＝</a:t>
            </a:r>
            <a:r>
              <a:rPr kumimoji="1" lang="en-US" altLang="ja-JP" sz="1400" dirty="0"/>
              <a:t>5</a:t>
            </a:r>
            <a:r>
              <a:rPr kumimoji="1" lang="ja-JP" altLang="en-US" sz="1400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368052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DDMO</a:t>
            </a:r>
            <a:r>
              <a:rPr lang="ja-JP" altLang="en-US" dirty="0"/>
              <a:t>のパラメータ設定シート①</a:t>
            </a:r>
            <a:endParaRPr 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0D42867-26CA-417F-9DB7-A3557DAF707D}"/>
              </a:ext>
            </a:extLst>
          </p:cNvPr>
          <p:cNvCxnSpPr>
            <a:cxnSpLocks/>
          </p:cNvCxnSpPr>
          <p:nvPr/>
        </p:nvCxnSpPr>
        <p:spPr>
          <a:xfrm flipV="1">
            <a:off x="1610739" y="854605"/>
            <a:ext cx="0" cy="54292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4711D6E-E186-4A1D-8884-CD875B18438F}"/>
              </a:ext>
            </a:extLst>
          </p:cNvPr>
          <p:cNvSpPr txBox="1"/>
          <p:nvPr/>
        </p:nvSpPr>
        <p:spPr>
          <a:xfrm>
            <a:off x="-59753" y="947367"/>
            <a:ext cx="1571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オフセット固定制約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6B2865D-455D-49E0-92E3-6D8BF5B818B0}"/>
                  </a:ext>
                </a:extLst>
              </p:cNvPr>
              <p:cNvSpPr txBox="1"/>
              <p:nvPr/>
            </p:nvSpPr>
            <p:spPr>
              <a:xfrm>
                <a:off x="1807621" y="924110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6B2865D-455D-49E0-92E3-6D8BF5B8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621" y="924110"/>
                <a:ext cx="215619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BEC419-C3C2-4C0D-8F1A-6C4A1F35BD4F}"/>
                  </a:ext>
                </a:extLst>
              </p:cNvPr>
              <p:cNvSpPr txBox="1"/>
              <p:nvPr/>
            </p:nvSpPr>
            <p:spPr>
              <a:xfrm>
                <a:off x="3631474" y="928215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BEC419-C3C2-4C0D-8F1A-6C4A1F35B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74" y="928215"/>
                <a:ext cx="215619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25B6F42-AE1A-41FF-B6DE-526B6B2CDF59}"/>
                  </a:ext>
                </a:extLst>
              </p:cNvPr>
              <p:cNvSpPr txBox="1"/>
              <p:nvPr/>
            </p:nvSpPr>
            <p:spPr>
              <a:xfrm>
                <a:off x="1807621" y="1624805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25B6F42-AE1A-41FF-B6DE-526B6B2CD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621" y="1624805"/>
                <a:ext cx="215619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AA626B0-E5EA-4E93-B6CD-0AC30D7EC85E}"/>
                  </a:ext>
                </a:extLst>
              </p:cNvPr>
              <p:cNvSpPr txBox="1"/>
              <p:nvPr/>
            </p:nvSpPr>
            <p:spPr>
              <a:xfrm>
                <a:off x="3643636" y="1628910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AA626B0-E5EA-4E93-B6CD-0AC30D7EC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636" y="1628910"/>
                <a:ext cx="215619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5459E6B-8913-4095-AB5B-8A1F998B62C8}"/>
                  </a:ext>
                </a:extLst>
              </p:cNvPr>
              <p:cNvSpPr txBox="1"/>
              <p:nvPr/>
            </p:nvSpPr>
            <p:spPr>
              <a:xfrm>
                <a:off x="5945454" y="923835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5459E6B-8913-4095-AB5B-8A1F998B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54" y="923835"/>
                <a:ext cx="215619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E09C6FE-53B1-4E7E-85B7-D2FFCE1EEEFE}"/>
                  </a:ext>
                </a:extLst>
              </p:cNvPr>
              <p:cNvSpPr txBox="1"/>
              <p:nvPr/>
            </p:nvSpPr>
            <p:spPr>
              <a:xfrm>
                <a:off x="7769307" y="923978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≤16+1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E09C6FE-53B1-4E7E-85B7-D2FFCE1EE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307" y="923978"/>
                <a:ext cx="215619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A40BB30-BD0B-482E-8F43-926692B11331}"/>
                  </a:ext>
                </a:extLst>
              </p:cNvPr>
              <p:cNvSpPr txBox="1"/>
              <p:nvPr/>
            </p:nvSpPr>
            <p:spPr>
              <a:xfrm>
                <a:off x="5951109" y="1632204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A40BB30-BD0B-482E-8F43-926692B1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109" y="1632204"/>
                <a:ext cx="215619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55B943F-9B1E-4E76-830C-313C93346BAC}"/>
                  </a:ext>
                </a:extLst>
              </p:cNvPr>
              <p:cNvSpPr txBox="1"/>
              <p:nvPr/>
            </p:nvSpPr>
            <p:spPr>
              <a:xfrm>
                <a:off x="7769307" y="1624805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≤14+1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55B943F-9B1E-4E76-830C-313C93346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307" y="1624805"/>
                <a:ext cx="215619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6A1A22B-E524-447E-9FA9-5B994C188085}"/>
              </a:ext>
            </a:extLst>
          </p:cNvPr>
          <p:cNvSpPr txBox="1"/>
          <p:nvPr/>
        </p:nvSpPr>
        <p:spPr>
          <a:xfrm>
            <a:off x="2008200" y="1198789"/>
            <a:ext cx="746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2F50886-86D0-44A7-BF22-4DC6650ECF4E}"/>
              </a:ext>
            </a:extLst>
          </p:cNvPr>
          <p:cNvSpPr txBox="1"/>
          <p:nvPr/>
        </p:nvSpPr>
        <p:spPr>
          <a:xfrm>
            <a:off x="6123354" y="120252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9A2A50F-1204-485A-BEB3-1F70447826AD}"/>
              </a:ext>
            </a:extLst>
          </p:cNvPr>
          <p:cNvSpPr txBox="1"/>
          <p:nvPr/>
        </p:nvSpPr>
        <p:spPr>
          <a:xfrm>
            <a:off x="6096000" y="1947380"/>
            <a:ext cx="827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蒸解ゾーン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152E257-1849-424D-B090-0B552A966457}"/>
              </a:ext>
            </a:extLst>
          </p:cNvPr>
          <p:cNvSpPr txBox="1"/>
          <p:nvPr/>
        </p:nvSpPr>
        <p:spPr>
          <a:xfrm>
            <a:off x="1958930" y="1947380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C9D8763-DAA6-41D3-9246-A906585D72C2}"/>
              </a:ext>
            </a:extLst>
          </p:cNvPr>
          <p:cNvSpPr txBox="1"/>
          <p:nvPr/>
        </p:nvSpPr>
        <p:spPr>
          <a:xfrm>
            <a:off x="94936" y="245718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実績固定制約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244645B-994C-4A68-B8E7-DF9995A8A8E1}"/>
                  </a:ext>
                </a:extLst>
              </p:cNvPr>
              <p:cNvSpPr txBox="1"/>
              <p:nvPr/>
            </p:nvSpPr>
            <p:spPr>
              <a:xfrm>
                <a:off x="2065245" y="2457374"/>
                <a:ext cx="17936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244645B-994C-4A68-B8E7-DF9995A8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245" y="2457374"/>
                <a:ext cx="179361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31E0968-BB69-4BE6-B479-AE3958855555}"/>
                  </a:ext>
                </a:extLst>
              </p:cNvPr>
              <p:cNvSpPr txBox="1"/>
              <p:nvPr/>
            </p:nvSpPr>
            <p:spPr>
              <a:xfrm>
                <a:off x="4131463" y="2454910"/>
                <a:ext cx="1315666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≤14+1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31E0968-BB69-4BE6-B479-AE3958855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463" y="2454910"/>
                <a:ext cx="1315666" cy="3063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DBBEC63-E304-4446-A433-860B6D9EDF76}"/>
              </a:ext>
            </a:extLst>
          </p:cNvPr>
          <p:cNvSpPr txBox="1"/>
          <p:nvPr/>
        </p:nvSpPr>
        <p:spPr>
          <a:xfrm>
            <a:off x="2138920" y="277890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/>
                </a:solidFill>
              </a:rPr>
              <a:t>KN</a:t>
            </a:r>
            <a:r>
              <a:rPr kumimoji="1" lang="ja-JP" altLang="en-US" sz="1400" dirty="0">
                <a:solidFill>
                  <a:schemeClr val="accent4"/>
                </a:solidFill>
              </a:rPr>
              <a:t>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A7AA3DC3-2EB2-4DB5-95EE-4CA614462323}"/>
                  </a:ext>
                </a:extLst>
              </p:cNvPr>
              <p:cNvSpPr txBox="1"/>
              <p:nvPr/>
            </p:nvSpPr>
            <p:spPr>
              <a:xfrm>
                <a:off x="2008200" y="3175923"/>
                <a:ext cx="315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+19+1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A7AA3DC3-2EB2-4DB5-95EE-4CA614462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200" y="3175923"/>
                <a:ext cx="3156215" cy="307777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87A61A0-B345-4241-BB95-B8DD35580E9D}"/>
              </a:ext>
            </a:extLst>
          </p:cNvPr>
          <p:cNvSpPr txBox="1"/>
          <p:nvPr/>
        </p:nvSpPr>
        <p:spPr>
          <a:xfrm>
            <a:off x="2593655" y="346685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06EEE63F-8B68-4224-AB58-B25F5DD95392}"/>
                  </a:ext>
                </a:extLst>
              </p:cNvPr>
              <p:cNvSpPr txBox="1"/>
              <p:nvPr/>
            </p:nvSpPr>
            <p:spPr>
              <a:xfrm>
                <a:off x="2008199" y="3927770"/>
                <a:ext cx="315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+16+1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06EEE63F-8B68-4224-AB58-B25F5DD9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99" y="3927770"/>
                <a:ext cx="3156215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238CA1B-A784-43CC-8534-30A2F66EA365}"/>
              </a:ext>
            </a:extLst>
          </p:cNvPr>
          <p:cNvSpPr txBox="1"/>
          <p:nvPr/>
        </p:nvSpPr>
        <p:spPr>
          <a:xfrm>
            <a:off x="2594829" y="427012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F1B38870-12E0-44FF-AD4F-E70D19E6DF25}"/>
                  </a:ext>
                </a:extLst>
              </p:cNvPr>
              <p:cNvSpPr txBox="1"/>
              <p:nvPr/>
            </p:nvSpPr>
            <p:spPr>
              <a:xfrm>
                <a:off x="2008198" y="4736165"/>
                <a:ext cx="315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+14+1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F1B38870-12E0-44FF-AD4F-E70D19E6D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98" y="4736165"/>
                <a:ext cx="3156215" cy="307777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57D88AC-4253-48E9-9DFE-F150C6E8BA4F}"/>
              </a:ext>
            </a:extLst>
          </p:cNvPr>
          <p:cNvSpPr txBox="1"/>
          <p:nvPr/>
        </p:nvSpPr>
        <p:spPr>
          <a:xfrm>
            <a:off x="2593443" y="5068829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蒸解ゾーン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6A4F886A-8697-4F92-85E3-600675A976A7}"/>
                  </a:ext>
                </a:extLst>
              </p:cNvPr>
              <p:cNvSpPr txBox="1"/>
              <p:nvPr/>
            </p:nvSpPr>
            <p:spPr>
              <a:xfrm>
                <a:off x="2008198" y="5520707"/>
                <a:ext cx="315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+19+1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6A4F886A-8697-4F92-85E3-600675A97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98" y="5520707"/>
                <a:ext cx="3156215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C501CC3-D68B-4E86-80FF-7FF449F56D99}"/>
              </a:ext>
            </a:extLst>
          </p:cNvPr>
          <p:cNvSpPr txBox="1"/>
          <p:nvPr/>
        </p:nvSpPr>
        <p:spPr>
          <a:xfrm>
            <a:off x="2548559" y="5841598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71A2C1E6-D093-45E9-A25B-571FA1AE67C8}"/>
                  </a:ext>
                </a:extLst>
              </p:cNvPr>
              <p:cNvSpPr txBox="1"/>
              <p:nvPr/>
            </p:nvSpPr>
            <p:spPr>
              <a:xfrm>
                <a:off x="5311736" y="3168864"/>
                <a:ext cx="1196060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71A2C1E6-D093-45E9-A25B-571FA1AE6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36" y="3168864"/>
                <a:ext cx="1196060" cy="3063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C2C7598E-C1EF-4471-8CED-B2F0B2624E77}"/>
                  </a:ext>
                </a:extLst>
              </p:cNvPr>
              <p:cNvSpPr txBox="1"/>
              <p:nvPr/>
            </p:nvSpPr>
            <p:spPr>
              <a:xfrm>
                <a:off x="10033056" y="3175019"/>
                <a:ext cx="142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C2C7598E-C1EF-4471-8CED-B2F0B2624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56" y="3175019"/>
                <a:ext cx="1428186" cy="307777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EA79D9EC-ED22-46EB-99A7-FBA79D49BA8C}"/>
                  </a:ext>
                </a:extLst>
              </p:cNvPr>
              <p:cNvSpPr txBox="1"/>
              <p:nvPr/>
            </p:nvSpPr>
            <p:spPr>
              <a:xfrm>
                <a:off x="10041321" y="3924811"/>
                <a:ext cx="142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EA79D9EC-ED22-46EB-99A7-FBA79D49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321" y="3924811"/>
                <a:ext cx="1428186" cy="307777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B1C86596-5EB7-464A-A180-7F52F6C42652}"/>
                  </a:ext>
                </a:extLst>
              </p:cNvPr>
              <p:cNvSpPr txBox="1"/>
              <p:nvPr/>
            </p:nvSpPr>
            <p:spPr>
              <a:xfrm>
                <a:off x="10033056" y="4736165"/>
                <a:ext cx="142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B1C86596-5EB7-464A-A180-7F52F6C4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56" y="4736165"/>
                <a:ext cx="1428186" cy="307777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92C2647-31FE-46BA-AB46-7E9516F872D1}"/>
                  </a:ext>
                </a:extLst>
              </p:cNvPr>
              <p:cNvSpPr txBox="1"/>
              <p:nvPr/>
            </p:nvSpPr>
            <p:spPr>
              <a:xfrm>
                <a:off x="9968187" y="5510004"/>
                <a:ext cx="1574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−0.5≤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92C2647-31FE-46BA-AB46-7E9516F8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187" y="5510004"/>
                <a:ext cx="1574454" cy="307777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16CE9C8-D6F6-4EC5-A1E3-4F9A41F1793C}"/>
                  </a:ext>
                </a:extLst>
              </p:cNvPr>
              <p:cNvSpPr txBox="1"/>
              <p:nvPr/>
            </p:nvSpPr>
            <p:spPr>
              <a:xfrm>
                <a:off x="5321717" y="3929203"/>
                <a:ext cx="1196060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≥16+1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16CE9C8-D6F6-4EC5-A1E3-4F9A41F1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17" y="3929203"/>
                <a:ext cx="1196060" cy="3063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E214D8E6-AFEF-4212-BE24-4FD19CA17879}"/>
                  </a:ext>
                </a:extLst>
              </p:cNvPr>
              <p:cNvSpPr txBox="1"/>
              <p:nvPr/>
            </p:nvSpPr>
            <p:spPr>
              <a:xfrm>
                <a:off x="5311736" y="4736165"/>
                <a:ext cx="1196060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≥14+1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E214D8E6-AFEF-4212-BE24-4FD19CA17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36" y="4736165"/>
                <a:ext cx="1196060" cy="306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1324A2F-FBF2-4F20-8EFC-FC5A4ABEE419}"/>
                  </a:ext>
                </a:extLst>
              </p:cNvPr>
              <p:cNvSpPr txBox="1"/>
              <p:nvPr/>
            </p:nvSpPr>
            <p:spPr>
              <a:xfrm>
                <a:off x="5299552" y="5515009"/>
                <a:ext cx="1196060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1324A2F-FBF2-4F20-8EFC-FC5A4ABEE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552" y="5515009"/>
                <a:ext cx="1196060" cy="3063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C6F36BA-50E2-4B82-90AC-2D155308FBB6}"/>
              </a:ext>
            </a:extLst>
          </p:cNvPr>
          <p:cNvSpPr txBox="1"/>
          <p:nvPr/>
        </p:nvSpPr>
        <p:spPr>
          <a:xfrm>
            <a:off x="190547" y="31736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変化幅制約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99D7EB7-5B84-473A-9D6D-D2066D89E66B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 改良</a:t>
            </a:r>
          </a:p>
        </p:txBody>
      </p:sp>
    </p:spTree>
    <p:extLst>
      <p:ext uri="{BB962C8B-B14F-4D97-AF65-F5344CB8AC3E}">
        <p14:creationId xmlns:p14="http://schemas.microsoft.com/office/powerpoint/2010/main" val="87499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DDMO</a:t>
            </a:r>
            <a:r>
              <a:rPr lang="ja-JP" altLang="en-US" dirty="0"/>
              <a:t>のパラメータ設定シート②</a:t>
            </a:r>
            <a:endParaRPr 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0D42867-26CA-417F-9DB7-A3557DAF707D}"/>
              </a:ext>
            </a:extLst>
          </p:cNvPr>
          <p:cNvCxnSpPr>
            <a:cxnSpLocks/>
          </p:cNvCxnSpPr>
          <p:nvPr/>
        </p:nvCxnSpPr>
        <p:spPr>
          <a:xfrm flipV="1">
            <a:off x="1493778" y="854605"/>
            <a:ext cx="0" cy="54292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4711D6E-E186-4A1D-8884-CD875B18438F}"/>
              </a:ext>
            </a:extLst>
          </p:cNvPr>
          <p:cNvSpPr txBox="1"/>
          <p:nvPr/>
        </p:nvSpPr>
        <p:spPr>
          <a:xfrm>
            <a:off x="133409" y="947367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釜上部モデル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D3309220-E7C5-4517-8C8C-489635696199}"/>
                  </a:ext>
                </a:extLst>
              </p:cNvPr>
              <p:cNvSpPr txBox="1"/>
              <p:nvPr/>
            </p:nvSpPr>
            <p:spPr>
              <a:xfrm>
                <a:off x="1464492" y="819873"/>
                <a:ext cx="107116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=−0.512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+50)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+1.110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+50)−0.363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76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D3309220-E7C5-4517-8C8C-48963569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92" y="819873"/>
                <a:ext cx="10711669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4EB14658-72C2-4E42-9E83-9E577140E1E5}"/>
              </a:ext>
            </a:extLst>
          </p:cNvPr>
          <p:cNvSpPr txBox="1"/>
          <p:nvPr/>
        </p:nvSpPr>
        <p:spPr>
          <a:xfrm>
            <a:off x="244817" y="188870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品質モデル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66F11185-878B-4849-8AEF-11B3AF2FD100}"/>
                  </a:ext>
                </a:extLst>
              </p:cNvPr>
              <p:cNvSpPr txBox="1"/>
              <p:nvPr/>
            </p:nvSpPr>
            <p:spPr>
              <a:xfrm>
                <a:off x="1584506" y="1888709"/>
                <a:ext cx="10423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+50)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+0.254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+50)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+0.223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+50)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66F11185-878B-4849-8AEF-11B3AF2FD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06" y="1888709"/>
                <a:ext cx="10423275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51E4A8D9-4C3B-487F-A763-6B398F803C2D}"/>
                  </a:ext>
                </a:extLst>
              </p:cNvPr>
              <p:cNvSpPr txBox="1"/>
              <p:nvPr/>
            </p:nvSpPr>
            <p:spPr>
              <a:xfrm>
                <a:off x="9252837" y="2778067"/>
                <a:ext cx="25775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.3916≤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]≤0.3916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51E4A8D9-4C3B-487F-A763-6B398F803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837" y="2778067"/>
                <a:ext cx="2577597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048565AD-3414-44BA-B155-1B269CAC24CB}"/>
                  </a:ext>
                </a:extLst>
              </p:cNvPr>
              <p:cNvSpPr txBox="1"/>
              <p:nvPr/>
            </p:nvSpPr>
            <p:spPr>
              <a:xfrm>
                <a:off x="9252837" y="1472116"/>
                <a:ext cx="25775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.4608≤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]≤0.4608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048565AD-3414-44BA-B155-1B269CAC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837" y="1472116"/>
                <a:ext cx="2577597" cy="307777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C9EE0DE1-1868-4710-B164-821D0F56F574}"/>
              </a:ext>
            </a:extLst>
          </p:cNvPr>
          <p:cNvSpPr txBox="1"/>
          <p:nvPr/>
        </p:nvSpPr>
        <p:spPr>
          <a:xfrm>
            <a:off x="5622770" y="215475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CFB52437-4000-49F3-BE6B-26F69F13ACD6}"/>
              </a:ext>
            </a:extLst>
          </p:cNvPr>
          <p:cNvSpPr txBox="1"/>
          <p:nvPr/>
        </p:nvSpPr>
        <p:spPr>
          <a:xfrm>
            <a:off x="5842655" y="110997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EFF6F64A-F110-44C9-B493-141F67A8C18A}"/>
              </a:ext>
            </a:extLst>
          </p:cNvPr>
          <p:cNvSpPr txBox="1"/>
          <p:nvPr/>
        </p:nvSpPr>
        <p:spPr>
          <a:xfrm>
            <a:off x="8851925" y="1101255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蒸解ゾーン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6A40523B-9489-4432-AC3A-48B1A02E552D}"/>
              </a:ext>
            </a:extLst>
          </p:cNvPr>
          <p:cNvSpPr txBox="1"/>
          <p:nvPr/>
        </p:nvSpPr>
        <p:spPr>
          <a:xfrm>
            <a:off x="2728490" y="110743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44" name="テキスト ボックス 243">
            <a:extLst>
              <a:ext uri="{FF2B5EF4-FFF2-40B4-BE49-F238E27FC236}">
                <a16:creationId xmlns:a16="http://schemas.microsoft.com/office/drawing/2014/main" id="{C188137D-4CB0-4756-B0F6-AF5F9A88826C}"/>
              </a:ext>
            </a:extLst>
          </p:cNvPr>
          <p:cNvSpPr txBox="1"/>
          <p:nvPr/>
        </p:nvSpPr>
        <p:spPr>
          <a:xfrm>
            <a:off x="8684606" y="218577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蒸解ゾーン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DDE5263D-8D44-44B4-9D51-EA8161986843}"/>
              </a:ext>
            </a:extLst>
          </p:cNvPr>
          <p:cNvSpPr txBox="1"/>
          <p:nvPr/>
        </p:nvSpPr>
        <p:spPr>
          <a:xfrm>
            <a:off x="2413060" y="215475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9C554A68-E074-4097-920F-A963EA94B2D5}"/>
              </a:ext>
            </a:extLst>
          </p:cNvPr>
          <p:cNvSpPr txBox="1"/>
          <p:nvPr/>
        </p:nvSpPr>
        <p:spPr>
          <a:xfrm>
            <a:off x="2840814" y="2905665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4293B0DD-36C1-44B4-8145-D09452B800B5}"/>
              </a:ext>
            </a:extLst>
          </p:cNvPr>
          <p:cNvSpPr txBox="1"/>
          <p:nvPr/>
        </p:nvSpPr>
        <p:spPr>
          <a:xfrm>
            <a:off x="6032211" y="290415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accent4"/>
                </a:solidFill>
              </a:rPr>
              <a:t>KN</a:t>
            </a:r>
            <a:r>
              <a:rPr kumimoji="1" lang="ja-JP" altLang="en-US" sz="1100" dirty="0">
                <a:solidFill>
                  <a:schemeClr val="accent4"/>
                </a:solidFill>
              </a:rPr>
              <a:t>価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5F84E7D-C31D-48E0-A640-9669A758AF25}"/>
              </a:ext>
            </a:extLst>
          </p:cNvPr>
          <p:cNvSpPr txBox="1"/>
          <p:nvPr/>
        </p:nvSpPr>
        <p:spPr>
          <a:xfrm>
            <a:off x="116124" y="3534549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原単位モデル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6E0F3E8-8751-4A71-9C9C-17659E63F757}"/>
                  </a:ext>
                </a:extLst>
              </p:cNvPr>
              <p:cNvSpPr txBox="1"/>
              <p:nvPr/>
            </p:nvSpPr>
            <p:spPr>
              <a:xfrm>
                <a:off x="1649291" y="3525924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=36.74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+1.244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56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6E0F3E8-8751-4A71-9C9C-17659E63F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91" y="3525924"/>
                <a:ext cx="4171589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E80F8CE-7F4C-471F-8CEF-46CB42012FD2}"/>
                  </a:ext>
                </a:extLst>
              </p:cNvPr>
              <p:cNvSpPr txBox="1"/>
              <p:nvPr/>
            </p:nvSpPr>
            <p:spPr>
              <a:xfrm>
                <a:off x="8774201" y="3526257"/>
                <a:ext cx="2530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−3.6861≤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]≤3.6861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E80F8CE-7F4C-471F-8CEF-46CB42012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201" y="3526257"/>
                <a:ext cx="2530118" cy="307777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89E5582-F3FD-4727-BC47-771FA9E02A52}"/>
              </a:ext>
            </a:extLst>
          </p:cNvPr>
          <p:cNvSpPr txBox="1"/>
          <p:nvPr/>
        </p:nvSpPr>
        <p:spPr>
          <a:xfrm>
            <a:off x="2461606" y="3809642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3"/>
                </a:solidFill>
              </a:rPr>
              <a:t>チップ原単位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A553C81-CA27-4DED-97A9-740531431F77}"/>
              </a:ext>
            </a:extLst>
          </p:cNvPr>
          <p:cNvSpPr txBox="1"/>
          <p:nvPr/>
        </p:nvSpPr>
        <p:spPr>
          <a:xfrm>
            <a:off x="4013951" y="380964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/>
                </a:solidFill>
              </a:rPr>
              <a:t>KN</a:t>
            </a:r>
            <a:r>
              <a:rPr kumimoji="1" lang="ja-JP" altLang="en-US" sz="1400" dirty="0">
                <a:solidFill>
                  <a:schemeClr val="accent4"/>
                </a:solidFill>
              </a:rPr>
              <a:t>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878ADF0-A67E-4BF7-AD18-A2C80286AC3B}"/>
                  </a:ext>
                </a:extLst>
              </p:cNvPr>
              <p:cNvSpPr txBox="1"/>
              <p:nvPr/>
            </p:nvSpPr>
            <p:spPr>
              <a:xfrm>
                <a:off x="1614565" y="4558467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=1036881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878ADF0-A67E-4BF7-AD18-A2C80286A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65" y="4558467"/>
                <a:ext cx="4171589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E89791BC-E056-4607-A7A9-D24F5D44445E}"/>
                  </a:ext>
                </a:extLst>
              </p:cNvPr>
              <p:cNvSpPr txBox="1"/>
              <p:nvPr/>
            </p:nvSpPr>
            <p:spPr>
              <a:xfrm>
                <a:off x="4628222" y="4558467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=463.584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E89791BC-E056-4607-A7A9-D24F5D44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222" y="4558467"/>
                <a:ext cx="4171589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32B1A94-9CA5-49AC-85EE-07606210A80C}"/>
              </a:ext>
            </a:extLst>
          </p:cNvPr>
          <p:cNvSpPr txBox="1"/>
          <p:nvPr/>
        </p:nvSpPr>
        <p:spPr>
          <a:xfrm>
            <a:off x="422297" y="455846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コスト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0FEBA8F-5F08-45F3-B343-FDA62C8BCD3B}"/>
              </a:ext>
            </a:extLst>
          </p:cNvPr>
          <p:cNvSpPr txBox="1"/>
          <p:nvPr/>
        </p:nvSpPr>
        <p:spPr>
          <a:xfrm>
            <a:off x="6143542" y="4871104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75B5EC2-B1D3-4F84-81BB-01808194217E}"/>
              </a:ext>
            </a:extLst>
          </p:cNvPr>
          <p:cNvSpPr txBox="1"/>
          <p:nvPr/>
        </p:nvSpPr>
        <p:spPr>
          <a:xfrm>
            <a:off x="3004788" y="4857482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3"/>
                </a:solidFill>
              </a:rPr>
              <a:t>チップ原単位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623AE5B-7AD7-4F78-8FF2-DEBBB814CA1D}"/>
                  </a:ext>
                </a:extLst>
              </p:cNvPr>
              <p:cNvSpPr txBox="1"/>
              <p:nvPr/>
            </p:nvSpPr>
            <p:spPr>
              <a:xfrm>
                <a:off x="1659197" y="5283345"/>
                <a:ext cx="235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=445.41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623AE5B-7AD7-4F78-8FF2-DEBBB814C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97" y="5283345"/>
                <a:ext cx="2354754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61E4EFB-D18C-417B-8B7E-A19AA7E29660}"/>
              </a:ext>
            </a:extLst>
          </p:cNvPr>
          <p:cNvSpPr txBox="1"/>
          <p:nvPr/>
        </p:nvSpPr>
        <p:spPr>
          <a:xfrm>
            <a:off x="3048069" y="560497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88F2B5B-0060-4D4D-9AF6-9F51B039AAF7}"/>
                  </a:ext>
                </a:extLst>
              </p:cNvPr>
              <p:cNvSpPr txBox="1"/>
              <p:nvPr/>
            </p:nvSpPr>
            <p:spPr>
              <a:xfrm>
                <a:off x="4643503" y="5283345"/>
                <a:ext cx="235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=320.51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88F2B5B-0060-4D4D-9AF6-9F51B039A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03" y="5283345"/>
                <a:ext cx="2354754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B5D3B0-CA96-45C5-B507-2350D5247F29}"/>
                  </a:ext>
                </a:extLst>
              </p:cNvPr>
              <p:cNvSpPr txBox="1"/>
              <p:nvPr/>
            </p:nvSpPr>
            <p:spPr>
              <a:xfrm>
                <a:off x="7596824" y="5275829"/>
                <a:ext cx="235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=85.047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B5D3B0-CA96-45C5-B507-2350D5247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824" y="5275829"/>
                <a:ext cx="2354754" cy="307777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D9FE3E1-911B-4D19-B8D4-6A4BC2E638FF}"/>
              </a:ext>
            </a:extLst>
          </p:cNvPr>
          <p:cNvSpPr txBox="1"/>
          <p:nvPr/>
        </p:nvSpPr>
        <p:spPr>
          <a:xfrm>
            <a:off x="9026675" y="5591122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蒸解ゾーン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611905B-F8BF-4F40-9545-1BF23EC52E03}"/>
              </a:ext>
            </a:extLst>
          </p:cNvPr>
          <p:cNvSpPr txBox="1"/>
          <p:nvPr/>
        </p:nvSpPr>
        <p:spPr>
          <a:xfrm>
            <a:off x="6121648" y="561443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E67CB7C-103A-4928-A8CB-889978106D95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 改良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8367E54-C388-4968-9F7D-2954EDD95520}"/>
                  </a:ext>
                </a:extLst>
              </p:cNvPr>
              <p:cNvSpPr txBox="1"/>
              <p:nvPr/>
            </p:nvSpPr>
            <p:spPr>
              <a:xfrm>
                <a:off x="2167312" y="2624179"/>
                <a:ext cx="7952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+3.700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+50)+12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42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−829.8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8367E54-C388-4968-9F7D-2954EDD95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312" y="2624179"/>
                <a:ext cx="7952460" cy="307777"/>
              </a:xfrm>
              <a:prstGeom prst="rect">
                <a:avLst/>
              </a:prstGeom>
              <a:blipFill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DDMO</a:t>
            </a:r>
            <a:r>
              <a:rPr lang="ja-JP" altLang="en-US" dirty="0"/>
              <a:t>のパラメータ設定シート③</a:t>
            </a:r>
            <a:endParaRPr 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0D42867-26CA-417F-9DB7-A3557DAF707D}"/>
              </a:ext>
            </a:extLst>
          </p:cNvPr>
          <p:cNvCxnSpPr>
            <a:cxnSpLocks/>
          </p:cNvCxnSpPr>
          <p:nvPr/>
        </p:nvCxnSpPr>
        <p:spPr>
          <a:xfrm flipV="1">
            <a:off x="1493778" y="854605"/>
            <a:ext cx="0" cy="54292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F7B47E-2E32-4105-8520-8EC6E03E461B}"/>
              </a:ext>
            </a:extLst>
          </p:cNvPr>
          <p:cNvSpPr txBox="1"/>
          <p:nvPr/>
        </p:nvSpPr>
        <p:spPr>
          <a:xfrm>
            <a:off x="89811" y="902477"/>
            <a:ext cx="1284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残アルカリ</a:t>
            </a:r>
            <a:r>
              <a:rPr kumimoji="1" lang="en-US" altLang="ja-JP" sz="1400" dirty="0"/>
              <a:t>×</a:t>
            </a:r>
          </a:p>
          <a:p>
            <a:pPr algn="ctr"/>
            <a:r>
              <a:rPr kumimoji="1" lang="ja-JP" altLang="en-US" sz="1400" dirty="0"/>
              <a:t>滞留時間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下限制約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DC7D4E4B-AF8A-4D24-B789-B6E5F0C54911}"/>
                  </a:ext>
                </a:extLst>
              </p:cNvPr>
              <p:cNvSpPr txBox="1"/>
              <p:nvPr/>
            </p:nvSpPr>
            <p:spPr>
              <a:xfrm>
                <a:off x="1636441" y="1066905"/>
                <a:ext cx="3102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[19+1]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DC7D4E4B-AF8A-4D24-B789-B6E5F0C54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41" y="1066905"/>
                <a:ext cx="3102236" cy="307777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351E797A-6784-4F72-80C3-7212802284BB}"/>
                  </a:ext>
                </a:extLst>
              </p:cNvPr>
              <p:cNvSpPr txBox="1"/>
              <p:nvPr/>
            </p:nvSpPr>
            <p:spPr>
              <a:xfrm>
                <a:off x="8019014" y="1061382"/>
                <a:ext cx="1832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351E797A-6784-4F72-80C3-721280228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14" y="1061382"/>
                <a:ext cx="1832570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ED3836E-9AC9-4FB2-A7DE-DC404E3328FB}"/>
                  </a:ext>
                </a:extLst>
              </p:cNvPr>
              <p:cNvSpPr txBox="1"/>
              <p:nvPr/>
            </p:nvSpPr>
            <p:spPr>
              <a:xfrm>
                <a:off x="4715429" y="2535497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≥21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ED3836E-9AC9-4FB2-A7DE-DC404E332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429" y="2535497"/>
                <a:ext cx="215619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57E64E-19F4-4108-BFF8-168A7FCBC533}"/>
                  </a:ext>
                </a:extLst>
              </p:cNvPr>
              <p:cNvSpPr txBox="1"/>
              <p:nvPr/>
            </p:nvSpPr>
            <p:spPr>
              <a:xfrm>
                <a:off x="1762760" y="2527649"/>
                <a:ext cx="33357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14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19+1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57E64E-19F4-4108-BFF8-168A7FCBC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60" y="2527649"/>
                <a:ext cx="3335713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129A54F-102A-4495-A3C5-72234E2833CB}"/>
              </a:ext>
            </a:extLst>
          </p:cNvPr>
          <p:cNvSpPr txBox="1"/>
          <p:nvPr/>
        </p:nvSpPr>
        <p:spPr>
          <a:xfrm>
            <a:off x="8223492" y="1369159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A3ED902-475D-4002-BC46-BCF4BE2FEEED}"/>
                  </a:ext>
                </a:extLst>
              </p:cNvPr>
              <p:cNvSpPr txBox="1"/>
              <p:nvPr/>
            </p:nvSpPr>
            <p:spPr>
              <a:xfrm>
                <a:off x="9851584" y="1053342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A3ED902-475D-4002-BC46-BCF4BE2F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584" y="1053342"/>
                <a:ext cx="215619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58CE223-029E-4889-BCF3-4F56B21BAD01}"/>
                  </a:ext>
                </a:extLst>
              </p:cNvPr>
              <p:cNvSpPr txBox="1"/>
              <p:nvPr/>
            </p:nvSpPr>
            <p:spPr>
              <a:xfrm>
                <a:off x="1762760" y="1484801"/>
                <a:ext cx="2268283" cy="50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digester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858</m:t>
                          </m:r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58CE223-029E-4889-BCF3-4F56B21B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60" y="1484801"/>
                <a:ext cx="2268283" cy="504818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2D943B-9C1A-406F-9392-AB5302DE57BD}"/>
              </a:ext>
            </a:extLst>
          </p:cNvPr>
          <p:cNvSpPr txBox="1"/>
          <p:nvPr/>
        </p:nvSpPr>
        <p:spPr>
          <a:xfrm>
            <a:off x="73658" y="2650277"/>
            <a:ext cx="128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H</a:t>
            </a:r>
            <a:r>
              <a:rPr kumimoji="1" lang="ja-JP" altLang="en-US" sz="1400" dirty="0"/>
              <a:t>ファクター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上限制約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52343B7-AFB4-4B41-B2DE-3EDF127E3067}"/>
                  </a:ext>
                </a:extLst>
              </p:cNvPr>
              <p:cNvSpPr txBox="1"/>
              <p:nvPr/>
            </p:nvSpPr>
            <p:spPr>
              <a:xfrm>
                <a:off x="8019014" y="2455491"/>
                <a:ext cx="1832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52343B7-AFB4-4B41-B2DE-3EDF127E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14" y="2455491"/>
                <a:ext cx="1832570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4CCA092-5633-45E2-A2BE-5FDDE3905D31}"/>
                  </a:ext>
                </a:extLst>
              </p:cNvPr>
              <p:cNvSpPr txBox="1"/>
              <p:nvPr/>
            </p:nvSpPr>
            <p:spPr>
              <a:xfrm>
                <a:off x="8019014" y="3912073"/>
                <a:ext cx="1832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4CCA092-5633-45E2-A2BE-5FDDE3905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014" y="3912073"/>
                <a:ext cx="1832570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B6D21C-1F3C-47A3-AA1C-9C360F79F5BD}"/>
              </a:ext>
            </a:extLst>
          </p:cNvPr>
          <p:cNvSpPr txBox="1"/>
          <p:nvPr/>
        </p:nvSpPr>
        <p:spPr>
          <a:xfrm>
            <a:off x="8223492" y="276326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94BF26B-A765-4BA3-968A-610567E288D0}"/>
              </a:ext>
            </a:extLst>
          </p:cNvPr>
          <p:cNvSpPr txBox="1"/>
          <p:nvPr/>
        </p:nvSpPr>
        <p:spPr>
          <a:xfrm>
            <a:off x="8271581" y="425835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5629169-A8BA-4DA3-93A7-406DA7D8A092}"/>
                  </a:ext>
                </a:extLst>
              </p:cNvPr>
              <p:cNvSpPr txBox="1"/>
              <p:nvPr/>
            </p:nvSpPr>
            <p:spPr>
              <a:xfrm>
                <a:off x="1841736" y="2842734"/>
                <a:ext cx="3203097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all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43.2−</m:t>
                          </m:r>
                          <m:f>
                            <m:f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16113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5629169-A8BA-4DA3-93A7-406DA7D8A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36" y="2842734"/>
                <a:ext cx="3203097" cy="5763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7CFC43E-5F6C-456F-982D-817806CA658B}"/>
                  </a:ext>
                </a:extLst>
              </p:cNvPr>
              <p:cNvSpPr txBox="1"/>
              <p:nvPr/>
            </p:nvSpPr>
            <p:spPr>
              <a:xfrm>
                <a:off x="5135694" y="3912789"/>
                <a:ext cx="1315666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7CFC43E-5F6C-456F-982D-817806CA6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94" y="3912789"/>
                <a:ext cx="1315666" cy="3063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6C64FEF-18C8-4EC5-850C-2D2198A9277D}"/>
                  </a:ext>
                </a:extLst>
              </p:cNvPr>
              <p:cNvSpPr txBox="1"/>
              <p:nvPr/>
            </p:nvSpPr>
            <p:spPr>
              <a:xfrm>
                <a:off x="1835003" y="4340731"/>
                <a:ext cx="3203097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all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43.2−</m:t>
                          </m:r>
                          <m:f>
                            <m:f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16113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6C64FEF-18C8-4EC5-850C-2D2198A92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03" y="4340731"/>
                <a:ext cx="3203097" cy="5763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500B574-897E-4B7A-BF00-638238FCE1FC}"/>
                  </a:ext>
                </a:extLst>
              </p:cNvPr>
              <p:cNvSpPr txBox="1"/>
              <p:nvPr/>
            </p:nvSpPr>
            <p:spPr>
              <a:xfrm>
                <a:off x="5038101" y="2984423"/>
                <a:ext cx="1991349" cy="306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41.258+273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500B574-897E-4B7A-BF00-638238FC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01" y="2984423"/>
                <a:ext cx="1991349" cy="3063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F9186903-066D-43ED-8C46-75E2DFCD7ECD}"/>
                  </a:ext>
                </a:extLst>
              </p:cNvPr>
              <p:cNvSpPr txBox="1"/>
              <p:nvPr/>
            </p:nvSpPr>
            <p:spPr>
              <a:xfrm>
                <a:off x="5044833" y="4453337"/>
                <a:ext cx="21561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51.3305+273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F9186903-066D-43ED-8C46-75E2DFCD7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833" y="4453337"/>
                <a:ext cx="215619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97F3E665-E454-4FE7-BA32-91EA25DA1F10}"/>
                  </a:ext>
                </a:extLst>
              </p:cNvPr>
              <p:cNvSpPr txBox="1"/>
              <p:nvPr/>
            </p:nvSpPr>
            <p:spPr>
              <a:xfrm>
                <a:off x="1847617" y="5253360"/>
                <a:ext cx="3538252" cy="32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digester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1.8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65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97F3E665-E454-4FE7-BA32-91EA25DA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617" y="5253360"/>
                <a:ext cx="3538252" cy="328103"/>
              </a:xfrm>
              <a:prstGeom prst="rect">
                <a:avLst/>
              </a:prstGeom>
              <a:blipFill>
                <a:blip r:embed="rId1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EB8BCBC-DCB3-4754-BBDD-1D39C09FE1F5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 改良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4825DAA-FB63-44FE-90B2-2C9DB8E15DFD}"/>
                  </a:ext>
                </a:extLst>
              </p:cNvPr>
              <p:cNvSpPr txBox="1"/>
              <p:nvPr/>
            </p:nvSpPr>
            <p:spPr>
              <a:xfrm>
                <a:off x="1841736" y="3912073"/>
                <a:ext cx="3167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14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16+1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4825DAA-FB63-44FE-90B2-2C9DB8E15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36" y="3912073"/>
                <a:ext cx="3167986" cy="307777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94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34" name="テキスト プレースホルダー 5">
            <a:extLst>
              <a:ext uri="{FF2B5EF4-FFF2-40B4-BE49-F238E27FC236}">
                <a16:creationId xmlns:a16="http://schemas.microsoft.com/office/drawing/2014/main" id="{24D1FC3E-3B9F-44E2-9167-F738C1A1A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1759"/>
            <a:ext cx="11341887" cy="1936048"/>
          </a:xfrm>
        </p:spPr>
        <p:txBody>
          <a:bodyPr/>
          <a:lstStyle/>
          <a:p>
            <a:r>
              <a:rPr lang="ja-JP" altLang="en-US" sz="2800" dirty="0"/>
              <a:t>全部真面目に検討すると、約</a:t>
            </a:r>
            <a:r>
              <a:rPr lang="en-US" altLang="ja-JP" sz="2800" dirty="0"/>
              <a:t>8000</a:t>
            </a:r>
            <a:r>
              <a:rPr lang="ja-JP" altLang="en-US" sz="2800" dirty="0"/>
              <a:t>個の制約がある（冗長制約数見積もりでも</a:t>
            </a:r>
            <a:r>
              <a:rPr lang="en-US" altLang="ja-JP" sz="2800" dirty="0"/>
              <a:t>3200</a:t>
            </a:r>
            <a:r>
              <a:rPr lang="ja-JP" altLang="en-US" sz="2800" dirty="0"/>
              <a:t>個）なので、いきなり実装できない。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なので、全部の設備・時刻・制約は扱う検証は、現状現実的でない</a:t>
            </a:r>
            <a:endParaRPr lang="en-US" altLang="ja-JP" sz="2400" dirty="0"/>
          </a:p>
          <a:p>
            <a:r>
              <a:rPr lang="ja-JP" altLang="en-US" sz="2800" dirty="0"/>
              <a:t>なので、一部の設備・時刻・制約に限定した検証が現実的だが、どうするか。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また、冗長かどうかの判断も、今のところ目視なので、この定式化がある程度オートマティックにしないと、実プラントに適用するとき、毎回この苦労をすることになる。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6215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背景・目的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4" name="テキスト プレースホルダー 5">
            <a:extLst>
              <a:ext uri="{FF2B5EF4-FFF2-40B4-BE49-F238E27FC236}">
                <a16:creationId xmlns:a16="http://schemas.microsoft.com/office/drawing/2014/main" id="{24D1FC3E-3B9F-44E2-9167-F738C1A1A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1759"/>
            <a:ext cx="11341887" cy="1936048"/>
          </a:xfrm>
        </p:spPr>
        <p:txBody>
          <a:bodyPr/>
          <a:lstStyle/>
          <a:p>
            <a:r>
              <a:rPr lang="ja-JP" altLang="en-US" sz="2800" dirty="0"/>
              <a:t>石巻工場蒸解工程のスケジューリング問題を実装していたが、複雑過ぎて途中でやめた。</a:t>
            </a:r>
            <a:endParaRPr lang="en-US" altLang="ja-JP" sz="2800" dirty="0"/>
          </a:p>
          <a:p>
            <a:r>
              <a:rPr lang="ja-JP" altLang="en-US" sz="2800" dirty="0"/>
              <a:t>今回、鎌田さんに最適化で扱う制約条件や変数などを相談する。</a:t>
            </a:r>
            <a:endParaRPr lang="en-US" altLang="ja-JP" sz="2800" dirty="0"/>
          </a:p>
          <a:p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7910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年度 共同研究計画案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3D46064-84A3-46E0-9781-D5150A67E7FC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概要</a:t>
            </a:r>
          </a:p>
        </p:txBody>
      </p:sp>
      <p:graphicFrame>
        <p:nvGraphicFramePr>
          <p:cNvPr id="9" name="コンテンツ プレースホルダー 6">
            <a:extLst>
              <a:ext uri="{FF2B5EF4-FFF2-40B4-BE49-F238E27FC236}">
                <a16:creationId xmlns:a16="http://schemas.microsoft.com/office/drawing/2014/main" id="{A9A8B8B6-F23D-4D38-9233-209CE9A1739C}"/>
              </a:ext>
            </a:extLst>
          </p:cNvPr>
          <p:cNvGraphicFramePr>
            <a:graphicFrameLocks/>
          </p:cNvGraphicFramePr>
          <p:nvPr/>
        </p:nvGraphicFramePr>
        <p:xfrm>
          <a:off x="81623" y="901038"/>
          <a:ext cx="118800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59322823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2044424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86947003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65237076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552732749"/>
                    </a:ext>
                  </a:extLst>
                </a:gridCol>
              </a:tblGrid>
              <a:tr h="2661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5EFDA1-44CE-4C9A-A864-19EF09CC7A2D}"/>
              </a:ext>
            </a:extLst>
          </p:cNvPr>
          <p:cNvSpPr txBox="1"/>
          <p:nvPr/>
        </p:nvSpPr>
        <p:spPr>
          <a:xfrm>
            <a:off x="314391" y="18855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制約対処法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6AD4C2-C11D-4295-84A1-ABC1BF0A2392}"/>
              </a:ext>
            </a:extLst>
          </p:cNvPr>
          <p:cNvSpPr txBox="1"/>
          <p:nvPr/>
        </p:nvSpPr>
        <p:spPr>
          <a:xfrm>
            <a:off x="314391" y="28687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近傍生成法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0D54D0-B9DA-4639-BEDA-1ED6BE6380E2}"/>
              </a:ext>
            </a:extLst>
          </p:cNvPr>
          <p:cNvSpPr txBox="1"/>
          <p:nvPr/>
        </p:nvSpPr>
        <p:spPr>
          <a:xfrm>
            <a:off x="65124" y="3749025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合体アルゴリズム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309D90D-7174-4AE1-BFF0-F749B94AC388}"/>
              </a:ext>
            </a:extLst>
          </p:cNvPr>
          <p:cNvCxnSpPr>
            <a:cxnSpLocks/>
          </p:cNvCxnSpPr>
          <p:nvPr/>
        </p:nvCxnSpPr>
        <p:spPr>
          <a:xfrm flipV="1">
            <a:off x="1879731" y="2070221"/>
            <a:ext cx="5046407" cy="15301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68102B-CD8A-44B0-88C6-EBFC2E2DD230}"/>
              </a:ext>
            </a:extLst>
          </p:cNvPr>
          <p:cNvSpPr txBox="1"/>
          <p:nvPr/>
        </p:nvSpPr>
        <p:spPr>
          <a:xfrm>
            <a:off x="2037485" y="4165324"/>
            <a:ext cx="8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5E6562E1-DB00-4859-8193-8BC69F03A052}"/>
              </a:ext>
            </a:extLst>
          </p:cNvPr>
          <p:cNvSpPr/>
          <p:nvPr/>
        </p:nvSpPr>
        <p:spPr>
          <a:xfrm rot="10800000">
            <a:off x="6021623" y="1931847"/>
            <a:ext cx="164002" cy="12924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312052C-4E92-4F39-9AE5-A8D06F2FD9B6}"/>
              </a:ext>
            </a:extLst>
          </p:cNvPr>
          <p:cNvSpPr txBox="1"/>
          <p:nvPr/>
        </p:nvSpPr>
        <p:spPr>
          <a:xfrm>
            <a:off x="5141300" y="1578671"/>
            <a:ext cx="1924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電気学会 </a:t>
            </a:r>
            <a:r>
              <a:rPr kumimoji="1" lang="en-US" altLang="ja-JP" sz="1400" dirty="0"/>
              <a:t>C</a:t>
            </a:r>
            <a:r>
              <a:rPr kumimoji="1" lang="ja-JP" altLang="en-US" sz="1400" dirty="0"/>
              <a:t>部門大会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8D54A08-4CEC-41F0-A820-4235A28FC5B2}"/>
              </a:ext>
            </a:extLst>
          </p:cNvPr>
          <p:cNvCxnSpPr>
            <a:cxnSpLocks/>
          </p:cNvCxnSpPr>
          <p:nvPr/>
        </p:nvCxnSpPr>
        <p:spPr>
          <a:xfrm>
            <a:off x="1879731" y="1266798"/>
            <a:ext cx="0" cy="49032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C4FD2EF-7DF2-43A8-8694-4BB79F4325CE}"/>
              </a:ext>
            </a:extLst>
          </p:cNvPr>
          <p:cNvCxnSpPr>
            <a:cxnSpLocks/>
          </p:cNvCxnSpPr>
          <p:nvPr/>
        </p:nvCxnSpPr>
        <p:spPr>
          <a:xfrm>
            <a:off x="4399247" y="1266798"/>
            <a:ext cx="0" cy="49032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2DF800E-14B6-4AF1-9257-F248CEE8C072}"/>
              </a:ext>
            </a:extLst>
          </p:cNvPr>
          <p:cNvCxnSpPr>
            <a:cxnSpLocks/>
          </p:cNvCxnSpPr>
          <p:nvPr/>
        </p:nvCxnSpPr>
        <p:spPr>
          <a:xfrm>
            <a:off x="6926138" y="1266798"/>
            <a:ext cx="0" cy="49032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9C48243-FFF0-4108-A649-FB08DC338154}"/>
              </a:ext>
            </a:extLst>
          </p:cNvPr>
          <p:cNvCxnSpPr>
            <a:cxnSpLocks/>
          </p:cNvCxnSpPr>
          <p:nvPr/>
        </p:nvCxnSpPr>
        <p:spPr>
          <a:xfrm>
            <a:off x="9445654" y="1266798"/>
            <a:ext cx="0" cy="49032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B37C858-AEC8-4397-81A3-85DDB5CD9CAA}"/>
              </a:ext>
            </a:extLst>
          </p:cNvPr>
          <p:cNvSpPr txBox="1"/>
          <p:nvPr/>
        </p:nvSpPr>
        <p:spPr>
          <a:xfrm>
            <a:off x="3849760" y="1702675"/>
            <a:ext cx="108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小嶋さん</a:t>
            </a:r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214F23B6-8A32-498D-B3FD-AE31CAC4485D}"/>
              </a:ext>
            </a:extLst>
          </p:cNvPr>
          <p:cNvSpPr/>
          <p:nvPr/>
        </p:nvSpPr>
        <p:spPr>
          <a:xfrm rot="10800000">
            <a:off x="8312968" y="1921050"/>
            <a:ext cx="164002" cy="12924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296333-5D41-4638-BF57-0059221B7A56}"/>
              </a:ext>
            </a:extLst>
          </p:cNvPr>
          <p:cNvSpPr txBox="1"/>
          <p:nvPr/>
        </p:nvSpPr>
        <p:spPr>
          <a:xfrm>
            <a:off x="7745472" y="1580824"/>
            <a:ext cx="1297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SICE SSI</a:t>
            </a:r>
            <a:endParaRPr kumimoji="1" lang="ja-JP" altLang="en-US" sz="14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9DAE13-EF39-4F77-8FC4-470804B72C22}"/>
              </a:ext>
            </a:extLst>
          </p:cNvPr>
          <p:cNvCxnSpPr>
            <a:cxnSpLocks/>
          </p:cNvCxnSpPr>
          <p:nvPr/>
        </p:nvCxnSpPr>
        <p:spPr>
          <a:xfrm flipV="1">
            <a:off x="1879731" y="3069734"/>
            <a:ext cx="5046407" cy="15301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7E5A659-8187-4853-B3DB-A238A362528C}"/>
              </a:ext>
            </a:extLst>
          </p:cNvPr>
          <p:cNvSpPr txBox="1"/>
          <p:nvPr/>
        </p:nvSpPr>
        <p:spPr>
          <a:xfrm>
            <a:off x="3850915" y="2689167"/>
            <a:ext cx="108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佐藤さん</a:t>
            </a: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C601EBBD-1CBB-4EFC-9FBA-C291898A295D}"/>
              </a:ext>
            </a:extLst>
          </p:cNvPr>
          <p:cNvSpPr/>
          <p:nvPr/>
        </p:nvSpPr>
        <p:spPr>
          <a:xfrm rot="10800000">
            <a:off x="6046284" y="2926297"/>
            <a:ext cx="164002" cy="12924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ECBED07-4DFB-49F8-BABB-958ED67661C2}"/>
              </a:ext>
            </a:extLst>
          </p:cNvPr>
          <p:cNvSpPr txBox="1"/>
          <p:nvPr/>
        </p:nvSpPr>
        <p:spPr>
          <a:xfrm>
            <a:off x="5165961" y="2573121"/>
            <a:ext cx="1924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電気学会 </a:t>
            </a:r>
            <a:r>
              <a:rPr kumimoji="1" lang="en-US" altLang="ja-JP" sz="1400" dirty="0"/>
              <a:t>C</a:t>
            </a:r>
            <a:r>
              <a:rPr kumimoji="1" lang="ja-JP" altLang="en-US" sz="1400" dirty="0"/>
              <a:t>部門大会</a:t>
            </a:r>
          </a:p>
        </p:txBody>
      </p: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0E10CFF3-15C1-43B5-9BA7-EEF30CFA61BE}"/>
              </a:ext>
            </a:extLst>
          </p:cNvPr>
          <p:cNvSpPr/>
          <p:nvPr/>
        </p:nvSpPr>
        <p:spPr>
          <a:xfrm rot="10800000">
            <a:off x="8337629" y="2915500"/>
            <a:ext cx="164002" cy="12924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731316-1854-4EEB-AE17-CF172B21E262}"/>
              </a:ext>
            </a:extLst>
          </p:cNvPr>
          <p:cNvSpPr txBox="1"/>
          <p:nvPr/>
        </p:nvSpPr>
        <p:spPr>
          <a:xfrm>
            <a:off x="7770133" y="2575274"/>
            <a:ext cx="1297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SICE SSI</a:t>
            </a:r>
            <a:endParaRPr kumimoji="1" lang="ja-JP" altLang="en-US" sz="1400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AC5E1E6-7C72-4E05-A095-847B21713B8B}"/>
              </a:ext>
            </a:extLst>
          </p:cNvPr>
          <p:cNvSpPr/>
          <p:nvPr/>
        </p:nvSpPr>
        <p:spPr>
          <a:xfrm>
            <a:off x="9269836" y="1640976"/>
            <a:ext cx="2112756" cy="468295"/>
          </a:xfrm>
          <a:prstGeom prst="wedgeRoundRectCallout">
            <a:avLst>
              <a:gd name="adj1" fmla="val -68468"/>
              <a:gd name="adj2" fmla="val 31673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学会発表を目指して、</a:t>
            </a:r>
            <a:endParaRPr lang="en-US" altLang="ja-JP" sz="1400" dirty="0"/>
          </a:p>
          <a:p>
            <a:pPr algn="ctr"/>
            <a:r>
              <a:rPr lang="ja-JP" altLang="en-US" sz="1400" dirty="0"/>
              <a:t>適宜進めるスケジュール感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C205E476-63DA-4861-A6F1-9A661CF003E9}"/>
              </a:ext>
            </a:extLst>
          </p:cNvPr>
          <p:cNvSpPr/>
          <p:nvPr/>
        </p:nvSpPr>
        <p:spPr>
          <a:xfrm>
            <a:off x="9269836" y="2614128"/>
            <a:ext cx="2112756" cy="468295"/>
          </a:xfrm>
          <a:prstGeom prst="wedgeRoundRectCallout">
            <a:avLst>
              <a:gd name="adj1" fmla="val -68468"/>
              <a:gd name="adj2" fmla="val 31673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学会発表を目指して、</a:t>
            </a:r>
            <a:endParaRPr lang="en-US" altLang="ja-JP" sz="1400" dirty="0"/>
          </a:p>
          <a:p>
            <a:pPr algn="ctr"/>
            <a:r>
              <a:rPr lang="ja-JP" altLang="en-US" sz="1400" dirty="0"/>
              <a:t>適宜進めるスケジュール感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653FB38-FFE9-48E8-90C0-5070C8B1748F}"/>
              </a:ext>
            </a:extLst>
          </p:cNvPr>
          <p:cNvCxnSpPr>
            <a:cxnSpLocks/>
          </p:cNvCxnSpPr>
          <p:nvPr/>
        </p:nvCxnSpPr>
        <p:spPr>
          <a:xfrm flipV="1">
            <a:off x="1872357" y="4580507"/>
            <a:ext cx="1223087" cy="1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E63B829-ED06-4F85-9CB6-BD65618D4313}"/>
              </a:ext>
            </a:extLst>
          </p:cNvPr>
          <p:cNvCxnSpPr>
            <a:cxnSpLocks/>
          </p:cNvCxnSpPr>
          <p:nvPr/>
        </p:nvCxnSpPr>
        <p:spPr>
          <a:xfrm flipV="1">
            <a:off x="3095444" y="5177962"/>
            <a:ext cx="1950244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E2DBBD-E074-4D5D-AB69-05033E6C0793}"/>
              </a:ext>
            </a:extLst>
          </p:cNvPr>
          <p:cNvSpPr txBox="1"/>
          <p:nvPr/>
        </p:nvSpPr>
        <p:spPr>
          <a:xfrm>
            <a:off x="3550599" y="4781234"/>
            <a:ext cx="8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EE465C8E-95B2-4DE2-B2D9-1D693C71A61F}"/>
              </a:ext>
            </a:extLst>
          </p:cNvPr>
          <p:cNvSpPr/>
          <p:nvPr/>
        </p:nvSpPr>
        <p:spPr>
          <a:xfrm>
            <a:off x="3260427" y="3677692"/>
            <a:ext cx="3193699" cy="468295"/>
          </a:xfrm>
          <a:prstGeom prst="wedgeRoundRectCallout">
            <a:avLst>
              <a:gd name="adj1" fmla="val -64280"/>
              <a:gd name="adj2" fmla="val 615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2021</a:t>
            </a:r>
            <a:r>
              <a:rPr lang="ja-JP" altLang="en-US" sz="1400" dirty="0"/>
              <a:t>年度開発版を先行して評価し、</a:t>
            </a:r>
            <a:endParaRPr lang="en-US" altLang="ja-JP" sz="1400" dirty="0"/>
          </a:p>
          <a:p>
            <a:pPr algn="ctr"/>
            <a:r>
              <a:rPr lang="ja-JP" altLang="en-US" sz="1400" dirty="0"/>
              <a:t>学生側から進捗があれば、アップデートする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6495C1-86AB-41EB-BF6B-7762A9820DF3}"/>
              </a:ext>
            </a:extLst>
          </p:cNvPr>
          <p:cNvSpPr txBox="1"/>
          <p:nvPr/>
        </p:nvSpPr>
        <p:spPr>
          <a:xfrm>
            <a:off x="113214" y="5016700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スケジュール問題適用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C0E911-CA24-4E02-8B80-8FE7CAB2512B}"/>
              </a:ext>
            </a:extLst>
          </p:cNvPr>
          <p:cNvSpPr txBox="1"/>
          <p:nvPr/>
        </p:nvSpPr>
        <p:spPr>
          <a:xfrm>
            <a:off x="532400" y="44136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性能評価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AA987F6-EB2D-4636-8218-9CC3ED44E8B1}"/>
              </a:ext>
            </a:extLst>
          </p:cNvPr>
          <p:cNvSpPr txBox="1"/>
          <p:nvPr/>
        </p:nvSpPr>
        <p:spPr>
          <a:xfrm>
            <a:off x="539107" y="5634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並列化</a:t>
            </a:r>
          </a:p>
        </p:txBody>
      </p: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7731F378-09EE-4576-BFF8-BF71CFB2A232}"/>
              </a:ext>
            </a:extLst>
          </p:cNvPr>
          <p:cNvSpPr/>
          <p:nvPr/>
        </p:nvSpPr>
        <p:spPr>
          <a:xfrm>
            <a:off x="7489894" y="4736192"/>
            <a:ext cx="1754583" cy="334429"/>
          </a:xfrm>
          <a:prstGeom prst="wedgeRoundRectCallout">
            <a:avLst>
              <a:gd name="adj1" fmla="val -68468"/>
              <a:gd name="adj2" fmla="val 31673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外部発表を目指す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C898112-4EE7-4B66-8163-42B2CEEBC1AE}"/>
              </a:ext>
            </a:extLst>
          </p:cNvPr>
          <p:cNvCxnSpPr>
            <a:cxnSpLocks/>
          </p:cNvCxnSpPr>
          <p:nvPr/>
        </p:nvCxnSpPr>
        <p:spPr>
          <a:xfrm>
            <a:off x="5045688" y="5898027"/>
            <a:ext cx="937205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1C8954BD-BAF6-499B-90FA-A2F440E1D330}"/>
              </a:ext>
            </a:extLst>
          </p:cNvPr>
          <p:cNvSpPr/>
          <p:nvPr/>
        </p:nvSpPr>
        <p:spPr>
          <a:xfrm>
            <a:off x="6276624" y="5411077"/>
            <a:ext cx="2225007" cy="468295"/>
          </a:xfrm>
          <a:prstGeom prst="wedgeRoundRectCallout">
            <a:avLst>
              <a:gd name="adj1" fmla="val -63949"/>
              <a:gd name="adj2" fmla="val 28524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数千次元で、</a:t>
            </a:r>
            <a:r>
              <a:rPr lang="en-US" altLang="ja-JP" sz="1400" dirty="0"/>
              <a:t>15</a:t>
            </a:r>
            <a:r>
              <a:rPr lang="ja-JP" altLang="en-US" sz="1400" dirty="0"/>
              <a:t>分以内に可能解を得るには必須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C7E9A40-1CFC-49AA-B808-2D2CD95C94F6}"/>
              </a:ext>
            </a:extLst>
          </p:cNvPr>
          <p:cNvSpPr txBox="1"/>
          <p:nvPr/>
        </p:nvSpPr>
        <p:spPr>
          <a:xfrm>
            <a:off x="5060220" y="5480999"/>
            <a:ext cx="8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0E01ED7A-8CD7-4716-AE38-EDC75C671BF6}"/>
              </a:ext>
            </a:extLst>
          </p:cNvPr>
          <p:cNvSpPr/>
          <p:nvPr/>
        </p:nvSpPr>
        <p:spPr>
          <a:xfrm>
            <a:off x="9269836" y="4157259"/>
            <a:ext cx="2112756" cy="468295"/>
          </a:xfrm>
          <a:prstGeom prst="wedgeRoundRectCallout">
            <a:avLst>
              <a:gd name="adj1" fmla="val -68468"/>
              <a:gd name="adj2" fmla="val 31673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下期計画は評価結果を踏まえて、設定予定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34E38C-63AD-493A-A758-84824265F9AB}"/>
              </a:ext>
            </a:extLst>
          </p:cNvPr>
          <p:cNvCxnSpPr>
            <a:cxnSpLocks/>
          </p:cNvCxnSpPr>
          <p:nvPr/>
        </p:nvCxnSpPr>
        <p:spPr>
          <a:xfrm>
            <a:off x="6046284" y="5177962"/>
            <a:ext cx="879854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58AF3C2-45B9-4E61-84FC-7AD691591118}"/>
              </a:ext>
            </a:extLst>
          </p:cNvPr>
          <p:cNvSpPr txBox="1"/>
          <p:nvPr/>
        </p:nvSpPr>
        <p:spPr>
          <a:xfrm>
            <a:off x="6047360" y="4794506"/>
            <a:ext cx="88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766B844-9CFF-403F-9EEE-4CB4C1129325}"/>
              </a:ext>
            </a:extLst>
          </p:cNvPr>
          <p:cNvSpPr txBox="1"/>
          <p:nvPr/>
        </p:nvSpPr>
        <p:spPr>
          <a:xfrm>
            <a:off x="3529688" y="4357912"/>
            <a:ext cx="88906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今回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合体アルゴリズムのスケジューリング問題への適用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63F42F52-0594-4323-9EB5-C8E2E4FF5897}"/>
              </a:ext>
            </a:extLst>
          </p:cNvPr>
          <p:cNvSpPr txBox="1">
            <a:spLocks/>
          </p:cNvSpPr>
          <p:nvPr/>
        </p:nvSpPr>
        <p:spPr>
          <a:xfrm>
            <a:off x="408178" y="1060382"/>
            <a:ext cx="11509002" cy="146132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プラントのスケジューリング問題を作成・検証を実施する。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テーマの本来の目標に対する達成度合いを正確に評価し、横河側としても成果をまとめて外部発表を狙う</a:t>
            </a:r>
            <a:endParaRPr lang="en-US" altLang="ja-JP" sz="2400" dirty="0"/>
          </a:p>
        </p:txBody>
      </p:sp>
      <p:sp>
        <p:nvSpPr>
          <p:cNvPr id="7" name="フローチャート: 準備 6">
            <a:extLst>
              <a:ext uri="{FF2B5EF4-FFF2-40B4-BE49-F238E27FC236}">
                <a16:creationId xmlns:a16="http://schemas.microsoft.com/office/drawing/2014/main" id="{A10630A9-4BC4-47A1-A2CE-D25AC9E97E44}"/>
              </a:ext>
            </a:extLst>
          </p:cNvPr>
          <p:cNvSpPr/>
          <p:nvPr/>
        </p:nvSpPr>
        <p:spPr>
          <a:xfrm>
            <a:off x="1315366" y="3484075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9" name="フローチャート: 準備 8">
            <a:extLst>
              <a:ext uri="{FF2B5EF4-FFF2-40B4-BE49-F238E27FC236}">
                <a16:creationId xmlns:a16="http://schemas.microsoft.com/office/drawing/2014/main" id="{69FAF7F6-CC86-486D-AE81-2BDC83D66D3A}"/>
              </a:ext>
            </a:extLst>
          </p:cNvPr>
          <p:cNvSpPr/>
          <p:nvPr/>
        </p:nvSpPr>
        <p:spPr>
          <a:xfrm>
            <a:off x="1305206" y="4742471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15B3BD-4EAA-4E52-BC9A-607F97F78558}"/>
              </a:ext>
            </a:extLst>
          </p:cNvPr>
          <p:cNvSpPr txBox="1"/>
          <p:nvPr/>
        </p:nvSpPr>
        <p:spPr>
          <a:xfrm>
            <a:off x="1211286" y="2590776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3"/>
                </a:solidFill>
              </a:rPr>
              <a:t>プラントモデル設定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B04810F-319C-4C47-A3DB-1B715672E5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83874" y="3700075"/>
            <a:ext cx="4314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93864D4-5ED3-4101-8A3A-6739F07A950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93271" y="4958471"/>
            <a:ext cx="4119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A386CC4-4ACC-4AAD-993F-FC05307DB46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371488" y="4299713"/>
            <a:ext cx="4163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76">
            <a:extLst>
              <a:ext uri="{FF2B5EF4-FFF2-40B4-BE49-F238E27FC236}">
                <a16:creationId xmlns:a16="http://schemas.microsoft.com/office/drawing/2014/main" id="{EB26A899-4A21-4D8F-B2BD-BA856EAF88C6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1747366" y="3700075"/>
            <a:ext cx="1192122" cy="5996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77">
            <a:extLst>
              <a:ext uri="{FF2B5EF4-FFF2-40B4-BE49-F238E27FC236}">
                <a16:creationId xmlns:a16="http://schemas.microsoft.com/office/drawing/2014/main" id="{31DFE50C-8164-4601-8EB6-655D60B34BD6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 flipV="1">
            <a:off x="1737206" y="4515713"/>
            <a:ext cx="1418282" cy="4427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/>
              <p:nvPr/>
            </p:nvSpPr>
            <p:spPr>
              <a:xfrm>
                <a:off x="203606" y="3502688"/>
                <a:ext cx="6705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6" y="3502688"/>
                <a:ext cx="670568" cy="338554"/>
              </a:xfrm>
              <a:prstGeom prst="rect">
                <a:avLst/>
              </a:prstGeom>
              <a:blipFill>
                <a:blip r:embed="rId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準備 21">
            <a:extLst>
              <a:ext uri="{FF2B5EF4-FFF2-40B4-BE49-F238E27FC236}">
                <a16:creationId xmlns:a16="http://schemas.microsoft.com/office/drawing/2014/main" id="{E2D86E96-897A-4F2E-8317-0A5B9B0E698E}"/>
              </a:ext>
            </a:extLst>
          </p:cNvPr>
          <p:cNvSpPr/>
          <p:nvPr/>
        </p:nvSpPr>
        <p:spPr>
          <a:xfrm>
            <a:off x="2939488" y="4083713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4137090-F817-4206-94F5-BDDF260C390B}"/>
              </a:ext>
            </a:extLst>
          </p:cNvPr>
          <p:cNvSpPr txBox="1"/>
          <p:nvPr/>
        </p:nvSpPr>
        <p:spPr>
          <a:xfrm>
            <a:off x="1185646" y="5562178"/>
            <a:ext cx="2614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設備モデル（特性制約を仮定）</a:t>
            </a:r>
            <a:endParaRPr kumimoji="1"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F12177-0126-4470-8FD6-5718A7CCC4CC}"/>
              </a:ext>
            </a:extLst>
          </p:cNvPr>
          <p:cNvSpPr txBox="1"/>
          <p:nvPr/>
        </p:nvSpPr>
        <p:spPr>
          <a:xfrm>
            <a:off x="172443" y="4481086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操作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7348D5FF-458A-48BE-8774-D0C00FFAC2FB}"/>
              </a:ext>
            </a:extLst>
          </p:cNvPr>
          <p:cNvSpPr/>
          <p:nvPr/>
        </p:nvSpPr>
        <p:spPr>
          <a:xfrm rot="5400000">
            <a:off x="4209120" y="4100112"/>
            <a:ext cx="504631" cy="2516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FAE617F-4CE5-4A42-AB5E-423F7E7890BD}"/>
              </a:ext>
            </a:extLst>
          </p:cNvPr>
          <p:cNvSpPr txBox="1"/>
          <p:nvPr/>
        </p:nvSpPr>
        <p:spPr>
          <a:xfrm>
            <a:off x="9328145" y="2590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3"/>
                </a:solidFill>
              </a:rPr>
              <a:t>操作計画算出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/>
              <p:nvPr/>
            </p:nvSpPr>
            <p:spPr>
              <a:xfrm>
                <a:off x="193828" y="4769076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28" y="4769076"/>
                <a:ext cx="690125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/>
              <p:nvPr/>
            </p:nvSpPr>
            <p:spPr>
              <a:xfrm>
                <a:off x="3536807" y="3877062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07" y="3877062"/>
                <a:ext cx="690125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/>
              <p:nvPr/>
            </p:nvSpPr>
            <p:spPr>
              <a:xfrm>
                <a:off x="2294004" y="3507908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04" y="3507908"/>
                <a:ext cx="690125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/>
              <p:nvPr/>
            </p:nvSpPr>
            <p:spPr>
              <a:xfrm>
                <a:off x="2071592" y="4606278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2" y="4606278"/>
                <a:ext cx="690125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E25E455-86C2-407B-BF85-8338244A4C8B}"/>
                  </a:ext>
                </a:extLst>
              </p:cNvPr>
              <p:cNvSpPr txBox="1"/>
              <p:nvPr/>
            </p:nvSpPr>
            <p:spPr>
              <a:xfrm>
                <a:off x="1555712" y="3834988"/>
                <a:ext cx="6901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E25E455-86C2-407B-BF85-8338244A4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12" y="3834988"/>
                <a:ext cx="690189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0D1DE1C-9555-4BE8-8078-648AC49E500D}"/>
                  </a:ext>
                </a:extLst>
              </p:cNvPr>
              <p:cNvSpPr txBox="1"/>
              <p:nvPr/>
            </p:nvSpPr>
            <p:spPr>
              <a:xfrm>
                <a:off x="1589896" y="5041472"/>
                <a:ext cx="6910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0D1DE1C-9555-4BE8-8078-648AC49E5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896" y="5041472"/>
                <a:ext cx="691022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/>
              <p:nvPr/>
            </p:nvSpPr>
            <p:spPr>
              <a:xfrm>
                <a:off x="3220252" y="4397793"/>
                <a:ext cx="6910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52" y="4397793"/>
                <a:ext cx="691022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88F62F96-FB31-4728-B07B-BACC6CAAC58D}"/>
              </a:ext>
            </a:extLst>
          </p:cNvPr>
          <p:cNvSpPr/>
          <p:nvPr/>
        </p:nvSpPr>
        <p:spPr>
          <a:xfrm rot="5400000">
            <a:off x="7730917" y="4100113"/>
            <a:ext cx="504631" cy="2516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7BB4F5-C789-4CCD-9E43-328CBDABECBF}"/>
              </a:ext>
            </a:extLst>
          </p:cNvPr>
          <p:cNvCxnSpPr>
            <a:cxnSpLocks/>
          </p:cNvCxnSpPr>
          <p:nvPr/>
        </p:nvCxnSpPr>
        <p:spPr>
          <a:xfrm flipV="1">
            <a:off x="9054119" y="3151305"/>
            <a:ext cx="0" cy="2142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/>
              <p:nvPr/>
            </p:nvSpPr>
            <p:spPr>
              <a:xfrm>
                <a:off x="11129528" y="5362342"/>
                <a:ext cx="7876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/>
                  <a:t>ステップ数</a:t>
                </a:r>
                <a14:m>
                  <m:oMath xmlns:m="http://schemas.openxmlformats.org/officeDocument/2006/math">
                    <m:r>
                      <a:rPr kumimoji="1" lang="en-US" altLang="ja-JP" sz="11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528" y="5362342"/>
                <a:ext cx="787652" cy="261610"/>
              </a:xfrm>
              <a:prstGeom prst="rect">
                <a:avLst/>
              </a:prstGeom>
              <a:blipFill>
                <a:blip r:embed="rId10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/>
              <p:nvPr/>
            </p:nvSpPr>
            <p:spPr>
              <a:xfrm>
                <a:off x="8218170" y="3619698"/>
                <a:ext cx="8306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/>
                  <a:t>連続変数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70" y="3619698"/>
                <a:ext cx="830677" cy="261610"/>
              </a:xfrm>
              <a:prstGeom prst="rect">
                <a:avLst/>
              </a:prstGeom>
              <a:blipFill>
                <a:blip r:embed="rId11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D89255-A07C-41B4-BD29-CE1201D40DD4}"/>
              </a:ext>
            </a:extLst>
          </p:cNvPr>
          <p:cNvCxnSpPr>
            <a:cxnSpLocks/>
          </p:cNvCxnSpPr>
          <p:nvPr/>
        </p:nvCxnSpPr>
        <p:spPr>
          <a:xfrm flipV="1">
            <a:off x="9054119" y="4186826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/>
              <p:nvPr/>
            </p:nvSpPr>
            <p:spPr>
              <a:xfrm>
                <a:off x="8129376" y="4765780"/>
                <a:ext cx="9904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/>
                  <a:t>バイナリ変数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376" y="4765780"/>
                <a:ext cx="990464" cy="261610"/>
              </a:xfrm>
              <a:prstGeom prst="rect">
                <a:avLst/>
              </a:prstGeom>
              <a:blipFill>
                <a:blip r:embed="rId1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D34C52A-5EB4-43EC-812D-47E208827FF6}"/>
              </a:ext>
            </a:extLst>
          </p:cNvPr>
          <p:cNvCxnSpPr>
            <a:cxnSpLocks/>
          </p:cNvCxnSpPr>
          <p:nvPr/>
        </p:nvCxnSpPr>
        <p:spPr>
          <a:xfrm flipV="1">
            <a:off x="9054119" y="5309553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96F8950-3D8C-48E2-9E0D-5925CC9CCB1B}"/>
              </a:ext>
            </a:extLst>
          </p:cNvPr>
          <p:cNvSpPr txBox="1"/>
          <p:nvPr/>
        </p:nvSpPr>
        <p:spPr>
          <a:xfrm>
            <a:off x="8694147" y="51442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31C022A-37FC-446E-B8A6-A33426F32CEF}"/>
              </a:ext>
            </a:extLst>
          </p:cNvPr>
          <p:cNvSpPr txBox="1"/>
          <p:nvPr/>
        </p:nvSpPr>
        <p:spPr>
          <a:xfrm>
            <a:off x="8694147" y="439083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088FA46-69BB-4F47-A45A-6666F9A12F28}"/>
              </a:ext>
            </a:extLst>
          </p:cNvPr>
          <p:cNvSpPr/>
          <p:nvPr/>
        </p:nvSpPr>
        <p:spPr>
          <a:xfrm>
            <a:off x="9145811" y="4506065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B8E441E-80F8-4906-89FC-8D617BC176B4}"/>
              </a:ext>
            </a:extLst>
          </p:cNvPr>
          <p:cNvSpPr/>
          <p:nvPr/>
        </p:nvSpPr>
        <p:spPr>
          <a:xfrm>
            <a:off x="9554734" y="4506065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E0510CE-49FA-4DF9-8560-EBFC6F8B6A6E}"/>
              </a:ext>
            </a:extLst>
          </p:cNvPr>
          <p:cNvSpPr/>
          <p:nvPr/>
        </p:nvSpPr>
        <p:spPr>
          <a:xfrm>
            <a:off x="9992884" y="5270635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ECA462B-2F99-4EB3-8C19-6AE4C11A6240}"/>
              </a:ext>
            </a:extLst>
          </p:cNvPr>
          <p:cNvSpPr/>
          <p:nvPr/>
        </p:nvSpPr>
        <p:spPr>
          <a:xfrm>
            <a:off x="10471996" y="4506065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73111F4-229C-40E0-B62F-8ED1EDF28261}"/>
              </a:ext>
            </a:extLst>
          </p:cNvPr>
          <p:cNvSpPr/>
          <p:nvPr/>
        </p:nvSpPr>
        <p:spPr>
          <a:xfrm>
            <a:off x="10965372" y="4506065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132045E-F0AF-4657-90ED-85537744CBEA}"/>
              </a:ext>
            </a:extLst>
          </p:cNvPr>
          <p:cNvSpPr/>
          <p:nvPr/>
        </p:nvSpPr>
        <p:spPr>
          <a:xfrm>
            <a:off x="11452021" y="4506065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7E152C7-5D71-4B88-A454-B5C9AAFAFF0F}"/>
              </a:ext>
            </a:extLst>
          </p:cNvPr>
          <p:cNvSpPr txBox="1"/>
          <p:nvPr/>
        </p:nvSpPr>
        <p:spPr>
          <a:xfrm>
            <a:off x="8694147" y="39701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318241F-1A6F-442F-8C79-C4E89B686DF8}"/>
              </a:ext>
            </a:extLst>
          </p:cNvPr>
          <p:cNvSpPr/>
          <p:nvPr/>
        </p:nvSpPr>
        <p:spPr>
          <a:xfrm>
            <a:off x="9145811" y="344879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13135D9-B270-45DE-8F9F-703D797ED7B9}"/>
              </a:ext>
            </a:extLst>
          </p:cNvPr>
          <p:cNvSpPr/>
          <p:nvPr/>
        </p:nvSpPr>
        <p:spPr>
          <a:xfrm>
            <a:off x="9554734" y="3686679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1D15675-2BCE-47EB-B3CC-EE56043D2FE6}"/>
              </a:ext>
            </a:extLst>
          </p:cNvPr>
          <p:cNvSpPr/>
          <p:nvPr/>
        </p:nvSpPr>
        <p:spPr>
          <a:xfrm>
            <a:off x="10471996" y="3781808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9F1470-E88A-4BFF-BA41-141564E815FF}"/>
              </a:ext>
            </a:extLst>
          </p:cNvPr>
          <p:cNvSpPr/>
          <p:nvPr/>
        </p:nvSpPr>
        <p:spPr>
          <a:xfrm>
            <a:off x="10965372" y="3600764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A92BB54-1787-495B-BE9D-83F69184B182}"/>
              </a:ext>
            </a:extLst>
          </p:cNvPr>
          <p:cNvSpPr/>
          <p:nvPr/>
        </p:nvSpPr>
        <p:spPr>
          <a:xfrm>
            <a:off x="11452021" y="3409391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8EEEFF0-D6CF-49BD-AF85-041C4D189D94}"/>
              </a:ext>
            </a:extLst>
          </p:cNvPr>
          <p:cNvSpPr/>
          <p:nvPr/>
        </p:nvSpPr>
        <p:spPr>
          <a:xfrm>
            <a:off x="9992884" y="4134354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2E146C4-1A92-4A36-9C04-0F0277DD6B5D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>
            <a:off x="9217811" y="4542065"/>
            <a:ext cx="3369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743E6F6-9CAB-46C1-A56A-4BF5205527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0543996" y="4542065"/>
            <a:ext cx="4213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917694C-2881-4B04-904C-9CA265B43793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11037372" y="4542065"/>
            <a:ext cx="41464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0EAE42F-E0EA-4887-B3B2-33DB5B611485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V="1">
            <a:off x="10028884" y="4578065"/>
            <a:ext cx="479112" cy="6925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E9DB4A3E-E269-4246-AD19-29B914D2019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9590734" y="4578065"/>
            <a:ext cx="438150" cy="6925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C59491B-7977-49E1-ADC9-9F860BD335F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9217811" y="3484790"/>
            <a:ext cx="336923" cy="2378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4260184-49AB-430F-8760-7BF44A7B606B}"/>
              </a:ext>
            </a:extLst>
          </p:cNvPr>
          <p:cNvCxnSpPr>
            <a:cxnSpLocks/>
            <a:stCxn id="64" idx="3"/>
            <a:endCxn id="68" idx="0"/>
          </p:cNvCxnSpPr>
          <p:nvPr/>
        </p:nvCxnSpPr>
        <p:spPr>
          <a:xfrm>
            <a:off x="9626734" y="3722679"/>
            <a:ext cx="402150" cy="4116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09E72CE-8411-4190-8AC1-C0605E181C07}"/>
              </a:ext>
            </a:extLst>
          </p:cNvPr>
          <p:cNvCxnSpPr>
            <a:cxnSpLocks/>
            <a:stCxn id="65" idx="1"/>
            <a:endCxn id="68" idx="0"/>
          </p:cNvCxnSpPr>
          <p:nvPr/>
        </p:nvCxnSpPr>
        <p:spPr>
          <a:xfrm flipH="1">
            <a:off x="10028884" y="3817808"/>
            <a:ext cx="443112" cy="3165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87E3FD8D-186D-4C43-99CC-9EF199D1C258}"/>
              </a:ext>
            </a:extLst>
          </p:cNvPr>
          <p:cNvCxnSpPr>
            <a:cxnSpLocks/>
            <a:stCxn id="66" idx="1"/>
            <a:endCxn id="65" idx="3"/>
          </p:cNvCxnSpPr>
          <p:nvPr/>
        </p:nvCxnSpPr>
        <p:spPr>
          <a:xfrm flipH="1">
            <a:off x="10543996" y="3636764"/>
            <a:ext cx="421376" cy="1810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BAEF264D-9C54-43E0-B137-075EFDF6F08F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>
            <a:off x="11037372" y="3445391"/>
            <a:ext cx="414649" cy="1913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6BB0F4-CCF9-47B4-8516-9A1ADC274ED6}"/>
              </a:ext>
            </a:extLst>
          </p:cNvPr>
          <p:cNvSpPr txBox="1"/>
          <p:nvPr/>
        </p:nvSpPr>
        <p:spPr>
          <a:xfrm>
            <a:off x="5201454" y="25907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3"/>
                </a:solidFill>
              </a:rPr>
              <a:t>最適化問題定式化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9CEADB4-8C74-436B-944E-0BF6425C18FB}"/>
              </a:ext>
            </a:extLst>
          </p:cNvPr>
          <p:cNvSpPr txBox="1"/>
          <p:nvPr/>
        </p:nvSpPr>
        <p:spPr>
          <a:xfrm>
            <a:off x="3515424" y="3623262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品質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78" name="フローチャート: 準備 77">
            <a:extLst>
              <a:ext uri="{FF2B5EF4-FFF2-40B4-BE49-F238E27FC236}">
                <a16:creationId xmlns:a16="http://schemas.microsoft.com/office/drawing/2014/main" id="{D7FF5E91-AFEA-46B9-9852-60E02554D871}"/>
              </a:ext>
            </a:extLst>
          </p:cNvPr>
          <p:cNvSpPr/>
          <p:nvPr/>
        </p:nvSpPr>
        <p:spPr>
          <a:xfrm>
            <a:off x="764526" y="5536067"/>
            <a:ext cx="360000" cy="360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9AD5964-047C-4807-A02F-F713FCCA00E1}"/>
              </a:ext>
            </a:extLst>
          </p:cNvPr>
          <p:cNvSpPr txBox="1"/>
          <p:nvPr/>
        </p:nvSpPr>
        <p:spPr>
          <a:xfrm>
            <a:off x="9495098" y="5507984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操業コスト＝〇〇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/>
              <p:nvPr/>
            </p:nvSpPr>
            <p:spPr>
              <a:xfrm>
                <a:off x="5653145" y="3166309"/>
                <a:ext cx="715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45" y="3166309"/>
                <a:ext cx="715330" cy="307777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/>
              <p:nvPr/>
            </p:nvSpPr>
            <p:spPr>
              <a:xfrm>
                <a:off x="4731473" y="3166716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minimize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473" y="3166716"/>
                <a:ext cx="846706" cy="307777"/>
              </a:xfrm>
              <a:prstGeom prst="rect">
                <a:avLst/>
              </a:prstGeom>
              <a:blipFill>
                <a:blip r:embed="rId14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D04CAF5-CB61-4E77-946F-E6BA74AD279C}"/>
              </a:ext>
            </a:extLst>
          </p:cNvPr>
          <p:cNvSpPr txBox="1"/>
          <p:nvPr/>
        </p:nvSpPr>
        <p:spPr>
          <a:xfrm>
            <a:off x="6583424" y="3166309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操業コスト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/>
              <p:nvPr/>
            </p:nvSpPr>
            <p:spPr>
              <a:xfrm>
                <a:off x="4676789" y="3457235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subj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789" y="3457235"/>
                <a:ext cx="846706" cy="307777"/>
              </a:xfrm>
              <a:prstGeom prst="rect">
                <a:avLst/>
              </a:prstGeom>
              <a:blipFill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59A247D-ED43-4EB9-BDA7-53E1AC152E6F}"/>
              </a:ext>
            </a:extLst>
          </p:cNvPr>
          <p:cNvSpPr txBox="1"/>
          <p:nvPr/>
        </p:nvSpPr>
        <p:spPr>
          <a:xfrm>
            <a:off x="6817099" y="379997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上下限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/>
              <p:nvPr/>
            </p:nvSpPr>
            <p:spPr>
              <a:xfrm>
                <a:off x="5006672" y="3804853"/>
                <a:ext cx="18461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72" y="3804853"/>
                <a:ext cx="184614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3DE1D0ED-807E-4495-8678-91D90895CAFC}"/>
                  </a:ext>
                </a:extLst>
              </p:cNvPr>
              <p:cNvSpPr txBox="1"/>
              <p:nvPr/>
            </p:nvSpPr>
            <p:spPr>
              <a:xfrm>
                <a:off x="5006671" y="4215394"/>
                <a:ext cx="18461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3DE1D0ED-807E-4495-8678-91D90895C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71" y="4215394"/>
                <a:ext cx="184614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A4F023D3-59FD-43F7-8EBA-4A9B8BCAC585}"/>
              </a:ext>
            </a:extLst>
          </p:cNvPr>
          <p:cNvSpPr txBox="1"/>
          <p:nvPr/>
        </p:nvSpPr>
        <p:spPr>
          <a:xfrm>
            <a:off x="6727128" y="421539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実績固定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/>
              <p:nvPr/>
            </p:nvSpPr>
            <p:spPr>
              <a:xfrm>
                <a:off x="4833523" y="4616573"/>
                <a:ext cx="2124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523" y="4616573"/>
                <a:ext cx="212432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8164D6D-686A-405D-A8B8-6E9727A13016}"/>
              </a:ext>
            </a:extLst>
          </p:cNvPr>
          <p:cNvSpPr txBox="1"/>
          <p:nvPr/>
        </p:nvSpPr>
        <p:spPr>
          <a:xfrm>
            <a:off x="6849280" y="460540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変動幅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3A0201A-365E-4EA9-8C09-C9B12E757422}"/>
              </a:ext>
            </a:extLst>
          </p:cNvPr>
          <p:cNvSpPr txBox="1"/>
          <p:nvPr/>
        </p:nvSpPr>
        <p:spPr>
          <a:xfrm>
            <a:off x="6727127" y="529271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設備特性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/>
              <p:nvPr/>
            </p:nvSpPr>
            <p:spPr>
              <a:xfrm>
                <a:off x="5415586" y="4998858"/>
                <a:ext cx="10283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86" y="4998858"/>
                <a:ext cx="1028318" cy="307777"/>
              </a:xfrm>
              <a:prstGeom prst="rect">
                <a:avLst/>
              </a:prstGeom>
              <a:blipFill>
                <a:blip r:embed="rId1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/>
              <p:nvPr/>
            </p:nvSpPr>
            <p:spPr>
              <a:xfrm>
                <a:off x="5465192" y="5316175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92" y="5316175"/>
                <a:ext cx="939576" cy="307777"/>
              </a:xfrm>
              <a:prstGeom prst="rect">
                <a:avLst/>
              </a:prstGeom>
              <a:blipFill>
                <a:blip r:embed="rId2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/>
              <p:nvPr/>
            </p:nvSpPr>
            <p:spPr>
              <a:xfrm>
                <a:off x="5463611" y="5643365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611" y="5643365"/>
                <a:ext cx="939576" cy="307777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0FCEA9E-A9F1-4EC8-9250-4B25D8F02F28}"/>
              </a:ext>
            </a:extLst>
          </p:cNvPr>
          <p:cNvSpPr txBox="1"/>
          <p:nvPr/>
        </p:nvSpPr>
        <p:spPr>
          <a:xfrm>
            <a:off x="171122" y="3195805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操作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/>
              <p:nvPr/>
            </p:nvSpPr>
            <p:spPr>
              <a:xfrm>
                <a:off x="4659017" y="3747649"/>
                <a:ext cx="452566" cy="23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ja-JP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en-US" altLang="ja-JP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17" y="3747649"/>
                <a:ext cx="452566" cy="235340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/>
              <p:nvPr/>
            </p:nvSpPr>
            <p:spPr>
              <a:xfrm>
                <a:off x="1211286" y="5861834"/>
                <a:ext cx="10044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連続変数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ja-JP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86" y="5861834"/>
                <a:ext cx="1004442" cy="307777"/>
              </a:xfrm>
              <a:prstGeom prst="rect">
                <a:avLst/>
              </a:prstGeom>
              <a:blipFill>
                <a:blip r:embed="rId23"/>
                <a:stretch>
                  <a:fillRect l="-1829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6ACE00C8-12D0-40BC-90B0-80F417ECCED3}"/>
                  </a:ext>
                </a:extLst>
              </p:cNvPr>
              <p:cNvSpPr txBox="1"/>
              <p:nvPr/>
            </p:nvSpPr>
            <p:spPr>
              <a:xfrm>
                <a:off x="2207473" y="5869955"/>
                <a:ext cx="1176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バイナリ変数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6ACE00C8-12D0-40BC-90B0-80F417EC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73" y="5869955"/>
                <a:ext cx="1176091" cy="307777"/>
              </a:xfrm>
              <a:prstGeom prst="rect">
                <a:avLst/>
              </a:prstGeom>
              <a:blipFill>
                <a:blip r:embed="rId24"/>
                <a:stretch>
                  <a:fillRect l="-155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F1C8806-A9C9-41A8-B4A5-FE49E1755EA4}"/>
              </a:ext>
            </a:extLst>
          </p:cNvPr>
          <p:cNvCxnSpPr>
            <a:cxnSpLocks/>
          </p:cNvCxnSpPr>
          <p:nvPr/>
        </p:nvCxnSpPr>
        <p:spPr>
          <a:xfrm flipH="1">
            <a:off x="291480" y="2960108"/>
            <a:ext cx="393545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D910947B-1C31-4540-AE49-2438C77C8D98}"/>
              </a:ext>
            </a:extLst>
          </p:cNvPr>
          <p:cNvCxnSpPr>
            <a:cxnSpLocks/>
          </p:cNvCxnSpPr>
          <p:nvPr/>
        </p:nvCxnSpPr>
        <p:spPr>
          <a:xfrm flipH="1">
            <a:off x="4659017" y="2960108"/>
            <a:ext cx="308954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BD783FA-0B1C-42C7-A0C2-A227C4B011DB}"/>
              </a:ext>
            </a:extLst>
          </p:cNvPr>
          <p:cNvCxnSpPr>
            <a:cxnSpLocks/>
          </p:cNvCxnSpPr>
          <p:nvPr/>
        </p:nvCxnSpPr>
        <p:spPr>
          <a:xfrm flipH="1" flipV="1">
            <a:off x="8218170" y="2960108"/>
            <a:ext cx="378961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9C4D91A-7C0E-4F5A-B1AF-EFFEA5C93524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401798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A6DD1A-A300-45C8-80DF-266F8DC8B30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フロー図</a:t>
            </a:r>
            <a:endParaRPr 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3451068-BD05-4A8C-A843-0C0C60072F29}"/>
              </a:ext>
            </a:extLst>
          </p:cNvPr>
          <p:cNvSpPr txBox="1"/>
          <p:nvPr/>
        </p:nvSpPr>
        <p:spPr>
          <a:xfrm>
            <a:off x="11221546" y="3977315"/>
            <a:ext cx="54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KN</a:t>
            </a:r>
            <a:r>
              <a:rPr kumimoji="1" lang="ja-JP" altLang="en-US" sz="1200" dirty="0"/>
              <a:t>価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C616A42-850B-4ABA-8CBE-DB91BB463537}"/>
              </a:ext>
            </a:extLst>
          </p:cNvPr>
          <p:cNvSpPr txBox="1"/>
          <p:nvPr/>
        </p:nvSpPr>
        <p:spPr>
          <a:xfrm>
            <a:off x="11197714" y="4700143"/>
            <a:ext cx="60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ゲタ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994CF7-065A-4072-8F59-D058D586442A}"/>
              </a:ext>
            </a:extLst>
          </p:cNvPr>
          <p:cNvSpPr txBox="1"/>
          <p:nvPr/>
        </p:nvSpPr>
        <p:spPr>
          <a:xfrm>
            <a:off x="5948782" y="853370"/>
            <a:ext cx="119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下部浸透ゾーン</a:t>
            </a:r>
            <a:r>
              <a:rPr kumimoji="1" lang="en-US" altLang="ja-JP" sz="1200" dirty="0"/>
              <a:t>H</a:t>
            </a:r>
            <a:r>
              <a:rPr kumimoji="1" lang="ja-JP" altLang="en-US" sz="1200" dirty="0"/>
              <a:t>ファクタ変動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6D31C16-AA8C-43D5-86CC-3059C7DA9235}"/>
              </a:ext>
            </a:extLst>
          </p:cNvPr>
          <p:cNvSpPr txBox="1"/>
          <p:nvPr/>
        </p:nvSpPr>
        <p:spPr>
          <a:xfrm>
            <a:off x="5976720" y="1721380"/>
            <a:ext cx="1150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蒸解ゾーン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H</a:t>
            </a:r>
            <a:r>
              <a:rPr kumimoji="1" lang="ja-JP" altLang="en-US" sz="1200" dirty="0"/>
              <a:t>ファクタ変動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DFC7AB0-ECCD-41B9-A6DA-7F871505EA2F}"/>
              </a:ext>
            </a:extLst>
          </p:cNvPr>
          <p:cNvSpPr txBox="1"/>
          <p:nvPr/>
        </p:nvSpPr>
        <p:spPr>
          <a:xfrm>
            <a:off x="11075286" y="5755394"/>
            <a:ext cx="77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C-BOX</a:t>
            </a:r>
            <a:endParaRPr kumimoji="1" lang="ja-JP" altLang="en-US" sz="14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A7E4D2F-BC4F-49E1-A7E1-188BD85ED312}"/>
              </a:ext>
            </a:extLst>
          </p:cNvPr>
          <p:cNvSpPr/>
          <p:nvPr/>
        </p:nvSpPr>
        <p:spPr>
          <a:xfrm>
            <a:off x="2782655" y="1002236"/>
            <a:ext cx="395976" cy="3798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43CE4A1-5482-4F5E-A766-2EF7B0F57817}"/>
              </a:ext>
            </a:extLst>
          </p:cNvPr>
          <p:cNvSpPr/>
          <p:nvPr/>
        </p:nvSpPr>
        <p:spPr>
          <a:xfrm>
            <a:off x="292469" y="835790"/>
            <a:ext cx="3291733" cy="1743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C144379-0CDE-4426-8D41-0924E1B5E506}"/>
              </a:ext>
            </a:extLst>
          </p:cNvPr>
          <p:cNvSpPr/>
          <p:nvPr/>
        </p:nvSpPr>
        <p:spPr>
          <a:xfrm>
            <a:off x="292470" y="4432952"/>
            <a:ext cx="3299542" cy="1818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D00E8B00-F728-405B-8DA0-A852F511292D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507309" y="1429558"/>
            <a:ext cx="1151817" cy="546698"/>
          </a:xfrm>
          <a:prstGeom prst="bentConnector3">
            <a:avLst>
              <a:gd name="adj1" fmla="val 62164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F1451467-F0D9-47BB-B1B0-E4046841474D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498125" y="1976256"/>
            <a:ext cx="1161001" cy="239967"/>
          </a:xfrm>
          <a:prstGeom prst="bentConnector3">
            <a:avLst>
              <a:gd name="adj1" fmla="val 6206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9218FD4-BD5C-48A1-9E72-DC12561169DE}"/>
              </a:ext>
            </a:extLst>
          </p:cNvPr>
          <p:cNvCxnSpPr>
            <a:cxnSpLocks/>
            <a:stCxn id="113" idx="0"/>
            <a:endCxn id="112" idx="1"/>
          </p:cNvCxnSpPr>
          <p:nvPr/>
        </p:nvCxnSpPr>
        <p:spPr>
          <a:xfrm rot="5400000" flipH="1" flipV="1">
            <a:off x="2023759" y="2839156"/>
            <a:ext cx="605255" cy="92379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C1E996E2-EFF5-4AE2-BB8E-C69BF9B10D74}"/>
              </a:ext>
            </a:extLst>
          </p:cNvPr>
          <p:cNvSpPr/>
          <p:nvPr/>
        </p:nvSpPr>
        <p:spPr>
          <a:xfrm>
            <a:off x="4413148" y="835513"/>
            <a:ext cx="2672528" cy="17490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4DA31D4-1DE3-4D9F-9E5C-F6686CCB7925}"/>
              </a:ext>
            </a:extLst>
          </p:cNvPr>
          <p:cNvSpPr/>
          <p:nvPr/>
        </p:nvSpPr>
        <p:spPr>
          <a:xfrm>
            <a:off x="4412115" y="2672229"/>
            <a:ext cx="2673561" cy="23049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EF065E4-1018-4102-9CB7-9089E84FA75C}"/>
              </a:ext>
            </a:extLst>
          </p:cNvPr>
          <p:cNvSpPr/>
          <p:nvPr/>
        </p:nvSpPr>
        <p:spPr>
          <a:xfrm>
            <a:off x="8481383" y="2672229"/>
            <a:ext cx="3452574" cy="23049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0BE3AB7-9FE0-487E-9535-776D9002AFF2}"/>
              </a:ext>
            </a:extLst>
          </p:cNvPr>
          <p:cNvSpPr txBox="1"/>
          <p:nvPr/>
        </p:nvSpPr>
        <p:spPr>
          <a:xfrm>
            <a:off x="4341302" y="841424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釜上部</a:t>
            </a:r>
            <a:endParaRPr kumimoji="1" lang="ja-JP" altLang="en-US" sz="1400" b="1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07FE87D-CA9B-4166-A9CC-973DDCD9205C}"/>
              </a:ext>
            </a:extLst>
          </p:cNvPr>
          <p:cNvSpPr txBox="1"/>
          <p:nvPr/>
        </p:nvSpPr>
        <p:spPr>
          <a:xfrm>
            <a:off x="210833" y="835790"/>
            <a:ext cx="136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上部浸透ゾーン</a:t>
            </a:r>
            <a:endParaRPr kumimoji="1" lang="ja-JP" altLang="en-US" sz="1400" b="1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719FE0C-258F-4DDF-A4BB-A204CA49D115}"/>
              </a:ext>
            </a:extLst>
          </p:cNvPr>
          <p:cNvSpPr txBox="1"/>
          <p:nvPr/>
        </p:nvSpPr>
        <p:spPr>
          <a:xfrm>
            <a:off x="254614" y="4461776"/>
            <a:ext cx="104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蒸解ゾーン</a:t>
            </a:r>
            <a:endParaRPr kumimoji="1" lang="ja-JP" altLang="en-US" sz="1400" b="1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EBA4E6A-3D6C-458A-B763-5D3F76D72F7C}"/>
              </a:ext>
            </a:extLst>
          </p:cNvPr>
          <p:cNvSpPr txBox="1"/>
          <p:nvPr/>
        </p:nvSpPr>
        <p:spPr>
          <a:xfrm>
            <a:off x="287814" y="1131846"/>
            <a:ext cx="72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H</a:t>
            </a:r>
            <a:r>
              <a:rPr lang="ja-JP" altLang="en-US" sz="1200" dirty="0"/>
              <a:t>ファクタ</a:t>
            </a:r>
            <a:endParaRPr kumimoji="1" lang="ja-JP" altLang="en-US" sz="12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1AC8FEF-35BA-425A-B622-476B19D3EC9F}"/>
              </a:ext>
            </a:extLst>
          </p:cNvPr>
          <p:cNvSpPr txBox="1"/>
          <p:nvPr/>
        </p:nvSpPr>
        <p:spPr>
          <a:xfrm>
            <a:off x="290804" y="2244991"/>
            <a:ext cx="72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ゲタ</a:t>
            </a:r>
            <a:endParaRPr kumimoji="1" lang="ja-JP" altLang="en-US" sz="12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DB587D-372F-4C98-88C2-D46992D05ADF}"/>
              </a:ext>
            </a:extLst>
          </p:cNvPr>
          <p:cNvSpPr txBox="1"/>
          <p:nvPr/>
        </p:nvSpPr>
        <p:spPr>
          <a:xfrm>
            <a:off x="2524022" y="1389653"/>
            <a:ext cx="90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1</a:t>
            </a:r>
            <a:r>
              <a:rPr lang="ja-JP" altLang="en-US" sz="1200" dirty="0"/>
              <a:t>ステップ前</a:t>
            </a:r>
            <a:r>
              <a:rPr lang="en-US" altLang="ja-JP" sz="1200" dirty="0"/>
              <a:t>H</a:t>
            </a:r>
            <a:r>
              <a:rPr lang="ja-JP" altLang="en-US" sz="1200" dirty="0"/>
              <a:t>ファクタ</a:t>
            </a:r>
            <a:endParaRPr kumimoji="1" lang="ja-JP" altLang="en-US" sz="12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2D8B8BE-8E91-4D7C-A91A-4B0D1361295C}"/>
              </a:ext>
            </a:extLst>
          </p:cNvPr>
          <p:cNvSpPr txBox="1"/>
          <p:nvPr/>
        </p:nvSpPr>
        <p:spPr>
          <a:xfrm>
            <a:off x="1352484" y="2188453"/>
            <a:ext cx="101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H</a:t>
            </a:r>
            <a:r>
              <a:rPr lang="ja-JP" altLang="en-US" sz="1200" dirty="0"/>
              <a:t>ファクタ差分</a:t>
            </a:r>
          </a:p>
        </p:txBody>
      </p:sp>
      <p:sp>
        <p:nvSpPr>
          <p:cNvPr id="81" name="六角形 80">
            <a:extLst>
              <a:ext uri="{FF2B5EF4-FFF2-40B4-BE49-F238E27FC236}">
                <a16:creationId xmlns:a16="http://schemas.microsoft.com/office/drawing/2014/main" id="{E66F3003-A90D-480C-80A6-126381A576EB}"/>
              </a:ext>
            </a:extLst>
          </p:cNvPr>
          <p:cNvSpPr/>
          <p:nvPr/>
        </p:nvSpPr>
        <p:spPr>
          <a:xfrm>
            <a:off x="4963378" y="1796448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六角形 81">
            <a:extLst>
              <a:ext uri="{FF2B5EF4-FFF2-40B4-BE49-F238E27FC236}">
                <a16:creationId xmlns:a16="http://schemas.microsoft.com/office/drawing/2014/main" id="{C7E508C6-9299-47E0-B0A0-B535F8B35236}"/>
              </a:ext>
            </a:extLst>
          </p:cNvPr>
          <p:cNvSpPr/>
          <p:nvPr/>
        </p:nvSpPr>
        <p:spPr>
          <a:xfrm>
            <a:off x="4963378" y="3612001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D4C1BC0-3BE5-49C2-860C-A7C344E79503}"/>
              </a:ext>
            </a:extLst>
          </p:cNvPr>
          <p:cNvSpPr/>
          <p:nvPr/>
        </p:nvSpPr>
        <p:spPr>
          <a:xfrm>
            <a:off x="9055841" y="3604570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72C0BB1-CAA9-4263-8858-97CB99A9610E}"/>
              </a:ext>
            </a:extLst>
          </p:cNvPr>
          <p:cNvSpPr/>
          <p:nvPr/>
        </p:nvSpPr>
        <p:spPr>
          <a:xfrm>
            <a:off x="11297899" y="3610920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4ADC65-9D9B-4A49-B935-AB77C3FFB0F1}"/>
              </a:ext>
            </a:extLst>
          </p:cNvPr>
          <p:cNvSpPr/>
          <p:nvPr/>
        </p:nvSpPr>
        <p:spPr>
          <a:xfrm>
            <a:off x="11304995" y="4317358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3604E80-5668-41A7-98ED-8D80A5FA00DB}"/>
              </a:ext>
            </a:extLst>
          </p:cNvPr>
          <p:cNvSpPr txBox="1"/>
          <p:nvPr/>
        </p:nvSpPr>
        <p:spPr>
          <a:xfrm>
            <a:off x="11267713" y="2718745"/>
            <a:ext cx="620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KN</a:t>
            </a:r>
            <a:r>
              <a:rPr lang="ja-JP" altLang="en-US" sz="1400" b="1" dirty="0"/>
              <a:t>価</a:t>
            </a:r>
            <a:endParaRPr kumimoji="1" lang="ja-JP" altLang="en-US" sz="1400" b="1" dirty="0"/>
          </a:p>
        </p:txBody>
      </p: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27BB5F7D-65C7-419C-8B48-F424BD4069F1}"/>
              </a:ext>
            </a:extLst>
          </p:cNvPr>
          <p:cNvCxnSpPr>
            <a:cxnSpLocks/>
            <a:stCxn id="116" idx="0"/>
            <a:endCxn id="117" idx="1"/>
          </p:cNvCxnSpPr>
          <p:nvPr/>
        </p:nvCxnSpPr>
        <p:spPr>
          <a:xfrm rot="5400000" flipH="1" flipV="1">
            <a:off x="2009934" y="4583186"/>
            <a:ext cx="615417" cy="924393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9DB82C57-CA32-477E-86A8-B1F0363B2FFE}"/>
              </a:ext>
            </a:extLst>
          </p:cNvPr>
          <p:cNvCxnSpPr>
            <a:cxnSpLocks/>
            <a:stCxn id="114" idx="0"/>
            <a:endCxn id="65" idx="1"/>
          </p:cNvCxnSpPr>
          <p:nvPr/>
        </p:nvCxnSpPr>
        <p:spPr>
          <a:xfrm rot="5400000" flipH="1" flipV="1">
            <a:off x="2022805" y="1026476"/>
            <a:ext cx="594158" cy="925541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C6C46DB-E7A6-4879-9F14-1DCF47CF2415}"/>
              </a:ext>
            </a:extLst>
          </p:cNvPr>
          <p:cNvSpPr txBox="1"/>
          <p:nvPr/>
        </p:nvSpPr>
        <p:spPr>
          <a:xfrm>
            <a:off x="8341709" y="5801239"/>
            <a:ext cx="92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黒液モデル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DC1592D-231F-4332-8CC4-F223631148DA}"/>
              </a:ext>
            </a:extLst>
          </p:cNvPr>
          <p:cNvSpPr txBox="1"/>
          <p:nvPr/>
        </p:nvSpPr>
        <p:spPr>
          <a:xfrm>
            <a:off x="4705301" y="3306016"/>
            <a:ext cx="92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品質モデル</a:t>
            </a:r>
            <a:endParaRPr kumimoji="1" lang="ja-JP" altLang="en-US" sz="1200" dirty="0"/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2D834D2-D3AE-4364-A5D3-94C1230932C9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9451817" y="3794501"/>
            <a:ext cx="1846082" cy="635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5404CEB-AE8D-4339-B650-653F9ED98617}"/>
              </a:ext>
            </a:extLst>
          </p:cNvPr>
          <p:cNvSpPr txBox="1"/>
          <p:nvPr/>
        </p:nvSpPr>
        <p:spPr>
          <a:xfrm>
            <a:off x="8780260" y="3983164"/>
            <a:ext cx="95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KN</a:t>
            </a:r>
            <a:r>
              <a:rPr kumimoji="1" lang="ja-JP" altLang="en-US" sz="1200" dirty="0"/>
              <a:t>価差分</a:t>
            </a: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46E5C7DF-ACB5-4C4C-8C01-FC9BE7018ECF}"/>
              </a:ext>
            </a:extLst>
          </p:cNvPr>
          <p:cNvSpPr/>
          <p:nvPr/>
        </p:nvSpPr>
        <p:spPr>
          <a:xfrm>
            <a:off x="6486696" y="1309441"/>
            <a:ext cx="108000" cy="108000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567AA6CD-2B03-4EDD-93F5-F1B08AA1DB57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6540696" y="1417441"/>
            <a:ext cx="0" cy="21403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478479C4-ABB9-439D-A36D-119A52696A06}"/>
              </a:ext>
            </a:extLst>
          </p:cNvPr>
          <p:cNvCxnSpPr>
            <a:cxnSpLocks/>
            <a:stCxn id="93" idx="2"/>
            <a:endCxn id="81" idx="5"/>
          </p:cNvCxnSpPr>
          <p:nvPr/>
        </p:nvCxnSpPr>
        <p:spPr>
          <a:xfrm rot="10800000" flipV="1">
            <a:off x="5269730" y="1363440"/>
            <a:ext cx="1216966" cy="43300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EC28B307-1DD3-4F62-9EE7-4749930F383D}"/>
              </a:ext>
            </a:extLst>
          </p:cNvPr>
          <p:cNvSpPr/>
          <p:nvPr/>
        </p:nvSpPr>
        <p:spPr>
          <a:xfrm>
            <a:off x="6491686" y="2152244"/>
            <a:ext cx="108000" cy="108000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C05EFF5C-D75F-4188-BF0A-25ECDCC68A5A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6545686" y="2260244"/>
            <a:ext cx="0" cy="21403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楕円 97">
            <a:extLst>
              <a:ext uri="{FF2B5EF4-FFF2-40B4-BE49-F238E27FC236}">
                <a16:creationId xmlns:a16="http://schemas.microsoft.com/office/drawing/2014/main" id="{F82BBA74-33DD-4B11-8F7F-05517DEC4247}"/>
              </a:ext>
            </a:extLst>
          </p:cNvPr>
          <p:cNvSpPr/>
          <p:nvPr/>
        </p:nvSpPr>
        <p:spPr>
          <a:xfrm>
            <a:off x="6502591" y="4474731"/>
            <a:ext cx="108000" cy="108000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8A486C6-38C5-4BBD-A306-BAB1B377AE4D}"/>
              </a:ext>
            </a:extLst>
          </p:cNvPr>
          <p:cNvCxnSpPr>
            <a:cxnSpLocks/>
            <a:stCxn id="98" idx="4"/>
          </p:cNvCxnSpPr>
          <p:nvPr/>
        </p:nvCxnSpPr>
        <p:spPr>
          <a:xfrm>
            <a:off x="6556591" y="4582731"/>
            <a:ext cx="0" cy="21403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FCDE9221-EE5F-479F-9A25-C8BD93551C06}"/>
              </a:ext>
            </a:extLst>
          </p:cNvPr>
          <p:cNvCxnSpPr>
            <a:cxnSpLocks/>
            <a:stCxn id="98" idx="2"/>
            <a:endCxn id="82" idx="1"/>
          </p:cNvCxnSpPr>
          <p:nvPr/>
        </p:nvCxnSpPr>
        <p:spPr>
          <a:xfrm rot="10800000">
            <a:off x="5269731" y="3970497"/>
            <a:ext cx="1232861" cy="55823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BE0D58C-BA27-447C-AE00-D57E8DDED7C4}"/>
              </a:ext>
            </a:extLst>
          </p:cNvPr>
          <p:cNvSpPr txBox="1"/>
          <p:nvPr/>
        </p:nvSpPr>
        <p:spPr>
          <a:xfrm>
            <a:off x="552053" y="1444584"/>
            <a:ext cx="602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ID310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7A77A02-CFC1-467F-953A-9532D9AC505D}"/>
              </a:ext>
            </a:extLst>
          </p:cNvPr>
          <p:cNvSpPr txBox="1"/>
          <p:nvPr/>
        </p:nvSpPr>
        <p:spPr>
          <a:xfrm>
            <a:off x="549186" y="1965117"/>
            <a:ext cx="63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3AD704A-E1C4-4E76-B339-C4FC7796CC03}"/>
              </a:ext>
            </a:extLst>
          </p:cNvPr>
          <p:cNvSpPr txBox="1"/>
          <p:nvPr/>
        </p:nvSpPr>
        <p:spPr>
          <a:xfrm>
            <a:off x="5580814" y="1956129"/>
            <a:ext cx="61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ID332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06C8C7A-02F3-4D3A-9AB8-565D89D8D8B6}"/>
              </a:ext>
            </a:extLst>
          </p:cNvPr>
          <p:cNvSpPr txBox="1"/>
          <p:nvPr/>
        </p:nvSpPr>
        <p:spPr>
          <a:xfrm>
            <a:off x="5535604" y="1234894"/>
            <a:ext cx="70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ID322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6E08BF7-E8CE-4D84-9084-71FC4C08CEA9}"/>
              </a:ext>
            </a:extLst>
          </p:cNvPr>
          <p:cNvSpPr/>
          <p:nvPr/>
        </p:nvSpPr>
        <p:spPr>
          <a:xfrm>
            <a:off x="10202882" y="4482408"/>
            <a:ext cx="108000" cy="10800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フローチャート: せん孔テープ 105">
            <a:extLst>
              <a:ext uri="{FF2B5EF4-FFF2-40B4-BE49-F238E27FC236}">
                <a16:creationId xmlns:a16="http://schemas.microsoft.com/office/drawing/2014/main" id="{8D08C6E7-1914-498D-9284-196AA01BC011}"/>
              </a:ext>
            </a:extLst>
          </p:cNvPr>
          <p:cNvSpPr/>
          <p:nvPr/>
        </p:nvSpPr>
        <p:spPr>
          <a:xfrm>
            <a:off x="11190616" y="5255816"/>
            <a:ext cx="543140" cy="48361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481B1CF-C84A-45DD-AEE7-F438B9845609}"/>
              </a:ext>
            </a:extLst>
          </p:cNvPr>
          <p:cNvSpPr txBox="1"/>
          <p:nvPr/>
        </p:nvSpPr>
        <p:spPr>
          <a:xfrm>
            <a:off x="5585712" y="4508670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ID312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2353418-07E5-4FF3-B2EF-F07ECD90DBC3}"/>
              </a:ext>
            </a:extLst>
          </p:cNvPr>
          <p:cNvSpPr txBox="1"/>
          <p:nvPr/>
        </p:nvSpPr>
        <p:spPr>
          <a:xfrm>
            <a:off x="10026275" y="3675285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C1FCB22-6602-446F-9F4C-C55BCEB464D3}"/>
              </a:ext>
            </a:extLst>
          </p:cNvPr>
          <p:cNvSpPr txBox="1"/>
          <p:nvPr/>
        </p:nvSpPr>
        <p:spPr>
          <a:xfrm>
            <a:off x="1327194" y="5760905"/>
            <a:ext cx="1027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H</a:t>
            </a:r>
            <a:r>
              <a:rPr lang="ja-JP" altLang="en-US" sz="1200" dirty="0"/>
              <a:t>ファクタ差分</a:t>
            </a:r>
            <a:endParaRPr kumimoji="1" lang="ja-JP" altLang="en-US" sz="12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43EDA55-9B84-4599-97BB-E3917985AE79}"/>
              </a:ext>
            </a:extLst>
          </p:cNvPr>
          <p:cNvSpPr txBox="1"/>
          <p:nvPr/>
        </p:nvSpPr>
        <p:spPr>
          <a:xfrm>
            <a:off x="210833" y="2712627"/>
            <a:ext cx="136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下部浸透ゾーン</a:t>
            </a:r>
            <a:endParaRPr kumimoji="1" lang="ja-JP" altLang="en-US" sz="1400" b="1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0A9F398-F119-4B0A-A7D3-7D331EAB2297}"/>
              </a:ext>
            </a:extLst>
          </p:cNvPr>
          <p:cNvSpPr/>
          <p:nvPr/>
        </p:nvSpPr>
        <p:spPr>
          <a:xfrm>
            <a:off x="296284" y="2676351"/>
            <a:ext cx="3285962" cy="16971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5573F23-D76A-40D1-AEB7-697238D2C209}"/>
              </a:ext>
            </a:extLst>
          </p:cNvPr>
          <p:cNvSpPr/>
          <p:nvPr/>
        </p:nvSpPr>
        <p:spPr>
          <a:xfrm>
            <a:off x="2788283" y="2808494"/>
            <a:ext cx="395976" cy="3798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26F1198B-D287-42B9-9272-83D7ED5FE0BE}"/>
              </a:ext>
            </a:extLst>
          </p:cNvPr>
          <p:cNvSpPr/>
          <p:nvPr/>
        </p:nvSpPr>
        <p:spPr>
          <a:xfrm>
            <a:off x="1666501" y="3603680"/>
            <a:ext cx="395976" cy="3798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E2F6722D-7825-409C-875E-AE4CC5FE177A}"/>
              </a:ext>
            </a:extLst>
          </p:cNvPr>
          <p:cNvSpPr/>
          <p:nvPr/>
        </p:nvSpPr>
        <p:spPr>
          <a:xfrm>
            <a:off x="1659126" y="1786325"/>
            <a:ext cx="395976" cy="3798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C849940-81E4-4FFB-AF17-914A92D7ADA4}"/>
              </a:ext>
            </a:extLst>
          </p:cNvPr>
          <p:cNvCxnSpPr>
            <a:cxnSpLocks/>
            <a:stCxn id="114" idx="3"/>
            <a:endCxn id="81" idx="3"/>
          </p:cNvCxnSpPr>
          <p:nvPr/>
        </p:nvCxnSpPr>
        <p:spPr>
          <a:xfrm flipV="1">
            <a:off x="2055102" y="1975696"/>
            <a:ext cx="2908276" cy="56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039C4AF4-AEDA-49C5-B14B-032A6472DE55}"/>
              </a:ext>
            </a:extLst>
          </p:cNvPr>
          <p:cNvSpPr/>
          <p:nvPr/>
        </p:nvSpPr>
        <p:spPr>
          <a:xfrm>
            <a:off x="1657458" y="5353090"/>
            <a:ext cx="395976" cy="3798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655EA1C-27DA-438F-B3CA-743D237C3F32}"/>
              </a:ext>
            </a:extLst>
          </p:cNvPr>
          <p:cNvSpPr/>
          <p:nvPr/>
        </p:nvSpPr>
        <p:spPr>
          <a:xfrm>
            <a:off x="2779839" y="4547742"/>
            <a:ext cx="395976" cy="3798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D523DA35-DE5B-4CC9-A321-8C658F5B5F66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498125" y="3266146"/>
            <a:ext cx="1168376" cy="527465"/>
          </a:xfrm>
          <a:prstGeom prst="bentConnector3">
            <a:avLst>
              <a:gd name="adj1" fmla="val 6451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1FDE2DBA-B487-47C1-B0B2-37027249C9BB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480429" y="3793611"/>
            <a:ext cx="1186072" cy="262915"/>
          </a:xfrm>
          <a:prstGeom prst="bentConnector3">
            <a:avLst>
              <a:gd name="adj1" fmla="val 65543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8FF77148-F5F2-4D31-8EC3-E8330CC4488C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517055" y="5042164"/>
            <a:ext cx="1140403" cy="500857"/>
          </a:xfrm>
          <a:prstGeom prst="bentConnector3">
            <a:avLst>
              <a:gd name="adj1" fmla="val 6422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5657D91D-7265-4047-A519-7FFB06B9550D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458244" y="5543021"/>
            <a:ext cx="1199214" cy="344698"/>
          </a:xfrm>
          <a:prstGeom prst="bentConnector3">
            <a:avLst>
              <a:gd name="adj1" fmla="val 6598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F9E8C94-AC0C-49EB-BD1C-D93552F1F61C}"/>
              </a:ext>
            </a:extLst>
          </p:cNvPr>
          <p:cNvSpPr/>
          <p:nvPr/>
        </p:nvSpPr>
        <p:spPr>
          <a:xfrm>
            <a:off x="8486230" y="840903"/>
            <a:ext cx="3451963" cy="1743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8B4FC5DB-B510-463F-9DB9-E2FFFA6836D1}"/>
              </a:ext>
            </a:extLst>
          </p:cNvPr>
          <p:cNvSpPr txBox="1"/>
          <p:nvPr/>
        </p:nvSpPr>
        <p:spPr>
          <a:xfrm>
            <a:off x="10951471" y="852320"/>
            <a:ext cx="98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残アルカリ</a:t>
            </a:r>
            <a:endParaRPr kumimoji="1" lang="ja-JP" altLang="en-US" sz="1400" b="1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37A0940-E036-45BD-9B3A-D93D44DB65FE}"/>
              </a:ext>
            </a:extLst>
          </p:cNvPr>
          <p:cNvSpPr/>
          <p:nvPr/>
        </p:nvSpPr>
        <p:spPr>
          <a:xfrm>
            <a:off x="10052825" y="1780346"/>
            <a:ext cx="395976" cy="3798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B209870-996A-4859-9E53-59D2BBB688C2}"/>
              </a:ext>
            </a:extLst>
          </p:cNvPr>
          <p:cNvSpPr/>
          <p:nvPr/>
        </p:nvSpPr>
        <p:spPr>
          <a:xfrm>
            <a:off x="9059025" y="1007797"/>
            <a:ext cx="395976" cy="3798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コネクタ: カギ線 125">
            <a:extLst>
              <a:ext uri="{FF2B5EF4-FFF2-40B4-BE49-F238E27FC236}">
                <a16:creationId xmlns:a16="http://schemas.microsoft.com/office/drawing/2014/main" id="{0D45B412-710E-4E8E-8EEF-84272A2001CF}"/>
              </a:ext>
            </a:extLst>
          </p:cNvPr>
          <p:cNvCxnSpPr>
            <a:cxnSpLocks/>
            <a:endCxn id="124" idx="3"/>
          </p:cNvCxnSpPr>
          <p:nvPr/>
        </p:nvCxnSpPr>
        <p:spPr>
          <a:xfrm rot="10800000" flipV="1">
            <a:off x="10448801" y="1584265"/>
            <a:ext cx="1313722" cy="386012"/>
          </a:xfrm>
          <a:prstGeom prst="bentConnector3">
            <a:avLst>
              <a:gd name="adj1" fmla="val 76382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A4074491-1D49-47F2-B80E-312A39EAFA6F}"/>
              </a:ext>
            </a:extLst>
          </p:cNvPr>
          <p:cNvCxnSpPr>
            <a:cxnSpLocks/>
            <a:endCxn id="124" idx="3"/>
          </p:cNvCxnSpPr>
          <p:nvPr/>
        </p:nvCxnSpPr>
        <p:spPr>
          <a:xfrm rot="10800000">
            <a:off x="10448802" y="1970277"/>
            <a:ext cx="1334035" cy="258534"/>
          </a:xfrm>
          <a:prstGeom prst="bentConnector3">
            <a:avLst>
              <a:gd name="adj1" fmla="val 7708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2A239102-4A5E-44D1-AC71-79FD72D36339}"/>
              </a:ext>
            </a:extLst>
          </p:cNvPr>
          <p:cNvCxnSpPr>
            <a:cxnSpLocks/>
            <a:stCxn id="124" idx="0"/>
            <a:endCxn id="125" idx="3"/>
          </p:cNvCxnSpPr>
          <p:nvPr/>
        </p:nvCxnSpPr>
        <p:spPr>
          <a:xfrm rot="16200000" flipV="1">
            <a:off x="9561598" y="1091131"/>
            <a:ext cx="582618" cy="795812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D2F7365B-8E8D-4EAD-BB0D-092CC147A13F}"/>
              </a:ext>
            </a:extLst>
          </p:cNvPr>
          <p:cNvCxnSpPr>
            <a:cxnSpLocks/>
            <a:stCxn id="116" idx="3"/>
            <a:endCxn id="82" idx="2"/>
          </p:cNvCxnSpPr>
          <p:nvPr/>
        </p:nvCxnSpPr>
        <p:spPr>
          <a:xfrm flipV="1">
            <a:off x="2053434" y="3970497"/>
            <a:ext cx="2999568" cy="157252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5D010941-CF0A-4630-8870-E521D7D261F5}"/>
              </a:ext>
            </a:extLst>
          </p:cNvPr>
          <p:cNvCxnSpPr>
            <a:cxnSpLocks/>
            <a:stCxn id="124" idx="2"/>
            <a:endCxn id="82" idx="5"/>
          </p:cNvCxnSpPr>
          <p:nvPr/>
        </p:nvCxnSpPr>
        <p:spPr>
          <a:xfrm rot="5400000">
            <a:off x="7034375" y="395563"/>
            <a:ext cx="1451794" cy="498108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BE4F3338-4049-4366-815A-62CADBBC50B2}"/>
              </a:ext>
            </a:extLst>
          </p:cNvPr>
          <p:cNvCxnSpPr>
            <a:cxnSpLocks/>
            <a:stCxn id="113" idx="3"/>
            <a:endCxn id="82" idx="3"/>
          </p:cNvCxnSpPr>
          <p:nvPr/>
        </p:nvCxnSpPr>
        <p:spPr>
          <a:xfrm flipV="1">
            <a:off x="2062477" y="3791249"/>
            <a:ext cx="2900901" cy="23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FB6BAC85-2D07-4845-8BAB-53C05B1DC949}"/>
              </a:ext>
            </a:extLst>
          </p:cNvPr>
          <p:cNvCxnSpPr>
            <a:cxnSpLocks/>
            <a:stCxn id="83" idx="2"/>
            <a:endCxn id="85" idx="1"/>
          </p:cNvCxnSpPr>
          <p:nvPr/>
        </p:nvCxnSpPr>
        <p:spPr>
          <a:xfrm rot="16200000" flipH="1">
            <a:off x="10017983" y="3220277"/>
            <a:ext cx="522858" cy="2051166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AA88CDF0-58EA-4563-9E51-B6DC43669BE5}"/>
              </a:ext>
            </a:extLst>
          </p:cNvPr>
          <p:cNvSpPr txBox="1"/>
          <p:nvPr/>
        </p:nvSpPr>
        <p:spPr>
          <a:xfrm>
            <a:off x="4345107" y="2718019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品質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BC5F3BA-2CEC-4C1F-9F8E-0F2CD13CF67F}"/>
              </a:ext>
            </a:extLst>
          </p:cNvPr>
          <p:cNvSpPr txBox="1"/>
          <p:nvPr/>
        </p:nvSpPr>
        <p:spPr>
          <a:xfrm>
            <a:off x="4681217" y="2182077"/>
            <a:ext cx="100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釜上部モデル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9334A234-1713-4520-A98C-84F5C9015EAD}"/>
              </a:ext>
            </a:extLst>
          </p:cNvPr>
          <p:cNvSpPr txBox="1"/>
          <p:nvPr/>
        </p:nvSpPr>
        <p:spPr>
          <a:xfrm>
            <a:off x="8558280" y="1395621"/>
            <a:ext cx="142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</a:t>
            </a:r>
            <a:r>
              <a:rPr lang="ja-JP" altLang="en-US" sz="1100" dirty="0"/>
              <a:t>ステップ前</a:t>
            </a:r>
            <a:endParaRPr lang="en-US" altLang="ja-JP" sz="1100" dirty="0"/>
          </a:p>
          <a:p>
            <a:pPr algn="ctr"/>
            <a:r>
              <a:rPr lang="ja-JP" altLang="en-US" sz="1100" dirty="0"/>
              <a:t>残アルカリ</a:t>
            </a:r>
            <a:r>
              <a:rPr lang="en-US" altLang="ja-JP" sz="1100" dirty="0"/>
              <a:t>×</a:t>
            </a:r>
            <a:r>
              <a:rPr lang="ja-JP" altLang="en-US" sz="1100" dirty="0"/>
              <a:t>滞留時間</a:t>
            </a:r>
            <a:endParaRPr kumimoji="1" lang="ja-JP" altLang="en-US" sz="1100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0FE60628-FEDB-4830-A8CE-61E14D4ACD7A}"/>
              </a:ext>
            </a:extLst>
          </p:cNvPr>
          <p:cNvSpPr txBox="1"/>
          <p:nvPr/>
        </p:nvSpPr>
        <p:spPr>
          <a:xfrm>
            <a:off x="9694777" y="2163247"/>
            <a:ext cx="10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残アルカリ</a:t>
            </a:r>
            <a:r>
              <a:rPr lang="en-US" altLang="ja-JP" sz="1200" dirty="0"/>
              <a:t>×</a:t>
            </a:r>
          </a:p>
          <a:p>
            <a:pPr algn="ctr"/>
            <a:r>
              <a:rPr lang="ja-JP" altLang="en-US" sz="1200" dirty="0"/>
              <a:t>滞留時間差分</a:t>
            </a:r>
            <a:endParaRPr kumimoji="1" lang="ja-JP" altLang="en-US" sz="120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58310418-197A-43DB-87F6-BECE0D140094}"/>
              </a:ext>
            </a:extLst>
          </p:cNvPr>
          <p:cNvSpPr txBox="1"/>
          <p:nvPr/>
        </p:nvSpPr>
        <p:spPr>
          <a:xfrm>
            <a:off x="11021593" y="1122600"/>
            <a:ext cx="97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残アルカリ</a:t>
            </a:r>
            <a:r>
              <a:rPr lang="en-US" altLang="ja-JP" sz="1200" dirty="0"/>
              <a:t>×</a:t>
            </a:r>
          </a:p>
          <a:p>
            <a:pPr algn="ctr"/>
            <a:r>
              <a:rPr lang="ja-JP" altLang="en-US" sz="1200" dirty="0"/>
              <a:t>滞留時間</a:t>
            </a:r>
            <a:endParaRPr kumimoji="1" lang="ja-JP" altLang="en-US" sz="1200" dirty="0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0852CD8C-DFD5-41E2-A485-C0E4BBEA61D0}"/>
              </a:ext>
            </a:extLst>
          </p:cNvPr>
          <p:cNvSpPr txBox="1"/>
          <p:nvPr/>
        </p:nvSpPr>
        <p:spPr>
          <a:xfrm>
            <a:off x="11229251" y="2271418"/>
            <a:ext cx="53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ゲタ</a:t>
            </a:r>
          </a:p>
        </p:txBody>
      </p:sp>
      <p:cxnSp>
        <p:nvCxnSpPr>
          <p:cNvPr id="139" name="コネクタ: カギ線 138">
            <a:extLst>
              <a:ext uri="{FF2B5EF4-FFF2-40B4-BE49-F238E27FC236}">
                <a16:creationId xmlns:a16="http://schemas.microsoft.com/office/drawing/2014/main" id="{B1381BD0-2B49-44EF-AB70-91932D412BDE}"/>
              </a:ext>
            </a:extLst>
          </p:cNvPr>
          <p:cNvCxnSpPr>
            <a:cxnSpLocks/>
            <a:endCxn id="83" idx="0"/>
          </p:cNvCxnSpPr>
          <p:nvPr/>
        </p:nvCxnSpPr>
        <p:spPr>
          <a:xfrm rot="10800000" flipV="1">
            <a:off x="9253830" y="3257786"/>
            <a:ext cx="2058489" cy="346783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1D5BF2D4-D74F-439C-B01E-4135719BFBD0}"/>
              </a:ext>
            </a:extLst>
          </p:cNvPr>
          <p:cNvCxnSpPr>
            <a:cxnSpLocks/>
            <a:stCxn id="82" idx="0"/>
            <a:endCxn id="83" idx="1"/>
          </p:cNvCxnSpPr>
          <p:nvPr/>
        </p:nvCxnSpPr>
        <p:spPr>
          <a:xfrm>
            <a:off x="5359354" y="3791249"/>
            <a:ext cx="3696487" cy="325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六角形 140">
            <a:extLst>
              <a:ext uri="{FF2B5EF4-FFF2-40B4-BE49-F238E27FC236}">
                <a16:creationId xmlns:a16="http://schemas.microsoft.com/office/drawing/2014/main" id="{3442E086-322E-4B37-8802-A4E6295C7193}"/>
              </a:ext>
            </a:extLst>
          </p:cNvPr>
          <p:cNvSpPr/>
          <p:nvPr/>
        </p:nvSpPr>
        <p:spPr>
          <a:xfrm>
            <a:off x="5806603" y="5433976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六角形 141">
            <a:extLst>
              <a:ext uri="{FF2B5EF4-FFF2-40B4-BE49-F238E27FC236}">
                <a16:creationId xmlns:a16="http://schemas.microsoft.com/office/drawing/2014/main" id="{8D938D5A-5485-4B5E-AE91-EB4904180F10}"/>
              </a:ext>
            </a:extLst>
          </p:cNvPr>
          <p:cNvSpPr/>
          <p:nvPr/>
        </p:nvSpPr>
        <p:spPr>
          <a:xfrm>
            <a:off x="8599707" y="5433976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CB232643-1416-44FF-B15A-4F035131E492}"/>
              </a:ext>
            </a:extLst>
          </p:cNvPr>
          <p:cNvSpPr/>
          <p:nvPr/>
        </p:nvSpPr>
        <p:spPr>
          <a:xfrm>
            <a:off x="6968146" y="5549755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DD30D00B-8244-4E21-9DBC-6E46BC0028EF}"/>
              </a:ext>
            </a:extLst>
          </p:cNvPr>
          <p:cNvCxnSpPr>
            <a:cxnSpLocks/>
            <a:stCxn id="143" idx="4"/>
          </p:cNvCxnSpPr>
          <p:nvPr/>
        </p:nvCxnSpPr>
        <p:spPr>
          <a:xfrm>
            <a:off x="7022146" y="5657755"/>
            <a:ext cx="0" cy="2140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3AC1D337-C24E-443D-AF66-582BCA12175A}"/>
              </a:ext>
            </a:extLst>
          </p:cNvPr>
          <p:cNvCxnSpPr>
            <a:cxnSpLocks/>
            <a:stCxn id="143" idx="2"/>
            <a:endCxn id="141" idx="0"/>
          </p:cNvCxnSpPr>
          <p:nvPr/>
        </p:nvCxnSpPr>
        <p:spPr>
          <a:xfrm flipH="1">
            <a:off x="6202579" y="5603755"/>
            <a:ext cx="765567" cy="946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A6082118-D7CB-4B0A-A43A-B1C9F692739D}"/>
              </a:ext>
            </a:extLst>
          </p:cNvPr>
          <p:cNvSpPr/>
          <p:nvPr/>
        </p:nvSpPr>
        <p:spPr>
          <a:xfrm>
            <a:off x="7637031" y="5556721"/>
            <a:ext cx="108000" cy="10800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8A1CD8F9-1EFB-41DA-BAAA-5668290D4916}"/>
              </a:ext>
            </a:extLst>
          </p:cNvPr>
          <p:cNvCxnSpPr>
            <a:cxnSpLocks/>
          </p:cNvCxnSpPr>
          <p:nvPr/>
        </p:nvCxnSpPr>
        <p:spPr>
          <a:xfrm>
            <a:off x="7691031" y="5664721"/>
            <a:ext cx="0" cy="21403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B2B75398-C475-44F4-AEF2-2FD0E10A9FDF}"/>
              </a:ext>
            </a:extLst>
          </p:cNvPr>
          <p:cNvCxnSpPr>
            <a:cxnSpLocks/>
            <a:stCxn id="146" idx="6"/>
            <a:endCxn id="142" idx="3"/>
          </p:cNvCxnSpPr>
          <p:nvPr/>
        </p:nvCxnSpPr>
        <p:spPr>
          <a:xfrm>
            <a:off x="7745031" y="5610721"/>
            <a:ext cx="854676" cy="250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2EE75BB6-74CC-4448-9259-BE2C909A0D1F}"/>
              </a:ext>
            </a:extLst>
          </p:cNvPr>
          <p:cNvSpPr/>
          <p:nvPr/>
        </p:nvSpPr>
        <p:spPr>
          <a:xfrm>
            <a:off x="9824786" y="5420790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6F56462C-961F-4E57-B3DB-128A160B67D7}"/>
              </a:ext>
            </a:extLst>
          </p:cNvPr>
          <p:cNvCxnSpPr>
            <a:cxnSpLocks/>
            <a:stCxn id="142" idx="0"/>
            <a:endCxn id="149" idx="1"/>
          </p:cNvCxnSpPr>
          <p:nvPr/>
        </p:nvCxnSpPr>
        <p:spPr>
          <a:xfrm flipV="1">
            <a:off x="8995683" y="5610721"/>
            <a:ext cx="829103" cy="250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4DD38388-EAE1-4CBF-8058-9C4EFAD647E6}"/>
              </a:ext>
            </a:extLst>
          </p:cNvPr>
          <p:cNvSpPr txBox="1"/>
          <p:nvPr/>
        </p:nvSpPr>
        <p:spPr>
          <a:xfrm>
            <a:off x="5492172" y="5801239"/>
            <a:ext cx="102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原単位モデル</a:t>
            </a:r>
            <a:endParaRPr kumimoji="1" lang="ja-JP" altLang="en-US" sz="1200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D3BE9838-D3B7-40FD-8AC0-5A9D54E9BC34}"/>
              </a:ext>
            </a:extLst>
          </p:cNvPr>
          <p:cNvSpPr txBox="1"/>
          <p:nvPr/>
        </p:nvSpPr>
        <p:spPr>
          <a:xfrm>
            <a:off x="6486696" y="2756928"/>
            <a:ext cx="623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ID352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ED5994E9-0D70-49BC-B8A4-19EAC57E69D1}"/>
              </a:ext>
            </a:extLst>
          </p:cNvPr>
          <p:cNvCxnSpPr>
            <a:cxnSpLocks/>
            <a:endCxn id="141" idx="3"/>
          </p:cNvCxnSpPr>
          <p:nvPr/>
        </p:nvCxnSpPr>
        <p:spPr>
          <a:xfrm>
            <a:off x="4950235" y="5612502"/>
            <a:ext cx="856368" cy="72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545EFC51-C95C-4758-9E4B-AF19143CDF1F}"/>
              </a:ext>
            </a:extLst>
          </p:cNvPr>
          <p:cNvSpPr txBox="1"/>
          <p:nvPr/>
        </p:nvSpPr>
        <p:spPr>
          <a:xfrm>
            <a:off x="4832101" y="5481325"/>
            <a:ext cx="588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26443BB8-DD26-4825-9407-E5EC566ABB59}"/>
              </a:ext>
            </a:extLst>
          </p:cNvPr>
          <p:cNvSpPr txBox="1"/>
          <p:nvPr/>
        </p:nvSpPr>
        <p:spPr>
          <a:xfrm>
            <a:off x="7877062" y="5481325"/>
            <a:ext cx="589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25B70A90-B4FF-4782-821B-C00E2BA40A0D}"/>
              </a:ext>
            </a:extLst>
          </p:cNvPr>
          <p:cNvSpPr txBox="1"/>
          <p:nvPr/>
        </p:nvSpPr>
        <p:spPr>
          <a:xfrm>
            <a:off x="6284615" y="5477533"/>
            <a:ext cx="59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B481119B-F359-4203-BF61-0F94FC9C0342}"/>
              </a:ext>
            </a:extLst>
          </p:cNvPr>
          <p:cNvSpPr txBox="1"/>
          <p:nvPr/>
        </p:nvSpPr>
        <p:spPr>
          <a:xfrm>
            <a:off x="9062249" y="5477294"/>
            <a:ext cx="604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7CF7F61-F168-4724-BABD-77E32EA3CC90}"/>
              </a:ext>
            </a:extLst>
          </p:cNvPr>
          <p:cNvSpPr txBox="1"/>
          <p:nvPr/>
        </p:nvSpPr>
        <p:spPr>
          <a:xfrm>
            <a:off x="9526975" y="5790016"/>
            <a:ext cx="92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黒液有機固形分量</a:t>
            </a:r>
            <a:endParaRPr kumimoji="1" lang="ja-JP" altLang="en-US" sz="1200" dirty="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4BEEEC9D-7C3E-40D2-8FD3-DB555A135A8C}"/>
              </a:ext>
            </a:extLst>
          </p:cNvPr>
          <p:cNvSpPr txBox="1"/>
          <p:nvPr/>
        </p:nvSpPr>
        <p:spPr>
          <a:xfrm>
            <a:off x="285582" y="2975645"/>
            <a:ext cx="72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H</a:t>
            </a:r>
            <a:r>
              <a:rPr lang="ja-JP" altLang="en-US" sz="1200" dirty="0"/>
              <a:t>ファクタ</a:t>
            </a:r>
            <a:endParaRPr kumimoji="1" lang="ja-JP" altLang="en-US" sz="1200" dirty="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0B2868CE-8CF8-47B7-8FE3-C74FED446536}"/>
              </a:ext>
            </a:extLst>
          </p:cNvPr>
          <p:cNvSpPr txBox="1"/>
          <p:nvPr/>
        </p:nvSpPr>
        <p:spPr>
          <a:xfrm>
            <a:off x="254063" y="4070211"/>
            <a:ext cx="72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ゲタ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BF41C565-8B0A-4218-B1C4-C73E0ACE674C}"/>
              </a:ext>
            </a:extLst>
          </p:cNvPr>
          <p:cNvSpPr txBox="1"/>
          <p:nvPr/>
        </p:nvSpPr>
        <p:spPr>
          <a:xfrm>
            <a:off x="285582" y="4751572"/>
            <a:ext cx="72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</a:t>
            </a:r>
            <a:r>
              <a:rPr kumimoji="1" lang="ja-JP" altLang="en-US" sz="1200" dirty="0"/>
              <a:t>ファクタ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6D89163-D58A-4D6A-BFC9-F33AFCC6D085}"/>
              </a:ext>
            </a:extLst>
          </p:cNvPr>
          <p:cNvSpPr txBox="1"/>
          <p:nvPr/>
        </p:nvSpPr>
        <p:spPr>
          <a:xfrm>
            <a:off x="279189" y="5908441"/>
            <a:ext cx="72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ゲタ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08C26C8-38F4-4962-968F-1405FED31D74}"/>
              </a:ext>
            </a:extLst>
          </p:cNvPr>
          <p:cNvSpPr txBox="1"/>
          <p:nvPr/>
        </p:nvSpPr>
        <p:spPr>
          <a:xfrm>
            <a:off x="1321912" y="3989082"/>
            <a:ext cx="107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H</a:t>
            </a:r>
            <a:r>
              <a:rPr lang="ja-JP" altLang="en-US" sz="1200" dirty="0"/>
              <a:t>ファクタ差分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9FAC6093-3744-434A-A220-5FC3C59E8F6A}"/>
              </a:ext>
            </a:extLst>
          </p:cNvPr>
          <p:cNvSpPr txBox="1"/>
          <p:nvPr/>
        </p:nvSpPr>
        <p:spPr>
          <a:xfrm>
            <a:off x="2496865" y="3195936"/>
            <a:ext cx="9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1</a:t>
            </a:r>
            <a:r>
              <a:rPr lang="ja-JP" altLang="en-US" sz="1200" dirty="0"/>
              <a:t>ステップ前</a:t>
            </a:r>
            <a:r>
              <a:rPr lang="en-US" altLang="ja-JP" sz="1200" dirty="0"/>
              <a:t>H</a:t>
            </a:r>
            <a:r>
              <a:rPr lang="ja-JP" altLang="en-US" sz="1200" dirty="0"/>
              <a:t>ファクタ</a:t>
            </a:r>
            <a:endParaRPr kumimoji="1" lang="ja-JP" altLang="en-US" sz="1200" dirty="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9FA0B7F6-16DA-49C0-9CC9-7CA461A56CB0}"/>
              </a:ext>
            </a:extLst>
          </p:cNvPr>
          <p:cNvSpPr txBox="1"/>
          <p:nvPr/>
        </p:nvSpPr>
        <p:spPr>
          <a:xfrm>
            <a:off x="2498664" y="4927603"/>
            <a:ext cx="9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1</a:t>
            </a:r>
            <a:r>
              <a:rPr lang="ja-JP" altLang="en-US" sz="1200" dirty="0"/>
              <a:t>ステップ前</a:t>
            </a:r>
            <a:r>
              <a:rPr lang="en-US" altLang="ja-JP" sz="1200" dirty="0"/>
              <a:t>H</a:t>
            </a:r>
            <a:r>
              <a:rPr lang="ja-JP" altLang="en-US" sz="1200" dirty="0"/>
              <a:t>ファクタ</a:t>
            </a:r>
            <a:endParaRPr kumimoji="1" lang="ja-JP" altLang="en-US" sz="1200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ADBC18F5-0923-4B25-AA77-F2E1D3CECA1C}"/>
              </a:ext>
            </a:extLst>
          </p:cNvPr>
          <p:cNvSpPr txBox="1"/>
          <p:nvPr/>
        </p:nvSpPr>
        <p:spPr>
          <a:xfrm>
            <a:off x="2707356" y="18445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ID312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ED7F8C7B-C970-42DE-B877-C250438B901D}"/>
              </a:ext>
            </a:extLst>
          </p:cNvPr>
          <p:cNvSpPr txBox="1"/>
          <p:nvPr/>
        </p:nvSpPr>
        <p:spPr>
          <a:xfrm>
            <a:off x="2707356" y="3653858"/>
            <a:ext cx="6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ID322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BC1EBEB7-4AE5-440A-8370-687C06DEB3F1}"/>
              </a:ext>
            </a:extLst>
          </p:cNvPr>
          <p:cNvSpPr txBox="1"/>
          <p:nvPr/>
        </p:nvSpPr>
        <p:spPr>
          <a:xfrm>
            <a:off x="2687667" y="5411255"/>
            <a:ext cx="602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ID332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F0EAB098-A240-49C9-8231-01CA0772B5F5}"/>
              </a:ext>
            </a:extLst>
          </p:cNvPr>
          <p:cNvSpPr txBox="1"/>
          <p:nvPr/>
        </p:nvSpPr>
        <p:spPr>
          <a:xfrm>
            <a:off x="1962934" y="4605944"/>
            <a:ext cx="600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ID331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E8632B4A-00F1-4EF5-8EAB-412E591435E4}"/>
              </a:ext>
            </a:extLst>
          </p:cNvPr>
          <p:cNvSpPr txBox="1"/>
          <p:nvPr/>
        </p:nvSpPr>
        <p:spPr>
          <a:xfrm>
            <a:off x="1955139" y="2852109"/>
            <a:ext cx="64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ID321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07ED94FC-C8DC-4BC9-A48C-6C35077179BA}"/>
              </a:ext>
            </a:extLst>
          </p:cNvPr>
          <p:cNvSpPr txBox="1"/>
          <p:nvPr/>
        </p:nvSpPr>
        <p:spPr>
          <a:xfrm>
            <a:off x="2013597" y="1043004"/>
            <a:ext cx="58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ID311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63CBA0A4-C392-403E-A2F8-832092F175BD}"/>
              </a:ext>
            </a:extLst>
          </p:cNvPr>
          <p:cNvSpPr txBox="1"/>
          <p:nvPr/>
        </p:nvSpPr>
        <p:spPr>
          <a:xfrm>
            <a:off x="552928" y="3262535"/>
            <a:ext cx="600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ID320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4FBCBE53-1B88-4BC0-91E4-DFB2BEC0711A}"/>
              </a:ext>
            </a:extLst>
          </p:cNvPr>
          <p:cNvSpPr txBox="1"/>
          <p:nvPr/>
        </p:nvSpPr>
        <p:spPr>
          <a:xfrm>
            <a:off x="549186" y="3773986"/>
            <a:ext cx="6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14494A4E-A07B-43C7-B373-94FF081FF59E}"/>
              </a:ext>
            </a:extLst>
          </p:cNvPr>
          <p:cNvSpPr txBox="1"/>
          <p:nvPr/>
        </p:nvSpPr>
        <p:spPr>
          <a:xfrm>
            <a:off x="561488" y="5059014"/>
            <a:ext cx="61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ID330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84B53D5-22D4-4FD3-B4D9-F99BC966B5C9}"/>
              </a:ext>
            </a:extLst>
          </p:cNvPr>
          <p:cNvSpPr txBox="1"/>
          <p:nvPr/>
        </p:nvSpPr>
        <p:spPr>
          <a:xfrm>
            <a:off x="547762" y="5629580"/>
            <a:ext cx="629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6CB6A9B-6D6B-4DD5-9880-9FD3C859FCAB}"/>
              </a:ext>
            </a:extLst>
          </p:cNvPr>
          <p:cNvSpPr txBox="1"/>
          <p:nvPr/>
        </p:nvSpPr>
        <p:spPr>
          <a:xfrm>
            <a:off x="6260925" y="3659686"/>
            <a:ext cx="611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D2E29FE6-68BA-4B01-9767-A491243EC488}"/>
              </a:ext>
            </a:extLst>
          </p:cNvPr>
          <p:cNvSpPr txBox="1"/>
          <p:nvPr/>
        </p:nvSpPr>
        <p:spPr>
          <a:xfrm>
            <a:off x="4615724" y="5246692"/>
            <a:ext cx="102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チップ原単位</a:t>
            </a:r>
            <a:endParaRPr kumimoji="1" lang="ja-JP" altLang="en-US" sz="1200" dirty="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329F2F8B-8902-476E-9DD4-A73A8F70B606}"/>
              </a:ext>
            </a:extLst>
          </p:cNvPr>
          <p:cNvSpPr txBox="1"/>
          <p:nvPr/>
        </p:nvSpPr>
        <p:spPr>
          <a:xfrm>
            <a:off x="7165176" y="5252722"/>
            <a:ext cx="102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チップ原単位</a:t>
            </a:r>
            <a:endParaRPr kumimoji="1" lang="ja-JP" altLang="en-US" sz="12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6283994F-B2D5-4278-B3C1-735C5D5D4A8B}"/>
              </a:ext>
            </a:extLst>
          </p:cNvPr>
          <p:cNvSpPr txBox="1"/>
          <p:nvPr/>
        </p:nvSpPr>
        <p:spPr>
          <a:xfrm>
            <a:off x="6664274" y="5248908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KN</a:t>
            </a:r>
            <a:r>
              <a:rPr lang="ja-JP" altLang="en-US" sz="1200" dirty="0"/>
              <a:t>価</a:t>
            </a:r>
            <a:endParaRPr lang="en-US" altLang="ja-JP" sz="1200" dirty="0"/>
          </a:p>
        </p:txBody>
      </p:sp>
      <p:cxnSp>
        <p:nvCxnSpPr>
          <p:cNvPr id="180" name="コネクタ: カギ線 179">
            <a:extLst>
              <a:ext uri="{FF2B5EF4-FFF2-40B4-BE49-F238E27FC236}">
                <a16:creationId xmlns:a16="http://schemas.microsoft.com/office/drawing/2014/main" id="{EA3D1D5A-C393-4ECE-AE93-32701973ACE9}"/>
              </a:ext>
            </a:extLst>
          </p:cNvPr>
          <p:cNvCxnSpPr>
            <a:cxnSpLocks/>
            <a:stCxn id="96" idx="2"/>
            <a:endCxn id="81" idx="0"/>
          </p:cNvCxnSpPr>
          <p:nvPr/>
        </p:nvCxnSpPr>
        <p:spPr>
          <a:xfrm rot="10800000">
            <a:off x="5359354" y="1975696"/>
            <a:ext cx="1132332" cy="23054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0CFEEB33-1D97-4AFF-AA32-061074BC4F56}"/>
              </a:ext>
            </a:extLst>
          </p:cNvPr>
          <p:cNvSpPr txBox="1"/>
          <p:nvPr/>
        </p:nvSpPr>
        <p:spPr>
          <a:xfrm>
            <a:off x="10373499" y="2982988"/>
            <a:ext cx="144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1</a:t>
            </a:r>
            <a:r>
              <a:rPr lang="ja-JP" altLang="en-US" sz="1200" dirty="0"/>
              <a:t>ステップ前</a:t>
            </a:r>
            <a:r>
              <a:rPr lang="en-US" altLang="ja-JP" sz="1200" dirty="0"/>
              <a:t>KN</a:t>
            </a:r>
            <a:r>
              <a:rPr lang="ja-JP" altLang="en-US" sz="1200" dirty="0"/>
              <a:t>価</a:t>
            </a:r>
            <a:endParaRPr kumimoji="1" lang="ja-JP" altLang="en-US" sz="1200" dirty="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88ABB94-8F33-492F-A521-8421C70A27DE}"/>
              </a:ext>
            </a:extLst>
          </p:cNvPr>
          <p:cNvSpPr txBox="1"/>
          <p:nvPr/>
        </p:nvSpPr>
        <p:spPr>
          <a:xfrm>
            <a:off x="10022275" y="4376413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CC1DE42-E457-4050-89C0-000C2FB8BC7C}"/>
              </a:ext>
            </a:extLst>
          </p:cNvPr>
          <p:cNvSpPr txBox="1"/>
          <p:nvPr/>
        </p:nvSpPr>
        <p:spPr>
          <a:xfrm>
            <a:off x="9901700" y="3130818"/>
            <a:ext cx="67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13CB95B5-2B83-400D-B545-A27C87B63B04}"/>
              </a:ext>
            </a:extLst>
          </p:cNvPr>
          <p:cNvSpPr/>
          <p:nvPr/>
        </p:nvSpPr>
        <p:spPr>
          <a:xfrm>
            <a:off x="4412115" y="5095579"/>
            <a:ext cx="6307895" cy="1156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F7198E56-C670-4387-8ECB-BB9ACE2AA117}"/>
              </a:ext>
            </a:extLst>
          </p:cNvPr>
          <p:cNvSpPr txBox="1"/>
          <p:nvPr/>
        </p:nvSpPr>
        <p:spPr>
          <a:xfrm>
            <a:off x="9962564" y="1062530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ID351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9597CE63-895C-4CBE-96FD-445CE12B8CD3}"/>
              </a:ext>
            </a:extLst>
          </p:cNvPr>
          <p:cNvSpPr txBox="1"/>
          <p:nvPr/>
        </p:nvSpPr>
        <p:spPr>
          <a:xfrm>
            <a:off x="10788827" y="1630235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ID350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F109BEF6-C039-46B2-A3CB-88583F23BDD4}"/>
              </a:ext>
            </a:extLst>
          </p:cNvPr>
          <p:cNvSpPr txBox="1"/>
          <p:nvPr/>
        </p:nvSpPr>
        <p:spPr>
          <a:xfrm>
            <a:off x="10790977" y="1951812"/>
            <a:ext cx="63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CE35890D-57C4-492E-9901-11D1BFD75329}"/>
              </a:ext>
            </a:extLst>
          </p:cNvPr>
          <p:cNvSpPr txBox="1"/>
          <p:nvPr/>
        </p:nvSpPr>
        <p:spPr>
          <a:xfrm>
            <a:off x="5982054" y="4001142"/>
            <a:ext cx="119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上部</a:t>
            </a:r>
            <a:r>
              <a:rPr kumimoji="1" lang="ja-JP" altLang="en-US" sz="1200" dirty="0"/>
              <a:t>浸透ゾーン</a:t>
            </a:r>
            <a:r>
              <a:rPr kumimoji="1" lang="en-US" altLang="ja-JP" sz="1200" dirty="0"/>
              <a:t>H</a:t>
            </a:r>
            <a:r>
              <a:rPr kumimoji="1" lang="ja-JP" altLang="en-US" sz="1200" dirty="0"/>
              <a:t>ファクタ変動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2B78EF7F-4C6C-4058-B4B0-B9F5E91F6E1C}"/>
              </a:ext>
            </a:extLst>
          </p:cNvPr>
          <p:cNvSpPr txBox="1"/>
          <p:nvPr/>
        </p:nvSpPr>
        <p:spPr>
          <a:xfrm>
            <a:off x="4591792" y="5708710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70B216F6-63F4-475D-973A-9A5885DE3E17}"/>
              </a:ext>
            </a:extLst>
          </p:cNvPr>
          <p:cNvSpPr txBox="1"/>
          <p:nvPr/>
        </p:nvSpPr>
        <p:spPr>
          <a:xfrm>
            <a:off x="875728" y="474444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52FCF7BE-38AD-4CB4-8B59-EF6D457FE4D3}"/>
              </a:ext>
            </a:extLst>
          </p:cNvPr>
          <p:cNvSpPr txBox="1"/>
          <p:nvPr/>
        </p:nvSpPr>
        <p:spPr>
          <a:xfrm>
            <a:off x="921457" y="2975554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B8BC6670-F732-436B-8695-F0A2060A98E1}"/>
              </a:ext>
            </a:extLst>
          </p:cNvPr>
          <p:cNvSpPr txBox="1"/>
          <p:nvPr/>
        </p:nvSpPr>
        <p:spPr>
          <a:xfrm>
            <a:off x="914561" y="1135709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40ECF22B-FAAD-4FB3-80DA-BF7E6F242838}"/>
              </a:ext>
            </a:extLst>
          </p:cNvPr>
          <p:cNvSpPr txBox="1"/>
          <p:nvPr/>
        </p:nvSpPr>
        <p:spPr>
          <a:xfrm>
            <a:off x="11231556" y="161820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F96D407B-C269-4ED0-8B7C-5968403FBAFC}"/>
              </a:ext>
            </a:extLst>
          </p:cNvPr>
          <p:cNvSpPr txBox="1"/>
          <p:nvPr/>
        </p:nvSpPr>
        <p:spPr>
          <a:xfrm>
            <a:off x="2473306" y="2048385"/>
            <a:ext cx="1072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H</a:t>
            </a:r>
            <a:r>
              <a:rPr lang="ja-JP" altLang="en-US" sz="1200" dirty="0"/>
              <a:t>ファクタ変動</a:t>
            </a: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352E6F2C-4D52-48C6-85C8-4A1C33DDF387}"/>
              </a:ext>
            </a:extLst>
          </p:cNvPr>
          <p:cNvSpPr txBox="1"/>
          <p:nvPr/>
        </p:nvSpPr>
        <p:spPr>
          <a:xfrm>
            <a:off x="2479522" y="3845816"/>
            <a:ext cx="1072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H</a:t>
            </a:r>
            <a:r>
              <a:rPr lang="ja-JP" altLang="en-US" sz="1200" dirty="0"/>
              <a:t>ファクタ変動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C722FBD2-D34A-4A7B-82C2-4294F957DB23}"/>
              </a:ext>
            </a:extLst>
          </p:cNvPr>
          <p:cNvSpPr txBox="1"/>
          <p:nvPr/>
        </p:nvSpPr>
        <p:spPr>
          <a:xfrm>
            <a:off x="2479321" y="5610720"/>
            <a:ext cx="1072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H</a:t>
            </a:r>
            <a:r>
              <a:rPr lang="ja-JP" altLang="en-US" sz="1200" dirty="0"/>
              <a:t>ファクタ変動</a:t>
            </a: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968FBBD1-FF84-47A8-9499-C794574444E8}"/>
              </a:ext>
            </a:extLst>
          </p:cNvPr>
          <p:cNvSpPr txBox="1"/>
          <p:nvPr/>
        </p:nvSpPr>
        <p:spPr>
          <a:xfrm>
            <a:off x="6027842" y="3471984"/>
            <a:ext cx="1072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KN</a:t>
            </a:r>
            <a:r>
              <a:rPr lang="ja-JP" altLang="en-US" sz="1200" dirty="0"/>
              <a:t>価変動</a:t>
            </a: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E8A2C597-EB69-4F30-83A0-32102680FEB5}"/>
              </a:ext>
            </a:extLst>
          </p:cNvPr>
          <p:cNvSpPr txBox="1"/>
          <p:nvPr/>
        </p:nvSpPr>
        <p:spPr>
          <a:xfrm>
            <a:off x="5255429" y="2917861"/>
            <a:ext cx="1830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残アルカリ</a:t>
            </a:r>
            <a:r>
              <a:rPr lang="en-US" altLang="ja-JP" sz="1200" dirty="0"/>
              <a:t>×</a:t>
            </a:r>
            <a:r>
              <a:rPr lang="ja-JP" altLang="en-US" sz="1200" dirty="0"/>
              <a:t>滞留時間変動</a:t>
            </a:r>
            <a:endParaRPr kumimoji="1" lang="ja-JP" altLang="en-US" sz="1200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A6DD1A-A300-45C8-80DF-266F8DC8B30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最適化変数の割当</a:t>
            </a:r>
            <a:endParaRPr 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0" name="表 199">
                <a:extLst>
                  <a:ext uri="{FF2B5EF4-FFF2-40B4-BE49-F238E27FC236}">
                    <a16:creationId xmlns:a16="http://schemas.microsoft.com/office/drawing/2014/main" id="{727FA434-6BDD-44BA-B4AE-CDFE0B5A4D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529400"/>
                  </p:ext>
                </p:extLst>
              </p:nvPr>
            </p:nvGraphicFramePr>
            <p:xfrm>
              <a:off x="704335" y="779681"/>
              <a:ext cx="5053915" cy="5440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6492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636211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698369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1452289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1170554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27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設備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I</a:t>
                          </a:r>
                          <a:r>
                            <a:rPr kumimoji="1" lang="ja-JP" altLang="en-US" sz="1100" dirty="0"/>
                            <a:t>／</a:t>
                          </a:r>
                          <a:r>
                            <a:rPr kumimoji="1" lang="en-US" altLang="ja-JP" sz="11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意味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変数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2766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上部浸透</a:t>
                          </a:r>
                          <a:endParaRPr kumimoji="1" lang="en-US" altLang="ja-JP" sz="1100" dirty="0"/>
                        </a:p>
                        <a:p>
                          <a:pPr algn="ctr"/>
                          <a:r>
                            <a:rPr kumimoji="1" lang="en-US" altLang="ja-JP" sz="1100" dirty="0"/>
                            <a:t>H</a:t>
                          </a:r>
                          <a:r>
                            <a:rPr kumimoji="1" lang="ja-JP" altLang="en-US" sz="1100" dirty="0"/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Node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310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ゲタ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sz="11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r>
                            <a:rPr lang="ja-JP" altLang="en-US" sz="1100" dirty="0">
                              <a:solidFill>
                                <a:schemeClr val="accent1"/>
                              </a:solidFill>
                            </a:rPr>
                            <a:t>ステップ前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311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312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22766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下部浸透</a:t>
                          </a:r>
                          <a:endParaRPr kumimoji="1" lang="en-US" altLang="ja-JP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H</a:t>
                          </a:r>
                          <a:r>
                            <a:rPr kumimoji="1" lang="ja-JP" altLang="en-US" sz="1100" dirty="0"/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Node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320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8592793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ゲタ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1681594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r>
                            <a:rPr lang="ja-JP" altLang="en-US" sz="1100" dirty="0">
                              <a:solidFill>
                                <a:schemeClr val="accent1"/>
                              </a:solidFill>
                            </a:rPr>
                            <a:t>ステップ前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321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9259222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322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0171382"/>
                      </a:ext>
                    </a:extLst>
                  </a:tr>
                  <a:tr h="22766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蒸解ゾーン</a:t>
                          </a:r>
                          <a:endParaRPr kumimoji="1" lang="en-US" altLang="ja-JP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H</a:t>
                          </a:r>
                          <a:r>
                            <a:rPr kumimoji="1" lang="ja-JP" altLang="en-US" sz="1100" dirty="0"/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Node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330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0712361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ゲタ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0871869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r>
                            <a:rPr lang="ja-JP" altLang="en-US" sz="1100" dirty="0">
                              <a:solidFill>
                                <a:schemeClr val="accent1"/>
                              </a:solidFill>
                            </a:rPr>
                            <a:t>ステップ前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331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1428175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332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2573788"/>
                      </a:ext>
                    </a:extLst>
                  </a:tr>
                  <a:tr h="22766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釜上部モデル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Fac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上部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419828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下部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2154997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蒸解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823333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1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1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11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1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1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11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7222610"/>
                      </a:ext>
                    </a:extLst>
                  </a:tr>
                  <a:tr h="22766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残アルカリ</a:t>
                          </a:r>
                          <a:r>
                            <a:rPr kumimoji="1" lang="en-US" altLang="ja-JP" sz="1100" dirty="0"/>
                            <a:t>×</a:t>
                          </a:r>
                          <a:r>
                            <a:rPr kumimoji="1" lang="ja-JP" altLang="en-US" sz="1100" dirty="0"/>
                            <a:t>滞留時間</a:t>
                          </a:r>
                          <a:endParaRPr kumimoji="1" lang="en-US" altLang="ja-JP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Node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000" dirty="0">
                              <a:solidFill>
                                <a:schemeClr val="accent2"/>
                              </a:solidFill>
                            </a:rPr>
                            <a:t>残アルカリ</a:t>
                          </a:r>
                          <a:r>
                            <a:rPr kumimoji="1" lang="en-US" altLang="ja-JP" sz="1000" dirty="0">
                              <a:solidFill>
                                <a:schemeClr val="accent2"/>
                              </a:solidFill>
                            </a:rPr>
                            <a:t>×</a:t>
                          </a:r>
                          <a:r>
                            <a:rPr kumimoji="1" lang="ja-JP" altLang="en-US" sz="1000" dirty="0">
                              <a:solidFill>
                                <a:schemeClr val="accent2"/>
                              </a:solidFill>
                            </a:rPr>
                            <a:t>滞留時間</a:t>
                          </a:r>
                          <a:endParaRPr kumimoji="1" lang="en-US" altLang="ja-JP" sz="10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350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2596556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ゲタ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3971485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r>
                            <a:rPr lang="ja-JP" altLang="en-US" sz="1100" dirty="0">
                              <a:solidFill>
                                <a:schemeClr val="accent2"/>
                              </a:solidFill>
                            </a:rPr>
                            <a:t>ステップ前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351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425465"/>
                      </a:ext>
                    </a:extLst>
                  </a:tr>
                  <a:tr h="2276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>
                              <a:solidFill>
                                <a:schemeClr val="accent2"/>
                              </a:solidFill>
                            </a:rPr>
                            <a:t>残アルカリ</a:t>
                          </a:r>
                          <a:r>
                            <a:rPr kumimoji="1" lang="en-US" altLang="ja-JP" sz="800" dirty="0">
                              <a:solidFill>
                                <a:schemeClr val="accent2"/>
                              </a:solidFill>
                            </a:rPr>
                            <a:t>×</a:t>
                          </a:r>
                          <a:r>
                            <a:rPr kumimoji="1" lang="ja-JP" altLang="en-US" sz="800" dirty="0">
                              <a:solidFill>
                                <a:schemeClr val="accent2"/>
                              </a:solidFill>
                            </a:rPr>
                            <a:t>滞留時間差分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352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20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0" name="表 199">
                <a:extLst>
                  <a:ext uri="{FF2B5EF4-FFF2-40B4-BE49-F238E27FC236}">
                    <a16:creationId xmlns:a16="http://schemas.microsoft.com/office/drawing/2014/main" id="{727FA434-6BDD-44BA-B4AE-CDFE0B5A4D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529400"/>
                  </p:ext>
                </p:extLst>
              </p:nvPr>
            </p:nvGraphicFramePr>
            <p:xfrm>
              <a:off x="704335" y="779681"/>
              <a:ext cx="5053915" cy="5440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6492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636211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698369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1452289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1170554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設備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I</a:t>
                          </a:r>
                          <a:r>
                            <a:rPr kumimoji="1" lang="ja-JP" altLang="en-US" sz="1100" dirty="0"/>
                            <a:t>／</a:t>
                          </a:r>
                          <a:r>
                            <a:rPr kumimoji="1" lang="en-US" altLang="ja-JP" sz="11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意味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変数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5908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上部浸透</a:t>
                          </a:r>
                          <a:endParaRPr kumimoji="1" lang="en-US" altLang="ja-JP" sz="1100" dirty="0"/>
                        </a:p>
                        <a:p>
                          <a:pPr algn="ctr"/>
                          <a:r>
                            <a:rPr kumimoji="1" lang="en-US" altLang="ja-JP" sz="1100" dirty="0"/>
                            <a:t>H</a:t>
                          </a:r>
                          <a:r>
                            <a:rPr kumimoji="1" lang="ja-JP" altLang="en-US" sz="1100" dirty="0"/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Node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813" t="-104762" r="-1042" b="-194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ゲタ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32813" t="-200000" r="-1042" b="-1795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r>
                            <a:rPr lang="ja-JP" altLang="en-US" sz="1100" dirty="0">
                              <a:solidFill>
                                <a:schemeClr val="accent1"/>
                              </a:solidFill>
                            </a:rPr>
                            <a:t>ステップ前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813" t="-307143" r="-1042" b="-17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813" t="-397674" r="-1042" b="-15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25908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下部浸透</a:t>
                          </a:r>
                          <a:endParaRPr kumimoji="1" lang="en-US" altLang="ja-JP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H</a:t>
                          </a:r>
                          <a:r>
                            <a:rPr kumimoji="1" lang="ja-JP" altLang="en-US" sz="1100" dirty="0"/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Node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32813" t="-509524" r="-1042" b="-15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8592793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ゲタ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168159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r>
                            <a:rPr lang="ja-JP" altLang="en-US" sz="1100" dirty="0">
                              <a:solidFill>
                                <a:schemeClr val="accent1"/>
                              </a:solidFill>
                            </a:rPr>
                            <a:t>ステップ前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813" t="-695349" r="-1042" b="-1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25922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813" t="-814286" r="-1042" b="-123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0171382"/>
                      </a:ext>
                    </a:extLst>
                  </a:tr>
                  <a:tr h="25908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蒸解ゾーン</a:t>
                          </a:r>
                          <a:endParaRPr kumimoji="1" lang="en-US" altLang="ja-JP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H</a:t>
                          </a:r>
                          <a:r>
                            <a:rPr kumimoji="1" lang="ja-JP" altLang="en-US" sz="1100" dirty="0"/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Node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813" t="-893023" r="-1042" b="-11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71236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ゲタ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0871869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r>
                            <a:rPr lang="ja-JP" altLang="en-US" sz="1100" dirty="0">
                              <a:solidFill>
                                <a:schemeClr val="accent1"/>
                              </a:solidFill>
                            </a:rPr>
                            <a:t>ステップ前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813" t="-1090698" r="-1042" b="-9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42817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813" t="-1219048" r="-1042" b="-8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573788"/>
                      </a:ext>
                    </a:extLst>
                  </a:tr>
                  <a:tr h="25908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釜上部モデル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Fac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上部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41982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下部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2154997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蒸解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823333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32813" t="-1586047" r="-1042" b="-4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7222610"/>
                      </a:ext>
                    </a:extLst>
                  </a:tr>
                  <a:tr h="25908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残アルカリ</a:t>
                          </a:r>
                          <a:r>
                            <a:rPr kumimoji="1" lang="en-US" altLang="ja-JP" sz="1100" dirty="0"/>
                            <a:t>×</a:t>
                          </a:r>
                          <a:r>
                            <a:rPr kumimoji="1" lang="ja-JP" altLang="en-US" sz="1100" dirty="0"/>
                            <a:t>滞留時間</a:t>
                          </a:r>
                          <a:endParaRPr kumimoji="1" lang="en-US" altLang="ja-JP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Node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000" dirty="0">
                              <a:solidFill>
                                <a:schemeClr val="accent2"/>
                              </a:solidFill>
                            </a:rPr>
                            <a:t>残アルカリ</a:t>
                          </a:r>
                          <a:r>
                            <a:rPr kumimoji="1" lang="en-US" altLang="ja-JP" sz="1000" dirty="0">
                              <a:solidFill>
                                <a:schemeClr val="accent2"/>
                              </a:solidFill>
                            </a:rPr>
                            <a:t>×</a:t>
                          </a:r>
                          <a:r>
                            <a:rPr kumimoji="1" lang="ja-JP" altLang="en-US" sz="1000" dirty="0">
                              <a:solidFill>
                                <a:schemeClr val="accent2"/>
                              </a:solidFill>
                            </a:rPr>
                            <a:t>滞留時間</a:t>
                          </a:r>
                          <a:endParaRPr kumimoji="1" lang="en-US" altLang="ja-JP" sz="10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813" t="-1726190" r="-1042" b="-3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9655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ゲタ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397148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r>
                            <a:rPr lang="ja-JP" altLang="en-US" sz="1100" dirty="0">
                              <a:solidFill>
                                <a:schemeClr val="accent2"/>
                              </a:solidFill>
                            </a:rPr>
                            <a:t>ステップ前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813" t="-1928571" r="-1042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42546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>
                              <a:solidFill>
                                <a:schemeClr val="accent2"/>
                              </a:solidFill>
                            </a:rPr>
                            <a:t>残アルカリ</a:t>
                          </a:r>
                          <a:r>
                            <a:rPr kumimoji="1" lang="en-US" altLang="ja-JP" sz="800" dirty="0">
                              <a:solidFill>
                                <a:schemeClr val="accent2"/>
                              </a:solidFill>
                            </a:rPr>
                            <a:t>×</a:t>
                          </a:r>
                          <a:r>
                            <a:rPr kumimoji="1" lang="ja-JP" altLang="en-US" sz="800" dirty="0">
                              <a:solidFill>
                                <a:schemeClr val="accent2"/>
                              </a:solidFill>
                            </a:rPr>
                            <a:t>滞留時間差分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813" t="-1981395" r="-1042" b="-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20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1" name="表 200">
                <a:extLst>
                  <a:ext uri="{FF2B5EF4-FFF2-40B4-BE49-F238E27FC236}">
                    <a16:creationId xmlns:a16="http://schemas.microsoft.com/office/drawing/2014/main" id="{42A0A1B2-D776-4933-8F8F-88CD18C853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61219"/>
                  </p:ext>
                </p:extLst>
              </p:nvPr>
            </p:nvGraphicFramePr>
            <p:xfrm>
              <a:off x="6932821" y="779681"/>
              <a:ext cx="4554844" cy="4405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550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575759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631188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1312584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1066763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167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設備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I</a:t>
                          </a:r>
                          <a:r>
                            <a:rPr kumimoji="1" lang="ja-JP" altLang="en-US" sz="1100" dirty="0"/>
                            <a:t>／</a:t>
                          </a:r>
                          <a:r>
                            <a:rPr kumimoji="1" lang="en-US" altLang="ja-JP" sz="11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意味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変数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193651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品質モデル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Fac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下部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蒸解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>
                              <a:solidFill>
                                <a:schemeClr val="accent2"/>
                              </a:solidFill>
                            </a:rPr>
                            <a:t>残アルカリ</a:t>
                          </a:r>
                          <a:r>
                            <a:rPr kumimoji="1" lang="en-US" altLang="ja-JP" sz="800" dirty="0">
                              <a:solidFill>
                                <a:schemeClr val="accent2"/>
                              </a:solidFill>
                            </a:rPr>
                            <a:t>×</a:t>
                          </a:r>
                          <a:r>
                            <a:rPr kumimoji="1" lang="ja-JP" altLang="en-US" sz="800" dirty="0">
                              <a:solidFill>
                                <a:schemeClr val="accent2"/>
                              </a:solidFill>
                            </a:rPr>
                            <a:t>滞留時間差分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/>
                            <a:t>出力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100" dirty="0">
                              <a:solidFill>
                                <a:schemeClr val="accent4"/>
                              </a:solidFill>
                            </a:rPr>
                            <a:t>価差分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302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上部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8592793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1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1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11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1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1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11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554456"/>
                      </a:ext>
                    </a:extLst>
                  </a:tr>
                  <a:tr h="167672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KN</a:t>
                          </a:r>
                          <a:r>
                            <a:rPr kumimoji="1" lang="ja-JP" altLang="en-US" sz="1100" dirty="0"/>
                            <a:t>価差分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Node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100" dirty="0">
                              <a:solidFill>
                                <a:schemeClr val="accent4"/>
                              </a:solidFill>
                            </a:rPr>
                            <a:t>価差分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0465301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4"/>
                              </a:solidFill>
                            </a:rPr>
                            <a:t>1</a:t>
                          </a:r>
                          <a:r>
                            <a:rPr lang="ja-JP" altLang="en-US" sz="1100" dirty="0">
                              <a:solidFill>
                                <a:schemeClr val="accent4"/>
                              </a:solidFill>
                            </a:rPr>
                            <a:t>ステップ前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301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59106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100" dirty="0">
                              <a:solidFill>
                                <a:schemeClr val="accent4"/>
                              </a:solidFill>
                            </a:rPr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176861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/>
                            <a:t>ゲタ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2738510"/>
                      </a:ext>
                    </a:extLst>
                  </a:tr>
                  <a:tr h="167672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原単位モデル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Fac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>
                              <a:solidFill>
                                <a:schemeClr val="accent3"/>
                              </a:solidFill>
                            </a:rPr>
                            <a:t>チップ原単位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0871869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100" dirty="0">
                              <a:solidFill>
                                <a:schemeClr val="accent4"/>
                              </a:solidFill>
                            </a:rPr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1428175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1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1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11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1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1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11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2573788"/>
                      </a:ext>
                    </a:extLst>
                  </a:tr>
                  <a:tr h="167672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黒液モデル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Fac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50" dirty="0">
                              <a:solidFill>
                                <a:schemeClr val="accent3"/>
                              </a:solidFill>
                            </a:rPr>
                            <a:t>黒液有機固形分量</a:t>
                          </a:r>
                          <a:endParaRPr kumimoji="1" lang="ja-JP" altLang="en-US" sz="105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1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11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11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4684205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>
                              <a:solidFill>
                                <a:schemeClr val="accent3"/>
                              </a:solidFill>
                            </a:rPr>
                            <a:t>チップ原単位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1162315"/>
                      </a:ext>
                    </a:extLst>
                  </a:tr>
                  <a:tr h="16767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1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1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11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1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1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11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11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3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1" name="表 200">
                <a:extLst>
                  <a:ext uri="{FF2B5EF4-FFF2-40B4-BE49-F238E27FC236}">
                    <a16:creationId xmlns:a16="http://schemas.microsoft.com/office/drawing/2014/main" id="{42A0A1B2-D776-4933-8F8F-88CD18C853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61219"/>
                  </p:ext>
                </p:extLst>
              </p:nvPr>
            </p:nvGraphicFramePr>
            <p:xfrm>
              <a:off x="6932821" y="779681"/>
              <a:ext cx="4554844" cy="4405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550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575759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631188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1312584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1066763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設備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I</a:t>
                          </a:r>
                          <a:r>
                            <a:rPr kumimoji="1" lang="ja-JP" altLang="en-US" sz="1100" dirty="0"/>
                            <a:t>／</a:t>
                          </a:r>
                          <a:r>
                            <a:rPr kumimoji="1" lang="en-US" altLang="ja-JP" sz="11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意味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変数</a:t>
                          </a:r>
                          <a:endParaRPr kumimoji="1"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5908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品質モデル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Fac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下部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蒸解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>
                              <a:solidFill>
                                <a:schemeClr val="accent2"/>
                              </a:solidFill>
                            </a:rPr>
                            <a:t>残アルカリ</a:t>
                          </a:r>
                          <a:r>
                            <a:rPr kumimoji="1" lang="en-US" altLang="ja-JP" sz="800" dirty="0">
                              <a:solidFill>
                                <a:schemeClr val="accent2"/>
                              </a:solidFill>
                            </a:rPr>
                            <a:t>×</a:t>
                          </a:r>
                          <a:r>
                            <a:rPr kumimoji="1" lang="ja-JP" altLang="en-US" sz="800" dirty="0">
                              <a:solidFill>
                                <a:schemeClr val="accent2"/>
                              </a:solidFill>
                            </a:rPr>
                            <a:t>滞留時間差分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/>
                            <a:t>出力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100" dirty="0">
                              <a:solidFill>
                                <a:schemeClr val="accent4"/>
                              </a:solidFill>
                            </a:rPr>
                            <a:t>価差分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8000" t="-397674" r="-1143" b="-1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上部</a:t>
                          </a:r>
                          <a:r>
                            <a:rPr kumimoji="1" lang="en-US" altLang="ja-JP" sz="1100" dirty="0">
                              <a:solidFill>
                                <a:schemeClr val="accent1"/>
                              </a:solidFill>
                            </a:rPr>
                            <a:t>H</a:t>
                          </a:r>
                          <a:r>
                            <a:rPr kumimoji="1" lang="ja-JP" altLang="en-US" sz="1100" dirty="0">
                              <a:solidFill>
                                <a:schemeClr val="accent1"/>
                              </a:solidFill>
                            </a:rPr>
                            <a:t>ファクタ差分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8592793"/>
                      </a:ext>
                    </a:extLst>
                  </a:tr>
                  <a:tr h="25984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8000" t="-595349" r="-1143" b="-10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554456"/>
                      </a:ext>
                    </a:extLst>
                  </a:tr>
                  <a:tr h="25908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KN</a:t>
                          </a:r>
                          <a:r>
                            <a:rPr kumimoji="1" lang="ja-JP" altLang="en-US" sz="1100" dirty="0"/>
                            <a:t>価差分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Node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100" dirty="0">
                              <a:solidFill>
                                <a:schemeClr val="accent4"/>
                              </a:solidFill>
                            </a:rPr>
                            <a:t>価差分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046530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4"/>
                              </a:solidFill>
                            </a:rPr>
                            <a:t>1</a:t>
                          </a:r>
                          <a:r>
                            <a:rPr lang="ja-JP" altLang="en-US" sz="1100" dirty="0">
                              <a:solidFill>
                                <a:schemeClr val="accent4"/>
                              </a:solidFill>
                            </a:rPr>
                            <a:t>ステップ前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328000" t="-814286" r="-1143" b="-8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025910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100" dirty="0">
                              <a:solidFill>
                                <a:schemeClr val="accent4"/>
                              </a:solidFill>
                            </a:rPr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8000" t="-893023" r="-1143" b="-7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7686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/>
                            <a:t>ゲタ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2738510"/>
                      </a:ext>
                    </a:extLst>
                  </a:tr>
                  <a:tr h="25908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原単位モデル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Fac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>
                              <a:solidFill>
                                <a:schemeClr val="accent3"/>
                              </a:solidFill>
                            </a:rPr>
                            <a:t>チップ原単位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328000" t="-1119048" r="-1143" b="-5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0871869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>
                              <a:solidFill>
                                <a:schemeClr val="accent4"/>
                              </a:solidFill>
                            </a:rPr>
                            <a:t>KN</a:t>
                          </a:r>
                          <a:r>
                            <a:rPr lang="ja-JP" altLang="en-US" sz="1100" dirty="0">
                              <a:solidFill>
                                <a:schemeClr val="accent4"/>
                              </a:solidFill>
                            </a:rPr>
                            <a:t>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142817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8000" t="-1321429" r="-1143" b="-3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573788"/>
                      </a:ext>
                    </a:extLst>
                  </a:tr>
                  <a:tr h="25908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黒液モデル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Fac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050" dirty="0">
                              <a:solidFill>
                                <a:schemeClr val="accent3"/>
                              </a:solidFill>
                            </a:rPr>
                            <a:t>黒液有機固形分量</a:t>
                          </a:r>
                          <a:endParaRPr kumimoji="1" lang="ja-JP" altLang="en-US" sz="105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8000" t="-1388372" r="-114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68420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1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100" dirty="0">
                              <a:solidFill>
                                <a:schemeClr val="accent3"/>
                              </a:solidFill>
                            </a:rPr>
                            <a:t>チップ原単位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116231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 err="1"/>
                            <a:t>OnOff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8000" t="-1586047" r="-1143" b="-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3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2" name="表 201">
                <a:extLst>
                  <a:ext uri="{FF2B5EF4-FFF2-40B4-BE49-F238E27FC236}">
                    <a16:creationId xmlns:a16="http://schemas.microsoft.com/office/drawing/2014/main" id="{3785EDDB-906A-4434-8BCF-0E429E57E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522681"/>
                  </p:ext>
                </p:extLst>
              </p:nvPr>
            </p:nvGraphicFramePr>
            <p:xfrm>
              <a:off x="6932821" y="5277123"/>
              <a:ext cx="42696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735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505041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619899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合計数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b="0" i="1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ja-JP" sz="1400" b="0" i="1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=97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1,746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388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2" name="表 201">
                <a:extLst>
                  <a:ext uri="{FF2B5EF4-FFF2-40B4-BE49-F238E27FC236}">
                    <a16:creationId xmlns:a16="http://schemas.microsoft.com/office/drawing/2014/main" id="{3785EDDB-906A-4434-8BCF-0E429E57E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522681"/>
                  </p:ext>
                </p:extLst>
              </p:nvPr>
            </p:nvGraphicFramePr>
            <p:xfrm>
              <a:off x="6932821" y="5277123"/>
              <a:ext cx="426967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735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505041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619899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518" t="-2000" r="-108502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10" t="-2000" r="-752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合計数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518" t="-100000" r="-10850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10" t="-100000" r="-752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2" t="-204000" r="-27393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1,746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388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878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A6DD1A-A300-45C8-80DF-266F8DC8B30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DDMO</a:t>
            </a:r>
            <a:r>
              <a:rPr lang="ja-JP" altLang="en-US" dirty="0"/>
              <a:t>のパラメータ設定シート①</a:t>
            </a:r>
            <a:endParaRPr 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0D42867-26CA-417F-9DB7-A3557DAF707D}"/>
              </a:ext>
            </a:extLst>
          </p:cNvPr>
          <p:cNvCxnSpPr>
            <a:cxnSpLocks/>
          </p:cNvCxnSpPr>
          <p:nvPr/>
        </p:nvCxnSpPr>
        <p:spPr>
          <a:xfrm flipV="1">
            <a:off x="1493778" y="854605"/>
            <a:ext cx="0" cy="54292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4711D6E-E186-4A1D-8884-CD875B18438F}"/>
              </a:ext>
            </a:extLst>
          </p:cNvPr>
          <p:cNvSpPr txBox="1"/>
          <p:nvPr/>
        </p:nvSpPr>
        <p:spPr>
          <a:xfrm>
            <a:off x="-59753" y="947367"/>
            <a:ext cx="1571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オフセット固定制約</a:t>
            </a: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CFB52437-4000-49F3-BE6B-26F69F13ACD6}"/>
              </a:ext>
            </a:extLst>
          </p:cNvPr>
          <p:cNvSpPr txBox="1"/>
          <p:nvPr/>
        </p:nvSpPr>
        <p:spPr>
          <a:xfrm>
            <a:off x="6103099" y="2987076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ファクタ変動</a:t>
            </a:r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6A40523B-9489-4432-AC3A-48B1A02E552D}"/>
              </a:ext>
            </a:extLst>
          </p:cNvPr>
          <p:cNvSpPr txBox="1"/>
          <p:nvPr/>
        </p:nvSpPr>
        <p:spPr>
          <a:xfrm>
            <a:off x="1902001" y="2987076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ファクタ変動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6B2865D-455D-49E0-92E3-6D8BF5B818B0}"/>
                  </a:ext>
                </a:extLst>
              </p:cNvPr>
              <p:cNvSpPr txBox="1"/>
              <p:nvPr/>
            </p:nvSpPr>
            <p:spPr>
              <a:xfrm>
                <a:off x="1807621" y="1062334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6B2865D-455D-49E0-92E3-6D8BF5B8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621" y="1062334"/>
                <a:ext cx="215619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BEC419-C3C2-4C0D-8F1A-6C4A1F35BD4F}"/>
                  </a:ext>
                </a:extLst>
              </p:cNvPr>
              <p:cNvSpPr txBox="1"/>
              <p:nvPr/>
            </p:nvSpPr>
            <p:spPr>
              <a:xfrm>
                <a:off x="3631474" y="1066439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BEC419-C3C2-4C0D-8F1A-6C4A1F35B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74" y="1066439"/>
                <a:ext cx="215619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020DDB7-5919-4D63-9C0A-BCF1BFFD86E9}"/>
                  </a:ext>
                </a:extLst>
              </p:cNvPr>
              <p:cNvSpPr txBox="1"/>
              <p:nvPr/>
            </p:nvSpPr>
            <p:spPr>
              <a:xfrm>
                <a:off x="1804983" y="1840511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020DDB7-5919-4D63-9C0A-BCF1BFFD8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83" y="1840511"/>
                <a:ext cx="215619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C3F5454-D4B4-4FA5-BD69-D89CAD0A9381}"/>
                  </a:ext>
                </a:extLst>
              </p:cNvPr>
              <p:cNvSpPr txBox="1"/>
              <p:nvPr/>
            </p:nvSpPr>
            <p:spPr>
              <a:xfrm>
                <a:off x="3631474" y="1844616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C3F5454-D4B4-4FA5-BD69-D89CAD0A9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74" y="1844616"/>
                <a:ext cx="215619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E2C2934-13DE-4AED-9E8B-027EDD8C91C5}"/>
                  </a:ext>
                </a:extLst>
              </p:cNvPr>
              <p:cNvSpPr txBox="1"/>
              <p:nvPr/>
            </p:nvSpPr>
            <p:spPr>
              <a:xfrm>
                <a:off x="1804982" y="2682516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E2C2934-13DE-4AED-9E8B-027EDD8C9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82" y="2682516"/>
                <a:ext cx="215619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E24A414-1A12-4C26-96CE-835FD75F1534}"/>
                  </a:ext>
                </a:extLst>
              </p:cNvPr>
              <p:cNvSpPr txBox="1"/>
              <p:nvPr/>
            </p:nvSpPr>
            <p:spPr>
              <a:xfrm>
                <a:off x="3631474" y="2682516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E24A414-1A12-4C26-96CE-835FD75F1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74" y="2682516"/>
                <a:ext cx="215619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25B6F42-AE1A-41FF-B6DE-526B6B2CDF59}"/>
                  </a:ext>
                </a:extLst>
              </p:cNvPr>
              <p:cNvSpPr txBox="1"/>
              <p:nvPr/>
            </p:nvSpPr>
            <p:spPr>
              <a:xfrm>
                <a:off x="1804981" y="3818543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25B6F42-AE1A-41FF-B6DE-526B6B2CD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81" y="3818543"/>
                <a:ext cx="215619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AA626B0-E5EA-4E93-B6CD-0AC30D7EC85E}"/>
                  </a:ext>
                </a:extLst>
              </p:cNvPr>
              <p:cNvSpPr txBox="1"/>
              <p:nvPr/>
            </p:nvSpPr>
            <p:spPr>
              <a:xfrm>
                <a:off x="3631474" y="3818542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AA626B0-E5EA-4E93-B6CD-0AC30D7EC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74" y="3818542"/>
                <a:ext cx="215619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1B7535E-BACB-41B7-BF64-2E8230A440E7}"/>
                  </a:ext>
                </a:extLst>
              </p:cNvPr>
              <p:cNvSpPr txBox="1"/>
              <p:nvPr/>
            </p:nvSpPr>
            <p:spPr>
              <a:xfrm>
                <a:off x="1846633" y="4525413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351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1B7535E-BACB-41B7-BF64-2E8230A4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33" y="4525413"/>
                <a:ext cx="215619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20F3441-43BF-463B-94A6-6CFA78B6995C}"/>
                  </a:ext>
                </a:extLst>
              </p:cNvPr>
              <p:cNvSpPr txBox="1"/>
              <p:nvPr/>
            </p:nvSpPr>
            <p:spPr>
              <a:xfrm>
                <a:off x="3652301" y="4525413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20F3441-43BF-463B-94A6-6CFA78B69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01" y="4525413"/>
                <a:ext cx="215619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17A4EAB-563E-4528-9A35-2796B9B20914}"/>
                  </a:ext>
                </a:extLst>
              </p:cNvPr>
              <p:cNvSpPr txBox="1"/>
              <p:nvPr/>
            </p:nvSpPr>
            <p:spPr>
              <a:xfrm>
                <a:off x="1825807" y="5389515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352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17A4EAB-563E-4528-9A35-2796B9B20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807" y="5389515"/>
                <a:ext cx="215619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DF665B8-E857-439B-A551-DF24FDEF2B37}"/>
                  </a:ext>
                </a:extLst>
              </p:cNvPr>
              <p:cNvSpPr txBox="1"/>
              <p:nvPr/>
            </p:nvSpPr>
            <p:spPr>
              <a:xfrm>
                <a:off x="3652300" y="5389515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DF665B8-E857-439B-A551-DF24FDEF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00" y="5389515"/>
                <a:ext cx="215619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5459E6B-8913-4095-AB5B-8A1F998B62C8}"/>
                  </a:ext>
                </a:extLst>
              </p:cNvPr>
              <p:cNvSpPr txBox="1"/>
              <p:nvPr/>
            </p:nvSpPr>
            <p:spPr>
              <a:xfrm>
                <a:off x="5942814" y="1062335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5459E6B-8913-4095-AB5B-8A1F998B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14" y="1062335"/>
                <a:ext cx="215619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E09C6FE-53B1-4E7E-85B7-D2FFCE1EEEFE}"/>
                  </a:ext>
                </a:extLst>
              </p:cNvPr>
              <p:cNvSpPr txBox="1"/>
              <p:nvPr/>
            </p:nvSpPr>
            <p:spPr>
              <a:xfrm>
                <a:off x="7769307" y="1062334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≤16+1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E09C6FE-53B1-4E7E-85B7-D2FFCE1EE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307" y="1062334"/>
                <a:ext cx="215619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614F071-1367-48D0-863A-17768C64ABA8}"/>
                  </a:ext>
                </a:extLst>
              </p:cNvPr>
              <p:cNvSpPr txBox="1"/>
              <p:nvPr/>
            </p:nvSpPr>
            <p:spPr>
              <a:xfrm>
                <a:off x="5963639" y="1833223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614F071-1367-48D0-863A-17768C6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39" y="1833223"/>
                <a:ext cx="215619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D8D956D-0BEE-4D20-BD16-C0C3774A2166}"/>
                  </a:ext>
                </a:extLst>
              </p:cNvPr>
              <p:cNvSpPr txBox="1"/>
              <p:nvPr/>
            </p:nvSpPr>
            <p:spPr>
              <a:xfrm>
                <a:off x="7769307" y="1833223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≤16+1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D8D956D-0BEE-4D20-BD16-C0C3774A2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307" y="1833223"/>
                <a:ext cx="215619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54CB049-E73B-4078-98AB-F15CD92CCE6C}"/>
                  </a:ext>
                </a:extLst>
              </p:cNvPr>
              <p:cNvSpPr txBox="1"/>
              <p:nvPr/>
            </p:nvSpPr>
            <p:spPr>
              <a:xfrm>
                <a:off x="5942813" y="2673879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54CB049-E73B-4078-98AB-F15CD92C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13" y="2673879"/>
                <a:ext cx="215619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1657F95-AEE7-456B-8380-F6193CD0451D}"/>
                  </a:ext>
                </a:extLst>
              </p:cNvPr>
              <p:cNvSpPr txBox="1"/>
              <p:nvPr/>
            </p:nvSpPr>
            <p:spPr>
              <a:xfrm>
                <a:off x="7769306" y="2673879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≤16+1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1657F95-AEE7-456B-8380-F6193CD04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306" y="2673879"/>
                <a:ext cx="215619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A40BB30-BD0B-482E-8F43-926692B11331}"/>
                  </a:ext>
                </a:extLst>
              </p:cNvPr>
              <p:cNvSpPr txBox="1"/>
              <p:nvPr/>
            </p:nvSpPr>
            <p:spPr>
              <a:xfrm>
                <a:off x="5921988" y="3779046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A40BB30-BD0B-482E-8F43-926692B1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88" y="3779046"/>
                <a:ext cx="2156197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55B943F-9B1E-4E76-830C-313C93346BAC}"/>
                  </a:ext>
                </a:extLst>
              </p:cNvPr>
              <p:cNvSpPr txBox="1"/>
              <p:nvPr/>
            </p:nvSpPr>
            <p:spPr>
              <a:xfrm>
                <a:off x="7748481" y="3779045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≤14+1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55B943F-9B1E-4E76-830C-313C93346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81" y="3779045"/>
                <a:ext cx="215619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9DD5AEF-5580-4767-A658-010D6CA12B1E}"/>
                  </a:ext>
                </a:extLst>
              </p:cNvPr>
              <p:cNvSpPr txBox="1"/>
              <p:nvPr/>
            </p:nvSpPr>
            <p:spPr>
              <a:xfrm>
                <a:off x="5963640" y="4509362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69DD5AEF-5580-4767-A658-010D6CA1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40" y="4509362"/>
                <a:ext cx="2156197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9891340A-BA7B-44CD-BB24-15F5BFA24223}"/>
                  </a:ext>
                </a:extLst>
              </p:cNvPr>
              <p:cNvSpPr txBox="1"/>
              <p:nvPr/>
            </p:nvSpPr>
            <p:spPr>
              <a:xfrm>
                <a:off x="7769308" y="4509362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≤14+1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9891340A-BA7B-44CD-BB24-15F5BFA24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308" y="4509362"/>
                <a:ext cx="215619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8C6AD43-BF6F-4C75-9C67-487CCE970192}"/>
                  </a:ext>
                </a:extLst>
              </p:cNvPr>
              <p:cNvSpPr txBox="1"/>
              <p:nvPr/>
            </p:nvSpPr>
            <p:spPr>
              <a:xfrm>
                <a:off x="5942814" y="5373464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8C6AD43-BF6F-4C75-9C67-487CCE970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14" y="5373464"/>
                <a:ext cx="215619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291A01-8769-4804-A7D4-1C24A9DDCE4B}"/>
                  </a:ext>
                </a:extLst>
              </p:cNvPr>
              <p:cNvSpPr txBox="1"/>
              <p:nvPr/>
            </p:nvSpPr>
            <p:spPr>
              <a:xfrm>
                <a:off x="7769307" y="5373464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≤14+1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E291A01-8769-4804-A7D4-1C24A9DDC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307" y="5373464"/>
                <a:ext cx="2156197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6A1A22B-E524-447E-9FA9-5B994C188085}"/>
              </a:ext>
            </a:extLst>
          </p:cNvPr>
          <p:cNvSpPr txBox="1"/>
          <p:nvPr/>
        </p:nvSpPr>
        <p:spPr>
          <a:xfrm>
            <a:off x="1987880" y="133444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7384AA7-6274-4085-9DD8-82F28C429565}"/>
              </a:ext>
            </a:extLst>
          </p:cNvPr>
          <p:cNvSpPr txBox="1"/>
          <p:nvPr/>
        </p:nvSpPr>
        <p:spPr>
          <a:xfrm>
            <a:off x="2022344" y="2065144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109487-AFFB-47DA-9CC2-AEDAB9FA8B96}"/>
              </a:ext>
            </a:extLst>
          </p:cNvPr>
          <p:cNvSpPr txBox="1"/>
          <p:nvPr/>
        </p:nvSpPr>
        <p:spPr>
          <a:xfrm>
            <a:off x="1769084" y="7591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/>
              <a:t>上部浸透</a:t>
            </a:r>
            <a:endParaRPr kumimoji="1" lang="en-US" altLang="ja-JP" sz="1400" b="1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4544B67-ED1D-4606-92B9-A33EF8720E6F}"/>
              </a:ext>
            </a:extLst>
          </p:cNvPr>
          <p:cNvSpPr/>
          <p:nvPr/>
        </p:nvSpPr>
        <p:spPr>
          <a:xfrm>
            <a:off x="1878555" y="1032738"/>
            <a:ext cx="3481461" cy="22607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67EDC83-12EC-4C9D-BDB1-9ECD2B7156D0}"/>
              </a:ext>
            </a:extLst>
          </p:cNvPr>
          <p:cNvSpPr txBox="1"/>
          <p:nvPr/>
        </p:nvSpPr>
        <p:spPr>
          <a:xfrm>
            <a:off x="5921988" y="7586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/>
              <a:t>下部浸透</a:t>
            </a:r>
            <a:endParaRPr kumimoji="1" lang="en-US" altLang="ja-JP" sz="1400" b="1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21D552A-FDB6-4488-9327-4D2EFF4EDE3B}"/>
              </a:ext>
            </a:extLst>
          </p:cNvPr>
          <p:cNvSpPr/>
          <p:nvPr/>
        </p:nvSpPr>
        <p:spPr>
          <a:xfrm>
            <a:off x="6070161" y="1032738"/>
            <a:ext cx="3481461" cy="22607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2F50886-86D0-44A7-BF22-4DC6650ECF4E}"/>
              </a:ext>
            </a:extLst>
          </p:cNvPr>
          <p:cNvSpPr txBox="1"/>
          <p:nvPr/>
        </p:nvSpPr>
        <p:spPr>
          <a:xfrm>
            <a:off x="6167437" y="1364057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494A623-1F26-4135-B67E-855CDBDC4A84}"/>
              </a:ext>
            </a:extLst>
          </p:cNvPr>
          <p:cNvSpPr txBox="1"/>
          <p:nvPr/>
        </p:nvSpPr>
        <p:spPr>
          <a:xfrm>
            <a:off x="6201901" y="2094761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EBA8B19-C12C-45AB-B74F-1F9C718D873C}"/>
              </a:ext>
            </a:extLst>
          </p:cNvPr>
          <p:cNvSpPr txBox="1"/>
          <p:nvPr/>
        </p:nvSpPr>
        <p:spPr>
          <a:xfrm>
            <a:off x="5921988" y="3410787"/>
            <a:ext cx="1003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/>
              <a:t>蒸解ゾーン</a:t>
            </a:r>
            <a:endParaRPr kumimoji="1" lang="en-US" altLang="ja-JP" sz="1400" b="1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BA80954-250C-4048-AF7B-69B5CC4B8FF4}"/>
              </a:ext>
            </a:extLst>
          </p:cNvPr>
          <p:cNvSpPr/>
          <p:nvPr/>
        </p:nvSpPr>
        <p:spPr>
          <a:xfrm>
            <a:off x="6078026" y="3720095"/>
            <a:ext cx="3481461" cy="22607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7C3BB94-A2E2-4970-BC77-6343C4A41A02}"/>
              </a:ext>
            </a:extLst>
          </p:cNvPr>
          <p:cNvSpPr txBox="1"/>
          <p:nvPr/>
        </p:nvSpPr>
        <p:spPr>
          <a:xfrm>
            <a:off x="6103099" y="5702567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ファクタ変動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9A2A50F-1204-485A-BEB3-1F70447826AD}"/>
              </a:ext>
            </a:extLst>
          </p:cNvPr>
          <p:cNvSpPr txBox="1"/>
          <p:nvPr/>
        </p:nvSpPr>
        <p:spPr>
          <a:xfrm>
            <a:off x="6167437" y="407954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7E2421C-97B8-4380-B37C-A95AC6B1A207}"/>
              </a:ext>
            </a:extLst>
          </p:cNvPr>
          <p:cNvSpPr txBox="1"/>
          <p:nvPr/>
        </p:nvSpPr>
        <p:spPr>
          <a:xfrm>
            <a:off x="6201901" y="4810252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0F6D5B4-4C62-4533-A1F3-405D5D1146F3}"/>
              </a:ext>
            </a:extLst>
          </p:cNvPr>
          <p:cNvSpPr txBox="1"/>
          <p:nvPr/>
        </p:nvSpPr>
        <p:spPr>
          <a:xfrm>
            <a:off x="1814038" y="3410787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/>
              <a:t>残アルカリ</a:t>
            </a:r>
            <a:r>
              <a:rPr kumimoji="1" lang="en-US" altLang="ja-JP" sz="1400" b="1" dirty="0"/>
              <a:t>×</a:t>
            </a:r>
            <a:r>
              <a:rPr kumimoji="1" lang="ja-JP" altLang="en-US" sz="1400" b="1" dirty="0"/>
              <a:t>滞留時間</a:t>
            </a:r>
            <a:endParaRPr kumimoji="1" lang="en-US" altLang="ja-JP" sz="1400" b="1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9F82837-9FC2-4D1C-8B57-37CF244A6894}"/>
              </a:ext>
            </a:extLst>
          </p:cNvPr>
          <p:cNvSpPr/>
          <p:nvPr/>
        </p:nvSpPr>
        <p:spPr>
          <a:xfrm>
            <a:off x="1878555" y="3753279"/>
            <a:ext cx="3481461" cy="22607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A298136-0E9F-434D-BA40-10A2C4A4BB9B}"/>
              </a:ext>
            </a:extLst>
          </p:cNvPr>
          <p:cNvSpPr txBox="1"/>
          <p:nvPr/>
        </p:nvSpPr>
        <p:spPr>
          <a:xfrm>
            <a:off x="1857918" y="5626247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滞留時間変動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09E1A0-39B7-481A-900B-C837FA6B1A39}"/>
              </a:ext>
            </a:extLst>
          </p:cNvPr>
          <p:cNvSpPr txBox="1"/>
          <p:nvPr/>
        </p:nvSpPr>
        <p:spPr>
          <a:xfrm>
            <a:off x="1966238" y="4807741"/>
            <a:ext cx="782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accent2"/>
                </a:solidFill>
              </a:rPr>
              <a:t>1step</a:t>
            </a:r>
            <a:r>
              <a:rPr kumimoji="1" lang="ja-JP" altLang="en-US" sz="1000" dirty="0">
                <a:solidFill>
                  <a:schemeClr val="accent2"/>
                </a:solidFill>
              </a:rPr>
              <a:t>前</a:t>
            </a:r>
            <a:endParaRPr kumimoji="1" lang="en-US" altLang="ja-JP" sz="1000" dirty="0">
              <a:solidFill>
                <a:schemeClr val="accent2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0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000" dirty="0">
                <a:solidFill>
                  <a:schemeClr val="accent2"/>
                </a:solidFill>
              </a:rPr>
              <a:t>滞留時間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152E257-1849-424D-B090-0B552A966457}"/>
              </a:ext>
            </a:extLst>
          </p:cNvPr>
          <p:cNvSpPr txBox="1"/>
          <p:nvPr/>
        </p:nvSpPr>
        <p:spPr>
          <a:xfrm>
            <a:off x="1958931" y="4079395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2C54B81-5E4A-4B54-A800-6A50F24A5560}"/>
                  </a:ext>
                </a:extLst>
              </p:cNvPr>
              <p:cNvSpPr txBox="1"/>
              <p:nvPr/>
            </p:nvSpPr>
            <p:spPr>
              <a:xfrm>
                <a:off x="8826579" y="3299927"/>
                <a:ext cx="215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≤19+1+4∗3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2C54B81-5E4A-4B54-A800-6A50F24A5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79" y="3299927"/>
                <a:ext cx="2156197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44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A6DD1A-A300-45C8-80DF-266F8DC8B30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DDMO</a:t>
            </a:r>
            <a:r>
              <a:rPr lang="ja-JP" altLang="en-US" dirty="0"/>
              <a:t>のパラメータ設定シート②</a:t>
            </a:r>
            <a:endParaRPr 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0D42867-26CA-417F-9DB7-A3557DAF707D}"/>
              </a:ext>
            </a:extLst>
          </p:cNvPr>
          <p:cNvCxnSpPr>
            <a:cxnSpLocks/>
          </p:cNvCxnSpPr>
          <p:nvPr/>
        </p:nvCxnSpPr>
        <p:spPr>
          <a:xfrm flipV="1">
            <a:off x="1493778" y="854605"/>
            <a:ext cx="0" cy="54292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0DC919EE-314B-4A82-BA82-4CE7DCDE9C8E}"/>
              </a:ext>
            </a:extLst>
          </p:cNvPr>
          <p:cNvSpPr txBox="1"/>
          <p:nvPr/>
        </p:nvSpPr>
        <p:spPr>
          <a:xfrm>
            <a:off x="167418" y="18016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変化幅制約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DF499454-E98F-459F-B3C6-40D61FE06727}"/>
                  </a:ext>
                </a:extLst>
              </p:cNvPr>
              <p:cNvSpPr txBox="1"/>
              <p:nvPr/>
            </p:nvSpPr>
            <p:spPr>
              <a:xfrm>
                <a:off x="1614566" y="1925543"/>
                <a:ext cx="315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+19+1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DF499454-E98F-459F-B3C6-40D61FE06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66" y="1925543"/>
                <a:ext cx="3156215" cy="307777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50BEFE4-9DF1-443D-BB89-9A1C1CD43644}"/>
                  </a:ext>
                </a:extLst>
              </p:cNvPr>
              <p:cNvSpPr txBox="1"/>
              <p:nvPr/>
            </p:nvSpPr>
            <p:spPr>
              <a:xfrm>
                <a:off x="10290736" y="1921676"/>
                <a:ext cx="142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50BEFE4-9DF1-443D-BB89-9A1C1CD43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736" y="1921676"/>
                <a:ext cx="1428186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テキスト ボックス 257">
                <a:extLst>
                  <a:ext uri="{FF2B5EF4-FFF2-40B4-BE49-F238E27FC236}">
                    <a16:creationId xmlns:a16="http://schemas.microsoft.com/office/drawing/2014/main" id="{27115743-562C-4FE9-9A6D-31434ED011A9}"/>
                  </a:ext>
                </a:extLst>
              </p:cNvPr>
              <p:cNvSpPr txBox="1"/>
              <p:nvPr/>
            </p:nvSpPr>
            <p:spPr>
              <a:xfrm>
                <a:off x="1677154" y="948435"/>
                <a:ext cx="17936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58" name="テキスト ボックス 257">
                <a:extLst>
                  <a:ext uri="{FF2B5EF4-FFF2-40B4-BE49-F238E27FC236}">
                    <a16:creationId xmlns:a16="http://schemas.microsoft.com/office/drawing/2014/main" id="{27115743-562C-4FE9-9A6D-31434ED01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54" y="948435"/>
                <a:ext cx="179361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7CAE7BB2-C0A1-482E-A348-66BF3CF39DDF}"/>
              </a:ext>
            </a:extLst>
          </p:cNvPr>
          <p:cNvSpPr txBox="1"/>
          <p:nvPr/>
        </p:nvSpPr>
        <p:spPr>
          <a:xfrm>
            <a:off x="94936" y="947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実績固定制約</a:t>
            </a:r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738100BA-274C-49B5-B93E-98C997B53ABE}"/>
              </a:ext>
            </a:extLst>
          </p:cNvPr>
          <p:cNvSpPr txBox="1"/>
          <p:nvPr/>
        </p:nvSpPr>
        <p:spPr>
          <a:xfrm>
            <a:off x="1820492" y="126003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ゲタ</a:t>
            </a: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E0D25896-36D2-46D5-BEE9-D19F7B57F7B7}"/>
              </a:ext>
            </a:extLst>
          </p:cNvPr>
          <p:cNvSpPr txBox="1"/>
          <p:nvPr/>
        </p:nvSpPr>
        <p:spPr>
          <a:xfrm>
            <a:off x="2199498" y="223774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テキスト ボックス 272">
                <a:extLst>
                  <a:ext uri="{FF2B5EF4-FFF2-40B4-BE49-F238E27FC236}">
                    <a16:creationId xmlns:a16="http://schemas.microsoft.com/office/drawing/2014/main" id="{B5065845-79FD-4053-A573-BA880102344C}"/>
                  </a:ext>
                </a:extLst>
              </p:cNvPr>
              <p:cNvSpPr txBox="1"/>
              <p:nvPr/>
            </p:nvSpPr>
            <p:spPr>
              <a:xfrm>
                <a:off x="1614566" y="2972762"/>
                <a:ext cx="315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+16+1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73" name="テキスト ボックス 272">
                <a:extLst>
                  <a:ext uri="{FF2B5EF4-FFF2-40B4-BE49-F238E27FC236}">
                    <a16:creationId xmlns:a16="http://schemas.microsoft.com/office/drawing/2014/main" id="{B5065845-79FD-4053-A573-BA8801023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66" y="2972762"/>
                <a:ext cx="3156215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53A733ED-E488-47AE-8D00-84F3DCC21FEC}"/>
              </a:ext>
            </a:extLst>
          </p:cNvPr>
          <p:cNvSpPr txBox="1"/>
          <p:nvPr/>
        </p:nvSpPr>
        <p:spPr>
          <a:xfrm>
            <a:off x="2199498" y="328496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テキスト ボックス 274">
                <a:extLst>
                  <a:ext uri="{FF2B5EF4-FFF2-40B4-BE49-F238E27FC236}">
                    <a16:creationId xmlns:a16="http://schemas.microsoft.com/office/drawing/2014/main" id="{C6CDDCCC-959C-445A-9EEE-12196C06737A}"/>
                  </a:ext>
                </a:extLst>
              </p:cNvPr>
              <p:cNvSpPr txBox="1"/>
              <p:nvPr/>
            </p:nvSpPr>
            <p:spPr>
              <a:xfrm>
                <a:off x="10290736" y="2972762"/>
                <a:ext cx="142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75" name="テキスト ボックス 274">
                <a:extLst>
                  <a:ext uri="{FF2B5EF4-FFF2-40B4-BE49-F238E27FC236}">
                    <a16:creationId xmlns:a16="http://schemas.microsoft.com/office/drawing/2014/main" id="{C6CDDCCC-959C-445A-9EEE-12196C067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736" y="2972762"/>
                <a:ext cx="1428186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テキスト ボックス 275">
                <a:extLst>
                  <a:ext uri="{FF2B5EF4-FFF2-40B4-BE49-F238E27FC236}">
                    <a16:creationId xmlns:a16="http://schemas.microsoft.com/office/drawing/2014/main" id="{689C3DAC-7B76-4123-BA6B-6B38C56F0EA4}"/>
                  </a:ext>
                </a:extLst>
              </p:cNvPr>
              <p:cNvSpPr txBox="1"/>
              <p:nvPr/>
            </p:nvSpPr>
            <p:spPr>
              <a:xfrm>
                <a:off x="1614566" y="4133775"/>
                <a:ext cx="315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+14+1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76" name="テキスト ボックス 275">
                <a:extLst>
                  <a:ext uri="{FF2B5EF4-FFF2-40B4-BE49-F238E27FC236}">
                    <a16:creationId xmlns:a16="http://schemas.microsoft.com/office/drawing/2014/main" id="{689C3DAC-7B76-4123-BA6B-6B38C56F0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66" y="4133775"/>
                <a:ext cx="3156215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FADF1FEB-8779-4076-85D3-0DBC93C2FD04}"/>
              </a:ext>
            </a:extLst>
          </p:cNvPr>
          <p:cNvSpPr txBox="1"/>
          <p:nvPr/>
        </p:nvSpPr>
        <p:spPr>
          <a:xfrm>
            <a:off x="2173851" y="4445977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蒸解ゾーン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7B60EFD0-2D1A-46CA-AB72-9B7C509F2C3D}"/>
                  </a:ext>
                </a:extLst>
              </p:cNvPr>
              <p:cNvSpPr txBox="1"/>
              <p:nvPr/>
            </p:nvSpPr>
            <p:spPr>
              <a:xfrm>
                <a:off x="10290736" y="4133774"/>
                <a:ext cx="142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7B60EFD0-2D1A-46CA-AB72-9B7C509F2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736" y="4133774"/>
                <a:ext cx="1428186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テキスト ボックス 278">
                <a:extLst>
                  <a:ext uri="{FF2B5EF4-FFF2-40B4-BE49-F238E27FC236}">
                    <a16:creationId xmlns:a16="http://schemas.microsoft.com/office/drawing/2014/main" id="{16855D5F-0DBE-4F9D-86BC-78DF4D535536}"/>
                  </a:ext>
                </a:extLst>
              </p:cNvPr>
              <p:cNvSpPr txBox="1"/>
              <p:nvPr/>
            </p:nvSpPr>
            <p:spPr>
              <a:xfrm>
                <a:off x="1614566" y="5346284"/>
                <a:ext cx="315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+19+1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79" name="テキスト ボックス 278">
                <a:extLst>
                  <a:ext uri="{FF2B5EF4-FFF2-40B4-BE49-F238E27FC236}">
                    <a16:creationId xmlns:a16="http://schemas.microsoft.com/office/drawing/2014/main" id="{16855D5F-0DBE-4F9D-86BC-78DF4D53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66" y="5346284"/>
                <a:ext cx="3156215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DEE38319-98A8-4B30-82CC-45EE7A650580}"/>
              </a:ext>
            </a:extLst>
          </p:cNvPr>
          <p:cNvSpPr txBox="1"/>
          <p:nvPr/>
        </p:nvSpPr>
        <p:spPr>
          <a:xfrm>
            <a:off x="2151407" y="5652628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テキスト ボックス 281">
                <a:extLst>
                  <a:ext uri="{FF2B5EF4-FFF2-40B4-BE49-F238E27FC236}">
                    <a16:creationId xmlns:a16="http://schemas.microsoft.com/office/drawing/2014/main" id="{2128357A-FAFC-43B6-B25E-2317BE59B106}"/>
                  </a:ext>
                </a:extLst>
              </p:cNvPr>
              <p:cNvSpPr txBox="1"/>
              <p:nvPr/>
            </p:nvSpPr>
            <p:spPr>
              <a:xfrm>
                <a:off x="10290736" y="5344851"/>
                <a:ext cx="142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2" name="テキスト ボックス 281">
                <a:extLst>
                  <a:ext uri="{FF2B5EF4-FFF2-40B4-BE49-F238E27FC236}">
                    <a16:creationId xmlns:a16="http://schemas.microsoft.com/office/drawing/2014/main" id="{2128357A-FAFC-43B6-B25E-2317BE59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736" y="5344851"/>
                <a:ext cx="1428186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73A28A55-635B-4874-AAC2-A547910A780F}"/>
                  </a:ext>
                </a:extLst>
              </p:cNvPr>
              <p:cNvSpPr txBox="1"/>
              <p:nvPr/>
            </p:nvSpPr>
            <p:spPr>
              <a:xfrm>
                <a:off x="3932555" y="2237746"/>
                <a:ext cx="1196060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73A28A55-635B-4874-AAC2-A547910A7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555" y="2237746"/>
                <a:ext cx="1196060" cy="3063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92B27292-8FC1-41C7-98BC-C489C00C25CF}"/>
                  </a:ext>
                </a:extLst>
              </p:cNvPr>
              <p:cNvSpPr txBox="1"/>
              <p:nvPr/>
            </p:nvSpPr>
            <p:spPr>
              <a:xfrm>
                <a:off x="8646478" y="2237745"/>
                <a:ext cx="1315666" cy="306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≥19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92B27292-8FC1-41C7-98BC-C489C00C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478" y="2237745"/>
                <a:ext cx="1315666" cy="3063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テキスト ボックス 287">
                <a:extLst>
                  <a:ext uri="{FF2B5EF4-FFF2-40B4-BE49-F238E27FC236}">
                    <a16:creationId xmlns:a16="http://schemas.microsoft.com/office/drawing/2014/main" id="{22979E0E-1049-47C2-9531-F9A52DB76C1D}"/>
                  </a:ext>
                </a:extLst>
              </p:cNvPr>
              <p:cNvSpPr txBox="1"/>
              <p:nvPr/>
            </p:nvSpPr>
            <p:spPr>
              <a:xfrm>
                <a:off x="6983055" y="1920942"/>
                <a:ext cx="2826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8" name="テキスト ボックス 287">
                <a:extLst>
                  <a:ext uri="{FF2B5EF4-FFF2-40B4-BE49-F238E27FC236}">
                    <a16:creationId xmlns:a16="http://schemas.microsoft.com/office/drawing/2014/main" id="{22979E0E-1049-47C2-9531-F9A52DB76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055" y="1920942"/>
                <a:ext cx="2826861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7ABA06E4-56D5-4624-B56B-DEDF885E707C}"/>
              </a:ext>
            </a:extLst>
          </p:cNvPr>
          <p:cNvSpPr txBox="1"/>
          <p:nvPr/>
        </p:nvSpPr>
        <p:spPr>
          <a:xfrm>
            <a:off x="7769703" y="223774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上部浸透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1714C9E1-08A6-4216-B4D2-828C1E5FF6FF}"/>
              </a:ext>
            </a:extLst>
          </p:cNvPr>
          <p:cNvSpPr txBox="1"/>
          <p:nvPr/>
        </p:nvSpPr>
        <p:spPr>
          <a:xfrm>
            <a:off x="8823094" y="1475232"/>
            <a:ext cx="12073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</a:rPr>
              <a:t>シミュレーション</a:t>
            </a:r>
          </a:p>
        </p:txBody>
      </p: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7D25B120-732A-4069-8A75-CBD3B41A779E}"/>
              </a:ext>
            </a:extLst>
          </p:cNvPr>
          <p:cNvSpPr txBox="1"/>
          <p:nvPr/>
        </p:nvSpPr>
        <p:spPr>
          <a:xfrm>
            <a:off x="3615825" y="1469926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リアルタイム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CC2CFE75-4408-4A02-890B-901350E6284E}"/>
                  </a:ext>
                </a:extLst>
              </p:cNvPr>
              <p:cNvSpPr txBox="1"/>
              <p:nvPr/>
            </p:nvSpPr>
            <p:spPr>
              <a:xfrm>
                <a:off x="6818377" y="2970290"/>
                <a:ext cx="315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CC2CFE75-4408-4A02-890B-901350E62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377" y="2970290"/>
                <a:ext cx="3156215" cy="307777"/>
              </a:xfrm>
              <a:prstGeom prst="rect">
                <a:avLst/>
              </a:prstGeom>
              <a:blipFill>
                <a:blip r:embed="rId1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テキスト ボックス 293">
                <a:extLst>
                  <a:ext uri="{FF2B5EF4-FFF2-40B4-BE49-F238E27FC236}">
                    <a16:creationId xmlns:a16="http://schemas.microsoft.com/office/drawing/2014/main" id="{38B9536B-39E1-4791-8245-25065D675748}"/>
                  </a:ext>
                </a:extLst>
              </p:cNvPr>
              <p:cNvSpPr txBox="1"/>
              <p:nvPr/>
            </p:nvSpPr>
            <p:spPr>
              <a:xfrm>
                <a:off x="6983055" y="4131662"/>
                <a:ext cx="2827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94" name="テキスト ボックス 293">
                <a:extLst>
                  <a:ext uri="{FF2B5EF4-FFF2-40B4-BE49-F238E27FC236}">
                    <a16:creationId xmlns:a16="http://schemas.microsoft.com/office/drawing/2014/main" id="{38B9536B-39E1-4791-8245-25065D67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055" y="4131662"/>
                <a:ext cx="2827168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テキスト ボックス 294">
                <a:extLst>
                  <a:ext uri="{FF2B5EF4-FFF2-40B4-BE49-F238E27FC236}">
                    <a16:creationId xmlns:a16="http://schemas.microsoft.com/office/drawing/2014/main" id="{9EC9F296-61E5-451D-B417-4FBABAFC70BD}"/>
                  </a:ext>
                </a:extLst>
              </p:cNvPr>
              <p:cNvSpPr txBox="1"/>
              <p:nvPr/>
            </p:nvSpPr>
            <p:spPr>
              <a:xfrm>
                <a:off x="7157417" y="5344850"/>
                <a:ext cx="2652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95" name="テキスト ボックス 294">
                <a:extLst>
                  <a:ext uri="{FF2B5EF4-FFF2-40B4-BE49-F238E27FC236}">
                    <a16:creationId xmlns:a16="http://schemas.microsoft.com/office/drawing/2014/main" id="{9EC9F296-61E5-451D-B417-4FBABAFC7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17" y="5344850"/>
                <a:ext cx="2652500" cy="307777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3E0F452D-19AF-4D09-A5C7-308C9B65C30A}"/>
              </a:ext>
            </a:extLst>
          </p:cNvPr>
          <p:cNvSpPr/>
          <p:nvPr/>
        </p:nvSpPr>
        <p:spPr>
          <a:xfrm>
            <a:off x="1569755" y="1801978"/>
            <a:ext cx="5106843" cy="4470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75951F3C-831E-4C82-A289-D2D1F3E7AF31}"/>
                  </a:ext>
                </a:extLst>
              </p:cNvPr>
              <p:cNvSpPr txBox="1"/>
              <p:nvPr/>
            </p:nvSpPr>
            <p:spPr>
              <a:xfrm>
                <a:off x="5116308" y="1960800"/>
                <a:ext cx="142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75951F3C-831E-4C82-A289-D2D1F3E7A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308" y="1960800"/>
                <a:ext cx="1428186" cy="307777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テキスト ボックス 298">
                <a:extLst>
                  <a:ext uri="{FF2B5EF4-FFF2-40B4-BE49-F238E27FC236}">
                    <a16:creationId xmlns:a16="http://schemas.microsoft.com/office/drawing/2014/main" id="{CFAFFE15-1063-4EA9-AA5D-184D38C5F244}"/>
                  </a:ext>
                </a:extLst>
              </p:cNvPr>
              <p:cNvSpPr txBox="1"/>
              <p:nvPr/>
            </p:nvSpPr>
            <p:spPr>
              <a:xfrm>
                <a:off x="5116308" y="3011886"/>
                <a:ext cx="142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99" name="テキスト ボックス 298">
                <a:extLst>
                  <a:ext uri="{FF2B5EF4-FFF2-40B4-BE49-F238E27FC236}">
                    <a16:creationId xmlns:a16="http://schemas.microsoft.com/office/drawing/2014/main" id="{CFAFFE15-1063-4EA9-AA5D-184D38C5F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308" y="3011886"/>
                <a:ext cx="1428186" cy="307777"/>
              </a:xfrm>
              <a:prstGeom prst="rect">
                <a:avLst/>
              </a:prstGeom>
              <a:blipFill>
                <a:blip r:embed="rId1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テキスト ボックス 299">
                <a:extLst>
                  <a:ext uri="{FF2B5EF4-FFF2-40B4-BE49-F238E27FC236}">
                    <a16:creationId xmlns:a16="http://schemas.microsoft.com/office/drawing/2014/main" id="{CE0C14DE-6EEE-42C0-A75A-3BD1893F6C84}"/>
                  </a:ext>
                </a:extLst>
              </p:cNvPr>
              <p:cNvSpPr txBox="1"/>
              <p:nvPr/>
            </p:nvSpPr>
            <p:spPr>
              <a:xfrm>
                <a:off x="5116308" y="4172898"/>
                <a:ext cx="1428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0" name="テキスト ボックス 299">
                <a:extLst>
                  <a:ext uri="{FF2B5EF4-FFF2-40B4-BE49-F238E27FC236}">
                    <a16:creationId xmlns:a16="http://schemas.microsoft.com/office/drawing/2014/main" id="{CE0C14DE-6EEE-42C0-A75A-3BD1893F6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308" y="4172898"/>
                <a:ext cx="1428186" cy="307777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テキスト ボックス 300">
                <a:extLst>
                  <a:ext uri="{FF2B5EF4-FFF2-40B4-BE49-F238E27FC236}">
                    <a16:creationId xmlns:a16="http://schemas.microsoft.com/office/drawing/2014/main" id="{5C519FB5-F09C-4943-A924-A307CAB825ED}"/>
                  </a:ext>
                </a:extLst>
              </p:cNvPr>
              <p:cNvSpPr txBox="1"/>
              <p:nvPr/>
            </p:nvSpPr>
            <p:spPr>
              <a:xfrm>
                <a:off x="5116308" y="5383975"/>
                <a:ext cx="1574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−0.5≤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1" name="テキスト ボックス 300">
                <a:extLst>
                  <a:ext uri="{FF2B5EF4-FFF2-40B4-BE49-F238E27FC236}">
                    <a16:creationId xmlns:a16="http://schemas.microsoft.com/office/drawing/2014/main" id="{5C519FB5-F09C-4943-A924-A307CAB82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308" y="5383975"/>
                <a:ext cx="1574454" cy="307777"/>
              </a:xfrm>
              <a:prstGeom prst="rect">
                <a:avLst/>
              </a:prstGeom>
              <a:blipFill>
                <a:blip r:embed="rId1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3D70DB5A-86C0-4780-B50B-8BA8D8A58FD1}"/>
              </a:ext>
            </a:extLst>
          </p:cNvPr>
          <p:cNvSpPr/>
          <p:nvPr/>
        </p:nvSpPr>
        <p:spPr>
          <a:xfrm>
            <a:off x="6881813" y="1792606"/>
            <a:ext cx="5035367" cy="447048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テキスト ボックス 302">
                <a:extLst>
                  <a:ext uri="{FF2B5EF4-FFF2-40B4-BE49-F238E27FC236}">
                    <a16:creationId xmlns:a16="http://schemas.microsoft.com/office/drawing/2014/main" id="{805A482D-6306-4B86-AF6D-2F00C10924CD}"/>
                  </a:ext>
                </a:extLst>
              </p:cNvPr>
              <p:cNvSpPr txBox="1"/>
              <p:nvPr/>
            </p:nvSpPr>
            <p:spPr>
              <a:xfrm>
                <a:off x="3932555" y="3304814"/>
                <a:ext cx="1196060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≥16+1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3" name="テキスト ボックス 302">
                <a:extLst>
                  <a:ext uri="{FF2B5EF4-FFF2-40B4-BE49-F238E27FC236}">
                    <a16:creationId xmlns:a16="http://schemas.microsoft.com/office/drawing/2014/main" id="{805A482D-6306-4B86-AF6D-2F00C1092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555" y="3304814"/>
                <a:ext cx="1196060" cy="306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C174A829-72AE-4D58-87C4-17E56BCBB05F}"/>
                  </a:ext>
                </a:extLst>
              </p:cNvPr>
              <p:cNvSpPr txBox="1"/>
              <p:nvPr/>
            </p:nvSpPr>
            <p:spPr>
              <a:xfrm>
                <a:off x="3920248" y="4483531"/>
                <a:ext cx="1196060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≥14+1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C174A829-72AE-4D58-87C4-17E56BCBB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248" y="4483531"/>
                <a:ext cx="1196060" cy="3063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テキスト ボックス 304">
                <a:extLst>
                  <a:ext uri="{FF2B5EF4-FFF2-40B4-BE49-F238E27FC236}">
                    <a16:creationId xmlns:a16="http://schemas.microsoft.com/office/drawing/2014/main" id="{55FCF9D2-CCFC-4B13-AFC9-52387D030282}"/>
                  </a:ext>
                </a:extLst>
              </p:cNvPr>
              <p:cNvSpPr txBox="1"/>
              <p:nvPr/>
            </p:nvSpPr>
            <p:spPr>
              <a:xfrm>
                <a:off x="3920248" y="5697402"/>
                <a:ext cx="1196060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≥19+1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5" name="テキスト ボックス 304">
                <a:extLst>
                  <a:ext uri="{FF2B5EF4-FFF2-40B4-BE49-F238E27FC236}">
                    <a16:creationId xmlns:a16="http://schemas.microsoft.com/office/drawing/2014/main" id="{55FCF9D2-CCFC-4B13-AFC9-52387D030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248" y="5697402"/>
                <a:ext cx="1196060" cy="3063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CA3B56F3-1F95-4C2E-966D-FCED306E01D1}"/>
                  </a:ext>
                </a:extLst>
              </p:cNvPr>
              <p:cNvSpPr txBox="1"/>
              <p:nvPr/>
            </p:nvSpPr>
            <p:spPr>
              <a:xfrm>
                <a:off x="8638626" y="3290025"/>
                <a:ext cx="1315666" cy="306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≥16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CA3B56F3-1F95-4C2E-966D-FCED306E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26" y="3290025"/>
                <a:ext cx="1315666" cy="30634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65052462-9205-43D2-B9D8-23114B59BD13}"/>
                  </a:ext>
                </a:extLst>
              </p:cNvPr>
              <p:cNvSpPr txBox="1"/>
              <p:nvPr/>
            </p:nvSpPr>
            <p:spPr>
              <a:xfrm>
                <a:off x="8630774" y="4483530"/>
                <a:ext cx="1315666" cy="306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≥14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7" name="テキスト ボックス 306">
                <a:extLst>
                  <a:ext uri="{FF2B5EF4-FFF2-40B4-BE49-F238E27FC236}">
                    <a16:creationId xmlns:a16="http://schemas.microsoft.com/office/drawing/2014/main" id="{65052462-9205-43D2-B9D8-23114B59B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774" y="4483530"/>
                <a:ext cx="1315666" cy="30634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4CE2D7AD-B465-44CC-8A9A-A14A78E35072}"/>
                  </a:ext>
                </a:extLst>
              </p:cNvPr>
              <p:cNvSpPr txBox="1"/>
              <p:nvPr/>
            </p:nvSpPr>
            <p:spPr>
              <a:xfrm>
                <a:off x="8551045" y="5697401"/>
                <a:ext cx="1315666" cy="306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≥19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8" name="テキスト ボックス 307">
                <a:extLst>
                  <a:ext uri="{FF2B5EF4-FFF2-40B4-BE49-F238E27FC236}">
                    <a16:creationId xmlns:a16="http://schemas.microsoft.com/office/drawing/2014/main" id="{4CE2D7AD-B465-44CC-8A9A-A14A78E35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045" y="5697401"/>
                <a:ext cx="1315666" cy="30634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7D1CECA3-2572-4A98-B922-37227B78B14E}"/>
              </a:ext>
            </a:extLst>
          </p:cNvPr>
          <p:cNvSpPr txBox="1"/>
          <p:nvPr/>
        </p:nvSpPr>
        <p:spPr>
          <a:xfrm>
            <a:off x="7775493" y="330510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下部浸透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310" name="テキスト ボックス 309">
            <a:extLst>
              <a:ext uri="{FF2B5EF4-FFF2-40B4-BE49-F238E27FC236}">
                <a16:creationId xmlns:a16="http://schemas.microsoft.com/office/drawing/2014/main" id="{F77BD1D7-64B4-4EB7-90F9-64D4F9667951}"/>
              </a:ext>
            </a:extLst>
          </p:cNvPr>
          <p:cNvSpPr txBox="1"/>
          <p:nvPr/>
        </p:nvSpPr>
        <p:spPr>
          <a:xfrm>
            <a:off x="7749846" y="4466119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1"/>
                </a:solidFill>
              </a:rPr>
              <a:t>蒸解ゾーン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311" name="テキスト ボックス 310">
            <a:extLst>
              <a:ext uri="{FF2B5EF4-FFF2-40B4-BE49-F238E27FC236}">
                <a16:creationId xmlns:a16="http://schemas.microsoft.com/office/drawing/2014/main" id="{E51C96FE-ACC0-42FF-A7AC-B0F1A275E2EC}"/>
              </a:ext>
            </a:extLst>
          </p:cNvPr>
          <p:cNvSpPr txBox="1"/>
          <p:nvPr/>
        </p:nvSpPr>
        <p:spPr>
          <a:xfrm>
            <a:off x="7727402" y="5672770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残アルカリ</a:t>
            </a:r>
            <a:r>
              <a:rPr kumimoji="1" lang="en-US" altLang="ja-JP" sz="1100" dirty="0">
                <a:solidFill>
                  <a:schemeClr val="accent2"/>
                </a:solidFill>
              </a:rPr>
              <a:t>×</a:t>
            </a:r>
          </a:p>
          <a:p>
            <a:pPr algn="ctr"/>
            <a:r>
              <a:rPr kumimoji="1" lang="ja-JP" altLang="en-US" sz="1100" dirty="0">
                <a:solidFill>
                  <a:schemeClr val="accent2"/>
                </a:solidFill>
              </a:rPr>
              <a:t>滞留時間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9CFCD1C3-BF19-4BEB-B886-4FE44509A6C5}"/>
                  </a:ext>
                </a:extLst>
              </p:cNvPr>
              <p:cNvSpPr txBox="1"/>
              <p:nvPr/>
            </p:nvSpPr>
            <p:spPr>
              <a:xfrm>
                <a:off x="4750882" y="939699"/>
                <a:ext cx="17936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9CFCD1C3-BF19-4BEB-B886-4FE44509A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82" y="939699"/>
                <a:ext cx="1793612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4C089CD9-09A2-41ED-8F32-991C58F404B4}"/>
                  </a:ext>
                </a:extLst>
              </p:cNvPr>
              <p:cNvSpPr txBox="1"/>
              <p:nvPr/>
            </p:nvSpPr>
            <p:spPr>
              <a:xfrm>
                <a:off x="6411736" y="948800"/>
                <a:ext cx="1315666" cy="30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≤14+1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4C089CD9-09A2-41ED-8F32-991C58F40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736" y="948800"/>
                <a:ext cx="1315666" cy="3063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A4A4D2D5-8033-4891-9A5C-F7383DD5490B}"/>
              </a:ext>
            </a:extLst>
          </p:cNvPr>
          <p:cNvSpPr txBox="1"/>
          <p:nvPr/>
        </p:nvSpPr>
        <p:spPr>
          <a:xfrm>
            <a:off x="4824557" y="126123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/>
                </a:solidFill>
              </a:rPr>
              <a:t>KN</a:t>
            </a:r>
            <a:r>
              <a:rPr kumimoji="1" lang="ja-JP" altLang="en-US" sz="1400" dirty="0">
                <a:solidFill>
                  <a:schemeClr val="accent4"/>
                </a:solidFill>
              </a:rPr>
              <a:t>価</a:t>
            </a:r>
          </a:p>
        </p:txBody>
      </p:sp>
    </p:spTree>
    <p:extLst>
      <p:ext uri="{BB962C8B-B14F-4D97-AF65-F5344CB8AC3E}">
        <p14:creationId xmlns:p14="http://schemas.microsoft.com/office/powerpoint/2010/main" val="7051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A6DD1A-A300-45C8-80DF-266F8DC8B30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ベンチマーク問題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DDMO</a:t>
            </a:r>
            <a:r>
              <a:rPr lang="ja-JP" altLang="en-US" dirty="0"/>
              <a:t>のパラメータ設定シート③</a:t>
            </a:r>
            <a:endParaRPr 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362D54B-0B28-465D-8E6A-5D06B39B7ABB}"/>
              </a:ext>
            </a:extLst>
          </p:cNvPr>
          <p:cNvSpPr txBox="1"/>
          <p:nvPr/>
        </p:nvSpPr>
        <p:spPr>
          <a:xfrm>
            <a:off x="9426785" y="6283843"/>
            <a:ext cx="21435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緑：チップ　　</a:t>
            </a:r>
            <a:r>
              <a:rPr lang="ja-JP" altLang="en-US" sz="1400" dirty="0">
                <a:solidFill>
                  <a:schemeClr val="accent1"/>
                </a:solidFill>
              </a:rPr>
              <a:t>青：</a:t>
            </a:r>
            <a:r>
              <a:rPr lang="en-US" altLang="ja-JP" sz="1400" dirty="0">
                <a:solidFill>
                  <a:schemeClr val="accent1"/>
                </a:solidFill>
              </a:rPr>
              <a:t>H</a:t>
            </a:r>
            <a:r>
              <a:rPr lang="ja-JP" altLang="en-US" sz="1400" dirty="0">
                <a:solidFill>
                  <a:schemeClr val="accent1"/>
                </a:solidFill>
              </a:rPr>
              <a:t>ファクタ</a:t>
            </a:r>
            <a:endParaRPr kumimoji="1" lang="en-US" altLang="ja-JP" sz="1400" dirty="0">
              <a:solidFill>
                <a:schemeClr val="accent3"/>
              </a:solidFill>
            </a:endParaRPr>
          </a:p>
          <a:p>
            <a:r>
              <a:rPr kumimoji="1" lang="ja-JP" altLang="en-US" sz="1400" dirty="0">
                <a:solidFill>
                  <a:schemeClr val="accent2"/>
                </a:solidFill>
              </a:rPr>
              <a:t>黄：アルカリ</a:t>
            </a:r>
            <a:r>
              <a:rPr lang="ja-JP" altLang="en-US" sz="1400" dirty="0">
                <a:solidFill>
                  <a:schemeClr val="accent2"/>
                </a:solidFill>
              </a:rPr>
              <a:t>　</a:t>
            </a:r>
            <a:r>
              <a:rPr kumimoji="1" lang="ja-JP" altLang="en-US" sz="1400" dirty="0">
                <a:solidFill>
                  <a:schemeClr val="accent4"/>
                </a:solidFill>
              </a:rPr>
              <a:t>赤：品質</a:t>
            </a:r>
            <a:endParaRPr kumimoji="1" lang="en-US" altLang="ja-JP" sz="1400" dirty="0">
              <a:solidFill>
                <a:schemeClr val="accent4"/>
              </a:solidFill>
            </a:endParaRPr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0D42867-26CA-417F-9DB7-A3557DAF707D}"/>
              </a:ext>
            </a:extLst>
          </p:cNvPr>
          <p:cNvCxnSpPr>
            <a:cxnSpLocks/>
          </p:cNvCxnSpPr>
          <p:nvPr/>
        </p:nvCxnSpPr>
        <p:spPr>
          <a:xfrm flipV="1">
            <a:off x="1493778" y="854605"/>
            <a:ext cx="0" cy="54292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0DC919EE-314B-4A82-BA82-4CE7DCDE9C8E}"/>
              </a:ext>
            </a:extLst>
          </p:cNvPr>
          <p:cNvSpPr txBox="1"/>
          <p:nvPr/>
        </p:nvSpPr>
        <p:spPr>
          <a:xfrm>
            <a:off x="23150" y="115367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上部浸透ゾーン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DF499454-E98F-459F-B3C6-40D61FE06727}"/>
                  </a:ext>
                </a:extLst>
              </p:cNvPr>
              <p:cNvSpPr txBox="1"/>
              <p:nvPr/>
            </p:nvSpPr>
            <p:spPr>
              <a:xfrm>
                <a:off x="1614566" y="1145053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DF499454-E98F-459F-B3C6-40D61FE06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66" y="1145053"/>
                <a:ext cx="4171589" cy="307777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AD94B473-F419-4B09-823E-ABA254317471}"/>
              </a:ext>
            </a:extLst>
          </p:cNvPr>
          <p:cNvSpPr txBox="1"/>
          <p:nvPr/>
        </p:nvSpPr>
        <p:spPr>
          <a:xfrm>
            <a:off x="23150" y="2861716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下部浸透ゾーン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B6227EC1-D43B-4ED8-8962-D6E593D212C7}"/>
                  </a:ext>
                </a:extLst>
              </p:cNvPr>
              <p:cNvSpPr txBox="1"/>
              <p:nvPr/>
            </p:nvSpPr>
            <p:spPr>
              <a:xfrm>
                <a:off x="1614566" y="2861715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B6227EC1-D43B-4ED8-8962-D6E593D2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66" y="2861715"/>
                <a:ext cx="4171589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56F3F88E-B39E-4FA1-AC60-4009397946FD}"/>
              </a:ext>
            </a:extLst>
          </p:cNvPr>
          <p:cNvSpPr txBox="1"/>
          <p:nvPr/>
        </p:nvSpPr>
        <p:spPr>
          <a:xfrm>
            <a:off x="224326" y="4668205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蒸解ゾーン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C61A6996-E23E-4371-A74A-708043EBD526}"/>
                  </a:ext>
                </a:extLst>
              </p:cNvPr>
              <p:cNvSpPr txBox="1"/>
              <p:nvPr/>
            </p:nvSpPr>
            <p:spPr>
              <a:xfrm>
                <a:off x="1614566" y="4668206"/>
                <a:ext cx="417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C61A6996-E23E-4371-A74A-708043EB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66" y="4668206"/>
                <a:ext cx="4171589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B676C2EF-5933-4C22-810E-4B6F7742C9A6}"/>
                  </a:ext>
                </a:extLst>
              </p:cNvPr>
              <p:cNvSpPr txBox="1"/>
              <p:nvPr/>
            </p:nvSpPr>
            <p:spPr>
              <a:xfrm>
                <a:off x="9306636" y="4668205"/>
                <a:ext cx="2530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.0001≤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]≤0.0001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B676C2EF-5933-4C22-810E-4B6F7742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36" y="4668205"/>
                <a:ext cx="2530118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テキスト ボックス 219">
                <a:extLst>
                  <a:ext uri="{FF2B5EF4-FFF2-40B4-BE49-F238E27FC236}">
                    <a16:creationId xmlns:a16="http://schemas.microsoft.com/office/drawing/2014/main" id="{F4972AAC-D6C5-4522-803F-B15C780C7293}"/>
                  </a:ext>
                </a:extLst>
              </p:cNvPr>
              <p:cNvSpPr txBox="1"/>
              <p:nvPr/>
            </p:nvSpPr>
            <p:spPr>
              <a:xfrm>
                <a:off x="9306636" y="2856662"/>
                <a:ext cx="2530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.0001≤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]≤0.0001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20" name="テキスト ボックス 219">
                <a:extLst>
                  <a:ext uri="{FF2B5EF4-FFF2-40B4-BE49-F238E27FC236}">
                    <a16:creationId xmlns:a16="http://schemas.microsoft.com/office/drawing/2014/main" id="{F4972AAC-D6C5-4522-803F-B15C780C7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36" y="2856662"/>
                <a:ext cx="2530118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50BEFE4-9DF1-443D-BB89-9A1C1CD43644}"/>
                  </a:ext>
                </a:extLst>
              </p:cNvPr>
              <p:cNvSpPr txBox="1"/>
              <p:nvPr/>
            </p:nvSpPr>
            <p:spPr>
              <a:xfrm>
                <a:off x="9306636" y="1145386"/>
                <a:ext cx="25301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.0001≤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]≤0.0001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50BEFE4-9DF1-443D-BB89-9A1C1CD43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36" y="1145386"/>
                <a:ext cx="2530118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AF7C9AA6-4004-4A2C-BD2B-EBCD96A60A5E}"/>
              </a:ext>
            </a:extLst>
          </p:cNvPr>
          <p:cNvSpPr txBox="1"/>
          <p:nvPr/>
        </p:nvSpPr>
        <p:spPr>
          <a:xfrm>
            <a:off x="2338158" y="142877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ゲタ</a:t>
            </a: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C947CAFE-8E43-4CF0-ABE8-4B97D76EB4D6}"/>
              </a:ext>
            </a:extLst>
          </p:cNvPr>
          <p:cNvSpPr txBox="1"/>
          <p:nvPr/>
        </p:nvSpPr>
        <p:spPr>
          <a:xfrm>
            <a:off x="2338158" y="314336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ゲタ</a:t>
            </a: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AC0CCD2A-BFBF-4A2E-A1D9-5ADE6EBFF03E}"/>
              </a:ext>
            </a:extLst>
          </p:cNvPr>
          <p:cNvSpPr txBox="1"/>
          <p:nvPr/>
        </p:nvSpPr>
        <p:spPr>
          <a:xfrm>
            <a:off x="2338158" y="494920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ゲタ</a:t>
            </a: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5E243CA2-4567-4204-94AC-39EFCEAF2E73}"/>
              </a:ext>
            </a:extLst>
          </p:cNvPr>
          <p:cNvSpPr txBox="1"/>
          <p:nvPr/>
        </p:nvSpPr>
        <p:spPr>
          <a:xfrm>
            <a:off x="3090415" y="142877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H</a:t>
            </a:r>
            <a:r>
              <a:rPr kumimoji="1" lang="ja-JP" altLang="en-US" sz="14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6FF57710-59A2-45CC-873F-ECB7FAF0BBC9}"/>
              </a:ext>
            </a:extLst>
          </p:cNvPr>
          <p:cNvSpPr txBox="1"/>
          <p:nvPr/>
        </p:nvSpPr>
        <p:spPr>
          <a:xfrm>
            <a:off x="3090414" y="3143362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H</a:t>
            </a:r>
            <a:r>
              <a:rPr kumimoji="1" lang="ja-JP" altLang="en-US" sz="14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3A21623-5702-4699-8B2B-0292D1C6D87A}"/>
              </a:ext>
            </a:extLst>
          </p:cNvPr>
          <p:cNvSpPr txBox="1"/>
          <p:nvPr/>
        </p:nvSpPr>
        <p:spPr>
          <a:xfrm>
            <a:off x="3108338" y="494879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H</a:t>
            </a:r>
            <a:r>
              <a:rPr kumimoji="1" lang="ja-JP" altLang="en-US" sz="14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9B653595-D7C9-4EAB-8147-95468B96ED6B}"/>
              </a:ext>
            </a:extLst>
          </p:cNvPr>
          <p:cNvSpPr txBox="1"/>
          <p:nvPr/>
        </p:nvSpPr>
        <p:spPr>
          <a:xfrm>
            <a:off x="4667385" y="142910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H</a:t>
            </a:r>
            <a:r>
              <a:rPr kumimoji="1" lang="ja-JP" altLang="en-US" sz="1400" dirty="0">
                <a:solidFill>
                  <a:schemeClr val="accent1"/>
                </a:solidFill>
              </a:rPr>
              <a:t>ファクタ変動</a:t>
            </a: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84D9F36F-5A0A-4599-AC5A-89E07B13EED1}"/>
              </a:ext>
            </a:extLst>
          </p:cNvPr>
          <p:cNvSpPr txBox="1"/>
          <p:nvPr/>
        </p:nvSpPr>
        <p:spPr>
          <a:xfrm>
            <a:off x="4675105" y="314336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H</a:t>
            </a:r>
            <a:r>
              <a:rPr kumimoji="1" lang="ja-JP" altLang="en-US" sz="1400" dirty="0">
                <a:solidFill>
                  <a:schemeClr val="accent1"/>
                </a:solidFill>
              </a:rPr>
              <a:t>ファクタ変動</a:t>
            </a:r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B8D13C5E-2474-4997-9F51-A582249D5DFA}"/>
              </a:ext>
            </a:extLst>
          </p:cNvPr>
          <p:cNvSpPr txBox="1"/>
          <p:nvPr/>
        </p:nvSpPr>
        <p:spPr>
          <a:xfrm>
            <a:off x="4676215" y="494879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H</a:t>
            </a:r>
            <a:r>
              <a:rPr kumimoji="1" lang="ja-JP" altLang="en-US" sz="1400" dirty="0">
                <a:solidFill>
                  <a:schemeClr val="accent1"/>
                </a:solidFill>
              </a:rPr>
              <a:t>ファクタ変動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4EAB8316-C202-436C-B9E0-720FC2CDEF28}"/>
              </a:ext>
            </a:extLst>
          </p:cNvPr>
          <p:cNvSpPr txBox="1"/>
          <p:nvPr/>
        </p:nvSpPr>
        <p:spPr>
          <a:xfrm>
            <a:off x="4000008" y="1430791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D073F388-A5D4-46C7-84E2-C310BC0B06F9}"/>
              </a:ext>
            </a:extLst>
          </p:cNvPr>
          <p:cNvSpPr txBox="1"/>
          <p:nvPr/>
        </p:nvSpPr>
        <p:spPr>
          <a:xfrm>
            <a:off x="3990320" y="3132317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D6389727-14CF-43B9-8E67-6009C6560302}"/>
              </a:ext>
            </a:extLst>
          </p:cNvPr>
          <p:cNvSpPr txBox="1"/>
          <p:nvPr/>
        </p:nvSpPr>
        <p:spPr>
          <a:xfrm>
            <a:off x="4004729" y="4959803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75C5697E-67D8-48C3-8BA9-217D5BB53D5F}"/>
                  </a:ext>
                </a:extLst>
              </p:cNvPr>
              <p:cNvSpPr txBox="1"/>
              <p:nvPr/>
            </p:nvSpPr>
            <p:spPr>
              <a:xfrm>
                <a:off x="1636799" y="1862177"/>
                <a:ext cx="17936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75C5697E-67D8-48C3-8BA9-217D5BB53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99" y="1862177"/>
                <a:ext cx="179361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AB96EAB3-5DF9-491B-A3FA-EFC91D2D5FCB}"/>
              </a:ext>
            </a:extLst>
          </p:cNvPr>
          <p:cNvSpPr txBox="1"/>
          <p:nvPr/>
        </p:nvSpPr>
        <p:spPr>
          <a:xfrm>
            <a:off x="1654892" y="2155856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2E8BCC8B-DE0B-4DD5-93C3-CAEDF70E645A}"/>
                  </a:ext>
                </a:extLst>
              </p:cNvPr>
              <p:cNvSpPr txBox="1"/>
              <p:nvPr/>
            </p:nvSpPr>
            <p:spPr>
              <a:xfrm>
                <a:off x="1614565" y="3528748"/>
                <a:ext cx="17936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2E8BCC8B-DE0B-4DD5-93C3-CAEDF70E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65" y="3528748"/>
                <a:ext cx="179361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870C7AB5-327B-41A6-B8A2-3343BDF2B859}"/>
              </a:ext>
            </a:extLst>
          </p:cNvPr>
          <p:cNvSpPr txBox="1"/>
          <p:nvPr/>
        </p:nvSpPr>
        <p:spPr>
          <a:xfrm>
            <a:off x="1632658" y="3822427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D4FB1C5F-4B5B-4FAA-B817-FA7D923A01F1}"/>
                  </a:ext>
                </a:extLst>
              </p:cNvPr>
              <p:cNvSpPr txBox="1"/>
              <p:nvPr/>
            </p:nvSpPr>
            <p:spPr>
              <a:xfrm>
                <a:off x="1613634" y="5383264"/>
                <a:ext cx="17936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D4FB1C5F-4B5B-4FAA-B817-FA7D923A0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34" y="5383264"/>
                <a:ext cx="179361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62136FF1-F76A-44A6-AFBD-CA359B903B09}"/>
              </a:ext>
            </a:extLst>
          </p:cNvPr>
          <p:cNvSpPr txBox="1"/>
          <p:nvPr/>
        </p:nvSpPr>
        <p:spPr>
          <a:xfrm>
            <a:off x="1631727" y="5676943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E1D93D65-C43B-48AD-BE1B-42B12750EB8C}"/>
                  </a:ext>
                </a:extLst>
              </p:cNvPr>
              <p:cNvSpPr txBox="1"/>
              <p:nvPr/>
            </p:nvSpPr>
            <p:spPr>
              <a:xfrm>
                <a:off x="3887662" y="1868726"/>
                <a:ext cx="2293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311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E1D93D65-C43B-48AD-BE1B-42B12750E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662" y="1868726"/>
                <a:ext cx="229332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6B1C30B1-6F2E-4EA7-9474-8D7E1177E800}"/>
              </a:ext>
            </a:extLst>
          </p:cNvPr>
          <p:cNvSpPr txBox="1"/>
          <p:nvPr/>
        </p:nvSpPr>
        <p:spPr>
          <a:xfrm>
            <a:off x="4004729" y="2162842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AAF297-3A7A-4401-932C-53A714357B5F}"/>
              </a:ext>
            </a:extLst>
          </p:cNvPr>
          <p:cNvSpPr txBox="1"/>
          <p:nvPr/>
        </p:nvSpPr>
        <p:spPr>
          <a:xfrm>
            <a:off x="5109872" y="2150373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H</a:t>
            </a:r>
            <a:r>
              <a:rPr kumimoji="1" lang="ja-JP" altLang="en-US" sz="14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テキスト ボックス 265">
                <a:extLst>
                  <a:ext uri="{FF2B5EF4-FFF2-40B4-BE49-F238E27FC236}">
                    <a16:creationId xmlns:a16="http://schemas.microsoft.com/office/drawing/2014/main" id="{0CBB7E0F-8DB2-40C8-B5C6-DA6A4C06701F}"/>
                  </a:ext>
                </a:extLst>
              </p:cNvPr>
              <p:cNvSpPr txBox="1"/>
              <p:nvPr/>
            </p:nvSpPr>
            <p:spPr>
              <a:xfrm>
                <a:off x="3887662" y="3558710"/>
                <a:ext cx="2293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6" name="テキスト ボックス 265">
                <a:extLst>
                  <a:ext uri="{FF2B5EF4-FFF2-40B4-BE49-F238E27FC236}">
                    <a16:creationId xmlns:a16="http://schemas.microsoft.com/office/drawing/2014/main" id="{0CBB7E0F-8DB2-40C8-B5C6-DA6A4C067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662" y="3558710"/>
                <a:ext cx="229332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591CFC4A-51AD-4B29-8886-DD7CCA6AA5E9}"/>
              </a:ext>
            </a:extLst>
          </p:cNvPr>
          <p:cNvSpPr txBox="1"/>
          <p:nvPr/>
        </p:nvSpPr>
        <p:spPr>
          <a:xfrm>
            <a:off x="4004729" y="3852826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F6F9EFA-697A-4F95-B262-4883A5615077}"/>
              </a:ext>
            </a:extLst>
          </p:cNvPr>
          <p:cNvSpPr txBox="1"/>
          <p:nvPr/>
        </p:nvSpPr>
        <p:spPr>
          <a:xfrm>
            <a:off x="5109872" y="3840357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H</a:t>
            </a:r>
            <a:r>
              <a:rPr kumimoji="1" lang="ja-JP" altLang="en-US" sz="1400" dirty="0">
                <a:solidFill>
                  <a:schemeClr val="accent1"/>
                </a:solidFill>
              </a:rPr>
              <a:t>ファクタ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テキスト ボックス 268">
                <a:extLst>
                  <a:ext uri="{FF2B5EF4-FFF2-40B4-BE49-F238E27FC236}">
                    <a16:creationId xmlns:a16="http://schemas.microsoft.com/office/drawing/2014/main" id="{18CB2D70-00B6-4F02-A46F-34B89D1FA229}"/>
                  </a:ext>
                </a:extLst>
              </p:cNvPr>
              <p:cNvSpPr txBox="1"/>
              <p:nvPr/>
            </p:nvSpPr>
            <p:spPr>
              <a:xfrm>
                <a:off x="3895443" y="5401703"/>
                <a:ext cx="2293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331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69" name="テキスト ボックス 268">
                <a:extLst>
                  <a:ext uri="{FF2B5EF4-FFF2-40B4-BE49-F238E27FC236}">
                    <a16:creationId xmlns:a16="http://schemas.microsoft.com/office/drawing/2014/main" id="{18CB2D70-00B6-4F02-A46F-34B89D1FA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43" y="5401703"/>
                <a:ext cx="229332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01CA1DB4-E995-44E5-8DA9-D040D92EFB03}"/>
              </a:ext>
            </a:extLst>
          </p:cNvPr>
          <p:cNvSpPr txBox="1"/>
          <p:nvPr/>
        </p:nvSpPr>
        <p:spPr>
          <a:xfrm>
            <a:off x="4012510" y="5695819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accent1"/>
                </a:solidFill>
              </a:rPr>
              <a:t>1step</a:t>
            </a:r>
            <a:r>
              <a:rPr kumimoji="1" lang="ja-JP" altLang="en-US" sz="1100" dirty="0">
                <a:solidFill>
                  <a:schemeClr val="accent1"/>
                </a:solidFill>
              </a:rPr>
              <a:t>前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kumimoji="1" lang="en-US" altLang="ja-JP" sz="1100" dirty="0">
                <a:solidFill>
                  <a:schemeClr val="accent1"/>
                </a:solidFill>
              </a:rPr>
              <a:t>H</a:t>
            </a:r>
            <a:r>
              <a:rPr kumimoji="1" lang="ja-JP" altLang="en-US" sz="1100" dirty="0">
                <a:solidFill>
                  <a:schemeClr val="accent1"/>
                </a:solidFill>
              </a:rPr>
              <a:t>ファクタ</a:t>
            </a: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1D2AA670-76E7-419E-BA17-9C2DC4FEDE32}"/>
              </a:ext>
            </a:extLst>
          </p:cNvPr>
          <p:cNvSpPr txBox="1"/>
          <p:nvPr/>
        </p:nvSpPr>
        <p:spPr>
          <a:xfrm>
            <a:off x="5117653" y="568335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H</a:t>
            </a:r>
            <a:r>
              <a:rPr kumimoji="1" lang="ja-JP" altLang="en-US" sz="1400" dirty="0">
                <a:solidFill>
                  <a:schemeClr val="accent1"/>
                </a:solidFill>
              </a:rPr>
              <a:t>ファクタ</a:t>
            </a:r>
          </a:p>
        </p:txBody>
      </p:sp>
    </p:spTree>
    <p:extLst>
      <p:ext uri="{BB962C8B-B14F-4D97-AF65-F5344CB8AC3E}">
        <p14:creationId xmlns:p14="http://schemas.microsoft.com/office/powerpoint/2010/main" val="2125060056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3293</TotalTime>
  <Words>3141</Words>
  <Application>Microsoft Office PowerPoint</Application>
  <PresentationFormat>ワイド画面</PresentationFormat>
  <Paragraphs>845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Meiryo UI</vt:lpstr>
      <vt:lpstr>游ゴシック</vt:lpstr>
      <vt:lpstr>Arial</vt:lpstr>
      <vt:lpstr>Calibri</vt:lpstr>
      <vt:lpstr>Cambria Math</vt:lpstr>
      <vt:lpstr>Wingdings</vt:lpstr>
      <vt:lpstr>Yokogawa_Template_Standard</vt:lpstr>
      <vt:lpstr>スケジューリング問題の検証</vt:lpstr>
      <vt:lpstr>背景・目的</vt:lpstr>
      <vt:lpstr>2022年度 共同研究計画案</vt:lpstr>
      <vt:lpstr>合体アルゴリズムのスケジューリング問題への適用</vt:lpstr>
      <vt:lpstr>フロー図</vt:lpstr>
      <vt:lpstr>最適化変数の割当</vt:lpstr>
      <vt:lpstr>DDMOのパラメータ設定シート①</vt:lpstr>
      <vt:lpstr>DDMOのパラメータ設定シート②</vt:lpstr>
      <vt:lpstr>DDMOのパラメータ設定シート③</vt:lpstr>
      <vt:lpstr>DDMOのパラメータ設定シート④</vt:lpstr>
      <vt:lpstr>DDMOのパラメータ設定シート⑤</vt:lpstr>
      <vt:lpstr>DDMOのパラメータ設定シート⑥</vt:lpstr>
      <vt:lpstr>フロー図</vt:lpstr>
      <vt:lpstr>最適化変数の割当</vt:lpstr>
      <vt:lpstr>DDMOのパラメータ設定シート①</vt:lpstr>
      <vt:lpstr>DDMOのパラメータ設定シート②</vt:lpstr>
      <vt:lpstr>DDMOのパラメータ設定シート③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526</cp:revision>
  <dcterms:created xsi:type="dcterms:W3CDTF">2022-01-26T00:23:42Z</dcterms:created>
  <dcterms:modified xsi:type="dcterms:W3CDTF">2022-06-20T11:00:52Z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2022-06-20T11:00:47Z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288d6a8f-ac55-44b4-8122-9353823d4713</vt:lpwstr>
  </property>
  <property fmtid="{D5CDD505-2E9C-101B-9397-08002B2CF9AE}" pid="8" name="MSIP_Label_69b5a962-1a7a-4bf8-819d-07a170110954_ContentBits">
    <vt:lpwstr>2</vt:lpwstr>
  </property>
</Properties>
</file>