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69" r:id="rId2"/>
    <p:sldId id="548" r:id="rId3"/>
    <p:sldId id="539" r:id="rId4"/>
    <p:sldId id="543" r:id="rId5"/>
    <p:sldId id="292" r:id="rId6"/>
    <p:sldId id="540" r:id="rId7"/>
    <p:sldId id="545" r:id="rId8"/>
    <p:sldId id="549" r:id="rId9"/>
    <p:sldId id="546" r:id="rId10"/>
    <p:sldId id="547" r:id="rId11"/>
    <p:sldId id="55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48" d="100"/>
          <a:sy n="48" d="100"/>
        </p:scale>
        <p:origin x="36" y="4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の事例：鉄道の相互直通運転（相互乗入）の運行管理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全体の乗換混雑緩和のために、他社の車両を借りて、自社路線を自社の運転士が運転する。</a:t>
            </a:r>
            <a:endParaRPr lang="en-US" altLang="ja-JP" dirty="0"/>
          </a:p>
          <a:p>
            <a:r>
              <a:rPr lang="ja-JP" altLang="en-US" dirty="0"/>
              <a:t>運転距離や乗客数に応じて、事業者間の車両賃貸料金を抑えたり、運賃収入を分配する。</a:t>
            </a:r>
            <a:endParaRPr lang="en-US" altLang="ja-JP" dirty="0"/>
          </a:p>
          <a:p>
            <a:r>
              <a:rPr lang="ja-JP" altLang="en-US" dirty="0"/>
              <a:t>相互乗入区間のダイヤ改正は、事業者間の利害を調整しながら、多くの時間を要する。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社相互直通運転のための運行管理システム（東京メトロ、日立製作所）</a:t>
            </a:r>
            <a:endParaRPr lang="en-US" altLang="ja-JP" dirty="0"/>
          </a:p>
          <a:p>
            <a:pPr lvl="1"/>
            <a:r>
              <a:rPr lang="ja-JP" altLang="en-US" dirty="0"/>
              <a:t>要素システム間の境界における相互作用を厳密に設計している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8"/>
            <a:ext cx="11341887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分科会の進め方を事務局およびメンバーにご提案したいと考えています。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特に、直近の議論の進め方と議論する軸の設定について、案があります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今回は事務局の方々からご意見をお聞かせください。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あくまで案なので、事務局の方々に、第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回（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日）の感想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2367045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分科会の主な対象は、「人間系を含む</a:t>
            </a:r>
            <a:r>
              <a:rPr lang="en-US" altLang="ja-JP" sz="2800" dirty="0"/>
              <a:t>SoS</a:t>
            </a:r>
            <a:r>
              <a:rPr lang="ja-JP" altLang="en-US" sz="2800" dirty="0"/>
              <a:t>」である。</a:t>
            </a:r>
            <a:endParaRPr lang="en-US" altLang="ja-JP" sz="2800" dirty="0"/>
          </a:p>
          <a:p>
            <a:pPr lvl="1"/>
            <a:r>
              <a:rPr lang="ja-JP" altLang="en-US" sz="2400" dirty="0"/>
              <a:t>目的は、</a:t>
            </a:r>
            <a:r>
              <a:rPr lang="en-US" altLang="ja-JP" sz="2400" dirty="0"/>
              <a:t>CPHS</a:t>
            </a:r>
            <a:r>
              <a:rPr lang="ja-JP" altLang="en-US" sz="2400" dirty="0"/>
              <a:t>の観点から</a:t>
            </a:r>
            <a:r>
              <a:rPr lang="en-US" altLang="ja-JP" sz="2400" dirty="0"/>
              <a:t>SoS</a:t>
            </a:r>
            <a:r>
              <a:rPr lang="ja-JP" altLang="en-US" sz="2400" dirty="0"/>
              <a:t>を議論し、課題の提示、あるいは課題解決を図るための方策を提言すること</a:t>
            </a:r>
            <a:endParaRPr lang="en-US" altLang="ja-JP" sz="2800" dirty="0"/>
          </a:p>
          <a:p>
            <a:r>
              <a:rPr lang="en-US" altLang="ja-JP" sz="2800" dirty="0"/>
              <a:t>CPHS</a:t>
            </a:r>
            <a:r>
              <a:rPr lang="ja-JP" altLang="en-US" sz="2800" dirty="0"/>
              <a:t>や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の共通認識を合わせた後、それらに関する適切な軸を議論したい。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428268" y="3039766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CPHS: Cyber-Physical Human Systems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428267" y="3362761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SoS: System of Systems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160BDF-1F83-8EA9-D6F1-D457B9103222}"/>
              </a:ext>
            </a:extLst>
          </p:cNvPr>
          <p:cNvSpPr txBox="1"/>
          <p:nvPr/>
        </p:nvSpPr>
        <p:spPr>
          <a:xfrm>
            <a:off x="764144" y="3415517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E278A91-7088-9548-3695-7C1F3B14E47F}"/>
              </a:ext>
            </a:extLst>
          </p:cNvPr>
          <p:cNvSpPr/>
          <p:nvPr/>
        </p:nvSpPr>
        <p:spPr>
          <a:xfrm>
            <a:off x="2030248" y="3929351"/>
            <a:ext cx="1727885" cy="105042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6C2B8E7-921F-DF86-1751-18C75CA954BF}"/>
              </a:ext>
            </a:extLst>
          </p:cNvPr>
          <p:cNvSpPr/>
          <p:nvPr/>
        </p:nvSpPr>
        <p:spPr>
          <a:xfrm>
            <a:off x="2030248" y="5082561"/>
            <a:ext cx="1727886" cy="105042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5DB2445-C6A9-8545-EAA8-408B3A49FDFF}"/>
              </a:ext>
            </a:extLst>
          </p:cNvPr>
          <p:cNvSpPr/>
          <p:nvPr/>
        </p:nvSpPr>
        <p:spPr>
          <a:xfrm>
            <a:off x="6038397" y="4827281"/>
            <a:ext cx="481913" cy="4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128FB7-FC87-2F7A-6F74-C3C44B587755}"/>
              </a:ext>
            </a:extLst>
          </p:cNvPr>
          <p:cNvSpPr txBox="1"/>
          <p:nvPr/>
        </p:nvSpPr>
        <p:spPr>
          <a:xfrm>
            <a:off x="6898112" y="4677224"/>
            <a:ext cx="4579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各区分に特有な、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61C719-6CCE-084F-35B4-4A3D194F588E}"/>
              </a:ext>
            </a:extLst>
          </p:cNvPr>
          <p:cNvSpPr txBox="1"/>
          <p:nvPr/>
        </p:nvSpPr>
        <p:spPr>
          <a:xfrm>
            <a:off x="764144" y="3929351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7A1D7F-8CE2-F82D-4E69-3886ABDDCAC6}"/>
              </a:ext>
            </a:extLst>
          </p:cNvPr>
          <p:cNvSpPr txBox="1"/>
          <p:nvPr/>
        </p:nvSpPr>
        <p:spPr>
          <a:xfrm>
            <a:off x="1976015" y="3077333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A499D1-2A20-A0A2-C5D2-71D90B4103DE}"/>
              </a:ext>
            </a:extLst>
          </p:cNvPr>
          <p:cNvSpPr/>
          <p:nvPr/>
        </p:nvSpPr>
        <p:spPr>
          <a:xfrm>
            <a:off x="1491994" y="3929351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の区分を表す軸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5C9C177-8517-C6DE-8537-9444AE38EF7A}"/>
              </a:ext>
            </a:extLst>
          </p:cNvPr>
          <p:cNvSpPr/>
          <p:nvPr/>
        </p:nvSpPr>
        <p:spPr>
          <a:xfrm rot="5400000">
            <a:off x="3700160" y="1759090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A11542A-6ECC-C5D6-C07C-5C43550D59FA}"/>
              </a:ext>
            </a:extLst>
          </p:cNvPr>
          <p:cNvSpPr/>
          <p:nvPr/>
        </p:nvSpPr>
        <p:spPr>
          <a:xfrm>
            <a:off x="4037436" y="3929351"/>
            <a:ext cx="1727885" cy="105042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280E012-1217-E2E0-8DDB-4FCD85831CB4}"/>
              </a:ext>
            </a:extLst>
          </p:cNvPr>
          <p:cNvSpPr/>
          <p:nvPr/>
        </p:nvSpPr>
        <p:spPr>
          <a:xfrm>
            <a:off x="4037436" y="5082561"/>
            <a:ext cx="1727885" cy="105042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7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日）に向けてのご提案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464020"/>
          </a:xfrm>
        </p:spPr>
        <p:txBody>
          <a:bodyPr/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6</a:t>
            </a:r>
            <a:r>
              <a:rPr lang="ja-JP" altLang="en-US" sz="2800" dirty="0"/>
              <a:t>回は、縦軸（</a:t>
            </a:r>
            <a:r>
              <a:rPr lang="en-US" altLang="ja-JP" sz="2800" dirty="0"/>
              <a:t>SoS</a:t>
            </a:r>
            <a:r>
              <a:rPr lang="ja-JP" altLang="en-US" sz="2800" dirty="0"/>
              <a:t>の分類）を優先して議論したい。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</a:t>
            </a:r>
            <a:r>
              <a:rPr lang="en-US" altLang="ja-JP" sz="2400" dirty="0"/>
              <a:t>SoS</a:t>
            </a:r>
            <a:r>
              <a:rPr lang="ja-JP" altLang="en-US" sz="2400" dirty="0"/>
              <a:t>として解析したい</a:t>
            </a:r>
            <a:endParaRPr lang="en-US" altLang="ja-JP" sz="2400" dirty="0"/>
          </a:p>
          <a:p>
            <a:r>
              <a:rPr lang="ja-JP" altLang="en-US" sz="2800" dirty="0"/>
              <a:t>その土台形成のために、熊谷から下記をご説明する。</a:t>
            </a:r>
            <a:endParaRPr lang="en-US" altLang="ja-JP" sz="2800" dirty="0"/>
          </a:p>
          <a:p>
            <a:pPr lvl="1"/>
            <a:r>
              <a:rPr lang="ja-JP" altLang="en-US" sz="2400" dirty="0"/>
              <a:t>一般的な</a:t>
            </a:r>
            <a:r>
              <a:rPr lang="en-US" altLang="ja-JP" sz="2400" dirty="0"/>
              <a:t>SoS</a:t>
            </a:r>
            <a:r>
              <a:rPr lang="ja-JP" altLang="en-US" sz="2400" dirty="0"/>
              <a:t>の定義・分類の解説（共通認識を合わせる）</a:t>
            </a:r>
            <a:endParaRPr lang="en-US" altLang="ja-JP" sz="2400" dirty="0"/>
          </a:p>
          <a:p>
            <a:pPr lvl="1"/>
            <a:r>
              <a:rPr lang="en-US" altLang="ja-JP" sz="2400" dirty="0"/>
              <a:t>SoS</a:t>
            </a:r>
            <a:r>
              <a:rPr lang="ja-JP" altLang="en-US" sz="2400" dirty="0"/>
              <a:t>の区分を表す軸の例示（各</a:t>
            </a:r>
            <a:r>
              <a:rPr lang="en-US" altLang="ja-JP" sz="2400" dirty="0"/>
              <a:t>SoS</a:t>
            </a:r>
            <a:r>
              <a:rPr lang="ja-JP" altLang="en-US" sz="2400" dirty="0"/>
              <a:t>事例解析の一助とする）</a:t>
            </a:r>
            <a:endParaRPr lang="en-US" altLang="ja-JP" sz="2800" dirty="0"/>
          </a:p>
          <a:p>
            <a:r>
              <a:rPr lang="ja-JP" altLang="en-US" sz="2800" dirty="0"/>
              <a:t>別の回では、横軸（人とシステムの関係、</a:t>
            </a:r>
            <a:r>
              <a:rPr lang="en-US" altLang="ja-JP" sz="2800" dirty="0"/>
              <a:t>CPHS</a:t>
            </a:r>
            <a:r>
              <a:rPr lang="ja-JP" altLang="en-US" sz="2800" dirty="0"/>
              <a:t>の分類）を議論したい。</a:t>
            </a:r>
            <a:endParaRPr lang="en-US" altLang="ja-JP" sz="2800" dirty="0"/>
          </a:p>
          <a:p>
            <a:pPr lvl="1"/>
            <a:r>
              <a:rPr lang="en-US" altLang="ja-JP" sz="2400" dirty="0"/>
              <a:t>SICE</a:t>
            </a:r>
            <a:r>
              <a:rPr lang="ja-JP" altLang="en-US" sz="2400" dirty="0"/>
              <a:t>制御部門</a:t>
            </a:r>
            <a:r>
              <a:rPr lang="en-US" altLang="ja-JP" sz="2400" dirty="0"/>
              <a:t>CPHS</a:t>
            </a:r>
            <a:r>
              <a:rPr lang="ja-JP" altLang="en-US" sz="2400" dirty="0"/>
              <a:t>調査委員会による</a:t>
            </a:r>
            <a:r>
              <a:rPr lang="en-US" altLang="ja-JP" sz="2400" dirty="0"/>
              <a:t>4</a:t>
            </a:r>
            <a:r>
              <a:rPr lang="ja-JP" altLang="en-US" sz="2400" dirty="0"/>
              <a:t>分類 </a:t>
            </a:r>
            <a:r>
              <a:rPr lang="en-US" altLang="ja-JP" sz="2400" dirty="0"/>
              <a:t>[1]</a:t>
            </a:r>
          </a:p>
          <a:p>
            <a:pPr lvl="1"/>
            <a:r>
              <a:rPr lang="ja-JP" altLang="en-US" sz="2400" dirty="0"/>
              <a:t>第</a:t>
            </a:r>
            <a:r>
              <a:rPr lang="en-US" altLang="ja-JP" sz="2400" dirty="0"/>
              <a:t>3</a:t>
            </a:r>
            <a:r>
              <a:rPr lang="ja-JP" altLang="en-US" sz="2400" dirty="0"/>
              <a:t>回の</a:t>
            </a:r>
            <a:r>
              <a:rPr lang="en-US" altLang="ja-JP" sz="2400" dirty="0"/>
              <a:t>3</a:t>
            </a:r>
            <a:r>
              <a:rPr lang="ja-JP" altLang="en-US" sz="2400" dirty="0"/>
              <a:t>分類（人中心／全体最適／データ連携）</a:t>
            </a:r>
            <a:endParaRPr lang="en-US" altLang="ja-JP" sz="2400" dirty="0"/>
          </a:p>
          <a:p>
            <a:pPr lvl="1"/>
            <a:r>
              <a:rPr lang="ja-JP" altLang="en-US" sz="2400" dirty="0"/>
              <a:t>他に、</a:t>
            </a:r>
            <a:r>
              <a:rPr lang="en-US" altLang="ja-JP" sz="2400" dirty="0"/>
              <a:t>CPHS</a:t>
            </a:r>
            <a:r>
              <a:rPr lang="ja-JP" altLang="en-US" sz="2400" dirty="0"/>
              <a:t>の文献を引用・参考にして、軸の候補を挙げておきたい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75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3]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の定義</a:t>
            </a:r>
            <a:r>
              <a:rPr lang="en-US" altLang="ja-JP" dirty="0"/>
              <a:t>[2, 3]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5AE0C1-ABB0-FE8C-A0B9-0EB4EBA67424}"/>
              </a:ext>
            </a:extLst>
          </p:cNvPr>
          <p:cNvSpPr txBox="1"/>
          <p:nvPr/>
        </p:nvSpPr>
        <p:spPr>
          <a:xfrm>
            <a:off x="361780" y="5607832"/>
            <a:ext cx="1009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Architecting Principles for Systems-of-Systems, Systems Engineering, pp.1-4, 267/284 (1999)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4B2A1A-F378-66C2-C6FB-5E1C08B812C9}"/>
              </a:ext>
            </a:extLst>
          </p:cNvPr>
          <p:cNvSpPr txBox="1"/>
          <p:nvPr/>
        </p:nvSpPr>
        <p:spPr>
          <a:xfrm>
            <a:off x="361779" y="5917811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[3]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13354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要素システムは全体のために管理構築され、通常はそれに従属する。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pPr algn="ctr"/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091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7789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利害で対立する立場同士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共通の問題を解決しよう</a:t>
            </a:r>
            <a:r>
              <a:rPr lang="ja-JP" altLang="en-US" dirty="0"/>
              <a:t>とすること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を分析する観点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全体の管理者および目的は何か？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全体の管理者の影響力や要素システムの独立性に帰結する</a:t>
            </a:r>
            <a:endParaRPr lang="en-US" altLang="ja-JP" dirty="0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7CB30A1-9FB8-5BB7-3BD3-93B60C1AE6AB}"/>
              </a:ext>
            </a:extLst>
          </p:cNvPr>
          <p:cNvSpPr/>
          <p:nvPr/>
        </p:nvSpPr>
        <p:spPr>
          <a:xfrm rot="5400000">
            <a:off x="5711503" y="-1096625"/>
            <a:ext cx="724829" cy="11302773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E7282AB3-C8CC-B47D-EEDA-AC40D71EFB97}"/>
              </a:ext>
            </a:extLst>
          </p:cNvPr>
          <p:cNvSpPr/>
          <p:nvPr/>
        </p:nvSpPr>
        <p:spPr>
          <a:xfrm rot="16200000">
            <a:off x="5717568" y="-1089708"/>
            <a:ext cx="724829" cy="11302773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1249304" y="4297857"/>
            <a:ext cx="362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全体の管理者・目的の明瞭性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6945913" y="4528980"/>
            <a:ext cx="362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要素システムの管理・運用独立性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454476" y="2670562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367367" y="2670562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280258" y="2670562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193148" y="2670562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179555" y="3299500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4092446" y="3299500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005337" y="3298647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918227" y="329726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偶発</a:t>
            </a:r>
          </a:p>
        </p:txBody>
      </p: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の事例：電力インフラ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電力システム改革：発送電分離・自由化によって、需要家の利便性を維持しつつ、複数事業者間の連携方法が必要。</a:t>
            </a:r>
            <a:endParaRPr lang="en-US" altLang="ja-JP" dirty="0"/>
          </a:p>
          <a:p>
            <a:r>
              <a:rPr lang="ja-JP" altLang="en-US" dirty="0"/>
              <a:t>再生可能エネルギーの導入：需要家を含めた分散型電源、自然の不確実性、供給側の脱炭素化のために、需給連携が必要。（デマンドレスポンス、</a:t>
            </a:r>
            <a:r>
              <a:rPr lang="en-US" altLang="ja-JP" dirty="0"/>
              <a:t>VPP</a:t>
            </a:r>
            <a:r>
              <a:rPr lang="ja-JP" altLang="en-US" dirty="0"/>
              <a:t>、</a:t>
            </a:r>
            <a:r>
              <a:rPr lang="en-US" altLang="ja-JP" dirty="0"/>
              <a:t>P2P</a:t>
            </a:r>
            <a:r>
              <a:rPr lang="ja-JP" altLang="en-US" dirty="0"/>
              <a:t>、</a:t>
            </a:r>
            <a:r>
              <a:rPr lang="en-US" altLang="ja-JP" dirty="0"/>
              <a:t>FPP</a:t>
            </a:r>
            <a:r>
              <a:rPr lang="ja-JP" altLang="en-US" dirty="0"/>
              <a:t>、</a:t>
            </a:r>
            <a:r>
              <a:rPr lang="en-US" altLang="ja-JP" dirty="0"/>
              <a:t>TES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71003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7068</TotalTime>
  <Words>1259</Words>
  <Application>Microsoft Office PowerPoint</Application>
  <PresentationFormat>ワイド画面</PresentationFormat>
  <Paragraphs>126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第5回（7月20日）の感想</vt:lpstr>
      <vt:lpstr>第6回（8月30日）に向けてのご提案</vt:lpstr>
      <vt:lpstr>SoSの定義（Maier）</vt:lpstr>
      <vt:lpstr>SoSの分類（Maier）</vt:lpstr>
      <vt:lpstr>SoSの各事例を分析する上での観点</vt:lpstr>
      <vt:lpstr>SoSの分類軸</vt:lpstr>
      <vt:lpstr>SoSの事例：電力インフラ</vt:lpstr>
      <vt:lpstr>SoSの事例：鉄道の相互直通運転（相互乗入）の運行管理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1157</cp:revision>
  <dcterms:created xsi:type="dcterms:W3CDTF">2022-01-26T00:23:42Z</dcterms:created>
  <dcterms:modified xsi:type="dcterms:W3CDTF">2023-08-01T17:19:15Z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