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320" r:id="rId2"/>
    <p:sldId id="307" r:id="rId3"/>
    <p:sldId id="322" r:id="rId4"/>
    <p:sldId id="315" r:id="rId5"/>
    <p:sldId id="316" r:id="rId6"/>
    <p:sldId id="318" r:id="rId7"/>
    <p:sldId id="319" r:id="rId8"/>
    <p:sldId id="323" r:id="rId9"/>
    <p:sldId id="324" r:id="rId10"/>
    <p:sldId id="326" r:id="rId11"/>
    <p:sldId id="286" r:id="rId12"/>
    <p:sldId id="310" r:id="rId13"/>
    <p:sldId id="31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 autoAdjust="0"/>
    <p:restoredTop sz="82213" autoAdjust="0"/>
  </p:normalViewPr>
  <p:slideViewPr>
    <p:cSldViewPr snapToGrid="0">
      <p:cViewPr varScale="1">
        <p:scale>
          <a:sx n="105" d="100"/>
          <a:sy n="105" d="100"/>
        </p:scale>
        <p:origin x="62" y="37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11 24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38" y="435745"/>
            <a:ext cx="11400125" cy="518094"/>
          </a:xfrm>
        </p:spPr>
        <p:txBody>
          <a:bodyPr>
            <a:normAutofit fontScale="90000"/>
          </a:bodyPr>
          <a:lstStyle/>
          <a:p>
            <a:r>
              <a:rPr lang="en-SG" altLang="ja-JP"/>
              <a:t>Analysis stance
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814216"/>
            <a:ext cx="11341887" cy="590783"/>
          </a:xfrm>
        </p:spPr>
        <p:txBody>
          <a:bodyPr/>
          <a:lstStyle/>
          <a:p>
            <a:r>
              <a:rPr lang="en-US" altLang="ja-JP" sz="2800" dirty="0"/>
              <a:t>In anticipation of the development of optimization, consider which data groups should be emphasized.
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B328BB-CF8C-4D9E-A55E-3B8C6EDCBCF7}"/>
              </a:ext>
            </a:extLst>
          </p:cNvPr>
          <p:cNvSpPr txBox="1"/>
          <p:nvPr/>
        </p:nvSpPr>
        <p:spPr>
          <a:xfrm>
            <a:off x="571984" y="1359"/>
            <a:ext cx="210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Analytical Policy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六角形 1">
            <a:extLst>
              <a:ext uri="{FF2B5EF4-FFF2-40B4-BE49-F238E27FC236}">
                <a16:creationId xmlns:a16="http://schemas.microsoft.com/office/drawing/2014/main" id="{C7082AD0-1E5A-4566-907D-06F52FA57397}"/>
              </a:ext>
            </a:extLst>
          </p:cNvPr>
          <p:cNvSpPr/>
          <p:nvPr/>
        </p:nvSpPr>
        <p:spPr>
          <a:xfrm>
            <a:off x="1513613" y="5156241"/>
            <a:ext cx="1331951" cy="666750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System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87F3C1-2BE5-4EEE-9249-866EE0819E29}"/>
              </a:ext>
            </a:extLst>
          </p:cNvPr>
          <p:cNvSpPr txBox="1"/>
          <p:nvPr/>
        </p:nvSpPr>
        <p:spPr>
          <a:xfrm>
            <a:off x="50399" y="5029171"/>
            <a:ext cx="1609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400" dirty="0"/>
              <a:t>Input/Manipulated</a:t>
            </a:r>
          </a:p>
          <a:p>
            <a:pPr algn="ctr"/>
            <a:r>
              <a:rPr kumimoji="1" lang="en-SG" altLang="ja-JP" sz="1400" dirty="0"/>
              <a:t>parameter</a:t>
            </a:r>
            <a:endParaRPr kumimoji="1" lang="ja-JP" altLang="en-US" sz="14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4229678-8834-40F0-B9DD-C06962F6B333}"/>
              </a:ext>
            </a:extLst>
          </p:cNvPr>
          <p:cNvSpPr/>
          <p:nvPr/>
        </p:nvSpPr>
        <p:spPr>
          <a:xfrm>
            <a:off x="485535" y="5566508"/>
            <a:ext cx="828675" cy="2361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6C4EE1E-8D56-4866-8908-EFC076950C9C}"/>
              </a:ext>
            </a:extLst>
          </p:cNvPr>
          <p:cNvSpPr/>
          <p:nvPr/>
        </p:nvSpPr>
        <p:spPr>
          <a:xfrm>
            <a:off x="2999123" y="5545620"/>
            <a:ext cx="828675" cy="2361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CC546B-39F4-41AD-BC43-540547B9CFBC}"/>
              </a:ext>
            </a:extLst>
          </p:cNvPr>
          <p:cNvSpPr txBox="1"/>
          <p:nvPr/>
        </p:nvSpPr>
        <p:spPr>
          <a:xfrm>
            <a:off x="2679127" y="5005988"/>
            <a:ext cx="120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400" dirty="0"/>
              <a:t>Output quality</a:t>
            </a:r>
            <a:endParaRPr kumimoji="1" lang="ja-JP" altLang="en-US" sz="14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C67BA9D6-6F19-4670-965B-00D9278EC94D}"/>
              </a:ext>
            </a:extLst>
          </p:cNvPr>
          <p:cNvSpPr/>
          <p:nvPr/>
        </p:nvSpPr>
        <p:spPr>
          <a:xfrm rot="16200000">
            <a:off x="1740965" y="6027222"/>
            <a:ext cx="481621" cy="2460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C605AD8-54E1-4E07-97D5-8D7AD8476450}"/>
              </a:ext>
            </a:extLst>
          </p:cNvPr>
          <p:cNvSpPr txBox="1"/>
          <p:nvPr/>
        </p:nvSpPr>
        <p:spPr>
          <a:xfrm>
            <a:off x="2293908" y="5943339"/>
            <a:ext cx="171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400" dirty="0"/>
              <a:t>Disturbance
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3C44FA-5EB9-40A0-B00F-52B6001C7415}"/>
              </a:ext>
            </a:extLst>
          </p:cNvPr>
          <p:cNvSpPr txBox="1"/>
          <p:nvPr/>
        </p:nvSpPr>
        <p:spPr>
          <a:xfrm>
            <a:off x="327190" y="3897660"/>
            <a:ext cx="483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Expressing the input-output relationship of equipment as a characteristic formula</a:t>
            </a:r>
            <a:endParaRPr kumimoji="1" lang="ja-JP" altLang="en-US" sz="16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B40BC81-B3EE-4FCD-A5E4-7F7047327868}"/>
              </a:ext>
            </a:extLst>
          </p:cNvPr>
          <p:cNvCxnSpPr/>
          <p:nvPr/>
        </p:nvCxnSpPr>
        <p:spPr>
          <a:xfrm flipV="1">
            <a:off x="6802458" y="5164035"/>
            <a:ext cx="0" cy="895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0C2B958-2F3E-4B94-8866-D36535B4452E}"/>
              </a:ext>
            </a:extLst>
          </p:cNvPr>
          <p:cNvCxnSpPr>
            <a:cxnSpLocks/>
          </p:cNvCxnSpPr>
          <p:nvPr/>
        </p:nvCxnSpPr>
        <p:spPr>
          <a:xfrm>
            <a:off x="6804650" y="6045726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81A42FF-4786-4580-AAB9-5B84F33E81EE}"/>
              </a:ext>
            </a:extLst>
          </p:cNvPr>
          <p:cNvSpPr txBox="1"/>
          <p:nvPr/>
        </p:nvSpPr>
        <p:spPr>
          <a:xfrm>
            <a:off x="6953548" y="5157584"/>
            <a:ext cx="806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dirty="0"/>
              <a:t>quality
</a:t>
            </a:r>
            <a:endParaRPr kumimoji="1" lang="ja-JP" altLang="en-US" sz="1600" dirty="0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5272CD4-5A62-49C0-A7BC-8CB02949DECA}"/>
              </a:ext>
            </a:extLst>
          </p:cNvPr>
          <p:cNvSpPr/>
          <p:nvPr/>
        </p:nvSpPr>
        <p:spPr>
          <a:xfrm>
            <a:off x="6969883" y="5620681"/>
            <a:ext cx="1451912" cy="8900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1A51ED4-F2A6-44EF-9DBD-7FFC5F0896EA}"/>
              </a:ext>
            </a:extLst>
          </p:cNvPr>
          <p:cNvCxnSpPr/>
          <p:nvPr/>
        </p:nvCxnSpPr>
        <p:spPr>
          <a:xfrm>
            <a:off x="6803544" y="5618008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36BB75D-B1CF-4B69-B02D-585A08F3771C}"/>
              </a:ext>
            </a:extLst>
          </p:cNvPr>
          <p:cNvSpPr txBox="1"/>
          <p:nvPr/>
        </p:nvSpPr>
        <p:spPr>
          <a:xfrm>
            <a:off x="8119588" y="6028917"/>
            <a:ext cx="591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100" dirty="0"/>
              <a:t>Time t
</a:t>
            </a:r>
            <a:endParaRPr kumimoji="1" lang="ja-JP" altLang="en-US" sz="1100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9FE44CA-607C-4A57-8BB4-AB21F912A965}"/>
              </a:ext>
            </a:extLst>
          </p:cNvPr>
          <p:cNvCxnSpPr/>
          <p:nvPr/>
        </p:nvCxnSpPr>
        <p:spPr>
          <a:xfrm>
            <a:off x="6816228" y="5798984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4DA6E020-27CD-44A0-9CEC-E2D65698B5F4}"/>
              </a:ext>
            </a:extLst>
          </p:cNvPr>
          <p:cNvSpPr/>
          <p:nvPr/>
        </p:nvSpPr>
        <p:spPr>
          <a:xfrm rot="16200000" flipV="1">
            <a:off x="5464470" y="3980611"/>
            <a:ext cx="775465" cy="38299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2435A77-AF66-41CD-9728-947AE1D3E612}"/>
              </a:ext>
            </a:extLst>
          </p:cNvPr>
          <p:cNvCxnSpPr/>
          <p:nvPr/>
        </p:nvCxnSpPr>
        <p:spPr>
          <a:xfrm flipV="1">
            <a:off x="6815122" y="4086375"/>
            <a:ext cx="0" cy="895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D1DC36D-AE09-48BA-A063-D773326D9442}"/>
              </a:ext>
            </a:extLst>
          </p:cNvPr>
          <p:cNvCxnSpPr>
            <a:cxnSpLocks/>
          </p:cNvCxnSpPr>
          <p:nvPr/>
        </p:nvCxnSpPr>
        <p:spPr>
          <a:xfrm>
            <a:off x="6816228" y="4977910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54F49DF-6238-4C8D-95BF-ED530E60B774}"/>
              </a:ext>
            </a:extLst>
          </p:cNvPr>
          <p:cNvSpPr txBox="1"/>
          <p:nvPr/>
        </p:nvSpPr>
        <p:spPr>
          <a:xfrm>
            <a:off x="8264728" y="4981801"/>
            <a:ext cx="591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100" dirty="0"/>
              <a:t>Time t
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F61522D-8EFA-4A24-8DBD-5AE9D764D966}"/>
              </a:ext>
            </a:extLst>
          </p:cNvPr>
          <p:cNvSpPr txBox="1"/>
          <p:nvPr/>
        </p:nvSpPr>
        <p:spPr>
          <a:xfrm>
            <a:off x="9053220" y="5296878"/>
            <a:ext cx="309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Comply with demand and quality required</a:t>
            </a:r>
            <a:endParaRPr kumimoji="1" lang="ja-JP" altLang="en-US" dirty="0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CBD6D92F-C628-479F-A095-C7592AC3E649}"/>
              </a:ext>
            </a:extLst>
          </p:cNvPr>
          <p:cNvSpPr/>
          <p:nvPr/>
        </p:nvSpPr>
        <p:spPr>
          <a:xfrm>
            <a:off x="6969883" y="4329972"/>
            <a:ext cx="1451912" cy="49487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276AA0D2-9301-4CF7-A734-97A467D2503D}"/>
              </a:ext>
            </a:extLst>
          </p:cNvPr>
          <p:cNvSpPr/>
          <p:nvPr/>
        </p:nvSpPr>
        <p:spPr>
          <a:xfrm rot="5400000">
            <a:off x="8801922" y="4504783"/>
            <a:ext cx="298996" cy="38243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1CD14CC-3FE3-408B-8CA3-55BAB0CDB20E}"/>
              </a:ext>
            </a:extLst>
          </p:cNvPr>
          <p:cNvCxnSpPr/>
          <p:nvPr/>
        </p:nvCxnSpPr>
        <p:spPr>
          <a:xfrm flipV="1">
            <a:off x="6802458" y="2970932"/>
            <a:ext cx="0" cy="895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1D7F490-A350-47EB-9F71-15AFEA6F55BB}"/>
              </a:ext>
            </a:extLst>
          </p:cNvPr>
          <p:cNvCxnSpPr>
            <a:cxnSpLocks/>
          </p:cNvCxnSpPr>
          <p:nvPr/>
        </p:nvCxnSpPr>
        <p:spPr>
          <a:xfrm>
            <a:off x="6803564" y="386246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6944C4F-C609-4B1C-88A8-E33EC3836139}"/>
              </a:ext>
            </a:extLst>
          </p:cNvPr>
          <p:cNvSpPr txBox="1"/>
          <p:nvPr/>
        </p:nvSpPr>
        <p:spPr>
          <a:xfrm>
            <a:off x="6937359" y="2927625"/>
            <a:ext cx="102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200" dirty="0"/>
              <a:t>Disturbance
</a:t>
            </a:r>
            <a:endParaRPr kumimoji="1"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F040A5-7600-4EA8-B53E-C1FF21F4D26F}"/>
              </a:ext>
            </a:extLst>
          </p:cNvPr>
          <p:cNvSpPr txBox="1"/>
          <p:nvPr/>
        </p:nvSpPr>
        <p:spPr>
          <a:xfrm>
            <a:off x="8269778" y="3868337"/>
            <a:ext cx="591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100" dirty="0"/>
              <a:t>Time t
</a:t>
            </a:r>
            <a:endParaRPr kumimoji="1" lang="ja-JP" altLang="en-US" sz="1100" dirty="0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0BA44D68-D809-477D-ACAB-8D8FCB76E843}"/>
              </a:ext>
            </a:extLst>
          </p:cNvPr>
          <p:cNvSpPr/>
          <p:nvPr/>
        </p:nvSpPr>
        <p:spPr>
          <a:xfrm flipV="1">
            <a:off x="6953548" y="3396063"/>
            <a:ext cx="1451912" cy="383396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E46AC6E-657C-4EC7-9D8A-A0DE7613C6BE}"/>
              </a:ext>
            </a:extLst>
          </p:cNvPr>
          <p:cNvSpPr txBox="1"/>
          <p:nvPr/>
        </p:nvSpPr>
        <p:spPr>
          <a:xfrm>
            <a:off x="9481045" y="4372897"/>
            <a:ext cx="218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Reduce operating costs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453ECBA-4191-492B-B872-0737F5675D32}"/>
              </a:ext>
            </a:extLst>
          </p:cNvPr>
          <p:cNvSpPr txBox="1"/>
          <p:nvPr/>
        </p:nvSpPr>
        <p:spPr>
          <a:xfrm>
            <a:off x="9144261" y="3275889"/>
            <a:ext cx="275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Identify disturbances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19FE35D-4CAE-443B-B405-CB23D5BB6A4C}"/>
              </a:ext>
            </a:extLst>
          </p:cNvPr>
          <p:cNvSpPr txBox="1"/>
          <p:nvPr/>
        </p:nvSpPr>
        <p:spPr>
          <a:xfrm>
            <a:off x="5954755" y="1753859"/>
            <a:ext cx="6528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2000"/>
              <a:t>Formulation for operation planning optimization
</a:t>
            </a:r>
            <a:endParaRPr kumimoji="1" lang="ja-JP" altLang="en-US" sz="20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CA22123-8934-4322-A7E4-CA67C85625E4}"/>
              </a:ext>
            </a:extLst>
          </p:cNvPr>
          <p:cNvSpPr txBox="1"/>
          <p:nvPr/>
        </p:nvSpPr>
        <p:spPr>
          <a:xfrm>
            <a:off x="864720" y="1748343"/>
            <a:ext cx="517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Modeling with operational optimization in mind
</a:t>
            </a:r>
            <a:endParaRPr kumimoji="1" lang="ja-JP" altLang="en-US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4D22498-CC2D-48DC-8B1B-66C4CE6D82FD}"/>
              </a:ext>
            </a:extLst>
          </p:cNvPr>
          <p:cNvCxnSpPr>
            <a:cxnSpLocks/>
          </p:cNvCxnSpPr>
          <p:nvPr/>
        </p:nvCxnSpPr>
        <p:spPr>
          <a:xfrm flipH="1">
            <a:off x="291605" y="2148127"/>
            <a:ext cx="513828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0586C76-6DD7-47C2-9E21-1E67E45092CE}"/>
              </a:ext>
            </a:extLst>
          </p:cNvPr>
          <p:cNvCxnSpPr>
            <a:cxnSpLocks/>
          </p:cNvCxnSpPr>
          <p:nvPr/>
        </p:nvCxnSpPr>
        <p:spPr>
          <a:xfrm flipH="1">
            <a:off x="6227744" y="2148127"/>
            <a:ext cx="56521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A0E1282-6104-44CB-90C8-BCB6C7C70AF2}"/>
              </a:ext>
            </a:extLst>
          </p:cNvPr>
          <p:cNvSpPr txBox="1"/>
          <p:nvPr/>
        </p:nvSpPr>
        <p:spPr>
          <a:xfrm>
            <a:off x="6213127" y="2181594"/>
            <a:ext cx="5764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Calculate the lowest cost operation plan within constraint conditions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9732A52-E9FE-45DD-AA3C-3A09A4A5B153}"/>
              </a:ext>
            </a:extLst>
          </p:cNvPr>
          <p:cNvSpPr txBox="1"/>
          <p:nvPr/>
        </p:nvSpPr>
        <p:spPr>
          <a:xfrm>
            <a:off x="290500" y="2140220"/>
            <a:ext cx="5480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1400" dirty="0"/>
              <a:t>Constraints and costs that need to be considered in operation are defined as formulas.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1400" dirty="0"/>
              <a:t>Expressing the input-output relationship of equipment as a characteristic formula</a:t>
            </a:r>
            <a:endParaRPr kumimoji="1" lang="ja-JP" altLang="en-US" sz="1400" dirty="0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02F15A19-82A1-4B51-B83D-341C2C8063D8}"/>
              </a:ext>
            </a:extLst>
          </p:cNvPr>
          <p:cNvSpPr/>
          <p:nvPr/>
        </p:nvSpPr>
        <p:spPr>
          <a:xfrm rot="5400000">
            <a:off x="2112453" y="6038792"/>
            <a:ext cx="481621" cy="2460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79786BD-5026-4C58-997A-ECB3181AF6C6}"/>
              </a:ext>
            </a:extLst>
          </p:cNvPr>
          <p:cNvCxnSpPr/>
          <p:nvPr/>
        </p:nvCxnSpPr>
        <p:spPr>
          <a:xfrm>
            <a:off x="6815122" y="4837580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D08CEFC-0892-4984-B3E0-C2BB7C5F436B}"/>
                  </a:ext>
                </a:extLst>
              </p:cNvPr>
              <p:cNvSpPr txBox="1"/>
              <p:nvPr/>
            </p:nvSpPr>
            <p:spPr>
              <a:xfrm>
                <a:off x="504310" y="3145919"/>
                <a:ext cx="20662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≤ "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𝑄𝑢𝑎𝑙𝑖𝑡𝑦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" ≤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D08CEFC-0892-4984-B3E0-C2BB7C5F4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10" y="3145919"/>
                <a:ext cx="2066251" cy="307777"/>
              </a:xfrm>
              <a:prstGeom prst="rect">
                <a:avLst/>
              </a:prstGeom>
              <a:blipFill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33C66D31-40F0-4745-8BAC-ADFDC315C003}"/>
                  </a:ext>
                </a:extLst>
              </p:cNvPr>
              <p:cNvSpPr txBox="1"/>
              <p:nvPr/>
            </p:nvSpPr>
            <p:spPr>
              <a:xfrm>
                <a:off x="516737" y="5826465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33C66D31-40F0-4745-8BAC-ADFDC315C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37" y="5826465"/>
                <a:ext cx="667154" cy="338554"/>
              </a:xfrm>
              <a:prstGeom prst="rect">
                <a:avLst/>
              </a:prstGeom>
              <a:blipFill>
                <a:blip r:embed="rId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86736509-240E-4E62-936B-B27BA461AAE3}"/>
                  </a:ext>
                </a:extLst>
              </p:cNvPr>
              <p:cNvSpPr txBox="1"/>
              <p:nvPr/>
            </p:nvSpPr>
            <p:spPr>
              <a:xfrm>
                <a:off x="3536038" y="5045504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86736509-240E-4E62-936B-B27BA461A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038" y="5045504"/>
                <a:ext cx="667154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D39876E-27F8-407A-A8A1-C15A9497962D}"/>
                  </a:ext>
                </a:extLst>
              </p:cNvPr>
              <p:cNvSpPr txBox="1"/>
              <p:nvPr/>
            </p:nvSpPr>
            <p:spPr>
              <a:xfrm>
                <a:off x="3724427" y="5881654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D39876E-27F8-407A-A8A1-C15A94979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27" y="5881654"/>
                <a:ext cx="667154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EB6D604-CCD9-40A7-93F0-03B5AC6627A1}"/>
                  </a:ext>
                </a:extLst>
              </p:cNvPr>
              <p:cNvSpPr txBox="1"/>
              <p:nvPr/>
            </p:nvSpPr>
            <p:spPr>
              <a:xfrm>
                <a:off x="7684609" y="5174878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EB6D604-CCD9-40A7-93F0-03B5AC662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609" y="5174878"/>
                <a:ext cx="667154" cy="338554"/>
              </a:xfrm>
              <a:prstGeom prst="rect">
                <a:avLst/>
              </a:prstGeom>
              <a:blipFill>
                <a:blip r:embed="rId6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862D5F37-409C-4E89-BE98-527363AC2C31}"/>
                  </a:ext>
                </a:extLst>
              </p:cNvPr>
              <p:cNvSpPr txBox="1"/>
              <p:nvPr/>
            </p:nvSpPr>
            <p:spPr>
              <a:xfrm>
                <a:off x="7932924" y="2849212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862D5F37-409C-4E89-BE98-527363AC2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924" y="2849212"/>
                <a:ext cx="667154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B5FC8C1-567F-4671-835C-E3B81286ECC3}"/>
                  </a:ext>
                </a:extLst>
              </p:cNvPr>
              <p:cNvSpPr txBox="1"/>
              <p:nvPr/>
            </p:nvSpPr>
            <p:spPr>
              <a:xfrm>
                <a:off x="7787220" y="4030448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B5FC8C1-567F-4671-835C-E3B81286E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220" y="4030448"/>
                <a:ext cx="667154" cy="338554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8B65B922-8C57-47BC-8AE1-99DB002773C2}"/>
                  </a:ext>
                </a:extLst>
              </p:cNvPr>
              <p:cNvSpPr txBox="1"/>
              <p:nvPr/>
            </p:nvSpPr>
            <p:spPr>
              <a:xfrm>
                <a:off x="222515" y="3489419"/>
                <a:ext cx="29287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SG" altLang="ja-JP" sz="1400" i="1" dirty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SG" altLang="ja-JP" sz="14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1" lang="en-SG" altLang="ja-JP" sz="1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SG" altLang="ja-JP" sz="1400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SG" altLang="ja-JP" sz="1400" i="1" dirty="0">
                          <a:latin typeface="Cambria Math" panose="02040503050406030204" pitchFamily="18" charset="0"/>
                        </a:rPr>
                        <m:t>𝑜𝑝𝑒𝑟𝑎𝑡𝑖𝑜𝑛</m:t>
                      </m:r>
                      <m:r>
                        <a:rPr kumimoji="1" lang="en-SG" altLang="ja-JP" sz="1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SG" altLang="ja-JP" sz="1400" i="1" dirty="0">
                          <a:latin typeface="Cambria Math" panose="02040503050406030204" pitchFamily="18" charset="0"/>
                        </a:rPr>
                        <m:t>𝑎𝑚𝑜𝑢𝑛𝑡</m:t>
                      </m:r>
                      <m:r>
                        <a:rPr kumimoji="1" lang="en-SG" altLang="ja-JP" sz="1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8B65B922-8C57-47BC-8AE1-99DB00277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15" y="3489419"/>
                <a:ext cx="2928772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A399358-37EF-4C33-B80F-465DD4D77545}"/>
              </a:ext>
            </a:extLst>
          </p:cNvPr>
          <p:cNvSpPr txBox="1"/>
          <p:nvPr/>
        </p:nvSpPr>
        <p:spPr>
          <a:xfrm>
            <a:off x="2721966" y="3109444"/>
            <a:ext cx="333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Comply with the water quality.</a:t>
            </a:r>
            <a:endParaRPr kumimoji="1" lang="ja-JP" altLang="en-US" sz="16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23B4A85-62B8-4A79-87A2-59085880DAA0}"/>
              </a:ext>
            </a:extLst>
          </p:cNvPr>
          <p:cNvSpPr txBox="1"/>
          <p:nvPr/>
        </p:nvSpPr>
        <p:spPr>
          <a:xfrm>
            <a:off x="2958775" y="3497848"/>
            <a:ext cx="2505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Reduce operating costs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2F9083F-675D-4048-B03B-3DB54C9A2660}"/>
                  </a:ext>
                </a:extLst>
              </p:cNvPr>
              <p:cNvSpPr txBox="1"/>
              <p:nvPr/>
            </p:nvSpPr>
            <p:spPr>
              <a:xfrm>
                <a:off x="-58330" y="4592716"/>
                <a:ext cx="1675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2F9083F-675D-4048-B03B-3DB54C9A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330" y="4592716"/>
                <a:ext cx="1675628" cy="338554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A2E46FE-CDEA-42EF-8C78-BEE30F641D9E}"/>
              </a:ext>
            </a:extLst>
          </p:cNvPr>
          <p:cNvSpPr txBox="1"/>
          <p:nvPr/>
        </p:nvSpPr>
        <p:spPr>
          <a:xfrm>
            <a:off x="2767614" y="4427116"/>
            <a:ext cx="2987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Each parameters should comply with the characteristic</a:t>
            </a:r>
            <a:endParaRPr kumimoji="1" lang="ja-JP" altLang="en-US" sz="1600" dirty="0"/>
          </a:p>
        </p:txBody>
      </p:sp>
      <p:sp>
        <p:nvSpPr>
          <p:cNvPr id="66" name="吹き出し: 角を丸めた四角形 65">
            <a:extLst>
              <a:ext uri="{FF2B5EF4-FFF2-40B4-BE49-F238E27FC236}">
                <a16:creationId xmlns:a16="http://schemas.microsoft.com/office/drawing/2014/main" id="{DC5AFAAD-76E6-4432-839D-037AC4FBD9BA}"/>
              </a:ext>
            </a:extLst>
          </p:cNvPr>
          <p:cNvSpPr/>
          <p:nvPr/>
        </p:nvSpPr>
        <p:spPr>
          <a:xfrm>
            <a:off x="4590258" y="5305359"/>
            <a:ext cx="1429757" cy="590783"/>
          </a:xfrm>
          <a:prstGeom prst="wedgeRoundRectCallout">
            <a:avLst>
              <a:gd name="adj1" fmla="val -38005"/>
              <a:gd name="adj2" fmla="val -8197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SG" altLang="ja-JP" sz="1600" dirty="0">
                <a:solidFill>
                  <a:schemeClr val="tx1"/>
                </a:solidFill>
              </a:rPr>
              <a:t>Data-driven highlighted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31BB36-7E2D-44E7-B2AD-7F57013A70A9}"/>
              </a:ext>
            </a:extLst>
          </p:cNvPr>
          <p:cNvCxnSpPr/>
          <p:nvPr/>
        </p:nvCxnSpPr>
        <p:spPr>
          <a:xfrm>
            <a:off x="8946240" y="5573732"/>
            <a:ext cx="0" cy="251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04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6AE69CF4-0677-4273-A2CF-B9D5359C3C93}"/>
              </a:ext>
            </a:extLst>
          </p:cNvPr>
          <p:cNvSpPr/>
          <p:nvPr/>
        </p:nvSpPr>
        <p:spPr>
          <a:xfrm>
            <a:off x="1695449" y="4310103"/>
            <a:ext cx="10041350" cy="11644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A14C9261-80C7-425E-9018-79596BDCE5C5}"/>
              </a:ext>
            </a:extLst>
          </p:cNvPr>
          <p:cNvSpPr/>
          <p:nvPr/>
        </p:nvSpPr>
        <p:spPr>
          <a:xfrm>
            <a:off x="1888764" y="4381549"/>
            <a:ext cx="6623936" cy="9591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9F041D57-9BB6-4677-BB01-61E8F3E8C1E6}"/>
              </a:ext>
            </a:extLst>
          </p:cNvPr>
          <p:cNvSpPr/>
          <p:nvPr/>
        </p:nvSpPr>
        <p:spPr>
          <a:xfrm>
            <a:off x="2030177" y="4524966"/>
            <a:ext cx="2989642" cy="6722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6141"/>
            <a:ext cx="11400125" cy="518094"/>
          </a:xfrm>
        </p:spPr>
        <p:txBody>
          <a:bodyPr/>
          <a:lstStyle/>
          <a:p>
            <a:r>
              <a:rPr lang="en-US" dirty="0"/>
              <a:t>Concerns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1" name="テキスト プレースホルダー 5">
            <a:extLst>
              <a:ext uri="{FF2B5EF4-FFF2-40B4-BE49-F238E27FC236}">
                <a16:creationId xmlns:a16="http://schemas.microsoft.com/office/drawing/2014/main" id="{E752E82A-5B36-47E4-82F4-41C207EF65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178" y="1269474"/>
            <a:ext cx="10366165" cy="1687899"/>
          </a:xfrm>
        </p:spPr>
        <p:txBody>
          <a:bodyPr/>
          <a:lstStyle/>
          <a:p>
            <a:r>
              <a:rPr lang="en-US" altLang="ja-JP" dirty="0"/>
              <a:t>Optimization model is not compatible, for example, RO deterioration cannot be expressed from hours operation data.</a:t>
            </a:r>
          </a:p>
          <a:p>
            <a:r>
              <a:rPr lang="en-US" altLang="ja-JP" dirty="0"/>
              <a:t>Since membrane state modeling itself is difficult, it may be better to proceed with the following approach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7C88B06-602B-4421-ACB6-53196B7B195A}"/>
              </a:ext>
            </a:extLst>
          </p:cNvPr>
          <p:cNvSpPr/>
          <p:nvPr/>
        </p:nvSpPr>
        <p:spPr>
          <a:xfrm>
            <a:off x="2186155" y="4636670"/>
            <a:ext cx="2677686" cy="495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SG" altLang="ja-JP" sz="2000" dirty="0">
                <a:solidFill>
                  <a:schemeClr val="accent2">
                    <a:lumMod val="50000"/>
                  </a:schemeClr>
                </a:solidFill>
              </a:rPr>
              <a:t>Water Quality Prediction Model</a:t>
            </a:r>
            <a:endParaRPr kumimoji="1" lang="en-US" altLang="ja-JP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DC541C3-0CFA-45D8-BE74-3406E7057730}"/>
              </a:ext>
            </a:extLst>
          </p:cNvPr>
          <p:cNvSpPr/>
          <p:nvPr/>
        </p:nvSpPr>
        <p:spPr>
          <a:xfrm>
            <a:off x="5470942" y="4532496"/>
            <a:ext cx="2677686" cy="599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SG" altLang="ja-JP" sz="2000" dirty="0">
                <a:solidFill>
                  <a:srgbClr val="00B050"/>
                </a:solidFill>
              </a:rPr>
              <a:t>RO clogging status prediction model</a:t>
            </a:r>
            <a:endParaRPr kumimoji="1" lang="ja-JP" altLang="en-US" sz="2000" dirty="0">
              <a:solidFill>
                <a:srgbClr val="00B050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1A8EA2-8013-4235-A450-6BFA5642F6BF}"/>
              </a:ext>
            </a:extLst>
          </p:cNvPr>
          <p:cNvSpPr/>
          <p:nvPr/>
        </p:nvSpPr>
        <p:spPr>
          <a:xfrm>
            <a:off x="8822980" y="4416818"/>
            <a:ext cx="2677686" cy="727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SG" altLang="ja-JP" sz="2000" dirty="0">
                <a:solidFill>
                  <a:srgbClr val="FF0000"/>
                </a:solidFill>
              </a:rPr>
              <a:t>RO degradation prediction model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8" name="右中かっこ 37">
            <a:extLst>
              <a:ext uri="{FF2B5EF4-FFF2-40B4-BE49-F238E27FC236}">
                <a16:creationId xmlns:a16="http://schemas.microsoft.com/office/drawing/2014/main" id="{45916D00-C36E-4469-B951-24CF62CEC108}"/>
              </a:ext>
            </a:extLst>
          </p:cNvPr>
          <p:cNvSpPr/>
          <p:nvPr/>
        </p:nvSpPr>
        <p:spPr>
          <a:xfrm rot="16200000">
            <a:off x="8256483" y="939884"/>
            <a:ext cx="337872" cy="5861201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56B3DA1-1EF4-4BC6-A289-917E997BECBB}"/>
              </a:ext>
            </a:extLst>
          </p:cNvPr>
          <p:cNvSpPr txBox="1"/>
          <p:nvPr/>
        </p:nvSpPr>
        <p:spPr>
          <a:xfrm>
            <a:off x="6471267" y="3253727"/>
            <a:ext cx="390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Monitoring RO membrane status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F5324E3-D7B9-40B1-B16C-F41D89789E9C}"/>
              </a:ext>
            </a:extLst>
          </p:cNvPr>
          <p:cNvSpPr txBox="1"/>
          <p:nvPr/>
        </p:nvSpPr>
        <p:spPr>
          <a:xfrm>
            <a:off x="5256735" y="5648802"/>
            <a:ext cx="3315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(2)</a:t>
            </a:r>
            <a:r>
              <a:rPr kumimoji="1" lang="ja-JP" altLang="en-US" b="1" dirty="0"/>
              <a:t> </a:t>
            </a:r>
            <a:r>
              <a:rPr kumimoji="1" lang="en-US" altLang="ja-JP" b="1" dirty="0"/>
              <a:t>If modeling goes well, reflect to the optimization</a:t>
            </a:r>
            <a:endParaRPr kumimoji="1" lang="ja-JP" altLang="en-US" dirty="0"/>
          </a:p>
        </p:txBody>
      </p:sp>
      <p:sp>
        <p:nvSpPr>
          <p:cNvPr id="46" name="矢印: 下カーブ 45">
            <a:extLst>
              <a:ext uri="{FF2B5EF4-FFF2-40B4-BE49-F238E27FC236}">
                <a16:creationId xmlns:a16="http://schemas.microsoft.com/office/drawing/2014/main" id="{85D85F19-AA83-4262-A78D-7043A00BF82B}"/>
              </a:ext>
            </a:extLst>
          </p:cNvPr>
          <p:cNvSpPr/>
          <p:nvPr/>
        </p:nvSpPr>
        <p:spPr>
          <a:xfrm rot="10800000" flipH="1">
            <a:off x="4306925" y="5182721"/>
            <a:ext cx="1789075" cy="45031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矢印: 下カーブ 46">
            <a:extLst>
              <a:ext uri="{FF2B5EF4-FFF2-40B4-BE49-F238E27FC236}">
                <a16:creationId xmlns:a16="http://schemas.microsoft.com/office/drawing/2014/main" id="{B0BEF487-5296-4A69-A829-40EDEE568A06}"/>
              </a:ext>
            </a:extLst>
          </p:cNvPr>
          <p:cNvSpPr/>
          <p:nvPr/>
        </p:nvSpPr>
        <p:spPr>
          <a:xfrm rot="10800000" flipH="1">
            <a:off x="7732290" y="5213337"/>
            <a:ext cx="1789075" cy="45031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C59787F-25E6-45E6-8AE8-D725336F0857}"/>
              </a:ext>
            </a:extLst>
          </p:cNvPr>
          <p:cNvSpPr txBox="1"/>
          <p:nvPr/>
        </p:nvSpPr>
        <p:spPr>
          <a:xfrm>
            <a:off x="2100756" y="5660544"/>
            <a:ext cx="26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(1) Highest priority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9A52CF-1AEF-4EB0-A3C8-E55B624231B0}"/>
              </a:ext>
            </a:extLst>
          </p:cNvPr>
          <p:cNvSpPr txBox="1"/>
          <p:nvPr/>
        </p:nvSpPr>
        <p:spPr>
          <a:xfrm>
            <a:off x="8737600" y="5644068"/>
            <a:ext cx="3315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(3) If modeling goes well, reflect to the optimization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171BCC6-1E8D-4116-93A5-3E16E1D95EEF}"/>
              </a:ext>
            </a:extLst>
          </p:cNvPr>
          <p:cNvSpPr txBox="1"/>
          <p:nvPr/>
        </p:nvSpPr>
        <p:spPr>
          <a:xfrm>
            <a:off x="571984" y="1359"/>
            <a:ext cx="210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Analytical Policy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7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en-US" dirty="0"/>
              <a:t>RO Membrane Performance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12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5606459" y="2750324"/>
            <a:ext cx="1857768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723242-F2CC-485E-A714-7219E44CF7B6}"/>
              </a:ext>
            </a:extLst>
          </p:cNvPr>
          <p:cNvSpPr/>
          <p:nvPr/>
        </p:nvSpPr>
        <p:spPr>
          <a:xfrm>
            <a:off x="5666399" y="275032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EEF3126-8879-4644-BF1B-760DFAAFA8A8}"/>
              </a:ext>
            </a:extLst>
          </p:cNvPr>
          <p:cNvSpPr/>
          <p:nvPr/>
        </p:nvSpPr>
        <p:spPr>
          <a:xfrm>
            <a:off x="6070821" y="275032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9C831FC-C5CE-4926-9A68-D0065090DFD9}"/>
              </a:ext>
            </a:extLst>
          </p:cNvPr>
          <p:cNvSpPr/>
          <p:nvPr/>
        </p:nvSpPr>
        <p:spPr>
          <a:xfrm>
            <a:off x="7037609" y="275032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AB8170D-219F-4E30-8C23-78CE3E55E5BF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811322" y="1817705"/>
            <a:ext cx="648442" cy="32004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229751" y="2920075"/>
            <a:ext cx="2376708" cy="19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6574E0E-8157-4902-A393-49685063615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464227" y="2914294"/>
            <a:ext cx="2271514" cy="77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6C96357-F46B-4FC5-8EF4-3A4DF3AD99C7}"/>
              </a:ext>
            </a:extLst>
          </p:cNvPr>
          <p:cNvSpPr txBox="1"/>
          <p:nvPr/>
        </p:nvSpPr>
        <p:spPr>
          <a:xfrm>
            <a:off x="6521408" y="2787114"/>
            <a:ext cx="502291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・・・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1C491DE-F030-4683-8883-B6603E8BD763}"/>
              </a:ext>
            </a:extLst>
          </p:cNvPr>
          <p:cNvSpPr txBox="1"/>
          <p:nvPr/>
        </p:nvSpPr>
        <p:spPr>
          <a:xfrm>
            <a:off x="7501634" y="3057543"/>
            <a:ext cx="3162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/>
              <a:t>Concentrated water (drainage)
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BE2D600-CA67-4593-B857-9AD38A2C5D0E}"/>
              </a:ext>
            </a:extLst>
          </p:cNvPr>
          <p:cNvSpPr txBox="1"/>
          <p:nvPr/>
        </p:nvSpPr>
        <p:spPr>
          <a:xfrm>
            <a:off x="3138735" y="2179028"/>
            <a:ext cx="3078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/>
              <a:t>Supplied water
</a:t>
            </a:r>
            <a:endParaRPr kumimoji="1" lang="ja-JP" altLang="en-US" sz="16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A5E7368-D74C-4553-8BAF-CE4A25CCB953}"/>
              </a:ext>
            </a:extLst>
          </p:cNvPr>
          <p:cNvSpPr txBox="1"/>
          <p:nvPr/>
        </p:nvSpPr>
        <p:spPr>
          <a:xfrm>
            <a:off x="6950662" y="2185665"/>
            <a:ext cx="2828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/>
              <a:t>Through water
</a:t>
            </a:r>
            <a:endParaRPr kumimoji="1"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F65BDF-DF65-490F-96CC-69C575839C27}"/>
                  </a:ext>
                </a:extLst>
              </p:cNvPr>
              <p:cNvSpPr txBox="1"/>
              <p:nvPr/>
            </p:nvSpPr>
            <p:spPr>
              <a:xfrm>
                <a:off x="517055" y="2029546"/>
                <a:ext cx="28147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SG" altLang="ja-JP" sz="1600" dirty="0"/>
                  <a:t>Concentration  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en-SG" altLang="ja-JP" sz="1600" dirty="0"/>
                  <a:t>Volume flow rate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en-SG" altLang="ja-JP" sz="1600" dirty="0"/>
                  <a:t>Conductivity  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𝐸𝐶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F65BDF-DF65-490F-96CC-69C575839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55" y="2029546"/>
                <a:ext cx="2814721" cy="830997"/>
              </a:xfrm>
              <a:prstGeom prst="rect">
                <a:avLst/>
              </a:prstGeom>
              <a:blipFill>
                <a:blip r:embed="rId2"/>
                <a:stretch>
                  <a:fillRect l="-1299" t="-2206" b="-88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8053443-635D-4EC0-B5D2-4BF7D8879281}"/>
                  </a:ext>
                </a:extLst>
              </p:cNvPr>
              <p:cNvSpPr txBox="1"/>
              <p:nvPr/>
            </p:nvSpPr>
            <p:spPr>
              <a:xfrm>
                <a:off x="3969013" y="2486887"/>
                <a:ext cx="11216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8053443-635D-4EC0-B5D2-4BF7D887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013" y="2486887"/>
                <a:ext cx="1121678" cy="338554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99A5BF6-369E-44F1-898D-D347F859EE69}"/>
                  </a:ext>
                </a:extLst>
              </p:cNvPr>
              <p:cNvSpPr txBox="1"/>
              <p:nvPr/>
            </p:nvSpPr>
            <p:spPr>
              <a:xfrm>
                <a:off x="7657849" y="2499292"/>
                <a:ext cx="11948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99A5BF6-369E-44F1-898D-D347F859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849" y="2499292"/>
                <a:ext cx="1194866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0718D95-8AC4-497F-95F7-19877042CA2A}"/>
                  </a:ext>
                </a:extLst>
              </p:cNvPr>
              <p:cNvSpPr txBox="1"/>
              <p:nvPr/>
            </p:nvSpPr>
            <p:spPr>
              <a:xfrm>
                <a:off x="7762417" y="3333804"/>
                <a:ext cx="10843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0718D95-8AC4-497F-95F7-19877042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417" y="3333804"/>
                <a:ext cx="1084335" cy="33855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7403F7A-9991-4371-9FD2-43D005051265}"/>
                  </a:ext>
                </a:extLst>
              </p:cNvPr>
              <p:cNvSpPr txBox="1"/>
              <p:nvPr/>
            </p:nvSpPr>
            <p:spPr>
              <a:xfrm>
                <a:off x="1076272" y="4516395"/>
                <a:ext cx="3937898" cy="56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SG" altLang="ja-JP" sz="2000" dirty="0"/>
                  <a:t>Recovery rate</a:t>
                </a:r>
                <a:r>
                  <a:rPr kumimoji="1" lang="en-US" altLang="ja-JP" sz="2000" dirty="0"/>
                  <a:t>[%]</a:t>
                </a:r>
                <a:r>
                  <a:rPr kumimoji="1" lang="ja-JP" altLang="en-US" sz="2000" dirty="0"/>
                  <a:t>＝</a:t>
                </a:r>
                <a:r>
                  <a:rPr kumimoji="1" lang="en-US" altLang="ja-JP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7403F7A-9991-4371-9FD2-43D005051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72" y="4516395"/>
                <a:ext cx="3937898" cy="567720"/>
              </a:xfrm>
              <a:prstGeom prst="rect">
                <a:avLst/>
              </a:prstGeom>
              <a:blipFill>
                <a:blip r:embed="rId6"/>
                <a:stretch>
                  <a:fillRect l="-17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8D72CBA-BDDB-456A-A3C2-E65F2BBD1EE9}"/>
                  </a:ext>
                </a:extLst>
              </p:cNvPr>
              <p:cNvSpPr txBox="1"/>
              <p:nvPr/>
            </p:nvSpPr>
            <p:spPr>
              <a:xfrm>
                <a:off x="9118698" y="4284079"/>
                <a:ext cx="2689604" cy="56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/>
                  <a:t>LRV</a:t>
                </a:r>
                <a:r>
                  <a:rPr kumimoji="1" lang="ja-JP" altLang="en-US" sz="2000" dirty="0"/>
                  <a:t>＝</a:t>
                </a:r>
                <a:r>
                  <a:rPr kumimoji="1" lang="en-US" altLang="ja-JP" sz="2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8D72CBA-BDDB-456A-A3C2-E65F2BBD1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98" y="4284079"/>
                <a:ext cx="2689604" cy="567720"/>
              </a:xfrm>
              <a:prstGeom prst="rect">
                <a:avLst/>
              </a:prstGeom>
              <a:blipFill>
                <a:blip r:embed="rId7"/>
                <a:stretch>
                  <a:fillRect l="-2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1948CF4-0D03-47E9-A683-3F5DDA2DA96B}"/>
              </a:ext>
            </a:extLst>
          </p:cNvPr>
          <p:cNvSpPr txBox="1"/>
          <p:nvPr/>
        </p:nvSpPr>
        <p:spPr>
          <a:xfrm>
            <a:off x="5960508" y="4444641"/>
            <a:ext cx="3016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1600"/>
              <a:t>Logarithmic reduction (virus removal rate)
</a:t>
            </a:r>
            <a:endParaRPr kumimoji="1" lang="ja-JP" altLang="en-US" sz="16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A646EEE-B1AC-4BB7-9E88-E0DEBE05879E}"/>
              </a:ext>
            </a:extLst>
          </p:cNvPr>
          <p:cNvSpPr txBox="1"/>
          <p:nvPr/>
        </p:nvSpPr>
        <p:spPr>
          <a:xfrm>
            <a:off x="5909832" y="5041346"/>
            <a:ext cx="2901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SG" altLang="ja-JP" sz="1600"/>
              <a:t>Ionic substance removal rate
</a:t>
            </a:r>
            <a:endParaRPr kumimoji="1" lang="ja-JP" altLang="en-US" sz="16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48E1C52-7CBC-4B99-A06A-8A72AF1E8DE0}"/>
              </a:ext>
            </a:extLst>
          </p:cNvPr>
          <p:cNvSpPr txBox="1"/>
          <p:nvPr/>
        </p:nvSpPr>
        <p:spPr>
          <a:xfrm>
            <a:off x="5926724" y="3997174"/>
            <a:ext cx="290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SG" altLang="ja-JP"/>
              <a:t>Removal rate
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576D52F-D468-4611-8E87-66471CF1A144}"/>
              </a:ext>
            </a:extLst>
          </p:cNvPr>
          <p:cNvSpPr txBox="1"/>
          <p:nvPr/>
        </p:nvSpPr>
        <p:spPr>
          <a:xfrm>
            <a:off x="444696" y="3861698"/>
            <a:ext cx="2814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RO </a:t>
            </a:r>
            <a:r>
              <a:rPr kumimoji="1" lang="en-SG" altLang="ja-JP" sz="1600" b="1" dirty="0"/>
              <a:t>Membrane performance
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4CC552AA-3726-41E6-9F08-C378C944A693}"/>
                  </a:ext>
                </a:extLst>
              </p:cNvPr>
              <p:cNvSpPr txBox="1"/>
              <p:nvPr/>
            </p:nvSpPr>
            <p:spPr>
              <a:xfrm>
                <a:off x="8828576" y="4983501"/>
                <a:ext cx="2689604" cy="658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4CC552AA-3726-41E6-9F08-C378C944A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76" y="4983501"/>
                <a:ext cx="2689604" cy="6580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プレースホルダー 5">
            <a:extLst>
              <a:ext uri="{FF2B5EF4-FFF2-40B4-BE49-F238E27FC236}">
                <a16:creationId xmlns:a16="http://schemas.microsoft.com/office/drawing/2014/main" id="{673B9984-FB55-4AC9-8A85-617C19C633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518094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800" dirty="0"/>
              <a:t>RO Membrane performance is measured in terms of removal rate and recovery rate.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13319B3-AA2C-48E8-ACEC-038A35BF099E}"/>
              </a:ext>
            </a:extLst>
          </p:cNvPr>
          <p:cNvSpPr txBox="1"/>
          <p:nvPr/>
        </p:nvSpPr>
        <p:spPr>
          <a:xfrm>
            <a:off x="777867" y="5697865"/>
            <a:ext cx="964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/>
              <a:t>What data needs to be monitored to evaluate membrane performance?
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12359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en-US" dirty="0"/>
              <a:t>Fouling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Scaling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13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10150013" y="3777329"/>
            <a:ext cx="1857768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723242-F2CC-485E-A714-7219E44CF7B6}"/>
              </a:ext>
            </a:extLst>
          </p:cNvPr>
          <p:cNvSpPr/>
          <p:nvPr/>
        </p:nvSpPr>
        <p:spPr>
          <a:xfrm>
            <a:off x="10209953" y="3777329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EEF3126-8879-4644-BF1B-760DFAAFA8A8}"/>
              </a:ext>
            </a:extLst>
          </p:cNvPr>
          <p:cNvSpPr/>
          <p:nvPr/>
        </p:nvSpPr>
        <p:spPr>
          <a:xfrm>
            <a:off x="10614375" y="3777329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9C831FC-C5CE-4926-9A68-D0065090DFD9}"/>
              </a:ext>
            </a:extLst>
          </p:cNvPr>
          <p:cNvSpPr/>
          <p:nvPr/>
        </p:nvSpPr>
        <p:spPr>
          <a:xfrm>
            <a:off x="11581163" y="3777329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8502718" y="3949009"/>
            <a:ext cx="16472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6C96357-F46B-4FC5-8EF4-3A4DF3AD99C7}"/>
              </a:ext>
            </a:extLst>
          </p:cNvPr>
          <p:cNvSpPr txBox="1"/>
          <p:nvPr/>
        </p:nvSpPr>
        <p:spPr>
          <a:xfrm>
            <a:off x="11064962" y="3814119"/>
            <a:ext cx="502291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・・・</a:t>
            </a: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1DFF763C-8AC8-4786-87DE-53CA73F951AE}"/>
              </a:ext>
            </a:extLst>
          </p:cNvPr>
          <p:cNvSpPr/>
          <p:nvPr/>
        </p:nvSpPr>
        <p:spPr>
          <a:xfrm>
            <a:off x="8966070" y="3373966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90DC0D0-AB21-4628-8E66-C3976E172F29}"/>
              </a:ext>
            </a:extLst>
          </p:cNvPr>
          <p:cNvSpPr txBox="1"/>
          <p:nvPr/>
        </p:nvSpPr>
        <p:spPr>
          <a:xfrm>
            <a:off x="8158549" y="2643904"/>
            <a:ext cx="1952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/>
              <a:t>Antiscalent NaOH
</a:t>
            </a:r>
            <a:endParaRPr kumimoji="1" lang="ja-JP" altLang="en-US" dirty="0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A808377-10F7-4A4F-BFC2-3B1122777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72" y="2594727"/>
            <a:ext cx="4467980" cy="22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E11B6A-9BD2-46C4-B476-2D51CD0A92BF}"/>
              </a:ext>
            </a:extLst>
          </p:cNvPr>
          <p:cNvSpPr txBox="1"/>
          <p:nvPr/>
        </p:nvSpPr>
        <p:spPr>
          <a:xfrm>
            <a:off x="0" y="2160764"/>
            <a:ext cx="7588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/>
              <a:t>Cleaning is necessary because the recovery rate decreases with blockage.
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3BC95D2-CE90-4FEB-829D-577B1AE233F7}"/>
              </a:ext>
            </a:extLst>
          </p:cNvPr>
          <p:cNvSpPr txBox="1"/>
          <p:nvPr/>
        </p:nvSpPr>
        <p:spPr>
          <a:xfrm>
            <a:off x="6647929" y="6000191"/>
            <a:ext cx="535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https://www.muro-chem.co.jp/business/chemical/separation_membrane.html</a:t>
            </a:r>
            <a:endParaRPr kumimoji="1" lang="ja-JP" altLang="en-US" sz="12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577461C-CF97-4DA1-B5D8-C1997A6424B8}"/>
              </a:ext>
            </a:extLst>
          </p:cNvPr>
          <p:cNvSpPr txBox="1"/>
          <p:nvPr/>
        </p:nvSpPr>
        <p:spPr>
          <a:xfrm>
            <a:off x="382710" y="1709152"/>
            <a:ext cx="258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SG" altLang="ja-JP" sz="2000" dirty="0"/>
              <a:t>Fouling removal</a:t>
            </a:r>
            <a:endParaRPr kumimoji="1" lang="ja-JP" altLang="en-US" sz="200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508FF5E6-87DF-4810-AFAE-E4CFAB0A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664" y="2554885"/>
            <a:ext cx="2303499" cy="2245912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80DE296-96A1-40F2-99CD-AA118B68BB75}"/>
              </a:ext>
            </a:extLst>
          </p:cNvPr>
          <p:cNvSpPr txBox="1"/>
          <p:nvPr/>
        </p:nvSpPr>
        <p:spPr>
          <a:xfrm>
            <a:off x="7728120" y="1695803"/>
            <a:ext cx="3704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SG" altLang="ja-JP" sz="2000" dirty="0"/>
              <a:t>Scale prevention</a:t>
            </a:r>
            <a:endParaRPr kumimoji="1" lang="ja-JP" altLang="en-US" sz="2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7F6C4D8-BE74-4D9E-8492-DC80DEB5624F}"/>
              </a:ext>
            </a:extLst>
          </p:cNvPr>
          <p:cNvSpPr txBox="1"/>
          <p:nvPr/>
        </p:nvSpPr>
        <p:spPr>
          <a:xfrm>
            <a:off x="410698" y="4770164"/>
            <a:ext cx="590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Detected by differential pressure between membranes, etc., and periodically physical cleaning (backwashing, etc.)
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8E50E6-CFE7-4808-AEA9-C78FDC217BDC}"/>
              </a:ext>
            </a:extLst>
          </p:cNvPr>
          <p:cNvSpPr txBox="1"/>
          <p:nvPr/>
        </p:nvSpPr>
        <p:spPr>
          <a:xfrm>
            <a:off x="475694" y="5306031"/>
            <a:ext cx="2994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Remove fouling with chemical cleaning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E15E7B-6096-4686-A133-796D5444DBC9}"/>
              </a:ext>
            </a:extLst>
          </p:cNvPr>
          <p:cNvSpPr txBox="1"/>
          <p:nvPr/>
        </p:nvSpPr>
        <p:spPr>
          <a:xfrm>
            <a:off x="8061813" y="4891163"/>
            <a:ext cx="3704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/>
              <a:t>Pretreatment with chemicals to prevent crystal precipitation
</a:t>
            </a:r>
            <a:endParaRPr kumimoji="1" lang="ja-JP" altLang="en-US" sz="1600" dirty="0"/>
          </a:p>
        </p:txBody>
      </p:sp>
      <p:sp>
        <p:nvSpPr>
          <p:cNvPr id="47" name="テキスト プレースホルダー 5">
            <a:extLst>
              <a:ext uri="{FF2B5EF4-FFF2-40B4-BE49-F238E27FC236}">
                <a16:creationId xmlns:a16="http://schemas.microsoft.com/office/drawing/2014/main" id="{C9352AFF-65FD-4211-AF51-04D2354417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518094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800" dirty="0"/>
              <a:t>RO In order to maintain membrane performance, cleaning and chemical addition are required.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DD1300-7533-4738-92F2-3CD6737703ED}"/>
              </a:ext>
            </a:extLst>
          </p:cNvPr>
          <p:cNvSpPr txBox="1"/>
          <p:nvPr/>
        </p:nvSpPr>
        <p:spPr>
          <a:xfrm>
            <a:off x="1159728" y="5615902"/>
            <a:ext cx="104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What operations are necessary to restore membrane performance and prevent deterioration?</a:t>
            </a:r>
          </a:p>
        </p:txBody>
      </p:sp>
    </p:spTree>
    <p:extLst>
      <p:ext uri="{BB962C8B-B14F-4D97-AF65-F5344CB8AC3E}">
        <p14:creationId xmlns:p14="http://schemas.microsoft.com/office/powerpoint/2010/main" val="234728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0BA5B4C4-7EC5-4071-BAFB-5E49C80EF3C8}"/>
              </a:ext>
            </a:extLst>
          </p:cNvPr>
          <p:cNvSpPr/>
          <p:nvPr/>
        </p:nvSpPr>
        <p:spPr>
          <a:xfrm>
            <a:off x="1277257" y="4629909"/>
            <a:ext cx="3260985" cy="1083307"/>
          </a:xfrm>
          <a:prstGeom prst="wedgeRoundRectCallout">
            <a:avLst>
              <a:gd name="adj1" fmla="val 91351"/>
              <a:gd name="adj2" fmla="val -702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Clogging due to fouling
Scaling by Crystallization
Fouling by deposit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08" y="241300"/>
            <a:ext cx="11400125" cy="518094"/>
          </a:xfrm>
        </p:spPr>
        <p:txBody>
          <a:bodyPr anchor="ctr">
            <a:normAutofit/>
          </a:bodyPr>
          <a:lstStyle/>
          <a:p>
            <a:r>
              <a:rPr lang="en-US" altLang="ja-JP" dirty="0"/>
              <a:t>Objective of RO Optimization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2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6167035" y="3451705"/>
            <a:ext cx="1153527" cy="343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RO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>
            <a:off x="3604551" y="3623386"/>
            <a:ext cx="25624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6574E0E-8157-4902-A393-496850636155}"/>
              </a:ext>
            </a:extLst>
          </p:cNvPr>
          <p:cNvCxnSpPr>
            <a:cxnSpLocks/>
            <a:stCxn id="2" idx="3"/>
            <a:endCxn id="78" idx="1"/>
          </p:cNvCxnSpPr>
          <p:nvPr/>
        </p:nvCxnSpPr>
        <p:spPr>
          <a:xfrm>
            <a:off x="7320562" y="3623386"/>
            <a:ext cx="706104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矢印: 下 34">
            <a:extLst>
              <a:ext uri="{FF2B5EF4-FFF2-40B4-BE49-F238E27FC236}">
                <a16:creationId xmlns:a16="http://schemas.microsoft.com/office/drawing/2014/main" id="{4475C6A2-D934-481F-A6D2-73C7362B1CE5}"/>
              </a:ext>
            </a:extLst>
          </p:cNvPr>
          <p:cNvSpPr/>
          <p:nvPr/>
        </p:nvSpPr>
        <p:spPr>
          <a:xfrm>
            <a:off x="1627628" y="3082806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FEB2C1E2-CD94-4124-A889-2CEDCCE7DEB4}"/>
              </a:ext>
            </a:extLst>
          </p:cNvPr>
          <p:cNvSpPr/>
          <p:nvPr/>
        </p:nvSpPr>
        <p:spPr>
          <a:xfrm>
            <a:off x="4725816" y="3082806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3F24DBE-275C-45E1-867C-BA49248E1D44}"/>
              </a:ext>
            </a:extLst>
          </p:cNvPr>
          <p:cNvSpPr txBox="1"/>
          <p:nvPr/>
        </p:nvSpPr>
        <p:spPr>
          <a:xfrm>
            <a:off x="763439" y="2449758"/>
            <a:ext cx="2063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Disinfection/ </a:t>
            </a:r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E01734F-6330-4C33-AA17-65965476CE15}"/>
              </a:ext>
            </a:extLst>
          </p:cNvPr>
          <p:cNvSpPr/>
          <p:nvPr/>
        </p:nvSpPr>
        <p:spPr>
          <a:xfrm>
            <a:off x="2608118" y="3415653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F9F743F-E3FF-44E2-9949-C06171F6C7E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47898" y="3623386"/>
            <a:ext cx="22602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EE00C22-907F-48D3-905F-6E9B81FB655C}"/>
              </a:ext>
            </a:extLst>
          </p:cNvPr>
          <p:cNvSpPr txBox="1"/>
          <p:nvPr/>
        </p:nvSpPr>
        <p:spPr>
          <a:xfrm>
            <a:off x="3559433" y="2469243"/>
            <a:ext cx="270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Clogging Prevention/ Anti-</a:t>
            </a:r>
            <a:r>
              <a:rPr kumimoji="1" lang="en-US" altLang="ja-JP" dirty="0" err="1"/>
              <a:t>Scalant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E806034-6A21-4537-B12E-AC01322E2C11}"/>
              </a:ext>
            </a:extLst>
          </p:cNvPr>
          <p:cNvSpPr txBox="1"/>
          <p:nvPr/>
        </p:nvSpPr>
        <p:spPr>
          <a:xfrm>
            <a:off x="10298431" y="3466450"/>
            <a:ext cx="1578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dirty="0"/>
              <a:t>Potable Water</a:t>
            </a:r>
            <a:endParaRPr kumimoji="1" lang="ja-JP" altLang="en-US" sz="16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F5A6E18-D512-490A-893F-3E9F10C37CC4}"/>
              </a:ext>
            </a:extLst>
          </p:cNvPr>
          <p:cNvSpPr txBox="1"/>
          <p:nvPr/>
        </p:nvSpPr>
        <p:spPr>
          <a:xfrm>
            <a:off x="3864332" y="3950868"/>
            <a:ext cx="2002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b="1" dirty="0">
                <a:solidFill>
                  <a:schemeClr val="accent1"/>
                </a:solidFill>
              </a:rPr>
              <a:t>Chemical costs
</a:t>
            </a:r>
            <a:endParaRPr kumimoji="1" lang="ja-JP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A9A5B01-5681-493B-BE28-62B0F48FBD22}"/>
              </a:ext>
            </a:extLst>
          </p:cNvPr>
          <p:cNvSpPr txBox="1"/>
          <p:nvPr/>
        </p:nvSpPr>
        <p:spPr>
          <a:xfrm>
            <a:off x="5732871" y="3966747"/>
            <a:ext cx="2074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b="1" dirty="0">
                <a:solidFill>
                  <a:schemeClr val="accent1"/>
                </a:solidFill>
              </a:rPr>
              <a:t>Membrane cleaning costs
</a:t>
            </a:r>
            <a:endParaRPr kumimoji="1" lang="ja-JP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3456BC6-2EF3-4FAF-918F-F8284B088A18}"/>
              </a:ext>
            </a:extLst>
          </p:cNvPr>
          <p:cNvSpPr txBox="1"/>
          <p:nvPr/>
        </p:nvSpPr>
        <p:spPr>
          <a:xfrm>
            <a:off x="10005257" y="3980341"/>
            <a:ext cx="2002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Water quality and flow rate to be maintained</a:t>
            </a:r>
            <a:endParaRPr kumimoji="1" lang="ja-JP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24C3906-6960-4AFF-B734-EC4FA39E98B1}"/>
              </a:ext>
            </a:extLst>
          </p:cNvPr>
          <p:cNvSpPr/>
          <p:nvPr/>
        </p:nvSpPr>
        <p:spPr>
          <a:xfrm>
            <a:off x="8026666" y="3451705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A702D755-368A-4858-8E23-F0A3E3DC90CD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>
            <a:off x="9277036" y="3628355"/>
            <a:ext cx="1021395" cy="73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843576E-1284-4B9E-86DB-5156E0130E81}"/>
              </a:ext>
            </a:extLst>
          </p:cNvPr>
          <p:cNvSpPr txBox="1"/>
          <p:nvPr/>
        </p:nvSpPr>
        <p:spPr>
          <a:xfrm>
            <a:off x="7917941" y="3968077"/>
            <a:ext cx="171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b="1" dirty="0">
                <a:solidFill>
                  <a:schemeClr val="accent1"/>
                </a:solidFill>
              </a:rPr>
              <a:t>Electricity costs</a:t>
            </a:r>
            <a:endParaRPr kumimoji="1" lang="ja-JP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88" name="テキスト プレースホルダー 5">
            <a:extLst>
              <a:ext uri="{FF2B5EF4-FFF2-40B4-BE49-F238E27FC236}">
                <a16:creationId xmlns:a16="http://schemas.microsoft.com/office/drawing/2014/main" id="{F39F9667-CF92-41F7-91E7-11DF46EA49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3349" y="814505"/>
            <a:ext cx="11719337" cy="1612897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ja-JP" sz="1800" dirty="0"/>
              <a:t>Within the range of maintaining water quality and flow rate, operating costs are minimized considering RO membrane Condition.</a:t>
            </a:r>
          </a:p>
          <a:p>
            <a:pPr marL="1062038" lvl="1" indent="-342900">
              <a:lnSpc>
                <a:spcPct val="120000"/>
              </a:lnSpc>
            </a:pPr>
            <a:r>
              <a:rPr lang="en-US" altLang="ja-JP" sz="1800" dirty="0"/>
              <a:t>Maintaining high recovery rate, good water quality (high salt rejection), and extending RO membrane life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3EE33DD-8590-4AD2-A277-30327D3E0080}"/>
              </a:ext>
            </a:extLst>
          </p:cNvPr>
          <p:cNvSpPr txBox="1"/>
          <p:nvPr/>
        </p:nvSpPr>
        <p:spPr>
          <a:xfrm>
            <a:off x="10289339" y="4882221"/>
            <a:ext cx="1718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dirty="0"/>
              <a:t>Control Carcinogens</a:t>
            </a:r>
            <a:endParaRPr kumimoji="1" lang="ja-JP" altLang="en-US" sz="16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35E5C89-1C98-46C1-A82E-C10EB7F2F818}"/>
              </a:ext>
            </a:extLst>
          </p:cNvPr>
          <p:cNvSpPr txBox="1"/>
          <p:nvPr/>
        </p:nvSpPr>
        <p:spPr>
          <a:xfrm>
            <a:off x="8110196" y="4589834"/>
            <a:ext cx="1333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b="1" dirty="0">
                <a:solidFill>
                  <a:schemeClr val="accent1"/>
                </a:solidFill>
              </a:rPr>
              <a:t>Chemical costs</a:t>
            </a:r>
            <a:endParaRPr kumimoji="1" lang="ja-JP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2833A7C-F25D-4614-82D5-4AAEF2592010}"/>
              </a:ext>
            </a:extLst>
          </p:cNvPr>
          <p:cNvSpPr txBox="1"/>
          <p:nvPr/>
        </p:nvSpPr>
        <p:spPr>
          <a:xfrm>
            <a:off x="776799" y="3933269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b="1" dirty="0">
                <a:solidFill>
                  <a:schemeClr val="accent1"/>
                </a:solidFill>
              </a:rPr>
              <a:t>Chemical costs</a:t>
            </a:r>
            <a:endParaRPr kumimoji="1" lang="ja-JP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56888A-BED6-44E0-9E2C-B4515969B239}"/>
              </a:ext>
            </a:extLst>
          </p:cNvPr>
          <p:cNvSpPr txBox="1"/>
          <p:nvPr/>
        </p:nvSpPr>
        <p:spPr>
          <a:xfrm>
            <a:off x="5774136" y="4677037"/>
            <a:ext cx="2074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b="1" dirty="0">
                <a:solidFill>
                  <a:schemeClr val="accent1"/>
                </a:solidFill>
              </a:rPr>
              <a:t>Membrane replacement costs</a:t>
            </a:r>
            <a:endParaRPr kumimoji="1" lang="ja-JP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F73AA1B2-6832-4E38-8CAC-29FAEA102D3F}"/>
              </a:ext>
            </a:extLst>
          </p:cNvPr>
          <p:cNvSpPr/>
          <p:nvPr/>
        </p:nvSpPr>
        <p:spPr>
          <a:xfrm>
            <a:off x="8510157" y="2992444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0B17A8A-366C-4D8D-A11B-26358A0E086C}"/>
              </a:ext>
            </a:extLst>
          </p:cNvPr>
          <p:cNvSpPr txBox="1"/>
          <p:nvPr/>
        </p:nvSpPr>
        <p:spPr>
          <a:xfrm>
            <a:off x="6999781" y="2318093"/>
            <a:ext cx="329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Oxidation/</a:t>
            </a:r>
          </a:p>
          <a:p>
            <a:pPr algn="ctr"/>
            <a:r>
              <a:rPr kumimoji="1" lang="en-US" altLang="ja-JP" dirty="0"/>
              <a:t>UV </a:t>
            </a:r>
            <a:r>
              <a:rPr kumimoji="1" lang="en-SG" altLang="ja-JP" dirty="0"/>
              <a:t>radiation with Chemical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AB85994-0AF9-4E85-8F8D-3C0172836555}"/>
              </a:ext>
            </a:extLst>
          </p:cNvPr>
          <p:cNvSpPr txBox="1"/>
          <p:nvPr/>
        </p:nvSpPr>
        <p:spPr>
          <a:xfrm>
            <a:off x="571984" y="1359"/>
            <a:ext cx="210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Analytical Policy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49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7258"/>
            <a:ext cx="11400125" cy="518094"/>
          </a:xfrm>
        </p:spPr>
        <p:txBody>
          <a:bodyPr/>
          <a:lstStyle/>
          <a:p>
            <a:r>
              <a:rPr lang="en-US" altLang="ja-JP" dirty="0"/>
              <a:t>RO Viewpoint for Analysis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936" y="924070"/>
            <a:ext cx="11650244" cy="5157418"/>
          </a:xfrm>
        </p:spPr>
        <p:txBody>
          <a:bodyPr/>
          <a:lstStyle/>
          <a:p>
            <a:r>
              <a:rPr lang="en-US" altLang="ja-JP" dirty="0"/>
              <a:t>What are the operating costs and the associated Control parameters and disturbances?</a:t>
            </a:r>
          </a:p>
          <a:p>
            <a:pPr lvl="1"/>
            <a:r>
              <a:rPr lang="en-US" altLang="ja-JP" dirty="0"/>
              <a:t>Control target: Anti-</a:t>
            </a:r>
            <a:r>
              <a:rPr lang="en-US" altLang="ja-JP" dirty="0" err="1"/>
              <a:t>Scalant</a:t>
            </a:r>
            <a:r>
              <a:rPr lang="en-US" altLang="ja-JP" dirty="0"/>
              <a:t>, etc.</a:t>
            </a:r>
          </a:p>
          <a:p>
            <a:pPr lvl="1"/>
            <a:r>
              <a:rPr lang="en-US" altLang="ja-JP" dirty="0"/>
              <a:t>Disturbances: inflow water quality, etc.</a:t>
            </a:r>
          </a:p>
          <a:p>
            <a:r>
              <a:rPr lang="en-US" altLang="ja-JP" dirty="0"/>
              <a:t>What are the constraints (parameter to be monitored) to be observed in operation?</a:t>
            </a:r>
          </a:p>
          <a:p>
            <a:pPr lvl="1"/>
            <a:r>
              <a:rPr lang="en-US" altLang="ja-JP" dirty="0"/>
              <a:t>Monitoring parameters: Final water quality, supply flow rate, etc.</a:t>
            </a:r>
          </a:p>
          <a:p>
            <a:r>
              <a:rPr lang="en-US" altLang="ja-JP" dirty="0"/>
              <a:t>What is the timescale of the operation (optimization period, data interval) ?</a:t>
            </a:r>
          </a:p>
          <a:p>
            <a:r>
              <a:rPr lang="en-US" altLang="ja-JP" dirty="0"/>
              <a:t>What mathematical model is needed to relate each variable?</a:t>
            </a:r>
          </a:p>
          <a:p>
            <a:pPr lvl="1"/>
            <a:r>
              <a:rPr lang="en-US" altLang="ja-JP" dirty="0"/>
              <a:t>Relationship between operation parameter and cost</a:t>
            </a:r>
          </a:p>
          <a:p>
            <a:pPr lvl="1"/>
            <a:r>
              <a:rPr lang="en-US" altLang="ja-JP" dirty="0"/>
              <a:t>Relationship between operation parameter, disturbance, and water quality (including RO membrane characteristics)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1DB59B-A4B1-4CA9-A8B4-0E7389564B14}"/>
              </a:ext>
            </a:extLst>
          </p:cNvPr>
          <p:cNvSpPr txBox="1"/>
          <p:nvPr/>
        </p:nvSpPr>
        <p:spPr>
          <a:xfrm>
            <a:off x="571984" y="1359"/>
            <a:ext cx="210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Analytical Policy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2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F11151E-E2B7-4E3A-85E3-C826F0FF7B77}"/>
              </a:ext>
            </a:extLst>
          </p:cNvPr>
          <p:cNvSpPr/>
          <p:nvPr/>
        </p:nvSpPr>
        <p:spPr>
          <a:xfrm>
            <a:off x="2009776" y="1897895"/>
            <a:ext cx="9998005" cy="42416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6AEB7CB-1CB6-4056-8462-C0939F4351E4}"/>
              </a:ext>
            </a:extLst>
          </p:cNvPr>
          <p:cNvSpPr/>
          <p:nvPr/>
        </p:nvSpPr>
        <p:spPr>
          <a:xfrm>
            <a:off x="2126788" y="2033422"/>
            <a:ext cx="9681514" cy="26693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68959F0-9718-4142-AEFE-BA590C3A62E7}"/>
              </a:ext>
            </a:extLst>
          </p:cNvPr>
          <p:cNvSpPr/>
          <p:nvPr/>
        </p:nvSpPr>
        <p:spPr>
          <a:xfrm>
            <a:off x="2311863" y="2173678"/>
            <a:ext cx="9296960" cy="11545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0825"/>
            <a:ext cx="11400125" cy="518094"/>
          </a:xfrm>
        </p:spPr>
        <p:txBody>
          <a:bodyPr/>
          <a:lstStyle/>
          <a:p>
            <a:r>
              <a:rPr lang="en-SG" altLang="ja-JP" dirty="0"/>
              <a:t>Subdivided Objective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0165"/>
          </a:xfrm>
        </p:spPr>
        <p:txBody>
          <a:bodyPr/>
          <a:lstStyle/>
          <a:p>
            <a:r>
              <a:rPr lang="en-US" altLang="ja-JP" sz="2800" dirty="0"/>
              <a:t>The objective can be subdivided into the following three stages.</a:t>
            </a:r>
          </a:p>
          <a:p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C1FA309-9A34-48FA-8814-E3337948DD3C}"/>
              </a:ext>
            </a:extLst>
          </p:cNvPr>
          <p:cNvSpPr txBox="1"/>
          <p:nvPr/>
        </p:nvSpPr>
        <p:spPr>
          <a:xfrm>
            <a:off x="2070609" y="4702743"/>
            <a:ext cx="9725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4"/>
                </a:solidFill>
              </a:rPr>
              <a:t>（</a:t>
            </a:r>
            <a:r>
              <a:rPr kumimoji="1" lang="en-US" altLang="ja-JP" sz="2000" b="1" dirty="0">
                <a:solidFill>
                  <a:schemeClr val="accent4"/>
                </a:solidFill>
              </a:rPr>
              <a:t>3</a:t>
            </a:r>
            <a:r>
              <a:rPr kumimoji="1" lang="ja-JP" altLang="en-US" sz="2000" b="1" dirty="0">
                <a:solidFill>
                  <a:schemeClr val="accent4"/>
                </a:solidFill>
              </a:rPr>
              <a:t>）</a:t>
            </a:r>
            <a:r>
              <a:rPr kumimoji="1" lang="en-US" altLang="ja-JP" sz="2000" b="1" dirty="0">
                <a:solidFill>
                  <a:schemeClr val="accent4"/>
                </a:solidFill>
              </a:rPr>
              <a:t>Operation when the membrane wear-out (the life extension)</a:t>
            </a:r>
            <a:endParaRPr kumimoji="1" lang="ja-JP" altLang="en-US" sz="2000" dirty="0">
              <a:solidFill>
                <a:schemeClr val="accent4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158FDF-6F8A-4566-BAD7-DA64286E70C5}"/>
              </a:ext>
            </a:extLst>
          </p:cNvPr>
          <p:cNvSpPr txBox="1"/>
          <p:nvPr/>
        </p:nvSpPr>
        <p:spPr>
          <a:xfrm>
            <a:off x="2242872" y="2309278"/>
            <a:ext cx="9477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2">
                    <a:lumMod val="50000"/>
                  </a:schemeClr>
                </a:solidFill>
              </a:rPr>
              <a:t>（</a:t>
            </a:r>
            <a:r>
              <a:rPr kumimoji="1" lang="en-US" altLang="ja-JP" sz="20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kumimoji="1" lang="ja-JP" altLang="en-US" sz="2000" b="1" dirty="0">
                <a:solidFill>
                  <a:schemeClr val="accent2">
                    <a:lumMod val="50000"/>
                  </a:schemeClr>
                </a:solidFill>
              </a:rPr>
              <a:t>）</a:t>
            </a:r>
            <a:r>
              <a:rPr kumimoji="1" lang="en-US" altLang="ja-JP" sz="2000" b="1" dirty="0">
                <a:solidFill>
                  <a:schemeClr val="accent2">
                    <a:lumMod val="50000"/>
                  </a:schemeClr>
                </a:solidFill>
              </a:rPr>
              <a:t>Operation needs to consider final water quality and supply flow rate</a:t>
            </a:r>
            <a:endParaRPr kumimoji="1" lang="ja-JP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787045-5D4E-48E1-BD0D-293338FF4A8E}"/>
              </a:ext>
            </a:extLst>
          </p:cNvPr>
          <p:cNvSpPr txBox="1"/>
          <p:nvPr/>
        </p:nvSpPr>
        <p:spPr>
          <a:xfrm>
            <a:off x="2057938" y="3390255"/>
            <a:ext cx="9750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kumimoji="1"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kumimoji="1" lang="ja-JP" altLang="en-US" sz="2000" b="1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r>
              <a:rPr kumimoji="1"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In addition, clogging status to be considered (monitoring the clogging)</a:t>
            </a:r>
            <a:endParaRPr kumimoji="1" lang="ja-JP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58AE49A3-5AB9-4482-95DC-0A19C7D96E96}"/>
              </a:ext>
            </a:extLst>
          </p:cNvPr>
          <p:cNvSpPr/>
          <p:nvPr/>
        </p:nvSpPr>
        <p:spPr>
          <a:xfrm rot="16200000">
            <a:off x="2619994" y="2784121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B87CE3-F971-4E22-A804-A45B260D7273}"/>
              </a:ext>
            </a:extLst>
          </p:cNvPr>
          <p:cNvSpPr txBox="1"/>
          <p:nvPr/>
        </p:nvSpPr>
        <p:spPr>
          <a:xfrm>
            <a:off x="3056955" y="2774898"/>
            <a:ext cx="840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Reduce excessive chemical dosage to meet water demand</a:t>
            </a:r>
            <a:endParaRPr kumimoji="1" lang="ja-JP" altLang="en-US" sz="2000" dirty="0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C9876CB-148B-43FE-849C-9F3FD4F11863}"/>
              </a:ext>
            </a:extLst>
          </p:cNvPr>
          <p:cNvSpPr/>
          <p:nvPr/>
        </p:nvSpPr>
        <p:spPr>
          <a:xfrm rot="16200000">
            <a:off x="2619991" y="4073217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D6A2CE-1B5D-4AE6-AA46-0C8472317724}"/>
              </a:ext>
            </a:extLst>
          </p:cNvPr>
          <p:cNvSpPr txBox="1"/>
          <p:nvPr/>
        </p:nvSpPr>
        <p:spPr>
          <a:xfrm>
            <a:off x="3111385" y="3943460"/>
            <a:ext cx="8816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Cleaning when the clogging status reaches the criteria limit rather than periodically (reduces excessive chemical cleaning)</a:t>
            </a:r>
            <a:endParaRPr kumimoji="1" lang="ja-JP" altLang="en-US" sz="2000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4A2A25CC-EA88-414F-9974-AD31B50AAB42}"/>
              </a:ext>
            </a:extLst>
          </p:cNvPr>
          <p:cNvSpPr/>
          <p:nvPr/>
        </p:nvSpPr>
        <p:spPr>
          <a:xfrm rot="16200000">
            <a:off x="2619991" y="5187485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DD762A-9EF6-401B-A3E2-D46B0186BF1D}"/>
              </a:ext>
            </a:extLst>
          </p:cNvPr>
          <p:cNvSpPr txBox="1"/>
          <p:nvPr/>
        </p:nvSpPr>
        <p:spPr>
          <a:xfrm>
            <a:off x="3033131" y="5069710"/>
            <a:ext cx="8823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Continue operation until replacement criteria base on expecting life </a:t>
            </a:r>
          </a:p>
          <a:p>
            <a:r>
              <a:rPr kumimoji="1" lang="en-US" altLang="ja-JP" sz="2000" dirty="0"/>
              <a:t>(Prevent unnecessary replacement)
(How continue operation and extent to the life if deterioration is severe, etc.)
</a:t>
            </a:r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E955D4C8-C790-4112-BCB4-0C6A659CEA71}"/>
              </a:ext>
            </a:extLst>
          </p:cNvPr>
          <p:cNvSpPr/>
          <p:nvPr/>
        </p:nvSpPr>
        <p:spPr>
          <a:xfrm rot="10800000">
            <a:off x="1596849" y="3360550"/>
            <a:ext cx="319735" cy="2423422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EA0F806-B452-4F06-A326-E76B799B3903}"/>
              </a:ext>
            </a:extLst>
          </p:cNvPr>
          <p:cNvSpPr txBox="1"/>
          <p:nvPr/>
        </p:nvSpPr>
        <p:spPr>
          <a:xfrm>
            <a:off x="97915" y="2346920"/>
            <a:ext cx="1663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Optimization of membrane </a:t>
            </a:r>
          </a:p>
          <a:p>
            <a:pPr algn="ctr"/>
            <a:r>
              <a:rPr kumimoji="1" lang="en-US" altLang="ja-JP" sz="1600" b="1" dirty="0"/>
              <a:t>condition fixed</a:t>
            </a:r>
            <a:endParaRPr kumimoji="1" lang="ja-JP" altLang="en-US" sz="1600" dirty="0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7B9E8167-6D70-49BE-9818-5844466A66BD}"/>
              </a:ext>
            </a:extLst>
          </p:cNvPr>
          <p:cNvSpPr/>
          <p:nvPr/>
        </p:nvSpPr>
        <p:spPr>
          <a:xfrm rot="10800000">
            <a:off x="1594790" y="2173678"/>
            <a:ext cx="319735" cy="1130545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7D4771B-AA8C-4F5C-B93B-BF7BE3A59FC5}"/>
              </a:ext>
            </a:extLst>
          </p:cNvPr>
          <p:cNvSpPr txBox="1"/>
          <p:nvPr/>
        </p:nvSpPr>
        <p:spPr>
          <a:xfrm>
            <a:off x="0" y="3744198"/>
            <a:ext cx="1761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b="1" dirty="0"/>
              <a:t>Monitoring membrane condition taking advantage of
optimization
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6949DE1-4EBD-4CFE-B1AF-58F9D01708F7}"/>
              </a:ext>
            </a:extLst>
          </p:cNvPr>
          <p:cNvSpPr txBox="1"/>
          <p:nvPr/>
        </p:nvSpPr>
        <p:spPr>
          <a:xfrm>
            <a:off x="571984" y="1359"/>
            <a:ext cx="210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Analytical Policy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85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F4CE000-44DC-4685-8A60-117C3AEF16D0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7E7E0E4-753E-4956-8B6D-772267AD2664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4974"/>
            <a:ext cx="11400125" cy="518094"/>
          </a:xfrm>
        </p:spPr>
        <p:txBody>
          <a:bodyPr>
            <a:normAutofit/>
          </a:bodyPr>
          <a:lstStyle/>
          <a:p>
            <a:r>
              <a:rPr lang="en-SG" altLang="ja-JP" dirty="0"/>
              <a:t>Where to be focussing 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1" y="984182"/>
            <a:ext cx="11830050" cy="600165"/>
          </a:xfrm>
        </p:spPr>
        <p:txBody>
          <a:bodyPr/>
          <a:lstStyle/>
          <a:p>
            <a:r>
              <a:rPr lang="en-US" altLang="ja-JP" dirty="0"/>
              <a:t>Expand the control value to be considered step by step.</a:t>
            </a:r>
          </a:p>
          <a:p>
            <a:pPr lvl="1"/>
            <a:r>
              <a:rPr lang="en-US" altLang="ja-JP" sz="2400" dirty="0"/>
              <a:t>Fix to the actual value when optimization calculation if the value is not considered.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501BBA-935B-49C2-8357-E8D9E6BE1E26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79A6497-EC0C-423A-98FD-03B427A6869B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17D92A-D0B8-4B63-A615-F4994882625E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6815737" y="3742681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539CEC7-5453-4C25-B58E-74BA7CF2B2A0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9D973339-E49A-442B-BD70-A8C3034A7BFA}"/>
              </a:ext>
            </a:extLst>
          </p:cNvPr>
          <p:cNvSpPr/>
          <p:nvPr/>
        </p:nvSpPr>
        <p:spPr>
          <a:xfrm>
            <a:off x="3800500" y="3202101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61652E1-0217-49EF-AF0C-FAEE30BB1D72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E87013-A320-45AE-9FE0-3179B97794E6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7645954-7F5D-476F-AA64-93484D5F6BC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CD820A-7BD1-4FC2-A11C-C082D0F22AAA}"/>
              </a:ext>
            </a:extLst>
          </p:cNvPr>
          <p:cNvSpPr txBox="1"/>
          <p:nvPr/>
        </p:nvSpPr>
        <p:spPr>
          <a:xfrm>
            <a:off x="3546603" y="2778135"/>
            <a:ext cx="7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Acid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AC3D667-4061-4171-8B13-55C471739259}"/>
              </a:ext>
            </a:extLst>
          </p:cNvPr>
          <p:cNvSpPr txBox="1"/>
          <p:nvPr/>
        </p:nvSpPr>
        <p:spPr>
          <a:xfrm>
            <a:off x="10824313" y="3332501"/>
            <a:ext cx="874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dirty="0"/>
              <a:t>Potable Water
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5ECCF7-2E94-4C69-B3A8-73384F647A0E}"/>
              </a:ext>
            </a:extLst>
          </p:cNvPr>
          <p:cNvSpPr/>
          <p:nvPr/>
        </p:nvSpPr>
        <p:spPr>
          <a:xfrm>
            <a:off x="8655316" y="35710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UV/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C442719-D89B-41C1-9444-FA5A7A6CCEB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9905686" y="3747650"/>
            <a:ext cx="918627" cy="3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761E080-D257-4B51-81FC-4455C710041F}"/>
              </a:ext>
            </a:extLst>
          </p:cNvPr>
          <p:cNvSpPr txBox="1"/>
          <p:nvPr/>
        </p:nvSpPr>
        <p:spPr>
          <a:xfrm>
            <a:off x="10002645" y="4418018"/>
            <a:ext cx="2093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Flow rate and quality as required</a:t>
            </a:r>
            <a:endParaRPr kumimoji="1" lang="ja-JP" altLang="en-US" sz="1600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7EBFEFE4-FE8F-4014-A573-693D6D619060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DA21DED-5A9E-451C-A1B5-44751791EB84}"/>
              </a:ext>
            </a:extLst>
          </p:cNvPr>
          <p:cNvSpPr txBox="1"/>
          <p:nvPr/>
        </p:nvSpPr>
        <p:spPr>
          <a:xfrm>
            <a:off x="8205355" y="2476400"/>
            <a:ext cx="216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en-SG" altLang="ja-JP" dirty="0"/>
              <a:t> Radiation with</a:t>
            </a:r>
          </a:p>
          <a:p>
            <a:pPr algn="ctr"/>
            <a:r>
              <a:rPr kumimoji="1" lang="en-SG" altLang="ja-JP" dirty="0"/>
              <a:t>H</a:t>
            </a:r>
            <a:r>
              <a:rPr kumimoji="1" lang="en-SG" altLang="ja-JP" baseline="-25000" dirty="0"/>
              <a:t>2</a:t>
            </a:r>
            <a:r>
              <a:rPr kumimoji="1" lang="en-SG" altLang="ja-JP" dirty="0"/>
              <a:t>O</a:t>
            </a:r>
            <a:r>
              <a:rPr kumimoji="1" lang="en-SG" altLang="ja-JP" baseline="-25000" dirty="0"/>
              <a:t>2</a:t>
            </a:r>
            <a:r>
              <a:rPr kumimoji="1" lang="en-SG" altLang="ja-JP" dirty="0"/>
              <a:t> or </a:t>
            </a:r>
            <a:r>
              <a:rPr kumimoji="1" lang="en-SG" altLang="ja-JP" dirty="0" err="1"/>
              <a:t>NaClO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F12E881-4939-42D1-A889-4443D2E01AC5}"/>
              </a:ext>
            </a:extLst>
          </p:cNvPr>
          <p:cNvSpPr txBox="1"/>
          <p:nvPr/>
        </p:nvSpPr>
        <p:spPr>
          <a:xfrm>
            <a:off x="4333518" y="2778135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Anti-</a:t>
            </a:r>
            <a:r>
              <a:rPr kumimoji="1" lang="en-SG" altLang="ja-JP" dirty="0" err="1"/>
              <a:t>Scalant</a:t>
            </a:r>
            <a:endParaRPr kumimoji="1" lang="ja-JP" altLang="en-US" dirty="0"/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E0DED757-5143-4B02-8E98-D4857AAC6C5F}"/>
              </a:ext>
            </a:extLst>
          </p:cNvPr>
          <p:cNvSpPr/>
          <p:nvPr/>
        </p:nvSpPr>
        <p:spPr>
          <a:xfrm>
            <a:off x="4845670" y="3192409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427CE4BE-49FA-4749-97CC-48CD9D054E05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63D0E94-4915-4668-A0AC-F4864F90EC5D}"/>
              </a:ext>
            </a:extLst>
          </p:cNvPr>
          <p:cNvSpPr txBox="1"/>
          <p:nvPr/>
        </p:nvSpPr>
        <p:spPr>
          <a:xfrm>
            <a:off x="7249464" y="4332528"/>
            <a:ext cx="1839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Water quality &amp;</a:t>
            </a:r>
          </a:p>
          <a:p>
            <a:pPr algn="ctr"/>
            <a:r>
              <a:rPr kumimoji="1" lang="en-US" altLang="ja-JP" sz="1600" dirty="0"/>
              <a:t> flow rate required</a:t>
            </a:r>
            <a:endParaRPr kumimoji="1" lang="ja-JP" altLang="en-US" sz="16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B8CDD79-010C-421E-BE6C-17BBA5B450F4}"/>
              </a:ext>
            </a:extLst>
          </p:cNvPr>
          <p:cNvSpPr txBox="1"/>
          <p:nvPr/>
        </p:nvSpPr>
        <p:spPr>
          <a:xfrm>
            <a:off x="361950" y="4943363"/>
            <a:ext cx="57184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accent2">
                    <a:lumMod val="50000"/>
                  </a:schemeClr>
                </a:solidFill>
              </a:rPr>
              <a:t>（</a:t>
            </a:r>
            <a:r>
              <a:rPr kumimoji="1" lang="en-US" altLang="ja-JP" sz="14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kumimoji="1" lang="ja-JP" altLang="en-US" sz="1400" b="1" dirty="0">
                <a:solidFill>
                  <a:schemeClr val="accent2">
                    <a:lumMod val="50000"/>
                  </a:schemeClr>
                </a:solidFill>
              </a:rPr>
              <a:t>）</a:t>
            </a:r>
            <a:r>
              <a:rPr kumimoji="1" lang="en-US" altLang="ja-JP" sz="1400" b="1" dirty="0">
                <a:solidFill>
                  <a:schemeClr val="accent2">
                    <a:lumMod val="50000"/>
                  </a:schemeClr>
                </a:solidFill>
              </a:rPr>
              <a:t>Operation needs to consider final water quality and supply flow rate</a:t>
            </a:r>
            <a:endParaRPr kumimoji="1" lang="ja-JP" alt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kumimoji="1" lang="ja-JP" altLang="en-US" sz="1400" b="1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kumimoji="1" lang="en-US" altLang="ja-JP" sz="14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kumimoji="1" lang="ja-JP" altLang="en-US" sz="1400" b="1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r>
              <a:rPr kumimoji="1" lang="en-US" altLang="ja-JP" sz="1400" b="1" dirty="0">
                <a:solidFill>
                  <a:schemeClr val="accent3">
                    <a:lumMod val="75000"/>
                  </a:schemeClr>
                </a:solidFill>
              </a:rPr>
              <a:t>In addition, clogging status to be considered (monitoring the clogging)</a:t>
            </a:r>
            <a:endParaRPr kumimoji="1" lang="ja-JP" altLang="en-US" sz="1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kumimoji="1" lang="ja-JP" altLang="en-US" sz="1400" b="1" dirty="0">
                <a:solidFill>
                  <a:schemeClr val="accent4"/>
                </a:solidFill>
              </a:rPr>
              <a:t>（</a:t>
            </a:r>
            <a:r>
              <a:rPr kumimoji="1" lang="en-US" altLang="ja-JP" sz="1400" b="1" dirty="0">
                <a:solidFill>
                  <a:schemeClr val="accent4"/>
                </a:solidFill>
              </a:rPr>
              <a:t>3</a:t>
            </a:r>
            <a:r>
              <a:rPr kumimoji="1" lang="ja-JP" altLang="en-US" sz="1400" b="1" dirty="0">
                <a:solidFill>
                  <a:schemeClr val="accent4"/>
                </a:solidFill>
              </a:rPr>
              <a:t>）</a:t>
            </a:r>
            <a:r>
              <a:rPr kumimoji="1" lang="en-US" altLang="ja-JP" sz="1400" b="1" dirty="0">
                <a:solidFill>
                  <a:schemeClr val="accent4"/>
                </a:solidFill>
              </a:rPr>
              <a:t>Operation when the membrane wear-out (the life extension)</a:t>
            </a:r>
            <a:endParaRPr kumimoji="1" lang="ja-JP" altLang="en-US" sz="1400" dirty="0">
              <a:solidFill>
                <a:schemeClr val="accent4"/>
              </a:solidFill>
            </a:endParaRPr>
          </a:p>
        </p:txBody>
      </p:sp>
      <p:sp>
        <p:nvSpPr>
          <p:cNvPr id="43" name="二等辺三角形 42">
            <a:extLst>
              <a:ext uri="{FF2B5EF4-FFF2-40B4-BE49-F238E27FC236}">
                <a16:creationId xmlns:a16="http://schemas.microsoft.com/office/drawing/2014/main" id="{F53136A2-94AE-43D4-B33E-EF57401E592D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4E23DB-8C77-4FCD-9435-34A95C7786B5}"/>
              </a:ext>
            </a:extLst>
          </p:cNvPr>
          <p:cNvSpPr txBox="1"/>
          <p:nvPr/>
        </p:nvSpPr>
        <p:spPr>
          <a:xfrm>
            <a:off x="4635731" y="4282942"/>
            <a:ext cx="1682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dirty="0"/>
              <a:t>Degree of Clogging</a:t>
            </a:r>
            <a:endParaRPr kumimoji="1" lang="ja-JP" altLang="en-US" sz="1600" dirty="0"/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AD8C1BA6-DB7B-49A4-AED5-732ECDF57FAE}"/>
              </a:ext>
            </a:extLst>
          </p:cNvPr>
          <p:cNvSpPr/>
          <p:nvPr/>
        </p:nvSpPr>
        <p:spPr>
          <a:xfrm>
            <a:off x="6520452" y="3050754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0B4D0E2-0B2C-463C-B6F4-7D2EF00A7B0F}"/>
              </a:ext>
            </a:extLst>
          </p:cNvPr>
          <p:cNvSpPr txBox="1"/>
          <p:nvPr/>
        </p:nvSpPr>
        <p:spPr>
          <a:xfrm>
            <a:off x="5854770" y="2374807"/>
            <a:ext cx="173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Membrane cleaning</a:t>
            </a:r>
            <a:endParaRPr kumimoji="1" lang="ja-JP" altLang="en-US" dirty="0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029E6C00-3F4B-4067-87F7-D5117EE00EB8}"/>
              </a:ext>
            </a:extLst>
          </p:cNvPr>
          <p:cNvSpPr/>
          <p:nvPr/>
        </p:nvSpPr>
        <p:spPr>
          <a:xfrm flipV="1">
            <a:off x="1092861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AE03510A-7FFE-4F25-8AD4-1C823ECD850E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C160C7B-3673-4820-BE0C-726FDE774561}"/>
              </a:ext>
            </a:extLst>
          </p:cNvPr>
          <p:cNvSpPr txBox="1"/>
          <p:nvPr/>
        </p:nvSpPr>
        <p:spPr>
          <a:xfrm>
            <a:off x="5969517" y="4311902"/>
            <a:ext cx="121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dirty="0"/>
              <a:t>Membrane life</a:t>
            </a:r>
            <a:endParaRPr kumimoji="1" lang="ja-JP" altLang="en-US" sz="1600" dirty="0"/>
          </a:p>
        </p:txBody>
      </p:sp>
      <p:sp>
        <p:nvSpPr>
          <p:cNvPr id="50" name="右中かっこ 49">
            <a:extLst>
              <a:ext uri="{FF2B5EF4-FFF2-40B4-BE49-F238E27FC236}">
                <a16:creationId xmlns:a16="http://schemas.microsoft.com/office/drawing/2014/main" id="{D2A7FA27-2B47-41BB-8062-01A7B7516A8C}"/>
              </a:ext>
            </a:extLst>
          </p:cNvPr>
          <p:cNvSpPr/>
          <p:nvPr/>
        </p:nvSpPr>
        <p:spPr>
          <a:xfrm>
            <a:off x="5919375" y="4954085"/>
            <a:ext cx="221733" cy="1229882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2EF95BD-7CDF-4627-B7AF-87CE576CDDAD}"/>
              </a:ext>
            </a:extLst>
          </p:cNvPr>
          <p:cNvSpPr txBox="1"/>
          <p:nvPr/>
        </p:nvSpPr>
        <p:spPr>
          <a:xfrm>
            <a:off x="6238973" y="5425401"/>
            <a:ext cx="2775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SG" altLang="ja-JP" sz="1600" dirty="0"/>
              <a:t>Monitoring membrane status</a:t>
            </a:r>
            <a:endParaRPr kumimoji="1" lang="ja-JP" altLang="en-US" sz="1600" dirty="0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81FE3F58-CDAD-4A82-9B66-29409D5ED20E}"/>
              </a:ext>
            </a:extLst>
          </p:cNvPr>
          <p:cNvSpPr/>
          <p:nvPr/>
        </p:nvSpPr>
        <p:spPr>
          <a:xfrm>
            <a:off x="9717352" y="5425401"/>
            <a:ext cx="1920456" cy="80706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E765745-16C0-447C-B1F4-588DBA3D57E7}"/>
              </a:ext>
            </a:extLst>
          </p:cNvPr>
          <p:cNvSpPr txBox="1"/>
          <p:nvPr/>
        </p:nvSpPr>
        <p:spPr>
          <a:xfrm>
            <a:off x="9878960" y="5569026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Conditions are given</a:t>
            </a:r>
            <a:endParaRPr kumimoji="1"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FF3623A-ADB3-4CD3-B3BC-B274AB8D0B28}"/>
              </a:ext>
            </a:extLst>
          </p:cNvPr>
          <p:cNvSpPr txBox="1"/>
          <p:nvPr/>
        </p:nvSpPr>
        <p:spPr>
          <a:xfrm>
            <a:off x="571984" y="1359"/>
            <a:ext cx="210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Analytical Policy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4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17" y="246491"/>
            <a:ext cx="11400125" cy="518094"/>
          </a:xfrm>
        </p:spPr>
        <p:txBody>
          <a:bodyPr>
            <a:noAutofit/>
          </a:bodyPr>
          <a:lstStyle/>
          <a:p>
            <a:r>
              <a:rPr lang="en-US" altLang="ja-JP" dirty="0"/>
              <a:t>Objective (1): Final water quality and flow rate considered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465" y="796354"/>
            <a:ext cx="11315171" cy="1195259"/>
          </a:xfrm>
        </p:spPr>
        <p:txBody>
          <a:bodyPr/>
          <a:lstStyle/>
          <a:p>
            <a:r>
              <a:rPr lang="en-US" altLang="ja-JP" dirty="0"/>
              <a:t>Optimization: Reduce chemical costs within the balance of water quality and flow rate Pre- &amp; Post-RO. Flow rates should be a constant.
Modeling: Predict Post-RO quality and flow rate based on Pre-RO data.</a:t>
            </a: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DA5DF97-D3CD-4AD0-8909-A4F6F83ACBB7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A6CCCF1-AA4E-48C2-A540-BFF434286145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BD2BF9B-641F-4E08-8B31-CD8CF68EF244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F5E9866-B6D2-46A4-9405-43A945DE2B4D}"/>
              </a:ext>
            </a:extLst>
          </p:cNvPr>
          <p:cNvCxnSpPr>
            <a:cxnSpLocks/>
            <a:stCxn id="58" idx="3"/>
            <a:endCxn id="52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28BD4D7-190F-4516-BD0B-0F85FC405BDA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>
            <a:off x="6815737" y="3742681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矢印: 下 54">
            <a:extLst>
              <a:ext uri="{FF2B5EF4-FFF2-40B4-BE49-F238E27FC236}">
                <a16:creationId xmlns:a16="http://schemas.microsoft.com/office/drawing/2014/main" id="{13D89724-D17E-4C38-BE59-D731A0CB6F35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BF98B117-03D8-4EBB-A122-03FEF7161065}"/>
              </a:ext>
            </a:extLst>
          </p:cNvPr>
          <p:cNvSpPr/>
          <p:nvPr/>
        </p:nvSpPr>
        <p:spPr>
          <a:xfrm>
            <a:off x="3800500" y="3204478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ED7A75E-0E8D-44AA-893F-5D2E4D1F1631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CB4327-5B43-4ED8-963B-3EC465C9C949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A7B708D-E461-4BCC-82E9-0B8EDB24AD6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48B99BB-9FA7-47A0-A95A-8240CA20C62C}"/>
              </a:ext>
            </a:extLst>
          </p:cNvPr>
          <p:cNvSpPr/>
          <p:nvPr/>
        </p:nvSpPr>
        <p:spPr>
          <a:xfrm>
            <a:off x="8655316" y="35710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UV/ 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CC23088-962C-480B-A1AB-C3311204616D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905686" y="3747650"/>
            <a:ext cx="888385" cy="61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矢印: 下 64">
            <a:extLst>
              <a:ext uri="{FF2B5EF4-FFF2-40B4-BE49-F238E27FC236}">
                <a16:creationId xmlns:a16="http://schemas.microsoft.com/office/drawing/2014/main" id="{B2BB428C-61AA-46F0-B128-38B8BE8FA0FD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矢印: 下 67">
            <a:extLst>
              <a:ext uri="{FF2B5EF4-FFF2-40B4-BE49-F238E27FC236}">
                <a16:creationId xmlns:a16="http://schemas.microsoft.com/office/drawing/2014/main" id="{923BE559-8560-4A20-8CE2-57AE8555701F}"/>
              </a:ext>
            </a:extLst>
          </p:cNvPr>
          <p:cNvSpPr/>
          <p:nvPr/>
        </p:nvSpPr>
        <p:spPr>
          <a:xfrm>
            <a:off x="4845670" y="3194786"/>
            <a:ext cx="283388" cy="490885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B070D47D-A2D2-49EA-9929-0DDBEE1426EA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94B0155C-939A-4BE4-9686-10BBBD7CD2CB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3" name="矢印: 下 72">
            <a:extLst>
              <a:ext uri="{FF2B5EF4-FFF2-40B4-BE49-F238E27FC236}">
                <a16:creationId xmlns:a16="http://schemas.microsoft.com/office/drawing/2014/main" id="{7B0FA78E-0137-461C-B838-86E017EE2991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618EAB1F-6367-4B9C-8D40-9415B4AC70E6}"/>
              </a:ext>
            </a:extLst>
          </p:cNvPr>
          <p:cNvSpPr/>
          <p:nvPr/>
        </p:nvSpPr>
        <p:spPr>
          <a:xfrm flipV="1">
            <a:off x="1092861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1CD57E08-AA42-4EB9-8FB4-72215A247AB6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DF89BFF-EAE3-4E6F-A4A9-42682ED4F67E}"/>
              </a:ext>
            </a:extLst>
          </p:cNvPr>
          <p:cNvSpPr txBox="1"/>
          <p:nvPr/>
        </p:nvSpPr>
        <p:spPr>
          <a:xfrm>
            <a:off x="180438" y="5846668"/>
            <a:ext cx="5261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Predict water quality and flow rate and decide values</a:t>
            </a:r>
            <a:endParaRPr kumimoji="1" lang="ja-JP" altLang="en-US" sz="1600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562A59A8-B620-48C9-989B-41B2F5410850}"/>
              </a:ext>
            </a:extLst>
          </p:cNvPr>
          <p:cNvSpPr/>
          <p:nvPr/>
        </p:nvSpPr>
        <p:spPr>
          <a:xfrm>
            <a:off x="8945387" y="1973400"/>
            <a:ext cx="3146024" cy="448346"/>
          </a:xfrm>
          <a:prstGeom prst="wedgeRoundRectCallout">
            <a:avLst>
              <a:gd name="adj1" fmla="val -56671"/>
              <a:gd name="adj2" fmla="val 4499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Subject to be optimization target if interchangeable with RO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EF4B3D2-B8A4-4B88-8D18-E13B90CD9E1D}"/>
              </a:ext>
            </a:extLst>
          </p:cNvPr>
          <p:cNvCxnSpPr/>
          <p:nvPr/>
        </p:nvCxnSpPr>
        <p:spPr>
          <a:xfrm flipV="1">
            <a:off x="351683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3F8399E-9D1E-427F-BB8C-DF9E0F341EE0}"/>
              </a:ext>
            </a:extLst>
          </p:cNvPr>
          <p:cNvCxnSpPr>
            <a:cxnSpLocks/>
          </p:cNvCxnSpPr>
          <p:nvPr/>
        </p:nvCxnSpPr>
        <p:spPr>
          <a:xfrm>
            <a:off x="351683" y="570156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B1C6344B-B32B-4346-99A2-D06A56633AB3}"/>
              </a:ext>
            </a:extLst>
          </p:cNvPr>
          <p:cNvCxnSpPr/>
          <p:nvPr/>
        </p:nvCxnSpPr>
        <p:spPr>
          <a:xfrm flipV="1">
            <a:off x="3448075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3EC47674-FE22-4EC6-A268-ACCA758EC0FB}"/>
              </a:ext>
            </a:extLst>
          </p:cNvPr>
          <p:cNvCxnSpPr>
            <a:cxnSpLocks/>
          </p:cNvCxnSpPr>
          <p:nvPr/>
        </p:nvCxnSpPr>
        <p:spPr>
          <a:xfrm>
            <a:off x="3449181" y="5700855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5050DA13-90CC-42D8-BD67-220E184BCB18}"/>
              </a:ext>
            </a:extLst>
          </p:cNvPr>
          <p:cNvSpPr/>
          <p:nvPr/>
        </p:nvSpPr>
        <p:spPr>
          <a:xfrm>
            <a:off x="497549" y="5002053"/>
            <a:ext cx="1451912" cy="49487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左右 91">
            <a:extLst>
              <a:ext uri="{FF2B5EF4-FFF2-40B4-BE49-F238E27FC236}">
                <a16:creationId xmlns:a16="http://schemas.microsoft.com/office/drawing/2014/main" id="{907901B1-953C-4222-8544-7F4FC6467BA0}"/>
              </a:ext>
            </a:extLst>
          </p:cNvPr>
          <p:cNvSpPr/>
          <p:nvPr/>
        </p:nvSpPr>
        <p:spPr>
          <a:xfrm>
            <a:off x="2436435" y="5098552"/>
            <a:ext cx="759600" cy="27705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8390B260-83F5-43BD-8F5F-680ED67D3156}"/>
              </a:ext>
            </a:extLst>
          </p:cNvPr>
          <p:cNvSpPr/>
          <p:nvPr/>
        </p:nvSpPr>
        <p:spPr>
          <a:xfrm>
            <a:off x="3614414" y="5190085"/>
            <a:ext cx="1451912" cy="8900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F613BF4-C725-4DB2-BB8F-5DEE0E836C17}"/>
              </a:ext>
            </a:extLst>
          </p:cNvPr>
          <p:cNvCxnSpPr/>
          <p:nvPr/>
        </p:nvCxnSpPr>
        <p:spPr>
          <a:xfrm>
            <a:off x="3448075" y="5187412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A4FE2FF5-B306-466A-A63C-F6A697ED2190}"/>
              </a:ext>
            </a:extLst>
          </p:cNvPr>
          <p:cNvSpPr/>
          <p:nvPr/>
        </p:nvSpPr>
        <p:spPr>
          <a:xfrm>
            <a:off x="199952" y="4542073"/>
            <a:ext cx="5319529" cy="1686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6784D55-A607-40FB-8FB5-17993A21E477}"/>
              </a:ext>
            </a:extLst>
          </p:cNvPr>
          <p:cNvSpPr txBox="1"/>
          <p:nvPr/>
        </p:nvSpPr>
        <p:spPr>
          <a:xfrm>
            <a:off x="1783653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100" dirty="0"/>
              <a:t>Time</a:t>
            </a:r>
            <a:endParaRPr kumimoji="1" lang="ja-JP" altLang="en-US" sz="11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75C81E9-A1C4-4EC0-BA68-DA2DFBABFCC4}"/>
              </a:ext>
            </a:extLst>
          </p:cNvPr>
          <p:cNvSpPr txBox="1"/>
          <p:nvPr/>
        </p:nvSpPr>
        <p:spPr>
          <a:xfrm>
            <a:off x="4910345" y="5439245"/>
            <a:ext cx="591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100"/>
              <a:t>Time
</a:t>
            </a:r>
            <a:endParaRPr kumimoji="1" lang="ja-JP" altLang="en-US" sz="1100" dirty="0"/>
          </a:p>
        </p:txBody>
      </p:sp>
      <p:sp>
        <p:nvSpPr>
          <p:cNvPr id="100" name="テキスト ボックス 46">
            <a:extLst>
              <a:ext uri="{FF2B5EF4-FFF2-40B4-BE49-F238E27FC236}">
                <a16:creationId xmlns:a16="http://schemas.microsoft.com/office/drawing/2014/main" id="{FB369598-AE07-4BFA-9ABC-E7AB87CC20E3}"/>
              </a:ext>
            </a:extLst>
          </p:cNvPr>
          <p:cNvSpPr txBox="1"/>
          <p:nvPr/>
        </p:nvSpPr>
        <p:spPr>
          <a:xfrm>
            <a:off x="3501442" y="4666754"/>
            <a:ext cx="1871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100" dirty="0"/>
              <a:t>Post-RO</a:t>
            </a:r>
          </a:p>
          <a:p>
            <a:pPr algn="ctr"/>
            <a:r>
              <a:rPr kumimoji="1" lang="en-SG" altLang="ja-JP" sz="1100" dirty="0"/>
              <a:t>Water quality and flow rate</a:t>
            </a:r>
            <a:endParaRPr kumimoji="1" lang="ja-JP" altLang="en-US" sz="16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2F1ADEC-3CFF-4FFB-8F6E-E1E9355B5530}"/>
              </a:ext>
            </a:extLst>
          </p:cNvPr>
          <p:cNvSpPr txBox="1"/>
          <p:nvPr/>
        </p:nvSpPr>
        <p:spPr>
          <a:xfrm>
            <a:off x="571984" y="1359"/>
            <a:ext cx="210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Analytical Policy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253B212-F560-498B-80AA-D2E5F5E57693}"/>
              </a:ext>
            </a:extLst>
          </p:cNvPr>
          <p:cNvSpPr txBox="1"/>
          <p:nvPr/>
        </p:nvSpPr>
        <p:spPr>
          <a:xfrm>
            <a:off x="8205355" y="2476400"/>
            <a:ext cx="216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en-SG" altLang="ja-JP" dirty="0"/>
              <a:t> Radiation with</a:t>
            </a:r>
          </a:p>
          <a:p>
            <a:pPr algn="ctr"/>
            <a:r>
              <a:rPr kumimoji="1" lang="en-SG" altLang="ja-JP" dirty="0"/>
              <a:t>H</a:t>
            </a:r>
            <a:r>
              <a:rPr kumimoji="1" lang="en-SG" altLang="ja-JP" baseline="-25000" dirty="0"/>
              <a:t>2</a:t>
            </a:r>
            <a:r>
              <a:rPr kumimoji="1" lang="en-SG" altLang="ja-JP" dirty="0"/>
              <a:t>O</a:t>
            </a:r>
            <a:r>
              <a:rPr kumimoji="1" lang="en-SG" altLang="ja-JP" baseline="-25000" dirty="0"/>
              <a:t>2</a:t>
            </a:r>
            <a:r>
              <a:rPr kumimoji="1" lang="en-SG" altLang="ja-JP" dirty="0"/>
              <a:t> or </a:t>
            </a:r>
            <a:r>
              <a:rPr kumimoji="1" lang="en-SG" altLang="ja-JP" dirty="0" err="1"/>
              <a:t>NaClO</a:t>
            </a:r>
            <a:endParaRPr kumimoji="1" lang="ja-JP" altLang="en-US" dirty="0"/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FAF04468-04F3-452E-BCBF-2C943D34FAA5}"/>
              </a:ext>
            </a:extLst>
          </p:cNvPr>
          <p:cNvSpPr/>
          <p:nvPr/>
        </p:nvSpPr>
        <p:spPr>
          <a:xfrm>
            <a:off x="9717352" y="5425401"/>
            <a:ext cx="1920456" cy="80706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8F026C0-F007-45DF-B0DE-8332B85BA468}"/>
              </a:ext>
            </a:extLst>
          </p:cNvPr>
          <p:cNvSpPr txBox="1"/>
          <p:nvPr/>
        </p:nvSpPr>
        <p:spPr>
          <a:xfrm>
            <a:off x="9878960" y="5569026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Conditions are given</a:t>
            </a:r>
            <a:endParaRPr kumimoji="1" lang="ja-JP" altLang="en-US" sz="16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CA757C07-E1F5-4E82-98B3-0C320C9371E0}"/>
              </a:ext>
            </a:extLst>
          </p:cNvPr>
          <p:cNvSpPr txBox="1"/>
          <p:nvPr/>
        </p:nvSpPr>
        <p:spPr>
          <a:xfrm>
            <a:off x="3546603" y="2778135"/>
            <a:ext cx="7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Acid</a:t>
            </a:r>
            <a:endParaRPr kumimoji="1" lang="ja-JP" altLang="en-US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DB7D82D-8C6A-4148-AB35-4AB451A77C05}"/>
              </a:ext>
            </a:extLst>
          </p:cNvPr>
          <p:cNvSpPr txBox="1"/>
          <p:nvPr/>
        </p:nvSpPr>
        <p:spPr>
          <a:xfrm>
            <a:off x="10824313" y="3332501"/>
            <a:ext cx="874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dirty="0"/>
              <a:t>Potable Water
</a:t>
            </a:r>
            <a:endParaRPr kumimoji="1" lang="ja-JP" altLang="en-US" sz="16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E28BC3A1-9BA8-453C-80D4-81E13F8FE60E}"/>
              </a:ext>
            </a:extLst>
          </p:cNvPr>
          <p:cNvSpPr txBox="1"/>
          <p:nvPr/>
        </p:nvSpPr>
        <p:spPr>
          <a:xfrm>
            <a:off x="10002645" y="4418018"/>
            <a:ext cx="2093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Flow rate and quality as required</a:t>
            </a:r>
            <a:endParaRPr kumimoji="1" lang="ja-JP" altLang="en-US" sz="16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C5C96686-DEA2-4944-A357-9B6F1EDC6F2D}"/>
              </a:ext>
            </a:extLst>
          </p:cNvPr>
          <p:cNvSpPr txBox="1"/>
          <p:nvPr/>
        </p:nvSpPr>
        <p:spPr>
          <a:xfrm>
            <a:off x="4333518" y="2778135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Anti-</a:t>
            </a:r>
            <a:r>
              <a:rPr kumimoji="1" lang="en-SG" altLang="ja-JP" dirty="0" err="1"/>
              <a:t>Scalant</a:t>
            </a:r>
            <a:endParaRPr kumimoji="1" lang="ja-JP" altLang="en-US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D5667C2-8C64-4072-94A2-710AAAF3280C}"/>
              </a:ext>
            </a:extLst>
          </p:cNvPr>
          <p:cNvSpPr txBox="1"/>
          <p:nvPr/>
        </p:nvSpPr>
        <p:spPr>
          <a:xfrm>
            <a:off x="7249464" y="4332528"/>
            <a:ext cx="1839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Water quality &amp;</a:t>
            </a:r>
          </a:p>
          <a:p>
            <a:pPr algn="ctr"/>
            <a:r>
              <a:rPr kumimoji="1" lang="en-US" altLang="ja-JP" sz="1600" dirty="0"/>
              <a:t> flow rate required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EE11913-6A9B-4F2A-8AA6-9545586AA44A}"/>
              </a:ext>
            </a:extLst>
          </p:cNvPr>
          <p:cNvSpPr txBox="1"/>
          <p:nvPr/>
        </p:nvSpPr>
        <p:spPr>
          <a:xfrm>
            <a:off x="4635731" y="4282942"/>
            <a:ext cx="1682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dirty="0"/>
              <a:t>Degree of Clogging</a:t>
            </a:r>
            <a:endParaRPr kumimoji="1" lang="ja-JP" altLang="en-US" sz="16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78A24707-6714-441D-A53E-ED2C3D6BC1F2}"/>
              </a:ext>
            </a:extLst>
          </p:cNvPr>
          <p:cNvSpPr txBox="1"/>
          <p:nvPr/>
        </p:nvSpPr>
        <p:spPr>
          <a:xfrm>
            <a:off x="5854770" y="2374807"/>
            <a:ext cx="173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Membrane cleaning</a:t>
            </a:r>
            <a:endParaRPr kumimoji="1" lang="ja-JP" altLang="en-US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0A88B094-111B-4387-AE15-8B29299BC069}"/>
              </a:ext>
            </a:extLst>
          </p:cNvPr>
          <p:cNvSpPr txBox="1"/>
          <p:nvPr/>
        </p:nvSpPr>
        <p:spPr>
          <a:xfrm>
            <a:off x="5969517" y="4311902"/>
            <a:ext cx="121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dirty="0"/>
              <a:t>Membrane life</a:t>
            </a:r>
            <a:endParaRPr kumimoji="1" lang="ja-JP" altLang="en-US" sz="1600" dirty="0"/>
          </a:p>
        </p:txBody>
      </p:sp>
      <p:sp>
        <p:nvSpPr>
          <p:cNvPr id="109" name="テキスト ボックス 46">
            <a:extLst>
              <a:ext uri="{FF2B5EF4-FFF2-40B4-BE49-F238E27FC236}">
                <a16:creationId xmlns:a16="http://schemas.microsoft.com/office/drawing/2014/main" id="{457669C1-A9D9-4222-9ED0-BDC8CFA86498}"/>
              </a:ext>
            </a:extLst>
          </p:cNvPr>
          <p:cNvSpPr txBox="1"/>
          <p:nvPr/>
        </p:nvSpPr>
        <p:spPr>
          <a:xfrm>
            <a:off x="426455" y="4574187"/>
            <a:ext cx="1871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100" dirty="0"/>
              <a:t>Pre-RO</a:t>
            </a:r>
          </a:p>
          <a:p>
            <a:pPr algn="ctr"/>
            <a:r>
              <a:rPr kumimoji="1" lang="en-SG" altLang="ja-JP" sz="1100" dirty="0"/>
              <a:t>Water quality and flow rate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437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84" y="266987"/>
            <a:ext cx="11440242" cy="518094"/>
          </a:xfrm>
        </p:spPr>
        <p:txBody>
          <a:bodyPr>
            <a:noAutofit/>
          </a:bodyPr>
          <a:lstStyle/>
          <a:p>
            <a:r>
              <a:rPr lang="en-US" altLang="ja-JP" dirty="0"/>
              <a:t>Objective (2): Clogging Status to be Considered 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DA5DF97-D3CD-4AD0-8909-A4F6F83ACBB7}"/>
              </a:ext>
            </a:extLst>
          </p:cNvPr>
          <p:cNvSpPr/>
          <p:nvPr/>
        </p:nvSpPr>
        <p:spPr>
          <a:xfrm>
            <a:off x="8384338" y="2112894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A6CCCF1-AA4E-48C2-A540-BFF434286145}"/>
              </a:ext>
            </a:extLst>
          </p:cNvPr>
          <p:cNvSpPr/>
          <p:nvPr/>
        </p:nvSpPr>
        <p:spPr>
          <a:xfrm>
            <a:off x="517055" y="2112894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BD2BF9B-641F-4E08-8B31-CD8CF68EF244}"/>
              </a:ext>
            </a:extLst>
          </p:cNvPr>
          <p:cNvSpPr/>
          <p:nvPr/>
        </p:nvSpPr>
        <p:spPr>
          <a:xfrm>
            <a:off x="5662210" y="3203018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F5E9866-B6D2-46A4-9405-43A945DE2B4D}"/>
              </a:ext>
            </a:extLst>
          </p:cNvPr>
          <p:cNvCxnSpPr>
            <a:cxnSpLocks/>
            <a:stCxn id="58" idx="3"/>
            <a:endCxn id="52" idx="1"/>
          </p:cNvCxnSpPr>
          <p:nvPr/>
        </p:nvCxnSpPr>
        <p:spPr>
          <a:xfrm>
            <a:off x="2794926" y="3374698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28BD4D7-190F-4516-BD0B-0F85FC405BDA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>
            <a:off x="6815737" y="3374698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矢印: 下 54">
            <a:extLst>
              <a:ext uri="{FF2B5EF4-FFF2-40B4-BE49-F238E27FC236}">
                <a16:creationId xmlns:a16="http://schemas.microsoft.com/office/drawing/2014/main" id="{13D89724-D17E-4C38-BE59-D731A0CB6F35}"/>
              </a:ext>
            </a:extLst>
          </p:cNvPr>
          <p:cNvSpPr/>
          <p:nvPr/>
        </p:nvSpPr>
        <p:spPr>
          <a:xfrm>
            <a:off x="1037078" y="2834118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BF98B117-03D8-4EBB-A122-03FEF7161065}"/>
              </a:ext>
            </a:extLst>
          </p:cNvPr>
          <p:cNvSpPr/>
          <p:nvPr/>
        </p:nvSpPr>
        <p:spPr>
          <a:xfrm>
            <a:off x="3800500" y="2834118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ED7A75E-0E8D-44AA-893F-5D2E4D1F1631}"/>
              </a:ext>
            </a:extLst>
          </p:cNvPr>
          <p:cNvSpPr txBox="1"/>
          <p:nvPr/>
        </p:nvSpPr>
        <p:spPr>
          <a:xfrm>
            <a:off x="657417" y="2297984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CB4327-5B43-4ED8-963B-3EC465C9C949}"/>
              </a:ext>
            </a:extLst>
          </p:cNvPr>
          <p:cNvSpPr/>
          <p:nvPr/>
        </p:nvSpPr>
        <p:spPr>
          <a:xfrm>
            <a:off x="1798493" y="3166965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A7B708D-E461-4BCC-82E9-0B8EDB24AD6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61950" y="3374698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48B99BB-9FA7-47A0-A95A-8240CA20C62C}"/>
              </a:ext>
            </a:extLst>
          </p:cNvPr>
          <p:cNvSpPr/>
          <p:nvPr/>
        </p:nvSpPr>
        <p:spPr>
          <a:xfrm>
            <a:off x="8655316" y="3203017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UV/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CC23088-962C-480B-A1AB-C3311204616D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905686" y="3379667"/>
            <a:ext cx="779943" cy="48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矢印: 下 64">
            <a:extLst>
              <a:ext uri="{FF2B5EF4-FFF2-40B4-BE49-F238E27FC236}">
                <a16:creationId xmlns:a16="http://schemas.microsoft.com/office/drawing/2014/main" id="{B2BB428C-61AA-46F0-B128-38B8BE8FA0FD}"/>
              </a:ext>
            </a:extLst>
          </p:cNvPr>
          <p:cNvSpPr/>
          <p:nvPr/>
        </p:nvSpPr>
        <p:spPr>
          <a:xfrm>
            <a:off x="9138807" y="2743756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矢印: 下 67">
            <a:extLst>
              <a:ext uri="{FF2B5EF4-FFF2-40B4-BE49-F238E27FC236}">
                <a16:creationId xmlns:a16="http://schemas.microsoft.com/office/drawing/2014/main" id="{923BE559-8560-4A20-8CE2-57AE8555701F}"/>
              </a:ext>
            </a:extLst>
          </p:cNvPr>
          <p:cNvSpPr/>
          <p:nvPr/>
        </p:nvSpPr>
        <p:spPr>
          <a:xfrm>
            <a:off x="4845670" y="2824426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B070D47D-A2D2-49EA-9929-0DDBEE1426EA}"/>
              </a:ext>
            </a:extLst>
          </p:cNvPr>
          <p:cNvSpPr/>
          <p:nvPr/>
        </p:nvSpPr>
        <p:spPr>
          <a:xfrm flipV="1">
            <a:off x="7379290" y="3692342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94B0155C-939A-4BE4-9686-10BBBD7CD2CB}"/>
              </a:ext>
            </a:extLst>
          </p:cNvPr>
          <p:cNvSpPr/>
          <p:nvPr/>
        </p:nvSpPr>
        <p:spPr>
          <a:xfrm flipV="1">
            <a:off x="5685747" y="3692342"/>
            <a:ext cx="410253" cy="218046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3" name="矢印: 下 72">
            <a:extLst>
              <a:ext uri="{FF2B5EF4-FFF2-40B4-BE49-F238E27FC236}">
                <a16:creationId xmlns:a16="http://schemas.microsoft.com/office/drawing/2014/main" id="{7B0FA78E-0137-461C-B838-86E017EE2991}"/>
              </a:ext>
            </a:extLst>
          </p:cNvPr>
          <p:cNvSpPr/>
          <p:nvPr/>
        </p:nvSpPr>
        <p:spPr>
          <a:xfrm>
            <a:off x="6079467" y="2567200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618EAB1F-6367-4B9C-8D40-9415B4AC70E6}"/>
              </a:ext>
            </a:extLst>
          </p:cNvPr>
          <p:cNvSpPr/>
          <p:nvPr/>
        </p:nvSpPr>
        <p:spPr>
          <a:xfrm flipV="1">
            <a:off x="10928610" y="3692342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1CD57E08-AA42-4EB9-8FB4-72215A247AB6}"/>
              </a:ext>
            </a:extLst>
          </p:cNvPr>
          <p:cNvSpPr/>
          <p:nvPr/>
        </p:nvSpPr>
        <p:spPr>
          <a:xfrm flipV="1">
            <a:off x="6362855" y="3692342"/>
            <a:ext cx="410253" cy="21804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プレースホルダー 5">
            <a:extLst>
              <a:ext uri="{FF2B5EF4-FFF2-40B4-BE49-F238E27FC236}">
                <a16:creationId xmlns:a16="http://schemas.microsoft.com/office/drawing/2014/main" id="{E752E82A-5B36-47E4-82F4-41C207EF65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125" y="1071206"/>
            <a:ext cx="11658917" cy="887379"/>
          </a:xfrm>
        </p:spPr>
        <p:txBody>
          <a:bodyPr/>
          <a:lstStyle/>
          <a:p>
            <a:r>
              <a:rPr lang="en-US" altLang="ja-JP" sz="2000" dirty="0"/>
              <a:t>Optimization: Reduce chemical costs by cleaning based on the clogging status</a:t>
            </a:r>
            <a:endParaRPr lang="en-US" altLang="ja-JP" dirty="0"/>
          </a:p>
          <a:p>
            <a:r>
              <a:rPr lang="en-US" altLang="ja-JP" sz="2000" dirty="0"/>
              <a:t>Modeling: Predict clogging status based on Pre- &amp; Post- RO</a:t>
            </a:r>
            <a:endParaRPr lang="en-US" altLang="ja-JP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BF8CBA5-4CC4-4C1E-A3B2-C857EE928F60}"/>
              </a:ext>
            </a:extLst>
          </p:cNvPr>
          <p:cNvSpPr txBox="1"/>
          <p:nvPr/>
        </p:nvSpPr>
        <p:spPr>
          <a:xfrm>
            <a:off x="-153957" y="5819301"/>
            <a:ext cx="528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/>
              <a:t>Determine cleaning plans while predicting the degree of blockage
</a:t>
            </a:r>
            <a:endParaRPr kumimoji="1" lang="ja-JP" altLang="en-US" sz="1200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C654A13-056C-48F9-BAEE-534E3784BD24}"/>
              </a:ext>
            </a:extLst>
          </p:cNvPr>
          <p:cNvCxnSpPr/>
          <p:nvPr/>
        </p:nvCxnSpPr>
        <p:spPr>
          <a:xfrm flipV="1">
            <a:off x="351683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867369E-BAD8-4576-84B0-BBB21176DA38}"/>
              </a:ext>
            </a:extLst>
          </p:cNvPr>
          <p:cNvCxnSpPr>
            <a:cxnSpLocks/>
          </p:cNvCxnSpPr>
          <p:nvPr/>
        </p:nvCxnSpPr>
        <p:spPr>
          <a:xfrm>
            <a:off x="351683" y="570156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3E22058-9643-4317-A8EE-119820B74A8A}"/>
              </a:ext>
            </a:extLst>
          </p:cNvPr>
          <p:cNvCxnSpPr/>
          <p:nvPr/>
        </p:nvCxnSpPr>
        <p:spPr>
          <a:xfrm flipV="1">
            <a:off x="3448075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A483E15-181D-4878-8215-2E2C2AE542E8}"/>
              </a:ext>
            </a:extLst>
          </p:cNvPr>
          <p:cNvCxnSpPr>
            <a:cxnSpLocks/>
          </p:cNvCxnSpPr>
          <p:nvPr/>
        </p:nvCxnSpPr>
        <p:spPr>
          <a:xfrm>
            <a:off x="3448075" y="570156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矢印: 左右 78">
            <a:extLst>
              <a:ext uri="{FF2B5EF4-FFF2-40B4-BE49-F238E27FC236}">
                <a16:creationId xmlns:a16="http://schemas.microsoft.com/office/drawing/2014/main" id="{47243474-87AA-4B2D-9A1B-AFF26B186D38}"/>
              </a:ext>
            </a:extLst>
          </p:cNvPr>
          <p:cNvSpPr/>
          <p:nvPr/>
        </p:nvSpPr>
        <p:spPr>
          <a:xfrm>
            <a:off x="2436435" y="5098552"/>
            <a:ext cx="759600" cy="27705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E2E2A8C-7A3F-49AD-9D3B-CB80957708CB}"/>
              </a:ext>
            </a:extLst>
          </p:cNvPr>
          <p:cNvCxnSpPr/>
          <p:nvPr/>
        </p:nvCxnSpPr>
        <p:spPr>
          <a:xfrm>
            <a:off x="3448075" y="5187412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AFA6CA9E-DF35-4B36-88E4-0E31C1169390}"/>
              </a:ext>
            </a:extLst>
          </p:cNvPr>
          <p:cNvSpPr/>
          <p:nvPr/>
        </p:nvSpPr>
        <p:spPr>
          <a:xfrm>
            <a:off x="199952" y="4542073"/>
            <a:ext cx="5319529" cy="1686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4D6FC7F-4A54-4E58-BA80-738D796CC6F9}"/>
              </a:ext>
            </a:extLst>
          </p:cNvPr>
          <p:cNvSpPr txBox="1"/>
          <p:nvPr/>
        </p:nvSpPr>
        <p:spPr>
          <a:xfrm>
            <a:off x="1783653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Time</a:t>
            </a:r>
            <a:endParaRPr kumimoji="1" lang="ja-JP" altLang="en-US" sz="11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C12494A-199F-4E12-BB57-A0DE9CEED4A8}"/>
              </a:ext>
            </a:extLst>
          </p:cNvPr>
          <p:cNvSpPr txBox="1"/>
          <p:nvPr/>
        </p:nvSpPr>
        <p:spPr>
          <a:xfrm>
            <a:off x="4910345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Time</a:t>
            </a:r>
            <a:endParaRPr kumimoji="1" lang="ja-JP" altLang="en-US" sz="1100" dirty="0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4DD8E4E9-99CA-4E9E-AFF7-9ACC5F22FFB3}"/>
              </a:ext>
            </a:extLst>
          </p:cNvPr>
          <p:cNvSpPr/>
          <p:nvPr/>
        </p:nvSpPr>
        <p:spPr>
          <a:xfrm>
            <a:off x="495300" y="5000625"/>
            <a:ext cx="1524000" cy="638175"/>
          </a:xfrm>
          <a:custGeom>
            <a:avLst/>
            <a:gdLst>
              <a:gd name="connsiteX0" fmla="*/ 0 w 1524000"/>
              <a:gd name="connsiteY0" fmla="*/ 638175 h 638175"/>
              <a:gd name="connsiteX1" fmla="*/ 123825 w 1524000"/>
              <a:gd name="connsiteY1" fmla="*/ 409575 h 638175"/>
              <a:gd name="connsiteX2" fmla="*/ 285750 w 1524000"/>
              <a:gd name="connsiteY2" fmla="*/ 495300 h 638175"/>
              <a:gd name="connsiteX3" fmla="*/ 409575 w 1524000"/>
              <a:gd name="connsiteY3" fmla="*/ 219075 h 638175"/>
              <a:gd name="connsiteX4" fmla="*/ 561975 w 1524000"/>
              <a:gd name="connsiteY4" fmla="*/ 323850 h 638175"/>
              <a:gd name="connsiteX5" fmla="*/ 800100 w 1524000"/>
              <a:gd name="connsiteY5" fmla="*/ 104775 h 638175"/>
              <a:gd name="connsiteX6" fmla="*/ 1009650 w 1524000"/>
              <a:gd name="connsiteY6" fmla="*/ 238125 h 638175"/>
              <a:gd name="connsiteX7" fmla="*/ 1200150 w 1524000"/>
              <a:gd name="connsiteY7" fmla="*/ 28575 h 638175"/>
              <a:gd name="connsiteX8" fmla="*/ 1295400 w 1524000"/>
              <a:gd name="connsiteY8" fmla="*/ 114300 h 638175"/>
              <a:gd name="connsiteX9" fmla="*/ 1524000 w 1524000"/>
              <a:gd name="connsiteY9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0" h="638175">
                <a:moveTo>
                  <a:pt x="0" y="638175"/>
                </a:moveTo>
                <a:cubicBezTo>
                  <a:pt x="38100" y="535781"/>
                  <a:pt x="76200" y="433387"/>
                  <a:pt x="123825" y="409575"/>
                </a:cubicBezTo>
                <a:cubicBezTo>
                  <a:pt x="171450" y="385762"/>
                  <a:pt x="238125" y="527050"/>
                  <a:pt x="285750" y="495300"/>
                </a:cubicBezTo>
                <a:cubicBezTo>
                  <a:pt x="333375" y="463550"/>
                  <a:pt x="363537" y="247650"/>
                  <a:pt x="409575" y="219075"/>
                </a:cubicBezTo>
                <a:cubicBezTo>
                  <a:pt x="455613" y="190500"/>
                  <a:pt x="496887" y="342900"/>
                  <a:pt x="561975" y="323850"/>
                </a:cubicBezTo>
                <a:cubicBezTo>
                  <a:pt x="627063" y="304800"/>
                  <a:pt x="725488" y="119062"/>
                  <a:pt x="800100" y="104775"/>
                </a:cubicBezTo>
                <a:cubicBezTo>
                  <a:pt x="874712" y="90488"/>
                  <a:pt x="942975" y="250825"/>
                  <a:pt x="1009650" y="238125"/>
                </a:cubicBezTo>
                <a:cubicBezTo>
                  <a:pt x="1076325" y="225425"/>
                  <a:pt x="1152525" y="49212"/>
                  <a:pt x="1200150" y="28575"/>
                </a:cubicBezTo>
                <a:cubicBezTo>
                  <a:pt x="1247775" y="7937"/>
                  <a:pt x="1241425" y="119063"/>
                  <a:pt x="1295400" y="114300"/>
                </a:cubicBezTo>
                <a:cubicBezTo>
                  <a:pt x="1349375" y="109537"/>
                  <a:pt x="1436687" y="54768"/>
                  <a:pt x="152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A167BD08-D2EC-4514-B0D0-4AE75B7A108A}"/>
              </a:ext>
            </a:extLst>
          </p:cNvPr>
          <p:cNvSpPr/>
          <p:nvPr/>
        </p:nvSpPr>
        <p:spPr>
          <a:xfrm>
            <a:off x="3605058" y="5193560"/>
            <a:ext cx="1524000" cy="479470"/>
          </a:xfrm>
          <a:custGeom>
            <a:avLst/>
            <a:gdLst>
              <a:gd name="connsiteX0" fmla="*/ 0 w 1524000"/>
              <a:gd name="connsiteY0" fmla="*/ 638175 h 638175"/>
              <a:gd name="connsiteX1" fmla="*/ 123825 w 1524000"/>
              <a:gd name="connsiteY1" fmla="*/ 409575 h 638175"/>
              <a:gd name="connsiteX2" fmla="*/ 285750 w 1524000"/>
              <a:gd name="connsiteY2" fmla="*/ 495300 h 638175"/>
              <a:gd name="connsiteX3" fmla="*/ 409575 w 1524000"/>
              <a:gd name="connsiteY3" fmla="*/ 219075 h 638175"/>
              <a:gd name="connsiteX4" fmla="*/ 561975 w 1524000"/>
              <a:gd name="connsiteY4" fmla="*/ 323850 h 638175"/>
              <a:gd name="connsiteX5" fmla="*/ 800100 w 1524000"/>
              <a:gd name="connsiteY5" fmla="*/ 104775 h 638175"/>
              <a:gd name="connsiteX6" fmla="*/ 1009650 w 1524000"/>
              <a:gd name="connsiteY6" fmla="*/ 238125 h 638175"/>
              <a:gd name="connsiteX7" fmla="*/ 1200150 w 1524000"/>
              <a:gd name="connsiteY7" fmla="*/ 28575 h 638175"/>
              <a:gd name="connsiteX8" fmla="*/ 1295400 w 1524000"/>
              <a:gd name="connsiteY8" fmla="*/ 114300 h 638175"/>
              <a:gd name="connsiteX9" fmla="*/ 1524000 w 1524000"/>
              <a:gd name="connsiteY9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0" h="638175">
                <a:moveTo>
                  <a:pt x="0" y="638175"/>
                </a:moveTo>
                <a:cubicBezTo>
                  <a:pt x="38100" y="535781"/>
                  <a:pt x="76200" y="433387"/>
                  <a:pt x="123825" y="409575"/>
                </a:cubicBezTo>
                <a:cubicBezTo>
                  <a:pt x="171450" y="385762"/>
                  <a:pt x="238125" y="527050"/>
                  <a:pt x="285750" y="495300"/>
                </a:cubicBezTo>
                <a:cubicBezTo>
                  <a:pt x="333375" y="463550"/>
                  <a:pt x="363537" y="247650"/>
                  <a:pt x="409575" y="219075"/>
                </a:cubicBezTo>
                <a:cubicBezTo>
                  <a:pt x="455613" y="190500"/>
                  <a:pt x="496887" y="342900"/>
                  <a:pt x="561975" y="323850"/>
                </a:cubicBezTo>
                <a:cubicBezTo>
                  <a:pt x="627063" y="304800"/>
                  <a:pt x="725488" y="119062"/>
                  <a:pt x="800100" y="104775"/>
                </a:cubicBezTo>
                <a:cubicBezTo>
                  <a:pt x="874712" y="90488"/>
                  <a:pt x="942975" y="250825"/>
                  <a:pt x="1009650" y="238125"/>
                </a:cubicBezTo>
                <a:cubicBezTo>
                  <a:pt x="1076325" y="225425"/>
                  <a:pt x="1152525" y="49212"/>
                  <a:pt x="1200150" y="28575"/>
                </a:cubicBezTo>
                <a:cubicBezTo>
                  <a:pt x="1247775" y="7937"/>
                  <a:pt x="1241425" y="119063"/>
                  <a:pt x="1295400" y="114300"/>
                </a:cubicBezTo>
                <a:cubicBezTo>
                  <a:pt x="1349375" y="109537"/>
                  <a:pt x="1436687" y="54768"/>
                  <a:pt x="152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C066DD09-674F-4F45-A006-B43E2612AF2D}"/>
              </a:ext>
            </a:extLst>
          </p:cNvPr>
          <p:cNvSpPr/>
          <p:nvPr/>
        </p:nvSpPr>
        <p:spPr>
          <a:xfrm>
            <a:off x="693688" y="5067352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22C6F5B5-EC7C-4FA5-9F2B-5214430FCCAA}"/>
              </a:ext>
            </a:extLst>
          </p:cNvPr>
          <p:cNvSpPr/>
          <p:nvPr/>
        </p:nvSpPr>
        <p:spPr>
          <a:xfrm>
            <a:off x="990429" y="4971580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" name="矢印: 下 90">
            <a:extLst>
              <a:ext uri="{FF2B5EF4-FFF2-40B4-BE49-F238E27FC236}">
                <a16:creationId xmlns:a16="http://schemas.microsoft.com/office/drawing/2014/main" id="{7C6B2B83-6EA3-4912-BE7F-B3DCF67A3228}"/>
              </a:ext>
            </a:extLst>
          </p:cNvPr>
          <p:cNvSpPr/>
          <p:nvPr/>
        </p:nvSpPr>
        <p:spPr>
          <a:xfrm>
            <a:off x="1427178" y="4915801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2" name="矢印: 下 91">
            <a:extLst>
              <a:ext uri="{FF2B5EF4-FFF2-40B4-BE49-F238E27FC236}">
                <a16:creationId xmlns:a16="http://schemas.microsoft.com/office/drawing/2014/main" id="{C174D40C-03F0-48A3-BE65-1D7F82BF5800}"/>
              </a:ext>
            </a:extLst>
          </p:cNvPr>
          <p:cNvSpPr/>
          <p:nvPr/>
        </p:nvSpPr>
        <p:spPr>
          <a:xfrm rot="10800000">
            <a:off x="1720052" y="5174474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24AA23C-D4D7-4B42-83B7-44CEFD24C1D9}"/>
              </a:ext>
            </a:extLst>
          </p:cNvPr>
          <p:cNvSpPr txBox="1"/>
          <p:nvPr/>
        </p:nvSpPr>
        <p:spPr>
          <a:xfrm>
            <a:off x="1481744" y="5272577"/>
            <a:ext cx="537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/>
              <a:t>ClP</a:t>
            </a:r>
            <a:endParaRPr kumimoji="1" lang="ja-JP" altLang="en-US" sz="1100" dirty="0"/>
          </a:p>
        </p:txBody>
      </p:sp>
      <p:sp>
        <p:nvSpPr>
          <p:cNvPr id="94" name="吹き出し: 角を丸めた四角形 93">
            <a:extLst>
              <a:ext uri="{FF2B5EF4-FFF2-40B4-BE49-F238E27FC236}">
                <a16:creationId xmlns:a16="http://schemas.microsoft.com/office/drawing/2014/main" id="{3437C338-AF5F-438A-8243-58C72101A616}"/>
              </a:ext>
            </a:extLst>
          </p:cNvPr>
          <p:cNvSpPr/>
          <p:nvPr/>
        </p:nvSpPr>
        <p:spPr>
          <a:xfrm>
            <a:off x="5921840" y="5375606"/>
            <a:ext cx="3216968" cy="714703"/>
          </a:xfrm>
          <a:prstGeom prst="wedgeRoundRectCallout">
            <a:avLst>
              <a:gd name="adj1" fmla="val -59295"/>
              <a:gd name="adj2" fmla="val 3491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What makes benefit (cost reduction, prevention of less permeability) brought by CIP strategy ?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27EFE96-7857-4230-8D81-6BC3475E2E52}"/>
              </a:ext>
            </a:extLst>
          </p:cNvPr>
          <p:cNvSpPr txBox="1"/>
          <p:nvPr/>
        </p:nvSpPr>
        <p:spPr>
          <a:xfrm>
            <a:off x="571984" y="1359"/>
            <a:ext cx="210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Analytical Policy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24D704B1-B2A4-440C-A30B-FADFBAA82337}"/>
              </a:ext>
            </a:extLst>
          </p:cNvPr>
          <p:cNvSpPr/>
          <p:nvPr/>
        </p:nvSpPr>
        <p:spPr>
          <a:xfrm>
            <a:off x="9717352" y="5425401"/>
            <a:ext cx="1920456" cy="80706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17BF581-86B4-4948-8B3B-1201A377DADD}"/>
              </a:ext>
            </a:extLst>
          </p:cNvPr>
          <p:cNvSpPr txBox="1"/>
          <p:nvPr/>
        </p:nvSpPr>
        <p:spPr>
          <a:xfrm>
            <a:off x="9878960" y="5569026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Conditions are given</a:t>
            </a:r>
            <a:endParaRPr kumimoji="1" lang="ja-JP" altLang="en-US" sz="1600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93170901-D4A1-4073-B5F4-B8DBBD90D202}"/>
              </a:ext>
            </a:extLst>
          </p:cNvPr>
          <p:cNvSpPr txBox="1"/>
          <p:nvPr/>
        </p:nvSpPr>
        <p:spPr>
          <a:xfrm>
            <a:off x="3546603" y="2410152"/>
            <a:ext cx="7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Acid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3395FEF-9672-4D6F-B598-2A676F2AB96A}"/>
              </a:ext>
            </a:extLst>
          </p:cNvPr>
          <p:cNvSpPr txBox="1"/>
          <p:nvPr/>
        </p:nvSpPr>
        <p:spPr>
          <a:xfrm>
            <a:off x="10824313" y="2964518"/>
            <a:ext cx="874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dirty="0"/>
              <a:t>Potable Water
</a:t>
            </a:r>
            <a:endParaRPr kumimoji="1" lang="ja-JP" altLang="en-US" sz="16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1D72CF60-3111-4E40-A4BA-87D8745469ED}"/>
              </a:ext>
            </a:extLst>
          </p:cNvPr>
          <p:cNvSpPr txBox="1"/>
          <p:nvPr/>
        </p:nvSpPr>
        <p:spPr>
          <a:xfrm>
            <a:off x="10002645" y="4050035"/>
            <a:ext cx="2093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Flow rate and quality as required</a:t>
            </a:r>
            <a:endParaRPr kumimoji="1" lang="ja-JP" altLang="en-US" sz="16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60E5436-C09F-4CBB-BF17-F52535AD55E5}"/>
              </a:ext>
            </a:extLst>
          </p:cNvPr>
          <p:cNvSpPr txBox="1"/>
          <p:nvPr/>
        </p:nvSpPr>
        <p:spPr>
          <a:xfrm>
            <a:off x="4333518" y="2410152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Anti-</a:t>
            </a:r>
            <a:r>
              <a:rPr kumimoji="1" lang="en-SG" altLang="ja-JP" dirty="0" err="1"/>
              <a:t>Scalant</a:t>
            </a:r>
            <a:endParaRPr kumimoji="1" lang="ja-JP" altLang="en-US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8654A68E-80D0-44EE-9B87-2112732584F5}"/>
              </a:ext>
            </a:extLst>
          </p:cNvPr>
          <p:cNvSpPr txBox="1"/>
          <p:nvPr/>
        </p:nvSpPr>
        <p:spPr>
          <a:xfrm>
            <a:off x="7249464" y="3964545"/>
            <a:ext cx="1839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Water quality &amp;</a:t>
            </a:r>
          </a:p>
          <a:p>
            <a:pPr algn="ctr"/>
            <a:r>
              <a:rPr kumimoji="1" lang="en-US" altLang="ja-JP" sz="1600" dirty="0"/>
              <a:t> flow rate required</a:t>
            </a:r>
            <a:endParaRPr kumimoji="1" lang="ja-JP" altLang="en-US" sz="16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652901F-DA66-4FE3-B894-5C72F77BAE21}"/>
              </a:ext>
            </a:extLst>
          </p:cNvPr>
          <p:cNvSpPr txBox="1"/>
          <p:nvPr/>
        </p:nvSpPr>
        <p:spPr>
          <a:xfrm>
            <a:off x="4635731" y="3914959"/>
            <a:ext cx="1682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dirty="0"/>
              <a:t>Degree of Clogging</a:t>
            </a:r>
            <a:endParaRPr kumimoji="1" lang="ja-JP" altLang="en-US" sz="16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45F9BC32-933C-444C-8A02-3EF582418ACC}"/>
              </a:ext>
            </a:extLst>
          </p:cNvPr>
          <p:cNvSpPr txBox="1"/>
          <p:nvPr/>
        </p:nvSpPr>
        <p:spPr>
          <a:xfrm>
            <a:off x="5854770" y="2006824"/>
            <a:ext cx="173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Membrane cleaning</a:t>
            </a:r>
            <a:endParaRPr kumimoji="1" lang="ja-JP" altLang="en-US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517F789-D73D-41DE-B18C-2864F40C83F7}"/>
              </a:ext>
            </a:extLst>
          </p:cNvPr>
          <p:cNvSpPr txBox="1"/>
          <p:nvPr/>
        </p:nvSpPr>
        <p:spPr>
          <a:xfrm>
            <a:off x="5969517" y="3943919"/>
            <a:ext cx="121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dirty="0"/>
              <a:t>Membrane life</a:t>
            </a:r>
            <a:endParaRPr kumimoji="1" lang="ja-JP" altLang="en-US" sz="16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307F157E-50F9-4D8B-BE12-B37CC0F20741}"/>
              </a:ext>
            </a:extLst>
          </p:cNvPr>
          <p:cNvSpPr txBox="1"/>
          <p:nvPr/>
        </p:nvSpPr>
        <p:spPr>
          <a:xfrm>
            <a:off x="8205355" y="2108417"/>
            <a:ext cx="216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en-SG" altLang="ja-JP" dirty="0"/>
              <a:t> Radiation with</a:t>
            </a:r>
          </a:p>
          <a:p>
            <a:pPr algn="ctr"/>
            <a:r>
              <a:rPr kumimoji="1" lang="en-SG" altLang="ja-JP" dirty="0"/>
              <a:t>H</a:t>
            </a:r>
            <a:r>
              <a:rPr kumimoji="1" lang="en-SG" altLang="ja-JP" baseline="-25000" dirty="0"/>
              <a:t>2</a:t>
            </a:r>
            <a:r>
              <a:rPr kumimoji="1" lang="en-SG" altLang="ja-JP" dirty="0"/>
              <a:t>O</a:t>
            </a:r>
            <a:r>
              <a:rPr kumimoji="1" lang="en-SG" altLang="ja-JP" baseline="-25000" dirty="0"/>
              <a:t>2</a:t>
            </a:r>
            <a:r>
              <a:rPr kumimoji="1" lang="en-SG" altLang="ja-JP" dirty="0"/>
              <a:t> or </a:t>
            </a:r>
            <a:r>
              <a:rPr kumimoji="1" lang="en-SG" altLang="ja-JP" dirty="0" err="1"/>
              <a:t>NaClO</a:t>
            </a:r>
            <a:endParaRPr kumimoji="1" lang="ja-JP" altLang="en-US" dirty="0"/>
          </a:p>
        </p:txBody>
      </p:sp>
      <p:sp>
        <p:nvSpPr>
          <p:cNvPr id="106" name="テキスト ボックス 46">
            <a:extLst>
              <a:ext uri="{FF2B5EF4-FFF2-40B4-BE49-F238E27FC236}">
                <a16:creationId xmlns:a16="http://schemas.microsoft.com/office/drawing/2014/main" id="{82522CB2-3974-4B05-BDED-74D673E619F4}"/>
              </a:ext>
            </a:extLst>
          </p:cNvPr>
          <p:cNvSpPr txBox="1"/>
          <p:nvPr/>
        </p:nvSpPr>
        <p:spPr>
          <a:xfrm>
            <a:off x="297493" y="4541383"/>
            <a:ext cx="23684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100" dirty="0"/>
              <a:t>Differential &amp; Transmembrane</a:t>
            </a:r>
          </a:p>
          <a:p>
            <a:pPr algn="ctr"/>
            <a:r>
              <a:rPr kumimoji="1" lang="en-SG" altLang="ja-JP" sz="1100" dirty="0"/>
              <a:t>pressure</a:t>
            </a:r>
          </a:p>
        </p:txBody>
      </p:sp>
      <p:sp>
        <p:nvSpPr>
          <p:cNvPr id="107" name="テキスト ボックス 46">
            <a:extLst>
              <a:ext uri="{FF2B5EF4-FFF2-40B4-BE49-F238E27FC236}">
                <a16:creationId xmlns:a16="http://schemas.microsoft.com/office/drawing/2014/main" id="{5635CD9B-22D4-4F32-8118-2EC8539BA931}"/>
              </a:ext>
            </a:extLst>
          </p:cNvPr>
          <p:cNvSpPr txBox="1"/>
          <p:nvPr/>
        </p:nvSpPr>
        <p:spPr>
          <a:xfrm>
            <a:off x="3743136" y="4780729"/>
            <a:ext cx="1257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100" dirty="0"/>
              <a:t>Clogging status</a:t>
            </a:r>
          </a:p>
        </p:txBody>
      </p:sp>
    </p:spTree>
    <p:extLst>
      <p:ext uri="{BB962C8B-B14F-4D97-AF65-F5344CB8AC3E}">
        <p14:creationId xmlns:p14="http://schemas.microsoft.com/office/powerpoint/2010/main" val="205717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72" y="312673"/>
            <a:ext cx="11674045" cy="518094"/>
          </a:xfrm>
        </p:spPr>
        <p:txBody>
          <a:bodyPr>
            <a:normAutofit/>
          </a:bodyPr>
          <a:lstStyle/>
          <a:p>
            <a:r>
              <a:rPr lang="en-US" altLang="ja-JP" dirty="0"/>
              <a:t>Objective (3): RO deterioration to be considered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DA5DF97-D3CD-4AD0-8909-A4F6F83ACBB7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A6CCCF1-AA4E-48C2-A540-BFF434286145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BD2BF9B-641F-4E08-8B31-CD8CF68EF244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F5E9866-B6D2-46A4-9405-43A945DE2B4D}"/>
              </a:ext>
            </a:extLst>
          </p:cNvPr>
          <p:cNvCxnSpPr>
            <a:cxnSpLocks/>
            <a:stCxn id="58" idx="3"/>
            <a:endCxn id="52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28BD4D7-190F-4516-BD0B-0F85FC405BDA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>
            <a:off x="6815737" y="3742681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矢印: 下 54">
            <a:extLst>
              <a:ext uri="{FF2B5EF4-FFF2-40B4-BE49-F238E27FC236}">
                <a16:creationId xmlns:a16="http://schemas.microsoft.com/office/drawing/2014/main" id="{13D89724-D17E-4C38-BE59-D731A0CB6F35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BF98B117-03D8-4EBB-A122-03FEF7161065}"/>
              </a:ext>
            </a:extLst>
          </p:cNvPr>
          <p:cNvSpPr/>
          <p:nvPr/>
        </p:nvSpPr>
        <p:spPr>
          <a:xfrm>
            <a:off x="3800500" y="3202101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ED7A75E-0E8D-44AA-893F-5D2E4D1F1631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CB4327-5B43-4ED8-963B-3EC465C9C949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A7B708D-E461-4BCC-82E9-0B8EDB24AD6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48B99BB-9FA7-47A0-A95A-8240CA20C62C}"/>
              </a:ext>
            </a:extLst>
          </p:cNvPr>
          <p:cNvSpPr/>
          <p:nvPr/>
        </p:nvSpPr>
        <p:spPr>
          <a:xfrm>
            <a:off x="8655316" y="35710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UV/ 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CC23088-962C-480B-A1AB-C3311204616D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9905686" y="3724285"/>
            <a:ext cx="793567" cy="233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矢印: 下 64">
            <a:extLst>
              <a:ext uri="{FF2B5EF4-FFF2-40B4-BE49-F238E27FC236}">
                <a16:creationId xmlns:a16="http://schemas.microsoft.com/office/drawing/2014/main" id="{B2BB428C-61AA-46F0-B128-38B8BE8FA0FD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矢印: 下 67">
            <a:extLst>
              <a:ext uri="{FF2B5EF4-FFF2-40B4-BE49-F238E27FC236}">
                <a16:creationId xmlns:a16="http://schemas.microsoft.com/office/drawing/2014/main" id="{923BE559-8560-4A20-8CE2-57AE8555701F}"/>
              </a:ext>
            </a:extLst>
          </p:cNvPr>
          <p:cNvSpPr/>
          <p:nvPr/>
        </p:nvSpPr>
        <p:spPr>
          <a:xfrm>
            <a:off x="4845670" y="3192409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B070D47D-A2D2-49EA-9929-0DDBEE1426EA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94B0155C-939A-4BE4-9686-10BBBD7CD2CB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3" name="矢印: 下 72">
            <a:extLst>
              <a:ext uri="{FF2B5EF4-FFF2-40B4-BE49-F238E27FC236}">
                <a16:creationId xmlns:a16="http://schemas.microsoft.com/office/drawing/2014/main" id="{7B0FA78E-0137-461C-B838-86E017EE2991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618EAB1F-6367-4B9C-8D40-9415B4AC70E6}"/>
              </a:ext>
            </a:extLst>
          </p:cNvPr>
          <p:cNvSpPr/>
          <p:nvPr/>
        </p:nvSpPr>
        <p:spPr>
          <a:xfrm flipV="1">
            <a:off x="1092861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1CD57E08-AA42-4EB9-8FB4-72215A247AB6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プレースホルダー 5">
            <a:extLst>
              <a:ext uri="{FF2B5EF4-FFF2-40B4-BE49-F238E27FC236}">
                <a16:creationId xmlns:a16="http://schemas.microsoft.com/office/drawing/2014/main" id="{E752E82A-5B36-47E4-82F4-41C207EF65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125" y="1071206"/>
            <a:ext cx="11658917" cy="975649"/>
          </a:xfrm>
        </p:spPr>
        <p:txBody>
          <a:bodyPr/>
          <a:lstStyle/>
          <a:p>
            <a:r>
              <a:rPr lang="en-US" altLang="ja-JP" sz="2000" dirty="0"/>
              <a:t>Optimization: RO replacement costs are reduced by RO life extension considered</a:t>
            </a:r>
            <a:endParaRPr lang="en-US" altLang="ja-JP" dirty="0"/>
          </a:p>
          <a:p>
            <a:r>
              <a:rPr lang="en-US" altLang="ja-JP" sz="2000" dirty="0"/>
              <a:t>Modeling: Predict the RO deterioration based on Pre- &amp; Post- RO data</a:t>
            </a:r>
            <a:endParaRPr lang="en-US" altLang="ja-JP" dirty="0"/>
          </a:p>
        </p:txBody>
      </p:sp>
      <p:sp>
        <p:nvSpPr>
          <p:cNvPr id="94" name="吹き出し: 角を丸めた四角形 93">
            <a:extLst>
              <a:ext uri="{FF2B5EF4-FFF2-40B4-BE49-F238E27FC236}">
                <a16:creationId xmlns:a16="http://schemas.microsoft.com/office/drawing/2014/main" id="{3437C338-AF5F-438A-8243-58C72101A616}"/>
              </a:ext>
            </a:extLst>
          </p:cNvPr>
          <p:cNvSpPr/>
          <p:nvPr/>
        </p:nvSpPr>
        <p:spPr>
          <a:xfrm>
            <a:off x="1622181" y="5280110"/>
            <a:ext cx="5193556" cy="884210"/>
          </a:xfrm>
          <a:prstGeom prst="wedgeRoundRectCallout">
            <a:avLst>
              <a:gd name="adj1" fmla="val 38706"/>
              <a:gd name="adj2" fmla="val -9295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Clogging and RO life are significantly different time scale.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20F5071-A1CF-4408-A3CF-C00775CF3F5D}"/>
              </a:ext>
            </a:extLst>
          </p:cNvPr>
          <p:cNvSpPr txBox="1"/>
          <p:nvPr/>
        </p:nvSpPr>
        <p:spPr>
          <a:xfrm>
            <a:off x="571984" y="1359"/>
            <a:ext cx="210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Analytical Policy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2F2B803-EDB5-4EF1-A44F-8ACE4624F60A}"/>
              </a:ext>
            </a:extLst>
          </p:cNvPr>
          <p:cNvSpPr/>
          <p:nvPr/>
        </p:nvSpPr>
        <p:spPr>
          <a:xfrm>
            <a:off x="9717352" y="5425401"/>
            <a:ext cx="1920456" cy="80706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509A8DA-80B3-44DB-A473-6CDA2499AC28}"/>
              </a:ext>
            </a:extLst>
          </p:cNvPr>
          <p:cNvSpPr txBox="1"/>
          <p:nvPr/>
        </p:nvSpPr>
        <p:spPr>
          <a:xfrm>
            <a:off x="9878960" y="5569026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Conditions are given</a:t>
            </a:r>
            <a:endParaRPr kumimoji="1" lang="ja-JP" altLang="en-US" sz="16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0818DD9-23D8-4FEE-9477-91C01A4E81D4}"/>
              </a:ext>
            </a:extLst>
          </p:cNvPr>
          <p:cNvSpPr txBox="1"/>
          <p:nvPr/>
        </p:nvSpPr>
        <p:spPr>
          <a:xfrm>
            <a:off x="3546603" y="2778135"/>
            <a:ext cx="72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Acid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0A3297B-0B5A-4FD3-8158-8EB1767CF8BF}"/>
              </a:ext>
            </a:extLst>
          </p:cNvPr>
          <p:cNvSpPr txBox="1"/>
          <p:nvPr/>
        </p:nvSpPr>
        <p:spPr>
          <a:xfrm>
            <a:off x="10824313" y="3332501"/>
            <a:ext cx="874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dirty="0"/>
              <a:t>Potable Water
</a:t>
            </a:r>
            <a:endParaRPr kumimoji="1" lang="ja-JP" altLang="en-US" sz="16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8536A9-9D04-4AFD-9E80-AF8E68DE6429}"/>
              </a:ext>
            </a:extLst>
          </p:cNvPr>
          <p:cNvSpPr txBox="1"/>
          <p:nvPr/>
        </p:nvSpPr>
        <p:spPr>
          <a:xfrm>
            <a:off x="10002645" y="4418018"/>
            <a:ext cx="2093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Flow rate and quality as required</a:t>
            </a:r>
            <a:endParaRPr kumimoji="1" lang="ja-JP" altLang="en-US" sz="16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F26AA42-F8DB-4F5E-83E1-0FE9FF6F1B43}"/>
              </a:ext>
            </a:extLst>
          </p:cNvPr>
          <p:cNvSpPr txBox="1"/>
          <p:nvPr/>
        </p:nvSpPr>
        <p:spPr>
          <a:xfrm>
            <a:off x="4333518" y="2778135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Anti-</a:t>
            </a:r>
            <a:r>
              <a:rPr kumimoji="1" lang="en-SG" altLang="ja-JP" dirty="0" err="1"/>
              <a:t>Scalant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E729B0-2F80-4323-8458-5208E58A1CF5}"/>
              </a:ext>
            </a:extLst>
          </p:cNvPr>
          <p:cNvSpPr txBox="1"/>
          <p:nvPr/>
        </p:nvSpPr>
        <p:spPr>
          <a:xfrm>
            <a:off x="7249464" y="4332528"/>
            <a:ext cx="1839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Water quality &amp;</a:t>
            </a:r>
          </a:p>
          <a:p>
            <a:pPr algn="ctr"/>
            <a:r>
              <a:rPr kumimoji="1" lang="en-US" altLang="ja-JP" sz="1600" dirty="0"/>
              <a:t> flow rate required</a:t>
            </a:r>
            <a:endParaRPr kumimoji="1" lang="ja-JP" altLang="en-US" sz="16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E397D76-61F9-4AFE-AE87-03E039547A2D}"/>
              </a:ext>
            </a:extLst>
          </p:cNvPr>
          <p:cNvSpPr txBox="1"/>
          <p:nvPr/>
        </p:nvSpPr>
        <p:spPr>
          <a:xfrm>
            <a:off x="4635731" y="4282942"/>
            <a:ext cx="1682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dirty="0"/>
              <a:t>Degree of Clogging</a:t>
            </a:r>
            <a:endParaRPr kumimoji="1"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488AAE0-030F-41A5-8230-B8973AC96EC4}"/>
              </a:ext>
            </a:extLst>
          </p:cNvPr>
          <p:cNvSpPr txBox="1"/>
          <p:nvPr/>
        </p:nvSpPr>
        <p:spPr>
          <a:xfrm>
            <a:off x="5854770" y="2374807"/>
            <a:ext cx="173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Membrane cleaning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34F8167-9511-4794-9AB4-6FCF82F72238}"/>
              </a:ext>
            </a:extLst>
          </p:cNvPr>
          <p:cNvSpPr txBox="1"/>
          <p:nvPr/>
        </p:nvSpPr>
        <p:spPr>
          <a:xfrm>
            <a:off x="5969517" y="4311902"/>
            <a:ext cx="1216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sz="1600" dirty="0"/>
              <a:t>Membrane life</a:t>
            </a:r>
            <a:endParaRPr kumimoji="1" lang="ja-JP" altLang="en-US" sz="16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DBCD3EC-AC98-4DC4-AAC6-7CA801F419A3}"/>
              </a:ext>
            </a:extLst>
          </p:cNvPr>
          <p:cNvSpPr txBox="1"/>
          <p:nvPr/>
        </p:nvSpPr>
        <p:spPr>
          <a:xfrm>
            <a:off x="8205355" y="2476400"/>
            <a:ext cx="216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en-SG" altLang="ja-JP" dirty="0"/>
              <a:t> Radiation with</a:t>
            </a:r>
          </a:p>
          <a:p>
            <a:pPr algn="ctr"/>
            <a:r>
              <a:rPr kumimoji="1" lang="en-SG" altLang="ja-JP" dirty="0"/>
              <a:t>H</a:t>
            </a:r>
            <a:r>
              <a:rPr kumimoji="1" lang="en-SG" altLang="ja-JP" baseline="-25000" dirty="0"/>
              <a:t>2</a:t>
            </a:r>
            <a:r>
              <a:rPr kumimoji="1" lang="en-SG" altLang="ja-JP" dirty="0"/>
              <a:t>O</a:t>
            </a:r>
            <a:r>
              <a:rPr kumimoji="1" lang="en-SG" altLang="ja-JP" baseline="-25000" dirty="0"/>
              <a:t>2</a:t>
            </a:r>
            <a:r>
              <a:rPr kumimoji="1" lang="en-SG" altLang="ja-JP" dirty="0"/>
              <a:t> or </a:t>
            </a:r>
            <a:r>
              <a:rPr kumimoji="1" lang="en-SG" altLang="ja-JP" dirty="0" err="1"/>
              <a:t>NaClO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129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6141"/>
            <a:ext cx="11400125" cy="518094"/>
          </a:xfrm>
        </p:spPr>
        <p:txBody>
          <a:bodyPr/>
          <a:lstStyle/>
          <a:p>
            <a:r>
              <a:rPr lang="en-US" dirty="0"/>
              <a:t>Difference per Objective  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1" name="テキスト プレースホルダー 5">
            <a:extLst>
              <a:ext uri="{FF2B5EF4-FFF2-40B4-BE49-F238E27FC236}">
                <a16:creationId xmlns:a16="http://schemas.microsoft.com/office/drawing/2014/main" id="{E752E82A-5B36-47E4-82F4-41C207EF65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481" y="1070777"/>
            <a:ext cx="11658917" cy="600165"/>
          </a:xfrm>
        </p:spPr>
        <p:txBody>
          <a:bodyPr/>
          <a:lstStyle/>
          <a:p>
            <a:r>
              <a:rPr lang="en-US" altLang="ja-JP" sz="3200" dirty="0"/>
              <a:t> Step up from Small to Large and Easy to Difficult 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142B32-9EF6-40B9-87A0-485F9743AEF9}"/>
              </a:ext>
            </a:extLst>
          </p:cNvPr>
          <p:cNvSpPr txBox="1"/>
          <p:nvPr/>
        </p:nvSpPr>
        <p:spPr>
          <a:xfrm>
            <a:off x="50670" y="3082071"/>
            <a:ext cx="221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SG" altLang="ja-JP" dirty="0"/>
              <a:t>Optimization effect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A42424A-A709-4904-A276-ABEDF530B57F}"/>
              </a:ext>
            </a:extLst>
          </p:cNvPr>
          <p:cNvSpPr txBox="1"/>
          <p:nvPr/>
        </p:nvSpPr>
        <p:spPr>
          <a:xfrm>
            <a:off x="2821116" y="2999965"/>
            <a:ext cx="14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Small
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04F69A-39E2-4662-8082-B5128082BB72}"/>
              </a:ext>
            </a:extLst>
          </p:cNvPr>
          <p:cNvSpPr txBox="1"/>
          <p:nvPr/>
        </p:nvSpPr>
        <p:spPr>
          <a:xfrm>
            <a:off x="6203349" y="2961434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Middle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8DEC25B-86DE-4265-961E-9F4B1CA110F9}"/>
              </a:ext>
            </a:extLst>
          </p:cNvPr>
          <p:cNvSpPr txBox="1"/>
          <p:nvPr/>
        </p:nvSpPr>
        <p:spPr>
          <a:xfrm>
            <a:off x="9543684" y="296824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Large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B2F2C5-13FE-4E19-B93F-7281C43A0BF3}"/>
              </a:ext>
            </a:extLst>
          </p:cNvPr>
          <p:cNvSpPr txBox="1"/>
          <p:nvPr/>
        </p:nvSpPr>
        <p:spPr>
          <a:xfrm>
            <a:off x="61876" y="3554758"/>
            <a:ext cx="224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SG" altLang="ja-JP" dirty="0"/>
              <a:t>Optimization period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8E54A5-7D90-4041-840D-24FEEA4B8A19}"/>
              </a:ext>
            </a:extLst>
          </p:cNvPr>
          <p:cNvSpPr txBox="1"/>
          <p:nvPr/>
        </p:nvSpPr>
        <p:spPr>
          <a:xfrm>
            <a:off x="1904999" y="3414121"/>
            <a:ext cx="324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Short-term </a:t>
            </a:r>
          </a:p>
          <a:p>
            <a:pPr algn="ctr"/>
            <a:r>
              <a:rPr kumimoji="1" lang="en-US" altLang="ja-JP" dirty="0"/>
              <a:t>(minutes to hours)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7904BEC-323F-4C8D-A727-6C244CA9269E}"/>
              </a:ext>
            </a:extLst>
          </p:cNvPr>
          <p:cNvSpPr txBox="1"/>
          <p:nvPr/>
        </p:nvSpPr>
        <p:spPr>
          <a:xfrm>
            <a:off x="5436758" y="3368297"/>
            <a:ext cx="297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Mid-term </a:t>
            </a:r>
          </a:p>
          <a:p>
            <a:pPr algn="ctr"/>
            <a:r>
              <a:rPr kumimoji="1" lang="en-US" altLang="ja-JP" dirty="0"/>
              <a:t>(days to months)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FD64701-AC25-4394-A51B-BF0EF477D47A}"/>
              </a:ext>
            </a:extLst>
          </p:cNvPr>
          <p:cNvSpPr txBox="1"/>
          <p:nvPr/>
        </p:nvSpPr>
        <p:spPr>
          <a:xfrm>
            <a:off x="8765658" y="3404835"/>
            <a:ext cx="3106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Long-term </a:t>
            </a:r>
          </a:p>
          <a:p>
            <a:pPr algn="ctr"/>
            <a:r>
              <a:rPr kumimoji="1" lang="en-US" altLang="ja-JP" dirty="0"/>
              <a:t>(months to years)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C5222C-744E-4361-B352-A6F483927883}"/>
              </a:ext>
            </a:extLst>
          </p:cNvPr>
          <p:cNvSpPr txBox="1"/>
          <p:nvPr/>
        </p:nvSpPr>
        <p:spPr>
          <a:xfrm>
            <a:off x="123495" y="4212981"/>
            <a:ext cx="213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SG" altLang="ja-JP" dirty="0"/>
              <a:t>Model strategy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AD2F5F3-38D1-4754-A2B3-A9EBD1372353}"/>
              </a:ext>
            </a:extLst>
          </p:cNvPr>
          <p:cNvSpPr txBox="1"/>
          <p:nvPr/>
        </p:nvSpPr>
        <p:spPr>
          <a:xfrm>
            <a:off x="2364891" y="4239856"/>
            <a:ext cx="2970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Closer to statistical models
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341BBDC-17C8-422A-903F-1FED9CE6F01B}"/>
              </a:ext>
            </a:extLst>
          </p:cNvPr>
          <p:cNvSpPr txBox="1"/>
          <p:nvPr/>
        </p:nvSpPr>
        <p:spPr>
          <a:xfrm>
            <a:off x="5882347" y="4099552"/>
            <a:ext cx="213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Statistical/ Physical Models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C62A49F-8CCD-4CD7-938F-B7FDBA817FD4}"/>
              </a:ext>
            </a:extLst>
          </p:cNvPr>
          <p:cNvSpPr txBox="1"/>
          <p:nvPr/>
        </p:nvSpPr>
        <p:spPr>
          <a:xfrm>
            <a:off x="9200973" y="4120648"/>
            <a:ext cx="213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Closer to the physical model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985B73-A856-4A4E-9ED6-9C3BFA04E582}"/>
              </a:ext>
            </a:extLst>
          </p:cNvPr>
          <p:cNvSpPr txBox="1"/>
          <p:nvPr/>
        </p:nvSpPr>
        <p:spPr>
          <a:xfrm>
            <a:off x="130131" y="489210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SG" altLang="ja-JP" dirty="0"/>
              <a:t>Difficulty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D6E06F-AE0D-4F42-9099-7FA699F21BFE}"/>
              </a:ext>
            </a:extLst>
          </p:cNvPr>
          <p:cNvSpPr txBox="1"/>
          <p:nvPr/>
        </p:nvSpPr>
        <p:spPr>
          <a:xfrm>
            <a:off x="2712436" y="4866136"/>
            <a:ext cx="171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Easy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C8738E-51A8-4CEE-B2F4-09344F8EB305}"/>
              </a:ext>
            </a:extLst>
          </p:cNvPr>
          <p:cNvSpPr txBox="1"/>
          <p:nvPr/>
        </p:nvSpPr>
        <p:spPr>
          <a:xfrm>
            <a:off x="5856335" y="4892107"/>
            <a:ext cx="213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Middle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5679080-B76E-4C3E-9E99-C7DC48C0818D}"/>
              </a:ext>
            </a:extLst>
          </p:cNvPr>
          <p:cNvSpPr txBox="1"/>
          <p:nvPr/>
        </p:nvSpPr>
        <p:spPr>
          <a:xfrm>
            <a:off x="9252997" y="4879121"/>
            <a:ext cx="213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SG" altLang="ja-JP" dirty="0"/>
              <a:t>Difficult</a:t>
            </a:r>
            <a:endParaRPr kumimoji="1" lang="ja-JP" altLang="en-US" dirty="0"/>
          </a:p>
        </p:txBody>
      </p:sp>
      <p:sp>
        <p:nvSpPr>
          <p:cNvPr id="27" name="矢印: 下カーブ 26">
            <a:extLst>
              <a:ext uri="{FF2B5EF4-FFF2-40B4-BE49-F238E27FC236}">
                <a16:creationId xmlns:a16="http://schemas.microsoft.com/office/drawing/2014/main" id="{3675EAA8-38B5-4264-97EE-C51214F37D51}"/>
              </a:ext>
            </a:extLst>
          </p:cNvPr>
          <p:cNvSpPr/>
          <p:nvPr/>
        </p:nvSpPr>
        <p:spPr>
          <a:xfrm rot="10800000" flipH="1">
            <a:off x="7782569" y="5344035"/>
            <a:ext cx="1789075" cy="45031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0DB0E7A-A0DF-4060-9B30-C287A6489499}"/>
              </a:ext>
            </a:extLst>
          </p:cNvPr>
          <p:cNvCxnSpPr>
            <a:cxnSpLocks/>
          </p:cNvCxnSpPr>
          <p:nvPr/>
        </p:nvCxnSpPr>
        <p:spPr>
          <a:xfrm flipH="1">
            <a:off x="123495" y="2964224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C094A96-E810-4F2E-B3C7-D8FE57FD3514}"/>
              </a:ext>
            </a:extLst>
          </p:cNvPr>
          <p:cNvCxnSpPr>
            <a:cxnSpLocks/>
          </p:cNvCxnSpPr>
          <p:nvPr/>
        </p:nvCxnSpPr>
        <p:spPr>
          <a:xfrm flipH="1">
            <a:off x="123495" y="4072607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AB1E83E-17BD-4BD4-8FFB-4C21E8692AF6}"/>
              </a:ext>
            </a:extLst>
          </p:cNvPr>
          <p:cNvCxnSpPr>
            <a:cxnSpLocks/>
          </p:cNvCxnSpPr>
          <p:nvPr/>
        </p:nvCxnSpPr>
        <p:spPr>
          <a:xfrm flipH="1">
            <a:off x="123495" y="5248453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3262FE4-7D71-4FBE-B181-8A212EE0DA55}"/>
              </a:ext>
            </a:extLst>
          </p:cNvPr>
          <p:cNvSpPr/>
          <p:nvPr/>
        </p:nvSpPr>
        <p:spPr>
          <a:xfrm>
            <a:off x="1904999" y="2199851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(1) </a:t>
            </a:r>
            <a:r>
              <a:rPr kumimoji="1" lang="ja-JP" altLang="en-US" dirty="0"/>
              <a:t>最終水質と供給量を考慮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68F60F7-72CC-41E9-AB1C-2852E86D7759}"/>
              </a:ext>
            </a:extLst>
          </p:cNvPr>
          <p:cNvSpPr/>
          <p:nvPr/>
        </p:nvSpPr>
        <p:spPr>
          <a:xfrm>
            <a:off x="5273309" y="2199851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(2) RO</a:t>
            </a:r>
            <a:r>
              <a:rPr kumimoji="1" lang="ja-JP" altLang="en-US" dirty="0"/>
              <a:t>膜閉塞状態も考慮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4B6C56C-D833-43B1-BB21-EA47F44198E2}"/>
              </a:ext>
            </a:extLst>
          </p:cNvPr>
          <p:cNvSpPr/>
          <p:nvPr/>
        </p:nvSpPr>
        <p:spPr>
          <a:xfrm>
            <a:off x="8671397" y="2199851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(3) RO</a:t>
            </a:r>
            <a:r>
              <a:rPr kumimoji="1" lang="ja-JP" altLang="en-US" dirty="0"/>
              <a:t>膜劣化も考慮</a:t>
            </a:r>
          </a:p>
        </p:txBody>
      </p:sp>
      <p:sp>
        <p:nvSpPr>
          <p:cNvPr id="34" name="矢印: 下カーブ 33">
            <a:extLst>
              <a:ext uri="{FF2B5EF4-FFF2-40B4-BE49-F238E27FC236}">
                <a16:creationId xmlns:a16="http://schemas.microsoft.com/office/drawing/2014/main" id="{1F5CBCC8-5621-4E9F-87CF-004B0253ED80}"/>
              </a:ext>
            </a:extLst>
          </p:cNvPr>
          <p:cNvSpPr/>
          <p:nvPr/>
        </p:nvSpPr>
        <p:spPr>
          <a:xfrm rot="10800000" flipH="1">
            <a:off x="4199288" y="5348543"/>
            <a:ext cx="1789075" cy="45031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134F67D-D936-4D63-A550-28A94C6FFF03}"/>
              </a:ext>
            </a:extLst>
          </p:cNvPr>
          <p:cNvSpPr/>
          <p:nvPr/>
        </p:nvSpPr>
        <p:spPr>
          <a:xfrm>
            <a:off x="1904999" y="2201635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(1) Consider final water quality and flow rate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E28CD56-0A17-41B3-B135-0A25450ABEB8}"/>
              </a:ext>
            </a:extLst>
          </p:cNvPr>
          <p:cNvSpPr/>
          <p:nvPr/>
        </p:nvSpPr>
        <p:spPr>
          <a:xfrm>
            <a:off x="5273309" y="2201635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(2) RO Clogging Consideration</a:t>
            </a:r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2ED57AD-DB9E-435B-A412-267333C25EB0}"/>
              </a:ext>
            </a:extLst>
          </p:cNvPr>
          <p:cNvSpPr/>
          <p:nvPr/>
        </p:nvSpPr>
        <p:spPr>
          <a:xfrm>
            <a:off x="8671397" y="2201635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(3) RO Deterioration Consideration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C7E9A8E-9F0A-47D5-98EE-1EAEE20A23A4}"/>
              </a:ext>
            </a:extLst>
          </p:cNvPr>
          <p:cNvSpPr txBox="1"/>
          <p:nvPr/>
        </p:nvSpPr>
        <p:spPr>
          <a:xfrm>
            <a:off x="571984" y="1359"/>
            <a:ext cx="2107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Analytical Policy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42452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7538</TotalTime>
  <Words>1409</Words>
  <Application>Microsoft Office PowerPoint</Application>
  <PresentationFormat>ワイド画面</PresentationFormat>
  <Paragraphs>265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Meiryo UI</vt:lpstr>
      <vt:lpstr>游ゴシック</vt:lpstr>
      <vt:lpstr>Arial</vt:lpstr>
      <vt:lpstr>Cambria Math</vt:lpstr>
      <vt:lpstr>Wingdings</vt:lpstr>
      <vt:lpstr>Yokogawa_Template_Standard</vt:lpstr>
      <vt:lpstr>Analysis stance
</vt:lpstr>
      <vt:lpstr>Objective of RO Optimization</vt:lpstr>
      <vt:lpstr>RO Viewpoint for Analysis</vt:lpstr>
      <vt:lpstr>Subdivided Objective</vt:lpstr>
      <vt:lpstr>Where to be focussing </vt:lpstr>
      <vt:lpstr>Objective (1): Final water quality and flow rate considered</vt:lpstr>
      <vt:lpstr>Objective (2): Clogging Status to be Considered </vt:lpstr>
      <vt:lpstr>Objective (3): RO deterioration to be considered</vt:lpstr>
      <vt:lpstr>Difference per Objective  </vt:lpstr>
      <vt:lpstr>Concerns</vt:lpstr>
      <vt:lpstr>PowerPoint プレゼンテーション</vt:lpstr>
      <vt:lpstr>RO Membrane Performance</vt:lpstr>
      <vt:lpstr>Fouling and Scaling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Matsui, Yasuhiro (Yasuhiro.Matsui@yokogawa.com)</cp:lastModifiedBy>
  <cp:revision>1098</cp:revision>
  <dcterms:created xsi:type="dcterms:W3CDTF">2022-01-26T00:23:42Z</dcterms:created>
  <dcterms:modified xsi:type="dcterms:W3CDTF">2022-11-30T20:55:35Z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2022-08-25T05:09:57Z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166f826b-dd36-49fe-896d-f501c2b1a726</vt:lpwstr>
  </property>
  <property fmtid="{D5CDD505-2E9C-101B-9397-08002B2CF9AE}" pid="8" name="MSIP_Label_69b5a962-1a7a-4bf8-819d-07a170110954_ContentBits">
    <vt:lpwstr>0</vt:lpwstr>
  </property>
</Properties>
</file>