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31"/>
  </p:notesMasterIdLst>
  <p:sldIdLst>
    <p:sldId id="269" r:id="rId2"/>
    <p:sldId id="567" r:id="rId3"/>
    <p:sldId id="583" r:id="rId4"/>
    <p:sldId id="586" r:id="rId5"/>
    <p:sldId id="584" r:id="rId6"/>
    <p:sldId id="569" r:id="rId7"/>
    <p:sldId id="575" r:id="rId8"/>
    <p:sldId id="555" r:id="rId9"/>
    <p:sldId id="292" r:id="rId10"/>
    <p:sldId id="540" r:id="rId11"/>
    <p:sldId id="558" r:id="rId12"/>
    <p:sldId id="561" r:id="rId13"/>
    <p:sldId id="560" r:id="rId14"/>
    <p:sldId id="568" r:id="rId15"/>
    <p:sldId id="572" r:id="rId16"/>
    <p:sldId id="573" r:id="rId17"/>
    <p:sldId id="574" r:id="rId18"/>
    <p:sldId id="571" r:id="rId19"/>
    <p:sldId id="585" r:id="rId20"/>
    <p:sldId id="578" r:id="rId21"/>
    <p:sldId id="579" r:id="rId22"/>
    <p:sldId id="576" r:id="rId23"/>
    <p:sldId id="577" r:id="rId24"/>
    <p:sldId id="550" r:id="rId25"/>
    <p:sldId id="286" r:id="rId26"/>
    <p:sldId id="547" r:id="rId27"/>
    <p:sldId id="580" r:id="rId28"/>
    <p:sldId id="581" r:id="rId29"/>
    <p:sldId id="5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93784" autoAdjust="0"/>
  </p:normalViewPr>
  <p:slideViewPr>
    <p:cSldViewPr snapToGrid="0">
      <p:cViewPr varScale="1">
        <p:scale>
          <a:sx n="107" d="100"/>
          <a:sy n="107" d="100"/>
        </p:scale>
        <p:origin x="504" y="10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2024/3/21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(0:00~0:08 8sec)</a:t>
            </a:r>
            <a:r>
              <a:rPr kumimoji="1" lang="ja-JP" altLang="en-US" dirty="0"/>
              <a:t>横河電機の熊谷です。本日は</a:t>
            </a:r>
            <a:r>
              <a:rPr kumimoji="1" lang="en-US" altLang="ja-JP" dirty="0"/>
              <a:t>Smart~</a:t>
            </a:r>
            <a:r>
              <a:rPr kumimoji="1" lang="ja-JP" altLang="en-US" dirty="0"/>
              <a:t>について発表します。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242720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(2:32~3:42 70sec) SoS</a:t>
            </a:r>
            <a:r>
              <a:rPr kumimoji="1" lang="ja-JP" altLang="en-US" dirty="0"/>
              <a:t>の代表的な分類も紹介します。この分類では、</a:t>
            </a:r>
            <a:r>
              <a:rPr kumimoji="1" lang="en-US" altLang="ja-JP" dirty="0"/>
              <a:t>SoS</a:t>
            </a:r>
            <a:r>
              <a:rPr kumimoji="1" lang="ja-JP" altLang="en-US" dirty="0"/>
              <a:t>は、全体や要素システムの管理権限によって、</a:t>
            </a:r>
            <a:r>
              <a:rPr kumimoji="1" lang="en-US" altLang="ja-JP" dirty="0"/>
              <a:t>4</a:t>
            </a:r>
            <a:r>
              <a:rPr kumimoji="1" lang="ja-JP" altLang="en-US" dirty="0"/>
              <a:t>つに大別されます。一番左の指揮命令型は全体のために管理構築されて、要素システムはそれに従属するタイプで、完全なトップダウン方式です。左から</a:t>
            </a:r>
            <a:r>
              <a:rPr kumimoji="1" lang="en-US" altLang="ja-JP" dirty="0"/>
              <a:t>2</a:t>
            </a:r>
            <a:r>
              <a:rPr kumimoji="1" lang="ja-JP" altLang="en-US" dirty="0"/>
              <a:t>番目の要請承認型は</a:t>
            </a:r>
            <a:r>
              <a:rPr kumimoji="1" lang="en-US" altLang="ja-JP" dirty="0"/>
              <a:t>SoS</a:t>
            </a:r>
            <a:r>
              <a:rPr kumimoji="1" lang="ja-JP" altLang="en-US" dirty="0"/>
              <a:t>管理者からの要請に対して、承認・合意することで</a:t>
            </a:r>
            <a:r>
              <a:rPr kumimoji="1" lang="en-US" altLang="ja-JP" dirty="0"/>
              <a:t>SoS</a:t>
            </a:r>
            <a:r>
              <a:rPr kumimoji="1" lang="ja-JP" altLang="en-US" dirty="0"/>
              <a:t>として共同するタイプで、一部トップダウン方式です。右から</a:t>
            </a:r>
            <a:r>
              <a:rPr kumimoji="1" lang="en-US" altLang="ja-JP" dirty="0"/>
              <a:t>2</a:t>
            </a:r>
            <a:r>
              <a:rPr kumimoji="1" lang="ja-JP" altLang="en-US" dirty="0"/>
              <a:t>番目の協力型は、</a:t>
            </a:r>
            <a:r>
              <a:rPr kumimoji="1" lang="en-US" altLang="ja-JP" dirty="0"/>
              <a:t>SoS</a:t>
            </a:r>
            <a:r>
              <a:rPr kumimoji="1" lang="ja-JP" altLang="en-US" dirty="0"/>
              <a:t>の目的を明確に特定できないが、要素システム間の相互作用によって</a:t>
            </a:r>
            <a:r>
              <a:rPr kumimoji="1" lang="en-US" altLang="ja-JP" dirty="0"/>
              <a:t>SoS</a:t>
            </a:r>
            <a:r>
              <a:rPr kumimoji="1" lang="ja-JP" altLang="en-US" dirty="0"/>
              <a:t>全体の目的が形成・合意されることで組織化されるタイプです。一番右の仮想型は、</a:t>
            </a:r>
            <a:r>
              <a:rPr kumimoji="1" lang="en-US" altLang="ja-JP" dirty="0"/>
              <a:t>SoS</a:t>
            </a:r>
            <a:r>
              <a:rPr kumimoji="1" lang="ja-JP" altLang="en-US" dirty="0"/>
              <a:t>管理者がいない中で、相互作用だけでボトムアップ的に</a:t>
            </a:r>
            <a:r>
              <a:rPr kumimoji="1" lang="en-US" altLang="ja-JP" dirty="0"/>
              <a:t>SoS</a:t>
            </a:r>
            <a:r>
              <a:rPr kumimoji="1" lang="ja-JP" altLang="en-US" dirty="0"/>
              <a:t>が形成されるタイプです。これは左側にいくと従属的かつトップダウンで、右側にいくと独立的かつボトムアップだと解釈できます。以上から、</a:t>
            </a:r>
            <a:r>
              <a:rPr kumimoji="1" lang="en-US" altLang="ja-JP" dirty="0"/>
              <a:t>SoS</a:t>
            </a:r>
            <a:r>
              <a:rPr kumimoji="1" lang="ja-JP" altLang="en-US" dirty="0"/>
              <a:t>は、互いに独立な組織がボトムアップ的に協調構造を形成する点が特徴的だと考えられます。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897027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(3:42~4:56 74sec) </a:t>
            </a:r>
            <a:r>
              <a:rPr kumimoji="1" lang="ja-JP" altLang="en-US" dirty="0"/>
              <a:t>一般的な事例を</a:t>
            </a:r>
            <a:r>
              <a:rPr kumimoji="1" lang="en-US" altLang="ja-JP" dirty="0"/>
              <a:t>SoS</a:t>
            </a:r>
            <a:r>
              <a:rPr kumimoji="1" lang="ja-JP" altLang="en-US" dirty="0"/>
              <a:t>として解釈していきます。これは国内の電力システムを図示したもので、左側が電力系統、右側が支払システムです。まず、</a:t>
            </a:r>
            <a:r>
              <a:rPr kumimoji="1" lang="en-US" altLang="ja-JP" dirty="0"/>
              <a:t>2016</a:t>
            </a:r>
            <a:r>
              <a:rPr kumimoji="1" lang="ja-JP" altLang="en-US" dirty="0"/>
              <a:t>年の発送電分離によって、運用が地域毎に分断されていた垂直構造から、異なる事業者が各部門を運用する水平構造へ変容しました。また、小売自由化によって、いわゆる新電力を始めとする事業者が参入し、電力卸市場と連動した電力売買によって、委託料金やインバランス料金などを支払いながら電力を調達する仕組みとなりました。さらに、環境負荷の観点から、発電側・需要側の両方で分散型電源の導入が進んでいます。このように、電力システムでは、多様な立場の事業者が存在するので、ローカルな管理目的は相反しますが、電力需給平衡という全体目的のためにグローバル的には協調する構造が形成されています。加えて、需要家は一方向に受けるだけでなく、分散型電源で自ら発電することや、需要パターンを変化させるデマンドレスポンスに対応するなど、需要家の意思決定も需給平衡に影響を与える構造と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3895865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(4:56~5:40 44sec) </a:t>
            </a:r>
            <a:r>
              <a:rPr kumimoji="1" lang="ja-JP" altLang="en-US" dirty="0"/>
              <a:t>次に鉄道の直通相互運転、乗り入れの例です。左のように、通常は各鉄道事業者が独自の路線と電車を所有していて、運行管理システムと支払システムで管理しています。直通相互運転は、他者の車両を借りて、自社の運転士が自社路線を運転します。そうすると、互いに運転状況やダイヤ改正を共有し合ったり、車両賃貸料金を均等化したり、需要側の乗客が自ら分散するので、運賃収入を分配します。このように、ターミナル駅の乗換混雑緩和や速達性向上のために、事業者間、需給間で連携する構造で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1054827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(5:40~6:05 25sec) </a:t>
            </a:r>
            <a:r>
              <a:rPr kumimoji="1" lang="ja-JP" altLang="en-US" dirty="0"/>
              <a:t>紹介した事例は、要請承認型と協力型のハイブリッドな</a:t>
            </a:r>
            <a:r>
              <a:rPr kumimoji="1" lang="en-US" altLang="ja-JP" dirty="0"/>
              <a:t>SoS</a:t>
            </a:r>
            <a:r>
              <a:rPr kumimoji="1" lang="ja-JP" altLang="en-US" dirty="0"/>
              <a:t>といえます。しかし、将来的には、</a:t>
            </a:r>
            <a:r>
              <a:rPr kumimoji="1" lang="en-US" altLang="ja-JP" dirty="0"/>
              <a:t>CPHS</a:t>
            </a:r>
            <a:r>
              <a:rPr kumimoji="1" lang="ja-JP" altLang="en-US" dirty="0"/>
              <a:t>で仮想空間からフィードバックを受けることや、接続されるシステムが増加することなどを踏まえると、人間を誘導することで形成する協力型や、ボトムアップで創発する仮想型の</a:t>
            </a:r>
            <a:r>
              <a:rPr kumimoji="1" lang="en-US" altLang="ja-JP" dirty="0"/>
              <a:t>SoS</a:t>
            </a:r>
            <a:r>
              <a:rPr kumimoji="1" lang="ja-JP" altLang="en-US" dirty="0"/>
              <a:t>が増加すると予想されます。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490945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(6:05~6:53 48sec) </a:t>
            </a:r>
            <a:r>
              <a:rPr kumimoji="1" lang="ja-JP" altLang="en-US" dirty="0"/>
              <a:t>ここからは製造業に注目します。製造業の将来の姿として、</a:t>
            </a:r>
            <a:r>
              <a:rPr kumimoji="1" lang="en-US" altLang="ja-JP" dirty="0"/>
              <a:t>Smart Factory</a:t>
            </a:r>
            <a:r>
              <a:rPr kumimoji="1" lang="ja-JP" altLang="en-US" dirty="0"/>
              <a:t>や</a:t>
            </a:r>
            <a:r>
              <a:rPr kumimoji="1" lang="en-US" altLang="ja-JP" dirty="0"/>
              <a:t>Smart Manufacturing</a:t>
            </a:r>
            <a:r>
              <a:rPr kumimoji="1" lang="ja-JP" altLang="en-US" dirty="0"/>
              <a:t>、</a:t>
            </a:r>
            <a:r>
              <a:rPr kumimoji="1" lang="en-US" altLang="ja-JP" dirty="0"/>
              <a:t>Connected Industries</a:t>
            </a:r>
            <a:r>
              <a:rPr kumimoji="1" lang="ja-JP" altLang="en-US" dirty="0"/>
              <a:t>などの用語をよく見かけます。これらは、</a:t>
            </a:r>
            <a:r>
              <a:rPr kumimoji="1" lang="en-US" altLang="ja-JP" dirty="0"/>
              <a:t>IoT</a:t>
            </a:r>
            <a:r>
              <a:rPr kumimoji="1" lang="ja-JP" altLang="en-US" dirty="0"/>
              <a:t>やデジタル技術によって、データ取得や利活用を最大限に生かした現場運用にする点で、共通しています。ただし、</a:t>
            </a:r>
            <a:r>
              <a:rPr kumimoji="1" lang="en-US" altLang="ja-JP" dirty="0"/>
              <a:t>Smart Factory</a:t>
            </a:r>
            <a:r>
              <a:rPr kumimoji="1" lang="ja-JP" altLang="en-US" dirty="0"/>
              <a:t>はプラント内の機械やシステムをスマートに連携させる取り組みであることに対して、</a:t>
            </a:r>
            <a:r>
              <a:rPr kumimoji="1" lang="en-US" altLang="ja-JP" dirty="0"/>
              <a:t>Smart Manufacturing</a:t>
            </a:r>
            <a:r>
              <a:rPr kumimoji="1" lang="ja-JP" altLang="en-US" dirty="0"/>
              <a:t>や</a:t>
            </a:r>
            <a:r>
              <a:rPr kumimoji="1" lang="en-US" altLang="ja-JP" dirty="0"/>
              <a:t>Connected Industries</a:t>
            </a:r>
            <a:r>
              <a:rPr kumimoji="1" lang="ja-JP" altLang="en-US" dirty="0"/>
              <a:t>はプラントや企業単位を超えたもの同士を連携させるコンセプトです。よって、</a:t>
            </a:r>
            <a:r>
              <a:rPr kumimoji="1" lang="en-US" altLang="ja-JP" dirty="0"/>
              <a:t>Smart Manufacturing</a:t>
            </a:r>
            <a:r>
              <a:rPr kumimoji="1" lang="ja-JP" altLang="en-US" dirty="0"/>
              <a:t>は、プラントを中心・起点とした</a:t>
            </a:r>
            <a:r>
              <a:rPr kumimoji="1" lang="en-US" altLang="ja-JP" dirty="0"/>
              <a:t>SoS</a:t>
            </a:r>
            <a:r>
              <a:rPr kumimoji="1" lang="ja-JP" altLang="en-US" dirty="0"/>
              <a:t>を目指す取り組みだと捉えられます。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4091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(6:53~8:05 72sec) </a:t>
            </a:r>
            <a:r>
              <a:rPr kumimoji="1" lang="ja-JP" altLang="en-US" dirty="0"/>
              <a:t>一方で、横河の最近の価値提供は、デジタル技術によって、お客様の</a:t>
            </a:r>
            <a:r>
              <a:rPr kumimoji="1" lang="en-US" altLang="ja-JP" dirty="0"/>
              <a:t>DX</a:t>
            </a:r>
            <a:r>
              <a:rPr kumimoji="1" lang="ja-JP" altLang="en-US" dirty="0"/>
              <a:t>に貢献すると考えています。具体的には、下の二つのコンセプトを掲げています。左は</a:t>
            </a:r>
            <a:r>
              <a:rPr kumimoji="1" lang="en-US" altLang="ja-JP" dirty="0"/>
              <a:t>IA2IA</a:t>
            </a:r>
            <a:r>
              <a:rPr kumimoji="1" lang="ja-JP" altLang="en-US" dirty="0"/>
              <a:t>、プラント操業の自律化を目指す取り組みです。ここで言う自律とは、環境を学習したり適応する機能を指して、図は自律性のレベルで、各ステージを分けています。現在のように、プラントのマニュアル操作や従来の自動化システムは、</a:t>
            </a:r>
            <a:r>
              <a:rPr kumimoji="1" lang="en-US" altLang="ja-JP" dirty="0"/>
              <a:t>Industrial Automation</a:t>
            </a:r>
            <a:r>
              <a:rPr kumimoji="1" lang="ja-JP" altLang="en-US" dirty="0"/>
              <a:t>と呼んで、自律性がまだ低い段階と位置付けられます。一方で自律的なプラント設備が導入され、自動化システムと混在すると、</a:t>
            </a:r>
            <a:r>
              <a:rPr kumimoji="1" lang="en-US" altLang="ja-JP" dirty="0"/>
              <a:t>Industrial Autonomy</a:t>
            </a:r>
            <a:r>
              <a:rPr kumimoji="1" lang="ja-JP" altLang="en-US" dirty="0"/>
              <a:t>と呼んで、自律性が高い段階と位置付けられるので、将来的に自律性レベルを高めようとする考えです。右は</a:t>
            </a:r>
            <a:r>
              <a:rPr kumimoji="1" lang="en-US" altLang="ja-JP" dirty="0"/>
              <a:t>Smart Manufacturing</a:t>
            </a:r>
            <a:r>
              <a:rPr kumimoji="1" lang="ja-JP" altLang="en-US" dirty="0"/>
              <a:t>です。横方向がプラントで製造するサプライチェーンで、縦方向が設備が導入されて、エンジニアリングされ、製造してというライフサイクルを表しています。各プロセス向けのソリューションがあるので、これらをトータルで提供して、</a:t>
            </a:r>
            <a:r>
              <a:rPr kumimoji="1" lang="en-US" altLang="ja-JP" dirty="0"/>
              <a:t>End to End</a:t>
            </a:r>
            <a:r>
              <a:rPr kumimoji="1" lang="ja-JP" altLang="en-US" dirty="0"/>
              <a:t>なパフォーマンス改善をするという考えです。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985574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(8:05~8:45 40sec) </a:t>
            </a:r>
            <a:r>
              <a:rPr kumimoji="1" lang="ja-JP" altLang="en-US" dirty="0"/>
              <a:t>横河の中期経営計画では、</a:t>
            </a:r>
            <a:r>
              <a:rPr kumimoji="1" lang="en-US" altLang="ja-JP" dirty="0"/>
              <a:t>SoS</a:t>
            </a:r>
            <a:r>
              <a:rPr kumimoji="1" lang="ja-JP" altLang="en-US" dirty="0"/>
              <a:t>を前提としたグローバル構想のもとで、価値サービスの提供を目指すことを宣言しています。図は横河が目指す</a:t>
            </a:r>
            <a:r>
              <a:rPr kumimoji="1" lang="en-US" altLang="ja-JP" dirty="0"/>
              <a:t>SoS</a:t>
            </a:r>
            <a:r>
              <a:rPr kumimoji="1" lang="ja-JP" altLang="en-US" dirty="0"/>
              <a:t>の概観です。横方向が</a:t>
            </a:r>
            <a:r>
              <a:rPr kumimoji="1" lang="en-US" altLang="ja-JP" dirty="0"/>
              <a:t>Smart Manufacturing</a:t>
            </a:r>
            <a:r>
              <a:rPr kumimoji="1" lang="ja-JP" altLang="en-US" dirty="0"/>
              <a:t>、つまり全体最適のカバー範囲を拡大する方向、縦方向が</a:t>
            </a:r>
            <a:r>
              <a:rPr kumimoji="1" lang="en-US" altLang="ja-JP" dirty="0"/>
              <a:t>IA2IA</a:t>
            </a:r>
            <a:r>
              <a:rPr kumimoji="1" lang="ja-JP" altLang="en-US" dirty="0"/>
              <a:t>、つまり操業の自律化を高める方向を表しています。横河はこれらの両方を高めていくと、</a:t>
            </a:r>
            <a:r>
              <a:rPr kumimoji="1" lang="en-US" altLang="ja-JP" dirty="0"/>
              <a:t>SoS</a:t>
            </a:r>
            <a:r>
              <a:rPr kumimoji="1" lang="ja-JP" altLang="en-US" dirty="0"/>
              <a:t>に発展すると考えています。また、</a:t>
            </a:r>
            <a:r>
              <a:rPr kumimoji="1" lang="en-US" altLang="ja-JP" dirty="0"/>
              <a:t>SoS</a:t>
            </a:r>
            <a:r>
              <a:rPr kumimoji="1" lang="ja-JP" altLang="en-US" dirty="0"/>
              <a:t>が社会実装された世界でインテグレータとなり、全体最適による価値創出を目指しています。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1592794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(8:45~9:05 20sec) </a:t>
            </a:r>
            <a:r>
              <a:rPr kumimoji="1" lang="ja-JP" altLang="en-US" dirty="0"/>
              <a:t>このように、製造業は、</a:t>
            </a:r>
            <a:r>
              <a:rPr kumimoji="1" lang="en-US" altLang="ja-JP" dirty="0"/>
              <a:t>Smart Manufacturing</a:t>
            </a:r>
            <a:r>
              <a:rPr kumimoji="1" lang="ja-JP" altLang="en-US" dirty="0"/>
              <a:t>に基づいて、従来の顧客に閉じたローカルなサービスではなく、社会・地域とのインフラ同士、あるいはサプライチェーン全体が連携した、グローバル構想のもとで、</a:t>
            </a:r>
            <a:r>
              <a:rPr kumimoji="1" lang="en-US" altLang="ja-JP" dirty="0"/>
              <a:t>SoS</a:t>
            </a:r>
            <a:r>
              <a:rPr kumimoji="1" lang="ja-JP" altLang="en-US" dirty="0"/>
              <a:t>を前提とした価値・サービスを提供する形態を目指す傾向にあると言えます。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1736397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(9:05~10:47 102sec) </a:t>
            </a:r>
            <a:r>
              <a:rPr kumimoji="1" lang="ja-JP" altLang="en-US" dirty="0"/>
              <a:t>このスライドでは、実際に横河が地域エネルギー管理システム</a:t>
            </a:r>
            <a:r>
              <a:rPr kumimoji="1" lang="en-US" altLang="ja-JP" dirty="0"/>
              <a:t>CEMS</a:t>
            </a:r>
            <a:r>
              <a:rPr kumimoji="1" lang="ja-JP" altLang="en-US" dirty="0"/>
              <a:t>を構築した事例を紹介します。これは</a:t>
            </a:r>
            <a:r>
              <a:rPr kumimoji="1" lang="en-US" altLang="ja-JP" dirty="0"/>
              <a:t>F-Grid</a:t>
            </a:r>
            <a:r>
              <a:rPr kumimoji="1" lang="ja-JP" altLang="en-US" dirty="0"/>
              <a:t>と呼ばれるプロジェクトで実証されたものです。図のように、複数の工場と～工業団地に中心的な事業体が運営する自家発電設備を活用する</a:t>
            </a:r>
            <a:r>
              <a:rPr kumimoji="1" lang="en-US" altLang="ja-JP" dirty="0"/>
              <a:t>CEMS</a:t>
            </a:r>
            <a:r>
              <a:rPr kumimoji="1" lang="ja-JP" altLang="en-US" dirty="0"/>
              <a:t>が導入されました。中央事業体では、ガスコジェネレーションシステム、太陽光発電、蓄電池があって、そこから電力や熱が供給されます。また、大手地域電力会社やガス会社から電力と都市ガスを購入しています。全体の</a:t>
            </a:r>
            <a:r>
              <a:rPr kumimoji="1" lang="en-US" altLang="ja-JP" dirty="0"/>
              <a:t>EMS</a:t>
            </a:r>
            <a:r>
              <a:rPr kumimoji="1" lang="ja-JP" altLang="en-US" dirty="0"/>
              <a:t>は、これらの価格と工業団地側の</a:t>
            </a:r>
            <a:r>
              <a:rPr kumimoji="1" lang="en-US" altLang="ja-JP" dirty="0"/>
              <a:t>FEMS</a:t>
            </a:r>
            <a:r>
              <a:rPr kumimoji="1" lang="ja-JP" altLang="en-US" dirty="0"/>
              <a:t>からの要求量のバランスから、運用計画やエネルギー供給を制御・最適化します。また、</a:t>
            </a:r>
            <a:r>
              <a:rPr kumimoji="1" lang="en-US" altLang="ja-JP" dirty="0"/>
              <a:t>dynamic</a:t>
            </a:r>
            <a:r>
              <a:rPr kumimoji="1" lang="ja-JP" altLang="en-US" dirty="0"/>
              <a:t>～より高度な需給平衡を実現しています。さらに、長期停電～。この事例では、各工場が監視・制御システムを独立に管理・運営していますが、中央事業体から需要抑制の要請を受けるため、各自の生産状況や経済性を照らし合わせながら、その要請に合意・承認することで共同しています。なので、先程の分類の要請承認型に分類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213302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(9:05~10:47 102sec) </a:t>
            </a:r>
            <a:r>
              <a:rPr kumimoji="1" lang="ja-JP" altLang="en-US" dirty="0"/>
              <a:t>このスライドでは、実際に横河が地域エネルギー管理システム</a:t>
            </a:r>
            <a:r>
              <a:rPr kumimoji="1" lang="en-US" altLang="ja-JP" dirty="0"/>
              <a:t>CEMS</a:t>
            </a:r>
            <a:r>
              <a:rPr kumimoji="1" lang="ja-JP" altLang="en-US" dirty="0"/>
              <a:t>を構築した事例を紹介します。これは</a:t>
            </a:r>
            <a:r>
              <a:rPr kumimoji="1" lang="en-US" altLang="ja-JP" dirty="0"/>
              <a:t>F-Grid</a:t>
            </a:r>
            <a:r>
              <a:rPr kumimoji="1" lang="ja-JP" altLang="en-US" dirty="0"/>
              <a:t>と呼ばれるプロジェクトで実証されたものです。図のように、複数の工場と～工業団地に中心的な事業体が運営する自家発電設備を活用する</a:t>
            </a:r>
            <a:r>
              <a:rPr kumimoji="1" lang="en-US" altLang="ja-JP" dirty="0"/>
              <a:t>CEMS</a:t>
            </a:r>
            <a:r>
              <a:rPr kumimoji="1" lang="ja-JP" altLang="en-US" dirty="0"/>
              <a:t>が導入されました。中央事業体では、ガスコジェネレーションシステム、太陽光発電、蓄電池があって、そこから電力や熱が供給されます。また、大手地域電力会社やガス会社から電力と都市ガスを購入しています。全体の</a:t>
            </a:r>
            <a:r>
              <a:rPr kumimoji="1" lang="en-US" altLang="ja-JP" dirty="0"/>
              <a:t>EMS</a:t>
            </a:r>
            <a:r>
              <a:rPr kumimoji="1" lang="ja-JP" altLang="en-US" dirty="0"/>
              <a:t>は、これらの価格と工業団地側の</a:t>
            </a:r>
            <a:r>
              <a:rPr kumimoji="1" lang="en-US" altLang="ja-JP" dirty="0"/>
              <a:t>FEMS</a:t>
            </a:r>
            <a:r>
              <a:rPr kumimoji="1" lang="ja-JP" altLang="en-US" dirty="0"/>
              <a:t>からの要求量のバランスから、運用計画やエネルギー供給を制御・最適化します。また、</a:t>
            </a:r>
            <a:r>
              <a:rPr kumimoji="1" lang="en-US" altLang="ja-JP" dirty="0"/>
              <a:t>dynamic</a:t>
            </a:r>
            <a:r>
              <a:rPr kumimoji="1" lang="ja-JP" altLang="en-US" dirty="0"/>
              <a:t>～より高度な需給平衡を実現しています。さらに、長期停電～。この事例では、各工場が監視・制御システムを独立に管理・運営していますが、中央事業体から需要抑制の要請を受けるため、各自の生産状況や経済性を照らし合わせながら、その要請に合意・承認することで共同しています。なので、先程の分類の要請承認型に分類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2616947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(0:08~0:16 8sec)</a:t>
            </a:r>
            <a:r>
              <a:rPr kumimoji="1" lang="ja-JP" altLang="en-US" dirty="0"/>
              <a:t>発表は</a:t>
            </a:r>
            <a:r>
              <a:rPr kumimoji="1" lang="en-US" altLang="ja-JP" dirty="0"/>
              <a:t>System of Systems</a:t>
            </a:r>
            <a:r>
              <a:rPr kumimoji="1" lang="ja-JP" altLang="en-US" dirty="0"/>
              <a:t>（</a:t>
            </a:r>
            <a:r>
              <a:rPr kumimoji="1" lang="en-US" altLang="ja-JP" dirty="0"/>
              <a:t>SoS</a:t>
            </a:r>
            <a:r>
              <a:rPr kumimoji="1" lang="ja-JP" altLang="en-US" dirty="0"/>
              <a:t>）の話、製造業の話、</a:t>
            </a:r>
            <a:r>
              <a:rPr kumimoji="1" lang="en-US" altLang="ja-JP" dirty="0"/>
              <a:t>CPHS</a:t>
            </a:r>
            <a:r>
              <a:rPr kumimoji="1" lang="ja-JP" altLang="en-US" dirty="0"/>
              <a:t>への展望の順にお話します。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729541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(10:47~11:44 57sec) </a:t>
            </a:r>
            <a:r>
              <a:rPr kumimoji="1" lang="ja-JP" altLang="en-US" dirty="0"/>
              <a:t>ここからは、</a:t>
            </a:r>
            <a:r>
              <a:rPr kumimoji="1" lang="en-US" altLang="ja-JP" dirty="0"/>
              <a:t>CPHS</a:t>
            </a:r>
            <a:r>
              <a:rPr kumimoji="1" lang="ja-JP" altLang="en-US" dirty="0"/>
              <a:t>への展望についてお話します。左図のように、</a:t>
            </a:r>
            <a:r>
              <a:rPr kumimoji="1" lang="en-US" altLang="ja-JP" dirty="0"/>
              <a:t>CPHS</a:t>
            </a:r>
            <a:r>
              <a:rPr kumimoji="1" lang="ja-JP" altLang="en-US" dirty="0"/>
              <a:t>では、物理空間の人間や自然・気候状態のデータを常に計測して、仮想空間でそれを分析・シミュレーションします。その結果、物理空間のロボットや車などの機械に指示したり、システムの画面に情報をフィードバックしたり、あるいは社会を通して、人間にその価値が提供されます。ここで、暮らしのシーンに注目すると、この中の人間は社会のどこに位置するのかを大別できると考えられます。</a:t>
            </a:r>
            <a:r>
              <a:rPr kumimoji="1" lang="en-US" altLang="ja-JP" dirty="0"/>
              <a:t>1</a:t>
            </a:r>
            <a:r>
              <a:rPr kumimoji="1" lang="ja-JP" altLang="en-US" dirty="0"/>
              <a:t>つ目は職場での労働や学校教育など役割を果たすシーン、</a:t>
            </a:r>
            <a:r>
              <a:rPr kumimoji="1" lang="en-US" altLang="ja-JP" dirty="0"/>
              <a:t>2</a:t>
            </a:r>
            <a:r>
              <a:rPr kumimoji="1" lang="ja-JP" altLang="en-US" dirty="0"/>
              <a:t>つ目は自宅や買い物など日常生活のシーン、</a:t>
            </a:r>
            <a:r>
              <a:rPr kumimoji="1" lang="en-US" altLang="ja-JP" dirty="0"/>
              <a:t>3</a:t>
            </a:r>
            <a:r>
              <a:rPr kumimoji="1" lang="ja-JP" altLang="en-US" dirty="0"/>
              <a:t>つ目は旅行などのレジャーのシーンです。プラントを含むサプライチェーンに関わる人間は</a:t>
            </a:r>
            <a:r>
              <a:rPr kumimoji="1" lang="en-US" altLang="ja-JP" dirty="0"/>
              <a:t>1</a:t>
            </a:r>
            <a:r>
              <a:rPr kumimoji="1" lang="ja-JP" altLang="en-US" dirty="0"/>
              <a:t>のシーンを多く占めています。ですので今回は</a:t>
            </a:r>
            <a:r>
              <a:rPr kumimoji="1" lang="en-US" altLang="ja-JP" dirty="0"/>
              <a:t>1</a:t>
            </a:r>
            <a:r>
              <a:rPr kumimoji="1" lang="ja-JP" altLang="en-US" dirty="0"/>
              <a:t>番の視点でお話しします。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1791930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(11:44~12:26 42sec) </a:t>
            </a:r>
            <a:r>
              <a:rPr kumimoji="1" lang="ja-JP" altLang="en-US" dirty="0"/>
              <a:t>先程お話したように、</a:t>
            </a:r>
            <a:r>
              <a:rPr kumimoji="1" lang="en-US" altLang="ja-JP" dirty="0"/>
              <a:t>IA2IA</a:t>
            </a:r>
            <a:r>
              <a:rPr kumimoji="1" lang="ja-JP" altLang="en-US" dirty="0"/>
              <a:t>や</a:t>
            </a:r>
            <a:r>
              <a:rPr kumimoji="1" lang="en-US" altLang="ja-JP" dirty="0"/>
              <a:t>Smart Factory</a:t>
            </a:r>
            <a:r>
              <a:rPr kumimoji="1" lang="ja-JP" altLang="en-US" dirty="0"/>
              <a:t>などで、操業の自律化や設備同士のスマート連携が進むと、プラントオペレータは削減方向に向かいます。一方、</a:t>
            </a:r>
            <a:r>
              <a:rPr kumimoji="1" lang="en-US" altLang="ja-JP" dirty="0"/>
              <a:t>Smart Manufacturing</a:t>
            </a:r>
            <a:r>
              <a:rPr kumimoji="1" lang="ja-JP" altLang="en-US" dirty="0"/>
              <a:t>や</a:t>
            </a:r>
            <a:r>
              <a:rPr kumimoji="1" lang="en-US" altLang="ja-JP" dirty="0"/>
              <a:t>Connected Industries</a:t>
            </a:r>
            <a:r>
              <a:rPr kumimoji="1" lang="ja-JP" altLang="en-US" dirty="0"/>
              <a:t>などで、プラントを起点とした</a:t>
            </a:r>
            <a:r>
              <a:rPr kumimoji="1" lang="en-US" altLang="ja-JP" dirty="0"/>
              <a:t>SoS</a:t>
            </a:r>
            <a:r>
              <a:rPr kumimoji="1" lang="ja-JP" altLang="en-US" dirty="0"/>
              <a:t>に発展すると、グローバルには人間との接点が増加すると期待されます。つまり、ローカルな範囲では人間の直接的な関与が疎になることに対して、グローバルには間接的に携わる人間を含めたサプライチェーン全体に拡大されていくと予想されます。よって、この間接的な影響を踏まえた、サービス・価値の提供、評価を目指す必要があるといえます。例えば、エネルギーの由来を保証するために、ブロックチェーンによるトラッキングなどが挙げ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3669019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(12:26~13:06 40sec) </a:t>
            </a:r>
            <a:r>
              <a:rPr kumimoji="1" lang="ja-JP" altLang="en-US" dirty="0"/>
              <a:t>プラント</a:t>
            </a:r>
            <a:r>
              <a:rPr kumimoji="1" lang="en-US" altLang="ja-JP" dirty="0"/>
              <a:t>SoS</a:t>
            </a:r>
            <a:r>
              <a:rPr kumimoji="1" lang="ja-JP" altLang="en-US" dirty="0"/>
              <a:t>を含む将来モデルを考えてみました。左図のように、エネルギーの地産地消の地域が増えると思います。このとき、エネルギー市場の取引は仮想化・自動化され、グリッドに近い監視者も削減するので、プラントやエネルギー管理の労働人口は減少すると言えます。また、エネルギー分散に伴って、右図のように小型プラントが分散配置することも予想されます。小型プラントとは、バイオマス発電や</a:t>
            </a:r>
            <a:r>
              <a:rPr kumimoji="1" lang="en-US" altLang="ja-JP" dirty="0"/>
              <a:t>CO2</a:t>
            </a:r>
            <a:r>
              <a:rPr kumimoji="1" lang="ja-JP" altLang="en-US" dirty="0"/>
              <a:t>回収、プラスチックリサイクル、水電解など、カーボンリサイクルに貢献するプラントを指します。一方で、過不足時に近隣地域同士がリンクして融通するため、影響範囲が拡大すると言えます。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1810643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(13:06~13:58 52sec) </a:t>
            </a:r>
            <a:r>
              <a:rPr kumimoji="1" lang="ja-JP" altLang="en-US" dirty="0"/>
              <a:t>また、リサイクル原料の物流も変わります。プラントの分散配置に伴って、左図のように、住宅街などに分散しているリサイクル原料を効率的に回収したり、スーパーなどの店舗に衣類などの回収ボックスを分散配置する必要があります。また、近年の物流ネットワークで言われている</a:t>
            </a:r>
            <a:r>
              <a:rPr kumimoji="1" lang="en-US" altLang="ja-JP" dirty="0"/>
              <a:t>Physical Internet</a:t>
            </a:r>
            <a:r>
              <a:rPr kumimoji="1" lang="ja-JP" altLang="en-US" dirty="0"/>
              <a:t>によって、異なる事業者間で荷物を混載した中継運送方式に変わると思われます。さらに、シェアリングなど、交通サービスとの融合も影響を与えると思われます。このとき、右図のように、中継運送に伴って短距離往復が主流になる、つまり運転手の普段の移動半径は縮まると予想されます。一方、災害時や渋滞時に近隣地域とリンクして経路・輸送手段を活用することで、止まらない物流となるというのも、一つの姿として考え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23</a:t>
            </a:fld>
            <a:endParaRPr kumimoji="1" lang="ja-JP" altLang="en-US"/>
          </a:p>
        </p:txBody>
      </p:sp>
    </p:spTree>
    <p:extLst>
      <p:ext uri="{BB962C8B-B14F-4D97-AF65-F5344CB8AC3E}">
        <p14:creationId xmlns:p14="http://schemas.microsoft.com/office/powerpoint/2010/main" val="2451618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(13:58~14:22 24sec) </a:t>
            </a:r>
            <a:r>
              <a:rPr kumimoji="1" lang="ja-JP" altLang="en-US" dirty="0"/>
              <a:t>以上をまとめます。製造業と</a:t>
            </a:r>
            <a:r>
              <a:rPr kumimoji="1" lang="en-US" altLang="ja-JP" dirty="0"/>
              <a:t>SoS</a:t>
            </a:r>
            <a:r>
              <a:rPr kumimoji="1" lang="ja-JP" altLang="en-US" dirty="0"/>
              <a:t>の関係や</a:t>
            </a:r>
            <a:r>
              <a:rPr kumimoji="1" lang="en-US" altLang="ja-JP" dirty="0"/>
              <a:t>CEMS</a:t>
            </a:r>
            <a:r>
              <a:rPr kumimoji="1" lang="ja-JP" altLang="en-US" dirty="0"/>
              <a:t>の事例を紹介しました。</a:t>
            </a:r>
            <a:r>
              <a:rPr kumimoji="1" lang="en-US" altLang="ja-JP" dirty="0"/>
              <a:t>Society 5.0</a:t>
            </a:r>
            <a:r>
              <a:rPr kumimoji="1" lang="ja-JP" altLang="en-US" dirty="0"/>
              <a:t>に従うと、プラントの</a:t>
            </a:r>
            <a:r>
              <a:rPr kumimoji="1" lang="en-US" altLang="ja-JP" dirty="0"/>
              <a:t>SoS</a:t>
            </a:r>
            <a:r>
              <a:rPr kumimoji="1" lang="ja-JP" altLang="en-US" dirty="0"/>
              <a:t>化・</a:t>
            </a:r>
            <a:r>
              <a:rPr kumimoji="1" lang="en-US" altLang="ja-JP" dirty="0"/>
              <a:t>CPHS</a:t>
            </a:r>
            <a:r>
              <a:rPr kumimoji="1" lang="ja-JP" altLang="en-US" dirty="0"/>
              <a:t>化に伴って、影響がサプライチェーン全体へ拡大されていくことが予想されることを述べました。横河は、間接的な影響や人を考慮したサービス価値を提供することを目指したいと考えています。以上で終わります、ありがとうござい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24</a:t>
            </a:fld>
            <a:endParaRPr kumimoji="1" lang="ja-JP" altLang="en-US"/>
          </a:p>
        </p:txBody>
      </p:sp>
    </p:spTree>
    <p:extLst>
      <p:ext uri="{BB962C8B-B14F-4D97-AF65-F5344CB8AC3E}">
        <p14:creationId xmlns:p14="http://schemas.microsoft.com/office/powerpoint/2010/main" val="2652037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25</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(0:16~1:00 44sec) They are 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ので</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348277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(0:16~1:00 44sec) Next, After that.2016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ので</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3916752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(0:16~1:00 44sec) Next, 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ので</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371456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(0:16~1:00 44sec) 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ので</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1364332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(1:00~1:40 40sec) </a:t>
            </a:r>
            <a:r>
              <a:rPr kumimoji="1" lang="ja-JP" altLang="en-US" dirty="0"/>
              <a:t>一方、弊社横河は、創業以降、計測・制御・情報の技術を軸として、産業界のプラント・工場を主なお客様としてきました。左下のように、近年は制御システムと計測機器が売上の大半を占めています。しかし、近年は</a:t>
            </a:r>
            <a:r>
              <a:rPr kumimoji="1" lang="en-US" altLang="ja-JP" dirty="0"/>
              <a:t>Society5.0</a:t>
            </a:r>
            <a:r>
              <a:rPr kumimoji="1" lang="ja-JP" altLang="en-US" dirty="0"/>
              <a:t>やサステナビリティ目標の達成に向けて、重点的な取り組みや横河を含む業界構造が変容しています。これは</a:t>
            </a:r>
            <a:r>
              <a:rPr kumimoji="1" lang="en-US" altLang="ja-JP" dirty="0"/>
              <a:t>Smart Manufacturing</a:t>
            </a:r>
            <a:r>
              <a:rPr kumimoji="1" lang="ja-JP" altLang="en-US" dirty="0"/>
              <a:t>や</a:t>
            </a:r>
            <a:r>
              <a:rPr kumimoji="1" lang="en-US" altLang="ja-JP" dirty="0"/>
              <a:t>SoS</a:t>
            </a:r>
            <a:r>
              <a:rPr kumimoji="1" lang="ja-JP" altLang="en-US" dirty="0"/>
              <a:t>の影響を強く受けています。本発表では、製造業と</a:t>
            </a:r>
            <a:r>
              <a:rPr kumimoji="1" lang="en-US" altLang="ja-JP" dirty="0"/>
              <a:t>SoS</a:t>
            </a:r>
            <a:r>
              <a:rPr kumimoji="1" lang="ja-JP" altLang="en-US" dirty="0"/>
              <a:t>の関係、地域エネルギー管理システム</a:t>
            </a:r>
            <a:r>
              <a:rPr kumimoji="1" lang="en-US" altLang="ja-JP" dirty="0"/>
              <a:t>CEMS</a:t>
            </a:r>
            <a:r>
              <a:rPr kumimoji="1" lang="ja-JP" altLang="en-US" dirty="0"/>
              <a:t>の事例、最後に</a:t>
            </a:r>
            <a:r>
              <a:rPr kumimoji="1" lang="en-US" altLang="ja-JP" dirty="0"/>
              <a:t>CPHS</a:t>
            </a:r>
            <a:r>
              <a:rPr kumimoji="1" lang="ja-JP" altLang="en-US" dirty="0"/>
              <a:t>への展望についてお話します。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4036546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(1:40~2:04 24sec) </a:t>
            </a:r>
            <a:r>
              <a:rPr kumimoji="1" lang="ja-JP" altLang="en-US" dirty="0"/>
              <a:t>まず学術的な</a:t>
            </a:r>
            <a:r>
              <a:rPr kumimoji="1" lang="en-US" altLang="ja-JP" dirty="0"/>
              <a:t>SoS</a:t>
            </a:r>
            <a:r>
              <a:rPr kumimoji="1" lang="ja-JP" altLang="en-US" dirty="0"/>
              <a:t>の定義や分類を紹介します。古典的には</a:t>
            </a:r>
            <a:r>
              <a:rPr kumimoji="1" lang="en-US" altLang="ja-JP" dirty="0"/>
              <a:t>Maier</a:t>
            </a:r>
            <a:r>
              <a:rPr kumimoji="1" lang="ja-JP" altLang="en-US" dirty="0"/>
              <a:t>による定義やそれを踏まえた</a:t>
            </a:r>
            <a:r>
              <a:rPr kumimoji="1" lang="en-US" altLang="ja-JP" dirty="0"/>
              <a:t>INCOSE</a:t>
            </a:r>
            <a:r>
              <a:rPr kumimoji="1" lang="ja-JP" altLang="en-US" dirty="0"/>
              <a:t>の定義がよく知られていて、国内でも</a:t>
            </a:r>
            <a:r>
              <a:rPr kumimoji="1" lang="en-US" altLang="ja-JP" dirty="0"/>
              <a:t>SICE</a:t>
            </a:r>
            <a:r>
              <a:rPr kumimoji="1" lang="ja-JP" altLang="en-US" dirty="0"/>
              <a:t>のスマーターワールド調査研究会が</a:t>
            </a:r>
            <a:r>
              <a:rPr kumimoji="1" lang="en-US" altLang="ja-JP" dirty="0"/>
              <a:t>SoS</a:t>
            </a:r>
            <a:r>
              <a:rPr kumimoji="1" lang="ja-JP" altLang="en-US" dirty="0"/>
              <a:t>の解説をしています。また、近年は実態に合わせて</a:t>
            </a:r>
            <a:r>
              <a:rPr kumimoji="1" lang="en-US" altLang="ja-JP" dirty="0"/>
              <a:t>SoS</a:t>
            </a:r>
            <a:r>
              <a:rPr kumimoji="1" lang="ja-JP" altLang="en-US" dirty="0"/>
              <a:t>の定義も多様化しつつあることが指摘されていますが、本日は古典的な定義をご紹介します。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753541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(2:04~2:32 28sec) SoS</a:t>
            </a:r>
            <a:r>
              <a:rPr kumimoji="1" lang="ja-JP" altLang="en-US" dirty="0"/>
              <a:t>のイメージは、右図のように、各要素が集まってサブシステムを構成していて、サブシステム同士が集まって大きなシステムを形成する図でよく表現されます。この</a:t>
            </a:r>
            <a:r>
              <a:rPr kumimoji="1" lang="en-US" altLang="ja-JP" dirty="0"/>
              <a:t>SoS</a:t>
            </a:r>
            <a:r>
              <a:rPr kumimoji="1" lang="ja-JP" altLang="en-US" dirty="0"/>
              <a:t>の定義は、要素システムの運用的独立性と管理的独立性の二つを満たすこととされています。前者は要素システム単位に分解されても個々に機能できること、後者は管理者が各要素システムに独立に存在することを意味し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272984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12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notesSlide" Target="../notesSlides/notesSlide11.xml"/><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svg"/><Relationship Id="rId11" Type="http://schemas.openxmlformats.org/officeDocument/2006/relationships/image" Target="../media/image18.svg"/><Relationship Id="rId5" Type="http://schemas.openxmlformats.org/officeDocument/2006/relationships/image" Target="../media/image12.pn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4.png"/><Relationship Id="rId18" Type="http://schemas.openxmlformats.org/officeDocument/2006/relationships/image" Target="../media/image39.svg"/><Relationship Id="rId26" Type="http://schemas.openxmlformats.org/officeDocument/2006/relationships/image" Target="../media/image47.svg"/><Relationship Id="rId3" Type="http://schemas.openxmlformats.org/officeDocument/2006/relationships/image" Target="../media/image26.png"/><Relationship Id="rId21" Type="http://schemas.openxmlformats.org/officeDocument/2006/relationships/image" Target="../media/image42.png"/><Relationship Id="rId7" Type="http://schemas.openxmlformats.org/officeDocument/2006/relationships/image" Target="../media/image30.png"/><Relationship Id="rId12" Type="http://schemas.openxmlformats.org/officeDocument/2006/relationships/image" Target="../media/image33.sv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notesSlide" Target="../notesSlides/notesSlide12.xml"/><Relationship Id="rId16" Type="http://schemas.openxmlformats.org/officeDocument/2006/relationships/image" Target="../media/image37.svg"/><Relationship Id="rId20" Type="http://schemas.openxmlformats.org/officeDocument/2006/relationships/image" Target="../media/image41.svg"/><Relationship Id="rId29"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29.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8.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svg"/><Relationship Id="rId10" Type="http://schemas.openxmlformats.org/officeDocument/2006/relationships/image" Target="../media/image20.svg"/><Relationship Id="rId19" Type="http://schemas.openxmlformats.org/officeDocument/2006/relationships/image" Target="../media/image40.png"/><Relationship Id="rId4" Type="http://schemas.openxmlformats.org/officeDocument/2006/relationships/image" Target="../media/image27.svg"/><Relationship Id="rId9" Type="http://schemas.openxmlformats.org/officeDocument/2006/relationships/image" Target="../media/image19.png"/><Relationship Id="rId14" Type="http://schemas.openxmlformats.org/officeDocument/2006/relationships/image" Target="../media/image35.svg"/><Relationship Id="rId22" Type="http://schemas.openxmlformats.org/officeDocument/2006/relationships/image" Target="../media/image43.svg"/><Relationship Id="rId27" Type="http://schemas.openxmlformats.org/officeDocument/2006/relationships/image" Target="../media/image48.png"/><Relationship Id="rId30" Type="http://schemas.openxmlformats.org/officeDocument/2006/relationships/image" Target="../media/image5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10.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24.sv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55.svg"/><Relationship Id="rId11" Type="http://schemas.openxmlformats.org/officeDocument/2006/relationships/image" Target="../media/image23.pn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 Id="rId1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61.png"/></Relationships>
</file>

<file path=ppt/slides/_rels/slide16.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68.sv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sv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66.sv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svg"/><Relationship Id="rId4" Type="http://schemas.openxmlformats.org/officeDocument/2006/relationships/image" Target="../media/image64.svg"/><Relationship Id="rId9" Type="http://schemas.openxmlformats.org/officeDocument/2006/relationships/image" Target="../media/image69.png"/><Relationship Id="rId14" Type="http://schemas.openxmlformats.org/officeDocument/2006/relationships/image" Target="../media/image74.svg"/></Relationships>
</file>

<file path=ppt/slides/_rels/slide18.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78.svg"/><Relationship Id="rId18" Type="http://schemas.openxmlformats.org/officeDocument/2006/relationships/image" Target="../media/image54.png"/><Relationship Id="rId26" Type="http://schemas.openxmlformats.org/officeDocument/2006/relationships/image" Target="../media/image83.jpg"/><Relationship Id="rId3" Type="http://schemas.openxmlformats.org/officeDocument/2006/relationships/image" Target="../media/image17.png"/><Relationship Id="rId21" Type="http://schemas.openxmlformats.org/officeDocument/2006/relationships/image" Target="../media/image82.svg"/><Relationship Id="rId7" Type="http://schemas.openxmlformats.org/officeDocument/2006/relationships/image" Target="../media/image14.png"/><Relationship Id="rId12" Type="http://schemas.openxmlformats.org/officeDocument/2006/relationships/image" Target="../media/image77.png"/><Relationship Id="rId17" Type="http://schemas.openxmlformats.org/officeDocument/2006/relationships/image" Target="../media/image59.svg"/><Relationship Id="rId25" Type="http://schemas.openxmlformats.org/officeDocument/2006/relationships/image" Target="../media/image20.svg"/><Relationship Id="rId2" Type="http://schemas.openxmlformats.org/officeDocument/2006/relationships/notesSlide" Target="../notesSlides/notesSlide18.xml"/><Relationship Id="rId16" Type="http://schemas.openxmlformats.org/officeDocument/2006/relationships/image" Target="../media/image58.png"/><Relationship Id="rId20" Type="http://schemas.openxmlformats.org/officeDocument/2006/relationships/image" Target="../media/image81.png"/><Relationship Id="rId1" Type="http://schemas.openxmlformats.org/officeDocument/2006/relationships/slideLayout" Target="../slideLayouts/slideLayout12.xml"/><Relationship Id="rId6" Type="http://schemas.openxmlformats.org/officeDocument/2006/relationships/image" Target="../media/image24.svg"/><Relationship Id="rId11" Type="http://schemas.openxmlformats.org/officeDocument/2006/relationships/image" Target="../media/image76.svg"/><Relationship Id="rId24" Type="http://schemas.openxmlformats.org/officeDocument/2006/relationships/image" Target="../media/image19.png"/><Relationship Id="rId5" Type="http://schemas.openxmlformats.org/officeDocument/2006/relationships/image" Target="../media/image23.png"/><Relationship Id="rId15" Type="http://schemas.openxmlformats.org/officeDocument/2006/relationships/image" Target="../media/image80.png"/><Relationship Id="rId23" Type="http://schemas.openxmlformats.org/officeDocument/2006/relationships/image" Target="../media/image11.svg"/><Relationship Id="rId10" Type="http://schemas.openxmlformats.org/officeDocument/2006/relationships/image" Target="../media/image75.png"/><Relationship Id="rId19" Type="http://schemas.openxmlformats.org/officeDocument/2006/relationships/image" Target="../media/image55.svg"/><Relationship Id="rId4" Type="http://schemas.openxmlformats.org/officeDocument/2006/relationships/image" Target="../media/image18.svg"/><Relationship Id="rId9" Type="http://schemas.openxmlformats.org/officeDocument/2006/relationships/image" Target="../media/image16.png"/><Relationship Id="rId14" Type="http://schemas.openxmlformats.org/officeDocument/2006/relationships/image" Target="../media/image79.png"/><Relationship Id="rId22"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78.svg"/><Relationship Id="rId18" Type="http://schemas.openxmlformats.org/officeDocument/2006/relationships/image" Target="../media/image54.png"/><Relationship Id="rId26" Type="http://schemas.openxmlformats.org/officeDocument/2006/relationships/image" Target="../media/image83.jpg"/><Relationship Id="rId3" Type="http://schemas.openxmlformats.org/officeDocument/2006/relationships/image" Target="../media/image17.png"/><Relationship Id="rId21" Type="http://schemas.openxmlformats.org/officeDocument/2006/relationships/image" Target="../media/image82.svg"/><Relationship Id="rId7" Type="http://schemas.openxmlformats.org/officeDocument/2006/relationships/image" Target="../media/image14.png"/><Relationship Id="rId12" Type="http://schemas.openxmlformats.org/officeDocument/2006/relationships/image" Target="../media/image77.png"/><Relationship Id="rId17" Type="http://schemas.openxmlformats.org/officeDocument/2006/relationships/image" Target="../media/image59.svg"/><Relationship Id="rId25" Type="http://schemas.openxmlformats.org/officeDocument/2006/relationships/image" Target="../media/image20.svg"/><Relationship Id="rId2" Type="http://schemas.openxmlformats.org/officeDocument/2006/relationships/notesSlide" Target="../notesSlides/notesSlide19.xml"/><Relationship Id="rId16" Type="http://schemas.openxmlformats.org/officeDocument/2006/relationships/image" Target="../media/image58.png"/><Relationship Id="rId20" Type="http://schemas.openxmlformats.org/officeDocument/2006/relationships/image" Target="../media/image81.png"/><Relationship Id="rId1" Type="http://schemas.openxmlformats.org/officeDocument/2006/relationships/slideLayout" Target="../slideLayouts/slideLayout12.xml"/><Relationship Id="rId6" Type="http://schemas.openxmlformats.org/officeDocument/2006/relationships/image" Target="../media/image24.svg"/><Relationship Id="rId11" Type="http://schemas.openxmlformats.org/officeDocument/2006/relationships/image" Target="../media/image76.svg"/><Relationship Id="rId24" Type="http://schemas.openxmlformats.org/officeDocument/2006/relationships/image" Target="../media/image19.png"/><Relationship Id="rId5" Type="http://schemas.openxmlformats.org/officeDocument/2006/relationships/image" Target="../media/image23.png"/><Relationship Id="rId15" Type="http://schemas.openxmlformats.org/officeDocument/2006/relationships/image" Target="../media/image80.png"/><Relationship Id="rId23" Type="http://schemas.openxmlformats.org/officeDocument/2006/relationships/image" Target="../media/image11.svg"/><Relationship Id="rId10" Type="http://schemas.openxmlformats.org/officeDocument/2006/relationships/image" Target="../media/image75.png"/><Relationship Id="rId19" Type="http://schemas.openxmlformats.org/officeDocument/2006/relationships/image" Target="../media/image55.svg"/><Relationship Id="rId4" Type="http://schemas.openxmlformats.org/officeDocument/2006/relationships/image" Target="../media/image18.svg"/><Relationship Id="rId9" Type="http://schemas.openxmlformats.org/officeDocument/2006/relationships/image" Target="../media/image16.png"/><Relationship Id="rId14" Type="http://schemas.openxmlformats.org/officeDocument/2006/relationships/image" Target="../media/image79.png"/><Relationship Id="rId22"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74.svg"/><Relationship Id="rId13" Type="http://schemas.openxmlformats.org/officeDocument/2006/relationships/image" Target="../media/image92.png"/><Relationship Id="rId18" Type="http://schemas.openxmlformats.org/officeDocument/2006/relationships/image" Target="../media/image97.svg"/><Relationship Id="rId26" Type="http://schemas.openxmlformats.org/officeDocument/2006/relationships/image" Target="../media/image57.svg"/><Relationship Id="rId39" Type="http://schemas.openxmlformats.org/officeDocument/2006/relationships/image" Target="../media/image110.png"/><Relationship Id="rId3" Type="http://schemas.openxmlformats.org/officeDocument/2006/relationships/image" Target="../media/image84.png"/><Relationship Id="rId21" Type="http://schemas.openxmlformats.org/officeDocument/2006/relationships/image" Target="../media/image54.png"/><Relationship Id="rId34" Type="http://schemas.openxmlformats.org/officeDocument/2006/relationships/image" Target="../media/image107.svg"/><Relationship Id="rId7" Type="http://schemas.openxmlformats.org/officeDocument/2006/relationships/image" Target="../media/image73.png"/><Relationship Id="rId12" Type="http://schemas.openxmlformats.org/officeDocument/2006/relationships/image" Target="../media/image91.svg"/><Relationship Id="rId17" Type="http://schemas.openxmlformats.org/officeDocument/2006/relationships/image" Target="../media/image96.png"/><Relationship Id="rId25" Type="http://schemas.openxmlformats.org/officeDocument/2006/relationships/image" Target="../media/image56.png"/><Relationship Id="rId33" Type="http://schemas.openxmlformats.org/officeDocument/2006/relationships/image" Target="../media/image106.png"/><Relationship Id="rId38" Type="http://schemas.openxmlformats.org/officeDocument/2006/relationships/image" Target="../media/image72.svg"/><Relationship Id="rId2" Type="http://schemas.openxmlformats.org/officeDocument/2006/relationships/notesSlide" Target="../notesSlides/notesSlide20.xml"/><Relationship Id="rId16" Type="http://schemas.openxmlformats.org/officeDocument/2006/relationships/image" Target="../media/image95.svg"/><Relationship Id="rId20" Type="http://schemas.openxmlformats.org/officeDocument/2006/relationships/image" Target="../media/image39.svg"/><Relationship Id="rId29" Type="http://schemas.openxmlformats.org/officeDocument/2006/relationships/image" Target="../media/image102.png"/><Relationship Id="rId1" Type="http://schemas.openxmlformats.org/officeDocument/2006/relationships/slideLayout" Target="../slideLayouts/slideLayout12.xml"/><Relationship Id="rId6" Type="http://schemas.openxmlformats.org/officeDocument/2006/relationships/image" Target="../media/image87.svg"/><Relationship Id="rId11" Type="http://schemas.openxmlformats.org/officeDocument/2006/relationships/image" Target="../media/image90.png"/><Relationship Id="rId24" Type="http://schemas.openxmlformats.org/officeDocument/2006/relationships/image" Target="../media/image99.svg"/><Relationship Id="rId32" Type="http://schemas.openxmlformats.org/officeDocument/2006/relationships/image" Target="../media/image105.svg"/><Relationship Id="rId37" Type="http://schemas.openxmlformats.org/officeDocument/2006/relationships/image" Target="../media/image71.png"/><Relationship Id="rId40" Type="http://schemas.openxmlformats.org/officeDocument/2006/relationships/image" Target="../media/image111.svg"/><Relationship Id="rId5" Type="http://schemas.openxmlformats.org/officeDocument/2006/relationships/image" Target="../media/image86.png"/><Relationship Id="rId15" Type="http://schemas.openxmlformats.org/officeDocument/2006/relationships/image" Target="../media/image94.png"/><Relationship Id="rId23" Type="http://schemas.openxmlformats.org/officeDocument/2006/relationships/image" Target="../media/image98.png"/><Relationship Id="rId28" Type="http://schemas.openxmlformats.org/officeDocument/2006/relationships/image" Target="../media/image101.svg"/><Relationship Id="rId36" Type="http://schemas.openxmlformats.org/officeDocument/2006/relationships/image" Target="../media/image109.svg"/><Relationship Id="rId10" Type="http://schemas.openxmlformats.org/officeDocument/2006/relationships/image" Target="../media/image89.svg"/><Relationship Id="rId19" Type="http://schemas.openxmlformats.org/officeDocument/2006/relationships/image" Target="../media/image38.png"/><Relationship Id="rId31" Type="http://schemas.openxmlformats.org/officeDocument/2006/relationships/image" Target="../media/image104.png"/><Relationship Id="rId4" Type="http://schemas.openxmlformats.org/officeDocument/2006/relationships/image" Target="../media/image85.svg"/><Relationship Id="rId9" Type="http://schemas.openxmlformats.org/officeDocument/2006/relationships/image" Target="../media/image88.png"/><Relationship Id="rId14" Type="http://schemas.openxmlformats.org/officeDocument/2006/relationships/image" Target="../media/image93.svg"/><Relationship Id="rId22" Type="http://schemas.openxmlformats.org/officeDocument/2006/relationships/image" Target="../media/image55.svg"/><Relationship Id="rId27" Type="http://schemas.openxmlformats.org/officeDocument/2006/relationships/image" Target="../media/image100.png"/><Relationship Id="rId30" Type="http://schemas.openxmlformats.org/officeDocument/2006/relationships/image" Target="../media/image103.svg"/><Relationship Id="rId35" Type="http://schemas.openxmlformats.org/officeDocument/2006/relationships/image" Target="../media/image10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13.svg"/><Relationship Id="rId18" Type="http://schemas.openxmlformats.org/officeDocument/2006/relationships/image" Target="../media/image113.png"/><Relationship Id="rId26" Type="http://schemas.openxmlformats.org/officeDocument/2006/relationships/image" Target="../media/image18.svg"/><Relationship Id="rId3" Type="http://schemas.openxmlformats.org/officeDocument/2006/relationships/image" Target="../media/image112.png"/><Relationship Id="rId21" Type="http://schemas.openxmlformats.org/officeDocument/2006/relationships/image" Target="../media/image114.png"/><Relationship Id="rId7" Type="http://schemas.openxmlformats.org/officeDocument/2006/relationships/image" Target="../media/image39.svg"/><Relationship Id="rId12" Type="http://schemas.openxmlformats.org/officeDocument/2006/relationships/image" Target="../media/image12.png"/><Relationship Id="rId17" Type="http://schemas.openxmlformats.org/officeDocument/2006/relationships/image" Target="../media/image80.png"/><Relationship Id="rId25" Type="http://schemas.openxmlformats.org/officeDocument/2006/relationships/image" Target="../media/image17.png"/><Relationship Id="rId2" Type="http://schemas.openxmlformats.org/officeDocument/2006/relationships/notesSlide" Target="../notesSlides/notesSlide22.xml"/><Relationship Id="rId16" Type="http://schemas.openxmlformats.org/officeDocument/2006/relationships/image" Target="../media/image16.png"/><Relationship Id="rId20" Type="http://schemas.openxmlformats.org/officeDocument/2006/relationships/image" Target="../media/image78.svg"/><Relationship Id="rId1" Type="http://schemas.openxmlformats.org/officeDocument/2006/relationships/slideLayout" Target="../slideLayouts/slideLayout12.xml"/><Relationship Id="rId6" Type="http://schemas.openxmlformats.org/officeDocument/2006/relationships/image" Target="../media/image38.png"/><Relationship Id="rId11" Type="http://schemas.openxmlformats.org/officeDocument/2006/relationships/image" Target="../media/image59.svg"/><Relationship Id="rId24" Type="http://schemas.openxmlformats.org/officeDocument/2006/relationships/image" Target="../media/image11.svg"/><Relationship Id="rId5" Type="http://schemas.openxmlformats.org/officeDocument/2006/relationships/image" Target="../media/image24.svg"/><Relationship Id="rId15" Type="http://schemas.openxmlformats.org/officeDocument/2006/relationships/image" Target="../media/image15.svg"/><Relationship Id="rId23" Type="http://schemas.openxmlformats.org/officeDocument/2006/relationships/image" Target="../media/image10.png"/><Relationship Id="rId10" Type="http://schemas.openxmlformats.org/officeDocument/2006/relationships/image" Target="../media/image58.png"/><Relationship Id="rId19" Type="http://schemas.openxmlformats.org/officeDocument/2006/relationships/image" Target="../media/image77.png"/><Relationship Id="rId4" Type="http://schemas.openxmlformats.org/officeDocument/2006/relationships/image" Target="../media/image23.png"/><Relationship Id="rId9" Type="http://schemas.openxmlformats.org/officeDocument/2006/relationships/image" Target="../media/image74.svg"/><Relationship Id="rId14" Type="http://schemas.openxmlformats.org/officeDocument/2006/relationships/image" Target="../media/image14.png"/><Relationship Id="rId22" Type="http://schemas.openxmlformats.org/officeDocument/2006/relationships/image" Target="../media/image115.svg"/></Relationships>
</file>

<file path=ppt/slides/_rels/slide23.xml.rels><?xml version="1.0" encoding="UTF-8" standalone="yes"?>
<Relationships xmlns="http://schemas.openxmlformats.org/package/2006/relationships"><Relationship Id="rId8" Type="http://schemas.openxmlformats.org/officeDocument/2006/relationships/image" Target="../media/image59.svg"/><Relationship Id="rId13" Type="http://schemas.openxmlformats.org/officeDocument/2006/relationships/image" Target="../media/image88.png"/><Relationship Id="rId18" Type="http://schemas.openxmlformats.org/officeDocument/2006/relationships/image" Target="../media/image74.svg"/><Relationship Id="rId26" Type="http://schemas.openxmlformats.org/officeDocument/2006/relationships/image" Target="../media/image121.svg"/><Relationship Id="rId3" Type="http://schemas.openxmlformats.org/officeDocument/2006/relationships/image" Target="../media/image23.png"/><Relationship Id="rId21" Type="http://schemas.openxmlformats.org/officeDocument/2006/relationships/image" Target="../media/image75.png"/><Relationship Id="rId34" Type="http://schemas.openxmlformats.org/officeDocument/2006/relationships/image" Target="../media/image129.png"/><Relationship Id="rId7" Type="http://schemas.openxmlformats.org/officeDocument/2006/relationships/image" Target="../media/image58.png"/><Relationship Id="rId12" Type="http://schemas.openxmlformats.org/officeDocument/2006/relationships/image" Target="../media/image39.svg"/><Relationship Id="rId17" Type="http://schemas.openxmlformats.org/officeDocument/2006/relationships/image" Target="../media/image73.png"/><Relationship Id="rId25" Type="http://schemas.openxmlformats.org/officeDocument/2006/relationships/image" Target="../media/image120.png"/><Relationship Id="rId33" Type="http://schemas.openxmlformats.org/officeDocument/2006/relationships/image" Target="../media/image128.svg"/><Relationship Id="rId2" Type="http://schemas.openxmlformats.org/officeDocument/2006/relationships/notesSlide" Target="../notesSlides/notesSlide23.xml"/><Relationship Id="rId16" Type="http://schemas.openxmlformats.org/officeDocument/2006/relationships/image" Target="../media/image117.svg"/><Relationship Id="rId20" Type="http://schemas.openxmlformats.org/officeDocument/2006/relationships/image" Target="../media/image91.svg"/><Relationship Id="rId29" Type="http://schemas.openxmlformats.org/officeDocument/2006/relationships/image" Target="../media/image124.svg"/><Relationship Id="rId1" Type="http://schemas.openxmlformats.org/officeDocument/2006/relationships/slideLayout" Target="../slideLayouts/slideLayout12.xml"/><Relationship Id="rId6" Type="http://schemas.openxmlformats.org/officeDocument/2006/relationships/image" Target="../media/image22.svg"/><Relationship Id="rId11" Type="http://schemas.openxmlformats.org/officeDocument/2006/relationships/image" Target="../media/image38.png"/><Relationship Id="rId24" Type="http://schemas.openxmlformats.org/officeDocument/2006/relationships/image" Target="../media/image119.svg"/><Relationship Id="rId32" Type="http://schemas.openxmlformats.org/officeDocument/2006/relationships/image" Target="../media/image127.png"/><Relationship Id="rId5" Type="http://schemas.openxmlformats.org/officeDocument/2006/relationships/image" Target="../media/image21.png"/><Relationship Id="rId15" Type="http://schemas.openxmlformats.org/officeDocument/2006/relationships/image" Target="../media/image116.png"/><Relationship Id="rId23" Type="http://schemas.openxmlformats.org/officeDocument/2006/relationships/image" Target="../media/image118.png"/><Relationship Id="rId28" Type="http://schemas.openxmlformats.org/officeDocument/2006/relationships/image" Target="../media/image123.svg"/><Relationship Id="rId10" Type="http://schemas.openxmlformats.org/officeDocument/2006/relationships/image" Target="../media/image11.svg"/><Relationship Id="rId19" Type="http://schemas.openxmlformats.org/officeDocument/2006/relationships/image" Target="../media/image90.png"/><Relationship Id="rId31" Type="http://schemas.openxmlformats.org/officeDocument/2006/relationships/image" Target="../media/image126.svg"/><Relationship Id="rId4" Type="http://schemas.openxmlformats.org/officeDocument/2006/relationships/image" Target="../media/image24.svg"/><Relationship Id="rId9" Type="http://schemas.openxmlformats.org/officeDocument/2006/relationships/image" Target="../media/image10.png"/><Relationship Id="rId14" Type="http://schemas.openxmlformats.org/officeDocument/2006/relationships/image" Target="../media/image89.svg"/><Relationship Id="rId22" Type="http://schemas.openxmlformats.org/officeDocument/2006/relationships/image" Target="../media/image76.svg"/><Relationship Id="rId27" Type="http://schemas.openxmlformats.org/officeDocument/2006/relationships/image" Target="../media/image122.png"/><Relationship Id="rId30" Type="http://schemas.openxmlformats.org/officeDocument/2006/relationships/image" Target="../media/image125.png"/><Relationship Id="rId35" Type="http://schemas.openxmlformats.org/officeDocument/2006/relationships/image" Target="../media/image130.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3.svg"/><Relationship Id="rId18" Type="http://schemas.openxmlformats.org/officeDocument/2006/relationships/image" Target="../media/image30.png"/><Relationship Id="rId3" Type="http://schemas.openxmlformats.org/officeDocument/2006/relationships/image" Target="../media/image45.svg"/><Relationship Id="rId21" Type="http://schemas.openxmlformats.org/officeDocument/2006/relationships/image" Target="../media/image20.svg"/><Relationship Id="rId7" Type="http://schemas.openxmlformats.org/officeDocument/2006/relationships/image" Target="../media/image47.svg"/><Relationship Id="rId12" Type="http://schemas.openxmlformats.org/officeDocument/2006/relationships/image" Target="../media/image42.png"/><Relationship Id="rId17" Type="http://schemas.openxmlformats.org/officeDocument/2006/relationships/image" Target="../media/image49.svg"/><Relationship Id="rId2" Type="http://schemas.openxmlformats.org/officeDocument/2006/relationships/image" Target="../media/image44.png"/><Relationship Id="rId16" Type="http://schemas.openxmlformats.org/officeDocument/2006/relationships/image" Target="../media/image48.png"/><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46.png"/><Relationship Id="rId11" Type="http://schemas.openxmlformats.org/officeDocument/2006/relationships/image" Target="../media/image29.svg"/><Relationship Id="rId5" Type="http://schemas.openxmlformats.org/officeDocument/2006/relationships/image" Target="../media/image41.svg"/><Relationship Id="rId15" Type="http://schemas.openxmlformats.org/officeDocument/2006/relationships/image" Target="../media/image51.svg"/><Relationship Id="rId10" Type="http://schemas.openxmlformats.org/officeDocument/2006/relationships/image" Target="../media/image28.png"/><Relationship Id="rId19" Type="http://schemas.openxmlformats.org/officeDocument/2006/relationships/image" Target="../media/image31.svg"/><Relationship Id="rId4" Type="http://schemas.openxmlformats.org/officeDocument/2006/relationships/image" Target="../media/image40.png"/><Relationship Id="rId9" Type="http://schemas.openxmlformats.org/officeDocument/2006/relationships/image" Target="../media/image27.svg"/><Relationship Id="rId1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132.jpg"/><Relationship Id="rId2" Type="http://schemas.openxmlformats.org/officeDocument/2006/relationships/image" Target="../media/image131.jpg"/><Relationship Id="rId1" Type="http://schemas.openxmlformats.org/officeDocument/2006/relationships/slideLayout" Target="../slideLayouts/slideLayout12.xml"/><Relationship Id="rId4" Type="http://schemas.openxmlformats.org/officeDocument/2006/relationships/image" Target="../media/image13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System of Systems</a:t>
            </a:r>
            <a:endParaRPr lang="ja-JP" altLang="en-US"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en-US" altLang="ja-JP" dirty="0"/>
              <a:t>W. Kumagai (</a:t>
            </a:r>
            <a:r>
              <a:rPr lang="en-US" altLang="ja-JP" dirty="0" err="1"/>
              <a:t>Ph.D</a:t>
            </a:r>
            <a:r>
              <a:rPr lang="en-US" altLang="ja-JP" dirty="0"/>
              <a:t>), </a:t>
            </a:r>
            <a:r>
              <a:rPr lang="en-US" altLang="ja-JP" dirty="0" err="1"/>
              <a:t>Ken’ichi</a:t>
            </a:r>
            <a:r>
              <a:rPr lang="en-US" altLang="ja-JP" dirty="0"/>
              <a:t> </a:t>
            </a:r>
            <a:r>
              <a:rPr lang="en-US" altLang="ja-JP" dirty="0" err="1"/>
              <a:t>Kamada</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Operational Excellence Gr., Project Design Dev., </a:t>
            </a:r>
          </a:p>
          <a:p>
            <a:r>
              <a:rPr lang="en-US" altLang="ja-JP" dirty="0"/>
              <a:t>Innovation Center, MKHQ, YHQ</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a:t>March 22th, </a:t>
            </a:r>
            <a:r>
              <a:rPr lang="en-US" altLang="ja-JP" dirty="0"/>
              <a:t>2024</a:t>
            </a:r>
            <a:endParaRPr lang="ja-JP" altLang="en-US" dirty="0"/>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For MI</a:t>
            </a:r>
            <a:r>
              <a:rPr lang="ja-JP" altLang="en-US" sz="2400" dirty="0">
                <a:solidFill>
                  <a:schemeClr val="bg1"/>
                </a:solidFill>
              </a:rPr>
              <a:t> </a:t>
            </a:r>
            <a:r>
              <a:rPr lang="en-US" altLang="ja-JP" sz="2400" dirty="0">
                <a:solidFill>
                  <a:schemeClr val="bg1"/>
                </a:solidFill>
              </a:rPr>
              <a:t>Center</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78860"/>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 4]</a:t>
            </a:r>
            <a:r>
              <a:rPr lang="ja-JP" altLang="en-US" dirty="0"/>
              <a:t>。</a:t>
            </a:r>
            <a:endParaRPr lang="en-US" altLang="ja-JP" dirty="0"/>
          </a:p>
          <a:p>
            <a:r>
              <a:rPr lang="ja-JP" altLang="en-US" dirty="0"/>
              <a:t>互いに独立な組織がボトムアップ的に</a:t>
            </a:r>
            <a:r>
              <a:rPr lang="ja-JP" altLang="en-US" dirty="0">
                <a:solidFill>
                  <a:schemeClr val="accent1"/>
                </a:solidFill>
              </a:rPr>
              <a:t>協調構造を形成する</a:t>
            </a:r>
            <a:r>
              <a:rPr lang="ja-JP" altLang="en-US" dirty="0"/>
              <a:t>点が特徴的。</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485579"/>
            <a:ext cx="2782930" cy="646331"/>
          </a:xfrm>
          <a:prstGeom prst="rect">
            <a:avLst/>
          </a:prstGeom>
          <a:noFill/>
        </p:spPr>
        <p:txBody>
          <a:bodyPr wrap="square" rtlCol="0">
            <a:spAutoFit/>
          </a:bodyPr>
          <a:lstStyle/>
          <a:p>
            <a:r>
              <a:rPr lang="ja-JP" altLang="en-US" sz="1200" dirty="0"/>
              <a:t>要素システムは全体のために管理構築され、通常はそれに従属する。</a:t>
            </a: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485579"/>
            <a:ext cx="2938492" cy="646331"/>
          </a:xfrm>
          <a:prstGeom prst="rect">
            <a:avLst/>
          </a:prstGeom>
          <a:noFill/>
        </p:spPr>
        <p:txBody>
          <a:bodyPr wrap="square" rtlCol="0">
            <a:spAutoFit/>
          </a:bodyPr>
          <a:lstStyle/>
          <a:p>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485579"/>
            <a:ext cx="2694209" cy="646331"/>
          </a:xfrm>
          <a:prstGeom prst="rect">
            <a:avLst/>
          </a:prstGeom>
          <a:noFill/>
        </p:spPr>
        <p:txBody>
          <a:bodyPr wrap="square" rtlCol="0">
            <a:spAutoFit/>
          </a:bodyPr>
          <a:lstStyle/>
          <a:p>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485579"/>
            <a:ext cx="2694209" cy="461665"/>
          </a:xfrm>
          <a:prstGeom prst="rect">
            <a:avLst/>
          </a:prstGeom>
          <a:noFill/>
        </p:spPr>
        <p:txBody>
          <a:bodyPr wrap="square" rtlCol="0">
            <a:spAutoFit/>
          </a:bodyPr>
          <a:lstStyle/>
          <a:p>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7"/>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71" name="タイトル 1">
            <a:extLst>
              <a:ext uri="{FF2B5EF4-FFF2-40B4-BE49-F238E27FC236}">
                <a16:creationId xmlns:a16="http://schemas.microsoft.com/office/drawing/2014/main" id="{3D75C8B4-640F-3345-C151-80AF423C653E}"/>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a:t>
            </a:r>
            <a:r>
              <a:rPr lang="en-US" altLang="ja-JP" dirty="0"/>
              <a:t>Maier, </a:t>
            </a:r>
            <a:r>
              <a:rPr lang="en-US" altLang="ja-JP" dirty="0" err="1"/>
              <a:t>Dahmann</a:t>
            </a:r>
            <a:r>
              <a:rPr lang="en-US" altLang="ja-JP" dirty="0"/>
              <a:t> and K. Baldwin</a:t>
            </a:r>
            <a:r>
              <a:rPr lang="ja-JP" altLang="en-US" dirty="0"/>
              <a:t>）</a:t>
            </a:r>
            <a:endParaRPr lang="en-US" dirty="0"/>
          </a:p>
        </p:txBody>
      </p:sp>
      <p:sp>
        <p:nvSpPr>
          <p:cNvPr id="5" name="テキスト ボックス 4">
            <a:extLst>
              <a:ext uri="{FF2B5EF4-FFF2-40B4-BE49-F238E27FC236}">
                <a16:creationId xmlns:a16="http://schemas.microsoft.com/office/drawing/2014/main" id="{2EAA430F-0ECB-5F28-84BE-52EA2191928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472050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正方形/長方形 1170">
            <a:extLst>
              <a:ext uri="{FF2B5EF4-FFF2-40B4-BE49-F238E27FC236}">
                <a16:creationId xmlns:a16="http://schemas.microsoft.com/office/drawing/2014/main" id="{3C01996F-97A0-EAFF-D040-C39F4B107207}"/>
              </a:ext>
            </a:extLst>
          </p:cNvPr>
          <p:cNvSpPr/>
          <p:nvPr/>
        </p:nvSpPr>
        <p:spPr>
          <a:xfrm>
            <a:off x="6585860" y="1910443"/>
            <a:ext cx="533132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0" name="正方形/長方形 1169">
            <a:extLst>
              <a:ext uri="{FF2B5EF4-FFF2-40B4-BE49-F238E27FC236}">
                <a16:creationId xmlns:a16="http://schemas.microsoft.com/office/drawing/2014/main" id="{1AEB7DA5-6628-BD40-C28E-39B047F83BA7}"/>
              </a:ext>
            </a:extLst>
          </p:cNvPr>
          <p:cNvSpPr/>
          <p:nvPr/>
        </p:nvSpPr>
        <p:spPr>
          <a:xfrm>
            <a:off x="243778" y="1910443"/>
            <a:ext cx="6112283" cy="4287279"/>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5" name="四角形: 角を丸くする 1124">
            <a:extLst>
              <a:ext uri="{FF2B5EF4-FFF2-40B4-BE49-F238E27FC236}">
                <a16:creationId xmlns:a16="http://schemas.microsoft.com/office/drawing/2014/main" id="{1234FC3E-B824-E9D2-49D2-9BD90DCBEE7F}"/>
              </a:ext>
            </a:extLst>
          </p:cNvPr>
          <p:cNvSpPr/>
          <p:nvPr/>
        </p:nvSpPr>
        <p:spPr>
          <a:xfrm>
            <a:off x="9396030" y="3464638"/>
            <a:ext cx="971938" cy="1537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四角形: 角を丸くする 107">
            <a:extLst>
              <a:ext uri="{FF2B5EF4-FFF2-40B4-BE49-F238E27FC236}">
                <a16:creationId xmlns:a16="http://schemas.microsoft.com/office/drawing/2014/main" id="{D3522ADB-2A7C-C68E-B113-DD0B3A473618}"/>
              </a:ext>
            </a:extLst>
          </p:cNvPr>
          <p:cNvSpPr/>
          <p:nvPr/>
        </p:nvSpPr>
        <p:spPr>
          <a:xfrm>
            <a:off x="2735243" y="5417029"/>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四角形: 角を丸くする 106">
            <a:extLst>
              <a:ext uri="{FF2B5EF4-FFF2-40B4-BE49-F238E27FC236}">
                <a16:creationId xmlns:a16="http://schemas.microsoft.com/office/drawing/2014/main" id="{CE445C96-8CF7-8DBA-B623-71C63B4FF270}"/>
              </a:ext>
            </a:extLst>
          </p:cNvPr>
          <p:cNvSpPr/>
          <p:nvPr/>
        </p:nvSpPr>
        <p:spPr>
          <a:xfrm>
            <a:off x="2764304" y="3864768"/>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四角形: 角を丸くする 104">
            <a:extLst>
              <a:ext uri="{FF2B5EF4-FFF2-40B4-BE49-F238E27FC236}">
                <a16:creationId xmlns:a16="http://schemas.microsoft.com/office/drawing/2014/main" id="{2C78B123-6910-D861-3E3A-08710680E592}"/>
              </a:ext>
            </a:extLst>
          </p:cNvPr>
          <p:cNvSpPr/>
          <p:nvPr/>
        </p:nvSpPr>
        <p:spPr>
          <a:xfrm>
            <a:off x="2765442"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1593" y="1024731"/>
            <a:ext cx="11341887" cy="527020"/>
          </a:xfrm>
        </p:spPr>
        <p:txBody>
          <a:bodyPr/>
          <a:lstStyle/>
          <a:p>
            <a:r>
              <a:rPr lang="ja-JP" altLang="en-US" dirty="0"/>
              <a:t>電力需給平衡や全体コスト削減を達成するように、複数事業者間、需給間で連携する。</a:t>
            </a:r>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219735" y="1554441"/>
            <a:ext cx="117418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10577093" y="1545326"/>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5693255" y="2184113"/>
            <a:ext cx="1386596" cy="338554"/>
          </a:xfrm>
          <a:prstGeom prst="rect">
            <a:avLst/>
          </a:prstGeom>
          <a:noFill/>
        </p:spPr>
        <p:txBody>
          <a:bodyPr wrap="square" rtlCol="0">
            <a:spAutoFit/>
          </a:bodyPr>
          <a:lstStyle/>
          <a:p>
            <a:r>
              <a:rPr kumimoji="1" lang="ja-JP" altLang="en-US" sz="1600" dirty="0"/>
              <a:t>発電事業者</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5693255" y="3611559"/>
            <a:ext cx="1464877" cy="338554"/>
          </a:xfrm>
          <a:prstGeom prst="rect">
            <a:avLst/>
          </a:prstGeom>
          <a:noFill/>
        </p:spPr>
        <p:txBody>
          <a:bodyPr wrap="square" rtlCol="0">
            <a:spAutoFit/>
          </a:bodyPr>
          <a:lstStyle/>
          <a:p>
            <a:r>
              <a:rPr kumimoji="1" lang="ja-JP" altLang="en-US" sz="1600" dirty="0"/>
              <a:t>送配電事業者</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6955" y="3980873"/>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5693255" y="5396267"/>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p:cNvCxnSpPr>
          <p:nvPr/>
        </p:nvCxnSpPr>
        <p:spPr>
          <a:xfrm>
            <a:off x="5021332" y="3157458"/>
            <a:ext cx="0" cy="75385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60" name="グループ化 1059">
            <a:extLst>
              <a:ext uri="{FF2B5EF4-FFF2-40B4-BE49-F238E27FC236}">
                <a16:creationId xmlns:a16="http://schemas.microsoft.com/office/drawing/2014/main" id="{96D2B325-9638-6A76-A5DF-37DA76920FE1}"/>
              </a:ext>
            </a:extLst>
          </p:cNvPr>
          <p:cNvGrpSpPr/>
          <p:nvPr/>
        </p:nvGrpSpPr>
        <p:grpSpPr>
          <a:xfrm>
            <a:off x="363938" y="5411817"/>
            <a:ext cx="1741039" cy="736762"/>
            <a:chOff x="4869709" y="5419009"/>
            <a:chExt cx="1741039" cy="736762"/>
          </a:xfrm>
        </p:grpSpPr>
        <p:sp>
          <p:nvSpPr>
            <p:cNvPr id="1050" name="四角形: 角を丸くする 1049">
              <a:extLst>
                <a:ext uri="{FF2B5EF4-FFF2-40B4-BE49-F238E27FC236}">
                  <a16:creationId xmlns:a16="http://schemas.microsoft.com/office/drawing/2014/main" id="{5599D7B5-08EE-47B5-E84C-B154EC531B89}"/>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58" name="グループ化 1057">
              <a:extLst>
                <a:ext uri="{FF2B5EF4-FFF2-40B4-BE49-F238E27FC236}">
                  <a16:creationId xmlns:a16="http://schemas.microsoft.com/office/drawing/2014/main" id="{3BE02C81-349A-6CE9-C4DF-E20E3388850E}"/>
                </a:ext>
              </a:extLst>
            </p:cNvPr>
            <p:cNvGrpSpPr/>
            <p:nvPr/>
          </p:nvGrpSpPr>
          <p:grpSpPr>
            <a:xfrm>
              <a:off x="4933061" y="5549797"/>
              <a:ext cx="1550390" cy="513981"/>
              <a:chOff x="4933061" y="5549797"/>
              <a:chExt cx="1550390" cy="513981"/>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50218" y="5586879"/>
                <a:ext cx="433233" cy="43323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23612" y="5570773"/>
                <a:ext cx="433233" cy="433233"/>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5693255" y="3888390"/>
            <a:ext cx="811774" cy="276999"/>
          </a:xfrm>
          <a:prstGeom prst="rect">
            <a:avLst/>
          </a:prstGeom>
          <a:noFill/>
        </p:spPr>
        <p:txBody>
          <a:bodyPr wrap="square" rtlCol="0">
            <a:spAutoFit/>
          </a:bodyPr>
          <a:lstStyle/>
          <a:p>
            <a:r>
              <a:rPr kumimoji="1" lang="ja-JP" altLang="en-US" sz="1200" dirty="0"/>
              <a:t>地域電力</a:t>
            </a:r>
          </a:p>
        </p:txBody>
      </p: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3063186" y="1917621"/>
            <a:ext cx="755703" cy="307777"/>
          </a:xfrm>
          <a:prstGeom prst="rect">
            <a:avLst/>
          </a:prstGeom>
          <a:noFill/>
        </p:spPr>
        <p:txBody>
          <a:bodyPr wrap="square" rtlCol="0">
            <a:spAutoFit/>
          </a:bodyPr>
          <a:lstStyle/>
          <a:p>
            <a:pPr algn="ctr"/>
            <a:r>
              <a:rPr kumimoji="1" lang="ja-JP" altLang="en-US" sz="1400" dirty="0"/>
              <a:t>地域</a:t>
            </a:r>
            <a:r>
              <a:rPr kumimoji="1" lang="en-US" altLang="ja-JP" sz="1400" dirty="0"/>
              <a:t>A</a:t>
            </a:r>
            <a:endParaRPr kumimoji="1" lang="ja-JP" altLang="en-US" sz="14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4626587" y="1917621"/>
            <a:ext cx="831672" cy="307777"/>
          </a:xfrm>
          <a:prstGeom prst="rect">
            <a:avLst/>
          </a:prstGeom>
          <a:noFill/>
        </p:spPr>
        <p:txBody>
          <a:bodyPr wrap="square" rtlCol="0">
            <a:spAutoFit/>
          </a:bodyPr>
          <a:lstStyle/>
          <a:p>
            <a:pPr algn="ctr"/>
            <a:r>
              <a:rPr kumimoji="1" lang="ja-JP" altLang="en-US" sz="1400" dirty="0"/>
              <a:t>地域</a:t>
            </a:r>
            <a:r>
              <a:rPr kumimoji="1" lang="en-US" altLang="ja-JP" sz="1400" dirty="0"/>
              <a:t>B</a:t>
            </a:r>
            <a:endParaRPr kumimoji="1" lang="ja-JP" altLang="en-US" sz="14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1050" idx="3"/>
            <a:endCxn id="108" idx="1"/>
          </p:cNvCxnSpPr>
          <p:nvPr/>
        </p:nvCxnSpPr>
        <p:spPr>
          <a:xfrm>
            <a:off x="2104977" y="5780198"/>
            <a:ext cx="630266" cy="521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5693255" y="2452606"/>
            <a:ext cx="1420296"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2543" y="3980708"/>
            <a:ext cx="531671" cy="531671"/>
          </a:xfrm>
          <a:prstGeom prst="rect">
            <a:avLst/>
          </a:prstGeom>
        </p:spPr>
      </p:pic>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6082" y="2591106"/>
            <a:ext cx="449861" cy="449861"/>
          </a:xfrm>
          <a:prstGeom prst="rect">
            <a:avLst/>
          </a:prstGeom>
        </p:spPr>
      </p:pic>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3805437" y="3951731"/>
            <a:ext cx="853280" cy="276999"/>
          </a:xfrm>
          <a:prstGeom prst="rect">
            <a:avLst/>
          </a:prstGeom>
          <a:noFill/>
        </p:spPr>
        <p:txBody>
          <a:bodyPr wrap="square" rtlCol="0">
            <a:spAutoFit/>
          </a:bodyPr>
          <a:lstStyle/>
          <a:p>
            <a:pPr algn="ctr"/>
            <a:r>
              <a:rPr kumimoji="1" lang="ja-JP" altLang="en-US" sz="1200" b="1" dirty="0"/>
              <a:t>電力融通</a:t>
            </a:r>
          </a:p>
        </p:txBody>
      </p:sp>
      <p:sp>
        <p:nvSpPr>
          <p:cNvPr id="7" name="矢印: 左右 6">
            <a:extLst>
              <a:ext uri="{FF2B5EF4-FFF2-40B4-BE49-F238E27FC236}">
                <a16:creationId xmlns:a16="http://schemas.microsoft.com/office/drawing/2014/main" id="{EB831B15-AC93-13B4-817B-2F280C7D05CA}"/>
              </a:ext>
            </a:extLst>
          </p:cNvPr>
          <p:cNvSpPr/>
          <p:nvPr/>
        </p:nvSpPr>
        <p:spPr>
          <a:xfrm rot="5400000">
            <a:off x="1733996" y="4033599"/>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6EC6A2-A577-F573-AF08-A6993E89A433}"/>
              </a:ext>
            </a:extLst>
          </p:cNvPr>
          <p:cNvSpPr txBox="1"/>
          <p:nvPr/>
        </p:nvSpPr>
        <p:spPr>
          <a:xfrm>
            <a:off x="1089323" y="4044311"/>
            <a:ext cx="1226203" cy="276999"/>
          </a:xfrm>
          <a:prstGeom prst="rect">
            <a:avLst/>
          </a:prstGeom>
          <a:noFill/>
        </p:spPr>
        <p:txBody>
          <a:bodyPr wrap="square" rtlCol="0">
            <a:spAutoFit/>
          </a:bodyPr>
          <a:lstStyle/>
          <a:p>
            <a:pPr algn="ctr"/>
            <a:r>
              <a:rPr kumimoji="1" lang="ja-JP" altLang="en-US" sz="1200" b="1" dirty="0"/>
              <a:t>電力需給平衡</a:t>
            </a:r>
          </a:p>
        </p:txBody>
      </p:sp>
      <p:pic>
        <p:nvPicPr>
          <p:cNvPr id="49" name="グラフィックス 48" descr="稲妻 単色塗りつぶし">
            <a:extLst>
              <a:ext uri="{FF2B5EF4-FFF2-40B4-BE49-F238E27FC236}">
                <a16:creationId xmlns:a16="http://schemas.microsoft.com/office/drawing/2014/main" id="{F9DB27DA-B24B-15D4-4BCB-4229959F60D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4878956"/>
            <a:ext cx="312523" cy="312523"/>
          </a:xfrm>
          <a:prstGeom prst="rect">
            <a:avLst/>
          </a:prstGeom>
        </p:spPr>
      </p:pic>
      <p:pic>
        <p:nvPicPr>
          <p:cNvPr id="58" name="グラフィックス 57" descr="硬貨 単色塗りつぶし">
            <a:extLst>
              <a:ext uri="{FF2B5EF4-FFF2-40B4-BE49-F238E27FC236}">
                <a16:creationId xmlns:a16="http://schemas.microsoft.com/office/drawing/2014/main" id="{73A8933E-62D9-211D-067F-94E4F07517C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2384453"/>
            <a:ext cx="323974" cy="323974"/>
          </a:xfrm>
          <a:prstGeom prst="rect">
            <a:avLst/>
          </a:prstGeom>
        </p:spPr>
      </p:pic>
      <p:sp>
        <p:nvSpPr>
          <p:cNvPr id="59" name="テキスト ボックス 58">
            <a:extLst>
              <a:ext uri="{FF2B5EF4-FFF2-40B4-BE49-F238E27FC236}">
                <a16:creationId xmlns:a16="http://schemas.microsoft.com/office/drawing/2014/main" id="{51A4115B-72FE-B6FE-5BC7-FD3B48814B34}"/>
              </a:ext>
            </a:extLst>
          </p:cNvPr>
          <p:cNvSpPr txBox="1"/>
          <p:nvPr/>
        </p:nvSpPr>
        <p:spPr>
          <a:xfrm>
            <a:off x="8371877" y="4257179"/>
            <a:ext cx="1031539" cy="461665"/>
          </a:xfrm>
          <a:prstGeom prst="rect">
            <a:avLst/>
          </a:prstGeom>
          <a:noFill/>
        </p:spPr>
        <p:txBody>
          <a:bodyPr wrap="square" rtlCol="0">
            <a:spAutoFit/>
          </a:bodyPr>
          <a:lstStyle/>
          <a:p>
            <a:r>
              <a:rPr kumimoji="1" lang="ja-JP" altLang="en-US" sz="1200" dirty="0"/>
              <a:t>託送料金＋インバランス</a:t>
            </a:r>
          </a:p>
        </p:txBody>
      </p:sp>
      <p:pic>
        <p:nvPicPr>
          <p:cNvPr id="64" name="グラフィックス 63" descr="硬貨 単色塗りつぶし">
            <a:extLst>
              <a:ext uri="{FF2B5EF4-FFF2-40B4-BE49-F238E27FC236}">
                <a16:creationId xmlns:a16="http://schemas.microsoft.com/office/drawing/2014/main" id="{F40366DD-C795-6951-FBC8-987DF761767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5435631"/>
            <a:ext cx="323974" cy="323974"/>
          </a:xfrm>
          <a:prstGeom prst="rect">
            <a:avLst/>
          </a:prstGeom>
        </p:spPr>
      </p:pic>
      <p:sp>
        <p:nvSpPr>
          <p:cNvPr id="67" name="テキスト ボックス 66">
            <a:extLst>
              <a:ext uri="{FF2B5EF4-FFF2-40B4-BE49-F238E27FC236}">
                <a16:creationId xmlns:a16="http://schemas.microsoft.com/office/drawing/2014/main" id="{AF984A3E-9AF2-E1AE-D307-DAF701B40B87}"/>
              </a:ext>
            </a:extLst>
          </p:cNvPr>
          <p:cNvSpPr txBox="1"/>
          <p:nvPr/>
        </p:nvSpPr>
        <p:spPr>
          <a:xfrm>
            <a:off x="10323103" y="3992249"/>
            <a:ext cx="1754522" cy="338554"/>
          </a:xfrm>
          <a:prstGeom prst="rect">
            <a:avLst/>
          </a:prstGeom>
          <a:noFill/>
        </p:spPr>
        <p:txBody>
          <a:bodyPr wrap="square" rtlCol="0">
            <a:spAutoFit/>
          </a:bodyPr>
          <a:lstStyle/>
          <a:p>
            <a:r>
              <a:rPr kumimoji="1" lang="ja-JP" altLang="en-US" sz="1600" dirty="0"/>
              <a:t>小売電気事業者</a:t>
            </a:r>
            <a:endParaRPr kumimoji="1" lang="en-US" altLang="ja-JP" sz="1600" dirty="0"/>
          </a:p>
        </p:txBody>
      </p:sp>
      <p:sp>
        <p:nvSpPr>
          <p:cNvPr id="75" name="テキスト ボックス 74">
            <a:extLst>
              <a:ext uri="{FF2B5EF4-FFF2-40B4-BE49-F238E27FC236}">
                <a16:creationId xmlns:a16="http://schemas.microsoft.com/office/drawing/2014/main" id="{1880BEA1-53E6-54DE-E1ED-877C20F6B8F5}"/>
              </a:ext>
            </a:extLst>
          </p:cNvPr>
          <p:cNvSpPr txBox="1"/>
          <p:nvPr/>
        </p:nvSpPr>
        <p:spPr>
          <a:xfrm>
            <a:off x="8380626" y="2410944"/>
            <a:ext cx="839071" cy="461665"/>
          </a:xfrm>
          <a:prstGeom prst="rect">
            <a:avLst/>
          </a:prstGeom>
          <a:noFill/>
        </p:spPr>
        <p:txBody>
          <a:bodyPr wrap="square" rtlCol="0">
            <a:spAutoFit/>
          </a:bodyPr>
          <a:lstStyle/>
          <a:p>
            <a:r>
              <a:rPr kumimoji="1" lang="ja-JP" altLang="en-US" sz="1200" dirty="0"/>
              <a:t>発電料金</a:t>
            </a:r>
          </a:p>
        </p:txBody>
      </p:sp>
      <p:sp>
        <p:nvSpPr>
          <p:cNvPr id="101" name="正方形/長方形 100">
            <a:extLst>
              <a:ext uri="{FF2B5EF4-FFF2-40B4-BE49-F238E27FC236}">
                <a16:creationId xmlns:a16="http://schemas.microsoft.com/office/drawing/2014/main" id="{FCC2876B-AD1A-816D-8895-468B1622363F}"/>
              </a:ext>
            </a:extLst>
          </p:cNvPr>
          <p:cNvSpPr/>
          <p:nvPr/>
        </p:nvSpPr>
        <p:spPr>
          <a:xfrm>
            <a:off x="565232" y="5051391"/>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2" name="正方形/長方形 101">
            <a:extLst>
              <a:ext uri="{FF2B5EF4-FFF2-40B4-BE49-F238E27FC236}">
                <a16:creationId xmlns:a16="http://schemas.microsoft.com/office/drawing/2014/main" id="{7DEFE423-263D-1E9F-0EBD-451DFB12BBDA}"/>
              </a:ext>
            </a:extLst>
          </p:cNvPr>
          <p:cNvSpPr/>
          <p:nvPr/>
        </p:nvSpPr>
        <p:spPr>
          <a:xfrm>
            <a:off x="5733462" y="314426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発送電分離</a:t>
            </a:r>
          </a:p>
        </p:txBody>
      </p:sp>
      <p:sp>
        <p:nvSpPr>
          <p:cNvPr id="103" name="正方形/長方形 102">
            <a:extLst>
              <a:ext uri="{FF2B5EF4-FFF2-40B4-BE49-F238E27FC236}">
                <a16:creationId xmlns:a16="http://schemas.microsoft.com/office/drawing/2014/main" id="{9981B686-5FD5-E30B-426D-832BA2BB3E12}"/>
              </a:ext>
            </a:extLst>
          </p:cNvPr>
          <p:cNvSpPr/>
          <p:nvPr/>
        </p:nvSpPr>
        <p:spPr>
          <a:xfrm>
            <a:off x="10512789" y="3555947"/>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小売自由化</a:t>
            </a:r>
          </a:p>
        </p:txBody>
      </p:sp>
      <p:sp>
        <p:nvSpPr>
          <p:cNvPr id="106" name="四角形: 角を丸くする 105">
            <a:extLst>
              <a:ext uri="{FF2B5EF4-FFF2-40B4-BE49-F238E27FC236}">
                <a16:creationId xmlns:a16="http://schemas.microsoft.com/office/drawing/2014/main" id="{A0E2026D-3FB5-C35B-5FAC-9450F8D8B101}"/>
              </a:ext>
            </a:extLst>
          </p:cNvPr>
          <p:cNvSpPr/>
          <p:nvPr/>
        </p:nvSpPr>
        <p:spPr>
          <a:xfrm>
            <a:off x="2820532"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 name="グラフィックス 109" descr="ホーム 単色塗りつぶし">
            <a:extLst>
              <a:ext uri="{FF2B5EF4-FFF2-40B4-BE49-F238E27FC236}">
                <a16:creationId xmlns:a16="http://schemas.microsoft.com/office/drawing/2014/main" id="{CEAD6A98-CBDB-F12F-BB9D-83CFD5066B6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79399" y="5615069"/>
            <a:ext cx="410309" cy="410309"/>
          </a:xfrm>
          <a:prstGeom prst="rect">
            <a:avLst/>
          </a:prstGeom>
        </p:spPr>
      </p:pic>
      <p:pic>
        <p:nvPicPr>
          <p:cNvPr id="111" name="グラフィックス 110" descr="工場 単色塗りつぶし">
            <a:extLst>
              <a:ext uri="{FF2B5EF4-FFF2-40B4-BE49-F238E27FC236}">
                <a16:creationId xmlns:a16="http://schemas.microsoft.com/office/drawing/2014/main" id="{7691CF54-57D9-38A3-32B1-FEFBA43CE31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935858" y="5615069"/>
            <a:ext cx="410309" cy="410309"/>
          </a:xfrm>
          <a:prstGeom prst="rect">
            <a:avLst/>
          </a:prstGeom>
        </p:spPr>
      </p:pic>
      <p:pic>
        <p:nvPicPr>
          <p:cNvPr id="112" name="グラフィックス 111" descr="ホーム 単色塗りつぶし">
            <a:extLst>
              <a:ext uri="{FF2B5EF4-FFF2-40B4-BE49-F238E27FC236}">
                <a16:creationId xmlns:a16="http://schemas.microsoft.com/office/drawing/2014/main" id="{493BCA2F-C778-8FD6-FF9F-EC1364A79A8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74328" y="5615069"/>
            <a:ext cx="410309" cy="410309"/>
          </a:xfrm>
          <a:prstGeom prst="rect">
            <a:avLst/>
          </a:prstGeom>
        </p:spPr>
      </p:pic>
      <p:pic>
        <p:nvPicPr>
          <p:cNvPr id="113" name="グラフィックス 112" descr="工場 単色塗りつぶし">
            <a:extLst>
              <a:ext uri="{FF2B5EF4-FFF2-40B4-BE49-F238E27FC236}">
                <a16:creationId xmlns:a16="http://schemas.microsoft.com/office/drawing/2014/main" id="{F54EAEB6-5926-87E5-62D2-F076534DF99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57687" y="5615069"/>
            <a:ext cx="410309" cy="410309"/>
          </a:xfrm>
          <a:prstGeom prst="rect">
            <a:avLst/>
          </a:prstGeom>
        </p:spPr>
      </p:pic>
      <p:sp>
        <p:nvSpPr>
          <p:cNvPr id="114" name="四角形: 角を丸くする 113">
            <a:extLst>
              <a:ext uri="{FF2B5EF4-FFF2-40B4-BE49-F238E27FC236}">
                <a16:creationId xmlns:a16="http://schemas.microsoft.com/office/drawing/2014/main" id="{6BA4CAF0-5658-EFDA-0AC3-4FA799424FAA}"/>
              </a:ext>
            </a:extLst>
          </p:cNvPr>
          <p:cNvSpPr/>
          <p:nvPr/>
        </p:nvSpPr>
        <p:spPr>
          <a:xfrm>
            <a:off x="4386364"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 name="図 115">
            <a:extLst>
              <a:ext uri="{FF2B5EF4-FFF2-40B4-BE49-F238E27FC236}">
                <a16:creationId xmlns:a16="http://schemas.microsoft.com/office/drawing/2014/main" id="{DECF4747-D7C2-27CF-294A-75719DC73AA9}"/>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3453678" y="2544341"/>
            <a:ext cx="461750" cy="461750"/>
          </a:xfrm>
          <a:prstGeom prst="rect">
            <a:avLst/>
          </a:prstGeom>
        </p:spPr>
      </p:pic>
      <p:pic>
        <p:nvPicPr>
          <p:cNvPr id="117" name="グラフィックス 116" descr="建物 単色塗りつぶし">
            <a:extLst>
              <a:ext uri="{FF2B5EF4-FFF2-40B4-BE49-F238E27FC236}">
                <a16:creationId xmlns:a16="http://schemas.microsoft.com/office/drawing/2014/main" id="{6FBC352D-3B8E-4AB3-8D19-FC31AF3F59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7911" y="2591106"/>
            <a:ext cx="449861" cy="449861"/>
          </a:xfrm>
          <a:prstGeom prst="rect">
            <a:avLst/>
          </a:prstGeom>
        </p:spPr>
      </p:pic>
      <p:pic>
        <p:nvPicPr>
          <p:cNvPr id="118" name="図 117">
            <a:extLst>
              <a:ext uri="{FF2B5EF4-FFF2-40B4-BE49-F238E27FC236}">
                <a16:creationId xmlns:a16="http://schemas.microsoft.com/office/drawing/2014/main" id="{3AFEEB2D-4E11-FCAA-A917-804ACD11581A}"/>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5048607" y="2544341"/>
            <a:ext cx="461750" cy="461750"/>
          </a:xfrm>
          <a:prstGeom prst="rect">
            <a:avLst/>
          </a:prstGeom>
        </p:spPr>
      </p:pic>
      <p:cxnSp>
        <p:nvCxnSpPr>
          <p:cNvPr id="1028" name="直線矢印コネクタ 1027">
            <a:extLst>
              <a:ext uri="{FF2B5EF4-FFF2-40B4-BE49-F238E27FC236}">
                <a16:creationId xmlns:a16="http://schemas.microsoft.com/office/drawing/2014/main" id="{D20EDFD0-63D1-7462-2958-02091F3BE4D8}"/>
              </a:ext>
            </a:extLst>
          </p:cNvPr>
          <p:cNvCxnSpPr>
            <a:cxnSpLocks/>
          </p:cNvCxnSpPr>
          <p:nvPr/>
        </p:nvCxnSpPr>
        <p:spPr>
          <a:xfrm>
            <a:off x="3430268" y="3155409"/>
            <a:ext cx="5476" cy="75606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3760273" y="4202488"/>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36" name="直線矢印コネクタ 1035">
            <a:extLst>
              <a:ext uri="{FF2B5EF4-FFF2-40B4-BE49-F238E27FC236}">
                <a16:creationId xmlns:a16="http://schemas.microsoft.com/office/drawing/2014/main" id="{203FC419-86FC-54F8-52A0-DE90CE6DD2AD}"/>
              </a:ext>
            </a:extLst>
          </p:cNvPr>
          <p:cNvCxnSpPr>
            <a:cxnSpLocks/>
          </p:cNvCxnSpPr>
          <p:nvPr/>
        </p:nvCxnSpPr>
        <p:spPr>
          <a:xfrm flipH="1">
            <a:off x="3430268" y="4541119"/>
            <a:ext cx="5476" cy="94186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FFC11E30-FC24-DB84-BBDB-206CF2AEFC79}"/>
              </a:ext>
            </a:extLst>
          </p:cNvPr>
          <p:cNvCxnSpPr>
            <a:cxnSpLocks/>
          </p:cNvCxnSpPr>
          <p:nvPr/>
        </p:nvCxnSpPr>
        <p:spPr>
          <a:xfrm>
            <a:off x="5021332" y="4540954"/>
            <a:ext cx="0" cy="95235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8" name="グラフィックス 1047" descr="稲妻 単色塗りつぶし">
            <a:extLst>
              <a:ext uri="{FF2B5EF4-FFF2-40B4-BE49-F238E27FC236}">
                <a16:creationId xmlns:a16="http://schemas.microsoft.com/office/drawing/2014/main" id="{027E8E27-F766-A742-6A7B-83399204510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3350338"/>
            <a:ext cx="312523" cy="312523"/>
          </a:xfrm>
          <a:prstGeom prst="rect">
            <a:avLst/>
          </a:prstGeom>
        </p:spPr>
      </p:pic>
      <p:pic>
        <p:nvPicPr>
          <p:cNvPr id="1086" name="図 1085">
            <a:extLst>
              <a:ext uri="{FF2B5EF4-FFF2-40B4-BE49-F238E27FC236}">
                <a16:creationId xmlns:a16="http://schemas.microsoft.com/office/drawing/2014/main" id="{947DD4A2-39B6-5DCF-547D-84257E3DDD73}"/>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9628013" y="4309793"/>
            <a:ext cx="510156" cy="510156"/>
          </a:xfrm>
          <a:prstGeom prst="rect">
            <a:avLst/>
          </a:prstGeom>
        </p:spPr>
      </p:pic>
      <p:sp>
        <p:nvSpPr>
          <p:cNvPr id="1126" name="テキスト ボックス 1125">
            <a:extLst>
              <a:ext uri="{FF2B5EF4-FFF2-40B4-BE49-F238E27FC236}">
                <a16:creationId xmlns:a16="http://schemas.microsoft.com/office/drawing/2014/main" id="{E6CB3B6E-C282-F938-EF46-8E6525E2D275}"/>
              </a:ext>
            </a:extLst>
          </p:cNvPr>
          <p:cNvSpPr txBox="1"/>
          <p:nvPr/>
        </p:nvSpPr>
        <p:spPr>
          <a:xfrm>
            <a:off x="8380626" y="5478415"/>
            <a:ext cx="839071" cy="461665"/>
          </a:xfrm>
          <a:prstGeom prst="rect">
            <a:avLst/>
          </a:prstGeom>
          <a:noFill/>
        </p:spPr>
        <p:txBody>
          <a:bodyPr wrap="square" rtlCol="0">
            <a:spAutoFit/>
          </a:bodyPr>
          <a:lstStyle/>
          <a:p>
            <a:r>
              <a:rPr kumimoji="1" lang="ja-JP" altLang="en-US" sz="1200" dirty="0"/>
              <a:t>電気料金</a:t>
            </a:r>
          </a:p>
        </p:txBody>
      </p:sp>
      <p:sp>
        <p:nvSpPr>
          <p:cNvPr id="1188" name="テキスト ボックス 1187">
            <a:extLst>
              <a:ext uri="{FF2B5EF4-FFF2-40B4-BE49-F238E27FC236}">
                <a16:creationId xmlns:a16="http://schemas.microsoft.com/office/drawing/2014/main" id="{91A95BC8-B7C1-1BB1-249F-C43A17710F37}"/>
              </a:ext>
            </a:extLst>
          </p:cNvPr>
          <p:cNvSpPr txBox="1"/>
          <p:nvPr/>
        </p:nvSpPr>
        <p:spPr>
          <a:xfrm>
            <a:off x="7781001" y="5907447"/>
            <a:ext cx="4137403" cy="307777"/>
          </a:xfrm>
          <a:prstGeom prst="rect">
            <a:avLst/>
          </a:prstGeom>
          <a:noFill/>
        </p:spPr>
        <p:txBody>
          <a:bodyPr wrap="square" rtlCol="0">
            <a:spAutoFit/>
          </a:bodyPr>
          <a:lstStyle/>
          <a:p>
            <a:pPr algn="ctr"/>
            <a:r>
              <a:rPr kumimoji="1" lang="en-US" altLang="ja-JP" sz="1400" dirty="0"/>
              <a:t>※DR</a:t>
            </a:r>
            <a:r>
              <a:rPr kumimoji="1" lang="ja-JP" altLang="en-US" sz="1400" dirty="0"/>
              <a:t>やアグリゲーターの参入によって、さらに複雑化する</a:t>
            </a:r>
          </a:p>
        </p:txBody>
      </p:sp>
      <p:cxnSp>
        <p:nvCxnSpPr>
          <p:cNvPr id="13" name="コネクタ: カギ線 12">
            <a:extLst>
              <a:ext uri="{FF2B5EF4-FFF2-40B4-BE49-F238E27FC236}">
                <a16:creationId xmlns:a16="http://schemas.microsoft.com/office/drawing/2014/main" id="{29E6ABC1-AEAF-95D7-CFF0-C9AC4FC8910B}"/>
              </a:ext>
            </a:extLst>
          </p:cNvPr>
          <p:cNvCxnSpPr>
            <a:cxnSpLocks/>
          </p:cNvCxnSpPr>
          <p:nvPr/>
        </p:nvCxnSpPr>
        <p:spPr>
          <a:xfrm flipV="1">
            <a:off x="5746486" y="5001661"/>
            <a:ext cx="4137404" cy="783749"/>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33CC4222-8438-0D98-93EE-A5FAE6F1AD54}"/>
              </a:ext>
            </a:extLst>
          </p:cNvPr>
          <p:cNvCxnSpPr>
            <a:cxnSpLocks/>
          </p:cNvCxnSpPr>
          <p:nvPr/>
        </p:nvCxnSpPr>
        <p:spPr>
          <a:xfrm rot="10800000" flipV="1">
            <a:off x="5746487" y="4233149"/>
            <a:ext cx="3651434" cy="24029"/>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18" descr="硬貨 単色塗りつぶし">
            <a:extLst>
              <a:ext uri="{FF2B5EF4-FFF2-40B4-BE49-F238E27FC236}">
                <a16:creationId xmlns:a16="http://schemas.microsoft.com/office/drawing/2014/main" id="{1F894F7A-F654-480B-2C20-D84F9AADDBD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4295861"/>
            <a:ext cx="323974" cy="323974"/>
          </a:xfrm>
          <a:prstGeom prst="rect">
            <a:avLst/>
          </a:prstGeom>
        </p:spPr>
      </p:pic>
      <p:sp>
        <p:nvSpPr>
          <p:cNvPr id="20" name="テキスト ボックス 19">
            <a:extLst>
              <a:ext uri="{FF2B5EF4-FFF2-40B4-BE49-F238E27FC236}">
                <a16:creationId xmlns:a16="http://schemas.microsoft.com/office/drawing/2014/main" id="{7D2EABAB-BC65-D955-70E5-44A68052F342}"/>
              </a:ext>
            </a:extLst>
          </p:cNvPr>
          <p:cNvSpPr txBox="1"/>
          <p:nvPr/>
        </p:nvSpPr>
        <p:spPr>
          <a:xfrm>
            <a:off x="10322463" y="4288595"/>
            <a:ext cx="1486811"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cxnSp>
        <p:nvCxnSpPr>
          <p:cNvPr id="22" name="コネクタ: カギ線 21">
            <a:extLst>
              <a:ext uri="{FF2B5EF4-FFF2-40B4-BE49-F238E27FC236}">
                <a16:creationId xmlns:a16="http://schemas.microsoft.com/office/drawing/2014/main" id="{1FF44528-8BE1-B20B-9948-70AFDC364D74}"/>
              </a:ext>
            </a:extLst>
          </p:cNvPr>
          <p:cNvCxnSpPr>
            <a:cxnSpLocks/>
          </p:cNvCxnSpPr>
          <p:nvPr/>
        </p:nvCxnSpPr>
        <p:spPr>
          <a:xfrm rot="16200000" flipV="1">
            <a:off x="7475083" y="1055829"/>
            <a:ext cx="680211" cy="4137404"/>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36" name="グラフィックス 1135" descr="建物 単色塗りつぶし">
            <a:extLst>
              <a:ext uri="{FF2B5EF4-FFF2-40B4-BE49-F238E27FC236}">
                <a16:creationId xmlns:a16="http://schemas.microsoft.com/office/drawing/2014/main" id="{EA0DD855-C5A8-9E38-B92C-4C5B5542F7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48221" y="3609763"/>
            <a:ext cx="449861" cy="449861"/>
          </a:xfrm>
          <a:prstGeom prst="rect">
            <a:avLst/>
          </a:prstGeom>
        </p:spPr>
      </p:pic>
      <p:sp>
        <p:nvSpPr>
          <p:cNvPr id="109" name="四角形: 角を丸くする 108">
            <a:extLst>
              <a:ext uri="{FF2B5EF4-FFF2-40B4-BE49-F238E27FC236}">
                <a16:creationId xmlns:a16="http://schemas.microsoft.com/office/drawing/2014/main" id="{147EB113-BC13-0CED-0F79-B7FA6238635F}"/>
              </a:ext>
            </a:extLst>
          </p:cNvPr>
          <p:cNvSpPr/>
          <p:nvPr/>
        </p:nvSpPr>
        <p:spPr>
          <a:xfrm>
            <a:off x="7271260" y="2355324"/>
            <a:ext cx="531064" cy="226451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電力取引市場</a:t>
            </a:r>
          </a:p>
        </p:txBody>
      </p:sp>
      <p:sp>
        <p:nvSpPr>
          <p:cNvPr id="1161" name="四角形: 角を丸くする 1160">
            <a:extLst>
              <a:ext uri="{FF2B5EF4-FFF2-40B4-BE49-F238E27FC236}">
                <a16:creationId xmlns:a16="http://schemas.microsoft.com/office/drawing/2014/main" id="{20F7C98E-9193-FE81-7294-9DCF99041C1B}"/>
              </a:ext>
            </a:extLst>
          </p:cNvPr>
          <p:cNvSpPr/>
          <p:nvPr/>
        </p:nvSpPr>
        <p:spPr>
          <a:xfrm>
            <a:off x="363938" y="2416044"/>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3" name="グラフィックス 1162" descr="風力タービン 単色塗りつぶし">
            <a:extLst>
              <a:ext uri="{FF2B5EF4-FFF2-40B4-BE49-F238E27FC236}">
                <a16:creationId xmlns:a16="http://schemas.microsoft.com/office/drawing/2014/main" id="{A212A6A4-05CC-97D2-8E06-F45D9B292E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4447" y="2583914"/>
            <a:ext cx="433233" cy="433233"/>
          </a:xfrm>
          <a:prstGeom prst="rect">
            <a:avLst/>
          </a:prstGeom>
        </p:spPr>
      </p:pic>
      <p:pic>
        <p:nvPicPr>
          <p:cNvPr id="1164" name="グラフィックス 1163" descr="ソーラー パネル 単色塗りつぶし">
            <a:extLst>
              <a:ext uri="{FF2B5EF4-FFF2-40B4-BE49-F238E27FC236}">
                <a16:creationId xmlns:a16="http://schemas.microsoft.com/office/drawing/2014/main" id="{1789D455-88B7-83EE-1951-1958A32E07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7841" y="2567808"/>
            <a:ext cx="433233" cy="433233"/>
          </a:xfrm>
          <a:prstGeom prst="rect">
            <a:avLst/>
          </a:prstGeom>
        </p:spPr>
      </p:pic>
      <p:pic>
        <p:nvPicPr>
          <p:cNvPr id="1165" name="Picture 2" descr="バッテリー | フリーのアイコンイラスト素材 icon-pit">
            <a:extLst>
              <a:ext uri="{FF2B5EF4-FFF2-40B4-BE49-F238E27FC236}">
                <a16:creationId xmlns:a16="http://schemas.microsoft.com/office/drawing/2014/main" id="{B2ED5176-587F-F618-2813-BD0C78A859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90" y="2546832"/>
            <a:ext cx="513981" cy="513981"/>
          </a:xfrm>
          <a:prstGeom prst="rect">
            <a:avLst/>
          </a:prstGeom>
          <a:noFill/>
          <a:extLst>
            <a:ext uri="{909E8E84-426E-40DD-AFC4-6F175D3DCCD1}">
              <a14:hiddenFill xmlns:a14="http://schemas.microsoft.com/office/drawing/2010/main">
                <a:solidFill>
                  <a:srgbClr val="FFFFFF"/>
                </a:solidFill>
              </a14:hiddenFill>
            </a:ext>
          </a:extLst>
        </p:spPr>
      </p:pic>
      <p:sp>
        <p:nvSpPr>
          <p:cNvPr id="1166" name="正方形/長方形 1165">
            <a:extLst>
              <a:ext uri="{FF2B5EF4-FFF2-40B4-BE49-F238E27FC236}">
                <a16:creationId xmlns:a16="http://schemas.microsoft.com/office/drawing/2014/main" id="{F5E70860-01A4-B130-3838-04154198BFE4}"/>
              </a:ext>
            </a:extLst>
          </p:cNvPr>
          <p:cNvSpPr/>
          <p:nvPr/>
        </p:nvSpPr>
        <p:spPr>
          <a:xfrm>
            <a:off x="565232" y="2054285"/>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cxnSp>
        <p:nvCxnSpPr>
          <p:cNvPr id="1167" name="直線矢印コネクタ 1166">
            <a:extLst>
              <a:ext uri="{FF2B5EF4-FFF2-40B4-BE49-F238E27FC236}">
                <a16:creationId xmlns:a16="http://schemas.microsoft.com/office/drawing/2014/main" id="{FFAD340E-A0B8-B8B5-20B2-3B3F4E37B99A}"/>
              </a:ext>
            </a:extLst>
          </p:cNvPr>
          <p:cNvCxnSpPr>
            <a:cxnSpLocks/>
            <a:stCxn id="1161" idx="3"/>
            <a:endCxn id="105" idx="1"/>
          </p:cNvCxnSpPr>
          <p:nvPr/>
        </p:nvCxnSpPr>
        <p:spPr>
          <a:xfrm>
            <a:off x="2104977" y="2784425"/>
            <a:ext cx="660465" cy="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タイトル 1">
            <a:extLst>
              <a:ext uri="{FF2B5EF4-FFF2-40B4-BE49-F238E27FC236}">
                <a16:creationId xmlns:a16="http://schemas.microsoft.com/office/drawing/2014/main" id="{32652772-894A-6B4F-8C55-FFFCDF53D1AA}"/>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の事例：電力システム</a:t>
            </a:r>
            <a:endParaRPr lang="en-US" dirty="0"/>
          </a:p>
        </p:txBody>
      </p:sp>
      <p:sp>
        <p:nvSpPr>
          <p:cNvPr id="4" name="テキスト ボックス 3">
            <a:extLst>
              <a:ext uri="{FF2B5EF4-FFF2-40B4-BE49-F238E27FC236}">
                <a16:creationId xmlns:a16="http://schemas.microsoft.com/office/drawing/2014/main" id="{6E3FA933-CE81-8E2F-4189-636788EC21C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73558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4" name="直線矢印コネクタ 93">
            <a:extLst>
              <a:ext uri="{FF2B5EF4-FFF2-40B4-BE49-F238E27FC236}">
                <a16:creationId xmlns:a16="http://schemas.microsoft.com/office/drawing/2014/main" id="{19B23FAE-3CAF-0B1A-BA92-55C843696ED8}"/>
              </a:ext>
            </a:extLst>
          </p:cNvPr>
          <p:cNvCxnSpPr>
            <a:cxnSpLocks/>
          </p:cNvCxnSpPr>
          <p:nvPr/>
        </p:nvCxnSpPr>
        <p:spPr>
          <a:xfrm>
            <a:off x="25930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EC5BEDA-2B2C-5EF2-3E0E-0ECE797A35E7}"/>
              </a:ext>
            </a:extLst>
          </p:cNvPr>
          <p:cNvCxnSpPr>
            <a:cxnSpLocks/>
          </p:cNvCxnSpPr>
          <p:nvPr/>
        </p:nvCxnSpPr>
        <p:spPr>
          <a:xfrm>
            <a:off x="38503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1A5C0FE-838B-FA3A-7ADB-F0E37728B494}"/>
              </a:ext>
            </a:extLst>
          </p:cNvPr>
          <p:cNvCxnSpPr>
            <a:cxnSpLocks/>
          </p:cNvCxnSpPr>
          <p:nvPr/>
        </p:nvCxnSpPr>
        <p:spPr>
          <a:xfrm>
            <a:off x="12976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4AB3B0A7-7181-5B48-A7E7-3EBF0A2376BF}"/>
              </a:ext>
            </a:extLst>
          </p:cNvPr>
          <p:cNvSpPr/>
          <p:nvPr/>
        </p:nvSpPr>
        <p:spPr>
          <a:xfrm>
            <a:off x="498322" y="509267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535ECB7C-9660-F092-2BD3-ACEE37D250CF}"/>
              </a:ext>
            </a:extLst>
          </p:cNvPr>
          <p:cNvSpPr/>
          <p:nvPr/>
        </p:nvSpPr>
        <p:spPr>
          <a:xfrm>
            <a:off x="509719" y="3834330"/>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99A69533-5A5D-292F-A103-5541A2F5F939}"/>
              </a:ext>
            </a:extLst>
          </p:cNvPr>
          <p:cNvSpPr/>
          <p:nvPr/>
        </p:nvSpPr>
        <p:spPr>
          <a:xfrm>
            <a:off x="509719" y="262610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299" y="4067543"/>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1757836" y="6052837"/>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1902141" y="6199784"/>
            <a:ext cx="1354189" cy="307777"/>
          </a:xfrm>
          <a:prstGeom prst="rect">
            <a:avLst/>
          </a:prstGeom>
          <a:noFill/>
        </p:spPr>
        <p:txBody>
          <a:bodyPr wrap="square" rtlCol="0">
            <a:spAutoFit/>
          </a:bodyPr>
          <a:lstStyle/>
          <a:p>
            <a:pPr algn="ctr"/>
            <a:r>
              <a:rPr kumimoji="1" lang="ja-JP" altLang="en-US" sz="1400" b="1" dirty="0"/>
              <a:t>乗客の分散</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p:cNvCxnSpPr>
          <p:nvPr/>
        </p:nvCxnSpPr>
        <p:spPr>
          <a:xfrm>
            <a:off x="6879292"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p:cNvCxnSpPr>
          <p:nvPr/>
        </p:nvCxnSpPr>
        <p:spPr>
          <a:xfrm>
            <a:off x="8752970"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001686" y="5611628"/>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823679" y="2557808"/>
            <a:ext cx="977625" cy="307777"/>
          </a:xfrm>
          <a:prstGeom prst="rect">
            <a:avLst/>
          </a:prstGeom>
          <a:noFill/>
        </p:spPr>
        <p:txBody>
          <a:bodyPr wrap="square" rtlCol="0">
            <a:spAutoFit/>
          </a:bodyPr>
          <a:lstStyle/>
          <a:p>
            <a:pPr algn="ctr"/>
            <a:r>
              <a:rPr kumimoji="1" lang="ja-JP" altLang="en-US" sz="1400" dirty="0"/>
              <a:t>運転状況</a:t>
            </a:r>
          </a:p>
        </p:txBody>
      </p:sp>
      <p:pic>
        <p:nvPicPr>
          <p:cNvPr id="52" name="グラフィックス 51" descr="線路 単色塗りつぶし">
            <a:extLst>
              <a:ext uri="{FF2B5EF4-FFF2-40B4-BE49-F238E27FC236}">
                <a16:creationId xmlns:a16="http://schemas.microsoft.com/office/drawing/2014/main" id="{57A13326-296A-73B8-778E-48C50D4EA7B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0767" y="2756699"/>
            <a:ext cx="704673" cy="704673"/>
          </a:xfrm>
          <a:prstGeom prst="rect">
            <a:avLst/>
          </a:prstGeom>
        </p:spPr>
      </p:pic>
      <p:pic>
        <p:nvPicPr>
          <p:cNvPr id="55" name="グラフィックス 54" descr="線路 単色塗りつぶし">
            <a:extLst>
              <a:ext uri="{FF2B5EF4-FFF2-40B4-BE49-F238E27FC236}">
                <a16:creationId xmlns:a16="http://schemas.microsoft.com/office/drawing/2014/main" id="{5CD85198-5BBE-F22D-3302-C1AC02BB071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34222" y="2756699"/>
            <a:ext cx="704673" cy="704673"/>
          </a:xfrm>
          <a:prstGeom prst="rect">
            <a:avLst/>
          </a:prstGeom>
        </p:spPr>
      </p:pic>
      <p:pic>
        <p:nvPicPr>
          <p:cNvPr id="64" name="グラフィックス 63" descr="線路 単色塗りつぶし">
            <a:extLst>
              <a:ext uri="{FF2B5EF4-FFF2-40B4-BE49-F238E27FC236}">
                <a16:creationId xmlns:a16="http://schemas.microsoft.com/office/drawing/2014/main" id="{46AFE91C-E17A-1371-732C-CB1B9EC666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95540" y="2756699"/>
            <a:ext cx="704673" cy="704673"/>
          </a:xfrm>
          <a:prstGeom prst="rect">
            <a:avLst/>
          </a:prstGeom>
        </p:spPr>
      </p:pic>
      <p:sp>
        <p:nvSpPr>
          <p:cNvPr id="4" name="四角形: 角を丸くする 3">
            <a:extLst>
              <a:ext uri="{FF2B5EF4-FFF2-40B4-BE49-F238E27FC236}">
                <a16:creationId xmlns:a16="http://schemas.microsoft.com/office/drawing/2014/main" id="{3DCE1B78-B230-6363-2B4E-E7373E31B59D}"/>
              </a:ext>
            </a:extLst>
          </p:cNvPr>
          <p:cNvSpPr/>
          <p:nvPr/>
        </p:nvSpPr>
        <p:spPr>
          <a:xfrm>
            <a:off x="2025878" y="2356799"/>
            <a:ext cx="1067152" cy="367432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8F100ECC-EB9D-E833-BC87-4ECD8CC73A13}"/>
              </a:ext>
            </a:extLst>
          </p:cNvPr>
          <p:cNvSpPr/>
          <p:nvPr/>
        </p:nvSpPr>
        <p:spPr>
          <a:xfrm>
            <a:off x="3314300" y="2356797"/>
            <a:ext cx="1067152" cy="367432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ユーザー 単色塗りつぶし">
            <a:extLst>
              <a:ext uri="{FF2B5EF4-FFF2-40B4-BE49-F238E27FC236}">
                <a16:creationId xmlns:a16="http://schemas.microsoft.com/office/drawing/2014/main" id="{A075AC1A-DA00-A5BA-8FA7-7CABD58F8D8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1925" y="5300890"/>
            <a:ext cx="555687" cy="555687"/>
          </a:xfrm>
          <a:prstGeom prst="rect">
            <a:avLst/>
          </a:prstGeom>
        </p:spPr>
      </p:pic>
      <p:grpSp>
        <p:nvGrpSpPr>
          <p:cNvPr id="23" name="グループ化 22">
            <a:extLst>
              <a:ext uri="{FF2B5EF4-FFF2-40B4-BE49-F238E27FC236}">
                <a16:creationId xmlns:a16="http://schemas.microsoft.com/office/drawing/2014/main" id="{F064D76A-8B9E-9A36-8685-D8555FBA3AA3}"/>
              </a:ext>
            </a:extLst>
          </p:cNvPr>
          <p:cNvGrpSpPr/>
          <p:nvPr/>
        </p:nvGrpSpPr>
        <p:grpSpPr>
          <a:xfrm>
            <a:off x="2025561" y="2647214"/>
            <a:ext cx="414196" cy="414196"/>
            <a:chOff x="2547277" y="5339454"/>
            <a:chExt cx="414196" cy="414196"/>
          </a:xfrm>
        </p:grpSpPr>
        <p:sp>
          <p:nvSpPr>
            <p:cNvPr id="26" name="正方形/長方形 25">
              <a:extLst>
                <a:ext uri="{FF2B5EF4-FFF2-40B4-BE49-F238E27FC236}">
                  <a16:creationId xmlns:a16="http://schemas.microsoft.com/office/drawing/2014/main" id="{8934DEAC-B646-7449-31E5-17CADBA636E2}"/>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28" name="グラフィックス 27" descr="パイロット男性 単色塗りつぶし">
              <a:extLst>
                <a:ext uri="{FF2B5EF4-FFF2-40B4-BE49-F238E27FC236}">
                  <a16:creationId xmlns:a16="http://schemas.microsoft.com/office/drawing/2014/main" id="{4D94B809-559D-0384-48CC-936C74D0BC6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47277" y="5339454"/>
              <a:ext cx="414196" cy="414196"/>
            </a:xfrm>
            <a:prstGeom prst="rect">
              <a:avLst/>
            </a:prstGeom>
          </p:spPr>
        </p:pic>
      </p:grpSp>
      <p:grpSp>
        <p:nvGrpSpPr>
          <p:cNvPr id="29" name="グループ化 28">
            <a:extLst>
              <a:ext uri="{FF2B5EF4-FFF2-40B4-BE49-F238E27FC236}">
                <a16:creationId xmlns:a16="http://schemas.microsoft.com/office/drawing/2014/main" id="{5224F80C-1180-7772-9F78-E77D518B1141}"/>
              </a:ext>
            </a:extLst>
          </p:cNvPr>
          <p:cNvGrpSpPr/>
          <p:nvPr/>
        </p:nvGrpSpPr>
        <p:grpSpPr>
          <a:xfrm>
            <a:off x="701437" y="2643909"/>
            <a:ext cx="420806" cy="420806"/>
            <a:chOff x="3369128" y="5472430"/>
            <a:chExt cx="420806" cy="420806"/>
          </a:xfrm>
        </p:grpSpPr>
        <p:sp>
          <p:nvSpPr>
            <p:cNvPr id="30" name="正方形/長方形 29">
              <a:extLst>
                <a:ext uri="{FF2B5EF4-FFF2-40B4-BE49-F238E27FC236}">
                  <a16:creationId xmlns:a16="http://schemas.microsoft.com/office/drawing/2014/main" id="{78242B85-6BE7-C709-C14B-B5C603BE04E8}"/>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4" name="グラフィックス 33" descr="パイロット女性 単色塗りつぶし">
              <a:extLst>
                <a:ext uri="{FF2B5EF4-FFF2-40B4-BE49-F238E27FC236}">
                  <a16:creationId xmlns:a16="http://schemas.microsoft.com/office/drawing/2014/main" id="{E8F36943-99AE-54FA-5873-4A55CC5EFE2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369128" y="5472430"/>
              <a:ext cx="420806" cy="420806"/>
            </a:xfrm>
            <a:prstGeom prst="rect">
              <a:avLst/>
            </a:prstGeom>
          </p:spPr>
        </p:pic>
      </p:grpSp>
      <p:grpSp>
        <p:nvGrpSpPr>
          <p:cNvPr id="36" name="グループ化 35">
            <a:extLst>
              <a:ext uri="{FF2B5EF4-FFF2-40B4-BE49-F238E27FC236}">
                <a16:creationId xmlns:a16="http://schemas.microsoft.com/office/drawing/2014/main" id="{B49B0467-848D-2E86-FA27-8030FF679464}"/>
              </a:ext>
            </a:extLst>
          </p:cNvPr>
          <p:cNvGrpSpPr/>
          <p:nvPr/>
        </p:nvGrpSpPr>
        <p:grpSpPr>
          <a:xfrm>
            <a:off x="2185706" y="3893756"/>
            <a:ext cx="793994" cy="751764"/>
            <a:chOff x="2153046" y="5320089"/>
            <a:chExt cx="474193" cy="474193"/>
          </a:xfrm>
        </p:grpSpPr>
        <p:sp>
          <p:nvSpPr>
            <p:cNvPr id="37" name="正方形/長方形 36">
              <a:extLst>
                <a:ext uri="{FF2B5EF4-FFF2-40B4-BE49-F238E27FC236}">
                  <a16:creationId xmlns:a16="http://schemas.microsoft.com/office/drawing/2014/main" id="{66E1678E-484F-281F-862E-FC6554A5FC3E}"/>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8" name="グラフィックス 37" descr="路面電車 単色塗りつぶし">
              <a:extLst>
                <a:ext uri="{FF2B5EF4-FFF2-40B4-BE49-F238E27FC236}">
                  <a16:creationId xmlns:a16="http://schemas.microsoft.com/office/drawing/2014/main" id="{F7E42E5E-9C25-E5C2-F040-0D6186E7431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53046" y="5320089"/>
              <a:ext cx="474193" cy="474193"/>
            </a:xfrm>
            <a:prstGeom prst="rect">
              <a:avLst/>
            </a:prstGeom>
          </p:spPr>
        </p:pic>
      </p:grpSp>
      <p:grpSp>
        <p:nvGrpSpPr>
          <p:cNvPr id="39" name="グループ化 38">
            <a:extLst>
              <a:ext uri="{FF2B5EF4-FFF2-40B4-BE49-F238E27FC236}">
                <a16:creationId xmlns:a16="http://schemas.microsoft.com/office/drawing/2014/main" id="{4395B327-CA75-ED44-E031-A8BFF54B8129}"/>
              </a:ext>
            </a:extLst>
          </p:cNvPr>
          <p:cNvGrpSpPr/>
          <p:nvPr/>
        </p:nvGrpSpPr>
        <p:grpSpPr>
          <a:xfrm>
            <a:off x="902695" y="3899050"/>
            <a:ext cx="755861" cy="741177"/>
            <a:chOff x="3512739" y="5422711"/>
            <a:chExt cx="474193" cy="474193"/>
          </a:xfrm>
        </p:grpSpPr>
        <p:sp>
          <p:nvSpPr>
            <p:cNvPr id="40" name="正方形/長方形 39">
              <a:extLst>
                <a:ext uri="{FF2B5EF4-FFF2-40B4-BE49-F238E27FC236}">
                  <a16:creationId xmlns:a16="http://schemas.microsoft.com/office/drawing/2014/main" id="{DAEED9E3-2BF0-F7C5-685D-D0F59E4F307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2" name="グラフィックス 41" descr="路面電車 単色塗りつぶし">
              <a:extLst>
                <a:ext uri="{FF2B5EF4-FFF2-40B4-BE49-F238E27FC236}">
                  <a16:creationId xmlns:a16="http://schemas.microsoft.com/office/drawing/2014/main" id="{A5002852-F21D-173F-771A-3788CACDD33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512739" y="5422711"/>
              <a:ext cx="474193" cy="474193"/>
            </a:xfrm>
            <a:prstGeom prst="rect">
              <a:avLst/>
            </a:prstGeom>
          </p:spPr>
        </p:pic>
      </p:grpSp>
      <p:grpSp>
        <p:nvGrpSpPr>
          <p:cNvPr id="43" name="グループ化 42">
            <a:extLst>
              <a:ext uri="{FF2B5EF4-FFF2-40B4-BE49-F238E27FC236}">
                <a16:creationId xmlns:a16="http://schemas.microsoft.com/office/drawing/2014/main" id="{11141A09-450F-2C05-3313-6F71545D27B4}"/>
              </a:ext>
            </a:extLst>
          </p:cNvPr>
          <p:cNvGrpSpPr/>
          <p:nvPr/>
        </p:nvGrpSpPr>
        <p:grpSpPr>
          <a:xfrm>
            <a:off x="3288849" y="2647214"/>
            <a:ext cx="414196" cy="414196"/>
            <a:chOff x="3334711" y="5493996"/>
            <a:chExt cx="414196" cy="414196"/>
          </a:xfrm>
        </p:grpSpPr>
        <p:sp>
          <p:nvSpPr>
            <p:cNvPr id="44" name="正方形/長方形 43">
              <a:extLst>
                <a:ext uri="{FF2B5EF4-FFF2-40B4-BE49-F238E27FC236}">
                  <a16:creationId xmlns:a16="http://schemas.microsoft.com/office/drawing/2014/main" id="{394B9AE9-BB63-BC43-0A12-97C0E9155B73}"/>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9606143A-FF37-5101-73B3-AB561D92931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334711" y="5493996"/>
              <a:ext cx="414196" cy="414196"/>
            </a:xfrm>
            <a:prstGeom prst="rect">
              <a:avLst/>
            </a:prstGeom>
          </p:spPr>
        </p:pic>
      </p:grpSp>
      <p:grpSp>
        <p:nvGrpSpPr>
          <p:cNvPr id="50" name="グループ化 49">
            <a:extLst>
              <a:ext uri="{FF2B5EF4-FFF2-40B4-BE49-F238E27FC236}">
                <a16:creationId xmlns:a16="http://schemas.microsoft.com/office/drawing/2014/main" id="{38AA04F2-BA0D-B589-CC98-0F3C9D948A5C}"/>
              </a:ext>
            </a:extLst>
          </p:cNvPr>
          <p:cNvGrpSpPr/>
          <p:nvPr/>
        </p:nvGrpSpPr>
        <p:grpSpPr>
          <a:xfrm>
            <a:off x="3454441" y="3898751"/>
            <a:ext cx="786870" cy="741773"/>
            <a:chOff x="3765530" y="5530504"/>
            <a:chExt cx="474193" cy="474193"/>
          </a:xfrm>
        </p:grpSpPr>
        <p:sp>
          <p:nvSpPr>
            <p:cNvPr id="51" name="正方形/長方形 50">
              <a:extLst>
                <a:ext uri="{FF2B5EF4-FFF2-40B4-BE49-F238E27FC236}">
                  <a16:creationId xmlns:a16="http://schemas.microsoft.com/office/drawing/2014/main" id="{BE9DC7C6-6A75-FEF4-974B-4BEB0595D237}"/>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3" name="グラフィックス 52" descr="路面電車 単色塗りつぶし">
              <a:extLst>
                <a:ext uri="{FF2B5EF4-FFF2-40B4-BE49-F238E27FC236}">
                  <a16:creationId xmlns:a16="http://schemas.microsoft.com/office/drawing/2014/main" id="{1FF495D6-D074-DADC-99BD-24C28AE2F7E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765530" y="5530504"/>
              <a:ext cx="474193" cy="474193"/>
            </a:xfrm>
            <a:prstGeom prst="rect">
              <a:avLst/>
            </a:prstGeom>
          </p:spPr>
        </p:pic>
      </p:grpSp>
      <p:pic>
        <p:nvPicPr>
          <p:cNvPr id="56" name="グラフィックス 55" descr="ユーザー 単色塗りつぶし">
            <a:extLst>
              <a:ext uri="{FF2B5EF4-FFF2-40B4-BE49-F238E27FC236}">
                <a16:creationId xmlns:a16="http://schemas.microsoft.com/office/drawing/2014/main" id="{5C80DC60-78BD-A7A7-23BE-C4C3BBFE957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88607" y="5300889"/>
            <a:ext cx="555687" cy="555687"/>
          </a:xfrm>
          <a:prstGeom prst="rect">
            <a:avLst/>
          </a:prstGeom>
        </p:spPr>
      </p:pic>
      <p:pic>
        <p:nvPicPr>
          <p:cNvPr id="72" name="グラフィックス 71" descr="ユーザー 単色塗りつぶし">
            <a:extLst>
              <a:ext uri="{FF2B5EF4-FFF2-40B4-BE49-F238E27FC236}">
                <a16:creationId xmlns:a16="http://schemas.microsoft.com/office/drawing/2014/main" id="{349FD6E0-C395-641C-1A32-3795F7566FF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570033" y="5287863"/>
            <a:ext cx="555687" cy="555687"/>
          </a:xfrm>
          <a:prstGeom prst="rect">
            <a:avLst/>
          </a:prstGeom>
        </p:spPr>
      </p:pic>
      <p:sp>
        <p:nvSpPr>
          <p:cNvPr id="74" name="テキスト ボックス 73">
            <a:extLst>
              <a:ext uri="{FF2B5EF4-FFF2-40B4-BE49-F238E27FC236}">
                <a16:creationId xmlns:a16="http://schemas.microsoft.com/office/drawing/2014/main" id="{2A369DF4-7DA2-8073-9DBD-4D0A653BBCBB}"/>
              </a:ext>
            </a:extLst>
          </p:cNvPr>
          <p:cNvSpPr txBox="1"/>
          <p:nvPr/>
        </p:nvSpPr>
        <p:spPr>
          <a:xfrm>
            <a:off x="577339"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76" name="テキスト ボックス 75">
            <a:extLst>
              <a:ext uri="{FF2B5EF4-FFF2-40B4-BE49-F238E27FC236}">
                <a16:creationId xmlns:a16="http://schemas.microsoft.com/office/drawing/2014/main" id="{D3538EAC-AE1B-E2FE-088D-25CB27264CBF}"/>
              </a:ext>
            </a:extLst>
          </p:cNvPr>
          <p:cNvSpPr txBox="1"/>
          <p:nvPr/>
        </p:nvSpPr>
        <p:spPr>
          <a:xfrm>
            <a:off x="186102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77" name="テキスト ボックス 76">
            <a:extLst>
              <a:ext uri="{FF2B5EF4-FFF2-40B4-BE49-F238E27FC236}">
                <a16:creationId xmlns:a16="http://schemas.microsoft.com/office/drawing/2014/main" id="{1E11A323-4F12-3C56-8952-67BB934E244F}"/>
              </a:ext>
            </a:extLst>
          </p:cNvPr>
          <p:cNvSpPr txBox="1"/>
          <p:nvPr/>
        </p:nvSpPr>
        <p:spPr>
          <a:xfrm>
            <a:off x="313726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78" name="コネクタ: カギ線 77">
            <a:extLst>
              <a:ext uri="{FF2B5EF4-FFF2-40B4-BE49-F238E27FC236}">
                <a16:creationId xmlns:a16="http://schemas.microsoft.com/office/drawing/2014/main" id="{B9026C36-78E7-E67E-41D5-2DC471672145}"/>
              </a:ext>
            </a:extLst>
          </p:cNvPr>
          <p:cNvCxnSpPr>
            <a:cxnSpLocks/>
            <a:stCxn id="73" idx="3"/>
            <a:endCxn id="17" idx="1"/>
          </p:cNvCxnSpPr>
          <p:nvPr/>
        </p:nvCxnSpPr>
        <p:spPr>
          <a:xfrm flipV="1">
            <a:off x="4634354" y="5176670"/>
            <a:ext cx="1288404" cy="351311"/>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矢印: 左右 83">
            <a:extLst>
              <a:ext uri="{FF2B5EF4-FFF2-40B4-BE49-F238E27FC236}">
                <a16:creationId xmlns:a16="http://schemas.microsoft.com/office/drawing/2014/main" id="{F56CAB18-4EE6-3DD3-1311-281E35288ABE}"/>
              </a:ext>
            </a:extLst>
          </p:cNvPr>
          <p:cNvSpPr/>
          <p:nvPr/>
        </p:nvSpPr>
        <p:spPr>
          <a:xfrm>
            <a:off x="1757836" y="4624865"/>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05E85C86-1260-FC4F-C0E4-826408C9B74A}"/>
              </a:ext>
            </a:extLst>
          </p:cNvPr>
          <p:cNvSpPr txBox="1"/>
          <p:nvPr/>
        </p:nvSpPr>
        <p:spPr>
          <a:xfrm>
            <a:off x="2005559" y="4729801"/>
            <a:ext cx="1119165" cy="307777"/>
          </a:xfrm>
          <a:prstGeom prst="rect">
            <a:avLst/>
          </a:prstGeom>
          <a:noFill/>
        </p:spPr>
        <p:txBody>
          <a:bodyPr wrap="square" rtlCol="0">
            <a:spAutoFit/>
          </a:bodyPr>
          <a:lstStyle/>
          <a:p>
            <a:pPr algn="ctr"/>
            <a:r>
              <a:rPr kumimoji="1" lang="ja-JP" altLang="en-US" sz="1400" b="1" dirty="0"/>
              <a:t>車両賃貸</a:t>
            </a:r>
          </a:p>
        </p:txBody>
      </p:sp>
      <p:sp>
        <p:nvSpPr>
          <p:cNvPr id="2" name="四角形: 角を丸くする 1">
            <a:extLst>
              <a:ext uri="{FF2B5EF4-FFF2-40B4-BE49-F238E27FC236}">
                <a16:creationId xmlns:a16="http://schemas.microsoft.com/office/drawing/2014/main" id="{54A179B6-70C8-AB91-BD29-ED508689A3CD}"/>
              </a:ext>
            </a:extLst>
          </p:cNvPr>
          <p:cNvSpPr/>
          <p:nvPr/>
        </p:nvSpPr>
        <p:spPr>
          <a:xfrm>
            <a:off x="767896" y="2356799"/>
            <a:ext cx="1067152" cy="3685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コネクタ: カギ線 85">
            <a:extLst>
              <a:ext uri="{FF2B5EF4-FFF2-40B4-BE49-F238E27FC236}">
                <a16:creationId xmlns:a16="http://schemas.microsoft.com/office/drawing/2014/main" id="{7185C352-3690-9974-15EA-292B39FC7B7F}"/>
              </a:ext>
            </a:extLst>
          </p:cNvPr>
          <p:cNvCxnSpPr>
            <a:cxnSpLocks/>
          </p:cNvCxnSpPr>
          <p:nvPr/>
        </p:nvCxnSpPr>
        <p:spPr>
          <a:xfrm>
            <a:off x="4645751" y="2928061"/>
            <a:ext cx="1277008" cy="118160"/>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タイトル 1">
            <a:extLst>
              <a:ext uri="{FF2B5EF4-FFF2-40B4-BE49-F238E27FC236}">
                <a16:creationId xmlns:a16="http://schemas.microsoft.com/office/drawing/2014/main" id="{51F6AB76-6F40-9EC7-73F5-0E26E5087F56}"/>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の事例：鉄道の直通相互運転</a:t>
            </a:r>
            <a:endParaRPr lang="en-US" dirty="0"/>
          </a:p>
        </p:txBody>
      </p:sp>
      <p:cxnSp>
        <p:nvCxnSpPr>
          <p:cNvPr id="5" name="コネクタ: カギ線 4">
            <a:extLst>
              <a:ext uri="{FF2B5EF4-FFF2-40B4-BE49-F238E27FC236}">
                <a16:creationId xmlns:a16="http://schemas.microsoft.com/office/drawing/2014/main" id="{3BD59C7C-0C2A-9943-F306-9E9A63546450}"/>
              </a:ext>
            </a:extLst>
          </p:cNvPr>
          <p:cNvCxnSpPr>
            <a:cxnSpLocks/>
          </p:cNvCxnSpPr>
          <p:nvPr/>
        </p:nvCxnSpPr>
        <p:spPr>
          <a:xfrm rot="10800000">
            <a:off x="4645752" y="3190876"/>
            <a:ext cx="1277007" cy="104773"/>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D4DE07D-C623-E9C3-8883-13D2DFA90AAC}"/>
              </a:ext>
            </a:extLst>
          </p:cNvPr>
          <p:cNvSpPr txBox="1"/>
          <p:nvPr/>
        </p:nvSpPr>
        <p:spPr>
          <a:xfrm>
            <a:off x="4832296" y="3378601"/>
            <a:ext cx="977625" cy="307777"/>
          </a:xfrm>
          <a:prstGeom prst="rect">
            <a:avLst/>
          </a:prstGeom>
          <a:noFill/>
        </p:spPr>
        <p:txBody>
          <a:bodyPr wrap="square" rtlCol="0">
            <a:spAutoFit/>
          </a:bodyPr>
          <a:lstStyle/>
          <a:p>
            <a:pPr algn="ctr"/>
            <a:r>
              <a:rPr kumimoji="1" lang="ja-JP" altLang="en-US" sz="1400" dirty="0"/>
              <a:t>運転ダイヤ</a:t>
            </a:r>
          </a:p>
        </p:txBody>
      </p:sp>
      <p:sp>
        <p:nvSpPr>
          <p:cNvPr id="7" name="テキスト ボックス 6">
            <a:extLst>
              <a:ext uri="{FF2B5EF4-FFF2-40B4-BE49-F238E27FC236}">
                <a16:creationId xmlns:a16="http://schemas.microsoft.com/office/drawing/2014/main" id="{02C7ED3C-7E9F-41EC-88BA-6B23FC0A811E}"/>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40983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現時点は、要請承認型や協力型の事例が存在するが、右側に移行していくと予想される。</a:t>
            </a:r>
            <a:endParaRPr lang="en-US" altLang="ja-JP" dirty="0"/>
          </a:p>
          <a:p>
            <a:pPr lvl="1"/>
            <a:r>
              <a:rPr lang="en-US" altLang="ja-JP" dirty="0"/>
              <a:t>CPHS</a:t>
            </a:r>
            <a:r>
              <a:rPr lang="ja-JP" altLang="en-US" dirty="0"/>
              <a:t>（仮想空間からのフィードバック）、</a:t>
            </a:r>
            <a:r>
              <a:rPr lang="en-US" altLang="ja-JP" dirty="0"/>
              <a:t>SoS</a:t>
            </a:r>
            <a:r>
              <a:rPr lang="ja-JP" altLang="en-US" dirty="0"/>
              <a:t>（接続されるシステムの増加）</a:t>
            </a:r>
            <a:endParaRPr lang="en-US" altLang="ja-JP"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指揮命令型</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95660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要請承認型</a:t>
            </a:r>
            <a:endParaRPr kumimoji="1" lang="en-US" altLang="ja-JP"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協力型</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仮想型</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615729" y="3663349"/>
            <a:ext cx="1069841" cy="338554"/>
          </a:xfrm>
          <a:prstGeom prst="rect">
            <a:avLst/>
          </a:prstGeom>
          <a:noFill/>
        </p:spPr>
        <p:txBody>
          <a:bodyPr wrap="square" rtlCol="0">
            <a:spAutoFit/>
          </a:bodyPr>
          <a:lstStyle/>
          <a:p>
            <a:pPr algn="ctr"/>
            <a:r>
              <a:rPr kumimoji="1" lang="ja-JP" altLang="en-US" sz="1600" dirty="0"/>
              <a:t>トップダウン</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663349"/>
            <a:ext cx="1388109" cy="338554"/>
          </a:xfrm>
          <a:prstGeom prst="rect">
            <a:avLst/>
          </a:prstGeom>
          <a:noFill/>
        </p:spPr>
        <p:txBody>
          <a:bodyPr wrap="square" rtlCol="0">
            <a:spAutoFit/>
          </a:bodyPr>
          <a:lstStyle/>
          <a:p>
            <a:pPr algn="ctr"/>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615382" y="3663349"/>
            <a:ext cx="1069841" cy="338554"/>
          </a:xfrm>
          <a:prstGeom prst="rect">
            <a:avLst/>
          </a:prstGeom>
          <a:noFill/>
        </p:spPr>
        <p:txBody>
          <a:bodyPr wrap="square" rtlCol="0">
            <a:spAutoFit/>
          </a:bodyPr>
          <a:lstStyle/>
          <a:p>
            <a:pPr algn="ctr"/>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641746"/>
            <a:ext cx="884166" cy="338554"/>
          </a:xfrm>
          <a:prstGeom prst="rect">
            <a:avLst/>
          </a:prstGeom>
          <a:noFill/>
        </p:spPr>
        <p:txBody>
          <a:bodyPr wrap="square" rtlCol="0">
            <a:spAutoFit/>
          </a:bodyPr>
          <a:lstStyle/>
          <a:p>
            <a:pPr algn="ctr"/>
            <a:r>
              <a:rPr kumimoji="1" lang="ja-JP" altLang="en-US" sz="1600" b="1" dirty="0">
                <a:solidFill>
                  <a:schemeClr val="accent3"/>
                </a:solidFill>
              </a:rPr>
              <a:t>従属的</a:t>
            </a: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641746"/>
            <a:ext cx="884166" cy="338554"/>
          </a:xfrm>
          <a:prstGeom prst="rect">
            <a:avLst/>
          </a:prstGeom>
          <a:noFill/>
        </p:spPr>
        <p:txBody>
          <a:bodyPr wrap="square" rtlCol="0">
            <a:spAutoFit/>
          </a:bodyPr>
          <a:lstStyle/>
          <a:p>
            <a:pPr algn="ctr"/>
            <a:r>
              <a:rPr kumimoji="1" lang="ja-JP" altLang="en-US" sz="1600" b="1" dirty="0">
                <a:solidFill>
                  <a:schemeClr val="accent3"/>
                </a:solidFill>
              </a:rPr>
              <a:t>独立的</a:t>
            </a: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049400"/>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a:t>
            </a:r>
            <a:r>
              <a:rPr kumimoji="1" lang="ja-JP" altLang="en-US" b="1" dirty="0">
                <a:solidFill>
                  <a:schemeClr val="bg1"/>
                </a:solidFill>
              </a:rPr>
              <a:t>における協調のタイプ</a:t>
            </a: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4" y="4341236"/>
            <a:ext cx="4387745" cy="400110"/>
          </a:xfrm>
          <a:prstGeom prst="rect">
            <a:avLst/>
          </a:prstGeom>
          <a:solidFill>
            <a:schemeClr val="accent3">
              <a:lumMod val="20000"/>
              <a:lumOff val="80000"/>
            </a:schemeClr>
          </a:solidFill>
          <a:ln>
            <a:noFill/>
          </a:ln>
        </p:spPr>
        <p:txBody>
          <a:bodyPr wrap="square" rtlCol="0">
            <a:spAutoFit/>
          </a:bodyPr>
          <a:lstStyle/>
          <a:p>
            <a:pPr algn="ctr"/>
            <a:r>
              <a:rPr kumimoji="1" lang="ja-JP" altLang="en-US" sz="2000" dirty="0"/>
              <a:t>電力システム</a:t>
            </a:r>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4" y="4819458"/>
            <a:ext cx="4387745" cy="400110"/>
          </a:xfrm>
          <a:prstGeom prst="rect">
            <a:avLst/>
          </a:prstGeom>
          <a:solidFill>
            <a:schemeClr val="accent3">
              <a:lumMod val="20000"/>
              <a:lumOff val="80000"/>
            </a:schemeClr>
          </a:solidFill>
          <a:ln>
            <a:noFill/>
          </a:ln>
        </p:spPr>
        <p:txBody>
          <a:bodyPr wrap="square" rtlCol="0">
            <a:spAutoFit/>
          </a:bodyPr>
          <a:lstStyle/>
          <a:p>
            <a:pPr algn="ctr"/>
            <a:r>
              <a:rPr kumimoji="1" lang="ja-JP" altLang="en-US" sz="2000" dirty="0"/>
              <a:t>鉄道相互直通運転</a:t>
            </a:r>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4514945" y="3971433"/>
            <a:ext cx="3271062" cy="400110"/>
          </a:xfrm>
          <a:prstGeom prst="rect">
            <a:avLst/>
          </a:prstGeom>
          <a:noFill/>
        </p:spPr>
        <p:txBody>
          <a:bodyPr wrap="square" rtlCol="0">
            <a:spAutoFit/>
          </a:bodyPr>
          <a:lstStyle/>
          <a:p>
            <a:pPr algn="ctr"/>
            <a:r>
              <a:rPr kumimoji="1" lang="ja-JP" altLang="en-US" sz="2000" b="1" dirty="0">
                <a:solidFill>
                  <a:schemeClr val="accent3"/>
                </a:solidFill>
              </a:rPr>
              <a:t>要請承認＋協力の混合型</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事例分類例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
        <p:nvSpPr>
          <p:cNvPr id="17" name="テキスト ボックス 16">
            <a:extLst>
              <a:ext uri="{FF2B5EF4-FFF2-40B4-BE49-F238E27FC236}">
                <a16:creationId xmlns:a16="http://schemas.microsoft.com/office/drawing/2014/main" id="{DE1B7D67-9755-CE85-1AF4-6EF79438C64E}"/>
              </a:ext>
            </a:extLst>
          </p:cNvPr>
          <p:cNvSpPr txBox="1"/>
          <p:nvPr/>
        </p:nvSpPr>
        <p:spPr>
          <a:xfrm>
            <a:off x="6623154" y="5681801"/>
            <a:ext cx="4387745" cy="400110"/>
          </a:xfrm>
          <a:prstGeom prst="rect">
            <a:avLst/>
          </a:prstGeom>
          <a:solidFill>
            <a:schemeClr val="accent4">
              <a:lumMod val="20000"/>
              <a:lumOff val="80000"/>
            </a:schemeClr>
          </a:solidFill>
          <a:ln>
            <a:noFill/>
          </a:ln>
        </p:spPr>
        <p:txBody>
          <a:bodyPr wrap="square" rtlCol="0">
            <a:spAutoFit/>
          </a:bodyPr>
          <a:lstStyle/>
          <a:p>
            <a:pPr algn="ctr"/>
            <a:r>
              <a:rPr kumimoji="1" lang="ja-JP" altLang="en-US" sz="2000" dirty="0"/>
              <a:t>将来的な</a:t>
            </a:r>
            <a:r>
              <a:rPr kumimoji="1" lang="en-US" altLang="ja-JP" sz="2000" dirty="0"/>
              <a:t>SoS</a:t>
            </a:r>
            <a:endParaRPr kumimoji="1" lang="ja-JP" altLang="en-US" sz="2000" dirty="0"/>
          </a:p>
        </p:txBody>
      </p:sp>
      <p:sp>
        <p:nvSpPr>
          <p:cNvPr id="18" name="矢印: 左カーブ 17">
            <a:extLst>
              <a:ext uri="{FF2B5EF4-FFF2-40B4-BE49-F238E27FC236}">
                <a16:creationId xmlns:a16="http://schemas.microsoft.com/office/drawing/2014/main" id="{CF0583F3-8E33-528D-1486-1117A78E82BE}"/>
              </a:ext>
            </a:extLst>
          </p:cNvPr>
          <p:cNvSpPr/>
          <p:nvPr/>
        </p:nvSpPr>
        <p:spPr>
          <a:xfrm rot="18810990">
            <a:off x="8819624" y="4372666"/>
            <a:ext cx="365760" cy="821705"/>
          </a:xfrm>
          <a:prstGeom prst="curved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AB9E9BF1-BD9E-9110-F207-7CA5B756AA92}"/>
              </a:ext>
            </a:extLst>
          </p:cNvPr>
          <p:cNvSpPr txBox="1"/>
          <p:nvPr/>
        </p:nvSpPr>
        <p:spPr>
          <a:xfrm>
            <a:off x="7181495" y="5282720"/>
            <a:ext cx="3271062" cy="400110"/>
          </a:xfrm>
          <a:prstGeom prst="rect">
            <a:avLst/>
          </a:prstGeom>
          <a:noFill/>
        </p:spPr>
        <p:txBody>
          <a:bodyPr wrap="square" rtlCol="0">
            <a:spAutoFit/>
          </a:bodyPr>
          <a:lstStyle/>
          <a:p>
            <a:pPr algn="ctr"/>
            <a:r>
              <a:rPr kumimoji="1" lang="ja-JP" altLang="en-US" sz="2000" b="1" dirty="0">
                <a:solidFill>
                  <a:schemeClr val="accent4"/>
                </a:solidFill>
              </a:rPr>
              <a:t>協力＋仮想の混合型</a:t>
            </a:r>
          </a:p>
        </p:txBody>
      </p:sp>
    </p:spTree>
    <p:extLst>
      <p:ext uri="{BB962C8B-B14F-4D97-AF65-F5344CB8AC3E}">
        <p14:creationId xmlns:p14="http://schemas.microsoft.com/office/powerpoint/2010/main" val="1286039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四角形: 角を丸くする 41">
            <a:extLst>
              <a:ext uri="{FF2B5EF4-FFF2-40B4-BE49-F238E27FC236}">
                <a16:creationId xmlns:a16="http://schemas.microsoft.com/office/drawing/2014/main" id="{BE353EA2-9240-8A84-5ACF-09EBA2931B8F}"/>
              </a:ext>
            </a:extLst>
          </p:cNvPr>
          <p:cNvSpPr/>
          <p:nvPr/>
        </p:nvSpPr>
        <p:spPr>
          <a:xfrm>
            <a:off x="1130970" y="4209185"/>
            <a:ext cx="3200399" cy="13368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Smart Manufacturing</a:t>
            </a:r>
            <a:r>
              <a:rPr lang="ja-JP" altLang="en-US" dirty="0"/>
              <a:t>は、プラントを中心とした</a:t>
            </a:r>
            <a:r>
              <a:rPr lang="en-US" altLang="ja-JP" dirty="0"/>
              <a:t>SoS</a:t>
            </a:r>
            <a:r>
              <a:rPr lang="ja-JP" altLang="en-US" dirty="0"/>
              <a:t>を目指す取り組みだと捉えられる。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2" name="テキスト ボックス 21">
            <a:extLst>
              <a:ext uri="{FF2B5EF4-FFF2-40B4-BE49-F238E27FC236}">
                <a16:creationId xmlns:a16="http://schemas.microsoft.com/office/drawing/2014/main" id="{467D15A9-707F-1494-27B0-4EC9AA75964D}"/>
              </a:ext>
            </a:extLst>
          </p:cNvPr>
          <p:cNvSpPr txBox="1"/>
          <p:nvPr/>
        </p:nvSpPr>
        <p:spPr>
          <a:xfrm>
            <a:off x="1497260" y="1730307"/>
            <a:ext cx="9197480" cy="400110"/>
          </a:xfrm>
          <a:prstGeom prst="rect">
            <a:avLst/>
          </a:prstGeom>
          <a:noFill/>
        </p:spPr>
        <p:txBody>
          <a:bodyPr wrap="square" rtlCol="0">
            <a:spAutoFit/>
          </a:bodyPr>
          <a:lstStyle/>
          <a:p>
            <a:r>
              <a:rPr kumimoji="1" lang="en-US" altLang="ja-JP" sz="2000" dirty="0"/>
              <a:t>IoT</a:t>
            </a:r>
            <a:r>
              <a:rPr kumimoji="1" lang="ja-JP" altLang="en-US" sz="2000" dirty="0"/>
              <a:t>・デジタル技術によって、データ取得・利活用を最大限に生かした現場運用にする。</a:t>
            </a:r>
          </a:p>
        </p:txBody>
      </p:sp>
      <p:sp>
        <p:nvSpPr>
          <p:cNvPr id="24" name="テキスト ボックス 23">
            <a:extLst>
              <a:ext uri="{FF2B5EF4-FFF2-40B4-BE49-F238E27FC236}">
                <a16:creationId xmlns:a16="http://schemas.microsoft.com/office/drawing/2014/main" id="{834E239F-F28A-C315-0BCB-3327B3EACF60}"/>
              </a:ext>
            </a:extLst>
          </p:cNvPr>
          <p:cNvSpPr txBox="1"/>
          <p:nvPr/>
        </p:nvSpPr>
        <p:spPr>
          <a:xfrm>
            <a:off x="658323" y="3180845"/>
            <a:ext cx="4214466" cy="707886"/>
          </a:xfrm>
          <a:prstGeom prst="rect">
            <a:avLst/>
          </a:prstGeom>
          <a:noFill/>
        </p:spPr>
        <p:txBody>
          <a:bodyPr wrap="square" rtlCol="0">
            <a:spAutoFit/>
          </a:bodyPr>
          <a:lstStyle/>
          <a:p>
            <a:r>
              <a:rPr kumimoji="1" lang="ja-JP" altLang="en-US" sz="2000" dirty="0"/>
              <a:t>プラント内の機械・システムをスマートに連携させる取り組み</a:t>
            </a:r>
          </a:p>
        </p:txBody>
      </p:sp>
      <p:sp>
        <p:nvSpPr>
          <p:cNvPr id="25" name="テキスト ボックス 24">
            <a:extLst>
              <a:ext uri="{FF2B5EF4-FFF2-40B4-BE49-F238E27FC236}">
                <a16:creationId xmlns:a16="http://schemas.microsoft.com/office/drawing/2014/main" id="{1FCD6BE1-909B-36BD-226D-0B1EF0670EF5}"/>
              </a:ext>
            </a:extLst>
          </p:cNvPr>
          <p:cNvSpPr txBox="1"/>
          <p:nvPr/>
        </p:nvSpPr>
        <p:spPr>
          <a:xfrm>
            <a:off x="6283060" y="3145416"/>
            <a:ext cx="4718286" cy="400110"/>
          </a:xfrm>
          <a:prstGeom prst="rect">
            <a:avLst/>
          </a:prstGeom>
          <a:noFill/>
        </p:spPr>
        <p:txBody>
          <a:bodyPr wrap="square" rtlCol="0">
            <a:spAutoFit/>
          </a:bodyPr>
          <a:lstStyle/>
          <a:p>
            <a:r>
              <a:rPr kumimoji="1" lang="ja-JP" altLang="en-US" sz="2000" dirty="0"/>
              <a:t>プラントや企業単位を超えたもの同士を連携</a:t>
            </a:r>
          </a:p>
        </p:txBody>
      </p:sp>
      <p:sp>
        <p:nvSpPr>
          <p:cNvPr id="26" name="正方形/長方形 25">
            <a:extLst>
              <a:ext uri="{FF2B5EF4-FFF2-40B4-BE49-F238E27FC236}">
                <a16:creationId xmlns:a16="http://schemas.microsoft.com/office/drawing/2014/main" id="{C4CD861A-DC65-4F5B-0665-29733978986B}"/>
              </a:ext>
            </a:extLst>
          </p:cNvPr>
          <p:cNvSpPr/>
          <p:nvPr/>
        </p:nvSpPr>
        <p:spPr>
          <a:xfrm>
            <a:off x="1497260" y="2474941"/>
            <a:ext cx="248184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Factory</a:t>
            </a:r>
          </a:p>
        </p:txBody>
      </p:sp>
      <p:sp>
        <p:nvSpPr>
          <p:cNvPr id="27" name="正方形/長方形 26">
            <a:extLst>
              <a:ext uri="{FF2B5EF4-FFF2-40B4-BE49-F238E27FC236}">
                <a16:creationId xmlns:a16="http://schemas.microsoft.com/office/drawing/2014/main" id="{5D217662-B057-38F7-E752-ECC841FFA283}"/>
              </a:ext>
            </a:extLst>
          </p:cNvPr>
          <p:cNvSpPr/>
          <p:nvPr/>
        </p:nvSpPr>
        <p:spPr>
          <a:xfrm>
            <a:off x="5889155" y="2474941"/>
            <a:ext cx="527685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Manufacturing / Connected Industries</a:t>
            </a:r>
          </a:p>
        </p:txBody>
      </p:sp>
      <p:pic>
        <p:nvPicPr>
          <p:cNvPr id="6" name="グラフィックス 5" descr="ロボット ハンド 単色塗りつぶし">
            <a:extLst>
              <a:ext uri="{FF2B5EF4-FFF2-40B4-BE49-F238E27FC236}">
                <a16:creationId xmlns:a16="http://schemas.microsoft.com/office/drawing/2014/main" id="{1DD53435-EF3D-F58A-B78D-B170C6DDB2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7150" y="4914384"/>
            <a:ext cx="545432" cy="545432"/>
          </a:xfrm>
          <a:prstGeom prst="rect">
            <a:avLst/>
          </a:prstGeom>
        </p:spPr>
      </p:pic>
      <p:pic>
        <p:nvPicPr>
          <p:cNvPr id="7" name="グラフィックス 6" descr="コンピューター 単色塗りつぶし">
            <a:extLst>
              <a:ext uri="{FF2B5EF4-FFF2-40B4-BE49-F238E27FC236}">
                <a16:creationId xmlns:a16="http://schemas.microsoft.com/office/drawing/2014/main" id="{5B6AE574-4933-F8CF-DAEA-A00FFB1CF1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8988" y="4528266"/>
            <a:ext cx="615449" cy="615449"/>
          </a:xfrm>
          <a:prstGeom prst="rect">
            <a:avLst/>
          </a:prstGeom>
        </p:spPr>
      </p:pic>
      <p:pic>
        <p:nvPicPr>
          <p:cNvPr id="8" name="グラフィックス 7" descr="ロボット 単色塗りつぶし">
            <a:extLst>
              <a:ext uri="{FF2B5EF4-FFF2-40B4-BE49-F238E27FC236}">
                <a16:creationId xmlns:a16="http://schemas.microsoft.com/office/drawing/2014/main" id="{2136B0A0-BB89-4660-A0F7-80D2E75CBB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01488" y="4257314"/>
            <a:ext cx="581219" cy="581219"/>
          </a:xfrm>
          <a:prstGeom prst="rect">
            <a:avLst/>
          </a:prstGeom>
        </p:spPr>
      </p:pic>
      <p:pic>
        <p:nvPicPr>
          <p:cNvPr id="10" name="グラフィックス 9" descr="建設作業員男性 単色塗りつぶし">
            <a:extLst>
              <a:ext uri="{FF2B5EF4-FFF2-40B4-BE49-F238E27FC236}">
                <a16:creationId xmlns:a16="http://schemas.microsoft.com/office/drawing/2014/main" id="{01F2E504-BFD3-64C0-B205-0A854D947F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56363" y="4528266"/>
            <a:ext cx="565753" cy="565753"/>
          </a:xfrm>
          <a:prstGeom prst="rect">
            <a:avLst/>
          </a:prstGeom>
        </p:spPr>
      </p:pic>
      <p:cxnSp>
        <p:nvCxnSpPr>
          <p:cNvPr id="11" name="直線コネクタ 10">
            <a:extLst>
              <a:ext uri="{FF2B5EF4-FFF2-40B4-BE49-F238E27FC236}">
                <a16:creationId xmlns:a16="http://schemas.microsoft.com/office/drawing/2014/main" id="{26C19674-8719-5162-5C71-3E9E64564713}"/>
              </a:ext>
            </a:extLst>
          </p:cNvPr>
          <p:cNvCxnSpPr>
            <a:cxnSpLocks/>
            <a:stCxn id="7" idx="3"/>
            <a:endCxn id="8" idx="1"/>
          </p:cNvCxnSpPr>
          <p:nvPr/>
        </p:nvCxnSpPr>
        <p:spPr>
          <a:xfrm flipV="1">
            <a:off x="2834437" y="4547924"/>
            <a:ext cx="667051" cy="288067"/>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99FC103-30EC-22CE-CA98-F59C6726A934}"/>
              </a:ext>
            </a:extLst>
          </p:cNvPr>
          <p:cNvCxnSpPr>
            <a:cxnSpLocks/>
            <a:stCxn id="7" idx="3"/>
            <a:endCxn id="6" idx="1"/>
          </p:cNvCxnSpPr>
          <p:nvPr/>
        </p:nvCxnSpPr>
        <p:spPr>
          <a:xfrm>
            <a:off x="2834437" y="4835991"/>
            <a:ext cx="712713" cy="351109"/>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68A8CF3-5509-8488-F8AF-3ADE4D7B0E89}"/>
              </a:ext>
            </a:extLst>
          </p:cNvPr>
          <p:cNvCxnSpPr>
            <a:cxnSpLocks/>
            <a:stCxn id="7" idx="1"/>
            <a:endCxn id="10" idx="3"/>
          </p:cNvCxnSpPr>
          <p:nvPr/>
        </p:nvCxnSpPr>
        <p:spPr>
          <a:xfrm flipH="1" flipV="1">
            <a:off x="1822116" y="4811143"/>
            <a:ext cx="396872" cy="24848"/>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8" name="グラフィックス 37" descr="工場 単色塗りつぶし">
            <a:extLst>
              <a:ext uri="{FF2B5EF4-FFF2-40B4-BE49-F238E27FC236}">
                <a16:creationId xmlns:a16="http://schemas.microsoft.com/office/drawing/2014/main" id="{17A5DBDD-C124-C0FC-E720-AFFF865737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98317" y="3937567"/>
            <a:ext cx="590699" cy="590699"/>
          </a:xfrm>
          <a:prstGeom prst="rect">
            <a:avLst/>
          </a:prstGeom>
        </p:spPr>
      </p:pic>
      <p:pic>
        <p:nvPicPr>
          <p:cNvPr id="43" name="グラフィックス 42" descr="工場 単色塗りつぶし">
            <a:extLst>
              <a:ext uri="{FF2B5EF4-FFF2-40B4-BE49-F238E27FC236}">
                <a16:creationId xmlns:a16="http://schemas.microsoft.com/office/drawing/2014/main" id="{11DA6360-472B-0AB6-06AF-FCF7126D289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73567" y="5011545"/>
            <a:ext cx="590699" cy="590699"/>
          </a:xfrm>
          <a:prstGeom prst="rect">
            <a:avLst/>
          </a:prstGeom>
        </p:spPr>
      </p:pic>
      <p:pic>
        <p:nvPicPr>
          <p:cNvPr id="44" name="グラフィックス 43" descr="工場 単色塗りつぶし">
            <a:extLst>
              <a:ext uri="{FF2B5EF4-FFF2-40B4-BE49-F238E27FC236}">
                <a16:creationId xmlns:a16="http://schemas.microsoft.com/office/drawing/2014/main" id="{DD4424B3-165A-BCB7-93FE-3F8D56C084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57563" y="4420846"/>
            <a:ext cx="590699" cy="590699"/>
          </a:xfrm>
          <a:prstGeom prst="rect">
            <a:avLst/>
          </a:prstGeom>
        </p:spPr>
      </p:pic>
      <p:pic>
        <p:nvPicPr>
          <p:cNvPr id="45" name="グラフィックス 44" descr="建物 単色塗りつぶし">
            <a:extLst>
              <a:ext uri="{FF2B5EF4-FFF2-40B4-BE49-F238E27FC236}">
                <a16:creationId xmlns:a16="http://schemas.microsoft.com/office/drawing/2014/main" id="{CC74644D-3FCF-F612-39A6-2C58CF762A1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95824" y="3935995"/>
            <a:ext cx="546379" cy="546379"/>
          </a:xfrm>
          <a:prstGeom prst="rect">
            <a:avLst/>
          </a:prstGeom>
        </p:spPr>
      </p:pic>
      <p:cxnSp>
        <p:nvCxnSpPr>
          <p:cNvPr id="46" name="直線コネクタ 45">
            <a:extLst>
              <a:ext uri="{FF2B5EF4-FFF2-40B4-BE49-F238E27FC236}">
                <a16:creationId xmlns:a16="http://schemas.microsoft.com/office/drawing/2014/main" id="{38522247-29CD-1C32-06C8-C3DF31D11503}"/>
              </a:ext>
            </a:extLst>
          </p:cNvPr>
          <p:cNvCxnSpPr>
            <a:cxnSpLocks/>
            <a:stCxn id="45" idx="2"/>
            <a:endCxn id="43" idx="0"/>
          </p:cNvCxnSpPr>
          <p:nvPr/>
        </p:nvCxnSpPr>
        <p:spPr>
          <a:xfrm flipH="1">
            <a:off x="7968917" y="4482374"/>
            <a:ext cx="400097" cy="529171"/>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281A786-208B-DBB3-0393-3750B11D38ED}"/>
              </a:ext>
            </a:extLst>
          </p:cNvPr>
          <p:cNvCxnSpPr>
            <a:cxnSpLocks/>
            <a:stCxn id="44" idx="1"/>
            <a:endCxn id="43" idx="3"/>
          </p:cNvCxnSpPr>
          <p:nvPr/>
        </p:nvCxnSpPr>
        <p:spPr>
          <a:xfrm flipH="1">
            <a:off x="8264266" y="4716196"/>
            <a:ext cx="1093297" cy="590699"/>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E04F43F-0640-BEE4-14CD-5ACAA909D8FA}"/>
              </a:ext>
            </a:extLst>
          </p:cNvPr>
          <p:cNvCxnSpPr>
            <a:cxnSpLocks/>
            <a:stCxn id="44" idx="1"/>
            <a:endCxn id="45" idx="3"/>
          </p:cNvCxnSpPr>
          <p:nvPr/>
        </p:nvCxnSpPr>
        <p:spPr>
          <a:xfrm flipH="1" flipV="1">
            <a:off x="8642203" y="4209185"/>
            <a:ext cx="715360" cy="507011"/>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74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デジタル技術の活用によって、お客様の</a:t>
            </a:r>
            <a:r>
              <a:rPr lang="en-US" altLang="ja-JP" dirty="0"/>
              <a:t>DX</a:t>
            </a:r>
            <a:r>
              <a:rPr lang="ja-JP" altLang="en-US" dirty="0"/>
              <a:t>に貢献する。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の価値提供</a:t>
            </a:r>
            <a:endParaRPr lang="en-US" altLang="ja-JP"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EEB11405-427B-0279-AFFE-03080A0C811E}"/>
              </a:ext>
            </a:extLst>
          </p:cNvPr>
          <p:cNvSpPr txBox="1"/>
          <p:nvPr/>
        </p:nvSpPr>
        <p:spPr>
          <a:xfrm>
            <a:off x="7201318" y="5663322"/>
            <a:ext cx="4455065" cy="461665"/>
          </a:xfrm>
          <a:prstGeom prst="rect">
            <a:avLst/>
          </a:prstGeom>
          <a:noFill/>
        </p:spPr>
        <p:txBody>
          <a:bodyPr wrap="square" rtlCol="0">
            <a:spAutoFit/>
          </a:bodyPr>
          <a:lstStyle/>
          <a:p>
            <a:r>
              <a:rPr kumimoji="1" lang="en-US" altLang="ja-JP" sz="1200" dirty="0"/>
              <a:t>※https://www.yokogawa.co.jp/solutions/featured-topics/digital-transformation/smart-manufacturing/</a:t>
            </a:r>
            <a:endParaRPr kumimoji="1" lang="ja-JP" altLang="en-US" sz="1200" dirty="0"/>
          </a:p>
        </p:txBody>
      </p:sp>
      <p:pic>
        <p:nvPicPr>
          <p:cNvPr id="1026" name="Picture 2" descr="autonomy level">
            <a:extLst>
              <a:ext uri="{FF2B5EF4-FFF2-40B4-BE49-F238E27FC236}">
                <a16:creationId xmlns:a16="http://schemas.microsoft.com/office/drawing/2014/main" id="{5502E2A2-1EC8-9378-C50A-B34461EB80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9"/>
          <a:stretch/>
        </p:blipFill>
        <p:spPr bwMode="auto">
          <a:xfrm>
            <a:off x="0" y="2502284"/>
            <a:ext cx="6718868" cy="317084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6B40F8C9-1CD0-27C5-B260-3E6840B32048}"/>
              </a:ext>
            </a:extLst>
          </p:cNvPr>
          <p:cNvSpPr/>
          <p:nvPr/>
        </p:nvSpPr>
        <p:spPr>
          <a:xfrm>
            <a:off x="762418" y="1666339"/>
            <a:ext cx="5628792"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Industrial Automation to Industrial Autonomy (IA2IA</a:t>
            </a:r>
            <a:r>
              <a:rPr kumimoji="1" lang="en-US" altLang="ja-JP" sz="1050" dirty="0"/>
              <a:t>TM</a:t>
            </a:r>
            <a:r>
              <a:rPr kumimoji="1" lang="en-US" altLang="ja-JP" dirty="0"/>
              <a:t>)</a:t>
            </a:r>
            <a:endParaRPr kumimoji="1" lang="ja-JP" altLang="en-US" dirty="0"/>
          </a:p>
        </p:txBody>
      </p:sp>
      <p:pic>
        <p:nvPicPr>
          <p:cNvPr id="10" name="図 9">
            <a:extLst>
              <a:ext uri="{FF2B5EF4-FFF2-40B4-BE49-F238E27FC236}">
                <a16:creationId xmlns:a16="http://schemas.microsoft.com/office/drawing/2014/main" id="{7C10BCDE-FA4E-4619-563C-1A76AC8835AB}"/>
              </a:ext>
            </a:extLst>
          </p:cNvPr>
          <p:cNvPicPr>
            <a:picLocks noChangeAspect="1"/>
          </p:cNvPicPr>
          <p:nvPr/>
        </p:nvPicPr>
        <p:blipFill rotWithShape="1">
          <a:blip r:embed="rId4"/>
          <a:srcRect t="11888"/>
          <a:stretch/>
        </p:blipFill>
        <p:spPr>
          <a:xfrm>
            <a:off x="6689321" y="2502284"/>
            <a:ext cx="5436004" cy="3170846"/>
          </a:xfrm>
          <a:prstGeom prst="rect">
            <a:avLst/>
          </a:prstGeom>
        </p:spPr>
      </p:pic>
      <p:sp>
        <p:nvSpPr>
          <p:cNvPr id="11" name="テキスト ボックス 10">
            <a:extLst>
              <a:ext uri="{FF2B5EF4-FFF2-40B4-BE49-F238E27FC236}">
                <a16:creationId xmlns:a16="http://schemas.microsoft.com/office/drawing/2014/main" id="{627D61DA-1281-783F-DE52-0D459750422A}"/>
              </a:ext>
            </a:extLst>
          </p:cNvPr>
          <p:cNvSpPr txBox="1"/>
          <p:nvPr/>
        </p:nvSpPr>
        <p:spPr>
          <a:xfrm>
            <a:off x="762418" y="5663322"/>
            <a:ext cx="4455065" cy="276999"/>
          </a:xfrm>
          <a:prstGeom prst="rect">
            <a:avLst/>
          </a:prstGeom>
          <a:noFill/>
        </p:spPr>
        <p:txBody>
          <a:bodyPr wrap="square" rtlCol="0">
            <a:spAutoFit/>
          </a:bodyPr>
          <a:lstStyle/>
          <a:p>
            <a:r>
              <a:rPr kumimoji="1" lang="en-US" altLang="ja-JP" sz="1200" dirty="0"/>
              <a:t>※https://www.yokogawa.co.jp/solutions/featured-topics/ia2ia/</a:t>
            </a:r>
            <a:endParaRPr kumimoji="1" lang="ja-JP" altLang="en-US" sz="1200" dirty="0"/>
          </a:p>
        </p:txBody>
      </p:sp>
      <p:sp>
        <p:nvSpPr>
          <p:cNvPr id="12" name="正方形/長方形 11">
            <a:extLst>
              <a:ext uri="{FF2B5EF4-FFF2-40B4-BE49-F238E27FC236}">
                <a16:creationId xmlns:a16="http://schemas.microsoft.com/office/drawing/2014/main" id="{403AF79D-CEED-7DA6-2785-8A66ACEB0FAB}"/>
              </a:ext>
            </a:extLst>
          </p:cNvPr>
          <p:cNvSpPr/>
          <p:nvPr/>
        </p:nvSpPr>
        <p:spPr>
          <a:xfrm>
            <a:off x="7051825" y="1666339"/>
            <a:ext cx="4486275"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endParaRPr kumimoji="1" lang="ja-JP" altLang="en-US" dirty="0"/>
          </a:p>
        </p:txBody>
      </p:sp>
      <p:sp>
        <p:nvSpPr>
          <p:cNvPr id="13" name="テキスト ボックス 12">
            <a:extLst>
              <a:ext uri="{FF2B5EF4-FFF2-40B4-BE49-F238E27FC236}">
                <a16:creationId xmlns:a16="http://schemas.microsoft.com/office/drawing/2014/main" id="{371AC109-43C0-41DA-1E9B-8AACBA124DA9}"/>
              </a:ext>
            </a:extLst>
          </p:cNvPr>
          <p:cNvSpPr txBox="1"/>
          <p:nvPr/>
        </p:nvSpPr>
        <p:spPr>
          <a:xfrm>
            <a:off x="1005272" y="2214210"/>
            <a:ext cx="5143083" cy="338554"/>
          </a:xfrm>
          <a:prstGeom prst="rect">
            <a:avLst/>
          </a:prstGeom>
          <a:noFill/>
        </p:spPr>
        <p:txBody>
          <a:bodyPr wrap="square" rtlCol="0">
            <a:spAutoFit/>
          </a:bodyPr>
          <a:lstStyle/>
          <a:p>
            <a:r>
              <a:rPr kumimoji="1" lang="ja-JP" altLang="en-US" sz="1600" b="1" dirty="0"/>
              <a:t>プラント操業の自律化（環境を学習、適応する機能）</a:t>
            </a:r>
          </a:p>
        </p:txBody>
      </p:sp>
      <p:sp>
        <p:nvSpPr>
          <p:cNvPr id="15" name="二等辺三角形 14">
            <a:extLst>
              <a:ext uri="{FF2B5EF4-FFF2-40B4-BE49-F238E27FC236}">
                <a16:creationId xmlns:a16="http://schemas.microsoft.com/office/drawing/2014/main" id="{E2184CD5-2F69-52F5-C45B-F8EBD683E501}"/>
              </a:ext>
            </a:extLst>
          </p:cNvPr>
          <p:cNvSpPr/>
          <p:nvPr/>
        </p:nvSpPr>
        <p:spPr>
          <a:xfrm rot="5400000">
            <a:off x="776972"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AF86B971-2018-584A-086A-B034DEB8AFCF}"/>
              </a:ext>
            </a:extLst>
          </p:cNvPr>
          <p:cNvSpPr txBox="1"/>
          <p:nvPr/>
        </p:nvSpPr>
        <p:spPr>
          <a:xfrm>
            <a:off x="7345880" y="2214210"/>
            <a:ext cx="3707665" cy="338554"/>
          </a:xfrm>
          <a:prstGeom prst="rect">
            <a:avLst/>
          </a:prstGeom>
          <a:noFill/>
        </p:spPr>
        <p:txBody>
          <a:bodyPr wrap="square" rtlCol="0">
            <a:spAutoFit/>
          </a:bodyPr>
          <a:lstStyle/>
          <a:p>
            <a:r>
              <a:rPr kumimoji="1" lang="en-US" altLang="ja-JP" sz="1600" b="1" dirty="0"/>
              <a:t>End to End</a:t>
            </a:r>
            <a:r>
              <a:rPr kumimoji="1" lang="ja-JP" altLang="en-US" sz="1600" b="1" dirty="0"/>
              <a:t>なパフォーマンス改善</a:t>
            </a:r>
          </a:p>
        </p:txBody>
      </p:sp>
      <p:sp>
        <p:nvSpPr>
          <p:cNvPr id="17" name="二等辺三角形 16">
            <a:extLst>
              <a:ext uri="{FF2B5EF4-FFF2-40B4-BE49-F238E27FC236}">
                <a16:creationId xmlns:a16="http://schemas.microsoft.com/office/drawing/2014/main" id="{EFD7582F-FCFF-E7A4-F52D-D606146E8CDB}"/>
              </a:ext>
            </a:extLst>
          </p:cNvPr>
          <p:cNvSpPr/>
          <p:nvPr/>
        </p:nvSpPr>
        <p:spPr>
          <a:xfrm rot="5400000">
            <a:off x="7080140"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75198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SoS</a:t>
            </a:r>
            <a:r>
              <a:rPr lang="ja-JP" altLang="en-US" dirty="0"/>
              <a:t>を前提としたグローバル構想のもとで、価値・サービスの提供を目指すことを宣言。</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が目指す</a:t>
            </a:r>
            <a:r>
              <a:rPr lang="en-US" altLang="ja-JP" dirty="0"/>
              <a:t>SoS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pic>
        <p:nvPicPr>
          <p:cNvPr id="18" name="図 17">
            <a:extLst>
              <a:ext uri="{FF2B5EF4-FFF2-40B4-BE49-F238E27FC236}">
                <a16:creationId xmlns:a16="http://schemas.microsoft.com/office/drawing/2014/main" id="{733F612E-F590-6F42-185B-2C7F688FF2E6}"/>
              </a:ext>
            </a:extLst>
          </p:cNvPr>
          <p:cNvPicPr>
            <a:picLocks noChangeAspect="1"/>
          </p:cNvPicPr>
          <p:nvPr/>
        </p:nvPicPr>
        <p:blipFill>
          <a:blip r:embed="rId3"/>
          <a:stretch>
            <a:fillRect/>
          </a:stretch>
        </p:blipFill>
        <p:spPr>
          <a:xfrm>
            <a:off x="495783" y="2046262"/>
            <a:ext cx="4387850" cy="3479800"/>
          </a:xfrm>
          <a:prstGeom prst="rect">
            <a:avLst/>
          </a:prstGeom>
        </p:spPr>
      </p:pic>
      <p:sp>
        <p:nvSpPr>
          <p:cNvPr id="2" name="テキスト ボックス 1">
            <a:extLst>
              <a:ext uri="{FF2B5EF4-FFF2-40B4-BE49-F238E27FC236}">
                <a16:creationId xmlns:a16="http://schemas.microsoft.com/office/drawing/2014/main" id="{EEB11405-427B-0279-AFFE-03080A0C811E}"/>
              </a:ext>
            </a:extLst>
          </p:cNvPr>
          <p:cNvSpPr txBox="1"/>
          <p:nvPr/>
        </p:nvSpPr>
        <p:spPr>
          <a:xfrm>
            <a:off x="440855" y="5915061"/>
            <a:ext cx="5038242" cy="338554"/>
          </a:xfrm>
          <a:prstGeom prst="rect">
            <a:avLst/>
          </a:prstGeom>
          <a:noFill/>
        </p:spPr>
        <p:txBody>
          <a:bodyPr wrap="square" rtlCol="0">
            <a:spAutoFit/>
          </a:bodyPr>
          <a:lstStyle/>
          <a:p>
            <a:r>
              <a:rPr kumimoji="1" lang="en-US" altLang="ja-JP" sz="1600" dirty="0"/>
              <a:t>※</a:t>
            </a:r>
            <a:r>
              <a:rPr kumimoji="1" lang="ja-JP" altLang="en-US" sz="1600" dirty="0"/>
              <a:t>横河電機 中期経営計画「</a:t>
            </a:r>
            <a:r>
              <a:rPr kumimoji="1" lang="en-US" altLang="ja-JP" sz="1600" dirty="0"/>
              <a:t>Accelerate Growth 2023</a:t>
            </a:r>
            <a:r>
              <a:rPr kumimoji="1" lang="ja-JP" altLang="en-US" sz="1600" dirty="0"/>
              <a:t>」</a:t>
            </a: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865077" y="1703216"/>
            <a:ext cx="3785305" cy="369332"/>
          </a:xfrm>
          <a:prstGeom prst="rect">
            <a:avLst/>
          </a:prstGeom>
          <a:noFill/>
        </p:spPr>
        <p:txBody>
          <a:bodyPr wrap="square" rtlCol="0">
            <a:spAutoFit/>
          </a:bodyPr>
          <a:lstStyle/>
          <a:p>
            <a:pPr algn="ctr"/>
            <a:r>
              <a:rPr kumimoji="1" lang="en-US" altLang="ja-JP" dirty="0"/>
              <a:t>YOKOGAWA</a:t>
            </a:r>
            <a:r>
              <a:rPr kumimoji="1" lang="ja-JP" altLang="en-US" dirty="0"/>
              <a:t>が目指す</a:t>
            </a:r>
            <a:r>
              <a:rPr kumimoji="1" lang="en-US" altLang="ja-JP" dirty="0"/>
              <a:t>SoS</a:t>
            </a:r>
            <a:r>
              <a:rPr kumimoji="1" lang="ja-JP" altLang="en-US" dirty="0"/>
              <a:t>の概観</a:t>
            </a:r>
          </a:p>
        </p:txBody>
      </p:sp>
      <p:sp>
        <p:nvSpPr>
          <p:cNvPr id="6" name="テキスト ボックス 5">
            <a:extLst>
              <a:ext uri="{FF2B5EF4-FFF2-40B4-BE49-F238E27FC236}">
                <a16:creationId xmlns:a16="http://schemas.microsoft.com/office/drawing/2014/main" id="{387DC6AB-3E2A-97AF-F3E0-8B60DFBE1EEA}"/>
              </a:ext>
            </a:extLst>
          </p:cNvPr>
          <p:cNvSpPr txBox="1"/>
          <p:nvPr/>
        </p:nvSpPr>
        <p:spPr>
          <a:xfrm>
            <a:off x="5572125" y="3248094"/>
            <a:ext cx="5724525" cy="707886"/>
          </a:xfrm>
          <a:prstGeom prst="rect">
            <a:avLst/>
          </a:prstGeom>
          <a:noFill/>
        </p:spPr>
        <p:txBody>
          <a:bodyPr wrap="square" rtlCol="0">
            <a:spAutoFit/>
          </a:bodyPr>
          <a:lstStyle/>
          <a:p>
            <a:r>
              <a:rPr kumimoji="1" lang="en-US" altLang="ja-JP" sz="2000" b="1" dirty="0">
                <a:solidFill>
                  <a:schemeClr val="accent1"/>
                </a:solidFill>
              </a:rPr>
              <a:t>SoS</a:t>
            </a:r>
            <a:r>
              <a:rPr kumimoji="1" lang="ja-JP" altLang="en-US" sz="2000" b="1" dirty="0">
                <a:solidFill>
                  <a:schemeClr val="accent1"/>
                </a:solidFill>
              </a:rPr>
              <a:t>が社会実装された世界でのインテグレータとなり、全体最適による価値創出を目指す。</a:t>
            </a:r>
          </a:p>
        </p:txBody>
      </p:sp>
      <p:sp>
        <p:nvSpPr>
          <p:cNvPr id="7" name="矢印: 右 6">
            <a:extLst>
              <a:ext uri="{FF2B5EF4-FFF2-40B4-BE49-F238E27FC236}">
                <a16:creationId xmlns:a16="http://schemas.microsoft.com/office/drawing/2014/main" id="{DDCB6E54-198A-CDA3-6A06-E695E3DD41BC}"/>
              </a:ext>
            </a:extLst>
          </p:cNvPr>
          <p:cNvSpPr/>
          <p:nvPr/>
        </p:nvSpPr>
        <p:spPr>
          <a:xfrm>
            <a:off x="5063654" y="3489698"/>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4618729A-0BD9-5B70-2191-5901E1B74F41}"/>
              </a:ext>
            </a:extLst>
          </p:cNvPr>
          <p:cNvSpPr txBox="1"/>
          <p:nvPr/>
        </p:nvSpPr>
        <p:spPr>
          <a:xfrm>
            <a:off x="1841688" y="5530554"/>
            <a:ext cx="1832082" cy="338554"/>
          </a:xfrm>
          <a:prstGeom prst="rect">
            <a:avLst/>
          </a:prstGeom>
          <a:noFill/>
        </p:spPr>
        <p:txBody>
          <a:bodyPr wrap="square" rtlCol="0">
            <a:spAutoFit/>
          </a:bodyPr>
          <a:lstStyle/>
          <a:p>
            <a:pPr algn="ctr"/>
            <a:r>
              <a:rPr kumimoji="1" lang="ja-JP" altLang="en-US" sz="1600" dirty="0"/>
              <a:t>カバー範囲の拡大</a:t>
            </a:r>
          </a:p>
        </p:txBody>
      </p:sp>
      <p:sp>
        <p:nvSpPr>
          <p:cNvPr id="10" name="テキスト ボックス 9">
            <a:extLst>
              <a:ext uri="{FF2B5EF4-FFF2-40B4-BE49-F238E27FC236}">
                <a16:creationId xmlns:a16="http://schemas.microsoft.com/office/drawing/2014/main" id="{43FC7DCA-82FC-6EE1-2696-57BAA647EA2B}"/>
              </a:ext>
            </a:extLst>
          </p:cNvPr>
          <p:cNvSpPr txBox="1"/>
          <p:nvPr/>
        </p:nvSpPr>
        <p:spPr>
          <a:xfrm rot="16200000">
            <a:off x="-563409" y="3259723"/>
            <a:ext cx="1832082" cy="338554"/>
          </a:xfrm>
          <a:prstGeom prst="rect">
            <a:avLst/>
          </a:prstGeom>
          <a:noFill/>
        </p:spPr>
        <p:txBody>
          <a:bodyPr wrap="square" rtlCol="0">
            <a:spAutoFit/>
          </a:bodyPr>
          <a:lstStyle/>
          <a:p>
            <a:pPr algn="ctr"/>
            <a:r>
              <a:rPr kumimoji="1" lang="ja-JP" altLang="en-US" sz="1600" dirty="0"/>
              <a:t>操業の自律化</a:t>
            </a:r>
          </a:p>
        </p:txBody>
      </p:sp>
    </p:spTree>
    <p:extLst>
      <p:ext uri="{BB962C8B-B14F-4D97-AF65-F5344CB8AC3E}">
        <p14:creationId xmlns:p14="http://schemas.microsoft.com/office/powerpoint/2010/main" val="4152603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02586CD8-4DC2-A286-0ADA-8FE07F981E9C}"/>
              </a:ext>
            </a:extLst>
          </p:cNvPr>
          <p:cNvSpPr/>
          <p:nvPr/>
        </p:nvSpPr>
        <p:spPr>
          <a:xfrm>
            <a:off x="1254033" y="3221922"/>
            <a:ext cx="9640389" cy="259104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2EFC6314-5651-446E-8348-4F7C8AEAD7CE}"/>
              </a:ext>
            </a:extLst>
          </p:cNvPr>
          <p:cNvSpPr/>
          <p:nvPr/>
        </p:nvSpPr>
        <p:spPr>
          <a:xfrm>
            <a:off x="1613444" y="3481133"/>
            <a:ext cx="7663691" cy="2072624"/>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86DEDA3C-1E83-D428-7425-4E3A04407FA4}"/>
              </a:ext>
            </a:extLst>
          </p:cNvPr>
          <p:cNvSpPr/>
          <p:nvPr/>
        </p:nvSpPr>
        <p:spPr>
          <a:xfrm>
            <a:off x="2076993" y="3764995"/>
            <a:ext cx="5144317" cy="150490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従来の顧客に閉じたローカルなサービスではなく、グローバル構想のもとで、</a:t>
            </a:r>
            <a:r>
              <a:rPr lang="en-US" altLang="ja-JP" dirty="0"/>
              <a:t>SoS</a:t>
            </a:r>
            <a:r>
              <a:rPr lang="ja-JP" altLang="en-US" dirty="0"/>
              <a:t>を前提とした価値・サービスを提供する形態を目指す傾向にある。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製造業の将来構想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8" name="楕円 7">
            <a:extLst>
              <a:ext uri="{FF2B5EF4-FFF2-40B4-BE49-F238E27FC236}">
                <a16:creationId xmlns:a16="http://schemas.microsoft.com/office/drawing/2014/main" id="{25AF066E-60E4-FA5B-CDE0-3EF47CBAFB11}"/>
              </a:ext>
            </a:extLst>
          </p:cNvPr>
          <p:cNvSpPr/>
          <p:nvPr/>
        </p:nvSpPr>
        <p:spPr>
          <a:xfrm>
            <a:off x="2411385" y="3978993"/>
            <a:ext cx="2735380" cy="107690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0C73A1B-8B30-CC98-99F6-95A3CAE36AA0}"/>
              </a:ext>
            </a:extLst>
          </p:cNvPr>
          <p:cNvSpPr txBox="1"/>
          <p:nvPr/>
        </p:nvSpPr>
        <p:spPr>
          <a:xfrm>
            <a:off x="3011040" y="4317389"/>
            <a:ext cx="1167567" cy="400110"/>
          </a:xfrm>
          <a:prstGeom prst="rect">
            <a:avLst/>
          </a:prstGeom>
          <a:noFill/>
        </p:spPr>
        <p:txBody>
          <a:bodyPr wrap="square" rtlCol="0">
            <a:spAutoFit/>
          </a:bodyPr>
          <a:lstStyle/>
          <a:p>
            <a:r>
              <a:rPr kumimoji="1" lang="ja-JP" altLang="en-US" sz="2000" dirty="0">
                <a:solidFill>
                  <a:schemeClr val="bg1"/>
                </a:solidFill>
              </a:rPr>
              <a:t>プラント</a:t>
            </a:r>
          </a:p>
        </p:txBody>
      </p:sp>
      <p:sp>
        <p:nvSpPr>
          <p:cNvPr id="12" name="テキスト ボックス 11">
            <a:extLst>
              <a:ext uri="{FF2B5EF4-FFF2-40B4-BE49-F238E27FC236}">
                <a16:creationId xmlns:a16="http://schemas.microsoft.com/office/drawing/2014/main" id="{A307CC04-2572-42AA-4BA9-C8C285D0EC2A}"/>
              </a:ext>
            </a:extLst>
          </p:cNvPr>
          <p:cNvSpPr txBox="1"/>
          <p:nvPr/>
        </p:nvSpPr>
        <p:spPr>
          <a:xfrm>
            <a:off x="5264326" y="4317389"/>
            <a:ext cx="854545" cy="400110"/>
          </a:xfrm>
          <a:prstGeom prst="rect">
            <a:avLst/>
          </a:prstGeom>
          <a:noFill/>
        </p:spPr>
        <p:txBody>
          <a:bodyPr wrap="square" rtlCol="0">
            <a:spAutoFit/>
          </a:bodyPr>
          <a:lstStyle/>
          <a:p>
            <a:r>
              <a:rPr kumimoji="1" lang="ja-JP" altLang="en-US" sz="2000" dirty="0"/>
              <a:t>企業</a:t>
            </a:r>
          </a:p>
        </p:txBody>
      </p:sp>
      <p:sp>
        <p:nvSpPr>
          <p:cNvPr id="15" name="テキスト ボックス 14">
            <a:extLst>
              <a:ext uri="{FF2B5EF4-FFF2-40B4-BE49-F238E27FC236}">
                <a16:creationId xmlns:a16="http://schemas.microsoft.com/office/drawing/2014/main" id="{8388659A-E180-F687-BF24-DA15B767BA7A}"/>
              </a:ext>
            </a:extLst>
          </p:cNvPr>
          <p:cNvSpPr txBox="1"/>
          <p:nvPr/>
        </p:nvSpPr>
        <p:spPr>
          <a:xfrm>
            <a:off x="7366151" y="4317389"/>
            <a:ext cx="1766144" cy="400110"/>
          </a:xfrm>
          <a:prstGeom prst="rect">
            <a:avLst/>
          </a:prstGeom>
          <a:noFill/>
        </p:spPr>
        <p:txBody>
          <a:bodyPr wrap="square" rtlCol="0">
            <a:spAutoFit/>
          </a:bodyPr>
          <a:lstStyle/>
          <a:p>
            <a:r>
              <a:rPr kumimoji="1" lang="ja-JP" altLang="en-US" sz="2000" dirty="0"/>
              <a:t>サプライチェーン</a:t>
            </a:r>
          </a:p>
        </p:txBody>
      </p:sp>
      <p:sp>
        <p:nvSpPr>
          <p:cNvPr id="17" name="テキスト ボックス 16">
            <a:extLst>
              <a:ext uri="{FF2B5EF4-FFF2-40B4-BE49-F238E27FC236}">
                <a16:creationId xmlns:a16="http://schemas.microsoft.com/office/drawing/2014/main" id="{33028F63-7C7B-B254-33C2-ED0E02151C68}"/>
              </a:ext>
            </a:extLst>
          </p:cNvPr>
          <p:cNvSpPr txBox="1"/>
          <p:nvPr/>
        </p:nvSpPr>
        <p:spPr>
          <a:xfrm>
            <a:off x="9682729" y="4317389"/>
            <a:ext cx="760008" cy="400110"/>
          </a:xfrm>
          <a:prstGeom prst="rect">
            <a:avLst/>
          </a:prstGeom>
          <a:noFill/>
        </p:spPr>
        <p:txBody>
          <a:bodyPr wrap="square" rtlCol="0">
            <a:spAutoFit/>
          </a:bodyPr>
          <a:lstStyle/>
          <a:p>
            <a:r>
              <a:rPr kumimoji="1" lang="ja-JP" altLang="en-US" sz="2000" dirty="0"/>
              <a:t>社会</a:t>
            </a:r>
          </a:p>
        </p:txBody>
      </p:sp>
      <p:sp>
        <p:nvSpPr>
          <p:cNvPr id="20" name="テキスト ボックス 19">
            <a:extLst>
              <a:ext uri="{FF2B5EF4-FFF2-40B4-BE49-F238E27FC236}">
                <a16:creationId xmlns:a16="http://schemas.microsoft.com/office/drawing/2014/main" id="{7902B866-D134-4F2C-4722-C7ACDE31B0BE}"/>
              </a:ext>
            </a:extLst>
          </p:cNvPr>
          <p:cNvSpPr txBox="1"/>
          <p:nvPr/>
        </p:nvSpPr>
        <p:spPr>
          <a:xfrm>
            <a:off x="1652633" y="2425719"/>
            <a:ext cx="9003920" cy="400110"/>
          </a:xfrm>
          <a:prstGeom prst="rect">
            <a:avLst/>
          </a:prstGeom>
          <a:noFill/>
        </p:spPr>
        <p:txBody>
          <a:bodyPr wrap="square" rtlCol="0">
            <a:spAutoFit/>
          </a:bodyPr>
          <a:lstStyle/>
          <a:p>
            <a:pPr algn="ctr"/>
            <a:r>
              <a:rPr kumimoji="1" lang="ja-JP" altLang="en-US" sz="2000" dirty="0"/>
              <a:t>社会・地域とのインフラ同士あるいはサプライチェーン全体が連携したグローバル構想</a:t>
            </a:r>
          </a:p>
        </p:txBody>
      </p:sp>
      <p:pic>
        <p:nvPicPr>
          <p:cNvPr id="4" name="グラフィックス 3" descr="工場 単色塗りつぶし">
            <a:extLst>
              <a:ext uri="{FF2B5EF4-FFF2-40B4-BE49-F238E27FC236}">
                <a16:creationId xmlns:a16="http://schemas.microsoft.com/office/drawing/2014/main" id="{951644E2-45C3-4C88-A289-0891E83440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8275" y="4222095"/>
            <a:ext cx="590699" cy="590699"/>
          </a:xfrm>
          <a:prstGeom prst="rect">
            <a:avLst/>
          </a:prstGeom>
        </p:spPr>
      </p:pic>
      <p:pic>
        <p:nvPicPr>
          <p:cNvPr id="6" name="グラフィックス 5" descr="建物 単色塗りつぶし">
            <a:extLst>
              <a:ext uri="{FF2B5EF4-FFF2-40B4-BE49-F238E27FC236}">
                <a16:creationId xmlns:a16="http://schemas.microsoft.com/office/drawing/2014/main" id="{DF6A0443-160B-0F9B-3E1B-828E3401BF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1866" y="4250093"/>
            <a:ext cx="534703" cy="534703"/>
          </a:xfrm>
          <a:prstGeom prst="rect">
            <a:avLst/>
          </a:prstGeom>
        </p:spPr>
      </p:pic>
      <p:pic>
        <p:nvPicPr>
          <p:cNvPr id="18" name="グラフィックス 17" descr="トラック 単色塗りつぶし">
            <a:extLst>
              <a:ext uri="{FF2B5EF4-FFF2-40B4-BE49-F238E27FC236}">
                <a16:creationId xmlns:a16="http://schemas.microsoft.com/office/drawing/2014/main" id="{15A65DC4-0197-CDCD-F36F-4E92FD85C7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3810" y="3726691"/>
            <a:ext cx="590699" cy="590699"/>
          </a:xfrm>
          <a:prstGeom prst="rect">
            <a:avLst/>
          </a:prstGeom>
        </p:spPr>
      </p:pic>
      <p:pic>
        <p:nvPicPr>
          <p:cNvPr id="19" name="グラフィックス 18" descr="倉庫 単色塗りつぶし">
            <a:extLst>
              <a:ext uri="{FF2B5EF4-FFF2-40B4-BE49-F238E27FC236}">
                <a16:creationId xmlns:a16="http://schemas.microsoft.com/office/drawing/2014/main" id="{EC30095E-BEDD-F7AB-706B-2ABA1DDBC2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99469" y="4627950"/>
            <a:ext cx="659381" cy="659381"/>
          </a:xfrm>
          <a:prstGeom prst="rect">
            <a:avLst/>
          </a:prstGeom>
        </p:spPr>
      </p:pic>
      <p:pic>
        <p:nvPicPr>
          <p:cNvPr id="21" name="グラフィックス 20" descr="接続 単色塗りつぶし">
            <a:extLst>
              <a:ext uri="{FF2B5EF4-FFF2-40B4-BE49-F238E27FC236}">
                <a16:creationId xmlns:a16="http://schemas.microsoft.com/office/drawing/2014/main" id="{F8FCFDB9-11EE-C2E2-6DB0-E3FAA8691F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55239" y="4717500"/>
            <a:ext cx="609393" cy="609393"/>
          </a:xfrm>
          <a:prstGeom prst="rect">
            <a:avLst/>
          </a:prstGeom>
        </p:spPr>
      </p:pic>
      <p:pic>
        <p:nvPicPr>
          <p:cNvPr id="22" name="グラフィックス 21" descr="家 単色塗りつぶし">
            <a:extLst>
              <a:ext uri="{FF2B5EF4-FFF2-40B4-BE49-F238E27FC236}">
                <a16:creationId xmlns:a16="http://schemas.microsoft.com/office/drawing/2014/main" id="{A11B9E5A-11A9-31EC-5F81-B7DE4142F92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92242" y="3707997"/>
            <a:ext cx="514098" cy="514098"/>
          </a:xfrm>
          <a:prstGeom prst="rect">
            <a:avLst/>
          </a:prstGeom>
        </p:spPr>
      </p:pic>
    </p:spTree>
    <p:extLst>
      <p:ext uri="{BB962C8B-B14F-4D97-AF65-F5344CB8AC3E}">
        <p14:creationId xmlns:p14="http://schemas.microsoft.com/office/powerpoint/2010/main" val="2329928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52429" cy="853432"/>
          </a:xfrm>
        </p:spPr>
        <p:txBody>
          <a:bodyPr/>
          <a:lstStyle/>
          <a:p>
            <a:r>
              <a:rPr lang="en-US" altLang="ja-JP" sz="2000" dirty="0"/>
              <a:t>YOKOGAWA</a:t>
            </a:r>
            <a:r>
              <a:rPr lang="ja-JP" altLang="en-US" sz="2000" dirty="0"/>
              <a:t>が工業団地向けの地域エネルギー管理システム</a:t>
            </a:r>
            <a:r>
              <a:rPr lang="en-US" altLang="ja-JP" sz="2000" dirty="0"/>
              <a:t>CEMS</a:t>
            </a:r>
            <a:r>
              <a:rPr lang="ja-JP" altLang="en-US" sz="2000" dirty="0"/>
              <a:t>を構築した事例。</a:t>
            </a:r>
            <a:endParaRPr lang="en-US" altLang="ja-JP" sz="2000" dirty="0"/>
          </a:p>
          <a:p>
            <a:r>
              <a:rPr lang="ja-JP" altLang="en-US" sz="2000" dirty="0"/>
              <a:t>複数の工場と住居地帯が隣接している工業団地に、中心的な事業体が運営する自家発電設備を活用する</a:t>
            </a:r>
            <a:r>
              <a:rPr lang="en-US" altLang="ja-JP" sz="2000" dirty="0"/>
              <a:t>CEMS</a:t>
            </a:r>
            <a:r>
              <a:rPr lang="ja-JP" altLang="en-US" sz="2000" dirty="0"/>
              <a:t>が導入された。</a:t>
            </a:r>
            <a:endParaRPr lang="en-US" altLang="ja-JP" sz="2000" dirty="0"/>
          </a:p>
          <a:p>
            <a:pPr lvl="1"/>
            <a:r>
              <a:rPr lang="ja-JP" altLang="en-US" sz="1800" dirty="0"/>
              <a:t>ガスコジェネ・太陽光発電・蓄電池から供給される電力や熱と、大手地域電力会社やガス会社から購入した電力・都市ガスを、全体の</a:t>
            </a:r>
            <a:r>
              <a:rPr lang="en-US" altLang="ja-JP" sz="1800" dirty="0"/>
              <a:t>EMS</a:t>
            </a:r>
            <a:r>
              <a:rPr lang="ja-JP" altLang="en-US" sz="1800" dirty="0"/>
              <a:t>によって制御・最適化し、工業団地の</a:t>
            </a:r>
            <a:r>
              <a:rPr lang="en-US" altLang="ja-JP" sz="1800" dirty="0"/>
              <a:t>7</a:t>
            </a:r>
            <a:r>
              <a:rPr lang="ja-JP" altLang="en-US" sz="1800" dirty="0"/>
              <a:t>工場へ効率的にエネルギー供給する。</a:t>
            </a:r>
            <a:endParaRPr lang="en-US" altLang="ja-JP" sz="1800" dirty="0"/>
          </a:p>
          <a:p>
            <a:pPr lvl="1"/>
            <a:r>
              <a:rPr lang="ja-JP" altLang="en-US" sz="1800" dirty="0"/>
              <a:t>需要抑制</a:t>
            </a:r>
            <a:r>
              <a:rPr lang="ja-JP" altLang="en-US" sz="1600" dirty="0"/>
              <a:t>（</a:t>
            </a:r>
            <a:r>
              <a:rPr lang="en-US" altLang="ja-JP" sz="1600" dirty="0"/>
              <a:t>Dynamic Pricing</a:t>
            </a:r>
            <a:r>
              <a:rPr lang="ja-JP" altLang="en-US" sz="1600" dirty="0"/>
              <a:t>やデマンドレスポンス）</a:t>
            </a:r>
            <a:r>
              <a:rPr lang="ja-JP" altLang="en-US" sz="1800" dirty="0"/>
              <a:t>を</a:t>
            </a:r>
            <a:br>
              <a:rPr lang="en-US" altLang="ja-JP" sz="1800" dirty="0"/>
            </a:br>
            <a:r>
              <a:rPr lang="ja-JP" altLang="en-US" sz="1800" dirty="0"/>
              <a:t>要請することで、より高度な需給平衡を実現している。</a:t>
            </a:r>
            <a:endParaRPr lang="en-US" altLang="ja-JP" sz="1800" dirty="0"/>
          </a:p>
          <a:p>
            <a:pPr lvl="1"/>
            <a:r>
              <a:rPr lang="ja-JP" altLang="en-US" sz="1800" dirty="0"/>
              <a:t>長期停電などの非常時には、工業団地への最低限のエネルギー供給だけでなく、電力会社に余剰電力を販売して、防災拠点を支援する。</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地域エネルギー管理システム</a:t>
            </a:r>
            <a:r>
              <a:rPr lang="en-US" altLang="ja-JP" dirty="0"/>
              <a:t>CEMS</a:t>
            </a:r>
            <a:r>
              <a:rPr lang="ja-JP" altLang="en-US" dirty="0"/>
              <a:t>の事例：</a:t>
            </a:r>
            <a:r>
              <a:rPr lang="en-US" altLang="ja-JP" dirty="0"/>
              <a:t>F-Grid</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地域エネルギー管理システムの事例</a:t>
            </a:r>
            <a:endParaRPr kumimoji="1" lang="ja-JP" altLang="en-US" sz="1600" b="1" dirty="0">
              <a:solidFill>
                <a:schemeClr val="bg1"/>
              </a:solidFill>
            </a:endParaRPr>
          </a:p>
        </p:txBody>
      </p:sp>
      <p:sp>
        <p:nvSpPr>
          <p:cNvPr id="17" name="正方形/長方形 16">
            <a:extLst>
              <a:ext uri="{FF2B5EF4-FFF2-40B4-BE49-F238E27FC236}">
                <a16:creationId xmlns:a16="http://schemas.microsoft.com/office/drawing/2014/main" id="{96B64BDC-6DA7-803A-5091-92CD01DD9803}"/>
              </a:ext>
            </a:extLst>
          </p:cNvPr>
          <p:cNvSpPr/>
          <p:nvPr/>
        </p:nvSpPr>
        <p:spPr>
          <a:xfrm>
            <a:off x="8176382" y="1331696"/>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1BC51371-7D5A-58D4-3807-74B1E917547F}"/>
              </a:ext>
            </a:extLst>
          </p:cNvPr>
          <p:cNvSpPr/>
          <p:nvPr/>
        </p:nvSpPr>
        <p:spPr>
          <a:xfrm>
            <a:off x="10208667" y="1332727"/>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8909238F-FB28-9937-A7C6-34BEA70256DD}"/>
              </a:ext>
            </a:extLst>
          </p:cNvPr>
          <p:cNvSpPr/>
          <p:nvPr/>
        </p:nvSpPr>
        <p:spPr>
          <a:xfrm>
            <a:off x="6339285" y="4766774"/>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91D66BEC-AF11-CDA2-5C6A-F19FF1A724C9}"/>
              </a:ext>
            </a:extLst>
          </p:cNvPr>
          <p:cNvSpPr/>
          <p:nvPr/>
        </p:nvSpPr>
        <p:spPr>
          <a:xfrm>
            <a:off x="6345565" y="2764173"/>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2" name="コネクタ: カギ線 21">
            <a:extLst>
              <a:ext uri="{FF2B5EF4-FFF2-40B4-BE49-F238E27FC236}">
                <a16:creationId xmlns:a16="http://schemas.microsoft.com/office/drawing/2014/main" id="{1B4D4ECE-B633-9C79-47C3-23C6ABAC5CED}"/>
              </a:ext>
            </a:extLst>
          </p:cNvPr>
          <p:cNvCxnSpPr>
            <a:cxnSpLocks/>
            <a:stCxn id="72" idx="4"/>
            <a:endCxn id="73" idx="0"/>
          </p:cNvCxnSpPr>
          <p:nvPr/>
        </p:nvCxnSpPr>
        <p:spPr>
          <a:xfrm rot="5400000">
            <a:off x="7186667" y="3414150"/>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9BA1FB1-3953-5373-397D-DD7C74D02825}"/>
              </a:ext>
            </a:extLst>
          </p:cNvPr>
          <p:cNvSpPr/>
          <p:nvPr/>
        </p:nvSpPr>
        <p:spPr>
          <a:xfrm>
            <a:off x="8476161" y="2898617"/>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稲妻 単色塗りつぶし">
            <a:extLst>
              <a:ext uri="{FF2B5EF4-FFF2-40B4-BE49-F238E27FC236}">
                <a16:creationId xmlns:a16="http://schemas.microsoft.com/office/drawing/2014/main" id="{07989F0E-B5EC-37C4-391C-4ABFC74A65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20377" y="2343582"/>
            <a:ext cx="312523" cy="312523"/>
          </a:xfrm>
          <a:prstGeom prst="rect">
            <a:avLst/>
          </a:prstGeom>
        </p:spPr>
      </p:pic>
      <p:pic>
        <p:nvPicPr>
          <p:cNvPr id="26" name="グラフィックス 25" descr="工場 単色塗りつぶし">
            <a:extLst>
              <a:ext uri="{FF2B5EF4-FFF2-40B4-BE49-F238E27FC236}">
                <a16:creationId xmlns:a16="http://schemas.microsoft.com/office/drawing/2014/main" id="{28027E40-E6EC-758A-30C8-9374ADEBC8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37865" y="4947783"/>
            <a:ext cx="590699" cy="590699"/>
          </a:xfrm>
          <a:prstGeom prst="rect">
            <a:avLst/>
          </a:prstGeom>
        </p:spPr>
      </p:pic>
      <p:cxnSp>
        <p:nvCxnSpPr>
          <p:cNvPr id="27" name="直線矢印コネクタ 26">
            <a:extLst>
              <a:ext uri="{FF2B5EF4-FFF2-40B4-BE49-F238E27FC236}">
                <a16:creationId xmlns:a16="http://schemas.microsoft.com/office/drawing/2014/main" id="{17F8AA6E-68D9-F9FE-F5CF-F85DA33CAEE4}"/>
              </a:ext>
            </a:extLst>
          </p:cNvPr>
          <p:cNvCxnSpPr>
            <a:cxnSpLocks/>
            <a:stCxn id="29" idx="3"/>
            <a:endCxn id="24" idx="1"/>
          </p:cNvCxnSpPr>
          <p:nvPr/>
        </p:nvCxnSpPr>
        <p:spPr>
          <a:xfrm flipV="1">
            <a:off x="7840599" y="3446861"/>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グラフィックス 27" descr="稲妻 単色塗りつぶし">
            <a:extLst>
              <a:ext uri="{FF2B5EF4-FFF2-40B4-BE49-F238E27FC236}">
                <a16:creationId xmlns:a16="http://schemas.microsoft.com/office/drawing/2014/main" id="{98C22E6A-9FF8-8F01-4A5B-B9EF656791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00971" y="4084768"/>
            <a:ext cx="312523" cy="312523"/>
          </a:xfrm>
          <a:prstGeom prst="rect">
            <a:avLst/>
          </a:prstGeom>
        </p:spPr>
      </p:pic>
      <p:sp>
        <p:nvSpPr>
          <p:cNvPr id="29" name="四角形: 角を丸くする 28">
            <a:extLst>
              <a:ext uri="{FF2B5EF4-FFF2-40B4-BE49-F238E27FC236}">
                <a16:creationId xmlns:a16="http://schemas.microsoft.com/office/drawing/2014/main" id="{2B073259-9B8F-5C7C-6F2F-01011431E138}"/>
              </a:ext>
            </a:extLst>
          </p:cNvPr>
          <p:cNvSpPr/>
          <p:nvPr/>
        </p:nvSpPr>
        <p:spPr>
          <a:xfrm>
            <a:off x="6532531" y="3114272"/>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グラフィックス 29" descr="ソーラー パネル 単色塗りつぶし">
            <a:extLst>
              <a:ext uri="{FF2B5EF4-FFF2-40B4-BE49-F238E27FC236}">
                <a16:creationId xmlns:a16="http://schemas.microsoft.com/office/drawing/2014/main" id="{B5CDF36A-BB49-962F-7776-11E0355AC4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8715" y="3241506"/>
            <a:ext cx="433233" cy="433233"/>
          </a:xfrm>
          <a:prstGeom prst="rect">
            <a:avLst/>
          </a:prstGeom>
        </p:spPr>
      </p:pic>
      <p:pic>
        <p:nvPicPr>
          <p:cNvPr id="31" name="Picture 2" descr="バッテリー | フリーのアイコンイラスト素材 icon-pit">
            <a:extLst>
              <a:ext uri="{FF2B5EF4-FFF2-40B4-BE49-F238E27FC236}">
                <a16:creationId xmlns:a16="http://schemas.microsoft.com/office/drawing/2014/main" id="{09F75FCD-7A09-4392-8548-717073608B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8164" y="3220530"/>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32" name="グラフィックス 31" descr="倉庫 単色塗りつぶし">
            <a:extLst>
              <a:ext uri="{FF2B5EF4-FFF2-40B4-BE49-F238E27FC236}">
                <a16:creationId xmlns:a16="http://schemas.microsoft.com/office/drawing/2014/main" id="{3B36FA68-3923-013C-A991-CBC8100032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3121" y="2168294"/>
            <a:ext cx="927027" cy="927027"/>
          </a:xfrm>
          <a:prstGeom prst="rect">
            <a:avLst/>
          </a:prstGeom>
        </p:spPr>
      </p:pic>
      <p:pic>
        <p:nvPicPr>
          <p:cNvPr id="33" name="グラフィックス 32" descr="工場 単色塗りつぶし">
            <a:extLst>
              <a:ext uri="{FF2B5EF4-FFF2-40B4-BE49-F238E27FC236}">
                <a16:creationId xmlns:a16="http://schemas.microsoft.com/office/drawing/2014/main" id="{6E7D7017-FA7C-B0B6-5EC0-10ABBBB460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28206" y="4947783"/>
            <a:ext cx="590699" cy="590699"/>
          </a:xfrm>
          <a:prstGeom prst="rect">
            <a:avLst/>
          </a:prstGeom>
        </p:spPr>
      </p:pic>
      <p:pic>
        <p:nvPicPr>
          <p:cNvPr id="34" name="グラフィックス 33" descr="工場 単色塗りつぶし">
            <a:extLst>
              <a:ext uri="{FF2B5EF4-FFF2-40B4-BE49-F238E27FC236}">
                <a16:creationId xmlns:a16="http://schemas.microsoft.com/office/drawing/2014/main" id="{035BCB61-2EF3-42DB-98D6-108DF5BF31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8547" y="4947783"/>
            <a:ext cx="590699" cy="590699"/>
          </a:xfrm>
          <a:prstGeom prst="rect">
            <a:avLst/>
          </a:prstGeom>
        </p:spPr>
      </p:pic>
      <p:pic>
        <p:nvPicPr>
          <p:cNvPr id="35" name="グラフィックス 34" descr="工場 単色塗りつぶし">
            <a:extLst>
              <a:ext uri="{FF2B5EF4-FFF2-40B4-BE49-F238E27FC236}">
                <a16:creationId xmlns:a16="http://schemas.microsoft.com/office/drawing/2014/main" id="{CF65C02D-F2CF-74B8-0F69-044305E861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8888" y="4947783"/>
            <a:ext cx="590699" cy="590699"/>
          </a:xfrm>
          <a:prstGeom prst="rect">
            <a:avLst/>
          </a:prstGeom>
        </p:spPr>
      </p:pic>
      <p:pic>
        <p:nvPicPr>
          <p:cNvPr id="36" name="グラフィックス 35" descr="工場 単色塗りつぶし">
            <a:extLst>
              <a:ext uri="{FF2B5EF4-FFF2-40B4-BE49-F238E27FC236}">
                <a16:creationId xmlns:a16="http://schemas.microsoft.com/office/drawing/2014/main" id="{3044D6C3-0819-C4D1-9021-1DCA402A50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99229" y="4947783"/>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16C852F6-F974-4365-31FE-D0B3830481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9570" y="4947783"/>
            <a:ext cx="590699" cy="590699"/>
          </a:xfrm>
          <a:prstGeom prst="rect">
            <a:avLst/>
          </a:prstGeom>
        </p:spPr>
      </p:pic>
      <p:pic>
        <p:nvPicPr>
          <p:cNvPr id="38" name="グラフィックス 37" descr="工場 単色塗りつぶし">
            <a:extLst>
              <a:ext uri="{FF2B5EF4-FFF2-40B4-BE49-F238E27FC236}">
                <a16:creationId xmlns:a16="http://schemas.microsoft.com/office/drawing/2014/main" id="{A6137A06-5EE5-16AC-AC42-5CD11DB7A7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9910" y="4947783"/>
            <a:ext cx="590699" cy="590699"/>
          </a:xfrm>
          <a:prstGeom prst="rect">
            <a:avLst/>
          </a:prstGeom>
        </p:spPr>
      </p:pic>
      <p:cxnSp>
        <p:nvCxnSpPr>
          <p:cNvPr id="39" name="コネクタ: カギ線 38">
            <a:extLst>
              <a:ext uri="{FF2B5EF4-FFF2-40B4-BE49-F238E27FC236}">
                <a16:creationId xmlns:a16="http://schemas.microsoft.com/office/drawing/2014/main" id="{55AE7B4C-7CA3-B7EB-B063-0C8881801BDD}"/>
              </a:ext>
            </a:extLst>
          </p:cNvPr>
          <p:cNvCxnSpPr>
            <a:cxnSpLocks/>
            <a:stCxn id="24" idx="2"/>
            <a:endCxn id="38" idx="0"/>
          </p:cNvCxnSpPr>
          <p:nvPr/>
        </p:nvCxnSpPr>
        <p:spPr>
          <a:xfrm rot="16200000" flipH="1">
            <a:off x="9806373" y="3278896"/>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411AD7AE-E8C7-8941-C08A-F9C2222ECE08}"/>
              </a:ext>
            </a:extLst>
          </p:cNvPr>
          <p:cNvCxnSpPr>
            <a:cxnSpLocks/>
            <a:stCxn id="24" idx="2"/>
            <a:endCxn id="37" idx="0"/>
          </p:cNvCxnSpPr>
          <p:nvPr/>
        </p:nvCxnSpPr>
        <p:spPr>
          <a:xfrm rot="16200000" flipH="1">
            <a:off x="9411203" y="3674066"/>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6ACF3BB-2920-C4D3-B994-405275A9FF81}"/>
              </a:ext>
            </a:extLst>
          </p:cNvPr>
          <p:cNvCxnSpPr>
            <a:cxnSpLocks/>
            <a:stCxn id="24" idx="2"/>
            <a:endCxn id="36" idx="0"/>
          </p:cNvCxnSpPr>
          <p:nvPr/>
        </p:nvCxnSpPr>
        <p:spPr>
          <a:xfrm rot="16200000" flipH="1">
            <a:off x="9016032" y="4069236"/>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383AAF9-8B2E-0DE4-5A81-A7883F1BA316}"/>
              </a:ext>
            </a:extLst>
          </p:cNvPr>
          <p:cNvCxnSpPr>
            <a:cxnSpLocks/>
            <a:stCxn id="24" idx="2"/>
            <a:endCxn id="35" idx="0"/>
          </p:cNvCxnSpPr>
          <p:nvPr/>
        </p:nvCxnSpPr>
        <p:spPr>
          <a:xfrm rot="16200000" flipH="1">
            <a:off x="8620862" y="4464407"/>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489C0D37-05F2-BF04-3C18-77D466E95C7A}"/>
              </a:ext>
            </a:extLst>
          </p:cNvPr>
          <p:cNvCxnSpPr>
            <a:cxnSpLocks/>
            <a:stCxn id="24" idx="2"/>
            <a:endCxn id="34" idx="0"/>
          </p:cNvCxnSpPr>
          <p:nvPr/>
        </p:nvCxnSpPr>
        <p:spPr>
          <a:xfrm rot="5400000">
            <a:off x="8225692" y="4083311"/>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72E848B-0F5A-25B1-8718-FDAD9DA4C9A5}"/>
              </a:ext>
            </a:extLst>
          </p:cNvPr>
          <p:cNvCxnSpPr>
            <a:cxnSpLocks/>
            <a:stCxn id="24" idx="2"/>
            <a:endCxn id="33" idx="0"/>
          </p:cNvCxnSpPr>
          <p:nvPr/>
        </p:nvCxnSpPr>
        <p:spPr>
          <a:xfrm rot="5400000">
            <a:off x="7830521" y="3688140"/>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CDFE9160-A00E-C50E-5FAB-1E1521D728D4}"/>
              </a:ext>
            </a:extLst>
          </p:cNvPr>
          <p:cNvCxnSpPr>
            <a:cxnSpLocks/>
            <a:stCxn id="24" idx="2"/>
            <a:endCxn id="26" idx="0"/>
          </p:cNvCxnSpPr>
          <p:nvPr/>
        </p:nvCxnSpPr>
        <p:spPr>
          <a:xfrm rot="5400000">
            <a:off x="7435351" y="3292970"/>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F65238D-3F5B-0B03-6A0A-5485854AFCB2}"/>
              </a:ext>
            </a:extLst>
          </p:cNvPr>
          <p:cNvSpPr txBox="1"/>
          <p:nvPr/>
        </p:nvSpPr>
        <p:spPr>
          <a:xfrm>
            <a:off x="6246453" y="3770229"/>
            <a:ext cx="1792614" cy="307777"/>
          </a:xfrm>
          <a:prstGeom prst="rect">
            <a:avLst/>
          </a:prstGeom>
          <a:noFill/>
        </p:spPr>
        <p:txBody>
          <a:bodyPr wrap="square" rtlCol="0">
            <a:spAutoFit/>
          </a:bodyPr>
          <a:lstStyle/>
          <a:p>
            <a:pPr algn="ctr"/>
            <a:r>
              <a:rPr kumimoji="1" lang="ja-JP" altLang="en-US" sz="1400" dirty="0"/>
              <a:t>再生可能エネルギー</a:t>
            </a:r>
          </a:p>
        </p:txBody>
      </p:sp>
      <p:pic>
        <p:nvPicPr>
          <p:cNvPr id="47" name="グラフィックス 46" descr="送電塔 単色塗りつぶし">
            <a:extLst>
              <a:ext uri="{FF2B5EF4-FFF2-40B4-BE49-F238E27FC236}">
                <a16:creationId xmlns:a16="http://schemas.microsoft.com/office/drawing/2014/main" id="{727BFFBC-7108-794C-68F9-FE7FDEC5CD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23562" y="1589734"/>
            <a:ext cx="537120" cy="537120"/>
          </a:xfrm>
          <a:prstGeom prst="rect">
            <a:avLst/>
          </a:prstGeom>
        </p:spPr>
      </p:pic>
      <p:pic>
        <p:nvPicPr>
          <p:cNvPr id="48" name="Picture 4" descr="ガスタンクのアイコン">
            <a:extLst>
              <a:ext uri="{FF2B5EF4-FFF2-40B4-BE49-F238E27FC236}">
                <a16:creationId xmlns:a16="http://schemas.microsoft.com/office/drawing/2014/main" id="{806E4B23-AD4C-3240-615C-8D8B018B7A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70088" y="1518602"/>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ogeneration Icon 1233995">
            <a:extLst>
              <a:ext uri="{FF2B5EF4-FFF2-40B4-BE49-F238E27FC236}">
                <a16:creationId xmlns:a16="http://schemas.microsoft.com/office/drawing/2014/main" id="{C1B94C42-F14A-7EE0-2F38-F5A6B0935C72}"/>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6009" t="24441" r="15451" b="24287"/>
          <a:stretch/>
        </p:blipFill>
        <p:spPr bwMode="auto">
          <a:xfrm>
            <a:off x="10828781" y="3087157"/>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50" name="グラフィックス 49" descr="建設作業員男性 単色塗りつぶし">
            <a:extLst>
              <a:ext uri="{FF2B5EF4-FFF2-40B4-BE49-F238E27FC236}">
                <a16:creationId xmlns:a16="http://schemas.microsoft.com/office/drawing/2014/main" id="{FC470CFD-5E92-78FA-8952-40710134B48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184014" y="3069696"/>
            <a:ext cx="565753" cy="565753"/>
          </a:xfrm>
          <a:prstGeom prst="rect">
            <a:avLst/>
          </a:prstGeom>
        </p:spPr>
      </p:pic>
      <p:cxnSp>
        <p:nvCxnSpPr>
          <p:cNvPr id="51" name="直線矢印コネクタ 50">
            <a:extLst>
              <a:ext uri="{FF2B5EF4-FFF2-40B4-BE49-F238E27FC236}">
                <a16:creationId xmlns:a16="http://schemas.microsoft.com/office/drawing/2014/main" id="{B1C1A252-5797-7DA1-CD62-A4CF2D273729}"/>
              </a:ext>
            </a:extLst>
          </p:cNvPr>
          <p:cNvCxnSpPr>
            <a:cxnSpLocks/>
          </p:cNvCxnSpPr>
          <p:nvPr/>
        </p:nvCxnSpPr>
        <p:spPr>
          <a:xfrm>
            <a:off x="11077461" y="2186159"/>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8B9AC7D-FCBA-AC4F-F53D-762F3BA610A3}"/>
              </a:ext>
            </a:extLst>
          </p:cNvPr>
          <p:cNvSpPr txBox="1"/>
          <p:nvPr/>
        </p:nvSpPr>
        <p:spPr>
          <a:xfrm>
            <a:off x="8166466" y="1336515"/>
            <a:ext cx="1058405" cy="307777"/>
          </a:xfrm>
          <a:prstGeom prst="rect">
            <a:avLst/>
          </a:prstGeom>
          <a:noFill/>
        </p:spPr>
        <p:txBody>
          <a:bodyPr wrap="square" rtlCol="0">
            <a:spAutoFit/>
          </a:bodyPr>
          <a:lstStyle/>
          <a:p>
            <a:pPr algn="ctr"/>
            <a:r>
              <a:rPr kumimoji="1" lang="ja-JP" altLang="en-US" sz="1400" dirty="0"/>
              <a:t>電力系統</a:t>
            </a:r>
          </a:p>
        </p:txBody>
      </p:sp>
      <p:sp>
        <p:nvSpPr>
          <p:cNvPr id="53" name="正方形/長方形 52">
            <a:extLst>
              <a:ext uri="{FF2B5EF4-FFF2-40B4-BE49-F238E27FC236}">
                <a16:creationId xmlns:a16="http://schemas.microsoft.com/office/drawing/2014/main" id="{5BAB5B8B-FFC3-3E0A-395A-6B545EB4886D}"/>
              </a:ext>
            </a:extLst>
          </p:cNvPr>
          <p:cNvSpPr/>
          <p:nvPr/>
        </p:nvSpPr>
        <p:spPr>
          <a:xfrm>
            <a:off x="8676183" y="3621712"/>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54" name="テキスト ボックス 53">
            <a:extLst>
              <a:ext uri="{FF2B5EF4-FFF2-40B4-BE49-F238E27FC236}">
                <a16:creationId xmlns:a16="http://schemas.microsoft.com/office/drawing/2014/main" id="{215566B6-E36B-29EF-5484-FD227ACACE79}"/>
              </a:ext>
            </a:extLst>
          </p:cNvPr>
          <p:cNvSpPr txBox="1"/>
          <p:nvPr/>
        </p:nvSpPr>
        <p:spPr>
          <a:xfrm>
            <a:off x="7598123" y="5902779"/>
            <a:ext cx="3012227" cy="338554"/>
          </a:xfrm>
          <a:prstGeom prst="rect">
            <a:avLst/>
          </a:prstGeom>
          <a:noFill/>
        </p:spPr>
        <p:txBody>
          <a:bodyPr wrap="square" rtlCol="0">
            <a:spAutoFit/>
          </a:bodyPr>
          <a:lstStyle/>
          <a:p>
            <a:pPr algn="ctr"/>
            <a:r>
              <a:rPr kumimoji="1" lang="ja-JP" altLang="en-US" sz="1600" b="1" dirty="0">
                <a:solidFill>
                  <a:schemeClr val="accent4"/>
                </a:solidFill>
              </a:rPr>
              <a:t>工業団地 </a:t>
            </a:r>
            <a:r>
              <a:rPr kumimoji="1" lang="en-US" altLang="ja-JP" sz="1600" b="1" dirty="0">
                <a:solidFill>
                  <a:schemeClr val="accent4"/>
                </a:solidFill>
              </a:rPr>
              <a:t>(7</a:t>
            </a:r>
            <a:r>
              <a:rPr kumimoji="1" lang="ja-JP" altLang="en-US" sz="1600" b="1" dirty="0">
                <a:solidFill>
                  <a:schemeClr val="accent4"/>
                </a:solidFill>
              </a:rPr>
              <a:t>工場</a:t>
            </a:r>
            <a:r>
              <a:rPr kumimoji="1" lang="en-US" altLang="ja-JP" sz="1600" b="1" dirty="0">
                <a:solidFill>
                  <a:schemeClr val="accent4"/>
                </a:solidFill>
              </a:rPr>
              <a:t>)</a:t>
            </a:r>
            <a:endParaRPr kumimoji="1" lang="ja-JP" altLang="en-US" sz="1600" b="1" dirty="0">
              <a:solidFill>
                <a:schemeClr val="accent4"/>
              </a:solidFill>
            </a:endParaRPr>
          </a:p>
        </p:txBody>
      </p:sp>
      <p:sp>
        <p:nvSpPr>
          <p:cNvPr id="55" name="テキスト ボックス 54">
            <a:extLst>
              <a:ext uri="{FF2B5EF4-FFF2-40B4-BE49-F238E27FC236}">
                <a16:creationId xmlns:a16="http://schemas.microsoft.com/office/drawing/2014/main" id="{185B0D31-7834-3EA7-6681-50582B7124C2}"/>
              </a:ext>
            </a:extLst>
          </p:cNvPr>
          <p:cNvSpPr txBox="1"/>
          <p:nvPr/>
        </p:nvSpPr>
        <p:spPr>
          <a:xfrm>
            <a:off x="6195612" y="1927289"/>
            <a:ext cx="1442044" cy="338554"/>
          </a:xfrm>
          <a:prstGeom prst="rect">
            <a:avLst/>
          </a:prstGeom>
          <a:noFill/>
        </p:spPr>
        <p:txBody>
          <a:bodyPr wrap="square" rtlCol="0">
            <a:spAutoFit/>
          </a:bodyPr>
          <a:lstStyle/>
          <a:p>
            <a:pPr algn="ctr"/>
            <a:r>
              <a:rPr kumimoji="1" lang="ja-JP" altLang="en-US" sz="1600" b="1" dirty="0">
                <a:solidFill>
                  <a:schemeClr val="accent1"/>
                </a:solidFill>
              </a:rPr>
              <a:t>中央事業体</a:t>
            </a:r>
          </a:p>
        </p:txBody>
      </p:sp>
      <p:sp>
        <p:nvSpPr>
          <p:cNvPr id="56" name="テキスト ボックス 55">
            <a:extLst>
              <a:ext uri="{FF2B5EF4-FFF2-40B4-BE49-F238E27FC236}">
                <a16:creationId xmlns:a16="http://schemas.microsoft.com/office/drawing/2014/main" id="{EA503EE9-00CB-7E78-6439-345B4DC94B7E}"/>
              </a:ext>
            </a:extLst>
          </p:cNvPr>
          <p:cNvSpPr txBox="1"/>
          <p:nvPr/>
        </p:nvSpPr>
        <p:spPr>
          <a:xfrm>
            <a:off x="10593735" y="3732119"/>
            <a:ext cx="1293389" cy="307777"/>
          </a:xfrm>
          <a:prstGeom prst="rect">
            <a:avLst/>
          </a:prstGeom>
          <a:noFill/>
        </p:spPr>
        <p:txBody>
          <a:bodyPr wrap="square" rtlCol="0">
            <a:spAutoFit/>
          </a:bodyPr>
          <a:lstStyle/>
          <a:p>
            <a:pPr algn="ctr"/>
            <a:r>
              <a:rPr kumimoji="1" lang="ja-JP" altLang="en-US" sz="1400" dirty="0"/>
              <a:t>コジェネシステム</a:t>
            </a:r>
          </a:p>
        </p:txBody>
      </p:sp>
      <p:pic>
        <p:nvPicPr>
          <p:cNvPr id="57" name="グラフィックス 56" descr="コンピューター 単色塗りつぶし">
            <a:extLst>
              <a:ext uri="{FF2B5EF4-FFF2-40B4-BE49-F238E27FC236}">
                <a16:creationId xmlns:a16="http://schemas.microsoft.com/office/drawing/2014/main" id="{C3D7DB72-B829-BA66-14E0-A8DE2E60BB7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559325" y="3037658"/>
            <a:ext cx="636637" cy="636637"/>
          </a:xfrm>
          <a:prstGeom prst="rect">
            <a:avLst/>
          </a:prstGeom>
        </p:spPr>
      </p:pic>
      <p:pic>
        <p:nvPicPr>
          <p:cNvPr id="58" name="グラフィックス 57" descr="コンピューター 単色塗りつぶし">
            <a:extLst>
              <a:ext uri="{FF2B5EF4-FFF2-40B4-BE49-F238E27FC236}">
                <a16:creationId xmlns:a16="http://schemas.microsoft.com/office/drawing/2014/main" id="{D424885C-DA5E-FE2B-F23F-914DE788633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346011" y="5503343"/>
            <a:ext cx="380924" cy="380924"/>
          </a:xfrm>
          <a:prstGeom prst="rect">
            <a:avLst/>
          </a:prstGeom>
        </p:spPr>
      </p:pic>
      <p:pic>
        <p:nvPicPr>
          <p:cNvPr id="59" name="グラフィックス 58" descr="コンピューター 単色塗りつぶし">
            <a:extLst>
              <a:ext uri="{FF2B5EF4-FFF2-40B4-BE49-F238E27FC236}">
                <a16:creationId xmlns:a16="http://schemas.microsoft.com/office/drawing/2014/main" id="{837A5D6A-5823-B9B0-E9BC-E0DE7499015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577336" y="5503343"/>
            <a:ext cx="380924" cy="380924"/>
          </a:xfrm>
          <a:prstGeom prst="rect">
            <a:avLst/>
          </a:prstGeom>
        </p:spPr>
      </p:pic>
      <p:pic>
        <p:nvPicPr>
          <p:cNvPr id="60" name="グラフィックス 59" descr="コンピューター 単色塗りつぶし">
            <a:extLst>
              <a:ext uri="{FF2B5EF4-FFF2-40B4-BE49-F238E27FC236}">
                <a16:creationId xmlns:a16="http://schemas.microsoft.com/office/drawing/2014/main" id="{ADCF1B60-33C3-04D1-1C31-4C5D680F35D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136018" y="5503343"/>
            <a:ext cx="380924" cy="380924"/>
          </a:xfrm>
          <a:prstGeom prst="rect">
            <a:avLst/>
          </a:prstGeom>
        </p:spPr>
      </p:pic>
      <p:pic>
        <p:nvPicPr>
          <p:cNvPr id="61" name="グラフィックス 60" descr="コンピューター 単色塗りつぶし">
            <a:extLst>
              <a:ext uri="{FF2B5EF4-FFF2-40B4-BE49-F238E27FC236}">
                <a16:creationId xmlns:a16="http://schemas.microsoft.com/office/drawing/2014/main" id="{D57380E2-9A53-0584-7E0B-DAA4545231F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30225" y="5503343"/>
            <a:ext cx="380924" cy="380924"/>
          </a:xfrm>
          <a:prstGeom prst="rect">
            <a:avLst/>
          </a:prstGeom>
        </p:spPr>
      </p:pic>
      <p:pic>
        <p:nvPicPr>
          <p:cNvPr id="62" name="グラフィックス 61" descr="コンピューター 単色塗りつぶし">
            <a:extLst>
              <a:ext uri="{FF2B5EF4-FFF2-40B4-BE49-F238E27FC236}">
                <a16:creationId xmlns:a16="http://schemas.microsoft.com/office/drawing/2014/main" id="{DFF4B878-2556-B666-24D1-B63F0DBF212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698436" y="5503343"/>
            <a:ext cx="380924" cy="380924"/>
          </a:xfrm>
          <a:prstGeom prst="rect">
            <a:avLst/>
          </a:prstGeom>
        </p:spPr>
      </p:pic>
      <p:pic>
        <p:nvPicPr>
          <p:cNvPr id="63" name="グラフィックス 62" descr="コンピューター 単色塗りつぶし">
            <a:extLst>
              <a:ext uri="{FF2B5EF4-FFF2-40B4-BE49-F238E27FC236}">
                <a16:creationId xmlns:a16="http://schemas.microsoft.com/office/drawing/2014/main" id="{A998DCF3-86B2-BD7A-4A8C-596856918D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16086" y="5503343"/>
            <a:ext cx="380924" cy="380924"/>
          </a:xfrm>
          <a:prstGeom prst="rect">
            <a:avLst/>
          </a:prstGeom>
        </p:spPr>
      </p:pic>
      <p:pic>
        <p:nvPicPr>
          <p:cNvPr id="64" name="グラフィックス 63" descr="コンピューター 単色塗りつぶし">
            <a:extLst>
              <a:ext uri="{FF2B5EF4-FFF2-40B4-BE49-F238E27FC236}">
                <a16:creationId xmlns:a16="http://schemas.microsoft.com/office/drawing/2014/main" id="{472790CF-F76B-DA8D-1FC8-F814912914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282650" y="5503343"/>
            <a:ext cx="380924" cy="380924"/>
          </a:xfrm>
          <a:prstGeom prst="rect">
            <a:avLst/>
          </a:prstGeom>
        </p:spPr>
      </p:pic>
      <p:sp>
        <p:nvSpPr>
          <p:cNvPr id="65" name="テキスト ボックス 64">
            <a:extLst>
              <a:ext uri="{FF2B5EF4-FFF2-40B4-BE49-F238E27FC236}">
                <a16:creationId xmlns:a16="http://schemas.microsoft.com/office/drawing/2014/main" id="{90B4E7CC-05F3-25B4-FC5F-D1271E25A875}"/>
              </a:ext>
            </a:extLst>
          </p:cNvPr>
          <p:cNvSpPr txBox="1"/>
          <p:nvPr/>
        </p:nvSpPr>
        <p:spPr>
          <a:xfrm>
            <a:off x="6357128" y="5874731"/>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66" name="直線矢印コネクタ 65">
            <a:extLst>
              <a:ext uri="{FF2B5EF4-FFF2-40B4-BE49-F238E27FC236}">
                <a16:creationId xmlns:a16="http://schemas.microsoft.com/office/drawing/2014/main" id="{830946CE-05A7-48BA-D881-B568515E97A7}"/>
              </a:ext>
            </a:extLst>
          </p:cNvPr>
          <p:cNvCxnSpPr>
            <a:cxnSpLocks/>
          </p:cNvCxnSpPr>
          <p:nvPr/>
        </p:nvCxnSpPr>
        <p:spPr>
          <a:xfrm flipH="1">
            <a:off x="8910957" y="2185128"/>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FE20DC2-1B3A-43F6-B044-AF40941FCEEE}"/>
              </a:ext>
            </a:extLst>
          </p:cNvPr>
          <p:cNvCxnSpPr>
            <a:cxnSpLocks/>
          </p:cNvCxnSpPr>
          <p:nvPr/>
        </p:nvCxnSpPr>
        <p:spPr>
          <a:xfrm flipH="1">
            <a:off x="9825091" y="3422481"/>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4C4023E-E60B-93A5-9764-AAF0857224E5}"/>
              </a:ext>
            </a:extLst>
          </p:cNvPr>
          <p:cNvCxnSpPr>
            <a:cxnSpLocks/>
          </p:cNvCxnSpPr>
          <p:nvPr/>
        </p:nvCxnSpPr>
        <p:spPr>
          <a:xfrm>
            <a:off x="9887470" y="3578299"/>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37C6922-530A-972E-A611-D36A67F0112B}"/>
              </a:ext>
            </a:extLst>
          </p:cNvPr>
          <p:cNvSpPr txBox="1"/>
          <p:nvPr/>
        </p:nvSpPr>
        <p:spPr>
          <a:xfrm>
            <a:off x="9774326" y="3590662"/>
            <a:ext cx="1024474" cy="313857"/>
          </a:xfrm>
          <a:prstGeom prst="rect">
            <a:avLst/>
          </a:prstGeom>
          <a:noFill/>
        </p:spPr>
        <p:txBody>
          <a:bodyPr wrap="square" rtlCol="0">
            <a:spAutoFit/>
          </a:bodyPr>
          <a:lstStyle/>
          <a:p>
            <a:pPr algn="ctr"/>
            <a:r>
              <a:rPr kumimoji="1" lang="ja-JP" altLang="en-US" sz="1400" dirty="0"/>
              <a:t>操作</a:t>
            </a:r>
          </a:p>
        </p:txBody>
      </p:sp>
      <p:pic>
        <p:nvPicPr>
          <p:cNvPr id="70" name="グラフィックス 69" descr="稲妻 単色塗りつぶし">
            <a:extLst>
              <a:ext uri="{FF2B5EF4-FFF2-40B4-BE49-F238E27FC236}">
                <a16:creationId xmlns:a16="http://schemas.microsoft.com/office/drawing/2014/main" id="{7011C61E-8892-36E7-CE27-180ABC6F9D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05930" y="3073291"/>
            <a:ext cx="312523" cy="312523"/>
          </a:xfrm>
          <a:prstGeom prst="rect">
            <a:avLst/>
          </a:prstGeom>
        </p:spPr>
      </p:pic>
      <p:pic>
        <p:nvPicPr>
          <p:cNvPr id="71" name="グラフィックス 70" descr="稲妻 単色塗りつぶし">
            <a:extLst>
              <a:ext uri="{FF2B5EF4-FFF2-40B4-BE49-F238E27FC236}">
                <a16:creationId xmlns:a16="http://schemas.microsoft.com/office/drawing/2014/main" id="{33146C52-DFD0-9E18-8D10-BAA708A939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22313" y="2967083"/>
            <a:ext cx="312523" cy="312523"/>
          </a:xfrm>
          <a:prstGeom prst="rect">
            <a:avLst/>
          </a:prstGeom>
        </p:spPr>
      </p:pic>
      <p:sp>
        <p:nvSpPr>
          <p:cNvPr id="72" name="楕円 71">
            <a:extLst>
              <a:ext uri="{FF2B5EF4-FFF2-40B4-BE49-F238E27FC236}">
                <a16:creationId xmlns:a16="http://schemas.microsoft.com/office/drawing/2014/main" id="{A15872E4-B9E9-97D4-DBBF-1DD67E1F50AD}"/>
              </a:ext>
            </a:extLst>
          </p:cNvPr>
          <p:cNvSpPr/>
          <p:nvPr/>
        </p:nvSpPr>
        <p:spPr>
          <a:xfrm>
            <a:off x="8671074" y="3941296"/>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1E9F7E0F-2A3F-3D99-A10D-F216EA4FCDF6}"/>
              </a:ext>
            </a:extLst>
          </p:cNvPr>
          <p:cNvSpPr/>
          <p:nvPr/>
        </p:nvSpPr>
        <p:spPr>
          <a:xfrm>
            <a:off x="6546999"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05B8E1CA-1524-044A-71D9-FE617734C757}"/>
              </a:ext>
            </a:extLst>
          </p:cNvPr>
          <p:cNvSpPr/>
          <p:nvPr/>
        </p:nvSpPr>
        <p:spPr>
          <a:xfrm>
            <a:off x="7337574"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5" name="コネクタ: カギ線 74">
            <a:extLst>
              <a:ext uri="{FF2B5EF4-FFF2-40B4-BE49-F238E27FC236}">
                <a16:creationId xmlns:a16="http://schemas.microsoft.com/office/drawing/2014/main" id="{F86F440F-4BB4-38CA-B004-B9A4AA4CC7C0}"/>
              </a:ext>
            </a:extLst>
          </p:cNvPr>
          <p:cNvCxnSpPr>
            <a:cxnSpLocks/>
            <a:stCxn id="72" idx="4"/>
            <a:endCxn id="74" idx="7"/>
          </p:cNvCxnSpPr>
          <p:nvPr/>
        </p:nvCxnSpPr>
        <p:spPr>
          <a:xfrm rot="5400000">
            <a:off x="7592007" y="3829692"/>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火 枠線">
            <a:extLst>
              <a:ext uri="{FF2B5EF4-FFF2-40B4-BE49-F238E27FC236}">
                <a16:creationId xmlns:a16="http://schemas.microsoft.com/office/drawing/2014/main" id="{17E250A1-F201-B757-2BAD-A2027EC4CA9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713021" y="2332188"/>
            <a:ext cx="314085" cy="314085"/>
          </a:xfrm>
          <a:prstGeom prst="rect">
            <a:avLst/>
          </a:prstGeom>
        </p:spPr>
      </p:pic>
      <p:cxnSp>
        <p:nvCxnSpPr>
          <p:cNvPr id="77" name="直線矢印コネクタ 76">
            <a:extLst>
              <a:ext uri="{FF2B5EF4-FFF2-40B4-BE49-F238E27FC236}">
                <a16:creationId xmlns:a16="http://schemas.microsoft.com/office/drawing/2014/main" id="{22EFB396-E803-DDF8-D533-41DC20114041}"/>
              </a:ext>
            </a:extLst>
          </p:cNvPr>
          <p:cNvCxnSpPr>
            <a:cxnSpLocks/>
          </p:cNvCxnSpPr>
          <p:nvPr/>
        </p:nvCxnSpPr>
        <p:spPr>
          <a:xfrm>
            <a:off x="9519949" y="3995104"/>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87926D4-9DE2-BAA9-A46A-97756E881F0C}"/>
              </a:ext>
            </a:extLst>
          </p:cNvPr>
          <p:cNvSpPr txBox="1"/>
          <p:nvPr/>
        </p:nvSpPr>
        <p:spPr>
          <a:xfrm>
            <a:off x="9466890" y="4083462"/>
            <a:ext cx="1255015" cy="307777"/>
          </a:xfrm>
          <a:prstGeom prst="rect">
            <a:avLst/>
          </a:prstGeom>
          <a:noFill/>
        </p:spPr>
        <p:txBody>
          <a:bodyPr wrap="square" rtlCol="0">
            <a:spAutoFit/>
          </a:bodyPr>
          <a:lstStyle/>
          <a:p>
            <a:pPr algn="ctr"/>
            <a:r>
              <a:rPr kumimoji="1" lang="ja-JP" altLang="en-US" sz="1400" dirty="0"/>
              <a:t>需要抑制要請</a:t>
            </a:r>
          </a:p>
        </p:txBody>
      </p:sp>
      <p:cxnSp>
        <p:nvCxnSpPr>
          <p:cNvPr id="79" name="直線矢印コネクタ 78">
            <a:extLst>
              <a:ext uri="{FF2B5EF4-FFF2-40B4-BE49-F238E27FC236}">
                <a16:creationId xmlns:a16="http://schemas.microsoft.com/office/drawing/2014/main" id="{0CCE2580-753F-51DF-D6F6-74F94A319294}"/>
              </a:ext>
            </a:extLst>
          </p:cNvPr>
          <p:cNvCxnSpPr>
            <a:cxnSpLocks/>
          </p:cNvCxnSpPr>
          <p:nvPr/>
        </p:nvCxnSpPr>
        <p:spPr>
          <a:xfrm flipH="1">
            <a:off x="9819833" y="3317706"/>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0" name="グラフィックス 79" descr="建物 単色塗りつぶし">
            <a:extLst>
              <a:ext uri="{FF2B5EF4-FFF2-40B4-BE49-F238E27FC236}">
                <a16:creationId xmlns:a16="http://schemas.microsoft.com/office/drawing/2014/main" id="{D47A3426-CC9A-543D-0624-5607AC69AB5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209910" y="1592916"/>
            <a:ext cx="534703" cy="534703"/>
          </a:xfrm>
          <a:prstGeom prst="rect">
            <a:avLst/>
          </a:prstGeom>
        </p:spPr>
      </p:pic>
      <p:sp>
        <p:nvSpPr>
          <p:cNvPr id="81" name="テキスト ボックス 80">
            <a:extLst>
              <a:ext uri="{FF2B5EF4-FFF2-40B4-BE49-F238E27FC236}">
                <a16:creationId xmlns:a16="http://schemas.microsoft.com/office/drawing/2014/main" id="{AF5F74E3-5887-5D08-AC2A-8F15D0D2B2DC}"/>
              </a:ext>
            </a:extLst>
          </p:cNvPr>
          <p:cNvSpPr txBox="1"/>
          <p:nvPr/>
        </p:nvSpPr>
        <p:spPr>
          <a:xfrm>
            <a:off x="8040016" y="1045526"/>
            <a:ext cx="2029819" cy="307777"/>
          </a:xfrm>
          <a:prstGeom prst="rect">
            <a:avLst/>
          </a:prstGeom>
          <a:noFill/>
        </p:spPr>
        <p:txBody>
          <a:bodyPr wrap="square" rtlCol="0">
            <a:spAutoFit/>
          </a:bodyPr>
          <a:lstStyle/>
          <a:p>
            <a:pPr algn="ctr"/>
            <a:r>
              <a:rPr kumimoji="1" lang="ja-JP" altLang="en-US" sz="1400" b="1" dirty="0">
                <a:solidFill>
                  <a:schemeClr val="accent3"/>
                </a:solidFill>
              </a:rPr>
              <a:t>大手地域電力会社</a:t>
            </a:r>
          </a:p>
        </p:txBody>
      </p:sp>
      <p:cxnSp>
        <p:nvCxnSpPr>
          <p:cNvPr id="82" name="直線矢印コネクタ 81">
            <a:extLst>
              <a:ext uri="{FF2B5EF4-FFF2-40B4-BE49-F238E27FC236}">
                <a16:creationId xmlns:a16="http://schemas.microsoft.com/office/drawing/2014/main" id="{48716F23-8972-7A51-5BD0-A2BBA1B3C35A}"/>
              </a:ext>
            </a:extLst>
          </p:cNvPr>
          <p:cNvCxnSpPr>
            <a:cxnSpLocks/>
          </p:cNvCxnSpPr>
          <p:nvPr/>
        </p:nvCxnSpPr>
        <p:spPr>
          <a:xfrm flipV="1">
            <a:off x="9237750"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3" name="グラフィックス 82" descr="硬貨 単色塗りつぶし">
            <a:extLst>
              <a:ext uri="{FF2B5EF4-FFF2-40B4-BE49-F238E27FC236}">
                <a16:creationId xmlns:a16="http://schemas.microsoft.com/office/drawing/2014/main" id="{7C655780-34C2-8A79-61D6-B365F9AFD27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292391" y="2333174"/>
            <a:ext cx="323974" cy="323974"/>
          </a:xfrm>
          <a:prstGeom prst="rect">
            <a:avLst/>
          </a:prstGeom>
        </p:spPr>
      </p:pic>
      <p:pic>
        <p:nvPicPr>
          <p:cNvPr id="84" name="グラフィックス 83" descr="硬貨 単色塗りつぶし">
            <a:extLst>
              <a:ext uri="{FF2B5EF4-FFF2-40B4-BE49-F238E27FC236}">
                <a16:creationId xmlns:a16="http://schemas.microsoft.com/office/drawing/2014/main" id="{C926F4C2-D01D-0EAD-E42A-BA82E0F72C5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474341" y="2333174"/>
            <a:ext cx="323974" cy="323974"/>
          </a:xfrm>
          <a:prstGeom prst="rect">
            <a:avLst/>
          </a:prstGeom>
        </p:spPr>
      </p:pic>
      <p:sp>
        <p:nvSpPr>
          <p:cNvPr id="85" name="テキスト ボックス 84">
            <a:extLst>
              <a:ext uri="{FF2B5EF4-FFF2-40B4-BE49-F238E27FC236}">
                <a16:creationId xmlns:a16="http://schemas.microsoft.com/office/drawing/2014/main" id="{2D31F21E-A4FC-3C7B-BD34-78A095030807}"/>
              </a:ext>
            </a:extLst>
          </p:cNvPr>
          <p:cNvSpPr txBox="1"/>
          <p:nvPr/>
        </p:nvSpPr>
        <p:spPr>
          <a:xfrm>
            <a:off x="10155716" y="1053412"/>
            <a:ext cx="1716797" cy="307777"/>
          </a:xfrm>
          <a:prstGeom prst="rect">
            <a:avLst/>
          </a:prstGeom>
          <a:noFill/>
        </p:spPr>
        <p:txBody>
          <a:bodyPr wrap="square" rtlCol="0">
            <a:spAutoFit/>
          </a:bodyPr>
          <a:lstStyle/>
          <a:p>
            <a:pPr algn="ctr"/>
            <a:r>
              <a:rPr kumimoji="1" lang="ja-JP" altLang="en-US" sz="1400" b="1" dirty="0">
                <a:solidFill>
                  <a:schemeClr val="accent3"/>
                </a:solidFill>
              </a:rPr>
              <a:t>ガス会社</a:t>
            </a:r>
          </a:p>
        </p:txBody>
      </p:sp>
      <p:pic>
        <p:nvPicPr>
          <p:cNvPr id="86" name="グラフィックス 85" descr="建物 単色塗りつぶし">
            <a:extLst>
              <a:ext uri="{FF2B5EF4-FFF2-40B4-BE49-F238E27FC236}">
                <a16:creationId xmlns:a16="http://schemas.microsoft.com/office/drawing/2014/main" id="{ADDF5A6D-996B-064D-1522-BF0B5DE393E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178756" y="1601645"/>
            <a:ext cx="534703" cy="534703"/>
          </a:xfrm>
          <a:prstGeom prst="rect">
            <a:avLst/>
          </a:prstGeom>
        </p:spPr>
      </p:pic>
      <p:sp>
        <p:nvSpPr>
          <p:cNvPr id="87" name="テキスト ボックス 86">
            <a:extLst>
              <a:ext uri="{FF2B5EF4-FFF2-40B4-BE49-F238E27FC236}">
                <a16:creationId xmlns:a16="http://schemas.microsoft.com/office/drawing/2014/main" id="{451A8DF6-2311-4FC2-E131-39C4803A0D65}"/>
              </a:ext>
            </a:extLst>
          </p:cNvPr>
          <p:cNvSpPr txBox="1"/>
          <p:nvPr/>
        </p:nvSpPr>
        <p:spPr>
          <a:xfrm>
            <a:off x="10155716" y="1337654"/>
            <a:ext cx="1058405" cy="307777"/>
          </a:xfrm>
          <a:prstGeom prst="rect">
            <a:avLst/>
          </a:prstGeom>
          <a:noFill/>
        </p:spPr>
        <p:txBody>
          <a:bodyPr wrap="square" rtlCol="0">
            <a:spAutoFit/>
          </a:bodyPr>
          <a:lstStyle/>
          <a:p>
            <a:pPr algn="ctr"/>
            <a:r>
              <a:rPr kumimoji="1" lang="ja-JP" altLang="en-US" sz="1400" dirty="0"/>
              <a:t>都市ガス</a:t>
            </a:r>
          </a:p>
        </p:txBody>
      </p:sp>
      <p:pic>
        <p:nvPicPr>
          <p:cNvPr id="88" name="図 87" descr="アイコン&#10;&#10;低い精度で自動的に生成された説明">
            <a:extLst>
              <a:ext uri="{FF2B5EF4-FFF2-40B4-BE49-F238E27FC236}">
                <a16:creationId xmlns:a16="http://schemas.microsoft.com/office/drawing/2014/main" id="{06D83AC7-4DCC-7291-1618-282C1115EB1F}"/>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8339609" y="4103946"/>
            <a:ext cx="304729" cy="274167"/>
          </a:xfrm>
          <a:prstGeom prst="rect">
            <a:avLst/>
          </a:prstGeom>
        </p:spPr>
      </p:pic>
      <p:pic>
        <p:nvPicPr>
          <p:cNvPr id="89" name="図 88" descr="アイコン&#10;&#10;低い精度で自動的に生成された説明">
            <a:extLst>
              <a:ext uri="{FF2B5EF4-FFF2-40B4-BE49-F238E27FC236}">
                <a16:creationId xmlns:a16="http://schemas.microsoft.com/office/drawing/2014/main" id="{67847D09-3C88-54AF-5942-A427167EB24B}"/>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9961972" y="2986261"/>
            <a:ext cx="304729" cy="274167"/>
          </a:xfrm>
          <a:prstGeom prst="rect">
            <a:avLst/>
          </a:prstGeom>
        </p:spPr>
      </p:pic>
      <p:cxnSp>
        <p:nvCxnSpPr>
          <p:cNvPr id="90" name="直線矢印コネクタ 89">
            <a:extLst>
              <a:ext uri="{FF2B5EF4-FFF2-40B4-BE49-F238E27FC236}">
                <a16:creationId xmlns:a16="http://schemas.microsoft.com/office/drawing/2014/main" id="{949D696E-7EC0-004E-8E54-7800C6C6E651}"/>
              </a:ext>
            </a:extLst>
          </p:cNvPr>
          <p:cNvCxnSpPr>
            <a:cxnSpLocks/>
          </p:cNvCxnSpPr>
          <p:nvPr/>
        </p:nvCxnSpPr>
        <p:spPr>
          <a:xfrm flipV="1">
            <a:off x="11446107"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4044C60-C203-0C51-20D5-BF0AD66E54D1}"/>
              </a:ext>
            </a:extLst>
          </p:cNvPr>
          <p:cNvSpPr txBox="1"/>
          <p:nvPr/>
        </p:nvSpPr>
        <p:spPr>
          <a:xfrm>
            <a:off x="2403119" y="5677711"/>
            <a:ext cx="1880299" cy="400110"/>
          </a:xfrm>
          <a:prstGeom prst="rect">
            <a:avLst/>
          </a:prstGeom>
          <a:noFill/>
        </p:spPr>
        <p:txBody>
          <a:bodyPr wrap="square" rtlCol="0">
            <a:spAutoFit/>
          </a:bodyPr>
          <a:lstStyle/>
          <a:p>
            <a:pPr algn="ctr"/>
            <a:r>
              <a:rPr kumimoji="1" lang="ja-JP" altLang="en-US" sz="2000" b="1" dirty="0">
                <a:solidFill>
                  <a:schemeClr val="accent1"/>
                </a:solidFill>
              </a:rPr>
              <a:t>要請承認型</a:t>
            </a:r>
          </a:p>
        </p:txBody>
      </p:sp>
    </p:spTree>
    <p:extLst>
      <p:ext uri="{BB962C8B-B14F-4D97-AF65-F5344CB8AC3E}">
        <p14:creationId xmlns:p14="http://schemas.microsoft.com/office/powerpoint/2010/main" val="247419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52429" cy="853432"/>
          </a:xfrm>
        </p:spPr>
        <p:txBody>
          <a:bodyPr/>
          <a:lstStyle/>
          <a:p>
            <a:r>
              <a:rPr lang="en-US" altLang="ja-JP" sz="2000" dirty="0"/>
              <a:t>YOKOGAWA</a:t>
            </a:r>
            <a:r>
              <a:rPr lang="ja-JP" altLang="en-US" sz="2000" dirty="0"/>
              <a:t>が工業団地向けの地域エネルギー管理システム</a:t>
            </a:r>
            <a:r>
              <a:rPr lang="en-US" altLang="ja-JP" sz="2000" dirty="0"/>
              <a:t>CEMS</a:t>
            </a:r>
            <a:r>
              <a:rPr lang="ja-JP" altLang="en-US" sz="2000" dirty="0"/>
              <a:t>を構築した事例。</a:t>
            </a:r>
            <a:endParaRPr lang="en-US" altLang="ja-JP" sz="2000" dirty="0"/>
          </a:p>
          <a:p>
            <a:r>
              <a:rPr lang="ja-JP" altLang="en-US" sz="2000" dirty="0"/>
              <a:t>複数の工場と住居地帯が隣接している工業団地に、中心的な事業体が運営する自家発電設備を活用する</a:t>
            </a:r>
            <a:r>
              <a:rPr lang="en-US" altLang="ja-JP" sz="2000" dirty="0"/>
              <a:t>CEMS</a:t>
            </a:r>
            <a:r>
              <a:rPr lang="ja-JP" altLang="en-US" sz="2000" dirty="0"/>
              <a:t>が導入された。</a:t>
            </a:r>
            <a:endParaRPr lang="en-US" altLang="ja-JP" sz="2000" dirty="0"/>
          </a:p>
          <a:p>
            <a:pPr lvl="1"/>
            <a:r>
              <a:rPr lang="ja-JP" altLang="en-US" sz="1800" dirty="0"/>
              <a:t>ガスコジェネ・太陽光発電・蓄電池から供給される電力や熱と、大手地域電力会社やガス会社から購入した電力・都市ガスを、全体の</a:t>
            </a:r>
            <a:r>
              <a:rPr lang="en-US" altLang="ja-JP" sz="1800" dirty="0"/>
              <a:t>EMS</a:t>
            </a:r>
            <a:r>
              <a:rPr lang="ja-JP" altLang="en-US" sz="1800" dirty="0"/>
              <a:t>によって制御・最適化し、工業団地の</a:t>
            </a:r>
            <a:r>
              <a:rPr lang="en-US" altLang="ja-JP" sz="1800" dirty="0"/>
              <a:t>7</a:t>
            </a:r>
            <a:r>
              <a:rPr lang="ja-JP" altLang="en-US" sz="1800" dirty="0"/>
              <a:t>工場へ効率的にエネルギー供給する。</a:t>
            </a:r>
            <a:endParaRPr lang="en-US" altLang="ja-JP" sz="1800" dirty="0"/>
          </a:p>
          <a:p>
            <a:pPr lvl="1"/>
            <a:r>
              <a:rPr lang="ja-JP" altLang="en-US" sz="1800" dirty="0"/>
              <a:t>需要抑制</a:t>
            </a:r>
            <a:r>
              <a:rPr lang="ja-JP" altLang="en-US" sz="1600" dirty="0"/>
              <a:t>（</a:t>
            </a:r>
            <a:r>
              <a:rPr lang="en-US" altLang="ja-JP" sz="1600" dirty="0"/>
              <a:t>Dynamic Pricing</a:t>
            </a:r>
            <a:r>
              <a:rPr lang="ja-JP" altLang="en-US" sz="1600" dirty="0"/>
              <a:t>やデマンドレスポンス）</a:t>
            </a:r>
            <a:r>
              <a:rPr lang="ja-JP" altLang="en-US" sz="1800" dirty="0"/>
              <a:t>を</a:t>
            </a:r>
            <a:br>
              <a:rPr lang="en-US" altLang="ja-JP" sz="1800" dirty="0"/>
            </a:br>
            <a:r>
              <a:rPr lang="ja-JP" altLang="en-US" sz="1800" dirty="0"/>
              <a:t>要請することで、より高度な需給平衡を実現している。</a:t>
            </a:r>
            <a:endParaRPr lang="en-US" altLang="ja-JP" sz="1800" dirty="0"/>
          </a:p>
          <a:p>
            <a:pPr lvl="1"/>
            <a:r>
              <a:rPr lang="ja-JP" altLang="en-US" sz="1800" dirty="0"/>
              <a:t>長期停電などの非常時には、工業団地への最低限のエネルギー供給だけでなく、電力会社に余剰電力を販売して、防災拠点を支援する。</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地域エネルギー管理システム</a:t>
            </a:r>
            <a:r>
              <a:rPr lang="en-US" altLang="ja-JP" dirty="0"/>
              <a:t>CEMS</a:t>
            </a:r>
            <a:r>
              <a:rPr lang="ja-JP" altLang="en-US" dirty="0"/>
              <a:t>の事例：</a:t>
            </a:r>
            <a:r>
              <a:rPr lang="en-US" altLang="ja-JP" dirty="0"/>
              <a:t>Soga’s Grid</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地域エネルギー管理システムの事例</a:t>
            </a:r>
            <a:endParaRPr kumimoji="1" lang="ja-JP" altLang="en-US" sz="1600" b="1" dirty="0">
              <a:solidFill>
                <a:schemeClr val="bg1"/>
              </a:solidFill>
            </a:endParaRPr>
          </a:p>
        </p:txBody>
      </p:sp>
      <p:sp>
        <p:nvSpPr>
          <p:cNvPr id="17" name="正方形/長方形 16">
            <a:extLst>
              <a:ext uri="{FF2B5EF4-FFF2-40B4-BE49-F238E27FC236}">
                <a16:creationId xmlns:a16="http://schemas.microsoft.com/office/drawing/2014/main" id="{96B64BDC-6DA7-803A-5091-92CD01DD9803}"/>
              </a:ext>
            </a:extLst>
          </p:cNvPr>
          <p:cNvSpPr/>
          <p:nvPr/>
        </p:nvSpPr>
        <p:spPr>
          <a:xfrm>
            <a:off x="8176382" y="1331696"/>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1BC51371-7D5A-58D4-3807-74B1E917547F}"/>
              </a:ext>
            </a:extLst>
          </p:cNvPr>
          <p:cNvSpPr/>
          <p:nvPr/>
        </p:nvSpPr>
        <p:spPr>
          <a:xfrm>
            <a:off x="10208667" y="1332727"/>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8909238F-FB28-9937-A7C6-34BEA70256DD}"/>
              </a:ext>
            </a:extLst>
          </p:cNvPr>
          <p:cNvSpPr/>
          <p:nvPr/>
        </p:nvSpPr>
        <p:spPr>
          <a:xfrm>
            <a:off x="6339285" y="4766774"/>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91D66BEC-AF11-CDA2-5C6A-F19FF1A724C9}"/>
              </a:ext>
            </a:extLst>
          </p:cNvPr>
          <p:cNvSpPr/>
          <p:nvPr/>
        </p:nvSpPr>
        <p:spPr>
          <a:xfrm>
            <a:off x="6345565" y="2764173"/>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2" name="コネクタ: カギ線 21">
            <a:extLst>
              <a:ext uri="{FF2B5EF4-FFF2-40B4-BE49-F238E27FC236}">
                <a16:creationId xmlns:a16="http://schemas.microsoft.com/office/drawing/2014/main" id="{1B4D4ECE-B633-9C79-47C3-23C6ABAC5CED}"/>
              </a:ext>
            </a:extLst>
          </p:cNvPr>
          <p:cNvCxnSpPr>
            <a:cxnSpLocks/>
            <a:stCxn id="72" idx="4"/>
            <a:endCxn id="73" idx="0"/>
          </p:cNvCxnSpPr>
          <p:nvPr/>
        </p:nvCxnSpPr>
        <p:spPr>
          <a:xfrm rot="5400000">
            <a:off x="7186667" y="3414150"/>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9BA1FB1-3953-5373-397D-DD7C74D02825}"/>
              </a:ext>
            </a:extLst>
          </p:cNvPr>
          <p:cNvSpPr/>
          <p:nvPr/>
        </p:nvSpPr>
        <p:spPr>
          <a:xfrm>
            <a:off x="8476161" y="2898617"/>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稲妻 単色塗りつぶし">
            <a:extLst>
              <a:ext uri="{FF2B5EF4-FFF2-40B4-BE49-F238E27FC236}">
                <a16:creationId xmlns:a16="http://schemas.microsoft.com/office/drawing/2014/main" id="{07989F0E-B5EC-37C4-391C-4ABFC74A65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20377" y="2343582"/>
            <a:ext cx="312523" cy="312523"/>
          </a:xfrm>
          <a:prstGeom prst="rect">
            <a:avLst/>
          </a:prstGeom>
        </p:spPr>
      </p:pic>
      <p:pic>
        <p:nvPicPr>
          <p:cNvPr id="26" name="グラフィックス 25" descr="工場 単色塗りつぶし">
            <a:extLst>
              <a:ext uri="{FF2B5EF4-FFF2-40B4-BE49-F238E27FC236}">
                <a16:creationId xmlns:a16="http://schemas.microsoft.com/office/drawing/2014/main" id="{28027E40-E6EC-758A-30C8-9374ADEBC8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37865" y="4947783"/>
            <a:ext cx="590699" cy="590699"/>
          </a:xfrm>
          <a:prstGeom prst="rect">
            <a:avLst/>
          </a:prstGeom>
        </p:spPr>
      </p:pic>
      <p:cxnSp>
        <p:nvCxnSpPr>
          <p:cNvPr id="27" name="直線矢印コネクタ 26">
            <a:extLst>
              <a:ext uri="{FF2B5EF4-FFF2-40B4-BE49-F238E27FC236}">
                <a16:creationId xmlns:a16="http://schemas.microsoft.com/office/drawing/2014/main" id="{17F8AA6E-68D9-F9FE-F5CF-F85DA33CAEE4}"/>
              </a:ext>
            </a:extLst>
          </p:cNvPr>
          <p:cNvCxnSpPr>
            <a:cxnSpLocks/>
            <a:stCxn id="29" idx="3"/>
            <a:endCxn id="24" idx="1"/>
          </p:cNvCxnSpPr>
          <p:nvPr/>
        </p:nvCxnSpPr>
        <p:spPr>
          <a:xfrm flipV="1">
            <a:off x="7840599" y="3446861"/>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グラフィックス 27" descr="稲妻 単色塗りつぶし">
            <a:extLst>
              <a:ext uri="{FF2B5EF4-FFF2-40B4-BE49-F238E27FC236}">
                <a16:creationId xmlns:a16="http://schemas.microsoft.com/office/drawing/2014/main" id="{98C22E6A-9FF8-8F01-4A5B-B9EF656791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00971" y="4084768"/>
            <a:ext cx="312523" cy="312523"/>
          </a:xfrm>
          <a:prstGeom prst="rect">
            <a:avLst/>
          </a:prstGeom>
        </p:spPr>
      </p:pic>
      <p:sp>
        <p:nvSpPr>
          <p:cNvPr id="29" name="四角形: 角を丸くする 28">
            <a:extLst>
              <a:ext uri="{FF2B5EF4-FFF2-40B4-BE49-F238E27FC236}">
                <a16:creationId xmlns:a16="http://schemas.microsoft.com/office/drawing/2014/main" id="{2B073259-9B8F-5C7C-6F2F-01011431E138}"/>
              </a:ext>
            </a:extLst>
          </p:cNvPr>
          <p:cNvSpPr/>
          <p:nvPr/>
        </p:nvSpPr>
        <p:spPr>
          <a:xfrm>
            <a:off x="6532531" y="3114272"/>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グラフィックス 29" descr="ソーラー パネル 単色塗りつぶし">
            <a:extLst>
              <a:ext uri="{FF2B5EF4-FFF2-40B4-BE49-F238E27FC236}">
                <a16:creationId xmlns:a16="http://schemas.microsoft.com/office/drawing/2014/main" id="{B5CDF36A-BB49-962F-7776-11E0355AC4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8715" y="3241506"/>
            <a:ext cx="433233" cy="433233"/>
          </a:xfrm>
          <a:prstGeom prst="rect">
            <a:avLst/>
          </a:prstGeom>
        </p:spPr>
      </p:pic>
      <p:pic>
        <p:nvPicPr>
          <p:cNvPr id="31" name="Picture 2" descr="バッテリー | フリーのアイコンイラスト素材 icon-pit">
            <a:extLst>
              <a:ext uri="{FF2B5EF4-FFF2-40B4-BE49-F238E27FC236}">
                <a16:creationId xmlns:a16="http://schemas.microsoft.com/office/drawing/2014/main" id="{09F75FCD-7A09-4392-8548-717073608B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8164" y="3220530"/>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32" name="グラフィックス 31" descr="倉庫 単色塗りつぶし">
            <a:extLst>
              <a:ext uri="{FF2B5EF4-FFF2-40B4-BE49-F238E27FC236}">
                <a16:creationId xmlns:a16="http://schemas.microsoft.com/office/drawing/2014/main" id="{3B36FA68-3923-013C-A991-CBC8100032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3121" y="2168294"/>
            <a:ext cx="927027" cy="927027"/>
          </a:xfrm>
          <a:prstGeom prst="rect">
            <a:avLst/>
          </a:prstGeom>
        </p:spPr>
      </p:pic>
      <p:pic>
        <p:nvPicPr>
          <p:cNvPr id="33" name="グラフィックス 32" descr="工場 単色塗りつぶし">
            <a:extLst>
              <a:ext uri="{FF2B5EF4-FFF2-40B4-BE49-F238E27FC236}">
                <a16:creationId xmlns:a16="http://schemas.microsoft.com/office/drawing/2014/main" id="{6E7D7017-FA7C-B0B6-5EC0-10ABBBB460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28206" y="4947783"/>
            <a:ext cx="590699" cy="590699"/>
          </a:xfrm>
          <a:prstGeom prst="rect">
            <a:avLst/>
          </a:prstGeom>
        </p:spPr>
      </p:pic>
      <p:pic>
        <p:nvPicPr>
          <p:cNvPr id="34" name="グラフィックス 33" descr="工場 単色塗りつぶし">
            <a:extLst>
              <a:ext uri="{FF2B5EF4-FFF2-40B4-BE49-F238E27FC236}">
                <a16:creationId xmlns:a16="http://schemas.microsoft.com/office/drawing/2014/main" id="{035BCB61-2EF3-42DB-98D6-108DF5BF31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8547" y="4947783"/>
            <a:ext cx="590699" cy="590699"/>
          </a:xfrm>
          <a:prstGeom prst="rect">
            <a:avLst/>
          </a:prstGeom>
        </p:spPr>
      </p:pic>
      <p:pic>
        <p:nvPicPr>
          <p:cNvPr id="35" name="グラフィックス 34" descr="工場 単色塗りつぶし">
            <a:extLst>
              <a:ext uri="{FF2B5EF4-FFF2-40B4-BE49-F238E27FC236}">
                <a16:creationId xmlns:a16="http://schemas.microsoft.com/office/drawing/2014/main" id="{CF65C02D-F2CF-74B8-0F69-044305E861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8888" y="4947783"/>
            <a:ext cx="590699" cy="590699"/>
          </a:xfrm>
          <a:prstGeom prst="rect">
            <a:avLst/>
          </a:prstGeom>
        </p:spPr>
      </p:pic>
      <p:pic>
        <p:nvPicPr>
          <p:cNvPr id="36" name="グラフィックス 35" descr="工場 単色塗りつぶし">
            <a:extLst>
              <a:ext uri="{FF2B5EF4-FFF2-40B4-BE49-F238E27FC236}">
                <a16:creationId xmlns:a16="http://schemas.microsoft.com/office/drawing/2014/main" id="{3044D6C3-0819-C4D1-9021-1DCA402A50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99229" y="4947783"/>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16C852F6-F974-4365-31FE-D0B3830481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9570" y="4947783"/>
            <a:ext cx="590699" cy="590699"/>
          </a:xfrm>
          <a:prstGeom prst="rect">
            <a:avLst/>
          </a:prstGeom>
        </p:spPr>
      </p:pic>
      <p:pic>
        <p:nvPicPr>
          <p:cNvPr id="38" name="グラフィックス 37" descr="工場 単色塗りつぶし">
            <a:extLst>
              <a:ext uri="{FF2B5EF4-FFF2-40B4-BE49-F238E27FC236}">
                <a16:creationId xmlns:a16="http://schemas.microsoft.com/office/drawing/2014/main" id="{A6137A06-5EE5-16AC-AC42-5CD11DB7A7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9910" y="4947783"/>
            <a:ext cx="590699" cy="590699"/>
          </a:xfrm>
          <a:prstGeom prst="rect">
            <a:avLst/>
          </a:prstGeom>
        </p:spPr>
      </p:pic>
      <p:cxnSp>
        <p:nvCxnSpPr>
          <p:cNvPr id="39" name="コネクタ: カギ線 38">
            <a:extLst>
              <a:ext uri="{FF2B5EF4-FFF2-40B4-BE49-F238E27FC236}">
                <a16:creationId xmlns:a16="http://schemas.microsoft.com/office/drawing/2014/main" id="{55AE7B4C-7CA3-B7EB-B063-0C8881801BDD}"/>
              </a:ext>
            </a:extLst>
          </p:cNvPr>
          <p:cNvCxnSpPr>
            <a:cxnSpLocks/>
            <a:stCxn id="24" idx="2"/>
            <a:endCxn id="38" idx="0"/>
          </p:cNvCxnSpPr>
          <p:nvPr/>
        </p:nvCxnSpPr>
        <p:spPr>
          <a:xfrm rot="16200000" flipH="1">
            <a:off x="9806373" y="3278896"/>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411AD7AE-E8C7-8941-C08A-F9C2222ECE08}"/>
              </a:ext>
            </a:extLst>
          </p:cNvPr>
          <p:cNvCxnSpPr>
            <a:cxnSpLocks/>
            <a:stCxn id="24" idx="2"/>
            <a:endCxn id="37" idx="0"/>
          </p:cNvCxnSpPr>
          <p:nvPr/>
        </p:nvCxnSpPr>
        <p:spPr>
          <a:xfrm rot="16200000" flipH="1">
            <a:off x="9411203" y="3674066"/>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6ACF3BB-2920-C4D3-B994-405275A9FF81}"/>
              </a:ext>
            </a:extLst>
          </p:cNvPr>
          <p:cNvCxnSpPr>
            <a:cxnSpLocks/>
            <a:stCxn id="24" idx="2"/>
            <a:endCxn id="36" idx="0"/>
          </p:cNvCxnSpPr>
          <p:nvPr/>
        </p:nvCxnSpPr>
        <p:spPr>
          <a:xfrm rot="16200000" flipH="1">
            <a:off x="9016032" y="4069236"/>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383AAF9-8B2E-0DE4-5A81-A7883F1BA316}"/>
              </a:ext>
            </a:extLst>
          </p:cNvPr>
          <p:cNvCxnSpPr>
            <a:cxnSpLocks/>
            <a:stCxn id="24" idx="2"/>
            <a:endCxn id="35" idx="0"/>
          </p:cNvCxnSpPr>
          <p:nvPr/>
        </p:nvCxnSpPr>
        <p:spPr>
          <a:xfrm rot="16200000" flipH="1">
            <a:off x="8620862" y="4464407"/>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489C0D37-05F2-BF04-3C18-77D466E95C7A}"/>
              </a:ext>
            </a:extLst>
          </p:cNvPr>
          <p:cNvCxnSpPr>
            <a:cxnSpLocks/>
            <a:stCxn id="24" idx="2"/>
            <a:endCxn id="34" idx="0"/>
          </p:cNvCxnSpPr>
          <p:nvPr/>
        </p:nvCxnSpPr>
        <p:spPr>
          <a:xfrm rot="5400000">
            <a:off x="8225692" y="4083311"/>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72E848B-0F5A-25B1-8718-FDAD9DA4C9A5}"/>
              </a:ext>
            </a:extLst>
          </p:cNvPr>
          <p:cNvCxnSpPr>
            <a:cxnSpLocks/>
            <a:stCxn id="24" idx="2"/>
            <a:endCxn id="33" idx="0"/>
          </p:cNvCxnSpPr>
          <p:nvPr/>
        </p:nvCxnSpPr>
        <p:spPr>
          <a:xfrm rot="5400000">
            <a:off x="7830521" y="3688140"/>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CDFE9160-A00E-C50E-5FAB-1E1521D728D4}"/>
              </a:ext>
            </a:extLst>
          </p:cNvPr>
          <p:cNvCxnSpPr>
            <a:cxnSpLocks/>
            <a:stCxn id="24" idx="2"/>
            <a:endCxn id="26" idx="0"/>
          </p:cNvCxnSpPr>
          <p:nvPr/>
        </p:nvCxnSpPr>
        <p:spPr>
          <a:xfrm rot="5400000">
            <a:off x="7435351" y="3292970"/>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F65238D-3F5B-0B03-6A0A-5485854AFCB2}"/>
              </a:ext>
            </a:extLst>
          </p:cNvPr>
          <p:cNvSpPr txBox="1"/>
          <p:nvPr/>
        </p:nvSpPr>
        <p:spPr>
          <a:xfrm>
            <a:off x="6246453" y="3770229"/>
            <a:ext cx="1792614" cy="307777"/>
          </a:xfrm>
          <a:prstGeom prst="rect">
            <a:avLst/>
          </a:prstGeom>
          <a:noFill/>
        </p:spPr>
        <p:txBody>
          <a:bodyPr wrap="square" rtlCol="0">
            <a:spAutoFit/>
          </a:bodyPr>
          <a:lstStyle/>
          <a:p>
            <a:pPr algn="ctr"/>
            <a:r>
              <a:rPr kumimoji="1" lang="ja-JP" altLang="en-US" sz="1400" dirty="0"/>
              <a:t>再生可能エネルギー</a:t>
            </a:r>
          </a:p>
        </p:txBody>
      </p:sp>
      <p:pic>
        <p:nvPicPr>
          <p:cNvPr id="47" name="グラフィックス 46" descr="送電塔 単色塗りつぶし">
            <a:extLst>
              <a:ext uri="{FF2B5EF4-FFF2-40B4-BE49-F238E27FC236}">
                <a16:creationId xmlns:a16="http://schemas.microsoft.com/office/drawing/2014/main" id="{727BFFBC-7108-794C-68F9-FE7FDEC5CD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23562" y="1589734"/>
            <a:ext cx="537120" cy="537120"/>
          </a:xfrm>
          <a:prstGeom prst="rect">
            <a:avLst/>
          </a:prstGeom>
        </p:spPr>
      </p:pic>
      <p:pic>
        <p:nvPicPr>
          <p:cNvPr id="48" name="Picture 4" descr="ガスタンクのアイコン">
            <a:extLst>
              <a:ext uri="{FF2B5EF4-FFF2-40B4-BE49-F238E27FC236}">
                <a16:creationId xmlns:a16="http://schemas.microsoft.com/office/drawing/2014/main" id="{806E4B23-AD4C-3240-615C-8D8B018B7A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70088" y="1518602"/>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ogeneration Icon 1233995">
            <a:extLst>
              <a:ext uri="{FF2B5EF4-FFF2-40B4-BE49-F238E27FC236}">
                <a16:creationId xmlns:a16="http://schemas.microsoft.com/office/drawing/2014/main" id="{C1B94C42-F14A-7EE0-2F38-F5A6B0935C72}"/>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6009" t="24441" r="15451" b="24287"/>
          <a:stretch/>
        </p:blipFill>
        <p:spPr bwMode="auto">
          <a:xfrm>
            <a:off x="10828781" y="3087157"/>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50" name="グラフィックス 49" descr="建設作業員男性 単色塗りつぶし">
            <a:extLst>
              <a:ext uri="{FF2B5EF4-FFF2-40B4-BE49-F238E27FC236}">
                <a16:creationId xmlns:a16="http://schemas.microsoft.com/office/drawing/2014/main" id="{FC470CFD-5E92-78FA-8952-40710134B48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184014" y="3069696"/>
            <a:ext cx="565753" cy="565753"/>
          </a:xfrm>
          <a:prstGeom prst="rect">
            <a:avLst/>
          </a:prstGeom>
        </p:spPr>
      </p:pic>
      <p:cxnSp>
        <p:nvCxnSpPr>
          <p:cNvPr id="51" name="直線矢印コネクタ 50">
            <a:extLst>
              <a:ext uri="{FF2B5EF4-FFF2-40B4-BE49-F238E27FC236}">
                <a16:creationId xmlns:a16="http://schemas.microsoft.com/office/drawing/2014/main" id="{B1C1A252-5797-7DA1-CD62-A4CF2D273729}"/>
              </a:ext>
            </a:extLst>
          </p:cNvPr>
          <p:cNvCxnSpPr>
            <a:cxnSpLocks/>
          </p:cNvCxnSpPr>
          <p:nvPr/>
        </p:nvCxnSpPr>
        <p:spPr>
          <a:xfrm>
            <a:off x="11077461" y="2186159"/>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8B9AC7D-FCBA-AC4F-F53D-762F3BA610A3}"/>
              </a:ext>
            </a:extLst>
          </p:cNvPr>
          <p:cNvSpPr txBox="1"/>
          <p:nvPr/>
        </p:nvSpPr>
        <p:spPr>
          <a:xfrm>
            <a:off x="8166466" y="1336515"/>
            <a:ext cx="1058405" cy="307777"/>
          </a:xfrm>
          <a:prstGeom prst="rect">
            <a:avLst/>
          </a:prstGeom>
          <a:noFill/>
        </p:spPr>
        <p:txBody>
          <a:bodyPr wrap="square" rtlCol="0">
            <a:spAutoFit/>
          </a:bodyPr>
          <a:lstStyle/>
          <a:p>
            <a:pPr algn="ctr"/>
            <a:r>
              <a:rPr kumimoji="1" lang="ja-JP" altLang="en-US" sz="1400" dirty="0"/>
              <a:t>電力系統</a:t>
            </a:r>
          </a:p>
        </p:txBody>
      </p:sp>
      <p:sp>
        <p:nvSpPr>
          <p:cNvPr id="53" name="正方形/長方形 52">
            <a:extLst>
              <a:ext uri="{FF2B5EF4-FFF2-40B4-BE49-F238E27FC236}">
                <a16:creationId xmlns:a16="http://schemas.microsoft.com/office/drawing/2014/main" id="{5BAB5B8B-FFC3-3E0A-395A-6B545EB4886D}"/>
              </a:ext>
            </a:extLst>
          </p:cNvPr>
          <p:cNvSpPr/>
          <p:nvPr/>
        </p:nvSpPr>
        <p:spPr>
          <a:xfrm>
            <a:off x="8676183" y="3621712"/>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54" name="テキスト ボックス 53">
            <a:extLst>
              <a:ext uri="{FF2B5EF4-FFF2-40B4-BE49-F238E27FC236}">
                <a16:creationId xmlns:a16="http://schemas.microsoft.com/office/drawing/2014/main" id="{215566B6-E36B-29EF-5484-FD227ACACE79}"/>
              </a:ext>
            </a:extLst>
          </p:cNvPr>
          <p:cNvSpPr txBox="1"/>
          <p:nvPr/>
        </p:nvSpPr>
        <p:spPr>
          <a:xfrm>
            <a:off x="7598123" y="5902779"/>
            <a:ext cx="3012227" cy="338554"/>
          </a:xfrm>
          <a:prstGeom prst="rect">
            <a:avLst/>
          </a:prstGeom>
          <a:noFill/>
        </p:spPr>
        <p:txBody>
          <a:bodyPr wrap="square" rtlCol="0">
            <a:spAutoFit/>
          </a:bodyPr>
          <a:lstStyle/>
          <a:p>
            <a:pPr algn="ctr"/>
            <a:r>
              <a:rPr kumimoji="1" lang="ja-JP" altLang="en-US" sz="1600" b="1" dirty="0">
                <a:solidFill>
                  <a:schemeClr val="accent4"/>
                </a:solidFill>
              </a:rPr>
              <a:t>工業団地 </a:t>
            </a:r>
            <a:r>
              <a:rPr kumimoji="1" lang="en-US" altLang="ja-JP" sz="1600" b="1" dirty="0">
                <a:solidFill>
                  <a:schemeClr val="accent4"/>
                </a:solidFill>
              </a:rPr>
              <a:t>(7</a:t>
            </a:r>
            <a:r>
              <a:rPr kumimoji="1" lang="ja-JP" altLang="en-US" sz="1600" b="1" dirty="0">
                <a:solidFill>
                  <a:schemeClr val="accent4"/>
                </a:solidFill>
              </a:rPr>
              <a:t>工場</a:t>
            </a:r>
            <a:r>
              <a:rPr kumimoji="1" lang="en-US" altLang="ja-JP" sz="1600" b="1" dirty="0">
                <a:solidFill>
                  <a:schemeClr val="accent4"/>
                </a:solidFill>
              </a:rPr>
              <a:t>)</a:t>
            </a:r>
            <a:endParaRPr kumimoji="1" lang="ja-JP" altLang="en-US" sz="1600" b="1" dirty="0">
              <a:solidFill>
                <a:schemeClr val="accent4"/>
              </a:solidFill>
            </a:endParaRPr>
          </a:p>
        </p:txBody>
      </p:sp>
      <p:sp>
        <p:nvSpPr>
          <p:cNvPr id="55" name="テキスト ボックス 54">
            <a:extLst>
              <a:ext uri="{FF2B5EF4-FFF2-40B4-BE49-F238E27FC236}">
                <a16:creationId xmlns:a16="http://schemas.microsoft.com/office/drawing/2014/main" id="{185B0D31-7834-3EA7-6681-50582B7124C2}"/>
              </a:ext>
            </a:extLst>
          </p:cNvPr>
          <p:cNvSpPr txBox="1"/>
          <p:nvPr/>
        </p:nvSpPr>
        <p:spPr>
          <a:xfrm>
            <a:off x="6195612" y="1927289"/>
            <a:ext cx="1442044" cy="338554"/>
          </a:xfrm>
          <a:prstGeom prst="rect">
            <a:avLst/>
          </a:prstGeom>
          <a:noFill/>
        </p:spPr>
        <p:txBody>
          <a:bodyPr wrap="square" rtlCol="0">
            <a:spAutoFit/>
          </a:bodyPr>
          <a:lstStyle/>
          <a:p>
            <a:pPr algn="ctr"/>
            <a:r>
              <a:rPr kumimoji="1" lang="ja-JP" altLang="en-US" sz="1600" b="1" dirty="0">
                <a:solidFill>
                  <a:schemeClr val="accent1"/>
                </a:solidFill>
              </a:rPr>
              <a:t>中央事業体</a:t>
            </a:r>
          </a:p>
        </p:txBody>
      </p:sp>
      <p:sp>
        <p:nvSpPr>
          <p:cNvPr id="56" name="テキスト ボックス 55">
            <a:extLst>
              <a:ext uri="{FF2B5EF4-FFF2-40B4-BE49-F238E27FC236}">
                <a16:creationId xmlns:a16="http://schemas.microsoft.com/office/drawing/2014/main" id="{EA503EE9-00CB-7E78-6439-345B4DC94B7E}"/>
              </a:ext>
            </a:extLst>
          </p:cNvPr>
          <p:cNvSpPr txBox="1"/>
          <p:nvPr/>
        </p:nvSpPr>
        <p:spPr>
          <a:xfrm>
            <a:off x="10593735" y="3732119"/>
            <a:ext cx="1293389" cy="307777"/>
          </a:xfrm>
          <a:prstGeom prst="rect">
            <a:avLst/>
          </a:prstGeom>
          <a:noFill/>
        </p:spPr>
        <p:txBody>
          <a:bodyPr wrap="square" rtlCol="0">
            <a:spAutoFit/>
          </a:bodyPr>
          <a:lstStyle/>
          <a:p>
            <a:pPr algn="ctr"/>
            <a:r>
              <a:rPr kumimoji="1" lang="ja-JP" altLang="en-US" sz="1400" dirty="0"/>
              <a:t>コジェネシステム</a:t>
            </a:r>
          </a:p>
        </p:txBody>
      </p:sp>
      <p:pic>
        <p:nvPicPr>
          <p:cNvPr id="57" name="グラフィックス 56" descr="コンピューター 単色塗りつぶし">
            <a:extLst>
              <a:ext uri="{FF2B5EF4-FFF2-40B4-BE49-F238E27FC236}">
                <a16:creationId xmlns:a16="http://schemas.microsoft.com/office/drawing/2014/main" id="{C3D7DB72-B829-BA66-14E0-A8DE2E60BB7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559325" y="3037658"/>
            <a:ext cx="636637" cy="636637"/>
          </a:xfrm>
          <a:prstGeom prst="rect">
            <a:avLst/>
          </a:prstGeom>
        </p:spPr>
      </p:pic>
      <p:pic>
        <p:nvPicPr>
          <p:cNvPr id="58" name="グラフィックス 57" descr="コンピューター 単色塗りつぶし">
            <a:extLst>
              <a:ext uri="{FF2B5EF4-FFF2-40B4-BE49-F238E27FC236}">
                <a16:creationId xmlns:a16="http://schemas.microsoft.com/office/drawing/2014/main" id="{D424885C-DA5E-FE2B-F23F-914DE788633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346011" y="5503343"/>
            <a:ext cx="380924" cy="380924"/>
          </a:xfrm>
          <a:prstGeom prst="rect">
            <a:avLst/>
          </a:prstGeom>
        </p:spPr>
      </p:pic>
      <p:pic>
        <p:nvPicPr>
          <p:cNvPr id="59" name="グラフィックス 58" descr="コンピューター 単色塗りつぶし">
            <a:extLst>
              <a:ext uri="{FF2B5EF4-FFF2-40B4-BE49-F238E27FC236}">
                <a16:creationId xmlns:a16="http://schemas.microsoft.com/office/drawing/2014/main" id="{837A5D6A-5823-B9B0-E9BC-E0DE7499015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577336" y="5503343"/>
            <a:ext cx="380924" cy="380924"/>
          </a:xfrm>
          <a:prstGeom prst="rect">
            <a:avLst/>
          </a:prstGeom>
        </p:spPr>
      </p:pic>
      <p:pic>
        <p:nvPicPr>
          <p:cNvPr id="60" name="グラフィックス 59" descr="コンピューター 単色塗りつぶし">
            <a:extLst>
              <a:ext uri="{FF2B5EF4-FFF2-40B4-BE49-F238E27FC236}">
                <a16:creationId xmlns:a16="http://schemas.microsoft.com/office/drawing/2014/main" id="{ADCF1B60-33C3-04D1-1C31-4C5D680F35D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136018" y="5503343"/>
            <a:ext cx="380924" cy="380924"/>
          </a:xfrm>
          <a:prstGeom prst="rect">
            <a:avLst/>
          </a:prstGeom>
        </p:spPr>
      </p:pic>
      <p:pic>
        <p:nvPicPr>
          <p:cNvPr id="61" name="グラフィックス 60" descr="コンピューター 単色塗りつぶし">
            <a:extLst>
              <a:ext uri="{FF2B5EF4-FFF2-40B4-BE49-F238E27FC236}">
                <a16:creationId xmlns:a16="http://schemas.microsoft.com/office/drawing/2014/main" id="{D57380E2-9A53-0584-7E0B-DAA4545231F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30225" y="5503343"/>
            <a:ext cx="380924" cy="380924"/>
          </a:xfrm>
          <a:prstGeom prst="rect">
            <a:avLst/>
          </a:prstGeom>
        </p:spPr>
      </p:pic>
      <p:pic>
        <p:nvPicPr>
          <p:cNvPr id="62" name="グラフィックス 61" descr="コンピューター 単色塗りつぶし">
            <a:extLst>
              <a:ext uri="{FF2B5EF4-FFF2-40B4-BE49-F238E27FC236}">
                <a16:creationId xmlns:a16="http://schemas.microsoft.com/office/drawing/2014/main" id="{DFF4B878-2556-B666-24D1-B63F0DBF212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698436" y="5503343"/>
            <a:ext cx="380924" cy="380924"/>
          </a:xfrm>
          <a:prstGeom prst="rect">
            <a:avLst/>
          </a:prstGeom>
        </p:spPr>
      </p:pic>
      <p:pic>
        <p:nvPicPr>
          <p:cNvPr id="63" name="グラフィックス 62" descr="コンピューター 単色塗りつぶし">
            <a:extLst>
              <a:ext uri="{FF2B5EF4-FFF2-40B4-BE49-F238E27FC236}">
                <a16:creationId xmlns:a16="http://schemas.microsoft.com/office/drawing/2014/main" id="{A998DCF3-86B2-BD7A-4A8C-596856918D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16086" y="5503343"/>
            <a:ext cx="380924" cy="380924"/>
          </a:xfrm>
          <a:prstGeom prst="rect">
            <a:avLst/>
          </a:prstGeom>
        </p:spPr>
      </p:pic>
      <p:pic>
        <p:nvPicPr>
          <p:cNvPr id="64" name="グラフィックス 63" descr="コンピューター 単色塗りつぶし">
            <a:extLst>
              <a:ext uri="{FF2B5EF4-FFF2-40B4-BE49-F238E27FC236}">
                <a16:creationId xmlns:a16="http://schemas.microsoft.com/office/drawing/2014/main" id="{472790CF-F76B-DA8D-1FC8-F814912914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282650" y="5503343"/>
            <a:ext cx="380924" cy="380924"/>
          </a:xfrm>
          <a:prstGeom prst="rect">
            <a:avLst/>
          </a:prstGeom>
        </p:spPr>
      </p:pic>
      <p:sp>
        <p:nvSpPr>
          <p:cNvPr id="65" name="テキスト ボックス 64">
            <a:extLst>
              <a:ext uri="{FF2B5EF4-FFF2-40B4-BE49-F238E27FC236}">
                <a16:creationId xmlns:a16="http://schemas.microsoft.com/office/drawing/2014/main" id="{90B4E7CC-05F3-25B4-FC5F-D1271E25A875}"/>
              </a:ext>
            </a:extLst>
          </p:cNvPr>
          <p:cNvSpPr txBox="1"/>
          <p:nvPr/>
        </p:nvSpPr>
        <p:spPr>
          <a:xfrm>
            <a:off x="6357128" y="5874731"/>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66" name="直線矢印コネクタ 65">
            <a:extLst>
              <a:ext uri="{FF2B5EF4-FFF2-40B4-BE49-F238E27FC236}">
                <a16:creationId xmlns:a16="http://schemas.microsoft.com/office/drawing/2014/main" id="{830946CE-05A7-48BA-D881-B568515E97A7}"/>
              </a:ext>
            </a:extLst>
          </p:cNvPr>
          <p:cNvCxnSpPr>
            <a:cxnSpLocks/>
          </p:cNvCxnSpPr>
          <p:nvPr/>
        </p:nvCxnSpPr>
        <p:spPr>
          <a:xfrm flipH="1">
            <a:off x="8910957" y="2185128"/>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FE20DC2-1B3A-43F6-B044-AF40941FCEEE}"/>
              </a:ext>
            </a:extLst>
          </p:cNvPr>
          <p:cNvCxnSpPr>
            <a:cxnSpLocks/>
          </p:cNvCxnSpPr>
          <p:nvPr/>
        </p:nvCxnSpPr>
        <p:spPr>
          <a:xfrm flipH="1">
            <a:off x="9825091" y="3422481"/>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4C4023E-E60B-93A5-9764-AAF0857224E5}"/>
              </a:ext>
            </a:extLst>
          </p:cNvPr>
          <p:cNvCxnSpPr>
            <a:cxnSpLocks/>
          </p:cNvCxnSpPr>
          <p:nvPr/>
        </p:nvCxnSpPr>
        <p:spPr>
          <a:xfrm>
            <a:off x="9887470" y="3578299"/>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37C6922-530A-972E-A611-D36A67F0112B}"/>
              </a:ext>
            </a:extLst>
          </p:cNvPr>
          <p:cNvSpPr txBox="1"/>
          <p:nvPr/>
        </p:nvSpPr>
        <p:spPr>
          <a:xfrm>
            <a:off x="9774326" y="3590662"/>
            <a:ext cx="1024474" cy="313857"/>
          </a:xfrm>
          <a:prstGeom prst="rect">
            <a:avLst/>
          </a:prstGeom>
          <a:noFill/>
        </p:spPr>
        <p:txBody>
          <a:bodyPr wrap="square" rtlCol="0">
            <a:spAutoFit/>
          </a:bodyPr>
          <a:lstStyle/>
          <a:p>
            <a:pPr algn="ctr"/>
            <a:r>
              <a:rPr kumimoji="1" lang="ja-JP" altLang="en-US" sz="1400" dirty="0"/>
              <a:t>操作</a:t>
            </a:r>
          </a:p>
        </p:txBody>
      </p:sp>
      <p:pic>
        <p:nvPicPr>
          <p:cNvPr id="70" name="グラフィックス 69" descr="稲妻 単色塗りつぶし">
            <a:extLst>
              <a:ext uri="{FF2B5EF4-FFF2-40B4-BE49-F238E27FC236}">
                <a16:creationId xmlns:a16="http://schemas.microsoft.com/office/drawing/2014/main" id="{7011C61E-8892-36E7-CE27-180ABC6F9D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05930" y="3073291"/>
            <a:ext cx="312523" cy="312523"/>
          </a:xfrm>
          <a:prstGeom prst="rect">
            <a:avLst/>
          </a:prstGeom>
        </p:spPr>
      </p:pic>
      <p:pic>
        <p:nvPicPr>
          <p:cNvPr id="71" name="グラフィックス 70" descr="稲妻 単色塗りつぶし">
            <a:extLst>
              <a:ext uri="{FF2B5EF4-FFF2-40B4-BE49-F238E27FC236}">
                <a16:creationId xmlns:a16="http://schemas.microsoft.com/office/drawing/2014/main" id="{33146C52-DFD0-9E18-8D10-BAA708A939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22313" y="2967083"/>
            <a:ext cx="312523" cy="312523"/>
          </a:xfrm>
          <a:prstGeom prst="rect">
            <a:avLst/>
          </a:prstGeom>
        </p:spPr>
      </p:pic>
      <p:sp>
        <p:nvSpPr>
          <p:cNvPr id="72" name="楕円 71">
            <a:extLst>
              <a:ext uri="{FF2B5EF4-FFF2-40B4-BE49-F238E27FC236}">
                <a16:creationId xmlns:a16="http://schemas.microsoft.com/office/drawing/2014/main" id="{A15872E4-B9E9-97D4-DBBF-1DD67E1F50AD}"/>
              </a:ext>
            </a:extLst>
          </p:cNvPr>
          <p:cNvSpPr/>
          <p:nvPr/>
        </p:nvSpPr>
        <p:spPr>
          <a:xfrm>
            <a:off x="8671074" y="3941296"/>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1E9F7E0F-2A3F-3D99-A10D-F216EA4FCDF6}"/>
              </a:ext>
            </a:extLst>
          </p:cNvPr>
          <p:cNvSpPr/>
          <p:nvPr/>
        </p:nvSpPr>
        <p:spPr>
          <a:xfrm>
            <a:off x="6546999"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05B8E1CA-1524-044A-71D9-FE617734C757}"/>
              </a:ext>
            </a:extLst>
          </p:cNvPr>
          <p:cNvSpPr/>
          <p:nvPr/>
        </p:nvSpPr>
        <p:spPr>
          <a:xfrm>
            <a:off x="7337574"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5" name="コネクタ: カギ線 74">
            <a:extLst>
              <a:ext uri="{FF2B5EF4-FFF2-40B4-BE49-F238E27FC236}">
                <a16:creationId xmlns:a16="http://schemas.microsoft.com/office/drawing/2014/main" id="{F86F440F-4BB4-38CA-B004-B9A4AA4CC7C0}"/>
              </a:ext>
            </a:extLst>
          </p:cNvPr>
          <p:cNvCxnSpPr>
            <a:cxnSpLocks/>
            <a:stCxn id="72" idx="4"/>
            <a:endCxn id="74" idx="7"/>
          </p:cNvCxnSpPr>
          <p:nvPr/>
        </p:nvCxnSpPr>
        <p:spPr>
          <a:xfrm rot="5400000">
            <a:off x="7592007" y="3829692"/>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火 枠線">
            <a:extLst>
              <a:ext uri="{FF2B5EF4-FFF2-40B4-BE49-F238E27FC236}">
                <a16:creationId xmlns:a16="http://schemas.microsoft.com/office/drawing/2014/main" id="{17E250A1-F201-B757-2BAD-A2027EC4CA9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713021" y="2332188"/>
            <a:ext cx="314085" cy="314085"/>
          </a:xfrm>
          <a:prstGeom prst="rect">
            <a:avLst/>
          </a:prstGeom>
        </p:spPr>
      </p:pic>
      <p:cxnSp>
        <p:nvCxnSpPr>
          <p:cNvPr id="77" name="直線矢印コネクタ 76">
            <a:extLst>
              <a:ext uri="{FF2B5EF4-FFF2-40B4-BE49-F238E27FC236}">
                <a16:creationId xmlns:a16="http://schemas.microsoft.com/office/drawing/2014/main" id="{22EFB396-E803-DDF8-D533-41DC20114041}"/>
              </a:ext>
            </a:extLst>
          </p:cNvPr>
          <p:cNvCxnSpPr>
            <a:cxnSpLocks/>
          </p:cNvCxnSpPr>
          <p:nvPr/>
        </p:nvCxnSpPr>
        <p:spPr>
          <a:xfrm>
            <a:off x="9519949" y="3995104"/>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87926D4-9DE2-BAA9-A46A-97756E881F0C}"/>
              </a:ext>
            </a:extLst>
          </p:cNvPr>
          <p:cNvSpPr txBox="1"/>
          <p:nvPr/>
        </p:nvSpPr>
        <p:spPr>
          <a:xfrm>
            <a:off x="9466890" y="4083462"/>
            <a:ext cx="1255015" cy="307777"/>
          </a:xfrm>
          <a:prstGeom prst="rect">
            <a:avLst/>
          </a:prstGeom>
          <a:noFill/>
        </p:spPr>
        <p:txBody>
          <a:bodyPr wrap="square" rtlCol="0">
            <a:spAutoFit/>
          </a:bodyPr>
          <a:lstStyle/>
          <a:p>
            <a:pPr algn="ctr"/>
            <a:r>
              <a:rPr kumimoji="1" lang="ja-JP" altLang="en-US" sz="1400" dirty="0"/>
              <a:t>需要抑制要請</a:t>
            </a:r>
          </a:p>
        </p:txBody>
      </p:sp>
      <p:cxnSp>
        <p:nvCxnSpPr>
          <p:cNvPr id="79" name="直線矢印コネクタ 78">
            <a:extLst>
              <a:ext uri="{FF2B5EF4-FFF2-40B4-BE49-F238E27FC236}">
                <a16:creationId xmlns:a16="http://schemas.microsoft.com/office/drawing/2014/main" id="{0CCE2580-753F-51DF-D6F6-74F94A319294}"/>
              </a:ext>
            </a:extLst>
          </p:cNvPr>
          <p:cNvCxnSpPr>
            <a:cxnSpLocks/>
          </p:cNvCxnSpPr>
          <p:nvPr/>
        </p:nvCxnSpPr>
        <p:spPr>
          <a:xfrm flipH="1">
            <a:off x="9819833" y="3317706"/>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0" name="グラフィックス 79" descr="建物 単色塗りつぶし">
            <a:extLst>
              <a:ext uri="{FF2B5EF4-FFF2-40B4-BE49-F238E27FC236}">
                <a16:creationId xmlns:a16="http://schemas.microsoft.com/office/drawing/2014/main" id="{D47A3426-CC9A-543D-0624-5607AC69AB5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209910" y="1592916"/>
            <a:ext cx="534703" cy="534703"/>
          </a:xfrm>
          <a:prstGeom prst="rect">
            <a:avLst/>
          </a:prstGeom>
        </p:spPr>
      </p:pic>
      <p:sp>
        <p:nvSpPr>
          <p:cNvPr id="81" name="テキスト ボックス 80">
            <a:extLst>
              <a:ext uri="{FF2B5EF4-FFF2-40B4-BE49-F238E27FC236}">
                <a16:creationId xmlns:a16="http://schemas.microsoft.com/office/drawing/2014/main" id="{AF5F74E3-5887-5D08-AC2A-8F15D0D2B2DC}"/>
              </a:ext>
            </a:extLst>
          </p:cNvPr>
          <p:cNvSpPr txBox="1"/>
          <p:nvPr/>
        </p:nvSpPr>
        <p:spPr>
          <a:xfrm>
            <a:off x="8040016" y="1045526"/>
            <a:ext cx="2029819" cy="307777"/>
          </a:xfrm>
          <a:prstGeom prst="rect">
            <a:avLst/>
          </a:prstGeom>
          <a:noFill/>
        </p:spPr>
        <p:txBody>
          <a:bodyPr wrap="square" rtlCol="0">
            <a:spAutoFit/>
          </a:bodyPr>
          <a:lstStyle/>
          <a:p>
            <a:pPr algn="ctr"/>
            <a:r>
              <a:rPr kumimoji="1" lang="ja-JP" altLang="en-US" sz="1400" b="1" dirty="0">
                <a:solidFill>
                  <a:schemeClr val="accent3"/>
                </a:solidFill>
              </a:rPr>
              <a:t>大手地域電力会社</a:t>
            </a:r>
          </a:p>
        </p:txBody>
      </p:sp>
      <p:cxnSp>
        <p:nvCxnSpPr>
          <p:cNvPr id="82" name="直線矢印コネクタ 81">
            <a:extLst>
              <a:ext uri="{FF2B5EF4-FFF2-40B4-BE49-F238E27FC236}">
                <a16:creationId xmlns:a16="http://schemas.microsoft.com/office/drawing/2014/main" id="{48716F23-8972-7A51-5BD0-A2BBA1B3C35A}"/>
              </a:ext>
            </a:extLst>
          </p:cNvPr>
          <p:cNvCxnSpPr>
            <a:cxnSpLocks/>
          </p:cNvCxnSpPr>
          <p:nvPr/>
        </p:nvCxnSpPr>
        <p:spPr>
          <a:xfrm flipV="1">
            <a:off x="9237750"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3" name="グラフィックス 82" descr="硬貨 単色塗りつぶし">
            <a:extLst>
              <a:ext uri="{FF2B5EF4-FFF2-40B4-BE49-F238E27FC236}">
                <a16:creationId xmlns:a16="http://schemas.microsoft.com/office/drawing/2014/main" id="{7C655780-34C2-8A79-61D6-B365F9AFD27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292391" y="2333174"/>
            <a:ext cx="323974" cy="323974"/>
          </a:xfrm>
          <a:prstGeom prst="rect">
            <a:avLst/>
          </a:prstGeom>
        </p:spPr>
      </p:pic>
      <p:pic>
        <p:nvPicPr>
          <p:cNvPr id="84" name="グラフィックス 83" descr="硬貨 単色塗りつぶし">
            <a:extLst>
              <a:ext uri="{FF2B5EF4-FFF2-40B4-BE49-F238E27FC236}">
                <a16:creationId xmlns:a16="http://schemas.microsoft.com/office/drawing/2014/main" id="{C926F4C2-D01D-0EAD-E42A-BA82E0F72C5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474341" y="2333174"/>
            <a:ext cx="323974" cy="323974"/>
          </a:xfrm>
          <a:prstGeom prst="rect">
            <a:avLst/>
          </a:prstGeom>
        </p:spPr>
      </p:pic>
      <p:sp>
        <p:nvSpPr>
          <p:cNvPr id="85" name="テキスト ボックス 84">
            <a:extLst>
              <a:ext uri="{FF2B5EF4-FFF2-40B4-BE49-F238E27FC236}">
                <a16:creationId xmlns:a16="http://schemas.microsoft.com/office/drawing/2014/main" id="{2D31F21E-A4FC-3C7B-BD34-78A095030807}"/>
              </a:ext>
            </a:extLst>
          </p:cNvPr>
          <p:cNvSpPr txBox="1"/>
          <p:nvPr/>
        </p:nvSpPr>
        <p:spPr>
          <a:xfrm>
            <a:off x="10155716" y="1053412"/>
            <a:ext cx="1716797" cy="307777"/>
          </a:xfrm>
          <a:prstGeom prst="rect">
            <a:avLst/>
          </a:prstGeom>
          <a:noFill/>
        </p:spPr>
        <p:txBody>
          <a:bodyPr wrap="square" rtlCol="0">
            <a:spAutoFit/>
          </a:bodyPr>
          <a:lstStyle/>
          <a:p>
            <a:pPr algn="ctr"/>
            <a:r>
              <a:rPr kumimoji="1" lang="ja-JP" altLang="en-US" sz="1400" b="1" dirty="0">
                <a:solidFill>
                  <a:schemeClr val="accent3"/>
                </a:solidFill>
              </a:rPr>
              <a:t>ガス会社</a:t>
            </a:r>
          </a:p>
        </p:txBody>
      </p:sp>
      <p:pic>
        <p:nvPicPr>
          <p:cNvPr id="86" name="グラフィックス 85" descr="建物 単色塗りつぶし">
            <a:extLst>
              <a:ext uri="{FF2B5EF4-FFF2-40B4-BE49-F238E27FC236}">
                <a16:creationId xmlns:a16="http://schemas.microsoft.com/office/drawing/2014/main" id="{ADDF5A6D-996B-064D-1522-BF0B5DE393E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178756" y="1601645"/>
            <a:ext cx="534703" cy="534703"/>
          </a:xfrm>
          <a:prstGeom prst="rect">
            <a:avLst/>
          </a:prstGeom>
        </p:spPr>
      </p:pic>
      <p:sp>
        <p:nvSpPr>
          <p:cNvPr id="87" name="テキスト ボックス 86">
            <a:extLst>
              <a:ext uri="{FF2B5EF4-FFF2-40B4-BE49-F238E27FC236}">
                <a16:creationId xmlns:a16="http://schemas.microsoft.com/office/drawing/2014/main" id="{451A8DF6-2311-4FC2-E131-39C4803A0D65}"/>
              </a:ext>
            </a:extLst>
          </p:cNvPr>
          <p:cNvSpPr txBox="1"/>
          <p:nvPr/>
        </p:nvSpPr>
        <p:spPr>
          <a:xfrm>
            <a:off x="10155716" y="1337654"/>
            <a:ext cx="1058405" cy="307777"/>
          </a:xfrm>
          <a:prstGeom prst="rect">
            <a:avLst/>
          </a:prstGeom>
          <a:noFill/>
        </p:spPr>
        <p:txBody>
          <a:bodyPr wrap="square" rtlCol="0">
            <a:spAutoFit/>
          </a:bodyPr>
          <a:lstStyle/>
          <a:p>
            <a:pPr algn="ctr"/>
            <a:r>
              <a:rPr kumimoji="1" lang="ja-JP" altLang="en-US" sz="1400" dirty="0"/>
              <a:t>都市ガス</a:t>
            </a:r>
          </a:p>
        </p:txBody>
      </p:sp>
      <p:pic>
        <p:nvPicPr>
          <p:cNvPr id="88" name="図 87" descr="アイコン&#10;&#10;低い精度で自動的に生成された説明">
            <a:extLst>
              <a:ext uri="{FF2B5EF4-FFF2-40B4-BE49-F238E27FC236}">
                <a16:creationId xmlns:a16="http://schemas.microsoft.com/office/drawing/2014/main" id="{06D83AC7-4DCC-7291-1618-282C1115EB1F}"/>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8339609" y="4103946"/>
            <a:ext cx="304729" cy="274167"/>
          </a:xfrm>
          <a:prstGeom prst="rect">
            <a:avLst/>
          </a:prstGeom>
        </p:spPr>
      </p:pic>
      <p:pic>
        <p:nvPicPr>
          <p:cNvPr id="89" name="図 88" descr="アイコン&#10;&#10;低い精度で自動的に生成された説明">
            <a:extLst>
              <a:ext uri="{FF2B5EF4-FFF2-40B4-BE49-F238E27FC236}">
                <a16:creationId xmlns:a16="http://schemas.microsoft.com/office/drawing/2014/main" id="{67847D09-3C88-54AF-5942-A427167EB24B}"/>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9961972" y="2986261"/>
            <a:ext cx="304729" cy="274167"/>
          </a:xfrm>
          <a:prstGeom prst="rect">
            <a:avLst/>
          </a:prstGeom>
        </p:spPr>
      </p:pic>
      <p:cxnSp>
        <p:nvCxnSpPr>
          <p:cNvPr id="90" name="直線矢印コネクタ 89">
            <a:extLst>
              <a:ext uri="{FF2B5EF4-FFF2-40B4-BE49-F238E27FC236}">
                <a16:creationId xmlns:a16="http://schemas.microsoft.com/office/drawing/2014/main" id="{949D696E-7EC0-004E-8E54-7800C6C6E651}"/>
              </a:ext>
            </a:extLst>
          </p:cNvPr>
          <p:cNvCxnSpPr>
            <a:cxnSpLocks/>
          </p:cNvCxnSpPr>
          <p:nvPr/>
        </p:nvCxnSpPr>
        <p:spPr>
          <a:xfrm flipV="1">
            <a:off x="11446107"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4044C60-C203-0C51-20D5-BF0AD66E54D1}"/>
              </a:ext>
            </a:extLst>
          </p:cNvPr>
          <p:cNvSpPr txBox="1"/>
          <p:nvPr/>
        </p:nvSpPr>
        <p:spPr>
          <a:xfrm>
            <a:off x="2403119" y="5677711"/>
            <a:ext cx="1880299" cy="400110"/>
          </a:xfrm>
          <a:prstGeom prst="rect">
            <a:avLst/>
          </a:prstGeom>
          <a:noFill/>
        </p:spPr>
        <p:txBody>
          <a:bodyPr wrap="square" rtlCol="0">
            <a:spAutoFit/>
          </a:bodyPr>
          <a:lstStyle/>
          <a:p>
            <a:pPr algn="ctr"/>
            <a:r>
              <a:rPr kumimoji="1" lang="ja-JP" altLang="en-US" sz="2000" b="1" dirty="0">
                <a:solidFill>
                  <a:schemeClr val="accent1"/>
                </a:solidFill>
              </a:rPr>
              <a:t>要請承認型</a:t>
            </a:r>
          </a:p>
        </p:txBody>
      </p:sp>
    </p:spTree>
    <p:extLst>
      <p:ext uri="{BB962C8B-B14F-4D97-AF65-F5344CB8AC3E}">
        <p14:creationId xmlns:p14="http://schemas.microsoft.com/office/powerpoint/2010/main" val="2612578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3872F-E955-4F4B-A5EF-E1E2819950A9}"/>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00641E23-A323-38F8-E2EF-361E93E8E852}"/>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7C007EA5-7BCC-A71E-CB75-CBD2AF9575F9}"/>
              </a:ext>
            </a:extLst>
          </p:cNvPr>
          <p:cNvSpPr>
            <a:spLocks noGrp="1"/>
          </p:cNvSpPr>
          <p:nvPr>
            <p:ph type="body" sz="quarter" idx="13"/>
          </p:nvPr>
        </p:nvSpPr>
        <p:spPr/>
        <p:txBody>
          <a:bodyPr/>
          <a:lstStyle/>
          <a:p>
            <a:r>
              <a:rPr kumimoji="1" lang="en-US" altLang="ja-JP" dirty="0"/>
              <a:t>Our Background</a:t>
            </a:r>
          </a:p>
          <a:p>
            <a:r>
              <a:rPr lang="en-US" altLang="ja-JP" dirty="0"/>
              <a:t>SIC’s SoS Subcommittee</a:t>
            </a:r>
          </a:p>
          <a:p>
            <a:r>
              <a:rPr kumimoji="1" lang="en-US" altLang="ja-JP" dirty="0"/>
              <a:t>Conference’s Abstract</a:t>
            </a:r>
          </a:p>
          <a:p>
            <a:pPr lvl="1"/>
            <a:r>
              <a:rPr kumimoji="1" lang="en-US" altLang="ja-JP" dirty="0"/>
              <a:t>SoS’s Definition and Case</a:t>
            </a:r>
          </a:p>
          <a:p>
            <a:pPr lvl="1"/>
            <a:r>
              <a:rPr kumimoji="1" lang="en-US" altLang="ja-JP" dirty="0"/>
              <a:t>Manufacturing and SoS</a:t>
            </a:r>
          </a:p>
          <a:p>
            <a:pPr lvl="1"/>
            <a:r>
              <a:rPr kumimoji="1" lang="en-US" altLang="ja-JP" dirty="0"/>
              <a:t>Cyber</a:t>
            </a:r>
            <a:r>
              <a:rPr kumimoji="1" lang="ja-JP" altLang="en-US" dirty="0"/>
              <a:t> </a:t>
            </a:r>
            <a:r>
              <a:rPr kumimoji="1" lang="en-US" altLang="ja-JP" dirty="0"/>
              <a:t>Physical</a:t>
            </a:r>
            <a:r>
              <a:rPr kumimoji="1" lang="ja-JP" altLang="en-US" dirty="0"/>
              <a:t> </a:t>
            </a:r>
            <a:r>
              <a:rPr kumimoji="1" lang="en-US" altLang="ja-JP" dirty="0"/>
              <a:t>Human Systems</a:t>
            </a:r>
            <a:endParaRPr kumimoji="1" lang="ja-JP" altLang="en-US" dirty="0"/>
          </a:p>
        </p:txBody>
      </p:sp>
    </p:spTree>
    <p:extLst>
      <p:ext uri="{BB962C8B-B14F-4D97-AF65-F5344CB8AC3E}">
        <p14:creationId xmlns:p14="http://schemas.microsoft.com/office/powerpoint/2010/main" val="2363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四角形: 角を丸くする 15">
            <a:extLst>
              <a:ext uri="{FF2B5EF4-FFF2-40B4-BE49-F238E27FC236}">
                <a16:creationId xmlns:a16="http://schemas.microsoft.com/office/drawing/2014/main" id="{2A106BCE-0C1D-1627-D1B5-D7B758AFC414}"/>
              </a:ext>
            </a:extLst>
          </p:cNvPr>
          <p:cNvSpPr/>
          <p:nvPr/>
        </p:nvSpPr>
        <p:spPr>
          <a:xfrm>
            <a:off x="711277" y="4507826"/>
            <a:ext cx="3562598" cy="12600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暮らしのシーンに注目すると、人間が社会のどこに位置するのかを大別できる。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CPHS</a:t>
            </a:r>
            <a:r>
              <a:rPr lang="ja-JP" altLang="en-US" dirty="0"/>
              <a:t>における人間のパターン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24A77DB2-23ED-0F7B-987A-224AB2655A42}"/>
              </a:ext>
            </a:extLst>
          </p:cNvPr>
          <p:cNvSpPr txBox="1"/>
          <p:nvPr/>
        </p:nvSpPr>
        <p:spPr>
          <a:xfrm>
            <a:off x="4761274" y="1944426"/>
            <a:ext cx="3725488" cy="369332"/>
          </a:xfrm>
          <a:prstGeom prst="rect">
            <a:avLst/>
          </a:prstGeom>
          <a:noFill/>
        </p:spPr>
        <p:txBody>
          <a:bodyPr wrap="square" rtlCol="0">
            <a:spAutoFit/>
          </a:bodyPr>
          <a:lstStyle/>
          <a:p>
            <a:r>
              <a:rPr kumimoji="1" lang="en-US" altLang="ja-JP" b="1" dirty="0"/>
              <a:t>1. </a:t>
            </a:r>
            <a:r>
              <a:rPr kumimoji="1" lang="ja-JP" altLang="en-US" b="1" dirty="0"/>
              <a:t>役割を果たすシーン</a:t>
            </a:r>
          </a:p>
        </p:txBody>
      </p:sp>
      <p:sp>
        <p:nvSpPr>
          <p:cNvPr id="4" name="テキスト ボックス 3">
            <a:extLst>
              <a:ext uri="{FF2B5EF4-FFF2-40B4-BE49-F238E27FC236}">
                <a16:creationId xmlns:a16="http://schemas.microsoft.com/office/drawing/2014/main" id="{31AA8199-F9E5-589F-F2AD-9A17540CAD7D}"/>
              </a:ext>
            </a:extLst>
          </p:cNvPr>
          <p:cNvSpPr txBox="1"/>
          <p:nvPr/>
        </p:nvSpPr>
        <p:spPr>
          <a:xfrm>
            <a:off x="4761274" y="3258679"/>
            <a:ext cx="2269562" cy="369332"/>
          </a:xfrm>
          <a:prstGeom prst="rect">
            <a:avLst/>
          </a:prstGeom>
          <a:noFill/>
        </p:spPr>
        <p:txBody>
          <a:bodyPr wrap="square" rtlCol="0">
            <a:spAutoFit/>
          </a:bodyPr>
          <a:lstStyle/>
          <a:p>
            <a:r>
              <a:rPr kumimoji="1" lang="en-US" altLang="ja-JP" b="1" dirty="0"/>
              <a:t>2. </a:t>
            </a:r>
            <a:r>
              <a:rPr kumimoji="1" lang="ja-JP" altLang="en-US" b="1" dirty="0"/>
              <a:t>日常生活シーン</a:t>
            </a:r>
          </a:p>
        </p:txBody>
      </p:sp>
      <p:sp>
        <p:nvSpPr>
          <p:cNvPr id="6" name="テキスト ボックス 5">
            <a:extLst>
              <a:ext uri="{FF2B5EF4-FFF2-40B4-BE49-F238E27FC236}">
                <a16:creationId xmlns:a16="http://schemas.microsoft.com/office/drawing/2014/main" id="{03EF56AF-DA57-D50A-E195-7B8B4EF37A84}"/>
              </a:ext>
            </a:extLst>
          </p:cNvPr>
          <p:cNvSpPr txBox="1"/>
          <p:nvPr/>
        </p:nvSpPr>
        <p:spPr>
          <a:xfrm>
            <a:off x="4761274" y="4923613"/>
            <a:ext cx="3322866" cy="369332"/>
          </a:xfrm>
          <a:prstGeom prst="rect">
            <a:avLst/>
          </a:prstGeom>
          <a:noFill/>
        </p:spPr>
        <p:txBody>
          <a:bodyPr wrap="square" rtlCol="0">
            <a:spAutoFit/>
          </a:bodyPr>
          <a:lstStyle/>
          <a:p>
            <a:r>
              <a:rPr kumimoji="1" lang="en-US" altLang="ja-JP" b="1" dirty="0"/>
              <a:t>3. </a:t>
            </a:r>
            <a:r>
              <a:rPr kumimoji="1" lang="ja-JP" altLang="en-US" b="1" dirty="0"/>
              <a:t>レジャーシーン</a:t>
            </a:r>
          </a:p>
        </p:txBody>
      </p:sp>
      <p:sp>
        <p:nvSpPr>
          <p:cNvPr id="7" name="テキスト ボックス 6">
            <a:extLst>
              <a:ext uri="{FF2B5EF4-FFF2-40B4-BE49-F238E27FC236}">
                <a16:creationId xmlns:a16="http://schemas.microsoft.com/office/drawing/2014/main" id="{089A6FF8-CA32-B976-A34F-6AF7E1159BF8}"/>
              </a:ext>
            </a:extLst>
          </p:cNvPr>
          <p:cNvSpPr txBox="1"/>
          <p:nvPr/>
        </p:nvSpPr>
        <p:spPr>
          <a:xfrm>
            <a:off x="5019002" y="2391526"/>
            <a:ext cx="1562169"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職場労働</a:t>
            </a:r>
            <a:endParaRPr kumimoji="1" lang="en-US" altLang="ja-JP" dirty="0"/>
          </a:p>
          <a:p>
            <a:pPr marL="285750" indent="-285750">
              <a:buFont typeface="Wingdings" panose="05000000000000000000" pitchFamily="2" charset="2"/>
              <a:buChar char="Ø"/>
            </a:pPr>
            <a:r>
              <a:rPr kumimoji="1" lang="ja-JP" altLang="en-US" dirty="0"/>
              <a:t>学校教育</a:t>
            </a:r>
          </a:p>
        </p:txBody>
      </p:sp>
      <p:sp>
        <p:nvSpPr>
          <p:cNvPr id="8" name="テキスト ボックス 7">
            <a:extLst>
              <a:ext uri="{FF2B5EF4-FFF2-40B4-BE49-F238E27FC236}">
                <a16:creationId xmlns:a16="http://schemas.microsoft.com/office/drawing/2014/main" id="{59DE41D3-9F37-F1A5-5A2B-5B2BFDB0E480}"/>
              </a:ext>
            </a:extLst>
          </p:cNvPr>
          <p:cNvSpPr txBox="1"/>
          <p:nvPr/>
        </p:nvSpPr>
        <p:spPr>
          <a:xfrm>
            <a:off x="5019002" y="3650149"/>
            <a:ext cx="198247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自宅で過ごす</a:t>
            </a:r>
            <a:endParaRPr kumimoji="1" lang="en-US" altLang="ja-JP" dirty="0"/>
          </a:p>
          <a:p>
            <a:pPr marL="285750" indent="-285750">
              <a:buFont typeface="Wingdings" panose="05000000000000000000" pitchFamily="2" charset="2"/>
              <a:buChar char="Ø"/>
            </a:pPr>
            <a:r>
              <a:rPr kumimoji="1" lang="ja-JP" altLang="en-US" dirty="0"/>
              <a:t>通勤・通学</a:t>
            </a:r>
            <a:endParaRPr kumimoji="1" lang="en-US" altLang="ja-JP" dirty="0"/>
          </a:p>
          <a:p>
            <a:pPr marL="285750" indent="-285750">
              <a:buFont typeface="Wingdings" panose="05000000000000000000" pitchFamily="2" charset="2"/>
              <a:buChar char="Ø"/>
            </a:pPr>
            <a:r>
              <a:rPr kumimoji="1" lang="ja-JP" altLang="en-US" dirty="0"/>
              <a:t>買い物・医療</a:t>
            </a:r>
          </a:p>
        </p:txBody>
      </p:sp>
      <p:sp>
        <p:nvSpPr>
          <p:cNvPr id="11" name="テキスト ボックス 10">
            <a:extLst>
              <a:ext uri="{FF2B5EF4-FFF2-40B4-BE49-F238E27FC236}">
                <a16:creationId xmlns:a16="http://schemas.microsoft.com/office/drawing/2014/main" id="{E6448D32-9E37-6281-96B5-76FBD36A365F}"/>
              </a:ext>
            </a:extLst>
          </p:cNvPr>
          <p:cNvSpPr txBox="1"/>
          <p:nvPr/>
        </p:nvSpPr>
        <p:spPr>
          <a:xfrm>
            <a:off x="5019003" y="5324548"/>
            <a:ext cx="198247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旅行</a:t>
            </a:r>
          </a:p>
        </p:txBody>
      </p:sp>
      <p:sp>
        <p:nvSpPr>
          <p:cNvPr id="12" name="矢印: 右 11">
            <a:extLst>
              <a:ext uri="{FF2B5EF4-FFF2-40B4-BE49-F238E27FC236}">
                <a16:creationId xmlns:a16="http://schemas.microsoft.com/office/drawing/2014/main" id="{72C31185-8781-C30E-DC2A-12D15330576B}"/>
              </a:ext>
            </a:extLst>
          </p:cNvPr>
          <p:cNvSpPr/>
          <p:nvPr/>
        </p:nvSpPr>
        <p:spPr>
          <a:xfrm rot="10800000">
            <a:off x="2262418" y="5065230"/>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ADF09128-93AB-1F5F-42F9-228494135BFB}"/>
              </a:ext>
            </a:extLst>
          </p:cNvPr>
          <p:cNvSpPr txBox="1"/>
          <p:nvPr/>
        </p:nvSpPr>
        <p:spPr>
          <a:xfrm>
            <a:off x="8035811" y="2158017"/>
            <a:ext cx="3999053" cy="646331"/>
          </a:xfrm>
          <a:prstGeom prst="rect">
            <a:avLst/>
          </a:prstGeom>
          <a:noFill/>
        </p:spPr>
        <p:txBody>
          <a:bodyPr wrap="square" rtlCol="0">
            <a:spAutoFit/>
          </a:bodyPr>
          <a:lstStyle/>
          <a:p>
            <a:r>
              <a:rPr kumimoji="1" lang="ja-JP" altLang="en-US" b="1" dirty="0">
                <a:solidFill>
                  <a:schemeClr val="accent1"/>
                </a:solidFill>
              </a:rPr>
              <a:t>プラントを含むサプライチェーンに関わる人間は、これを多く占める</a:t>
            </a:r>
          </a:p>
        </p:txBody>
      </p:sp>
      <p:sp>
        <p:nvSpPr>
          <p:cNvPr id="15" name="四角形: 角を丸くする 14">
            <a:extLst>
              <a:ext uri="{FF2B5EF4-FFF2-40B4-BE49-F238E27FC236}">
                <a16:creationId xmlns:a16="http://schemas.microsoft.com/office/drawing/2014/main" id="{F52B3B74-EC78-1EB3-1924-3193228545AC}"/>
              </a:ext>
            </a:extLst>
          </p:cNvPr>
          <p:cNvSpPr/>
          <p:nvPr/>
        </p:nvSpPr>
        <p:spPr>
          <a:xfrm>
            <a:off x="711277" y="2119326"/>
            <a:ext cx="3562598" cy="12600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0" name="グラフィックス 19" descr="リモートでの作業 単色塗りつぶし">
            <a:extLst>
              <a:ext uri="{FF2B5EF4-FFF2-40B4-BE49-F238E27FC236}">
                <a16:creationId xmlns:a16="http://schemas.microsoft.com/office/drawing/2014/main" id="{54F2DD94-D729-2684-C788-627FAA9EAA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3642" y="2439632"/>
            <a:ext cx="518096" cy="518096"/>
          </a:xfrm>
          <a:prstGeom prst="rect">
            <a:avLst/>
          </a:prstGeom>
        </p:spPr>
      </p:pic>
      <p:pic>
        <p:nvPicPr>
          <p:cNvPr id="22" name="グラフィックス 21" descr="男子生徒 単色塗りつぶし">
            <a:extLst>
              <a:ext uri="{FF2B5EF4-FFF2-40B4-BE49-F238E27FC236}">
                <a16:creationId xmlns:a16="http://schemas.microsoft.com/office/drawing/2014/main" id="{06A233F2-3BE0-31F7-A4A8-BF2AE06DF3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4658" y="2438891"/>
            <a:ext cx="503418" cy="503418"/>
          </a:xfrm>
          <a:prstGeom prst="rect">
            <a:avLst/>
          </a:prstGeom>
        </p:spPr>
      </p:pic>
      <p:pic>
        <p:nvPicPr>
          <p:cNvPr id="23" name="グラフィックス 22" descr="家 単色塗りつぶし">
            <a:extLst>
              <a:ext uri="{FF2B5EF4-FFF2-40B4-BE49-F238E27FC236}">
                <a16:creationId xmlns:a16="http://schemas.microsoft.com/office/drawing/2014/main" id="{D4FDEDC9-A51C-DD3E-0F96-56E139BE31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2246" y="3552841"/>
            <a:ext cx="430881" cy="430881"/>
          </a:xfrm>
          <a:prstGeom prst="rect">
            <a:avLst/>
          </a:prstGeom>
        </p:spPr>
      </p:pic>
      <p:pic>
        <p:nvPicPr>
          <p:cNvPr id="24" name="グラフィックス 23" descr="バス 単色塗りつぶし">
            <a:extLst>
              <a:ext uri="{FF2B5EF4-FFF2-40B4-BE49-F238E27FC236}">
                <a16:creationId xmlns:a16="http://schemas.microsoft.com/office/drawing/2014/main" id="{8C50B59C-4401-6920-CC8F-AEF0E6E1A4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85707" y="3823768"/>
            <a:ext cx="477600" cy="477600"/>
          </a:xfrm>
          <a:prstGeom prst="rect">
            <a:avLst/>
          </a:prstGeom>
        </p:spPr>
      </p:pic>
      <p:pic>
        <p:nvPicPr>
          <p:cNvPr id="25" name="グラフィックス 24" descr="オフィス ワーカー (男性) 単色塗りつぶし">
            <a:extLst>
              <a:ext uri="{FF2B5EF4-FFF2-40B4-BE49-F238E27FC236}">
                <a16:creationId xmlns:a16="http://schemas.microsoft.com/office/drawing/2014/main" id="{325F0253-E38D-9CE2-6F2C-AA7F3CC7A64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413230" y="3572091"/>
            <a:ext cx="363306" cy="363306"/>
          </a:xfrm>
          <a:prstGeom prst="rect">
            <a:avLst/>
          </a:prstGeom>
        </p:spPr>
      </p:pic>
      <p:pic>
        <p:nvPicPr>
          <p:cNvPr id="27" name="グラフィックス 26" descr="買い物かご 単色塗りつぶし">
            <a:extLst>
              <a:ext uri="{FF2B5EF4-FFF2-40B4-BE49-F238E27FC236}">
                <a16:creationId xmlns:a16="http://schemas.microsoft.com/office/drawing/2014/main" id="{D9451A6C-9A75-7479-D243-33E05E64C9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718581" y="4146913"/>
            <a:ext cx="498209" cy="498209"/>
          </a:xfrm>
          <a:prstGeom prst="rect">
            <a:avLst/>
          </a:prstGeom>
        </p:spPr>
      </p:pic>
      <p:pic>
        <p:nvPicPr>
          <p:cNvPr id="29" name="グラフィックス 28" descr="バン 単色塗りつぶし">
            <a:extLst>
              <a:ext uri="{FF2B5EF4-FFF2-40B4-BE49-F238E27FC236}">
                <a16:creationId xmlns:a16="http://schemas.microsoft.com/office/drawing/2014/main" id="{CE6A3866-BB5A-C2FD-D8C9-4A21687A09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473642" y="5289333"/>
            <a:ext cx="438452" cy="438452"/>
          </a:xfrm>
          <a:prstGeom prst="rect">
            <a:avLst/>
          </a:prstGeom>
        </p:spPr>
      </p:pic>
      <p:pic>
        <p:nvPicPr>
          <p:cNvPr id="31" name="グラフィックス 30" descr="ブリーフケース 枠線">
            <a:extLst>
              <a:ext uri="{FF2B5EF4-FFF2-40B4-BE49-F238E27FC236}">
                <a16:creationId xmlns:a16="http://schemas.microsoft.com/office/drawing/2014/main" id="{9E944E73-4F03-53AE-E2E1-DD13C1A0CED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31777" y="5279959"/>
            <a:ext cx="457200" cy="457200"/>
          </a:xfrm>
          <a:prstGeom prst="rect">
            <a:avLst/>
          </a:prstGeom>
        </p:spPr>
      </p:pic>
      <p:sp>
        <p:nvSpPr>
          <p:cNvPr id="32" name="テキスト ボックス 31">
            <a:extLst>
              <a:ext uri="{FF2B5EF4-FFF2-40B4-BE49-F238E27FC236}">
                <a16:creationId xmlns:a16="http://schemas.microsoft.com/office/drawing/2014/main" id="{B8A91CE2-B84C-338A-1FC5-E3F73E8ECD5D}"/>
              </a:ext>
            </a:extLst>
          </p:cNvPr>
          <p:cNvSpPr txBox="1"/>
          <p:nvPr/>
        </p:nvSpPr>
        <p:spPr>
          <a:xfrm>
            <a:off x="723625" y="2119288"/>
            <a:ext cx="1114541" cy="369332"/>
          </a:xfrm>
          <a:prstGeom prst="rect">
            <a:avLst/>
          </a:prstGeom>
          <a:noFill/>
        </p:spPr>
        <p:txBody>
          <a:bodyPr wrap="square" rtlCol="0">
            <a:spAutoFit/>
          </a:bodyPr>
          <a:lstStyle/>
          <a:p>
            <a:pPr algn="ctr"/>
            <a:r>
              <a:rPr kumimoji="1" lang="ja-JP" altLang="en-US" b="1" dirty="0"/>
              <a:t>仮想空間</a:t>
            </a:r>
          </a:p>
        </p:txBody>
      </p:sp>
      <p:sp>
        <p:nvSpPr>
          <p:cNvPr id="33" name="テキスト ボックス 32">
            <a:extLst>
              <a:ext uri="{FF2B5EF4-FFF2-40B4-BE49-F238E27FC236}">
                <a16:creationId xmlns:a16="http://schemas.microsoft.com/office/drawing/2014/main" id="{57D29D7E-61BC-CF15-F38C-DFC477CEB4F1}"/>
              </a:ext>
            </a:extLst>
          </p:cNvPr>
          <p:cNvSpPr txBox="1"/>
          <p:nvPr/>
        </p:nvSpPr>
        <p:spPr>
          <a:xfrm>
            <a:off x="723625" y="4494198"/>
            <a:ext cx="1114541" cy="369332"/>
          </a:xfrm>
          <a:prstGeom prst="rect">
            <a:avLst/>
          </a:prstGeom>
          <a:noFill/>
        </p:spPr>
        <p:txBody>
          <a:bodyPr wrap="square" rtlCol="0">
            <a:spAutoFit/>
          </a:bodyPr>
          <a:lstStyle/>
          <a:p>
            <a:pPr algn="ctr"/>
            <a:r>
              <a:rPr kumimoji="1" lang="ja-JP" altLang="en-US" b="1" dirty="0"/>
              <a:t>物理空間</a:t>
            </a:r>
          </a:p>
        </p:txBody>
      </p:sp>
      <p:pic>
        <p:nvPicPr>
          <p:cNvPr id="34" name="グラフィックス 33" descr="ユーザー 単色塗りつぶし">
            <a:extLst>
              <a:ext uri="{FF2B5EF4-FFF2-40B4-BE49-F238E27FC236}">
                <a16:creationId xmlns:a16="http://schemas.microsoft.com/office/drawing/2014/main" id="{D3309E29-200E-0E01-2629-D5E4D06A49C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565326" y="4993630"/>
            <a:ext cx="507831" cy="507831"/>
          </a:xfrm>
          <a:prstGeom prst="rect">
            <a:avLst/>
          </a:prstGeom>
        </p:spPr>
      </p:pic>
      <p:pic>
        <p:nvPicPr>
          <p:cNvPr id="38" name="グラフィックス 37" descr="コンピューター 単色塗りつぶし">
            <a:extLst>
              <a:ext uri="{FF2B5EF4-FFF2-40B4-BE49-F238E27FC236}">
                <a16:creationId xmlns:a16="http://schemas.microsoft.com/office/drawing/2014/main" id="{401B75D4-BD51-E262-3364-EDC62F90E32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815728" y="5135256"/>
            <a:ext cx="615449" cy="615449"/>
          </a:xfrm>
          <a:prstGeom prst="rect">
            <a:avLst/>
          </a:prstGeom>
        </p:spPr>
      </p:pic>
      <p:pic>
        <p:nvPicPr>
          <p:cNvPr id="42" name="グラフィックス 41" descr="人工知能 単色塗りつぶし">
            <a:extLst>
              <a:ext uri="{FF2B5EF4-FFF2-40B4-BE49-F238E27FC236}">
                <a16:creationId xmlns:a16="http://schemas.microsoft.com/office/drawing/2014/main" id="{ABC6507F-DD6C-D7EA-2A2D-5B79F13AB40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25637" y="2518416"/>
            <a:ext cx="559849" cy="559849"/>
          </a:xfrm>
          <a:prstGeom prst="rect">
            <a:avLst/>
          </a:prstGeom>
        </p:spPr>
      </p:pic>
      <p:pic>
        <p:nvPicPr>
          <p:cNvPr id="44" name="グラフィックス 43" descr="ロボット 単色塗りつぶし">
            <a:extLst>
              <a:ext uri="{FF2B5EF4-FFF2-40B4-BE49-F238E27FC236}">
                <a16:creationId xmlns:a16="http://schemas.microsoft.com/office/drawing/2014/main" id="{9AC32337-C25A-7E06-6B50-9409C6721E6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23067" y="4596350"/>
            <a:ext cx="581219" cy="581219"/>
          </a:xfrm>
          <a:prstGeom prst="rect">
            <a:avLst/>
          </a:prstGeom>
        </p:spPr>
      </p:pic>
      <p:sp>
        <p:nvSpPr>
          <p:cNvPr id="45" name="矢印: 右 44">
            <a:extLst>
              <a:ext uri="{FF2B5EF4-FFF2-40B4-BE49-F238E27FC236}">
                <a16:creationId xmlns:a16="http://schemas.microsoft.com/office/drawing/2014/main" id="{F3C1D172-D9E1-1497-D2E7-2F790ECF44EF}"/>
              </a:ext>
            </a:extLst>
          </p:cNvPr>
          <p:cNvSpPr/>
          <p:nvPr/>
        </p:nvSpPr>
        <p:spPr>
          <a:xfrm rot="5400000">
            <a:off x="2848958" y="3849034"/>
            <a:ext cx="710219" cy="2603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9" name="グラフィックス 48" descr="道路 枠線">
            <a:extLst>
              <a:ext uri="{FF2B5EF4-FFF2-40B4-BE49-F238E27FC236}">
                <a16:creationId xmlns:a16="http://schemas.microsoft.com/office/drawing/2014/main" id="{7BD16181-5FE5-0749-6026-2E98B968702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00696" y="5279445"/>
            <a:ext cx="454810" cy="454810"/>
          </a:xfrm>
          <a:prstGeom prst="rect">
            <a:avLst/>
          </a:prstGeom>
        </p:spPr>
      </p:pic>
      <p:sp>
        <p:nvSpPr>
          <p:cNvPr id="51" name="矢印: 右 50">
            <a:extLst>
              <a:ext uri="{FF2B5EF4-FFF2-40B4-BE49-F238E27FC236}">
                <a16:creationId xmlns:a16="http://schemas.microsoft.com/office/drawing/2014/main" id="{3C225CC4-8CF4-B15A-0A06-40A135237573}"/>
              </a:ext>
            </a:extLst>
          </p:cNvPr>
          <p:cNvSpPr/>
          <p:nvPr/>
        </p:nvSpPr>
        <p:spPr>
          <a:xfrm rot="16200000">
            <a:off x="1362039" y="3849033"/>
            <a:ext cx="710219" cy="2603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53" name="グラフィックス 52" descr="統計 単色塗りつぶし">
            <a:extLst>
              <a:ext uri="{FF2B5EF4-FFF2-40B4-BE49-F238E27FC236}">
                <a16:creationId xmlns:a16="http://schemas.microsoft.com/office/drawing/2014/main" id="{83217681-4265-C4D6-A1C2-786A67B36A0B}"/>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225506" y="2490633"/>
            <a:ext cx="615414" cy="615414"/>
          </a:xfrm>
          <a:prstGeom prst="rect">
            <a:avLst/>
          </a:prstGeom>
        </p:spPr>
      </p:pic>
      <p:pic>
        <p:nvPicPr>
          <p:cNvPr id="55" name="グラフィックス 54" descr="リサーチ 単色塗りつぶし">
            <a:extLst>
              <a:ext uri="{FF2B5EF4-FFF2-40B4-BE49-F238E27FC236}">
                <a16:creationId xmlns:a16="http://schemas.microsoft.com/office/drawing/2014/main" id="{BA434310-79C4-413D-C2D7-16117353643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419466" y="2853579"/>
            <a:ext cx="487457" cy="487457"/>
          </a:xfrm>
          <a:prstGeom prst="rect">
            <a:avLst/>
          </a:prstGeom>
        </p:spPr>
      </p:pic>
      <p:pic>
        <p:nvPicPr>
          <p:cNvPr id="57" name="グラフィックス 56" descr="データベース 単色塗りつぶし">
            <a:extLst>
              <a:ext uri="{FF2B5EF4-FFF2-40B4-BE49-F238E27FC236}">
                <a16:creationId xmlns:a16="http://schemas.microsoft.com/office/drawing/2014/main" id="{B2AAAEBD-2A0F-2219-AEB8-FE42D7FEBD1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000696" y="2509110"/>
            <a:ext cx="543759" cy="543759"/>
          </a:xfrm>
          <a:prstGeom prst="rect">
            <a:avLst/>
          </a:prstGeom>
        </p:spPr>
      </p:pic>
      <p:sp>
        <p:nvSpPr>
          <p:cNvPr id="58" name="矢印: 右 57">
            <a:extLst>
              <a:ext uri="{FF2B5EF4-FFF2-40B4-BE49-F238E27FC236}">
                <a16:creationId xmlns:a16="http://schemas.microsoft.com/office/drawing/2014/main" id="{AB1143B2-48E2-0F46-228F-6736A15C8350}"/>
              </a:ext>
            </a:extLst>
          </p:cNvPr>
          <p:cNvSpPr/>
          <p:nvPr/>
        </p:nvSpPr>
        <p:spPr>
          <a:xfrm>
            <a:off x="1783701" y="2686001"/>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矢印: 右 58">
            <a:extLst>
              <a:ext uri="{FF2B5EF4-FFF2-40B4-BE49-F238E27FC236}">
                <a16:creationId xmlns:a16="http://schemas.microsoft.com/office/drawing/2014/main" id="{82B31D7A-9577-A62B-C2C7-C30BED4BE64D}"/>
              </a:ext>
            </a:extLst>
          </p:cNvPr>
          <p:cNvSpPr/>
          <p:nvPr/>
        </p:nvSpPr>
        <p:spPr>
          <a:xfrm>
            <a:off x="2810423" y="2686001"/>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1" name="グラフィックス 60" descr="農業 枠線">
            <a:extLst>
              <a:ext uri="{FF2B5EF4-FFF2-40B4-BE49-F238E27FC236}">
                <a16:creationId xmlns:a16="http://schemas.microsoft.com/office/drawing/2014/main" id="{C5A71DDA-7A37-E0B4-6745-AFF5651BB776}"/>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12660" y="4848564"/>
            <a:ext cx="430881" cy="430881"/>
          </a:xfrm>
          <a:prstGeom prst="rect">
            <a:avLst/>
          </a:prstGeom>
        </p:spPr>
      </p:pic>
      <p:sp>
        <p:nvSpPr>
          <p:cNvPr id="62" name="テキスト ボックス 61">
            <a:extLst>
              <a:ext uri="{FF2B5EF4-FFF2-40B4-BE49-F238E27FC236}">
                <a16:creationId xmlns:a16="http://schemas.microsoft.com/office/drawing/2014/main" id="{95417A26-3CD1-FC40-EE6D-8AA86F52AB3E}"/>
              </a:ext>
            </a:extLst>
          </p:cNvPr>
          <p:cNvSpPr txBox="1"/>
          <p:nvPr/>
        </p:nvSpPr>
        <p:spPr>
          <a:xfrm>
            <a:off x="3247112" y="3654763"/>
            <a:ext cx="906676" cy="646331"/>
          </a:xfrm>
          <a:prstGeom prst="rect">
            <a:avLst/>
          </a:prstGeom>
          <a:noFill/>
        </p:spPr>
        <p:txBody>
          <a:bodyPr wrap="square" rtlCol="0">
            <a:spAutoFit/>
          </a:bodyPr>
          <a:lstStyle/>
          <a:p>
            <a:pPr algn="ctr"/>
            <a:r>
              <a:rPr kumimoji="1" lang="ja-JP" altLang="en-US" dirty="0"/>
              <a:t>指示・情報</a:t>
            </a:r>
          </a:p>
        </p:txBody>
      </p:sp>
      <p:sp>
        <p:nvSpPr>
          <p:cNvPr id="63" name="テキスト ボックス 62">
            <a:extLst>
              <a:ext uri="{FF2B5EF4-FFF2-40B4-BE49-F238E27FC236}">
                <a16:creationId xmlns:a16="http://schemas.microsoft.com/office/drawing/2014/main" id="{E0804369-7973-BE16-1E44-E614D471F4B2}"/>
              </a:ext>
            </a:extLst>
          </p:cNvPr>
          <p:cNvSpPr txBox="1"/>
          <p:nvPr/>
        </p:nvSpPr>
        <p:spPr>
          <a:xfrm>
            <a:off x="714296" y="3769831"/>
            <a:ext cx="906676" cy="369332"/>
          </a:xfrm>
          <a:prstGeom prst="rect">
            <a:avLst/>
          </a:prstGeom>
          <a:noFill/>
        </p:spPr>
        <p:txBody>
          <a:bodyPr wrap="square" rtlCol="0">
            <a:spAutoFit/>
          </a:bodyPr>
          <a:lstStyle/>
          <a:p>
            <a:pPr algn="ctr"/>
            <a:r>
              <a:rPr kumimoji="1" lang="ja-JP" altLang="en-US" dirty="0"/>
              <a:t>計測</a:t>
            </a:r>
          </a:p>
        </p:txBody>
      </p:sp>
      <p:pic>
        <p:nvPicPr>
          <p:cNvPr id="65" name="グラフィックス 64" descr="接続 単色塗りつぶし">
            <a:extLst>
              <a:ext uri="{FF2B5EF4-FFF2-40B4-BE49-F238E27FC236}">
                <a16:creationId xmlns:a16="http://schemas.microsoft.com/office/drawing/2014/main" id="{7FBA1584-2BC9-D3E3-79B4-6FA450E189E7}"/>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485950" y="5133463"/>
            <a:ext cx="609393" cy="609393"/>
          </a:xfrm>
          <a:prstGeom prst="rect">
            <a:avLst/>
          </a:prstGeom>
        </p:spPr>
      </p:pic>
      <p:pic>
        <p:nvPicPr>
          <p:cNvPr id="67" name="グラフィックス 66" descr="車 単色塗りつぶし">
            <a:extLst>
              <a:ext uri="{FF2B5EF4-FFF2-40B4-BE49-F238E27FC236}">
                <a16:creationId xmlns:a16="http://schemas.microsoft.com/office/drawing/2014/main" id="{EA438EE1-4DB4-F91A-5292-45FCB1FFB462}"/>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3459886" y="4546826"/>
            <a:ext cx="680265" cy="680265"/>
          </a:xfrm>
          <a:prstGeom prst="rect">
            <a:avLst/>
          </a:prstGeom>
        </p:spPr>
      </p:pic>
      <p:sp>
        <p:nvSpPr>
          <p:cNvPr id="69" name="二等辺三角形 68">
            <a:extLst>
              <a:ext uri="{FF2B5EF4-FFF2-40B4-BE49-F238E27FC236}">
                <a16:creationId xmlns:a16="http://schemas.microsoft.com/office/drawing/2014/main" id="{F5EBED1F-43F7-68BD-9607-ECF368CB27B3}"/>
              </a:ext>
            </a:extLst>
          </p:cNvPr>
          <p:cNvSpPr/>
          <p:nvPr/>
        </p:nvSpPr>
        <p:spPr>
          <a:xfrm rot="5400000">
            <a:off x="7548237" y="2385367"/>
            <a:ext cx="486640" cy="19163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761665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矢印: 右 11">
            <a:extLst>
              <a:ext uri="{FF2B5EF4-FFF2-40B4-BE49-F238E27FC236}">
                <a16:creationId xmlns:a16="http://schemas.microsoft.com/office/drawing/2014/main" id="{0805C108-153C-AF97-5633-824D7A645900}"/>
              </a:ext>
            </a:extLst>
          </p:cNvPr>
          <p:cNvSpPr/>
          <p:nvPr/>
        </p:nvSpPr>
        <p:spPr>
          <a:xfrm rot="5400000">
            <a:off x="2548541" y="4402054"/>
            <a:ext cx="1329069" cy="2712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プラントを起点とした</a:t>
            </a:r>
            <a:r>
              <a:rPr lang="en-US" altLang="ja-JP" dirty="0"/>
              <a:t>SoS</a:t>
            </a:r>
            <a:r>
              <a:rPr lang="ja-JP" altLang="en-US" dirty="0"/>
              <a:t>の影響範囲は、間接的に携わる人間を含めたサプライチェーン全体に拡大されていく。</a:t>
            </a:r>
            <a:endParaRPr lang="en-US" altLang="ja-JP" dirty="0"/>
          </a:p>
          <a:p>
            <a:pPr lvl="1"/>
            <a:r>
              <a:rPr lang="ja-JP" altLang="en-US" dirty="0"/>
              <a:t>環境マネジメント・評価：温室効果ガス排出のスコープも間接的な評価を導入</a:t>
            </a:r>
            <a:endParaRPr lang="en-US" altLang="ja-JP" dirty="0"/>
          </a:p>
          <a:p>
            <a:pPr lvl="1"/>
            <a:r>
              <a:rPr lang="ja-JP" altLang="en-US" dirty="0"/>
              <a:t>間接的な影響まで考慮した、サービス・価値の提供を目指す</a:t>
            </a:r>
            <a:r>
              <a:rPr lang="ja-JP" altLang="en-US" sz="1800" dirty="0"/>
              <a:t>（ブロックチェーンによるエネルギートラッキング）</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産業界のプラント・工場の将来の姿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2" name="正方形/長方形 1">
            <a:extLst>
              <a:ext uri="{FF2B5EF4-FFF2-40B4-BE49-F238E27FC236}">
                <a16:creationId xmlns:a16="http://schemas.microsoft.com/office/drawing/2014/main" id="{222883DF-EA2D-2E46-42B9-3937B7F6B6DD}"/>
              </a:ext>
            </a:extLst>
          </p:cNvPr>
          <p:cNvSpPr/>
          <p:nvPr/>
        </p:nvSpPr>
        <p:spPr>
          <a:xfrm>
            <a:off x="679557" y="3230059"/>
            <a:ext cx="5117084"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IA2IA</a:t>
            </a:r>
            <a:r>
              <a:rPr kumimoji="1" lang="ja-JP" altLang="en-US" dirty="0"/>
              <a:t>、</a:t>
            </a:r>
            <a:r>
              <a:rPr kumimoji="1" lang="en-US" altLang="ja-JP" dirty="0"/>
              <a:t>Smart Factory</a:t>
            </a:r>
            <a:r>
              <a:rPr kumimoji="1" lang="ja-JP" altLang="en-US" dirty="0"/>
              <a:t>、物理空間・仮想空間の融合</a:t>
            </a:r>
          </a:p>
        </p:txBody>
      </p:sp>
      <p:sp>
        <p:nvSpPr>
          <p:cNvPr id="6" name="正方形/長方形 5">
            <a:extLst>
              <a:ext uri="{FF2B5EF4-FFF2-40B4-BE49-F238E27FC236}">
                <a16:creationId xmlns:a16="http://schemas.microsoft.com/office/drawing/2014/main" id="{B201B854-34E2-23A3-51FF-904FEF0CC4E1}"/>
              </a:ext>
            </a:extLst>
          </p:cNvPr>
          <p:cNvSpPr/>
          <p:nvPr/>
        </p:nvSpPr>
        <p:spPr>
          <a:xfrm>
            <a:off x="6223718" y="3230059"/>
            <a:ext cx="5117084" cy="470995"/>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r>
              <a:rPr kumimoji="1" lang="ja-JP" altLang="en-US" dirty="0"/>
              <a:t>、</a:t>
            </a:r>
            <a:r>
              <a:rPr kumimoji="1" lang="en-US" altLang="ja-JP" dirty="0"/>
              <a:t>Connected Industries</a:t>
            </a:r>
            <a:endParaRPr kumimoji="1" lang="ja-JP" altLang="en-US" dirty="0"/>
          </a:p>
        </p:txBody>
      </p:sp>
      <p:sp>
        <p:nvSpPr>
          <p:cNvPr id="8" name="テキスト ボックス 7">
            <a:extLst>
              <a:ext uri="{FF2B5EF4-FFF2-40B4-BE49-F238E27FC236}">
                <a16:creationId xmlns:a16="http://schemas.microsoft.com/office/drawing/2014/main" id="{A5973D4E-ECD4-94B0-1C66-FCC92C0B5F98}"/>
              </a:ext>
            </a:extLst>
          </p:cNvPr>
          <p:cNvSpPr txBox="1"/>
          <p:nvPr/>
        </p:nvSpPr>
        <p:spPr>
          <a:xfrm>
            <a:off x="865791" y="4196921"/>
            <a:ext cx="4710257" cy="707886"/>
          </a:xfrm>
          <a:prstGeom prst="rect">
            <a:avLst/>
          </a:prstGeom>
          <a:solidFill>
            <a:schemeClr val="bg1">
              <a:lumMod val="85000"/>
            </a:schemeClr>
          </a:solidFill>
        </p:spPr>
        <p:txBody>
          <a:bodyPr wrap="square" rtlCol="0">
            <a:spAutoFit/>
          </a:bodyPr>
          <a:lstStyle/>
          <a:p>
            <a:pPr algn="ctr"/>
            <a:r>
              <a:rPr kumimoji="1" lang="ja-JP" altLang="en-US" sz="2000" dirty="0"/>
              <a:t>ロボット導入、</a:t>
            </a:r>
            <a:endParaRPr kumimoji="1" lang="en-US" altLang="ja-JP" sz="2000" dirty="0"/>
          </a:p>
          <a:p>
            <a:pPr algn="ctr"/>
            <a:r>
              <a:rPr kumimoji="1" lang="ja-JP" altLang="en-US" sz="2000" dirty="0"/>
              <a:t>操業の自律化、設備同士のスマート連携</a:t>
            </a:r>
          </a:p>
        </p:txBody>
      </p:sp>
      <p:sp>
        <p:nvSpPr>
          <p:cNvPr id="11" name="テキスト ボックス 10">
            <a:extLst>
              <a:ext uri="{FF2B5EF4-FFF2-40B4-BE49-F238E27FC236}">
                <a16:creationId xmlns:a16="http://schemas.microsoft.com/office/drawing/2014/main" id="{A9F6430B-F974-EA78-BD99-FC5010B78825}"/>
              </a:ext>
            </a:extLst>
          </p:cNvPr>
          <p:cNvSpPr txBox="1"/>
          <p:nvPr/>
        </p:nvSpPr>
        <p:spPr>
          <a:xfrm>
            <a:off x="273225" y="5290336"/>
            <a:ext cx="5879700" cy="646331"/>
          </a:xfrm>
          <a:prstGeom prst="rect">
            <a:avLst/>
          </a:prstGeom>
          <a:noFill/>
        </p:spPr>
        <p:txBody>
          <a:bodyPr wrap="square" rtlCol="0">
            <a:spAutoFit/>
          </a:bodyPr>
          <a:lstStyle/>
          <a:p>
            <a:pPr algn="ctr"/>
            <a:r>
              <a:rPr kumimoji="1" lang="ja-JP" altLang="en-US" b="1" dirty="0">
                <a:solidFill>
                  <a:schemeClr val="accent1"/>
                </a:solidFill>
              </a:rPr>
              <a:t>プラントオペレータは削減傾向へ</a:t>
            </a:r>
            <a:endParaRPr kumimoji="1" lang="en-US" altLang="ja-JP" b="1" dirty="0">
              <a:solidFill>
                <a:schemeClr val="accent1"/>
              </a:solidFill>
            </a:endParaRPr>
          </a:p>
          <a:p>
            <a:pPr algn="ctr"/>
            <a:r>
              <a:rPr kumimoji="1" lang="ja-JP" altLang="en-US" b="1" dirty="0">
                <a:solidFill>
                  <a:schemeClr val="accent1"/>
                </a:solidFill>
              </a:rPr>
              <a:t>（ローカルな範囲では、人間の直接的な関与が疎になる）</a:t>
            </a:r>
          </a:p>
        </p:txBody>
      </p:sp>
      <p:sp>
        <p:nvSpPr>
          <p:cNvPr id="13" name="矢印: 右 12">
            <a:extLst>
              <a:ext uri="{FF2B5EF4-FFF2-40B4-BE49-F238E27FC236}">
                <a16:creationId xmlns:a16="http://schemas.microsoft.com/office/drawing/2014/main" id="{8558F9E5-21C5-AEA8-45F7-7A5E34FEA87F}"/>
              </a:ext>
            </a:extLst>
          </p:cNvPr>
          <p:cNvSpPr/>
          <p:nvPr/>
        </p:nvSpPr>
        <p:spPr>
          <a:xfrm rot="5400000">
            <a:off x="8117726" y="4402055"/>
            <a:ext cx="1329069" cy="2712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C58E1137-64B7-2942-F213-1DCCC3E3ADFA}"/>
              </a:ext>
            </a:extLst>
          </p:cNvPr>
          <p:cNvSpPr txBox="1"/>
          <p:nvPr/>
        </p:nvSpPr>
        <p:spPr>
          <a:xfrm>
            <a:off x="6428058" y="4323063"/>
            <a:ext cx="4710257" cy="400110"/>
          </a:xfrm>
          <a:prstGeom prst="rect">
            <a:avLst/>
          </a:prstGeom>
          <a:solidFill>
            <a:schemeClr val="bg1">
              <a:lumMod val="85000"/>
            </a:schemeClr>
          </a:solidFill>
        </p:spPr>
        <p:txBody>
          <a:bodyPr wrap="square" rtlCol="0">
            <a:spAutoFit/>
          </a:bodyPr>
          <a:lstStyle/>
          <a:p>
            <a:pPr algn="ctr"/>
            <a:r>
              <a:rPr kumimoji="1" lang="ja-JP" altLang="en-US" sz="2000" dirty="0"/>
              <a:t>プラントを起点とした</a:t>
            </a:r>
            <a:r>
              <a:rPr kumimoji="1" lang="en-US" altLang="ja-JP" sz="2000" dirty="0"/>
              <a:t>SoS</a:t>
            </a:r>
            <a:r>
              <a:rPr kumimoji="1" lang="ja-JP" altLang="en-US" sz="2000" dirty="0"/>
              <a:t>に発展</a:t>
            </a:r>
          </a:p>
        </p:txBody>
      </p:sp>
      <p:sp>
        <p:nvSpPr>
          <p:cNvPr id="16" name="テキスト ボックス 15">
            <a:extLst>
              <a:ext uri="{FF2B5EF4-FFF2-40B4-BE49-F238E27FC236}">
                <a16:creationId xmlns:a16="http://schemas.microsoft.com/office/drawing/2014/main" id="{E99FA287-23D1-6082-959D-F73C6C452F52}"/>
              </a:ext>
            </a:extLst>
          </p:cNvPr>
          <p:cNvSpPr txBox="1"/>
          <p:nvPr/>
        </p:nvSpPr>
        <p:spPr>
          <a:xfrm>
            <a:off x="5842410" y="5254211"/>
            <a:ext cx="5879700" cy="369332"/>
          </a:xfrm>
          <a:prstGeom prst="rect">
            <a:avLst/>
          </a:prstGeom>
          <a:noFill/>
        </p:spPr>
        <p:txBody>
          <a:bodyPr wrap="square" rtlCol="0">
            <a:spAutoFit/>
          </a:bodyPr>
          <a:lstStyle/>
          <a:p>
            <a:pPr algn="ctr"/>
            <a:r>
              <a:rPr kumimoji="1" lang="ja-JP" altLang="en-US" b="1" dirty="0">
                <a:solidFill>
                  <a:schemeClr val="accent4"/>
                </a:solidFill>
              </a:rPr>
              <a:t>グローバルな範囲では、人間の間接的な接点が増加</a:t>
            </a:r>
          </a:p>
        </p:txBody>
      </p:sp>
    </p:spTree>
    <p:extLst>
      <p:ext uri="{BB962C8B-B14F-4D97-AF65-F5344CB8AC3E}">
        <p14:creationId xmlns:p14="http://schemas.microsoft.com/office/powerpoint/2010/main" val="3850893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楕円 226">
            <a:extLst>
              <a:ext uri="{FF2B5EF4-FFF2-40B4-BE49-F238E27FC236}">
                <a16:creationId xmlns:a16="http://schemas.microsoft.com/office/drawing/2014/main" id="{C1F7CE14-2F68-D4A3-5322-683127A7C24A}"/>
              </a:ext>
            </a:extLst>
          </p:cNvPr>
          <p:cNvSpPr/>
          <p:nvPr/>
        </p:nvSpPr>
        <p:spPr>
          <a:xfrm>
            <a:off x="6536351" y="4352373"/>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4" name="楕円 223">
            <a:extLst>
              <a:ext uri="{FF2B5EF4-FFF2-40B4-BE49-F238E27FC236}">
                <a16:creationId xmlns:a16="http://schemas.microsoft.com/office/drawing/2014/main" id="{F7AEC9E7-2EE1-A880-CAAB-C1E8BC4B0656}"/>
              </a:ext>
            </a:extLst>
          </p:cNvPr>
          <p:cNvSpPr/>
          <p:nvPr/>
        </p:nvSpPr>
        <p:spPr>
          <a:xfrm>
            <a:off x="8219314" y="2882249"/>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9" name="楕円 228">
            <a:extLst>
              <a:ext uri="{FF2B5EF4-FFF2-40B4-BE49-F238E27FC236}">
                <a16:creationId xmlns:a16="http://schemas.microsoft.com/office/drawing/2014/main" id="{2155A99A-842F-C8CC-7C62-1798AFA824FB}"/>
              </a:ext>
            </a:extLst>
          </p:cNvPr>
          <p:cNvSpPr/>
          <p:nvPr/>
        </p:nvSpPr>
        <p:spPr>
          <a:xfrm>
            <a:off x="9378597" y="4747638"/>
            <a:ext cx="1698383" cy="912951"/>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85" name="グループ化 184">
            <a:extLst>
              <a:ext uri="{FF2B5EF4-FFF2-40B4-BE49-F238E27FC236}">
                <a16:creationId xmlns:a16="http://schemas.microsoft.com/office/drawing/2014/main" id="{38B9694A-4917-DDC3-2B53-DCE22357E1AD}"/>
              </a:ext>
            </a:extLst>
          </p:cNvPr>
          <p:cNvGrpSpPr/>
          <p:nvPr/>
        </p:nvGrpSpPr>
        <p:grpSpPr>
          <a:xfrm>
            <a:off x="3167733" y="3435979"/>
            <a:ext cx="618174" cy="2250887"/>
            <a:chOff x="4816929" y="2889925"/>
            <a:chExt cx="648864" cy="2876882"/>
          </a:xfrm>
        </p:grpSpPr>
        <p:sp>
          <p:nvSpPr>
            <p:cNvPr id="186" name="楕円 185">
              <a:extLst>
                <a:ext uri="{FF2B5EF4-FFF2-40B4-BE49-F238E27FC236}">
                  <a16:creationId xmlns:a16="http://schemas.microsoft.com/office/drawing/2014/main" id="{E22344DC-B539-1C15-5341-DC3F29888D82}"/>
                </a:ext>
              </a:extLst>
            </p:cNvPr>
            <p:cNvSpPr/>
            <p:nvPr/>
          </p:nvSpPr>
          <p:spPr>
            <a:xfrm>
              <a:off x="4816929" y="2889925"/>
              <a:ext cx="648864" cy="2876882"/>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7" name="直線コネクタ 186">
              <a:extLst>
                <a:ext uri="{FF2B5EF4-FFF2-40B4-BE49-F238E27FC236}">
                  <a16:creationId xmlns:a16="http://schemas.microsoft.com/office/drawing/2014/main" id="{4DAC1E90-E366-0234-F2B6-1F77850BF476}"/>
                </a:ext>
              </a:extLst>
            </p:cNvPr>
            <p:cNvCxnSpPr>
              <a:stCxn id="186" idx="1"/>
              <a:endCxn id="186" idx="5"/>
            </p:cNvCxnSpPr>
            <p:nvPr/>
          </p:nvCxnSpPr>
          <p:spPr>
            <a:xfrm>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FAC621BD-0688-9AA6-091A-FC292666F45E}"/>
                </a:ext>
              </a:extLst>
            </p:cNvPr>
            <p:cNvCxnSpPr>
              <a:cxnSpLocks/>
              <a:stCxn id="186" idx="7"/>
              <a:endCxn id="186" idx="3"/>
            </p:cNvCxnSpPr>
            <p:nvPr/>
          </p:nvCxnSpPr>
          <p:spPr>
            <a:xfrm flipH="1">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07" name="図 106">
            <a:extLst>
              <a:ext uri="{FF2B5EF4-FFF2-40B4-BE49-F238E27FC236}">
                <a16:creationId xmlns:a16="http://schemas.microsoft.com/office/drawing/2014/main" id="{A9ACF471-D592-7114-A0E3-7D5CEB779D1B}"/>
              </a:ext>
            </a:extLst>
          </p:cNvPr>
          <p:cNvPicPr>
            <a:picLocks noChangeAspect="1"/>
          </p:cNvPicPr>
          <p:nvPr/>
        </p:nvPicPr>
        <p:blipFill>
          <a:blip r:embed="rId3"/>
          <a:stretch>
            <a:fillRect/>
          </a:stretch>
        </p:blipFill>
        <p:spPr>
          <a:xfrm>
            <a:off x="1361567" y="5204056"/>
            <a:ext cx="406005" cy="406005"/>
          </a:xfrm>
          <a:prstGeom prst="rect">
            <a:avLst/>
          </a:prstGeom>
        </p:spPr>
      </p:pic>
      <p:sp>
        <p:nvSpPr>
          <p:cNvPr id="77" name="四角形: 角を丸くする 76">
            <a:extLst>
              <a:ext uri="{FF2B5EF4-FFF2-40B4-BE49-F238E27FC236}">
                <a16:creationId xmlns:a16="http://schemas.microsoft.com/office/drawing/2014/main" id="{9BF7759C-5A94-101E-5A4C-15CD83640FE6}"/>
              </a:ext>
            </a:extLst>
          </p:cNvPr>
          <p:cNvSpPr/>
          <p:nvPr/>
        </p:nvSpPr>
        <p:spPr>
          <a:xfrm>
            <a:off x="939067" y="4416096"/>
            <a:ext cx="1741040" cy="11589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0" name="四角形: 角を丸くする 59">
            <a:extLst>
              <a:ext uri="{FF2B5EF4-FFF2-40B4-BE49-F238E27FC236}">
                <a16:creationId xmlns:a16="http://schemas.microsoft.com/office/drawing/2014/main" id="{74AB2F0C-12BF-52E1-4E7A-E6D6C9B519AF}"/>
              </a:ext>
            </a:extLst>
          </p:cNvPr>
          <p:cNvSpPr/>
          <p:nvPr/>
        </p:nvSpPr>
        <p:spPr>
          <a:xfrm>
            <a:off x="943843" y="3396803"/>
            <a:ext cx="174104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プラントやエネルギー管理の労働人口は減少する。</a:t>
            </a:r>
            <a:endParaRPr lang="en-US" altLang="ja-JP" dirty="0"/>
          </a:p>
          <a:p>
            <a:r>
              <a:rPr lang="ja-JP" altLang="en-US" dirty="0"/>
              <a:t>エネルギーの地産地消に伴い、小型プラントが分散配置</a:t>
            </a:r>
            <a:r>
              <a:rPr lang="ja-JP" altLang="en-US" sz="2000" dirty="0"/>
              <a:t>（日常的なエネルギー網の局所化）</a:t>
            </a:r>
            <a:r>
              <a:rPr lang="ja-JP" altLang="en-US" dirty="0"/>
              <a:t>。</a:t>
            </a:r>
            <a:endParaRPr lang="en-US" altLang="ja-JP" dirty="0"/>
          </a:p>
          <a:p>
            <a:r>
              <a:rPr lang="ja-JP" altLang="en-US" dirty="0"/>
              <a:t>一方、近隣地域同士がリンクし、融通・影響範囲は拡大。</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を含む将来モデル：エネルギー</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34" name="テキスト ボックス 33">
            <a:extLst>
              <a:ext uri="{FF2B5EF4-FFF2-40B4-BE49-F238E27FC236}">
                <a16:creationId xmlns:a16="http://schemas.microsoft.com/office/drawing/2014/main" id="{6808E143-586B-5E54-948B-2DE1541779D4}"/>
              </a:ext>
            </a:extLst>
          </p:cNvPr>
          <p:cNvSpPr txBox="1"/>
          <p:nvPr/>
        </p:nvSpPr>
        <p:spPr>
          <a:xfrm>
            <a:off x="1175051" y="2425907"/>
            <a:ext cx="3901749" cy="369332"/>
          </a:xfrm>
          <a:prstGeom prst="rect">
            <a:avLst/>
          </a:prstGeom>
          <a:noFill/>
        </p:spPr>
        <p:txBody>
          <a:bodyPr wrap="square" rtlCol="0">
            <a:spAutoFit/>
          </a:bodyPr>
          <a:lstStyle/>
          <a:p>
            <a:pPr algn="ctr"/>
            <a:r>
              <a:rPr kumimoji="1" lang="ja-JP" altLang="en-US" b="1" dirty="0">
                <a:solidFill>
                  <a:schemeClr val="accent1"/>
                </a:solidFill>
              </a:rPr>
              <a:t>エネルギーの地産地消モデル</a:t>
            </a:r>
          </a:p>
        </p:txBody>
      </p:sp>
      <p:pic>
        <p:nvPicPr>
          <p:cNvPr id="53" name="グラフィックス 52" descr="工場 単色塗りつぶし">
            <a:extLst>
              <a:ext uri="{FF2B5EF4-FFF2-40B4-BE49-F238E27FC236}">
                <a16:creationId xmlns:a16="http://schemas.microsoft.com/office/drawing/2014/main" id="{1F4D6C70-55E3-D120-3515-2721A7F7D1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4347" y="3496659"/>
            <a:ext cx="590699" cy="590699"/>
          </a:xfrm>
          <a:prstGeom prst="rect">
            <a:avLst/>
          </a:prstGeom>
        </p:spPr>
      </p:pic>
      <p:pic>
        <p:nvPicPr>
          <p:cNvPr id="25" name="グラフィックス 24" descr="ユーザー 単色塗りつぶし">
            <a:extLst>
              <a:ext uri="{FF2B5EF4-FFF2-40B4-BE49-F238E27FC236}">
                <a16:creationId xmlns:a16="http://schemas.microsoft.com/office/drawing/2014/main" id="{EB179433-E51A-9251-4BD4-C4E5FA4981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67" y="4570761"/>
            <a:ext cx="345232" cy="345232"/>
          </a:xfrm>
          <a:prstGeom prst="rect">
            <a:avLst/>
          </a:prstGeom>
        </p:spPr>
      </p:pic>
      <p:sp>
        <p:nvSpPr>
          <p:cNvPr id="97" name="吹き出し: 四角形 96">
            <a:extLst>
              <a:ext uri="{FF2B5EF4-FFF2-40B4-BE49-F238E27FC236}">
                <a16:creationId xmlns:a16="http://schemas.microsoft.com/office/drawing/2014/main" id="{D3C7E867-38F6-9EB7-C586-14807EE7F56D}"/>
              </a:ext>
            </a:extLst>
          </p:cNvPr>
          <p:cNvSpPr/>
          <p:nvPr/>
        </p:nvSpPr>
        <p:spPr>
          <a:xfrm>
            <a:off x="2422116" y="5761718"/>
            <a:ext cx="2824794" cy="477853"/>
          </a:xfrm>
          <a:prstGeom prst="wedgeRectCallout">
            <a:avLst>
              <a:gd name="adj1" fmla="val -25867"/>
              <a:gd name="adj2" fmla="val -10438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エネルギー市場の取引は</a:t>
            </a:r>
            <a:endParaRPr kumimoji="1" lang="en-US" altLang="ja-JP" sz="1400" dirty="0">
              <a:solidFill>
                <a:schemeClr val="tx1"/>
              </a:solidFill>
            </a:endParaRPr>
          </a:p>
          <a:p>
            <a:pPr algn="ctr"/>
            <a:r>
              <a:rPr kumimoji="1" lang="ja-JP" altLang="en-US" sz="1400" dirty="0">
                <a:solidFill>
                  <a:schemeClr val="tx1"/>
                </a:solidFill>
              </a:rPr>
              <a:t>仮想化・自動化され、監視者も削減</a:t>
            </a:r>
          </a:p>
        </p:txBody>
      </p:sp>
      <p:pic>
        <p:nvPicPr>
          <p:cNvPr id="115" name="グラフィックス 114" descr="家 単色塗りつぶし">
            <a:extLst>
              <a:ext uri="{FF2B5EF4-FFF2-40B4-BE49-F238E27FC236}">
                <a16:creationId xmlns:a16="http://schemas.microsoft.com/office/drawing/2014/main" id="{6C9D6278-34ED-3203-24CC-C27946019D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99234" y="4791869"/>
            <a:ext cx="624076" cy="624076"/>
          </a:xfrm>
          <a:prstGeom prst="rect">
            <a:avLst/>
          </a:prstGeom>
        </p:spPr>
      </p:pic>
      <p:pic>
        <p:nvPicPr>
          <p:cNvPr id="136" name="グラフィックス 135" descr="建設作業員男性 単色塗りつぶし">
            <a:extLst>
              <a:ext uri="{FF2B5EF4-FFF2-40B4-BE49-F238E27FC236}">
                <a16:creationId xmlns:a16="http://schemas.microsoft.com/office/drawing/2014/main" id="{ACF1D056-5028-A9DE-2289-10614637AB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4651" y="3432430"/>
            <a:ext cx="331136" cy="331136"/>
          </a:xfrm>
          <a:prstGeom prst="rect">
            <a:avLst/>
          </a:prstGeom>
        </p:spPr>
      </p:pic>
      <p:sp>
        <p:nvSpPr>
          <p:cNvPr id="16" name="四角形: 角を丸くする 15">
            <a:extLst>
              <a:ext uri="{FF2B5EF4-FFF2-40B4-BE49-F238E27FC236}">
                <a16:creationId xmlns:a16="http://schemas.microsoft.com/office/drawing/2014/main" id="{22D8CE65-A80F-0D88-C79E-58C6728261C3}"/>
              </a:ext>
            </a:extLst>
          </p:cNvPr>
          <p:cNvSpPr/>
          <p:nvPr/>
        </p:nvSpPr>
        <p:spPr>
          <a:xfrm>
            <a:off x="4168664" y="3452036"/>
            <a:ext cx="761213" cy="22396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風力タービン 単色塗りつぶし">
            <a:extLst>
              <a:ext uri="{FF2B5EF4-FFF2-40B4-BE49-F238E27FC236}">
                <a16:creationId xmlns:a16="http://schemas.microsoft.com/office/drawing/2014/main" id="{64BB3778-5BE7-03E5-9E37-FAA75DC8F08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2654" y="4604760"/>
            <a:ext cx="433233" cy="433233"/>
          </a:xfrm>
          <a:prstGeom prst="rect">
            <a:avLst/>
          </a:prstGeom>
        </p:spPr>
      </p:pic>
      <p:pic>
        <p:nvPicPr>
          <p:cNvPr id="20" name="グラフィックス 19" descr="ソーラー パネル 単色塗りつぶし">
            <a:extLst>
              <a:ext uri="{FF2B5EF4-FFF2-40B4-BE49-F238E27FC236}">
                <a16:creationId xmlns:a16="http://schemas.microsoft.com/office/drawing/2014/main" id="{FC26D08F-1C62-943C-B424-54F29B2BE9A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32654" y="4012209"/>
            <a:ext cx="433233" cy="433233"/>
          </a:xfrm>
          <a:prstGeom prst="rect">
            <a:avLst/>
          </a:prstGeom>
        </p:spPr>
      </p:pic>
      <p:pic>
        <p:nvPicPr>
          <p:cNvPr id="29" name="Picture 2" descr="バッテリー | フリーのアイコンイラスト素材 icon-pit">
            <a:extLst>
              <a:ext uri="{FF2B5EF4-FFF2-40B4-BE49-F238E27FC236}">
                <a16:creationId xmlns:a16="http://schemas.microsoft.com/office/drawing/2014/main" id="{FFFA055F-4D85-04AC-E4BB-7240FC5EC5F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2280" y="3466862"/>
            <a:ext cx="513981" cy="513981"/>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矢印コネクタ 34">
            <a:extLst>
              <a:ext uri="{FF2B5EF4-FFF2-40B4-BE49-F238E27FC236}">
                <a16:creationId xmlns:a16="http://schemas.microsoft.com/office/drawing/2014/main" id="{6F17A001-3484-C190-6B5B-8E6468493104}"/>
              </a:ext>
            </a:extLst>
          </p:cNvPr>
          <p:cNvCxnSpPr>
            <a:cxnSpLocks/>
            <a:endCxn id="186" idx="1"/>
          </p:cNvCxnSpPr>
          <p:nvPr/>
        </p:nvCxnSpPr>
        <p:spPr>
          <a:xfrm>
            <a:off x="2680107" y="3585808"/>
            <a:ext cx="578155" cy="17980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8" name="Picture 6" descr="cogeneration Icon 1233995">
            <a:extLst>
              <a:ext uri="{FF2B5EF4-FFF2-40B4-BE49-F238E27FC236}">
                <a16:creationId xmlns:a16="http://schemas.microsoft.com/office/drawing/2014/main" id="{820616AE-05A9-6369-DB14-2780419136DE}"/>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6009" t="24441" r="15451" b="24287"/>
          <a:stretch/>
        </p:blipFill>
        <p:spPr bwMode="auto">
          <a:xfrm>
            <a:off x="1226357" y="3621595"/>
            <a:ext cx="572877" cy="428554"/>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直線矢印コネクタ 83">
            <a:extLst>
              <a:ext uri="{FF2B5EF4-FFF2-40B4-BE49-F238E27FC236}">
                <a16:creationId xmlns:a16="http://schemas.microsoft.com/office/drawing/2014/main" id="{812E624B-042E-E74F-25F3-657F91EB9467}"/>
              </a:ext>
            </a:extLst>
          </p:cNvPr>
          <p:cNvCxnSpPr>
            <a:cxnSpLocks/>
            <a:stCxn id="16" idx="1"/>
            <a:endCxn id="186" idx="6"/>
          </p:cNvCxnSpPr>
          <p:nvPr/>
        </p:nvCxnSpPr>
        <p:spPr>
          <a:xfrm flipH="1" flipV="1">
            <a:off x="3785907" y="4561423"/>
            <a:ext cx="382757" cy="1044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3DE83FAA-7BD4-9D37-C9BA-CC2D3D95AD9E}"/>
              </a:ext>
            </a:extLst>
          </p:cNvPr>
          <p:cNvCxnSpPr>
            <a:cxnSpLocks/>
            <a:endCxn id="186" idx="2"/>
          </p:cNvCxnSpPr>
          <p:nvPr/>
        </p:nvCxnSpPr>
        <p:spPr>
          <a:xfrm flipV="1">
            <a:off x="2659613" y="4561423"/>
            <a:ext cx="508120" cy="1426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6" name="図 105">
            <a:extLst>
              <a:ext uri="{FF2B5EF4-FFF2-40B4-BE49-F238E27FC236}">
                <a16:creationId xmlns:a16="http://schemas.microsoft.com/office/drawing/2014/main" id="{11EC12FE-2ECD-68EF-AAB7-8629CA1D6A0B}"/>
              </a:ext>
            </a:extLst>
          </p:cNvPr>
          <p:cNvPicPr>
            <a:picLocks noChangeAspect="1"/>
          </p:cNvPicPr>
          <p:nvPr/>
        </p:nvPicPr>
        <p:blipFill>
          <a:blip r:embed="rId18"/>
          <a:stretch>
            <a:fillRect/>
          </a:stretch>
        </p:blipFill>
        <p:spPr>
          <a:xfrm>
            <a:off x="1323239" y="4620565"/>
            <a:ext cx="444337" cy="444337"/>
          </a:xfrm>
          <a:prstGeom prst="rect">
            <a:avLst/>
          </a:prstGeom>
        </p:spPr>
      </p:pic>
      <p:sp>
        <p:nvSpPr>
          <p:cNvPr id="111" name="テキスト ボックス 110">
            <a:extLst>
              <a:ext uri="{FF2B5EF4-FFF2-40B4-BE49-F238E27FC236}">
                <a16:creationId xmlns:a16="http://schemas.microsoft.com/office/drawing/2014/main" id="{062F6BA1-034C-CF9A-5361-AC9A12816496}"/>
              </a:ext>
            </a:extLst>
          </p:cNvPr>
          <p:cNvSpPr txBox="1"/>
          <p:nvPr/>
        </p:nvSpPr>
        <p:spPr>
          <a:xfrm>
            <a:off x="912727" y="4420834"/>
            <a:ext cx="1311082" cy="261610"/>
          </a:xfrm>
          <a:prstGeom prst="rect">
            <a:avLst/>
          </a:prstGeom>
          <a:noFill/>
        </p:spPr>
        <p:txBody>
          <a:bodyPr wrap="square" rtlCol="0">
            <a:spAutoFit/>
          </a:bodyPr>
          <a:lstStyle/>
          <a:p>
            <a:pPr algn="ctr"/>
            <a:r>
              <a:rPr kumimoji="1" lang="ja-JP" altLang="en-US" sz="1100" b="1" dirty="0"/>
              <a:t>ヒートポンプ給湯器</a:t>
            </a:r>
          </a:p>
        </p:txBody>
      </p:sp>
      <p:sp>
        <p:nvSpPr>
          <p:cNvPr id="112" name="テキスト ボックス 111">
            <a:extLst>
              <a:ext uri="{FF2B5EF4-FFF2-40B4-BE49-F238E27FC236}">
                <a16:creationId xmlns:a16="http://schemas.microsoft.com/office/drawing/2014/main" id="{F8760E61-3CFE-E256-CD2F-DB5E9F13C53F}"/>
              </a:ext>
            </a:extLst>
          </p:cNvPr>
          <p:cNvSpPr txBox="1"/>
          <p:nvPr/>
        </p:nvSpPr>
        <p:spPr>
          <a:xfrm>
            <a:off x="1328730" y="5062078"/>
            <a:ext cx="444337" cy="261610"/>
          </a:xfrm>
          <a:prstGeom prst="rect">
            <a:avLst/>
          </a:prstGeom>
          <a:noFill/>
        </p:spPr>
        <p:txBody>
          <a:bodyPr wrap="square" rtlCol="0">
            <a:spAutoFit/>
          </a:bodyPr>
          <a:lstStyle/>
          <a:p>
            <a:pPr algn="ctr"/>
            <a:r>
              <a:rPr kumimoji="1" lang="en-US" altLang="ja-JP" sz="1100" b="1" dirty="0"/>
              <a:t>EV</a:t>
            </a:r>
            <a:endParaRPr kumimoji="1" lang="ja-JP" altLang="en-US" sz="1100" b="1" dirty="0"/>
          </a:p>
        </p:txBody>
      </p:sp>
      <p:pic>
        <p:nvPicPr>
          <p:cNvPr id="114" name="グラフィックス 113" descr="送電塔 単色塗りつぶし">
            <a:extLst>
              <a:ext uri="{FF2B5EF4-FFF2-40B4-BE49-F238E27FC236}">
                <a16:creationId xmlns:a16="http://schemas.microsoft.com/office/drawing/2014/main" id="{525DDFF8-83B9-E5E0-2437-0871347DE7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08260" y="3237413"/>
            <a:ext cx="537120" cy="537120"/>
          </a:xfrm>
          <a:prstGeom prst="rect">
            <a:avLst/>
          </a:prstGeom>
        </p:spPr>
      </p:pic>
      <p:sp>
        <p:nvSpPr>
          <p:cNvPr id="125" name="テキスト ボックス 124">
            <a:extLst>
              <a:ext uri="{FF2B5EF4-FFF2-40B4-BE49-F238E27FC236}">
                <a16:creationId xmlns:a16="http://schemas.microsoft.com/office/drawing/2014/main" id="{70203F49-AB7C-A13F-BADB-CB9F9502D20D}"/>
              </a:ext>
            </a:extLst>
          </p:cNvPr>
          <p:cNvSpPr txBox="1"/>
          <p:nvPr/>
        </p:nvSpPr>
        <p:spPr>
          <a:xfrm>
            <a:off x="1112011" y="3396803"/>
            <a:ext cx="672792" cy="261610"/>
          </a:xfrm>
          <a:prstGeom prst="rect">
            <a:avLst/>
          </a:prstGeom>
          <a:noFill/>
        </p:spPr>
        <p:txBody>
          <a:bodyPr wrap="square" rtlCol="0">
            <a:spAutoFit/>
          </a:bodyPr>
          <a:lstStyle/>
          <a:p>
            <a:pPr algn="ctr"/>
            <a:r>
              <a:rPr kumimoji="1" lang="ja-JP" altLang="en-US" sz="1100" b="1" dirty="0"/>
              <a:t>コジェネ</a:t>
            </a:r>
          </a:p>
        </p:txBody>
      </p:sp>
      <p:grpSp>
        <p:nvGrpSpPr>
          <p:cNvPr id="162" name="グループ化 161">
            <a:extLst>
              <a:ext uri="{FF2B5EF4-FFF2-40B4-BE49-F238E27FC236}">
                <a16:creationId xmlns:a16="http://schemas.microsoft.com/office/drawing/2014/main" id="{95BDE831-166A-B4F7-8F92-2E51C42F938B}"/>
              </a:ext>
            </a:extLst>
          </p:cNvPr>
          <p:cNvGrpSpPr/>
          <p:nvPr/>
        </p:nvGrpSpPr>
        <p:grpSpPr>
          <a:xfrm>
            <a:off x="4297270" y="5122958"/>
            <a:ext cx="504000" cy="504000"/>
            <a:chOff x="7026469" y="2794605"/>
            <a:chExt cx="504000" cy="504000"/>
          </a:xfrm>
        </p:grpSpPr>
        <p:sp>
          <p:nvSpPr>
            <p:cNvPr id="160" name="楕円 159">
              <a:extLst>
                <a:ext uri="{FF2B5EF4-FFF2-40B4-BE49-F238E27FC236}">
                  <a16:creationId xmlns:a16="http://schemas.microsoft.com/office/drawing/2014/main" id="{5180C3E4-B291-1BF5-8997-EE743FDC1824}"/>
                </a:ext>
              </a:extLst>
            </p:cNvPr>
            <p:cNvSpPr/>
            <p:nvPr/>
          </p:nvSpPr>
          <p:spPr>
            <a:xfrm>
              <a:off x="7026469" y="2794605"/>
              <a:ext cx="504000" cy="50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9" name="楕円 158">
              <a:extLst>
                <a:ext uri="{FF2B5EF4-FFF2-40B4-BE49-F238E27FC236}">
                  <a16:creationId xmlns:a16="http://schemas.microsoft.com/office/drawing/2014/main" id="{F1E9387E-F701-4904-A2FB-EC6D90F5EFBA}"/>
                </a:ext>
              </a:extLst>
            </p:cNvPr>
            <p:cNvSpPr/>
            <p:nvPr/>
          </p:nvSpPr>
          <p:spPr>
            <a:xfrm>
              <a:off x="7080469" y="2848605"/>
              <a:ext cx="396000" cy="396000"/>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テキスト ボックス 160">
              <a:extLst>
                <a:ext uri="{FF2B5EF4-FFF2-40B4-BE49-F238E27FC236}">
                  <a16:creationId xmlns:a16="http://schemas.microsoft.com/office/drawing/2014/main" id="{4830DABA-3ED0-DA41-39BD-E160B91FC20D}"/>
                </a:ext>
              </a:extLst>
            </p:cNvPr>
            <p:cNvSpPr txBox="1"/>
            <p:nvPr/>
          </p:nvSpPr>
          <p:spPr>
            <a:xfrm>
              <a:off x="7084681" y="2892717"/>
              <a:ext cx="387577" cy="307777"/>
            </a:xfrm>
            <a:prstGeom prst="rect">
              <a:avLst/>
            </a:prstGeom>
            <a:noFill/>
          </p:spPr>
          <p:txBody>
            <a:bodyPr wrap="square" rtlCol="0">
              <a:spAutoFit/>
            </a:bodyPr>
            <a:lstStyle/>
            <a:p>
              <a:pPr algn="ctr"/>
              <a:r>
                <a:rPr kumimoji="1" lang="en-US" altLang="ja-JP" sz="1400" b="1" dirty="0">
                  <a:solidFill>
                    <a:schemeClr val="bg1"/>
                  </a:solidFill>
                </a:rPr>
                <a:t>H</a:t>
              </a:r>
              <a:r>
                <a:rPr kumimoji="1" lang="en-US" altLang="ja-JP" sz="1400" b="1" baseline="-25000" dirty="0">
                  <a:solidFill>
                    <a:schemeClr val="bg1"/>
                  </a:solidFill>
                </a:rPr>
                <a:t>2</a:t>
              </a:r>
              <a:endParaRPr kumimoji="1" lang="ja-JP" altLang="en-US" sz="1400" b="1" baseline="-25000" dirty="0">
                <a:solidFill>
                  <a:schemeClr val="bg1"/>
                </a:solidFill>
              </a:endParaRPr>
            </a:p>
          </p:txBody>
        </p:sp>
      </p:grpSp>
      <p:pic>
        <p:nvPicPr>
          <p:cNvPr id="167" name="グラフィックス 166" descr="工場 単色塗りつぶし">
            <a:extLst>
              <a:ext uri="{FF2B5EF4-FFF2-40B4-BE49-F238E27FC236}">
                <a16:creationId xmlns:a16="http://schemas.microsoft.com/office/drawing/2014/main" id="{F6CA7F7E-8A45-D258-ABAC-BE1F449556C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055678" y="5261636"/>
            <a:ext cx="477853" cy="477853"/>
          </a:xfrm>
          <a:prstGeom prst="rect">
            <a:avLst/>
          </a:prstGeom>
        </p:spPr>
      </p:pic>
      <p:sp>
        <p:nvSpPr>
          <p:cNvPr id="190" name="テキスト ボックス 189">
            <a:extLst>
              <a:ext uri="{FF2B5EF4-FFF2-40B4-BE49-F238E27FC236}">
                <a16:creationId xmlns:a16="http://schemas.microsoft.com/office/drawing/2014/main" id="{88848349-1751-DD4C-51DA-3D09C3C59250}"/>
              </a:ext>
            </a:extLst>
          </p:cNvPr>
          <p:cNvSpPr txBox="1"/>
          <p:nvPr/>
        </p:nvSpPr>
        <p:spPr>
          <a:xfrm>
            <a:off x="2800434" y="2927267"/>
            <a:ext cx="1338024" cy="307777"/>
          </a:xfrm>
          <a:prstGeom prst="rect">
            <a:avLst/>
          </a:prstGeom>
          <a:noFill/>
        </p:spPr>
        <p:txBody>
          <a:bodyPr wrap="square" rtlCol="0">
            <a:spAutoFit/>
          </a:bodyPr>
          <a:lstStyle/>
          <a:p>
            <a:pPr algn="ctr"/>
            <a:r>
              <a:rPr kumimoji="1" lang="ja-JP" altLang="en-US" sz="1400" b="1" dirty="0"/>
              <a:t>電力グリッド</a:t>
            </a:r>
          </a:p>
        </p:txBody>
      </p:sp>
      <p:cxnSp>
        <p:nvCxnSpPr>
          <p:cNvPr id="195" name="直線矢印コネクタ 194">
            <a:extLst>
              <a:ext uri="{FF2B5EF4-FFF2-40B4-BE49-F238E27FC236}">
                <a16:creationId xmlns:a16="http://schemas.microsoft.com/office/drawing/2014/main" id="{43427D7D-EE00-CF08-F537-6787D673EDC2}"/>
              </a:ext>
            </a:extLst>
          </p:cNvPr>
          <p:cNvCxnSpPr>
            <a:cxnSpLocks/>
          </p:cNvCxnSpPr>
          <p:nvPr/>
        </p:nvCxnSpPr>
        <p:spPr>
          <a:xfrm flipH="1" flipV="1">
            <a:off x="2716843" y="3964180"/>
            <a:ext cx="450890" cy="13089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a:extLst>
              <a:ext uri="{FF2B5EF4-FFF2-40B4-BE49-F238E27FC236}">
                <a16:creationId xmlns:a16="http://schemas.microsoft.com/office/drawing/2014/main" id="{38BE61DE-FCDA-DDE8-5E6C-7F9AB2F0AB56}"/>
              </a:ext>
            </a:extLst>
          </p:cNvPr>
          <p:cNvCxnSpPr>
            <a:cxnSpLocks/>
          </p:cNvCxnSpPr>
          <p:nvPr/>
        </p:nvCxnSpPr>
        <p:spPr>
          <a:xfrm flipH="1">
            <a:off x="2680107" y="5023652"/>
            <a:ext cx="493121" cy="18040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07" name="グラフィックス 206" descr="ソーラー パネル 単色塗りつぶし">
            <a:extLst>
              <a:ext uri="{FF2B5EF4-FFF2-40B4-BE49-F238E27FC236}">
                <a16:creationId xmlns:a16="http://schemas.microsoft.com/office/drawing/2014/main" id="{F495F425-0BDF-81AC-952D-2437F02D42F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5898" y="4873361"/>
            <a:ext cx="329263" cy="329263"/>
          </a:xfrm>
          <a:prstGeom prst="rect">
            <a:avLst/>
          </a:prstGeom>
        </p:spPr>
      </p:pic>
      <p:sp>
        <p:nvSpPr>
          <p:cNvPr id="212" name="吹き出し: 四角形 211">
            <a:extLst>
              <a:ext uri="{FF2B5EF4-FFF2-40B4-BE49-F238E27FC236}">
                <a16:creationId xmlns:a16="http://schemas.microsoft.com/office/drawing/2014/main" id="{DD98B554-BBB3-DA69-BBF2-E13FC2B5257E}"/>
              </a:ext>
            </a:extLst>
          </p:cNvPr>
          <p:cNvSpPr/>
          <p:nvPr/>
        </p:nvSpPr>
        <p:spPr>
          <a:xfrm>
            <a:off x="988879" y="2906146"/>
            <a:ext cx="1591847" cy="296709"/>
          </a:xfrm>
          <a:prstGeom prst="wedgeRectCallout">
            <a:avLst>
              <a:gd name="adj1" fmla="val 32464"/>
              <a:gd name="adj2" fmla="val 1214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オペレータは削減</a:t>
            </a:r>
          </a:p>
        </p:txBody>
      </p:sp>
      <p:sp>
        <p:nvSpPr>
          <p:cNvPr id="217" name="吹き出し: 四角形 216">
            <a:extLst>
              <a:ext uri="{FF2B5EF4-FFF2-40B4-BE49-F238E27FC236}">
                <a16:creationId xmlns:a16="http://schemas.microsoft.com/office/drawing/2014/main" id="{7EB04B9E-C18E-B8E1-FDF3-249C1177B8CF}"/>
              </a:ext>
            </a:extLst>
          </p:cNvPr>
          <p:cNvSpPr/>
          <p:nvPr/>
        </p:nvSpPr>
        <p:spPr>
          <a:xfrm>
            <a:off x="325382" y="5767887"/>
            <a:ext cx="1995713" cy="477853"/>
          </a:xfrm>
          <a:prstGeom prst="wedgeRectCallout">
            <a:avLst>
              <a:gd name="adj1" fmla="val 25186"/>
              <a:gd name="adj2" fmla="val -907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需要家・発電調整力の両方の役割として介入</a:t>
            </a:r>
          </a:p>
        </p:txBody>
      </p:sp>
      <p:pic>
        <p:nvPicPr>
          <p:cNvPr id="219" name="グラフィックス 218" descr="ソーラー パネル 単色塗りつぶし">
            <a:extLst>
              <a:ext uri="{FF2B5EF4-FFF2-40B4-BE49-F238E27FC236}">
                <a16:creationId xmlns:a16="http://schemas.microsoft.com/office/drawing/2014/main" id="{D023535D-4E08-1687-87A3-B7A4BE034A9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30130" y="3243842"/>
            <a:ext cx="247748" cy="247748"/>
          </a:xfrm>
          <a:prstGeom prst="rect">
            <a:avLst/>
          </a:prstGeom>
        </p:spPr>
      </p:pic>
      <p:pic>
        <p:nvPicPr>
          <p:cNvPr id="221" name="グラフィックス 220" descr="家 単色塗りつぶし">
            <a:extLst>
              <a:ext uri="{FF2B5EF4-FFF2-40B4-BE49-F238E27FC236}">
                <a16:creationId xmlns:a16="http://schemas.microsoft.com/office/drawing/2014/main" id="{893D7024-7F83-2904-FCFD-38E2897EC3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22605" y="3378664"/>
            <a:ext cx="406005" cy="406005"/>
          </a:xfrm>
          <a:prstGeom prst="rect">
            <a:avLst/>
          </a:prstGeom>
        </p:spPr>
      </p:pic>
      <p:pic>
        <p:nvPicPr>
          <p:cNvPr id="222" name="グラフィックス 221" descr="家 単色塗りつぶし">
            <a:extLst>
              <a:ext uri="{FF2B5EF4-FFF2-40B4-BE49-F238E27FC236}">
                <a16:creationId xmlns:a16="http://schemas.microsoft.com/office/drawing/2014/main" id="{8C7A17FC-7B22-D8F4-F70C-0A852B1C2F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634" y="3883869"/>
            <a:ext cx="406005" cy="406005"/>
          </a:xfrm>
          <a:prstGeom prst="rect">
            <a:avLst/>
          </a:prstGeom>
        </p:spPr>
      </p:pic>
      <p:pic>
        <p:nvPicPr>
          <p:cNvPr id="223" name="グラフィックス 222" descr="家 単色塗りつぶし">
            <a:extLst>
              <a:ext uri="{FF2B5EF4-FFF2-40B4-BE49-F238E27FC236}">
                <a16:creationId xmlns:a16="http://schemas.microsoft.com/office/drawing/2014/main" id="{6ED3D647-34F9-8743-EC1E-283ABEAA40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9020" y="3693173"/>
            <a:ext cx="406005" cy="406005"/>
          </a:xfrm>
          <a:prstGeom prst="rect">
            <a:avLst/>
          </a:prstGeom>
        </p:spPr>
      </p:pic>
      <p:pic>
        <p:nvPicPr>
          <p:cNvPr id="225" name="グラフィックス 224" descr="建物 単色塗りつぶし">
            <a:extLst>
              <a:ext uri="{FF2B5EF4-FFF2-40B4-BE49-F238E27FC236}">
                <a16:creationId xmlns:a16="http://schemas.microsoft.com/office/drawing/2014/main" id="{EA788014-6632-BD3F-4F98-94AD60D864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866740" y="3117079"/>
            <a:ext cx="374961" cy="374961"/>
          </a:xfrm>
          <a:prstGeom prst="rect">
            <a:avLst/>
          </a:prstGeom>
        </p:spPr>
      </p:pic>
      <p:pic>
        <p:nvPicPr>
          <p:cNvPr id="226" name="グラフィックス 225" descr="ソーラー パネル 単色塗りつぶし">
            <a:extLst>
              <a:ext uri="{FF2B5EF4-FFF2-40B4-BE49-F238E27FC236}">
                <a16:creationId xmlns:a16="http://schemas.microsoft.com/office/drawing/2014/main" id="{3BCBD9F2-25A9-59F0-F482-353FBB31279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742866" y="2949073"/>
            <a:ext cx="247748" cy="247748"/>
          </a:xfrm>
          <a:prstGeom prst="rect">
            <a:avLst/>
          </a:prstGeom>
        </p:spPr>
      </p:pic>
      <p:cxnSp>
        <p:nvCxnSpPr>
          <p:cNvPr id="231" name="直線コネクタ 230">
            <a:extLst>
              <a:ext uri="{FF2B5EF4-FFF2-40B4-BE49-F238E27FC236}">
                <a16:creationId xmlns:a16="http://schemas.microsoft.com/office/drawing/2014/main" id="{547FED54-3949-FF2B-3C13-6652655C89CD}"/>
              </a:ext>
            </a:extLst>
          </p:cNvPr>
          <p:cNvCxnSpPr>
            <a:cxnSpLocks/>
            <a:stCxn id="224" idx="5"/>
            <a:endCxn id="229" idx="0"/>
          </p:cNvCxnSpPr>
          <p:nvPr/>
        </p:nvCxnSpPr>
        <p:spPr>
          <a:xfrm>
            <a:off x="9850290" y="4187881"/>
            <a:ext cx="377499" cy="559757"/>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78398CA-7164-EF90-4818-B50A6ECFA00B}"/>
              </a:ext>
            </a:extLst>
          </p:cNvPr>
          <p:cNvCxnSpPr>
            <a:cxnSpLocks/>
            <a:stCxn id="224" idx="3"/>
            <a:endCxn id="227" idx="7"/>
          </p:cNvCxnSpPr>
          <p:nvPr/>
        </p:nvCxnSpPr>
        <p:spPr>
          <a:xfrm flipH="1">
            <a:off x="8167327" y="4187881"/>
            <a:ext cx="331818" cy="388503"/>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31441CA3-ACD0-0367-5967-1821D8940A1C}"/>
              </a:ext>
            </a:extLst>
          </p:cNvPr>
          <p:cNvCxnSpPr>
            <a:cxnSpLocks/>
            <a:stCxn id="229" idx="2"/>
            <a:endCxn id="227" idx="6"/>
          </p:cNvCxnSpPr>
          <p:nvPr/>
        </p:nvCxnSpPr>
        <p:spPr>
          <a:xfrm flipH="1" flipV="1">
            <a:off x="8447158" y="5117195"/>
            <a:ext cx="931439" cy="86919"/>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4" name="グラフィックス 243" descr="工場 単色塗りつぶし">
            <a:extLst>
              <a:ext uri="{FF2B5EF4-FFF2-40B4-BE49-F238E27FC236}">
                <a16:creationId xmlns:a16="http://schemas.microsoft.com/office/drawing/2014/main" id="{84735DD1-F9BD-001C-F8D2-81958E1981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13757" y="4978344"/>
            <a:ext cx="418535" cy="418535"/>
          </a:xfrm>
          <a:prstGeom prst="rect">
            <a:avLst/>
          </a:prstGeom>
        </p:spPr>
      </p:pic>
      <p:pic>
        <p:nvPicPr>
          <p:cNvPr id="247" name="グラフィックス 246" descr="工場 単色塗りつぶし">
            <a:extLst>
              <a:ext uri="{FF2B5EF4-FFF2-40B4-BE49-F238E27FC236}">
                <a16:creationId xmlns:a16="http://schemas.microsoft.com/office/drawing/2014/main" id="{99B9A50B-A188-AC60-4847-0AC07A15FC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6641" y="4975638"/>
            <a:ext cx="418535" cy="418535"/>
          </a:xfrm>
          <a:prstGeom prst="rect">
            <a:avLst/>
          </a:prstGeom>
        </p:spPr>
      </p:pic>
      <p:pic>
        <p:nvPicPr>
          <p:cNvPr id="248" name="グラフィックス 247" descr="工場 単色塗りつぶし">
            <a:extLst>
              <a:ext uri="{FF2B5EF4-FFF2-40B4-BE49-F238E27FC236}">
                <a16:creationId xmlns:a16="http://schemas.microsoft.com/office/drawing/2014/main" id="{CB2476F7-EC28-7358-CD68-216770743D5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674911" y="5015947"/>
            <a:ext cx="418535" cy="418535"/>
          </a:xfrm>
          <a:prstGeom prst="rect">
            <a:avLst/>
          </a:prstGeom>
        </p:spPr>
      </p:pic>
      <p:sp>
        <p:nvSpPr>
          <p:cNvPr id="254" name="吹き出し: 四角形 253">
            <a:extLst>
              <a:ext uri="{FF2B5EF4-FFF2-40B4-BE49-F238E27FC236}">
                <a16:creationId xmlns:a16="http://schemas.microsoft.com/office/drawing/2014/main" id="{6E9E5B3F-66C8-FDEF-0106-B7D33BA15C1F}"/>
              </a:ext>
            </a:extLst>
          </p:cNvPr>
          <p:cNvSpPr/>
          <p:nvPr/>
        </p:nvSpPr>
        <p:spPr>
          <a:xfrm>
            <a:off x="5811124" y="5881322"/>
            <a:ext cx="4083939" cy="477853"/>
          </a:xfrm>
          <a:prstGeom prst="wedgeRectCallout">
            <a:avLst>
              <a:gd name="adj1" fmla="val -17191"/>
              <a:gd name="adj2" fmla="val -890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バイオマス発電、</a:t>
            </a:r>
            <a:r>
              <a:rPr kumimoji="1" lang="en-US" altLang="ja-JP" sz="1400" dirty="0">
                <a:solidFill>
                  <a:schemeClr val="tx1"/>
                </a:solidFill>
              </a:rPr>
              <a:t>CO2</a:t>
            </a:r>
            <a:r>
              <a:rPr kumimoji="1" lang="ja-JP" altLang="en-US" sz="1400" dirty="0">
                <a:solidFill>
                  <a:schemeClr val="tx1"/>
                </a:solidFill>
              </a:rPr>
              <a:t>回収、メタネーション、</a:t>
            </a:r>
            <a:endParaRPr kumimoji="1" lang="en-US" altLang="ja-JP" sz="1400" dirty="0">
              <a:solidFill>
                <a:schemeClr val="tx1"/>
              </a:solidFill>
            </a:endParaRPr>
          </a:p>
          <a:p>
            <a:pPr algn="ctr"/>
            <a:r>
              <a:rPr kumimoji="1" lang="ja-JP" altLang="en-US" sz="1400" dirty="0">
                <a:solidFill>
                  <a:schemeClr val="tx1"/>
                </a:solidFill>
              </a:rPr>
              <a:t>プラスチックリサイクル、水電解など小型プラントが散在</a:t>
            </a:r>
          </a:p>
        </p:txBody>
      </p:sp>
      <p:pic>
        <p:nvPicPr>
          <p:cNvPr id="257" name="グラフィックス 256" descr="稲妻 単色塗りつぶし">
            <a:extLst>
              <a:ext uri="{FF2B5EF4-FFF2-40B4-BE49-F238E27FC236}">
                <a16:creationId xmlns:a16="http://schemas.microsoft.com/office/drawing/2014/main" id="{9E9761E1-F076-9B34-EDC5-29E28322A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13403" y="3305839"/>
            <a:ext cx="312523" cy="312523"/>
          </a:xfrm>
          <a:prstGeom prst="rect">
            <a:avLst/>
          </a:prstGeom>
        </p:spPr>
      </p:pic>
      <p:pic>
        <p:nvPicPr>
          <p:cNvPr id="258" name="グラフィックス 257" descr="稲妻 単色塗りつぶし">
            <a:extLst>
              <a:ext uri="{FF2B5EF4-FFF2-40B4-BE49-F238E27FC236}">
                <a16:creationId xmlns:a16="http://schemas.microsoft.com/office/drawing/2014/main" id="{8315C818-A5A0-FCFA-C599-FA210666674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857553" y="4188169"/>
            <a:ext cx="312523" cy="312523"/>
          </a:xfrm>
          <a:prstGeom prst="rect">
            <a:avLst/>
          </a:prstGeom>
        </p:spPr>
      </p:pic>
      <p:pic>
        <p:nvPicPr>
          <p:cNvPr id="259" name="グラフィックス 258" descr="ソーラー パネル 単色塗りつぶし">
            <a:extLst>
              <a:ext uri="{FF2B5EF4-FFF2-40B4-BE49-F238E27FC236}">
                <a16:creationId xmlns:a16="http://schemas.microsoft.com/office/drawing/2014/main" id="{FBCC0DB2-7F09-42A7-FE95-E814357B409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57375" y="3759995"/>
            <a:ext cx="247748" cy="247748"/>
          </a:xfrm>
          <a:prstGeom prst="rect">
            <a:avLst/>
          </a:prstGeom>
        </p:spPr>
      </p:pic>
      <p:pic>
        <p:nvPicPr>
          <p:cNvPr id="262" name="グラフィックス 261" descr="ソーラー パネル 単色塗りつぶし">
            <a:extLst>
              <a:ext uri="{FF2B5EF4-FFF2-40B4-BE49-F238E27FC236}">
                <a16:creationId xmlns:a16="http://schemas.microsoft.com/office/drawing/2014/main" id="{CCFA50FE-E0EC-5B58-A4BF-8823AF15E8D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2292" y="4454933"/>
            <a:ext cx="247748" cy="247748"/>
          </a:xfrm>
          <a:prstGeom prst="rect">
            <a:avLst/>
          </a:prstGeom>
        </p:spPr>
      </p:pic>
      <p:pic>
        <p:nvPicPr>
          <p:cNvPr id="265" name="グラフィックス 264" descr="ソーラー パネル 単色塗りつぶし">
            <a:extLst>
              <a:ext uri="{FF2B5EF4-FFF2-40B4-BE49-F238E27FC236}">
                <a16:creationId xmlns:a16="http://schemas.microsoft.com/office/drawing/2014/main" id="{74F4F2CB-7A78-A36E-DD2E-02339EA390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14757" y="4611151"/>
            <a:ext cx="247748" cy="247748"/>
          </a:xfrm>
          <a:prstGeom prst="rect">
            <a:avLst/>
          </a:prstGeom>
        </p:spPr>
      </p:pic>
      <p:pic>
        <p:nvPicPr>
          <p:cNvPr id="266" name="グラフィックス 265" descr="家 単色塗りつぶし">
            <a:extLst>
              <a:ext uri="{FF2B5EF4-FFF2-40B4-BE49-F238E27FC236}">
                <a16:creationId xmlns:a16="http://schemas.microsoft.com/office/drawing/2014/main" id="{648EA8EB-BFB6-2950-375B-CC01DD122C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15396" y="4770465"/>
            <a:ext cx="406005" cy="406005"/>
          </a:xfrm>
          <a:prstGeom prst="rect">
            <a:avLst/>
          </a:prstGeom>
        </p:spPr>
      </p:pic>
      <p:pic>
        <p:nvPicPr>
          <p:cNvPr id="267" name="グラフィックス 266" descr="家 単色塗りつぶし">
            <a:extLst>
              <a:ext uri="{FF2B5EF4-FFF2-40B4-BE49-F238E27FC236}">
                <a16:creationId xmlns:a16="http://schemas.microsoft.com/office/drawing/2014/main" id="{F5E48873-EF89-79E7-220F-DC65215734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85605" y="5127244"/>
            <a:ext cx="406005" cy="406005"/>
          </a:xfrm>
          <a:prstGeom prst="rect">
            <a:avLst/>
          </a:prstGeom>
        </p:spPr>
      </p:pic>
      <p:pic>
        <p:nvPicPr>
          <p:cNvPr id="268" name="グラフィックス 267" descr="建物 単色塗りつぶし">
            <a:extLst>
              <a:ext uri="{FF2B5EF4-FFF2-40B4-BE49-F238E27FC236}">
                <a16:creationId xmlns:a16="http://schemas.microsoft.com/office/drawing/2014/main" id="{EB7F998C-1170-E2A9-4B5D-628947A054E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649161" y="4573680"/>
            <a:ext cx="374961" cy="374961"/>
          </a:xfrm>
          <a:prstGeom prst="rect">
            <a:avLst/>
          </a:prstGeom>
        </p:spPr>
      </p:pic>
      <p:pic>
        <p:nvPicPr>
          <p:cNvPr id="269" name="グラフィックス 268" descr="ソーラー パネル 単色塗りつぶし">
            <a:extLst>
              <a:ext uri="{FF2B5EF4-FFF2-40B4-BE49-F238E27FC236}">
                <a16:creationId xmlns:a16="http://schemas.microsoft.com/office/drawing/2014/main" id="{A0B06924-1686-1432-4914-90465C87FB4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05346" y="5003370"/>
            <a:ext cx="247748" cy="247748"/>
          </a:xfrm>
          <a:prstGeom prst="rect">
            <a:avLst/>
          </a:prstGeom>
        </p:spPr>
      </p:pic>
      <p:sp>
        <p:nvSpPr>
          <p:cNvPr id="282" name="テキスト ボックス 281">
            <a:extLst>
              <a:ext uri="{FF2B5EF4-FFF2-40B4-BE49-F238E27FC236}">
                <a16:creationId xmlns:a16="http://schemas.microsoft.com/office/drawing/2014/main" id="{3B0527F4-482A-1468-21EB-688F0532777C}"/>
              </a:ext>
            </a:extLst>
          </p:cNvPr>
          <p:cNvSpPr txBox="1"/>
          <p:nvPr/>
        </p:nvSpPr>
        <p:spPr>
          <a:xfrm>
            <a:off x="6193522" y="430469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B</a:t>
            </a:r>
          </a:p>
        </p:txBody>
      </p:sp>
      <p:sp>
        <p:nvSpPr>
          <p:cNvPr id="283" name="テキスト ボックス 282">
            <a:extLst>
              <a:ext uri="{FF2B5EF4-FFF2-40B4-BE49-F238E27FC236}">
                <a16:creationId xmlns:a16="http://schemas.microsoft.com/office/drawing/2014/main" id="{26DFE19B-316D-B6D8-B8F0-70B6DCE944A1}"/>
              </a:ext>
            </a:extLst>
          </p:cNvPr>
          <p:cNvSpPr txBox="1"/>
          <p:nvPr/>
        </p:nvSpPr>
        <p:spPr>
          <a:xfrm>
            <a:off x="7871838" y="282858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A</a:t>
            </a:r>
          </a:p>
        </p:txBody>
      </p:sp>
      <p:sp>
        <p:nvSpPr>
          <p:cNvPr id="284" name="テキスト ボックス 283">
            <a:extLst>
              <a:ext uri="{FF2B5EF4-FFF2-40B4-BE49-F238E27FC236}">
                <a16:creationId xmlns:a16="http://schemas.microsoft.com/office/drawing/2014/main" id="{772DBE6A-FF07-4694-B6DC-DDF8F31D84B5}"/>
              </a:ext>
            </a:extLst>
          </p:cNvPr>
          <p:cNvSpPr txBox="1"/>
          <p:nvPr/>
        </p:nvSpPr>
        <p:spPr>
          <a:xfrm>
            <a:off x="10647455" y="4421647"/>
            <a:ext cx="1037099" cy="307777"/>
          </a:xfrm>
          <a:prstGeom prst="rect">
            <a:avLst/>
          </a:prstGeom>
          <a:noFill/>
        </p:spPr>
        <p:txBody>
          <a:bodyPr wrap="square" rtlCol="0">
            <a:spAutoFit/>
          </a:bodyPr>
          <a:lstStyle/>
          <a:p>
            <a:pPr algn="ctr"/>
            <a:r>
              <a:rPr kumimoji="1" lang="ja-JP" altLang="en-US" sz="1400" b="1" dirty="0"/>
              <a:t>工業地域</a:t>
            </a:r>
            <a:endParaRPr kumimoji="1" lang="en-US" altLang="ja-JP" sz="1400" b="1" dirty="0"/>
          </a:p>
        </p:txBody>
      </p:sp>
      <p:pic>
        <p:nvPicPr>
          <p:cNvPr id="285" name="グラフィックス 284" descr="送電塔 単色塗りつぶし">
            <a:extLst>
              <a:ext uri="{FF2B5EF4-FFF2-40B4-BE49-F238E27FC236}">
                <a16:creationId xmlns:a16="http://schemas.microsoft.com/office/drawing/2014/main" id="{E408BC63-26FA-F0C0-0F23-C250B64E225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209136" y="4231656"/>
            <a:ext cx="307777" cy="307777"/>
          </a:xfrm>
          <a:prstGeom prst="rect">
            <a:avLst/>
          </a:prstGeom>
        </p:spPr>
      </p:pic>
      <p:pic>
        <p:nvPicPr>
          <p:cNvPr id="286" name="グラフィックス 285" descr="送電塔 単色塗りつぶし">
            <a:extLst>
              <a:ext uri="{FF2B5EF4-FFF2-40B4-BE49-F238E27FC236}">
                <a16:creationId xmlns:a16="http://schemas.microsoft.com/office/drawing/2014/main" id="{75D2DF21-30E4-FDDD-52E5-962DA1F85E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751534" y="5004904"/>
            <a:ext cx="307777" cy="307777"/>
          </a:xfrm>
          <a:prstGeom prst="rect">
            <a:avLst/>
          </a:prstGeom>
        </p:spPr>
      </p:pic>
      <p:pic>
        <p:nvPicPr>
          <p:cNvPr id="287" name="グラフィックス 286" descr="送電塔 単色塗りつぶし">
            <a:extLst>
              <a:ext uri="{FF2B5EF4-FFF2-40B4-BE49-F238E27FC236}">
                <a16:creationId xmlns:a16="http://schemas.microsoft.com/office/drawing/2014/main" id="{2D7EAC02-E591-2BBF-59E7-9E903095F24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920011" y="4244219"/>
            <a:ext cx="307777" cy="307777"/>
          </a:xfrm>
          <a:prstGeom prst="rect">
            <a:avLst/>
          </a:prstGeom>
        </p:spPr>
      </p:pic>
      <p:sp>
        <p:nvSpPr>
          <p:cNvPr id="288" name="吹き出し: 四角形 287">
            <a:extLst>
              <a:ext uri="{FF2B5EF4-FFF2-40B4-BE49-F238E27FC236}">
                <a16:creationId xmlns:a16="http://schemas.microsoft.com/office/drawing/2014/main" id="{A4CDB423-BA30-C406-966B-5DDD6EFC15BE}"/>
              </a:ext>
            </a:extLst>
          </p:cNvPr>
          <p:cNvSpPr/>
          <p:nvPr/>
        </p:nvSpPr>
        <p:spPr>
          <a:xfrm>
            <a:off x="5837932" y="3610334"/>
            <a:ext cx="2216852" cy="446380"/>
          </a:xfrm>
          <a:prstGeom prst="wedgeRectCallout">
            <a:avLst>
              <a:gd name="adj1" fmla="val 53287"/>
              <a:gd name="adj2" fmla="val 94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過不足時に近隣地域同士の融通も発生</a:t>
            </a:r>
          </a:p>
        </p:txBody>
      </p:sp>
      <p:pic>
        <p:nvPicPr>
          <p:cNvPr id="289" name="グラフィックス 288" descr="工場 単色塗りつぶし">
            <a:extLst>
              <a:ext uri="{FF2B5EF4-FFF2-40B4-BE49-F238E27FC236}">
                <a16:creationId xmlns:a16="http://schemas.microsoft.com/office/drawing/2014/main" id="{72336916-4179-C1B0-E424-4BF9507A003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30892" y="2986770"/>
            <a:ext cx="418535" cy="418535"/>
          </a:xfrm>
          <a:prstGeom prst="rect">
            <a:avLst/>
          </a:prstGeom>
        </p:spPr>
      </p:pic>
      <p:pic>
        <p:nvPicPr>
          <p:cNvPr id="290" name="グラフィックス 289" descr="工場 単色塗りつぶし">
            <a:extLst>
              <a:ext uri="{FF2B5EF4-FFF2-40B4-BE49-F238E27FC236}">
                <a16:creationId xmlns:a16="http://schemas.microsoft.com/office/drawing/2014/main" id="{5BC7F73C-D8CF-D644-1D30-5EE016204CB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570761" y="3302305"/>
            <a:ext cx="418535" cy="418535"/>
          </a:xfrm>
          <a:prstGeom prst="rect">
            <a:avLst/>
          </a:prstGeom>
        </p:spPr>
      </p:pic>
      <p:pic>
        <p:nvPicPr>
          <p:cNvPr id="291" name="グラフィックス 290" descr="ソーラー パネル 単色塗りつぶし">
            <a:extLst>
              <a:ext uri="{FF2B5EF4-FFF2-40B4-BE49-F238E27FC236}">
                <a16:creationId xmlns:a16="http://schemas.microsoft.com/office/drawing/2014/main" id="{976900F6-CC34-CA4B-283B-C8893B4145F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46541" y="3569495"/>
            <a:ext cx="247748" cy="247748"/>
          </a:xfrm>
          <a:prstGeom prst="rect">
            <a:avLst/>
          </a:prstGeom>
        </p:spPr>
      </p:pic>
      <p:pic>
        <p:nvPicPr>
          <p:cNvPr id="292" name="図 291">
            <a:extLst>
              <a:ext uri="{FF2B5EF4-FFF2-40B4-BE49-F238E27FC236}">
                <a16:creationId xmlns:a16="http://schemas.microsoft.com/office/drawing/2014/main" id="{6F091909-3A29-DBC9-54C6-4D36C055166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848914" y="4786750"/>
            <a:ext cx="289717" cy="289717"/>
          </a:xfrm>
          <a:prstGeom prst="rect">
            <a:avLst/>
          </a:prstGeom>
        </p:spPr>
      </p:pic>
      <p:pic>
        <p:nvPicPr>
          <p:cNvPr id="293" name="図 292">
            <a:extLst>
              <a:ext uri="{FF2B5EF4-FFF2-40B4-BE49-F238E27FC236}">
                <a16:creationId xmlns:a16="http://schemas.microsoft.com/office/drawing/2014/main" id="{5E9B2535-E1A8-3D35-8997-DB4B82FD8F5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10995" y="5193386"/>
            <a:ext cx="289717" cy="289717"/>
          </a:xfrm>
          <a:prstGeom prst="rect">
            <a:avLst/>
          </a:prstGeom>
        </p:spPr>
      </p:pic>
      <p:pic>
        <p:nvPicPr>
          <p:cNvPr id="294" name="図 293">
            <a:extLst>
              <a:ext uri="{FF2B5EF4-FFF2-40B4-BE49-F238E27FC236}">
                <a16:creationId xmlns:a16="http://schemas.microsoft.com/office/drawing/2014/main" id="{E9B6DB54-3A03-7694-C352-1EF751AF5C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1663" y="3549235"/>
            <a:ext cx="289717" cy="289717"/>
          </a:xfrm>
          <a:prstGeom prst="rect">
            <a:avLst/>
          </a:prstGeom>
        </p:spPr>
      </p:pic>
      <p:pic>
        <p:nvPicPr>
          <p:cNvPr id="295" name="図 294">
            <a:extLst>
              <a:ext uri="{FF2B5EF4-FFF2-40B4-BE49-F238E27FC236}">
                <a16:creationId xmlns:a16="http://schemas.microsoft.com/office/drawing/2014/main" id="{555CB19F-DB9F-D803-5F2D-77641B14D69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664478" y="4011802"/>
            <a:ext cx="289717" cy="289717"/>
          </a:xfrm>
          <a:prstGeom prst="rect">
            <a:avLst/>
          </a:prstGeom>
        </p:spPr>
      </p:pic>
      <p:sp>
        <p:nvSpPr>
          <p:cNvPr id="296" name="テキスト ボックス 295">
            <a:extLst>
              <a:ext uri="{FF2B5EF4-FFF2-40B4-BE49-F238E27FC236}">
                <a16:creationId xmlns:a16="http://schemas.microsoft.com/office/drawing/2014/main" id="{52464044-6986-0D04-0D4A-E98B1A6ABB48}"/>
              </a:ext>
            </a:extLst>
          </p:cNvPr>
          <p:cNvSpPr txBox="1"/>
          <p:nvPr/>
        </p:nvSpPr>
        <p:spPr>
          <a:xfrm>
            <a:off x="7096268" y="2425907"/>
            <a:ext cx="3551187" cy="369332"/>
          </a:xfrm>
          <a:prstGeom prst="rect">
            <a:avLst/>
          </a:prstGeom>
          <a:noFill/>
        </p:spPr>
        <p:txBody>
          <a:bodyPr wrap="square" rtlCol="0">
            <a:spAutoFit/>
          </a:bodyPr>
          <a:lstStyle/>
          <a:p>
            <a:pPr algn="ctr"/>
            <a:r>
              <a:rPr kumimoji="1" lang="ja-JP" altLang="en-US" b="1" dirty="0">
                <a:solidFill>
                  <a:schemeClr val="accent1"/>
                </a:solidFill>
              </a:rPr>
              <a:t>エネルギーベースのプラント</a:t>
            </a:r>
            <a:r>
              <a:rPr kumimoji="1" lang="en-US" altLang="ja-JP" b="1" dirty="0">
                <a:solidFill>
                  <a:schemeClr val="accent1"/>
                </a:solidFill>
              </a:rPr>
              <a:t>SoS</a:t>
            </a:r>
            <a:endParaRPr kumimoji="1" lang="ja-JP" altLang="en-US" b="1" dirty="0">
              <a:solidFill>
                <a:schemeClr val="accent1"/>
              </a:solidFill>
            </a:endParaRPr>
          </a:p>
        </p:txBody>
      </p:sp>
      <p:sp>
        <p:nvSpPr>
          <p:cNvPr id="2" name="テキスト ボックス 1">
            <a:extLst>
              <a:ext uri="{FF2B5EF4-FFF2-40B4-BE49-F238E27FC236}">
                <a16:creationId xmlns:a16="http://schemas.microsoft.com/office/drawing/2014/main" id="{80797ABE-541E-B39E-39F5-EFDC52A18BC0}"/>
              </a:ext>
            </a:extLst>
          </p:cNvPr>
          <p:cNvSpPr txBox="1"/>
          <p:nvPr/>
        </p:nvSpPr>
        <p:spPr>
          <a:xfrm>
            <a:off x="3713827" y="3172611"/>
            <a:ext cx="1687672" cy="307777"/>
          </a:xfrm>
          <a:prstGeom prst="rect">
            <a:avLst/>
          </a:prstGeom>
          <a:noFill/>
        </p:spPr>
        <p:txBody>
          <a:bodyPr wrap="square" rtlCol="0">
            <a:spAutoFit/>
          </a:bodyPr>
          <a:lstStyle/>
          <a:p>
            <a:pPr algn="ctr"/>
            <a:r>
              <a:rPr kumimoji="1" lang="ja-JP" altLang="en-US" sz="1400" dirty="0"/>
              <a:t>再エネ事業者</a:t>
            </a:r>
          </a:p>
        </p:txBody>
      </p:sp>
    </p:spTree>
    <p:extLst>
      <p:ext uri="{BB962C8B-B14F-4D97-AF65-F5344CB8AC3E}">
        <p14:creationId xmlns:p14="http://schemas.microsoft.com/office/powerpoint/2010/main" val="745774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四角形: 角を丸くする 18">
            <a:extLst>
              <a:ext uri="{FF2B5EF4-FFF2-40B4-BE49-F238E27FC236}">
                <a16:creationId xmlns:a16="http://schemas.microsoft.com/office/drawing/2014/main" id="{C57CB3F9-61E2-81BC-08BB-079A6E0EB53A}"/>
              </a:ext>
            </a:extLst>
          </p:cNvPr>
          <p:cNvSpPr/>
          <p:nvPr/>
        </p:nvSpPr>
        <p:spPr>
          <a:xfrm>
            <a:off x="432477" y="4795191"/>
            <a:ext cx="1369166" cy="5740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四角形: 角を丸くする 17">
            <a:extLst>
              <a:ext uri="{FF2B5EF4-FFF2-40B4-BE49-F238E27FC236}">
                <a16:creationId xmlns:a16="http://schemas.microsoft.com/office/drawing/2014/main" id="{00F0F475-04B0-52CE-1A08-B8FEB451A7E6}"/>
              </a:ext>
            </a:extLst>
          </p:cNvPr>
          <p:cNvSpPr/>
          <p:nvPr/>
        </p:nvSpPr>
        <p:spPr>
          <a:xfrm>
            <a:off x="354263" y="3521674"/>
            <a:ext cx="1536202" cy="812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リサイクル原料の物流ネットワークも分散化し、運転手の移動半径は縮まると予想される。</a:t>
            </a:r>
            <a:endParaRPr lang="en-US" altLang="ja-JP" dirty="0"/>
          </a:p>
          <a:p>
            <a:r>
              <a:rPr lang="ja-JP" altLang="en-US" dirty="0"/>
              <a:t>一方、災害時に近隣地域とリンクすることでカバー範囲は拡大し、止まらない物流となる。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を含む将来モデル：リサイクル原料</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pic>
        <p:nvPicPr>
          <p:cNvPr id="6" name="グラフィックス 5" descr="工場 単色塗りつぶし">
            <a:extLst>
              <a:ext uri="{FF2B5EF4-FFF2-40B4-BE49-F238E27FC236}">
                <a16:creationId xmlns:a16="http://schemas.microsoft.com/office/drawing/2014/main" id="{75BE4103-A8A4-D57D-0F56-8D06B240C1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9492" y="3517456"/>
            <a:ext cx="529760" cy="529760"/>
          </a:xfrm>
          <a:prstGeom prst="rect">
            <a:avLst/>
          </a:prstGeom>
        </p:spPr>
      </p:pic>
      <p:pic>
        <p:nvPicPr>
          <p:cNvPr id="21" name="グラフィックス 20" descr="ホーム 単色塗りつぶし">
            <a:extLst>
              <a:ext uri="{FF2B5EF4-FFF2-40B4-BE49-F238E27FC236}">
                <a16:creationId xmlns:a16="http://schemas.microsoft.com/office/drawing/2014/main" id="{4FB805A8-6C42-D7B1-429D-18303B3C49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7938" y="4774885"/>
            <a:ext cx="498245" cy="498245"/>
          </a:xfrm>
          <a:prstGeom prst="rect">
            <a:avLst/>
          </a:prstGeom>
        </p:spPr>
      </p:pic>
      <p:pic>
        <p:nvPicPr>
          <p:cNvPr id="73" name="グラフィックス 72" descr="建設作業員男性 単色塗りつぶし">
            <a:extLst>
              <a:ext uri="{FF2B5EF4-FFF2-40B4-BE49-F238E27FC236}">
                <a16:creationId xmlns:a16="http://schemas.microsoft.com/office/drawing/2014/main" id="{3333A73E-6B74-04CC-1576-BB2CD81A9D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04605" y="3501814"/>
            <a:ext cx="340651" cy="340651"/>
          </a:xfrm>
          <a:prstGeom prst="rect">
            <a:avLst/>
          </a:prstGeom>
        </p:spPr>
      </p:pic>
      <p:pic>
        <p:nvPicPr>
          <p:cNvPr id="89" name="グラフィックス 88" descr="建物 単色塗りつぶし">
            <a:extLst>
              <a:ext uri="{FF2B5EF4-FFF2-40B4-BE49-F238E27FC236}">
                <a16:creationId xmlns:a16="http://schemas.microsoft.com/office/drawing/2014/main" id="{84F980F5-501B-9552-FF03-2111CD2354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89377" y="3649037"/>
            <a:ext cx="534703" cy="534703"/>
          </a:xfrm>
          <a:prstGeom prst="rect">
            <a:avLst/>
          </a:prstGeom>
        </p:spPr>
      </p:pic>
      <p:cxnSp>
        <p:nvCxnSpPr>
          <p:cNvPr id="92" name="直線矢印コネクタ 91">
            <a:extLst>
              <a:ext uri="{FF2B5EF4-FFF2-40B4-BE49-F238E27FC236}">
                <a16:creationId xmlns:a16="http://schemas.microsoft.com/office/drawing/2014/main" id="{1887F393-89FC-F5D4-6F17-D8201AA454AA}"/>
              </a:ext>
            </a:extLst>
          </p:cNvPr>
          <p:cNvCxnSpPr>
            <a:cxnSpLocks/>
            <a:stCxn id="18" idx="2"/>
            <a:endCxn id="19" idx="0"/>
          </p:cNvCxnSpPr>
          <p:nvPr/>
        </p:nvCxnSpPr>
        <p:spPr>
          <a:xfrm flipH="1">
            <a:off x="1117060" y="4334390"/>
            <a:ext cx="5304" cy="46080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吹き出し: 四角形 7">
            <a:extLst>
              <a:ext uri="{FF2B5EF4-FFF2-40B4-BE49-F238E27FC236}">
                <a16:creationId xmlns:a16="http://schemas.microsoft.com/office/drawing/2014/main" id="{0B52C7BB-24E2-52EE-A65C-668DEC553B22}"/>
              </a:ext>
            </a:extLst>
          </p:cNvPr>
          <p:cNvSpPr/>
          <p:nvPr/>
        </p:nvSpPr>
        <p:spPr>
          <a:xfrm>
            <a:off x="360599" y="2595139"/>
            <a:ext cx="1653795" cy="455646"/>
          </a:xfrm>
          <a:prstGeom prst="wedgeRectCallout">
            <a:avLst>
              <a:gd name="adj1" fmla="val 51974"/>
              <a:gd name="adj2" fmla="val 1358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分散的な原料を効率的に回収</a:t>
            </a:r>
            <a:endParaRPr kumimoji="1" lang="en-US" altLang="ja-JP" sz="1600" dirty="0">
              <a:solidFill>
                <a:schemeClr val="tx1"/>
              </a:solidFill>
            </a:endParaRPr>
          </a:p>
        </p:txBody>
      </p:sp>
      <p:sp>
        <p:nvSpPr>
          <p:cNvPr id="17" name="吹き出し: 四角形 16">
            <a:extLst>
              <a:ext uri="{FF2B5EF4-FFF2-40B4-BE49-F238E27FC236}">
                <a16:creationId xmlns:a16="http://schemas.microsoft.com/office/drawing/2014/main" id="{6A0C1CD2-A6ED-42B5-6198-D14356952490}"/>
              </a:ext>
            </a:extLst>
          </p:cNvPr>
          <p:cNvSpPr/>
          <p:nvPr/>
        </p:nvSpPr>
        <p:spPr>
          <a:xfrm>
            <a:off x="2435110" y="2587967"/>
            <a:ext cx="2484661" cy="447449"/>
          </a:xfrm>
          <a:prstGeom prst="wedgeRectCallout">
            <a:avLst>
              <a:gd name="adj1" fmla="val -21370"/>
              <a:gd name="adj2" fmla="val 19453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荷物混載で中継運送方式</a:t>
            </a:r>
            <a:endParaRPr kumimoji="1" lang="ja-JP" altLang="en-US" sz="1400" dirty="0">
              <a:solidFill>
                <a:schemeClr val="tx1"/>
              </a:solidFill>
            </a:endParaRPr>
          </a:p>
        </p:txBody>
      </p:sp>
      <p:pic>
        <p:nvPicPr>
          <p:cNvPr id="30" name="グラフィックス 29" descr="ユーザー 単色塗りつぶし">
            <a:extLst>
              <a:ext uri="{FF2B5EF4-FFF2-40B4-BE49-F238E27FC236}">
                <a16:creationId xmlns:a16="http://schemas.microsoft.com/office/drawing/2014/main" id="{56641B07-9E2F-2527-122F-D7E2AE64630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3009" y="3963247"/>
            <a:ext cx="345232" cy="345232"/>
          </a:xfrm>
          <a:prstGeom prst="rect">
            <a:avLst/>
          </a:prstGeom>
        </p:spPr>
      </p:pic>
      <p:sp>
        <p:nvSpPr>
          <p:cNvPr id="32" name="テキスト ボックス 31">
            <a:extLst>
              <a:ext uri="{FF2B5EF4-FFF2-40B4-BE49-F238E27FC236}">
                <a16:creationId xmlns:a16="http://schemas.microsoft.com/office/drawing/2014/main" id="{0BEE7088-3010-683A-9FAF-90ACC390A96E}"/>
              </a:ext>
            </a:extLst>
          </p:cNvPr>
          <p:cNvSpPr txBox="1"/>
          <p:nvPr/>
        </p:nvSpPr>
        <p:spPr>
          <a:xfrm>
            <a:off x="1215752" y="4931470"/>
            <a:ext cx="628813" cy="307777"/>
          </a:xfrm>
          <a:prstGeom prst="rect">
            <a:avLst/>
          </a:prstGeom>
          <a:noFill/>
        </p:spPr>
        <p:txBody>
          <a:bodyPr wrap="square" rtlCol="0">
            <a:spAutoFit/>
          </a:bodyPr>
          <a:lstStyle/>
          <a:p>
            <a:pPr algn="ctr"/>
            <a:r>
              <a:rPr kumimoji="1" lang="ja-JP" altLang="en-US" sz="1400" dirty="0"/>
              <a:t>店舗</a:t>
            </a:r>
          </a:p>
        </p:txBody>
      </p:sp>
      <p:pic>
        <p:nvPicPr>
          <p:cNvPr id="61" name="グラフィックス 60" descr="バス 単色塗りつぶし">
            <a:extLst>
              <a:ext uri="{FF2B5EF4-FFF2-40B4-BE49-F238E27FC236}">
                <a16:creationId xmlns:a16="http://schemas.microsoft.com/office/drawing/2014/main" id="{07A208B4-0761-2BE9-AD8E-3B093D54F5C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08824" y="4811697"/>
            <a:ext cx="574048" cy="574048"/>
          </a:xfrm>
          <a:prstGeom prst="rect">
            <a:avLst/>
          </a:prstGeom>
        </p:spPr>
      </p:pic>
      <p:grpSp>
        <p:nvGrpSpPr>
          <p:cNvPr id="62" name="グループ化 61">
            <a:extLst>
              <a:ext uri="{FF2B5EF4-FFF2-40B4-BE49-F238E27FC236}">
                <a16:creationId xmlns:a16="http://schemas.microsoft.com/office/drawing/2014/main" id="{6E3BC307-C82E-A217-5185-4B9910236503}"/>
              </a:ext>
            </a:extLst>
          </p:cNvPr>
          <p:cNvGrpSpPr>
            <a:grpSpLocks noChangeAspect="1"/>
          </p:cNvGrpSpPr>
          <p:nvPr/>
        </p:nvGrpSpPr>
        <p:grpSpPr>
          <a:xfrm>
            <a:off x="2382210" y="4645908"/>
            <a:ext cx="360000" cy="360000"/>
            <a:chOff x="2547277" y="5339454"/>
            <a:chExt cx="414196" cy="414196"/>
          </a:xfrm>
        </p:grpSpPr>
        <p:sp>
          <p:nvSpPr>
            <p:cNvPr id="63" name="正方形/長方形 62">
              <a:extLst>
                <a:ext uri="{FF2B5EF4-FFF2-40B4-BE49-F238E27FC236}">
                  <a16:creationId xmlns:a16="http://schemas.microsoft.com/office/drawing/2014/main" id="{28B94987-0226-6136-6C60-E3DA5D84765F}"/>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68" name="グラフィックス 67" descr="パイロット男性 単色塗りつぶし">
              <a:extLst>
                <a:ext uri="{FF2B5EF4-FFF2-40B4-BE49-F238E27FC236}">
                  <a16:creationId xmlns:a16="http://schemas.microsoft.com/office/drawing/2014/main" id="{40543D63-5148-F423-427A-E568B6BE6E3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47277" y="5339454"/>
              <a:ext cx="414196" cy="414196"/>
            </a:xfrm>
            <a:prstGeom prst="rect">
              <a:avLst/>
            </a:prstGeom>
          </p:spPr>
        </p:pic>
      </p:grpSp>
      <p:sp>
        <p:nvSpPr>
          <p:cNvPr id="69" name="吹き出し: 四角形 68">
            <a:extLst>
              <a:ext uri="{FF2B5EF4-FFF2-40B4-BE49-F238E27FC236}">
                <a16:creationId xmlns:a16="http://schemas.microsoft.com/office/drawing/2014/main" id="{8F0ECB4C-0289-0CAF-2F82-87FE7043A069}"/>
              </a:ext>
            </a:extLst>
          </p:cNvPr>
          <p:cNvSpPr/>
          <p:nvPr/>
        </p:nvSpPr>
        <p:spPr>
          <a:xfrm>
            <a:off x="2546238" y="5612405"/>
            <a:ext cx="2797789" cy="557508"/>
          </a:xfrm>
          <a:prstGeom prst="wedgeRectCallout">
            <a:avLst>
              <a:gd name="adj1" fmla="val -43315"/>
              <a:gd name="adj2" fmla="val -1161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シェアリング、配送・交通サービスの融合、需給のマッチング</a:t>
            </a:r>
            <a:endParaRPr kumimoji="1" lang="ja-JP" altLang="en-US" sz="1400" dirty="0">
              <a:solidFill>
                <a:schemeClr val="tx1"/>
              </a:solidFill>
            </a:endParaRPr>
          </a:p>
        </p:txBody>
      </p:sp>
      <p:sp>
        <p:nvSpPr>
          <p:cNvPr id="71" name="テキスト ボックス 70">
            <a:extLst>
              <a:ext uri="{FF2B5EF4-FFF2-40B4-BE49-F238E27FC236}">
                <a16:creationId xmlns:a16="http://schemas.microsoft.com/office/drawing/2014/main" id="{5DE9AE27-BA20-0D29-A012-131AADAE33F8}"/>
              </a:ext>
            </a:extLst>
          </p:cNvPr>
          <p:cNvSpPr txBox="1"/>
          <p:nvPr/>
        </p:nvSpPr>
        <p:spPr>
          <a:xfrm>
            <a:off x="427070" y="3229226"/>
            <a:ext cx="1353465" cy="307777"/>
          </a:xfrm>
          <a:prstGeom prst="rect">
            <a:avLst/>
          </a:prstGeom>
          <a:noFill/>
        </p:spPr>
        <p:txBody>
          <a:bodyPr wrap="square" rtlCol="0">
            <a:spAutoFit/>
          </a:bodyPr>
          <a:lstStyle/>
          <a:p>
            <a:pPr algn="ctr"/>
            <a:r>
              <a:rPr kumimoji="1" lang="ja-JP" altLang="en-US" sz="1400" dirty="0"/>
              <a:t>住宅街・都市部</a:t>
            </a:r>
          </a:p>
        </p:txBody>
      </p:sp>
      <p:sp>
        <p:nvSpPr>
          <p:cNvPr id="96" name="テキスト ボックス 95">
            <a:extLst>
              <a:ext uri="{FF2B5EF4-FFF2-40B4-BE49-F238E27FC236}">
                <a16:creationId xmlns:a16="http://schemas.microsoft.com/office/drawing/2014/main" id="{3F2CBA9C-4A6C-750F-B361-59BA673B5C19}"/>
              </a:ext>
            </a:extLst>
          </p:cNvPr>
          <p:cNvSpPr txBox="1"/>
          <p:nvPr/>
        </p:nvSpPr>
        <p:spPr>
          <a:xfrm>
            <a:off x="3446053" y="3031083"/>
            <a:ext cx="1943195" cy="338554"/>
          </a:xfrm>
          <a:prstGeom prst="rect">
            <a:avLst/>
          </a:prstGeom>
          <a:noFill/>
        </p:spPr>
        <p:txBody>
          <a:bodyPr wrap="square" rtlCol="0">
            <a:spAutoFit/>
          </a:bodyPr>
          <a:lstStyle/>
          <a:p>
            <a:pPr algn="ctr"/>
            <a:r>
              <a:rPr kumimoji="1" lang="en-US" altLang="ja-JP" sz="1600" b="1" dirty="0">
                <a:solidFill>
                  <a:schemeClr val="accent4"/>
                </a:solidFill>
              </a:rPr>
              <a:t>Physical Internet</a:t>
            </a:r>
            <a:endParaRPr kumimoji="1" lang="ja-JP" altLang="en-US" sz="1600" b="1" dirty="0">
              <a:solidFill>
                <a:schemeClr val="accent4"/>
              </a:solidFill>
            </a:endParaRPr>
          </a:p>
        </p:txBody>
      </p:sp>
      <p:pic>
        <p:nvPicPr>
          <p:cNvPr id="103" name="グラフィックス 102" descr="家 単色塗りつぶし">
            <a:extLst>
              <a:ext uri="{FF2B5EF4-FFF2-40B4-BE49-F238E27FC236}">
                <a16:creationId xmlns:a16="http://schemas.microsoft.com/office/drawing/2014/main" id="{67F98D34-E8EB-4E1F-D35C-E6C6EFB6784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57739" y="3601981"/>
            <a:ext cx="628814" cy="628814"/>
          </a:xfrm>
          <a:prstGeom prst="rect">
            <a:avLst/>
          </a:prstGeom>
        </p:spPr>
      </p:pic>
      <p:pic>
        <p:nvPicPr>
          <p:cNvPr id="105" name="グラフィックス 104" descr="ユーザー 単色塗りつぶし">
            <a:extLst>
              <a:ext uri="{FF2B5EF4-FFF2-40B4-BE49-F238E27FC236}">
                <a16:creationId xmlns:a16="http://schemas.microsoft.com/office/drawing/2014/main" id="{C7FCE912-112C-D939-02A1-36420100CB9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0757" y="5024007"/>
            <a:ext cx="345232" cy="345232"/>
          </a:xfrm>
          <a:prstGeom prst="rect">
            <a:avLst/>
          </a:prstGeom>
        </p:spPr>
      </p:pic>
      <p:pic>
        <p:nvPicPr>
          <p:cNvPr id="108" name="グラフィックス 107" descr="オフィス ワーカー (男性) 単色塗りつぶし">
            <a:extLst>
              <a:ext uri="{FF2B5EF4-FFF2-40B4-BE49-F238E27FC236}">
                <a16:creationId xmlns:a16="http://schemas.microsoft.com/office/drawing/2014/main" id="{5FBC42B8-6C56-D87E-5A3C-3AC55641613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13508" y="3942080"/>
            <a:ext cx="387566" cy="387566"/>
          </a:xfrm>
          <a:prstGeom prst="rect">
            <a:avLst/>
          </a:prstGeom>
        </p:spPr>
      </p:pic>
      <p:sp>
        <p:nvSpPr>
          <p:cNvPr id="53" name="吹き出し: 四角形 52">
            <a:extLst>
              <a:ext uri="{FF2B5EF4-FFF2-40B4-BE49-F238E27FC236}">
                <a16:creationId xmlns:a16="http://schemas.microsoft.com/office/drawing/2014/main" id="{C2F9615B-60A4-6A84-BF1B-3C0D6B1FD0C2}"/>
              </a:ext>
            </a:extLst>
          </p:cNvPr>
          <p:cNvSpPr/>
          <p:nvPr/>
        </p:nvSpPr>
        <p:spPr>
          <a:xfrm>
            <a:off x="114973" y="5852143"/>
            <a:ext cx="2305843" cy="335113"/>
          </a:xfrm>
          <a:prstGeom prst="wedgeRectCallout">
            <a:avLst>
              <a:gd name="adj1" fmla="val -5460"/>
              <a:gd name="adj2" fmla="val -17846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回収ボックスの分散配置</a:t>
            </a:r>
            <a:endParaRPr kumimoji="1" lang="ja-JP" altLang="en-US" sz="1400" dirty="0">
              <a:solidFill>
                <a:schemeClr val="tx1"/>
              </a:solidFill>
            </a:endParaRPr>
          </a:p>
        </p:txBody>
      </p:sp>
      <p:cxnSp>
        <p:nvCxnSpPr>
          <p:cNvPr id="64" name="直線矢印コネクタ 63">
            <a:extLst>
              <a:ext uri="{FF2B5EF4-FFF2-40B4-BE49-F238E27FC236}">
                <a16:creationId xmlns:a16="http://schemas.microsoft.com/office/drawing/2014/main" id="{6506392B-2A02-AAA4-A0FE-157DFE776674}"/>
              </a:ext>
            </a:extLst>
          </p:cNvPr>
          <p:cNvCxnSpPr>
            <a:cxnSpLocks/>
            <a:stCxn id="18" idx="3"/>
            <a:endCxn id="106" idx="1"/>
          </p:cNvCxnSpPr>
          <p:nvPr/>
        </p:nvCxnSpPr>
        <p:spPr>
          <a:xfrm>
            <a:off x="1890465" y="3928032"/>
            <a:ext cx="791328" cy="53672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DD8BB14D-CE68-4B0F-8BE1-B2109F7B90EC}"/>
              </a:ext>
            </a:extLst>
          </p:cNvPr>
          <p:cNvCxnSpPr>
            <a:cxnSpLocks/>
            <a:stCxn id="178" idx="3"/>
            <a:endCxn id="6" idx="1"/>
          </p:cNvCxnSpPr>
          <p:nvPr/>
        </p:nvCxnSpPr>
        <p:spPr>
          <a:xfrm flipV="1">
            <a:off x="4044750" y="3782336"/>
            <a:ext cx="804742" cy="682416"/>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6" name="グラフィックス 105" descr="倉庫 単色塗りつぶし">
            <a:extLst>
              <a:ext uri="{FF2B5EF4-FFF2-40B4-BE49-F238E27FC236}">
                <a16:creationId xmlns:a16="http://schemas.microsoft.com/office/drawing/2014/main" id="{440F9A77-C589-2714-840B-D3B73954CD8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681793" y="4228940"/>
            <a:ext cx="471624" cy="471624"/>
          </a:xfrm>
          <a:prstGeom prst="rect">
            <a:avLst/>
          </a:prstGeom>
        </p:spPr>
      </p:pic>
      <p:cxnSp>
        <p:nvCxnSpPr>
          <p:cNvPr id="118" name="直線矢印コネクタ 117">
            <a:extLst>
              <a:ext uri="{FF2B5EF4-FFF2-40B4-BE49-F238E27FC236}">
                <a16:creationId xmlns:a16="http://schemas.microsoft.com/office/drawing/2014/main" id="{85641A95-B9C0-0E16-5835-F08ACEBD5250}"/>
              </a:ext>
            </a:extLst>
          </p:cNvPr>
          <p:cNvCxnSpPr>
            <a:cxnSpLocks/>
            <a:stCxn id="19" idx="3"/>
            <a:endCxn id="106" idx="1"/>
          </p:cNvCxnSpPr>
          <p:nvPr/>
        </p:nvCxnSpPr>
        <p:spPr>
          <a:xfrm flipV="1">
            <a:off x="1801643" y="4464752"/>
            <a:ext cx="880150" cy="617463"/>
          </a:xfrm>
          <a:prstGeom prst="straightConnector1">
            <a:avLst/>
          </a:prstGeom>
          <a:ln w="28575">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57" name="グラフィックス 156" descr="工場 単色塗りつぶし">
            <a:extLst>
              <a:ext uri="{FF2B5EF4-FFF2-40B4-BE49-F238E27FC236}">
                <a16:creationId xmlns:a16="http://schemas.microsoft.com/office/drawing/2014/main" id="{96DD7AEC-61EE-B55B-DDEF-66ABA4BAFA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27720" y="4886620"/>
            <a:ext cx="529760" cy="529760"/>
          </a:xfrm>
          <a:prstGeom prst="rect">
            <a:avLst/>
          </a:prstGeom>
        </p:spPr>
      </p:pic>
      <p:pic>
        <p:nvPicPr>
          <p:cNvPr id="158" name="グラフィックス 157" descr="トラック 単色塗りつぶし">
            <a:extLst>
              <a:ext uri="{FF2B5EF4-FFF2-40B4-BE49-F238E27FC236}">
                <a16:creationId xmlns:a16="http://schemas.microsoft.com/office/drawing/2014/main" id="{B5CE6865-CA4B-BC25-5CB1-F34D8AA731C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877651" y="4828721"/>
            <a:ext cx="540000" cy="540000"/>
          </a:xfrm>
          <a:prstGeom prst="rect">
            <a:avLst/>
          </a:prstGeom>
        </p:spPr>
      </p:pic>
      <p:cxnSp>
        <p:nvCxnSpPr>
          <p:cNvPr id="165" name="直線矢印コネクタ 164">
            <a:extLst>
              <a:ext uri="{FF2B5EF4-FFF2-40B4-BE49-F238E27FC236}">
                <a16:creationId xmlns:a16="http://schemas.microsoft.com/office/drawing/2014/main" id="{70D3006B-210E-196C-4F06-3799765F2121}"/>
              </a:ext>
            </a:extLst>
          </p:cNvPr>
          <p:cNvCxnSpPr>
            <a:cxnSpLocks/>
            <a:stCxn id="178" idx="3"/>
            <a:endCxn id="157" idx="1"/>
          </p:cNvCxnSpPr>
          <p:nvPr/>
        </p:nvCxnSpPr>
        <p:spPr>
          <a:xfrm>
            <a:off x="4044750" y="4464752"/>
            <a:ext cx="782970" cy="686748"/>
          </a:xfrm>
          <a:prstGeom prst="straightConnector1">
            <a:avLst/>
          </a:prstGeom>
          <a:ln w="28575">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78" name="グラフィックス 177" descr="倉庫 単色塗りつぶし">
            <a:extLst>
              <a:ext uri="{FF2B5EF4-FFF2-40B4-BE49-F238E27FC236}">
                <a16:creationId xmlns:a16="http://schemas.microsoft.com/office/drawing/2014/main" id="{5285B11E-9E5F-836C-8B6E-038498485DA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573126" y="4228940"/>
            <a:ext cx="471624" cy="471624"/>
          </a:xfrm>
          <a:prstGeom prst="rect">
            <a:avLst/>
          </a:prstGeom>
        </p:spPr>
      </p:pic>
      <p:cxnSp>
        <p:nvCxnSpPr>
          <p:cNvPr id="179" name="直線矢印コネクタ 178">
            <a:extLst>
              <a:ext uri="{FF2B5EF4-FFF2-40B4-BE49-F238E27FC236}">
                <a16:creationId xmlns:a16="http://schemas.microsoft.com/office/drawing/2014/main" id="{8AD963A8-FBCA-8B99-4395-08595677A576}"/>
              </a:ext>
            </a:extLst>
          </p:cNvPr>
          <p:cNvCxnSpPr>
            <a:cxnSpLocks/>
            <a:stCxn id="106" idx="3"/>
            <a:endCxn id="178" idx="1"/>
          </p:cNvCxnSpPr>
          <p:nvPr/>
        </p:nvCxnSpPr>
        <p:spPr>
          <a:xfrm>
            <a:off x="3153417" y="4464752"/>
            <a:ext cx="419709" cy="0"/>
          </a:xfrm>
          <a:prstGeom prst="straightConnector1">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9" name="グラフィックス 198" descr="トラック 枠線">
            <a:extLst>
              <a:ext uri="{FF2B5EF4-FFF2-40B4-BE49-F238E27FC236}">
                <a16:creationId xmlns:a16="http://schemas.microsoft.com/office/drawing/2014/main" id="{B9A7B340-5B1F-1154-7A0E-92A67D648A3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907575" y="3503155"/>
            <a:ext cx="979713" cy="979713"/>
          </a:xfrm>
          <a:prstGeom prst="rect">
            <a:avLst/>
          </a:prstGeom>
        </p:spPr>
      </p:pic>
      <p:pic>
        <p:nvPicPr>
          <p:cNvPr id="201" name="グラフィックス 200" descr="ダンプ トラック 単色塗りつぶし">
            <a:extLst>
              <a:ext uri="{FF2B5EF4-FFF2-40B4-BE49-F238E27FC236}">
                <a16:creationId xmlns:a16="http://schemas.microsoft.com/office/drawing/2014/main" id="{8D8F8722-0A2F-CCA6-FC33-AC5659A2C59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027632" y="3620342"/>
            <a:ext cx="564549" cy="564549"/>
          </a:xfrm>
          <a:prstGeom prst="rect">
            <a:avLst/>
          </a:prstGeom>
        </p:spPr>
      </p:pic>
      <p:pic>
        <p:nvPicPr>
          <p:cNvPr id="202" name="グラフィックス 201" descr="建設作業員男性 単色塗りつぶし">
            <a:extLst>
              <a:ext uri="{FF2B5EF4-FFF2-40B4-BE49-F238E27FC236}">
                <a16:creationId xmlns:a16="http://schemas.microsoft.com/office/drawing/2014/main" id="{2F4D7A51-FBF0-7C81-0AAD-5BD9208B06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5913" y="4690398"/>
            <a:ext cx="340651" cy="340651"/>
          </a:xfrm>
          <a:prstGeom prst="rect">
            <a:avLst/>
          </a:prstGeom>
        </p:spPr>
      </p:pic>
      <p:pic>
        <p:nvPicPr>
          <p:cNvPr id="207" name="グラフィックス 206" descr="トラック 単色塗りつぶし">
            <a:extLst>
              <a:ext uri="{FF2B5EF4-FFF2-40B4-BE49-F238E27FC236}">
                <a16:creationId xmlns:a16="http://schemas.microsoft.com/office/drawing/2014/main" id="{8E337B7D-B8D9-CC70-BF53-626903CA9D6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912967" y="3632616"/>
            <a:ext cx="540000" cy="540000"/>
          </a:xfrm>
          <a:prstGeom prst="rect">
            <a:avLst/>
          </a:prstGeom>
        </p:spPr>
      </p:pic>
      <p:pic>
        <p:nvPicPr>
          <p:cNvPr id="208" name="グラフィックス 207" descr="建設作業員男性 単色塗りつぶし">
            <a:extLst>
              <a:ext uri="{FF2B5EF4-FFF2-40B4-BE49-F238E27FC236}">
                <a16:creationId xmlns:a16="http://schemas.microsoft.com/office/drawing/2014/main" id="{3B208CA4-49A5-5AFF-1A5C-1734F9C8F5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18571" y="3466859"/>
            <a:ext cx="340651" cy="340651"/>
          </a:xfrm>
          <a:prstGeom prst="rect">
            <a:avLst/>
          </a:prstGeom>
        </p:spPr>
      </p:pic>
      <p:sp>
        <p:nvSpPr>
          <p:cNvPr id="209" name="正方形/長方形 208">
            <a:extLst>
              <a:ext uri="{FF2B5EF4-FFF2-40B4-BE49-F238E27FC236}">
                <a16:creationId xmlns:a16="http://schemas.microsoft.com/office/drawing/2014/main" id="{BCDCEE7F-948E-E409-AF58-7705E548BFAF}"/>
              </a:ext>
            </a:extLst>
          </p:cNvPr>
          <p:cNvSpPr>
            <a:spLocks/>
          </p:cNvSpPr>
          <p:nvPr/>
        </p:nvSpPr>
        <p:spPr>
          <a:xfrm>
            <a:off x="30466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0" name="正方形/長方形 209">
            <a:extLst>
              <a:ext uri="{FF2B5EF4-FFF2-40B4-BE49-F238E27FC236}">
                <a16:creationId xmlns:a16="http://schemas.microsoft.com/office/drawing/2014/main" id="{461B7E6A-9616-096D-23F2-2C330FD49D67}"/>
              </a:ext>
            </a:extLst>
          </p:cNvPr>
          <p:cNvSpPr>
            <a:spLocks/>
          </p:cNvSpPr>
          <p:nvPr/>
        </p:nvSpPr>
        <p:spPr>
          <a:xfrm>
            <a:off x="31990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1" name="正方形/長方形 210">
            <a:extLst>
              <a:ext uri="{FF2B5EF4-FFF2-40B4-BE49-F238E27FC236}">
                <a16:creationId xmlns:a16="http://schemas.microsoft.com/office/drawing/2014/main" id="{59FFB18B-608F-FEEB-B397-72BD62A07A42}"/>
              </a:ext>
            </a:extLst>
          </p:cNvPr>
          <p:cNvSpPr>
            <a:spLocks/>
          </p:cNvSpPr>
          <p:nvPr/>
        </p:nvSpPr>
        <p:spPr>
          <a:xfrm>
            <a:off x="30466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2" name="正方形/長方形 211">
            <a:extLst>
              <a:ext uri="{FF2B5EF4-FFF2-40B4-BE49-F238E27FC236}">
                <a16:creationId xmlns:a16="http://schemas.microsoft.com/office/drawing/2014/main" id="{528EE3B9-5F18-1829-1902-33B2834ABF22}"/>
              </a:ext>
            </a:extLst>
          </p:cNvPr>
          <p:cNvSpPr>
            <a:spLocks/>
          </p:cNvSpPr>
          <p:nvPr/>
        </p:nvSpPr>
        <p:spPr>
          <a:xfrm>
            <a:off x="31990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3" name="正方形/長方形 212">
            <a:extLst>
              <a:ext uri="{FF2B5EF4-FFF2-40B4-BE49-F238E27FC236}">
                <a16:creationId xmlns:a16="http://schemas.microsoft.com/office/drawing/2014/main" id="{98B3E065-BADB-FFA7-34BE-AD9AD88A4806}"/>
              </a:ext>
            </a:extLst>
          </p:cNvPr>
          <p:cNvSpPr>
            <a:spLocks/>
          </p:cNvSpPr>
          <p:nvPr/>
        </p:nvSpPr>
        <p:spPr>
          <a:xfrm>
            <a:off x="33514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4" name="正方形/長方形 213">
            <a:extLst>
              <a:ext uri="{FF2B5EF4-FFF2-40B4-BE49-F238E27FC236}">
                <a16:creationId xmlns:a16="http://schemas.microsoft.com/office/drawing/2014/main" id="{BA0AF47F-1B26-326B-0DE9-49164C751491}"/>
              </a:ext>
            </a:extLst>
          </p:cNvPr>
          <p:cNvSpPr>
            <a:spLocks/>
          </p:cNvSpPr>
          <p:nvPr/>
        </p:nvSpPr>
        <p:spPr>
          <a:xfrm>
            <a:off x="33514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5" name="テキスト ボックス 214">
            <a:extLst>
              <a:ext uri="{FF2B5EF4-FFF2-40B4-BE49-F238E27FC236}">
                <a16:creationId xmlns:a16="http://schemas.microsoft.com/office/drawing/2014/main" id="{10BDF6ED-DA19-AD9D-9DBD-41B085B5A783}"/>
              </a:ext>
            </a:extLst>
          </p:cNvPr>
          <p:cNvSpPr txBox="1"/>
          <p:nvPr/>
        </p:nvSpPr>
        <p:spPr>
          <a:xfrm>
            <a:off x="1004692" y="2109994"/>
            <a:ext cx="3901749" cy="369332"/>
          </a:xfrm>
          <a:prstGeom prst="rect">
            <a:avLst/>
          </a:prstGeom>
          <a:noFill/>
        </p:spPr>
        <p:txBody>
          <a:bodyPr wrap="square" rtlCol="0">
            <a:spAutoFit/>
          </a:bodyPr>
          <a:lstStyle/>
          <a:p>
            <a:pPr algn="ctr"/>
            <a:r>
              <a:rPr kumimoji="1" lang="ja-JP" altLang="en-US" b="1" dirty="0">
                <a:solidFill>
                  <a:schemeClr val="accent1"/>
                </a:solidFill>
              </a:rPr>
              <a:t>リサイクル原料の地産地消モデル</a:t>
            </a:r>
          </a:p>
        </p:txBody>
      </p:sp>
      <p:sp>
        <p:nvSpPr>
          <p:cNvPr id="217" name="テキスト ボックス 216">
            <a:extLst>
              <a:ext uri="{FF2B5EF4-FFF2-40B4-BE49-F238E27FC236}">
                <a16:creationId xmlns:a16="http://schemas.microsoft.com/office/drawing/2014/main" id="{C6910776-7C4F-4972-D857-CDDEFACEAECB}"/>
              </a:ext>
            </a:extLst>
          </p:cNvPr>
          <p:cNvSpPr txBox="1"/>
          <p:nvPr/>
        </p:nvSpPr>
        <p:spPr>
          <a:xfrm>
            <a:off x="7085382" y="2109994"/>
            <a:ext cx="3551187" cy="369332"/>
          </a:xfrm>
          <a:prstGeom prst="rect">
            <a:avLst/>
          </a:prstGeom>
          <a:noFill/>
        </p:spPr>
        <p:txBody>
          <a:bodyPr wrap="square" rtlCol="0">
            <a:spAutoFit/>
          </a:bodyPr>
          <a:lstStyle/>
          <a:p>
            <a:pPr algn="ctr"/>
            <a:r>
              <a:rPr kumimoji="1" lang="ja-JP" altLang="en-US" b="1" dirty="0">
                <a:solidFill>
                  <a:schemeClr val="accent1"/>
                </a:solidFill>
              </a:rPr>
              <a:t>リサイクル原料ベースのプラント</a:t>
            </a:r>
            <a:r>
              <a:rPr kumimoji="1" lang="en-US" altLang="ja-JP" b="1" dirty="0">
                <a:solidFill>
                  <a:schemeClr val="accent1"/>
                </a:solidFill>
              </a:rPr>
              <a:t>SoS</a:t>
            </a:r>
            <a:endParaRPr kumimoji="1" lang="ja-JP" altLang="en-US" b="1" dirty="0">
              <a:solidFill>
                <a:schemeClr val="accent1"/>
              </a:solidFill>
            </a:endParaRPr>
          </a:p>
        </p:txBody>
      </p:sp>
      <p:sp>
        <p:nvSpPr>
          <p:cNvPr id="218" name="楕円 217">
            <a:extLst>
              <a:ext uri="{FF2B5EF4-FFF2-40B4-BE49-F238E27FC236}">
                <a16:creationId xmlns:a16="http://schemas.microsoft.com/office/drawing/2014/main" id="{0617CBDE-329C-CCA5-0B45-F2C4077C41DF}"/>
              </a:ext>
            </a:extLst>
          </p:cNvPr>
          <p:cNvSpPr/>
          <p:nvPr/>
        </p:nvSpPr>
        <p:spPr>
          <a:xfrm>
            <a:off x="6721408" y="4352373"/>
            <a:ext cx="1910807" cy="152964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9" name="楕円 218">
            <a:extLst>
              <a:ext uri="{FF2B5EF4-FFF2-40B4-BE49-F238E27FC236}">
                <a16:creationId xmlns:a16="http://schemas.microsoft.com/office/drawing/2014/main" id="{125C12D4-DC09-36B4-6BA2-69A05049CCC3}"/>
              </a:ext>
            </a:extLst>
          </p:cNvPr>
          <p:cNvSpPr/>
          <p:nvPr/>
        </p:nvSpPr>
        <p:spPr>
          <a:xfrm>
            <a:off x="8219314" y="2882249"/>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21" name="グラフィックス 220" descr="工場 単色塗りつぶし">
            <a:extLst>
              <a:ext uri="{FF2B5EF4-FFF2-40B4-BE49-F238E27FC236}">
                <a16:creationId xmlns:a16="http://schemas.microsoft.com/office/drawing/2014/main" id="{A8D25278-340E-AA75-5F77-F733990EEF6C}"/>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7133807" y="4445360"/>
            <a:ext cx="477853" cy="477853"/>
          </a:xfrm>
          <a:prstGeom prst="rect">
            <a:avLst/>
          </a:prstGeom>
        </p:spPr>
      </p:pic>
      <p:pic>
        <p:nvPicPr>
          <p:cNvPr id="223" name="グラフィックス 222" descr="家 単色塗りつぶし">
            <a:extLst>
              <a:ext uri="{FF2B5EF4-FFF2-40B4-BE49-F238E27FC236}">
                <a16:creationId xmlns:a16="http://schemas.microsoft.com/office/drawing/2014/main" id="{ADE679D8-20A2-A79A-3562-07850B6C331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271475" y="3411813"/>
            <a:ext cx="252000" cy="252000"/>
          </a:xfrm>
          <a:prstGeom prst="rect">
            <a:avLst/>
          </a:prstGeom>
        </p:spPr>
      </p:pic>
      <p:pic>
        <p:nvPicPr>
          <p:cNvPr id="226" name="グラフィックス 225" descr="建物 単色塗りつぶし">
            <a:extLst>
              <a:ext uri="{FF2B5EF4-FFF2-40B4-BE49-F238E27FC236}">
                <a16:creationId xmlns:a16="http://schemas.microsoft.com/office/drawing/2014/main" id="{E57AE5B3-0932-F7C8-4EF3-6BD2069CD8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13327" y="3071212"/>
            <a:ext cx="252000" cy="252000"/>
          </a:xfrm>
          <a:prstGeom prst="rect">
            <a:avLst/>
          </a:prstGeom>
        </p:spPr>
      </p:pic>
      <p:cxnSp>
        <p:nvCxnSpPr>
          <p:cNvPr id="228" name="直線コネクタ 227">
            <a:extLst>
              <a:ext uri="{FF2B5EF4-FFF2-40B4-BE49-F238E27FC236}">
                <a16:creationId xmlns:a16="http://schemas.microsoft.com/office/drawing/2014/main" id="{01D9F0CF-BBA6-1835-28DB-00E6E791B56B}"/>
              </a:ext>
            </a:extLst>
          </p:cNvPr>
          <p:cNvCxnSpPr>
            <a:cxnSpLocks/>
            <a:stCxn id="219" idx="5"/>
            <a:endCxn id="263" idx="1"/>
          </p:cNvCxnSpPr>
          <p:nvPr/>
        </p:nvCxnSpPr>
        <p:spPr>
          <a:xfrm>
            <a:off x="9850290" y="4187881"/>
            <a:ext cx="88124" cy="388503"/>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86803F5D-17C1-8901-5570-89B1079AE89C}"/>
              </a:ext>
            </a:extLst>
          </p:cNvPr>
          <p:cNvCxnSpPr>
            <a:cxnSpLocks/>
            <a:stCxn id="219" idx="3"/>
            <a:endCxn id="218" idx="7"/>
          </p:cNvCxnSpPr>
          <p:nvPr/>
        </p:nvCxnSpPr>
        <p:spPr>
          <a:xfrm flipH="1">
            <a:off x="8352384" y="4187881"/>
            <a:ext cx="146761" cy="388503"/>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8B3142D7-A52E-F10D-5773-92A475B50A35}"/>
              </a:ext>
            </a:extLst>
          </p:cNvPr>
          <p:cNvCxnSpPr>
            <a:cxnSpLocks/>
            <a:stCxn id="263" idx="2"/>
            <a:endCxn id="218" idx="6"/>
          </p:cNvCxnSpPr>
          <p:nvPr/>
        </p:nvCxnSpPr>
        <p:spPr>
          <a:xfrm flipH="1">
            <a:off x="8632215" y="5117195"/>
            <a:ext cx="1026368"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33" name="グラフィックス 232" descr="工場 単色塗りつぶし">
            <a:extLst>
              <a:ext uri="{FF2B5EF4-FFF2-40B4-BE49-F238E27FC236}">
                <a16:creationId xmlns:a16="http://schemas.microsoft.com/office/drawing/2014/main" id="{D297E8B7-8C1F-E93B-E226-51246B3B4974}"/>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7916936" y="5244497"/>
            <a:ext cx="418535" cy="418535"/>
          </a:xfrm>
          <a:prstGeom prst="rect">
            <a:avLst/>
          </a:prstGeom>
        </p:spPr>
      </p:pic>
      <p:pic>
        <p:nvPicPr>
          <p:cNvPr id="239" name="グラフィックス 238" descr="建物 単色塗りつぶし">
            <a:extLst>
              <a:ext uri="{FF2B5EF4-FFF2-40B4-BE49-F238E27FC236}">
                <a16:creationId xmlns:a16="http://schemas.microsoft.com/office/drawing/2014/main" id="{02A5C1AF-F1EA-214C-9D95-977A31F88D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67027" y="5209966"/>
            <a:ext cx="252000" cy="252000"/>
          </a:xfrm>
          <a:prstGeom prst="rect">
            <a:avLst/>
          </a:prstGeom>
        </p:spPr>
      </p:pic>
      <p:sp>
        <p:nvSpPr>
          <p:cNvPr id="241" name="テキスト ボックス 240">
            <a:extLst>
              <a:ext uri="{FF2B5EF4-FFF2-40B4-BE49-F238E27FC236}">
                <a16:creationId xmlns:a16="http://schemas.microsoft.com/office/drawing/2014/main" id="{99C5BB95-0514-FD4D-5E6D-09A6FE916661}"/>
              </a:ext>
            </a:extLst>
          </p:cNvPr>
          <p:cNvSpPr txBox="1"/>
          <p:nvPr/>
        </p:nvSpPr>
        <p:spPr>
          <a:xfrm>
            <a:off x="6378579" y="430469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B</a:t>
            </a:r>
          </a:p>
        </p:txBody>
      </p:sp>
      <p:sp>
        <p:nvSpPr>
          <p:cNvPr id="242" name="テキスト ボックス 241">
            <a:extLst>
              <a:ext uri="{FF2B5EF4-FFF2-40B4-BE49-F238E27FC236}">
                <a16:creationId xmlns:a16="http://schemas.microsoft.com/office/drawing/2014/main" id="{90152D15-2FED-C881-1F07-0A1C7E43D40B}"/>
              </a:ext>
            </a:extLst>
          </p:cNvPr>
          <p:cNvSpPr txBox="1"/>
          <p:nvPr/>
        </p:nvSpPr>
        <p:spPr>
          <a:xfrm>
            <a:off x="7870476" y="2826161"/>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A</a:t>
            </a:r>
          </a:p>
        </p:txBody>
      </p:sp>
      <p:sp>
        <p:nvSpPr>
          <p:cNvPr id="247" name="吹き出し: 四角形 246">
            <a:extLst>
              <a:ext uri="{FF2B5EF4-FFF2-40B4-BE49-F238E27FC236}">
                <a16:creationId xmlns:a16="http://schemas.microsoft.com/office/drawing/2014/main" id="{525A4046-7593-F894-808F-9C91B8EED829}"/>
              </a:ext>
            </a:extLst>
          </p:cNvPr>
          <p:cNvSpPr/>
          <p:nvPr/>
        </p:nvSpPr>
        <p:spPr>
          <a:xfrm>
            <a:off x="5650936" y="3464167"/>
            <a:ext cx="2532929" cy="615056"/>
          </a:xfrm>
          <a:prstGeom prst="wedgeRectCallout">
            <a:avLst>
              <a:gd name="adj1" fmla="val 53287"/>
              <a:gd name="adj2" fmla="val 94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災害時・渋滞時に近隣地域の経路・輸送手段を活用</a:t>
            </a:r>
          </a:p>
        </p:txBody>
      </p:sp>
      <p:pic>
        <p:nvPicPr>
          <p:cNvPr id="248" name="グラフィックス 247" descr="工場 単色塗りつぶし">
            <a:extLst>
              <a:ext uri="{FF2B5EF4-FFF2-40B4-BE49-F238E27FC236}">
                <a16:creationId xmlns:a16="http://schemas.microsoft.com/office/drawing/2014/main" id="{88CE44EC-424E-24DE-811D-4BEA82D09BC7}"/>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9649399" y="3220703"/>
            <a:ext cx="418535" cy="418535"/>
          </a:xfrm>
          <a:prstGeom prst="rect">
            <a:avLst/>
          </a:prstGeom>
        </p:spPr>
      </p:pic>
      <p:pic>
        <p:nvPicPr>
          <p:cNvPr id="249" name="グラフィックス 248" descr="工場 単色塗りつぶし">
            <a:extLst>
              <a:ext uri="{FF2B5EF4-FFF2-40B4-BE49-F238E27FC236}">
                <a16:creationId xmlns:a16="http://schemas.microsoft.com/office/drawing/2014/main" id="{1D5A7AE2-E953-264E-0549-4C83CC6C197A}"/>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9173661" y="3931917"/>
            <a:ext cx="418535" cy="418535"/>
          </a:xfrm>
          <a:prstGeom prst="rect">
            <a:avLst/>
          </a:prstGeom>
        </p:spPr>
      </p:pic>
      <p:pic>
        <p:nvPicPr>
          <p:cNvPr id="258" name="グラフィックス 257" descr="倉庫 単色塗りつぶし">
            <a:extLst>
              <a:ext uri="{FF2B5EF4-FFF2-40B4-BE49-F238E27FC236}">
                <a16:creationId xmlns:a16="http://schemas.microsoft.com/office/drawing/2014/main" id="{D46C0134-35E1-2186-26DD-E48CEF5692D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159034" y="3017930"/>
            <a:ext cx="358563" cy="358563"/>
          </a:xfrm>
          <a:prstGeom prst="rect">
            <a:avLst/>
          </a:prstGeom>
        </p:spPr>
      </p:pic>
      <p:pic>
        <p:nvPicPr>
          <p:cNvPr id="260" name="グラフィックス 259" descr="家 単色塗りつぶし">
            <a:extLst>
              <a:ext uri="{FF2B5EF4-FFF2-40B4-BE49-F238E27FC236}">
                <a16:creationId xmlns:a16="http://schemas.microsoft.com/office/drawing/2014/main" id="{0BF8A165-69C0-B1B5-FD52-CFBA32730D6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207722" y="5483127"/>
            <a:ext cx="252000" cy="252000"/>
          </a:xfrm>
          <a:prstGeom prst="rect">
            <a:avLst/>
          </a:prstGeom>
        </p:spPr>
      </p:pic>
      <p:sp>
        <p:nvSpPr>
          <p:cNvPr id="261" name="吹き出し: 四角形 260">
            <a:extLst>
              <a:ext uri="{FF2B5EF4-FFF2-40B4-BE49-F238E27FC236}">
                <a16:creationId xmlns:a16="http://schemas.microsoft.com/office/drawing/2014/main" id="{EE03F021-CD59-9B0C-9C74-9B729143344C}"/>
              </a:ext>
            </a:extLst>
          </p:cNvPr>
          <p:cNvSpPr/>
          <p:nvPr/>
        </p:nvSpPr>
        <p:spPr>
          <a:xfrm>
            <a:off x="9309808" y="2542340"/>
            <a:ext cx="2617441" cy="406592"/>
          </a:xfrm>
          <a:prstGeom prst="wedgeRectCallout">
            <a:avLst>
              <a:gd name="adj1" fmla="val -31646"/>
              <a:gd name="adj2" fmla="val 1016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配送は短距離往復が主流に</a:t>
            </a:r>
            <a:endParaRPr kumimoji="1" lang="ja-JP" altLang="en-US" sz="1400" dirty="0">
              <a:solidFill>
                <a:schemeClr val="tx1"/>
              </a:solidFill>
            </a:endParaRPr>
          </a:p>
        </p:txBody>
      </p:sp>
      <p:sp>
        <p:nvSpPr>
          <p:cNvPr id="263" name="楕円 262">
            <a:extLst>
              <a:ext uri="{FF2B5EF4-FFF2-40B4-BE49-F238E27FC236}">
                <a16:creationId xmlns:a16="http://schemas.microsoft.com/office/drawing/2014/main" id="{D1B574DB-7714-99A5-12BF-669E9998A8C3}"/>
              </a:ext>
            </a:extLst>
          </p:cNvPr>
          <p:cNvSpPr/>
          <p:nvPr/>
        </p:nvSpPr>
        <p:spPr>
          <a:xfrm>
            <a:off x="9658583" y="4352373"/>
            <a:ext cx="1910807" cy="1529643"/>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64" name="グラフィックス 263" descr="工場 単色塗りつぶし">
            <a:extLst>
              <a:ext uri="{FF2B5EF4-FFF2-40B4-BE49-F238E27FC236}">
                <a16:creationId xmlns:a16="http://schemas.microsoft.com/office/drawing/2014/main" id="{092194BD-92FA-74FB-6660-BE1FE64288AA}"/>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10039038" y="5273130"/>
            <a:ext cx="477853" cy="477853"/>
          </a:xfrm>
          <a:prstGeom prst="rect">
            <a:avLst/>
          </a:prstGeom>
        </p:spPr>
      </p:pic>
      <p:pic>
        <p:nvPicPr>
          <p:cNvPr id="265" name="グラフィックス 264" descr="工場 単色塗りつぶし">
            <a:extLst>
              <a:ext uri="{FF2B5EF4-FFF2-40B4-BE49-F238E27FC236}">
                <a16:creationId xmlns:a16="http://schemas.microsoft.com/office/drawing/2014/main" id="{70EDC621-AA71-6AA5-8B79-40B905C9BC6F}"/>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10797042" y="4403204"/>
            <a:ext cx="418535" cy="418535"/>
          </a:xfrm>
          <a:prstGeom prst="rect">
            <a:avLst/>
          </a:prstGeom>
        </p:spPr>
      </p:pic>
      <p:pic>
        <p:nvPicPr>
          <p:cNvPr id="266" name="グラフィックス 265" descr="建物 単色塗りつぶし">
            <a:extLst>
              <a:ext uri="{FF2B5EF4-FFF2-40B4-BE49-F238E27FC236}">
                <a16:creationId xmlns:a16="http://schemas.microsoft.com/office/drawing/2014/main" id="{CADF1244-AB0F-FA33-2826-B2A00E37D92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148600" y="5290380"/>
            <a:ext cx="252000" cy="252000"/>
          </a:xfrm>
          <a:prstGeom prst="rect">
            <a:avLst/>
          </a:prstGeom>
        </p:spPr>
      </p:pic>
      <p:sp>
        <p:nvSpPr>
          <p:cNvPr id="267" name="テキスト ボックス 266">
            <a:extLst>
              <a:ext uri="{FF2B5EF4-FFF2-40B4-BE49-F238E27FC236}">
                <a16:creationId xmlns:a16="http://schemas.microsoft.com/office/drawing/2014/main" id="{FE7D43E3-1296-258E-D0DF-DD306136C6FC}"/>
              </a:ext>
            </a:extLst>
          </p:cNvPr>
          <p:cNvSpPr txBox="1"/>
          <p:nvPr/>
        </p:nvSpPr>
        <p:spPr>
          <a:xfrm>
            <a:off x="10896961" y="4283002"/>
            <a:ext cx="755279" cy="307777"/>
          </a:xfrm>
          <a:prstGeom prst="rect">
            <a:avLst/>
          </a:prstGeom>
          <a:noFill/>
        </p:spPr>
        <p:txBody>
          <a:bodyPr wrap="square" rtlCol="0">
            <a:spAutoFit/>
          </a:bodyPr>
          <a:lstStyle/>
          <a:p>
            <a:pPr algn="ctr"/>
            <a:r>
              <a:rPr kumimoji="1" lang="ja-JP" altLang="en-US" sz="1400" b="1"/>
              <a:t>地域</a:t>
            </a:r>
            <a:r>
              <a:rPr kumimoji="1" lang="en-US" altLang="ja-JP" sz="1400" b="1" dirty="0"/>
              <a:t>C</a:t>
            </a:r>
          </a:p>
        </p:txBody>
      </p:sp>
      <p:pic>
        <p:nvPicPr>
          <p:cNvPr id="268" name="グラフィックス 267" descr="家 単色塗りつぶし">
            <a:extLst>
              <a:ext uri="{FF2B5EF4-FFF2-40B4-BE49-F238E27FC236}">
                <a16:creationId xmlns:a16="http://schemas.microsoft.com/office/drawing/2014/main" id="{5651F829-C0F8-B6D4-889A-8EA4FC4D77D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744350" y="5600143"/>
            <a:ext cx="252000" cy="252000"/>
          </a:xfrm>
          <a:prstGeom prst="rect">
            <a:avLst/>
          </a:prstGeom>
        </p:spPr>
      </p:pic>
      <p:pic>
        <p:nvPicPr>
          <p:cNvPr id="274" name="グラフィックス 273" descr="倉庫 単色塗りつぶし">
            <a:extLst>
              <a:ext uri="{FF2B5EF4-FFF2-40B4-BE49-F238E27FC236}">
                <a16:creationId xmlns:a16="http://schemas.microsoft.com/office/drawing/2014/main" id="{26D47105-FD50-CE94-E882-29358BF2757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776026" y="3614342"/>
            <a:ext cx="358563" cy="358563"/>
          </a:xfrm>
          <a:prstGeom prst="rect">
            <a:avLst/>
          </a:prstGeom>
        </p:spPr>
      </p:pic>
      <p:pic>
        <p:nvPicPr>
          <p:cNvPr id="275" name="グラフィックス 274" descr="倉庫 単色塗りつぶし">
            <a:extLst>
              <a:ext uri="{FF2B5EF4-FFF2-40B4-BE49-F238E27FC236}">
                <a16:creationId xmlns:a16="http://schemas.microsoft.com/office/drawing/2014/main" id="{1F56A028-4805-C67E-A3FE-EF3BB9CC19D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913451" y="4719612"/>
            <a:ext cx="358563" cy="358563"/>
          </a:xfrm>
          <a:prstGeom prst="rect">
            <a:avLst/>
          </a:prstGeom>
        </p:spPr>
      </p:pic>
      <p:pic>
        <p:nvPicPr>
          <p:cNvPr id="276" name="グラフィックス 275" descr="倉庫 単色塗りつぶし">
            <a:extLst>
              <a:ext uri="{FF2B5EF4-FFF2-40B4-BE49-F238E27FC236}">
                <a16:creationId xmlns:a16="http://schemas.microsoft.com/office/drawing/2014/main" id="{90F143A9-27F3-EB0E-23F0-336B4EEB6CA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228459" y="4937912"/>
            <a:ext cx="358563" cy="358563"/>
          </a:xfrm>
          <a:prstGeom prst="rect">
            <a:avLst/>
          </a:prstGeom>
        </p:spPr>
      </p:pic>
      <p:pic>
        <p:nvPicPr>
          <p:cNvPr id="278" name="グラフィックス 277" descr="倉庫 単色塗りつぶし">
            <a:extLst>
              <a:ext uri="{FF2B5EF4-FFF2-40B4-BE49-F238E27FC236}">
                <a16:creationId xmlns:a16="http://schemas.microsoft.com/office/drawing/2014/main" id="{1F810334-D612-9E06-AFF8-D0A7843FCA9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617760" y="4885012"/>
            <a:ext cx="358563" cy="358563"/>
          </a:xfrm>
          <a:prstGeom prst="rect">
            <a:avLst/>
          </a:prstGeom>
        </p:spPr>
      </p:pic>
      <p:pic>
        <p:nvPicPr>
          <p:cNvPr id="279" name="グラフィックス 278" descr="倉庫 単色塗りつぶし">
            <a:extLst>
              <a:ext uri="{FF2B5EF4-FFF2-40B4-BE49-F238E27FC236}">
                <a16:creationId xmlns:a16="http://schemas.microsoft.com/office/drawing/2014/main" id="{BA456619-88EF-F949-6FAB-3F558EF9FAC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935085" y="4788390"/>
            <a:ext cx="358563" cy="358563"/>
          </a:xfrm>
          <a:prstGeom prst="rect">
            <a:avLst/>
          </a:prstGeom>
        </p:spPr>
      </p:pic>
      <p:pic>
        <p:nvPicPr>
          <p:cNvPr id="280" name="グラフィックス 279" descr="トラック 単色塗りつぶし">
            <a:extLst>
              <a:ext uri="{FF2B5EF4-FFF2-40B4-BE49-F238E27FC236}">
                <a16:creationId xmlns:a16="http://schemas.microsoft.com/office/drawing/2014/main" id="{08E19B6A-AC52-8142-7964-1988A53206F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8757352" y="3270453"/>
            <a:ext cx="358794" cy="358794"/>
          </a:xfrm>
          <a:prstGeom prst="rect">
            <a:avLst/>
          </a:prstGeom>
        </p:spPr>
      </p:pic>
      <p:pic>
        <p:nvPicPr>
          <p:cNvPr id="281" name="グラフィックス 280" descr="トラック 単色塗りつぶし">
            <a:extLst>
              <a:ext uri="{FF2B5EF4-FFF2-40B4-BE49-F238E27FC236}">
                <a16:creationId xmlns:a16="http://schemas.microsoft.com/office/drawing/2014/main" id="{00DABA64-9999-B60D-33D2-55DA12134E8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9309808" y="3573481"/>
            <a:ext cx="358794" cy="358794"/>
          </a:xfrm>
          <a:prstGeom prst="rect">
            <a:avLst/>
          </a:prstGeom>
        </p:spPr>
      </p:pic>
      <p:pic>
        <p:nvPicPr>
          <p:cNvPr id="282" name="グラフィックス 281" descr="トラック 単色塗りつぶし">
            <a:extLst>
              <a:ext uri="{FF2B5EF4-FFF2-40B4-BE49-F238E27FC236}">
                <a16:creationId xmlns:a16="http://schemas.microsoft.com/office/drawing/2014/main" id="{58789800-E145-90F0-8745-06EAF6C5293C}"/>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712029" y="4433244"/>
            <a:ext cx="358794" cy="358794"/>
          </a:xfrm>
          <a:prstGeom prst="rect">
            <a:avLst/>
          </a:prstGeom>
        </p:spPr>
      </p:pic>
      <p:pic>
        <p:nvPicPr>
          <p:cNvPr id="283" name="グラフィックス 282" descr="トラック 単色塗りつぶし">
            <a:extLst>
              <a:ext uri="{FF2B5EF4-FFF2-40B4-BE49-F238E27FC236}">
                <a16:creationId xmlns:a16="http://schemas.microsoft.com/office/drawing/2014/main" id="{634929D1-DCEF-0352-1EBD-CB18FBECF237}"/>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675376" y="4988976"/>
            <a:ext cx="358794" cy="358794"/>
          </a:xfrm>
          <a:prstGeom prst="rect">
            <a:avLst/>
          </a:prstGeom>
        </p:spPr>
      </p:pic>
      <p:pic>
        <p:nvPicPr>
          <p:cNvPr id="284" name="グラフィックス 283" descr="トラック 単色塗りつぶし">
            <a:extLst>
              <a:ext uri="{FF2B5EF4-FFF2-40B4-BE49-F238E27FC236}">
                <a16:creationId xmlns:a16="http://schemas.microsoft.com/office/drawing/2014/main" id="{FF9774FE-070E-DD05-FC08-1193E3EFCFCE}"/>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337712" y="4522443"/>
            <a:ext cx="358794" cy="358794"/>
          </a:xfrm>
          <a:prstGeom prst="rect">
            <a:avLst/>
          </a:prstGeom>
        </p:spPr>
      </p:pic>
      <p:pic>
        <p:nvPicPr>
          <p:cNvPr id="285" name="グラフィックス 284" descr="トラック 単色塗りつぶし">
            <a:extLst>
              <a:ext uri="{FF2B5EF4-FFF2-40B4-BE49-F238E27FC236}">
                <a16:creationId xmlns:a16="http://schemas.microsoft.com/office/drawing/2014/main" id="{9F3173A8-537A-8E77-4B7C-CC99D721EA5F}"/>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301059" y="5078175"/>
            <a:ext cx="358794" cy="358794"/>
          </a:xfrm>
          <a:prstGeom prst="rect">
            <a:avLst/>
          </a:prstGeom>
        </p:spPr>
      </p:pic>
    </p:spTree>
    <p:extLst>
      <p:ext uri="{BB962C8B-B14F-4D97-AF65-F5344CB8AC3E}">
        <p14:creationId xmlns:p14="http://schemas.microsoft.com/office/powerpoint/2010/main" val="1614072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2891034"/>
          </a:xfrm>
        </p:spPr>
        <p:txBody>
          <a:bodyPr/>
          <a:lstStyle/>
          <a:p>
            <a:r>
              <a:rPr lang="en-US" altLang="ja-JP" sz="2800" dirty="0"/>
              <a:t>SoS</a:t>
            </a:r>
            <a:r>
              <a:rPr lang="ja-JP" altLang="en-US" sz="2800" dirty="0"/>
              <a:t>の一般的な定義・事例を概観した後、製造業と</a:t>
            </a:r>
            <a:r>
              <a:rPr lang="en-US" altLang="ja-JP" sz="2800" dirty="0"/>
              <a:t>SoS</a:t>
            </a:r>
            <a:r>
              <a:rPr lang="ja-JP" altLang="en-US" sz="2800" dirty="0"/>
              <a:t>の関係、地域エネルギー管理システムの事例を紹介した。</a:t>
            </a:r>
            <a:endParaRPr lang="en-US" altLang="ja-JP" dirty="0"/>
          </a:p>
          <a:p>
            <a:r>
              <a:rPr lang="en-US" altLang="ja-JP" sz="2800" dirty="0"/>
              <a:t>Society 5.0</a:t>
            </a:r>
            <a:r>
              <a:rPr lang="ja-JP" altLang="en-US" sz="2800" dirty="0"/>
              <a:t>に従うと、プラントの</a:t>
            </a:r>
            <a:r>
              <a:rPr lang="en-US" altLang="ja-JP" sz="2800" dirty="0"/>
              <a:t>SoS</a:t>
            </a:r>
            <a:r>
              <a:rPr lang="ja-JP" altLang="en-US" sz="2800" dirty="0"/>
              <a:t>化・</a:t>
            </a:r>
            <a:r>
              <a:rPr lang="en-US" altLang="ja-JP" sz="2800" dirty="0"/>
              <a:t>CPHS</a:t>
            </a:r>
            <a:r>
              <a:rPr lang="ja-JP" altLang="en-US" sz="2800" dirty="0"/>
              <a:t>化に伴って、影響がサプライチェーン全体（人間を含む）へ拡大されていくことが予想される。</a:t>
            </a:r>
            <a:endParaRPr lang="en-US" altLang="ja-JP" sz="2800" dirty="0"/>
          </a:p>
          <a:p>
            <a:r>
              <a:rPr lang="en-US" altLang="ja-JP" sz="2800" dirty="0"/>
              <a:t>YOKOGAWA</a:t>
            </a:r>
            <a:r>
              <a:rPr lang="ja-JP" altLang="en-US" sz="2800" dirty="0"/>
              <a:t>は、間接的な影響や人を考慮したサービス・価値を提供することを目指す。</a:t>
            </a:r>
            <a:endParaRPr lang="en-US" altLang="ja-JP" sz="2800" dirty="0"/>
          </a:p>
        </p:txBody>
      </p:sp>
    </p:spTree>
    <p:extLst>
      <p:ext uri="{BB962C8B-B14F-4D97-AF65-F5344CB8AC3E}">
        <p14:creationId xmlns:p14="http://schemas.microsoft.com/office/powerpoint/2010/main" val="534514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25</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a:extLst>
              <a:ext uri="{FF2B5EF4-FFF2-40B4-BE49-F238E27FC236}">
                <a16:creationId xmlns:a16="http://schemas.microsoft.com/office/drawing/2014/main" id="{B4C9F537-B8E7-C310-38E3-010BD44DCD66}"/>
              </a:ext>
            </a:extLst>
          </p:cNvPr>
          <p:cNvSpPr/>
          <p:nvPr/>
        </p:nvSpPr>
        <p:spPr>
          <a:xfrm>
            <a:off x="1131837" y="4207199"/>
            <a:ext cx="1451188" cy="1731717"/>
          </a:xfrm>
          <a:prstGeom prst="rect">
            <a:avLst/>
          </a:prstGeom>
          <a:solidFill>
            <a:schemeClr val="accent1">
              <a:lumMod val="40000"/>
              <a:lumOff val="60000"/>
              <a:alpha val="50000"/>
            </a:schemeClr>
          </a:solid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4" name="グループ化 123">
            <a:extLst>
              <a:ext uri="{FF2B5EF4-FFF2-40B4-BE49-F238E27FC236}">
                <a16:creationId xmlns:a16="http://schemas.microsoft.com/office/drawing/2014/main" id="{ED4024DD-858A-BAE1-51B5-30723B81C5BB}"/>
              </a:ext>
            </a:extLst>
          </p:cNvPr>
          <p:cNvGrpSpPr/>
          <p:nvPr/>
        </p:nvGrpSpPr>
        <p:grpSpPr>
          <a:xfrm>
            <a:off x="1891788" y="5320089"/>
            <a:ext cx="474193" cy="474193"/>
            <a:chOff x="2153046" y="5320089"/>
            <a:chExt cx="474193" cy="474193"/>
          </a:xfrm>
        </p:grpSpPr>
        <p:sp>
          <p:nvSpPr>
            <p:cNvPr id="117" name="正方形/長方形 116">
              <a:extLst>
                <a:ext uri="{FF2B5EF4-FFF2-40B4-BE49-F238E27FC236}">
                  <a16:creationId xmlns:a16="http://schemas.microsoft.com/office/drawing/2014/main" id="{878B891B-4ACB-3E7A-82A5-54A113F0C45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 name="グラフィックス 13" descr="路面電車 単色塗りつぶし">
              <a:extLst>
                <a:ext uri="{FF2B5EF4-FFF2-40B4-BE49-F238E27FC236}">
                  <a16:creationId xmlns:a16="http://schemas.microsoft.com/office/drawing/2014/main" id="{427E5E76-9284-054C-C0B1-005EE88F54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sp>
        <p:nvSpPr>
          <p:cNvPr id="72" name="フリーフォーム: 図形 71">
            <a:extLst>
              <a:ext uri="{FF2B5EF4-FFF2-40B4-BE49-F238E27FC236}">
                <a16:creationId xmlns:a16="http://schemas.microsoft.com/office/drawing/2014/main" id="{DAF5E0C7-92B1-AEF5-F232-3F732D249C87}"/>
              </a:ext>
            </a:extLst>
          </p:cNvPr>
          <p:cNvSpPr/>
          <p:nvPr/>
        </p:nvSpPr>
        <p:spPr>
          <a:xfrm>
            <a:off x="2548697" y="3093045"/>
            <a:ext cx="2046576" cy="2170179"/>
          </a:xfrm>
          <a:custGeom>
            <a:avLst/>
            <a:gdLst>
              <a:gd name="connsiteX0" fmla="*/ 0 w 2046576"/>
              <a:gd name="connsiteY0" fmla="*/ 0 h 2170179"/>
              <a:gd name="connsiteX1" fmla="*/ 2046576 w 2046576"/>
              <a:gd name="connsiteY1" fmla="*/ 0 h 2170179"/>
              <a:gd name="connsiteX2" fmla="*/ 2046576 w 2046576"/>
              <a:gd name="connsiteY2" fmla="*/ 322384 h 2170179"/>
              <a:gd name="connsiteX3" fmla="*/ 2040915 w 2046576"/>
              <a:gd name="connsiteY3" fmla="*/ 322384 h 2170179"/>
              <a:gd name="connsiteX4" fmla="*/ 2040915 w 2046576"/>
              <a:gd name="connsiteY4" fmla="*/ 2170179 h 2170179"/>
              <a:gd name="connsiteX5" fmla="*/ 1165320 w 2046576"/>
              <a:gd name="connsiteY5" fmla="*/ 2170179 h 2170179"/>
              <a:gd name="connsiteX6" fmla="*/ 1165320 w 2046576"/>
              <a:gd name="connsiteY6" fmla="*/ 322384 h 2170179"/>
              <a:gd name="connsiteX7" fmla="*/ 0 w 2046576"/>
              <a:gd name="connsiteY7" fmla="*/ 322384 h 217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6576" h="2170179">
                <a:moveTo>
                  <a:pt x="0" y="0"/>
                </a:moveTo>
                <a:lnTo>
                  <a:pt x="2046576" y="0"/>
                </a:lnTo>
                <a:lnTo>
                  <a:pt x="2046576" y="322384"/>
                </a:lnTo>
                <a:lnTo>
                  <a:pt x="2040915" y="322384"/>
                </a:lnTo>
                <a:lnTo>
                  <a:pt x="2040915" y="2170179"/>
                </a:lnTo>
                <a:lnTo>
                  <a:pt x="1165320" y="2170179"/>
                </a:lnTo>
                <a:lnTo>
                  <a:pt x="1165320" y="322384"/>
                </a:lnTo>
                <a:lnTo>
                  <a:pt x="0" y="322384"/>
                </a:lnTo>
                <a:close/>
              </a:path>
            </a:pathLst>
          </a:custGeom>
          <a:solidFill>
            <a:schemeClr val="accent5">
              <a:lumMod val="20000"/>
              <a:lumOff val="80000"/>
              <a:alpha val="50000"/>
            </a:schemeClr>
          </a:solid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cxnSp>
        <p:nvCxnSpPr>
          <p:cNvPr id="87" name="直線コネクタ 86">
            <a:extLst>
              <a:ext uri="{FF2B5EF4-FFF2-40B4-BE49-F238E27FC236}">
                <a16:creationId xmlns:a16="http://schemas.microsoft.com/office/drawing/2014/main" id="{ED022CEA-3AD3-65A8-8F3B-6239ECDED9B2}"/>
              </a:ext>
            </a:extLst>
          </p:cNvPr>
          <p:cNvCxnSpPr>
            <a:cxnSpLocks/>
          </p:cNvCxnSpPr>
          <p:nvPr/>
        </p:nvCxnSpPr>
        <p:spPr>
          <a:xfrm flipV="1">
            <a:off x="4008664" y="3306536"/>
            <a:ext cx="0" cy="1725187"/>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 name="グループ化 72">
            <a:extLst>
              <a:ext uri="{FF2B5EF4-FFF2-40B4-BE49-F238E27FC236}">
                <a16:creationId xmlns:a16="http://schemas.microsoft.com/office/drawing/2014/main" id="{600A526A-9BBC-5C92-5EE5-3EADD059C869}"/>
              </a:ext>
            </a:extLst>
          </p:cNvPr>
          <p:cNvGrpSpPr/>
          <p:nvPr/>
        </p:nvGrpSpPr>
        <p:grpSpPr>
          <a:xfrm>
            <a:off x="2808267" y="3210473"/>
            <a:ext cx="1415874" cy="1821250"/>
            <a:chOff x="3059188" y="3217624"/>
            <a:chExt cx="1415874" cy="1821250"/>
          </a:xfrm>
        </p:grpSpPr>
        <p:cxnSp>
          <p:nvCxnSpPr>
            <p:cNvPr id="28" name="直線コネクタ 27">
              <a:extLst>
                <a:ext uri="{FF2B5EF4-FFF2-40B4-BE49-F238E27FC236}">
                  <a16:creationId xmlns:a16="http://schemas.microsoft.com/office/drawing/2014/main" id="{F4E075AC-A959-810B-8FDE-257068AE98F0}"/>
                </a:ext>
              </a:extLst>
            </p:cNvPr>
            <p:cNvCxnSpPr>
              <a:cxnSpLocks/>
            </p:cNvCxnSpPr>
            <p:nvPr/>
          </p:nvCxnSpPr>
          <p:spPr>
            <a:xfrm>
              <a:off x="4447804" y="3217624"/>
              <a:ext cx="0" cy="182125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0E176C5-6BCB-AF81-9F41-A78262684A84}"/>
                </a:ext>
              </a:extLst>
            </p:cNvPr>
            <p:cNvCxnSpPr>
              <a:cxnSpLocks/>
              <a:endCxn id="2" idx="3"/>
            </p:cNvCxnSpPr>
            <p:nvPr/>
          </p:nvCxnSpPr>
          <p:spPr>
            <a:xfrm flipH="1">
              <a:off x="3059188" y="3250545"/>
              <a:ext cx="1415874" cy="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正方形/長方形 25">
            <a:extLst>
              <a:ext uri="{FF2B5EF4-FFF2-40B4-BE49-F238E27FC236}">
                <a16:creationId xmlns:a16="http://schemas.microsoft.com/office/drawing/2014/main" id="{099771EC-E86A-618A-D2C6-F765196200A4}"/>
              </a:ext>
            </a:extLst>
          </p:cNvPr>
          <p:cNvSpPr/>
          <p:nvPr/>
        </p:nvSpPr>
        <p:spPr>
          <a:xfrm>
            <a:off x="1116819" y="2425064"/>
            <a:ext cx="1451188" cy="1731717"/>
          </a:xfrm>
          <a:prstGeom prst="rect">
            <a:avLst/>
          </a:prstGeom>
          <a:solidFill>
            <a:schemeClr val="accent4">
              <a:lumMod val="40000"/>
              <a:lumOff val="60000"/>
              <a:alpha val="50000"/>
            </a:schemeClr>
          </a:solid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コネクタ 33">
            <a:extLst>
              <a:ext uri="{FF2B5EF4-FFF2-40B4-BE49-F238E27FC236}">
                <a16:creationId xmlns:a16="http://schemas.microsoft.com/office/drawing/2014/main" id="{73212CA4-AABE-78A7-731A-D0869D586D41}"/>
              </a:ext>
            </a:extLst>
          </p:cNvPr>
          <p:cNvCxnSpPr>
            <a:cxnSpLocks/>
          </p:cNvCxnSpPr>
          <p:nvPr/>
        </p:nvCxnSpPr>
        <p:spPr>
          <a:xfrm flipH="1">
            <a:off x="2178165" y="2451834"/>
            <a:ext cx="0" cy="730082"/>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9ABDAE-D274-6CCC-0699-01A542ED7E17}"/>
              </a:ext>
            </a:extLst>
          </p:cNvPr>
          <p:cNvCxnSpPr>
            <a:cxnSpLocks/>
          </p:cNvCxnSpPr>
          <p:nvPr/>
        </p:nvCxnSpPr>
        <p:spPr>
          <a:xfrm flipH="1">
            <a:off x="1464159" y="2475034"/>
            <a:ext cx="0" cy="2588248"/>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cxnSp>
        <p:nvCxnSpPr>
          <p:cNvPr id="4" name="直線コネクタ 3">
            <a:extLst>
              <a:ext uri="{FF2B5EF4-FFF2-40B4-BE49-F238E27FC236}">
                <a16:creationId xmlns:a16="http://schemas.microsoft.com/office/drawing/2014/main" id="{E579CF5E-7171-055D-9D06-E4403A22B763}"/>
              </a:ext>
            </a:extLst>
          </p:cNvPr>
          <p:cNvCxnSpPr>
            <a:cxnSpLocks/>
          </p:cNvCxnSpPr>
          <p:nvPr/>
        </p:nvCxnSpPr>
        <p:spPr>
          <a:xfrm>
            <a:off x="1848615" y="3265420"/>
            <a:ext cx="1256" cy="2568875"/>
          </a:xfrm>
          <a:prstGeom prst="line">
            <a:avLst/>
          </a:prstGeom>
          <a:ln w="5715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E8F36CB1-EBC6-6D6E-3A1B-6CCC7DB023F9}"/>
              </a:ext>
            </a:extLst>
          </p:cNvPr>
          <p:cNvSpPr/>
          <p:nvPr/>
        </p:nvSpPr>
        <p:spPr>
          <a:xfrm>
            <a:off x="901784" y="2206522"/>
            <a:ext cx="1900492" cy="352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19" name="グループ化 118">
            <a:extLst>
              <a:ext uri="{FF2B5EF4-FFF2-40B4-BE49-F238E27FC236}">
                <a16:creationId xmlns:a16="http://schemas.microsoft.com/office/drawing/2014/main" id="{83407E04-A085-AE65-A0FB-0A4C6BAA82B2}"/>
              </a:ext>
            </a:extLst>
          </p:cNvPr>
          <p:cNvGrpSpPr/>
          <p:nvPr/>
        </p:nvGrpSpPr>
        <p:grpSpPr>
          <a:xfrm>
            <a:off x="2289420" y="5350087"/>
            <a:ext cx="414196" cy="414196"/>
            <a:chOff x="2547277" y="5339454"/>
            <a:chExt cx="414196" cy="414196"/>
          </a:xfrm>
        </p:grpSpPr>
        <p:sp>
          <p:nvSpPr>
            <p:cNvPr id="118" name="正方形/長方形 117">
              <a:extLst>
                <a:ext uri="{FF2B5EF4-FFF2-40B4-BE49-F238E27FC236}">
                  <a16:creationId xmlns:a16="http://schemas.microsoft.com/office/drawing/2014/main" id="{8FF07B14-031E-D1C2-C0F3-47D691A8B20E}"/>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6F7B6F67-B8AE-780A-57A8-1C8F0CCC2C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8" name="グループ化 127">
            <a:extLst>
              <a:ext uri="{FF2B5EF4-FFF2-40B4-BE49-F238E27FC236}">
                <a16:creationId xmlns:a16="http://schemas.microsoft.com/office/drawing/2014/main" id="{AAB342D0-6E89-59E2-815A-35AA69591ACD}"/>
              </a:ext>
            </a:extLst>
          </p:cNvPr>
          <p:cNvGrpSpPr/>
          <p:nvPr/>
        </p:nvGrpSpPr>
        <p:grpSpPr>
          <a:xfrm>
            <a:off x="940886" y="4423230"/>
            <a:ext cx="474193" cy="474193"/>
            <a:chOff x="3512739" y="5422711"/>
            <a:chExt cx="474193" cy="474193"/>
          </a:xfrm>
        </p:grpSpPr>
        <p:sp>
          <p:nvSpPr>
            <p:cNvPr id="123" name="正方形/長方形 122">
              <a:extLst>
                <a:ext uri="{FF2B5EF4-FFF2-40B4-BE49-F238E27FC236}">
                  <a16:creationId xmlns:a16="http://schemas.microsoft.com/office/drawing/2014/main" id="{C3D7CE64-9B01-B076-E954-42CB13508078}"/>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0" name="グラフィックス 49" descr="路面電車 単色塗りつぶし">
              <a:extLst>
                <a:ext uri="{FF2B5EF4-FFF2-40B4-BE49-F238E27FC236}">
                  <a16:creationId xmlns:a16="http://schemas.microsoft.com/office/drawing/2014/main" id="{2438B0C4-8A26-144A-552D-3705CA3C6F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cxnSp>
        <p:nvCxnSpPr>
          <p:cNvPr id="53" name="直線矢印コネクタ 52">
            <a:extLst>
              <a:ext uri="{FF2B5EF4-FFF2-40B4-BE49-F238E27FC236}">
                <a16:creationId xmlns:a16="http://schemas.microsoft.com/office/drawing/2014/main" id="{CD2049FF-0CDA-8FB1-7E1E-EAA4015A9982}"/>
              </a:ext>
            </a:extLst>
          </p:cNvPr>
          <p:cNvCxnSpPr>
            <a:cxnSpLocks/>
          </p:cNvCxnSpPr>
          <p:nvPr/>
        </p:nvCxnSpPr>
        <p:spPr>
          <a:xfrm>
            <a:off x="496247" y="3265420"/>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094" y="4286448"/>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sp>
        <p:nvSpPr>
          <p:cNvPr id="2" name="正方形/長方形 1">
            <a:extLst>
              <a:ext uri="{FF2B5EF4-FFF2-40B4-BE49-F238E27FC236}">
                <a16:creationId xmlns:a16="http://schemas.microsoft.com/office/drawing/2014/main" id="{FA62201E-C628-CCFD-E7B8-149F5B9E794D}"/>
              </a:ext>
            </a:extLst>
          </p:cNvPr>
          <p:cNvSpPr/>
          <p:nvPr/>
        </p:nvSpPr>
        <p:spPr>
          <a:xfrm>
            <a:off x="895793" y="3062536"/>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0" name="正方形/長方形 9">
            <a:extLst>
              <a:ext uri="{FF2B5EF4-FFF2-40B4-BE49-F238E27FC236}">
                <a16:creationId xmlns:a16="http://schemas.microsoft.com/office/drawing/2014/main" id="{219F4EB5-8855-96D9-258C-7BBC4F7CAC69}"/>
              </a:ext>
            </a:extLst>
          </p:cNvPr>
          <p:cNvSpPr/>
          <p:nvPr/>
        </p:nvSpPr>
        <p:spPr>
          <a:xfrm>
            <a:off x="892575" y="3957888"/>
            <a:ext cx="1918721"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ターミナル駅</a:t>
            </a:r>
          </a:p>
        </p:txBody>
      </p:sp>
      <p:cxnSp>
        <p:nvCxnSpPr>
          <p:cNvPr id="30" name="直線矢印コネクタ 29">
            <a:extLst>
              <a:ext uri="{FF2B5EF4-FFF2-40B4-BE49-F238E27FC236}">
                <a16:creationId xmlns:a16="http://schemas.microsoft.com/office/drawing/2014/main" id="{5D0228E8-32FC-4066-FFF2-D2893BA6F6E1}"/>
              </a:ext>
            </a:extLst>
          </p:cNvPr>
          <p:cNvCxnSpPr>
            <a:cxnSpLocks/>
          </p:cNvCxnSpPr>
          <p:nvPr/>
        </p:nvCxnSpPr>
        <p:spPr>
          <a:xfrm>
            <a:off x="496247" y="4266782"/>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DB2E1A49-BF80-7636-DF60-D8366F9D4DE8}"/>
              </a:ext>
            </a:extLst>
          </p:cNvPr>
          <p:cNvSpPr/>
          <p:nvPr/>
        </p:nvSpPr>
        <p:spPr>
          <a:xfrm>
            <a:off x="3571985" y="3957888"/>
            <a:ext cx="1169435"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1" name="正方形/長方形 10">
            <a:extLst>
              <a:ext uri="{FF2B5EF4-FFF2-40B4-BE49-F238E27FC236}">
                <a16:creationId xmlns:a16="http://schemas.microsoft.com/office/drawing/2014/main" id="{3EE46E56-3DBC-C450-FCC1-9C4478B32603}"/>
              </a:ext>
            </a:extLst>
          </p:cNvPr>
          <p:cNvSpPr/>
          <p:nvPr/>
        </p:nvSpPr>
        <p:spPr>
          <a:xfrm>
            <a:off x="3571985" y="4925986"/>
            <a:ext cx="1169435" cy="366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39" name="正方形/長方形 38">
            <a:extLst>
              <a:ext uri="{FF2B5EF4-FFF2-40B4-BE49-F238E27FC236}">
                <a16:creationId xmlns:a16="http://schemas.microsoft.com/office/drawing/2014/main" id="{D5B60F07-4730-5D82-0CB5-ECD53C3FE110}"/>
              </a:ext>
            </a:extLst>
          </p:cNvPr>
          <p:cNvSpPr/>
          <p:nvPr/>
        </p:nvSpPr>
        <p:spPr>
          <a:xfrm>
            <a:off x="895793" y="4931730"/>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40" name="正方形/長方形 39">
            <a:extLst>
              <a:ext uri="{FF2B5EF4-FFF2-40B4-BE49-F238E27FC236}">
                <a16:creationId xmlns:a16="http://schemas.microsoft.com/office/drawing/2014/main" id="{472C6C34-E560-C936-0075-B3B611A7E558}"/>
              </a:ext>
            </a:extLst>
          </p:cNvPr>
          <p:cNvSpPr/>
          <p:nvPr/>
        </p:nvSpPr>
        <p:spPr>
          <a:xfrm>
            <a:off x="895793" y="5758058"/>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38" name="グループ化 137">
            <a:extLst>
              <a:ext uri="{FF2B5EF4-FFF2-40B4-BE49-F238E27FC236}">
                <a16:creationId xmlns:a16="http://schemas.microsoft.com/office/drawing/2014/main" id="{EF706857-DC62-6324-8849-AA8085B0B4A1}"/>
              </a:ext>
            </a:extLst>
          </p:cNvPr>
          <p:cNvGrpSpPr/>
          <p:nvPr/>
        </p:nvGrpSpPr>
        <p:grpSpPr>
          <a:xfrm>
            <a:off x="577339" y="2606472"/>
            <a:ext cx="420806" cy="420806"/>
            <a:chOff x="3369128" y="5472430"/>
            <a:chExt cx="420806" cy="420806"/>
          </a:xfrm>
        </p:grpSpPr>
        <p:sp>
          <p:nvSpPr>
            <p:cNvPr id="136" name="正方形/長方形 135">
              <a:extLst>
                <a:ext uri="{FF2B5EF4-FFF2-40B4-BE49-F238E27FC236}">
                  <a16:creationId xmlns:a16="http://schemas.microsoft.com/office/drawing/2014/main" id="{B88AFBD4-B611-E18E-DEF8-21AF41700009}"/>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6" name="グラフィックス 75" descr="パイロット女性 単色塗りつぶし">
              <a:extLst>
                <a:ext uri="{FF2B5EF4-FFF2-40B4-BE49-F238E27FC236}">
                  <a16:creationId xmlns:a16="http://schemas.microsoft.com/office/drawing/2014/main" id="{90692502-F027-1EDB-53DD-1605A8080B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55" name="グループ化 154">
            <a:extLst>
              <a:ext uri="{FF2B5EF4-FFF2-40B4-BE49-F238E27FC236}">
                <a16:creationId xmlns:a16="http://schemas.microsoft.com/office/drawing/2014/main" id="{6BD52442-647F-17EB-7397-E433AAF3F16D}"/>
              </a:ext>
            </a:extLst>
          </p:cNvPr>
          <p:cNvGrpSpPr/>
          <p:nvPr/>
        </p:nvGrpSpPr>
        <p:grpSpPr>
          <a:xfrm>
            <a:off x="4176040" y="4421572"/>
            <a:ext cx="474193" cy="474193"/>
            <a:chOff x="3765530" y="5530504"/>
            <a:chExt cx="474193" cy="474193"/>
          </a:xfrm>
        </p:grpSpPr>
        <p:sp>
          <p:nvSpPr>
            <p:cNvPr id="153" name="正方形/長方形 152">
              <a:extLst>
                <a:ext uri="{FF2B5EF4-FFF2-40B4-BE49-F238E27FC236}">
                  <a16:creationId xmlns:a16="http://schemas.microsoft.com/office/drawing/2014/main" id="{516B72A9-A773-BB09-42AF-8442120144F2}"/>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7" name="グラフィックス 76" descr="路面電車 単色塗りつぶし">
              <a:extLst>
                <a:ext uri="{FF2B5EF4-FFF2-40B4-BE49-F238E27FC236}">
                  <a16:creationId xmlns:a16="http://schemas.microsoft.com/office/drawing/2014/main" id="{692189CF-47EA-57EA-0201-A5C787B709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grpSp>
        <p:nvGrpSpPr>
          <p:cNvPr id="148" name="グループ化 147">
            <a:extLst>
              <a:ext uri="{FF2B5EF4-FFF2-40B4-BE49-F238E27FC236}">
                <a16:creationId xmlns:a16="http://schemas.microsoft.com/office/drawing/2014/main" id="{23DE600B-0A08-C8C5-469C-801DF629415D}"/>
              </a:ext>
            </a:extLst>
          </p:cNvPr>
          <p:cNvGrpSpPr/>
          <p:nvPr/>
        </p:nvGrpSpPr>
        <p:grpSpPr>
          <a:xfrm>
            <a:off x="4625117" y="4451364"/>
            <a:ext cx="414196" cy="414196"/>
            <a:chOff x="3334711" y="5493996"/>
            <a:chExt cx="414196" cy="414196"/>
          </a:xfrm>
        </p:grpSpPr>
        <p:sp>
          <p:nvSpPr>
            <p:cNvPr id="146" name="正方形/長方形 145">
              <a:extLst>
                <a:ext uri="{FF2B5EF4-FFF2-40B4-BE49-F238E27FC236}">
                  <a16:creationId xmlns:a16="http://schemas.microsoft.com/office/drawing/2014/main" id="{F25FADE5-FD52-9966-3824-C688FEEDD278}"/>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8" name="グラフィックス 77" descr="パイロット男性 単色塗りつぶし">
              <a:extLst>
                <a:ext uri="{FF2B5EF4-FFF2-40B4-BE49-F238E27FC236}">
                  <a16:creationId xmlns:a16="http://schemas.microsoft.com/office/drawing/2014/main" id="{7DDDA06B-2454-A6C5-93C4-BD57C1D490D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cxnSp>
        <p:nvCxnSpPr>
          <p:cNvPr id="80" name="直線矢印コネクタ 79">
            <a:extLst>
              <a:ext uri="{FF2B5EF4-FFF2-40B4-BE49-F238E27FC236}">
                <a16:creationId xmlns:a16="http://schemas.microsoft.com/office/drawing/2014/main" id="{A7DFCE4E-314B-1C68-E20D-312B322A7B6E}"/>
              </a:ext>
            </a:extLst>
          </p:cNvPr>
          <p:cNvCxnSpPr>
            <a:cxnSpLocks/>
          </p:cNvCxnSpPr>
          <p:nvPr/>
        </p:nvCxnSpPr>
        <p:spPr>
          <a:xfrm>
            <a:off x="3144449" y="2464113"/>
            <a:ext cx="0" cy="5984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84" name="直線コネクタ 83">
            <a:extLst>
              <a:ext uri="{FF2B5EF4-FFF2-40B4-BE49-F238E27FC236}">
                <a16:creationId xmlns:a16="http://schemas.microsoft.com/office/drawing/2014/main" id="{12D71270-F4DA-B8A3-E62A-CA33E082DB97}"/>
              </a:ext>
            </a:extLst>
          </p:cNvPr>
          <p:cNvCxnSpPr>
            <a:cxnSpLocks/>
          </p:cNvCxnSpPr>
          <p:nvPr/>
        </p:nvCxnSpPr>
        <p:spPr>
          <a:xfrm flipH="1">
            <a:off x="2816336" y="3315363"/>
            <a:ext cx="1192328" cy="1"/>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3320846" y="2585308"/>
            <a:ext cx="1214511"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 name="グループ化 6">
            <a:extLst>
              <a:ext uri="{FF2B5EF4-FFF2-40B4-BE49-F238E27FC236}">
                <a16:creationId xmlns:a16="http://schemas.microsoft.com/office/drawing/2014/main" id="{DBB8F8AE-96F9-A85E-2BE5-6C01942D4B41}"/>
              </a:ext>
            </a:extLst>
          </p:cNvPr>
          <p:cNvGrpSpPr/>
          <p:nvPr/>
        </p:nvGrpSpPr>
        <p:grpSpPr>
          <a:xfrm>
            <a:off x="3227107" y="5856750"/>
            <a:ext cx="1632091" cy="307777"/>
            <a:chOff x="2255361" y="1760593"/>
            <a:chExt cx="1632091" cy="307777"/>
          </a:xfrm>
        </p:grpSpPr>
        <p:sp>
          <p:nvSpPr>
            <p:cNvPr id="31" name="テキスト ボックス 30">
              <a:extLst>
                <a:ext uri="{FF2B5EF4-FFF2-40B4-BE49-F238E27FC236}">
                  <a16:creationId xmlns:a16="http://schemas.microsoft.com/office/drawing/2014/main" id="{4D69640A-C646-286A-4B75-4C84BFB29280}"/>
                </a:ext>
              </a:extLst>
            </p:cNvPr>
            <p:cNvSpPr txBox="1"/>
            <p:nvPr/>
          </p:nvSpPr>
          <p:spPr>
            <a:xfrm>
              <a:off x="2617339" y="1760593"/>
              <a:ext cx="1270113" cy="307777"/>
            </a:xfrm>
            <a:prstGeom prst="rect">
              <a:avLst/>
            </a:prstGeom>
            <a:noFill/>
          </p:spPr>
          <p:txBody>
            <a:bodyPr wrap="square" rtlCol="0">
              <a:spAutoFit/>
            </a:bodyPr>
            <a:lstStyle/>
            <a:p>
              <a:pPr algn="ctr"/>
              <a:r>
                <a:rPr kumimoji="1" lang="ja-JP" altLang="en-US" sz="1400" dirty="0"/>
                <a:t>相互直通区間</a:t>
              </a:r>
            </a:p>
          </p:txBody>
        </p:sp>
        <p:cxnSp>
          <p:nvCxnSpPr>
            <p:cNvPr id="112" name="直線矢印コネクタ 111">
              <a:extLst>
                <a:ext uri="{FF2B5EF4-FFF2-40B4-BE49-F238E27FC236}">
                  <a16:creationId xmlns:a16="http://schemas.microsoft.com/office/drawing/2014/main" id="{FA8E287D-040F-255C-05F2-C2DC2C2759BA}"/>
                </a:ext>
              </a:extLst>
            </p:cNvPr>
            <p:cNvCxnSpPr>
              <a:cxnSpLocks/>
            </p:cNvCxnSpPr>
            <p:nvPr/>
          </p:nvCxnSpPr>
          <p:spPr>
            <a:xfrm flipH="1">
              <a:off x="2255361" y="1899350"/>
              <a:ext cx="36134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3246715" y="2246138"/>
            <a:ext cx="1354189" cy="307777"/>
          </a:xfrm>
          <a:prstGeom prst="rect">
            <a:avLst/>
          </a:prstGeom>
          <a:noFill/>
        </p:spPr>
        <p:txBody>
          <a:bodyPr wrap="square" rtlCol="0">
            <a:spAutoFit/>
          </a:bodyPr>
          <a:lstStyle/>
          <a:p>
            <a:pPr algn="ctr"/>
            <a:r>
              <a:rPr kumimoji="1" lang="ja-JP" altLang="en-US" sz="1400" b="1" dirty="0"/>
              <a:t>乗客の分散</a:t>
            </a:r>
          </a:p>
        </p:txBody>
      </p:sp>
      <p:grpSp>
        <p:nvGrpSpPr>
          <p:cNvPr id="120" name="グループ化 119">
            <a:extLst>
              <a:ext uri="{FF2B5EF4-FFF2-40B4-BE49-F238E27FC236}">
                <a16:creationId xmlns:a16="http://schemas.microsoft.com/office/drawing/2014/main" id="{BB9CEA40-ABE6-233E-1CCE-207213833317}"/>
              </a:ext>
            </a:extLst>
          </p:cNvPr>
          <p:cNvGrpSpPr/>
          <p:nvPr/>
        </p:nvGrpSpPr>
        <p:grpSpPr>
          <a:xfrm>
            <a:off x="575591" y="4465982"/>
            <a:ext cx="414196" cy="414196"/>
            <a:chOff x="2547277" y="5339454"/>
            <a:chExt cx="414196" cy="414196"/>
          </a:xfrm>
        </p:grpSpPr>
        <p:sp>
          <p:nvSpPr>
            <p:cNvPr id="121" name="正方形/長方形 120">
              <a:extLst>
                <a:ext uri="{FF2B5EF4-FFF2-40B4-BE49-F238E27FC236}">
                  <a16:creationId xmlns:a16="http://schemas.microsoft.com/office/drawing/2014/main" id="{0CCBF196-333C-24AD-45B1-13AAD0D03F33}"/>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2" name="グラフィックス 121" descr="パイロット男性 単色塗りつぶし">
              <a:extLst>
                <a:ext uri="{FF2B5EF4-FFF2-40B4-BE49-F238E27FC236}">
                  <a16:creationId xmlns:a16="http://schemas.microsoft.com/office/drawing/2014/main" id="{7481CF70-D77E-7B43-2B63-0580D029BD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5" name="グループ化 124">
            <a:extLst>
              <a:ext uri="{FF2B5EF4-FFF2-40B4-BE49-F238E27FC236}">
                <a16:creationId xmlns:a16="http://schemas.microsoft.com/office/drawing/2014/main" id="{6D44C88A-9379-DB95-4567-BA5DFEEEBBDC}"/>
              </a:ext>
            </a:extLst>
          </p:cNvPr>
          <p:cNvGrpSpPr/>
          <p:nvPr/>
        </p:nvGrpSpPr>
        <p:grpSpPr>
          <a:xfrm>
            <a:off x="1897364" y="3458286"/>
            <a:ext cx="474193" cy="474193"/>
            <a:chOff x="2153046" y="5320089"/>
            <a:chExt cx="474193" cy="474193"/>
          </a:xfrm>
        </p:grpSpPr>
        <p:sp>
          <p:nvSpPr>
            <p:cNvPr id="126" name="正方形/長方形 125">
              <a:extLst>
                <a:ext uri="{FF2B5EF4-FFF2-40B4-BE49-F238E27FC236}">
                  <a16:creationId xmlns:a16="http://schemas.microsoft.com/office/drawing/2014/main" id="{131BF3CB-CF42-7247-1F58-496FB85ABC6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7" name="グラフィックス 126" descr="路面電車 単色塗りつぶし">
              <a:extLst>
                <a:ext uri="{FF2B5EF4-FFF2-40B4-BE49-F238E27FC236}">
                  <a16:creationId xmlns:a16="http://schemas.microsoft.com/office/drawing/2014/main" id="{97B14F88-2B65-A9D4-9D63-12710FDD9B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grpSp>
        <p:nvGrpSpPr>
          <p:cNvPr id="129" name="グループ化 128">
            <a:extLst>
              <a:ext uri="{FF2B5EF4-FFF2-40B4-BE49-F238E27FC236}">
                <a16:creationId xmlns:a16="http://schemas.microsoft.com/office/drawing/2014/main" id="{E845A553-1E39-F6FD-DF73-C4D5B13A9D1E}"/>
              </a:ext>
            </a:extLst>
          </p:cNvPr>
          <p:cNvGrpSpPr/>
          <p:nvPr/>
        </p:nvGrpSpPr>
        <p:grpSpPr>
          <a:xfrm>
            <a:off x="940659" y="2579779"/>
            <a:ext cx="474193" cy="474193"/>
            <a:chOff x="3512739" y="5422711"/>
            <a:chExt cx="474193" cy="474193"/>
          </a:xfrm>
        </p:grpSpPr>
        <p:sp>
          <p:nvSpPr>
            <p:cNvPr id="130" name="正方形/長方形 129">
              <a:extLst>
                <a:ext uri="{FF2B5EF4-FFF2-40B4-BE49-F238E27FC236}">
                  <a16:creationId xmlns:a16="http://schemas.microsoft.com/office/drawing/2014/main" id="{54CF7BD6-4F9F-E92E-7F9D-0ABAC434EC6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1" name="グラフィックス 130" descr="路面電車 単色塗りつぶし">
              <a:extLst>
                <a:ext uri="{FF2B5EF4-FFF2-40B4-BE49-F238E27FC236}">
                  <a16:creationId xmlns:a16="http://schemas.microsoft.com/office/drawing/2014/main" id="{EA3FF513-E621-1700-8AC1-97F4F2C84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2" name="グループ化 131">
            <a:extLst>
              <a:ext uri="{FF2B5EF4-FFF2-40B4-BE49-F238E27FC236}">
                <a16:creationId xmlns:a16="http://schemas.microsoft.com/office/drawing/2014/main" id="{961A92BF-703F-7CAF-D765-2B491B4CA3B7}"/>
              </a:ext>
            </a:extLst>
          </p:cNvPr>
          <p:cNvGrpSpPr/>
          <p:nvPr/>
        </p:nvGrpSpPr>
        <p:grpSpPr>
          <a:xfrm>
            <a:off x="3556986" y="3458286"/>
            <a:ext cx="474193" cy="474193"/>
            <a:chOff x="3512739" y="5422711"/>
            <a:chExt cx="474193" cy="474193"/>
          </a:xfrm>
        </p:grpSpPr>
        <p:sp>
          <p:nvSpPr>
            <p:cNvPr id="133" name="正方形/長方形 132">
              <a:extLst>
                <a:ext uri="{FF2B5EF4-FFF2-40B4-BE49-F238E27FC236}">
                  <a16:creationId xmlns:a16="http://schemas.microsoft.com/office/drawing/2014/main" id="{A26C8C75-87CC-25DD-279F-395E71A73FDC}"/>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4" name="グラフィックス 133" descr="路面電車 単色塗りつぶし">
              <a:extLst>
                <a:ext uri="{FF2B5EF4-FFF2-40B4-BE49-F238E27FC236}">
                  <a16:creationId xmlns:a16="http://schemas.microsoft.com/office/drawing/2014/main" id="{BBD52E8D-B1C9-C62F-44B0-CDF78693E9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9" name="グループ化 138">
            <a:extLst>
              <a:ext uri="{FF2B5EF4-FFF2-40B4-BE49-F238E27FC236}">
                <a16:creationId xmlns:a16="http://schemas.microsoft.com/office/drawing/2014/main" id="{941C5E84-F650-43AA-B409-7E5607CA2D0A}"/>
              </a:ext>
            </a:extLst>
          </p:cNvPr>
          <p:cNvGrpSpPr/>
          <p:nvPr/>
        </p:nvGrpSpPr>
        <p:grpSpPr>
          <a:xfrm>
            <a:off x="2580185" y="2606472"/>
            <a:ext cx="420806" cy="420806"/>
            <a:chOff x="3369128" y="5472430"/>
            <a:chExt cx="420806" cy="420806"/>
          </a:xfrm>
        </p:grpSpPr>
        <p:sp>
          <p:nvSpPr>
            <p:cNvPr id="140" name="正方形/長方形 139">
              <a:extLst>
                <a:ext uri="{FF2B5EF4-FFF2-40B4-BE49-F238E27FC236}">
                  <a16:creationId xmlns:a16="http://schemas.microsoft.com/office/drawing/2014/main" id="{B2E4CB7A-0534-A75D-D6DF-7FAFDE0CF69F}"/>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1" name="グラフィックス 140" descr="パイロット女性 単色塗りつぶし">
              <a:extLst>
                <a:ext uri="{FF2B5EF4-FFF2-40B4-BE49-F238E27FC236}">
                  <a16:creationId xmlns:a16="http://schemas.microsoft.com/office/drawing/2014/main" id="{5733B389-FFCA-8D97-EB38-B9CC28388B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2" name="グループ化 141">
            <a:extLst>
              <a:ext uri="{FF2B5EF4-FFF2-40B4-BE49-F238E27FC236}">
                <a16:creationId xmlns:a16="http://schemas.microsoft.com/office/drawing/2014/main" id="{799207FB-0A1B-AC38-CFE9-3FB8D8AD5AEB}"/>
              </a:ext>
            </a:extLst>
          </p:cNvPr>
          <p:cNvGrpSpPr/>
          <p:nvPr/>
        </p:nvGrpSpPr>
        <p:grpSpPr>
          <a:xfrm>
            <a:off x="2286115" y="3484979"/>
            <a:ext cx="420806" cy="420806"/>
            <a:chOff x="3369128" y="5472430"/>
            <a:chExt cx="420806" cy="420806"/>
          </a:xfrm>
        </p:grpSpPr>
        <p:sp>
          <p:nvSpPr>
            <p:cNvPr id="143" name="正方形/長方形 142">
              <a:extLst>
                <a:ext uri="{FF2B5EF4-FFF2-40B4-BE49-F238E27FC236}">
                  <a16:creationId xmlns:a16="http://schemas.microsoft.com/office/drawing/2014/main" id="{2D095560-7919-F328-B4C9-5E433E4C61B0}"/>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4" name="グラフィックス 143" descr="パイロット女性 単色塗りつぶし">
              <a:extLst>
                <a:ext uri="{FF2B5EF4-FFF2-40B4-BE49-F238E27FC236}">
                  <a16:creationId xmlns:a16="http://schemas.microsoft.com/office/drawing/2014/main" id="{EF72E7DD-11D6-690A-8361-711385E41B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9" name="グループ化 148">
            <a:extLst>
              <a:ext uri="{FF2B5EF4-FFF2-40B4-BE49-F238E27FC236}">
                <a16:creationId xmlns:a16="http://schemas.microsoft.com/office/drawing/2014/main" id="{623CC480-4F25-9864-A513-264D49B36004}"/>
              </a:ext>
            </a:extLst>
          </p:cNvPr>
          <p:cNvGrpSpPr/>
          <p:nvPr/>
        </p:nvGrpSpPr>
        <p:grpSpPr>
          <a:xfrm>
            <a:off x="3225174" y="3488284"/>
            <a:ext cx="414196" cy="414196"/>
            <a:chOff x="3334711" y="5493996"/>
            <a:chExt cx="414196" cy="414196"/>
          </a:xfrm>
        </p:grpSpPr>
        <p:sp>
          <p:nvSpPr>
            <p:cNvPr id="150" name="正方形/長方形 149">
              <a:extLst>
                <a:ext uri="{FF2B5EF4-FFF2-40B4-BE49-F238E27FC236}">
                  <a16:creationId xmlns:a16="http://schemas.microsoft.com/office/drawing/2014/main" id="{D9E78933-B4FC-4CF7-5D09-31A7623FCEA4}"/>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1" name="グラフィックス 150" descr="パイロット男性 単色塗りつぶし">
              <a:extLst>
                <a:ext uri="{FF2B5EF4-FFF2-40B4-BE49-F238E27FC236}">
                  <a16:creationId xmlns:a16="http://schemas.microsoft.com/office/drawing/2014/main" id="{065EFE2F-8584-F67E-558C-30D4352FB3A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grpSp>
        <p:nvGrpSpPr>
          <p:cNvPr id="156" name="グループ化 155">
            <a:extLst>
              <a:ext uri="{FF2B5EF4-FFF2-40B4-BE49-F238E27FC236}">
                <a16:creationId xmlns:a16="http://schemas.microsoft.com/office/drawing/2014/main" id="{14A0867A-BDE0-4638-016B-DE1F55B74CFB}"/>
              </a:ext>
            </a:extLst>
          </p:cNvPr>
          <p:cNvGrpSpPr/>
          <p:nvPr/>
        </p:nvGrpSpPr>
        <p:grpSpPr>
          <a:xfrm>
            <a:off x="2158428" y="2579779"/>
            <a:ext cx="474193" cy="474193"/>
            <a:chOff x="3765530" y="5530504"/>
            <a:chExt cx="474193" cy="474193"/>
          </a:xfrm>
        </p:grpSpPr>
        <p:sp>
          <p:nvSpPr>
            <p:cNvPr id="157" name="正方形/長方形 156">
              <a:extLst>
                <a:ext uri="{FF2B5EF4-FFF2-40B4-BE49-F238E27FC236}">
                  <a16:creationId xmlns:a16="http://schemas.microsoft.com/office/drawing/2014/main" id="{F915D4F2-54B3-2EFB-008E-C7F44B46CA11}"/>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8" name="グラフィックス 157" descr="路面電車 単色塗りつぶし">
              <a:extLst>
                <a:ext uri="{FF2B5EF4-FFF2-40B4-BE49-F238E27FC236}">
                  <a16:creationId xmlns:a16="http://schemas.microsoft.com/office/drawing/2014/main" id="{3DEF2507-C02F-0C4E-8E00-8F547A2C97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a:stCxn id="61" idx="2"/>
            <a:endCxn id="20" idx="0"/>
          </p:cNvCxnSpPr>
          <p:nvPr/>
        </p:nvCxnSpPr>
        <p:spPr>
          <a:xfrm>
            <a:off x="6879293"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a:stCxn id="60" idx="2"/>
            <a:endCxn id="19" idx="0"/>
          </p:cNvCxnSpPr>
          <p:nvPr/>
        </p:nvCxnSpPr>
        <p:spPr>
          <a:xfrm>
            <a:off x="8758985"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ECF07E5D-CADD-DD86-B2AE-667F2C9E6C9B}"/>
              </a:ext>
            </a:extLst>
          </p:cNvPr>
          <p:cNvCxnSpPr>
            <a:cxnSpLocks/>
            <a:endCxn id="13" idx="1"/>
          </p:cNvCxnSpPr>
          <p:nvPr/>
        </p:nvCxnSpPr>
        <p:spPr>
          <a:xfrm>
            <a:off x="5090718" y="3179571"/>
            <a:ext cx="832041"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E9D7AB0-7121-4D56-2D94-64F49D3B0218}"/>
              </a:ext>
            </a:extLst>
          </p:cNvPr>
          <p:cNvCxnSpPr>
            <a:cxnSpLocks/>
            <a:endCxn id="17" idx="1"/>
          </p:cNvCxnSpPr>
          <p:nvPr/>
        </p:nvCxnSpPr>
        <p:spPr>
          <a:xfrm>
            <a:off x="5090718" y="5176670"/>
            <a:ext cx="832040" cy="0"/>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154569" y="5319309"/>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985954" y="2776191"/>
            <a:ext cx="977625" cy="307777"/>
          </a:xfrm>
          <a:prstGeom prst="rect">
            <a:avLst/>
          </a:prstGeom>
          <a:noFill/>
        </p:spPr>
        <p:txBody>
          <a:bodyPr wrap="square" rtlCol="0">
            <a:spAutoFit/>
          </a:bodyPr>
          <a:lstStyle/>
          <a:p>
            <a:pPr algn="ctr"/>
            <a:r>
              <a:rPr kumimoji="1" lang="ja-JP" altLang="en-US" sz="1400" dirty="0"/>
              <a:t>運転状況</a:t>
            </a:r>
          </a:p>
        </p:txBody>
      </p:sp>
    </p:spTree>
    <p:extLst>
      <p:ext uri="{BB962C8B-B14F-4D97-AF65-F5344CB8AC3E}">
        <p14:creationId xmlns:p14="http://schemas.microsoft.com/office/powerpoint/2010/main" val="1561192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トラックの労働</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pic>
        <p:nvPicPr>
          <p:cNvPr id="29" name="図 28" descr="グラフ, 折れ線グラフ&#10;&#10;自動的に生成された説明">
            <a:extLst>
              <a:ext uri="{FF2B5EF4-FFF2-40B4-BE49-F238E27FC236}">
                <a16:creationId xmlns:a16="http://schemas.microsoft.com/office/drawing/2014/main" id="{5D64F9E1-3D11-56A1-A966-119A0E811FE8}"/>
              </a:ext>
            </a:extLst>
          </p:cNvPr>
          <p:cNvPicPr>
            <a:picLocks noChangeAspect="1"/>
          </p:cNvPicPr>
          <p:nvPr/>
        </p:nvPicPr>
        <p:blipFill>
          <a:blip r:embed="rId2"/>
          <a:stretch>
            <a:fillRect/>
          </a:stretch>
        </p:blipFill>
        <p:spPr>
          <a:xfrm>
            <a:off x="2602712" y="1164427"/>
            <a:ext cx="5773765" cy="2708680"/>
          </a:xfrm>
          <a:prstGeom prst="rect">
            <a:avLst/>
          </a:prstGeom>
        </p:spPr>
      </p:pic>
      <p:pic>
        <p:nvPicPr>
          <p:cNvPr id="38" name="図 37" descr="グラフ, 折れ線グラフ&#10;&#10;自動的に生成された説明">
            <a:extLst>
              <a:ext uri="{FF2B5EF4-FFF2-40B4-BE49-F238E27FC236}">
                <a16:creationId xmlns:a16="http://schemas.microsoft.com/office/drawing/2014/main" id="{5CFB106D-CBB4-FE8B-ADDD-5B7FC711F3E9}"/>
              </a:ext>
            </a:extLst>
          </p:cNvPr>
          <p:cNvPicPr>
            <a:picLocks noChangeAspect="1"/>
          </p:cNvPicPr>
          <p:nvPr/>
        </p:nvPicPr>
        <p:blipFill>
          <a:blip r:embed="rId3"/>
          <a:stretch>
            <a:fillRect/>
          </a:stretch>
        </p:blipFill>
        <p:spPr>
          <a:xfrm>
            <a:off x="8276017" y="1168919"/>
            <a:ext cx="3617013" cy="2708680"/>
          </a:xfrm>
          <a:prstGeom prst="rect">
            <a:avLst/>
          </a:prstGeom>
        </p:spPr>
      </p:pic>
      <p:sp>
        <p:nvSpPr>
          <p:cNvPr id="2" name="テキスト ボックス 1">
            <a:extLst>
              <a:ext uri="{FF2B5EF4-FFF2-40B4-BE49-F238E27FC236}">
                <a16:creationId xmlns:a16="http://schemas.microsoft.com/office/drawing/2014/main" id="{D1A9A58C-4BA7-DEBA-3EC3-A631DED86F4D}"/>
              </a:ext>
            </a:extLst>
          </p:cNvPr>
          <p:cNvSpPr txBox="1"/>
          <p:nvPr/>
        </p:nvSpPr>
        <p:spPr>
          <a:xfrm>
            <a:off x="201962" y="808224"/>
            <a:ext cx="6137054" cy="400110"/>
          </a:xfrm>
          <a:prstGeom prst="rect">
            <a:avLst/>
          </a:prstGeom>
          <a:noFill/>
        </p:spPr>
        <p:txBody>
          <a:bodyPr wrap="square" rtlCol="0">
            <a:spAutoFit/>
          </a:bodyPr>
          <a:lstStyle/>
          <a:p>
            <a:pPr algn="ctr"/>
            <a:r>
              <a:rPr kumimoji="1" lang="ja-JP" altLang="en-US" sz="2000" b="1" dirty="0"/>
              <a:t>ドライバー：年間労働時間が多いが、平均所得が低い</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B21730DD-A03E-9973-59B1-822C32339E24}"/>
              </a:ext>
            </a:extLst>
          </p:cNvPr>
          <p:cNvPicPr>
            <a:picLocks noChangeAspect="1"/>
          </p:cNvPicPr>
          <p:nvPr/>
        </p:nvPicPr>
        <p:blipFill>
          <a:blip r:embed="rId4"/>
          <a:stretch>
            <a:fillRect/>
          </a:stretch>
        </p:blipFill>
        <p:spPr>
          <a:xfrm>
            <a:off x="2602712" y="4394518"/>
            <a:ext cx="5556250" cy="1854200"/>
          </a:xfrm>
          <a:prstGeom prst="rect">
            <a:avLst/>
          </a:prstGeom>
        </p:spPr>
      </p:pic>
      <p:sp>
        <p:nvSpPr>
          <p:cNvPr id="8" name="テキスト ボックス 7">
            <a:extLst>
              <a:ext uri="{FF2B5EF4-FFF2-40B4-BE49-F238E27FC236}">
                <a16:creationId xmlns:a16="http://schemas.microsoft.com/office/drawing/2014/main" id="{0D687D23-89BF-131E-CF74-4F826E849B0B}"/>
              </a:ext>
            </a:extLst>
          </p:cNvPr>
          <p:cNvSpPr txBox="1"/>
          <p:nvPr/>
        </p:nvSpPr>
        <p:spPr>
          <a:xfrm>
            <a:off x="257037" y="3956792"/>
            <a:ext cx="6137054" cy="400110"/>
          </a:xfrm>
          <a:prstGeom prst="rect">
            <a:avLst/>
          </a:prstGeom>
          <a:noFill/>
        </p:spPr>
        <p:txBody>
          <a:bodyPr wrap="square" rtlCol="0">
            <a:spAutoFit/>
          </a:bodyPr>
          <a:lstStyle/>
          <a:p>
            <a:r>
              <a:rPr kumimoji="1" lang="ja-JP" altLang="en-US" sz="2000" b="1" dirty="0"/>
              <a:t>ハブ導入による経路長の短縮</a:t>
            </a:r>
          </a:p>
        </p:txBody>
      </p:sp>
    </p:spTree>
    <p:extLst>
      <p:ext uri="{BB962C8B-B14F-4D97-AF65-F5344CB8AC3E}">
        <p14:creationId xmlns:p14="http://schemas.microsoft.com/office/powerpoint/2010/main" val="21635059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コメント</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製造業の立場で、プラントを起点とした</a:t>
            </a:r>
            <a:r>
              <a:rPr lang="en-US" altLang="ja-JP" dirty="0"/>
              <a:t>SoS</a:t>
            </a:r>
            <a:r>
              <a:rPr lang="ja-JP" altLang="en-US" dirty="0"/>
              <a:t>や</a:t>
            </a:r>
            <a:r>
              <a:rPr lang="en-US" altLang="ja-JP" dirty="0"/>
              <a:t>CPHS</a:t>
            </a:r>
            <a:r>
              <a:rPr lang="ja-JP" altLang="en-US" dirty="0"/>
              <a:t>についてお話した。</a:t>
            </a:r>
            <a:endParaRPr lang="en-US" altLang="ja-JP" dirty="0"/>
          </a:p>
          <a:p>
            <a:r>
              <a:rPr lang="ja-JP" altLang="en-US" dirty="0"/>
              <a:t>利益相反する立場が繋がり、全体の目的のために協調する構造が重要。</a:t>
            </a:r>
            <a:endParaRPr lang="en-US" altLang="ja-JP" dirty="0"/>
          </a:p>
          <a:p>
            <a:r>
              <a:rPr lang="ja-JP" altLang="en-US" dirty="0"/>
              <a:t>加えて、繋がることで拡大していき、人間との間接的な接点が増える。プラントオペレータは削減する。</a:t>
            </a:r>
            <a:endParaRPr lang="en-US" altLang="ja-JP" dirty="0"/>
          </a:p>
          <a:p>
            <a:endParaRPr lang="en-US" altLang="ja-JP" dirty="0"/>
          </a:p>
          <a:p>
            <a:r>
              <a:rPr lang="ja-JP" altLang="en-US" dirty="0"/>
              <a:t>一方、エネルギー分散化に伴い、小型プラントの分散化が進み、地産地消のような循環モデルが増える。</a:t>
            </a:r>
            <a:endParaRPr lang="en-US" altLang="ja-JP" dirty="0"/>
          </a:p>
          <a:p>
            <a:r>
              <a:rPr lang="ja-JP" altLang="en-US" dirty="0"/>
              <a:t>さらに、リサイクル原料の物流ネットワークも分散化する。中継運送方式・短距離往復が主流となり、例えば、ドライバーの移動半径が縮む。</a:t>
            </a:r>
            <a:endParaRPr lang="en-US" altLang="ja-JP" dirty="0"/>
          </a:p>
          <a:p>
            <a:endParaRPr lang="en-US" altLang="ja-JP" dirty="0"/>
          </a:p>
          <a:p>
            <a:r>
              <a:rPr lang="ja-JP" altLang="en-US" dirty="0"/>
              <a:t>さらに、協力型のあ。消費・需要側の誘導が有効。心理学や行動経済学などを駆使して、</a:t>
            </a:r>
            <a:endParaRPr lang="en-US" altLang="ja-JP" dirty="0"/>
          </a:p>
        </p:txBody>
      </p:sp>
    </p:spTree>
    <p:extLst>
      <p:ext uri="{BB962C8B-B14F-4D97-AF65-F5344CB8AC3E}">
        <p14:creationId xmlns:p14="http://schemas.microsoft.com/office/powerpoint/2010/main" val="3375619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コメント</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製造業の立場で、プラントを起点とした</a:t>
            </a:r>
            <a:r>
              <a:rPr lang="en-US" altLang="ja-JP" dirty="0"/>
              <a:t>SoS</a:t>
            </a:r>
            <a:r>
              <a:rPr lang="ja-JP" altLang="en-US" dirty="0"/>
              <a:t>や</a:t>
            </a:r>
            <a:r>
              <a:rPr lang="en-US" altLang="ja-JP" dirty="0"/>
              <a:t>CPHS</a:t>
            </a:r>
            <a:r>
              <a:rPr lang="ja-JP" altLang="en-US" dirty="0"/>
              <a:t>についてお話した。</a:t>
            </a:r>
            <a:endParaRPr lang="en-US" altLang="ja-JP" dirty="0"/>
          </a:p>
          <a:p>
            <a:r>
              <a:rPr lang="ja-JP" altLang="en-US" dirty="0"/>
              <a:t>利益相反する立場が繋がり、全体の目的のために協調する構造が重要。</a:t>
            </a:r>
            <a:endParaRPr lang="en-US" altLang="ja-JP" dirty="0"/>
          </a:p>
          <a:p>
            <a:r>
              <a:rPr lang="ja-JP" altLang="en-US" dirty="0"/>
              <a:t>加えて、繋がることで拡大していき、人間との間接的な接点が増える。プラントオペレータは削減する。</a:t>
            </a:r>
            <a:endParaRPr lang="en-US" altLang="ja-JP" dirty="0"/>
          </a:p>
          <a:p>
            <a:endParaRPr lang="en-US" altLang="ja-JP" dirty="0"/>
          </a:p>
          <a:p>
            <a:r>
              <a:rPr lang="ja-JP" altLang="en-US" dirty="0"/>
              <a:t>一方、エネルギー分散化に伴い、小型プラントの分散化が進み、地産地消のような循環モデルが増える。</a:t>
            </a:r>
            <a:endParaRPr lang="en-US" altLang="ja-JP" dirty="0"/>
          </a:p>
          <a:p>
            <a:r>
              <a:rPr lang="ja-JP" altLang="en-US" dirty="0"/>
              <a:t>さらに、リサイクル原料の物流ネットワークも分散化する。例えば、ドライバーの</a:t>
            </a:r>
            <a:endParaRPr lang="en-US" altLang="ja-JP" dirty="0"/>
          </a:p>
        </p:txBody>
      </p:sp>
    </p:spTree>
    <p:extLst>
      <p:ext uri="{BB962C8B-B14F-4D97-AF65-F5344CB8AC3E}">
        <p14:creationId xmlns:p14="http://schemas.microsoft.com/office/powerpoint/2010/main" val="118629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We</a:t>
            </a:r>
            <a:r>
              <a:rPr lang="ja-JP" altLang="en-US" dirty="0"/>
              <a:t> </a:t>
            </a:r>
            <a:r>
              <a:rPr lang="en-US" altLang="ja-JP" dirty="0"/>
              <a:t>have developed techniques and solutions to boost the plant’s operational efficiency; e.g., BTG, pulp and paper, sewage treatment, and potable water plant.</a:t>
            </a:r>
          </a:p>
          <a:p>
            <a:r>
              <a:rPr lang="en-US" altLang="ja-JP" dirty="0"/>
              <a:t>We were in charge of technology development and Feasibility Study for the following released solutions.</a:t>
            </a:r>
          </a:p>
          <a:p>
            <a:pPr lvl="1"/>
            <a:r>
              <a:rPr lang="en-US" altLang="ja-JP" dirty="0" err="1"/>
              <a:t>DDMOnEX</a:t>
            </a:r>
            <a:r>
              <a:rPr lang="en-US" altLang="ja-JP" dirty="0"/>
              <a:t> (Data-Driven Modeling for Optimization) in YJP, 2018</a:t>
            </a:r>
          </a:p>
          <a:p>
            <a:pPr lvl="1"/>
            <a:r>
              <a:rPr lang="en-US" altLang="ja-JP" dirty="0"/>
              <a:t>Electricity Supply and Demand Management System in YJP, 2018</a:t>
            </a:r>
          </a:p>
          <a:p>
            <a:pPr lvl="1"/>
            <a:r>
              <a:rPr lang="en-US" altLang="ja-JP" dirty="0"/>
              <a:t>DERMS (Distributed Energy Resource Management System) in YJP, 2020</a:t>
            </a:r>
          </a:p>
          <a:p>
            <a:r>
              <a:rPr lang="en-US" altLang="ja-JP" dirty="0"/>
              <a:t>They are related to EMS, however, we closed the R&amp;D theme in last January, so we do not R&amp;D or develop business for SoS.</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Operational Excellence Gr., Innovation Center</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Our Background</a:t>
            </a:r>
            <a:endParaRPr kumimoji="1" lang="ja-JP" altLang="en-US" sz="1600" b="1" dirty="0">
              <a:solidFill>
                <a:schemeClr val="bg1"/>
              </a:solidFill>
            </a:endParaRPr>
          </a:p>
        </p:txBody>
      </p:sp>
    </p:spTree>
    <p:extLst>
      <p:ext uri="{BB962C8B-B14F-4D97-AF65-F5344CB8AC3E}">
        <p14:creationId xmlns:p14="http://schemas.microsoft.com/office/powerpoint/2010/main" val="61382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1299882" y="1322208"/>
            <a:ext cx="10403802" cy="518095"/>
          </a:xfrm>
        </p:spPr>
        <p:txBody>
          <a:bodyPr/>
          <a:lstStyle/>
          <a:p>
            <a:r>
              <a:rPr lang="en-US" altLang="ja-JP" sz="2000" dirty="0"/>
              <a:t>Yokogawa is a member of System Innovation Center (SIC), which was started by Shirai-</a:t>
            </a:r>
            <a:r>
              <a:rPr lang="en-US" altLang="ja-JP" sz="2000" dirty="0" err="1"/>
              <a:t>san</a:t>
            </a:r>
            <a:r>
              <a:rPr lang="en-US" altLang="ja-JP" sz="2000" dirty="0"/>
              <a:t> and the others.</a:t>
            </a:r>
            <a:r>
              <a:rPr lang="ja-JP" altLang="en-US" sz="2000" dirty="0"/>
              <a:t> </a:t>
            </a:r>
            <a:endParaRPr lang="en-US" altLang="ja-JP" sz="2000" dirty="0"/>
          </a:p>
          <a:p>
            <a:pPr lvl="1"/>
            <a:r>
              <a:rPr lang="en-US" altLang="ja-JP" sz="1800" dirty="0"/>
              <a:t>Makino-</a:t>
            </a:r>
            <a:r>
              <a:rPr lang="en-US" altLang="ja-JP" sz="1800" dirty="0" err="1"/>
              <a:t>san</a:t>
            </a:r>
            <a:r>
              <a:rPr lang="en-US" altLang="ja-JP" sz="1800" dirty="0"/>
              <a:t> in External Affairs Dept. is the contact person for SIC.</a:t>
            </a:r>
          </a:p>
          <a:p>
            <a:endParaRPr lang="en-US" altLang="ja-JP" sz="2000" dirty="0"/>
          </a:p>
          <a:p>
            <a:r>
              <a:rPr lang="en-US" altLang="ja-JP" sz="2000" dirty="0"/>
              <a:t>SIC inaugurates the SoS Subcommittee. </a:t>
            </a:r>
          </a:p>
          <a:p>
            <a:r>
              <a:rPr lang="en-US" altLang="ja-JP" sz="2000" dirty="0" err="1"/>
              <a:t>Kamada-san</a:t>
            </a:r>
            <a:r>
              <a:rPr lang="en-US" altLang="ja-JP" sz="2000" dirty="0"/>
              <a:t> and Kumagai joined it.</a:t>
            </a:r>
          </a:p>
          <a:p>
            <a:pPr lvl="1"/>
            <a:r>
              <a:rPr lang="en-US" altLang="ja-JP" sz="1800" dirty="0"/>
              <a:t>This surveys SoS case studies to find issues while organizing the structures as SoS. </a:t>
            </a:r>
          </a:p>
          <a:p>
            <a:pPr lvl="1"/>
            <a:r>
              <a:rPr lang="en-US" altLang="ja-JP" sz="1800" dirty="0"/>
              <a:t>And this aims to propose specific measures to METI in 2025.</a:t>
            </a:r>
          </a:p>
          <a:p>
            <a:r>
              <a:rPr lang="en-US" altLang="ja-JP" sz="2000" dirty="0"/>
              <a:t>We presented the results of the activity at the conference and Collaboration Fear. </a:t>
            </a:r>
          </a:p>
          <a:p>
            <a:pPr lvl="1"/>
            <a:r>
              <a:rPr lang="en-US" altLang="ja-JP" sz="1800" dirty="0"/>
              <a:t>I presented ideas for connecting the activity and YOKOGAWA because AG2023</a:t>
            </a:r>
            <a:r>
              <a:rPr lang="ja-JP" altLang="en-US" sz="1800" dirty="0"/>
              <a:t> </a:t>
            </a:r>
            <a:r>
              <a:rPr lang="en-US" altLang="ja-JP" sz="1800" dirty="0"/>
              <a:t>insists on SoS’s integrator.</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History of SIC’s SoS Subcommittee</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Our Background</a:t>
            </a:r>
            <a:endParaRPr kumimoji="1" lang="ja-JP" altLang="en-US" sz="1600" b="1" dirty="0">
              <a:solidFill>
                <a:schemeClr val="bg1"/>
              </a:solidFill>
            </a:endParaRPr>
          </a:p>
        </p:txBody>
      </p:sp>
      <p:sp>
        <p:nvSpPr>
          <p:cNvPr id="2" name="矢印: 下 1">
            <a:extLst>
              <a:ext uri="{FF2B5EF4-FFF2-40B4-BE49-F238E27FC236}">
                <a16:creationId xmlns:a16="http://schemas.microsoft.com/office/drawing/2014/main" id="{CE4F59D5-E549-1D8A-9894-330213C64FED}"/>
              </a:ext>
            </a:extLst>
          </p:cNvPr>
          <p:cNvSpPr/>
          <p:nvPr/>
        </p:nvSpPr>
        <p:spPr>
          <a:xfrm>
            <a:off x="781469" y="1349103"/>
            <a:ext cx="469152" cy="443753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a:extLst>
              <a:ext uri="{FF2B5EF4-FFF2-40B4-BE49-F238E27FC236}">
                <a16:creationId xmlns:a16="http://schemas.microsoft.com/office/drawing/2014/main" id="{7F73E3C0-7162-0EEA-8982-0FD420A2AC26}"/>
              </a:ext>
            </a:extLst>
          </p:cNvPr>
          <p:cNvSpPr txBox="1"/>
          <p:nvPr/>
        </p:nvSpPr>
        <p:spPr>
          <a:xfrm>
            <a:off x="69959" y="1383274"/>
            <a:ext cx="727899" cy="369332"/>
          </a:xfrm>
          <a:prstGeom prst="rect">
            <a:avLst/>
          </a:prstGeom>
          <a:noFill/>
        </p:spPr>
        <p:txBody>
          <a:bodyPr wrap="square" rtlCol="0">
            <a:spAutoFit/>
          </a:bodyPr>
          <a:lstStyle/>
          <a:p>
            <a:r>
              <a:rPr kumimoji="1" lang="en-US" altLang="ja-JP" dirty="0"/>
              <a:t>2019</a:t>
            </a:r>
            <a:endParaRPr kumimoji="1" lang="ja-JP" altLang="en-US" dirty="0"/>
          </a:p>
        </p:txBody>
      </p:sp>
      <p:sp>
        <p:nvSpPr>
          <p:cNvPr id="6" name="テキスト ボックス 5">
            <a:extLst>
              <a:ext uri="{FF2B5EF4-FFF2-40B4-BE49-F238E27FC236}">
                <a16:creationId xmlns:a16="http://schemas.microsoft.com/office/drawing/2014/main" id="{8CE9D36F-D027-B2E7-F363-D89F99880835}"/>
              </a:ext>
            </a:extLst>
          </p:cNvPr>
          <p:cNvSpPr txBox="1"/>
          <p:nvPr/>
        </p:nvSpPr>
        <p:spPr>
          <a:xfrm>
            <a:off x="69959" y="2495949"/>
            <a:ext cx="727899" cy="369332"/>
          </a:xfrm>
          <a:prstGeom prst="rect">
            <a:avLst/>
          </a:prstGeom>
          <a:noFill/>
        </p:spPr>
        <p:txBody>
          <a:bodyPr wrap="square" rtlCol="0">
            <a:spAutoFit/>
          </a:bodyPr>
          <a:lstStyle/>
          <a:p>
            <a:r>
              <a:rPr kumimoji="1" lang="en-US" altLang="ja-JP" dirty="0"/>
              <a:t>2023</a:t>
            </a:r>
            <a:endParaRPr kumimoji="1" lang="ja-JP" altLang="en-US" dirty="0"/>
          </a:p>
        </p:txBody>
      </p:sp>
      <p:sp>
        <p:nvSpPr>
          <p:cNvPr id="7" name="テキスト ボックス 6">
            <a:extLst>
              <a:ext uri="{FF2B5EF4-FFF2-40B4-BE49-F238E27FC236}">
                <a16:creationId xmlns:a16="http://schemas.microsoft.com/office/drawing/2014/main" id="{D71E4A3E-11EF-74AE-2C31-5B4E86745B50}"/>
              </a:ext>
            </a:extLst>
          </p:cNvPr>
          <p:cNvSpPr txBox="1"/>
          <p:nvPr/>
        </p:nvSpPr>
        <p:spPr>
          <a:xfrm>
            <a:off x="208033" y="2805063"/>
            <a:ext cx="589825" cy="369332"/>
          </a:xfrm>
          <a:prstGeom prst="rect">
            <a:avLst/>
          </a:prstGeom>
          <a:noFill/>
        </p:spPr>
        <p:txBody>
          <a:bodyPr wrap="square" rtlCol="0">
            <a:spAutoFit/>
          </a:bodyPr>
          <a:lstStyle/>
          <a:p>
            <a:r>
              <a:rPr kumimoji="1" lang="en-US" altLang="ja-JP" dirty="0"/>
              <a:t>Feb.</a:t>
            </a:r>
            <a:endParaRPr kumimoji="1" lang="ja-JP" altLang="en-US" dirty="0"/>
          </a:p>
        </p:txBody>
      </p:sp>
      <p:sp>
        <p:nvSpPr>
          <p:cNvPr id="8" name="テキスト ボックス 7">
            <a:extLst>
              <a:ext uri="{FF2B5EF4-FFF2-40B4-BE49-F238E27FC236}">
                <a16:creationId xmlns:a16="http://schemas.microsoft.com/office/drawing/2014/main" id="{1E6C9A1A-312B-43CB-FF5D-637102A1CA01}"/>
              </a:ext>
            </a:extLst>
          </p:cNvPr>
          <p:cNvSpPr txBox="1"/>
          <p:nvPr/>
        </p:nvSpPr>
        <p:spPr>
          <a:xfrm>
            <a:off x="208033" y="3525835"/>
            <a:ext cx="589825" cy="369332"/>
          </a:xfrm>
          <a:prstGeom prst="rect">
            <a:avLst/>
          </a:prstGeom>
          <a:noFill/>
        </p:spPr>
        <p:txBody>
          <a:bodyPr wrap="square" rtlCol="0">
            <a:spAutoFit/>
          </a:bodyPr>
          <a:lstStyle/>
          <a:p>
            <a:r>
              <a:rPr kumimoji="1" lang="en-US" altLang="ja-JP" dirty="0"/>
              <a:t>July</a:t>
            </a:r>
            <a:endParaRPr kumimoji="1" lang="ja-JP" altLang="en-US" dirty="0"/>
          </a:p>
        </p:txBody>
      </p:sp>
      <p:sp>
        <p:nvSpPr>
          <p:cNvPr id="10" name="テキスト ボックス 9">
            <a:extLst>
              <a:ext uri="{FF2B5EF4-FFF2-40B4-BE49-F238E27FC236}">
                <a16:creationId xmlns:a16="http://schemas.microsoft.com/office/drawing/2014/main" id="{3D77554D-84D3-EA2C-7BC7-3CE6F35710C5}"/>
              </a:ext>
            </a:extLst>
          </p:cNvPr>
          <p:cNvSpPr txBox="1"/>
          <p:nvPr/>
        </p:nvSpPr>
        <p:spPr>
          <a:xfrm>
            <a:off x="208033" y="4300430"/>
            <a:ext cx="589825" cy="369332"/>
          </a:xfrm>
          <a:prstGeom prst="rect">
            <a:avLst/>
          </a:prstGeom>
          <a:noFill/>
        </p:spPr>
        <p:txBody>
          <a:bodyPr wrap="square" rtlCol="0">
            <a:spAutoFit/>
          </a:bodyPr>
          <a:lstStyle/>
          <a:p>
            <a:r>
              <a:rPr kumimoji="1" lang="en-US" altLang="ja-JP" dirty="0"/>
              <a:t>Dec.</a:t>
            </a:r>
            <a:endParaRPr kumimoji="1" lang="ja-JP" altLang="en-US" dirty="0"/>
          </a:p>
        </p:txBody>
      </p:sp>
      <p:sp>
        <p:nvSpPr>
          <p:cNvPr id="11" name="テキスト ボックス 10">
            <a:extLst>
              <a:ext uri="{FF2B5EF4-FFF2-40B4-BE49-F238E27FC236}">
                <a16:creationId xmlns:a16="http://schemas.microsoft.com/office/drawing/2014/main" id="{708E2758-155A-B5C3-D13A-D95A0E90C387}"/>
              </a:ext>
            </a:extLst>
          </p:cNvPr>
          <p:cNvSpPr txBox="1"/>
          <p:nvPr/>
        </p:nvSpPr>
        <p:spPr>
          <a:xfrm>
            <a:off x="69959" y="4741720"/>
            <a:ext cx="727899" cy="369332"/>
          </a:xfrm>
          <a:prstGeom prst="rect">
            <a:avLst/>
          </a:prstGeom>
          <a:noFill/>
        </p:spPr>
        <p:txBody>
          <a:bodyPr wrap="square" rtlCol="0">
            <a:spAutoFit/>
          </a:bodyPr>
          <a:lstStyle/>
          <a:p>
            <a:r>
              <a:rPr kumimoji="1" lang="en-US" altLang="ja-JP" dirty="0"/>
              <a:t>2024</a:t>
            </a:r>
            <a:endParaRPr kumimoji="1" lang="ja-JP" altLang="en-US" dirty="0"/>
          </a:p>
        </p:txBody>
      </p:sp>
      <p:sp>
        <p:nvSpPr>
          <p:cNvPr id="12" name="テキスト ボックス 11">
            <a:extLst>
              <a:ext uri="{FF2B5EF4-FFF2-40B4-BE49-F238E27FC236}">
                <a16:creationId xmlns:a16="http://schemas.microsoft.com/office/drawing/2014/main" id="{EFBA84CD-88FC-B11F-B19D-8CFCCFA12E05}"/>
              </a:ext>
            </a:extLst>
          </p:cNvPr>
          <p:cNvSpPr txBox="1"/>
          <p:nvPr/>
        </p:nvSpPr>
        <p:spPr>
          <a:xfrm>
            <a:off x="208033" y="5023939"/>
            <a:ext cx="589825" cy="369332"/>
          </a:xfrm>
          <a:prstGeom prst="rect">
            <a:avLst/>
          </a:prstGeom>
          <a:noFill/>
        </p:spPr>
        <p:txBody>
          <a:bodyPr wrap="square" rtlCol="0">
            <a:spAutoFit/>
          </a:bodyPr>
          <a:lstStyle/>
          <a:p>
            <a:r>
              <a:rPr kumimoji="1" lang="en-US" altLang="ja-JP" dirty="0"/>
              <a:t>Jan.</a:t>
            </a:r>
            <a:endParaRPr kumimoji="1" lang="ja-JP" altLang="en-US" dirty="0"/>
          </a:p>
        </p:txBody>
      </p:sp>
    </p:spTree>
    <p:extLst>
      <p:ext uri="{BB962C8B-B14F-4D97-AF65-F5344CB8AC3E}">
        <p14:creationId xmlns:p14="http://schemas.microsoft.com/office/powerpoint/2010/main" val="379082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Yokogawa is a member of System Innovation Center (SIC), which was started by Shirai-</a:t>
            </a:r>
            <a:r>
              <a:rPr lang="en-US" altLang="ja-JP" dirty="0" err="1"/>
              <a:t>san</a:t>
            </a:r>
            <a:r>
              <a:rPr lang="en-US" altLang="ja-JP" dirty="0"/>
              <a:t> and the others in 2019.</a:t>
            </a:r>
            <a:r>
              <a:rPr lang="ja-JP" altLang="en-US" dirty="0"/>
              <a:t> </a:t>
            </a:r>
            <a:endParaRPr lang="en-US" altLang="ja-JP" dirty="0"/>
          </a:p>
          <a:p>
            <a:pPr lvl="1"/>
            <a:r>
              <a:rPr lang="en-US" altLang="ja-JP" dirty="0"/>
              <a:t>Makino-</a:t>
            </a:r>
            <a:r>
              <a:rPr lang="en-US" altLang="ja-JP" dirty="0" err="1"/>
              <a:t>san</a:t>
            </a:r>
            <a:r>
              <a:rPr lang="en-US" altLang="ja-JP" dirty="0"/>
              <a:t> in External Affairs Dept. is the contact person for SIC.</a:t>
            </a:r>
          </a:p>
          <a:p>
            <a:r>
              <a:rPr lang="en-US" altLang="ja-JP" dirty="0"/>
              <a:t>SIC inaugurates the SoS Subcommittee in Feb 2023. After that, </a:t>
            </a:r>
            <a:r>
              <a:rPr lang="en-US" altLang="ja-JP" dirty="0" err="1"/>
              <a:t>Kamada-san</a:t>
            </a:r>
            <a:r>
              <a:rPr lang="en-US" altLang="ja-JP" dirty="0"/>
              <a:t> and Kumagai joined it in July 2023.</a:t>
            </a:r>
          </a:p>
          <a:p>
            <a:pPr lvl="1"/>
            <a:r>
              <a:rPr lang="en-US" altLang="ja-JP" dirty="0"/>
              <a:t>This surveys SoS case studies to find issues while organizing the architecture as SoS and aims to propose specific measures to METI in 2025.</a:t>
            </a:r>
          </a:p>
          <a:p>
            <a:r>
              <a:rPr lang="en-US" altLang="ja-JP" dirty="0"/>
              <a:t>We presented the results of the activity at the conference in last Dec and Collaboration Fear in last Jan. </a:t>
            </a:r>
          </a:p>
          <a:p>
            <a:pPr lvl="1"/>
            <a:r>
              <a:rPr lang="en-US" altLang="ja-JP" dirty="0"/>
              <a:t>I presented ideas for connecting the activity and YOKOGAWA because AG2023</a:t>
            </a:r>
            <a:r>
              <a:rPr lang="ja-JP" altLang="en-US" dirty="0"/>
              <a:t> </a:t>
            </a:r>
            <a:r>
              <a:rPr lang="en-US" altLang="ja-JP" dirty="0"/>
              <a:t>insists on SoS’s integrator.</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History of SIC’s SoS Subcommittee</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Our Background</a:t>
            </a:r>
            <a:endParaRPr kumimoji="1" lang="ja-JP" altLang="en-US" sz="1600" b="1" dirty="0">
              <a:solidFill>
                <a:schemeClr val="bg1"/>
              </a:solidFill>
            </a:endParaRPr>
          </a:p>
        </p:txBody>
      </p:sp>
    </p:spTree>
    <p:extLst>
      <p:ext uri="{BB962C8B-B14F-4D97-AF65-F5344CB8AC3E}">
        <p14:creationId xmlns:p14="http://schemas.microsoft.com/office/powerpoint/2010/main" val="253633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927932"/>
            <a:ext cx="11608270" cy="518095"/>
          </a:xfrm>
        </p:spPr>
        <p:txBody>
          <a:bodyPr/>
          <a:lstStyle/>
          <a:p>
            <a:r>
              <a:rPr lang="en-US" altLang="ja-JP" dirty="0"/>
              <a:t>This is the system highly integrated Cyber</a:t>
            </a:r>
            <a:r>
              <a:rPr lang="ja-JP" altLang="en-US" dirty="0"/>
              <a:t> </a:t>
            </a:r>
            <a:r>
              <a:rPr lang="en-US" altLang="ja-JP" dirty="0"/>
              <a:t>and Physical layers.</a:t>
            </a:r>
          </a:p>
          <a:p>
            <a:pPr lvl="1"/>
            <a:r>
              <a:rPr lang="en-US" altLang="ja-JP" dirty="0"/>
              <a:t>This is similar to the concept of </a:t>
            </a:r>
            <a:r>
              <a:rPr lang="en-US" altLang="ja-JP" b="1" dirty="0"/>
              <a:t>Cyber Physical Human Systems (CPHS)</a:t>
            </a:r>
            <a:r>
              <a:rPr lang="en-US" altLang="ja-JP" dirty="0"/>
              <a:t>.</a:t>
            </a:r>
          </a:p>
          <a:p>
            <a:pPr lvl="1"/>
            <a:r>
              <a:rPr kumimoji="1" lang="en-US" altLang="ja-JP" dirty="0"/>
              <a:t>Infrastructures in different industries work together to </a:t>
            </a:r>
            <a:r>
              <a:rPr kumimoji="1" lang="en-US" altLang="ja-JP" b="1" dirty="0"/>
              <a:t>System of Systems (SoS)</a:t>
            </a:r>
            <a:r>
              <a:rPr kumimoji="1" lang="en-US" altLang="ja-JP" dirty="0"/>
              <a:t> each other</a:t>
            </a:r>
            <a:r>
              <a:rPr kumimoji="1" lang="en-US" altLang="ja-JP" b="1" dirty="0"/>
              <a:t>.</a:t>
            </a:r>
            <a:endParaRPr kumimoji="1" lang="ja-JP" altLang="en-US" dirty="0"/>
          </a:p>
          <a:p>
            <a:pPr lvl="1"/>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Society 5.0</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 name="図 1">
            <a:extLst>
              <a:ext uri="{FF2B5EF4-FFF2-40B4-BE49-F238E27FC236}">
                <a16:creationId xmlns:a16="http://schemas.microsoft.com/office/drawing/2014/main" id="{9E06CFD8-D37B-F8B0-A5BD-118F71F701BA}"/>
              </a:ext>
            </a:extLst>
          </p:cNvPr>
          <p:cNvPicPr>
            <a:picLocks noChangeAspect="1"/>
          </p:cNvPicPr>
          <p:nvPr/>
        </p:nvPicPr>
        <p:blipFill>
          <a:blip r:embed="rId3"/>
          <a:stretch>
            <a:fillRect/>
          </a:stretch>
        </p:blipFill>
        <p:spPr>
          <a:xfrm>
            <a:off x="2891544" y="2273347"/>
            <a:ext cx="6078706" cy="3656721"/>
          </a:xfrm>
          <a:prstGeom prst="rect">
            <a:avLst/>
          </a:prstGeom>
        </p:spPr>
      </p:pic>
      <p:sp>
        <p:nvSpPr>
          <p:cNvPr id="7" name="テキスト ボックス 6">
            <a:extLst>
              <a:ext uri="{FF2B5EF4-FFF2-40B4-BE49-F238E27FC236}">
                <a16:creationId xmlns:a16="http://schemas.microsoft.com/office/drawing/2014/main" id="{80D45956-626F-4478-71DB-F06853001CB7}"/>
              </a:ext>
            </a:extLst>
          </p:cNvPr>
          <p:cNvSpPr txBox="1"/>
          <p:nvPr/>
        </p:nvSpPr>
        <p:spPr>
          <a:xfrm>
            <a:off x="571983" y="5892511"/>
            <a:ext cx="6013654" cy="338554"/>
          </a:xfrm>
          <a:prstGeom prst="rect">
            <a:avLst/>
          </a:prstGeom>
          <a:noFill/>
        </p:spPr>
        <p:txBody>
          <a:bodyPr wrap="square" rtlCol="0">
            <a:spAutoFit/>
          </a:bodyPr>
          <a:lstStyle/>
          <a:p>
            <a:r>
              <a:rPr kumimoji="1" lang="ja-JP" altLang="en-US" sz="1600" dirty="0"/>
              <a:t>内閣府</a:t>
            </a:r>
            <a:r>
              <a:rPr kumimoji="1" lang="en-US" altLang="ja-JP" sz="1600" dirty="0"/>
              <a:t>HP</a:t>
            </a:r>
            <a:r>
              <a:rPr kumimoji="1" lang="ja-JP" altLang="en-US" sz="1600" dirty="0"/>
              <a:t>：</a:t>
            </a:r>
            <a:r>
              <a:rPr kumimoji="1" lang="en-US" altLang="ja-JP" sz="1600" dirty="0"/>
              <a:t>https://www8.cao.go.jp/cstp/society5_0/</a:t>
            </a:r>
            <a:endParaRPr kumimoji="1" lang="ja-JP" altLang="en-US" sz="1600" dirty="0"/>
          </a:p>
        </p:txBody>
      </p:sp>
    </p:spTree>
    <p:extLst>
      <p:ext uri="{BB962C8B-B14F-4D97-AF65-F5344CB8AC3E}">
        <p14:creationId xmlns:p14="http://schemas.microsoft.com/office/powerpoint/2010/main" val="392997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YOKOGAWA</a:t>
            </a:r>
            <a:r>
              <a:rPr lang="ja-JP" altLang="en-US" dirty="0"/>
              <a:t>は、産業界のプラント・工場のお客様としてきた。</a:t>
            </a:r>
            <a:endParaRPr lang="en-US" altLang="ja-JP" dirty="0"/>
          </a:p>
          <a:p>
            <a:r>
              <a:rPr lang="ja-JP" altLang="en-US" dirty="0"/>
              <a:t>しかし、近年は</a:t>
            </a:r>
            <a:r>
              <a:rPr lang="en-US" altLang="ja-JP" dirty="0"/>
              <a:t>Society5.0</a:t>
            </a:r>
            <a:r>
              <a:rPr lang="ja-JP" altLang="en-US" dirty="0"/>
              <a:t>やサステナビリティ目標の達成に向けて、重点的な取り組みやその業界構造が変容している。</a:t>
            </a:r>
            <a:endParaRPr lang="en-US" altLang="ja-JP" dirty="0"/>
          </a:p>
          <a:p>
            <a:pPr lvl="1"/>
            <a:r>
              <a:rPr lang="ja-JP" altLang="en-US" dirty="0"/>
              <a:t>特に、</a:t>
            </a:r>
            <a:r>
              <a:rPr lang="en-US" altLang="ja-JP" dirty="0"/>
              <a:t>Smart Manufacturing</a:t>
            </a:r>
            <a:r>
              <a:rPr lang="ja-JP" altLang="en-US" dirty="0"/>
              <a:t>や</a:t>
            </a:r>
            <a:r>
              <a:rPr lang="en-US" altLang="ja-JP" dirty="0"/>
              <a:t>System of Systems</a:t>
            </a:r>
            <a:r>
              <a:rPr lang="ja-JP" altLang="en-US" dirty="0"/>
              <a:t>（</a:t>
            </a:r>
            <a:r>
              <a:rPr lang="en-US" altLang="ja-JP" dirty="0"/>
              <a:t>SoS</a:t>
            </a:r>
            <a:r>
              <a:rPr lang="ja-JP" altLang="en-US" dirty="0"/>
              <a:t>）の影響を強く受けている</a:t>
            </a:r>
            <a:endParaRPr lang="en-US" altLang="ja-JP" dirty="0"/>
          </a:p>
          <a:p>
            <a:r>
              <a:rPr lang="ja-JP" altLang="en-US" dirty="0"/>
              <a:t>本発表は、製造業と</a:t>
            </a:r>
            <a:r>
              <a:rPr lang="en-US" altLang="ja-JP" dirty="0"/>
              <a:t>SoS</a:t>
            </a:r>
            <a:r>
              <a:rPr lang="ja-JP" altLang="en-US" dirty="0"/>
              <a:t>の関係、地域エネルギー管理システムの事例、</a:t>
            </a:r>
            <a:r>
              <a:rPr lang="en-US" altLang="ja-JP" dirty="0"/>
              <a:t>CPHS</a:t>
            </a:r>
            <a:r>
              <a:rPr lang="ja-JP" altLang="en-US" dirty="0"/>
              <a:t>への展望をお話する。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と</a:t>
            </a:r>
            <a:r>
              <a:rPr lang="en-US" altLang="ja-JP" dirty="0"/>
              <a:t>SoS</a:t>
            </a:r>
            <a:r>
              <a:rPr lang="ja-JP" altLang="en-US" dirty="0"/>
              <a:t>・</a:t>
            </a:r>
            <a:r>
              <a:rPr lang="en-US" altLang="ja-JP" dirty="0"/>
              <a:t>CPHS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3" name="図 22">
            <a:extLst>
              <a:ext uri="{FF2B5EF4-FFF2-40B4-BE49-F238E27FC236}">
                <a16:creationId xmlns:a16="http://schemas.microsoft.com/office/drawing/2014/main" id="{D3E75CB5-4FE2-8CA4-EE97-754AACF93301}"/>
              </a:ext>
            </a:extLst>
          </p:cNvPr>
          <p:cNvPicPr>
            <a:picLocks noChangeAspect="1"/>
          </p:cNvPicPr>
          <p:nvPr/>
        </p:nvPicPr>
        <p:blipFill>
          <a:blip r:embed="rId3"/>
          <a:stretch>
            <a:fillRect/>
          </a:stretch>
        </p:blipFill>
        <p:spPr>
          <a:xfrm>
            <a:off x="318978" y="4003365"/>
            <a:ext cx="5943600" cy="2194559"/>
          </a:xfrm>
          <a:prstGeom prst="rect">
            <a:avLst/>
          </a:prstGeom>
        </p:spPr>
      </p:pic>
      <p:sp>
        <p:nvSpPr>
          <p:cNvPr id="24" name="テキスト ボックス 23">
            <a:extLst>
              <a:ext uri="{FF2B5EF4-FFF2-40B4-BE49-F238E27FC236}">
                <a16:creationId xmlns:a16="http://schemas.microsoft.com/office/drawing/2014/main" id="{DC765357-45F4-D9C7-B564-981F31CB7309}"/>
              </a:ext>
            </a:extLst>
          </p:cNvPr>
          <p:cNvSpPr txBox="1"/>
          <p:nvPr/>
        </p:nvSpPr>
        <p:spPr>
          <a:xfrm>
            <a:off x="187444" y="3634352"/>
            <a:ext cx="6107029" cy="338554"/>
          </a:xfrm>
          <a:prstGeom prst="rect">
            <a:avLst/>
          </a:prstGeom>
          <a:noFill/>
        </p:spPr>
        <p:txBody>
          <a:bodyPr wrap="square" rtlCol="0">
            <a:spAutoFit/>
          </a:bodyPr>
          <a:lstStyle/>
          <a:p>
            <a:pPr algn="ctr"/>
            <a:r>
              <a:rPr kumimoji="1" lang="en-US" altLang="ja-JP" sz="1600" b="1" dirty="0">
                <a:solidFill>
                  <a:schemeClr val="accent1"/>
                </a:solidFill>
              </a:rPr>
              <a:t>1915</a:t>
            </a:r>
            <a:r>
              <a:rPr kumimoji="1" lang="ja-JP" altLang="en-US" sz="1600" b="1" dirty="0">
                <a:solidFill>
                  <a:schemeClr val="accent1"/>
                </a:solidFill>
              </a:rPr>
              <a:t>年以降、計測・制御・情報の技術を軸に、社会課題の解決に貢献</a:t>
            </a:r>
          </a:p>
        </p:txBody>
      </p:sp>
      <p:pic>
        <p:nvPicPr>
          <p:cNvPr id="25" name="図 24">
            <a:extLst>
              <a:ext uri="{FF2B5EF4-FFF2-40B4-BE49-F238E27FC236}">
                <a16:creationId xmlns:a16="http://schemas.microsoft.com/office/drawing/2014/main" id="{34BC9291-38F5-CAFD-A423-98578F00EC2D}"/>
              </a:ext>
            </a:extLst>
          </p:cNvPr>
          <p:cNvPicPr>
            <a:picLocks noChangeAspect="1"/>
          </p:cNvPicPr>
          <p:nvPr/>
        </p:nvPicPr>
        <p:blipFill>
          <a:blip r:embed="rId4"/>
          <a:stretch>
            <a:fillRect/>
          </a:stretch>
        </p:blipFill>
        <p:spPr>
          <a:xfrm>
            <a:off x="6497153" y="3687517"/>
            <a:ext cx="5641681" cy="2550040"/>
          </a:xfrm>
          <a:prstGeom prst="rect">
            <a:avLst/>
          </a:prstGeom>
        </p:spPr>
      </p:pic>
      <p:sp>
        <p:nvSpPr>
          <p:cNvPr id="26" name="吹き出し: 四角形 25">
            <a:extLst>
              <a:ext uri="{FF2B5EF4-FFF2-40B4-BE49-F238E27FC236}">
                <a16:creationId xmlns:a16="http://schemas.microsoft.com/office/drawing/2014/main" id="{F553A228-7C0B-4447-697C-6154E72DF46A}"/>
              </a:ext>
            </a:extLst>
          </p:cNvPr>
          <p:cNvSpPr/>
          <p:nvPr/>
        </p:nvSpPr>
        <p:spPr>
          <a:xfrm>
            <a:off x="4550734" y="6285626"/>
            <a:ext cx="4720856" cy="518095"/>
          </a:xfrm>
          <a:prstGeom prst="wedgeRectCallout">
            <a:avLst>
              <a:gd name="adj1" fmla="val 13080"/>
              <a:gd name="adj2" fmla="val -759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altLang="ja-JP" sz="1600" dirty="0">
                <a:solidFill>
                  <a:schemeClr val="bg1"/>
                </a:solidFill>
              </a:rPr>
              <a:t>Evolution2015, Transformation2020</a:t>
            </a:r>
            <a:r>
              <a:rPr lang="ja-JP" altLang="en-US" sz="1600" dirty="0">
                <a:solidFill>
                  <a:schemeClr val="bg1"/>
                </a:solidFill>
              </a:rPr>
              <a:t>など改革を強調</a:t>
            </a:r>
          </a:p>
        </p:txBody>
      </p:sp>
    </p:spTree>
    <p:extLst>
      <p:ext uri="{BB962C8B-B14F-4D97-AF65-F5344CB8AC3E}">
        <p14:creationId xmlns:p14="http://schemas.microsoft.com/office/powerpoint/2010/main" val="321468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en-US" altLang="ja-JP" sz="2800" dirty="0"/>
              <a:t>General SoS’s Definition and Classification[2, 3]</a:t>
            </a:r>
          </a:p>
          <a:p>
            <a:pPr lvl="1"/>
            <a:r>
              <a:rPr lang="en-US" altLang="ja-JP" sz="2400" dirty="0"/>
              <a:t>Maier’s definition (1999)</a:t>
            </a:r>
          </a:p>
          <a:p>
            <a:pPr lvl="1"/>
            <a:r>
              <a:rPr lang="en-US" altLang="ja-JP" sz="2400" dirty="0"/>
              <a:t>INCOSE’s (The international Council on Systems Engineering)</a:t>
            </a:r>
            <a:r>
              <a:rPr lang="ja-JP" altLang="en-US" sz="2400" dirty="0"/>
              <a:t> </a:t>
            </a:r>
            <a:r>
              <a:rPr lang="en-US" altLang="ja-JP" sz="2400" dirty="0"/>
              <a:t>definition</a:t>
            </a:r>
          </a:p>
          <a:p>
            <a:r>
              <a:rPr lang="en-US" altLang="ja-JP" sz="2800" dirty="0"/>
              <a:t>SoS’s overview paper[4]</a:t>
            </a:r>
          </a:p>
          <a:p>
            <a:pPr lvl="1"/>
            <a:r>
              <a:rPr lang="en-US" altLang="ja-JP" dirty="0"/>
              <a:t>SICE: Smarter World research study group</a:t>
            </a:r>
          </a:p>
          <a:p>
            <a:r>
              <a:rPr lang="en-US" altLang="ja-JP" dirty="0"/>
              <a:t>Recently, SoS’s definition is diversifying to match the reality[5]</a:t>
            </a:r>
          </a:p>
        </p:txBody>
      </p:sp>
      <p:sp>
        <p:nvSpPr>
          <p:cNvPr id="23" name="テキスト ボックス 22">
            <a:extLst>
              <a:ext uri="{FF2B5EF4-FFF2-40B4-BE49-F238E27FC236}">
                <a16:creationId xmlns:a16="http://schemas.microsoft.com/office/drawing/2014/main" id="{10B705B6-DC83-D2F8-A52D-60587BE4F683}"/>
              </a:ext>
            </a:extLst>
          </p:cNvPr>
          <p:cNvSpPr txBox="1"/>
          <p:nvPr/>
        </p:nvSpPr>
        <p:spPr>
          <a:xfrm>
            <a:off x="361779" y="4210076"/>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24" name="テキスト ボックス 23">
            <a:extLst>
              <a:ext uri="{FF2B5EF4-FFF2-40B4-BE49-F238E27FC236}">
                <a16:creationId xmlns:a16="http://schemas.microsoft.com/office/drawing/2014/main" id="{3F413248-1597-7517-D850-ABDDD6911874}"/>
              </a:ext>
            </a:extLst>
          </p:cNvPr>
          <p:cNvSpPr txBox="1"/>
          <p:nvPr/>
        </p:nvSpPr>
        <p:spPr>
          <a:xfrm>
            <a:off x="361779" y="5119414"/>
            <a:ext cx="10096671" cy="338554"/>
          </a:xfrm>
          <a:prstGeom prst="rect">
            <a:avLst/>
          </a:prstGeom>
          <a:noFill/>
        </p:spPr>
        <p:txBody>
          <a:bodyPr wrap="square" rtlCol="0">
            <a:spAutoFit/>
          </a:bodyPr>
          <a:lstStyle/>
          <a:p>
            <a:r>
              <a:rPr lang="en-US" altLang="ja-JP" sz="1600" dirty="0"/>
              <a:t>[4]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9CC77F6D-BCEC-F6CF-6799-5CC84F2E4ED5}"/>
              </a:ext>
            </a:extLst>
          </p:cNvPr>
          <p:cNvSpPr txBox="1"/>
          <p:nvPr/>
        </p:nvSpPr>
        <p:spPr>
          <a:xfrm>
            <a:off x="361779" y="4534639"/>
            <a:ext cx="11744495" cy="584775"/>
          </a:xfrm>
          <a:prstGeom prst="rect">
            <a:avLst/>
          </a:prstGeom>
          <a:noFill/>
        </p:spPr>
        <p:txBody>
          <a:bodyPr wrap="square">
            <a:spAutoFit/>
          </a:bodyPr>
          <a:lstStyle/>
          <a:p>
            <a:r>
              <a:rPr lang="en-US" altLang="ja-JP" sz="1600" dirty="0"/>
              <a:t>[3] J. </a:t>
            </a:r>
            <a:r>
              <a:rPr lang="en-US" altLang="ja-JP" sz="1600" dirty="0" err="1"/>
              <a:t>Dahmann</a:t>
            </a:r>
            <a:r>
              <a:rPr lang="en-US" altLang="ja-JP" sz="1600" dirty="0"/>
              <a:t> and K. Baldwin: “Understanding the Current State of US Defense Systems of Systems and the Implications for Systems Engineering,” IEEE Systems Conference, pp.7-10 (2008)</a:t>
            </a:r>
            <a:endParaRPr lang="ja-JP" altLang="en-US" sz="1600" dirty="0"/>
          </a:p>
        </p:txBody>
      </p:sp>
      <p:sp>
        <p:nvSpPr>
          <p:cNvPr id="7" name="タイトル 1">
            <a:extLst>
              <a:ext uri="{FF2B5EF4-FFF2-40B4-BE49-F238E27FC236}">
                <a16:creationId xmlns:a16="http://schemas.microsoft.com/office/drawing/2014/main" id="{21B7F148-8336-A0ED-F68B-BA6CD910FFDD}"/>
              </a:ext>
            </a:extLst>
          </p:cNvPr>
          <p:cNvSpPr>
            <a:spLocks noGrp="1"/>
          </p:cNvSpPr>
          <p:nvPr>
            <p:ph type="title"/>
          </p:nvPr>
        </p:nvSpPr>
        <p:spPr>
          <a:xfrm>
            <a:off x="517055" y="241034"/>
            <a:ext cx="11400125" cy="518094"/>
          </a:xfrm>
        </p:spPr>
        <p:txBody>
          <a:bodyPr/>
          <a:lstStyle/>
          <a:p>
            <a:r>
              <a:rPr lang="en-US" altLang="ja-JP" dirty="0"/>
              <a:t>SoS’s Reference</a:t>
            </a:r>
            <a:endParaRPr lang="en-US" dirty="0"/>
          </a:p>
        </p:txBody>
      </p:sp>
      <p:sp>
        <p:nvSpPr>
          <p:cNvPr id="8" name="テキスト ボックス 7">
            <a:extLst>
              <a:ext uri="{FF2B5EF4-FFF2-40B4-BE49-F238E27FC236}">
                <a16:creationId xmlns:a16="http://schemas.microsoft.com/office/drawing/2014/main" id="{084C8341-C791-C2B1-CDC1-22AC2E8A00E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
        <p:nvSpPr>
          <p:cNvPr id="4" name="テキスト ボックス 3">
            <a:extLst>
              <a:ext uri="{FF2B5EF4-FFF2-40B4-BE49-F238E27FC236}">
                <a16:creationId xmlns:a16="http://schemas.microsoft.com/office/drawing/2014/main" id="{CEFCA4FD-CA25-8B99-E0DD-8BA5F90B8F7A}"/>
              </a:ext>
            </a:extLst>
          </p:cNvPr>
          <p:cNvSpPr txBox="1"/>
          <p:nvPr/>
        </p:nvSpPr>
        <p:spPr>
          <a:xfrm>
            <a:off x="361779" y="5452442"/>
            <a:ext cx="11646002" cy="584775"/>
          </a:xfrm>
          <a:prstGeom prst="rect">
            <a:avLst/>
          </a:prstGeom>
          <a:noFill/>
        </p:spPr>
        <p:txBody>
          <a:bodyPr wrap="square" rtlCol="0">
            <a:spAutoFit/>
          </a:bodyPr>
          <a:lstStyle/>
          <a:p>
            <a:r>
              <a:rPr lang="en-US" altLang="ja-JP" sz="1600" dirty="0"/>
              <a:t>[5] Z. Fang : “System-of-Systems Architecture Selection: A Survey of Issues, Methods, and Opportunities,” IEEE systems Journal,</a:t>
            </a:r>
            <a:r>
              <a:rPr lang="ja-JP" altLang="en-US" sz="1600" dirty="0"/>
              <a:t> </a:t>
            </a:r>
            <a:r>
              <a:rPr lang="en-US" altLang="ja-JP" sz="1600" dirty="0"/>
              <a:t>Vol.16, No.3 (2022)</a:t>
            </a:r>
            <a:endParaRPr kumimoji="1" lang="ja-JP" altLang="en-US" sz="1600" dirty="0"/>
          </a:p>
        </p:txBody>
      </p:sp>
    </p:spTree>
    <p:extLst>
      <p:ext uri="{BB962C8B-B14F-4D97-AF65-F5344CB8AC3E}">
        <p14:creationId xmlns:p14="http://schemas.microsoft.com/office/powerpoint/2010/main" val="4081516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en-US" altLang="ja-JP" dirty="0"/>
              <a:t>System’s Definition[2, 4]</a:t>
            </a:r>
          </a:p>
          <a:p>
            <a:pPr lvl="1"/>
            <a:r>
              <a:rPr lang="en-US" altLang="ja-JP" dirty="0"/>
              <a:t>The elements can achieve a common goal.</a:t>
            </a:r>
          </a:p>
          <a:p>
            <a:pPr lvl="1"/>
            <a:r>
              <a:rPr lang="en-US" altLang="ja-JP" dirty="0"/>
              <a:t>The elements has a specific interaction.</a:t>
            </a:r>
          </a:p>
          <a:p>
            <a:pPr lvl="1"/>
            <a:endParaRPr lang="en-US" altLang="ja-JP" dirty="0"/>
          </a:p>
          <a:p>
            <a:r>
              <a:rPr lang="en-US" altLang="ja-JP" dirty="0"/>
              <a:t>SoS’s Definition[2, 4]</a:t>
            </a:r>
          </a:p>
          <a:p>
            <a:pPr lvl="1"/>
            <a:r>
              <a:rPr lang="en-US" altLang="ja-JP" dirty="0"/>
              <a:t>Operational Independence of the Components</a:t>
            </a:r>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6" name="楕円 5">
            <a:extLst>
              <a:ext uri="{FF2B5EF4-FFF2-40B4-BE49-F238E27FC236}">
                <a16:creationId xmlns:a16="http://schemas.microsoft.com/office/drawing/2014/main" id="{F46280B4-0B37-EB36-4927-1C0A4E648E3C}"/>
              </a:ext>
            </a:extLst>
          </p:cNvPr>
          <p:cNvSpPr/>
          <p:nvPr/>
        </p:nvSpPr>
        <p:spPr>
          <a:xfrm>
            <a:off x="9001171" y="1664564"/>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02265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177748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22744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205578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220818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238874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22346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187025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195183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1734179"/>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215723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194976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22565" y="1566689"/>
            <a:ext cx="577396" cy="307777"/>
          </a:xfrm>
          <a:prstGeom prst="rect">
            <a:avLst/>
          </a:prstGeom>
          <a:noFill/>
        </p:spPr>
        <p:txBody>
          <a:bodyPr wrap="square" rtlCol="0">
            <a:spAutoFit/>
          </a:bodyPr>
          <a:lstStyle/>
          <a:p>
            <a:pPr algn="ctr"/>
            <a:r>
              <a:rPr kumimoji="1" lang="en-US" altLang="ja-JP" sz="1400" dirty="0"/>
              <a:t>SoS</a:t>
            </a:r>
            <a:endParaRPr kumimoji="1" lang="ja-JP" altLang="en-US" sz="14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028210" y="2270231"/>
            <a:ext cx="1225929" cy="523220"/>
          </a:xfrm>
          <a:prstGeom prst="rect">
            <a:avLst/>
          </a:prstGeom>
          <a:noFill/>
        </p:spPr>
        <p:txBody>
          <a:bodyPr wrap="square" rtlCol="0">
            <a:spAutoFit/>
          </a:bodyPr>
          <a:lstStyle/>
          <a:p>
            <a:pPr algn="ctr"/>
            <a:r>
              <a:rPr kumimoji="1" lang="en-US" altLang="ja-JP" sz="1400" dirty="0"/>
              <a:t>Element’s System</a:t>
            </a:r>
            <a:endParaRPr kumimoji="1" lang="ja-JP" altLang="en-US" sz="1400" dirty="0"/>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99961" y="1720578"/>
            <a:ext cx="223340" cy="856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641175" y="2155154"/>
            <a:ext cx="637205" cy="11507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タイトル 1">
            <a:extLst>
              <a:ext uri="{FF2B5EF4-FFF2-40B4-BE49-F238E27FC236}">
                <a16:creationId xmlns:a16="http://schemas.microsoft.com/office/drawing/2014/main" id="{CB495B2F-B9EA-922D-782E-1604DE9DBA87}"/>
              </a:ext>
            </a:extLst>
          </p:cNvPr>
          <p:cNvSpPr>
            <a:spLocks noGrp="1"/>
          </p:cNvSpPr>
          <p:nvPr>
            <p:ph type="title"/>
          </p:nvPr>
        </p:nvSpPr>
        <p:spPr>
          <a:xfrm>
            <a:off x="517055" y="241034"/>
            <a:ext cx="11400125" cy="518094"/>
          </a:xfrm>
        </p:spPr>
        <p:txBody>
          <a:bodyPr/>
          <a:lstStyle/>
          <a:p>
            <a:r>
              <a:rPr lang="en-US" altLang="ja-JP" dirty="0"/>
              <a:t>SoS’s Definition by Maier</a:t>
            </a:r>
            <a:endParaRPr lang="en-US" dirty="0"/>
          </a:p>
        </p:txBody>
      </p:sp>
      <p:sp>
        <p:nvSpPr>
          <p:cNvPr id="2" name="テキスト ボックス 1">
            <a:extLst>
              <a:ext uri="{FF2B5EF4-FFF2-40B4-BE49-F238E27FC236}">
                <a16:creationId xmlns:a16="http://schemas.microsoft.com/office/drawing/2014/main" id="{7183E1C3-C2A0-7474-77A9-72D5BC9BE1BC}"/>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cxnSp>
        <p:nvCxnSpPr>
          <p:cNvPr id="4" name="直線コネクタ 3">
            <a:extLst>
              <a:ext uri="{FF2B5EF4-FFF2-40B4-BE49-F238E27FC236}">
                <a16:creationId xmlns:a16="http://schemas.microsoft.com/office/drawing/2014/main" id="{EACD6852-873F-3684-5F5C-A923258D6675}"/>
              </a:ext>
            </a:extLst>
          </p:cNvPr>
          <p:cNvCxnSpPr>
            <a:cxnSpLocks/>
            <a:stCxn id="15" idx="7"/>
            <a:endCxn id="26" idx="2"/>
          </p:cNvCxnSpPr>
          <p:nvPr/>
        </p:nvCxnSpPr>
        <p:spPr>
          <a:xfrm flipV="1">
            <a:off x="10507905" y="1684859"/>
            <a:ext cx="621751" cy="2012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395AB61-0B78-6EFD-63DF-390358EEC599}"/>
              </a:ext>
            </a:extLst>
          </p:cNvPr>
          <p:cNvSpPr txBox="1"/>
          <p:nvPr/>
        </p:nvSpPr>
        <p:spPr>
          <a:xfrm>
            <a:off x="10674863" y="1377082"/>
            <a:ext cx="909585" cy="307777"/>
          </a:xfrm>
          <a:prstGeom prst="rect">
            <a:avLst/>
          </a:prstGeom>
          <a:noFill/>
        </p:spPr>
        <p:txBody>
          <a:bodyPr wrap="square" rtlCol="0">
            <a:spAutoFit/>
          </a:bodyPr>
          <a:lstStyle/>
          <a:p>
            <a:pPr algn="ctr"/>
            <a:r>
              <a:rPr kumimoji="1" lang="en-US" altLang="ja-JP" sz="1400" dirty="0"/>
              <a:t>Element</a:t>
            </a:r>
            <a:endParaRPr kumimoji="1" lang="ja-JP" altLang="en-US" sz="1400" dirty="0"/>
          </a:p>
        </p:txBody>
      </p:sp>
      <p:sp>
        <p:nvSpPr>
          <p:cNvPr id="28" name="テキスト ボックス 27">
            <a:extLst>
              <a:ext uri="{FF2B5EF4-FFF2-40B4-BE49-F238E27FC236}">
                <a16:creationId xmlns:a16="http://schemas.microsoft.com/office/drawing/2014/main" id="{06219F94-185E-39F5-A878-0F35FA05BB8D}"/>
              </a:ext>
            </a:extLst>
          </p:cNvPr>
          <p:cNvSpPr txBox="1"/>
          <p:nvPr/>
        </p:nvSpPr>
        <p:spPr>
          <a:xfrm>
            <a:off x="4550130" y="3007833"/>
            <a:ext cx="3333974" cy="369332"/>
          </a:xfrm>
          <a:prstGeom prst="rect">
            <a:avLst/>
          </a:prstGeom>
          <a:noFill/>
        </p:spPr>
        <p:txBody>
          <a:bodyPr wrap="square" rtlCol="0">
            <a:spAutoFit/>
          </a:bodyPr>
          <a:lstStyle/>
          <a:p>
            <a:r>
              <a:rPr kumimoji="1" lang="ja-JP" altLang="en-US" b="1" dirty="0">
                <a:solidFill>
                  <a:schemeClr val="accent1"/>
                </a:solidFill>
              </a:rPr>
              <a:t>各要素システムの独立的な動作</a:t>
            </a:r>
          </a:p>
        </p:txBody>
      </p:sp>
      <p:sp>
        <p:nvSpPr>
          <p:cNvPr id="29" name="テキスト ボックス 28">
            <a:extLst>
              <a:ext uri="{FF2B5EF4-FFF2-40B4-BE49-F238E27FC236}">
                <a16:creationId xmlns:a16="http://schemas.microsoft.com/office/drawing/2014/main" id="{FFE56B40-4D03-E925-DA17-012F5EE6E355}"/>
              </a:ext>
            </a:extLst>
          </p:cNvPr>
          <p:cNvSpPr txBox="1"/>
          <p:nvPr/>
        </p:nvSpPr>
        <p:spPr>
          <a:xfrm>
            <a:off x="4371186" y="4243267"/>
            <a:ext cx="3623697" cy="369332"/>
          </a:xfrm>
          <a:prstGeom prst="rect">
            <a:avLst/>
          </a:prstGeom>
          <a:noFill/>
        </p:spPr>
        <p:txBody>
          <a:bodyPr wrap="square" rtlCol="0">
            <a:spAutoFit/>
          </a:bodyPr>
          <a:lstStyle/>
          <a:p>
            <a:r>
              <a:rPr kumimoji="1" lang="ja-JP" altLang="en-US" b="1" dirty="0">
                <a:solidFill>
                  <a:schemeClr val="accent1"/>
                </a:solidFill>
              </a:rPr>
              <a:t>各要素システムの独立的な管理者</a:t>
            </a:r>
          </a:p>
        </p:txBody>
      </p:sp>
      <p:sp>
        <p:nvSpPr>
          <p:cNvPr id="30" name="テキスト ボックス 29">
            <a:extLst>
              <a:ext uri="{FF2B5EF4-FFF2-40B4-BE49-F238E27FC236}">
                <a16:creationId xmlns:a16="http://schemas.microsoft.com/office/drawing/2014/main" id="{C05E6CD6-7630-9119-0F73-4EFB0DFD6EA9}"/>
              </a:ext>
            </a:extLst>
          </p:cNvPr>
          <p:cNvSpPr txBox="1"/>
          <p:nvPr/>
        </p:nvSpPr>
        <p:spPr>
          <a:xfrm>
            <a:off x="9001171" y="1078283"/>
            <a:ext cx="1897684" cy="338554"/>
          </a:xfrm>
          <a:prstGeom prst="rect">
            <a:avLst/>
          </a:prstGeom>
          <a:noFill/>
        </p:spPr>
        <p:txBody>
          <a:bodyPr wrap="square" rtlCol="0">
            <a:spAutoFit/>
          </a:bodyPr>
          <a:lstStyle/>
          <a:p>
            <a:pPr algn="ctr"/>
            <a:r>
              <a:rPr kumimoji="1" lang="en-US" altLang="ja-JP" sz="1600" dirty="0">
                <a:solidFill>
                  <a:schemeClr val="accent1"/>
                </a:solidFill>
              </a:rPr>
              <a:t>SoS’ Image Figure</a:t>
            </a:r>
            <a:endParaRPr kumimoji="1" lang="ja-JP" altLang="en-US" sz="1600" dirty="0">
              <a:solidFill>
                <a:schemeClr val="accent1"/>
              </a:solidFill>
            </a:endParaRPr>
          </a:p>
        </p:txBody>
      </p:sp>
    </p:spTree>
    <p:extLst>
      <p:ext uri="{BB962C8B-B14F-4D97-AF65-F5344CB8AC3E}">
        <p14:creationId xmlns:p14="http://schemas.microsoft.com/office/powerpoint/2010/main" val="253829431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db29ff9-328f-40bc-bdc5-3c7b0421d507}"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12429</TotalTime>
  <Words>6482</Words>
  <Application>Microsoft Office PowerPoint</Application>
  <PresentationFormat>ワイド画面</PresentationFormat>
  <Paragraphs>458</Paragraphs>
  <Slides>29</Slides>
  <Notes>25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29</vt:i4>
      </vt:variant>
    </vt:vector>
  </HeadingPairs>
  <TitlesOfParts>
    <vt:vector size="34" baseType="lpstr">
      <vt:lpstr>Meiryo UI</vt:lpstr>
      <vt:lpstr>游ゴシック</vt:lpstr>
      <vt:lpstr>Arial</vt:lpstr>
      <vt:lpstr>Wingdings</vt:lpstr>
      <vt:lpstr>Yokogawa_Template_Standard</vt:lpstr>
      <vt:lpstr>System of Systems</vt:lpstr>
      <vt:lpstr>Agenda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SoS’s Reference</vt:lpstr>
      <vt:lpstr>SoS’s Definition by Maier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PowerPoint プレゼンテーション</vt:lpstr>
      <vt:lpstr>SoSの事例：鉄道の相互直通運転の運行管理</vt:lpstr>
      <vt:lpstr>トラックの労働</vt:lpstr>
      <vt:lpstr>コメント</vt:lpstr>
      <vt:lpstr>コメント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1906</cp:revision>
  <dcterms:created xsi:type="dcterms:W3CDTF">2022-01-26T00:23:42Z</dcterms:created>
  <dcterms:modified xsi:type="dcterms:W3CDTF">2024-03-21T09:11:16Z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