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sldIdLst>
    <p:sldId id="269" r:id="rId5"/>
    <p:sldId id="6599" r:id="rId6"/>
    <p:sldId id="6608" r:id="rId7"/>
    <p:sldId id="6614" r:id="rId8"/>
    <p:sldId id="6615" r:id="rId9"/>
    <p:sldId id="6617" r:id="rId10"/>
    <p:sldId id="6616" r:id="rId11"/>
    <p:sldId id="6601" r:id="rId12"/>
    <p:sldId id="6597" r:id="rId13"/>
    <p:sldId id="6607" r:id="rId14"/>
    <p:sldId id="6588" r:id="rId15"/>
    <p:sldId id="6590" r:id="rId16"/>
    <p:sldId id="6591" r:id="rId17"/>
    <p:sldId id="6592" r:id="rId18"/>
    <p:sldId id="6604" r:id="rId19"/>
    <p:sldId id="6605" r:id="rId20"/>
    <p:sldId id="6606" r:id="rId21"/>
    <p:sldId id="6519" r:id="rId22"/>
    <p:sldId id="6609" r:id="rId23"/>
    <p:sldId id="6610" r:id="rId24"/>
    <p:sldId id="6611" r:id="rId25"/>
    <p:sldId id="6612" r:id="rId26"/>
    <p:sldId id="661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6F"/>
    <a:srgbClr val="F8FBF7"/>
    <a:srgbClr val="FF9933"/>
    <a:srgbClr val="E6E6E6"/>
    <a:srgbClr val="95A0A4"/>
    <a:srgbClr val="8E9393"/>
    <a:srgbClr val="8E93AE"/>
    <a:srgbClr val="3A9A2D"/>
    <a:srgbClr val="5F3F85"/>
    <a:srgbClr val="CA4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5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10608237" y="1"/>
            <a:ext cx="1583764" cy="739587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10608234" y="2"/>
            <a:ext cx="1583764" cy="7395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8188" y="178948"/>
            <a:ext cx="11284213" cy="483454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title; Arial, Bold, 24 points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4"/>
            <a:ext cx="11514872" cy="491826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 dirty="0"/>
              <a:t>First point; Arial, 28 points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Sub point; Arial, 24 points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Other sub point; Arial, 20 points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Other sub point; Arial, 18 points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Last sub point; Arial, 16 points</a:t>
            </a:r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4673600" y="6645086"/>
            <a:ext cx="2844800" cy="175846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05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- | June 7, 2023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  <p:sldLayoutId id="214748383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omweb.jp.ykgw.net/Web01/C/Innovation_Center/html/files/%E7%A4%BE%E5%93%A1%E5%8F%97%E5%85%A5_%E4%BD%9C%E6%A5%AD%E4%B8%80%E8%A6%A7_2022.12.07.pdf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DS Study Group 2023</a:t>
            </a:r>
            <a:br>
              <a:rPr lang="en-US" altLang="ja-JP" dirty="0"/>
            </a:br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Wataru Kumagai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June 7th, 2023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～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月までのスケジュール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DA5582C-92EB-4961-91DC-81103A537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424732"/>
          </a:xfrm>
        </p:spPr>
        <p:txBody>
          <a:bodyPr/>
          <a:lstStyle/>
          <a:p>
            <a:pPr algn="ctr"/>
            <a:r>
              <a:rPr lang="en-US" altLang="ja-JP" sz="2400" dirty="0"/>
              <a:t>8</a:t>
            </a:r>
            <a:r>
              <a:rPr lang="ja-JP" altLang="en-US" sz="2400" dirty="0"/>
              <a:t>月まで勉強会をやりましょう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6468FFA-54E3-46AE-BA5B-D8D26FA7B3D7}"/>
              </a:ext>
            </a:extLst>
          </p:cNvPr>
          <p:cNvGraphicFramePr>
            <a:graphicFrameLocks noGrp="1"/>
          </p:cNvGraphicFramePr>
          <p:nvPr/>
        </p:nvGraphicFramePr>
        <p:xfrm>
          <a:off x="545115" y="1544539"/>
          <a:ext cx="11225067" cy="320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67">
                  <a:extLst>
                    <a:ext uri="{9D8B030D-6E8A-4147-A177-3AD203B41FA5}">
                      <a16:colId xmlns:a16="http://schemas.microsoft.com/office/drawing/2014/main" val="1358375167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1411699388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63892088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012164020"/>
                    </a:ext>
                  </a:extLst>
                </a:gridCol>
              </a:tblGrid>
              <a:tr h="64187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基礎環境の準備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883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基礎理論を学ぶ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（勉強会）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090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過去の事例を学ぶ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月以降に実施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（勉強会の進捗状況に先延ばしの可能性もあり）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3254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現行の事例を学ぶ</a:t>
                      </a: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13688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3C2D1F-B7ED-42B4-91B0-B544E753231E}"/>
              </a:ext>
            </a:extLst>
          </p:cNvPr>
          <p:cNvSpPr/>
          <p:nvPr/>
        </p:nvSpPr>
        <p:spPr>
          <a:xfrm>
            <a:off x="2517063" y="2318264"/>
            <a:ext cx="149199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Python</a:t>
            </a:r>
            <a:r>
              <a:rPr kumimoji="1" lang="ja-JP" altLang="en-US" sz="1200" dirty="0">
                <a:solidFill>
                  <a:schemeClr val="accent1"/>
                </a:solidFill>
              </a:rPr>
              <a:t>環境の準備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89F908-24BE-4162-AE8F-C38E45810C72}"/>
              </a:ext>
            </a:extLst>
          </p:cNvPr>
          <p:cNvSpPr/>
          <p:nvPr/>
        </p:nvSpPr>
        <p:spPr>
          <a:xfrm>
            <a:off x="2517063" y="2943264"/>
            <a:ext cx="120585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オリエンテーション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5082EB5-062F-498F-9159-FD63A4889B8A}"/>
              </a:ext>
            </a:extLst>
          </p:cNvPr>
          <p:cNvSpPr/>
          <p:nvPr/>
        </p:nvSpPr>
        <p:spPr>
          <a:xfrm>
            <a:off x="3817129" y="2943264"/>
            <a:ext cx="149199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週</a:t>
            </a:r>
            <a:r>
              <a:rPr kumimoji="1" lang="en-US" altLang="ja-JP" sz="1200" dirty="0">
                <a:solidFill>
                  <a:schemeClr val="accent1"/>
                </a:solidFill>
              </a:rPr>
              <a:t>1~2</a:t>
            </a:r>
            <a:r>
              <a:rPr kumimoji="1" lang="ja-JP" altLang="en-US" sz="1200" dirty="0">
                <a:solidFill>
                  <a:schemeClr val="accent1"/>
                </a:solidFill>
              </a:rPr>
              <a:t>回の勉強会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89FFDC-7108-4F86-86A5-E003454E5A73}"/>
              </a:ext>
            </a:extLst>
          </p:cNvPr>
          <p:cNvSpPr/>
          <p:nvPr/>
        </p:nvSpPr>
        <p:spPr>
          <a:xfrm>
            <a:off x="4078386" y="231826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社内システムの使い方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E53BB1-2659-45FB-984B-84C04C26ED09}"/>
              </a:ext>
            </a:extLst>
          </p:cNvPr>
          <p:cNvSpPr/>
          <p:nvPr/>
        </p:nvSpPr>
        <p:spPr>
          <a:xfrm>
            <a:off x="6301665" y="2944945"/>
            <a:ext cx="149199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週</a:t>
            </a:r>
            <a:r>
              <a:rPr kumimoji="1" lang="en-US" altLang="ja-JP" sz="1200" dirty="0">
                <a:solidFill>
                  <a:schemeClr val="accent1"/>
                </a:solidFill>
              </a:rPr>
              <a:t>1~2</a:t>
            </a:r>
            <a:r>
              <a:rPr kumimoji="1" lang="ja-JP" altLang="en-US" sz="1200" dirty="0">
                <a:solidFill>
                  <a:schemeClr val="accent1"/>
                </a:solidFill>
              </a:rPr>
              <a:t>回の勉強会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B84285-1F2E-4E5F-8D1E-F7B9571E5F40}"/>
              </a:ext>
            </a:extLst>
          </p:cNvPr>
          <p:cNvSpPr/>
          <p:nvPr/>
        </p:nvSpPr>
        <p:spPr>
          <a:xfrm>
            <a:off x="9479464" y="2943264"/>
            <a:ext cx="149199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週</a:t>
            </a:r>
            <a:r>
              <a:rPr kumimoji="1" lang="en-US" altLang="ja-JP" sz="1200" dirty="0">
                <a:solidFill>
                  <a:schemeClr val="accent1"/>
                </a:solidFill>
              </a:rPr>
              <a:t>1~2</a:t>
            </a:r>
            <a:r>
              <a:rPr kumimoji="1" lang="ja-JP" altLang="en-US" sz="1200" dirty="0">
                <a:solidFill>
                  <a:schemeClr val="accent1"/>
                </a:solidFill>
              </a:rPr>
              <a:t>回の勉強会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28CFBC4-FD41-D3BD-5265-F2B9A5007FE1}"/>
              </a:ext>
            </a:extLst>
          </p:cNvPr>
          <p:cNvSpPr/>
          <p:nvPr/>
        </p:nvSpPr>
        <p:spPr>
          <a:xfrm>
            <a:off x="6233999" y="5110171"/>
            <a:ext cx="5683181" cy="852479"/>
          </a:xfrm>
          <a:prstGeom prst="wedgeRoundRectCallout">
            <a:avLst>
              <a:gd name="adj1" fmla="val -57873"/>
              <a:gd name="adj2" fmla="val -496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勉強会を含めた、全体タスクのスケジュールと、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勉強会だけの詳細スケジュールに分けたほうが良い。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0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全体タスクのスケジュール（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月～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DA5582C-92EB-4961-91DC-81103A537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424732"/>
          </a:xfrm>
        </p:spPr>
        <p:txBody>
          <a:bodyPr/>
          <a:lstStyle/>
          <a:p>
            <a:pPr algn="ctr"/>
            <a:r>
              <a:rPr lang="en-US" altLang="ja-JP" sz="2400" dirty="0"/>
              <a:t>8</a:t>
            </a:r>
            <a:r>
              <a:rPr lang="ja-JP" altLang="en-US" sz="2400" dirty="0"/>
              <a:t>月まで勉強会をやりましょう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6468FFA-54E3-46AE-BA5B-D8D26FA7B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96378"/>
              </p:ext>
            </p:extLst>
          </p:nvPr>
        </p:nvGraphicFramePr>
        <p:xfrm>
          <a:off x="545115" y="1544539"/>
          <a:ext cx="11225067" cy="320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67">
                  <a:extLst>
                    <a:ext uri="{9D8B030D-6E8A-4147-A177-3AD203B41FA5}">
                      <a16:colId xmlns:a16="http://schemas.microsoft.com/office/drawing/2014/main" val="1358375167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1411699388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63892088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012164020"/>
                    </a:ext>
                  </a:extLst>
                </a:gridCol>
              </a:tblGrid>
              <a:tr h="64187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基礎環境の準備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883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基礎理論を学ぶ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（勉強会）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090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過去の事例を学ぶ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月以降に実施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（勉強会の進捗状況に先延ばしの可能性もあり）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3254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現行の事例を学ぶ</a:t>
                      </a: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13688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3C2D1F-B7ED-42B4-91B0-B544E753231E}"/>
              </a:ext>
            </a:extLst>
          </p:cNvPr>
          <p:cNvSpPr/>
          <p:nvPr/>
        </p:nvSpPr>
        <p:spPr>
          <a:xfrm>
            <a:off x="2517063" y="2318264"/>
            <a:ext cx="149199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Python</a:t>
            </a:r>
            <a:r>
              <a:rPr kumimoji="1" lang="ja-JP" altLang="en-US" sz="1200" dirty="0">
                <a:solidFill>
                  <a:schemeClr val="accent1"/>
                </a:solidFill>
              </a:rPr>
              <a:t>環境の準備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89F908-24BE-4162-AE8F-C38E45810C72}"/>
              </a:ext>
            </a:extLst>
          </p:cNvPr>
          <p:cNvSpPr/>
          <p:nvPr/>
        </p:nvSpPr>
        <p:spPr>
          <a:xfrm>
            <a:off x="2517063" y="2943264"/>
            <a:ext cx="120585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オリエンテーション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5082EB5-062F-498F-9159-FD63A4889B8A}"/>
              </a:ext>
            </a:extLst>
          </p:cNvPr>
          <p:cNvSpPr/>
          <p:nvPr/>
        </p:nvSpPr>
        <p:spPr>
          <a:xfrm>
            <a:off x="3817129" y="2943264"/>
            <a:ext cx="149199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週</a:t>
            </a:r>
            <a:r>
              <a:rPr kumimoji="1" lang="en-US" altLang="ja-JP" sz="1200" dirty="0">
                <a:solidFill>
                  <a:schemeClr val="accent1"/>
                </a:solidFill>
              </a:rPr>
              <a:t>1~2</a:t>
            </a:r>
            <a:r>
              <a:rPr kumimoji="1" lang="ja-JP" altLang="en-US" sz="1200" dirty="0">
                <a:solidFill>
                  <a:schemeClr val="accent1"/>
                </a:solidFill>
              </a:rPr>
              <a:t>回の勉強会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89FFDC-7108-4F86-86A5-E003454E5A73}"/>
              </a:ext>
            </a:extLst>
          </p:cNvPr>
          <p:cNvSpPr/>
          <p:nvPr/>
        </p:nvSpPr>
        <p:spPr>
          <a:xfrm>
            <a:off x="4078386" y="231826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社内システムの使い方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E53BB1-2659-45FB-984B-84C04C26ED09}"/>
              </a:ext>
            </a:extLst>
          </p:cNvPr>
          <p:cNvSpPr/>
          <p:nvPr/>
        </p:nvSpPr>
        <p:spPr>
          <a:xfrm>
            <a:off x="6301665" y="2944945"/>
            <a:ext cx="149199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週</a:t>
            </a:r>
            <a:r>
              <a:rPr kumimoji="1" lang="en-US" altLang="ja-JP" sz="1200" dirty="0">
                <a:solidFill>
                  <a:schemeClr val="accent1"/>
                </a:solidFill>
              </a:rPr>
              <a:t>1~2</a:t>
            </a:r>
            <a:r>
              <a:rPr kumimoji="1" lang="ja-JP" altLang="en-US" sz="1200" dirty="0">
                <a:solidFill>
                  <a:schemeClr val="accent1"/>
                </a:solidFill>
              </a:rPr>
              <a:t>回の勉強会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B84285-1F2E-4E5F-8D1E-F7B9571E5F40}"/>
              </a:ext>
            </a:extLst>
          </p:cNvPr>
          <p:cNvSpPr/>
          <p:nvPr/>
        </p:nvSpPr>
        <p:spPr>
          <a:xfrm>
            <a:off x="9479464" y="2943264"/>
            <a:ext cx="149199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週</a:t>
            </a:r>
            <a:r>
              <a:rPr kumimoji="1" lang="en-US" altLang="ja-JP" sz="1200" dirty="0">
                <a:solidFill>
                  <a:schemeClr val="accent1"/>
                </a:solidFill>
              </a:rPr>
              <a:t>1~2</a:t>
            </a:r>
            <a:r>
              <a:rPr kumimoji="1" lang="ja-JP" altLang="en-US" sz="1200" dirty="0">
                <a:solidFill>
                  <a:schemeClr val="accent1"/>
                </a:solidFill>
              </a:rPr>
              <a:t>回の勉強会</a:t>
            </a:r>
          </a:p>
        </p:txBody>
      </p:sp>
    </p:spTree>
    <p:extLst>
      <p:ext uri="{BB962C8B-B14F-4D97-AF65-F5344CB8AC3E}">
        <p14:creationId xmlns:p14="http://schemas.microsoft.com/office/powerpoint/2010/main" val="114166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79376-666D-46CC-8112-46230A6C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月のスケジュール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4634A8-C15A-40E4-928E-B912683748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20C514E-6943-436F-B20C-E932BF6F2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49887"/>
              </p:ext>
            </p:extLst>
          </p:nvPr>
        </p:nvGraphicFramePr>
        <p:xfrm>
          <a:off x="865117" y="816750"/>
          <a:ext cx="10461766" cy="512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66">
                  <a:extLst>
                    <a:ext uri="{9D8B030D-6E8A-4147-A177-3AD203B41FA5}">
                      <a16:colId xmlns:a16="http://schemas.microsoft.com/office/drawing/2014/main" val="135837516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41169938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638920886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012164020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6065130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735692182"/>
                    </a:ext>
                  </a:extLst>
                </a:gridCol>
              </a:tblGrid>
              <a:tr h="64187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31</a:t>
                      </a:r>
                      <a:r>
                        <a:rPr kumimoji="1" lang="ja-JP" altLang="en-US" dirty="0"/>
                        <a:t>日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</a:p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19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26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PC</a:t>
                      </a:r>
                      <a:r>
                        <a:rPr kumimoji="1" lang="ja-JP" altLang="en-US" sz="1200" b="1" dirty="0"/>
                        <a:t>の環境準備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883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勉強会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オリエンテーション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090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テーマ紹介、先輩との会話</a:t>
                      </a:r>
                      <a:r>
                        <a:rPr kumimoji="1" lang="en-US" altLang="ja-JP" sz="1200" b="1" dirty="0"/>
                        <a:t>*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3254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リサイクル化学の定例会参加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136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勉強会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課題、レポート</a:t>
                      </a:r>
                      <a:endParaRPr kumimoji="1" lang="en-US" altLang="ja-JP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540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勉強会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報告会</a:t>
                      </a:r>
                      <a:r>
                        <a:rPr kumimoji="1" lang="en-US" altLang="ja-JP" sz="1200" b="1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9115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Gr</a:t>
                      </a:r>
                      <a:r>
                        <a:rPr kumimoji="1" lang="ja-JP" altLang="en-US" sz="1200" b="1" dirty="0"/>
                        <a:t>全体の週報</a:t>
                      </a:r>
                      <a:endParaRPr kumimoji="1" lang="en-US" altLang="ja-JP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299672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5F7549-FB24-4DE7-B7F0-35A56EDBD099}"/>
              </a:ext>
            </a:extLst>
          </p:cNvPr>
          <p:cNvSpPr/>
          <p:nvPr/>
        </p:nvSpPr>
        <p:spPr>
          <a:xfrm>
            <a:off x="2370884" y="1553153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Python</a:t>
            </a:r>
            <a:r>
              <a:rPr kumimoji="1" lang="ja-JP" altLang="en-US" sz="1200" dirty="0">
                <a:solidFill>
                  <a:schemeClr val="accent1"/>
                </a:solidFill>
              </a:rPr>
              <a:t>の環境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98FA9A6-67D7-4EC4-85DF-E859156AAEBD}"/>
              </a:ext>
            </a:extLst>
          </p:cNvPr>
          <p:cNvSpPr/>
          <p:nvPr/>
        </p:nvSpPr>
        <p:spPr>
          <a:xfrm>
            <a:off x="4174801" y="285234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ECE092-5BB0-4C02-8997-79B3560CA2AE}"/>
              </a:ext>
            </a:extLst>
          </p:cNvPr>
          <p:cNvSpPr/>
          <p:nvPr/>
        </p:nvSpPr>
        <p:spPr>
          <a:xfrm>
            <a:off x="6000917" y="285234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9D2CE5-D53B-48BA-972C-BCE75B7E74FB}"/>
              </a:ext>
            </a:extLst>
          </p:cNvPr>
          <p:cNvSpPr/>
          <p:nvPr/>
        </p:nvSpPr>
        <p:spPr>
          <a:xfrm>
            <a:off x="7827033" y="285234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8A26D13-669D-4806-A087-079FE493DF69}"/>
              </a:ext>
            </a:extLst>
          </p:cNvPr>
          <p:cNvSpPr/>
          <p:nvPr/>
        </p:nvSpPr>
        <p:spPr>
          <a:xfrm>
            <a:off x="9724258" y="2851422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accent1"/>
                </a:solidFill>
              </a:rPr>
              <a:t>空き時間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CE7C73-31FA-4DB3-9F56-4C541322E984}"/>
              </a:ext>
            </a:extLst>
          </p:cNvPr>
          <p:cNvSpPr/>
          <p:nvPr/>
        </p:nvSpPr>
        <p:spPr>
          <a:xfrm>
            <a:off x="4174801" y="35225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12408F-FDD9-4A87-85DF-C49053B6F927}"/>
              </a:ext>
            </a:extLst>
          </p:cNvPr>
          <p:cNvSpPr/>
          <p:nvPr/>
        </p:nvSpPr>
        <p:spPr>
          <a:xfrm>
            <a:off x="6000916" y="35225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4B4FB17-AA98-4FEF-B458-A7BED9F3674F}"/>
              </a:ext>
            </a:extLst>
          </p:cNvPr>
          <p:cNvSpPr/>
          <p:nvPr/>
        </p:nvSpPr>
        <p:spPr>
          <a:xfrm>
            <a:off x="7827033" y="35225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3B11379-F962-4244-A0FD-613B93C34EB6}"/>
              </a:ext>
            </a:extLst>
          </p:cNvPr>
          <p:cNvSpPr/>
          <p:nvPr/>
        </p:nvSpPr>
        <p:spPr>
          <a:xfrm>
            <a:off x="9724258" y="35225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78F4F85-7F09-4886-9290-B255322B0540}"/>
              </a:ext>
            </a:extLst>
          </p:cNvPr>
          <p:cNvSpPr/>
          <p:nvPr/>
        </p:nvSpPr>
        <p:spPr>
          <a:xfrm>
            <a:off x="4174800" y="474795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（最適化①）</a:t>
            </a:r>
            <a:endParaRPr kumimoji="1" lang="en-US" altLang="ja-JP" sz="1200" dirty="0">
              <a:solidFill>
                <a:schemeClr val="accent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60C0C33-1FEB-435A-8CCD-EAC90E1300B5}"/>
              </a:ext>
            </a:extLst>
          </p:cNvPr>
          <p:cNvSpPr/>
          <p:nvPr/>
        </p:nvSpPr>
        <p:spPr>
          <a:xfrm>
            <a:off x="6000916" y="474795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（最適化②）</a:t>
            </a:r>
            <a:endParaRPr kumimoji="1" lang="en-US" altLang="ja-JP" sz="1200" dirty="0">
              <a:solidFill>
                <a:schemeClr val="accent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2ABFF4C-21ED-474E-A79F-5F2CEC2DFC7E}"/>
              </a:ext>
            </a:extLst>
          </p:cNvPr>
          <p:cNvSpPr/>
          <p:nvPr/>
        </p:nvSpPr>
        <p:spPr>
          <a:xfrm>
            <a:off x="7827032" y="474795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（最適化③）</a:t>
            </a:r>
            <a:endParaRPr kumimoji="1" lang="en-US" altLang="ja-JP" sz="1200" dirty="0">
              <a:solidFill>
                <a:schemeClr val="accent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607E073-E6A3-4785-A163-C0E8E729B5CE}"/>
              </a:ext>
            </a:extLst>
          </p:cNvPr>
          <p:cNvSpPr/>
          <p:nvPr/>
        </p:nvSpPr>
        <p:spPr>
          <a:xfrm>
            <a:off x="9724257" y="474795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（機械学習①）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9020B7-316A-4880-8D65-4ED2FC8EA5D0}"/>
              </a:ext>
            </a:extLst>
          </p:cNvPr>
          <p:cNvSpPr/>
          <p:nvPr/>
        </p:nvSpPr>
        <p:spPr>
          <a:xfrm>
            <a:off x="4174800" y="414443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E0D5560-54BE-4149-B615-717272AE15BE}"/>
              </a:ext>
            </a:extLst>
          </p:cNvPr>
          <p:cNvSpPr/>
          <p:nvPr/>
        </p:nvSpPr>
        <p:spPr>
          <a:xfrm>
            <a:off x="6000916" y="414443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EFF56F5-84E9-4753-ADED-79E519D4EE1C}"/>
              </a:ext>
            </a:extLst>
          </p:cNvPr>
          <p:cNvSpPr/>
          <p:nvPr/>
        </p:nvSpPr>
        <p:spPr>
          <a:xfrm>
            <a:off x="7827032" y="414443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F6998AD-0BB5-48F3-AFC9-4CF03347BE73}"/>
              </a:ext>
            </a:extLst>
          </p:cNvPr>
          <p:cNvSpPr/>
          <p:nvPr/>
        </p:nvSpPr>
        <p:spPr>
          <a:xfrm>
            <a:off x="9724257" y="4143510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accent1"/>
                </a:solidFill>
              </a:rPr>
              <a:t>空き時間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344FA3-5FBC-4269-A263-3F1814B48B9F}"/>
              </a:ext>
            </a:extLst>
          </p:cNvPr>
          <p:cNvSpPr txBox="1"/>
          <p:nvPr/>
        </p:nvSpPr>
        <p:spPr>
          <a:xfrm>
            <a:off x="865117" y="5939854"/>
            <a:ext cx="607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</a:t>
            </a:r>
            <a:r>
              <a:rPr kumimoji="1" lang="ja-JP" altLang="en-US" sz="1200" dirty="0"/>
              <a:t>：武田さんと皆さんの予定で調整します。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**</a:t>
            </a:r>
            <a:r>
              <a:rPr kumimoji="1" lang="ja-JP" altLang="en-US" sz="1200" dirty="0"/>
              <a:t>：日程は暫定です。熊谷さん、王が必須参加です。鎌田さん、竹中さんは任意参加です。</a:t>
            </a:r>
            <a:endParaRPr kumimoji="1" lang="en-US" altLang="ja-JP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20718EE-C320-479F-8A1B-B7CE3689BF2E}"/>
              </a:ext>
            </a:extLst>
          </p:cNvPr>
          <p:cNvSpPr/>
          <p:nvPr/>
        </p:nvSpPr>
        <p:spPr>
          <a:xfrm>
            <a:off x="2370883" y="5454031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40100CB-5E17-4965-8491-36D6BD7BAAAE}"/>
              </a:ext>
            </a:extLst>
          </p:cNvPr>
          <p:cNvSpPr/>
          <p:nvPr/>
        </p:nvSpPr>
        <p:spPr>
          <a:xfrm>
            <a:off x="4174799" y="5454031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144DE5C-F84D-46DE-8166-3841CB850297}"/>
              </a:ext>
            </a:extLst>
          </p:cNvPr>
          <p:cNvSpPr/>
          <p:nvPr/>
        </p:nvSpPr>
        <p:spPr>
          <a:xfrm>
            <a:off x="6023170" y="5454031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843E722-E00C-41D3-8015-EFDF9C7D6061}"/>
              </a:ext>
            </a:extLst>
          </p:cNvPr>
          <p:cNvSpPr/>
          <p:nvPr/>
        </p:nvSpPr>
        <p:spPr>
          <a:xfrm>
            <a:off x="7827031" y="5454031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79F59D-1939-42B0-88DC-6C37F9BB209B}"/>
              </a:ext>
            </a:extLst>
          </p:cNvPr>
          <p:cNvSpPr/>
          <p:nvPr/>
        </p:nvSpPr>
        <p:spPr>
          <a:xfrm>
            <a:off x="9724257" y="5454031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0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4B384-2226-497F-A1AB-E4AE3A21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月のスケジュール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C90C97-B100-4FF8-AE80-EFACC547C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724EA35-410F-4FBE-B54C-A26FD3F63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17528"/>
              </p:ext>
            </p:extLst>
          </p:nvPr>
        </p:nvGraphicFramePr>
        <p:xfrm>
          <a:off x="1630227" y="1031354"/>
          <a:ext cx="8625766" cy="3842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66">
                  <a:extLst>
                    <a:ext uri="{9D8B030D-6E8A-4147-A177-3AD203B41FA5}">
                      <a16:colId xmlns:a16="http://schemas.microsoft.com/office/drawing/2014/main" val="135837516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41169938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638920886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012164020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60651303"/>
                    </a:ext>
                  </a:extLst>
                </a:gridCol>
              </a:tblGrid>
              <a:tr h="64187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18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24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テーマ紹介、先輩との会話</a:t>
                      </a:r>
                      <a:r>
                        <a:rPr kumimoji="1" lang="en-US" altLang="ja-JP" sz="1200" b="1" dirty="0"/>
                        <a:t>*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3254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リサイクル化学の定例会参加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136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勉強会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課題、レポート</a:t>
                      </a:r>
                      <a:endParaRPr kumimoji="1" lang="en-US" altLang="ja-JP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540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勉強会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報告会</a:t>
                      </a:r>
                      <a:r>
                        <a:rPr kumimoji="1" lang="en-US" altLang="ja-JP" sz="1200" b="1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9115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Gr</a:t>
                      </a:r>
                      <a:r>
                        <a:rPr kumimoji="1" lang="ja-JP" altLang="en-US" sz="1200" b="1" dirty="0"/>
                        <a:t>全体の週報</a:t>
                      </a:r>
                      <a:endParaRPr kumimoji="1" lang="en-US" altLang="ja-JP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299672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D5D60BA-CD53-434C-8815-0D2675F2D182}"/>
              </a:ext>
            </a:extLst>
          </p:cNvPr>
          <p:cNvSpPr/>
          <p:nvPr/>
        </p:nvSpPr>
        <p:spPr>
          <a:xfrm>
            <a:off x="3167095" y="1779326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48863F-4612-4421-A3B7-8273314B2013}"/>
              </a:ext>
            </a:extLst>
          </p:cNvPr>
          <p:cNvSpPr/>
          <p:nvPr/>
        </p:nvSpPr>
        <p:spPr>
          <a:xfrm>
            <a:off x="4993211" y="1779326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1EFF80C-7D26-45C1-A765-A0AD5D476B00}"/>
              </a:ext>
            </a:extLst>
          </p:cNvPr>
          <p:cNvSpPr/>
          <p:nvPr/>
        </p:nvSpPr>
        <p:spPr>
          <a:xfrm>
            <a:off x="6819327" y="1779326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7DD077-2868-4776-B19E-D8C081F277C3}"/>
              </a:ext>
            </a:extLst>
          </p:cNvPr>
          <p:cNvSpPr/>
          <p:nvPr/>
        </p:nvSpPr>
        <p:spPr>
          <a:xfrm>
            <a:off x="8716552" y="1778401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accent1"/>
                </a:solidFill>
              </a:rPr>
              <a:t>空き時間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51D4827-ABEF-4780-A6A4-2BFF3A5425EE}"/>
              </a:ext>
            </a:extLst>
          </p:cNvPr>
          <p:cNvSpPr/>
          <p:nvPr/>
        </p:nvSpPr>
        <p:spPr>
          <a:xfrm>
            <a:off x="3167095" y="2440236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B20F97C-5185-493A-A0F0-5984638E2810}"/>
              </a:ext>
            </a:extLst>
          </p:cNvPr>
          <p:cNvSpPr/>
          <p:nvPr/>
        </p:nvSpPr>
        <p:spPr>
          <a:xfrm>
            <a:off x="4993210" y="2440236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8A0B21-A160-44E3-9A2F-76A22C1F3862}"/>
              </a:ext>
            </a:extLst>
          </p:cNvPr>
          <p:cNvSpPr/>
          <p:nvPr/>
        </p:nvSpPr>
        <p:spPr>
          <a:xfrm>
            <a:off x="6819327" y="2440236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1F2DF3-CFB9-4A6B-AF38-8B6A5548BE3D}"/>
              </a:ext>
            </a:extLst>
          </p:cNvPr>
          <p:cNvSpPr/>
          <p:nvPr/>
        </p:nvSpPr>
        <p:spPr>
          <a:xfrm>
            <a:off x="8716552" y="2440236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2AEA79C-2022-460A-AEB3-B69A52C4973D}"/>
              </a:ext>
            </a:extLst>
          </p:cNvPr>
          <p:cNvSpPr/>
          <p:nvPr/>
        </p:nvSpPr>
        <p:spPr>
          <a:xfrm>
            <a:off x="3167095" y="302425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31C662A-44FE-4197-B140-8F7B232A322A}"/>
              </a:ext>
            </a:extLst>
          </p:cNvPr>
          <p:cNvSpPr/>
          <p:nvPr/>
        </p:nvSpPr>
        <p:spPr>
          <a:xfrm>
            <a:off x="4993211" y="302425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68BA1F6-0BF5-4C48-9D6E-396DC238B467}"/>
              </a:ext>
            </a:extLst>
          </p:cNvPr>
          <p:cNvSpPr/>
          <p:nvPr/>
        </p:nvSpPr>
        <p:spPr>
          <a:xfrm>
            <a:off x="6819327" y="302425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E218034-C808-440D-BE88-2E7CCEE28484}"/>
              </a:ext>
            </a:extLst>
          </p:cNvPr>
          <p:cNvSpPr/>
          <p:nvPr/>
        </p:nvSpPr>
        <p:spPr>
          <a:xfrm>
            <a:off x="8716552" y="3023329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accent1"/>
                </a:solidFill>
              </a:rPr>
              <a:t>空き時間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EDBB381-5438-42CC-BA56-7351C5940B20}"/>
              </a:ext>
            </a:extLst>
          </p:cNvPr>
          <p:cNvSpPr/>
          <p:nvPr/>
        </p:nvSpPr>
        <p:spPr>
          <a:xfrm>
            <a:off x="3167095" y="368496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（機械学習②）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5176641-2DA4-4441-9750-1ED549DD93CC}"/>
              </a:ext>
            </a:extLst>
          </p:cNvPr>
          <p:cNvSpPr/>
          <p:nvPr/>
        </p:nvSpPr>
        <p:spPr>
          <a:xfrm>
            <a:off x="4993211" y="368496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（機械学習③）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445EC7E-B27A-498E-862F-4F287BBC377A}"/>
              </a:ext>
            </a:extLst>
          </p:cNvPr>
          <p:cNvSpPr/>
          <p:nvPr/>
        </p:nvSpPr>
        <p:spPr>
          <a:xfrm>
            <a:off x="6819327" y="368496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（練習）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813E669-5007-48E9-A51C-1E936B7294CB}"/>
              </a:ext>
            </a:extLst>
          </p:cNvPr>
          <p:cNvSpPr/>
          <p:nvPr/>
        </p:nvSpPr>
        <p:spPr>
          <a:xfrm>
            <a:off x="8716552" y="3684964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（練習）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6ACA23D-946F-48FB-9253-0A728A894806}"/>
              </a:ext>
            </a:extLst>
          </p:cNvPr>
          <p:cNvSpPr/>
          <p:nvPr/>
        </p:nvSpPr>
        <p:spPr>
          <a:xfrm>
            <a:off x="3167094" y="43406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49C0EBD-BA75-4738-A73C-F33901CBF4C3}"/>
              </a:ext>
            </a:extLst>
          </p:cNvPr>
          <p:cNvSpPr/>
          <p:nvPr/>
        </p:nvSpPr>
        <p:spPr>
          <a:xfrm>
            <a:off x="5015465" y="43406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10EC433-73BC-41EB-9C85-ECD485A07794}"/>
              </a:ext>
            </a:extLst>
          </p:cNvPr>
          <p:cNvSpPr/>
          <p:nvPr/>
        </p:nvSpPr>
        <p:spPr>
          <a:xfrm>
            <a:off x="6819326" y="43406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E12EE8-BA15-4672-A53C-56B7D0BD45E9}"/>
              </a:ext>
            </a:extLst>
          </p:cNvPr>
          <p:cNvSpPr/>
          <p:nvPr/>
        </p:nvSpPr>
        <p:spPr>
          <a:xfrm>
            <a:off x="8716552" y="434068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E6DBC7A-F793-4425-A152-5084158A2875}"/>
              </a:ext>
            </a:extLst>
          </p:cNvPr>
          <p:cNvSpPr txBox="1"/>
          <p:nvPr/>
        </p:nvSpPr>
        <p:spPr>
          <a:xfrm>
            <a:off x="1630227" y="4996410"/>
            <a:ext cx="607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</a:t>
            </a:r>
            <a:r>
              <a:rPr kumimoji="1" lang="ja-JP" altLang="en-US" sz="1200" dirty="0"/>
              <a:t>：武田さんと皆さんの予定で調整します。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03247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4B384-2226-497F-A1AB-E4AE3A21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8</a:t>
            </a:r>
            <a:r>
              <a:rPr kumimoji="1" lang="ja-JP" altLang="en-US" dirty="0"/>
              <a:t>月のスケジュール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C90C97-B100-4FF8-AE80-EFACC547C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724EA35-410F-4FBE-B54C-A26FD3F63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43693"/>
              </p:ext>
            </p:extLst>
          </p:nvPr>
        </p:nvGraphicFramePr>
        <p:xfrm>
          <a:off x="1630227" y="1031354"/>
          <a:ext cx="8625766" cy="320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821">
                  <a:extLst>
                    <a:ext uri="{9D8B030D-6E8A-4147-A177-3AD203B41FA5}">
                      <a16:colId xmlns:a16="http://schemas.microsoft.com/office/drawing/2014/main" val="1358375167"/>
                    </a:ext>
                  </a:extLst>
                </a:gridCol>
                <a:gridCol w="1513789">
                  <a:extLst>
                    <a:ext uri="{9D8B030D-6E8A-4147-A177-3AD203B41FA5}">
                      <a16:colId xmlns:a16="http://schemas.microsoft.com/office/drawing/2014/main" val="1411699388"/>
                    </a:ext>
                  </a:extLst>
                </a:gridCol>
                <a:gridCol w="1513789">
                  <a:extLst>
                    <a:ext uri="{9D8B030D-6E8A-4147-A177-3AD203B41FA5}">
                      <a16:colId xmlns:a16="http://schemas.microsoft.com/office/drawing/2014/main" val="3638920886"/>
                    </a:ext>
                  </a:extLst>
                </a:gridCol>
                <a:gridCol w="1513789">
                  <a:extLst>
                    <a:ext uri="{9D8B030D-6E8A-4147-A177-3AD203B41FA5}">
                      <a16:colId xmlns:a16="http://schemas.microsoft.com/office/drawing/2014/main" val="3012164020"/>
                    </a:ext>
                  </a:extLst>
                </a:gridCol>
                <a:gridCol w="1513789">
                  <a:extLst>
                    <a:ext uri="{9D8B030D-6E8A-4147-A177-3AD203B41FA5}">
                      <a16:colId xmlns:a16="http://schemas.microsoft.com/office/drawing/2014/main" val="3460651303"/>
                    </a:ext>
                  </a:extLst>
                </a:gridCol>
                <a:gridCol w="1513789">
                  <a:extLst>
                    <a:ext uri="{9D8B030D-6E8A-4147-A177-3AD203B41FA5}">
                      <a16:colId xmlns:a16="http://schemas.microsoft.com/office/drawing/2014/main" val="687387382"/>
                    </a:ext>
                  </a:extLst>
                </a:gridCol>
              </a:tblGrid>
              <a:tr h="64187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28</a:t>
                      </a:r>
                      <a:r>
                        <a:rPr kumimoji="1" lang="ja-JP" altLang="en-US" dirty="0"/>
                        <a:t>日～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リサイクル化学の定例会参加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136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勉強会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課題、レポート</a:t>
                      </a:r>
                      <a:endParaRPr kumimoji="1" lang="en-US" altLang="ja-JP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王、学会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540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勉強会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報告会</a:t>
                      </a:r>
                      <a:r>
                        <a:rPr kumimoji="1" lang="en-US" altLang="ja-JP" sz="1200" b="1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王、学会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9115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Gr</a:t>
                      </a:r>
                      <a:r>
                        <a:rPr kumimoji="1" lang="ja-JP" altLang="en-US" sz="1200" b="1" dirty="0"/>
                        <a:t>全体の週報</a:t>
                      </a:r>
                      <a:endParaRPr kumimoji="1" lang="en-US" altLang="ja-JP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299672"/>
                  </a:ext>
                </a:extLst>
              </a:tr>
            </a:tbl>
          </a:graphicData>
        </a:graphic>
      </p:graphicFrame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51D4827-ABEF-4780-A6A4-2BFF3A5425EE}"/>
              </a:ext>
            </a:extLst>
          </p:cNvPr>
          <p:cNvSpPr/>
          <p:nvPr/>
        </p:nvSpPr>
        <p:spPr>
          <a:xfrm>
            <a:off x="4296099" y="180344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B20F97C-5185-493A-A0F0-5984638E2810}"/>
              </a:ext>
            </a:extLst>
          </p:cNvPr>
          <p:cNvSpPr/>
          <p:nvPr/>
        </p:nvSpPr>
        <p:spPr>
          <a:xfrm>
            <a:off x="5797876" y="1802522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8A0B21-A160-44E3-9A2F-76A22C1F3862}"/>
              </a:ext>
            </a:extLst>
          </p:cNvPr>
          <p:cNvSpPr/>
          <p:nvPr/>
        </p:nvSpPr>
        <p:spPr>
          <a:xfrm>
            <a:off x="7304518" y="180344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1F2DF3-CFB9-4A6B-AF38-8B6A5548BE3D}"/>
              </a:ext>
            </a:extLst>
          </p:cNvPr>
          <p:cNvSpPr/>
          <p:nvPr/>
        </p:nvSpPr>
        <p:spPr>
          <a:xfrm>
            <a:off x="8800526" y="1803447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2AEA79C-2022-460A-AEB3-B69A52C4973D}"/>
              </a:ext>
            </a:extLst>
          </p:cNvPr>
          <p:cNvSpPr/>
          <p:nvPr/>
        </p:nvSpPr>
        <p:spPr>
          <a:xfrm>
            <a:off x="4296099" y="238746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31C662A-44FE-4197-B140-8F7B232A322A}"/>
              </a:ext>
            </a:extLst>
          </p:cNvPr>
          <p:cNvSpPr/>
          <p:nvPr/>
        </p:nvSpPr>
        <p:spPr>
          <a:xfrm>
            <a:off x="5797877" y="2386540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68BA1F6-0BF5-4C48-9D6E-396DC238B467}"/>
              </a:ext>
            </a:extLst>
          </p:cNvPr>
          <p:cNvSpPr/>
          <p:nvPr/>
        </p:nvSpPr>
        <p:spPr>
          <a:xfrm>
            <a:off x="7304518" y="238746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E218034-C808-440D-BE88-2E7CCEE28484}"/>
              </a:ext>
            </a:extLst>
          </p:cNvPr>
          <p:cNvSpPr/>
          <p:nvPr/>
        </p:nvSpPr>
        <p:spPr>
          <a:xfrm>
            <a:off x="8800526" y="2386540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accent1"/>
                </a:solidFill>
              </a:rPr>
              <a:t>空き時間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EDBB381-5438-42CC-BA56-7351C5940B20}"/>
              </a:ext>
            </a:extLst>
          </p:cNvPr>
          <p:cNvSpPr/>
          <p:nvPr/>
        </p:nvSpPr>
        <p:spPr>
          <a:xfrm>
            <a:off x="4296099" y="304817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（練習）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5176641-2DA4-4441-9750-1ED549DD93CC}"/>
              </a:ext>
            </a:extLst>
          </p:cNvPr>
          <p:cNvSpPr/>
          <p:nvPr/>
        </p:nvSpPr>
        <p:spPr>
          <a:xfrm>
            <a:off x="5797877" y="3047250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（練習）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445EC7E-B27A-498E-862F-4F287BBC377A}"/>
              </a:ext>
            </a:extLst>
          </p:cNvPr>
          <p:cNvSpPr/>
          <p:nvPr/>
        </p:nvSpPr>
        <p:spPr>
          <a:xfrm>
            <a:off x="7304518" y="304817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（練習）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813E669-5007-48E9-A51C-1E936B7294CB}"/>
              </a:ext>
            </a:extLst>
          </p:cNvPr>
          <p:cNvSpPr/>
          <p:nvPr/>
        </p:nvSpPr>
        <p:spPr>
          <a:xfrm>
            <a:off x="8800526" y="3048175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（練習）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6ACA23D-946F-48FB-9253-0A728A894806}"/>
              </a:ext>
            </a:extLst>
          </p:cNvPr>
          <p:cNvSpPr/>
          <p:nvPr/>
        </p:nvSpPr>
        <p:spPr>
          <a:xfrm>
            <a:off x="4296098" y="3703898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49C0EBD-BA75-4738-A73C-F33901CBF4C3}"/>
              </a:ext>
            </a:extLst>
          </p:cNvPr>
          <p:cNvSpPr/>
          <p:nvPr/>
        </p:nvSpPr>
        <p:spPr>
          <a:xfrm>
            <a:off x="5820131" y="3702973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10EC433-73BC-41EB-9C85-ECD485A07794}"/>
              </a:ext>
            </a:extLst>
          </p:cNvPr>
          <p:cNvSpPr/>
          <p:nvPr/>
        </p:nvSpPr>
        <p:spPr>
          <a:xfrm>
            <a:off x="7304517" y="3703898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E12EE8-BA15-4672-A53C-56B7D0BD45E9}"/>
              </a:ext>
            </a:extLst>
          </p:cNvPr>
          <p:cNvSpPr/>
          <p:nvPr/>
        </p:nvSpPr>
        <p:spPr>
          <a:xfrm>
            <a:off x="8800526" y="3703898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E6DBC7A-F793-4425-A152-5084158A2875}"/>
              </a:ext>
            </a:extLst>
          </p:cNvPr>
          <p:cNvSpPr txBox="1"/>
          <p:nvPr/>
        </p:nvSpPr>
        <p:spPr>
          <a:xfrm>
            <a:off x="1630227" y="4379833"/>
            <a:ext cx="607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</a:t>
            </a:r>
            <a:r>
              <a:rPr kumimoji="1" lang="ja-JP" altLang="en-US" sz="1200" dirty="0"/>
              <a:t>：武田さんと皆さんの予定で調整します。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※7</a:t>
            </a:r>
            <a:r>
              <a:rPr kumimoji="1" lang="ja-JP" altLang="en-US" sz="1200" dirty="0"/>
              <a:t>月～</a:t>
            </a:r>
            <a:r>
              <a:rPr kumimoji="1" lang="en-US" altLang="ja-JP" sz="1200" dirty="0"/>
              <a:t>8</a:t>
            </a:r>
            <a:r>
              <a:rPr kumimoji="1" lang="ja-JP" altLang="en-US" sz="1200" dirty="0"/>
              <a:t>月に夏休みで一週間不在かも</a:t>
            </a:r>
            <a:endParaRPr kumimoji="1" lang="en-US" altLang="ja-JP" sz="12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DA89507-4575-43AE-AF34-417D66EBB0DC}"/>
              </a:ext>
            </a:extLst>
          </p:cNvPr>
          <p:cNvSpPr/>
          <p:nvPr/>
        </p:nvSpPr>
        <p:spPr>
          <a:xfrm>
            <a:off x="2701120" y="1802522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3D055EC-535E-4EE7-A5F8-2E558D5D6587}"/>
              </a:ext>
            </a:extLst>
          </p:cNvPr>
          <p:cNvSpPr/>
          <p:nvPr/>
        </p:nvSpPr>
        <p:spPr>
          <a:xfrm>
            <a:off x="2725212" y="3702973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6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976D2-56F3-60D2-A29B-1090903E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直近の実施事項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F1C313-E032-295B-9474-083E6F4A6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CE187A-00AD-8A63-98CB-AFAE7CF5B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25735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dirty="0"/>
              <a:t>イノベの受入作業の実施</a:t>
            </a:r>
            <a:endParaRPr kumimoji="1"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kumimoji="1" lang="en-US" altLang="ja-JP" sz="2400" dirty="0">
                <a:hlinkClick r:id="rId2"/>
              </a:rPr>
              <a:t>http://gomweb.jp.ykgw.net/Web01/C/Innovation_Center/html/files/%E7%A4%BE%E5%93%A1%E5%8F%97%E5%85%A5_%E4%BD%9C%E6%A5%AD%E4%B8%80%E8%A6%A7_2022.12.07.pdf</a:t>
            </a:r>
            <a:endParaRPr kumimoji="1" lang="en-US" altLang="ja-JP" sz="24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dirty="0"/>
              <a:t>修論紹介の資料準備</a:t>
            </a:r>
            <a:endParaRPr kumimoji="1" lang="en-US" altLang="ja-JP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dirty="0"/>
              <a:t>空き時間で教科書・動画の勉強</a:t>
            </a:r>
          </a:p>
        </p:txBody>
      </p:sp>
    </p:spTree>
    <p:extLst>
      <p:ext uri="{BB962C8B-B14F-4D97-AF65-F5344CB8AC3E}">
        <p14:creationId xmlns:p14="http://schemas.microsoft.com/office/powerpoint/2010/main" val="98306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B8C71-117E-061A-5331-0932B791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会話のお時間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96F0EC-09E4-FE4F-D40D-EBF71F2F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92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D378F-742B-D36B-F91B-0872BB59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E7021F1-3354-B85A-C17B-B88C2A86B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9B89FD-A150-5FC9-86A8-DDF3407FE0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13839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ja-JP" dirty="0"/>
              <a:t>Python</a:t>
            </a:r>
            <a:r>
              <a:rPr lang="ja-JP" altLang="en-US" dirty="0"/>
              <a:t>は使えますか？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dirty="0"/>
              <a:t>最適化、機械学習の技術についてどの</a:t>
            </a:r>
            <a:r>
              <a:rPr lang="ja-JP" altLang="en-US" dirty="0"/>
              <a:t>程度</a:t>
            </a:r>
            <a:r>
              <a:rPr kumimoji="1" lang="ja-JP" altLang="en-US" dirty="0"/>
              <a:t>知っていますか？学生時代に使っていましたか？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249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65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全体のスケジュール（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月～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C4C3AC-81F4-89FC-55FF-B5F209DC9C38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全体の話</a:t>
            </a:r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BE128F42-8007-E4E4-D760-E866EFFAA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32804"/>
              </p:ext>
            </p:extLst>
          </p:nvPr>
        </p:nvGraphicFramePr>
        <p:xfrm>
          <a:off x="676275" y="959625"/>
          <a:ext cx="10620376" cy="512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01">
                  <a:extLst>
                    <a:ext uri="{9D8B030D-6E8A-4147-A177-3AD203B41FA5}">
                      <a16:colId xmlns:a16="http://schemas.microsoft.com/office/drawing/2014/main" val="1358375167"/>
                    </a:ext>
                  </a:extLst>
                </a:gridCol>
                <a:gridCol w="2782125">
                  <a:extLst>
                    <a:ext uri="{9D8B030D-6E8A-4147-A177-3AD203B41FA5}">
                      <a16:colId xmlns:a16="http://schemas.microsoft.com/office/drawing/2014/main" val="1411699388"/>
                    </a:ext>
                  </a:extLst>
                </a:gridCol>
                <a:gridCol w="2782125">
                  <a:extLst>
                    <a:ext uri="{9D8B030D-6E8A-4147-A177-3AD203B41FA5}">
                      <a16:colId xmlns:a16="http://schemas.microsoft.com/office/drawing/2014/main" val="3638920886"/>
                    </a:ext>
                  </a:extLst>
                </a:gridCol>
                <a:gridCol w="2782125">
                  <a:extLst>
                    <a:ext uri="{9D8B030D-6E8A-4147-A177-3AD203B41FA5}">
                      <a16:colId xmlns:a16="http://schemas.microsoft.com/office/drawing/2014/main" val="3012164020"/>
                    </a:ext>
                  </a:extLst>
                </a:gridCol>
              </a:tblGrid>
              <a:tr h="64187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イノベ受け入れ作業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883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週報（リサイクル化学）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090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週報（</a:t>
                      </a:r>
                      <a:r>
                        <a:rPr kumimoji="1" lang="en-US" altLang="ja-JP" sz="1400" b="1" dirty="0"/>
                        <a:t>Gr</a:t>
                      </a:r>
                      <a:r>
                        <a:rPr kumimoji="1" lang="ja-JP" altLang="en-US" sz="1400" b="1" dirty="0"/>
                        <a:t>全体）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5522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テーマ紹介、先輩との会話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3254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自己紹介＋修論発表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136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勉強会</a:t>
                      </a:r>
                      <a:endParaRPr kumimoji="1" lang="en-US" altLang="ja-JP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540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勉強会の準備</a:t>
                      </a:r>
                      <a:endParaRPr kumimoji="1" lang="en-US" altLang="ja-JP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29084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073A83-DEB4-4F3A-2797-0BD4A3C4DFA6}"/>
              </a:ext>
            </a:extLst>
          </p:cNvPr>
          <p:cNvSpPr/>
          <p:nvPr/>
        </p:nvSpPr>
        <p:spPr>
          <a:xfrm>
            <a:off x="3029664" y="2344237"/>
            <a:ext cx="80669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16:00~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FD97FF-7ABA-E85B-2E3F-538849EE2C13}"/>
              </a:ext>
            </a:extLst>
          </p:cNvPr>
          <p:cNvSpPr/>
          <p:nvPr/>
        </p:nvSpPr>
        <p:spPr>
          <a:xfrm>
            <a:off x="4495799" y="4274638"/>
            <a:ext cx="1183235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どこかで実施</a:t>
            </a:r>
            <a:endParaRPr kumimoji="1" lang="en-US" altLang="ja-JP" sz="1200" dirty="0">
              <a:solidFill>
                <a:schemeClr val="accent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12FAF28-F577-3651-1635-858C839B41AA}"/>
              </a:ext>
            </a:extLst>
          </p:cNvPr>
          <p:cNvSpPr/>
          <p:nvPr/>
        </p:nvSpPr>
        <p:spPr>
          <a:xfrm>
            <a:off x="3029665" y="4890829"/>
            <a:ext cx="806696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火曜日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10:00~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B736418-9100-33D4-AF2B-EFD09E10A0AC}"/>
              </a:ext>
            </a:extLst>
          </p:cNvPr>
          <p:cNvSpPr/>
          <p:nvPr/>
        </p:nvSpPr>
        <p:spPr>
          <a:xfrm>
            <a:off x="3029664" y="3631171"/>
            <a:ext cx="4018836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592FF1-E723-7DCE-70ED-E2547FC58996}"/>
              </a:ext>
            </a:extLst>
          </p:cNvPr>
          <p:cNvSpPr/>
          <p:nvPr/>
        </p:nvSpPr>
        <p:spPr>
          <a:xfrm>
            <a:off x="3029664" y="2987704"/>
            <a:ext cx="80669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木曜日</a:t>
            </a:r>
            <a:r>
              <a:rPr kumimoji="1" lang="en-US" altLang="ja-JP" sz="1200" dirty="0">
                <a:solidFill>
                  <a:schemeClr val="accent1"/>
                </a:solidFill>
              </a:rPr>
              <a:t>13:00~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6DF302-4D35-1DC5-CCB3-4DF5617F5C6D}"/>
              </a:ext>
            </a:extLst>
          </p:cNvPr>
          <p:cNvSpPr/>
          <p:nvPr/>
        </p:nvSpPr>
        <p:spPr>
          <a:xfrm>
            <a:off x="3029665" y="1735198"/>
            <a:ext cx="1288010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48F0DB3-5B5F-68FA-993F-DF2CAAF0D8CB}"/>
              </a:ext>
            </a:extLst>
          </p:cNvPr>
          <p:cNvSpPr/>
          <p:nvPr/>
        </p:nvSpPr>
        <p:spPr>
          <a:xfrm>
            <a:off x="3029664" y="4274638"/>
            <a:ext cx="1361361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資料準備</a:t>
            </a:r>
            <a:endParaRPr kumimoji="1" lang="en-US" altLang="ja-JP" sz="1200" dirty="0">
              <a:solidFill>
                <a:schemeClr val="accent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C1E401F-B8B9-2C4C-41D6-864E474779B8}"/>
              </a:ext>
            </a:extLst>
          </p:cNvPr>
          <p:cNvSpPr/>
          <p:nvPr/>
        </p:nvSpPr>
        <p:spPr>
          <a:xfrm>
            <a:off x="3044307" y="5539737"/>
            <a:ext cx="8052317" cy="40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1"/>
                </a:solidFill>
              </a:rPr>
              <a:t>空き時間</a:t>
            </a:r>
          </a:p>
        </p:txBody>
      </p:sp>
    </p:spTree>
    <p:extLst>
      <p:ext uri="{BB962C8B-B14F-4D97-AF65-F5344CB8AC3E}">
        <p14:creationId xmlns:p14="http://schemas.microsoft.com/office/powerpoint/2010/main" val="60440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69053-34DC-D84C-4965-7B86311A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2CFE20-D226-28F8-AD77-68DB0D3F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D8F86A-4709-E20C-A14E-52D13C01E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297876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b="0" dirty="0">
                <a:solidFill>
                  <a:schemeClr val="tx1"/>
                </a:solidFill>
              </a:rPr>
              <a:t>数学のおさらい＋最適化の話から</a:t>
            </a:r>
            <a:endParaRPr kumimoji="1" lang="en-US" altLang="ja-JP" b="0" dirty="0">
              <a:solidFill>
                <a:schemeClr val="tx1"/>
              </a:solidFill>
            </a:endParaRPr>
          </a:p>
          <a:p>
            <a:pPr marL="828000" lvl="1" indent="-457200">
              <a:buFont typeface="Wingdings" panose="05000000000000000000" pitchFamily="2" charset="2"/>
              <a:buChar char="Ø"/>
            </a:pPr>
            <a:r>
              <a:rPr lang="ja-JP" altLang="en-US" sz="2400" b="0" dirty="0">
                <a:solidFill>
                  <a:schemeClr val="tx1"/>
                </a:solidFill>
              </a:rPr>
              <a:t>青本と緑本中心</a:t>
            </a:r>
            <a:endParaRPr lang="en-US" altLang="ja-JP" sz="2400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b="0" dirty="0">
                <a:solidFill>
                  <a:schemeClr val="tx1"/>
                </a:solidFill>
              </a:rPr>
              <a:t>最適化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b="0" dirty="0">
                <a:solidFill>
                  <a:schemeClr val="tx1"/>
                </a:solidFill>
              </a:rPr>
              <a:t>1. </a:t>
            </a:r>
            <a:r>
              <a:rPr lang="ja-JP" altLang="en-US" sz="2400" b="0" dirty="0">
                <a:solidFill>
                  <a:schemeClr val="tx1"/>
                </a:solidFill>
              </a:rPr>
              <a:t>最適化とは、基盤となる数学</a:t>
            </a:r>
            <a:endParaRPr lang="en-US" altLang="ja-JP" sz="2400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2. </a:t>
            </a:r>
            <a:r>
              <a:rPr lang="ja-JP" altLang="en-US" sz="2400" dirty="0"/>
              <a:t>最適化問題と最適化アルゴリズム（ソルバー）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3. </a:t>
            </a:r>
            <a:r>
              <a:rPr lang="ja-JP" altLang="en-US" sz="2400" dirty="0"/>
              <a:t>無制約・非線形・連続最適化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4. </a:t>
            </a:r>
            <a:r>
              <a:rPr lang="ja-JP" altLang="en-US" sz="2400" dirty="0"/>
              <a:t>有制約・非線形・連続最適化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280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勉強会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の話</a:t>
            </a: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5F70BC8C-EEFF-4ADC-CE98-339D61367F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9688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b="0" dirty="0">
                <a:solidFill>
                  <a:schemeClr val="tx1"/>
                </a:solidFill>
              </a:rPr>
              <a:t>オペレーショナルエクセレンス</a:t>
            </a:r>
            <a:r>
              <a:rPr kumimoji="1" lang="en-US" altLang="ja-JP" b="0" dirty="0">
                <a:solidFill>
                  <a:schemeClr val="tx1"/>
                </a:solidFill>
              </a:rPr>
              <a:t>Gr.</a:t>
            </a:r>
            <a:r>
              <a:rPr lang="ja-JP" altLang="en-US" b="0" dirty="0">
                <a:solidFill>
                  <a:schemeClr val="tx1"/>
                </a:solidFill>
              </a:rPr>
              <a:t>の研究を進めるには最適化、機械学習の技術を駆使する能力が求められるため、それらの技術の基礎を勉強しておく。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b="0" dirty="0">
                <a:solidFill>
                  <a:schemeClr val="tx1"/>
                </a:solidFill>
              </a:rPr>
              <a:t>実施方法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b="0" dirty="0">
                <a:solidFill>
                  <a:schemeClr val="tx1"/>
                </a:solidFill>
              </a:rPr>
              <a:t>毎週</a:t>
            </a:r>
            <a:r>
              <a:rPr lang="ja-JP" altLang="en-US" sz="2400" b="0" dirty="0">
                <a:solidFill>
                  <a:srgbClr val="FF0000"/>
                </a:solidFill>
              </a:rPr>
              <a:t>火曜日</a:t>
            </a:r>
            <a:r>
              <a:rPr lang="en-US" altLang="ja-JP" sz="2400" b="0" dirty="0">
                <a:solidFill>
                  <a:srgbClr val="FF0000"/>
                </a:solidFill>
              </a:rPr>
              <a:t>10:00~11:00</a:t>
            </a:r>
            <a:r>
              <a:rPr lang="ja-JP" altLang="en-US" sz="2400" b="0" dirty="0">
                <a:solidFill>
                  <a:schemeClr val="tx1"/>
                </a:solidFill>
              </a:rPr>
              <a:t>に勉強会を実施する。</a:t>
            </a:r>
            <a:endParaRPr lang="en-US" altLang="ja-JP" sz="2400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On</a:t>
            </a:r>
            <a:r>
              <a:rPr lang="ja-JP" altLang="en-US" sz="2400" dirty="0"/>
              <a:t>勉強会：教科書の勉強、熊谷さんからのレッスン、武田さんの報告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b="0" dirty="0">
                <a:solidFill>
                  <a:schemeClr val="tx1"/>
                </a:solidFill>
              </a:rPr>
              <a:t>Off</a:t>
            </a:r>
            <a:r>
              <a:rPr lang="ja-JP" altLang="en-US" sz="2400" b="0" dirty="0">
                <a:solidFill>
                  <a:schemeClr val="tx1"/>
                </a:solidFill>
              </a:rPr>
              <a:t>勉強会：教科書・動画の勉強、コーディングの練習、実装の練習</a:t>
            </a:r>
            <a:endParaRPr lang="en-US" altLang="ja-JP" sz="2400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b="0" dirty="0">
                <a:solidFill>
                  <a:schemeClr val="tx1"/>
                </a:solidFill>
              </a:rPr>
              <a:t>一緒に勉強しましょう！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endParaRPr lang="en-US" altLang="ja-JP" sz="2400" b="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C4F54DD-56BF-0016-B4C9-058FC186B533}"/>
              </a:ext>
            </a:extLst>
          </p:cNvPr>
          <p:cNvSpPr/>
          <p:nvPr/>
        </p:nvSpPr>
        <p:spPr>
          <a:xfrm>
            <a:off x="8267700" y="5110172"/>
            <a:ext cx="3649480" cy="676462"/>
          </a:xfrm>
          <a:prstGeom prst="wedgeRoundRectCallout">
            <a:avLst>
              <a:gd name="adj1" fmla="val -57873"/>
              <a:gd name="adj2" fmla="val -496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さっきの要領で修正してください。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8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大まかな計画と参考書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勉強会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の話</a:t>
            </a: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5F70BC8C-EEFF-4ADC-CE98-339D61367F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40662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b="0" dirty="0">
                <a:solidFill>
                  <a:schemeClr val="tx1"/>
                </a:solidFill>
              </a:rPr>
              <a:t>分野</a:t>
            </a:r>
            <a:endParaRPr kumimoji="1" lang="en-US" altLang="ja-JP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kumimoji="1" lang="ja-JP" altLang="en-US" sz="2000" b="0" dirty="0">
                <a:solidFill>
                  <a:schemeClr val="tx1"/>
                </a:solidFill>
              </a:rPr>
              <a:t>基礎理論（最適化）</a:t>
            </a:r>
            <a:endParaRPr kumimoji="1" lang="en-US" altLang="ja-JP" sz="2000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b="0" dirty="0">
                <a:solidFill>
                  <a:schemeClr val="tx1"/>
                </a:solidFill>
              </a:rPr>
              <a:t>基礎理論＆プログラミング（統計・機械学習）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kumimoji="1" lang="ja-JP" altLang="en-US" sz="2000" b="0" dirty="0">
                <a:solidFill>
                  <a:schemeClr val="tx1"/>
                </a:solidFill>
              </a:rPr>
              <a:t>実データ分析</a:t>
            </a:r>
            <a:endParaRPr kumimoji="1" lang="en-US" altLang="ja-JP" sz="2000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b="0" dirty="0">
                <a:solidFill>
                  <a:schemeClr val="tx1"/>
                </a:solidFill>
              </a:rPr>
              <a:t>参考書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最適化（基礎理論）：機械学習のための連続最適化</a:t>
            </a:r>
            <a:endParaRPr lang="en-US" altLang="ja-JP" sz="20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統計・機械学習（基礎理論）：ゼロからつくる</a:t>
            </a:r>
            <a:r>
              <a:rPr lang="en-US" altLang="ja-JP" sz="2000" dirty="0"/>
              <a:t>Python</a:t>
            </a:r>
            <a:r>
              <a:rPr lang="ja-JP" altLang="en-US" sz="2000" dirty="0"/>
              <a:t>機械学習プログラミング入門</a:t>
            </a:r>
            <a:endParaRPr lang="en-US" altLang="ja-JP" sz="20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統計・機械学習（実装）：</a:t>
            </a:r>
            <a:r>
              <a:rPr lang="en-US" altLang="ja-JP" sz="2000" dirty="0"/>
              <a:t>Python</a:t>
            </a:r>
            <a:r>
              <a:rPr lang="ja-JP" altLang="en-US" sz="2000" dirty="0"/>
              <a:t>で始める機械学習</a:t>
            </a:r>
            <a:endParaRPr lang="en-US" altLang="ja-JP" sz="20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人工知能・機械学習などの基礎：スッキリわかる</a:t>
            </a:r>
            <a:r>
              <a:rPr lang="en-US" altLang="ja-JP" sz="2000" dirty="0"/>
              <a:t>Python</a:t>
            </a:r>
            <a:r>
              <a:rPr lang="ja-JP" altLang="en-US" sz="2000" dirty="0"/>
              <a:t>による機械学習入門</a:t>
            </a:r>
            <a:endParaRPr lang="en-US" altLang="ja-JP" sz="20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endParaRPr lang="en-US" altLang="ja-JP" sz="20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詳細は教科書</a:t>
            </a:r>
            <a:r>
              <a:rPr lang="en-US" altLang="ja-JP" sz="2000" dirty="0"/>
              <a:t>.html</a:t>
            </a:r>
            <a:r>
              <a:rPr lang="ja-JP" altLang="en-US" sz="2000" dirty="0"/>
              <a:t>を参照ください。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8086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勉強会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の話</a:t>
            </a:r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D4D796B0-EEC2-A124-E535-AA8B394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15509"/>
              </p:ext>
            </p:extLst>
          </p:nvPr>
        </p:nvGraphicFramePr>
        <p:xfrm>
          <a:off x="458737" y="1159650"/>
          <a:ext cx="11331675" cy="322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3583751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389208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121640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606513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569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404896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857538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8037528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77679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834909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040189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50780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037215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28474948"/>
                    </a:ext>
                  </a:extLst>
                </a:gridCol>
              </a:tblGrid>
              <a:tr h="6454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264620"/>
                  </a:ext>
                </a:extLst>
              </a:tr>
              <a:tr h="6454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19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26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17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24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31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14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21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28</a:t>
                      </a:r>
                      <a:r>
                        <a:rPr kumimoji="1" lang="ja-JP" altLang="en-US" sz="1200" dirty="0"/>
                        <a:t>日～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5751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基礎理論（最適化）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788363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基礎理論＆実装（統計）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*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509026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実データ分析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**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2548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360835-24DE-F9F3-5F06-E43925175EFD}"/>
              </a:ext>
            </a:extLst>
          </p:cNvPr>
          <p:cNvSpPr txBox="1"/>
          <p:nvPr/>
        </p:nvSpPr>
        <p:spPr>
          <a:xfrm>
            <a:off x="639627" y="4783833"/>
            <a:ext cx="607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*</a:t>
            </a:r>
            <a:r>
              <a:rPr kumimoji="1" lang="ja-JP" altLang="en-US" sz="1600" dirty="0"/>
              <a:t>  </a:t>
            </a:r>
            <a:r>
              <a:rPr kumimoji="1" lang="en-US" altLang="ja-JP" sz="1600" dirty="0"/>
              <a:t>7</a:t>
            </a:r>
            <a:r>
              <a:rPr kumimoji="1" lang="ja-JP" altLang="en-US" sz="1600" dirty="0"/>
              <a:t>月</a:t>
            </a:r>
            <a:r>
              <a:rPr kumimoji="1" lang="en-US" altLang="ja-JP" sz="1600" dirty="0"/>
              <a:t>31</a:t>
            </a:r>
            <a:r>
              <a:rPr kumimoji="1" lang="ja-JP" altLang="en-US" sz="1600" dirty="0"/>
              <a:t>日の週は、王さんが学会で不在</a:t>
            </a:r>
            <a:endParaRPr kumimoji="1" lang="en-US" altLang="ja-JP" sz="1600" dirty="0"/>
          </a:p>
          <a:p>
            <a:r>
              <a:rPr kumimoji="1" lang="en-US" altLang="ja-JP" sz="1600" dirty="0"/>
              <a:t>** </a:t>
            </a:r>
            <a:r>
              <a:rPr kumimoji="1" lang="ja-JP" altLang="en-US" sz="1600" dirty="0"/>
              <a:t>熊谷は夏休みで一週間不在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10107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注意点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勉強会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の話</a:t>
            </a: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5F70BC8C-EEFF-4ADC-CE98-339D61367F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366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400" b="0" dirty="0">
                <a:solidFill>
                  <a:schemeClr val="tx1"/>
                </a:solidFill>
              </a:rPr>
              <a:t>今回の勉強会だけで、参考書を全て読み込む予定は無いです。最低限必要な章だけを抜粋して、進めていく予定です。</a:t>
            </a:r>
            <a:endParaRPr kumimoji="1" lang="en-US" altLang="ja-JP" sz="2400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実施する章は、後日お知らせします。</a:t>
            </a:r>
            <a:endParaRPr lang="en-US" altLang="ja-JP" sz="20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kumimoji="1" lang="ja-JP" altLang="en-US" sz="2000" b="0" dirty="0">
                <a:solidFill>
                  <a:schemeClr val="tx1"/>
                </a:solidFill>
              </a:rPr>
              <a:t>残った章は、必要に応じて自分で読んだり、あるいは下期に勉強会第二段で実施するのもありだと思います。</a:t>
            </a:r>
            <a:endParaRPr kumimoji="1" lang="en-US" altLang="ja-JP" sz="2000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400" b="0" dirty="0">
                <a:solidFill>
                  <a:schemeClr val="tx1"/>
                </a:solidFill>
              </a:rPr>
              <a:t>勉強会の開催頻度や実施範囲は、武田さんのスキルや状況に応じて、無理が無いように変更します。</a:t>
            </a:r>
            <a:endParaRPr kumimoji="1" lang="en-US" altLang="ja-JP" sz="2400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sz="2400" b="0" dirty="0">
                <a:solidFill>
                  <a:schemeClr val="tx1"/>
                </a:solidFill>
              </a:rPr>
              <a:t>最適化計算のトライアルについては別途実施するかもしれません。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kumimoji="1" lang="en-US" altLang="ja-JP" sz="2000" b="0" dirty="0">
                <a:solidFill>
                  <a:schemeClr val="tx1"/>
                </a:solidFill>
              </a:rPr>
              <a:t>NTT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データ数理システムの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Numerical </a:t>
            </a:r>
            <a:r>
              <a:rPr lang="en-US" altLang="ja-JP" sz="2000" dirty="0"/>
              <a:t>O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ptimizer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を使ったチュートリアルなど</a:t>
            </a:r>
            <a:endParaRPr kumimoji="1" lang="en-US" altLang="ja-JP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3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817695" cy="17250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制約を満たす範囲で、評価指標が最大（最小）となるような行動を複数の選択肢から決定すること。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例えば、「乗り換え案内」</a:t>
            </a:r>
            <a:endParaRPr lang="en-US" altLang="ja-JP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最適化は、人間の意思決定のための本質的な行為。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最適化とは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343A684-27AD-69E5-A305-9CF5C71812D2}"/>
              </a:ext>
            </a:extLst>
          </p:cNvPr>
          <p:cNvSpPr/>
          <p:nvPr/>
        </p:nvSpPr>
        <p:spPr>
          <a:xfrm>
            <a:off x="895350" y="4539028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836166E-47FD-C41E-CAF9-2B95F720DBAF}"/>
              </a:ext>
            </a:extLst>
          </p:cNvPr>
          <p:cNvSpPr/>
          <p:nvPr/>
        </p:nvSpPr>
        <p:spPr>
          <a:xfrm>
            <a:off x="4781550" y="4505689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224E695-EF9B-145F-7B0D-CC93F6D12A43}"/>
              </a:ext>
            </a:extLst>
          </p:cNvPr>
          <p:cNvSpPr/>
          <p:nvPr/>
        </p:nvSpPr>
        <p:spPr>
          <a:xfrm>
            <a:off x="2686050" y="5077190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2D6133D-F43B-5AB9-81D1-9344F5230EC1}"/>
              </a:ext>
            </a:extLst>
          </p:cNvPr>
          <p:cNvSpPr/>
          <p:nvPr/>
        </p:nvSpPr>
        <p:spPr>
          <a:xfrm>
            <a:off x="3705225" y="4881928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E9C8199-ADA6-D5D5-1612-8042B247C7C4}"/>
              </a:ext>
            </a:extLst>
          </p:cNvPr>
          <p:cNvSpPr/>
          <p:nvPr/>
        </p:nvSpPr>
        <p:spPr>
          <a:xfrm>
            <a:off x="2486025" y="3977664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809365D-C3A1-EA5E-EF71-0A43FFA72911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1066800" y="4058627"/>
            <a:ext cx="1419225" cy="561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65582E0-3ECD-E69E-8FE9-B43ED0D7FBEA}"/>
              </a:ext>
            </a:extLst>
          </p:cNvPr>
          <p:cNvCxnSpPr>
            <a:cxnSpLocks/>
            <a:stCxn id="27" idx="5"/>
            <a:endCxn id="6" idx="1"/>
          </p:cNvCxnSpPr>
          <p:nvPr/>
        </p:nvCxnSpPr>
        <p:spPr>
          <a:xfrm>
            <a:off x="3668858" y="3396841"/>
            <a:ext cx="1137800" cy="1132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8439C9A-33E4-B0B3-EAF9-0AA116D56F13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3876675" y="4586652"/>
            <a:ext cx="904875" cy="37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6E5FF65-A86B-7F32-D26B-18A82799C5C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857500" y="4962891"/>
            <a:ext cx="847725" cy="1952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D2928D2-D9A4-33F9-9D0F-973C01F090EC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1041692" y="4677240"/>
            <a:ext cx="1644358" cy="480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AB8AF60C-2317-EBDB-2860-E5FB1B59DF26}"/>
              </a:ext>
            </a:extLst>
          </p:cNvPr>
          <p:cNvSpPr/>
          <p:nvPr/>
        </p:nvSpPr>
        <p:spPr>
          <a:xfrm>
            <a:off x="3522516" y="3258629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4D8296F-5752-FC29-FC7A-C21D1416CB7F}"/>
              </a:ext>
            </a:extLst>
          </p:cNvPr>
          <p:cNvCxnSpPr>
            <a:cxnSpLocks/>
            <a:stCxn id="10" idx="6"/>
            <a:endCxn id="27" idx="3"/>
          </p:cNvCxnSpPr>
          <p:nvPr/>
        </p:nvCxnSpPr>
        <p:spPr>
          <a:xfrm flipV="1">
            <a:off x="2657475" y="3396841"/>
            <a:ext cx="890149" cy="661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3BD94E6-51F8-B101-732A-14CE9B097C4C}"/>
              </a:ext>
            </a:extLst>
          </p:cNvPr>
          <p:cNvSpPr txBox="1"/>
          <p:nvPr/>
        </p:nvSpPr>
        <p:spPr>
          <a:xfrm>
            <a:off x="400534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出発駅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106CF5-B3F2-168F-31DC-283875008E6A}"/>
              </a:ext>
            </a:extLst>
          </p:cNvPr>
          <p:cNvSpPr txBox="1"/>
          <p:nvPr/>
        </p:nvSpPr>
        <p:spPr>
          <a:xfrm>
            <a:off x="4730457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目標駅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EE6DB6-C047-84BE-91B5-F67EC7F78AC1}"/>
              </a:ext>
            </a:extLst>
          </p:cNvPr>
          <p:cNvSpPr txBox="1"/>
          <p:nvPr/>
        </p:nvSpPr>
        <p:spPr>
          <a:xfrm>
            <a:off x="6311605" y="3921585"/>
            <a:ext cx="31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評価指標：移動時間、費用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19F98BC-FB86-AC3B-23C4-873B35393355}"/>
              </a:ext>
            </a:extLst>
          </p:cNvPr>
          <p:cNvSpPr txBox="1"/>
          <p:nvPr/>
        </p:nvSpPr>
        <p:spPr>
          <a:xfrm>
            <a:off x="6311605" y="3151462"/>
            <a:ext cx="479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行動：出発駅から目標駅のルート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CDEC207-D6D6-6A66-F3B9-140371727947}"/>
              </a:ext>
            </a:extLst>
          </p:cNvPr>
          <p:cNvSpPr txBox="1"/>
          <p:nvPr/>
        </p:nvSpPr>
        <p:spPr>
          <a:xfrm>
            <a:off x="6311604" y="4663924"/>
            <a:ext cx="502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制約条件：ある駅を経由、特急を使わない、など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B155004-769C-1D02-1B05-7B0177B3DC3C}"/>
              </a:ext>
            </a:extLst>
          </p:cNvPr>
          <p:cNvSpPr txBox="1"/>
          <p:nvPr/>
        </p:nvSpPr>
        <p:spPr>
          <a:xfrm>
            <a:off x="10106992" y="3165903"/>
            <a:ext cx="19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/>
                </a:solidFill>
              </a:rPr>
              <a:t>解、最適化変数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A686F3D-7F6E-131D-1BC6-EB31E3362B02}"/>
              </a:ext>
            </a:extLst>
          </p:cNvPr>
          <p:cNvSpPr txBox="1"/>
          <p:nvPr/>
        </p:nvSpPr>
        <p:spPr>
          <a:xfrm>
            <a:off x="10106992" y="3915924"/>
            <a:ext cx="11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/>
                </a:solidFill>
              </a:rPr>
              <a:t>目的関数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E03A05-42A6-B12F-524D-523B346AC2C4}"/>
              </a:ext>
            </a:extLst>
          </p:cNvPr>
          <p:cNvSpPr txBox="1"/>
          <p:nvPr/>
        </p:nvSpPr>
        <p:spPr>
          <a:xfrm>
            <a:off x="6634644" y="5386692"/>
            <a:ext cx="414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最も移動時間が短いルート＝最適解</a:t>
            </a:r>
          </a:p>
        </p:txBody>
      </p:sp>
    </p:spTree>
    <p:extLst>
      <p:ext uri="{BB962C8B-B14F-4D97-AF65-F5344CB8AC3E}">
        <p14:creationId xmlns:p14="http://schemas.microsoft.com/office/powerpoint/2010/main" val="15117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最適化の難しさ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091768" cy="212160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選択肢（解候補）の多さ（問題の規模）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さっきの例なら、人間でも数え上げられる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が、新宿などのハブ駅を跨ぐと、一気に選択肢が増えて、最適解を求めるには人間の手作業では不可能</a:t>
            </a:r>
            <a:endParaRPr lang="en-US" altLang="ja-JP" sz="24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全体の候補の中で、厳密に「最も良い」という解を選ぶこと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最適化とは</a:t>
            </a:r>
          </a:p>
        </p:txBody>
      </p:sp>
    </p:spTree>
    <p:extLst>
      <p:ext uri="{BB962C8B-B14F-4D97-AF65-F5344CB8AC3E}">
        <p14:creationId xmlns:p14="http://schemas.microsoft.com/office/powerpoint/2010/main" val="1693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最適化とデータ分析の位置づけ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最適化は、人間の労力の自動化・効率化のソリューションに直結する技術。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最適化とは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2D5DD-FDBC-1B88-A3EF-C7045C8F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0484"/>
            <a:ext cx="8153400" cy="45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4EBF40-02A1-4803-497B-413E936204E1}"/>
              </a:ext>
            </a:extLst>
          </p:cNvPr>
          <p:cNvSpPr txBox="1"/>
          <p:nvPr/>
        </p:nvSpPr>
        <p:spPr>
          <a:xfrm>
            <a:off x="8481310" y="5807631"/>
            <a:ext cx="36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※https://techplay.jp/column/1576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585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15A2CB4-18F1-26D7-9743-CD7CF8513F0E}"/>
              </a:ext>
            </a:extLst>
          </p:cNvPr>
          <p:cNvSpPr/>
          <p:nvPr/>
        </p:nvSpPr>
        <p:spPr>
          <a:xfrm>
            <a:off x="7119291" y="3171825"/>
            <a:ext cx="3971925" cy="2614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最適化問題の定式化と解くこと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最適化の問題は数学的に記述でき、数学的に解くことが可能。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最適化問題と最適化ソルバ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87BD7B9-5F68-BE85-45A3-A3A8276A38AF}"/>
              </a:ext>
            </a:extLst>
          </p:cNvPr>
          <p:cNvSpPr/>
          <p:nvPr/>
        </p:nvSpPr>
        <p:spPr>
          <a:xfrm>
            <a:off x="895350" y="4539028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0A17009-C4F6-48CF-5B5F-0B23F57580B0}"/>
              </a:ext>
            </a:extLst>
          </p:cNvPr>
          <p:cNvSpPr/>
          <p:nvPr/>
        </p:nvSpPr>
        <p:spPr>
          <a:xfrm>
            <a:off x="4781550" y="4505689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CBE067D-BAD8-957B-C12C-05BFF0043FEE}"/>
              </a:ext>
            </a:extLst>
          </p:cNvPr>
          <p:cNvSpPr/>
          <p:nvPr/>
        </p:nvSpPr>
        <p:spPr>
          <a:xfrm>
            <a:off x="2686050" y="5077190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103A98D-A358-3339-20F5-9CB0290F5529}"/>
              </a:ext>
            </a:extLst>
          </p:cNvPr>
          <p:cNvSpPr/>
          <p:nvPr/>
        </p:nvSpPr>
        <p:spPr>
          <a:xfrm>
            <a:off x="3705225" y="4881928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42ACE1B-BF4B-082C-8D21-7B2C9965DA7B}"/>
              </a:ext>
            </a:extLst>
          </p:cNvPr>
          <p:cNvSpPr/>
          <p:nvPr/>
        </p:nvSpPr>
        <p:spPr>
          <a:xfrm>
            <a:off x="2486025" y="3977664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7BC54-B364-5FF6-61E5-6EFAD07288A4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066800" y="4058627"/>
            <a:ext cx="1419225" cy="561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6E6B6A1-EE77-4534-AFF8-F1FA601EF4F1}"/>
              </a:ext>
            </a:extLst>
          </p:cNvPr>
          <p:cNvCxnSpPr>
            <a:cxnSpLocks/>
            <a:stCxn id="20" idx="5"/>
            <a:endCxn id="11" idx="1"/>
          </p:cNvCxnSpPr>
          <p:nvPr/>
        </p:nvCxnSpPr>
        <p:spPr>
          <a:xfrm>
            <a:off x="3668858" y="3396841"/>
            <a:ext cx="1137800" cy="1132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B42C56-FBA2-5B6E-4B08-335DED7E0EF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3876675" y="4586652"/>
            <a:ext cx="904875" cy="37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35FC9B2-1582-FA6E-C898-06EA13C3A3A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857500" y="4962891"/>
            <a:ext cx="847725" cy="1952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3025FFD-DE62-85FA-033B-1B4243AB37FB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1041692" y="4677240"/>
            <a:ext cx="1644358" cy="480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9E50A36-0BEC-B194-6FDB-88DD61C3C823}"/>
              </a:ext>
            </a:extLst>
          </p:cNvPr>
          <p:cNvSpPr/>
          <p:nvPr/>
        </p:nvSpPr>
        <p:spPr>
          <a:xfrm>
            <a:off x="3522516" y="3258629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4D99F3-513B-3AE8-8404-9C4B4EED748C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657475" y="3396841"/>
            <a:ext cx="890149" cy="661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A2303A-C277-5240-1701-4C58616125BB}"/>
              </a:ext>
            </a:extLst>
          </p:cNvPr>
          <p:cNvSpPr txBox="1"/>
          <p:nvPr/>
        </p:nvSpPr>
        <p:spPr>
          <a:xfrm>
            <a:off x="400534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出発駅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B97D53-B5F4-B2A0-9E4E-9AE099184C21}"/>
              </a:ext>
            </a:extLst>
          </p:cNvPr>
          <p:cNvSpPr txBox="1"/>
          <p:nvPr/>
        </p:nvSpPr>
        <p:spPr>
          <a:xfrm>
            <a:off x="4730457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目標駅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988B45E-5CAA-E618-729B-03412ED0D8DD}"/>
              </a:ext>
            </a:extLst>
          </p:cNvPr>
          <p:cNvSpPr/>
          <p:nvPr/>
        </p:nvSpPr>
        <p:spPr>
          <a:xfrm>
            <a:off x="5876925" y="3548929"/>
            <a:ext cx="419100" cy="8099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522F64-1D4F-A93A-90EA-5F2B4748CAB0}"/>
              </a:ext>
            </a:extLst>
          </p:cNvPr>
          <p:cNvSpPr txBox="1"/>
          <p:nvPr/>
        </p:nvSpPr>
        <p:spPr>
          <a:xfrm>
            <a:off x="7547917" y="3384477"/>
            <a:ext cx="153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minimize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23B38B4-BE2C-9ECF-4EE3-C47C25125EAF}"/>
              </a:ext>
            </a:extLst>
          </p:cNvPr>
          <p:cNvSpPr txBox="1"/>
          <p:nvPr/>
        </p:nvSpPr>
        <p:spPr>
          <a:xfrm>
            <a:off x="7547917" y="4486137"/>
            <a:ext cx="153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subject to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649618-457D-E4F5-1B76-AFC119EBE0B0}"/>
                  </a:ext>
                </a:extLst>
              </p:cNvPr>
              <p:cNvSpPr txBox="1"/>
              <p:nvPr/>
            </p:nvSpPr>
            <p:spPr>
              <a:xfrm>
                <a:off x="9290992" y="3377969"/>
                <a:ext cx="8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649618-457D-E4F5-1B76-AFC119EB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3377969"/>
                <a:ext cx="88582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D0B941-AF96-3388-C487-272946ACB085}"/>
                  </a:ext>
                </a:extLst>
              </p:cNvPr>
              <p:cNvSpPr txBox="1"/>
              <p:nvPr/>
            </p:nvSpPr>
            <p:spPr>
              <a:xfrm>
                <a:off x="7651398" y="3705422"/>
                <a:ext cx="8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D0B941-AF96-3388-C487-272946AC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398" y="3705422"/>
                <a:ext cx="885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5586D37-58A0-5987-FCA4-BD2198802D3C}"/>
                  </a:ext>
                </a:extLst>
              </p:cNvPr>
              <p:cNvSpPr txBox="1"/>
              <p:nvPr/>
            </p:nvSpPr>
            <p:spPr>
              <a:xfrm>
                <a:off x="9290992" y="4471095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5586D37-58A0-5987-FCA4-BD2198802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4471095"/>
                <a:ext cx="122872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DAF93D7-66B4-88B4-2E04-B8C096334E25}"/>
                  </a:ext>
                </a:extLst>
              </p:cNvPr>
              <p:cNvSpPr txBox="1"/>
              <p:nvPr/>
            </p:nvSpPr>
            <p:spPr>
              <a:xfrm>
                <a:off x="9290992" y="5217325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DAF93D7-66B4-88B4-2E04-B8C096334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5217325"/>
                <a:ext cx="1228724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D7B7DC9-83F3-F368-ECDD-B2449AE2BAA7}"/>
                  </a:ext>
                </a:extLst>
              </p:cNvPr>
              <p:cNvSpPr txBox="1"/>
              <p:nvPr/>
            </p:nvSpPr>
            <p:spPr>
              <a:xfrm>
                <a:off x="9290992" y="4833944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D7B7DC9-83F3-F368-ECDD-B2449AE2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4833944"/>
                <a:ext cx="122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8F6529-B99A-ABB4-1DE4-D2BE2C8C2D46}"/>
                  </a:ext>
                </a:extLst>
              </p:cNvPr>
              <p:cNvSpPr txBox="1"/>
              <p:nvPr/>
            </p:nvSpPr>
            <p:spPr>
              <a:xfrm>
                <a:off x="6862452" y="1604441"/>
                <a:ext cx="44412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解：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ja-JP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目的関数：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制約条件：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8F6529-B99A-ABB4-1DE4-D2BE2C8C2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52" y="1604441"/>
                <a:ext cx="4441217" cy="923330"/>
              </a:xfrm>
              <a:prstGeom prst="rect">
                <a:avLst/>
              </a:prstGeom>
              <a:blipFill>
                <a:blip r:embed="rId7"/>
                <a:stretch>
                  <a:fillRect l="-962" t="-3289" b="-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45A4BBA-87D8-BBA8-8D3C-6052775312D6}"/>
              </a:ext>
            </a:extLst>
          </p:cNvPr>
          <p:cNvSpPr txBox="1"/>
          <p:nvPr/>
        </p:nvSpPr>
        <p:spPr>
          <a:xfrm>
            <a:off x="8289156" y="2740423"/>
            <a:ext cx="15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最適化問題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5FB-6464-D494-E036-76CCA3437E64}"/>
              </a:ext>
            </a:extLst>
          </p:cNvPr>
          <p:cNvSpPr txBox="1"/>
          <p:nvPr/>
        </p:nvSpPr>
        <p:spPr>
          <a:xfrm>
            <a:off x="5604977" y="2969822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定式化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354473D0-0A68-B755-E00F-C6B70ECEB090}"/>
              </a:ext>
            </a:extLst>
          </p:cNvPr>
          <p:cNvSpPr/>
          <p:nvPr/>
        </p:nvSpPr>
        <p:spPr>
          <a:xfrm rot="10800000">
            <a:off x="5869621" y="4753157"/>
            <a:ext cx="419100" cy="8099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2336E46-01BD-8084-817B-588B070FDD52}"/>
                  </a:ext>
                </a:extLst>
              </p:cNvPr>
              <p:cNvSpPr txBox="1"/>
              <p:nvPr/>
            </p:nvSpPr>
            <p:spPr>
              <a:xfrm>
                <a:off x="5148667" y="5737435"/>
                <a:ext cx="1894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最適なルート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2336E46-01BD-8084-817B-588B070FD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7" y="5737435"/>
                <a:ext cx="189466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A287B0F-33BE-C0AD-68EF-A97196B8BA2A}"/>
              </a:ext>
            </a:extLst>
          </p:cNvPr>
          <p:cNvSpPr txBox="1"/>
          <p:nvPr/>
        </p:nvSpPr>
        <p:spPr>
          <a:xfrm>
            <a:off x="1863871" y="2546357"/>
            <a:ext cx="208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最短経路問題</a:t>
            </a:r>
          </a:p>
        </p:txBody>
      </p:sp>
    </p:spTree>
    <p:extLst>
      <p:ext uri="{BB962C8B-B14F-4D97-AF65-F5344CB8AC3E}">
        <p14:creationId xmlns:p14="http://schemas.microsoft.com/office/powerpoint/2010/main" val="32118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最適化問題の分類・クラス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最適化は、人間の労力の自動化・効率化のソリューションに直結する技術。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最適化問題と最適化ソルバ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160187-73AB-61A3-2308-1BBB5CB1972B}"/>
              </a:ext>
            </a:extLst>
          </p:cNvPr>
          <p:cNvSpPr/>
          <p:nvPr/>
        </p:nvSpPr>
        <p:spPr>
          <a:xfrm>
            <a:off x="3960627" y="1979849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線形最適化問題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6DF7965-D55D-02BE-AB21-745BEA69B393}"/>
              </a:ext>
            </a:extLst>
          </p:cNvPr>
          <p:cNvSpPr/>
          <p:nvPr/>
        </p:nvSpPr>
        <p:spPr>
          <a:xfrm>
            <a:off x="7810500" y="1979849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非線形最適化問題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02EED1-CCBC-AA58-D643-9809398B2967}"/>
              </a:ext>
            </a:extLst>
          </p:cNvPr>
          <p:cNvSpPr/>
          <p:nvPr/>
        </p:nvSpPr>
        <p:spPr>
          <a:xfrm>
            <a:off x="1562100" y="2684569"/>
            <a:ext cx="581025" cy="16114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連続最適化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672114A-C0D7-D471-ABFF-A0B236F85BF3}"/>
              </a:ext>
            </a:extLst>
          </p:cNvPr>
          <p:cNvSpPr/>
          <p:nvPr/>
        </p:nvSpPr>
        <p:spPr>
          <a:xfrm>
            <a:off x="1562099" y="4337599"/>
            <a:ext cx="581025" cy="18822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組合せ最適化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A08C8F-D04A-6C2E-158F-3FC579373045}"/>
              </a:ext>
            </a:extLst>
          </p:cNvPr>
          <p:cNvSpPr txBox="1"/>
          <p:nvPr/>
        </p:nvSpPr>
        <p:spPr>
          <a:xfrm>
            <a:off x="4387262" y="2485800"/>
            <a:ext cx="20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（線形計画問題）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C711A4-0D0C-787B-CA16-243998D09518}"/>
              </a:ext>
            </a:extLst>
          </p:cNvPr>
          <p:cNvSpPr txBox="1"/>
          <p:nvPr/>
        </p:nvSpPr>
        <p:spPr>
          <a:xfrm>
            <a:off x="8237135" y="2474284"/>
            <a:ext cx="20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（非線形計画問題）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B40B-F4E3-D287-7DF9-BEA616A48863}"/>
              </a:ext>
            </a:extLst>
          </p:cNvPr>
          <p:cNvSpPr txBox="1"/>
          <p:nvPr/>
        </p:nvSpPr>
        <p:spPr>
          <a:xfrm>
            <a:off x="5427477" y="1564504"/>
            <a:ext cx="3974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目的関数 </a:t>
            </a:r>
            <a:r>
              <a:rPr kumimoji="1" lang="en-US" altLang="ja-JP" sz="1600" dirty="0"/>
              <a:t>or </a:t>
            </a:r>
            <a:r>
              <a:rPr kumimoji="1" lang="ja-JP" altLang="en-US" sz="1600" dirty="0"/>
              <a:t>制約関数が線形かどうか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6F807C-ABB4-CA17-A0AD-487B50E2F805}"/>
              </a:ext>
            </a:extLst>
          </p:cNvPr>
          <p:cNvSpPr txBox="1"/>
          <p:nvPr/>
        </p:nvSpPr>
        <p:spPr>
          <a:xfrm>
            <a:off x="704577" y="2812838"/>
            <a:ext cx="430887" cy="32932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dirty="0"/>
              <a:t>解が実数値か組合せ的かどうか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4AD9F2C-8CC3-9B2C-06C5-51852EBEAACC}"/>
              </a:ext>
            </a:extLst>
          </p:cNvPr>
          <p:cNvSpPr/>
          <p:nvPr/>
        </p:nvSpPr>
        <p:spPr>
          <a:xfrm>
            <a:off x="7610475" y="2895601"/>
            <a:ext cx="3276600" cy="1400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データ分析で応用されている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最適化はここがメイン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32FE6E-540F-3276-EB6E-CFE082ED679F}"/>
              </a:ext>
            </a:extLst>
          </p:cNvPr>
          <p:cNvSpPr txBox="1"/>
          <p:nvPr/>
        </p:nvSpPr>
        <p:spPr>
          <a:xfrm>
            <a:off x="2293264" y="4295987"/>
            <a:ext cx="430887" cy="1882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dirty="0"/>
              <a:t>（離散最適化）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C06EFC1-1595-822B-789B-06DA16E53C2F}"/>
              </a:ext>
            </a:extLst>
          </p:cNvPr>
          <p:cNvSpPr txBox="1"/>
          <p:nvPr/>
        </p:nvSpPr>
        <p:spPr>
          <a:xfrm>
            <a:off x="2293263" y="2549165"/>
            <a:ext cx="430887" cy="1882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dirty="0"/>
              <a:t>（実数最適化）</a:t>
            </a:r>
          </a:p>
        </p:txBody>
      </p:sp>
    </p:spTree>
    <p:extLst>
      <p:ext uri="{BB962C8B-B14F-4D97-AF65-F5344CB8AC3E}">
        <p14:creationId xmlns:p14="http://schemas.microsoft.com/office/powerpoint/2010/main" val="241802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A60EC-2BAD-522D-20AA-1F06427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勉強会で使う教科書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B8E28B-CB88-193A-E6EF-B3DBD1236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5B4025-61B6-483D-D048-A08F78143B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4247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sz="2400" dirty="0"/>
              <a:t>教科書</a:t>
            </a:r>
            <a:r>
              <a:rPr lang="en-US" altLang="ja-JP" sz="2400" dirty="0"/>
              <a:t>.html</a:t>
            </a:r>
            <a:r>
              <a:rPr lang="ja-JP" altLang="en-US" sz="2400" dirty="0"/>
              <a:t>にご参照ください。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5859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256D5-B021-8A6C-F5F8-628253E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6~8</a:t>
            </a:r>
            <a:r>
              <a:rPr kumimoji="1" lang="ja-JP" altLang="en-US" dirty="0"/>
              <a:t>月にしていただきたいこと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4F47BF-51D6-E1BE-91C4-A952AF99C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C1015E-C3EC-E8CF-B95D-186FF30A29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9688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sz="3200" dirty="0"/>
              <a:t>チームメンバーとのコミュニケーション</a:t>
            </a:r>
            <a:endParaRPr lang="en-US" altLang="ja-JP" sz="32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800" dirty="0"/>
              <a:t>武田さんの学生時代の研究内容のご紹介</a:t>
            </a:r>
            <a:endParaRPr lang="en-US" altLang="ja-JP" sz="28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800" dirty="0"/>
              <a:t>オペレーショナルエクセレンス</a:t>
            </a:r>
            <a:r>
              <a:rPr lang="en-US" altLang="ja-JP" sz="2800" dirty="0"/>
              <a:t>Gr.</a:t>
            </a:r>
            <a:r>
              <a:rPr lang="ja-JP" altLang="en-US" sz="2800" dirty="0"/>
              <a:t>の研究紹介（各テーマの代表者）</a:t>
            </a:r>
            <a:endParaRPr lang="en-US" altLang="ja-JP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sz="3200" dirty="0"/>
              <a:t>基礎知識を身に着ける＋実務の体験</a:t>
            </a:r>
            <a:endParaRPr lang="en-US" altLang="ja-JP" sz="32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kumimoji="1" lang="ja-JP" altLang="en-US" sz="2800" dirty="0"/>
              <a:t>勉強会の参加</a:t>
            </a:r>
            <a:endParaRPr kumimoji="1" lang="en-US" altLang="ja-JP" sz="28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kumimoji="1" lang="ja-JP" altLang="en-US" sz="2800" dirty="0"/>
              <a:t>実務を取り組んでいただく（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月までは難しければ先延ばし）</a:t>
            </a:r>
            <a:endParaRPr kumimoji="1" lang="en-US" altLang="ja-JP" sz="2800" dirty="0"/>
          </a:p>
          <a:p>
            <a:pPr marL="571500" indent="-571500">
              <a:buFont typeface="Wingdings" panose="05000000000000000000" pitchFamily="2" charset="2"/>
              <a:buChar char="n"/>
            </a:pPr>
            <a:endParaRPr kumimoji="1" lang="ja-JP" altLang="en-US" sz="32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B8454D04-D211-32E4-1FB5-8843B6202131}"/>
              </a:ext>
            </a:extLst>
          </p:cNvPr>
          <p:cNvSpPr/>
          <p:nvPr/>
        </p:nvSpPr>
        <p:spPr>
          <a:xfrm>
            <a:off x="6324600" y="4099135"/>
            <a:ext cx="5683181" cy="997466"/>
          </a:xfrm>
          <a:prstGeom prst="wedgeRoundRectCallout">
            <a:avLst>
              <a:gd name="adj1" fmla="val -57873"/>
              <a:gd name="adj2" fmla="val -496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「実務」という表現は、ハードルが高すぎる？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「実データを使った分析を体験してほしい」という意味なら、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「実データ分析のトライアル」とかはどうでしょうか。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EB049-81EA-479D-D2F9-122628367B3C}"/>
              </a:ext>
            </a:extLst>
          </p:cNvPr>
          <p:cNvSpPr/>
          <p:nvPr/>
        </p:nvSpPr>
        <p:spPr>
          <a:xfrm>
            <a:off x="6324600" y="5300236"/>
            <a:ext cx="5683181" cy="852479"/>
          </a:xfrm>
          <a:prstGeom prst="wedgeRoundRectCallout">
            <a:avLst>
              <a:gd name="adj1" fmla="val -57873"/>
              <a:gd name="adj2" fmla="val -496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勉強会を含めた、全体タスクの話と、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勉強会だけの話に分けたほうが良い。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5994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31F331DB42C084B8D7863C98E06A145" ma:contentTypeVersion="14" ma:contentTypeDescription="新しいドキュメントを作成します。" ma:contentTypeScope="" ma:versionID="e78ec73a553fce3b0a1c0039be88351d">
  <xsd:schema xmlns:xsd="http://www.w3.org/2001/XMLSchema" xmlns:xs="http://www.w3.org/2001/XMLSchema" xmlns:p="http://schemas.microsoft.com/office/2006/metadata/properties" xmlns:ns3="712b2640-dd72-44f8-8f7d-af0d89c8bbc4" xmlns:ns4="e305107f-1574-460a-8e9f-8231850e7ced" targetNamespace="http://schemas.microsoft.com/office/2006/metadata/properties" ma:root="true" ma:fieldsID="9a4eb86f4751bb5f770c8fe4155fa0ad" ns3:_="" ns4:_="">
    <xsd:import namespace="712b2640-dd72-44f8-8f7d-af0d89c8bbc4"/>
    <xsd:import namespace="e305107f-1574-460a-8e9f-8231850e7c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b2640-dd72-44f8-8f7d-af0d89c8bb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5107f-1574-460a-8e9f-8231850e7c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730D39-157A-402E-8D3B-0D59AB347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2b2640-dd72-44f8-8f7d-af0d89c8bbc4"/>
    <ds:schemaRef ds:uri="e305107f-1574-460a-8e9f-8231850e7c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5584AA-11C5-4009-9B44-DEE3BC0820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B6013D-61CB-4F31-8DB7-3ECC663D3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20210207LR1-1_rev01</Template>
  <TotalTime>10089</TotalTime>
  <Words>1833</Words>
  <Application>Microsoft Office PowerPoint</Application>
  <PresentationFormat>ワイド画面</PresentationFormat>
  <Paragraphs>350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DS Study Group 2023 第1回</vt:lpstr>
      <vt:lpstr>概要</vt:lpstr>
      <vt:lpstr>最適化とは</vt:lpstr>
      <vt:lpstr>最適化の難しさ</vt:lpstr>
      <vt:lpstr>最適化とデータ分析の位置づけ</vt:lpstr>
      <vt:lpstr>最適化問題の定式化と解くこと</vt:lpstr>
      <vt:lpstr>最適化問題の分類・クラス</vt:lpstr>
      <vt:lpstr>勉強会で使う教科書</vt:lpstr>
      <vt:lpstr>6~8月にしていただきたいこと</vt:lpstr>
      <vt:lpstr>6～8月までのスケジュール</vt:lpstr>
      <vt:lpstr>全体タスクのスケジュール（6月～8月）</vt:lpstr>
      <vt:lpstr>6月のスケジュール</vt:lpstr>
      <vt:lpstr>7月のスケジュール</vt:lpstr>
      <vt:lpstr>8月のスケジュール</vt:lpstr>
      <vt:lpstr>直近の実施事項</vt:lpstr>
      <vt:lpstr>会話のお時間</vt:lpstr>
      <vt:lpstr>Q&amp;A</vt:lpstr>
      <vt:lpstr>PowerPoint プレゼンテーション</vt:lpstr>
      <vt:lpstr>全体のスケジュール（6月～8月）</vt:lpstr>
      <vt:lpstr>概要</vt:lpstr>
      <vt:lpstr>大まかな計画と参考書</vt:lpstr>
      <vt:lpstr>スケジュール</vt:lpstr>
      <vt:lpstr>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Takenaka, Azusa (Azusa.Takenaka@jp.yokogawa.com)</dc:creator>
  <cp:lastModifiedBy>Kumagai, Wataru (Wataru.Kumagai@yokogawa.com)</cp:lastModifiedBy>
  <cp:revision>169</cp:revision>
  <dcterms:created xsi:type="dcterms:W3CDTF">2022-01-06T06:24:39Z</dcterms:created>
  <dcterms:modified xsi:type="dcterms:W3CDTF">2023-06-06T11:54:00Z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0x010100331F331DB42C084B8D7863C98E06A145</vt:lpwstr>
  </property>
  <property fmtid="{D5CDD505-2E9C-101B-9397-08002B2CF9AE}" pid="3" name="MSIP_Label_69b5a962-1a7a-4bf8-819d-07a170110954_Enabled">
    <vt:lpwstr>true</vt:lpwstr>
  </property>
  <property fmtid="{D5CDD505-2E9C-101B-9397-08002B2CF9AE}" pid="4" name="MSIP_Label_69b5a962-1a7a-4bf8-819d-07a170110954_SetDate">
    <vt:lpwstr>2022-11-18T06:25:59Z</vt:lpwstr>
  </property>
  <property fmtid="{D5CDD505-2E9C-101B-9397-08002B2CF9AE}" pid="5" name="MSIP_Label_69b5a962-1a7a-4bf8-819d-07a170110954_Method">
    <vt:lpwstr>Standard</vt:lpwstr>
  </property>
  <property fmtid="{D5CDD505-2E9C-101B-9397-08002B2CF9AE}" pid="6" name="MSIP_Label_69b5a962-1a7a-4bf8-819d-07a170110954_Name">
    <vt:lpwstr>InternalUse</vt:lpwstr>
  </property>
  <property fmtid="{D5CDD505-2E9C-101B-9397-08002B2CF9AE}" pid="7" name="MSIP_Label_69b5a962-1a7a-4bf8-819d-07a170110954_SiteId">
    <vt:lpwstr>0da2a83b-13d9-4a35-965f-ec53a220ed9d</vt:lpwstr>
  </property>
  <property fmtid="{D5CDD505-2E9C-101B-9397-08002B2CF9AE}" pid="8" name="MSIP_Label_69b5a962-1a7a-4bf8-819d-07a170110954_ActionId">
    <vt:lpwstr>6d7b216c-c128-46e0-8b9c-e6d51aeb0e9f</vt:lpwstr>
  </property>
  <property fmtid="{D5CDD505-2E9C-101B-9397-08002B2CF9AE}" pid="9" name="MSIP_Label_69b5a962-1a7a-4bf8-819d-07a170110954_ContentBits">
    <vt:lpwstr>0</vt:lpwstr>
  </property>
</Properties>
</file>