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69" r:id="rId2"/>
    <p:sldId id="300" r:id="rId3"/>
    <p:sldId id="301" r:id="rId4"/>
    <p:sldId id="302" r:id="rId5"/>
    <p:sldId id="303" r:id="rId6"/>
    <p:sldId id="305" r:id="rId7"/>
    <p:sldId id="304" r:id="rId8"/>
    <p:sldId id="306" r:id="rId9"/>
    <p:sldId id="307" r:id="rId10"/>
    <p:sldId id="308" r:id="rId11"/>
    <p:sldId id="292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45" autoAdjust="0"/>
    <p:restoredTop sz="82213" autoAdjust="0"/>
  </p:normalViewPr>
  <p:slideViewPr>
    <p:cSldViewPr snapToGrid="0">
      <p:cViewPr varScale="1">
        <p:scale>
          <a:sx n="67" d="100"/>
          <a:sy n="67" d="100"/>
        </p:scale>
        <p:origin x="520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2022 08 25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進捗報告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YHQ MK</a:t>
            </a:r>
            <a:r>
              <a:rPr lang="ja-JP" altLang="en-US" dirty="0"/>
              <a:t>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</a:t>
            </a:r>
            <a:r>
              <a:rPr lang="ja-JP" altLang="ja-JP" dirty="0"/>
              <a:t>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14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米国再生水</a:t>
            </a:r>
            <a:r>
              <a:rPr lang="en-US" altLang="ja-JP" sz="2400" dirty="0">
                <a:solidFill>
                  <a:schemeClr val="bg1"/>
                </a:solidFill>
              </a:rPr>
              <a:t>NAWI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24922"/>
            <a:ext cx="11400125" cy="518094"/>
          </a:xfrm>
        </p:spPr>
        <p:txBody>
          <a:bodyPr anchor="ctr">
            <a:normAutofit/>
          </a:bodyPr>
          <a:lstStyle/>
          <a:p>
            <a:r>
              <a:rPr lang="ja-JP" altLang="en-US" dirty="0"/>
              <a:t>部分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10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DAA06C8-E14E-4AF3-9B79-87D6F2871CCC}"/>
              </a:ext>
            </a:extLst>
          </p:cNvPr>
          <p:cNvSpPr/>
          <p:nvPr/>
        </p:nvSpPr>
        <p:spPr>
          <a:xfrm>
            <a:off x="5033766" y="2159854"/>
            <a:ext cx="1857768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5445E2-9078-4DA7-AA35-0D2858776C6D}"/>
              </a:ext>
            </a:extLst>
          </p:cNvPr>
          <p:cNvSpPr/>
          <p:nvPr/>
        </p:nvSpPr>
        <p:spPr>
          <a:xfrm>
            <a:off x="6681591" y="3175541"/>
            <a:ext cx="1857768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AF550B8-32D2-4B9D-9743-FF54170B56FB}"/>
              </a:ext>
            </a:extLst>
          </p:cNvPr>
          <p:cNvSpPr/>
          <p:nvPr/>
        </p:nvSpPr>
        <p:spPr>
          <a:xfrm>
            <a:off x="8367516" y="4185191"/>
            <a:ext cx="1857768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B723242-F2CC-485E-A714-7219E44CF7B6}"/>
              </a:ext>
            </a:extLst>
          </p:cNvPr>
          <p:cNvSpPr/>
          <p:nvPr/>
        </p:nvSpPr>
        <p:spPr>
          <a:xfrm>
            <a:off x="5093706" y="2159854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EEF3126-8879-4644-BF1B-760DFAAFA8A8}"/>
              </a:ext>
            </a:extLst>
          </p:cNvPr>
          <p:cNvSpPr/>
          <p:nvPr/>
        </p:nvSpPr>
        <p:spPr>
          <a:xfrm>
            <a:off x="5498128" y="2159854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9C831FC-C5CE-4926-9A68-D0065090DFD9}"/>
              </a:ext>
            </a:extLst>
          </p:cNvPr>
          <p:cNvSpPr/>
          <p:nvPr/>
        </p:nvSpPr>
        <p:spPr>
          <a:xfrm>
            <a:off x="6464916" y="2159854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83DDE12-B895-4C28-B52A-90A2C04D3E1D}"/>
              </a:ext>
            </a:extLst>
          </p:cNvPr>
          <p:cNvSpPr/>
          <p:nvPr/>
        </p:nvSpPr>
        <p:spPr>
          <a:xfrm>
            <a:off x="6745264" y="3175541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EFBDA76-37CB-410F-B570-FF17D8BE8BF9}"/>
              </a:ext>
            </a:extLst>
          </p:cNvPr>
          <p:cNvSpPr/>
          <p:nvPr/>
        </p:nvSpPr>
        <p:spPr>
          <a:xfrm>
            <a:off x="7122141" y="3175541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BFAA1B0-EE47-4415-A4D1-4C34D05FC7B1}"/>
              </a:ext>
            </a:extLst>
          </p:cNvPr>
          <p:cNvSpPr/>
          <p:nvPr/>
        </p:nvSpPr>
        <p:spPr>
          <a:xfrm>
            <a:off x="8122268" y="3175541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1A8AC91-5C18-49D3-A71D-A5FC242D96B1}"/>
              </a:ext>
            </a:extLst>
          </p:cNvPr>
          <p:cNvSpPr/>
          <p:nvPr/>
        </p:nvSpPr>
        <p:spPr>
          <a:xfrm>
            <a:off x="8450878" y="4185191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FF62C6D-6547-4E10-B2C5-2A0F1F0F3874}"/>
              </a:ext>
            </a:extLst>
          </p:cNvPr>
          <p:cNvSpPr/>
          <p:nvPr/>
        </p:nvSpPr>
        <p:spPr>
          <a:xfrm>
            <a:off x="8846166" y="4185191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DFC0E63-674B-48A3-81B0-BD40D5B8A257}"/>
              </a:ext>
            </a:extLst>
          </p:cNvPr>
          <p:cNvSpPr/>
          <p:nvPr/>
        </p:nvSpPr>
        <p:spPr>
          <a:xfrm>
            <a:off x="9817718" y="4185191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EAB8170D-219F-4E30-8C23-78CE3E55E5BF}"/>
              </a:ext>
            </a:extLst>
          </p:cNvPr>
          <p:cNvCxnSpPr>
            <a:stCxn id="2" idx="2"/>
            <a:endCxn id="6" idx="1"/>
          </p:cNvCxnSpPr>
          <p:nvPr/>
        </p:nvCxnSpPr>
        <p:spPr>
          <a:xfrm rot="16200000" flipH="1">
            <a:off x="5900117" y="2565746"/>
            <a:ext cx="844007" cy="71894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843BF97B-04CB-41BE-91F6-08DAC21365A2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7570010" y="3559365"/>
            <a:ext cx="837970" cy="75704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7E3B504-4CCB-49E2-BBE9-FB02CBD62A8A}"/>
              </a:ext>
            </a:extLst>
          </p:cNvPr>
          <p:cNvCxnSpPr>
            <a:cxnSpLocks/>
            <a:stCxn id="41" idx="3"/>
            <a:endCxn id="2" idx="1"/>
          </p:cNvCxnSpPr>
          <p:nvPr/>
        </p:nvCxnSpPr>
        <p:spPr>
          <a:xfrm>
            <a:off x="2657058" y="2329605"/>
            <a:ext cx="2376708" cy="19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6574E0E-8157-4902-A393-496850636155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891534" y="2329606"/>
            <a:ext cx="4214616" cy="19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6C96357-F46B-4FC5-8EF4-3A4DF3AD99C7}"/>
              </a:ext>
            </a:extLst>
          </p:cNvPr>
          <p:cNvSpPr txBox="1"/>
          <p:nvPr/>
        </p:nvSpPr>
        <p:spPr>
          <a:xfrm>
            <a:off x="5948715" y="2196644"/>
            <a:ext cx="502291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・・・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2F5E94F-A11B-4EF6-8307-B48CBFF1D7A6}"/>
              </a:ext>
            </a:extLst>
          </p:cNvPr>
          <p:cNvSpPr txBox="1"/>
          <p:nvPr/>
        </p:nvSpPr>
        <p:spPr>
          <a:xfrm>
            <a:off x="7600389" y="3220039"/>
            <a:ext cx="502291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・・・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1AB91F4-F937-40C7-8EB5-AFA10BC37C80}"/>
              </a:ext>
            </a:extLst>
          </p:cNvPr>
          <p:cNvSpPr txBox="1"/>
          <p:nvPr/>
        </p:nvSpPr>
        <p:spPr>
          <a:xfrm>
            <a:off x="9311956" y="4229690"/>
            <a:ext cx="502291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・・・</a:t>
            </a:r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4475C6A2-D934-481F-A6D2-73C7362B1CE5}"/>
              </a:ext>
            </a:extLst>
          </p:cNvPr>
          <p:cNvSpPr/>
          <p:nvPr/>
        </p:nvSpPr>
        <p:spPr>
          <a:xfrm>
            <a:off x="1106081" y="1494076"/>
            <a:ext cx="283388" cy="7905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FEB2C1E2-CD94-4124-A889-2CEDCCE7DEB4}"/>
              </a:ext>
            </a:extLst>
          </p:cNvPr>
          <p:cNvSpPr/>
          <p:nvPr/>
        </p:nvSpPr>
        <p:spPr>
          <a:xfrm>
            <a:off x="4168368" y="1526809"/>
            <a:ext cx="283388" cy="7905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3F24DBE-275C-45E1-867C-BA49248E1D44}"/>
              </a:ext>
            </a:extLst>
          </p:cNvPr>
          <p:cNvSpPr txBox="1"/>
          <p:nvPr/>
        </p:nvSpPr>
        <p:spPr>
          <a:xfrm>
            <a:off x="726420" y="1013112"/>
            <a:ext cx="10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E872A19-BFEB-4CF5-B224-FF3A3C6CBD46}"/>
              </a:ext>
            </a:extLst>
          </p:cNvPr>
          <p:cNvSpPr txBox="1"/>
          <p:nvPr/>
        </p:nvSpPr>
        <p:spPr>
          <a:xfrm>
            <a:off x="4448939" y="1690065"/>
            <a:ext cx="1592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アンチスケーラント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E01734F-6330-4C33-AA17-65965476CE15}"/>
              </a:ext>
            </a:extLst>
          </p:cNvPr>
          <p:cNvSpPr/>
          <p:nvPr/>
        </p:nvSpPr>
        <p:spPr>
          <a:xfrm>
            <a:off x="1833560" y="2121872"/>
            <a:ext cx="823498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F9F743F-E3FF-44E2-9949-C06171F6C7EB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28650" y="2329605"/>
            <a:ext cx="1204910" cy="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表 50">
            <a:extLst>
              <a:ext uri="{FF2B5EF4-FFF2-40B4-BE49-F238E27FC236}">
                <a16:creationId xmlns:a16="http://schemas.microsoft.com/office/drawing/2014/main" id="{599BDB77-0BC9-4309-97A4-6AE9A0BD8598}"/>
              </a:ext>
            </a:extLst>
          </p:cNvPr>
          <p:cNvGraphicFramePr>
            <a:graphicFrameLocks noGrp="1"/>
          </p:cNvGraphicFramePr>
          <p:nvPr/>
        </p:nvGraphicFramePr>
        <p:xfrm>
          <a:off x="855326" y="4695190"/>
          <a:ext cx="10481348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555">
                  <a:extLst>
                    <a:ext uri="{9D8B030D-6E8A-4147-A177-3AD203B41FA5}">
                      <a16:colId xmlns:a16="http://schemas.microsoft.com/office/drawing/2014/main" val="2692356039"/>
                    </a:ext>
                  </a:extLst>
                </a:gridCol>
                <a:gridCol w="4206394">
                  <a:extLst>
                    <a:ext uri="{9D8B030D-6E8A-4147-A177-3AD203B41FA5}">
                      <a16:colId xmlns:a16="http://schemas.microsoft.com/office/drawing/2014/main" val="1307864554"/>
                    </a:ext>
                  </a:extLst>
                </a:gridCol>
                <a:gridCol w="4945399">
                  <a:extLst>
                    <a:ext uri="{9D8B030D-6E8A-4147-A177-3AD203B41FA5}">
                      <a16:colId xmlns:a16="http://schemas.microsoft.com/office/drawing/2014/main" val="3171110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ポジティブ効果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ネガティブ効果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93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NaClO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水の塩素濃度を高め、殺菌力を持たせる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RO</a:t>
                      </a:r>
                      <a:r>
                        <a:rPr kumimoji="1" lang="ja-JP" altLang="en-US" sz="1600" dirty="0"/>
                        <a:t>膜の劣化を速める</a:t>
                      </a:r>
                      <a:r>
                        <a:rPr kumimoji="1" lang="ja-JP" altLang="en-US" sz="1400" dirty="0"/>
                        <a:t>（膜交換コストがかかる）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98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NaOH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RO</a:t>
                      </a:r>
                      <a:r>
                        <a:rPr kumimoji="1" lang="ja-JP" altLang="en-US" sz="1600" dirty="0"/>
                        <a:t>膜のスケールを除去する、</a:t>
                      </a:r>
                      <a:r>
                        <a:rPr kumimoji="1" lang="en-US" altLang="ja-JP" sz="1600" dirty="0"/>
                        <a:t>pH</a:t>
                      </a:r>
                      <a:r>
                        <a:rPr kumimoji="1" lang="ja-JP" altLang="en-US" sz="1600" dirty="0"/>
                        <a:t>調整する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薬品コストがかかる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11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NaHSO4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水の塩素濃度を薄め、</a:t>
                      </a:r>
                      <a:r>
                        <a:rPr kumimoji="1" lang="en-US" altLang="ja-JP" sz="1600" dirty="0"/>
                        <a:t>RO</a:t>
                      </a:r>
                      <a:r>
                        <a:rPr kumimoji="1" lang="ja-JP" altLang="en-US" sz="1600" dirty="0"/>
                        <a:t>膜への劣化を遅らせる</a:t>
                      </a:r>
                      <a:r>
                        <a:rPr kumimoji="1" lang="ja-JP" altLang="en-US" sz="1400" dirty="0"/>
                        <a:t>（膜交換コストを抑える）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928023"/>
                  </a:ext>
                </a:extLst>
              </a:tr>
            </a:tbl>
          </a:graphicData>
        </a:graphic>
      </p:graphicFrame>
      <p:sp>
        <p:nvSpPr>
          <p:cNvPr id="51" name="矢印: 下 50">
            <a:extLst>
              <a:ext uri="{FF2B5EF4-FFF2-40B4-BE49-F238E27FC236}">
                <a16:creationId xmlns:a16="http://schemas.microsoft.com/office/drawing/2014/main" id="{89E651B4-EDC9-4D99-A637-C27678002669}"/>
              </a:ext>
            </a:extLst>
          </p:cNvPr>
          <p:cNvSpPr/>
          <p:nvPr/>
        </p:nvSpPr>
        <p:spPr>
          <a:xfrm>
            <a:off x="2820580" y="1512660"/>
            <a:ext cx="283388" cy="7905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E57B02A-3F2F-4EB3-BCA1-7075844F0216}"/>
              </a:ext>
            </a:extLst>
          </p:cNvPr>
          <p:cNvSpPr txBox="1"/>
          <p:nvPr/>
        </p:nvSpPr>
        <p:spPr>
          <a:xfrm>
            <a:off x="2358696" y="1013112"/>
            <a:ext cx="120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NaHSO4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2E4FF0F-4539-4F68-A9B0-D54C5DB35717}"/>
              </a:ext>
            </a:extLst>
          </p:cNvPr>
          <p:cNvSpPr txBox="1"/>
          <p:nvPr/>
        </p:nvSpPr>
        <p:spPr>
          <a:xfrm>
            <a:off x="2927654" y="1609509"/>
            <a:ext cx="1253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脱塩素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（還元剤）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9DF381F-4145-4B5B-B11C-0176CFE44D4A}"/>
              </a:ext>
            </a:extLst>
          </p:cNvPr>
          <p:cNvSpPr txBox="1"/>
          <p:nvPr/>
        </p:nvSpPr>
        <p:spPr>
          <a:xfrm>
            <a:off x="9906002" y="1032155"/>
            <a:ext cx="2202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海への輸送の電力コスト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・ブライン処理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83650DB-8CC3-431B-A205-523C58572914}"/>
              </a:ext>
            </a:extLst>
          </p:cNvPr>
          <p:cNvSpPr txBox="1"/>
          <p:nvPr/>
        </p:nvSpPr>
        <p:spPr>
          <a:xfrm>
            <a:off x="2912508" y="3114600"/>
            <a:ext cx="279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BAC</a:t>
            </a:r>
            <a:r>
              <a:rPr kumimoji="1" lang="ja-JP" altLang="en-US" sz="1600" dirty="0"/>
              <a:t>：有機物（スケール原因）除去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1C491DE-F030-4683-8883-B6603E8BD763}"/>
              </a:ext>
            </a:extLst>
          </p:cNvPr>
          <p:cNvSpPr txBox="1"/>
          <p:nvPr/>
        </p:nvSpPr>
        <p:spPr>
          <a:xfrm>
            <a:off x="5879758" y="2714495"/>
            <a:ext cx="801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回収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9A7D2A7-FF3F-446B-BD6D-70A2078F5071}"/>
              </a:ext>
            </a:extLst>
          </p:cNvPr>
          <p:cNvSpPr txBox="1"/>
          <p:nvPr/>
        </p:nvSpPr>
        <p:spPr>
          <a:xfrm>
            <a:off x="7532149" y="3750711"/>
            <a:ext cx="801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回収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EE00C22-907F-48D3-905F-6E9B81FB655C}"/>
              </a:ext>
            </a:extLst>
          </p:cNvPr>
          <p:cNvSpPr txBox="1"/>
          <p:nvPr/>
        </p:nvSpPr>
        <p:spPr>
          <a:xfrm>
            <a:off x="3817775" y="1013112"/>
            <a:ext cx="96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NaOH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784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2263E0B-8E0C-41F8-ACE0-31A051BF4562}"/>
              </a:ext>
            </a:extLst>
          </p:cNvPr>
          <p:cNvSpPr/>
          <p:nvPr/>
        </p:nvSpPr>
        <p:spPr>
          <a:xfrm>
            <a:off x="1974850" y="1357206"/>
            <a:ext cx="2263775" cy="48911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下期計画（熊谷）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1FEBF16C-1198-4E66-8A23-2F9ACD4BD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126174"/>
              </p:ext>
            </p:extLst>
          </p:nvPr>
        </p:nvGraphicFramePr>
        <p:xfrm>
          <a:off x="1965325" y="986366"/>
          <a:ext cx="100647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458">
                  <a:extLst>
                    <a:ext uri="{9D8B030D-6E8A-4147-A177-3AD203B41FA5}">
                      <a16:colId xmlns:a16="http://schemas.microsoft.com/office/drawing/2014/main" val="1399824701"/>
                    </a:ext>
                  </a:extLst>
                </a:gridCol>
                <a:gridCol w="1677458">
                  <a:extLst>
                    <a:ext uri="{9D8B030D-6E8A-4147-A177-3AD203B41FA5}">
                      <a16:colId xmlns:a16="http://schemas.microsoft.com/office/drawing/2014/main" val="2981750887"/>
                    </a:ext>
                  </a:extLst>
                </a:gridCol>
                <a:gridCol w="1677458">
                  <a:extLst>
                    <a:ext uri="{9D8B030D-6E8A-4147-A177-3AD203B41FA5}">
                      <a16:colId xmlns:a16="http://schemas.microsoft.com/office/drawing/2014/main" val="4229689296"/>
                    </a:ext>
                  </a:extLst>
                </a:gridCol>
                <a:gridCol w="1677458">
                  <a:extLst>
                    <a:ext uri="{9D8B030D-6E8A-4147-A177-3AD203B41FA5}">
                      <a16:colId xmlns:a16="http://schemas.microsoft.com/office/drawing/2014/main" val="1134976868"/>
                    </a:ext>
                  </a:extLst>
                </a:gridCol>
                <a:gridCol w="1677458">
                  <a:extLst>
                    <a:ext uri="{9D8B030D-6E8A-4147-A177-3AD203B41FA5}">
                      <a16:colId xmlns:a16="http://schemas.microsoft.com/office/drawing/2014/main" val="582052319"/>
                    </a:ext>
                  </a:extLst>
                </a:gridCol>
                <a:gridCol w="1677458">
                  <a:extLst>
                    <a:ext uri="{9D8B030D-6E8A-4147-A177-3AD203B41FA5}">
                      <a16:colId xmlns:a16="http://schemas.microsoft.com/office/drawing/2014/main" val="403664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2022</a:t>
                      </a:r>
                      <a:r>
                        <a:rPr kumimoji="1" lang="ja-JP" altLang="en-US" dirty="0"/>
                        <a:t>年</a:t>
                      </a: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2022</a:t>
                      </a:r>
                      <a:r>
                        <a:rPr kumimoji="1" lang="ja-JP" altLang="en-US" dirty="0"/>
                        <a:t>年</a:t>
                      </a:r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2022</a:t>
                      </a:r>
                      <a:r>
                        <a:rPr kumimoji="1" lang="ja-JP" altLang="en-US" dirty="0"/>
                        <a:t>年</a:t>
                      </a:r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2023</a:t>
                      </a:r>
                      <a:r>
                        <a:rPr kumimoji="1" lang="ja-JP" altLang="en-US" dirty="0"/>
                        <a:t>年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2023</a:t>
                      </a:r>
                      <a:r>
                        <a:rPr kumimoji="1" lang="ja-JP" altLang="en-US" dirty="0"/>
                        <a:t>年</a:t>
                      </a:r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2023</a:t>
                      </a:r>
                      <a:r>
                        <a:rPr kumimoji="1" lang="ja-JP" altLang="en-US" dirty="0"/>
                        <a:t>年</a:t>
                      </a:r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028408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7499B6-9CB0-4DAA-8A4D-AA5F82A2440E}"/>
              </a:ext>
            </a:extLst>
          </p:cNvPr>
          <p:cNvSpPr txBox="1"/>
          <p:nvPr/>
        </p:nvSpPr>
        <p:spPr>
          <a:xfrm>
            <a:off x="295275" y="165735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連携最適化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FCF14DC-5EEE-4C68-A33A-5DD9BD9C6C69}"/>
              </a:ext>
            </a:extLst>
          </p:cNvPr>
          <p:cNvSpPr txBox="1"/>
          <p:nvPr/>
        </p:nvSpPr>
        <p:spPr>
          <a:xfrm>
            <a:off x="295275" y="292885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旧酵素設計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190838-CA9A-4C38-9788-9B597FB87CC4}"/>
              </a:ext>
            </a:extLst>
          </p:cNvPr>
          <p:cNvSpPr txBox="1"/>
          <p:nvPr/>
        </p:nvSpPr>
        <p:spPr>
          <a:xfrm>
            <a:off x="295275" y="3857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米国再生水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137B8D-70A2-47D0-AE15-A28AECE4CCCE}"/>
              </a:ext>
            </a:extLst>
          </p:cNvPr>
          <p:cNvSpPr txBox="1"/>
          <p:nvPr/>
        </p:nvSpPr>
        <p:spPr>
          <a:xfrm>
            <a:off x="295275" y="510040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量子最適化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10BBE8-5C72-4069-A697-8FE79FB64038}"/>
              </a:ext>
            </a:extLst>
          </p:cNvPr>
          <p:cNvSpPr txBox="1"/>
          <p:nvPr/>
        </p:nvSpPr>
        <p:spPr>
          <a:xfrm>
            <a:off x="295275" y="2015253"/>
            <a:ext cx="167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最適化技術検証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472478-D1FD-4D90-9696-B4C8A4D47F9B}"/>
              </a:ext>
            </a:extLst>
          </p:cNvPr>
          <p:cNvSpPr txBox="1"/>
          <p:nvPr/>
        </p:nvSpPr>
        <p:spPr>
          <a:xfrm>
            <a:off x="295275" y="3291723"/>
            <a:ext cx="167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技術検証・調査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6FB8FF-343D-4921-9286-0E842F2D2CB2}"/>
              </a:ext>
            </a:extLst>
          </p:cNvPr>
          <p:cNvSpPr txBox="1"/>
          <p:nvPr/>
        </p:nvSpPr>
        <p:spPr>
          <a:xfrm>
            <a:off x="295275" y="2315637"/>
            <a:ext cx="167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(</a:t>
            </a:r>
            <a:r>
              <a:rPr kumimoji="1" lang="ja-JP" altLang="en-US" sz="1600" dirty="0"/>
              <a:t>共同研究含む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FAD69EC-07E0-48AE-AC75-2503E7B4E6DB}"/>
              </a:ext>
            </a:extLst>
          </p:cNvPr>
          <p:cNvSpPr txBox="1"/>
          <p:nvPr/>
        </p:nvSpPr>
        <p:spPr>
          <a:xfrm>
            <a:off x="295275" y="4257817"/>
            <a:ext cx="167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RO</a:t>
            </a:r>
            <a:r>
              <a:rPr kumimoji="1" lang="ja-JP" altLang="en-US" sz="1600" dirty="0"/>
              <a:t>膜データ解析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20CEBD1-70C1-46CA-AA3D-FDD9E0861AD5}"/>
              </a:ext>
            </a:extLst>
          </p:cNvPr>
          <p:cNvSpPr txBox="1"/>
          <p:nvPr/>
        </p:nvSpPr>
        <p:spPr>
          <a:xfrm>
            <a:off x="295275" y="5461588"/>
            <a:ext cx="167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LR0</a:t>
            </a:r>
            <a:r>
              <a:rPr kumimoji="1" lang="ja-JP" altLang="en-US" sz="1600" dirty="0"/>
              <a:t>立上支援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2697677-6210-4950-846F-F3F5BAD2E792}"/>
              </a:ext>
            </a:extLst>
          </p:cNvPr>
          <p:cNvSpPr txBox="1"/>
          <p:nvPr/>
        </p:nvSpPr>
        <p:spPr>
          <a:xfrm>
            <a:off x="295275" y="5791491"/>
            <a:ext cx="167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(</a:t>
            </a:r>
            <a:r>
              <a:rPr kumimoji="1" lang="ja-JP" altLang="en-US" sz="1600" dirty="0"/>
              <a:t>ほぼアドバイス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802605D-4810-42D1-A64B-D21660C1C405}"/>
              </a:ext>
            </a:extLst>
          </p:cNvPr>
          <p:cNvSpPr txBox="1"/>
          <p:nvPr/>
        </p:nvSpPr>
        <p:spPr>
          <a:xfrm>
            <a:off x="295274" y="4596371"/>
            <a:ext cx="1876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RO</a:t>
            </a:r>
            <a:r>
              <a:rPr kumimoji="1" lang="ja-JP" altLang="en-US" sz="1600" dirty="0"/>
              <a:t>膜運転最適化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8AFEF7C-26E8-44FC-B813-F26AC467DC7B}"/>
              </a:ext>
            </a:extLst>
          </p:cNvPr>
          <p:cNvCxnSpPr>
            <a:cxnSpLocks/>
          </p:cNvCxnSpPr>
          <p:nvPr/>
        </p:nvCxnSpPr>
        <p:spPr>
          <a:xfrm>
            <a:off x="4238625" y="4404084"/>
            <a:ext cx="440055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6C85604-1825-4A74-AF88-D486BC225916}"/>
              </a:ext>
            </a:extLst>
          </p:cNvPr>
          <p:cNvCxnSpPr/>
          <p:nvPr/>
        </p:nvCxnSpPr>
        <p:spPr>
          <a:xfrm>
            <a:off x="8639175" y="4780494"/>
            <a:ext cx="322747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4F697B5-F1EA-4C58-B785-A55815A287D0}"/>
              </a:ext>
            </a:extLst>
          </p:cNvPr>
          <p:cNvCxnSpPr/>
          <p:nvPr/>
        </p:nvCxnSpPr>
        <p:spPr>
          <a:xfrm>
            <a:off x="7177653" y="5630865"/>
            <a:ext cx="472535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A69851F-DCAF-4EDD-8F05-64CA6CD9237A}"/>
              </a:ext>
            </a:extLst>
          </p:cNvPr>
          <p:cNvCxnSpPr>
            <a:cxnSpLocks/>
          </p:cNvCxnSpPr>
          <p:nvPr/>
        </p:nvCxnSpPr>
        <p:spPr>
          <a:xfrm>
            <a:off x="4238625" y="3429000"/>
            <a:ext cx="771500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E22256B-C84F-41AC-A155-E64399F7A787}"/>
              </a:ext>
            </a:extLst>
          </p:cNvPr>
          <p:cNvCxnSpPr>
            <a:cxnSpLocks/>
          </p:cNvCxnSpPr>
          <p:nvPr/>
        </p:nvCxnSpPr>
        <p:spPr>
          <a:xfrm>
            <a:off x="2026786" y="2184530"/>
            <a:ext cx="992384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C6BB737-4E63-4B0D-B9AB-78445E6A6759}"/>
              </a:ext>
            </a:extLst>
          </p:cNvPr>
          <p:cNvSpPr txBox="1"/>
          <p:nvPr/>
        </p:nvSpPr>
        <p:spPr>
          <a:xfrm>
            <a:off x="9050246" y="1483233"/>
            <a:ext cx="2979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全項目、次年度以降も継続予定</a:t>
            </a:r>
          </a:p>
        </p:txBody>
      </p:sp>
    </p:spTree>
    <p:extLst>
      <p:ext uri="{BB962C8B-B14F-4D97-AF65-F5344CB8AC3E}">
        <p14:creationId xmlns:p14="http://schemas.microsoft.com/office/powerpoint/2010/main" val="253829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サマリ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3559628"/>
          </a:xfrm>
        </p:spPr>
        <p:txBody>
          <a:bodyPr/>
          <a:lstStyle/>
          <a:p>
            <a:r>
              <a:rPr lang="ja-JP" altLang="en-US" sz="2800" dirty="0"/>
              <a:t>研究成果報告書</a:t>
            </a:r>
            <a:r>
              <a:rPr lang="en-US" altLang="ja-JP" sz="2800" dirty="0"/>
              <a:t>3</a:t>
            </a:r>
            <a:r>
              <a:rPr lang="ja-JP" altLang="en-US" sz="2800" dirty="0"/>
              <a:t>件作成した。</a:t>
            </a:r>
            <a:endParaRPr lang="en-US" altLang="ja-JP" sz="2800" dirty="0"/>
          </a:p>
          <a:p>
            <a:pPr lvl="1"/>
            <a:r>
              <a:rPr lang="ja-JP" altLang="en-US" sz="2400" dirty="0"/>
              <a:t>変異体探索</a:t>
            </a:r>
            <a:r>
              <a:rPr lang="ja-JP" altLang="en-US" dirty="0"/>
              <a:t>（</a:t>
            </a:r>
            <a:r>
              <a:rPr lang="en-US" altLang="ja-JP" dirty="0"/>
              <a:t>6</a:t>
            </a:r>
            <a:r>
              <a:rPr lang="ja-JP" altLang="en-US" dirty="0"/>
              <a:t>ページ）</a:t>
            </a:r>
            <a:r>
              <a:rPr lang="ja-JP" altLang="en-US" sz="2400" dirty="0"/>
              <a:t>、</a:t>
            </a:r>
            <a:r>
              <a:rPr lang="en-US" altLang="ja-JP" sz="2400" dirty="0" err="1"/>
              <a:t>AlphaFold</a:t>
            </a:r>
            <a:r>
              <a:rPr lang="ja-JP" altLang="en-US" sz="2400" dirty="0"/>
              <a:t>による変異体評価</a:t>
            </a:r>
            <a:r>
              <a:rPr lang="ja-JP" altLang="en-US" dirty="0"/>
              <a:t>（</a:t>
            </a:r>
            <a:r>
              <a:rPr lang="en-US" altLang="ja-JP" dirty="0"/>
              <a:t>6</a:t>
            </a:r>
            <a:r>
              <a:rPr lang="ja-JP" altLang="en-US" dirty="0"/>
              <a:t>ページ） </a:t>
            </a:r>
            <a:r>
              <a:rPr lang="ja-JP" altLang="en-US" sz="2400" dirty="0"/>
              <a:t>、特徴抽出</a:t>
            </a:r>
            <a:r>
              <a:rPr lang="ja-JP" altLang="en-US" dirty="0"/>
              <a:t>（途中）</a:t>
            </a:r>
            <a:endParaRPr lang="en-US" altLang="ja-JP" sz="2800" dirty="0"/>
          </a:p>
          <a:p>
            <a:r>
              <a:rPr lang="ja-JP" altLang="en-US" sz="2800" dirty="0"/>
              <a:t>他</a:t>
            </a:r>
            <a:r>
              <a:rPr lang="en-US" altLang="ja-JP" sz="2800" dirty="0"/>
              <a:t>PJT</a:t>
            </a:r>
            <a:r>
              <a:rPr lang="ja-JP" altLang="en-US" sz="2800" dirty="0"/>
              <a:t>含めた、下期計画を整理した。</a:t>
            </a:r>
            <a:endParaRPr lang="en-US" altLang="ja-JP" sz="2800" dirty="0"/>
          </a:p>
          <a:p>
            <a:r>
              <a:rPr lang="ja-JP" altLang="en-US" sz="2800" dirty="0"/>
              <a:t>下期調査計画の具体案を作成する（来週以降）。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61789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全体図：廃水再利用プロセス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709808"/>
          </a:xfrm>
        </p:spPr>
        <p:txBody>
          <a:bodyPr/>
          <a:lstStyle/>
          <a:p>
            <a:r>
              <a:rPr lang="ja-JP" altLang="en-US" sz="2800" dirty="0"/>
              <a:t>下水処理水を固液分離と消毒によって、淡水・生産水まで処理する。</a:t>
            </a:r>
            <a:endParaRPr lang="en-US" altLang="ja-JP" sz="28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A7FFF36-6563-4630-B606-76BA854C66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24"/>
          <a:stretch/>
        </p:blipFill>
        <p:spPr bwMode="auto">
          <a:xfrm>
            <a:off x="651193" y="1838442"/>
            <a:ext cx="11073610" cy="16935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48B759B-5884-47F1-AF5A-A8607E5F3A8F}"/>
              </a:ext>
            </a:extLst>
          </p:cNvPr>
          <p:cNvSpPr txBox="1"/>
          <p:nvPr/>
        </p:nvSpPr>
        <p:spPr>
          <a:xfrm>
            <a:off x="7362825" y="352246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UF</a:t>
            </a:r>
            <a:r>
              <a:rPr kumimoji="1" lang="ja-JP" altLang="en-US" b="1" dirty="0"/>
              <a:t>膜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1CFE7F9-9755-43E3-A21B-3BE246FC3BB2}"/>
              </a:ext>
            </a:extLst>
          </p:cNvPr>
          <p:cNvSpPr txBox="1"/>
          <p:nvPr/>
        </p:nvSpPr>
        <p:spPr>
          <a:xfrm>
            <a:off x="9991725" y="352246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RO</a:t>
            </a:r>
            <a:r>
              <a:rPr kumimoji="1" lang="ja-JP" altLang="en-US" b="1" dirty="0"/>
              <a:t>膜</a:t>
            </a:r>
          </a:p>
        </p:txBody>
      </p:sp>
      <p:pic>
        <p:nvPicPr>
          <p:cNvPr id="4" name="図 3" descr="タイムライン&#10;&#10;自動的に生成された説明">
            <a:extLst>
              <a:ext uri="{FF2B5EF4-FFF2-40B4-BE49-F238E27FC236}">
                <a16:creationId xmlns:a16="http://schemas.microsoft.com/office/drawing/2014/main" id="{BD579A77-DCCC-487F-B69D-5608FC64A3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9"/>
          <a:stretch/>
        </p:blipFill>
        <p:spPr>
          <a:xfrm>
            <a:off x="231775" y="3522463"/>
            <a:ext cx="7131050" cy="296692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4C84ED8-D76C-465E-A756-96D34D647EFE}"/>
              </a:ext>
            </a:extLst>
          </p:cNvPr>
          <p:cNvSpPr txBox="1"/>
          <p:nvPr/>
        </p:nvSpPr>
        <p:spPr>
          <a:xfrm>
            <a:off x="7362825" y="3891795"/>
            <a:ext cx="178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不溶解性物質の除去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0DEC16-4D14-491D-B384-98767680A80B}"/>
              </a:ext>
            </a:extLst>
          </p:cNvPr>
          <p:cNvSpPr txBox="1"/>
          <p:nvPr/>
        </p:nvSpPr>
        <p:spPr>
          <a:xfrm>
            <a:off x="9766853" y="3891794"/>
            <a:ext cx="2006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細菌・ウイルス・有害化学物質の除去</a:t>
            </a:r>
          </a:p>
        </p:txBody>
      </p:sp>
    </p:spTree>
    <p:extLst>
      <p:ext uri="{BB962C8B-B14F-4D97-AF65-F5344CB8AC3E}">
        <p14:creationId xmlns:p14="http://schemas.microsoft.com/office/powerpoint/2010/main" val="220095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膜の役割と運転改善点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709808"/>
          </a:xfrm>
        </p:spPr>
        <p:txBody>
          <a:bodyPr/>
          <a:lstStyle/>
          <a:p>
            <a:r>
              <a:rPr lang="en-US" altLang="ja-JP" sz="2800" dirty="0"/>
              <a:t>a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A7FFF36-6563-4630-B606-76BA854C66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3" b="8824"/>
          <a:stretch/>
        </p:blipFill>
        <p:spPr bwMode="auto">
          <a:xfrm>
            <a:off x="679619" y="1640204"/>
            <a:ext cx="10929204" cy="30270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8BFA093-EAC4-4474-BB74-BC3FE5B5BD8B}"/>
              </a:ext>
            </a:extLst>
          </p:cNvPr>
          <p:cNvSpPr txBox="1"/>
          <p:nvPr/>
        </p:nvSpPr>
        <p:spPr>
          <a:xfrm>
            <a:off x="4095750" y="46101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UF</a:t>
            </a:r>
            <a:r>
              <a:rPr kumimoji="1" lang="ja-JP" altLang="en-US" b="1" dirty="0"/>
              <a:t>膜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00CD778-589D-4DE6-9D9E-1C9DDA4B6594}"/>
              </a:ext>
            </a:extLst>
          </p:cNvPr>
          <p:cNvSpPr txBox="1"/>
          <p:nvPr/>
        </p:nvSpPr>
        <p:spPr>
          <a:xfrm>
            <a:off x="8839200" y="460795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RO</a:t>
            </a:r>
            <a:r>
              <a:rPr kumimoji="1" lang="ja-JP" altLang="en-US" b="1" dirty="0"/>
              <a:t>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80D8097-078E-45C4-B8AD-24302137ED6A}"/>
              </a:ext>
            </a:extLst>
          </p:cNvPr>
          <p:cNvSpPr txBox="1"/>
          <p:nvPr/>
        </p:nvSpPr>
        <p:spPr>
          <a:xfrm>
            <a:off x="2638424" y="5029678"/>
            <a:ext cx="306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膜閉塞（透過性）の予測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7892C9-A7B1-4963-BDE2-E4DB60B03FF9}"/>
              </a:ext>
            </a:extLst>
          </p:cNvPr>
          <p:cNvSpPr txBox="1"/>
          <p:nvPr/>
        </p:nvSpPr>
        <p:spPr>
          <a:xfrm>
            <a:off x="7767637" y="5033130"/>
            <a:ext cx="273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膜閉塞（寿命）の予測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E228767-45A3-48C6-B0BC-830A44ED0118}"/>
              </a:ext>
            </a:extLst>
          </p:cNvPr>
          <p:cNvSpPr txBox="1"/>
          <p:nvPr/>
        </p:nvSpPr>
        <p:spPr>
          <a:xfrm>
            <a:off x="2647951" y="5416273"/>
            <a:ext cx="427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薬品注入量・膜洗浄タイミングの最適化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C191EA-5041-431F-BA01-C23841F95BE1}"/>
              </a:ext>
            </a:extLst>
          </p:cNvPr>
          <p:cNvSpPr txBox="1"/>
          <p:nvPr/>
        </p:nvSpPr>
        <p:spPr>
          <a:xfrm>
            <a:off x="7781926" y="5399010"/>
            <a:ext cx="427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薬品注入量・膜洗浄タイミングの最適化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C32D6D-BC8A-4BE1-8D14-608300317E13}"/>
              </a:ext>
            </a:extLst>
          </p:cNvPr>
          <p:cNvSpPr txBox="1"/>
          <p:nvPr/>
        </p:nvSpPr>
        <p:spPr>
          <a:xfrm>
            <a:off x="10048481" y="3953074"/>
            <a:ext cx="127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紫外線殺菌</a:t>
            </a:r>
          </a:p>
        </p:txBody>
      </p:sp>
    </p:spTree>
    <p:extLst>
      <p:ext uri="{BB962C8B-B14F-4D97-AF65-F5344CB8AC3E}">
        <p14:creationId xmlns:p14="http://schemas.microsoft.com/office/powerpoint/2010/main" val="322114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薬品注入による反応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709808"/>
          </a:xfrm>
        </p:spPr>
        <p:txBody>
          <a:bodyPr/>
          <a:lstStyle/>
          <a:p>
            <a:r>
              <a:rPr lang="ja-JP" altLang="en-US" sz="2800" dirty="0"/>
              <a:t>膜ろ過の前後で、次亜塩素酸ナトリウム</a:t>
            </a:r>
            <a:r>
              <a:rPr lang="ja-JP" altLang="en-US" dirty="0"/>
              <a:t>（次亜塩素酸ソーダ、</a:t>
            </a:r>
            <a:r>
              <a:rPr lang="en-US" altLang="ja-JP" dirty="0" err="1"/>
              <a:t>NaClO</a:t>
            </a:r>
            <a:r>
              <a:rPr lang="ja-JP" altLang="en-US" dirty="0"/>
              <a:t>）</a:t>
            </a:r>
            <a:r>
              <a:rPr lang="ja-JP" altLang="en-US" sz="2800" dirty="0"/>
              <a:t>を注入し、殺菌力を持たせる。</a:t>
            </a:r>
            <a:endParaRPr lang="en-US" altLang="ja-JP" sz="2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00CD778-589D-4DE6-9D9E-1C9DDA4B6594}"/>
              </a:ext>
            </a:extLst>
          </p:cNvPr>
          <p:cNvSpPr txBox="1"/>
          <p:nvPr/>
        </p:nvSpPr>
        <p:spPr>
          <a:xfrm>
            <a:off x="4230472" y="2961486"/>
            <a:ext cx="130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残留塩素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81D50D0-2F95-4AB8-8734-BBAE13EBC18F}"/>
              </a:ext>
            </a:extLst>
          </p:cNvPr>
          <p:cNvSpPr txBox="1"/>
          <p:nvPr/>
        </p:nvSpPr>
        <p:spPr>
          <a:xfrm>
            <a:off x="632716" y="2323809"/>
            <a:ext cx="346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NaClO</a:t>
            </a:r>
            <a:r>
              <a:rPr kumimoji="1" lang="en-US" altLang="ja-JP" dirty="0"/>
              <a:t>+ H2O </a:t>
            </a:r>
            <a:r>
              <a:rPr kumimoji="1" lang="ja-JP" altLang="en-US" dirty="0"/>
              <a:t>⇔ </a:t>
            </a:r>
            <a:r>
              <a:rPr kumimoji="1" lang="en-US" altLang="ja-JP" dirty="0" err="1"/>
              <a:t>HClO</a:t>
            </a:r>
            <a:r>
              <a:rPr kumimoji="1" lang="en-US" altLang="ja-JP" dirty="0"/>
              <a:t> + NaOH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ABCC46D-6892-4F30-B499-C975C8D289C7}"/>
              </a:ext>
            </a:extLst>
          </p:cNvPr>
          <p:cNvSpPr txBox="1"/>
          <p:nvPr/>
        </p:nvSpPr>
        <p:spPr>
          <a:xfrm>
            <a:off x="2113172" y="2657874"/>
            <a:ext cx="141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次亜塩素酸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B02637-6AB9-4651-9366-BD0391FF112A}"/>
              </a:ext>
            </a:extLst>
          </p:cNvPr>
          <p:cNvSpPr txBox="1"/>
          <p:nvPr/>
        </p:nvSpPr>
        <p:spPr>
          <a:xfrm>
            <a:off x="650063" y="2979174"/>
            <a:ext cx="346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HClO</a:t>
            </a:r>
            <a:r>
              <a:rPr kumimoji="1" lang="en-US" altLang="ja-JP" dirty="0"/>
              <a:t> </a:t>
            </a:r>
            <a:r>
              <a:rPr kumimoji="1" lang="ja-JP" altLang="en-US" dirty="0"/>
              <a:t>⇔ </a:t>
            </a:r>
            <a:r>
              <a:rPr kumimoji="1" lang="en-US" altLang="ja-JP" dirty="0"/>
              <a:t>H+ + </a:t>
            </a:r>
            <a:r>
              <a:rPr kumimoji="1" lang="en-US" altLang="ja-JP" dirty="0" err="1"/>
              <a:t>ClO</a:t>
            </a:r>
            <a:r>
              <a:rPr kumimoji="1" lang="en-US" altLang="ja-JP" dirty="0"/>
              <a:t>-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1515EF5-5CB4-4F8D-81B0-D8BC93B17812}"/>
              </a:ext>
            </a:extLst>
          </p:cNvPr>
          <p:cNvSpPr txBox="1"/>
          <p:nvPr/>
        </p:nvSpPr>
        <p:spPr>
          <a:xfrm>
            <a:off x="2113172" y="3390879"/>
            <a:ext cx="1943790" cy="366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次亜塩素酸イオン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77AE326-5AC9-4A85-8382-02A8C1F56DC9}"/>
              </a:ext>
            </a:extLst>
          </p:cNvPr>
          <p:cNvSpPr/>
          <p:nvPr/>
        </p:nvSpPr>
        <p:spPr>
          <a:xfrm>
            <a:off x="2113172" y="2670025"/>
            <a:ext cx="2067003" cy="1087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0E57910-498B-4758-B368-C9291ADBDBED}"/>
              </a:ext>
            </a:extLst>
          </p:cNvPr>
          <p:cNvSpPr txBox="1"/>
          <p:nvPr/>
        </p:nvSpPr>
        <p:spPr>
          <a:xfrm>
            <a:off x="5509868" y="4280025"/>
            <a:ext cx="1898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アンモニア性窒素</a:t>
            </a:r>
            <a:r>
              <a:rPr kumimoji="1" lang="en-US" altLang="ja-JP" dirty="0"/>
              <a:t>/</a:t>
            </a:r>
            <a:r>
              <a:rPr kumimoji="1" lang="ja-JP" altLang="en-US" dirty="0"/>
              <a:t>有機性窒素</a:t>
            </a: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B408C170-BE80-4675-B488-B14685A9CC2D}"/>
              </a:ext>
            </a:extLst>
          </p:cNvPr>
          <p:cNvCxnSpPr>
            <a:cxnSpLocks/>
            <a:stCxn id="9" idx="3"/>
            <a:endCxn id="39" idx="1"/>
          </p:cNvCxnSpPr>
          <p:nvPr/>
        </p:nvCxnSpPr>
        <p:spPr>
          <a:xfrm>
            <a:off x="5536880" y="3146152"/>
            <a:ext cx="2019109" cy="106306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C764CB-733C-4E04-AEEE-F9E444A63EBC}"/>
              </a:ext>
            </a:extLst>
          </p:cNvPr>
          <p:cNvSpPr txBox="1"/>
          <p:nvPr/>
        </p:nvSpPr>
        <p:spPr>
          <a:xfrm>
            <a:off x="7260169" y="4393879"/>
            <a:ext cx="257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クロルアミン（クロラミン）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D358C89-7758-431E-BD62-32EB0EE57705}"/>
              </a:ext>
            </a:extLst>
          </p:cNvPr>
          <p:cNvSpPr txBox="1"/>
          <p:nvPr/>
        </p:nvSpPr>
        <p:spPr>
          <a:xfrm>
            <a:off x="7553771" y="2592154"/>
            <a:ext cx="170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遊離残留塩素</a:t>
            </a:r>
          </a:p>
        </p:txBody>
      </p: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94971860-ADEA-4F14-823F-59DEE9D47606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 flipV="1">
            <a:off x="5536880" y="2776820"/>
            <a:ext cx="2016891" cy="36933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9848B68-7B38-43B3-966B-6390572A0690}"/>
              </a:ext>
            </a:extLst>
          </p:cNvPr>
          <p:cNvSpPr txBox="1"/>
          <p:nvPr/>
        </p:nvSpPr>
        <p:spPr>
          <a:xfrm>
            <a:off x="7555989" y="4024547"/>
            <a:ext cx="170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結合残留塩素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73DDF9F-F67E-4EDB-B278-137C3F0403D5}"/>
              </a:ext>
            </a:extLst>
          </p:cNvPr>
          <p:cNvSpPr txBox="1"/>
          <p:nvPr/>
        </p:nvSpPr>
        <p:spPr>
          <a:xfrm>
            <a:off x="7604018" y="3011216"/>
            <a:ext cx="16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HClO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C7910FD-2A42-4599-9320-3691808F0E37}"/>
              </a:ext>
            </a:extLst>
          </p:cNvPr>
          <p:cNvSpPr txBox="1"/>
          <p:nvPr/>
        </p:nvSpPr>
        <p:spPr>
          <a:xfrm>
            <a:off x="517053" y="5052402"/>
            <a:ext cx="728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NaClO</a:t>
            </a:r>
            <a:r>
              <a:rPr kumimoji="1" lang="ja-JP" altLang="en-US" b="1" dirty="0"/>
              <a:t>量が多すぎる→トリハロメタンや</a:t>
            </a:r>
            <a:r>
              <a:rPr kumimoji="1" lang="en-US" altLang="ja-JP" b="1" dirty="0"/>
              <a:t>NDMA</a:t>
            </a:r>
            <a:r>
              <a:rPr kumimoji="1" lang="ja-JP" altLang="en-US" b="1" dirty="0"/>
              <a:t>が生成（発がん性物質）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4BE1F04-CDEB-4DC5-8410-31235849B594}"/>
              </a:ext>
            </a:extLst>
          </p:cNvPr>
          <p:cNvSpPr txBox="1"/>
          <p:nvPr/>
        </p:nvSpPr>
        <p:spPr>
          <a:xfrm>
            <a:off x="517052" y="5531505"/>
            <a:ext cx="932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遊離残留塩素／クロラミンのバランス→遊離残留塩素が多いと、膜自体の劣化が速い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329348E-52F2-4BFF-A0CC-710F66160D40}"/>
              </a:ext>
            </a:extLst>
          </p:cNvPr>
          <p:cNvSpPr txBox="1"/>
          <p:nvPr/>
        </p:nvSpPr>
        <p:spPr>
          <a:xfrm>
            <a:off x="9255354" y="2090221"/>
            <a:ext cx="120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殺菌効果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FD81B7D-800F-42B0-924F-A2773623B18E}"/>
              </a:ext>
            </a:extLst>
          </p:cNvPr>
          <p:cNvSpPr txBox="1"/>
          <p:nvPr/>
        </p:nvSpPr>
        <p:spPr>
          <a:xfrm>
            <a:off x="10665455" y="2090221"/>
            <a:ext cx="119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残留効果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68116FA-1EE6-4F4F-975B-F1FDFEFCC7B8}"/>
              </a:ext>
            </a:extLst>
          </p:cNvPr>
          <p:cNvSpPr txBox="1"/>
          <p:nvPr/>
        </p:nvSpPr>
        <p:spPr>
          <a:xfrm>
            <a:off x="9303383" y="2958106"/>
            <a:ext cx="95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高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6F7781-C0B1-45ED-81A2-0F997BF157C4}"/>
              </a:ext>
            </a:extLst>
          </p:cNvPr>
          <p:cNvSpPr txBox="1"/>
          <p:nvPr/>
        </p:nvSpPr>
        <p:spPr>
          <a:xfrm>
            <a:off x="9303383" y="4152286"/>
            <a:ext cx="95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低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DF36256-7715-435D-82F0-22661FD38C12}"/>
              </a:ext>
            </a:extLst>
          </p:cNvPr>
          <p:cNvSpPr txBox="1"/>
          <p:nvPr/>
        </p:nvSpPr>
        <p:spPr>
          <a:xfrm>
            <a:off x="10720633" y="4152286"/>
            <a:ext cx="95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高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CF9265F-277E-479A-8A41-FF420437C5F6}"/>
              </a:ext>
            </a:extLst>
          </p:cNvPr>
          <p:cNvSpPr txBox="1"/>
          <p:nvPr/>
        </p:nvSpPr>
        <p:spPr>
          <a:xfrm>
            <a:off x="10720633" y="3228380"/>
            <a:ext cx="95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中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C718A48-8569-42AC-BE0D-66BFB3777DD5}"/>
              </a:ext>
            </a:extLst>
          </p:cNvPr>
          <p:cNvSpPr txBox="1"/>
          <p:nvPr/>
        </p:nvSpPr>
        <p:spPr>
          <a:xfrm>
            <a:off x="7604018" y="3398031"/>
            <a:ext cx="16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ClO</a:t>
            </a:r>
            <a:r>
              <a:rPr kumimoji="1" lang="en-US" altLang="ja-JP" dirty="0"/>
              <a:t>-</a:t>
            </a:r>
            <a:endParaRPr kumimoji="1" lang="ja-JP" altLang="en-US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E5AD386-8B6B-41CA-8D9E-90CE755C359C}"/>
              </a:ext>
            </a:extLst>
          </p:cNvPr>
          <p:cNvSpPr txBox="1"/>
          <p:nvPr/>
        </p:nvSpPr>
        <p:spPr>
          <a:xfrm>
            <a:off x="9303383" y="3424547"/>
            <a:ext cx="95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47449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24922"/>
            <a:ext cx="11400125" cy="518094"/>
          </a:xfrm>
        </p:spPr>
        <p:txBody>
          <a:bodyPr anchor="ctr">
            <a:normAutofit/>
          </a:bodyPr>
          <a:lstStyle/>
          <a:p>
            <a:r>
              <a:rPr lang="ja-JP" altLang="en-US" dirty="0"/>
              <a:t>殺菌作用に影響を与える因子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6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490726" cy="289974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dirty="0"/>
              <a:t>pH</a:t>
            </a:r>
            <a:r>
              <a:rPr lang="ja-JP" altLang="en-US" dirty="0"/>
              <a:t>値</a:t>
            </a:r>
            <a:endParaRPr lang="en-US" altLang="ja-JP" dirty="0"/>
          </a:p>
          <a:p>
            <a:pPr marL="1062038" lvl="1" indent="-342900">
              <a:buFont typeface="Wingdings" panose="05000000000000000000" pitchFamily="2" charset="2"/>
              <a:buChar char="Ø"/>
            </a:pPr>
            <a:r>
              <a:rPr lang="en-US" altLang="ja-JP" dirty="0"/>
              <a:t>pH</a:t>
            </a:r>
            <a:r>
              <a:rPr lang="ja-JP" altLang="en-US" dirty="0"/>
              <a:t>が低いと、</a:t>
            </a:r>
            <a:r>
              <a:rPr lang="en-US" altLang="ja-JP" dirty="0" err="1"/>
              <a:t>HClO</a:t>
            </a:r>
            <a:r>
              <a:rPr lang="ja-JP" altLang="en-US" dirty="0"/>
              <a:t>の割合が低い（殺菌力が高い）</a:t>
            </a:r>
            <a:endParaRPr lang="en-US" altLang="ja-JP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ja-JP" altLang="en-US" dirty="0"/>
              <a:t>水中の塩素消費物質量</a:t>
            </a:r>
            <a:endParaRPr lang="en-US" altLang="ja-JP" dirty="0"/>
          </a:p>
          <a:p>
            <a:pPr marL="1062038" lvl="1" indent="-342900">
              <a:buFont typeface="Wingdings" panose="05000000000000000000" pitchFamily="2" charset="2"/>
              <a:buChar char="Ø"/>
            </a:pPr>
            <a:r>
              <a:rPr lang="ja-JP" altLang="en-US" dirty="0"/>
              <a:t>アンモニア性窒素、有機性窒素などの影響を受け、通常の約</a:t>
            </a:r>
            <a:r>
              <a:rPr lang="en-US" altLang="ja-JP" dirty="0"/>
              <a:t>10</a:t>
            </a:r>
            <a:r>
              <a:rPr lang="ja-JP" altLang="en-US" dirty="0"/>
              <a:t>倍の塩素がクロラミンとなって消費される</a:t>
            </a:r>
            <a:endParaRPr lang="en-US" altLang="ja-JP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ja-JP" altLang="en-US" dirty="0"/>
              <a:t>水温</a:t>
            </a:r>
            <a:endParaRPr lang="en-US" altLang="ja-JP" dirty="0"/>
          </a:p>
          <a:p>
            <a:pPr marL="1062038" lvl="1" indent="-342900">
              <a:buFont typeface="Wingdings" panose="05000000000000000000" pitchFamily="2" charset="2"/>
              <a:buChar char="Ø"/>
            </a:pPr>
            <a:r>
              <a:rPr lang="ja-JP" altLang="en-US" dirty="0"/>
              <a:t>水温が高いと、反応速度が高まり、殺菌作用も進行するが、残留塩素も分解される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2644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24922"/>
            <a:ext cx="11400125" cy="518094"/>
          </a:xfrm>
        </p:spPr>
        <p:txBody>
          <a:bodyPr anchor="ctr">
            <a:normAutofit/>
          </a:bodyPr>
          <a:lstStyle/>
          <a:p>
            <a:r>
              <a:rPr lang="ja-JP" altLang="en-US" dirty="0"/>
              <a:t>薬品注入量と残留塩素濃度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7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494565"/>
          </a:xfrm>
        </p:spPr>
        <p:txBody>
          <a:bodyPr>
            <a:normAutofit/>
          </a:bodyPr>
          <a:lstStyle/>
          <a:p>
            <a:r>
              <a:rPr lang="ja-JP" altLang="en-US" dirty="0"/>
              <a:t>次亜塩素酸ナトリウムの注入量は、残留塩素濃度と関係がある。</a:t>
            </a:r>
            <a:endParaRPr lang="en-US" altLang="ja-JP" dirty="0"/>
          </a:p>
        </p:txBody>
      </p:sp>
      <p:pic>
        <p:nvPicPr>
          <p:cNvPr id="1026" name="Picture 2" descr="ダイアグラム&#10;&#10;自動的に生成された説明">
            <a:extLst>
              <a:ext uri="{FF2B5EF4-FFF2-40B4-BE49-F238E27FC236}">
                <a16:creationId xmlns:a16="http://schemas.microsoft.com/office/drawing/2014/main" id="{F68BC62A-81F9-4321-BDBC-D8926E7A0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2" t="8609"/>
          <a:stretch/>
        </p:blipFill>
        <p:spPr bwMode="auto">
          <a:xfrm>
            <a:off x="600075" y="1784034"/>
            <a:ext cx="3579704" cy="283048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EF29966-2F11-4AE4-9125-FBEB518CE3CE}"/>
              </a:ext>
            </a:extLst>
          </p:cNvPr>
          <p:cNvSpPr txBox="1"/>
          <p:nvPr/>
        </p:nvSpPr>
        <p:spPr>
          <a:xfrm>
            <a:off x="1774353" y="2875002"/>
            <a:ext cx="169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ブレークポイント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14A722B-A71D-4EE5-A808-5256127AC262}"/>
              </a:ext>
            </a:extLst>
          </p:cNvPr>
          <p:cNvSpPr txBox="1"/>
          <p:nvPr/>
        </p:nvSpPr>
        <p:spPr>
          <a:xfrm>
            <a:off x="239226" y="4812712"/>
            <a:ext cx="3070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一時的な低下は、注入塩素で分解される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5FEF16E-D932-4AF2-8119-F659D2F6E0A7}"/>
              </a:ext>
            </a:extLst>
          </p:cNvPr>
          <p:cNvCxnSpPr>
            <a:endCxn id="22" idx="0"/>
          </p:cNvCxnSpPr>
          <p:nvPr/>
        </p:nvCxnSpPr>
        <p:spPr>
          <a:xfrm flipH="1">
            <a:off x="1774353" y="3875853"/>
            <a:ext cx="615574" cy="9368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49EC2FB-0B86-4192-9867-73649F5C90D3}"/>
              </a:ext>
            </a:extLst>
          </p:cNvPr>
          <p:cNvSpPr txBox="1"/>
          <p:nvPr/>
        </p:nvSpPr>
        <p:spPr>
          <a:xfrm>
            <a:off x="5322266" y="1835856"/>
            <a:ext cx="606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適切な殺菌効果を維持するには、目標濃度を実現するように、</a:t>
            </a:r>
            <a:r>
              <a:rPr kumimoji="1" lang="ja-JP" altLang="en-US" b="1" dirty="0"/>
              <a:t>塩素注入量</a:t>
            </a:r>
            <a:r>
              <a:rPr kumimoji="1" lang="ja-JP" altLang="en-US" dirty="0"/>
              <a:t>を制御する必要がある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839083D-058E-4D68-B07A-2591328F7C04}"/>
              </a:ext>
            </a:extLst>
          </p:cNvPr>
          <p:cNvCxnSpPr>
            <a:cxnSpLocks/>
          </p:cNvCxnSpPr>
          <p:nvPr/>
        </p:nvCxnSpPr>
        <p:spPr>
          <a:xfrm flipH="1">
            <a:off x="1028115" y="2720892"/>
            <a:ext cx="2697498" cy="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36CE3CE-3257-438C-B4EA-F49109545F71}"/>
              </a:ext>
            </a:extLst>
          </p:cNvPr>
          <p:cNvCxnSpPr>
            <a:cxnSpLocks/>
          </p:cNvCxnSpPr>
          <p:nvPr/>
        </p:nvCxnSpPr>
        <p:spPr>
          <a:xfrm flipV="1">
            <a:off x="3454037" y="2733955"/>
            <a:ext cx="1" cy="1236109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FA6D593-33BA-4D8B-86EE-590C4E48F157}"/>
              </a:ext>
            </a:extLst>
          </p:cNvPr>
          <p:cNvSpPr txBox="1"/>
          <p:nvPr/>
        </p:nvSpPr>
        <p:spPr>
          <a:xfrm>
            <a:off x="3792778" y="2536226"/>
            <a:ext cx="122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目標濃度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17919F8-CDC0-4502-BAAE-49C570C8A55D}"/>
              </a:ext>
            </a:extLst>
          </p:cNvPr>
          <p:cNvSpPr txBox="1"/>
          <p:nvPr/>
        </p:nvSpPr>
        <p:spPr>
          <a:xfrm>
            <a:off x="3564205" y="4822666"/>
            <a:ext cx="3070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塩素要求量を超えると、</a:t>
            </a:r>
            <a:endParaRPr kumimoji="1" lang="en-US" altLang="ja-JP" dirty="0"/>
          </a:p>
          <a:p>
            <a:r>
              <a:rPr kumimoji="1" lang="ja-JP" altLang="en-US" dirty="0"/>
              <a:t>遊離塩素が増加し始める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9276DF9-507C-4E71-94EF-AD9BE140229D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924959" y="3658544"/>
            <a:ext cx="2174373" cy="11641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722F7DC-8C9A-47AD-A4D5-10E0C1718F4B}"/>
              </a:ext>
            </a:extLst>
          </p:cNvPr>
          <p:cNvSpPr txBox="1"/>
          <p:nvPr/>
        </p:nvSpPr>
        <p:spPr>
          <a:xfrm>
            <a:off x="5322266" y="2905558"/>
            <a:ext cx="6685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塩素要求量以下では、結合残留塩素</a:t>
            </a:r>
            <a:r>
              <a:rPr kumimoji="1" lang="ja-JP" altLang="en-US" sz="1600" dirty="0"/>
              <a:t>（クロラミン）</a:t>
            </a:r>
            <a:r>
              <a:rPr kumimoji="1" lang="ja-JP" altLang="en-US" dirty="0"/>
              <a:t>がどの程度発生するか（膜劣化にどの程度影響するか）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塩素要求量以上では、遊離残留塩素が目標濃度以下に制御できるか（発がん性物質を抑制できるか）</a:t>
            </a:r>
          </a:p>
        </p:txBody>
      </p:sp>
    </p:spTree>
    <p:extLst>
      <p:ext uri="{BB962C8B-B14F-4D97-AF65-F5344CB8AC3E}">
        <p14:creationId xmlns:p14="http://schemas.microsoft.com/office/powerpoint/2010/main" val="113202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24922"/>
            <a:ext cx="11400125" cy="518094"/>
          </a:xfrm>
        </p:spPr>
        <p:txBody>
          <a:bodyPr anchor="ctr">
            <a:normAutofit/>
          </a:bodyPr>
          <a:lstStyle/>
          <a:p>
            <a:r>
              <a:rPr lang="ja-JP" altLang="en-US" dirty="0"/>
              <a:t>やること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8</a:t>
            </a:fld>
            <a:endParaRPr kumimoji="1" lang="ja-JP" altLang="en-US"/>
          </a:p>
        </p:txBody>
      </p:sp>
      <p:sp>
        <p:nvSpPr>
          <p:cNvPr id="18" name="テキスト プレースホルダー 5">
            <a:extLst>
              <a:ext uri="{FF2B5EF4-FFF2-40B4-BE49-F238E27FC236}">
                <a16:creationId xmlns:a16="http://schemas.microsoft.com/office/drawing/2014/main" id="{959F99C0-064C-4219-B03D-A8291684B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490726" cy="289974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ja-JP" altLang="en-US" dirty="0"/>
              <a:t>机上評価（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12</a:t>
            </a:r>
            <a:r>
              <a:rPr lang="ja-JP" altLang="en-US" dirty="0"/>
              <a:t>月～</a:t>
            </a:r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月？）</a:t>
            </a:r>
            <a:endParaRPr lang="en-US" altLang="ja-JP" dirty="0"/>
          </a:p>
          <a:p>
            <a:pPr marL="1062038" lvl="1" indent="-342900">
              <a:buFont typeface="Wingdings" panose="05000000000000000000" pitchFamily="2" charset="2"/>
              <a:buChar char="Ø"/>
            </a:pPr>
            <a:r>
              <a:rPr lang="ja-JP" altLang="en-US" dirty="0"/>
              <a:t>解析・最適化方針の決定：</a:t>
            </a:r>
            <a:endParaRPr lang="en-US" altLang="ja-JP" dirty="0"/>
          </a:p>
          <a:p>
            <a:pPr marL="1062038" lvl="1" indent="-342900">
              <a:buFont typeface="Wingdings" panose="05000000000000000000" pitchFamily="2" charset="2"/>
              <a:buChar char="Ø"/>
            </a:pPr>
            <a:r>
              <a:rPr lang="ja-JP" altLang="en-US" dirty="0"/>
              <a:t>データ確認・プレ簡易解析：特性抽出</a:t>
            </a:r>
            <a:endParaRPr lang="en-US" altLang="ja-JP" dirty="0"/>
          </a:p>
          <a:p>
            <a:pPr marL="1062038" lvl="1" indent="-342900">
              <a:buFont typeface="Wingdings" panose="05000000000000000000" pitchFamily="2" charset="2"/>
              <a:buChar char="Ø"/>
            </a:pPr>
            <a:r>
              <a:rPr lang="ja-JP" altLang="en-US" dirty="0"/>
              <a:t>最適化</a:t>
            </a:r>
            <a:r>
              <a:rPr lang="en-US" altLang="ja-JP" dirty="0"/>
              <a:t>FS</a:t>
            </a:r>
            <a:r>
              <a:rPr lang="ja-JP" altLang="en-US" dirty="0"/>
              <a:t>：運転効果試算</a:t>
            </a:r>
            <a:endParaRPr lang="en-US" altLang="ja-JP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ja-JP" altLang="en-US" dirty="0"/>
              <a:t>定例会の参加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0861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24922"/>
            <a:ext cx="11400125" cy="518094"/>
          </a:xfrm>
        </p:spPr>
        <p:txBody>
          <a:bodyPr anchor="ctr">
            <a:normAutofit/>
          </a:bodyPr>
          <a:lstStyle/>
          <a:p>
            <a:r>
              <a:rPr lang="ja-JP" altLang="en-US" dirty="0"/>
              <a:t>全体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9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DAA06C8-E14E-4AF3-9B79-87D6F2871CCC}"/>
              </a:ext>
            </a:extLst>
          </p:cNvPr>
          <p:cNvSpPr/>
          <p:nvPr/>
        </p:nvSpPr>
        <p:spPr>
          <a:xfrm>
            <a:off x="6167035" y="3409076"/>
            <a:ext cx="1153527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7E3B504-4CCB-49E2-BBE9-FB02CBD62A8A}"/>
              </a:ext>
            </a:extLst>
          </p:cNvPr>
          <p:cNvCxnSpPr>
            <a:cxnSpLocks/>
            <a:stCxn id="41" idx="3"/>
            <a:endCxn id="2" idx="1"/>
          </p:cNvCxnSpPr>
          <p:nvPr/>
        </p:nvCxnSpPr>
        <p:spPr>
          <a:xfrm>
            <a:off x="3604551" y="3580756"/>
            <a:ext cx="25624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6574E0E-8157-4902-A393-496850636155}"/>
              </a:ext>
            </a:extLst>
          </p:cNvPr>
          <p:cNvCxnSpPr>
            <a:cxnSpLocks/>
            <a:stCxn id="2" idx="3"/>
            <a:endCxn id="78" idx="1"/>
          </p:cNvCxnSpPr>
          <p:nvPr/>
        </p:nvCxnSpPr>
        <p:spPr>
          <a:xfrm>
            <a:off x="7320562" y="3580756"/>
            <a:ext cx="76293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矢印: 下 34">
            <a:extLst>
              <a:ext uri="{FF2B5EF4-FFF2-40B4-BE49-F238E27FC236}">
                <a16:creationId xmlns:a16="http://schemas.microsoft.com/office/drawing/2014/main" id="{4475C6A2-D934-481F-A6D2-73C7362B1CE5}"/>
              </a:ext>
            </a:extLst>
          </p:cNvPr>
          <p:cNvSpPr/>
          <p:nvPr/>
        </p:nvSpPr>
        <p:spPr>
          <a:xfrm>
            <a:off x="1644479" y="2743298"/>
            <a:ext cx="283388" cy="7905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FEB2C1E2-CD94-4124-A889-2CEDCCE7DEB4}"/>
              </a:ext>
            </a:extLst>
          </p:cNvPr>
          <p:cNvSpPr/>
          <p:nvPr/>
        </p:nvSpPr>
        <p:spPr>
          <a:xfrm>
            <a:off x="4725816" y="2776031"/>
            <a:ext cx="283388" cy="7905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3F24DBE-275C-45E1-867C-BA49248E1D44}"/>
              </a:ext>
            </a:extLst>
          </p:cNvPr>
          <p:cNvSpPr txBox="1"/>
          <p:nvPr/>
        </p:nvSpPr>
        <p:spPr>
          <a:xfrm>
            <a:off x="1264818" y="2262334"/>
            <a:ext cx="10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E872A19-BFEB-4CF5-B224-FF3A3C6CBD46}"/>
              </a:ext>
            </a:extLst>
          </p:cNvPr>
          <p:cNvSpPr txBox="1"/>
          <p:nvPr/>
        </p:nvSpPr>
        <p:spPr>
          <a:xfrm>
            <a:off x="4946889" y="2970008"/>
            <a:ext cx="1651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RO</a:t>
            </a:r>
            <a:r>
              <a:rPr kumimoji="1" lang="ja-JP" altLang="en-US" sz="1600" dirty="0"/>
              <a:t>膜閉塞防止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E01734F-6330-4C33-AA17-65965476CE15}"/>
              </a:ext>
            </a:extLst>
          </p:cNvPr>
          <p:cNvSpPr/>
          <p:nvPr/>
        </p:nvSpPr>
        <p:spPr>
          <a:xfrm>
            <a:off x="2608118" y="3373023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F9F743F-E3FF-44E2-9949-C06171F6C7E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47898" y="3580756"/>
            <a:ext cx="22602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9DF381F-4145-4B5B-B11C-0176CFE44D4A}"/>
              </a:ext>
            </a:extLst>
          </p:cNvPr>
          <p:cNvSpPr txBox="1"/>
          <p:nvPr/>
        </p:nvSpPr>
        <p:spPr>
          <a:xfrm>
            <a:off x="9482375" y="2281377"/>
            <a:ext cx="2202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海への輸送の電力コスト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・ブライン処理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EE00C22-907F-48D3-905F-6E9B81FB655C}"/>
              </a:ext>
            </a:extLst>
          </p:cNvPr>
          <p:cNvSpPr txBox="1"/>
          <p:nvPr/>
        </p:nvSpPr>
        <p:spPr>
          <a:xfrm>
            <a:off x="4375223" y="2262334"/>
            <a:ext cx="96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薬剤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E806034-6A21-4537-B12E-AC01322E2C11}"/>
              </a:ext>
            </a:extLst>
          </p:cNvPr>
          <p:cNvSpPr txBox="1"/>
          <p:nvPr/>
        </p:nvSpPr>
        <p:spPr>
          <a:xfrm>
            <a:off x="10475833" y="3413882"/>
            <a:ext cx="87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再生水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EE56DF4-F0DC-4B75-8052-6B245582F587}"/>
              </a:ext>
            </a:extLst>
          </p:cNvPr>
          <p:cNvSpPr txBox="1"/>
          <p:nvPr/>
        </p:nvSpPr>
        <p:spPr>
          <a:xfrm>
            <a:off x="5921145" y="3882265"/>
            <a:ext cx="1651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閉塞すると、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回収率が低下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8F093BB-B748-44BD-A373-52B3CC053B37}"/>
              </a:ext>
            </a:extLst>
          </p:cNvPr>
          <p:cNvSpPr txBox="1"/>
          <p:nvPr/>
        </p:nvSpPr>
        <p:spPr>
          <a:xfrm>
            <a:off x="5716921" y="5035899"/>
            <a:ext cx="20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膜交換コストが発生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F5A6E18-D512-490A-893F-3E9F10C37CC4}"/>
              </a:ext>
            </a:extLst>
          </p:cNvPr>
          <p:cNvSpPr txBox="1"/>
          <p:nvPr/>
        </p:nvSpPr>
        <p:spPr>
          <a:xfrm>
            <a:off x="3866248" y="3908238"/>
            <a:ext cx="2002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薬剤コストが発生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A9A5B01-5681-493B-BE28-62B0F48FBD22}"/>
              </a:ext>
            </a:extLst>
          </p:cNvPr>
          <p:cNvSpPr txBox="1"/>
          <p:nvPr/>
        </p:nvSpPr>
        <p:spPr>
          <a:xfrm>
            <a:off x="5716921" y="4599663"/>
            <a:ext cx="20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膜洗浄コストが発生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3456BC6-2EF3-4FAF-918F-F8284B088A18}"/>
              </a:ext>
            </a:extLst>
          </p:cNvPr>
          <p:cNvSpPr txBox="1"/>
          <p:nvPr/>
        </p:nvSpPr>
        <p:spPr>
          <a:xfrm>
            <a:off x="9911784" y="3836098"/>
            <a:ext cx="2002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水質・供給量を</a:t>
            </a:r>
            <a:endParaRPr kumimoji="1"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維持する必要がある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9C551EB-A752-4BAE-A9F3-68A9CC61392C}"/>
              </a:ext>
            </a:extLst>
          </p:cNvPr>
          <p:cNvSpPr txBox="1"/>
          <p:nvPr/>
        </p:nvSpPr>
        <p:spPr>
          <a:xfrm>
            <a:off x="5280963" y="2465789"/>
            <a:ext cx="285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閉塞：スケーリング・ファウリング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24C3906-6960-4AFF-B734-EC4FA39E98B1}"/>
              </a:ext>
            </a:extLst>
          </p:cNvPr>
          <p:cNvSpPr/>
          <p:nvPr/>
        </p:nvSpPr>
        <p:spPr>
          <a:xfrm>
            <a:off x="8083500" y="3409076"/>
            <a:ext cx="1153527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A702D755-368A-4858-8E23-F0A3E3DC90CD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>
            <a:off x="9237027" y="3580756"/>
            <a:ext cx="1238806" cy="24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843576E-1284-4B9E-86DB-5156E0130E81}"/>
              </a:ext>
            </a:extLst>
          </p:cNvPr>
          <p:cNvSpPr txBox="1"/>
          <p:nvPr/>
        </p:nvSpPr>
        <p:spPr>
          <a:xfrm>
            <a:off x="7669762" y="3923335"/>
            <a:ext cx="20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照射コストが発生</a:t>
            </a:r>
          </a:p>
        </p:txBody>
      </p:sp>
      <p:sp>
        <p:nvSpPr>
          <p:cNvPr id="88" name="テキスト プレースホルダー 5">
            <a:extLst>
              <a:ext uri="{FF2B5EF4-FFF2-40B4-BE49-F238E27FC236}">
                <a16:creationId xmlns:a16="http://schemas.microsoft.com/office/drawing/2014/main" id="{F39F9667-CF92-41F7-91E7-11DF46EA49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629" y="1071367"/>
            <a:ext cx="12027371" cy="54159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ja-JP" altLang="en-US" dirty="0"/>
              <a:t>水質・供給量を維持しながら、</a:t>
            </a:r>
            <a:r>
              <a:rPr lang="en-US" altLang="ja-JP" dirty="0"/>
              <a:t>RO</a:t>
            </a:r>
            <a:r>
              <a:rPr lang="ja-JP" altLang="en-US" dirty="0"/>
              <a:t>膜洗浄コストと</a:t>
            </a:r>
            <a:r>
              <a:rPr lang="en-US" altLang="ja-JP" dirty="0"/>
              <a:t>RO</a:t>
            </a:r>
            <a:r>
              <a:rPr lang="ja-JP" altLang="en-US" dirty="0"/>
              <a:t>以外のコストを最小化する運転を実現</a:t>
            </a:r>
            <a:endParaRPr lang="en-US" altLang="ja-JP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3EE33DD-8590-4AD2-A277-30327D3E0080}"/>
              </a:ext>
            </a:extLst>
          </p:cNvPr>
          <p:cNvSpPr txBox="1"/>
          <p:nvPr/>
        </p:nvSpPr>
        <p:spPr>
          <a:xfrm>
            <a:off x="9807826" y="4467040"/>
            <a:ext cx="216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発がん性物質を抑制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35E5C89-1C98-46C1-A82E-C10EB7F2F818}"/>
              </a:ext>
            </a:extLst>
          </p:cNvPr>
          <p:cNvSpPr txBox="1"/>
          <p:nvPr/>
        </p:nvSpPr>
        <p:spPr>
          <a:xfrm>
            <a:off x="7692980" y="4225235"/>
            <a:ext cx="2002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薬剤コストが発生</a:t>
            </a:r>
          </a:p>
        </p:txBody>
      </p:sp>
    </p:spTree>
    <p:extLst>
      <p:ext uri="{BB962C8B-B14F-4D97-AF65-F5344CB8AC3E}">
        <p14:creationId xmlns:p14="http://schemas.microsoft.com/office/powerpoint/2010/main" val="4152491508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5611</TotalTime>
  <Words>807</Words>
  <Application>Microsoft Office PowerPoint</Application>
  <PresentationFormat>ワイド画面</PresentationFormat>
  <Paragraphs>150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Meiryo UI</vt:lpstr>
      <vt:lpstr>游ゴシック</vt:lpstr>
      <vt:lpstr>Arial</vt:lpstr>
      <vt:lpstr>Wingdings</vt:lpstr>
      <vt:lpstr>Yokogawa_Template_Standard</vt:lpstr>
      <vt:lpstr>進捗報告</vt:lpstr>
      <vt:lpstr>サマリ</vt:lpstr>
      <vt:lpstr>全体図：廃水再利用プロセス</vt:lpstr>
      <vt:lpstr>膜の役割と運転改善点</vt:lpstr>
      <vt:lpstr>薬品注入による反応</vt:lpstr>
      <vt:lpstr>殺菌作用に影響を与える因子</vt:lpstr>
      <vt:lpstr>薬品注入量と残留塩素濃度</vt:lpstr>
      <vt:lpstr>やること</vt:lpstr>
      <vt:lpstr>全体</vt:lpstr>
      <vt:lpstr>部分</vt:lpstr>
      <vt:lpstr>下期計画（熊谷）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763</cp:revision>
  <dcterms:created xsi:type="dcterms:W3CDTF">2022-01-26T00:23:42Z</dcterms:created>
  <dcterms:modified xsi:type="dcterms:W3CDTF">2022-11-17T02:47:01Z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2022-08-25T05:09:57Z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166f826b-dd36-49fe-896d-f501c2b1a726</vt:lpwstr>
  </property>
  <property fmtid="{D5CDD505-2E9C-101B-9397-08002B2CF9AE}" pid="8" name="MSIP_Label_69b5a962-1a7a-4bf8-819d-07a170110954_ContentBits">
    <vt:lpwstr>0</vt:lpwstr>
  </property>
</Properties>
</file>