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69" r:id="rId2"/>
    <p:sldId id="300" r:id="rId3"/>
    <p:sldId id="309" r:id="rId4"/>
    <p:sldId id="307" r:id="rId5"/>
    <p:sldId id="310" r:id="rId6"/>
    <p:sldId id="311" r:id="rId7"/>
    <p:sldId id="312" r:id="rId8"/>
    <p:sldId id="313" r:id="rId9"/>
    <p:sldId id="306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5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52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11 18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RO</a:t>
            </a:r>
            <a:r>
              <a:rPr lang="ja-JP" altLang="en-US" dirty="0"/>
              <a:t>膜解析・最適化</a:t>
            </a:r>
            <a:r>
              <a:rPr lang="en-US" altLang="ja-JP" dirty="0"/>
              <a:t>FS</a:t>
            </a:r>
            <a:r>
              <a:rPr lang="ja-JP" altLang="en-US" dirty="0"/>
              <a:t>の相談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</a:t>
            </a:r>
            <a:r>
              <a:rPr lang="ja-JP" altLang="ja-JP" dirty="0"/>
              <a:t>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米国再生水</a:t>
            </a:r>
            <a:r>
              <a:rPr lang="en-US" altLang="ja-JP" sz="2400" dirty="0">
                <a:solidFill>
                  <a:schemeClr val="bg1"/>
                </a:solidFill>
              </a:rPr>
              <a:t>NAWI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サマリ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3559628"/>
          </a:xfrm>
        </p:spPr>
        <p:txBody>
          <a:bodyPr/>
          <a:lstStyle/>
          <a:p>
            <a:r>
              <a:rPr lang="ja-JP" altLang="en-US" sz="2800" dirty="0"/>
              <a:t>熊谷の下期の進め方を相談させてほしい。</a:t>
            </a:r>
            <a:endParaRPr lang="en-US" altLang="ja-JP" sz="2800" dirty="0"/>
          </a:p>
          <a:p>
            <a:r>
              <a:rPr lang="en-US" altLang="ja-JP" sz="2800" dirty="0"/>
              <a:t>RO</a:t>
            </a:r>
            <a:r>
              <a:rPr lang="ja-JP" altLang="en-US" sz="2800" dirty="0"/>
              <a:t>膜解析・最適化</a:t>
            </a:r>
            <a:r>
              <a:rPr lang="en-US" altLang="ja-JP" sz="2800" dirty="0"/>
              <a:t>FS</a:t>
            </a:r>
            <a:r>
              <a:rPr lang="ja-JP" altLang="en-US" sz="2800" dirty="0"/>
              <a:t>の一部をヘルプ対応してくれる人を調整してほしい。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経緯</a:t>
            </a:r>
            <a:endParaRPr lang="en-US" altLang="ja-JP" sz="2800" dirty="0"/>
          </a:p>
          <a:p>
            <a:pPr lvl="1"/>
            <a:r>
              <a:rPr lang="en-US" altLang="ja-JP" sz="2400" dirty="0"/>
              <a:t>11</a:t>
            </a:r>
            <a:r>
              <a:rPr lang="ja-JP" altLang="en-US" sz="2400" dirty="0"/>
              <a:t>月</a:t>
            </a:r>
            <a:r>
              <a:rPr lang="en-US" altLang="ja-JP" sz="2400" dirty="0"/>
              <a:t>14</a:t>
            </a:r>
            <a:r>
              <a:rPr lang="ja-JP" altLang="en-US" sz="2400" dirty="0"/>
              <a:t>日（月）に松井さんから概要の説明を受けた。</a:t>
            </a:r>
            <a:endParaRPr lang="en-US" altLang="ja-JP" sz="2400" dirty="0"/>
          </a:p>
          <a:p>
            <a:pPr lvl="1"/>
            <a:r>
              <a:rPr lang="ja-JP" altLang="en-US" sz="2400" dirty="0"/>
              <a:t>本件の負荷が重いことが予想されるため、熊谷一人でスケジュール通り進められる自信が無い。</a:t>
            </a:r>
            <a:endParaRPr lang="en-US" altLang="ja-JP" sz="2400" dirty="0"/>
          </a:p>
          <a:p>
            <a:pPr lvl="1"/>
            <a:r>
              <a:rPr lang="ja-JP" altLang="en-US" sz="2400" dirty="0"/>
              <a:t>締切自体は変更できなさそう。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1789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263E0B-8E0C-41F8-ACE0-31A051BF4562}"/>
              </a:ext>
            </a:extLst>
          </p:cNvPr>
          <p:cNvSpPr/>
          <p:nvPr/>
        </p:nvSpPr>
        <p:spPr>
          <a:xfrm>
            <a:off x="1974850" y="1357206"/>
            <a:ext cx="2263775" cy="4891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下期計画（熊谷）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1FEBF16C-1198-4E66-8A23-2F9ACD4BD199}"/>
              </a:ext>
            </a:extLst>
          </p:cNvPr>
          <p:cNvGraphicFramePr>
            <a:graphicFrameLocks noGrp="1"/>
          </p:cNvGraphicFramePr>
          <p:nvPr/>
        </p:nvGraphicFramePr>
        <p:xfrm>
          <a:off x="1965325" y="986366"/>
          <a:ext cx="100647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458">
                  <a:extLst>
                    <a:ext uri="{9D8B030D-6E8A-4147-A177-3AD203B41FA5}">
                      <a16:colId xmlns:a16="http://schemas.microsoft.com/office/drawing/2014/main" val="1399824701"/>
                    </a:ext>
                  </a:extLst>
                </a:gridCol>
                <a:gridCol w="1677458">
                  <a:extLst>
                    <a:ext uri="{9D8B030D-6E8A-4147-A177-3AD203B41FA5}">
                      <a16:colId xmlns:a16="http://schemas.microsoft.com/office/drawing/2014/main" val="2981750887"/>
                    </a:ext>
                  </a:extLst>
                </a:gridCol>
                <a:gridCol w="1677458">
                  <a:extLst>
                    <a:ext uri="{9D8B030D-6E8A-4147-A177-3AD203B41FA5}">
                      <a16:colId xmlns:a16="http://schemas.microsoft.com/office/drawing/2014/main" val="4229689296"/>
                    </a:ext>
                  </a:extLst>
                </a:gridCol>
                <a:gridCol w="1677458">
                  <a:extLst>
                    <a:ext uri="{9D8B030D-6E8A-4147-A177-3AD203B41FA5}">
                      <a16:colId xmlns:a16="http://schemas.microsoft.com/office/drawing/2014/main" val="1134976868"/>
                    </a:ext>
                  </a:extLst>
                </a:gridCol>
                <a:gridCol w="1677458">
                  <a:extLst>
                    <a:ext uri="{9D8B030D-6E8A-4147-A177-3AD203B41FA5}">
                      <a16:colId xmlns:a16="http://schemas.microsoft.com/office/drawing/2014/main" val="582052319"/>
                    </a:ext>
                  </a:extLst>
                </a:gridCol>
                <a:gridCol w="1677458">
                  <a:extLst>
                    <a:ext uri="{9D8B030D-6E8A-4147-A177-3AD203B41FA5}">
                      <a16:colId xmlns:a16="http://schemas.microsoft.com/office/drawing/2014/main" val="403664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028408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7499B6-9CB0-4DAA-8A4D-AA5F82A2440E}"/>
              </a:ext>
            </a:extLst>
          </p:cNvPr>
          <p:cNvSpPr txBox="1"/>
          <p:nvPr/>
        </p:nvSpPr>
        <p:spPr>
          <a:xfrm>
            <a:off x="295275" y="1657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連携最適化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CF14DC-5EEE-4C68-A33A-5DD9BD9C6C69}"/>
              </a:ext>
            </a:extLst>
          </p:cNvPr>
          <p:cNvSpPr txBox="1"/>
          <p:nvPr/>
        </p:nvSpPr>
        <p:spPr>
          <a:xfrm>
            <a:off x="295275" y="29288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旧酵素設計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190838-CA9A-4C38-9788-9B597FB87CC4}"/>
              </a:ext>
            </a:extLst>
          </p:cNvPr>
          <p:cNvSpPr txBox="1"/>
          <p:nvPr/>
        </p:nvSpPr>
        <p:spPr>
          <a:xfrm>
            <a:off x="295275" y="3857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米国再生水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137B8D-70A2-47D0-AE15-A28AECE4CCCE}"/>
              </a:ext>
            </a:extLst>
          </p:cNvPr>
          <p:cNvSpPr txBox="1"/>
          <p:nvPr/>
        </p:nvSpPr>
        <p:spPr>
          <a:xfrm>
            <a:off x="295275" y="510040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量子最適化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10BBE8-5C72-4069-A697-8FE79FB64038}"/>
              </a:ext>
            </a:extLst>
          </p:cNvPr>
          <p:cNvSpPr txBox="1"/>
          <p:nvPr/>
        </p:nvSpPr>
        <p:spPr>
          <a:xfrm>
            <a:off x="295275" y="2015253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最適化技術検証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72478-D1FD-4D90-9696-B4C8A4D47F9B}"/>
              </a:ext>
            </a:extLst>
          </p:cNvPr>
          <p:cNvSpPr txBox="1"/>
          <p:nvPr/>
        </p:nvSpPr>
        <p:spPr>
          <a:xfrm>
            <a:off x="295275" y="3291723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技術検証・調査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6FB8FF-343D-4921-9286-0E842F2D2CB2}"/>
              </a:ext>
            </a:extLst>
          </p:cNvPr>
          <p:cNvSpPr txBox="1"/>
          <p:nvPr/>
        </p:nvSpPr>
        <p:spPr>
          <a:xfrm>
            <a:off x="295275" y="2315637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共同研究含む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AD69EC-07E0-48AE-AC75-2503E7B4E6DB}"/>
              </a:ext>
            </a:extLst>
          </p:cNvPr>
          <p:cNvSpPr txBox="1"/>
          <p:nvPr/>
        </p:nvSpPr>
        <p:spPr>
          <a:xfrm>
            <a:off x="295275" y="4257817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RO</a:t>
            </a:r>
            <a:r>
              <a:rPr kumimoji="1" lang="ja-JP" altLang="en-US" sz="1600" dirty="0"/>
              <a:t>膜データ解析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0CEBD1-70C1-46CA-AA3D-FDD9E0861AD5}"/>
              </a:ext>
            </a:extLst>
          </p:cNvPr>
          <p:cNvSpPr txBox="1"/>
          <p:nvPr/>
        </p:nvSpPr>
        <p:spPr>
          <a:xfrm>
            <a:off x="295275" y="5461588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LR0</a:t>
            </a:r>
            <a:r>
              <a:rPr kumimoji="1" lang="ja-JP" altLang="en-US" sz="1600" dirty="0"/>
              <a:t>立上支援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697677-6210-4950-846F-F3F5BAD2E792}"/>
              </a:ext>
            </a:extLst>
          </p:cNvPr>
          <p:cNvSpPr txBox="1"/>
          <p:nvPr/>
        </p:nvSpPr>
        <p:spPr>
          <a:xfrm>
            <a:off x="295275" y="5791491"/>
            <a:ext cx="167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ほぼアドバイス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02605D-4810-42D1-A64B-D21660C1C405}"/>
              </a:ext>
            </a:extLst>
          </p:cNvPr>
          <p:cNvSpPr txBox="1"/>
          <p:nvPr/>
        </p:nvSpPr>
        <p:spPr>
          <a:xfrm>
            <a:off x="295274" y="4596371"/>
            <a:ext cx="1876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RO</a:t>
            </a:r>
            <a:r>
              <a:rPr kumimoji="1" lang="ja-JP" altLang="en-US" sz="1600" dirty="0"/>
              <a:t>膜運転最適化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8AFEF7C-26E8-44FC-B813-F26AC467DC7B}"/>
              </a:ext>
            </a:extLst>
          </p:cNvPr>
          <p:cNvCxnSpPr>
            <a:cxnSpLocks/>
          </p:cNvCxnSpPr>
          <p:nvPr/>
        </p:nvCxnSpPr>
        <p:spPr>
          <a:xfrm>
            <a:off x="4238625" y="4404084"/>
            <a:ext cx="440055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6C85604-1825-4A74-AF88-D486BC225916}"/>
              </a:ext>
            </a:extLst>
          </p:cNvPr>
          <p:cNvCxnSpPr/>
          <p:nvPr/>
        </p:nvCxnSpPr>
        <p:spPr>
          <a:xfrm>
            <a:off x="8639175" y="4780494"/>
            <a:ext cx="322747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4F697B5-F1EA-4C58-B785-A55815A287D0}"/>
              </a:ext>
            </a:extLst>
          </p:cNvPr>
          <p:cNvCxnSpPr/>
          <p:nvPr/>
        </p:nvCxnSpPr>
        <p:spPr>
          <a:xfrm>
            <a:off x="7177653" y="5630865"/>
            <a:ext cx="472535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A69851F-DCAF-4EDD-8F05-64CA6CD9237A}"/>
              </a:ext>
            </a:extLst>
          </p:cNvPr>
          <p:cNvCxnSpPr>
            <a:cxnSpLocks/>
          </p:cNvCxnSpPr>
          <p:nvPr/>
        </p:nvCxnSpPr>
        <p:spPr>
          <a:xfrm>
            <a:off x="4238625" y="3429000"/>
            <a:ext cx="77150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E22256B-C84F-41AC-A155-E64399F7A787}"/>
              </a:ext>
            </a:extLst>
          </p:cNvPr>
          <p:cNvCxnSpPr>
            <a:cxnSpLocks/>
          </p:cNvCxnSpPr>
          <p:nvPr/>
        </p:nvCxnSpPr>
        <p:spPr>
          <a:xfrm>
            <a:off x="2026786" y="2184530"/>
            <a:ext cx="99238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6BB737-4E63-4B0D-B9AB-78445E6A6759}"/>
              </a:ext>
            </a:extLst>
          </p:cNvPr>
          <p:cNvSpPr txBox="1"/>
          <p:nvPr/>
        </p:nvSpPr>
        <p:spPr>
          <a:xfrm>
            <a:off x="9050246" y="1483233"/>
            <a:ext cx="297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全項目、次年度以降も継続予定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9152E5-808E-4400-9DD3-8BD6D51A428F}"/>
              </a:ext>
            </a:extLst>
          </p:cNvPr>
          <p:cNvSpPr txBox="1"/>
          <p:nvPr/>
        </p:nvSpPr>
        <p:spPr>
          <a:xfrm>
            <a:off x="5283913" y="3729797"/>
            <a:ext cx="3469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最適化チーム内にヘルプ依頼できるか？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C53705DE-BDAA-481F-A691-18B0158DCD06}"/>
              </a:ext>
            </a:extLst>
          </p:cNvPr>
          <p:cNvSpPr/>
          <p:nvPr/>
        </p:nvSpPr>
        <p:spPr>
          <a:xfrm>
            <a:off x="8829127" y="3603527"/>
            <a:ext cx="3088053" cy="626031"/>
          </a:xfrm>
          <a:prstGeom prst="wedgeRoundRectCallout">
            <a:avLst>
              <a:gd name="adj1" fmla="val -30956"/>
              <a:gd name="adj2" fmla="val 758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DoE</a:t>
            </a:r>
            <a:r>
              <a:rPr kumimoji="1" lang="ja-JP" altLang="en-US" sz="1600" dirty="0">
                <a:solidFill>
                  <a:schemeClr val="tx1"/>
                </a:solidFill>
              </a:rPr>
              <a:t>（</a:t>
            </a:r>
            <a:r>
              <a:rPr kumimoji="1" lang="en-US" altLang="ja-JP" sz="1600" dirty="0">
                <a:solidFill>
                  <a:schemeClr val="tx1"/>
                </a:solidFill>
              </a:rPr>
              <a:t>USA</a:t>
            </a:r>
            <a:r>
              <a:rPr kumimoji="1" lang="ja-JP" altLang="en-US" sz="1600" dirty="0">
                <a:solidFill>
                  <a:schemeClr val="tx1"/>
                </a:solidFill>
              </a:rPr>
              <a:t>エネルギー省）</a:t>
            </a:r>
            <a:r>
              <a:rPr kumimoji="1" lang="ja-JP" altLang="en-US" dirty="0">
                <a:solidFill>
                  <a:schemeClr val="tx1"/>
                </a:solidFill>
              </a:rPr>
              <a:t>の</a:t>
            </a:r>
            <a:r>
              <a:rPr kumimoji="1" lang="en-US" altLang="ja-JP" dirty="0">
                <a:solidFill>
                  <a:schemeClr val="tx1"/>
                </a:solidFill>
              </a:rPr>
              <a:t>PJT</a:t>
            </a:r>
            <a:r>
              <a:rPr kumimoji="1" lang="ja-JP" altLang="en-US" dirty="0">
                <a:solidFill>
                  <a:schemeClr val="tx1"/>
                </a:solidFill>
              </a:rPr>
              <a:t>なので、大きな遅延は不可</a:t>
            </a:r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0174BF81-A8B8-4E08-8993-8D0B5350C140}"/>
              </a:ext>
            </a:extLst>
          </p:cNvPr>
          <p:cNvSpPr/>
          <p:nvPr/>
        </p:nvSpPr>
        <p:spPr>
          <a:xfrm flipV="1">
            <a:off x="5417263" y="4170550"/>
            <a:ext cx="307261" cy="19912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961B02-7795-4F66-B1CB-CF0474C731E5}"/>
              </a:ext>
            </a:extLst>
          </p:cNvPr>
          <p:cNvSpPr txBox="1"/>
          <p:nvPr/>
        </p:nvSpPr>
        <p:spPr>
          <a:xfrm>
            <a:off x="1965325" y="1662610"/>
            <a:ext cx="297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オペレーショナルエクセレンス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98D3AEA-7014-4A00-A65D-C8C338EC8B82}"/>
              </a:ext>
            </a:extLst>
          </p:cNvPr>
          <p:cNvSpPr txBox="1"/>
          <p:nvPr/>
        </p:nvSpPr>
        <p:spPr>
          <a:xfrm>
            <a:off x="1974850" y="5098182"/>
            <a:ext cx="323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QC</a:t>
            </a:r>
            <a:r>
              <a:rPr kumimoji="1" lang="ja-JP" altLang="en-US" sz="1600" dirty="0"/>
              <a:t>⇒オペレーショナルエクセレンス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392AEE7-4BD1-477D-A149-2F0C570D3AEA}"/>
              </a:ext>
            </a:extLst>
          </p:cNvPr>
          <p:cNvSpPr txBox="1"/>
          <p:nvPr/>
        </p:nvSpPr>
        <p:spPr>
          <a:xfrm>
            <a:off x="1947952" y="2917510"/>
            <a:ext cx="229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バイオエンジニアリング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7499AAC-B130-4E86-B432-4A24F19EF98C}"/>
              </a:ext>
            </a:extLst>
          </p:cNvPr>
          <p:cNvSpPr txBox="1"/>
          <p:nvPr/>
        </p:nvSpPr>
        <p:spPr>
          <a:xfrm>
            <a:off x="1965325" y="3869522"/>
            <a:ext cx="242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ウォーターサステナビリティ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B4395A19-E980-473C-AA45-27EFB38289D5}"/>
              </a:ext>
            </a:extLst>
          </p:cNvPr>
          <p:cNvSpPr/>
          <p:nvPr/>
        </p:nvSpPr>
        <p:spPr>
          <a:xfrm>
            <a:off x="7511026" y="2422536"/>
            <a:ext cx="4519047" cy="626031"/>
          </a:xfrm>
          <a:prstGeom prst="wedgeRoundRectCallout">
            <a:avLst>
              <a:gd name="adj1" fmla="val 16171"/>
              <a:gd name="adj2" fmla="val 941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少人数かつ熊谷の負荷も限定されているため、下期の調査範囲もかなり限定される</a:t>
            </a:r>
          </a:p>
        </p:txBody>
      </p:sp>
    </p:spTree>
    <p:extLst>
      <p:ext uri="{BB962C8B-B14F-4D97-AF65-F5344CB8AC3E}">
        <p14:creationId xmlns:p14="http://schemas.microsoft.com/office/powerpoint/2010/main" val="1285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0BA5B4C4-7EC5-4071-BAFB-5E49C80EF3C8}"/>
              </a:ext>
            </a:extLst>
          </p:cNvPr>
          <p:cNvSpPr/>
          <p:nvPr/>
        </p:nvSpPr>
        <p:spPr>
          <a:xfrm>
            <a:off x="1627628" y="4034829"/>
            <a:ext cx="2910614" cy="797567"/>
          </a:xfrm>
          <a:prstGeom prst="wedgeRoundRectCallout">
            <a:avLst>
              <a:gd name="adj1" fmla="val 86010"/>
              <a:gd name="adj2" fmla="val -720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汚れによる閉塞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solidFill>
                  <a:schemeClr val="tx1"/>
                </a:solidFill>
              </a:rPr>
              <a:t>スケーリング（結晶化）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solidFill>
                  <a:schemeClr val="tx1"/>
                </a:solidFill>
              </a:rPr>
              <a:t>ファウリング（固形物堆積）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全体の目的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4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6167035" y="2856626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>
            <a:off x="3604551" y="3028306"/>
            <a:ext cx="25624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  <a:endCxn id="78" idx="1"/>
          </p:cNvCxnSpPr>
          <p:nvPr/>
        </p:nvCxnSpPr>
        <p:spPr>
          <a:xfrm>
            <a:off x="7320562" y="3028306"/>
            <a:ext cx="706104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矢印: 下 34">
            <a:extLst>
              <a:ext uri="{FF2B5EF4-FFF2-40B4-BE49-F238E27FC236}">
                <a16:creationId xmlns:a16="http://schemas.microsoft.com/office/drawing/2014/main" id="{4475C6A2-D934-481F-A6D2-73C7362B1CE5}"/>
              </a:ext>
            </a:extLst>
          </p:cNvPr>
          <p:cNvSpPr/>
          <p:nvPr/>
        </p:nvSpPr>
        <p:spPr>
          <a:xfrm>
            <a:off x="1627628" y="248772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EB2C1E2-CD94-4124-A889-2CEDCCE7DEB4}"/>
              </a:ext>
            </a:extLst>
          </p:cNvPr>
          <p:cNvSpPr/>
          <p:nvPr/>
        </p:nvSpPr>
        <p:spPr>
          <a:xfrm>
            <a:off x="4725816" y="248772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3F24DBE-275C-45E1-867C-BA49248E1D44}"/>
              </a:ext>
            </a:extLst>
          </p:cNvPr>
          <p:cNvSpPr txBox="1"/>
          <p:nvPr/>
        </p:nvSpPr>
        <p:spPr>
          <a:xfrm>
            <a:off x="1264818" y="2055750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E01734F-6330-4C33-AA17-65965476CE15}"/>
              </a:ext>
            </a:extLst>
          </p:cNvPr>
          <p:cNvSpPr/>
          <p:nvPr/>
        </p:nvSpPr>
        <p:spPr>
          <a:xfrm>
            <a:off x="2608118" y="2820573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9F743F-E3FF-44E2-9949-C06171F6C7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47898" y="3028306"/>
            <a:ext cx="22602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E00C22-907F-48D3-905F-6E9B81FB655C}"/>
              </a:ext>
            </a:extLst>
          </p:cNvPr>
          <p:cNvSpPr txBox="1"/>
          <p:nvPr/>
        </p:nvSpPr>
        <p:spPr>
          <a:xfrm>
            <a:off x="3532025" y="2055750"/>
            <a:ext cx="27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閉塞防止／水質調整薬剤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E806034-6A21-4537-B12E-AC01322E2C11}"/>
              </a:ext>
            </a:extLst>
          </p:cNvPr>
          <p:cNvSpPr txBox="1"/>
          <p:nvPr/>
        </p:nvSpPr>
        <p:spPr>
          <a:xfrm>
            <a:off x="10475833" y="2861432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F5A6E18-D512-490A-893F-3E9F10C37CC4}"/>
              </a:ext>
            </a:extLst>
          </p:cNvPr>
          <p:cNvSpPr txBox="1"/>
          <p:nvPr/>
        </p:nvSpPr>
        <p:spPr>
          <a:xfrm>
            <a:off x="3864332" y="3355788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A9A5B01-5681-493B-BE28-62B0F48FBD22}"/>
              </a:ext>
            </a:extLst>
          </p:cNvPr>
          <p:cNvSpPr txBox="1"/>
          <p:nvPr/>
        </p:nvSpPr>
        <p:spPr>
          <a:xfrm>
            <a:off x="5706534" y="335723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膜洗浄コストが発生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3456BC6-2EF3-4FAF-918F-F8284B088A18}"/>
              </a:ext>
            </a:extLst>
          </p:cNvPr>
          <p:cNvSpPr txBox="1"/>
          <p:nvPr/>
        </p:nvSpPr>
        <p:spPr>
          <a:xfrm>
            <a:off x="9911784" y="3283648"/>
            <a:ext cx="2002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水質・供給量を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維持する必要がある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24C3906-6960-4AFF-B734-EC4FA39E98B1}"/>
              </a:ext>
            </a:extLst>
          </p:cNvPr>
          <p:cNvSpPr/>
          <p:nvPr/>
        </p:nvSpPr>
        <p:spPr>
          <a:xfrm>
            <a:off x="8026666" y="2856625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A702D755-368A-4858-8E23-F0A3E3DC90CD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9277036" y="3030709"/>
            <a:ext cx="1198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43576E-1284-4B9E-86DB-5156E0130E81}"/>
              </a:ext>
            </a:extLst>
          </p:cNvPr>
          <p:cNvSpPr txBox="1"/>
          <p:nvPr/>
        </p:nvSpPr>
        <p:spPr>
          <a:xfrm>
            <a:off x="7669762" y="335421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照射コストが発生</a:t>
            </a:r>
          </a:p>
        </p:txBody>
      </p:sp>
      <p:sp>
        <p:nvSpPr>
          <p:cNvPr id="88" name="テキスト プレースホルダー 5">
            <a:extLst>
              <a:ext uri="{FF2B5EF4-FFF2-40B4-BE49-F238E27FC236}">
                <a16:creationId xmlns:a16="http://schemas.microsoft.com/office/drawing/2014/main" id="{F39F9667-CF92-41F7-91E7-11DF46EA4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86921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800" dirty="0"/>
              <a:t>水質・供給量を維持する範囲で、</a:t>
            </a:r>
            <a:r>
              <a:rPr lang="en-US" altLang="ja-JP" sz="2800" dirty="0"/>
              <a:t>RO</a:t>
            </a:r>
            <a:r>
              <a:rPr lang="ja-JP" altLang="en-US" sz="2800" dirty="0"/>
              <a:t>膜を考慮した運転コストの最小化を実現</a:t>
            </a:r>
            <a:endParaRPr lang="en-US" altLang="ja-JP" sz="2800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en-US" altLang="ja-JP" sz="2400" dirty="0"/>
              <a:t>RO</a:t>
            </a:r>
            <a:r>
              <a:rPr lang="ja-JP" altLang="en-US" sz="2400" dirty="0"/>
              <a:t>膜に注目すると、高い回収率と水質</a:t>
            </a:r>
            <a:r>
              <a:rPr lang="ja-JP" altLang="en-US" sz="2200" dirty="0"/>
              <a:t>（除去率）</a:t>
            </a:r>
            <a:r>
              <a:rPr lang="ja-JP" altLang="en-US" sz="2400" dirty="0"/>
              <a:t>の維持と</a:t>
            </a:r>
            <a:r>
              <a:rPr lang="en-US" altLang="ja-JP" sz="2400" dirty="0"/>
              <a:t>RO</a:t>
            </a:r>
            <a:r>
              <a:rPr lang="ja-JP" altLang="en-US" sz="2400" dirty="0"/>
              <a:t>膜延命が重要</a:t>
            </a:r>
            <a:endParaRPr lang="en-US" altLang="ja-JP" sz="24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3EE33DD-8590-4AD2-A277-30327D3E0080}"/>
              </a:ext>
            </a:extLst>
          </p:cNvPr>
          <p:cNvSpPr txBox="1"/>
          <p:nvPr/>
        </p:nvSpPr>
        <p:spPr>
          <a:xfrm>
            <a:off x="9813412" y="3914590"/>
            <a:ext cx="216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発がん性物質を抑制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35E5C89-1C98-46C1-A82E-C10EB7F2F818}"/>
              </a:ext>
            </a:extLst>
          </p:cNvPr>
          <p:cNvSpPr txBox="1"/>
          <p:nvPr/>
        </p:nvSpPr>
        <p:spPr>
          <a:xfrm>
            <a:off x="7692980" y="3672785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2833A7C-F25D-4614-82D5-4AAEF2592010}"/>
              </a:ext>
            </a:extLst>
          </p:cNvPr>
          <p:cNvSpPr txBox="1"/>
          <p:nvPr/>
        </p:nvSpPr>
        <p:spPr>
          <a:xfrm>
            <a:off x="776799" y="3338189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71D9166-1A3D-4C51-9999-B9747F57860B}"/>
              </a:ext>
            </a:extLst>
          </p:cNvPr>
          <p:cNvSpPr txBox="1"/>
          <p:nvPr/>
        </p:nvSpPr>
        <p:spPr>
          <a:xfrm>
            <a:off x="1911016" y="2397728"/>
            <a:ext cx="7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殺菌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8C0DEBA-1304-459B-BC61-9A232BE8D5F9}"/>
              </a:ext>
            </a:extLst>
          </p:cNvPr>
          <p:cNvSpPr txBox="1"/>
          <p:nvPr/>
        </p:nvSpPr>
        <p:spPr>
          <a:xfrm>
            <a:off x="6331223" y="5857583"/>
            <a:ext cx="535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https://www.muro-chem.co.jp/business/chemical/separation_membrane.html</a:t>
            </a:r>
            <a:endParaRPr kumimoji="1" lang="ja-JP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B6403A-F56C-4DBC-B84E-815065C71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3"/>
          <a:stretch/>
        </p:blipFill>
        <p:spPr bwMode="auto">
          <a:xfrm>
            <a:off x="4923758" y="4165491"/>
            <a:ext cx="3770484" cy="16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56888A-BED6-44E0-9E2C-B4515969B239}"/>
              </a:ext>
            </a:extLst>
          </p:cNvPr>
          <p:cNvSpPr txBox="1"/>
          <p:nvPr/>
        </p:nvSpPr>
        <p:spPr>
          <a:xfrm>
            <a:off x="5702476" y="368126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膜交換コストが発生</a:t>
            </a:r>
          </a:p>
        </p:txBody>
      </p:sp>
    </p:spTree>
    <p:extLst>
      <p:ext uri="{BB962C8B-B14F-4D97-AF65-F5344CB8AC3E}">
        <p14:creationId xmlns:p14="http://schemas.microsoft.com/office/powerpoint/2010/main" val="415249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US" altLang="ja-JP" dirty="0"/>
              <a:t>RO</a:t>
            </a:r>
            <a:r>
              <a:rPr lang="ja-JP" altLang="en-US" dirty="0"/>
              <a:t>膜の性能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5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5606459" y="2750324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723242-F2CC-485E-A714-7219E44CF7B6}"/>
              </a:ext>
            </a:extLst>
          </p:cNvPr>
          <p:cNvSpPr/>
          <p:nvPr/>
        </p:nvSpPr>
        <p:spPr>
          <a:xfrm>
            <a:off x="5666399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EF3126-8879-4644-BF1B-760DFAAFA8A8}"/>
              </a:ext>
            </a:extLst>
          </p:cNvPr>
          <p:cNvSpPr/>
          <p:nvPr/>
        </p:nvSpPr>
        <p:spPr>
          <a:xfrm>
            <a:off x="6070821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9C831FC-C5CE-4926-9A68-D0065090DFD9}"/>
              </a:ext>
            </a:extLst>
          </p:cNvPr>
          <p:cNvSpPr/>
          <p:nvPr/>
        </p:nvSpPr>
        <p:spPr>
          <a:xfrm>
            <a:off x="7037609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AB8170D-219F-4E30-8C23-78CE3E55E5BF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811322" y="1817705"/>
            <a:ext cx="648442" cy="32004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229751" y="2920075"/>
            <a:ext cx="2376708" cy="1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464227" y="2914294"/>
            <a:ext cx="2271514" cy="77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C96357-F46B-4FC5-8EF4-3A4DF3AD99C7}"/>
              </a:ext>
            </a:extLst>
          </p:cNvPr>
          <p:cNvSpPr txBox="1"/>
          <p:nvPr/>
        </p:nvSpPr>
        <p:spPr>
          <a:xfrm>
            <a:off x="6521408" y="2787114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C491DE-F030-4683-8883-B6603E8BD763}"/>
              </a:ext>
            </a:extLst>
          </p:cNvPr>
          <p:cNvSpPr txBox="1"/>
          <p:nvPr/>
        </p:nvSpPr>
        <p:spPr>
          <a:xfrm>
            <a:off x="7501634" y="3057543"/>
            <a:ext cx="163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濃縮水（排水）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BE2D600-CA67-4593-B857-9AD38A2C5D0E}"/>
              </a:ext>
            </a:extLst>
          </p:cNvPr>
          <p:cNvSpPr txBox="1"/>
          <p:nvPr/>
        </p:nvSpPr>
        <p:spPr>
          <a:xfrm>
            <a:off x="3907484" y="2190405"/>
            <a:ext cx="80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供給水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A5E7368-D74C-4553-8BAF-CE4A25CCB953}"/>
              </a:ext>
            </a:extLst>
          </p:cNvPr>
          <p:cNvSpPr txBox="1"/>
          <p:nvPr/>
        </p:nvSpPr>
        <p:spPr>
          <a:xfrm>
            <a:off x="7535114" y="2228737"/>
            <a:ext cx="80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透過水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F65BDF-DF65-490F-96CC-69C575839C27}"/>
                  </a:ext>
                </a:extLst>
              </p:cNvPr>
              <p:cNvSpPr txBox="1"/>
              <p:nvPr/>
            </p:nvSpPr>
            <p:spPr>
              <a:xfrm>
                <a:off x="780906" y="2029546"/>
                <a:ext cx="18331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/>
                  <a:t>濃度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体積流量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導電率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𝐸𝐶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F65BDF-DF65-490F-96CC-69C575839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6" y="2029546"/>
                <a:ext cx="1833185" cy="830997"/>
              </a:xfrm>
              <a:prstGeom prst="rect">
                <a:avLst/>
              </a:prstGeom>
              <a:blipFill>
                <a:blip r:embed="rId2"/>
                <a:stretch>
                  <a:fillRect l="-1661" t="-2206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8053443-635D-4EC0-B5D2-4BF7D8879281}"/>
                  </a:ext>
                </a:extLst>
              </p:cNvPr>
              <p:cNvSpPr txBox="1"/>
              <p:nvPr/>
            </p:nvSpPr>
            <p:spPr>
              <a:xfrm>
                <a:off x="3969013" y="2486887"/>
                <a:ext cx="11216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8053443-635D-4EC0-B5D2-4BF7D887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13" y="2486887"/>
                <a:ext cx="1121678" cy="338554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9A5BF6-369E-44F1-898D-D347F859EE69}"/>
                  </a:ext>
                </a:extLst>
              </p:cNvPr>
              <p:cNvSpPr txBox="1"/>
              <p:nvPr/>
            </p:nvSpPr>
            <p:spPr>
              <a:xfrm>
                <a:off x="7657849" y="2499292"/>
                <a:ext cx="11948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9A5BF6-369E-44F1-898D-D347F859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849" y="2499292"/>
                <a:ext cx="1194866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0718D95-8AC4-497F-95F7-19877042CA2A}"/>
                  </a:ext>
                </a:extLst>
              </p:cNvPr>
              <p:cNvSpPr txBox="1"/>
              <p:nvPr/>
            </p:nvSpPr>
            <p:spPr>
              <a:xfrm>
                <a:off x="7762417" y="3333804"/>
                <a:ext cx="10843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0718D95-8AC4-497F-95F7-19877042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17" y="3333804"/>
                <a:ext cx="1084335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7403F7A-9991-4371-9FD2-43D005051265}"/>
                  </a:ext>
                </a:extLst>
              </p:cNvPr>
              <p:cNvSpPr txBox="1"/>
              <p:nvPr/>
            </p:nvSpPr>
            <p:spPr>
              <a:xfrm>
                <a:off x="1728501" y="4537468"/>
                <a:ext cx="2689604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回収率</a:t>
                </a:r>
                <a:r>
                  <a:rPr kumimoji="1" lang="en-US" altLang="ja-JP" sz="2000" dirty="0"/>
                  <a:t>[%]</a:t>
                </a:r>
                <a:r>
                  <a:rPr kumimoji="1" lang="ja-JP" altLang="en-US" sz="2000" dirty="0"/>
                  <a:t>＝</a:t>
                </a:r>
                <a:r>
                  <a:rPr kumimoji="1" lang="en-US" altLang="ja-JP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7403F7A-9991-4371-9FD2-43D005051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01" y="4537468"/>
                <a:ext cx="2689604" cy="567720"/>
              </a:xfrm>
              <a:prstGeom prst="rect">
                <a:avLst/>
              </a:prstGeom>
              <a:blipFill>
                <a:blip r:embed="rId6"/>
                <a:stretch>
                  <a:fillRect l="-2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8D72CBA-BDDB-456A-A3C2-E65F2BBD1EE9}"/>
                  </a:ext>
                </a:extLst>
              </p:cNvPr>
              <p:cNvSpPr txBox="1"/>
              <p:nvPr/>
            </p:nvSpPr>
            <p:spPr>
              <a:xfrm>
                <a:off x="9118698" y="4284079"/>
                <a:ext cx="2689604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/>
                  <a:t>LRV</a:t>
                </a:r>
                <a:r>
                  <a:rPr kumimoji="1" lang="ja-JP" altLang="en-US" sz="2000" dirty="0"/>
                  <a:t>＝</a:t>
                </a:r>
                <a:r>
                  <a:rPr kumimoji="1"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8D72CBA-BDDB-456A-A3C2-E65F2BBD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98" y="4284079"/>
                <a:ext cx="2689604" cy="567720"/>
              </a:xfrm>
              <a:prstGeom prst="rect">
                <a:avLst/>
              </a:prstGeom>
              <a:blipFill>
                <a:blip r:embed="rId7"/>
                <a:stretch>
                  <a:fillRect l="-2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1948CF4-0D03-47E9-A683-3F5DDA2DA96B}"/>
              </a:ext>
            </a:extLst>
          </p:cNvPr>
          <p:cNvSpPr txBox="1"/>
          <p:nvPr/>
        </p:nvSpPr>
        <p:spPr>
          <a:xfrm>
            <a:off x="5960508" y="4444641"/>
            <a:ext cx="301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対数減少値</a:t>
            </a:r>
            <a:r>
              <a:rPr kumimoji="1" lang="ja-JP" altLang="en-US" sz="1400" dirty="0"/>
              <a:t>（ウイルス除去率）</a:t>
            </a:r>
            <a:endParaRPr kumimoji="1" lang="ja-JP" altLang="en-US" sz="16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A646EEE-B1AC-4BB7-9E88-E0DEBE05879E}"/>
              </a:ext>
            </a:extLst>
          </p:cNvPr>
          <p:cNvSpPr txBox="1"/>
          <p:nvPr/>
        </p:nvSpPr>
        <p:spPr>
          <a:xfrm>
            <a:off x="5960508" y="5180629"/>
            <a:ext cx="290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イオン状物質除去率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48E1C52-7CBC-4B99-A06A-8A72AF1E8DE0}"/>
              </a:ext>
            </a:extLst>
          </p:cNvPr>
          <p:cNvSpPr txBox="1"/>
          <p:nvPr/>
        </p:nvSpPr>
        <p:spPr>
          <a:xfrm>
            <a:off x="5926724" y="3997174"/>
            <a:ext cx="290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除去率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576D52F-D468-4611-8E87-66471CF1A144}"/>
              </a:ext>
            </a:extLst>
          </p:cNvPr>
          <p:cNvSpPr txBox="1"/>
          <p:nvPr/>
        </p:nvSpPr>
        <p:spPr>
          <a:xfrm>
            <a:off x="773429" y="3655775"/>
            <a:ext cx="154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RO</a:t>
            </a:r>
            <a:r>
              <a:rPr kumimoji="1" lang="ja-JP" altLang="en-US" sz="1600" dirty="0"/>
              <a:t>膜の性能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CC552AA-3726-41E6-9F08-C378C944A693}"/>
                  </a:ext>
                </a:extLst>
              </p:cNvPr>
              <p:cNvSpPr txBox="1"/>
              <p:nvPr/>
            </p:nvSpPr>
            <p:spPr>
              <a:xfrm>
                <a:off x="8828576" y="4983501"/>
                <a:ext cx="2689604" cy="65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CC552AA-3726-41E6-9F08-C378C944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76" y="4983501"/>
                <a:ext cx="2689604" cy="6580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プレースホルダー 5">
            <a:extLst>
              <a:ext uri="{FF2B5EF4-FFF2-40B4-BE49-F238E27FC236}">
                <a16:creationId xmlns:a16="http://schemas.microsoft.com/office/drawing/2014/main" id="{673B9984-FB55-4AC9-8A85-617C19C63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800" dirty="0"/>
              <a:t>RO</a:t>
            </a:r>
            <a:r>
              <a:rPr lang="ja-JP" altLang="en-US" sz="2800" dirty="0"/>
              <a:t>膜性能は、除去率と回収率で測られている。</a:t>
            </a:r>
            <a:endParaRPr lang="en-US" altLang="ja-JP" sz="28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13319B3-AA2C-48E8-ACEC-038A35BF099E}"/>
              </a:ext>
            </a:extLst>
          </p:cNvPr>
          <p:cNvSpPr txBox="1"/>
          <p:nvPr/>
        </p:nvSpPr>
        <p:spPr>
          <a:xfrm>
            <a:off x="2360889" y="5673479"/>
            <a:ext cx="728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膜性能を評価するには、どのデータを監視する必要があるか？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12359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ファウリングとスケーリング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10150013" y="3777329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723242-F2CC-485E-A714-7219E44CF7B6}"/>
              </a:ext>
            </a:extLst>
          </p:cNvPr>
          <p:cNvSpPr/>
          <p:nvPr/>
        </p:nvSpPr>
        <p:spPr>
          <a:xfrm>
            <a:off x="10209953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EF3126-8879-4644-BF1B-760DFAAFA8A8}"/>
              </a:ext>
            </a:extLst>
          </p:cNvPr>
          <p:cNvSpPr/>
          <p:nvPr/>
        </p:nvSpPr>
        <p:spPr>
          <a:xfrm>
            <a:off x="10614375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9C831FC-C5CE-4926-9A68-D0065090DFD9}"/>
              </a:ext>
            </a:extLst>
          </p:cNvPr>
          <p:cNvSpPr/>
          <p:nvPr/>
        </p:nvSpPr>
        <p:spPr>
          <a:xfrm>
            <a:off x="11581163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502718" y="3949009"/>
            <a:ext cx="16472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C96357-F46B-4FC5-8EF4-3A4DF3AD99C7}"/>
              </a:ext>
            </a:extLst>
          </p:cNvPr>
          <p:cNvSpPr txBox="1"/>
          <p:nvPr/>
        </p:nvSpPr>
        <p:spPr>
          <a:xfrm>
            <a:off x="11064962" y="3814119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1DFF763C-8AC8-4786-87DE-53CA73F951AE}"/>
              </a:ext>
            </a:extLst>
          </p:cNvPr>
          <p:cNvSpPr/>
          <p:nvPr/>
        </p:nvSpPr>
        <p:spPr>
          <a:xfrm>
            <a:off x="8966070" y="337396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0DC0D0-AB21-4628-8E66-C3976E172F29}"/>
              </a:ext>
            </a:extLst>
          </p:cNvPr>
          <p:cNvSpPr txBox="1"/>
          <p:nvPr/>
        </p:nvSpPr>
        <p:spPr>
          <a:xfrm>
            <a:off x="8158549" y="2643904"/>
            <a:ext cx="195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アンチスケーラント</a:t>
            </a:r>
            <a:r>
              <a:rPr kumimoji="1" lang="en-US" altLang="ja-JP" dirty="0"/>
              <a:t>NaOH</a:t>
            </a:r>
            <a:endParaRPr kumimoji="1" lang="ja-JP" altLang="en-US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A808377-10F7-4A4F-BFC2-3B112277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72" y="2594727"/>
            <a:ext cx="4467980" cy="22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E11B6A-9BD2-46C4-B476-2D51CD0A92BF}"/>
              </a:ext>
            </a:extLst>
          </p:cNvPr>
          <p:cNvSpPr txBox="1"/>
          <p:nvPr/>
        </p:nvSpPr>
        <p:spPr>
          <a:xfrm>
            <a:off x="473206" y="2192777"/>
            <a:ext cx="430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閉塞に伴い、回収率が低下するため、洗浄が必要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3BC95D2-CE90-4FEB-829D-577B1AE233F7}"/>
              </a:ext>
            </a:extLst>
          </p:cNvPr>
          <p:cNvSpPr txBox="1"/>
          <p:nvPr/>
        </p:nvSpPr>
        <p:spPr>
          <a:xfrm>
            <a:off x="6647929" y="6000191"/>
            <a:ext cx="535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https://www.muro-chem.co.jp/business/chemical/separation_membrane.html</a:t>
            </a:r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577461C-CF97-4DA1-B5D8-C1997A6424B8}"/>
              </a:ext>
            </a:extLst>
          </p:cNvPr>
          <p:cNvSpPr txBox="1"/>
          <p:nvPr/>
        </p:nvSpPr>
        <p:spPr>
          <a:xfrm>
            <a:off x="382710" y="1709152"/>
            <a:ext cx="258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ファウリング除去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508FF5E6-87DF-4810-AFAE-E4CFAB0A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664" y="2554885"/>
            <a:ext cx="2303499" cy="2245912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80DE296-96A1-40F2-99CD-AA118B68BB75}"/>
              </a:ext>
            </a:extLst>
          </p:cNvPr>
          <p:cNvSpPr txBox="1"/>
          <p:nvPr/>
        </p:nvSpPr>
        <p:spPr>
          <a:xfrm>
            <a:off x="7728121" y="1695803"/>
            <a:ext cx="213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スケール防止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7F6C4D8-BE74-4D9E-8492-DC80DEB5624F}"/>
              </a:ext>
            </a:extLst>
          </p:cNvPr>
          <p:cNvSpPr txBox="1"/>
          <p:nvPr/>
        </p:nvSpPr>
        <p:spPr>
          <a:xfrm>
            <a:off x="425514" y="4877794"/>
            <a:ext cx="4918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膜間差圧などで検知し、定期的に物理洗浄</a:t>
            </a:r>
            <a:r>
              <a:rPr kumimoji="1" lang="ja-JP" altLang="en-US" sz="1400" dirty="0"/>
              <a:t>（逆洗浄など）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8E50E6-CFE7-4808-AEA9-C78FDC217BDC}"/>
              </a:ext>
            </a:extLst>
          </p:cNvPr>
          <p:cNvSpPr txBox="1"/>
          <p:nvPr/>
        </p:nvSpPr>
        <p:spPr>
          <a:xfrm>
            <a:off x="425514" y="5224746"/>
            <a:ext cx="2994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薬剤洗浄でファウリングを除去する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E15E7B-6096-4686-A133-796D5444DBC9}"/>
              </a:ext>
            </a:extLst>
          </p:cNvPr>
          <p:cNvSpPr txBox="1"/>
          <p:nvPr/>
        </p:nvSpPr>
        <p:spPr>
          <a:xfrm>
            <a:off x="8061813" y="4891163"/>
            <a:ext cx="3704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結晶析出を防止するために、薬品で前処理</a:t>
            </a:r>
          </a:p>
        </p:txBody>
      </p:sp>
      <p:sp>
        <p:nvSpPr>
          <p:cNvPr id="47" name="テキスト プレースホルダー 5">
            <a:extLst>
              <a:ext uri="{FF2B5EF4-FFF2-40B4-BE49-F238E27FC236}">
                <a16:creationId xmlns:a16="http://schemas.microsoft.com/office/drawing/2014/main" id="{C9352AFF-65FD-4211-AF51-04D235441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800" dirty="0"/>
              <a:t>RO</a:t>
            </a:r>
            <a:r>
              <a:rPr lang="ja-JP" altLang="en-US" sz="2800" dirty="0"/>
              <a:t>膜性能を維持するには、洗浄や薬品添加が必要。</a:t>
            </a:r>
            <a:endParaRPr lang="en-US" altLang="ja-JP" sz="28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DD1300-7533-4738-92F2-3CD6737703ED}"/>
              </a:ext>
            </a:extLst>
          </p:cNvPr>
          <p:cNvSpPr txBox="1"/>
          <p:nvPr/>
        </p:nvSpPr>
        <p:spPr>
          <a:xfrm>
            <a:off x="2370414" y="5615902"/>
            <a:ext cx="728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膜性能を回復・劣化防止するには、どんな操作が必要か？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34728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塩分濃度と</a:t>
            </a:r>
            <a:r>
              <a:rPr lang="en-US" altLang="ja-JP" dirty="0"/>
              <a:t>RO</a:t>
            </a:r>
            <a:r>
              <a:rPr lang="ja-JP" altLang="en-US" dirty="0"/>
              <a:t>膜性能・発がん性物質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3BC95D2-CE90-4FEB-829D-577B1AE233F7}"/>
              </a:ext>
            </a:extLst>
          </p:cNvPr>
          <p:cNvSpPr txBox="1"/>
          <p:nvPr/>
        </p:nvSpPr>
        <p:spPr>
          <a:xfrm>
            <a:off x="6647929" y="6000191"/>
            <a:ext cx="535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https://www.muro-chem.co.jp/business/chemical/separation_membrane.html</a:t>
            </a:r>
            <a:endParaRPr kumimoji="1" lang="ja-JP" altLang="en-US" sz="1200" dirty="0"/>
          </a:p>
        </p:txBody>
      </p:sp>
      <p:sp>
        <p:nvSpPr>
          <p:cNvPr id="47" name="テキスト プレースホルダー 5">
            <a:extLst>
              <a:ext uri="{FF2B5EF4-FFF2-40B4-BE49-F238E27FC236}">
                <a16:creationId xmlns:a16="http://schemas.microsoft.com/office/drawing/2014/main" id="{C9352AFF-65FD-4211-AF51-04D235441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800" dirty="0"/>
              <a:t>塩分濃度が高いと、</a:t>
            </a:r>
            <a:r>
              <a:rPr lang="en-US" altLang="ja-JP" sz="2800" dirty="0"/>
              <a:t> RO</a:t>
            </a:r>
            <a:r>
              <a:rPr lang="ja-JP" altLang="en-US" sz="2800" dirty="0"/>
              <a:t>膜の劣化が速い上に、発がん性物質が残りやすい。</a:t>
            </a:r>
            <a:endParaRPr lang="en-US" altLang="ja-JP" sz="2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AF10254-14F5-4374-8F32-F5FB6A9B9708}"/>
              </a:ext>
            </a:extLst>
          </p:cNvPr>
          <p:cNvSpPr txBox="1"/>
          <p:nvPr/>
        </p:nvSpPr>
        <p:spPr>
          <a:xfrm>
            <a:off x="1609069" y="5282527"/>
            <a:ext cx="897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発がん性物質を抑制し、</a:t>
            </a:r>
            <a:r>
              <a:rPr kumimoji="1" lang="en-US" altLang="ja-JP" b="1" dirty="0"/>
              <a:t>RO</a:t>
            </a:r>
            <a:r>
              <a:rPr kumimoji="1" lang="ja-JP" altLang="en-US" b="1" dirty="0"/>
              <a:t>膜を延命するには、塩分濃度を低下させる薬品添加が必要</a:t>
            </a:r>
            <a:endParaRPr kumimoji="1" lang="en-US" altLang="ja-JP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1988B1-4A7C-41F8-822E-DBA6C3B24AC5}"/>
              </a:ext>
            </a:extLst>
          </p:cNvPr>
          <p:cNvSpPr txBox="1"/>
          <p:nvPr/>
        </p:nvSpPr>
        <p:spPr>
          <a:xfrm>
            <a:off x="659928" y="3338249"/>
            <a:ext cx="509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NaClO</a:t>
            </a:r>
            <a:r>
              <a:rPr kumimoji="1" lang="ja-JP" altLang="en-US" b="1" dirty="0"/>
              <a:t>量が多すぎる</a:t>
            </a:r>
            <a:endParaRPr kumimoji="1" lang="en-US" altLang="ja-JP" b="1" dirty="0"/>
          </a:p>
          <a:p>
            <a:r>
              <a:rPr kumimoji="1" lang="ja-JP" altLang="en-US" b="1" dirty="0"/>
              <a:t>→トリハロメタンや</a:t>
            </a:r>
            <a:r>
              <a:rPr kumimoji="1" lang="en-US" altLang="ja-JP" b="1" dirty="0"/>
              <a:t>NDMA</a:t>
            </a:r>
            <a:r>
              <a:rPr kumimoji="1" lang="ja-JP" altLang="en-US" b="1" dirty="0"/>
              <a:t>が生成（発がん性物質）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ECBB6A-9CAF-4B4D-B268-ECBA7A2EB846}"/>
              </a:ext>
            </a:extLst>
          </p:cNvPr>
          <p:cNvSpPr txBox="1"/>
          <p:nvPr/>
        </p:nvSpPr>
        <p:spPr>
          <a:xfrm>
            <a:off x="6515652" y="3338249"/>
            <a:ext cx="509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遊離残留塩素が多すぎる</a:t>
            </a:r>
            <a:endParaRPr kumimoji="1" lang="en-US" altLang="ja-JP" b="1" dirty="0"/>
          </a:p>
          <a:p>
            <a:r>
              <a:rPr kumimoji="1" lang="ja-JP" altLang="en-US" b="1" dirty="0"/>
              <a:t>→</a:t>
            </a:r>
            <a:r>
              <a:rPr kumimoji="1" lang="en-US" altLang="ja-JP" b="1" dirty="0"/>
              <a:t>RO</a:t>
            </a:r>
            <a:r>
              <a:rPr kumimoji="1" lang="ja-JP" altLang="en-US" b="1" dirty="0"/>
              <a:t>膜劣化を速める（膜交換コストがかかる）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EB5058-A39C-441C-8795-03F555D9E1B9}"/>
              </a:ext>
            </a:extLst>
          </p:cNvPr>
          <p:cNvSpPr txBox="1"/>
          <p:nvPr/>
        </p:nvSpPr>
        <p:spPr>
          <a:xfrm>
            <a:off x="1468200" y="2022259"/>
            <a:ext cx="9255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次亜塩素酸ナトリウム</a:t>
            </a:r>
            <a:r>
              <a:rPr lang="ja-JP" altLang="en-US" dirty="0"/>
              <a:t>（次亜塩素酸ソーダ、</a:t>
            </a:r>
            <a:r>
              <a:rPr lang="en-US" altLang="ja-JP" dirty="0" err="1"/>
              <a:t>NaClO</a:t>
            </a:r>
            <a:r>
              <a:rPr lang="ja-JP" altLang="en-US" dirty="0"/>
              <a:t>）</a:t>
            </a:r>
            <a:r>
              <a:rPr lang="ja-JP" altLang="en-US" sz="2000" dirty="0"/>
              <a:t>を注入することで、殺菌力を持たせる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84035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US" altLang="ja-JP" dirty="0"/>
              <a:t>FS</a:t>
            </a:r>
            <a:r>
              <a:rPr lang="ja-JP" altLang="en-US" dirty="0"/>
              <a:t>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6167035" y="37996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>
            <a:off x="3604551" y="3971281"/>
            <a:ext cx="25624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  <a:endCxn id="78" idx="1"/>
          </p:cNvCxnSpPr>
          <p:nvPr/>
        </p:nvCxnSpPr>
        <p:spPr>
          <a:xfrm>
            <a:off x="7320562" y="3971281"/>
            <a:ext cx="706104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矢印: 下 34">
            <a:extLst>
              <a:ext uri="{FF2B5EF4-FFF2-40B4-BE49-F238E27FC236}">
                <a16:creationId xmlns:a16="http://schemas.microsoft.com/office/drawing/2014/main" id="{4475C6A2-D934-481F-A6D2-73C7362B1CE5}"/>
              </a:ext>
            </a:extLst>
          </p:cNvPr>
          <p:cNvSpPr/>
          <p:nvPr/>
        </p:nvSpPr>
        <p:spPr>
          <a:xfrm>
            <a:off x="1627628" y="34307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EB2C1E2-CD94-4124-A889-2CEDCCE7DEB4}"/>
              </a:ext>
            </a:extLst>
          </p:cNvPr>
          <p:cNvSpPr/>
          <p:nvPr/>
        </p:nvSpPr>
        <p:spPr>
          <a:xfrm>
            <a:off x="4725816" y="34307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3F24DBE-275C-45E1-867C-BA49248E1D44}"/>
              </a:ext>
            </a:extLst>
          </p:cNvPr>
          <p:cNvSpPr txBox="1"/>
          <p:nvPr/>
        </p:nvSpPr>
        <p:spPr>
          <a:xfrm>
            <a:off x="1264818" y="2998725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E01734F-6330-4C33-AA17-65965476CE15}"/>
              </a:ext>
            </a:extLst>
          </p:cNvPr>
          <p:cNvSpPr/>
          <p:nvPr/>
        </p:nvSpPr>
        <p:spPr>
          <a:xfrm>
            <a:off x="2608118" y="37635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9F743F-E3FF-44E2-9949-C06171F6C7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47898" y="3971281"/>
            <a:ext cx="22602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E00C22-907F-48D3-905F-6E9B81FB655C}"/>
              </a:ext>
            </a:extLst>
          </p:cNvPr>
          <p:cNvSpPr txBox="1"/>
          <p:nvPr/>
        </p:nvSpPr>
        <p:spPr>
          <a:xfrm>
            <a:off x="3532025" y="2998725"/>
            <a:ext cx="27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閉塞防止／水質調整薬剤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E806034-6A21-4537-B12E-AC01322E2C11}"/>
              </a:ext>
            </a:extLst>
          </p:cNvPr>
          <p:cNvSpPr txBox="1"/>
          <p:nvPr/>
        </p:nvSpPr>
        <p:spPr>
          <a:xfrm>
            <a:off x="10475833" y="38044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F5A6E18-D512-490A-893F-3E9F10C37CC4}"/>
              </a:ext>
            </a:extLst>
          </p:cNvPr>
          <p:cNvSpPr txBox="1"/>
          <p:nvPr/>
        </p:nvSpPr>
        <p:spPr>
          <a:xfrm>
            <a:off x="3864332" y="4298763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A9A5B01-5681-493B-BE28-62B0F48FBD22}"/>
              </a:ext>
            </a:extLst>
          </p:cNvPr>
          <p:cNvSpPr txBox="1"/>
          <p:nvPr/>
        </p:nvSpPr>
        <p:spPr>
          <a:xfrm>
            <a:off x="5706534" y="4300214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膜洗浄コストが発生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3456BC6-2EF3-4FAF-918F-F8284B088A18}"/>
              </a:ext>
            </a:extLst>
          </p:cNvPr>
          <p:cNvSpPr txBox="1"/>
          <p:nvPr/>
        </p:nvSpPr>
        <p:spPr>
          <a:xfrm>
            <a:off x="9911784" y="4226623"/>
            <a:ext cx="2002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水質・供給量を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維持する必要がある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24C3906-6960-4AFF-B734-EC4FA39E98B1}"/>
              </a:ext>
            </a:extLst>
          </p:cNvPr>
          <p:cNvSpPr/>
          <p:nvPr/>
        </p:nvSpPr>
        <p:spPr>
          <a:xfrm>
            <a:off x="8026666" y="37996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A702D755-368A-4858-8E23-F0A3E3DC90CD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9277036" y="3973684"/>
            <a:ext cx="1198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43576E-1284-4B9E-86DB-5156E0130E81}"/>
              </a:ext>
            </a:extLst>
          </p:cNvPr>
          <p:cNvSpPr txBox="1"/>
          <p:nvPr/>
        </p:nvSpPr>
        <p:spPr>
          <a:xfrm>
            <a:off x="7669762" y="4297194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照射コストが発生</a:t>
            </a:r>
          </a:p>
        </p:txBody>
      </p:sp>
      <p:sp>
        <p:nvSpPr>
          <p:cNvPr id="88" name="テキスト プレースホルダー 5">
            <a:extLst>
              <a:ext uri="{FF2B5EF4-FFF2-40B4-BE49-F238E27FC236}">
                <a16:creationId xmlns:a16="http://schemas.microsoft.com/office/drawing/2014/main" id="{F39F9667-CF92-41F7-91E7-11DF46EA4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36197"/>
            <a:ext cx="12027371" cy="177485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dirty="0"/>
              <a:t>最適化に繋げるなら、データ分析の前に、最適化の方針や範囲を先に定めるべき。</a:t>
            </a:r>
            <a:endParaRPr lang="en-US" altLang="ja-JP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ja-JP" altLang="en-US" dirty="0"/>
              <a:t>何を監視し、何を操作することで、どのコスト削減を図るのか？を整理する必要がある</a:t>
            </a: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dirty="0"/>
              <a:t>最適化モデル構築のために、必要な</a:t>
            </a:r>
            <a:r>
              <a:rPr lang="en-US" altLang="ja-JP" dirty="0"/>
              <a:t>RO</a:t>
            </a:r>
            <a:r>
              <a:rPr lang="ja-JP" altLang="en-US" dirty="0"/>
              <a:t>膜の特性は何か？という視点から、重点的なデータ分析の方針を導出するほうが効率的。</a:t>
            </a:r>
            <a:endParaRPr lang="en-US" altLang="ja-JP" dirty="0"/>
          </a:p>
          <a:p>
            <a:pPr marL="342900" indent="-342900"/>
            <a:endParaRPr lang="en-US" altLang="ja-JP" sz="20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3EE33DD-8590-4AD2-A277-30327D3E0080}"/>
              </a:ext>
            </a:extLst>
          </p:cNvPr>
          <p:cNvSpPr txBox="1"/>
          <p:nvPr/>
        </p:nvSpPr>
        <p:spPr>
          <a:xfrm>
            <a:off x="9813412" y="4857565"/>
            <a:ext cx="216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発がん性物質を抑制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35E5C89-1C98-46C1-A82E-C10EB7F2F818}"/>
              </a:ext>
            </a:extLst>
          </p:cNvPr>
          <p:cNvSpPr txBox="1"/>
          <p:nvPr/>
        </p:nvSpPr>
        <p:spPr>
          <a:xfrm>
            <a:off x="7692980" y="4615760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2833A7C-F25D-4614-82D5-4AAEF2592010}"/>
              </a:ext>
            </a:extLst>
          </p:cNvPr>
          <p:cNvSpPr txBox="1"/>
          <p:nvPr/>
        </p:nvSpPr>
        <p:spPr>
          <a:xfrm>
            <a:off x="776799" y="4281164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71D9166-1A3D-4C51-9999-B9747F57860B}"/>
              </a:ext>
            </a:extLst>
          </p:cNvPr>
          <p:cNvSpPr txBox="1"/>
          <p:nvPr/>
        </p:nvSpPr>
        <p:spPr>
          <a:xfrm>
            <a:off x="1911016" y="3340703"/>
            <a:ext cx="7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殺菌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56888A-BED6-44E0-9E2C-B4515969B239}"/>
              </a:ext>
            </a:extLst>
          </p:cNvPr>
          <p:cNvSpPr txBox="1"/>
          <p:nvPr/>
        </p:nvSpPr>
        <p:spPr>
          <a:xfrm>
            <a:off x="5702476" y="4624244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膜交換コストが発生</a:t>
            </a: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17F9C208-34F4-4E8C-9B0C-36F3FD14737D}"/>
              </a:ext>
            </a:extLst>
          </p:cNvPr>
          <p:cNvSpPr/>
          <p:nvPr/>
        </p:nvSpPr>
        <p:spPr>
          <a:xfrm>
            <a:off x="6598045" y="4958335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4C91B05-E1E0-487D-BC31-A04923BA707C}"/>
              </a:ext>
            </a:extLst>
          </p:cNvPr>
          <p:cNvSpPr txBox="1"/>
          <p:nvPr/>
        </p:nvSpPr>
        <p:spPr>
          <a:xfrm>
            <a:off x="4934751" y="5463775"/>
            <a:ext cx="360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膜劣化状態をどのように評価するか？</a:t>
            </a: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8B9ED59A-FC2E-4D99-87F0-464D49E54278}"/>
              </a:ext>
            </a:extLst>
          </p:cNvPr>
          <p:cNvSpPr/>
          <p:nvPr/>
        </p:nvSpPr>
        <p:spPr>
          <a:xfrm>
            <a:off x="2495935" y="497707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AEB3A33-69A9-47BC-84EA-6210742BCD48}"/>
              </a:ext>
            </a:extLst>
          </p:cNvPr>
          <p:cNvSpPr txBox="1"/>
          <p:nvPr/>
        </p:nvSpPr>
        <p:spPr>
          <a:xfrm>
            <a:off x="1060135" y="5463775"/>
            <a:ext cx="328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膜劣化を回復／劣化防止するには、どのような操作（コスト）が必要か？</a:t>
            </a:r>
          </a:p>
        </p:txBody>
      </p:sp>
    </p:spTree>
    <p:extLst>
      <p:ext uri="{BB962C8B-B14F-4D97-AF65-F5344CB8AC3E}">
        <p14:creationId xmlns:p14="http://schemas.microsoft.com/office/powerpoint/2010/main" val="35542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必要な作業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9</a:t>
            </a:fld>
            <a:endParaRPr kumimoji="1" lang="ja-JP" altLang="en-US"/>
          </a:p>
        </p:txBody>
      </p:sp>
      <p:sp>
        <p:nvSpPr>
          <p:cNvPr id="18" name="テキスト プレースホルダー 5">
            <a:extLst>
              <a:ext uri="{FF2B5EF4-FFF2-40B4-BE49-F238E27FC236}">
                <a16:creationId xmlns:a16="http://schemas.microsoft.com/office/drawing/2014/main" id="{959F99C0-064C-4219-B03D-A8291684B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6"/>
            <a:ext cx="11490726" cy="365303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dirty="0"/>
              <a:t>机上評価（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月～</a:t>
            </a:r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月？）</a:t>
            </a:r>
            <a:endParaRPr lang="en-US" altLang="ja-JP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ja-JP" altLang="en-US" dirty="0"/>
              <a:t>解析・最適化方針の決定：熊谷</a:t>
            </a:r>
            <a:endParaRPr lang="en-US" altLang="ja-JP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ja-JP" altLang="en-US" dirty="0"/>
              <a:t>データ確認・プレ簡易解析：</a:t>
            </a:r>
            <a:r>
              <a:rPr lang="ja-JP" altLang="en-US" b="1" dirty="0"/>
              <a:t>誰かヘルプがほしい</a:t>
            </a:r>
            <a:endParaRPr lang="en-US" altLang="ja-JP" b="1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ja-JP" altLang="en-US" dirty="0"/>
              <a:t>本格的なモデリング検討：熊谷</a:t>
            </a:r>
            <a:endParaRPr lang="en-US" altLang="ja-JP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ja-JP" altLang="en-US" dirty="0"/>
              <a:t>最適化モデル検討：熊谷？</a:t>
            </a:r>
            <a:endParaRPr lang="en-US" altLang="ja-JP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ja-JP" altLang="en-US" dirty="0"/>
              <a:t>効果試算：熊谷</a:t>
            </a: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dirty="0"/>
              <a:t>定例会の参加</a:t>
            </a:r>
            <a:endParaRPr lang="en-US" altLang="ja-JP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348FDFE-33C5-4F73-948A-DA47385A5249}"/>
              </a:ext>
            </a:extLst>
          </p:cNvPr>
          <p:cNvCxnSpPr/>
          <p:nvPr/>
        </p:nvCxnSpPr>
        <p:spPr>
          <a:xfrm flipH="1">
            <a:off x="6648450" y="1228725"/>
            <a:ext cx="140017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F29E92-7F72-4AD8-BA3A-D81E007E9EEF}"/>
              </a:ext>
            </a:extLst>
          </p:cNvPr>
          <p:cNvSpPr txBox="1"/>
          <p:nvPr/>
        </p:nvSpPr>
        <p:spPr>
          <a:xfrm>
            <a:off x="8275218" y="1044059"/>
            <a:ext cx="364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どの作業がどの締め切りまで必要かを見積もってほしい</a:t>
            </a:r>
          </a:p>
        </p:txBody>
      </p:sp>
    </p:spTree>
    <p:extLst>
      <p:ext uri="{BB962C8B-B14F-4D97-AF65-F5344CB8AC3E}">
        <p14:creationId xmlns:p14="http://schemas.microsoft.com/office/powerpoint/2010/main" val="3808614772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5905</TotalTime>
  <Words>965</Words>
  <Application>Microsoft Office PowerPoint</Application>
  <PresentationFormat>ワイド画面</PresentationFormat>
  <Paragraphs>145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RO膜解析・最適化FSの相談</vt:lpstr>
      <vt:lpstr>サマリ</vt:lpstr>
      <vt:lpstr>下期計画（熊谷）</vt:lpstr>
      <vt:lpstr>全体の目的</vt:lpstr>
      <vt:lpstr>RO膜の性能</vt:lpstr>
      <vt:lpstr>ファウリングとスケーリング</vt:lpstr>
      <vt:lpstr>塩分濃度とRO膜性能・発がん性物質</vt:lpstr>
      <vt:lpstr>FSの方針</vt:lpstr>
      <vt:lpstr>必要な作業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836</cp:revision>
  <dcterms:created xsi:type="dcterms:W3CDTF">2022-01-26T00:23:42Z</dcterms:created>
  <dcterms:modified xsi:type="dcterms:W3CDTF">2022-11-18T02:01:58Z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2022-08-25T05:09:57Z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166f826b-dd36-49fe-896d-f501c2b1a726</vt:lpwstr>
  </property>
  <property fmtid="{D5CDD505-2E9C-101B-9397-08002B2CF9AE}" pid="8" name="MSIP_Label_69b5a962-1a7a-4bf8-819d-07a170110954_ContentBits">
    <vt:lpwstr>0</vt:lpwstr>
  </property>
</Properties>
</file>