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7" r:id="rId6"/>
    <p:sldMasterId id="2147483679" r:id="rId7"/>
    <p:sldMasterId id="2147483687" r:id="rId8"/>
  </p:sldMasterIdLst>
  <p:notesMasterIdLst>
    <p:notesMasterId r:id="rId21"/>
  </p:notesMasterIdLst>
  <p:sldIdLst>
    <p:sldId id="2147479153" r:id="rId9"/>
    <p:sldId id="2147479635" r:id="rId10"/>
    <p:sldId id="2147479170" r:id="rId11"/>
    <p:sldId id="2147479166" r:id="rId12"/>
    <p:sldId id="2147479167" r:id="rId13"/>
    <p:sldId id="2147479617" r:id="rId14"/>
    <p:sldId id="2147479618" r:id="rId15"/>
    <p:sldId id="2147479636" r:id="rId16"/>
    <p:sldId id="2147479638" r:id="rId17"/>
    <p:sldId id="2147479619" r:id="rId18"/>
    <p:sldId id="2147479620" r:id="rId19"/>
    <p:sldId id="214747963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CF091-E580-452F-B504-F67B88C14CC9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96DB-5CA3-40FB-AC58-81EE6FF34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65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96DB-5CA3-40FB-AC58-81EE6FF34A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02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96DB-5CA3-40FB-AC58-81EE6FF34A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92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96DB-5CA3-40FB-AC58-81EE6FF34A9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84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96DB-5CA3-40FB-AC58-81EE6FF34A9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84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96DB-5CA3-40FB-AC58-81EE6FF34A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49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61A38-E715-E1D2-E1C3-062CFC783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26002E-484E-08D1-F7A2-B10149EC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BD1E4-27DC-5A4F-5900-CF0B84BA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99833-0F6B-01D0-B3EF-8404544F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7BE66-3479-A636-96E7-AFF450FB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98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22203-CA95-7CB2-0C93-DBED854D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4DF9EC-E0F7-BA99-D6A0-5EE731F1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96CF24-F3FB-AB66-C1F3-3856FABF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3B78F-002A-1A71-F3BF-0B92CA0A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43AC6-5656-76DA-4146-640F211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2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7D6022-F30B-5976-4B97-74ED00C52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FF0399-A55C-CC00-4DBF-2FFF382A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59919-FF55-DAAF-93FE-C181EC0C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22DA4-D8A8-03BB-5363-643D1A37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D3630-6AFA-A261-7E78-2DD8A345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81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F46A06C-9A3F-471C-999E-CB75C4D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4515" y="898"/>
            <a:ext cx="3387485" cy="6856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99" y="1488000"/>
            <a:ext cx="7200000" cy="1920000"/>
          </a:xfrm>
        </p:spPr>
        <p:txBody>
          <a:bodyPr anchor="b">
            <a:noAutofit/>
          </a:bodyPr>
          <a:lstStyle>
            <a:lvl1pPr algn="l">
              <a:defRPr sz="4267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000" y="4089600"/>
            <a:ext cx="6331200" cy="168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36000" y="6504000"/>
            <a:ext cx="720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0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8B2BCC5B-F069-4ED1-A700-090A5F1D93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057" y="-19049"/>
            <a:ext cx="893696" cy="44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8644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16">
            <a:extLst>
              <a:ext uri="{FF2B5EF4-FFF2-40B4-BE49-F238E27FC236}">
                <a16:creationId xmlns:a16="http://schemas.microsoft.com/office/drawing/2014/main" id="{4E6397AD-310C-48CA-885C-F7B1DFD09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000" y="1488000"/>
            <a:ext cx="11040000" cy="1920000"/>
          </a:xfrm>
        </p:spPr>
        <p:txBody>
          <a:bodyPr anchor="b">
            <a:noAutofit/>
          </a:bodyPr>
          <a:lstStyle>
            <a:lvl1pPr algn="l">
              <a:defRPr sz="4267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000" y="3614400"/>
            <a:ext cx="11040000" cy="19296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9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3753FEFB-0305-4C84-935D-76F90EFD3C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057" y="-19049"/>
            <a:ext cx="893696" cy="44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1598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8926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200" y="1267200"/>
            <a:ext cx="5707200" cy="5049600"/>
          </a:xfrm>
        </p:spPr>
        <p:txBody>
          <a:bodyPr/>
          <a:lstStyle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00" y="1267200"/>
            <a:ext cx="5707200" cy="5049600"/>
          </a:xfrm>
        </p:spPr>
        <p:txBody>
          <a:bodyPr/>
          <a:lstStyle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42844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3183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C69335-2DC7-4BE9-B3C4-6BB3F4B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386" y="1"/>
            <a:ext cx="5021615" cy="6857999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36000" y="6504000"/>
            <a:ext cx="720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FFAD7CF4-8971-481D-B462-B9FB7396B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057" y="-19049"/>
            <a:ext cx="893696" cy="44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930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A8B3AA-F7AC-2166-913F-CB77616F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9DD450-8388-61C4-AB09-099647B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8779-1890-F689-A0AD-331E430A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440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28ABA-E076-CFBF-4D6C-98E83E59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3E9D57-0B7E-3292-AF5F-0046446E4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29DC32-936E-A2F1-A84D-E19B5872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EF434-49D4-5769-B557-4958A531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5ED849-11B7-C324-8CD9-F38095E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2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71C4F-31D0-999F-8779-35F1F2A9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DEFB8-E370-B931-8AF0-8D457B53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A24AA-2289-6727-59F8-790C59F1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7B13D-F4A0-71EA-7E74-3B2C5C6F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CF930-48D9-764F-3A83-284E752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647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C874C-0D3C-E33B-C143-2F098D4C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69394-61EA-C773-C64D-B671E30B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7E260-031A-464A-9322-4EFF79CC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7B63F-6EE7-DF4E-20B3-FBBDFCE0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C928D2-B8C1-745C-3D3D-61198793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703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734D4-6BD8-29F4-C9F5-A428C915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98DC6A-C30E-B419-06BB-83FC34BEB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0CD532-D1A2-A62D-CA9D-768C6C6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1F87E-8FF9-95B1-872C-19813437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322FE5-16A6-386C-5C7F-DA17C4E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185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7857A-CC86-4DE0-15DA-C39D861D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C29D5-783F-D511-3C8C-F8389287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EFDC3E-C363-2D48-A61D-71F2F9C8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3CF024-3805-BD1F-27C8-B3787162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303DB5-9FEA-19C0-3474-B12AE358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05E58B-2FA5-8FEF-1B60-1F44DA3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703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7A5B1-F1AA-86DE-A0F9-D411B9C9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DCA276-9F36-698D-C1EE-704DC4A9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938AFB-E48F-DA76-1DD3-EA3E6098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2874F5-D381-048F-3392-A20E01F38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4D840B-B8D9-9F61-C992-8A1996F2E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E145F9-6B2F-BCBA-AF70-87C80194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D504EA-5F32-FED7-45BB-EF48C8FE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D1FA18-50E1-0CE4-8B68-4D9FB4E5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98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F688A-67CD-8601-56CC-6FC55519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0225E6-37F9-ED81-6092-226536BA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10516F-00B2-6654-29E1-12A4CEFA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005587-17AF-7F39-8305-B1963E68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399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C8F776-5DB4-CFED-B99D-202BFDE7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DF5243-CE59-E50D-4375-B024E324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9708EC-3A97-813C-1A5C-505DCBC5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60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B9A0A-C63F-71BD-CE9D-B059279B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025D5-5C02-5ABA-C4E7-6495836E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8C4875-909D-37F5-40CA-51E0D862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FF8534-FD4B-028B-2D6E-95539236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DD59C-7F34-E2CB-7583-024BEA35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EFA921-DA7B-D836-A528-12E79875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699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E178E-B7DE-8B11-5D46-B2F8AF73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37BADA-495E-5AE6-EF90-F5FB6C1F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1EDF3E-FD50-E29F-463A-D51F22F2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2F87AC-A646-0D83-7AAE-D30CB35C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E6F5BF-AB4F-374F-0535-515D5E43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FE8A8-091E-64DB-131E-7CB4FB52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557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CC1B3-67D4-4632-819E-87B87C8F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632F27-6625-9550-3C7E-948E9D335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357E2A-55E2-22D5-7897-7D2994FA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1A74A-366B-8419-808D-FD74C769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1B397-137C-6CBE-57C9-BA62477C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247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3DF6EC-4FF1-F429-FBB5-C37E1ECEC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266DB3-2C22-45DC-8058-6B70F0B3F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5727E-099F-2EDF-9E00-833DE5ED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DFD9C-0885-D707-D34C-AA037DAB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80DBF-FA6E-AC39-D09E-0C9E68ED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D5E95-FA1E-930D-5D99-EB46C1C2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F4995C-9BB4-7A07-65A7-E508C564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329AB-3229-E271-DA85-0B64CC95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B7E51-AC7F-846F-769E-90B799ED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8D22E-0137-00AE-3D53-2B19C7EF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712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F46A06C-9A3F-471C-999E-CB75C4D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4515" y="898"/>
            <a:ext cx="3387485" cy="6856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99" y="1488000"/>
            <a:ext cx="7200000" cy="1920000"/>
          </a:xfrm>
        </p:spPr>
        <p:txBody>
          <a:bodyPr anchor="b">
            <a:noAutofit/>
          </a:bodyPr>
          <a:lstStyle>
            <a:lvl1pPr algn="l">
              <a:defRPr sz="4267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000" y="4089600"/>
            <a:ext cx="6331200" cy="168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36000" y="6504000"/>
            <a:ext cx="720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0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8B2BCC5B-F069-4ED1-A700-090A5F1D93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057" y="-19049"/>
            <a:ext cx="893696" cy="44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79558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16">
            <a:extLst>
              <a:ext uri="{FF2B5EF4-FFF2-40B4-BE49-F238E27FC236}">
                <a16:creationId xmlns:a16="http://schemas.microsoft.com/office/drawing/2014/main" id="{4E6397AD-310C-48CA-885C-F7B1DFD09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000" y="1488000"/>
            <a:ext cx="11040000" cy="1920000"/>
          </a:xfrm>
        </p:spPr>
        <p:txBody>
          <a:bodyPr anchor="b">
            <a:noAutofit/>
          </a:bodyPr>
          <a:lstStyle>
            <a:lvl1pPr algn="l">
              <a:defRPr sz="4267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000" y="3614400"/>
            <a:ext cx="11040000" cy="19296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9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3753FEFB-0305-4C84-935D-76F90EFD3C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057" y="-19049"/>
            <a:ext cx="893696" cy="44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86541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964546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200" y="1267200"/>
            <a:ext cx="5707200" cy="5049600"/>
          </a:xfrm>
        </p:spPr>
        <p:txBody>
          <a:bodyPr/>
          <a:lstStyle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00" y="1267200"/>
            <a:ext cx="5707200" cy="5049600"/>
          </a:xfrm>
        </p:spPr>
        <p:txBody>
          <a:bodyPr/>
          <a:lstStyle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156863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480654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C69335-2DC7-4BE9-B3C4-6BB3F4B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386" y="1"/>
            <a:ext cx="5021615" cy="6857999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36000" y="6504000"/>
            <a:ext cx="720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FFAD7CF4-8971-481D-B462-B9FB7396B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057" y="-19049"/>
            <a:ext cx="893696" cy="44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19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59EA2C5-E74C-467E-A31E-22534610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1778" y="1"/>
            <a:ext cx="339022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99" y="1488000"/>
            <a:ext cx="7200000" cy="1920000"/>
          </a:xfrm>
        </p:spPr>
        <p:txBody>
          <a:bodyPr anchor="b">
            <a:noAutofit/>
          </a:bodyPr>
          <a:lstStyle>
            <a:lvl1pPr algn="l">
              <a:defRPr sz="4267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000" y="4089600"/>
            <a:ext cx="6331200" cy="168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3621" y="1801118"/>
            <a:ext cx="4190400" cy="3256028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587567" y="323745"/>
            <a:ext cx="1291692" cy="629564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© 2023 Fujitsu Limited</a:t>
            </a:r>
            <a:endParaRPr kumimoji="1" lang="ja-JP" altLang="en-US"/>
          </a:p>
        </p:txBody>
      </p:sp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8F872EE3-5B51-4F52-A582-991B49E777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" y="6485166"/>
            <a:ext cx="1723588" cy="2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6">
            <a:extLst>
              <a:ext uri="{FF2B5EF4-FFF2-40B4-BE49-F238E27FC236}">
                <a16:creationId xmlns:a16="http://schemas.microsoft.com/office/drawing/2014/main" id="{DD823FC4-0E59-43A1-8BCD-EBD727ED3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000" y="1488000"/>
            <a:ext cx="11040000" cy="1920000"/>
          </a:xfrm>
        </p:spPr>
        <p:txBody>
          <a:bodyPr anchor="b">
            <a:noAutofit/>
          </a:bodyPr>
          <a:lstStyle>
            <a:lvl1pPr algn="l">
              <a:defRPr sz="4267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000" y="3614400"/>
            <a:ext cx="11040000" cy="19296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587567" y="323745"/>
            <a:ext cx="1291692" cy="629564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</p:grpSp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E916C594-B3E4-40E1-8ABC-A4E548741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" y="6485166"/>
            <a:ext cx="1723588" cy="2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2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200" y="1267200"/>
            <a:ext cx="5707200" cy="5049600"/>
          </a:xfrm>
        </p:spPr>
        <p:txBody>
          <a:bodyPr/>
          <a:lstStyle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00" y="1267200"/>
            <a:ext cx="5707200" cy="5049600"/>
          </a:xfrm>
        </p:spPr>
        <p:txBody>
          <a:bodyPr/>
          <a:lstStyle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6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F5E39-F9E6-B7B6-0F37-0CB7F6F8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7CF6E-BEE0-0358-1B27-DAE4042CE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7E6B8F-7516-4609-313C-54C0AFC1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0C5E5D-F729-432A-5882-5F7CD22D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E72B4-FA3E-5F8E-A017-2C648557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A8041B-A81E-355A-BA40-07747F32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93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36000" y="6504000"/>
            <a:ext cx="720000" cy="1632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23CC6D9-6EFF-494A-BF84-DA0874602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7845" y="1"/>
            <a:ext cx="6094155" cy="68579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© 2023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9851" y="1731463"/>
            <a:ext cx="4368000" cy="3394028"/>
          </a:xfrm>
          <a:prstGeom prst="rect">
            <a:avLst/>
          </a:prstGeom>
        </p:spPr>
      </p:pic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587567" y="323745"/>
            <a:ext cx="1291692" cy="629564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72801" y="2678401"/>
            <a:ext cx="4164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600" b="1"/>
              <a:t>Thank you</a:t>
            </a:r>
            <a:endParaRPr kumimoji="1" lang="ja-JP" altLang="en-US" sz="5600" b="1"/>
          </a:p>
        </p:txBody>
      </p:sp>
    </p:spTree>
    <p:extLst>
      <p:ext uri="{BB962C8B-B14F-4D97-AF65-F5344CB8AC3E}">
        <p14:creationId xmlns:p14="http://schemas.microsoft.com/office/powerpoint/2010/main" val="429235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AEEFC-61C3-F064-FF28-517EE9AE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76B7E4-3FAE-18BB-9179-251F63D8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22AF55-08B6-C295-0320-07F997E77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1E6532-647C-8E72-DCFC-52968EEC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2B6390-D172-36BD-1337-FBD1153F3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D89F00-0BE0-DE80-A439-C390A4C5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41209F-F603-8047-C3EB-CF2EFC1D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C0F245-B074-F24D-FF12-AE291CF6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77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00FCB-B16B-2EE2-995C-973654BD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6A9669-902B-BEC1-41D0-4E426B39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E2909C-0C70-D94C-0858-3B2B298F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3280D4-7421-34D2-263D-F1AD9638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8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A8B3AA-F7AC-2166-913F-CB77616F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9DD450-8388-61C4-AB09-099647B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8779-1890-F689-A0AD-331E430A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71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53AED-AD59-694D-8DBC-30A6DA64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EDF130-A03D-1082-1C47-A75921EB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533443-4A38-F109-CACB-3D3C52A6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65EACF-99A4-6829-07FB-F7824FA4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4E82E-CFE9-41C4-E1D8-C87E45CD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E38DD2-6A64-9177-3DDB-D6A3B8C6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72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E3A39-582B-EF96-0D65-080762E6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7D4081-BBDD-4CB3-7858-C61553152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9E829B-EE95-AE27-56AA-24BA40DC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36B679-9DB0-D4C2-1477-5F0AF278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38B37-9A6B-BFED-F414-2D4653C2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23E076-139F-EDB0-3475-94A4AB85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46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DFA8CE-882B-A2EF-2CC5-B9ED34EE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857CB5-9CD3-F227-6260-3572443A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2C11D-D256-381B-C6F3-3DBA95CA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4D54-A079-4DCA-BEA5-2DA0813A7BA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8C0EEB-2480-475C-1786-6993CD92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130F4E-B498-E24B-6485-1718B66D8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E2DA-631B-4D14-86D6-A75E81114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12000" y="43200"/>
            <a:ext cx="10080000" cy="873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07200" y="1267200"/>
            <a:ext cx="11572800" cy="504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 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 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 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 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36000" y="6504000"/>
            <a:ext cx="720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1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79151633-17A6-472C-90F8-0E7AB5E54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057" y="-19049"/>
            <a:ext cx="893696" cy="44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94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7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993" indent="-287993" algn="l" defTabSz="914377" rtl="0" eaLnBrk="1" latinLnBrk="0" hangingPunct="1">
        <a:lnSpc>
          <a:spcPct val="100000"/>
        </a:lnSpc>
        <a:spcBef>
          <a:spcPts val="100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933" kern="1200">
          <a:solidFill>
            <a:schemeClr val="tx1"/>
          </a:solidFill>
          <a:latin typeface="+mj-ea"/>
          <a:ea typeface="+mj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2133" kern="1200">
          <a:solidFill>
            <a:schemeClr val="tx1"/>
          </a:solidFill>
          <a:latin typeface="+mj-ea"/>
          <a:ea typeface="+mj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j-ea"/>
          <a:ea typeface="+mj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j-ea"/>
          <a:ea typeface="+mj-ea"/>
          <a:cs typeface="+mn-cs"/>
        </a:defRPr>
      </a:lvl5pPr>
      <a:lvl6pPr marL="2514537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D3A7B6-9D18-AFDE-FD3F-FD86BDAC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D877BF-52A2-7C0D-1D1C-B46B7949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33E5E-91D1-5282-AB40-F30F4396A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1483-D850-419F-BBD7-C43CD4B15B92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55995-387E-9BEB-7A36-D684B5955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DC29A-FC5D-BD21-5561-8252D67B9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8C97-6C5F-41C4-9305-5BFAEBF3D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85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12000" y="43200"/>
            <a:ext cx="10080000" cy="873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07200" y="1267200"/>
            <a:ext cx="11572800" cy="504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 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 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 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 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36000" y="6504000"/>
            <a:ext cx="720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1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79151633-17A6-472C-90F8-0E7AB5E54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057" y="-19049"/>
            <a:ext cx="893696" cy="44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9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7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993" indent="-287993" algn="l" defTabSz="914377" rtl="0" eaLnBrk="1" latinLnBrk="0" hangingPunct="1">
        <a:lnSpc>
          <a:spcPct val="100000"/>
        </a:lnSpc>
        <a:spcBef>
          <a:spcPts val="100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933" kern="1200">
          <a:solidFill>
            <a:schemeClr val="tx1"/>
          </a:solidFill>
          <a:latin typeface="+mj-ea"/>
          <a:ea typeface="+mj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2133" kern="1200">
          <a:solidFill>
            <a:schemeClr val="tx1"/>
          </a:solidFill>
          <a:latin typeface="+mj-ea"/>
          <a:ea typeface="+mj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j-ea"/>
          <a:ea typeface="+mj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j-ea"/>
          <a:ea typeface="+mj-ea"/>
          <a:cs typeface="+mn-cs"/>
        </a:defRPr>
      </a:lvl5pPr>
      <a:lvl6pPr marL="2514537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610FE8-4E13-44F5-8261-1F6C8395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5349"/>
            <a:ext cx="12192000" cy="955200"/>
          </a:xfrm>
          <a:prstGeom prst="rect">
            <a:avLst/>
          </a:prstGeom>
        </p:spPr>
      </p:pic>
      <p:sp>
        <p:nvSpPr>
          <p:cNvPr id="20" name="正方形/長方形 3">
            <a:extLst>
              <a:ext uri="{FF2B5EF4-FFF2-40B4-BE49-F238E27FC236}">
                <a16:creationId xmlns:a16="http://schemas.microsoft.com/office/drawing/2014/main" id="{01B82633-049F-4C00-BBD3-E3F88671F94A}"/>
              </a:ext>
            </a:extLst>
          </p:cNvPr>
          <p:cNvSpPr/>
          <p:nvPr userDrawn="1"/>
        </p:nvSpPr>
        <p:spPr bwMode="gray">
          <a:xfrm>
            <a:off x="9062503" y="-2858"/>
            <a:ext cx="3129496" cy="95270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2000" y="43200"/>
            <a:ext cx="10320000" cy="873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07200" y="1267200"/>
            <a:ext cx="11572800" cy="504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 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 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 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 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10892366" y="241188"/>
            <a:ext cx="988484" cy="481781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4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0344000" y="6518400"/>
            <a:ext cx="1540800" cy="144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33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7DC5FBD-BA73-4475-A498-FD167F60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36000" y="6504000"/>
            <a:ext cx="720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0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733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4" indent="-287993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30000"/>
        <a:buFont typeface="Tahoma" panose="020B0604030504040204" pitchFamily="34" charset="0"/>
        <a:buChar char="○"/>
        <a:defRPr kumimoji="1" sz="2933" kern="1200">
          <a:solidFill>
            <a:schemeClr val="tx1"/>
          </a:solidFill>
          <a:latin typeface="+mj-ea"/>
          <a:ea typeface="+mj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30000"/>
        <a:buFont typeface="Tahoma" panose="020B0604030504040204" pitchFamily="34" charset="0"/>
        <a:buChar char="○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2133" kern="1200">
          <a:solidFill>
            <a:schemeClr val="tx1"/>
          </a:solidFill>
          <a:latin typeface="+mj-ea"/>
          <a:ea typeface="+mj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867" kern="1200">
          <a:solidFill>
            <a:schemeClr val="tx1"/>
          </a:solidFill>
          <a:latin typeface="+mj-ea"/>
          <a:ea typeface="+mj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867" kern="1200">
          <a:solidFill>
            <a:schemeClr val="tx1"/>
          </a:solidFill>
          <a:latin typeface="+mj-ea"/>
          <a:ea typeface="+mj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chimatetool.com/downloa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EUR-WS.org/Vol-3158/paper7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22313-31D4-E553-B77C-45BD962F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77" y="351123"/>
            <a:ext cx="7216108" cy="842479"/>
          </a:xfrm>
        </p:spPr>
        <p:txBody>
          <a:bodyPr>
            <a:noAutofit/>
          </a:bodyPr>
          <a:lstStyle/>
          <a:p>
            <a:r>
              <a:rPr lang="ja-JP" altLang="en-US" sz="2400"/>
              <a:t>アーキテクチャのイメージ</a:t>
            </a:r>
            <a:br>
              <a:rPr kumimoji="1" lang="en-US" altLang="ja-JP" sz="2400"/>
            </a:br>
            <a:r>
              <a:rPr kumimoji="1" lang="ja-JP" altLang="en-US" sz="2400"/>
              <a:t>・サンプルとして記載</a:t>
            </a:r>
            <a:br>
              <a:rPr kumimoji="1" lang="en-US" altLang="ja-JP" sz="2400"/>
            </a:br>
            <a:r>
              <a:rPr kumimoji="1" lang="ja-JP" altLang="en-US" sz="2400"/>
              <a:t>・モデルによって記載内容は変わる。</a:t>
            </a:r>
          </a:p>
        </p:txBody>
      </p:sp>
      <p:sp>
        <p:nvSpPr>
          <p:cNvPr id="68" name="直方体 67">
            <a:extLst>
              <a:ext uri="{FF2B5EF4-FFF2-40B4-BE49-F238E27FC236}">
                <a16:creationId xmlns:a16="http://schemas.microsoft.com/office/drawing/2014/main" id="{38F51D1A-DE0C-ACDF-A857-9BF9FD7A9D81}"/>
              </a:ext>
            </a:extLst>
          </p:cNvPr>
          <p:cNvSpPr/>
          <p:nvPr/>
        </p:nvSpPr>
        <p:spPr>
          <a:xfrm>
            <a:off x="6321034" y="5064104"/>
            <a:ext cx="2665741" cy="821362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Equipments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9" name="直方体 68">
            <a:extLst>
              <a:ext uri="{FF2B5EF4-FFF2-40B4-BE49-F238E27FC236}">
                <a16:creationId xmlns:a16="http://schemas.microsoft.com/office/drawing/2014/main" id="{70E6866E-5A46-A34C-0E83-6512144D26B6}"/>
              </a:ext>
            </a:extLst>
          </p:cNvPr>
          <p:cNvSpPr/>
          <p:nvPr/>
        </p:nvSpPr>
        <p:spPr>
          <a:xfrm>
            <a:off x="6321034" y="4623742"/>
            <a:ext cx="2665741" cy="821362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70" name="直方体 69">
            <a:extLst>
              <a:ext uri="{FF2B5EF4-FFF2-40B4-BE49-F238E27FC236}">
                <a16:creationId xmlns:a16="http://schemas.microsoft.com/office/drawing/2014/main" id="{CB5B545B-E5AB-8E43-6803-4C835258047E}"/>
              </a:ext>
            </a:extLst>
          </p:cNvPr>
          <p:cNvSpPr/>
          <p:nvPr/>
        </p:nvSpPr>
        <p:spPr>
          <a:xfrm>
            <a:off x="6701239" y="4552617"/>
            <a:ext cx="647577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1" name="直方体 70">
            <a:extLst>
              <a:ext uri="{FF2B5EF4-FFF2-40B4-BE49-F238E27FC236}">
                <a16:creationId xmlns:a16="http://schemas.microsoft.com/office/drawing/2014/main" id="{769A97E9-6FF3-F851-323E-BA24D88C1284}"/>
              </a:ext>
            </a:extLst>
          </p:cNvPr>
          <p:cNvSpPr/>
          <p:nvPr/>
        </p:nvSpPr>
        <p:spPr>
          <a:xfrm>
            <a:off x="7348816" y="4552617"/>
            <a:ext cx="647577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2" name="矢印: 上カーブ 71">
            <a:extLst>
              <a:ext uri="{FF2B5EF4-FFF2-40B4-BE49-F238E27FC236}">
                <a16:creationId xmlns:a16="http://schemas.microsoft.com/office/drawing/2014/main" id="{E3E15000-35E7-6673-C0C6-DF09BB878D6B}"/>
              </a:ext>
            </a:extLst>
          </p:cNvPr>
          <p:cNvSpPr/>
          <p:nvPr/>
        </p:nvSpPr>
        <p:spPr>
          <a:xfrm>
            <a:off x="6556069" y="5161019"/>
            <a:ext cx="422322" cy="521194"/>
          </a:xfrm>
          <a:prstGeom prst="curved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1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3" name="矢印: 上カーブ 72">
            <a:extLst>
              <a:ext uri="{FF2B5EF4-FFF2-40B4-BE49-F238E27FC236}">
                <a16:creationId xmlns:a16="http://schemas.microsoft.com/office/drawing/2014/main" id="{6BCF3099-C687-5530-6C1F-CDD527BCD9F8}"/>
              </a:ext>
            </a:extLst>
          </p:cNvPr>
          <p:cNvSpPr/>
          <p:nvPr/>
        </p:nvSpPr>
        <p:spPr>
          <a:xfrm>
            <a:off x="7750306" y="5133415"/>
            <a:ext cx="422322" cy="568171"/>
          </a:xfrm>
          <a:prstGeom prst="curved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1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4" name="直方体 73">
            <a:extLst>
              <a:ext uri="{FF2B5EF4-FFF2-40B4-BE49-F238E27FC236}">
                <a16:creationId xmlns:a16="http://schemas.microsoft.com/office/drawing/2014/main" id="{7C928597-F2CC-551C-E900-11139F70A1EE}"/>
              </a:ext>
            </a:extLst>
          </p:cNvPr>
          <p:cNvSpPr/>
          <p:nvPr/>
        </p:nvSpPr>
        <p:spPr>
          <a:xfrm>
            <a:off x="7996393" y="4552617"/>
            <a:ext cx="647577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CTL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C6CB54B-0415-5E0A-D238-9E943BA72B21}"/>
              </a:ext>
            </a:extLst>
          </p:cNvPr>
          <p:cNvSpPr txBox="1"/>
          <p:nvPr/>
        </p:nvSpPr>
        <p:spPr>
          <a:xfrm>
            <a:off x="6203937" y="4281729"/>
            <a:ext cx="15380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Physical C</a:t>
            </a:r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" name="直方体 58">
            <a:extLst>
              <a:ext uri="{FF2B5EF4-FFF2-40B4-BE49-F238E27FC236}">
                <a16:creationId xmlns:a16="http://schemas.microsoft.com/office/drawing/2014/main" id="{42F90702-B3F4-0BF0-A8B3-5DF9220AADD3}"/>
              </a:ext>
            </a:extLst>
          </p:cNvPr>
          <p:cNvSpPr/>
          <p:nvPr/>
        </p:nvSpPr>
        <p:spPr>
          <a:xfrm>
            <a:off x="9264041" y="5062846"/>
            <a:ext cx="2665741" cy="821362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Equipments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0" name="直方体 59">
            <a:extLst>
              <a:ext uri="{FF2B5EF4-FFF2-40B4-BE49-F238E27FC236}">
                <a16:creationId xmlns:a16="http://schemas.microsoft.com/office/drawing/2014/main" id="{E0F1632D-A57C-45CF-CCE3-38315E08BF4F}"/>
              </a:ext>
            </a:extLst>
          </p:cNvPr>
          <p:cNvSpPr/>
          <p:nvPr/>
        </p:nvSpPr>
        <p:spPr>
          <a:xfrm>
            <a:off x="9264041" y="4622484"/>
            <a:ext cx="2665741" cy="821362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1A11A3CD-D0A5-8713-DDBC-74BE315D8002}"/>
              </a:ext>
            </a:extLst>
          </p:cNvPr>
          <p:cNvSpPr/>
          <p:nvPr/>
        </p:nvSpPr>
        <p:spPr>
          <a:xfrm>
            <a:off x="9644246" y="4551359"/>
            <a:ext cx="647577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6CAF3C61-CD09-D123-9958-B8F7A0310B98}"/>
              </a:ext>
            </a:extLst>
          </p:cNvPr>
          <p:cNvSpPr/>
          <p:nvPr/>
        </p:nvSpPr>
        <p:spPr>
          <a:xfrm>
            <a:off x="10291823" y="4551359"/>
            <a:ext cx="647577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3" name="矢印: 上カーブ 62">
            <a:extLst>
              <a:ext uri="{FF2B5EF4-FFF2-40B4-BE49-F238E27FC236}">
                <a16:creationId xmlns:a16="http://schemas.microsoft.com/office/drawing/2014/main" id="{33048442-6050-9DB0-A9EB-2D7E1CC8DF34}"/>
              </a:ext>
            </a:extLst>
          </p:cNvPr>
          <p:cNvSpPr/>
          <p:nvPr/>
        </p:nvSpPr>
        <p:spPr>
          <a:xfrm>
            <a:off x="9499076" y="5159760"/>
            <a:ext cx="422322" cy="513245"/>
          </a:xfrm>
          <a:prstGeom prst="curved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1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4" name="矢印: 上カーブ 63">
            <a:extLst>
              <a:ext uri="{FF2B5EF4-FFF2-40B4-BE49-F238E27FC236}">
                <a16:creationId xmlns:a16="http://schemas.microsoft.com/office/drawing/2014/main" id="{7C327A89-D1F5-21D5-F315-8541CBA74174}"/>
              </a:ext>
            </a:extLst>
          </p:cNvPr>
          <p:cNvSpPr/>
          <p:nvPr/>
        </p:nvSpPr>
        <p:spPr>
          <a:xfrm>
            <a:off x="10693313" y="5132158"/>
            <a:ext cx="422322" cy="540848"/>
          </a:xfrm>
          <a:prstGeom prst="curved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1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5" name="直方体 64">
            <a:extLst>
              <a:ext uri="{FF2B5EF4-FFF2-40B4-BE49-F238E27FC236}">
                <a16:creationId xmlns:a16="http://schemas.microsoft.com/office/drawing/2014/main" id="{C1E5EF44-DA3F-979C-F06C-CE62E0B4AE01}"/>
              </a:ext>
            </a:extLst>
          </p:cNvPr>
          <p:cNvSpPr/>
          <p:nvPr/>
        </p:nvSpPr>
        <p:spPr>
          <a:xfrm>
            <a:off x="10939400" y="4551359"/>
            <a:ext cx="647577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CTL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AA4EB22-076D-A737-D8BE-6F69339F45DB}"/>
              </a:ext>
            </a:extLst>
          </p:cNvPr>
          <p:cNvSpPr txBox="1"/>
          <p:nvPr/>
        </p:nvSpPr>
        <p:spPr>
          <a:xfrm>
            <a:off x="9229718" y="4255299"/>
            <a:ext cx="15380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Physical D</a:t>
            </a:r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" name="直方体 52">
            <a:extLst>
              <a:ext uri="{FF2B5EF4-FFF2-40B4-BE49-F238E27FC236}">
                <a16:creationId xmlns:a16="http://schemas.microsoft.com/office/drawing/2014/main" id="{B00307BC-8DC4-803E-A608-A0860D4C3E9C}"/>
              </a:ext>
            </a:extLst>
          </p:cNvPr>
          <p:cNvSpPr/>
          <p:nvPr/>
        </p:nvSpPr>
        <p:spPr>
          <a:xfrm>
            <a:off x="7966020" y="2803189"/>
            <a:ext cx="2693747" cy="978640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制御</a:t>
            </a:r>
            <a:r>
              <a:rPr kumimoji="1" lang="en-US" altLang="ja-JP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PF(Platform)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907F3128-B60F-02B6-A6A8-BFD73DCA08E8}"/>
              </a:ext>
            </a:extLst>
          </p:cNvPr>
          <p:cNvSpPr/>
          <p:nvPr/>
        </p:nvSpPr>
        <p:spPr>
          <a:xfrm>
            <a:off x="8163053" y="2777674"/>
            <a:ext cx="696647" cy="574064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" name="直方体 54">
            <a:extLst>
              <a:ext uri="{FF2B5EF4-FFF2-40B4-BE49-F238E27FC236}">
                <a16:creationId xmlns:a16="http://schemas.microsoft.com/office/drawing/2014/main" id="{21470F92-D387-823D-66C3-89F1488F9D25}"/>
              </a:ext>
            </a:extLst>
          </p:cNvPr>
          <p:cNvSpPr/>
          <p:nvPr/>
        </p:nvSpPr>
        <p:spPr>
          <a:xfrm>
            <a:off x="8859699" y="2777674"/>
            <a:ext cx="734397" cy="574064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57A8C2F-AE88-2806-3B5A-F669F7B0D40D}"/>
              </a:ext>
            </a:extLst>
          </p:cNvPr>
          <p:cNvSpPr txBox="1"/>
          <p:nvPr/>
        </p:nvSpPr>
        <p:spPr>
          <a:xfrm>
            <a:off x="9982200" y="2442252"/>
            <a:ext cx="15380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Cyber </a:t>
            </a: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</a:t>
            </a:r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7BD5EEB-F3F9-2F4C-0593-572C41F70DB6}"/>
              </a:ext>
            </a:extLst>
          </p:cNvPr>
          <p:cNvSpPr/>
          <p:nvPr/>
        </p:nvSpPr>
        <p:spPr>
          <a:xfrm>
            <a:off x="6164461" y="2474226"/>
            <a:ext cx="5819294" cy="4184818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600" b="1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F29B464-289A-7E1D-CDBC-C8A2DFA30093}"/>
              </a:ext>
            </a:extLst>
          </p:cNvPr>
          <p:cNvSpPr txBox="1"/>
          <p:nvPr/>
        </p:nvSpPr>
        <p:spPr>
          <a:xfrm>
            <a:off x="6264293" y="2437954"/>
            <a:ext cx="113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業種</a:t>
            </a:r>
            <a:r>
              <a:rPr kumimoji="1" lang="en-US" altLang="ja-JP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</a:t>
            </a:r>
            <a:endParaRPr kumimoji="1" lang="ja-JP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7" name="直方体 106">
            <a:extLst>
              <a:ext uri="{FF2B5EF4-FFF2-40B4-BE49-F238E27FC236}">
                <a16:creationId xmlns:a16="http://schemas.microsoft.com/office/drawing/2014/main" id="{A3A6D8F0-55DE-93E7-A2A0-495C2106F196}"/>
              </a:ext>
            </a:extLst>
          </p:cNvPr>
          <p:cNvSpPr/>
          <p:nvPr/>
        </p:nvSpPr>
        <p:spPr>
          <a:xfrm>
            <a:off x="267926" y="5090535"/>
            <a:ext cx="2718095" cy="821362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Equipments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8" name="直方体 107">
            <a:extLst>
              <a:ext uri="{FF2B5EF4-FFF2-40B4-BE49-F238E27FC236}">
                <a16:creationId xmlns:a16="http://schemas.microsoft.com/office/drawing/2014/main" id="{907C98D7-F773-E95F-285B-2F3D8A2EBD33}"/>
              </a:ext>
            </a:extLst>
          </p:cNvPr>
          <p:cNvSpPr/>
          <p:nvPr/>
        </p:nvSpPr>
        <p:spPr>
          <a:xfrm>
            <a:off x="267926" y="4650172"/>
            <a:ext cx="2718093" cy="821363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109" name="直方体 108">
            <a:extLst>
              <a:ext uri="{FF2B5EF4-FFF2-40B4-BE49-F238E27FC236}">
                <a16:creationId xmlns:a16="http://schemas.microsoft.com/office/drawing/2014/main" id="{9E3D2D6E-CF49-52E8-9D57-F8635C4FC1F1}"/>
              </a:ext>
            </a:extLst>
          </p:cNvPr>
          <p:cNvSpPr/>
          <p:nvPr/>
        </p:nvSpPr>
        <p:spPr>
          <a:xfrm>
            <a:off x="655598" y="4579047"/>
            <a:ext cx="660294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0" name="直方体 109">
            <a:extLst>
              <a:ext uri="{FF2B5EF4-FFF2-40B4-BE49-F238E27FC236}">
                <a16:creationId xmlns:a16="http://schemas.microsoft.com/office/drawing/2014/main" id="{C26F864C-7D13-6B13-9AFA-C935991A97BE}"/>
              </a:ext>
            </a:extLst>
          </p:cNvPr>
          <p:cNvSpPr/>
          <p:nvPr/>
        </p:nvSpPr>
        <p:spPr>
          <a:xfrm>
            <a:off x="1315892" y="4579047"/>
            <a:ext cx="660294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1" name="矢印: 上カーブ 110">
            <a:extLst>
              <a:ext uri="{FF2B5EF4-FFF2-40B4-BE49-F238E27FC236}">
                <a16:creationId xmlns:a16="http://schemas.microsoft.com/office/drawing/2014/main" id="{C153C77A-234E-BC66-278A-28B6022AFD89}"/>
              </a:ext>
            </a:extLst>
          </p:cNvPr>
          <p:cNvSpPr/>
          <p:nvPr/>
        </p:nvSpPr>
        <p:spPr>
          <a:xfrm>
            <a:off x="507577" y="5187449"/>
            <a:ext cx="430615" cy="539215"/>
          </a:xfrm>
          <a:prstGeom prst="curved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1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2" name="矢印: 上カーブ 111">
            <a:extLst>
              <a:ext uri="{FF2B5EF4-FFF2-40B4-BE49-F238E27FC236}">
                <a16:creationId xmlns:a16="http://schemas.microsoft.com/office/drawing/2014/main" id="{F0EA0CEF-D6B1-58C0-1423-4C088DFE5232}"/>
              </a:ext>
            </a:extLst>
          </p:cNvPr>
          <p:cNvSpPr/>
          <p:nvPr/>
        </p:nvSpPr>
        <p:spPr>
          <a:xfrm>
            <a:off x="1725267" y="5159847"/>
            <a:ext cx="430615" cy="568171"/>
          </a:xfrm>
          <a:prstGeom prst="curved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1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3" name="直方体 112">
            <a:extLst>
              <a:ext uri="{FF2B5EF4-FFF2-40B4-BE49-F238E27FC236}">
                <a16:creationId xmlns:a16="http://schemas.microsoft.com/office/drawing/2014/main" id="{BE074B68-BDD4-BE99-834A-A1FA7A00B32B}"/>
              </a:ext>
            </a:extLst>
          </p:cNvPr>
          <p:cNvSpPr/>
          <p:nvPr/>
        </p:nvSpPr>
        <p:spPr>
          <a:xfrm>
            <a:off x="1976186" y="4579047"/>
            <a:ext cx="660294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CTL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4EEB61E-A346-26BA-F6D4-AB2E69B8CC02}"/>
              </a:ext>
            </a:extLst>
          </p:cNvPr>
          <p:cNvSpPr txBox="1"/>
          <p:nvPr/>
        </p:nvSpPr>
        <p:spPr>
          <a:xfrm>
            <a:off x="225092" y="4304952"/>
            <a:ext cx="15682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Physical A</a:t>
            </a:r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8" name="直方体 97">
            <a:extLst>
              <a:ext uri="{FF2B5EF4-FFF2-40B4-BE49-F238E27FC236}">
                <a16:creationId xmlns:a16="http://schemas.microsoft.com/office/drawing/2014/main" id="{1A564D34-E0F8-671C-8E1F-ABEE4B56DB2B}"/>
              </a:ext>
            </a:extLst>
          </p:cNvPr>
          <p:cNvSpPr/>
          <p:nvPr/>
        </p:nvSpPr>
        <p:spPr>
          <a:xfrm>
            <a:off x="3268728" y="5089277"/>
            <a:ext cx="2718095" cy="821362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Equipments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直方体 98">
            <a:extLst>
              <a:ext uri="{FF2B5EF4-FFF2-40B4-BE49-F238E27FC236}">
                <a16:creationId xmlns:a16="http://schemas.microsoft.com/office/drawing/2014/main" id="{1F6C92A0-0C7E-A9F5-9D9B-D15B7E46A29A}"/>
              </a:ext>
            </a:extLst>
          </p:cNvPr>
          <p:cNvSpPr/>
          <p:nvPr/>
        </p:nvSpPr>
        <p:spPr>
          <a:xfrm>
            <a:off x="3268728" y="4648914"/>
            <a:ext cx="2718093" cy="821363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100" name="直方体 99">
            <a:extLst>
              <a:ext uri="{FF2B5EF4-FFF2-40B4-BE49-F238E27FC236}">
                <a16:creationId xmlns:a16="http://schemas.microsoft.com/office/drawing/2014/main" id="{879A4792-4C94-C23C-1CD2-4A6245E44060}"/>
              </a:ext>
            </a:extLst>
          </p:cNvPr>
          <p:cNvSpPr/>
          <p:nvPr/>
        </p:nvSpPr>
        <p:spPr>
          <a:xfrm>
            <a:off x="3656400" y="4585673"/>
            <a:ext cx="660294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1" name="直方体 100">
            <a:extLst>
              <a:ext uri="{FF2B5EF4-FFF2-40B4-BE49-F238E27FC236}">
                <a16:creationId xmlns:a16="http://schemas.microsoft.com/office/drawing/2014/main" id="{9C41C029-20B8-2655-5D49-6707D4B250F7}"/>
              </a:ext>
            </a:extLst>
          </p:cNvPr>
          <p:cNvSpPr/>
          <p:nvPr/>
        </p:nvSpPr>
        <p:spPr>
          <a:xfrm>
            <a:off x="4316694" y="4585673"/>
            <a:ext cx="660294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2" name="矢印: 上カーブ 101">
            <a:extLst>
              <a:ext uri="{FF2B5EF4-FFF2-40B4-BE49-F238E27FC236}">
                <a16:creationId xmlns:a16="http://schemas.microsoft.com/office/drawing/2014/main" id="{CBD507F0-752E-1357-CE38-FA74CE09183C}"/>
              </a:ext>
            </a:extLst>
          </p:cNvPr>
          <p:cNvSpPr/>
          <p:nvPr/>
        </p:nvSpPr>
        <p:spPr>
          <a:xfrm>
            <a:off x="3508379" y="5186191"/>
            <a:ext cx="430615" cy="540474"/>
          </a:xfrm>
          <a:prstGeom prst="curved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1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3" name="矢印: 上カーブ 102">
            <a:extLst>
              <a:ext uri="{FF2B5EF4-FFF2-40B4-BE49-F238E27FC236}">
                <a16:creationId xmlns:a16="http://schemas.microsoft.com/office/drawing/2014/main" id="{85813B5D-8093-2607-B079-E337CDD51F76}"/>
              </a:ext>
            </a:extLst>
          </p:cNvPr>
          <p:cNvSpPr/>
          <p:nvPr/>
        </p:nvSpPr>
        <p:spPr>
          <a:xfrm>
            <a:off x="4726070" y="5158588"/>
            <a:ext cx="430615" cy="568171"/>
          </a:xfrm>
          <a:prstGeom prst="curved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1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直方体 103">
            <a:extLst>
              <a:ext uri="{FF2B5EF4-FFF2-40B4-BE49-F238E27FC236}">
                <a16:creationId xmlns:a16="http://schemas.microsoft.com/office/drawing/2014/main" id="{9EC88080-5903-9831-E515-9B9433D263E2}"/>
              </a:ext>
            </a:extLst>
          </p:cNvPr>
          <p:cNvSpPr/>
          <p:nvPr/>
        </p:nvSpPr>
        <p:spPr>
          <a:xfrm>
            <a:off x="4976988" y="4585673"/>
            <a:ext cx="660294" cy="481806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CTL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8BAD390-6C24-4418-BDF6-FF30CF8C426F}"/>
              </a:ext>
            </a:extLst>
          </p:cNvPr>
          <p:cNvSpPr txBox="1"/>
          <p:nvPr/>
        </p:nvSpPr>
        <p:spPr>
          <a:xfrm>
            <a:off x="3233734" y="4281729"/>
            <a:ext cx="15682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Physical B</a:t>
            </a:r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2" name="直方体 91">
            <a:extLst>
              <a:ext uri="{FF2B5EF4-FFF2-40B4-BE49-F238E27FC236}">
                <a16:creationId xmlns:a16="http://schemas.microsoft.com/office/drawing/2014/main" id="{E7D67990-8068-965D-399C-218C4932B795}"/>
              </a:ext>
            </a:extLst>
          </p:cNvPr>
          <p:cNvSpPr/>
          <p:nvPr/>
        </p:nvSpPr>
        <p:spPr>
          <a:xfrm>
            <a:off x="1945218" y="2829620"/>
            <a:ext cx="2746646" cy="978640"/>
          </a:xfrm>
          <a:prstGeom prst="cube">
            <a:avLst>
              <a:gd name="adj" fmla="val 7145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制御</a:t>
            </a:r>
            <a:r>
              <a:rPr kumimoji="1" lang="en-US" altLang="ja-JP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PF(Platform)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3" name="直方体 92">
            <a:extLst>
              <a:ext uri="{FF2B5EF4-FFF2-40B4-BE49-F238E27FC236}">
                <a16:creationId xmlns:a16="http://schemas.microsoft.com/office/drawing/2014/main" id="{A76652A6-A394-831E-B14B-02AD8D43F0E6}"/>
              </a:ext>
            </a:extLst>
          </p:cNvPr>
          <p:cNvSpPr/>
          <p:nvPr/>
        </p:nvSpPr>
        <p:spPr>
          <a:xfrm>
            <a:off x="2177858" y="2813489"/>
            <a:ext cx="723317" cy="574064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4" name="直方体 93">
            <a:extLst>
              <a:ext uri="{FF2B5EF4-FFF2-40B4-BE49-F238E27FC236}">
                <a16:creationId xmlns:a16="http://schemas.microsoft.com/office/drawing/2014/main" id="{91BDD285-19FB-6526-D1EA-EEE401F625D2}"/>
              </a:ext>
            </a:extLst>
          </p:cNvPr>
          <p:cNvSpPr/>
          <p:nvPr/>
        </p:nvSpPr>
        <p:spPr>
          <a:xfrm>
            <a:off x="2901175" y="2813489"/>
            <a:ext cx="704957" cy="574064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Func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B580D93-2958-E004-22D8-93C5974ED48C}"/>
              </a:ext>
            </a:extLst>
          </p:cNvPr>
          <p:cNvSpPr txBox="1"/>
          <p:nvPr/>
        </p:nvSpPr>
        <p:spPr>
          <a:xfrm>
            <a:off x="1986452" y="2455173"/>
            <a:ext cx="15682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Cyber A</a:t>
            </a:r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6D3F4A8-A521-6801-F261-8155795D9FF7}"/>
              </a:ext>
            </a:extLst>
          </p:cNvPr>
          <p:cNvSpPr/>
          <p:nvPr/>
        </p:nvSpPr>
        <p:spPr>
          <a:xfrm>
            <a:off x="238897" y="2461412"/>
            <a:ext cx="5777110" cy="4197631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600" b="1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17381B0-FD48-8922-4C68-7393FAAA0AA8}"/>
              </a:ext>
            </a:extLst>
          </p:cNvPr>
          <p:cNvSpPr txBox="1"/>
          <p:nvPr/>
        </p:nvSpPr>
        <p:spPr>
          <a:xfrm>
            <a:off x="337861" y="2458313"/>
            <a:ext cx="113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業種</a:t>
            </a:r>
            <a:r>
              <a:rPr kumimoji="1" lang="en-US" altLang="ja-JP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</a:t>
            </a:r>
            <a:endParaRPr kumimoji="1" lang="ja-JP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4" name="グラフィックス 83" descr="ユーザー 枠線">
            <a:extLst>
              <a:ext uri="{FF2B5EF4-FFF2-40B4-BE49-F238E27FC236}">
                <a16:creationId xmlns:a16="http://schemas.microsoft.com/office/drawing/2014/main" id="{9EE02F5A-B3F7-4F77-8BAD-A83690C9D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532" y="3055435"/>
            <a:ext cx="524869" cy="605575"/>
          </a:xfrm>
          <a:prstGeom prst="rect">
            <a:avLst/>
          </a:prstGeom>
        </p:spPr>
      </p:pic>
      <p:sp>
        <p:nvSpPr>
          <p:cNvPr id="86" name="直方体 85">
            <a:extLst>
              <a:ext uri="{FF2B5EF4-FFF2-40B4-BE49-F238E27FC236}">
                <a16:creationId xmlns:a16="http://schemas.microsoft.com/office/drawing/2014/main" id="{6E746230-408E-9C5A-8703-06DDC86D3EF1}"/>
              </a:ext>
            </a:extLst>
          </p:cNvPr>
          <p:cNvSpPr/>
          <p:nvPr/>
        </p:nvSpPr>
        <p:spPr>
          <a:xfrm>
            <a:off x="3606132" y="2813489"/>
            <a:ext cx="667231" cy="574065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CTL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4" name="直方体 113">
            <a:extLst>
              <a:ext uri="{FF2B5EF4-FFF2-40B4-BE49-F238E27FC236}">
                <a16:creationId xmlns:a16="http://schemas.microsoft.com/office/drawing/2014/main" id="{B78E74ED-EBD9-BA33-45FC-DC35EB43CBEC}"/>
              </a:ext>
            </a:extLst>
          </p:cNvPr>
          <p:cNvSpPr/>
          <p:nvPr/>
        </p:nvSpPr>
        <p:spPr>
          <a:xfrm>
            <a:off x="9594096" y="2777674"/>
            <a:ext cx="667231" cy="574065"/>
          </a:xfrm>
          <a:prstGeom prst="cube">
            <a:avLst>
              <a:gd name="adj" fmla="val 3217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CTL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28" name="グラフィックス 127" descr="ユーザー 枠線">
            <a:extLst>
              <a:ext uri="{FF2B5EF4-FFF2-40B4-BE49-F238E27FC236}">
                <a16:creationId xmlns:a16="http://schemas.microsoft.com/office/drawing/2014/main" id="{9081F5B6-FEB4-79E3-0389-BF02A2D3A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7221" y="1404008"/>
            <a:ext cx="703644" cy="760459"/>
          </a:xfrm>
          <a:prstGeom prst="rect">
            <a:avLst/>
          </a:prstGeom>
        </p:spPr>
      </p:pic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3A9790C6-9FA9-882C-E84D-D43A8B0505A9}"/>
              </a:ext>
            </a:extLst>
          </p:cNvPr>
          <p:cNvSpPr txBox="1"/>
          <p:nvPr/>
        </p:nvSpPr>
        <p:spPr>
          <a:xfrm>
            <a:off x="414494" y="3602536"/>
            <a:ext cx="8880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Human</a:t>
            </a:r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CF89C504-7513-12FB-7835-CDB5D9B93694}"/>
              </a:ext>
            </a:extLst>
          </p:cNvPr>
          <p:cNvSpPr txBox="1"/>
          <p:nvPr/>
        </p:nvSpPr>
        <p:spPr>
          <a:xfrm>
            <a:off x="5797343" y="2023333"/>
            <a:ext cx="8880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Human</a:t>
            </a:r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5760CABC-0A25-7D2D-9326-B23549A8F3C5}"/>
              </a:ext>
            </a:extLst>
          </p:cNvPr>
          <p:cNvSpPr txBox="1"/>
          <p:nvPr/>
        </p:nvSpPr>
        <p:spPr>
          <a:xfrm>
            <a:off x="3237581" y="6404316"/>
            <a:ext cx="8880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Humans</a:t>
            </a:r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8" name="矢印: 右 1067">
            <a:extLst>
              <a:ext uri="{FF2B5EF4-FFF2-40B4-BE49-F238E27FC236}">
                <a16:creationId xmlns:a16="http://schemas.microsoft.com/office/drawing/2014/main" id="{1130B394-22DB-BD80-D927-DF6BB138B508}"/>
              </a:ext>
            </a:extLst>
          </p:cNvPr>
          <p:cNvSpPr/>
          <p:nvPr/>
        </p:nvSpPr>
        <p:spPr>
          <a:xfrm rot="9755957">
            <a:off x="2814836" y="2027766"/>
            <a:ext cx="2830104" cy="1581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73" name="矢印: 右 1072">
            <a:extLst>
              <a:ext uri="{FF2B5EF4-FFF2-40B4-BE49-F238E27FC236}">
                <a16:creationId xmlns:a16="http://schemas.microsoft.com/office/drawing/2014/main" id="{B02E0916-0926-0894-2DB7-40368172DED7}"/>
              </a:ext>
            </a:extLst>
          </p:cNvPr>
          <p:cNvSpPr/>
          <p:nvPr/>
        </p:nvSpPr>
        <p:spPr>
          <a:xfrm rot="11853317">
            <a:off x="6368760" y="2221709"/>
            <a:ext cx="2543783" cy="15493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92" name="矢印: 右 1091">
            <a:extLst>
              <a:ext uri="{FF2B5EF4-FFF2-40B4-BE49-F238E27FC236}">
                <a16:creationId xmlns:a16="http://schemas.microsoft.com/office/drawing/2014/main" id="{39756488-E18E-D3A8-F78F-25E9957905C7}"/>
              </a:ext>
            </a:extLst>
          </p:cNvPr>
          <p:cNvSpPr/>
          <p:nvPr/>
        </p:nvSpPr>
        <p:spPr>
          <a:xfrm rot="20600798">
            <a:off x="3172514" y="2270159"/>
            <a:ext cx="2718105" cy="1581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93" name="矢印: 右 1092">
            <a:extLst>
              <a:ext uri="{FF2B5EF4-FFF2-40B4-BE49-F238E27FC236}">
                <a16:creationId xmlns:a16="http://schemas.microsoft.com/office/drawing/2014/main" id="{53E68FF6-80B5-29C8-23D8-DD5519436CF4}"/>
              </a:ext>
            </a:extLst>
          </p:cNvPr>
          <p:cNvSpPr/>
          <p:nvPr/>
        </p:nvSpPr>
        <p:spPr>
          <a:xfrm rot="1109665">
            <a:off x="6448977" y="2012169"/>
            <a:ext cx="2906449" cy="1622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24" name="矢印: 右 1123">
            <a:extLst>
              <a:ext uri="{FF2B5EF4-FFF2-40B4-BE49-F238E27FC236}">
                <a16:creationId xmlns:a16="http://schemas.microsoft.com/office/drawing/2014/main" id="{7AEB6A4F-3553-F6F7-2124-A12EDFB819D3}"/>
              </a:ext>
            </a:extLst>
          </p:cNvPr>
          <p:cNvSpPr/>
          <p:nvPr/>
        </p:nvSpPr>
        <p:spPr>
          <a:xfrm rot="10800000">
            <a:off x="1170746" y="3095795"/>
            <a:ext cx="658952" cy="1621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27" name="矢印: 右 1126">
            <a:extLst>
              <a:ext uri="{FF2B5EF4-FFF2-40B4-BE49-F238E27FC236}">
                <a16:creationId xmlns:a16="http://schemas.microsoft.com/office/drawing/2014/main" id="{72EE6A4A-FEF7-A79F-9DFB-B0CEAFF979C6}"/>
              </a:ext>
            </a:extLst>
          </p:cNvPr>
          <p:cNvSpPr/>
          <p:nvPr/>
        </p:nvSpPr>
        <p:spPr>
          <a:xfrm>
            <a:off x="1186158" y="3545049"/>
            <a:ext cx="658952" cy="1621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32" name="矢印: 右 1131">
            <a:extLst>
              <a:ext uri="{FF2B5EF4-FFF2-40B4-BE49-F238E27FC236}">
                <a16:creationId xmlns:a16="http://schemas.microsoft.com/office/drawing/2014/main" id="{FD416BAF-D348-D9C0-D9F6-043634F8CC2C}"/>
              </a:ext>
            </a:extLst>
          </p:cNvPr>
          <p:cNvSpPr/>
          <p:nvPr/>
        </p:nvSpPr>
        <p:spPr>
          <a:xfrm rot="12733796">
            <a:off x="2291061" y="5983832"/>
            <a:ext cx="658952" cy="1621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33" name="矢印: 右 1132">
            <a:extLst>
              <a:ext uri="{FF2B5EF4-FFF2-40B4-BE49-F238E27FC236}">
                <a16:creationId xmlns:a16="http://schemas.microsoft.com/office/drawing/2014/main" id="{A38CE98D-59A4-94B2-EA7E-7FE4E6C1448B}"/>
              </a:ext>
            </a:extLst>
          </p:cNvPr>
          <p:cNvSpPr/>
          <p:nvPr/>
        </p:nvSpPr>
        <p:spPr>
          <a:xfrm rot="1933796">
            <a:off x="2133590" y="6333690"/>
            <a:ext cx="658952" cy="1621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46" name="矢印: 上 1145">
            <a:extLst>
              <a:ext uri="{FF2B5EF4-FFF2-40B4-BE49-F238E27FC236}">
                <a16:creationId xmlns:a16="http://schemas.microsoft.com/office/drawing/2014/main" id="{A6535503-470F-8780-6C1F-2D9E5F040F16}"/>
              </a:ext>
            </a:extLst>
          </p:cNvPr>
          <p:cNvSpPr/>
          <p:nvPr/>
        </p:nvSpPr>
        <p:spPr>
          <a:xfrm rot="5400000">
            <a:off x="6167831" y="1568115"/>
            <a:ext cx="255220" cy="3021856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49" name="矢印: 上 1148">
            <a:extLst>
              <a:ext uri="{FF2B5EF4-FFF2-40B4-BE49-F238E27FC236}">
                <a16:creationId xmlns:a16="http://schemas.microsoft.com/office/drawing/2014/main" id="{610A8866-A724-90AA-7FEF-5595BD6374C8}"/>
              </a:ext>
            </a:extLst>
          </p:cNvPr>
          <p:cNvSpPr/>
          <p:nvPr/>
        </p:nvSpPr>
        <p:spPr>
          <a:xfrm rot="5400000" flipV="1">
            <a:off x="6136683" y="2085759"/>
            <a:ext cx="255220" cy="300438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96" name="矢印: 上 1195">
            <a:extLst>
              <a:ext uri="{FF2B5EF4-FFF2-40B4-BE49-F238E27FC236}">
                <a16:creationId xmlns:a16="http://schemas.microsoft.com/office/drawing/2014/main" id="{2D8DD409-C5A1-7884-EF67-90FDDE73C243}"/>
              </a:ext>
            </a:extLst>
          </p:cNvPr>
          <p:cNvSpPr/>
          <p:nvPr/>
        </p:nvSpPr>
        <p:spPr>
          <a:xfrm rot="3327126">
            <a:off x="1899466" y="4089353"/>
            <a:ext cx="225145" cy="6464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97" name="矢印: 上 1196">
            <a:extLst>
              <a:ext uri="{FF2B5EF4-FFF2-40B4-BE49-F238E27FC236}">
                <a16:creationId xmlns:a16="http://schemas.microsoft.com/office/drawing/2014/main" id="{FF55EC73-2A4A-CE89-FE69-2C7FFFAA90B8}"/>
              </a:ext>
            </a:extLst>
          </p:cNvPr>
          <p:cNvSpPr/>
          <p:nvPr/>
        </p:nvSpPr>
        <p:spPr>
          <a:xfrm rot="3327126" flipV="1">
            <a:off x="1636182" y="3870870"/>
            <a:ext cx="225145" cy="642757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50" name="矢印: 上 1249">
            <a:extLst>
              <a:ext uri="{FF2B5EF4-FFF2-40B4-BE49-F238E27FC236}">
                <a16:creationId xmlns:a16="http://schemas.microsoft.com/office/drawing/2014/main" id="{26469D64-4310-FE9D-940A-BB7F40EA622A}"/>
              </a:ext>
            </a:extLst>
          </p:cNvPr>
          <p:cNvSpPr/>
          <p:nvPr/>
        </p:nvSpPr>
        <p:spPr>
          <a:xfrm rot="7303574" flipV="1">
            <a:off x="4344321" y="4022545"/>
            <a:ext cx="223466" cy="68374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51" name="矢印: 上 1250">
            <a:extLst>
              <a:ext uri="{FF2B5EF4-FFF2-40B4-BE49-F238E27FC236}">
                <a16:creationId xmlns:a16="http://schemas.microsoft.com/office/drawing/2014/main" id="{C5AA8831-F3EC-EDE4-AAC3-A1366A8B4B8B}"/>
              </a:ext>
            </a:extLst>
          </p:cNvPr>
          <p:cNvSpPr/>
          <p:nvPr/>
        </p:nvSpPr>
        <p:spPr>
          <a:xfrm rot="7303574">
            <a:off x="4560943" y="3749317"/>
            <a:ext cx="223466" cy="6797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82" name="テキスト ボックス 1281">
            <a:extLst>
              <a:ext uri="{FF2B5EF4-FFF2-40B4-BE49-F238E27FC236}">
                <a16:creationId xmlns:a16="http://schemas.microsoft.com/office/drawing/2014/main" id="{577A3F0F-1A06-6DC5-E16B-C2A3985C3069}"/>
              </a:ext>
            </a:extLst>
          </p:cNvPr>
          <p:cNvSpPr txBox="1"/>
          <p:nvPr/>
        </p:nvSpPr>
        <p:spPr>
          <a:xfrm rot="20516532">
            <a:off x="4697477" y="1578812"/>
            <a:ext cx="881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作業指示</a:t>
            </a:r>
          </a:p>
        </p:txBody>
      </p:sp>
      <p:sp>
        <p:nvSpPr>
          <p:cNvPr id="1287" name="テキスト ボックス 1286">
            <a:extLst>
              <a:ext uri="{FF2B5EF4-FFF2-40B4-BE49-F238E27FC236}">
                <a16:creationId xmlns:a16="http://schemas.microsoft.com/office/drawing/2014/main" id="{13628520-5BB2-3057-6BAE-CE517401A9EA}"/>
              </a:ext>
            </a:extLst>
          </p:cNvPr>
          <p:cNvSpPr txBox="1"/>
          <p:nvPr/>
        </p:nvSpPr>
        <p:spPr>
          <a:xfrm rot="20660846">
            <a:off x="4211436" y="2041181"/>
            <a:ext cx="1041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アウトプット</a:t>
            </a:r>
          </a:p>
        </p:txBody>
      </p:sp>
      <p:sp>
        <p:nvSpPr>
          <p:cNvPr id="1294" name="テキスト ボックス 1293">
            <a:extLst>
              <a:ext uri="{FF2B5EF4-FFF2-40B4-BE49-F238E27FC236}">
                <a16:creationId xmlns:a16="http://schemas.microsoft.com/office/drawing/2014/main" id="{D56D2A30-1320-2D5D-86D0-68FFBAAC742E}"/>
              </a:ext>
            </a:extLst>
          </p:cNvPr>
          <p:cNvSpPr txBox="1"/>
          <p:nvPr/>
        </p:nvSpPr>
        <p:spPr>
          <a:xfrm rot="1134552">
            <a:off x="6615445" y="1568164"/>
            <a:ext cx="8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作業指示</a:t>
            </a:r>
          </a:p>
        </p:txBody>
      </p:sp>
      <p:sp>
        <p:nvSpPr>
          <p:cNvPr id="1306" name="テキスト ボックス 1305">
            <a:extLst>
              <a:ext uri="{FF2B5EF4-FFF2-40B4-BE49-F238E27FC236}">
                <a16:creationId xmlns:a16="http://schemas.microsoft.com/office/drawing/2014/main" id="{8E859F05-1ABE-0DCD-090E-8ED626D99A42}"/>
              </a:ext>
            </a:extLst>
          </p:cNvPr>
          <p:cNvSpPr txBox="1"/>
          <p:nvPr/>
        </p:nvSpPr>
        <p:spPr>
          <a:xfrm rot="1059767">
            <a:off x="6827383" y="2075937"/>
            <a:ext cx="1750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アウトプット</a:t>
            </a:r>
          </a:p>
        </p:txBody>
      </p:sp>
      <p:sp>
        <p:nvSpPr>
          <p:cNvPr id="1357" name="テキスト ボックス 1356">
            <a:extLst>
              <a:ext uri="{FF2B5EF4-FFF2-40B4-BE49-F238E27FC236}">
                <a16:creationId xmlns:a16="http://schemas.microsoft.com/office/drawing/2014/main" id="{0530B3C1-D5A6-CBE7-BC01-9072C16CB303}"/>
              </a:ext>
            </a:extLst>
          </p:cNvPr>
          <p:cNvSpPr txBox="1"/>
          <p:nvPr/>
        </p:nvSpPr>
        <p:spPr>
          <a:xfrm>
            <a:off x="4727501" y="2715833"/>
            <a:ext cx="285248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Cyber</a:t>
            </a: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</a:t>
            </a: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に対する制御</a:t>
            </a: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通信</a:t>
            </a: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データ連携</a:t>
            </a:r>
          </a:p>
        </p:txBody>
      </p:sp>
      <p:sp>
        <p:nvSpPr>
          <p:cNvPr id="1378" name="テキスト ボックス 1377">
            <a:extLst>
              <a:ext uri="{FF2B5EF4-FFF2-40B4-BE49-F238E27FC236}">
                <a16:creationId xmlns:a16="http://schemas.microsoft.com/office/drawing/2014/main" id="{52E45BBF-3B2C-34AF-CBEA-3AC307A9DD0C}"/>
              </a:ext>
            </a:extLst>
          </p:cNvPr>
          <p:cNvSpPr txBox="1"/>
          <p:nvPr/>
        </p:nvSpPr>
        <p:spPr>
          <a:xfrm>
            <a:off x="5117117" y="3188690"/>
            <a:ext cx="21712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85" name="テキスト ボックス 1384">
            <a:extLst>
              <a:ext uri="{FF2B5EF4-FFF2-40B4-BE49-F238E27FC236}">
                <a16:creationId xmlns:a16="http://schemas.microsoft.com/office/drawing/2014/main" id="{2DEB5815-40E5-591F-A76A-CD9FB81E570F}"/>
              </a:ext>
            </a:extLst>
          </p:cNvPr>
          <p:cNvSpPr txBox="1"/>
          <p:nvPr/>
        </p:nvSpPr>
        <p:spPr>
          <a:xfrm>
            <a:off x="5023392" y="3246071"/>
            <a:ext cx="274840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Cyber A</a:t>
            </a: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に対する制御</a:t>
            </a: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通信</a:t>
            </a:r>
            <a:r>
              <a:rPr kumimoji="1" lang="en-US" altLang="ja-JP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ja-JP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データ連携</a:t>
            </a:r>
          </a:p>
        </p:txBody>
      </p:sp>
      <p:sp>
        <p:nvSpPr>
          <p:cNvPr id="1426" name="テキスト ボックス 1425">
            <a:extLst>
              <a:ext uri="{FF2B5EF4-FFF2-40B4-BE49-F238E27FC236}">
                <a16:creationId xmlns:a16="http://schemas.microsoft.com/office/drawing/2014/main" id="{9D884280-BDCB-1064-99B3-DA0AD8200FB9}"/>
              </a:ext>
            </a:extLst>
          </p:cNvPr>
          <p:cNvSpPr txBox="1"/>
          <p:nvPr/>
        </p:nvSpPr>
        <p:spPr>
          <a:xfrm>
            <a:off x="894645" y="3224402"/>
            <a:ext cx="126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行動</a:t>
            </a:r>
            <a:endParaRPr kumimoji="1" lang="en-US" altLang="ja-JP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回復処理 </a:t>
            </a:r>
            <a:r>
              <a:rPr kumimoji="1" lang="en-US" altLang="ja-JP" sz="9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etc</a:t>
            </a:r>
            <a:r>
              <a:rPr kumimoji="1" lang="en-US" altLang="ja-JP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35" name="テキスト ボックス 1434">
            <a:extLst>
              <a:ext uri="{FF2B5EF4-FFF2-40B4-BE49-F238E27FC236}">
                <a16:creationId xmlns:a16="http://schemas.microsoft.com/office/drawing/2014/main" id="{CC0FCE73-77F6-E569-66DC-594C2E18DFDC}"/>
              </a:ext>
            </a:extLst>
          </p:cNvPr>
          <p:cNvSpPr txBox="1"/>
          <p:nvPr/>
        </p:nvSpPr>
        <p:spPr>
          <a:xfrm>
            <a:off x="923357" y="2744767"/>
            <a:ext cx="12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通知</a:t>
            </a:r>
            <a:b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</a:b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(</a:t>
            </a: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アラーム </a:t>
            </a:r>
            <a:r>
              <a:rPr lang="en-US" altLang="ja-JP" sz="900" b="1" err="1">
                <a:latin typeface="游ゴシック" panose="020F0502020204030204"/>
                <a:ea typeface="游ゴシック" panose="020B0400000000000000" pitchFamily="50" charset="-128"/>
              </a:rPr>
              <a:t>etc</a:t>
            </a: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)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26" name="テキスト ボックス 1525">
            <a:extLst>
              <a:ext uri="{FF2B5EF4-FFF2-40B4-BE49-F238E27FC236}">
                <a16:creationId xmlns:a16="http://schemas.microsoft.com/office/drawing/2014/main" id="{2BA614A8-03FF-F0CC-BF04-DC06D902C71A}"/>
              </a:ext>
            </a:extLst>
          </p:cNvPr>
          <p:cNvSpPr txBox="1"/>
          <p:nvPr/>
        </p:nvSpPr>
        <p:spPr>
          <a:xfrm rot="19470886">
            <a:off x="1237901" y="3928252"/>
            <a:ext cx="792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制御通信</a:t>
            </a:r>
          </a:p>
        </p:txBody>
      </p:sp>
      <p:sp>
        <p:nvSpPr>
          <p:cNvPr id="1533" name="テキスト ボックス 1532">
            <a:extLst>
              <a:ext uri="{FF2B5EF4-FFF2-40B4-BE49-F238E27FC236}">
                <a16:creationId xmlns:a16="http://schemas.microsoft.com/office/drawing/2014/main" id="{00A19EB6-F5A6-9EC7-A970-99BF3F9165BE}"/>
              </a:ext>
            </a:extLst>
          </p:cNvPr>
          <p:cNvSpPr txBox="1"/>
          <p:nvPr/>
        </p:nvSpPr>
        <p:spPr>
          <a:xfrm rot="19470886">
            <a:off x="1453926" y="4131010"/>
            <a:ext cx="1000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アウトプット</a:t>
            </a:r>
          </a:p>
        </p:txBody>
      </p:sp>
      <p:sp>
        <p:nvSpPr>
          <p:cNvPr id="1542" name="テキスト ボックス 1541">
            <a:extLst>
              <a:ext uri="{FF2B5EF4-FFF2-40B4-BE49-F238E27FC236}">
                <a16:creationId xmlns:a16="http://schemas.microsoft.com/office/drawing/2014/main" id="{A945A35D-07A7-CF67-9D9D-4F47E8CF2FC7}"/>
              </a:ext>
            </a:extLst>
          </p:cNvPr>
          <p:cNvSpPr txBox="1"/>
          <p:nvPr/>
        </p:nvSpPr>
        <p:spPr>
          <a:xfrm rot="1951900">
            <a:off x="4373857" y="3837111"/>
            <a:ext cx="792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制御通信</a:t>
            </a:r>
          </a:p>
        </p:txBody>
      </p:sp>
      <p:sp>
        <p:nvSpPr>
          <p:cNvPr id="1547" name="テキスト ボックス 1546">
            <a:extLst>
              <a:ext uri="{FF2B5EF4-FFF2-40B4-BE49-F238E27FC236}">
                <a16:creationId xmlns:a16="http://schemas.microsoft.com/office/drawing/2014/main" id="{8DE43511-2292-4592-F8F1-75DA0A52F6F0}"/>
              </a:ext>
            </a:extLst>
          </p:cNvPr>
          <p:cNvSpPr txBox="1"/>
          <p:nvPr/>
        </p:nvSpPr>
        <p:spPr>
          <a:xfrm rot="1922603">
            <a:off x="4180458" y="4206739"/>
            <a:ext cx="1000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アウトプット</a:t>
            </a:r>
          </a:p>
        </p:txBody>
      </p:sp>
      <p:sp>
        <p:nvSpPr>
          <p:cNvPr id="1565" name="矢印: 上 1564">
            <a:extLst>
              <a:ext uri="{FF2B5EF4-FFF2-40B4-BE49-F238E27FC236}">
                <a16:creationId xmlns:a16="http://schemas.microsoft.com/office/drawing/2014/main" id="{85D49130-AE02-467B-B6E1-FACD70F70931}"/>
              </a:ext>
            </a:extLst>
          </p:cNvPr>
          <p:cNvSpPr/>
          <p:nvPr/>
        </p:nvSpPr>
        <p:spPr>
          <a:xfrm rot="3327126">
            <a:off x="7784017" y="3976803"/>
            <a:ext cx="225145" cy="6464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66" name="矢印: 上 1565">
            <a:extLst>
              <a:ext uri="{FF2B5EF4-FFF2-40B4-BE49-F238E27FC236}">
                <a16:creationId xmlns:a16="http://schemas.microsoft.com/office/drawing/2014/main" id="{E1353445-2901-72F0-D0C3-F4F3089560C5}"/>
              </a:ext>
            </a:extLst>
          </p:cNvPr>
          <p:cNvSpPr/>
          <p:nvPr/>
        </p:nvSpPr>
        <p:spPr>
          <a:xfrm rot="3327126" flipV="1">
            <a:off x="7520733" y="3758320"/>
            <a:ext cx="225145" cy="642757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68" name="矢印: 上 1567">
            <a:extLst>
              <a:ext uri="{FF2B5EF4-FFF2-40B4-BE49-F238E27FC236}">
                <a16:creationId xmlns:a16="http://schemas.microsoft.com/office/drawing/2014/main" id="{EA1C4709-3256-1174-510A-74ADAE6284D9}"/>
              </a:ext>
            </a:extLst>
          </p:cNvPr>
          <p:cNvSpPr/>
          <p:nvPr/>
        </p:nvSpPr>
        <p:spPr>
          <a:xfrm rot="7303574" flipV="1">
            <a:off x="10241572" y="3929045"/>
            <a:ext cx="223466" cy="68374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69" name="矢印: 上 1568">
            <a:extLst>
              <a:ext uri="{FF2B5EF4-FFF2-40B4-BE49-F238E27FC236}">
                <a16:creationId xmlns:a16="http://schemas.microsoft.com/office/drawing/2014/main" id="{AC17CCAD-552F-DF6A-3842-EDDAF4E15364}"/>
              </a:ext>
            </a:extLst>
          </p:cNvPr>
          <p:cNvSpPr/>
          <p:nvPr/>
        </p:nvSpPr>
        <p:spPr>
          <a:xfrm rot="7303574">
            <a:off x="10458194" y="3655817"/>
            <a:ext cx="223466" cy="67979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70" name="テキスト ボックス 1569">
            <a:extLst>
              <a:ext uri="{FF2B5EF4-FFF2-40B4-BE49-F238E27FC236}">
                <a16:creationId xmlns:a16="http://schemas.microsoft.com/office/drawing/2014/main" id="{F6FF0F58-608B-2C82-6575-68C2380909C4}"/>
              </a:ext>
            </a:extLst>
          </p:cNvPr>
          <p:cNvSpPr txBox="1"/>
          <p:nvPr/>
        </p:nvSpPr>
        <p:spPr>
          <a:xfrm rot="19470886">
            <a:off x="7122452" y="3815702"/>
            <a:ext cx="792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制御通信</a:t>
            </a:r>
          </a:p>
        </p:txBody>
      </p:sp>
      <p:sp>
        <p:nvSpPr>
          <p:cNvPr id="1571" name="テキスト ボックス 1570">
            <a:extLst>
              <a:ext uri="{FF2B5EF4-FFF2-40B4-BE49-F238E27FC236}">
                <a16:creationId xmlns:a16="http://schemas.microsoft.com/office/drawing/2014/main" id="{1E8717F2-E065-513D-D6FB-EABC49CD3EB5}"/>
              </a:ext>
            </a:extLst>
          </p:cNvPr>
          <p:cNvSpPr txBox="1"/>
          <p:nvPr/>
        </p:nvSpPr>
        <p:spPr>
          <a:xfrm rot="19470886">
            <a:off x="7338477" y="4018460"/>
            <a:ext cx="1000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アウトプット</a:t>
            </a:r>
          </a:p>
        </p:txBody>
      </p:sp>
      <p:sp>
        <p:nvSpPr>
          <p:cNvPr id="1572" name="テキスト ボックス 1571">
            <a:extLst>
              <a:ext uri="{FF2B5EF4-FFF2-40B4-BE49-F238E27FC236}">
                <a16:creationId xmlns:a16="http://schemas.microsoft.com/office/drawing/2014/main" id="{E2E1F8E9-50C6-EAB6-8633-C7F574E4DBBE}"/>
              </a:ext>
            </a:extLst>
          </p:cNvPr>
          <p:cNvSpPr txBox="1"/>
          <p:nvPr/>
        </p:nvSpPr>
        <p:spPr>
          <a:xfrm rot="1951900">
            <a:off x="10258408" y="3724561"/>
            <a:ext cx="792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制御通信</a:t>
            </a:r>
          </a:p>
        </p:txBody>
      </p:sp>
      <p:sp>
        <p:nvSpPr>
          <p:cNvPr id="1573" name="テキスト ボックス 1572">
            <a:extLst>
              <a:ext uri="{FF2B5EF4-FFF2-40B4-BE49-F238E27FC236}">
                <a16:creationId xmlns:a16="http://schemas.microsoft.com/office/drawing/2014/main" id="{DE36AD4F-2166-04BA-AC24-9FE0F5CF46D4}"/>
              </a:ext>
            </a:extLst>
          </p:cNvPr>
          <p:cNvSpPr txBox="1"/>
          <p:nvPr/>
        </p:nvSpPr>
        <p:spPr>
          <a:xfrm rot="1922603">
            <a:off x="10093922" y="4132297"/>
            <a:ext cx="1000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アウトプット</a:t>
            </a:r>
          </a:p>
        </p:txBody>
      </p:sp>
      <p:sp>
        <p:nvSpPr>
          <p:cNvPr id="1694" name="テキスト ボックス 1693">
            <a:extLst>
              <a:ext uri="{FF2B5EF4-FFF2-40B4-BE49-F238E27FC236}">
                <a16:creationId xmlns:a16="http://schemas.microsoft.com/office/drawing/2014/main" id="{B7EAD30D-416E-1155-4763-2CADDDD97016}"/>
              </a:ext>
            </a:extLst>
          </p:cNvPr>
          <p:cNvSpPr txBox="1"/>
          <p:nvPr/>
        </p:nvSpPr>
        <p:spPr>
          <a:xfrm rot="1891445">
            <a:off x="2361364" y="5913495"/>
            <a:ext cx="951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プロダクト要求</a:t>
            </a:r>
          </a:p>
        </p:txBody>
      </p:sp>
      <p:sp>
        <p:nvSpPr>
          <p:cNvPr id="1695" name="テキスト ボックス 1694">
            <a:extLst>
              <a:ext uri="{FF2B5EF4-FFF2-40B4-BE49-F238E27FC236}">
                <a16:creationId xmlns:a16="http://schemas.microsoft.com/office/drawing/2014/main" id="{D77F4D44-B7C5-E729-8BEB-DF1A813CC8B9}"/>
              </a:ext>
            </a:extLst>
          </p:cNvPr>
          <p:cNvSpPr txBox="1"/>
          <p:nvPr/>
        </p:nvSpPr>
        <p:spPr>
          <a:xfrm rot="2063003">
            <a:off x="2066921" y="6108211"/>
            <a:ext cx="101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アウトプット</a:t>
            </a:r>
            <a:br>
              <a:rPr kumimoji="1" lang="en-US" altLang="ja-JP" sz="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kumimoji="1" lang="en-US" altLang="ja-JP" sz="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ja-JP" altLang="en-US" sz="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電力 </a:t>
            </a:r>
            <a:r>
              <a:rPr kumimoji="1" lang="en-US" altLang="ja-JP" sz="8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etc</a:t>
            </a:r>
            <a:r>
              <a:rPr kumimoji="1" lang="en-US" altLang="ja-JP" sz="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06" name="テキスト ボックス 1705">
            <a:extLst>
              <a:ext uri="{FF2B5EF4-FFF2-40B4-BE49-F238E27FC236}">
                <a16:creationId xmlns:a16="http://schemas.microsoft.com/office/drawing/2014/main" id="{88BF9B74-D3EE-7222-39D8-E68E9E9CE477}"/>
              </a:ext>
            </a:extLst>
          </p:cNvPr>
          <p:cNvSpPr txBox="1"/>
          <p:nvPr/>
        </p:nvSpPr>
        <p:spPr>
          <a:xfrm>
            <a:off x="709765" y="5456126"/>
            <a:ext cx="83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計測</a:t>
            </a: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/</a:t>
            </a: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制御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51" name="グループ化 450">
            <a:extLst>
              <a:ext uri="{FF2B5EF4-FFF2-40B4-BE49-F238E27FC236}">
                <a16:creationId xmlns:a16="http://schemas.microsoft.com/office/drawing/2014/main" id="{7A11BC97-777E-AF17-D780-3774D234C622}"/>
              </a:ext>
            </a:extLst>
          </p:cNvPr>
          <p:cNvGrpSpPr/>
          <p:nvPr/>
        </p:nvGrpSpPr>
        <p:grpSpPr>
          <a:xfrm>
            <a:off x="9293163" y="161008"/>
            <a:ext cx="2572948" cy="1991650"/>
            <a:chOff x="9226897" y="114790"/>
            <a:chExt cx="2751851" cy="2403333"/>
          </a:xfrm>
        </p:grpSpPr>
        <p:sp>
          <p:nvSpPr>
            <p:cNvPr id="500" name="テキスト ボックス 499">
              <a:extLst>
                <a:ext uri="{FF2B5EF4-FFF2-40B4-BE49-F238E27FC236}">
                  <a16:creationId xmlns:a16="http://schemas.microsoft.com/office/drawing/2014/main" id="{7E63B22B-5CA5-81FC-BE0A-A567D18B8800}"/>
                </a:ext>
              </a:extLst>
            </p:cNvPr>
            <p:cNvSpPr txBox="1"/>
            <p:nvPr/>
          </p:nvSpPr>
          <p:spPr>
            <a:xfrm>
              <a:off x="9226897" y="114790"/>
              <a:ext cx="58799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凡例</a:t>
              </a:r>
            </a:p>
          </p:txBody>
        </p:sp>
        <p:sp>
          <p:nvSpPr>
            <p:cNvPr id="909" name="正方形/長方形 908">
              <a:extLst>
                <a:ext uri="{FF2B5EF4-FFF2-40B4-BE49-F238E27FC236}">
                  <a16:creationId xmlns:a16="http://schemas.microsoft.com/office/drawing/2014/main" id="{DF4088EE-4857-22C1-93E4-BD4CE04099C2}"/>
                </a:ext>
              </a:extLst>
            </p:cNvPr>
            <p:cNvSpPr/>
            <p:nvPr/>
          </p:nvSpPr>
          <p:spPr>
            <a:xfrm>
              <a:off x="9327287" y="388727"/>
              <a:ext cx="2640547" cy="3175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Func</a:t>
              </a:r>
              <a:r>
                <a:rPr kumimoji="1" lang="en-US" altLang="ja-JP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/CTL=</a:t>
              </a: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機能</a:t>
              </a:r>
              <a:r>
                <a:rPr kumimoji="1" lang="en-US" altLang="ja-JP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/</a:t>
              </a: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制御</a:t>
              </a:r>
              <a:r>
                <a:rPr kumimoji="1" lang="en-US" altLang="ja-JP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APL</a:t>
              </a:r>
              <a:br>
                <a:rPr kumimoji="1" lang="en-US" altLang="ja-JP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</a:br>
              <a:r>
                <a:rPr kumimoji="1" lang="en-US" altLang="ja-JP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(</a:t>
              </a: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需要予測、設備管理</a:t>
              </a:r>
              <a:r>
                <a:rPr kumimoji="1" lang="en-US" altLang="ja-JP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APL</a:t>
              </a: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 </a:t>
              </a:r>
              <a:r>
                <a:rPr kumimoji="1" lang="en-US" altLang="ja-JP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etc</a:t>
              </a:r>
              <a:r>
                <a:rPr kumimoji="1" lang="en-US" altLang="ja-JP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)</a:t>
              </a:r>
              <a:endPara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34" name="正方形/長方形 933">
              <a:extLst>
                <a:ext uri="{FF2B5EF4-FFF2-40B4-BE49-F238E27FC236}">
                  <a16:creationId xmlns:a16="http://schemas.microsoft.com/office/drawing/2014/main" id="{2F19FDA4-4B0B-CE64-A5D5-AA558540C9DA}"/>
                </a:ext>
              </a:extLst>
            </p:cNvPr>
            <p:cNvSpPr/>
            <p:nvPr/>
          </p:nvSpPr>
          <p:spPr>
            <a:xfrm>
              <a:off x="9327287" y="1027540"/>
              <a:ext cx="2640547" cy="1617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Equipments</a:t>
              </a:r>
              <a:r>
                <a:rPr kumimoji="1" lang="en-US" altLang="ja-JP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=</a:t>
              </a:r>
              <a:r>
                <a:rPr kumimoji="1" lang="ja-JP" alt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物理的な設備</a:t>
              </a:r>
            </a:p>
          </p:txBody>
        </p:sp>
        <p:sp>
          <p:nvSpPr>
            <p:cNvPr id="1947" name="正方形/長方形 1946">
              <a:extLst>
                <a:ext uri="{FF2B5EF4-FFF2-40B4-BE49-F238E27FC236}">
                  <a16:creationId xmlns:a16="http://schemas.microsoft.com/office/drawing/2014/main" id="{A41274DE-4702-0D74-1B54-3DAF4673528C}"/>
                </a:ext>
              </a:extLst>
            </p:cNvPr>
            <p:cNvSpPr/>
            <p:nvPr/>
          </p:nvSpPr>
          <p:spPr>
            <a:xfrm>
              <a:off x="9327287" y="782511"/>
              <a:ext cx="2640547" cy="168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制御</a:t>
              </a:r>
              <a:r>
                <a:rPr kumimoji="1" lang="en-US" altLang="ja-JP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PF/</a:t>
              </a:r>
              <a:r>
                <a:rPr kumimoji="1" lang="ja-JP" alt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システム</a:t>
              </a:r>
              <a:r>
                <a:rPr kumimoji="1" lang="en-US" altLang="ja-JP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=</a:t>
              </a:r>
              <a:r>
                <a:rPr kumimoji="1" lang="ja-JP" alt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システムの基盤</a:t>
              </a:r>
            </a:p>
          </p:txBody>
        </p:sp>
        <p:sp>
          <p:nvSpPr>
            <p:cNvPr id="1993" name="矢印: 右 1992">
              <a:extLst>
                <a:ext uri="{FF2B5EF4-FFF2-40B4-BE49-F238E27FC236}">
                  <a16:creationId xmlns:a16="http://schemas.microsoft.com/office/drawing/2014/main" id="{89C6E7DC-1A6D-BECB-DED5-9629CCC6ECB5}"/>
                </a:ext>
              </a:extLst>
            </p:cNvPr>
            <p:cNvSpPr/>
            <p:nvPr/>
          </p:nvSpPr>
          <p:spPr>
            <a:xfrm>
              <a:off x="9327287" y="1909364"/>
              <a:ext cx="2651461" cy="60875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物理的な設備に対するやり取り</a:t>
              </a:r>
              <a:br>
                <a:rPr kumimoji="1" lang="en-US" altLang="ja-JP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</a:br>
              <a:r>
                <a:rPr kumimoji="1" lang="en-US" altLang="ja-JP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(</a:t>
              </a:r>
              <a:r>
                <a:rPr kumimoji="1" lang="ja-JP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計測</a:t>
              </a:r>
              <a:r>
                <a:rPr kumimoji="1" lang="en-US" altLang="ja-JP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/</a:t>
              </a:r>
              <a:r>
                <a:rPr kumimoji="1" lang="ja-JP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制御 </a:t>
              </a:r>
              <a:r>
                <a:rPr kumimoji="1" lang="en-US" altLang="ja-JP" sz="800" b="1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etc</a:t>
              </a:r>
              <a:r>
                <a:rPr kumimoji="1" lang="en-US" altLang="ja-JP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)</a:t>
              </a:r>
              <a:endParaRPr kumimoji="1" lang="ja-JP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994" name="矢印: 右 1993">
              <a:extLst>
                <a:ext uri="{FF2B5EF4-FFF2-40B4-BE49-F238E27FC236}">
                  <a16:creationId xmlns:a16="http://schemas.microsoft.com/office/drawing/2014/main" id="{A28A02CA-C049-7278-621A-9D7DD22A5F02}"/>
                </a:ext>
              </a:extLst>
            </p:cNvPr>
            <p:cNvSpPr/>
            <p:nvPr/>
          </p:nvSpPr>
          <p:spPr>
            <a:xfrm>
              <a:off x="9327287" y="1502574"/>
              <a:ext cx="2651461" cy="63391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システム間のやり取り</a:t>
              </a:r>
              <a:endParaRPr kumimoji="1" lang="en-US" altLang="ja-JP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(</a:t>
              </a:r>
              <a:r>
                <a:rPr lang="ja-JP" altLang="en-US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制御通信</a:t>
              </a:r>
              <a:r>
                <a:rPr lang="en-US" altLang="ja-JP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/</a:t>
              </a:r>
              <a:r>
                <a:rPr lang="ja-JP" altLang="en-US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アウトプット</a:t>
              </a:r>
              <a:r>
                <a:rPr lang="en-US" altLang="ja-JP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,</a:t>
              </a:r>
              <a:r>
                <a:rPr lang="ja-JP" altLang="en-US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データ連携 </a:t>
              </a:r>
              <a:r>
                <a:rPr lang="en-US" altLang="ja-JP" sz="800" b="1" err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etc</a:t>
              </a:r>
              <a:r>
                <a:rPr lang="en-US" altLang="ja-JP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)</a:t>
              </a:r>
              <a:endParaRPr kumimoji="1" lang="ja-JP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995" name="矢印: 右 1994">
              <a:extLst>
                <a:ext uri="{FF2B5EF4-FFF2-40B4-BE49-F238E27FC236}">
                  <a16:creationId xmlns:a16="http://schemas.microsoft.com/office/drawing/2014/main" id="{A3DD060A-F5BE-6FF2-5761-94FAB34FB49B}"/>
                </a:ext>
              </a:extLst>
            </p:cNvPr>
            <p:cNvSpPr/>
            <p:nvPr/>
          </p:nvSpPr>
          <p:spPr>
            <a:xfrm>
              <a:off x="9327287" y="1115624"/>
              <a:ext cx="2651461" cy="626618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Human</a:t>
              </a:r>
              <a:r>
                <a:rPr kumimoji="1" lang="ja-JP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が関係するやり取り</a:t>
              </a:r>
              <a:endParaRPr kumimoji="1" lang="en-US" altLang="ja-JP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（インプット</a:t>
              </a:r>
              <a:r>
                <a:rPr lang="en-US" altLang="ja-JP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/</a:t>
              </a:r>
              <a:r>
                <a:rPr lang="ja-JP" altLang="en-US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アウトプット</a:t>
              </a:r>
              <a:r>
                <a:rPr lang="en-US" altLang="ja-JP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,</a:t>
              </a:r>
              <a:r>
                <a:rPr lang="ja-JP" altLang="en-US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認識</a:t>
              </a:r>
              <a:r>
                <a:rPr lang="en-US" altLang="ja-JP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/</a:t>
              </a:r>
              <a:r>
                <a:rPr lang="ja-JP" altLang="en-US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行動  </a:t>
              </a:r>
              <a:r>
                <a:rPr lang="en-US" altLang="ja-JP" sz="800" b="1" err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etc</a:t>
              </a:r>
              <a:r>
                <a:rPr lang="ja-JP" altLang="en-US" sz="800" b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）</a:t>
              </a:r>
              <a:endParaRPr kumimoji="1" lang="ja-JP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AF2D1783-2EEB-92B0-B8DB-B8FA55107308}"/>
              </a:ext>
            </a:extLst>
          </p:cNvPr>
          <p:cNvSpPr txBox="1"/>
          <p:nvPr/>
        </p:nvSpPr>
        <p:spPr>
          <a:xfrm>
            <a:off x="1968732" y="5456126"/>
            <a:ext cx="83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計測</a:t>
            </a: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/</a:t>
            </a: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制御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8" name="テキスト ボックス 367">
            <a:extLst>
              <a:ext uri="{FF2B5EF4-FFF2-40B4-BE49-F238E27FC236}">
                <a16:creationId xmlns:a16="http://schemas.microsoft.com/office/drawing/2014/main" id="{E4F24E6D-8779-9E36-0680-918A54CF16DB}"/>
              </a:ext>
            </a:extLst>
          </p:cNvPr>
          <p:cNvSpPr txBox="1"/>
          <p:nvPr/>
        </p:nvSpPr>
        <p:spPr>
          <a:xfrm>
            <a:off x="3739491" y="5471107"/>
            <a:ext cx="83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計測</a:t>
            </a: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/</a:t>
            </a: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制御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9" name="テキスト ボックス 368">
            <a:extLst>
              <a:ext uri="{FF2B5EF4-FFF2-40B4-BE49-F238E27FC236}">
                <a16:creationId xmlns:a16="http://schemas.microsoft.com/office/drawing/2014/main" id="{55BED4B1-D594-2066-25DE-AA75B6AE8117}"/>
              </a:ext>
            </a:extLst>
          </p:cNvPr>
          <p:cNvSpPr txBox="1"/>
          <p:nvPr/>
        </p:nvSpPr>
        <p:spPr>
          <a:xfrm>
            <a:off x="4941377" y="5471107"/>
            <a:ext cx="83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計測</a:t>
            </a: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/</a:t>
            </a: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制御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FA285EDB-2085-78D4-E356-2DFE4ED905A1}"/>
              </a:ext>
            </a:extLst>
          </p:cNvPr>
          <p:cNvSpPr txBox="1"/>
          <p:nvPr/>
        </p:nvSpPr>
        <p:spPr>
          <a:xfrm>
            <a:off x="6819808" y="5451380"/>
            <a:ext cx="83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計測</a:t>
            </a: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/</a:t>
            </a: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制御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3" name="テキスト ボックス 372">
            <a:extLst>
              <a:ext uri="{FF2B5EF4-FFF2-40B4-BE49-F238E27FC236}">
                <a16:creationId xmlns:a16="http://schemas.microsoft.com/office/drawing/2014/main" id="{71AF17B8-C098-EA82-7B23-ECFD99C1B884}"/>
              </a:ext>
            </a:extLst>
          </p:cNvPr>
          <p:cNvSpPr txBox="1"/>
          <p:nvPr/>
        </p:nvSpPr>
        <p:spPr>
          <a:xfrm>
            <a:off x="8021694" y="5451380"/>
            <a:ext cx="83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計測</a:t>
            </a: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/</a:t>
            </a: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制御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6" name="テキスト ボックス 375">
            <a:extLst>
              <a:ext uri="{FF2B5EF4-FFF2-40B4-BE49-F238E27FC236}">
                <a16:creationId xmlns:a16="http://schemas.microsoft.com/office/drawing/2014/main" id="{D07C6AAD-CBBF-C30A-23B0-96DBB6A935FC}"/>
              </a:ext>
            </a:extLst>
          </p:cNvPr>
          <p:cNvSpPr txBox="1"/>
          <p:nvPr/>
        </p:nvSpPr>
        <p:spPr>
          <a:xfrm>
            <a:off x="9734937" y="5442173"/>
            <a:ext cx="83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計測</a:t>
            </a: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/</a:t>
            </a: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制御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7" name="テキスト ボックス 376">
            <a:extLst>
              <a:ext uri="{FF2B5EF4-FFF2-40B4-BE49-F238E27FC236}">
                <a16:creationId xmlns:a16="http://schemas.microsoft.com/office/drawing/2014/main" id="{92F34793-F2C4-5A62-9E7E-C0EC5C54435F}"/>
              </a:ext>
            </a:extLst>
          </p:cNvPr>
          <p:cNvSpPr txBox="1"/>
          <p:nvPr/>
        </p:nvSpPr>
        <p:spPr>
          <a:xfrm>
            <a:off x="10936823" y="5442173"/>
            <a:ext cx="838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計測</a:t>
            </a:r>
            <a:r>
              <a:rPr lang="en-US" altLang="ja-JP" sz="900" b="1">
                <a:latin typeface="游ゴシック" panose="020F0502020204030204"/>
                <a:ea typeface="游ゴシック" panose="020B0400000000000000" pitchFamily="50" charset="-128"/>
              </a:rPr>
              <a:t>/</a:t>
            </a:r>
            <a:r>
              <a:rPr lang="ja-JP" altLang="en-US" sz="900" b="1">
                <a:latin typeface="游ゴシック" panose="020F0502020204030204"/>
                <a:ea typeface="游ゴシック" panose="020B0400000000000000" pitchFamily="50" charset="-128"/>
              </a:rPr>
              <a:t>制御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08" name="グラフィックス 507" descr="ユーザー 枠線">
            <a:extLst>
              <a:ext uri="{FF2B5EF4-FFF2-40B4-BE49-F238E27FC236}">
                <a16:creationId xmlns:a16="http://schemas.microsoft.com/office/drawing/2014/main" id="{5BCFAA08-8386-3100-40B0-84BF58050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7186" y="5755651"/>
            <a:ext cx="914400" cy="91440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11697F-E06B-B0D0-A80F-18051270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80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50年のカーボンニュートラルな五井・蘇我コンビナートイメージ">
            <a:extLst>
              <a:ext uri="{FF2B5EF4-FFF2-40B4-BE49-F238E27FC236}">
                <a16:creationId xmlns:a16="http://schemas.microsoft.com/office/drawing/2014/main" id="{9689E591-4238-A321-893E-C1922ED1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ECB762-B130-1DB2-CA59-2CC032ECC85C}"/>
              </a:ext>
            </a:extLst>
          </p:cNvPr>
          <p:cNvSpPr txBox="1"/>
          <p:nvPr/>
        </p:nvSpPr>
        <p:spPr>
          <a:xfrm>
            <a:off x="7035529" y="6405823"/>
            <a:ext cx="504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https://bizzine.jp/article/detail/8542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3082E8-6491-F5E0-F3B0-8C2A6AF23992}"/>
              </a:ext>
            </a:extLst>
          </p:cNvPr>
          <p:cNvSpPr/>
          <p:nvPr/>
        </p:nvSpPr>
        <p:spPr>
          <a:xfrm>
            <a:off x="10939352" y="34764"/>
            <a:ext cx="11689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チーム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DC3923-B185-B9B0-E608-85E4D987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4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図　産業間連携を活用したカーボンリサイクル事業のイメージ （出所：横河電機）">
            <a:extLst>
              <a:ext uri="{FF2B5EF4-FFF2-40B4-BE49-F238E27FC236}">
                <a16:creationId xmlns:a16="http://schemas.microsoft.com/office/drawing/2014/main" id="{D97B8F9A-53F2-5715-7B9A-1879CE62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58" y="553624"/>
            <a:ext cx="9446821" cy="57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D97EB8-C894-B80A-A2C1-F1AB388F8228}"/>
              </a:ext>
            </a:extLst>
          </p:cNvPr>
          <p:cNvSpPr txBox="1"/>
          <p:nvPr/>
        </p:nvSpPr>
        <p:spPr>
          <a:xfrm>
            <a:off x="2178996" y="6304376"/>
            <a:ext cx="9652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https://xtech.nikkei.com/atcl/nxt/news/18/10897/?SS=imgview&amp;FD=851962269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924496-80F3-76B8-05A9-F07514B86754}"/>
              </a:ext>
            </a:extLst>
          </p:cNvPr>
          <p:cNvSpPr/>
          <p:nvPr/>
        </p:nvSpPr>
        <p:spPr>
          <a:xfrm>
            <a:off x="10939352" y="34764"/>
            <a:ext cx="11689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チーム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D9527-4569-2BF6-06AF-BE44FE95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460BB2-57F6-1EB3-2FAF-6A1E47D11E2C}"/>
              </a:ext>
            </a:extLst>
          </p:cNvPr>
          <p:cNvCxnSpPr>
            <a:cxnSpLocks/>
          </p:cNvCxnSpPr>
          <p:nvPr/>
        </p:nvCxnSpPr>
        <p:spPr>
          <a:xfrm>
            <a:off x="1986388" y="1140663"/>
            <a:ext cx="0" cy="515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BF7D99-90BB-ABB6-97F2-9042D5EE4852}"/>
              </a:ext>
            </a:extLst>
          </p:cNvPr>
          <p:cNvSpPr txBox="1"/>
          <p:nvPr/>
        </p:nvSpPr>
        <p:spPr>
          <a:xfrm>
            <a:off x="1635534" y="80625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AC5848-909F-78FF-9905-2D33A0488CB9}"/>
              </a:ext>
            </a:extLst>
          </p:cNvPr>
          <p:cNvSpPr txBox="1"/>
          <p:nvPr/>
        </p:nvSpPr>
        <p:spPr>
          <a:xfrm>
            <a:off x="1627519" y="2858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貯蔵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662ECEFE-C31A-F7EF-1CE9-7369C6E2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1AB1F40-3889-2427-D373-5181D5910339}"/>
              </a:ext>
            </a:extLst>
          </p:cNvPr>
          <p:cNvSpPr/>
          <p:nvPr/>
        </p:nvSpPr>
        <p:spPr>
          <a:xfrm>
            <a:off x="1090013" y="1764929"/>
            <a:ext cx="1792751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CCS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プラント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89F1A41-8CE7-5606-8CA3-925DC2296CD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986388" y="2154557"/>
            <a:ext cx="1" cy="600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AA9B371-4375-D741-075B-C038BDA1F9A8}"/>
              </a:ext>
            </a:extLst>
          </p:cNvPr>
          <p:cNvSpPr txBox="1"/>
          <p:nvPr/>
        </p:nvSpPr>
        <p:spPr>
          <a:xfrm>
            <a:off x="8400986" y="5558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風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4EEC80F-8BF8-9F9C-7C20-6C3395F7DC8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608735" y="925185"/>
            <a:ext cx="1865" cy="577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6C0EDF8-E22D-4D48-1D42-2A274D428650}"/>
              </a:ext>
            </a:extLst>
          </p:cNvPr>
          <p:cNvSpPr txBox="1"/>
          <p:nvPr/>
        </p:nvSpPr>
        <p:spPr>
          <a:xfrm>
            <a:off x="9732326" y="2017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余剰電力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9814248-D440-AF47-E6EC-4DCEB547DF7B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>
            <a:off x="8588738" y="1892010"/>
            <a:ext cx="1355209" cy="577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4E898E1-94E4-64C0-AEF4-3FCCC578755E}"/>
              </a:ext>
            </a:extLst>
          </p:cNvPr>
          <p:cNvCxnSpPr>
            <a:cxnSpLocks/>
            <a:stCxn id="92" idx="2"/>
            <a:endCxn id="83" idx="0"/>
          </p:cNvCxnSpPr>
          <p:nvPr/>
        </p:nvCxnSpPr>
        <p:spPr>
          <a:xfrm flipH="1">
            <a:off x="9943946" y="2858835"/>
            <a:ext cx="1" cy="5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D22F39B-DF83-C15C-E13B-E58A8C029708}"/>
              </a:ext>
            </a:extLst>
          </p:cNvPr>
          <p:cNvSpPr txBox="1"/>
          <p:nvPr/>
        </p:nvSpPr>
        <p:spPr>
          <a:xfrm>
            <a:off x="9159116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グリーン水素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E1DFF2D-BC7E-FBFD-BCDA-0CFC164B30EF}"/>
              </a:ext>
            </a:extLst>
          </p:cNvPr>
          <p:cNvSpPr/>
          <p:nvPr/>
        </p:nvSpPr>
        <p:spPr>
          <a:xfrm>
            <a:off x="7692362" y="1502382"/>
            <a:ext cx="1792751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風力発電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9A54D94-2F98-2637-9B8B-0FCE582D0212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7912133" y="1892010"/>
            <a:ext cx="676605" cy="478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62B5FC6-2973-F6CC-4C38-2282A960EDF4}"/>
              </a:ext>
            </a:extLst>
          </p:cNvPr>
          <p:cNvSpPr/>
          <p:nvPr/>
        </p:nvSpPr>
        <p:spPr>
          <a:xfrm>
            <a:off x="6608235" y="2469207"/>
            <a:ext cx="1792751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バッテリー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E11029B-EF36-CEBA-6237-4BA5BD39DAC2}"/>
              </a:ext>
            </a:extLst>
          </p:cNvPr>
          <p:cNvSpPr/>
          <p:nvPr/>
        </p:nvSpPr>
        <p:spPr>
          <a:xfrm>
            <a:off x="9047571" y="2469207"/>
            <a:ext cx="1792751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水電解</a:t>
            </a: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461C4D31-2FA0-9C19-9FAB-B9C24BEC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242" y="3843368"/>
            <a:ext cx="4651515" cy="2641347"/>
          </a:xfrm>
          <a:prstGeom prst="rect">
            <a:avLst/>
          </a:prstGeom>
        </p:spPr>
      </p:pic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2B5E53D5-60A2-A94E-C040-316486EF0A1A}"/>
              </a:ext>
            </a:extLst>
          </p:cNvPr>
          <p:cNvCxnSpPr>
            <a:cxnSpLocks/>
          </p:cNvCxnSpPr>
          <p:nvPr/>
        </p:nvCxnSpPr>
        <p:spPr>
          <a:xfrm>
            <a:off x="4913689" y="1140663"/>
            <a:ext cx="0" cy="515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EA10A31-489D-CB61-3A85-33D772488003}"/>
              </a:ext>
            </a:extLst>
          </p:cNvPr>
          <p:cNvSpPr txBox="1"/>
          <p:nvPr/>
        </p:nvSpPr>
        <p:spPr>
          <a:xfrm>
            <a:off x="4229990" y="786896"/>
            <a:ext cx="145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、水素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E99D39-CEB3-5E2A-3059-03644C8BD227}"/>
              </a:ext>
            </a:extLst>
          </p:cNvPr>
          <p:cNvSpPr txBox="1"/>
          <p:nvPr/>
        </p:nvSpPr>
        <p:spPr>
          <a:xfrm>
            <a:off x="3771125" y="2858835"/>
            <a:ext cx="2552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ブルー水素アンモニア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燃料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BF6F5598-4C59-5D34-7C98-FB5247F9F9C3}"/>
              </a:ext>
            </a:extLst>
          </p:cNvPr>
          <p:cNvSpPr/>
          <p:nvPr/>
        </p:nvSpPr>
        <p:spPr>
          <a:xfrm>
            <a:off x="4017314" y="1764929"/>
            <a:ext cx="1792751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CCU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プラント</a:t>
            </a: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7915E989-A6A4-51AE-F80F-4C1CFB2F1F04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4913689" y="2154557"/>
            <a:ext cx="1" cy="600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9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3" name="図 1922">
            <a:extLst>
              <a:ext uri="{FF2B5EF4-FFF2-40B4-BE49-F238E27FC236}">
                <a16:creationId xmlns:a16="http://schemas.microsoft.com/office/drawing/2014/main" id="{413CCD8B-EF06-D613-C854-F8077B9D0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48" y="1014165"/>
            <a:ext cx="9813303" cy="572256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FF22313-31D4-E553-B77C-45BD962F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77" y="351123"/>
            <a:ext cx="7216108" cy="842479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ArchiMate</a:t>
            </a:r>
            <a:r>
              <a:rPr lang="ja-JP" altLang="en-US" sz="2000" dirty="0"/>
              <a:t>のサンプル</a:t>
            </a:r>
            <a:br>
              <a:rPr lang="en-US" altLang="ja-JP" sz="2000" dirty="0"/>
            </a:br>
            <a:r>
              <a:rPr lang="en-US" altLang="ja-JP" sz="2000" dirty="0"/>
              <a:t>※</a:t>
            </a:r>
            <a:r>
              <a:rPr lang="ja-JP" altLang="en-US" sz="2000" dirty="0"/>
              <a:t>サンプルとしてファイルを配布</a:t>
            </a:r>
            <a:endParaRPr kumimoji="1" lang="ja-JP" altLang="en-US" sz="2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37749DE-4314-A405-EFEA-3744C0383A31}"/>
              </a:ext>
            </a:extLst>
          </p:cNvPr>
          <p:cNvSpPr/>
          <p:nvPr/>
        </p:nvSpPr>
        <p:spPr>
          <a:xfrm>
            <a:off x="9808984" y="848557"/>
            <a:ext cx="1734532" cy="248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黄色</a:t>
            </a:r>
            <a:r>
              <a:rPr kumimoji="1" lang="en-US" altLang="ja-JP" dirty="0">
                <a:solidFill>
                  <a:schemeClr val="tx1"/>
                </a:solidFill>
              </a:rPr>
              <a:t>=Human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13945E3-D4A8-DEB0-6B67-23F66048ED12}"/>
              </a:ext>
            </a:extLst>
          </p:cNvPr>
          <p:cNvSpPr/>
          <p:nvPr/>
        </p:nvSpPr>
        <p:spPr>
          <a:xfrm>
            <a:off x="9808984" y="174167"/>
            <a:ext cx="1734532" cy="248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青</a:t>
            </a:r>
            <a:r>
              <a:rPr kumimoji="1" lang="en-US" altLang="ja-JP" dirty="0">
                <a:solidFill>
                  <a:schemeClr val="tx1"/>
                </a:solidFill>
              </a:rPr>
              <a:t>=Cyber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6756D98-8DB2-AC4B-8633-DB763EA5F437}"/>
              </a:ext>
            </a:extLst>
          </p:cNvPr>
          <p:cNvSpPr/>
          <p:nvPr/>
        </p:nvSpPr>
        <p:spPr>
          <a:xfrm>
            <a:off x="9808984" y="511362"/>
            <a:ext cx="1734532" cy="248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緑</a:t>
            </a:r>
            <a:r>
              <a:rPr kumimoji="1" lang="en-US" altLang="ja-JP" dirty="0">
                <a:solidFill>
                  <a:schemeClr val="tx1"/>
                </a:solidFill>
              </a:rPr>
              <a:t>=Physical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4E37E55-D9CF-5EA0-85B8-E78D7463ED23}"/>
              </a:ext>
            </a:extLst>
          </p:cNvPr>
          <p:cNvSpPr txBox="1"/>
          <p:nvPr/>
        </p:nvSpPr>
        <p:spPr>
          <a:xfrm>
            <a:off x="8405456" y="1096852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モデルを描けるツール”</a:t>
            </a:r>
            <a:r>
              <a:rPr kumimoji="1" lang="en-US" altLang="ja-JP" sz="1200" dirty="0"/>
              <a:t>Archi”</a:t>
            </a:r>
            <a:r>
              <a:rPr kumimoji="1" lang="ja-JP" altLang="en-US" sz="1200" dirty="0"/>
              <a:t>のダウンロード先</a:t>
            </a:r>
          </a:p>
          <a:p>
            <a:pPr algn="l"/>
            <a:r>
              <a:rPr kumimoji="1" lang="en-US" altLang="ja-JP" sz="1200" dirty="0">
                <a:hlinkClick r:id="rId4"/>
              </a:rPr>
              <a:t>https://www.archimatetool.com/download/</a:t>
            </a:r>
            <a:endParaRPr kumimoji="1" lang="en-US" altLang="ja-JP" sz="1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A9066E-DED3-90F1-1BDC-DA63E000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9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0617D-549F-34D1-6ACE-69C81ACC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4" y="43200"/>
            <a:ext cx="10080000" cy="873600"/>
          </a:xfrm>
        </p:spPr>
        <p:txBody>
          <a:bodyPr/>
          <a:lstStyle/>
          <a:p>
            <a:r>
              <a:rPr kumimoji="1" lang="ja-JP" altLang="en-US"/>
              <a:t>②</a:t>
            </a:r>
            <a:r>
              <a:rPr kumimoji="1" lang="en-US" altLang="ja-JP"/>
              <a:t>CPS</a:t>
            </a:r>
            <a:r>
              <a:rPr kumimoji="1" lang="ja-JP" altLang="en-US"/>
              <a:t>から</a:t>
            </a:r>
            <a:r>
              <a:rPr kumimoji="1" lang="en-US" altLang="ja-JP"/>
              <a:t>CPHS</a:t>
            </a:r>
            <a:r>
              <a:rPr lang="ja-JP" altLang="en-US"/>
              <a:t>化する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11C694A-8004-447F-586E-469174BA4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99" y="858479"/>
            <a:ext cx="8358883" cy="599952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811C9D-D2CF-3EE6-5A05-F93FB85C4BA5}"/>
              </a:ext>
            </a:extLst>
          </p:cNvPr>
          <p:cNvSpPr/>
          <p:nvPr/>
        </p:nvSpPr>
        <p:spPr>
          <a:xfrm>
            <a:off x="5288533" y="1016000"/>
            <a:ext cx="4483267" cy="1581285"/>
          </a:xfrm>
          <a:prstGeom prst="rect">
            <a:avLst/>
          </a:prstGeom>
          <a:noFill/>
          <a:ln w="444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F71F3E-6995-5F7E-A72A-110C19EFA418}"/>
              </a:ext>
            </a:extLst>
          </p:cNvPr>
          <p:cNvSpPr/>
          <p:nvPr/>
        </p:nvSpPr>
        <p:spPr>
          <a:xfrm>
            <a:off x="5288533" y="2696485"/>
            <a:ext cx="4483267" cy="2984468"/>
          </a:xfrm>
          <a:prstGeom prst="rect">
            <a:avLst/>
          </a:prstGeom>
          <a:noFill/>
          <a:ln w="444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903033E-0A4A-7625-7102-CC39AC0996C7}"/>
              </a:ext>
            </a:extLst>
          </p:cNvPr>
          <p:cNvSpPr/>
          <p:nvPr/>
        </p:nvSpPr>
        <p:spPr>
          <a:xfrm>
            <a:off x="5288532" y="5941200"/>
            <a:ext cx="4483267" cy="873600"/>
          </a:xfrm>
          <a:prstGeom prst="rect">
            <a:avLst/>
          </a:prstGeom>
          <a:noFill/>
          <a:ln w="444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sp>
        <p:nvSpPr>
          <p:cNvPr id="12" name="吹き出し: 線 11">
            <a:extLst>
              <a:ext uri="{FF2B5EF4-FFF2-40B4-BE49-F238E27FC236}">
                <a16:creationId xmlns:a16="http://schemas.microsoft.com/office/drawing/2014/main" id="{3A6AEAC0-AFE7-1DF5-F593-3D111523D67D}"/>
              </a:ext>
            </a:extLst>
          </p:cNvPr>
          <p:cNvSpPr/>
          <p:nvPr/>
        </p:nvSpPr>
        <p:spPr>
          <a:xfrm>
            <a:off x="7354113" y="204280"/>
            <a:ext cx="1750980" cy="429895"/>
          </a:xfrm>
          <a:prstGeom prst="borderCallout1">
            <a:avLst>
              <a:gd name="adj1" fmla="val 18750"/>
              <a:gd name="adj2" fmla="val -8333"/>
              <a:gd name="adj3" fmla="val 181858"/>
              <a:gd name="adj4" fmla="val -30824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Human</a:t>
            </a:r>
            <a:endParaRPr kumimoji="1" lang="ja-JP" altLang="en-US" err="1">
              <a:solidFill>
                <a:schemeClr val="bg1"/>
              </a:solidFill>
            </a:endParaRPr>
          </a:p>
        </p:txBody>
      </p:sp>
      <p:sp>
        <p:nvSpPr>
          <p:cNvPr id="14" name="吹き出し: 線 13">
            <a:extLst>
              <a:ext uri="{FF2B5EF4-FFF2-40B4-BE49-F238E27FC236}">
                <a16:creationId xmlns:a16="http://schemas.microsoft.com/office/drawing/2014/main" id="{E84758B5-77F0-7D82-01FF-EDB07BE4D20A}"/>
              </a:ext>
            </a:extLst>
          </p:cNvPr>
          <p:cNvSpPr/>
          <p:nvPr/>
        </p:nvSpPr>
        <p:spPr>
          <a:xfrm>
            <a:off x="10366445" y="2588079"/>
            <a:ext cx="1750980" cy="429895"/>
          </a:xfrm>
          <a:prstGeom prst="borderCallout1">
            <a:avLst>
              <a:gd name="adj1" fmla="val 18750"/>
              <a:gd name="adj2" fmla="val -8333"/>
              <a:gd name="adj3" fmla="val 181858"/>
              <a:gd name="adj4" fmla="val -30824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Cyber</a:t>
            </a:r>
            <a:endParaRPr kumimoji="1" lang="ja-JP" altLang="en-US" err="1">
              <a:solidFill>
                <a:schemeClr val="bg1"/>
              </a:solidFill>
            </a:endParaRPr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C58891AA-A4CE-C3AE-6193-A688DC54E789}"/>
              </a:ext>
            </a:extLst>
          </p:cNvPr>
          <p:cNvSpPr/>
          <p:nvPr/>
        </p:nvSpPr>
        <p:spPr>
          <a:xfrm>
            <a:off x="10366445" y="5991298"/>
            <a:ext cx="1750980" cy="429895"/>
          </a:xfrm>
          <a:prstGeom prst="borderCallout1">
            <a:avLst>
              <a:gd name="adj1" fmla="val 18750"/>
              <a:gd name="adj2" fmla="val -8333"/>
              <a:gd name="adj3" fmla="val 68718"/>
              <a:gd name="adj4" fmla="val -31935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Physical</a:t>
            </a:r>
            <a:endParaRPr kumimoji="1" lang="ja-JP" altLang="en-US" err="1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C046BA2-BA1D-AD9E-429F-B875728145B3}"/>
              </a:ext>
            </a:extLst>
          </p:cNvPr>
          <p:cNvSpPr txBox="1"/>
          <p:nvPr/>
        </p:nvSpPr>
        <p:spPr>
          <a:xfrm>
            <a:off x="148424" y="1429202"/>
            <a:ext cx="22717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/>
              <a:t>IT</a:t>
            </a:r>
            <a:r>
              <a:rPr kumimoji="1" lang="ja-JP" altLang="en-US"/>
              <a:t>品質マネジメント</a:t>
            </a:r>
            <a:endParaRPr kumimoji="1" lang="en-US" altLang="ja-JP"/>
          </a:p>
          <a:p>
            <a:pPr algn="l"/>
            <a:r>
              <a:rPr lang="ja-JP" altLang="en-US"/>
              <a:t>を</a:t>
            </a:r>
            <a:r>
              <a:rPr lang="en-US" altLang="ja-JP"/>
              <a:t>SoS</a:t>
            </a:r>
            <a:r>
              <a:rPr lang="ja-JP" altLang="en-US"/>
              <a:t>的に表現</a:t>
            </a:r>
            <a:endParaRPr lang="en-US" altLang="ja-JP"/>
          </a:p>
          <a:p>
            <a:pPr algn="l"/>
            <a:r>
              <a:rPr kumimoji="1" lang="ja-JP" altLang="en-US"/>
              <a:t>したモデル図</a:t>
            </a:r>
            <a:endParaRPr kumimoji="1" lang="en-US" altLang="ja-JP"/>
          </a:p>
          <a:p>
            <a:pPr algn="l"/>
            <a:endParaRPr lang="en-US" altLang="ja-JP"/>
          </a:p>
          <a:p>
            <a:pPr algn="l"/>
            <a:r>
              <a:rPr kumimoji="1" lang="en-US" altLang="ja-JP"/>
              <a:t>ArchiMate</a:t>
            </a:r>
            <a:r>
              <a:rPr kumimoji="1" lang="ja-JP" altLang="en-US"/>
              <a:t>という</a:t>
            </a:r>
            <a:endParaRPr kumimoji="1" lang="en-US" altLang="ja-JP"/>
          </a:p>
          <a:p>
            <a:pPr algn="l"/>
            <a:r>
              <a:rPr lang="ja-JP" altLang="en-US"/>
              <a:t>記述言語で表現して</a:t>
            </a:r>
            <a:endParaRPr lang="en-US" altLang="ja-JP"/>
          </a:p>
          <a:p>
            <a:pPr algn="l"/>
            <a:r>
              <a:rPr lang="ja-JP" altLang="en-US"/>
              <a:t>おり</a:t>
            </a:r>
            <a:r>
              <a:rPr kumimoji="1" lang="ja-JP" altLang="en-US"/>
              <a:t>、</a:t>
            </a:r>
            <a:endParaRPr kumimoji="1" lang="en-US" altLang="ja-JP"/>
          </a:p>
          <a:p>
            <a:pPr algn="l"/>
            <a:r>
              <a:rPr lang="ja-JP" altLang="en-US"/>
              <a:t>　</a:t>
            </a:r>
            <a:r>
              <a:rPr lang="en-US" altLang="ja-JP"/>
              <a:t>Cyber</a:t>
            </a:r>
          </a:p>
          <a:p>
            <a:pPr algn="l"/>
            <a:r>
              <a:rPr lang="ja-JP" altLang="en-US"/>
              <a:t>　</a:t>
            </a:r>
            <a:r>
              <a:rPr lang="en-US" altLang="ja-JP"/>
              <a:t>Physical</a:t>
            </a:r>
          </a:p>
          <a:p>
            <a:pPr algn="l"/>
            <a:r>
              <a:rPr lang="ja-JP" altLang="en-US"/>
              <a:t>　</a:t>
            </a:r>
            <a:r>
              <a:rPr lang="en-US" altLang="ja-JP"/>
              <a:t>Human</a:t>
            </a:r>
          </a:p>
          <a:p>
            <a:pPr algn="l"/>
            <a:r>
              <a:rPr lang="ja-JP" altLang="en-US"/>
              <a:t>を連動して表現</a:t>
            </a:r>
            <a:endParaRPr lang="en-US" altLang="ja-JP"/>
          </a:p>
          <a:p>
            <a:pPr algn="l"/>
            <a:r>
              <a:rPr lang="ja-JP" altLang="en-US"/>
              <a:t>している一例</a:t>
            </a:r>
            <a:endParaRPr lang="en-US" altLang="ja-JP"/>
          </a:p>
          <a:p>
            <a:pPr algn="l"/>
            <a:endParaRPr lang="en-US" altLang="ja-JP"/>
          </a:p>
          <a:p>
            <a:pPr algn="l"/>
            <a:r>
              <a:rPr lang="en-US" altLang="ja-JP"/>
              <a:t>ArchiMate</a:t>
            </a:r>
            <a:r>
              <a:rPr lang="ja-JP" altLang="en-US"/>
              <a:t>は後述</a:t>
            </a:r>
            <a:endParaRPr lang="en-US" altLang="ja-JP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FEC4C6-0A92-5FC9-A485-65DDA9137C7C}"/>
              </a:ext>
            </a:extLst>
          </p:cNvPr>
          <p:cNvSpPr txBox="1"/>
          <p:nvPr/>
        </p:nvSpPr>
        <p:spPr>
          <a:xfrm>
            <a:off x="0" y="6405513"/>
            <a:ext cx="5323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100"/>
              <a:t>Systems of Systems Perspective in IT Project Quality Management</a:t>
            </a:r>
            <a:r>
              <a:rPr kumimoji="1" lang="ja-JP" altLang="en-US" sz="1100"/>
              <a:t>より引用</a:t>
            </a:r>
          </a:p>
          <a:p>
            <a:pPr algn="l"/>
            <a:r>
              <a:rPr lang="ja-JP" altLang="en-US" sz="1100"/>
              <a:t>引用元</a:t>
            </a:r>
            <a:r>
              <a:rPr kumimoji="1" lang="ja-JP" altLang="en-US" sz="1100"/>
              <a:t>：</a:t>
            </a:r>
            <a:r>
              <a:rPr kumimoji="1" lang="en-US" altLang="ja-JP" sz="1100">
                <a:hlinkClick r:id="rId3"/>
              </a:rPr>
              <a:t>CEUR-WS.org/Vol-3158/paper7.pdf</a:t>
            </a:r>
            <a:endParaRPr kumimoji="1" lang="ja-JP" altLang="en-US" sz="11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BAE912-7E5B-A654-51B6-05F147F1AA91}"/>
              </a:ext>
            </a:extLst>
          </p:cNvPr>
          <p:cNvSpPr/>
          <p:nvPr/>
        </p:nvSpPr>
        <p:spPr>
          <a:xfrm>
            <a:off x="9947305" y="150987"/>
            <a:ext cx="2068082" cy="658026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ja-JP" altLang="en-US" sz="2400">
                <a:solidFill>
                  <a:srgbClr val="FFFF00"/>
                </a:solidFill>
              </a:rPr>
              <a:t>再掲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FF0CBA-210B-217D-7A92-E1DC156D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20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7230F4-BC46-38A5-7653-E14FA7F0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19" y="0"/>
            <a:ext cx="9577703" cy="65175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5DC4BF-325C-A2A9-AE14-85C6F90F20D6}"/>
              </a:ext>
            </a:extLst>
          </p:cNvPr>
          <p:cNvSpPr txBox="1"/>
          <p:nvPr/>
        </p:nvSpPr>
        <p:spPr>
          <a:xfrm>
            <a:off x="145915" y="321013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ArchiMate</a:t>
            </a:r>
            <a:r>
              <a:rPr lang="ja-JP" altLang="en-US" dirty="0"/>
              <a:t>では、</a:t>
            </a:r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分科会で</a:t>
            </a:r>
            <a:endParaRPr lang="en-US" altLang="ja-JP" dirty="0"/>
          </a:p>
          <a:p>
            <a:r>
              <a:rPr kumimoji="1" lang="ja-JP" altLang="en-US" dirty="0"/>
              <a:t>議論している、</a:t>
            </a:r>
            <a:endParaRPr kumimoji="1" lang="en-US" altLang="ja-JP" dirty="0"/>
          </a:p>
          <a:p>
            <a:r>
              <a:rPr kumimoji="1" lang="ja-JP" altLang="en-US" dirty="0"/>
              <a:t>　・</a:t>
            </a:r>
            <a:r>
              <a:rPr kumimoji="1" lang="en-US" altLang="ja-JP" dirty="0"/>
              <a:t>Cyber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Physical</a:t>
            </a:r>
          </a:p>
          <a:p>
            <a:r>
              <a:rPr kumimoji="1" lang="ja-JP" altLang="en-US" dirty="0"/>
              <a:t>　・</a:t>
            </a:r>
            <a:r>
              <a:rPr kumimoji="1" lang="en-US" altLang="ja-JP" dirty="0"/>
              <a:t>Human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r>
              <a:rPr lang="ja-JP" altLang="en-US" dirty="0"/>
              <a:t>要素が描けます。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FF82F18-1A0E-4726-4CDE-0447CD3DA261}"/>
              </a:ext>
            </a:extLst>
          </p:cNvPr>
          <p:cNvSpPr/>
          <p:nvPr/>
        </p:nvSpPr>
        <p:spPr>
          <a:xfrm>
            <a:off x="410938" y="2677629"/>
            <a:ext cx="2188052" cy="7830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Human</a:t>
            </a:r>
            <a:endParaRPr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0E5A25F-9D19-4FBF-92EB-2B0FBCB45F6C}"/>
              </a:ext>
            </a:extLst>
          </p:cNvPr>
          <p:cNvSpPr/>
          <p:nvPr/>
        </p:nvSpPr>
        <p:spPr>
          <a:xfrm>
            <a:off x="350867" y="3679404"/>
            <a:ext cx="2188052" cy="17221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Cyber</a:t>
            </a:r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A408F0DE-62BB-5F0A-7A50-CCC96893D54F}"/>
              </a:ext>
            </a:extLst>
          </p:cNvPr>
          <p:cNvSpPr/>
          <p:nvPr/>
        </p:nvSpPr>
        <p:spPr>
          <a:xfrm>
            <a:off x="410938" y="5734456"/>
            <a:ext cx="2188052" cy="7830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Physical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FE27C-DB2A-081E-39CD-3CF7F19A5251}"/>
              </a:ext>
            </a:extLst>
          </p:cNvPr>
          <p:cNvSpPr txBox="1"/>
          <p:nvPr/>
        </p:nvSpPr>
        <p:spPr>
          <a:xfrm>
            <a:off x="6475379" y="321012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最新は</a:t>
            </a:r>
            <a:r>
              <a:rPr lang="en-US" altLang="ja-JP" dirty="0"/>
              <a:t>5.1</a:t>
            </a:r>
            <a:r>
              <a:rPr lang="ja-JP" altLang="en-US" dirty="0"/>
              <a:t>のため少し</a:t>
            </a:r>
            <a:endParaRPr lang="en-US" altLang="ja-JP" dirty="0"/>
          </a:p>
          <a:p>
            <a:r>
              <a:rPr kumimoji="1" lang="ja-JP" altLang="en-US" dirty="0"/>
              <a:t>　古い情報ですが</a:t>
            </a:r>
            <a:endParaRPr kumimoji="1" lang="en-US" altLang="ja-JP" dirty="0"/>
          </a:p>
          <a:p>
            <a:r>
              <a:rPr lang="ja-JP" altLang="en-US" dirty="0"/>
              <a:t>　本質は大きく変わりません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CB5391D-9BFC-2484-6CD2-B9D27A89C08A}"/>
              </a:ext>
            </a:extLst>
          </p:cNvPr>
          <p:cNvSpPr/>
          <p:nvPr/>
        </p:nvSpPr>
        <p:spPr>
          <a:xfrm>
            <a:off x="9947305" y="150987"/>
            <a:ext cx="2068082" cy="658026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ja-JP" altLang="en-US" sz="2400">
                <a:solidFill>
                  <a:srgbClr val="FFFF00"/>
                </a:solidFill>
              </a:rPr>
              <a:t>再掲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2F0495-9ADC-05CE-1EB7-D12F1530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2DA-631B-4D14-86D6-A75E8111448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07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FB5DD-5615-300E-19DA-BA843D2E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0" y="43200"/>
            <a:ext cx="11526562" cy="8736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③</a:t>
            </a:r>
            <a:r>
              <a:rPr kumimoji="1" lang="en-US" altLang="ja-JP"/>
              <a:t>Cyber</a:t>
            </a:r>
            <a:r>
              <a:rPr kumimoji="1" lang="ja-JP" altLang="en-US"/>
              <a:t>部分の詳細化</a:t>
            </a:r>
            <a:r>
              <a:rPr kumimoji="1" lang="en-US" altLang="ja-JP"/>
              <a:t>(</a:t>
            </a:r>
            <a:r>
              <a:rPr kumimoji="1" lang="ja-JP" altLang="en-US"/>
              <a:t>一例</a:t>
            </a:r>
            <a:r>
              <a:rPr kumimoji="1" lang="en-US" altLang="ja-JP"/>
              <a:t>)</a:t>
            </a:r>
            <a:r>
              <a:rPr kumimoji="1" lang="ja-JP" altLang="en-US"/>
              <a:t> </a:t>
            </a:r>
            <a:r>
              <a:rPr kumimoji="1" lang="en-US" altLang="ja-JP" sz="2000"/>
              <a:t>※</a:t>
            </a:r>
            <a:r>
              <a:rPr kumimoji="1" lang="ja-JP" altLang="en-US" sz="2000"/>
              <a:t>ここまでは書かないと思いますが一例として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95AA340-FD0A-4F13-FCB9-0B9CD269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827833"/>
            <a:ext cx="10964805" cy="603016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86D2EC-4E30-7D17-BB08-2639E8E8F5CC}"/>
              </a:ext>
            </a:extLst>
          </p:cNvPr>
          <p:cNvSpPr/>
          <p:nvPr/>
        </p:nvSpPr>
        <p:spPr>
          <a:xfrm>
            <a:off x="9947305" y="150987"/>
            <a:ext cx="2068082" cy="658026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ja-JP" altLang="en-US" sz="2400">
                <a:solidFill>
                  <a:srgbClr val="FFFF00"/>
                </a:solidFill>
              </a:rPr>
              <a:t>再掲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6AFB91-27FA-19A3-07FF-B4F485AA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0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859B0C-8B8B-35E9-0730-4DAA948C3931}"/>
              </a:ext>
            </a:extLst>
          </p:cNvPr>
          <p:cNvSpPr txBox="1"/>
          <p:nvPr/>
        </p:nvSpPr>
        <p:spPr>
          <a:xfrm>
            <a:off x="217465" y="219430"/>
            <a:ext cx="51121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・それぞれのシステムが何をやり取りするか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・人の要素がどこに関係するか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　　従業員としての人、住民としての人では役割が異なる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5E14257-3CBC-6E46-1DCB-AF099B30C307}"/>
              </a:ext>
            </a:extLst>
          </p:cNvPr>
          <p:cNvSpPr/>
          <p:nvPr/>
        </p:nvSpPr>
        <p:spPr>
          <a:xfrm>
            <a:off x="692371" y="3025634"/>
            <a:ext cx="2534718" cy="459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化学プラント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9B3C149-39EF-77C2-C5CC-34E8483FEAD3}"/>
              </a:ext>
            </a:extLst>
          </p:cNvPr>
          <p:cNvSpPr/>
          <p:nvPr/>
        </p:nvSpPr>
        <p:spPr>
          <a:xfrm>
            <a:off x="682673" y="3672187"/>
            <a:ext cx="2534718" cy="459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石油化学プラント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1F30B9-49D1-A989-287B-43708CC6ED9E}"/>
              </a:ext>
            </a:extLst>
          </p:cNvPr>
          <p:cNvSpPr/>
          <p:nvPr/>
        </p:nvSpPr>
        <p:spPr>
          <a:xfrm>
            <a:off x="9740871" y="1095516"/>
            <a:ext cx="2094808" cy="1188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住宅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5FBDB07-32F2-03BA-E65A-18D793676B8F}"/>
              </a:ext>
            </a:extLst>
          </p:cNvPr>
          <p:cNvSpPr/>
          <p:nvPr/>
        </p:nvSpPr>
        <p:spPr>
          <a:xfrm>
            <a:off x="6714825" y="3021676"/>
            <a:ext cx="2094808" cy="81464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全体管理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B2C2C62-D90F-2A17-CBE6-AFFB21C41F18}"/>
              </a:ext>
            </a:extLst>
          </p:cNvPr>
          <p:cNvSpPr/>
          <p:nvPr/>
        </p:nvSpPr>
        <p:spPr>
          <a:xfrm>
            <a:off x="26627" y="5500083"/>
            <a:ext cx="2094808" cy="8146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再利用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DD1A81D-E389-2270-F66E-7626FF67BDA1}"/>
              </a:ext>
            </a:extLst>
          </p:cNvPr>
          <p:cNvSpPr/>
          <p:nvPr/>
        </p:nvSpPr>
        <p:spPr>
          <a:xfrm>
            <a:off x="9521181" y="5274189"/>
            <a:ext cx="2381841" cy="8146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グリーン発電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（風力・太陽光）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9BA3023-A8FD-6972-676E-A0A7757CE5D4}"/>
              </a:ext>
            </a:extLst>
          </p:cNvPr>
          <p:cNvSpPr/>
          <p:nvPr/>
        </p:nvSpPr>
        <p:spPr>
          <a:xfrm>
            <a:off x="683447" y="2330558"/>
            <a:ext cx="2534718" cy="495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製鉄所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44CF4D6-1F61-10EC-D979-B1A1094BD5EF}"/>
              </a:ext>
            </a:extLst>
          </p:cNvPr>
          <p:cNvCxnSpPr>
            <a:cxnSpLocks/>
            <a:stCxn id="5" idx="3"/>
            <a:endCxn id="113" idx="1"/>
          </p:cNvCxnSpPr>
          <p:nvPr/>
        </p:nvCxnSpPr>
        <p:spPr>
          <a:xfrm flipV="1">
            <a:off x="3217391" y="3337186"/>
            <a:ext cx="931481" cy="564925"/>
          </a:xfrm>
          <a:prstGeom prst="line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33F4B3-460F-AE49-8DF4-48C0DC5714DF}"/>
              </a:ext>
            </a:extLst>
          </p:cNvPr>
          <p:cNvSpPr txBox="1"/>
          <p:nvPr/>
        </p:nvSpPr>
        <p:spPr>
          <a:xfrm>
            <a:off x="5814313" y="3969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電力需要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FDA51C3-DD3F-98C4-81EA-075C8FDEE49B}"/>
              </a:ext>
            </a:extLst>
          </p:cNvPr>
          <p:cNvSpPr txBox="1"/>
          <p:nvPr/>
        </p:nvSpPr>
        <p:spPr>
          <a:xfrm>
            <a:off x="6608274" y="34957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需要予測</a:t>
            </a:r>
            <a:endParaRPr kumimoji="1" lang="en-US" altLang="ja-JP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4D0D2AA-981E-EA48-97A5-4B7769332FF8}"/>
              </a:ext>
            </a:extLst>
          </p:cNvPr>
          <p:cNvSpPr txBox="1"/>
          <p:nvPr/>
        </p:nvSpPr>
        <p:spPr>
          <a:xfrm>
            <a:off x="7731933" y="34868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供給予測</a:t>
            </a:r>
            <a:endParaRPr kumimoji="1" lang="en-US" altLang="ja-JP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77831F2-6F05-F4E9-5F61-4671C7872F30}"/>
              </a:ext>
            </a:extLst>
          </p:cNvPr>
          <p:cNvSpPr txBox="1"/>
          <p:nvPr/>
        </p:nvSpPr>
        <p:spPr>
          <a:xfrm>
            <a:off x="4948970" y="26336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生産計画変更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CC5F738-7AED-9761-A20F-F6F9212382D0}"/>
              </a:ext>
            </a:extLst>
          </p:cNvPr>
          <p:cNvCxnSpPr>
            <a:cxnSpLocks/>
          </p:cNvCxnSpPr>
          <p:nvPr/>
        </p:nvCxnSpPr>
        <p:spPr>
          <a:xfrm flipH="1" flipV="1">
            <a:off x="5679318" y="3172923"/>
            <a:ext cx="995348" cy="992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5FBDAF8-1A40-C290-AA5A-65716254991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834960" y="2284279"/>
            <a:ext cx="1953315" cy="9410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9F5568C-1D59-D71F-4B3A-F0234C8D356B}"/>
              </a:ext>
            </a:extLst>
          </p:cNvPr>
          <p:cNvSpPr txBox="1"/>
          <p:nvPr/>
        </p:nvSpPr>
        <p:spPr>
          <a:xfrm>
            <a:off x="1648085" y="1195137"/>
            <a:ext cx="2295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予測を受けて、要請に対してどう判断するか</a:t>
            </a:r>
            <a:endParaRPr kumimoji="1" lang="en-US" altLang="ja-JP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5E8E5F6-9AA3-F11D-D64C-AAA09889E662}"/>
              </a:ext>
            </a:extLst>
          </p:cNvPr>
          <p:cNvSpPr txBox="1"/>
          <p:nvPr/>
        </p:nvSpPr>
        <p:spPr>
          <a:xfrm>
            <a:off x="9298051" y="837042"/>
            <a:ext cx="1276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人の要素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B98D410-CF3A-3AE8-7C38-903F13F12CA6}"/>
              </a:ext>
            </a:extLst>
          </p:cNvPr>
          <p:cNvSpPr txBox="1"/>
          <p:nvPr/>
        </p:nvSpPr>
        <p:spPr>
          <a:xfrm>
            <a:off x="267858" y="1273100"/>
            <a:ext cx="1276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人の要素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35FEEA-C8EC-70D6-06E4-AA5859DE1751}"/>
              </a:ext>
            </a:extLst>
          </p:cNvPr>
          <p:cNvSpPr txBox="1"/>
          <p:nvPr/>
        </p:nvSpPr>
        <p:spPr>
          <a:xfrm>
            <a:off x="9583485" y="2984811"/>
            <a:ext cx="146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依頼や誘導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（行動経済学）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588E7D-FD89-27CA-977F-13A0BC94D489}"/>
              </a:ext>
            </a:extLst>
          </p:cNvPr>
          <p:cNvSpPr/>
          <p:nvPr/>
        </p:nvSpPr>
        <p:spPr>
          <a:xfrm>
            <a:off x="10939352" y="34764"/>
            <a:ext cx="11689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チーム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5655E43-6521-02FF-C19D-10477ABD57AB}"/>
              </a:ext>
            </a:extLst>
          </p:cNvPr>
          <p:cNvSpPr/>
          <p:nvPr/>
        </p:nvSpPr>
        <p:spPr>
          <a:xfrm>
            <a:off x="447676" y="2189022"/>
            <a:ext cx="2986226" cy="208095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2" name="グラフィックス 51" descr="ユーザー 単色塗りつぶし">
            <a:extLst>
              <a:ext uri="{FF2B5EF4-FFF2-40B4-BE49-F238E27FC236}">
                <a16:creationId xmlns:a16="http://schemas.microsoft.com/office/drawing/2014/main" id="{E6EF520C-E35B-D256-AED8-118E0C963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473" y="1500457"/>
            <a:ext cx="264157" cy="264157"/>
          </a:xfrm>
          <a:prstGeom prst="rect">
            <a:avLst/>
          </a:prstGeom>
        </p:spPr>
      </p:pic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48BC67F-5FB9-7C1A-8467-8C9825959BA4}"/>
              </a:ext>
            </a:extLst>
          </p:cNvPr>
          <p:cNvCxnSpPr>
            <a:cxnSpLocks/>
          </p:cNvCxnSpPr>
          <p:nvPr/>
        </p:nvCxnSpPr>
        <p:spPr>
          <a:xfrm flipH="1">
            <a:off x="8649582" y="2291965"/>
            <a:ext cx="1532449" cy="698238"/>
          </a:xfrm>
          <a:prstGeom prst="line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グラフィックス 65" descr="ユーザー 単色塗りつぶし">
            <a:extLst>
              <a:ext uri="{FF2B5EF4-FFF2-40B4-BE49-F238E27FC236}">
                <a16:creationId xmlns:a16="http://schemas.microsoft.com/office/drawing/2014/main" id="{62B55985-0050-0E5B-7092-37CDC44DA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289" y="2340610"/>
            <a:ext cx="447423" cy="447423"/>
          </a:xfrm>
          <a:prstGeom prst="rect">
            <a:avLst/>
          </a:prstGeom>
        </p:spPr>
      </p:pic>
      <p:pic>
        <p:nvPicPr>
          <p:cNvPr id="68" name="グラフィックス 67" descr="ユーザー 単色塗りつぶし">
            <a:extLst>
              <a:ext uri="{FF2B5EF4-FFF2-40B4-BE49-F238E27FC236}">
                <a16:creationId xmlns:a16="http://schemas.microsoft.com/office/drawing/2014/main" id="{0B6E5F01-E3BF-0108-B974-52101B69F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289" y="3024379"/>
            <a:ext cx="447423" cy="447423"/>
          </a:xfrm>
          <a:prstGeom prst="rect">
            <a:avLst/>
          </a:prstGeom>
        </p:spPr>
      </p:pic>
      <p:pic>
        <p:nvPicPr>
          <p:cNvPr id="69" name="グラフィックス 68" descr="ユーザー 単色塗りつぶし">
            <a:extLst>
              <a:ext uri="{FF2B5EF4-FFF2-40B4-BE49-F238E27FC236}">
                <a16:creationId xmlns:a16="http://schemas.microsoft.com/office/drawing/2014/main" id="{FE655727-20A2-1CB6-B214-94099DBA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289" y="3664975"/>
            <a:ext cx="447423" cy="447423"/>
          </a:xfrm>
          <a:prstGeom prst="rect">
            <a:avLst/>
          </a:prstGeom>
        </p:spPr>
      </p:pic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24E35B3-28BA-B5AA-A465-76B83BC0FDB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696850" y="3902110"/>
            <a:ext cx="824331" cy="1779403"/>
          </a:xfrm>
          <a:prstGeom prst="line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D7F71FE4-E07E-D238-A470-5A100EDC7991}"/>
              </a:ext>
            </a:extLst>
          </p:cNvPr>
          <p:cNvSpPr/>
          <p:nvPr/>
        </p:nvSpPr>
        <p:spPr>
          <a:xfrm>
            <a:off x="2670819" y="5477851"/>
            <a:ext cx="2363444" cy="8146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CCS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回収・貯蔵）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2C76DDA2-F55E-32A2-2B36-CFEE570C245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74394" y="3836324"/>
            <a:ext cx="2787835" cy="1731923"/>
          </a:xfrm>
          <a:prstGeom prst="line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AD4AE58F-E142-53A7-7BB4-006F220CAA88}"/>
              </a:ext>
            </a:extLst>
          </p:cNvPr>
          <p:cNvCxnSpPr>
            <a:cxnSpLocks/>
          </p:cNvCxnSpPr>
          <p:nvPr/>
        </p:nvCxnSpPr>
        <p:spPr>
          <a:xfrm>
            <a:off x="3114218" y="4318740"/>
            <a:ext cx="884058" cy="11198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9209C49-15A0-00BE-88F8-414C486D07E5}"/>
              </a:ext>
            </a:extLst>
          </p:cNvPr>
          <p:cNvCxnSpPr>
            <a:cxnSpLocks/>
            <a:endCxn id="80" idx="3"/>
          </p:cNvCxnSpPr>
          <p:nvPr/>
        </p:nvCxnSpPr>
        <p:spPr>
          <a:xfrm flipH="1">
            <a:off x="5034263" y="5837415"/>
            <a:ext cx="4486918" cy="47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8FB7B21C-0FBC-DDD4-8341-068269B5063C}"/>
              </a:ext>
            </a:extLst>
          </p:cNvPr>
          <p:cNvCxnSpPr>
            <a:cxnSpLocks/>
            <a:stCxn id="80" idx="1"/>
            <a:endCxn id="11" idx="3"/>
          </p:cNvCxnSpPr>
          <p:nvPr/>
        </p:nvCxnSpPr>
        <p:spPr>
          <a:xfrm flipH="1">
            <a:off x="2121435" y="5885175"/>
            <a:ext cx="549384" cy="222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6F944BA-BA1C-4D4F-A048-E2B8483BD74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74031" y="4342524"/>
            <a:ext cx="0" cy="115755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8F867D7-2DD6-3AB1-0395-843375F672CD}"/>
              </a:ext>
            </a:extLst>
          </p:cNvPr>
          <p:cNvSpPr txBox="1"/>
          <p:nvPr/>
        </p:nvSpPr>
        <p:spPr>
          <a:xfrm>
            <a:off x="2929607" y="47042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ED46D05-B269-C0D2-52B2-A4872FE435D9}"/>
              </a:ext>
            </a:extLst>
          </p:cNvPr>
          <p:cNvSpPr txBox="1"/>
          <p:nvPr/>
        </p:nvSpPr>
        <p:spPr>
          <a:xfrm>
            <a:off x="1096888" y="47535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燃料／原料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B5DD55B-ED60-F1D9-2F5C-4F6A05B1D760}"/>
              </a:ext>
            </a:extLst>
          </p:cNvPr>
          <p:cNvSpPr txBox="1"/>
          <p:nvPr/>
        </p:nvSpPr>
        <p:spPr>
          <a:xfrm>
            <a:off x="8937802" y="4372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電力供給</a:t>
            </a: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36D50C61-08AF-69B8-F01E-40AB5C9CC162}"/>
              </a:ext>
            </a:extLst>
          </p:cNvPr>
          <p:cNvSpPr/>
          <p:nvPr/>
        </p:nvSpPr>
        <p:spPr>
          <a:xfrm>
            <a:off x="4148872" y="3107216"/>
            <a:ext cx="1505119" cy="45994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中間管理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D43F89E2-DC8D-AED0-6E80-5AF544F071E2}"/>
              </a:ext>
            </a:extLst>
          </p:cNvPr>
          <p:cNvCxnSpPr>
            <a:cxnSpLocks/>
            <a:stCxn id="13" idx="3"/>
            <a:endCxn id="113" idx="1"/>
          </p:cNvCxnSpPr>
          <p:nvPr/>
        </p:nvCxnSpPr>
        <p:spPr>
          <a:xfrm>
            <a:off x="3218165" y="2578533"/>
            <a:ext cx="930707" cy="758653"/>
          </a:xfrm>
          <a:prstGeom prst="line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F73E4DDB-8F2A-221F-66C7-91C4BD84FAB5}"/>
              </a:ext>
            </a:extLst>
          </p:cNvPr>
          <p:cNvCxnSpPr>
            <a:cxnSpLocks/>
            <a:stCxn id="4" idx="3"/>
            <a:endCxn id="113" idx="1"/>
          </p:cNvCxnSpPr>
          <p:nvPr/>
        </p:nvCxnSpPr>
        <p:spPr>
          <a:xfrm>
            <a:off x="3227089" y="3255558"/>
            <a:ext cx="921783" cy="81628"/>
          </a:xfrm>
          <a:prstGeom prst="line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31DA16B-E213-BBFD-A59A-B0398DCFECFD}"/>
              </a:ext>
            </a:extLst>
          </p:cNvPr>
          <p:cNvCxnSpPr>
            <a:cxnSpLocks/>
          </p:cNvCxnSpPr>
          <p:nvPr/>
        </p:nvCxnSpPr>
        <p:spPr>
          <a:xfrm>
            <a:off x="5679318" y="3498398"/>
            <a:ext cx="1060834" cy="91814"/>
          </a:xfrm>
          <a:prstGeom prst="line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205CFB27-C61B-64B4-75E8-5042028C0BEE}"/>
              </a:ext>
            </a:extLst>
          </p:cNvPr>
          <p:cNvCxnSpPr>
            <a:cxnSpLocks/>
          </p:cNvCxnSpPr>
          <p:nvPr/>
        </p:nvCxnSpPr>
        <p:spPr>
          <a:xfrm flipH="1" flipV="1">
            <a:off x="3272666" y="2401662"/>
            <a:ext cx="799345" cy="6960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EF1020B0-10F8-07DE-3E46-EB0FE16047A5}"/>
              </a:ext>
            </a:extLst>
          </p:cNvPr>
          <p:cNvCxnSpPr>
            <a:cxnSpLocks/>
          </p:cNvCxnSpPr>
          <p:nvPr/>
        </p:nvCxnSpPr>
        <p:spPr>
          <a:xfrm flipH="1" flipV="1">
            <a:off x="3272666" y="3078631"/>
            <a:ext cx="799345" cy="1281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85939AFE-1FBD-A19C-024C-63C8BF119011}"/>
              </a:ext>
            </a:extLst>
          </p:cNvPr>
          <p:cNvCxnSpPr>
            <a:cxnSpLocks/>
          </p:cNvCxnSpPr>
          <p:nvPr/>
        </p:nvCxnSpPr>
        <p:spPr>
          <a:xfrm flipH="1">
            <a:off x="3145175" y="3435398"/>
            <a:ext cx="1060186" cy="664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グラフィックス 146" descr="ホーム 単色塗りつぶし">
            <a:extLst>
              <a:ext uri="{FF2B5EF4-FFF2-40B4-BE49-F238E27FC236}">
                <a16:creationId xmlns:a16="http://schemas.microsoft.com/office/drawing/2014/main" id="{A50AFB73-E8B5-77EE-732F-5E6782511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1482" y="1206980"/>
            <a:ext cx="526598" cy="526598"/>
          </a:xfrm>
          <a:prstGeom prst="rect">
            <a:avLst/>
          </a:prstGeom>
        </p:spPr>
      </p:pic>
      <p:pic>
        <p:nvPicPr>
          <p:cNvPr id="148" name="グラフィックス 147" descr="ホーム 単色塗りつぶし">
            <a:extLst>
              <a:ext uri="{FF2B5EF4-FFF2-40B4-BE49-F238E27FC236}">
                <a16:creationId xmlns:a16="http://schemas.microsoft.com/office/drawing/2014/main" id="{CD5D3CD4-F33F-C489-6081-022BDC92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3703" y="1206980"/>
            <a:ext cx="526598" cy="526598"/>
          </a:xfrm>
          <a:prstGeom prst="rect">
            <a:avLst/>
          </a:prstGeom>
        </p:spPr>
      </p:pic>
      <p:pic>
        <p:nvPicPr>
          <p:cNvPr id="149" name="グラフィックス 148" descr="ホーム 単色塗りつぶし">
            <a:extLst>
              <a:ext uri="{FF2B5EF4-FFF2-40B4-BE49-F238E27FC236}">
                <a16:creationId xmlns:a16="http://schemas.microsoft.com/office/drawing/2014/main" id="{82E897C9-51FE-495A-C618-5DDAEC628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3073" y="1768501"/>
            <a:ext cx="526598" cy="526598"/>
          </a:xfrm>
          <a:prstGeom prst="rect">
            <a:avLst/>
          </a:prstGeom>
        </p:spPr>
      </p:pic>
      <p:pic>
        <p:nvPicPr>
          <p:cNvPr id="150" name="グラフィックス 149" descr="ユーザー 単色塗りつぶし">
            <a:extLst>
              <a:ext uri="{FF2B5EF4-FFF2-40B4-BE49-F238E27FC236}">
                <a16:creationId xmlns:a16="http://schemas.microsoft.com/office/drawing/2014/main" id="{BFE21185-526B-5AB6-AD54-10C1CF5DE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3438" y="1511932"/>
            <a:ext cx="264157" cy="264157"/>
          </a:xfrm>
          <a:prstGeom prst="rect">
            <a:avLst/>
          </a:prstGeom>
        </p:spPr>
      </p:pic>
      <p:pic>
        <p:nvPicPr>
          <p:cNvPr id="151" name="グラフィックス 150" descr="ユーザー 単色塗りつぶし">
            <a:extLst>
              <a:ext uri="{FF2B5EF4-FFF2-40B4-BE49-F238E27FC236}">
                <a16:creationId xmlns:a16="http://schemas.microsoft.com/office/drawing/2014/main" id="{8B958C1B-C5CF-D176-0F92-68D2926E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813" y="2007903"/>
            <a:ext cx="264157" cy="264157"/>
          </a:xfrm>
          <a:prstGeom prst="rect">
            <a:avLst/>
          </a:prstGeom>
        </p:spPr>
      </p:pic>
      <p:pic>
        <p:nvPicPr>
          <p:cNvPr id="152" name="グラフィックス 151" descr="ホーム 単色塗りつぶし">
            <a:extLst>
              <a:ext uri="{FF2B5EF4-FFF2-40B4-BE49-F238E27FC236}">
                <a16:creationId xmlns:a16="http://schemas.microsoft.com/office/drawing/2014/main" id="{F0527B6F-1072-A299-89D3-8641E348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3703" y="1778937"/>
            <a:ext cx="526598" cy="526598"/>
          </a:xfrm>
          <a:prstGeom prst="rect">
            <a:avLst/>
          </a:prstGeom>
        </p:spPr>
      </p:pic>
      <p:pic>
        <p:nvPicPr>
          <p:cNvPr id="153" name="グラフィックス 152" descr="ユーザー 単色塗りつぶし">
            <a:extLst>
              <a:ext uri="{FF2B5EF4-FFF2-40B4-BE49-F238E27FC236}">
                <a16:creationId xmlns:a16="http://schemas.microsoft.com/office/drawing/2014/main" id="{130A8F23-7974-1678-B1EB-E5C2908A2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2013" y="2026282"/>
            <a:ext cx="264157" cy="26415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3D1F35-EC00-5699-A5F8-D2A4F597EB14}"/>
              </a:ext>
            </a:extLst>
          </p:cNvPr>
          <p:cNvSpPr txBox="1"/>
          <p:nvPr/>
        </p:nvSpPr>
        <p:spPr>
          <a:xfrm>
            <a:off x="5904379" y="113775"/>
            <a:ext cx="3246326" cy="1851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00B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・個人に届くインフラが整い、システムに個人が参加可能になってきた</a:t>
            </a:r>
            <a:r>
              <a: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（スマホやセンサで個人レベルの情報を追う、個人を誘導する）</a:t>
            </a:r>
            <a:endParaRPr kumimoji="1" lang="en-US" altLang="ja-JP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00B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　・個人が太陽光発電や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EV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などを装備し、個人で供給側としての働きをしたり、個人で需要を調整したりする余地が出てきた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40BCADB-2EF7-7263-32C8-7C7165960B29}"/>
              </a:ext>
            </a:extLst>
          </p:cNvPr>
          <p:cNvSpPr/>
          <p:nvPr/>
        </p:nvSpPr>
        <p:spPr>
          <a:xfrm>
            <a:off x="9138752" y="882986"/>
            <a:ext cx="159299" cy="24307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8E4BA821-B41E-94DE-6196-EE6A3672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B071E2-A90B-AE1E-0309-2BAD9D867A26}"/>
              </a:ext>
            </a:extLst>
          </p:cNvPr>
          <p:cNvSpPr/>
          <p:nvPr/>
        </p:nvSpPr>
        <p:spPr>
          <a:xfrm>
            <a:off x="651958" y="704329"/>
            <a:ext cx="2840273" cy="3011635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E2D866-5169-66D2-22E3-0E29D05E2C58}"/>
              </a:ext>
            </a:extLst>
          </p:cNvPr>
          <p:cNvSpPr txBox="1"/>
          <p:nvPr/>
        </p:nvSpPr>
        <p:spPr>
          <a:xfrm>
            <a:off x="1428766" y="704329"/>
            <a:ext cx="1328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プラント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C537E-1FF2-ECDF-E2B5-ED086681F55A}"/>
              </a:ext>
            </a:extLst>
          </p:cNvPr>
          <p:cNvSpPr/>
          <p:nvPr/>
        </p:nvSpPr>
        <p:spPr>
          <a:xfrm>
            <a:off x="1511225" y="1613483"/>
            <a:ext cx="1784736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制御システム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71BC96-ED4B-90BC-A559-7601ECA32DF0}"/>
              </a:ext>
            </a:extLst>
          </p:cNvPr>
          <p:cNvSpPr/>
          <p:nvPr/>
        </p:nvSpPr>
        <p:spPr>
          <a:xfrm>
            <a:off x="2384235" y="2419667"/>
            <a:ext cx="911726" cy="965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生産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計画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2370AA5-E49A-DF6B-8303-C24A6E47F843}"/>
              </a:ext>
            </a:extLst>
          </p:cNvPr>
          <p:cNvCxnSpPr>
            <a:cxnSpLocks/>
          </p:cNvCxnSpPr>
          <p:nvPr/>
        </p:nvCxnSpPr>
        <p:spPr>
          <a:xfrm flipH="1">
            <a:off x="3510773" y="3307066"/>
            <a:ext cx="218508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460BB2-57F6-1EB3-2FAF-6A1E47D11E2C}"/>
              </a:ext>
            </a:extLst>
          </p:cNvPr>
          <p:cNvCxnSpPr>
            <a:cxnSpLocks/>
          </p:cNvCxnSpPr>
          <p:nvPr/>
        </p:nvCxnSpPr>
        <p:spPr>
          <a:xfrm>
            <a:off x="3492231" y="1353943"/>
            <a:ext cx="105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BF7D99-90BB-ABB6-97F2-9042D5EE4852}"/>
              </a:ext>
            </a:extLst>
          </p:cNvPr>
          <p:cNvSpPr txBox="1"/>
          <p:nvPr/>
        </p:nvSpPr>
        <p:spPr>
          <a:xfrm>
            <a:off x="3585818" y="100436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AAF925D-B77D-244E-362A-23C244137275}"/>
              </a:ext>
            </a:extLst>
          </p:cNvPr>
          <p:cNvCxnSpPr>
            <a:cxnSpLocks/>
          </p:cNvCxnSpPr>
          <p:nvPr/>
        </p:nvCxnSpPr>
        <p:spPr>
          <a:xfrm flipH="1">
            <a:off x="3492231" y="1725265"/>
            <a:ext cx="982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666107-ECD1-FE49-0C89-85D1D5826012}"/>
              </a:ext>
            </a:extLst>
          </p:cNvPr>
          <p:cNvSpPr txBox="1"/>
          <p:nvPr/>
        </p:nvSpPr>
        <p:spPr>
          <a:xfrm>
            <a:off x="3585818" y="1438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電気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FEFC848-4583-F2DD-A135-09D85A2A16CB}"/>
              </a:ext>
            </a:extLst>
          </p:cNvPr>
          <p:cNvCxnSpPr>
            <a:cxnSpLocks/>
          </p:cNvCxnSpPr>
          <p:nvPr/>
        </p:nvCxnSpPr>
        <p:spPr>
          <a:xfrm flipH="1">
            <a:off x="3510773" y="2135794"/>
            <a:ext cx="982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AC5848-909F-78FF-9905-2D33A0488CB9}"/>
              </a:ext>
            </a:extLst>
          </p:cNvPr>
          <p:cNvSpPr txBox="1"/>
          <p:nvPr/>
        </p:nvSpPr>
        <p:spPr>
          <a:xfrm>
            <a:off x="3577803" y="1826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水素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B458446-A76A-DE6E-20CD-7182BFA2751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403593" y="2003111"/>
            <a:ext cx="436505" cy="41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5474685-75E6-1D88-8DD0-7E9463B26008}"/>
              </a:ext>
            </a:extLst>
          </p:cNvPr>
          <p:cNvSpPr txBox="1"/>
          <p:nvPr/>
        </p:nvSpPr>
        <p:spPr>
          <a:xfrm>
            <a:off x="3415160" y="29002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エネルギー計画変更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123373-77B0-E6BD-B109-047D8BF740DE}"/>
              </a:ext>
            </a:extLst>
          </p:cNvPr>
          <p:cNvSpPr txBox="1"/>
          <p:nvPr/>
        </p:nvSpPr>
        <p:spPr>
          <a:xfrm>
            <a:off x="3444209" y="241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エネルギー計画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619051A-764C-29A7-4B29-5164E18DBB07}"/>
              </a:ext>
            </a:extLst>
          </p:cNvPr>
          <p:cNvCxnSpPr>
            <a:cxnSpLocks/>
          </p:cNvCxnSpPr>
          <p:nvPr/>
        </p:nvCxnSpPr>
        <p:spPr>
          <a:xfrm>
            <a:off x="3533948" y="2768802"/>
            <a:ext cx="216191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 descr="ユーザー 単色塗りつぶし">
            <a:extLst>
              <a:ext uri="{FF2B5EF4-FFF2-40B4-BE49-F238E27FC236}">
                <a16:creationId xmlns:a16="http://schemas.microsoft.com/office/drawing/2014/main" id="{581A7475-BC64-E2EB-A74A-8E94824F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23" y="2181392"/>
            <a:ext cx="447423" cy="447423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B9D2436-E25E-4CB8-7E9E-3B8F81D60AE7}"/>
              </a:ext>
            </a:extLst>
          </p:cNvPr>
          <p:cNvSpPr/>
          <p:nvPr/>
        </p:nvSpPr>
        <p:spPr>
          <a:xfrm>
            <a:off x="1503210" y="1026124"/>
            <a:ext cx="1792751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設備</a:t>
            </a:r>
          </a:p>
        </p:txBody>
      </p:sp>
      <p:pic>
        <p:nvPicPr>
          <p:cNvPr id="38" name="グラフィックス 37" descr="ユーザー 単色塗りつぶし">
            <a:extLst>
              <a:ext uri="{FF2B5EF4-FFF2-40B4-BE49-F238E27FC236}">
                <a16:creationId xmlns:a16="http://schemas.microsoft.com/office/drawing/2014/main" id="{DF81C468-B2F5-EB7B-7B2E-B8176EAC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12" y="1584585"/>
            <a:ext cx="447423" cy="447423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71EC617-4FF0-787D-5366-8A4E1625CB9B}"/>
              </a:ext>
            </a:extLst>
          </p:cNvPr>
          <p:cNvCxnSpPr>
            <a:stCxn id="5" idx="1"/>
            <a:endCxn id="38" idx="3"/>
          </p:cNvCxnSpPr>
          <p:nvPr/>
        </p:nvCxnSpPr>
        <p:spPr>
          <a:xfrm flipH="1">
            <a:off x="1277835" y="1808297"/>
            <a:ext cx="23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63DE49-5E00-4AEE-7505-BE29CDB7590B}"/>
              </a:ext>
            </a:extLst>
          </p:cNvPr>
          <p:cNvCxnSpPr>
            <a:cxnSpLocks/>
            <a:stCxn id="35" idx="2"/>
            <a:endCxn id="5" idx="0"/>
          </p:cNvCxnSpPr>
          <p:nvPr/>
        </p:nvCxnSpPr>
        <p:spPr>
          <a:xfrm>
            <a:off x="2399586" y="1415752"/>
            <a:ext cx="4007" cy="197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25425D26-BFBC-C34F-E3A3-D03F9FA93C7A}"/>
              </a:ext>
            </a:extLst>
          </p:cNvPr>
          <p:cNvSpPr/>
          <p:nvPr/>
        </p:nvSpPr>
        <p:spPr>
          <a:xfrm>
            <a:off x="5695859" y="675574"/>
            <a:ext cx="3967380" cy="327835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789D73D-DDEF-1E91-657E-F1B3DEE04E06}"/>
              </a:ext>
            </a:extLst>
          </p:cNvPr>
          <p:cNvSpPr txBox="1"/>
          <p:nvPr/>
        </p:nvSpPr>
        <p:spPr>
          <a:xfrm>
            <a:off x="6861068" y="704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全体管理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C1C6AE-C2FD-A420-EEF9-64741257A61D}"/>
              </a:ext>
            </a:extLst>
          </p:cNvPr>
          <p:cNvSpPr/>
          <p:nvPr/>
        </p:nvSpPr>
        <p:spPr>
          <a:xfrm>
            <a:off x="5870576" y="1120688"/>
            <a:ext cx="535316" cy="187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事業所管理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CB58E10-0C5C-6356-1481-EC31B89D5537}"/>
              </a:ext>
            </a:extLst>
          </p:cNvPr>
          <p:cNvSpPr/>
          <p:nvPr/>
        </p:nvSpPr>
        <p:spPr>
          <a:xfrm>
            <a:off x="6580608" y="1556776"/>
            <a:ext cx="1568640" cy="44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需要予測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1D44DA2-8361-E6F4-8558-8D7829A92B41}"/>
              </a:ext>
            </a:extLst>
          </p:cNvPr>
          <p:cNvSpPr/>
          <p:nvPr/>
        </p:nvSpPr>
        <p:spPr>
          <a:xfrm>
            <a:off x="6580608" y="2111345"/>
            <a:ext cx="1568640" cy="44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供給予測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2F5ED4-D277-243A-BF4F-81E4168DA3D2}"/>
              </a:ext>
            </a:extLst>
          </p:cNvPr>
          <p:cNvSpPr/>
          <p:nvPr/>
        </p:nvSpPr>
        <p:spPr>
          <a:xfrm>
            <a:off x="8273708" y="1120688"/>
            <a:ext cx="535316" cy="187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都市管理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E36CCEF-C9AD-E6AD-3E14-419A1E7C6C0E}"/>
              </a:ext>
            </a:extLst>
          </p:cNvPr>
          <p:cNvSpPr/>
          <p:nvPr/>
        </p:nvSpPr>
        <p:spPr>
          <a:xfrm>
            <a:off x="6043664" y="3181759"/>
            <a:ext cx="1946088" cy="44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再エネ管理</a:t>
            </a:r>
          </a:p>
        </p:txBody>
      </p:sp>
      <p:pic>
        <p:nvPicPr>
          <p:cNvPr id="57" name="グラフィックス 56" descr="ユーザー 単色塗りつぶし">
            <a:extLst>
              <a:ext uri="{FF2B5EF4-FFF2-40B4-BE49-F238E27FC236}">
                <a16:creationId xmlns:a16="http://schemas.microsoft.com/office/drawing/2014/main" id="{81D07D06-EE77-6A4A-D179-4032F5E99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0780" y="1013904"/>
            <a:ext cx="422765" cy="422765"/>
          </a:xfrm>
          <a:prstGeom prst="rect">
            <a:avLst/>
          </a:prstGeom>
        </p:spPr>
      </p:pic>
      <p:pic>
        <p:nvPicPr>
          <p:cNvPr id="58" name="グラフィックス 57" descr="ホーム 単色塗りつぶし">
            <a:extLst>
              <a:ext uri="{FF2B5EF4-FFF2-40B4-BE49-F238E27FC236}">
                <a16:creationId xmlns:a16="http://schemas.microsoft.com/office/drawing/2014/main" id="{B376176F-28EC-FFB0-3750-B39A74578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8626" y="1187803"/>
            <a:ext cx="526598" cy="526598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22EA6B1-FBF3-62DE-5F59-4AD2BC45DD8E}"/>
              </a:ext>
            </a:extLst>
          </p:cNvPr>
          <p:cNvCxnSpPr>
            <a:cxnSpLocks/>
          </p:cNvCxnSpPr>
          <p:nvPr/>
        </p:nvCxnSpPr>
        <p:spPr>
          <a:xfrm>
            <a:off x="9415369" y="1483759"/>
            <a:ext cx="6649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6A1D234-6CDF-BF2E-AC95-C06D18D3E507}"/>
              </a:ext>
            </a:extLst>
          </p:cNvPr>
          <p:cNvSpPr txBox="1"/>
          <p:nvPr/>
        </p:nvSpPr>
        <p:spPr>
          <a:xfrm>
            <a:off x="9438465" y="1166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電気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50CE48D-659C-E466-B138-C78C16DE844C}"/>
              </a:ext>
            </a:extLst>
          </p:cNvPr>
          <p:cNvCxnSpPr>
            <a:cxnSpLocks/>
          </p:cNvCxnSpPr>
          <p:nvPr/>
        </p:nvCxnSpPr>
        <p:spPr>
          <a:xfrm flipV="1">
            <a:off x="7412000" y="3920245"/>
            <a:ext cx="0" cy="457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CCF303-F235-D8E3-0482-A74D7D091CC8}"/>
              </a:ext>
            </a:extLst>
          </p:cNvPr>
          <p:cNvSpPr txBox="1"/>
          <p:nvPr/>
        </p:nvSpPr>
        <p:spPr>
          <a:xfrm>
            <a:off x="7412000" y="3964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電気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E1368B67-59A2-D806-77D3-2D2B90E2BB33}"/>
              </a:ext>
            </a:extLst>
          </p:cNvPr>
          <p:cNvSpPr/>
          <p:nvPr/>
        </p:nvSpPr>
        <p:spPr>
          <a:xfrm>
            <a:off x="5695860" y="4421382"/>
            <a:ext cx="3438413" cy="1173695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C36BD537-1917-E75C-E1F5-44A60747EC65}"/>
              </a:ext>
            </a:extLst>
          </p:cNvPr>
          <p:cNvSpPr/>
          <p:nvPr/>
        </p:nvSpPr>
        <p:spPr>
          <a:xfrm>
            <a:off x="10103367" y="704329"/>
            <a:ext cx="1861663" cy="153683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C70AC92-8C34-ED9F-4033-93312645F11E}"/>
              </a:ext>
            </a:extLst>
          </p:cNvPr>
          <p:cNvCxnSpPr>
            <a:cxnSpLocks/>
          </p:cNvCxnSpPr>
          <p:nvPr/>
        </p:nvCxnSpPr>
        <p:spPr>
          <a:xfrm flipV="1">
            <a:off x="6442022" y="3715964"/>
            <a:ext cx="0" cy="66148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8567CDB-99F2-E811-3554-DB01E18EAF63}"/>
              </a:ext>
            </a:extLst>
          </p:cNvPr>
          <p:cNvSpPr/>
          <p:nvPr/>
        </p:nvSpPr>
        <p:spPr>
          <a:xfrm>
            <a:off x="10993548" y="1431762"/>
            <a:ext cx="809858" cy="600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住宅設備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C799B1-8D1F-E6DA-EACC-0D80557C6323}"/>
              </a:ext>
            </a:extLst>
          </p:cNvPr>
          <p:cNvSpPr txBox="1"/>
          <p:nvPr/>
        </p:nvSpPr>
        <p:spPr>
          <a:xfrm>
            <a:off x="10711321" y="704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住宅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D005187-206D-97AA-7E0B-4F199D36DD27}"/>
              </a:ext>
            </a:extLst>
          </p:cNvPr>
          <p:cNvSpPr txBox="1"/>
          <p:nvPr/>
        </p:nvSpPr>
        <p:spPr>
          <a:xfrm>
            <a:off x="6883917" y="4494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風力発電</a:t>
            </a:r>
          </a:p>
        </p:txBody>
      </p:sp>
      <p:pic>
        <p:nvPicPr>
          <p:cNvPr id="13" name="グラフィックス 12" descr="ユーザー 単色塗りつぶし">
            <a:extLst>
              <a:ext uri="{FF2B5EF4-FFF2-40B4-BE49-F238E27FC236}">
                <a16:creationId xmlns:a16="http://schemas.microsoft.com/office/drawing/2014/main" id="{2C99AA1A-3B01-8DF8-25CA-A7E7C669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6437" y="4420319"/>
            <a:ext cx="422765" cy="42276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DE3DD4-507F-D839-6ED1-B243E83B6E49}"/>
              </a:ext>
            </a:extLst>
          </p:cNvPr>
          <p:cNvSpPr txBox="1"/>
          <p:nvPr/>
        </p:nvSpPr>
        <p:spPr>
          <a:xfrm>
            <a:off x="9663239" y="4063910"/>
            <a:ext cx="75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8A6258B-995F-9C20-E366-9378A2A71B72}"/>
              </a:ext>
            </a:extLst>
          </p:cNvPr>
          <p:cNvSpPr/>
          <p:nvPr/>
        </p:nvSpPr>
        <p:spPr>
          <a:xfrm>
            <a:off x="2728052" y="172665"/>
            <a:ext cx="3438413" cy="620526"/>
          </a:xfrm>
          <a:prstGeom prst="wedgeRectCallout">
            <a:avLst>
              <a:gd name="adj1" fmla="val 70761"/>
              <a:gd name="adj2" fmla="val 60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どこまで管理するか？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全体管理</a:t>
            </a:r>
            <a:r>
              <a:rPr lang="ja-JP" altLang="en-US" dirty="0"/>
              <a:t>にコミュニテがある。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5891B54-1D58-8905-471A-9FFA63D70CFF}"/>
              </a:ext>
            </a:extLst>
          </p:cNvPr>
          <p:cNvSpPr txBox="1"/>
          <p:nvPr/>
        </p:nvSpPr>
        <p:spPr>
          <a:xfrm>
            <a:off x="9951158" y="4446591"/>
            <a:ext cx="68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住人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53EBB96-5D6A-DCDC-0DB4-E484B8B9BE7A}"/>
              </a:ext>
            </a:extLst>
          </p:cNvPr>
          <p:cNvSpPr txBox="1"/>
          <p:nvPr/>
        </p:nvSpPr>
        <p:spPr>
          <a:xfrm>
            <a:off x="9909545" y="4851196"/>
            <a:ext cx="92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E76F299-287F-7E37-42BB-26C627BF8723}"/>
              </a:ext>
            </a:extLst>
          </p:cNvPr>
          <p:cNvSpPr txBox="1"/>
          <p:nvPr/>
        </p:nvSpPr>
        <p:spPr>
          <a:xfrm>
            <a:off x="9880435" y="5219785"/>
            <a:ext cx="201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プラント管理者等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8AC81947-4D4F-A733-4864-D307BD32E7B5}"/>
              </a:ext>
            </a:extLst>
          </p:cNvPr>
          <p:cNvSpPr/>
          <p:nvPr/>
        </p:nvSpPr>
        <p:spPr>
          <a:xfrm>
            <a:off x="8155366" y="3084621"/>
            <a:ext cx="1235310" cy="78560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自治体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C8E0091-49F6-3801-7687-E4D74A783063}"/>
              </a:ext>
            </a:extLst>
          </p:cNvPr>
          <p:cNvSpPr/>
          <p:nvPr/>
        </p:nvSpPr>
        <p:spPr>
          <a:xfrm>
            <a:off x="8425184" y="168789"/>
            <a:ext cx="31140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チーム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2023/12/06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更新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A789B5-8070-98DD-DD37-71B69E86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37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B071E2-A90B-AE1E-0309-2BAD9D867A26}"/>
              </a:ext>
            </a:extLst>
          </p:cNvPr>
          <p:cNvSpPr/>
          <p:nvPr/>
        </p:nvSpPr>
        <p:spPr>
          <a:xfrm>
            <a:off x="350600" y="1665865"/>
            <a:ext cx="2840273" cy="3011635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E2D866-5169-66D2-22E3-0E29D05E2C58}"/>
              </a:ext>
            </a:extLst>
          </p:cNvPr>
          <p:cNvSpPr txBox="1"/>
          <p:nvPr/>
        </p:nvSpPr>
        <p:spPr>
          <a:xfrm>
            <a:off x="1127408" y="1665865"/>
            <a:ext cx="1328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プラント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C537E-1FF2-ECDF-E2B5-ED086681F55A}"/>
              </a:ext>
            </a:extLst>
          </p:cNvPr>
          <p:cNvSpPr/>
          <p:nvPr/>
        </p:nvSpPr>
        <p:spPr>
          <a:xfrm>
            <a:off x="1209867" y="2575019"/>
            <a:ext cx="1784736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制御システム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71BC96-ED4B-90BC-A559-7601ECA32DF0}"/>
              </a:ext>
            </a:extLst>
          </p:cNvPr>
          <p:cNvSpPr/>
          <p:nvPr/>
        </p:nvSpPr>
        <p:spPr>
          <a:xfrm>
            <a:off x="2082877" y="3381203"/>
            <a:ext cx="911726" cy="965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生産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計画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2370AA5-E49A-DF6B-8303-C24A6E47F843}"/>
              </a:ext>
            </a:extLst>
          </p:cNvPr>
          <p:cNvCxnSpPr>
            <a:cxnSpLocks/>
          </p:cNvCxnSpPr>
          <p:nvPr/>
        </p:nvCxnSpPr>
        <p:spPr>
          <a:xfrm flipH="1">
            <a:off x="3209415" y="4268602"/>
            <a:ext cx="218508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460BB2-57F6-1EB3-2FAF-6A1E47D11E2C}"/>
              </a:ext>
            </a:extLst>
          </p:cNvPr>
          <p:cNvCxnSpPr>
            <a:cxnSpLocks/>
          </p:cNvCxnSpPr>
          <p:nvPr/>
        </p:nvCxnSpPr>
        <p:spPr>
          <a:xfrm>
            <a:off x="3190873" y="2315479"/>
            <a:ext cx="21850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BF7D99-90BB-ABB6-97F2-9042D5EE4852}"/>
              </a:ext>
            </a:extLst>
          </p:cNvPr>
          <p:cNvSpPr txBox="1"/>
          <p:nvPr/>
        </p:nvSpPr>
        <p:spPr>
          <a:xfrm>
            <a:off x="3284460" y="19659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AAF925D-B77D-244E-362A-23C244137275}"/>
              </a:ext>
            </a:extLst>
          </p:cNvPr>
          <p:cNvCxnSpPr>
            <a:cxnSpLocks/>
          </p:cNvCxnSpPr>
          <p:nvPr/>
        </p:nvCxnSpPr>
        <p:spPr>
          <a:xfrm flipH="1">
            <a:off x="3190873" y="2686801"/>
            <a:ext cx="21850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666107-ECD1-FE49-0C89-85D1D5826012}"/>
              </a:ext>
            </a:extLst>
          </p:cNvPr>
          <p:cNvSpPr txBox="1"/>
          <p:nvPr/>
        </p:nvSpPr>
        <p:spPr>
          <a:xfrm>
            <a:off x="3284460" y="24005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電気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FEFC848-4583-F2DD-A135-09D85A2A16CB}"/>
              </a:ext>
            </a:extLst>
          </p:cNvPr>
          <p:cNvCxnSpPr>
            <a:cxnSpLocks/>
          </p:cNvCxnSpPr>
          <p:nvPr/>
        </p:nvCxnSpPr>
        <p:spPr>
          <a:xfrm flipH="1">
            <a:off x="3209415" y="3097330"/>
            <a:ext cx="21850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AC5848-909F-78FF-9905-2D33A0488CB9}"/>
              </a:ext>
            </a:extLst>
          </p:cNvPr>
          <p:cNvSpPr txBox="1"/>
          <p:nvPr/>
        </p:nvSpPr>
        <p:spPr>
          <a:xfrm>
            <a:off x="3276445" y="2788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水素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B458446-A76A-DE6E-20CD-7182BFA2751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102235" y="2964647"/>
            <a:ext cx="436505" cy="41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5474685-75E6-1D88-8DD0-7E9463B26008}"/>
              </a:ext>
            </a:extLst>
          </p:cNvPr>
          <p:cNvSpPr txBox="1"/>
          <p:nvPr/>
        </p:nvSpPr>
        <p:spPr>
          <a:xfrm>
            <a:off x="3113802" y="38618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エネルギー計画変更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123373-77B0-E6BD-B109-047D8BF740DE}"/>
              </a:ext>
            </a:extLst>
          </p:cNvPr>
          <p:cNvSpPr txBox="1"/>
          <p:nvPr/>
        </p:nvSpPr>
        <p:spPr>
          <a:xfrm>
            <a:off x="3362504" y="33529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エネルギー計画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619051A-764C-29A7-4B29-5164E18DBB07}"/>
              </a:ext>
            </a:extLst>
          </p:cNvPr>
          <p:cNvCxnSpPr>
            <a:cxnSpLocks/>
          </p:cNvCxnSpPr>
          <p:nvPr/>
        </p:nvCxnSpPr>
        <p:spPr>
          <a:xfrm>
            <a:off x="3232590" y="3730338"/>
            <a:ext cx="216191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 descr="ユーザー 単色塗りつぶし">
            <a:extLst>
              <a:ext uri="{FF2B5EF4-FFF2-40B4-BE49-F238E27FC236}">
                <a16:creationId xmlns:a16="http://schemas.microsoft.com/office/drawing/2014/main" id="{581A7475-BC64-E2EB-A74A-8E94824F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165" y="3142928"/>
            <a:ext cx="447423" cy="447423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B9D2436-E25E-4CB8-7E9E-3B8F81D60AE7}"/>
              </a:ext>
            </a:extLst>
          </p:cNvPr>
          <p:cNvSpPr/>
          <p:nvPr/>
        </p:nvSpPr>
        <p:spPr>
          <a:xfrm>
            <a:off x="1201852" y="1987660"/>
            <a:ext cx="1792751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設備</a:t>
            </a:r>
          </a:p>
        </p:txBody>
      </p:sp>
      <p:pic>
        <p:nvPicPr>
          <p:cNvPr id="38" name="グラフィックス 37" descr="ユーザー 単色塗りつぶし">
            <a:extLst>
              <a:ext uri="{FF2B5EF4-FFF2-40B4-BE49-F238E27FC236}">
                <a16:creationId xmlns:a16="http://schemas.microsoft.com/office/drawing/2014/main" id="{DF81C468-B2F5-EB7B-7B2E-B8176EAC8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054" y="2546121"/>
            <a:ext cx="447423" cy="447423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71EC617-4FF0-787D-5366-8A4E1625CB9B}"/>
              </a:ext>
            </a:extLst>
          </p:cNvPr>
          <p:cNvCxnSpPr>
            <a:stCxn id="5" idx="1"/>
            <a:endCxn id="38" idx="3"/>
          </p:cNvCxnSpPr>
          <p:nvPr/>
        </p:nvCxnSpPr>
        <p:spPr>
          <a:xfrm flipH="1">
            <a:off x="976477" y="2769833"/>
            <a:ext cx="23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63DE49-5E00-4AEE-7505-BE29CDB7590B}"/>
              </a:ext>
            </a:extLst>
          </p:cNvPr>
          <p:cNvCxnSpPr>
            <a:cxnSpLocks/>
            <a:stCxn id="35" idx="2"/>
            <a:endCxn id="5" idx="0"/>
          </p:cNvCxnSpPr>
          <p:nvPr/>
        </p:nvCxnSpPr>
        <p:spPr>
          <a:xfrm>
            <a:off x="2098228" y="2377288"/>
            <a:ext cx="4007" cy="197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25425D26-BFBC-C34F-E3A3-D03F9FA93C7A}"/>
              </a:ext>
            </a:extLst>
          </p:cNvPr>
          <p:cNvSpPr/>
          <p:nvPr/>
        </p:nvSpPr>
        <p:spPr>
          <a:xfrm>
            <a:off x="5394500" y="1637110"/>
            <a:ext cx="4275226" cy="327835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789D73D-DDEF-1E91-657E-F1B3DEE04E06}"/>
              </a:ext>
            </a:extLst>
          </p:cNvPr>
          <p:cNvSpPr txBox="1"/>
          <p:nvPr/>
        </p:nvSpPr>
        <p:spPr>
          <a:xfrm>
            <a:off x="6803551" y="16658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全体管理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C1C6AE-C2FD-A420-EEF9-64741257A61D}"/>
              </a:ext>
            </a:extLst>
          </p:cNvPr>
          <p:cNvSpPr/>
          <p:nvPr/>
        </p:nvSpPr>
        <p:spPr>
          <a:xfrm>
            <a:off x="5522083" y="2082224"/>
            <a:ext cx="535316" cy="187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事業所管理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CB58E10-0C5C-6356-1481-EC31B89D5537}"/>
              </a:ext>
            </a:extLst>
          </p:cNvPr>
          <p:cNvSpPr/>
          <p:nvPr/>
        </p:nvSpPr>
        <p:spPr>
          <a:xfrm>
            <a:off x="6232115" y="2518312"/>
            <a:ext cx="1568640" cy="44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需要予測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1D44DA2-8361-E6F4-8558-8D7829A92B41}"/>
              </a:ext>
            </a:extLst>
          </p:cNvPr>
          <p:cNvSpPr/>
          <p:nvPr/>
        </p:nvSpPr>
        <p:spPr>
          <a:xfrm>
            <a:off x="6232115" y="3072881"/>
            <a:ext cx="1568640" cy="44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供給予測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2F5ED4-D277-243A-BF4F-81E4168DA3D2}"/>
              </a:ext>
            </a:extLst>
          </p:cNvPr>
          <p:cNvSpPr/>
          <p:nvPr/>
        </p:nvSpPr>
        <p:spPr>
          <a:xfrm>
            <a:off x="7925215" y="2082224"/>
            <a:ext cx="535316" cy="187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都市管理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E36CCEF-C9AD-E6AD-3E14-419A1E7C6C0E}"/>
              </a:ext>
            </a:extLst>
          </p:cNvPr>
          <p:cNvSpPr/>
          <p:nvPr/>
        </p:nvSpPr>
        <p:spPr>
          <a:xfrm>
            <a:off x="5695171" y="4143295"/>
            <a:ext cx="1946088" cy="44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再エネ管理</a:t>
            </a:r>
          </a:p>
        </p:txBody>
      </p:sp>
      <p:pic>
        <p:nvPicPr>
          <p:cNvPr id="57" name="グラフィックス 56" descr="ユーザー 単色塗りつぶし">
            <a:extLst>
              <a:ext uri="{FF2B5EF4-FFF2-40B4-BE49-F238E27FC236}">
                <a16:creationId xmlns:a16="http://schemas.microsoft.com/office/drawing/2014/main" id="{81D07D06-EE77-6A4A-D179-4032F5E99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1246" y="1975440"/>
            <a:ext cx="422765" cy="422765"/>
          </a:xfrm>
          <a:prstGeom prst="rect">
            <a:avLst/>
          </a:prstGeom>
        </p:spPr>
      </p:pic>
      <p:pic>
        <p:nvPicPr>
          <p:cNvPr id="58" name="グラフィックス 57" descr="ホーム 単色塗りつぶし">
            <a:extLst>
              <a:ext uri="{FF2B5EF4-FFF2-40B4-BE49-F238E27FC236}">
                <a16:creationId xmlns:a16="http://schemas.microsoft.com/office/drawing/2014/main" id="{B376176F-28EC-FFB0-3750-B39A7457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9092" y="2149339"/>
            <a:ext cx="526598" cy="526598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22EA6B1-FBF3-62DE-5F59-4AD2BC45DD8E}"/>
              </a:ext>
            </a:extLst>
          </p:cNvPr>
          <p:cNvCxnSpPr>
            <a:cxnSpLocks/>
          </p:cNvCxnSpPr>
          <p:nvPr/>
        </p:nvCxnSpPr>
        <p:spPr>
          <a:xfrm>
            <a:off x="9103754" y="2445295"/>
            <a:ext cx="8969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6A1D234-6CDF-BF2E-AC95-C06D18D3E507}"/>
              </a:ext>
            </a:extLst>
          </p:cNvPr>
          <p:cNvSpPr txBox="1"/>
          <p:nvPr/>
        </p:nvSpPr>
        <p:spPr>
          <a:xfrm>
            <a:off x="9103754" y="2129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電気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50CE48D-659C-E466-B138-C78C16DE844C}"/>
              </a:ext>
            </a:extLst>
          </p:cNvPr>
          <p:cNvCxnSpPr>
            <a:cxnSpLocks/>
          </p:cNvCxnSpPr>
          <p:nvPr/>
        </p:nvCxnSpPr>
        <p:spPr>
          <a:xfrm flipV="1">
            <a:off x="7110642" y="4881781"/>
            <a:ext cx="0" cy="457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CCF303-F235-D8E3-0482-A74D7D091CC8}"/>
              </a:ext>
            </a:extLst>
          </p:cNvPr>
          <p:cNvSpPr txBox="1"/>
          <p:nvPr/>
        </p:nvSpPr>
        <p:spPr>
          <a:xfrm>
            <a:off x="7110642" y="49257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電気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E1368B67-59A2-D806-77D3-2D2B90E2BB33}"/>
              </a:ext>
            </a:extLst>
          </p:cNvPr>
          <p:cNvSpPr/>
          <p:nvPr/>
        </p:nvSpPr>
        <p:spPr>
          <a:xfrm>
            <a:off x="5394502" y="5382919"/>
            <a:ext cx="3438413" cy="91922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C36BD537-1917-E75C-E1F5-44A60747EC65}"/>
              </a:ext>
            </a:extLst>
          </p:cNvPr>
          <p:cNvSpPr/>
          <p:nvPr/>
        </p:nvSpPr>
        <p:spPr>
          <a:xfrm>
            <a:off x="10023833" y="1665865"/>
            <a:ext cx="1861663" cy="153683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C70AC92-8C34-ED9F-4033-93312645F11E}"/>
              </a:ext>
            </a:extLst>
          </p:cNvPr>
          <p:cNvCxnSpPr>
            <a:cxnSpLocks/>
          </p:cNvCxnSpPr>
          <p:nvPr/>
        </p:nvCxnSpPr>
        <p:spPr>
          <a:xfrm flipV="1">
            <a:off x="6140664" y="4677500"/>
            <a:ext cx="0" cy="66148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8567CDB-99F2-E811-3554-DB01E18EAF63}"/>
              </a:ext>
            </a:extLst>
          </p:cNvPr>
          <p:cNvSpPr/>
          <p:nvPr/>
        </p:nvSpPr>
        <p:spPr>
          <a:xfrm>
            <a:off x="10712628" y="2456440"/>
            <a:ext cx="809858" cy="600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住宅設備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C799B1-8D1F-E6DA-EACC-0D80557C6323}"/>
              </a:ext>
            </a:extLst>
          </p:cNvPr>
          <p:cNvSpPr txBox="1"/>
          <p:nvPr/>
        </p:nvSpPr>
        <p:spPr>
          <a:xfrm>
            <a:off x="10631787" y="1665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住宅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D005187-206D-97AA-7E0B-4F199D36DD27}"/>
              </a:ext>
            </a:extLst>
          </p:cNvPr>
          <p:cNvSpPr txBox="1"/>
          <p:nvPr/>
        </p:nvSpPr>
        <p:spPr>
          <a:xfrm>
            <a:off x="6582559" y="5456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風力発電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EE46E9-47E5-1179-69BE-12D7B9479691}"/>
              </a:ext>
            </a:extLst>
          </p:cNvPr>
          <p:cNvSpPr/>
          <p:nvPr/>
        </p:nvSpPr>
        <p:spPr>
          <a:xfrm>
            <a:off x="8832915" y="34764"/>
            <a:ext cx="3275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チーム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2023/12/06 </a:t>
            </a:r>
            <a:r>
              <a:rPr lang="ja-JP" altLang="en-US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rPr>
              <a:t>作成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8AC81947-4D4F-A733-4864-D307BD32E7B5}"/>
              </a:ext>
            </a:extLst>
          </p:cNvPr>
          <p:cNvSpPr/>
          <p:nvPr/>
        </p:nvSpPr>
        <p:spPr>
          <a:xfrm>
            <a:off x="7699860" y="3957657"/>
            <a:ext cx="1946088" cy="785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B1127EA-7D29-48F8-E1E5-95740E8F6138}"/>
              </a:ext>
            </a:extLst>
          </p:cNvPr>
          <p:cNvSpPr/>
          <p:nvPr/>
        </p:nvSpPr>
        <p:spPr>
          <a:xfrm>
            <a:off x="350599" y="706686"/>
            <a:ext cx="11534897" cy="405536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自治体</a:t>
            </a:r>
          </a:p>
        </p:txBody>
      </p:sp>
      <p:pic>
        <p:nvPicPr>
          <p:cNvPr id="31" name="グラフィックス 30" descr="ユーザー 単色塗りつぶし">
            <a:extLst>
              <a:ext uri="{FF2B5EF4-FFF2-40B4-BE49-F238E27FC236}">
                <a16:creationId xmlns:a16="http://schemas.microsoft.com/office/drawing/2014/main" id="{F5F1762C-EC3D-0601-1DB8-DA0EDE28A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7766" y="4477245"/>
            <a:ext cx="422765" cy="422765"/>
          </a:xfrm>
          <a:prstGeom prst="rect">
            <a:avLst/>
          </a:prstGeom>
        </p:spPr>
      </p:pic>
      <p:pic>
        <p:nvPicPr>
          <p:cNvPr id="32" name="グラフィックス 31" descr="ユーザー 単色塗りつぶし">
            <a:extLst>
              <a:ext uri="{FF2B5EF4-FFF2-40B4-BE49-F238E27FC236}">
                <a16:creationId xmlns:a16="http://schemas.microsoft.com/office/drawing/2014/main" id="{1AF43BD1-D3E4-3703-7FBB-EC2AE5F3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9438" y="1971091"/>
            <a:ext cx="422765" cy="422765"/>
          </a:xfrm>
          <a:prstGeom prst="rect">
            <a:avLst/>
          </a:prstGeom>
        </p:spPr>
      </p:pic>
      <p:pic>
        <p:nvPicPr>
          <p:cNvPr id="33" name="グラフィックス 32" descr="ユーザー 単色塗りつぶし">
            <a:extLst>
              <a:ext uri="{FF2B5EF4-FFF2-40B4-BE49-F238E27FC236}">
                <a16:creationId xmlns:a16="http://schemas.microsoft.com/office/drawing/2014/main" id="{6624EA3E-BD75-D82A-ECCC-E24FBF577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0041" y="1971662"/>
            <a:ext cx="422765" cy="422765"/>
          </a:xfrm>
          <a:prstGeom prst="rect">
            <a:avLst/>
          </a:prstGeom>
        </p:spPr>
      </p:pic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2F2F8C3D-8C81-BF97-F132-244C0772F40D}"/>
              </a:ext>
            </a:extLst>
          </p:cNvPr>
          <p:cNvSpPr/>
          <p:nvPr/>
        </p:nvSpPr>
        <p:spPr>
          <a:xfrm>
            <a:off x="8080621" y="5007610"/>
            <a:ext cx="1332527" cy="375518"/>
          </a:xfrm>
          <a:prstGeom prst="wedgeRectCallout">
            <a:avLst>
              <a:gd name="adj1" fmla="val -36185"/>
              <a:gd name="adj2" fmla="val -92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住民代表</a:t>
            </a:r>
          </a:p>
        </p:txBody>
      </p:sp>
      <p:pic>
        <p:nvPicPr>
          <p:cNvPr id="36" name="グラフィックス 35" descr="ユーザー 単色塗りつぶし">
            <a:extLst>
              <a:ext uri="{FF2B5EF4-FFF2-40B4-BE49-F238E27FC236}">
                <a16:creationId xmlns:a16="http://schemas.microsoft.com/office/drawing/2014/main" id="{66A24E96-9408-2855-06A4-E63A1AF24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0531" y="4499173"/>
            <a:ext cx="422765" cy="422765"/>
          </a:xfrm>
          <a:prstGeom prst="rect">
            <a:avLst/>
          </a:prstGeom>
        </p:spPr>
      </p:pic>
      <p:sp>
        <p:nvSpPr>
          <p:cNvPr id="37" name="吹き出し: 四角形 36">
            <a:extLst>
              <a:ext uri="{FF2B5EF4-FFF2-40B4-BE49-F238E27FC236}">
                <a16:creationId xmlns:a16="http://schemas.microsoft.com/office/drawing/2014/main" id="{EC5F4BD6-8AB3-3624-E97A-3A1ED1ECF1C8}"/>
              </a:ext>
            </a:extLst>
          </p:cNvPr>
          <p:cNvSpPr/>
          <p:nvPr/>
        </p:nvSpPr>
        <p:spPr>
          <a:xfrm>
            <a:off x="9645948" y="5007400"/>
            <a:ext cx="1332527" cy="375518"/>
          </a:xfrm>
          <a:prstGeom prst="wedgeRectCallout">
            <a:avLst>
              <a:gd name="adj1" fmla="val -108344"/>
              <a:gd name="adj2" fmla="val -110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業者代表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E76F299-287F-7E37-42BB-26C627BF8723}"/>
              </a:ext>
            </a:extLst>
          </p:cNvPr>
          <p:cNvSpPr txBox="1"/>
          <p:nvPr/>
        </p:nvSpPr>
        <p:spPr>
          <a:xfrm>
            <a:off x="7699860" y="4275361"/>
            <a:ext cx="201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ステークホルダー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80BC4FF-572E-20A3-B6BB-78F25ED257E1}"/>
              </a:ext>
            </a:extLst>
          </p:cNvPr>
          <p:cNvSpPr/>
          <p:nvPr/>
        </p:nvSpPr>
        <p:spPr>
          <a:xfrm>
            <a:off x="339117" y="5521793"/>
            <a:ext cx="2915408" cy="31083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8DE13D92-E512-C8C0-4F02-F942C65D79E0}"/>
              </a:ext>
            </a:extLst>
          </p:cNvPr>
          <p:cNvSpPr/>
          <p:nvPr/>
        </p:nvSpPr>
        <p:spPr>
          <a:xfrm>
            <a:off x="333868" y="5014402"/>
            <a:ext cx="2915407" cy="3084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意思決定者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11F4233-139A-FBD8-BB0D-934CB377D65A}"/>
              </a:ext>
            </a:extLst>
          </p:cNvPr>
          <p:cNvCxnSpPr>
            <a:cxnSpLocks/>
          </p:cNvCxnSpPr>
          <p:nvPr/>
        </p:nvCxnSpPr>
        <p:spPr>
          <a:xfrm flipH="1">
            <a:off x="9103754" y="2973065"/>
            <a:ext cx="1069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EFB85E-5D9A-8259-0A20-9E05A913DEC9}"/>
              </a:ext>
            </a:extLst>
          </p:cNvPr>
          <p:cNvSpPr txBox="1"/>
          <p:nvPr/>
        </p:nvSpPr>
        <p:spPr>
          <a:xfrm>
            <a:off x="9146670" y="2669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B947F87-CAD6-7C9A-9875-E6F70DA22B42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791572" y="1112222"/>
            <a:ext cx="2799282" cy="5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979E127-DB0F-E15F-30BE-7B3FA90034B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118048" y="1112222"/>
            <a:ext cx="923775" cy="477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D2E97B2-8BA7-26CF-9CF9-207A0BB5E554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9153427" y="1112222"/>
            <a:ext cx="1801526" cy="5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BD18E3D-DA88-E7E4-CCCE-52AA3F1AF3BD}"/>
              </a:ext>
            </a:extLst>
          </p:cNvPr>
          <p:cNvSpPr txBox="1"/>
          <p:nvPr/>
        </p:nvSpPr>
        <p:spPr>
          <a:xfrm>
            <a:off x="5829725" y="1261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方針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662ECEFE-C31A-F7EF-1CE9-7369C6E2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13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B071E2-A90B-AE1E-0309-2BAD9D867A26}"/>
              </a:ext>
            </a:extLst>
          </p:cNvPr>
          <p:cNvSpPr/>
          <p:nvPr/>
        </p:nvSpPr>
        <p:spPr>
          <a:xfrm>
            <a:off x="350600" y="1665866"/>
            <a:ext cx="2840273" cy="152617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E2D866-5169-66D2-22E3-0E29D05E2C58}"/>
              </a:ext>
            </a:extLst>
          </p:cNvPr>
          <p:cNvSpPr txBox="1"/>
          <p:nvPr/>
        </p:nvSpPr>
        <p:spPr>
          <a:xfrm>
            <a:off x="1127408" y="1665865"/>
            <a:ext cx="1328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プラント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C537E-1FF2-ECDF-E2B5-ED086681F55A}"/>
              </a:ext>
            </a:extLst>
          </p:cNvPr>
          <p:cNvSpPr/>
          <p:nvPr/>
        </p:nvSpPr>
        <p:spPr>
          <a:xfrm>
            <a:off x="1209867" y="2575019"/>
            <a:ext cx="1784736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制御システム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71BC96-ED4B-90BC-A559-7601ECA32DF0}"/>
              </a:ext>
            </a:extLst>
          </p:cNvPr>
          <p:cNvSpPr/>
          <p:nvPr/>
        </p:nvSpPr>
        <p:spPr>
          <a:xfrm>
            <a:off x="2082877" y="3381203"/>
            <a:ext cx="911726" cy="965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生産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計画策定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2370AA5-E49A-DF6B-8303-C24A6E47F843}"/>
              </a:ext>
            </a:extLst>
          </p:cNvPr>
          <p:cNvCxnSpPr>
            <a:cxnSpLocks/>
          </p:cNvCxnSpPr>
          <p:nvPr/>
        </p:nvCxnSpPr>
        <p:spPr>
          <a:xfrm flipH="1">
            <a:off x="3209415" y="4268602"/>
            <a:ext cx="218508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460BB2-57F6-1EB3-2FAF-6A1E47D11E2C}"/>
              </a:ext>
            </a:extLst>
          </p:cNvPr>
          <p:cNvCxnSpPr>
            <a:cxnSpLocks/>
          </p:cNvCxnSpPr>
          <p:nvPr/>
        </p:nvCxnSpPr>
        <p:spPr>
          <a:xfrm>
            <a:off x="3190873" y="2315479"/>
            <a:ext cx="21850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BF7D99-90BB-ABB6-97F2-9042D5EE4852}"/>
              </a:ext>
            </a:extLst>
          </p:cNvPr>
          <p:cNvSpPr txBox="1"/>
          <p:nvPr/>
        </p:nvSpPr>
        <p:spPr>
          <a:xfrm>
            <a:off x="3284460" y="196590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AAF925D-B77D-244E-362A-23C244137275}"/>
              </a:ext>
            </a:extLst>
          </p:cNvPr>
          <p:cNvCxnSpPr>
            <a:cxnSpLocks/>
          </p:cNvCxnSpPr>
          <p:nvPr/>
        </p:nvCxnSpPr>
        <p:spPr>
          <a:xfrm flipH="1">
            <a:off x="3190873" y="2686801"/>
            <a:ext cx="21850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666107-ECD1-FE49-0C89-85D1D5826012}"/>
              </a:ext>
            </a:extLst>
          </p:cNvPr>
          <p:cNvSpPr txBox="1"/>
          <p:nvPr/>
        </p:nvSpPr>
        <p:spPr>
          <a:xfrm>
            <a:off x="3284460" y="24005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電気データ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FEFC848-4583-F2DD-A135-09D85A2A16CB}"/>
              </a:ext>
            </a:extLst>
          </p:cNvPr>
          <p:cNvCxnSpPr>
            <a:cxnSpLocks/>
          </p:cNvCxnSpPr>
          <p:nvPr/>
        </p:nvCxnSpPr>
        <p:spPr>
          <a:xfrm flipH="1">
            <a:off x="3209415" y="3097330"/>
            <a:ext cx="21850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AC5848-909F-78FF-9905-2D33A0488CB9}"/>
              </a:ext>
            </a:extLst>
          </p:cNvPr>
          <p:cNvSpPr txBox="1"/>
          <p:nvPr/>
        </p:nvSpPr>
        <p:spPr>
          <a:xfrm>
            <a:off x="3276445" y="27883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水素データ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B458446-A76A-DE6E-20CD-7182BFA2751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102235" y="2964647"/>
            <a:ext cx="436505" cy="41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5474685-75E6-1D88-8DD0-7E9463B26008}"/>
              </a:ext>
            </a:extLst>
          </p:cNvPr>
          <p:cNvSpPr txBox="1"/>
          <p:nvPr/>
        </p:nvSpPr>
        <p:spPr>
          <a:xfrm>
            <a:off x="3113802" y="38618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エネルギー計画変更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123373-77B0-E6BD-B109-047D8BF740DE}"/>
              </a:ext>
            </a:extLst>
          </p:cNvPr>
          <p:cNvSpPr txBox="1"/>
          <p:nvPr/>
        </p:nvSpPr>
        <p:spPr>
          <a:xfrm>
            <a:off x="3362504" y="33529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エネルギー計画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619051A-764C-29A7-4B29-5164E18DBB07}"/>
              </a:ext>
            </a:extLst>
          </p:cNvPr>
          <p:cNvCxnSpPr>
            <a:cxnSpLocks/>
          </p:cNvCxnSpPr>
          <p:nvPr/>
        </p:nvCxnSpPr>
        <p:spPr>
          <a:xfrm>
            <a:off x="3232590" y="3730338"/>
            <a:ext cx="216191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 descr="ユーザー 単色塗りつぶし">
            <a:extLst>
              <a:ext uri="{FF2B5EF4-FFF2-40B4-BE49-F238E27FC236}">
                <a16:creationId xmlns:a16="http://schemas.microsoft.com/office/drawing/2014/main" id="{581A7475-BC64-E2EB-A74A-8E94824F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265" y="3638121"/>
            <a:ext cx="447423" cy="447423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B9D2436-E25E-4CB8-7E9E-3B8F81D60AE7}"/>
              </a:ext>
            </a:extLst>
          </p:cNvPr>
          <p:cNvSpPr/>
          <p:nvPr/>
        </p:nvSpPr>
        <p:spPr>
          <a:xfrm>
            <a:off x="1201852" y="1987660"/>
            <a:ext cx="1792751" cy="389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設備</a:t>
            </a:r>
          </a:p>
        </p:txBody>
      </p:sp>
      <p:pic>
        <p:nvPicPr>
          <p:cNvPr id="38" name="グラフィックス 37" descr="ユーザー 単色塗りつぶし">
            <a:extLst>
              <a:ext uri="{FF2B5EF4-FFF2-40B4-BE49-F238E27FC236}">
                <a16:creationId xmlns:a16="http://schemas.microsoft.com/office/drawing/2014/main" id="{DF81C468-B2F5-EB7B-7B2E-B8176EAC8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054" y="2546121"/>
            <a:ext cx="447423" cy="447423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71EC617-4FF0-787D-5366-8A4E1625CB9B}"/>
              </a:ext>
            </a:extLst>
          </p:cNvPr>
          <p:cNvCxnSpPr>
            <a:stCxn id="5" idx="1"/>
            <a:endCxn id="38" idx="3"/>
          </p:cNvCxnSpPr>
          <p:nvPr/>
        </p:nvCxnSpPr>
        <p:spPr>
          <a:xfrm flipH="1">
            <a:off x="976477" y="2769833"/>
            <a:ext cx="23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63DE49-5E00-4AEE-7505-BE29CDB7590B}"/>
              </a:ext>
            </a:extLst>
          </p:cNvPr>
          <p:cNvCxnSpPr>
            <a:cxnSpLocks/>
            <a:stCxn id="35" idx="2"/>
            <a:endCxn id="5" idx="0"/>
          </p:cNvCxnSpPr>
          <p:nvPr/>
        </p:nvCxnSpPr>
        <p:spPr>
          <a:xfrm>
            <a:off x="2098228" y="2377288"/>
            <a:ext cx="4007" cy="197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25425D26-BFBC-C34F-E3A3-D03F9FA93C7A}"/>
              </a:ext>
            </a:extLst>
          </p:cNvPr>
          <p:cNvSpPr/>
          <p:nvPr/>
        </p:nvSpPr>
        <p:spPr>
          <a:xfrm>
            <a:off x="5394500" y="1637110"/>
            <a:ext cx="3693107" cy="327835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789D73D-DDEF-1E91-657E-F1B3DEE04E06}"/>
              </a:ext>
            </a:extLst>
          </p:cNvPr>
          <p:cNvSpPr txBox="1"/>
          <p:nvPr/>
        </p:nvSpPr>
        <p:spPr>
          <a:xfrm>
            <a:off x="6577535" y="16658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全体管理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C1C6AE-C2FD-A420-EEF9-64741257A61D}"/>
              </a:ext>
            </a:extLst>
          </p:cNvPr>
          <p:cNvSpPr/>
          <p:nvPr/>
        </p:nvSpPr>
        <p:spPr>
          <a:xfrm>
            <a:off x="5522083" y="2082224"/>
            <a:ext cx="691492" cy="1967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事業所管理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CB58E10-0C5C-6356-1481-EC31B89D5537}"/>
              </a:ext>
            </a:extLst>
          </p:cNvPr>
          <p:cNvSpPr/>
          <p:nvPr/>
        </p:nvSpPr>
        <p:spPr>
          <a:xfrm>
            <a:off x="6545584" y="2182172"/>
            <a:ext cx="1568640" cy="44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全体需給予測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B2F5ED4-D277-243A-BF4F-81E4168DA3D2}"/>
              </a:ext>
            </a:extLst>
          </p:cNvPr>
          <p:cNvSpPr/>
          <p:nvPr/>
        </p:nvSpPr>
        <p:spPr>
          <a:xfrm>
            <a:off x="8400893" y="2082224"/>
            <a:ext cx="535316" cy="187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都市管理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E36CCEF-C9AD-E6AD-3E14-419A1E7C6C0E}"/>
              </a:ext>
            </a:extLst>
          </p:cNvPr>
          <p:cNvSpPr/>
          <p:nvPr/>
        </p:nvSpPr>
        <p:spPr>
          <a:xfrm>
            <a:off x="6086984" y="4259417"/>
            <a:ext cx="1946088" cy="44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再エネ管理</a:t>
            </a:r>
          </a:p>
        </p:txBody>
      </p:sp>
      <p:pic>
        <p:nvPicPr>
          <p:cNvPr id="57" name="グラフィックス 56" descr="ユーザー 単色塗りつぶし">
            <a:extLst>
              <a:ext uri="{FF2B5EF4-FFF2-40B4-BE49-F238E27FC236}">
                <a16:creationId xmlns:a16="http://schemas.microsoft.com/office/drawing/2014/main" id="{81D07D06-EE77-6A4A-D179-4032F5E99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1246" y="1975440"/>
            <a:ext cx="422765" cy="422765"/>
          </a:xfrm>
          <a:prstGeom prst="rect">
            <a:avLst/>
          </a:prstGeom>
        </p:spPr>
      </p:pic>
      <p:pic>
        <p:nvPicPr>
          <p:cNvPr id="58" name="グラフィックス 57" descr="ホーム 単色塗りつぶし">
            <a:extLst>
              <a:ext uri="{FF2B5EF4-FFF2-40B4-BE49-F238E27FC236}">
                <a16:creationId xmlns:a16="http://schemas.microsoft.com/office/drawing/2014/main" id="{B376176F-28EC-FFB0-3750-B39A7457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9092" y="2149339"/>
            <a:ext cx="526598" cy="526598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22EA6B1-FBF3-62DE-5F59-4AD2BC45DD8E}"/>
              </a:ext>
            </a:extLst>
          </p:cNvPr>
          <p:cNvCxnSpPr>
            <a:cxnSpLocks/>
          </p:cNvCxnSpPr>
          <p:nvPr/>
        </p:nvCxnSpPr>
        <p:spPr>
          <a:xfrm>
            <a:off x="9103754" y="2445295"/>
            <a:ext cx="8969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6A1D234-6CDF-BF2E-AC95-C06D18D3E507}"/>
              </a:ext>
            </a:extLst>
          </p:cNvPr>
          <p:cNvSpPr txBox="1"/>
          <p:nvPr/>
        </p:nvSpPr>
        <p:spPr>
          <a:xfrm>
            <a:off x="9103754" y="2129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電気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50CE48D-659C-E466-B138-C78C16DE844C}"/>
              </a:ext>
            </a:extLst>
          </p:cNvPr>
          <p:cNvCxnSpPr>
            <a:cxnSpLocks/>
          </p:cNvCxnSpPr>
          <p:nvPr/>
        </p:nvCxnSpPr>
        <p:spPr>
          <a:xfrm flipV="1">
            <a:off x="7110642" y="4881781"/>
            <a:ext cx="0" cy="457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CCF303-F235-D8E3-0482-A74D7D091CC8}"/>
              </a:ext>
            </a:extLst>
          </p:cNvPr>
          <p:cNvSpPr txBox="1"/>
          <p:nvPr/>
        </p:nvSpPr>
        <p:spPr>
          <a:xfrm>
            <a:off x="7201266" y="49257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電気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E1368B67-59A2-D806-77D3-2D2B90E2BB33}"/>
              </a:ext>
            </a:extLst>
          </p:cNvPr>
          <p:cNvSpPr/>
          <p:nvPr/>
        </p:nvSpPr>
        <p:spPr>
          <a:xfrm>
            <a:off x="5394503" y="5382919"/>
            <a:ext cx="3048990" cy="91922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C36BD537-1917-E75C-E1F5-44A60747EC65}"/>
              </a:ext>
            </a:extLst>
          </p:cNvPr>
          <p:cNvSpPr/>
          <p:nvPr/>
        </p:nvSpPr>
        <p:spPr>
          <a:xfrm>
            <a:off x="10023833" y="1665865"/>
            <a:ext cx="1861663" cy="1950714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C70AC92-8C34-ED9F-4033-93312645F11E}"/>
              </a:ext>
            </a:extLst>
          </p:cNvPr>
          <p:cNvCxnSpPr>
            <a:cxnSpLocks/>
          </p:cNvCxnSpPr>
          <p:nvPr/>
        </p:nvCxnSpPr>
        <p:spPr>
          <a:xfrm flipV="1">
            <a:off x="6140664" y="4677500"/>
            <a:ext cx="0" cy="66148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8567CDB-99F2-E811-3554-DB01E18EAF63}"/>
              </a:ext>
            </a:extLst>
          </p:cNvPr>
          <p:cNvSpPr/>
          <p:nvPr/>
        </p:nvSpPr>
        <p:spPr>
          <a:xfrm>
            <a:off x="10712628" y="2456440"/>
            <a:ext cx="809858" cy="600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住宅設備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C799B1-8D1F-E6DA-EACC-0D80557C6323}"/>
              </a:ext>
            </a:extLst>
          </p:cNvPr>
          <p:cNvSpPr txBox="1"/>
          <p:nvPr/>
        </p:nvSpPr>
        <p:spPr>
          <a:xfrm>
            <a:off x="10631787" y="1665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住宅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D005187-206D-97AA-7E0B-4F199D36DD27}"/>
              </a:ext>
            </a:extLst>
          </p:cNvPr>
          <p:cNvSpPr txBox="1"/>
          <p:nvPr/>
        </p:nvSpPr>
        <p:spPr>
          <a:xfrm>
            <a:off x="6235316" y="5437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風力発電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EE46E9-47E5-1179-69BE-12D7B9479691}"/>
              </a:ext>
            </a:extLst>
          </p:cNvPr>
          <p:cNvSpPr/>
          <p:nvPr/>
        </p:nvSpPr>
        <p:spPr>
          <a:xfrm>
            <a:off x="8832915" y="34764"/>
            <a:ext cx="3275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チーム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2023/12/21 </a:t>
            </a:r>
            <a:r>
              <a:rPr lang="ja-JP" altLang="en-US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rPr>
              <a:t>作成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8AC81947-4D4F-A733-4864-D307BD32E7B5}"/>
              </a:ext>
            </a:extLst>
          </p:cNvPr>
          <p:cNvSpPr/>
          <p:nvPr/>
        </p:nvSpPr>
        <p:spPr>
          <a:xfrm>
            <a:off x="6689023" y="624406"/>
            <a:ext cx="1642565" cy="7856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B1127EA-7D29-48F8-E1E5-95740E8F6138}"/>
              </a:ext>
            </a:extLst>
          </p:cNvPr>
          <p:cNvSpPr/>
          <p:nvPr/>
        </p:nvSpPr>
        <p:spPr>
          <a:xfrm>
            <a:off x="2141162" y="706686"/>
            <a:ext cx="7859575" cy="405536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自治体</a:t>
            </a:r>
          </a:p>
        </p:txBody>
      </p:sp>
      <p:pic>
        <p:nvPicPr>
          <p:cNvPr id="31" name="グラフィックス 30" descr="ユーザー 単色塗りつぶし">
            <a:extLst>
              <a:ext uri="{FF2B5EF4-FFF2-40B4-BE49-F238E27FC236}">
                <a16:creationId xmlns:a16="http://schemas.microsoft.com/office/drawing/2014/main" id="{F5F1762C-EC3D-0601-1DB8-DA0EDE28A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6140" y="968439"/>
            <a:ext cx="422765" cy="422765"/>
          </a:xfrm>
          <a:prstGeom prst="rect">
            <a:avLst/>
          </a:prstGeom>
        </p:spPr>
      </p:pic>
      <p:pic>
        <p:nvPicPr>
          <p:cNvPr id="32" name="グラフィックス 31" descr="ユーザー 単色塗りつぶし">
            <a:extLst>
              <a:ext uri="{FF2B5EF4-FFF2-40B4-BE49-F238E27FC236}">
                <a16:creationId xmlns:a16="http://schemas.microsoft.com/office/drawing/2014/main" id="{1AF43BD1-D3E4-3703-7FBB-EC2AE5F3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9438" y="1971091"/>
            <a:ext cx="422765" cy="422765"/>
          </a:xfrm>
          <a:prstGeom prst="rect">
            <a:avLst/>
          </a:prstGeom>
        </p:spPr>
      </p:pic>
      <p:pic>
        <p:nvPicPr>
          <p:cNvPr id="33" name="グラフィックス 32" descr="ユーザー 単色塗りつぶし">
            <a:extLst>
              <a:ext uri="{FF2B5EF4-FFF2-40B4-BE49-F238E27FC236}">
                <a16:creationId xmlns:a16="http://schemas.microsoft.com/office/drawing/2014/main" id="{6624EA3E-BD75-D82A-ECCC-E24FBF577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0041" y="1971662"/>
            <a:ext cx="422765" cy="422765"/>
          </a:xfrm>
          <a:prstGeom prst="rect">
            <a:avLst/>
          </a:prstGeom>
        </p:spPr>
      </p:pic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2F2F8C3D-8C81-BF97-F132-244C0772F40D}"/>
              </a:ext>
            </a:extLst>
          </p:cNvPr>
          <p:cNvSpPr/>
          <p:nvPr/>
        </p:nvSpPr>
        <p:spPr>
          <a:xfrm>
            <a:off x="8181912" y="758709"/>
            <a:ext cx="1332527" cy="375518"/>
          </a:xfrm>
          <a:prstGeom prst="wedgeRectCallout">
            <a:avLst>
              <a:gd name="adj1" fmla="val -40528"/>
              <a:gd name="adj2" fmla="val 73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住民代表</a:t>
            </a:r>
          </a:p>
        </p:txBody>
      </p:sp>
      <p:pic>
        <p:nvPicPr>
          <p:cNvPr id="36" name="グラフィックス 35" descr="ユーザー 単色塗りつぶし">
            <a:extLst>
              <a:ext uri="{FF2B5EF4-FFF2-40B4-BE49-F238E27FC236}">
                <a16:creationId xmlns:a16="http://schemas.microsoft.com/office/drawing/2014/main" id="{66A24E96-9408-2855-06A4-E63A1AF24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9735" y="956574"/>
            <a:ext cx="422765" cy="422765"/>
          </a:xfrm>
          <a:prstGeom prst="rect">
            <a:avLst/>
          </a:prstGeom>
        </p:spPr>
      </p:pic>
      <p:sp>
        <p:nvSpPr>
          <p:cNvPr id="37" name="吹き出し: 四角形 36">
            <a:extLst>
              <a:ext uri="{FF2B5EF4-FFF2-40B4-BE49-F238E27FC236}">
                <a16:creationId xmlns:a16="http://schemas.microsoft.com/office/drawing/2014/main" id="{EC5F4BD6-8AB3-3624-E97A-3A1ED1ECF1C8}"/>
              </a:ext>
            </a:extLst>
          </p:cNvPr>
          <p:cNvSpPr/>
          <p:nvPr/>
        </p:nvSpPr>
        <p:spPr>
          <a:xfrm>
            <a:off x="4679397" y="284476"/>
            <a:ext cx="1332527" cy="375518"/>
          </a:xfrm>
          <a:prstGeom prst="wedgeRectCallout">
            <a:avLst>
              <a:gd name="adj1" fmla="val 113156"/>
              <a:gd name="adj2" fmla="val 198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業者代表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E76F299-287F-7E37-42BB-26C627BF8723}"/>
              </a:ext>
            </a:extLst>
          </p:cNvPr>
          <p:cNvSpPr txBox="1"/>
          <p:nvPr/>
        </p:nvSpPr>
        <p:spPr>
          <a:xfrm>
            <a:off x="7278906" y="882642"/>
            <a:ext cx="201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ステークホルダー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80BC4FF-572E-20A3-B6BB-78F25ED257E1}"/>
              </a:ext>
            </a:extLst>
          </p:cNvPr>
          <p:cNvSpPr/>
          <p:nvPr/>
        </p:nvSpPr>
        <p:spPr>
          <a:xfrm>
            <a:off x="339117" y="5521793"/>
            <a:ext cx="2915408" cy="31083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8DE13D92-E512-C8C0-4F02-F942C65D79E0}"/>
              </a:ext>
            </a:extLst>
          </p:cNvPr>
          <p:cNvSpPr/>
          <p:nvPr/>
        </p:nvSpPr>
        <p:spPr>
          <a:xfrm>
            <a:off x="333868" y="5014402"/>
            <a:ext cx="2915407" cy="3084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意思決定者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11F4233-139A-FBD8-BB0D-934CB377D65A}"/>
              </a:ext>
            </a:extLst>
          </p:cNvPr>
          <p:cNvCxnSpPr>
            <a:cxnSpLocks/>
          </p:cNvCxnSpPr>
          <p:nvPr/>
        </p:nvCxnSpPr>
        <p:spPr>
          <a:xfrm flipH="1">
            <a:off x="9103754" y="2973065"/>
            <a:ext cx="1069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EFB85E-5D9A-8259-0A20-9E05A913DEC9}"/>
              </a:ext>
            </a:extLst>
          </p:cNvPr>
          <p:cNvSpPr txBox="1"/>
          <p:nvPr/>
        </p:nvSpPr>
        <p:spPr>
          <a:xfrm>
            <a:off x="9146670" y="26697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供給データ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B947F87-CAD6-7C9A-9875-E6F70DA22B42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791572" y="1112222"/>
            <a:ext cx="2799282" cy="5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979E127-DB0F-E15F-30BE-7B3FA90034B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70950" y="1112222"/>
            <a:ext cx="970873" cy="477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D2E97B2-8BA7-26CF-9CF9-207A0BB5E554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9153427" y="1112222"/>
            <a:ext cx="1801526" cy="553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BD18E3D-DA88-E7E4-CCCE-52AA3F1AF3BD}"/>
              </a:ext>
            </a:extLst>
          </p:cNvPr>
          <p:cNvSpPr txBox="1"/>
          <p:nvPr/>
        </p:nvSpPr>
        <p:spPr>
          <a:xfrm>
            <a:off x="5193984" y="121627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方針（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KPI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）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662ECEFE-C31A-F7EF-1CE9-7369C6E2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8C97-6C5F-41C4-9305-5BFAEBF3D21C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C5033AA-9140-6416-BAEF-CC25923BBB9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1494688" y="3861833"/>
            <a:ext cx="588189" cy="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08E3248-955F-CE01-6127-FAE711802BD3}"/>
              </a:ext>
            </a:extLst>
          </p:cNvPr>
          <p:cNvSpPr/>
          <p:nvPr/>
        </p:nvSpPr>
        <p:spPr>
          <a:xfrm>
            <a:off x="359872" y="3327019"/>
            <a:ext cx="2840273" cy="120460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4F368FB-EF1A-1D50-A025-6371483AE50F}"/>
              </a:ext>
            </a:extLst>
          </p:cNvPr>
          <p:cNvCxnSpPr>
            <a:cxnSpLocks/>
          </p:cNvCxnSpPr>
          <p:nvPr/>
        </p:nvCxnSpPr>
        <p:spPr>
          <a:xfrm>
            <a:off x="1605279" y="2971086"/>
            <a:ext cx="465499" cy="44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D12690-6AA7-EBCF-23B1-0F33BCBFA8E0}"/>
              </a:ext>
            </a:extLst>
          </p:cNvPr>
          <p:cNvSpPr txBox="1"/>
          <p:nvPr/>
        </p:nvSpPr>
        <p:spPr>
          <a:xfrm>
            <a:off x="2141162" y="295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生産計画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6D5EF6-4DE7-3768-DA42-11455228B3E4}"/>
              </a:ext>
            </a:extLst>
          </p:cNvPr>
          <p:cNvSpPr/>
          <p:nvPr/>
        </p:nvSpPr>
        <p:spPr>
          <a:xfrm>
            <a:off x="2365710" y="4707634"/>
            <a:ext cx="1650325" cy="55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外的要因</a:t>
            </a:r>
            <a:endParaRPr kumimoji="1" lang="ja-JP" altLang="en-US" dirty="0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BED4542-CDF2-86A0-D486-8B6EC7BC4388}"/>
              </a:ext>
            </a:extLst>
          </p:cNvPr>
          <p:cNvCxnSpPr>
            <a:cxnSpLocks/>
            <a:stCxn id="50" idx="0"/>
            <a:endCxn id="6" idx="2"/>
          </p:cNvCxnSpPr>
          <p:nvPr/>
        </p:nvCxnSpPr>
        <p:spPr>
          <a:xfrm flipH="1" flipV="1">
            <a:off x="2538740" y="4346762"/>
            <a:ext cx="652133" cy="36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A4602DF-CC6F-2339-CA3E-B85846CF3EFC}"/>
              </a:ext>
            </a:extLst>
          </p:cNvPr>
          <p:cNvSpPr txBox="1"/>
          <p:nvPr/>
        </p:nvSpPr>
        <p:spPr>
          <a:xfrm>
            <a:off x="9137250" y="30180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需要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4CBE4FE-9C5E-CEDD-6732-87C30C46CAD8}"/>
              </a:ext>
            </a:extLst>
          </p:cNvPr>
          <p:cNvCxnSpPr>
            <a:cxnSpLocks/>
          </p:cNvCxnSpPr>
          <p:nvPr/>
        </p:nvCxnSpPr>
        <p:spPr>
          <a:xfrm flipH="1" flipV="1">
            <a:off x="8865333" y="1252872"/>
            <a:ext cx="1308009" cy="42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C9AB9C7-91D2-077D-E90D-10192C493EDC}"/>
              </a:ext>
            </a:extLst>
          </p:cNvPr>
          <p:cNvSpPr txBox="1"/>
          <p:nvPr/>
        </p:nvSpPr>
        <p:spPr>
          <a:xfrm>
            <a:off x="300957" y="23327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運用者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F0764B4-3393-2426-1DE3-57D367A3DD17}"/>
              </a:ext>
            </a:extLst>
          </p:cNvPr>
          <p:cNvSpPr txBox="1"/>
          <p:nvPr/>
        </p:nvSpPr>
        <p:spPr>
          <a:xfrm>
            <a:off x="314183" y="36659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計画者</a:t>
            </a:r>
          </a:p>
        </p:txBody>
      </p:sp>
      <p:pic>
        <p:nvPicPr>
          <p:cNvPr id="81" name="グラフィックス 80" descr="ユーザー 単色塗りつぶし">
            <a:extLst>
              <a:ext uri="{FF2B5EF4-FFF2-40B4-BE49-F238E27FC236}">
                <a16:creationId xmlns:a16="http://schemas.microsoft.com/office/drawing/2014/main" id="{461C8A5F-9C9E-4174-9F32-99F51829B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01" y="910935"/>
            <a:ext cx="447423" cy="447423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613B315-45F8-C50F-2726-6C8DFB075653}"/>
              </a:ext>
            </a:extLst>
          </p:cNvPr>
          <p:cNvSpPr txBox="1"/>
          <p:nvPr/>
        </p:nvSpPr>
        <p:spPr>
          <a:xfrm>
            <a:off x="456040" y="1281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経営者</a:t>
            </a: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B2E80BDD-D09A-ABB7-E18A-FB6F5953531F}"/>
              </a:ext>
            </a:extLst>
          </p:cNvPr>
          <p:cNvCxnSpPr>
            <a:cxnSpLocks/>
            <a:stCxn id="80" idx="1"/>
            <a:endCxn id="81" idx="1"/>
          </p:cNvCxnSpPr>
          <p:nvPr/>
        </p:nvCxnSpPr>
        <p:spPr>
          <a:xfrm rot="10800000" flipH="1">
            <a:off x="314183" y="1134647"/>
            <a:ext cx="216218" cy="2715976"/>
          </a:xfrm>
          <a:prstGeom prst="bentConnector3">
            <a:avLst>
              <a:gd name="adj1" fmla="val -105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810E68ED-2EEC-B3D0-9FB1-781D7859E240}"/>
              </a:ext>
            </a:extLst>
          </p:cNvPr>
          <p:cNvCxnSpPr>
            <a:cxnSpLocks/>
            <a:stCxn id="81" idx="3"/>
            <a:endCxn id="37" idx="1"/>
          </p:cNvCxnSpPr>
          <p:nvPr/>
        </p:nvCxnSpPr>
        <p:spPr>
          <a:xfrm flipV="1">
            <a:off x="977824" y="472235"/>
            <a:ext cx="3701573" cy="662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56F6E5F-51DE-5413-619C-9B3F4B368542}"/>
              </a:ext>
            </a:extLst>
          </p:cNvPr>
          <p:cNvSpPr txBox="1"/>
          <p:nvPr/>
        </p:nvSpPr>
        <p:spPr>
          <a:xfrm>
            <a:off x="10119128" y="11225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方針、誘導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F504C28-A8C9-B6F2-A973-DB6A26E70D27}"/>
              </a:ext>
            </a:extLst>
          </p:cNvPr>
          <p:cNvSpPr txBox="1"/>
          <p:nvPr/>
        </p:nvSpPr>
        <p:spPr>
          <a:xfrm>
            <a:off x="1893762" y="11009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方針、誘導</a:t>
            </a:r>
          </a:p>
        </p:txBody>
      </p:sp>
      <p:pic>
        <p:nvPicPr>
          <p:cNvPr id="93" name="グラフィックス 92" descr="ユーザー 単色塗りつぶし">
            <a:extLst>
              <a:ext uri="{FF2B5EF4-FFF2-40B4-BE49-F238E27FC236}">
                <a16:creationId xmlns:a16="http://schemas.microsoft.com/office/drawing/2014/main" id="{3E4598FC-6F38-32C4-6AFF-3DA898229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5641" y="659282"/>
            <a:ext cx="422765" cy="422765"/>
          </a:xfrm>
          <a:prstGeom prst="rect">
            <a:avLst/>
          </a:prstGeom>
        </p:spPr>
      </p:pic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5E7D21B7-97C3-0B09-E3DD-0B267CBF0CD7}"/>
              </a:ext>
            </a:extLst>
          </p:cNvPr>
          <p:cNvSpPr/>
          <p:nvPr/>
        </p:nvSpPr>
        <p:spPr>
          <a:xfrm>
            <a:off x="9039137" y="5014402"/>
            <a:ext cx="2573670" cy="91922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9147028-D22E-6D46-2D08-CB5BA46F45CB}"/>
              </a:ext>
            </a:extLst>
          </p:cNvPr>
          <p:cNvSpPr txBox="1"/>
          <p:nvPr/>
        </p:nvSpPr>
        <p:spPr>
          <a:xfrm>
            <a:off x="10371213" y="551787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回収</a:t>
            </a: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37FE9C7D-DDBC-1057-A5F2-5140B5C056DD}"/>
              </a:ext>
            </a:extLst>
          </p:cNvPr>
          <p:cNvCxnSpPr>
            <a:cxnSpLocks/>
          </p:cNvCxnSpPr>
          <p:nvPr/>
        </p:nvCxnSpPr>
        <p:spPr>
          <a:xfrm>
            <a:off x="9153427" y="4539702"/>
            <a:ext cx="485121" cy="517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214CE1C-D28E-5580-737A-989EBF3C79C8}"/>
              </a:ext>
            </a:extLst>
          </p:cNvPr>
          <p:cNvSpPr txBox="1"/>
          <p:nvPr/>
        </p:nvSpPr>
        <p:spPr>
          <a:xfrm>
            <a:off x="6128077" y="4971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予測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B0C38F1-18A2-BEDA-5CCA-F3B0C0505BA4}"/>
              </a:ext>
            </a:extLst>
          </p:cNvPr>
          <p:cNvSpPr txBox="1"/>
          <p:nvPr/>
        </p:nvSpPr>
        <p:spPr>
          <a:xfrm>
            <a:off x="9395987" y="452597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</a:t>
            </a: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82A6AB61-5DE3-E548-2DB1-B63FA8188246}"/>
              </a:ext>
            </a:extLst>
          </p:cNvPr>
          <p:cNvSpPr/>
          <p:nvPr/>
        </p:nvSpPr>
        <p:spPr>
          <a:xfrm>
            <a:off x="4069660" y="5591271"/>
            <a:ext cx="1912703" cy="91922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7B97F88-76AA-B505-07D5-E1233C12B56E}"/>
              </a:ext>
            </a:extLst>
          </p:cNvPr>
          <p:cNvSpPr txBox="1"/>
          <p:nvPr/>
        </p:nvSpPr>
        <p:spPr>
          <a:xfrm>
            <a:off x="4129445" y="5647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太陽光発電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C609FA3-6052-9A1D-35BE-FAFC92A59295}"/>
              </a:ext>
            </a:extLst>
          </p:cNvPr>
          <p:cNvSpPr/>
          <p:nvPr/>
        </p:nvSpPr>
        <p:spPr>
          <a:xfrm>
            <a:off x="5626005" y="3484715"/>
            <a:ext cx="861318" cy="2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CO2</a:t>
            </a:r>
            <a:r>
              <a:rPr kumimoji="1" lang="ja-JP" altLang="en-US" sz="1200" dirty="0"/>
              <a:t>管理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BF69B6C-BDD7-96F0-9DEF-5A9642C8FD3F}"/>
              </a:ext>
            </a:extLst>
          </p:cNvPr>
          <p:cNvSpPr/>
          <p:nvPr/>
        </p:nvSpPr>
        <p:spPr>
          <a:xfrm>
            <a:off x="5639534" y="3798483"/>
            <a:ext cx="861318" cy="2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電気管理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8880DD7-1407-FF86-1595-7F1AC4D8A53F}"/>
              </a:ext>
            </a:extLst>
          </p:cNvPr>
          <p:cNvSpPr/>
          <p:nvPr/>
        </p:nvSpPr>
        <p:spPr>
          <a:xfrm>
            <a:off x="7137688" y="4587571"/>
            <a:ext cx="861318" cy="2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電気管理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270DBEA-0FBC-8E0A-89AC-71DD1428B0C7}"/>
              </a:ext>
            </a:extLst>
          </p:cNvPr>
          <p:cNvSpPr/>
          <p:nvPr/>
        </p:nvSpPr>
        <p:spPr>
          <a:xfrm>
            <a:off x="8534669" y="3615694"/>
            <a:ext cx="861318" cy="2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電気管理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26CFD01-E5A2-6EB0-CB91-ECB676A23B4B}"/>
              </a:ext>
            </a:extLst>
          </p:cNvPr>
          <p:cNvSpPr/>
          <p:nvPr/>
        </p:nvSpPr>
        <p:spPr>
          <a:xfrm>
            <a:off x="6573032" y="2880461"/>
            <a:ext cx="1568640" cy="731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計画策定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コントローラ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（最適化）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11" name="グラフィックス 110" descr="ユーザー 単色塗りつぶし">
            <a:extLst>
              <a:ext uri="{FF2B5EF4-FFF2-40B4-BE49-F238E27FC236}">
                <a16:creationId xmlns:a16="http://schemas.microsoft.com/office/drawing/2014/main" id="{74840D2D-B101-A8BF-4969-073331174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7991" y="3657093"/>
            <a:ext cx="422765" cy="422765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429AF20-1FA0-AF1E-AE55-550011B5BA61}"/>
              </a:ext>
            </a:extLst>
          </p:cNvPr>
          <p:cNvSpPr txBox="1"/>
          <p:nvPr/>
        </p:nvSpPr>
        <p:spPr>
          <a:xfrm>
            <a:off x="6737875" y="3767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運用者</a:t>
            </a: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E1F87D0-D636-ADCD-B4FE-431BAC1432FC}"/>
              </a:ext>
            </a:extLst>
          </p:cNvPr>
          <p:cNvCxnSpPr>
            <a:cxnSpLocks/>
            <a:stCxn id="110" idx="2"/>
            <a:endCxn id="114" idx="3"/>
          </p:cNvCxnSpPr>
          <p:nvPr/>
        </p:nvCxnSpPr>
        <p:spPr>
          <a:xfrm>
            <a:off x="7357352" y="3612028"/>
            <a:ext cx="257686" cy="34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39299BCF-D7C1-8D3D-99FF-FEE5CAE1914F}"/>
              </a:ext>
            </a:extLst>
          </p:cNvPr>
          <p:cNvCxnSpPr>
            <a:cxnSpLocks/>
          </p:cNvCxnSpPr>
          <p:nvPr/>
        </p:nvCxnSpPr>
        <p:spPr>
          <a:xfrm flipH="1" flipV="1">
            <a:off x="9039137" y="4778848"/>
            <a:ext cx="212814" cy="229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4E0E7BD-83B8-12A6-8E5B-C38F75EB8787}"/>
              </a:ext>
            </a:extLst>
          </p:cNvPr>
          <p:cNvSpPr txBox="1"/>
          <p:nvPr/>
        </p:nvSpPr>
        <p:spPr>
          <a:xfrm>
            <a:off x="9137250" y="50928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水素データ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3CE91CC-8320-381A-8FA6-8DC3A44DB24D}"/>
              </a:ext>
            </a:extLst>
          </p:cNvPr>
          <p:cNvSpPr/>
          <p:nvPr/>
        </p:nvSpPr>
        <p:spPr>
          <a:xfrm>
            <a:off x="8207726" y="4202293"/>
            <a:ext cx="1131176" cy="44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CO2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回収管理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0A112CF8-6363-B960-F8A2-1BE919743FA0}"/>
              </a:ext>
            </a:extLst>
          </p:cNvPr>
          <p:cNvSpPr/>
          <p:nvPr/>
        </p:nvSpPr>
        <p:spPr>
          <a:xfrm>
            <a:off x="9135723" y="4296763"/>
            <a:ext cx="861318" cy="2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CO2</a:t>
            </a:r>
            <a:r>
              <a:rPr kumimoji="1" lang="ja-JP" altLang="en-US" sz="1200" dirty="0"/>
              <a:t>管理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6DA7111-C906-4E0E-A36B-576EA29B7B2A}"/>
              </a:ext>
            </a:extLst>
          </p:cNvPr>
          <p:cNvSpPr/>
          <p:nvPr/>
        </p:nvSpPr>
        <p:spPr>
          <a:xfrm>
            <a:off x="8811138" y="4529644"/>
            <a:ext cx="861318" cy="2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水素管理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D910F048-9175-7822-7845-AC3668BBDA93}"/>
              </a:ext>
            </a:extLst>
          </p:cNvPr>
          <p:cNvSpPr/>
          <p:nvPr/>
        </p:nvSpPr>
        <p:spPr>
          <a:xfrm>
            <a:off x="5645894" y="3154217"/>
            <a:ext cx="861318" cy="27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水素管理</a:t>
            </a:r>
          </a:p>
        </p:txBody>
      </p:sp>
    </p:spTree>
    <p:extLst>
      <p:ext uri="{BB962C8B-B14F-4D97-AF65-F5344CB8AC3E}">
        <p14:creationId xmlns:p14="http://schemas.microsoft.com/office/powerpoint/2010/main" val="91808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_Tool_T2_01_JP_Blu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F_Tool_T2_01_JP_Blu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_Tool_T2_01_JP_O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fc14b4-71bb-4e24-af1f-81268ead5fc5" xsi:nil="true"/>
    <lcf76f155ced4ddcb4097134ff3c332f xmlns="5eb64a1b-8fad-4f65-a74c-aa97feb3d6f8">
      <Terms xmlns="http://schemas.microsoft.com/office/infopath/2007/PartnerControls"/>
    </lcf76f155ced4ddcb4097134ff3c332f>
    <_Flow_SignoffStatus xmlns="5eb64a1b-8fad-4f65-a74c-aa97feb3d6f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E9251ACC367BF43AD047675A62F3001" ma:contentTypeVersion="14" ma:contentTypeDescription="新しいドキュメントを作成します。" ma:contentTypeScope="" ma:versionID="71a685740f3ce0f1b416677527af7889">
  <xsd:schema xmlns:xsd="http://www.w3.org/2001/XMLSchema" xmlns:xs="http://www.w3.org/2001/XMLSchema" xmlns:p="http://schemas.microsoft.com/office/2006/metadata/properties" xmlns:ns2="5eb64a1b-8fad-4f65-a74c-aa97feb3d6f8" xmlns:ns3="81fc14b4-71bb-4e24-af1f-81268ead5fc5" targetNamespace="http://schemas.microsoft.com/office/2006/metadata/properties" ma:root="true" ma:fieldsID="34653b90dbaae67bc8b859665a5e0402" ns2:_="" ns3:_="">
    <xsd:import namespace="5eb64a1b-8fad-4f65-a74c-aa97feb3d6f8"/>
    <xsd:import namespace="81fc14b4-71bb-4e24-af1f-81268ead5f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b64a1b-8fad-4f65-a74c-aa97feb3d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bc4fd492-276b-4614-b3af-3a4c63b563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20" nillable="true" ma:displayName="承認の状態" ma:internalName="_x627f__x8a8d__x306e__x72b6__x614b_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c14b4-71bb-4e24-af1f-81268ead5f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ba038e-cb77-4f65-a7ea-a49c8ff531c0}" ma:internalName="TaxCatchAll" ma:showField="CatchAllData" ma:web="81fc14b4-71bb-4e24-af1f-81268ead5f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16F627-86A3-416F-B40C-1D9847C0260D}">
  <ds:schemaRefs>
    <ds:schemaRef ds:uri="5eb64a1b-8fad-4f65-a74c-aa97feb3d6f8"/>
    <ds:schemaRef ds:uri="81fc14b4-71bb-4e24-af1f-81268ead5f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AD66DE-245E-487A-852D-28B4DFD44D89}">
  <ds:schemaRefs>
    <ds:schemaRef ds:uri="5eb64a1b-8fad-4f65-a74c-aa97feb3d6f8"/>
    <ds:schemaRef ds:uri="81fc14b4-71bb-4e24-af1f-81268ead5f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B5A098-BACF-46E4-B10D-9F255E87004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db29ff9-328f-40bc-bdc5-3c7b0421d507}" enabled="1" method="Standard" siteId="{0da2a83b-13d9-4a35-965f-ec53a220ed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872</Words>
  <Application>Microsoft Office PowerPoint</Application>
  <PresentationFormat>ワイド画面</PresentationFormat>
  <Paragraphs>296</Paragraphs>
  <Slides>12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12</vt:i4>
      </vt:variant>
    </vt:vector>
  </HeadingPairs>
  <TitlesOfParts>
    <vt:vector size="24" baseType="lpstr">
      <vt:lpstr>Meiryo UI</vt:lpstr>
      <vt:lpstr>メイリオ</vt:lpstr>
      <vt:lpstr>游ゴシック</vt:lpstr>
      <vt:lpstr>游ゴシック Light</vt:lpstr>
      <vt:lpstr>Arial</vt:lpstr>
      <vt:lpstr>Tahoma</vt:lpstr>
      <vt:lpstr>Wingdings</vt:lpstr>
      <vt:lpstr>Office テーマ</vt:lpstr>
      <vt:lpstr>F_Tool_T2_01_JP_Blue</vt:lpstr>
      <vt:lpstr>1_Office テーマ</vt:lpstr>
      <vt:lpstr>1_F_Tool_T2_01_JP_Blue</vt:lpstr>
      <vt:lpstr>F_Tool_T2_01_JP_O</vt:lpstr>
      <vt:lpstr>アーキテクチャのイメージ ・サンプルとして記載 ・モデルによって記載内容は変わる。</vt:lpstr>
      <vt:lpstr>ArchiMateのサンプル ※サンプルとしてファイルを配布</vt:lpstr>
      <vt:lpstr>②CPSからCPHS化する</vt:lpstr>
      <vt:lpstr>PowerPoint プレゼンテーション</vt:lpstr>
      <vt:lpstr>③Cyber部分の詳細化(一例) ※ここまでは書かないと思いますが一例として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SoS分科会　今後の方向性</dc:title>
  <dc:creator>Sarashina, Wataru/更科 渉</dc:creator>
  <cp:lastModifiedBy>Kumagai, Wataru (Wataru.Kumagai@yokogawa.com)</cp:lastModifiedBy>
  <cp:revision>9</cp:revision>
  <dcterms:created xsi:type="dcterms:W3CDTF">2023-08-25T00:20:23Z</dcterms:created>
  <dcterms:modified xsi:type="dcterms:W3CDTF">2023-12-29T07:51:26Z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2023-08-25T00:29:15Z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1597ee0e-fe45-44f8-94a2-881aabd9d0e2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0x0101008E9251ACC367BF43AD047675A62F3001</vt:lpwstr>
  </property>
  <property fmtid="{D5CDD505-2E9C-101B-9397-08002B2CF9AE}" pid="10" name="MediaServiceImageTags">
    <vt:lpwstr/>
  </property>
</Properties>
</file>