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56"/>
  </p:notesMasterIdLst>
  <p:sldIdLst>
    <p:sldId id="269" r:id="rId2"/>
    <p:sldId id="1234" r:id="rId3"/>
    <p:sldId id="1243" r:id="rId4"/>
    <p:sldId id="1197" r:id="rId5"/>
    <p:sldId id="1195" r:id="rId6"/>
    <p:sldId id="1247" r:id="rId7"/>
    <p:sldId id="1203" r:id="rId8"/>
    <p:sldId id="1200" r:id="rId9"/>
    <p:sldId id="1246" r:id="rId10"/>
    <p:sldId id="1217" r:id="rId11"/>
    <p:sldId id="1209" r:id="rId12"/>
    <p:sldId id="256" r:id="rId13"/>
    <p:sldId id="258" r:id="rId14"/>
    <p:sldId id="263" r:id="rId15"/>
    <p:sldId id="260" r:id="rId16"/>
    <p:sldId id="262" r:id="rId17"/>
    <p:sldId id="1239" r:id="rId18"/>
    <p:sldId id="1235" r:id="rId19"/>
    <p:sldId id="1231" r:id="rId20"/>
    <p:sldId id="1228" r:id="rId21"/>
    <p:sldId id="1229" r:id="rId22"/>
    <p:sldId id="1237" r:id="rId23"/>
    <p:sldId id="1238" r:id="rId24"/>
    <p:sldId id="1236" r:id="rId25"/>
    <p:sldId id="1201" r:id="rId26"/>
    <p:sldId id="1248" r:id="rId27"/>
    <p:sldId id="1241" r:id="rId28"/>
    <p:sldId id="1250" r:id="rId29"/>
    <p:sldId id="1244" r:id="rId30"/>
    <p:sldId id="1245" r:id="rId31"/>
    <p:sldId id="1242" r:id="rId32"/>
    <p:sldId id="1188" r:id="rId33"/>
    <p:sldId id="1202" r:id="rId34"/>
    <p:sldId id="1192" r:id="rId35"/>
    <p:sldId id="1193" r:id="rId36"/>
    <p:sldId id="1190" r:id="rId37"/>
    <p:sldId id="1191" r:id="rId38"/>
    <p:sldId id="1189" r:id="rId39"/>
    <p:sldId id="1216" r:id="rId40"/>
    <p:sldId id="1215" r:id="rId41"/>
    <p:sldId id="1232" r:id="rId42"/>
    <p:sldId id="1233" r:id="rId43"/>
    <p:sldId id="1226" r:id="rId44"/>
    <p:sldId id="1227" r:id="rId45"/>
    <p:sldId id="1230" r:id="rId46"/>
    <p:sldId id="1220" r:id="rId47"/>
    <p:sldId id="1221" r:id="rId48"/>
    <p:sldId id="1222" r:id="rId49"/>
    <p:sldId id="1223" r:id="rId50"/>
    <p:sldId id="1224" r:id="rId51"/>
    <p:sldId id="1225" r:id="rId52"/>
    <p:sldId id="1218" r:id="rId53"/>
    <p:sldId id="1219" r:id="rId54"/>
    <p:sldId id="286"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31" autoAdjust="0"/>
    <p:restoredTop sz="95320" autoAdjust="0"/>
  </p:normalViewPr>
  <p:slideViewPr>
    <p:cSldViewPr snapToGrid="0">
      <p:cViewPr varScale="1">
        <p:scale>
          <a:sx n="79" d="100"/>
          <a:sy n="79" d="100"/>
        </p:scale>
        <p:origin x="132" y="56"/>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2023/12/4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8</a:t>
            </a:fld>
            <a:endParaRPr kumimoji="1" lang="ja-JP" altLang="en-US"/>
          </a:p>
        </p:txBody>
      </p:sp>
    </p:spTree>
    <p:extLst>
      <p:ext uri="{BB962C8B-B14F-4D97-AF65-F5344CB8AC3E}">
        <p14:creationId xmlns:p14="http://schemas.microsoft.com/office/powerpoint/2010/main" val="4188723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モデリングの技術や最適化にモデルを応用するときのの課題を調べるために、</a:t>
            </a:r>
          </a:p>
          <a:p>
            <a:r>
              <a:rPr kumimoji="1" lang="en-US" altLang="ja-JP" dirty="0" err="1"/>
              <a:t>neurips</a:t>
            </a:r>
            <a:r>
              <a:rPr kumimoji="1" lang="en-US" altLang="ja-JP" dirty="0"/>
              <a:t> 2020</a:t>
            </a:r>
            <a:r>
              <a:rPr kumimoji="1" lang="ja-JP" altLang="en-US" dirty="0"/>
              <a:t>の文献とその参考文献のうち、</a:t>
            </a:r>
          </a:p>
          <a:p>
            <a:r>
              <a:rPr kumimoji="1" lang="en-US" altLang="ja-JP" dirty="0"/>
              <a:t>model-based </a:t>
            </a:r>
            <a:r>
              <a:rPr kumimoji="1" lang="ja-JP" altLang="en-US" dirty="0"/>
              <a:t>の強化学習を扱った文献を調査した。</a:t>
            </a:r>
          </a:p>
          <a:p>
            <a:r>
              <a:rPr kumimoji="1" lang="ja-JP" altLang="en-US" dirty="0"/>
              <a:t>結果として、</a:t>
            </a:r>
          </a:p>
          <a:p>
            <a:r>
              <a:rPr kumimoji="1" lang="en-US" altLang="ja-JP" dirty="0"/>
              <a:t>"</a:t>
            </a:r>
            <a:r>
              <a:rPr kumimoji="1" lang="ja-JP" altLang="en-US" dirty="0"/>
              <a:t>予測誤差を追及するとかえって制御のパフォーマンスが悪化する</a:t>
            </a:r>
            <a:r>
              <a:rPr kumimoji="1" lang="en-US" altLang="ja-JP" dirty="0"/>
              <a:t>"</a:t>
            </a:r>
            <a:r>
              <a:rPr kumimoji="1" lang="ja-JP" altLang="en-US" dirty="0"/>
              <a:t>と主張する文献があった。</a:t>
            </a:r>
          </a:p>
          <a:p>
            <a:r>
              <a:rPr kumimoji="1" lang="ja-JP" altLang="en-US" dirty="0"/>
              <a:t>文献によると、パフォーマンスが下がる根拠は、</a:t>
            </a:r>
          </a:p>
          <a:p>
            <a:r>
              <a:rPr kumimoji="1" lang="en-US" altLang="ja-JP" dirty="0"/>
              <a:t>"</a:t>
            </a:r>
            <a:r>
              <a:rPr kumimoji="1" lang="ja-JP" altLang="en-US" dirty="0"/>
              <a:t>最適化をすることで、分布がオフラインデータから乖離して、外挿になるため</a:t>
            </a:r>
            <a:r>
              <a:rPr kumimoji="1" lang="en-US" altLang="ja-JP" dirty="0"/>
              <a:t>"</a:t>
            </a:r>
            <a:r>
              <a:rPr kumimoji="1" lang="ja-JP" altLang="en-US" dirty="0"/>
              <a:t>である。</a:t>
            </a:r>
          </a:p>
          <a:p>
            <a:endParaRPr kumimoji="1" lang="ja-JP" altLang="en-US" dirty="0"/>
          </a:p>
          <a:p>
            <a:r>
              <a:rPr kumimoji="1" lang="ja-JP" altLang="en-US" dirty="0"/>
              <a:t>一方、</a:t>
            </a:r>
          </a:p>
          <a:p>
            <a:r>
              <a:rPr kumimoji="1" lang="ja-JP" altLang="en-US" dirty="0"/>
              <a:t>最適化チームでは、</a:t>
            </a:r>
            <a:r>
              <a:rPr kumimoji="1" lang="en-US" altLang="ja-JP" dirty="0"/>
              <a:t>"</a:t>
            </a:r>
            <a:r>
              <a:rPr kumimoji="1" lang="ja-JP" altLang="en-US" dirty="0"/>
              <a:t>モデリングと最適化を分けて個別に検討する</a:t>
            </a:r>
            <a:r>
              <a:rPr kumimoji="1" lang="en-US" altLang="ja-JP" dirty="0"/>
              <a:t>"</a:t>
            </a:r>
            <a:r>
              <a:rPr kumimoji="1" lang="ja-JP" altLang="en-US" dirty="0"/>
              <a:t>という方針を採用することが多い。</a:t>
            </a:r>
          </a:p>
          <a:p>
            <a:r>
              <a:rPr kumimoji="1" lang="ja-JP" altLang="en-US" dirty="0"/>
              <a:t>なぜならば、客先を説得するときに、予測精度を根拠にしているからである。</a:t>
            </a:r>
          </a:p>
          <a:p>
            <a:r>
              <a:rPr kumimoji="1" lang="ja-JP" altLang="en-US" dirty="0"/>
              <a:t>結果として、モデリングのフェーズで、予測精度を追及する傾向がある。</a:t>
            </a:r>
          </a:p>
          <a:p>
            <a:endParaRPr kumimoji="1" lang="ja-JP" altLang="en-US" dirty="0"/>
          </a:p>
          <a:p>
            <a:r>
              <a:rPr kumimoji="1" lang="ja-JP" altLang="en-US" dirty="0"/>
              <a:t>以上から、強化学習の文脈だけではなくて、我々の文脈においても、</a:t>
            </a:r>
          </a:p>
          <a:p>
            <a:r>
              <a:rPr kumimoji="1" lang="ja-JP" altLang="en-US" dirty="0"/>
              <a:t>予測精度を追及したモデルを使うことで、制御のパフォーマンスが劣化する可能性がある。</a:t>
            </a:r>
          </a:p>
          <a:p>
            <a:r>
              <a:rPr kumimoji="1" lang="ja-JP" altLang="en-US" dirty="0"/>
              <a:t>これは、問題の切り分け方を見直す必要がある可能性を示唆する。</a:t>
            </a:r>
          </a:p>
          <a:p>
            <a:endParaRPr kumimoji="1" lang="ja-JP" altLang="en-US" dirty="0"/>
          </a:p>
          <a:p>
            <a:r>
              <a:rPr kumimoji="1" lang="ja-JP" altLang="en-US" dirty="0"/>
              <a:t>一方、強化学習が扱うタスクは、我々の対象とは必ずも同じではないことから、</a:t>
            </a:r>
          </a:p>
          <a:p>
            <a:r>
              <a:rPr kumimoji="1" lang="ja-JP" altLang="en-US" dirty="0"/>
              <a:t>強化学習で得られた知見を、そのまま我々の文脈に応用できない。</a:t>
            </a:r>
          </a:p>
          <a:p>
            <a:r>
              <a:rPr kumimoji="1" lang="ja-JP" altLang="en-US" dirty="0"/>
              <a:t>したがって、</a:t>
            </a:r>
          </a:p>
          <a:p>
            <a:r>
              <a:rPr kumimoji="1" lang="ja-JP" altLang="en-US" dirty="0"/>
              <a:t>下水処理施設のシミュレータを制御対象に見立てて、予測誤差と制御の性能の関係をしらべる</a:t>
            </a:r>
          </a:p>
          <a:p>
            <a:endParaRPr kumimoji="1" lang="ja-JP" altLang="en-US" dirty="0"/>
          </a:p>
          <a:p>
            <a:r>
              <a:rPr kumimoji="1" lang="ja-JP" altLang="en-US" dirty="0"/>
              <a:t>結果として、</a:t>
            </a:r>
          </a:p>
          <a:p>
            <a:r>
              <a:rPr kumimoji="1" lang="en-US" altLang="ja-JP" dirty="0"/>
              <a:t>"</a:t>
            </a:r>
            <a:r>
              <a:rPr kumimoji="1" lang="ja-JP" altLang="en-US" dirty="0"/>
              <a:t>予測誤差を追及するとかえって制御のパフォーマンスが悪化する</a:t>
            </a:r>
            <a:r>
              <a:rPr kumimoji="1" lang="en-US" altLang="ja-JP" dirty="0"/>
              <a:t>"</a:t>
            </a:r>
            <a:r>
              <a:rPr kumimoji="1" lang="ja-JP" altLang="en-US" dirty="0"/>
              <a:t>を示唆する結果が得られなかった。</a:t>
            </a:r>
          </a:p>
          <a:p>
            <a:r>
              <a:rPr kumimoji="1" lang="ja-JP" altLang="en-US" dirty="0"/>
              <a:t>具体的には、下水処理施設のシミュレータを制御対象に見立てて、検証した結果、予測誤差とリターンに相関ない。</a:t>
            </a:r>
          </a:p>
          <a:p>
            <a:r>
              <a:rPr kumimoji="1" lang="ja-JP" altLang="en-US" dirty="0"/>
              <a:t>したがって、問題の切り分け方、フレームワークを考え直す必要がないと判断する。</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36</a:t>
            </a:fld>
            <a:endParaRPr kumimoji="1" lang="ja-JP" altLang="en-US"/>
          </a:p>
        </p:txBody>
      </p:sp>
    </p:spTree>
    <p:extLst>
      <p:ext uri="{BB962C8B-B14F-4D97-AF65-F5344CB8AC3E}">
        <p14:creationId xmlns:p14="http://schemas.microsoft.com/office/powerpoint/2010/main" val="2056003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54</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_section">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216000"/>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5">
            <a:extLst>
              <a:ext uri="{FF2B5EF4-FFF2-40B4-BE49-F238E27FC236}">
                <a16:creationId xmlns:a16="http://schemas.microsoft.com/office/drawing/2014/main" id="{52B0B757-D8E4-FC45-BB74-D330F68D876C}"/>
              </a:ext>
            </a:extLst>
          </p:cNvPr>
          <p:cNvSpPr>
            <a:spLocks noGrp="1"/>
          </p:cNvSpPr>
          <p:nvPr>
            <p:ph type="body" sz="quarter" idx="12" hasCustomPrompt="1"/>
          </p:nvPr>
        </p:nvSpPr>
        <p:spPr>
          <a:xfrm>
            <a:off x="518399" y="0"/>
            <a:ext cx="7200000" cy="259200"/>
          </a:xfrm>
        </p:spPr>
        <p:txBody>
          <a:bodyPr>
            <a:spAutoFit/>
          </a:bodyPr>
          <a:lstStyle>
            <a:lvl1pPr marL="0" indent="0">
              <a:buNone/>
              <a:defRPr sz="1200" b="1" baseline="0">
                <a:solidFill>
                  <a:schemeClr val="bg1"/>
                </a:solidFill>
                <a:latin typeface="+mj-lt"/>
                <a:ea typeface="+mj-ea"/>
              </a:defRPr>
            </a:lvl1pPr>
          </a:lstStyle>
          <a:p>
            <a:r>
              <a:rPr kumimoji="1" lang="en-US" altLang="ja-JP" dirty="0"/>
              <a:t>Section</a:t>
            </a:r>
            <a:endParaRPr kumimoji="1" lang="ja-JP" altLang="en-US" dirty="0"/>
          </a:p>
        </p:txBody>
      </p:sp>
    </p:spTree>
    <p:extLst>
      <p:ext uri="{BB962C8B-B14F-4D97-AF65-F5344CB8AC3E}">
        <p14:creationId xmlns:p14="http://schemas.microsoft.com/office/powerpoint/2010/main" val="1328139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free_section">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216000"/>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6" name="テキスト プレースホルダー 5">
            <a:extLst>
              <a:ext uri="{FF2B5EF4-FFF2-40B4-BE49-F238E27FC236}">
                <a16:creationId xmlns:a16="http://schemas.microsoft.com/office/drawing/2014/main" id="{4C77533F-EA1A-9E42-9105-2F8167814EF8}"/>
              </a:ext>
            </a:extLst>
          </p:cNvPr>
          <p:cNvSpPr>
            <a:spLocks noGrp="1"/>
          </p:cNvSpPr>
          <p:nvPr>
            <p:ph type="body" sz="quarter" idx="11" hasCustomPrompt="1"/>
          </p:nvPr>
        </p:nvSpPr>
        <p:spPr>
          <a:xfrm>
            <a:off x="518399" y="0"/>
            <a:ext cx="7200000" cy="259200"/>
          </a:xfrm>
        </p:spPr>
        <p:txBody>
          <a:bodyPr>
            <a:spAutoFit/>
          </a:bodyPr>
          <a:lstStyle>
            <a:lvl1pPr marL="0" indent="0">
              <a:buNone/>
              <a:defRPr sz="1200" b="1" baseline="0">
                <a:solidFill>
                  <a:schemeClr val="bg1"/>
                </a:solidFill>
                <a:latin typeface="+mj-lt"/>
                <a:ea typeface="+mj-ea"/>
              </a:defRPr>
            </a:lvl1pPr>
          </a:lstStyle>
          <a:p>
            <a:r>
              <a:rPr kumimoji="1" lang="en-US" altLang="ja-JP" dirty="0"/>
              <a:t>Section</a:t>
            </a:r>
            <a:endParaRPr kumimoji="1" lang="ja-JP" altLang="en-US" dirty="0"/>
          </a:p>
        </p:txBody>
      </p:sp>
    </p:spTree>
    <p:extLst>
      <p:ext uri="{BB962C8B-B14F-4D97-AF65-F5344CB8AC3E}">
        <p14:creationId xmlns:p14="http://schemas.microsoft.com/office/powerpoint/2010/main" val="2593858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SMM-BD19-INV-08R-0001 | Feb. 25, 2022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32" r:id="rId6"/>
    <p:sldLayoutId id="2147483820" r:id="rId7"/>
    <p:sldLayoutId id="2147483821" r:id="rId8"/>
    <p:sldLayoutId id="2147483822" r:id="rId9"/>
    <p:sldLayoutId id="2147483823" r:id="rId10"/>
    <p:sldLayoutId id="2147483824" r:id="rId11"/>
    <p:sldLayoutId id="2147483825" r:id="rId12"/>
    <p:sldLayoutId id="2147483826" r:id="rId13"/>
    <p:sldLayoutId id="2147483833" r:id="rId14"/>
    <p:sldLayoutId id="2147483828" r:id="rId15"/>
    <p:sldLayoutId id="2147483829" r:id="rId16"/>
    <p:sldLayoutId id="2147483830" r:id="rId17"/>
    <p:sldLayoutId id="2147483802" r:id="rId18"/>
    <p:sldLayoutId id="2147483763" r:id="rId19"/>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18" Type="http://schemas.openxmlformats.org/officeDocument/2006/relationships/image" Target="../media/image63.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png"/><Relationship Id="rId17" Type="http://schemas.openxmlformats.org/officeDocument/2006/relationships/image" Target="../media/image62.png"/><Relationship Id="rId2" Type="http://schemas.openxmlformats.org/officeDocument/2006/relationships/image" Target="../media/image47.png"/><Relationship Id="rId16" Type="http://schemas.openxmlformats.org/officeDocument/2006/relationships/image" Target="../media/image9.png"/><Relationship Id="rId1" Type="http://schemas.openxmlformats.org/officeDocument/2006/relationships/slideLayout" Target="../slideLayouts/slideLayout13.xml"/><Relationship Id="rId6" Type="http://schemas.openxmlformats.org/officeDocument/2006/relationships/image" Target="../media/image51.png"/><Relationship Id="rId11" Type="http://schemas.openxmlformats.org/officeDocument/2006/relationships/image" Target="../media/image8.png"/><Relationship Id="rId5" Type="http://schemas.openxmlformats.org/officeDocument/2006/relationships/image" Target="../media/image50.png"/><Relationship Id="rId15" Type="http://schemas.openxmlformats.org/officeDocument/2006/relationships/image" Target="../media/image60.png"/><Relationship Id="rId10" Type="http://schemas.openxmlformats.org/officeDocument/2006/relationships/image" Target="../media/image7.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s>
</file>

<file path=ppt/slides/_rels/slide2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wmf"/><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3.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10.png"/></Relationships>
</file>

<file path=ppt/slides/_rels/slide42.xml.rels><?xml version="1.0" encoding="UTF-8" standalone="yes"?>
<Relationships xmlns="http://schemas.openxmlformats.org/package/2006/relationships"><Relationship Id="rId3" Type="http://schemas.openxmlformats.org/officeDocument/2006/relationships/image" Target="../media/image22.emf"/><Relationship Id="rId7" Type="http://schemas.openxmlformats.org/officeDocument/2006/relationships/image" Target="../media/image26.emf"/><Relationship Id="rId2" Type="http://schemas.openxmlformats.org/officeDocument/2006/relationships/image" Target="../media/image21.emf"/><Relationship Id="rId1" Type="http://schemas.openxmlformats.org/officeDocument/2006/relationships/slideLayout" Target="../slideLayouts/slideLayout13.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4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18" Type="http://schemas.openxmlformats.org/officeDocument/2006/relationships/image" Target="../media/image46.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17" Type="http://schemas.openxmlformats.org/officeDocument/2006/relationships/image" Target="../media/image45.png"/><Relationship Id="rId2" Type="http://schemas.openxmlformats.org/officeDocument/2006/relationships/image" Target="../media/image30.png"/><Relationship Id="rId16" Type="http://schemas.openxmlformats.org/officeDocument/2006/relationships/image" Target="../media/image44.png"/><Relationship Id="rId1" Type="http://schemas.openxmlformats.org/officeDocument/2006/relationships/slideLayout" Target="../slideLayouts/slideLayout13.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5" Type="http://schemas.openxmlformats.org/officeDocument/2006/relationships/image" Target="../media/image4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s>
</file>

<file path=ppt/slides/_rels/slide46.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連携最適化による操業支援</a:t>
            </a:r>
            <a:br>
              <a:rPr lang="en-US" altLang="ja-JP" dirty="0"/>
            </a:br>
            <a:r>
              <a:rPr lang="en-US" altLang="ja-JP" dirty="0"/>
              <a:t>LR2</a:t>
            </a:r>
            <a:r>
              <a:rPr lang="ja-JP" altLang="en-US" dirty="0"/>
              <a:t>資料案</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a:t>鎌田健一</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 altLang="ja-JP" dirty="0"/>
              <a:t>MK</a:t>
            </a:r>
            <a:r>
              <a:rPr lang="ja-JP" altLang="en-US" dirty="0"/>
              <a:t>本部 イノベーションセンター</a:t>
            </a:r>
            <a:endParaRPr lang="en-US" altLang="ja-JP" dirty="0"/>
          </a:p>
          <a:p>
            <a:r>
              <a:rPr lang="ja-JP" altLang="en-US" dirty="0"/>
              <a:t>プロジェクトデザイン部 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2023-12-22</a:t>
            </a:r>
            <a:endParaRPr lang="ja-JP" altLang="en-US" dirty="0"/>
          </a:p>
        </p:txBody>
      </p:sp>
      <p:graphicFrame>
        <p:nvGraphicFramePr>
          <p:cNvPr id="9" name="表 8">
            <a:extLst>
              <a:ext uri="{FF2B5EF4-FFF2-40B4-BE49-F238E27FC236}">
                <a16:creationId xmlns:a16="http://schemas.microsoft.com/office/drawing/2014/main" id="{A89D6AF8-F331-8F40-8E39-276B3B96FEBE}"/>
              </a:ext>
            </a:extLst>
          </p:cNvPr>
          <p:cNvGraphicFramePr>
            <a:graphicFrameLocks noGrp="1"/>
          </p:cNvGraphicFramePr>
          <p:nvPr>
            <p:extLst>
              <p:ext uri="{D42A27DB-BD31-4B8C-83A1-F6EECF244321}">
                <p14:modId xmlns:p14="http://schemas.microsoft.com/office/powerpoint/2010/main" val="1672733366"/>
              </p:ext>
            </p:extLst>
          </p:nvPr>
        </p:nvGraphicFramePr>
        <p:xfrm>
          <a:off x="6267434" y="376890"/>
          <a:ext cx="5509234" cy="1319348"/>
        </p:xfrm>
        <a:graphic>
          <a:graphicData uri="http://schemas.openxmlformats.org/drawingml/2006/table">
            <a:tbl>
              <a:tblPr firstRow="1" bandRow="1">
                <a:tableStyleId>{5940675A-B579-460E-94D1-54222C63F5DA}</a:tableStyleId>
              </a:tblPr>
              <a:tblGrid>
                <a:gridCol w="636494">
                  <a:extLst>
                    <a:ext uri="{9D8B030D-6E8A-4147-A177-3AD203B41FA5}">
                      <a16:colId xmlns:a16="http://schemas.microsoft.com/office/drawing/2014/main" val="2988005727"/>
                    </a:ext>
                  </a:extLst>
                </a:gridCol>
                <a:gridCol w="1144921">
                  <a:extLst>
                    <a:ext uri="{9D8B030D-6E8A-4147-A177-3AD203B41FA5}">
                      <a16:colId xmlns:a16="http://schemas.microsoft.com/office/drawing/2014/main" val="2966288160"/>
                    </a:ext>
                  </a:extLst>
                </a:gridCol>
                <a:gridCol w="637775">
                  <a:extLst>
                    <a:ext uri="{9D8B030D-6E8A-4147-A177-3AD203B41FA5}">
                      <a16:colId xmlns:a16="http://schemas.microsoft.com/office/drawing/2014/main" val="2784523747"/>
                    </a:ext>
                  </a:extLst>
                </a:gridCol>
                <a:gridCol w="1148355">
                  <a:extLst>
                    <a:ext uri="{9D8B030D-6E8A-4147-A177-3AD203B41FA5}">
                      <a16:colId xmlns:a16="http://schemas.microsoft.com/office/drawing/2014/main" val="2182898409"/>
                    </a:ext>
                  </a:extLst>
                </a:gridCol>
                <a:gridCol w="803564">
                  <a:extLst>
                    <a:ext uri="{9D8B030D-6E8A-4147-A177-3AD203B41FA5}">
                      <a16:colId xmlns:a16="http://schemas.microsoft.com/office/drawing/2014/main" val="547596911"/>
                    </a:ext>
                  </a:extLst>
                </a:gridCol>
                <a:gridCol w="1138125">
                  <a:extLst>
                    <a:ext uri="{9D8B030D-6E8A-4147-A177-3AD203B41FA5}">
                      <a16:colId xmlns:a16="http://schemas.microsoft.com/office/drawing/2014/main" val="2281726266"/>
                    </a:ext>
                  </a:extLst>
                </a:gridCol>
              </a:tblGrid>
              <a:tr h="293914">
                <a:tc>
                  <a:txBody>
                    <a:bodyPr/>
                    <a:lstStyle/>
                    <a:p>
                      <a:r>
                        <a:rPr kumimoji="1" lang="en-US" altLang="ja-JP" sz="1200" dirty="0">
                          <a:solidFill>
                            <a:schemeClr val="bg1">
                              <a:lumMod val="85000"/>
                            </a:schemeClr>
                          </a:solidFill>
                        </a:rPr>
                        <a:t>Title</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gridSpan="3">
                  <a:txBody>
                    <a:bodyPr/>
                    <a:lstStyle/>
                    <a:p>
                      <a:r>
                        <a:rPr kumimoji="1" lang="ja-JP" altLang="en-US" sz="1200" dirty="0">
                          <a:solidFill>
                            <a:schemeClr val="bg1">
                              <a:lumMod val="85000"/>
                            </a:schemeClr>
                          </a:solidFill>
                        </a:rPr>
                        <a:t>連携最適化による操業支援 </a:t>
                      </a:r>
                      <a:r>
                        <a:rPr kumimoji="1" lang="en-US" altLang="ja-JP" sz="1200" dirty="0">
                          <a:solidFill>
                            <a:schemeClr val="bg1">
                              <a:lumMod val="85000"/>
                            </a:schemeClr>
                          </a:solidFill>
                        </a:rPr>
                        <a:t>LR2</a:t>
                      </a:r>
                      <a:r>
                        <a:rPr kumimoji="1" lang="ja-JP" altLang="en-US" sz="1200" dirty="0">
                          <a:solidFill>
                            <a:schemeClr val="bg1">
                              <a:lumMod val="85000"/>
                            </a:schemeClr>
                          </a:solidFill>
                        </a:rPr>
                        <a:t>資料</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r>
                        <a:rPr kumimoji="1" lang="en-US" altLang="ja-JP" sz="1200">
                          <a:solidFill>
                            <a:schemeClr val="bg1">
                              <a:lumMod val="85000"/>
                            </a:schemeClr>
                          </a:solidFill>
                        </a:rPr>
                        <a:t>Date</a:t>
                      </a:r>
                      <a:endParaRPr kumimoji="1" lang="ja-JP" altLang="en-US" sz="120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2023/12/XX</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404419499"/>
                  </a:ext>
                </a:extLst>
              </a:tr>
              <a:tr h="293914">
                <a:tc>
                  <a:txBody>
                    <a:bodyPr/>
                    <a:lstStyle/>
                    <a:p>
                      <a:r>
                        <a:rPr kumimoji="1" lang="en-US" altLang="ja-JP" sz="1200" dirty="0">
                          <a:solidFill>
                            <a:schemeClr val="bg1">
                              <a:lumMod val="85000"/>
                            </a:schemeClr>
                          </a:solidFill>
                        </a:rPr>
                        <a:t>No.</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gridSpan="3">
                  <a:txBody>
                    <a:bodyPr/>
                    <a:lstStyle/>
                    <a:p>
                      <a:r>
                        <a:rPr kumimoji="1" lang="en-US" altLang="ja-JP" sz="1200" dirty="0">
                          <a:solidFill>
                            <a:schemeClr val="bg1">
                              <a:lumMod val="85000"/>
                            </a:schemeClr>
                          </a:solidFill>
                        </a:rPr>
                        <a:t>SMM-BD19-INV-08R-0001</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r>
                        <a:rPr kumimoji="1" lang="en-US" altLang="ja-JP" sz="1200" dirty="0">
                          <a:solidFill>
                            <a:schemeClr val="bg1">
                              <a:lumMod val="85000"/>
                            </a:schemeClr>
                          </a:solidFill>
                        </a:rPr>
                        <a:t>Rev.</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0</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476422670"/>
                  </a:ext>
                </a:extLst>
              </a:tr>
              <a:tr h="367393">
                <a:tc>
                  <a:txBody>
                    <a:bodyPr/>
                    <a:lstStyle/>
                    <a:p>
                      <a:r>
                        <a:rPr kumimoji="1" lang="en-US" altLang="ja-JP" sz="1200" dirty="0">
                          <a:solidFill>
                            <a:schemeClr val="bg1">
                              <a:lumMod val="85000"/>
                            </a:schemeClr>
                          </a:solidFill>
                        </a:rPr>
                        <a:t>Desc.</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gridSpan="3">
                  <a:txBody>
                    <a:bodyPr/>
                    <a:lstStyle/>
                    <a:p>
                      <a:r>
                        <a:rPr kumimoji="1" lang="ja-JP" altLang="en-US" sz="1200">
                          <a:solidFill>
                            <a:schemeClr val="bg1">
                              <a:lumMod val="85000"/>
                            </a:schemeClr>
                          </a:solidFill>
                        </a:rPr>
                        <a:t>初版作成</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r>
                        <a:rPr kumimoji="1" lang="en-US" altLang="ja-JP" sz="1200" dirty="0">
                          <a:solidFill>
                            <a:schemeClr val="bg1">
                              <a:lumMod val="85000"/>
                            </a:schemeClr>
                          </a:solidFill>
                        </a:rPr>
                        <a:t>Issue</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INV </a:t>
                      </a:r>
                      <a:r>
                        <a:rPr kumimoji="1" lang="ja-JP" altLang="en-US" sz="1200">
                          <a:solidFill>
                            <a:schemeClr val="bg1">
                              <a:lumMod val="85000"/>
                            </a:schemeClr>
                          </a:solidFill>
                        </a:rPr>
                        <a:t>プロジェクトデザイン部</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14399807"/>
                  </a:ext>
                </a:extLst>
              </a:tr>
              <a:tr h="220436">
                <a:tc>
                  <a:txBody>
                    <a:bodyPr/>
                    <a:lstStyle/>
                    <a:p>
                      <a:r>
                        <a:rPr kumimoji="1" lang="en-US" altLang="ja-JP" sz="1200" dirty="0">
                          <a:solidFill>
                            <a:schemeClr val="bg1">
                              <a:lumMod val="85000"/>
                            </a:schemeClr>
                          </a:solidFill>
                        </a:rPr>
                        <a:t>Author</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ja-JP" altLang="en-US" sz="1200" dirty="0">
                          <a:solidFill>
                            <a:schemeClr val="bg1">
                              <a:lumMod val="85000"/>
                            </a:schemeClr>
                          </a:solidFill>
                        </a:rPr>
                        <a:t>鎌田健一</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Check</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ja-JP" altLang="en-US" sz="1200" dirty="0">
                          <a:solidFill>
                            <a:schemeClr val="bg1">
                              <a:lumMod val="85000"/>
                            </a:schemeClr>
                          </a:solidFill>
                        </a:rPr>
                        <a:t>福沢充孝</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Approval</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ja-JP" altLang="en-US" sz="1200" dirty="0">
                          <a:solidFill>
                            <a:schemeClr val="bg1">
                              <a:lumMod val="85000"/>
                            </a:schemeClr>
                          </a:solidFill>
                        </a:rPr>
                        <a:t>藤田佳弘</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120551493"/>
                  </a:ext>
                </a:extLst>
              </a:tr>
            </a:tbl>
          </a:graphicData>
        </a:graphic>
      </p:graphicFrame>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AB6ACE-FBAE-4C92-AECE-0AE89D07E870}"/>
              </a:ext>
            </a:extLst>
          </p:cNvPr>
          <p:cNvSpPr>
            <a:spLocks noGrp="1"/>
          </p:cNvSpPr>
          <p:nvPr>
            <p:ph type="title"/>
          </p:nvPr>
        </p:nvSpPr>
        <p:spPr/>
        <p:txBody>
          <a:bodyPr/>
          <a:lstStyle/>
          <a:p>
            <a:r>
              <a:rPr lang="ja-JP" altLang="en-US" dirty="0"/>
              <a:t>非線型・動的な最適化用</a:t>
            </a:r>
            <a:r>
              <a:rPr lang="en-US" altLang="ja-JP" dirty="0"/>
              <a:t>DDM</a:t>
            </a:r>
            <a:r>
              <a:rPr lang="ja-JP" altLang="en-US" dirty="0"/>
              <a:t>技術へのアプローチ</a:t>
            </a:r>
            <a:endParaRPr kumimoji="1" lang="ja-JP" altLang="en-US" dirty="0"/>
          </a:p>
        </p:txBody>
      </p:sp>
      <p:sp>
        <p:nvSpPr>
          <p:cNvPr id="3" name="スライド番号プレースホルダー 2">
            <a:extLst>
              <a:ext uri="{FF2B5EF4-FFF2-40B4-BE49-F238E27FC236}">
                <a16:creationId xmlns:a16="http://schemas.microsoft.com/office/drawing/2014/main" id="{78885C37-A337-4238-B16E-00EE543E1947}"/>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4" name="テキスト プレースホルダー 3">
            <a:extLst>
              <a:ext uri="{FF2B5EF4-FFF2-40B4-BE49-F238E27FC236}">
                <a16:creationId xmlns:a16="http://schemas.microsoft.com/office/drawing/2014/main" id="{CB3FAB47-E15E-47CC-89FA-42DD969B615A}"/>
              </a:ext>
            </a:extLst>
          </p:cNvPr>
          <p:cNvSpPr>
            <a:spLocks noGrp="1"/>
          </p:cNvSpPr>
          <p:nvPr>
            <p:ph type="body" sz="quarter" idx="11"/>
          </p:nvPr>
        </p:nvSpPr>
        <p:spPr>
          <a:xfrm>
            <a:off x="518399" y="0"/>
            <a:ext cx="7200000" cy="258532"/>
          </a:xfrm>
        </p:spPr>
        <p:txBody>
          <a:bodyPr/>
          <a:lstStyle/>
          <a:p>
            <a:r>
              <a:rPr lang="en-US" altLang="ja-JP" dirty="0"/>
              <a:t>2. </a:t>
            </a:r>
            <a:r>
              <a:rPr lang="ja-JP" altLang="en-US" dirty="0"/>
              <a:t>研究開発の進捗状況  ▶  モデリング技術</a:t>
            </a:r>
          </a:p>
        </p:txBody>
      </p:sp>
      <p:sp>
        <p:nvSpPr>
          <p:cNvPr id="5" name="円/楕円 5">
            <a:extLst>
              <a:ext uri="{FF2B5EF4-FFF2-40B4-BE49-F238E27FC236}">
                <a16:creationId xmlns:a16="http://schemas.microsoft.com/office/drawing/2014/main" id="{AC9FFB78-0CDC-4417-B514-B07C93E4BF5F}"/>
              </a:ext>
            </a:extLst>
          </p:cNvPr>
          <p:cNvSpPr/>
          <p:nvPr/>
        </p:nvSpPr>
        <p:spPr>
          <a:xfrm>
            <a:off x="1444525" y="855929"/>
            <a:ext cx="3600000" cy="36000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 name="円/楕円 6">
            <a:extLst>
              <a:ext uri="{FF2B5EF4-FFF2-40B4-BE49-F238E27FC236}">
                <a16:creationId xmlns:a16="http://schemas.microsoft.com/office/drawing/2014/main" id="{4A79CB7F-C383-449E-BF81-4E4CE76873EA}"/>
              </a:ext>
            </a:extLst>
          </p:cNvPr>
          <p:cNvSpPr/>
          <p:nvPr/>
        </p:nvSpPr>
        <p:spPr>
          <a:xfrm>
            <a:off x="469734" y="2540114"/>
            <a:ext cx="3600000" cy="3600000"/>
          </a:xfrm>
          <a:prstGeom prst="ellipse">
            <a:avLst/>
          </a:prstGeom>
          <a:noFill/>
          <a:ln>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7" name="円/楕円 7">
            <a:extLst>
              <a:ext uri="{FF2B5EF4-FFF2-40B4-BE49-F238E27FC236}">
                <a16:creationId xmlns:a16="http://schemas.microsoft.com/office/drawing/2014/main" id="{5F54D449-B6B0-4D1D-B886-87EDADE95AD6}"/>
              </a:ext>
            </a:extLst>
          </p:cNvPr>
          <p:cNvSpPr/>
          <p:nvPr/>
        </p:nvSpPr>
        <p:spPr>
          <a:xfrm>
            <a:off x="2420700" y="2540114"/>
            <a:ext cx="3600000" cy="3600000"/>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角丸四角形 11">
            <a:extLst>
              <a:ext uri="{FF2B5EF4-FFF2-40B4-BE49-F238E27FC236}">
                <a16:creationId xmlns:a16="http://schemas.microsoft.com/office/drawing/2014/main" id="{B1F8B8BA-AA24-4889-8638-A77ECBEBA816}"/>
              </a:ext>
            </a:extLst>
          </p:cNvPr>
          <p:cNvSpPr/>
          <p:nvPr/>
        </p:nvSpPr>
        <p:spPr>
          <a:xfrm>
            <a:off x="1593249" y="986801"/>
            <a:ext cx="915947" cy="369332"/>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非線型</a:t>
            </a:r>
          </a:p>
        </p:txBody>
      </p:sp>
      <p:sp>
        <p:nvSpPr>
          <p:cNvPr id="9" name="角丸四角形 12">
            <a:extLst>
              <a:ext uri="{FF2B5EF4-FFF2-40B4-BE49-F238E27FC236}">
                <a16:creationId xmlns:a16="http://schemas.microsoft.com/office/drawing/2014/main" id="{9E747370-0D83-4029-B825-675B1182700E}"/>
              </a:ext>
            </a:extLst>
          </p:cNvPr>
          <p:cNvSpPr/>
          <p:nvPr/>
        </p:nvSpPr>
        <p:spPr>
          <a:xfrm>
            <a:off x="525847" y="5581108"/>
            <a:ext cx="915947" cy="369332"/>
          </a:xfrm>
          <a:prstGeom prst="round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動的</a:t>
            </a:r>
          </a:p>
        </p:txBody>
      </p:sp>
      <p:sp>
        <p:nvSpPr>
          <p:cNvPr id="10" name="角丸四角形 13">
            <a:extLst>
              <a:ext uri="{FF2B5EF4-FFF2-40B4-BE49-F238E27FC236}">
                <a16:creationId xmlns:a16="http://schemas.microsoft.com/office/drawing/2014/main" id="{56F6044B-5BA6-4F1D-84F3-67BEBDAFD73E}"/>
              </a:ext>
            </a:extLst>
          </p:cNvPr>
          <p:cNvSpPr/>
          <p:nvPr/>
        </p:nvSpPr>
        <p:spPr>
          <a:xfrm>
            <a:off x="4670150" y="5559554"/>
            <a:ext cx="1216379" cy="369332"/>
          </a:xfrm>
          <a:prstGeom prst="round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制約抽出</a:t>
            </a:r>
          </a:p>
        </p:txBody>
      </p:sp>
      <p:sp>
        <p:nvSpPr>
          <p:cNvPr id="11" name="テキスト ボックス 10">
            <a:extLst>
              <a:ext uri="{FF2B5EF4-FFF2-40B4-BE49-F238E27FC236}">
                <a16:creationId xmlns:a16="http://schemas.microsoft.com/office/drawing/2014/main" id="{3AF15C93-5F96-4994-99AB-802974F3E648}"/>
              </a:ext>
            </a:extLst>
          </p:cNvPr>
          <p:cNvSpPr txBox="1"/>
          <p:nvPr/>
        </p:nvSpPr>
        <p:spPr>
          <a:xfrm>
            <a:off x="4383830" y="4108168"/>
            <a:ext cx="1449436" cy="646331"/>
          </a:xfrm>
          <a:prstGeom prst="rect">
            <a:avLst/>
          </a:prstGeom>
          <a:noFill/>
        </p:spPr>
        <p:txBody>
          <a:bodyPr wrap="none" rtlCol="0">
            <a:spAutoFit/>
          </a:bodyPr>
          <a:lstStyle/>
          <a:p>
            <a:pPr algn="ctr"/>
            <a:r>
              <a:rPr kumimoji="1" lang="en-US" altLang="ja-JP" dirty="0"/>
              <a:t>DDMO</a:t>
            </a:r>
          </a:p>
          <a:p>
            <a:pPr algn="ctr"/>
            <a:r>
              <a:rPr lang="en-US" altLang="ja-JP" dirty="0"/>
              <a:t>(PCA</a:t>
            </a:r>
            <a:r>
              <a:rPr lang="ja-JP" altLang="en-US" dirty="0"/>
              <a:t>を流用</a:t>
            </a:r>
            <a:r>
              <a:rPr lang="en-US" altLang="ja-JP" dirty="0"/>
              <a:t>)</a:t>
            </a:r>
            <a:endParaRPr kumimoji="1" lang="ja-JP" altLang="en-US" dirty="0"/>
          </a:p>
        </p:txBody>
      </p:sp>
      <p:sp>
        <p:nvSpPr>
          <p:cNvPr id="12" name="テキスト ボックス 11">
            <a:extLst>
              <a:ext uri="{FF2B5EF4-FFF2-40B4-BE49-F238E27FC236}">
                <a16:creationId xmlns:a16="http://schemas.microsoft.com/office/drawing/2014/main" id="{A6251210-F106-4969-AD90-25D032604472}"/>
              </a:ext>
            </a:extLst>
          </p:cNvPr>
          <p:cNvSpPr txBox="1"/>
          <p:nvPr/>
        </p:nvSpPr>
        <p:spPr>
          <a:xfrm>
            <a:off x="525736" y="4493921"/>
            <a:ext cx="1838965" cy="369332"/>
          </a:xfrm>
          <a:prstGeom prst="rect">
            <a:avLst/>
          </a:prstGeom>
          <a:noFill/>
        </p:spPr>
        <p:txBody>
          <a:bodyPr wrap="none" rtlCol="0">
            <a:spAutoFit/>
          </a:bodyPr>
          <a:lstStyle/>
          <a:p>
            <a:r>
              <a:rPr kumimoji="1" lang="ja-JP" altLang="en-US"/>
              <a:t>線型システム同定</a:t>
            </a:r>
          </a:p>
        </p:txBody>
      </p:sp>
      <p:sp>
        <p:nvSpPr>
          <p:cNvPr id="13" name="テキスト ボックス 12">
            <a:extLst>
              <a:ext uri="{FF2B5EF4-FFF2-40B4-BE49-F238E27FC236}">
                <a16:creationId xmlns:a16="http://schemas.microsoft.com/office/drawing/2014/main" id="{F4A036B5-32C2-4A05-943F-48F5B7ACA4EB}"/>
              </a:ext>
            </a:extLst>
          </p:cNvPr>
          <p:cNvSpPr txBox="1"/>
          <p:nvPr/>
        </p:nvSpPr>
        <p:spPr>
          <a:xfrm>
            <a:off x="1477645" y="2675580"/>
            <a:ext cx="1377300" cy="646331"/>
          </a:xfrm>
          <a:prstGeom prst="rect">
            <a:avLst/>
          </a:prstGeom>
          <a:noFill/>
        </p:spPr>
        <p:txBody>
          <a:bodyPr wrap="none" rtlCol="0">
            <a:spAutoFit/>
          </a:bodyPr>
          <a:lstStyle/>
          <a:p>
            <a:pPr algn="ctr"/>
            <a:r>
              <a:rPr kumimoji="1" lang="ja-JP" altLang="en-US" dirty="0"/>
              <a:t>非線型動的</a:t>
            </a:r>
            <a:endParaRPr kumimoji="1" lang="en-US" altLang="ja-JP" dirty="0"/>
          </a:p>
          <a:p>
            <a:pPr algn="ctr"/>
            <a:r>
              <a:rPr kumimoji="1" lang="ja-JP" altLang="en-US" dirty="0"/>
              <a:t>システム学習</a:t>
            </a:r>
          </a:p>
        </p:txBody>
      </p:sp>
      <p:sp>
        <p:nvSpPr>
          <p:cNvPr id="14" name="テキスト ボックス 13">
            <a:extLst>
              <a:ext uri="{FF2B5EF4-FFF2-40B4-BE49-F238E27FC236}">
                <a16:creationId xmlns:a16="http://schemas.microsoft.com/office/drawing/2014/main" id="{E4552ED5-3E33-40B4-9F1E-07E81C3B05D2}"/>
              </a:ext>
            </a:extLst>
          </p:cNvPr>
          <p:cNvSpPr txBox="1"/>
          <p:nvPr/>
        </p:nvSpPr>
        <p:spPr>
          <a:xfrm>
            <a:off x="3751612" y="2675580"/>
            <a:ext cx="1107996" cy="830997"/>
          </a:xfrm>
          <a:prstGeom prst="rect">
            <a:avLst/>
          </a:prstGeom>
          <a:noFill/>
        </p:spPr>
        <p:txBody>
          <a:bodyPr wrap="none" rtlCol="0">
            <a:spAutoFit/>
          </a:bodyPr>
          <a:lstStyle/>
          <a:p>
            <a:pPr algn="ctr"/>
            <a:r>
              <a:rPr kumimoji="1" lang="ja-JP" altLang="en-US"/>
              <a:t>非線型</a:t>
            </a:r>
            <a:endParaRPr kumimoji="1" lang="en-US" altLang="ja-JP" dirty="0"/>
          </a:p>
          <a:p>
            <a:pPr algn="ctr"/>
            <a:r>
              <a:rPr kumimoji="1" lang="ja-JP" altLang="en-US"/>
              <a:t>次元削減</a:t>
            </a:r>
            <a:endParaRPr kumimoji="1" lang="en-US" altLang="ja-JP" dirty="0"/>
          </a:p>
          <a:p>
            <a:pPr algn="ctr"/>
            <a:r>
              <a:rPr lang="ja-JP" altLang="en-US" sz="1200"/>
              <a:t>が少し近い</a:t>
            </a:r>
            <a:endParaRPr kumimoji="1" lang="ja-JP" altLang="en-US"/>
          </a:p>
        </p:txBody>
      </p:sp>
      <p:sp>
        <p:nvSpPr>
          <p:cNvPr id="15" name="テキスト ボックス 14">
            <a:extLst>
              <a:ext uri="{FF2B5EF4-FFF2-40B4-BE49-F238E27FC236}">
                <a16:creationId xmlns:a16="http://schemas.microsoft.com/office/drawing/2014/main" id="{9531720F-1A08-48B4-A69D-C171EE03DD01}"/>
              </a:ext>
            </a:extLst>
          </p:cNvPr>
          <p:cNvSpPr txBox="1"/>
          <p:nvPr/>
        </p:nvSpPr>
        <p:spPr>
          <a:xfrm>
            <a:off x="2509195" y="1754462"/>
            <a:ext cx="1338828" cy="369332"/>
          </a:xfrm>
          <a:prstGeom prst="rect">
            <a:avLst/>
          </a:prstGeom>
          <a:noFill/>
        </p:spPr>
        <p:txBody>
          <a:bodyPr wrap="none" rtlCol="0">
            <a:spAutoFit/>
          </a:bodyPr>
          <a:lstStyle/>
          <a:p>
            <a:r>
              <a:rPr kumimoji="1" lang="ja-JP" altLang="en-US"/>
              <a:t>非線型回帰</a:t>
            </a:r>
          </a:p>
        </p:txBody>
      </p:sp>
      <p:sp>
        <p:nvSpPr>
          <p:cNvPr id="17" name="テキスト ボックス 16">
            <a:extLst>
              <a:ext uri="{FF2B5EF4-FFF2-40B4-BE49-F238E27FC236}">
                <a16:creationId xmlns:a16="http://schemas.microsoft.com/office/drawing/2014/main" id="{384BEEF1-504A-4D2C-A6C8-B0B360ECCE5F}"/>
              </a:ext>
            </a:extLst>
          </p:cNvPr>
          <p:cNvSpPr txBox="1"/>
          <p:nvPr/>
        </p:nvSpPr>
        <p:spPr>
          <a:xfrm>
            <a:off x="2882903" y="3695241"/>
            <a:ext cx="766557" cy="369332"/>
          </a:xfrm>
          <a:prstGeom prst="rect">
            <a:avLst/>
          </a:prstGeom>
          <a:noFill/>
        </p:spPr>
        <p:txBody>
          <a:bodyPr wrap="none" rtlCol="0">
            <a:spAutoFit/>
          </a:bodyPr>
          <a:lstStyle/>
          <a:p>
            <a:r>
              <a:rPr kumimoji="1" lang="ja-JP" altLang="en-US" b="1"/>
              <a:t>ゴール</a:t>
            </a:r>
          </a:p>
        </p:txBody>
      </p:sp>
      <p:sp>
        <p:nvSpPr>
          <p:cNvPr id="18" name="右矢印 1">
            <a:extLst>
              <a:ext uri="{FF2B5EF4-FFF2-40B4-BE49-F238E27FC236}">
                <a16:creationId xmlns:a16="http://schemas.microsoft.com/office/drawing/2014/main" id="{0532F747-7CBE-4828-9894-3BE202354613}"/>
              </a:ext>
            </a:extLst>
          </p:cNvPr>
          <p:cNvSpPr/>
          <p:nvPr/>
        </p:nvSpPr>
        <p:spPr>
          <a:xfrm rot="2954615">
            <a:off x="2572994" y="3330213"/>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9" name="右矢印 21">
            <a:extLst>
              <a:ext uri="{FF2B5EF4-FFF2-40B4-BE49-F238E27FC236}">
                <a16:creationId xmlns:a16="http://schemas.microsoft.com/office/drawing/2014/main" id="{A652CA75-949A-423A-AB02-D499D8E8C14A}"/>
              </a:ext>
            </a:extLst>
          </p:cNvPr>
          <p:cNvSpPr/>
          <p:nvPr/>
        </p:nvSpPr>
        <p:spPr>
          <a:xfrm rot="18645385" flipH="1">
            <a:off x="3467231" y="3337346"/>
            <a:ext cx="490285" cy="394910"/>
          </a:xfrm>
          <a:prstGeom prst="rightArrow">
            <a:avLst/>
          </a:prstGeom>
          <a:noFill/>
          <a:ln w="12700">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301161A2-D93F-A05E-8A24-7830739A136D}"/>
              </a:ext>
            </a:extLst>
          </p:cNvPr>
          <p:cNvSpPr txBox="1"/>
          <p:nvPr/>
        </p:nvSpPr>
        <p:spPr>
          <a:xfrm>
            <a:off x="6976097" y="3586953"/>
            <a:ext cx="4339603" cy="646331"/>
          </a:xfrm>
          <a:prstGeom prst="rect">
            <a:avLst/>
          </a:prstGeom>
          <a:noFill/>
        </p:spPr>
        <p:txBody>
          <a:bodyPr wrap="square" rtlCol="0">
            <a:spAutoFit/>
          </a:bodyPr>
          <a:lstStyle/>
          <a:p>
            <a:r>
              <a:rPr kumimoji="1" lang="en-US" altLang="ja-JP" dirty="0" err="1"/>
              <a:t>AutoEncoder</a:t>
            </a:r>
            <a:r>
              <a:rPr kumimoji="1" lang="ja-JP" altLang="en-US" dirty="0"/>
              <a:t>の拡張で</a:t>
            </a:r>
            <a:r>
              <a:rPr kumimoji="1" lang="ja-JP" altLang="en-US" b="1" dirty="0">
                <a:solidFill>
                  <a:schemeClr val="accent4"/>
                </a:solidFill>
              </a:rPr>
              <a:t>動的要素に対処する手法の構築は困難</a:t>
            </a:r>
            <a:r>
              <a:rPr kumimoji="1" lang="ja-JP" altLang="en-US" dirty="0"/>
              <a:t>と判断</a:t>
            </a:r>
          </a:p>
        </p:txBody>
      </p:sp>
      <p:sp>
        <p:nvSpPr>
          <p:cNvPr id="24" name="二等辺三角形 32">
            <a:extLst>
              <a:ext uri="{FF2B5EF4-FFF2-40B4-BE49-F238E27FC236}">
                <a16:creationId xmlns:a16="http://schemas.microsoft.com/office/drawing/2014/main" id="{303B0A9E-9190-97ED-FF2E-8436D3CE3DEC}"/>
              </a:ext>
            </a:extLst>
          </p:cNvPr>
          <p:cNvSpPr/>
          <p:nvPr/>
        </p:nvSpPr>
        <p:spPr>
          <a:xfrm rot="5400000">
            <a:off x="6477955" y="3698649"/>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26" name="テキスト ボックス 25">
            <a:extLst>
              <a:ext uri="{FF2B5EF4-FFF2-40B4-BE49-F238E27FC236}">
                <a16:creationId xmlns:a16="http://schemas.microsoft.com/office/drawing/2014/main" id="{2CCBEE1E-AFD0-438D-9447-4814FC8308B0}"/>
              </a:ext>
            </a:extLst>
          </p:cNvPr>
          <p:cNvSpPr txBox="1"/>
          <p:nvPr/>
        </p:nvSpPr>
        <p:spPr>
          <a:xfrm>
            <a:off x="6976096" y="2022481"/>
            <a:ext cx="4438922" cy="646331"/>
          </a:xfrm>
          <a:prstGeom prst="rect">
            <a:avLst/>
          </a:prstGeom>
          <a:noFill/>
        </p:spPr>
        <p:txBody>
          <a:bodyPr wrap="square" rtlCol="0">
            <a:spAutoFit/>
          </a:bodyPr>
          <a:lstStyle/>
          <a:p>
            <a:r>
              <a:rPr kumimoji="1" lang="en-US" altLang="ja-JP" dirty="0"/>
              <a:t>DVBF</a:t>
            </a:r>
            <a:r>
              <a:rPr kumimoji="1" lang="ja-JP" altLang="en-US" dirty="0"/>
              <a:t>とカーネル部分空間同定法を</a:t>
            </a:r>
            <a:endParaRPr kumimoji="1" lang="en-US" altLang="ja-JP" dirty="0"/>
          </a:p>
          <a:p>
            <a:r>
              <a:rPr kumimoji="1" lang="ja-JP" altLang="en-US" b="1" dirty="0">
                <a:solidFill>
                  <a:schemeClr val="accent1"/>
                </a:solidFill>
              </a:rPr>
              <a:t>制約抽出用に簡易拡張した手法を検証</a:t>
            </a:r>
          </a:p>
        </p:txBody>
      </p:sp>
      <p:sp>
        <p:nvSpPr>
          <p:cNvPr id="27" name="二等辺三角形 32">
            <a:extLst>
              <a:ext uri="{FF2B5EF4-FFF2-40B4-BE49-F238E27FC236}">
                <a16:creationId xmlns:a16="http://schemas.microsoft.com/office/drawing/2014/main" id="{3F586FF4-E322-6143-9DD9-99860E2A4FAA}"/>
              </a:ext>
            </a:extLst>
          </p:cNvPr>
          <p:cNvSpPr/>
          <p:nvPr/>
        </p:nvSpPr>
        <p:spPr>
          <a:xfrm rot="5400000">
            <a:off x="6477955" y="2139513"/>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28" name="直線コネクタ 27">
            <a:extLst>
              <a:ext uri="{FF2B5EF4-FFF2-40B4-BE49-F238E27FC236}">
                <a16:creationId xmlns:a16="http://schemas.microsoft.com/office/drawing/2014/main" id="{4E67A98F-8CFC-EA3D-0D69-BB849D713FDC}"/>
              </a:ext>
            </a:extLst>
          </p:cNvPr>
          <p:cNvCxnSpPr>
            <a:cxnSpLocks/>
          </p:cNvCxnSpPr>
          <p:nvPr/>
        </p:nvCxnSpPr>
        <p:spPr>
          <a:xfrm flipV="1">
            <a:off x="6526037" y="3479188"/>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F2E62F9-4E4B-5F11-BA1F-8B0413E35715}"/>
              </a:ext>
            </a:extLst>
          </p:cNvPr>
          <p:cNvCxnSpPr>
            <a:cxnSpLocks/>
          </p:cNvCxnSpPr>
          <p:nvPr/>
        </p:nvCxnSpPr>
        <p:spPr>
          <a:xfrm flipV="1">
            <a:off x="6512315" y="1859028"/>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FBD60BFB-0182-A1F3-8761-45868160C395}"/>
              </a:ext>
            </a:extLst>
          </p:cNvPr>
          <p:cNvCxnSpPr>
            <a:cxnSpLocks/>
            <a:stCxn id="13" idx="3"/>
            <a:endCxn id="32" idx="1"/>
          </p:cNvCxnSpPr>
          <p:nvPr/>
        </p:nvCxnSpPr>
        <p:spPr>
          <a:xfrm flipV="1">
            <a:off x="2854945" y="1626626"/>
            <a:ext cx="3638652" cy="137212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6D67CEAA-D4F1-7414-68D5-E78A3454D4AE}"/>
              </a:ext>
            </a:extLst>
          </p:cNvPr>
          <p:cNvSpPr txBox="1"/>
          <p:nvPr/>
        </p:nvSpPr>
        <p:spPr>
          <a:xfrm>
            <a:off x="6493597" y="1441960"/>
            <a:ext cx="4339603" cy="369332"/>
          </a:xfrm>
          <a:prstGeom prst="rect">
            <a:avLst/>
          </a:prstGeom>
          <a:noFill/>
        </p:spPr>
        <p:txBody>
          <a:bodyPr wrap="square" rtlCol="0">
            <a:spAutoFit/>
          </a:bodyPr>
          <a:lstStyle/>
          <a:p>
            <a:r>
              <a:rPr kumimoji="1" lang="en-US" altLang="ja-JP" b="1" dirty="0"/>
              <a:t>M1. </a:t>
            </a:r>
            <a:r>
              <a:rPr kumimoji="1" lang="ja-JP" altLang="en-US" b="1" dirty="0"/>
              <a:t>動的システム学習側からのアプローチ</a:t>
            </a:r>
          </a:p>
        </p:txBody>
      </p:sp>
      <p:cxnSp>
        <p:nvCxnSpPr>
          <p:cNvPr id="35" name="直線コネクタ 34">
            <a:extLst>
              <a:ext uri="{FF2B5EF4-FFF2-40B4-BE49-F238E27FC236}">
                <a16:creationId xmlns:a16="http://schemas.microsoft.com/office/drawing/2014/main" id="{02F89AAF-5EE9-0667-BD5D-BCA9246698EF}"/>
              </a:ext>
            </a:extLst>
          </p:cNvPr>
          <p:cNvCxnSpPr>
            <a:cxnSpLocks/>
            <a:stCxn id="14" idx="3"/>
            <a:endCxn id="40" idx="1"/>
          </p:cNvCxnSpPr>
          <p:nvPr/>
        </p:nvCxnSpPr>
        <p:spPr>
          <a:xfrm>
            <a:off x="4859608" y="3091079"/>
            <a:ext cx="1633988" cy="15654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4A11FFC0-032E-1ACB-A728-AA94AEE3015F}"/>
              </a:ext>
            </a:extLst>
          </p:cNvPr>
          <p:cNvSpPr txBox="1"/>
          <p:nvPr/>
        </p:nvSpPr>
        <p:spPr>
          <a:xfrm>
            <a:off x="6493596" y="3062958"/>
            <a:ext cx="4339603" cy="369332"/>
          </a:xfrm>
          <a:prstGeom prst="rect">
            <a:avLst/>
          </a:prstGeom>
          <a:noFill/>
        </p:spPr>
        <p:txBody>
          <a:bodyPr wrap="square" rtlCol="0">
            <a:spAutoFit/>
          </a:bodyPr>
          <a:lstStyle/>
          <a:p>
            <a:r>
              <a:rPr kumimoji="1" lang="en-US" altLang="ja-JP" b="1" dirty="0"/>
              <a:t>M2. </a:t>
            </a:r>
            <a:r>
              <a:rPr kumimoji="1" lang="ja-JP" altLang="en-US" b="1" dirty="0"/>
              <a:t>次元削減・特徴抽出側からのアプローチ</a:t>
            </a:r>
          </a:p>
        </p:txBody>
      </p:sp>
      <p:sp>
        <p:nvSpPr>
          <p:cNvPr id="20" name="右矢印 21">
            <a:extLst>
              <a:ext uri="{FF2B5EF4-FFF2-40B4-BE49-F238E27FC236}">
                <a16:creationId xmlns:a16="http://schemas.microsoft.com/office/drawing/2014/main" id="{F04DECD4-9AB5-4ABC-8578-7E26BA9F3E66}"/>
              </a:ext>
            </a:extLst>
          </p:cNvPr>
          <p:cNvSpPr/>
          <p:nvPr/>
        </p:nvSpPr>
        <p:spPr>
          <a:xfrm rot="5400000" flipH="1">
            <a:off x="2998177" y="4204998"/>
            <a:ext cx="490285" cy="394910"/>
          </a:xfrm>
          <a:prstGeom prst="rightArrow">
            <a:avLst/>
          </a:prstGeom>
          <a:noFill/>
          <a:ln w="12700">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58F10644-F6F2-E04F-87EC-ABCCB3EEF0B8}"/>
              </a:ext>
            </a:extLst>
          </p:cNvPr>
          <p:cNvSpPr txBox="1"/>
          <p:nvPr/>
        </p:nvSpPr>
        <p:spPr>
          <a:xfrm>
            <a:off x="6976096" y="5205487"/>
            <a:ext cx="4339603" cy="369332"/>
          </a:xfrm>
          <a:prstGeom prst="rect">
            <a:avLst/>
          </a:prstGeom>
          <a:noFill/>
        </p:spPr>
        <p:txBody>
          <a:bodyPr wrap="square" rtlCol="0">
            <a:spAutoFit/>
          </a:bodyPr>
          <a:lstStyle/>
          <a:p>
            <a:r>
              <a:rPr kumimoji="1" lang="ja-JP" altLang="en-US" b="1" dirty="0">
                <a:solidFill>
                  <a:schemeClr val="accent4"/>
                </a:solidFill>
              </a:rPr>
              <a:t>該当する方法が見当たらない</a:t>
            </a:r>
          </a:p>
        </p:txBody>
      </p:sp>
      <p:sp>
        <p:nvSpPr>
          <p:cNvPr id="34" name="二等辺三角形 32">
            <a:extLst>
              <a:ext uri="{FF2B5EF4-FFF2-40B4-BE49-F238E27FC236}">
                <a16:creationId xmlns:a16="http://schemas.microsoft.com/office/drawing/2014/main" id="{F5F276FC-1CB3-4A12-EF29-050390849721}"/>
              </a:ext>
            </a:extLst>
          </p:cNvPr>
          <p:cNvSpPr/>
          <p:nvPr/>
        </p:nvSpPr>
        <p:spPr>
          <a:xfrm rot="5400000">
            <a:off x="6482013" y="5253569"/>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36" name="直線コネクタ 35">
            <a:extLst>
              <a:ext uri="{FF2B5EF4-FFF2-40B4-BE49-F238E27FC236}">
                <a16:creationId xmlns:a16="http://schemas.microsoft.com/office/drawing/2014/main" id="{129A6990-F3D5-B011-4C05-7006A417108B}"/>
              </a:ext>
            </a:extLst>
          </p:cNvPr>
          <p:cNvCxnSpPr>
            <a:cxnSpLocks/>
          </p:cNvCxnSpPr>
          <p:nvPr/>
        </p:nvCxnSpPr>
        <p:spPr>
          <a:xfrm flipV="1">
            <a:off x="6530095" y="5034108"/>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4DFB9F69-BD38-B146-8EBC-E391ECBC43CB}"/>
              </a:ext>
            </a:extLst>
          </p:cNvPr>
          <p:cNvSpPr txBox="1"/>
          <p:nvPr/>
        </p:nvSpPr>
        <p:spPr>
          <a:xfrm>
            <a:off x="6497654" y="4617878"/>
            <a:ext cx="4339603" cy="369332"/>
          </a:xfrm>
          <a:prstGeom prst="rect">
            <a:avLst/>
          </a:prstGeom>
          <a:noFill/>
        </p:spPr>
        <p:txBody>
          <a:bodyPr wrap="square" rtlCol="0">
            <a:spAutoFit/>
          </a:bodyPr>
          <a:lstStyle/>
          <a:p>
            <a:r>
              <a:rPr kumimoji="1" lang="en-US" altLang="ja-JP" b="1" dirty="0"/>
              <a:t>M3. </a:t>
            </a:r>
            <a:r>
              <a:rPr kumimoji="1" lang="ja-JP" altLang="en-US" b="1" dirty="0"/>
              <a:t>動的・特徴抽出側からのアプローチ</a:t>
            </a:r>
          </a:p>
        </p:txBody>
      </p:sp>
      <p:cxnSp>
        <p:nvCxnSpPr>
          <p:cNvPr id="38" name="直線コネクタ 37">
            <a:extLst>
              <a:ext uri="{FF2B5EF4-FFF2-40B4-BE49-F238E27FC236}">
                <a16:creationId xmlns:a16="http://schemas.microsoft.com/office/drawing/2014/main" id="{E3A8F603-9FC4-DA28-925C-2FF130217C13}"/>
              </a:ext>
            </a:extLst>
          </p:cNvPr>
          <p:cNvCxnSpPr>
            <a:cxnSpLocks/>
            <a:endCxn id="37" idx="1"/>
          </p:cNvCxnSpPr>
          <p:nvPr/>
        </p:nvCxnSpPr>
        <p:spPr>
          <a:xfrm flipV="1">
            <a:off x="3619500" y="4802544"/>
            <a:ext cx="2878154" cy="957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1764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17E541-13D8-3543-9570-05E35EA21E9D}"/>
              </a:ext>
            </a:extLst>
          </p:cNvPr>
          <p:cNvSpPr>
            <a:spLocks noGrp="1"/>
          </p:cNvSpPr>
          <p:nvPr>
            <p:ph type="title"/>
          </p:nvPr>
        </p:nvSpPr>
        <p:spPr>
          <a:xfrm>
            <a:off x="517055" y="216000"/>
            <a:ext cx="11400125" cy="518094"/>
          </a:xfrm>
        </p:spPr>
        <p:txBody>
          <a:bodyPr/>
          <a:lstStyle/>
          <a:p>
            <a:r>
              <a:rPr kumimoji="1" lang="ja-JP" altLang="en-US" dirty="0"/>
              <a:t>空白</a:t>
            </a:r>
          </a:p>
        </p:txBody>
      </p:sp>
      <p:sp>
        <p:nvSpPr>
          <p:cNvPr id="3" name="スライド番号プレースホルダー 2">
            <a:extLst>
              <a:ext uri="{FF2B5EF4-FFF2-40B4-BE49-F238E27FC236}">
                <a16:creationId xmlns:a16="http://schemas.microsoft.com/office/drawing/2014/main" id="{D22203C7-DC26-7B4A-BCFE-C94CEF688D58}"/>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68" name="テキスト プレースホルダー 6">
            <a:extLst>
              <a:ext uri="{FF2B5EF4-FFF2-40B4-BE49-F238E27FC236}">
                <a16:creationId xmlns:a16="http://schemas.microsoft.com/office/drawing/2014/main" id="{55845C7D-40B4-4265-A55E-4F5D7AAF6EF6}"/>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モデリング技術</a:t>
            </a:r>
          </a:p>
        </p:txBody>
      </p:sp>
      <p:sp>
        <p:nvSpPr>
          <p:cNvPr id="6" name="テキスト プレースホルダー 5">
            <a:extLst>
              <a:ext uri="{FF2B5EF4-FFF2-40B4-BE49-F238E27FC236}">
                <a16:creationId xmlns:a16="http://schemas.microsoft.com/office/drawing/2014/main" id="{0F14D9AF-7CA5-247D-1EA4-7C1A3A48CB6D}"/>
              </a:ext>
            </a:extLst>
          </p:cNvPr>
          <p:cNvSpPr>
            <a:spLocks noGrp="1"/>
          </p:cNvSpPr>
          <p:nvPr>
            <p:ph type="body" sz="quarter" idx="11"/>
          </p:nvPr>
        </p:nvSpPr>
        <p:spPr/>
        <p:txBody>
          <a:bodyPr/>
          <a:lstStyle/>
          <a:p>
            <a:r>
              <a:rPr lang="ja-JP" altLang="en-US" dirty="0"/>
              <a:t>空欄</a:t>
            </a:r>
          </a:p>
        </p:txBody>
      </p:sp>
    </p:spTree>
    <p:extLst>
      <p:ext uri="{BB962C8B-B14F-4D97-AF65-F5344CB8AC3E}">
        <p14:creationId xmlns:p14="http://schemas.microsoft.com/office/powerpoint/2010/main" val="3693056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lstStyle/>
          <a:p>
            <a:r>
              <a:rPr lang="en-US" altLang="ja-JP" dirty="0"/>
              <a:t>M1. </a:t>
            </a:r>
            <a:r>
              <a:rPr lang="ja-JP" altLang="en-US" dirty="0"/>
              <a:t>動的システム学習からのアプローチ </a:t>
            </a:r>
            <a:r>
              <a:rPr lang="en-US" altLang="ja-JP" dirty="0"/>
              <a:t>&gt;&gt; </a:t>
            </a:r>
            <a:r>
              <a:rPr lang="ja-JP" altLang="en-US" dirty="0"/>
              <a:t>検証手段</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5" y="991212"/>
            <a:ext cx="11341887" cy="1924101"/>
          </a:xfrm>
        </p:spPr>
        <p:txBody>
          <a:bodyPr/>
          <a:lstStyle/>
          <a:p>
            <a:pPr>
              <a:buFont typeface="Wingdings" panose="05000000000000000000" pitchFamily="2" charset="2"/>
              <a:buChar char="l"/>
            </a:pPr>
            <a:r>
              <a:rPr lang="ja-JP" altLang="en-US" sz="1400" b="0" dirty="0"/>
              <a:t>モデルの精度</a:t>
            </a:r>
            <a:r>
              <a:rPr lang="en-US" altLang="ja-JP" sz="1400" b="0" dirty="0"/>
              <a:t>: </a:t>
            </a:r>
            <a:r>
              <a:rPr lang="ja-JP" altLang="en-US" sz="1400" b="0" dirty="0"/>
              <a:t>日本製紙 石巻工場 蒸解工程 実績データを使って評価した</a:t>
            </a:r>
            <a:endParaRPr lang="en-US" altLang="ja-JP" sz="1400" b="0" dirty="0"/>
          </a:p>
          <a:p>
            <a:pPr>
              <a:buFont typeface="Wingdings" panose="05000000000000000000" pitchFamily="2" charset="2"/>
              <a:buChar char="l"/>
            </a:pPr>
            <a:r>
              <a:rPr lang="ja-JP" altLang="en-US" sz="1400" b="0" dirty="0"/>
              <a:t>モデルを使った制御の評価</a:t>
            </a:r>
            <a:r>
              <a:rPr lang="en-US" altLang="ja-JP" sz="1400" b="0" dirty="0"/>
              <a:t>: </a:t>
            </a:r>
            <a:r>
              <a:rPr lang="ja-JP" altLang="en-US" sz="1400" b="0" dirty="0"/>
              <a:t>蒸解工程を模擬したシミュレータを使って閉ループシミュレーションにより定常偏差を評価した</a:t>
            </a:r>
            <a:endParaRPr lang="en-US" altLang="ja-JP" sz="1400" b="0" dirty="0"/>
          </a:p>
          <a:p>
            <a:pPr>
              <a:buFont typeface="Wingdings" panose="05000000000000000000" pitchFamily="2" charset="2"/>
              <a:buChar char="l"/>
            </a:pPr>
            <a:r>
              <a:rPr lang="ja-JP" altLang="en-US" sz="1400" b="0" dirty="0"/>
              <a:t>ベンチマーク</a:t>
            </a:r>
            <a:r>
              <a:rPr lang="en-US" altLang="ja-JP" sz="1400" b="0" dirty="0"/>
              <a:t>: </a:t>
            </a:r>
            <a:r>
              <a:rPr lang="ja-JP" altLang="en-US" sz="1400" b="0" dirty="0"/>
              <a:t>シミュレータを使ったコントローラの定常偏差をベンチマークとした</a:t>
            </a:r>
            <a:endParaRPr lang="en-US" altLang="ja-JP" sz="1400" b="0" dirty="0"/>
          </a:p>
          <a:p>
            <a:pPr>
              <a:buFont typeface="Wingdings" panose="05000000000000000000" pitchFamily="2" charset="2"/>
              <a:buChar char="l"/>
            </a:pPr>
            <a:r>
              <a:rPr lang="ja-JP" altLang="en-US" sz="1400" b="0" dirty="0"/>
              <a:t>モデル</a:t>
            </a:r>
            <a:r>
              <a:rPr lang="en-US" altLang="ja-JP" sz="1400" b="0" dirty="0"/>
              <a:t>: DVBF, </a:t>
            </a:r>
            <a:r>
              <a:rPr lang="ja-JP" altLang="en-US" sz="1400" b="0" dirty="0"/>
              <a:t>カーネル部分空間同定法および重回帰モデル</a:t>
            </a:r>
            <a:r>
              <a:rPr lang="en-US" altLang="ja-JP" sz="1400" b="0" dirty="0"/>
              <a:t>(MLR), FIR(Finite Impulse Response)</a:t>
            </a:r>
            <a:r>
              <a:rPr lang="ja-JP" altLang="en-US" sz="1400" b="0" dirty="0"/>
              <a:t>を</a:t>
            </a:r>
            <a:r>
              <a:rPr lang="en-US" altLang="ja-JP" sz="1400" b="0" dirty="0"/>
              <a:t>DDM</a:t>
            </a:r>
            <a:r>
              <a:rPr lang="ja-JP" altLang="en-US" sz="1400" b="0" dirty="0"/>
              <a:t>に相当する学習アルゴリズムとして評価した</a:t>
            </a:r>
            <a:endParaRPr lang="en-US" altLang="ja-JP" sz="1400" b="0" dirty="0"/>
          </a:p>
          <a:p>
            <a:pPr>
              <a:buFont typeface="Wingdings" panose="05000000000000000000" pitchFamily="2" charset="2"/>
              <a:buChar char="l"/>
            </a:pPr>
            <a:r>
              <a:rPr lang="ja-JP" altLang="en-US" sz="1400" b="0" dirty="0"/>
              <a:t>コントローラ</a:t>
            </a:r>
            <a:r>
              <a:rPr lang="en-US" altLang="ja-JP" sz="1400" b="0" dirty="0"/>
              <a:t>: </a:t>
            </a:r>
            <a:r>
              <a:rPr lang="ja-JP" altLang="en-US" sz="1400" b="0" dirty="0"/>
              <a:t>強化学習のアルゴリズム</a:t>
            </a:r>
            <a:r>
              <a:rPr lang="en-US" altLang="ja-JP" sz="1400" b="0" dirty="0"/>
              <a:t>(Soft Actor-Critic)</a:t>
            </a:r>
            <a:r>
              <a:rPr lang="ja-JP" altLang="en-US" sz="1400" b="0" dirty="0"/>
              <a:t>を使って学習した。コスト関数には、偏差の絶対値と操作量の外挿の程度の和とした。なお、外挿の程度は、</a:t>
            </a:r>
            <a:r>
              <a:rPr lang="en-US" altLang="ja-JP" sz="1400" b="0" dirty="0"/>
              <a:t>k</a:t>
            </a:r>
            <a:r>
              <a:rPr lang="ja-JP" altLang="en-US" sz="1400" b="0" dirty="0"/>
              <a:t>近傍法を使って算出した。</a:t>
            </a:r>
          </a:p>
        </p:txBody>
      </p:sp>
      <p:sp>
        <p:nvSpPr>
          <p:cNvPr id="2" name="フローチャート: 磁気ディスク 1">
            <a:extLst>
              <a:ext uri="{FF2B5EF4-FFF2-40B4-BE49-F238E27FC236}">
                <a16:creationId xmlns:a16="http://schemas.microsoft.com/office/drawing/2014/main" id="{603B03D7-CC52-4363-B5BF-F8A43CE60D0A}"/>
              </a:ext>
            </a:extLst>
          </p:cNvPr>
          <p:cNvSpPr/>
          <p:nvPr/>
        </p:nvSpPr>
        <p:spPr>
          <a:xfrm>
            <a:off x="2102124" y="3077063"/>
            <a:ext cx="1142999" cy="496957"/>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ローチャート: 処理 2">
            <a:extLst>
              <a:ext uri="{FF2B5EF4-FFF2-40B4-BE49-F238E27FC236}">
                <a16:creationId xmlns:a16="http://schemas.microsoft.com/office/drawing/2014/main" id="{7E90FE09-83B7-4FBD-8A6C-A5CC8B892626}"/>
              </a:ext>
            </a:extLst>
          </p:cNvPr>
          <p:cNvSpPr/>
          <p:nvPr/>
        </p:nvSpPr>
        <p:spPr>
          <a:xfrm>
            <a:off x="2102126" y="3917828"/>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フローチャート: 処理 5">
            <a:extLst>
              <a:ext uri="{FF2B5EF4-FFF2-40B4-BE49-F238E27FC236}">
                <a16:creationId xmlns:a16="http://schemas.microsoft.com/office/drawing/2014/main" id="{3ACF0AD3-9FB8-4447-9547-5B6B8A17C3EE}"/>
              </a:ext>
            </a:extLst>
          </p:cNvPr>
          <p:cNvSpPr/>
          <p:nvPr/>
        </p:nvSpPr>
        <p:spPr>
          <a:xfrm>
            <a:off x="2102126" y="4636122"/>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フローチャート: 処理 6">
            <a:extLst>
              <a:ext uri="{FF2B5EF4-FFF2-40B4-BE49-F238E27FC236}">
                <a16:creationId xmlns:a16="http://schemas.microsoft.com/office/drawing/2014/main" id="{4DEDF653-AB7F-48A2-BF62-4FF7B0769C35}"/>
              </a:ext>
            </a:extLst>
          </p:cNvPr>
          <p:cNvSpPr/>
          <p:nvPr/>
        </p:nvSpPr>
        <p:spPr>
          <a:xfrm>
            <a:off x="2102126" y="5458638"/>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フローチャート: 処理 8">
            <a:extLst>
              <a:ext uri="{FF2B5EF4-FFF2-40B4-BE49-F238E27FC236}">
                <a16:creationId xmlns:a16="http://schemas.microsoft.com/office/drawing/2014/main" id="{743FB773-CD80-427A-BE58-50A40BB9458C}"/>
              </a:ext>
            </a:extLst>
          </p:cNvPr>
          <p:cNvSpPr/>
          <p:nvPr/>
        </p:nvSpPr>
        <p:spPr>
          <a:xfrm>
            <a:off x="5744596" y="3341357"/>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フローチャート: 処理 10">
            <a:extLst>
              <a:ext uri="{FF2B5EF4-FFF2-40B4-BE49-F238E27FC236}">
                <a16:creationId xmlns:a16="http://schemas.microsoft.com/office/drawing/2014/main" id="{DCEEF330-D887-4004-9B36-FCB52F4698A0}"/>
              </a:ext>
            </a:extLst>
          </p:cNvPr>
          <p:cNvSpPr/>
          <p:nvPr/>
        </p:nvSpPr>
        <p:spPr>
          <a:xfrm>
            <a:off x="5744596" y="4181570"/>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フローチャート: 処理 11">
            <a:extLst>
              <a:ext uri="{FF2B5EF4-FFF2-40B4-BE49-F238E27FC236}">
                <a16:creationId xmlns:a16="http://schemas.microsoft.com/office/drawing/2014/main" id="{676634B2-E2B2-4A23-A292-8B685226D636}"/>
              </a:ext>
            </a:extLst>
          </p:cNvPr>
          <p:cNvSpPr/>
          <p:nvPr/>
        </p:nvSpPr>
        <p:spPr>
          <a:xfrm>
            <a:off x="5744596" y="5021783"/>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フローチャート: 処理 13">
            <a:extLst>
              <a:ext uri="{FF2B5EF4-FFF2-40B4-BE49-F238E27FC236}">
                <a16:creationId xmlns:a16="http://schemas.microsoft.com/office/drawing/2014/main" id="{B9F33930-5360-47B7-AB8E-AB2BD132E4C5}"/>
              </a:ext>
            </a:extLst>
          </p:cNvPr>
          <p:cNvSpPr/>
          <p:nvPr/>
        </p:nvSpPr>
        <p:spPr>
          <a:xfrm>
            <a:off x="8361316" y="5006547"/>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 name="直線矢印コネクタ 4">
            <a:extLst>
              <a:ext uri="{FF2B5EF4-FFF2-40B4-BE49-F238E27FC236}">
                <a16:creationId xmlns:a16="http://schemas.microsoft.com/office/drawing/2014/main" id="{B09DDD28-5F15-41AD-A51F-0E39DA1B8D45}"/>
              </a:ext>
            </a:extLst>
          </p:cNvPr>
          <p:cNvCxnSpPr>
            <a:cxnSpLocks/>
            <a:stCxn id="2" idx="3"/>
            <a:endCxn id="3" idx="0"/>
          </p:cNvCxnSpPr>
          <p:nvPr/>
        </p:nvCxnSpPr>
        <p:spPr>
          <a:xfrm>
            <a:off x="2673624" y="3574020"/>
            <a:ext cx="2" cy="34380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346B5DDC-C823-4F37-B7F5-283A7E705916}"/>
              </a:ext>
            </a:extLst>
          </p:cNvPr>
          <p:cNvCxnSpPr>
            <a:stCxn id="3" idx="2"/>
            <a:endCxn id="6" idx="0"/>
          </p:cNvCxnSpPr>
          <p:nvPr/>
        </p:nvCxnSpPr>
        <p:spPr>
          <a:xfrm>
            <a:off x="2673626" y="4385828"/>
            <a:ext cx="0" cy="25029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BCDD136E-C455-452C-88A2-75DB3A71E905}"/>
              </a:ext>
            </a:extLst>
          </p:cNvPr>
          <p:cNvCxnSpPr>
            <a:stCxn id="6" idx="2"/>
            <a:endCxn id="7" idx="0"/>
          </p:cNvCxnSpPr>
          <p:nvPr/>
        </p:nvCxnSpPr>
        <p:spPr>
          <a:xfrm>
            <a:off x="2673626" y="5104122"/>
            <a:ext cx="0" cy="35451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3CE51D2C-12CE-4655-8700-794A734A433B}"/>
              </a:ext>
            </a:extLst>
          </p:cNvPr>
          <p:cNvCxnSpPr>
            <a:cxnSpLocks/>
          </p:cNvCxnSpPr>
          <p:nvPr/>
        </p:nvCxnSpPr>
        <p:spPr>
          <a:xfrm rot="5400000" flipH="1" flipV="1">
            <a:off x="3202221" y="2812763"/>
            <a:ext cx="2585281" cy="3642470"/>
          </a:xfrm>
          <a:prstGeom prst="bentConnector5">
            <a:avLst>
              <a:gd name="adj1" fmla="val -8842"/>
              <a:gd name="adj2" fmla="val 37175"/>
              <a:gd name="adj3" fmla="val 10884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38066303-E841-4647-8C5A-E604F4EDE3E6}"/>
              </a:ext>
            </a:extLst>
          </p:cNvPr>
          <p:cNvCxnSpPr>
            <a:stCxn id="9" idx="2"/>
            <a:endCxn id="11" idx="0"/>
          </p:cNvCxnSpPr>
          <p:nvPr/>
        </p:nvCxnSpPr>
        <p:spPr>
          <a:xfrm>
            <a:off x="6316096" y="3809357"/>
            <a:ext cx="0" cy="37221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27DFC4B6-03F9-4F21-ACEA-EE5A608A5679}"/>
              </a:ext>
            </a:extLst>
          </p:cNvPr>
          <p:cNvCxnSpPr>
            <a:stCxn id="11" idx="2"/>
            <a:endCxn id="12" idx="0"/>
          </p:cNvCxnSpPr>
          <p:nvPr/>
        </p:nvCxnSpPr>
        <p:spPr>
          <a:xfrm>
            <a:off x="6316096" y="4649570"/>
            <a:ext cx="0" cy="37221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CBADE716-1D93-47C8-B544-E1435C7AD00D}"/>
              </a:ext>
            </a:extLst>
          </p:cNvPr>
          <p:cNvCxnSpPr>
            <a:cxnSpLocks/>
            <a:stCxn id="12" idx="2"/>
            <a:endCxn id="57" idx="0"/>
          </p:cNvCxnSpPr>
          <p:nvPr/>
        </p:nvCxnSpPr>
        <p:spPr>
          <a:xfrm rot="5400000" flipH="1" flipV="1">
            <a:off x="6944055" y="3501021"/>
            <a:ext cx="1360802" cy="2616721"/>
          </a:xfrm>
          <a:prstGeom prst="bentConnector5">
            <a:avLst>
              <a:gd name="adj1" fmla="val -16799"/>
              <a:gd name="adj2" fmla="val 50000"/>
              <a:gd name="adj3" fmla="val 116799"/>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コネクタ: カギ線 30">
            <a:extLst>
              <a:ext uri="{FF2B5EF4-FFF2-40B4-BE49-F238E27FC236}">
                <a16:creationId xmlns:a16="http://schemas.microsoft.com/office/drawing/2014/main" id="{4A147390-C1C9-4D19-B48E-8CA4894A4EC6}"/>
              </a:ext>
            </a:extLst>
          </p:cNvPr>
          <p:cNvCxnSpPr>
            <a:cxnSpLocks/>
            <a:stCxn id="14" idx="2"/>
            <a:endCxn id="9" idx="3"/>
          </p:cNvCxnSpPr>
          <p:nvPr/>
        </p:nvCxnSpPr>
        <p:spPr>
          <a:xfrm rot="5400000" flipH="1">
            <a:off x="6960611" y="3502342"/>
            <a:ext cx="1899190" cy="2045220"/>
          </a:xfrm>
          <a:prstGeom prst="bentConnector4">
            <a:avLst>
              <a:gd name="adj1" fmla="val -12037"/>
              <a:gd name="adj2" fmla="val -118266"/>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40EB017A-583C-45DD-8F04-DE1661072A35}"/>
              </a:ext>
            </a:extLst>
          </p:cNvPr>
          <p:cNvSpPr txBox="1"/>
          <p:nvPr/>
        </p:nvSpPr>
        <p:spPr>
          <a:xfrm>
            <a:off x="149087" y="3193606"/>
            <a:ext cx="1818861" cy="369332"/>
          </a:xfrm>
          <a:prstGeom prst="rect">
            <a:avLst/>
          </a:prstGeom>
          <a:noFill/>
        </p:spPr>
        <p:txBody>
          <a:bodyPr wrap="square" rtlCol="0">
            <a:spAutoFit/>
          </a:bodyPr>
          <a:lstStyle/>
          <a:p>
            <a:pPr algn="ctr"/>
            <a:r>
              <a:rPr kumimoji="1" lang="ja-JP" altLang="en-US" dirty="0"/>
              <a:t>実績データ入力</a:t>
            </a:r>
          </a:p>
        </p:txBody>
      </p:sp>
      <p:sp>
        <p:nvSpPr>
          <p:cNvPr id="42" name="テキスト ボックス 41">
            <a:extLst>
              <a:ext uri="{FF2B5EF4-FFF2-40B4-BE49-F238E27FC236}">
                <a16:creationId xmlns:a16="http://schemas.microsoft.com/office/drawing/2014/main" id="{B5B8AD28-50D7-4919-AC00-D8F905A0FE51}"/>
              </a:ext>
            </a:extLst>
          </p:cNvPr>
          <p:cNvSpPr txBox="1"/>
          <p:nvPr/>
        </p:nvSpPr>
        <p:spPr>
          <a:xfrm>
            <a:off x="99281" y="3992555"/>
            <a:ext cx="1818861" cy="369332"/>
          </a:xfrm>
          <a:prstGeom prst="rect">
            <a:avLst/>
          </a:prstGeom>
          <a:noFill/>
        </p:spPr>
        <p:txBody>
          <a:bodyPr wrap="square" rtlCol="0">
            <a:spAutoFit/>
          </a:bodyPr>
          <a:lstStyle/>
          <a:p>
            <a:pPr algn="ctr"/>
            <a:r>
              <a:rPr kumimoji="1" lang="ja-JP" altLang="en-US" dirty="0"/>
              <a:t>シミュレータ 学習</a:t>
            </a:r>
          </a:p>
        </p:txBody>
      </p:sp>
      <p:sp>
        <p:nvSpPr>
          <p:cNvPr id="43" name="テキスト ボックス 42">
            <a:extLst>
              <a:ext uri="{FF2B5EF4-FFF2-40B4-BE49-F238E27FC236}">
                <a16:creationId xmlns:a16="http://schemas.microsoft.com/office/drawing/2014/main" id="{5CD5C0E5-9175-461A-9E41-605D1A114A34}"/>
              </a:ext>
            </a:extLst>
          </p:cNvPr>
          <p:cNvSpPr txBox="1"/>
          <p:nvPr/>
        </p:nvSpPr>
        <p:spPr>
          <a:xfrm>
            <a:off x="227747" y="4693430"/>
            <a:ext cx="1818861" cy="369332"/>
          </a:xfrm>
          <a:prstGeom prst="rect">
            <a:avLst/>
          </a:prstGeom>
          <a:noFill/>
        </p:spPr>
        <p:txBody>
          <a:bodyPr wrap="square" rtlCol="0">
            <a:spAutoFit/>
          </a:bodyPr>
          <a:lstStyle/>
          <a:p>
            <a:pPr algn="ctr"/>
            <a:r>
              <a:rPr kumimoji="1" lang="ja-JP" altLang="en-US" dirty="0"/>
              <a:t>コントローラを学習</a:t>
            </a:r>
          </a:p>
        </p:txBody>
      </p:sp>
      <p:sp>
        <p:nvSpPr>
          <p:cNvPr id="44" name="テキスト ボックス 43">
            <a:extLst>
              <a:ext uri="{FF2B5EF4-FFF2-40B4-BE49-F238E27FC236}">
                <a16:creationId xmlns:a16="http://schemas.microsoft.com/office/drawing/2014/main" id="{4BE8C4B1-2872-4DB1-A922-3CC46A80A867}"/>
              </a:ext>
            </a:extLst>
          </p:cNvPr>
          <p:cNvSpPr txBox="1"/>
          <p:nvPr/>
        </p:nvSpPr>
        <p:spPr>
          <a:xfrm>
            <a:off x="169447" y="5400289"/>
            <a:ext cx="1818861" cy="646331"/>
          </a:xfrm>
          <a:prstGeom prst="rect">
            <a:avLst/>
          </a:prstGeom>
          <a:noFill/>
        </p:spPr>
        <p:txBody>
          <a:bodyPr wrap="square" rtlCol="0">
            <a:spAutoFit/>
          </a:bodyPr>
          <a:lstStyle/>
          <a:p>
            <a:pPr algn="ctr"/>
            <a:r>
              <a:rPr kumimoji="1" lang="ja-JP" altLang="en-US" dirty="0"/>
              <a:t>閉ループ</a:t>
            </a:r>
            <a:endParaRPr kumimoji="1" lang="en-US" altLang="ja-JP" dirty="0"/>
          </a:p>
          <a:p>
            <a:pPr algn="ctr"/>
            <a:r>
              <a:rPr kumimoji="1" lang="ja-JP" altLang="en-US" dirty="0"/>
              <a:t>シミュレーション</a:t>
            </a:r>
          </a:p>
        </p:txBody>
      </p:sp>
      <p:sp>
        <p:nvSpPr>
          <p:cNvPr id="47" name="テキスト ボックス 46">
            <a:extLst>
              <a:ext uri="{FF2B5EF4-FFF2-40B4-BE49-F238E27FC236}">
                <a16:creationId xmlns:a16="http://schemas.microsoft.com/office/drawing/2014/main" id="{CB9F8E68-F0CB-4946-A4BC-5AC8795F1085}"/>
              </a:ext>
            </a:extLst>
          </p:cNvPr>
          <p:cNvSpPr txBox="1"/>
          <p:nvPr/>
        </p:nvSpPr>
        <p:spPr>
          <a:xfrm>
            <a:off x="4030090" y="3392503"/>
            <a:ext cx="1615335" cy="369332"/>
          </a:xfrm>
          <a:prstGeom prst="rect">
            <a:avLst/>
          </a:prstGeom>
          <a:noFill/>
        </p:spPr>
        <p:txBody>
          <a:bodyPr wrap="square" rtlCol="0">
            <a:spAutoFit/>
          </a:bodyPr>
          <a:lstStyle/>
          <a:p>
            <a:pPr algn="ctr"/>
            <a:r>
              <a:rPr kumimoji="1" lang="ja-JP" altLang="en-US"/>
              <a:t>モデルを選択</a:t>
            </a:r>
            <a:endParaRPr kumimoji="1" lang="ja-JP" altLang="en-US" dirty="0"/>
          </a:p>
        </p:txBody>
      </p:sp>
      <p:sp>
        <p:nvSpPr>
          <p:cNvPr id="48" name="テキスト ボックス 47">
            <a:extLst>
              <a:ext uri="{FF2B5EF4-FFF2-40B4-BE49-F238E27FC236}">
                <a16:creationId xmlns:a16="http://schemas.microsoft.com/office/drawing/2014/main" id="{2165B3B8-CF95-4F73-960E-5EE45B1CDA6F}"/>
              </a:ext>
            </a:extLst>
          </p:cNvPr>
          <p:cNvSpPr txBox="1"/>
          <p:nvPr/>
        </p:nvSpPr>
        <p:spPr>
          <a:xfrm>
            <a:off x="4064213" y="4208025"/>
            <a:ext cx="1615335" cy="369332"/>
          </a:xfrm>
          <a:prstGeom prst="rect">
            <a:avLst/>
          </a:prstGeom>
          <a:noFill/>
        </p:spPr>
        <p:txBody>
          <a:bodyPr wrap="square" rtlCol="0">
            <a:spAutoFit/>
          </a:bodyPr>
          <a:lstStyle/>
          <a:p>
            <a:pPr algn="ctr"/>
            <a:r>
              <a:rPr kumimoji="1" lang="ja-JP" altLang="en-US" dirty="0"/>
              <a:t>モデル 学習</a:t>
            </a:r>
          </a:p>
        </p:txBody>
      </p:sp>
      <p:sp>
        <p:nvSpPr>
          <p:cNvPr id="51" name="テキスト ボックス 50">
            <a:extLst>
              <a:ext uri="{FF2B5EF4-FFF2-40B4-BE49-F238E27FC236}">
                <a16:creationId xmlns:a16="http://schemas.microsoft.com/office/drawing/2014/main" id="{E3DA81EC-381A-49F8-96D6-2A2B2AFD8D92}"/>
              </a:ext>
            </a:extLst>
          </p:cNvPr>
          <p:cNvSpPr txBox="1"/>
          <p:nvPr/>
        </p:nvSpPr>
        <p:spPr>
          <a:xfrm>
            <a:off x="9518374" y="4157460"/>
            <a:ext cx="1818861" cy="369332"/>
          </a:xfrm>
          <a:prstGeom prst="rect">
            <a:avLst/>
          </a:prstGeom>
          <a:noFill/>
        </p:spPr>
        <p:txBody>
          <a:bodyPr wrap="square" rtlCol="0">
            <a:spAutoFit/>
          </a:bodyPr>
          <a:lstStyle/>
          <a:p>
            <a:pPr algn="ctr"/>
            <a:r>
              <a:rPr kumimoji="1" lang="ja-JP" altLang="en-US" dirty="0"/>
              <a:t>コントローラ 学習</a:t>
            </a:r>
          </a:p>
        </p:txBody>
      </p:sp>
      <p:sp>
        <p:nvSpPr>
          <p:cNvPr id="52" name="テキスト ボックス 51">
            <a:extLst>
              <a:ext uri="{FF2B5EF4-FFF2-40B4-BE49-F238E27FC236}">
                <a16:creationId xmlns:a16="http://schemas.microsoft.com/office/drawing/2014/main" id="{8839754A-98F8-487D-8BA9-9BD07C8AD67A}"/>
              </a:ext>
            </a:extLst>
          </p:cNvPr>
          <p:cNvSpPr txBox="1"/>
          <p:nvPr/>
        </p:nvSpPr>
        <p:spPr>
          <a:xfrm>
            <a:off x="4129260" y="5063143"/>
            <a:ext cx="1615335" cy="369332"/>
          </a:xfrm>
          <a:prstGeom prst="rect">
            <a:avLst/>
          </a:prstGeom>
          <a:noFill/>
        </p:spPr>
        <p:txBody>
          <a:bodyPr wrap="square" rtlCol="0">
            <a:spAutoFit/>
          </a:bodyPr>
          <a:lstStyle/>
          <a:p>
            <a:pPr algn="ctr"/>
            <a:r>
              <a:rPr kumimoji="1" lang="ja-JP" altLang="en-US"/>
              <a:t>精度を</a:t>
            </a:r>
            <a:r>
              <a:rPr kumimoji="1" lang="ja-JP" altLang="en-US" dirty="0"/>
              <a:t>評価</a:t>
            </a:r>
          </a:p>
        </p:txBody>
      </p:sp>
      <p:sp>
        <p:nvSpPr>
          <p:cNvPr id="57" name="フローチャート: 処理 56">
            <a:extLst>
              <a:ext uri="{FF2B5EF4-FFF2-40B4-BE49-F238E27FC236}">
                <a16:creationId xmlns:a16="http://schemas.microsoft.com/office/drawing/2014/main" id="{5094E782-E6A5-436B-AE5C-E86507948A2F}"/>
              </a:ext>
            </a:extLst>
          </p:cNvPr>
          <p:cNvSpPr/>
          <p:nvPr/>
        </p:nvSpPr>
        <p:spPr>
          <a:xfrm>
            <a:off x="8361317" y="4128981"/>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1" name="直線矢印コネクタ 60">
            <a:extLst>
              <a:ext uri="{FF2B5EF4-FFF2-40B4-BE49-F238E27FC236}">
                <a16:creationId xmlns:a16="http://schemas.microsoft.com/office/drawing/2014/main" id="{8DC80B8C-93C6-4E9F-AB67-CDEF3F3C2265}"/>
              </a:ext>
            </a:extLst>
          </p:cNvPr>
          <p:cNvCxnSpPr>
            <a:stCxn id="57" idx="2"/>
            <a:endCxn id="14" idx="0"/>
          </p:cNvCxnSpPr>
          <p:nvPr/>
        </p:nvCxnSpPr>
        <p:spPr>
          <a:xfrm flipH="1">
            <a:off x="8932816" y="4596981"/>
            <a:ext cx="1" cy="40956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679B577E-351B-49FD-B097-DF4E39A84C33}"/>
              </a:ext>
            </a:extLst>
          </p:cNvPr>
          <p:cNvSpPr txBox="1"/>
          <p:nvPr/>
        </p:nvSpPr>
        <p:spPr>
          <a:xfrm>
            <a:off x="9473960" y="4856124"/>
            <a:ext cx="1818861" cy="646331"/>
          </a:xfrm>
          <a:prstGeom prst="rect">
            <a:avLst/>
          </a:prstGeom>
          <a:noFill/>
        </p:spPr>
        <p:txBody>
          <a:bodyPr wrap="square" rtlCol="0">
            <a:spAutoFit/>
          </a:bodyPr>
          <a:lstStyle/>
          <a:p>
            <a:pPr algn="ctr"/>
            <a:r>
              <a:rPr kumimoji="1" lang="ja-JP" altLang="en-US" dirty="0"/>
              <a:t>閉ループ</a:t>
            </a:r>
            <a:endParaRPr kumimoji="1" lang="en-US" altLang="ja-JP" dirty="0"/>
          </a:p>
          <a:p>
            <a:pPr algn="ctr"/>
            <a:r>
              <a:rPr kumimoji="1" lang="ja-JP" altLang="en-US" dirty="0"/>
              <a:t>シミュレーション</a:t>
            </a:r>
          </a:p>
        </p:txBody>
      </p:sp>
      <p:sp>
        <p:nvSpPr>
          <p:cNvPr id="4" name="テキスト ボックス 3">
            <a:extLst>
              <a:ext uri="{FF2B5EF4-FFF2-40B4-BE49-F238E27FC236}">
                <a16:creationId xmlns:a16="http://schemas.microsoft.com/office/drawing/2014/main" id="{D820F0CB-02BC-4B15-89B0-4FFE10B5D239}"/>
              </a:ext>
            </a:extLst>
          </p:cNvPr>
          <p:cNvSpPr txBox="1"/>
          <p:nvPr/>
        </p:nvSpPr>
        <p:spPr>
          <a:xfrm>
            <a:off x="5053682" y="5886818"/>
            <a:ext cx="4336334" cy="369332"/>
          </a:xfrm>
          <a:prstGeom prst="rect">
            <a:avLst/>
          </a:prstGeom>
          <a:noFill/>
        </p:spPr>
        <p:txBody>
          <a:bodyPr wrap="square" rtlCol="0">
            <a:spAutoFit/>
          </a:bodyPr>
          <a:lstStyle/>
          <a:p>
            <a:pPr algn="ctr"/>
            <a:r>
              <a:rPr kumimoji="1" lang="ja-JP" altLang="en-US" dirty="0"/>
              <a:t>図</a:t>
            </a:r>
            <a:r>
              <a:rPr kumimoji="1" lang="en-US" altLang="ja-JP" dirty="0"/>
              <a:t>1. </a:t>
            </a:r>
            <a:r>
              <a:rPr kumimoji="1" lang="ja-JP" altLang="en-US" dirty="0"/>
              <a:t>検証手順を表すフローチャート図</a:t>
            </a:r>
          </a:p>
        </p:txBody>
      </p:sp>
    </p:spTree>
    <p:extLst>
      <p:ext uri="{BB962C8B-B14F-4D97-AF65-F5344CB8AC3E}">
        <p14:creationId xmlns:p14="http://schemas.microsoft.com/office/powerpoint/2010/main" val="1187458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lstStyle/>
          <a:p>
            <a:r>
              <a:rPr lang="en-US" altLang="ja-JP" dirty="0"/>
              <a:t>M1. </a:t>
            </a:r>
            <a:r>
              <a:rPr lang="ja-JP" altLang="en-US" dirty="0"/>
              <a:t>動的システム学習からのアプローチ </a:t>
            </a:r>
            <a:r>
              <a:rPr lang="en-US" altLang="ja-JP" dirty="0"/>
              <a:t>&gt;&gt; </a:t>
            </a:r>
            <a:r>
              <a:rPr lang="ja-JP" altLang="en-US" dirty="0"/>
              <a:t>検証結果 </a:t>
            </a:r>
            <a:r>
              <a:rPr lang="en-US" altLang="ja-JP" dirty="0"/>
              <a:t>&gt;&gt; </a:t>
            </a:r>
            <a:r>
              <a:rPr kumimoji="1" lang="en-US" altLang="ja-JP" sz="2800" dirty="0"/>
              <a:t>DVBF</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5" y="1071367"/>
            <a:ext cx="11341887" cy="1512808"/>
          </a:xfrm>
        </p:spPr>
        <p:txBody>
          <a:bodyPr/>
          <a:lstStyle/>
          <a:p>
            <a:pPr>
              <a:buFont typeface="Wingdings" panose="05000000000000000000" pitchFamily="2" charset="2"/>
              <a:buChar char="l"/>
            </a:pPr>
            <a:r>
              <a:rPr lang="en-US" altLang="ja-JP" sz="1600" b="0" dirty="0"/>
              <a:t>DVBF</a:t>
            </a:r>
            <a:r>
              <a:rPr lang="ja-JP" altLang="en-US" sz="1600" b="0" dirty="0"/>
              <a:t>により線形モデルを３つ、区分線形モデルを６つ学習した</a:t>
            </a:r>
            <a:endParaRPr lang="en-US" altLang="ja-JP" sz="1600" b="0" dirty="0"/>
          </a:p>
          <a:p>
            <a:pPr>
              <a:buFont typeface="Wingdings" panose="05000000000000000000" pitchFamily="2" charset="2"/>
              <a:buChar char="l"/>
            </a:pPr>
            <a:r>
              <a:rPr lang="ja-JP" altLang="en-US" sz="1600" b="0" dirty="0"/>
              <a:t>線形モデル、区分線形モデル、ともに予測誤差は</a:t>
            </a:r>
            <a:r>
              <a:rPr lang="en-US" altLang="ja-JP" sz="1600" b="0" dirty="0"/>
              <a:t>MLR, FIR</a:t>
            </a:r>
            <a:r>
              <a:rPr lang="ja-JP" altLang="en-US" sz="1600" b="0" dirty="0"/>
              <a:t>に比べて劣化する傾向があった</a:t>
            </a:r>
            <a:endParaRPr lang="en-US" altLang="ja-JP" sz="1600" b="0" dirty="0"/>
          </a:p>
          <a:p>
            <a:pPr>
              <a:buFont typeface="Wingdings" panose="05000000000000000000" pitchFamily="2" charset="2"/>
              <a:buChar char="l"/>
            </a:pPr>
            <a:r>
              <a:rPr lang="ja-JP" altLang="en-US" sz="1600" b="0" dirty="0"/>
              <a:t>線形モデル、区分線形モデル、ともに定常偏差は、</a:t>
            </a:r>
            <a:r>
              <a:rPr lang="en-US" altLang="ja-JP" sz="1600" b="0" dirty="0"/>
              <a:t>DDM</a:t>
            </a:r>
            <a:r>
              <a:rPr lang="ja-JP" altLang="en-US" sz="1600" b="0" dirty="0"/>
              <a:t>に相当する学習アルゴリズム</a:t>
            </a:r>
            <a:r>
              <a:rPr lang="en-US" altLang="ja-JP" sz="1600" b="0" dirty="0"/>
              <a:t>(MLR,FIR)</a:t>
            </a:r>
            <a:r>
              <a:rPr lang="ja-JP" altLang="en-US" sz="1600" b="0" dirty="0"/>
              <a:t>を改善する傾向があった</a:t>
            </a:r>
            <a:endParaRPr lang="en-US" altLang="ja-JP" sz="1600" b="0" dirty="0"/>
          </a:p>
          <a:p>
            <a:pPr>
              <a:buFont typeface="Wingdings" panose="05000000000000000000" pitchFamily="2" charset="2"/>
              <a:buChar char="l"/>
            </a:pPr>
            <a:r>
              <a:rPr lang="ja-JP" altLang="en-US" sz="1600" b="0" dirty="0"/>
              <a:t>線形モデル、区分線形モデル、ともに定常偏差は、ベンチマークの定常偏差に到達することがあった。</a:t>
            </a:r>
            <a:endParaRPr lang="en-US" altLang="ja-JP" sz="1600" b="0" dirty="0"/>
          </a:p>
          <a:p>
            <a:pPr>
              <a:buFont typeface="Wingdings" panose="05000000000000000000" pitchFamily="2" charset="2"/>
              <a:buChar char="l"/>
            </a:pPr>
            <a:r>
              <a:rPr lang="ja-JP" altLang="en-US" sz="1600" b="0" dirty="0"/>
              <a:t>予測誤差と定常偏差には相関が見られなかった。</a:t>
            </a:r>
            <a:r>
              <a:rPr lang="ja-JP" altLang="en-US" sz="1600" b="0" u="sng" dirty="0"/>
              <a:t>最適化計算に応用するモデルを選択する指標に予測誤差を使えない。</a:t>
            </a:r>
            <a:endParaRPr lang="en-US" sz="1600" b="0" u="sng" dirty="0"/>
          </a:p>
        </p:txBody>
      </p:sp>
      <p:graphicFrame>
        <p:nvGraphicFramePr>
          <p:cNvPr id="2" name="表 1">
            <a:extLst>
              <a:ext uri="{FF2B5EF4-FFF2-40B4-BE49-F238E27FC236}">
                <a16:creationId xmlns:a16="http://schemas.microsoft.com/office/drawing/2014/main" id="{6563C3C9-7742-4F22-A2A7-B2E33CC06F6E}"/>
              </a:ext>
            </a:extLst>
          </p:cNvPr>
          <p:cNvGraphicFramePr>
            <a:graphicFrameLocks noGrp="1"/>
          </p:cNvGraphicFramePr>
          <p:nvPr/>
        </p:nvGraphicFramePr>
        <p:xfrm>
          <a:off x="517055" y="2962732"/>
          <a:ext cx="8746215" cy="3252470"/>
        </p:xfrm>
        <a:graphic>
          <a:graphicData uri="http://schemas.openxmlformats.org/drawingml/2006/table">
            <a:tbl>
              <a:tblPr firstRow="1" bandRow="1">
                <a:tableStyleId>{5C22544A-7EE6-4342-B048-85BDC9FD1C3A}</a:tableStyleId>
              </a:tblPr>
              <a:tblGrid>
                <a:gridCol w="2435025">
                  <a:extLst>
                    <a:ext uri="{9D8B030D-6E8A-4147-A177-3AD203B41FA5}">
                      <a16:colId xmlns:a16="http://schemas.microsoft.com/office/drawing/2014/main" val="1965421359"/>
                    </a:ext>
                  </a:extLst>
                </a:gridCol>
                <a:gridCol w="3627692">
                  <a:extLst>
                    <a:ext uri="{9D8B030D-6E8A-4147-A177-3AD203B41FA5}">
                      <a16:colId xmlns:a16="http://schemas.microsoft.com/office/drawing/2014/main" val="2715823683"/>
                    </a:ext>
                  </a:extLst>
                </a:gridCol>
                <a:gridCol w="1416291">
                  <a:extLst>
                    <a:ext uri="{9D8B030D-6E8A-4147-A177-3AD203B41FA5}">
                      <a16:colId xmlns:a16="http://schemas.microsoft.com/office/drawing/2014/main" val="2306308698"/>
                    </a:ext>
                  </a:extLst>
                </a:gridCol>
                <a:gridCol w="1267207">
                  <a:extLst>
                    <a:ext uri="{9D8B030D-6E8A-4147-A177-3AD203B41FA5}">
                      <a16:colId xmlns:a16="http://schemas.microsoft.com/office/drawing/2014/main" val="2120503797"/>
                    </a:ext>
                  </a:extLst>
                </a:gridCol>
              </a:tblGrid>
              <a:tr h="228600">
                <a:tc>
                  <a:txBody>
                    <a:bodyPr/>
                    <a:lstStyle/>
                    <a:p>
                      <a:pPr algn="l" fontAlgn="b"/>
                      <a:r>
                        <a:rPr lang="ja-JP" altLang="en-US" sz="1600" u="none" strike="noStrike">
                          <a:effectLst/>
                        </a:rPr>
                        <a:t>学習アルゴリズム</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パラメタ</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ja-JP" altLang="en-US" sz="1600" u="none" strike="noStrike">
                          <a:effectLst/>
                        </a:rPr>
                        <a:t>予測誤差</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600" u="none" strike="noStrike">
                          <a:effectLst/>
                        </a:rPr>
                        <a:t>定常偏差</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3612877720"/>
                  </a:ext>
                </a:extLst>
              </a:tr>
              <a:tr h="228600">
                <a:tc>
                  <a:txBody>
                    <a:bodyPr/>
                    <a:lstStyle/>
                    <a:p>
                      <a:pPr algn="l" fontAlgn="b"/>
                      <a:r>
                        <a:rPr lang="en-US" sz="1600" u="none" strike="noStrike">
                          <a:effectLst/>
                        </a:rPr>
                        <a:t>MLR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ctr"/>
                      <a:r>
                        <a:rPr lang="en-US" altLang="ja-JP" sz="1600" u="none" strike="noStrike">
                          <a:effectLst/>
                        </a:rPr>
                        <a:t>1.09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670566567"/>
                  </a:ext>
                </a:extLst>
              </a:tr>
              <a:tr h="228600">
                <a:tc>
                  <a:txBody>
                    <a:bodyPr/>
                    <a:lstStyle/>
                    <a:p>
                      <a:pPr algn="l" fontAlgn="b"/>
                      <a:r>
                        <a:rPr lang="en-US" sz="1600" u="none" strike="noStrike">
                          <a:effectLst/>
                        </a:rPr>
                        <a:t>FIR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ctr"/>
                      <a:r>
                        <a:rPr lang="en-US" altLang="ja-JP" sz="1600" u="none" strike="noStrike">
                          <a:effectLst/>
                        </a:rPr>
                        <a:t>1.12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4149550355"/>
                  </a:ext>
                </a:extLst>
              </a:tr>
              <a:tr h="228600">
                <a:tc>
                  <a:txBody>
                    <a:bodyPr/>
                    <a:lstStyle/>
                    <a:p>
                      <a:pPr algn="l" fontAlgn="b"/>
                      <a:r>
                        <a:rPr lang="en-US" sz="1600" u="none" strike="noStrike" dirty="0">
                          <a:effectLst/>
                        </a:rPr>
                        <a:t>DVBF</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線形</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1.08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0.63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3017977327"/>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線形</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1.33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highlight>
                            <a:srgbClr val="FFFF00"/>
                          </a:highlight>
                        </a:rPr>
                        <a:t>0.43 </a:t>
                      </a:r>
                      <a:endParaRPr lang="en-US" altLang="ja-JP" sz="16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3426889562"/>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線形</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1.77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3564039468"/>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1.14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0.57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840708742"/>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1.50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0.59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232654811"/>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1.68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highlight>
                            <a:srgbClr val="FFFF00"/>
                          </a:highlight>
                        </a:rPr>
                        <a:t>0.49</a:t>
                      </a:r>
                      <a:r>
                        <a:rPr lang="en-US" altLang="ja-JP" sz="1600" u="none" strike="noStrike" dirty="0">
                          <a:effectLst/>
                        </a:rPr>
                        <a:t>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941137581"/>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=16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1.40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0.50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116239580"/>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=16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1.44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0.72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318435903"/>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=16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1.73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highlight>
                            <a:srgbClr val="FFFF00"/>
                          </a:highlight>
                        </a:rPr>
                        <a:t>0.49 </a:t>
                      </a:r>
                      <a:endParaRPr lang="en-US" altLang="ja-JP" sz="16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106374432"/>
                  </a:ext>
                </a:extLst>
              </a:tr>
              <a:tr h="228600">
                <a:tc>
                  <a:txBody>
                    <a:bodyPr/>
                    <a:lstStyle/>
                    <a:p>
                      <a:pPr algn="l" fontAlgn="b"/>
                      <a:r>
                        <a:rPr lang="ja-JP" altLang="en-US" sz="1600" u="none" strike="noStrike">
                          <a:effectLst/>
                        </a:rPr>
                        <a:t>ベンチマーク</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b"/>
                      <a:r>
                        <a:rPr lang="en-US" altLang="ja-JP" sz="1600" u="none" strike="noStrike" dirty="0">
                          <a:effectLst/>
                        </a:rPr>
                        <a:t>0.44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879809258"/>
                  </a:ext>
                </a:extLst>
              </a:tr>
            </a:tbl>
          </a:graphicData>
        </a:graphic>
      </p:graphicFrame>
      <p:sp>
        <p:nvSpPr>
          <p:cNvPr id="5" name="テキスト ボックス 4">
            <a:extLst>
              <a:ext uri="{FF2B5EF4-FFF2-40B4-BE49-F238E27FC236}">
                <a16:creationId xmlns:a16="http://schemas.microsoft.com/office/drawing/2014/main" id="{3F9F0BA1-C81B-4250-84AD-B33547D5240F}"/>
              </a:ext>
            </a:extLst>
          </p:cNvPr>
          <p:cNvSpPr txBox="1"/>
          <p:nvPr/>
        </p:nvSpPr>
        <p:spPr>
          <a:xfrm>
            <a:off x="9263270" y="5432690"/>
            <a:ext cx="2686339" cy="707886"/>
          </a:xfrm>
          <a:prstGeom prst="rect">
            <a:avLst/>
          </a:prstGeom>
          <a:noFill/>
        </p:spPr>
        <p:txBody>
          <a:bodyPr wrap="square" rtlCol="0">
            <a:spAutoFit/>
          </a:bodyPr>
          <a:lstStyle/>
          <a:p>
            <a:pPr algn="ctr"/>
            <a:r>
              <a:rPr kumimoji="1" lang="ja-JP" altLang="en-US" dirty="0"/>
              <a:t>表</a:t>
            </a:r>
            <a:r>
              <a:rPr kumimoji="1" lang="en-US" altLang="ja-JP" dirty="0"/>
              <a:t>1. DVBF</a:t>
            </a:r>
            <a:r>
              <a:rPr kumimoji="1" lang="ja-JP" altLang="en-US" dirty="0"/>
              <a:t>の評価結果</a:t>
            </a:r>
            <a:endParaRPr kumimoji="1" lang="en-US" altLang="ja-JP" dirty="0"/>
          </a:p>
          <a:p>
            <a:pPr algn="ctr"/>
            <a:r>
              <a:rPr kumimoji="1" lang="ja-JP" altLang="en-US" sz="1100" dirty="0"/>
              <a:t>予測誤差は検証期間の</a:t>
            </a:r>
            <a:r>
              <a:rPr kumimoji="1" lang="en-US" altLang="ja-JP" sz="1100" dirty="0"/>
              <a:t>RMSE</a:t>
            </a:r>
            <a:r>
              <a:rPr kumimoji="1" lang="ja-JP" altLang="en-US" sz="1100" dirty="0"/>
              <a:t>で評価した</a:t>
            </a:r>
            <a:endParaRPr kumimoji="1" lang="en-US" altLang="ja-JP" sz="1100" dirty="0"/>
          </a:p>
          <a:p>
            <a:pPr algn="ctr"/>
            <a:r>
              <a:rPr kumimoji="1" lang="ja-JP" altLang="en-US" sz="1100" dirty="0"/>
              <a:t>定常偏差は偏差の</a:t>
            </a:r>
            <a:r>
              <a:rPr kumimoji="1" lang="en-US" altLang="ja-JP" sz="1100" dirty="0"/>
              <a:t>RMSE</a:t>
            </a:r>
            <a:r>
              <a:rPr kumimoji="1" lang="ja-JP" altLang="en-US" sz="1100" dirty="0"/>
              <a:t>で評価した</a:t>
            </a:r>
            <a:endParaRPr kumimoji="1" lang="en-US" altLang="ja-JP" dirty="0"/>
          </a:p>
        </p:txBody>
      </p:sp>
    </p:spTree>
    <p:extLst>
      <p:ext uri="{BB962C8B-B14F-4D97-AF65-F5344CB8AC3E}">
        <p14:creationId xmlns:p14="http://schemas.microsoft.com/office/powerpoint/2010/main" val="1624960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normAutofit fontScale="90000"/>
          </a:bodyPr>
          <a:lstStyle/>
          <a:p>
            <a:r>
              <a:rPr lang="en-US" altLang="ja-JP" dirty="0"/>
              <a:t>M1. </a:t>
            </a:r>
            <a:r>
              <a:rPr lang="ja-JP" altLang="en-US" dirty="0"/>
              <a:t>動的システム学習からのアプローチ </a:t>
            </a:r>
            <a:r>
              <a:rPr lang="en-US" altLang="ja-JP" dirty="0"/>
              <a:t>&gt;&gt; </a:t>
            </a:r>
            <a:r>
              <a:rPr lang="ja-JP" altLang="en-US" dirty="0"/>
              <a:t>検証結果 </a:t>
            </a:r>
            <a:r>
              <a:rPr lang="en-US" altLang="ja-JP" dirty="0"/>
              <a:t>&gt;&gt;</a:t>
            </a:r>
            <a:r>
              <a:rPr kumimoji="1" lang="ja-JP" altLang="en-US" sz="2800" dirty="0"/>
              <a:t>カーネル部分空間同定法</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5" y="1071367"/>
            <a:ext cx="11341887" cy="1512808"/>
          </a:xfrm>
        </p:spPr>
        <p:txBody>
          <a:bodyPr/>
          <a:lstStyle/>
          <a:p>
            <a:pPr>
              <a:buFont typeface="Wingdings" panose="05000000000000000000" pitchFamily="2" charset="2"/>
              <a:buChar char="l"/>
            </a:pPr>
            <a:r>
              <a:rPr lang="ja-JP" altLang="en-US" sz="1800" b="0" dirty="0"/>
              <a:t>カーネル部分空間同定法により線形モデルを１つ、非線形モデルを３つ学習した</a:t>
            </a:r>
            <a:endParaRPr lang="en-US" altLang="ja-JP" sz="1800" b="0" dirty="0"/>
          </a:p>
          <a:p>
            <a:pPr>
              <a:buFont typeface="Wingdings" panose="05000000000000000000" pitchFamily="2" charset="2"/>
              <a:buChar char="l"/>
            </a:pPr>
            <a:r>
              <a:rPr lang="ja-JP" altLang="en-US" sz="1800" b="0" dirty="0"/>
              <a:t>線形モデル、非線形モデル、ともに予測誤差は</a:t>
            </a:r>
            <a:r>
              <a:rPr lang="en-US" altLang="ja-JP" sz="1800" b="0" dirty="0"/>
              <a:t>MLR, FIR</a:t>
            </a:r>
            <a:r>
              <a:rPr lang="ja-JP" altLang="en-US" sz="1800" b="0" dirty="0"/>
              <a:t>に比べて同等か、劣化する傾向があった</a:t>
            </a:r>
            <a:endParaRPr lang="en-US" altLang="ja-JP" sz="1800" b="0" dirty="0"/>
          </a:p>
          <a:p>
            <a:pPr>
              <a:buFont typeface="Wingdings" panose="05000000000000000000" pitchFamily="2" charset="2"/>
              <a:buChar char="l"/>
            </a:pPr>
            <a:r>
              <a:rPr lang="ja-JP" altLang="en-US" sz="1800" b="0" dirty="0"/>
              <a:t>非線形モデルの定常偏差は、</a:t>
            </a:r>
            <a:r>
              <a:rPr lang="en-US" altLang="ja-JP" sz="1800" b="0" dirty="0"/>
              <a:t>DDM</a:t>
            </a:r>
            <a:r>
              <a:rPr lang="ja-JP" altLang="en-US" sz="1800" b="0" dirty="0"/>
              <a:t>に相当する学習アルゴリズム</a:t>
            </a:r>
            <a:r>
              <a:rPr lang="en-US" altLang="ja-JP" sz="1800" b="0" dirty="0"/>
              <a:t>(MLR,FIR)</a:t>
            </a:r>
            <a:r>
              <a:rPr lang="ja-JP" altLang="en-US" sz="1800" b="0" dirty="0"/>
              <a:t>を改善することがあった</a:t>
            </a:r>
            <a:endParaRPr lang="en-US" altLang="ja-JP" sz="1800" b="0" dirty="0"/>
          </a:p>
          <a:p>
            <a:pPr>
              <a:buFont typeface="Wingdings" panose="05000000000000000000" pitchFamily="2" charset="2"/>
              <a:buChar char="l"/>
            </a:pPr>
            <a:r>
              <a:rPr lang="ja-JP" altLang="en-US" sz="1800" b="0" dirty="0"/>
              <a:t>線形モデル、非線形モデルの定常偏差は、ベンチマークに到達しなかった</a:t>
            </a:r>
            <a:endParaRPr lang="en-US" altLang="ja-JP" sz="1800" b="0" dirty="0"/>
          </a:p>
          <a:p>
            <a:pPr>
              <a:buFont typeface="Wingdings" panose="05000000000000000000" pitchFamily="2" charset="2"/>
              <a:buChar char="l"/>
            </a:pPr>
            <a:r>
              <a:rPr lang="ja-JP" altLang="en-US" sz="1800" b="0" dirty="0"/>
              <a:t>予測誤差と定常偏差には相関が見られた。</a:t>
            </a:r>
            <a:r>
              <a:rPr lang="ja-JP" altLang="en-US" sz="1800" b="0" u="sng" dirty="0"/>
              <a:t>予測誤差を使って最適化計算に使うモデルを選択できる可能性を示唆する。</a:t>
            </a:r>
            <a:endParaRPr lang="en-US" sz="1800" b="0" u="sng" dirty="0"/>
          </a:p>
        </p:txBody>
      </p:sp>
      <p:sp>
        <p:nvSpPr>
          <p:cNvPr id="5" name="テキスト ボックス 4">
            <a:extLst>
              <a:ext uri="{FF2B5EF4-FFF2-40B4-BE49-F238E27FC236}">
                <a16:creationId xmlns:a16="http://schemas.microsoft.com/office/drawing/2014/main" id="{3F9F0BA1-C81B-4250-84AD-B33547D5240F}"/>
              </a:ext>
            </a:extLst>
          </p:cNvPr>
          <p:cNvSpPr txBox="1"/>
          <p:nvPr/>
        </p:nvSpPr>
        <p:spPr>
          <a:xfrm>
            <a:off x="9074427" y="5068045"/>
            <a:ext cx="2686339" cy="984885"/>
          </a:xfrm>
          <a:prstGeom prst="rect">
            <a:avLst/>
          </a:prstGeom>
          <a:noFill/>
        </p:spPr>
        <p:txBody>
          <a:bodyPr wrap="square" rtlCol="0">
            <a:spAutoFit/>
          </a:bodyPr>
          <a:lstStyle/>
          <a:p>
            <a:pPr algn="ctr"/>
            <a:r>
              <a:rPr kumimoji="1" lang="ja-JP" altLang="en-US" dirty="0"/>
              <a:t>表</a:t>
            </a:r>
            <a:r>
              <a:rPr kumimoji="1" lang="en-US" altLang="ja-JP" dirty="0"/>
              <a:t>1. </a:t>
            </a:r>
            <a:r>
              <a:rPr kumimoji="1" lang="ja-JP" altLang="en-US" dirty="0"/>
              <a:t>カーネル部分空間</a:t>
            </a:r>
            <a:endParaRPr kumimoji="1" lang="en-US" altLang="ja-JP" dirty="0"/>
          </a:p>
          <a:p>
            <a:pPr algn="ctr"/>
            <a:r>
              <a:rPr kumimoji="1" lang="ja-JP" altLang="en-US" dirty="0"/>
              <a:t>同定法の評価結果</a:t>
            </a:r>
            <a:endParaRPr kumimoji="1" lang="en-US" altLang="ja-JP" dirty="0"/>
          </a:p>
          <a:p>
            <a:pPr algn="ctr"/>
            <a:r>
              <a:rPr kumimoji="1" lang="ja-JP" altLang="en-US" sz="1100" dirty="0"/>
              <a:t>予測誤差は検証期間の</a:t>
            </a:r>
            <a:r>
              <a:rPr kumimoji="1" lang="en-US" altLang="ja-JP" sz="1100" dirty="0"/>
              <a:t>RMSE</a:t>
            </a:r>
            <a:r>
              <a:rPr kumimoji="1" lang="ja-JP" altLang="en-US" sz="1100" dirty="0"/>
              <a:t>で評価した</a:t>
            </a:r>
            <a:endParaRPr kumimoji="1" lang="en-US" altLang="ja-JP" sz="1100" dirty="0"/>
          </a:p>
          <a:p>
            <a:pPr algn="ctr"/>
            <a:r>
              <a:rPr kumimoji="1" lang="ja-JP" altLang="en-US" sz="1100" dirty="0"/>
              <a:t>定常偏差は偏差の</a:t>
            </a:r>
            <a:r>
              <a:rPr kumimoji="1" lang="en-US" altLang="ja-JP" sz="1100" dirty="0"/>
              <a:t>RMSE</a:t>
            </a:r>
            <a:r>
              <a:rPr kumimoji="1" lang="ja-JP" altLang="en-US" sz="1100" dirty="0"/>
              <a:t>で評価した</a:t>
            </a:r>
            <a:endParaRPr kumimoji="1" lang="en-US" altLang="ja-JP" dirty="0"/>
          </a:p>
        </p:txBody>
      </p:sp>
      <p:graphicFrame>
        <p:nvGraphicFramePr>
          <p:cNvPr id="3" name="表 2">
            <a:extLst>
              <a:ext uri="{FF2B5EF4-FFF2-40B4-BE49-F238E27FC236}">
                <a16:creationId xmlns:a16="http://schemas.microsoft.com/office/drawing/2014/main" id="{70CB32EF-8271-4FF5-A268-D53CD801AD9C}"/>
              </a:ext>
            </a:extLst>
          </p:cNvPr>
          <p:cNvGraphicFramePr>
            <a:graphicFrameLocks noGrp="1"/>
          </p:cNvGraphicFramePr>
          <p:nvPr/>
        </p:nvGraphicFramePr>
        <p:xfrm>
          <a:off x="517054" y="3210338"/>
          <a:ext cx="8418223" cy="2842592"/>
        </p:xfrm>
        <a:graphic>
          <a:graphicData uri="http://schemas.openxmlformats.org/drawingml/2006/table">
            <a:tbl>
              <a:tblPr firstRow="1" bandRow="1">
                <a:tableStyleId>{5C22544A-7EE6-4342-B048-85BDC9FD1C3A}</a:tableStyleId>
              </a:tblPr>
              <a:tblGrid>
                <a:gridCol w="2343710">
                  <a:extLst>
                    <a:ext uri="{9D8B030D-6E8A-4147-A177-3AD203B41FA5}">
                      <a16:colId xmlns:a16="http://schemas.microsoft.com/office/drawing/2014/main" val="2328296335"/>
                    </a:ext>
                  </a:extLst>
                </a:gridCol>
                <a:gridCol w="3491649">
                  <a:extLst>
                    <a:ext uri="{9D8B030D-6E8A-4147-A177-3AD203B41FA5}">
                      <a16:colId xmlns:a16="http://schemas.microsoft.com/office/drawing/2014/main" val="728526818"/>
                    </a:ext>
                  </a:extLst>
                </a:gridCol>
                <a:gridCol w="1363178">
                  <a:extLst>
                    <a:ext uri="{9D8B030D-6E8A-4147-A177-3AD203B41FA5}">
                      <a16:colId xmlns:a16="http://schemas.microsoft.com/office/drawing/2014/main" val="1104877921"/>
                    </a:ext>
                  </a:extLst>
                </a:gridCol>
                <a:gridCol w="1219686">
                  <a:extLst>
                    <a:ext uri="{9D8B030D-6E8A-4147-A177-3AD203B41FA5}">
                      <a16:colId xmlns:a16="http://schemas.microsoft.com/office/drawing/2014/main" val="2041445349"/>
                    </a:ext>
                  </a:extLst>
                </a:gridCol>
              </a:tblGrid>
              <a:tr h="355324">
                <a:tc>
                  <a:txBody>
                    <a:bodyPr/>
                    <a:lstStyle/>
                    <a:p>
                      <a:pPr algn="l" fontAlgn="b"/>
                      <a:r>
                        <a:rPr lang="ja-JP" altLang="en-US" sz="1600" u="none" strike="noStrike">
                          <a:effectLst/>
                        </a:rPr>
                        <a:t>学習アルゴリズム</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パラメタ</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ja-JP" altLang="en-US" sz="1600" u="none" strike="noStrike">
                          <a:effectLst/>
                        </a:rPr>
                        <a:t>予測誤差</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600" u="none" strike="noStrike">
                          <a:effectLst/>
                        </a:rPr>
                        <a:t>定常偏差</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038467226"/>
                  </a:ext>
                </a:extLst>
              </a:tr>
              <a:tr h="355324">
                <a:tc>
                  <a:txBody>
                    <a:bodyPr/>
                    <a:lstStyle/>
                    <a:p>
                      <a:pPr algn="l" fontAlgn="b"/>
                      <a:r>
                        <a:rPr lang="en-US" sz="1600" u="none" strike="noStrike">
                          <a:effectLst/>
                        </a:rPr>
                        <a:t>MLR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dirty="0">
                          <a:effectLst/>
                        </a:rPr>
                        <a:t>-</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ctr"/>
                      <a:r>
                        <a:rPr lang="en-US" altLang="ja-JP" sz="1600" u="none" strike="noStrike">
                          <a:effectLst/>
                        </a:rPr>
                        <a:t>1.09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294306434"/>
                  </a:ext>
                </a:extLst>
              </a:tr>
              <a:tr h="355324">
                <a:tc>
                  <a:txBody>
                    <a:bodyPr/>
                    <a:lstStyle/>
                    <a:p>
                      <a:pPr algn="l" fontAlgn="b"/>
                      <a:r>
                        <a:rPr lang="en-US" sz="1600" u="none" strike="noStrike">
                          <a:effectLst/>
                        </a:rPr>
                        <a:t>FIR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ctr"/>
                      <a:r>
                        <a:rPr lang="en-US" altLang="ja-JP" sz="1600" u="none" strike="noStrike">
                          <a:effectLst/>
                        </a:rPr>
                        <a:t>1.12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109447088"/>
                  </a:ext>
                </a:extLst>
              </a:tr>
              <a:tr h="355324">
                <a:tc>
                  <a:txBody>
                    <a:bodyPr/>
                    <a:lstStyle/>
                    <a:p>
                      <a:pPr algn="l" fontAlgn="b"/>
                      <a:r>
                        <a:rPr lang="zh-TW" altLang="en-US" sz="1600" u="none" strike="noStrike">
                          <a:effectLst/>
                        </a:rPr>
                        <a:t>部分空間同定法</a:t>
                      </a:r>
                      <a:endParaRPr lang="zh-TW"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線形</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1.17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0.58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904845928"/>
                  </a:ext>
                </a:extLst>
              </a:tr>
              <a:tr h="355324">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出力を特徴変換</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1.67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0.73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415939835"/>
                  </a:ext>
                </a:extLst>
              </a:tr>
              <a:tr h="355324">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入力を特徴変換</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highlight>
                            <a:srgbClr val="00FF00"/>
                          </a:highlight>
                        </a:rPr>
                        <a:t>1.13</a:t>
                      </a:r>
                      <a:r>
                        <a:rPr lang="en-US" altLang="ja-JP" sz="1600" u="none" strike="noStrike" dirty="0">
                          <a:effectLst/>
                        </a:rPr>
                        <a:t>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highlight>
                            <a:srgbClr val="FFFF00"/>
                          </a:highlight>
                        </a:rPr>
                        <a:t>0.51</a:t>
                      </a:r>
                      <a:r>
                        <a:rPr lang="en-US" altLang="ja-JP" sz="1600" u="none" strike="noStrike" dirty="0">
                          <a:effectLst/>
                        </a:rPr>
                        <a:t>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642581579"/>
                  </a:ext>
                </a:extLst>
              </a:tr>
              <a:tr h="355324">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入力と出力を特徴変換</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1.41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0.61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4090053856"/>
                  </a:ext>
                </a:extLst>
              </a:tr>
              <a:tr h="355324">
                <a:tc>
                  <a:txBody>
                    <a:bodyPr/>
                    <a:lstStyle/>
                    <a:p>
                      <a:pPr algn="l" fontAlgn="b"/>
                      <a:r>
                        <a:rPr lang="ja-JP" altLang="en-US" sz="1600" u="none" strike="noStrike">
                          <a:effectLst/>
                        </a:rPr>
                        <a:t>ベンチマーク</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b"/>
                      <a:r>
                        <a:rPr lang="en-US" altLang="ja-JP" sz="1600" u="none" strike="noStrike" dirty="0">
                          <a:effectLst/>
                        </a:rPr>
                        <a:t>0.44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397439012"/>
                  </a:ext>
                </a:extLst>
              </a:tr>
            </a:tbl>
          </a:graphicData>
        </a:graphic>
      </p:graphicFrame>
    </p:spTree>
    <p:extLst>
      <p:ext uri="{BB962C8B-B14F-4D97-AF65-F5344CB8AC3E}">
        <p14:creationId xmlns:p14="http://schemas.microsoft.com/office/powerpoint/2010/main" val="1006340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lstStyle/>
          <a:p>
            <a:r>
              <a:rPr lang="en-US" altLang="ja-JP" dirty="0"/>
              <a:t>M1. </a:t>
            </a:r>
            <a:r>
              <a:rPr lang="ja-JP" altLang="en-US" dirty="0"/>
              <a:t>動的システム学習からのアプローチ </a:t>
            </a:r>
            <a:r>
              <a:rPr lang="en-US" altLang="ja-JP" dirty="0"/>
              <a:t>&gt;&gt; </a:t>
            </a:r>
            <a:r>
              <a:rPr lang="ja-JP" altLang="en-US" dirty="0"/>
              <a:t>検証結果 </a:t>
            </a:r>
            <a:r>
              <a:rPr lang="en-US" altLang="ja-JP" dirty="0"/>
              <a:t>&gt;&gt; </a:t>
            </a:r>
            <a:r>
              <a:rPr lang="ja-JP" altLang="en-US" dirty="0"/>
              <a:t>まとめ</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5" y="1071366"/>
            <a:ext cx="11341887" cy="4985957"/>
          </a:xfrm>
        </p:spPr>
        <p:txBody>
          <a:bodyPr/>
          <a:lstStyle/>
          <a:p>
            <a:r>
              <a:rPr lang="ja-JP" altLang="en-US" dirty="0"/>
              <a:t>カーネル部分空間同定法を最適化計算に応用する</a:t>
            </a:r>
            <a:endParaRPr lang="en-US" altLang="ja-JP" dirty="0"/>
          </a:p>
          <a:p>
            <a:pPr lvl="1"/>
            <a:r>
              <a:rPr lang="ja-JP" altLang="en-US" dirty="0"/>
              <a:t>定常偏差が</a:t>
            </a:r>
            <a:r>
              <a:rPr lang="en-US" altLang="ja-JP" dirty="0"/>
              <a:t>DDM</a:t>
            </a:r>
            <a:r>
              <a:rPr lang="ja-JP" altLang="en-US" dirty="0"/>
              <a:t>に相当する学習アルゴリズムに比べて改善したため</a:t>
            </a:r>
            <a:endParaRPr lang="en-US" altLang="ja-JP" dirty="0"/>
          </a:p>
          <a:p>
            <a:pPr lvl="1"/>
            <a:r>
              <a:rPr lang="ja-JP" altLang="en-US" dirty="0"/>
              <a:t>予測誤差と定常偏差が相関したため、予測誤差を指標に最適化計算に応用するモデルを選択できる可能性があるため</a:t>
            </a:r>
            <a:endParaRPr lang="en-US" altLang="ja-JP" dirty="0"/>
          </a:p>
          <a:p>
            <a:pPr lvl="1"/>
            <a:r>
              <a:rPr lang="en-US" altLang="ja-JP" dirty="0"/>
              <a:t>DVBF</a:t>
            </a:r>
            <a:r>
              <a:rPr lang="ja-JP" altLang="en-US" dirty="0"/>
              <a:t>では、予測誤差を最適化計算に応用するモデルを選択するときに応用できないため</a:t>
            </a:r>
            <a:endParaRPr lang="en-US" altLang="ja-JP" dirty="0"/>
          </a:p>
          <a:p>
            <a:endParaRPr lang="en-US" altLang="ja-JP" dirty="0"/>
          </a:p>
        </p:txBody>
      </p:sp>
      <p:graphicFrame>
        <p:nvGraphicFramePr>
          <p:cNvPr id="2" name="表 1">
            <a:extLst>
              <a:ext uri="{FF2B5EF4-FFF2-40B4-BE49-F238E27FC236}">
                <a16:creationId xmlns:a16="http://schemas.microsoft.com/office/drawing/2014/main" id="{DC5C7338-238A-4B0D-A53D-275C965CBDA6}"/>
              </a:ext>
            </a:extLst>
          </p:cNvPr>
          <p:cNvGraphicFramePr>
            <a:graphicFrameLocks noGrp="1"/>
          </p:cNvGraphicFramePr>
          <p:nvPr/>
        </p:nvGraphicFramePr>
        <p:xfrm>
          <a:off x="832315" y="3717236"/>
          <a:ext cx="10842630" cy="2340090"/>
        </p:xfrm>
        <a:graphic>
          <a:graphicData uri="http://schemas.openxmlformats.org/drawingml/2006/table">
            <a:tbl>
              <a:tblPr firstRow="1" bandRow="1">
                <a:tableStyleId>{5C22544A-7EE6-4342-B048-85BDC9FD1C3A}</a:tableStyleId>
              </a:tblPr>
              <a:tblGrid>
                <a:gridCol w="5370170">
                  <a:extLst>
                    <a:ext uri="{9D8B030D-6E8A-4147-A177-3AD203B41FA5}">
                      <a16:colId xmlns:a16="http://schemas.microsoft.com/office/drawing/2014/main" val="3870505242"/>
                    </a:ext>
                  </a:extLst>
                </a:gridCol>
                <a:gridCol w="2736230">
                  <a:extLst>
                    <a:ext uri="{9D8B030D-6E8A-4147-A177-3AD203B41FA5}">
                      <a16:colId xmlns:a16="http://schemas.microsoft.com/office/drawing/2014/main" val="3116524723"/>
                    </a:ext>
                  </a:extLst>
                </a:gridCol>
                <a:gridCol w="2736230">
                  <a:extLst>
                    <a:ext uri="{9D8B030D-6E8A-4147-A177-3AD203B41FA5}">
                      <a16:colId xmlns:a16="http://schemas.microsoft.com/office/drawing/2014/main" val="1323278106"/>
                    </a:ext>
                  </a:extLst>
                </a:gridCol>
              </a:tblGrid>
              <a:tr h="468018">
                <a:tc>
                  <a:txBody>
                    <a:bodyPr/>
                    <a:lstStyle/>
                    <a:p>
                      <a:pPr algn="ctr" fontAlgn="b"/>
                      <a:r>
                        <a:rPr lang="ja-JP" altLang="en-US" sz="1800" u="none" strike="noStrike" dirty="0">
                          <a:effectLst/>
                        </a:rPr>
                        <a:t>評価指標</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sz="1800" u="none" strike="noStrike" dirty="0">
                          <a:effectLst/>
                        </a:rPr>
                        <a:t>DVBF</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zh-TW" altLang="en-US" sz="1800" u="none" strike="noStrike" dirty="0">
                          <a:effectLst/>
                        </a:rPr>
                        <a:t>部分空間同定法</a:t>
                      </a:r>
                      <a:endParaRPr lang="zh-TW"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283929638"/>
                  </a:ext>
                </a:extLst>
              </a:tr>
              <a:tr h="468018">
                <a:tc>
                  <a:txBody>
                    <a:bodyPr/>
                    <a:lstStyle/>
                    <a:p>
                      <a:pPr algn="l" fontAlgn="b"/>
                      <a:r>
                        <a:rPr lang="ja-JP" altLang="en-US" sz="1800" u="none" strike="noStrike">
                          <a:effectLst/>
                        </a:rPr>
                        <a:t>予測誤差は</a:t>
                      </a:r>
                      <a:r>
                        <a:rPr lang="en-US" altLang="ja-JP" sz="1800" u="none" strike="noStrike">
                          <a:effectLst/>
                        </a:rPr>
                        <a:t>DDM</a:t>
                      </a:r>
                      <a:r>
                        <a:rPr lang="ja-JP" altLang="en-US" sz="1800" u="none" strike="noStrike">
                          <a:effectLst/>
                        </a:rPr>
                        <a:t>に比べて改善したか</a:t>
                      </a:r>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800" u="none" strike="noStrike" dirty="0">
                          <a:effectLst/>
                        </a:rPr>
                        <a:t>×</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800" u="none" strike="noStrike" dirty="0">
                          <a:effectLst/>
                        </a:rPr>
                        <a:t>△</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4281605338"/>
                  </a:ext>
                </a:extLst>
              </a:tr>
              <a:tr h="468018">
                <a:tc>
                  <a:txBody>
                    <a:bodyPr/>
                    <a:lstStyle/>
                    <a:p>
                      <a:pPr algn="l" fontAlgn="b"/>
                      <a:r>
                        <a:rPr lang="ja-JP" altLang="en-US" sz="1800" u="none" strike="noStrike">
                          <a:effectLst/>
                        </a:rPr>
                        <a:t>定常偏差は</a:t>
                      </a:r>
                      <a:r>
                        <a:rPr lang="en-US" altLang="ja-JP" sz="1800" u="none" strike="noStrike">
                          <a:effectLst/>
                        </a:rPr>
                        <a:t>DDM</a:t>
                      </a:r>
                      <a:r>
                        <a:rPr lang="ja-JP" altLang="en-US" sz="1800" u="none" strike="noStrike">
                          <a:effectLst/>
                        </a:rPr>
                        <a:t>に比べて改善したか</a:t>
                      </a:r>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a:t>
                      </a:r>
                    </a:p>
                  </a:txBody>
                  <a:tcPr marL="6350" marR="6350" marT="6350" marB="0" anchor="ctr"/>
                </a:tc>
                <a:tc>
                  <a:txBody>
                    <a:bodyPr/>
                    <a:lstStyle/>
                    <a:p>
                      <a:pPr algn="ctr" fontAlgn="b"/>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a:t>
                      </a:r>
                    </a:p>
                  </a:txBody>
                  <a:tcPr marL="6350" marR="6350" marT="6350" marB="0" anchor="ctr"/>
                </a:tc>
                <a:extLst>
                  <a:ext uri="{0D108BD9-81ED-4DB2-BD59-A6C34878D82A}">
                    <a16:rowId xmlns:a16="http://schemas.microsoft.com/office/drawing/2014/main" val="992145810"/>
                  </a:ext>
                </a:extLst>
              </a:tr>
              <a:tr h="468018">
                <a:tc>
                  <a:txBody>
                    <a:bodyPr/>
                    <a:lstStyle/>
                    <a:p>
                      <a:pPr algn="l" fontAlgn="b"/>
                      <a:r>
                        <a:rPr lang="ja-JP" altLang="en-US" sz="1800" u="none" strike="noStrike">
                          <a:effectLst/>
                        </a:rPr>
                        <a:t>定常偏差はベンチマークを到達したか</a:t>
                      </a:r>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800" u="none" strike="noStrike">
                          <a:effectLst/>
                        </a:rPr>
                        <a:t>○</a:t>
                      </a:r>
                      <a:endParaRPr lang="ja-JP" alt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800" u="none" strike="noStrike" dirty="0">
                          <a:effectLst/>
                        </a:rPr>
                        <a:t>×</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183188953"/>
                  </a:ext>
                </a:extLst>
              </a:tr>
              <a:tr h="468018">
                <a:tc>
                  <a:txBody>
                    <a:bodyPr/>
                    <a:lstStyle/>
                    <a:p>
                      <a:pPr algn="l" fontAlgn="b"/>
                      <a:r>
                        <a:rPr lang="ja-JP" altLang="en-US" sz="1800" u="none" strike="noStrike">
                          <a:effectLst/>
                        </a:rPr>
                        <a:t>予測誤差と定常偏差に相関があるか</a:t>
                      </a:r>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800" u="none" strike="noStrike" dirty="0">
                          <a:effectLst/>
                        </a:rPr>
                        <a:t>○</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836931486"/>
                  </a:ext>
                </a:extLst>
              </a:tr>
            </a:tbl>
          </a:graphicData>
        </a:graphic>
      </p:graphicFrame>
      <p:sp>
        <p:nvSpPr>
          <p:cNvPr id="5" name="テキスト ボックス 4">
            <a:extLst>
              <a:ext uri="{FF2B5EF4-FFF2-40B4-BE49-F238E27FC236}">
                <a16:creationId xmlns:a16="http://schemas.microsoft.com/office/drawing/2014/main" id="{AC19FD4B-CE40-46BC-A071-B9F011B18DB2}"/>
              </a:ext>
            </a:extLst>
          </p:cNvPr>
          <p:cNvSpPr txBox="1"/>
          <p:nvPr/>
        </p:nvSpPr>
        <p:spPr>
          <a:xfrm>
            <a:off x="4403036" y="3347904"/>
            <a:ext cx="3945834" cy="369332"/>
          </a:xfrm>
          <a:prstGeom prst="rect">
            <a:avLst/>
          </a:prstGeom>
          <a:noFill/>
        </p:spPr>
        <p:txBody>
          <a:bodyPr wrap="square" rtlCol="0">
            <a:spAutoFit/>
          </a:bodyPr>
          <a:lstStyle/>
          <a:p>
            <a:pPr algn="ctr"/>
            <a:r>
              <a:rPr kumimoji="1" lang="ja-JP" altLang="en-US" dirty="0"/>
              <a:t>表</a:t>
            </a:r>
            <a:r>
              <a:rPr kumimoji="1" lang="en-US" altLang="ja-JP" dirty="0"/>
              <a:t>1. </a:t>
            </a:r>
            <a:r>
              <a:rPr kumimoji="1" lang="ja-JP" altLang="en-US" dirty="0"/>
              <a:t>モデルの評価結果のまとめ</a:t>
            </a:r>
            <a:endParaRPr kumimoji="1" lang="en-US" altLang="ja-JP" dirty="0"/>
          </a:p>
        </p:txBody>
      </p:sp>
    </p:spTree>
    <p:extLst>
      <p:ext uri="{BB962C8B-B14F-4D97-AF65-F5344CB8AC3E}">
        <p14:creationId xmlns:p14="http://schemas.microsoft.com/office/powerpoint/2010/main" val="3562109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lstStyle/>
          <a:p>
            <a:r>
              <a:rPr lang="en-US" altLang="ja-JP" dirty="0"/>
              <a:t>M1. </a:t>
            </a:r>
            <a:r>
              <a:rPr lang="ja-JP" altLang="en-US" dirty="0"/>
              <a:t>動的システム学習からのアプローチ </a:t>
            </a:r>
            <a:r>
              <a:rPr lang="en-US" altLang="ja-JP" dirty="0"/>
              <a:t>&gt;&gt; </a:t>
            </a:r>
            <a:r>
              <a:rPr lang="ja-JP" altLang="en-US" dirty="0"/>
              <a:t>応用と課題</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6" y="1071366"/>
            <a:ext cx="6547876" cy="4985957"/>
          </a:xfrm>
        </p:spPr>
        <p:txBody>
          <a:bodyPr/>
          <a:lstStyle/>
          <a:p>
            <a:r>
              <a:rPr lang="ja-JP" altLang="en-US" dirty="0"/>
              <a:t>想定するエンジニアリング</a:t>
            </a:r>
            <a:endParaRPr lang="en-US" altLang="ja-JP" dirty="0"/>
          </a:p>
          <a:p>
            <a:pPr lvl="1"/>
            <a:r>
              <a:rPr lang="en-US" altLang="ja-JP" dirty="0"/>
              <a:t>DDM</a:t>
            </a:r>
            <a:r>
              <a:rPr lang="ja-JP" altLang="en-US" dirty="0"/>
              <a:t>と同様に、ユーザが学習期間と検証期間を選択する</a:t>
            </a:r>
            <a:endParaRPr lang="en-US" altLang="ja-JP" dirty="0"/>
          </a:p>
          <a:p>
            <a:pPr lvl="1"/>
            <a:r>
              <a:rPr lang="en-US" altLang="ja-JP" dirty="0"/>
              <a:t>DDM</a:t>
            </a:r>
            <a:r>
              <a:rPr lang="ja-JP" altLang="en-US" dirty="0"/>
              <a:t>と同様に、ユーザがムダ時間およびシミュレーション期間を設定する</a:t>
            </a:r>
            <a:endParaRPr lang="en-US" altLang="ja-JP" dirty="0"/>
          </a:p>
          <a:p>
            <a:pPr lvl="1"/>
            <a:r>
              <a:rPr lang="ja-JP" altLang="en-US" dirty="0"/>
              <a:t>システムが、予測誤差を基準に最適化計算に応用するモデルを選択する</a:t>
            </a:r>
            <a:endParaRPr lang="en-US" altLang="ja-JP" dirty="0"/>
          </a:p>
          <a:p>
            <a:r>
              <a:rPr lang="ja-JP" altLang="en-US" dirty="0"/>
              <a:t>課題</a:t>
            </a:r>
            <a:endParaRPr lang="en-US" altLang="ja-JP" dirty="0"/>
          </a:p>
          <a:p>
            <a:pPr lvl="1"/>
            <a:r>
              <a:rPr lang="ja-JP" altLang="en-US" dirty="0"/>
              <a:t>蒸解工程のシミュレータを使って検証した。カーネル部分空間法を応用できるプラントの種類や市場を調査するためには、さらなる検証が必要と考える。</a:t>
            </a:r>
            <a:endParaRPr lang="en-US" dirty="0"/>
          </a:p>
        </p:txBody>
      </p:sp>
      <p:sp>
        <p:nvSpPr>
          <p:cNvPr id="2" name="フローチャート: データ 1">
            <a:extLst>
              <a:ext uri="{FF2B5EF4-FFF2-40B4-BE49-F238E27FC236}">
                <a16:creationId xmlns:a16="http://schemas.microsoft.com/office/drawing/2014/main" id="{007FE98E-2AA0-4666-808B-AA4C342C67D1}"/>
              </a:ext>
            </a:extLst>
          </p:cNvPr>
          <p:cNvSpPr/>
          <p:nvPr/>
        </p:nvSpPr>
        <p:spPr>
          <a:xfrm>
            <a:off x="9770993" y="802556"/>
            <a:ext cx="1063487" cy="429443"/>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フローチャート: データ 4">
            <a:extLst>
              <a:ext uri="{FF2B5EF4-FFF2-40B4-BE49-F238E27FC236}">
                <a16:creationId xmlns:a16="http://schemas.microsoft.com/office/drawing/2014/main" id="{31D589D4-6D2E-4872-A028-CB46B2C2DA4D}"/>
              </a:ext>
            </a:extLst>
          </p:cNvPr>
          <p:cNvSpPr/>
          <p:nvPr/>
        </p:nvSpPr>
        <p:spPr>
          <a:xfrm>
            <a:off x="9770993" y="1597762"/>
            <a:ext cx="1063487" cy="429443"/>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ローチャート: 処理 2">
            <a:extLst>
              <a:ext uri="{FF2B5EF4-FFF2-40B4-BE49-F238E27FC236}">
                <a16:creationId xmlns:a16="http://schemas.microsoft.com/office/drawing/2014/main" id="{5FA0E88C-26E2-4805-AD7F-3E92AB457808}"/>
              </a:ext>
            </a:extLst>
          </p:cNvPr>
          <p:cNvSpPr/>
          <p:nvPr/>
        </p:nvSpPr>
        <p:spPr>
          <a:xfrm>
            <a:off x="9810749" y="2392968"/>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フローチャート: 処理 6">
            <a:extLst>
              <a:ext uri="{FF2B5EF4-FFF2-40B4-BE49-F238E27FC236}">
                <a16:creationId xmlns:a16="http://schemas.microsoft.com/office/drawing/2014/main" id="{B811419D-771A-4846-ACEE-3D0EE1091806}"/>
              </a:ext>
            </a:extLst>
          </p:cNvPr>
          <p:cNvSpPr/>
          <p:nvPr/>
        </p:nvSpPr>
        <p:spPr>
          <a:xfrm>
            <a:off x="9810749" y="3188174"/>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フローチャート: 処理 8">
            <a:extLst>
              <a:ext uri="{FF2B5EF4-FFF2-40B4-BE49-F238E27FC236}">
                <a16:creationId xmlns:a16="http://schemas.microsoft.com/office/drawing/2014/main" id="{F51AB13C-59D9-48E3-A7C0-A44A81E77E5E}"/>
              </a:ext>
            </a:extLst>
          </p:cNvPr>
          <p:cNvSpPr/>
          <p:nvPr/>
        </p:nvSpPr>
        <p:spPr>
          <a:xfrm>
            <a:off x="9810749" y="3983380"/>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フローチャート: 処理 10">
            <a:extLst>
              <a:ext uri="{FF2B5EF4-FFF2-40B4-BE49-F238E27FC236}">
                <a16:creationId xmlns:a16="http://schemas.microsoft.com/office/drawing/2014/main" id="{64492228-E347-43B6-88D0-9374995ED925}"/>
              </a:ext>
            </a:extLst>
          </p:cNvPr>
          <p:cNvSpPr/>
          <p:nvPr/>
        </p:nvSpPr>
        <p:spPr>
          <a:xfrm>
            <a:off x="9810749" y="4778586"/>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フローチャート: 処理 11">
            <a:extLst>
              <a:ext uri="{FF2B5EF4-FFF2-40B4-BE49-F238E27FC236}">
                <a16:creationId xmlns:a16="http://schemas.microsoft.com/office/drawing/2014/main" id="{2D66669B-8CEC-4F02-A6C6-251CBB563325}"/>
              </a:ext>
            </a:extLst>
          </p:cNvPr>
          <p:cNvSpPr/>
          <p:nvPr/>
        </p:nvSpPr>
        <p:spPr>
          <a:xfrm>
            <a:off x="9810749" y="5573792"/>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 name="直線矢印コネクタ 5">
            <a:extLst>
              <a:ext uri="{FF2B5EF4-FFF2-40B4-BE49-F238E27FC236}">
                <a16:creationId xmlns:a16="http://schemas.microsoft.com/office/drawing/2014/main" id="{45EFE3F7-448A-42EE-ADE4-8E293D2B21B7}"/>
              </a:ext>
            </a:extLst>
          </p:cNvPr>
          <p:cNvCxnSpPr>
            <a:cxnSpLocks/>
            <a:stCxn id="2" idx="4"/>
            <a:endCxn id="5" idx="1"/>
          </p:cNvCxnSpPr>
          <p:nvPr/>
        </p:nvCxnSpPr>
        <p:spPr>
          <a:xfrm>
            <a:off x="10302737" y="1231999"/>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E2F4D61C-2E67-467D-B658-9836443934EB}"/>
              </a:ext>
            </a:extLst>
          </p:cNvPr>
          <p:cNvCxnSpPr>
            <a:cxnSpLocks/>
            <a:stCxn id="5" idx="4"/>
            <a:endCxn id="3" idx="0"/>
          </p:cNvCxnSpPr>
          <p:nvPr/>
        </p:nvCxnSpPr>
        <p:spPr>
          <a:xfrm flipH="1">
            <a:off x="10302736" y="2027205"/>
            <a:ext cx="1"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22C3B0EC-642A-465B-867A-766C88A2E88D}"/>
              </a:ext>
            </a:extLst>
          </p:cNvPr>
          <p:cNvCxnSpPr>
            <a:stCxn id="3" idx="2"/>
            <a:endCxn id="7" idx="0"/>
          </p:cNvCxnSpPr>
          <p:nvPr/>
        </p:nvCxnSpPr>
        <p:spPr>
          <a:xfrm>
            <a:off x="10302736" y="2822411"/>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CD4F158F-A56E-439D-BDD2-5A2674D7CDEF}"/>
              </a:ext>
            </a:extLst>
          </p:cNvPr>
          <p:cNvCxnSpPr>
            <a:stCxn id="7" idx="2"/>
            <a:endCxn id="9" idx="0"/>
          </p:cNvCxnSpPr>
          <p:nvPr/>
        </p:nvCxnSpPr>
        <p:spPr>
          <a:xfrm>
            <a:off x="10302736" y="3617617"/>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D37A59AB-E4E2-4638-8F04-A4C476D5B391}"/>
              </a:ext>
            </a:extLst>
          </p:cNvPr>
          <p:cNvCxnSpPr>
            <a:stCxn id="9" idx="2"/>
            <a:endCxn id="11" idx="0"/>
          </p:cNvCxnSpPr>
          <p:nvPr/>
        </p:nvCxnSpPr>
        <p:spPr>
          <a:xfrm>
            <a:off x="10302736" y="4412823"/>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2CD411B2-96C5-4D19-BDEF-90059EF92327}"/>
              </a:ext>
            </a:extLst>
          </p:cNvPr>
          <p:cNvCxnSpPr>
            <a:cxnSpLocks/>
            <a:stCxn id="9" idx="3"/>
            <a:endCxn id="3" idx="3"/>
          </p:cNvCxnSpPr>
          <p:nvPr/>
        </p:nvCxnSpPr>
        <p:spPr>
          <a:xfrm flipV="1">
            <a:off x="10794723" y="2607690"/>
            <a:ext cx="12700" cy="1590412"/>
          </a:xfrm>
          <a:prstGeom prst="bentConnector3">
            <a:avLst>
              <a:gd name="adj1" fmla="val 1800000"/>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82D7D945-DA3B-4B09-B9AC-738892E436D7}"/>
              </a:ext>
            </a:extLst>
          </p:cNvPr>
          <p:cNvCxnSpPr>
            <a:stCxn id="11" idx="2"/>
            <a:endCxn id="12" idx="0"/>
          </p:cNvCxnSpPr>
          <p:nvPr/>
        </p:nvCxnSpPr>
        <p:spPr>
          <a:xfrm>
            <a:off x="10302736" y="5208029"/>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D1BCC037-75AB-47D5-B0D4-FE65E4F57591}"/>
              </a:ext>
            </a:extLst>
          </p:cNvPr>
          <p:cNvSpPr txBox="1"/>
          <p:nvPr/>
        </p:nvSpPr>
        <p:spPr>
          <a:xfrm>
            <a:off x="3610748" y="5687991"/>
            <a:ext cx="4053914" cy="369332"/>
          </a:xfrm>
          <a:prstGeom prst="rect">
            <a:avLst/>
          </a:prstGeom>
          <a:noFill/>
        </p:spPr>
        <p:txBody>
          <a:bodyPr wrap="square" rtlCol="0">
            <a:spAutoFit/>
          </a:bodyPr>
          <a:lstStyle/>
          <a:p>
            <a:pPr algn="ctr"/>
            <a:r>
              <a:rPr kumimoji="1" lang="ja-JP" altLang="en-US" dirty="0"/>
              <a:t>図</a:t>
            </a:r>
            <a:r>
              <a:rPr kumimoji="1" lang="en-US" altLang="ja-JP" dirty="0"/>
              <a:t>1. </a:t>
            </a:r>
            <a:r>
              <a:rPr kumimoji="1" lang="ja-JP" altLang="en-US" dirty="0"/>
              <a:t>想定するシステムのフローチャート図</a:t>
            </a:r>
          </a:p>
        </p:txBody>
      </p:sp>
      <p:sp>
        <p:nvSpPr>
          <p:cNvPr id="31" name="テキスト ボックス 30">
            <a:extLst>
              <a:ext uri="{FF2B5EF4-FFF2-40B4-BE49-F238E27FC236}">
                <a16:creationId xmlns:a16="http://schemas.microsoft.com/office/drawing/2014/main" id="{E09063FE-FB9E-4FE4-B822-D6C1E755EDA5}"/>
              </a:ext>
            </a:extLst>
          </p:cNvPr>
          <p:cNvSpPr txBox="1"/>
          <p:nvPr/>
        </p:nvSpPr>
        <p:spPr>
          <a:xfrm>
            <a:off x="7518955" y="802556"/>
            <a:ext cx="1992794" cy="584775"/>
          </a:xfrm>
          <a:prstGeom prst="rect">
            <a:avLst/>
          </a:prstGeom>
          <a:noFill/>
        </p:spPr>
        <p:txBody>
          <a:bodyPr wrap="square" rtlCol="0">
            <a:spAutoFit/>
          </a:bodyPr>
          <a:lstStyle/>
          <a:p>
            <a:pPr algn="ctr"/>
            <a:r>
              <a:rPr kumimoji="1" lang="ja-JP" altLang="en-US" sz="1600" dirty="0"/>
              <a:t>学習期間と検証期間 入力</a:t>
            </a:r>
          </a:p>
        </p:txBody>
      </p:sp>
      <p:sp>
        <p:nvSpPr>
          <p:cNvPr id="32" name="テキスト ボックス 31">
            <a:extLst>
              <a:ext uri="{FF2B5EF4-FFF2-40B4-BE49-F238E27FC236}">
                <a16:creationId xmlns:a16="http://schemas.microsoft.com/office/drawing/2014/main" id="{29966E5F-EAA5-4437-916A-9CA7F20A60CD}"/>
              </a:ext>
            </a:extLst>
          </p:cNvPr>
          <p:cNvSpPr txBox="1"/>
          <p:nvPr/>
        </p:nvSpPr>
        <p:spPr>
          <a:xfrm>
            <a:off x="7479197" y="1489317"/>
            <a:ext cx="2256593" cy="584775"/>
          </a:xfrm>
          <a:prstGeom prst="rect">
            <a:avLst/>
          </a:prstGeom>
          <a:noFill/>
        </p:spPr>
        <p:txBody>
          <a:bodyPr wrap="square" rtlCol="0">
            <a:spAutoFit/>
          </a:bodyPr>
          <a:lstStyle/>
          <a:p>
            <a:pPr algn="ctr"/>
            <a:r>
              <a:rPr kumimoji="1" lang="ja-JP" altLang="en-US" sz="1600" dirty="0"/>
              <a:t>ムダ時間とシミュレーション期間 入力</a:t>
            </a:r>
          </a:p>
        </p:txBody>
      </p:sp>
      <p:sp>
        <p:nvSpPr>
          <p:cNvPr id="33" name="テキスト ボックス 32">
            <a:extLst>
              <a:ext uri="{FF2B5EF4-FFF2-40B4-BE49-F238E27FC236}">
                <a16:creationId xmlns:a16="http://schemas.microsoft.com/office/drawing/2014/main" id="{326D113C-8194-4F3C-9ED3-10A59AF10FD8}"/>
              </a:ext>
            </a:extLst>
          </p:cNvPr>
          <p:cNvSpPr txBox="1"/>
          <p:nvPr/>
        </p:nvSpPr>
        <p:spPr>
          <a:xfrm>
            <a:off x="7479197" y="2418566"/>
            <a:ext cx="2256593" cy="338554"/>
          </a:xfrm>
          <a:prstGeom prst="rect">
            <a:avLst/>
          </a:prstGeom>
          <a:noFill/>
        </p:spPr>
        <p:txBody>
          <a:bodyPr wrap="square" rtlCol="0">
            <a:spAutoFit/>
          </a:bodyPr>
          <a:lstStyle/>
          <a:p>
            <a:pPr algn="ctr"/>
            <a:r>
              <a:rPr kumimoji="1" lang="ja-JP" altLang="en-US" sz="1600" dirty="0"/>
              <a:t>モデル　選択</a:t>
            </a:r>
          </a:p>
        </p:txBody>
      </p:sp>
      <p:sp>
        <p:nvSpPr>
          <p:cNvPr id="34" name="テキスト ボックス 33">
            <a:extLst>
              <a:ext uri="{FF2B5EF4-FFF2-40B4-BE49-F238E27FC236}">
                <a16:creationId xmlns:a16="http://schemas.microsoft.com/office/drawing/2014/main" id="{C6D7C512-4030-4124-9999-3AC2FC179B9E}"/>
              </a:ext>
            </a:extLst>
          </p:cNvPr>
          <p:cNvSpPr txBox="1"/>
          <p:nvPr/>
        </p:nvSpPr>
        <p:spPr>
          <a:xfrm>
            <a:off x="7416184" y="3225790"/>
            <a:ext cx="2256593" cy="338554"/>
          </a:xfrm>
          <a:prstGeom prst="rect">
            <a:avLst/>
          </a:prstGeom>
          <a:noFill/>
        </p:spPr>
        <p:txBody>
          <a:bodyPr wrap="square" rtlCol="0">
            <a:spAutoFit/>
          </a:bodyPr>
          <a:lstStyle/>
          <a:p>
            <a:pPr algn="ctr"/>
            <a:r>
              <a:rPr kumimoji="1" lang="ja-JP" altLang="en-US" sz="1600"/>
              <a:t>モデル　学習</a:t>
            </a:r>
            <a:endParaRPr kumimoji="1" lang="ja-JP" altLang="en-US" sz="1600" dirty="0"/>
          </a:p>
        </p:txBody>
      </p:sp>
      <p:sp>
        <p:nvSpPr>
          <p:cNvPr id="35" name="テキスト ボックス 34">
            <a:extLst>
              <a:ext uri="{FF2B5EF4-FFF2-40B4-BE49-F238E27FC236}">
                <a16:creationId xmlns:a16="http://schemas.microsoft.com/office/drawing/2014/main" id="{EBE8860C-2EF3-4DDF-A8F9-3808B63B0D56}"/>
              </a:ext>
            </a:extLst>
          </p:cNvPr>
          <p:cNvSpPr txBox="1"/>
          <p:nvPr/>
        </p:nvSpPr>
        <p:spPr>
          <a:xfrm>
            <a:off x="7479197" y="3983380"/>
            <a:ext cx="2256593" cy="338554"/>
          </a:xfrm>
          <a:prstGeom prst="rect">
            <a:avLst/>
          </a:prstGeom>
          <a:noFill/>
        </p:spPr>
        <p:txBody>
          <a:bodyPr wrap="square" rtlCol="0">
            <a:spAutoFit/>
          </a:bodyPr>
          <a:lstStyle/>
          <a:p>
            <a:pPr algn="ctr"/>
            <a:r>
              <a:rPr kumimoji="1" lang="ja-JP" altLang="en-US" sz="1600" dirty="0"/>
              <a:t>予測誤差 評価</a:t>
            </a:r>
          </a:p>
        </p:txBody>
      </p:sp>
      <p:sp>
        <p:nvSpPr>
          <p:cNvPr id="36" name="テキスト ボックス 35">
            <a:extLst>
              <a:ext uri="{FF2B5EF4-FFF2-40B4-BE49-F238E27FC236}">
                <a16:creationId xmlns:a16="http://schemas.microsoft.com/office/drawing/2014/main" id="{4DAD735F-0003-4D21-9572-90BBE15C6BF5}"/>
              </a:ext>
            </a:extLst>
          </p:cNvPr>
          <p:cNvSpPr txBox="1"/>
          <p:nvPr/>
        </p:nvSpPr>
        <p:spPr>
          <a:xfrm>
            <a:off x="7514400" y="4692458"/>
            <a:ext cx="2256593" cy="584775"/>
          </a:xfrm>
          <a:prstGeom prst="rect">
            <a:avLst/>
          </a:prstGeom>
          <a:noFill/>
        </p:spPr>
        <p:txBody>
          <a:bodyPr wrap="square" rtlCol="0">
            <a:spAutoFit/>
          </a:bodyPr>
          <a:lstStyle/>
          <a:p>
            <a:pPr algn="ctr"/>
            <a:r>
              <a:rPr kumimoji="1" lang="ja-JP" altLang="en-US" sz="1600" dirty="0"/>
              <a:t>予測誤差が</a:t>
            </a:r>
            <a:endParaRPr kumimoji="1" lang="en-US" altLang="ja-JP" sz="1600" dirty="0"/>
          </a:p>
          <a:p>
            <a:pPr algn="ctr"/>
            <a:r>
              <a:rPr kumimoji="1" lang="ja-JP" altLang="en-US" sz="1600" dirty="0"/>
              <a:t>最小のモデルを選択</a:t>
            </a:r>
          </a:p>
        </p:txBody>
      </p:sp>
      <p:sp>
        <p:nvSpPr>
          <p:cNvPr id="37" name="テキスト ボックス 36">
            <a:extLst>
              <a:ext uri="{FF2B5EF4-FFF2-40B4-BE49-F238E27FC236}">
                <a16:creationId xmlns:a16="http://schemas.microsoft.com/office/drawing/2014/main" id="{7E1BDAF1-00DD-4CB0-8CC8-839BFD0B2556}"/>
              </a:ext>
            </a:extLst>
          </p:cNvPr>
          <p:cNvSpPr txBox="1"/>
          <p:nvPr/>
        </p:nvSpPr>
        <p:spPr>
          <a:xfrm>
            <a:off x="7504806" y="5633903"/>
            <a:ext cx="2256593" cy="338554"/>
          </a:xfrm>
          <a:prstGeom prst="rect">
            <a:avLst/>
          </a:prstGeom>
          <a:noFill/>
        </p:spPr>
        <p:txBody>
          <a:bodyPr wrap="square" rtlCol="0">
            <a:spAutoFit/>
          </a:bodyPr>
          <a:lstStyle/>
          <a:p>
            <a:pPr algn="ctr"/>
            <a:r>
              <a:rPr kumimoji="1" lang="ja-JP" altLang="en-US" sz="1600" dirty="0"/>
              <a:t>最適化計算</a:t>
            </a:r>
          </a:p>
        </p:txBody>
      </p:sp>
      <p:cxnSp>
        <p:nvCxnSpPr>
          <p:cNvPr id="39" name="直線矢印コネクタ 38">
            <a:extLst>
              <a:ext uri="{FF2B5EF4-FFF2-40B4-BE49-F238E27FC236}">
                <a16:creationId xmlns:a16="http://schemas.microsoft.com/office/drawing/2014/main" id="{E4C284DA-1B2B-4CF1-A2C1-0497559CF54B}"/>
              </a:ext>
            </a:extLst>
          </p:cNvPr>
          <p:cNvCxnSpPr/>
          <p:nvPr/>
        </p:nvCxnSpPr>
        <p:spPr>
          <a:xfrm>
            <a:off x="11256891" y="2392968"/>
            <a:ext cx="0" cy="2945821"/>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直線矢印コネクタ 40">
            <a:extLst>
              <a:ext uri="{FF2B5EF4-FFF2-40B4-BE49-F238E27FC236}">
                <a16:creationId xmlns:a16="http://schemas.microsoft.com/office/drawing/2014/main" id="{692FB411-AA3B-416E-8882-32D443AE4ECA}"/>
              </a:ext>
            </a:extLst>
          </p:cNvPr>
          <p:cNvCxnSpPr/>
          <p:nvPr/>
        </p:nvCxnSpPr>
        <p:spPr>
          <a:xfrm>
            <a:off x="11246952" y="924339"/>
            <a:ext cx="0" cy="1211309"/>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2" name="テキスト ボックス 41">
            <a:extLst>
              <a:ext uri="{FF2B5EF4-FFF2-40B4-BE49-F238E27FC236}">
                <a16:creationId xmlns:a16="http://schemas.microsoft.com/office/drawing/2014/main" id="{09FE5F70-F661-4029-9B72-EFA07AD9354D}"/>
              </a:ext>
            </a:extLst>
          </p:cNvPr>
          <p:cNvSpPr txBox="1"/>
          <p:nvPr/>
        </p:nvSpPr>
        <p:spPr>
          <a:xfrm>
            <a:off x="11324982" y="1402085"/>
            <a:ext cx="884582" cy="369332"/>
          </a:xfrm>
          <a:prstGeom prst="rect">
            <a:avLst/>
          </a:prstGeom>
          <a:noFill/>
        </p:spPr>
        <p:txBody>
          <a:bodyPr wrap="square" rtlCol="0">
            <a:spAutoFit/>
          </a:bodyPr>
          <a:lstStyle/>
          <a:p>
            <a:pPr algn="ctr"/>
            <a:r>
              <a:rPr kumimoji="1" lang="ja-JP" altLang="en-US" dirty="0"/>
              <a:t>ユーザ</a:t>
            </a:r>
          </a:p>
        </p:txBody>
      </p:sp>
      <p:sp>
        <p:nvSpPr>
          <p:cNvPr id="43" name="テキスト ボックス 42">
            <a:extLst>
              <a:ext uri="{FF2B5EF4-FFF2-40B4-BE49-F238E27FC236}">
                <a16:creationId xmlns:a16="http://schemas.microsoft.com/office/drawing/2014/main" id="{1CD84C23-85F4-403A-8554-5E5CA480BA5A}"/>
              </a:ext>
            </a:extLst>
          </p:cNvPr>
          <p:cNvSpPr txBox="1"/>
          <p:nvPr/>
        </p:nvSpPr>
        <p:spPr>
          <a:xfrm>
            <a:off x="11286709" y="3287068"/>
            <a:ext cx="961129" cy="369332"/>
          </a:xfrm>
          <a:prstGeom prst="rect">
            <a:avLst/>
          </a:prstGeom>
          <a:noFill/>
        </p:spPr>
        <p:txBody>
          <a:bodyPr wrap="square" rtlCol="0">
            <a:spAutoFit/>
          </a:bodyPr>
          <a:lstStyle/>
          <a:p>
            <a:pPr algn="ctr"/>
            <a:r>
              <a:rPr kumimoji="1" lang="ja-JP" altLang="en-US" dirty="0"/>
              <a:t>システム</a:t>
            </a:r>
          </a:p>
        </p:txBody>
      </p:sp>
    </p:spTree>
    <p:extLst>
      <p:ext uri="{BB962C8B-B14F-4D97-AF65-F5344CB8AC3E}">
        <p14:creationId xmlns:p14="http://schemas.microsoft.com/office/powerpoint/2010/main" val="3537027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92D911EE-948B-48B3-A1BD-11DFA221D99B}"/>
              </a:ext>
            </a:extLst>
          </p:cNvPr>
          <p:cNvSpPr>
            <a:spLocks noGrp="1"/>
          </p:cNvSpPr>
          <p:nvPr>
            <p:ph type="title"/>
          </p:nvPr>
        </p:nvSpPr>
        <p:spPr/>
        <p:txBody>
          <a:bodyPr/>
          <a:lstStyle/>
          <a:p>
            <a:r>
              <a:rPr lang="ja-JP" altLang="en-US" dirty="0"/>
              <a:t>有制約・混合整数・大域的最適化技術へのアプローチ</a:t>
            </a:r>
            <a:endParaRPr kumimoji="1" lang="ja-JP" altLang="en-US" dirty="0"/>
          </a:p>
        </p:txBody>
      </p:sp>
      <p:sp>
        <p:nvSpPr>
          <p:cNvPr id="3" name="スライド番号プレースホルダー 2">
            <a:extLst>
              <a:ext uri="{FF2B5EF4-FFF2-40B4-BE49-F238E27FC236}">
                <a16:creationId xmlns:a16="http://schemas.microsoft.com/office/drawing/2014/main" id="{4293CFE3-94BB-45AA-BD7B-F09F35570B89}"/>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8" name="テキスト プレースホルダー 7">
            <a:extLst>
              <a:ext uri="{FF2B5EF4-FFF2-40B4-BE49-F238E27FC236}">
                <a16:creationId xmlns:a16="http://schemas.microsoft.com/office/drawing/2014/main" id="{2D14FB5F-C265-4BB9-9FEA-E1A8D0D54134}"/>
              </a:ext>
            </a:extLst>
          </p:cNvPr>
          <p:cNvSpPr>
            <a:spLocks noGrp="1"/>
          </p:cNvSpPr>
          <p:nvPr>
            <p:ph type="body" sz="quarter" idx="11"/>
          </p:nvPr>
        </p:nvSpPr>
        <p:spPr>
          <a:xfrm>
            <a:off x="518399" y="0"/>
            <a:ext cx="7200000" cy="258532"/>
          </a:xfrm>
        </p:spPr>
        <p:txBody>
          <a:bodyPr/>
          <a:lstStyle/>
          <a:p>
            <a:r>
              <a:rPr lang="en-US" altLang="ja-JP" dirty="0"/>
              <a:t>2. </a:t>
            </a:r>
            <a:r>
              <a:rPr lang="ja-JP" altLang="en-US" dirty="0"/>
              <a:t>研究開発の進捗状況  ▶  最適化技術</a:t>
            </a:r>
          </a:p>
        </p:txBody>
      </p:sp>
      <p:sp>
        <p:nvSpPr>
          <p:cNvPr id="2" name="テキスト ボックス 1">
            <a:extLst>
              <a:ext uri="{FF2B5EF4-FFF2-40B4-BE49-F238E27FC236}">
                <a16:creationId xmlns:a16="http://schemas.microsoft.com/office/drawing/2014/main" id="{81E666D6-02CB-23BC-73B2-69E650843A47}"/>
              </a:ext>
            </a:extLst>
          </p:cNvPr>
          <p:cNvSpPr txBox="1"/>
          <p:nvPr/>
        </p:nvSpPr>
        <p:spPr>
          <a:xfrm>
            <a:off x="6947522" y="3586953"/>
            <a:ext cx="4339603" cy="646331"/>
          </a:xfrm>
          <a:prstGeom prst="rect">
            <a:avLst/>
          </a:prstGeom>
          <a:noFill/>
        </p:spPr>
        <p:txBody>
          <a:bodyPr wrap="square" rtlCol="0">
            <a:spAutoFit/>
          </a:bodyPr>
          <a:lstStyle/>
          <a:p>
            <a:r>
              <a:rPr kumimoji="1" lang="ja-JP" altLang="en-US" dirty="0"/>
              <a:t>凸緩和</a:t>
            </a:r>
            <a:r>
              <a:rPr kumimoji="1" lang="en-US" altLang="ja-JP" dirty="0"/>
              <a:t>&amp;</a:t>
            </a:r>
            <a:r>
              <a:rPr kumimoji="1" lang="ja-JP" altLang="en-US" dirty="0"/>
              <a:t>分枝限定法は</a:t>
            </a:r>
            <a:r>
              <a:rPr kumimoji="1" lang="ja-JP" altLang="en-US" b="1" dirty="0">
                <a:solidFill>
                  <a:schemeClr val="accent4"/>
                </a:solidFill>
              </a:rPr>
              <a:t>計算量が膨大なため、</a:t>
            </a:r>
            <a:r>
              <a:rPr kumimoji="1" lang="en-US" altLang="ja-JP" b="1" dirty="0">
                <a:solidFill>
                  <a:schemeClr val="accent4"/>
                </a:solidFill>
              </a:rPr>
              <a:t>15</a:t>
            </a:r>
            <a:r>
              <a:rPr kumimoji="1" lang="ja-JP" altLang="en-US" b="1" dirty="0">
                <a:solidFill>
                  <a:schemeClr val="accent4"/>
                </a:solidFill>
              </a:rPr>
              <a:t>分以内の計算が実現できない</a:t>
            </a:r>
            <a:r>
              <a:rPr kumimoji="1" lang="ja-JP" altLang="en-US" dirty="0"/>
              <a:t>と判断</a:t>
            </a:r>
          </a:p>
        </p:txBody>
      </p:sp>
      <p:sp>
        <p:nvSpPr>
          <p:cNvPr id="4" name="二等辺三角形 32">
            <a:extLst>
              <a:ext uri="{FF2B5EF4-FFF2-40B4-BE49-F238E27FC236}">
                <a16:creationId xmlns:a16="http://schemas.microsoft.com/office/drawing/2014/main" id="{824B835F-7139-70B2-2C01-51006D2F925D}"/>
              </a:ext>
            </a:extLst>
          </p:cNvPr>
          <p:cNvSpPr/>
          <p:nvPr/>
        </p:nvSpPr>
        <p:spPr>
          <a:xfrm rot="5400000">
            <a:off x="6518328" y="3736749"/>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5" name="直線コネクタ 4">
            <a:extLst>
              <a:ext uri="{FF2B5EF4-FFF2-40B4-BE49-F238E27FC236}">
                <a16:creationId xmlns:a16="http://schemas.microsoft.com/office/drawing/2014/main" id="{6DDADF07-4B12-C8B0-FD4A-57BE741C0E11}"/>
              </a:ext>
            </a:extLst>
          </p:cNvPr>
          <p:cNvCxnSpPr>
            <a:cxnSpLocks/>
          </p:cNvCxnSpPr>
          <p:nvPr/>
        </p:nvCxnSpPr>
        <p:spPr>
          <a:xfrm flipV="1">
            <a:off x="6573662" y="3479188"/>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27326D39-2A2D-42D3-1D64-B1887993861E}"/>
              </a:ext>
            </a:extLst>
          </p:cNvPr>
          <p:cNvSpPr txBox="1"/>
          <p:nvPr/>
        </p:nvSpPr>
        <p:spPr>
          <a:xfrm>
            <a:off x="6541221" y="3062958"/>
            <a:ext cx="4603029" cy="369332"/>
          </a:xfrm>
          <a:prstGeom prst="rect">
            <a:avLst/>
          </a:prstGeom>
          <a:noFill/>
        </p:spPr>
        <p:txBody>
          <a:bodyPr wrap="square" rtlCol="0">
            <a:spAutoFit/>
          </a:bodyPr>
          <a:lstStyle/>
          <a:p>
            <a:r>
              <a:rPr kumimoji="1" lang="en-US" altLang="ja-JP" b="1" dirty="0"/>
              <a:t>O2. </a:t>
            </a:r>
            <a:r>
              <a:rPr kumimoji="1" lang="ja-JP" altLang="en-US" b="1" dirty="0"/>
              <a:t>非凸・混合整数・無制約からのアプローチ</a:t>
            </a:r>
          </a:p>
        </p:txBody>
      </p:sp>
      <p:cxnSp>
        <p:nvCxnSpPr>
          <p:cNvPr id="32" name="直線コネクタ 31">
            <a:extLst>
              <a:ext uri="{FF2B5EF4-FFF2-40B4-BE49-F238E27FC236}">
                <a16:creationId xmlns:a16="http://schemas.microsoft.com/office/drawing/2014/main" id="{8D7061BE-8182-9B4C-8730-83CEFE30DD2B}"/>
              </a:ext>
            </a:extLst>
          </p:cNvPr>
          <p:cNvCxnSpPr>
            <a:cxnSpLocks/>
            <a:stCxn id="33" idx="3"/>
            <a:endCxn id="6" idx="1"/>
          </p:cNvCxnSpPr>
          <p:nvPr/>
        </p:nvCxnSpPr>
        <p:spPr>
          <a:xfrm>
            <a:off x="5032147" y="2998746"/>
            <a:ext cx="1509074" cy="24887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066AF681-D79A-0FC6-A6A1-CEAEA6FE2CB8}"/>
              </a:ext>
            </a:extLst>
          </p:cNvPr>
          <p:cNvSpPr txBox="1"/>
          <p:nvPr/>
        </p:nvSpPr>
        <p:spPr>
          <a:xfrm>
            <a:off x="6947522" y="1901241"/>
            <a:ext cx="4339603" cy="646331"/>
          </a:xfrm>
          <a:prstGeom prst="rect">
            <a:avLst/>
          </a:prstGeom>
          <a:noFill/>
        </p:spPr>
        <p:txBody>
          <a:bodyPr wrap="square" rtlCol="0">
            <a:spAutoFit/>
          </a:bodyPr>
          <a:lstStyle/>
          <a:p>
            <a:r>
              <a:rPr kumimoji="1" lang="ja-JP" altLang="en-US" dirty="0"/>
              <a:t>有制約大域的最適化のための</a:t>
            </a:r>
            <a:br>
              <a:rPr kumimoji="1" lang="en-US" altLang="ja-JP" dirty="0"/>
            </a:br>
            <a:r>
              <a:rPr kumimoji="1" lang="ja-JP" altLang="en-US" b="1" dirty="0">
                <a:solidFill>
                  <a:schemeClr val="accent1"/>
                </a:solidFill>
              </a:rPr>
              <a:t>アルゴリズム開発・検証を進めた</a:t>
            </a:r>
          </a:p>
        </p:txBody>
      </p:sp>
      <p:sp>
        <p:nvSpPr>
          <p:cNvPr id="38" name="二等辺三角形 32">
            <a:extLst>
              <a:ext uri="{FF2B5EF4-FFF2-40B4-BE49-F238E27FC236}">
                <a16:creationId xmlns:a16="http://schemas.microsoft.com/office/drawing/2014/main" id="{B46555F9-4696-58C3-85A9-5E5609D2404E}"/>
              </a:ext>
            </a:extLst>
          </p:cNvPr>
          <p:cNvSpPr/>
          <p:nvPr/>
        </p:nvSpPr>
        <p:spPr>
          <a:xfrm rot="5400000">
            <a:off x="6518328" y="2051037"/>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39" name="直線コネクタ 38">
            <a:extLst>
              <a:ext uri="{FF2B5EF4-FFF2-40B4-BE49-F238E27FC236}">
                <a16:creationId xmlns:a16="http://schemas.microsoft.com/office/drawing/2014/main" id="{36F439C8-92F9-65E8-1EF2-2F14552EBA92}"/>
              </a:ext>
            </a:extLst>
          </p:cNvPr>
          <p:cNvCxnSpPr>
            <a:cxnSpLocks/>
          </p:cNvCxnSpPr>
          <p:nvPr/>
        </p:nvCxnSpPr>
        <p:spPr>
          <a:xfrm flipV="1">
            <a:off x="6573662" y="1793476"/>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1F31143E-B081-C47F-B894-66FBD4A1A064}"/>
              </a:ext>
            </a:extLst>
          </p:cNvPr>
          <p:cNvSpPr txBox="1"/>
          <p:nvPr/>
        </p:nvSpPr>
        <p:spPr>
          <a:xfrm>
            <a:off x="6541221" y="1377246"/>
            <a:ext cx="4603029" cy="369332"/>
          </a:xfrm>
          <a:prstGeom prst="rect">
            <a:avLst/>
          </a:prstGeom>
          <a:noFill/>
        </p:spPr>
        <p:txBody>
          <a:bodyPr wrap="square" rtlCol="0">
            <a:spAutoFit/>
          </a:bodyPr>
          <a:lstStyle/>
          <a:p>
            <a:r>
              <a:rPr kumimoji="1" lang="en-US" altLang="ja-JP" b="1" dirty="0"/>
              <a:t>O1. </a:t>
            </a:r>
            <a:r>
              <a:rPr kumimoji="1" lang="ja-JP" altLang="en-US" b="1" dirty="0"/>
              <a:t>非凸・連続・有制約からのアプローチ</a:t>
            </a:r>
          </a:p>
        </p:txBody>
      </p:sp>
      <p:cxnSp>
        <p:nvCxnSpPr>
          <p:cNvPr id="41" name="直線コネクタ 40">
            <a:extLst>
              <a:ext uri="{FF2B5EF4-FFF2-40B4-BE49-F238E27FC236}">
                <a16:creationId xmlns:a16="http://schemas.microsoft.com/office/drawing/2014/main" id="{D6ACC830-6E74-BE89-ABD4-EFA93B39F21D}"/>
              </a:ext>
            </a:extLst>
          </p:cNvPr>
          <p:cNvCxnSpPr>
            <a:cxnSpLocks/>
            <a:stCxn id="42" idx="0"/>
            <a:endCxn id="40" idx="1"/>
          </p:cNvCxnSpPr>
          <p:nvPr/>
        </p:nvCxnSpPr>
        <p:spPr>
          <a:xfrm flipV="1">
            <a:off x="2998840" y="1561912"/>
            <a:ext cx="3542381" cy="187297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円/楕円 5">
            <a:extLst>
              <a:ext uri="{FF2B5EF4-FFF2-40B4-BE49-F238E27FC236}">
                <a16:creationId xmlns:a16="http://schemas.microsoft.com/office/drawing/2014/main" id="{5EEC8244-48BD-A8B5-B0E4-86E804B99ED8}"/>
              </a:ext>
            </a:extLst>
          </p:cNvPr>
          <p:cNvSpPr/>
          <p:nvPr/>
        </p:nvSpPr>
        <p:spPr>
          <a:xfrm>
            <a:off x="1444525" y="855929"/>
            <a:ext cx="3600000" cy="36000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0" name="円/楕円 6">
            <a:extLst>
              <a:ext uri="{FF2B5EF4-FFF2-40B4-BE49-F238E27FC236}">
                <a16:creationId xmlns:a16="http://schemas.microsoft.com/office/drawing/2014/main" id="{CFA808B9-0124-449B-6519-E7EC97BF5BA0}"/>
              </a:ext>
            </a:extLst>
          </p:cNvPr>
          <p:cNvSpPr/>
          <p:nvPr/>
        </p:nvSpPr>
        <p:spPr>
          <a:xfrm>
            <a:off x="469734" y="2540114"/>
            <a:ext cx="3600000" cy="3600000"/>
          </a:xfrm>
          <a:prstGeom prst="ellipse">
            <a:avLst/>
          </a:prstGeom>
          <a:noFill/>
          <a:ln>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4" name="円/楕円 7">
            <a:extLst>
              <a:ext uri="{FF2B5EF4-FFF2-40B4-BE49-F238E27FC236}">
                <a16:creationId xmlns:a16="http://schemas.microsoft.com/office/drawing/2014/main" id="{7588DBFF-DBCC-10FC-75DB-7355EC68A791}"/>
              </a:ext>
            </a:extLst>
          </p:cNvPr>
          <p:cNvSpPr/>
          <p:nvPr/>
        </p:nvSpPr>
        <p:spPr>
          <a:xfrm>
            <a:off x="2420700" y="2540114"/>
            <a:ext cx="3600000" cy="3600000"/>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25" name="角丸四角形 11">
            <a:extLst>
              <a:ext uri="{FF2B5EF4-FFF2-40B4-BE49-F238E27FC236}">
                <a16:creationId xmlns:a16="http://schemas.microsoft.com/office/drawing/2014/main" id="{4F53D3CF-F87A-A13D-A0CD-3342D6098049}"/>
              </a:ext>
            </a:extLst>
          </p:cNvPr>
          <p:cNvSpPr/>
          <p:nvPr/>
        </p:nvSpPr>
        <p:spPr>
          <a:xfrm>
            <a:off x="1336074" y="986801"/>
            <a:ext cx="1607151" cy="365430"/>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非線型</a:t>
            </a:r>
            <a:r>
              <a:rPr kumimoji="1" lang="en-US" altLang="ja-JP" dirty="0"/>
              <a:t>(</a:t>
            </a:r>
            <a:r>
              <a:rPr kumimoji="1" lang="ja-JP" altLang="en-US" dirty="0"/>
              <a:t>非凸</a:t>
            </a:r>
            <a:r>
              <a:rPr kumimoji="1" lang="en-US" altLang="ja-JP" dirty="0"/>
              <a:t>)</a:t>
            </a:r>
          </a:p>
        </p:txBody>
      </p:sp>
      <p:sp>
        <p:nvSpPr>
          <p:cNvPr id="26" name="角丸四角形 12">
            <a:extLst>
              <a:ext uri="{FF2B5EF4-FFF2-40B4-BE49-F238E27FC236}">
                <a16:creationId xmlns:a16="http://schemas.microsoft.com/office/drawing/2014/main" id="{9A707BBD-6F31-DEE4-7FA1-7429C577DDE1}"/>
              </a:ext>
            </a:extLst>
          </p:cNvPr>
          <p:cNvSpPr/>
          <p:nvPr/>
        </p:nvSpPr>
        <p:spPr>
          <a:xfrm>
            <a:off x="525847" y="5581108"/>
            <a:ext cx="915947" cy="369332"/>
          </a:xfrm>
          <a:prstGeom prst="round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有制約</a:t>
            </a:r>
          </a:p>
        </p:txBody>
      </p:sp>
      <p:sp>
        <p:nvSpPr>
          <p:cNvPr id="28" name="角丸四角形 13">
            <a:extLst>
              <a:ext uri="{FF2B5EF4-FFF2-40B4-BE49-F238E27FC236}">
                <a16:creationId xmlns:a16="http://schemas.microsoft.com/office/drawing/2014/main" id="{EFE54F86-696E-E76B-8D22-074917423E4E}"/>
              </a:ext>
            </a:extLst>
          </p:cNvPr>
          <p:cNvSpPr/>
          <p:nvPr/>
        </p:nvSpPr>
        <p:spPr>
          <a:xfrm>
            <a:off x="4670150" y="5559554"/>
            <a:ext cx="1216379" cy="369332"/>
          </a:xfrm>
          <a:prstGeom prst="round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混合整数</a:t>
            </a:r>
          </a:p>
        </p:txBody>
      </p:sp>
      <p:sp>
        <p:nvSpPr>
          <p:cNvPr id="29" name="テキスト ボックス 28">
            <a:extLst>
              <a:ext uri="{FF2B5EF4-FFF2-40B4-BE49-F238E27FC236}">
                <a16:creationId xmlns:a16="http://schemas.microsoft.com/office/drawing/2014/main" id="{481EB190-2B84-1403-331B-975F94DAD1E1}"/>
              </a:ext>
            </a:extLst>
          </p:cNvPr>
          <p:cNvSpPr txBox="1"/>
          <p:nvPr/>
        </p:nvSpPr>
        <p:spPr>
          <a:xfrm>
            <a:off x="4267403" y="4497911"/>
            <a:ext cx="1569660" cy="369332"/>
          </a:xfrm>
          <a:prstGeom prst="rect">
            <a:avLst/>
          </a:prstGeom>
          <a:noFill/>
        </p:spPr>
        <p:txBody>
          <a:bodyPr wrap="none" rtlCol="0">
            <a:spAutoFit/>
          </a:bodyPr>
          <a:lstStyle/>
          <a:p>
            <a:pPr algn="ctr"/>
            <a:r>
              <a:rPr lang="ja-JP" altLang="en-US" dirty="0"/>
              <a:t>混合整数線型</a:t>
            </a:r>
            <a:endParaRPr kumimoji="1" lang="ja-JP" altLang="en-US" dirty="0"/>
          </a:p>
        </p:txBody>
      </p:sp>
      <p:sp>
        <p:nvSpPr>
          <p:cNvPr id="30" name="テキスト ボックス 29">
            <a:extLst>
              <a:ext uri="{FF2B5EF4-FFF2-40B4-BE49-F238E27FC236}">
                <a16:creationId xmlns:a16="http://schemas.microsoft.com/office/drawing/2014/main" id="{08658129-9190-E99E-5026-4B6DD17440A7}"/>
              </a:ext>
            </a:extLst>
          </p:cNvPr>
          <p:cNvSpPr txBox="1"/>
          <p:nvPr/>
        </p:nvSpPr>
        <p:spPr>
          <a:xfrm>
            <a:off x="932740" y="4497911"/>
            <a:ext cx="1107996" cy="369332"/>
          </a:xfrm>
          <a:prstGeom prst="rect">
            <a:avLst/>
          </a:prstGeom>
          <a:noFill/>
        </p:spPr>
        <p:txBody>
          <a:bodyPr wrap="none" rtlCol="0">
            <a:spAutoFit/>
          </a:bodyPr>
          <a:lstStyle/>
          <a:p>
            <a:r>
              <a:rPr kumimoji="1" lang="ja-JP" altLang="en-US" dirty="0"/>
              <a:t>連続線型</a:t>
            </a:r>
          </a:p>
        </p:txBody>
      </p:sp>
      <p:sp>
        <p:nvSpPr>
          <p:cNvPr id="31" name="テキスト ボックス 30">
            <a:extLst>
              <a:ext uri="{FF2B5EF4-FFF2-40B4-BE49-F238E27FC236}">
                <a16:creationId xmlns:a16="http://schemas.microsoft.com/office/drawing/2014/main" id="{16485198-E565-08F1-7118-65C4E5DA3F6C}"/>
              </a:ext>
            </a:extLst>
          </p:cNvPr>
          <p:cNvSpPr txBox="1"/>
          <p:nvPr/>
        </p:nvSpPr>
        <p:spPr>
          <a:xfrm>
            <a:off x="1451796" y="2675580"/>
            <a:ext cx="1577373" cy="646331"/>
          </a:xfrm>
          <a:prstGeom prst="rect">
            <a:avLst/>
          </a:prstGeom>
          <a:noFill/>
        </p:spPr>
        <p:txBody>
          <a:bodyPr wrap="square" rtlCol="0">
            <a:spAutoFit/>
          </a:bodyPr>
          <a:lstStyle/>
          <a:p>
            <a:pPr algn="ctr"/>
            <a:r>
              <a:rPr kumimoji="1" lang="ja-JP" altLang="en-US" dirty="0"/>
              <a:t>有制約大域的最適化</a:t>
            </a:r>
          </a:p>
        </p:txBody>
      </p:sp>
      <p:sp>
        <p:nvSpPr>
          <p:cNvPr id="33" name="テキスト ボックス 32">
            <a:extLst>
              <a:ext uri="{FF2B5EF4-FFF2-40B4-BE49-F238E27FC236}">
                <a16:creationId xmlns:a16="http://schemas.microsoft.com/office/drawing/2014/main" id="{B2C09404-39C6-4989-AEE5-EEC5E168C771}"/>
              </a:ext>
            </a:extLst>
          </p:cNvPr>
          <p:cNvSpPr txBox="1"/>
          <p:nvPr/>
        </p:nvSpPr>
        <p:spPr>
          <a:xfrm>
            <a:off x="3575001" y="2675580"/>
            <a:ext cx="1457146" cy="646331"/>
          </a:xfrm>
          <a:prstGeom prst="rect">
            <a:avLst/>
          </a:prstGeom>
          <a:noFill/>
        </p:spPr>
        <p:txBody>
          <a:bodyPr wrap="square" rtlCol="0">
            <a:spAutoFit/>
          </a:bodyPr>
          <a:lstStyle/>
          <a:p>
            <a:pPr algn="ctr"/>
            <a:r>
              <a:rPr kumimoji="1" lang="ja-JP" altLang="en-US" dirty="0"/>
              <a:t>凸緩和</a:t>
            </a:r>
            <a:r>
              <a:rPr kumimoji="1" lang="en-US" altLang="ja-JP" dirty="0"/>
              <a:t>&amp;</a:t>
            </a:r>
          </a:p>
          <a:p>
            <a:pPr algn="ctr"/>
            <a:r>
              <a:rPr kumimoji="1" lang="ja-JP" altLang="en-US" dirty="0"/>
              <a:t>分枝限定法</a:t>
            </a:r>
          </a:p>
        </p:txBody>
      </p:sp>
      <p:sp>
        <p:nvSpPr>
          <p:cNvPr id="34" name="テキスト ボックス 33">
            <a:extLst>
              <a:ext uri="{FF2B5EF4-FFF2-40B4-BE49-F238E27FC236}">
                <a16:creationId xmlns:a16="http://schemas.microsoft.com/office/drawing/2014/main" id="{C6108112-9DF9-8051-D670-CEA576AF61F2}"/>
              </a:ext>
            </a:extLst>
          </p:cNvPr>
          <p:cNvSpPr txBox="1"/>
          <p:nvPr/>
        </p:nvSpPr>
        <p:spPr>
          <a:xfrm>
            <a:off x="2112242" y="1751540"/>
            <a:ext cx="2262158" cy="369332"/>
          </a:xfrm>
          <a:prstGeom prst="rect">
            <a:avLst/>
          </a:prstGeom>
          <a:noFill/>
        </p:spPr>
        <p:txBody>
          <a:bodyPr wrap="none" rtlCol="0">
            <a:spAutoFit/>
          </a:bodyPr>
          <a:lstStyle/>
          <a:p>
            <a:r>
              <a:rPr kumimoji="1" lang="ja-JP" altLang="en-US" dirty="0"/>
              <a:t>無制約大域的最適化</a:t>
            </a:r>
          </a:p>
        </p:txBody>
      </p:sp>
      <p:sp>
        <p:nvSpPr>
          <p:cNvPr id="36" name="テキスト ボックス 35">
            <a:extLst>
              <a:ext uri="{FF2B5EF4-FFF2-40B4-BE49-F238E27FC236}">
                <a16:creationId xmlns:a16="http://schemas.microsoft.com/office/drawing/2014/main" id="{DF2EF785-7A03-E808-085D-6089E0E43213}"/>
              </a:ext>
            </a:extLst>
          </p:cNvPr>
          <p:cNvSpPr txBox="1"/>
          <p:nvPr/>
        </p:nvSpPr>
        <p:spPr>
          <a:xfrm>
            <a:off x="2882903" y="3695241"/>
            <a:ext cx="766557" cy="369332"/>
          </a:xfrm>
          <a:prstGeom prst="rect">
            <a:avLst/>
          </a:prstGeom>
          <a:noFill/>
        </p:spPr>
        <p:txBody>
          <a:bodyPr wrap="none" rtlCol="0">
            <a:spAutoFit/>
          </a:bodyPr>
          <a:lstStyle/>
          <a:p>
            <a:r>
              <a:rPr kumimoji="1" lang="ja-JP" altLang="en-US" b="1"/>
              <a:t>ゴール</a:t>
            </a:r>
          </a:p>
        </p:txBody>
      </p:sp>
      <p:sp>
        <p:nvSpPr>
          <p:cNvPr id="42" name="右矢印 1">
            <a:extLst>
              <a:ext uri="{FF2B5EF4-FFF2-40B4-BE49-F238E27FC236}">
                <a16:creationId xmlns:a16="http://schemas.microsoft.com/office/drawing/2014/main" id="{ACE4DB90-1D4A-716E-CC27-1C2617613114}"/>
              </a:ext>
            </a:extLst>
          </p:cNvPr>
          <p:cNvSpPr/>
          <p:nvPr/>
        </p:nvSpPr>
        <p:spPr>
          <a:xfrm rot="2954615">
            <a:off x="2572994" y="3330213"/>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3" name="右矢印 21">
            <a:extLst>
              <a:ext uri="{FF2B5EF4-FFF2-40B4-BE49-F238E27FC236}">
                <a16:creationId xmlns:a16="http://schemas.microsoft.com/office/drawing/2014/main" id="{F3A134DE-0DBF-9481-B895-C495E7AB8BEB}"/>
              </a:ext>
            </a:extLst>
          </p:cNvPr>
          <p:cNvSpPr/>
          <p:nvPr/>
        </p:nvSpPr>
        <p:spPr>
          <a:xfrm rot="18645385" flipH="1">
            <a:off x="3467231" y="3337346"/>
            <a:ext cx="490285" cy="394910"/>
          </a:xfrm>
          <a:prstGeom prst="rightArrow">
            <a:avLst/>
          </a:prstGeom>
          <a:noFill/>
          <a:ln w="12700">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54B156ED-4465-BD33-D3FE-2E394CA9A5C7}"/>
              </a:ext>
            </a:extLst>
          </p:cNvPr>
          <p:cNvSpPr txBox="1"/>
          <p:nvPr/>
        </p:nvSpPr>
        <p:spPr>
          <a:xfrm>
            <a:off x="2798327" y="4865204"/>
            <a:ext cx="889987" cy="369332"/>
          </a:xfrm>
          <a:prstGeom prst="rect">
            <a:avLst/>
          </a:prstGeom>
          <a:noFill/>
        </p:spPr>
        <p:txBody>
          <a:bodyPr wrap="none" rtlCol="0">
            <a:spAutoFit/>
          </a:bodyPr>
          <a:lstStyle/>
          <a:p>
            <a:pPr algn="ctr"/>
            <a:r>
              <a:rPr kumimoji="1" lang="en-US" altLang="ja-JP" dirty="0"/>
              <a:t>DDMO</a:t>
            </a:r>
          </a:p>
        </p:txBody>
      </p:sp>
      <p:sp>
        <p:nvSpPr>
          <p:cNvPr id="49" name="テキスト ボックス 48">
            <a:extLst>
              <a:ext uri="{FF2B5EF4-FFF2-40B4-BE49-F238E27FC236}">
                <a16:creationId xmlns:a16="http://schemas.microsoft.com/office/drawing/2014/main" id="{A3A294B2-0D97-8687-D8E4-2A0F82FE80C5}"/>
              </a:ext>
            </a:extLst>
          </p:cNvPr>
          <p:cNvSpPr txBox="1"/>
          <p:nvPr/>
        </p:nvSpPr>
        <p:spPr>
          <a:xfrm>
            <a:off x="6947522" y="5266552"/>
            <a:ext cx="4339603" cy="369332"/>
          </a:xfrm>
          <a:prstGeom prst="rect">
            <a:avLst/>
          </a:prstGeom>
          <a:noFill/>
        </p:spPr>
        <p:txBody>
          <a:bodyPr wrap="square" rtlCol="0">
            <a:spAutoFit/>
          </a:bodyPr>
          <a:lstStyle/>
          <a:p>
            <a:r>
              <a:rPr kumimoji="1" lang="en-US" altLang="ja-JP" b="1" dirty="0">
                <a:solidFill>
                  <a:schemeClr val="accent4"/>
                </a:solidFill>
              </a:rPr>
              <a:t>DDMO</a:t>
            </a:r>
            <a:r>
              <a:rPr kumimoji="1" lang="ja-JP" altLang="en-US" b="1" dirty="0">
                <a:solidFill>
                  <a:schemeClr val="accent4"/>
                </a:solidFill>
              </a:rPr>
              <a:t>（</a:t>
            </a:r>
            <a:r>
              <a:rPr kumimoji="1" lang="en-US" altLang="ja-JP" b="1" dirty="0">
                <a:solidFill>
                  <a:schemeClr val="accent4"/>
                </a:solidFill>
              </a:rPr>
              <a:t>MILP</a:t>
            </a:r>
            <a:r>
              <a:rPr kumimoji="1" lang="ja-JP" altLang="en-US" b="1" dirty="0">
                <a:solidFill>
                  <a:schemeClr val="accent4"/>
                </a:solidFill>
              </a:rPr>
              <a:t>）からの拡張は不可</a:t>
            </a:r>
          </a:p>
        </p:txBody>
      </p:sp>
      <p:sp>
        <p:nvSpPr>
          <p:cNvPr id="50" name="二等辺三角形 32">
            <a:extLst>
              <a:ext uri="{FF2B5EF4-FFF2-40B4-BE49-F238E27FC236}">
                <a16:creationId xmlns:a16="http://schemas.microsoft.com/office/drawing/2014/main" id="{90E16388-955A-057B-B5FA-88587E3826DB}"/>
              </a:ext>
            </a:extLst>
          </p:cNvPr>
          <p:cNvSpPr/>
          <p:nvPr/>
        </p:nvSpPr>
        <p:spPr>
          <a:xfrm rot="5400000">
            <a:off x="6518328" y="5314634"/>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51" name="直線コネクタ 50">
            <a:extLst>
              <a:ext uri="{FF2B5EF4-FFF2-40B4-BE49-F238E27FC236}">
                <a16:creationId xmlns:a16="http://schemas.microsoft.com/office/drawing/2014/main" id="{1AE58DFE-9C86-3889-CF2D-5F61AE5B055B}"/>
              </a:ext>
            </a:extLst>
          </p:cNvPr>
          <p:cNvCxnSpPr>
            <a:cxnSpLocks/>
          </p:cNvCxnSpPr>
          <p:nvPr/>
        </p:nvCxnSpPr>
        <p:spPr>
          <a:xfrm flipV="1">
            <a:off x="6566410" y="5095173"/>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5CD5D87B-7635-3C5C-1A47-BEFCC82B7EB4}"/>
              </a:ext>
            </a:extLst>
          </p:cNvPr>
          <p:cNvSpPr txBox="1"/>
          <p:nvPr/>
        </p:nvSpPr>
        <p:spPr>
          <a:xfrm>
            <a:off x="6533969" y="4678943"/>
            <a:ext cx="4603029" cy="369332"/>
          </a:xfrm>
          <a:prstGeom prst="rect">
            <a:avLst/>
          </a:prstGeom>
          <a:noFill/>
        </p:spPr>
        <p:txBody>
          <a:bodyPr wrap="square" rtlCol="0">
            <a:spAutoFit/>
          </a:bodyPr>
          <a:lstStyle/>
          <a:p>
            <a:r>
              <a:rPr kumimoji="1" lang="en-US" altLang="ja-JP" b="1" dirty="0"/>
              <a:t>O3. </a:t>
            </a:r>
            <a:r>
              <a:rPr kumimoji="1" lang="ja-JP" altLang="en-US" b="1" dirty="0"/>
              <a:t>線型混合整数からのアプローチ</a:t>
            </a:r>
          </a:p>
        </p:txBody>
      </p:sp>
      <p:cxnSp>
        <p:nvCxnSpPr>
          <p:cNvPr id="53" name="直線コネクタ 52">
            <a:extLst>
              <a:ext uri="{FF2B5EF4-FFF2-40B4-BE49-F238E27FC236}">
                <a16:creationId xmlns:a16="http://schemas.microsoft.com/office/drawing/2014/main" id="{1234836B-8DA7-0DAE-AC0B-02FEBF1E0D37}"/>
              </a:ext>
            </a:extLst>
          </p:cNvPr>
          <p:cNvCxnSpPr>
            <a:cxnSpLocks/>
            <a:stCxn id="48" idx="3"/>
            <a:endCxn id="52" idx="1"/>
          </p:cNvCxnSpPr>
          <p:nvPr/>
        </p:nvCxnSpPr>
        <p:spPr>
          <a:xfrm flipV="1">
            <a:off x="3688314" y="4863609"/>
            <a:ext cx="2845655" cy="18626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右矢印 21">
            <a:extLst>
              <a:ext uri="{FF2B5EF4-FFF2-40B4-BE49-F238E27FC236}">
                <a16:creationId xmlns:a16="http://schemas.microsoft.com/office/drawing/2014/main" id="{24E011A5-E6B9-E428-D847-A389FBBCE91D}"/>
              </a:ext>
            </a:extLst>
          </p:cNvPr>
          <p:cNvSpPr/>
          <p:nvPr/>
        </p:nvSpPr>
        <p:spPr>
          <a:xfrm rot="5400000" flipH="1">
            <a:off x="2998177" y="4204998"/>
            <a:ext cx="490285" cy="394910"/>
          </a:xfrm>
          <a:prstGeom prst="rightArrow">
            <a:avLst/>
          </a:prstGeom>
          <a:noFill/>
          <a:ln w="12700">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25647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91BECC-BF97-9C42-AF1E-B229E10E3AAA}"/>
              </a:ext>
            </a:extLst>
          </p:cNvPr>
          <p:cNvSpPr>
            <a:spLocks noGrp="1"/>
          </p:cNvSpPr>
          <p:nvPr>
            <p:ph type="title"/>
          </p:nvPr>
        </p:nvSpPr>
        <p:spPr>
          <a:xfrm>
            <a:off x="517055" y="217794"/>
            <a:ext cx="11400125" cy="518094"/>
          </a:xfrm>
        </p:spPr>
        <p:txBody>
          <a:bodyPr/>
          <a:lstStyle/>
          <a:p>
            <a:r>
              <a:rPr lang="ja-JP" altLang="en-US" dirty="0"/>
              <a:t>技術評価の観点</a:t>
            </a:r>
            <a:endParaRPr kumimoji="1" lang="ja-JP" altLang="en-US" dirty="0"/>
          </a:p>
        </p:txBody>
      </p:sp>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4" name="テキスト プレースホルダー 3">
            <a:extLst>
              <a:ext uri="{FF2B5EF4-FFF2-40B4-BE49-F238E27FC236}">
                <a16:creationId xmlns:a16="http://schemas.microsoft.com/office/drawing/2014/main" id="{D41103BB-10C0-CB4E-9C3B-BCA4454236B7}"/>
              </a:ext>
            </a:extLst>
          </p:cNvPr>
          <p:cNvSpPr>
            <a:spLocks noGrp="1"/>
          </p:cNvSpPr>
          <p:nvPr>
            <p:ph type="body" sz="quarter" idx="11"/>
          </p:nvPr>
        </p:nvSpPr>
        <p:spPr>
          <a:xfrm>
            <a:off x="258417" y="993442"/>
            <a:ext cx="11658763" cy="2331245"/>
          </a:xfrm>
        </p:spPr>
        <p:txBody>
          <a:bodyPr>
            <a:normAutofit fontScale="77500" lnSpcReduction="20000"/>
          </a:bodyPr>
          <a:lstStyle/>
          <a:p>
            <a:pPr>
              <a:lnSpc>
                <a:spcPct val="110000"/>
              </a:lnSpc>
            </a:pPr>
            <a:r>
              <a:rPr lang="ja-JP" altLang="en-US" sz="2800" dirty="0"/>
              <a:t>最適化問題定式化の工夫（←とりあえず置いておく）</a:t>
            </a:r>
            <a:endParaRPr lang="en-US" altLang="ja-JP" sz="2800" dirty="0"/>
          </a:p>
          <a:p>
            <a:pPr>
              <a:lnSpc>
                <a:spcPct val="110000"/>
              </a:lnSpc>
            </a:pPr>
            <a:r>
              <a:rPr lang="ja-JP" altLang="en-US" sz="2800" dirty="0"/>
              <a:t>最適化アルゴリズムの開発</a:t>
            </a:r>
            <a:endParaRPr lang="en-US" altLang="ja-JP" sz="2800" dirty="0"/>
          </a:p>
          <a:p>
            <a:pPr lvl="1">
              <a:lnSpc>
                <a:spcPct val="110000"/>
              </a:lnSpc>
            </a:pPr>
            <a:r>
              <a:rPr lang="en-US" altLang="ja-JP" sz="2400" dirty="0"/>
              <a:t>3</a:t>
            </a:r>
            <a:r>
              <a:rPr lang="ja-JP" altLang="en-US" sz="2400" dirty="0"/>
              <a:t>月末までに、ハイブリッド手法を</a:t>
            </a:r>
            <a:r>
              <a:rPr lang="en-US" altLang="ja-JP" sz="2400" dirty="0"/>
              <a:t>RO</a:t>
            </a:r>
            <a:r>
              <a:rPr lang="ja-JP" altLang="en-US" sz="2400" dirty="0"/>
              <a:t>や</a:t>
            </a:r>
            <a:r>
              <a:rPr lang="en-US" altLang="ja-JP" sz="2400" dirty="0"/>
              <a:t>AE</a:t>
            </a:r>
            <a:r>
              <a:rPr lang="ja-JP" altLang="en-US" sz="2400" dirty="0"/>
              <a:t>問題に適用して比較することが必要だろう</a:t>
            </a:r>
            <a:endParaRPr lang="en-US" altLang="ja-JP" sz="2400" dirty="0"/>
          </a:p>
          <a:p>
            <a:pPr lvl="1">
              <a:lnSpc>
                <a:spcPct val="110000"/>
              </a:lnSpc>
            </a:pPr>
            <a:r>
              <a:rPr lang="ja-JP" altLang="en-US" sz="2400" dirty="0"/>
              <a:t>最適化の課題として、変動幅制約の扱いなどが残されている</a:t>
            </a:r>
            <a:endParaRPr lang="en-US" altLang="ja-JP" sz="2400" dirty="0"/>
          </a:p>
          <a:p>
            <a:pPr lvl="1">
              <a:lnSpc>
                <a:spcPct val="110000"/>
              </a:lnSpc>
            </a:pPr>
            <a:r>
              <a:rPr lang="ja-JP" altLang="en-US" sz="2400" dirty="0"/>
              <a:t>操業計画以外のデータフィッティングなどでも適用可能性があるため、今後も様々な場面で使うことが期待できる</a:t>
            </a:r>
          </a:p>
        </p:txBody>
      </p:sp>
      <p:sp>
        <p:nvSpPr>
          <p:cNvPr id="14" name="テキスト プレースホルダー 6">
            <a:extLst>
              <a:ext uri="{FF2B5EF4-FFF2-40B4-BE49-F238E27FC236}">
                <a16:creationId xmlns:a16="http://schemas.microsoft.com/office/drawing/2014/main" id="{2C75EE34-B34A-4DC1-A90E-24E9AF66578E}"/>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graphicFrame>
        <p:nvGraphicFramePr>
          <p:cNvPr id="5" name="表 4">
            <a:extLst>
              <a:ext uri="{FF2B5EF4-FFF2-40B4-BE49-F238E27FC236}">
                <a16:creationId xmlns:a16="http://schemas.microsoft.com/office/drawing/2014/main" id="{85DDFC38-4F22-CAA0-FB28-22218B6BE87F}"/>
              </a:ext>
            </a:extLst>
          </p:cNvPr>
          <p:cNvGraphicFramePr>
            <a:graphicFrameLocks noGrp="1"/>
          </p:cNvGraphicFramePr>
          <p:nvPr/>
        </p:nvGraphicFramePr>
        <p:xfrm>
          <a:off x="891143" y="3802043"/>
          <a:ext cx="10409714" cy="2225040"/>
        </p:xfrm>
        <a:graphic>
          <a:graphicData uri="http://schemas.openxmlformats.org/drawingml/2006/table">
            <a:tbl>
              <a:tblPr firstRow="1" bandRow="1">
                <a:tableStyleId>{5C22544A-7EE6-4342-B048-85BDC9FD1C3A}</a:tableStyleId>
              </a:tblPr>
              <a:tblGrid>
                <a:gridCol w="692620">
                  <a:extLst>
                    <a:ext uri="{9D8B030D-6E8A-4147-A177-3AD203B41FA5}">
                      <a16:colId xmlns:a16="http://schemas.microsoft.com/office/drawing/2014/main" val="750485839"/>
                    </a:ext>
                  </a:extLst>
                </a:gridCol>
                <a:gridCol w="3135320">
                  <a:extLst>
                    <a:ext uri="{9D8B030D-6E8A-4147-A177-3AD203B41FA5}">
                      <a16:colId xmlns:a16="http://schemas.microsoft.com/office/drawing/2014/main" val="594600994"/>
                    </a:ext>
                  </a:extLst>
                </a:gridCol>
                <a:gridCol w="6581774">
                  <a:extLst>
                    <a:ext uri="{9D8B030D-6E8A-4147-A177-3AD203B41FA5}">
                      <a16:colId xmlns:a16="http://schemas.microsoft.com/office/drawing/2014/main" val="2525058001"/>
                    </a:ext>
                  </a:extLst>
                </a:gridCol>
              </a:tblGrid>
              <a:tr h="370840">
                <a:tc>
                  <a:txBody>
                    <a:bodyPr/>
                    <a:lstStyle/>
                    <a:p>
                      <a:pPr algn="ctr"/>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観点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選択肢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a:txBody>
                    <a:bodyPr/>
                    <a:lstStyle/>
                    <a:p>
                      <a:pPr algn="ctr"/>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問題のタイプ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机上で自作した問題／</a:t>
                      </a:r>
                      <a:r>
                        <a:rPr kumimoji="1" lang="ja-JP" altLang="en-US" dirty="0">
                          <a:solidFill>
                            <a:schemeClr val="accent4"/>
                          </a:solidFill>
                        </a:rPr>
                        <a:t>操業計画タイプの問題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6532503"/>
                  </a:ext>
                </a:extLst>
              </a:tr>
              <a:tr h="370840">
                <a:tc>
                  <a:txBody>
                    <a:bodyPr/>
                    <a:lstStyle/>
                    <a:p>
                      <a:pPr algn="ctr"/>
                      <a:r>
                        <a:rPr kumimoji="1" lang="en-US" altLang="ja-JP" dirty="0"/>
                        <a:t>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連続変数／</a:t>
                      </a:r>
                      <a:r>
                        <a:rPr kumimoji="1" lang="ja-JP" altLang="en-US" dirty="0">
                          <a:solidFill>
                            <a:schemeClr val="accent4"/>
                          </a:solidFill>
                        </a:rPr>
                        <a:t>連続＋バイナリ変数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2004269"/>
                  </a:ext>
                </a:extLst>
              </a:tr>
              <a:tr h="370840">
                <a:tc>
                  <a:txBody>
                    <a:bodyPr/>
                    <a:lstStyle/>
                    <a:p>
                      <a:pPr algn="ctr"/>
                      <a:r>
                        <a:rPr kumimoji="1" lang="en-US" altLang="ja-JP" dirty="0"/>
                        <a:t>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問題クラス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線形／凸／非凸／</a:t>
                      </a:r>
                      <a:r>
                        <a:rPr kumimoji="1" lang="en-US" altLang="ja-JP" dirty="0">
                          <a:solidFill>
                            <a:schemeClr val="accent4"/>
                          </a:solidFill>
                        </a:rPr>
                        <a:t>Black-Box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5145127"/>
                  </a:ext>
                </a:extLst>
              </a:tr>
              <a:tr h="370840">
                <a:tc>
                  <a:txBody>
                    <a:bodyPr/>
                    <a:lstStyle/>
                    <a:p>
                      <a:pPr algn="ctr"/>
                      <a:r>
                        <a:rPr kumimoji="1" lang="en-US" altLang="ja-JP" dirty="0"/>
                        <a:t>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制約関数のモデリング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机上で自作した制約／</a:t>
                      </a:r>
                      <a:r>
                        <a:rPr kumimoji="1" lang="ja-JP" altLang="en-US" dirty="0">
                          <a:solidFill>
                            <a:schemeClr val="accent4"/>
                          </a:solidFill>
                        </a:rPr>
                        <a:t>データ駆動で抽出した制約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9423773"/>
                  </a:ext>
                </a:extLst>
              </a:tr>
              <a:tr h="370840">
                <a:tc>
                  <a:txBody>
                    <a:bodyPr/>
                    <a:lstStyle/>
                    <a:p>
                      <a:pPr algn="ctr"/>
                      <a:r>
                        <a:rPr kumimoji="1" lang="en-US" altLang="ja-JP" dirty="0"/>
                        <a:t>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制約関数のモデル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White-Box</a:t>
                      </a:r>
                      <a:r>
                        <a:rPr kumimoji="1" lang="ja-JP" altLang="en-US" dirty="0"/>
                        <a:t>型の制約／</a:t>
                      </a:r>
                      <a:r>
                        <a:rPr kumimoji="1" lang="en-US" altLang="ja-JP" dirty="0">
                          <a:solidFill>
                            <a:schemeClr val="accent4"/>
                          </a:solidFill>
                        </a:rPr>
                        <a:t>Black-Box</a:t>
                      </a:r>
                      <a:r>
                        <a:rPr kumimoji="1" lang="ja-JP" altLang="en-US" dirty="0">
                          <a:solidFill>
                            <a:schemeClr val="accent4"/>
                          </a:solidFill>
                        </a:rPr>
                        <a:t>型の制約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2218696"/>
                  </a:ext>
                </a:extLst>
              </a:tr>
            </a:tbl>
          </a:graphicData>
        </a:graphic>
      </p:graphicFrame>
      <p:sp>
        <p:nvSpPr>
          <p:cNvPr id="7" name="テキスト ボックス 6">
            <a:extLst>
              <a:ext uri="{FF2B5EF4-FFF2-40B4-BE49-F238E27FC236}">
                <a16:creationId xmlns:a16="http://schemas.microsoft.com/office/drawing/2014/main" id="{915B76DB-6B72-0849-83BF-5F21ACE149EA}"/>
              </a:ext>
            </a:extLst>
          </p:cNvPr>
          <p:cNvSpPr txBox="1"/>
          <p:nvPr/>
        </p:nvSpPr>
        <p:spPr>
          <a:xfrm>
            <a:off x="891143" y="3288021"/>
            <a:ext cx="3571812" cy="369332"/>
          </a:xfrm>
          <a:prstGeom prst="rect">
            <a:avLst/>
          </a:prstGeom>
          <a:noFill/>
        </p:spPr>
        <p:txBody>
          <a:bodyPr wrap="none" rtlCol="0">
            <a:spAutoFit/>
          </a:bodyPr>
          <a:lstStyle/>
          <a:p>
            <a:r>
              <a:rPr kumimoji="1" lang="ja-JP" altLang="en-US" b="1" dirty="0">
                <a:solidFill>
                  <a:schemeClr val="accent4"/>
                </a:solidFill>
              </a:rPr>
              <a:t>赤：本テーマにおける理想的な問題</a:t>
            </a:r>
          </a:p>
        </p:txBody>
      </p:sp>
    </p:spTree>
    <p:extLst>
      <p:ext uri="{BB962C8B-B14F-4D97-AF65-F5344CB8AC3E}">
        <p14:creationId xmlns:p14="http://schemas.microsoft.com/office/powerpoint/2010/main" val="449951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91BECC-BF97-9C42-AF1E-B229E10E3AAA}"/>
              </a:ext>
            </a:extLst>
          </p:cNvPr>
          <p:cNvSpPr>
            <a:spLocks noGrp="1"/>
          </p:cNvSpPr>
          <p:nvPr>
            <p:ph type="title"/>
          </p:nvPr>
        </p:nvSpPr>
        <p:spPr>
          <a:xfrm>
            <a:off x="517055" y="217794"/>
            <a:ext cx="11400125" cy="518094"/>
          </a:xfrm>
        </p:spPr>
        <p:txBody>
          <a:bodyPr/>
          <a:lstStyle/>
          <a:p>
            <a:r>
              <a:rPr lang="ja-JP" altLang="en-US" dirty="0"/>
              <a:t>技術評価パターン</a:t>
            </a:r>
            <a:endParaRPr kumimoji="1" lang="ja-JP" altLang="en-US" dirty="0"/>
          </a:p>
        </p:txBody>
      </p:sp>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14" name="テキスト プレースホルダー 6">
            <a:extLst>
              <a:ext uri="{FF2B5EF4-FFF2-40B4-BE49-F238E27FC236}">
                <a16:creationId xmlns:a16="http://schemas.microsoft.com/office/drawing/2014/main" id="{2C75EE34-B34A-4DC1-A90E-24E9AF66578E}"/>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graphicFrame>
        <p:nvGraphicFramePr>
          <p:cNvPr id="5" name="表 4">
            <a:extLst>
              <a:ext uri="{FF2B5EF4-FFF2-40B4-BE49-F238E27FC236}">
                <a16:creationId xmlns:a16="http://schemas.microsoft.com/office/drawing/2014/main" id="{85DDFC38-4F22-CAA0-FB28-22218B6BE87F}"/>
              </a:ext>
            </a:extLst>
          </p:cNvPr>
          <p:cNvGraphicFramePr>
            <a:graphicFrameLocks noGrp="1"/>
          </p:cNvGraphicFramePr>
          <p:nvPr/>
        </p:nvGraphicFramePr>
        <p:xfrm>
          <a:off x="749897" y="2277952"/>
          <a:ext cx="11258974" cy="1854200"/>
        </p:xfrm>
        <a:graphic>
          <a:graphicData uri="http://schemas.openxmlformats.org/drawingml/2006/table">
            <a:tbl>
              <a:tblPr firstRow="1" bandRow="1">
                <a:tableStyleId>{5C22544A-7EE6-4342-B048-85BDC9FD1C3A}</a:tableStyleId>
              </a:tblPr>
              <a:tblGrid>
                <a:gridCol w="1084740">
                  <a:extLst>
                    <a:ext uri="{9D8B030D-6E8A-4147-A177-3AD203B41FA5}">
                      <a16:colId xmlns:a16="http://schemas.microsoft.com/office/drawing/2014/main" val="750485839"/>
                    </a:ext>
                  </a:extLst>
                </a:gridCol>
                <a:gridCol w="2743200">
                  <a:extLst>
                    <a:ext uri="{9D8B030D-6E8A-4147-A177-3AD203B41FA5}">
                      <a16:colId xmlns:a16="http://schemas.microsoft.com/office/drawing/2014/main" val="594600994"/>
                    </a:ext>
                  </a:extLst>
                </a:gridCol>
                <a:gridCol w="7431034">
                  <a:extLst>
                    <a:ext uri="{9D8B030D-6E8A-4147-A177-3AD203B41FA5}">
                      <a16:colId xmlns:a16="http://schemas.microsoft.com/office/drawing/2014/main" val="2525058001"/>
                    </a:ext>
                  </a:extLst>
                </a:gridCol>
              </a:tblGrid>
              <a:tr h="370840">
                <a:tc>
                  <a:txBody>
                    <a:bodyPr/>
                    <a:lstStyle/>
                    <a:p>
                      <a:pPr algn="ctr"/>
                      <a:r>
                        <a:rPr kumimoji="1" lang="ja-JP" altLang="en-US" dirty="0"/>
                        <a:t>パターン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対象問題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検証内容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a:txBody>
                    <a:bodyPr/>
                    <a:lstStyle/>
                    <a:p>
                      <a:pPr algn="ctr"/>
                      <a:r>
                        <a:rPr kumimoji="1" lang="en-US" altLang="ja-JP" dirty="0"/>
                        <a:t>No.1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ベンチマーク問題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問題の特定の性質を変更したとき、性能を確認する。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6532503"/>
                  </a:ext>
                </a:extLst>
              </a:tr>
              <a:tr h="370840">
                <a:tc>
                  <a:txBody>
                    <a:bodyPr/>
                    <a:lstStyle/>
                    <a:p>
                      <a:pPr algn="ctr"/>
                      <a:r>
                        <a:rPr kumimoji="1" lang="en-US" altLang="ja-JP" dirty="0"/>
                        <a:t>No.2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製紙プラント操業計画問題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データ駆動</a:t>
                      </a:r>
                      <a:r>
                        <a:rPr kumimoji="1" lang="en-US" altLang="ja-JP" dirty="0"/>
                        <a:t>(WB)</a:t>
                      </a:r>
                      <a:r>
                        <a:rPr kumimoji="1" lang="ja-JP" altLang="en-US" dirty="0"/>
                        <a:t>かつ操業計画の問題で、性能を確認する。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2004269"/>
                  </a:ext>
                </a:extLst>
              </a:tr>
              <a:tr h="370840">
                <a:tc>
                  <a:txBody>
                    <a:bodyPr/>
                    <a:lstStyle/>
                    <a:p>
                      <a:pPr algn="ctr"/>
                      <a:r>
                        <a:rPr kumimoji="1" lang="en-US" altLang="ja-JP" dirty="0"/>
                        <a:t>No.3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t>データ駆動制約問題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データ駆動</a:t>
                      </a:r>
                      <a:r>
                        <a:rPr kumimoji="1" lang="en-US" altLang="ja-JP" dirty="0"/>
                        <a:t>(BB)</a:t>
                      </a:r>
                      <a:r>
                        <a:rPr kumimoji="1" lang="ja-JP" altLang="en-US" dirty="0"/>
                        <a:t>かつ机上の問題で、性能を確認する。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5145127"/>
                  </a:ext>
                </a:extLst>
              </a:tr>
              <a:tr h="370840">
                <a:tc>
                  <a:txBody>
                    <a:bodyPr/>
                    <a:lstStyle/>
                    <a:p>
                      <a:pPr algn="ctr"/>
                      <a:r>
                        <a:rPr kumimoji="1" lang="en-US" altLang="ja-JP" dirty="0"/>
                        <a:t>No.4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en-US" altLang="ja-JP" dirty="0"/>
                        <a:t>RO</a:t>
                      </a:r>
                      <a:r>
                        <a:rPr kumimoji="1" lang="ja-JP" altLang="en-US" dirty="0"/>
                        <a:t>操業計画問題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データ駆動</a:t>
                      </a:r>
                      <a:r>
                        <a:rPr kumimoji="1" lang="en-US" altLang="ja-JP" dirty="0"/>
                        <a:t>(WB)</a:t>
                      </a:r>
                      <a:r>
                        <a:rPr kumimoji="1" lang="ja-JP" altLang="en-US" dirty="0"/>
                        <a:t>かつ操業計画の問題で、性能を確認する。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2218696"/>
                  </a:ext>
                </a:extLst>
              </a:tr>
            </a:tbl>
          </a:graphicData>
        </a:graphic>
      </p:graphicFrame>
      <p:graphicFrame>
        <p:nvGraphicFramePr>
          <p:cNvPr id="6" name="表 5">
            <a:extLst>
              <a:ext uri="{FF2B5EF4-FFF2-40B4-BE49-F238E27FC236}">
                <a16:creationId xmlns:a16="http://schemas.microsoft.com/office/drawing/2014/main" id="{9DFBD340-4F3A-35F2-A8AD-7761A36078CC}"/>
              </a:ext>
            </a:extLst>
          </p:cNvPr>
          <p:cNvGraphicFramePr>
            <a:graphicFrameLocks noGrp="1"/>
          </p:cNvGraphicFramePr>
          <p:nvPr/>
        </p:nvGraphicFramePr>
        <p:xfrm>
          <a:off x="749897" y="4304997"/>
          <a:ext cx="11258971" cy="1854200"/>
        </p:xfrm>
        <a:graphic>
          <a:graphicData uri="http://schemas.openxmlformats.org/drawingml/2006/table">
            <a:tbl>
              <a:tblPr firstRow="1" bandRow="1">
                <a:tableStyleId>{5C22544A-7EE6-4342-B048-85BDC9FD1C3A}</a:tableStyleId>
              </a:tblPr>
              <a:tblGrid>
                <a:gridCol w="1088391">
                  <a:extLst>
                    <a:ext uri="{9D8B030D-6E8A-4147-A177-3AD203B41FA5}">
                      <a16:colId xmlns:a16="http://schemas.microsoft.com/office/drawing/2014/main" val="750485839"/>
                    </a:ext>
                  </a:extLst>
                </a:gridCol>
                <a:gridCol w="2733008">
                  <a:extLst>
                    <a:ext uri="{9D8B030D-6E8A-4147-A177-3AD203B41FA5}">
                      <a16:colId xmlns:a16="http://schemas.microsoft.com/office/drawing/2014/main" val="594600994"/>
                    </a:ext>
                  </a:extLst>
                </a:gridCol>
                <a:gridCol w="1648529">
                  <a:extLst>
                    <a:ext uri="{9D8B030D-6E8A-4147-A177-3AD203B41FA5}">
                      <a16:colId xmlns:a16="http://schemas.microsoft.com/office/drawing/2014/main" val="1727802862"/>
                    </a:ext>
                  </a:extLst>
                </a:gridCol>
                <a:gridCol w="2743200">
                  <a:extLst>
                    <a:ext uri="{9D8B030D-6E8A-4147-A177-3AD203B41FA5}">
                      <a16:colId xmlns:a16="http://schemas.microsoft.com/office/drawing/2014/main" val="1999500007"/>
                    </a:ext>
                  </a:extLst>
                </a:gridCol>
                <a:gridCol w="1638300">
                  <a:extLst>
                    <a:ext uri="{9D8B030D-6E8A-4147-A177-3AD203B41FA5}">
                      <a16:colId xmlns:a16="http://schemas.microsoft.com/office/drawing/2014/main" val="3288233361"/>
                    </a:ext>
                  </a:extLst>
                </a:gridCol>
                <a:gridCol w="1407543">
                  <a:extLst>
                    <a:ext uri="{9D8B030D-6E8A-4147-A177-3AD203B41FA5}">
                      <a16:colId xmlns:a16="http://schemas.microsoft.com/office/drawing/2014/main" val="1296698012"/>
                    </a:ext>
                  </a:extLst>
                </a:gridCol>
              </a:tblGrid>
              <a:tr h="370840">
                <a:tc>
                  <a:txBody>
                    <a:bodyPr/>
                    <a:lstStyle/>
                    <a:p>
                      <a:pPr algn="ctr"/>
                      <a:r>
                        <a:rPr kumimoji="1" lang="ja-JP" altLang="en-US" dirty="0"/>
                        <a:t>パターン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対象問題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問題のタイプ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制約関数のモデル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問題クラス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a:txBody>
                    <a:bodyPr/>
                    <a:lstStyle/>
                    <a:p>
                      <a:pPr algn="ctr"/>
                      <a:r>
                        <a:rPr kumimoji="1" lang="en-US" altLang="ja-JP" dirty="0"/>
                        <a:t>No.1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ベンチマーク問題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机上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マニュアル</a:t>
                      </a:r>
                      <a:r>
                        <a:rPr kumimoji="1" lang="en-US" altLang="ja-JP" dirty="0"/>
                        <a:t>(WB)</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凸／非凸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連続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6532503"/>
                  </a:ext>
                </a:extLst>
              </a:tr>
              <a:tr h="370840">
                <a:tc>
                  <a:txBody>
                    <a:bodyPr/>
                    <a:lstStyle/>
                    <a:p>
                      <a:pPr algn="ctr"/>
                      <a:r>
                        <a:rPr kumimoji="1" lang="en-US" altLang="ja-JP" dirty="0"/>
                        <a:t>No.2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製紙プラント操業計画問題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操業計画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一部データ駆動</a:t>
                      </a:r>
                      <a:r>
                        <a:rPr kumimoji="1" lang="en-US" altLang="ja-JP" dirty="0"/>
                        <a:t>(WB)</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線形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連続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2004269"/>
                  </a:ext>
                </a:extLst>
              </a:tr>
              <a:tr h="370840">
                <a:tc>
                  <a:txBody>
                    <a:bodyPr/>
                    <a:lstStyle/>
                    <a:p>
                      <a:pPr algn="ctr"/>
                      <a:r>
                        <a:rPr kumimoji="1" lang="en-US" altLang="ja-JP" dirty="0"/>
                        <a:t>No.3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t>データ駆動制約問題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机上</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solidFill>
                            <a:schemeClr val="tx1"/>
                          </a:solidFill>
                        </a:rPr>
                        <a:t>データ駆動</a:t>
                      </a:r>
                      <a:r>
                        <a:rPr kumimoji="1" lang="en-US" altLang="ja-JP" dirty="0">
                          <a:solidFill>
                            <a:schemeClr val="tx1"/>
                          </a:solidFill>
                        </a:rPr>
                        <a:t>(BB)</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非凸</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連続</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5145127"/>
                  </a:ext>
                </a:extLst>
              </a:tr>
              <a:tr h="370840">
                <a:tc>
                  <a:txBody>
                    <a:bodyPr/>
                    <a:lstStyle/>
                    <a:p>
                      <a:pPr algn="ctr"/>
                      <a:r>
                        <a:rPr kumimoji="1" lang="en-US" altLang="ja-JP" dirty="0"/>
                        <a:t>No.4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en-US" altLang="ja-JP" dirty="0"/>
                        <a:t>RO</a:t>
                      </a:r>
                      <a:r>
                        <a:rPr kumimoji="1" lang="ja-JP" altLang="en-US" dirty="0"/>
                        <a:t>操業計画問題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solidFill>
                            <a:schemeClr val="tx1"/>
                          </a:solidFill>
                        </a:rPr>
                        <a:t>操業計画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solidFill>
                            <a:schemeClr val="tx1"/>
                          </a:solidFill>
                        </a:rPr>
                        <a:t>データ駆動</a:t>
                      </a:r>
                      <a:r>
                        <a:rPr kumimoji="1" lang="en-US" altLang="ja-JP" dirty="0">
                          <a:solidFill>
                            <a:schemeClr val="tx1"/>
                          </a:solidFill>
                        </a:rPr>
                        <a:t>(WB)</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線形</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連続</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2218696"/>
                  </a:ext>
                </a:extLst>
              </a:tr>
            </a:tbl>
          </a:graphicData>
        </a:graphic>
      </p:graphicFrame>
      <p:sp>
        <p:nvSpPr>
          <p:cNvPr id="8" name="テキスト プレースホルダー 7">
            <a:extLst>
              <a:ext uri="{FF2B5EF4-FFF2-40B4-BE49-F238E27FC236}">
                <a16:creationId xmlns:a16="http://schemas.microsoft.com/office/drawing/2014/main" id="{60C179DE-8112-5DB8-131A-E4B405D53834}"/>
              </a:ext>
            </a:extLst>
          </p:cNvPr>
          <p:cNvSpPr>
            <a:spLocks noGrp="1"/>
          </p:cNvSpPr>
          <p:nvPr>
            <p:ph type="body" sz="quarter" idx="11"/>
          </p:nvPr>
        </p:nvSpPr>
        <p:spPr>
          <a:xfrm>
            <a:off x="517055" y="1071367"/>
            <a:ext cx="11341887" cy="729230"/>
          </a:xfrm>
        </p:spPr>
        <p:txBody>
          <a:bodyPr/>
          <a:lstStyle/>
          <a:p>
            <a:r>
              <a:rPr lang="ja-JP" altLang="en-US" sz="2800" dirty="0"/>
              <a:t>特に重要な観点に注力した評価パターンを抜粋するのが良い。</a:t>
            </a:r>
          </a:p>
        </p:txBody>
      </p:sp>
      <p:sp>
        <p:nvSpPr>
          <p:cNvPr id="9" name="左中かっこ 8">
            <a:extLst>
              <a:ext uri="{FF2B5EF4-FFF2-40B4-BE49-F238E27FC236}">
                <a16:creationId xmlns:a16="http://schemas.microsoft.com/office/drawing/2014/main" id="{2ACADD04-A767-C7F6-1EC8-4E04931DE0FF}"/>
              </a:ext>
            </a:extLst>
          </p:cNvPr>
          <p:cNvSpPr/>
          <p:nvPr/>
        </p:nvSpPr>
        <p:spPr>
          <a:xfrm>
            <a:off x="504825" y="5422018"/>
            <a:ext cx="209550" cy="729230"/>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4E2E403-AAF2-5ECE-530A-F8368B163109}"/>
              </a:ext>
            </a:extLst>
          </p:cNvPr>
          <p:cNvSpPr txBox="1"/>
          <p:nvPr/>
        </p:nvSpPr>
        <p:spPr>
          <a:xfrm>
            <a:off x="0" y="5224865"/>
            <a:ext cx="877163" cy="369332"/>
          </a:xfrm>
          <a:prstGeom prst="rect">
            <a:avLst/>
          </a:prstGeom>
          <a:noFill/>
        </p:spPr>
        <p:txBody>
          <a:bodyPr wrap="none" rtlCol="0">
            <a:spAutoFit/>
          </a:bodyPr>
          <a:lstStyle/>
          <a:p>
            <a:r>
              <a:rPr kumimoji="1" lang="ja-JP" altLang="en-US" b="1" dirty="0"/>
              <a:t>適切？</a:t>
            </a:r>
          </a:p>
        </p:txBody>
      </p:sp>
    </p:spTree>
    <p:extLst>
      <p:ext uri="{BB962C8B-B14F-4D97-AF65-F5344CB8AC3E}">
        <p14:creationId xmlns:p14="http://schemas.microsoft.com/office/powerpoint/2010/main" val="1646883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67C84C-3028-9887-97CE-6E3B98042F92}"/>
              </a:ext>
            </a:extLst>
          </p:cNvPr>
          <p:cNvSpPr>
            <a:spLocks noGrp="1"/>
          </p:cNvSpPr>
          <p:nvPr>
            <p:ph type="title"/>
          </p:nvPr>
        </p:nvSpPr>
        <p:spPr/>
        <p:txBody>
          <a:bodyPr/>
          <a:lstStyle/>
          <a:p>
            <a:r>
              <a:rPr kumimoji="1" lang="ja-JP" altLang="en-US" dirty="0"/>
              <a:t>ストーリー</a:t>
            </a:r>
          </a:p>
        </p:txBody>
      </p:sp>
      <p:sp>
        <p:nvSpPr>
          <p:cNvPr id="3" name="スライド番号プレースホルダー 2">
            <a:extLst>
              <a:ext uri="{FF2B5EF4-FFF2-40B4-BE49-F238E27FC236}">
                <a16:creationId xmlns:a16="http://schemas.microsoft.com/office/drawing/2014/main" id="{E6F0D4C7-DEEB-A379-A547-89F40C1FA41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4" name="テキスト プレースホルダー 3">
            <a:extLst>
              <a:ext uri="{FF2B5EF4-FFF2-40B4-BE49-F238E27FC236}">
                <a16:creationId xmlns:a16="http://schemas.microsoft.com/office/drawing/2014/main" id="{10899617-D9B1-DD3B-0B71-69016CE6ACDD}"/>
              </a:ext>
            </a:extLst>
          </p:cNvPr>
          <p:cNvSpPr>
            <a:spLocks noGrp="1"/>
          </p:cNvSpPr>
          <p:nvPr>
            <p:ph type="body" sz="quarter" idx="11"/>
          </p:nvPr>
        </p:nvSpPr>
        <p:spPr/>
        <p:txBody>
          <a:bodyPr/>
          <a:lstStyle/>
          <a:p>
            <a:r>
              <a:rPr lang="en-US" altLang="ja-JP" dirty="0"/>
              <a:t>LR2</a:t>
            </a:r>
            <a:r>
              <a:rPr lang="ja-JP" altLang="en-US" dirty="0"/>
              <a:t>でクローズする。その理由は？</a:t>
            </a:r>
            <a:endParaRPr lang="en-US" altLang="ja-JP" dirty="0"/>
          </a:p>
          <a:p>
            <a:pPr lvl="1"/>
            <a:r>
              <a:rPr lang="ja-JP" altLang="en-US" dirty="0"/>
              <a:t>理由</a:t>
            </a:r>
            <a:r>
              <a:rPr lang="en-US" altLang="ja-JP" dirty="0"/>
              <a:t>1</a:t>
            </a:r>
            <a:r>
              <a:rPr lang="ja-JP" altLang="en-US" dirty="0"/>
              <a:t>：技術開発・検証をしたが、当初の研究開発の目標を達成できなかった。</a:t>
            </a:r>
            <a:endParaRPr lang="en-US" altLang="ja-JP" dirty="0"/>
          </a:p>
          <a:p>
            <a:pPr lvl="1"/>
            <a:r>
              <a:rPr lang="ja-JP" altLang="en-US" dirty="0"/>
              <a:t>理由</a:t>
            </a:r>
            <a:r>
              <a:rPr lang="en-US" altLang="ja-JP" dirty="0"/>
              <a:t>2</a:t>
            </a:r>
            <a:r>
              <a:rPr lang="ja-JP" altLang="en-US" dirty="0"/>
              <a:t>：市場調査が進まず、評価対象を絞り込めなかった。</a:t>
            </a:r>
            <a:endParaRPr lang="en-US" altLang="ja-JP" dirty="0"/>
          </a:p>
          <a:p>
            <a:r>
              <a:rPr lang="ja-JP" altLang="en-US" dirty="0"/>
              <a:t>市場調査・技術評価の現状は？</a:t>
            </a:r>
            <a:endParaRPr lang="en-US" altLang="ja-JP" dirty="0"/>
          </a:p>
          <a:p>
            <a:pPr lvl="1"/>
            <a:r>
              <a:rPr lang="ja-JP" altLang="en-US" dirty="0"/>
              <a:t>具体的にダメだった／</a:t>
            </a:r>
            <a:r>
              <a:rPr lang="en-US" altLang="ja-JP" dirty="0"/>
              <a:t>OK</a:t>
            </a:r>
            <a:r>
              <a:rPr lang="ja-JP" altLang="en-US" dirty="0"/>
              <a:t>だったのは何？それはなぜ？</a:t>
            </a:r>
            <a:endParaRPr lang="en-US" altLang="ja-JP" dirty="0"/>
          </a:p>
          <a:p>
            <a:r>
              <a:rPr lang="ja-JP" altLang="en-US" dirty="0"/>
              <a:t>自己分析は？</a:t>
            </a:r>
            <a:endParaRPr lang="en-US" altLang="ja-JP" dirty="0"/>
          </a:p>
          <a:p>
            <a:pPr lvl="1"/>
            <a:r>
              <a:rPr lang="ja-JP" altLang="en-US" dirty="0"/>
              <a:t>クローズする根本的な要因はどこにある？</a:t>
            </a:r>
            <a:endParaRPr lang="en-US" altLang="ja-JP" dirty="0"/>
          </a:p>
          <a:p>
            <a:pPr lvl="1"/>
            <a:r>
              <a:rPr lang="ja-JP" altLang="en-US" dirty="0"/>
              <a:t>コンセプト実現の上で、他に検討・解決しなければならないことは何？</a:t>
            </a:r>
            <a:endParaRPr lang="en-US" altLang="ja-JP" dirty="0"/>
          </a:p>
          <a:p>
            <a:r>
              <a:rPr lang="ja-JP" altLang="en-US" dirty="0"/>
              <a:t>残件は？</a:t>
            </a:r>
            <a:endParaRPr lang="en-US" altLang="ja-JP" dirty="0"/>
          </a:p>
          <a:p>
            <a:pPr lvl="1"/>
            <a:r>
              <a:rPr lang="ja-JP" altLang="en-US" dirty="0"/>
              <a:t>研究開発テーマの資料を書き残す</a:t>
            </a:r>
            <a:endParaRPr lang="en-US" altLang="ja-JP" dirty="0"/>
          </a:p>
          <a:p>
            <a:r>
              <a:rPr lang="ja-JP" altLang="en-US" dirty="0"/>
              <a:t>今後の展望は？</a:t>
            </a:r>
            <a:endParaRPr lang="en-US" altLang="ja-JP" dirty="0"/>
          </a:p>
        </p:txBody>
      </p:sp>
      <p:sp>
        <p:nvSpPr>
          <p:cNvPr id="5" name="テキスト プレースホルダー 4">
            <a:extLst>
              <a:ext uri="{FF2B5EF4-FFF2-40B4-BE49-F238E27FC236}">
                <a16:creationId xmlns:a16="http://schemas.microsoft.com/office/drawing/2014/main" id="{9B7A8DAB-9D55-713F-C082-481F58178EBD}"/>
              </a:ext>
            </a:extLst>
          </p:cNvPr>
          <p:cNvSpPr>
            <a:spLocks noGrp="1"/>
          </p:cNvSpPr>
          <p:nvPr>
            <p:ph type="body" sz="quarter" idx="12"/>
          </p:nvPr>
        </p:nvSpPr>
        <p:spPr/>
        <p:txBody>
          <a:bodyPr/>
          <a:lstStyle/>
          <a:p>
            <a:endParaRPr kumimoji="1" lang="ja-JP" altLang="en-US" dirty="0"/>
          </a:p>
        </p:txBody>
      </p:sp>
      <p:sp>
        <p:nvSpPr>
          <p:cNvPr id="7" name="吹き出し: 四角形 6">
            <a:extLst>
              <a:ext uri="{FF2B5EF4-FFF2-40B4-BE49-F238E27FC236}">
                <a16:creationId xmlns:a16="http://schemas.microsoft.com/office/drawing/2014/main" id="{06F14227-0767-57A5-A329-B9BFCE9D362B}"/>
              </a:ext>
            </a:extLst>
          </p:cNvPr>
          <p:cNvSpPr/>
          <p:nvPr/>
        </p:nvSpPr>
        <p:spPr>
          <a:xfrm>
            <a:off x="9001125" y="665152"/>
            <a:ext cx="3097030" cy="812428"/>
          </a:xfrm>
          <a:prstGeom prst="wedgeRectCallout">
            <a:avLst>
              <a:gd name="adj1" fmla="val -42362"/>
              <a:gd name="adj2" fmla="val 71879"/>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どの範囲のプラントなら適用できるのか？</a:t>
            </a:r>
          </a:p>
        </p:txBody>
      </p:sp>
      <p:sp>
        <p:nvSpPr>
          <p:cNvPr id="8" name="吹き出し: 四角形 7">
            <a:extLst>
              <a:ext uri="{FF2B5EF4-FFF2-40B4-BE49-F238E27FC236}">
                <a16:creationId xmlns:a16="http://schemas.microsoft.com/office/drawing/2014/main" id="{1CB7DE49-FC72-365F-335C-A8DF619193FF}"/>
              </a:ext>
            </a:extLst>
          </p:cNvPr>
          <p:cNvSpPr/>
          <p:nvPr/>
        </p:nvSpPr>
        <p:spPr>
          <a:xfrm>
            <a:off x="9001125" y="2050817"/>
            <a:ext cx="3097030" cy="973148"/>
          </a:xfrm>
          <a:prstGeom prst="wedgeRectCallout">
            <a:avLst>
              <a:gd name="adj1" fmla="val -70965"/>
              <a:gd name="adj2" fmla="val -27356"/>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なぜ進まなかったのか？</a:t>
            </a:r>
            <a:endParaRPr kumimoji="1" lang="en-US" altLang="ja-JP" dirty="0">
              <a:solidFill>
                <a:schemeClr val="bg1"/>
              </a:solidFill>
            </a:endParaRPr>
          </a:p>
          <a:p>
            <a:pPr algn="ctr"/>
            <a:r>
              <a:rPr kumimoji="1" lang="ja-JP" altLang="en-US" dirty="0">
                <a:solidFill>
                  <a:schemeClr val="bg1"/>
                </a:solidFill>
              </a:rPr>
              <a:t>スケジュールの問題？延期すればできるのか？</a:t>
            </a:r>
            <a:endParaRPr kumimoji="1" lang="en-US" altLang="ja-JP" dirty="0">
              <a:solidFill>
                <a:schemeClr val="bg1"/>
              </a:solidFill>
            </a:endParaRPr>
          </a:p>
        </p:txBody>
      </p:sp>
    </p:spTree>
    <p:extLst>
      <p:ext uri="{BB962C8B-B14F-4D97-AF65-F5344CB8AC3E}">
        <p14:creationId xmlns:p14="http://schemas.microsoft.com/office/powerpoint/2010/main" val="2551818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データ駆動制約問題での検証：最適化問題</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sp>
        <p:nvSpPr>
          <p:cNvPr id="4" name="テキスト プレースホルダー 2">
            <a:extLst>
              <a:ext uri="{FF2B5EF4-FFF2-40B4-BE49-F238E27FC236}">
                <a16:creationId xmlns:a16="http://schemas.microsoft.com/office/drawing/2014/main" id="{AF5A055F-CA91-AAE4-9AF0-3955F6431C74}"/>
              </a:ext>
            </a:extLst>
          </p:cNvPr>
          <p:cNvSpPr txBox="1">
            <a:spLocks/>
          </p:cNvSpPr>
          <p:nvPr/>
        </p:nvSpPr>
        <p:spPr>
          <a:xfrm>
            <a:off x="408177" y="1078309"/>
            <a:ext cx="11364723" cy="48420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目的関数とデータ駆動の制約条件を課した最適化問題を作成した。</a:t>
            </a:r>
            <a:endParaRPr lang="en-US" altLang="ja-JP" sz="2800" dirty="0"/>
          </a:p>
        </p:txBody>
      </p:sp>
      <p:cxnSp>
        <p:nvCxnSpPr>
          <p:cNvPr id="5" name="直線コネクタ 4">
            <a:extLst>
              <a:ext uri="{FF2B5EF4-FFF2-40B4-BE49-F238E27FC236}">
                <a16:creationId xmlns:a16="http://schemas.microsoft.com/office/drawing/2014/main" id="{5BEB9925-9EE3-8CD8-511A-F98090F68D88}"/>
              </a:ext>
            </a:extLst>
          </p:cNvPr>
          <p:cNvCxnSpPr>
            <a:cxnSpLocks/>
          </p:cNvCxnSpPr>
          <p:nvPr/>
        </p:nvCxnSpPr>
        <p:spPr>
          <a:xfrm flipV="1">
            <a:off x="355312" y="2034349"/>
            <a:ext cx="4107248"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3304CC46-3EC9-CF93-0534-10C347D0E4CA}"/>
              </a:ext>
            </a:extLst>
          </p:cNvPr>
          <p:cNvSpPr txBox="1"/>
          <p:nvPr/>
        </p:nvSpPr>
        <p:spPr>
          <a:xfrm>
            <a:off x="420764" y="2410921"/>
            <a:ext cx="902811" cy="307777"/>
          </a:xfrm>
          <a:prstGeom prst="rect">
            <a:avLst/>
          </a:prstGeom>
          <a:noFill/>
        </p:spPr>
        <p:txBody>
          <a:bodyPr wrap="none" rtlCol="0">
            <a:spAutoFit/>
          </a:bodyPr>
          <a:lstStyle/>
          <a:p>
            <a:pPr algn="ctr"/>
            <a:r>
              <a:rPr kumimoji="1" lang="ja-JP" altLang="en-US" sz="1400" dirty="0"/>
              <a:t>目的関数</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93EA3F9-8F93-5A74-2764-B32EAC6C5A4B}"/>
                  </a:ext>
                </a:extLst>
              </p:cNvPr>
              <p:cNvSpPr txBox="1"/>
              <p:nvPr/>
            </p:nvSpPr>
            <p:spPr>
              <a:xfrm>
                <a:off x="1770873" y="2207154"/>
                <a:ext cx="1571574" cy="70564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r>
                        <a:rPr kumimoji="1" lang="en-US" altLang="ja-JP" sz="1400" b="0" i="1" smtClean="0">
                          <a:latin typeface="Cambria Math" panose="02040503050406030204" pitchFamily="18" charset="0"/>
                        </a:rPr>
                        <m:t>)=</m:t>
                      </m:r>
                      <m:f>
                        <m:fPr>
                          <m:ctrlPr>
                            <a:rPr kumimoji="1" lang="en-US" altLang="ja-JP" sz="1400" i="1">
                              <a:latin typeface="Cambria Math" panose="02040503050406030204" pitchFamily="18" charset="0"/>
                            </a:rPr>
                          </m:ctrlPr>
                        </m:fPr>
                        <m:num>
                          <m:r>
                            <a:rPr kumimoji="1" lang="en-US" altLang="ja-JP" sz="1400" i="1">
                              <a:latin typeface="Cambria Math" panose="02040503050406030204" pitchFamily="18" charset="0"/>
                            </a:rPr>
                            <m:t>1</m:t>
                          </m:r>
                        </m:num>
                        <m:den>
                          <m:r>
                            <a:rPr kumimoji="1" lang="en-US" altLang="ja-JP" sz="1400" i="1">
                              <a:latin typeface="Cambria Math" panose="02040503050406030204" pitchFamily="18" charset="0"/>
                            </a:rPr>
                            <m:t>𝑁</m:t>
                          </m:r>
                        </m:den>
                      </m:f>
                      <m:nary>
                        <m:naryPr>
                          <m:chr m:val="∑"/>
                          <m:ctrlPr>
                            <a:rPr kumimoji="1" lang="en-US" altLang="ja-JP" sz="1400" b="0" i="1" smtClean="0">
                              <a:latin typeface="Cambria Math" panose="02040503050406030204" pitchFamily="18" charset="0"/>
                            </a:rPr>
                          </m:ctrlPr>
                        </m:naryPr>
                        <m:sub>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m:t>
                          </m:r>
                        </m:sub>
                        <m:sup>
                          <m:r>
                            <a:rPr kumimoji="1" lang="en-US" altLang="ja-JP" sz="1400" b="0" i="1" smtClean="0">
                              <a:latin typeface="Cambria Math" panose="02040503050406030204" pitchFamily="18" charset="0"/>
                            </a:rPr>
                            <m:t>𝑁</m:t>
                          </m:r>
                        </m:sup>
                        <m:e>
                          <m:sSubSup>
                            <m:sSubSupPr>
                              <m:ctrlPr>
                                <a:rPr kumimoji="1" lang="en-US" altLang="ja-JP" sz="1400" b="0" i="1" smtClean="0">
                                  <a:latin typeface="Cambria Math" panose="02040503050406030204" pitchFamily="18" charset="0"/>
                                </a:rPr>
                              </m:ctrlPr>
                            </m:sSubSup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𝑛</m:t>
                              </m:r>
                            </m:sub>
                            <m:sup>
                              <m:r>
                                <a:rPr kumimoji="1" lang="en-US" altLang="ja-JP" sz="1400" b="0" i="1" smtClean="0">
                                  <a:latin typeface="Cambria Math" panose="02040503050406030204" pitchFamily="18" charset="0"/>
                                </a:rPr>
                                <m:t>2</m:t>
                              </m:r>
                            </m:sup>
                          </m:sSubSup>
                        </m:e>
                      </m:nary>
                    </m:oMath>
                  </m:oMathPara>
                </a14:m>
                <a:endParaRPr kumimoji="1" lang="ja-JP" altLang="en-US" sz="1400" dirty="0"/>
              </a:p>
            </p:txBody>
          </p:sp>
        </mc:Choice>
        <mc:Fallback xmlns="">
          <p:sp>
            <p:nvSpPr>
              <p:cNvPr id="12" name="テキスト ボックス 11">
                <a:extLst>
                  <a:ext uri="{FF2B5EF4-FFF2-40B4-BE49-F238E27FC236}">
                    <a16:creationId xmlns:a16="http://schemas.microsoft.com/office/drawing/2014/main" id="{E93EA3F9-8F93-5A74-2764-B32EAC6C5A4B}"/>
                  </a:ext>
                </a:extLst>
              </p:cNvPr>
              <p:cNvSpPr txBox="1">
                <a:spLocks noRot="1" noChangeAspect="1" noMove="1" noResize="1" noEditPoints="1" noAdjustHandles="1" noChangeArrowheads="1" noChangeShapeType="1" noTextEdit="1"/>
              </p:cNvSpPr>
              <p:nvPr/>
            </p:nvSpPr>
            <p:spPr>
              <a:xfrm>
                <a:off x="1770873" y="2207154"/>
                <a:ext cx="1571574" cy="705642"/>
              </a:xfrm>
              <a:prstGeom prst="rect">
                <a:avLst/>
              </a:prstGeom>
              <a:blipFill>
                <a:blip r:embed="rId2"/>
                <a:stretch>
                  <a:fillRect/>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EBD7F535-9C6E-5032-5996-FFA7EBB713BF}"/>
              </a:ext>
            </a:extLst>
          </p:cNvPr>
          <p:cNvSpPr txBox="1"/>
          <p:nvPr/>
        </p:nvSpPr>
        <p:spPr>
          <a:xfrm>
            <a:off x="427877" y="2905926"/>
            <a:ext cx="902811" cy="307777"/>
          </a:xfrm>
          <a:prstGeom prst="rect">
            <a:avLst/>
          </a:prstGeom>
          <a:noFill/>
        </p:spPr>
        <p:txBody>
          <a:bodyPr wrap="none" rtlCol="0">
            <a:spAutoFit/>
          </a:bodyPr>
          <a:lstStyle/>
          <a:p>
            <a:pPr algn="ctr"/>
            <a:r>
              <a:rPr kumimoji="1" lang="ja-JP" altLang="en-US" sz="1400" dirty="0"/>
              <a:t>制約条件</a:t>
            </a: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A904BCCF-7FA3-C50F-53F4-754A54965BEE}"/>
                  </a:ext>
                </a:extLst>
              </p:cNvPr>
              <p:cNvSpPr txBox="1"/>
              <p:nvPr/>
            </p:nvSpPr>
            <p:spPr>
              <a:xfrm>
                <a:off x="1695434" y="3332556"/>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0</m:t>
                      </m:r>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𝑛</m:t>
                          </m:r>
                        </m:sub>
                      </m:sSub>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26" name="テキスト ボックス 25">
                <a:extLst>
                  <a:ext uri="{FF2B5EF4-FFF2-40B4-BE49-F238E27FC236}">
                    <a16:creationId xmlns:a16="http://schemas.microsoft.com/office/drawing/2014/main" id="{A904BCCF-7FA3-C50F-53F4-754A54965BEE}"/>
                  </a:ext>
                </a:extLst>
              </p:cNvPr>
              <p:cNvSpPr txBox="1">
                <a:spLocks noRot="1" noChangeAspect="1" noMove="1" noResize="1" noEditPoints="1" noAdjustHandles="1" noChangeArrowheads="1" noChangeShapeType="1" noTextEdit="1"/>
              </p:cNvSpPr>
              <p:nvPr/>
            </p:nvSpPr>
            <p:spPr>
              <a:xfrm>
                <a:off x="1695434" y="3332556"/>
                <a:ext cx="1176313"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FA4F9138-B0CA-2F65-D142-DBE6C67D5939}"/>
                  </a:ext>
                </a:extLst>
              </p:cNvPr>
              <p:cNvSpPr txBox="1"/>
              <p:nvPr/>
            </p:nvSpPr>
            <p:spPr>
              <a:xfrm>
                <a:off x="1630912" y="2895097"/>
                <a:ext cx="1176312"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m:t>
                      </m:r>
                      <m:r>
                        <a:rPr kumimoji="1" lang="en-US" altLang="ja-JP" sz="1400" b="0" i="1" smtClean="0">
                          <a:latin typeface="Cambria Math" panose="02040503050406030204" pitchFamily="18" charset="0"/>
                        </a:rPr>
                        <m:t>0</m:t>
                      </m:r>
                    </m:oMath>
                  </m:oMathPara>
                </a14:m>
                <a:endParaRPr kumimoji="1" lang="ja-JP" altLang="en-US" sz="1400" dirty="0"/>
              </a:p>
            </p:txBody>
          </p:sp>
        </mc:Choice>
        <mc:Fallback xmlns="">
          <p:sp>
            <p:nvSpPr>
              <p:cNvPr id="27" name="テキスト ボックス 26">
                <a:extLst>
                  <a:ext uri="{FF2B5EF4-FFF2-40B4-BE49-F238E27FC236}">
                    <a16:creationId xmlns:a16="http://schemas.microsoft.com/office/drawing/2014/main" id="{FA4F9138-B0CA-2F65-D142-DBE6C67D5939}"/>
                  </a:ext>
                </a:extLst>
              </p:cNvPr>
              <p:cNvSpPr txBox="1">
                <a:spLocks noRot="1" noChangeAspect="1" noMove="1" noResize="1" noEditPoints="1" noAdjustHandles="1" noChangeArrowheads="1" noChangeShapeType="1" noTextEdit="1"/>
              </p:cNvSpPr>
              <p:nvPr/>
            </p:nvSpPr>
            <p:spPr>
              <a:xfrm>
                <a:off x="1630912" y="2895097"/>
                <a:ext cx="1176312" cy="307777"/>
              </a:xfrm>
              <a:prstGeom prst="rect">
                <a:avLst/>
              </a:prstGeom>
              <a:blipFill>
                <a:blip r:embed="rId4"/>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A0E04E68-F2DA-6733-B8B6-76208982A0AF}"/>
                  </a:ext>
                </a:extLst>
              </p:cNvPr>
              <p:cNvSpPr txBox="1"/>
              <p:nvPr/>
            </p:nvSpPr>
            <p:spPr>
              <a:xfrm>
                <a:off x="3218622" y="2403990"/>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𝑁</m:t>
                      </m:r>
                      <m:r>
                        <a:rPr kumimoji="1" lang="en-US" altLang="ja-JP" sz="1400" b="0" i="1" smtClean="0">
                          <a:latin typeface="Cambria Math" panose="02040503050406030204" pitchFamily="18" charset="0"/>
                        </a:rPr>
                        <m:t>=3</m:t>
                      </m:r>
                    </m:oMath>
                  </m:oMathPara>
                </a14:m>
                <a:endParaRPr kumimoji="1" lang="ja-JP" altLang="en-US" sz="1400" dirty="0"/>
              </a:p>
            </p:txBody>
          </p:sp>
        </mc:Choice>
        <mc:Fallback xmlns="">
          <p:sp>
            <p:nvSpPr>
              <p:cNvPr id="28" name="テキスト ボックス 27">
                <a:extLst>
                  <a:ext uri="{FF2B5EF4-FFF2-40B4-BE49-F238E27FC236}">
                    <a16:creationId xmlns:a16="http://schemas.microsoft.com/office/drawing/2014/main" id="{A0E04E68-F2DA-6733-B8B6-76208982A0AF}"/>
                  </a:ext>
                </a:extLst>
              </p:cNvPr>
              <p:cNvSpPr txBox="1">
                <a:spLocks noRot="1" noChangeAspect="1" noMove="1" noResize="1" noEditPoints="1" noAdjustHandles="1" noChangeArrowheads="1" noChangeShapeType="1" noTextEdit="1"/>
              </p:cNvSpPr>
              <p:nvPr/>
            </p:nvSpPr>
            <p:spPr>
              <a:xfrm>
                <a:off x="3218622" y="2403990"/>
                <a:ext cx="1176313"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F50C1B2C-9024-9A87-CBB1-C7B52137EE6A}"/>
                  </a:ext>
                </a:extLst>
              </p:cNvPr>
              <p:cNvSpPr txBox="1"/>
              <p:nvPr/>
            </p:nvSpPr>
            <p:spPr>
              <a:xfrm>
                <a:off x="3191728" y="3321841"/>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=1,2,3</m:t>
                      </m:r>
                    </m:oMath>
                  </m:oMathPara>
                </a14:m>
                <a:endParaRPr kumimoji="1" lang="ja-JP" altLang="en-US" sz="1400" dirty="0"/>
              </a:p>
            </p:txBody>
          </p:sp>
        </mc:Choice>
        <mc:Fallback xmlns="">
          <p:sp>
            <p:nvSpPr>
              <p:cNvPr id="29" name="テキスト ボックス 28">
                <a:extLst>
                  <a:ext uri="{FF2B5EF4-FFF2-40B4-BE49-F238E27FC236}">
                    <a16:creationId xmlns:a16="http://schemas.microsoft.com/office/drawing/2014/main" id="{F50C1B2C-9024-9A87-CBB1-C7B52137EE6A}"/>
                  </a:ext>
                </a:extLst>
              </p:cNvPr>
              <p:cNvSpPr txBox="1">
                <a:spLocks noRot="1" noChangeAspect="1" noMove="1" noResize="1" noEditPoints="1" noAdjustHandles="1" noChangeArrowheads="1" noChangeShapeType="1" noTextEdit="1"/>
              </p:cNvSpPr>
              <p:nvPr/>
            </p:nvSpPr>
            <p:spPr>
              <a:xfrm>
                <a:off x="3191728" y="3321841"/>
                <a:ext cx="1176313"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A1A08BC8-BE9E-670F-6E62-52FAAC02430E}"/>
                  </a:ext>
                </a:extLst>
              </p:cNvPr>
              <p:cNvSpPr txBox="1"/>
              <p:nvPr/>
            </p:nvSpPr>
            <p:spPr>
              <a:xfrm>
                <a:off x="502878" y="4150972"/>
                <a:ext cx="271313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d>
                        <m:dPr>
                          <m:ctrlPr>
                            <a:rPr kumimoji="1" lang="en-US" altLang="ja-JP" sz="1400" b="0" i="1" smtClean="0">
                              <a:latin typeface="Cambria Math" panose="02040503050406030204" pitchFamily="18" charset="0"/>
                            </a:rPr>
                          </m:ctrlPr>
                        </m:dPr>
                        <m:e>
                          <m:r>
                            <a:rPr kumimoji="1" lang="en-US" altLang="ja-JP" sz="1400" b="1" i="1" smtClean="0">
                              <a:latin typeface="Cambria Math" panose="02040503050406030204" pitchFamily="18" charset="0"/>
                            </a:rPr>
                            <m:t>𝒙</m:t>
                          </m:r>
                          <m:r>
                            <a:rPr kumimoji="1" lang="en-US" altLang="ja-JP" sz="1400" b="1" i="1" smtClean="0">
                              <a:latin typeface="Cambria Math" panose="02040503050406030204" pitchFamily="18" charset="0"/>
                            </a:rPr>
                            <m:t>;</m:t>
                          </m:r>
                          <m:r>
                            <a:rPr kumimoji="1" lang="ja-JP" altLang="en-US" sz="1400" i="1">
                              <a:latin typeface="Cambria Math" panose="02040503050406030204" pitchFamily="18" charset="0"/>
                            </a:rPr>
                            <m:t>𝜀</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1" i="1">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m:t>
                      </m:r>
                      <m:r>
                        <a:rPr kumimoji="1" lang="ja-JP" altLang="en-US" sz="1400" b="0" i="1" smtClean="0">
                          <a:latin typeface="Cambria Math" panose="02040503050406030204" pitchFamily="18" charset="0"/>
                        </a:rPr>
                        <m:t>𝜀</m:t>
                      </m:r>
                    </m:oMath>
                  </m:oMathPara>
                </a14:m>
                <a:endParaRPr kumimoji="1" lang="ja-JP" altLang="en-US" sz="1400" dirty="0"/>
              </a:p>
            </p:txBody>
          </p:sp>
        </mc:Choice>
        <mc:Fallback xmlns="">
          <p:sp>
            <p:nvSpPr>
              <p:cNvPr id="30" name="テキスト ボックス 29">
                <a:extLst>
                  <a:ext uri="{FF2B5EF4-FFF2-40B4-BE49-F238E27FC236}">
                    <a16:creationId xmlns:a16="http://schemas.microsoft.com/office/drawing/2014/main" id="{A1A08BC8-BE9E-670F-6E62-52FAAC02430E}"/>
                  </a:ext>
                </a:extLst>
              </p:cNvPr>
              <p:cNvSpPr txBox="1">
                <a:spLocks noRot="1" noChangeAspect="1" noMove="1" noResize="1" noEditPoints="1" noAdjustHandles="1" noChangeArrowheads="1" noChangeShapeType="1" noTextEdit="1"/>
              </p:cNvSpPr>
              <p:nvPr/>
            </p:nvSpPr>
            <p:spPr>
              <a:xfrm>
                <a:off x="502878" y="4150972"/>
                <a:ext cx="2713133" cy="307777"/>
              </a:xfrm>
              <a:prstGeom prst="rect">
                <a:avLst/>
              </a:prstGeom>
              <a:blipFill>
                <a:blip r:embed="rId7"/>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3CE8739A-84EE-59DE-5BC3-FEB0FEEA1390}"/>
                  </a:ext>
                </a:extLst>
              </p:cNvPr>
              <p:cNvSpPr txBox="1"/>
              <p:nvPr/>
            </p:nvSpPr>
            <p:spPr>
              <a:xfrm>
                <a:off x="629314" y="4485817"/>
                <a:ext cx="271313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1" i="1" smtClean="0">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𝑑𝑒𝑐𝑜𝑑𝑒</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𝑒𝑛𝑐𝑜𝑑𝑒</m:t>
                      </m:r>
                      <m:r>
                        <a:rPr kumimoji="1" lang="en-US" altLang="ja-JP" sz="1400" b="0" i="1" smtClean="0">
                          <a:latin typeface="Cambria Math" panose="02040503050406030204" pitchFamily="18" charset="0"/>
                        </a:rPr>
                        <m:t>(</m:t>
                      </m:r>
                      <m:r>
                        <a:rPr kumimoji="1" lang="en-US" altLang="ja-JP" sz="1400" b="1" i="1">
                          <a:latin typeface="Cambria Math" panose="02040503050406030204" pitchFamily="18" charset="0"/>
                        </a:rPr>
                        <m:t>𝒙</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31" name="テキスト ボックス 30">
                <a:extLst>
                  <a:ext uri="{FF2B5EF4-FFF2-40B4-BE49-F238E27FC236}">
                    <a16:creationId xmlns:a16="http://schemas.microsoft.com/office/drawing/2014/main" id="{3CE8739A-84EE-59DE-5BC3-FEB0FEEA1390}"/>
                  </a:ext>
                </a:extLst>
              </p:cNvPr>
              <p:cNvSpPr txBox="1">
                <a:spLocks noRot="1" noChangeAspect="1" noMove="1" noResize="1" noEditPoints="1" noAdjustHandles="1" noChangeArrowheads="1" noChangeShapeType="1" noTextEdit="1"/>
              </p:cNvSpPr>
              <p:nvPr/>
            </p:nvSpPr>
            <p:spPr>
              <a:xfrm>
                <a:off x="629314" y="4485817"/>
                <a:ext cx="2713133" cy="307777"/>
              </a:xfrm>
              <a:prstGeom prst="rect">
                <a:avLst/>
              </a:prstGeom>
              <a:blipFill>
                <a:blip r:embed="rId8"/>
                <a:stretch>
                  <a:fillRect b="-10000"/>
                </a:stretch>
              </a:blipFill>
            </p:spPr>
            <p:txBody>
              <a:bodyPr/>
              <a:lstStyle/>
              <a:p>
                <a:r>
                  <a:rPr lang="ja-JP" altLang="en-US">
                    <a:noFill/>
                  </a:rPr>
                  <a:t> </a:t>
                </a:r>
              </a:p>
            </p:txBody>
          </p:sp>
        </mc:Fallback>
      </mc:AlternateContent>
      <p:sp>
        <p:nvSpPr>
          <p:cNvPr id="32" name="テキスト ボックス 31">
            <a:extLst>
              <a:ext uri="{FF2B5EF4-FFF2-40B4-BE49-F238E27FC236}">
                <a16:creationId xmlns:a16="http://schemas.microsoft.com/office/drawing/2014/main" id="{9076991B-4001-E127-645C-35340D4C501D}"/>
              </a:ext>
            </a:extLst>
          </p:cNvPr>
          <p:cNvSpPr txBox="1"/>
          <p:nvPr/>
        </p:nvSpPr>
        <p:spPr>
          <a:xfrm>
            <a:off x="420764" y="3765200"/>
            <a:ext cx="3272050" cy="307777"/>
          </a:xfrm>
          <a:prstGeom prst="rect">
            <a:avLst/>
          </a:prstGeom>
          <a:noFill/>
        </p:spPr>
        <p:txBody>
          <a:bodyPr wrap="none" rtlCol="0">
            <a:spAutoFit/>
          </a:bodyPr>
          <a:lstStyle/>
          <a:p>
            <a:pPr algn="ctr"/>
            <a:r>
              <a:rPr kumimoji="1" lang="ja-JP" altLang="en-US" sz="1400" dirty="0"/>
              <a:t>モデリングした特性式（陽に記述できない）</a:t>
            </a:r>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427AB4D0-726D-3534-729C-7F8BEF7A2110}"/>
                  </a:ext>
                </a:extLst>
              </p:cNvPr>
              <p:cNvSpPr txBox="1"/>
              <p:nvPr/>
            </p:nvSpPr>
            <p:spPr>
              <a:xfrm>
                <a:off x="2988070" y="4150972"/>
                <a:ext cx="117631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ja-JP" altLang="en-US" sz="1400" i="1" smtClean="0">
                          <a:latin typeface="Cambria Math" panose="02040503050406030204" pitchFamily="18" charset="0"/>
                        </a:rPr>
                        <m:t>𝜀</m:t>
                      </m:r>
                      <m:r>
                        <a:rPr kumimoji="1" lang="en-US" altLang="ja-JP" sz="1400" b="0" i="1" smtClean="0">
                          <a:latin typeface="Cambria Math" panose="02040503050406030204" pitchFamily="18" charset="0"/>
                        </a:rPr>
                        <m:t>=</m:t>
                      </m:r>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10</m:t>
                          </m:r>
                        </m:e>
                        <m:sup>
                          <m:r>
                            <a:rPr kumimoji="1" lang="en-US" altLang="ja-JP" sz="1400" b="0" i="1" smtClean="0">
                              <a:latin typeface="Cambria Math" panose="02040503050406030204" pitchFamily="18" charset="0"/>
                            </a:rPr>
                            <m:t>−2</m:t>
                          </m:r>
                        </m:sup>
                      </m:sSup>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33" name="テキスト ボックス 32">
                <a:extLst>
                  <a:ext uri="{FF2B5EF4-FFF2-40B4-BE49-F238E27FC236}">
                    <a16:creationId xmlns:a16="http://schemas.microsoft.com/office/drawing/2014/main" id="{427AB4D0-726D-3534-729C-7F8BEF7A2110}"/>
                  </a:ext>
                </a:extLst>
              </p:cNvPr>
              <p:cNvSpPr txBox="1">
                <a:spLocks noRot="1" noChangeAspect="1" noMove="1" noResize="1" noEditPoints="1" noAdjustHandles="1" noChangeArrowheads="1" noChangeShapeType="1" noTextEdit="1"/>
              </p:cNvSpPr>
              <p:nvPr/>
            </p:nvSpPr>
            <p:spPr>
              <a:xfrm>
                <a:off x="2988070" y="4150972"/>
                <a:ext cx="1176314" cy="307777"/>
              </a:xfrm>
              <a:prstGeom prst="rect">
                <a:avLst/>
              </a:prstGeom>
              <a:blipFill>
                <a:blip r:embed="rId9"/>
                <a:stretch>
                  <a:fillRect b="-10000"/>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555ACF4F-DABB-E821-2EAA-99E34AAADDEF}"/>
              </a:ext>
            </a:extLst>
          </p:cNvPr>
          <p:cNvSpPr txBox="1"/>
          <p:nvPr/>
        </p:nvSpPr>
        <p:spPr>
          <a:xfrm>
            <a:off x="1762540" y="1655709"/>
            <a:ext cx="1210589" cy="338554"/>
          </a:xfrm>
          <a:prstGeom prst="rect">
            <a:avLst/>
          </a:prstGeom>
          <a:noFill/>
        </p:spPr>
        <p:txBody>
          <a:bodyPr wrap="none" rtlCol="0">
            <a:spAutoFit/>
          </a:bodyPr>
          <a:lstStyle/>
          <a:p>
            <a:pPr algn="ctr"/>
            <a:r>
              <a:rPr kumimoji="1" lang="ja-JP" altLang="en-US" sz="1600" dirty="0"/>
              <a:t>最適化問題</a:t>
            </a:r>
          </a:p>
        </p:txBody>
      </p:sp>
      <p:pic>
        <p:nvPicPr>
          <p:cNvPr id="35" name="図 34">
            <a:extLst>
              <a:ext uri="{FF2B5EF4-FFF2-40B4-BE49-F238E27FC236}">
                <a16:creationId xmlns:a16="http://schemas.microsoft.com/office/drawing/2014/main" id="{240E6794-EF3D-127E-794E-4A9801AECB8E}"/>
              </a:ext>
            </a:extLst>
          </p:cNvPr>
          <p:cNvPicPr>
            <a:picLocks noChangeAspect="1"/>
          </p:cNvPicPr>
          <p:nvPr/>
        </p:nvPicPr>
        <p:blipFill>
          <a:blip r:embed="rId10"/>
          <a:stretch>
            <a:fillRect/>
          </a:stretch>
        </p:blipFill>
        <p:spPr>
          <a:xfrm>
            <a:off x="8455377" y="2559975"/>
            <a:ext cx="3185978" cy="3124512"/>
          </a:xfrm>
          <a:prstGeom prst="rect">
            <a:avLst/>
          </a:prstGeom>
        </p:spPr>
      </p:pic>
      <p:pic>
        <p:nvPicPr>
          <p:cNvPr id="36" name="図 35">
            <a:extLst>
              <a:ext uri="{FF2B5EF4-FFF2-40B4-BE49-F238E27FC236}">
                <a16:creationId xmlns:a16="http://schemas.microsoft.com/office/drawing/2014/main" id="{2CFAD743-A2D3-740A-51D1-75335D734ACC}"/>
              </a:ext>
            </a:extLst>
          </p:cNvPr>
          <p:cNvPicPr>
            <a:picLocks noChangeAspect="1"/>
          </p:cNvPicPr>
          <p:nvPr/>
        </p:nvPicPr>
        <p:blipFill>
          <a:blip r:embed="rId11"/>
          <a:stretch>
            <a:fillRect/>
          </a:stretch>
        </p:blipFill>
        <p:spPr>
          <a:xfrm>
            <a:off x="5054660" y="2559975"/>
            <a:ext cx="3176962" cy="3124512"/>
          </a:xfrm>
          <a:prstGeom prst="rect">
            <a:avLst/>
          </a:prstGeom>
        </p:spPr>
      </p:pic>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8C69AAB7-64ED-E023-236E-5AA12F61F5FE}"/>
                  </a:ext>
                </a:extLst>
              </p:cNvPr>
              <p:cNvSpPr txBox="1"/>
              <p:nvPr/>
            </p:nvSpPr>
            <p:spPr>
              <a:xfrm>
                <a:off x="6100063" y="5953340"/>
                <a:ext cx="4314779" cy="307777"/>
              </a:xfrm>
              <a:prstGeom prst="rect">
                <a:avLst/>
              </a:prstGeom>
              <a:noFill/>
            </p:spPr>
            <p:txBody>
              <a:bodyPr wrap="square" rtlCol="0">
                <a:spAutoFit/>
              </a:bodyPr>
              <a:lstStyle/>
              <a:p>
                <a:pPr algn="ctr"/>
                <a:r>
                  <a:rPr kumimoji="1" lang="en-US" altLang="ja-JP" sz="1400" b="0" dirty="0"/>
                  <a:t>※</a:t>
                </a:r>
                <a14:m>
                  <m:oMath xmlns:m="http://schemas.openxmlformats.org/officeDocument/2006/math">
                    <m:r>
                      <a:rPr kumimoji="1" lang="en-US" altLang="ja-JP" sz="1400" b="0" i="1" smtClean="0">
                        <a:latin typeface="Cambria Math" panose="02040503050406030204" pitchFamily="18" charset="0"/>
                      </a:rPr>
                      <m:t>𝑔</m:t>
                    </m:r>
                    <m:d>
                      <m:dPr>
                        <m:ctrlPr>
                          <a:rPr kumimoji="1" lang="en-US" altLang="ja-JP" sz="1400" b="0" i="1" smtClean="0">
                            <a:latin typeface="Cambria Math" panose="02040503050406030204" pitchFamily="18" charset="0"/>
                          </a:rPr>
                        </m:ctrlPr>
                      </m:dPr>
                      <m:e>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≤0</m:t>
                    </m:r>
                  </m:oMath>
                </a14:m>
                <a:r>
                  <a:rPr kumimoji="1" lang="ja-JP" altLang="en-US" sz="1400" dirty="0"/>
                  <a:t>の領域は、</a:t>
                </a:r>
                <a:r>
                  <a:rPr kumimoji="1" lang="en-US" altLang="ja-JP" sz="1400" dirty="0"/>
                  <a:t> </a:t>
                </a:r>
                <a14:m>
                  <m:oMath xmlns:m="http://schemas.openxmlformats.org/officeDocument/2006/math">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max</m:t>
                    </m:r>
                    <m:r>
                      <a:rPr kumimoji="1" lang="en-US" altLang="ja-JP" sz="1400" b="0" i="0" smtClean="0">
                        <a:latin typeface="Cambria Math" panose="02040503050406030204" pitchFamily="18" charset="0"/>
                      </a:rPr>
                      <m:t>{</m:t>
                    </m:r>
                    <m:r>
                      <a:rPr kumimoji="1" lang="en-US" altLang="ja-JP" sz="1400" i="1">
                        <a:latin typeface="Cambria Math" panose="02040503050406030204" pitchFamily="18" charset="0"/>
                      </a:rPr>
                      <m:t>𝑔</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b="0" i="1" smtClean="0">
                        <a:latin typeface="Cambria Math" panose="02040503050406030204" pitchFamily="18" charset="0"/>
                      </a:rPr>
                      <m:t>}</m:t>
                    </m:r>
                  </m:oMath>
                </a14:m>
                <a:r>
                  <a:rPr kumimoji="1" lang="ja-JP" altLang="en-US" sz="1400" dirty="0"/>
                  <a:t>に置換して描画</a:t>
                </a:r>
              </a:p>
            </p:txBody>
          </p:sp>
        </mc:Choice>
        <mc:Fallback xmlns="">
          <p:sp>
            <p:nvSpPr>
              <p:cNvPr id="37" name="テキスト ボックス 36">
                <a:extLst>
                  <a:ext uri="{FF2B5EF4-FFF2-40B4-BE49-F238E27FC236}">
                    <a16:creationId xmlns:a16="http://schemas.microsoft.com/office/drawing/2014/main" id="{8C69AAB7-64ED-E023-236E-5AA12F61F5FE}"/>
                  </a:ext>
                </a:extLst>
              </p:cNvPr>
              <p:cNvSpPr txBox="1">
                <a:spLocks noRot="1" noChangeAspect="1" noMove="1" noResize="1" noEditPoints="1" noAdjustHandles="1" noChangeArrowheads="1" noChangeShapeType="1" noTextEdit="1"/>
              </p:cNvSpPr>
              <p:nvPr/>
            </p:nvSpPr>
            <p:spPr>
              <a:xfrm>
                <a:off x="6100063" y="5953340"/>
                <a:ext cx="4314779" cy="307777"/>
              </a:xfrm>
              <a:prstGeom prst="rect">
                <a:avLst/>
              </a:prstGeom>
              <a:blipFill>
                <a:blip r:embed="rId12"/>
                <a:stretch>
                  <a:fillRect t="-6000" b="-20000"/>
                </a:stretch>
              </a:blipFill>
            </p:spPr>
            <p:txBody>
              <a:bodyPr/>
              <a:lstStyle/>
              <a:p>
                <a:r>
                  <a:rPr lang="ja-JP" altLang="en-US">
                    <a:noFill/>
                  </a:rPr>
                  <a:t> </a:t>
                </a:r>
              </a:p>
            </p:txBody>
          </p:sp>
        </mc:Fallback>
      </mc:AlternateContent>
      <p:cxnSp>
        <p:nvCxnSpPr>
          <p:cNvPr id="38" name="直線コネクタ 37">
            <a:extLst>
              <a:ext uri="{FF2B5EF4-FFF2-40B4-BE49-F238E27FC236}">
                <a16:creationId xmlns:a16="http://schemas.microsoft.com/office/drawing/2014/main" id="{2582C43B-D956-1D45-CD38-83AF2C9EBEE9}"/>
              </a:ext>
            </a:extLst>
          </p:cNvPr>
          <p:cNvCxnSpPr>
            <a:cxnSpLocks/>
          </p:cNvCxnSpPr>
          <p:nvPr/>
        </p:nvCxnSpPr>
        <p:spPr>
          <a:xfrm flipV="1">
            <a:off x="4798123" y="2034349"/>
            <a:ext cx="681070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7554A09D-BBB7-7B2E-B59C-73BBD005843D}"/>
              </a:ext>
            </a:extLst>
          </p:cNvPr>
          <p:cNvSpPr txBox="1"/>
          <p:nvPr/>
        </p:nvSpPr>
        <p:spPr>
          <a:xfrm>
            <a:off x="6385082" y="1655709"/>
            <a:ext cx="3725700" cy="338554"/>
          </a:xfrm>
          <a:prstGeom prst="rect">
            <a:avLst/>
          </a:prstGeom>
          <a:noFill/>
        </p:spPr>
        <p:txBody>
          <a:bodyPr wrap="none" rtlCol="0">
            <a:spAutoFit/>
          </a:bodyPr>
          <a:lstStyle/>
          <a:p>
            <a:pPr algn="ctr"/>
            <a:r>
              <a:rPr kumimoji="1" lang="ja-JP" altLang="en-US" sz="1600" dirty="0"/>
              <a:t>制約違反量の景観（</a:t>
            </a:r>
            <a:r>
              <a:rPr kumimoji="1" lang="en-US" altLang="ja-JP" sz="1600" dirty="0"/>
              <a:t>3</a:t>
            </a:r>
            <a:r>
              <a:rPr kumimoji="1" lang="ja-JP" altLang="en-US" sz="1600" dirty="0"/>
              <a:t>次元球殻データ）</a:t>
            </a:r>
          </a:p>
        </p:txBody>
      </p:sp>
      <p:sp>
        <p:nvSpPr>
          <p:cNvPr id="40" name="テキスト ボックス 39">
            <a:extLst>
              <a:ext uri="{FF2B5EF4-FFF2-40B4-BE49-F238E27FC236}">
                <a16:creationId xmlns:a16="http://schemas.microsoft.com/office/drawing/2014/main" id="{39D9D027-1FC4-2326-6C61-5DAE718FC3A6}"/>
              </a:ext>
            </a:extLst>
          </p:cNvPr>
          <p:cNvSpPr txBox="1"/>
          <p:nvPr/>
        </p:nvSpPr>
        <p:spPr>
          <a:xfrm>
            <a:off x="5986094" y="5651934"/>
            <a:ext cx="1002197" cy="307777"/>
          </a:xfrm>
          <a:prstGeom prst="rect">
            <a:avLst/>
          </a:prstGeom>
          <a:noFill/>
        </p:spPr>
        <p:txBody>
          <a:bodyPr wrap="none" rtlCol="0">
            <a:spAutoFit/>
          </a:bodyPr>
          <a:lstStyle/>
          <a:p>
            <a:pPr algn="ctr"/>
            <a:r>
              <a:rPr kumimoji="1" lang="en-US" altLang="ja-JP" sz="1400" dirty="0"/>
              <a:t>3</a:t>
            </a:r>
            <a:r>
              <a:rPr kumimoji="1" lang="ja-JP" altLang="en-US" sz="1400" dirty="0"/>
              <a:t>次元空間</a:t>
            </a: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26E4B230-A237-34FD-52AA-557543505005}"/>
                  </a:ext>
                </a:extLst>
              </p:cNvPr>
              <p:cNvSpPr txBox="1"/>
              <p:nvPr/>
            </p:nvSpPr>
            <p:spPr>
              <a:xfrm>
                <a:off x="9235404" y="5651934"/>
                <a:ext cx="1778372" cy="307777"/>
              </a:xfrm>
              <a:prstGeom prst="rect">
                <a:avLst/>
              </a:prstGeom>
              <a:noFill/>
            </p:spPr>
            <p:txBody>
              <a:bodyPr wrap="none" rtlCol="0">
                <a:spAutoFit/>
              </a:bodyPr>
              <a:lstStyle/>
              <a:p>
                <a:pPr algn="ctr"/>
                <a:r>
                  <a:rPr kumimoji="1" lang="en-US" altLang="ja-JP" sz="1400" dirty="0"/>
                  <a:t>2</a:t>
                </a:r>
                <a:r>
                  <a:rPr kumimoji="1" lang="ja-JP" altLang="en-US" sz="1400" dirty="0"/>
                  <a:t>次元断面（</a:t>
                </a:r>
                <a14:m>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1</m:t>
                        </m:r>
                      </m:sub>
                    </m:sSub>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b="0" i="1" smtClean="0">
                            <a:latin typeface="Cambria Math" panose="02040503050406030204" pitchFamily="18" charset="0"/>
                          </a:rPr>
                          <m:t>2</m:t>
                        </m:r>
                      </m:sub>
                    </m:sSub>
                  </m:oMath>
                </a14:m>
                <a:r>
                  <a:rPr kumimoji="1" lang="ja-JP" altLang="en-US" sz="1400" dirty="0"/>
                  <a:t>）</a:t>
                </a:r>
              </a:p>
            </p:txBody>
          </p:sp>
        </mc:Choice>
        <mc:Fallback xmlns="">
          <p:sp>
            <p:nvSpPr>
              <p:cNvPr id="41" name="テキスト ボックス 40">
                <a:extLst>
                  <a:ext uri="{FF2B5EF4-FFF2-40B4-BE49-F238E27FC236}">
                    <a16:creationId xmlns:a16="http://schemas.microsoft.com/office/drawing/2014/main" id="{26E4B230-A237-34FD-52AA-557543505005}"/>
                  </a:ext>
                </a:extLst>
              </p:cNvPr>
              <p:cNvSpPr txBox="1">
                <a:spLocks noRot="1" noChangeAspect="1" noMove="1" noResize="1" noEditPoints="1" noAdjustHandles="1" noChangeArrowheads="1" noChangeShapeType="1" noTextEdit="1"/>
              </p:cNvSpPr>
              <p:nvPr/>
            </p:nvSpPr>
            <p:spPr>
              <a:xfrm>
                <a:off x="9235404" y="5651934"/>
                <a:ext cx="1778372" cy="307777"/>
              </a:xfrm>
              <a:prstGeom prst="rect">
                <a:avLst/>
              </a:prstGeom>
              <a:blipFill>
                <a:blip r:embed="rId13"/>
                <a:stretch>
                  <a:fillRect l="-342" t="-3922" r="-342" b="-21569"/>
                </a:stretch>
              </a:blipFill>
            </p:spPr>
            <p:txBody>
              <a:bodyPr/>
              <a:lstStyle/>
              <a:p>
                <a:r>
                  <a:rPr lang="ja-JP" altLang="en-US">
                    <a:noFill/>
                  </a:rPr>
                  <a:t> </a:t>
                </a:r>
              </a:p>
            </p:txBody>
          </p:sp>
        </mc:Fallback>
      </mc:AlternateContent>
      <p:sp>
        <p:nvSpPr>
          <p:cNvPr id="42" name="テキスト ボックス 41">
            <a:extLst>
              <a:ext uri="{FF2B5EF4-FFF2-40B4-BE49-F238E27FC236}">
                <a16:creationId xmlns:a16="http://schemas.microsoft.com/office/drawing/2014/main" id="{4F01B202-72C9-63BE-1E76-4BAA1817E99A}"/>
              </a:ext>
            </a:extLst>
          </p:cNvPr>
          <p:cNvSpPr txBox="1"/>
          <p:nvPr/>
        </p:nvSpPr>
        <p:spPr>
          <a:xfrm>
            <a:off x="351735" y="4919620"/>
            <a:ext cx="4394152" cy="523220"/>
          </a:xfrm>
          <a:prstGeom prst="rect">
            <a:avLst/>
          </a:prstGeom>
          <a:noFill/>
        </p:spPr>
        <p:txBody>
          <a:bodyPr wrap="none" rtlCol="0">
            <a:spAutoFit/>
          </a:bodyPr>
          <a:lstStyle/>
          <a:p>
            <a:pPr algn="ctr"/>
            <a:r>
              <a:rPr kumimoji="1" lang="en-US" altLang="ja-JP" sz="1400" dirty="0" err="1"/>
              <a:t>AutoEncoder</a:t>
            </a:r>
            <a:r>
              <a:rPr kumimoji="1" lang="ja-JP" altLang="en-US" sz="1400" dirty="0"/>
              <a:t>で、学習データから抽出した非凸性の特性式</a:t>
            </a:r>
            <a:endParaRPr kumimoji="1" lang="en-US" altLang="ja-JP" sz="1400" dirty="0"/>
          </a:p>
          <a:p>
            <a:pPr algn="ctr"/>
            <a:r>
              <a:rPr kumimoji="1" lang="ja-JP" altLang="en-US" sz="1400" dirty="0"/>
              <a:t>（学習済モデルで評価）</a:t>
            </a:r>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256F8EBB-65D9-7E79-2526-CC6958595788}"/>
                  </a:ext>
                </a:extLst>
              </p:cNvPr>
              <p:cNvSpPr txBox="1"/>
              <p:nvPr/>
            </p:nvSpPr>
            <p:spPr>
              <a:xfrm>
                <a:off x="4819751" y="2139691"/>
                <a:ext cx="4840236" cy="523220"/>
              </a:xfrm>
              <a:prstGeom prst="rect">
                <a:avLst/>
              </a:prstGeom>
              <a:noFill/>
            </p:spPr>
            <p:txBody>
              <a:bodyPr wrap="non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の最小解（原点）と実行可能領域（学習データ付近）の間に</a:t>
                </a:r>
                <a:endParaRPr kumimoji="1" lang="en-US" altLang="ja-JP" sz="1400" dirty="0"/>
              </a:p>
              <a:p>
                <a:pPr algn="ctr"/>
                <a:r>
                  <a:rPr kumimoji="1" lang="ja-JP" altLang="en-US" sz="1400" dirty="0"/>
                  <a:t>パレートフロンティアが出現する</a:t>
                </a:r>
              </a:p>
            </p:txBody>
          </p:sp>
        </mc:Choice>
        <mc:Fallback xmlns="">
          <p:sp>
            <p:nvSpPr>
              <p:cNvPr id="43" name="テキスト ボックス 42">
                <a:extLst>
                  <a:ext uri="{FF2B5EF4-FFF2-40B4-BE49-F238E27FC236}">
                    <a16:creationId xmlns:a16="http://schemas.microsoft.com/office/drawing/2014/main" id="{256F8EBB-65D9-7E79-2526-CC6958595788}"/>
                  </a:ext>
                </a:extLst>
              </p:cNvPr>
              <p:cNvSpPr txBox="1">
                <a:spLocks noRot="1" noChangeAspect="1" noMove="1" noResize="1" noEditPoints="1" noAdjustHandles="1" noChangeArrowheads="1" noChangeShapeType="1" noTextEdit="1"/>
              </p:cNvSpPr>
              <p:nvPr/>
            </p:nvSpPr>
            <p:spPr>
              <a:xfrm>
                <a:off x="4819751" y="2139691"/>
                <a:ext cx="4840236" cy="523220"/>
              </a:xfrm>
              <a:prstGeom prst="rect">
                <a:avLst/>
              </a:prstGeom>
              <a:blipFill>
                <a:blip r:embed="rId14"/>
                <a:stretch>
                  <a:fillRect t="-2326" b="-1046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D39AEADE-5F28-9CBB-6D8D-8B1B612AFCD3}"/>
                  </a:ext>
                </a:extLst>
              </p:cNvPr>
              <p:cNvSpPr txBox="1"/>
              <p:nvPr/>
            </p:nvSpPr>
            <p:spPr>
              <a:xfrm>
                <a:off x="4328724" y="4352879"/>
                <a:ext cx="995599" cy="307777"/>
              </a:xfrm>
              <a:prstGeom prst="rect">
                <a:avLst/>
              </a:prstGeom>
              <a:noFill/>
            </p:spPr>
            <p:txBody>
              <a:bodyPr wrap="squar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a:t>
                </a:r>
              </a:p>
            </p:txBody>
          </p:sp>
        </mc:Choice>
        <mc:Fallback xmlns="">
          <p:sp>
            <p:nvSpPr>
              <p:cNvPr id="44" name="テキスト ボックス 43">
                <a:extLst>
                  <a:ext uri="{FF2B5EF4-FFF2-40B4-BE49-F238E27FC236}">
                    <a16:creationId xmlns:a16="http://schemas.microsoft.com/office/drawing/2014/main" id="{D39AEADE-5F28-9CBB-6D8D-8B1B612AFCD3}"/>
                  </a:ext>
                </a:extLst>
              </p:cNvPr>
              <p:cNvSpPr txBox="1">
                <a:spLocks noRot="1" noChangeAspect="1" noMove="1" noResize="1" noEditPoints="1" noAdjustHandles="1" noChangeArrowheads="1" noChangeShapeType="1" noTextEdit="1"/>
              </p:cNvSpPr>
              <p:nvPr/>
            </p:nvSpPr>
            <p:spPr>
              <a:xfrm>
                <a:off x="4328724" y="4352879"/>
                <a:ext cx="995599" cy="307777"/>
              </a:xfrm>
              <a:prstGeom prst="rect">
                <a:avLst/>
              </a:prstGeom>
              <a:blipFill>
                <a:blip r:embed="rId15"/>
                <a:stretch>
                  <a:fillRect t="-3922" b="-19608"/>
                </a:stretch>
              </a:blipFill>
            </p:spPr>
            <p:txBody>
              <a:bodyPr/>
              <a:lstStyle/>
              <a:p>
                <a:r>
                  <a:rPr lang="ja-JP" altLang="en-US">
                    <a:noFill/>
                  </a:rPr>
                  <a:t> </a:t>
                </a:r>
              </a:p>
            </p:txBody>
          </p:sp>
        </mc:Fallback>
      </mc:AlternateContent>
      <p:pic>
        <p:nvPicPr>
          <p:cNvPr id="45" name="図 44">
            <a:extLst>
              <a:ext uri="{FF2B5EF4-FFF2-40B4-BE49-F238E27FC236}">
                <a16:creationId xmlns:a16="http://schemas.microsoft.com/office/drawing/2014/main" id="{603C1D41-A472-4928-2761-11502B656C55}"/>
              </a:ext>
            </a:extLst>
          </p:cNvPr>
          <p:cNvPicPr>
            <a:picLocks noChangeAspect="1"/>
          </p:cNvPicPr>
          <p:nvPr/>
        </p:nvPicPr>
        <p:blipFill>
          <a:blip r:embed="rId16"/>
          <a:stretch>
            <a:fillRect/>
          </a:stretch>
        </p:blipFill>
        <p:spPr>
          <a:xfrm>
            <a:off x="2532400" y="5435440"/>
            <a:ext cx="2549052" cy="792625"/>
          </a:xfrm>
          <a:prstGeom prst="rect">
            <a:avLst/>
          </a:prstGeom>
        </p:spPr>
      </p:pic>
      <p:sp>
        <p:nvSpPr>
          <p:cNvPr id="46" name="テキスト ボックス 45">
            <a:extLst>
              <a:ext uri="{FF2B5EF4-FFF2-40B4-BE49-F238E27FC236}">
                <a16:creationId xmlns:a16="http://schemas.microsoft.com/office/drawing/2014/main" id="{19571D42-8CC1-F12B-94A9-6E2C6E2CC56F}"/>
              </a:ext>
            </a:extLst>
          </p:cNvPr>
          <p:cNvSpPr txBox="1"/>
          <p:nvPr/>
        </p:nvSpPr>
        <p:spPr>
          <a:xfrm>
            <a:off x="4328724" y="3660374"/>
            <a:ext cx="1600867" cy="307777"/>
          </a:xfrm>
          <a:prstGeom prst="rect">
            <a:avLst/>
          </a:prstGeom>
          <a:noFill/>
        </p:spPr>
        <p:txBody>
          <a:bodyPr wrap="square" rtlCol="0">
            <a:spAutoFit/>
          </a:bodyPr>
          <a:lstStyle/>
          <a:p>
            <a:pPr algn="ctr"/>
            <a:r>
              <a:rPr kumimoji="1" lang="ja-JP" altLang="en-US" sz="1400" dirty="0"/>
              <a:t>実行可能な最適解</a:t>
            </a:r>
          </a:p>
        </p:txBody>
      </p:sp>
      <p:cxnSp>
        <p:nvCxnSpPr>
          <p:cNvPr id="47" name="直線コネクタ 46">
            <a:extLst>
              <a:ext uri="{FF2B5EF4-FFF2-40B4-BE49-F238E27FC236}">
                <a16:creationId xmlns:a16="http://schemas.microsoft.com/office/drawing/2014/main" id="{CE653A3C-D1B6-894A-CE91-68FC7CF0A760}"/>
              </a:ext>
            </a:extLst>
          </p:cNvPr>
          <p:cNvCxnSpPr>
            <a:cxnSpLocks/>
            <a:stCxn id="46" idx="3"/>
            <a:endCxn id="50" idx="1"/>
          </p:cNvCxnSpPr>
          <p:nvPr/>
        </p:nvCxnSpPr>
        <p:spPr>
          <a:xfrm>
            <a:off x="5929591" y="3814263"/>
            <a:ext cx="395804" cy="18626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B000A0DF-DDF4-D1FA-D61F-EABCB5437F64}"/>
              </a:ext>
            </a:extLst>
          </p:cNvPr>
          <p:cNvCxnSpPr>
            <a:cxnSpLocks/>
            <a:stCxn id="44" idx="3"/>
            <a:endCxn id="49" idx="1"/>
          </p:cNvCxnSpPr>
          <p:nvPr/>
        </p:nvCxnSpPr>
        <p:spPr>
          <a:xfrm>
            <a:off x="5324323" y="4506768"/>
            <a:ext cx="328459" cy="8497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星: 5 pt 48">
            <a:extLst>
              <a:ext uri="{FF2B5EF4-FFF2-40B4-BE49-F238E27FC236}">
                <a16:creationId xmlns:a16="http://schemas.microsoft.com/office/drawing/2014/main" id="{F3CD4FE3-83B6-AFDA-CCF8-2458F6F1FE20}"/>
              </a:ext>
            </a:extLst>
          </p:cNvPr>
          <p:cNvSpPr/>
          <p:nvPr/>
        </p:nvSpPr>
        <p:spPr>
          <a:xfrm>
            <a:off x="5652782" y="4514530"/>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星: 5 pt 49">
            <a:extLst>
              <a:ext uri="{FF2B5EF4-FFF2-40B4-BE49-F238E27FC236}">
                <a16:creationId xmlns:a16="http://schemas.microsoft.com/office/drawing/2014/main" id="{ECD2408E-8729-F977-2FC5-8C75E314515D}"/>
              </a:ext>
            </a:extLst>
          </p:cNvPr>
          <p:cNvSpPr/>
          <p:nvPr/>
        </p:nvSpPr>
        <p:spPr>
          <a:xfrm>
            <a:off x="6325395" y="3923319"/>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星: 5 pt 50">
            <a:extLst>
              <a:ext uri="{FF2B5EF4-FFF2-40B4-BE49-F238E27FC236}">
                <a16:creationId xmlns:a16="http://schemas.microsoft.com/office/drawing/2014/main" id="{7C055528-68F6-544C-CE2C-1FD03996C081}"/>
              </a:ext>
            </a:extLst>
          </p:cNvPr>
          <p:cNvSpPr/>
          <p:nvPr/>
        </p:nvSpPr>
        <p:spPr>
          <a:xfrm>
            <a:off x="10305921" y="3486743"/>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星: 5 pt 51">
            <a:extLst>
              <a:ext uri="{FF2B5EF4-FFF2-40B4-BE49-F238E27FC236}">
                <a16:creationId xmlns:a16="http://schemas.microsoft.com/office/drawing/2014/main" id="{DC7647FB-B973-8BF2-3471-9E5040A8B63C}"/>
              </a:ext>
            </a:extLst>
          </p:cNvPr>
          <p:cNvSpPr/>
          <p:nvPr/>
        </p:nvSpPr>
        <p:spPr>
          <a:xfrm>
            <a:off x="9183737" y="4717126"/>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7" name="直線コネクタ 66">
            <a:extLst>
              <a:ext uri="{FF2B5EF4-FFF2-40B4-BE49-F238E27FC236}">
                <a16:creationId xmlns:a16="http://schemas.microsoft.com/office/drawing/2014/main" id="{C6E76EE8-BE0B-6D1C-B24E-9A80C52ED122}"/>
              </a:ext>
            </a:extLst>
          </p:cNvPr>
          <p:cNvCxnSpPr>
            <a:stCxn id="51" idx="2"/>
            <a:endCxn id="52" idx="4"/>
          </p:cNvCxnSpPr>
          <p:nvPr/>
        </p:nvCxnSpPr>
        <p:spPr>
          <a:xfrm flipH="1">
            <a:off x="9374382" y="3688880"/>
            <a:ext cx="967949" cy="1105456"/>
          </a:xfrm>
          <a:prstGeom prst="line">
            <a:avLst/>
          </a:prstGeom>
          <a:ln w="19050">
            <a:solidFill>
              <a:schemeClr val="accent3">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D44D2156-6D0B-4E02-74B0-6F4D0E3E8551}"/>
                  </a:ext>
                </a:extLst>
              </p:cNvPr>
              <p:cNvSpPr txBox="1"/>
              <p:nvPr/>
            </p:nvSpPr>
            <p:spPr>
              <a:xfrm>
                <a:off x="10102742" y="4815870"/>
                <a:ext cx="2105449" cy="307777"/>
              </a:xfrm>
              <a:prstGeom prst="rect">
                <a:avLst/>
              </a:prstGeom>
              <a:noFill/>
            </p:spPr>
            <p:txBody>
              <a:bodyPr wrap="none" rtlCol="0">
                <a:spAutoFit/>
              </a:bodyPr>
              <a:lstStyle/>
              <a:p>
                <a:pPr algn="ct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b="0" i="1" smtClean="0">
                        <a:latin typeface="Cambria Math" panose="02040503050406030204" pitchFamily="18" charset="0"/>
                      </a:rPr>
                      <m:t>)</m:t>
                    </m:r>
                  </m:oMath>
                </a14:m>
                <a:r>
                  <a:rPr kumimoji="1" lang="ja-JP" altLang="en-US" sz="1400" dirty="0"/>
                  <a:t>のパレートフロンティア</a:t>
                </a:r>
              </a:p>
            </p:txBody>
          </p:sp>
        </mc:Choice>
        <mc:Fallback xmlns="">
          <p:sp>
            <p:nvSpPr>
              <p:cNvPr id="68" name="テキスト ボックス 67">
                <a:extLst>
                  <a:ext uri="{FF2B5EF4-FFF2-40B4-BE49-F238E27FC236}">
                    <a16:creationId xmlns:a16="http://schemas.microsoft.com/office/drawing/2014/main" id="{D44D2156-6D0B-4E02-74B0-6F4D0E3E8551}"/>
                  </a:ext>
                </a:extLst>
              </p:cNvPr>
              <p:cNvSpPr txBox="1">
                <a:spLocks noRot="1" noChangeAspect="1" noMove="1" noResize="1" noEditPoints="1" noAdjustHandles="1" noChangeArrowheads="1" noChangeShapeType="1" noTextEdit="1"/>
              </p:cNvSpPr>
              <p:nvPr/>
            </p:nvSpPr>
            <p:spPr>
              <a:xfrm>
                <a:off x="10102742" y="4815870"/>
                <a:ext cx="2105449" cy="307777"/>
              </a:xfrm>
              <a:prstGeom prst="rect">
                <a:avLst/>
              </a:prstGeom>
              <a:blipFill>
                <a:blip r:embed="rId17"/>
                <a:stretch>
                  <a:fillRect t="-4000" b="-22000"/>
                </a:stretch>
              </a:blipFill>
            </p:spPr>
            <p:txBody>
              <a:bodyPr/>
              <a:lstStyle/>
              <a:p>
                <a:r>
                  <a:rPr lang="ja-JP" altLang="en-US">
                    <a:noFill/>
                  </a:rPr>
                  <a:t> </a:t>
                </a:r>
              </a:p>
            </p:txBody>
          </p:sp>
        </mc:Fallback>
      </mc:AlternateContent>
      <p:cxnSp>
        <p:nvCxnSpPr>
          <p:cNvPr id="69" name="直線コネクタ 68">
            <a:extLst>
              <a:ext uri="{FF2B5EF4-FFF2-40B4-BE49-F238E27FC236}">
                <a16:creationId xmlns:a16="http://schemas.microsoft.com/office/drawing/2014/main" id="{E5BADDE1-B4F8-7CBE-31F3-9905ED9F4AD3}"/>
              </a:ext>
            </a:extLst>
          </p:cNvPr>
          <p:cNvCxnSpPr>
            <a:cxnSpLocks/>
            <a:endCxn id="68" idx="1"/>
          </p:cNvCxnSpPr>
          <p:nvPr/>
        </p:nvCxnSpPr>
        <p:spPr>
          <a:xfrm>
            <a:off x="9857506" y="4287583"/>
            <a:ext cx="245236" cy="68217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83E5746F-F6D9-82FE-555F-44AE43AB646D}"/>
              </a:ext>
            </a:extLst>
          </p:cNvPr>
          <p:cNvSpPr txBox="1"/>
          <p:nvPr/>
        </p:nvSpPr>
        <p:spPr>
          <a:xfrm>
            <a:off x="430696" y="3334278"/>
            <a:ext cx="1261884" cy="307777"/>
          </a:xfrm>
          <a:prstGeom prst="rect">
            <a:avLst/>
          </a:prstGeom>
          <a:noFill/>
        </p:spPr>
        <p:txBody>
          <a:bodyPr wrap="none" rtlCol="0">
            <a:spAutoFit/>
          </a:bodyPr>
          <a:lstStyle/>
          <a:p>
            <a:pPr algn="ctr"/>
            <a:r>
              <a:rPr kumimoji="1" lang="ja-JP" altLang="en-US" sz="1400" dirty="0"/>
              <a:t>初期配置領域</a:t>
            </a:r>
          </a:p>
        </p:txBody>
      </p:sp>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006B50C6-C9B7-665D-5A2A-4735FB9BDCC6}"/>
                  </a:ext>
                </a:extLst>
              </p:cNvPr>
              <p:cNvSpPr txBox="1"/>
              <p:nvPr/>
            </p:nvSpPr>
            <p:spPr>
              <a:xfrm>
                <a:off x="9784426" y="2139691"/>
                <a:ext cx="204872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ja-JP" sz="1400" b="1" i="1" smtClean="0">
                              <a:latin typeface="Cambria Math" panose="02040503050406030204" pitchFamily="18" charset="0"/>
                            </a:rPr>
                          </m:ctrlPr>
                        </m:sSupPr>
                        <m:e>
                          <m:r>
                            <a:rPr kumimoji="1" lang="en-US" altLang="ja-JP" sz="1400" b="1" i="1" smtClean="0">
                              <a:latin typeface="Cambria Math" panose="02040503050406030204" pitchFamily="18" charset="0"/>
                            </a:rPr>
                            <m:t>𝒙</m:t>
                          </m:r>
                        </m:e>
                        <m:sup>
                          <m:r>
                            <a:rPr kumimoji="1" lang="en-US" altLang="ja-JP" sz="1400" b="1" i="1" smtClean="0">
                              <a:latin typeface="Cambria Math" panose="02040503050406030204" pitchFamily="18" charset="0"/>
                            </a:rPr>
                            <m:t>∗</m:t>
                          </m:r>
                        </m:sup>
                      </m:sSup>
                      <m:r>
                        <a:rPr kumimoji="1" lang="en-US" altLang="ja-JP" sz="1400" b="1"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0.6</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1" i="1" smtClean="0">
                          <a:latin typeface="Cambria Math" panose="02040503050406030204" pitchFamily="18" charset="0"/>
                          <a:ea typeface="Cambria Math" panose="02040503050406030204" pitchFamily="18" charset="0"/>
                        </a:rPr>
                        <m:t>𝟏</m:t>
                      </m:r>
                      <m:r>
                        <a:rPr kumimoji="1" lang="en-US" altLang="ja-JP" sz="1400" b="1" i="1" smtClean="0">
                          <a:latin typeface="Cambria Math" panose="02040503050406030204" pitchFamily="18" charset="0"/>
                          <a:ea typeface="Cambria Math" panose="02040503050406030204" pitchFamily="18" charset="0"/>
                        </a:rPr>
                        <m:t>,</m:t>
                      </m:r>
                      <m:sSup>
                        <m:sSupPr>
                          <m:ctrlPr>
                            <a:rPr kumimoji="1" lang="en-US" altLang="ja-JP" sz="1400" i="1" smtClean="0">
                              <a:latin typeface="Cambria Math" panose="02040503050406030204" pitchFamily="18" charset="0"/>
                              <a:ea typeface="Cambria Math" panose="02040503050406030204" pitchFamily="18" charset="0"/>
                            </a:rPr>
                          </m:ctrlPr>
                        </m:sSupPr>
                        <m:e>
                          <m:r>
                            <a:rPr kumimoji="1" lang="en-US" altLang="ja-JP" sz="1400" b="0" i="1" smtClean="0">
                              <a:latin typeface="Cambria Math" panose="02040503050406030204" pitchFamily="18" charset="0"/>
                              <a:ea typeface="Cambria Math" panose="02040503050406030204" pitchFamily="18" charset="0"/>
                            </a:rPr>
                            <m:t>𝑓</m:t>
                          </m:r>
                        </m:e>
                        <m:sup>
                          <m:r>
                            <a:rPr kumimoji="1" lang="en-US" altLang="ja-JP" sz="1400" b="0" i="1" smtClean="0">
                              <a:latin typeface="Cambria Math" panose="02040503050406030204" pitchFamily="18" charset="0"/>
                              <a:ea typeface="Cambria Math" panose="02040503050406030204" pitchFamily="18" charset="0"/>
                            </a:rPr>
                            <m:t>∗</m:t>
                          </m:r>
                        </m:sup>
                      </m:sSup>
                      <m:r>
                        <a:rPr kumimoji="1" lang="en-US" altLang="ja-JP" sz="1400" b="1"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0.36</m:t>
                      </m:r>
                    </m:oMath>
                  </m:oMathPara>
                </a14:m>
                <a:endParaRPr kumimoji="1" lang="ja-JP" altLang="en-US" sz="1400" dirty="0"/>
              </a:p>
            </p:txBody>
          </p:sp>
        </mc:Choice>
        <mc:Fallback xmlns="">
          <p:sp>
            <p:nvSpPr>
              <p:cNvPr id="71" name="テキスト ボックス 70">
                <a:extLst>
                  <a:ext uri="{FF2B5EF4-FFF2-40B4-BE49-F238E27FC236}">
                    <a16:creationId xmlns:a16="http://schemas.microsoft.com/office/drawing/2014/main" id="{006B50C6-C9B7-665D-5A2A-4735FB9BDCC6}"/>
                  </a:ext>
                </a:extLst>
              </p:cNvPr>
              <p:cNvSpPr txBox="1">
                <a:spLocks noRot="1" noChangeAspect="1" noMove="1" noResize="1" noEditPoints="1" noAdjustHandles="1" noChangeArrowheads="1" noChangeShapeType="1" noTextEdit="1"/>
              </p:cNvSpPr>
              <p:nvPr/>
            </p:nvSpPr>
            <p:spPr>
              <a:xfrm>
                <a:off x="9784426" y="2139691"/>
                <a:ext cx="2048724" cy="307777"/>
              </a:xfrm>
              <a:prstGeom prst="rect">
                <a:avLst/>
              </a:prstGeom>
              <a:blipFill>
                <a:blip r:embed="rId18"/>
                <a:stretch>
                  <a:fillRect b="-1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98878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データ駆動制約問題での検証：結果まとめ</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sp>
        <p:nvSpPr>
          <p:cNvPr id="7" name="テキスト プレースホルダー 2">
            <a:extLst>
              <a:ext uri="{FF2B5EF4-FFF2-40B4-BE49-F238E27FC236}">
                <a16:creationId xmlns:a16="http://schemas.microsoft.com/office/drawing/2014/main" id="{6E3EC337-B296-D511-C309-08948DA037FC}"/>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両手法は、実行可能解かつ同等の準最適解を獲得できた。</a:t>
            </a:r>
            <a:endParaRPr lang="en-US" altLang="ja-JP" sz="2800" dirty="0"/>
          </a:p>
          <a:p>
            <a:pPr>
              <a:defRPr/>
            </a:pPr>
            <a:r>
              <a:rPr lang="ja-JP" altLang="en-US" sz="2800" dirty="0"/>
              <a:t>一方、計算時間では違反量削減優先の方法が優れている。</a:t>
            </a:r>
            <a:endParaRPr lang="en-US" altLang="ja-JP" sz="2800" dirty="0"/>
          </a:p>
        </p:txBody>
      </p:sp>
      <mc:AlternateContent xmlns:mc="http://schemas.openxmlformats.org/markup-compatibility/2006" xmlns:a14="http://schemas.microsoft.com/office/drawing/2010/main">
        <mc:Choice Requires="a14">
          <p:graphicFrame>
            <p:nvGraphicFramePr>
              <p:cNvPr id="8" name="表 7">
                <a:extLst>
                  <a:ext uri="{FF2B5EF4-FFF2-40B4-BE49-F238E27FC236}">
                    <a16:creationId xmlns:a16="http://schemas.microsoft.com/office/drawing/2014/main" id="{A6B5759E-CF68-1860-EF5B-2395406DE7BB}"/>
                  </a:ext>
                </a:extLst>
              </p:cNvPr>
              <p:cNvGraphicFramePr>
                <a:graphicFrameLocks noGrp="1"/>
              </p:cNvGraphicFramePr>
              <p:nvPr/>
            </p:nvGraphicFramePr>
            <p:xfrm>
              <a:off x="400050" y="2309964"/>
              <a:ext cx="11345867" cy="2468880"/>
            </p:xfrm>
            <a:graphic>
              <a:graphicData uri="http://schemas.openxmlformats.org/drawingml/2006/table">
                <a:tbl>
                  <a:tblPr firstRow="1" bandRow="1">
                    <a:tableStyleId>{5C22544A-7EE6-4342-B048-85BDC9FD1C3A}</a:tableStyleId>
                  </a:tblPr>
                  <a:tblGrid>
                    <a:gridCol w="2654971">
                      <a:extLst>
                        <a:ext uri="{9D8B030D-6E8A-4147-A177-3AD203B41FA5}">
                          <a16:colId xmlns:a16="http://schemas.microsoft.com/office/drawing/2014/main" val="937617659"/>
                        </a:ext>
                      </a:extLst>
                    </a:gridCol>
                    <a:gridCol w="2172724">
                      <a:extLst>
                        <a:ext uri="{9D8B030D-6E8A-4147-A177-3AD203B41FA5}">
                          <a16:colId xmlns:a16="http://schemas.microsoft.com/office/drawing/2014/main" val="422137597"/>
                        </a:ext>
                      </a:extLst>
                    </a:gridCol>
                    <a:gridCol w="2172724">
                      <a:extLst>
                        <a:ext uri="{9D8B030D-6E8A-4147-A177-3AD203B41FA5}">
                          <a16:colId xmlns:a16="http://schemas.microsoft.com/office/drawing/2014/main" val="640262614"/>
                        </a:ext>
                      </a:extLst>
                    </a:gridCol>
                    <a:gridCol w="2172724">
                      <a:extLst>
                        <a:ext uri="{9D8B030D-6E8A-4147-A177-3AD203B41FA5}">
                          <a16:colId xmlns:a16="http://schemas.microsoft.com/office/drawing/2014/main" val="1998136728"/>
                        </a:ext>
                      </a:extLst>
                    </a:gridCol>
                    <a:gridCol w="2172724">
                      <a:extLst>
                        <a:ext uri="{9D8B030D-6E8A-4147-A177-3AD203B41FA5}">
                          <a16:colId xmlns:a16="http://schemas.microsoft.com/office/drawing/2014/main" val="1130734182"/>
                        </a:ext>
                      </a:extLst>
                    </a:gridCol>
                  </a:tblGrid>
                  <a:tr h="227660">
                    <a:tc rowSpan="2">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問題分割</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違反量削減優先</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SHADE + Feasibility 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157261"/>
                      </a:ext>
                    </a:extLst>
                  </a:tr>
                  <a:tr h="227660">
                    <a:tc vMerge="1">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最良解</a:t>
                          </a:r>
                          <a14:m>
                            <m:oMath xmlns:m="http://schemas.openxmlformats.org/officeDocument/2006/math">
                              <m:r>
                                <a:rPr kumimoji="1" lang="en-US" altLang="ja-JP" sz="1800" b="1" i="1" smtClean="0">
                                  <a:latin typeface="Cambria Math" panose="02040503050406030204" pitchFamily="18" charset="0"/>
                                </a:rPr>
                                <m:t>𝒙</m:t>
                              </m:r>
                            </m:oMath>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(0.56,0.87,0.33)</m:t>
                                </m:r>
                              </m:oMath>
                            </m:oMathPara>
                          </a14:m>
                          <a:endParaRPr kumimoji="1" lang="ja-JP" altLang="en-US" sz="18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(0.96,0.41,0.36)</m:t>
                                </m:r>
                              </m:oMath>
                            </m:oMathPara>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(0.74,0.53,0.60)</m:t>
                                </m:r>
                              </m:oMath>
                            </m:oMathPara>
                          </a14:m>
                          <a:endParaRPr kumimoji="1" lang="ja-JP" altLang="en-US" sz="18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(0.58,0.82,0.39)</m:t>
                                </m:r>
                              </m:oMath>
                            </m:oMathPara>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最良解の目的関数値</a:t>
                          </a:r>
                          <a14:m>
                            <m:oMath xmlns:m="http://schemas.openxmlformats.org/officeDocument/2006/math">
                              <m:r>
                                <a:rPr kumimoji="1" lang="en-US" altLang="ja-JP" sz="1800" b="0" i="1" smtClean="0">
                                  <a:latin typeface="Cambria Math" panose="02040503050406030204" pitchFamily="18" charset="0"/>
                                </a:rPr>
                                <m:t>𝑓</m:t>
                              </m:r>
                            </m:oMath>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0.404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0.396</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0.384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3831089"/>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探索終了までの計算時間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65.8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10.8</a:t>
                          </a:r>
                          <a:r>
                            <a:rPr kumimoji="1" lang="ja-JP" altLang="en-US" sz="18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21.8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26.4</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可能解獲得までの時間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54.0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6.32</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1.06</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504164"/>
                      </a:ext>
                    </a:extLst>
                  </a:tr>
                </a:tbl>
              </a:graphicData>
            </a:graphic>
          </p:graphicFrame>
        </mc:Choice>
        <mc:Fallback xmlns="">
          <p:graphicFrame>
            <p:nvGraphicFramePr>
              <p:cNvPr id="8" name="表 7">
                <a:extLst>
                  <a:ext uri="{FF2B5EF4-FFF2-40B4-BE49-F238E27FC236}">
                    <a16:creationId xmlns:a16="http://schemas.microsoft.com/office/drawing/2014/main" id="{A6B5759E-CF68-1860-EF5B-2395406DE7BB}"/>
                  </a:ext>
                </a:extLst>
              </p:cNvPr>
              <p:cNvGraphicFramePr>
                <a:graphicFrameLocks noGrp="1"/>
              </p:cNvGraphicFramePr>
              <p:nvPr>
                <p:extLst>
                  <p:ext uri="{D42A27DB-BD31-4B8C-83A1-F6EECF244321}">
                    <p14:modId xmlns:p14="http://schemas.microsoft.com/office/powerpoint/2010/main" val="2172810595"/>
                  </p:ext>
                </p:extLst>
              </p:nvPr>
            </p:nvGraphicFramePr>
            <p:xfrm>
              <a:off x="400050" y="2309964"/>
              <a:ext cx="11345867" cy="2468880"/>
            </p:xfrm>
            <a:graphic>
              <a:graphicData uri="http://schemas.openxmlformats.org/drawingml/2006/table">
                <a:tbl>
                  <a:tblPr firstRow="1" bandRow="1">
                    <a:tableStyleId>{5C22544A-7EE6-4342-B048-85BDC9FD1C3A}</a:tableStyleId>
                  </a:tblPr>
                  <a:tblGrid>
                    <a:gridCol w="2654971">
                      <a:extLst>
                        <a:ext uri="{9D8B030D-6E8A-4147-A177-3AD203B41FA5}">
                          <a16:colId xmlns:a16="http://schemas.microsoft.com/office/drawing/2014/main" val="937617659"/>
                        </a:ext>
                      </a:extLst>
                    </a:gridCol>
                    <a:gridCol w="2172724">
                      <a:extLst>
                        <a:ext uri="{9D8B030D-6E8A-4147-A177-3AD203B41FA5}">
                          <a16:colId xmlns:a16="http://schemas.microsoft.com/office/drawing/2014/main" val="422137597"/>
                        </a:ext>
                      </a:extLst>
                    </a:gridCol>
                    <a:gridCol w="2172724">
                      <a:extLst>
                        <a:ext uri="{9D8B030D-6E8A-4147-A177-3AD203B41FA5}">
                          <a16:colId xmlns:a16="http://schemas.microsoft.com/office/drawing/2014/main" val="640262614"/>
                        </a:ext>
                      </a:extLst>
                    </a:gridCol>
                    <a:gridCol w="2172724">
                      <a:extLst>
                        <a:ext uri="{9D8B030D-6E8A-4147-A177-3AD203B41FA5}">
                          <a16:colId xmlns:a16="http://schemas.microsoft.com/office/drawing/2014/main" val="1998136728"/>
                        </a:ext>
                      </a:extLst>
                    </a:gridCol>
                    <a:gridCol w="2172724">
                      <a:extLst>
                        <a:ext uri="{9D8B030D-6E8A-4147-A177-3AD203B41FA5}">
                          <a16:colId xmlns:a16="http://schemas.microsoft.com/office/drawing/2014/main" val="1130734182"/>
                        </a:ext>
                      </a:extLst>
                    </a:gridCol>
                  </a:tblGrid>
                  <a:tr h="640080">
                    <a:tc rowSpan="2">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問題分割</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違反量削減優先</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SHADE + Feasibility 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157261"/>
                      </a:ext>
                    </a:extLst>
                  </a:tr>
                  <a:tr h="365760">
                    <a:tc vMerge="1">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6576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9" t="-278689" r="-327523"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22753" t="-278689" r="-301124"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2129" t="-278689" r="-200280"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23034" t="-278689" r="-100843"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1849" t="-278689" r="-560" b="-322951"/>
                          </a:stretch>
                        </a:blipFill>
                      </a:tcPr>
                    </a:tc>
                    <a:extLst>
                      <a:ext uri="{0D108BD9-81ED-4DB2-BD59-A6C34878D82A}">
                        <a16:rowId xmlns:a16="http://schemas.microsoft.com/office/drawing/2014/main" val="1154237924"/>
                      </a:ext>
                    </a:extLst>
                  </a:tr>
                  <a:tr h="36576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9" t="-385000" r="-327523" b="-228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0.404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0.396</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0.384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3831089"/>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探索終了までの計算時間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65.8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10.8</a:t>
                          </a:r>
                          <a:r>
                            <a:rPr kumimoji="1" lang="ja-JP" altLang="en-US" sz="18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21.8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26.4</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可能解獲得までの時間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54.0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6.32</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1.06</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504164"/>
                      </a:ext>
                    </a:extLst>
                  </a:tr>
                </a:tbl>
              </a:graphicData>
            </a:graphic>
          </p:graphicFrame>
        </mc:Fallback>
      </mc:AlternateContent>
      <p:sp>
        <p:nvSpPr>
          <p:cNvPr id="9" name="テキスト ボックス 8">
            <a:extLst>
              <a:ext uri="{FF2B5EF4-FFF2-40B4-BE49-F238E27FC236}">
                <a16:creationId xmlns:a16="http://schemas.microsoft.com/office/drawing/2014/main" id="{0C4D2106-0B77-872E-7A4C-7E46364A9883}"/>
              </a:ext>
            </a:extLst>
          </p:cNvPr>
          <p:cNvSpPr txBox="1"/>
          <p:nvPr/>
        </p:nvSpPr>
        <p:spPr>
          <a:xfrm>
            <a:off x="408178" y="5616643"/>
            <a:ext cx="8843152" cy="338554"/>
          </a:xfrm>
          <a:prstGeom prst="rect">
            <a:avLst/>
          </a:prstGeom>
          <a:noFill/>
        </p:spPr>
        <p:txBody>
          <a:bodyPr wrap="square" rtlCol="0">
            <a:spAutoFit/>
          </a:bodyPr>
          <a:lstStyle/>
          <a:p>
            <a:r>
              <a:rPr kumimoji="1" lang="en-US" altLang="ja-JP" sz="1600" dirty="0"/>
              <a:t>※Google </a:t>
            </a:r>
            <a:r>
              <a:rPr kumimoji="1" lang="en-US" altLang="ja-JP" sz="1600" dirty="0" err="1"/>
              <a:t>Colaboratory</a:t>
            </a:r>
            <a:r>
              <a:rPr kumimoji="1" lang="ja-JP" altLang="en-US" sz="1600" dirty="0"/>
              <a:t>上で、</a:t>
            </a:r>
            <a:r>
              <a:rPr kumimoji="1" lang="en-US" altLang="ja-JP" sz="1600" dirty="0"/>
              <a:t>python</a:t>
            </a:r>
            <a:r>
              <a:rPr kumimoji="1" lang="ja-JP" altLang="en-US" sz="1600" dirty="0"/>
              <a:t>実装のもとで計算した</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A38156E-EC69-EC2F-18B1-688074BAA385}"/>
                  </a:ext>
                </a:extLst>
              </p:cNvPr>
              <p:cNvSpPr txBox="1"/>
              <p:nvPr/>
            </p:nvSpPr>
            <p:spPr>
              <a:xfrm>
                <a:off x="408178" y="5301307"/>
                <a:ext cx="5184239" cy="338554"/>
              </a:xfrm>
              <a:prstGeom prst="rect">
                <a:avLst/>
              </a:prstGeom>
              <a:noFill/>
            </p:spPr>
            <p:txBody>
              <a:bodyPr wrap="square" rtlCol="0">
                <a:spAutoFit/>
              </a:bodyPr>
              <a:lstStyle/>
              <a:p>
                <a:r>
                  <a:rPr kumimoji="1" lang="en-US" altLang="ja-JP" sz="1600" dirty="0"/>
                  <a:t>※</a:t>
                </a:r>
                <a:r>
                  <a:rPr kumimoji="1" lang="ja-JP" altLang="en-US" sz="1600" dirty="0"/>
                  <a:t>最適解</a:t>
                </a:r>
                <a14:m>
                  <m:oMath xmlns:m="http://schemas.openxmlformats.org/officeDocument/2006/math">
                    <m:sSup>
                      <m:sSupPr>
                        <m:ctrlPr>
                          <a:rPr kumimoji="1" lang="en-US" altLang="ja-JP" sz="1600" b="1" i="1" smtClean="0">
                            <a:latin typeface="Cambria Math" panose="02040503050406030204" pitchFamily="18" charset="0"/>
                          </a:rPr>
                        </m:ctrlPr>
                      </m:sSupPr>
                      <m:e>
                        <m:r>
                          <a:rPr kumimoji="1" lang="en-US" altLang="ja-JP" sz="1600" b="1" i="1" smtClean="0">
                            <a:latin typeface="Cambria Math" panose="02040503050406030204" pitchFamily="18" charset="0"/>
                          </a:rPr>
                          <m:t>𝒙</m:t>
                        </m:r>
                      </m:e>
                      <m:sup>
                        <m:r>
                          <a:rPr kumimoji="1" lang="en-US" altLang="ja-JP" sz="1600" b="1" i="1" smtClean="0">
                            <a:latin typeface="Cambria Math" panose="02040503050406030204" pitchFamily="18" charset="0"/>
                          </a:rPr>
                          <m:t>∗</m:t>
                        </m:r>
                      </m:sup>
                    </m:sSup>
                    <m:r>
                      <a:rPr kumimoji="1" lang="en-US" altLang="ja-JP" sz="1600" b="1" i="1" smtClean="0">
                        <a:latin typeface="Cambria Math" panose="02040503050406030204" pitchFamily="18" charset="0"/>
                        <a:ea typeface="Cambria Math" panose="02040503050406030204" pitchFamily="18" charset="0"/>
                      </a:rPr>
                      <m:t>≅</m:t>
                    </m:r>
                    <m:r>
                      <a:rPr kumimoji="1" lang="en-US" altLang="ja-JP" sz="1600" b="0" i="1" smtClean="0">
                        <a:latin typeface="Cambria Math" panose="02040503050406030204" pitchFamily="18" charset="0"/>
                      </a:rPr>
                      <m:t>0.6</m:t>
                    </m:r>
                    <m:r>
                      <a:rPr kumimoji="1" lang="en-US" altLang="ja-JP" sz="1600" b="0" i="1" smtClean="0">
                        <a:latin typeface="Cambria Math" panose="02040503050406030204" pitchFamily="18" charset="0"/>
                        <a:ea typeface="Cambria Math" panose="02040503050406030204" pitchFamily="18" charset="0"/>
                      </a:rPr>
                      <m:t>×</m:t>
                    </m:r>
                    <m:r>
                      <a:rPr kumimoji="1" lang="en-US" altLang="ja-JP" sz="1600" b="1" i="1" smtClean="0">
                        <a:latin typeface="Cambria Math" panose="02040503050406030204" pitchFamily="18" charset="0"/>
                        <a:ea typeface="Cambria Math" panose="02040503050406030204" pitchFamily="18" charset="0"/>
                      </a:rPr>
                      <m:t>𝟏</m:t>
                    </m:r>
                  </m:oMath>
                </a14:m>
                <a:r>
                  <a:rPr kumimoji="1" lang="ja-JP" altLang="en-US" sz="1600" dirty="0"/>
                  <a:t>、最適値</a:t>
                </a:r>
                <a14:m>
                  <m:oMath xmlns:m="http://schemas.openxmlformats.org/officeDocument/2006/math">
                    <m:sSup>
                      <m:sSupPr>
                        <m:ctrlPr>
                          <a:rPr kumimoji="1" lang="en-US" altLang="ja-JP" sz="1600" i="1">
                            <a:latin typeface="Cambria Math" panose="02040503050406030204" pitchFamily="18" charset="0"/>
                            <a:ea typeface="Cambria Math" panose="02040503050406030204" pitchFamily="18" charset="0"/>
                          </a:rPr>
                        </m:ctrlPr>
                      </m:sSupPr>
                      <m:e>
                        <m:r>
                          <a:rPr kumimoji="1" lang="en-US" altLang="ja-JP" sz="1600" i="1">
                            <a:latin typeface="Cambria Math" panose="02040503050406030204" pitchFamily="18" charset="0"/>
                            <a:ea typeface="Cambria Math" panose="02040503050406030204" pitchFamily="18" charset="0"/>
                          </a:rPr>
                          <m:t>𝑓</m:t>
                        </m:r>
                      </m:e>
                      <m:sup>
                        <m:r>
                          <a:rPr kumimoji="1" lang="en-US" altLang="ja-JP" sz="1600" i="1">
                            <a:latin typeface="Cambria Math" panose="02040503050406030204" pitchFamily="18" charset="0"/>
                            <a:ea typeface="Cambria Math" panose="02040503050406030204" pitchFamily="18" charset="0"/>
                          </a:rPr>
                          <m:t>∗</m:t>
                        </m:r>
                      </m:sup>
                    </m:sSup>
                    <m:r>
                      <a:rPr kumimoji="1" lang="en-US" altLang="ja-JP" sz="1600" b="1" i="1">
                        <a:latin typeface="Cambria Math" panose="02040503050406030204" pitchFamily="18" charset="0"/>
                        <a:ea typeface="Cambria Math" panose="02040503050406030204" pitchFamily="18" charset="0"/>
                      </a:rPr>
                      <m:t>≅</m:t>
                    </m:r>
                    <m:r>
                      <a:rPr kumimoji="1" lang="en-US" altLang="ja-JP" sz="1600" i="1">
                        <a:latin typeface="Cambria Math" panose="02040503050406030204" pitchFamily="18" charset="0"/>
                        <a:ea typeface="Cambria Math" panose="02040503050406030204" pitchFamily="18" charset="0"/>
                      </a:rPr>
                      <m:t>0.36</m:t>
                    </m:r>
                  </m:oMath>
                </a14:m>
                <a:endParaRPr kumimoji="1" lang="ja-JP" altLang="en-US" sz="1600" dirty="0"/>
              </a:p>
            </p:txBody>
          </p:sp>
        </mc:Choice>
        <mc:Fallback xmlns="">
          <p:sp>
            <p:nvSpPr>
              <p:cNvPr id="10" name="テキスト ボックス 9">
                <a:extLst>
                  <a:ext uri="{FF2B5EF4-FFF2-40B4-BE49-F238E27FC236}">
                    <a16:creationId xmlns:a16="http://schemas.microsoft.com/office/drawing/2014/main" id="{1A38156E-EC69-EC2F-18B1-688074BAA385}"/>
                  </a:ext>
                </a:extLst>
              </p:cNvPr>
              <p:cNvSpPr txBox="1">
                <a:spLocks noRot="1" noChangeAspect="1" noMove="1" noResize="1" noEditPoints="1" noAdjustHandles="1" noChangeArrowheads="1" noChangeShapeType="1" noTextEdit="1"/>
              </p:cNvSpPr>
              <p:nvPr/>
            </p:nvSpPr>
            <p:spPr>
              <a:xfrm>
                <a:off x="408178" y="5301307"/>
                <a:ext cx="5184239" cy="338554"/>
              </a:xfrm>
              <a:prstGeom prst="rect">
                <a:avLst/>
              </a:prstGeom>
              <a:blipFill>
                <a:blip r:embed="rId3"/>
                <a:stretch>
                  <a:fillRect l="-706" t="-7273" b="-23636"/>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4449A6F0-6F4B-515F-D165-248BD6BEAC16}"/>
              </a:ext>
            </a:extLst>
          </p:cNvPr>
          <p:cNvSpPr txBox="1"/>
          <p:nvPr/>
        </p:nvSpPr>
        <p:spPr>
          <a:xfrm>
            <a:off x="408178" y="4958635"/>
            <a:ext cx="5184239" cy="338554"/>
          </a:xfrm>
          <a:prstGeom prst="rect">
            <a:avLst/>
          </a:prstGeom>
          <a:noFill/>
        </p:spPr>
        <p:txBody>
          <a:bodyPr wrap="square" rtlCol="0">
            <a:spAutoFit/>
          </a:bodyPr>
          <a:lstStyle/>
          <a:p>
            <a:r>
              <a:rPr kumimoji="1" lang="en-US" altLang="ja-JP" sz="1600" dirty="0"/>
              <a:t>※</a:t>
            </a:r>
            <a:r>
              <a:rPr kumimoji="1" lang="ja-JP" altLang="en-US" sz="1600" dirty="0"/>
              <a:t>条件</a:t>
            </a:r>
            <a:r>
              <a:rPr kumimoji="1" lang="en-US" altLang="ja-JP" sz="1600" dirty="0"/>
              <a:t>1</a:t>
            </a:r>
            <a:r>
              <a:rPr kumimoji="1" lang="ja-JP" altLang="en-US" sz="1600" dirty="0"/>
              <a:t>：</a:t>
            </a:r>
            <a:r>
              <a:rPr kumimoji="1" lang="en-US" altLang="ja-JP" sz="1600" dirty="0"/>
              <a:t>100</a:t>
            </a:r>
            <a:r>
              <a:rPr kumimoji="1" lang="ja-JP" altLang="en-US" sz="1600" dirty="0"/>
              <a:t>反復</a:t>
            </a:r>
            <a:r>
              <a:rPr kumimoji="1" lang="en-US" altLang="ja-JP" sz="1600" dirty="0"/>
              <a:t>/10</a:t>
            </a:r>
            <a:r>
              <a:rPr kumimoji="1" lang="ja-JP" altLang="en-US" sz="1600" dirty="0"/>
              <a:t>個体、条件</a:t>
            </a:r>
            <a:r>
              <a:rPr kumimoji="1" lang="en-US" altLang="ja-JP" sz="1600" dirty="0"/>
              <a:t>2</a:t>
            </a:r>
            <a:r>
              <a:rPr kumimoji="1" lang="ja-JP" altLang="en-US" sz="1600" dirty="0"/>
              <a:t>：</a:t>
            </a:r>
            <a:r>
              <a:rPr kumimoji="1" lang="en-US" altLang="ja-JP" sz="1600" dirty="0"/>
              <a:t>100</a:t>
            </a:r>
            <a:r>
              <a:rPr kumimoji="1" lang="ja-JP" altLang="en-US" sz="1600" dirty="0"/>
              <a:t>反復</a:t>
            </a:r>
            <a:r>
              <a:rPr kumimoji="1" lang="en-US" altLang="ja-JP" sz="1600" dirty="0"/>
              <a:t>/100</a:t>
            </a:r>
            <a:r>
              <a:rPr kumimoji="1" lang="ja-JP" altLang="en-US" sz="1600" dirty="0"/>
              <a:t>個体</a:t>
            </a:r>
          </a:p>
        </p:txBody>
      </p:sp>
    </p:spTree>
    <p:extLst>
      <p:ext uri="{BB962C8B-B14F-4D97-AF65-F5344CB8AC3E}">
        <p14:creationId xmlns:p14="http://schemas.microsoft.com/office/powerpoint/2010/main" val="3607857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en-US" altLang="ja-JP" dirty="0"/>
              <a:t>RO</a:t>
            </a:r>
            <a:r>
              <a:rPr lang="ja-JP" altLang="en-US" dirty="0"/>
              <a:t>運転計画問題での検証：最適化問題</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pic>
        <p:nvPicPr>
          <p:cNvPr id="7" name="図 6">
            <a:extLst>
              <a:ext uri="{FF2B5EF4-FFF2-40B4-BE49-F238E27FC236}">
                <a16:creationId xmlns:a16="http://schemas.microsoft.com/office/drawing/2014/main" id="{55D62506-720C-FFC2-6C22-9BEBE7D3CAB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78388" y="2486304"/>
            <a:ext cx="5739765" cy="2119630"/>
          </a:xfrm>
          <a:prstGeom prst="rect">
            <a:avLst/>
          </a:prstGeom>
          <a:noFill/>
          <a:ln>
            <a:noFill/>
          </a:ln>
        </p:spPr>
      </p:pic>
      <p:pic>
        <p:nvPicPr>
          <p:cNvPr id="8" name="図 7">
            <a:extLst>
              <a:ext uri="{FF2B5EF4-FFF2-40B4-BE49-F238E27FC236}">
                <a16:creationId xmlns:a16="http://schemas.microsoft.com/office/drawing/2014/main" id="{5CE06FE7-D20B-852E-2169-3E7BB1F71CBB}"/>
              </a:ext>
            </a:extLst>
          </p:cNvPr>
          <p:cNvPicPr>
            <a:picLocks noChangeAspect="1"/>
          </p:cNvPicPr>
          <p:nvPr/>
        </p:nvPicPr>
        <p:blipFill>
          <a:blip r:embed="rId3"/>
          <a:stretch>
            <a:fillRect/>
          </a:stretch>
        </p:blipFill>
        <p:spPr>
          <a:xfrm>
            <a:off x="0" y="2574388"/>
            <a:ext cx="6278388" cy="1943461"/>
          </a:xfrm>
          <a:prstGeom prst="rect">
            <a:avLst/>
          </a:prstGeom>
        </p:spPr>
      </p:pic>
      <p:sp>
        <p:nvSpPr>
          <p:cNvPr id="9" name="テキスト プレースホルダー 2">
            <a:extLst>
              <a:ext uri="{FF2B5EF4-FFF2-40B4-BE49-F238E27FC236}">
                <a16:creationId xmlns:a16="http://schemas.microsoft.com/office/drawing/2014/main" id="{703ED701-7C37-3E4F-3271-8922A90EDFC4}"/>
              </a:ext>
            </a:extLst>
          </p:cNvPr>
          <p:cNvSpPr txBox="1">
            <a:spLocks/>
          </p:cNvSpPr>
          <p:nvPr/>
        </p:nvSpPr>
        <p:spPr>
          <a:xfrm>
            <a:off x="408178" y="1060382"/>
            <a:ext cx="11509002" cy="93628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RO</a:t>
            </a:r>
            <a:r>
              <a:rPr lang="ja-JP" altLang="en-US" sz="2800" dirty="0"/>
              <a:t>膜の状態などを考慮しながら薬液投入コストを最小化する。</a:t>
            </a:r>
            <a:endParaRPr lang="en-US" altLang="ja-JP" sz="2800" dirty="0"/>
          </a:p>
          <a:p>
            <a:pPr lvl="1">
              <a:defRPr/>
            </a:pPr>
            <a:r>
              <a:rPr lang="ja-JP" altLang="en-US" sz="2400" dirty="0"/>
              <a:t>再生水製造量の維持、水質基準、</a:t>
            </a:r>
            <a:r>
              <a:rPr lang="en-US" altLang="ja-JP" sz="2400" dirty="0"/>
              <a:t> RO</a:t>
            </a:r>
            <a:r>
              <a:rPr lang="ja-JP" altLang="en-US" sz="2400" dirty="0"/>
              <a:t>膜洗浄、 </a:t>
            </a:r>
            <a:r>
              <a:rPr lang="en-US" altLang="ja-JP" sz="2400" dirty="0"/>
              <a:t>RO</a:t>
            </a:r>
            <a:r>
              <a:rPr lang="ja-JP" altLang="en-US" sz="2400" dirty="0"/>
              <a:t>膜の寿命など</a:t>
            </a:r>
            <a:endParaRPr lang="en-US" altLang="ja-JP" sz="2400" dirty="0"/>
          </a:p>
        </p:txBody>
      </p:sp>
    </p:spTree>
    <p:extLst>
      <p:ext uri="{BB962C8B-B14F-4D97-AF65-F5344CB8AC3E}">
        <p14:creationId xmlns:p14="http://schemas.microsoft.com/office/powerpoint/2010/main" val="1369029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en-US" altLang="ja-JP" dirty="0"/>
              <a:t>RO</a:t>
            </a:r>
            <a:r>
              <a:rPr lang="ja-JP" altLang="en-US" dirty="0"/>
              <a:t>運転計画問題での検証：結果まとめ</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sp>
        <p:nvSpPr>
          <p:cNvPr id="4" name="テキスト プレースホルダー 2">
            <a:extLst>
              <a:ext uri="{FF2B5EF4-FFF2-40B4-BE49-F238E27FC236}">
                <a16:creationId xmlns:a16="http://schemas.microsoft.com/office/drawing/2014/main" id="{FB39E5AB-2028-2439-C3EA-C590276C6415}"/>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様々な制約条件を満たしながら、コストを削減する解が得られた。</a:t>
            </a:r>
            <a:endParaRPr lang="en-US" altLang="ja-JP" sz="2800" dirty="0"/>
          </a:p>
        </p:txBody>
      </p:sp>
    </p:spTree>
    <p:extLst>
      <p:ext uri="{BB962C8B-B14F-4D97-AF65-F5344CB8AC3E}">
        <p14:creationId xmlns:p14="http://schemas.microsoft.com/office/powerpoint/2010/main" val="845573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まとめ</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sp>
        <p:nvSpPr>
          <p:cNvPr id="4" name="テキスト プレースホルダー 2">
            <a:extLst>
              <a:ext uri="{FF2B5EF4-FFF2-40B4-BE49-F238E27FC236}">
                <a16:creationId xmlns:a16="http://schemas.microsoft.com/office/drawing/2014/main" id="{FB39E5AB-2028-2439-C3EA-C590276C6415}"/>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様々な制約条件を満たしながら、コストを削減する解が得られた。</a:t>
            </a:r>
            <a:endParaRPr lang="en-US" altLang="ja-JP" sz="2800" dirty="0"/>
          </a:p>
        </p:txBody>
      </p:sp>
    </p:spTree>
    <p:extLst>
      <p:ext uri="{BB962C8B-B14F-4D97-AF65-F5344CB8AC3E}">
        <p14:creationId xmlns:p14="http://schemas.microsoft.com/office/powerpoint/2010/main" val="3883447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1D365C4-B61A-B049-B60C-4AC626BCB25F}"/>
              </a:ext>
            </a:extLst>
          </p:cNvPr>
          <p:cNvSpPr>
            <a:spLocks noGrp="1"/>
          </p:cNvSpPr>
          <p:nvPr>
            <p:ph type="title"/>
          </p:nvPr>
        </p:nvSpPr>
        <p:spPr/>
        <p:txBody>
          <a:bodyPr/>
          <a:lstStyle/>
          <a:p>
            <a:r>
              <a:rPr kumimoji="1" lang="ja-JP" altLang="en-US" dirty="0"/>
              <a:t>技術評価まとめ</a:t>
            </a:r>
          </a:p>
        </p:txBody>
      </p:sp>
      <p:sp>
        <p:nvSpPr>
          <p:cNvPr id="3" name="スライド番号プレースホルダー 2">
            <a:extLst>
              <a:ext uri="{FF2B5EF4-FFF2-40B4-BE49-F238E27FC236}">
                <a16:creationId xmlns:a16="http://schemas.microsoft.com/office/drawing/2014/main" id="{88FE4BD0-58F9-C945-942F-C709EE815459}"/>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7" name="テキスト プレースホルダー 6">
            <a:extLst>
              <a:ext uri="{FF2B5EF4-FFF2-40B4-BE49-F238E27FC236}">
                <a16:creationId xmlns:a16="http://schemas.microsoft.com/office/drawing/2014/main" id="{914D9975-6E6B-DE44-9E4A-ED6AC9CFE882}"/>
              </a:ext>
            </a:extLst>
          </p:cNvPr>
          <p:cNvSpPr>
            <a:spLocks noGrp="1"/>
          </p:cNvSpPr>
          <p:nvPr>
            <p:ph type="body" sz="quarter" idx="11"/>
          </p:nvPr>
        </p:nvSpPr>
        <p:spPr>
          <a:xfrm>
            <a:off x="235527" y="853726"/>
            <a:ext cx="11772253" cy="946500"/>
          </a:xfrm>
        </p:spPr>
        <p:txBody>
          <a:bodyPr>
            <a:normAutofit/>
          </a:bodyPr>
          <a:lstStyle/>
          <a:p>
            <a:r>
              <a:rPr lang="ja-JP" altLang="en-US" dirty="0"/>
              <a:t>モデリング技術の精度が目標に達しなかったため、最適化と組み合わせた検証および技術開発は困難と判断。</a:t>
            </a:r>
            <a:endParaRPr lang="en-US" altLang="ja-JP" dirty="0"/>
          </a:p>
        </p:txBody>
      </p:sp>
      <p:sp>
        <p:nvSpPr>
          <p:cNvPr id="10" name="テキスト プレースホルダー 9">
            <a:extLst>
              <a:ext uri="{FF2B5EF4-FFF2-40B4-BE49-F238E27FC236}">
                <a16:creationId xmlns:a16="http://schemas.microsoft.com/office/drawing/2014/main" id="{E58E76D4-A4FE-944B-A0DB-00179B0B0B2E}"/>
              </a:ext>
            </a:extLst>
          </p:cNvPr>
          <p:cNvSpPr>
            <a:spLocks noGrp="1"/>
          </p:cNvSpPr>
          <p:nvPr>
            <p:ph type="body" sz="quarter" idx="12"/>
          </p:nvPr>
        </p:nvSpPr>
        <p:spPr>
          <a:xfrm>
            <a:off x="518399" y="0"/>
            <a:ext cx="7200000" cy="258532"/>
          </a:xfrm>
        </p:spPr>
        <p:txBody>
          <a:bodyPr/>
          <a:lstStyle/>
          <a:p>
            <a:r>
              <a:rPr lang="en-US" altLang="ja-JP" dirty="0"/>
              <a:t>2. </a:t>
            </a:r>
            <a:r>
              <a:rPr lang="ja-JP" altLang="en-US"/>
              <a:t>研究開発の進捗状況</a:t>
            </a:r>
          </a:p>
        </p:txBody>
      </p:sp>
      <p:graphicFrame>
        <p:nvGraphicFramePr>
          <p:cNvPr id="8" name="表 7">
            <a:extLst>
              <a:ext uri="{FF2B5EF4-FFF2-40B4-BE49-F238E27FC236}">
                <a16:creationId xmlns:a16="http://schemas.microsoft.com/office/drawing/2014/main" id="{719D85F7-A3BC-1D4C-A280-C8C81574139B}"/>
              </a:ext>
            </a:extLst>
          </p:cNvPr>
          <p:cNvGraphicFramePr>
            <a:graphicFrameLocks noGrp="1"/>
          </p:cNvGraphicFramePr>
          <p:nvPr>
            <p:extLst>
              <p:ext uri="{D42A27DB-BD31-4B8C-83A1-F6EECF244321}">
                <p14:modId xmlns:p14="http://schemas.microsoft.com/office/powerpoint/2010/main" val="2132515781"/>
              </p:ext>
            </p:extLst>
          </p:nvPr>
        </p:nvGraphicFramePr>
        <p:xfrm>
          <a:off x="235527" y="2052520"/>
          <a:ext cx="11772253" cy="3463807"/>
        </p:xfrm>
        <a:graphic>
          <a:graphicData uri="http://schemas.openxmlformats.org/drawingml/2006/table">
            <a:tbl>
              <a:tblPr firstRow="1" bandRow="1">
                <a:tableStyleId>{5940675A-B579-460E-94D1-54222C63F5DA}</a:tableStyleId>
              </a:tblPr>
              <a:tblGrid>
                <a:gridCol w="1021773">
                  <a:extLst>
                    <a:ext uri="{9D8B030D-6E8A-4147-A177-3AD203B41FA5}">
                      <a16:colId xmlns:a16="http://schemas.microsoft.com/office/drawing/2014/main" val="2061130132"/>
                    </a:ext>
                  </a:extLst>
                </a:gridCol>
                <a:gridCol w="2676525">
                  <a:extLst>
                    <a:ext uri="{9D8B030D-6E8A-4147-A177-3AD203B41FA5}">
                      <a16:colId xmlns:a16="http://schemas.microsoft.com/office/drawing/2014/main" val="758115217"/>
                    </a:ext>
                  </a:extLst>
                </a:gridCol>
                <a:gridCol w="1581150">
                  <a:extLst>
                    <a:ext uri="{9D8B030D-6E8A-4147-A177-3AD203B41FA5}">
                      <a16:colId xmlns:a16="http://schemas.microsoft.com/office/drawing/2014/main" val="1466770640"/>
                    </a:ext>
                  </a:extLst>
                </a:gridCol>
                <a:gridCol w="838200">
                  <a:extLst>
                    <a:ext uri="{9D8B030D-6E8A-4147-A177-3AD203B41FA5}">
                      <a16:colId xmlns:a16="http://schemas.microsoft.com/office/drawing/2014/main" val="495884908"/>
                    </a:ext>
                  </a:extLst>
                </a:gridCol>
                <a:gridCol w="5654605">
                  <a:extLst>
                    <a:ext uri="{9D8B030D-6E8A-4147-A177-3AD203B41FA5}">
                      <a16:colId xmlns:a16="http://schemas.microsoft.com/office/drawing/2014/main" val="2013786404"/>
                    </a:ext>
                  </a:extLst>
                </a:gridCol>
              </a:tblGrid>
              <a:tr h="194713">
                <a:tc>
                  <a:txBody>
                    <a:bodyPr/>
                    <a:lstStyle/>
                    <a:p>
                      <a:endParaRPr kumimoji="1" lang="ja-JP" altLang="en-US" sz="1700"/>
                    </a:p>
                  </a:txBody>
                  <a:tcPr/>
                </a:tc>
                <a:tc>
                  <a:txBody>
                    <a:bodyPr/>
                    <a:lstStyle/>
                    <a:p>
                      <a:r>
                        <a:rPr kumimoji="1" lang="ja-JP" altLang="en-US" sz="1700"/>
                        <a:t>アプローチ</a:t>
                      </a:r>
                    </a:p>
                  </a:txBody>
                  <a:tcPr/>
                </a:tc>
                <a:tc>
                  <a:txBody>
                    <a:bodyPr/>
                    <a:lstStyle/>
                    <a:p>
                      <a:r>
                        <a:rPr kumimoji="1" lang="ja-JP" altLang="en-US" sz="1700"/>
                        <a:t>技術</a:t>
                      </a:r>
                    </a:p>
                  </a:txBody>
                  <a:tcPr/>
                </a:tc>
                <a:tc>
                  <a:txBody>
                    <a:bodyPr/>
                    <a:lstStyle/>
                    <a:p>
                      <a:r>
                        <a:rPr kumimoji="1" lang="ja-JP" altLang="en-US" sz="1700"/>
                        <a:t>見込み</a:t>
                      </a:r>
                    </a:p>
                  </a:txBody>
                  <a:tcPr/>
                </a:tc>
                <a:tc>
                  <a:txBody>
                    <a:bodyPr/>
                    <a:lstStyle/>
                    <a:p>
                      <a:r>
                        <a:rPr kumimoji="1" lang="ja-JP" altLang="en-US" sz="1700" dirty="0"/>
                        <a:t>検証結果</a:t>
                      </a:r>
                    </a:p>
                  </a:txBody>
                  <a:tcPr/>
                </a:tc>
                <a:extLst>
                  <a:ext uri="{0D108BD9-81ED-4DB2-BD59-A6C34878D82A}">
                    <a16:rowId xmlns:a16="http://schemas.microsoft.com/office/drawing/2014/main" val="3305006908"/>
                  </a:ext>
                </a:extLst>
              </a:tr>
              <a:tr h="0">
                <a:tc rowSpan="3">
                  <a:txBody>
                    <a:bodyPr/>
                    <a:lstStyle/>
                    <a:p>
                      <a:r>
                        <a:rPr kumimoji="1" lang="ja-JP" altLang="en-US" sz="1700"/>
                        <a:t>モデリング</a:t>
                      </a:r>
                    </a:p>
                  </a:txBody>
                  <a:tcPr/>
                </a:tc>
                <a:tc rowSpan="2">
                  <a:txBody>
                    <a:bodyPr/>
                    <a:lstStyle/>
                    <a:p>
                      <a:r>
                        <a:rPr kumimoji="1" lang="en" altLang="ja-JP" sz="1700" dirty="0"/>
                        <a:t>M1. </a:t>
                      </a:r>
                      <a:r>
                        <a:rPr kumimoji="1" lang="ja-JP" altLang="en-US" sz="1700" dirty="0"/>
                        <a:t>動的システム学習</a:t>
                      </a:r>
                    </a:p>
                  </a:txBody>
                  <a:tcPr/>
                </a:tc>
                <a:tc>
                  <a:txBody>
                    <a:bodyPr/>
                    <a:lstStyle/>
                    <a:p>
                      <a:r>
                        <a:rPr kumimoji="1" lang="en-US" altLang="ja-JP" sz="1700" dirty="0"/>
                        <a:t>DVBF</a:t>
                      </a:r>
                      <a:endParaRPr kumimoji="1" lang="ja-JP" altLang="en-US" sz="1700" dirty="0"/>
                    </a:p>
                  </a:txBody>
                  <a:tcPr>
                    <a:noFill/>
                  </a:tcPr>
                </a:tc>
                <a:tc>
                  <a:txBody>
                    <a:bodyPr/>
                    <a:lstStyle/>
                    <a:p>
                      <a:pPr algn="ctr"/>
                      <a:r>
                        <a:rPr kumimoji="1" lang="en-US" altLang="ja-JP" sz="1700" b="1" dirty="0">
                          <a:solidFill>
                            <a:schemeClr val="accent4"/>
                          </a:solidFill>
                        </a:rPr>
                        <a:t>×</a:t>
                      </a:r>
                      <a:endParaRPr kumimoji="1" lang="ja-JP" altLang="en-US" sz="1700" b="1" dirty="0">
                        <a:solidFill>
                          <a:schemeClr val="accent4"/>
                        </a:solidFill>
                      </a:endParaRPr>
                    </a:p>
                  </a:txBody>
                  <a:tcPr>
                    <a:noFill/>
                  </a:tcPr>
                </a:tc>
                <a:tc>
                  <a:txBody>
                    <a:bodyPr/>
                    <a:lstStyle/>
                    <a:p>
                      <a:r>
                        <a:rPr kumimoji="1" lang="ja-JP" altLang="en-US" sz="1700" dirty="0"/>
                        <a:t>線型よりもモデル精度が改善せず。</a:t>
                      </a:r>
                      <a:endParaRPr kumimoji="1" lang="en-US" altLang="ja-JP" sz="1700" dirty="0"/>
                    </a:p>
                  </a:txBody>
                  <a:tcPr>
                    <a:noFill/>
                  </a:tcPr>
                </a:tc>
                <a:extLst>
                  <a:ext uri="{0D108BD9-81ED-4DB2-BD59-A6C34878D82A}">
                    <a16:rowId xmlns:a16="http://schemas.microsoft.com/office/drawing/2014/main" val="3267215973"/>
                  </a:ext>
                </a:extLst>
              </a:tr>
              <a:tr h="199278">
                <a:tc vMerge="1">
                  <a:txBody>
                    <a:bodyPr/>
                    <a:lstStyle/>
                    <a:p>
                      <a:endParaRPr kumimoji="1" lang="ja-JP" altLang="en-US"/>
                    </a:p>
                  </a:txBody>
                  <a:tcPr/>
                </a:tc>
                <a:tc vMerge="1">
                  <a:txBody>
                    <a:bodyPr/>
                    <a:lstStyle/>
                    <a:p>
                      <a:endParaRPr kumimoji="1" lang="ja-JP" altLang="en-US"/>
                    </a:p>
                  </a:txBody>
                  <a:tcPr/>
                </a:tc>
                <a:tc>
                  <a:txBody>
                    <a:bodyPr/>
                    <a:lstStyle/>
                    <a:p>
                      <a:r>
                        <a:rPr kumimoji="1" lang="ja-JP" altLang="en-US" sz="1700" dirty="0"/>
                        <a:t>カーネル部分</a:t>
                      </a:r>
                      <a:endParaRPr kumimoji="1" lang="en-US" altLang="ja-JP" sz="1700" dirty="0"/>
                    </a:p>
                    <a:p>
                      <a:r>
                        <a:rPr kumimoji="1" lang="ja-JP" altLang="en-US" sz="1700" dirty="0"/>
                        <a:t>空間同定法</a:t>
                      </a:r>
                    </a:p>
                  </a:txBody>
                  <a:tcPr/>
                </a:tc>
                <a:tc>
                  <a:txBody>
                    <a:bodyPr/>
                    <a:lstStyle/>
                    <a:p>
                      <a:pPr algn="ctr"/>
                      <a:r>
                        <a:rPr kumimoji="1" lang="en-US" altLang="ja-JP" sz="1700" b="1" dirty="0">
                          <a:solidFill>
                            <a:schemeClr val="accent4"/>
                          </a:solidFill>
                        </a:rPr>
                        <a:t>×</a:t>
                      </a:r>
                      <a:endParaRPr kumimoji="1" lang="ja-JP" altLang="en-US" sz="1700" b="1" dirty="0">
                        <a:solidFill>
                          <a:schemeClr val="accent4"/>
                        </a:solidFill>
                      </a:endParaRPr>
                    </a:p>
                  </a:txBody>
                  <a:tcPr/>
                </a:tc>
                <a:tc>
                  <a:txBody>
                    <a:bodyPr/>
                    <a:lstStyle/>
                    <a:p>
                      <a:r>
                        <a:rPr kumimoji="1" lang="ja-JP" altLang="en-US" sz="1700" dirty="0"/>
                        <a:t>線型よりもモデル精度が改善せず。</a:t>
                      </a:r>
                    </a:p>
                  </a:txBody>
                  <a:tcPr/>
                </a:tc>
                <a:extLst>
                  <a:ext uri="{0D108BD9-81ED-4DB2-BD59-A6C34878D82A}">
                    <a16:rowId xmlns:a16="http://schemas.microsoft.com/office/drawing/2014/main" val="150942425"/>
                  </a:ext>
                </a:extLst>
              </a:tr>
              <a:tr h="0">
                <a:tc vMerge="1">
                  <a:txBody>
                    <a:bodyPr/>
                    <a:lstStyle/>
                    <a:p>
                      <a:endParaRPr kumimoji="1" lang="ja-JP"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 altLang="ja-JP" sz="1700" dirty="0"/>
                        <a:t>M2. </a:t>
                      </a:r>
                      <a:r>
                        <a:rPr kumimoji="1" lang="ja-JP" altLang="en-US" sz="1700" dirty="0"/>
                        <a:t>次元削減・特徴抽出</a:t>
                      </a:r>
                    </a:p>
                  </a:txBody>
                  <a:tcPr/>
                </a:tc>
                <a:tc>
                  <a:txBody>
                    <a:bodyPr/>
                    <a:lstStyle/>
                    <a:p>
                      <a:r>
                        <a:rPr kumimoji="1" lang="en-US" altLang="ja-JP" sz="1700" dirty="0"/>
                        <a:t>Kernel PCA</a:t>
                      </a:r>
                      <a:r>
                        <a:rPr kumimoji="1" lang="ja-JP" altLang="en-US" sz="1700" dirty="0"/>
                        <a:t>／</a:t>
                      </a:r>
                      <a:r>
                        <a:rPr kumimoji="1" lang="en-US" altLang="ja-JP" sz="1700" dirty="0"/>
                        <a:t>Auto Encoder</a:t>
                      </a:r>
                      <a:endParaRPr kumimoji="1" lang="ja-JP" altLang="en-US" sz="1700" dirty="0"/>
                    </a:p>
                  </a:txBody>
                  <a:tcPr/>
                </a:tc>
                <a:tc>
                  <a:txBody>
                    <a:bodyPr/>
                    <a:lstStyle/>
                    <a:p>
                      <a:pPr algn="ctr"/>
                      <a:r>
                        <a:rPr kumimoji="1" lang="en-US" altLang="ja-JP" sz="1700" b="1" dirty="0">
                          <a:solidFill>
                            <a:schemeClr val="accent4"/>
                          </a:solidFill>
                        </a:rPr>
                        <a:t>×</a:t>
                      </a:r>
                      <a:endParaRPr kumimoji="1" lang="ja-JP" altLang="en-US" sz="1700" b="1" dirty="0">
                        <a:solidFill>
                          <a:schemeClr val="accent4"/>
                        </a:solidFill>
                      </a:endParaRPr>
                    </a:p>
                  </a:txBody>
                  <a:tcPr/>
                </a:tc>
                <a:tc>
                  <a:txBody>
                    <a:bodyPr/>
                    <a:lstStyle/>
                    <a:p>
                      <a:r>
                        <a:rPr kumimoji="1" lang="ja-JP" altLang="en-US" sz="1700" dirty="0"/>
                        <a:t>動的要素への拡張は困難だと判断。</a:t>
                      </a:r>
                    </a:p>
                  </a:txBody>
                  <a:tcPr/>
                </a:tc>
                <a:extLst>
                  <a:ext uri="{0D108BD9-81ED-4DB2-BD59-A6C34878D82A}">
                    <a16:rowId xmlns:a16="http://schemas.microsoft.com/office/drawing/2014/main" val="2855281741"/>
                  </a:ext>
                </a:extLst>
              </a:tr>
              <a:tr h="933967">
                <a:tc rowSpan="2">
                  <a:txBody>
                    <a:bodyPr/>
                    <a:lstStyle/>
                    <a:p>
                      <a:r>
                        <a:rPr kumimoji="1" lang="ja-JP" altLang="en-US" sz="1700"/>
                        <a:t>最適化</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 altLang="ja-JP" sz="1700" dirty="0"/>
                        <a:t>O1. </a:t>
                      </a:r>
                      <a:r>
                        <a:rPr kumimoji="1" lang="ja-JP" altLang="en-US" sz="1700" dirty="0"/>
                        <a:t>有制約大域的最適化</a:t>
                      </a:r>
                    </a:p>
                  </a:txBody>
                  <a:tcPr/>
                </a:tc>
                <a:tc>
                  <a:txBody>
                    <a:bodyPr/>
                    <a:lstStyle/>
                    <a:p>
                      <a:r>
                        <a:rPr kumimoji="1" lang="ja-JP" altLang="en-US" sz="1700" dirty="0"/>
                        <a:t>大域的最適化</a:t>
                      </a:r>
                      <a:r>
                        <a:rPr kumimoji="1" lang="en-US" altLang="ja-JP" sz="1700" dirty="0"/>
                        <a:t> + </a:t>
                      </a:r>
                      <a:r>
                        <a:rPr kumimoji="1" lang="ja-JP" altLang="en-US" sz="1700" dirty="0"/>
                        <a:t>制約対処法</a:t>
                      </a:r>
                    </a:p>
                  </a:txBody>
                  <a:tcPr>
                    <a:noFill/>
                  </a:tcPr>
                </a:tc>
                <a:tc>
                  <a:txBody>
                    <a:bodyPr/>
                    <a:lstStyle/>
                    <a:p>
                      <a:pPr algn="ctr"/>
                      <a:r>
                        <a:rPr kumimoji="1" lang="ja-JP" altLang="en-US" sz="1700" b="1" dirty="0">
                          <a:solidFill>
                            <a:schemeClr val="accent6">
                              <a:lumMod val="60000"/>
                              <a:lumOff val="40000"/>
                            </a:schemeClr>
                          </a:solidFill>
                        </a:rPr>
                        <a:t>〇</a:t>
                      </a:r>
                    </a:p>
                  </a:txBody>
                  <a:tcPr>
                    <a:noFill/>
                  </a:tcPr>
                </a:tc>
                <a:tc>
                  <a:txBody>
                    <a:bodyPr/>
                    <a:lstStyle/>
                    <a:p>
                      <a:r>
                        <a:rPr kumimoji="1" lang="ja-JP" altLang="en-US" sz="1700" dirty="0">
                          <a:solidFill>
                            <a:schemeClr val="accent1"/>
                          </a:solidFill>
                        </a:rPr>
                        <a:t>ブラックボックス最適化のアルゴリズムを開発し、非線形制約や</a:t>
                      </a:r>
                      <a:r>
                        <a:rPr kumimoji="1" lang="en-US" altLang="ja-JP" sz="1700" dirty="0">
                          <a:solidFill>
                            <a:schemeClr val="accent1"/>
                          </a:solidFill>
                        </a:rPr>
                        <a:t>RO</a:t>
                      </a:r>
                      <a:r>
                        <a:rPr kumimoji="1" lang="ja-JP" altLang="en-US" sz="1700" dirty="0">
                          <a:solidFill>
                            <a:schemeClr val="accent1"/>
                          </a:solidFill>
                        </a:rPr>
                        <a:t>運転最適化への適用を通して、効果を確認した。</a:t>
                      </a:r>
                      <a:endParaRPr kumimoji="1" lang="en-US" altLang="ja-JP" sz="1700" dirty="0">
                        <a:solidFill>
                          <a:schemeClr val="accen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700" dirty="0"/>
                        <a:t>混合整数や連携プロセスの検証まで到達しなかった。</a:t>
                      </a:r>
                      <a:endParaRPr kumimoji="1" lang="en-US" altLang="ja-JP" sz="1700" dirty="0"/>
                    </a:p>
                  </a:txBody>
                  <a:tcPr>
                    <a:noFill/>
                  </a:tcPr>
                </a:tc>
                <a:extLst>
                  <a:ext uri="{0D108BD9-81ED-4DB2-BD59-A6C34878D82A}">
                    <a16:rowId xmlns:a16="http://schemas.microsoft.com/office/drawing/2014/main" val="2729096995"/>
                  </a:ext>
                </a:extLst>
              </a:tr>
              <a:tr h="560071">
                <a:tc vMerge="1">
                  <a:txBody>
                    <a:bodyPr/>
                    <a:lstStyle/>
                    <a:p>
                      <a:endParaRPr kumimoji="1" lang="ja-JP" altLang="en-US"/>
                    </a:p>
                  </a:txBody>
                  <a:tcPr/>
                </a:tc>
                <a:tc>
                  <a:txBody>
                    <a:bodyPr/>
                    <a:lstStyle/>
                    <a:p>
                      <a:r>
                        <a:rPr kumimoji="1" lang="en" altLang="ja-JP" sz="1700" dirty="0"/>
                        <a:t>O2. </a:t>
                      </a:r>
                      <a:r>
                        <a:rPr kumimoji="1" lang="ja-JP" altLang="en-US" sz="1700" dirty="0"/>
                        <a:t>凸緩和</a:t>
                      </a:r>
                      <a:r>
                        <a:rPr kumimoji="1" lang="en-US" altLang="ja-JP" sz="1700" dirty="0"/>
                        <a:t>&amp;</a:t>
                      </a:r>
                      <a:r>
                        <a:rPr kumimoji="1" lang="ja-JP" altLang="en-US" sz="1700" dirty="0"/>
                        <a:t>分枝限定法</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700" dirty="0"/>
                        <a:t>凸緩和</a:t>
                      </a:r>
                      <a:r>
                        <a:rPr kumimoji="1" lang="en-US" altLang="ja-JP" sz="1700" dirty="0"/>
                        <a:t>&amp;</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700" dirty="0"/>
                        <a:t>分枝限定法</a:t>
                      </a:r>
                    </a:p>
                  </a:txBody>
                  <a:tcPr/>
                </a:tc>
                <a:tc>
                  <a:txBody>
                    <a:bodyPr/>
                    <a:lstStyle/>
                    <a:p>
                      <a:pPr algn="ctr"/>
                      <a:r>
                        <a:rPr kumimoji="1" lang="en-US" altLang="ja-JP" sz="1700" b="1" dirty="0">
                          <a:solidFill>
                            <a:schemeClr val="accent4"/>
                          </a:solidFill>
                        </a:rPr>
                        <a:t>×</a:t>
                      </a:r>
                      <a:endParaRPr kumimoji="1" lang="ja-JP" altLang="en-US" sz="1700" b="1" dirty="0">
                        <a:solidFill>
                          <a:schemeClr val="accent4"/>
                        </a:solidFill>
                      </a:endParaRPr>
                    </a:p>
                  </a:txBody>
                  <a:tcPr/>
                </a:tc>
                <a:tc>
                  <a:txBody>
                    <a:bodyPr/>
                    <a:lstStyle/>
                    <a:p>
                      <a:r>
                        <a:rPr kumimoji="1" lang="ja-JP" altLang="en-US" sz="1700" dirty="0"/>
                        <a:t>小規模な問題でも目標時間を大きく越え、改善の余地も薄い。</a:t>
                      </a:r>
                      <a:endParaRPr kumimoji="1" lang="en-US" altLang="ja-JP" sz="1700" dirty="0"/>
                    </a:p>
                  </a:txBody>
                  <a:tcPr/>
                </a:tc>
                <a:extLst>
                  <a:ext uri="{0D108BD9-81ED-4DB2-BD59-A6C34878D82A}">
                    <a16:rowId xmlns:a16="http://schemas.microsoft.com/office/drawing/2014/main" val="2782890190"/>
                  </a:ext>
                </a:extLst>
              </a:tr>
            </a:tbl>
          </a:graphicData>
        </a:graphic>
      </p:graphicFrame>
    </p:spTree>
    <p:extLst>
      <p:ext uri="{BB962C8B-B14F-4D97-AF65-F5344CB8AC3E}">
        <p14:creationId xmlns:p14="http://schemas.microsoft.com/office/powerpoint/2010/main" val="201821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技術評価・検証で得た知見</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a:t>
            </a:r>
          </a:p>
        </p:txBody>
      </p:sp>
      <p:sp>
        <p:nvSpPr>
          <p:cNvPr id="5" name="正方形/長方形 4">
            <a:extLst>
              <a:ext uri="{FF2B5EF4-FFF2-40B4-BE49-F238E27FC236}">
                <a16:creationId xmlns:a16="http://schemas.microsoft.com/office/drawing/2014/main" id="{B5DFDC58-0F26-4B26-8B48-D1636708FC17}"/>
              </a:ext>
            </a:extLst>
          </p:cNvPr>
          <p:cNvSpPr/>
          <p:nvPr/>
        </p:nvSpPr>
        <p:spPr>
          <a:xfrm>
            <a:off x="2505076" y="2141353"/>
            <a:ext cx="4381500" cy="46101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ポジティブ</a:t>
            </a:r>
          </a:p>
        </p:txBody>
      </p:sp>
      <p:sp>
        <p:nvSpPr>
          <p:cNvPr id="6" name="正方形/長方形 5">
            <a:extLst>
              <a:ext uri="{FF2B5EF4-FFF2-40B4-BE49-F238E27FC236}">
                <a16:creationId xmlns:a16="http://schemas.microsoft.com/office/drawing/2014/main" id="{A429A743-A600-1CD7-137F-5778FEDA2911}"/>
              </a:ext>
            </a:extLst>
          </p:cNvPr>
          <p:cNvSpPr/>
          <p:nvPr/>
        </p:nvSpPr>
        <p:spPr>
          <a:xfrm>
            <a:off x="7210426" y="2141353"/>
            <a:ext cx="4381500" cy="4610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ネガティブ</a:t>
            </a:r>
          </a:p>
        </p:txBody>
      </p:sp>
      <p:sp>
        <p:nvSpPr>
          <p:cNvPr id="7" name="正方形/長方形 6">
            <a:extLst>
              <a:ext uri="{FF2B5EF4-FFF2-40B4-BE49-F238E27FC236}">
                <a16:creationId xmlns:a16="http://schemas.microsoft.com/office/drawing/2014/main" id="{804BEF2C-EC11-C8A1-66E8-65BE41AB90A9}"/>
              </a:ext>
            </a:extLst>
          </p:cNvPr>
          <p:cNvSpPr/>
          <p:nvPr/>
        </p:nvSpPr>
        <p:spPr>
          <a:xfrm>
            <a:off x="180976" y="2812906"/>
            <a:ext cx="2038349" cy="18287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モデリング技術</a:t>
            </a:r>
          </a:p>
        </p:txBody>
      </p:sp>
      <p:sp>
        <p:nvSpPr>
          <p:cNvPr id="8" name="正方形/長方形 7">
            <a:extLst>
              <a:ext uri="{FF2B5EF4-FFF2-40B4-BE49-F238E27FC236}">
                <a16:creationId xmlns:a16="http://schemas.microsoft.com/office/drawing/2014/main" id="{C398B0C6-27AD-5DDB-8D6C-3C1A88055FFB}"/>
              </a:ext>
            </a:extLst>
          </p:cNvPr>
          <p:cNvSpPr/>
          <p:nvPr/>
        </p:nvSpPr>
        <p:spPr>
          <a:xfrm>
            <a:off x="180976" y="4784582"/>
            <a:ext cx="2038349" cy="10416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最適化技術</a:t>
            </a:r>
          </a:p>
        </p:txBody>
      </p:sp>
      <p:sp>
        <p:nvSpPr>
          <p:cNvPr id="9" name="テキスト プレースホルダー 2">
            <a:extLst>
              <a:ext uri="{FF2B5EF4-FFF2-40B4-BE49-F238E27FC236}">
                <a16:creationId xmlns:a16="http://schemas.microsoft.com/office/drawing/2014/main" id="{CE1A95DA-196F-A527-C021-7337C50D0AA1}"/>
              </a:ext>
            </a:extLst>
          </p:cNvPr>
          <p:cNvSpPr txBox="1">
            <a:spLocks/>
          </p:cNvSpPr>
          <p:nvPr/>
        </p:nvSpPr>
        <p:spPr>
          <a:xfrm>
            <a:off x="2475103" y="2812907"/>
            <a:ext cx="446862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000" dirty="0"/>
              <a:t>動特性を考慮したモデリングは、一定の制御性能向上に期待できる。</a:t>
            </a:r>
            <a:endParaRPr lang="en-US" altLang="ja-JP" sz="2000" dirty="0"/>
          </a:p>
        </p:txBody>
      </p:sp>
      <p:sp>
        <p:nvSpPr>
          <p:cNvPr id="10" name="テキスト プレースホルダー 2">
            <a:extLst>
              <a:ext uri="{FF2B5EF4-FFF2-40B4-BE49-F238E27FC236}">
                <a16:creationId xmlns:a16="http://schemas.microsoft.com/office/drawing/2014/main" id="{5FEF3582-E467-CCCB-E0C3-E4C50DA152B7}"/>
              </a:ext>
            </a:extLst>
          </p:cNvPr>
          <p:cNvSpPr txBox="1">
            <a:spLocks/>
          </p:cNvSpPr>
          <p:nvPr/>
        </p:nvSpPr>
        <p:spPr>
          <a:xfrm>
            <a:off x="7140201" y="2812907"/>
            <a:ext cx="446862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000" dirty="0"/>
              <a:t>本技術はデータの局所的な非線形傾向をモデル化できるが、最適化では学習データから離れた外挿領域での大域的な傾向を活用したい。</a:t>
            </a:r>
            <a:endParaRPr lang="en-US" altLang="ja-JP" sz="2000" dirty="0"/>
          </a:p>
          <a:p>
            <a:pPr>
              <a:defRPr/>
            </a:pPr>
            <a:r>
              <a:rPr lang="ja-JP" altLang="en-US" sz="2000" dirty="0"/>
              <a:t>運転可能領域を網羅するデータが必要となる。</a:t>
            </a:r>
            <a:endParaRPr lang="en-US" altLang="ja-JP" sz="2000" dirty="0"/>
          </a:p>
        </p:txBody>
      </p:sp>
      <p:sp>
        <p:nvSpPr>
          <p:cNvPr id="11" name="テキスト プレースホルダー 2">
            <a:extLst>
              <a:ext uri="{FF2B5EF4-FFF2-40B4-BE49-F238E27FC236}">
                <a16:creationId xmlns:a16="http://schemas.microsoft.com/office/drawing/2014/main" id="{2F430FDD-33A6-691F-17FF-7B5127F40C0C}"/>
              </a:ext>
            </a:extLst>
          </p:cNvPr>
          <p:cNvSpPr txBox="1">
            <a:spLocks/>
          </p:cNvSpPr>
          <p:nvPr/>
        </p:nvSpPr>
        <p:spPr>
          <a:xfrm>
            <a:off x="2458206" y="4784582"/>
            <a:ext cx="446862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000" dirty="0"/>
              <a:t>ブラックボックス最適化自体は応用先が様々あるため、展開に期待できる。</a:t>
            </a:r>
            <a:endParaRPr lang="en-US" altLang="ja-JP" sz="2000" dirty="0"/>
          </a:p>
        </p:txBody>
      </p:sp>
      <p:sp>
        <p:nvSpPr>
          <p:cNvPr id="12" name="テキスト プレースホルダー 2">
            <a:extLst>
              <a:ext uri="{FF2B5EF4-FFF2-40B4-BE49-F238E27FC236}">
                <a16:creationId xmlns:a16="http://schemas.microsoft.com/office/drawing/2014/main" id="{3B438135-40A2-D518-CB0C-A8C89A2BA9BB}"/>
              </a:ext>
            </a:extLst>
          </p:cNvPr>
          <p:cNvSpPr txBox="1">
            <a:spLocks/>
          </p:cNvSpPr>
          <p:nvPr/>
        </p:nvSpPr>
        <p:spPr>
          <a:xfrm>
            <a:off x="7123304" y="4784582"/>
            <a:ext cx="446862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000" dirty="0"/>
              <a:t>モデルが重い場合は、評価回数を削減する技術（応答局面法等）を別途併用する必要がある。</a:t>
            </a:r>
            <a:endParaRPr lang="en-US" altLang="ja-JP" sz="2000" dirty="0"/>
          </a:p>
        </p:txBody>
      </p:sp>
      <p:sp>
        <p:nvSpPr>
          <p:cNvPr id="4" name="テキスト プレースホルダー 6">
            <a:extLst>
              <a:ext uri="{FF2B5EF4-FFF2-40B4-BE49-F238E27FC236}">
                <a16:creationId xmlns:a16="http://schemas.microsoft.com/office/drawing/2014/main" id="{B1C09ECE-0E5D-6C62-C6BF-6558DA8B0D2C}"/>
              </a:ext>
            </a:extLst>
          </p:cNvPr>
          <p:cNvSpPr>
            <a:spLocks noGrp="1"/>
          </p:cNvSpPr>
          <p:nvPr>
            <p:ph type="body" sz="quarter" idx="11"/>
          </p:nvPr>
        </p:nvSpPr>
        <p:spPr>
          <a:xfrm>
            <a:off x="235527" y="1068411"/>
            <a:ext cx="11772253" cy="946500"/>
          </a:xfrm>
        </p:spPr>
        <p:txBody>
          <a:bodyPr>
            <a:normAutofit/>
          </a:bodyPr>
          <a:lstStyle/>
          <a:p>
            <a:r>
              <a:rPr lang="ja-JP" altLang="en-US" dirty="0"/>
              <a:t>ほげほげ。</a:t>
            </a:r>
            <a:endParaRPr lang="en-US" altLang="ja-JP" dirty="0"/>
          </a:p>
        </p:txBody>
      </p:sp>
      <p:sp>
        <p:nvSpPr>
          <p:cNvPr id="13" name="吹き出し: 四角形 12">
            <a:extLst>
              <a:ext uri="{FF2B5EF4-FFF2-40B4-BE49-F238E27FC236}">
                <a16:creationId xmlns:a16="http://schemas.microsoft.com/office/drawing/2014/main" id="{224B2E92-0870-5E64-56E9-EBC6EE5DDE98}"/>
              </a:ext>
            </a:extLst>
          </p:cNvPr>
          <p:cNvSpPr/>
          <p:nvPr/>
        </p:nvSpPr>
        <p:spPr>
          <a:xfrm>
            <a:off x="8269621" y="668611"/>
            <a:ext cx="3883933" cy="865274"/>
          </a:xfrm>
          <a:prstGeom prst="wedgeRectCallout">
            <a:avLst>
              <a:gd name="adj1" fmla="val -21428"/>
              <a:gd name="adj2" fmla="val 8434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ネガティブな知見だと思って書いたが、</a:t>
            </a:r>
            <a:endParaRPr kumimoji="1" lang="en-US" altLang="ja-JP" dirty="0">
              <a:solidFill>
                <a:schemeClr val="bg1"/>
              </a:solidFill>
            </a:endParaRPr>
          </a:p>
          <a:p>
            <a:pPr algn="ctr"/>
            <a:r>
              <a:rPr kumimoji="1" lang="ja-JP" altLang="en-US" dirty="0">
                <a:solidFill>
                  <a:schemeClr val="bg1"/>
                </a:solidFill>
              </a:rPr>
              <a:t>単に精度が出なかった理由になってる？</a:t>
            </a:r>
            <a:endParaRPr kumimoji="1" lang="en-US" altLang="ja-JP" dirty="0">
              <a:solidFill>
                <a:schemeClr val="bg1"/>
              </a:solidFill>
            </a:endParaRPr>
          </a:p>
        </p:txBody>
      </p:sp>
    </p:spTree>
    <p:extLst>
      <p:ext uri="{BB962C8B-B14F-4D97-AF65-F5344CB8AC3E}">
        <p14:creationId xmlns:p14="http://schemas.microsoft.com/office/powerpoint/2010/main" val="451433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dirty="0"/>
              <a:t>テーマをクローズする理由</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a:t>
            </a:r>
            <a:r>
              <a:rPr lang="ja-JP" altLang="en-US" dirty="0"/>
              <a:t>研究開発プロジェクトのマネジメント</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42214" y="985381"/>
            <a:ext cx="11307572" cy="11756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000" dirty="0"/>
              <a:t>技術評価：既存市場でのモデリング工数の削減に至るほど、モデル精度が改善しなかった。</a:t>
            </a:r>
            <a:endParaRPr lang="en-US" altLang="ja-JP" sz="2000" dirty="0"/>
          </a:p>
          <a:p>
            <a:pPr>
              <a:defRPr/>
            </a:pPr>
            <a:r>
              <a:rPr lang="ja-JP" altLang="en-US" sz="2000" dirty="0"/>
              <a:t>別</a:t>
            </a:r>
            <a:r>
              <a:rPr lang="en-US" altLang="ja-JP" sz="2000" dirty="0"/>
              <a:t>PJT</a:t>
            </a:r>
            <a:r>
              <a:rPr lang="ja-JP" altLang="en-US" sz="2000" dirty="0"/>
              <a:t>活動：他候補プロセスも視野に入れていたが、物理モデルが必須であるため、適用不可と判断。</a:t>
            </a:r>
            <a:endParaRPr lang="en-US" altLang="ja-JP" sz="2000" dirty="0"/>
          </a:p>
          <a:p>
            <a:pPr>
              <a:defRPr/>
            </a:pPr>
            <a:r>
              <a:rPr lang="ja-JP" altLang="en-US" sz="2000" dirty="0"/>
              <a:t>市場調査：過去テーマビジネスの現状を含めて考慮し、大幅な見直しが必要と判断。</a:t>
            </a:r>
            <a:endParaRPr lang="en-US" altLang="ja-JP" sz="2000" dirty="0"/>
          </a:p>
        </p:txBody>
      </p:sp>
      <p:sp>
        <p:nvSpPr>
          <p:cNvPr id="9" name="吹き出し: 四角形 8">
            <a:extLst>
              <a:ext uri="{FF2B5EF4-FFF2-40B4-BE49-F238E27FC236}">
                <a16:creationId xmlns:a16="http://schemas.microsoft.com/office/drawing/2014/main" id="{A3C6D0A3-DD39-4366-AD27-B94068EA2802}"/>
              </a:ext>
            </a:extLst>
          </p:cNvPr>
          <p:cNvSpPr/>
          <p:nvPr/>
        </p:nvSpPr>
        <p:spPr>
          <a:xfrm>
            <a:off x="3680892" y="98607"/>
            <a:ext cx="8819218" cy="707488"/>
          </a:xfrm>
          <a:prstGeom prst="wedgeRectCallout">
            <a:avLst>
              <a:gd name="adj1" fmla="val 13543"/>
              <a:gd name="adj2" fmla="val 61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dirty="0">
                <a:solidFill>
                  <a:schemeClr val="tx1"/>
                </a:solidFill>
              </a:rPr>
              <a:t>(DDMO</a:t>
            </a:r>
            <a:r>
              <a:rPr kumimoji="1" lang="ja-JP" altLang="en-US" dirty="0">
                <a:solidFill>
                  <a:schemeClr val="tx1"/>
                </a:solidFill>
              </a:rPr>
              <a:t>の延長線上にあったこともあり</a:t>
            </a:r>
            <a:r>
              <a:rPr kumimoji="1" lang="en-US" altLang="ja-JP" dirty="0">
                <a:solidFill>
                  <a:schemeClr val="tx1"/>
                </a:solidFill>
              </a:rPr>
              <a:t>) </a:t>
            </a:r>
            <a:r>
              <a:rPr kumimoji="1" lang="ja-JP" altLang="en-US" dirty="0">
                <a:solidFill>
                  <a:schemeClr val="tx1"/>
                </a:solidFill>
              </a:rPr>
              <a:t>我々は暗黙的に動特性・非線形性に絞っていたが、長期的な変化をとらえるなど、ほかにも必要性はあったかも。</a:t>
            </a:r>
          </a:p>
        </p:txBody>
      </p:sp>
      <p:sp>
        <p:nvSpPr>
          <p:cNvPr id="7" name="正方形/長方形 6">
            <a:extLst>
              <a:ext uri="{FF2B5EF4-FFF2-40B4-BE49-F238E27FC236}">
                <a16:creationId xmlns:a16="http://schemas.microsoft.com/office/drawing/2014/main" id="{25845D67-93B9-15B1-226A-C6F098EB8E0B}"/>
              </a:ext>
            </a:extLst>
          </p:cNvPr>
          <p:cNvSpPr/>
          <p:nvPr/>
        </p:nvSpPr>
        <p:spPr>
          <a:xfrm>
            <a:off x="3272079" y="3171790"/>
            <a:ext cx="4072102" cy="45335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既存市場</a:t>
            </a:r>
            <a:endParaRPr kumimoji="1" lang="en-US" altLang="ja-JP" sz="2000" b="1" dirty="0">
              <a:solidFill>
                <a:schemeClr val="bg1"/>
              </a:solidFill>
            </a:endParaRPr>
          </a:p>
        </p:txBody>
      </p:sp>
      <p:sp>
        <p:nvSpPr>
          <p:cNvPr id="12" name="正方形/長方形 11">
            <a:extLst>
              <a:ext uri="{FF2B5EF4-FFF2-40B4-BE49-F238E27FC236}">
                <a16:creationId xmlns:a16="http://schemas.microsoft.com/office/drawing/2014/main" id="{B008773F-B624-1DDD-4E57-7F2C3E5862C6}"/>
              </a:ext>
            </a:extLst>
          </p:cNvPr>
          <p:cNvSpPr/>
          <p:nvPr/>
        </p:nvSpPr>
        <p:spPr>
          <a:xfrm>
            <a:off x="7559178" y="3171791"/>
            <a:ext cx="4072102" cy="45335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新市場候補</a:t>
            </a:r>
            <a:endParaRPr kumimoji="1" lang="en-US" altLang="ja-JP" sz="2000" b="1" dirty="0">
              <a:solidFill>
                <a:schemeClr val="bg1"/>
              </a:solidFill>
            </a:endParaRPr>
          </a:p>
        </p:txBody>
      </p:sp>
      <p:sp>
        <p:nvSpPr>
          <p:cNvPr id="13" name="正方形/長方形 12">
            <a:extLst>
              <a:ext uri="{FF2B5EF4-FFF2-40B4-BE49-F238E27FC236}">
                <a16:creationId xmlns:a16="http://schemas.microsoft.com/office/drawing/2014/main" id="{27498246-C045-33D1-CE2B-0F2BC49D5982}"/>
              </a:ext>
            </a:extLst>
          </p:cNvPr>
          <p:cNvSpPr/>
          <p:nvPr/>
        </p:nvSpPr>
        <p:spPr>
          <a:xfrm>
            <a:off x="121185" y="4027673"/>
            <a:ext cx="2898825" cy="5928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モデル化に直結するデータ</a:t>
            </a:r>
          </a:p>
        </p:txBody>
      </p:sp>
      <p:sp>
        <p:nvSpPr>
          <p:cNvPr id="19" name="テキスト ボックス 18">
            <a:extLst>
              <a:ext uri="{FF2B5EF4-FFF2-40B4-BE49-F238E27FC236}">
                <a16:creationId xmlns:a16="http://schemas.microsoft.com/office/drawing/2014/main" id="{36A21551-5172-A5F5-68D3-587DB090FC67}"/>
              </a:ext>
            </a:extLst>
          </p:cNvPr>
          <p:cNvSpPr txBox="1"/>
          <p:nvPr/>
        </p:nvSpPr>
        <p:spPr>
          <a:xfrm>
            <a:off x="4628680" y="4093277"/>
            <a:ext cx="1358900" cy="461665"/>
          </a:xfrm>
          <a:prstGeom prst="rect">
            <a:avLst/>
          </a:prstGeom>
          <a:noFill/>
        </p:spPr>
        <p:txBody>
          <a:bodyPr wrap="square" rtlCol="0">
            <a:spAutoFit/>
          </a:bodyPr>
          <a:lstStyle/>
          <a:p>
            <a:pPr algn="ctr"/>
            <a:r>
              <a:rPr kumimoji="1" lang="ja-JP" altLang="en-US" sz="2400" b="1" dirty="0">
                <a:solidFill>
                  <a:schemeClr val="accent6">
                    <a:lumMod val="40000"/>
                    <a:lumOff val="60000"/>
                  </a:schemeClr>
                </a:solidFill>
              </a:rPr>
              <a:t>取得可</a:t>
            </a:r>
          </a:p>
        </p:txBody>
      </p:sp>
      <p:sp>
        <p:nvSpPr>
          <p:cNvPr id="20" name="テキスト ボックス 19">
            <a:extLst>
              <a:ext uri="{FF2B5EF4-FFF2-40B4-BE49-F238E27FC236}">
                <a16:creationId xmlns:a16="http://schemas.microsoft.com/office/drawing/2014/main" id="{A2A271C7-F02B-5A9D-1C96-C7764896A78F}"/>
              </a:ext>
            </a:extLst>
          </p:cNvPr>
          <p:cNvSpPr txBox="1"/>
          <p:nvPr/>
        </p:nvSpPr>
        <p:spPr>
          <a:xfrm>
            <a:off x="8770523" y="4093277"/>
            <a:ext cx="1649412" cy="461665"/>
          </a:xfrm>
          <a:prstGeom prst="rect">
            <a:avLst/>
          </a:prstGeom>
          <a:noFill/>
        </p:spPr>
        <p:txBody>
          <a:bodyPr wrap="square" rtlCol="0">
            <a:spAutoFit/>
          </a:bodyPr>
          <a:lstStyle/>
          <a:p>
            <a:pPr algn="ctr"/>
            <a:r>
              <a:rPr kumimoji="1" lang="ja-JP" altLang="en-US" sz="2400" b="1" dirty="0">
                <a:solidFill>
                  <a:schemeClr val="accent4"/>
                </a:solidFill>
              </a:rPr>
              <a:t>取得不可</a:t>
            </a:r>
          </a:p>
        </p:txBody>
      </p:sp>
      <p:sp>
        <p:nvSpPr>
          <p:cNvPr id="22" name="テキスト ボックス 21">
            <a:extLst>
              <a:ext uri="{FF2B5EF4-FFF2-40B4-BE49-F238E27FC236}">
                <a16:creationId xmlns:a16="http://schemas.microsoft.com/office/drawing/2014/main" id="{F75EC54D-0F1E-25DD-A7BE-288EC6E43B44}"/>
              </a:ext>
            </a:extLst>
          </p:cNvPr>
          <p:cNvSpPr txBox="1"/>
          <p:nvPr/>
        </p:nvSpPr>
        <p:spPr>
          <a:xfrm>
            <a:off x="8194687" y="5271597"/>
            <a:ext cx="2801085" cy="400110"/>
          </a:xfrm>
          <a:prstGeom prst="rect">
            <a:avLst/>
          </a:prstGeom>
          <a:noFill/>
        </p:spPr>
        <p:txBody>
          <a:bodyPr wrap="square" rtlCol="0">
            <a:spAutoFit/>
          </a:bodyPr>
          <a:lstStyle/>
          <a:p>
            <a:pPr algn="ctr"/>
            <a:r>
              <a:rPr kumimoji="1" lang="ja-JP" altLang="en-US" sz="2000" dirty="0"/>
              <a:t>データ駆動のみは不向き</a:t>
            </a:r>
          </a:p>
        </p:txBody>
      </p:sp>
      <p:sp>
        <p:nvSpPr>
          <p:cNvPr id="23" name="正方形/長方形 22">
            <a:extLst>
              <a:ext uri="{FF2B5EF4-FFF2-40B4-BE49-F238E27FC236}">
                <a16:creationId xmlns:a16="http://schemas.microsoft.com/office/drawing/2014/main" id="{6A13ACF1-C974-1924-470C-9AFA2D91F354}"/>
              </a:ext>
            </a:extLst>
          </p:cNvPr>
          <p:cNvSpPr/>
          <p:nvPr/>
        </p:nvSpPr>
        <p:spPr>
          <a:xfrm>
            <a:off x="121185" y="4795978"/>
            <a:ext cx="2898825" cy="901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物理モデルの位置づけ</a:t>
            </a:r>
          </a:p>
        </p:txBody>
      </p:sp>
      <p:sp>
        <p:nvSpPr>
          <p:cNvPr id="24" name="テキスト ボックス 23">
            <a:extLst>
              <a:ext uri="{FF2B5EF4-FFF2-40B4-BE49-F238E27FC236}">
                <a16:creationId xmlns:a16="http://schemas.microsoft.com/office/drawing/2014/main" id="{208897B5-08C3-B895-CD32-27E3892CBE59}"/>
              </a:ext>
            </a:extLst>
          </p:cNvPr>
          <p:cNvSpPr txBox="1"/>
          <p:nvPr/>
        </p:nvSpPr>
        <p:spPr>
          <a:xfrm>
            <a:off x="3472458" y="4870368"/>
            <a:ext cx="3671344" cy="461665"/>
          </a:xfrm>
          <a:prstGeom prst="rect">
            <a:avLst/>
          </a:prstGeom>
          <a:noFill/>
        </p:spPr>
        <p:txBody>
          <a:bodyPr wrap="square" rtlCol="0">
            <a:spAutoFit/>
          </a:bodyPr>
          <a:lstStyle/>
          <a:p>
            <a:pPr algn="ctr"/>
            <a:r>
              <a:rPr kumimoji="1" lang="ja-JP" altLang="en-US" sz="2400" b="1" dirty="0">
                <a:solidFill>
                  <a:schemeClr val="accent6">
                    <a:lumMod val="40000"/>
                    <a:lumOff val="60000"/>
                  </a:schemeClr>
                </a:solidFill>
              </a:rPr>
              <a:t>データ駆動の補助に有効</a:t>
            </a:r>
          </a:p>
        </p:txBody>
      </p:sp>
      <p:sp>
        <p:nvSpPr>
          <p:cNvPr id="25" name="吹き出し: 四角形 24">
            <a:extLst>
              <a:ext uri="{FF2B5EF4-FFF2-40B4-BE49-F238E27FC236}">
                <a16:creationId xmlns:a16="http://schemas.microsoft.com/office/drawing/2014/main" id="{D91678D4-6619-A3E0-7E82-E4FA54D1A335}"/>
              </a:ext>
            </a:extLst>
          </p:cNvPr>
          <p:cNvSpPr/>
          <p:nvPr/>
        </p:nvSpPr>
        <p:spPr>
          <a:xfrm>
            <a:off x="408783" y="5936510"/>
            <a:ext cx="6660163" cy="515206"/>
          </a:xfrm>
          <a:prstGeom prst="wedgeRectCallout">
            <a:avLst>
              <a:gd name="adj1" fmla="val 21708"/>
              <a:gd name="adj2" fmla="val -95375"/>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本テーマの挑戦はこれをデータ駆動だけで置換することであった</a:t>
            </a:r>
          </a:p>
        </p:txBody>
      </p:sp>
      <p:sp>
        <p:nvSpPr>
          <p:cNvPr id="26" name="テキスト ボックス 25">
            <a:extLst>
              <a:ext uri="{FF2B5EF4-FFF2-40B4-BE49-F238E27FC236}">
                <a16:creationId xmlns:a16="http://schemas.microsoft.com/office/drawing/2014/main" id="{985B6122-13F4-4DA8-51A2-30A606EFC8D4}"/>
              </a:ext>
            </a:extLst>
          </p:cNvPr>
          <p:cNvSpPr txBox="1"/>
          <p:nvPr/>
        </p:nvSpPr>
        <p:spPr>
          <a:xfrm>
            <a:off x="8770523" y="4870368"/>
            <a:ext cx="1649412" cy="461665"/>
          </a:xfrm>
          <a:prstGeom prst="rect">
            <a:avLst/>
          </a:prstGeom>
          <a:noFill/>
        </p:spPr>
        <p:txBody>
          <a:bodyPr wrap="square" rtlCol="0">
            <a:spAutoFit/>
          </a:bodyPr>
          <a:lstStyle/>
          <a:p>
            <a:pPr algn="ctr"/>
            <a:r>
              <a:rPr kumimoji="1" lang="ja-JP" altLang="en-US" sz="2400" b="1" dirty="0">
                <a:solidFill>
                  <a:schemeClr val="accent4"/>
                </a:solidFill>
              </a:rPr>
              <a:t>必須</a:t>
            </a:r>
          </a:p>
        </p:txBody>
      </p:sp>
      <p:sp>
        <p:nvSpPr>
          <p:cNvPr id="27" name="吹き出し: 四角形 26">
            <a:extLst>
              <a:ext uri="{FF2B5EF4-FFF2-40B4-BE49-F238E27FC236}">
                <a16:creationId xmlns:a16="http://schemas.microsoft.com/office/drawing/2014/main" id="{47EB2A2B-A690-79FB-8AB0-228F7D07DA27}"/>
              </a:ext>
            </a:extLst>
          </p:cNvPr>
          <p:cNvSpPr/>
          <p:nvPr/>
        </p:nvSpPr>
        <p:spPr>
          <a:xfrm>
            <a:off x="8398291" y="5956240"/>
            <a:ext cx="2361012" cy="400110"/>
          </a:xfrm>
          <a:prstGeom prst="wedgeRectCallout">
            <a:avLst>
              <a:gd name="adj1" fmla="val -21983"/>
              <a:gd name="adj2" fmla="val -103215"/>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こちらは適用できない</a:t>
            </a:r>
          </a:p>
        </p:txBody>
      </p:sp>
      <p:sp>
        <p:nvSpPr>
          <p:cNvPr id="5" name="テキスト ボックス 4">
            <a:extLst>
              <a:ext uri="{FF2B5EF4-FFF2-40B4-BE49-F238E27FC236}">
                <a16:creationId xmlns:a16="http://schemas.microsoft.com/office/drawing/2014/main" id="{2C07BCB5-10D0-CCCA-2C6B-48F7342B9F9B}"/>
              </a:ext>
            </a:extLst>
          </p:cNvPr>
          <p:cNvSpPr txBox="1"/>
          <p:nvPr/>
        </p:nvSpPr>
        <p:spPr>
          <a:xfrm>
            <a:off x="3922247" y="5288368"/>
            <a:ext cx="2771767" cy="400110"/>
          </a:xfrm>
          <a:prstGeom prst="rect">
            <a:avLst/>
          </a:prstGeom>
          <a:noFill/>
        </p:spPr>
        <p:txBody>
          <a:bodyPr wrap="square" rtlCol="0">
            <a:spAutoFit/>
          </a:bodyPr>
          <a:lstStyle/>
          <a:p>
            <a:pPr algn="ctr"/>
            <a:r>
              <a:rPr kumimoji="1" lang="ja-JP" altLang="en-US" sz="2000" dirty="0"/>
              <a:t>データ駆動＋物理モデル</a:t>
            </a:r>
          </a:p>
        </p:txBody>
      </p:sp>
      <p:sp>
        <p:nvSpPr>
          <p:cNvPr id="6" name="二等辺三角形 5">
            <a:extLst>
              <a:ext uri="{FF2B5EF4-FFF2-40B4-BE49-F238E27FC236}">
                <a16:creationId xmlns:a16="http://schemas.microsoft.com/office/drawing/2014/main" id="{82E821E5-2664-8952-7D07-40114F035C71}"/>
              </a:ext>
            </a:extLst>
          </p:cNvPr>
          <p:cNvSpPr/>
          <p:nvPr/>
        </p:nvSpPr>
        <p:spPr>
          <a:xfrm flipV="1">
            <a:off x="4922557" y="4636029"/>
            <a:ext cx="771146" cy="15520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二等辺三角形 9">
            <a:extLst>
              <a:ext uri="{FF2B5EF4-FFF2-40B4-BE49-F238E27FC236}">
                <a16:creationId xmlns:a16="http://schemas.microsoft.com/office/drawing/2014/main" id="{6271D003-6FD9-2C6F-A861-920984741E5D}"/>
              </a:ext>
            </a:extLst>
          </p:cNvPr>
          <p:cNvSpPr/>
          <p:nvPr/>
        </p:nvSpPr>
        <p:spPr>
          <a:xfrm flipV="1">
            <a:off x="9209656" y="4645786"/>
            <a:ext cx="771146" cy="15520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a:extLst>
              <a:ext uri="{FF2B5EF4-FFF2-40B4-BE49-F238E27FC236}">
                <a16:creationId xmlns:a16="http://schemas.microsoft.com/office/drawing/2014/main" id="{9221BCDF-8978-AEC7-0819-2567AAB4632B}"/>
              </a:ext>
            </a:extLst>
          </p:cNvPr>
          <p:cNvSpPr txBox="1"/>
          <p:nvPr/>
        </p:nvSpPr>
        <p:spPr>
          <a:xfrm>
            <a:off x="3922247" y="3628765"/>
            <a:ext cx="2771767" cy="400110"/>
          </a:xfrm>
          <a:prstGeom prst="rect">
            <a:avLst/>
          </a:prstGeom>
          <a:noFill/>
        </p:spPr>
        <p:txBody>
          <a:bodyPr wrap="square" rtlCol="0">
            <a:spAutoFit/>
          </a:bodyPr>
          <a:lstStyle/>
          <a:p>
            <a:pPr algn="ctr"/>
            <a:r>
              <a:rPr kumimoji="1" lang="ja-JP" altLang="en-US" sz="2000" dirty="0"/>
              <a:t>紙パルプ蒸解／下水</a:t>
            </a:r>
          </a:p>
        </p:txBody>
      </p:sp>
      <p:sp>
        <p:nvSpPr>
          <p:cNvPr id="15" name="テキスト ボックス 14">
            <a:extLst>
              <a:ext uri="{FF2B5EF4-FFF2-40B4-BE49-F238E27FC236}">
                <a16:creationId xmlns:a16="http://schemas.microsoft.com/office/drawing/2014/main" id="{D491FCB6-72AB-A92B-A32D-9FE0829089A5}"/>
              </a:ext>
            </a:extLst>
          </p:cNvPr>
          <p:cNvSpPr txBox="1"/>
          <p:nvPr/>
        </p:nvSpPr>
        <p:spPr>
          <a:xfrm>
            <a:off x="7883764" y="3603596"/>
            <a:ext cx="3422930" cy="400110"/>
          </a:xfrm>
          <a:prstGeom prst="rect">
            <a:avLst/>
          </a:prstGeom>
          <a:noFill/>
        </p:spPr>
        <p:txBody>
          <a:bodyPr wrap="square" rtlCol="0">
            <a:spAutoFit/>
          </a:bodyPr>
          <a:lstStyle/>
          <a:p>
            <a:pPr algn="ctr"/>
            <a:r>
              <a:rPr kumimoji="1" lang="ja-JP" altLang="en-US" sz="2000" dirty="0"/>
              <a:t>再生水</a:t>
            </a:r>
            <a:r>
              <a:rPr kumimoji="1" lang="en-US" altLang="ja-JP" sz="2000" dirty="0"/>
              <a:t>RO</a:t>
            </a:r>
            <a:r>
              <a:rPr kumimoji="1" lang="ja-JP" altLang="en-US" sz="2000" dirty="0"/>
              <a:t>／リサイクル化学</a:t>
            </a:r>
          </a:p>
        </p:txBody>
      </p:sp>
    </p:spTree>
    <p:extLst>
      <p:ext uri="{BB962C8B-B14F-4D97-AF65-F5344CB8AC3E}">
        <p14:creationId xmlns:p14="http://schemas.microsoft.com/office/powerpoint/2010/main" val="3387590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en-US" altLang="ja-JP" dirty="0" err="1"/>
              <a:t>DDMOnEX</a:t>
            </a:r>
            <a:r>
              <a:rPr lang="ja-JP" altLang="en-US" dirty="0"/>
              <a:t>（前テーマ）ビジネスの現状</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a:t>
            </a:r>
            <a:r>
              <a:rPr lang="ja-JP" altLang="en-US" dirty="0"/>
              <a:t>研究開発プロジェクトのマネジメント</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42214" y="985381"/>
            <a:ext cx="11307572" cy="11756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従来の</a:t>
            </a:r>
            <a:r>
              <a:rPr lang="en-US" altLang="ja-JP" dirty="0"/>
              <a:t>DDMO</a:t>
            </a:r>
            <a:r>
              <a:rPr lang="ja-JP" altLang="en-US" dirty="0"/>
              <a:t>でモデリング工数の課題が解決しているにもかかわらず、</a:t>
            </a:r>
            <a:r>
              <a:rPr lang="en-US" altLang="ja-JP" dirty="0"/>
              <a:t>PDCA</a:t>
            </a:r>
            <a:r>
              <a:rPr lang="ja-JP" altLang="en-US" dirty="0"/>
              <a:t>サイクルによる操業改善サービスには他の課題がある。</a:t>
            </a:r>
            <a:endParaRPr lang="en-US" altLang="ja-JP" dirty="0"/>
          </a:p>
          <a:p>
            <a:pPr lvl="1">
              <a:defRPr/>
            </a:pPr>
            <a:r>
              <a:rPr lang="en-US" altLang="ja-JP" dirty="0"/>
              <a:t>YDJ </a:t>
            </a:r>
            <a:r>
              <a:rPr lang="ja-JP" altLang="en-US" dirty="0"/>
              <a:t>コンサル部は、</a:t>
            </a:r>
            <a:r>
              <a:rPr lang="en-US" altLang="ja-JP" dirty="0"/>
              <a:t>BTG</a:t>
            </a:r>
            <a:r>
              <a:rPr lang="ja-JP" altLang="en-US" dirty="0"/>
              <a:t>、紙パ蒸解、水素配送に展開しているが、ポテンシャル診断での受注に留まっており、成果報酬は</a:t>
            </a:r>
            <a:r>
              <a:rPr lang="en-US" altLang="ja-JP" dirty="0"/>
              <a:t>1</a:t>
            </a:r>
            <a:r>
              <a:rPr lang="ja-JP" altLang="en-US" dirty="0"/>
              <a:t>件（日本製紙石巻蒸解）しか至っていない。</a:t>
            </a:r>
            <a:endParaRPr lang="en-US" altLang="ja-JP" dirty="0"/>
          </a:p>
          <a:p>
            <a:pPr>
              <a:defRPr/>
            </a:pPr>
            <a:r>
              <a:rPr lang="ja-JP" altLang="en-US" dirty="0"/>
              <a:t>本テーマで技術だけを更新しても、将来的に同様の状況になる可能性が高い。</a:t>
            </a:r>
            <a:endParaRPr lang="en-US" altLang="ja-JP" dirty="0"/>
          </a:p>
        </p:txBody>
      </p:sp>
    </p:spTree>
    <p:extLst>
      <p:ext uri="{BB962C8B-B14F-4D97-AF65-F5344CB8AC3E}">
        <p14:creationId xmlns:p14="http://schemas.microsoft.com/office/powerpoint/2010/main" val="1093410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AA4B98-340C-42CA-A745-F179E2F30500}"/>
              </a:ext>
            </a:extLst>
          </p:cNvPr>
          <p:cNvSpPr>
            <a:spLocks noGrp="1"/>
          </p:cNvSpPr>
          <p:nvPr>
            <p:ph type="title"/>
          </p:nvPr>
        </p:nvSpPr>
        <p:spPr/>
        <p:txBody>
          <a:bodyPr/>
          <a:lstStyle/>
          <a:p>
            <a:r>
              <a:rPr kumimoji="1" lang="ja-JP" altLang="en-US" dirty="0"/>
              <a:t>得られた成果</a:t>
            </a:r>
          </a:p>
        </p:txBody>
      </p:sp>
      <p:sp>
        <p:nvSpPr>
          <p:cNvPr id="3" name="スライド番号プレースホルダー 2">
            <a:extLst>
              <a:ext uri="{FF2B5EF4-FFF2-40B4-BE49-F238E27FC236}">
                <a16:creationId xmlns:a16="http://schemas.microsoft.com/office/drawing/2014/main" id="{10AD59FA-44D7-4E1D-916B-0142D48BE900}"/>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sp>
        <p:nvSpPr>
          <p:cNvPr id="4" name="テキスト プレースホルダー 3">
            <a:extLst>
              <a:ext uri="{FF2B5EF4-FFF2-40B4-BE49-F238E27FC236}">
                <a16:creationId xmlns:a16="http://schemas.microsoft.com/office/drawing/2014/main" id="{D6934A36-E3BE-4CA8-8266-EB42FFBDC186}"/>
              </a:ext>
            </a:extLst>
          </p:cNvPr>
          <p:cNvSpPr>
            <a:spLocks noGrp="1"/>
          </p:cNvSpPr>
          <p:nvPr>
            <p:ph type="body" sz="quarter" idx="11"/>
          </p:nvPr>
        </p:nvSpPr>
        <p:spPr/>
        <p:txBody>
          <a:bodyPr/>
          <a:lstStyle/>
          <a:p>
            <a:r>
              <a:rPr kumimoji="1" lang="ja-JP" altLang="en-US" dirty="0"/>
              <a:t>モデリング技術</a:t>
            </a:r>
            <a:endParaRPr lang="en-US" altLang="ja-JP" dirty="0"/>
          </a:p>
          <a:p>
            <a:pPr lvl="1"/>
            <a:r>
              <a:rPr lang="ja-JP" altLang="en-US" dirty="0"/>
              <a:t>実装</a:t>
            </a:r>
            <a:r>
              <a:rPr kumimoji="1" lang="ja-JP" altLang="en-US" dirty="0"/>
              <a:t>した非線形・動特性対応のモデリング機能</a:t>
            </a:r>
            <a:endParaRPr kumimoji="1" lang="en-US" altLang="ja-JP" dirty="0"/>
          </a:p>
          <a:p>
            <a:pPr lvl="1"/>
            <a:r>
              <a:rPr kumimoji="1" lang="ja-JP" altLang="en-US" dirty="0"/>
              <a:t>利用の指針的なもの </a:t>
            </a:r>
            <a:r>
              <a:rPr kumimoji="1" lang="en-US" altLang="ja-JP" dirty="0"/>
              <a:t>(?)</a:t>
            </a:r>
          </a:p>
          <a:p>
            <a:r>
              <a:rPr lang="ja-JP" altLang="en-US" dirty="0"/>
              <a:t>最適化技術</a:t>
            </a:r>
            <a:endParaRPr lang="en-US" altLang="ja-JP" dirty="0"/>
          </a:p>
          <a:p>
            <a:r>
              <a:rPr kumimoji="1" lang="ja-JP" altLang="en-US" dirty="0"/>
              <a:t>提案知財リスト</a:t>
            </a:r>
            <a:endParaRPr kumimoji="1" lang="en-US" altLang="ja-JP" dirty="0"/>
          </a:p>
          <a:p>
            <a:pPr lvl="1"/>
            <a:r>
              <a:rPr lang="ja-JP" altLang="en-US" dirty="0"/>
              <a:t>特許ビジュアライゼーションのもの</a:t>
            </a:r>
            <a:endParaRPr lang="en-US" altLang="ja-JP" dirty="0"/>
          </a:p>
          <a:p>
            <a:pPr lvl="1"/>
            <a:r>
              <a:rPr kumimoji="1" lang="ja-JP" altLang="en-US" dirty="0"/>
              <a:t>鵜飼さんの</a:t>
            </a:r>
            <a:endParaRPr kumimoji="1" lang="en-US" altLang="ja-JP" dirty="0"/>
          </a:p>
          <a:p>
            <a:endParaRPr kumimoji="1" lang="en-US" altLang="ja-JP" dirty="0"/>
          </a:p>
          <a:p>
            <a:r>
              <a:rPr lang="en-US" altLang="ja-JP" dirty="0"/>
              <a:t>TODO</a:t>
            </a:r>
            <a:endParaRPr kumimoji="1" lang="en-US" altLang="ja-JP" dirty="0"/>
          </a:p>
          <a:p>
            <a:pPr lvl="1"/>
            <a:r>
              <a:rPr lang="ja-JP" altLang="en-US" dirty="0"/>
              <a:t>研究報告書</a:t>
            </a:r>
            <a:endParaRPr kumimoji="1" lang="ja-JP" altLang="en-US" dirty="0"/>
          </a:p>
        </p:txBody>
      </p:sp>
    </p:spTree>
    <p:extLst>
      <p:ext uri="{BB962C8B-B14F-4D97-AF65-F5344CB8AC3E}">
        <p14:creationId xmlns:p14="http://schemas.microsoft.com/office/powerpoint/2010/main" val="714911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1127E4-5E3E-4182-B0E0-DDA3BBCFBF8C}"/>
              </a:ext>
            </a:extLst>
          </p:cNvPr>
          <p:cNvSpPr>
            <a:spLocks noGrp="1"/>
          </p:cNvSpPr>
          <p:nvPr>
            <p:ph type="title"/>
          </p:nvPr>
        </p:nvSpPr>
        <p:spPr/>
        <p:txBody>
          <a:bodyPr/>
          <a:lstStyle/>
          <a:p>
            <a:r>
              <a:rPr kumimoji="1" lang="ja-JP" altLang="en-US" dirty="0"/>
              <a:t>目次</a:t>
            </a:r>
          </a:p>
        </p:txBody>
      </p:sp>
      <p:sp>
        <p:nvSpPr>
          <p:cNvPr id="3" name="スライド番号プレースホルダー 2">
            <a:extLst>
              <a:ext uri="{FF2B5EF4-FFF2-40B4-BE49-F238E27FC236}">
                <a16:creationId xmlns:a16="http://schemas.microsoft.com/office/drawing/2014/main" id="{D66C8883-1ECA-48E1-9C25-B67431210012}"/>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4" name="テキスト プレースホルダー 3">
            <a:extLst>
              <a:ext uri="{FF2B5EF4-FFF2-40B4-BE49-F238E27FC236}">
                <a16:creationId xmlns:a16="http://schemas.microsoft.com/office/drawing/2014/main" id="{15534E51-89D5-435B-B8E5-3B4BF3ED7965}"/>
              </a:ext>
            </a:extLst>
          </p:cNvPr>
          <p:cNvSpPr>
            <a:spLocks noGrp="1"/>
          </p:cNvSpPr>
          <p:nvPr>
            <p:ph type="body" sz="quarter" idx="11"/>
          </p:nvPr>
        </p:nvSpPr>
        <p:spPr/>
        <p:txBody>
          <a:bodyPr/>
          <a:lstStyle/>
          <a:p>
            <a:r>
              <a:rPr kumimoji="1" lang="ja-JP" altLang="en-US" dirty="0"/>
              <a:t>テーマの概要</a:t>
            </a:r>
            <a:endParaRPr kumimoji="1" lang="en-US" altLang="ja-JP" dirty="0"/>
          </a:p>
          <a:p>
            <a:r>
              <a:rPr lang="ja-JP" altLang="en-US" dirty="0"/>
              <a:t>取り組んだ課題と技術候補</a:t>
            </a:r>
            <a:endParaRPr lang="en-US" altLang="ja-JP" dirty="0"/>
          </a:p>
          <a:p>
            <a:r>
              <a:rPr kumimoji="1" lang="ja-JP" altLang="en-US" dirty="0"/>
              <a:t>技術検証結果</a:t>
            </a:r>
            <a:endParaRPr kumimoji="1" lang="en-US" altLang="ja-JP" dirty="0"/>
          </a:p>
          <a:p>
            <a:r>
              <a:rPr lang="ja-JP" altLang="en-US" dirty="0"/>
              <a:t>クローズを判断した理由</a:t>
            </a:r>
            <a:endParaRPr lang="en-US" altLang="ja-JP" dirty="0"/>
          </a:p>
          <a:p>
            <a:r>
              <a:rPr lang="ja-JP" altLang="en-US" dirty="0"/>
              <a:t>得られた成果</a:t>
            </a:r>
            <a:endParaRPr lang="en-US" altLang="ja-JP" dirty="0"/>
          </a:p>
          <a:p>
            <a:r>
              <a:rPr lang="ja-JP" altLang="en-US" dirty="0"/>
              <a:t>今後の方針</a:t>
            </a:r>
            <a:endParaRPr lang="en-US" altLang="ja-JP" dirty="0"/>
          </a:p>
          <a:p>
            <a:r>
              <a:rPr kumimoji="1" lang="ja-JP" altLang="en-US" dirty="0"/>
              <a:t>リソースまとめ</a:t>
            </a:r>
          </a:p>
        </p:txBody>
      </p:sp>
    </p:spTree>
    <p:extLst>
      <p:ext uri="{BB962C8B-B14F-4D97-AF65-F5344CB8AC3E}">
        <p14:creationId xmlns:p14="http://schemas.microsoft.com/office/powerpoint/2010/main" val="2578933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10B4D2-8695-48A0-88A6-DDD7FF056DA3}"/>
              </a:ext>
            </a:extLst>
          </p:cNvPr>
          <p:cNvSpPr>
            <a:spLocks noGrp="1"/>
          </p:cNvSpPr>
          <p:nvPr>
            <p:ph type="title"/>
          </p:nvPr>
        </p:nvSpPr>
        <p:spPr/>
        <p:txBody>
          <a:bodyPr/>
          <a:lstStyle/>
          <a:p>
            <a:r>
              <a:rPr kumimoji="1" lang="ja-JP" altLang="en-US" dirty="0"/>
              <a:t>リソースまとめ</a:t>
            </a:r>
          </a:p>
        </p:txBody>
      </p:sp>
      <p:sp>
        <p:nvSpPr>
          <p:cNvPr id="3" name="スライド番号プレースホルダー 2">
            <a:extLst>
              <a:ext uri="{FF2B5EF4-FFF2-40B4-BE49-F238E27FC236}">
                <a16:creationId xmlns:a16="http://schemas.microsoft.com/office/drawing/2014/main" id="{3AF66279-5412-4456-B824-A700757B32B3}"/>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sp>
        <p:nvSpPr>
          <p:cNvPr id="4" name="テキスト プレースホルダー 3">
            <a:extLst>
              <a:ext uri="{FF2B5EF4-FFF2-40B4-BE49-F238E27FC236}">
                <a16:creationId xmlns:a16="http://schemas.microsoft.com/office/drawing/2014/main" id="{C2B1EEDA-7A93-442B-85D4-D71F36131F4F}"/>
              </a:ext>
            </a:extLst>
          </p:cNvPr>
          <p:cNvSpPr>
            <a:spLocks noGrp="1"/>
          </p:cNvSpPr>
          <p:nvPr>
            <p:ph type="body" sz="quarter" idx="11"/>
          </p:nvPr>
        </p:nvSpPr>
        <p:spPr/>
        <p:txBody>
          <a:bodyPr/>
          <a:lstStyle/>
          <a:p>
            <a:r>
              <a:rPr kumimoji="1" lang="ja-JP" altLang="en-US" dirty="0"/>
              <a:t>工数、経費、設備</a:t>
            </a:r>
          </a:p>
        </p:txBody>
      </p:sp>
    </p:spTree>
    <p:extLst>
      <p:ext uri="{BB962C8B-B14F-4D97-AF65-F5344CB8AC3E}">
        <p14:creationId xmlns:p14="http://schemas.microsoft.com/office/powerpoint/2010/main" val="41240007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dirty="0"/>
              <a:t>今後の方向性</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31</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a:t>
            </a:r>
            <a:r>
              <a:rPr lang="ja-JP" altLang="en-US" dirty="0"/>
              <a:t>研究開発プロジェクトのマネジメント</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最適化技術</a:t>
            </a:r>
            <a:endParaRPr lang="en-US" altLang="ja-JP" sz="2800" dirty="0"/>
          </a:p>
          <a:p>
            <a:pPr>
              <a:defRPr/>
            </a:pPr>
            <a:r>
              <a:rPr lang="ja-JP" altLang="en-US" sz="2800" dirty="0"/>
              <a:t>モデリング技術</a:t>
            </a:r>
            <a:endParaRPr lang="en-US" altLang="ja-JP" sz="2800" dirty="0"/>
          </a:p>
          <a:p>
            <a:pPr lvl="1">
              <a:defRPr/>
            </a:pPr>
            <a:r>
              <a:rPr lang="ja-JP" altLang="en-US" sz="2400" dirty="0"/>
              <a:t>基本的には積んでおく</a:t>
            </a:r>
            <a:r>
              <a:rPr lang="en-US" altLang="ja-JP" sz="2400" dirty="0"/>
              <a:t> (?)</a:t>
            </a:r>
          </a:p>
          <a:p>
            <a:pPr>
              <a:defRPr/>
            </a:pPr>
            <a:r>
              <a:rPr lang="en-US" altLang="ja-JP" sz="2800" dirty="0"/>
              <a:t>Gr</a:t>
            </a:r>
            <a:r>
              <a:rPr lang="ja-JP" altLang="en-US" sz="2800" dirty="0"/>
              <a:t>としては、未来シナリオをベースに新規技術・新規市場開発を検討し、</a:t>
            </a:r>
            <a:r>
              <a:rPr lang="en-US" altLang="ja-JP" sz="2800" dirty="0"/>
              <a:t>FY24</a:t>
            </a:r>
            <a:r>
              <a:rPr lang="ja-JP" altLang="en-US" sz="2800" dirty="0"/>
              <a:t>上期に新テーマを立ち上げる。</a:t>
            </a:r>
            <a:endParaRPr lang="en-US" altLang="ja-JP" sz="2800" dirty="0"/>
          </a:p>
          <a:p>
            <a:pPr lvl="1">
              <a:defRPr/>
            </a:pPr>
            <a:endParaRPr lang="en-US" altLang="ja-JP" sz="2400" dirty="0"/>
          </a:p>
        </p:txBody>
      </p:sp>
    </p:spTree>
    <p:extLst>
      <p:ext uri="{BB962C8B-B14F-4D97-AF65-F5344CB8AC3E}">
        <p14:creationId xmlns:p14="http://schemas.microsoft.com/office/powerpoint/2010/main" val="1255775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A84AB0-9334-5E4A-BAF4-ADA125E9E998}"/>
              </a:ext>
            </a:extLst>
          </p:cNvPr>
          <p:cNvSpPr>
            <a:spLocks noGrp="1"/>
          </p:cNvSpPr>
          <p:nvPr>
            <p:ph type="title"/>
          </p:nvPr>
        </p:nvSpPr>
        <p:spPr/>
        <p:txBody>
          <a:bodyPr/>
          <a:lstStyle/>
          <a:p>
            <a:r>
              <a:rPr kumimoji="1" lang="ja-JP" altLang="en-US"/>
              <a:t>付録</a:t>
            </a:r>
          </a:p>
        </p:txBody>
      </p:sp>
      <p:sp>
        <p:nvSpPr>
          <p:cNvPr id="3" name="スライド番号プレースホルダー 2">
            <a:extLst>
              <a:ext uri="{FF2B5EF4-FFF2-40B4-BE49-F238E27FC236}">
                <a16:creationId xmlns:a16="http://schemas.microsoft.com/office/drawing/2014/main" id="{38ED2D16-B3CA-A140-A825-4C9F3E8E4E92}"/>
              </a:ext>
            </a:extLst>
          </p:cNvPr>
          <p:cNvSpPr>
            <a:spLocks noGrp="1"/>
          </p:cNvSpPr>
          <p:nvPr>
            <p:ph type="sldNum" sz="quarter" idx="12"/>
          </p:nvPr>
        </p:nvSpPr>
        <p:spPr/>
        <p:txBody>
          <a:bodyPr/>
          <a:lstStyle/>
          <a:p>
            <a:fld id="{584EAAFE-CFE5-40AD-8E95-5BFF290DC5CF}" type="slidenum">
              <a:rPr kumimoji="1" lang="ja-JP" altLang="en-US" smtClean="0"/>
              <a:pPr/>
              <a:t>32</a:t>
            </a:fld>
            <a:endParaRPr kumimoji="1" lang="ja-JP" altLang="en-US"/>
          </a:p>
        </p:txBody>
      </p:sp>
    </p:spTree>
    <p:extLst>
      <p:ext uri="{BB962C8B-B14F-4D97-AF65-F5344CB8AC3E}">
        <p14:creationId xmlns:p14="http://schemas.microsoft.com/office/powerpoint/2010/main" val="41133273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83B5F1-FB0E-C74D-9DA7-A632AB3BDD0F}"/>
              </a:ext>
            </a:extLst>
          </p:cNvPr>
          <p:cNvSpPr>
            <a:spLocks noGrp="1"/>
          </p:cNvSpPr>
          <p:nvPr>
            <p:ph type="title"/>
          </p:nvPr>
        </p:nvSpPr>
        <p:spPr/>
        <p:txBody>
          <a:bodyPr/>
          <a:lstStyle/>
          <a:p>
            <a:r>
              <a:rPr lang="ja-JP" altLang="en-US"/>
              <a:t>技術の性能評価</a:t>
            </a:r>
            <a:endParaRPr kumimoji="1" lang="ja-JP" altLang="en-US"/>
          </a:p>
        </p:txBody>
      </p:sp>
      <p:sp>
        <p:nvSpPr>
          <p:cNvPr id="3" name="スライド番号プレースホルダー 2">
            <a:extLst>
              <a:ext uri="{FF2B5EF4-FFF2-40B4-BE49-F238E27FC236}">
                <a16:creationId xmlns:a16="http://schemas.microsoft.com/office/drawing/2014/main" id="{C81ABD95-5B26-3249-A2F3-371D6209BC96}"/>
              </a:ext>
            </a:extLst>
          </p:cNvPr>
          <p:cNvSpPr>
            <a:spLocks noGrp="1"/>
          </p:cNvSpPr>
          <p:nvPr>
            <p:ph type="sldNum" sz="quarter" idx="10"/>
          </p:nvPr>
        </p:nvSpPr>
        <p:spPr/>
        <p:txBody>
          <a:bodyPr/>
          <a:lstStyle/>
          <a:p>
            <a:fld id="{584EAAFE-CFE5-40AD-8E95-5BFF290DC5CF}" type="slidenum">
              <a:rPr kumimoji="1" lang="ja-JP" altLang="en-US" smtClean="0"/>
              <a:pPr/>
              <a:t>33</a:t>
            </a:fld>
            <a:endParaRPr kumimoji="1" lang="ja-JP" altLang="en-US"/>
          </a:p>
        </p:txBody>
      </p:sp>
      <p:sp>
        <p:nvSpPr>
          <p:cNvPr id="4" name="テキスト プレースホルダー 3">
            <a:extLst>
              <a:ext uri="{FF2B5EF4-FFF2-40B4-BE49-F238E27FC236}">
                <a16:creationId xmlns:a16="http://schemas.microsoft.com/office/drawing/2014/main" id="{F6BA1C80-CD75-E34B-A0CA-A44EDECD9F4D}"/>
              </a:ext>
            </a:extLst>
          </p:cNvPr>
          <p:cNvSpPr>
            <a:spLocks noGrp="1"/>
          </p:cNvSpPr>
          <p:nvPr>
            <p:ph type="body" sz="quarter" idx="11"/>
          </p:nvPr>
        </p:nvSpPr>
        <p:spPr/>
        <p:txBody>
          <a:bodyPr/>
          <a:lstStyle/>
          <a:p>
            <a:endParaRPr kumimoji="1" lang="ja-JP" altLang="en-US"/>
          </a:p>
        </p:txBody>
      </p:sp>
      <p:graphicFrame>
        <p:nvGraphicFramePr>
          <p:cNvPr id="6" name="コンテンツ プレースホルダー 5">
            <a:extLst>
              <a:ext uri="{FF2B5EF4-FFF2-40B4-BE49-F238E27FC236}">
                <a16:creationId xmlns:a16="http://schemas.microsoft.com/office/drawing/2014/main" id="{CDBF541D-8ABD-D54E-8EBD-B221A1C2E507}"/>
              </a:ext>
            </a:extLst>
          </p:cNvPr>
          <p:cNvGraphicFramePr>
            <a:graphicFrameLocks/>
          </p:cNvGraphicFramePr>
          <p:nvPr>
            <p:extLst>
              <p:ext uri="{D42A27DB-BD31-4B8C-83A1-F6EECF244321}">
                <p14:modId xmlns:p14="http://schemas.microsoft.com/office/powerpoint/2010/main" val="1581060255"/>
              </p:ext>
            </p:extLst>
          </p:nvPr>
        </p:nvGraphicFramePr>
        <p:xfrm>
          <a:off x="1747641" y="1752601"/>
          <a:ext cx="8668702" cy="3775370"/>
        </p:xfrm>
        <a:graphic>
          <a:graphicData uri="http://schemas.openxmlformats.org/drawingml/2006/table">
            <a:tbl>
              <a:tblPr firstRow="1" bandRow="1">
                <a:tableStyleId>{5940675A-B579-460E-94D1-54222C63F5DA}</a:tableStyleId>
              </a:tblPr>
              <a:tblGrid>
                <a:gridCol w="434450">
                  <a:extLst>
                    <a:ext uri="{9D8B030D-6E8A-4147-A177-3AD203B41FA5}">
                      <a16:colId xmlns:a16="http://schemas.microsoft.com/office/drawing/2014/main" val="2638434928"/>
                    </a:ext>
                  </a:extLst>
                </a:gridCol>
                <a:gridCol w="1142138">
                  <a:extLst>
                    <a:ext uri="{9D8B030D-6E8A-4147-A177-3AD203B41FA5}">
                      <a16:colId xmlns:a16="http://schemas.microsoft.com/office/drawing/2014/main" val="627794738"/>
                    </a:ext>
                  </a:extLst>
                </a:gridCol>
                <a:gridCol w="3546057">
                  <a:extLst>
                    <a:ext uri="{9D8B030D-6E8A-4147-A177-3AD203B41FA5}">
                      <a16:colId xmlns:a16="http://schemas.microsoft.com/office/drawing/2014/main" val="3516641111"/>
                    </a:ext>
                  </a:extLst>
                </a:gridCol>
                <a:gridCol w="3546057">
                  <a:extLst>
                    <a:ext uri="{9D8B030D-6E8A-4147-A177-3AD203B41FA5}">
                      <a16:colId xmlns:a16="http://schemas.microsoft.com/office/drawing/2014/main" val="1799178995"/>
                    </a:ext>
                  </a:extLst>
                </a:gridCol>
              </a:tblGrid>
              <a:tr h="382735">
                <a:tc rowSpan="2" gridSpan="2">
                  <a:txBody>
                    <a:bodyPr/>
                    <a:lstStyle/>
                    <a:p>
                      <a:endParaRPr kumimoji="1" lang="ja-JP" altLang="en-US" dirty="0"/>
                    </a:p>
                  </a:txBody>
                  <a:tcPr>
                    <a:solidFill>
                      <a:srgbClr val="C7E4FF"/>
                    </a:solidFill>
                  </a:tcPr>
                </a:tc>
                <a:tc rowSpan="2" hMerge="1">
                  <a:txBody>
                    <a:bodyPr/>
                    <a:lstStyle/>
                    <a:p>
                      <a:endParaRPr kumimoji="1" lang="ja-JP" altLang="en-US" dirty="0"/>
                    </a:p>
                  </a:txBody>
                  <a:tcPr>
                    <a:solidFill>
                      <a:srgbClr val="C7E4FF"/>
                    </a:solidFill>
                  </a:tcPr>
                </a:tc>
                <a:tc gridSpan="2">
                  <a:txBody>
                    <a:bodyPr/>
                    <a:lstStyle/>
                    <a:p>
                      <a:pPr algn="ctr"/>
                      <a:r>
                        <a:rPr kumimoji="1" lang="ja-JP" altLang="en-US" dirty="0"/>
                        <a:t>技術</a:t>
                      </a:r>
                    </a:p>
                  </a:txBody>
                  <a:tcPr anchor="ctr">
                    <a:solidFill>
                      <a:srgbClr val="C7E4FF"/>
                    </a:solidFill>
                  </a:tcPr>
                </a:tc>
                <a:tc hMerge="1">
                  <a:txBody>
                    <a:bodyPr/>
                    <a:lstStyle/>
                    <a:p>
                      <a:endParaRPr kumimoji="1" lang="ja-JP" altLang="en-US" dirty="0"/>
                    </a:p>
                  </a:txBody>
                  <a:tcPr>
                    <a:solidFill>
                      <a:srgbClr val="C7E4FF"/>
                    </a:solidFill>
                  </a:tcPr>
                </a:tc>
                <a:extLst>
                  <a:ext uri="{0D108BD9-81ED-4DB2-BD59-A6C34878D82A}">
                    <a16:rowId xmlns:a16="http://schemas.microsoft.com/office/drawing/2014/main" val="4136182876"/>
                  </a:ext>
                </a:extLst>
              </a:tr>
              <a:tr h="382735">
                <a:tc gridSpan="2" vMerge="1">
                  <a:txBody>
                    <a:bodyPr/>
                    <a:lstStyle/>
                    <a:p>
                      <a:endParaRPr kumimoji="1" lang="ja-JP" altLang="en-US" dirty="0"/>
                    </a:p>
                  </a:txBody>
                  <a:tcPr>
                    <a:solidFill>
                      <a:srgbClr val="C7E4FF"/>
                    </a:solidFill>
                  </a:tcPr>
                </a:tc>
                <a:tc hMerge="1" vMerge="1">
                  <a:txBody>
                    <a:bodyPr/>
                    <a:lstStyle/>
                    <a:p>
                      <a:endParaRPr kumimoji="1" lang="ja-JP" altLang="en-US" dirty="0"/>
                    </a:p>
                  </a:txBody>
                  <a:tcPr>
                    <a:solidFill>
                      <a:srgbClr val="C7E4FF"/>
                    </a:solidFill>
                  </a:tcPr>
                </a:tc>
                <a:tc>
                  <a:txBody>
                    <a:bodyPr/>
                    <a:lstStyle/>
                    <a:p>
                      <a:pPr algn="ctr"/>
                      <a:r>
                        <a:rPr kumimoji="1" lang="ja-JP" altLang="en-US" dirty="0"/>
                        <a:t>モデリング</a:t>
                      </a:r>
                    </a:p>
                  </a:txBody>
                  <a:tcPr anchor="ctr">
                    <a:solidFill>
                      <a:srgbClr val="C7E4FF"/>
                    </a:solidFill>
                  </a:tcPr>
                </a:tc>
                <a:tc>
                  <a:txBody>
                    <a:bodyPr/>
                    <a:lstStyle/>
                    <a:p>
                      <a:pPr algn="ctr"/>
                      <a:r>
                        <a:rPr kumimoji="1" lang="ja-JP" altLang="en-US" dirty="0"/>
                        <a:t>最適化</a:t>
                      </a:r>
                    </a:p>
                  </a:txBody>
                  <a:tcPr anchor="ctr">
                    <a:solidFill>
                      <a:srgbClr val="C7E4FF"/>
                    </a:solidFill>
                  </a:tcPr>
                </a:tc>
                <a:extLst>
                  <a:ext uri="{0D108BD9-81ED-4DB2-BD59-A6C34878D82A}">
                    <a16:rowId xmlns:a16="http://schemas.microsoft.com/office/drawing/2014/main" val="4201994074"/>
                  </a:ext>
                </a:extLst>
              </a:tr>
              <a:tr h="908994">
                <a:tc rowSpan="2">
                  <a:txBody>
                    <a:bodyPr/>
                    <a:lstStyle/>
                    <a:p>
                      <a:pPr algn="ctr"/>
                      <a:r>
                        <a:rPr kumimoji="1" lang="ja-JP" altLang="en-US" dirty="0"/>
                        <a:t>対象</a:t>
                      </a:r>
                    </a:p>
                  </a:txBody>
                  <a:tcPr anchor="ctr">
                    <a:solidFill>
                      <a:srgbClr val="C7E4FF"/>
                    </a:solidFill>
                  </a:tcPr>
                </a:tc>
                <a:tc>
                  <a:txBody>
                    <a:bodyPr/>
                    <a:lstStyle/>
                    <a:p>
                      <a:pPr marL="0" indent="0" algn="ctr">
                        <a:buFont typeface="Arial" panose="020B0604020202020204" pitchFamily="34" charset="0"/>
                        <a:buNone/>
                      </a:pPr>
                      <a:r>
                        <a:rPr kumimoji="1" lang="ja-JP" altLang="en-US" dirty="0"/>
                        <a:t>動特性</a:t>
                      </a:r>
                    </a:p>
                  </a:txBody>
                  <a:tcPr anchor="ctr">
                    <a:solidFill>
                      <a:srgbClr val="C7E4FF"/>
                    </a:solidFill>
                  </a:tcPr>
                </a:tc>
                <a:tc>
                  <a:txBody>
                    <a:bodyPr/>
                    <a:lstStyle/>
                    <a:p>
                      <a:pPr marL="0" indent="0">
                        <a:buFont typeface="Arial" panose="020B0604020202020204" pitchFamily="34" charset="0"/>
                        <a:buNone/>
                      </a:pPr>
                      <a:r>
                        <a:rPr kumimoji="1" lang="ja-JP" altLang="en-US" dirty="0"/>
                        <a:t>動特性を持つ対象を誤差</a:t>
                      </a:r>
                      <a:r>
                        <a:rPr kumimoji="1" lang="en-US" altLang="ja-JP" dirty="0"/>
                        <a:t>5%</a:t>
                      </a:r>
                      <a:r>
                        <a:rPr kumimoji="1" lang="ja-JP" altLang="en-US" dirty="0"/>
                        <a:t>以内でモデル化できること。</a:t>
                      </a:r>
                      <a:endParaRPr kumimoji="1" lang="en-US" altLang="ja-JP" dirty="0"/>
                    </a:p>
                  </a:txBody>
                  <a:tcPr/>
                </a:tc>
                <a:tc rowSpan="2">
                  <a:txBody>
                    <a:bodyPr/>
                    <a:lstStyle/>
                    <a:p>
                      <a:pPr marL="0" indent="0">
                        <a:buFont typeface="Arial" panose="020B0604020202020204" pitchFamily="34" charset="0"/>
                        <a:buNone/>
                      </a:pPr>
                      <a:r>
                        <a:rPr kumimoji="1" lang="ja-JP" altLang="en-US" dirty="0"/>
                        <a:t>下記のベンチマーク問題について、</a:t>
                      </a:r>
                      <a:endParaRPr kumimoji="1" lang="en-US" altLang="ja-JP" dirty="0"/>
                    </a:p>
                    <a:p>
                      <a:pPr marL="0" indent="0">
                        <a:buFont typeface="Arial" panose="020B0604020202020204" pitchFamily="34" charset="0"/>
                        <a:buNone/>
                      </a:pPr>
                      <a:r>
                        <a:rPr kumimoji="1" lang="en-US" altLang="ja-JP" dirty="0"/>
                        <a:t>15</a:t>
                      </a:r>
                      <a:r>
                        <a:rPr kumimoji="1" lang="ja-JP" altLang="en-US" dirty="0"/>
                        <a:t>分以内に解けること。</a:t>
                      </a:r>
                      <a:endParaRPr kumimoji="1" lang="en-US" altLang="ja-JP" dirty="0"/>
                    </a:p>
                    <a:p>
                      <a:pPr marL="0" indent="0">
                        <a:buFont typeface="Arial" panose="020B0604020202020204" pitchFamily="34" charset="0"/>
                        <a:buNone/>
                      </a:pPr>
                      <a:r>
                        <a:rPr kumimoji="1" lang="en-US" altLang="ja-JP" sz="1600" dirty="0"/>
                        <a:t>(</a:t>
                      </a:r>
                      <a:r>
                        <a:rPr kumimoji="1" lang="ja-JP" altLang="en-US" sz="1600" dirty="0"/>
                        <a:t>動特性の影響は問題規模に現れる</a:t>
                      </a:r>
                      <a:r>
                        <a:rPr kumimoji="1" lang="en-US" altLang="ja-JP" sz="1600" dirty="0"/>
                        <a:t>)</a:t>
                      </a:r>
                    </a:p>
                    <a:p>
                      <a:pPr marL="285750" indent="-285750">
                        <a:spcBef>
                          <a:spcPts val="600"/>
                        </a:spcBef>
                        <a:buFont typeface="Wingdings" panose="05000000000000000000" pitchFamily="2" charset="2"/>
                        <a:buChar char="Ø"/>
                      </a:pPr>
                      <a:r>
                        <a:rPr kumimoji="1" lang="ja-JP" altLang="en-US" dirty="0"/>
                        <a:t>変数</a:t>
                      </a:r>
                      <a:r>
                        <a:rPr kumimoji="1" lang="en-US" altLang="ja-JP" dirty="0"/>
                        <a:t>: </a:t>
                      </a:r>
                      <a:r>
                        <a:rPr kumimoji="1" lang="ja-JP" altLang="en-US" dirty="0"/>
                        <a:t>混合</a:t>
                      </a:r>
                      <a:r>
                        <a:rPr kumimoji="1" lang="ja-JP" altLang="en-US"/>
                        <a:t>整数</a:t>
                      </a:r>
                      <a:r>
                        <a:rPr kumimoji="1" lang="en-US" altLang="ja-JP" dirty="0">
                          <a:solidFill>
                            <a:srgbClr val="FF0000"/>
                          </a:solidFill>
                        </a:rPr>
                        <a:t>2,500</a:t>
                      </a:r>
                      <a:r>
                        <a:rPr kumimoji="1" lang="ja-JP" altLang="en-US"/>
                        <a:t>個</a:t>
                      </a:r>
                      <a:endParaRPr kumimoji="1" lang="en-US" altLang="ja-JP" dirty="0"/>
                    </a:p>
                    <a:p>
                      <a:pPr marL="0" indent="0">
                        <a:spcBef>
                          <a:spcPts val="0"/>
                        </a:spcBef>
                        <a:buFont typeface="Arial" panose="020B0604020202020204" pitchFamily="34" charset="0"/>
                        <a:buNone/>
                      </a:pPr>
                      <a:r>
                        <a:rPr kumimoji="1" lang="ja-JP" altLang="en-US" dirty="0"/>
                        <a:t>　</a:t>
                      </a:r>
                      <a:r>
                        <a:rPr kumimoji="1" lang="ja-JP" altLang="en-US"/>
                        <a:t>　</a:t>
                      </a:r>
                      <a:r>
                        <a:rPr kumimoji="1" lang="en-US" altLang="ja-JP" dirty="0"/>
                        <a:t>(</a:t>
                      </a:r>
                      <a:r>
                        <a:rPr kumimoji="1" lang="ja-JP" altLang="en-US"/>
                        <a:t>うち、バイナリ</a:t>
                      </a:r>
                      <a:r>
                        <a:rPr kumimoji="1" lang="en-US" altLang="ja-JP" dirty="0">
                          <a:solidFill>
                            <a:srgbClr val="FF0000"/>
                          </a:solidFill>
                        </a:rPr>
                        <a:t>TBD</a:t>
                      </a:r>
                      <a:r>
                        <a:rPr kumimoji="1" lang="ja-JP" altLang="en-US"/>
                        <a:t>個</a:t>
                      </a:r>
                      <a:r>
                        <a:rPr kumimoji="1" lang="en-US" altLang="ja-JP" dirty="0"/>
                        <a:t>)</a:t>
                      </a:r>
                    </a:p>
                    <a:p>
                      <a:pPr marL="285750" indent="-285750">
                        <a:spcBef>
                          <a:spcPts val="600"/>
                        </a:spcBef>
                        <a:buFont typeface="Wingdings" panose="05000000000000000000" pitchFamily="2" charset="2"/>
                        <a:buChar char="Ø"/>
                      </a:pPr>
                      <a:r>
                        <a:rPr kumimoji="1" lang="ja-JP" altLang="en-US" dirty="0"/>
                        <a:t>制約数</a:t>
                      </a:r>
                      <a:r>
                        <a:rPr kumimoji="1" lang="en-US" altLang="ja-JP" dirty="0"/>
                        <a:t>: </a:t>
                      </a:r>
                      <a:r>
                        <a:rPr kumimoji="1" lang="en-US" altLang="ja-JP" dirty="0">
                          <a:solidFill>
                            <a:srgbClr val="FF0000"/>
                          </a:solidFill>
                        </a:rPr>
                        <a:t>7,900</a:t>
                      </a:r>
                      <a:r>
                        <a:rPr kumimoji="1" lang="ja-JP" altLang="en-US"/>
                        <a:t>個</a:t>
                      </a:r>
                      <a:endParaRPr kumimoji="1" lang="en-US" altLang="ja-JP" dirty="0"/>
                    </a:p>
                    <a:p>
                      <a:pPr marL="285750" indent="-285750">
                        <a:spcBef>
                          <a:spcPts val="600"/>
                        </a:spcBef>
                        <a:buFont typeface="Wingdings" panose="05000000000000000000" pitchFamily="2" charset="2"/>
                        <a:buChar char="Ø"/>
                      </a:pPr>
                      <a:r>
                        <a:rPr kumimoji="1" lang="ja-JP" altLang="en-US" dirty="0"/>
                        <a:t>制約条件</a:t>
                      </a:r>
                      <a:endParaRPr kumimoji="1" lang="en-US" altLang="ja-JP" dirty="0"/>
                    </a:p>
                    <a:p>
                      <a:pPr marL="540000" indent="-285750">
                        <a:spcBef>
                          <a:spcPts val="300"/>
                        </a:spcBef>
                        <a:buFont typeface="Arial" panose="020B0604020202020204" pitchFamily="34" charset="0"/>
                        <a:buChar char="•"/>
                      </a:pPr>
                      <a:r>
                        <a:rPr kumimoji="1" lang="ja-JP" altLang="en-US" sz="1500" dirty="0"/>
                        <a:t>左の非線型制約</a:t>
                      </a:r>
                      <a:endParaRPr kumimoji="1" lang="en-US" altLang="ja-JP" sz="1500" dirty="0"/>
                    </a:p>
                    <a:p>
                      <a:pPr marL="540000" indent="-285750">
                        <a:spcBef>
                          <a:spcPts val="300"/>
                        </a:spcBef>
                        <a:buFont typeface="Arial" panose="020B0604020202020204" pitchFamily="34" charset="0"/>
                        <a:buChar char="•"/>
                      </a:pPr>
                      <a:r>
                        <a:rPr kumimoji="1" lang="en-US" altLang="ja-JP" sz="1500" dirty="0"/>
                        <a:t>NN</a:t>
                      </a:r>
                      <a:r>
                        <a:rPr kumimoji="1" lang="ja-JP" altLang="en-US" sz="1500" dirty="0"/>
                        <a:t>やカーネル</a:t>
                      </a:r>
                      <a:r>
                        <a:rPr kumimoji="1" lang="en-US" altLang="ja-JP" sz="1500" dirty="0"/>
                        <a:t>SIM</a:t>
                      </a:r>
                      <a:r>
                        <a:rPr kumimoji="1" lang="ja-JP" altLang="en-US" sz="1500" dirty="0"/>
                        <a:t>を用いた非凸制約</a:t>
                      </a:r>
                      <a:endParaRPr kumimoji="1" lang="en-US" altLang="ja-JP" sz="1500" dirty="0"/>
                    </a:p>
                    <a:p>
                      <a:pPr marL="540000" indent="-285750">
                        <a:spcBef>
                          <a:spcPts val="300"/>
                        </a:spcBef>
                        <a:buFont typeface="Arial" panose="020B0604020202020204" pitchFamily="34" charset="0"/>
                        <a:buChar char="•"/>
                      </a:pPr>
                      <a:r>
                        <a:rPr kumimoji="1" lang="ja-JP" altLang="en-US" sz="1500" dirty="0"/>
                        <a:t>線型制約</a:t>
                      </a:r>
                      <a:endParaRPr kumimoji="1" lang="en-US" altLang="ja-JP" sz="1500" dirty="0"/>
                    </a:p>
                  </a:txBody>
                  <a:tcPr/>
                </a:tc>
                <a:extLst>
                  <a:ext uri="{0D108BD9-81ED-4DB2-BD59-A6C34878D82A}">
                    <a16:rowId xmlns:a16="http://schemas.microsoft.com/office/drawing/2014/main" val="787014928"/>
                  </a:ext>
                </a:extLst>
              </a:tr>
              <a:tr h="2057203">
                <a:tc vMerge="1">
                  <a:txBody>
                    <a:bodyPr/>
                    <a:lstStyle/>
                    <a:p>
                      <a:endParaRPr kumimoji="1" lang="ja-JP" altLang="en-US" dirty="0"/>
                    </a:p>
                  </a:txBody>
                  <a:tcPr/>
                </a:tc>
                <a:tc>
                  <a:txBody>
                    <a:bodyPr/>
                    <a:lstStyle/>
                    <a:p>
                      <a:pPr marL="0" indent="0" algn="ctr">
                        <a:buFont typeface="Arial" panose="020B0604020202020204" pitchFamily="34" charset="0"/>
                        <a:buNone/>
                      </a:pPr>
                      <a:r>
                        <a:rPr kumimoji="1" lang="ja-JP" altLang="en-US" dirty="0"/>
                        <a:t>非線型性</a:t>
                      </a:r>
                    </a:p>
                  </a:txBody>
                  <a:tcPr anchor="ctr">
                    <a:solidFill>
                      <a:srgbClr val="C7E4FF"/>
                    </a:solidFill>
                  </a:tcPr>
                </a:tc>
                <a:tc>
                  <a:txBody>
                    <a:bodyPr/>
                    <a:lstStyle/>
                    <a:p>
                      <a:pPr marL="0" indent="0">
                        <a:buFont typeface="Arial" panose="020B0604020202020204" pitchFamily="34" charset="0"/>
                        <a:buNone/>
                      </a:pPr>
                      <a:r>
                        <a:rPr kumimoji="1" lang="ja-JP" altLang="en-US" dirty="0"/>
                        <a:t>有理関数 </a:t>
                      </a:r>
                      <a:r>
                        <a:rPr kumimoji="1" lang="en-US" altLang="ja-JP" dirty="0"/>
                        <a:t>(3</a:t>
                      </a:r>
                      <a:r>
                        <a:rPr kumimoji="1" lang="ja-JP" altLang="en-US" dirty="0"/>
                        <a:t>次</a:t>
                      </a:r>
                      <a:r>
                        <a:rPr kumimoji="1" lang="en-US" altLang="ja-JP" dirty="0"/>
                        <a:t>)</a:t>
                      </a:r>
                      <a:r>
                        <a:rPr kumimoji="1" lang="ja-JP" altLang="en-US" dirty="0"/>
                        <a:t>、指数関数、対数関数を含む対象を誤差</a:t>
                      </a:r>
                      <a:r>
                        <a:rPr kumimoji="1" lang="en-US" altLang="ja-JP" dirty="0"/>
                        <a:t>5%</a:t>
                      </a:r>
                      <a:r>
                        <a:rPr kumimoji="1" lang="ja-JP" altLang="en-US" dirty="0"/>
                        <a:t>以内でモデル化できること。</a:t>
                      </a:r>
                      <a:endParaRPr kumimoji="1" lang="en-US" altLang="ja-JP" dirty="0"/>
                    </a:p>
                  </a:txBody>
                  <a:tcPr/>
                </a:tc>
                <a:tc vMerge="1">
                  <a:txBody>
                    <a:bodyPr/>
                    <a:lstStyle/>
                    <a:p>
                      <a:pPr marL="0" indent="0">
                        <a:buFont typeface="Arial" panose="020B0604020202020204" pitchFamily="34" charset="0"/>
                        <a:buNone/>
                      </a:pPr>
                      <a:endParaRPr kumimoji="1" lang="en-US" altLang="ja-JP" dirty="0"/>
                    </a:p>
                  </a:txBody>
                  <a:tcPr/>
                </a:tc>
                <a:extLst>
                  <a:ext uri="{0D108BD9-81ED-4DB2-BD59-A6C34878D82A}">
                    <a16:rowId xmlns:a16="http://schemas.microsoft.com/office/drawing/2014/main" val="409731326"/>
                  </a:ext>
                </a:extLst>
              </a:tr>
            </a:tbl>
          </a:graphicData>
        </a:graphic>
      </p:graphicFrame>
      <mc:AlternateContent xmlns:mc="http://schemas.openxmlformats.org/markup-compatibility/2006" xmlns:a14="http://schemas.microsoft.com/office/drawing/2010/main">
        <mc:Choice Requires="a14">
          <p:sp>
            <p:nvSpPr>
              <p:cNvPr id="7" name="吹き出し: 角を丸めた四角形 12">
                <a:extLst>
                  <a:ext uri="{FF2B5EF4-FFF2-40B4-BE49-F238E27FC236}">
                    <a16:creationId xmlns:a16="http://schemas.microsoft.com/office/drawing/2014/main" id="{E09E09F8-2C06-554F-8C70-F7740E15DF9D}"/>
                  </a:ext>
                </a:extLst>
              </p:cNvPr>
              <p:cNvSpPr/>
              <p:nvPr/>
            </p:nvSpPr>
            <p:spPr>
              <a:xfrm>
                <a:off x="3327361" y="5613839"/>
                <a:ext cx="3560618" cy="859282"/>
              </a:xfrm>
              <a:prstGeom prst="wedgeRoundRectCallout">
                <a:avLst>
                  <a:gd name="adj1" fmla="val -32370"/>
                  <a:gd name="adj2" fmla="val -96080"/>
                  <a:gd name="adj3" fmla="val 16667"/>
                </a:avLst>
              </a:prstGeom>
              <a:ln w="9525"/>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dirty="0"/>
                  <a:t>誤差 </a:t>
                </a:r>
                <a:r>
                  <a:rPr lang="en-US" altLang="ja-JP" sz="1200" dirty="0"/>
                  <a:t>= </a:t>
                </a:r>
                <a14:m>
                  <m:oMath xmlns:m="http://schemas.openxmlformats.org/officeDocument/2006/math">
                    <m:f>
                      <m:fPr>
                        <m:type m:val="lin"/>
                        <m:ctrlPr>
                          <a:rPr lang="en-US" altLang="ja-JP" sz="1200" i="1">
                            <a:latin typeface="Cambria Math" panose="02040503050406030204" pitchFamily="18" charset="0"/>
                          </a:rPr>
                        </m:ctrlPr>
                      </m:fPr>
                      <m:num>
                        <m:nary>
                          <m:naryPr>
                            <m:chr m:val="∑"/>
                            <m:subHide m:val="on"/>
                            <m:supHide m:val="on"/>
                            <m:ctrlPr>
                              <a:rPr lang="en-US" altLang="ja-JP" sz="1200" i="1">
                                <a:latin typeface="Cambria Math" panose="02040503050406030204" pitchFamily="18" charset="0"/>
                              </a:rPr>
                            </m:ctrlPr>
                          </m:naryPr>
                          <m:sub/>
                          <m:sup/>
                          <m:e>
                            <m:d>
                              <m:dPr>
                                <m:begChr m:val="|"/>
                                <m:endChr m:val="|"/>
                                <m:ctrlPr>
                                  <a:rPr lang="en-US" altLang="ja-JP" sz="1200" i="1">
                                    <a:latin typeface="Cambria Math" panose="02040503050406030204" pitchFamily="18" charset="0"/>
                                  </a:rPr>
                                </m:ctrlPr>
                              </m:dPr>
                              <m:e>
                                <m:acc>
                                  <m:accPr>
                                    <m:chr m:val="̂"/>
                                    <m:ctrlPr>
                                      <a:rPr lang="en-US" altLang="ja-JP" sz="1200" i="1">
                                        <a:latin typeface="Cambria Math" panose="02040503050406030204" pitchFamily="18" charset="0"/>
                                      </a:rPr>
                                    </m:ctrlPr>
                                  </m:accP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𝑖</m:t>
                                        </m:r>
                                      </m:sub>
                                    </m:sSub>
                                  </m:e>
                                </m:acc>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𝑖</m:t>
                                    </m:r>
                                  </m:sub>
                                </m:sSub>
                              </m:e>
                            </m:d>
                          </m:e>
                        </m:nary>
                      </m:num>
                      <m:den>
                        <m:nary>
                          <m:naryPr>
                            <m:chr m:val="∑"/>
                            <m:subHide m:val="on"/>
                            <m:supHide m:val="on"/>
                            <m:ctrlPr>
                              <a:rPr lang="en-US" altLang="ja-JP" sz="1200" i="1">
                                <a:latin typeface="Cambria Math" panose="02040503050406030204" pitchFamily="18" charset="0"/>
                              </a:rPr>
                            </m:ctrlPr>
                          </m:naryPr>
                          <m:sub/>
                          <m:sup/>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𝑖</m:t>
                                </m:r>
                              </m:sub>
                            </m:sSub>
                          </m:e>
                        </m:nary>
                      </m:den>
                    </m:f>
                  </m:oMath>
                </a14:m>
                <a:endParaRPr lang="en-US" altLang="ja-JP" sz="1200" dirty="0"/>
              </a:p>
              <a:p>
                <a:r>
                  <a:rPr lang="ja-JP" altLang="en-US" sz="1200" dirty="0"/>
                  <a:t>誤差の目安</a:t>
                </a:r>
                <a:endParaRPr lang="en-US" altLang="ja-JP" sz="1200" dirty="0"/>
              </a:p>
              <a:p>
                <a:pPr marL="171450" indent="-171450">
                  <a:buFont typeface="Arial" panose="020B0604020202020204" pitchFamily="34" charset="0"/>
                  <a:buChar char="•"/>
                </a:pPr>
                <a:r>
                  <a:rPr lang="ja-JP" altLang="en-US" sz="1200" dirty="0"/>
                  <a:t>紙パ蒸解の</a:t>
                </a:r>
                <a:r>
                  <a:rPr lang="en-US" altLang="ja-JP" sz="1200" dirty="0"/>
                  <a:t>KN</a:t>
                </a:r>
                <a:r>
                  <a:rPr lang="ja-JP" altLang="en-US" sz="1200" dirty="0"/>
                  <a:t>価の例</a:t>
                </a:r>
                <a:r>
                  <a:rPr lang="en-US" altLang="ja-JP" sz="1200" dirty="0"/>
                  <a:t>: </a:t>
                </a:r>
                <a:r>
                  <a:rPr lang="ja-JP" altLang="en-US" sz="1200" dirty="0"/>
                  <a:t>平均</a:t>
                </a:r>
                <a:r>
                  <a:rPr lang="en-US" altLang="ja-JP" sz="1200" dirty="0"/>
                  <a:t>17</a:t>
                </a:r>
                <a:r>
                  <a:rPr lang="ja-JP" altLang="en-US" sz="1200" dirty="0"/>
                  <a:t>に対して</a:t>
                </a:r>
                <a:r>
                  <a:rPr lang="en-US" altLang="ja-JP" sz="1200" dirty="0"/>
                  <a:t>±1 </a:t>
                </a:r>
                <a:r>
                  <a:rPr lang="ja-JP" altLang="en-US" sz="1200" dirty="0"/>
                  <a:t>→</a:t>
                </a:r>
                <a:r>
                  <a:rPr lang="en-US" altLang="ja-JP" sz="1200" dirty="0"/>
                  <a:t> 6%</a:t>
                </a:r>
              </a:p>
              <a:p>
                <a:pPr marL="171450" indent="-171450">
                  <a:buFont typeface="Arial" panose="020B0604020202020204" pitchFamily="34" charset="0"/>
                  <a:buChar char="•"/>
                </a:pPr>
                <a:r>
                  <a:rPr lang="ja-JP" altLang="en-US" sz="1200" dirty="0"/>
                  <a:t>下水曝気の</a:t>
                </a:r>
                <a:r>
                  <a:rPr lang="en-US" altLang="ja-JP" sz="1200" dirty="0"/>
                  <a:t>T-N</a:t>
                </a:r>
                <a:r>
                  <a:rPr lang="ja-JP" altLang="en-US" sz="1200" dirty="0"/>
                  <a:t>の例</a:t>
                </a:r>
                <a:r>
                  <a:rPr lang="en-US" altLang="ja-JP" sz="1200" dirty="0"/>
                  <a:t>: </a:t>
                </a:r>
                <a:r>
                  <a:rPr lang="ja-JP" altLang="en-US" sz="1200" dirty="0"/>
                  <a:t>平均</a:t>
                </a:r>
                <a:r>
                  <a:rPr lang="en-US" altLang="ja-JP" sz="1200" dirty="0"/>
                  <a:t>6</a:t>
                </a:r>
                <a:r>
                  <a:rPr lang="ja-JP" altLang="en-US" sz="1200" dirty="0"/>
                  <a:t>に対して</a:t>
                </a:r>
                <a:r>
                  <a:rPr lang="en-US" altLang="ja-JP" sz="1200" dirty="0"/>
                  <a:t>±0.5 </a:t>
                </a:r>
                <a:r>
                  <a:rPr lang="ja-JP" altLang="en-US" sz="1200" dirty="0"/>
                  <a:t>→ </a:t>
                </a:r>
                <a:r>
                  <a:rPr lang="en-US" altLang="ja-JP" sz="1200" dirty="0"/>
                  <a:t>8%</a:t>
                </a:r>
              </a:p>
            </p:txBody>
          </p:sp>
        </mc:Choice>
        <mc:Fallback xmlns="">
          <p:sp>
            <p:nvSpPr>
              <p:cNvPr id="7" name="吹き出し: 角を丸めた四角形 12">
                <a:extLst>
                  <a:ext uri="{FF2B5EF4-FFF2-40B4-BE49-F238E27FC236}">
                    <a16:creationId xmlns:a16="http://schemas.microsoft.com/office/drawing/2014/main" id="{E09E09F8-2C06-554F-8C70-F7740E15DF9D}"/>
                  </a:ext>
                </a:extLst>
              </p:cNvPr>
              <p:cNvSpPr>
                <a:spLocks noRot="1" noChangeAspect="1" noMove="1" noResize="1" noEditPoints="1" noAdjustHandles="1" noChangeArrowheads="1" noChangeShapeType="1" noTextEdit="1"/>
              </p:cNvSpPr>
              <p:nvPr/>
            </p:nvSpPr>
            <p:spPr>
              <a:xfrm>
                <a:off x="3327361" y="5613839"/>
                <a:ext cx="3560618" cy="859282"/>
              </a:xfrm>
              <a:prstGeom prst="wedgeRoundRectCallout">
                <a:avLst>
                  <a:gd name="adj1" fmla="val -32370"/>
                  <a:gd name="adj2" fmla="val -96080"/>
                  <a:gd name="adj3" fmla="val 16667"/>
                </a:avLst>
              </a:prstGeom>
              <a:blipFill>
                <a:blip r:embed="rId2"/>
                <a:stretch>
                  <a:fillRect b="-990"/>
                </a:stretch>
              </a:blipFill>
              <a:ln w="9525"/>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吹き出し: 角を丸めた四角形 13">
                <a:extLst>
                  <a:ext uri="{FF2B5EF4-FFF2-40B4-BE49-F238E27FC236}">
                    <a16:creationId xmlns:a16="http://schemas.microsoft.com/office/drawing/2014/main" id="{18291168-2849-864F-B1BA-320A94308B52}"/>
                  </a:ext>
                </a:extLst>
              </p:cNvPr>
              <p:cNvSpPr/>
              <p:nvPr/>
            </p:nvSpPr>
            <p:spPr>
              <a:xfrm>
                <a:off x="3472834" y="4441297"/>
                <a:ext cx="3144982" cy="705516"/>
              </a:xfrm>
              <a:prstGeom prst="wedgeRoundRectCallout">
                <a:avLst>
                  <a:gd name="adj1" fmla="val -30839"/>
                  <a:gd name="adj2" fmla="val -72935"/>
                  <a:gd name="adj3" fmla="val 16667"/>
                </a:avLst>
              </a:prstGeom>
              <a:ln w="9525"/>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dirty="0"/>
                  <a:t>例</a:t>
                </a:r>
                <a:r>
                  <a:rPr lang="en-US" altLang="ja-JP" sz="1200" dirty="0"/>
                  <a:t>: H</a:t>
                </a:r>
                <a:r>
                  <a:rPr lang="ja-JP" altLang="en-US" sz="1200" dirty="0"/>
                  <a:t>ファクター</a:t>
                </a:r>
                <a:endParaRPr lang="en-US" altLang="ja-JP" sz="1200" dirty="0"/>
              </a:p>
              <a:p>
                <a:pPr/>
                <a14:m>
                  <m:oMathPara xmlns:m="http://schemas.openxmlformats.org/officeDocument/2006/math">
                    <m:oMathParaPr>
                      <m:jc m:val="centerGroup"/>
                    </m:oMathParaPr>
                    <m:oMath xmlns:m="http://schemas.openxmlformats.org/officeDocument/2006/math">
                      <m:r>
                        <a:rPr lang="en-US" altLang="ja-JP" sz="1200" i="1">
                          <a:latin typeface="Cambria Math" panose="02040503050406030204" pitchFamily="18" charset="0"/>
                        </a:rPr>
                        <m:t>𝐻</m:t>
                      </m:r>
                      <m:r>
                        <a:rPr lang="en-US" altLang="ja-JP" sz="1200" i="1">
                          <a:latin typeface="Cambria Math" panose="02040503050406030204" pitchFamily="18" charset="0"/>
                        </a:rPr>
                        <m:t>=</m:t>
                      </m:r>
                      <m:nary>
                        <m:naryPr>
                          <m:ctrlPr>
                            <a:rPr lang="en-US" altLang="ja-JP" sz="1200" i="1">
                              <a:latin typeface="Cambria Math" panose="02040503050406030204" pitchFamily="18" charset="0"/>
                            </a:rPr>
                          </m:ctrlPr>
                        </m:naryPr>
                        <m:sub>
                          <m:r>
                            <m:rPr>
                              <m:brk m:alnAt="23"/>
                            </m:rPr>
                            <a:rPr lang="ja-JP" altLang="en-US" sz="1200" i="1">
                              <a:latin typeface="Cambria Math" panose="02040503050406030204" pitchFamily="18" charset="0"/>
                            </a:rPr>
                            <m:t>滞</m:t>
                          </m:r>
                          <m:r>
                            <a:rPr lang="ja-JP" altLang="en-US" sz="1200" i="1">
                              <a:latin typeface="Cambria Math" panose="02040503050406030204" pitchFamily="18" charset="0"/>
                            </a:rPr>
                            <m:t>留時間</m:t>
                          </m:r>
                        </m:sub>
                        <m:sup/>
                        <m:e>
                          <m:func>
                            <m:funcPr>
                              <m:ctrlPr>
                                <a:rPr lang="en-US" altLang="ja-JP" sz="1200" i="1">
                                  <a:latin typeface="Cambria Math" panose="02040503050406030204" pitchFamily="18" charset="0"/>
                                </a:rPr>
                              </m:ctrlPr>
                            </m:funcPr>
                            <m:fName>
                              <m:r>
                                <m:rPr>
                                  <m:sty m:val="p"/>
                                </m:rPr>
                                <a:rPr lang="en-US" altLang="ja-JP" sz="1200">
                                  <a:latin typeface="Cambria Math" panose="02040503050406030204" pitchFamily="18" charset="0"/>
                                </a:rPr>
                                <m:t>exp</m:t>
                              </m:r>
                            </m:fName>
                            <m:e>
                              <m:d>
                                <m:dPr>
                                  <m:ctrlPr>
                                    <a:rPr lang="en-US" altLang="ja-JP" sz="1200" i="1">
                                      <a:latin typeface="Cambria Math" panose="02040503050406030204" pitchFamily="18" charset="0"/>
                                    </a:rPr>
                                  </m:ctrlPr>
                                </m:dPr>
                                <m:e>
                                  <m:r>
                                    <a:rPr lang="en-US" altLang="ja-JP" sz="1200" i="1">
                                      <a:latin typeface="Cambria Math" panose="02040503050406030204" pitchFamily="18" charset="0"/>
                                    </a:rPr>
                                    <m:t>43.2−</m:t>
                                  </m:r>
                                  <m:f>
                                    <m:fPr>
                                      <m:ctrlPr>
                                        <a:rPr lang="en-US" altLang="ja-JP" sz="1200" i="1">
                                          <a:latin typeface="Cambria Math" panose="02040503050406030204" pitchFamily="18" charset="0"/>
                                        </a:rPr>
                                      </m:ctrlPr>
                                    </m:fPr>
                                    <m:num>
                                      <m:r>
                                        <a:rPr lang="en-US" altLang="ja-JP" sz="1200" i="1">
                                          <a:latin typeface="Cambria Math" panose="02040503050406030204" pitchFamily="18" charset="0"/>
                                        </a:rPr>
                                        <m:t>16113</m:t>
                                      </m:r>
                                    </m:num>
                                    <m:den>
                                      <m:r>
                                        <a:rPr lang="en-US" altLang="ja-JP" sz="1200" i="1">
                                          <a:latin typeface="Cambria Math" panose="02040503050406030204" pitchFamily="18" charset="0"/>
                                        </a:rPr>
                                        <m:t>273+</m:t>
                                      </m:r>
                                      <m:r>
                                        <a:rPr lang="en-US" altLang="ja-JP" sz="1200" i="1">
                                          <a:latin typeface="Cambria Math" panose="02040503050406030204" pitchFamily="18" charset="0"/>
                                        </a:rPr>
                                        <m:t>𝑇</m:t>
                                      </m:r>
                                    </m:den>
                                  </m:f>
                                </m:e>
                              </m:d>
                            </m:e>
                          </m:func>
                        </m:e>
                      </m:nary>
                    </m:oMath>
                  </m:oMathPara>
                </a14:m>
                <a:endParaRPr lang="en-US" altLang="ja-JP" sz="1200" dirty="0"/>
              </a:p>
            </p:txBody>
          </p:sp>
        </mc:Choice>
        <mc:Fallback xmlns="">
          <p:sp>
            <p:nvSpPr>
              <p:cNvPr id="8" name="吹き出し: 角を丸めた四角形 13">
                <a:extLst>
                  <a:ext uri="{FF2B5EF4-FFF2-40B4-BE49-F238E27FC236}">
                    <a16:creationId xmlns:a16="http://schemas.microsoft.com/office/drawing/2014/main" id="{18291168-2849-864F-B1BA-320A94308B52}"/>
                  </a:ext>
                </a:extLst>
              </p:cNvPr>
              <p:cNvSpPr>
                <a:spLocks noRot="1" noChangeAspect="1" noMove="1" noResize="1" noEditPoints="1" noAdjustHandles="1" noChangeArrowheads="1" noChangeShapeType="1" noTextEdit="1"/>
              </p:cNvSpPr>
              <p:nvPr/>
            </p:nvSpPr>
            <p:spPr>
              <a:xfrm>
                <a:off x="3472834" y="4441297"/>
                <a:ext cx="3144982" cy="705516"/>
              </a:xfrm>
              <a:prstGeom prst="wedgeRoundRectCallout">
                <a:avLst>
                  <a:gd name="adj1" fmla="val -30839"/>
                  <a:gd name="adj2" fmla="val -72935"/>
                  <a:gd name="adj3" fmla="val 16667"/>
                </a:avLst>
              </a:prstGeom>
              <a:blipFill>
                <a:blip r:embed="rId3"/>
                <a:stretch>
                  <a:fillRect t="-40000" b="-121429"/>
                </a:stretch>
              </a:blipFill>
              <a:ln w="9525"/>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5457BB86-023B-F44C-846A-349B1D3667A4}"/>
              </a:ext>
            </a:extLst>
          </p:cNvPr>
          <p:cNvSpPr txBox="1"/>
          <p:nvPr/>
        </p:nvSpPr>
        <p:spPr>
          <a:xfrm>
            <a:off x="1663475" y="814521"/>
            <a:ext cx="8837035" cy="830997"/>
          </a:xfrm>
          <a:prstGeom prst="rect">
            <a:avLst/>
          </a:prstGeom>
          <a:noFill/>
        </p:spPr>
        <p:txBody>
          <a:bodyPr wrap="square" rtlCol="0">
            <a:spAutoFit/>
          </a:bodyPr>
          <a:lstStyle/>
          <a:p>
            <a:r>
              <a:rPr lang="ja-JP" altLang="en-US" sz="2400" b="1" dirty="0"/>
              <a:t>モデリング技術・最適化技術のそれぞれで、ベンチマーク問題を作成し、下記指標を用いて目標性能に達しているかを評価する。</a:t>
            </a:r>
            <a:endParaRPr kumimoji="1" lang="ja-JP" altLang="en-US" sz="2400" b="1" dirty="0"/>
          </a:p>
        </p:txBody>
      </p:sp>
      <p:sp>
        <p:nvSpPr>
          <p:cNvPr id="10" name="吹き出し: 四角形 3">
            <a:extLst>
              <a:ext uri="{FF2B5EF4-FFF2-40B4-BE49-F238E27FC236}">
                <a16:creationId xmlns:a16="http://schemas.microsoft.com/office/drawing/2014/main" id="{B65A2D8E-0302-C749-A5C4-55C0078B631D}"/>
              </a:ext>
            </a:extLst>
          </p:cNvPr>
          <p:cNvSpPr/>
          <p:nvPr/>
        </p:nvSpPr>
        <p:spPr>
          <a:xfrm>
            <a:off x="10473984" y="1645518"/>
            <a:ext cx="1533797" cy="1029161"/>
          </a:xfrm>
          <a:prstGeom prst="wedgeRectCallout">
            <a:avLst>
              <a:gd name="adj1" fmla="val -104179"/>
              <a:gd name="adj2" fmla="val 13499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a:solidFill>
                  <a:schemeClr val="tx1"/>
                </a:solidFill>
              </a:rPr>
              <a:t>規模削減テクニックにより、見積もり直した</a:t>
            </a:r>
            <a:endParaRPr kumimoji="1" lang="ja-JP" altLang="en-US" dirty="0">
              <a:solidFill>
                <a:schemeClr val="tx1"/>
              </a:solidFill>
            </a:endParaRPr>
          </a:p>
        </p:txBody>
      </p:sp>
      <p:sp>
        <p:nvSpPr>
          <p:cNvPr id="11" name="吹き出し: 四角形 3">
            <a:extLst>
              <a:ext uri="{FF2B5EF4-FFF2-40B4-BE49-F238E27FC236}">
                <a16:creationId xmlns:a16="http://schemas.microsoft.com/office/drawing/2014/main" id="{834AAFF7-C58E-5445-87D8-BAEE27973A60}"/>
              </a:ext>
            </a:extLst>
          </p:cNvPr>
          <p:cNvSpPr/>
          <p:nvPr/>
        </p:nvSpPr>
        <p:spPr>
          <a:xfrm>
            <a:off x="10383383" y="4632232"/>
            <a:ext cx="1533797" cy="1200532"/>
          </a:xfrm>
          <a:prstGeom prst="wedgeRectCallout">
            <a:avLst>
              <a:gd name="adj1" fmla="val -127664"/>
              <a:gd name="adj2" fmla="val -10850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a:solidFill>
                  <a:schemeClr val="tx1"/>
                </a:solidFill>
              </a:rPr>
              <a:t>三島では</a:t>
            </a:r>
            <a:r>
              <a:rPr kumimoji="1" lang="en-US" altLang="ja-JP" dirty="0">
                <a:solidFill>
                  <a:schemeClr val="tx1"/>
                </a:solidFill>
              </a:rPr>
              <a:t>0</a:t>
            </a:r>
            <a:r>
              <a:rPr kumimoji="1" lang="ja-JP" altLang="en-US">
                <a:solidFill>
                  <a:schemeClr val="tx1"/>
                </a:solidFill>
              </a:rPr>
              <a:t>個。</a:t>
            </a:r>
            <a:r>
              <a:rPr kumimoji="1" lang="en-US" altLang="ja-JP" dirty="0" err="1">
                <a:solidFill>
                  <a:schemeClr val="tx1"/>
                </a:solidFill>
              </a:rPr>
              <a:t>OnOff</a:t>
            </a:r>
            <a:r>
              <a:rPr kumimoji="1" lang="ja-JP" altLang="en-US">
                <a:solidFill>
                  <a:schemeClr val="tx1"/>
                </a:solidFill>
              </a:rPr>
              <a:t>があると、設備数</a:t>
            </a:r>
            <a:r>
              <a:rPr kumimoji="1" lang="en-US" altLang="ja-JP" dirty="0">
                <a:solidFill>
                  <a:schemeClr val="tx1"/>
                </a:solidFill>
              </a:rPr>
              <a:t>×</a:t>
            </a:r>
            <a:r>
              <a:rPr kumimoji="1" lang="ja-JP" altLang="en-US">
                <a:solidFill>
                  <a:schemeClr val="tx1"/>
                </a:solidFill>
              </a:rPr>
              <a:t>タイムステップ</a:t>
            </a:r>
            <a:endParaRPr kumimoji="1" lang="ja-JP" altLang="en-US" dirty="0">
              <a:solidFill>
                <a:schemeClr val="tx1"/>
              </a:solidFill>
            </a:endParaRPr>
          </a:p>
        </p:txBody>
      </p:sp>
    </p:spTree>
    <p:extLst>
      <p:ext uri="{BB962C8B-B14F-4D97-AF65-F5344CB8AC3E}">
        <p14:creationId xmlns:p14="http://schemas.microsoft.com/office/powerpoint/2010/main" val="3153334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E9148-760A-184C-AF2C-FDA2420B5391}"/>
              </a:ext>
            </a:extLst>
          </p:cNvPr>
          <p:cNvSpPr>
            <a:spLocks noGrp="1"/>
          </p:cNvSpPr>
          <p:nvPr>
            <p:ph type="title"/>
          </p:nvPr>
        </p:nvSpPr>
        <p:spPr/>
        <p:txBody>
          <a:bodyPr/>
          <a:lstStyle/>
          <a:p>
            <a:r>
              <a:rPr lang="ja-JP" altLang="en-US"/>
              <a:t>有効性評価における検証方法</a:t>
            </a:r>
            <a:endParaRPr kumimoji="1" lang="ja-JP" altLang="en-US"/>
          </a:p>
        </p:txBody>
      </p:sp>
      <p:sp>
        <p:nvSpPr>
          <p:cNvPr id="3" name="スライド番号プレースホルダー 2">
            <a:extLst>
              <a:ext uri="{FF2B5EF4-FFF2-40B4-BE49-F238E27FC236}">
                <a16:creationId xmlns:a16="http://schemas.microsoft.com/office/drawing/2014/main" id="{787D1285-3DA2-2849-BABF-2BC1DE1DE53E}"/>
              </a:ext>
            </a:extLst>
          </p:cNvPr>
          <p:cNvSpPr>
            <a:spLocks noGrp="1"/>
          </p:cNvSpPr>
          <p:nvPr>
            <p:ph type="sldNum" sz="quarter" idx="10"/>
          </p:nvPr>
        </p:nvSpPr>
        <p:spPr/>
        <p:txBody>
          <a:bodyPr/>
          <a:lstStyle/>
          <a:p>
            <a:fld id="{584EAAFE-CFE5-40AD-8E95-5BFF290DC5CF}" type="slidenum">
              <a:rPr kumimoji="1" lang="ja-JP" altLang="en-US" smtClean="0"/>
              <a:pPr/>
              <a:t>34</a:t>
            </a:fld>
            <a:endParaRPr kumimoji="1" lang="ja-JP" altLang="en-US"/>
          </a:p>
        </p:txBody>
      </p:sp>
      <p:sp>
        <p:nvSpPr>
          <p:cNvPr id="4" name="フローチャート: 準備 3">
            <a:extLst>
              <a:ext uri="{FF2B5EF4-FFF2-40B4-BE49-F238E27FC236}">
                <a16:creationId xmlns:a16="http://schemas.microsoft.com/office/drawing/2014/main" id="{5FB0898E-65EA-4A4D-AF4F-3DAA45AF3FA0}"/>
              </a:ext>
            </a:extLst>
          </p:cNvPr>
          <p:cNvSpPr/>
          <p:nvPr/>
        </p:nvSpPr>
        <p:spPr>
          <a:xfrm>
            <a:off x="3003135" y="2780398"/>
            <a:ext cx="864066" cy="763398"/>
          </a:xfrm>
          <a:prstGeom prst="flowChartPreparation">
            <a:avLst/>
          </a:prstGeom>
          <a:solidFill>
            <a:schemeClr val="accent1">
              <a:alpha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715CEB84-E731-8947-8131-3CC98481841D}"/>
              </a:ext>
            </a:extLst>
          </p:cNvPr>
          <p:cNvSpPr txBox="1"/>
          <p:nvPr/>
        </p:nvSpPr>
        <p:spPr>
          <a:xfrm>
            <a:off x="2534963" y="1437424"/>
            <a:ext cx="2967479" cy="400110"/>
          </a:xfrm>
          <a:prstGeom prst="rect">
            <a:avLst/>
          </a:prstGeom>
          <a:noFill/>
        </p:spPr>
        <p:txBody>
          <a:bodyPr wrap="none" rtlCol="0">
            <a:spAutoFit/>
          </a:bodyPr>
          <a:lstStyle/>
          <a:p>
            <a:r>
              <a:rPr kumimoji="1" lang="ja-JP" altLang="en-US" sz="2000" b="1" dirty="0"/>
              <a:t>モデリング技術単体の評価</a:t>
            </a:r>
          </a:p>
        </p:txBody>
      </p:sp>
      <p:sp>
        <p:nvSpPr>
          <p:cNvPr id="6" name="テキスト ボックス 5">
            <a:extLst>
              <a:ext uri="{FF2B5EF4-FFF2-40B4-BE49-F238E27FC236}">
                <a16:creationId xmlns:a16="http://schemas.microsoft.com/office/drawing/2014/main" id="{897B3074-3ACF-234A-BABE-647D7F65AC94}"/>
              </a:ext>
            </a:extLst>
          </p:cNvPr>
          <p:cNvSpPr txBox="1"/>
          <p:nvPr/>
        </p:nvSpPr>
        <p:spPr>
          <a:xfrm>
            <a:off x="6662456" y="1437424"/>
            <a:ext cx="3993401" cy="400110"/>
          </a:xfrm>
          <a:prstGeom prst="rect">
            <a:avLst/>
          </a:prstGeom>
          <a:noFill/>
        </p:spPr>
        <p:txBody>
          <a:bodyPr wrap="none" rtlCol="0">
            <a:spAutoFit/>
          </a:bodyPr>
          <a:lstStyle/>
          <a:p>
            <a:r>
              <a:rPr kumimoji="1" lang="ja-JP" altLang="en-US" sz="2000" b="1" dirty="0"/>
              <a:t>モデリング技術＋最適化技術の評価</a:t>
            </a:r>
          </a:p>
        </p:txBody>
      </p:sp>
      <p:cxnSp>
        <p:nvCxnSpPr>
          <p:cNvPr id="7" name="直線矢印コネクタ 6">
            <a:extLst>
              <a:ext uri="{FF2B5EF4-FFF2-40B4-BE49-F238E27FC236}">
                <a16:creationId xmlns:a16="http://schemas.microsoft.com/office/drawing/2014/main" id="{EDFA51AA-E49C-2D4E-92E1-430DF991380E}"/>
              </a:ext>
            </a:extLst>
          </p:cNvPr>
          <p:cNvCxnSpPr>
            <a:cxnSpLocks/>
            <a:endCxn id="4" idx="1"/>
          </p:cNvCxnSpPr>
          <p:nvPr/>
        </p:nvCxnSpPr>
        <p:spPr>
          <a:xfrm>
            <a:off x="2318915" y="3162097"/>
            <a:ext cx="68422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535AE3F1-2433-5846-9BFE-4E845FBB351A}"/>
              </a:ext>
            </a:extLst>
          </p:cNvPr>
          <p:cNvCxnSpPr>
            <a:cxnSpLocks/>
            <a:stCxn id="4" idx="3"/>
          </p:cNvCxnSpPr>
          <p:nvPr/>
        </p:nvCxnSpPr>
        <p:spPr>
          <a:xfrm>
            <a:off x="3867201" y="3162097"/>
            <a:ext cx="64124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15DC701D-09D8-AB46-8A4A-1494A61867E5}"/>
              </a:ext>
            </a:extLst>
          </p:cNvPr>
          <p:cNvSpPr txBox="1"/>
          <p:nvPr/>
        </p:nvSpPr>
        <p:spPr>
          <a:xfrm>
            <a:off x="2880942" y="1968508"/>
            <a:ext cx="1199367" cy="369332"/>
          </a:xfrm>
          <a:prstGeom prst="rect">
            <a:avLst/>
          </a:prstGeom>
          <a:noFill/>
        </p:spPr>
        <p:txBody>
          <a:bodyPr wrap="none" rtlCol="0">
            <a:spAutoFit/>
          </a:bodyPr>
          <a:lstStyle/>
          <a:p>
            <a:r>
              <a:rPr lang="ja-JP" altLang="en-US" b="1" dirty="0">
                <a:solidFill>
                  <a:schemeClr val="accent3"/>
                </a:solidFill>
              </a:rPr>
              <a:t>単体モデル</a:t>
            </a:r>
            <a:endParaRPr kumimoji="1" lang="ja-JP" altLang="en-US" b="1" dirty="0">
              <a:solidFill>
                <a:schemeClr val="accent3"/>
              </a:solidFill>
            </a:endParaRPr>
          </a:p>
        </p:txBody>
      </p:sp>
      <p:sp>
        <p:nvSpPr>
          <p:cNvPr id="10" name="テキスト ボックス 9">
            <a:extLst>
              <a:ext uri="{FF2B5EF4-FFF2-40B4-BE49-F238E27FC236}">
                <a16:creationId xmlns:a16="http://schemas.microsoft.com/office/drawing/2014/main" id="{261BBCD6-B8B4-DA40-A092-FFD2FBF44C2A}"/>
              </a:ext>
            </a:extLst>
          </p:cNvPr>
          <p:cNvSpPr txBox="1"/>
          <p:nvPr/>
        </p:nvSpPr>
        <p:spPr>
          <a:xfrm>
            <a:off x="3804019" y="2724179"/>
            <a:ext cx="1107996" cy="369332"/>
          </a:xfrm>
          <a:prstGeom prst="rect">
            <a:avLst/>
          </a:prstGeom>
          <a:noFill/>
        </p:spPr>
        <p:txBody>
          <a:bodyPr wrap="none" rtlCol="0">
            <a:spAutoFit/>
          </a:bodyPr>
          <a:lstStyle/>
          <a:p>
            <a:r>
              <a:rPr lang="ja-JP" altLang="en-US" dirty="0"/>
              <a:t>出力変数</a:t>
            </a:r>
            <a:endParaRPr kumimoji="1" lang="ja-JP" altLang="en-US" dirty="0"/>
          </a:p>
        </p:txBody>
      </p:sp>
      <p:sp>
        <p:nvSpPr>
          <p:cNvPr id="11" name="テキスト ボックス 10">
            <a:extLst>
              <a:ext uri="{FF2B5EF4-FFF2-40B4-BE49-F238E27FC236}">
                <a16:creationId xmlns:a16="http://schemas.microsoft.com/office/drawing/2014/main" id="{3E98ADF3-C4FC-DB47-B64D-FE16CAE99DF7}"/>
              </a:ext>
            </a:extLst>
          </p:cNvPr>
          <p:cNvSpPr txBox="1"/>
          <p:nvPr/>
        </p:nvSpPr>
        <p:spPr>
          <a:xfrm>
            <a:off x="1958321" y="2724179"/>
            <a:ext cx="1107996" cy="369332"/>
          </a:xfrm>
          <a:prstGeom prst="rect">
            <a:avLst/>
          </a:prstGeom>
          <a:noFill/>
        </p:spPr>
        <p:txBody>
          <a:bodyPr wrap="none" rtlCol="0">
            <a:spAutoFit/>
          </a:bodyPr>
          <a:lstStyle/>
          <a:p>
            <a:r>
              <a:rPr lang="ja-JP" altLang="en-US" dirty="0"/>
              <a:t>入力変数</a:t>
            </a:r>
            <a:endParaRPr kumimoji="1" lang="ja-JP" altLang="en-US" dirty="0"/>
          </a:p>
        </p:txBody>
      </p:sp>
      <p:sp>
        <p:nvSpPr>
          <p:cNvPr id="12" name="テキスト ボックス 11">
            <a:extLst>
              <a:ext uri="{FF2B5EF4-FFF2-40B4-BE49-F238E27FC236}">
                <a16:creationId xmlns:a16="http://schemas.microsoft.com/office/drawing/2014/main" id="{DF0D8484-E1DC-B247-966F-175241BE2761}"/>
              </a:ext>
            </a:extLst>
          </p:cNvPr>
          <p:cNvSpPr txBox="1"/>
          <p:nvPr/>
        </p:nvSpPr>
        <p:spPr>
          <a:xfrm>
            <a:off x="4385462" y="2448453"/>
            <a:ext cx="543739" cy="307777"/>
          </a:xfrm>
          <a:prstGeom prst="rect">
            <a:avLst/>
          </a:prstGeom>
          <a:noFill/>
        </p:spPr>
        <p:txBody>
          <a:bodyPr wrap="none" rtlCol="0">
            <a:spAutoFit/>
          </a:bodyPr>
          <a:lstStyle/>
          <a:p>
            <a:r>
              <a:rPr lang="ja-JP" altLang="en-US" sz="1400" dirty="0"/>
              <a:t>品質</a:t>
            </a:r>
            <a:endParaRPr kumimoji="1" lang="ja-JP" altLang="en-US" sz="1400" dirty="0"/>
          </a:p>
        </p:txBody>
      </p:sp>
      <p:sp>
        <p:nvSpPr>
          <p:cNvPr id="13" name="テキスト ボックス 12">
            <a:extLst>
              <a:ext uri="{FF2B5EF4-FFF2-40B4-BE49-F238E27FC236}">
                <a16:creationId xmlns:a16="http://schemas.microsoft.com/office/drawing/2014/main" id="{53425224-A1AC-EE43-94E9-12EAB7BE80FA}"/>
              </a:ext>
            </a:extLst>
          </p:cNvPr>
          <p:cNvSpPr txBox="1"/>
          <p:nvPr/>
        </p:nvSpPr>
        <p:spPr>
          <a:xfrm>
            <a:off x="1598652" y="2448453"/>
            <a:ext cx="1351652" cy="307777"/>
          </a:xfrm>
          <a:prstGeom prst="rect">
            <a:avLst/>
          </a:prstGeom>
          <a:noFill/>
        </p:spPr>
        <p:txBody>
          <a:bodyPr wrap="none" rtlCol="0">
            <a:spAutoFit/>
          </a:bodyPr>
          <a:lstStyle/>
          <a:p>
            <a:r>
              <a:rPr lang="ja-JP" altLang="en-US" sz="1400" dirty="0"/>
              <a:t>原料・生産計画</a:t>
            </a:r>
            <a:endParaRPr kumimoji="1" lang="ja-JP" altLang="en-US" sz="1400" dirty="0"/>
          </a:p>
        </p:txBody>
      </p:sp>
      <p:sp>
        <p:nvSpPr>
          <p:cNvPr id="14" name="吹き出し: 四角形 58">
            <a:extLst>
              <a:ext uri="{FF2B5EF4-FFF2-40B4-BE49-F238E27FC236}">
                <a16:creationId xmlns:a16="http://schemas.microsoft.com/office/drawing/2014/main" id="{AB8CF90B-CEE1-D340-B932-0CAA52C16895}"/>
              </a:ext>
            </a:extLst>
          </p:cNvPr>
          <p:cNvSpPr/>
          <p:nvPr/>
        </p:nvSpPr>
        <p:spPr>
          <a:xfrm>
            <a:off x="1752034" y="3543796"/>
            <a:ext cx="1219719" cy="486220"/>
          </a:xfrm>
          <a:prstGeom prst="wedgeRectCallout">
            <a:avLst>
              <a:gd name="adj1" fmla="val 26216"/>
              <a:gd name="adj2" fmla="val -84957"/>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t>実績データを入力</a:t>
            </a:r>
            <a:endParaRPr kumimoji="1" lang="ja-JP" altLang="en-US" sz="1600" dirty="0"/>
          </a:p>
        </p:txBody>
      </p:sp>
      <p:sp>
        <p:nvSpPr>
          <p:cNvPr id="15" name="吹き出し: 四角形 59">
            <a:extLst>
              <a:ext uri="{FF2B5EF4-FFF2-40B4-BE49-F238E27FC236}">
                <a16:creationId xmlns:a16="http://schemas.microsoft.com/office/drawing/2014/main" id="{852AC775-42C7-1645-ACD6-6BF3709977F8}"/>
              </a:ext>
            </a:extLst>
          </p:cNvPr>
          <p:cNvSpPr/>
          <p:nvPr/>
        </p:nvSpPr>
        <p:spPr>
          <a:xfrm>
            <a:off x="3802933" y="3543796"/>
            <a:ext cx="2049859" cy="486220"/>
          </a:xfrm>
          <a:prstGeom prst="wedgeRectCallout">
            <a:avLst>
              <a:gd name="adj1" fmla="val -26743"/>
              <a:gd name="adj2" fmla="val -90133"/>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t>予測値を計算し、実績データとの誤差を計算</a:t>
            </a:r>
            <a:endParaRPr kumimoji="1" lang="ja-JP" altLang="en-US" sz="1600" dirty="0"/>
          </a:p>
        </p:txBody>
      </p:sp>
      <p:sp>
        <p:nvSpPr>
          <p:cNvPr id="16" name="テキスト ボックス 15">
            <a:extLst>
              <a:ext uri="{FF2B5EF4-FFF2-40B4-BE49-F238E27FC236}">
                <a16:creationId xmlns:a16="http://schemas.microsoft.com/office/drawing/2014/main" id="{13FC8AC6-A0ED-6946-B060-156C2C3B9B95}"/>
              </a:ext>
            </a:extLst>
          </p:cNvPr>
          <p:cNvSpPr txBox="1"/>
          <p:nvPr/>
        </p:nvSpPr>
        <p:spPr>
          <a:xfrm>
            <a:off x="1620292" y="4892563"/>
            <a:ext cx="4147289" cy="369332"/>
          </a:xfrm>
          <a:prstGeom prst="rect">
            <a:avLst/>
          </a:prstGeom>
          <a:noFill/>
        </p:spPr>
        <p:txBody>
          <a:bodyPr wrap="none" rtlCol="0">
            <a:spAutoFit/>
          </a:bodyPr>
          <a:lstStyle/>
          <a:p>
            <a:pPr marL="285750" indent="-285750">
              <a:buFont typeface="Wingdings" panose="05000000000000000000" pitchFamily="2" charset="2"/>
              <a:buChar char="Ø"/>
            </a:pPr>
            <a:r>
              <a:rPr lang="ja-JP" altLang="en-US" dirty="0"/>
              <a:t>予測精度が目標精度を上回るかを評価</a:t>
            </a:r>
            <a:endParaRPr kumimoji="1" lang="ja-JP" altLang="en-US" dirty="0"/>
          </a:p>
        </p:txBody>
      </p:sp>
      <p:sp>
        <p:nvSpPr>
          <p:cNvPr id="17" name="フローチャート: 準備 16">
            <a:extLst>
              <a:ext uri="{FF2B5EF4-FFF2-40B4-BE49-F238E27FC236}">
                <a16:creationId xmlns:a16="http://schemas.microsoft.com/office/drawing/2014/main" id="{75E78342-45E7-B645-B666-A1E30157B4BE}"/>
              </a:ext>
            </a:extLst>
          </p:cNvPr>
          <p:cNvSpPr/>
          <p:nvPr/>
        </p:nvSpPr>
        <p:spPr>
          <a:xfrm>
            <a:off x="7249559" y="2731373"/>
            <a:ext cx="544551" cy="527983"/>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ローチャート: 準備 17">
            <a:extLst>
              <a:ext uri="{FF2B5EF4-FFF2-40B4-BE49-F238E27FC236}">
                <a16:creationId xmlns:a16="http://schemas.microsoft.com/office/drawing/2014/main" id="{78CA420A-0233-BA4D-BA4F-17D8541DB397}"/>
              </a:ext>
            </a:extLst>
          </p:cNvPr>
          <p:cNvSpPr/>
          <p:nvPr/>
        </p:nvSpPr>
        <p:spPr>
          <a:xfrm>
            <a:off x="7249559" y="3655707"/>
            <a:ext cx="544550" cy="512199"/>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098BFFB1-D04D-D942-A7AF-F7D31D5FCD42}"/>
              </a:ext>
            </a:extLst>
          </p:cNvPr>
          <p:cNvSpPr txBox="1"/>
          <p:nvPr/>
        </p:nvSpPr>
        <p:spPr>
          <a:xfrm>
            <a:off x="7393808" y="1965690"/>
            <a:ext cx="1943161" cy="369332"/>
          </a:xfrm>
          <a:prstGeom prst="rect">
            <a:avLst/>
          </a:prstGeom>
          <a:noFill/>
        </p:spPr>
        <p:txBody>
          <a:bodyPr wrap="none" rtlCol="0">
            <a:spAutoFit/>
          </a:bodyPr>
          <a:lstStyle/>
          <a:p>
            <a:r>
              <a:rPr lang="ja-JP" altLang="en-US" b="1" dirty="0">
                <a:solidFill>
                  <a:schemeClr val="accent3"/>
                </a:solidFill>
              </a:rPr>
              <a:t>プラントモデル全体</a:t>
            </a:r>
            <a:endParaRPr kumimoji="1" lang="ja-JP" altLang="en-US" b="1" dirty="0">
              <a:solidFill>
                <a:schemeClr val="accent3"/>
              </a:solidFill>
            </a:endParaRPr>
          </a:p>
        </p:txBody>
      </p:sp>
      <p:cxnSp>
        <p:nvCxnSpPr>
          <p:cNvPr id="20" name="直線矢印コネクタ 19">
            <a:extLst>
              <a:ext uri="{FF2B5EF4-FFF2-40B4-BE49-F238E27FC236}">
                <a16:creationId xmlns:a16="http://schemas.microsoft.com/office/drawing/2014/main" id="{F58AD36D-9364-3F45-83B8-57198E2E9657}"/>
              </a:ext>
            </a:extLst>
          </p:cNvPr>
          <p:cNvCxnSpPr>
            <a:cxnSpLocks/>
            <a:endCxn id="17" idx="1"/>
          </p:cNvCxnSpPr>
          <p:nvPr/>
        </p:nvCxnSpPr>
        <p:spPr>
          <a:xfrm>
            <a:off x="6675947" y="2995365"/>
            <a:ext cx="57361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DFA62967-B3BC-F046-8BDE-EEC6F6624603}"/>
              </a:ext>
            </a:extLst>
          </p:cNvPr>
          <p:cNvCxnSpPr>
            <a:cxnSpLocks/>
            <a:endCxn id="18" idx="1"/>
          </p:cNvCxnSpPr>
          <p:nvPr/>
        </p:nvCxnSpPr>
        <p:spPr>
          <a:xfrm>
            <a:off x="6675947" y="3911807"/>
            <a:ext cx="57361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AA48B82-A44C-8049-AC7F-73A6F31CAFC9}"/>
              </a:ext>
            </a:extLst>
          </p:cNvPr>
          <p:cNvCxnSpPr>
            <a:cxnSpLocks/>
            <a:stCxn id="30" idx="3"/>
          </p:cNvCxnSpPr>
          <p:nvPr/>
        </p:nvCxnSpPr>
        <p:spPr>
          <a:xfrm flipV="1">
            <a:off x="9418232" y="3433660"/>
            <a:ext cx="537809"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カギ線 76">
            <a:extLst>
              <a:ext uri="{FF2B5EF4-FFF2-40B4-BE49-F238E27FC236}">
                <a16:creationId xmlns:a16="http://schemas.microsoft.com/office/drawing/2014/main" id="{C319991F-8642-B84F-8B24-76F11AB62727}"/>
              </a:ext>
            </a:extLst>
          </p:cNvPr>
          <p:cNvCxnSpPr>
            <a:cxnSpLocks/>
            <a:stCxn id="17" idx="3"/>
            <a:endCxn id="30" idx="1"/>
          </p:cNvCxnSpPr>
          <p:nvPr/>
        </p:nvCxnSpPr>
        <p:spPr>
          <a:xfrm>
            <a:off x="7794110" y="2995365"/>
            <a:ext cx="1079571" cy="438296"/>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77">
            <a:extLst>
              <a:ext uri="{FF2B5EF4-FFF2-40B4-BE49-F238E27FC236}">
                <a16:creationId xmlns:a16="http://schemas.microsoft.com/office/drawing/2014/main" id="{D5E7833C-BF20-9446-899F-738F7E1F76A3}"/>
              </a:ext>
            </a:extLst>
          </p:cNvPr>
          <p:cNvCxnSpPr>
            <a:cxnSpLocks/>
            <a:stCxn id="18" idx="3"/>
            <a:endCxn id="30" idx="2"/>
          </p:cNvCxnSpPr>
          <p:nvPr/>
        </p:nvCxnSpPr>
        <p:spPr>
          <a:xfrm flipV="1">
            <a:off x="7794109" y="3697652"/>
            <a:ext cx="1351848" cy="214155"/>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F822CE41-E198-0B46-9F37-6D523F966E22}"/>
              </a:ext>
            </a:extLst>
          </p:cNvPr>
          <p:cNvSpPr txBox="1"/>
          <p:nvPr/>
        </p:nvSpPr>
        <p:spPr>
          <a:xfrm>
            <a:off x="6118203" y="2636812"/>
            <a:ext cx="1119217" cy="338554"/>
          </a:xfrm>
          <a:prstGeom prst="rect">
            <a:avLst/>
          </a:prstGeom>
          <a:noFill/>
        </p:spPr>
        <p:txBody>
          <a:bodyPr wrap="none" rtlCol="0">
            <a:spAutoFit/>
          </a:bodyPr>
          <a:lstStyle/>
          <a:p>
            <a:r>
              <a:rPr lang="ja-JP" altLang="en-US" sz="1600" dirty="0"/>
              <a:t>入力変数</a:t>
            </a:r>
            <a:r>
              <a:rPr lang="en-US" altLang="ja-JP" sz="1600" dirty="0"/>
              <a:t>1</a:t>
            </a:r>
            <a:endParaRPr kumimoji="1" lang="ja-JP" altLang="en-US" sz="1600" dirty="0"/>
          </a:p>
        </p:txBody>
      </p:sp>
      <p:sp>
        <p:nvSpPr>
          <p:cNvPr id="26" name="テキスト ボックス 25">
            <a:extLst>
              <a:ext uri="{FF2B5EF4-FFF2-40B4-BE49-F238E27FC236}">
                <a16:creationId xmlns:a16="http://schemas.microsoft.com/office/drawing/2014/main" id="{C094B932-DD01-5D45-A27F-9398BAD974C5}"/>
              </a:ext>
            </a:extLst>
          </p:cNvPr>
          <p:cNvSpPr txBox="1"/>
          <p:nvPr/>
        </p:nvSpPr>
        <p:spPr>
          <a:xfrm>
            <a:off x="6116338" y="3552807"/>
            <a:ext cx="1119217" cy="338554"/>
          </a:xfrm>
          <a:prstGeom prst="rect">
            <a:avLst/>
          </a:prstGeom>
          <a:noFill/>
        </p:spPr>
        <p:txBody>
          <a:bodyPr wrap="none" rtlCol="0">
            <a:spAutoFit/>
          </a:bodyPr>
          <a:lstStyle/>
          <a:p>
            <a:r>
              <a:rPr lang="ja-JP" altLang="en-US" sz="1600" dirty="0"/>
              <a:t>入力変数</a:t>
            </a:r>
            <a:r>
              <a:rPr lang="en-US" altLang="ja-JP" sz="1600" dirty="0"/>
              <a:t>2</a:t>
            </a:r>
            <a:endParaRPr kumimoji="1" lang="ja-JP" altLang="en-US" sz="1600" dirty="0"/>
          </a:p>
        </p:txBody>
      </p:sp>
      <p:sp>
        <p:nvSpPr>
          <p:cNvPr id="27" name="テキスト ボックス 26">
            <a:extLst>
              <a:ext uri="{FF2B5EF4-FFF2-40B4-BE49-F238E27FC236}">
                <a16:creationId xmlns:a16="http://schemas.microsoft.com/office/drawing/2014/main" id="{AC861F19-4EA1-7243-AED2-23A82E0466B6}"/>
              </a:ext>
            </a:extLst>
          </p:cNvPr>
          <p:cNvSpPr txBox="1"/>
          <p:nvPr/>
        </p:nvSpPr>
        <p:spPr>
          <a:xfrm>
            <a:off x="7808113" y="3549355"/>
            <a:ext cx="1119217" cy="338554"/>
          </a:xfrm>
          <a:prstGeom prst="rect">
            <a:avLst/>
          </a:prstGeom>
          <a:noFill/>
        </p:spPr>
        <p:txBody>
          <a:bodyPr wrap="none" rtlCol="0">
            <a:spAutoFit/>
          </a:bodyPr>
          <a:lstStyle/>
          <a:p>
            <a:r>
              <a:rPr lang="ja-JP" altLang="en-US" sz="1600" dirty="0"/>
              <a:t>中間変数</a:t>
            </a:r>
            <a:r>
              <a:rPr lang="en-US" altLang="ja-JP" sz="1600" dirty="0"/>
              <a:t>2</a:t>
            </a:r>
            <a:endParaRPr kumimoji="1" lang="ja-JP" altLang="en-US" sz="1600" dirty="0"/>
          </a:p>
        </p:txBody>
      </p:sp>
      <p:sp>
        <p:nvSpPr>
          <p:cNvPr id="28" name="テキスト ボックス 27">
            <a:extLst>
              <a:ext uri="{FF2B5EF4-FFF2-40B4-BE49-F238E27FC236}">
                <a16:creationId xmlns:a16="http://schemas.microsoft.com/office/drawing/2014/main" id="{F6D62431-6658-734B-9CAF-7CDF481F960F}"/>
              </a:ext>
            </a:extLst>
          </p:cNvPr>
          <p:cNvSpPr txBox="1"/>
          <p:nvPr/>
        </p:nvSpPr>
        <p:spPr>
          <a:xfrm>
            <a:off x="7834407" y="2599014"/>
            <a:ext cx="1119217" cy="338554"/>
          </a:xfrm>
          <a:prstGeom prst="rect">
            <a:avLst/>
          </a:prstGeom>
          <a:noFill/>
        </p:spPr>
        <p:txBody>
          <a:bodyPr wrap="none" rtlCol="0">
            <a:spAutoFit/>
          </a:bodyPr>
          <a:lstStyle/>
          <a:p>
            <a:r>
              <a:rPr lang="ja-JP" altLang="en-US" sz="1600" dirty="0"/>
              <a:t>中間変数</a:t>
            </a:r>
            <a:r>
              <a:rPr lang="en-US" altLang="ja-JP" sz="1600" dirty="0"/>
              <a:t>1</a:t>
            </a:r>
            <a:endParaRPr kumimoji="1" lang="ja-JP" altLang="en-US" sz="1600" dirty="0"/>
          </a:p>
        </p:txBody>
      </p:sp>
      <p:sp>
        <p:nvSpPr>
          <p:cNvPr id="29" name="テキスト ボックス 28">
            <a:extLst>
              <a:ext uri="{FF2B5EF4-FFF2-40B4-BE49-F238E27FC236}">
                <a16:creationId xmlns:a16="http://schemas.microsoft.com/office/drawing/2014/main" id="{BDB927F2-FBDD-734A-9DB7-ABB3CFE4CC02}"/>
              </a:ext>
            </a:extLst>
          </p:cNvPr>
          <p:cNvSpPr txBox="1"/>
          <p:nvPr/>
        </p:nvSpPr>
        <p:spPr>
          <a:xfrm>
            <a:off x="9478397" y="3040519"/>
            <a:ext cx="1005403" cy="338554"/>
          </a:xfrm>
          <a:prstGeom prst="rect">
            <a:avLst/>
          </a:prstGeom>
          <a:noFill/>
        </p:spPr>
        <p:txBody>
          <a:bodyPr wrap="none" rtlCol="0">
            <a:spAutoFit/>
          </a:bodyPr>
          <a:lstStyle/>
          <a:p>
            <a:r>
              <a:rPr lang="ja-JP" altLang="en-US" sz="1600" dirty="0"/>
              <a:t>出力変数</a:t>
            </a:r>
            <a:endParaRPr kumimoji="1" lang="ja-JP" altLang="en-US" sz="1600" dirty="0"/>
          </a:p>
        </p:txBody>
      </p:sp>
      <p:sp>
        <p:nvSpPr>
          <p:cNvPr id="30" name="フローチャート: 準備 29">
            <a:extLst>
              <a:ext uri="{FF2B5EF4-FFF2-40B4-BE49-F238E27FC236}">
                <a16:creationId xmlns:a16="http://schemas.microsoft.com/office/drawing/2014/main" id="{D6ACA6BC-9E98-2F45-8626-390D678140EB}"/>
              </a:ext>
            </a:extLst>
          </p:cNvPr>
          <p:cNvSpPr/>
          <p:nvPr/>
        </p:nvSpPr>
        <p:spPr>
          <a:xfrm>
            <a:off x="8873681" y="3169669"/>
            <a:ext cx="544551" cy="527983"/>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吹き出し: 四角形 84">
            <a:extLst>
              <a:ext uri="{FF2B5EF4-FFF2-40B4-BE49-F238E27FC236}">
                <a16:creationId xmlns:a16="http://schemas.microsoft.com/office/drawing/2014/main" id="{95C6AFEB-2613-3A45-B94F-63434598CC36}"/>
              </a:ext>
            </a:extLst>
          </p:cNvPr>
          <p:cNvSpPr/>
          <p:nvPr/>
        </p:nvSpPr>
        <p:spPr>
          <a:xfrm>
            <a:off x="5808834" y="1979334"/>
            <a:ext cx="1219719" cy="486220"/>
          </a:xfrm>
          <a:prstGeom prst="wedgeRectCallout">
            <a:avLst>
              <a:gd name="adj1" fmla="val 34025"/>
              <a:gd name="adj2" fmla="val 80904"/>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t>実績データに固定</a:t>
            </a:r>
            <a:endParaRPr kumimoji="1" lang="ja-JP" altLang="en-US" sz="1600" dirty="0"/>
          </a:p>
        </p:txBody>
      </p:sp>
      <p:sp>
        <p:nvSpPr>
          <p:cNvPr id="32" name="テキスト ボックス 31">
            <a:extLst>
              <a:ext uri="{FF2B5EF4-FFF2-40B4-BE49-F238E27FC236}">
                <a16:creationId xmlns:a16="http://schemas.microsoft.com/office/drawing/2014/main" id="{64A70D8D-0CA7-5945-9F8C-7D11C7363037}"/>
              </a:ext>
            </a:extLst>
          </p:cNvPr>
          <p:cNvSpPr txBox="1"/>
          <p:nvPr/>
        </p:nvSpPr>
        <p:spPr>
          <a:xfrm>
            <a:off x="5911556" y="4879426"/>
            <a:ext cx="4759636" cy="646331"/>
          </a:xfrm>
          <a:prstGeom prst="rect">
            <a:avLst/>
          </a:prstGeom>
          <a:noFill/>
        </p:spPr>
        <p:txBody>
          <a:bodyPr wrap="none" rtlCol="0">
            <a:spAutoFit/>
          </a:bodyPr>
          <a:lstStyle/>
          <a:p>
            <a:pPr marL="285750" indent="-285750">
              <a:buFont typeface="Wingdings" panose="05000000000000000000" pitchFamily="2" charset="2"/>
              <a:buChar char="Ø"/>
            </a:pPr>
            <a:r>
              <a:rPr lang="en-US" altLang="ja-JP" dirty="0"/>
              <a:t>15</a:t>
            </a:r>
            <a:r>
              <a:rPr lang="ja-JP" altLang="en-US" dirty="0"/>
              <a:t>分以内に実行可能解を獲得できるかを評価</a:t>
            </a:r>
            <a:endParaRPr lang="en-US" altLang="ja-JP" dirty="0"/>
          </a:p>
          <a:p>
            <a:pPr marL="285750" indent="-285750">
              <a:buFont typeface="Wingdings" panose="05000000000000000000" pitchFamily="2" charset="2"/>
              <a:buChar char="Ø"/>
            </a:pPr>
            <a:r>
              <a:rPr lang="ja-JP" altLang="en-US" dirty="0"/>
              <a:t>予測精度が目標精度を上回るかを評価</a:t>
            </a:r>
            <a:endParaRPr lang="en-US" altLang="ja-JP" dirty="0"/>
          </a:p>
        </p:txBody>
      </p:sp>
      <p:sp>
        <p:nvSpPr>
          <p:cNvPr id="33" name="吹き出し: 四角形 86">
            <a:extLst>
              <a:ext uri="{FF2B5EF4-FFF2-40B4-BE49-F238E27FC236}">
                <a16:creationId xmlns:a16="http://schemas.microsoft.com/office/drawing/2014/main" id="{8874EB11-A028-BA44-A147-0CBE0EC724CA}"/>
              </a:ext>
            </a:extLst>
          </p:cNvPr>
          <p:cNvSpPr/>
          <p:nvPr/>
        </p:nvSpPr>
        <p:spPr>
          <a:xfrm>
            <a:off x="8513489" y="4276450"/>
            <a:ext cx="2049859" cy="486220"/>
          </a:xfrm>
          <a:prstGeom prst="wedgeRectCallout">
            <a:avLst>
              <a:gd name="adj1" fmla="val 14147"/>
              <a:gd name="adj2" fmla="val -189389"/>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t>予測値を計算し、実績データとの誤差を計算</a:t>
            </a:r>
            <a:endParaRPr kumimoji="1" lang="ja-JP" altLang="en-US" sz="1600" dirty="0"/>
          </a:p>
        </p:txBody>
      </p:sp>
      <p:sp>
        <p:nvSpPr>
          <p:cNvPr id="34" name="テキスト ボックス 33">
            <a:extLst>
              <a:ext uri="{FF2B5EF4-FFF2-40B4-BE49-F238E27FC236}">
                <a16:creationId xmlns:a16="http://schemas.microsoft.com/office/drawing/2014/main" id="{29B4FCF7-CFDB-BA4B-8A05-68C1CD8CB167}"/>
              </a:ext>
            </a:extLst>
          </p:cNvPr>
          <p:cNvSpPr txBox="1"/>
          <p:nvPr/>
        </p:nvSpPr>
        <p:spPr>
          <a:xfrm>
            <a:off x="7115312" y="2345770"/>
            <a:ext cx="813043" cy="338554"/>
          </a:xfrm>
          <a:prstGeom prst="rect">
            <a:avLst/>
          </a:prstGeom>
          <a:noFill/>
        </p:spPr>
        <p:txBody>
          <a:bodyPr wrap="none" rtlCol="0">
            <a:spAutoFit/>
          </a:bodyPr>
          <a:lstStyle/>
          <a:p>
            <a:r>
              <a:rPr lang="ja-JP" altLang="en-US" sz="1600" dirty="0">
                <a:solidFill>
                  <a:schemeClr val="tx1">
                    <a:lumMod val="65000"/>
                    <a:lumOff val="35000"/>
                  </a:schemeClr>
                </a:solidFill>
              </a:rPr>
              <a:t>モデル</a:t>
            </a:r>
            <a:r>
              <a:rPr lang="en-US" altLang="ja-JP" sz="1600" dirty="0">
                <a:solidFill>
                  <a:schemeClr val="tx1">
                    <a:lumMod val="65000"/>
                    <a:lumOff val="35000"/>
                  </a:schemeClr>
                </a:solidFill>
              </a:rPr>
              <a:t>A</a:t>
            </a:r>
            <a:endParaRPr kumimoji="1" lang="ja-JP" altLang="en-US" sz="1600" dirty="0">
              <a:solidFill>
                <a:schemeClr val="tx1">
                  <a:lumMod val="65000"/>
                  <a:lumOff val="35000"/>
                </a:schemeClr>
              </a:solidFill>
            </a:endParaRPr>
          </a:p>
        </p:txBody>
      </p:sp>
      <p:sp>
        <p:nvSpPr>
          <p:cNvPr id="35" name="吹き出し: 四角形 88">
            <a:extLst>
              <a:ext uri="{FF2B5EF4-FFF2-40B4-BE49-F238E27FC236}">
                <a16:creationId xmlns:a16="http://schemas.microsoft.com/office/drawing/2014/main" id="{16E7882C-7C70-6645-808B-2C24C42172A0}"/>
              </a:ext>
            </a:extLst>
          </p:cNvPr>
          <p:cNvSpPr/>
          <p:nvPr/>
        </p:nvSpPr>
        <p:spPr>
          <a:xfrm>
            <a:off x="6659134" y="4276784"/>
            <a:ext cx="1694583" cy="486220"/>
          </a:xfrm>
          <a:prstGeom prst="wedgeRectCallout">
            <a:avLst>
              <a:gd name="adj1" fmla="val 37666"/>
              <a:gd name="adj2" fmla="val -103241"/>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a:t>制約を満たす値を最適化で求める</a:t>
            </a:r>
          </a:p>
        </p:txBody>
      </p:sp>
      <p:sp>
        <p:nvSpPr>
          <p:cNvPr id="36" name="テキスト ボックス 35">
            <a:extLst>
              <a:ext uri="{FF2B5EF4-FFF2-40B4-BE49-F238E27FC236}">
                <a16:creationId xmlns:a16="http://schemas.microsoft.com/office/drawing/2014/main" id="{739BB073-3F50-B148-80E0-1435C6995555}"/>
              </a:ext>
            </a:extLst>
          </p:cNvPr>
          <p:cNvSpPr txBox="1"/>
          <p:nvPr/>
        </p:nvSpPr>
        <p:spPr>
          <a:xfrm>
            <a:off x="7115312" y="3319717"/>
            <a:ext cx="813043" cy="338554"/>
          </a:xfrm>
          <a:prstGeom prst="rect">
            <a:avLst/>
          </a:prstGeom>
          <a:noFill/>
        </p:spPr>
        <p:txBody>
          <a:bodyPr wrap="none" rtlCol="0">
            <a:spAutoFit/>
          </a:bodyPr>
          <a:lstStyle/>
          <a:p>
            <a:r>
              <a:rPr lang="ja-JP" altLang="en-US" sz="1600" dirty="0">
                <a:solidFill>
                  <a:schemeClr val="tx1">
                    <a:lumMod val="65000"/>
                    <a:lumOff val="35000"/>
                  </a:schemeClr>
                </a:solidFill>
              </a:rPr>
              <a:t>モデル</a:t>
            </a:r>
            <a:r>
              <a:rPr lang="en-US" altLang="ja-JP" sz="1600" dirty="0">
                <a:solidFill>
                  <a:schemeClr val="tx1">
                    <a:lumMod val="65000"/>
                    <a:lumOff val="35000"/>
                  </a:schemeClr>
                </a:solidFill>
              </a:rPr>
              <a:t>B</a:t>
            </a:r>
            <a:endParaRPr kumimoji="1" lang="ja-JP" altLang="en-US" sz="1600" dirty="0">
              <a:solidFill>
                <a:schemeClr val="tx1">
                  <a:lumMod val="65000"/>
                  <a:lumOff val="35000"/>
                </a:schemeClr>
              </a:solidFill>
            </a:endParaRPr>
          </a:p>
        </p:txBody>
      </p:sp>
      <p:sp>
        <p:nvSpPr>
          <p:cNvPr id="37" name="テキスト ボックス 36">
            <a:extLst>
              <a:ext uri="{FF2B5EF4-FFF2-40B4-BE49-F238E27FC236}">
                <a16:creationId xmlns:a16="http://schemas.microsoft.com/office/drawing/2014/main" id="{30D55EB5-DAAE-9144-BF89-952FA4A6019C}"/>
              </a:ext>
            </a:extLst>
          </p:cNvPr>
          <p:cNvSpPr txBox="1"/>
          <p:nvPr/>
        </p:nvSpPr>
        <p:spPr>
          <a:xfrm>
            <a:off x="8726346" y="2846036"/>
            <a:ext cx="824265" cy="338554"/>
          </a:xfrm>
          <a:prstGeom prst="rect">
            <a:avLst/>
          </a:prstGeom>
          <a:noFill/>
        </p:spPr>
        <p:txBody>
          <a:bodyPr wrap="none" rtlCol="0">
            <a:spAutoFit/>
          </a:bodyPr>
          <a:lstStyle/>
          <a:p>
            <a:r>
              <a:rPr lang="ja-JP" altLang="en-US" sz="1600" dirty="0">
                <a:solidFill>
                  <a:schemeClr val="tx1">
                    <a:lumMod val="65000"/>
                    <a:lumOff val="35000"/>
                  </a:schemeClr>
                </a:solidFill>
              </a:rPr>
              <a:t>モデル</a:t>
            </a:r>
            <a:r>
              <a:rPr lang="en-US" altLang="ja-JP" sz="1600" dirty="0">
                <a:solidFill>
                  <a:schemeClr val="tx1">
                    <a:lumMod val="65000"/>
                    <a:lumOff val="35000"/>
                  </a:schemeClr>
                </a:solidFill>
              </a:rPr>
              <a:t>C</a:t>
            </a:r>
            <a:endParaRPr kumimoji="1" lang="ja-JP" altLang="en-US" sz="1600" dirty="0">
              <a:solidFill>
                <a:schemeClr val="tx1">
                  <a:lumMod val="65000"/>
                  <a:lumOff val="35000"/>
                </a:schemeClr>
              </a:solidFill>
            </a:endParaRPr>
          </a:p>
        </p:txBody>
      </p:sp>
      <p:sp>
        <p:nvSpPr>
          <p:cNvPr id="38" name="テキスト ボックス 37">
            <a:extLst>
              <a:ext uri="{FF2B5EF4-FFF2-40B4-BE49-F238E27FC236}">
                <a16:creationId xmlns:a16="http://schemas.microsoft.com/office/drawing/2014/main" id="{BD7747F6-8CC8-5B4B-A123-04F85729A33B}"/>
              </a:ext>
            </a:extLst>
          </p:cNvPr>
          <p:cNvSpPr txBox="1"/>
          <p:nvPr/>
        </p:nvSpPr>
        <p:spPr>
          <a:xfrm>
            <a:off x="1584035" y="5580478"/>
            <a:ext cx="8594019" cy="338554"/>
          </a:xfrm>
          <a:prstGeom prst="rect">
            <a:avLst/>
          </a:prstGeom>
          <a:noFill/>
        </p:spPr>
        <p:txBody>
          <a:bodyPr wrap="none" rtlCol="0">
            <a:spAutoFit/>
          </a:bodyPr>
          <a:lstStyle/>
          <a:p>
            <a:r>
              <a:rPr kumimoji="1" lang="en-US" altLang="ja-JP" sz="1600" dirty="0">
                <a:solidFill>
                  <a:schemeClr val="tx1">
                    <a:lumMod val="65000"/>
                    <a:lumOff val="35000"/>
                  </a:schemeClr>
                </a:solidFill>
              </a:rPr>
              <a:t>※</a:t>
            </a:r>
            <a:r>
              <a:rPr lang="ja-JP" altLang="en-US" sz="1600" dirty="0">
                <a:solidFill>
                  <a:schemeClr val="tx1">
                    <a:lumMod val="65000"/>
                    <a:lumOff val="35000"/>
                  </a:schemeClr>
                </a:solidFill>
              </a:rPr>
              <a:t>最適化はモデルが必要なので、実データを用いた検証では必然的にモデリング＋最適化の評価となる</a:t>
            </a:r>
            <a:endParaRPr kumimoji="1" lang="ja-JP" altLang="en-US" sz="1600" dirty="0">
              <a:solidFill>
                <a:schemeClr val="tx1">
                  <a:lumMod val="65000"/>
                  <a:lumOff val="35000"/>
                </a:schemeClr>
              </a:solidFill>
            </a:endParaRPr>
          </a:p>
        </p:txBody>
      </p:sp>
      <p:sp>
        <p:nvSpPr>
          <p:cNvPr id="39" name="テキスト ボックス 38">
            <a:extLst>
              <a:ext uri="{FF2B5EF4-FFF2-40B4-BE49-F238E27FC236}">
                <a16:creationId xmlns:a16="http://schemas.microsoft.com/office/drawing/2014/main" id="{9486E9E6-A101-DD47-A93A-48B4E4783B39}"/>
              </a:ext>
            </a:extLst>
          </p:cNvPr>
          <p:cNvSpPr txBox="1"/>
          <p:nvPr/>
        </p:nvSpPr>
        <p:spPr>
          <a:xfrm>
            <a:off x="1584034" y="5864520"/>
            <a:ext cx="8531503" cy="338554"/>
          </a:xfrm>
          <a:prstGeom prst="rect">
            <a:avLst/>
          </a:prstGeom>
          <a:noFill/>
        </p:spPr>
        <p:txBody>
          <a:bodyPr wrap="none" rtlCol="0">
            <a:spAutoFit/>
          </a:bodyPr>
          <a:lstStyle/>
          <a:p>
            <a:r>
              <a:rPr kumimoji="1" lang="en-US" altLang="ja-JP" sz="1600" dirty="0">
                <a:solidFill>
                  <a:schemeClr val="tx1">
                    <a:lumMod val="65000"/>
                    <a:lumOff val="35000"/>
                  </a:schemeClr>
                </a:solidFill>
              </a:rPr>
              <a:t>※</a:t>
            </a:r>
            <a:r>
              <a:rPr kumimoji="1" lang="ja-JP" altLang="en-US" sz="1600" dirty="0">
                <a:solidFill>
                  <a:schemeClr val="tx1">
                    <a:lumMod val="65000"/>
                    <a:lumOff val="35000"/>
                  </a:schemeClr>
                </a:solidFill>
              </a:rPr>
              <a:t>検証②では、出力を実績に固定し、入力変数の結果と実績の誤差を計算する評価も実施する予定</a:t>
            </a:r>
          </a:p>
        </p:txBody>
      </p:sp>
      <p:sp>
        <p:nvSpPr>
          <p:cNvPr id="40" name="テキスト ボックス 39">
            <a:extLst>
              <a:ext uri="{FF2B5EF4-FFF2-40B4-BE49-F238E27FC236}">
                <a16:creationId xmlns:a16="http://schemas.microsoft.com/office/drawing/2014/main" id="{32F25436-75E3-864C-B569-4665E86778D0}"/>
              </a:ext>
            </a:extLst>
          </p:cNvPr>
          <p:cNvSpPr txBox="1"/>
          <p:nvPr/>
        </p:nvSpPr>
        <p:spPr>
          <a:xfrm>
            <a:off x="1700708" y="796292"/>
            <a:ext cx="8626818" cy="461665"/>
          </a:xfrm>
          <a:prstGeom prst="rect">
            <a:avLst/>
          </a:prstGeom>
          <a:noFill/>
        </p:spPr>
        <p:txBody>
          <a:bodyPr wrap="square" rtlCol="0">
            <a:spAutoFit/>
          </a:bodyPr>
          <a:lstStyle/>
          <a:p>
            <a:pPr algn="ctr"/>
            <a:r>
              <a:rPr lang="ja-JP" altLang="en-US" sz="2400" b="1" dirty="0"/>
              <a:t>対象プロセスのデータで、下記の検証・評価を行う</a:t>
            </a:r>
            <a:endParaRPr kumimoji="1" lang="ja-JP" altLang="en-US" sz="2400" b="1" dirty="0"/>
          </a:p>
        </p:txBody>
      </p:sp>
      <p:sp>
        <p:nvSpPr>
          <p:cNvPr id="41" name="テキスト ボックス 40">
            <a:extLst>
              <a:ext uri="{FF2B5EF4-FFF2-40B4-BE49-F238E27FC236}">
                <a16:creationId xmlns:a16="http://schemas.microsoft.com/office/drawing/2014/main" id="{EC76159D-51B2-744A-879B-CBBB6A3A2941}"/>
              </a:ext>
            </a:extLst>
          </p:cNvPr>
          <p:cNvSpPr txBox="1"/>
          <p:nvPr/>
        </p:nvSpPr>
        <p:spPr>
          <a:xfrm>
            <a:off x="1598652" y="1454259"/>
            <a:ext cx="978885" cy="338554"/>
          </a:xfrm>
          <a:prstGeom prst="rect">
            <a:avLst/>
          </a:prstGeom>
          <a:solidFill>
            <a:schemeClr val="accent1">
              <a:alpha val="80000"/>
            </a:schemeClr>
          </a:solidFill>
          <a:ln>
            <a:noFill/>
          </a:ln>
        </p:spPr>
        <p:txBody>
          <a:bodyPr wrap="square" rtlCol="0">
            <a:spAutoFit/>
          </a:bodyPr>
          <a:lstStyle/>
          <a:p>
            <a:pPr algn="ctr"/>
            <a:r>
              <a:rPr kumimoji="1" lang="ja-JP" altLang="en-US" sz="1600" b="1" dirty="0">
                <a:solidFill>
                  <a:schemeClr val="bg1"/>
                </a:solidFill>
              </a:rPr>
              <a:t>検証①</a:t>
            </a:r>
          </a:p>
        </p:txBody>
      </p:sp>
      <p:sp>
        <p:nvSpPr>
          <p:cNvPr id="42" name="テキスト ボックス 41">
            <a:extLst>
              <a:ext uri="{FF2B5EF4-FFF2-40B4-BE49-F238E27FC236}">
                <a16:creationId xmlns:a16="http://schemas.microsoft.com/office/drawing/2014/main" id="{BD8FDE3D-9AA2-F24D-9A2A-BB9168935C5C}"/>
              </a:ext>
            </a:extLst>
          </p:cNvPr>
          <p:cNvSpPr txBox="1"/>
          <p:nvPr/>
        </p:nvSpPr>
        <p:spPr>
          <a:xfrm>
            <a:off x="5729104" y="1453162"/>
            <a:ext cx="978885" cy="338554"/>
          </a:xfrm>
          <a:prstGeom prst="rect">
            <a:avLst/>
          </a:prstGeom>
          <a:solidFill>
            <a:schemeClr val="accent1">
              <a:alpha val="80000"/>
            </a:schemeClr>
          </a:solidFill>
          <a:ln>
            <a:noFill/>
          </a:ln>
        </p:spPr>
        <p:txBody>
          <a:bodyPr wrap="square" rtlCol="0">
            <a:spAutoFit/>
          </a:bodyPr>
          <a:lstStyle/>
          <a:p>
            <a:pPr algn="ctr"/>
            <a:r>
              <a:rPr kumimoji="1" lang="ja-JP" altLang="en-US" sz="1600" b="1" dirty="0">
                <a:solidFill>
                  <a:schemeClr val="bg1"/>
                </a:solidFill>
              </a:rPr>
              <a:t>検証②</a:t>
            </a:r>
          </a:p>
        </p:txBody>
      </p:sp>
      <p:sp>
        <p:nvSpPr>
          <p:cNvPr id="43" name="テキスト ボックス 42">
            <a:extLst>
              <a:ext uri="{FF2B5EF4-FFF2-40B4-BE49-F238E27FC236}">
                <a16:creationId xmlns:a16="http://schemas.microsoft.com/office/drawing/2014/main" id="{94A85751-8EAC-384E-B0E2-AC96AF9AD48C}"/>
              </a:ext>
            </a:extLst>
          </p:cNvPr>
          <p:cNvSpPr txBox="1"/>
          <p:nvPr/>
        </p:nvSpPr>
        <p:spPr>
          <a:xfrm>
            <a:off x="6116337" y="2953942"/>
            <a:ext cx="732893" cy="338554"/>
          </a:xfrm>
          <a:prstGeom prst="rect">
            <a:avLst/>
          </a:prstGeom>
          <a:noFill/>
        </p:spPr>
        <p:txBody>
          <a:bodyPr wrap="none" rtlCol="0">
            <a:spAutoFit/>
          </a:bodyPr>
          <a:lstStyle/>
          <a:p>
            <a:r>
              <a:rPr lang="en-US" altLang="ja-JP" sz="1600" dirty="0"/>
              <a:t>(</a:t>
            </a:r>
            <a:r>
              <a:rPr lang="ja-JP" altLang="en-US" sz="1600" dirty="0"/>
              <a:t>外因</a:t>
            </a:r>
            <a:r>
              <a:rPr lang="en-US" altLang="ja-JP" sz="1600" dirty="0"/>
              <a:t>)</a:t>
            </a:r>
            <a:endParaRPr kumimoji="1" lang="ja-JP" altLang="en-US" sz="1600" dirty="0"/>
          </a:p>
        </p:txBody>
      </p:sp>
      <p:sp>
        <p:nvSpPr>
          <p:cNvPr id="44" name="テキスト ボックス 43">
            <a:extLst>
              <a:ext uri="{FF2B5EF4-FFF2-40B4-BE49-F238E27FC236}">
                <a16:creationId xmlns:a16="http://schemas.microsoft.com/office/drawing/2014/main" id="{149139EE-9D06-E644-8D9D-C746658C640E}"/>
              </a:ext>
            </a:extLst>
          </p:cNvPr>
          <p:cNvSpPr txBox="1"/>
          <p:nvPr/>
        </p:nvSpPr>
        <p:spPr>
          <a:xfrm>
            <a:off x="6116337" y="3873961"/>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p:spTree>
    <p:extLst>
      <p:ext uri="{BB962C8B-B14F-4D97-AF65-F5344CB8AC3E}">
        <p14:creationId xmlns:p14="http://schemas.microsoft.com/office/powerpoint/2010/main" val="2935012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AA30-30E3-E04E-A986-2BC33BAE3F2E}"/>
              </a:ext>
            </a:extLst>
          </p:cNvPr>
          <p:cNvSpPr>
            <a:spLocks noGrp="1"/>
          </p:cNvSpPr>
          <p:nvPr>
            <p:ph type="title"/>
          </p:nvPr>
        </p:nvSpPr>
        <p:spPr/>
        <p:txBody>
          <a:bodyPr/>
          <a:lstStyle/>
          <a:p>
            <a:r>
              <a:rPr lang="ja-JP" altLang="en-US"/>
              <a:t>有効性評価対象のプロセス</a:t>
            </a:r>
            <a:endParaRPr kumimoji="1" lang="ja-JP" altLang="en-US"/>
          </a:p>
        </p:txBody>
      </p:sp>
      <p:sp>
        <p:nvSpPr>
          <p:cNvPr id="3" name="スライド番号プレースホルダー 2">
            <a:extLst>
              <a:ext uri="{FF2B5EF4-FFF2-40B4-BE49-F238E27FC236}">
                <a16:creationId xmlns:a16="http://schemas.microsoft.com/office/drawing/2014/main" id="{4045D8E0-904E-B54C-8082-3715771F7724}"/>
              </a:ext>
            </a:extLst>
          </p:cNvPr>
          <p:cNvSpPr>
            <a:spLocks noGrp="1"/>
          </p:cNvSpPr>
          <p:nvPr>
            <p:ph type="sldNum" sz="quarter" idx="10"/>
          </p:nvPr>
        </p:nvSpPr>
        <p:spPr/>
        <p:txBody>
          <a:bodyPr/>
          <a:lstStyle/>
          <a:p>
            <a:fld id="{584EAAFE-CFE5-40AD-8E95-5BFF290DC5CF}" type="slidenum">
              <a:rPr kumimoji="1" lang="ja-JP" altLang="en-US" smtClean="0"/>
              <a:pPr/>
              <a:t>35</a:t>
            </a:fld>
            <a:endParaRPr kumimoji="1" lang="ja-JP" altLang="en-US"/>
          </a:p>
        </p:txBody>
      </p:sp>
      <p:graphicFrame>
        <p:nvGraphicFramePr>
          <p:cNvPr id="4" name="コンテンツ プレースホルダー 5">
            <a:extLst>
              <a:ext uri="{FF2B5EF4-FFF2-40B4-BE49-F238E27FC236}">
                <a16:creationId xmlns:a16="http://schemas.microsoft.com/office/drawing/2014/main" id="{F5338360-0DBD-A046-BB20-C75BBB716F44}"/>
              </a:ext>
            </a:extLst>
          </p:cNvPr>
          <p:cNvGraphicFramePr>
            <a:graphicFrameLocks/>
          </p:cNvGraphicFramePr>
          <p:nvPr>
            <p:extLst>
              <p:ext uri="{D42A27DB-BD31-4B8C-83A1-F6EECF244321}">
                <p14:modId xmlns:p14="http://schemas.microsoft.com/office/powerpoint/2010/main" val="3421563580"/>
              </p:ext>
            </p:extLst>
          </p:nvPr>
        </p:nvGraphicFramePr>
        <p:xfrm>
          <a:off x="602919" y="1576025"/>
          <a:ext cx="8818417" cy="3200400"/>
        </p:xfrm>
        <a:graphic>
          <a:graphicData uri="http://schemas.openxmlformats.org/drawingml/2006/table">
            <a:tbl>
              <a:tblPr firstRow="1" bandRow="1">
                <a:tableStyleId>{5940675A-B579-460E-94D1-54222C63F5DA}</a:tableStyleId>
              </a:tblPr>
              <a:tblGrid>
                <a:gridCol w="1395845">
                  <a:extLst>
                    <a:ext uri="{9D8B030D-6E8A-4147-A177-3AD203B41FA5}">
                      <a16:colId xmlns:a16="http://schemas.microsoft.com/office/drawing/2014/main" val="2638434928"/>
                    </a:ext>
                  </a:extLst>
                </a:gridCol>
                <a:gridCol w="1780309">
                  <a:extLst>
                    <a:ext uri="{9D8B030D-6E8A-4147-A177-3AD203B41FA5}">
                      <a16:colId xmlns:a16="http://schemas.microsoft.com/office/drawing/2014/main" val="3516641111"/>
                    </a:ext>
                  </a:extLst>
                </a:gridCol>
                <a:gridCol w="2216539">
                  <a:extLst>
                    <a:ext uri="{9D8B030D-6E8A-4147-A177-3AD203B41FA5}">
                      <a16:colId xmlns:a16="http://schemas.microsoft.com/office/drawing/2014/main" val="1799178995"/>
                    </a:ext>
                  </a:extLst>
                </a:gridCol>
                <a:gridCol w="1589998">
                  <a:extLst>
                    <a:ext uri="{9D8B030D-6E8A-4147-A177-3AD203B41FA5}">
                      <a16:colId xmlns:a16="http://schemas.microsoft.com/office/drawing/2014/main" val="2473573137"/>
                    </a:ext>
                  </a:extLst>
                </a:gridCol>
                <a:gridCol w="1835726">
                  <a:extLst>
                    <a:ext uri="{9D8B030D-6E8A-4147-A177-3AD203B41FA5}">
                      <a16:colId xmlns:a16="http://schemas.microsoft.com/office/drawing/2014/main" val="795452323"/>
                    </a:ext>
                  </a:extLst>
                </a:gridCol>
              </a:tblGrid>
              <a:tr h="361625">
                <a:tc>
                  <a:txBody>
                    <a:bodyPr/>
                    <a:lstStyle/>
                    <a:p>
                      <a:pPr algn="l"/>
                      <a:r>
                        <a:rPr kumimoji="1" lang="ja-JP" altLang="en-US" sz="1800" dirty="0"/>
                        <a:t>対象プロセス</a:t>
                      </a:r>
                    </a:p>
                  </a:txBody>
                  <a:tcPr>
                    <a:solidFill>
                      <a:srgbClr val="C7E4FF"/>
                    </a:solidFill>
                  </a:tcPr>
                </a:tc>
                <a:tc>
                  <a:txBody>
                    <a:bodyPr/>
                    <a:lstStyle/>
                    <a:p>
                      <a:pPr algn="l"/>
                      <a:r>
                        <a:rPr kumimoji="1" lang="ja-JP" altLang="en-US" sz="1800" dirty="0"/>
                        <a:t>人工データ</a:t>
                      </a:r>
                    </a:p>
                  </a:txBody>
                  <a:tcPr>
                    <a:solidFill>
                      <a:srgbClr val="C7E4FF"/>
                    </a:solidFill>
                  </a:tcPr>
                </a:tc>
                <a:tc>
                  <a:txBody>
                    <a:bodyPr/>
                    <a:lstStyle/>
                    <a:p>
                      <a:pPr algn="l"/>
                      <a:r>
                        <a:rPr kumimoji="1" lang="ja-JP" altLang="en-US" sz="1800" dirty="0"/>
                        <a:t>実データ</a:t>
                      </a:r>
                    </a:p>
                  </a:txBody>
                  <a:tcPr>
                    <a:solidFill>
                      <a:srgbClr val="C7E4FF"/>
                    </a:solidFill>
                  </a:tcPr>
                </a:tc>
                <a:tc>
                  <a:txBody>
                    <a:bodyPr/>
                    <a:lstStyle/>
                    <a:p>
                      <a:pPr algn="l"/>
                      <a:r>
                        <a:rPr kumimoji="1" lang="ja-JP" altLang="en-US" sz="1800" dirty="0"/>
                        <a:t>主な検証対象</a:t>
                      </a:r>
                    </a:p>
                  </a:txBody>
                  <a:tcPr>
                    <a:solidFill>
                      <a:srgbClr val="C7E4FF"/>
                    </a:solidFill>
                  </a:tcPr>
                </a:tc>
                <a:tc>
                  <a:txBody>
                    <a:bodyPr/>
                    <a:lstStyle/>
                    <a:p>
                      <a:pPr algn="l"/>
                      <a:r>
                        <a:rPr kumimoji="1" lang="ja-JP" altLang="en-US" sz="1800" dirty="0"/>
                        <a:t>目標精度 </a:t>
                      </a:r>
                      <a:r>
                        <a:rPr kumimoji="1" lang="en-US" altLang="ja-JP" sz="1800" dirty="0"/>
                        <a:t>(</a:t>
                      </a:r>
                      <a:r>
                        <a:rPr kumimoji="1" lang="ja-JP" altLang="en-US" sz="1800" dirty="0"/>
                        <a:t>人工</a:t>
                      </a:r>
                      <a:r>
                        <a:rPr kumimoji="1" lang="en-US" altLang="ja-JP" sz="1800" dirty="0"/>
                        <a:t>)</a:t>
                      </a:r>
                      <a:endParaRPr kumimoji="1" lang="ja-JP" altLang="en-US" sz="1800" dirty="0"/>
                    </a:p>
                  </a:txBody>
                  <a:tcPr>
                    <a:solidFill>
                      <a:srgbClr val="C7E4FF"/>
                    </a:solidFill>
                  </a:tcPr>
                </a:tc>
                <a:extLst>
                  <a:ext uri="{0D108BD9-81ED-4DB2-BD59-A6C34878D82A}">
                    <a16:rowId xmlns:a16="http://schemas.microsoft.com/office/drawing/2014/main" val="4201994074"/>
                  </a:ext>
                </a:extLst>
              </a:tr>
              <a:tr h="624625">
                <a:tc>
                  <a:txBody>
                    <a:bodyPr/>
                    <a:lstStyle/>
                    <a:p>
                      <a:r>
                        <a:rPr kumimoji="1" lang="ja-JP" altLang="en-US" sz="1800" dirty="0"/>
                        <a:t>紙パ</a:t>
                      </a:r>
                      <a:endParaRPr kumimoji="1" lang="en-US" altLang="ja-JP" sz="1800" dirty="0"/>
                    </a:p>
                    <a:p>
                      <a:r>
                        <a:rPr kumimoji="1" lang="ja-JP" altLang="en-US" sz="1800" dirty="0"/>
                        <a:t>蒸解工程</a:t>
                      </a:r>
                    </a:p>
                  </a:txBody>
                  <a:tcPr>
                    <a:solidFill>
                      <a:schemeClr val="bg1"/>
                    </a:solidFill>
                  </a:tcPr>
                </a:tc>
                <a:tc>
                  <a:txBody>
                    <a:bodyPr/>
                    <a:lstStyle/>
                    <a:p>
                      <a:pPr marL="0" indent="0">
                        <a:buFontTx/>
                        <a:buNone/>
                      </a:pPr>
                      <a:r>
                        <a:rPr kumimoji="1" lang="en-US" altLang="ja-JP" sz="1800" dirty="0"/>
                        <a:t>H</a:t>
                      </a:r>
                      <a:r>
                        <a:rPr kumimoji="1" lang="ja-JP" altLang="en-US" sz="1800" dirty="0"/>
                        <a:t>ファクターモデル</a:t>
                      </a:r>
                      <a:endParaRPr kumimoji="1" lang="en-US" altLang="ja-JP" sz="1800" dirty="0"/>
                    </a:p>
                  </a:txBody>
                  <a:tcPr/>
                </a:tc>
                <a:tc>
                  <a:txBody>
                    <a:bodyPr/>
                    <a:lstStyle/>
                    <a:p>
                      <a:pPr marL="0" indent="0">
                        <a:buFontTx/>
                        <a:buNone/>
                      </a:pPr>
                      <a:r>
                        <a:rPr kumimoji="1" lang="ja-JP" altLang="en-US" sz="1800" dirty="0"/>
                        <a:t>石巻</a:t>
                      </a:r>
                      <a:r>
                        <a:rPr kumimoji="1" lang="en-US" altLang="ja-JP" sz="1800" dirty="0"/>
                        <a:t>2KP</a:t>
                      </a:r>
                      <a:r>
                        <a:rPr kumimoji="1" lang="ja-JP" altLang="en-US" sz="1800" dirty="0"/>
                        <a:t>の運転実績データ</a:t>
                      </a:r>
                      <a:endParaRPr kumimoji="1" lang="en-US" altLang="ja-JP" sz="1800" dirty="0"/>
                    </a:p>
                  </a:txBody>
                  <a:tcPr/>
                </a:tc>
                <a:tc>
                  <a:txBody>
                    <a:bodyPr/>
                    <a:lstStyle/>
                    <a:p>
                      <a:pPr marL="0" indent="0">
                        <a:buFontTx/>
                        <a:buNone/>
                      </a:pPr>
                      <a:r>
                        <a:rPr kumimoji="1" lang="ja-JP" altLang="en-US" sz="1800" dirty="0"/>
                        <a:t>動特性 </a:t>
                      </a:r>
                      <a:r>
                        <a:rPr kumimoji="1" lang="en-US" altLang="ja-JP" sz="1800" dirty="0"/>
                        <a:t>+</a:t>
                      </a:r>
                    </a:p>
                    <a:p>
                      <a:pPr marL="0" indent="0">
                        <a:buFontTx/>
                        <a:buNone/>
                      </a:pPr>
                      <a:r>
                        <a:rPr kumimoji="1" lang="ja-JP" altLang="en-US" sz="1800" dirty="0"/>
                        <a:t>非線型性</a:t>
                      </a:r>
                      <a:endParaRPr kumimoji="1" lang="en-US" altLang="ja-JP" sz="1800" dirty="0"/>
                    </a:p>
                  </a:txBody>
                  <a:tcPr/>
                </a:tc>
                <a:tc>
                  <a:txBody>
                    <a:bodyPr/>
                    <a:lstStyle/>
                    <a:p>
                      <a:pPr marL="0" indent="0">
                        <a:buFontTx/>
                        <a:buNone/>
                      </a:pPr>
                      <a:r>
                        <a:rPr kumimoji="1" lang="en-US" altLang="ja-JP" sz="1800" dirty="0"/>
                        <a:t>KN</a:t>
                      </a:r>
                      <a:r>
                        <a:rPr kumimoji="1" lang="ja-JP" altLang="en-US" sz="1800" dirty="0"/>
                        <a:t>価 </a:t>
                      </a:r>
                      <a:r>
                        <a:rPr kumimoji="1" lang="en-US" altLang="ja-JP" sz="1800" dirty="0"/>
                        <a:t>5%</a:t>
                      </a:r>
                    </a:p>
                  </a:txBody>
                  <a:tcPr/>
                </a:tc>
                <a:extLst>
                  <a:ext uri="{0D108BD9-81ED-4DB2-BD59-A6C34878D82A}">
                    <a16:rowId xmlns:a16="http://schemas.microsoft.com/office/drawing/2014/main" val="787014928"/>
                  </a:ext>
                </a:extLst>
              </a:tr>
              <a:tr h="624625">
                <a:tc>
                  <a:txBody>
                    <a:bodyPr/>
                    <a:lstStyle/>
                    <a:p>
                      <a:r>
                        <a:rPr kumimoji="1" lang="ja-JP" altLang="en-US" sz="1800" dirty="0"/>
                        <a:t>下水処理</a:t>
                      </a:r>
                      <a:endParaRPr kumimoji="1" lang="en-US" altLang="ja-JP" sz="1800" dirty="0"/>
                    </a:p>
                    <a:p>
                      <a:r>
                        <a:rPr kumimoji="1" lang="ja-JP" altLang="en-US" sz="1800" dirty="0"/>
                        <a:t>プロセス</a:t>
                      </a:r>
                      <a:endParaRPr kumimoji="1" lang="en-US" altLang="ja-JP" sz="1800" dirty="0"/>
                    </a:p>
                  </a:txBody>
                  <a:tcPr>
                    <a:solidFill>
                      <a:schemeClr val="bg1"/>
                    </a:solidFill>
                  </a:tcPr>
                </a:tc>
                <a:tc>
                  <a:txBody>
                    <a:bodyPr/>
                    <a:lstStyle/>
                    <a:p>
                      <a:pPr marL="0" indent="0">
                        <a:buFontTx/>
                        <a:buNone/>
                      </a:pPr>
                      <a:r>
                        <a:rPr kumimoji="1" lang="en-US" altLang="ja-JP" sz="1800" dirty="0"/>
                        <a:t>ASM</a:t>
                      </a:r>
                      <a:r>
                        <a:rPr kumimoji="1" lang="ja-JP" altLang="en-US" sz="1800" dirty="0"/>
                        <a:t>モデル</a:t>
                      </a:r>
                      <a:endParaRPr kumimoji="1" lang="en-US" altLang="ja-JP" sz="1800" dirty="0"/>
                    </a:p>
                  </a:txBody>
                  <a:tcPr/>
                </a:tc>
                <a:tc>
                  <a:txBody>
                    <a:bodyPr/>
                    <a:lstStyle/>
                    <a:p>
                      <a:pPr marL="0" indent="0">
                        <a:buFontTx/>
                        <a:buNone/>
                      </a:pPr>
                      <a:r>
                        <a:rPr kumimoji="1" lang="ja-JP" altLang="en-US" sz="1800" dirty="0"/>
                        <a:t>三重県南部浄化センターの運転実績データ </a:t>
                      </a:r>
                      <a:r>
                        <a:rPr kumimoji="1" lang="en-US" altLang="ja-JP" sz="1800" dirty="0"/>
                        <a:t>(IR</a:t>
                      </a:r>
                      <a:r>
                        <a:rPr kumimoji="1" lang="ja-JP" altLang="en-US" sz="1800" dirty="0"/>
                        <a:t>入りモデル</a:t>
                      </a:r>
                      <a:r>
                        <a:rPr kumimoji="1" lang="en-US" altLang="ja-JP" sz="1800" dirty="0"/>
                        <a:t>)</a:t>
                      </a:r>
                    </a:p>
                  </a:txBody>
                  <a:tcPr/>
                </a:tc>
                <a:tc>
                  <a:txBody>
                    <a:bodyPr/>
                    <a:lstStyle/>
                    <a:p>
                      <a:pPr marL="0" indent="0">
                        <a:buFontTx/>
                        <a:buNone/>
                      </a:pPr>
                      <a:r>
                        <a:rPr kumimoji="1" lang="ja-JP" altLang="en-US" sz="1800" dirty="0"/>
                        <a:t>動特性</a:t>
                      </a:r>
                      <a:endParaRPr kumimoji="1" lang="en-US" altLang="ja-JP" sz="1800" dirty="0"/>
                    </a:p>
                  </a:txBody>
                  <a:tcPr/>
                </a:tc>
                <a:tc>
                  <a:txBody>
                    <a:bodyPr/>
                    <a:lstStyle/>
                    <a:p>
                      <a:pPr marL="0" indent="0">
                        <a:buFontTx/>
                        <a:buNone/>
                      </a:pPr>
                      <a:r>
                        <a:rPr kumimoji="1" lang="en-US" altLang="ja-JP" sz="1800" dirty="0"/>
                        <a:t>T-N, NH4-N 5%</a:t>
                      </a:r>
                    </a:p>
                  </a:txBody>
                  <a:tcPr/>
                </a:tc>
                <a:extLst>
                  <a:ext uri="{0D108BD9-81ED-4DB2-BD59-A6C34878D82A}">
                    <a16:rowId xmlns:a16="http://schemas.microsoft.com/office/drawing/2014/main" val="409731326"/>
                  </a:ext>
                </a:extLst>
              </a:tr>
              <a:tr h="624625">
                <a:tc>
                  <a:txBody>
                    <a:bodyPr/>
                    <a:lstStyle/>
                    <a:p>
                      <a:r>
                        <a:rPr kumimoji="1" lang="ja-JP" altLang="en-US" sz="1800" dirty="0"/>
                        <a:t>再生可能</a:t>
                      </a:r>
                      <a:endParaRPr kumimoji="1" lang="en-US" altLang="ja-JP" sz="1800" dirty="0"/>
                    </a:p>
                    <a:p>
                      <a:r>
                        <a:rPr kumimoji="1" lang="ja-JP" altLang="en-US" sz="1800" dirty="0"/>
                        <a:t>エネルギー</a:t>
                      </a:r>
                    </a:p>
                  </a:txBody>
                  <a:tcPr>
                    <a:solidFill>
                      <a:schemeClr val="bg1"/>
                    </a:solidFill>
                  </a:tcPr>
                </a:tc>
                <a:tc>
                  <a:txBody>
                    <a:bodyPr/>
                    <a:lstStyle/>
                    <a:p>
                      <a:pPr marL="0" indent="0">
                        <a:buFont typeface="Arial" panose="020B0604020202020204" pitchFamily="34" charset="0"/>
                        <a:buNone/>
                      </a:pPr>
                      <a:r>
                        <a:rPr kumimoji="1" lang="ja-JP" altLang="en-US" sz="1800" dirty="0"/>
                        <a:t>蓄電池モデル</a:t>
                      </a:r>
                      <a:endParaRPr kumimoji="1" lang="en-US" altLang="ja-JP" sz="1800" dirty="0"/>
                    </a:p>
                  </a:txBody>
                  <a:tcPr/>
                </a:tc>
                <a:tc>
                  <a:txBody>
                    <a:bodyPr/>
                    <a:lstStyle/>
                    <a:p>
                      <a:pPr marL="0" lvl="0" indent="0">
                        <a:buFont typeface="Arial" panose="020B0604020202020204" pitchFamily="34" charset="0"/>
                        <a:buNone/>
                      </a:pPr>
                      <a:r>
                        <a:rPr kumimoji="1" lang="en-US" altLang="ja-JP" sz="1800" dirty="0"/>
                        <a:t>EMS</a:t>
                      </a:r>
                      <a:r>
                        <a:rPr kumimoji="1" lang="ja-JP" altLang="en-US" sz="1800" dirty="0"/>
                        <a:t>標準化</a:t>
                      </a:r>
                      <a:r>
                        <a:rPr kumimoji="1" lang="en-US" altLang="ja-JP" sz="1800" dirty="0"/>
                        <a:t>PJT</a:t>
                      </a:r>
                      <a:r>
                        <a:rPr kumimoji="1" lang="ja-JP" altLang="en-US" sz="1800" dirty="0"/>
                        <a:t>での充放電特性 </a:t>
                      </a:r>
                      <a:r>
                        <a:rPr kumimoji="1" lang="en-US" altLang="ja-JP" sz="1800" dirty="0"/>
                        <a:t>(</a:t>
                      </a:r>
                      <a:r>
                        <a:rPr kumimoji="1" lang="ja-JP" altLang="en-US" sz="1800" dirty="0"/>
                        <a:t>仮</a:t>
                      </a:r>
                      <a:r>
                        <a:rPr kumimoji="1" lang="en-US" altLang="ja-JP" sz="1800" dirty="0"/>
                        <a:t>)</a:t>
                      </a:r>
                    </a:p>
                  </a:txBody>
                  <a:tcPr/>
                </a:tc>
                <a:tc>
                  <a:txBody>
                    <a:bodyPr/>
                    <a:lstStyle/>
                    <a:p>
                      <a:pPr marL="0" lvl="0" indent="0">
                        <a:buFont typeface="Arial" panose="020B0604020202020204" pitchFamily="34" charset="0"/>
                        <a:buNone/>
                      </a:pPr>
                      <a:r>
                        <a:rPr kumimoji="1" lang="ja-JP" altLang="en-US" sz="1800" dirty="0"/>
                        <a:t>非線型性</a:t>
                      </a:r>
                      <a:endParaRPr kumimoji="1" lang="en-US" altLang="ja-JP" sz="1800" dirty="0"/>
                    </a:p>
                  </a:txBody>
                  <a:tcPr/>
                </a:tc>
                <a:tc>
                  <a:txBody>
                    <a:bodyPr/>
                    <a:lstStyle/>
                    <a:p>
                      <a:pPr marL="0" lvl="0" indent="0">
                        <a:buFont typeface="Arial" panose="020B0604020202020204" pitchFamily="34" charset="0"/>
                        <a:buNone/>
                      </a:pPr>
                      <a:r>
                        <a:rPr kumimoji="1" lang="ja-JP" altLang="en-US" sz="1800" dirty="0"/>
                        <a:t>未定</a:t>
                      </a:r>
                      <a:endParaRPr kumimoji="1" lang="en-US" altLang="ja-JP" sz="1800" dirty="0"/>
                    </a:p>
                  </a:txBody>
                  <a:tcPr/>
                </a:tc>
                <a:extLst>
                  <a:ext uri="{0D108BD9-81ED-4DB2-BD59-A6C34878D82A}">
                    <a16:rowId xmlns:a16="http://schemas.microsoft.com/office/drawing/2014/main" val="1811754857"/>
                  </a:ext>
                </a:extLst>
              </a:tr>
              <a:tr h="624625">
                <a:tc>
                  <a:txBody>
                    <a:bodyPr/>
                    <a:lstStyle/>
                    <a:p>
                      <a:r>
                        <a:rPr kumimoji="1" lang="ja-JP" altLang="en-US" sz="1800" dirty="0"/>
                        <a:t>リサイクル</a:t>
                      </a:r>
                      <a:endParaRPr kumimoji="1" lang="en-US" altLang="ja-JP" sz="1800" dirty="0"/>
                    </a:p>
                    <a:p>
                      <a:r>
                        <a:rPr kumimoji="1" lang="ja-JP" altLang="en-US" sz="1800" dirty="0"/>
                        <a:t>化学</a:t>
                      </a:r>
                    </a:p>
                  </a:txBody>
                  <a:tcPr>
                    <a:solidFill>
                      <a:schemeClr val="bg1"/>
                    </a:solidFill>
                  </a:tcPr>
                </a:tc>
                <a:tc>
                  <a:txBody>
                    <a:bodyPr/>
                    <a:lstStyle/>
                    <a:p>
                      <a:pPr marL="0" indent="0">
                        <a:buFont typeface="Arial" panose="020B0604020202020204" pitchFamily="34" charset="0"/>
                        <a:buNone/>
                      </a:pPr>
                      <a:r>
                        <a:rPr kumimoji="1" lang="ja-JP" altLang="en-US" sz="1800" dirty="0"/>
                        <a:t>未定</a:t>
                      </a:r>
                      <a:endParaRPr kumimoji="1" lang="en-US" altLang="ja-JP" sz="1800" dirty="0"/>
                    </a:p>
                  </a:txBody>
                  <a:tcPr/>
                </a:tc>
                <a:tc>
                  <a:txBody>
                    <a:bodyPr/>
                    <a:lstStyle/>
                    <a:p>
                      <a:pPr marL="0" lvl="0" indent="0">
                        <a:buFont typeface="Arial" panose="020B0604020202020204" pitchFamily="34" charset="0"/>
                        <a:buNone/>
                      </a:pPr>
                      <a:r>
                        <a:rPr kumimoji="1" lang="ja-JP" altLang="en-US" sz="1800" dirty="0"/>
                        <a:t>未定</a:t>
                      </a:r>
                      <a:endParaRPr kumimoji="1" lang="en-US" altLang="ja-JP" sz="1800" dirty="0"/>
                    </a:p>
                  </a:txBody>
                  <a:tcPr/>
                </a:tc>
                <a:tc>
                  <a:txBody>
                    <a:bodyPr/>
                    <a:lstStyle/>
                    <a:p>
                      <a:pPr marL="0" lvl="0" indent="0">
                        <a:buFont typeface="Arial" panose="020B0604020202020204" pitchFamily="34" charset="0"/>
                        <a:buNone/>
                      </a:pPr>
                      <a:r>
                        <a:rPr kumimoji="1" lang="ja-JP" altLang="en-US" sz="1800" dirty="0"/>
                        <a:t>未定</a:t>
                      </a:r>
                      <a:endParaRPr kumimoji="1" lang="en-US" altLang="ja-JP" sz="1800" dirty="0"/>
                    </a:p>
                  </a:txBody>
                  <a:tcPr/>
                </a:tc>
                <a:tc>
                  <a:txBody>
                    <a:bodyPr/>
                    <a:lstStyle/>
                    <a:p>
                      <a:pPr marL="0" lvl="0" indent="0">
                        <a:buFont typeface="Arial" panose="020B0604020202020204" pitchFamily="34" charset="0"/>
                        <a:buNone/>
                      </a:pPr>
                      <a:r>
                        <a:rPr kumimoji="1" lang="ja-JP" altLang="en-US" sz="1800" dirty="0"/>
                        <a:t>未定</a:t>
                      </a:r>
                      <a:endParaRPr kumimoji="1" lang="en-US" altLang="ja-JP" sz="1800" dirty="0"/>
                    </a:p>
                  </a:txBody>
                  <a:tcPr/>
                </a:tc>
                <a:extLst>
                  <a:ext uri="{0D108BD9-81ED-4DB2-BD59-A6C34878D82A}">
                    <a16:rowId xmlns:a16="http://schemas.microsoft.com/office/drawing/2014/main" val="1657648290"/>
                  </a:ext>
                </a:extLst>
              </a:tr>
            </a:tbl>
          </a:graphicData>
        </a:graphic>
      </p:graphicFrame>
      <p:sp>
        <p:nvSpPr>
          <p:cNvPr id="5" name="テキスト ボックス 4">
            <a:extLst>
              <a:ext uri="{FF2B5EF4-FFF2-40B4-BE49-F238E27FC236}">
                <a16:creationId xmlns:a16="http://schemas.microsoft.com/office/drawing/2014/main" id="{D58EE8DB-E197-9F40-8628-119DFBC4CBC9}"/>
              </a:ext>
            </a:extLst>
          </p:cNvPr>
          <p:cNvSpPr txBox="1"/>
          <p:nvPr/>
        </p:nvSpPr>
        <p:spPr>
          <a:xfrm>
            <a:off x="517055" y="1016924"/>
            <a:ext cx="9770274" cy="461665"/>
          </a:xfrm>
          <a:prstGeom prst="rect">
            <a:avLst/>
          </a:prstGeom>
          <a:noFill/>
        </p:spPr>
        <p:txBody>
          <a:bodyPr wrap="square" rtlCol="0">
            <a:spAutoFit/>
          </a:bodyPr>
          <a:lstStyle/>
          <a:p>
            <a:r>
              <a:rPr lang="ja-JP" altLang="en-US" sz="2400" b="1" dirty="0"/>
              <a:t>下記のプロセスにおける人工データ・実データを有効性評価の対象とする</a:t>
            </a:r>
            <a:endParaRPr kumimoji="1" lang="ja-JP" altLang="en-US" sz="2400" b="1" dirty="0"/>
          </a:p>
        </p:txBody>
      </p:sp>
    </p:spTree>
    <p:extLst>
      <p:ext uri="{BB962C8B-B14F-4D97-AF65-F5344CB8AC3E}">
        <p14:creationId xmlns:p14="http://schemas.microsoft.com/office/powerpoint/2010/main" val="3051540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5AD16133-90CF-4526-96CB-672FB50BFD70}"/>
              </a:ext>
            </a:extLst>
          </p:cNvPr>
          <p:cNvSpPr/>
          <p:nvPr/>
        </p:nvSpPr>
        <p:spPr>
          <a:xfrm>
            <a:off x="327559" y="848563"/>
            <a:ext cx="11680221" cy="17672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0A30A133-D5B4-42DB-A700-9269E68A4477}"/>
              </a:ext>
            </a:extLst>
          </p:cNvPr>
          <p:cNvSpPr txBox="1"/>
          <p:nvPr/>
        </p:nvSpPr>
        <p:spPr>
          <a:xfrm>
            <a:off x="327558" y="854597"/>
            <a:ext cx="11680221" cy="1815882"/>
          </a:xfrm>
          <a:prstGeom prst="rect">
            <a:avLst/>
          </a:prstGeom>
          <a:noFill/>
          <a:ln>
            <a:noFill/>
          </a:ln>
        </p:spPr>
        <p:txBody>
          <a:bodyPr wrap="square" rtlCol="0">
            <a:spAutoFit/>
          </a:bodyPr>
          <a:lstStyle/>
          <a:p>
            <a:pPr marL="285750" indent="-285750">
              <a:buFont typeface="Arial" panose="020B0604020202020204" pitchFamily="34" charset="0"/>
              <a:buChar char="•"/>
            </a:pPr>
            <a:r>
              <a:rPr lang="ja-JP" altLang="en-US" sz="1400" dirty="0"/>
              <a:t>予測誤差を最小にすることが、必ずしも、最適操業とは一致しない、と指摘する文献があった。また、別の文献では、オフラインデータがカバーしない領域で、コストの見積もりが不正確になるために、モデルを基にした操業計画が最適にならないことがありうると指摘。（詳細 付録</a:t>
            </a:r>
            <a:r>
              <a:rPr lang="en-US" altLang="ja-JP" sz="1400" dirty="0"/>
              <a:t>M1-1</a:t>
            </a:r>
            <a:r>
              <a:rPr lang="ja-JP" altLang="en-US" sz="1400" dirty="0"/>
              <a:t>参照</a:t>
            </a:r>
            <a:r>
              <a:rPr lang="en-US" altLang="ja-JP" sz="1400" dirty="0"/>
              <a:t>)</a:t>
            </a:r>
          </a:p>
          <a:p>
            <a:pPr marL="285750" indent="-285750">
              <a:buFont typeface="Arial" panose="020B0604020202020204" pitchFamily="34" charset="0"/>
              <a:buChar char="•"/>
            </a:pPr>
            <a:r>
              <a:rPr lang="ja-JP" altLang="en-US" sz="1400" dirty="0"/>
              <a:t>操業の最適化を支援するタスクでは、モデルの予測精度を根拠にして、操業計画の妥当性を主張することが多ため、モデリングのフェーズで、予測精度を追及する傾向がある。これは、学習したモデルを基にした操業計画が最適にならない可能性を示唆する。</a:t>
            </a:r>
          </a:p>
          <a:p>
            <a:pPr marL="285750" indent="-285750">
              <a:buFont typeface="Arial" panose="020B0604020202020204" pitchFamily="34" charset="0"/>
              <a:buChar char="•"/>
            </a:pPr>
            <a:r>
              <a:rPr lang="ja-JP" altLang="en-US" sz="1400" dirty="0"/>
              <a:t>モデルベースの強化学習の知見がプロジェクトが想定する制御対象にも当てはまるか調べるために、下水処理施設のシミュレータを対象に、</a:t>
            </a:r>
            <a:r>
              <a:rPr lang="en-US" altLang="ja-JP" sz="1400" dirty="0"/>
              <a:t>DVBF(DEEP VARIATIONAL BAYES FILTERS)</a:t>
            </a:r>
            <a:r>
              <a:rPr lang="ja-JP" altLang="en-US" sz="1400" dirty="0"/>
              <a:t>によりデータをモデル化し、予測誤差と制御の性能の関係を調査した。</a:t>
            </a:r>
            <a:endParaRPr lang="en-US" altLang="ja-JP" sz="1400" dirty="0"/>
          </a:p>
          <a:p>
            <a:pPr marL="285750" indent="-285750">
              <a:buFont typeface="Arial" panose="020B0604020202020204" pitchFamily="34" charset="0"/>
              <a:buChar char="•"/>
            </a:pPr>
            <a:r>
              <a:rPr kumimoji="1" lang="ja-JP" altLang="en-US" sz="1400" dirty="0"/>
              <a:t>結果として、予測誤差と、操業計画に基づいて運転したときのコストには、相関がみられなかった。したがって、モデリングのフェーズで予測精度を追及することを見直す必要はないと判断した。</a:t>
            </a:r>
          </a:p>
        </p:txBody>
      </p:sp>
      <p:sp>
        <p:nvSpPr>
          <p:cNvPr id="12" name="タイトル 1">
            <a:extLst>
              <a:ext uri="{FF2B5EF4-FFF2-40B4-BE49-F238E27FC236}">
                <a16:creationId xmlns:a16="http://schemas.microsoft.com/office/drawing/2014/main" id="{3871E13C-C293-4B59-A760-A0FE84D1AE2D}"/>
              </a:ext>
            </a:extLst>
          </p:cNvPr>
          <p:cNvSpPr>
            <a:spLocks noGrp="1"/>
          </p:cNvSpPr>
          <p:nvPr>
            <p:ph type="title"/>
          </p:nvPr>
        </p:nvSpPr>
        <p:spPr>
          <a:xfrm>
            <a:off x="517055" y="212702"/>
            <a:ext cx="11400125" cy="518094"/>
          </a:xfrm>
        </p:spPr>
        <p:txBody>
          <a:bodyPr/>
          <a:lstStyle/>
          <a:p>
            <a:r>
              <a:rPr kumimoji="1" lang="en-US" altLang="ja-JP" dirty="0"/>
              <a:t>M1. </a:t>
            </a:r>
            <a:r>
              <a:rPr lang="ja-JP" altLang="en-US" dirty="0"/>
              <a:t>動的システム学習からのアプローチ</a:t>
            </a:r>
            <a:endParaRPr kumimoji="1" lang="ja-JP" altLang="en-US" dirty="0"/>
          </a:p>
        </p:txBody>
      </p:sp>
      <p:sp>
        <p:nvSpPr>
          <p:cNvPr id="3" name="スライド番号プレースホルダー 2">
            <a:extLst>
              <a:ext uri="{FF2B5EF4-FFF2-40B4-BE49-F238E27FC236}">
                <a16:creationId xmlns:a16="http://schemas.microsoft.com/office/drawing/2014/main" id="{D22203C7-DC26-7B4A-BCFE-C94CEF688D58}"/>
              </a:ext>
            </a:extLst>
          </p:cNvPr>
          <p:cNvSpPr>
            <a:spLocks noGrp="1"/>
          </p:cNvSpPr>
          <p:nvPr>
            <p:ph type="sldNum" sz="quarter" idx="10"/>
          </p:nvPr>
        </p:nvSpPr>
        <p:spPr/>
        <p:txBody>
          <a:bodyPr/>
          <a:lstStyle/>
          <a:p>
            <a:fld id="{584EAAFE-CFE5-40AD-8E95-5BFF290DC5CF}" type="slidenum">
              <a:rPr kumimoji="1" lang="ja-JP" altLang="en-US" smtClean="0"/>
              <a:pPr/>
              <a:t>36</a:t>
            </a:fld>
            <a:endParaRPr kumimoji="1" lang="ja-JP" altLang="en-US"/>
          </a:p>
        </p:txBody>
      </p:sp>
      <p:sp>
        <p:nvSpPr>
          <p:cNvPr id="13" name="テキスト ボックス 12">
            <a:extLst>
              <a:ext uri="{FF2B5EF4-FFF2-40B4-BE49-F238E27FC236}">
                <a16:creationId xmlns:a16="http://schemas.microsoft.com/office/drawing/2014/main" id="{75C2EDF6-153E-408E-953F-FA3C42B6AF5B}"/>
              </a:ext>
            </a:extLst>
          </p:cNvPr>
          <p:cNvSpPr txBox="1"/>
          <p:nvPr/>
        </p:nvSpPr>
        <p:spPr>
          <a:xfrm>
            <a:off x="591678" y="-13578"/>
            <a:ext cx="7456050" cy="276999"/>
          </a:xfrm>
          <a:prstGeom prst="rect">
            <a:avLst/>
          </a:prstGeom>
          <a:noFill/>
        </p:spPr>
        <p:txBody>
          <a:bodyPr wrap="square" rtlCol="0">
            <a:spAutoFit/>
          </a:bodyPr>
          <a:lstStyle/>
          <a:p>
            <a:r>
              <a:rPr lang="en-US" altLang="ja-JP" sz="1200" b="1" dirty="0">
                <a:solidFill>
                  <a:schemeClr val="bg1"/>
                </a:solidFill>
              </a:rPr>
              <a:t>2. </a:t>
            </a:r>
            <a:r>
              <a:rPr lang="ja-JP" altLang="en-US" sz="1200" b="1" dirty="0">
                <a:solidFill>
                  <a:schemeClr val="bg1"/>
                </a:solidFill>
              </a:rPr>
              <a:t>研究開発の進捗状況  </a:t>
            </a:r>
            <a:r>
              <a:rPr lang="en-US" altLang="ja-JP" sz="1200" b="1" dirty="0">
                <a:solidFill>
                  <a:schemeClr val="bg1"/>
                </a:solidFill>
              </a:rPr>
              <a:t>▶  </a:t>
            </a:r>
            <a:r>
              <a:rPr lang="ja-JP" altLang="en-US" sz="1200" b="1" dirty="0">
                <a:solidFill>
                  <a:schemeClr val="bg1"/>
                </a:solidFill>
              </a:rPr>
              <a:t>モデリング技術</a:t>
            </a:r>
            <a:endParaRPr kumimoji="1" lang="ja-JP" altLang="en-US" sz="1200" b="1" dirty="0">
              <a:solidFill>
                <a:schemeClr val="bg1"/>
              </a:solidFill>
            </a:endParaRPr>
          </a:p>
        </p:txBody>
      </p:sp>
      <p:graphicFrame>
        <p:nvGraphicFramePr>
          <p:cNvPr id="7" name="表 7">
            <a:extLst>
              <a:ext uri="{FF2B5EF4-FFF2-40B4-BE49-F238E27FC236}">
                <a16:creationId xmlns:a16="http://schemas.microsoft.com/office/drawing/2014/main" id="{A064388D-8875-4CC7-800A-532BB16CFD24}"/>
              </a:ext>
            </a:extLst>
          </p:cNvPr>
          <p:cNvGraphicFramePr>
            <a:graphicFrameLocks noGrp="1"/>
          </p:cNvGraphicFramePr>
          <p:nvPr/>
        </p:nvGraphicFramePr>
        <p:xfrm>
          <a:off x="327558" y="2658431"/>
          <a:ext cx="11680221" cy="3462384"/>
        </p:xfrm>
        <a:graphic>
          <a:graphicData uri="http://schemas.openxmlformats.org/drawingml/2006/table">
            <a:tbl>
              <a:tblPr firstRow="1" bandRow="1">
                <a:tableStyleId>{5940675A-B579-460E-94D1-54222C63F5DA}</a:tableStyleId>
              </a:tblPr>
              <a:tblGrid>
                <a:gridCol w="3893407">
                  <a:extLst>
                    <a:ext uri="{9D8B030D-6E8A-4147-A177-3AD203B41FA5}">
                      <a16:colId xmlns:a16="http://schemas.microsoft.com/office/drawing/2014/main" val="3800735335"/>
                    </a:ext>
                  </a:extLst>
                </a:gridCol>
                <a:gridCol w="3893407">
                  <a:extLst>
                    <a:ext uri="{9D8B030D-6E8A-4147-A177-3AD203B41FA5}">
                      <a16:colId xmlns:a16="http://schemas.microsoft.com/office/drawing/2014/main" val="963754374"/>
                    </a:ext>
                  </a:extLst>
                </a:gridCol>
                <a:gridCol w="3893407">
                  <a:extLst>
                    <a:ext uri="{9D8B030D-6E8A-4147-A177-3AD203B41FA5}">
                      <a16:colId xmlns:a16="http://schemas.microsoft.com/office/drawing/2014/main" val="2311295172"/>
                    </a:ext>
                  </a:extLst>
                </a:gridCol>
              </a:tblGrid>
              <a:tr h="3462384">
                <a:tc>
                  <a:txBody>
                    <a:bodyPr/>
                    <a:lstStyle/>
                    <a:p>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75165307"/>
                  </a:ext>
                </a:extLst>
              </a:tr>
            </a:tbl>
          </a:graphicData>
        </a:graphic>
      </p:graphicFrame>
      <p:pic>
        <p:nvPicPr>
          <p:cNvPr id="15" name="Picture 2">
            <a:extLst>
              <a:ext uri="{FF2B5EF4-FFF2-40B4-BE49-F238E27FC236}">
                <a16:creationId xmlns:a16="http://schemas.microsoft.com/office/drawing/2014/main" id="{FDAFC2A6-43A4-465C-8685-5B4FDE805B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7728" y="2696635"/>
            <a:ext cx="3600000" cy="282753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a:extLst>
              <a:ext uri="{FF2B5EF4-FFF2-40B4-BE49-F238E27FC236}">
                <a16:creationId xmlns:a16="http://schemas.microsoft.com/office/drawing/2014/main" id="{27F363E2-E676-4089-BF0D-E616C0878D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4442" y="3281494"/>
            <a:ext cx="3600000" cy="223200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直線コネクタ 16">
            <a:extLst>
              <a:ext uri="{FF2B5EF4-FFF2-40B4-BE49-F238E27FC236}">
                <a16:creationId xmlns:a16="http://schemas.microsoft.com/office/drawing/2014/main" id="{BBCA21DD-8D85-4F68-A007-948842F4B4AC}"/>
              </a:ext>
            </a:extLst>
          </p:cNvPr>
          <p:cNvCxnSpPr>
            <a:cxnSpLocks/>
          </p:cNvCxnSpPr>
          <p:nvPr/>
        </p:nvCxnSpPr>
        <p:spPr>
          <a:xfrm flipV="1">
            <a:off x="8444764" y="3823009"/>
            <a:ext cx="3326823" cy="1"/>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612CFE87-4629-4176-8197-394D2BFC5759}"/>
              </a:ext>
            </a:extLst>
          </p:cNvPr>
          <p:cNvCxnSpPr>
            <a:cxnSpLocks/>
          </p:cNvCxnSpPr>
          <p:nvPr/>
        </p:nvCxnSpPr>
        <p:spPr>
          <a:xfrm>
            <a:off x="10352061" y="3399740"/>
            <a:ext cx="0" cy="404197"/>
          </a:xfrm>
          <a:prstGeom prst="straightConnector1">
            <a:avLst/>
          </a:prstGeom>
          <a:ln>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ADFF1FE1-5E25-4BCC-8525-CCCDDDCCE6FE}"/>
              </a:ext>
            </a:extLst>
          </p:cNvPr>
          <p:cNvSpPr txBox="1"/>
          <p:nvPr/>
        </p:nvSpPr>
        <p:spPr>
          <a:xfrm>
            <a:off x="9582048" y="2798079"/>
            <a:ext cx="1831461" cy="461665"/>
          </a:xfrm>
          <a:prstGeom prst="rect">
            <a:avLst/>
          </a:prstGeom>
          <a:noFill/>
        </p:spPr>
        <p:txBody>
          <a:bodyPr wrap="square" rtlCol="0">
            <a:spAutoFit/>
          </a:bodyPr>
          <a:lstStyle/>
          <a:p>
            <a:pPr algn="ctr"/>
            <a:r>
              <a:rPr lang="ja-JP" altLang="en-US" sz="1200" dirty="0"/>
              <a:t>この例では、</a:t>
            </a:r>
            <a:endParaRPr lang="en-US" altLang="ja-JP" sz="1200" dirty="0"/>
          </a:p>
          <a:p>
            <a:pPr algn="ctr"/>
            <a:r>
              <a:rPr lang="ja-JP" altLang="en-US" sz="1200" dirty="0"/>
              <a:t>超過量の平均は</a:t>
            </a:r>
            <a:r>
              <a:rPr lang="en-US" altLang="ja-JP" sz="1200" dirty="0"/>
              <a:t>0.25</a:t>
            </a:r>
            <a:endParaRPr kumimoji="1" lang="ja-JP" altLang="en-US" sz="1200" dirty="0"/>
          </a:p>
        </p:txBody>
      </p:sp>
      <p:sp>
        <p:nvSpPr>
          <p:cNvPr id="22" name="正方形/長方形 21">
            <a:extLst>
              <a:ext uri="{FF2B5EF4-FFF2-40B4-BE49-F238E27FC236}">
                <a16:creationId xmlns:a16="http://schemas.microsoft.com/office/drawing/2014/main" id="{2DCDF0BC-68BD-46EF-9C0F-DA3D1193CB37}"/>
              </a:ext>
            </a:extLst>
          </p:cNvPr>
          <p:cNvSpPr/>
          <p:nvPr/>
        </p:nvSpPr>
        <p:spPr>
          <a:xfrm>
            <a:off x="405483" y="2721482"/>
            <a:ext cx="2754683" cy="54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solidFill>
                <a:schemeClr val="tx1"/>
              </a:solidFill>
            </a:endParaRPr>
          </a:p>
        </p:txBody>
      </p:sp>
      <p:sp>
        <p:nvSpPr>
          <p:cNvPr id="23" name="正方形/長方形 22">
            <a:extLst>
              <a:ext uri="{FF2B5EF4-FFF2-40B4-BE49-F238E27FC236}">
                <a16:creationId xmlns:a16="http://schemas.microsoft.com/office/drawing/2014/main" id="{C3D87A6E-5E66-4967-8D61-742DFA93B63A}"/>
              </a:ext>
            </a:extLst>
          </p:cNvPr>
          <p:cNvSpPr/>
          <p:nvPr/>
        </p:nvSpPr>
        <p:spPr>
          <a:xfrm>
            <a:off x="405483" y="5597239"/>
            <a:ext cx="2754683" cy="54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solidFill>
                <a:schemeClr val="tx1"/>
              </a:solidFill>
            </a:endParaRPr>
          </a:p>
        </p:txBody>
      </p:sp>
      <p:sp>
        <p:nvSpPr>
          <p:cNvPr id="24" name="正方形/長方形 23">
            <a:extLst>
              <a:ext uri="{FF2B5EF4-FFF2-40B4-BE49-F238E27FC236}">
                <a16:creationId xmlns:a16="http://schemas.microsoft.com/office/drawing/2014/main" id="{ADF8B8C0-9939-4289-9C5B-8098AEB4D740}"/>
              </a:ext>
            </a:extLst>
          </p:cNvPr>
          <p:cNvSpPr/>
          <p:nvPr/>
        </p:nvSpPr>
        <p:spPr>
          <a:xfrm>
            <a:off x="405483" y="4914874"/>
            <a:ext cx="2754683" cy="42372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sp>
        <p:nvSpPr>
          <p:cNvPr id="25" name="正方形/長方形 24">
            <a:extLst>
              <a:ext uri="{FF2B5EF4-FFF2-40B4-BE49-F238E27FC236}">
                <a16:creationId xmlns:a16="http://schemas.microsoft.com/office/drawing/2014/main" id="{A1A5B1F6-94A6-43C7-A481-660D41A1523D}"/>
              </a:ext>
            </a:extLst>
          </p:cNvPr>
          <p:cNvSpPr/>
          <p:nvPr/>
        </p:nvSpPr>
        <p:spPr>
          <a:xfrm>
            <a:off x="405483" y="4195935"/>
            <a:ext cx="2754683" cy="42372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solidFill>
                <a:schemeClr val="tx1"/>
              </a:solidFill>
            </a:endParaRPr>
          </a:p>
        </p:txBody>
      </p:sp>
      <p:sp>
        <p:nvSpPr>
          <p:cNvPr id="26" name="正方形/長方形 25">
            <a:extLst>
              <a:ext uri="{FF2B5EF4-FFF2-40B4-BE49-F238E27FC236}">
                <a16:creationId xmlns:a16="http://schemas.microsoft.com/office/drawing/2014/main" id="{4A69D82F-BF13-42EC-84DB-92F91B996F93}"/>
              </a:ext>
            </a:extLst>
          </p:cNvPr>
          <p:cNvSpPr/>
          <p:nvPr/>
        </p:nvSpPr>
        <p:spPr>
          <a:xfrm>
            <a:off x="405483" y="3476996"/>
            <a:ext cx="2754683" cy="42372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B04C71EA-83B1-4762-8BFD-AC7AA3C6F687}"/>
              </a:ext>
            </a:extLst>
          </p:cNvPr>
          <p:cNvSpPr txBox="1"/>
          <p:nvPr/>
        </p:nvSpPr>
        <p:spPr>
          <a:xfrm>
            <a:off x="778491" y="2720952"/>
            <a:ext cx="2004108" cy="523220"/>
          </a:xfrm>
          <a:prstGeom prst="rect">
            <a:avLst/>
          </a:prstGeom>
          <a:noFill/>
        </p:spPr>
        <p:txBody>
          <a:bodyPr wrap="square" rtlCol="0">
            <a:spAutoFit/>
          </a:bodyPr>
          <a:lstStyle/>
          <a:p>
            <a:pPr algn="ctr"/>
            <a:r>
              <a:rPr kumimoji="1" lang="ja-JP" altLang="en-US" sz="1400" dirty="0">
                <a:solidFill>
                  <a:schemeClr val="bg1">
                    <a:lumMod val="95000"/>
                  </a:schemeClr>
                </a:solidFill>
              </a:rPr>
              <a:t>下水処理シミュレータ</a:t>
            </a:r>
            <a:endParaRPr kumimoji="1" lang="en-US" altLang="ja-JP" sz="1400" dirty="0">
              <a:solidFill>
                <a:schemeClr val="bg1">
                  <a:lumMod val="95000"/>
                </a:schemeClr>
              </a:solidFill>
            </a:endParaRPr>
          </a:p>
          <a:p>
            <a:pPr algn="ctr"/>
            <a:r>
              <a:rPr kumimoji="1" lang="ja-JP" altLang="en-US" sz="1400" dirty="0">
                <a:solidFill>
                  <a:schemeClr val="bg1">
                    <a:lumMod val="95000"/>
                  </a:schemeClr>
                </a:solidFill>
              </a:rPr>
              <a:t>（制御対象のプラント）</a:t>
            </a:r>
          </a:p>
        </p:txBody>
      </p:sp>
      <p:sp>
        <p:nvSpPr>
          <p:cNvPr id="28" name="テキスト ボックス 27">
            <a:extLst>
              <a:ext uri="{FF2B5EF4-FFF2-40B4-BE49-F238E27FC236}">
                <a16:creationId xmlns:a16="http://schemas.microsoft.com/office/drawing/2014/main" id="{D9E74953-9121-43A3-8298-CFC440F1A850}"/>
              </a:ext>
            </a:extLst>
          </p:cNvPr>
          <p:cNvSpPr txBox="1"/>
          <p:nvPr/>
        </p:nvSpPr>
        <p:spPr>
          <a:xfrm>
            <a:off x="785806" y="5602864"/>
            <a:ext cx="2004108" cy="523220"/>
          </a:xfrm>
          <a:prstGeom prst="rect">
            <a:avLst/>
          </a:prstGeom>
          <a:noFill/>
        </p:spPr>
        <p:txBody>
          <a:bodyPr wrap="square" rtlCol="0">
            <a:spAutoFit/>
          </a:bodyPr>
          <a:lstStyle/>
          <a:p>
            <a:pPr algn="ctr"/>
            <a:r>
              <a:rPr kumimoji="1" lang="ja-JP" altLang="en-US" sz="1400" dirty="0">
                <a:solidFill>
                  <a:schemeClr val="bg1">
                    <a:lumMod val="95000"/>
                  </a:schemeClr>
                </a:solidFill>
              </a:rPr>
              <a:t>下水処理シミュレータ</a:t>
            </a:r>
            <a:endParaRPr kumimoji="1" lang="en-US" altLang="ja-JP" sz="1400" dirty="0">
              <a:solidFill>
                <a:schemeClr val="bg1">
                  <a:lumMod val="95000"/>
                </a:schemeClr>
              </a:solidFill>
            </a:endParaRPr>
          </a:p>
          <a:p>
            <a:pPr algn="ctr"/>
            <a:r>
              <a:rPr kumimoji="1" lang="ja-JP" altLang="en-US" sz="1400" dirty="0">
                <a:solidFill>
                  <a:schemeClr val="bg1">
                    <a:lumMod val="95000"/>
                  </a:schemeClr>
                </a:solidFill>
              </a:rPr>
              <a:t>（制御対象のプラント）</a:t>
            </a:r>
          </a:p>
        </p:txBody>
      </p:sp>
      <p:sp>
        <p:nvSpPr>
          <p:cNvPr id="29" name="テキスト ボックス 28">
            <a:extLst>
              <a:ext uri="{FF2B5EF4-FFF2-40B4-BE49-F238E27FC236}">
                <a16:creationId xmlns:a16="http://schemas.microsoft.com/office/drawing/2014/main" id="{CC1AC653-01B8-40A9-9FB8-F352A92C134C}"/>
              </a:ext>
            </a:extLst>
          </p:cNvPr>
          <p:cNvSpPr txBox="1"/>
          <p:nvPr/>
        </p:nvSpPr>
        <p:spPr>
          <a:xfrm>
            <a:off x="619637" y="3544492"/>
            <a:ext cx="2321817" cy="307777"/>
          </a:xfrm>
          <a:prstGeom prst="rect">
            <a:avLst/>
          </a:prstGeom>
          <a:noFill/>
        </p:spPr>
        <p:txBody>
          <a:bodyPr wrap="square" rtlCol="0">
            <a:spAutoFit/>
          </a:bodyPr>
          <a:lstStyle/>
          <a:p>
            <a:pPr algn="ctr"/>
            <a:r>
              <a:rPr kumimoji="1" lang="ja-JP" altLang="en-US" sz="1400" dirty="0"/>
              <a:t>モデルを学習するためのデータ</a:t>
            </a:r>
          </a:p>
        </p:txBody>
      </p:sp>
      <p:sp>
        <p:nvSpPr>
          <p:cNvPr id="30" name="テキスト ボックス 29">
            <a:extLst>
              <a:ext uri="{FF2B5EF4-FFF2-40B4-BE49-F238E27FC236}">
                <a16:creationId xmlns:a16="http://schemas.microsoft.com/office/drawing/2014/main" id="{3F26D846-89BE-4578-837C-A8B663B19885}"/>
              </a:ext>
            </a:extLst>
          </p:cNvPr>
          <p:cNvSpPr txBox="1"/>
          <p:nvPr/>
        </p:nvSpPr>
        <p:spPr>
          <a:xfrm>
            <a:off x="619637" y="4269629"/>
            <a:ext cx="2321817" cy="307777"/>
          </a:xfrm>
          <a:prstGeom prst="rect">
            <a:avLst/>
          </a:prstGeom>
          <a:noFill/>
        </p:spPr>
        <p:txBody>
          <a:bodyPr wrap="square" rtlCol="0">
            <a:spAutoFit/>
          </a:bodyPr>
          <a:lstStyle/>
          <a:p>
            <a:pPr algn="ctr"/>
            <a:r>
              <a:rPr kumimoji="1" lang="ja-JP" altLang="en-US" sz="1400" dirty="0"/>
              <a:t>プラントのモデル</a:t>
            </a:r>
          </a:p>
        </p:txBody>
      </p:sp>
      <p:sp>
        <p:nvSpPr>
          <p:cNvPr id="31" name="テキスト ボックス 30">
            <a:extLst>
              <a:ext uri="{FF2B5EF4-FFF2-40B4-BE49-F238E27FC236}">
                <a16:creationId xmlns:a16="http://schemas.microsoft.com/office/drawing/2014/main" id="{D88AE1F8-121E-475E-839B-D473B790761F}"/>
              </a:ext>
            </a:extLst>
          </p:cNvPr>
          <p:cNvSpPr txBox="1"/>
          <p:nvPr/>
        </p:nvSpPr>
        <p:spPr>
          <a:xfrm>
            <a:off x="619637" y="4972821"/>
            <a:ext cx="2321817" cy="307777"/>
          </a:xfrm>
          <a:prstGeom prst="rect">
            <a:avLst/>
          </a:prstGeom>
          <a:noFill/>
        </p:spPr>
        <p:txBody>
          <a:bodyPr wrap="square" rtlCol="0">
            <a:spAutoFit/>
          </a:bodyPr>
          <a:lstStyle/>
          <a:p>
            <a:pPr algn="ctr"/>
            <a:r>
              <a:rPr kumimoji="1" lang="ja-JP" altLang="en-US" sz="1400" dirty="0"/>
              <a:t>最適操業計画</a:t>
            </a:r>
          </a:p>
        </p:txBody>
      </p:sp>
      <p:cxnSp>
        <p:nvCxnSpPr>
          <p:cNvPr id="33" name="直線矢印コネクタ 32">
            <a:extLst>
              <a:ext uri="{FF2B5EF4-FFF2-40B4-BE49-F238E27FC236}">
                <a16:creationId xmlns:a16="http://schemas.microsoft.com/office/drawing/2014/main" id="{40D76099-CF31-40B7-9501-D31D9C39A5DF}"/>
              </a:ext>
            </a:extLst>
          </p:cNvPr>
          <p:cNvCxnSpPr/>
          <p:nvPr/>
        </p:nvCxnSpPr>
        <p:spPr>
          <a:xfrm>
            <a:off x="1804224" y="3221543"/>
            <a:ext cx="0" cy="26831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4" name="直線矢印コネクタ 33">
            <a:extLst>
              <a:ext uri="{FF2B5EF4-FFF2-40B4-BE49-F238E27FC236}">
                <a16:creationId xmlns:a16="http://schemas.microsoft.com/office/drawing/2014/main" id="{E5D5246B-0A91-4685-B9A6-82EDCC974001}"/>
              </a:ext>
            </a:extLst>
          </p:cNvPr>
          <p:cNvCxnSpPr/>
          <p:nvPr/>
        </p:nvCxnSpPr>
        <p:spPr>
          <a:xfrm>
            <a:off x="1804224" y="3924004"/>
            <a:ext cx="0" cy="26831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5" name="直線矢印コネクタ 34">
            <a:extLst>
              <a:ext uri="{FF2B5EF4-FFF2-40B4-BE49-F238E27FC236}">
                <a16:creationId xmlns:a16="http://schemas.microsoft.com/office/drawing/2014/main" id="{FA77B187-F1CF-425B-8BB6-8F320C6977A8}"/>
              </a:ext>
            </a:extLst>
          </p:cNvPr>
          <p:cNvCxnSpPr/>
          <p:nvPr/>
        </p:nvCxnSpPr>
        <p:spPr>
          <a:xfrm>
            <a:off x="1804224" y="4626465"/>
            <a:ext cx="0" cy="26831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6" name="直線矢印コネクタ 35">
            <a:extLst>
              <a:ext uri="{FF2B5EF4-FFF2-40B4-BE49-F238E27FC236}">
                <a16:creationId xmlns:a16="http://schemas.microsoft.com/office/drawing/2014/main" id="{847D3203-747A-4487-9396-A17BA0399011}"/>
              </a:ext>
            </a:extLst>
          </p:cNvPr>
          <p:cNvCxnSpPr/>
          <p:nvPr/>
        </p:nvCxnSpPr>
        <p:spPr>
          <a:xfrm>
            <a:off x="1804224" y="5328925"/>
            <a:ext cx="0" cy="26831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37" name="テキスト ボックス 36">
            <a:extLst>
              <a:ext uri="{FF2B5EF4-FFF2-40B4-BE49-F238E27FC236}">
                <a16:creationId xmlns:a16="http://schemas.microsoft.com/office/drawing/2014/main" id="{2B988EF1-6B65-4BE9-9E1A-5CBC30FF935C}"/>
              </a:ext>
            </a:extLst>
          </p:cNvPr>
          <p:cNvSpPr txBox="1"/>
          <p:nvPr/>
        </p:nvSpPr>
        <p:spPr>
          <a:xfrm>
            <a:off x="3174506" y="3834854"/>
            <a:ext cx="1080000" cy="461665"/>
          </a:xfrm>
          <a:prstGeom prst="rect">
            <a:avLst/>
          </a:prstGeom>
          <a:noFill/>
        </p:spPr>
        <p:txBody>
          <a:bodyPr wrap="square" rtlCol="0">
            <a:spAutoFit/>
          </a:bodyPr>
          <a:lstStyle/>
          <a:p>
            <a:r>
              <a:rPr kumimoji="1" lang="en-US" altLang="ja-JP" sz="1200" dirty="0"/>
              <a:t>DVBF</a:t>
            </a:r>
            <a:r>
              <a:rPr kumimoji="1" lang="ja-JP" altLang="en-US" sz="1200" dirty="0"/>
              <a:t>で</a:t>
            </a:r>
            <a:endParaRPr kumimoji="1" lang="en-US" altLang="ja-JP" sz="1200" dirty="0"/>
          </a:p>
          <a:p>
            <a:r>
              <a:rPr kumimoji="1" lang="ja-JP" altLang="en-US" sz="1200" dirty="0"/>
              <a:t>モデル化</a:t>
            </a:r>
          </a:p>
        </p:txBody>
      </p:sp>
      <p:sp>
        <p:nvSpPr>
          <p:cNvPr id="38" name="テキスト ボックス 37">
            <a:extLst>
              <a:ext uri="{FF2B5EF4-FFF2-40B4-BE49-F238E27FC236}">
                <a16:creationId xmlns:a16="http://schemas.microsoft.com/office/drawing/2014/main" id="{494463D0-4DAD-4DAF-9444-2449560944F8}"/>
              </a:ext>
            </a:extLst>
          </p:cNvPr>
          <p:cNvSpPr txBox="1"/>
          <p:nvPr/>
        </p:nvSpPr>
        <p:spPr>
          <a:xfrm>
            <a:off x="3174506" y="3204259"/>
            <a:ext cx="1080000" cy="461665"/>
          </a:xfrm>
          <a:prstGeom prst="rect">
            <a:avLst/>
          </a:prstGeom>
          <a:noFill/>
        </p:spPr>
        <p:txBody>
          <a:bodyPr wrap="square" rtlCol="0">
            <a:spAutoFit/>
          </a:bodyPr>
          <a:lstStyle/>
          <a:p>
            <a:r>
              <a:rPr kumimoji="1" lang="ja-JP" altLang="en-US" sz="1200" dirty="0"/>
              <a:t>シミュレータでデータ収集</a:t>
            </a:r>
          </a:p>
        </p:txBody>
      </p:sp>
      <p:sp>
        <p:nvSpPr>
          <p:cNvPr id="39" name="テキスト ボックス 38">
            <a:extLst>
              <a:ext uri="{FF2B5EF4-FFF2-40B4-BE49-F238E27FC236}">
                <a16:creationId xmlns:a16="http://schemas.microsoft.com/office/drawing/2014/main" id="{62371A23-4EF5-4FA6-AC13-5668371BC3BA}"/>
              </a:ext>
            </a:extLst>
          </p:cNvPr>
          <p:cNvSpPr txBox="1"/>
          <p:nvPr/>
        </p:nvSpPr>
        <p:spPr>
          <a:xfrm>
            <a:off x="3174506" y="4529789"/>
            <a:ext cx="1193162" cy="646331"/>
          </a:xfrm>
          <a:prstGeom prst="rect">
            <a:avLst/>
          </a:prstGeom>
          <a:noFill/>
        </p:spPr>
        <p:txBody>
          <a:bodyPr wrap="square" rtlCol="0">
            <a:spAutoFit/>
          </a:bodyPr>
          <a:lstStyle/>
          <a:p>
            <a:r>
              <a:rPr kumimoji="1" lang="ja-JP" altLang="en-US" sz="1200" dirty="0"/>
              <a:t>強化学習で</a:t>
            </a:r>
            <a:endParaRPr kumimoji="1" lang="en-US" altLang="ja-JP" sz="1200" dirty="0"/>
          </a:p>
          <a:p>
            <a:r>
              <a:rPr kumimoji="1" lang="ja-JP" altLang="en-US" sz="1200" dirty="0"/>
              <a:t>最適操業計画</a:t>
            </a:r>
            <a:endParaRPr kumimoji="1" lang="en-US" altLang="ja-JP" sz="1200" dirty="0"/>
          </a:p>
          <a:p>
            <a:r>
              <a:rPr kumimoji="1" lang="ja-JP" altLang="en-US" sz="1200" dirty="0"/>
              <a:t>作成</a:t>
            </a:r>
            <a:endParaRPr kumimoji="1" lang="en-US" altLang="ja-JP" sz="1200" dirty="0"/>
          </a:p>
        </p:txBody>
      </p:sp>
      <p:sp>
        <p:nvSpPr>
          <p:cNvPr id="40" name="テキスト ボックス 39">
            <a:extLst>
              <a:ext uri="{FF2B5EF4-FFF2-40B4-BE49-F238E27FC236}">
                <a16:creationId xmlns:a16="http://schemas.microsoft.com/office/drawing/2014/main" id="{8D7A7CFC-3BF7-47AF-BBA9-0E5814806C3A}"/>
              </a:ext>
            </a:extLst>
          </p:cNvPr>
          <p:cNvSpPr txBox="1"/>
          <p:nvPr/>
        </p:nvSpPr>
        <p:spPr>
          <a:xfrm>
            <a:off x="3174506" y="5222957"/>
            <a:ext cx="1080000" cy="461665"/>
          </a:xfrm>
          <a:prstGeom prst="rect">
            <a:avLst/>
          </a:prstGeom>
          <a:noFill/>
        </p:spPr>
        <p:txBody>
          <a:bodyPr wrap="square" rtlCol="0">
            <a:spAutoFit/>
          </a:bodyPr>
          <a:lstStyle/>
          <a:p>
            <a:r>
              <a:rPr kumimoji="1" lang="ja-JP" altLang="en-US" sz="1200" dirty="0"/>
              <a:t>シミュレータで計画を評価</a:t>
            </a:r>
            <a:endParaRPr kumimoji="1" lang="en-US" altLang="ja-JP" sz="1200" dirty="0"/>
          </a:p>
        </p:txBody>
      </p:sp>
      <p:sp>
        <p:nvSpPr>
          <p:cNvPr id="41" name="テキスト ボックス 40">
            <a:extLst>
              <a:ext uri="{FF2B5EF4-FFF2-40B4-BE49-F238E27FC236}">
                <a16:creationId xmlns:a16="http://schemas.microsoft.com/office/drawing/2014/main" id="{5E92A59D-D4A6-484E-BC5B-DFB7A605D3A9}"/>
              </a:ext>
            </a:extLst>
          </p:cNvPr>
          <p:cNvSpPr txBox="1"/>
          <p:nvPr/>
        </p:nvSpPr>
        <p:spPr>
          <a:xfrm>
            <a:off x="4847934" y="5514712"/>
            <a:ext cx="2754683" cy="276999"/>
          </a:xfrm>
          <a:prstGeom prst="rect">
            <a:avLst/>
          </a:prstGeom>
          <a:noFill/>
        </p:spPr>
        <p:txBody>
          <a:bodyPr wrap="square" rtlCol="0">
            <a:spAutoFit/>
          </a:bodyPr>
          <a:lstStyle/>
          <a:p>
            <a:pPr algn="ctr"/>
            <a:r>
              <a:rPr kumimoji="1" lang="ja-JP" altLang="en-US" sz="1200" dirty="0"/>
              <a:t>モデル化誤差（</a:t>
            </a:r>
            <a:r>
              <a:rPr kumimoji="1" lang="en-US" altLang="ja-JP" sz="1200" dirty="0"/>
              <a:t>NH4</a:t>
            </a:r>
            <a:r>
              <a:rPr kumimoji="1" lang="ja-JP" altLang="en-US" sz="1200" dirty="0"/>
              <a:t>の予測誤差）</a:t>
            </a:r>
          </a:p>
        </p:txBody>
      </p:sp>
      <p:sp>
        <p:nvSpPr>
          <p:cNvPr id="42" name="テキスト ボックス 41">
            <a:extLst>
              <a:ext uri="{FF2B5EF4-FFF2-40B4-BE49-F238E27FC236}">
                <a16:creationId xmlns:a16="http://schemas.microsoft.com/office/drawing/2014/main" id="{45362A04-08E8-4121-8D54-B1B7DF0B0542}"/>
              </a:ext>
            </a:extLst>
          </p:cNvPr>
          <p:cNvSpPr txBox="1"/>
          <p:nvPr/>
        </p:nvSpPr>
        <p:spPr>
          <a:xfrm rot="16200000">
            <a:off x="2929322" y="3994585"/>
            <a:ext cx="2913678" cy="276999"/>
          </a:xfrm>
          <a:prstGeom prst="rect">
            <a:avLst/>
          </a:prstGeom>
          <a:noFill/>
        </p:spPr>
        <p:txBody>
          <a:bodyPr wrap="square" rtlCol="0">
            <a:spAutoFit/>
          </a:bodyPr>
          <a:lstStyle/>
          <a:p>
            <a:pPr algn="ctr"/>
            <a:r>
              <a:rPr kumimoji="1" lang="ja-JP" altLang="en-US" sz="1200" dirty="0"/>
              <a:t>コスト関数（</a:t>
            </a:r>
            <a:r>
              <a:rPr kumimoji="1" lang="en-US" altLang="ja-JP" sz="1200" dirty="0"/>
              <a:t>NH4</a:t>
            </a:r>
            <a:r>
              <a:rPr kumimoji="1" lang="ja-JP" altLang="en-US" sz="1200" dirty="0"/>
              <a:t>の基準からの超過量）</a:t>
            </a:r>
          </a:p>
        </p:txBody>
      </p:sp>
      <p:sp>
        <p:nvSpPr>
          <p:cNvPr id="43" name="テキスト ボックス 42">
            <a:extLst>
              <a:ext uri="{FF2B5EF4-FFF2-40B4-BE49-F238E27FC236}">
                <a16:creationId xmlns:a16="http://schemas.microsoft.com/office/drawing/2014/main" id="{2BFED8E4-22AB-494A-8A40-C9D9F41D14ED}"/>
              </a:ext>
            </a:extLst>
          </p:cNvPr>
          <p:cNvSpPr txBox="1"/>
          <p:nvPr/>
        </p:nvSpPr>
        <p:spPr>
          <a:xfrm>
            <a:off x="4696713" y="5818307"/>
            <a:ext cx="3035454" cy="307777"/>
          </a:xfrm>
          <a:prstGeom prst="rect">
            <a:avLst/>
          </a:prstGeom>
          <a:noFill/>
        </p:spPr>
        <p:txBody>
          <a:bodyPr wrap="square" rtlCol="0">
            <a:spAutoFit/>
          </a:bodyPr>
          <a:lstStyle/>
          <a:p>
            <a:pPr algn="ctr"/>
            <a:r>
              <a:rPr kumimoji="1" lang="ja-JP" altLang="en-US" sz="1400" dirty="0"/>
              <a:t>図１</a:t>
            </a:r>
            <a:r>
              <a:rPr kumimoji="1" lang="en-US" altLang="ja-JP" sz="1400" dirty="0"/>
              <a:t>. </a:t>
            </a:r>
            <a:r>
              <a:rPr kumimoji="1" lang="ja-JP" altLang="en-US" sz="1400" dirty="0"/>
              <a:t>予測誤差とコストの間の散布図</a:t>
            </a:r>
          </a:p>
        </p:txBody>
      </p:sp>
      <p:sp>
        <p:nvSpPr>
          <p:cNvPr id="47" name="テキスト ボックス 46">
            <a:extLst>
              <a:ext uri="{FF2B5EF4-FFF2-40B4-BE49-F238E27FC236}">
                <a16:creationId xmlns:a16="http://schemas.microsoft.com/office/drawing/2014/main" id="{5C47326B-FF5A-40A4-8FBB-1CC48C05131B}"/>
              </a:ext>
            </a:extLst>
          </p:cNvPr>
          <p:cNvSpPr txBox="1"/>
          <p:nvPr/>
        </p:nvSpPr>
        <p:spPr>
          <a:xfrm>
            <a:off x="8149640" y="5586166"/>
            <a:ext cx="3858137" cy="523220"/>
          </a:xfrm>
          <a:prstGeom prst="rect">
            <a:avLst/>
          </a:prstGeom>
          <a:noFill/>
        </p:spPr>
        <p:txBody>
          <a:bodyPr wrap="square" rtlCol="0">
            <a:spAutoFit/>
          </a:bodyPr>
          <a:lstStyle/>
          <a:p>
            <a:pPr algn="ctr"/>
            <a:r>
              <a:rPr kumimoji="1" lang="ja-JP" altLang="en-US" sz="1400" dirty="0"/>
              <a:t>図２</a:t>
            </a:r>
            <a:r>
              <a:rPr kumimoji="1" lang="en-US" altLang="ja-JP" sz="1400" dirty="0"/>
              <a:t>. </a:t>
            </a:r>
            <a:r>
              <a:rPr kumimoji="1" lang="ja-JP" altLang="en-US" sz="1400" dirty="0"/>
              <a:t>シミュレータを最適操業計画で</a:t>
            </a:r>
            <a:endParaRPr kumimoji="1" lang="en-US" altLang="ja-JP" sz="1400" dirty="0"/>
          </a:p>
          <a:p>
            <a:pPr algn="ctr"/>
            <a:r>
              <a:rPr kumimoji="1" lang="ja-JP" altLang="en-US" sz="1400" dirty="0"/>
              <a:t>制御した結果の一例</a:t>
            </a:r>
          </a:p>
        </p:txBody>
      </p:sp>
    </p:spTree>
    <p:extLst>
      <p:ext uri="{BB962C8B-B14F-4D97-AF65-F5344CB8AC3E}">
        <p14:creationId xmlns:p14="http://schemas.microsoft.com/office/powerpoint/2010/main" val="28684183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C5023900-801B-4683-8FDA-9AA09BD57B32}"/>
              </a:ext>
            </a:extLst>
          </p:cNvPr>
          <p:cNvSpPr/>
          <p:nvPr/>
        </p:nvSpPr>
        <p:spPr>
          <a:xfrm>
            <a:off x="327559" y="848563"/>
            <a:ext cx="11680221" cy="17672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 name="タイトル 1">
            <a:extLst>
              <a:ext uri="{FF2B5EF4-FFF2-40B4-BE49-F238E27FC236}">
                <a16:creationId xmlns:a16="http://schemas.microsoft.com/office/drawing/2014/main" id="{3871E13C-C293-4B59-A760-A0FE84D1AE2D}"/>
              </a:ext>
            </a:extLst>
          </p:cNvPr>
          <p:cNvSpPr>
            <a:spLocks noGrp="1"/>
          </p:cNvSpPr>
          <p:nvPr>
            <p:ph type="title"/>
          </p:nvPr>
        </p:nvSpPr>
        <p:spPr>
          <a:xfrm>
            <a:off x="517055" y="212702"/>
            <a:ext cx="11400125" cy="518094"/>
          </a:xfrm>
        </p:spPr>
        <p:txBody>
          <a:bodyPr/>
          <a:lstStyle/>
          <a:p>
            <a:r>
              <a:rPr kumimoji="1" lang="en-US" altLang="ja-JP" dirty="0"/>
              <a:t>M1. </a:t>
            </a:r>
            <a:r>
              <a:rPr lang="ja-JP" altLang="en-US" dirty="0"/>
              <a:t>動的システム学習からのアプローチ</a:t>
            </a:r>
            <a:endParaRPr kumimoji="1" lang="ja-JP" altLang="en-US" dirty="0"/>
          </a:p>
        </p:txBody>
      </p:sp>
      <p:sp>
        <p:nvSpPr>
          <p:cNvPr id="3" name="スライド番号プレースホルダー 2">
            <a:extLst>
              <a:ext uri="{FF2B5EF4-FFF2-40B4-BE49-F238E27FC236}">
                <a16:creationId xmlns:a16="http://schemas.microsoft.com/office/drawing/2014/main" id="{D22203C7-DC26-7B4A-BCFE-C94CEF688D58}"/>
              </a:ext>
            </a:extLst>
          </p:cNvPr>
          <p:cNvSpPr>
            <a:spLocks noGrp="1"/>
          </p:cNvSpPr>
          <p:nvPr>
            <p:ph type="sldNum" sz="quarter" idx="10"/>
          </p:nvPr>
        </p:nvSpPr>
        <p:spPr/>
        <p:txBody>
          <a:bodyPr/>
          <a:lstStyle/>
          <a:p>
            <a:fld id="{584EAAFE-CFE5-40AD-8E95-5BFF290DC5CF}" type="slidenum">
              <a:rPr kumimoji="1" lang="ja-JP" altLang="en-US" smtClean="0"/>
              <a:pPr/>
              <a:t>37</a:t>
            </a:fld>
            <a:endParaRPr kumimoji="1" lang="ja-JP" altLang="en-US"/>
          </a:p>
        </p:txBody>
      </p:sp>
      <p:sp>
        <p:nvSpPr>
          <p:cNvPr id="13" name="テキスト ボックス 12">
            <a:extLst>
              <a:ext uri="{FF2B5EF4-FFF2-40B4-BE49-F238E27FC236}">
                <a16:creationId xmlns:a16="http://schemas.microsoft.com/office/drawing/2014/main" id="{75C2EDF6-153E-408E-953F-FA3C42B6AF5B}"/>
              </a:ext>
            </a:extLst>
          </p:cNvPr>
          <p:cNvSpPr txBox="1"/>
          <p:nvPr/>
        </p:nvSpPr>
        <p:spPr>
          <a:xfrm>
            <a:off x="591678" y="-13578"/>
            <a:ext cx="7456050" cy="276999"/>
          </a:xfrm>
          <a:prstGeom prst="rect">
            <a:avLst/>
          </a:prstGeom>
          <a:noFill/>
        </p:spPr>
        <p:txBody>
          <a:bodyPr wrap="square" rtlCol="0">
            <a:spAutoFit/>
          </a:bodyPr>
          <a:lstStyle/>
          <a:p>
            <a:r>
              <a:rPr lang="en-US" altLang="ja-JP" sz="1200" b="1" dirty="0">
                <a:solidFill>
                  <a:schemeClr val="bg1"/>
                </a:solidFill>
              </a:rPr>
              <a:t>2. </a:t>
            </a:r>
            <a:r>
              <a:rPr lang="ja-JP" altLang="en-US" sz="1200" b="1" dirty="0">
                <a:solidFill>
                  <a:schemeClr val="bg1"/>
                </a:solidFill>
              </a:rPr>
              <a:t>研究開発の進捗状況  </a:t>
            </a:r>
            <a:r>
              <a:rPr lang="en-US" altLang="ja-JP" sz="1200" b="1" dirty="0">
                <a:solidFill>
                  <a:schemeClr val="bg1"/>
                </a:solidFill>
              </a:rPr>
              <a:t>▶  </a:t>
            </a:r>
            <a:r>
              <a:rPr lang="ja-JP" altLang="en-US" sz="1200" b="1" dirty="0">
                <a:solidFill>
                  <a:schemeClr val="bg1"/>
                </a:solidFill>
              </a:rPr>
              <a:t>モデリング技術</a:t>
            </a:r>
            <a:endParaRPr kumimoji="1" lang="ja-JP" altLang="en-US" sz="1200" b="1" dirty="0">
              <a:solidFill>
                <a:schemeClr val="bg1"/>
              </a:solidFill>
            </a:endParaRPr>
          </a:p>
        </p:txBody>
      </p:sp>
      <p:graphicFrame>
        <p:nvGraphicFramePr>
          <p:cNvPr id="9" name="表 7">
            <a:extLst>
              <a:ext uri="{FF2B5EF4-FFF2-40B4-BE49-F238E27FC236}">
                <a16:creationId xmlns:a16="http://schemas.microsoft.com/office/drawing/2014/main" id="{E7AA3416-02DB-449F-ACC6-894CCAF3E9A0}"/>
              </a:ext>
            </a:extLst>
          </p:cNvPr>
          <p:cNvGraphicFramePr>
            <a:graphicFrameLocks noGrp="1"/>
          </p:cNvGraphicFramePr>
          <p:nvPr/>
        </p:nvGraphicFramePr>
        <p:xfrm>
          <a:off x="327558" y="2658431"/>
          <a:ext cx="11680221" cy="3462384"/>
        </p:xfrm>
        <a:graphic>
          <a:graphicData uri="http://schemas.openxmlformats.org/drawingml/2006/table">
            <a:tbl>
              <a:tblPr firstRow="1" bandRow="1">
                <a:tableStyleId>{5940675A-B579-460E-94D1-54222C63F5DA}</a:tableStyleId>
              </a:tblPr>
              <a:tblGrid>
                <a:gridCol w="4887909">
                  <a:extLst>
                    <a:ext uri="{9D8B030D-6E8A-4147-A177-3AD203B41FA5}">
                      <a16:colId xmlns:a16="http://schemas.microsoft.com/office/drawing/2014/main" val="3800735335"/>
                    </a:ext>
                  </a:extLst>
                </a:gridCol>
                <a:gridCol w="2898905">
                  <a:extLst>
                    <a:ext uri="{9D8B030D-6E8A-4147-A177-3AD203B41FA5}">
                      <a16:colId xmlns:a16="http://schemas.microsoft.com/office/drawing/2014/main" val="963754374"/>
                    </a:ext>
                  </a:extLst>
                </a:gridCol>
                <a:gridCol w="3893407">
                  <a:extLst>
                    <a:ext uri="{9D8B030D-6E8A-4147-A177-3AD203B41FA5}">
                      <a16:colId xmlns:a16="http://schemas.microsoft.com/office/drawing/2014/main" val="2311295172"/>
                    </a:ext>
                  </a:extLst>
                </a:gridCol>
              </a:tblGrid>
              <a:tr h="3462384">
                <a:tc>
                  <a:txBody>
                    <a:bodyPr/>
                    <a:lstStyle/>
                    <a:p>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75165307"/>
                  </a:ext>
                </a:extLst>
              </a:tr>
            </a:tbl>
          </a:graphicData>
        </a:graphic>
      </p:graphicFrame>
      <p:sp>
        <p:nvSpPr>
          <p:cNvPr id="7" name="テキスト ボックス 6">
            <a:extLst>
              <a:ext uri="{FF2B5EF4-FFF2-40B4-BE49-F238E27FC236}">
                <a16:creationId xmlns:a16="http://schemas.microsoft.com/office/drawing/2014/main" id="{B1201F6B-389A-4A65-BDA3-2407FA1EF4A4}"/>
              </a:ext>
            </a:extLst>
          </p:cNvPr>
          <p:cNvSpPr txBox="1"/>
          <p:nvPr/>
        </p:nvSpPr>
        <p:spPr>
          <a:xfrm>
            <a:off x="327558" y="922876"/>
            <a:ext cx="11680221" cy="160043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400" dirty="0"/>
              <a:t>操業の現場では、習慣やルールによって操作のパターンが決まっていて、操作量を自由に選べないことがある。最適操業計画も、既存の操作のパターンに従う必要があるため、オフラインデータを参照して操作のパターンを学習する。</a:t>
            </a:r>
          </a:p>
          <a:p>
            <a:pPr marL="285750" indent="-285750">
              <a:buFont typeface="Arial" panose="020B0604020202020204" pitchFamily="34" charset="0"/>
              <a:buChar char="•"/>
            </a:pPr>
            <a:r>
              <a:rPr kumimoji="1" lang="ja-JP" altLang="en-US" sz="1400" dirty="0"/>
              <a:t>操作のパターンを</a:t>
            </a:r>
            <a:r>
              <a:rPr kumimoji="1" lang="en-US" altLang="ja-JP" sz="1400" dirty="0"/>
              <a:t>Variational Auto Encoders(VAEs)</a:t>
            </a:r>
            <a:r>
              <a:rPr kumimoji="1" lang="ja-JP" altLang="en-US" sz="1400" dirty="0"/>
              <a:t>によりモデル化することを検討する。</a:t>
            </a:r>
            <a:r>
              <a:rPr kumimoji="1" lang="en-US" altLang="ja-JP" sz="1400" dirty="0"/>
              <a:t>VAEs</a:t>
            </a:r>
            <a:r>
              <a:rPr kumimoji="1" lang="ja-JP" altLang="en-US" sz="1400" dirty="0"/>
              <a:t>によって、ある操作変数の組合せを潜在変数に変換し、事前分布との乖離を</a:t>
            </a:r>
            <a:r>
              <a:rPr kumimoji="1" lang="en-US" altLang="ja-JP" sz="1400" dirty="0"/>
              <a:t>KL</a:t>
            </a:r>
            <a:r>
              <a:rPr kumimoji="1" lang="ja-JP" altLang="en-US" sz="1400" dirty="0"/>
              <a:t>情報量で評価することで、オフラインデータとの乖離を定量化する。最適操業計画を検討するときに、オフラインデータとの乖離をコスト関数に重畳することで、既存の操作のパターンを守ることを期待する。</a:t>
            </a:r>
          </a:p>
          <a:p>
            <a:pPr marL="285750" indent="-285750">
              <a:buFont typeface="Arial" panose="020B0604020202020204" pitchFamily="34" charset="0"/>
              <a:buChar char="•"/>
            </a:pPr>
            <a:r>
              <a:rPr kumimoji="1" lang="ja-JP" altLang="en-US" sz="1400" dirty="0"/>
              <a:t>現在、下水処理シミュレータを使ってアルゴリズムを検証中である。</a:t>
            </a:r>
            <a:r>
              <a:rPr kumimoji="1" lang="en-US" altLang="ja-JP" sz="1400" dirty="0"/>
              <a:t>VAEs</a:t>
            </a:r>
            <a:r>
              <a:rPr kumimoji="1" lang="ja-JP" altLang="en-US" sz="1400" dirty="0"/>
              <a:t>により操作変数のデータを学習し、</a:t>
            </a:r>
            <a:r>
              <a:rPr kumimoji="1" lang="en-US" altLang="ja-JP" sz="1400" dirty="0"/>
              <a:t>KL</a:t>
            </a:r>
            <a:r>
              <a:rPr kumimoji="1" lang="ja-JP" altLang="en-US" sz="1400" dirty="0"/>
              <a:t>情報量を評価した。この結果は、オフラインデータとの乖離を評価できる可能性を示唆する。最適操業計画が既存の操作のパターンを満たすことを検証する。</a:t>
            </a:r>
          </a:p>
        </p:txBody>
      </p:sp>
      <p:pic>
        <p:nvPicPr>
          <p:cNvPr id="14" name="Picture 2">
            <a:extLst>
              <a:ext uri="{FF2B5EF4-FFF2-40B4-BE49-F238E27FC236}">
                <a16:creationId xmlns:a16="http://schemas.microsoft.com/office/drawing/2014/main" id="{4F7045E3-9B4E-4CA7-A057-C6D0A74D4F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7746" y="2856105"/>
            <a:ext cx="3600000" cy="2929751"/>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3F83D686-CDD0-49A2-95EA-2C3D709433C2}"/>
              </a:ext>
            </a:extLst>
          </p:cNvPr>
          <p:cNvSpPr txBox="1"/>
          <p:nvPr/>
        </p:nvSpPr>
        <p:spPr>
          <a:xfrm>
            <a:off x="5771020" y="5839067"/>
            <a:ext cx="2754683" cy="276999"/>
          </a:xfrm>
          <a:prstGeom prst="rect">
            <a:avLst/>
          </a:prstGeom>
          <a:noFill/>
        </p:spPr>
        <p:txBody>
          <a:bodyPr wrap="square" rtlCol="0">
            <a:spAutoFit/>
          </a:bodyPr>
          <a:lstStyle/>
          <a:p>
            <a:pPr algn="ctr"/>
            <a:r>
              <a:rPr kumimoji="1" lang="en-US" altLang="ja-JP" sz="1200" dirty="0"/>
              <a:t>DO</a:t>
            </a:r>
            <a:endParaRPr kumimoji="1" lang="ja-JP" altLang="en-US" sz="1200" dirty="0"/>
          </a:p>
        </p:txBody>
      </p:sp>
      <p:sp>
        <p:nvSpPr>
          <p:cNvPr id="16" name="テキスト ボックス 15">
            <a:extLst>
              <a:ext uri="{FF2B5EF4-FFF2-40B4-BE49-F238E27FC236}">
                <a16:creationId xmlns:a16="http://schemas.microsoft.com/office/drawing/2014/main" id="{B2BCF69B-7C74-4141-BF2F-7A6517B64DF7}"/>
              </a:ext>
            </a:extLst>
          </p:cNvPr>
          <p:cNvSpPr txBox="1"/>
          <p:nvPr/>
        </p:nvSpPr>
        <p:spPr>
          <a:xfrm rot="16200000">
            <a:off x="3852408" y="4318940"/>
            <a:ext cx="2913678" cy="276999"/>
          </a:xfrm>
          <a:prstGeom prst="rect">
            <a:avLst/>
          </a:prstGeom>
          <a:noFill/>
        </p:spPr>
        <p:txBody>
          <a:bodyPr wrap="square" rtlCol="0">
            <a:spAutoFit/>
          </a:bodyPr>
          <a:lstStyle/>
          <a:p>
            <a:pPr algn="ctr"/>
            <a:r>
              <a:rPr kumimoji="1" lang="ja-JP" altLang="en-US" sz="1200" dirty="0"/>
              <a:t>汚水流入量</a:t>
            </a:r>
          </a:p>
        </p:txBody>
      </p:sp>
      <p:sp>
        <p:nvSpPr>
          <p:cNvPr id="8" name="正方形/長方形 7">
            <a:extLst>
              <a:ext uri="{FF2B5EF4-FFF2-40B4-BE49-F238E27FC236}">
                <a16:creationId xmlns:a16="http://schemas.microsoft.com/office/drawing/2014/main" id="{A50B1155-60CF-4A89-A0A8-22603B9FBD8E}"/>
              </a:ext>
            </a:extLst>
          </p:cNvPr>
          <p:cNvSpPr/>
          <p:nvPr/>
        </p:nvSpPr>
        <p:spPr>
          <a:xfrm>
            <a:off x="9107386" y="4736537"/>
            <a:ext cx="2792933" cy="1384995"/>
          </a:xfrm>
          <a:prstGeom prst="rect">
            <a:avLst/>
          </a:prstGeom>
        </p:spPr>
        <p:txBody>
          <a:bodyPr wrap="square">
            <a:spAutoFit/>
          </a:bodyPr>
          <a:lstStyle/>
          <a:p>
            <a:r>
              <a:rPr kumimoji="1" lang="ja-JP" altLang="en-US" sz="1200" dirty="0"/>
              <a:t>図</a:t>
            </a:r>
            <a:r>
              <a:rPr kumimoji="1" lang="en-US" altLang="ja-JP" sz="1200" dirty="0"/>
              <a:t>1. </a:t>
            </a:r>
            <a:r>
              <a:rPr kumimoji="1" lang="ja-JP" altLang="en-US" sz="1200" dirty="0"/>
              <a:t>オフラインデータの乖離を</a:t>
            </a:r>
            <a:r>
              <a:rPr kumimoji="1" lang="en-US" altLang="ja-JP" sz="1200" dirty="0"/>
              <a:t>VAEs</a:t>
            </a:r>
            <a:r>
              <a:rPr kumimoji="1" lang="ja-JP" altLang="en-US" sz="1200" dirty="0"/>
              <a:t>により評価した結果</a:t>
            </a:r>
            <a:endParaRPr lang="en-US" altLang="ja-JP" sz="1200" dirty="0"/>
          </a:p>
          <a:p>
            <a:pPr marL="285750" indent="-285750">
              <a:buFont typeface="Arial" panose="020B0604020202020204" pitchFamily="34" charset="0"/>
              <a:buChar char="•"/>
            </a:pPr>
            <a:r>
              <a:rPr lang="ja-JP" altLang="en-US" sz="1200" dirty="0"/>
              <a:t>白い点</a:t>
            </a:r>
            <a:r>
              <a:rPr lang="en-US" altLang="ja-JP" sz="1200" dirty="0"/>
              <a:t>: </a:t>
            </a:r>
            <a:r>
              <a:rPr lang="ja-JP" altLang="en-US" sz="1200" dirty="0"/>
              <a:t>オフラインデータ</a:t>
            </a:r>
            <a:endParaRPr lang="en-US" altLang="ja-JP" sz="1200" dirty="0"/>
          </a:p>
          <a:p>
            <a:pPr marL="285750" indent="-285750">
              <a:buFont typeface="Arial" panose="020B0604020202020204" pitchFamily="34" charset="0"/>
              <a:buChar char="•"/>
            </a:pPr>
            <a:r>
              <a:rPr lang="ja-JP" altLang="en-US" sz="1200" dirty="0"/>
              <a:t>色</a:t>
            </a:r>
            <a:r>
              <a:rPr lang="en-US" altLang="ja-JP" sz="1200" dirty="0"/>
              <a:t>: KL</a:t>
            </a:r>
            <a:r>
              <a:rPr lang="ja-JP" altLang="en-US" sz="1200" dirty="0"/>
              <a:t>情報量</a:t>
            </a:r>
            <a:endParaRPr lang="en-US" altLang="ja-JP" sz="1200" dirty="0"/>
          </a:p>
          <a:p>
            <a:r>
              <a:rPr lang="ja-JP" altLang="en-US" sz="1200" dirty="0"/>
              <a:t>学習データから離れるほどに、</a:t>
            </a:r>
            <a:r>
              <a:rPr lang="en-US" altLang="ja-JP" sz="1200" dirty="0"/>
              <a:t>KL</a:t>
            </a:r>
            <a:r>
              <a:rPr lang="ja-JP" altLang="en-US" sz="1200" dirty="0"/>
              <a:t>情報量が大きくなる。操作変数とオフラインデータとの乖離を評価できる可能性を示唆する。</a:t>
            </a:r>
            <a:endParaRPr lang="en-US" altLang="ja-JP" sz="1200" dirty="0"/>
          </a:p>
        </p:txBody>
      </p:sp>
      <p:sp>
        <p:nvSpPr>
          <p:cNvPr id="18" name="台形 17">
            <a:extLst>
              <a:ext uri="{FF2B5EF4-FFF2-40B4-BE49-F238E27FC236}">
                <a16:creationId xmlns:a16="http://schemas.microsoft.com/office/drawing/2014/main" id="{BC7F08DB-35D6-4BD1-B9D0-CF47083A9DD1}"/>
              </a:ext>
            </a:extLst>
          </p:cNvPr>
          <p:cNvSpPr/>
          <p:nvPr/>
        </p:nvSpPr>
        <p:spPr>
          <a:xfrm rot="5400000">
            <a:off x="1546937" y="3280340"/>
            <a:ext cx="1046904" cy="687611"/>
          </a:xfrm>
          <a:prstGeom prst="trapezoid">
            <a:avLst>
              <a:gd name="adj" fmla="val 59852"/>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9" name="台形 18">
            <a:extLst>
              <a:ext uri="{FF2B5EF4-FFF2-40B4-BE49-F238E27FC236}">
                <a16:creationId xmlns:a16="http://schemas.microsoft.com/office/drawing/2014/main" id="{E005FA13-12AD-4C8E-905E-0BDA5ABCE642}"/>
              </a:ext>
            </a:extLst>
          </p:cNvPr>
          <p:cNvSpPr/>
          <p:nvPr/>
        </p:nvSpPr>
        <p:spPr>
          <a:xfrm rot="5400000" flipH="1" flipV="1">
            <a:off x="3091921" y="3281412"/>
            <a:ext cx="1046902" cy="687611"/>
          </a:xfrm>
          <a:prstGeom prst="trapezoid">
            <a:avLst>
              <a:gd name="adj" fmla="val 59852"/>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3DC6094F-B2A1-4560-937B-C62165C41113}"/>
              </a:ext>
            </a:extLst>
          </p:cNvPr>
          <p:cNvCxnSpPr>
            <a:cxnSpLocks/>
            <a:stCxn id="18" idx="0"/>
            <a:endCxn id="19" idx="0"/>
          </p:cNvCxnSpPr>
          <p:nvPr/>
        </p:nvCxnSpPr>
        <p:spPr>
          <a:xfrm>
            <a:off x="2414195" y="3624146"/>
            <a:ext cx="857372" cy="1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81BDB431-F7F8-4D07-92FF-68A3C4178C9C}"/>
              </a:ext>
            </a:extLst>
          </p:cNvPr>
          <p:cNvCxnSpPr>
            <a:cxnSpLocks/>
            <a:endCxn id="18" idx="2"/>
          </p:cNvCxnSpPr>
          <p:nvPr/>
        </p:nvCxnSpPr>
        <p:spPr>
          <a:xfrm flipV="1">
            <a:off x="1222528" y="3624146"/>
            <a:ext cx="504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EAD267D-506C-471E-8A93-4056CC932E26}"/>
              </a:ext>
            </a:extLst>
          </p:cNvPr>
          <p:cNvCxnSpPr>
            <a:cxnSpLocks/>
            <a:stCxn id="19" idx="2"/>
          </p:cNvCxnSpPr>
          <p:nvPr/>
        </p:nvCxnSpPr>
        <p:spPr>
          <a:xfrm>
            <a:off x="3959178" y="3625218"/>
            <a:ext cx="536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DE0E2D63-8613-416C-B692-59FCEF1FF238}"/>
              </a:ext>
            </a:extLst>
          </p:cNvPr>
          <p:cNvSpPr txBox="1"/>
          <p:nvPr/>
        </p:nvSpPr>
        <p:spPr>
          <a:xfrm>
            <a:off x="1644631" y="2673070"/>
            <a:ext cx="851515" cy="307777"/>
          </a:xfrm>
          <a:prstGeom prst="rect">
            <a:avLst/>
          </a:prstGeom>
          <a:noFill/>
        </p:spPr>
        <p:txBody>
          <a:bodyPr wrap="none" rtlCol="0">
            <a:spAutoFit/>
          </a:bodyPr>
          <a:lstStyle/>
          <a:p>
            <a:pPr algn="ctr"/>
            <a:r>
              <a:rPr kumimoji="1" lang="en-US" altLang="ja-JP" sz="1400" u="sng" dirty="0"/>
              <a:t>Encoder</a:t>
            </a:r>
            <a:endParaRPr kumimoji="1" lang="ja-JP" altLang="en-US" sz="1400" u="sng" dirty="0"/>
          </a:p>
        </p:txBody>
      </p:sp>
      <p:sp>
        <p:nvSpPr>
          <p:cNvPr id="24" name="テキスト ボックス 23">
            <a:extLst>
              <a:ext uri="{FF2B5EF4-FFF2-40B4-BE49-F238E27FC236}">
                <a16:creationId xmlns:a16="http://schemas.microsoft.com/office/drawing/2014/main" id="{5E7B2A23-233C-4069-B369-8C1A06975448}"/>
              </a:ext>
            </a:extLst>
          </p:cNvPr>
          <p:cNvSpPr txBox="1"/>
          <p:nvPr/>
        </p:nvSpPr>
        <p:spPr>
          <a:xfrm>
            <a:off x="3231599" y="2693666"/>
            <a:ext cx="861133" cy="307777"/>
          </a:xfrm>
          <a:prstGeom prst="rect">
            <a:avLst/>
          </a:prstGeom>
          <a:noFill/>
        </p:spPr>
        <p:txBody>
          <a:bodyPr wrap="none" rtlCol="0">
            <a:spAutoFit/>
          </a:bodyPr>
          <a:lstStyle/>
          <a:p>
            <a:pPr algn="ctr"/>
            <a:r>
              <a:rPr kumimoji="1" lang="en-US" altLang="ja-JP" sz="1400" u="sng" dirty="0"/>
              <a:t>Decoder</a:t>
            </a:r>
            <a:endParaRPr kumimoji="1" lang="ja-JP" altLang="en-US" sz="1400" u="sng" dirty="0"/>
          </a:p>
        </p:txBody>
      </p:sp>
      <p:sp>
        <p:nvSpPr>
          <p:cNvPr id="25" name="テキスト ボックス 24">
            <a:extLst>
              <a:ext uri="{FF2B5EF4-FFF2-40B4-BE49-F238E27FC236}">
                <a16:creationId xmlns:a16="http://schemas.microsoft.com/office/drawing/2014/main" id="{7A6ECF42-5CDF-4FB7-AD06-0C8E04A7599D}"/>
              </a:ext>
            </a:extLst>
          </p:cNvPr>
          <p:cNvSpPr txBox="1"/>
          <p:nvPr/>
        </p:nvSpPr>
        <p:spPr>
          <a:xfrm>
            <a:off x="826733" y="3730255"/>
            <a:ext cx="902812" cy="523220"/>
          </a:xfrm>
          <a:prstGeom prst="rect">
            <a:avLst/>
          </a:prstGeom>
          <a:noFill/>
        </p:spPr>
        <p:txBody>
          <a:bodyPr wrap="none" rtlCol="0">
            <a:spAutoFit/>
          </a:bodyPr>
          <a:lstStyle/>
          <a:p>
            <a:pPr algn="ctr"/>
            <a:r>
              <a:rPr kumimoji="1" lang="en-US" altLang="ja-JP" sz="1400" dirty="0"/>
              <a:t>MVs: </a:t>
            </a:r>
          </a:p>
          <a:p>
            <a:pPr algn="ctr"/>
            <a:r>
              <a:rPr kumimoji="1" lang="ja-JP" altLang="en-US" sz="1400" dirty="0"/>
              <a:t>操作変数</a:t>
            </a:r>
          </a:p>
        </p:txBody>
      </p:sp>
      <p:sp>
        <p:nvSpPr>
          <p:cNvPr id="26" name="テキスト ボックス 25">
            <a:extLst>
              <a:ext uri="{FF2B5EF4-FFF2-40B4-BE49-F238E27FC236}">
                <a16:creationId xmlns:a16="http://schemas.microsoft.com/office/drawing/2014/main" id="{89CF36BF-2491-4816-8E8C-0E21AE4A04EF}"/>
              </a:ext>
            </a:extLst>
          </p:cNvPr>
          <p:cNvSpPr txBox="1"/>
          <p:nvPr/>
        </p:nvSpPr>
        <p:spPr>
          <a:xfrm>
            <a:off x="2448371" y="3729979"/>
            <a:ext cx="786202" cy="523220"/>
          </a:xfrm>
          <a:prstGeom prst="rect">
            <a:avLst/>
          </a:prstGeom>
          <a:noFill/>
        </p:spPr>
        <p:txBody>
          <a:bodyPr wrap="square" rtlCol="0">
            <a:spAutoFit/>
          </a:bodyPr>
          <a:lstStyle/>
          <a:p>
            <a:pPr algn="ctr"/>
            <a:r>
              <a:rPr kumimoji="1" lang="en-US" altLang="ja-JP" sz="1400" dirty="0"/>
              <a:t>z: </a:t>
            </a:r>
            <a:r>
              <a:rPr kumimoji="1" lang="ja-JP" altLang="en-US" sz="1400" dirty="0"/>
              <a:t>潜在</a:t>
            </a:r>
            <a:endParaRPr kumimoji="1" lang="en-US" altLang="ja-JP" sz="1400" dirty="0"/>
          </a:p>
          <a:p>
            <a:pPr algn="ctr"/>
            <a:r>
              <a:rPr kumimoji="1" lang="ja-JP" altLang="en-US" sz="1400" dirty="0"/>
              <a:t>変数</a:t>
            </a:r>
          </a:p>
        </p:txBody>
      </p:sp>
      <p:cxnSp>
        <p:nvCxnSpPr>
          <p:cNvPr id="41" name="直線矢印コネクタ 40">
            <a:extLst>
              <a:ext uri="{FF2B5EF4-FFF2-40B4-BE49-F238E27FC236}">
                <a16:creationId xmlns:a16="http://schemas.microsoft.com/office/drawing/2014/main" id="{971A67DC-5139-4ACF-BE84-276339858F9D}"/>
              </a:ext>
            </a:extLst>
          </p:cNvPr>
          <p:cNvCxnSpPr/>
          <p:nvPr/>
        </p:nvCxnSpPr>
        <p:spPr>
          <a:xfrm>
            <a:off x="220114" y="6017010"/>
            <a:ext cx="207199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直線矢印コネクタ 41">
            <a:extLst>
              <a:ext uri="{FF2B5EF4-FFF2-40B4-BE49-F238E27FC236}">
                <a16:creationId xmlns:a16="http://schemas.microsoft.com/office/drawing/2014/main" id="{41999FAD-D72E-4594-BAD4-50CED4BBA125}"/>
              </a:ext>
            </a:extLst>
          </p:cNvPr>
          <p:cNvCxnSpPr>
            <a:cxnSpLocks/>
          </p:cNvCxnSpPr>
          <p:nvPr/>
        </p:nvCxnSpPr>
        <p:spPr>
          <a:xfrm flipV="1">
            <a:off x="508146" y="4601697"/>
            <a:ext cx="0" cy="15205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直線コネクタ 42">
            <a:extLst>
              <a:ext uri="{FF2B5EF4-FFF2-40B4-BE49-F238E27FC236}">
                <a16:creationId xmlns:a16="http://schemas.microsoft.com/office/drawing/2014/main" id="{55626A78-6AD1-462B-84DE-B6C4A8296250}"/>
              </a:ext>
            </a:extLst>
          </p:cNvPr>
          <p:cNvCxnSpPr/>
          <p:nvPr/>
        </p:nvCxnSpPr>
        <p:spPr>
          <a:xfrm>
            <a:off x="805763" y="4718813"/>
            <a:ext cx="1188000" cy="900000"/>
          </a:xfrm>
          <a:prstGeom prst="line">
            <a:avLst/>
          </a:prstGeom>
          <a:ln w="304800">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44" name="テキスト ボックス 43">
            <a:extLst>
              <a:ext uri="{FF2B5EF4-FFF2-40B4-BE49-F238E27FC236}">
                <a16:creationId xmlns:a16="http://schemas.microsoft.com/office/drawing/2014/main" id="{4CAF9D9E-B460-49AC-938E-0B821DA8B839}"/>
              </a:ext>
            </a:extLst>
          </p:cNvPr>
          <p:cNvSpPr txBox="1"/>
          <p:nvPr/>
        </p:nvSpPr>
        <p:spPr>
          <a:xfrm>
            <a:off x="2015984" y="5697529"/>
            <a:ext cx="722994" cy="307777"/>
          </a:xfrm>
          <a:prstGeom prst="rect">
            <a:avLst/>
          </a:prstGeom>
          <a:noFill/>
        </p:spPr>
        <p:txBody>
          <a:bodyPr wrap="square" rtlCol="0">
            <a:spAutoFit/>
          </a:bodyPr>
          <a:lstStyle/>
          <a:p>
            <a:r>
              <a:rPr kumimoji="1" lang="en-US" altLang="ja-JP" sz="1400" dirty="0"/>
              <a:t>MV1</a:t>
            </a:r>
            <a:endParaRPr kumimoji="1" lang="ja-JP" altLang="en-US" sz="1400" dirty="0"/>
          </a:p>
        </p:txBody>
      </p:sp>
      <p:sp>
        <p:nvSpPr>
          <p:cNvPr id="45" name="テキスト ボックス 44">
            <a:extLst>
              <a:ext uri="{FF2B5EF4-FFF2-40B4-BE49-F238E27FC236}">
                <a16:creationId xmlns:a16="http://schemas.microsoft.com/office/drawing/2014/main" id="{640E5D06-CDE0-435B-BAA1-2F644B032192}"/>
              </a:ext>
            </a:extLst>
          </p:cNvPr>
          <p:cNvSpPr txBox="1"/>
          <p:nvPr/>
        </p:nvSpPr>
        <p:spPr>
          <a:xfrm>
            <a:off x="408720" y="4243194"/>
            <a:ext cx="548536" cy="307777"/>
          </a:xfrm>
          <a:prstGeom prst="rect">
            <a:avLst/>
          </a:prstGeom>
          <a:noFill/>
        </p:spPr>
        <p:txBody>
          <a:bodyPr wrap="square" rtlCol="0">
            <a:spAutoFit/>
          </a:bodyPr>
          <a:lstStyle/>
          <a:p>
            <a:r>
              <a:rPr kumimoji="1" lang="en-US" altLang="ja-JP" sz="1400" dirty="0"/>
              <a:t>MV2</a:t>
            </a:r>
            <a:endParaRPr kumimoji="1" lang="ja-JP" altLang="en-US" sz="1400" dirty="0"/>
          </a:p>
        </p:txBody>
      </p:sp>
      <p:sp>
        <p:nvSpPr>
          <p:cNvPr id="46" name="乗算記号 45">
            <a:extLst>
              <a:ext uri="{FF2B5EF4-FFF2-40B4-BE49-F238E27FC236}">
                <a16:creationId xmlns:a16="http://schemas.microsoft.com/office/drawing/2014/main" id="{5866B254-A2E0-4402-AECD-3C6704C8E95E}"/>
              </a:ext>
            </a:extLst>
          </p:cNvPr>
          <p:cNvSpPr/>
          <p:nvPr/>
        </p:nvSpPr>
        <p:spPr>
          <a:xfrm>
            <a:off x="825819" y="4649653"/>
            <a:ext cx="360000" cy="360000"/>
          </a:xfrm>
          <a:prstGeom prst="mathMultiply">
            <a:avLst>
              <a:gd name="adj1" fmla="val 188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a:extLst>
              <a:ext uri="{FF2B5EF4-FFF2-40B4-BE49-F238E27FC236}">
                <a16:creationId xmlns:a16="http://schemas.microsoft.com/office/drawing/2014/main" id="{B23D515D-5BD1-452D-9275-3C03FFF3D716}"/>
              </a:ext>
            </a:extLst>
          </p:cNvPr>
          <p:cNvSpPr/>
          <p:nvPr/>
        </p:nvSpPr>
        <p:spPr>
          <a:xfrm>
            <a:off x="608080" y="5576040"/>
            <a:ext cx="360000" cy="360000"/>
          </a:xfrm>
          <a:prstGeom prst="mathMultiply">
            <a:avLst>
              <a:gd name="adj1" fmla="val 188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5C3ADDC3-C21A-4693-84F3-559CF177A075}"/>
              </a:ext>
            </a:extLst>
          </p:cNvPr>
          <p:cNvSpPr txBox="1"/>
          <p:nvPr/>
        </p:nvSpPr>
        <p:spPr>
          <a:xfrm>
            <a:off x="1172232" y="4548705"/>
            <a:ext cx="875008" cy="307777"/>
          </a:xfrm>
          <a:prstGeom prst="rect">
            <a:avLst/>
          </a:prstGeom>
          <a:noFill/>
        </p:spPr>
        <p:txBody>
          <a:bodyPr wrap="square" rtlCol="0">
            <a:spAutoFit/>
          </a:bodyPr>
          <a:lstStyle/>
          <a:p>
            <a:r>
              <a:rPr kumimoji="1" lang="en-US" altLang="ja-JP" sz="1400" dirty="0"/>
              <a:t>MVs A</a:t>
            </a:r>
            <a:endParaRPr kumimoji="1" lang="ja-JP" altLang="en-US" sz="1400" dirty="0"/>
          </a:p>
        </p:txBody>
      </p:sp>
      <p:sp>
        <p:nvSpPr>
          <p:cNvPr id="49" name="テキスト ボックス 48">
            <a:extLst>
              <a:ext uri="{FF2B5EF4-FFF2-40B4-BE49-F238E27FC236}">
                <a16:creationId xmlns:a16="http://schemas.microsoft.com/office/drawing/2014/main" id="{9B221AE5-82A7-4A39-9141-F82E18065255}"/>
              </a:ext>
            </a:extLst>
          </p:cNvPr>
          <p:cNvSpPr txBox="1"/>
          <p:nvPr/>
        </p:nvSpPr>
        <p:spPr>
          <a:xfrm>
            <a:off x="902429" y="5623916"/>
            <a:ext cx="875008" cy="307777"/>
          </a:xfrm>
          <a:prstGeom prst="rect">
            <a:avLst/>
          </a:prstGeom>
          <a:noFill/>
        </p:spPr>
        <p:txBody>
          <a:bodyPr wrap="square" rtlCol="0">
            <a:spAutoFit/>
          </a:bodyPr>
          <a:lstStyle/>
          <a:p>
            <a:r>
              <a:rPr kumimoji="1" lang="en-US" altLang="ja-JP" sz="1400" dirty="0"/>
              <a:t>MVs B</a:t>
            </a:r>
            <a:endParaRPr kumimoji="1" lang="ja-JP" altLang="en-US" sz="1400" dirty="0"/>
          </a:p>
        </p:txBody>
      </p:sp>
      <p:cxnSp>
        <p:nvCxnSpPr>
          <p:cNvPr id="50" name="直線矢印コネクタ 49">
            <a:extLst>
              <a:ext uri="{FF2B5EF4-FFF2-40B4-BE49-F238E27FC236}">
                <a16:creationId xmlns:a16="http://schemas.microsoft.com/office/drawing/2014/main" id="{14EEA090-16A7-4A25-8907-1947EEE8BF48}"/>
              </a:ext>
            </a:extLst>
          </p:cNvPr>
          <p:cNvCxnSpPr>
            <a:cxnSpLocks/>
          </p:cNvCxnSpPr>
          <p:nvPr/>
        </p:nvCxnSpPr>
        <p:spPr>
          <a:xfrm flipH="1">
            <a:off x="944013" y="5302967"/>
            <a:ext cx="182146" cy="20998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CC2962E5-20CD-4A0A-9929-BFEAF69727D1}"/>
              </a:ext>
            </a:extLst>
          </p:cNvPr>
          <p:cNvSpPr txBox="1"/>
          <p:nvPr/>
        </p:nvSpPr>
        <p:spPr>
          <a:xfrm>
            <a:off x="4710814" y="5593609"/>
            <a:ext cx="386846" cy="276999"/>
          </a:xfrm>
          <a:prstGeom prst="rect">
            <a:avLst/>
          </a:prstGeom>
          <a:noFill/>
        </p:spPr>
        <p:txBody>
          <a:bodyPr wrap="square" rtlCol="0">
            <a:spAutoFit/>
          </a:bodyPr>
          <a:lstStyle/>
          <a:p>
            <a:r>
              <a:rPr kumimoji="1" lang="en-US" altLang="ja-JP" sz="1200" dirty="0"/>
              <a:t>z</a:t>
            </a:r>
            <a:endParaRPr kumimoji="1" lang="ja-JP" altLang="en-US" sz="1200" dirty="0"/>
          </a:p>
        </p:txBody>
      </p:sp>
      <p:sp>
        <p:nvSpPr>
          <p:cNvPr id="56" name="二等辺三角形 55">
            <a:extLst>
              <a:ext uri="{FF2B5EF4-FFF2-40B4-BE49-F238E27FC236}">
                <a16:creationId xmlns:a16="http://schemas.microsoft.com/office/drawing/2014/main" id="{F516E3C0-E1B0-4614-9CFA-9F9DE37DF827}"/>
              </a:ext>
            </a:extLst>
          </p:cNvPr>
          <p:cNvSpPr/>
          <p:nvPr/>
        </p:nvSpPr>
        <p:spPr>
          <a:xfrm>
            <a:off x="3944398" y="4967369"/>
            <a:ext cx="540000" cy="1008000"/>
          </a:xfrm>
          <a:prstGeom prst="triangle">
            <a:avLst/>
          </a:prstGeom>
          <a:solidFill>
            <a:schemeClr val="bg1">
              <a:lumMod val="75000"/>
              <a:alpha val="63922"/>
            </a:schemeClr>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二等辺三角形 56">
            <a:extLst>
              <a:ext uri="{FF2B5EF4-FFF2-40B4-BE49-F238E27FC236}">
                <a16:creationId xmlns:a16="http://schemas.microsoft.com/office/drawing/2014/main" id="{86AA2286-B5F0-45F4-A012-6636B36E76FD}"/>
              </a:ext>
            </a:extLst>
          </p:cNvPr>
          <p:cNvSpPr/>
          <p:nvPr/>
        </p:nvSpPr>
        <p:spPr>
          <a:xfrm>
            <a:off x="4124729" y="4967369"/>
            <a:ext cx="540000" cy="1008000"/>
          </a:xfrm>
          <a:prstGeom prst="triangle">
            <a:avLst/>
          </a:prstGeom>
          <a:solidFill>
            <a:srgbClr val="0070C0">
              <a:alpha val="63922"/>
            </a:srgbClr>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二等辺三角形 57">
            <a:extLst>
              <a:ext uri="{FF2B5EF4-FFF2-40B4-BE49-F238E27FC236}">
                <a16:creationId xmlns:a16="http://schemas.microsoft.com/office/drawing/2014/main" id="{A6C06F96-4964-43EE-8F78-734357CFEB26}"/>
              </a:ext>
            </a:extLst>
          </p:cNvPr>
          <p:cNvSpPr/>
          <p:nvPr/>
        </p:nvSpPr>
        <p:spPr>
          <a:xfrm>
            <a:off x="3018438" y="4967369"/>
            <a:ext cx="540000" cy="1008000"/>
          </a:xfrm>
          <a:prstGeom prst="triangle">
            <a:avLst/>
          </a:prstGeom>
          <a:solidFill>
            <a:srgbClr val="FFC000">
              <a:alpha val="63922"/>
            </a:srgbClr>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4" name="直線矢印コネクタ 53">
            <a:extLst>
              <a:ext uri="{FF2B5EF4-FFF2-40B4-BE49-F238E27FC236}">
                <a16:creationId xmlns:a16="http://schemas.microsoft.com/office/drawing/2014/main" id="{19C7394F-0DD3-49B1-88E2-7E7F1288E412}"/>
              </a:ext>
            </a:extLst>
          </p:cNvPr>
          <p:cNvCxnSpPr/>
          <p:nvPr/>
        </p:nvCxnSpPr>
        <p:spPr>
          <a:xfrm>
            <a:off x="2904047" y="5975369"/>
            <a:ext cx="207199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9" name="テキスト ボックス 58">
            <a:extLst>
              <a:ext uri="{FF2B5EF4-FFF2-40B4-BE49-F238E27FC236}">
                <a16:creationId xmlns:a16="http://schemas.microsoft.com/office/drawing/2014/main" id="{B1BD7873-1A36-4DB5-854C-7FD5BFC49F43}"/>
              </a:ext>
            </a:extLst>
          </p:cNvPr>
          <p:cNvSpPr txBox="1"/>
          <p:nvPr/>
        </p:nvSpPr>
        <p:spPr>
          <a:xfrm>
            <a:off x="3953931" y="4274872"/>
            <a:ext cx="400110" cy="573880"/>
          </a:xfrm>
          <a:prstGeom prst="rect">
            <a:avLst/>
          </a:prstGeom>
          <a:noFill/>
        </p:spPr>
        <p:txBody>
          <a:bodyPr vert="vert270" wrap="square" rtlCol="0">
            <a:spAutoFit/>
          </a:bodyPr>
          <a:lstStyle/>
          <a:p>
            <a:r>
              <a:rPr kumimoji="1" lang="en-US" altLang="ja-JP" sz="1400" dirty="0"/>
              <a:t>prior</a:t>
            </a:r>
            <a:endParaRPr kumimoji="1" lang="ja-JP" altLang="en-US" sz="1400" dirty="0"/>
          </a:p>
        </p:txBody>
      </p:sp>
      <p:sp>
        <p:nvSpPr>
          <p:cNvPr id="60" name="テキスト ボックス 59">
            <a:extLst>
              <a:ext uri="{FF2B5EF4-FFF2-40B4-BE49-F238E27FC236}">
                <a16:creationId xmlns:a16="http://schemas.microsoft.com/office/drawing/2014/main" id="{1F64D450-E97C-47E8-8C63-754D89D1D148}"/>
              </a:ext>
            </a:extLst>
          </p:cNvPr>
          <p:cNvSpPr txBox="1"/>
          <p:nvPr/>
        </p:nvSpPr>
        <p:spPr>
          <a:xfrm>
            <a:off x="3137225" y="4243194"/>
            <a:ext cx="369332" cy="646331"/>
          </a:xfrm>
          <a:prstGeom prst="rect">
            <a:avLst/>
          </a:prstGeom>
          <a:noFill/>
        </p:spPr>
        <p:txBody>
          <a:bodyPr vert="vert270" wrap="square" rtlCol="0">
            <a:spAutoFit/>
          </a:bodyPr>
          <a:lstStyle/>
          <a:p>
            <a:r>
              <a:rPr kumimoji="1" lang="en-US" altLang="ja-JP" sz="1200" dirty="0"/>
              <a:t>MVs B</a:t>
            </a:r>
            <a:endParaRPr kumimoji="1" lang="ja-JP" altLang="en-US" sz="1200" dirty="0"/>
          </a:p>
        </p:txBody>
      </p:sp>
      <p:sp>
        <p:nvSpPr>
          <p:cNvPr id="61" name="テキスト ボックス 60">
            <a:extLst>
              <a:ext uri="{FF2B5EF4-FFF2-40B4-BE49-F238E27FC236}">
                <a16:creationId xmlns:a16="http://schemas.microsoft.com/office/drawing/2014/main" id="{2B3242DC-201C-4E2B-AD1B-C3476FD35E33}"/>
              </a:ext>
            </a:extLst>
          </p:cNvPr>
          <p:cNvSpPr txBox="1"/>
          <p:nvPr/>
        </p:nvSpPr>
        <p:spPr>
          <a:xfrm>
            <a:off x="4300770" y="4261729"/>
            <a:ext cx="369332" cy="646331"/>
          </a:xfrm>
          <a:prstGeom prst="rect">
            <a:avLst/>
          </a:prstGeom>
          <a:noFill/>
        </p:spPr>
        <p:txBody>
          <a:bodyPr vert="vert270" wrap="square" rtlCol="0">
            <a:spAutoFit/>
          </a:bodyPr>
          <a:lstStyle/>
          <a:p>
            <a:r>
              <a:rPr kumimoji="1" lang="en-US" altLang="ja-JP" sz="1200" dirty="0"/>
              <a:t>MVs A</a:t>
            </a:r>
            <a:endParaRPr kumimoji="1" lang="ja-JP" altLang="en-US" sz="1200" dirty="0"/>
          </a:p>
        </p:txBody>
      </p:sp>
    </p:spTree>
    <p:extLst>
      <p:ext uri="{BB962C8B-B14F-4D97-AF65-F5344CB8AC3E}">
        <p14:creationId xmlns:p14="http://schemas.microsoft.com/office/powerpoint/2010/main" val="8730431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E9FEDB-4791-4957-8908-FDC62D447897}"/>
              </a:ext>
            </a:extLst>
          </p:cNvPr>
          <p:cNvSpPr>
            <a:spLocks noGrp="1"/>
          </p:cNvSpPr>
          <p:nvPr>
            <p:ph type="title"/>
          </p:nvPr>
        </p:nvSpPr>
        <p:spPr/>
        <p:txBody>
          <a:bodyPr/>
          <a:lstStyle/>
          <a:p>
            <a:r>
              <a:rPr kumimoji="1" lang="ja-JP" altLang="en-US" dirty="0"/>
              <a:t>付録 </a:t>
            </a:r>
            <a:r>
              <a:rPr kumimoji="1" lang="en-US" altLang="ja-JP" dirty="0"/>
              <a:t>M1-1 </a:t>
            </a:r>
            <a:r>
              <a:rPr lang="ja-JP" altLang="en-US" dirty="0"/>
              <a:t>調査した文献からの引用</a:t>
            </a:r>
            <a:endParaRPr kumimoji="1" lang="ja-JP" altLang="en-US" dirty="0"/>
          </a:p>
        </p:txBody>
      </p:sp>
      <p:sp>
        <p:nvSpPr>
          <p:cNvPr id="3" name="スライド番号プレースホルダー 2">
            <a:extLst>
              <a:ext uri="{FF2B5EF4-FFF2-40B4-BE49-F238E27FC236}">
                <a16:creationId xmlns:a16="http://schemas.microsoft.com/office/drawing/2014/main" id="{3F59C7A6-91DD-47F1-819A-169A0764EDF5}"/>
              </a:ext>
            </a:extLst>
          </p:cNvPr>
          <p:cNvSpPr>
            <a:spLocks noGrp="1"/>
          </p:cNvSpPr>
          <p:nvPr>
            <p:ph type="sldNum" sz="quarter" idx="10"/>
          </p:nvPr>
        </p:nvSpPr>
        <p:spPr/>
        <p:txBody>
          <a:bodyPr/>
          <a:lstStyle/>
          <a:p>
            <a:fld id="{584EAAFE-CFE5-40AD-8E95-5BFF290DC5CF}" type="slidenum">
              <a:rPr kumimoji="1" lang="ja-JP" altLang="en-US" smtClean="0"/>
              <a:pPr/>
              <a:t>38</a:t>
            </a:fld>
            <a:endParaRPr kumimoji="1" lang="ja-JP" altLang="en-US"/>
          </a:p>
        </p:txBody>
      </p:sp>
      <p:sp>
        <p:nvSpPr>
          <p:cNvPr id="9" name="テキスト プレースホルダー 8">
            <a:extLst>
              <a:ext uri="{FF2B5EF4-FFF2-40B4-BE49-F238E27FC236}">
                <a16:creationId xmlns:a16="http://schemas.microsoft.com/office/drawing/2014/main" id="{4D1387F8-5964-401D-BD3F-05FB5AD7009D}"/>
              </a:ext>
            </a:extLst>
          </p:cNvPr>
          <p:cNvSpPr>
            <a:spLocks noGrp="1"/>
          </p:cNvSpPr>
          <p:nvPr>
            <p:ph type="body" sz="quarter" idx="11"/>
          </p:nvPr>
        </p:nvSpPr>
        <p:spPr>
          <a:xfrm>
            <a:off x="517055" y="1071366"/>
            <a:ext cx="11341887" cy="4495501"/>
          </a:xfrm>
        </p:spPr>
        <p:txBody>
          <a:bodyPr/>
          <a:lstStyle/>
          <a:p>
            <a:pPr marL="342900" indent="-342900">
              <a:buFont typeface="Arial" panose="020B0604020202020204" pitchFamily="34" charset="0"/>
              <a:buChar char="•"/>
            </a:pPr>
            <a:r>
              <a:rPr kumimoji="1" lang="en-US" altLang="ja-JP" sz="1600" dirty="0"/>
              <a:t>[1]</a:t>
            </a:r>
          </a:p>
          <a:p>
            <a:r>
              <a:rPr lang="en-US" altLang="ja-JP" sz="1600" dirty="0"/>
              <a:t>```</a:t>
            </a:r>
          </a:p>
          <a:p>
            <a:r>
              <a:rPr lang="en-US" altLang="ja-JP" sz="1600" dirty="0"/>
              <a:t> Since the offline dataset may not span the entire state space, the learned model may not be globally accurate. So, a naïve MBRL approach that directly plans with the learned model may over-estimate rewards in unfamiliar parts of the state space, resulting in a highly sub-optimal policy</a:t>
            </a:r>
          </a:p>
          <a:p>
            <a:r>
              <a:rPr kumimoji="1" lang="en-US" altLang="ja-JP" sz="1600" dirty="0"/>
              <a:t>````</a:t>
            </a:r>
          </a:p>
          <a:p>
            <a:r>
              <a:rPr lang="ja-JP" altLang="en-US" sz="1600" dirty="0"/>
              <a:t>オフラインデータは状態空間の全体をカバーする訳でないため、学習したモデルが大域的に正確とは限らない。したがって、学習したモデルを応用して最適操業計画を作ると、コスト関数の見積もりが不正確になるために、最適な結果が得られないことがありうる。</a:t>
            </a:r>
            <a:endParaRPr kumimoji="1" lang="en-US" altLang="ja-JP" sz="1600" dirty="0"/>
          </a:p>
          <a:p>
            <a:pPr marL="342900" indent="-342900">
              <a:buFont typeface="Arial" panose="020B0604020202020204" pitchFamily="34" charset="0"/>
              <a:buChar char="•"/>
            </a:pPr>
            <a:r>
              <a:rPr lang="en-US" altLang="ja-JP" sz="1600" dirty="0"/>
              <a:t>[2]</a:t>
            </a:r>
          </a:p>
          <a:p>
            <a:r>
              <a:rPr lang="en-US" altLang="ja-JP" sz="1600" dirty="0"/>
              <a:t>```</a:t>
            </a:r>
          </a:p>
          <a:p>
            <a:r>
              <a:rPr lang="en-US" altLang="ja-JP" sz="1600" dirty="0"/>
              <a:t>Joseph et al. [22] note that minimizing prediction error is not the same as maximizing the performance of the resulting policy, and propose an algorithm that optimizes the parameters of the model rather than the policy’s.</a:t>
            </a:r>
          </a:p>
          <a:p>
            <a:r>
              <a:rPr lang="en-US" altLang="ja-JP" sz="1600" dirty="0"/>
              <a:t>```</a:t>
            </a:r>
          </a:p>
          <a:p>
            <a:r>
              <a:rPr lang="ja-JP" altLang="en-US" sz="1600" dirty="0"/>
              <a:t>予測誤差を最小にすることが、必ずしも、最適操業とは一致しないと、指摘する。</a:t>
            </a:r>
            <a:r>
              <a:rPr lang="en-US" altLang="ja-JP" sz="1600" dirty="0"/>
              <a:t>(</a:t>
            </a:r>
            <a:r>
              <a:rPr lang="ja-JP" altLang="en-US" sz="1600" dirty="0"/>
              <a:t>以下略</a:t>
            </a:r>
            <a:r>
              <a:rPr lang="en-US" altLang="ja-JP" sz="1600" dirty="0"/>
              <a:t>)</a:t>
            </a:r>
          </a:p>
        </p:txBody>
      </p:sp>
      <p:sp>
        <p:nvSpPr>
          <p:cNvPr id="10" name="正方形/長方形 9">
            <a:extLst>
              <a:ext uri="{FF2B5EF4-FFF2-40B4-BE49-F238E27FC236}">
                <a16:creationId xmlns:a16="http://schemas.microsoft.com/office/drawing/2014/main" id="{60D68486-E015-4BF8-A2CF-EFB623EBC83D}"/>
              </a:ext>
            </a:extLst>
          </p:cNvPr>
          <p:cNvSpPr/>
          <p:nvPr/>
        </p:nvSpPr>
        <p:spPr>
          <a:xfrm>
            <a:off x="517055" y="5808686"/>
            <a:ext cx="11400125" cy="461665"/>
          </a:xfrm>
          <a:prstGeom prst="rect">
            <a:avLst/>
          </a:prstGeom>
        </p:spPr>
        <p:txBody>
          <a:bodyPr wrap="square">
            <a:spAutoFit/>
          </a:bodyPr>
          <a:lstStyle/>
          <a:p>
            <a:r>
              <a:rPr lang="ja-JP" altLang="en-US" sz="1200" dirty="0"/>
              <a:t>[1] Kidambi, R., Rajeswaran, A., Netrapalli, P., &amp; Joachims, T. (2020). MOReL : Model-Based Offline Reinforcement Learning. ArXiv, abs/2005.05951.</a:t>
            </a:r>
          </a:p>
          <a:p>
            <a:r>
              <a:rPr lang="ja-JP" altLang="en-US" sz="1200" dirty="0"/>
              <a:t>[2] Grimm, C., Barreto, A., Singh, S., &amp; Silver, D. (2020). The Value Equivalence Principle for Model-Based Reinforcement Learning. ArXiv, abs/2011.03506.</a:t>
            </a:r>
          </a:p>
        </p:txBody>
      </p:sp>
    </p:spTree>
    <p:extLst>
      <p:ext uri="{BB962C8B-B14F-4D97-AF65-F5344CB8AC3E}">
        <p14:creationId xmlns:p14="http://schemas.microsoft.com/office/powerpoint/2010/main" val="2512015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2D5C1A-BE63-4844-B454-F02EE3B56D22}"/>
              </a:ext>
            </a:extLst>
          </p:cNvPr>
          <p:cNvSpPr>
            <a:spLocks noGrp="1"/>
          </p:cNvSpPr>
          <p:nvPr>
            <p:ph type="title"/>
          </p:nvPr>
        </p:nvSpPr>
        <p:spPr/>
        <p:txBody>
          <a:bodyPr/>
          <a:lstStyle/>
          <a:p>
            <a:r>
              <a:rPr kumimoji="1" lang="ja-JP" altLang="en-US" dirty="0"/>
              <a:t>問題規模削減テクニック</a:t>
            </a:r>
          </a:p>
        </p:txBody>
      </p:sp>
      <p:sp>
        <p:nvSpPr>
          <p:cNvPr id="3" name="スライド番号プレースホルダー 2">
            <a:extLst>
              <a:ext uri="{FF2B5EF4-FFF2-40B4-BE49-F238E27FC236}">
                <a16:creationId xmlns:a16="http://schemas.microsoft.com/office/drawing/2014/main" id="{09E6E373-14D1-4E1C-B6DA-9D82F576B93B}"/>
              </a:ext>
            </a:extLst>
          </p:cNvPr>
          <p:cNvSpPr>
            <a:spLocks noGrp="1"/>
          </p:cNvSpPr>
          <p:nvPr>
            <p:ph type="sldNum" sz="quarter" idx="10"/>
          </p:nvPr>
        </p:nvSpPr>
        <p:spPr/>
        <p:txBody>
          <a:bodyPr/>
          <a:lstStyle/>
          <a:p>
            <a:fld id="{584EAAFE-CFE5-40AD-8E95-5BFF290DC5CF}" type="slidenum">
              <a:rPr kumimoji="1" lang="ja-JP" altLang="en-US" smtClean="0"/>
              <a:pPr/>
              <a:t>39</a:t>
            </a:fld>
            <a:endParaRPr kumimoji="1" lang="ja-JP" altLang="en-US"/>
          </a:p>
        </p:txBody>
      </p:sp>
      <p:sp>
        <p:nvSpPr>
          <p:cNvPr id="4" name="テキスト プレースホルダー 3">
            <a:extLst>
              <a:ext uri="{FF2B5EF4-FFF2-40B4-BE49-F238E27FC236}">
                <a16:creationId xmlns:a16="http://schemas.microsoft.com/office/drawing/2014/main" id="{EDE939A9-5BD5-4CD0-9A15-6D15116B38FF}"/>
              </a:ext>
            </a:extLst>
          </p:cNvPr>
          <p:cNvSpPr>
            <a:spLocks noGrp="1"/>
          </p:cNvSpPr>
          <p:nvPr>
            <p:ph type="body" sz="quarter" idx="11"/>
          </p:nvPr>
        </p:nvSpPr>
        <p:spPr>
          <a:xfrm>
            <a:off x="517055" y="950093"/>
            <a:ext cx="11341887" cy="1879245"/>
          </a:xfrm>
        </p:spPr>
        <p:txBody>
          <a:bodyPr/>
          <a:lstStyle/>
          <a:p>
            <a:r>
              <a:rPr kumimoji="1" lang="en-US" altLang="ja-JP" sz="2800" dirty="0"/>
              <a:t>DDMO</a:t>
            </a:r>
            <a:r>
              <a:rPr kumimoji="1" lang="ja-JP" altLang="en-US" sz="2800" dirty="0"/>
              <a:t>方式の定式化における冗長な変数・制約を除去する。</a:t>
            </a:r>
            <a:endParaRPr kumimoji="1" lang="en-US" altLang="ja-JP" sz="2800" dirty="0"/>
          </a:p>
          <a:p>
            <a:pPr lvl="1"/>
            <a:r>
              <a:rPr kumimoji="1" lang="en-US" altLang="ja-JP" sz="2400" dirty="0"/>
              <a:t>DDMO</a:t>
            </a:r>
            <a:r>
              <a:rPr kumimoji="1" lang="ja-JP" altLang="en-US" sz="2400" dirty="0"/>
              <a:t>方式では、最適化する上で冗長な変数・制約が含まれる</a:t>
            </a:r>
            <a:endParaRPr kumimoji="1" lang="en-US" altLang="ja-JP" sz="2400" dirty="0"/>
          </a:p>
          <a:p>
            <a:pPr lvl="2">
              <a:spcBef>
                <a:spcPts val="1200"/>
              </a:spcBef>
              <a:buFont typeface="Wingdings" panose="05000000000000000000" pitchFamily="2" charset="2"/>
              <a:buChar char="Ø"/>
            </a:pPr>
            <a:r>
              <a:rPr kumimoji="1" lang="en-US" altLang="ja-JP" sz="2000" dirty="0"/>
              <a:t>A</a:t>
            </a:r>
            <a:r>
              <a:rPr kumimoji="1" lang="ja-JP" altLang="en-US" sz="2000" dirty="0"/>
              <a:t>：標準的に自動追加する制約の中に、役割が重複</a:t>
            </a:r>
            <a:r>
              <a:rPr lang="ja-JP" altLang="en-US" sz="2000" dirty="0"/>
              <a:t>しているものがある</a:t>
            </a:r>
            <a:endParaRPr kumimoji="1" lang="en-US" altLang="ja-JP" sz="2000" dirty="0"/>
          </a:p>
          <a:p>
            <a:pPr lvl="2">
              <a:spcBef>
                <a:spcPts val="1200"/>
              </a:spcBef>
              <a:buFont typeface="Wingdings" panose="05000000000000000000" pitchFamily="2" charset="2"/>
              <a:buChar char="Ø"/>
            </a:pPr>
            <a:r>
              <a:rPr kumimoji="1" lang="en-US" altLang="ja-JP" sz="2000" dirty="0"/>
              <a:t>B</a:t>
            </a:r>
            <a:r>
              <a:rPr kumimoji="1" lang="ja-JP" altLang="en-US" sz="2000" dirty="0"/>
              <a:t>：標準的に自動設定する変数の中に、固定するものがある</a:t>
            </a:r>
            <a:endParaRPr kumimoji="1" lang="en-US" altLang="ja-JP" sz="2000" dirty="0"/>
          </a:p>
        </p:txBody>
      </p:sp>
      <p:sp>
        <p:nvSpPr>
          <p:cNvPr id="5" name="テキスト プレースホルダー 4">
            <a:extLst>
              <a:ext uri="{FF2B5EF4-FFF2-40B4-BE49-F238E27FC236}">
                <a16:creationId xmlns:a16="http://schemas.microsoft.com/office/drawing/2014/main" id="{1CAA5F41-FCA3-4215-8E78-6C1C875CD60B}"/>
              </a:ext>
            </a:extLst>
          </p:cNvPr>
          <p:cNvSpPr>
            <a:spLocks noGrp="1"/>
          </p:cNvSpPr>
          <p:nvPr>
            <p:ph type="body" sz="quarter" idx="12"/>
          </p:nvPr>
        </p:nvSpPr>
        <p:spPr/>
        <p:txBody>
          <a:bodyPr/>
          <a:lstStyle/>
          <a:p>
            <a:r>
              <a:rPr kumimoji="1" lang="ja-JP" altLang="en-US" dirty="0"/>
              <a:t>補足</a:t>
            </a:r>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4D5A474C-A248-4D4D-AB78-08D936B67BD0}"/>
                  </a:ext>
                </a:extLst>
              </p:cNvPr>
              <p:cNvGraphicFramePr>
                <a:graphicFrameLocks noGrp="1"/>
              </p:cNvGraphicFramePr>
              <p:nvPr/>
            </p:nvGraphicFramePr>
            <p:xfrm>
              <a:off x="375626" y="2921038"/>
              <a:ext cx="10591078" cy="2956560"/>
            </p:xfrm>
            <a:graphic>
              <a:graphicData uri="http://schemas.openxmlformats.org/drawingml/2006/table">
                <a:tbl>
                  <a:tblPr firstRow="1" bandRow="1">
                    <a:tableStyleId>{5C22544A-7EE6-4342-B048-85BDC9FD1C3A}</a:tableStyleId>
                  </a:tblPr>
                  <a:tblGrid>
                    <a:gridCol w="1095367">
                      <a:extLst>
                        <a:ext uri="{9D8B030D-6E8A-4147-A177-3AD203B41FA5}">
                          <a16:colId xmlns:a16="http://schemas.microsoft.com/office/drawing/2014/main" val="1988198529"/>
                        </a:ext>
                      </a:extLst>
                    </a:gridCol>
                    <a:gridCol w="2575640">
                      <a:extLst>
                        <a:ext uri="{9D8B030D-6E8A-4147-A177-3AD203B41FA5}">
                          <a16:colId xmlns:a16="http://schemas.microsoft.com/office/drawing/2014/main" val="566987819"/>
                        </a:ext>
                      </a:extLst>
                    </a:gridCol>
                    <a:gridCol w="1367841">
                      <a:extLst>
                        <a:ext uri="{9D8B030D-6E8A-4147-A177-3AD203B41FA5}">
                          <a16:colId xmlns:a16="http://schemas.microsoft.com/office/drawing/2014/main" val="1496938295"/>
                        </a:ext>
                      </a:extLst>
                    </a:gridCol>
                    <a:gridCol w="944174">
                      <a:extLst>
                        <a:ext uri="{9D8B030D-6E8A-4147-A177-3AD203B41FA5}">
                          <a16:colId xmlns:a16="http://schemas.microsoft.com/office/drawing/2014/main" val="1950063829"/>
                        </a:ext>
                      </a:extLst>
                    </a:gridCol>
                    <a:gridCol w="1500993">
                      <a:extLst>
                        <a:ext uri="{9D8B030D-6E8A-4147-A177-3AD203B41FA5}">
                          <a16:colId xmlns:a16="http://schemas.microsoft.com/office/drawing/2014/main" val="3976106946"/>
                        </a:ext>
                      </a:extLst>
                    </a:gridCol>
                    <a:gridCol w="871545">
                      <a:extLst>
                        <a:ext uri="{9D8B030D-6E8A-4147-A177-3AD203B41FA5}">
                          <a16:colId xmlns:a16="http://schemas.microsoft.com/office/drawing/2014/main" val="736059699"/>
                        </a:ext>
                      </a:extLst>
                    </a:gridCol>
                    <a:gridCol w="1374991">
                      <a:extLst>
                        <a:ext uri="{9D8B030D-6E8A-4147-A177-3AD203B41FA5}">
                          <a16:colId xmlns:a16="http://schemas.microsoft.com/office/drawing/2014/main" val="2743547498"/>
                        </a:ext>
                      </a:extLst>
                    </a:gridCol>
                    <a:gridCol w="860527">
                      <a:extLst>
                        <a:ext uri="{9D8B030D-6E8A-4147-A177-3AD203B41FA5}">
                          <a16:colId xmlns:a16="http://schemas.microsoft.com/office/drawing/2014/main" val="349640828"/>
                        </a:ext>
                      </a:extLst>
                    </a:gridCol>
                  </a:tblGrid>
                  <a:tr h="222227">
                    <a:tc rowSpan="2">
                      <a:txBody>
                        <a:bodyPr/>
                        <a:lstStyle/>
                        <a:p>
                          <a:pPr algn="ctr"/>
                          <a:r>
                            <a:rPr kumimoji="1" lang="ja-JP" altLang="en-US" sz="16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222227">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246919">
                    <a:tc rowSpan="3">
                      <a:txBody>
                        <a:bodyPr/>
                        <a:lstStyle/>
                        <a:p>
                          <a:pPr algn="ctr"/>
                          <a:r>
                            <a:rPr kumimoji="1" lang="ja-JP" altLang="en-US" sz="16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連続変数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57</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2,793</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51</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2,499</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uFill>
                                      <a:solidFill>
                                        <a:srgbClr val="FFC000"/>
                                      </a:solidFill>
                                    </a:uFill>
                                    <a:latin typeface="Cambria Math" panose="02040503050406030204" pitchFamily="18" charset="0"/>
                                  </a:rPr>
                                  <m:t>6</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294</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16017630"/>
                      </a:ext>
                    </a:extLst>
                  </a:tr>
                  <a:tr h="246919">
                    <a:tc vMerge="1">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バイナリ変数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18</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chemeClr val="tx1"/>
                              </a:solidFill>
                            </a:rPr>
                            <a:t>882</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0</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chemeClr val="tx1"/>
                              </a:solidFill>
                            </a:rPr>
                            <a:t>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uFill>
                                      <a:solidFill>
                                        <a:srgbClr val="FFC000"/>
                                      </a:solidFill>
                                    </a:uFill>
                                    <a:latin typeface="Cambria Math" panose="02040503050406030204" pitchFamily="18" charset="0"/>
                                  </a:rPr>
                                  <m:t>18</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882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30908293"/>
                      </a:ext>
                    </a:extLst>
                  </a:tr>
                  <a:tr h="246919">
                    <a:tc vMerge="1">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合計変数</a:t>
                          </a:r>
                          <a14:m>
                            <m:oMath xmlns:m="http://schemas.openxmlformats.org/officeDocument/2006/math">
                              <m:r>
                                <a:rPr lang="en-US" altLang="ja-JP" sz="1600" i="1" dirty="0" smtClean="0">
                                  <a:solidFill>
                                    <a:schemeClr val="tx1"/>
                                  </a:solidFill>
                                  <a:uFill>
                                    <a:solidFill>
                                      <a:srgbClr val="FFC000"/>
                                    </a:solidFill>
                                  </a:uFill>
                                  <a:latin typeface="Cambria Math" panose="02040503050406030204" pitchFamily="18" charset="0"/>
                                </a:rPr>
                                <m:t>𝑁</m:t>
                              </m:r>
                            </m:oMath>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75</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chemeClr val="tx1"/>
                              </a:solidFill>
                            </a:rPr>
                            <a:t>3,675</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51</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chemeClr val="tx1"/>
                              </a:solidFill>
                            </a:rPr>
                            <a:t>2,499</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uFill>
                                      <a:solidFill>
                                        <a:srgbClr val="FFC000"/>
                                      </a:solidFill>
                                    </a:uFill>
                                    <a:latin typeface="Cambria Math" panose="02040503050406030204" pitchFamily="18" charset="0"/>
                                  </a:rPr>
                                  <m:t>24</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6693607"/>
                      </a:ext>
                    </a:extLst>
                  </a:tr>
                  <a:tr h="246919">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0" dirty="0" smtClean="0">
                                    <a:uFill>
                                      <a:solidFill>
                                        <a:srgbClr val="FFC000"/>
                                      </a:solidFill>
                                    </a:uFill>
                                    <a:latin typeface="Cambria Math" panose="02040503050406030204" pitchFamily="18" charset="0"/>
                                  </a:rPr>
                                  <m:t>153</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7,497</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90</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4,410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63</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3,087</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76447952"/>
                      </a:ext>
                    </a:extLst>
                  </a:tr>
                  <a:tr h="24691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実績固定制約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uFill>
                                      <a:solidFill>
                                        <a:srgbClr val="FFC000"/>
                                      </a:solidFill>
                                    </a:uFill>
                                    <a:latin typeface="Cambria Math" panose="02040503050406030204" pitchFamily="18" charset="0"/>
                                  </a:rPr>
                                  <m:t>24</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0</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uFill>
                                      <a:solidFill>
                                        <a:srgbClr val="FFC000"/>
                                      </a:solidFill>
                                    </a:uFill>
                                    <a:latin typeface="Cambria Math" panose="02040503050406030204" pitchFamily="18" charset="0"/>
                                  </a:rPr>
                                  <m:t>24</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160509389"/>
                      </a:ext>
                    </a:extLst>
                  </a:tr>
                  <a:tr h="246919">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その他制約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79</m:t>
                                </m:r>
                                <m:r>
                                  <a:rPr lang="ja-JP" altLang="en-US" sz="1600" b="0" i="1" dirty="0" smtClean="0">
                                    <a:solidFill>
                                      <a:schemeClr val="tx1"/>
                                    </a:solidFill>
                                    <a:uFill>
                                      <a:solidFill>
                                        <a:srgbClr val="FFC000"/>
                                      </a:solidFill>
                                    </a:uFill>
                                    <a:latin typeface="Cambria Math" panose="02040503050406030204" pitchFamily="18" charset="0"/>
                                  </a:rPr>
                                  <m:t>𝑇</m:t>
                                </m:r>
                                <m:r>
                                  <a:rPr lang="ja-JP" altLang="en-US" sz="1600" b="0" i="1" dirty="0" smtClean="0">
                                    <a:solidFill>
                                      <a:schemeClr val="tx1"/>
                                    </a:solidFill>
                                    <a:uFill>
                                      <a:solidFill>
                                        <a:srgbClr val="FFC000"/>
                                      </a:solidFill>
                                    </a:uFill>
                                    <a:latin typeface="Cambria Math" panose="02040503050406030204" pitchFamily="18" charset="0"/>
                                  </a:rPr>
                                  <m:t>−28</m:t>
                                </m:r>
                              </m:oMath>
                            </m:oMathPara>
                          </a14:m>
                          <a:endParaRP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3,843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79</m:t>
                                </m:r>
                                <m:r>
                                  <a:rPr lang="ja-JP" altLang="en-US" sz="1600" b="0" i="1" dirty="0" smtClean="0">
                                    <a:solidFill>
                                      <a:schemeClr val="tx1"/>
                                    </a:solidFill>
                                    <a:uFill>
                                      <a:solidFill>
                                        <a:srgbClr val="FFC000"/>
                                      </a:solidFill>
                                    </a:uFill>
                                    <a:latin typeface="Cambria Math" panose="02040503050406030204" pitchFamily="18" charset="0"/>
                                  </a:rPr>
                                  <m:t>𝑇</m:t>
                                </m:r>
                                <m:r>
                                  <a:rPr lang="ja-JP" altLang="en-US" sz="1600" b="0" i="1" dirty="0" smtClean="0">
                                    <a:solidFill>
                                      <a:schemeClr val="tx1"/>
                                    </a:solidFill>
                                    <a:uFill>
                                      <a:solidFill>
                                        <a:srgbClr val="FFC000"/>
                                      </a:solidFill>
                                    </a:uFill>
                                    <a:latin typeface="Cambria Math" panose="02040503050406030204" pitchFamily="18" charset="0"/>
                                  </a:rPr>
                                  <m:t>−28</m:t>
                                </m:r>
                              </m:oMath>
                            </m:oMathPara>
                          </a14:m>
                          <a:endParaRP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3,843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6115767"/>
                      </a:ext>
                    </a:extLst>
                  </a:tr>
                  <a:tr h="24691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1"/>
                              </a:solidFill>
                            </a:rPr>
                            <a:t>合計制約数</a:t>
                          </a:r>
                          <a14:m>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𝑀</m:t>
                              </m:r>
                            </m:oMath>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256</m:t>
                                </m:r>
                                <m:r>
                                  <a:rPr lang="ja-JP" altLang="en-US" sz="1600" b="0" i="1" dirty="0" smtClean="0">
                                    <a:solidFill>
                                      <a:schemeClr val="tx1"/>
                                    </a:solidFill>
                                    <a:uFill>
                                      <a:solidFill>
                                        <a:srgbClr val="FFC000"/>
                                      </a:solidFill>
                                    </a:uFill>
                                    <a:latin typeface="Cambria Math" panose="02040503050406030204" pitchFamily="18" charset="0"/>
                                  </a:rPr>
                                  <m:t>𝑇</m:t>
                                </m:r>
                                <m:r>
                                  <a:rPr lang="ja-JP" altLang="en-US" sz="1600" b="0" i="1" dirty="0" smtClean="0">
                                    <a:solidFill>
                                      <a:schemeClr val="tx1"/>
                                    </a:solidFill>
                                    <a:uFill>
                                      <a:solidFill>
                                        <a:srgbClr val="FFC000"/>
                                      </a:solidFill>
                                    </a:uFill>
                                    <a:latin typeface="Cambria Math" panose="02040503050406030204" pitchFamily="18" charset="0"/>
                                  </a:rPr>
                                  <m:t>−28</m:t>
                                </m:r>
                              </m:oMath>
                            </m:oMathPara>
                          </a14:m>
                          <a:endParaRP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169</m:t>
                                </m:r>
                                <m:r>
                                  <a:rPr lang="ja-JP" altLang="en-US" sz="1600" b="0" i="1" dirty="0" smtClean="0">
                                    <a:solidFill>
                                      <a:schemeClr val="tx1"/>
                                    </a:solidFill>
                                    <a:uFill>
                                      <a:solidFill>
                                        <a:srgbClr val="FFC000"/>
                                      </a:solidFill>
                                    </a:uFill>
                                    <a:latin typeface="Cambria Math" panose="02040503050406030204" pitchFamily="18" charset="0"/>
                                  </a:rPr>
                                  <m:t>𝑇</m:t>
                                </m:r>
                                <m:r>
                                  <a:rPr lang="ja-JP" altLang="en-US" sz="1600" b="0" i="1" dirty="0" smtClean="0">
                                    <a:solidFill>
                                      <a:schemeClr val="tx1"/>
                                    </a:solidFill>
                                    <a:uFill>
                                      <a:solidFill>
                                        <a:srgbClr val="FFC000"/>
                                      </a:solidFill>
                                    </a:uFill>
                                    <a:latin typeface="Cambria Math" panose="02040503050406030204" pitchFamily="18" charset="0"/>
                                  </a:rPr>
                                  <m:t>−28</m:t>
                                </m:r>
                              </m:oMath>
                            </m:oMathPara>
                          </a14:m>
                          <a:endParaRP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87</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4,263</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9521440"/>
                      </a:ext>
                    </a:extLst>
                  </a:tr>
                </a:tbl>
              </a:graphicData>
            </a:graphic>
          </p:graphicFrame>
        </mc:Choice>
        <mc:Fallback xmlns="">
          <p:graphicFrame>
            <p:nvGraphicFramePr>
              <p:cNvPr id="7" name="表 6">
                <a:extLst>
                  <a:ext uri="{FF2B5EF4-FFF2-40B4-BE49-F238E27FC236}">
                    <a16:creationId xmlns:a16="http://schemas.microsoft.com/office/drawing/2014/main" id="{4D5A474C-A248-4D4D-AB78-08D936B67BD0}"/>
                  </a:ext>
                </a:extLst>
              </p:cNvPr>
              <p:cNvGraphicFramePr>
                <a:graphicFrameLocks noGrp="1"/>
              </p:cNvGraphicFramePr>
              <p:nvPr>
                <p:extLst>
                  <p:ext uri="{D42A27DB-BD31-4B8C-83A1-F6EECF244321}">
                    <p14:modId xmlns:p14="http://schemas.microsoft.com/office/powerpoint/2010/main" val="1585269558"/>
                  </p:ext>
                </p:extLst>
              </p:nvPr>
            </p:nvGraphicFramePr>
            <p:xfrm>
              <a:off x="375626" y="2921038"/>
              <a:ext cx="10591078" cy="2956560"/>
            </p:xfrm>
            <a:graphic>
              <a:graphicData uri="http://schemas.openxmlformats.org/drawingml/2006/table">
                <a:tbl>
                  <a:tblPr firstRow="1" bandRow="1">
                    <a:tableStyleId>{5C22544A-7EE6-4342-B048-85BDC9FD1C3A}</a:tableStyleId>
                  </a:tblPr>
                  <a:tblGrid>
                    <a:gridCol w="1095367">
                      <a:extLst>
                        <a:ext uri="{9D8B030D-6E8A-4147-A177-3AD203B41FA5}">
                          <a16:colId xmlns:a16="http://schemas.microsoft.com/office/drawing/2014/main" val="1988198529"/>
                        </a:ext>
                      </a:extLst>
                    </a:gridCol>
                    <a:gridCol w="2575640">
                      <a:extLst>
                        <a:ext uri="{9D8B030D-6E8A-4147-A177-3AD203B41FA5}">
                          <a16:colId xmlns:a16="http://schemas.microsoft.com/office/drawing/2014/main" val="566987819"/>
                        </a:ext>
                      </a:extLst>
                    </a:gridCol>
                    <a:gridCol w="1367841">
                      <a:extLst>
                        <a:ext uri="{9D8B030D-6E8A-4147-A177-3AD203B41FA5}">
                          <a16:colId xmlns:a16="http://schemas.microsoft.com/office/drawing/2014/main" val="1496938295"/>
                        </a:ext>
                      </a:extLst>
                    </a:gridCol>
                    <a:gridCol w="944174">
                      <a:extLst>
                        <a:ext uri="{9D8B030D-6E8A-4147-A177-3AD203B41FA5}">
                          <a16:colId xmlns:a16="http://schemas.microsoft.com/office/drawing/2014/main" val="1950063829"/>
                        </a:ext>
                      </a:extLst>
                    </a:gridCol>
                    <a:gridCol w="1500993">
                      <a:extLst>
                        <a:ext uri="{9D8B030D-6E8A-4147-A177-3AD203B41FA5}">
                          <a16:colId xmlns:a16="http://schemas.microsoft.com/office/drawing/2014/main" val="3976106946"/>
                        </a:ext>
                      </a:extLst>
                    </a:gridCol>
                    <a:gridCol w="871545">
                      <a:extLst>
                        <a:ext uri="{9D8B030D-6E8A-4147-A177-3AD203B41FA5}">
                          <a16:colId xmlns:a16="http://schemas.microsoft.com/office/drawing/2014/main" val="736059699"/>
                        </a:ext>
                      </a:extLst>
                    </a:gridCol>
                    <a:gridCol w="1374991">
                      <a:extLst>
                        <a:ext uri="{9D8B030D-6E8A-4147-A177-3AD203B41FA5}">
                          <a16:colId xmlns:a16="http://schemas.microsoft.com/office/drawing/2014/main" val="2743547498"/>
                        </a:ext>
                      </a:extLst>
                    </a:gridCol>
                    <a:gridCol w="860527">
                      <a:extLst>
                        <a:ext uri="{9D8B030D-6E8A-4147-A177-3AD203B41FA5}">
                          <a16:colId xmlns:a16="http://schemas.microsoft.com/office/drawing/2014/main" val="349640828"/>
                        </a:ext>
                      </a:extLst>
                    </a:gridCol>
                  </a:tblGrid>
                  <a:tr h="304800">
                    <a:tc rowSpan="2">
                      <a:txBody>
                        <a:bodyPr/>
                        <a:lstStyle/>
                        <a:p>
                          <a:pPr algn="ctr"/>
                          <a:r>
                            <a:rPr kumimoji="1" lang="ja-JP" altLang="en-US" sz="16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304800">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335280">
                    <a:tc rowSpan="3">
                      <a:txBody>
                        <a:bodyPr/>
                        <a:lstStyle/>
                        <a:p>
                          <a:pPr algn="ctr"/>
                          <a:r>
                            <a:rPr kumimoji="1" lang="ja-JP" altLang="en-US" sz="16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連続変数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268000" t="-185455" r="-406222" b="-623636"/>
                          </a:stretch>
                        </a:blipFill>
                      </a:tcPr>
                    </a:tc>
                    <a:tc>
                      <a:txBody>
                        <a:bodyPr/>
                        <a:lstStyle/>
                        <a:p>
                          <a:pPr algn="r"/>
                          <a:r>
                            <a:rPr kumimoji="1" lang="en-US" altLang="ja-JP" sz="1600" dirty="0">
                              <a:solidFill>
                                <a:schemeClr val="tx1"/>
                              </a:solidFill>
                            </a:rPr>
                            <a:t>2,793</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399593" t="-185455" r="-208537" b="-623636"/>
                          </a:stretch>
                        </a:blipFill>
                      </a:tcPr>
                    </a:tc>
                    <a:tc>
                      <a:txBody>
                        <a:bodyPr/>
                        <a:lstStyle/>
                        <a:p>
                          <a:pPr algn="r"/>
                          <a:r>
                            <a:rPr kumimoji="1" lang="en-US" altLang="ja-JP" sz="1600" dirty="0">
                              <a:solidFill>
                                <a:schemeClr val="tx1"/>
                              </a:solidFill>
                            </a:rPr>
                            <a:t>2,499</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607080" t="-185455" r="-63717" b="-623636"/>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294</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16017630"/>
                      </a:ext>
                    </a:extLst>
                  </a:tr>
                  <a:tr h="335280">
                    <a:tc vMerge="1">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バイナリ変数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000" t="-285455" r="-406222" b="-523636"/>
                          </a:stretch>
                        </a:blipFill>
                      </a:tcPr>
                    </a:tc>
                    <a:tc>
                      <a:txBody>
                        <a:bodyPr/>
                        <a:lstStyle/>
                        <a:p>
                          <a:pPr algn="r"/>
                          <a:r>
                            <a:rPr kumimoji="1" lang="en-US" altLang="ja-JP" sz="1600" dirty="0">
                              <a:solidFill>
                                <a:schemeClr val="tx1"/>
                              </a:solidFill>
                            </a:rPr>
                            <a:t>882</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9593" t="-285455" r="-208537" b="-523636"/>
                          </a:stretch>
                        </a:blipFill>
                      </a:tcPr>
                    </a:tc>
                    <a:tc>
                      <a:txBody>
                        <a:bodyPr/>
                        <a:lstStyle/>
                        <a:p>
                          <a:pPr algn="r"/>
                          <a:r>
                            <a:rPr kumimoji="1" lang="en-US" altLang="ja-JP" sz="1600" dirty="0">
                              <a:solidFill>
                                <a:schemeClr val="tx1"/>
                              </a:solidFill>
                            </a:rPr>
                            <a:t>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080" t="-285455" r="-63717" b="-523636"/>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882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30908293"/>
                      </a:ext>
                    </a:extLst>
                  </a:tr>
                  <a:tr h="335280">
                    <a:tc vMerge="1">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891" t="-378571" r="-269905" b="-414286"/>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000" t="-378571" r="-406222" b="-414286"/>
                          </a:stretch>
                        </a:blipFill>
                      </a:tcPr>
                    </a:tc>
                    <a:tc>
                      <a:txBody>
                        <a:bodyPr/>
                        <a:lstStyle/>
                        <a:p>
                          <a:pPr algn="r"/>
                          <a:r>
                            <a:rPr kumimoji="1" lang="en-US" altLang="ja-JP" sz="1600" dirty="0">
                              <a:solidFill>
                                <a:schemeClr val="tx1"/>
                              </a:solidFill>
                            </a:rPr>
                            <a:t>3,675</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9593" t="-378571" r="-208537" b="-414286"/>
                          </a:stretch>
                        </a:blipFill>
                      </a:tcPr>
                    </a:tc>
                    <a:tc>
                      <a:txBody>
                        <a:bodyPr/>
                        <a:lstStyle/>
                        <a:p>
                          <a:pPr algn="r"/>
                          <a:r>
                            <a:rPr kumimoji="1" lang="en-US" altLang="ja-JP" sz="1600" dirty="0">
                              <a:solidFill>
                                <a:schemeClr val="tx1"/>
                              </a:solidFill>
                            </a:rPr>
                            <a:t>2,499</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080" t="-378571" r="-63717" b="-414286"/>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6693607"/>
                      </a:ext>
                    </a:extLst>
                  </a:tr>
                  <a:tr h="335280">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268000" t="-487273" r="-406222" b="-321818"/>
                          </a:stretch>
                        </a:blipFill>
                      </a:tcPr>
                    </a:tc>
                    <a:tc>
                      <a:txBody>
                        <a:bodyPr/>
                        <a:lstStyle/>
                        <a:p>
                          <a:pPr algn="r"/>
                          <a:r>
                            <a:rPr kumimoji="1" lang="en-US" altLang="ja-JP" sz="1600" dirty="0">
                              <a:solidFill>
                                <a:schemeClr val="tx1"/>
                              </a:solidFill>
                            </a:rPr>
                            <a:t>7,497</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399593" t="-487273" r="-208537" b="-321818"/>
                          </a:stretch>
                        </a:blipFill>
                      </a:tcPr>
                    </a:tc>
                    <a:tc>
                      <a:txBody>
                        <a:bodyPr/>
                        <a:lstStyle/>
                        <a:p>
                          <a:pPr algn="r"/>
                          <a:r>
                            <a:rPr kumimoji="1" lang="en-US" altLang="ja-JP" sz="1600" dirty="0">
                              <a:solidFill>
                                <a:schemeClr val="tx1"/>
                              </a:solidFill>
                            </a:rPr>
                            <a:t>4,410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607080" t="-487273" r="-63717" b="-321818"/>
                          </a:stretch>
                        </a:blipFill>
                      </a:tcPr>
                    </a:tc>
                    <a:tc>
                      <a:txBody>
                        <a:bodyPr/>
                        <a:lstStyle/>
                        <a:p>
                          <a:pPr algn="r"/>
                          <a:r>
                            <a:rPr kumimoji="1" lang="en-US" altLang="ja-JP" sz="1600" dirty="0">
                              <a:solidFill>
                                <a:schemeClr val="tx1"/>
                              </a:solidFill>
                            </a:rPr>
                            <a:t>3,087</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76447952"/>
                      </a:ext>
                    </a:extLst>
                  </a:tr>
                  <a:tr h="33528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実績固定制約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2"/>
                          <a:stretch>
                            <a:fillRect l="-268000" t="-587273" r="-406222" b="-2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2"/>
                          <a:stretch>
                            <a:fillRect l="-399593" t="-587273" r="-208537" b="-221818"/>
                          </a:stretch>
                        </a:blipFill>
                      </a:tcPr>
                    </a:tc>
                    <a:tc>
                      <a:txBody>
                        <a:bodyPr/>
                        <a:lstStyle/>
                        <a:p>
                          <a:pPr algn="r"/>
                          <a:r>
                            <a:rPr kumimoji="1" lang="en-US" altLang="ja-JP" sz="1600" dirty="0">
                              <a:solidFill>
                                <a:schemeClr val="tx1"/>
                              </a:solidFill>
                            </a:rPr>
                            <a:t>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2"/>
                          <a:stretch>
                            <a:fillRect l="-607080" t="-587273" r="-63717" b="-2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160509389"/>
                      </a:ext>
                    </a:extLst>
                  </a:tr>
                  <a:tr h="335280">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その他制約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000" t="-687273" r="-406222" b="-1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3,843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9593" t="-687273" r="-208537" b="-1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3,843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080" t="-687273" r="-63717" b="-1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6115767"/>
                      </a:ext>
                    </a:extLst>
                  </a:tr>
                  <a:tr h="33528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891" t="-787273" r="-269905" b="-21818"/>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000" t="-787273" r="-406222" b="-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9593" t="-787273" r="-208537" b="-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080" t="-787273" r="-63717" b="-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4,263</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9521440"/>
                      </a:ext>
                    </a:extLst>
                  </a:tr>
                </a:tbl>
              </a:graphicData>
            </a:graphic>
          </p:graphicFrame>
        </mc:Fallback>
      </mc:AlternateContent>
      <p:sp>
        <p:nvSpPr>
          <p:cNvPr id="8" name="テキスト ボックス 7">
            <a:extLst>
              <a:ext uri="{FF2B5EF4-FFF2-40B4-BE49-F238E27FC236}">
                <a16:creationId xmlns:a16="http://schemas.microsoft.com/office/drawing/2014/main" id="{DD0AF077-C9D6-4071-A437-E6FD91E80B4B}"/>
              </a:ext>
            </a:extLst>
          </p:cNvPr>
          <p:cNvSpPr txBox="1"/>
          <p:nvPr/>
        </p:nvSpPr>
        <p:spPr>
          <a:xfrm>
            <a:off x="7112321" y="5919526"/>
            <a:ext cx="1426255" cy="307777"/>
          </a:xfrm>
          <a:prstGeom prst="rect">
            <a:avLst/>
          </a:prstGeom>
          <a:solidFill>
            <a:schemeClr val="bg1"/>
          </a:solidFill>
        </p:spPr>
        <p:txBody>
          <a:bodyPr wrap="square" rtlCol="0">
            <a:spAutoFit/>
          </a:bodyPr>
          <a:lstStyle/>
          <a:p>
            <a:r>
              <a:rPr lang="ja-JP" altLang="en-US" sz="1400" b="1" dirty="0"/>
              <a:t>元の約</a:t>
            </a:r>
            <a:r>
              <a:rPr lang="en-US" altLang="ja-JP" sz="1400" b="1" dirty="0"/>
              <a:t>34%</a:t>
            </a:r>
            <a:r>
              <a:rPr lang="ja-JP" altLang="en-US" sz="1400" b="1" dirty="0"/>
              <a:t>減</a:t>
            </a:r>
            <a:endParaRPr lang="en-US" altLang="ja-JP" sz="1400" b="1" dirty="0"/>
          </a:p>
        </p:txBody>
      </p:sp>
      <p:sp>
        <p:nvSpPr>
          <p:cNvPr id="9" name="テキスト ボックス 8">
            <a:extLst>
              <a:ext uri="{FF2B5EF4-FFF2-40B4-BE49-F238E27FC236}">
                <a16:creationId xmlns:a16="http://schemas.microsoft.com/office/drawing/2014/main" id="{227EE2A8-97CF-4FD2-B604-D306F992FDD3}"/>
              </a:ext>
            </a:extLst>
          </p:cNvPr>
          <p:cNvSpPr txBox="1"/>
          <p:nvPr/>
        </p:nvSpPr>
        <p:spPr>
          <a:xfrm>
            <a:off x="11026227" y="3602799"/>
            <a:ext cx="1143500" cy="523220"/>
          </a:xfrm>
          <a:prstGeom prst="rect">
            <a:avLst/>
          </a:prstGeom>
          <a:solidFill>
            <a:schemeClr val="bg1"/>
          </a:solidFill>
        </p:spPr>
        <p:txBody>
          <a:bodyPr wrap="square" rtlCol="0">
            <a:spAutoFit/>
          </a:bodyPr>
          <a:lstStyle/>
          <a:p>
            <a:r>
              <a:rPr lang="ja-JP" altLang="en-US" sz="1400" b="1" dirty="0">
                <a:solidFill>
                  <a:schemeClr val="accent4"/>
                </a:solidFill>
              </a:rPr>
              <a:t>ルールベースで除去可能</a:t>
            </a:r>
            <a:endParaRPr lang="en-US" altLang="ja-JP" sz="1400" b="1" dirty="0">
              <a:solidFill>
                <a:schemeClr val="accent4"/>
              </a:solidFill>
            </a:endParaRPr>
          </a:p>
        </p:txBody>
      </p:sp>
      <p:sp>
        <p:nvSpPr>
          <p:cNvPr id="10" name="テキスト ボックス 9">
            <a:extLst>
              <a:ext uri="{FF2B5EF4-FFF2-40B4-BE49-F238E27FC236}">
                <a16:creationId xmlns:a16="http://schemas.microsoft.com/office/drawing/2014/main" id="{E4EB04D7-B950-4418-827A-4F49E67DE61A}"/>
              </a:ext>
            </a:extLst>
          </p:cNvPr>
          <p:cNvSpPr txBox="1"/>
          <p:nvPr/>
        </p:nvSpPr>
        <p:spPr>
          <a:xfrm>
            <a:off x="11026227" y="4602709"/>
            <a:ext cx="1143500" cy="523220"/>
          </a:xfrm>
          <a:prstGeom prst="rect">
            <a:avLst/>
          </a:prstGeom>
          <a:solidFill>
            <a:schemeClr val="bg1"/>
          </a:solidFill>
        </p:spPr>
        <p:txBody>
          <a:bodyPr wrap="square" rtlCol="0">
            <a:spAutoFit/>
          </a:bodyPr>
          <a:lstStyle/>
          <a:p>
            <a:r>
              <a:rPr lang="ja-JP" altLang="en-US" sz="1400" b="1" dirty="0">
                <a:solidFill>
                  <a:schemeClr val="accent4"/>
                </a:solidFill>
              </a:rPr>
              <a:t>ルールベースで除去可能</a:t>
            </a:r>
            <a:endParaRPr lang="en-US" altLang="ja-JP" sz="1400" b="1" dirty="0">
              <a:solidFill>
                <a:schemeClr val="accent4"/>
              </a:solidFill>
            </a:endParaRPr>
          </a:p>
        </p:txBody>
      </p:sp>
    </p:spTree>
    <p:extLst>
      <p:ext uri="{BB962C8B-B14F-4D97-AF65-F5344CB8AC3E}">
        <p14:creationId xmlns:p14="http://schemas.microsoft.com/office/powerpoint/2010/main" val="3277054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42C3C5-AFF8-954E-A95C-F43EFC1B4B7E}"/>
              </a:ext>
            </a:extLst>
          </p:cNvPr>
          <p:cNvSpPr>
            <a:spLocks noGrp="1"/>
          </p:cNvSpPr>
          <p:nvPr>
            <p:ph type="title"/>
          </p:nvPr>
        </p:nvSpPr>
        <p:spPr/>
        <p:txBody>
          <a:bodyPr/>
          <a:lstStyle/>
          <a:p>
            <a:r>
              <a:rPr lang="ja-JP" altLang="en-US" dirty="0"/>
              <a:t>提案するテーマの概要</a:t>
            </a:r>
            <a:endParaRPr kumimoji="1" lang="ja-JP" altLang="en-US" dirty="0"/>
          </a:p>
        </p:txBody>
      </p:sp>
      <p:sp>
        <p:nvSpPr>
          <p:cNvPr id="3" name="スライド番号プレースホルダー 2">
            <a:extLst>
              <a:ext uri="{FF2B5EF4-FFF2-40B4-BE49-F238E27FC236}">
                <a16:creationId xmlns:a16="http://schemas.microsoft.com/office/drawing/2014/main" id="{512DA6BB-8184-AF45-80FF-2A2BF1235C44}"/>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4" name="テキスト プレースホルダー 3">
            <a:extLst>
              <a:ext uri="{FF2B5EF4-FFF2-40B4-BE49-F238E27FC236}">
                <a16:creationId xmlns:a16="http://schemas.microsoft.com/office/drawing/2014/main" id="{F675F6D5-9C57-0B4C-9B72-A5D5BF18ADFA}"/>
              </a:ext>
            </a:extLst>
          </p:cNvPr>
          <p:cNvSpPr>
            <a:spLocks noGrp="1"/>
          </p:cNvSpPr>
          <p:nvPr>
            <p:ph type="body" sz="quarter" idx="11"/>
          </p:nvPr>
        </p:nvSpPr>
        <p:spPr/>
        <p:txBody>
          <a:bodyPr>
            <a:normAutofit lnSpcReduction="10000"/>
          </a:bodyPr>
          <a:lstStyle/>
          <a:p>
            <a:r>
              <a:rPr lang="ja-JP" altLang="en-US" dirty="0"/>
              <a:t>背景</a:t>
            </a:r>
          </a:p>
          <a:p>
            <a:pPr lvl="1"/>
            <a:r>
              <a:rPr lang="ja-JP" altLang="en-US" dirty="0"/>
              <a:t>最適操業ソリューションテーマは</a:t>
            </a:r>
            <a:r>
              <a:rPr lang="en" altLang="ja-JP" dirty="0" err="1"/>
              <a:t>DDMOnEX</a:t>
            </a:r>
            <a:r>
              <a:rPr lang="ja-JP" altLang="en-US" dirty="0"/>
              <a:t>として製品化した。</a:t>
            </a:r>
          </a:p>
          <a:p>
            <a:pPr lvl="1"/>
            <a:r>
              <a:rPr lang="ja-JP" altLang="en-US" dirty="0"/>
              <a:t>机上</a:t>
            </a:r>
            <a:r>
              <a:rPr lang="en" altLang="ja-JP" dirty="0"/>
              <a:t>FS</a:t>
            </a:r>
            <a:r>
              <a:rPr lang="ja-JP" altLang="en" dirty="0"/>
              <a:t>、</a:t>
            </a:r>
            <a:r>
              <a:rPr lang="ja-JP" altLang="en-US" dirty="0"/>
              <a:t>実証実験、実ビジネスで多くの経験を得た。</a:t>
            </a:r>
          </a:p>
          <a:p>
            <a:pPr lvl="2"/>
            <a:r>
              <a:rPr lang="ja-JP" altLang="en-US" dirty="0"/>
              <a:t>紙パ、下水、化学、ユーティリティなどで机上</a:t>
            </a:r>
            <a:r>
              <a:rPr lang="en" altLang="ja-JP" dirty="0"/>
              <a:t>FS</a:t>
            </a:r>
            <a:r>
              <a:rPr lang="ja-JP" altLang="en-US" dirty="0"/>
              <a:t>により適用可能性を検証</a:t>
            </a:r>
          </a:p>
          <a:p>
            <a:pPr lvl="2"/>
            <a:r>
              <a:rPr lang="ja-JP" altLang="en-US" dirty="0"/>
              <a:t>三重や中国</a:t>
            </a:r>
            <a:r>
              <a:rPr lang="en" altLang="ja-JP" dirty="0" err="1"/>
              <a:t>Goldwind</a:t>
            </a:r>
            <a:r>
              <a:rPr lang="ja-JP" altLang="en-US" dirty="0"/>
              <a:t>の下水処理プラントで現場実証</a:t>
            </a:r>
          </a:p>
          <a:p>
            <a:pPr lvl="2"/>
            <a:r>
              <a:rPr lang="ja-JP" altLang="en-US" dirty="0"/>
              <a:t>日本製紙石巻工場で正式導入、成果シェア開始</a:t>
            </a:r>
          </a:p>
          <a:p>
            <a:r>
              <a:rPr lang="ja-JP" altLang="en-US" dirty="0"/>
              <a:t>課題</a:t>
            </a:r>
          </a:p>
          <a:p>
            <a:pPr lvl="1"/>
            <a:r>
              <a:rPr lang="ja-JP" altLang="en-US" dirty="0"/>
              <a:t>ユーティリティでは当初の見込みどおり、目標精度・工数削減を達成できた。一方、生産系プロセスでの実証実験は本導入の経験では、精度の確保に苦労し、そのための試行錯誤などにより工数も期待したほど削減できていない。</a:t>
            </a:r>
          </a:p>
          <a:p>
            <a:pPr lvl="1"/>
            <a:r>
              <a:rPr lang="ja-JP" altLang="en-US" dirty="0"/>
              <a:t>今後市場の伸びが予想される再生化学などでも、同様の課題が発生すると予想される。</a:t>
            </a:r>
          </a:p>
          <a:p>
            <a:r>
              <a:rPr lang="ja-JP" altLang="en-US" dirty="0"/>
              <a:t>目的</a:t>
            </a:r>
          </a:p>
          <a:p>
            <a:pPr lvl="1"/>
            <a:r>
              <a:rPr lang="ja-JP" altLang="en-US" dirty="0"/>
              <a:t>モデリングおよび最適化上の課題を解決し、既存市場での最適化効果の向上・スケール性実現と、新市場への対応を狙う。</a:t>
            </a:r>
          </a:p>
        </p:txBody>
      </p:sp>
      <p:sp>
        <p:nvSpPr>
          <p:cNvPr id="5" name="テキスト プレースホルダー 4">
            <a:extLst>
              <a:ext uri="{FF2B5EF4-FFF2-40B4-BE49-F238E27FC236}">
                <a16:creationId xmlns:a16="http://schemas.microsoft.com/office/drawing/2014/main" id="{1B82CCDD-861D-F144-97A9-6F284BCFFE0F}"/>
              </a:ext>
            </a:extLst>
          </p:cNvPr>
          <p:cNvSpPr>
            <a:spLocks noGrp="1"/>
          </p:cNvSpPr>
          <p:nvPr>
            <p:ph type="body" sz="quarter" idx="12"/>
          </p:nvPr>
        </p:nvSpPr>
        <p:spPr>
          <a:xfrm>
            <a:off x="518399" y="0"/>
            <a:ext cx="7200000" cy="258532"/>
          </a:xfrm>
        </p:spPr>
        <p:txBody>
          <a:bodyPr/>
          <a:lstStyle/>
          <a:p>
            <a:r>
              <a:rPr lang="en-US" altLang="ja-JP" dirty="0"/>
              <a:t>1. </a:t>
            </a:r>
            <a:r>
              <a:rPr lang="ja-JP" altLang="en-US" dirty="0"/>
              <a:t>テーマの概要と事業コンセプトの再確認</a:t>
            </a:r>
          </a:p>
        </p:txBody>
      </p:sp>
    </p:spTree>
    <p:extLst>
      <p:ext uri="{BB962C8B-B14F-4D97-AF65-F5344CB8AC3E}">
        <p14:creationId xmlns:p14="http://schemas.microsoft.com/office/powerpoint/2010/main" val="31006988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ベンチマーク問題での検証①</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40</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pic>
        <p:nvPicPr>
          <p:cNvPr id="7" name="図 6">
            <a:extLst>
              <a:ext uri="{FF2B5EF4-FFF2-40B4-BE49-F238E27FC236}">
                <a16:creationId xmlns:a16="http://schemas.microsoft.com/office/drawing/2014/main" id="{E002215E-29AC-2926-0C6E-21C56F58C5A0}"/>
              </a:ext>
            </a:extLst>
          </p:cNvPr>
          <p:cNvPicPr>
            <a:picLocks noChangeAspect="1"/>
          </p:cNvPicPr>
          <p:nvPr/>
        </p:nvPicPr>
        <p:blipFill>
          <a:blip r:embed="rId2"/>
          <a:stretch>
            <a:fillRect/>
          </a:stretch>
        </p:blipFill>
        <p:spPr>
          <a:xfrm>
            <a:off x="1202251" y="2522213"/>
            <a:ext cx="4706521" cy="2755632"/>
          </a:xfrm>
          <a:prstGeom prst="rect">
            <a:avLst/>
          </a:prstGeom>
        </p:spPr>
      </p:pic>
      <p:sp>
        <p:nvSpPr>
          <p:cNvPr id="8" name="テキスト プレースホルダー 2">
            <a:extLst>
              <a:ext uri="{FF2B5EF4-FFF2-40B4-BE49-F238E27FC236}">
                <a16:creationId xmlns:a16="http://schemas.microsoft.com/office/drawing/2014/main" id="{8BBAFB20-B539-4AE0-E919-901A504802E8}"/>
              </a:ext>
            </a:extLst>
          </p:cNvPr>
          <p:cNvSpPr txBox="1">
            <a:spLocks/>
          </p:cNvSpPr>
          <p:nvPr/>
        </p:nvSpPr>
        <p:spPr>
          <a:xfrm>
            <a:off x="408178" y="8698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凸制約の問題では、探索性能・計算時間の両面で、違反量削減優先の方法が優れている。</a:t>
            </a:r>
            <a:endParaRPr lang="en-US" altLang="ja-JP" sz="2800" dirty="0"/>
          </a:p>
          <a:p>
            <a:pPr lvl="1">
              <a:defRPr/>
            </a:pPr>
            <a:r>
              <a:rPr lang="ja-JP" altLang="en-US" sz="2400" dirty="0"/>
              <a:t>ただし、非凸制約の問題では実行可能解を得られなかった。</a:t>
            </a:r>
            <a:endParaRPr lang="en-US" altLang="ja-JP" sz="2400" dirty="0"/>
          </a:p>
        </p:txBody>
      </p:sp>
      <p:sp>
        <p:nvSpPr>
          <p:cNvPr id="9" name="テキスト ボックス 8">
            <a:extLst>
              <a:ext uri="{FF2B5EF4-FFF2-40B4-BE49-F238E27FC236}">
                <a16:creationId xmlns:a16="http://schemas.microsoft.com/office/drawing/2014/main" id="{A815829F-F380-FFC4-4F79-C122AD4E193B}"/>
              </a:ext>
            </a:extLst>
          </p:cNvPr>
          <p:cNvSpPr txBox="1"/>
          <p:nvPr/>
        </p:nvSpPr>
        <p:spPr>
          <a:xfrm>
            <a:off x="700375" y="5874019"/>
            <a:ext cx="9164454" cy="338554"/>
          </a:xfrm>
          <a:prstGeom prst="rect">
            <a:avLst/>
          </a:prstGeom>
          <a:noFill/>
        </p:spPr>
        <p:txBody>
          <a:bodyPr wrap="square" rtlCol="0">
            <a:spAutoFit/>
          </a:bodyPr>
          <a:lstStyle/>
          <a:p>
            <a:r>
              <a:rPr kumimoji="1" lang="en-US" altLang="ja-JP" sz="1600" dirty="0"/>
              <a:t>※</a:t>
            </a:r>
            <a:r>
              <a:rPr kumimoji="1" lang="ja-JP" altLang="en-US" sz="1600" dirty="0"/>
              <a:t>ノート</a:t>
            </a:r>
            <a:r>
              <a:rPr kumimoji="1" lang="en-US" altLang="ja-JP" sz="1600" dirty="0"/>
              <a:t>PC</a:t>
            </a:r>
            <a:r>
              <a:rPr kumimoji="1" lang="ja-JP" altLang="en-US" sz="1600" dirty="0"/>
              <a:t>（</a:t>
            </a:r>
            <a:r>
              <a:rPr kumimoji="1" lang="en-US" altLang="ja-JP" sz="1600" dirty="0"/>
              <a:t>Intel Core i5-1145G7(2.60GHz)</a:t>
            </a:r>
            <a:r>
              <a:rPr kumimoji="1" lang="ja-JP" altLang="en-US" sz="1600" dirty="0"/>
              <a:t>、内蔵</a:t>
            </a:r>
            <a:r>
              <a:rPr kumimoji="1" lang="en-US" altLang="ja-JP" sz="1600" dirty="0"/>
              <a:t>GPU 11th Gen</a:t>
            </a:r>
            <a:r>
              <a:rPr kumimoji="1" lang="ja-JP" altLang="en-US" sz="1600" dirty="0"/>
              <a:t>）、</a:t>
            </a:r>
            <a:r>
              <a:rPr kumimoji="1" lang="en-US" altLang="ja-JP" sz="1600" dirty="0"/>
              <a:t>python</a:t>
            </a:r>
            <a:r>
              <a:rPr kumimoji="1" lang="ja-JP" altLang="en-US" sz="1600" dirty="0"/>
              <a:t>実装のもとで計算した</a:t>
            </a:r>
          </a:p>
        </p:txBody>
      </p:sp>
      <p:sp>
        <p:nvSpPr>
          <p:cNvPr id="10" name="テキスト ボックス 9">
            <a:extLst>
              <a:ext uri="{FF2B5EF4-FFF2-40B4-BE49-F238E27FC236}">
                <a16:creationId xmlns:a16="http://schemas.microsoft.com/office/drawing/2014/main" id="{B388833A-AA5B-1050-FFC6-05CA4762C3C0}"/>
              </a:ext>
            </a:extLst>
          </p:cNvPr>
          <p:cNvSpPr txBox="1"/>
          <p:nvPr/>
        </p:nvSpPr>
        <p:spPr>
          <a:xfrm>
            <a:off x="700375" y="5592615"/>
            <a:ext cx="3894995" cy="338554"/>
          </a:xfrm>
          <a:prstGeom prst="rect">
            <a:avLst/>
          </a:prstGeom>
          <a:noFill/>
        </p:spPr>
        <p:txBody>
          <a:bodyPr wrap="square" rtlCol="0">
            <a:spAutoFit/>
          </a:bodyPr>
          <a:lstStyle/>
          <a:p>
            <a:r>
              <a:rPr kumimoji="1" lang="en-US" altLang="ja-JP" sz="1600" dirty="0"/>
              <a:t>※5000</a:t>
            </a:r>
            <a:r>
              <a:rPr kumimoji="1" lang="ja-JP" altLang="en-US" sz="1600" dirty="0"/>
              <a:t>反復、</a:t>
            </a:r>
            <a:r>
              <a:rPr kumimoji="1" lang="en-US" altLang="ja-JP" sz="1600" dirty="0"/>
              <a:t>100</a:t>
            </a:r>
            <a:r>
              <a:rPr kumimoji="1" lang="ja-JP" altLang="en-US" sz="1600" dirty="0"/>
              <a:t>個体、</a:t>
            </a:r>
            <a:r>
              <a:rPr kumimoji="1" lang="en-US" altLang="ja-JP" sz="1600" dirty="0"/>
              <a:t>100</a:t>
            </a:r>
            <a:r>
              <a:rPr kumimoji="1" lang="ja-JP" altLang="en-US" sz="1600" dirty="0"/>
              <a:t>次元</a:t>
            </a:r>
          </a:p>
        </p:txBody>
      </p:sp>
      <p:sp>
        <p:nvSpPr>
          <p:cNvPr id="11" name="テキスト ボックス 10">
            <a:extLst>
              <a:ext uri="{FF2B5EF4-FFF2-40B4-BE49-F238E27FC236}">
                <a16:creationId xmlns:a16="http://schemas.microsoft.com/office/drawing/2014/main" id="{65CD5965-7E33-18F6-BB27-D0908F76A0A0}"/>
              </a:ext>
            </a:extLst>
          </p:cNvPr>
          <p:cNvSpPr txBox="1"/>
          <p:nvPr/>
        </p:nvSpPr>
        <p:spPr>
          <a:xfrm>
            <a:off x="1711987" y="2186493"/>
            <a:ext cx="3996068" cy="369332"/>
          </a:xfrm>
          <a:prstGeom prst="rect">
            <a:avLst/>
          </a:prstGeom>
          <a:noFill/>
        </p:spPr>
        <p:txBody>
          <a:bodyPr wrap="square" rtlCol="0">
            <a:spAutoFit/>
          </a:bodyPr>
          <a:lstStyle/>
          <a:p>
            <a:pPr algn="ctr"/>
            <a:r>
              <a:rPr lang="ja-JP" altLang="en-US" dirty="0"/>
              <a:t>探索性能</a:t>
            </a:r>
            <a:r>
              <a:rPr lang="ja-JP" altLang="en-US" sz="1600" dirty="0"/>
              <a:t>（実行可能解の目的関数値）</a:t>
            </a:r>
            <a:endParaRPr lang="ja-JP" altLang="en-US" dirty="0"/>
          </a:p>
        </p:txBody>
      </p:sp>
      <p:sp>
        <p:nvSpPr>
          <p:cNvPr id="13" name="テキスト ボックス 12">
            <a:extLst>
              <a:ext uri="{FF2B5EF4-FFF2-40B4-BE49-F238E27FC236}">
                <a16:creationId xmlns:a16="http://schemas.microsoft.com/office/drawing/2014/main" id="{826E19EB-2026-D189-0FF5-B027E1177D7D}"/>
              </a:ext>
            </a:extLst>
          </p:cNvPr>
          <p:cNvSpPr txBox="1"/>
          <p:nvPr/>
        </p:nvSpPr>
        <p:spPr>
          <a:xfrm>
            <a:off x="7794518" y="2186493"/>
            <a:ext cx="1956011" cy="369332"/>
          </a:xfrm>
          <a:prstGeom prst="rect">
            <a:avLst/>
          </a:prstGeom>
          <a:noFill/>
        </p:spPr>
        <p:txBody>
          <a:bodyPr wrap="square" rtlCol="0">
            <a:spAutoFit/>
          </a:bodyPr>
          <a:lstStyle/>
          <a:p>
            <a:pPr algn="ctr"/>
            <a:r>
              <a:rPr lang="ja-JP" altLang="en-US" dirty="0"/>
              <a:t>計算時間 </a:t>
            </a:r>
            <a:r>
              <a:rPr lang="en-US" altLang="ja-JP" dirty="0"/>
              <a:t>[min]</a:t>
            </a:r>
            <a:endParaRPr lang="ja-JP" altLang="en-US" dirty="0"/>
          </a:p>
        </p:txBody>
      </p:sp>
      <p:sp>
        <p:nvSpPr>
          <p:cNvPr id="15" name="テキスト ボックス 14">
            <a:extLst>
              <a:ext uri="{FF2B5EF4-FFF2-40B4-BE49-F238E27FC236}">
                <a16:creationId xmlns:a16="http://schemas.microsoft.com/office/drawing/2014/main" id="{5CFFAE6A-5B8C-07CB-02D2-2EF945C95DF0}"/>
              </a:ext>
            </a:extLst>
          </p:cNvPr>
          <p:cNvSpPr txBox="1"/>
          <p:nvPr/>
        </p:nvSpPr>
        <p:spPr>
          <a:xfrm>
            <a:off x="4629036" y="3045238"/>
            <a:ext cx="1279736" cy="277727"/>
          </a:xfrm>
          <a:prstGeom prst="rect">
            <a:avLst/>
          </a:prstGeom>
          <a:noFill/>
        </p:spPr>
        <p:txBody>
          <a:bodyPr wrap="square" rtlCol="0">
            <a:spAutoFit/>
          </a:bodyPr>
          <a:lstStyle/>
          <a:p>
            <a:pPr algn="ctr"/>
            <a:r>
              <a:rPr lang="ja-JP" altLang="en-US" sz="1200" dirty="0"/>
              <a:t>可能解得られず</a:t>
            </a:r>
          </a:p>
        </p:txBody>
      </p:sp>
      <p:sp>
        <p:nvSpPr>
          <p:cNvPr id="16" name="テキスト ボックス 15">
            <a:extLst>
              <a:ext uri="{FF2B5EF4-FFF2-40B4-BE49-F238E27FC236}">
                <a16:creationId xmlns:a16="http://schemas.microsoft.com/office/drawing/2014/main" id="{8AC68580-A009-B793-52F8-23C2AD607B0D}"/>
              </a:ext>
            </a:extLst>
          </p:cNvPr>
          <p:cNvSpPr txBox="1"/>
          <p:nvPr/>
        </p:nvSpPr>
        <p:spPr>
          <a:xfrm>
            <a:off x="2023065" y="5257177"/>
            <a:ext cx="915084" cy="307777"/>
          </a:xfrm>
          <a:prstGeom prst="rect">
            <a:avLst/>
          </a:prstGeom>
          <a:solidFill>
            <a:schemeClr val="bg1"/>
          </a:solidFill>
        </p:spPr>
        <p:txBody>
          <a:bodyPr wrap="square" rtlCol="0">
            <a:spAutoFit/>
          </a:bodyPr>
          <a:lstStyle/>
          <a:p>
            <a:pPr algn="ctr"/>
            <a:r>
              <a:rPr kumimoji="1" lang="en-US" altLang="ja-JP" sz="1400" dirty="0"/>
              <a:t>2</a:t>
            </a:r>
            <a:r>
              <a:rPr kumimoji="1" lang="ja-JP" altLang="en-US" sz="1400" dirty="0"/>
              <a:t>次制約</a:t>
            </a:r>
          </a:p>
        </p:txBody>
      </p:sp>
      <p:sp>
        <p:nvSpPr>
          <p:cNvPr id="17" name="テキスト ボックス 16">
            <a:extLst>
              <a:ext uri="{FF2B5EF4-FFF2-40B4-BE49-F238E27FC236}">
                <a16:creationId xmlns:a16="http://schemas.microsoft.com/office/drawing/2014/main" id="{18C20E05-BE58-F1F9-B61E-B87E10EFD933}"/>
              </a:ext>
            </a:extLst>
          </p:cNvPr>
          <p:cNvSpPr txBox="1"/>
          <p:nvPr/>
        </p:nvSpPr>
        <p:spPr>
          <a:xfrm>
            <a:off x="2986005" y="5257177"/>
            <a:ext cx="915084" cy="307777"/>
          </a:xfrm>
          <a:prstGeom prst="rect">
            <a:avLst/>
          </a:prstGeom>
          <a:solidFill>
            <a:schemeClr val="bg1"/>
          </a:solidFill>
        </p:spPr>
        <p:txBody>
          <a:bodyPr wrap="square" rtlCol="0">
            <a:spAutoFit/>
          </a:bodyPr>
          <a:lstStyle/>
          <a:p>
            <a:pPr algn="ctr"/>
            <a:r>
              <a:rPr kumimoji="1" lang="ja-JP" altLang="en-US" sz="1400" dirty="0"/>
              <a:t>指数制約</a:t>
            </a:r>
          </a:p>
        </p:txBody>
      </p:sp>
      <p:sp>
        <p:nvSpPr>
          <p:cNvPr id="18" name="テキスト ボックス 17">
            <a:extLst>
              <a:ext uri="{FF2B5EF4-FFF2-40B4-BE49-F238E27FC236}">
                <a16:creationId xmlns:a16="http://schemas.microsoft.com/office/drawing/2014/main" id="{FCCCB2D3-3A78-FD84-239F-37891FCDF5E2}"/>
              </a:ext>
            </a:extLst>
          </p:cNvPr>
          <p:cNvSpPr txBox="1"/>
          <p:nvPr/>
        </p:nvSpPr>
        <p:spPr>
          <a:xfrm>
            <a:off x="3948945" y="5257177"/>
            <a:ext cx="915084" cy="307777"/>
          </a:xfrm>
          <a:prstGeom prst="rect">
            <a:avLst/>
          </a:prstGeom>
          <a:solidFill>
            <a:schemeClr val="bg1"/>
          </a:solidFill>
        </p:spPr>
        <p:txBody>
          <a:bodyPr wrap="square" rtlCol="0">
            <a:spAutoFit/>
          </a:bodyPr>
          <a:lstStyle/>
          <a:p>
            <a:pPr algn="ctr"/>
            <a:r>
              <a:rPr kumimoji="1" lang="ja-JP" altLang="en-US" sz="1400" dirty="0"/>
              <a:t>累乗制約</a:t>
            </a:r>
          </a:p>
        </p:txBody>
      </p:sp>
      <p:sp>
        <p:nvSpPr>
          <p:cNvPr id="19" name="テキスト ボックス 18">
            <a:extLst>
              <a:ext uri="{FF2B5EF4-FFF2-40B4-BE49-F238E27FC236}">
                <a16:creationId xmlns:a16="http://schemas.microsoft.com/office/drawing/2014/main" id="{AE0C8B87-EB76-3CB6-58F4-A97B3AAB00E3}"/>
              </a:ext>
            </a:extLst>
          </p:cNvPr>
          <p:cNvSpPr txBox="1"/>
          <p:nvPr/>
        </p:nvSpPr>
        <p:spPr>
          <a:xfrm>
            <a:off x="4878432" y="5257177"/>
            <a:ext cx="915084" cy="307777"/>
          </a:xfrm>
          <a:prstGeom prst="rect">
            <a:avLst/>
          </a:prstGeom>
          <a:solidFill>
            <a:schemeClr val="bg1"/>
          </a:solidFill>
        </p:spPr>
        <p:txBody>
          <a:bodyPr wrap="square" rtlCol="0">
            <a:spAutoFit/>
          </a:bodyPr>
          <a:lstStyle/>
          <a:p>
            <a:pPr algn="ctr"/>
            <a:r>
              <a:rPr kumimoji="1" lang="en-US" altLang="ja-JP" sz="1400" dirty="0"/>
              <a:t>cos</a:t>
            </a:r>
            <a:r>
              <a:rPr kumimoji="1" lang="ja-JP" altLang="en-US" sz="1400" dirty="0"/>
              <a:t>制約</a:t>
            </a:r>
          </a:p>
        </p:txBody>
      </p:sp>
      <p:sp>
        <p:nvSpPr>
          <p:cNvPr id="20" name="テキスト ボックス 19">
            <a:extLst>
              <a:ext uri="{FF2B5EF4-FFF2-40B4-BE49-F238E27FC236}">
                <a16:creationId xmlns:a16="http://schemas.microsoft.com/office/drawing/2014/main" id="{AFAE0B9A-0852-3607-2002-77B42D6D7774}"/>
              </a:ext>
            </a:extLst>
          </p:cNvPr>
          <p:cNvSpPr txBox="1"/>
          <p:nvPr/>
        </p:nvSpPr>
        <p:spPr>
          <a:xfrm>
            <a:off x="7062427" y="5257177"/>
            <a:ext cx="915084" cy="307777"/>
          </a:xfrm>
          <a:prstGeom prst="rect">
            <a:avLst/>
          </a:prstGeom>
          <a:solidFill>
            <a:schemeClr val="bg1"/>
          </a:solidFill>
        </p:spPr>
        <p:txBody>
          <a:bodyPr wrap="square" rtlCol="0">
            <a:spAutoFit/>
          </a:bodyPr>
          <a:lstStyle/>
          <a:p>
            <a:pPr algn="ctr"/>
            <a:r>
              <a:rPr kumimoji="1" lang="en-US" altLang="ja-JP" sz="1400" dirty="0"/>
              <a:t>2</a:t>
            </a:r>
            <a:r>
              <a:rPr kumimoji="1" lang="ja-JP" altLang="en-US" sz="1400" dirty="0"/>
              <a:t>次制約</a:t>
            </a:r>
          </a:p>
        </p:txBody>
      </p:sp>
      <p:sp>
        <p:nvSpPr>
          <p:cNvPr id="21" name="テキスト ボックス 20">
            <a:extLst>
              <a:ext uri="{FF2B5EF4-FFF2-40B4-BE49-F238E27FC236}">
                <a16:creationId xmlns:a16="http://schemas.microsoft.com/office/drawing/2014/main" id="{5C5BCCAC-75B9-13AC-BC90-17A2FF4A145C}"/>
              </a:ext>
            </a:extLst>
          </p:cNvPr>
          <p:cNvSpPr txBox="1"/>
          <p:nvPr/>
        </p:nvSpPr>
        <p:spPr>
          <a:xfrm>
            <a:off x="7977511" y="5257177"/>
            <a:ext cx="915084" cy="307777"/>
          </a:xfrm>
          <a:prstGeom prst="rect">
            <a:avLst/>
          </a:prstGeom>
          <a:solidFill>
            <a:schemeClr val="bg1"/>
          </a:solidFill>
        </p:spPr>
        <p:txBody>
          <a:bodyPr wrap="square" rtlCol="0">
            <a:spAutoFit/>
          </a:bodyPr>
          <a:lstStyle/>
          <a:p>
            <a:pPr algn="ctr"/>
            <a:r>
              <a:rPr kumimoji="1" lang="ja-JP" altLang="en-US" sz="1400" dirty="0"/>
              <a:t>指数制約</a:t>
            </a:r>
          </a:p>
        </p:txBody>
      </p:sp>
      <p:sp>
        <p:nvSpPr>
          <p:cNvPr id="22" name="テキスト ボックス 21">
            <a:extLst>
              <a:ext uri="{FF2B5EF4-FFF2-40B4-BE49-F238E27FC236}">
                <a16:creationId xmlns:a16="http://schemas.microsoft.com/office/drawing/2014/main" id="{8F55417B-1E9A-2706-2CE4-1F5F483948A7}"/>
              </a:ext>
            </a:extLst>
          </p:cNvPr>
          <p:cNvSpPr txBox="1"/>
          <p:nvPr/>
        </p:nvSpPr>
        <p:spPr>
          <a:xfrm>
            <a:off x="8949745" y="5257177"/>
            <a:ext cx="915084" cy="307777"/>
          </a:xfrm>
          <a:prstGeom prst="rect">
            <a:avLst/>
          </a:prstGeom>
          <a:solidFill>
            <a:schemeClr val="bg1"/>
          </a:solidFill>
        </p:spPr>
        <p:txBody>
          <a:bodyPr wrap="square" rtlCol="0">
            <a:spAutoFit/>
          </a:bodyPr>
          <a:lstStyle/>
          <a:p>
            <a:pPr algn="ctr"/>
            <a:r>
              <a:rPr kumimoji="1" lang="ja-JP" altLang="en-US" sz="1400" dirty="0"/>
              <a:t>累乗制約</a:t>
            </a:r>
          </a:p>
        </p:txBody>
      </p:sp>
      <p:sp>
        <p:nvSpPr>
          <p:cNvPr id="23" name="テキスト ボックス 22">
            <a:extLst>
              <a:ext uri="{FF2B5EF4-FFF2-40B4-BE49-F238E27FC236}">
                <a16:creationId xmlns:a16="http://schemas.microsoft.com/office/drawing/2014/main" id="{B7D4FA6E-AE14-A751-9418-C4B6DE39CD56}"/>
              </a:ext>
            </a:extLst>
          </p:cNvPr>
          <p:cNvSpPr txBox="1"/>
          <p:nvPr/>
        </p:nvSpPr>
        <p:spPr>
          <a:xfrm>
            <a:off x="9893404" y="5257177"/>
            <a:ext cx="915084" cy="307777"/>
          </a:xfrm>
          <a:prstGeom prst="rect">
            <a:avLst/>
          </a:prstGeom>
          <a:solidFill>
            <a:schemeClr val="bg1"/>
          </a:solidFill>
        </p:spPr>
        <p:txBody>
          <a:bodyPr wrap="square" rtlCol="0">
            <a:spAutoFit/>
          </a:bodyPr>
          <a:lstStyle/>
          <a:p>
            <a:pPr algn="ctr"/>
            <a:r>
              <a:rPr kumimoji="1" lang="en-US" altLang="ja-JP" sz="1400" dirty="0"/>
              <a:t>cos</a:t>
            </a:r>
            <a:r>
              <a:rPr kumimoji="1" lang="ja-JP" altLang="en-US" sz="1400" dirty="0"/>
              <a:t>制約</a:t>
            </a:r>
          </a:p>
        </p:txBody>
      </p:sp>
      <p:pic>
        <p:nvPicPr>
          <p:cNvPr id="24" name="図 23">
            <a:extLst>
              <a:ext uri="{FF2B5EF4-FFF2-40B4-BE49-F238E27FC236}">
                <a16:creationId xmlns:a16="http://schemas.microsoft.com/office/drawing/2014/main" id="{98DAFF34-F4DD-BCB7-9D98-11DFCA874EBF}"/>
              </a:ext>
            </a:extLst>
          </p:cNvPr>
          <p:cNvPicPr>
            <a:picLocks noChangeAspect="1"/>
          </p:cNvPicPr>
          <p:nvPr/>
        </p:nvPicPr>
        <p:blipFill>
          <a:blip r:embed="rId3"/>
          <a:stretch>
            <a:fillRect/>
          </a:stretch>
        </p:blipFill>
        <p:spPr>
          <a:xfrm>
            <a:off x="6377277" y="2522214"/>
            <a:ext cx="4584589" cy="2755631"/>
          </a:xfrm>
          <a:prstGeom prst="rect">
            <a:avLst/>
          </a:prstGeom>
        </p:spPr>
      </p:pic>
    </p:spTree>
    <p:extLst>
      <p:ext uri="{BB962C8B-B14F-4D97-AF65-F5344CB8AC3E}">
        <p14:creationId xmlns:p14="http://schemas.microsoft.com/office/powerpoint/2010/main" val="27291106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ベンチマーク問題での検証②：問題性質とアルゴリズムの対応関係の仮説</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41</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sp>
        <p:nvSpPr>
          <p:cNvPr id="4" name="テキスト プレースホルダー 2">
            <a:extLst>
              <a:ext uri="{FF2B5EF4-FFF2-40B4-BE49-F238E27FC236}">
                <a16:creationId xmlns:a16="http://schemas.microsoft.com/office/drawing/2014/main" id="{634F7664-910C-BEE3-AB31-A976C6484A35}"/>
              </a:ext>
            </a:extLst>
          </p:cNvPr>
          <p:cNvSpPr txBox="1">
            <a:spLocks/>
          </p:cNvSpPr>
          <p:nvPr/>
        </p:nvSpPr>
        <p:spPr>
          <a:xfrm>
            <a:off x="142903" y="936557"/>
            <a:ext cx="12020522" cy="53928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既存の制約対処法は、下記の相反する性質に対してロバストでない。</a:t>
            </a:r>
            <a:endParaRPr lang="en-US" altLang="ja-JP" sz="2800" dirty="0"/>
          </a:p>
        </p:txBody>
      </p:sp>
      <p:sp>
        <p:nvSpPr>
          <p:cNvPr id="5" name="テキスト ボックス 4">
            <a:extLst>
              <a:ext uri="{FF2B5EF4-FFF2-40B4-BE49-F238E27FC236}">
                <a16:creationId xmlns:a16="http://schemas.microsoft.com/office/drawing/2014/main" id="{7B67126E-8EEA-1A50-37E2-8A233A81EB34}"/>
              </a:ext>
            </a:extLst>
          </p:cNvPr>
          <p:cNvSpPr txBox="1"/>
          <p:nvPr/>
        </p:nvSpPr>
        <p:spPr>
          <a:xfrm>
            <a:off x="215498" y="2656424"/>
            <a:ext cx="1768202" cy="338554"/>
          </a:xfrm>
          <a:prstGeom prst="rect">
            <a:avLst/>
          </a:prstGeom>
          <a:noFill/>
        </p:spPr>
        <p:txBody>
          <a:bodyPr wrap="square" rtlCol="0">
            <a:spAutoFit/>
          </a:bodyPr>
          <a:lstStyle/>
          <a:p>
            <a:pPr algn="ctr"/>
            <a:r>
              <a:rPr kumimoji="1" lang="en-US" altLang="ja-JP" sz="1600" dirty="0"/>
              <a:t>※</a:t>
            </a:r>
            <a:r>
              <a:rPr kumimoji="1" lang="ja-JP" altLang="en-US" sz="1600" dirty="0"/>
              <a:t>白＝可能領域</a:t>
            </a:r>
          </a:p>
        </p:txBody>
      </p:sp>
      <p:pic>
        <p:nvPicPr>
          <p:cNvPr id="6" name="図 5">
            <a:extLst>
              <a:ext uri="{FF2B5EF4-FFF2-40B4-BE49-F238E27FC236}">
                <a16:creationId xmlns:a16="http://schemas.microsoft.com/office/drawing/2014/main" id="{2F46111C-E220-17AC-2A9D-D5CC6E1A1228}"/>
              </a:ext>
            </a:extLst>
          </p:cNvPr>
          <p:cNvPicPr>
            <a:picLocks noChangeAspect="1"/>
          </p:cNvPicPr>
          <p:nvPr/>
        </p:nvPicPr>
        <p:blipFill>
          <a:blip r:embed="rId2"/>
          <a:stretch>
            <a:fillRect/>
          </a:stretch>
        </p:blipFill>
        <p:spPr>
          <a:xfrm>
            <a:off x="9621444" y="2936092"/>
            <a:ext cx="2295736" cy="2028508"/>
          </a:xfrm>
          <a:prstGeom prst="rect">
            <a:avLst/>
          </a:prstGeom>
        </p:spPr>
      </p:pic>
      <p:pic>
        <p:nvPicPr>
          <p:cNvPr id="12" name="図 11">
            <a:extLst>
              <a:ext uri="{FF2B5EF4-FFF2-40B4-BE49-F238E27FC236}">
                <a16:creationId xmlns:a16="http://schemas.microsoft.com/office/drawing/2014/main" id="{054A8930-7C7E-60F4-9A5C-03EBC9BD82A6}"/>
              </a:ext>
            </a:extLst>
          </p:cNvPr>
          <p:cNvPicPr>
            <a:picLocks noChangeAspect="1"/>
          </p:cNvPicPr>
          <p:nvPr/>
        </p:nvPicPr>
        <p:blipFill>
          <a:blip r:embed="rId3"/>
          <a:stretch>
            <a:fillRect/>
          </a:stretch>
        </p:blipFill>
        <p:spPr>
          <a:xfrm>
            <a:off x="7227007" y="2936092"/>
            <a:ext cx="2302630" cy="2028508"/>
          </a:xfrm>
          <a:prstGeom prst="rect">
            <a:avLst/>
          </a:prstGeom>
        </p:spPr>
      </p:pic>
      <p:sp>
        <p:nvSpPr>
          <p:cNvPr id="25" name="テキスト ボックス 24">
            <a:extLst>
              <a:ext uri="{FF2B5EF4-FFF2-40B4-BE49-F238E27FC236}">
                <a16:creationId xmlns:a16="http://schemas.microsoft.com/office/drawing/2014/main" id="{2B72367C-DD3F-599C-AE9C-54095FF8BABD}"/>
              </a:ext>
            </a:extLst>
          </p:cNvPr>
          <p:cNvSpPr txBox="1"/>
          <p:nvPr/>
        </p:nvSpPr>
        <p:spPr>
          <a:xfrm>
            <a:off x="2426721" y="1807284"/>
            <a:ext cx="4386201" cy="400110"/>
          </a:xfrm>
          <a:prstGeom prst="rect">
            <a:avLst/>
          </a:prstGeom>
          <a:noFill/>
        </p:spPr>
        <p:txBody>
          <a:bodyPr wrap="square" rtlCol="0">
            <a:spAutoFit/>
          </a:bodyPr>
          <a:lstStyle/>
          <a:p>
            <a:pPr algn="ctr"/>
            <a:r>
              <a:rPr kumimoji="1" lang="ja-JP" altLang="en-US" sz="2000" dirty="0"/>
              <a:t>実行可能領域の非凸性</a:t>
            </a:r>
            <a:r>
              <a:rPr kumimoji="1" lang="ja-JP" altLang="en-US" dirty="0"/>
              <a:t>（非連結性）</a:t>
            </a: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321882EA-D3EF-9725-F457-64A3A1F41B6F}"/>
                  </a:ext>
                </a:extLst>
              </p:cNvPr>
              <p:cNvSpPr txBox="1"/>
              <p:nvPr/>
            </p:nvSpPr>
            <p:spPr>
              <a:xfrm>
                <a:off x="7545227" y="1807284"/>
                <a:ext cx="4043583" cy="400110"/>
              </a:xfrm>
              <a:prstGeom prst="rect">
                <a:avLst/>
              </a:prstGeom>
              <a:noFill/>
            </p:spPr>
            <p:txBody>
              <a:bodyPr wrap="square" rtlCol="0">
                <a:spAutoFit/>
              </a:bodyPr>
              <a:lstStyle/>
              <a:p>
                <a:pPr algn="ctr"/>
                <a14:m>
                  <m:oMath xmlns:m="http://schemas.openxmlformats.org/officeDocument/2006/math">
                    <m:r>
                      <a:rPr lang="en-US" altLang="ja-JP" sz="2000" b="1" i="0" smtClean="0">
                        <a:latin typeface="Cambria Math" panose="02040503050406030204" pitchFamily="18" charset="0"/>
                      </a:rPr>
                      <m:t>(</m:t>
                    </m:r>
                    <m:r>
                      <a:rPr lang="en-US" altLang="ja-JP" sz="2000" b="0" i="1" smtClean="0">
                        <a:latin typeface="Cambria Math" panose="02040503050406030204" pitchFamily="18" charset="0"/>
                      </a:rPr>
                      <m:t>𝑓</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𝑣</m:t>
                    </m:r>
                    <m:r>
                      <a:rPr lang="en-US" altLang="ja-JP" sz="2000" b="0" i="1" smtClean="0">
                        <a:latin typeface="Cambria Math" panose="02040503050406030204" pitchFamily="18" charset="0"/>
                      </a:rPr>
                      <m:t>)</m:t>
                    </m:r>
                  </m:oMath>
                </a14:m>
                <a:r>
                  <a:rPr kumimoji="1" lang="ja-JP" altLang="en-US" sz="2000" dirty="0"/>
                  <a:t>のパレートフロンティアの広さ</a:t>
                </a:r>
              </a:p>
            </p:txBody>
          </p:sp>
        </mc:Choice>
        <mc:Fallback xmlns="">
          <p:sp>
            <p:nvSpPr>
              <p:cNvPr id="26" name="テキスト ボックス 25">
                <a:extLst>
                  <a:ext uri="{FF2B5EF4-FFF2-40B4-BE49-F238E27FC236}">
                    <a16:creationId xmlns:a16="http://schemas.microsoft.com/office/drawing/2014/main" id="{321882EA-D3EF-9725-F457-64A3A1F41B6F}"/>
                  </a:ext>
                </a:extLst>
              </p:cNvPr>
              <p:cNvSpPr txBox="1">
                <a:spLocks noRot="1" noChangeAspect="1" noMove="1" noResize="1" noEditPoints="1" noAdjustHandles="1" noChangeArrowheads="1" noChangeShapeType="1" noTextEdit="1"/>
              </p:cNvSpPr>
              <p:nvPr/>
            </p:nvSpPr>
            <p:spPr>
              <a:xfrm>
                <a:off x="7545227" y="1807284"/>
                <a:ext cx="4043583" cy="400110"/>
              </a:xfrm>
              <a:prstGeom prst="rect">
                <a:avLst/>
              </a:prstGeom>
              <a:blipFill>
                <a:blip r:embed="rId4"/>
                <a:stretch>
                  <a:fillRect t="-9091" b="-24242"/>
                </a:stretch>
              </a:blipFill>
            </p:spPr>
            <p:txBody>
              <a:bodyPr/>
              <a:lstStyle/>
              <a:p>
                <a:r>
                  <a:rPr lang="ja-JP" altLang="en-US">
                    <a:noFill/>
                  </a:rPr>
                  <a:t> </a:t>
                </a:r>
              </a:p>
            </p:txBody>
          </p:sp>
        </mc:Fallback>
      </mc:AlternateContent>
      <p:cxnSp>
        <p:nvCxnSpPr>
          <p:cNvPr id="27" name="直線コネクタ 26">
            <a:extLst>
              <a:ext uri="{FF2B5EF4-FFF2-40B4-BE49-F238E27FC236}">
                <a16:creationId xmlns:a16="http://schemas.microsoft.com/office/drawing/2014/main" id="{C60D7D36-9A74-F1C9-D292-39E7A47C20BB}"/>
              </a:ext>
            </a:extLst>
          </p:cNvPr>
          <p:cNvCxnSpPr>
            <a:cxnSpLocks/>
          </p:cNvCxnSpPr>
          <p:nvPr/>
        </p:nvCxnSpPr>
        <p:spPr>
          <a:xfrm>
            <a:off x="2129741" y="2240643"/>
            <a:ext cx="495907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CE838D9-A51A-3AD4-42E8-5B1184B0888A}"/>
              </a:ext>
            </a:extLst>
          </p:cNvPr>
          <p:cNvCxnSpPr>
            <a:cxnSpLocks/>
          </p:cNvCxnSpPr>
          <p:nvPr/>
        </p:nvCxnSpPr>
        <p:spPr>
          <a:xfrm>
            <a:off x="7244284" y="2240643"/>
            <a:ext cx="473963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3F0B2BC8-E774-96D0-3A92-A1E0C4083255}"/>
              </a:ext>
            </a:extLst>
          </p:cNvPr>
          <p:cNvSpPr txBox="1"/>
          <p:nvPr/>
        </p:nvSpPr>
        <p:spPr>
          <a:xfrm>
            <a:off x="142903" y="5139795"/>
            <a:ext cx="1986839" cy="369332"/>
          </a:xfrm>
          <a:prstGeom prst="rect">
            <a:avLst/>
          </a:prstGeom>
          <a:noFill/>
          <a:ln>
            <a:solidFill>
              <a:schemeClr val="tx1"/>
            </a:solidFill>
          </a:ln>
        </p:spPr>
        <p:txBody>
          <a:bodyPr wrap="square" rtlCol="0">
            <a:spAutoFit/>
          </a:bodyPr>
          <a:lstStyle/>
          <a:p>
            <a:pPr algn="ctr"/>
            <a:r>
              <a:rPr kumimoji="1" lang="ja-JP" altLang="en-US" dirty="0"/>
              <a:t>違反量削減優先</a:t>
            </a:r>
          </a:p>
        </p:txBody>
      </p:sp>
      <p:sp>
        <p:nvSpPr>
          <p:cNvPr id="30" name="テキスト ボックス 29">
            <a:extLst>
              <a:ext uri="{FF2B5EF4-FFF2-40B4-BE49-F238E27FC236}">
                <a16:creationId xmlns:a16="http://schemas.microsoft.com/office/drawing/2014/main" id="{3E728E61-DAE1-EFFB-5F7A-4983768C5A4D}"/>
              </a:ext>
            </a:extLst>
          </p:cNvPr>
          <p:cNvSpPr txBox="1"/>
          <p:nvPr/>
        </p:nvSpPr>
        <p:spPr>
          <a:xfrm>
            <a:off x="2550269" y="2477878"/>
            <a:ext cx="1818516" cy="369332"/>
          </a:xfrm>
          <a:prstGeom prst="rect">
            <a:avLst/>
          </a:prstGeom>
          <a:noFill/>
        </p:spPr>
        <p:txBody>
          <a:bodyPr wrap="square" rtlCol="0">
            <a:spAutoFit/>
          </a:bodyPr>
          <a:lstStyle/>
          <a:p>
            <a:pPr algn="ctr"/>
            <a:r>
              <a:rPr kumimoji="1" lang="ja-JP" altLang="en-US" dirty="0"/>
              <a:t>狭く、密な配置</a:t>
            </a:r>
          </a:p>
        </p:txBody>
      </p:sp>
      <p:sp>
        <p:nvSpPr>
          <p:cNvPr id="31" name="テキスト ボックス 30">
            <a:extLst>
              <a:ext uri="{FF2B5EF4-FFF2-40B4-BE49-F238E27FC236}">
                <a16:creationId xmlns:a16="http://schemas.microsoft.com/office/drawing/2014/main" id="{391988FC-B6C5-D3D0-D37B-61AF8AB3AE89}"/>
              </a:ext>
            </a:extLst>
          </p:cNvPr>
          <p:cNvSpPr txBox="1"/>
          <p:nvPr/>
        </p:nvSpPr>
        <p:spPr>
          <a:xfrm>
            <a:off x="4980731" y="2477878"/>
            <a:ext cx="1818516" cy="369332"/>
          </a:xfrm>
          <a:prstGeom prst="rect">
            <a:avLst/>
          </a:prstGeom>
          <a:noFill/>
        </p:spPr>
        <p:txBody>
          <a:bodyPr wrap="square" rtlCol="0">
            <a:spAutoFit/>
          </a:bodyPr>
          <a:lstStyle/>
          <a:p>
            <a:pPr algn="ctr"/>
            <a:r>
              <a:rPr kumimoji="1" lang="ja-JP" altLang="en-US" dirty="0"/>
              <a:t>広く、疎な配置</a:t>
            </a:r>
          </a:p>
        </p:txBody>
      </p:sp>
      <p:sp>
        <p:nvSpPr>
          <p:cNvPr id="32" name="テキスト ボックス 31">
            <a:extLst>
              <a:ext uri="{FF2B5EF4-FFF2-40B4-BE49-F238E27FC236}">
                <a16:creationId xmlns:a16="http://schemas.microsoft.com/office/drawing/2014/main" id="{8BD3C4A1-7029-14EC-FE0A-5065E7557B8B}"/>
              </a:ext>
            </a:extLst>
          </p:cNvPr>
          <p:cNvSpPr txBox="1"/>
          <p:nvPr/>
        </p:nvSpPr>
        <p:spPr>
          <a:xfrm>
            <a:off x="142902" y="5617429"/>
            <a:ext cx="1986839" cy="369332"/>
          </a:xfrm>
          <a:prstGeom prst="rect">
            <a:avLst/>
          </a:prstGeom>
          <a:noFill/>
          <a:ln>
            <a:solidFill>
              <a:schemeClr val="tx1"/>
            </a:solidFill>
          </a:ln>
        </p:spPr>
        <p:txBody>
          <a:bodyPr wrap="square" rtlCol="0">
            <a:spAutoFit/>
          </a:bodyPr>
          <a:lstStyle/>
          <a:p>
            <a:pPr algn="ctr"/>
            <a:r>
              <a:rPr kumimoji="1" lang="ja-JP" altLang="en-US" dirty="0"/>
              <a:t>問題分割</a:t>
            </a:r>
          </a:p>
        </p:txBody>
      </p:sp>
      <p:sp>
        <p:nvSpPr>
          <p:cNvPr id="33" name="テキスト ボックス 32">
            <a:extLst>
              <a:ext uri="{FF2B5EF4-FFF2-40B4-BE49-F238E27FC236}">
                <a16:creationId xmlns:a16="http://schemas.microsoft.com/office/drawing/2014/main" id="{5A5A38E1-9700-C6FF-24A7-6286514C17F1}"/>
              </a:ext>
            </a:extLst>
          </p:cNvPr>
          <p:cNvSpPr txBox="1"/>
          <p:nvPr/>
        </p:nvSpPr>
        <p:spPr>
          <a:xfrm>
            <a:off x="7487393" y="2471758"/>
            <a:ext cx="1818516" cy="369332"/>
          </a:xfrm>
          <a:prstGeom prst="rect">
            <a:avLst/>
          </a:prstGeom>
          <a:noFill/>
        </p:spPr>
        <p:txBody>
          <a:bodyPr wrap="square" rtlCol="0">
            <a:spAutoFit/>
          </a:bodyPr>
          <a:lstStyle/>
          <a:p>
            <a:pPr algn="ctr"/>
            <a:r>
              <a:rPr kumimoji="1" lang="ja-JP" altLang="en-US" dirty="0"/>
              <a:t>狭い</a:t>
            </a:r>
          </a:p>
        </p:txBody>
      </p:sp>
      <p:sp>
        <p:nvSpPr>
          <p:cNvPr id="34" name="テキスト ボックス 33">
            <a:extLst>
              <a:ext uri="{FF2B5EF4-FFF2-40B4-BE49-F238E27FC236}">
                <a16:creationId xmlns:a16="http://schemas.microsoft.com/office/drawing/2014/main" id="{E03559E1-463E-3DCA-2AA5-4C0170D41B07}"/>
              </a:ext>
            </a:extLst>
          </p:cNvPr>
          <p:cNvSpPr txBox="1"/>
          <p:nvPr/>
        </p:nvSpPr>
        <p:spPr>
          <a:xfrm>
            <a:off x="9860054" y="2477878"/>
            <a:ext cx="1818516" cy="369332"/>
          </a:xfrm>
          <a:prstGeom prst="rect">
            <a:avLst/>
          </a:prstGeom>
          <a:noFill/>
        </p:spPr>
        <p:txBody>
          <a:bodyPr wrap="square" rtlCol="0">
            <a:spAutoFit/>
          </a:bodyPr>
          <a:lstStyle/>
          <a:p>
            <a:pPr algn="ctr"/>
            <a:r>
              <a:rPr kumimoji="1" lang="ja-JP" altLang="en-US" dirty="0"/>
              <a:t>広い</a:t>
            </a:r>
          </a:p>
        </p:txBody>
      </p:sp>
      <p:sp>
        <p:nvSpPr>
          <p:cNvPr id="35" name="テキスト ボックス 34">
            <a:extLst>
              <a:ext uri="{FF2B5EF4-FFF2-40B4-BE49-F238E27FC236}">
                <a16:creationId xmlns:a16="http://schemas.microsoft.com/office/drawing/2014/main" id="{FDE561EB-8600-6DAA-9A93-5F0DDE866874}"/>
              </a:ext>
            </a:extLst>
          </p:cNvPr>
          <p:cNvSpPr txBox="1"/>
          <p:nvPr/>
        </p:nvSpPr>
        <p:spPr>
          <a:xfrm>
            <a:off x="2478147" y="5617429"/>
            <a:ext cx="4049973" cy="369332"/>
          </a:xfrm>
          <a:prstGeom prst="rect">
            <a:avLst/>
          </a:prstGeom>
          <a:noFill/>
        </p:spPr>
        <p:txBody>
          <a:bodyPr wrap="square" rtlCol="0">
            <a:spAutoFit/>
          </a:bodyPr>
          <a:lstStyle/>
          <a:p>
            <a:pPr algn="ctr"/>
            <a:r>
              <a:rPr kumimoji="1" lang="ja-JP" altLang="en-US" dirty="0">
                <a:solidFill>
                  <a:schemeClr val="accent1"/>
                </a:solidFill>
              </a:rPr>
              <a:t>影響をほぼ受けない</a:t>
            </a:r>
          </a:p>
        </p:txBody>
      </p:sp>
      <p:sp>
        <p:nvSpPr>
          <p:cNvPr id="36" name="テキスト ボックス 35">
            <a:extLst>
              <a:ext uri="{FF2B5EF4-FFF2-40B4-BE49-F238E27FC236}">
                <a16:creationId xmlns:a16="http://schemas.microsoft.com/office/drawing/2014/main" id="{B4882298-B6DE-63F2-4B4E-F81FBDF6EC34}"/>
              </a:ext>
            </a:extLst>
          </p:cNvPr>
          <p:cNvSpPr txBox="1"/>
          <p:nvPr/>
        </p:nvSpPr>
        <p:spPr>
          <a:xfrm>
            <a:off x="2478147" y="5139795"/>
            <a:ext cx="4049973" cy="369332"/>
          </a:xfrm>
          <a:prstGeom prst="rect">
            <a:avLst/>
          </a:prstGeom>
          <a:noFill/>
        </p:spPr>
        <p:txBody>
          <a:bodyPr wrap="square" rtlCol="0">
            <a:spAutoFit/>
          </a:bodyPr>
          <a:lstStyle/>
          <a:p>
            <a:pPr algn="ctr"/>
            <a:r>
              <a:rPr kumimoji="1" lang="ja-JP" altLang="en-US" dirty="0">
                <a:solidFill>
                  <a:schemeClr val="accent4"/>
                </a:solidFill>
              </a:rPr>
              <a:t>影響を強く受ける</a:t>
            </a:r>
          </a:p>
        </p:txBody>
      </p:sp>
      <p:sp>
        <p:nvSpPr>
          <p:cNvPr id="37" name="テキスト ボックス 36">
            <a:extLst>
              <a:ext uri="{FF2B5EF4-FFF2-40B4-BE49-F238E27FC236}">
                <a16:creationId xmlns:a16="http://schemas.microsoft.com/office/drawing/2014/main" id="{393AB68C-FA0A-768C-A08C-135BAD814D2D}"/>
              </a:ext>
            </a:extLst>
          </p:cNvPr>
          <p:cNvSpPr txBox="1"/>
          <p:nvPr/>
        </p:nvSpPr>
        <p:spPr>
          <a:xfrm>
            <a:off x="7538837" y="5144874"/>
            <a:ext cx="4049973" cy="369332"/>
          </a:xfrm>
          <a:prstGeom prst="rect">
            <a:avLst/>
          </a:prstGeom>
          <a:noFill/>
        </p:spPr>
        <p:txBody>
          <a:bodyPr wrap="square" rtlCol="0">
            <a:spAutoFit/>
          </a:bodyPr>
          <a:lstStyle/>
          <a:p>
            <a:pPr algn="ctr"/>
            <a:r>
              <a:rPr kumimoji="1" lang="ja-JP" altLang="en-US" dirty="0">
                <a:solidFill>
                  <a:schemeClr val="accent1"/>
                </a:solidFill>
              </a:rPr>
              <a:t>影響をほぼ受けない</a:t>
            </a:r>
          </a:p>
        </p:txBody>
      </p:sp>
      <p:sp>
        <p:nvSpPr>
          <p:cNvPr id="38" name="テキスト ボックス 37">
            <a:extLst>
              <a:ext uri="{FF2B5EF4-FFF2-40B4-BE49-F238E27FC236}">
                <a16:creationId xmlns:a16="http://schemas.microsoft.com/office/drawing/2014/main" id="{3951089C-8AD3-6511-BB20-818F090666CB}"/>
              </a:ext>
            </a:extLst>
          </p:cNvPr>
          <p:cNvSpPr txBox="1"/>
          <p:nvPr/>
        </p:nvSpPr>
        <p:spPr>
          <a:xfrm>
            <a:off x="7504650" y="5617429"/>
            <a:ext cx="4049973" cy="369332"/>
          </a:xfrm>
          <a:prstGeom prst="rect">
            <a:avLst/>
          </a:prstGeom>
          <a:noFill/>
        </p:spPr>
        <p:txBody>
          <a:bodyPr wrap="square" rtlCol="0">
            <a:spAutoFit/>
          </a:bodyPr>
          <a:lstStyle/>
          <a:p>
            <a:pPr algn="ctr"/>
            <a:r>
              <a:rPr kumimoji="1" lang="ja-JP" altLang="en-US" dirty="0">
                <a:solidFill>
                  <a:schemeClr val="accent4"/>
                </a:solidFill>
              </a:rPr>
              <a:t>影響を強く受ける</a:t>
            </a:r>
          </a:p>
        </p:txBody>
      </p:sp>
      <p:sp>
        <p:nvSpPr>
          <p:cNvPr id="39" name="テキスト ボックス 38">
            <a:extLst>
              <a:ext uri="{FF2B5EF4-FFF2-40B4-BE49-F238E27FC236}">
                <a16:creationId xmlns:a16="http://schemas.microsoft.com/office/drawing/2014/main" id="{A80AE647-D0C7-A593-41F1-F63395429A51}"/>
              </a:ext>
            </a:extLst>
          </p:cNvPr>
          <p:cNvSpPr txBox="1"/>
          <p:nvPr/>
        </p:nvSpPr>
        <p:spPr>
          <a:xfrm>
            <a:off x="15083" y="2032827"/>
            <a:ext cx="2169033" cy="584775"/>
          </a:xfrm>
          <a:prstGeom prst="rect">
            <a:avLst/>
          </a:prstGeom>
          <a:noFill/>
        </p:spPr>
        <p:txBody>
          <a:bodyPr wrap="square" rtlCol="0">
            <a:spAutoFit/>
          </a:bodyPr>
          <a:lstStyle/>
          <a:p>
            <a:pPr algn="ctr"/>
            <a:r>
              <a:rPr kumimoji="1" lang="ja-JP" altLang="en-US" sz="1600" b="1" dirty="0">
                <a:solidFill>
                  <a:schemeClr val="accent1"/>
                </a:solidFill>
              </a:rPr>
              <a:t>決定変数空間における</a:t>
            </a:r>
            <a:endParaRPr kumimoji="1" lang="en-US" altLang="ja-JP" sz="1600" b="1" dirty="0">
              <a:solidFill>
                <a:schemeClr val="accent1"/>
              </a:solidFill>
            </a:endParaRPr>
          </a:p>
          <a:p>
            <a:pPr algn="ctr"/>
            <a:r>
              <a:rPr kumimoji="1" lang="ja-JP" altLang="en-US" sz="1600" b="1" dirty="0">
                <a:solidFill>
                  <a:schemeClr val="accent1"/>
                </a:solidFill>
              </a:rPr>
              <a:t>目的関数の景観</a:t>
            </a:r>
          </a:p>
        </p:txBody>
      </p:sp>
      <p:pic>
        <p:nvPicPr>
          <p:cNvPr id="40" name="図 39">
            <a:extLst>
              <a:ext uri="{FF2B5EF4-FFF2-40B4-BE49-F238E27FC236}">
                <a16:creationId xmlns:a16="http://schemas.microsoft.com/office/drawing/2014/main" id="{FEBC8037-C917-4FA3-99E0-2A62E6D9ECB2}"/>
              </a:ext>
            </a:extLst>
          </p:cNvPr>
          <p:cNvPicPr>
            <a:picLocks noChangeAspect="1"/>
          </p:cNvPicPr>
          <p:nvPr/>
        </p:nvPicPr>
        <p:blipFill>
          <a:blip r:embed="rId5"/>
          <a:stretch>
            <a:fillRect/>
          </a:stretch>
        </p:blipFill>
        <p:spPr>
          <a:xfrm>
            <a:off x="2244963" y="2936092"/>
            <a:ext cx="2347335" cy="2028504"/>
          </a:xfrm>
          <a:prstGeom prst="rect">
            <a:avLst/>
          </a:prstGeom>
        </p:spPr>
      </p:pic>
      <p:pic>
        <p:nvPicPr>
          <p:cNvPr id="41" name="図 40">
            <a:extLst>
              <a:ext uri="{FF2B5EF4-FFF2-40B4-BE49-F238E27FC236}">
                <a16:creationId xmlns:a16="http://schemas.microsoft.com/office/drawing/2014/main" id="{5947EA0D-6EE2-3C09-9BBF-EDA2B8B2D9B0}"/>
              </a:ext>
            </a:extLst>
          </p:cNvPr>
          <p:cNvPicPr>
            <a:picLocks noChangeAspect="1"/>
          </p:cNvPicPr>
          <p:nvPr/>
        </p:nvPicPr>
        <p:blipFill>
          <a:blip r:embed="rId6"/>
          <a:stretch>
            <a:fillRect/>
          </a:stretch>
        </p:blipFill>
        <p:spPr>
          <a:xfrm>
            <a:off x="4732119" y="2936092"/>
            <a:ext cx="2336406" cy="2028508"/>
          </a:xfrm>
          <a:prstGeom prst="rect">
            <a:avLst/>
          </a:prstGeom>
        </p:spPr>
      </p:pic>
      <p:cxnSp>
        <p:nvCxnSpPr>
          <p:cNvPr id="42" name="直線コネクタ 41">
            <a:extLst>
              <a:ext uri="{FF2B5EF4-FFF2-40B4-BE49-F238E27FC236}">
                <a16:creationId xmlns:a16="http://schemas.microsoft.com/office/drawing/2014/main" id="{FB6FB4BB-C875-DE35-F5A7-8FD71667208A}"/>
              </a:ext>
            </a:extLst>
          </p:cNvPr>
          <p:cNvCxnSpPr/>
          <p:nvPr/>
        </p:nvCxnSpPr>
        <p:spPr>
          <a:xfrm>
            <a:off x="385135" y="3124200"/>
            <a:ext cx="240790" cy="0"/>
          </a:xfrm>
          <a:prstGeom prst="line">
            <a:avLst/>
          </a:prstGeom>
          <a:ln w="76200">
            <a:solidFill>
              <a:srgbClr val="FF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AE20801-E627-BF88-2233-37A1BE31ABB2}"/>
              </a:ext>
            </a:extLst>
          </p:cNvPr>
          <p:cNvSpPr txBox="1"/>
          <p:nvPr/>
        </p:nvSpPr>
        <p:spPr>
          <a:xfrm>
            <a:off x="476761" y="2954923"/>
            <a:ext cx="1768202" cy="338554"/>
          </a:xfrm>
          <a:prstGeom prst="rect">
            <a:avLst/>
          </a:prstGeom>
          <a:noFill/>
        </p:spPr>
        <p:txBody>
          <a:bodyPr wrap="square" rtlCol="0">
            <a:spAutoFit/>
          </a:bodyPr>
          <a:lstStyle/>
          <a:p>
            <a:pPr algn="ctr"/>
            <a:r>
              <a:rPr kumimoji="1" lang="ja-JP" altLang="en-US" sz="1600" dirty="0"/>
              <a:t>：</a:t>
            </a:r>
            <a:r>
              <a:rPr kumimoji="1" lang="en-US" altLang="ja-JP" sz="1600" dirty="0"/>
              <a:t>Pareto Frontier</a:t>
            </a:r>
            <a:endParaRPr kumimoji="1" lang="ja-JP" altLang="en-US" sz="1600" dirty="0"/>
          </a:p>
        </p:txBody>
      </p:sp>
      <p:sp>
        <p:nvSpPr>
          <p:cNvPr id="44" name="テキスト ボックス 43">
            <a:extLst>
              <a:ext uri="{FF2B5EF4-FFF2-40B4-BE49-F238E27FC236}">
                <a16:creationId xmlns:a16="http://schemas.microsoft.com/office/drawing/2014/main" id="{61D71711-489C-0810-DDD5-A7FC731D41A0}"/>
              </a:ext>
            </a:extLst>
          </p:cNvPr>
          <p:cNvSpPr txBox="1"/>
          <p:nvPr/>
        </p:nvSpPr>
        <p:spPr>
          <a:xfrm>
            <a:off x="457803" y="4633196"/>
            <a:ext cx="1357037" cy="369332"/>
          </a:xfrm>
          <a:prstGeom prst="rect">
            <a:avLst/>
          </a:prstGeom>
          <a:solidFill>
            <a:schemeClr val="accent1"/>
          </a:solidFill>
          <a:ln>
            <a:solidFill>
              <a:schemeClr val="tx1"/>
            </a:solidFill>
          </a:ln>
        </p:spPr>
        <p:txBody>
          <a:bodyPr wrap="square" rtlCol="0">
            <a:spAutoFit/>
          </a:bodyPr>
          <a:lstStyle/>
          <a:p>
            <a:pPr algn="ctr"/>
            <a:r>
              <a:rPr kumimoji="1" lang="ja-JP" altLang="en-US" b="1" dirty="0">
                <a:solidFill>
                  <a:schemeClr val="bg1"/>
                </a:solidFill>
              </a:rPr>
              <a:t>仮説</a:t>
            </a:r>
          </a:p>
        </p:txBody>
      </p:sp>
    </p:spTree>
    <p:extLst>
      <p:ext uri="{BB962C8B-B14F-4D97-AF65-F5344CB8AC3E}">
        <p14:creationId xmlns:p14="http://schemas.microsoft.com/office/powerpoint/2010/main" val="29998315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ベンチマーク問題での検証②：結果まとめ</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42</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sp>
        <p:nvSpPr>
          <p:cNvPr id="7" name="テキスト プレースホルダー 2">
            <a:extLst>
              <a:ext uri="{FF2B5EF4-FFF2-40B4-BE49-F238E27FC236}">
                <a16:creationId xmlns:a16="http://schemas.microsoft.com/office/drawing/2014/main" id="{0DDA359B-B881-3838-724D-12B3EAEA56C3}"/>
              </a:ext>
            </a:extLst>
          </p:cNvPr>
          <p:cNvSpPr txBox="1">
            <a:spLocks/>
          </p:cNvSpPr>
          <p:nvPr/>
        </p:nvSpPr>
        <p:spPr>
          <a:xfrm>
            <a:off x="142903" y="936557"/>
            <a:ext cx="12020522" cy="53928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ハイブリッド手法を開発し、相反する性質に対するロバスト性を両立できた。</a:t>
            </a:r>
            <a:endParaRPr lang="en-US" altLang="ja-JP" sz="2800" dirty="0"/>
          </a:p>
        </p:txBody>
      </p:sp>
      <p:pic>
        <p:nvPicPr>
          <p:cNvPr id="8" name="図 7">
            <a:extLst>
              <a:ext uri="{FF2B5EF4-FFF2-40B4-BE49-F238E27FC236}">
                <a16:creationId xmlns:a16="http://schemas.microsoft.com/office/drawing/2014/main" id="{478391B7-9DC8-83BA-C781-0DB488F04F42}"/>
              </a:ext>
            </a:extLst>
          </p:cNvPr>
          <p:cNvPicPr>
            <a:picLocks noChangeAspect="1"/>
          </p:cNvPicPr>
          <p:nvPr/>
        </p:nvPicPr>
        <p:blipFill>
          <a:blip r:embed="rId2"/>
          <a:stretch>
            <a:fillRect/>
          </a:stretch>
        </p:blipFill>
        <p:spPr>
          <a:xfrm>
            <a:off x="628748" y="1992791"/>
            <a:ext cx="2314227" cy="1806281"/>
          </a:xfrm>
          <a:prstGeom prst="rect">
            <a:avLst/>
          </a:prstGeom>
        </p:spPr>
      </p:pic>
      <p:pic>
        <p:nvPicPr>
          <p:cNvPr id="9" name="図 8">
            <a:extLst>
              <a:ext uri="{FF2B5EF4-FFF2-40B4-BE49-F238E27FC236}">
                <a16:creationId xmlns:a16="http://schemas.microsoft.com/office/drawing/2014/main" id="{1E517DBB-4F87-2235-6930-C236E54BD5AC}"/>
              </a:ext>
            </a:extLst>
          </p:cNvPr>
          <p:cNvPicPr>
            <a:picLocks noChangeAspect="1"/>
          </p:cNvPicPr>
          <p:nvPr/>
        </p:nvPicPr>
        <p:blipFill>
          <a:blip r:embed="rId3"/>
          <a:stretch>
            <a:fillRect/>
          </a:stretch>
        </p:blipFill>
        <p:spPr>
          <a:xfrm>
            <a:off x="3719058" y="1996082"/>
            <a:ext cx="2333829" cy="1817783"/>
          </a:xfrm>
          <a:prstGeom prst="rect">
            <a:avLst/>
          </a:prstGeom>
        </p:spPr>
      </p:pic>
      <p:pic>
        <p:nvPicPr>
          <p:cNvPr id="10" name="図 9">
            <a:extLst>
              <a:ext uri="{FF2B5EF4-FFF2-40B4-BE49-F238E27FC236}">
                <a16:creationId xmlns:a16="http://schemas.microsoft.com/office/drawing/2014/main" id="{CA489ED7-2D31-8314-DF18-8F26507AC0BF}"/>
              </a:ext>
            </a:extLst>
          </p:cNvPr>
          <p:cNvPicPr>
            <a:picLocks noChangeAspect="1"/>
          </p:cNvPicPr>
          <p:nvPr/>
        </p:nvPicPr>
        <p:blipFill>
          <a:blip r:embed="rId4"/>
          <a:stretch>
            <a:fillRect/>
          </a:stretch>
        </p:blipFill>
        <p:spPr>
          <a:xfrm>
            <a:off x="1199699" y="4538567"/>
            <a:ext cx="2314227" cy="1801986"/>
          </a:xfrm>
          <a:prstGeom prst="rect">
            <a:avLst/>
          </a:prstGeom>
        </p:spPr>
      </p:pic>
      <p:pic>
        <p:nvPicPr>
          <p:cNvPr id="11" name="図 10">
            <a:extLst>
              <a:ext uri="{FF2B5EF4-FFF2-40B4-BE49-F238E27FC236}">
                <a16:creationId xmlns:a16="http://schemas.microsoft.com/office/drawing/2014/main" id="{4E264231-9774-CEE4-FE6D-EE6725D55ADE}"/>
              </a:ext>
            </a:extLst>
          </p:cNvPr>
          <p:cNvPicPr>
            <a:picLocks noChangeAspect="1"/>
          </p:cNvPicPr>
          <p:nvPr/>
        </p:nvPicPr>
        <p:blipFill>
          <a:blip r:embed="rId5"/>
          <a:stretch>
            <a:fillRect/>
          </a:stretch>
        </p:blipFill>
        <p:spPr>
          <a:xfrm>
            <a:off x="3712753" y="4522770"/>
            <a:ext cx="2340134" cy="1817783"/>
          </a:xfrm>
          <a:prstGeom prst="rect">
            <a:avLst/>
          </a:prstGeom>
        </p:spPr>
      </p:pic>
      <p:pic>
        <p:nvPicPr>
          <p:cNvPr id="13" name="図 12">
            <a:extLst>
              <a:ext uri="{FF2B5EF4-FFF2-40B4-BE49-F238E27FC236}">
                <a16:creationId xmlns:a16="http://schemas.microsoft.com/office/drawing/2014/main" id="{A92F91BF-8EDC-CD1C-CEDB-3066BE08AFCD}"/>
              </a:ext>
            </a:extLst>
          </p:cNvPr>
          <p:cNvPicPr>
            <a:picLocks noChangeAspect="1"/>
          </p:cNvPicPr>
          <p:nvPr/>
        </p:nvPicPr>
        <p:blipFill>
          <a:blip r:embed="rId6"/>
          <a:stretch>
            <a:fillRect/>
          </a:stretch>
        </p:blipFill>
        <p:spPr>
          <a:xfrm>
            <a:off x="6981055" y="1734201"/>
            <a:ext cx="3437262" cy="1867359"/>
          </a:xfrm>
          <a:prstGeom prst="rect">
            <a:avLst/>
          </a:prstGeom>
        </p:spPr>
      </p:pic>
      <p:pic>
        <p:nvPicPr>
          <p:cNvPr id="15" name="図 14">
            <a:extLst>
              <a:ext uri="{FF2B5EF4-FFF2-40B4-BE49-F238E27FC236}">
                <a16:creationId xmlns:a16="http://schemas.microsoft.com/office/drawing/2014/main" id="{C11D3140-BD2D-CFBC-39AE-72AF3C46B6F1}"/>
              </a:ext>
            </a:extLst>
          </p:cNvPr>
          <p:cNvPicPr>
            <a:picLocks noChangeAspect="1"/>
          </p:cNvPicPr>
          <p:nvPr/>
        </p:nvPicPr>
        <p:blipFill>
          <a:blip r:embed="rId7"/>
          <a:stretch>
            <a:fillRect/>
          </a:stretch>
        </p:blipFill>
        <p:spPr>
          <a:xfrm>
            <a:off x="6971530" y="3986992"/>
            <a:ext cx="3437262" cy="2033813"/>
          </a:xfrm>
          <a:prstGeom prst="rect">
            <a:avLst/>
          </a:prstGeom>
        </p:spPr>
      </p:pic>
      <p:sp>
        <p:nvSpPr>
          <p:cNvPr id="16" name="テキスト ボックス 15">
            <a:extLst>
              <a:ext uri="{FF2B5EF4-FFF2-40B4-BE49-F238E27FC236}">
                <a16:creationId xmlns:a16="http://schemas.microsoft.com/office/drawing/2014/main" id="{F69202E6-14D8-AF83-4AA9-AA0460654038}"/>
              </a:ext>
            </a:extLst>
          </p:cNvPr>
          <p:cNvSpPr txBox="1"/>
          <p:nvPr/>
        </p:nvSpPr>
        <p:spPr>
          <a:xfrm>
            <a:off x="7441141" y="5882611"/>
            <a:ext cx="485580" cy="369332"/>
          </a:xfrm>
          <a:prstGeom prst="rect">
            <a:avLst/>
          </a:prstGeom>
          <a:noFill/>
        </p:spPr>
        <p:txBody>
          <a:bodyPr wrap="square" rtlCol="0">
            <a:spAutoFit/>
          </a:bodyPr>
          <a:lstStyle/>
          <a:p>
            <a:pPr algn="ctr"/>
            <a:r>
              <a:rPr kumimoji="1" lang="ja-JP" altLang="en-US" dirty="0"/>
              <a:t>狭</a:t>
            </a:r>
          </a:p>
        </p:txBody>
      </p:sp>
      <p:sp>
        <p:nvSpPr>
          <p:cNvPr id="17" name="テキスト ボックス 16">
            <a:extLst>
              <a:ext uri="{FF2B5EF4-FFF2-40B4-BE49-F238E27FC236}">
                <a16:creationId xmlns:a16="http://schemas.microsoft.com/office/drawing/2014/main" id="{DFFA71C5-E22C-EDFF-E042-8EB46AA106E1}"/>
              </a:ext>
            </a:extLst>
          </p:cNvPr>
          <p:cNvSpPr txBox="1"/>
          <p:nvPr/>
        </p:nvSpPr>
        <p:spPr>
          <a:xfrm>
            <a:off x="10025230" y="5882611"/>
            <a:ext cx="473882" cy="369332"/>
          </a:xfrm>
          <a:prstGeom prst="rect">
            <a:avLst/>
          </a:prstGeom>
          <a:noFill/>
        </p:spPr>
        <p:txBody>
          <a:bodyPr wrap="square" rtlCol="0">
            <a:spAutoFit/>
          </a:bodyPr>
          <a:lstStyle/>
          <a:p>
            <a:pPr algn="ctr"/>
            <a:r>
              <a:rPr kumimoji="1" lang="ja-JP" altLang="en-US" dirty="0"/>
              <a:t>広</a:t>
            </a:r>
          </a:p>
        </p:txBody>
      </p:sp>
      <p:sp>
        <p:nvSpPr>
          <p:cNvPr id="18" name="テキスト ボックス 17">
            <a:extLst>
              <a:ext uri="{FF2B5EF4-FFF2-40B4-BE49-F238E27FC236}">
                <a16:creationId xmlns:a16="http://schemas.microsoft.com/office/drawing/2014/main" id="{BC084E67-6789-DF12-C857-427BF409B554}"/>
              </a:ext>
            </a:extLst>
          </p:cNvPr>
          <p:cNvSpPr txBox="1"/>
          <p:nvPr/>
        </p:nvSpPr>
        <p:spPr>
          <a:xfrm>
            <a:off x="10034755" y="3500182"/>
            <a:ext cx="473882" cy="369332"/>
          </a:xfrm>
          <a:prstGeom prst="rect">
            <a:avLst/>
          </a:prstGeom>
          <a:noFill/>
        </p:spPr>
        <p:txBody>
          <a:bodyPr wrap="square" rtlCol="0">
            <a:spAutoFit/>
          </a:bodyPr>
          <a:lstStyle/>
          <a:p>
            <a:pPr algn="ctr"/>
            <a:r>
              <a:rPr kumimoji="1" lang="ja-JP" altLang="en-US" dirty="0"/>
              <a:t>疎</a:t>
            </a:r>
          </a:p>
        </p:txBody>
      </p:sp>
      <p:sp>
        <p:nvSpPr>
          <p:cNvPr id="19" name="テキスト ボックス 18">
            <a:extLst>
              <a:ext uri="{FF2B5EF4-FFF2-40B4-BE49-F238E27FC236}">
                <a16:creationId xmlns:a16="http://schemas.microsoft.com/office/drawing/2014/main" id="{63A36F9E-BD9B-43EA-42B7-47B9A450F67B}"/>
              </a:ext>
            </a:extLst>
          </p:cNvPr>
          <p:cNvSpPr txBox="1"/>
          <p:nvPr/>
        </p:nvSpPr>
        <p:spPr>
          <a:xfrm>
            <a:off x="7480938" y="3500182"/>
            <a:ext cx="473882" cy="369332"/>
          </a:xfrm>
          <a:prstGeom prst="rect">
            <a:avLst/>
          </a:prstGeom>
          <a:noFill/>
        </p:spPr>
        <p:txBody>
          <a:bodyPr wrap="square" rtlCol="0">
            <a:spAutoFit/>
          </a:bodyPr>
          <a:lstStyle/>
          <a:p>
            <a:pPr algn="ctr"/>
            <a:r>
              <a:rPr kumimoji="1" lang="ja-JP" altLang="en-US" dirty="0"/>
              <a:t>密</a:t>
            </a:r>
          </a:p>
        </p:txBody>
      </p:sp>
      <p:sp>
        <p:nvSpPr>
          <p:cNvPr id="20" name="テキスト ボックス 19">
            <a:extLst>
              <a:ext uri="{FF2B5EF4-FFF2-40B4-BE49-F238E27FC236}">
                <a16:creationId xmlns:a16="http://schemas.microsoft.com/office/drawing/2014/main" id="{5169B174-1499-FD95-B42A-8A8C497BE6E1}"/>
              </a:ext>
            </a:extLst>
          </p:cNvPr>
          <p:cNvSpPr txBox="1"/>
          <p:nvPr/>
        </p:nvSpPr>
        <p:spPr>
          <a:xfrm>
            <a:off x="8404884" y="3582916"/>
            <a:ext cx="1166739" cy="338554"/>
          </a:xfrm>
          <a:prstGeom prst="rect">
            <a:avLst/>
          </a:prstGeom>
          <a:noFill/>
        </p:spPr>
        <p:txBody>
          <a:bodyPr wrap="square" rtlCol="0">
            <a:spAutoFit/>
          </a:bodyPr>
          <a:lstStyle/>
          <a:p>
            <a:pPr algn="ctr"/>
            <a:r>
              <a:rPr kumimoji="1" lang="ja-JP" altLang="en-US" sz="1600" dirty="0"/>
              <a:t>非凸性</a:t>
            </a:r>
          </a:p>
        </p:txBody>
      </p:sp>
      <p:sp>
        <p:nvSpPr>
          <p:cNvPr id="21" name="テキスト ボックス 20">
            <a:extLst>
              <a:ext uri="{FF2B5EF4-FFF2-40B4-BE49-F238E27FC236}">
                <a16:creationId xmlns:a16="http://schemas.microsoft.com/office/drawing/2014/main" id="{D3707FA3-15E7-6F43-7E5E-891DDFFB95EA}"/>
              </a:ext>
            </a:extLst>
          </p:cNvPr>
          <p:cNvSpPr txBox="1"/>
          <p:nvPr/>
        </p:nvSpPr>
        <p:spPr>
          <a:xfrm>
            <a:off x="7861085" y="5919315"/>
            <a:ext cx="2273643" cy="338554"/>
          </a:xfrm>
          <a:prstGeom prst="rect">
            <a:avLst/>
          </a:prstGeom>
          <a:noFill/>
        </p:spPr>
        <p:txBody>
          <a:bodyPr wrap="square" rtlCol="0">
            <a:spAutoFit/>
          </a:bodyPr>
          <a:lstStyle/>
          <a:p>
            <a:pPr algn="ctr"/>
            <a:r>
              <a:rPr kumimoji="1" lang="ja-JP" altLang="en-US" sz="1600" dirty="0"/>
              <a:t>パレートフロンティアの広さ</a:t>
            </a:r>
          </a:p>
        </p:txBody>
      </p:sp>
      <p:sp>
        <p:nvSpPr>
          <p:cNvPr id="22" name="テキスト ボックス 21">
            <a:extLst>
              <a:ext uri="{FF2B5EF4-FFF2-40B4-BE49-F238E27FC236}">
                <a16:creationId xmlns:a16="http://schemas.microsoft.com/office/drawing/2014/main" id="{DD3D0FB8-0BDE-4801-3CCE-5AC534C453A0}"/>
              </a:ext>
            </a:extLst>
          </p:cNvPr>
          <p:cNvSpPr txBox="1"/>
          <p:nvPr/>
        </p:nvSpPr>
        <p:spPr>
          <a:xfrm>
            <a:off x="1641696" y="1518564"/>
            <a:ext cx="3437261" cy="338554"/>
          </a:xfrm>
          <a:prstGeom prst="rect">
            <a:avLst/>
          </a:prstGeom>
          <a:noFill/>
        </p:spPr>
        <p:txBody>
          <a:bodyPr wrap="square" rtlCol="0">
            <a:spAutoFit/>
          </a:bodyPr>
          <a:lstStyle/>
          <a:p>
            <a:pPr algn="ctr"/>
            <a:r>
              <a:rPr kumimoji="1" lang="en-US" altLang="ja-JP" sz="1600" dirty="0"/>
              <a:t>PM1: Dual Stage Switching Type</a:t>
            </a:r>
            <a:endParaRPr kumimoji="1" lang="ja-JP" altLang="en-US" sz="1600" dirty="0"/>
          </a:p>
        </p:txBody>
      </p:sp>
      <p:sp>
        <p:nvSpPr>
          <p:cNvPr id="23" name="二等辺三角形 22">
            <a:extLst>
              <a:ext uri="{FF2B5EF4-FFF2-40B4-BE49-F238E27FC236}">
                <a16:creationId xmlns:a16="http://schemas.microsoft.com/office/drawing/2014/main" id="{8C91B0F1-A99D-B7D0-3640-535D879CAC86}"/>
              </a:ext>
            </a:extLst>
          </p:cNvPr>
          <p:cNvSpPr/>
          <p:nvPr/>
        </p:nvSpPr>
        <p:spPr>
          <a:xfrm rot="5400000">
            <a:off x="3041947" y="2620235"/>
            <a:ext cx="555094" cy="25167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a:extLst>
              <a:ext uri="{FF2B5EF4-FFF2-40B4-BE49-F238E27FC236}">
                <a16:creationId xmlns:a16="http://schemas.microsoft.com/office/drawing/2014/main" id="{DE6BD077-E58B-F0F6-1B1C-F2FB4359E3E0}"/>
              </a:ext>
            </a:extLst>
          </p:cNvPr>
          <p:cNvSpPr txBox="1"/>
          <p:nvPr/>
        </p:nvSpPr>
        <p:spPr>
          <a:xfrm>
            <a:off x="2472274" y="3051022"/>
            <a:ext cx="1488853" cy="307777"/>
          </a:xfrm>
          <a:prstGeom prst="rect">
            <a:avLst/>
          </a:prstGeom>
          <a:noFill/>
        </p:spPr>
        <p:txBody>
          <a:bodyPr wrap="square" rtlCol="0">
            <a:spAutoFit/>
          </a:bodyPr>
          <a:lstStyle/>
          <a:p>
            <a:pPr algn="ctr"/>
            <a:r>
              <a:rPr kumimoji="1" lang="ja-JP" altLang="en-US" sz="1400" dirty="0">
                <a:solidFill>
                  <a:schemeClr val="accent1"/>
                </a:solidFill>
              </a:rPr>
              <a:t>途中で切り替え</a:t>
            </a:r>
          </a:p>
        </p:txBody>
      </p:sp>
      <p:sp>
        <p:nvSpPr>
          <p:cNvPr id="45" name="テキスト ボックス 44">
            <a:extLst>
              <a:ext uri="{FF2B5EF4-FFF2-40B4-BE49-F238E27FC236}">
                <a16:creationId xmlns:a16="http://schemas.microsoft.com/office/drawing/2014/main" id="{7EFD9EE7-4210-445B-7489-B27ED0749556}"/>
              </a:ext>
            </a:extLst>
          </p:cNvPr>
          <p:cNvSpPr txBox="1"/>
          <p:nvPr/>
        </p:nvSpPr>
        <p:spPr>
          <a:xfrm>
            <a:off x="868814" y="1897684"/>
            <a:ext cx="1986839" cy="307777"/>
          </a:xfrm>
          <a:prstGeom prst="rect">
            <a:avLst/>
          </a:prstGeom>
          <a:solidFill>
            <a:schemeClr val="bg1"/>
          </a:solidFill>
          <a:ln>
            <a:solidFill>
              <a:schemeClr val="tx1"/>
            </a:solidFill>
          </a:ln>
        </p:spPr>
        <p:txBody>
          <a:bodyPr wrap="square" rtlCol="0">
            <a:spAutoFit/>
          </a:bodyPr>
          <a:lstStyle/>
          <a:p>
            <a:pPr algn="ctr"/>
            <a:r>
              <a:rPr kumimoji="1" lang="ja-JP" altLang="en-US" sz="1400" dirty="0"/>
              <a:t>前半：問題分割</a:t>
            </a:r>
          </a:p>
        </p:txBody>
      </p:sp>
      <p:sp>
        <p:nvSpPr>
          <p:cNvPr id="46" name="テキスト ボックス 45">
            <a:extLst>
              <a:ext uri="{FF2B5EF4-FFF2-40B4-BE49-F238E27FC236}">
                <a16:creationId xmlns:a16="http://schemas.microsoft.com/office/drawing/2014/main" id="{C9E3ADD3-1368-A439-4841-7381F1EBB010}"/>
              </a:ext>
            </a:extLst>
          </p:cNvPr>
          <p:cNvSpPr txBox="1"/>
          <p:nvPr/>
        </p:nvSpPr>
        <p:spPr>
          <a:xfrm>
            <a:off x="3979086" y="1897417"/>
            <a:ext cx="1986839" cy="307777"/>
          </a:xfrm>
          <a:prstGeom prst="rect">
            <a:avLst/>
          </a:prstGeom>
          <a:solidFill>
            <a:schemeClr val="bg1"/>
          </a:solidFill>
          <a:ln>
            <a:solidFill>
              <a:schemeClr val="tx1"/>
            </a:solidFill>
          </a:ln>
        </p:spPr>
        <p:txBody>
          <a:bodyPr wrap="square" rtlCol="0">
            <a:spAutoFit/>
          </a:bodyPr>
          <a:lstStyle/>
          <a:p>
            <a:pPr algn="ctr"/>
            <a:r>
              <a:rPr kumimoji="1" lang="ja-JP" altLang="en-US" sz="1400" dirty="0"/>
              <a:t>後半：違反量削減優先</a:t>
            </a:r>
          </a:p>
        </p:txBody>
      </p:sp>
      <p:sp>
        <p:nvSpPr>
          <p:cNvPr id="47" name="テキスト ボックス 46">
            <a:extLst>
              <a:ext uri="{FF2B5EF4-FFF2-40B4-BE49-F238E27FC236}">
                <a16:creationId xmlns:a16="http://schemas.microsoft.com/office/drawing/2014/main" id="{5F6789C4-A661-9C81-7200-8A8FD67F1AE2}"/>
              </a:ext>
            </a:extLst>
          </p:cNvPr>
          <p:cNvSpPr txBox="1"/>
          <p:nvPr/>
        </p:nvSpPr>
        <p:spPr>
          <a:xfrm>
            <a:off x="1579991" y="3924205"/>
            <a:ext cx="3437261" cy="338554"/>
          </a:xfrm>
          <a:prstGeom prst="rect">
            <a:avLst/>
          </a:prstGeom>
          <a:noFill/>
        </p:spPr>
        <p:txBody>
          <a:bodyPr wrap="square" rtlCol="0">
            <a:spAutoFit/>
          </a:bodyPr>
          <a:lstStyle/>
          <a:p>
            <a:pPr algn="ctr"/>
            <a:r>
              <a:rPr kumimoji="1" lang="en-US" altLang="ja-JP" sz="1600" dirty="0"/>
              <a:t>PM2: Dual Divided Population Type</a:t>
            </a:r>
            <a:endParaRPr kumimoji="1" lang="ja-JP" altLang="en-US" sz="1600" dirty="0"/>
          </a:p>
        </p:txBody>
      </p:sp>
      <p:sp>
        <p:nvSpPr>
          <p:cNvPr id="48" name="テキスト ボックス 47">
            <a:extLst>
              <a:ext uri="{FF2B5EF4-FFF2-40B4-BE49-F238E27FC236}">
                <a16:creationId xmlns:a16="http://schemas.microsoft.com/office/drawing/2014/main" id="{B8CEDD17-0445-C57D-8136-7EA3CF59B3BA}"/>
              </a:ext>
            </a:extLst>
          </p:cNvPr>
          <p:cNvSpPr txBox="1"/>
          <p:nvPr/>
        </p:nvSpPr>
        <p:spPr>
          <a:xfrm>
            <a:off x="1435694" y="4280905"/>
            <a:ext cx="1986839" cy="307777"/>
          </a:xfrm>
          <a:prstGeom prst="rect">
            <a:avLst/>
          </a:prstGeom>
          <a:solidFill>
            <a:schemeClr val="bg1"/>
          </a:solidFill>
          <a:ln>
            <a:solidFill>
              <a:schemeClr val="tx1"/>
            </a:solidFill>
          </a:ln>
        </p:spPr>
        <p:txBody>
          <a:bodyPr wrap="square" rtlCol="0">
            <a:spAutoFit/>
          </a:bodyPr>
          <a:lstStyle/>
          <a:p>
            <a:pPr algn="ctr"/>
            <a:r>
              <a:rPr kumimoji="1" lang="ja-JP" altLang="en-US" sz="1400" dirty="0"/>
              <a:t>群</a:t>
            </a:r>
            <a:r>
              <a:rPr kumimoji="1" lang="en-US" altLang="ja-JP" sz="1400" dirty="0"/>
              <a:t>A</a:t>
            </a:r>
            <a:r>
              <a:rPr kumimoji="1" lang="ja-JP" altLang="en-US" sz="1400" dirty="0"/>
              <a:t>：問題分割</a:t>
            </a:r>
          </a:p>
        </p:txBody>
      </p:sp>
      <p:sp>
        <p:nvSpPr>
          <p:cNvPr id="49" name="テキスト ボックス 48">
            <a:extLst>
              <a:ext uri="{FF2B5EF4-FFF2-40B4-BE49-F238E27FC236}">
                <a16:creationId xmlns:a16="http://schemas.microsoft.com/office/drawing/2014/main" id="{B609F4D0-3105-E573-0F45-04D71CE7B63E}"/>
              </a:ext>
            </a:extLst>
          </p:cNvPr>
          <p:cNvSpPr txBox="1"/>
          <p:nvPr/>
        </p:nvSpPr>
        <p:spPr>
          <a:xfrm>
            <a:off x="3978538" y="4279903"/>
            <a:ext cx="1986839" cy="307777"/>
          </a:xfrm>
          <a:prstGeom prst="rect">
            <a:avLst/>
          </a:prstGeom>
          <a:solidFill>
            <a:schemeClr val="bg1"/>
          </a:solidFill>
          <a:ln>
            <a:solidFill>
              <a:schemeClr val="tx1"/>
            </a:solidFill>
          </a:ln>
        </p:spPr>
        <p:txBody>
          <a:bodyPr wrap="square" rtlCol="0">
            <a:spAutoFit/>
          </a:bodyPr>
          <a:lstStyle/>
          <a:p>
            <a:pPr algn="ctr"/>
            <a:r>
              <a:rPr kumimoji="1" lang="ja-JP" altLang="en-US" sz="1400" dirty="0"/>
              <a:t>群</a:t>
            </a:r>
            <a:r>
              <a:rPr kumimoji="1" lang="en-US" altLang="ja-JP" sz="1400" dirty="0"/>
              <a:t>B</a:t>
            </a:r>
            <a:r>
              <a:rPr kumimoji="1" lang="ja-JP" altLang="en-US" sz="1400" dirty="0"/>
              <a:t>：違反量削減優先</a:t>
            </a:r>
          </a:p>
        </p:txBody>
      </p:sp>
      <p:sp>
        <p:nvSpPr>
          <p:cNvPr id="50" name="テキスト ボックス 49">
            <a:extLst>
              <a:ext uri="{FF2B5EF4-FFF2-40B4-BE49-F238E27FC236}">
                <a16:creationId xmlns:a16="http://schemas.microsoft.com/office/drawing/2014/main" id="{861E0CC6-1310-FA57-081A-DC42EEC6E38B}"/>
              </a:ext>
            </a:extLst>
          </p:cNvPr>
          <p:cNvSpPr txBox="1"/>
          <p:nvPr/>
        </p:nvSpPr>
        <p:spPr>
          <a:xfrm>
            <a:off x="22905" y="1365748"/>
            <a:ext cx="1210588" cy="400110"/>
          </a:xfrm>
          <a:prstGeom prst="rect">
            <a:avLst/>
          </a:prstGeom>
          <a:noFill/>
        </p:spPr>
        <p:txBody>
          <a:bodyPr wrap="none" rtlCol="0">
            <a:spAutoFit/>
          </a:bodyPr>
          <a:lstStyle/>
          <a:p>
            <a:pPr algn="ctr"/>
            <a:r>
              <a:rPr kumimoji="1" lang="ja-JP" altLang="en-US" sz="2000" b="1" dirty="0">
                <a:solidFill>
                  <a:schemeClr val="accent1"/>
                </a:solidFill>
              </a:rPr>
              <a:t>提案手法</a:t>
            </a:r>
          </a:p>
        </p:txBody>
      </p:sp>
      <p:sp>
        <p:nvSpPr>
          <p:cNvPr id="51" name="テキスト ボックス 50">
            <a:extLst>
              <a:ext uri="{FF2B5EF4-FFF2-40B4-BE49-F238E27FC236}">
                <a16:creationId xmlns:a16="http://schemas.microsoft.com/office/drawing/2014/main" id="{1EA3A63E-235C-0E65-B854-6EEBDA41DD03}"/>
              </a:ext>
            </a:extLst>
          </p:cNvPr>
          <p:cNvSpPr txBox="1"/>
          <p:nvPr/>
        </p:nvSpPr>
        <p:spPr>
          <a:xfrm>
            <a:off x="6021143" y="1365748"/>
            <a:ext cx="1210588" cy="400110"/>
          </a:xfrm>
          <a:prstGeom prst="rect">
            <a:avLst/>
          </a:prstGeom>
          <a:noFill/>
        </p:spPr>
        <p:txBody>
          <a:bodyPr wrap="none" rtlCol="0">
            <a:spAutoFit/>
          </a:bodyPr>
          <a:lstStyle/>
          <a:p>
            <a:pPr algn="ctr"/>
            <a:r>
              <a:rPr kumimoji="1" lang="ja-JP" altLang="en-US" sz="2000" b="1" dirty="0">
                <a:solidFill>
                  <a:schemeClr val="accent1"/>
                </a:solidFill>
              </a:rPr>
              <a:t>探索性能</a:t>
            </a:r>
          </a:p>
        </p:txBody>
      </p:sp>
      <p:sp>
        <p:nvSpPr>
          <p:cNvPr id="52" name="楕円 51">
            <a:extLst>
              <a:ext uri="{FF2B5EF4-FFF2-40B4-BE49-F238E27FC236}">
                <a16:creationId xmlns:a16="http://schemas.microsoft.com/office/drawing/2014/main" id="{25AC7254-6F5C-F439-486D-E0C590FF74DB}"/>
              </a:ext>
            </a:extLst>
          </p:cNvPr>
          <p:cNvSpPr/>
          <p:nvPr/>
        </p:nvSpPr>
        <p:spPr>
          <a:xfrm>
            <a:off x="7286625" y="1507139"/>
            <a:ext cx="98079" cy="9676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楕円 52">
            <a:extLst>
              <a:ext uri="{FF2B5EF4-FFF2-40B4-BE49-F238E27FC236}">
                <a16:creationId xmlns:a16="http://schemas.microsoft.com/office/drawing/2014/main" id="{185B07C5-D94E-9FC1-3F67-B59951E91BF9}"/>
              </a:ext>
            </a:extLst>
          </p:cNvPr>
          <p:cNvSpPr/>
          <p:nvPr/>
        </p:nvSpPr>
        <p:spPr>
          <a:xfrm>
            <a:off x="11552917" y="1507139"/>
            <a:ext cx="98079" cy="96766"/>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楕円 53">
            <a:extLst>
              <a:ext uri="{FF2B5EF4-FFF2-40B4-BE49-F238E27FC236}">
                <a16:creationId xmlns:a16="http://schemas.microsoft.com/office/drawing/2014/main" id="{1FAC8A71-9D47-9072-96D0-F484EB1D1C9E}"/>
              </a:ext>
            </a:extLst>
          </p:cNvPr>
          <p:cNvSpPr/>
          <p:nvPr/>
        </p:nvSpPr>
        <p:spPr>
          <a:xfrm>
            <a:off x="8912523" y="1507139"/>
            <a:ext cx="98079" cy="96766"/>
          </a:xfrm>
          <a:prstGeom prst="ellipse">
            <a:avLst/>
          </a:prstGeom>
          <a:solidFill>
            <a:srgbClr val="FE5002"/>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楕円 54">
            <a:extLst>
              <a:ext uri="{FF2B5EF4-FFF2-40B4-BE49-F238E27FC236}">
                <a16:creationId xmlns:a16="http://schemas.microsoft.com/office/drawing/2014/main" id="{46778255-68BC-D0D8-E9D8-C7031A806357}"/>
              </a:ext>
            </a:extLst>
          </p:cNvPr>
          <p:cNvSpPr/>
          <p:nvPr/>
        </p:nvSpPr>
        <p:spPr>
          <a:xfrm>
            <a:off x="10853761" y="1507139"/>
            <a:ext cx="98079" cy="96766"/>
          </a:xfrm>
          <a:prstGeom prst="ellipse">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テキスト ボックス 55">
            <a:extLst>
              <a:ext uri="{FF2B5EF4-FFF2-40B4-BE49-F238E27FC236}">
                <a16:creationId xmlns:a16="http://schemas.microsoft.com/office/drawing/2014/main" id="{86A658E9-3740-76FD-85DF-D1C82B71B71E}"/>
              </a:ext>
            </a:extLst>
          </p:cNvPr>
          <p:cNvSpPr txBox="1"/>
          <p:nvPr/>
        </p:nvSpPr>
        <p:spPr>
          <a:xfrm>
            <a:off x="7327563" y="1386245"/>
            <a:ext cx="1580680" cy="338554"/>
          </a:xfrm>
          <a:prstGeom prst="rect">
            <a:avLst/>
          </a:prstGeom>
          <a:noFill/>
        </p:spPr>
        <p:txBody>
          <a:bodyPr wrap="square" rtlCol="0">
            <a:spAutoFit/>
          </a:bodyPr>
          <a:lstStyle/>
          <a:p>
            <a:pPr algn="ctr"/>
            <a:r>
              <a:rPr kumimoji="1" lang="en-US" altLang="ja-JP" sz="1600" dirty="0"/>
              <a:t>Feasibility Rule</a:t>
            </a:r>
            <a:endParaRPr kumimoji="1" lang="ja-JP" altLang="en-US" sz="1600" dirty="0"/>
          </a:p>
        </p:txBody>
      </p:sp>
      <p:sp>
        <p:nvSpPr>
          <p:cNvPr id="57" name="テキスト ボックス 56">
            <a:extLst>
              <a:ext uri="{FF2B5EF4-FFF2-40B4-BE49-F238E27FC236}">
                <a16:creationId xmlns:a16="http://schemas.microsoft.com/office/drawing/2014/main" id="{380EB5EA-A6F7-B6B5-69EB-0D9785BE9363}"/>
              </a:ext>
            </a:extLst>
          </p:cNvPr>
          <p:cNvSpPr txBox="1"/>
          <p:nvPr/>
        </p:nvSpPr>
        <p:spPr>
          <a:xfrm>
            <a:off x="8908243" y="1386245"/>
            <a:ext cx="1986647" cy="338554"/>
          </a:xfrm>
          <a:prstGeom prst="rect">
            <a:avLst/>
          </a:prstGeom>
          <a:noFill/>
        </p:spPr>
        <p:txBody>
          <a:bodyPr wrap="square" rtlCol="0">
            <a:spAutoFit/>
          </a:bodyPr>
          <a:lstStyle/>
          <a:p>
            <a:pPr algn="ctr"/>
            <a:r>
              <a:rPr kumimoji="1" lang="en-US" altLang="ja-JP" sz="1600" dirty="0"/>
              <a:t>Adaptive MOEA/D</a:t>
            </a:r>
            <a:endParaRPr kumimoji="1" lang="ja-JP" altLang="en-US" sz="1600" dirty="0"/>
          </a:p>
        </p:txBody>
      </p:sp>
      <p:sp>
        <p:nvSpPr>
          <p:cNvPr id="58" name="テキスト ボックス 57">
            <a:extLst>
              <a:ext uri="{FF2B5EF4-FFF2-40B4-BE49-F238E27FC236}">
                <a16:creationId xmlns:a16="http://schemas.microsoft.com/office/drawing/2014/main" id="{B2382242-E319-CA69-FE42-B64FE9C7380B}"/>
              </a:ext>
            </a:extLst>
          </p:cNvPr>
          <p:cNvSpPr txBox="1"/>
          <p:nvPr/>
        </p:nvSpPr>
        <p:spPr>
          <a:xfrm>
            <a:off x="10897599" y="1386245"/>
            <a:ext cx="633006" cy="338554"/>
          </a:xfrm>
          <a:prstGeom prst="rect">
            <a:avLst/>
          </a:prstGeom>
          <a:noFill/>
        </p:spPr>
        <p:txBody>
          <a:bodyPr wrap="square" rtlCol="0">
            <a:spAutoFit/>
          </a:bodyPr>
          <a:lstStyle/>
          <a:p>
            <a:pPr algn="ctr"/>
            <a:r>
              <a:rPr kumimoji="1" lang="en-US" altLang="ja-JP" sz="1600" dirty="0"/>
              <a:t>PM1</a:t>
            </a:r>
            <a:endParaRPr kumimoji="1" lang="ja-JP" altLang="en-US" sz="1600" dirty="0"/>
          </a:p>
        </p:txBody>
      </p:sp>
      <p:sp>
        <p:nvSpPr>
          <p:cNvPr id="59" name="テキスト ボックス 58">
            <a:extLst>
              <a:ext uri="{FF2B5EF4-FFF2-40B4-BE49-F238E27FC236}">
                <a16:creationId xmlns:a16="http://schemas.microsoft.com/office/drawing/2014/main" id="{9968ADA4-CD6F-26D8-6DFD-041A7757F81C}"/>
              </a:ext>
            </a:extLst>
          </p:cNvPr>
          <p:cNvSpPr txBox="1"/>
          <p:nvPr/>
        </p:nvSpPr>
        <p:spPr>
          <a:xfrm>
            <a:off x="11575437" y="1386245"/>
            <a:ext cx="633006" cy="338554"/>
          </a:xfrm>
          <a:prstGeom prst="rect">
            <a:avLst/>
          </a:prstGeom>
          <a:noFill/>
        </p:spPr>
        <p:txBody>
          <a:bodyPr wrap="square" rtlCol="0">
            <a:spAutoFit/>
          </a:bodyPr>
          <a:lstStyle/>
          <a:p>
            <a:pPr algn="ctr"/>
            <a:r>
              <a:rPr kumimoji="1" lang="en-US" altLang="ja-JP" sz="1600" dirty="0"/>
              <a:t>PM2</a:t>
            </a:r>
            <a:endParaRPr kumimoji="1" lang="ja-JP" altLang="en-US" sz="1600" dirty="0"/>
          </a:p>
        </p:txBody>
      </p:sp>
      <p:sp>
        <p:nvSpPr>
          <p:cNvPr id="60" name="テキスト ボックス 59">
            <a:extLst>
              <a:ext uri="{FF2B5EF4-FFF2-40B4-BE49-F238E27FC236}">
                <a16:creationId xmlns:a16="http://schemas.microsoft.com/office/drawing/2014/main" id="{95311BA9-2917-6FC4-E861-7E6CD0E77B72}"/>
              </a:ext>
            </a:extLst>
          </p:cNvPr>
          <p:cNvSpPr txBox="1"/>
          <p:nvPr/>
        </p:nvSpPr>
        <p:spPr>
          <a:xfrm>
            <a:off x="6775489" y="3150868"/>
            <a:ext cx="473883" cy="369332"/>
          </a:xfrm>
          <a:prstGeom prst="rect">
            <a:avLst/>
          </a:prstGeom>
          <a:noFill/>
        </p:spPr>
        <p:txBody>
          <a:bodyPr wrap="square" rtlCol="0">
            <a:spAutoFit/>
          </a:bodyPr>
          <a:lstStyle/>
          <a:p>
            <a:pPr algn="ctr"/>
            <a:r>
              <a:rPr kumimoji="1" lang="ja-JP" altLang="en-US" dirty="0"/>
              <a:t>良</a:t>
            </a:r>
          </a:p>
        </p:txBody>
      </p:sp>
      <p:sp>
        <p:nvSpPr>
          <p:cNvPr id="61" name="テキスト ボックス 60">
            <a:extLst>
              <a:ext uri="{FF2B5EF4-FFF2-40B4-BE49-F238E27FC236}">
                <a16:creationId xmlns:a16="http://schemas.microsoft.com/office/drawing/2014/main" id="{992C891F-BF38-6CB0-2CCF-6F700E65C6C4}"/>
              </a:ext>
            </a:extLst>
          </p:cNvPr>
          <p:cNvSpPr txBox="1"/>
          <p:nvPr/>
        </p:nvSpPr>
        <p:spPr>
          <a:xfrm>
            <a:off x="6775488" y="5615910"/>
            <a:ext cx="473883" cy="369332"/>
          </a:xfrm>
          <a:prstGeom prst="rect">
            <a:avLst/>
          </a:prstGeom>
          <a:noFill/>
        </p:spPr>
        <p:txBody>
          <a:bodyPr wrap="square" rtlCol="0">
            <a:spAutoFit/>
          </a:bodyPr>
          <a:lstStyle/>
          <a:p>
            <a:pPr algn="ctr"/>
            <a:r>
              <a:rPr kumimoji="1" lang="ja-JP" altLang="en-US" dirty="0"/>
              <a:t>良</a:t>
            </a:r>
          </a:p>
        </p:txBody>
      </p:sp>
      <p:sp>
        <p:nvSpPr>
          <p:cNvPr id="62" name="テキスト ボックス 61">
            <a:extLst>
              <a:ext uri="{FF2B5EF4-FFF2-40B4-BE49-F238E27FC236}">
                <a16:creationId xmlns:a16="http://schemas.microsoft.com/office/drawing/2014/main" id="{218F571B-F8DF-A2E3-EA86-C41D02233A79}"/>
              </a:ext>
            </a:extLst>
          </p:cNvPr>
          <p:cNvSpPr txBox="1"/>
          <p:nvPr/>
        </p:nvSpPr>
        <p:spPr>
          <a:xfrm>
            <a:off x="101174" y="4272900"/>
            <a:ext cx="1292791" cy="523220"/>
          </a:xfrm>
          <a:prstGeom prst="rect">
            <a:avLst/>
          </a:prstGeom>
          <a:noFill/>
        </p:spPr>
        <p:txBody>
          <a:bodyPr wrap="square" rtlCol="0">
            <a:spAutoFit/>
          </a:bodyPr>
          <a:lstStyle/>
          <a:p>
            <a:pPr algn="ctr"/>
            <a:r>
              <a:rPr kumimoji="1" lang="ja-JP" altLang="en-US" sz="1400" dirty="0">
                <a:solidFill>
                  <a:schemeClr val="accent1"/>
                </a:solidFill>
              </a:rPr>
              <a:t>個体群を</a:t>
            </a:r>
            <a:r>
              <a:rPr kumimoji="1" lang="en-US" altLang="ja-JP" sz="1400" dirty="0">
                <a:solidFill>
                  <a:schemeClr val="accent1"/>
                </a:solidFill>
              </a:rPr>
              <a:t>2</a:t>
            </a:r>
            <a:r>
              <a:rPr kumimoji="1" lang="ja-JP" altLang="en-US" sz="1400" dirty="0">
                <a:solidFill>
                  <a:schemeClr val="accent1"/>
                </a:solidFill>
              </a:rPr>
              <a:t>群に分割</a:t>
            </a:r>
          </a:p>
        </p:txBody>
      </p:sp>
      <p:sp>
        <p:nvSpPr>
          <p:cNvPr id="63" name="テキスト ボックス 62">
            <a:extLst>
              <a:ext uri="{FF2B5EF4-FFF2-40B4-BE49-F238E27FC236}">
                <a16:creationId xmlns:a16="http://schemas.microsoft.com/office/drawing/2014/main" id="{5B55DA17-6874-8CE7-77CB-C677BAFA0587}"/>
              </a:ext>
            </a:extLst>
          </p:cNvPr>
          <p:cNvSpPr txBox="1"/>
          <p:nvPr/>
        </p:nvSpPr>
        <p:spPr>
          <a:xfrm>
            <a:off x="10178289" y="1955814"/>
            <a:ext cx="1750952" cy="523220"/>
          </a:xfrm>
          <a:prstGeom prst="rect">
            <a:avLst/>
          </a:prstGeom>
          <a:noFill/>
        </p:spPr>
        <p:txBody>
          <a:bodyPr wrap="square" rtlCol="0">
            <a:spAutoFit/>
          </a:bodyPr>
          <a:lstStyle/>
          <a:p>
            <a:pPr algn="ctr"/>
            <a:r>
              <a:rPr kumimoji="1" lang="ja-JP" altLang="en-US" sz="1400" dirty="0">
                <a:solidFill>
                  <a:schemeClr val="accent1"/>
                </a:solidFill>
              </a:rPr>
              <a:t>違反量削減優先は影響を強く受ける</a:t>
            </a:r>
          </a:p>
        </p:txBody>
      </p:sp>
      <p:sp>
        <p:nvSpPr>
          <p:cNvPr id="64" name="テキスト ボックス 63">
            <a:extLst>
              <a:ext uri="{FF2B5EF4-FFF2-40B4-BE49-F238E27FC236}">
                <a16:creationId xmlns:a16="http://schemas.microsoft.com/office/drawing/2014/main" id="{4EFB39A3-5C3E-72AD-ED3A-EE62C475CE50}"/>
              </a:ext>
            </a:extLst>
          </p:cNvPr>
          <p:cNvSpPr txBox="1"/>
          <p:nvPr/>
        </p:nvSpPr>
        <p:spPr>
          <a:xfrm>
            <a:off x="10178289" y="4395398"/>
            <a:ext cx="1750952" cy="523220"/>
          </a:xfrm>
          <a:prstGeom prst="rect">
            <a:avLst/>
          </a:prstGeom>
          <a:noFill/>
        </p:spPr>
        <p:txBody>
          <a:bodyPr wrap="square" rtlCol="0">
            <a:spAutoFit/>
          </a:bodyPr>
          <a:lstStyle/>
          <a:p>
            <a:pPr algn="ctr"/>
            <a:r>
              <a:rPr kumimoji="1" lang="ja-JP" altLang="en-US" sz="1400" dirty="0">
                <a:solidFill>
                  <a:schemeClr val="accent1"/>
                </a:solidFill>
              </a:rPr>
              <a:t>問題分割と</a:t>
            </a:r>
            <a:r>
              <a:rPr kumimoji="1" lang="en-US" altLang="ja-JP" sz="1400" dirty="0">
                <a:solidFill>
                  <a:schemeClr val="accent1"/>
                </a:solidFill>
              </a:rPr>
              <a:t>PM2</a:t>
            </a:r>
            <a:r>
              <a:rPr kumimoji="1" lang="ja-JP" altLang="en-US" sz="1400" dirty="0">
                <a:solidFill>
                  <a:schemeClr val="accent1"/>
                </a:solidFill>
              </a:rPr>
              <a:t>は</a:t>
            </a:r>
            <a:endParaRPr kumimoji="1" lang="en-US" altLang="ja-JP" sz="1400" dirty="0">
              <a:solidFill>
                <a:schemeClr val="accent1"/>
              </a:solidFill>
            </a:endParaRPr>
          </a:p>
          <a:p>
            <a:pPr algn="ctr"/>
            <a:r>
              <a:rPr kumimoji="1" lang="ja-JP" altLang="en-US" sz="1400" dirty="0">
                <a:solidFill>
                  <a:schemeClr val="accent1"/>
                </a:solidFill>
              </a:rPr>
              <a:t>影響を強く受ける</a:t>
            </a:r>
          </a:p>
        </p:txBody>
      </p:sp>
      <p:sp>
        <p:nvSpPr>
          <p:cNvPr id="65" name="テキスト ボックス 64">
            <a:extLst>
              <a:ext uri="{FF2B5EF4-FFF2-40B4-BE49-F238E27FC236}">
                <a16:creationId xmlns:a16="http://schemas.microsoft.com/office/drawing/2014/main" id="{8152A054-04F3-579D-3046-D5F8B00DE33C}"/>
              </a:ext>
            </a:extLst>
          </p:cNvPr>
          <p:cNvSpPr txBox="1"/>
          <p:nvPr/>
        </p:nvSpPr>
        <p:spPr>
          <a:xfrm>
            <a:off x="5550950" y="6356350"/>
            <a:ext cx="3859976" cy="338554"/>
          </a:xfrm>
          <a:prstGeom prst="rect">
            <a:avLst/>
          </a:prstGeom>
          <a:noFill/>
        </p:spPr>
        <p:txBody>
          <a:bodyPr wrap="square" rtlCol="0">
            <a:spAutoFit/>
          </a:bodyPr>
          <a:lstStyle/>
          <a:p>
            <a:pPr algn="ctr"/>
            <a:r>
              <a:rPr kumimoji="1" lang="en-US" altLang="ja-JP" sz="1600" dirty="0"/>
              <a:t>※</a:t>
            </a:r>
            <a:r>
              <a:rPr kumimoji="1" lang="ja-JP" altLang="en-US" sz="1600" dirty="0"/>
              <a:t>データ欠損＝実行可能解を得られなかった</a:t>
            </a:r>
          </a:p>
        </p:txBody>
      </p:sp>
      <p:sp>
        <p:nvSpPr>
          <p:cNvPr id="66" name="テキスト ボックス 65">
            <a:extLst>
              <a:ext uri="{FF2B5EF4-FFF2-40B4-BE49-F238E27FC236}">
                <a16:creationId xmlns:a16="http://schemas.microsoft.com/office/drawing/2014/main" id="{CBFCBB40-BF52-6F25-C28F-A2610B4FA7DC}"/>
              </a:ext>
            </a:extLst>
          </p:cNvPr>
          <p:cNvSpPr txBox="1"/>
          <p:nvPr/>
        </p:nvSpPr>
        <p:spPr>
          <a:xfrm>
            <a:off x="10178289" y="5115669"/>
            <a:ext cx="1750952" cy="523220"/>
          </a:xfrm>
          <a:prstGeom prst="rect">
            <a:avLst/>
          </a:prstGeom>
          <a:noFill/>
        </p:spPr>
        <p:txBody>
          <a:bodyPr wrap="square" rtlCol="0">
            <a:spAutoFit/>
          </a:bodyPr>
          <a:lstStyle/>
          <a:p>
            <a:pPr algn="ctr"/>
            <a:r>
              <a:rPr kumimoji="1" lang="en-US" altLang="ja-JP" sz="1400" dirty="0">
                <a:solidFill>
                  <a:schemeClr val="accent4"/>
                </a:solidFill>
              </a:rPr>
              <a:t>PM1</a:t>
            </a:r>
            <a:r>
              <a:rPr kumimoji="1" lang="ja-JP" altLang="en-US" sz="1400" dirty="0">
                <a:solidFill>
                  <a:schemeClr val="accent4"/>
                </a:solidFill>
              </a:rPr>
              <a:t>は両性質の</a:t>
            </a:r>
            <a:endParaRPr kumimoji="1" lang="en-US" altLang="ja-JP" sz="1400" dirty="0">
              <a:solidFill>
                <a:schemeClr val="accent4"/>
              </a:solidFill>
            </a:endParaRPr>
          </a:p>
          <a:p>
            <a:pPr algn="ctr"/>
            <a:r>
              <a:rPr kumimoji="1" lang="ja-JP" altLang="en-US" sz="1400" dirty="0">
                <a:solidFill>
                  <a:schemeClr val="accent4"/>
                </a:solidFill>
              </a:rPr>
              <a:t>影響が小さい</a:t>
            </a:r>
          </a:p>
        </p:txBody>
      </p:sp>
    </p:spTree>
    <p:extLst>
      <p:ext uri="{BB962C8B-B14F-4D97-AF65-F5344CB8AC3E}">
        <p14:creationId xmlns:p14="http://schemas.microsoft.com/office/powerpoint/2010/main" val="28361798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製紙プラント操業計画問題での検証：最適化問題</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43</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cxnSp>
        <p:nvCxnSpPr>
          <p:cNvPr id="4" name="直線コネクタ 3">
            <a:extLst>
              <a:ext uri="{FF2B5EF4-FFF2-40B4-BE49-F238E27FC236}">
                <a16:creationId xmlns:a16="http://schemas.microsoft.com/office/drawing/2014/main" id="{862AF075-342D-3697-DBB1-F2C0AF7A5A33}"/>
              </a:ext>
            </a:extLst>
          </p:cNvPr>
          <p:cNvCxnSpPr>
            <a:cxnSpLocks/>
          </p:cNvCxnSpPr>
          <p:nvPr/>
        </p:nvCxnSpPr>
        <p:spPr>
          <a:xfrm flipV="1">
            <a:off x="1493778" y="1770411"/>
            <a:ext cx="0" cy="4079067"/>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1341885E-A0B7-D0E8-097B-3F94FA6D96B9}"/>
              </a:ext>
            </a:extLst>
          </p:cNvPr>
          <p:cNvSpPr txBox="1"/>
          <p:nvPr/>
        </p:nvSpPr>
        <p:spPr>
          <a:xfrm>
            <a:off x="308387" y="2091483"/>
            <a:ext cx="902811" cy="307777"/>
          </a:xfrm>
          <a:prstGeom prst="rect">
            <a:avLst/>
          </a:prstGeom>
          <a:noFill/>
        </p:spPr>
        <p:txBody>
          <a:bodyPr wrap="none" rtlCol="0">
            <a:spAutoFit/>
          </a:bodyPr>
          <a:lstStyle/>
          <a:p>
            <a:pPr algn="ctr"/>
            <a:r>
              <a:rPr kumimoji="1" lang="ja-JP" altLang="en-US" sz="1400" b="1" dirty="0"/>
              <a:t>目的関数</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9701996-6906-FDEA-9F1D-D9296573BEC1}"/>
                  </a:ext>
                </a:extLst>
              </p:cNvPr>
              <p:cNvSpPr txBox="1"/>
              <p:nvPr/>
            </p:nvSpPr>
            <p:spPr>
              <a:xfrm>
                <a:off x="1614564" y="1883026"/>
                <a:ext cx="6252299" cy="70564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nary>
                        <m:naryPr>
                          <m:chr m:val="∑"/>
                          <m:ctrlPr>
                            <a:rPr kumimoji="1" lang="en-US" altLang="ja-JP" sz="1400" b="0" i="1" smtClean="0">
                              <a:latin typeface="Cambria Math" panose="02040503050406030204" pitchFamily="18" charset="0"/>
                            </a:rPr>
                          </m:ctrlPr>
                        </m:naryPr>
                        <m:sub>
                          <m:r>
                            <m:rPr>
                              <m:brk m:alnAt="23"/>
                            </m:rP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sub>
                        <m:sup>
                          <m:r>
                            <a:rPr kumimoji="1" lang="en-US" altLang="ja-JP" sz="1400" b="0" i="1" smtClean="0">
                              <a:latin typeface="Cambria Math" panose="02040503050406030204" pitchFamily="18" charset="0"/>
                            </a:rPr>
                            <m:t>𝑇𝑖𝑚𝑒</m:t>
                          </m:r>
                        </m:sup>
                        <m:e>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e>
                      </m:nary>
                    </m:oMath>
                  </m:oMathPara>
                </a14:m>
                <a:endParaRPr kumimoji="1" lang="ja-JP" altLang="en-US" sz="1400" dirty="0"/>
              </a:p>
            </p:txBody>
          </p:sp>
        </mc:Choice>
        <mc:Fallback xmlns="">
          <p:sp>
            <p:nvSpPr>
              <p:cNvPr id="6" name="テキスト ボックス 5">
                <a:extLst>
                  <a:ext uri="{FF2B5EF4-FFF2-40B4-BE49-F238E27FC236}">
                    <a16:creationId xmlns:a16="http://schemas.microsoft.com/office/drawing/2014/main" id="{99701996-6906-FDEA-9F1D-D9296573BEC1}"/>
                  </a:ext>
                </a:extLst>
              </p:cNvPr>
              <p:cNvSpPr txBox="1">
                <a:spLocks noRot="1" noChangeAspect="1" noMove="1" noResize="1" noEditPoints="1" noAdjustHandles="1" noChangeArrowheads="1" noChangeShapeType="1" noTextEdit="1"/>
              </p:cNvSpPr>
              <p:nvPr/>
            </p:nvSpPr>
            <p:spPr>
              <a:xfrm>
                <a:off x="1614564" y="1883026"/>
                <a:ext cx="6252299" cy="70564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89E9B61-EBD9-BACA-700D-33610B9FFFB6}"/>
                  </a:ext>
                </a:extLst>
              </p:cNvPr>
              <p:cNvSpPr txBox="1"/>
              <p:nvPr/>
            </p:nvSpPr>
            <p:spPr>
              <a:xfrm>
                <a:off x="7876999" y="2152552"/>
                <a:ext cx="236990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p>
                        <m:sSupPr>
                          <m:ctrlPr>
                            <a:rPr kumimoji="1" lang="en-US" altLang="ja-JP" sz="1400" i="1">
                              <a:latin typeface="Cambria Math" panose="02040503050406030204" pitchFamily="18" charset="0"/>
                            </a:rPr>
                          </m:ctrlPr>
                        </m:sSupPr>
                        <m:e>
                          <m:r>
                            <a:rPr kumimoji="1" lang="en-US" altLang="ja-JP" sz="1400" i="1">
                              <a:latin typeface="Cambria Math" panose="02040503050406030204" pitchFamily="18" charset="0"/>
                            </a:rPr>
                            <m:t>10</m:t>
                          </m:r>
                        </m:e>
                        <m:sup>
                          <m:r>
                            <a:rPr kumimoji="1" lang="en-US" altLang="ja-JP" sz="1400" b="0" i="1" smtClean="0">
                              <a:latin typeface="Cambria Math" panose="02040503050406030204" pitchFamily="18" charset="0"/>
                            </a:rPr>
                            <m:t>2</m:t>
                          </m:r>
                        </m:sup>
                      </m:sSup>
                      <m:r>
                        <m:rPr>
                          <m:sty m:val="p"/>
                        </m:rPr>
                        <a:rPr kumimoji="1" lang="en-US" altLang="ja-JP" sz="1400">
                          <a:latin typeface="Cambria Math" panose="02040503050406030204" pitchFamily="18" charset="0"/>
                        </a:rPr>
                        <m:t>max</m:t>
                      </m:r>
                      <m:r>
                        <a:rPr kumimoji="1" lang="en-US" altLang="ja-JP" sz="1400" i="1">
                          <a:latin typeface="Cambria Math" panose="02040503050406030204" pitchFamily="18" charset="0"/>
                        </a:rPr>
                        <m:t>⁡{0,</m:t>
                      </m:r>
                      <m:r>
                        <a:rPr kumimoji="1" lang="en-US" altLang="ja-JP" sz="1400" i="1">
                          <a:latin typeface="Cambria Math" panose="02040503050406030204" pitchFamily="18" charset="0"/>
                        </a:rPr>
                        <m:t>𝑔</m:t>
                      </m:r>
                      <m:r>
                        <a:rPr kumimoji="1" lang="en-US" altLang="ja-JP" sz="1400" i="1">
                          <a:latin typeface="Cambria Math" panose="02040503050406030204" pitchFamily="18" charset="0"/>
                        </a:rPr>
                        <m:t>[</m:t>
                      </m:r>
                      <m:r>
                        <a:rPr kumimoji="1" lang="en-US" altLang="ja-JP" sz="1400" i="1">
                          <a:latin typeface="Cambria Math" panose="02040503050406030204" pitchFamily="18" charset="0"/>
                        </a:rPr>
                        <m:t>𝑡</m:t>
                      </m:r>
                      <m:r>
                        <a:rPr kumimoji="1" lang="en-US" altLang="ja-JP" sz="1400" i="1">
                          <a:latin typeface="Cambria Math" panose="02040503050406030204" pitchFamily="18" charset="0"/>
                        </a:rPr>
                        <m:t>]}</m:t>
                      </m:r>
                    </m:oMath>
                  </m:oMathPara>
                </a14:m>
                <a:endParaRPr kumimoji="1" lang="en-US" altLang="ja-JP" sz="1400" i="1" dirty="0">
                  <a:latin typeface="Cambria Math" panose="02040503050406030204" pitchFamily="18" charset="0"/>
                </a:endParaRPr>
              </a:p>
            </p:txBody>
          </p:sp>
        </mc:Choice>
        <mc:Fallback xmlns="">
          <p:sp>
            <p:nvSpPr>
              <p:cNvPr id="12" name="テキスト ボックス 11">
                <a:extLst>
                  <a:ext uri="{FF2B5EF4-FFF2-40B4-BE49-F238E27FC236}">
                    <a16:creationId xmlns:a16="http://schemas.microsoft.com/office/drawing/2014/main" id="{E89E9B61-EBD9-BACA-700D-33610B9FFFB6}"/>
                  </a:ext>
                </a:extLst>
              </p:cNvPr>
              <p:cNvSpPr txBox="1">
                <a:spLocks noRot="1" noChangeAspect="1" noMove="1" noResize="1" noEditPoints="1" noAdjustHandles="1" noChangeArrowheads="1" noChangeShapeType="1" noTextEdit="1"/>
              </p:cNvSpPr>
              <p:nvPr/>
            </p:nvSpPr>
            <p:spPr>
              <a:xfrm>
                <a:off x="7876999" y="2152552"/>
                <a:ext cx="2369908" cy="307777"/>
              </a:xfrm>
              <a:prstGeom prst="rect">
                <a:avLst/>
              </a:prstGeom>
              <a:blipFill>
                <a:blip r:embed="rId3"/>
                <a:stretch>
                  <a:fillRect b="-9804"/>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DD433954-E4F1-2066-CF02-80AD748807FE}"/>
              </a:ext>
            </a:extLst>
          </p:cNvPr>
          <p:cNvSpPr txBox="1"/>
          <p:nvPr/>
        </p:nvSpPr>
        <p:spPr>
          <a:xfrm>
            <a:off x="7283754" y="2152552"/>
            <a:ext cx="662361" cy="523220"/>
          </a:xfrm>
          <a:prstGeom prst="rect">
            <a:avLst/>
          </a:prstGeom>
          <a:noFill/>
        </p:spPr>
        <p:txBody>
          <a:bodyPr wrap="none" rtlCol="0">
            <a:spAutoFit/>
          </a:bodyPr>
          <a:lstStyle/>
          <a:p>
            <a:pPr algn="ctr"/>
            <a:r>
              <a:rPr kumimoji="1" lang="en-US" altLang="ja-JP" sz="1400" dirty="0">
                <a:solidFill>
                  <a:schemeClr val="accent4"/>
                </a:solidFill>
              </a:rPr>
              <a:t>KN</a:t>
            </a:r>
            <a:r>
              <a:rPr kumimoji="1" lang="ja-JP" altLang="en-US" sz="1400" dirty="0">
                <a:solidFill>
                  <a:schemeClr val="accent4"/>
                </a:solidFill>
              </a:rPr>
              <a:t>価</a:t>
            </a:r>
            <a:endParaRPr kumimoji="1" lang="en-US" altLang="ja-JP" sz="1400" dirty="0">
              <a:solidFill>
                <a:schemeClr val="accent4"/>
              </a:solidFill>
            </a:endParaRPr>
          </a:p>
          <a:p>
            <a:pPr algn="ctr"/>
            <a:r>
              <a:rPr kumimoji="1" lang="en-US" altLang="ja-JP" sz="1400" dirty="0">
                <a:solidFill>
                  <a:schemeClr val="accent4"/>
                </a:solidFill>
              </a:rPr>
              <a:t>(</a:t>
            </a:r>
            <a:r>
              <a:rPr kumimoji="1" lang="ja-JP" altLang="en-US" sz="1400" dirty="0">
                <a:solidFill>
                  <a:schemeClr val="accent4"/>
                </a:solidFill>
              </a:rPr>
              <a:t>品質</a:t>
            </a:r>
            <a:r>
              <a:rPr kumimoji="1" lang="en-US" altLang="ja-JP" sz="1400" dirty="0">
                <a:solidFill>
                  <a:schemeClr val="accent4"/>
                </a:solidFill>
              </a:rPr>
              <a:t>)</a:t>
            </a:r>
            <a:endParaRPr kumimoji="1" lang="ja-JP" altLang="en-US" sz="1400" dirty="0">
              <a:solidFill>
                <a:schemeClr val="accent4"/>
              </a:solidFill>
            </a:endParaRP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50E390E3-88BC-AF19-FEE0-238009F51381}"/>
                  </a:ext>
                </a:extLst>
              </p:cNvPr>
              <p:cNvSpPr txBox="1"/>
              <p:nvPr/>
            </p:nvSpPr>
            <p:spPr>
              <a:xfrm>
                <a:off x="7876999" y="2500891"/>
                <a:ext cx="308806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−0.01≤</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r>
                        <a:rPr kumimoji="1" lang="en-US" altLang="ja-JP" sz="1400" i="1">
                          <a:latin typeface="Cambria Math" panose="02040503050406030204" pitchFamily="18" charset="0"/>
                        </a:rPr>
                        <m:t>𝐷</m:t>
                      </m:r>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≤0.01</m:t>
                      </m:r>
                    </m:oMath>
                  </m:oMathPara>
                </a14:m>
                <a:endParaRPr kumimoji="1" lang="ja-JP" altLang="en-US" sz="1400" dirty="0"/>
              </a:p>
            </p:txBody>
          </p:sp>
        </mc:Choice>
        <mc:Fallback xmlns="">
          <p:sp>
            <p:nvSpPr>
              <p:cNvPr id="26" name="テキスト ボックス 25">
                <a:extLst>
                  <a:ext uri="{FF2B5EF4-FFF2-40B4-BE49-F238E27FC236}">
                    <a16:creationId xmlns:a16="http://schemas.microsoft.com/office/drawing/2014/main" id="{50E390E3-88BC-AF19-FEE0-238009F51381}"/>
                  </a:ext>
                </a:extLst>
              </p:cNvPr>
              <p:cNvSpPr txBox="1">
                <a:spLocks noRot="1" noChangeAspect="1" noMove="1" noResize="1" noEditPoints="1" noAdjustHandles="1" noChangeArrowheads="1" noChangeShapeType="1" noTextEdit="1"/>
              </p:cNvSpPr>
              <p:nvPr/>
            </p:nvSpPr>
            <p:spPr>
              <a:xfrm>
                <a:off x="7876999" y="2500891"/>
                <a:ext cx="3088069" cy="307777"/>
              </a:xfrm>
              <a:prstGeom prst="rect">
                <a:avLst/>
              </a:prstGeom>
              <a:blipFill>
                <a:blip r:embed="rId4"/>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C5F4D8A1-7022-0FEE-F074-AB6E3DB2DD67}"/>
              </a:ext>
            </a:extLst>
          </p:cNvPr>
          <p:cNvSpPr txBox="1"/>
          <p:nvPr/>
        </p:nvSpPr>
        <p:spPr>
          <a:xfrm>
            <a:off x="3313364" y="2408862"/>
            <a:ext cx="572593" cy="307777"/>
          </a:xfrm>
          <a:prstGeom prst="rect">
            <a:avLst/>
          </a:prstGeom>
          <a:noFill/>
        </p:spPr>
        <p:txBody>
          <a:bodyPr wrap="none" rtlCol="0">
            <a:spAutoFit/>
          </a:bodyPr>
          <a:lstStyle/>
          <a:p>
            <a:pPr algn="ctr"/>
            <a:r>
              <a:rPr kumimoji="1" lang="ja-JP" altLang="en-US" sz="1400" dirty="0"/>
              <a:t>コスト</a:t>
            </a:r>
          </a:p>
        </p:txBody>
      </p:sp>
      <p:sp>
        <p:nvSpPr>
          <p:cNvPr id="28" name="テキスト ボックス 27">
            <a:extLst>
              <a:ext uri="{FF2B5EF4-FFF2-40B4-BE49-F238E27FC236}">
                <a16:creationId xmlns:a16="http://schemas.microsoft.com/office/drawing/2014/main" id="{86A5E61D-27C7-FCD1-DE1D-F7CE10CCCCE2}"/>
              </a:ext>
            </a:extLst>
          </p:cNvPr>
          <p:cNvSpPr txBox="1"/>
          <p:nvPr/>
        </p:nvSpPr>
        <p:spPr>
          <a:xfrm>
            <a:off x="4141734" y="2408862"/>
            <a:ext cx="572593" cy="307777"/>
          </a:xfrm>
          <a:prstGeom prst="rect">
            <a:avLst/>
          </a:prstGeom>
          <a:noFill/>
        </p:spPr>
        <p:txBody>
          <a:bodyPr wrap="none" rtlCol="0">
            <a:spAutoFit/>
          </a:bodyPr>
          <a:lstStyle/>
          <a:p>
            <a:pPr algn="ctr"/>
            <a:r>
              <a:rPr kumimoji="1" lang="ja-JP" altLang="en-US" sz="1400" dirty="0"/>
              <a:t>コスト</a:t>
            </a:r>
          </a:p>
        </p:txBody>
      </p:sp>
      <p:sp>
        <p:nvSpPr>
          <p:cNvPr id="29" name="テキスト ボックス 28">
            <a:extLst>
              <a:ext uri="{FF2B5EF4-FFF2-40B4-BE49-F238E27FC236}">
                <a16:creationId xmlns:a16="http://schemas.microsoft.com/office/drawing/2014/main" id="{10BCC012-E8C0-E2A8-7D9B-082D62F94D5E}"/>
              </a:ext>
            </a:extLst>
          </p:cNvPr>
          <p:cNvSpPr txBox="1"/>
          <p:nvPr/>
        </p:nvSpPr>
        <p:spPr>
          <a:xfrm>
            <a:off x="4987022" y="2408862"/>
            <a:ext cx="572593" cy="307777"/>
          </a:xfrm>
          <a:prstGeom prst="rect">
            <a:avLst/>
          </a:prstGeom>
          <a:noFill/>
        </p:spPr>
        <p:txBody>
          <a:bodyPr wrap="none" rtlCol="0">
            <a:spAutoFit/>
          </a:bodyPr>
          <a:lstStyle/>
          <a:p>
            <a:pPr algn="ctr"/>
            <a:r>
              <a:rPr kumimoji="1" lang="ja-JP" altLang="en-US" sz="1400" dirty="0"/>
              <a:t>コスト</a:t>
            </a:r>
          </a:p>
        </p:txBody>
      </p:sp>
      <p:sp>
        <p:nvSpPr>
          <p:cNvPr id="30" name="テキスト ボックス 29">
            <a:extLst>
              <a:ext uri="{FF2B5EF4-FFF2-40B4-BE49-F238E27FC236}">
                <a16:creationId xmlns:a16="http://schemas.microsoft.com/office/drawing/2014/main" id="{1C3E097A-FBC5-3DD8-493C-946BCA2DA52D}"/>
              </a:ext>
            </a:extLst>
          </p:cNvPr>
          <p:cNvSpPr txBox="1"/>
          <p:nvPr/>
        </p:nvSpPr>
        <p:spPr>
          <a:xfrm>
            <a:off x="5911770" y="2408862"/>
            <a:ext cx="572593" cy="307777"/>
          </a:xfrm>
          <a:prstGeom prst="rect">
            <a:avLst/>
          </a:prstGeom>
          <a:noFill/>
        </p:spPr>
        <p:txBody>
          <a:bodyPr wrap="none" rtlCol="0">
            <a:spAutoFit/>
          </a:bodyPr>
          <a:lstStyle/>
          <a:p>
            <a:pPr algn="ctr"/>
            <a:r>
              <a:rPr kumimoji="1" lang="ja-JP" altLang="en-US" sz="1400" dirty="0"/>
              <a:t>コスト</a:t>
            </a:r>
          </a:p>
        </p:txBody>
      </p:sp>
      <p:sp>
        <p:nvSpPr>
          <p:cNvPr id="31" name="テキスト ボックス 30">
            <a:extLst>
              <a:ext uri="{FF2B5EF4-FFF2-40B4-BE49-F238E27FC236}">
                <a16:creationId xmlns:a16="http://schemas.microsoft.com/office/drawing/2014/main" id="{77F0E9A8-9545-AC98-71F0-85BF4D990193}"/>
              </a:ext>
            </a:extLst>
          </p:cNvPr>
          <p:cNvSpPr txBox="1"/>
          <p:nvPr/>
        </p:nvSpPr>
        <p:spPr>
          <a:xfrm>
            <a:off x="2314187" y="2402439"/>
            <a:ext cx="880369" cy="307777"/>
          </a:xfrm>
          <a:prstGeom prst="rect">
            <a:avLst/>
          </a:prstGeom>
          <a:noFill/>
        </p:spPr>
        <p:txBody>
          <a:bodyPr wrap="none" rtlCol="0">
            <a:spAutoFit/>
          </a:bodyPr>
          <a:lstStyle/>
          <a:p>
            <a:pPr algn="ctr"/>
            <a:r>
              <a:rPr kumimoji="1" lang="ja-JP" altLang="en-US" sz="1400" dirty="0"/>
              <a:t>ペナルティ</a:t>
            </a: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C16A8911-96EE-2A32-CB65-F43D4A3E87EF}"/>
                  </a:ext>
                </a:extLst>
              </p:cNvPr>
              <p:cNvSpPr txBox="1"/>
              <p:nvPr/>
            </p:nvSpPr>
            <p:spPr>
              <a:xfrm>
                <a:off x="7884272" y="1847565"/>
                <a:ext cx="2426113" cy="307777"/>
              </a:xfrm>
              <a:prstGeom prst="rect">
                <a:avLst/>
              </a:prstGeom>
              <a:noFill/>
            </p:spPr>
            <p:txBody>
              <a:bodyPr wrap="none" rtlCol="0">
                <a:spAutoFit/>
              </a:bodyPr>
              <a:lstStyle/>
              <a:p>
                <a:r>
                  <a:rPr kumimoji="1" lang="ja-JP" altLang="en-US" sz="1400" dirty="0">
                    <a:solidFill>
                      <a:schemeClr val="accent4"/>
                    </a:solidFill>
                  </a:rPr>
                  <a:t>目標値</a:t>
                </a:r>
                <a14:m>
                  <m:oMath xmlns:m="http://schemas.openxmlformats.org/officeDocument/2006/math">
                    <m:r>
                      <a:rPr kumimoji="1" lang="en-US" altLang="ja-JP" sz="1400" i="1" smtClean="0">
                        <a:solidFill>
                          <a:schemeClr val="accent4"/>
                        </a:solidFill>
                        <a:latin typeface="Cambria Math" panose="02040503050406030204" pitchFamily="18" charset="0"/>
                      </a:rPr>
                      <m:t>𝐷</m:t>
                    </m:r>
                  </m:oMath>
                </a14:m>
                <a:r>
                  <a:rPr kumimoji="1" lang="ja-JP" altLang="en-US" sz="1400" dirty="0">
                    <a:solidFill>
                      <a:schemeClr val="accent4"/>
                    </a:solidFill>
                  </a:rPr>
                  <a:t>から逸脱した分を加算</a:t>
                </a:r>
              </a:p>
            </p:txBody>
          </p:sp>
        </mc:Choice>
        <mc:Fallback xmlns="">
          <p:sp>
            <p:nvSpPr>
              <p:cNvPr id="32" name="テキスト ボックス 31">
                <a:extLst>
                  <a:ext uri="{FF2B5EF4-FFF2-40B4-BE49-F238E27FC236}">
                    <a16:creationId xmlns:a16="http://schemas.microsoft.com/office/drawing/2014/main" id="{C16A8911-96EE-2A32-CB65-F43D4A3E87EF}"/>
                  </a:ext>
                </a:extLst>
              </p:cNvPr>
              <p:cNvSpPr txBox="1">
                <a:spLocks noRot="1" noChangeAspect="1" noMove="1" noResize="1" noEditPoints="1" noAdjustHandles="1" noChangeArrowheads="1" noChangeShapeType="1" noTextEdit="1"/>
              </p:cNvSpPr>
              <p:nvPr/>
            </p:nvSpPr>
            <p:spPr>
              <a:xfrm>
                <a:off x="7884272" y="1847565"/>
                <a:ext cx="2426113" cy="307777"/>
              </a:xfrm>
              <a:prstGeom prst="rect">
                <a:avLst/>
              </a:prstGeom>
              <a:blipFill>
                <a:blip r:embed="rId5"/>
                <a:stretch>
                  <a:fillRect l="-754" t="-3922" b="-19608"/>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A5789BF3-5785-5FEA-FD73-E40CC4733F3E}"/>
              </a:ext>
            </a:extLst>
          </p:cNvPr>
          <p:cNvSpPr txBox="1"/>
          <p:nvPr/>
        </p:nvSpPr>
        <p:spPr>
          <a:xfrm>
            <a:off x="315500" y="3058473"/>
            <a:ext cx="902811" cy="307777"/>
          </a:xfrm>
          <a:prstGeom prst="rect">
            <a:avLst/>
          </a:prstGeom>
          <a:noFill/>
        </p:spPr>
        <p:txBody>
          <a:bodyPr wrap="none" rtlCol="0">
            <a:spAutoFit/>
          </a:bodyPr>
          <a:lstStyle/>
          <a:p>
            <a:pPr algn="ctr"/>
            <a:r>
              <a:rPr kumimoji="1" lang="ja-JP" altLang="en-US" sz="1400" b="1" dirty="0"/>
              <a:t>制約条件</a:t>
            </a:r>
          </a:p>
        </p:txBody>
      </p:sp>
      <p:sp>
        <p:nvSpPr>
          <p:cNvPr id="34" name="テキスト ボックス 33">
            <a:extLst>
              <a:ext uri="{FF2B5EF4-FFF2-40B4-BE49-F238E27FC236}">
                <a16:creationId xmlns:a16="http://schemas.microsoft.com/office/drawing/2014/main" id="{CF29401E-5849-E6EC-177B-E69DAE9A2E95}"/>
              </a:ext>
            </a:extLst>
          </p:cNvPr>
          <p:cNvSpPr txBox="1"/>
          <p:nvPr/>
        </p:nvSpPr>
        <p:spPr>
          <a:xfrm>
            <a:off x="1576293" y="3712571"/>
            <a:ext cx="2109881" cy="307777"/>
          </a:xfrm>
          <a:prstGeom prst="rect">
            <a:avLst/>
          </a:prstGeom>
          <a:noFill/>
        </p:spPr>
        <p:txBody>
          <a:bodyPr wrap="square" rtlCol="0">
            <a:spAutoFit/>
          </a:bodyPr>
          <a:lstStyle/>
          <a:p>
            <a:pPr algn="ctr"/>
            <a:r>
              <a:rPr kumimoji="1" lang="ja-JP" altLang="en-US" sz="1400" dirty="0"/>
              <a:t>オフセット・実績固定制約</a:t>
            </a:r>
          </a:p>
        </p:txBody>
      </p:sp>
      <p:sp>
        <p:nvSpPr>
          <p:cNvPr id="35" name="テキスト ボックス 34">
            <a:extLst>
              <a:ext uri="{FF2B5EF4-FFF2-40B4-BE49-F238E27FC236}">
                <a16:creationId xmlns:a16="http://schemas.microsoft.com/office/drawing/2014/main" id="{6A0D9C32-FD39-050E-DE06-C03EA48FA8E7}"/>
              </a:ext>
            </a:extLst>
          </p:cNvPr>
          <p:cNvSpPr txBox="1"/>
          <p:nvPr/>
        </p:nvSpPr>
        <p:spPr>
          <a:xfrm>
            <a:off x="1623978" y="4384978"/>
            <a:ext cx="1128627" cy="307777"/>
          </a:xfrm>
          <a:prstGeom prst="rect">
            <a:avLst/>
          </a:prstGeom>
          <a:noFill/>
        </p:spPr>
        <p:txBody>
          <a:bodyPr wrap="square" rtlCol="0">
            <a:spAutoFit/>
          </a:bodyPr>
          <a:lstStyle/>
          <a:p>
            <a:pPr algn="ctr"/>
            <a:r>
              <a:rPr kumimoji="1" lang="ja-JP" altLang="en-US" sz="1400" dirty="0"/>
              <a:t>変化幅制約</a:t>
            </a:r>
          </a:p>
        </p:txBody>
      </p:sp>
      <p:sp>
        <p:nvSpPr>
          <p:cNvPr id="36" name="テキスト ボックス 35">
            <a:extLst>
              <a:ext uri="{FF2B5EF4-FFF2-40B4-BE49-F238E27FC236}">
                <a16:creationId xmlns:a16="http://schemas.microsoft.com/office/drawing/2014/main" id="{D5F6B3CD-149F-43DF-F2A8-CBD41A615EBB}"/>
              </a:ext>
            </a:extLst>
          </p:cNvPr>
          <p:cNvSpPr txBox="1"/>
          <p:nvPr/>
        </p:nvSpPr>
        <p:spPr>
          <a:xfrm>
            <a:off x="3078984" y="4946377"/>
            <a:ext cx="1235606" cy="307777"/>
          </a:xfrm>
          <a:prstGeom prst="rect">
            <a:avLst/>
          </a:prstGeom>
          <a:noFill/>
        </p:spPr>
        <p:txBody>
          <a:bodyPr wrap="square" rtlCol="0">
            <a:spAutoFit/>
          </a:bodyPr>
          <a:lstStyle/>
          <a:p>
            <a:pPr algn="ctr"/>
            <a:r>
              <a:rPr kumimoji="1" lang="ja-JP" altLang="en-US" sz="1400" dirty="0"/>
              <a:t>釜上部モデル</a:t>
            </a:r>
          </a:p>
        </p:txBody>
      </p:sp>
      <p:sp>
        <p:nvSpPr>
          <p:cNvPr id="37" name="テキスト ボックス 36">
            <a:extLst>
              <a:ext uri="{FF2B5EF4-FFF2-40B4-BE49-F238E27FC236}">
                <a16:creationId xmlns:a16="http://schemas.microsoft.com/office/drawing/2014/main" id="{6BC2BD16-77DD-A5A4-F113-D8F00CDD9B6E}"/>
              </a:ext>
            </a:extLst>
          </p:cNvPr>
          <p:cNvSpPr txBox="1"/>
          <p:nvPr/>
        </p:nvSpPr>
        <p:spPr>
          <a:xfrm>
            <a:off x="3152677" y="5474198"/>
            <a:ext cx="1003261" cy="307777"/>
          </a:xfrm>
          <a:prstGeom prst="rect">
            <a:avLst/>
          </a:prstGeom>
          <a:noFill/>
        </p:spPr>
        <p:txBody>
          <a:bodyPr wrap="square" rtlCol="0">
            <a:spAutoFit/>
          </a:bodyPr>
          <a:lstStyle/>
          <a:p>
            <a:pPr algn="ctr"/>
            <a:r>
              <a:rPr kumimoji="1" lang="ja-JP" altLang="en-US" sz="1400" dirty="0"/>
              <a:t>品質モデル</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EC4A6348-F2C2-B34C-255A-4E119F9DAB5D}"/>
                  </a:ext>
                </a:extLst>
              </p:cNvPr>
              <p:cNvSpPr txBox="1"/>
              <p:nvPr/>
            </p:nvSpPr>
            <p:spPr>
              <a:xfrm>
                <a:off x="4713261" y="3741403"/>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38" name="テキスト ボックス 37">
                <a:extLst>
                  <a:ext uri="{FF2B5EF4-FFF2-40B4-BE49-F238E27FC236}">
                    <a16:creationId xmlns:a16="http://schemas.microsoft.com/office/drawing/2014/main" id="{EC4A6348-F2C2-B34C-255A-4E119F9DAB5D}"/>
                  </a:ext>
                </a:extLst>
              </p:cNvPr>
              <p:cNvSpPr txBox="1">
                <a:spLocks noRot="1" noChangeAspect="1" noMove="1" noResize="1" noEditPoints="1" noAdjustHandles="1" noChangeArrowheads="1" noChangeShapeType="1" noTextEdit="1"/>
              </p:cNvSpPr>
              <p:nvPr/>
            </p:nvSpPr>
            <p:spPr>
              <a:xfrm>
                <a:off x="4713261" y="3741403"/>
                <a:ext cx="3984685"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4901131F-0B81-6C52-2E5C-04AB929D7373}"/>
                  </a:ext>
                </a:extLst>
              </p:cNvPr>
              <p:cNvSpPr txBox="1"/>
              <p:nvPr/>
            </p:nvSpPr>
            <p:spPr>
              <a:xfrm>
                <a:off x="4713261" y="4384978"/>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39" name="テキスト ボックス 38">
                <a:extLst>
                  <a:ext uri="{FF2B5EF4-FFF2-40B4-BE49-F238E27FC236}">
                    <a16:creationId xmlns:a16="http://schemas.microsoft.com/office/drawing/2014/main" id="{4901131F-0B81-6C52-2E5C-04AB929D7373}"/>
                  </a:ext>
                </a:extLst>
              </p:cNvPr>
              <p:cNvSpPr txBox="1">
                <a:spLocks noRot="1" noChangeAspect="1" noMove="1" noResize="1" noEditPoints="1" noAdjustHandles="1" noChangeArrowheads="1" noChangeShapeType="1" noTextEdit="1"/>
              </p:cNvSpPr>
              <p:nvPr/>
            </p:nvSpPr>
            <p:spPr>
              <a:xfrm>
                <a:off x="4713261" y="4384978"/>
                <a:ext cx="3984685"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FAB82140-32F7-3667-280E-A698147DCBF1}"/>
                  </a:ext>
                </a:extLst>
              </p:cNvPr>
              <p:cNvSpPr txBox="1"/>
              <p:nvPr/>
            </p:nvSpPr>
            <p:spPr>
              <a:xfrm>
                <a:off x="4690843" y="4931211"/>
                <a:ext cx="3293129"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40" name="テキスト ボックス 39">
                <a:extLst>
                  <a:ext uri="{FF2B5EF4-FFF2-40B4-BE49-F238E27FC236}">
                    <a16:creationId xmlns:a16="http://schemas.microsoft.com/office/drawing/2014/main" id="{FAB82140-32F7-3667-280E-A698147DCBF1}"/>
                  </a:ext>
                </a:extLst>
              </p:cNvPr>
              <p:cNvSpPr txBox="1">
                <a:spLocks noRot="1" noChangeAspect="1" noMove="1" noResize="1" noEditPoints="1" noAdjustHandles="1" noChangeArrowheads="1" noChangeShapeType="1" noTextEdit="1"/>
              </p:cNvSpPr>
              <p:nvPr/>
            </p:nvSpPr>
            <p:spPr>
              <a:xfrm>
                <a:off x="4690843" y="4931211"/>
                <a:ext cx="3293129"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71CD1A1-A189-0856-B035-89A8C3D57535}"/>
                  </a:ext>
                </a:extLst>
              </p:cNvPr>
              <p:cNvSpPr txBox="1"/>
              <p:nvPr/>
            </p:nvSpPr>
            <p:spPr>
              <a:xfrm>
                <a:off x="4713261" y="5459032"/>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41" name="テキスト ボックス 40">
                <a:extLst>
                  <a:ext uri="{FF2B5EF4-FFF2-40B4-BE49-F238E27FC236}">
                    <a16:creationId xmlns:a16="http://schemas.microsoft.com/office/drawing/2014/main" id="{471CD1A1-A189-0856-B035-89A8C3D57535}"/>
                  </a:ext>
                </a:extLst>
              </p:cNvPr>
              <p:cNvSpPr txBox="1">
                <a:spLocks noRot="1" noChangeAspect="1" noMove="1" noResize="1" noEditPoints="1" noAdjustHandles="1" noChangeArrowheads="1" noChangeShapeType="1" noTextEdit="1"/>
              </p:cNvSpPr>
              <p:nvPr/>
            </p:nvSpPr>
            <p:spPr>
              <a:xfrm>
                <a:off x="4713261" y="5459032"/>
                <a:ext cx="3984685" cy="307777"/>
              </a:xfrm>
              <a:prstGeom prst="rect">
                <a:avLst/>
              </a:prstGeom>
              <a:blipFill>
                <a:blip r:embed="rId9"/>
                <a:stretch>
                  <a:fillRect/>
                </a:stretch>
              </a:blipFill>
            </p:spPr>
            <p:txBody>
              <a:bodyPr/>
              <a:lstStyle/>
              <a:p>
                <a:r>
                  <a:rPr lang="ja-JP" altLang="en-US">
                    <a:noFill/>
                  </a:rPr>
                  <a:t> </a:t>
                </a:r>
              </a:p>
            </p:txBody>
          </p:sp>
        </mc:Fallback>
      </mc:AlternateContent>
      <p:sp>
        <p:nvSpPr>
          <p:cNvPr id="42" name="テキスト ボックス 41">
            <a:extLst>
              <a:ext uri="{FF2B5EF4-FFF2-40B4-BE49-F238E27FC236}">
                <a16:creationId xmlns:a16="http://schemas.microsoft.com/office/drawing/2014/main" id="{E10B016A-0BF7-034E-DAE1-05A8496E1AFB}"/>
              </a:ext>
            </a:extLst>
          </p:cNvPr>
          <p:cNvSpPr txBox="1"/>
          <p:nvPr/>
        </p:nvSpPr>
        <p:spPr>
          <a:xfrm>
            <a:off x="272292" y="5913187"/>
            <a:ext cx="8747908" cy="338554"/>
          </a:xfrm>
          <a:prstGeom prst="rect">
            <a:avLst/>
          </a:prstGeom>
          <a:noFill/>
        </p:spPr>
        <p:txBody>
          <a:bodyPr wrap="none" rtlCol="0">
            <a:spAutoFit/>
          </a:bodyPr>
          <a:lstStyle/>
          <a:p>
            <a:r>
              <a:rPr kumimoji="1" lang="en-US" altLang="ja-JP" sz="1600" dirty="0"/>
              <a:t>※</a:t>
            </a:r>
            <a:r>
              <a:rPr kumimoji="1" lang="ja-JP" altLang="en-US" sz="1600" dirty="0"/>
              <a:t>他にも、非線形制約やバイナリ変数があるが、今回はシンプルな連続変数・線形計画問題に使用した</a:t>
            </a:r>
          </a:p>
        </p:txBody>
      </p:sp>
      <p:sp>
        <p:nvSpPr>
          <p:cNvPr id="43" name="テキスト ボックス 42">
            <a:extLst>
              <a:ext uri="{FF2B5EF4-FFF2-40B4-BE49-F238E27FC236}">
                <a16:creationId xmlns:a16="http://schemas.microsoft.com/office/drawing/2014/main" id="{9BE2797A-744D-650F-4FAB-61547BBAA0C6}"/>
              </a:ext>
            </a:extLst>
          </p:cNvPr>
          <p:cNvSpPr txBox="1"/>
          <p:nvPr/>
        </p:nvSpPr>
        <p:spPr>
          <a:xfrm>
            <a:off x="1632816" y="3064459"/>
            <a:ext cx="2023366" cy="307777"/>
          </a:xfrm>
          <a:prstGeom prst="rect">
            <a:avLst/>
          </a:prstGeom>
          <a:noFill/>
        </p:spPr>
        <p:txBody>
          <a:bodyPr wrap="square" rtlCol="0">
            <a:spAutoFit/>
          </a:bodyPr>
          <a:lstStyle/>
          <a:p>
            <a:r>
              <a:rPr kumimoji="1" lang="ja-JP" altLang="en-US" sz="1400" dirty="0"/>
              <a:t>上下限制約</a:t>
            </a: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E6590146-EBCB-5271-6B93-944F932AF26C}"/>
                  </a:ext>
                </a:extLst>
              </p:cNvPr>
              <p:cNvSpPr txBox="1"/>
              <p:nvPr/>
            </p:nvSpPr>
            <p:spPr>
              <a:xfrm>
                <a:off x="4713261" y="3061564"/>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44" name="テキスト ボックス 43">
                <a:extLst>
                  <a:ext uri="{FF2B5EF4-FFF2-40B4-BE49-F238E27FC236}">
                    <a16:creationId xmlns:a16="http://schemas.microsoft.com/office/drawing/2014/main" id="{E6590146-EBCB-5271-6B93-944F932AF26C}"/>
                  </a:ext>
                </a:extLst>
              </p:cNvPr>
              <p:cNvSpPr txBox="1">
                <a:spLocks noRot="1" noChangeAspect="1" noMove="1" noResize="1" noEditPoints="1" noAdjustHandles="1" noChangeArrowheads="1" noChangeShapeType="1" noTextEdit="1"/>
              </p:cNvSpPr>
              <p:nvPr/>
            </p:nvSpPr>
            <p:spPr>
              <a:xfrm>
                <a:off x="4713261" y="3061564"/>
                <a:ext cx="3984685" cy="307777"/>
              </a:xfrm>
              <a:prstGeom prst="rect">
                <a:avLst/>
              </a:prstGeom>
              <a:blipFill>
                <a:blip r:embed="rId10"/>
                <a:stretch>
                  <a:fillRect/>
                </a:stretch>
              </a:blipFill>
            </p:spPr>
            <p:txBody>
              <a:bodyPr/>
              <a:lstStyle/>
              <a:p>
                <a:r>
                  <a:rPr lang="ja-JP" altLang="en-US">
                    <a:noFill/>
                  </a:rPr>
                  <a:t> </a:t>
                </a:r>
              </a:p>
            </p:txBody>
          </p:sp>
        </mc:Fallback>
      </mc:AlternateContent>
      <p:sp>
        <p:nvSpPr>
          <p:cNvPr id="45" name="吹き出し: 角を丸めた四角形 44">
            <a:extLst>
              <a:ext uri="{FF2B5EF4-FFF2-40B4-BE49-F238E27FC236}">
                <a16:creationId xmlns:a16="http://schemas.microsoft.com/office/drawing/2014/main" id="{5D7A9EBE-650F-4C84-FB7D-B85F448F13A3}"/>
              </a:ext>
            </a:extLst>
          </p:cNvPr>
          <p:cNvSpPr/>
          <p:nvPr/>
        </p:nvSpPr>
        <p:spPr>
          <a:xfrm>
            <a:off x="9335577" y="1299164"/>
            <a:ext cx="2726645" cy="387021"/>
          </a:xfrm>
          <a:prstGeom prst="wedgeRoundRectCallout">
            <a:avLst>
              <a:gd name="adj1" fmla="val -29338"/>
              <a:gd name="adj2" fmla="val 79574"/>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ペナルティ係数で重みが調整される</a:t>
            </a:r>
          </a:p>
        </p:txBody>
      </p:sp>
      <p:sp>
        <p:nvSpPr>
          <p:cNvPr id="46" name="テキスト ボックス 45">
            <a:extLst>
              <a:ext uri="{FF2B5EF4-FFF2-40B4-BE49-F238E27FC236}">
                <a16:creationId xmlns:a16="http://schemas.microsoft.com/office/drawing/2014/main" id="{3C7AD9F4-BEBE-F0F4-7168-F945376C0EA5}"/>
              </a:ext>
            </a:extLst>
          </p:cNvPr>
          <p:cNvSpPr txBox="1"/>
          <p:nvPr/>
        </p:nvSpPr>
        <p:spPr>
          <a:xfrm>
            <a:off x="1603958" y="5239463"/>
            <a:ext cx="1387815" cy="307777"/>
          </a:xfrm>
          <a:prstGeom prst="rect">
            <a:avLst/>
          </a:prstGeom>
          <a:noFill/>
        </p:spPr>
        <p:txBody>
          <a:bodyPr wrap="square" rtlCol="0">
            <a:spAutoFit/>
          </a:bodyPr>
          <a:lstStyle/>
          <a:p>
            <a:pPr algn="ctr"/>
            <a:r>
              <a:rPr kumimoji="1" lang="ja-JP" altLang="en-US" sz="1400" dirty="0"/>
              <a:t>設備特性制約</a:t>
            </a:r>
          </a:p>
        </p:txBody>
      </p:sp>
      <p:cxnSp>
        <p:nvCxnSpPr>
          <p:cNvPr id="47" name="直線コネクタ 46">
            <a:extLst>
              <a:ext uri="{FF2B5EF4-FFF2-40B4-BE49-F238E27FC236}">
                <a16:creationId xmlns:a16="http://schemas.microsoft.com/office/drawing/2014/main" id="{3B111093-FACA-A9A6-71CD-411A184D4029}"/>
              </a:ext>
            </a:extLst>
          </p:cNvPr>
          <p:cNvCxnSpPr>
            <a:cxnSpLocks/>
          </p:cNvCxnSpPr>
          <p:nvPr/>
        </p:nvCxnSpPr>
        <p:spPr>
          <a:xfrm flipV="1">
            <a:off x="4428030" y="2769989"/>
            <a:ext cx="0" cy="306466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27DF85E6-5E46-43D9-FB95-C4C7B3184908}"/>
              </a:ext>
            </a:extLst>
          </p:cNvPr>
          <p:cNvSpPr txBox="1"/>
          <p:nvPr/>
        </p:nvSpPr>
        <p:spPr>
          <a:xfrm>
            <a:off x="8855188" y="3741402"/>
            <a:ext cx="3152582" cy="307777"/>
          </a:xfrm>
          <a:prstGeom prst="rect">
            <a:avLst/>
          </a:prstGeom>
          <a:noFill/>
        </p:spPr>
        <p:txBody>
          <a:bodyPr wrap="square" rtlCol="0">
            <a:spAutoFit/>
          </a:bodyPr>
          <a:lstStyle/>
          <a:p>
            <a:pPr algn="ctr"/>
            <a:r>
              <a:rPr kumimoji="1" lang="ja-JP" altLang="en-US" sz="1400" dirty="0"/>
              <a:t>一部の最適化変数を実績データに固定</a:t>
            </a:r>
          </a:p>
        </p:txBody>
      </p:sp>
      <p:sp>
        <p:nvSpPr>
          <p:cNvPr id="49" name="テキスト ボックス 48">
            <a:extLst>
              <a:ext uri="{FF2B5EF4-FFF2-40B4-BE49-F238E27FC236}">
                <a16:creationId xmlns:a16="http://schemas.microsoft.com/office/drawing/2014/main" id="{24C8D0DA-18CE-8076-6B6C-5CC08CA8BA44}"/>
              </a:ext>
            </a:extLst>
          </p:cNvPr>
          <p:cNvSpPr txBox="1"/>
          <p:nvPr/>
        </p:nvSpPr>
        <p:spPr>
          <a:xfrm>
            <a:off x="8855188" y="4358722"/>
            <a:ext cx="3152582" cy="307777"/>
          </a:xfrm>
          <a:prstGeom prst="rect">
            <a:avLst/>
          </a:prstGeom>
          <a:noFill/>
        </p:spPr>
        <p:txBody>
          <a:bodyPr wrap="square" rtlCol="0">
            <a:spAutoFit/>
          </a:bodyPr>
          <a:lstStyle/>
          <a:p>
            <a:pPr algn="ctr"/>
            <a:r>
              <a:rPr kumimoji="1" lang="en-US" altLang="ja-JP" sz="1400" dirty="0"/>
              <a:t>1step</a:t>
            </a:r>
            <a:r>
              <a:rPr kumimoji="1" lang="ja-JP" altLang="en-US" sz="1400" dirty="0"/>
              <a:t>当たりの変化量を制約</a:t>
            </a:r>
          </a:p>
        </p:txBody>
      </p:sp>
      <p:sp>
        <p:nvSpPr>
          <p:cNvPr id="50" name="テキスト ボックス 49">
            <a:extLst>
              <a:ext uri="{FF2B5EF4-FFF2-40B4-BE49-F238E27FC236}">
                <a16:creationId xmlns:a16="http://schemas.microsoft.com/office/drawing/2014/main" id="{13D0A90A-D207-A356-AE41-9604FEAA16E7}"/>
              </a:ext>
            </a:extLst>
          </p:cNvPr>
          <p:cNvSpPr txBox="1"/>
          <p:nvPr/>
        </p:nvSpPr>
        <p:spPr>
          <a:xfrm>
            <a:off x="9329213" y="5002486"/>
            <a:ext cx="2517657" cy="738664"/>
          </a:xfrm>
          <a:prstGeom prst="rect">
            <a:avLst/>
          </a:prstGeom>
          <a:noFill/>
        </p:spPr>
        <p:txBody>
          <a:bodyPr wrap="square" rtlCol="0">
            <a:spAutoFit/>
          </a:bodyPr>
          <a:lstStyle/>
          <a:p>
            <a:pPr algn="ctr"/>
            <a:r>
              <a:rPr kumimoji="1" lang="ja-JP" altLang="en-US" sz="1400" dirty="0"/>
              <a:t>過去実証試験時に、</a:t>
            </a:r>
            <a:r>
              <a:rPr kumimoji="1" lang="en-US" altLang="ja-JP" sz="1400" dirty="0"/>
              <a:t>DDMO</a:t>
            </a:r>
            <a:r>
              <a:rPr kumimoji="1" lang="ja-JP" altLang="en-US" sz="1400" dirty="0"/>
              <a:t>で抽出したモデルを使用</a:t>
            </a:r>
            <a:endParaRPr kumimoji="1" lang="en-US" altLang="ja-JP" sz="1400" dirty="0"/>
          </a:p>
          <a:p>
            <a:pPr algn="ctr"/>
            <a:r>
              <a:rPr kumimoji="1" lang="ja-JP" altLang="en-US" sz="1400" dirty="0"/>
              <a:t>（等式制約を微小に緩和）</a:t>
            </a:r>
          </a:p>
        </p:txBody>
      </p:sp>
      <p:graphicFrame>
        <p:nvGraphicFramePr>
          <p:cNvPr id="51" name="表 50">
            <a:extLst>
              <a:ext uri="{FF2B5EF4-FFF2-40B4-BE49-F238E27FC236}">
                <a16:creationId xmlns:a16="http://schemas.microsoft.com/office/drawing/2014/main" id="{3AB8C670-DD43-6701-41CF-7812343BB32C}"/>
              </a:ext>
            </a:extLst>
          </p:cNvPr>
          <p:cNvGraphicFramePr>
            <a:graphicFrameLocks noGrp="1"/>
          </p:cNvGraphicFramePr>
          <p:nvPr/>
        </p:nvGraphicFramePr>
        <p:xfrm>
          <a:off x="3286574" y="905385"/>
          <a:ext cx="5618852" cy="731520"/>
        </p:xfrm>
        <a:graphic>
          <a:graphicData uri="http://schemas.openxmlformats.org/drawingml/2006/table">
            <a:tbl>
              <a:tblPr firstRow="1" bandRow="1">
                <a:tableStyleId>{5C22544A-7EE6-4342-B048-85BDC9FD1C3A}</a:tableStyleId>
              </a:tblPr>
              <a:tblGrid>
                <a:gridCol w="1837846">
                  <a:extLst>
                    <a:ext uri="{9D8B030D-6E8A-4147-A177-3AD203B41FA5}">
                      <a16:colId xmlns:a16="http://schemas.microsoft.com/office/drawing/2014/main" val="937617659"/>
                    </a:ext>
                  </a:extLst>
                </a:gridCol>
                <a:gridCol w="1837447">
                  <a:extLst>
                    <a:ext uri="{9D8B030D-6E8A-4147-A177-3AD203B41FA5}">
                      <a16:colId xmlns:a16="http://schemas.microsoft.com/office/drawing/2014/main" val="1341872680"/>
                    </a:ext>
                  </a:extLst>
                </a:gridCol>
                <a:gridCol w="1943559">
                  <a:extLst>
                    <a:ext uri="{9D8B030D-6E8A-4147-A177-3AD203B41FA5}">
                      <a16:colId xmlns:a16="http://schemas.microsoft.com/office/drawing/2014/main" val="1152616702"/>
                    </a:ext>
                  </a:extLst>
                </a:gridCol>
              </a:tblGrid>
              <a:tr h="304380">
                <a:tc>
                  <a:txBody>
                    <a:bodyPr/>
                    <a:lstStyle/>
                    <a:p>
                      <a:pPr algn="ctr"/>
                      <a:r>
                        <a:rPr kumimoji="1" lang="ja-JP" altLang="en-US" sz="1800" dirty="0"/>
                        <a:t>最適化期間</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次元数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制約数</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8step </a:t>
                      </a:r>
                      <a:r>
                        <a:rPr kumimoji="1" lang="en-US" altLang="ja-JP" sz="1600" dirty="0"/>
                        <a:t>(2</a:t>
                      </a:r>
                      <a:r>
                        <a:rPr kumimoji="1" lang="ja-JP" altLang="en-US" sz="1600" dirty="0"/>
                        <a:t>時間先</a:t>
                      </a:r>
                      <a:r>
                        <a:rPr kumimoji="1" lang="en-US" altLang="ja-JP" sz="16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28</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49</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1001211"/>
                  </a:ext>
                </a:extLst>
              </a:tr>
            </a:tbl>
          </a:graphicData>
        </a:graphic>
      </p:graphicFrame>
      <p:sp>
        <p:nvSpPr>
          <p:cNvPr id="52" name="テキスト ボックス 51">
            <a:extLst>
              <a:ext uri="{FF2B5EF4-FFF2-40B4-BE49-F238E27FC236}">
                <a16:creationId xmlns:a16="http://schemas.microsoft.com/office/drawing/2014/main" id="{E64D6FB8-0BAA-1D14-BFBA-3A6F8A25E5BA}"/>
              </a:ext>
            </a:extLst>
          </p:cNvPr>
          <p:cNvSpPr txBox="1"/>
          <p:nvPr/>
        </p:nvSpPr>
        <p:spPr>
          <a:xfrm>
            <a:off x="261674" y="1029966"/>
            <a:ext cx="2369559" cy="400110"/>
          </a:xfrm>
          <a:prstGeom prst="rect">
            <a:avLst/>
          </a:prstGeom>
          <a:noFill/>
        </p:spPr>
        <p:txBody>
          <a:bodyPr wrap="none" rtlCol="0">
            <a:spAutoFit/>
          </a:bodyPr>
          <a:lstStyle/>
          <a:p>
            <a:pPr algn="ctr"/>
            <a:r>
              <a:rPr kumimoji="1" lang="ja-JP" altLang="en-US" sz="2000" b="1" dirty="0"/>
              <a:t>製紙</a:t>
            </a:r>
            <a:r>
              <a:rPr kumimoji="1" lang="ja-JP" altLang="en-US" sz="2000" b="1"/>
              <a:t>工場・蒸解工程</a:t>
            </a:r>
            <a:endParaRPr kumimoji="1" lang="ja-JP" altLang="en-US" sz="2000" b="1" dirty="0"/>
          </a:p>
        </p:txBody>
      </p:sp>
    </p:spTree>
    <p:extLst>
      <p:ext uri="{BB962C8B-B14F-4D97-AF65-F5344CB8AC3E}">
        <p14:creationId xmlns:p14="http://schemas.microsoft.com/office/powerpoint/2010/main" val="36900092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製紙プラント操業計画問題での検証：結果まとめ</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44</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sp>
        <p:nvSpPr>
          <p:cNvPr id="7" name="テキスト プレースホルダー 2">
            <a:extLst>
              <a:ext uri="{FF2B5EF4-FFF2-40B4-BE49-F238E27FC236}">
                <a16:creationId xmlns:a16="http://schemas.microsoft.com/office/drawing/2014/main" id="{F8A73AE1-ED35-973A-E18C-51C26430B0B8}"/>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計算時間・探索性能の両面で、違反量削減優先の方法が優れていた。</a:t>
            </a:r>
            <a:endParaRPr lang="en-US" altLang="ja-JP" sz="2800" dirty="0"/>
          </a:p>
          <a:p>
            <a:pPr lvl="1">
              <a:defRPr/>
            </a:pPr>
            <a:r>
              <a:rPr lang="en-US" altLang="ja-JP" sz="2400" dirty="0"/>
              <a:t>MOEA/D</a:t>
            </a:r>
            <a:r>
              <a:rPr lang="ja-JP" altLang="en-US" sz="2400" dirty="0"/>
              <a:t>が可能解を得られなかった問題・条件で、</a:t>
            </a:r>
            <a:r>
              <a:rPr lang="en-US" altLang="ja-JP" sz="2400" dirty="0"/>
              <a:t>15</a:t>
            </a:r>
            <a:r>
              <a:rPr lang="ja-JP" altLang="en-US" sz="2400" dirty="0"/>
              <a:t>分以内に実行可能解を得た</a:t>
            </a:r>
            <a:endParaRPr lang="en-US" altLang="ja-JP" sz="2400" dirty="0"/>
          </a:p>
        </p:txBody>
      </p:sp>
      <p:sp>
        <p:nvSpPr>
          <p:cNvPr id="8" name="テキスト ボックス 7">
            <a:extLst>
              <a:ext uri="{FF2B5EF4-FFF2-40B4-BE49-F238E27FC236}">
                <a16:creationId xmlns:a16="http://schemas.microsoft.com/office/drawing/2014/main" id="{EDCDB27F-CDD3-6255-20F4-3BB2593EB2D0}"/>
              </a:ext>
            </a:extLst>
          </p:cNvPr>
          <p:cNvSpPr txBox="1"/>
          <p:nvPr/>
        </p:nvSpPr>
        <p:spPr>
          <a:xfrm>
            <a:off x="191791" y="5578543"/>
            <a:ext cx="8843152" cy="584775"/>
          </a:xfrm>
          <a:prstGeom prst="rect">
            <a:avLst/>
          </a:prstGeom>
          <a:noFill/>
        </p:spPr>
        <p:txBody>
          <a:bodyPr wrap="square" rtlCol="0">
            <a:spAutoFit/>
          </a:bodyPr>
          <a:lstStyle/>
          <a:p>
            <a:r>
              <a:rPr kumimoji="1" lang="en-US" altLang="ja-JP" sz="1600" dirty="0"/>
              <a:t>※</a:t>
            </a:r>
            <a:r>
              <a:rPr kumimoji="1" lang="ja-JP" altLang="en-US" sz="1600" dirty="0"/>
              <a:t>反復回数</a:t>
            </a:r>
            <a:r>
              <a:rPr kumimoji="1" lang="en-US" altLang="ja-JP" sz="1600" dirty="0"/>
              <a:t>20,000</a:t>
            </a:r>
            <a:r>
              <a:rPr kumimoji="1" lang="ja-JP" altLang="en-US" sz="1600" dirty="0"/>
              <a:t>、探索点数</a:t>
            </a:r>
            <a:r>
              <a:rPr kumimoji="1" lang="en-US" altLang="ja-JP" sz="1600" dirty="0"/>
              <a:t>100</a:t>
            </a:r>
          </a:p>
          <a:p>
            <a:r>
              <a:rPr kumimoji="1" lang="en-US" altLang="ja-JP" sz="1600" dirty="0"/>
              <a:t>※</a:t>
            </a:r>
            <a:r>
              <a:rPr kumimoji="1" lang="ja-JP" altLang="en-US" sz="1600" dirty="0"/>
              <a:t>ノート</a:t>
            </a:r>
            <a:r>
              <a:rPr kumimoji="1" lang="en-US" altLang="ja-JP" sz="1600" dirty="0"/>
              <a:t>PC</a:t>
            </a:r>
            <a:r>
              <a:rPr kumimoji="1" lang="ja-JP" altLang="en-US" sz="1600" dirty="0"/>
              <a:t>（</a:t>
            </a:r>
            <a:r>
              <a:rPr kumimoji="1" lang="en-US" altLang="ja-JP" sz="1600" dirty="0"/>
              <a:t>Intel Core i5-1145G7(2.60GHz)</a:t>
            </a:r>
            <a:r>
              <a:rPr kumimoji="1" lang="ja-JP" altLang="en-US" sz="1600" dirty="0"/>
              <a:t>、内蔵</a:t>
            </a:r>
            <a:r>
              <a:rPr kumimoji="1" lang="en-US" altLang="ja-JP" sz="1600" dirty="0"/>
              <a:t>GPU 11th Gen</a:t>
            </a:r>
            <a:r>
              <a:rPr kumimoji="1" lang="ja-JP" altLang="en-US" sz="1600" dirty="0"/>
              <a:t>）、</a:t>
            </a:r>
            <a:r>
              <a:rPr kumimoji="1" lang="en-US" altLang="ja-JP" sz="1600" dirty="0"/>
              <a:t>python</a:t>
            </a:r>
            <a:r>
              <a:rPr kumimoji="1" lang="ja-JP" altLang="en-US" sz="1600" dirty="0"/>
              <a:t>実装のもとで計算した</a:t>
            </a:r>
          </a:p>
        </p:txBody>
      </p:sp>
      <p:graphicFrame>
        <p:nvGraphicFramePr>
          <p:cNvPr id="9" name="表 8">
            <a:extLst>
              <a:ext uri="{FF2B5EF4-FFF2-40B4-BE49-F238E27FC236}">
                <a16:creationId xmlns:a16="http://schemas.microsoft.com/office/drawing/2014/main" id="{BDD971C7-9316-5DEC-C36C-A2CD86129EEB}"/>
              </a:ext>
            </a:extLst>
          </p:cNvPr>
          <p:cNvGraphicFramePr>
            <a:graphicFrameLocks noGrp="1"/>
          </p:cNvGraphicFramePr>
          <p:nvPr/>
        </p:nvGraphicFramePr>
        <p:xfrm>
          <a:off x="4494896" y="4841800"/>
          <a:ext cx="4909092" cy="670560"/>
        </p:xfrm>
        <a:graphic>
          <a:graphicData uri="http://schemas.openxmlformats.org/drawingml/2006/table">
            <a:tbl>
              <a:tblPr firstRow="1" bandRow="1">
                <a:tableStyleId>{5C22544A-7EE6-4342-B048-85BDC9FD1C3A}</a:tableStyleId>
              </a:tblPr>
              <a:tblGrid>
                <a:gridCol w="1636364">
                  <a:extLst>
                    <a:ext uri="{9D8B030D-6E8A-4147-A177-3AD203B41FA5}">
                      <a16:colId xmlns:a16="http://schemas.microsoft.com/office/drawing/2014/main" val="422137597"/>
                    </a:ext>
                  </a:extLst>
                </a:gridCol>
                <a:gridCol w="1636364">
                  <a:extLst>
                    <a:ext uri="{9D8B030D-6E8A-4147-A177-3AD203B41FA5}">
                      <a16:colId xmlns:a16="http://schemas.microsoft.com/office/drawing/2014/main" val="612450490"/>
                    </a:ext>
                  </a:extLst>
                </a:gridCol>
                <a:gridCol w="1636364">
                  <a:extLst>
                    <a:ext uri="{9D8B030D-6E8A-4147-A177-3AD203B41FA5}">
                      <a16:colId xmlns:a16="http://schemas.microsoft.com/office/drawing/2014/main" val="3219531441"/>
                    </a:ext>
                  </a:extLst>
                </a:gridCol>
              </a:tblGrid>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変動幅制約</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設備特性制約</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合計</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50.2</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32.5</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82.7</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bl>
          </a:graphicData>
        </a:graphic>
      </p:graphicFrame>
      <p:sp>
        <p:nvSpPr>
          <p:cNvPr id="10" name="テキスト ボックス 9">
            <a:extLst>
              <a:ext uri="{FF2B5EF4-FFF2-40B4-BE49-F238E27FC236}">
                <a16:creationId xmlns:a16="http://schemas.microsoft.com/office/drawing/2014/main" id="{D531B118-FC03-CD7E-76F2-B6B9406E3DAF}"/>
              </a:ext>
            </a:extLst>
          </p:cNvPr>
          <p:cNvSpPr txBox="1"/>
          <p:nvPr/>
        </p:nvSpPr>
        <p:spPr>
          <a:xfrm>
            <a:off x="1572109" y="4884692"/>
            <a:ext cx="281810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Adaptive MOEA/D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最良解の制約違反量の内訳</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0647BC9F-1622-7332-DD9F-5014216B7E72}"/>
                  </a:ext>
                </a:extLst>
              </p:cNvPr>
              <p:cNvSpPr txBox="1"/>
              <p:nvPr/>
            </p:nvSpPr>
            <p:spPr>
              <a:xfrm>
                <a:off x="387488" y="3045826"/>
                <a:ext cx="2353850"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最良解の目的関数値</a:t>
                </a:r>
                <a14:m>
                  <m:oMath xmlns:m="http://schemas.openxmlformats.org/officeDocument/2006/math">
                    <m:r>
                      <a:rPr kumimoji="1" lang="en-US" altLang="ja-JP" b="0" i="1" smtClean="0">
                        <a:latin typeface="Cambria Math" panose="02040503050406030204" pitchFamily="18" charset="0"/>
                      </a:rPr>
                      <m:t>𝑓</m:t>
                    </m:r>
                  </m:oMath>
                </a14:m>
                <a:endParaRPr kumimoji="1" lang="ja-JP" altLang="en-US" dirty="0"/>
              </a:p>
            </p:txBody>
          </p:sp>
        </mc:Choice>
        <mc:Fallback xmlns="">
          <p:sp>
            <p:nvSpPr>
              <p:cNvPr id="11" name="テキスト ボックス 10">
                <a:extLst>
                  <a:ext uri="{FF2B5EF4-FFF2-40B4-BE49-F238E27FC236}">
                    <a16:creationId xmlns:a16="http://schemas.microsoft.com/office/drawing/2014/main" id="{0647BC9F-1622-7332-DD9F-5014216B7E72}"/>
                  </a:ext>
                </a:extLst>
              </p:cNvPr>
              <p:cNvSpPr txBox="1">
                <a:spLocks noRot="1" noChangeAspect="1" noMove="1" noResize="1" noEditPoints="1" noAdjustHandles="1" noChangeArrowheads="1" noChangeShapeType="1" noTextEdit="1"/>
              </p:cNvSpPr>
              <p:nvPr/>
            </p:nvSpPr>
            <p:spPr>
              <a:xfrm>
                <a:off x="387488" y="3045826"/>
                <a:ext cx="2353850" cy="369332"/>
              </a:xfrm>
              <a:prstGeom prst="rect">
                <a:avLst/>
              </a:prstGeom>
              <a:blipFill>
                <a:blip r:embed="rId2"/>
                <a:stretch>
                  <a:fillRect l="-2332" t="-10000" r="-518" b="-26667"/>
                </a:stretch>
              </a:blipFill>
            </p:spPr>
            <p:txBody>
              <a:bodyPr/>
              <a:lstStyle/>
              <a:p>
                <a:r>
                  <a:rPr lang="ja-JP" altLang="en-US">
                    <a:noFill/>
                  </a:rPr>
                  <a:t> </a:t>
                </a:r>
              </a:p>
            </p:txBody>
          </p:sp>
        </mc:Fallback>
      </mc:AlternateContent>
      <p:sp>
        <p:nvSpPr>
          <p:cNvPr id="13" name="正方形/長方形 12">
            <a:extLst>
              <a:ext uri="{FF2B5EF4-FFF2-40B4-BE49-F238E27FC236}">
                <a16:creationId xmlns:a16="http://schemas.microsoft.com/office/drawing/2014/main" id="{5F0E83CF-0C75-30AD-5DE8-1E4300323203}"/>
              </a:ext>
            </a:extLst>
          </p:cNvPr>
          <p:cNvSpPr/>
          <p:nvPr/>
        </p:nvSpPr>
        <p:spPr>
          <a:xfrm>
            <a:off x="3063321" y="2162844"/>
            <a:ext cx="2152650" cy="72695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bg1"/>
                </a:solidFill>
              </a:rPr>
              <a:t>Adaptive MOEA/D</a:t>
            </a:r>
          </a:p>
        </p:txBody>
      </p:sp>
      <p:cxnSp>
        <p:nvCxnSpPr>
          <p:cNvPr id="15" name="直線コネクタ 14">
            <a:extLst>
              <a:ext uri="{FF2B5EF4-FFF2-40B4-BE49-F238E27FC236}">
                <a16:creationId xmlns:a16="http://schemas.microsoft.com/office/drawing/2014/main" id="{B041553C-DA7D-8AD9-765F-462E6FD675EC}"/>
              </a:ext>
            </a:extLst>
          </p:cNvPr>
          <p:cNvCxnSpPr>
            <a:cxnSpLocks/>
          </p:cNvCxnSpPr>
          <p:nvPr/>
        </p:nvCxnSpPr>
        <p:spPr>
          <a:xfrm>
            <a:off x="224291" y="3447971"/>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A47E2010-51D9-4F00-6B31-6915E47E04D7}"/>
              </a:ext>
            </a:extLst>
          </p:cNvPr>
          <p:cNvSpPr txBox="1"/>
          <p:nvPr/>
        </p:nvSpPr>
        <p:spPr>
          <a:xfrm>
            <a:off x="800422" y="3581888"/>
            <a:ext cx="1527982"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可能解の獲得</a:t>
            </a:r>
          </a:p>
        </p:txBody>
      </p:sp>
      <p:sp>
        <p:nvSpPr>
          <p:cNvPr id="17" name="正方形/長方形 16">
            <a:extLst>
              <a:ext uri="{FF2B5EF4-FFF2-40B4-BE49-F238E27FC236}">
                <a16:creationId xmlns:a16="http://schemas.microsoft.com/office/drawing/2014/main" id="{DAC72119-B75E-B779-18CE-3E7A0A726752}"/>
              </a:ext>
            </a:extLst>
          </p:cNvPr>
          <p:cNvSpPr/>
          <p:nvPr/>
        </p:nvSpPr>
        <p:spPr>
          <a:xfrm>
            <a:off x="5296934"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b="1" dirty="0"/>
              <a:t>適応型</a:t>
            </a:r>
            <a:r>
              <a:rPr kumimoji="1" lang="en-US" altLang="ja-JP" sz="1800" b="1" dirty="0"/>
              <a:t>PSO</a:t>
            </a:r>
          </a:p>
        </p:txBody>
      </p:sp>
      <p:sp>
        <p:nvSpPr>
          <p:cNvPr id="18" name="正方形/長方形 17">
            <a:extLst>
              <a:ext uri="{FF2B5EF4-FFF2-40B4-BE49-F238E27FC236}">
                <a16:creationId xmlns:a16="http://schemas.microsoft.com/office/drawing/2014/main" id="{442D0EA1-5E70-E39A-8DA3-D6B739FF9DE0}"/>
              </a:ext>
            </a:extLst>
          </p:cNvPr>
          <p:cNvSpPr/>
          <p:nvPr/>
        </p:nvSpPr>
        <p:spPr>
          <a:xfrm>
            <a:off x="7389592"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JADE</a:t>
            </a:r>
          </a:p>
        </p:txBody>
      </p:sp>
      <p:sp>
        <p:nvSpPr>
          <p:cNvPr id="19" name="正方形/長方形 18">
            <a:extLst>
              <a:ext uri="{FF2B5EF4-FFF2-40B4-BE49-F238E27FC236}">
                <a16:creationId xmlns:a16="http://schemas.microsoft.com/office/drawing/2014/main" id="{EE18B8BB-5BDB-E793-6C61-2207D5810B0E}"/>
              </a:ext>
            </a:extLst>
          </p:cNvPr>
          <p:cNvSpPr/>
          <p:nvPr/>
        </p:nvSpPr>
        <p:spPr>
          <a:xfrm>
            <a:off x="5296934" y="2165415"/>
            <a:ext cx="6233848" cy="353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Feasibility Rule</a:t>
            </a:r>
          </a:p>
        </p:txBody>
      </p:sp>
      <p:sp>
        <p:nvSpPr>
          <p:cNvPr id="20" name="正方形/長方形 19">
            <a:extLst>
              <a:ext uri="{FF2B5EF4-FFF2-40B4-BE49-F238E27FC236}">
                <a16:creationId xmlns:a16="http://schemas.microsoft.com/office/drawing/2014/main" id="{7AA311BF-D191-F795-3A93-00F50EB88B12}"/>
              </a:ext>
            </a:extLst>
          </p:cNvPr>
          <p:cNvSpPr/>
          <p:nvPr/>
        </p:nvSpPr>
        <p:spPr>
          <a:xfrm>
            <a:off x="9478145"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SHADE</a:t>
            </a:r>
          </a:p>
        </p:txBody>
      </p:sp>
      <p:sp>
        <p:nvSpPr>
          <p:cNvPr id="21" name="テキスト ボックス 20">
            <a:extLst>
              <a:ext uri="{FF2B5EF4-FFF2-40B4-BE49-F238E27FC236}">
                <a16:creationId xmlns:a16="http://schemas.microsoft.com/office/drawing/2014/main" id="{327517EE-955D-9323-11F2-DB3B2BEAB3F1}"/>
              </a:ext>
            </a:extLst>
          </p:cNvPr>
          <p:cNvSpPr txBox="1"/>
          <p:nvPr/>
        </p:nvSpPr>
        <p:spPr>
          <a:xfrm>
            <a:off x="1010415" y="4190014"/>
            <a:ext cx="110799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計算時間</a:t>
            </a:r>
          </a:p>
        </p:txBody>
      </p:sp>
      <p:sp>
        <p:nvSpPr>
          <p:cNvPr id="22" name="テキスト ボックス 21">
            <a:extLst>
              <a:ext uri="{FF2B5EF4-FFF2-40B4-BE49-F238E27FC236}">
                <a16:creationId xmlns:a16="http://schemas.microsoft.com/office/drawing/2014/main" id="{951062DA-ACC8-E9B9-F94C-D2530A4BBD14}"/>
              </a:ext>
            </a:extLst>
          </p:cNvPr>
          <p:cNvSpPr txBox="1"/>
          <p:nvPr/>
        </p:nvSpPr>
        <p:spPr>
          <a:xfrm>
            <a:off x="3630532" y="3040589"/>
            <a:ext cx="101822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338,883</a:t>
            </a:r>
            <a:endParaRPr kumimoji="1" lang="ja-JP" altLang="en-US" sz="1800" dirty="0"/>
          </a:p>
        </p:txBody>
      </p:sp>
      <p:sp>
        <p:nvSpPr>
          <p:cNvPr id="23" name="テキスト ボックス 22">
            <a:extLst>
              <a:ext uri="{FF2B5EF4-FFF2-40B4-BE49-F238E27FC236}">
                <a16:creationId xmlns:a16="http://schemas.microsoft.com/office/drawing/2014/main" id="{AC2F7A86-7EAD-F01E-F0C1-32A0C8E7BF6B}"/>
              </a:ext>
            </a:extLst>
          </p:cNvPr>
          <p:cNvSpPr txBox="1"/>
          <p:nvPr/>
        </p:nvSpPr>
        <p:spPr>
          <a:xfrm>
            <a:off x="5814138" y="3042895"/>
            <a:ext cx="101822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chemeClr val="tx1"/>
                </a:solidFill>
              </a:rPr>
              <a:t>527,177</a:t>
            </a:r>
            <a:endParaRPr kumimoji="1" lang="ja-JP" altLang="en-US" sz="1800" dirty="0">
              <a:solidFill>
                <a:schemeClr val="tx1"/>
              </a:solidFill>
            </a:endParaRPr>
          </a:p>
        </p:txBody>
      </p:sp>
      <p:sp>
        <p:nvSpPr>
          <p:cNvPr id="24" name="テキスト ボックス 23">
            <a:extLst>
              <a:ext uri="{FF2B5EF4-FFF2-40B4-BE49-F238E27FC236}">
                <a16:creationId xmlns:a16="http://schemas.microsoft.com/office/drawing/2014/main" id="{85919295-6255-86A0-09DF-00C06846F5C3}"/>
              </a:ext>
            </a:extLst>
          </p:cNvPr>
          <p:cNvSpPr txBox="1"/>
          <p:nvPr/>
        </p:nvSpPr>
        <p:spPr>
          <a:xfrm>
            <a:off x="7759060" y="3035270"/>
            <a:ext cx="1338829"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rgbClr val="FF0000"/>
                </a:solidFill>
              </a:rPr>
              <a:t>417,427.50</a:t>
            </a:r>
            <a:endParaRPr kumimoji="1" lang="ja-JP" altLang="en-US" sz="1800" dirty="0">
              <a:solidFill>
                <a:srgbClr val="FF0000"/>
              </a:solidFill>
            </a:endParaRPr>
          </a:p>
        </p:txBody>
      </p:sp>
      <p:sp>
        <p:nvSpPr>
          <p:cNvPr id="53" name="テキスト ボックス 52">
            <a:extLst>
              <a:ext uri="{FF2B5EF4-FFF2-40B4-BE49-F238E27FC236}">
                <a16:creationId xmlns:a16="http://schemas.microsoft.com/office/drawing/2014/main" id="{2B50A18B-E39D-19AD-177B-FF03EF7665D2}"/>
              </a:ext>
            </a:extLst>
          </p:cNvPr>
          <p:cNvSpPr txBox="1"/>
          <p:nvPr/>
        </p:nvSpPr>
        <p:spPr>
          <a:xfrm>
            <a:off x="9835049" y="3038012"/>
            <a:ext cx="133882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rgbClr val="FF0000"/>
                </a:solidFill>
              </a:rPr>
              <a:t>417,427.49</a:t>
            </a:r>
            <a:endParaRPr kumimoji="1" lang="ja-JP" altLang="en-US" sz="1800" dirty="0">
              <a:solidFill>
                <a:srgbClr val="FF0000"/>
              </a:solidFill>
            </a:endParaRPr>
          </a:p>
        </p:txBody>
      </p:sp>
      <p:sp>
        <p:nvSpPr>
          <p:cNvPr id="54" name="テキスト ボックス 53">
            <a:extLst>
              <a:ext uri="{FF2B5EF4-FFF2-40B4-BE49-F238E27FC236}">
                <a16:creationId xmlns:a16="http://schemas.microsoft.com/office/drawing/2014/main" id="{C00A65FB-2D25-D181-9028-4D06953DE0E7}"/>
              </a:ext>
            </a:extLst>
          </p:cNvPr>
          <p:cNvSpPr txBox="1"/>
          <p:nvPr/>
        </p:nvSpPr>
        <p:spPr>
          <a:xfrm>
            <a:off x="3954338" y="3581976"/>
            <a:ext cx="370614"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t>
            </a:r>
            <a:endParaRPr kumimoji="1" lang="ja-JP" altLang="en-US" sz="1800" dirty="0"/>
          </a:p>
        </p:txBody>
      </p:sp>
      <p:sp>
        <p:nvSpPr>
          <p:cNvPr id="55" name="テキスト ボックス 54">
            <a:extLst>
              <a:ext uri="{FF2B5EF4-FFF2-40B4-BE49-F238E27FC236}">
                <a16:creationId xmlns:a16="http://schemas.microsoft.com/office/drawing/2014/main" id="{2A2D214C-4D79-6ECA-402D-B9D8BDAAFC01}"/>
              </a:ext>
            </a:extLst>
          </p:cNvPr>
          <p:cNvSpPr txBox="1"/>
          <p:nvPr/>
        </p:nvSpPr>
        <p:spPr>
          <a:xfrm>
            <a:off x="6115502" y="3578034"/>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56" name="テキスト ボックス 55">
            <a:extLst>
              <a:ext uri="{FF2B5EF4-FFF2-40B4-BE49-F238E27FC236}">
                <a16:creationId xmlns:a16="http://schemas.microsoft.com/office/drawing/2014/main" id="{C49F08F1-92A3-8938-3DE9-02B038539E9D}"/>
              </a:ext>
            </a:extLst>
          </p:cNvPr>
          <p:cNvSpPr txBox="1"/>
          <p:nvPr/>
        </p:nvSpPr>
        <p:spPr>
          <a:xfrm>
            <a:off x="8220725" y="3586105"/>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57" name="テキスト ボックス 56">
            <a:extLst>
              <a:ext uri="{FF2B5EF4-FFF2-40B4-BE49-F238E27FC236}">
                <a16:creationId xmlns:a16="http://schemas.microsoft.com/office/drawing/2014/main" id="{84C1EEA9-0809-608E-1805-020AD3F024EC}"/>
              </a:ext>
            </a:extLst>
          </p:cNvPr>
          <p:cNvSpPr txBox="1"/>
          <p:nvPr/>
        </p:nvSpPr>
        <p:spPr>
          <a:xfrm>
            <a:off x="10296714" y="3589415"/>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58" name="テキスト ボックス 57">
            <a:extLst>
              <a:ext uri="{FF2B5EF4-FFF2-40B4-BE49-F238E27FC236}">
                <a16:creationId xmlns:a16="http://schemas.microsoft.com/office/drawing/2014/main" id="{E0152D50-0189-BDCA-8524-D33B952ACD3A}"/>
              </a:ext>
            </a:extLst>
          </p:cNvPr>
          <p:cNvSpPr txBox="1"/>
          <p:nvPr/>
        </p:nvSpPr>
        <p:spPr>
          <a:xfrm>
            <a:off x="3682629" y="4184561"/>
            <a:ext cx="91403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22.9min</a:t>
            </a:r>
            <a:endParaRPr kumimoji="1" lang="ja-JP" altLang="en-US" sz="1600" dirty="0"/>
          </a:p>
        </p:txBody>
      </p:sp>
      <p:sp>
        <p:nvSpPr>
          <p:cNvPr id="59" name="テキスト ボックス 58">
            <a:extLst>
              <a:ext uri="{FF2B5EF4-FFF2-40B4-BE49-F238E27FC236}">
                <a16:creationId xmlns:a16="http://schemas.microsoft.com/office/drawing/2014/main" id="{45F78331-0F9D-7B23-9AE4-F2B17E646658}"/>
              </a:ext>
            </a:extLst>
          </p:cNvPr>
          <p:cNvSpPr txBox="1"/>
          <p:nvPr/>
        </p:nvSpPr>
        <p:spPr>
          <a:xfrm>
            <a:off x="5866234"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10.6min</a:t>
            </a:r>
            <a:endParaRPr kumimoji="1" lang="ja-JP" altLang="en-US" sz="1600" dirty="0"/>
          </a:p>
        </p:txBody>
      </p:sp>
      <p:sp>
        <p:nvSpPr>
          <p:cNvPr id="60" name="テキスト ボックス 59">
            <a:extLst>
              <a:ext uri="{FF2B5EF4-FFF2-40B4-BE49-F238E27FC236}">
                <a16:creationId xmlns:a16="http://schemas.microsoft.com/office/drawing/2014/main" id="{4FA8A997-EB6C-9359-0654-B95B70AB7756}"/>
              </a:ext>
            </a:extLst>
          </p:cNvPr>
          <p:cNvSpPr txBox="1"/>
          <p:nvPr/>
        </p:nvSpPr>
        <p:spPr>
          <a:xfrm>
            <a:off x="8049840"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21.4min</a:t>
            </a:r>
            <a:endParaRPr kumimoji="1" lang="ja-JP" altLang="en-US" sz="1600" dirty="0"/>
          </a:p>
        </p:txBody>
      </p:sp>
      <p:sp>
        <p:nvSpPr>
          <p:cNvPr id="61" name="テキスト ボックス 60">
            <a:extLst>
              <a:ext uri="{FF2B5EF4-FFF2-40B4-BE49-F238E27FC236}">
                <a16:creationId xmlns:a16="http://schemas.microsoft.com/office/drawing/2014/main" id="{0C045530-7CFF-1357-60C4-09AEFC9AB854}"/>
              </a:ext>
            </a:extLst>
          </p:cNvPr>
          <p:cNvSpPr txBox="1"/>
          <p:nvPr/>
        </p:nvSpPr>
        <p:spPr>
          <a:xfrm>
            <a:off x="10055752"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14.3min</a:t>
            </a:r>
            <a:endParaRPr kumimoji="1" lang="ja-JP" altLang="en-US" sz="1600" dirty="0"/>
          </a:p>
        </p:txBody>
      </p:sp>
      <p:sp>
        <p:nvSpPr>
          <p:cNvPr id="62" name="テキスト ボックス 61">
            <a:extLst>
              <a:ext uri="{FF2B5EF4-FFF2-40B4-BE49-F238E27FC236}">
                <a16:creationId xmlns:a16="http://schemas.microsoft.com/office/drawing/2014/main" id="{4FD397D7-6A9D-BEDC-CFFE-4DABD65D338F}"/>
              </a:ext>
            </a:extLst>
          </p:cNvPr>
          <p:cNvSpPr txBox="1"/>
          <p:nvPr/>
        </p:nvSpPr>
        <p:spPr>
          <a:xfrm>
            <a:off x="5458269" y="4299064"/>
            <a:ext cx="172996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t>
            </a:r>
            <a:r>
              <a:rPr kumimoji="1" lang="ja-JP" altLang="en-US" sz="1600" dirty="0"/>
              <a:t>可能解は</a:t>
            </a:r>
            <a:r>
              <a:rPr kumimoji="1" lang="en-US" altLang="ja-JP" sz="1600" dirty="0"/>
              <a:t>3.6min)</a:t>
            </a:r>
            <a:endParaRPr kumimoji="1" lang="ja-JP" altLang="en-US" sz="1600" dirty="0"/>
          </a:p>
        </p:txBody>
      </p:sp>
      <p:sp>
        <p:nvSpPr>
          <p:cNvPr id="63" name="テキスト ボックス 62">
            <a:extLst>
              <a:ext uri="{FF2B5EF4-FFF2-40B4-BE49-F238E27FC236}">
                <a16:creationId xmlns:a16="http://schemas.microsoft.com/office/drawing/2014/main" id="{67A883CC-6B0E-5ECF-723C-CBAD509BFCCE}"/>
              </a:ext>
            </a:extLst>
          </p:cNvPr>
          <p:cNvSpPr txBox="1"/>
          <p:nvPr/>
        </p:nvSpPr>
        <p:spPr>
          <a:xfrm>
            <a:off x="7676340" y="4315260"/>
            <a:ext cx="166103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rgbClr val="FF0000"/>
                </a:solidFill>
              </a:rPr>
              <a:t>(</a:t>
            </a:r>
            <a:r>
              <a:rPr kumimoji="1" lang="ja-JP" altLang="en-US" sz="1600" dirty="0">
                <a:solidFill>
                  <a:srgbClr val="FF0000"/>
                </a:solidFill>
              </a:rPr>
              <a:t>可能解は</a:t>
            </a:r>
            <a:r>
              <a:rPr kumimoji="1" lang="en-US" altLang="ja-JP" sz="1600" dirty="0">
                <a:solidFill>
                  <a:srgbClr val="FF0000"/>
                </a:solidFill>
              </a:rPr>
              <a:t>22sec)</a:t>
            </a:r>
            <a:endParaRPr kumimoji="1" lang="ja-JP" altLang="en-US" sz="1600" dirty="0">
              <a:solidFill>
                <a:srgbClr val="FF0000"/>
              </a:solidFill>
            </a:endParaRPr>
          </a:p>
        </p:txBody>
      </p:sp>
      <p:sp>
        <p:nvSpPr>
          <p:cNvPr id="64" name="テキスト ボックス 63">
            <a:extLst>
              <a:ext uri="{FF2B5EF4-FFF2-40B4-BE49-F238E27FC236}">
                <a16:creationId xmlns:a16="http://schemas.microsoft.com/office/drawing/2014/main" id="{29EA002D-128D-7BBB-8354-11D70A010F57}"/>
              </a:ext>
            </a:extLst>
          </p:cNvPr>
          <p:cNvSpPr txBox="1"/>
          <p:nvPr/>
        </p:nvSpPr>
        <p:spPr>
          <a:xfrm>
            <a:off x="9767779" y="4336704"/>
            <a:ext cx="1547218"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rgbClr val="FF0000"/>
                </a:solidFill>
              </a:rPr>
              <a:t>(</a:t>
            </a:r>
            <a:r>
              <a:rPr kumimoji="1" lang="ja-JP" altLang="en-US" sz="1600" dirty="0">
                <a:solidFill>
                  <a:srgbClr val="FF0000"/>
                </a:solidFill>
              </a:rPr>
              <a:t>可能解は</a:t>
            </a:r>
            <a:r>
              <a:rPr kumimoji="1" lang="en-US" altLang="ja-JP" sz="1600" dirty="0">
                <a:solidFill>
                  <a:srgbClr val="FF0000"/>
                </a:solidFill>
              </a:rPr>
              <a:t>7sec)</a:t>
            </a:r>
            <a:endParaRPr kumimoji="1" lang="ja-JP" altLang="en-US" sz="1600" dirty="0">
              <a:solidFill>
                <a:srgbClr val="FF0000"/>
              </a:solidFill>
            </a:endParaRPr>
          </a:p>
        </p:txBody>
      </p:sp>
      <p:cxnSp>
        <p:nvCxnSpPr>
          <p:cNvPr id="65" name="直線コネクタ 64">
            <a:extLst>
              <a:ext uri="{FF2B5EF4-FFF2-40B4-BE49-F238E27FC236}">
                <a16:creationId xmlns:a16="http://schemas.microsoft.com/office/drawing/2014/main" id="{A5A89B18-B5F0-1658-5392-44CDE6107A9A}"/>
              </a:ext>
            </a:extLst>
          </p:cNvPr>
          <p:cNvCxnSpPr>
            <a:cxnSpLocks/>
          </p:cNvCxnSpPr>
          <p:nvPr/>
        </p:nvCxnSpPr>
        <p:spPr>
          <a:xfrm>
            <a:off x="224291" y="3974487"/>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831D4DFC-24AD-F96A-A0B6-046DECB03302}"/>
              </a:ext>
            </a:extLst>
          </p:cNvPr>
          <p:cNvCxnSpPr>
            <a:cxnSpLocks/>
          </p:cNvCxnSpPr>
          <p:nvPr/>
        </p:nvCxnSpPr>
        <p:spPr>
          <a:xfrm>
            <a:off x="224291" y="4675258"/>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4905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製紙プラント操業計画問題での検証：算出された操作計画</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45</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pic>
        <p:nvPicPr>
          <p:cNvPr id="4" name="図 3" descr="グラフ&#10;&#10;自動的に生成された説明">
            <a:extLst>
              <a:ext uri="{FF2B5EF4-FFF2-40B4-BE49-F238E27FC236}">
                <a16:creationId xmlns:a16="http://schemas.microsoft.com/office/drawing/2014/main" id="{4B9B29A3-D52B-00BF-5DF0-3D2EACB58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4789" y="2882625"/>
            <a:ext cx="1742769" cy="1152000"/>
          </a:xfrm>
          <a:prstGeom prst="rect">
            <a:avLst/>
          </a:prstGeom>
        </p:spPr>
      </p:pic>
      <p:pic>
        <p:nvPicPr>
          <p:cNvPr id="5" name="図 4" descr="グラフ, 折れ線グラフ&#10;&#10;自動的に生成された説明">
            <a:extLst>
              <a:ext uri="{FF2B5EF4-FFF2-40B4-BE49-F238E27FC236}">
                <a16:creationId xmlns:a16="http://schemas.microsoft.com/office/drawing/2014/main" id="{C34F40CA-E922-B93F-FE6F-C9C72CC191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962" y="2882625"/>
            <a:ext cx="1742769" cy="1152000"/>
          </a:xfrm>
          <a:prstGeom prst="rect">
            <a:avLst/>
          </a:prstGeom>
        </p:spPr>
      </p:pic>
      <p:pic>
        <p:nvPicPr>
          <p:cNvPr id="6" name="図 5" descr="グラフ, 折れ線グラフ&#10;&#10;自動的に生成された説明">
            <a:extLst>
              <a:ext uri="{FF2B5EF4-FFF2-40B4-BE49-F238E27FC236}">
                <a16:creationId xmlns:a16="http://schemas.microsoft.com/office/drawing/2014/main" id="{75FCEC43-BADE-999F-6540-336B49BAB7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5300" y="2882625"/>
            <a:ext cx="1742770" cy="1152000"/>
          </a:xfrm>
          <a:prstGeom prst="rect">
            <a:avLst/>
          </a:prstGeom>
        </p:spPr>
      </p:pic>
      <p:pic>
        <p:nvPicPr>
          <p:cNvPr id="12" name="図 11" descr="グラフ, 折れ線グラフ&#10;&#10;自動的に生成された説明">
            <a:extLst>
              <a:ext uri="{FF2B5EF4-FFF2-40B4-BE49-F238E27FC236}">
                <a16:creationId xmlns:a16="http://schemas.microsoft.com/office/drawing/2014/main" id="{14127381-BB60-1C07-D830-994E3ECD81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1331" y="2882625"/>
            <a:ext cx="1742769" cy="1152000"/>
          </a:xfrm>
          <a:prstGeom prst="rect">
            <a:avLst/>
          </a:prstGeom>
        </p:spPr>
      </p:pic>
      <p:pic>
        <p:nvPicPr>
          <p:cNvPr id="25" name="図 24" descr="グラフ&#10;&#10;自動的に生成された説明">
            <a:extLst>
              <a:ext uri="{FF2B5EF4-FFF2-40B4-BE49-F238E27FC236}">
                <a16:creationId xmlns:a16="http://schemas.microsoft.com/office/drawing/2014/main" id="{ED91CC8A-C81B-8EC1-FDF5-485A7C9506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31448" y="2882625"/>
            <a:ext cx="1742770" cy="1152000"/>
          </a:xfrm>
          <a:prstGeom prst="rect">
            <a:avLst/>
          </a:prstGeom>
        </p:spPr>
      </p:pic>
      <p:pic>
        <p:nvPicPr>
          <p:cNvPr id="26" name="図 25" descr="グラフ, 折れ線グラフ&#10;&#10;自動的に生成された説明">
            <a:extLst>
              <a:ext uri="{FF2B5EF4-FFF2-40B4-BE49-F238E27FC236}">
                <a16:creationId xmlns:a16="http://schemas.microsoft.com/office/drawing/2014/main" id="{D1300BD0-4DEC-B285-C3B5-1911F59AF8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62243" y="1732637"/>
            <a:ext cx="1742769" cy="1152000"/>
          </a:xfrm>
          <a:prstGeom prst="rect">
            <a:avLst/>
          </a:prstGeom>
        </p:spPr>
      </p:pic>
      <p:pic>
        <p:nvPicPr>
          <p:cNvPr id="27" name="図 26" descr="グラフ, 折れ線グラフ&#10;&#10;自動的に生成された説明">
            <a:extLst>
              <a:ext uri="{FF2B5EF4-FFF2-40B4-BE49-F238E27FC236}">
                <a16:creationId xmlns:a16="http://schemas.microsoft.com/office/drawing/2014/main" id="{7D2C2741-DB9A-3F66-A95B-2E982EA404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25301" y="1732637"/>
            <a:ext cx="1742769" cy="1152000"/>
          </a:xfrm>
          <a:prstGeom prst="rect">
            <a:avLst/>
          </a:prstGeom>
        </p:spPr>
      </p:pic>
      <p:pic>
        <p:nvPicPr>
          <p:cNvPr id="28" name="図 27" descr="グラフ&#10;&#10;自動的に生成された説明">
            <a:extLst>
              <a:ext uri="{FF2B5EF4-FFF2-40B4-BE49-F238E27FC236}">
                <a16:creationId xmlns:a16="http://schemas.microsoft.com/office/drawing/2014/main" id="{CE9362A6-CBE6-9A9E-BDD8-2511BEF7C18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66961" y="1732637"/>
            <a:ext cx="1742770" cy="1152000"/>
          </a:xfrm>
          <a:prstGeom prst="rect">
            <a:avLst/>
          </a:prstGeom>
        </p:spPr>
      </p:pic>
      <p:pic>
        <p:nvPicPr>
          <p:cNvPr id="29" name="図 28" descr="グラフ, 折れ線グラフ&#10;&#10;自動的に生成された説明">
            <a:extLst>
              <a:ext uri="{FF2B5EF4-FFF2-40B4-BE49-F238E27FC236}">
                <a16:creationId xmlns:a16="http://schemas.microsoft.com/office/drawing/2014/main" id="{3FB4EAC7-C830-8C9D-A457-F6F593A5E79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14788" y="1732637"/>
            <a:ext cx="1742770" cy="1152000"/>
          </a:xfrm>
          <a:prstGeom prst="rect">
            <a:avLst/>
          </a:prstGeom>
        </p:spPr>
      </p:pic>
      <p:pic>
        <p:nvPicPr>
          <p:cNvPr id="30" name="図 29" descr="グラフ, 折れ線グラフ&#10;&#10;自動的に生成された説明">
            <a:extLst>
              <a:ext uri="{FF2B5EF4-FFF2-40B4-BE49-F238E27FC236}">
                <a16:creationId xmlns:a16="http://schemas.microsoft.com/office/drawing/2014/main" id="{FDB5B438-CB0F-E9DA-5D75-65BD02BFF2C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31448" y="1732637"/>
            <a:ext cx="1742769" cy="1152000"/>
          </a:xfrm>
          <a:prstGeom prst="rect">
            <a:avLst/>
          </a:prstGeom>
        </p:spPr>
      </p:pic>
      <p:sp>
        <p:nvSpPr>
          <p:cNvPr id="31" name="テキスト プレースホルダー 2">
            <a:extLst>
              <a:ext uri="{FF2B5EF4-FFF2-40B4-BE49-F238E27FC236}">
                <a16:creationId xmlns:a16="http://schemas.microsoft.com/office/drawing/2014/main" id="{51238BCE-F9A4-44EB-09C8-D2B67C767C2A}"/>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制約削減優先は、より少ない時間で制約を満たす解が得られた。</a:t>
            </a:r>
            <a:endParaRPr lang="en-US" altLang="ja-JP" sz="2800" dirty="0"/>
          </a:p>
        </p:txBody>
      </p:sp>
      <p:sp>
        <p:nvSpPr>
          <p:cNvPr id="32" name="正方形/長方形 31">
            <a:extLst>
              <a:ext uri="{FF2B5EF4-FFF2-40B4-BE49-F238E27FC236}">
                <a16:creationId xmlns:a16="http://schemas.microsoft.com/office/drawing/2014/main" id="{4717927A-AC58-5FA8-C00F-90BE3D1AF716}"/>
              </a:ext>
            </a:extLst>
          </p:cNvPr>
          <p:cNvSpPr/>
          <p:nvPr/>
        </p:nvSpPr>
        <p:spPr>
          <a:xfrm>
            <a:off x="10286864" y="2919570"/>
            <a:ext cx="881085" cy="93683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97188698-134B-38F3-D5D3-186A2BA8AA20}"/>
              </a:ext>
            </a:extLst>
          </p:cNvPr>
          <p:cNvSpPr txBox="1"/>
          <p:nvPr/>
        </p:nvSpPr>
        <p:spPr>
          <a:xfrm>
            <a:off x="267202" y="3351717"/>
            <a:ext cx="2421601" cy="523220"/>
          </a:xfrm>
          <a:prstGeom prst="rect">
            <a:avLst/>
          </a:prstGeom>
          <a:noFill/>
        </p:spPr>
        <p:txBody>
          <a:bodyPr wrap="square" rtlCol="0">
            <a:spAutoFit/>
          </a:bodyPr>
          <a:lstStyle/>
          <a:p>
            <a:r>
              <a:rPr kumimoji="1" lang="ja-JP" altLang="en-US" sz="1400" b="1" dirty="0">
                <a:solidFill>
                  <a:schemeClr val="accent1"/>
                </a:solidFill>
              </a:rPr>
              <a:t>完全に制約を満たすが、目的関数値は改善の余地がある</a:t>
            </a:r>
          </a:p>
        </p:txBody>
      </p:sp>
      <p:sp>
        <p:nvSpPr>
          <p:cNvPr id="34" name="テキスト ボックス 33">
            <a:extLst>
              <a:ext uri="{FF2B5EF4-FFF2-40B4-BE49-F238E27FC236}">
                <a16:creationId xmlns:a16="http://schemas.microsoft.com/office/drawing/2014/main" id="{FFF35E61-3187-F62A-6632-EB966382CD42}"/>
              </a:ext>
            </a:extLst>
          </p:cNvPr>
          <p:cNvSpPr txBox="1"/>
          <p:nvPr/>
        </p:nvSpPr>
        <p:spPr>
          <a:xfrm>
            <a:off x="2967065" y="3110791"/>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から外れる</a:t>
            </a:r>
          </a:p>
        </p:txBody>
      </p:sp>
      <p:sp>
        <p:nvSpPr>
          <p:cNvPr id="35" name="テキスト ボックス 34">
            <a:extLst>
              <a:ext uri="{FF2B5EF4-FFF2-40B4-BE49-F238E27FC236}">
                <a16:creationId xmlns:a16="http://schemas.microsoft.com/office/drawing/2014/main" id="{706C5394-78CF-7E49-A6B5-088AA1073456}"/>
              </a:ext>
            </a:extLst>
          </p:cNvPr>
          <p:cNvSpPr txBox="1"/>
          <p:nvPr/>
        </p:nvSpPr>
        <p:spPr>
          <a:xfrm>
            <a:off x="4938086" y="6413698"/>
            <a:ext cx="4539289" cy="307777"/>
          </a:xfrm>
          <a:prstGeom prst="rect">
            <a:avLst/>
          </a:prstGeom>
          <a:noFill/>
        </p:spPr>
        <p:txBody>
          <a:bodyPr wrap="square" rtlCol="0">
            <a:spAutoFit/>
          </a:bodyPr>
          <a:lstStyle/>
          <a:p>
            <a:r>
              <a:rPr kumimoji="1" lang="en-US" altLang="ja-JP" sz="1400" dirty="0"/>
              <a:t>※</a:t>
            </a:r>
            <a:r>
              <a:rPr kumimoji="1" lang="ja-JP" altLang="en-US" sz="1400" dirty="0"/>
              <a:t>灰色領域は実績固定期間であるため、最適化変数でない</a:t>
            </a:r>
          </a:p>
        </p:txBody>
      </p:sp>
      <p:sp>
        <p:nvSpPr>
          <p:cNvPr id="36" name="テキスト ボックス 35">
            <a:extLst>
              <a:ext uri="{FF2B5EF4-FFF2-40B4-BE49-F238E27FC236}">
                <a16:creationId xmlns:a16="http://schemas.microsoft.com/office/drawing/2014/main" id="{96379B3C-7B6F-84E0-6BAC-9C8BBC71E602}"/>
              </a:ext>
            </a:extLst>
          </p:cNvPr>
          <p:cNvSpPr txBox="1"/>
          <p:nvPr/>
        </p:nvSpPr>
        <p:spPr>
          <a:xfrm>
            <a:off x="3007833" y="1476017"/>
            <a:ext cx="1282824" cy="261610"/>
          </a:xfrm>
          <a:prstGeom prst="rect">
            <a:avLst/>
          </a:prstGeom>
          <a:noFill/>
        </p:spPr>
        <p:txBody>
          <a:bodyPr wrap="square" rtlCol="0">
            <a:spAutoFit/>
          </a:bodyPr>
          <a:lstStyle/>
          <a:p>
            <a:pPr algn="ctr"/>
            <a:r>
              <a:rPr kumimoji="1" lang="en-US" altLang="ja-JP" sz="1100" dirty="0"/>
              <a:t>ID300</a:t>
            </a:r>
            <a:r>
              <a:rPr kumimoji="1" lang="ja-JP" altLang="en-US" sz="1100" dirty="0"/>
              <a:t>：</a:t>
            </a:r>
            <a:r>
              <a:rPr kumimoji="1" lang="en-US" altLang="ja-JP" sz="1100" dirty="0"/>
              <a:t>KN</a:t>
            </a:r>
            <a:r>
              <a:rPr kumimoji="1" lang="ja-JP" altLang="en-US" sz="1100" dirty="0"/>
              <a:t>価</a:t>
            </a:r>
          </a:p>
        </p:txBody>
      </p:sp>
      <p:sp>
        <p:nvSpPr>
          <p:cNvPr id="37" name="テキスト ボックス 36">
            <a:extLst>
              <a:ext uri="{FF2B5EF4-FFF2-40B4-BE49-F238E27FC236}">
                <a16:creationId xmlns:a16="http://schemas.microsoft.com/office/drawing/2014/main" id="{35956BD7-6FD1-87FE-CD2F-CFA80EE16E3B}"/>
              </a:ext>
            </a:extLst>
          </p:cNvPr>
          <p:cNvSpPr txBox="1"/>
          <p:nvPr/>
        </p:nvSpPr>
        <p:spPr>
          <a:xfrm>
            <a:off x="4464087" y="1476017"/>
            <a:ext cx="1999705" cy="261610"/>
          </a:xfrm>
          <a:prstGeom prst="rect">
            <a:avLst/>
          </a:prstGeom>
          <a:noFill/>
        </p:spPr>
        <p:txBody>
          <a:bodyPr wrap="square" rtlCol="0">
            <a:spAutoFit/>
          </a:bodyPr>
          <a:lstStyle/>
          <a:p>
            <a:pPr algn="ctr"/>
            <a:r>
              <a:rPr kumimoji="1" lang="en-US" altLang="ja-JP" sz="1100" dirty="0"/>
              <a:t>ID310</a:t>
            </a:r>
            <a:r>
              <a:rPr kumimoji="1" lang="ja-JP" altLang="en-US" sz="1100" dirty="0"/>
              <a:t>：上部浸透</a:t>
            </a:r>
            <a:r>
              <a:rPr kumimoji="1" lang="en-US" altLang="ja-JP" sz="1100" dirty="0"/>
              <a:t>H</a:t>
            </a:r>
            <a:r>
              <a:rPr kumimoji="1" lang="ja-JP" altLang="en-US" sz="1100" dirty="0"/>
              <a:t>ファクター</a:t>
            </a:r>
          </a:p>
        </p:txBody>
      </p:sp>
      <p:sp>
        <p:nvSpPr>
          <p:cNvPr id="38" name="テキスト ボックス 37">
            <a:extLst>
              <a:ext uri="{FF2B5EF4-FFF2-40B4-BE49-F238E27FC236}">
                <a16:creationId xmlns:a16="http://schemas.microsoft.com/office/drawing/2014/main" id="{E96D2F52-6347-DDA7-308D-5FD01BD32250}"/>
              </a:ext>
            </a:extLst>
          </p:cNvPr>
          <p:cNvSpPr txBox="1"/>
          <p:nvPr/>
        </p:nvSpPr>
        <p:spPr>
          <a:xfrm>
            <a:off x="6382815" y="1476017"/>
            <a:ext cx="1907802" cy="261610"/>
          </a:xfrm>
          <a:prstGeom prst="rect">
            <a:avLst/>
          </a:prstGeom>
          <a:noFill/>
        </p:spPr>
        <p:txBody>
          <a:bodyPr wrap="square" rtlCol="0">
            <a:spAutoFit/>
          </a:bodyPr>
          <a:lstStyle/>
          <a:p>
            <a:pPr algn="ctr"/>
            <a:r>
              <a:rPr kumimoji="1" lang="en-US" altLang="ja-JP" sz="1100" dirty="0"/>
              <a:t>ID320</a:t>
            </a:r>
            <a:r>
              <a:rPr kumimoji="1" lang="ja-JP" altLang="en-US" sz="1100" dirty="0"/>
              <a:t>：下部浸透</a:t>
            </a:r>
            <a:r>
              <a:rPr kumimoji="1" lang="en-US" altLang="ja-JP" sz="1100" dirty="0"/>
              <a:t>H</a:t>
            </a:r>
            <a:r>
              <a:rPr kumimoji="1" lang="ja-JP" altLang="en-US" sz="1100" dirty="0"/>
              <a:t>ファクター</a:t>
            </a:r>
          </a:p>
        </p:txBody>
      </p:sp>
      <p:sp>
        <p:nvSpPr>
          <p:cNvPr id="39" name="テキスト ボックス 38">
            <a:extLst>
              <a:ext uri="{FF2B5EF4-FFF2-40B4-BE49-F238E27FC236}">
                <a16:creationId xmlns:a16="http://schemas.microsoft.com/office/drawing/2014/main" id="{7998A68E-4C69-2988-904F-264BAA0D10FE}"/>
              </a:ext>
            </a:extLst>
          </p:cNvPr>
          <p:cNvSpPr txBox="1"/>
          <p:nvPr/>
        </p:nvSpPr>
        <p:spPr>
          <a:xfrm>
            <a:off x="8165362" y="1476017"/>
            <a:ext cx="2038408" cy="261610"/>
          </a:xfrm>
          <a:prstGeom prst="rect">
            <a:avLst/>
          </a:prstGeom>
          <a:noFill/>
        </p:spPr>
        <p:txBody>
          <a:bodyPr wrap="square" rtlCol="0">
            <a:spAutoFit/>
          </a:bodyPr>
          <a:lstStyle/>
          <a:p>
            <a:pPr algn="ctr"/>
            <a:r>
              <a:rPr kumimoji="1" lang="en-US" altLang="ja-JP" sz="1100" dirty="0"/>
              <a:t>ID330</a:t>
            </a:r>
            <a:r>
              <a:rPr kumimoji="1" lang="ja-JP" altLang="en-US" sz="1100" dirty="0"/>
              <a:t>：蒸解ゾーン</a:t>
            </a:r>
            <a:r>
              <a:rPr kumimoji="1" lang="en-US" altLang="ja-JP" sz="1100" dirty="0"/>
              <a:t>H</a:t>
            </a:r>
            <a:r>
              <a:rPr kumimoji="1" lang="ja-JP" altLang="en-US" sz="1100" dirty="0"/>
              <a:t>ファクター</a:t>
            </a:r>
          </a:p>
        </p:txBody>
      </p:sp>
      <p:sp>
        <p:nvSpPr>
          <p:cNvPr id="40" name="テキスト ボックス 39">
            <a:extLst>
              <a:ext uri="{FF2B5EF4-FFF2-40B4-BE49-F238E27FC236}">
                <a16:creationId xmlns:a16="http://schemas.microsoft.com/office/drawing/2014/main" id="{1EDDCE2E-64C2-4DCF-A0D9-C1DC1D1ED79A}"/>
              </a:ext>
            </a:extLst>
          </p:cNvPr>
          <p:cNvSpPr txBox="1"/>
          <p:nvPr/>
        </p:nvSpPr>
        <p:spPr>
          <a:xfrm>
            <a:off x="10018122" y="1476017"/>
            <a:ext cx="1999706" cy="261610"/>
          </a:xfrm>
          <a:prstGeom prst="rect">
            <a:avLst/>
          </a:prstGeom>
          <a:noFill/>
        </p:spPr>
        <p:txBody>
          <a:bodyPr wrap="square" rtlCol="0">
            <a:spAutoFit/>
          </a:bodyPr>
          <a:lstStyle/>
          <a:p>
            <a:pPr algn="ctr"/>
            <a:r>
              <a:rPr kumimoji="1" lang="en-US" altLang="ja-JP" sz="1100" dirty="0"/>
              <a:t>ID350</a:t>
            </a:r>
            <a:r>
              <a:rPr kumimoji="1" lang="ja-JP" altLang="en-US" sz="1100" dirty="0"/>
              <a:t>：残アルカリ</a:t>
            </a:r>
            <a:r>
              <a:rPr kumimoji="1" lang="en-US" altLang="ja-JP" sz="1100" dirty="0"/>
              <a:t>×</a:t>
            </a:r>
            <a:r>
              <a:rPr kumimoji="1" lang="ja-JP" altLang="en-US" sz="1100" dirty="0"/>
              <a:t>滞留時間</a:t>
            </a:r>
          </a:p>
        </p:txBody>
      </p:sp>
      <p:sp>
        <p:nvSpPr>
          <p:cNvPr id="41" name="正方形/長方形 40">
            <a:extLst>
              <a:ext uri="{FF2B5EF4-FFF2-40B4-BE49-F238E27FC236}">
                <a16:creationId xmlns:a16="http://schemas.microsoft.com/office/drawing/2014/main" id="{B6BC2984-911A-DA56-47AA-031B0A5E3022}"/>
              </a:ext>
            </a:extLst>
          </p:cNvPr>
          <p:cNvSpPr/>
          <p:nvPr/>
        </p:nvSpPr>
        <p:spPr>
          <a:xfrm>
            <a:off x="4723598" y="1783239"/>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正方形/長方形 41">
            <a:extLst>
              <a:ext uri="{FF2B5EF4-FFF2-40B4-BE49-F238E27FC236}">
                <a16:creationId xmlns:a16="http://schemas.microsoft.com/office/drawing/2014/main" id="{8A5D7B9C-0B0D-309A-167F-69A62E567AD4}"/>
              </a:ext>
            </a:extLst>
          </p:cNvPr>
          <p:cNvSpPr/>
          <p:nvPr/>
        </p:nvSpPr>
        <p:spPr>
          <a:xfrm>
            <a:off x="10278709" y="1777866"/>
            <a:ext cx="881085"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正方形/長方形 42">
            <a:extLst>
              <a:ext uri="{FF2B5EF4-FFF2-40B4-BE49-F238E27FC236}">
                <a16:creationId xmlns:a16="http://schemas.microsoft.com/office/drawing/2014/main" id="{7893AE92-9905-D71A-0C57-5581227DDF9D}"/>
              </a:ext>
            </a:extLst>
          </p:cNvPr>
          <p:cNvSpPr/>
          <p:nvPr/>
        </p:nvSpPr>
        <p:spPr>
          <a:xfrm>
            <a:off x="6609593" y="1777867"/>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テキスト ボックス 43">
            <a:extLst>
              <a:ext uri="{FF2B5EF4-FFF2-40B4-BE49-F238E27FC236}">
                <a16:creationId xmlns:a16="http://schemas.microsoft.com/office/drawing/2014/main" id="{E19B8EA4-61F3-9FF5-32E5-D65692724D04}"/>
              </a:ext>
            </a:extLst>
          </p:cNvPr>
          <p:cNvSpPr txBox="1"/>
          <p:nvPr/>
        </p:nvSpPr>
        <p:spPr>
          <a:xfrm>
            <a:off x="232374" y="2010493"/>
            <a:ext cx="2487875" cy="523220"/>
          </a:xfrm>
          <a:prstGeom prst="rect">
            <a:avLst/>
          </a:prstGeom>
          <a:noFill/>
        </p:spPr>
        <p:txBody>
          <a:bodyPr wrap="square" rtlCol="0">
            <a:spAutoFit/>
          </a:bodyPr>
          <a:lstStyle/>
          <a:p>
            <a:r>
              <a:rPr kumimoji="1" lang="ja-JP" altLang="en-US" sz="1400" b="1" dirty="0">
                <a:solidFill>
                  <a:schemeClr val="accent1"/>
                </a:solidFill>
              </a:rPr>
              <a:t>コスト減少に貢献する側に偏り、制約違反が大きい</a:t>
            </a:r>
          </a:p>
        </p:txBody>
      </p:sp>
      <p:sp>
        <p:nvSpPr>
          <p:cNvPr id="45" name="テキスト ボックス 44">
            <a:extLst>
              <a:ext uri="{FF2B5EF4-FFF2-40B4-BE49-F238E27FC236}">
                <a16:creationId xmlns:a16="http://schemas.microsoft.com/office/drawing/2014/main" id="{E41F27F0-9501-DF99-2F95-BEB4ADD69629}"/>
              </a:ext>
            </a:extLst>
          </p:cNvPr>
          <p:cNvSpPr txBox="1"/>
          <p:nvPr/>
        </p:nvSpPr>
        <p:spPr>
          <a:xfrm>
            <a:off x="2969809" y="1918168"/>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から外れる</a:t>
            </a:r>
          </a:p>
        </p:txBody>
      </p:sp>
      <p:sp>
        <p:nvSpPr>
          <p:cNvPr id="46" name="テキスト ボックス 45">
            <a:extLst>
              <a:ext uri="{FF2B5EF4-FFF2-40B4-BE49-F238E27FC236}">
                <a16:creationId xmlns:a16="http://schemas.microsoft.com/office/drawing/2014/main" id="{9CB4C6F9-CA29-4A1E-8E78-58B7EB39DC4D}"/>
              </a:ext>
            </a:extLst>
          </p:cNvPr>
          <p:cNvSpPr txBox="1"/>
          <p:nvPr/>
        </p:nvSpPr>
        <p:spPr>
          <a:xfrm>
            <a:off x="108901" y="1675536"/>
            <a:ext cx="1303054" cy="338554"/>
          </a:xfrm>
          <a:prstGeom prst="rect">
            <a:avLst/>
          </a:prstGeom>
          <a:noFill/>
        </p:spPr>
        <p:txBody>
          <a:bodyPr wrap="square" rtlCol="0">
            <a:spAutoFit/>
          </a:bodyPr>
          <a:lstStyle/>
          <a:p>
            <a:r>
              <a:rPr kumimoji="1" lang="en-US" altLang="ja-JP" sz="1600" b="1" dirty="0"/>
              <a:t>MOEA/D</a:t>
            </a:r>
            <a:endParaRPr kumimoji="1" lang="ja-JP" altLang="en-US" sz="1600" b="1" dirty="0"/>
          </a:p>
        </p:txBody>
      </p:sp>
      <p:sp>
        <p:nvSpPr>
          <p:cNvPr id="47" name="テキスト ボックス 46">
            <a:extLst>
              <a:ext uri="{FF2B5EF4-FFF2-40B4-BE49-F238E27FC236}">
                <a16:creationId xmlns:a16="http://schemas.microsoft.com/office/drawing/2014/main" id="{36F0753E-D03F-C326-A715-4FCB894D36CE}"/>
              </a:ext>
            </a:extLst>
          </p:cNvPr>
          <p:cNvSpPr txBox="1"/>
          <p:nvPr/>
        </p:nvSpPr>
        <p:spPr>
          <a:xfrm>
            <a:off x="161268" y="2787980"/>
            <a:ext cx="1793659" cy="584775"/>
          </a:xfrm>
          <a:prstGeom prst="rect">
            <a:avLst/>
          </a:prstGeom>
          <a:noFill/>
        </p:spPr>
        <p:txBody>
          <a:bodyPr wrap="square" rtlCol="0">
            <a:spAutoFit/>
          </a:bodyPr>
          <a:lstStyle/>
          <a:p>
            <a:r>
              <a:rPr kumimoji="1" lang="ja-JP" altLang="en-US" sz="1600" b="1" dirty="0"/>
              <a:t>適応型</a:t>
            </a:r>
            <a:r>
              <a:rPr kumimoji="1" lang="en-US" altLang="ja-JP" sz="1600" b="1" dirty="0"/>
              <a:t>PSO + Feasibility Rule</a:t>
            </a:r>
            <a:endParaRPr kumimoji="1" lang="ja-JP" altLang="en-US" sz="1600" b="1" dirty="0"/>
          </a:p>
        </p:txBody>
      </p:sp>
      <p:sp>
        <p:nvSpPr>
          <p:cNvPr id="48" name="テキスト ボックス 47">
            <a:extLst>
              <a:ext uri="{FF2B5EF4-FFF2-40B4-BE49-F238E27FC236}">
                <a16:creationId xmlns:a16="http://schemas.microsoft.com/office/drawing/2014/main" id="{71AD14C2-E6AC-336C-310D-5F84ED753E57}"/>
              </a:ext>
            </a:extLst>
          </p:cNvPr>
          <p:cNvSpPr txBox="1"/>
          <p:nvPr/>
        </p:nvSpPr>
        <p:spPr>
          <a:xfrm>
            <a:off x="161268" y="3992225"/>
            <a:ext cx="1793659" cy="584775"/>
          </a:xfrm>
          <a:prstGeom prst="rect">
            <a:avLst/>
          </a:prstGeom>
          <a:noFill/>
        </p:spPr>
        <p:txBody>
          <a:bodyPr wrap="square" rtlCol="0">
            <a:spAutoFit/>
          </a:bodyPr>
          <a:lstStyle/>
          <a:p>
            <a:r>
              <a:rPr kumimoji="1" lang="en-US" altLang="ja-JP" sz="1600" b="1" dirty="0"/>
              <a:t>JADE + Feasibility Rule</a:t>
            </a:r>
            <a:endParaRPr kumimoji="1" lang="ja-JP" altLang="en-US" sz="1600" b="1" dirty="0"/>
          </a:p>
        </p:txBody>
      </p:sp>
      <p:sp>
        <p:nvSpPr>
          <p:cNvPr id="49" name="テキスト ボックス 48">
            <a:extLst>
              <a:ext uri="{FF2B5EF4-FFF2-40B4-BE49-F238E27FC236}">
                <a16:creationId xmlns:a16="http://schemas.microsoft.com/office/drawing/2014/main" id="{1500D8F8-8E06-5CC9-EB19-D0486DE3575D}"/>
              </a:ext>
            </a:extLst>
          </p:cNvPr>
          <p:cNvSpPr txBox="1"/>
          <p:nvPr/>
        </p:nvSpPr>
        <p:spPr>
          <a:xfrm>
            <a:off x="2957540" y="4177782"/>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にほぼ合致</a:t>
            </a:r>
          </a:p>
        </p:txBody>
      </p:sp>
      <p:pic>
        <p:nvPicPr>
          <p:cNvPr id="50" name="図 49" descr="グラフ, 折れ線グラフ&#10;&#10;自動的に生成された説明">
            <a:extLst>
              <a:ext uri="{FF2B5EF4-FFF2-40B4-BE49-F238E27FC236}">
                <a16:creationId xmlns:a16="http://schemas.microsoft.com/office/drawing/2014/main" id="{78840551-4C26-8443-ED35-AADBADE13D4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64896" y="4029884"/>
            <a:ext cx="1734054" cy="1146239"/>
          </a:xfrm>
          <a:prstGeom prst="rect">
            <a:avLst/>
          </a:prstGeom>
        </p:spPr>
      </p:pic>
      <p:sp>
        <p:nvSpPr>
          <p:cNvPr id="51" name="テキスト ボックス 50">
            <a:extLst>
              <a:ext uri="{FF2B5EF4-FFF2-40B4-BE49-F238E27FC236}">
                <a16:creationId xmlns:a16="http://schemas.microsoft.com/office/drawing/2014/main" id="{C977D7AD-DB2C-FD6A-884E-6528F45553E6}"/>
              </a:ext>
            </a:extLst>
          </p:cNvPr>
          <p:cNvSpPr txBox="1"/>
          <p:nvPr/>
        </p:nvSpPr>
        <p:spPr>
          <a:xfrm>
            <a:off x="287630" y="4580519"/>
            <a:ext cx="2421601" cy="523220"/>
          </a:xfrm>
          <a:prstGeom prst="rect">
            <a:avLst/>
          </a:prstGeom>
          <a:noFill/>
        </p:spPr>
        <p:txBody>
          <a:bodyPr wrap="square" rtlCol="0">
            <a:spAutoFit/>
          </a:bodyPr>
          <a:lstStyle/>
          <a:p>
            <a:r>
              <a:rPr kumimoji="1" lang="ja-JP" altLang="en-US" sz="1400" b="1" dirty="0">
                <a:solidFill>
                  <a:schemeClr val="accent1"/>
                </a:solidFill>
              </a:rPr>
              <a:t>完全に制約を満たし、</a:t>
            </a:r>
            <a:endParaRPr kumimoji="1" lang="en-US" altLang="ja-JP" sz="1400" b="1" dirty="0">
              <a:solidFill>
                <a:schemeClr val="accent1"/>
              </a:solidFill>
            </a:endParaRPr>
          </a:p>
          <a:p>
            <a:r>
              <a:rPr kumimoji="1" lang="ja-JP" altLang="en-US" sz="1400" b="1" dirty="0">
                <a:solidFill>
                  <a:schemeClr val="accent1"/>
                </a:solidFill>
              </a:rPr>
              <a:t>目的関数値も優れている</a:t>
            </a:r>
          </a:p>
        </p:txBody>
      </p:sp>
      <p:pic>
        <p:nvPicPr>
          <p:cNvPr id="52" name="図 51" descr="グラフ, 折れ線グラフ&#10;&#10;自動的に生成された説明">
            <a:extLst>
              <a:ext uri="{FF2B5EF4-FFF2-40B4-BE49-F238E27FC236}">
                <a16:creationId xmlns:a16="http://schemas.microsoft.com/office/drawing/2014/main" id="{8C258F93-78CB-9FD2-CA11-BE47E476B6C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25300" y="4029883"/>
            <a:ext cx="1734055" cy="1146240"/>
          </a:xfrm>
          <a:prstGeom prst="rect">
            <a:avLst/>
          </a:prstGeom>
        </p:spPr>
      </p:pic>
      <p:pic>
        <p:nvPicPr>
          <p:cNvPr id="67" name="図 66" descr="グラフ&#10;&#10;自動的に生成された説明">
            <a:extLst>
              <a:ext uri="{FF2B5EF4-FFF2-40B4-BE49-F238E27FC236}">
                <a16:creationId xmlns:a16="http://schemas.microsoft.com/office/drawing/2014/main" id="{220EA90A-A0D5-B6F0-9A68-9BDD748C975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266962" y="4027003"/>
            <a:ext cx="1742770" cy="1152001"/>
          </a:xfrm>
          <a:prstGeom prst="rect">
            <a:avLst/>
          </a:prstGeom>
        </p:spPr>
      </p:pic>
      <p:pic>
        <p:nvPicPr>
          <p:cNvPr id="68" name="図 67" descr="グラフ&#10;&#10;自動的に生成された説明">
            <a:extLst>
              <a:ext uri="{FF2B5EF4-FFF2-40B4-BE49-F238E27FC236}">
                <a16:creationId xmlns:a16="http://schemas.microsoft.com/office/drawing/2014/main" id="{16800462-3049-40B0-39F9-CB083D1F742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117339" y="4026822"/>
            <a:ext cx="1743318" cy="1152363"/>
          </a:xfrm>
          <a:prstGeom prst="rect">
            <a:avLst/>
          </a:prstGeom>
        </p:spPr>
      </p:pic>
      <p:sp>
        <p:nvSpPr>
          <p:cNvPr id="69" name="正方形/長方形 68">
            <a:extLst>
              <a:ext uri="{FF2B5EF4-FFF2-40B4-BE49-F238E27FC236}">
                <a16:creationId xmlns:a16="http://schemas.microsoft.com/office/drawing/2014/main" id="{B33EDC97-A7A6-874A-8727-CA51D1D7A66C}"/>
              </a:ext>
            </a:extLst>
          </p:cNvPr>
          <p:cNvSpPr/>
          <p:nvPr/>
        </p:nvSpPr>
        <p:spPr>
          <a:xfrm>
            <a:off x="10278709" y="4070713"/>
            <a:ext cx="881085" cy="939642"/>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テキスト ボックス 69">
            <a:extLst>
              <a:ext uri="{FF2B5EF4-FFF2-40B4-BE49-F238E27FC236}">
                <a16:creationId xmlns:a16="http://schemas.microsoft.com/office/drawing/2014/main" id="{E57BFD4B-450F-85F9-F14E-5290F1A9F1F8}"/>
              </a:ext>
            </a:extLst>
          </p:cNvPr>
          <p:cNvSpPr txBox="1"/>
          <p:nvPr/>
        </p:nvSpPr>
        <p:spPr>
          <a:xfrm>
            <a:off x="8480331" y="3302102"/>
            <a:ext cx="1489208" cy="430887"/>
          </a:xfrm>
          <a:prstGeom prst="rect">
            <a:avLst/>
          </a:prstGeom>
          <a:noFill/>
        </p:spPr>
        <p:txBody>
          <a:bodyPr wrap="square" rtlCol="0">
            <a:spAutoFit/>
          </a:bodyPr>
          <a:lstStyle/>
          <a:p>
            <a:pPr algn="ctr"/>
            <a:r>
              <a:rPr kumimoji="1" lang="ja-JP" altLang="en-US" sz="1100" dirty="0"/>
              <a:t>コストの改善の余地が大きい</a:t>
            </a:r>
          </a:p>
        </p:txBody>
      </p:sp>
      <p:sp>
        <p:nvSpPr>
          <p:cNvPr id="71" name="テキスト ボックス 70">
            <a:extLst>
              <a:ext uri="{FF2B5EF4-FFF2-40B4-BE49-F238E27FC236}">
                <a16:creationId xmlns:a16="http://schemas.microsoft.com/office/drawing/2014/main" id="{37C0E5E2-E12D-7F1F-A237-9F16482009B4}"/>
              </a:ext>
            </a:extLst>
          </p:cNvPr>
          <p:cNvSpPr txBox="1"/>
          <p:nvPr/>
        </p:nvSpPr>
        <p:spPr>
          <a:xfrm>
            <a:off x="8480331" y="4440340"/>
            <a:ext cx="1489208" cy="261610"/>
          </a:xfrm>
          <a:prstGeom prst="rect">
            <a:avLst/>
          </a:prstGeom>
          <a:noFill/>
        </p:spPr>
        <p:txBody>
          <a:bodyPr wrap="square" rtlCol="0">
            <a:spAutoFit/>
          </a:bodyPr>
          <a:lstStyle/>
          <a:p>
            <a:pPr algn="ctr"/>
            <a:r>
              <a:rPr kumimoji="1" lang="ja-JP" altLang="en-US" sz="1100" dirty="0"/>
              <a:t>コストを改善できている</a:t>
            </a:r>
          </a:p>
        </p:txBody>
      </p:sp>
      <p:cxnSp>
        <p:nvCxnSpPr>
          <p:cNvPr id="72" name="直線コネクタ 71">
            <a:extLst>
              <a:ext uri="{FF2B5EF4-FFF2-40B4-BE49-F238E27FC236}">
                <a16:creationId xmlns:a16="http://schemas.microsoft.com/office/drawing/2014/main" id="{4AA7AB6C-F4D3-7BBB-C201-94B9B14C61D7}"/>
              </a:ext>
            </a:extLst>
          </p:cNvPr>
          <p:cNvCxnSpPr>
            <a:cxnSpLocks/>
          </p:cNvCxnSpPr>
          <p:nvPr/>
        </p:nvCxnSpPr>
        <p:spPr>
          <a:xfrm flipH="1">
            <a:off x="2946694" y="2473406"/>
            <a:ext cx="1500054" cy="0"/>
          </a:xfrm>
          <a:prstGeom prst="line">
            <a:avLst/>
          </a:prstGeom>
          <a:ln w="9525">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ED6CE997-C6BF-3EE3-3309-C35FC52966EE}"/>
              </a:ext>
            </a:extLst>
          </p:cNvPr>
          <p:cNvCxnSpPr>
            <a:cxnSpLocks/>
          </p:cNvCxnSpPr>
          <p:nvPr/>
        </p:nvCxnSpPr>
        <p:spPr>
          <a:xfrm flipH="1">
            <a:off x="2957540" y="3635456"/>
            <a:ext cx="1500054" cy="0"/>
          </a:xfrm>
          <a:prstGeom prst="line">
            <a:avLst/>
          </a:prstGeom>
          <a:ln w="9525">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848C6F76-6810-C8AB-4FAE-BAE41C8AA83E}"/>
              </a:ext>
            </a:extLst>
          </p:cNvPr>
          <p:cNvCxnSpPr>
            <a:cxnSpLocks/>
          </p:cNvCxnSpPr>
          <p:nvPr/>
        </p:nvCxnSpPr>
        <p:spPr>
          <a:xfrm flipH="1">
            <a:off x="2946694" y="4778456"/>
            <a:ext cx="1500054" cy="0"/>
          </a:xfrm>
          <a:prstGeom prst="line">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図 74" descr="グラフ&#10;&#10;自動的に生成された説明">
            <a:extLst>
              <a:ext uri="{FF2B5EF4-FFF2-40B4-BE49-F238E27FC236}">
                <a16:creationId xmlns:a16="http://schemas.microsoft.com/office/drawing/2014/main" id="{85106E7C-46A6-6D6B-7A44-8E93E5B081BD}"/>
              </a:ext>
            </a:extLst>
          </p:cNvPr>
          <p:cNvPicPr>
            <a:picLocks noChangeAspect="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31448" y="4027003"/>
            <a:ext cx="1742769" cy="1152000"/>
          </a:xfrm>
          <a:prstGeom prst="rect">
            <a:avLst/>
          </a:prstGeom>
        </p:spPr>
      </p:pic>
      <p:sp>
        <p:nvSpPr>
          <p:cNvPr id="76" name="正方形/長方形 75">
            <a:extLst>
              <a:ext uri="{FF2B5EF4-FFF2-40B4-BE49-F238E27FC236}">
                <a16:creationId xmlns:a16="http://schemas.microsoft.com/office/drawing/2014/main" id="{EF510D95-6D18-22D1-13A2-5A981AB754C8}"/>
              </a:ext>
            </a:extLst>
          </p:cNvPr>
          <p:cNvSpPr/>
          <p:nvPr/>
        </p:nvSpPr>
        <p:spPr>
          <a:xfrm>
            <a:off x="4738644" y="2922137"/>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正方形/長方形 76">
            <a:extLst>
              <a:ext uri="{FF2B5EF4-FFF2-40B4-BE49-F238E27FC236}">
                <a16:creationId xmlns:a16="http://schemas.microsoft.com/office/drawing/2014/main" id="{0FEC999F-1609-2659-14B1-FA18B4A1B94D}"/>
              </a:ext>
            </a:extLst>
          </p:cNvPr>
          <p:cNvSpPr/>
          <p:nvPr/>
        </p:nvSpPr>
        <p:spPr>
          <a:xfrm>
            <a:off x="4723598" y="4071026"/>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正方形/長方形 77">
            <a:extLst>
              <a:ext uri="{FF2B5EF4-FFF2-40B4-BE49-F238E27FC236}">
                <a16:creationId xmlns:a16="http://schemas.microsoft.com/office/drawing/2014/main" id="{B8284720-D162-5C0D-8175-95736BB0173D}"/>
              </a:ext>
            </a:extLst>
          </p:cNvPr>
          <p:cNvSpPr/>
          <p:nvPr/>
        </p:nvSpPr>
        <p:spPr>
          <a:xfrm>
            <a:off x="6609593" y="2919569"/>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9" name="正方形/長方形 78">
            <a:extLst>
              <a:ext uri="{FF2B5EF4-FFF2-40B4-BE49-F238E27FC236}">
                <a16:creationId xmlns:a16="http://schemas.microsoft.com/office/drawing/2014/main" id="{6A1C7773-C4B2-1A74-4B3C-6A39880B6C31}"/>
              </a:ext>
            </a:extLst>
          </p:cNvPr>
          <p:cNvSpPr/>
          <p:nvPr/>
        </p:nvSpPr>
        <p:spPr>
          <a:xfrm>
            <a:off x="6609593" y="4051583"/>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80" name="図 79" descr="グラフ&#10;&#10;自動的に生成された説明">
            <a:extLst>
              <a:ext uri="{FF2B5EF4-FFF2-40B4-BE49-F238E27FC236}">
                <a16:creationId xmlns:a16="http://schemas.microsoft.com/office/drawing/2014/main" id="{49CB196D-DD01-E489-7506-F91215A14219}"/>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735669" y="5173993"/>
            <a:ext cx="1742769" cy="1152000"/>
          </a:xfrm>
          <a:prstGeom prst="rect">
            <a:avLst/>
          </a:prstGeom>
        </p:spPr>
      </p:pic>
      <p:pic>
        <p:nvPicPr>
          <p:cNvPr id="81" name="図 80" descr="グラフ, 折れ線グラフ&#10;&#10;自動的に生成された説明">
            <a:extLst>
              <a:ext uri="{FF2B5EF4-FFF2-40B4-BE49-F238E27FC236}">
                <a16:creationId xmlns:a16="http://schemas.microsoft.com/office/drawing/2014/main" id="{3D35AC52-47D0-8B67-FE32-8156450E146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72474" y="5173968"/>
            <a:ext cx="1742846" cy="1152051"/>
          </a:xfrm>
          <a:prstGeom prst="rect">
            <a:avLst/>
          </a:prstGeom>
        </p:spPr>
      </p:pic>
      <p:pic>
        <p:nvPicPr>
          <p:cNvPr id="82" name="図 81" descr="グラフ, 折れ線グラフ&#10;&#10;自動的に生成された説明">
            <a:extLst>
              <a:ext uri="{FF2B5EF4-FFF2-40B4-BE49-F238E27FC236}">
                <a16:creationId xmlns:a16="http://schemas.microsoft.com/office/drawing/2014/main" id="{723174ED-A305-910D-AFFE-C4AEFABD3C8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32773" y="5173993"/>
            <a:ext cx="1742770" cy="1152000"/>
          </a:xfrm>
          <a:prstGeom prst="rect">
            <a:avLst/>
          </a:prstGeom>
        </p:spPr>
      </p:pic>
      <p:pic>
        <p:nvPicPr>
          <p:cNvPr id="83" name="図 82" descr="グラフ&#10;&#10;自動的に生成された説明">
            <a:extLst>
              <a:ext uri="{FF2B5EF4-FFF2-40B4-BE49-F238E27FC236}">
                <a16:creationId xmlns:a16="http://schemas.microsoft.com/office/drawing/2014/main" id="{D9093E78-5EE0-6817-1140-C1B48F1D7DE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272506" y="5173812"/>
            <a:ext cx="1742769" cy="1152000"/>
          </a:xfrm>
          <a:prstGeom prst="rect">
            <a:avLst/>
          </a:prstGeom>
        </p:spPr>
      </p:pic>
      <p:pic>
        <p:nvPicPr>
          <p:cNvPr id="84" name="図 83" descr="グラフ&#10;&#10;自動的に生成された説明">
            <a:extLst>
              <a:ext uri="{FF2B5EF4-FFF2-40B4-BE49-F238E27FC236}">
                <a16:creationId xmlns:a16="http://schemas.microsoft.com/office/drawing/2014/main" id="{9505CDE1-B1B4-F0CC-C041-EF9666A6DDE6}"/>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124811" y="5173295"/>
            <a:ext cx="1744881" cy="1153396"/>
          </a:xfrm>
          <a:prstGeom prst="rect">
            <a:avLst/>
          </a:prstGeom>
        </p:spPr>
      </p:pic>
      <p:sp>
        <p:nvSpPr>
          <p:cNvPr id="85" name="テキスト ボックス 84">
            <a:extLst>
              <a:ext uri="{FF2B5EF4-FFF2-40B4-BE49-F238E27FC236}">
                <a16:creationId xmlns:a16="http://schemas.microsoft.com/office/drawing/2014/main" id="{465C6004-009F-1C13-D230-49232D37D1DF}"/>
              </a:ext>
            </a:extLst>
          </p:cNvPr>
          <p:cNvSpPr txBox="1"/>
          <p:nvPr/>
        </p:nvSpPr>
        <p:spPr>
          <a:xfrm>
            <a:off x="182418" y="5122646"/>
            <a:ext cx="1793659" cy="584775"/>
          </a:xfrm>
          <a:prstGeom prst="rect">
            <a:avLst/>
          </a:prstGeom>
          <a:noFill/>
        </p:spPr>
        <p:txBody>
          <a:bodyPr wrap="square" rtlCol="0">
            <a:spAutoFit/>
          </a:bodyPr>
          <a:lstStyle/>
          <a:p>
            <a:r>
              <a:rPr kumimoji="1" lang="en-US" altLang="ja-JP" sz="1600" b="1" dirty="0"/>
              <a:t>SHADE + Feasibility Rule</a:t>
            </a:r>
            <a:endParaRPr kumimoji="1" lang="ja-JP" altLang="en-US" sz="1600" b="1" dirty="0"/>
          </a:p>
        </p:txBody>
      </p:sp>
      <p:sp>
        <p:nvSpPr>
          <p:cNvPr id="86" name="テキスト ボックス 85">
            <a:extLst>
              <a:ext uri="{FF2B5EF4-FFF2-40B4-BE49-F238E27FC236}">
                <a16:creationId xmlns:a16="http://schemas.microsoft.com/office/drawing/2014/main" id="{984F1D09-B096-3C7E-EA6C-737E0D816E8C}"/>
              </a:ext>
            </a:extLst>
          </p:cNvPr>
          <p:cNvSpPr txBox="1"/>
          <p:nvPr/>
        </p:nvSpPr>
        <p:spPr>
          <a:xfrm>
            <a:off x="2978690" y="5308203"/>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にほぼ合致</a:t>
            </a:r>
          </a:p>
        </p:txBody>
      </p:sp>
      <p:sp>
        <p:nvSpPr>
          <p:cNvPr id="87" name="テキスト ボックス 86">
            <a:extLst>
              <a:ext uri="{FF2B5EF4-FFF2-40B4-BE49-F238E27FC236}">
                <a16:creationId xmlns:a16="http://schemas.microsoft.com/office/drawing/2014/main" id="{D3339309-55F0-07F1-2E8D-71D916AA1B2B}"/>
              </a:ext>
            </a:extLst>
          </p:cNvPr>
          <p:cNvSpPr txBox="1"/>
          <p:nvPr/>
        </p:nvSpPr>
        <p:spPr>
          <a:xfrm>
            <a:off x="308780" y="5710940"/>
            <a:ext cx="2421601" cy="523220"/>
          </a:xfrm>
          <a:prstGeom prst="rect">
            <a:avLst/>
          </a:prstGeom>
          <a:noFill/>
        </p:spPr>
        <p:txBody>
          <a:bodyPr wrap="square" rtlCol="0">
            <a:spAutoFit/>
          </a:bodyPr>
          <a:lstStyle/>
          <a:p>
            <a:r>
              <a:rPr kumimoji="1" lang="ja-JP" altLang="en-US" sz="1400" b="1" dirty="0">
                <a:solidFill>
                  <a:schemeClr val="accent1"/>
                </a:solidFill>
              </a:rPr>
              <a:t>完全に制約を満たし、</a:t>
            </a:r>
            <a:endParaRPr kumimoji="1" lang="en-US" altLang="ja-JP" sz="1400" b="1" dirty="0">
              <a:solidFill>
                <a:schemeClr val="accent1"/>
              </a:solidFill>
            </a:endParaRPr>
          </a:p>
          <a:p>
            <a:r>
              <a:rPr kumimoji="1" lang="ja-JP" altLang="en-US" sz="1400" b="1" dirty="0">
                <a:solidFill>
                  <a:schemeClr val="accent1"/>
                </a:solidFill>
              </a:rPr>
              <a:t>目的関数値も優れている</a:t>
            </a:r>
          </a:p>
        </p:txBody>
      </p:sp>
      <p:sp>
        <p:nvSpPr>
          <p:cNvPr id="88" name="テキスト ボックス 87">
            <a:extLst>
              <a:ext uri="{FF2B5EF4-FFF2-40B4-BE49-F238E27FC236}">
                <a16:creationId xmlns:a16="http://schemas.microsoft.com/office/drawing/2014/main" id="{03A7F233-79A3-CE56-F7B9-8CF5C5ACECEE}"/>
              </a:ext>
            </a:extLst>
          </p:cNvPr>
          <p:cNvSpPr txBox="1"/>
          <p:nvPr/>
        </p:nvSpPr>
        <p:spPr>
          <a:xfrm>
            <a:off x="8501481" y="5570761"/>
            <a:ext cx="1489208" cy="261610"/>
          </a:xfrm>
          <a:prstGeom prst="rect">
            <a:avLst/>
          </a:prstGeom>
          <a:noFill/>
        </p:spPr>
        <p:txBody>
          <a:bodyPr wrap="square" rtlCol="0">
            <a:spAutoFit/>
          </a:bodyPr>
          <a:lstStyle/>
          <a:p>
            <a:pPr algn="ctr"/>
            <a:r>
              <a:rPr kumimoji="1" lang="ja-JP" altLang="en-US" sz="1100" dirty="0"/>
              <a:t>コストを改善できている</a:t>
            </a:r>
          </a:p>
        </p:txBody>
      </p:sp>
      <p:sp>
        <p:nvSpPr>
          <p:cNvPr id="89" name="正方形/長方形 88">
            <a:extLst>
              <a:ext uri="{FF2B5EF4-FFF2-40B4-BE49-F238E27FC236}">
                <a16:creationId xmlns:a16="http://schemas.microsoft.com/office/drawing/2014/main" id="{725C4500-89EE-9F9D-FD9D-8F3BBD823070}"/>
              </a:ext>
            </a:extLst>
          </p:cNvPr>
          <p:cNvSpPr/>
          <p:nvPr/>
        </p:nvSpPr>
        <p:spPr>
          <a:xfrm>
            <a:off x="4747427" y="5222095"/>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0" name="正方形/長方形 89">
            <a:extLst>
              <a:ext uri="{FF2B5EF4-FFF2-40B4-BE49-F238E27FC236}">
                <a16:creationId xmlns:a16="http://schemas.microsoft.com/office/drawing/2014/main" id="{8CDF9DE6-66FD-3E73-B80A-1EA439FC8538}"/>
              </a:ext>
            </a:extLst>
          </p:cNvPr>
          <p:cNvSpPr/>
          <p:nvPr/>
        </p:nvSpPr>
        <p:spPr>
          <a:xfrm>
            <a:off x="10302538" y="5216722"/>
            <a:ext cx="881085"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1" name="正方形/長方形 90">
            <a:extLst>
              <a:ext uri="{FF2B5EF4-FFF2-40B4-BE49-F238E27FC236}">
                <a16:creationId xmlns:a16="http://schemas.microsoft.com/office/drawing/2014/main" id="{185619E5-3D96-36F0-8A65-080712F80B4A}"/>
              </a:ext>
            </a:extLst>
          </p:cNvPr>
          <p:cNvSpPr/>
          <p:nvPr/>
        </p:nvSpPr>
        <p:spPr>
          <a:xfrm>
            <a:off x="6614372" y="5216723"/>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2" name="直線コネクタ 91">
            <a:extLst>
              <a:ext uri="{FF2B5EF4-FFF2-40B4-BE49-F238E27FC236}">
                <a16:creationId xmlns:a16="http://schemas.microsoft.com/office/drawing/2014/main" id="{6A064E47-8788-7F4D-4076-EB29E32F6FD4}"/>
              </a:ext>
            </a:extLst>
          </p:cNvPr>
          <p:cNvCxnSpPr>
            <a:cxnSpLocks/>
          </p:cNvCxnSpPr>
          <p:nvPr/>
        </p:nvCxnSpPr>
        <p:spPr>
          <a:xfrm flipH="1">
            <a:off x="2967844" y="5918402"/>
            <a:ext cx="1500054" cy="0"/>
          </a:xfrm>
          <a:prstGeom prst="line">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29485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C6D6AF-3F2D-47AE-BC89-08545D35CF38}"/>
              </a:ext>
            </a:extLst>
          </p:cNvPr>
          <p:cNvSpPr>
            <a:spLocks noGrp="1"/>
          </p:cNvSpPr>
          <p:nvPr>
            <p:ph type="title"/>
          </p:nvPr>
        </p:nvSpPr>
        <p:spPr/>
        <p:txBody>
          <a:bodyPr/>
          <a:lstStyle/>
          <a:p>
            <a:r>
              <a:rPr lang="ja-JP" altLang="en-US" dirty="0"/>
              <a:t>ビジョン</a:t>
            </a:r>
            <a:endParaRPr kumimoji="1" lang="ja-JP" altLang="en-US" dirty="0"/>
          </a:p>
        </p:txBody>
      </p:sp>
      <p:sp>
        <p:nvSpPr>
          <p:cNvPr id="3" name="スライド番号プレースホルダー 2">
            <a:extLst>
              <a:ext uri="{FF2B5EF4-FFF2-40B4-BE49-F238E27FC236}">
                <a16:creationId xmlns:a16="http://schemas.microsoft.com/office/drawing/2014/main" id="{D618144A-97BA-4B90-9225-2604CB704223}"/>
              </a:ext>
            </a:extLst>
          </p:cNvPr>
          <p:cNvSpPr>
            <a:spLocks noGrp="1"/>
          </p:cNvSpPr>
          <p:nvPr>
            <p:ph type="sldNum" sz="quarter" idx="10"/>
          </p:nvPr>
        </p:nvSpPr>
        <p:spPr/>
        <p:txBody>
          <a:bodyPr/>
          <a:lstStyle/>
          <a:p>
            <a:fld id="{584EAAFE-CFE5-40AD-8E95-5BFF290DC5CF}" type="slidenum">
              <a:rPr kumimoji="1" lang="ja-JP" altLang="en-US" smtClean="0"/>
              <a:pPr/>
              <a:t>46</a:t>
            </a:fld>
            <a:endParaRPr kumimoji="1" lang="ja-JP" altLang="en-US"/>
          </a:p>
        </p:txBody>
      </p:sp>
      <p:sp>
        <p:nvSpPr>
          <p:cNvPr id="4" name="テキスト プレースホルダー 3">
            <a:extLst>
              <a:ext uri="{FF2B5EF4-FFF2-40B4-BE49-F238E27FC236}">
                <a16:creationId xmlns:a16="http://schemas.microsoft.com/office/drawing/2014/main" id="{313F305D-FE25-41DD-8B00-9067A8BFA1A2}"/>
              </a:ext>
            </a:extLst>
          </p:cNvPr>
          <p:cNvSpPr>
            <a:spLocks noGrp="1"/>
          </p:cNvSpPr>
          <p:nvPr>
            <p:ph type="body" sz="quarter" idx="11"/>
          </p:nvPr>
        </p:nvSpPr>
        <p:spPr/>
        <p:txBody>
          <a:bodyPr/>
          <a:lstStyle/>
          <a:p>
            <a:endParaRPr kumimoji="1" lang="ja-JP" altLang="en-US"/>
          </a:p>
        </p:txBody>
      </p:sp>
      <p:pic>
        <p:nvPicPr>
          <p:cNvPr id="5" name="図 4">
            <a:extLst>
              <a:ext uri="{FF2B5EF4-FFF2-40B4-BE49-F238E27FC236}">
                <a16:creationId xmlns:a16="http://schemas.microsoft.com/office/drawing/2014/main" id="{505FF252-2791-464E-9350-365C081B0266}"/>
              </a:ext>
            </a:extLst>
          </p:cNvPr>
          <p:cNvPicPr>
            <a:picLocks noChangeAspect="1"/>
          </p:cNvPicPr>
          <p:nvPr/>
        </p:nvPicPr>
        <p:blipFill>
          <a:blip r:embed="rId2"/>
          <a:stretch>
            <a:fillRect/>
          </a:stretch>
        </p:blipFill>
        <p:spPr>
          <a:xfrm>
            <a:off x="564380" y="662402"/>
            <a:ext cx="8015240" cy="5578125"/>
          </a:xfrm>
          <a:prstGeom prst="rect">
            <a:avLst/>
          </a:prstGeom>
        </p:spPr>
      </p:pic>
    </p:spTree>
    <p:extLst>
      <p:ext uri="{BB962C8B-B14F-4D97-AF65-F5344CB8AC3E}">
        <p14:creationId xmlns:p14="http://schemas.microsoft.com/office/powerpoint/2010/main" val="26985017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24AB9A-B090-4367-BE77-BC2BBB628AC1}"/>
              </a:ext>
            </a:extLst>
          </p:cNvPr>
          <p:cNvSpPr>
            <a:spLocks noGrp="1"/>
          </p:cNvSpPr>
          <p:nvPr>
            <p:ph type="title"/>
          </p:nvPr>
        </p:nvSpPr>
        <p:spPr/>
        <p:txBody>
          <a:bodyPr/>
          <a:lstStyle/>
          <a:p>
            <a:r>
              <a:rPr lang="ja-JP" altLang="en-US" dirty="0"/>
              <a:t>ビジネスモデル</a:t>
            </a:r>
            <a:endParaRPr kumimoji="1" lang="ja-JP" altLang="en-US" dirty="0"/>
          </a:p>
        </p:txBody>
      </p:sp>
      <p:sp>
        <p:nvSpPr>
          <p:cNvPr id="3" name="スライド番号プレースホルダー 2">
            <a:extLst>
              <a:ext uri="{FF2B5EF4-FFF2-40B4-BE49-F238E27FC236}">
                <a16:creationId xmlns:a16="http://schemas.microsoft.com/office/drawing/2014/main" id="{53F4EBAD-23B7-4E9C-B799-1A86CE7362AF}"/>
              </a:ext>
            </a:extLst>
          </p:cNvPr>
          <p:cNvSpPr>
            <a:spLocks noGrp="1"/>
          </p:cNvSpPr>
          <p:nvPr>
            <p:ph type="sldNum" sz="quarter" idx="10"/>
          </p:nvPr>
        </p:nvSpPr>
        <p:spPr/>
        <p:txBody>
          <a:bodyPr/>
          <a:lstStyle/>
          <a:p>
            <a:fld id="{584EAAFE-CFE5-40AD-8E95-5BFF290DC5CF}" type="slidenum">
              <a:rPr kumimoji="1" lang="ja-JP" altLang="en-US" smtClean="0"/>
              <a:pPr/>
              <a:t>47</a:t>
            </a:fld>
            <a:endParaRPr kumimoji="1" lang="ja-JP" altLang="en-US"/>
          </a:p>
        </p:txBody>
      </p:sp>
      <p:sp>
        <p:nvSpPr>
          <p:cNvPr id="4" name="テキスト プレースホルダー 3">
            <a:extLst>
              <a:ext uri="{FF2B5EF4-FFF2-40B4-BE49-F238E27FC236}">
                <a16:creationId xmlns:a16="http://schemas.microsoft.com/office/drawing/2014/main" id="{C1D353B0-C65F-45E6-9FBF-783EB3AEA7CD}"/>
              </a:ext>
            </a:extLst>
          </p:cNvPr>
          <p:cNvSpPr>
            <a:spLocks noGrp="1"/>
          </p:cNvSpPr>
          <p:nvPr>
            <p:ph type="body" sz="quarter" idx="11"/>
          </p:nvPr>
        </p:nvSpPr>
        <p:spPr/>
        <p:txBody>
          <a:bodyPr/>
          <a:lstStyle/>
          <a:p>
            <a:endParaRPr kumimoji="1" lang="ja-JP" altLang="en-US"/>
          </a:p>
        </p:txBody>
      </p:sp>
      <p:pic>
        <p:nvPicPr>
          <p:cNvPr id="5" name="図 4">
            <a:extLst>
              <a:ext uri="{FF2B5EF4-FFF2-40B4-BE49-F238E27FC236}">
                <a16:creationId xmlns:a16="http://schemas.microsoft.com/office/drawing/2014/main" id="{8DF9ED76-9C3F-4DFB-9A17-87A0A7DD4C11}"/>
              </a:ext>
            </a:extLst>
          </p:cNvPr>
          <p:cNvPicPr>
            <a:picLocks noChangeAspect="1"/>
          </p:cNvPicPr>
          <p:nvPr/>
        </p:nvPicPr>
        <p:blipFill>
          <a:blip r:embed="rId2"/>
          <a:stretch>
            <a:fillRect/>
          </a:stretch>
        </p:blipFill>
        <p:spPr>
          <a:xfrm>
            <a:off x="412313" y="744377"/>
            <a:ext cx="8319373" cy="5476314"/>
          </a:xfrm>
          <a:prstGeom prst="rect">
            <a:avLst/>
          </a:prstGeom>
        </p:spPr>
      </p:pic>
    </p:spTree>
    <p:extLst>
      <p:ext uri="{BB962C8B-B14F-4D97-AF65-F5344CB8AC3E}">
        <p14:creationId xmlns:p14="http://schemas.microsoft.com/office/powerpoint/2010/main" val="14353154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DCC5D-4007-4366-A0A8-479058487BA1}"/>
              </a:ext>
            </a:extLst>
          </p:cNvPr>
          <p:cNvSpPr>
            <a:spLocks noGrp="1"/>
          </p:cNvSpPr>
          <p:nvPr>
            <p:ph type="title"/>
          </p:nvPr>
        </p:nvSpPr>
        <p:spPr/>
        <p:txBody>
          <a:bodyPr/>
          <a:lstStyle/>
          <a:p>
            <a:r>
              <a:rPr lang="ja-JP" altLang="en-US" dirty="0"/>
              <a:t>想定市場</a:t>
            </a:r>
            <a:endParaRPr kumimoji="1" lang="ja-JP" altLang="en-US" dirty="0"/>
          </a:p>
        </p:txBody>
      </p:sp>
      <p:sp>
        <p:nvSpPr>
          <p:cNvPr id="3" name="スライド番号プレースホルダー 2">
            <a:extLst>
              <a:ext uri="{FF2B5EF4-FFF2-40B4-BE49-F238E27FC236}">
                <a16:creationId xmlns:a16="http://schemas.microsoft.com/office/drawing/2014/main" id="{7468D6FD-167A-4631-9DEB-D7E50F948923}"/>
              </a:ext>
            </a:extLst>
          </p:cNvPr>
          <p:cNvSpPr>
            <a:spLocks noGrp="1"/>
          </p:cNvSpPr>
          <p:nvPr>
            <p:ph type="sldNum" sz="quarter" idx="10"/>
          </p:nvPr>
        </p:nvSpPr>
        <p:spPr/>
        <p:txBody>
          <a:bodyPr/>
          <a:lstStyle/>
          <a:p>
            <a:fld id="{584EAAFE-CFE5-40AD-8E95-5BFF290DC5CF}" type="slidenum">
              <a:rPr kumimoji="1" lang="ja-JP" altLang="en-US" smtClean="0"/>
              <a:pPr/>
              <a:t>48</a:t>
            </a:fld>
            <a:endParaRPr kumimoji="1" lang="ja-JP" altLang="en-US"/>
          </a:p>
        </p:txBody>
      </p:sp>
      <p:sp>
        <p:nvSpPr>
          <p:cNvPr id="4" name="テキスト プレースホルダー 3">
            <a:extLst>
              <a:ext uri="{FF2B5EF4-FFF2-40B4-BE49-F238E27FC236}">
                <a16:creationId xmlns:a16="http://schemas.microsoft.com/office/drawing/2014/main" id="{DFC0E8E5-F060-4B34-9294-B2FD8F7754B7}"/>
              </a:ext>
            </a:extLst>
          </p:cNvPr>
          <p:cNvSpPr>
            <a:spLocks noGrp="1"/>
          </p:cNvSpPr>
          <p:nvPr>
            <p:ph type="body" sz="quarter" idx="11"/>
          </p:nvPr>
        </p:nvSpPr>
        <p:spPr/>
        <p:txBody>
          <a:bodyPr/>
          <a:lstStyle/>
          <a:p>
            <a:endParaRPr kumimoji="1" lang="ja-JP" altLang="en-US"/>
          </a:p>
        </p:txBody>
      </p:sp>
      <p:sp>
        <p:nvSpPr>
          <p:cNvPr id="5" name="正方形/長方形 4">
            <a:extLst>
              <a:ext uri="{FF2B5EF4-FFF2-40B4-BE49-F238E27FC236}">
                <a16:creationId xmlns:a16="http://schemas.microsoft.com/office/drawing/2014/main" id="{88CC50E1-FD95-4532-8850-7522553C2020}"/>
              </a:ext>
            </a:extLst>
          </p:cNvPr>
          <p:cNvSpPr/>
          <p:nvPr/>
        </p:nvSpPr>
        <p:spPr>
          <a:xfrm>
            <a:off x="5797752" y="2000578"/>
            <a:ext cx="1154237" cy="883905"/>
          </a:xfrm>
          <a:prstGeom prst="rect">
            <a:avLst/>
          </a:prstGeom>
          <a:solidFill>
            <a:schemeClr val="bg1"/>
          </a:solid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rPr>
              <a:t>ケミカルリサイクル</a:t>
            </a:r>
            <a:endParaRPr kumimoji="1" lang="en-US" altLang="ja-JP" sz="2000" dirty="0">
              <a:solidFill>
                <a:schemeClr val="tx1"/>
              </a:solidFill>
            </a:endParaRPr>
          </a:p>
          <a:p>
            <a:pPr algn="ctr"/>
            <a:r>
              <a:rPr lang="en-US" altLang="ja-JP" sz="1400" dirty="0">
                <a:solidFill>
                  <a:schemeClr val="tx1"/>
                </a:solidFill>
              </a:rPr>
              <a:t>?</a:t>
            </a:r>
            <a:endParaRPr kumimoji="1" lang="ja-JP" altLang="en-US" sz="1400" dirty="0">
              <a:solidFill>
                <a:schemeClr val="tx1"/>
              </a:solidFill>
            </a:endParaRPr>
          </a:p>
        </p:txBody>
      </p:sp>
      <p:cxnSp>
        <p:nvCxnSpPr>
          <p:cNvPr id="7" name="直線矢印コネクタ 6">
            <a:extLst>
              <a:ext uri="{FF2B5EF4-FFF2-40B4-BE49-F238E27FC236}">
                <a16:creationId xmlns:a16="http://schemas.microsoft.com/office/drawing/2014/main" id="{FC7E575D-91E8-48B7-ADFA-1FD8F827BA31}"/>
              </a:ext>
            </a:extLst>
          </p:cNvPr>
          <p:cNvCxnSpPr>
            <a:cxnSpLocks/>
          </p:cNvCxnSpPr>
          <p:nvPr/>
        </p:nvCxnSpPr>
        <p:spPr>
          <a:xfrm>
            <a:off x="1923147" y="5261559"/>
            <a:ext cx="6213979" cy="2200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D7F552D1-664E-46C4-B6B4-2C1CD65EE022}"/>
              </a:ext>
            </a:extLst>
          </p:cNvPr>
          <p:cNvCxnSpPr>
            <a:cxnSpLocks/>
          </p:cNvCxnSpPr>
          <p:nvPr/>
        </p:nvCxnSpPr>
        <p:spPr>
          <a:xfrm flipV="1">
            <a:off x="1927319" y="1755565"/>
            <a:ext cx="0" cy="35059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コンテンツ プレースホルダー 1">
            <a:extLst>
              <a:ext uri="{FF2B5EF4-FFF2-40B4-BE49-F238E27FC236}">
                <a16:creationId xmlns:a16="http://schemas.microsoft.com/office/drawing/2014/main" id="{E78A12D8-CF63-46A8-B283-AA2F6E1952F1}"/>
              </a:ext>
            </a:extLst>
          </p:cNvPr>
          <p:cNvSpPr txBox="1">
            <a:spLocks/>
          </p:cNvSpPr>
          <p:nvPr/>
        </p:nvSpPr>
        <p:spPr>
          <a:xfrm>
            <a:off x="7172268" y="4628777"/>
            <a:ext cx="1865402" cy="718148"/>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1800">
                <a:solidFill>
                  <a:schemeClr val="tx1"/>
                </a:solidFill>
              </a:rPr>
              <a:t>エネルギー消費量</a:t>
            </a:r>
            <a:br>
              <a:rPr lang="en-US" altLang="ja-JP" sz="1800" dirty="0">
                <a:solidFill>
                  <a:schemeClr val="tx1"/>
                </a:solidFill>
              </a:rPr>
            </a:br>
            <a:r>
              <a:rPr lang="en-US" altLang="ja-JP" sz="1800" dirty="0">
                <a:solidFill>
                  <a:schemeClr val="tx1"/>
                </a:solidFill>
              </a:rPr>
              <a:t>PJ/</a:t>
            </a:r>
            <a:r>
              <a:rPr lang="ja-JP" altLang="en-US" sz="1800">
                <a:solidFill>
                  <a:schemeClr val="tx1"/>
                </a:solidFill>
              </a:rPr>
              <a:t>年</a:t>
            </a:r>
            <a:r>
              <a:rPr lang="en-US" altLang="ja-JP" sz="1800" dirty="0">
                <a:solidFill>
                  <a:schemeClr val="tx1"/>
                </a:solidFill>
              </a:rPr>
              <a:t> (</a:t>
            </a:r>
            <a:r>
              <a:rPr lang="ja-JP" altLang="en-US" sz="1800">
                <a:solidFill>
                  <a:schemeClr val="tx1"/>
                </a:solidFill>
              </a:rPr>
              <a:t>国内</a:t>
            </a:r>
            <a:r>
              <a:rPr lang="en-US" altLang="ja-JP" sz="1800" dirty="0">
                <a:solidFill>
                  <a:schemeClr val="tx1"/>
                </a:solidFill>
              </a:rPr>
              <a:t>)</a:t>
            </a:r>
          </a:p>
        </p:txBody>
      </p:sp>
      <p:sp>
        <p:nvSpPr>
          <p:cNvPr id="10" name="コンテンツ プレースホルダー 1">
            <a:extLst>
              <a:ext uri="{FF2B5EF4-FFF2-40B4-BE49-F238E27FC236}">
                <a16:creationId xmlns:a16="http://schemas.microsoft.com/office/drawing/2014/main" id="{48AB0A6B-93D0-4835-B379-9F3F7981AF0B}"/>
              </a:ext>
            </a:extLst>
          </p:cNvPr>
          <p:cNvSpPr txBox="1">
            <a:spLocks/>
          </p:cNvSpPr>
          <p:nvPr/>
        </p:nvSpPr>
        <p:spPr>
          <a:xfrm>
            <a:off x="298615" y="1847005"/>
            <a:ext cx="1657293" cy="429374"/>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1800" dirty="0">
                <a:solidFill>
                  <a:schemeClr val="tx1"/>
                </a:solidFill>
              </a:rPr>
              <a:t>プロセスの性質</a:t>
            </a:r>
            <a:endParaRPr lang="en-US" altLang="ja-JP" sz="1800" dirty="0">
              <a:solidFill>
                <a:schemeClr val="tx1"/>
              </a:solidFill>
            </a:endParaRPr>
          </a:p>
        </p:txBody>
      </p:sp>
      <p:sp>
        <p:nvSpPr>
          <p:cNvPr id="11" name="正方形/長方形 10">
            <a:extLst>
              <a:ext uri="{FF2B5EF4-FFF2-40B4-BE49-F238E27FC236}">
                <a16:creationId xmlns:a16="http://schemas.microsoft.com/office/drawing/2014/main" id="{220861B4-E28F-4C41-9DBE-5383C8C819CE}"/>
              </a:ext>
            </a:extLst>
          </p:cNvPr>
          <p:cNvSpPr/>
          <p:nvPr/>
        </p:nvSpPr>
        <p:spPr>
          <a:xfrm>
            <a:off x="3653857" y="2715453"/>
            <a:ext cx="1675197" cy="104962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a:solidFill>
                  <a:schemeClr val="tx1"/>
                </a:solidFill>
              </a:rPr>
              <a:t>紙パ・製紙</a:t>
            </a:r>
            <a:endParaRPr lang="en-US" altLang="ja-JP" sz="2000" dirty="0">
              <a:solidFill>
                <a:schemeClr val="tx1"/>
              </a:solidFill>
            </a:endParaRPr>
          </a:p>
          <a:p>
            <a:pPr algn="ctr"/>
            <a:r>
              <a:rPr kumimoji="1" lang="ja-JP" altLang="en-US" dirty="0">
                <a:solidFill>
                  <a:schemeClr val="tx1"/>
                </a:solidFill>
              </a:rPr>
              <a:t>（蒸解</a:t>
            </a:r>
            <a:r>
              <a:rPr kumimoji="1" lang="ja-JP" altLang="en-US">
                <a:solidFill>
                  <a:schemeClr val="tx1"/>
                </a:solidFill>
              </a:rPr>
              <a:t>・漂白）</a:t>
            </a:r>
            <a:endParaRPr kumimoji="1" lang="en-US" altLang="ja-JP" dirty="0">
              <a:solidFill>
                <a:schemeClr val="tx1"/>
              </a:solidFill>
            </a:endParaRPr>
          </a:p>
          <a:p>
            <a:pPr algn="ctr"/>
            <a:r>
              <a:rPr lang="en-US" altLang="ja-JP" sz="1400" dirty="0">
                <a:solidFill>
                  <a:schemeClr val="tx1"/>
                </a:solidFill>
              </a:rPr>
              <a:t>433</a:t>
            </a:r>
          </a:p>
          <a:p>
            <a:pPr algn="ctr"/>
            <a:r>
              <a:rPr kumimoji="1" lang="en-US" altLang="ja-JP" sz="1400" dirty="0">
                <a:solidFill>
                  <a:schemeClr val="tx1"/>
                </a:solidFill>
              </a:rPr>
              <a:t>1%</a:t>
            </a:r>
            <a:r>
              <a:rPr kumimoji="1" lang="ja-JP" altLang="en-US" sz="1400">
                <a:solidFill>
                  <a:schemeClr val="tx1"/>
                </a:solidFill>
              </a:rPr>
              <a:t>削減</a:t>
            </a:r>
            <a:r>
              <a:rPr kumimoji="1" lang="en-US" altLang="ja-JP" sz="1400" dirty="0">
                <a:solidFill>
                  <a:schemeClr val="tx1"/>
                </a:solidFill>
              </a:rPr>
              <a:t>→28 M$</a:t>
            </a:r>
            <a:endParaRPr kumimoji="1" lang="ja-JP" altLang="en-US" sz="1400" dirty="0">
              <a:solidFill>
                <a:schemeClr val="tx1"/>
              </a:solidFill>
            </a:endParaRPr>
          </a:p>
        </p:txBody>
      </p:sp>
      <p:sp>
        <p:nvSpPr>
          <p:cNvPr id="12" name="コンテンツ プレースホルダー 1">
            <a:extLst>
              <a:ext uri="{FF2B5EF4-FFF2-40B4-BE49-F238E27FC236}">
                <a16:creationId xmlns:a16="http://schemas.microsoft.com/office/drawing/2014/main" id="{7E3083AE-653C-4AA2-B10A-6A37C2EBFE0A}"/>
              </a:ext>
            </a:extLst>
          </p:cNvPr>
          <p:cNvSpPr txBox="1">
            <a:spLocks/>
          </p:cNvSpPr>
          <p:nvPr/>
        </p:nvSpPr>
        <p:spPr>
          <a:xfrm>
            <a:off x="136700" y="4465508"/>
            <a:ext cx="1748231" cy="45396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1800" dirty="0">
                <a:solidFill>
                  <a:schemeClr val="tx1"/>
                </a:solidFill>
              </a:rPr>
              <a:t>線型・静特性</a:t>
            </a:r>
            <a:endParaRPr lang="en-US" altLang="ja-JP" sz="1800" dirty="0">
              <a:solidFill>
                <a:schemeClr val="tx1"/>
              </a:solidFill>
            </a:endParaRPr>
          </a:p>
        </p:txBody>
      </p:sp>
      <p:sp>
        <p:nvSpPr>
          <p:cNvPr id="13" name="コンテンツ プレースホルダー 1">
            <a:extLst>
              <a:ext uri="{FF2B5EF4-FFF2-40B4-BE49-F238E27FC236}">
                <a16:creationId xmlns:a16="http://schemas.microsoft.com/office/drawing/2014/main" id="{124B2A47-9F27-4ACC-B2E0-271DF80872FC}"/>
              </a:ext>
            </a:extLst>
          </p:cNvPr>
          <p:cNvSpPr txBox="1">
            <a:spLocks/>
          </p:cNvSpPr>
          <p:nvPr/>
        </p:nvSpPr>
        <p:spPr>
          <a:xfrm>
            <a:off x="94347" y="2624197"/>
            <a:ext cx="1828800" cy="452222"/>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1800" dirty="0">
                <a:solidFill>
                  <a:schemeClr val="tx1"/>
                </a:solidFill>
              </a:rPr>
              <a:t>非線型・動特性</a:t>
            </a:r>
            <a:endParaRPr lang="en-US" altLang="ja-JP" sz="1800" dirty="0">
              <a:solidFill>
                <a:schemeClr val="tx1"/>
              </a:solidFill>
            </a:endParaRPr>
          </a:p>
        </p:txBody>
      </p:sp>
      <p:sp>
        <p:nvSpPr>
          <p:cNvPr id="14" name="正方形/長方形 13">
            <a:extLst>
              <a:ext uri="{FF2B5EF4-FFF2-40B4-BE49-F238E27FC236}">
                <a16:creationId xmlns:a16="http://schemas.microsoft.com/office/drawing/2014/main" id="{A2BD3157-5477-4E36-BF1C-38DD08758C99}"/>
              </a:ext>
            </a:extLst>
          </p:cNvPr>
          <p:cNvSpPr/>
          <p:nvPr/>
        </p:nvSpPr>
        <p:spPr>
          <a:xfrm>
            <a:off x="2021229" y="2711557"/>
            <a:ext cx="1582735" cy="105352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下水処理</a:t>
            </a:r>
            <a:endParaRPr lang="en-US" altLang="ja-JP" sz="2000" dirty="0">
              <a:solidFill>
                <a:schemeClr val="tx1"/>
              </a:solidFill>
            </a:endParaRPr>
          </a:p>
          <a:p>
            <a:pPr algn="ctr"/>
            <a:r>
              <a:rPr kumimoji="1" lang="ja-JP" altLang="en-US" dirty="0">
                <a:solidFill>
                  <a:schemeClr val="tx1"/>
                </a:solidFill>
              </a:rPr>
              <a:t>（</a:t>
            </a:r>
            <a:r>
              <a:rPr lang="ja-JP" altLang="en-US" dirty="0">
                <a:solidFill>
                  <a:schemeClr val="tx1"/>
                </a:solidFill>
              </a:rPr>
              <a:t>曝</a:t>
            </a:r>
            <a:r>
              <a:rPr lang="ja-JP" altLang="en-US">
                <a:solidFill>
                  <a:schemeClr val="tx1"/>
                </a:solidFill>
              </a:rPr>
              <a:t>気</a:t>
            </a:r>
            <a:r>
              <a:rPr kumimoji="1" lang="ja-JP" altLang="en-US">
                <a:solidFill>
                  <a:schemeClr val="tx1"/>
                </a:solidFill>
              </a:rPr>
              <a:t>）</a:t>
            </a:r>
            <a:endParaRPr lang="en-US" altLang="ja-JP" dirty="0">
              <a:solidFill>
                <a:schemeClr val="tx1"/>
              </a:solidFill>
            </a:endParaRPr>
          </a:p>
          <a:p>
            <a:pPr algn="ctr"/>
            <a:r>
              <a:rPr kumimoji="1" lang="en-US" altLang="ja-JP" sz="1400" dirty="0">
                <a:solidFill>
                  <a:schemeClr val="tx1"/>
                </a:solidFill>
              </a:rPr>
              <a:t>72.6</a:t>
            </a:r>
          </a:p>
          <a:p>
            <a:pPr algn="ctr"/>
            <a:r>
              <a:rPr lang="en-US" altLang="ja-JP" sz="1400" dirty="0">
                <a:solidFill>
                  <a:schemeClr val="tx1"/>
                </a:solidFill>
              </a:rPr>
              <a:t>10%</a:t>
            </a:r>
            <a:r>
              <a:rPr lang="ja-JP" altLang="en-US" sz="1400">
                <a:solidFill>
                  <a:schemeClr val="tx1"/>
                </a:solidFill>
              </a:rPr>
              <a:t>削減</a:t>
            </a:r>
            <a:r>
              <a:rPr lang="en-US" altLang="ja-JP" sz="1400" dirty="0">
                <a:solidFill>
                  <a:schemeClr val="tx1"/>
                </a:solidFill>
              </a:rPr>
              <a:t>→47 M$</a:t>
            </a:r>
            <a:endParaRPr kumimoji="1" lang="en-US" altLang="ja-JP" sz="1400" dirty="0">
              <a:solidFill>
                <a:schemeClr val="tx1"/>
              </a:solidFill>
            </a:endParaRPr>
          </a:p>
        </p:txBody>
      </p:sp>
      <p:sp>
        <p:nvSpPr>
          <p:cNvPr id="15" name="正方形/長方形 14">
            <a:extLst>
              <a:ext uri="{FF2B5EF4-FFF2-40B4-BE49-F238E27FC236}">
                <a16:creationId xmlns:a16="http://schemas.microsoft.com/office/drawing/2014/main" id="{D715A774-97CD-4ECB-A79D-79CABC4E3CB9}"/>
              </a:ext>
            </a:extLst>
          </p:cNvPr>
          <p:cNvSpPr/>
          <p:nvPr/>
        </p:nvSpPr>
        <p:spPr>
          <a:xfrm>
            <a:off x="6893485" y="1767765"/>
            <a:ext cx="1713305" cy="1031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rPr>
              <a:t>化学</a:t>
            </a:r>
            <a:endParaRPr kumimoji="1" lang="en-US" altLang="ja-JP" sz="2000" dirty="0">
              <a:solidFill>
                <a:schemeClr val="tx1"/>
              </a:solidFill>
            </a:endParaRPr>
          </a:p>
          <a:p>
            <a:pPr algn="ctr"/>
            <a:r>
              <a:rPr lang="en-US" altLang="ja-JP" sz="1400" dirty="0">
                <a:solidFill>
                  <a:schemeClr val="tx1"/>
                </a:solidFill>
              </a:rPr>
              <a:t>1872</a:t>
            </a:r>
          </a:p>
        </p:txBody>
      </p:sp>
      <p:sp>
        <p:nvSpPr>
          <p:cNvPr id="16" name="正方形/長方形 15">
            <a:extLst>
              <a:ext uri="{FF2B5EF4-FFF2-40B4-BE49-F238E27FC236}">
                <a16:creationId xmlns:a16="http://schemas.microsoft.com/office/drawing/2014/main" id="{EF2280CA-3E06-40EE-A312-8B8E45326CE5}"/>
              </a:ext>
            </a:extLst>
          </p:cNvPr>
          <p:cNvSpPr/>
          <p:nvPr/>
        </p:nvSpPr>
        <p:spPr>
          <a:xfrm>
            <a:off x="3362914" y="1781916"/>
            <a:ext cx="1452079" cy="866078"/>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a:solidFill>
                  <a:schemeClr val="tx1"/>
                </a:solidFill>
              </a:rPr>
              <a:t>窯業・土石</a:t>
            </a:r>
            <a:endParaRPr lang="en-US" altLang="ja-JP" sz="2000" dirty="0">
              <a:solidFill>
                <a:schemeClr val="tx1"/>
              </a:solidFill>
            </a:endParaRPr>
          </a:p>
          <a:p>
            <a:pPr algn="ctr"/>
            <a:r>
              <a:rPr kumimoji="1" lang="ja-JP" altLang="en-US" dirty="0">
                <a:solidFill>
                  <a:schemeClr val="tx1"/>
                </a:solidFill>
              </a:rPr>
              <a:t>（</a:t>
            </a:r>
            <a:r>
              <a:rPr kumimoji="1" lang="ja-JP" altLang="en-US">
                <a:solidFill>
                  <a:schemeClr val="tx1"/>
                </a:solidFill>
              </a:rPr>
              <a:t>キルン）</a:t>
            </a:r>
            <a:endParaRPr kumimoji="1" lang="en-US" altLang="ja-JP" dirty="0">
              <a:solidFill>
                <a:schemeClr val="tx1"/>
              </a:solidFill>
            </a:endParaRPr>
          </a:p>
          <a:p>
            <a:pPr algn="ctr"/>
            <a:r>
              <a:rPr lang="en-US" altLang="ja-JP" sz="1400" dirty="0">
                <a:solidFill>
                  <a:schemeClr val="tx1"/>
                </a:solidFill>
              </a:rPr>
              <a:t>320</a:t>
            </a:r>
            <a:endParaRPr kumimoji="1" lang="ja-JP" altLang="en-US" sz="1400" dirty="0">
              <a:solidFill>
                <a:schemeClr val="tx1"/>
              </a:solidFill>
            </a:endParaRPr>
          </a:p>
        </p:txBody>
      </p:sp>
      <p:sp>
        <p:nvSpPr>
          <p:cNvPr id="17" name="正方形/長方形 16">
            <a:extLst>
              <a:ext uri="{FF2B5EF4-FFF2-40B4-BE49-F238E27FC236}">
                <a16:creationId xmlns:a16="http://schemas.microsoft.com/office/drawing/2014/main" id="{43214575-ED15-4BAA-819E-F9E360ACF520}"/>
              </a:ext>
            </a:extLst>
          </p:cNvPr>
          <p:cNvSpPr/>
          <p:nvPr/>
        </p:nvSpPr>
        <p:spPr>
          <a:xfrm>
            <a:off x="5494874" y="4636910"/>
            <a:ext cx="1205648" cy="5735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tx1"/>
                </a:solidFill>
              </a:rPr>
              <a:t>BTG</a:t>
            </a:r>
          </a:p>
          <a:p>
            <a:pPr algn="ctr"/>
            <a:r>
              <a:rPr kumimoji="1" lang="ja-JP" altLang="en-US" sz="1600" dirty="0">
                <a:solidFill>
                  <a:schemeClr val="tx1"/>
                </a:solidFill>
              </a:rPr>
              <a:t>（製造業）</a:t>
            </a:r>
            <a:endParaRPr kumimoji="1" lang="ja-JP" altLang="en-US" sz="1400" dirty="0">
              <a:solidFill>
                <a:schemeClr val="tx1"/>
              </a:solidFill>
            </a:endParaRPr>
          </a:p>
        </p:txBody>
      </p:sp>
      <p:sp>
        <p:nvSpPr>
          <p:cNvPr id="18" name="正方形/長方形 17">
            <a:extLst>
              <a:ext uri="{FF2B5EF4-FFF2-40B4-BE49-F238E27FC236}">
                <a16:creationId xmlns:a16="http://schemas.microsoft.com/office/drawing/2014/main" id="{FFDD5AAD-71AB-4466-A3D2-B52C6816CA19}"/>
              </a:ext>
            </a:extLst>
          </p:cNvPr>
          <p:cNvSpPr/>
          <p:nvPr/>
        </p:nvSpPr>
        <p:spPr>
          <a:xfrm>
            <a:off x="6239158" y="2983405"/>
            <a:ext cx="1590392" cy="9183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鉄鋼</a:t>
            </a:r>
            <a:r>
              <a:rPr lang="ja-JP" altLang="en-US" sz="2000">
                <a:solidFill>
                  <a:schemeClr val="tx1"/>
                </a:solidFill>
              </a:rPr>
              <a:t>・非鉄</a:t>
            </a:r>
            <a:endParaRPr kumimoji="1" lang="en-US" altLang="ja-JP" dirty="0">
              <a:solidFill>
                <a:schemeClr val="tx1"/>
              </a:solidFill>
            </a:endParaRPr>
          </a:p>
          <a:p>
            <a:pPr algn="ctr"/>
            <a:r>
              <a:rPr lang="en-US" altLang="ja-JP" sz="1400" dirty="0">
                <a:solidFill>
                  <a:schemeClr val="tx1"/>
                </a:solidFill>
              </a:rPr>
              <a:t>1576</a:t>
            </a:r>
          </a:p>
        </p:txBody>
      </p:sp>
      <p:sp>
        <p:nvSpPr>
          <p:cNvPr id="19" name="正方形/長方形 18">
            <a:extLst>
              <a:ext uri="{FF2B5EF4-FFF2-40B4-BE49-F238E27FC236}">
                <a16:creationId xmlns:a16="http://schemas.microsoft.com/office/drawing/2014/main" id="{B6D53333-091D-4FBD-83F9-9AB656915162}"/>
              </a:ext>
            </a:extLst>
          </p:cNvPr>
          <p:cNvSpPr/>
          <p:nvPr/>
        </p:nvSpPr>
        <p:spPr>
          <a:xfrm>
            <a:off x="3812523" y="4619270"/>
            <a:ext cx="1485972" cy="5375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機械製造業</a:t>
            </a:r>
            <a:endParaRPr kumimoji="1" lang="ja-JP" altLang="en-US" dirty="0">
              <a:solidFill>
                <a:schemeClr val="tx1"/>
              </a:solidFill>
            </a:endParaRPr>
          </a:p>
        </p:txBody>
      </p:sp>
      <p:sp>
        <p:nvSpPr>
          <p:cNvPr id="20" name="正方形/長方形 19">
            <a:extLst>
              <a:ext uri="{FF2B5EF4-FFF2-40B4-BE49-F238E27FC236}">
                <a16:creationId xmlns:a16="http://schemas.microsoft.com/office/drawing/2014/main" id="{B0DD4886-2B0B-41E7-8CA4-142AC1E70821}"/>
              </a:ext>
            </a:extLst>
          </p:cNvPr>
          <p:cNvSpPr/>
          <p:nvPr/>
        </p:nvSpPr>
        <p:spPr>
          <a:xfrm>
            <a:off x="4459053" y="3825846"/>
            <a:ext cx="1627974" cy="680313"/>
          </a:xfrm>
          <a:prstGeom prst="rect">
            <a:avLst/>
          </a:prstGeom>
          <a:solidFill>
            <a:schemeClr val="bg1"/>
          </a:solid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再生可能エネ</a:t>
            </a:r>
            <a:endParaRPr kumimoji="1" lang="en-US" altLang="ja-JP" sz="2000" dirty="0">
              <a:solidFill>
                <a:schemeClr val="tx1"/>
              </a:solidFill>
            </a:endParaRPr>
          </a:p>
          <a:p>
            <a:pPr algn="ctr"/>
            <a:r>
              <a:rPr lang="en-US" altLang="ja-JP" sz="1050" dirty="0">
                <a:solidFill>
                  <a:schemeClr val="tx1"/>
                </a:solidFill>
              </a:rPr>
              <a:t>(</a:t>
            </a:r>
            <a:r>
              <a:rPr lang="ja-JP" altLang="en-US" sz="1050" dirty="0">
                <a:solidFill>
                  <a:schemeClr val="tx1"/>
                </a:solidFill>
              </a:rPr>
              <a:t>蓄電池の非線型性が</a:t>
            </a:r>
            <a:endParaRPr lang="en-US" altLang="ja-JP" sz="1050" dirty="0">
              <a:solidFill>
                <a:schemeClr val="tx1"/>
              </a:solidFill>
            </a:endParaRPr>
          </a:p>
          <a:p>
            <a:pPr algn="ctr"/>
            <a:r>
              <a:rPr lang="ja-JP" altLang="en-US" sz="1050" dirty="0">
                <a:solidFill>
                  <a:schemeClr val="tx1"/>
                </a:solidFill>
              </a:rPr>
              <a:t>見えてきている</a:t>
            </a:r>
            <a:r>
              <a:rPr lang="en-US" altLang="ja-JP" sz="1050" dirty="0">
                <a:solidFill>
                  <a:schemeClr val="tx1"/>
                </a:solidFill>
              </a:rPr>
              <a:t>)</a:t>
            </a:r>
            <a:endParaRPr kumimoji="1" lang="ja-JP" altLang="en-US" sz="2000" dirty="0">
              <a:solidFill>
                <a:schemeClr val="tx1"/>
              </a:solidFill>
            </a:endParaRPr>
          </a:p>
        </p:txBody>
      </p:sp>
      <p:sp>
        <p:nvSpPr>
          <p:cNvPr id="21" name="コンテンツ プレースホルダー 1">
            <a:extLst>
              <a:ext uri="{FF2B5EF4-FFF2-40B4-BE49-F238E27FC236}">
                <a16:creationId xmlns:a16="http://schemas.microsoft.com/office/drawing/2014/main" id="{0456BBC9-D4F4-4AFC-86E2-905C5A3300B3}"/>
              </a:ext>
            </a:extLst>
          </p:cNvPr>
          <p:cNvSpPr txBox="1">
            <a:spLocks/>
          </p:cNvSpPr>
          <p:nvPr/>
        </p:nvSpPr>
        <p:spPr>
          <a:xfrm>
            <a:off x="842793" y="5323218"/>
            <a:ext cx="8017002" cy="904863"/>
          </a:xfrm>
          <a:prstGeom prst="rect">
            <a:avLst/>
          </a:prstGeom>
          <a:noFill/>
        </p:spPr>
        <p:txBody>
          <a:bodyPr vert="horz" wrap="square" lIns="91440" tIns="45720" rIns="91440" bIns="45720" rtlCol="0" anchor="t">
            <a:sp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600" dirty="0">
                <a:solidFill>
                  <a:schemeClr val="tx1"/>
                </a:solidFill>
              </a:rPr>
              <a:t>※</a:t>
            </a:r>
            <a:r>
              <a:rPr lang="ja-JP" altLang="en-US" sz="1600" dirty="0">
                <a:solidFill>
                  <a:schemeClr val="tx1"/>
                </a:solidFill>
              </a:rPr>
              <a:t>数値は国内のエネルギー消費量</a:t>
            </a:r>
            <a:r>
              <a:rPr lang="en-US" altLang="ja-JP" sz="1600" dirty="0">
                <a:solidFill>
                  <a:schemeClr val="tx1"/>
                </a:solidFill>
              </a:rPr>
              <a:t> [PJ/</a:t>
            </a:r>
            <a:r>
              <a:rPr lang="ja-JP" altLang="en-US" sz="1600" dirty="0">
                <a:solidFill>
                  <a:schemeClr val="tx1"/>
                </a:solidFill>
              </a:rPr>
              <a:t>年</a:t>
            </a:r>
            <a:r>
              <a:rPr lang="en-US" altLang="ja-JP" sz="1600" dirty="0">
                <a:solidFill>
                  <a:schemeClr val="tx1"/>
                </a:solidFill>
              </a:rPr>
              <a:t>] (</a:t>
            </a:r>
            <a:r>
              <a:rPr lang="ja-JP" altLang="en-US" sz="1600" dirty="0">
                <a:solidFill>
                  <a:schemeClr val="tx1"/>
                </a:solidFill>
              </a:rPr>
              <a:t>横軸</a:t>
            </a:r>
            <a:r>
              <a:rPr lang="en-US" altLang="ja-JP" sz="1600" dirty="0">
                <a:solidFill>
                  <a:schemeClr val="tx1"/>
                </a:solidFill>
              </a:rPr>
              <a:t>)</a:t>
            </a:r>
          </a:p>
          <a:p>
            <a:pPr marL="0" indent="0">
              <a:buNone/>
            </a:pPr>
            <a:r>
              <a:rPr lang="en-US" altLang="ja-JP" sz="1600" dirty="0">
                <a:solidFill>
                  <a:schemeClr val="tx1"/>
                </a:solidFill>
              </a:rPr>
              <a:t>※</a:t>
            </a:r>
            <a:r>
              <a:rPr lang="ja-JP" altLang="en-US" sz="1600" dirty="0">
                <a:solidFill>
                  <a:schemeClr val="tx1"/>
                </a:solidFill>
              </a:rPr>
              <a:t>削減率はこれまでの経験や高度制御の平均的な効果からの推定</a:t>
            </a:r>
            <a:endParaRPr lang="en-US" altLang="ja-JP" sz="1600" dirty="0">
              <a:solidFill>
                <a:schemeClr val="tx1"/>
              </a:solidFill>
            </a:endParaRPr>
          </a:p>
          <a:p>
            <a:pPr marL="0" indent="0">
              <a:buNone/>
            </a:pPr>
            <a:r>
              <a:rPr lang="en-US" altLang="ja-JP" sz="1600" dirty="0">
                <a:solidFill>
                  <a:schemeClr val="tx1"/>
                </a:solidFill>
              </a:rPr>
              <a:t>※</a:t>
            </a:r>
            <a:r>
              <a:rPr lang="ja-JP" altLang="en-US" sz="1600" dirty="0">
                <a:solidFill>
                  <a:schemeClr val="tx1"/>
                </a:solidFill>
              </a:rPr>
              <a:t>赤枠が本テーマの対象 </a:t>
            </a:r>
            <a:r>
              <a:rPr lang="en-US" altLang="ja-JP" sz="1600" dirty="0">
                <a:solidFill>
                  <a:schemeClr val="tx1"/>
                </a:solidFill>
              </a:rPr>
              <a:t>(</a:t>
            </a:r>
            <a:r>
              <a:rPr lang="ja-JP" altLang="en-US" sz="1600" dirty="0">
                <a:solidFill>
                  <a:schemeClr val="tx1"/>
                </a:solidFill>
              </a:rPr>
              <a:t>実線は</a:t>
            </a:r>
            <a:r>
              <a:rPr lang="en-US" altLang="ja-JP" sz="1600" dirty="0">
                <a:solidFill>
                  <a:schemeClr val="tx1"/>
                </a:solidFill>
              </a:rPr>
              <a:t>DDMO</a:t>
            </a:r>
            <a:r>
              <a:rPr lang="ja-JP" altLang="en-US" sz="1600" dirty="0">
                <a:solidFill>
                  <a:schemeClr val="tx1"/>
                </a:solidFill>
              </a:rPr>
              <a:t>で取り組んだ市場、破線は新たに取り組みたい市場</a:t>
            </a:r>
            <a:r>
              <a:rPr lang="en-US" altLang="ja-JP" sz="1600" dirty="0">
                <a:solidFill>
                  <a:schemeClr val="tx1"/>
                </a:solidFill>
              </a:rPr>
              <a:t>)</a:t>
            </a:r>
          </a:p>
        </p:txBody>
      </p:sp>
      <p:sp>
        <p:nvSpPr>
          <p:cNvPr id="23" name="コンテンツ プレースホルダー 4">
            <a:extLst>
              <a:ext uri="{FF2B5EF4-FFF2-40B4-BE49-F238E27FC236}">
                <a16:creationId xmlns:a16="http://schemas.microsoft.com/office/drawing/2014/main" id="{E16CB925-8EB3-43B1-B0B2-FCBD20F009DE}"/>
              </a:ext>
            </a:extLst>
          </p:cNvPr>
          <p:cNvSpPr txBox="1">
            <a:spLocks/>
          </p:cNvSpPr>
          <p:nvPr/>
        </p:nvSpPr>
        <p:spPr>
          <a:xfrm>
            <a:off x="223641" y="774529"/>
            <a:ext cx="8636154" cy="866078"/>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42900" marR="0" lvl="0" indent="-342900" algn="l" defTabSz="914400" rtl="0" eaLnBrk="1" fontAlgn="auto" latinLnBrk="0" hangingPunct="1">
              <a:lnSpc>
                <a:spcPct val="120000"/>
              </a:lnSpc>
              <a:spcBef>
                <a:spcPct val="20000"/>
              </a:spcBef>
              <a:spcAft>
                <a:spcPts val="0"/>
              </a:spcAft>
              <a:buClr>
                <a:srgbClr val="F1BC1A"/>
              </a:buClr>
              <a:buSzTx/>
              <a:buFont typeface="Wingdings" panose="05000000000000000000" pitchFamily="2" charset="2"/>
              <a:buChar char="n"/>
              <a:tabLst/>
              <a:defRPr/>
            </a:pPr>
            <a:r>
              <a:rPr kumimoji="1" lang="ja-JP" altLang="en-US" sz="2800" b="0" i="0" u="none" strike="noStrike" kern="1200" cap="none" spc="0" normalizeH="0" baseline="0" noProof="0">
                <a:ln>
                  <a:noFill/>
                </a:ln>
                <a:solidFill>
                  <a:srgbClr val="000000"/>
                </a:solidFill>
                <a:effectLst/>
                <a:uLnTx/>
                <a:uFillTx/>
                <a:latin typeface="Arial"/>
                <a:ea typeface="Meiryo UI"/>
                <a:cs typeface="+mn-cs"/>
              </a:rPr>
              <a:t>オペレーターの手動運転が多く最適化余地が多いプロセス</a:t>
            </a:r>
            <a:endParaRPr kumimoji="1" lang="en-US" altLang="ja-JP" sz="2800" b="0" i="0" u="none" strike="noStrike" kern="1200" cap="none" spc="0" normalizeH="0" baseline="0" noProof="0">
              <a:ln>
                <a:noFill/>
              </a:ln>
              <a:solidFill>
                <a:srgbClr val="000000"/>
              </a:solidFill>
              <a:effectLst/>
              <a:uLnTx/>
              <a:uFillTx/>
              <a:latin typeface="Arial"/>
              <a:ea typeface="Meiryo UI"/>
              <a:cs typeface="+mn-cs"/>
            </a:endParaRPr>
          </a:p>
          <a:p>
            <a:pPr marL="342900" marR="0" lvl="0" indent="-342900" algn="l" defTabSz="914400" rtl="0" eaLnBrk="1" fontAlgn="auto" latinLnBrk="0" hangingPunct="1">
              <a:lnSpc>
                <a:spcPct val="120000"/>
              </a:lnSpc>
              <a:spcBef>
                <a:spcPct val="20000"/>
              </a:spcBef>
              <a:spcAft>
                <a:spcPts val="0"/>
              </a:spcAft>
              <a:buClr>
                <a:srgbClr val="F1BC1A"/>
              </a:buClr>
              <a:buSzTx/>
              <a:buFont typeface="Wingdings" panose="05000000000000000000" pitchFamily="2" charset="2"/>
              <a:buChar char="n"/>
              <a:tabLst/>
              <a:defRPr/>
            </a:pPr>
            <a:r>
              <a:rPr kumimoji="1" lang="ja-JP" altLang="en-US" sz="2800" b="0" i="0" u="none" strike="noStrike" kern="1200" cap="none" spc="0" normalizeH="0" baseline="0" noProof="0">
                <a:ln>
                  <a:noFill/>
                </a:ln>
                <a:solidFill>
                  <a:srgbClr val="000000"/>
                </a:solidFill>
                <a:effectLst/>
                <a:uLnTx/>
                <a:uFillTx/>
                <a:latin typeface="Arial"/>
                <a:ea typeface="Meiryo UI"/>
                <a:cs typeface="+mn-cs"/>
              </a:rPr>
              <a:t>スケジューリングの効果が大きいプロセス </a:t>
            </a:r>
            <a:r>
              <a:rPr kumimoji="1" lang="en-US" altLang="ja-JP" sz="2800" b="0" i="0" u="none" strike="noStrike" kern="1200" cap="none" spc="0" normalizeH="0" baseline="0" noProof="0">
                <a:ln>
                  <a:noFill/>
                </a:ln>
                <a:solidFill>
                  <a:srgbClr val="000000"/>
                </a:solidFill>
                <a:effectLst/>
                <a:uLnTx/>
                <a:uFillTx/>
                <a:latin typeface="Arial"/>
                <a:ea typeface="Meiryo UI"/>
                <a:cs typeface="+mn-cs"/>
              </a:rPr>
              <a:t>(</a:t>
            </a:r>
            <a:r>
              <a:rPr kumimoji="1" lang="ja-JP" altLang="en-US" sz="2800" b="0" i="0" u="none" strike="noStrike" kern="1200" cap="none" spc="0" normalizeH="0" baseline="0" noProof="0">
                <a:ln>
                  <a:noFill/>
                </a:ln>
                <a:solidFill>
                  <a:srgbClr val="000000"/>
                </a:solidFill>
                <a:effectLst/>
                <a:uLnTx/>
                <a:uFillTx/>
                <a:latin typeface="Arial"/>
                <a:ea typeface="Meiryo UI"/>
                <a:cs typeface="+mn-cs"/>
              </a:rPr>
              <a:t>操業状態の変動が多いなど</a:t>
            </a:r>
            <a:r>
              <a:rPr kumimoji="1" lang="en-US" altLang="ja-JP" sz="2800" b="0" i="0" u="none" strike="noStrike" kern="1200" cap="none" spc="0" normalizeH="0" baseline="0" noProof="0">
                <a:ln>
                  <a:noFill/>
                </a:ln>
                <a:solidFill>
                  <a:srgbClr val="000000"/>
                </a:solidFill>
                <a:effectLst/>
                <a:uLnTx/>
                <a:uFillTx/>
                <a:latin typeface="Arial"/>
                <a:ea typeface="Meiryo UI"/>
                <a:cs typeface="+mn-cs"/>
              </a:rPr>
              <a:t>)</a:t>
            </a:r>
            <a:endParaRPr kumimoji="1" lang="ja-JP" altLang="en-US" sz="2800" b="0" i="0" u="none" strike="noStrike" kern="1200" cap="none" spc="0" normalizeH="0" baseline="0" noProof="0" dirty="0">
              <a:ln>
                <a:noFill/>
              </a:ln>
              <a:solidFill>
                <a:srgbClr val="000000"/>
              </a:solidFill>
              <a:effectLst/>
              <a:uLnTx/>
              <a:uFillTx/>
              <a:latin typeface="Arial"/>
              <a:ea typeface="Meiryo UI"/>
              <a:cs typeface="+mn-cs"/>
            </a:endParaRPr>
          </a:p>
        </p:txBody>
      </p:sp>
    </p:spTree>
    <p:extLst>
      <p:ext uri="{BB962C8B-B14F-4D97-AF65-F5344CB8AC3E}">
        <p14:creationId xmlns:p14="http://schemas.microsoft.com/office/powerpoint/2010/main" val="42384509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16AF0-25A3-47D2-B44D-85F97A527311}"/>
              </a:ext>
            </a:extLst>
          </p:cNvPr>
          <p:cNvSpPr>
            <a:spLocks noGrp="1"/>
          </p:cNvSpPr>
          <p:nvPr>
            <p:ph type="title"/>
          </p:nvPr>
        </p:nvSpPr>
        <p:spPr/>
        <p:txBody>
          <a:bodyPr/>
          <a:lstStyle/>
          <a:p>
            <a:r>
              <a:rPr lang="ja-JP" altLang="en-US" dirty="0"/>
              <a:t>化学・紙パ・水業界の外部環境分析 </a:t>
            </a:r>
            <a:r>
              <a:rPr lang="en-US" altLang="ja-JP" dirty="0"/>
              <a:t>(PEST)</a:t>
            </a:r>
            <a:endParaRPr kumimoji="1" lang="ja-JP" altLang="en-US" dirty="0"/>
          </a:p>
        </p:txBody>
      </p:sp>
      <p:sp>
        <p:nvSpPr>
          <p:cNvPr id="3" name="スライド番号プレースホルダー 2">
            <a:extLst>
              <a:ext uri="{FF2B5EF4-FFF2-40B4-BE49-F238E27FC236}">
                <a16:creationId xmlns:a16="http://schemas.microsoft.com/office/drawing/2014/main" id="{5C334AF4-58C1-4166-BC47-2E62A8FAA705}"/>
              </a:ext>
            </a:extLst>
          </p:cNvPr>
          <p:cNvSpPr>
            <a:spLocks noGrp="1"/>
          </p:cNvSpPr>
          <p:nvPr>
            <p:ph type="sldNum" sz="quarter" idx="10"/>
          </p:nvPr>
        </p:nvSpPr>
        <p:spPr/>
        <p:txBody>
          <a:bodyPr/>
          <a:lstStyle/>
          <a:p>
            <a:fld id="{584EAAFE-CFE5-40AD-8E95-5BFF290DC5CF}" type="slidenum">
              <a:rPr kumimoji="1" lang="ja-JP" altLang="en-US" smtClean="0"/>
              <a:pPr/>
              <a:t>49</a:t>
            </a:fld>
            <a:endParaRPr kumimoji="1" lang="ja-JP" altLang="en-US"/>
          </a:p>
        </p:txBody>
      </p:sp>
      <p:sp>
        <p:nvSpPr>
          <p:cNvPr id="4" name="テキスト プレースホルダー 3">
            <a:extLst>
              <a:ext uri="{FF2B5EF4-FFF2-40B4-BE49-F238E27FC236}">
                <a16:creationId xmlns:a16="http://schemas.microsoft.com/office/drawing/2014/main" id="{44A11F5E-D610-420A-A114-3B3E7EC41DA5}"/>
              </a:ext>
            </a:extLst>
          </p:cNvPr>
          <p:cNvSpPr>
            <a:spLocks noGrp="1"/>
          </p:cNvSpPr>
          <p:nvPr>
            <p:ph type="body" sz="quarter" idx="11"/>
          </p:nvPr>
        </p:nvSpPr>
        <p:spPr/>
        <p:txBody>
          <a:bodyPr/>
          <a:lstStyle/>
          <a:p>
            <a:endParaRPr kumimoji="1" lang="ja-JP" altLang="en-US"/>
          </a:p>
        </p:txBody>
      </p:sp>
      <p:graphicFrame>
        <p:nvGraphicFramePr>
          <p:cNvPr id="5" name="表 4">
            <a:extLst>
              <a:ext uri="{FF2B5EF4-FFF2-40B4-BE49-F238E27FC236}">
                <a16:creationId xmlns:a16="http://schemas.microsoft.com/office/drawing/2014/main" id="{1DC69362-3BF5-423B-AB9A-BAD494C83B49}"/>
              </a:ext>
            </a:extLst>
          </p:cNvPr>
          <p:cNvGraphicFramePr>
            <a:graphicFrameLocks noGrp="1"/>
          </p:cNvGraphicFramePr>
          <p:nvPr/>
        </p:nvGraphicFramePr>
        <p:xfrm>
          <a:off x="223640" y="859790"/>
          <a:ext cx="8714619" cy="4541520"/>
        </p:xfrm>
        <a:graphic>
          <a:graphicData uri="http://schemas.openxmlformats.org/drawingml/2006/table">
            <a:tbl>
              <a:tblPr firstRow="1" bandRow="1">
                <a:tableStyleId>{5940675A-B579-460E-94D1-54222C63F5DA}</a:tableStyleId>
              </a:tblPr>
              <a:tblGrid>
                <a:gridCol w="679330">
                  <a:extLst>
                    <a:ext uri="{9D8B030D-6E8A-4147-A177-3AD203B41FA5}">
                      <a16:colId xmlns:a16="http://schemas.microsoft.com/office/drawing/2014/main" val="184957858"/>
                    </a:ext>
                  </a:extLst>
                </a:gridCol>
                <a:gridCol w="1874520">
                  <a:extLst>
                    <a:ext uri="{9D8B030D-6E8A-4147-A177-3AD203B41FA5}">
                      <a16:colId xmlns:a16="http://schemas.microsoft.com/office/drawing/2014/main" val="2635043782"/>
                    </a:ext>
                  </a:extLst>
                </a:gridCol>
                <a:gridCol w="6160769">
                  <a:extLst>
                    <a:ext uri="{9D8B030D-6E8A-4147-A177-3AD203B41FA5}">
                      <a16:colId xmlns:a16="http://schemas.microsoft.com/office/drawing/2014/main" val="1099706454"/>
                    </a:ext>
                  </a:extLst>
                </a:gridCol>
              </a:tblGrid>
              <a:tr h="0">
                <a:tc>
                  <a:txBody>
                    <a:bodyPr/>
                    <a:lstStyle/>
                    <a:p>
                      <a:r>
                        <a:rPr kumimoji="1" lang="ja-JP" altLang="en-US" sz="1600"/>
                        <a:t>分類</a:t>
                      </a:r>
                    </a:p>
                  </a:txBody>
                  <a:tcPr>
                    <a:solidFill>
                      <a:srgbClr val="C7E4FF"/>
                    </a:solidFill>
                  </a:tcPr>
                </a:tc>
                <a:tc>
                  <a:txBody>
                    <a:bodyPr/>
                    <a:lstStyle/>
                    <a:p>
                      <a:r>
                        <a:rPr kumimoji="1" lang="ja-JP" altLang="en-US" sz="1600"/>
                        <a:t>項目</a:t>
                      </a:r>
                    </a:p>
                  </a:txBody>
                  <a:tcPr>
                    <a:solidFill>
                      <a:srgbClr val="C7E4FF"/>
                    </a:solidFill>
                  </a:tcPr>
                </a:tc>
                <a:tc>
                  <a:txBody>
                    <a:bodyPr/>
                    <a:lstStyle/>
                    <a:p>
                      <a:r>
                        <a:rPr kumimoji="1" lang="ja-JP" altLang="en-US" sz="1600"/>
                        <a:t>内容</a:t>
                      </a:r>
                    </a:p>
                  </a:txBody>
                  <a:tcPr>
                    <a:solidFill>
                      <a:srgbClr val="C7E4FF"/>
                    </a:solidFill>
                  </a:tcPr>
                </a:tc>
                <a:extLst>
                  <a:ext uri="{0D108BD9-81ED-4DB2-BD59-A6C34878D82A}">
                    <a16:rowId xmlns:a16="http://schemas.microsoft.com/office/drawing/2014/main" val="2178891857"/>
                  </a:ext>
                </a:extLst>
              </a:tr>
              <a:tr h="517558">
                <a:tc>
                  <a:txBody>
                    <a:bodyPr/>
                    <a:lstStyle/>
                    <a:p>
                      <a:r>
                        <a:rPr kumimoji="1" lang="en-US" altLang="ja-JP" sz="1600" dirty="0"/>
                        <a:t>S</a:t>
                      </a:r>
                      <a:endParaRPr kumimoji="1" lang="ja-JP" altLang="en-US" sz="1600"/>
                    </a:p>
                  </a:txBody>
                  <a:tcPr anchor="ctr"/>
                </a:tc>
                <a:tc>
                  <a:txBody>
                    <a:bodyPr/>
                    <a:lstStyle/>
                    <a:p>
                      <a:r>
                        <a:rPr kumimoji="1" lang="ja-JP" altLang="en-US" sz="1400"/>
                        <a:t>高齢化の進展</a:t>
                      </a:r>
                    </a:p>
                    <a:p>
                      <a:r>
                        <a:rPr kumimoji="1" lang="ja-JP" altLang="en-US" sz="1400"/>
                        <a:t>働き方改革</a:t>
                      </a:r>
                    </a:p>
                  </a:txBody>
                  <a:tcPr anchor="ctr"/>
                </a:tc>
                <a:tc>
                  <a:txBody>
                    <a:bodyPr/>
                    <a:lstStyle/>
                    <a:p>
                      <a:r>
                        <a:rPr kumimoji="1" lang="ja-JP" altLang="en-US" sz="1200"/>
                        <a:t>従業員の高齢化による</a:t>
                      </a:r>
                      <a:r>
                        <a:rPr kumimoji="1" lang="ja-JP" altLang="en-US" sz="1200">
                          <a:solidFill>
                            <a:schemeClr val="accent4"/>
                          </a:solidFill>
                        </a:rPr>
                        <a:t>技術伝承</a:t>
                      </a:r>
                      <a:r>
                        <a:rPr kumimoji="1" lang="ja-JP" altLang="en-US" sz="1200"/>
                        <a:t>が課題。</a:t>
                      </a:r>
                    </a:p>
                    <a:p>
                      <a:r>
                        <a:rPr kumimoji="1" lang="ja-JP" altLang="en-US" sz="1200"/>
                        <a:t>働き方改革により、従業員の</a:t>
                      </a:r>
                      <a:r>
                        <a:rPr kumimoji="1" lang="ja-JP" altLang="en-US" sz="1200">
                          <a:solidFill>
                            <a:schemeClr val="accent4"/>
                          </a:solidFill>
                        </a:rPr>
                        <a:t>ワークロードの最適化</a:t>
                      </a:r>
                      <a:r>
                        <a:rPr kumimoji="1" lang="ja-JP" altLang="en-US" sz="1200"/>
                        <a:t>、</a:t>
                      </a:r>
                      <a:r>
                        <a:rPr kumimoji="1" lang="ja-JP" altLang="en-US" sz="1200">
                          <a:solidFill>
                            <a:schemeClr val="accent4"/>
                          </a:solidFill>
                        </a:rPr>
                        <a:t>業務時間の短縮</a:t>
                      </a:r>
                      <a:r>
                        <a:rPr kumimoji="1" lang="ja-JP" altLang="en-US" sz="1200"/>
                        <a:t>要求。</a:t>
                      </a:r>
                    </a:p>
                    <a:p>
                      <a:r>
                        <a:rPr kumimoji="1" lang="ja-JP" altLang="en-US" sz="1200"/>
                        <a:t>根本的な対策として、</a:t>
                      </a:r>
                      <a:r>
                        <a:rPr kumimoji="1" lang="ja-JP" altLang="en-US" sz="1200">
                          <a:solidFill>
                            <a:schemeClr val="tx1"/>
                          </a:solidFill>
                        </a:rPr>
                        <a:t>省人化プラントの設計</a:t>
                      </a:r>
                      <a:r>
                        <a:rPr kumimoji="1" lang="ja-JP" altLang="en-US" sz="1200"/>
                        <a:t>への意欲も高まっている。</a:t>
                      </a:r>
                    </a:p>
                  </a:txBody>
                  <a:tcPr/>
                </a:tc>
                <a:extLst>
                  <a:ext uri="{0D108BD9-81ED-4DB2-BD59-A6C34878D82A}">
                    <a16:rowId xmlns:a16="http://schemas.microsoft.com/office/drawing/2014/main" val="1086148620"/>
                  </a:ext>
                </a:extLst>
              </a:tr>
              <a:tr h="368042">
                <a:tc>
                  <a:txBody>
                    <a:bodyPr/>
                    <a:lstStyle/>
                    <a:p>
                      <a:r>
                        <a:rPr kumimoji="1" lang="en-US" altLang="ja-JP" sz="1600" dirty="0"/>
                        <a:t>S</a:t>
                      </a:r>
                      <a:endParaRPr kumimoji="1" lang="ja-JP" altLang="en-US" sz="1600"/>
                    </a:p>
                  </a:txBody>
                  <a:tcPr anchor="ctr"/>
                </a:tc>
                <a:tc>
                  <a:txBody>
                    <a:bodyPr/>
                    <a:lstStyle/>
                    <a:p>
                      <a:r>
                        <a:rPr kumimoji="1" lang="ja-JP" altLang="en-US" sz="1400"/>
                        <a:t>人員不足の顕在化</a:t>
                      </a:r>
                    </a:p>
                  </a:txBody>
                  <a:tcPr anchor="ctr"/>
                </a:tc>
                <a:tc>
                  <a:txBody>
                    <a:bodyPr/>
                    <a:lstStyle/>
                    <a:p>
                      <a:r>
                        <a:rPr kumimoji="1" lang="ja-JP" altLang="en-US" sz="1200"/>
                        <a:t>熟練工の退職や、若年雇用人材の不足が顕在化。</a:t>
                      </a:r>
                    </a:p>
                    <a:p>
                      <a:r>
                        <a:rPr kumimoji="1" lang="ja-JP" altLang="en-US" sz="1200"/>
                        <a:t>人手不足はプラントが抱える全ての課題について影響を与える最も重要な問題。</a:t>
                      </a:r>
                    </a:p>
                  </a:txBody>
                  <a:tcPr/>
                </a:tc>
                <a:extLst>
                  <a:ext uri="{0D108BD9-81ED-4DB2-BD59-A6C34878D82A}">
                    <a16:rowId xmlns:a16="http://schemas.microsoft.com/office/drawing/2014/main" val="1251303029"/>
                  </a:ext>
                </a:extLst>
              </a:tr>
              <a:tr h="391044">
                <a:tc>
                  <a:txBody>
                    <a:bodyPr/>
                    <a:lstStyle/>
                    <a:p>
                      <a:r>
                        <a:rPr kumimoji="1" lang="en-US" altLang="ja-JP" sz="1600" dirty="0"/>
                        <a:t>E</a:t>
                      </a:r>
                      <a:endParaRPr kumimoji="1" lang="ja-JP" altLang="en-US" sz="1600"/>
                    </a:p>
                  </a:txBody>
                  <a:tcPr anchor="ctr"/>
                </a:tc>
                <a:tc>
                  <a:txBody>
                    <a:bodyPr/>
                    <a:lstStyle/>
                    <a:p>
                      <a:r>
                        <a:rPr kumimoji="1" lang="ja-JP" altLang="en-US" sz="1400"/>
                        <a:t>国内市場の成長鈍化</a:t>
                      </a:r>
                    </a:p>
                    <a:p>
                      <a:r>
                        <a:rPr kumimoji="1" lang="ja-JP" altLang="en-US" sz="1400"/>
                        <a:t>グローバル競争の激化</a:t>
                      </a:r>
                    </a:p>
                  </a:txBody>
                  <a:tcPr anchor="ctr"/>
                </a:tc>
                <a:tc>
                  <a:txBody>
                    <a:bodyPr/>
                    <a:lstStyle/>
                    <a:p>
                      <a:r>
                        <a:rPr kumimoji="1" lang="ja-JP" altLang="en-US" sz="1200"/>
                        <a:t>国内経済の成長鈍化に伴い、化学品（特にバルク素材）の国内需要拡大は先細り新興国での化学品需要の拡大によりグローバルでの</a:t>
                      </a:r>
                      <a:r>
                        <a:rPr kumimoji="1" lang="ja-JP" altLang="en-US" sz="1200">
                          <a:solidFill>
                            <a:schemeClr val="accent4"/>
                          </a:solidFill>
                        </a:rPr>
                        <a:t>コスト競争が激化</a:t>
                      </a:r>
                      <a:r>
                        <a:rPr kumimoji="1" lang="ja-JP" altLang="en-US" sz="1200"/>
                        <a:t>。紙パ・水も国内需要は減少傾向。</a:t>
                      </a:r>
                    </a:p>
                  </a:txBody>
                  <a:tcPr/>
                </a:tc>
                <a:extLst>
                  <a:ext uri="{0D108BD9-81ED-4DB2-BD59-A6C34878D82A}">
                    <a16:rowId xmlns:a16="http://schemas.microsoft.com/office/drawing/2014/main" val="2690987283"/>
                  </a:ext>
                </a:extLst>
              </a:tr>
              <a:tr h="368042">
                <a:tc>
                  <a:txBody>
                    <a:bodyPr/>
                    <a:lstStyle/>
                    <a:p>
                      <a:r>
                        <a:rPr kumimoji="1" lang="en-US" altLang="ja-JP" sz="1600" dirty="0"/>
                        <a:t>E</a:t>
                      </a:r>
                      <a:endParaRPr kumimoji="1" lang="ja-JP" altLang="en-US" sz="1600"/>
                    </a:p>
                  </a:txBody>
                  <a:tcPr anchor="ctr"/>
                </a:tc>
                <a:tc>
                  <a:txBody>
                    <a:bodyPr/>
                    <a:lstStyle/>
                    <a:p>
                      <a:r>
                        <a:rPr kumimoji="1" lang="ja-JP" altLang="en-US" sz="1400"/>
                        <a:t>顧客ニーズの多様化</a:t>
                      </a:r>
                    </a:p>
                  </a:txBody>
                  <a:tcPr anchor="ctr"/>
                </a:tc>
                <a:tc>
                  <a:txBody>
                    <a:bodyPr/>
                    <a:lstStyle/>
                    <a:p>
                      <a:r>
                        <a:rPr kumimoji="1" lang="ja-JP" altLang="en-US" sz="1200"/>
                        <a:t>顧客ニーズが多様化、製品数のバリエーションが増加傾向。製品のライフサイクル短縮。少量多品種につながり、</a:t>
                      </a:r>
                      <a:r>
                        <a:rPr kumimoji="1" lang="ja-JP" altLang="en-US" sz="1200">
                          <a:solidFill>
                            <a:schemeClr val="accent4"/>
                          </a:solidFill>
                        </a:rPr>
                        <a:t>製造や生産計画の最適化の難易度</a:t>
                      </a:r>
                      <a:r>
                        <a:rPr kumimoji="1" lang="ja-JP" altLang="en-US" sz="1200"/>
                        <a:t>が高まる。</a:t>
                      </a:r>
                      <a:endParaRPr kumimoji="1" lang="en-US" altLang="ja-JP" sz="1200" dirty="0"/>
                    </a:p>
                    <a:p>
                      <a:r>
                        <a:rPr kumimoji="1" lang="ja-JP" altLang="en-US" sz="1200"/>
                        <a:t>紙パは従来よりプラントが</a:t>
                      </a:r>
                      <a:r>
                        <a:rPr kumimoji="1" lang="ja-JP" altLang="en-US" sz="1200">
                          <a:solidFill>
                            <a:schemeClr val="accent4"/>
                          </a:solidFill>
                        </a:rPr>
                        <a:t>多工程、多要素設備</a:t>
                      </a:r>
                      <a:r>
                        <a:rPr kumimoji="1" lang="ja-JP" altLang="en-US" sz="1200"/>
                        <a:t>からなる産業。</a:t>
                      </a:r>
                    </a:p>
                  </a:txBody>
                  <a:tcPr/>
                </a:tc>
                <a:extLst>
                  <a:ext uri="{0D108BD9-81ED-4DB2-BD59-A6C34878D82A}">
                    <a16:rowId xmlns:a16="http://schemas.microsoft.com/office/drawing/2014/main" val="2083035649"/>
                  </a:ext>
                </a:extLst>
              </a:tr>
              <a:tr h="368042">
                <a:tc>
                  <a:txBody>
                    <a:bodyPr/>
                    <a:lstStyle/>
                    <a:p>
                      <a:r>
                        <a:rPr kumimoji="1" lang="en-US" altLang="ja-JP" sz="1600" dirty="0"/>
                        <a:t>S</a:t>
                      </a:r>
                      <a:endParaRPr kumimoji="1" lang="ja-JP" altLang="en-US" sz="1600"/>
                    </a:p>
                  </a:txBody>
                  <a:tcPr anchor="ctr"/>
                </a:tc>
                <a:tc>
                  <a:txBody>
                    <a:bodyPr/>
                    <a:lstStyle/>
                    <a:p>
                      <a:r>
                        <a:rPr kumimoji="1" lang="ja-JP" altLang="en-US" sz="1400"/>
                        <a:t>供給責任の担保</a:t>
                      </a:r>
                    </a:p>
                  </a:txBody>
                  <a:tcPr anchor="ctr"/>
                </a:tc>
                <a:tc>
                  <a:txBody>
                    <a:bodyPr/>
                    <a:lstStyle/>
                    <a:p>
                      <a:r>
                        <a:rPr kumimoji="1" lang="ja-JP" altLang="en-US" sz="1200"/>
                        <a:t>震災などによる大手化学企業のプラント事故を受けて原料・製品の供給停止となるなど、川下へ供給責任の重要性が顕在化。</a:t>
                      </a:r>
                    </a:p>
                  </a:txBody>
                  <a:tcPr/>
                </a:tc>
                <a:extLst>
                  <a:ext uri="{0D108BD9-81ED-4DB2-BD59-A6C34878D82A}">
                    <a16:rowId xmlns:a16="http://schemas.microsoft.com/office/drawing/2014/main" val="848710573"/>
                  </a:ext>
                </a:extLst>
              </a:tr>
              <a:tr h="368042">
                <a:tc>
                  <a:txBody>
                    <a:bodyPr/>
                    <a:lstStyle/>
                    <a:p>
                      <a:r>
                        <a:rPr kumimoji="1" lang="en-US" altLang="ja-JP" sz="1600" dirty="0"/>
                        <a:t>T</a:t>
                      </a:r>
                      <a:endParaRPr kumimoji="1" lang="ja-JP" altLang="en-US" sz="1600"/>
                    </a:p>
                  </a:txBody>
                  <a:tcPr anchor="ctr"/>
                </a:tc>
                <a:tc>
                  <a:txBody>
                    <a:bodyPr/>
                    <a:lstStyle/>
                    <a:p>
                      <a:r>
                        <a:rPr kumimoji="1" lang="ja-JP" altLang="en-US" sz="1400"/>
                        <a:t>デジタル技術の進展</a:t>
                      </a:r>
                    </a:p>
                  </a:txBody>
                  <a:tcPr anchor="ctr"/>
                </a:tc>
                <a:tc>
                  <a:txBody>
                    <a:bodyPr/>
                    <a:lstStyle/>
                    <a:p>
                      <a:r>
                        <a:rPr kumimoji="1" lang="ja-JP" altLang="en-US" sz="1200"/>
                        <a:t>感染症防止のための</a:t>
                      </a:r>
                      <a:r>
                        <a:rPr kumimoji="1" lang="ja-JP" altLang="en-US" sz="1200">
                          <a:solidFill>
                            <a:schemeClr val="accent4"/>
                          </a:solidFill>
                        </a:rPr>
                        <a:t>遠隔操業、制御</a:t>
                      </a:r>
                      <a:r>
                        <a:rPr kumimoji="1" lang="ja-JP" altLang="en-US" sz="1200"/>
                        <a:t>。</a:t>
                      </a:r>
                      <a:r>
                        <a:rPr kumimoji="1" lang="en-US" altLang="ja-JP" sz="1200" dirty="0">
                          <a:solidFill>
                            <a:schemeClr val="accent4"/>
                          </a:solidFill>
                        </a:rPr>
                        <a:t>Cyber physical system</a:t>
                      </a:r>
                      <a:r>
                        <a:rPr kumimoji="1" lang="ja-JP" altLang="en-US" sz="1200">
                          <a:solidFill>
                            <a:schemeClr val="accent4"/>
                          </a:solidFill>
                        </a:rPr>
                        <a:t>や</a:t>
                      </a:r>
                      <a:r>
                        <a:rPr kumimoji="1" lang="en-US" altLang="ja-JP" sz="1200" dirty="0">
                          <a:solidFill>
                            <a:schemeClr val="accent4"/>
                          </a:solidFill>
                        </a:rPr>
                        <a:t>digital twin</a:t>
                      </a:r>
                      <a:r>
                        <a:rPr kumimoji="1" lang="ja-JP" altLang="en-US" sz="1200"/>
                        <a:t>のによる操業改善。</a:t>
                      </a:r>
                      <a:br>
                        <a:rPr kumimoji="1" lang="en-US" altLang="ja-JP" sz="1200" dirty="0"/>
                      </a:br>
                      <a:r>
                        <a:rPr kumimoji="1" lang="ja-JP" altLang="en-US" sz="1200"/>
                        <a:t>サイバー攻撃のリスク増大。制御システムのセキュリティに関する取り組み要求。</a:t>
                      </a:r>
                    </a:p>
                  </a:txBody>
                  <a:tcPr/>
                </a:tc>
                <a:extLst>
                  <a:ext uri="{0D108BD9-81ED-4DB2-BD59-A6C34878D82A}">
                    <a16:rowId xmlns:a16="http://schemas.microsoft.com/office/drawing/2014/main" val="247958156"/>
                  </a:ext>
                </a:extLst>
              </a:tr>
              <a:tr h="391044">
                <a:tc>
                  <a:txBody>
                    <a:bodyPr/>
                    <a:lstStyle/>
                    <a:p>
                      <a:r>
                        <a:rPr kumimoji="1" lang="en-US" altLang="ja-JP" sz="1600" dirty="0"/>
                        <a:t>E</a:t>
                      </a:r>
                      <a:endParaRPr kumimoji="1" lang="ja-JP" altLang="en-US" sz="1600"/>
                    </a:p>
                  </a:txBody>
                  <a:tcPr anchor="ctr"/>
                </a:tc>
                <a:tc>
                  <a:txBody>
                    <a:bodyPr/>
                    <a:lstStyle/>
                    <a:p>
                      <a:r>
                        <a:rPr kumimoji="1" lang="en" altLang="ja-JP" sz="1400" dirty="0"/>
                        <a:t>ESG</a:t>
                      </a:r>
                      <a:r>
                        <a:rPr kumimoji="1" lang="ja-JP" altLang="en-US" sz="1400"/>
                        <a:t>等の環境意識の高まり</a:t>
                      </a:r>
                    </a:p>
                  </a:txBody>
                  <a:tcPr anchor="ctr"/>
                </a:tc>
                <a:tc>
                  <a:txBody>
                    <a:bodyPr/>
                    <a:lstStyle/>
                    <a:p>
                      <a:r>
                        <a:rPr kumimoji="1" lang="en" altLang="ja-JP" sz="1200" dirty="0"/>
                        <a:t>ESG</a:t>
                      </a:r>
                      <a:r>
                        <a:rPr kumimoji="1" lang="ja-JP" altLang="en-US" sz="1200"/>
                        <a:t>投資の普及に伴い、経営の観点からも</a:t>
                      </a:r>
                      <a:r>
                        <a:rPr kumimoji="1" lang="ja-JP" altLang="en-US" sz="1200">
                          <a:solidFill>
                            <a:schemeClr val="accent4"/>
                          </a:solidFill>
                        </a:rPr>
                        <a:t>低環境負荷・持続可能なビジネスモデルの構築</a:t>
                      </a:r>
                      <a:r>
                        <a:rPr kumimoji="1" lang="ja-JP" altLang="en-US" sz="1200"/>
                        <a:t>が加速。</a:t>
                      </a:r>
                    </a:p>
                  </a:txBody>
                  <a:tcPr/>
                </a:tc>
                <a:extLst>
                  <a:ext uri="{0D108BD9-81ED-4DB2-BD59-A6C34878D82A}">
                    <a16:rowId xmlns:a16="http://schemas.microsoft.com/office/drawing/2014/main" val="1940851591"/>
                  </a:ext>
                </a:extLst>
              </a:tr>
              <a:tr h="253029">
                <a:tc>
                  <a:txBody>
                    <a:bodyPr/>
                    <a:lstStyle/>
                    <a:p>
                      <a:r>
                        <a:rPr kumimoji="1" lang="en-US" altLang="ja-JP" sz="1600" dirty="0"/>
                        <a:t>P</a:t>
                      </a:r>
                      <a:endParaRPr kumimoji="1" lang="ja-JP" altLang="en-US" sz="1600"/>
                    </a:p>
                  </a:txBody>
                  <a:tcPr/>
                </a:tc>
                <a:tc>
                  <a:txBody>
                    <a:bodyPr/>
                    <a:lstStyle/>
                    <a:p>
                      <a:r>
                        <a:rPr kumimoji="1" lang="ja-JP" altLang="en-US" sz="1400"/>
                        <a:t>気候変動対策</a:t>
                      </a:r>
                      <a:endParaRPr kumimoji="1" lang="en-US" altLang="ja-JP" sz="1400" dirty="0"/>
                    </a:p>
                    <a:p>
                      <a:r>
                        <a:rPr kumimoji="1" lang="en-US" altLang="ja-JP" sz="1400" dirty="0"/>
                        <a:t>SDGs</a:t>
                      </a:r>
                      <a:endParaRPr kumimoji="1" lang="ja-JP" altLang="en-US" sz="1400"/>
                    </a:p>
                  </a:txBody>
                  <a:tcPr/>
                </a:tc>
                <a:tc>
                  <a:txBody>
                    <a:bodyPr/>
                    <a:lstStyle/>
                    <a:p>
                      <a:r>
                        <a:rPr kumimoji="1" lang="ja-JP" altLang="en-US" sz="1200"/>
                        <a:t>主要排出国を含む全ての国が温室効果ガスの削減目標を</a:t>
                      </a:r>
                      <a:r>
                        <a:rPr kumimoji="1" lang="en-US" altLang="ja-JP" sz="1200" dirty="0"/>
                        <a:t>5</a:t>
                      </a:r>
                      <a:r>
                        <a:rPr kumimoji="1" lang="ja-JP" altLang="en-US" sz="1200"/>
                        <a:t>年ごとに提出・更新すること。日本も</a:t>
                      </a:r>
                      <a:r>
                        <a:rPr kumimoji="1" lang="en-US" altLang="ja-JP" sz="1200" dirty="0"/>
                        <a:t>2030</a:t>
                      </a:r>
                      <a:r>
                        <a:rPr kumimoji="1" lang="ja-JP" altLang="en-US" sz="1200"/>
                        <a:t>年度に</a:t>
                      </a:r>
                      <a:r>
                        <a:rPr kumimoji="1" lang="en-US" altLang="ja-JP" sz="1200" dirty="0"/>
                        <a:t>2013</a:t>
                      </a:r>
                      <a:r>
                        <a:rPr kumimoji="1" lang="ja-JP" altLang="en-US" sz="1200"/>
                        <a:t>年度比</a:t>
                      </a:r>
                      <a:r>
                        <a:rPr kumimoji="1" lang="en-US" altLang="ja-JP" sz="1200" dirty="0"/>
                        <a:t>26%</a:t>
                      </a:r>
                      <a:r>
                        <a:rPr kumimoji="1" lang="ja-JP" altLang="en-US" sz="1200"/>
                        <a:t>削減。</a:t>
                      </a:r>
                    </a:p>
                  </a:txBody>
                  <a:tcPr/>
                </a:tc>
                <a:extLst>
                  <a:ext uri="{0D108BD9-81ED-4DB2-BD59-A6C34878D82A}">
                    <a16:rowId xmlns:a16="http://schemas.microsoft.com/office/drawing/2014/main" val="4104785996"/>
                  </a:ext>
                </a:extLst>
              </a:tr>
            </a:tbl>
          </a:graphicData>
        </a:graphic>
      </p:graphicFrame>
      <p:sp>
        <p:nvSpPr>
          <p:cNvPr id="6" name="テキスト ボックス 5">
            <a:extLst>
              <a:ext uri="{FF2B5EF4-FFF2-40B4-BE49-F238E27FC236}">
                <a16:creationId xmlns:a16="http://schemas.microsoft.com/office/drawing/2014/main" id="{FE17E552-323B-4688-AF88-A7EC504600B0}"/>
              </a:ext>
            </a:extLst>
          </p:cNvPr>
          <p:cNvSpPr txBox="1"/>
          <p:nvPr/>
        </p:nvSpPr>
        <p:spPr>
          <a:xfrm>
            <a:off x="925830" y="5423465"/>
            <a:ext cx="4907113" cy="830997"/>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1600"/>
              <a:t>人手による最適な操業の限界</a:t>
            </a:r>
            <a:r>
              <a:rPr kumimoji="1" lang="en-US" altLang="ja-JP" sz="1600" dirty="0"/>
              <a:t> (</a:t>
            </a:r>
            <a:r>
              <a:rPr kumimoji="1" lang="ja-JP" altLang="en-US" sz="1600"/>
              <a:t>技術伝承、人手不足</a:t>
            </a:r>
            <a:r>
              <a:rPr kumimoji="1" lang="en-US" altLang="ja-JP" sz="1600" dirty="0"/>
              <a:t>)</a:t>
            </a:r>
          </a:p>
          <a:p>
            <a:pPr marL="285750" indent="-285750">
              <a:buFont typeface="Arial" panose="020B0604020202020204" pitchFamily="34" charset="0"/>
              <a:buChar char="•"/>
            </a:pPr>
            <a:r>
              <a:rPr lang="ja-JP" altLang="en-US" sz="1600"/>
              <a:t>最適な操業の必要性の増大</a:t>
            </a:r>
            <a:r>
              <a:rPr lang="en-US" altLang="ja-JP" sz="1600" dirty="0"/>
              <a:t> (</a:t>
            </a:r>
            <a:r>
              <a:rPr lang="ja-JP" altLang="en-US" sz="1600"/>
              <a:t>コスト競争、環境問題</a:t>
            </a:r>
            <a:r>
              <a:rPr lang="en-US" altLang="ja-JP" sz="1600" dirty="0"/>
              <a:t>)</a:t>
            </a:r>
          </a:p>
          <a:p>
            <a:pPr marL="285750" indent="-285750">
              <a:buFont typeface="Arial" panose="020B0604020202020204" pitchFamily="34" charset="0"/>
              <a:buChar char="•"/>
            </a:pPr>
            <a:r>
              <a:rPr kumimoji="1" lang="ja-JP" altLang="en-US" sz="1600"/>
              <a:t>最適な操業の困難さの増大</a:t>
            </a:r>
            <a:r>
              <a:rPr kumimoji="1" lang="en-US" altLang="ja-JP" sz="1600" dirty="0"/>
              <a:t> (</a:t>
            </a:r>
            <a:r>
              <a:rPr lang="ja-JP" altLang="en-US" sz="1600"/>
              <a:t>顧客ニーズの多様化</a:t>
            </a:r>
            <a:r>
              <a:rPr lang="en-US" altLang="ja-JP" sz="1600" dirty="0"/>
              <a:t>)</a:t>
            </a:r>
            <a:endParaRPr kumimoji="1" lang="ja-JP" altLang="en-US" sz="1600"/>
          </a:p>
        </p:txBody>
      </p:sp>
      <p:sp>
        <p:nvSpPr>
          <p:cNvPr id="7" name="テキスト ボックス 6">
            <a:extLst>
              <a:ext uri="{FF2B5EF4-FFF2-40B4-BE49-F238E27FC236}">
                <a16:creationId xmlns:a16="http://schemas.microsoft.com/office/drawing/2014/main" id="{B9C64695-814C-4AF8-8BE2-98789E4831EC}"/>
              </a:ext>
            </a:extLst>
          </p:cNvPr>
          <p:cNvSpPr txBox="1"/>
          <p:nvPr/>
        </p:nvSpPr>
        <p:spPr>
          <a:xfrm>
            <a:off x="6877397" y="5560598"/>
            <a:ext cx="1848583" cy="584775"/>
          </a:xfrm>
          <a:prstGeom prst="rect">
            <a:avLst/>
          </a:prstGeom>
          <a:noFill/>
        </p:spPr>
        <p:txBody>
          <a:bodyPr wrap="none" rtlCol="0">
            <a:spAutoFit/>
          </a:bodyPr>
          <a:lstStyle/>
          <a:p>
            <a:r>
              <a:rPr kumimoji="1" lang="ja-JP" altLang="en-US" sz="1600"/>
              <a:t>生産プラントにおける</a:t>
            </a:r>
            <a:endParaRPr kumimoji="1" lang="en-US" altLang="ja-JP" sz="1600" dirty="0"/>
          </a:p>
          <a:p>
            <a:r>
              <a:rPr lang="ja-JP" altLang="en-US" sz="1600"/>
              <a:t>最適操業の必要性</a:t>
            </a:r>
            <a:endParaRPr kumimoji="1" lang="ja-JP" altLang="en-US" sz="1600"/>
          </a:p>
        </p:txBody>
      </p:sp>
      <p:sp>
        <p:nvSpPr>
          <p:cNvPr id="8" name="右矢印 9">
            <a:extLst>
              <a:ext uri="{FF2B5EF4-FFF2-40B4-BE49-F238E27FC236}">
                <a16:creationId xmlns:a16="http://schemas.microsoft.com/office/drawing/2014/main" id="{0896CD09-0CC0-440F-97B3-2877CF085E8B}"/>
              </a:ext>
            </a:extLst>
          </p:cNvPr>
          <p:cNvSpPr/>
          <p:nvPr/>
        </p:nvSpPr>
        <p:spPr>
          <a:xfrm>
            <a:off x="6343650" y="5726430"/>
            <a:ext cx="468630" cy="32004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1600"/>
          </a:p>
        </p:txBody>
      </p:sp>
      <p:sp>
        <p:nvSpPr>
          <p:cNvPr id="9" name="曲折矢印 10">
            <a:extLst>
              <a:ext uri="{FF2B5EF4-FFF2-40B4-BE49-F238E27FC236}">
                <a16:creationId xmlns:a16="http://schemas.microsoft.com/office/drawing/2014/main" id="{E33714F8-7837-4AE1-A697-AB48F4C01F72}"/>
              </a:ext>
            </a:extLst>
          </p:cNvPr>
          <p:cNvSpPr/>
          <p:nvPr/>
        </p:nvSpPr>
        <p:spPr>
          <a:xfrm flipV="1">
            <a:off x="388619" y="5452109"/>
            <a:ext cx="537211" cy="571499"/>
          </a:xfrm>
          <a:prstGeom prst="bentArrow">
            <a:avLst>
              <a:gd name="adj1" fmla="val 31371"/>
              <a:gd name="adj2" fmla="val 29460"/>
              <a:gd name="adj3" fmla="val 33920"/>
              <a:gd name="adj4" fmla="val 4375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1600">
              <a:solidFill>
                <a:schemeClr val="tx1"/>
              </a:solidFill>
            </a:endParaRPr>
          </a:p>
        </p:txBody>
      </p:sp>
      <p:sp>
        <p:nvSpPr>
          <p:cNvPr id="10" name="テキスト ボックス 9">
            <a:extLst>
              <a:ext uri="{FF2B5EF4-FFF2-40B4-BE49-F238E27FC236}">
                <a16:creationId xmlns:a16="http://schemas.microsoft.com/office/drawing/2014/main" id="{D3A6A2EC-D90A-4638-B68B-4189D3BE5BDE}"/>
              </a:ext>
            </a:extLst>
          </p:cNvPr>
          <p:cNvSpPr txBox="1"/>
          <p:nvPr/>
        </p:nvSpPr>
        <p:spPr>
          <a:xfrm>
            <a:off x="9530821" y="136525"/>
            <a:ext cx="2476960" cy="523220"/>
          </a:xfrm>
          <a:prstGeom prst="rect">
            <a:avLst/>
          </a:prstGeom>
          <a:noFill/>
        </p:spPr>
        <p:txBody>
          <a:bodyPr wrap="none" rtlCol="0">
            <a:spAutoFit/>
          </a:bodyPr>
          <a:lstStyle/>
          <a:p>
            <a:r>
              <a:rPr kumimoji="1" lang="en-US" altLang="ja-JP" sz="1400" b="1" dirty="0">
                <a:solidFill>
                  <a:schemeClr val="bg1"/>
                </a:solidFill>
              </a:rPr>
              <a:t>NRI</a:t>
            </a:r>
            <a:r>
              <a:rPr kumimoji="1" lang="ja-JP" altLang="en-US" sz="1400" b="1" dirty="0">
                <a:solidFill>
                  <a:schemeClr val="bg1"/>
                </a:solidFill>
              </a:rPr>
              <a:t>に委託して調査した</a:t>
            </a:r>
            <a:endParaRPr kumimoji="1" lang="en-US" altLang="ja-JP" sz="1400" b="1" dirty="0">
              <a:solidFill>
                <a:schemeClr val="bg1"/>
              </a:solidFill>
            </a:endParaRPr>
          </a:p>
          <a:p>
            <a:r>
              <a:rPr kumimoji="1" lang="ja-JP" altLang="en-US" sz="1400" b="1" dirty="0">
                <a:solidFill>
                  <a:schemeClr val="bg1"/>
                </a:solidFill>
              </a:rPr>
              <a:t>プラント</a:t>
            </a:r>
            <a:r>
              <a:rPr kumimoji="1" lang="en-US" altLang="ja-JP" sz="1400" b="1" dirty="0">
                <a:solidFill>
                  <a:schemeClr val="bg1"/>
                </a:solidFill>
              </a:rPr>
              <a:t>AI</a:t>
            </a:r>
            <a:r>
              <a:rPr kumimoji="1" lang="ja-JP" altLang="en-US" sz="1400" b="1" dirty="0">
                <a:solidFill>
                  <a:schemeClr val="bg1"/>
                </a:solidFill>
              </a:rPr>
              <a:t>フロンティアマップ</a:t>
            </a:r>
            <a:r>
              <a:rPr lang="ja-JP" altLang="en-US" sz="1400" b="1" dirty="0">
                <a:solidFill>
                  <a:schemeClr val="bg1"/>
                </a:solidFill>
              </a:rPr>
              <a:t>、他</a:t>
            </a:r>
            <a:endParaRPr kumimoji="1" lang="ja-JP" altLang="en-US" sz="1400" b="1" dirty="0">
              <a:solidFill>
                <a:schemeClr val="bg1"/>
              </a:solidFill>
            </a:endParaRPr>
          </a:p>
        </p:txBody>
      </p:sp>
    </p:spTree>
    <p:extLst>
      <p:ext uri="{BB962C8B-B14F-4D97-AF65-F5344CB8AC3E}">
        <p14:creationId xmlns:p14="http://schemas.microsoft.com/office/powerpoint/2010/main" val="292670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76E011-900B-434F-B120-499161C8F141}"/>
              </a:ext>
            </a:extLst>
          </p:cNvPr>
          <p:cNvSpPr>
            <a:spLocks noGrp="1"/>
          </p:cNvSpPr>
          <p:nvPr>
            <p:ph type="title"/>
          </p:nvPr>
        </p:nvSpPr>
        <p:spPr/>
        <p:txBody>
          <a:bodyPr/>
          <a:lstStyle/>
          <a:p>
            <a:r>
              <a:rPr lang="ja-JP" altLang="en-US"/>
              <a:t>動特性・非線型性を持つ対象における操業最適化の課題</a:t>
            </a:r>
            <a:endParaRPr kumimoji="1" lang="ja-JP" altLang="en-US"/>
          </a:p>
        </p:txBody>
      </p:sp>
      <p:sp>
        <p:nvSpPr>
          <p:cNvPr id="3" name="スライド番号プレースホルダー 2">
            <a:extLst>
              <a:ext uri="{FF2B5EF4-FFF2-40B4-BE49-F238E27FC236}">
                <a16:creationId xmlns:a16="http://schemas.microsoft.com/office/drawing/2014/main" id="{16FC47C4-56C9-C044-8C23-7ADE87E9689C}"/>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4" name="テキスト プレースホルダー 3">
            <a:extLst>
              <a:ext uri="{FF2B5EF4-FFF2-40B4-BE49-F238E27FC236}">
                <a16:creationId xmlns:a16="http://schemas.microsoft.com/office/drawing/2014/main" id="{E02376B4-1699-CB42-8486-AD2B777CF3ED}"/>
              </a:ext>
            </a:extLst>
          </p:cNvPr>
          <p:cNvSpPr>
            <a:spLocks noGrp="1"/>
          </p:cNvSpPr>
          <p:nvPr>
            <p:ph type="body" sz="quarter" idx="11"/>
          </p:nvPr>
        </p:nvSpPr>
        <p:spPr/>
        <p:txBody>
          <a:bodyPr/>
          <a:lstStyle/>
          <a:p>
            <a:r>
              <a:rPr lang="en-US" altLang="ja-JP" dirty="0"/>
              <a:t>1. </a:t>
            </a:r>
            <a:r>
              <a:rPr lang="ja-JP" altLang="en-US"/>
              <a:t>テーマの概要と事業コンセプトの再確認</a:t>
            </a:r>
          </a:p>
        </p:txBody>
      </p:sp>
      <p:sp>
        <p:nvSpPr>
          <p:cNvPr id="5" name="テキスト ボックス 4">
            <a:extLst>
              <a:ext uri="{FF2B5EF4-FFF2-40B4-BE49-F238E27FC236}">
                <a16:creationId xmlns:a16="http://schemas.microsoft.com/office/drawing/2014/main" id="{B3A5D5FE-5EEF-6645-9DAA-D0B38790A36E}"/>
              </a:ext>
            </a:extLst>
          </p:cNvPr>
          <p:cNvSpPr txBox="1"/>
          <p:nvPr/>
        </p:nvSpPr>
        <p:spPr>
          <a:xfrm>
            <a:off x="7583584" y="2508837"/>
            <a:ext cx="2827988" cy="954107"/>
          </a:xfrm>
          <a:prstGeom prst="rect">
            <a:avLst/>
          </a:prstGeom>
          <a:noFill/>
        </p:spPr>
        <p:txBody>
          <a:bodyPr wrap="square" rtlCol="0">
            <a:spAutoFit/>
          </a:bodyPr>
          <a:lstStyle/>
          <a:p>
            <a:r>
              <a:rPr kumimoji="1" lang="ja-JP" altLang="en-US" sz="1400" b="1" dirty="0"/>
              <a:t>生産プロセスでは多くのケースで、計算結果が現実と乖離し、そのままでは受け入れられないため、モデル化から見直す。</a:t>
            </a:r>
            <a:endParaRPr kumimoji="1" lang="en-US" altLang="ja-JP" sz="1400" b="1" dirty="0"/>
          </a:p>
        </p:txBody>
      </p:sp>
      <p:sp>
        <p:nvSpPr>
          <p:cNvPr id="6" name="テキスト ボックス 5">
            <a:extLst>
              <a:ext uri="{FF2B5EF4-FFF2-40B4-BE49-F238E27FC236}">
                <a16:creationId xmlns:a16="http://schemas.microsoft.com/office/drawing/2014/main" id="{E40D682D-6C8D-004A-B2FF-02081944595D}"/>
              </a:ext>
            </a:extLst>
          </p:cNvPr>
          <p:cNvSpPr txBox="1"/>
          <p:nvPr/>
        </p:nvSpPr>
        <p:spPr>
          <a:xfrm>
            <a:off x="3001242" y="744744"/>
            <a:ext cx="6189515" cy="430887"/>
          </a:xfrm>
          <a:prstGeom prst="rect">
            <a:avLst/>
          </a:prstGeom>
          <a:noFill/>
        </p:spPr>
        <p:txBody>
          <a:bodyPr wrap="none" rtlCol="0">
            <a:spAutoFit/>
          </a:bodyPr>
          <a:lstStyle/>
          <a:p>
            <a:r>
              <a:rPr lang="en-US" altLang="ja-JP" sz="2200" b="1" dirty="0"/>
              <a:t>DDMO</a:t>
            </a:r>
            <a:r>
              <a:rPr lang="ja-JP" altLang="en-US" sz="2200" b="1" dirty="0"/>
              <a:t>によって、従来のモデル作成手順を削減した</a:t>
            </a:r>
            <a:endParaRPr kumimoji="1" lang="ja-JP" altLang="en-US" sz="2200" b="1" dirty="0"/>
          </a:p>
        </p:txBody>
      </p:sp>
      <p:sp>
        <p:nvSpPr>
          <p:cNvPr id="7" name="矢印: 下 29">
            <a:extLst>
              <a:ext uri="{FF2B5EF4-FFF2-40B4-BE49-F238E27FC236}">
                <a16:creationId xmlns:a16="http://schemas.microsoft.com/office/drawing/2014/main" id="{25A27448-EFC1-D745-B175-0CCD45BEE0D3}"/>
              </a:ext>
            </a:extLst>
          </p:cNvPr>
          <p:cNvSpPr/>
          <p:nvPr/>
        </p:nvSpPr>
        <p:spPr>
          <a:xfrm>
            <a:off x="2821726" y="2572641"/>
            <a:ext cx="214746" cy="350255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8" name="矢印: 下 30">
            <a:extLst>
              <a:ext uri="{FF2B5EF4-FFF2-40B4-BE49-F238E27FC236}">
                <a16:creationId xmlns:a16="http://schemas.microsoft.com/office/drawing/2014/main" id="{C90B4992-BCD1-8E46-916C-92DAF7CC95BB}"/>
              </a:ext>
            </a:extLst>
          </p:cNvPr>
          <p:cNvSpPr/>
          <p:nvPr/>
        </p:nvSpPr>
        <p:spPr>
          <a:xfrm>
            <a:off x="5871209" y="2572641"/>
            <a:ext cx="214746" cy="350255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9" name="矢印: U ターン 28">
            <a:extLst>
              <a:ext uri="{FF2B5EF4-FFF2-40B4-BE49-F238E27FC236}">
                <a16:creationId xmlns:a16="http://schemas.microsoft.com/office/drawing/2014/main" id="{3C2AB637-DC67-9646-B867-5ABD011C4C45}"/>
              </a:ext>
            </a:extLst>
          </p:cNvPr>
          <p:cNvSpPr/>
          <p:nvPr/>
        </p:nvSpPr>
        <p:spPr>
          <a:xfrm rot="5400000" flipH="1">
            <a:off x="4994137" y="3624287"/>
            <a:ext cx="3642825" cy="1258988"/>
          </a:xfrm>
          <a:prstGeom prst="uturnArrow">
            <a:avLst>
              <a:gd name="adj1" fmla="val 8449"/>
              <a:gd name="adj2" fmla="val 10185"/>
              <a:gd name="adj3" fmla="val 17889"/>
              <a:gd name="adj4" fmla="val 43750"/>
              <a:gd name="adj5" fmla="val 10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sp>
        <p:nvSpPr>
          <p:cNvPr id="10" name="矢印: 下 27">
            <a:extLst>
              <a:ext uri="{FF2B5EF4-FFF2-40B4-BE49-F238E27FC236}">
                <a16:creationId xmlns:a16="http://schemas.microsoft.com/office/drawing/2014/main" id="{8390365E-4A32-6A4A-9C96-DD1D7E1C4951}"/>
              </a:ext>
            </a:extLst>
          </p:cNvPr>
          <p:cNvSpPr/>
          <p:nvPr/>
        </p:nvSpPr>
        <p:spPr>
          <a:xfrm>
            <a:off x="5870005" y="1586322"/>
            <a:ext cx="214746" cy="4488873"/>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1" name="矢印: 下 4">
            <a:extLst>
              <a:ext uri="{FF2B5EF4-FFF2-40B4-BE49-F238E27FC236}">
                <a16:creationId xmlns:a16="http://schemas.microsoft.com/office/drawing/2014/main" id="{75E8281B-1A43-CD46-8B51-3144E59DA54D}"/>
              </a:ext>
            </a:extLst>
          </p:cNvPr>
          <p:cNvSpPr/>
          <p:nvPr/>
        </p:nvSpPr>
        <p:spPr>
          <a:xfrm>
            <a:off x="2821727" y="1586322"/>
            <a:ext cx="214746" cy="4488873"/>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60084728-0618-3B4E-B160-BB1D2E7C385E}"/>
              </a:ext>
            </a:extLst>
          </p:cNvPr>
          <p:cNvSpPr/>
          <p:nvPr/>
        </p:nvSpPr>
        <p:spPr>
          <a:xfrm>
            <a:off x="1989738" y="2658787"/>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設備特性の定式化</a:t>
            </a:r>
            <a:endParaRPr kumimoji="1" lang="ja-JP" altLang="en-US" sz="1400" dirty="0"/>
          </a:p>
        </p:txBody>
      </p:sp>
      <p:sp>
        <p:nvSpPr>
          <p:cNvPr id="13" name="正方形/長方形 12">
            <a:extLst>
              <a:ext uri="{FF2B5EF4-FFF2-40B4-BE49-F238E27FC236}">
                <a16:creationId xmlns:a16="http://schemas.microsoft.com/office/drawing/2014/main" id="{4692B6DE-8096-AF4D-B969-EDCBCD2907A9}"/>
              </a:ext>
            </a:extLst>
          </p:cNvPr>
          <p:cNvSpPr/>
          <p:nvPr/>
        </p:nvSpPr>
        <p:spPr>
          <a:xfrm>
            <a:off x="1989738" y="3125740"/>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制約の定式化</a:t>
            </a:r>
            <a:endParaRPr kumimoji="1" lang="ja-JP" altLang="en-US" sz="1400" dirty="0"/>
          </a:p>
        </p:txBody>
      </p:sp>
      <p:sp>
        <p:nvSpPr>
          <p:cNvPr id="14" name="正方形/長方形 13">
            <a:extLst>
              <a:ext uri="{FF2B5EF4-FFF2-40B4-BE49-F238E27FC236}">
                <a16:creationId xmlns:a16="http://schemas.microsoft.com/office/drawing/2014/main" id="{0A9F499E-FCF2-224E-96D6-9BBCE9690C5C}"/>
              </a:ext>
            </a:extLst>
          </p:cNvPr>
          <p:cNvSpPr/>
          <p:nvPr/>
        </p:nvSpPr>
        <p:spPr>
          <a:xfrm>
            <a:off x="1989738" y="3592693"/>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モデルプログラム作成</a:t>
            </a:r>
            <a:endParaRPr kumimoji="1" lang="ja-JP" altLang="en-US" sz="1400" dirty="0"/>
          </a:p>
        </p:txBody>
      </p:sp>
      <p:sp>
        <p:nvSpPr>
          <p:cNvPr id="15" name="正方形/長方形 14">
            <a:extLst>
              <a:ext uri="{FF2B5EF4-FFF2-40B4-BE49-F238E27FC236}">
                <a16:creationId xmlns:a16="http://schemas.microsoft.com/office/drawing/2014/main" id="{AF683050-C3D2-DD4E-BE26-57F2690ACCB0}"/>
              </a:ext>
            </a:extLst>
          </p:cNvPr>
          <p:cNvSpPr/>
          <p:nvPr/>
        </p:nvSpPr>
        <p:spPr>
          <a:xfrm>
            <a:off x="1989738" y="4059646"/>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モデル誤差確認</a:t>
            </a:r>
            <a:endParaRPr kumimoji="1" lang="ja-JP" altLang="en-US" sz="1400" dirty="0"/>
          </a:p>
        </p:txBody>
      </p:sp>
      <p:sp>
        <p:nvSpPr>
          <p:cNvPr id="16" name="正方形/長方形 15">
            <a:extLst>
              <a:ext uri="{FF2B5EF4-FFF2-40B4-BE49-F238E27FC236}">
                <a16:creationId xmlns:a16="http://schemas.microsoft.com/office/drawing/2014/main" id="{0DBFFA89-E2D5-BC46-B18B-15DB5088AC24}"/>
              </a:ext>
            </a:extLst>
          </p:cNvPr>
          <p:cNvSpPr/>
          <p:nvPr/>
        </p:nvSpPr>
        <p:spPr>
          <a:xfrm>
            <a:off x="1989738" y="4526599"/>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フロー図の作成</a:t>
            </a:r>
            <a:endParaRPr kumimoji="1" lang="ja-JP" altLang="en-US" sz="1400" dirty="0"/>
          </a:p>
        </p:txBody>
      </p:sp>
      <p:sp>
        <p:nvSpPr>
          <p:cNvPr id="17" name="正方形/長方形 16">
            <a:extLst>
              <a:ext uri="{FF2B5EF4-FFF2-40B4-BE49-F238E27FC236}">
                <a16:creationId xmlns:a16="http://schemas.microsoft.com/office/drawing/2014/main" id="{47CEE56B-095E-144C-A17F-DE44EAD0C0E5}"/>
              </a:ext>
            </a:extLst>
          </p:cNvPr>
          <p:cNvSpPr/>
          <p:nvPr/>
        </p:nvSpPr>
        <p:spPr>
          <a:xfrm>
            <a:off x="1989738" y="4993552"/>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プラントモデル検証</a:t>
            </a:r>
            <a:endParaRPr kumimoji="1" lang="ja-JP" altLang="en-US" sz="1400" dirty="0"/>
          </a:p>
        </p:txBody>
      </p:sp>
      <p:sp>
        <p:nvSpPr>
          <p:cNvPr id="18" name="正方形/長方形 17">
            <a:extLst>
              <a:ext uri="{FF2B5EF4-FFF2-40B4-BE49-F238E27FC236}">
                <a16:creationId xmlns:a16="http://schemas.microsoft.com/office/drawing/2014/main" id="{9C63D769-47F8-AD49-9217-0918BAEDD40C}"/>
              </a:ext>
            </a:extLst>
          </p:cNvPr>
          <p:cNvSpPr/>
          <p:nvPr/>
        </p:nvSpPr>
        <p:spPr>
          <a:xfrm>
            <a:off x="1989738" y="5460505"/>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効果算出</a:t>
            </a:r>
            <a:endParaRPr kumimoji="1" lang="ja-JP" altLang="en-US" sz="1400" dirty="0"/>
          </a:p>
        </p:txBody>
      </p:sp>
      <p:sp>
        <p:nvSpPr>
          <p:cNvPr id="19" name="正方形/長方形 18">
            <a:extLst>
              <a:ext uri="{FF2B5EF4-FFF2-40B4-BE49-F238E27FC236}">
                <a16:creationId xmlns:a16="http://schemas.microsoft.com/office/drawing/2014/main" id="{F3E11A32-E2B4-6F4D-A7BF-2554FA2BAC8F}"/>
              </a:ext>
            </a:extLst>
          </p:cNvPr>
          <p:cNvSpPr/>
          <p:nvPr/>
        </p:nvSpPr>
        <p:spPr>
          <a:xfrm>
            <a:off x="1989738" y="2187762"/>
            <a:ext cx="1898294" cy="376535"/>
          </a:xfrm>
          <a:prstGeom prst="rect">
            <a:avLst/>
          </a:prstGeom>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非線型特徴量作成</a:t>
            </a:r>
            <a:endParaRPr kumimoji="1" lang="ja-JP" altLang="en-US" sz="1400" dirty="0"/>
          </a:p>
        </p:txBody>
      </p:sp>
      <p:sp>
        <p:nvSpPr>
          <p:cNvPr id="20" name="正方形/長方形 19">
            <a:extLst>
              <a:ext uri="{FF2B5EF4-FFF2-40B4-BE49-F238E27FC236}">
                <a16:creationId xmlns:a16="http://schemas.microsoft.com/office/drawing/2014/main" id="{E323BC4F-ACB9-4446-9B89-DBA273CA3A7E}"/>
              </a:ext>
            </a:extLst>
          </p:cNvPr>
          <p:cNvSpPr/>
          <p:nvPr/>
        </p:nvSpPr>
        <p:spPr>
          <a:xfrm>
            <a:off x="1989738" y="1722167"/>
            <a:ext cx="1898294" cy="376535"/>
          </a:xfrm>
          <a:prstGeom prst="rect">
            <a:avLst/>
          </a:prstGeom>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むだ時間・</a:t>
            </a:r>
            <a:r>
              <a:rPr lang="en-US" altLang="ja-JP" sz="1400" dirty="0"/>
              <a:t>IR</a:t>
            </a:r>
            <a:r>
              <a:rPr lang="ja-JP" altLang="en-US" sz="1400" dirty="0"/>
              <a:t>調整</a:t>
            </a:r>
            <a:endParaRPr kumimoji="1" lang="ja-JP" altLang="en-US" sz="1400" dirty="0"/>
          </a:p>
        </p:txBody>
      </p:sp>
      <p:sp>
        <p:nvSpPr>
          <p:cNvPr id="21" name="正方形/長方形 20">
            <a:extLst>
              <a:ext uri="{FF2B5EF4-FFF2-40B4-BE49-F238E27FC236}">
                <a16:creationId xmlns:a16="http://schemas.microsoft.com/office/drawing/2014/main" id="{30022BC5-0214-4548-9FF8-97ACD67BF491}"/>
              </a:ext>
            </a:extLst>
          </p:cNvPr>
          <p:cNvSpPr/>
          <p:nvPr/>
        </p:nvSpPr>
        <p:spPr>
          <a:xfrm>
            <a:off x="6140227" y="2300958"/>
            <a:ext cx="1360292" cy="380725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6CA51F0A-4552-BC44-9A7C-AF0732126F31}"/>
              </a:ext>
            </a:extLst>
          </p:cNvPr>
          <p:cNvSpPr/>
          <p:nvPr/>
        </p:nvSpPr>
        <p:spPr>
          <a:xfrm>
            <a:off x="5051758" y="3119940"/>
            <a:ext cx="1898294" cy="252000"/>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制約の定式化</a:t>
            </a:r>
            <a:endParaRPr kumimoji="1" lang="ja-JP" altLang="en-US" sz="1400" dirty="0"/>
          </a:p>
        </p:txBody>
      </p:sp>
      <p:sp>
        <p:nvSpPr>
          <p:cNvPr id="23" name="正方形/長方形 22">
            <a:extLst>
              <a:ext uri="{FF2B5EF4-FFF2-40B4-BE49-F238E27FC236}">
                <a16:creationId xmlns:a16="http://schemas.microsoft.com/office/drawing/2014/main" id="{FC00C9F1-7342-814D-8472-2A021DC36A1D}"/>
              </a:ext>
            </a:extLst>
          </p:cNvPr>
          <p:cNvSpPr/>
          <p:nvPr/>
        </p:nvSpPr>
        <p:spPr>
          <a:xfrm>
            <a:off x="5051758" y="4526598"/>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フロー図の作成</a:t>
            </a:r>
            <a:endParaRPr kumimoji="1" lang="ja-JP" altLang="en-US" sz="1400" dirty="0"/>
          </a:p>
        </p:txBody>
      </p:sp>
      <p:sp>
        <p:nvSpPr>
          <p:cNvPr id="24" name="正方形/長方形 23">
            <a:extLst>
              <a:ext uri="{FF2B5EF4-FFF2-40B4-BE49-F238E27FC236}">
                <a16:creationId xmlns:a16="http://schemas.microsoft.com/office/drawing/2014/main" id="{40DC08D7-3847-FE4C-8075-C5E064123D11}"/>
              </a:ext>
            </a:extLst>
          </p:cNvPr>
          <p:cNvSpPr/>
          <p:nvPr/>
        </p:nvSpPr>
        <p:spPr>
          <a:xfrm>
            <a:off x="5051758" y="4987254"/>
            <a:ext cx="1898294" cy="252000"/>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プラントモデル検証</a:t>
            </a:r>
            <a:endParaRPr kumimoji="1" lang="ja-JP" altLang="en-US" sz="1400" dirty="0"/>
          </a:p>
        </p:txBody>
      </p:sp>
      <p:sp>
        <p:nvSpPr>
          <p:cNvPr id="25" name="正方形/長方形 24">
            <a:extLst>
              <a:ext uri="{FF2B5EF4-FFF2-40B4-BE49-F238E27FC236}">
                <a16:creationId xmlns:a16="http://schemas.microsoft.com/office/drawing/2014/main" id="{2117A439-125A-244E-AEF9-60560CDE1583}"/>
              </a:ext>
            </a:extLst>
          </p:cNvPr>
          <p:cNvSpPr/>
          <p:nvPr/>
        </p:nvSpPr>
        <p:spPr>
          <a:xfrm>
            <a:off x="5051758" y="2187762"/>
            <a:ext cx="1898294" cy="376535"/>
          </a:xfrm>
          <a:prstGeom prst="rect">
            <a:avLst/>
          </a:prstGeom>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非線型特徴量作成</a:t>
            </a:r>
            <a:endParaRPr kumimoji="1" lang="ja-JP" altLang="en-US" sz="1400" dirty="0"/>
          </a:p>
        </p:txBody>
      </p:sp>
      <p:sp>
        <p:nvSpPr>
          <p:cNvPr id="26" name="正方形/長方形 25">
            <a:extLst>
              <a:ext uri="{FF2B5EF4-FFF2-40B4-BE49-F238E27FC236}">
                <a16:creationId xmlns:a16="http://schemas.microsoft.com/office/drawing/2014/main" id="{63EA9DC8-B2D0-7849-BCDC-EC07268241EE}"/>
              </a:ext>
            </a:extLst>
          </p:cNvPr>
          <p:cNvSpPr/>
          <p:nvPr/>
        </p:nvSpPr>
        <p:spPr>
          <a:xfrm>
            <a:off x="5051758" y="1722167"/>
            <a:ext cx="1898294" cy="376535"/>
          </a:xfrm>
          <a:prstGeom prst="rect">
            <a:avLst/>
          </a:prstGeom>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むだ時間・</a:t>
            </a:r>
            <a:r>
              <a:rPr lang="en-US" altLang="ja-JP" sz="1400" dirty="0"/>
              <a:t>IR</a:t>
            </a:r>
            <a:r>
              <a:rPr lang="ja-JP" altLang="en-US" sz="1400" dirty="0"/>
              <a:t>調整</a:t>
            </a:r>
            <a:endParaRPr kumimoji="1" lang="ja-JP" altLang="en-US" sz="1400" dirty="0"/>
          </a:p>
        </p:txBody>
      </p:sp>
      <p:sp>
        <p:nvSpPr>
          <p:cNvPr id="27" name="テキスト ボックス 26">
            <a:extLst>
              <a:ext uri="{FF2B5EF4-FFF2-40B4-BE49-F238E27FC236}">
                <a16:creationId xmlns:a16="http://schemas.microsoft.com/office/drawing/2014/main" id="{551E4445-3E2E-A647-B190-3CDB1F7E2B36}"/>
              </a:ext>
            </a:extLst>
          </p:cNvPr>
          <p:cNvSpPr txBox="1"/>
          <p:nvPr/>
        </p:nvSpPr>
        <p:spPr>
          <a:xfrm>
            <a:off x="4035583" y="3577976"/>
            <a:ext cx="889987" cy="369332"/>
          </a:xfrm>
          <a:prstGeom prst="rect">
            <a:avLst/>
          </a:prstGeom>
          <a:noFill/>
        </p:spPr>
        <p:txBody>
          <a:bodyPr wrap="none" rtlCol="0">
            <a:spAutoFit/>
          </a:bodyPr>
          <a:lstStyle/>
          <a:p>
            <a:r>
              <a:rPr kumimoji="1" lang="en-US" altLang="ja-JP" dirty="0"/>
              <a:t>DDMO</a:t>
            </a:r>
            <a:endParaRPr kumimoji="1" lang="ja-JP" altLang="en-US" dirty="0"/>
          </a:p>
        </p:txBody>
      </p:sp>
      <p:sp>
        <p:nvSpPr>
          <p:cNvPr id="28" name="矢印: U ターン 25">
            <a:extLst>
              <a:ext uri="{FF2B5EF4-FFF2-40B4-BE49-F238E27FC236}">
                <a16:creationId xmlns:a16="http://schemas.microsoft.com/office/drawing/2014/main" id="{AE5A6934-3936-ED4C-9D1F-7E804759B0AF}"/>
              </a:ext>
            </a:extLst>
          </p:cNvPr>
          <p:cNvSpPr/>
          <p:nvPr/>
        </p:nvSpPr>
        <p:spPr>
          <a:xfrm rot="5400000" flipH="1">
            <a:off x="4487988" y="3118139"/>
            <a:ext cx="4655122" cy="1258988"/>
          </a:xfrm>
          <a:prstGeom prst="uturnArrow">
            <a:avLst>
              <a:gd name="adj1" fmla="val 8449"/>
              <a:gd name="adj2" fmla="val 10185"/>
              <a:gd name="adj3" fmla="val 17889"/>
              <a:gd name="adj4" fmla="val 43750"/>
              <a:gd name="adj5" fmla="val 10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E8796E61-AB3B-224D-A064-518D53ABBE8D}"/>
              </a:ext>
            </a:extLst>
          </p:cNvPr>
          <p:cNvSpPr txBox="1"/>
          <p:nvPr/>
        </p:nvSpPr>
        <p:spPr>
          <a:xfrm>
            <a:off x="2092034" y="1208644"/>
            <a:ext cx="1661032" cy="369332"/>
          </a:xfrm>
          <a:prstGeom prst="rect">
            <a:avLst/>
          </a:prstGeom>
          <a:noFill/>
        </p:spPr>
        <p:txBody>
          <a:bodyPr wrap="none" rtlCol="0">
            <a:spAutoFit/>
          </a:bodyPr>
          <a:lstStyle/>
          <a:p>
            <a:r>
              <a:rPr kumimoji="1" lang="ja-JP" altLang="en-US" dirty="0"/>
              <a:t>モデル作成手順</a:t>
            </a:r>
          </a:p>
        </p:txBody>
      </p:sp>
      <p:sp>
        <p:nvSpPr>
          <p:cNvPr id="30" name="二等辺三角形 32">
            <a:extLst>
              <a:ext uri="{FF2B5EF4-FFF2-40B4-BE49-F238E27FC236}">
                <a16:creationId xmlns:a16="http://schemas.microsoft.com/office/drawing/2014/main" id="{8625B3BF-6FB5-4D48-9298-E01D4E6228C8}"/>
              </a:ext>
            </a:extLst>
          </p:cNvPr>
          <p:cNvSpPr/>
          <p:nvPr/>
        </p:nvSpPr>
        <p:spPr>
          <a:xfrm rot="5400000">
            <a:off x="4237688" y="4004793"/>
            <a:ext cx="485775" cy="292100"/>
          </a:xfrm>
          <a:prstGeom prst="triangle">
            <a:avLst/>
          </a:prstGeom>
          <a:solidFill>
            <a:srgbClr val="F5D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31" name="テキスト ボックス 30">
            <a:extLst>
              <a:ext uri="{FF2B5EF4-FFF2-40B4-BE49-F238E27FC236}">
                <a16:creationId xmlns:a16="http://schemas.microsoft.com/office/drawing/2014/main" id="{D6C79EB1-462C-994A-A9F9-E4F09D87AEC5}"/>
              </a:ext>
            </a:extLst>
          </p:cNvPr>
          <p:cNvSpPr txBox="1"/>
          <p:nvPr/>
        </p:nvSpPr>
        <p:spPr>
          <a:xfrm>
            <a:off x="7535154" y="1874909"/>
            <a:ext cx="2962656" cy="4339650"/>
          </a:xfrm>
          <a:prstGeom prst="rect">
            <a:avLst/>
          </a:prstGeom>
          <a:solidFill>
            <a:schemeClr val="bg1">
              <a:lumMod val="85000"/>
            </a:schemeClr>
          </a:solidFill>
        </p:spPr>
        <p:txBody>
          <a:bodyPr wrap="square" rtlCol="0">
            <a:spAutoFit/>
          </a:bodyPr>
          <a:lstStyle/>
          <a:p>
            <a:r>
              <a:rPr lang="ja-JP" altLang="en-US" sz="1400" b="1" dirty="0"/>
              <a:t>対象プロセスに有効な説明変数を追加する。ただし、より深い知見や理解が必要となる。</a:t>
            </a:r>
            <a:endParaRPr lang="en-US" altLang="ja-JP" sz="1400" b="1" dirty="0"/>
          </a:p>
          <a:p>
            <a:pPr marL="285750" indent="-285750">
              <a:spcBef>
                <a:spcPts val="600"/>
              </a:spcBef>
              <a:buFont typeface="Wingdings" panose="05000000000000000000" pitchFamily="2" charset="2"/>
              <a:buChar char="Ø"/>
            </a:pPr>
            <a:r>
              <a:rPr lang="ja-JP" altLang="en-US" sz="1400" dirty="0"/>
              <a:t>物理現象 </a:t>
            </a:r>
            <a:r>
              <a:rPr lang="en-US" altLang="ja-JP" sz="1400" dirty="0"/>
              <a:t>(</a:t>
            </a:r>
            <a:r>
              <a:rPr lang="ja-JP" altLang="en-US" sz="1400" dirty="0"/>
              <a:t>たいてい非線型</a:t>
            </a:r>
            <a:r>
              <a:rPr lang="en-US" altLang="ja-JP" sz="1400" dirty="0"/>
              <a:t>) </a:t>
            </a:r>
            <a:r>
              <a:rPr lang="ja-JP" altLang="en-US" sz="1400" dirty="0"/>
              <a:t>を理解するために、より専門的なプロセスの理解が必要。</a:t>
            </a:r>
            <a:endParaRPr lang="en-US" altLang="ja-JP" sz="1400" dirty="0"/>
          </a:p>
          <a:p>
            <a:pPr marL="285750" indent="-285750">
              <a:spcBef>
                <a:spcPts val="600"/>
              </a:spcBef>
              <a:buFont typeface="Wingdings" panose="05000000000000000000" pitchFamily="2" charset="2"/>
              <a:buChar char="Ø"/>
            </a:pPr>
            <a:r>
              <a:rPr lang="ja-JP" altLang="en-US" sz="1400" dirty="0"/>
              <a:t>非線型な変数を手動で追加する場合、線型近似のための数理・最適化の知識が必要。大域的最適解でなくなるという限界もある。</a:t>
            </a:r>
            <a:endParaRPr lang="en-US" altLang="ja-JP" sz="1400" dirty="0"/>
          </a:p>
          <a:p>
            <a:endParaRPr kumimoji="1" lang="en-US" altLang="ja-JP" sz="1400" dirty="0"/>
          </a:p>
          <a:p>
            <a:r>
              <a:rPr lang="ja-JP" altLang="en-US" sz="1400" b="1" dirty="0"/>
              <a:t>動特性がある場合、モデル精度が最も高くなるむだ時間を試行錯誤で探す。ただし、その近似にも限界がある。</a:t>
            </a:r>
            <a:endParaRPr lang="en-US" altLang="ja-JP" sz="1400" b="1" dirty="0"/>
          </a:p>
          <a:p>
            <a:endParaRPr kumimoji="1" lang="en-US" altLang="ja-JP" sz="1400" dirty="0"/>
          </a:p>
          <a:p>
            <a:r>
              <a:rPr lang="ja-JP" altLang="en-US" sz="1400" dirty="0"/>
              <a:t>実際の設備を仮想的に分割してモデル化することで、少しでも良い特性を得る。ただし、設備フロー図を書き直す必要がある。</a:t>
            </a:r>
            <a:endParaRPr kumimoji="1" lang="ja-JP" altLang="en-US" sz="1400" dirty="0"/>
          </a:p>
        </p:txBody>
      </p:sp>
      <p:sp>
        <p:nvSpPr>
          <p:cNvPr id="32" name="テキスト ボックス 31">
            <a:extLst>
              <a:ext uri="{FF2B5EF4-FFF2-40B4-BE49-F238E27FC236}">
                <a16:creationId xmlns:a16="http://schemas.microsoft.com/office/drawing/2014/main" id="{2800FE06-DBBF-0E4B-A510-580810A276FB}"/>
              </a:ext>
            </a:extLst>
          </p:cNvPr>
          <p:cNvSpPr txBox="1"/>
          <p:nvPr/>
        </p:nvSpPr>
        <p:spPr>
          <a:xfrm>
            <a:off x="7525566" y="1384373"/>
            <a:ext cx="2962656" cy="338554"/>
          </a:xfrm>
          <a:prstGeom prst="rect">
            <a:avLst/>
          </a:prstGeom>
          <a:solidFill>
            <a:schemeClr val="accent1">
              <a:alpha val="80000"/>
            </a:schemeClr>
          </a:solidFill>
          <a:ln>
            <a:noFill/>
          </a:ln>
        </p:spPr>
        <p:txBody>
          <a:bodyPr wrap="square" rtlCol="0">
            <a:spAutoFit/>
          </a:bodyPr>
          <a:lstStyle/>
          <a:p>
            <a:pPr algn="ctr"/>
            <a:r>
              <a:rPr kumimoji="1" lang="ja-JP" altLang="en-US" sz="1600" b="1" dirty="0">
                <a:solidFill>
                  <a:schemeClr val="bg1"/>
                </a:solidFill>
              </a:rPr>
              <a:t>精度改善に必要な作業・工夫例</a:t>
            </a:r>
          </a:p>
        </p:txBody>
      </p:sp>
      <p:sp>
        <p:nvSpPr>
          <p:cNvPr id="33" name="テキスト ボックス 32">
            <a:extLst>
              <a:ext uri="{FF2B5EF4-FFF2-40B4-BE49-F238E27FC236}">
                <a16:creationId xmlns:a16="http://schemas.microsoft.com/office/drawing/2014/main" id="{69961EDD-C2AB-8544-ADE5-6F068E7F9AE2}"/>
              </a:ext>
            </a:extLst>
          </p:cNvPr>
          <p:cNvSpPr txBox="1"/>
          <p:nvPr/>
        </p:nvSpPr>
        <p:spPr>
          <a:xfrm>
            <a:off x="1751995" y="754691"/>
            <a:ext cx="8688011" cy="430887"/>
          </a:xfrm>
          <a:prstGeom prst="rect">
            <a:avLst/>
          </a:prstGeom>
          <a:solidFill>
            <a:schemeClr val="bg1"/>
          </a:solidFill>
        </p:spPr>
        <p:txBody>
          <a:bodyPr wrap="square" rtlCol="0">
            <a:spAutoFit/>
          </a:bodyPr>
          <a:lstStyle/>
          <a:p>
            <a:pPr algn="ctr"/>
            <a:r>
              <a:rPr kumimoji="1" lang="ja-JP" altLang="en-US" sz="2200" b="1" dirty="0"/>
              <a:t>動特性・非線型性が主要因となり試行錯誤、ただし改善</a:t>
            </a:r>
            <a:r>
              <a:rPr lang="ja-JP" altLang="en-US" sz="2200" b="1" dirty="0"/>
              <a:t>にも限界がある</a:t>
            </a:r>
            <a:endParaRPr kumimoji="1" lang="ja-JP" altLang="en-US" sz="2200" b="1" dirty="0"/>
          </a:p>
        </p:txBody>
      </p:sp>
      <p:sp>
        <p:nvSpPr>
          <p:cNvPr id="34" name="正方形/長方形 33">
            <a:extLst>
              <a:ext uri="{FF2B5EF4-FFF2-40B4-BE49-F238E27FC236}">
                <a16:creationId xmlns:a16="http://schemas.microsoft.com/office/drawing/2014/main" id="{D88E923D-93A1-884C-8A4E-D0618BF4CA3D}"/>
              </a:ext>
            </a:extLst>
          </p:cNvPr>
          <p:cNvSpPr/>
          <p:nvPr/>
        </p:nvSpPr>
        <p:spPr>
          <a:xfrm>
            <a:off x="10312400" y="124922"/>
            <a:ext cx="1695381" cy="40847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a:solidFill>
                  <a:schemeClr val="tx1"/>
                </a:solidFill>
              </a:rPr>
              <a:t>LR1</a:t>
            </a:r>
            <a:r>
              <a:rPr kumimoji="1" lang="ja-JP" altLang="en-US">
                <a:solidFill>
                  <a:schemeClr val="tx1"/>
                </a:solidFill>
              </a:rPr>
              <a:t>資料</a:t>
            </a:r>
          </a:p>
        </p:txBody>
      </p:sp>
    </p:spTree>
    <p:extLst>
      <p:ext uri="{BB962C8B-B14F-4D97-AF65-F5344CB8AC3E}">
        <p14:creationId xmlns:p14="http://schemas.microsoft.com/office/powerpoint/2010/main" val="49021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animBg="1"/>
      <p:bldP spid="11" grpId="0" animBg="1"/>
      <p:bldP spid="19" grpId="0" animBg="1"/>
      <p:bldP spid="20" grpId="0" animBg="1"/>
      <p:bldP spid="21" grpId="0" animBg="1"/>
      <p:bldP spid="25" grpId="0" animBg="1"/>
      <p:bldP spid="26" grpId="0" animBg="1"/>
      <p:bldP spid="28" grpId="0" animBg="1"/>
      <p:bldP spid="31" grpId="0" animBg="1"/>
      <p:bldP spid="32" grpId="0" animBg="1"/>
      <p:bldP spid="3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FBF3A4-A2C9-493F-8F66-8D3FC6C7F8F7}"/>
              </a:ext>
            </a:extLst>
          </p:cNvPr>
          <p:cNvSpPr>
            <a:spLocks noGrp="1"/>
          </p:cNvSpPr>
          <p:nvPr>
            <p:ph type="title"/>
          </p:nvPr>
        </p:nvSpPr>
        <p:spPr/>
        <p:txBody>
          <a:bodyPr/>
          <a:lstStyle/>
          <a:p>
            <a:r>
              <a:rPr lang="ja-JP" altLang="en-US" dirty="0"/>
              <a:t>自社製品・技術マップ</a:t>
            </a:r>
            <a:endParaRPr kumimoji="1" lang="ja-JP" altLang="en-US" dirty="0"/>
          </a:p>
        </p:txBody>
      </p:sp>
      <p:sp>
        <p:nvSpPr>
          <p:cNvPr id="3" name="スライド番号プレースホルダー 2">
            <a:extLst>
              <a:ext uri="{FF2B5EF4-FFF2-40B4-BE49-F238E27FC236}">
                <a16:creationId xmlns:a16="http://schemas.microsoft.com/office/drawing/2014/main" id="{B2FE8986-CE58-48B7-838F-A8433986DB34}"/>
              </a:ext>
            </a:extLst>
          </p:cNvPr>
          <p:cNvSpPr>
            <a:spLocks noGrp="1"/>
          </p:cNvSpPr>
          <p:nvPr>
            <p:ph type="sldNum" sz="quarter" idx="10"/>
          </p:nvPr>
        </p:nvSpPr>
        <p:spPr/>
        <p:txBody>
          <a:bodyPr/>
          <a:lstStyle/>
          <a:p>
            <a:fld id="{584EAAFE-CFE5-40AD-8E95-5BFF290DC5CF}" type="slidenum">
              <a:rPr kumimoji="1" lang="ja-JP" altLang="en-US" smtClean="0"/>
              <a:pPr/>
              <a:t>50</a:t>
            </a:fld>
            <a:endParaRPr kumimoji="1" lang="ja-JP" altLang="en-US"/>
          </a:p>
        </p:txBody>
      </p:sp>
      <p:sp>
        <p:nvSpPr>
          <p:cNvPr id="4" name="テキスト プレースホルダー 3">
            <a:extLst>
              <a:ext uri="{FF2B5EF4-FFF2-40B4-BE49-F238E27FC236}">
                <a16:creationId xmlns:a16="http://schemas.microsoft.com/office/drawing/2014/main" id="{A47E0711-834C-4037-8B24-18E5D978C751}"/>
              </a:ext>
            </a:extLst>
          </p:cNvPr>
          <p:cNvSpPr>
            <a:spLocks noGrp="1"/>
          </p:cNvSpPr>
          <p:nvPr>
            <p:ph type="body" sz="quarter" idx="11"/>
          </p:nvPr>
        </p:nvSpPr>
        <p:spPr/>
        <p:txBody>
          <a:bodyPr/>
          <a:lstStyle/>
          <a:p>
            <a:endParaRPr kumimoji="1" lang="ja-JP" altLang="en-US"/>
          </a:p>
        </p:txBody>
      </p:sp>
      <p:graphicFrame>
        <p:nvGraphicFramePr>
          <p:cNvPr id="5" name="表 4">
            <a:extLst>
              <a:ext uri="{FF2B5EF4-FFF2-40B4-BE49-F238E27FC236}">
                <a16:creationId xmlns:a16="http://schemas.microsoft.com/office/drawing/2014/main" id="{6D3A2377-316C-455A-AF40-3B2CCE5DBBFF}"/>
              </a:ext>
            </a:extLst>
          </p:cNvPr>
          <p:cNvGraphicFramePr>
            <a:graphicFrameLocks noGrp="1"/>
          </p:cNvGraphicFramePr>
          <p:nvPr>
            <p:extLst>
              <p:ext uri="{D42A27DB-BD31-4B8C-83A1-F6EECF244321}">
                <p14:modId xmlns:p14="http://schemas.microsoft.com/office/powerpoint/2010/main" val="4090594121"/>
              </p:ext>
            </p:extLst>
          </p:nvPr>
        </p:nvGraphicFramePr>
        <p:xfrm>
          <a:off x="223641" y="868680"/>
          <a:ext cx="8646042" cy="5269230"/>
        </p:xfrm>
        <a:graphic>
          <a:graphicData uri="http://schemas.openxmlformats.org/drawingml/2006/table">
            <a:tbl>
              <a:tblPr firstRow="1" bandRow="1">
                <a:tableStyleId>{5940675A-B579-460E-94D1-54222C63F5DA}</a:tableStyleId>
              </a:tblPr>
              <a:tblGrid>
                <a:gridCol w="393579">
                  <a:extLst>
                    <a:ext uri="{9D8B030D-6E8A-4147-A177-3AD203B41FA5}">
                      <a16:colId xmlns:a16="http://schemas.microsoft.com/office/drawing/2014/main" val="2040654635"/>
                    </a:ext>
                  </a:extLst>
                </a:gridCol>
                <a:gridCol w="1097280">
                  <a:extLst>
                    <a:ext uri="{9D8B030D-6E8A-4147-A177-3AD203B41FA5}">
                      <a16:colId xmlns:a16="http://schemas.microsoft.com/office/drawing/2014/main" val="3151007658"/>
                    </a:ext>
                  </a:extLst>
                </a:gridCol>
                <a:gridCol w="2103120">
                  <a:extLst>
                    <a:ext uri="{9D8B030D-6E8A-4147-A177-3AD203B41FA5}">
                      <a16:colId xmlns:a16="http://schemas.microsoft.com/office/drawing/2014/main" val="2062282427"/>
                    </a:ext>
                  </a:extLst>
                </a:gridCol>
                <a:gridCol w="2667002">
                  <a:extLst>
                    <a:ext uri="{9D8B030D-6E8A-4147-A177-3AD203B41FA5}">
                      <a16:colId xmlns:a16="http://schemas.microsoft.com/office/drawing/2014/main" val="2128062849"/>
                    </a:ext>
                  </a:extLst>
                </a:gridCol>
                <a:gridCol w="2385061">
                  <a:extLst>
                    <a:ext uri="{9D8B030D-6E8A-4147-A177-3AD203B41FA5}">
                      <a16:colId xmlns:a16="http://schemas.microsoft.com/office/drawing/2014/main" val="2792915201"/>
                    </a:ext>
                  </a:extLst>
                </a:gridCol>
              </a:tblGrid>
              <a:tr h="125730">
                <a:tc rowSpan="2" gridSpan="2">
                  <a:txBody>
                    <a:bodyPr/>
                    <a:lstStyle/>
                    <a:p>
                      <a:endParaRPr kumimoji="1" lang="ja-JP" altLang="en-US" dirty="0"/>
                    </a:p>
                  </a:txBody>
                  <a:tcPr>
                    <a:solidFill>
                      <a:srgbClr val="C7E4FF"/>
                    </a:solidFill>
                  </a:tcPr>
                </a:tc>
                <a:tc rowSpan="2" hMerge="1">
                  <a:txBody>
                    <a:bodyPr/>
                    <a:lstStyle/>
                    <a:p>
                      <a:endParaRPr kumimoji="1" lang="ja-JP" altLang="en-US"/>
                    </a:p>
                  </a:txBody>
                  <a:tcPr>
                    <a:solidFill>
                      <a:srgbClr val="C7E4FF"/>
                    </a:solidFill>
                  </a:tcPr>
                </a:tc>
                <a:tc gridSpan="3">
                  <a:txBody>
                    <a:bodyPr/>
                    <a:lstStyle/>
                    <a:p>
                      <a:pPr algn="ctr"/>
                      <a:r>
                        <a:rPr kumimoji="1" lang="ja-JP" altLang="en-US"/>
                        <a:t>対象</a:t>
                      </a:r>
                    </a:p>
                  </a:txBody>
                  <a:tcPr anchor="ctr">
                    <a:solidFill>
                      <a:srgbClr val="C7E4FF"/>
                    </a:solidFill>
                  </a:tcPr>
                </a:tc>
                <a:tc hMerge="1">
                  <a:txBody>
                    <a:bodyPr/>
                    <a:lstStyle/>
                    <a:p>
                      <a:endParaRPr kumimoji="1" lang="ja-JP" altLang="en-US"/>
                    </a:p>
                  </a:txBody>
                  <a:tcPr>
                    <a:solidFill>
                      <a:srgbClr val="C7E4FF"/>
                    </a:solidFill>
                  </a:tcPr>
                </a:tc>
                <a:tc hMerge="1">
                  <a:txBody>
                    <a:bodyPr/>
                    <a:lstStyle/>
                    <a:p>
                      <a:endParaRPr kumimoji="1" lang="ja-JP" altLang="en-US"/>
                    </a:p>
                  </a:txBody>
                  <a:tcPr/>
                </a:tc>
                <a:extLst>
                  <a:ext uri="{0D108BD9-81ED-4DB2-BD59-A6C34878D82A}">
                    <a16:rowId xmlns:a16="http://schemas.microsoft.com/office/drawing/2014/main" val="2185336231"/>
                  </a:ext>
                </a:extLst>
              </a:tr>
              <a:tr h="171450">
                <a:tc gridSpan="2" vMerge="1">
                  <a:txBody>
                    <a:bodyPr/>
                    <a:lstStyle/>
                    <a:p>
                      <a:endParaRPr kumimoji="1" lang="ja-JP" altLang="en-US"/>
                    </a:p>
                  </a:txBody>
                  <a:tcPr/>
                </a:tc>
                <a:tc hMerge="1" vMerge="1">
                  <a:txBody>
                    <a:bodyPr/>
                    <a:lstStyle/>
                    <a:p>
                      <a:endParaRPr kumimoji="1" lang="ja-JP" altLang="en-US"/>
                    </a:p>
                  </a:txBody>
                  <a:tcPr/>
                </a:tc>
                <a:tc>
                  <a:txBody>
                    <a:bodyPr/>
                    <a:lstStyle/>
                    <a:p>
                      <a:r>
                        <a:rPr kumimoji="1" lang="ja-JP" altLang="en-US"/>
                        <a:t>動力</a:t>
                      </a:r>
                    </a:p>
                  </a:txBody>
                  <a:tcPr>
                    <a:solidFill>
                      <a:srgbClr val="C7E4FF"/>
                    </a:solidFill>
                  </a:tcPr>
                </a:tc>
                <a:tc>
                  <a:txBody>
                    <a:bodyPr/>
                    <a:lstStyle/>
                    <a:p>
                      <a:r>
                        <a:rPr kumimoji="1" lang="ja-JP" altLang="en-US"/>
                        <a:t>石油・石化</a:t>
                      </a:r>
                    </a:p>
                  </a:txBody>
                  <a:tcPr>
                    <a:solidFill>
                      <a:srgbClr val="C7E4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紙パ・水</a:t>
                      </a:r>
                    </a:p>
                  </a:txBody>
                  <a:tcPr>
                    <a:solidFill>
                      <a:srgbClr val="C7E4FF"/>
                    </a:solidFill>
                  </a:tcPr>
                </a:tc>
                <a:extLst>
                  <a:ext uri="{0D108BD9-81ED-4DB2-BD59-A6C34878D82A}">
                    <a16:rowId xmlns:a16="http://schemas.microsoft.com/office/drawing/2014/main" val="541181991"/>
                  </a:ext>
                </a:extLst>
              </a:tr>
              <a:tr h="1965960">
                <a:tc rowSpan="2">
                  <a:txBody>
                    <a:bodyPr/>
                    <a:lstStyle/>
                    <a:p>
                      <a:pPr algn="ctr"/>
                      <a:r>
                        <a:rPr kumimoji="1" lang="ja-JP" altLang="en-US"/>
                        <a:t>用途</a:t>
                      </a:r>
                    </a:p>
                  </a:txBody>
                  <a:tcPr vert="eaVert" anchor="ctr">
                    <a:solidFill>
                      <a:srgbClr val="C7E4FF"/>
                    </a:solidFill>
                  </a:tcPr>
                </a:tc>
                <a:tc>
                  <a:txBody>
                    <a:bodyPr/>
                    <a:lstStyle/>
                    <a:p>
                      <a:r>
                        <a:rPr kumimoji="1" lang="ja-JP" altLang="en-US"/>
                        <a:t>スケジューリング最適化</a:t>
                      </a:r>
                    </a:p>
                  </a:txBody>
                  <a:tcPr>
                    <a:solidFill>
                      <a:srgbClr val="C7E4FF"/>
                    </a:solidFill>
                  </a:tcPr>
                </a:tc>
                <a:tc>
                  <a:txBody>
                    <a:bodyPr/>
                    <a:lstStyle/>
                    <a:p>
                      <a:endParaRPr kumimoji="1" lang="en-US" altLang="ja-JP" dirty="0"/>
                    </a:p>
                  </a:txBody>
                  <a:tcPr/>
                </a:tc>
                <a:tc>
                  <a:txBody>
                    <a:bodyPr/>
                    <a:lstStyle/>
                    <a:p>
                      <a:endParaRPr kumimoji="1" lang="ja-JP" altLang="en-US"/>
                    </a:p>
                  </a:txBody>
                  <a:tcPr/>
                </a:tc>
                <a:tc>
                  <a:txBody>
                    <a:bodyPr/>
                    <a:lstStyle/>
                    <a:p>
                      <a:r>
                        <a:rPr kumimoji="1" lang="ja-JP" altLang="en-US"/>
                        <a:t>このテーマで狙う部分</a:t>
                      </a:r>
                    </a:p>
                  </a:txBody>
                  <a:tcPr>
                    <a:solidFill>
                      <a:schemeClr val="accent4">
                        <a:lumMod val="20000"/>
                        <a:lumOff val="80000"/>
                      </a:schemeClr>
                    </a:solidFill>
                  </a:tcPr>
                </a:tc>
                <a:extLst>
                  <a:ext uri="{0D108BD9-81ED-4DB2-BD59-A6C34878D82A}">
                    <a16:rowId xmlns:a16="http://schemas.microsoft.com/office/drawing/2014/main" val="2012504310"/>
                  </a:ext>
                </a:extLst>
              </a:tr>
              <a:tr h="2571750">
                <a:tc vMerge="1">
                  <a:txBody>
                    <a:bodyPr/>
                    <a:lstStyle/>
                    <a:p>
                      <a:endParaRPr kumimoji="1" lang="ja-JP" altLang="en-US" sz="1200"/>
                    </a:p>
                  </a:txBody>
                  <a:tcPr>
                    <a:solidFill>
                      <a:srgbClr val="C7E4FF"/>
                    </a:solidFill>
                  </a:tcPr>
                </a:tc>
                <a:tc>
                  <a:txBody>
                    <a:bodyPr/>
                    <a:lstStyle/>
                    <a:p>
                      <a:r>
                        <a:rPr kumimoji="1" lang="ja-JP" altLang="en-US"/>
                        <a:t>リアルタイム最適化・制御</a:t>
                      </a:r>
                      <a:endParaRPr kumimoji="1" lang="ja-JP" altLang="en-US" sz="1200"/>
                    </a:p>
                  </a:txBody>
                  <a:tcPr>
                    <a:solidFill>
                      <a:srgbClr val="C7E4FF"/>
                    </a:solidFill>
                  </a:tcPr>
                </a:tc>
                <a:tc>
                  <a:txBody>
                    <a:bodyPr/>
                    <a:lstStyle/>
                    <a:p>
                      <a:endParaRPr kumimoji="1" lang="en-US" altLang="ja-JP"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261656747"/>
                  </a:ext>
                </a:extLst>
              </a:tr>
            </a:tbl>
          </a:graphicData>
        </a:graphic>
      </p:graphicFrame>
      <p:sp>
        <p:nvSpPr>
          <p:cNvPr id="6" name="角丸四角形 4">
            <a:extLst>
              <a:ext uri="{FF2B5EF4-FFF2-40B4-BE49-F238E27FC236}">
                <a16:creationId xmlns:a16="http://schemas.microsoft.com/office/drawing/2014/main" id="{9149D543-ECD2-47A2-906D-DB3404F03458}"/>
              </a:ext>
            </a:extLst>
          </p:cNvPr>
          <p:cNvSpPr/>
          <p:nvPr/>
        </p:nvSpPr>
        <p:spPr>
          <a:xfrm>
            <a:off x="1811438" y="2526030"/>
            <a:ext cx="1926172" cy="95802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err="1"/>
              <a:t>DDMOnEX</a:t>
            </a:r>
            <a:endParaRPr lang="en-US" altLang="ja-JP" sz="1400" dirty="0"/>
          </a:p>
          <a:p>
            <a:pPr marL="285750" indent="-285750">
              <a:buFont typeface="Arial" panose="020B0604020202020204" pitchFamily="34" charset="0"/>
              <a:buChar char="•"/>
            </a:pPr>
            <a:r>
              <a:rPr lang="ja-JP" altLang="en-US" sz="1400"/>
              <a:t>自動線型モデリング </a:t>
            </a:r>
            <a:r>
              <a:rPr lang="en-US" altLang="ja-JP" sz="1400" dirty="0"/>
              <a:t>(DDMO)</a:t>
            </a:r>
          </a:p>
          <a:p>
            <a:pPr marL="285750" indent="-285750">
              <a:buFont typeface="Arial" panose="020B0604020202020204" pitchFamily="34" charset="0"/>
              <a:buChar char="•"/>
            </a:pPr>
            <a:r>
              <a:rPr lang="en-US" altLang="ja-JP" sz="1400" dirty="0"/>
              <a:t>MILP (MPO)</a:t>
            </a:r>
            <a:endParaRPr kumimoji="1" lang="ja-JP" altLang="en-US" sz="1400"/>
          </a:p>
        </p:txBody>
      </p:sp>
      <p:sp>
        <p:nvSpPr>
          <p:cNvPr id="7" name="角丸四角形 17">
            <a:extLst>
              <a:ext uri="{FF2B5EF4-FFF2-40B4-BE49-F238E27FC236}">
                <a16:creationId xmlns:a16="http://schemas.microsoft.com/office/drawing/2014/main" id="{9EEB2491-E462-449A-A073-7E3800EBF89B}"/>
              </a:ext>
            </a:extLst>
          </p:cNvPr>
          <p:cNvSpPr/>
          <p:nvPr/>
        </p:nvSpPr>
        <p:spPr>
          <a:xfrm>
            <a:off x="6580824" y="1981444"/>
            <a:ext cx="2197416" cy="720000"/>
          </a:xfrm>
          <a:prstGeom prst="roundRect">
            <a:avLst/>
          </a:prstGeom>
          <a:solidFill>
            <a:schemeClr val="lt1"/>
          </a:solidFill>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ja-JP" altLang="en-US" sz="1400"/>
              <a:t>非線型動的な自動モデリング</a:t>
            </a:r>
            <a:endParaRPr lang="en-US" altLang="ja-JP" sz="1400" dirty="0"/>
          </a:p>
          <a:p>
            <a:pPr marL="285750" indent="-285750">
              <a:buFont typeface="Arial" panose="020B0604020202020204" pitchFamily="34" charset="0"/>
              <a:buChar char="•"/>
            </a:pPr>
            <a:r>
              <a:rPr lang="ja-JP" altLang="en-US" sz="1400"/>
              <a:t>有制約大域的最適化</a:t>
            </a:r>
            <a:endParaRPr kumimoji="1" lang="ja-JP" altLang="en-US" sz="1400"/>
          </a:p>
        </p:txBody>
      </p:sp>
      <p:sp>
        <p:nvSpPr>
          <p:cNvPr id="8" name="角丸四角形 18">
            <a:extLst>
              <a:ext uri="{FF2B5EF4-FFF2-40B4-BE49-F238E27FC236}">
                <a16:creationId xmlns:a16="http://schemas.microsoft.com/office/drawing/2014/main" id="{DE472BE3-0566-4B11-BAFC-79DD2AF44443}"/>
              </a:ext>
            </a:extLst>
          </p:cNvPr>
          <p:cNvSpPr/>
          <p:nvPr/>
        </p:nvSpPr>
        <p:spPr>
          <a:xfrm>
            <a:off x="1811438" y="1707599"/>
            <a:ext cx="1926172" cy="720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a:t>Visual MESA</a:t>
            </a:r>
          </a:p>
          <a:p>
            <a:pPr marL="285750" indent="-285750">
              <a:buFont typeface="Arial" panose="020B0604020202020204" pitchFamily="34" charset="0"/>
              <a:buChar char="•"/>
            </a:pPr>
            <a:r>
              <a:rPr lang="ja-JP" altLang="en-US" sz="1400"/>
              <a:t>手動モデリング</a:t>
            </a:r>
            <a:endParaRPr lang="en-US" altLang="ja-JP" sz="1400" dirty="0"/>
          </a:p>
          <a:p>
            <a:pPr marL="285750" indent="-285750">
              <a:buFont typeface="Arial" panose="020B0604020202020204" pitchFamily="34" charset="0"/>
              <a:buChar char="•"/>
            </a:pPr>
            <a:r>
              <a:rPr lang="en-US" altLang="ja-JP" sz="1400" dirty="0"/>
              <a:t>MILP (MPO)</a:t>
            </a:r>
            <a:endParaRPr kumimoji="1" lang="ja-JP" altLang="en-US" sz="1400"/>
          </a:p>
        </p:txBody>
      </p:sp>
      <p:sp>
        <p:nvSpPr>
          <p:cNvPr id="9" name="角丸四角形 12">
            <a:extLst>
              <a:ext uri="{FF2B5EF4-FFF2-40B4-BE49-F238E27FC236}">
                <a16:creationId xmlns:a16="http://schemas.microsoft.com/office/drawing/2014/main" id="{F83958E3-F277-489C-BB37-AB0AD870E54D}"/>
              </a:ext>
            </a:extLst>
          </p:cNvPr>
          <p:cNvSpPr/>
          <p:nvPr/>
        </p:nvSpPr>
        <p:spPr>
          <a:xfrm>
            <a:off x="1811438" y="3669677"/>
            <a:ext cx="1926172" cy="720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a:t>Visual MESA</a:t>
            </a:r>
          </a:p>
          <a:p>
            <a:pPr marL="285750" indent="-285750">
              <a:buFont typeface="Arial" panose="020B0604020202020204" pitchFamily="34" charset="0"/>
              <a:buChar char="•"/>
            </a:pPr>
            <a:r>
              <a:rPr lang="ja-JP" altLang="en-US" sz="1400"/>
              <a:t>手動モデリング</a:t>
            </a:r>
            <a:endParaRPr lang="en-US" altLang="ja-JP" sz="1400" dirty="0"/>
          </a:p>
          <a:p>
            <a:pPr marL="285750" indent="-285750">
              <a:buFont typeface="Arial" panose="020B0604020202020204" pitchFamily="34" charset="0"/>
              <a:buChar char="•"/>
            </a:pPr>
            <a:r>
              <a:rPr lang="en-US" altLang="ja-JP" sz="1400" dirty="0"/>
              <a:t>MILP (RTO)</a:t>
            </a:r>
            <a:endParaRPr kumimoji="1" lang="ja-JP" altLang="en-US" sz="1400"/>
          </a:p>
        </p:txBody>
      </p:sp>
      <p:sp>
        <p:nvSpPr>
          <p:cNvPr id="10" name="角丸四角形 14">
            <a:extLst>
              <a:ext uri="{FF2B5EF4-FFF2-40B4-BE49-F238E27FC236}">
                <a16:creationId xmlns:a16="http://schemas.microsoft.com/office/drawing/2014/main" id="{062177C1-4ECF-493A-9D05-3F8C65621E6A}"/>
              </a:ext>
            </a:extLst>
          </p:cNvPr>
          <p:cNvSpPr/>
          <p:nvPr/>
        </p:nvSpPr>
        <p:spPr>
          <a:xfrm>
            <a:off x="3913049" y="3669676"/>
            <a:ext cx="2484332" cy="1649181"/>
          </a:xfrm>
          <a:prstGeom prst="roundRect">
            <a:avLst>
              <a:gd name="adj" fmla="val 6740"/>
            </a:avLst>
          </a:prstGeom>
        </p:spPr>
        <p:style>
          <a:lnRef idx="2">
            <a:schemeClr val="accent3"/>
          </a:lnRef>
          <a:fillRef idx="1">
            <a:schemeClr val="lt1"/>
          </a:fillRef>
          <a:effectRef idx="0">
            <a:schemeClr val="accent3"/>
          </a:effectRef>
          <a:fontRef idx="minor">
            <a:schemeClr val="dk1"/>
          </a:fontRef>
        </p:style>
        <p:txBody>
          <a:bodyPr rtlCol="0" anchor="t"/>
          <a:lstStyle/>
          <a:p>
            <a:r>
              <a:rPr lang="en-US" altLang="ja-JP" sz="1400" dirty="0"/>
              <a:t>RT-OT (</a:t>
            </a:r>
            <a:r>
              <a:rPr lang="en-US" altLang="ja-JP" sz="1400" dirty="0" err="1"/>
              <a:t>Petro</a:t>
            </a:r>
            <a:r>
              <a:rPr lang="en-US" altLang="ja-JP" sz="1400" dirty="0"/>
              <a:t>-SIM + PACE)</a:t>
            </a:r>
          </a:p>
        </p:txBody>
      </p:sp>
      <p:sp>
        <p:nvSpPr>
          <p:cNvPr id="11" name="角丸四角形 13">
            <a:extLst>
              <a:ext uri="{FF2B5EF4-FFF2-40B4-BE49-F238E27FC236}">
                <a16:creationId xmlns:a16="http://schemas.microsoft.com/office/drawing/2014/main" id="{9A6D4D24-B335-4DA7-AE59-00A75806F1D7}"/>
              </a:ext>
            </a:extLst>
          </p:cNvPr>
          <p:cNvSpPr/>
          <p:nvPr/>
        </p:nvSpPr>
        <p:spPr>
          <a:xfrm>
            <a:off x="4106513" y="4020813"/>
            <a:ext cx="2097405" cy="720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a:t>PACE</a:t>
            </a:r>
          </a:p>
          <a:p>
            <a:pPr marL="285750" indent="-285750">
              <a:buFont typeface="Arial" panose="020B0604020202020204" pitchFamily="34" charset="0"/>
              <a:buChar char="•"/>
            </a:pPr>
            <a:r>
              <a:rPr lang="ja-JP" altLang="en-US" sz="1400"/>
              <a:t>ステップ応答計測</a:t>
            </a:r>
            <a:endParaRPr lang="en-US" altLang="ja-JP" sz="1400" dirty="0"/>
          </a:p>
          <a:p>
            <a:pPr marL="285750" indent="-285750">
              <a:buFont typeface="Arial" panose="020B0604020202020204" pitchFamily="34" charset="0"/>
              <a:buChar char="•"/>
            </a:pPr>
            <a:r>
              <a:rPr lang="en-US" altLang="ja-JP" sz="1400" dirty="0"/>
              <a:t>SR</a:t>
            </a:r>
            <a:r>
              <a:rPr lang="ja-JP" altLang="en-US" sz="1400"/>
              <a:t>ベースの</a:t>
            </a:r>
            <a:r>
              <a:rPr lang="en-US" altLang="ja-JP" sz="1400" dirty="0"/>
              <a:t>MPC</a:t>
            </a:r>
            <a:endParaRPr kumimoji="1" lang="ja-JP" altLang="en-US" sz="1400"/>
          </a:p>
        </p:txBody>
      </p:sp>
      <p:sp>
        <p:nvSpPr>
          <p:cNvPr id="12" name="角丸四角形 16">
            <a:extLst>
              <a:ext uri="{FF2B5EF4-FFF2-40B4-BE49-F238E27FC236}">
                <a16:creationId xmlns:a16="http://schemas.microsoft.com/office/drawing/2014/main" id="{D565E96E-50DB-4BE3-AD3B-7121ACD9D937}"/>
              </a:ext>
            </a:extLst>
          </p:cNvPr>
          <p:cNvSpPr/>
          <p:nvPr/>
        </p:nvSpPr>
        <p:spPr>
          <a:xfrm>
            <a:off x="4106514" y="4802938"/>
            <a:ext cx="2097404" cy="45379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err="1"/>
              <a:t>Petro</a:t>
            </a:r>
            <a:r>
              <a:rPr lang="en-US" altLang="ja-JP" sz="1400" dirty="0"/>
              <a:t>-SIM</a:t>
            </a:r>
          </a:p>
          <a:p>
            <a:pPr marL="285750" indent="-285750">
              <a:buFont typeface="Arial" panose="020B0604020202020204" pitchFamily="34" charset="0"/>
              <a:buChar char="•"/>
            </a:pPr>
            <a:r>
              <a:rPr lang="ja-JP" altLang="en-US" sz="1400"/>
              <a:t>物理モデル</a:t>
            </a:r>
          </a:p>
        </p:txBody>
      </p:sp>
      <p:sp>
        <p:nvSpPr>
          <p:cNvPr id="13" name="角丸四角形 15">
            <a:extLst>
              <a:ext uri="{FF2B5EF4-FFF2-40B4-BE49-F238E27FC236}">
                <a16:creationId xmlns:a16="http://schemas.microsoft.com/office/drawing/2014/main" id="{BB8E1A73-E781-4D0A-ABB7-50E50EC227A7}"/>
              </a:ext>
            </a:extLst>
          </p:cNvPr>
          <p:cNvSpPr/>
          <p:nvPr/>
        </p:nvSpPr>
        <p:spPr>
          <a:xfrm>
            <a:off x="6580824" y="2873212"/>
            <a:ext cx="1261064" cy="40719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err="1"/>
              <a:t>DDMOnEX</a:t>
            </a:r>
            <a:endParaRPr lang="en-US" altLang="ja-JP" sz="1400" dirty="0"/>
          </a:p>
        </p:txBody>
      </p:sp>
      <p:sp>
        <p:nvSpPr>
          <p:cNvPr id="14" name="角丸四角形 19">
            <a:extLst>
              <a:ext uri="{FF2B5EF4-FFF2-40B4-BE49-F238E27FC236}">
                <a16:creationId xmlns:a16="http://schemas.microsoft.com/office/drawing/2014/main" id="{8F15646C-30A2-482E-9D73-49F37605A9EA}"/>
              </a:ext>
            </a:extLst>
          </p:cNvPr>
          <p:cNvSpPr/>
          <p:nvPr/>
        </p:nvSpPr>
        <p:spPr>
          <a:xfrm>
            <a:off x="3916859" y="5382869"/>
            <a:ext cx="2975431" cy="67503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err="1">
                <a:solidFill>
                  <a:schemeClr val="tx1">
                    <a:lumMod val="50000"/>
                    <a:lumOff val="50000"/>
                  </a:schemeClr>
                </a:solidFill>
              </a:rPr>
              <a:t>OmegaLand</a:t>
            </a:r>
            <a:r>
              <a:rPr lang="en-US" altLang="ja-JP" sz="1400" dirty="0">
                <a:solidFill>
                  <a:schemeClr val="tx1">
                    <a:lumMod val="50000"/>
                    <a:lumOff val="50000"/>
                  </a:schemeClr>
                </a:solidFill>
              </a:rPr>
              <a:t> (Mirror Plant)</a:t>
            </a:r>
          </a:p>
          <a:p>
            <a:pPr marL="285750" indent="-285750">
              <a:buFont typeface="Arial" panose="020B0604020202020204" pitchFamily="34" charset="0"/>
              <a:buChar char="•"/>
            </a:pPr>
            <a:r>
              <a:rPr lang="ja-JP" altLang="en-US" sz="1400" dirty="0">
                <a:solidFill>
                  <a:schemeClr val="tx1">
                    <a:lumMod val="50000"/>
                    <a:lumOff val="50000"/>
                  </a:schemeClr>
                </a:solidFill>
              </a:rPr>
              <a:t>物理モデル</a:t>
            </a:r>
            <a:endParaRPr lang="en-US" altLang="ja-JP" sz="1400" dirty="0">
              <a:solidFill>
                <a:schemeClr val="tx1">
                  <a:lumMod val="50000"/>
                  <a:lumOff val="50000"/>
                </a:schemeClr>
              </a:solidFill>
            </a:endParaRPr>
          </a:p>
          <a:p>
            <a:pPr marL="285750" indent="-285750">
              <a:buFont typeface="Arial" panose="020B0604020202020204" pitchFamily="34" charset="0"/>
              <a:buChar char="•"/>
            </a:pPr>
            <a:r>
              <a:rPr lang="ja-JP" altLang="en-US" sz="1400" dirty="0">
                <a:solidFill>
                  <a:schemeClr val="tx1">
                    <a:lumMod val="50000"/>
                    <a:lumOff val="50000"/>
                  </a:schemeClr>
                </a:solidFill>
              </a:rPr>
              <a:t>繰り返しで最適条件探索</a:t>
            </a:r>
            <a:endParaRPr kumimoji="1" lang="ja-JP" altLang="en-US" sz="1400" dirty="0">
              <a:solidFill>
                <a:schemeClr val="tx1">
                  <a:lumMod val="50000"/>
                  <a:lumOff val="50000"/>
                </a:schemeClr>
              </a:solidFill>
            </a:endParaRPr>
          </a:p>
        </p:txBody>
      </p:sp>
      <p:sp>
        <p:nvSpPr>
          <p:cNvPr id="15" name="角丸四角形 18">
            <a:extLst>
              <a:ext uri="{FF2B5EF4-FFF2-40B4-BE49-F238E27FC236}">
                <a16:creationId xmlns:a16="http://schemas.microsoft.com/office/drawing/2014/main" id="{2BD02599-0F86-42FF-A979-2E218F83FB4F}"/>
              </a:ext>
            </a:extLst>
          </p:cNvPr>
          <p:cNvSpPr/>
          <p:nvPr/>
        </p:nvSpPr>
        <p:spPr>
          <a:xfrm>
            <a:off x="3997463" y="1707599"/>
            <a:ext cx="2322869" cy="88198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kumimoji="1" lang="en-US" altLang="ja-JP" sz="1400" dirty="0"/>
              <a:t>VM-SCS</a:t>
            </a:r>
          </a:p>
          <a:p>
            <a:pPr marL="285750" indent="-285750">
              <a:buFont typeface="Arial" panose="020B0604020202020204" pitchFamily="34" charset="0"/>
              <a:buChar char="•"/>
            </a:pPr>
            <a:r>
              <a:rPr lang="ja-JP" altLang="en-US" sz="1400" dirty="0"/>
              <a:t>主に物流のモデル </a:t>
            </a:r>
            <a:r>
              <a:rPr lang="en-US" altLang="ja-JP" sz="1400" dirty="0"/>
              <a:t>(</a:t>
            </a:r>
            <a:r>
              <a:rPr lang="ja-JP" altLang="en-US" sz="1400" dirty="0"/>
              <a:t>原料供給、タンクヤードなど</a:t>
            </a:r>
            <a:r>
              <a:rPr lang="en-US" altLang="ja-JP" sz="1400" dirty="0"/>
              <a:t>)</a:t>
            </a:r>
          </a:p>
          <a:p>
            <a:pPr marL="285750" indent="-285750">
              <a:buFont typeface="Arial" panose="020B0604020202020204" pitchFamily="34" charset="0"/>
              <a:buChar char="•"/>
            </a:pPr>
            <a:r>
              <a:rPr kumimoji="1" lang="en-US" altLang="ja-JP" sz="1400" dirty="0" err="1"/>
              <a:t>Gurobi</a:t>
            </a:r>
            <a:endParaRPr kumimoji="1" lang="ja-JP" altLang="en-US" sz="1400" dirty="0"/>
          </a:p>
        </p:txBody>
      </p:sp>
      <p:cxnSp>
        <p:nvCxnSpPr>
          <p:cNvPr id="16" name="直線コネクタ 15">
            <a:extLst>
              <a:ext uri="{FF2B5EF4-FFF2-40B4-BE49-F238E27FC236}">
                <a16:creationId xmlns:a16="http://schemas.microsoft.com/office/drawing/2014/main" id="{81934A06-D903-4241-863D-2D52BC5E49DA}"/>
              </a:ext>
            </a:extLst>
          </p:cNvPr>
          <p:cNvCxnSpPr/>
          <p:nvPr/>
        </p:nvCxnSpPr>
        <p:spPr>
          <a:xfrm>
            <a:off x="7980883" y="1221638"/>
            <a:ext cx="0" cy="483626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67260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A7B7D0-56D9-4593-A61B-6B0F673CF36F}"/>
              </a:ext>
            </a:extLst>
          </p:cNvPr>
          <p:cNvSpPr>
            <a:spLocks noGrp="1"/>
          </p:cNvSpPr>
          <p:nvPr>
            <p:ph type="title"/>
          </p:nvPr>
        </p:nvSpPr>
        <p:spPr/>
        <p:txBody>
          <a:bodyPr/>
          <a:lstStyle/>
          <a:p>
            <a:r>
              <a:rPr lang="en-US" altLang="ja-JP" dirty="0"/>
              <a:t>Exit</a:t>
            </a:r>
            <a:r>
              <a:rPr lang="ja-JP" altLang="en-US" dirty="0"/>
              <a:t>先候補</a:t>
            </a:r>
            <a:endParaRPr kumimoji="1" lang="ja-JP" altLang="en-US" dirty="0"/>
          </a:p>
        </p:txBody>
      </p:sp>
      <p:sp>
        <p:nvSpPr>
          <p:cNvPr id="3" name="スライド番号プレースホルダー 2">
            <a:extLst>
              <a:ext uri="{FF2B5EF4-FFF2-40B4-BE49-F238E27FC236}">
                <a16:creationId xmlns:a16="http://schemas.microsoft.com/office/drawing/2014/main" id="{A2602C00-00E6-4325-A9D8-9D501EA5D163}"/>
              </a:ext>
            </a:extLst>
          </p:cNvPr>
          <p:cNvSpPr>
            <a:spLocks noGrp="1"/>
          </p:cNvSpPr>
          <p:nvPr>
            <p:ph type="sldNum" sz="quarter" idx="10"/>
          </p:nvPr>
        </p:nvSpPr>
        <p:spPr/>
        <p:txBody>
          <a:bodyPr/>
          <a:lstStyle/>
          <a:p>
            <a:fld id="{584EAAFE-CFE5-40AD-8E95-5BFF290DC5CF}" type="slidenum">
              <a:rPr kumimoji="1" lang="ja-JP" altLang="en-US" smtClean="0"/>
              <a:pPr/>
              <a:t>51</a:t>
            </a:fld>
            <a:endParaRPr kumimoji="1" lang="ja-JP" altLang="en-US"/>
          </a:p>
        </p:txBody>
      </p:sp>
      <p:sp>
        <p:nvSpPr>
          <p:cNvPr id="4" name="テキスト プレースホルダー 3">
            <a:extLst>
              <a:ext uri="{FF2B5EF4-FFF2-40B4-BE49-F238E27FC236}">
                <a16:creationId xmlns:a16="http://schemas.microsoft.com/office/drawing/2014/main" id="{F9482B4D-0307-4EE8-BF5A-2A126EE96A4B}"/>
              </a:ext>
            </a:extLst>
          </p:cNvPr>
          <p:cNvSpPr>
            <a:spLocks noGrp="1"/>
          </p:cNvSpPr>
          <p:nvPr>
            <p:ph type="body" sz="quarter" idx="11"/>
          </p:nvPr>
        </p:nvSpPr>
        <p:spPr/>
        <p:txBody>
          <a:bodyPr/>
          <a:lstStyle/>
          <a:p>
            <a:r>
              <a:rPr lang="ja-JP" altLang="en-US" dirty="0"/>
              <a:t>プロダクト</a:t>
            </a:r>
          </a:p>
          <a:p>
            <a:pPr lvl="1"/>
            <a:r>
              <a:rPr lang="en-US" altLang="ja-JP" dirty="0" err="1"/>
              <a:t>DDMOnEX</a:t>
            </a:r>
            <a:r>
              <a:rPr lang="ja-JP" altLang="en-US" dirty="0"/>
              <a:t>上で動作する最適化エンジン、および、それに対応するモデルビルダー</a:t>
            </a:r>
          </a:p>
          <a:p>
            <a:pPr lvl="1"/>
            <a:r>
              <a:rPr lang="ja-JP" altLang="en-US" dirty="0"/>
              <a:t>再生可能エネルギー向け</a:t>
            </a:r>
            <a:r>
              <a:rPr lang="en-US" altLang="ja-JP" dirty="0"/>
              <a:t>DERMS</a:t>
            </a:r>
            <a:r>
              <a:rPr lang="ja-JP" altLang="en-US" dirty="0"/>
              <a:t>パッケージと連携して動作する最適化モジュール</a:t>
            </a:r>
          </a:p>
          <a:p>
            <a:r>
              <a:rPr lang="ja-JP" altLang="en-US" dirty="0"/>
              <a:t>エンジニアリングの仕組み</a:t>
            </a:r>
          </a:p>
          <a:p>
            <a:pPr lvl="1"/>
            <a:r>
              <a:rPr lang="ja-JP" altLang="en-US" dirty="0"/>
              <a:t>モデルの新規作成・メンテナンスを集約して効率的に行える仕組み・体制</a:t>
            </a:r>
          </a:p>
          <a:p>
            <a:pPr lvl="2"/>
            <a:r>
              <a:rPr lang="ja-JP" altLang="en-US" dirty="0"/>
              <a:t>クラウド上で動作するシステムにして、ドメイン知識を持つ人とモデリング知識を持つ人が強調してモデル化できるようにするなど。</a:t>
            </a:r>
          </a:p>
        </p:txBody>
      </p:sp>
      <p:sp>
        <p:nvSpPr>
          <p:cNvPr id="5" name="テキスト プレースホルダー 4">
            <a:extLst>
              <a:ext uri="{FF2B5EF4-FFF2-40B4-BE49-F238E27FC236}">
                <a16:creationId xmlns:a16="http://schemas.microsoft.com/office/drawing/2014/main" id="{B2A6C108-B224-4504-B30D-3A37E7837605}"/>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4638198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4B5076-C55D-4BB5-8FE9-B1AFF4D4E2D8}"/>
              </a:ext>
            </a:extLst>
          </p:cNvPr>
          <p:cNvSpPr>
            <a:spLocks noGrp="1"/>
          </p:cNvSpPr>
          <p:nvPr>
            <p:ph type="title"/>
          </p:nvPr>
        </p:nvSpPr>
        <p:spPr/>
        <p:txBody>
          <a:bodyPr/>
          <a:lstStyle/>
          <a:p>
            <a:r>
              <a:rPr lang="ja-JP" altLang="en-US" dirty="0"/>
              <a:t>競合他社比較 </a:t>
            </a:r>
            <a:r>
              <a:rPr lang="en-US" altLang="ja-JP" dirty="0"/>
              <a:t>(</a:t>
            </a:r>
            <a:r>
              <a:rPr lang="ja-JP" altLang="en-US" dirty="0"/>
              <a:t>紙パ、下水</a:t>
            </a:r>
            <a:r>
              <a:rPr lang="en-US" altLang="ja-JP" dirty="0"/>
              <a:t>)</a:t>
            </a:r>
            <a:endParaRPr kumimoji="1" lang="ja-JP" altLang="en-US" dirty="0"/>
          </a:p>
        </p:txBody>
      </p:sp>
      <p:sp>
        <p:nvSpPr>
          <p:cNvPr id="3" name="スライド番号プレースホルダー 2">
            <a:extLst>
              <a:ext uri="{FF2B5EF4-FFF2-40B4-BE49-F238E27FC236}">
                <a16:creationId xmlns:a16="http://schemas.microsoft.com/office/drawing/2014/main" id="{867A3D6B-B396-446E-A591-39C79AB53C75}"/>
              </a:ext>
            </a:extLst>
          </p:cNvPr>
          <p:cNvSpPr>
            <a:spLocks noGrp="1"/>
          </p:cNvSpPr>
          <p:nvPr>
            <p:ph type="sldNum" sz="quarter" idx="10"/>
          </p:nvPr>
        </p:nvSpPr>
        <p:spPr/>
        <p:txBody>
          <a:bodyPr/>
          <a:lstStyle/>
          <a:p>
            <a:fld id="{584EAAFE-CFE5-40AD-8E95-5BFF290DC5CF}" type="slidenum">
              <a:rPr kumimoji="1" lang="ja-JP" altLang="en-US" smtClean="0"/>
              <a:pPr/>
              <a:t>52</a:t>
            </a:fld>
            <a:endParaRPr kumimoji="1" lang="ja-JP" altLang="en-US"/>
          </a:p>
        </p:txBody>
      </p:sp>
      <p:sp>
        <p:nvSpPr>
          <p:cNvPr id="4" name="テキスト プレースホルダー 3">
            <a:extLst>
              <a:ext uri="{FF2B5EF4-FFF2-40B4-BE49-F238E27FC236}">
                <a16:creationId xmlns:a16="http://schemas.microsoft.com/office/drawing/2014/main" id="{08DA080F-CC8C-459A-873F-AC6F4DE5E4E0}"/>
              </a:ext>
            </a:extLst>
          </p:cNvPr>
          <p:cNvSpPr>
            <a:spLocks noGrp="1"/>
          </p:cNvSpPr>
          <p:nvPr>
            <p:ph type="body" sz="quarter" idx="11"/>
          </p:nvPr>
        </p:nvSpPr>
        <p:spPr/>
        <p:txBody>
          <a:bodyPr/>
          <a:lstStyle/>
          <a:p>
            <a:endParaRPr kumimoji="1" lang="ja-JP" altLang="en-US"/>
          </a:p>
        </p:txBody>
      </p:sp>
      <p:graphicFrame>
        <p:nvGraphicFramePr>
          <p:cNvPr id="5" name="表 4">
            <a:extLst>
              <a:ext uri="{FF2B5EF4-FFF2-40B4-BE49-F238E27FC236}">
                <a16:creationId xmlns:a16="http://schemas.microsoft.com/office/drawing/2014/main" id="{FB12640F-E6C7-4C00-9A32-072A897D63C1}"/>
              </a:ext>
            </a:extLst>
          </p:cNvPr>
          <p:cNvGraphicFramePr>
            <a:graphicFrameLocks noGrp="1"/>
          </p:cNvGraphicFramePr>
          <p:nvPr>
            <p:extLst>
              <p:ext uri="{D42A27DB-BD31-4B8C-83A1-F6EECF244321}">
                <p14:modId xmlns:p14="http://schemas.microsoft.com/office/powerpoint/2010/main" val="3213358203"/>
              </p:ext>
            </p:extLst>
          </p:nvPr>
        </p:nvGraphicFramePr>
        <p:xfrm>
          <a:off x="103883" y="1009341"/>
          <a:ext cx="8936234" cy="4846320"/>
        </p:xfrm>
        <a:graphic>
          <a:graphicData uri="http://schemas.openxmlformats.org/drawingml/2006/table">
            <a:tbl>
              <a:tblPr firstRow="1" bandRow="1">
                <a:tableStyleId>{5940675A-B579-460E-94D1-54222C63F5DA}</a:tableStyleId>
              </a:tblPr>
              <a:tblGrid>
                <a:gridCol w="741559">
                  <a:extLst>
                    <a:ext uri="{9D8B030D-6E8A-4147-A177-3AD203B41FA5}">
                      <a16:colId xmlns:a16="http://schemas.microsoft.com/office/drawing/2014/main" val="3222588819"/>
                    </a:ext>
                  </a:extLst>
                </a:gridCol>
                <a:gridCol w="869950">
                  <a:extLst>
                    <a:ext uri="{9D8B030D-6E8A-4147-A177-3AD203B41FA5}">
                      <a16:colId xmlns:a16="http://schemas.microsoft.com/office/drawing/2014/main" val="3505783265"/>
                    </a:ext>
                  </a:extLst>
                </a:gridCol>
                <a:gridCol w="1857375">
                  <a:extLst>
                    <a:ext uri="{9D8B030D-6E8A-4147-A177-3AD203B41FA5}">
                      <a16:colId xmlns:a16="http://schemas.microsoft.com/office/drawing/2014/main" val="2774252918"/>
                    </a:ext>
                  </a:extLst>
                </a:gridCol>
                <a:gridCol w="1733550">
                  <a:extLst>
                    <a:ext uri="{9D8B030D-6E8A-4147-A177-3AD203B41FA5}">
                      <a16:colId xmlns:a16="http://schemas.microsoft.com/office/drawing/2014/main" val="3322132857"/>
                    </a:ext>
                  </a:extLst>
                </a:gridCol>
                <a:gridCol w="1628775">
                  <a:extLst>
                    <a:ext uri="{9D8B030D-6E8A-4147-A177-3AD203B41FA5}">
                      <a16:colId xmlns:a16="http://schemas.microsoft.com/office/drawing/2014/main" val="4068236078"/>
                    </a:ext>
                  </a:extLst>
                </a:gridCol>
                <a:gridCol w="2105025">
                  <a:extLst>
                    <a:ext uri="{9D8B030D-6E8A-4147-A177-3AD203B41FA5}">
                      <a16:colId xmlns:a16="http://schemas.microsoft.com/office/drawing/2014/main" val="3594040839"/>
                    </a:ext>
                  </a:extLst>
                </a:gridCol>
              </a:tblGrid>
              <a:tr h="370840">
                <a:tc gridSpan="2">
                  <a:txBody>
                    <a:bodyPr/>
                    <a:lstStyle/>
                    <a:p>
                      <a:r>
                        <a:rPr kumimoji="1" lang="ja-JP" altLang="en-US" dirty="0"/>
                        <a:t>項目</a:t>
                      </a:r>
                    </a:p>
                  </a:txBody>
                  <a:tcPr>
                    <a:solidFill>
                      <a:srgbClr val="C7E4FF"/>
                    </a:solidFill>
                  </a:tcPr>
                </a:tc>
                <a:tc hMerge="1">
                  <a:txBody>
                    <a:bodyPr/>
                    <a:lstStyle/>
                    <a:p>
                      <a:endParaRPr kumimoji="1" lang="ja-JP" altLang="en-US"/>
                    </a:p>
                  </a:txBody>
                  <a:tcPr>
                    <a:solidFill>
                      <a:srgbClr val="C7E4FF"/>
                    </a:solidFill>
                  </a:tcPr>
                </a:tc>
                <a:tc>
                  <a:txBody>
                    <a:bodyPr/>
                    <a:lstStyle/>
                    <a:p>
                      <a:r>
                        <a:rPr kumimoji="1" lang="en-US" altLang="ja-JP" dirty="0"/>
                        <a:t>YOKOGAWA</a:t>
                      </a:r>
                    </a:p>
                    <a:p>
                      <a:r>
                        <a:rPr kumimoji="1" lang="en-US" altLang="ja-JP" dirty="0"/>
                        <a:t>(</a:t>
                      </a:r>
                      <a:r>
                        <a:rPr kumimoji="1" lang="ja-JP" altLang="en-US" dirty="0"/>
                        <a:t>日本</a:t>
                      </a:r>
                      <a:r>
                        <a:rPr kumimoji="1" lang="en-US" altLang="ja-JP" dirty="0"/>
                        <a:t>)</a:t>
                      </a:r>
                      <a:endParaRPr kumimoji="1" lang="ja-JP" altLang="en-US" dirty="0"/>
                    </a:p>
                  </a:txBody>
                  <a:tcPr>
                    <a:solidFill>
                      <a:srgbClr val="C7E4FF"/>
                    </a:solidFill>
                  </a:tcPr>
                </a:tc>
                <a:tc>
                  <a:txBody>
                    <a:bodyPr/>
                    <a:lstStyle/>
                    <a:p>
                      <a:r>
                        <a:rPr kumimoji="1" lang="en-US" altLang="ja-JP" dirty="0"/>
                        <a:t>Andritz</a:t>
                      </a:r>
                    </a:p>
                    <a:p>
                      <a:r>
                        <a:rPr kumimoji="1" lang="en-US" altLang="ja-JP" dirty="0"/>
                        <a:t>(</a:t>
                      </a:r>
                      <a:r>
                        <a:rPr kumimoji="1" lang="ja-JP" altLang="en-US"/>
                        <a:t>オーストリア</a:t>
                      </a:r>
                      <a:r>
                        <a:rPr kumimoji="1" lang="en-US" altLang="ja-JP" dirty="0"/>
                        <a:t>)</a:t>
                      </a:r>
                      <a:endParaRPr kumimoji="1" lang="ja-JP" altLang="en-US"/>
                    </a:p>
                  </a:txBody>
                  <a:tcPr>
                    <a:solidFill>
                      <a:srgbClr val="C7E4FF"/>
                    </a:solidFill>
                  </a:tcPr>
                </a:tc>
                <a:tc>
                  <a:txBody>
                    <a:bodyPr/>
                    <a:lstStyle/>
                    <a:p>
                      <a:r>
                        <a:rPr kumimoji="1" lang="en-US" altLang="ja-JP" dirty="0"/>
                        <a:t>Valmet</a:t>
                      </a:r>
                    </a:p>
                    <a:p>
                      <a:r>
                        <a:rPr kumimoji="1" lang="en-US" altLang="ja-JP" dirty="0"/>
                        <a:t>(</a:t>
                      </a:r>
                      <a:r>
                        <a:rPr kumimoji="1" lang="ja-JP" altLang="en-US" dirty="0"/>
                        <a:t>フィンランド</a:t>
                      </a:r>
                      <a:r>
                        <a:rPr kumimoji="1" lang="en-US" altLang="ja-JP" dirty="0"/>
                        <a:t>)</a:t>
                      </a:r>
                      <a:endParaRPr kumimoji="1" lang="ja-JP" altLang="en-US" dirty="0"/>
                    </a:p>
                  </a:txBody>
                  <a:tcPr>
                    <a:solidFill>
                      <a:srgbClr val="C7E4FF"/>
                    </a:solidFill>
                  </a:tcPr>
                </a:tc>
                <a:tc>
                  <a:txBody>
                    <a:bodyPr/>
                    <a:lstStyle/>
                    <a:p>
                      <a:r>
                        <a:rPr kumimoji="1" lang="en-US" altLang="ja-JP" dirty="0" err="1">
                          <a:solidFill>
                            <a:schemeClr val="accent4"/>
                          </a:solidFill>
                        </a:rPr>
                        <a:t>EnviroSim</a:t>
                      </a:r>
                      <a:endParaRPr kumimoji="1" lang="en-US" altLang="ja-JP" dirty="0">
                        <a:solidFill>
                          <a:schemeClr val="accent4"/>
                        </a:solidFill>
                      </a:endParaRPr>
                    </a:p>
                    <a:p>
                      <a:r>
                        <a:rPr kumimoji="1" lang="en-US" altLang="ja-JP" dirty="0">
                          <a:solidFill>
                            <a:schemeClr val="accent4"/>
                          </a:solidFill>
                        </a:rPr>
                        <a:t>(</a:t>
                      </a:r>
                      <a:r>
                        <a:rPr kumimoji="1" lang="ja-JP" altLang="en-US" dirty="0">
                          <a:solidFill>
                            <a:schemeClr val="accent4"/>
                          </a:solidFill>
                        </a:rPr>
                        <a:t>カナダ</a:t>
                      </a:r>
                      <a:r>
                        <a:rPr kumimoji="1" lang="en-US" altLang="ja-JP" dirty="0">
                          <a:solidFill>
                            <a:schemeClr val="accent4"/>
                          </a:solidFill>
                        </a:rPr>
                        <a:t>)</a:t>
                      </a:r>
                      <a:endParaRPr kumimoji="1" lang="ja-JP" altLang="en-US" dirty="0">
                        <a:solidFill>
                          <a:schemeClr val="accent4"/>
                        </a:solidFill>
                      </a:endParaRPr>
                    </a:p>
                  </a:txBody>
                  <a:tcPr>
                    <a:solidFill>
                      <a:srgbClr val="C7E4FF"/>
                    </a:solidFill>
                  </a:tcPr>
                </a:tc>
                <a:extLst>
                  <a:ext uri="{0D108BD9-81ED-4DB2-BD59-A6C34878D82A}">
                    <a16:rowId xmlns:a16="http://schemas.microsoft.com/office/drawing/2014/main" val="2727743979"/>
                  </a:ext>
                </a:extLst>
              </a:tr>
              <a:tr h="370840">
                <a:tc gridSpan="2">
                  <a:txBody>
                    <a:bodyPr/>
                    <a:lstStyle/>
                    <a:p>
                      <a:r>
                        <a:rPr kumimoji="1" lang="ja-JP" altLang="en-US" dirty="0"/>
                        <a:t>会社概要</a:t>
                      </a:r>
                    </a:p>
                  </a:txBody>
                  <a:tcPr>
                    <a:solidFill>
                      <a:srgbClr val="C7E4FF"/>
                    </a:solidFill>
                  </a:tcPr>
                </a:tc>
                <a:tc hMerge="1">
                  <a:txBody>
                    <a:bodyPr/>
                    <a:lstStyle/>
                    <a:p>
                      <a:endParaRPr kumimoji="1" lang="ja-JP" altLang="en-US"/>
                    </a:p>
                  </a:txBody>
                  <a:tcPr/>
                </a:tc>
                <a:tc>
                  <a:txBody>
                    <a:bodyPr/>
                    <a:lstStyle/>
                    <a:p>
                      <a:r>
                        <a:rPr kumimoji="1" lang="ja-JP" altLang="en-US" sz="1400" dirty="0"/>
                        <a:t>計測機器、制御システムの開発・製造・販売</a:t>
                      </a:r>
                    </a:p>
                    <a:p>
                      <a:endParaRPr kumimoji="1" lang="en-US" altLang="ja-JP" sz="1400" dirty="0"/>
                    </a:p>
                    <a:p>
                      <a:r>
                        <a:rPr kumimoji="1" lang="ja-JP" altLang="en-US" sz="1400" dirty="0"/>
                        <a:t>売上高</a:t>
                      </a:r>
                      <a:r>
                        <a:rPr kumimoji="1" lang="en-US" altLang="ja-JP" sz="1400" dirty="0"/>
                        <a:t> 4044</a:t>
                      </a:r>
                      <a:r>
                        <a:rPr kumimoji="1" lang="ja-JP" altLang="en-US" sz="1400" dirty="0"/>
                        <a:t>億円</a:t>
                      </a:r>
                      <a:r>
                        <a:rPr kumimoji="1" lang="en-US" altLang="ja-JP" sz="1400" dirty="0"/>
                        <a:t> </a:t>
                      </a:r>
                      <a:r>
                        <a:rPr kumimoji="1" lang="en-US" altLang="ja-JP" sz="1200" dirty="0"/>
                        <a:t>(FY19)</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プラントエンジニアリング、設備の製造</a:t>
                      </a:r>
                    </a:p>
                    <a:p>
                      <a:endParaRPr kumimoji="1" lang="en-US" altLang="ja-JP" sz="1400" dirty="0"/>
                    </a:p>
                    <a:p>
                      <a:r>
                        <a:rPr kumimoji="1" lang="ja-JP" altLang="en-US" sz="1400" dirty="0"/>
                        <a:t>売上高</a:t>
                      </a:r>
                      <a:r>
                        <a:rPr kumimoji="1" lang="en-US" altLang="ja-JP" sz="1400" dirty="0"/>
                        <a:t> 8156</a:t>
                      </a:r>
                      <a:r>
                        <a:rPr kumimoji="1" lang="ja-JP" altLang="en-US" sz="1400" dirty="0"/>
                        <a:t>億円</a:t>
                      </a:r>
                      <a:r>
                        <a:rPr kumimoji="1" lang="en-US" altLang="ja-JP" sz="1400" dirty="0"/>
                        <a:t> </a:t>
                      </a:r>
                      <a:r>
                        <a:rPr kumimoji="1" lang="en-US" altLang="ja-JP" sz="1200" dirty="0"/>
                        <a:t>(2019, 6674 MEUR)</a:t>
                      </a:r>
                      <a:endParaRPr kumimoji="1" lang="ja-JP" altLang="en-US" sz="1400" dirty="0"/>
                    </a:p>
                  </a:txBody>
                  <a:tcPr/>
                </a:tc>
                <a:tc>
                  <a:txBody>
                    <a:bodyPr/>
                    <a:lstStyle/>
                    <a:p>
                      <a:r>
                        <a:rPr kumimoji="1" lang="ja-JP" altLang="en-US" sz="1400" dirty="0"/>
                        <a:t>紙パルプおよびエネルギー産業の設備・制御・サービス提供</a:t>
                      </a:r>
                      <a:endParaRPr kumimoji="1" lang="en-US" altLang="ja-JP" sz="1400" dirty="0"/>
                    </a:p>
                    <a:p>
                      <a:r>
                        <a:rPr kumimoji="1" lang="ja-JP" altLang="en-US" sz="1400" dirty="0"/>
                        <a:t>売上高</a:t>
                      </a:r>
                      <a:r>
                        <a:rPr kumimoji="1" lang="en-US" altLang="ja-JP" sz="1400" dirty="0"/>
                        <a:t> 4334</a:t>
                      </a:r>
                      <a:r>
                        <a:rPr kumimoji="1" lang="ja-JP" altLang="en-US" sz="1400" dirty="0"/>
                        <a:t>億円</a:t>
                      </a:r>
                      <a:r>
                        <a:rPr kumimoji="1" lang="en-US" altLang="ja-JP" sz="1400" dirty="0"/>
                        <a:t> </a:t>
                      </a:r>
                      <a:r>
                        <a:rPr kumimoji="1" lang="en-US" altLang="ja-JP" sz="1200" dirty="0"/>
                        <a:t>(2019, 3547 MEUR)</a:t>
                      </a:r>
                      <a:endParaRPr kumimoji="1" lang="ja-JP" altLang="en-US" sz="1400" dirty="0"/>
                    </a:p>
                  </a:txBody>
                  <a:tcPr/>
                </a:tc>
                <a:tc>
                  <a:txBody>
                    <a:bodyPr/>
                    <a:lstStyle/>
                    <a:p>
                      <a:r>
                        <a:rPr kumimoji="1" lang="en-US" altLang="ja-JP" sz="1400" dirty="0" err="1"/>
                        <a:t>BioWin</a:t>
                      </a:r>
                      <a:r>
                        <a:rPr kumimoji="1" lang="ja-JP" altLang="en-US" sz="1400" dirty="0"/>
                        <a:t>の開発・販売とそれを用いたコンサルサービスなどの提供</a:t>
                      </a:r>
                      <a:endParaRPr kumimoji="1" lang="en-US" altLang="ja-JP" sz="1400" dirty="0"/>
                    </a:p>
                    <a:p>
                      <a:r>
                        <a:rPr kumimoji="1" lang="en-US" altLang="ja-JP" sz="1200" dirty="0"/>
                        <a:t>(</a:t>
                      </a:r>
                      <a:r>
                        <a:rPr kumimoji="1" lang="ja-JP" altLang="en-US" sz="1200" dirty="0"/>
                        <a:t>社員</a:t>
                      </a:r>
                      <a:r>
                        <a:rPr kumimoji="1" lang="en-US" altLang="ja-JP" sz="1200" dirty="0"/>
                        <a:t>9</a:t>
                      </a:r>
                      <a:r>
                        <a:rPr kumimoji="1" lang="ja-JP" altLang="en-US" sz="1200" dirty="0"/>
                        <a:t>人程度の小企業</a:t>
                      </a:r>
                      <a:r>
                        <a:rPr kumimoji="1" lang="en-US" altLang="ja-JP" sz="1200" dirty="0"/>
                        <a:t>)</a:t>
                      </a:r>
                      <a:endParaRPr kumimoji="1" lang="ja-JP" altLang="en-US" sz="1200" dirty="0"/>
                    </a:p>
                  </a:txBody>
                  <a:tcPr/>
                </a:tc>
                <a:extLst>
                  <a:ext uri="{0D108BD9-81ED-4DB2-BD59-A6C34878D82A}">
                    <a16:rowId xmlns:a16="http://schemas.microsoft.com/office/drawing/2014/main" val="1408204450"/>
                  </a:ext>
                </a:extLst>
              </a:tr>
              <a:tr h="370840">
                <a:tc gridSpan="2">
                  <a:txBody>
                    <a:bodyPr/>
                    <a:lstStyle/>
                    <a:p>
                      <a:r>
                        <a:rPr kumimoji="1" lang="ja-JP" altLang="en-US" dirty="0"/>
                        <a:t>注力事業領域</a:t>
                      </a:r>
                    </a:p>
                  </a:txBody>
                  <a:tcPr>
                    <a:solidFill>
                      <a:srgbClr val="C7E4FF"/>
                    </a:solidFill>
                  </a:tcPr>
                </a:tc>
                <a:tc hMerge="1">
                  <a:txBody>
                    <a:bodyPr/>
                    <a:lstStyle/>
                    <a:p>
                      <a:endParaRPr kumimoji="1" lang="ja-JP" altLang="en-US"/>
                    </a:p>
                  </a:txBody>
                  <a:tcPr/>
                </a:tc>
                <a:tc>
                  <a:txBody>
                    <a:bodyPr/>
                    <a:lstStyle/>
                    <a:p>
                      <a:r>
                        <a:rPr kumimoji="1" lang="ja-JP" altLang="en-US" sz="1400" dirty="0"/>
                        <a:t>石油、ガス、化学、電力、鉄鋼、紙パ、薬品、食品など</a:t>
                      </a:r>
                    </a:p>
                  </a:txBody>
                  <a:tcPr/>
                </a:tc>
                <a:tc>
                  <a:txBody>
                    <a:bodyPr/>
                    <a:lstStyle/>
                    <a:p>
                      <a:r>
                        <a:rPr kumimoji="1" lang="ja-JP" altLang="en-US" sz="1400" dirty="0"/>
                        <a:t>水力発電、紙・パルプ、金属、固液分離</a:t>
                      </a:r>
                      <a:r>
                        <a:rPr kumimoji="1" lang="en-US" altLang="ja-JP" sz="1400" dirty="0"/>
                        <a:t> (</a:t>
                      </a:r>
                      <a:r>
                        <a:rPr kumimoji="1" lang="ja-JP" altLang="en-US" sz="1400" dirty="0"/>
                        <a:t>下水や有機性廃棄物</a:t>
                      </a:r>
                      <a:r>
                        <a:rPr kumimoji="1" lang="en-US" altLang="ja-JP" sz="1400" dirty="0"/>
                        <a:t>)</a:t>
                      </a:r>
                      <a:endParaRPr kumimoji="1" lang="ja-JP" altLang="en-US" sz="1400" dirty="0"/>
                    </a:p>
                  </a:txBody>
                  <a:tcPr/>
                </a:tc>
                <a:tc>
                  <a:txBody>
                    <a:bodyPr/>
                    <a:lstStyle/>
                    <a:p>
                      <a:r>
                        <a:rPr kumimoji="1" lang="ja-JP" altLang="en-US" sz="1400" dirty="0"/>
                        <a:t>紙・パルプ、関連するバイオ燃料ボイラーや排水処理</a:t>
                      </a:r>
                    </a:p>
                  </a:txBody>
                  <a:tcPr/>
                </a:tc>
                <a:tc>
                  <a:txBody>
                    <a:bodyPr/>
                    <a:lstStyle/>
                    <a:p>
                      <a:r>
                        <a:rPr kumimoji="1" lang="ja-JP" altLang="en-US" sz="1400"/>
                        <a:t>下水処理プロセス</a:t>
                      </a:r>
                      <a:endParaRPr kumimoji="1" lang="ja-JP" altLang="en-US" sz="1400" dirty="0"/>
                    </a:p>
                  </a:txBody>
                  <a:tcPr/>
                </a:tc>
                <a:extLst>
                  <a:ext uri="{0D108BD9-81ED-4DB2-BD59-A6C34878D82A}">
                    <a16:rowId xmlns:a16="http://schemas.microsoft.com/office/drawing/2014/main" val="2897599993"/>
                  </a:ext>
                </a:extLst>
              </a:tr>
              <a:tr h="370840">
                <a:tc rowSpan="2">
                  <a:txBody>
                    <a:bodyPr/>
                    <a:lstStyle/>
                    <a:p>
                      <a:r>
                        <a:rPr kumimoji="1" lang="ja-JP" altLang="en-US" dirty="0"/>
                        <a:t>技術</a:t>
                      </a:r>
                    </a:p>
                  </a:txBody>
                  <a:tcPr>
                    <a:solidFill>
                      <a:srgbClr val="C7E4FF"/>
                    </a:solidFill>
                  </a:tcPr>
                </a:tc>
                <a:tc>
                  <a:txBody>
                    <a:bodyPr/>
                    <a:lstStyle/>
                    <a:p>
                      <a:r>
                        <a:rPr kumimoji="1" lang="ja-JP" altLang="en-US" sz="1400" dirty="0"/>
                        <a:t>モデリング</a:t>
                      </a:r>
                      <a:endParaRPr kumimoji="1" lang="ja-JP" altLang="en-US" dirty="0"/>
                    </a:p>
                  </a:txBody>
                  <a:tcPr>
                    <a:solidFill>
                      <a:srgbClr val="C7E4FF"/>
                    </a:solidFill>
                  </a:tcPr>
                </a:tc>
                <a:tc>
                  <a:txBody>
                    <a:bodyPr/>
                    <a:lstStyle/>
                    <a:p>
                      <a:r>
                        <a:rPr kumimoji="1" lang="ja-JP" altLang="en-US" sz="1400" dirty="0"/>
                        <a:t>非線型・動的な自動モデリング</a:t>
                      </a:r>
                    </a:p>
                  </a:txBody>
                  <a:tcPr/>
                </a:tc>
                <a:tc>
                  <a:txBody>
                    <a:bodyPr/>
                    <a:lstStyle/>
                    <a:p>
                      <a:r>
                        <a:rPr kumimoji="1" lang="ja-JP" altLang="en-US" sz="1400" dirty="0">
                          <a:solidFill>
                            <a:schemeClr val="accent4"/>
                          </a:solidFill>
                        </a:rPr>
                        <a:t>運転中の</a:t>
                      </a:r>
                      <a:r>
                        <a:rPr kumimoji="1" lang="en-US" altLang="ja-JP" sz="1400" dirty="0">
                          <a:solidFill>
                            <a:schemeClr val="accent4"/>
                          </a:solidFill>
                        </a:rPr>
                        <a:t>SV</a:t>
                      </a:r>
                      <a:r>
                        <a:rPr kumimoji="1" lang="ja-JP" altLang="en-US" sz="1400" dirty="0">
                          <a:solidFill>
                            <a:schemeClr val="accent4"/>
                          </a:solidFill>
                        </a:rPr>
                        <a:t>変化を利用してチューニング</a:t>
                      </a:r>
                      <a:r>
                        <a:rPr kumimoji="1" lang="en-US" altLang="ja-JP" sz="1400" dirty="0">
                          <a:solidFill>
                            <a:schemeClr val="accent4"/>
                          </a:solidFill>
                        </a:rPr>
                        <a:t> </a:t>
                      </a:r>
                      <a:r>
                        <a:rPr kumimoji="1" lang="en-US" altLang="ja-JP" sz="1200" dirty="0">
                          <a:solidFill>
                            <a:schemeClr val="accent4"/>
                          </a:solidFill>
                        </a:rPr>
                        <a:t>(</a:t>
                      </a:r>
                      <a:r>
                        <a:rPr kumimoji="1" lang="ja-JP" altLang="en-US" sz="1200" dirty="0">
                          <a:solidFill>
                            <a:schemeClr val="accent4"/>
                          </a:solidFill>
                        </a:rPr>
                        <a:t>ラゲール多項式で伝達関数をフィッティング</a:t>
                      </a:r>
                      <a:r>
                        <a:rPr kumimoji="1" lang="en-US" altLang="ja-JP" sz="1200" dirty="0">
                          <a:solidFill>
                            <a:schemeClr val="accent4"/>
                          </a:solidFill>
                        </a:rPr>
                        <a:t>)</a:t>
                      </a:r>
                      <a:endParaRPr kumimoji="1" lang="ja-JP" altLang="en-US" sz="1400" dirty="0">
                        <a:solidFill>
                          <a:schemeClr val="accent4"/>
                        </a:solidFill>
                      </a:endParaRPr>
                    </a:p>
                  </a:txBody>
                  <a:tcPr/>
                </a:tc>
                <a:tc>
                  <a:txBody>
                    <a:bodyPr/>
                    <a:lstStyle/>
                    <a:p>
                      <a:r>
                        <a:rPr kumimoji="1" lang="ja-JP" altLang="en-US" sz="1400" dirty="0"/>
                        <a:t>ステップ応答の実測</a:t>
                      </a:r>
                    </a:p>
                  </a:txBody>
                  <a:tcPr/>
                </a:tc>
                <a:tc>
                  <a:txBody>
                    <a:bodyPr/>
                    <a:lstStyle/>
                    <a:p>
                      <a:r>
                        <a:rPr kumimoji="1" lang="ja-JP" altLang="en-US" sz="1400" dirty="0"/>
                        <a:t>活性汚泥モデル</a:t>
                      </a:r>
                      <a:r>
                        <a:rPr kumimoji="1" lang="en-US" altLang="ja-JP" sz="1400" dirty="0"/>
                        <a:t> (ASM) </a:t>
                      </a:r>
                      <a:r>
                        <a:rPr kumimoji="1" lang="ja-JP" altLang="en-US" sz="1400" dirty="0"/>
                        <a:t>を用いた物理モデル。パラメータは手動設定。</a:t>
                      </a:r>
                    </a:p>
                  </a:txBody>
                  <a:tcPr/>
                </a:tc>
                <a:extLst>
                  <a:ext uri="{0D108BD9-81ED-4DB2-BD59-A6C34878D82A}">
                    <a16:rowId xmlns:a16="http://schemas.microsoft.com/office/drawing/2014/main" val="1464699742"/>
                  </a:ext>
                </a:extLst>
              </a:tr>
              <a:tr h="370840">
                <a:tc vMerge="1">
                  <a:txBody>
                    <a:bodyPr/>
                    <a:lstStyle/>
                    <a:p>
                      <a:endParaRPr kumimoji="1" lang="ja-JP" altLang="en-US" dirty="0"/>
                    </a:p>
                  </a:txBody>
                  <a:tcPr>
                    <a:solidFill>
                      <a:srgbClr val="C7E4FF"/>
                    </a:solidFill>
                  </a:tcPr>
                </a:tc>
                <a:tc>
                  <a:txBody>
                    <a:bodyPr/>
                    <a:lstStyle/>
                    <a:p>
                      <a:r>
                        <a:rPr kumimoji="1" lang="ja-JP" altLang="en-US" sz="1400" dirty="0"/>
                        <a:t>最適化</a:t>
                      </a:r>
                      <a:endParaRPr kumimoji="1" lang="ja-JP" altLang="en-US" dirty="0"/>
                    </a:p>
                  </a:txBody>
                  <a:tcPr>
                    <a:solidFill>
                      <a:srgbClr val="C7E4FF"/>
                    </a:solidFill>
                  </a:tcPr>
                </a:tc>
                <a:tc>
                  <a:txBody>
                    <a:bodyPr/>
                    <a:lstStyle/>
                    <a:p>
                      <a:r>
                        <a:rPr kumimoji="1" lang="ja-JP" altLang="en-US" sz="1400"/>
                        <a:t>有制約大域的最適化技術</a:t>
                      </a:r>
                    </a:p>
                  </a:txBody>
                  <a:tcPr/>
                </a:tc>
                <a:tc>
                  <a:txBody>
                    <a:bodyPr/>
                    <a:lstStyle/>
                    <a:p>
                      <a:r>
                        <a:rPr kumimoji="1" lang="ja-JP" altLang="en-US" sz="1400" dirty="0"/>
                        <a:t>不明</a:t>
                      </a:r>
                    </a:p>
                  </a:txBody>
                  <a:tcPr/>
                </a:tc>
                <a:tc>
                  <a:txBody>
                    <a:bodyPr/>
                    <a:lstStyle/>
                    <a:p>
                      <a:r>
                        <a:rPr kumimoji="1" lang="ja-JP" altLang="en-US" sz="1400"/>
                        <a:t>ステップ応答の線型結合による</a:t>
                      </a:r>
                      <a:r>
                        <a:rPr kumimoji="1" lang="en-US" altLang="ja-JP" sz="1400" dirty="0"/>
                        <a:t>MPC</a:t>
                      </a:r>
                      <a:endParaRPr kumimoji="1" lang="ja-JP" altLang="en-US" sz="1400"/>
                    </a:p>
                  </a:txBody>
                  <a:tcPr/>
                </a:tc>
                <a:tc>
                  <a:txBody>
                    <a:bodyPr/>
                    <a:lstStyle/>
                    <a:p>
                      <a:r>
                        <a:rPr kumimoji="1" lang="ja-JP" altLang="en-US" sz="1400" dirty="0"/>
                        <a:t>なし</a:t>
                      </a:r>
                      <a:r>
                        <a:rPr kumimoji="1" lang="en-US" altLang="ja-JP" sz="1400" dirty="0"/>
                        <a:t> (</a:t>
                      </a:r>
                      <a:r>
                        <a:rPr kumimoji="1" lang="ja-JP" altLang="en-US" sz="1400" dirty="0"/>
                        <a:t>シミュレーションのみ</a:t>
                      </a:r>
                      <a:r>
                        <a:rPr kumimoji="1" lang="en-US" altLang="ja-JP" sz="1400" dirty="0"/>
                        <a:t>)</a:t>
                      </a:r>
                      <a:endParaRPr kumimoji="1" lang="ja-JP" altLang="en-US" sz="1400" dirty="0"/>
                    </a:p>
                  </a:txBody>
                  <a:tcPr/>
                </a:tc>
                <a:extLst>
                  <a:ext uri="{0D108BD9-81ED-4DB2-BD59-A6C34878D82A}">
                    <a16:rowId xmlns:a16="http://schemas.microsoft.com/office/drawing/2014/main" val="456203112"/>
                  </a:ext>
                </a:extLst>
              </a:tr>
              <a:tr h="370840">
                <a:tc gridSpan="2">
                  <a:txBody>
                    <a:bodyPr/>
                    <a:lstStyle/>
                    <a:p>
                      <a:r>
                        <a:rPr kumimoji="1" lang="ja-JP" altLang="en-US" dirty="0"/>
                        <a:t>強み</a:t>
                      </a:r>
                    </a:p>
                  </a:txBody>
                  <a:tcPr>
                    <a:solidFill>
                      <a:srgbClr val="C7E4FF"/>
                    </a:solidFill>
                  </a:tcPr>
                </a:tc>
                <a:tc hMerge="1">
                  <a:txBody>
                    <a:bodyPr/>
                    <a:lstStyle/>
                    <a:p>
                      <a:endParaRPr kumimoji="1" lang="ja-JP" altLang="en-US"/>
                    </a:p>
                  </a:txBody>
                  <a:tcPr/>
                </a:tc>
                <a:tc>
                  <a:txBody>
                    <a:bodyPr/>
                    <a:lstStyle/>
                    <a:p>
                      <a:r>
                        <a:rPr kumimoji="1" lang="en-US" altLang="ja-JP" sz="1400" dirty="0"/>
                        <a:t>DCS</a:t>
                      </a:r>
                      <a:r>
                        <a:rPr kumimoji="1" lang="ja-JP" altLang="en-US" sz="1400"/>
                        <a:t>のインストールシェアが高く顧客の信頼を得る。</a:t>
                      </a:r>
                    </a:p>
                  </a:txBody>
                  <a:tcPr/>
                </a:tc>
                <a:tc>
                  <a:txBody>
                    <a:bodyPr/>
                    <a:lstStyle/>
                    <a:p>
                      <a:r>
                        <a:rPr kumimoji="1" lang="ja-JP" altLang="en-US" sz="1400"/>
                        <a:t>紙・パルプ生産設備をフルスコープで提供。設備知見あり。プラント全体のエンジも可。</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紙・パルプ生産設備をフルスコープで提供。設備知見あり。</a:t>
                      </a:r>
                    </a:p>
                  </a:txBody>
                  <a:tcPr/>
                </a:tc>
                <a:tc>
                  <a:txBody>
                    <a:bodyPr/>
                    <a:lstStyle/>
                    <a:p>
                      <a:r>
                        <a:rPr kumimoji="1" lang="en-US" altLang="ja-JP" sz="1400" dirty="0"/>
                        <a:t>ASM</a:t>
                      </a:r>
                      <a:r>
                        <a:rPr kumimoji="1" lang="ja-JP" altLang="en-US" sz="1400" dirty="0"/>
                        <a:t>は国際水協会の提唱するモデルで広く認知。</a:t>
                      </a:r>
                      <a:r>
                        <a:rPr kumimoji="1" lang="en-US" altLang="ja-JP" sz="1400" dirty="0" err="1"/>
                        <a:t>BioWin</a:t>
                      </a:r>
                      <a:r>
                        <a:rPr kumimoji="1" lang="ja-JP" altLang="en-US" sz="1400" dirty="0"/>
                        <a:t>は設計者や運転管理者から支持を得ている。</a:t>
                      </a:r>
                    </a:p>
                  </a:txBody>
                  <a:tcPr/>
                </a:tc>
                <a:extLst>
                  <a:ext uri="{0D108BD9-81ED-4DB2-BD59-A6C34878D82A}">
                    <a16:rowId xmlns:a16="http://schemas.microsoft.com/office/drawing/2014/main" val="4117745195"/>
                  </a:ext>
                </a:extLst>
              </a:tr>
            </a:tbl>
          </a:graphicData>
        </a:graphic>
      </p:graphicFrame>
      <p:sp>
        <p:nvSpPr>
          <p:cNvPr id="6" name="テキスト ボックス 5">
            <a:extLst>
              <a:ext uri="{FF2B5EF4-FFF2-40B4-BE49-F238E27FC236}">
                <a16:creationId xmlns:a16="http://schemas.microsoft.com/office/drawing/2014/main" id="{79742177-A9C5-4989-8D54-FD0F8B26A7B9}"/>
              </a:ext>
            </a:extLst>
          </p:cNvPr>
          <p:cNvSpPr txBox="1"/>
          <p:nvPr/>
        </p:nvSpPr>
        <p:spPr>
          <a:xfrm>
            <a:off x="223641" y="5996293"/>
            <a:ext cx="4626588" cy="276999"/>
          </a:xfrm>
          <a:prstGeom prst="rect">
            <a:avLst/>
          </a:prstGeom>
          <a:noFill/>
        </p:spPr>
        <p:txBody>
          <a:bodyPr wrap="none" rtlCol="0">
            <a:spAutoFit/>
          </a:bodyPr>
          <a:lstStyle/>
          <a:p>
            <a:r>
              <a:rPr kumimoji="1" lang="en-US" altLang="ja-JP" sz="1200" dirty="0"/>
              <a:t>※</a:t>
            </a:r>
            <a:r>
              <a:rPr lang="ja-JP" altLang="en-US" sz="1200" dirty="0"/>
              <a:t>ケミカルリサイクルや</a:t>
            </a:r>
            <a:r>
              <a:rPr kumimoji="1" lang="ja-JP" altLang="en-US" sz="1200" dirty="0"/>
              <a:t>再生可能エネルギー分野の競合調査は今後の課題</a:t>
            </a:r>
          </a:p>
        </p:txBody>
      </p:sp>
    </p:spTree>
    <p:extLst>
      <p:ext uri="{BB962C8B-B14F-4D97-AF65-F5344CB8AC3E}">
        <p14:creationId xmlns:p14="http://schemas.microsoft.com/office/powerpoint/2010/main" val="9081978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989545-09BE-4E85-A3E0-A73842D3E0AE}"/>
              </a:ext>
            </a:extLst>
          </p:cNvPr>
          <p:cNvSpPr>
            <a:spLocks noGrp="1"/>
          </p:cNvSpPr>
          <p:nvPr>
            <p:ph type="title"/>
          </p:nvPr>
        </p:nvSpPr>
        <p:spPr/>
        <p:txBody>
          <a:bodyPr/>
          <a:lstStyle/>
          <a:p>
            <a:r>
              <a:rPr lang="en-US" altLang="ja-JP" dirty="0"/>
              <a:t>EMS</a:t>
            </a:r>
            <a:r>
              <a:rPr lang="ja-JP" altLang="en-US" dirty="0"/>
              <a:t>・</a:t>
            </a:r>
            <a:r>
              <a:rPr lang="en-US" altLang="ja-JP" dirty="0"/>
              <a:t>APC</a:t>
            </a:r>
            <a:r>
              <a:rPr lang="ja-JP" altLang="en-US" dirty="0"/>
              <a:t>分野での競合</a:t>
            </a:r>
            <a:endParaRPr kumimoji="1" lang="ja-JP" altLang="en-US" dirty="0"/>
          </a:p>
        </p:txBody>
      </p:sp>
      <p:sp>
        <p:nvSpPr>
          <p:cNvPr id="3" name="スライド番号プレースホルダー 2">
            <a:extLst>
              <a:ext uri="{FF2B5EF4-FFF2-40B4-BE49-F238E27FC236}">
                <a16:creationId xmlns:a16="http://schemas.microsoft.com/office/drawing/2014/main" id="{056AD431-5AAD-4135-AECC-233F5950D23A}"/>
              </a:ext>
            </a:extLst>
          </p:cNvPr>
          <p:cNvSpPr>
            <a:spLocks noGrp="1"/>
          </p:cNvSpPr>
          <p:nvPr>
            <p:ph type="sldNum" sz="quarter" idx="10"/>
          </p:nvPr>
        </p:nvSpPr>
        <p:spPr/>
        <p:txBody>
          <a:bodyPr/>
          <a:lstStyle/>
          <a:p>
            <a:fld id="{584EAAFE-CFE5-40AD-8E95-5BFF290DC5CF}" type="slidenum">
              <a:rPr kumimoji="1" lang="ja-JP" altLang="en-US" smtClean="0"/>
              <a:pPr/>
              <a:t>53</a:t>
            </a:fld>
            <a:endParaRPr kumimoji="1" lang="ja-JP" altLang="en-US"/>
          </a:p>
        </p:txBody>
      </p:sp>
      <p:sp>
        <p:nvSpPr>
          <p:cNvPr id="4" name="テキスト プレースホルダー 3">
            <a:extLst>
              <a:ext uri="{FF2B5EF4-FFF2-40B4-BE49-F238E27FC236}">
                <a16:creationId xmlns:a16="http://schemas.microsoft.com/office/drawing/2014/main" id="{C6DD70EA-458D-41D0-AB46-A86489D4568A}"/>
              </a:ext>
            </a:extLst>
          </p:cNvPr>
          <p:cNvSpPr>
            <a:spLocks noGrp="1"/>
          </p:cNvSpPr>
          <p:nvPr>
            <p:ph type="body" sz="quarter" idx="11"/>
          </p:nvPr>
        </p:nvSpPr>
        <p:spPr/>
        <p:txBody>
          <a:bodyPr/>
          <a:lstStyle/>
          <a:p>
            <a:endParaRPr kumimoji="1" lang="ja-JP" altLang="en-US"/>
          </a:p>
        </p:txBody>
      </p:sp>
      <p:pic>
        <p:nvPicPr>
          <p:cNvPr id="5" name="Picture 8">
            <a:extLst>
              <a:ext uri="{FF2B5EF4-FFF2-40B4-BE49-F238E27FC236}">
                <a16:creationId xmlns:a16="http://schemas.microsoft.com/office/drawing/2014/main" id="{D8D05BF6-3250-476D-8FCA-DE622EF7C3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56" y="1571259"/>
            <a:ext cx="8972741" cy="4574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コンテンツ プレースホルダー 2">
            <a:extLst>
              <a:ext uri="{FF2B5EF4-FFF2-40B4-BE49-F238E27FC236}">
                <a16:creationId xmlns:a16="http://schemas.microsoft.com/office/drawing/2014/main" id="{EAC642E9-4927-442B-BB33-AC0240A3A7EC}"/>
              </a:ext>
            </a:extLst>
          </p:cNvPr>
          <p:cNvSpPr txBox="1">
            <a:spLocks/>
          </p:cNvSpPr>
          <p:nvPr/>
        </p:nvSpPr>
        <p:spPr>
          <a:xfrm>
            <a:off x="306768" y="810491"/>
            <a:ext cx="8463160" cy="734291"/>
          </a:xfrm>
          <a:prstGeom prst="rect">
            <a:avLst/>
          </a:prstGeom>
        </p:spPr>
        <p:txBody>
          <a:bodyPr>
            <a:normAutofit fontScale="70000" lnSpcReduction="20000"/>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nSpc>
                <a:spcPct val="120000"/>
              </a:lnSpc>
              <a:buNone/>
            </a:pPr>
            <a:r>
              <a:rPr lang="ja-JP" altLang="en-US" b="1" dirty="0"/>
              <a:t>生産プロセス向けソリューションでは、対象プロセスに特化したモデルを持つもの、または、応答テストを必要とするものが多い。</a:t>
            </a:r>
            <a:endParaRPr lang="en-US" altLang="ja-JP" b="1" dirty="0"/>
          </a:p>
        </p:txBody>
      </p:sp>
    </p:spTree>
    <p:extLst>
      <p:ext uri="{BB962C8B-B14F-4D97-AF65-F5344CB8AC3E}">
        <p14:creationId xmlns:p14="http://schemas.microsoft.com/office/powerpoint/2010/main" val="5605372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54</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649C6B-90CD-468A-8F80-88593BD332D5}"/>
              </a:ext>
            </a:extLst>
          </p:cNvPr>
          <p:cNvSpPr>
            <a:spLocks noGrp="1"/>
          </p:cNvSpPr>
          <p:nvPr>
            <p:ph type="title"/>
          </p:nvPr>
        </p:nvSpPr>
        <p:spPr/>
        <p:txBody>
          <a:bodyPr/>
          <a:lstStyle/>
          <a:p>
            <a:r>
              <a:rPr kumimoji="1" lang="ja-JP" altLang="en-US" dirty="0"/>
              <a:t>検証対象の技術</a:t>
            </a:r>
          </a:p>
        </p:txBody>
      </p:sp>
      <p:sp>
        <p:nvSpPr>
          <p:cNvPr id="3" name="スライド番号プレースホルダー 2">
            <a:extLst>
              <a:ext uri="{FF2B5EF4-FFF2-40B4-BE49-F238E27FC236}">
                <a16:creationId xmlns:a16="http://schemas.microsoft.com/office/drawing/2014/main" id="{93AD35A0-4F7A-4055-A81B-F33BC6515C1E}"/>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 name="テキスト プレースホルダー 3">
            <a:extLst>
              <a:ext uri="{FF2B5EF4-FFF2-40B4-BE49-F238E27FC236}">
                <a16:creationId xmlns:a16="http://schemas.microsoft.com/office/drawing/2014/main" id="{29B8CB8A-57AA-4CBD-BB72-0D8C8EAB1F1B}"/>
              </a:ext>
            </a:extLst>
          </p:cNvPr>
          <p:cNvSpPr>
            <a:spLocks noGrp="1"/>
          </p:cNvSpPr>
          <p:nvPr>
            <p:ph type="body" sz="quarter" idx="11"/>
          </p:nvPr>
        </p:nvSpPr>
        <p:spPr/>
        <p:txBody>
          <a:bodyPr/>
          <a:lstStyle/>
          <a:p>
            <a:endParaRPr kumimoji="1" lang="ja-JP" altLang="en-US"/>
          </a:p>
        </p:txBody>
      </p:sp>
    </p:spTree>
    <p:extLst>
      <p:ext uri="{BB962C8B-B14F-4D97-AF65-F5344CB8AC3E}">
        <p14:creationId xmlns:p14="http://schemas.microsoft.com/office/powerpoint/2010/main" val="2536241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a:t>研究開発の達成目標</a:t>
            </a:r>
            <a:endParaRPr kumimoji="1" lang="ja-JP" altLang="en-US"/>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552972"/>
          </a:xfrm>
        </p:spPr>
        <p:txBody>
          <a:bodyPr/>
          <a:lstStyle/>
          <a:p>
            <a:r>
              <a:rPr lang="en-US" altLang="ja-JP" dirty="0"/>
              <a:t>3.</a:t>
            </a:r>
            <a:r>
              <a:rPr lang="ja-JP" altLang="en-US"/>
              <a:t>研究開発プロジェクトのマネジメント</a:t>
            </a:r>
          </a:p>
          <a:p>
            <a:endParaRPr kumimoji="1" lang="ja-JP" altLang="en-US"/>
          </a:p>
        </p:txBody>
      </p:sp>
      <p:graphicFrame>
        <p:nvGraphicFramePr>
          <p:cNvPr id="6" name="コンテンツ プレースホルダー 5">
            <a:extLst>
              <a:ext uri="{FF2B5EF4-FFF2-40B4-BE49-F238E27FC236}">
                <a16:creationId xmlns:a16="http://schemas.microsoft.com/office/drawing/2014/main" id="{F9AF597E-F8A3-CA4C-9D77-DBD0AFD5A710}"/>
              </a:ext>
            </a:extLst>
          </p:cNvPr>
          <p:cNvGraphicFramePr>
            <a:graphicFrameLocks/>
          </p:cNvGraphicFramePr>
          <p:nvPr/>
        </p:nvGraphicFramePr>
        <p:xfrm>
          <a:off x="517054" y="1719833"/>
          <a:ext cx="11091769" cy="4114800"/>
        </p:xfrm>
        <a:graphic>
          <a:graphicData uri="http://schemas.openxmlformats.org/drawingml/2006/table">
            <a:tbl>
              <a:tblPr firstRow="1" bandRow="1">
                <a:tableStyleId>{5940675A-B579-460E-94D1-54222C63F5DA}</a:tableStyleId>
              </a:tblPr>
              <a:tblGrid>
                <a:gridCol w="1317738">
                  <a:extLst>
                    <a:ext uri="{9D8B030D-6E8A-4147-A177-3AD203B41FA5}">
                      <a16:colId xmlns:a16="http://schemas.microsoft.com/office/drawing/2014/main" val="2638434928"/>
                    </a:ext>
                  </a:extLst>
                </a:gridCol>
                <a:gridCol w="2016772">
                  <a:extLst>
                    <a:ext uri="{9D8B030D-6E8A-4147-A177-3AD203B41FA5}">
                      <a16:colId xmlns:a16="http://schemas.microsoft.com/office/drawing/2014/main" val="627794738"/>
                    </a:ext>
                  </a:extLst>
                </a:gridCol>
                <a:gridCol w="7757259">
                  <a:extLst>
                    <a:ext uri="{9D8B030D-6E8A-4147-A177-3AD203B41FA5}">
                      <a16:colId xmlns:a16="http://schemas.microsoft.com/office/drawing/2014/main" val="3516641111"/>
                    </a:ext>
                  </a:extLst>
                </a:gridCol>
              </a:tblGrid>
              <a:tr h="324765">
                <a:tc>
                  <a:txBody>
                    <a:bodyPr/>
                    <a:lstStyle/>
                    <a:p>
                      <a:r>
                        <a:rPr kumimoji="1" lang="ja-JP" altLang="en-US" sz="2000"/>
                        <a:t>時期</a:t>
                      </a:r>
                    </a:p>
                  </a:txBody>
                  <a:tcPr>
                    <a:solidFill>
                      <a:srgbClr val="C7E4FF"/>
                    </a:solidFill>
                  </a:tcPr>
                </a:tc>
                <a:tc>
                  <a:txBody>
                    <a:bodyPr/>
                    <a:lstStyle/>
                    <a:p>
                      <a:r>
                        <a:rPr kumimoji="1" lang="ja-JP" altLang="en-US" sz="2000"/>
                        <a:t>項目</a:t>
                      </a:r>
                    </a:p>
                  </a:txBody>
                  <a:tcPr>
                    <a:solidFill>
                      <a:srgbClr val="C7E4FF"/>
                    </a:solidFill>
                  </a:tcPr>
                </a:tc>
                <a:tc>
                  <a:txBody>
                    <a:bodyPr/>
                    <a:lstStyle/>
                    <a:p>
                      <a:r>
                        <a:rPr kumimoji="1" lang="ja-JP" altLang="en-US" sz="2000"/>
                        <a:t>目標</a:t>
                      </a:r>
                    </a:p>
                  </a:txBody>
                  <a:tcPr>
                    <a:solidFill>
                      <a:srgbClr val="C7E4FF"/>
                    </a:solidFill>
                  </a:tcPr>
                </a:tc>
                <a:extLst>
                  <a:ext uri="{0D108BD9-81ED-4DB2-BD59-A6C34878D82A}">
                    <a16:rowId xmlns:a16="http://schemas.microsoft.com/office/drawing/2014/main" val="4136182876"/>
                  </a:ext>
                </a:extLst>
              </a:tr>
              <a:tr h="560553">
                <a:tc>
                  <a:txBody>
                    <a:bodyPr/>
                    <a:lstStyle/>
                    <a:p>
                      <a:r>
                        <a:rPr kumimoji="1" lang="en-US" altLang="ja-JP" sz="2000" dirty="0"/>
                        <a:t>LR2-1</a:t>
                      </a:r>
                      <a:endParaRPr kumimoji="1" lang="ja-JP" altLang="en-US" sz="2000" dirty="0"/>
                    </a:p>
                  </a:txBody>
                  <a:tcPr/>
                </a:tc>
                <a:tc>
                  <a:txBody>
                    <a:bodyPr/>
                    <a:lstStyle/>
                    <a:p>
                      <a:pPr marL="0" indent="0">
                        <a:buFont typeface="Arial" panose="020B0604020202020204" pitchFamily="34" charset="0"/>
                        <a:buNone/>
                      </a:pPr>
                      <a:r>
                        <a:rPr kumimoji="1" lang="ja-JP" altLang="en-US" sz="2000" dirty="0"/>
                        <a:t>ベンチマークによる性能評価</a:t>
                      </a:r>
                    </a:p>
                  </a:txBody>
                  <a:tcPr/>
                </a:tc>
                <a:tc>
                  <a:txBody>
                    <a:bodyPr/>
                    <a:lstStyle/>
                    <a:p>
                      <a:pPr marL="285750" indent="-285750">
                        <a:buFont typeface="Arial" panose="020B0604020202020204" pitchFamily="34" charset="0"/>
                        <a:buChar char="•"/>
                      </a:pPr>
                      <a:r>
                        <a:rPr kumimoji="1" lang="ja-JP" altLang="en-US" sz="2000" dirty="0"/>
                        <a:t>ベンチマーク問題による技術の性能評価を行い、モデリング・最適化の有望な技術を確定させること。</a:t>
                      </a:r>
                      <a:endParaRPr kumimoji="1" lang="en-US" altLang="ja-JP" sz="2000" dirty="0"/>
                    </a:p>
                    <a:p>
                      <a:pPr marL="0" indent="0">
                        <a:buFont typeface="Arial" panose="020B0604020202020204" pitchFamily="34" charset="0"/>
                        <a:buNone/>
                      </a:pPr>
                      <a:r>
                        <a:rPr kumimoji="1" lang="ja-JP" altLang="en-US" sz="2000" b="1" dirty="0"/>
                        <a:t>進捗</a:t>
                      </a:r>
                      <a:endParaRPr kumimoji="1" lang="en-US" altLang="ja-JP" sz="2000" b="1" dirty="0"/>
                    </a:p>
                    <a:p>
                      <a:pPr marL="285750" indent="-285750">
                        <a:buFont typeface="Arial" panose="020B0604020202020204" pitchFamily="34" charset="0"/>
                        <a:buChar char="•"/>
                      </a:pPr>
                      <a:r>
                        <a:rPr kumimoji="1" lang="ja-JP" altLang="en-US" sz="2000" dirty="0"/>
                        <a:t>有望な技術を確定した。</a:t>
                      </a:r>
                      <a:endParaRPr kumimoji="1" lang="en-US" altLang="ja-JP" sz="2000" dirty="0"/>
                    </a:p>
                    <a:p>
                      <a:pPr marL="285750" indent="-285750">
                        <a:buFont typeface="Arial" panose="020B0604020202020204" pitchFamily="34" charset="0"/>
                        <a:buChar char="•"/>
                      </a:pPr>
                      <a:r>
                        <a:rPr kumimoji="1" lang="ja-JP" altLang="en-US" sz="2000" dirty="0"/>
                        <a:t>性能評価 </a:t>
                      </a:r>
                      <a:r>
                        <a:rPr kumimoji="1" lang="en-US" altLang="ja-JP" sz="2000" dirty="0"/>
                        <a:t>(</a:t>
                      </a:r>
                      <a:r>
                        <a:rPr kumimoji="1" lang="ja-JP" altLang="en-US" sz="2000" dirty="0"/>
                        <a:t>モデリング技術</a:t>
                      </a:r>
                      <a:r>
                        <a:rPr kumimoji="1" lang="en-US" altLang="ja-JP" sz="2000" dirty="0"/>
                        <a:t>) </a:t>
                      </a:r>
                      <a:r>
                        <a:rPr kumimoji="1" lang="ja-JP" altLang="en-US" sz="2000" dirty="0"/>
                        <a:t>が遅れているため、担当者を二人追加。</a:t>
                      </a:r>
                    </a:p>
                  </a:txBody>
                  <a:tcPr/>
                </a:tc>
                <a:extLst>
                  <a:ext uri="{0D108BD9-81ED-4DB2-BD59-A6C34878D82A}">
                    <a16:rowId xmlns:a16="http://schemas.microsoft.com/office/drawing/2014/main" val="787014928"/>
                  </a:ext>
                </a:extLst>
              </a:tr>
              <a:tr h="560553">
                <a:tc rowSpan="2">
                  <a:txBody>
                    <a:bodyPr/>
                    <a:lstStyle/>
                    <a:p>
                      <a:r>
                        <a:rPr kumimoji="1" lang="en-US" altLang="ja-JP" sz="2000" dirty="0"/>
                        <a:t>LR2</a:t>
                      </a:r>
                      <a:endParaRPr kumimoji="1" lang="ja-JP" altLang="en-US" sz="2000" dirty="0"/>
                    </a:p>
                  </a:txBody>
                  <a:tcPr/>
                </a:tc>
                <a:tc>
                  <a:txBody>
                    <a:bodyPr/>
                    <a:lstStyle/>
                    <a:p>
                      <a:pPr marL="0" indent="0">
                        <a:buFont typeface="Arial" panose="020B0604020202020204" pitchFamily="34" charset="0"/>
                        <a:buNone/>
                      </a:pPr>
                      <a:r>
                        <a:rPr kumimoji="1" lang="ja-JP" altLang="en-US" sz="2000" dirty="0"/>
                        <a:t>対象プロセスでの有効性評価</a:t>
                      </a:r>
                    </a:p>
                  </a:txBody>
                  <a:tcPr/>
                </a:tc>
                <a:tc>
                  <a:txBody>
                    <a:bodyPr/>
                    <a:lstStyle/>
                    <a:p>
                      <a:pPr marL="285750" indent="-285750">
                        <a:buFont typeface="Arial" panose="020B0604020202020204" pitchFamily="34" charset="0"/>
                        <a:buChar char="•"/>
                      </a:pPr>
                      <a:r>
                        <a:rPr kumimoji="1" lang="ja-JP" altLang="en-US" sz="2000" dirty="0"/>
                        <a:t>ラボレベルの試作アルゴリズムを用いて、物理モデルを用いた人工データ、および、実データによる評価を完了させること。</a:t>
                      </a:r>
                      <a:endParaRPr kumimoji="1" lang="en-US" altLang="ja-JP" sz="2000" dirty="0"/>
                    </a:p>
                  </a:txBody>
                  <a:tcPr/>
                </a:tc>
                <a:extLst>
                  <a:ext uri="{0D108BD9-81ED-4DB2-BD59-A6C34878D82A}">
                    <a16:rowId xmlns:a16="http://schemas.microsoft.com/office/drawing/2014/main" val="409731326"/>
                  </a:ext>
                </a:extLst>
              </a:tr>
              <a:tr h="374966">
                <a:tc vMerge="1">
                  <a:txBody>
                    <a:bodyPr/>
                    <a:lstStyle/>
                    <a:p>
                      <a:endParaRPr kumimoji="1" lang="ja-JP" altLang="en-US" sz="2000" dirty="0"/>
                    </a:p>
                  </a:txBody>
                  <a:tcPr/>
                </a:tc>
                <a:tc>
                  <a:txBody>
                    <a:bodyPr/>
                    <a:lstStyle/>
                    <a:p>
                      <a:pPr marL="0" indent="0">
                        <a:buFont typeface="Arial" panose="020B0604020202020204" pitchFamily="34" charset="0"/>
                        <a:buNone/>
                      </a:pPr>
                      <a:r>
                        <a:rPr kumimoji="1" lang="ja-JP" altLang="en-US" sz="2000" dirty="0"/>
                        <a:t>市場調査</a:t>
                      </a:r>
                    </a:p>
                  </a:txBody>
                  <a:tcPr/>
                </a:tc>
                <a:tc>
                  <a:txBody>
                    <a:bodyPr/>
                    <a:lstStyle/>
                    <a:p>
                      <a:pPr marL="285750" indent="-285750">
                        <a:buFont typeface="Arial" panose="020B0604020202020204" pitchFamily="34" charset="0"/>
                        <a:buChar char="•"/>
                      </a:pPr>
                      <a:r>
                        <a:rPr kumimoji="1" lang="en-US" altLang="ja-JP" sz="2000" dirty="0"/>
                        <a:t>LR1</a:t>
                      </a:r>
                      <a:r>
                        <a:rPr kumimoji="1" lang="ja-JP" altLang="en-US" sz="2000" dirty="0"/>
                        <a:t>時に実施した</a:t>
                      </a:r>
                      <a:r>
                        <a:rPr kumimoji="1" lang="en-US" altLang="ja-JP" sz="2000" dirty="0"/>
                        <a:t>PEST</a:t>
                      </a:r>
                      <a:r>
                        <a:rPr kumimoji="1" lang="ja-JP" altLang="en-US" sz="2000" dirty="0"/>
                        <a:t>、競合調査などを最新の状況に更新する。</a:t>
                      </a:r>
                      <a:endParaRPr kumimoji="1" lang="en-US" altLang="ja-JP" sz="2000" dirty="0"/>
                    </a:p>
                  </a:txBody>
                  <a:tcPr/>
                </a:tc>
                <a:extLst>
                  <a:ext uri="{0D108BD9-81ED-4DB2-BD59-A6C34878D82A}">
                    <a16:rowId xmlns:a16="http://schemas.microsoft.com/office/drawing/2014/main" val="3573068712"/>
                  </a:ext>
                </a:extLst>
              </a:tr>
              <a:tr h="707188">
                <a:tc>
                  <a:txBody>
                    <a:bodyPr/>
                    <a:lstStyle/>
                    <a:p>
                      <a:r>
                        <a:rPr kumimoji="1" lang="en-US" altLang="ja-JP" sz="2000" dirty="0"/>
                        <a:t>LR3</a:t>
                      </a:r>
                      <a:endParaRPr kumimoji="1" lang="ja-JP" alt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2000" dirty="0"/>
                        <a:t>プロトタイプ</a:t>
                      </a:r>
                    </a:p>
                  </a:txBody>
                  <a:tcPr/>
                </a:tc>
                <a:tc>
                  <a:txBody>
                    <a:bodyPr/>
                    <a:lstStyle/>
                    <a:p>
                      <a:pPr marL="285750" indent="-285750">
                        <a:buFont typeface="Arial" panose="020B0604020202020204" pitchFamily="34" charset="0"/>
                        <a:buChar char="•"/>
                      </a:pPr>
                      <a:r>
                        <a:rPr kumimoji="1" lang="ja-JP" altLang="en-US" sz="2000" dirty="0"/>
                        <a:t>プロトタイプシステムが完成し操作ガイダンスが算出できること。</a:t>
                      </a:r>
                      <a:endParaRPr kumimoji="1" lang="en-US" altLang="ja-JP" sz="20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2000" dirty="0"/>
                        <a:t>Exit</a:t>
                      </a:r>
                      <a:r>
                        <a:rPr kumimoji="1" lang="ja-JP" altLang="en-US" sz="2000" dirty="0"/>
                        <a:t>先プロダクトで利用可能な形でモデルと最適化エンジンを提供できること。</a:t>
                      </a:r>
                    </a:p>
                  </a:txBody>
                  <a:tcPr/>
                </a:tc>
                <a:extLst>
                  <a:ext uri="{0D108BD9-81ED-4DB2-BD59-A6C34878D82A}">
                    <a16:rowId xmlns:a16="http://schemas.microsoft.com/office/drawing/2014/main" val="2059829943"/>
                  </a:ext>
                </a:extLst>
              </a:tr>
            </a:tbl>
          </a:graphicData>
        </a:graphic>
      </p:graphicFrame>
      <p:sp>
        <p:nvSpPr>
          <p:cNvPr id="9" name="テキスト ボックス 8">
            <a:extLst>
              <a:ext uri="{FF2B5EF4-FFF2-40B4-BE49-F238E27FC236}">
                <a16:creationId xmlns:a16="http://schemas.microsoft.com/office/drawing/2014/main" id="{FAB18349-3BD4-A748-9A4C-D9BE9690ECDB}"/>
              </a:ext>
            </a:extLst>
          </p:cNvPr>
          <p:cNvSpPr txBox="1"/>
          <p:nvPr/>
        </p:nvSpPr>
        <p:spPr>
          <a:xfrm>
            <a:off x="517054" y="866885"/>
            <a:ext cx="6906058" cy="830997"/>
          </a:xfrm>
          <a:prstGeom prst="rect">
            <a:avLst/>
          </a:prstGeom>
          <a:noFill/>
        </p:spPr>
        <p:txBody>
          <a:bodyPr wrap="none" rtlCol="0">
            <a:spAutoFit/>
          </a:bodyPr>
          <a:lstStyle/>
          <a:p>
            <a:r>
              <a:rPr kumimoji="1" lang="en" altLang="ja-JP" sz="2400" b="1" dirty="0"/>
              <a:t>LR2-1</a:t>
            </a:r>
            <a:r>
              <a:rPr kumimoji="1" lang="ja-JP" altLang="en-US" sz="2400" b="1"/>
              <a:t>までに技術自体の評価を行い、</a:t>
            </a:r>
          </a:p>
          <a:p>
            <a:r>
              <a:rPr kumimoji="1" lang="en" altLang="ja-JP" sz="2400" b="1" dirty="0"/>
              <a:t>LR2</a:t>
            </a:r>
            <a:r>
              <a:rPr kumimoji="1" lang="ja-JP" altLang="en-US" sz="2400" b="1"/>
              <a:t>までに既存市場・新市場での有効性を評価する。</a:t>
            </a:r>
          </a:p>
        </p:txBody>
      </p:sp>
      <p:sp>
        <p:nvSpPr>
          <p:cNvPr id="7" name="テキスト ボックス 6">
            <a:extLst>
              <a:ext uri="{FF2B5EF4-FFF2-40B4-BE49-F238E27FC236}">
                <a16:creationId xmlns:a16="http://schemas.microsoft.com/office/drawing/2014/main" id="{FEAF569F-3D04-42EB-8E9F-E46CC3D43535}"/>
              </a:ext>
            </a:extLst>
          </p:cNvPr>
          <p:cNvSpPr txBox="1"/>
          <p:nvPr/>
        </p:nvSpPr>
        <p:spPr>
          <a:xfrm>
            <a:off x="3758288" y="5872082"/>
            <a:ext cx="8174033" cy="276999"/>
          </a:xfrm>
          <a:prstGeom prst="rect">
            <a:avLst/>
          </a:prstGeom>
          <a:noFill/>
        </p:spPr>
        <p:txBody>
          <a:bodyPr wrap="none" rtlCol="0">
            <a:spAutoFit/>
          </a:bodyPr>
          <a:lstStyle/>
          <a:p>
            <a:r>
              <a:rPr kumimoji="1" lang="en-US" altLang="ja-JP" sz="1200" dirty="0"/>
              <a:t>※</a:t>
            </a:r>
            <a:r>
              <a:rPr kumimoji="1" lang="ja-JP" altLang="en-US" sz="1200" dirty="0"/>
              <a:t>ラボレベル</a:t>
            </a:r>
            <a:r>
              <a:rPr kumimoji="1" lang="en-US" altLang="ja-JP" sz="1200" dirty="0"/>
              <a:t>: </a:t>
            </a:r>
            <a:r>
              <a:rPr kumimoji="1" lang="ja-JP" altLang="en-US" sz="1200" dirty="0"/>
              <a:t>アルゴリズムがまとまって実装されていて、データが利用可能であれば性能評価できる。エンドユーザーの利用は想定せず。</a:t>
            </a:r>
          </a:p>
        </p:txBody>
      </p:sp>
    </p:spTree>
    <p:extLst>
      <p:ext uri="{BB962C8B-B14F-4D97-AF65-F5344CB8AC3E}">
        <p14:creationId xmlns:p14="http://schemas.microsoft.com/office/powerpoint/2010/main" val="487269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3AB826-9170-CC4D-B6EE-3504C78271BA}"/>
              </a:ext>
            </a:extLst>
          </p:cNvPr>
          <p:cNvSpPr>
            <a:spLocks noGrp="1"/>
          </p:cNvSpPr>
          <p:nvPr>
            <p:ph type="title"/>
          </p:nvPr>
        </p:nvSpPr>
        <p:spPr/>
        <p:txBody>
          <a:bodyPr/>
          <a:lstStyle/>
          <a:p>
            <a:r>
              <a:rPr kumimoji="1" lang="ja-JP" altLang="en-US"/>
              <a:t>スケジュール</a:t>
            </a:r>
          </a:p>
        </p:txBody>
      </p:sp>
      <p:sp>
        <p:nvSpPr>
          <p:cNvPr id="3" name="スライド番号プレースホルダー 2">
            <a:extLst>
              <a:ext uri="{FF2B5EF4-FFF2-40B4-BE49-F238E27FC236}">
                <a16:creationId xmlns:a16="http://schemas.microsoft.com/office/drawing/2014/main" id="{6E762F59-0669-8A45-86C6-B5495C403E4B}"/>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 name="テキスト プレースホルダー 3">
            <a:extLst>
              <a:ext uri="{FF2B5EF4-FFF2-40B4-BE49-F238E27FC236}">
                <a16:creationId xmlns:a16="http://schemas.microsoft.com/office/drawing/2014/main" id="{BBF31395-CA16-4D42-8C5A-6D293DC3B1D6}"/>
              </a:ext>
            </a:extLst>
          </p:cNvPr>
          <p:cNvSpPr>
            <a:spLocks noGrp="1"/>
          </p:cNvSpPr>
          <p:nvPr>
            <p:ph type="body" sz="quarter" idx="11"/>
          </p:nvPr>
        </p:nvSpPr>
        <p:spPr>
          <a:xfrm>
            <a:off x="518399" y="0"/>
            <a:ext cx="7200000" cy="258532"/>
          </a:xfrm>
        </p:spPr>
        <p:txBody>
          <a:bodyPr/>
          <a:lstStyle/>
          <a:p>
            <a:r>
              <a:rPr lang="en-US" altLang="ja-JP" dirty="0"/>
              <a:t>3.</a:t>
            </a:r>
            <a:r>
              <a:rPr lang="ja-JP" altLang="en-US"/>
              <a:t>研究開発プロジェクトのマネジメント</a:t>
            </a:r>
          </a:p>
        </p:txBody>
      </p:sp>
      <p:graphicFrame>
        <p:nvGraphicFramePr>
          <p:cNvPr id="5" name="コンテンツ プレースホルダー 6">
            <a:extLst>
              <a:ext uri="{FF2B5EF4-FFF2-40B4-BE49-F238E27FC236}">
                <a16:creationId xmlns:a16="http://schemas.microsoft.com/office/drawing/2014/main" id="{37FA19DE-897B-CC40-BEA6-C9CC66DAF8B6}"/>
              </a:ext>
            </a:extLst>
          </p:cNvPr>
          <p:cNvGraphicFramePr>
            <a:graphicFrameLocks/>
          </p:cNvGraphicFramePr>
          <p:nvPr/>
        </p:nvGraphicFramePr>
        <p:xfrm>
          <a:off x="336489" y="881161"/>
          <a:ext cx="11517462" cy="5095678"/>
        </p:xfrm>
        <a:graphic>
          <a:graphicData uri="http://schemas.openxmlformats.org/drawingml/2006/table">
            <a:tbl>
              <a:tblPr firstRow="1" bandRow="1">
                <a:tableStyleId>{69012ECD-51FC-41F1-AA8D-1B2483CD663E}</a:tableStyleId>
              </a:tblPr>
              <a:tblGrid>
                <a:gridCol w="1919577">
                  <a:extLst>
                    <a:ext uri="{9D8B030D-6E8A-4147-A177-3AD203B41FA5}">
                      <a16:colId xmlns:a16="http://schemas.microsoft.com/office/drawing/2014/main" val="3970115037"/>
                    </a:ext>
                  </a:extLst>
                </a:gridCol>
                <a:gridCol w="1919577">
                  <a:extLst>
                    <a:ext uri="{9D8B030D-6E8A-4147-A177-3AD203B41FA5}">
                      <a16:colId xmlns:a16="http://schemas.microsoft.com/office/drawing/2014/main" val="580836350"/>
                    </a:ext>
                  </a:extLst>
                </a:gridCol>
                <a:gridCol w="1919577">
                  <a:extLst>
                    <a:ext uri="{9D8B030D-6E8A-4147-A177-3AD203B41FA5}">
                      <a16:colId xmlns:a16="http://schemas.microsoft.com/office/drawing/2014/main" val="2612556260"/>
                    </a:ext>
                  </a:extLst>
                </a:gridCol>
                <a:gridCol w="1919577">
                  <a:extLst>
                    <a:ext uri="{9D8B030D-6E8A-4147-A177-3AD203B41FA5}">
                      <a16:colId xmlns:a16="http://schemas.microsoft.com/office/drawing/2014/main" val="2697577467"/>
                    </a:ext>
                  </a:extLst>
                </a:gridCol>
                <a:gridCol w="1919577">
                  <a:extLst>
                    <a:ext uri="{9D8B030D-6E8A-4147-A177-3AD203B41FA5}">
                      <a16:colId xmlns:a16="http://schemas.microsoft.com/office/drawing/2014/main" val="4263990416"/>
                    </a:ext>
                  </a:extLst>
                </a:gridCol>
                <a:gridCol w="1919577">
                  <a:extLst>
                    <a:ext uri="{9D8B030D-6E8A-4147-A177-3AD203B41FA5}">
                      <a16:colId xmlns:a16="http://schemas.microsoft.com/office/drawing/2014/main" val="371270668"/>
                    </a:ext>
                  </a:extLst>
                </a:gridCol>
              </a:tblGrid>
              <a:tr h="326721">
                <a:tc gridSpan="2">
                  <a:txBody>
                    <a:bodyPr/>
                    <a:lstStyle/>
                    <a:p>
                      <a:r>
                        <a:rPr kumimoji="1" lang="en-US" altLang="ja-JP" sz="1600" dirty="0">
                          <a:solidFill>
                            <a:schemeClr val="tx1"/>
                          </a:solidFill>
                        </a:rPr>
                        <a:t>FY21</a:t>
                      </a: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tx1"/>
                          </a:solidFill>
                        </a:rPr>
                        <a:t>FY22</a:t>
                      </a: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extLst>
                  <a:ext uri="{0D108BD9-81ED-4DB2-BD59-A6C34878D82A}">
                    <a16:rowId xmlns:a16="http://schemas.microsoft.com/office/drawing/2014/main" val="1979225261"/>
                  </a:ext>
                </a:extLst>
              </a:tr>
              <a:tr h="0">
                <a:tc>
                  <a:txBody>
                    <a:bodyPr/>
                    <a:lstStyle/>
                    <a:p>
                      <a:r>
                        <a:rPr kumimoji="1" lang="en-US" altLang="ja-JP" sz="1600" dirty="0"/>
                        <a:t>3Q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4Q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1Q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2Q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3Q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4Q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053929643"/>
                  </a:ext>
                </a:extLst>
              </a:tr>
              <a:tr h="4425118">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081744908"/>
                  </a:ext>
                </a:extLst>
              </a:tr>
            </a:tbl>
          </a:graphicData>
        </a:graphic>
      </p:graphicFrame>
      <p:grpSp>
        <p:nvGrpSpPr>
          <p:cNvPr id="6" name="グループ化 5">
            <a:extLst>
              <a:ext uri="{FF2B5EF4-FFF2-40B4-BE49-F238E27FC236}">
                <a16:creationId xmlns:a16="http://schemas.microsoft.com/office/drawing/2014/main" id="{0F1BB213-3C76-FA43-8EC0-A40E3A758E6D}"/>
              </a:ext>
            </a:extLst>
          </p:cNvPr>
          <p:cNvGrpSpPr/>
          <p:nvPr/>
        </p:nvGrpSpPr>
        <p:grpSpPr>
          <a:xfrm>
            <a:off x="3348223" y="1664172"/>
            <a:ext cx="671980" cy="438032"/>
            <a:chOff x="1410041" y="1970944"/>
            <a:chExt cx="671980" cy="438032"/>
          </a:xfrm>
        </p:grpSpPr>
        <p:sp>
          <p:nvSpPr>
            <p:cNvPr id="7" name="二等辺三角形 8">
              <a:extLst>
                <a:ext uri="{FF2B5EF4-FFF2-40B4-BE49-F238E27FC236}">
                  <a16:creationId xmlns:a16="http://schemas.microsoft.com/office/drawing/2014/main" id="{6E9EBCAE-922C-2E4F-9293-5ECA4FC145AE}"/>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5B238EC-AAB3-C640-A2C1-E8E63DBF1642}"/>
                </a:ext>
              </a:extLst>
            </p:cNvPr>
            <p:cNvSpPr txBox="1"/>
            <p:nvPr/>
          </p:nvSpPr>
          <p:spPr>
            <a:xfrm>
              <a:off x="1410041" y="2101199"/>
              <a:ext cx="671980" cy="307777"/>
            </a:xfrm>
            <a:prstGeom prst="rect">
              <a:avLst/>
            </a:prstGeom>
            <a:noFill/>
          </p:spPr>
          <p:txBody>
            <a:bodyPr wrap="none" rtlCol="0">
              <a:spAutoFit/>
            </a:bodyPr>
            <a:lstStyle/>
            <a:p>
              <a:pPr algn="ctr"/>
              <a:r>
                <a:rPr kumimoji="1" lang="en-US" altLang="ja-JP" sz="1400" dirty="0"/>
                <a:t>LR2-1</a:t>
              </a:r>
              <a:endParaRPr kumimoji="1" lang="ja-JP" altLang="en-US" sz="1400" dirty="0"/>
            </a:p>
          </p:txBody>
        </p:sp>
      </p:grpSp>
      <p:sp>
        <p:nvSpPr>
          <p:cNvPr id="9" name="テキスト ボックス 8">
            <a:extLst>
              <a:ext uri="{FF2B5EF4-FFF2-40B4-BE49-F238E27FC236}">
                <a16:creationId xmlns:a16="http://schemas.microsoft.com/office/drawing/2014/main" id="{1750B792-4CE3-8A43-9F61-99DFA876946C}"/>
              </a:ext>
            </a:extLst>
          </p:cNvPr>
          <p:cNvSpPr txBox="1"/>
          <p:nvPr/>
        </p:nvSpPr>
        <p:spPr>
          <a:xfrm>
            <a:off x="4295360" y="2167022"/>
            <a:ext cx="1335302" cy="492443"/>
          </a:xfrm>
          <a:prstGeom prst="rect">
            <a:avLst/>
          </a:prstGeom>
          <a:solidFill>
            <a:schemeClr val="bg1"/>
          </a:solidFill>
        </p:spPr>
        <p:txBody>
          <a:bodyPr wrap="none" lIns="0" tIns="0" rIns="0" bIns="0" rtlCol="0">
            <a:spAutoFit/>
          </a:bodyPr>
          <a:lstStyle/>
          <a:p>
            <a:r>
              <a:rPr kumimoji="1" lang="ja-JP" altLang="en-US" sz="1600" dirty="0"/>
              <a:t>モデリング手法の</a:t>
            </a:r>
            <a:endParaRPr kumimoji="1" lang="en-US" altLang="ja-JP" sz="1600" dirty="0"/>
          </a:p>
          <a:p>
            <a:r>
              <a:rPr kumimoji="1" lang="ja-JP" altLang="en-US" sz="1600" dirty="0"/>
              <a:t>試作・検証</a:t>
            </a:r>
          </a:p>
        </p:txBody>
      </p:sp>
      <p:sp>
        <p:nvSpPr>
          <p:cNvPr id="10" name="テキスト ボックス 9">
            <a:extLst>
              <a:ext uri="{FF2B5EF4-FFF2-40B4-BE49-F238E27FC236}">
                <a16:creationId xmlns:a16="http://schemas.microsoft.com/office/drawing/2014/main" id="{763BFDB5-25F6-6541-B22A-9D33133C51B2}"/>
              </a:ext>
            </a:extLst>
          </p:cNvPr>
          <p:cNvSpPr txBox="1"/>
          <p:nvPr/>
        </p:nvSpPr>
        <p:spPr>
          <a:xfrm>
            <a:off x="6001789" y="3493990"/>
            <a:ext cx="1929437" cy="492443"/>
          </a:xfrm>
          <a:prstGeom prst="rect">
            <a:avLst/>
          </a:prstGeom>
          <a:solidFill>
            <a:schemeClr val="bg1"/>
          </a:solidFill>
        </p:spPr>
        <p:txBody>
          <a:bodyPr wrap="square" lIns="0" tIns="0" rIns="0" bIns="0" rtlCol="0">
            <a:spAutoFit/>
          </a:bodyPr>
          <a:lstStyle/>
          <a:p>
            <a:r>
              <a:rPr kumimoji="1" lang="ja-JP" altLang="en-US" sz="1600" dirty="0"/>
              <a:t>モデリング機能、最適化</a:t>
            </a:r>
            <a:endParaRPr kumimoji="1" lang="en-US" altLang="ja-JP" sz="1600" dirty="0"/>
          </a:p>
          <a:p>
            <a:r>
              <a:rPr kumimoji="1" lang="ja-JP" altLang="en-US" sz="1600" dirty="0"/>
              <a:t>機能のラボレベル試作</a:t>
            </a:r>
          </a:p>
        </p:txBody>
      </p:sp>
      <p:cxnSp>
        <p:nvCxnSpPr>
          <p:cNvPr id="11" name="直線矢印コネクタ 10">
            <a:extLst>
              <a:ext uri="{FF2B5EF4-FFF2-40B4-BE49-F238E27FC236}">
                <a16:creationId xmlns:a16="http://schemas.microsoft.com/office/drawing/2014/main" id="{0D0493D4-4425-F64F-B054-8CA5B8C8F3DB}"/>
              </a:ext>
            </a:extLst>
          </p:cNvPr>
          <p:cNvCxnSpPr>
            <a:cxnSpLocks/>
          </p:cNvCxnSpPr>
          <p:nvPr/>
        </p:nvCxnSpPr>
        <p:spPr>
          <a:xfrm>
            <a:off x="4280218" y="5825317"/>
            <a:ext cx="3626551"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2" name="テキスト ボックス 11">
            <a:extLst>
              <a:ext uri="{FF2B5EF4-FFF2-40B4-BE49-F238E27FC236}">
                <a16:creationId xmlns:a16="http://schemas.microsoft.com/office/drawing/2014/main" id="{2B2EF469-3E8F-9549-8EF7-493734ED34D4}"/>
              </a:ext>
            </a:extLst>
          </p:cNvPr>
          <p:cNvSpPr txBox="1"/>
          <p:nvPr/>
        </p:nvSpPr>
        <p:spPr>
          <a:xfrm>
            <a:off x="4761651" y="5259195"/>
            <a:ext cx="2755563" cy="492443"/>
          </a:xfrm>
          <a:prstGeom prst="rect">
            <a:avLst/>
          </a:prstGeom>
          <a:solidFill>
            <a:schemeClr val="bg1"/>
          </a:solidFill>
        </p:spPr>
        <p:txBody>
          <a:bodyPr wrap="none" lIns="0" tIns="0" rIns="0" bIns="0" rtlCol="0">
            <a:spAutoFit/>
          </a:bodyPr>
          <a:lstStyle/>
          <a:p>
            <a:r>
              <a:rPr lang="ja-JP" altLang="en-US" sz="1600" dirty="0"/>
              <a:t>蒸解・晒・下水処理・再エネなどを</a:t>
            </a:r>
            <a:endParaRPr lang="en-US" altLang="ja-JP" sz="1600" dirty="0"/>
          </a:p>
          <a:p>
            <a:r>
              <a:rPr kumimoji="1" lang="ja-JP" altLang="en-US" sz="1600" dirty="0"/>
              <a:t>題材に机上で性能検証</a:t>
            </a:r>
          </a:p>
        </p:txBody>
      </p:sp>
      <p:sp>
        <p:nvSpPr>
          <p:cNvPr id="13" name="テキスト ボックス 12">
            <a:extLst>
              <a:ext uri="{FF2B5EF4-FFF2-40B4-BE49-F238E27FC236}">
                <a16:creationId xmlns:a16="http://schemas.microsoft.com/office/drawing/2014/main" id="{500C1909-255E-F149-812C-AA1035A55F08}"/>
              </a:ext>
            </a:extLst>
          </p:cNvPr>
          <p:cNvSpPr txBox="1"/>
          <p:nvPr/>
        </p:nvSpPr>
        <p:spPr>
          <a:xfrm>
            <a:off x="1409786" y="4191548"/>
            <a:ext cx="1734449" cy="246221"/>
          </a:xfrm>
          <a:prstGeom prst="rect">
            <a:avLst/>
          </a:prstGeom>
          <a:solidFill>
            <a:schemeClr val="bg1"/>
          </a:solidFill>
        </p:spPr>
        <p:txBody>
          <a:bodyPr wrap="none" lIns="0" tIns="0" rIns="0" bIns="0" rtlCol="0">
            <a:spAutoFit/>
          </a:bodyPr>
          <a:lstStyle/>
          <a:p>
            <a:r>
              <a:rPr kumimoji="1" lang="ja-JP" altLang="en-US" sz="1600" dirty="0"/>
              <a:t>都立大との共同研究</a:t>
            </a:r>
          </a:p>
        </p:txBody>
      </p:sp>
      <p:cxnSp>
        <p:nvCxnSpPr>
          <p:cNvPr id="14" name="直線矢印コネクタ 13">
            <a:extLst>
              <a:ext uri="{FF2B5EF4-FFF2-40B4-BE49-F238E27FC236}">
                <a16:creationId xmlns:a16="http://schemas.microsoft.com/office/drawing/2014/main" id="{F78B8849-DEBA-1441-BA6A-74EA64DF762D}"/>
              </a:ext>
            </a:extLst>
          </p:cNvPr>
          <p:cNvCxnSpPr>
            <a:cxnSpLocks/>
          </p:cNvCxnSpPr>
          <p:nvPr/>
        </p:nvCxnSpPr>
        <p:spPr>
          <a:xfrm>
            <a:off x="6139433" y="4082975"/>
            <a:ext cx="176733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5" name="テキスト ボックス 14">
            <a:extLst>
              <a:ext uri="{FF2B5EF4-FFF2-40B4-BE49-F238E27FC236}">
                <a16:creationId xmlns:a16="http://schemas.microsoft.com/office/drawing/2014/main" id="{6A498DB4-AA30-E742-A28B-BF6CB13F101E}"/>
              </a:ext>
            </a:extLst>
          </p:cNvPr>
          <p:cNvSpPr txBox="1"/>
          <p:nvPr/>
        </p:nvSpPr>
        <p:spPr>
          <a:xfrm>
            <a:off x="384915" y="2214933"/>
            <a:ext cx="1335302" cy="492443"/>
          </a:xfrm>
          <a:prstGeom prst="rect">
            <a:avLst/>
          </a:prstGeom>
          <a:solidFill>
            <a:schemeClr val="bg1"/>
          </a:solidFill>
        </p:spPr>
        <p:txBody>
          <a:bodyPr wrap="none" lIns="0" tIns="0" rIns="0" bIns="0" rtlCol="0">
            <a:spAutoFit/>
          </a:bodyPr>
          <a:lstStyle/>
          <a:p>
            <a:r>
              <a:rPr kumimoji="1" lang="ja-JP" altLang="en-US" sz="1600" dirty="0"/>
              <a:t>モデリング手法の</a:t>
            </a:r>
            <a:endParaRPr kumimoji="1" lang="en-US" altLang="ja-JP" sz="1600" dirty="0"/>
          </a:p>
          <a:p>
            <a:r>
              <a:rPr kumimoji="1" lang="ja-JP" altLang="en-US" sz="1600" dirty="0"/>
              <a:t>拡張法検討</a:t>
            </a:r>
          </a:p>
        </p:txBody>
      </p:sp>
      <p:grpSp>
        <p:nvGrpSpPr>
          <p:cNvPr id="16" name="グループ化 15">
            <a:extLst>
              <a:ext uri="{FF2B5EF4-FFF2-40B4-BE49-F238E27FC236}">
                <a16:creationId xmlns:a16="http://schemas.microsoft.com/office/drawing/2014/main" id="{CD4A8741-1D5E-E645-8315-7A5AFE203B76}"/>
              </a:ext>
            </a:extLst>
          </p:cNvPr>
          <p:cNvGrpSpPr/>
          <p:nvPr/>
        </p:nvGrpSpPr>
        <p:grpSpPr>
          <a:xfrm>
            <a:off x="7493655" y="1658945"/>
            <a:ext cx="513282" cy="438032"/>
            <a:chOff x="1489390" y="1970944"/>
            <a:chExt cx="513282" cy="438032"/>
          </a:xfrm>
        </p:grpSpPr>
        <p:sp>
          <p:nvSpPr>
            <p:cNvPr id="17" name="二等辺三角形 18">
              <a:extLst>
                <a:ext uri="{FF2B5EF4-FFF2-40B4-BE49-F238E27FC236}">
                  <a16:creationId xmlns:a16="http://schemas.microsoft.com/office/drawing/2014/main" id="{94EAB28D-4D54-A64B-A0C1-93355005267C}"/>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637F6E3C-3520-EC4A-B4B2-307D695C5355}"/>
                </a:ext>
              </a:extLst>
            </p:cNvPr>
            <p:cNvSpPr txBox="1"/>
            <p:nvPr/>
          </p:nvSpPr>
          <p:spPr>
            <a:xfrm>
              <a:off x="1489390" y="2101199"/>
              <a:ext cx="513282" cy="307777"/>
            </a:xfrm>
            <a:prstGeom prst="rect">
              <a:avLst/>
            </a:prstGeom>
            <a:noFill/>
          </p:spPr>
          <p:txBody>
            <a:bodyPr wrap="none" rtlCol="0">
              <a:spAutoFit/>
            </a:bodyPr>
            <a:lstStyle/>
            <a:p>
              <a:pPr algn="ctr"/>
              <a:r>
                <a:rPr kumimoji="1" lang="en-US" altLang="ja-JP" sz="1400" dirty="0"/>
                <a:t>LR2</a:t>
              </a:r>
              <a:endParaRPr kumimoji="1" lang="ja-JP" altLang="en-US" sz="1400" dirty="0"/>
            </a:p>
          </p:txBody>
        </p:sp>
      </p:grpSp>
      <p:sp>
        <p:nvSpPr>
          <p:cNvPr id="19" name="テキスト ボックス 18">
            <a:extLst>
              <a:ext uri="{FF2B5EF4-FFF2-40B4-BE49-F238E27FC236}">
                <a16:creationId xmlns:a16="http://schemas.microsoft.com/office/drawing/2014/main" id="{5C3ED2A4-B026-FD47-92E9-69A3C686E625}"/>
              </a:ext>
            </a:extLst>
          </p:cNvPr>
          <p:cNvSpPr txBox="1"/>
          <p:nvPr/>
        </p:nvSpPr>
        <p:spPr>
          <a:xfrm>
            <a:off x="9219753" y="3530390"/>
            <a:ext cx="1660711" cy="492443"/>
          </a:xfrm>
          <a:prstGeom prst="rect">
            <a:avLst/>
          </a:prstGeom>
          <a:solidFill>
            <a:schemeClr val="bg1"/>
          </a:solidFill>
        </p:spPr>
        <p:txBody>
          <a:bodyPr wrap="none" lIns="0" tIns="0" rIns="0" bIns="0" rtlCol="0">
            <a:spAutoFit/>
          </a:bodyPr>
          <a:lstStyle/>
          <a:p>
            <a:r>
              <a:rPr kumimoji="1" lang="ja-JP" altLang="en-US" sz="1600" dirty="0"/>
              <a:t>モデリング</a:t>
            </a:r>
            <a:r>
              <a:rPr kumimoji="1" lang="en-US" altLang="ja-JP" sz="1600" dirty="0"/>
              <a:t>+</a:t>
            </a:r>
            <a:r>
              <a:rPr kumimoji="1" lang="ja-JP" altLang="en-US" sz="1600" dirty="0"/>
              <a:t>最適化の</a:t>
            </a:r>
            <a:endParaRPr kumimoji="1" lang="en-US" altLang="ja-JP" sz="1600" dirty="0"/>
          </a:p>
          <a:p>
            <a:r>
              <a:rPr kumimoji="1" lang="ja-JP" altLang="en-US" sz="1600" dirty="0"/>
              <a:t>プロトタイプ開発</a:t>
            </a:r>
          </a:p>
        </p:txBody>
      </p:sp>
      <p:cxnSp>
        <p:nvCxnSpPr>
          <p:cNvPr id="20" name="直線矢印コネクタ 19">
            <a:extLst>
              <a:ext uri="{FF2B5EF4-FFF2-40B4-BE49-F238E27FC236}">
                <a16:creationId xmlns:a16="http://schemas.microsoft.com/office/drawing/2014/main" id="{8BFE1068-C4C2-FC4E-84EE-DE7322C5A297}"/>
              </a:ext>
            </a:extLst>
          </p:cNvPr>
          <p:cNvCxnSpPr>
            <a:cxnSpLocks/>
          </p:cNvCxnSpPr>
          <p:nvPr/>
        </p:nvCxnSpPr>
        <p:spPr>
          <a:xfrm>
            <a:off x="8122839" y="4073167"/>
            <a:ext cx="3485984" cy="9808"/>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1" name="テキスト ボックス 20">
            <a:extLst>
              <a:ext uri="{FF2B5EF4-FFF2-40B4-BE49-F238E27FC236}">
                <a16:creationId xmlns:a16="http://schemas.microsoft.com/office/drawing/2014/main" id="{FAEEED0E-EB9B-124F-A005-EE12C9DDE5A9}"/>
              </a:ext>
            </a:extLst>
          </p:cNvPr>
          <p:cNvSpPr txBox="1"/>
          <p:nvPr/>
        </p:nvSpPr>
        <p:spPr>
          <a:xfrm>
            <a:off x="6224569" y="2819761"/>
            <a:ext cx="1194238" cy="492443"/>
          </a:xfrm>
          <a:prstGeom prst="rect">
            <a:avLst/>
          </a:prstGeom>
          <a:solidFill>
            <a:schemeClr val="bg1"/>
          </a:solidFill>
        </p:spPr>
        <p:txBody>
          <a:bodyPr wrap="none" lIns="0" tIns="0" rIns="0" bIns="0" rtlCol="0">
            <a:spAutoFit/>
          </a:bodyPr>
          <a:lstStyle/>
          <a:p>
            <a:r>
              <a:rPr kumimoji="1" lang="ja-JP" altLang="en-US" sz="1600" dirty="0"/>
              <a:t>最適化手法の</a:t>
            </a:r>
            <a:endParaRPr kumimoji="1" lang="en-US" altLang="ja-JP" sz="1600" dirty="0"/>
          </a:p>
          <a:p>
            <a:r>
              <a:rPr kumimoji="1" lang="ja-JP" altLang="en-US" sz="1600" dirty="0"/>
              <a:t>試作・検証</a:t>
            </a:r>
          </a:p>
        </p:txBody>
      </p:sp>
      <p:sp>
        <p:nvSpPr>
          <p:cNvPr id="22" name="テキスト ボックス 21">
            <a:extLst>
              <a:ext uri="{FF2B5EF4-FFF2-40B4-BE49-F238E27FC236}">
                <a16:creationId xmlns:a16="http://schemas.microsoft.com/office/drawing/2014/main" id="{7A49630C-4F4E-1B4D-B971-9A8CDDC9A280}"/>
              </a:ext>
            </a:extLst>
          </p:cNvPr>
          <p:cNvSpPr txBox="1"/>
          <p:nvPr/>
        </p:nvSpPr>
        <p:spPr>
          <a:xfrm>
            <a:off x="2303850" y="2857212"/>
            <a:ext cx="1436291" cy="492443"/>
          </a:xfrm>
          <a:prstGeom prst="rect">
            <a:avLst/>
          </a:prstGeom>
          <a:solidFill>
            <a:schemeClr val="bg1"/>
          </a:solidFill>
        </p:spPr>
        <p:txBody>
          <a:bodyPr wrap="none" lIns="0" tIns="0" rIns="0" bIns="0" rtlCol="0">
            <a:spAutoFit/>
          </a:bodyPr>
          <a:lstStyle/>
          <a:p>
            <a:r>
              <a:rPr kumimoji="1" lang="ja-JP" altLang="en-US" sz="1600" dirty="0"/>
              <a:t>最適化問題規模</a:t>
            </a:r>
            <a:endParaRPr kumimoji="1" lang="en-US" altLang="ja-JP" sz="1600" dirty="0"/>
          </a:p>
          <a:p>
            <a:r>
              <a:rPr kumimoji="1" lang="ja-JP" altLang="en-US" sz="1600" dirty="0"/>
              <a:t>再見積もり</a:t>
            </a:r>
          </a:p>
        </p:txBody>
      </p:sp>
      <p:cxnSp>
        <p:nvCxnSpPr>
          <p:cNvPr id="23" name="直線矢印コネクタ 22">
            <a:extLst>
              <a:ext uri="{FF2B5EF4-FFF2-40B4-BE49-F238E27FC236}">
                <a16:creationId xmlns:a16="http://schemas.microsoft.com/office/drawing/2014/main" id="{27887CA4-6DA5-B444-A0C7-E8EB1B3A63B8}"/>
              </a:ext>
            </a:extLst>
          </p:cNvPr>
          <p:cNvCxnSpPr>
            <a:cxnSpLocks/>
          </p:cNvCxnSpPr>
          <p:nvPr/>
        </p:nvCxnSpPr>
        <p:spPr>
          <a:xfrm>
            <a:off x="8186165" y="5825317"/>
            <a:ext cx="3422658"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647B0441-2094-0C40-85C5-5836CC9B096F}"/>
              </a:ext>
            </a:extLst>
          </p:cNvPr>
          <p:cNvSpPr txBox="1"/>
          <p:nvPr/>
        </p:nvSpPr>
        <p:spPr>
          <a:xfrm>
            <a:off x="9219753" y="5460023"/>
            <a:ext cx="1537280" cy="246221"/>
          </a:xfrm>
          <a:prstGeom prst="rect">
            <a:avLst/>
          </a:prstGeom>
          <a:solidFill>
            <a:schemeClr val="bg1"/>
          </a:solidFill>
        </p:spPr>
        <p:txBody>
          <a:bodyPr wrap="none" lIns="0" tIns="0" rIns="0" bIns="0" rtlCol="0">
            <a:spAutoFit/>
          </a:bodyPr>
          <a:lstStyle/>
          <a:p>
            <a:r>
              <a:rPr kumimoji="1" lang="ja-JP" altLang="en-US" sz="1600" dirty="0"/>
              <a:t>実プラントでの</a:t>
            </a:r>
            <a:r>
              <a:rPr kumimoji="1" lang="en-US" altLang="ja-JP" sz="1600" dirty="0" err="1"/>
              <a:t>PoC</a:t>
            </a:r>
            <a:endParaRPr kumimoji="1" lang="ja-JP" altLang="en-US" sz="1600" dirty="0"/>
          </a:p>
        </p:txBody>
      </p:sp>
      <p:cxnSp>
        <p:nvCxnSpPr>
          <p:cNvPr id="25" name="直線矢印コネクタ 24">
            <a:extLst>
              <a:ext uri="{FF2B5EF4-FFF2-40B4-BE49-F238E27FC236}">
                <a16:creationId xmlns:a16="http://schemas.microsoft.com/office/drawing/2014/main" id="{11652FFC-7A08-7248-917A-BAE6D67C121C}"/>
              </a:ext>
            </a:extLst>
          </p:cNvPr>
          <p:cNvCxnSpPr>
            <a:cxnSpLocks/>
          </p:cNvCxnSpPr>
          <p:nvPr/>
        </p:nvCxnSpPr>
        <p:spPr>
          <a:xfrm>
            <a:off x="384915" y="4526667"/>
            <a:ext cx="3763137"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6" name="直線矢印コネクタ 25">
            <a:extLst>
              <a:ext uri="{FF2B5EF4-FFF2-40B4-BE49-F238E27FC236}">
                <a16:creationId xmlns:a16="http://schemas.microsoft.com/office/drawing/2014/main" id="{BE1E8A51-416E-3548-93C5-CB2EA1DED1D0}"/>
              </a:ext>
            </a:extLst>
          </p:cNvPr>
          <p:cNvCxnSpPr>
            <a:cxnSpLocks/>
          </p:cNvCxnSpPr>
          <p:nvPr/>
        </p:nvCxnSpPr>
        <p:spPr>
          <a:xfrm>
            <a:off x="384915" y="2724719"/>
            <a:ext cx="1180612"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7" name="直線矢印コネクタ 26">
            <a:extLst>
              <a:ext uri="{FF2B5EF4-FFF2-40B4-BE49-F238E27FC236}">
                <a16:creationId xmlns:a16="http://schemas.microsoft.com/office/drawing/2014/main" id="{72019944-000E-644B-AEC1-ED48D870A45B}"/>
              </a:ext>
            </a:extLst>
          </p:cNvPr>
          <p:cNvCxnSpPr>
            <a:cxnSpLocks/>
          </p:cNvCxnSpPr>
          <p:nvPr/>
        </p:nvCxnSpPr>
        <p:spPr>
          <a:xfrm>
            <a:off x="2277010" y="3376930"/>
            <a:ext cx="1489972" cy="1"/>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8" name="直線矢印コネクタ 27">
            <a:extLst>
              <a:ext uri="{FF2B5EF4-FFF2-40B4-BE49-F238E27FC236}">
                <a16:creationId xmlns:a16="http://schemas.microsoft.com/office/drawing/2014/main" id="{3DC3EEFF-8EA0-E84C-B90F-5F74A8E6D316}"/>
              </a:ext>
            </a:extLst>
          </p:cNvPr>
          <p:cNvCxnSpPr>
            <a:cxnSpLocks/>
          </p:cNvCxnSpPr>
          <p:nvPr/>
        </p:nvCxnSpPr>
        <p:spPr>
          <a:xfrm>
            <a:off x="6139433" y="3377065"/>
            <a:ext cx="177485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DD0CDC29-C9DF-FA4A-930F-31562E20B395}"/>
              </a:ext>
            </a:extLst>
          </p:cNvPr>
          <p:cNvCxnSpPr>
            <a:cxnSpLocks/>
          </p:cNvCxnSpPr>
          <p:nvPr/>
        </p:nvCxnSpPr>
        <p:spPr>
          <a:xfrm>
            <a:off x="3897046" y="2724719"/>
            <a:ext cx="2104743" cy="3243"/>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0" name="テキスト ボックス 29">
            <a:extLst>
              <a:ext uri="{FF2B5EF4-FFF2-40B4-BE49-F238E27FC236}">
                <a16:creationId xmlns:a16="http://schemas.microsoft.com/office/drawing/2014/main" id="{54C181DD-C684-DC4D-B279-81577321E1A5}"/>
              </a:ext>
            </a:extLst>
          </p:cNvPr>
          <p:cNvSpPr txBox="1"/>
          <p:nvPr/>
        </p:nvSpPr>
        <p:spPr>
          <a:xfrm>
            <a:off x="2310487" y="2179563"/>
            <a:ext cx="1745671" cy="492443"/>
          </a:xfrm>
          <a:prstGeom prst="rect">
            <a:avLst/>
          </a:prstGeom>
          <a:solidFill>
            <a:schemeClr val="bg1"/>
          </a:solidFill>
        </p:spPr>
        <p:txBody>
          <a:bodyPr wrap="none" lIns="0" tIns="0" rIns="0" bIns="0" rtlCol="0">
            <a:spAutoFit/>
          </a:bodyPr>
          <a:lstStyle/>
          <a:p>
            <a:r>
              <a:rPr kumimoji="1" lang="ja-JP" altLang="en-US" sz="1600" dirty="0"/>
              <a:t>モデリング技術評価の</a:t>
            </a:r>
            <a:endParaRPr kumimoji="1" lang="en-US" altLang="ja-JP" sz="1600" dirty="0"/>
          </a:p>
          <a:p>
            <a:r>
              <a:rPr kumimoji="1" lang="ja-JP" altLang="en-US" sz="1600" dirty="0"/>
              <a:t>再検討</a:t>
            </a:r>
          </a:p>
        </p:txBody>
      </p:sp>
      <p:cxnSp>
        <p:nvCxnSpPr>
          <p:cNvPr id="31" name="直線矢印コネクタ 30">
            <a:extLst>
              <a:ext uri="{FF2B5EF4-FFF2-40B4-BE49-F238E27FC236}">
                <a16:creationId xmlns:a16="http://schemas.microsoft.com/office/drawing/2014/main" id="{7586245C-BE5C-4D4B-B3BE-3FE62C182506}"/>
              </a:ext>
            </a:extLst>
          </p:cNvPr>
          <p:cNvCxnSpPr>
            <a:cxnSpLocks/>
          </p:cNvCxnSpPr>
          <p:nvPr/>
        </p:nvCxnSpPr>
        <p:spPr>
          <a:xfrm>
            <a:off x="2277011" y="2727962"/>
            <a:ext cx="1489971"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grpSp>
        <p:nvGrpSpPr>
          <p:cNvPr id="32" name="グループ化 31">
            <a:extLst>
              <a:ext uri="{FF2B5EF4-FFF2-40B4-BE49-F238E27FC236}">
                <a16:creationId xmlns:a16="http://schemas.microsoft.com/office/drawing/2014/main" id="{22141AB8-FB7D-0E46-A9E1-3455BEDC1EAB}"/>
              </a:ext>
            </a:extLst>
          </p:cNvPr>
          <p:cNvGrpSpPr/>
          <p:nvPr/>
        </p:nvGrpSpPr>
        <p:grpSpPr>
          <a:xfrm>
            <a:off x="11329183" y="1658945"/>
            <a:ext cx="513282" cy="438032"/>
            <a:chOff x="1489390" y="1970944"/>
            <a:chExt cx="513282" cy="438032"/>
          </a:xfrm>
        </p:grpSpPr>
        <p:sp>
          <p:nvSpPr>
            <p:cNvPr id="33" name="二等辺三角形 18">
              <a:extLst>
                <a:ext uri="{FF2B5EF4-FFF2-40B4-BE49-F238E27FC236}">
                  <a16:creationId xmlns:a16="http://schemas.microsoft.com/office/drawing/2014/main" id="{1ECA9C32-6A22-7049-A58D-57D0523BD47F}"/>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90D0955C-438F-C744-AD43-C1612761676D}"/>
                </a:ext>
              </a:extLst>
            </p:cNvPr>
            <p:cNvSpPr txBox="1"/>
            <p:nvPr/>
          </p:nvSpPr>
          <p:spPr>
            <a:xfrm>
              <a:off x="1489390" y="2101199"/>
              <a:ext cx="513282" cy="307777"/>
            </a:xfrm>
            <a:prstGeom prst="rect">
              <a:avLst/>
            </a:prstGeom>
            <a:noFill/>
          </p:spPr>
          <p:txBody>
            <a:bodyPr wrap="none" rtlCol="0">
              <a:spAutoFit/>
            </a:bodyPr>
            <a:lstStyle/>
            <a:p>
              <a:pPr algn="ctr"/>
              <a:r>
                <a:rPr kumimoji="1" lang="en-US" altLang="ja-JP" sz="1400" dirty="0"/>
                <a:t>LR3</a:t>
              </a:r>
              <a:endParaRPr kumimoji="1" lang="ja-JP" altLang="en-US" sz="1400" dirty="0"/>
            </a:p>
          </p:txBody>
        </p:sp>
      </p:grpSp>
      <p:sp>
        <p:nvSpPr>
          <p:cNvPr id="35" name="テキスト ボックス 34">
            <a:extLst>
              <a:ext uri="{FF2B5EF4-FFF2-40B4-BE49-F238E27FC236}">
                <a16:creationId xmlns:a16="http://schemas.microsoft.com/office/drawing/2014/main" id="{27BC44D1-1F2D-B945-9E73-36538AB51B49}"/>
              </a:ext>
            </a:extLst>
          </p:cNvPr>
          <p:cNvSpPr txBox="1"/>
          <p:nvPr/>
        </p:nvSpPr>
        <p:spPr>
          <a:xfrm>
            <a:off x="3897046" y="2813649"/>
            <a:ext cx="2104743" cy="492443"/>
          </a:xfrm>
          <a:prstGeom prst="rect">
            <a:avLst/>
          </a:prstGeom>
          <a:solidFill>
            <a:schemeClr val="bg1"/>
          </a:solidFill>
        </p:spPr>
        <p:txBody>
          <a:bodyPr wrap="none" lIns="0" tIns="0" rIns="0" bIns="0" rtlCol="0">
            <a:spAutoFit/>
          </a:bodyPr>
          <a:lstStyle/>
          <a:p>
            <a:r>
              <a:rPr kumimoji="1" lang="ja-JP" altLang="en-US" sz="1600" dirty="0"/>
              <a:t>最適化手法の開発</a:t>
            </a:r>
            <a:endParaRPr kumimoji="1" lang="en-US" altLang="ja-JP" sz="1600" dirty="0"/>
          </a:p>
          <a:p>
            <a:r>
              <a:rPr kumimoji="1" lang="en-US" altLang="ja-JP" sz="1600" dirty="0"/>
              <a:t>(</a:t>
            </a:r>
            <a:r>
              <a:rPr kumimoji="1" lang="ja-JP" altLang="en-US" sz="1600" dirty="0"/>
              <a:t>近傍生成</a:t>
            </a:r>
            <a:r>
              <a:rPr kumimoji="1" lang="en-US" altLang="ja-JP" sz="1600" dirty="0"/>
              <a:t>+</a:t>
            </a:r>
            <a:r>
              <a:rPr kumimoji="1" lang="ja-JP" altLang="en-US" sz="1600" dirty="0"/>
              <a:t>制約対処法</a:t>
            </a:r>
            <a:r>
              <a:rPr kumimoji="1" lang="en-US" altLang="ja-JP" sz="1600" dirty="0"/>
              <a:t>)</a:t>
            </a:r>
            <a:endParaRPr kumimoji="1" lang="ja-JP" altLang="en-US" sz="1600" dirty="0"/>
          </a:p>
        </p:txBody>
      </p:sp>
      <p:cxnSp>
        <p:nvCxnSpPr>
          <p:cNvPr id="36" name="直線矢印コネクタ 35">
            <a:extLst>
              <a:ext uri="{FF2B5EF4-FFF2-40B4-BE49-F238E27FC236}">
                <a16:creationId xmlns:a16="http://schemas.microsoft.com/office/drawing/2014/main" id="{7AC27314-B65F-2D4A-9CFE-2DAFC112AF7F}"/>
              </a:ext>
            </a:extLst>
          </p:cNvPr>
          <p:cNvCxnSpPr>
            <a:cxnSpLocks/>
          </p:cNvCxnSpPr>
          <p:nvPr/>
        </p:nvCxnSpPr>
        <p:spPr>
          <a:xfrm>
            <a:off x="3852921" y="3376930"/>
            <a:ext cx="2202063"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38" name="直線矢印コネクタ 37">
            <a:extLst>
              <a:ext uri="{FF2B5EF4-FFF2-40B4-BE49-F238E27FC236}">
                <a16:creationId xmlns:a16="http://schemas.microsoft.com/office/drawing/2014/main" id="{C996C17D-EE7D-404C-BAEE-F90B0E2D0415}"/>
              </a:ext>
            </a:extLst>
          </p:cNvPr>
          <p:cNvCxnSpPr>
            <a:cxnSpLocks/>
          </p:cNvCxnSpPr>
          <p:nvPr/>
        </p:nvCxnSpPr>
        <p:spPr>
          <a:xfrm>
            <a:off x="4243800" y="4526667"/>
            <a:ext cx="7365023" cy="0"/>
          </a:xfrm>
          <a:prstGeom prst="straightConnector1">
            <a:avLst/>
          </a:prstGeom>
          <a:ln>
            <a:solidFill>
              <a:schemeClr val="tx1">
                <a:lumMod val="65000"/>
                <a:lumOff val="35000"/>
              </a:schemeClr>
            </a:solidFill>
            <a:prstDash val="dash"/>
            <a:headEnd w="med" len="med"/>
            <a:tailEnd type="triangle" w="lg" len="lg"/>
          </a:ln>
        </p:spPr>
        <p:style>
          <a:lnRef idx="2">
            <a:schemeClr val="dk1"/>
          </a:lnRef>
          <a:fillRef idx="0">
            <a:schemeClr val="dk1"/>
          </a:fillRef>
          <a:effectRef idx="1">
            <a:schemeClr val="dk1"/>
          </a:effectRef>
          <a:fontRef idx="minor">
            <a:schemeClr val="tx1"/>
          </a:fontRef>
        </p:style>
      </p:cxnSp>
      <p:grpSp>
        <p:nvGrpSpPr>
          <p:cNvPr id="42" name="グループ化 41">
            <a:extLst>
              <a:ext uri="{FF2B5EF4-FFF2-40B4-BE49-F238E27FC236}">
                <a16:creationId xmlns:a16="http://schemas.microsoft.com/office/drawing/2014/main" id="{1A224E94-7CCB-48B5-B90C-E2540060A1B7}"/>
              </a:ext>
            </a:extLst>
          </p:cNvPr>
          <p:cNvGrpSpPr/>
          <p:nvPr/>
        </p:nvGrpSpPr>
        <p:grpSpPr>
          <a:xfrm>
            <a:off x="4142800" y="4072973"/>
            <a:ext cx="902811" cy="438032"/>
            <a:chOff x="1294626" y="1970944"/>
            <a:chExt cx="902811" cy="438032"/>
          </a:xfrm>
        </p:grpSpPr>
        <p:sp>
          <p:nvSpPr>
            <p:cNvPr id="43" name="二等辺三角形 8">
              <a:extLst>
                <a:ext uri="{FF2B5EF4-FFF2-40B4-BE49-F238E27FC236}">
                  <a16:creationId xmlns:a16="http://schemas.microsoft.com/office/drawing/2014/main" id="{82403020-3D18-4EC8-BBDF-1D987D295D79}"/>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FD343D5C-8A98-441F-9791-3289C9792F56}"/>
                </a:ext>
              </a:extLst>
            </p:cNvPr>
            <p:cNvSpPr txBox="1"/>
            <p:nvPr/>
          </p:nvSpPr>
          <p:spPr>
            <a:xfrm>
              <a:off x="1294626" y="2101199"/>
              <a:ext cx="902811" cy="307777"/>
            </a:xfrm>
            <a:prstGeom prst="rect">
              <a:avLst/>
            </a:prstGeom>
            <a:noFill/>
          </p:spPr>
          <p:txBody>
            <a:bodyPr wrap="none" rtlCol="0">
              <a:spAutoFit/>
            </a:bodyPr>
            <a:lstStyle/>
            <a:p>
              <a:pPr algn="ctr"/>
              <a:r>
                <a:rPr kumimoji="1" lang="ja-JP" altLang="en-US" sz="1400" dirty="0"/>
                <a:t>契約更新</a:t>
              </a:r>
            </a:p>
          </p:txBody>
        </p:sp>
      </p:grpSp>
      <p:cxnSp>
        <p:nvCxnSpPr>
          <p:cNvPr id="45" name="直線矢印コネクタ 44">
            <a:extLst>
              <a:ext uri="{FF2B5EF4-FFF2-40B4-BE49-F238E27FC236}">
                <a16:creationId xmlns:a16="http://schemas.microsoft.com/office/drawing/2014/main" id="{0831AE5A-9508-462A-B1AB-9F33CCF37041}"/>
              </a:ext>
            </a:extLst>
          </p:cNvPr>
          <p:cNvCxnSpPr>
            <a:cxnSpLocks/>
          </p:cNvCxnSpPr>
          <p:nvPr/>
        </p:nvCxnSpPr>
        <p:spPr>
          <a:xfrm>
            <a:off x="4280218" y="5078557"/>
            <a:ext cx="177476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6" name="テキスト ボックス 45">
            <a:extLst>
              <a:ext uri="{FF2B5EF4-FFF2-40B4-BE49-F238E27FC236}">
                <a16:creationId xmlns:a16="http://schemas.microsoft.com/office/drawing/2014/main" id="{E14C65FA-AF42-4645-8A17-02116569AD59}"/>
              </a:ext>
            </a:extLst>
          </p:cNvPr>
          <p:cNvSpPr txBox="1"/>
          <p:nvPr/>
        </p:nvSpPr>
        <p:spPr>
          <a:xfrm>
            <a:off x="4740826" y="4810975"/>
            <a:ext cx="820738" cy="246221"/>
          </a:xfrm>
          <a:prstGeom prst="rect">
            <a:avLst/>
          </a:prstGeom>
          <a:solidFill>
            <a:schemeClr val="bg1"/>
          </a:solidFill>
        </p:spPr>
        <p:txBody>
          <a:bodyPr wrap="none" lIns="0" tIns="0" rIns="0" bIns="0" rtlCol="0">
            <a:spAutoFit/>
          </a:bodyPr>
          <a:lstStyle/>
          <a:p>
            <a:r>
              <a:rPr kumimoji="1" lang="ja-JP" altLang="en-US" sz="1600" dirty="0"/>
              <a:t>市場調査</a:t>
            </a:r>
          </a:p>
        </p:txBody>
      </p:sp>
    </p:spTree>
    <p:extLst>
      <p:ext uri="{BB962C8B-B14F-4D97-AF65-F5344CB8AC3E}">
        <p14:creationId xmlns:p14="http://schemas.microsoft.com/office/powerpoint/2010/main" val="3492869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D41C19-57C0-4501-B651-06FD87DDE537}"/>
              </a:ext>
            </a:extLst>
          </p:cNvPr>
          <p:cNvSpPr>
            <a:spLocks noGrp="1"/>
          </p:cNvSpPr>
          <p:nvPr>
            <p:ph type="title"/>
          </p:nvPr>
        </p:nvSpPr>
        <p:spPr/>
        <p:txBody>
          <a:bodyPr/>
          <a:lstStyle/>
          <a:p>
            <a:r>
              <a:rPr kumimoji="1" lang="ja-JP" altLang="en-US" dirty="0"/>
              <a:t>スケジュール </a:t>
            </a:r>
            <a:r>
              <a:rPr kumimoji="1" lang="en-US" altLang="ja-JP" dirty="0"/>
              <a:t>(</a:t>
            </a:r>
            <a:r>
              <a:rPr kumimoji="1" lang="ja-JP" altLang="en-US" dirty="0"/>
              <a:t>予定と実績</a:t>
            </a:r>
            <a:r>
              <a:rPr kumimoji="1" lang="en-US" altLang="ja-JP" dirty="0"/>
              <a:t>)</a:t>
            </a:r>
            <a:endParaRPr kumimoji="1" lang="ja-JP" altLang="en-US" dirty="0"/>
          </a:p>
        </p:txBody>
      </p:sp>
      <p:sp>
        <p:nvSpPr>
          <p:cNvPr id="3" name="スライド番号プレースホルダー 2">
            <a:extLst>
              <a:ext uri="{FF2B5EF4-FFF2-40B4-BE49-F238E27FC236}">
                <a16:creationId xmlns:a16="http://schemas.microsoft.com/office/drawing/2014/main" id="{662B5C0B-DEEE-4D72-A919-D0D27B71E939}"/>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4" name="テキスト プレースホルダー 3">
            <a:extLst>
              <a:ext uri="{FF2B5EF4-FFF2-40B4-BE49-F238E27FC236}">
                <a16:creationId xmlns:a16="http://schemas.microsoft.com/office/drawing/2014/main" id="{78B89653-76FF-49DD-92B1-78DC72BC0B6C}"/>
              </a:ext>
            </a:extLst>
          </p:cNvPr>
          <p:cNvSpPr>
            <a:spLocks noGrp="1"/>
          </p:cNvSpPr>
          <p:nvPr>
            <p:ph type="body" sz="quarter" idx="11"/>
          </p:nvPr>
        </p:nvSpPr>
        <p:spPr/>
        <p:txBody>
          <a:bodyPr/>
          <a:lstStyle/>
          <a:p>
            <a:endParaRPr kumimoji="1" lang="ja-JP" altLang="en-US"/>
          </a:p>
        </p:txBody>
      </p:sp>
    </p:spTree>
    <p:extLst>
      <p:ext uri="{BB962C8B-B14F-4D97-AF65-F5344CB8AC3E}">
        <p14:creationId xmlns:p14="http://schemas.microsoft.com/office/powerpoint/2010/main" val="2553279411"/>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69b5a962-1a7a-4bf8-819d-07a170110954}" enabled="1" method="Standard" siteId="{0da2a83b-13d9-4a35-965f-ec53a220ed9d}" contentBits="0" removed="0"/>
</clbl:labelList>
</file>

<file path=docProps/app.xml><?xml version="1.0" encoding="utf-8"?>
<Properties xmlns="http://schemas.openxmlformats.org/officeDocument/2006/extended-properties" xmlns:vt="http://schemas.openxmlformats.org/officeDocument/2006/docPropsVTypes">
  <Template>Yokogawa_Standard_PPTtemplate_2021N</Template>
  <TotalTime>3820</TotalTime>
  <Words>7796</Words>
  <Application>Microsoft Office PowerPoint</Application>
  <PresentationFormat>ワイド画面</PresentationFormat>
  <Paragraphs>1218</Paragraphs>
  <Slides>54</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54</vt:i4>
      </vt:variant>
    </vt:vector>
  </HeadingPairs>
  <TitlesOfParts>
    <vt:vector size="60" baseType="lpstr">
      <vt:lpstr>Meiryo UI</vt:lpstr>
      <vt:lpstr>游ゴシック</vt:lpstr>
      <vt:lpstr>Arial</vt:lpstr>
      <vt:lpstr>Cambria Math</vt:lpstr>
      <vt:lpstr>Wingdings</vt:lpstr>
      <vt:lpstr>Yokogawa_Template_Standard</vt:lpstr>
      <vt:lpstr>連携最適化による操業支援 LR2資料案</vt:lpstr>
      <vt:lpstr>ストーリー</vt:lpstr>
      <vt:lpstr>目次</vt:lpstr>
      <vt:lpstr>提案するテーマの概要</vt:lpstr>
      <vt:lpstr>動特性・非線型性を持つ対象における操業最適化の課題</vt:lpstr>
      <vt:lpstr>検証対象の技術</vt:lpstr>
      <vt:lpstr>研究開発の達成目標</vt:lpstr>
      <vt:lpstr>スケジュール</vt:lpstr>
      <vt:lpstr>スケジュール (予定と実績)</vt:lpstr>
      <vt:lpstr>非線型・動的な最適化用DDM技術へのアプローチ</vt:lpstr>
      <vt:lpstr>空白</vt:lpstr>
      <vt:lpstr>M1. 動的システム学習からのアプローチ &gt;&gt; 検証手段</vt:lpstr>
      <vt:lpstr>M1. 動的システム学習からのアプローチ &gt;&gt; 検証結果 &gt;&gt; DVBF</vt:lpstr>
      <vt:lpstr>M1. 動的システム学習からのアプローチ &gt;&gt; 検証結果 &gt;&gt;カーネル部分空間同定法</vt:lpstr>
      <vt:lpstr>M1. 動的システム学習からのアプローチ &gt;&gt; 検証結果 &gt;&gt; まとめ</vt:lpstr>
      <vt:lpstr>M1. 動的システム学習からのアプローチ &gt;&gt; 応用と課題</vt:lpstr>
      <vt:lpstr>有制約・混合整数・大域的最適化技術へのアプローチ</vt:lpstr>
      <vt:lpstr>技術評価の観点</vt:lpstr>
      <vt:lpstr>技術評価パターン</vt:lpstr>
      <vt:lpstr>データ駆動制約問題での検証：最適化問題</vt:lpstr>
      <vt:lpstr>データ駆動制約問題での検証：結果まとめ</vt:lpstr>
      <vt:lpstr>RO運転計画問題での検証：最適化問題</vt:lpstr>
      <vt:lpstr>RO運転計画問題での検証：結果まとめ</vt:lpstr>
      <vt:lpstr>まとめ</vt:lpstr>
      <vt:lpstr>技術評価まとめ</vt:lpstr>
      <vt:lpstr>技術評価・検証で得た知見</vt:lpstr>
      <vt:lpstr>テーマをクローズする理由</vt:lpstr>
      <vt:lpstr>DDMOnEX（前テーマ）ビジネスの現状</vt:lpstr>
      <vt:lpstr>得られた成果</vt:lpstr>
      <vt:lpstr>リソースまとめ</vt:lpstr>
      <vt:lpstr>今後の方向性</vt:lpstr>
      <vt:lpstr>付録</vt:lpstr>
      <vt:lpstr>技術の性能評価</vt:lpstr>
      <vt:lpstr>有効性評価における検証方法</vt:lpstr>
      <vt:lpstr>有効性評価対象のプロセス</vt:lpstr>
      <vt:lpstr>M1. 動的システム学習からのアプローチ</vt:lpstr>
      <vt:lpstr>M1. 動的システム学習からのアプローチ</vt:lpstr>
      <vt:lpstr>付録 M1-1 調査した文献からの引用</vt:lpstr>
      <vt:lpstr>問題規模削減テクニック</vt:lpstr>
      <vt:lpstr>ベンチマーク問題での検証①</vt:lpstr>
      <vt:lpstr>ベンチマーク問題での検証②：問題性質とアルゴリズムの対応関係の仮説</vt:lpstr>
      <vt:lpstr>ベンチマーク問題での検証②：結果まとめ</vt:lpstr>
      <vt:lpstr>製紙プラント操業計画問題での検証：最適化問題</vt:lpstr>
      <vt:lpstr>製紙プラント操業計画問題での検証：結果まとめ</vt:lpstr>
      <vt:lpstr>製紙プラント操業計画問題での検証：算出された操作計画</vt:lpstr>
      <vt:lpstr>ビジョン</vt:lpstr>
      <vt:lpstr>ビジネスモデル</vt:lpstr>
      <vt:lpstr>想定市場</vt:lpstr>
      <vt:lpstr>化学・紙パ・水業界の外部環境分析 (PEST)</vt:lpstr>
      <vt:lpstr>自社製品・技術マップ</vt:lpstr>
      <vt:lpstr>Exit先候補</vt:lpstr>
      <vt:lpstr>競合他社比較 (紙パ、下水)</vt:lpstr>
      <vt:lpstr>EMS・APC分野での競合</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Kamada, Ken-ichi (Ken-ichi.Kamada@yokogawa.com)</dc:creator>
  <cp:lastModifiedBy>渉 熊谷</cp:lastModifiedBy>
  <cp:revision>378</cp:revision>
  <dcterms:created xsi:type="dcterms:W3CDTF">2022-02-14T06:25:58Z</dcterms:created>
  <dcterms:modified xsi:type="dcterms:W3CDTF">2023-12-04T15:50:23Z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2023-11-29T05:01:36Z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2ffbe35a-0e87-4bd0-8bad-224fc0c7dce5</vt:lpwstr>
  </property>
  <property fmtid="{D5CDD505-2E9C-101B-9397-08002B2CF9AE}" pid="8" name="MSIP_Label_69b5a962-1a7a-4bf8-819d-07a170110954_ContentBits">
    <vt:lpwstr>0</vt:lpwstr>
  </property>
</Properties>
</file>