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459" r:id="rId3"/>
    <p:sldId id="1036" r:id="rId4"/>
    <p:sldId id="423" r:id="rId5"/>
    <p:sldId id="411" r:id="rId6"/>
    <p:sldId id="412" r:id="rId7"/>
    <p:sldId id="1030" r:id="rId8"/>
    <p:sldId id="427" r:id="rId9"/>
    <p:sldId id="428" r:id="rId10"/>
    <p:sldId id="424" r:id="rId11"/>
    <p:sldId id="1038" r:id="rId12"/>
    <p:sldId id="1037" r:id="rId13"/>
    <p:sldId id="1039" r:id="rId14"/>
    <p:sldId id="1040" r:id="rId15"/>
    <p:sldId id="435" r:id="rId16"/>
    <p:sldId id="1041" r:id="rId17"/>
    <p:sldId id="1042" r:id="rId18"/>
    <p:sldId id="1043" r:id="rId19"/>
    <p:sldId id="1044" r:id="rId20"/>
    <p:sldId id="1047" r:id="rId21"/>
    <p:sldId id="1048" r:id="rId22"/>
    <p:sldId id="1049" r:id="rId23"/>
    <p:sldId id="1050" r:id="rId24"/>
    <p:sldId id="1051" r:id="rId25"/>
    <p:sldId id="1052" r:id="rId26"/>
    <p:sldId id="1053" r:id="rId27"/>
    <p:sldId id="1054" r:id="rId28"/>
    <p:sldId id="1055" r:id="rId29"/>
    <p:sldId id="1057" r:id="rId30"/>
    <p:sldId id="1058" r:id="rId31"/>
    <p:sldId id="1059" r:id="rId32"/>
    <p:sldId id="1060" r:id="rId33"/>
    <p:sldId id="1063" r:id="rId34"/>
    <p:sldId id="1064" r:id="rId35"/>
    <p:sldId id="1065" r:id="rId36"/>
    <p:sldId id="1066" r:id="rId37"/>
    <p:sldId id="1067" r:id="rId38"/>
    <p:sldId id="343" r:id="rId39"/>
    <p:sldId id="1061" r:id="rId40"/>
    <p:sldId id="1062" r:id="rId41"/>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1" initials="u" lastIdx="6" clrIdx="0"/>
  <p:cmAuthor id="1" name="Katsuyama" initials="K" lastIdx="4" clrIdx="1"/>
  <p:cmAuthor id="2" name="Satoshi Kanazawa" initials="SK" lastIdx="7" clrIdx="2"/>
  <p:cmAuthor id="3" name="Katsuyama" initials="Katsu" lastIdx="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7FCA0"/>
    <a:srgbClr val="0031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6366" autoAdjust="0"/>
  </p:normalViewPr>
  <p:slideViewPr>
    <p:cSldViewPr snapToGrid="0">
      <p:cViewPr varScale="1">
        <p:scale>
          <a:sx n="116" d="100"/>
          <a:sy n="116" d="100"/>
        </p:scale>
        <p:origin x="922"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0" d="100"/>
          <a:sy n="60" d="100"/>
        </p:scale>
        <p:origin x="3274" y="38"/>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FEB035-EB01-49A8-BF5D-044B90184647}" type="doc">
      <dgm:prSet loTypeId="urn:microsoft.com/office/officeart/2005/8/layout/hProcess9" loCatId="process" qsTypeId="urn:microsoft.com/office/officeart/2005/8/quickstyle/simple1" qsCatId="simple" csTypeId="urn:microsoft.com/office/officeart/2005/8/colors/accent1_2" csCatId="accent1" phldr="1"/>
      <dgm:spPr/>
    </dgm:pt>
    <dgm:pt modelId="{F4B6FBF8-A948-48B4-94F3-9EB57144E5C5}">
      <dgm:prSet phldrT="[テキスト]"/>
      <dgm:spPr/>
      <dgm:t>
        <a:bodyPr/>
        <a:lstStyle/>
        <a:p>
          <a:r>
            <a:rPr kumimoji="1" lang="en-US" altLang="ja-JP" dirty="0"/>
            <a:t>1</a:t>
          </a:r>
          <a:r>
            <a:rPr kumimoji="1" lang="ja-JP" altLang="en-US" dirty="0"/>
            <a:t>年目</a:t>
          </a:r>
        </a:p>
      </dgm:t>
    </dgm:pt>
    <dgm:pt modelId="{E560C3DE-F8CC-42D3-846E-8CEBE8B0EA21}" type="parTrans" cxnId="{832D210F-0FDC-45E9-B3DA-71F6703877EA}">
      <dgm:prSet/>
      <dgm:spPr/>
      <dgm:t>
        <a:bodyPr/>
        <a:lstStyle/>
        <a:p>
          <a:endParaRPr kumimoji="1" lang="ja-JP" altLang="en-US"/>
        </a:p>
      </dgm:t>
    </dgm:pt>
    <dgm:pt modelId="{B6637409-A86D-46F0-B141-F59C64445CA1}" type="sibTrans" cxnId="{832D210F-0FDC-45E9-B3DA-71F6703877EA}">
      <dgm:prSet/>
      <dgm:spPr/>
      <dgm:t>
        <a:bodyPr/>
        <a:lstStyle/>
        <a:p>
          <a:endParaRPr kumimoji="1" lang="ja-JP" altLang="en-US"/>
        </a:p>
      </dgm:t>
    </dgm:pt>
    <dgm:pt modelId="{3FB7696B-7887-40CD-B7E1-DB21331D37BD}">
      <dgm:prSet phldrT="[テキスト]"/>
      <dgm:spPr/>
      <dgm:t>
        <a:bodyPr/>
        <a:lstStyle/>
        <a:p>
          <a:r>
            <a:rPr kumimoji="1" lang="en-US" altLang="ja-JP" dirty="0"/>
            <a:t>2</a:t>
          </a:r>
          <a:r>
            <a:rPr kumimoji="1" lang="ja-JP" altLang="en-US" dirty="0"/>
            <a:t>年目</a:t>
          </a:r>
        </a:p>
      </dgm:t>
    </dgm:pt>
    <dgm:pt modelId="{CA229A10-F2A4-4148-BE93-ACFB0E21A557}" type="parTrans" cxnId="{D7F4C5CE-A746-4A17-9BAF-F02FD041880C}">
      <dgm:prSet/>
      <dgm:spPr/>
      <dgm:t>
        <a:bodyPr/>
        <a:lstStyle/>
        <a:p>
          <a:endParaRPr kumimoji="1" lang="ja-JP" altLang="en-US"/>
        </a:p>
      </dgm:t>
    </dgm:pt>
    <dgm:pt modelId="{88912C91-E6AE-40AE-9F58-61F46CC99325}" type="sibTrans" cxnId="{D7F4C5CE-A746-4A17-9BAF-F02FD041880C}">
      <dgm:prSet/>
      <dgm:spPr/>
      <dgm:t>
        <a:bodyPr/>
        <a:lstStyle/>
        <a:p>
          <a:endParaRPr kumimoji="1" lang="ja-JP" altLang="en-US"/>
        </a:p>
      </dgm:t>
    </dgm:pt>
    <dgm:pt modelId="{2244C23B-0C3C-4A64-BE29-073945C0B34F}">
      <dgm:prSet phldrT="[テキスト]"/>
      <dgm:spPr/>
      <dgm:t>
        <a:bodyPr/>
        <a:lstStyle/>
        <a:p>
          <a:r>
            <a:rPr kumimoji="1" lang="en-US" altLang="ja-JP" dirty="0"/>
            <a:t>3</a:t>
          </a:r>
          <a:r>
            <a:rPr kumimoji="1" lang="ja-JP" altLang="en-US" dirty="0"/>
            <a:t>年目</a:t>
          </a:r>
        </a:p>
      </dgm:t>
    </dgm:pt>
    <dgm:pt modelId="{33896192-D37F-4F88-8868-3A6351BB2015}" type="parTrans" cxnId="{DA33D982-3BEC-43D5-9AC1-C58E500CB0F9}">
      <dgm:prSet/>
      <dgm:spPr/>
      <dgm:t>
        <a:bodyPr/>
        <a:lstStyle/>
        <a:p>
          <a:endParaRPr kumimoji="1" lang="ja-JP" altLang="en-US"/>
        </a:p>
      </dgm:t>
    </dgm:pt>
    <dgm:pt modelId="{5443A89E-0825-468A-B702-B3757B532EAD}" type="sibTrans" cxnId="{DA33D982-3BEC-43D5-9AC1-C58E500CB0F9}">
      <dgm:prSet/>
      <dgm:spPr/>
      <dgm:t>
        <a:bodyPr/>
        <a:lstStyle/>
        <a:p>
          <a:endParaRPr kumimoji="1" lang="ja-JP" altLang="en-US"/>
        </a:p>
      </dgm:t>
    </dgm:pt>
    <dgm:pt modelId="{B8159968-8A0D-4E13-AA25-03F5FB53FFAE}" type="pres">
      <dgm:prSet presAssocID="{D7FEB035-EB01-49A8-BF5D-044B90184647}" presName="CompostProcess" presStyleCnt="0">
        <dgm:presLayoutVars>
          <dgm:dir/>
          <dgm:resizeHandles val="exact"/>
        </dgm:presLayoutVars>
      </dgm:prSet>
      <dgm:spPr/>
    </dgm:pt>
    <dgm:pt modelId="{EC53051A-B000-474E-BC5D-B01050AAD943}" type="pres">
      <dgm:prSet presAssocID="{D7FEB035-EB01-49A8-BF5D-044B90184647}" presName="arrow" presStyleLbl="bgShp" presStyleIdx="0" presStyleCnt="1" custScaleX="110174" custScaleY="60020" custLinFactNeighborX="-340" custLinFactNeighborY="-1998"/>
      <dgm:spPr/>
    </dgm:pt>
    <dgm:pt modelId="{39FD19D5-8609-4581-B61B-169C4A9C9221}" type="pres">
      <dgm:prSet presAssocID="{D7FEB035-EB01-49A8-BF5D-044B90184647}" presName="linearProcess" presStyleCnt="0"/>
      <dgm:spPr/>
    </dgm:pt>
    <dgm:pt modelId="{A32403C9-2EA5-4A47-A62E-EEE261864B42}" type="pres">
      <dgm:prSet presAssocID="{F4B6FBF8-A948-48B4-94F3-9EB57144E5C5}" presName="textNode" presStyleLbl="node1" presStyleIdx="0" presStyleCnt="3" custScaleY="33158" custLinFactY="-7796" custLinFactNeighborY="-100000">
        <dgm:presLayoutVars>
          <dgm:bulletEnabled val="1"/>
        </dgm:presLayoutVars>
      </dgm:prSet>
      <dgm:spPr/>
    </dgm:pt>
    <dgm:pt modelId="{7FEE032F-7EE4-4DDA-A87C-74C4423E5DFE}" type="pres">
      <dgm:prSet presAssocID="{B6637409-A86D-46F0-B141-F59C64445CA1}" presName="sibTrans" presStyleCnt="0"/>
      <dgm:spPr/>
    </dgm:pt>
    <dgm:pt modelId="{C16D3593-E473-499C-8B82-E157BDAB1D6C}" type="pres">
      <dgm:prSet presAssocID="{3FB7696B-7887-40CD-B7E1-DB21331D37BD}" presName="textNode" presStyleLbl="node1" presStyleIdx="1" presStyleCnt="3" custScaleY="34568" custLinFactY="-10295" custLinFactNeighborX="2128" custLinFactNeighborY="-100000">
        <dgm:presLayoutVars>
          <dgm:bulletEnabled val="1"/>
        </dgm:presLayoutVars>
      </dgm:prSet>
      <dgm:spPr/>
    </dgm:pt>
    <dgm:pt modelId="{504CDDD7-9D5A-4F41-BCDB-8B6045F6AC7F}" type="pres">
      <dgm:prSet presAssocID="{88912C91-E6AE-40AE-9F58-61F46CC99325}" presName="sibTrans" presStyleCnt="0"/>
      <dgm:spPr/>
    </dgm:pt>
    <dgm:pt modelId="{5EB5BE0A-166C-4945-BAAB-039C2111C485}" type="pres">
      <dgm:prSet presAssocID="{2244C23B-0C3C-4A64-BE29-073945C0B34F}" presName="textNode" presStyleLbl="node1" presStyleIdx="2" presStyleCnt="3" custScaleY="35869" custLinFactY="-7065" custLinFactNeighborX="-5395" custLinFactNeighborY="-100000">
        <dgm:presLayoutVars>
          <dgm:bulletEnabled val="1"/>
        </dgm:presLayoutVars>
      </dgm:prSet>
      <dgm:spPr/>
    </dgm:pt>
  </dgm:ptLst>
  <dgm:cxnLst>
    <dgm:cxn modelId="{832D210F-0FDC-45E9-B3DA-71F6703877EA}" srcId="{D7FEB035-EB01-49A8-BF5D-044B90184647}" destId="{F4B6FBF8-A948-48B4-94F3-9EB57144E5C5}" srcOrd="0" destOrd="0" parTransId="{E560C3DE-F8CC-42D3-846E-8CEBE8B0EA21}" sibTransId="{B6637409-A86D-46F0-B141-F59C64445CA1}"/>
    <dgm:cxn modelId="{38BF742B-83B8-44B1-B1C3-B0DE02D56A36}" type="presOf" srcId="{D7FEB035-EB01-49A8-BF5D-044B90184647}" destId="{B8159968-8A0D-4E13-AA25-03F5FB53FFAE}" srcOrd="0" destOrd="0" presId="urn:microsoft.com/office/officeart/2005/8/layout/hProcess9"/>
    <dgm:cxn modelId="{DA33D982-3BEC-43D5-9AC1-C58E500CB0F9}" srcId="{D7FEB035-EB01-49A8-BF5D-044B90184647}" destId="{2244C23B-0C3C-4A64-BE29-073945C0B34F}" srcOrd="2" destOrd="0" parTransId="{33896192-D37F-4F88-8868-3A6351BB2015}" sibTransId="{5443A89E-0825-468A-B702-B3757B532EAD}"/>
    <dgm:cxn modelId="{0690BB96-2DCD-4EE6-B756-7489F94FC236}" type="presOf" srcId="{3FB7696B-7887-40CD-B7E1-DB21331D37BD}" destId="{C16D3593-E473-499C-8B82-E157BDAB1D6C}" srcOrd="0" destOrd="0" presId="urn:microsoft.com/office/officeart/2005/8/layout/hProcess9"/>
    <dgm:cxn modelId="{94336BBA-8EB1-4B81-9525-765BE3446EF3}" type="presOf" srcId="{2244C23B-0C3C-4A64-BE29-073945C0B34F}" destId="{5EB5BE0A-166C-4945-BAAB-039C2111C485}" srcOrd="0" destOrd="0" presId="urn:microsoft.com/office/officeart/2005/8/layout/hProcess9"/>
    <dgm:cxn modelId="{D7F4C5CE-A746-4A17-9BAF-F02FD041880C}" srcId="{D7FEB035-EB01-49A8-BF5D-044B90184647}" destId="{3FB7696B-7887-40CD-B7E1-DB21331D37BD}" srcOrd="1" destOrd="0" parTransId="{CA229A10-F2A4-4148-BE93-ACFB0E21A557}" sibTransId="{88912C91-E6AE-40AE-9F58-61F46CC99325}"/>
    <dgm:cxn modelId="{3CA436EF-3D09-4F6E-B4C6-7F07272A89B3}" type="presOf" srcId="{F4B6FBF8-A948-48B4-94F3-9EB57144E5C5}" destId="{A32403C9-2EA5-4A47-A62E-EEE261864B42}" srcOrd="0" destOrd="0" presId="urn:microsoft.com/office/officeart/2005/8/layout/hProcess9"/>
    <dgm:cxn modelId="{A1F889E9-CE58-42B1-AF5E-02F9615CCCA0}" type="presParOf" srcId="{B8159968-8A0D-4E13-AA25-03F5FB53FFAE}" destId="{EC53051A-B000-474E-BC5D-B01050AAD943}" srcOrd="0" destOrd="0" presId="urn:microsoft.com/office/officeart/2005/8/layout/hProcess9"/>
    <dgm:cxn modelId="{C05DB7A1-253D-49F5-95D7-F741C11C566C}" type="presParOf" srcId="{B8159968-8A0D-4E13-AA25-03F5FB53FFAE}" destId="{39FD19D5-8609-4581-B61B-169C4A9C9221}" srcOrd="1" destOrd="0" presId="urn:microsoft.com/office/officeart/2005/8/layout/hProcess9"/>
    <dgm:cxn modelId="{D0914B4F-B8FD-4B61-8195-091AA9BCEE5F}" type="presParOf" srcId="{39FD19D5-8609-4581-B61B-169C4A9C9221}" destId="{A32403C9-2EA5-4A47-A62E-EEE261864B42}" srcOrd="0" destOrd="0" presId="urn:microsoft.com/office/officeart/2005/8/layout/hProcess9"/>
    <dgm:cxn modelId="{BAA3F3DC-45E5-44AB-8C43-7520CB4F1457}" type="presParOf" srcId="{39FD19D5-8609-4581-B61B-169C4A9C9221}" destId="{7FEE032F-7EE4-4DDA-A87C-74C4423E5DFE}" srcOrd="1" destOrd="0" presId="urn:microsoft.com/office/officeart/2005/8/layout/hProcess9"/>
    <dgm:cxn modelId="{689F8F98-F7DB-4B50-BB1E-2CF911D9B2FD}" type="presParOf" srcId="{39FD19D5-8609-4581-B61B-169C4A9C9221}" destId="{C16D3593-E473-499C-8B82-E157BDAB1D6C}" srcOrd="2" destOrd="0" presId="urn:microsoft.com/office/officeart/2005/8/layout/hProcess9"/>
    <dgm:cxn modelId="{2D692263-1009-4B39-995B-F0A12DFCF906}" type="presParOf" srcId="{39FD19D5-8609-4581-B61B-169C4A9C9221}" destId="{504CDDD7-9D5A-4F41-BCDB-8B6045F6AC7F}" srcOrd="3" destOrd="0" presId="urn:microsoft.com/office/officeart/2005/8/layout/hProcess9"/>
    <dgm:cxn modelId="{EBB1F946-AF93-4AE8-B17D-09FE6579C688}" type="presParOf" srcId="{39FD19D5-8609-4581-B61B-169C4A9C9221}" destId="{5EB5BE0A-166C-4945-BAAB-039C2111C485}"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3051A-B000-474E-BC5D-B01050AAD943}">
      <dsp:nvSpPr>
        <dsp:cNvPr id="0" name=""/>
        <dsp:cNvSpPr/>
      </dsp:nvSpPr>
      <dsp:spPr>
        <a:xfrm>
          <a:off x="237478" y="855090"/>
          <a:ext cx="7703140" cy="285252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2403C9-2EA5-4A47-A62E-EEE261864B42}">
      <dsp:nvSpPr>
        <dsp:cNvPr id="0" name=""/>
        <dsp:cNvSpPr/>
      </dsp:nvSpPr>
      <dsp:spPr>
        <a:xfrm>
          <a:off x="47795" y="11881"/>
          <a:ext cx="2467692" cy="6303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en-US" altLang="ja-JP" sz="2100" kern="1200" dirty="0"/>
            <a:t>1</a:t>
          </a:r>
          <a:r>
            <a:rPr kumimoji="1" lang="ja-JP" altLang="en-US" sz="2100" kern="1200" dirty="0"/>
            <a:t>年目</a:t>
          </a:r>
        </a:p>
      </dsp:txBody>
      <dsp:txXfrm>
        <a:off x="78566" y="42652"/>
        <a:ext cx="2406150" cy="568807"/>
      </dsp:txXfrm>
    </dsp:sp>
    <dsp:sp modelId="{C16D3593-E473-499C-8B82-E157BDAB1D6C}">
      <dsp:nvSpPr>
        <dsp:cNvPr id="0" name=""/>
        <dsp:cNvSpPr/>
      </dsp:nvSpPr>
      <dsp:spPr>
        <a:xfrm>
          <a:off x="2886709" y="0"/>
          <a:ext cx="2467692" cy="6571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en-US" altLang="ja-JP" sz="2100" kern="1200" dirty="0"/>
            <a:t>2</a:t>
          </a:r>
          <a:r>
            <a:rPr kumimoji="1" lang="ja-JP" altLang="en-US" sz="2100" kern="1200" dirty="0"/>
            <a:t>年目</a:t>
          </a:r>
        </a:p>
      </dsp:txBody>
      <dsp:txXfrm>
        <a:off x="2918789" y="32080"/>
        <a:ext cx="2403532" cy="592993"/>
      </dsp:txXfrm>
    </dsp:sp>
    <dsp:sp modelId="{5EB5BE0A-166C-4945-BAAB-039C2111C485}">
      <dsp:nvSpPr>
        <dsp:cNvPr id="0" name=""/>
        <dsp:cNvSpPr/>
      </dsp:nvSpPr>
      <dsp:spPr>
        <a:xfrm>
          <a:off x="5690543" y="9"/>
          <a:ext cx="2467692" cy="6818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en-US" altLang="ja-JP" sz="2100" kern="1200" dirty="0"/>
            <a:t>3</a:t>
          </a:r>
          <a:r>
            <a:rPr kumimoji="1" lang="ja-JP" altLang="en-US" sz="2100" kern="1200" dirty="0"/>
            <a:t>年目</a:t>
          </a:r>
        </a:p>
      </dsp:txBody>
      <dsp:txXfrm>
        <a:off x="5723830" y="33296"/>
        <a:ext cx="2401118" cy="61531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52CBDC-C0F9-4E33-B38E-CFF609340277}"/>
              </a:ext>
            </a:extLst>
          </p:cNvPr>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08B0A5C1-5445-4473-BDBF-F1D8A5CC3D67}"/>
              </a:ext>
            </a:extLst>
          </p:cNvPr>
          <p:cNvSpPr>
            <a:spLocks noGrp="1"/>
          </p:cNvSpPr>
          <p:nvPr>
            <p:ph type="dt" sz="quarter" idx="1"/>
          </p:nvPr>
        </p:nvSpPr>
        <p:spPr>
          <a:xfrm>
            <a:off x="3856038" y="0"/>
            <a:ext cx="2949575" cy="498475"/>
          </a:xfrm>
          <a:prstGeom prst="rect">
            <a:avLst/>
          </a:prstGeom>
        </p:spPr>
        <p:txBody>
          <a:bodyPr vert="horz" lIns="91440" tIns="45720" rIns="91440" bIns="45720" rtlCol="0"/>
          <a:lstStyle>
            <a:lvl1pPr algn="r">
              <a:defRPr sz="1200"/>
            </a:lvl1pPr>
          </a:lstStyle>
          <a:p>
            <a:fld id="{846C0988-D797-4A77-8BE3-1AF1E4F754B3}" type="datetimeFigureOut">
              <a:rPr kumimoji="1" lang="ja-JP" altLang="en-US" smtClean="0"/>
              <a:t>2020/2/13</a:t>
            </a:fld>
            <a:endParaRPr kumimoji="1" lang="ja-JP" altLang="en-US"/>
          </a:p>
        </p:txBody>
      </p:sp>
      <p:sp>
        <p:nvSpPr>
          <p:cNvPr id="4" name="フッター プレースホルダー 3">
            <a:extLst>
              <a:ext uri="{FF2B5EF4-FFF2-40B4-BE49-F238E27FC236}">
                <a16:creationId xmlns:a16="http://schemas.microsoft.com/office/drawing/2014/main" id="{3065E5E7-C90C-4D86-A5E6-2751B076ED34}"/>
              </a:ext>
            </a:extLst>
          </p:cNvPr>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81BD4CB-923A-4F84-BBBE-D4679B6E35DF}"/>
              </a:ext>
            </a:extLst>
          </p:cNvPr>
          <p:cNvSpPr>
            <a:spLocks noGrp="1"/>
          </p:cNvSpPr>
          <p:nvPr>
            <p:ph type="sldNum" sz="quarter" idx="3"/>
          </p:nvPr>
        </p:nvSpPr>
        <p:spPr>
          <a:xfrm>
            <a:off x="3856038" y="9440863"/>
            <a:ext cx="2949575" cy="498475"/>
          </a:xfrm>
          <a:prstGeom prst="rect">
            <a:avLst/>
          </a:prstGeom>
        </p:spPr>
        <p:txBody>
          <a:bodyPr vert="horz" lIns="91440" tIns="45720" rIns="91440" bIns="45720" rtlCol="0" anchor="b"/>
          <a:lstStyle>
            <a:lvl1pPr algn="r">
              <a:defRPr sz="1200"/>
            </a:lvl1pPr>
          </a:lstStyle>
          <a:p>
            <a:fld id="{A4298D57-B944-4F94-8A1F-AEE4BED553E6}" type="slidenum">
              <a:rPr kumimoji="1" lang="ja-JP" altLang="en-US" smtClean="0"/>
              <a:t>‹#›</a:t>
            </a:fld>
            <a:endParaRPr kumimoji="1" lang="ja-JP" altLang="en-US"/>
          </a:p>
        </p:txBody>
      </p:sp>
    </p:spTree>
    <p:extLst>
      <p:ext uri="{BB962C8B-B14F-4D97-AF65-F5344CB8AC3E}">
        <p14:creationId xmlns:p14="http://schemas.microsoft.com/office/powerpoint/2010/main" val="75974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9787" cy="496966"/>
          </a:xfrm>
          <a:prstGeom prst="rect">
            <a:avLst/>
          </a:prstGeom>
        </p:spPr>
        <p:txBody>
          <a:bodyPr vert="horz" lIns="92217" tIns="46109" rIns="92217" bIns="4610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6966"/>
          </a:xfrm>
          <a:prstGeom prst="rect">
            <a:avLst/>
          </a:prstGeom>
        </p:spPr>
        <p:txBody>
          <a:bodyPr vert="horz" lIns="92217" tIns="46109" rIns="92217" bIns="46109" rtlCol="0"/>
          <a:lstStyle>
            <a:lvl1pPr algn="r">
              <a:defRPr sz="1200"/>
            </a:lvl1pPr>
          </a:lstStyle>
          <a:p>
            <a:fld id="{603A0772-E784-46DA-9A8A-1C05940AE517}" type="datetimeFigureOut">
              <a:rPr kumimoji="1" lang="ja-JP" altLang="en-US" smtClean="0"/>
              <a:pPr/>
              <a:t>2020/2/13</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72050" cy="3729037"/>
          </a:xfrm>
          <a:prstGeom prst="rect">
            <a:avLst/>
          </a:prstGeom>
          <a:noFill/>
          <a:ln w="12700">
            <a:solidFill>
              <a:prstClr val="black"/>
            </a:solidFill>
          </a:ln>
        </p:spPr>
        <p:txBody>
          <a:bodyPr vert="horz" lIns="92217" tIns="46109" rIns="92217" bIns="46109" rtlCol="0" anchor="ctr"/>
          <a:lstStyle/>
          <a:p>
            <a:endParaRPr lang="ja-JP" altLang="en-US"/>
          </a:p>
        </p:txBody>
      </p:sp>
      <p:sp>
        <p:nvSpPr>
          <p:cNvPr id="5" name="ノート プレースホルダー 4"/>
          <p:cNvSpPr>
            <a:spLocks noGrp="1"/>
          </p:cNvSpPr>
          <p:nvPr>
            <p:ph type="body" sz="quarter" idx="3"/>
          </p:nvPr>
        </p:nvSpPr>
        <p:spPr>
          <a:xfrm>
            <a:off x="680721" y="4721186"/>
            <a:ext cx="5445760" cy="4472703"/>
          </a:xfrm>
          <a:prstGeom prst="rect">
            <a:avLst/>
          </a:prstGeom>
        </p:spPr>
        <p:txBody>
          <a:bodyPr vert="horz" lIns="92217" tIns="46109" rIns="92217" bIns="46109"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40647"/>
            <a:ext cx="2949787" cy="496966"/>
          </a:xfrm>
          <a:prstGeom prst="rect">
            <a:avLst/>
          </a:prstGeom>
        </p:spPr>
        <p:txBody>
          <a:bodyPr vert="horz" lIns="92217" tIns="46109" rIns="92217" bIns="4610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6966"/>
          </a:xfrm>
          <a:prstGeom prst="rect">
            <a:avLst/>
          </a:prstGeom>
        </p:spPr>
        <p:txBody>
          <a:bodyPr vert="horz" lIns="92217" tIns="46109" rIns="92217" bIns="46109" rtlCol="0" anchor="b"/>
          <a:lstStyle>
            <a:lvl1pPr algn="r">
              <a:defRPr sz="1200"/>
            </a:lvl1pPr>
          </a:lstStyle>
          <a:p>
            <a:fld id="{F1A76C46-CD84-41C3-8F47-9AFE05013FD9}" type="slidenum">
              <a:rPr kumimoji="1" lang="ja-JP" altLang="en-US" smtClean="0"/>
              <a:pPr/>
              <a:t>‹#›</a:t>
            </a:fld>
            <a:endParaRPr kumimoji="1" lang="ja-JP" altLang="en-US"/>
          </a:p>
        </p:txBody>
      </p:sp>
    </p:spTree>
    <p:extLst>
      <p:ext uri="{BB962C8B-B14F-4D97-AF65-F5344CB8AC3E}">
        <p14:creationId xmlns:p14="http://schemas.microsoft.com/office/powerpoint/2010/main" val="42793019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a:t>
            </a:fld>
            <a:endParaRPr kumimoji="1" lang="ja-JP" altLang="en-US" dirty="0"/>
          </a:p>
        </p:txBody>
      </p:sp>
    </p:spTree>
    <p:extLst>
      <p:ext uri="{BB962C8B-B14F-4D97-AF65-F5344CB8AC3E}">
        <p14:creationId xmlns:p14="http://schemas.microsoft.com/office/powerpoint/2010/main" val="3291283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11</a:t>
            </a:fld>
            <a:endParaRPr kumimoji="1" lang="ja-JP" altLang="en-US"/>
          </a:p>
        </p:txBody>
      </p:sp>
    </p:spTree>
    <p:extLst>
      <p:ext uri="{BB962C8B-B14F-4D97-AF65-F5344CB8AC3E}">
        <p14:creationId xmlns:p14="http://schemas.microsoft.com/office/powerpoint/2010/main" val="3943355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12</a:t>
            </a:fld>
            <a:endParaRPr kumimoji="1" lang="ja-JP" altLang="en-US"/>
          </a:p>
        </p:txBody>
      </p:sp>
    </p:spTree>
    <p:extLst>
      <p:ext uri="{BB962C8B-B14F-4D97-AF65-F5344CB8AC3E}">
        <p14:creationId xmlns:p14="http://schemas.microsoft.com/office/powerpoint/2010/main" val="1301085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13</a:t>
            </a:fld>
            <a:endParaRPr kumimoji="1" lang="ja-JP" altLang="en-US"/>
          </a:p>
        </p:txBody>
      </p:sp>
    </p:spTree>
    <p:extLst>
      <p:ext uri="{BB962C8B-B14F-4D97-AF65-F5344CB8AC3E}">
        <p14:creationId xmlns:p14="http://schemas.microsoft.com/office/powerpoint/2010/main" val="1630095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14</a:t>
            </a:fld>
            <a:endParaRPr kumimoji="1" lang="ja-JP" altLang="en-US"/>
          </a:p>
        </p:txBody>
      </p:sp>
    </p:spTree>
    <p:extLst>
      <p:ext uri="{BB962C8B-B14F-4D97-AF65-F5344CB8AC3E}">
        <p14:creationId xmlns:p14="http://schemas.microsoft.com/office/powerpoint/2010/main" val="795289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15</a:t>
            </a:fld>
            <a:endParaRPr kumimoji="1" lang="ja-JP" altLang="en-US"/>
          </a:p>
        </p:txBody>
      </p:sp>
    </p:spTree>
    <p:extLst>
      <p:ext uri="{BB962C8B-B14F-4D97-AF65-F5344CB8AC3E}">
        <p14:creationId xmlns:p14="http://schemas.microsoft.com/office/powerpoint/2010/main" val="2400338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16</a:t>
            </a:fld>
            <a:endParaRPr kumimoji="1" lang="ja-JP" altLang="en-US"/>
          </a:p>
        </p:txBody>
      </p:sp>
    </p:spTree>
    <p:extLst>
      <p:ext uri="{BB962C8B-B14F-4D97-AF65-F5344CB8AC3E}">
        <p14:creationId xmlns:p14="http://schemas.microsoft.com/office/powerpoint/2010/main" val="1188653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17</a:t>
            </a:fld>
            <a:endParaRPr kumimoji="1" lang="ja-JP" altLang="en-US"/>
          </a:p>
        </p:txBody>
      </p:sp>
    </p:spTree>
    <p:extLst>
      <p:ext uri="{BB962C8B-B14F-4D97-AF65-F5344CB8AC3E}">
        <p14:creationId xmlns:p14="http://schemas.microsoft.com/office/powerpoint/2010/main" val="601582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18</a:t>
            </a:fld>
            <a:endParaRPr kumimoji="1" lang="ja-JP" altLang="en-US"/>
          </a:p>
        </p:txBody>
      </p:sp>
    </p:spTree>
    <p:extLst>
      <p:ext uri="{BB962C8B-B14F-4D97-AF65-F5344CB8AC3E}">
        <p14:creationId xmlns:p14="http://schemas.microsoft.com/office/powerpoint/2010/main" val="1016269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19</a:t>
            </a:fld>
            <a:endParaRPr kumimoji="1" lang="ja-JP" altLang="en-US"/>
          </a:p>
        </p:txBody>
      </p:sp>
    </p:spTree>
    <p:extLst>
      <p:ext uri="{BB962C8B-B14F-4D97-AF65-F5344CB8AC3E}">
        <p14:creationId xmlns:p14="http://schemas.microsoft.com/office/powerpoint/2010/main" val="856401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20</a:t>
            </a:fld>
            <a:endParaRPr kumimoji="1" lang="ja-JP" altLang="en-US"/>
          </a:p>
        </p:txBody>
      </p:sp>
    </p:spTree>
    <p:extLst>
      <p:ext uri="{BB962C8B-B14F-4D97-AF65-F5344CB8AC3E}">
        <p14:creationId xmlns:p14="http://schemas.microsoft.com/office/powerpoint/2010/main" val="2536763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a:t>
            </a:fld>
            <a:endParaRPr kumimoji="1" lang="ja-JP" altLang="en-US"/>
          </a:p>
        </p:txBody>
      </p:sp>
    </p:spTree>
    <p:extLst>
      <p:ext uri="{BB962C8B-B14F-4D97-AF65-F5344CB8AC3E}">
        <p14:creationId xmlns:p14="http://schemas.microsoft.com/office/powerpoint/2010/main" val="443028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21</a:t>
            </a:fld>
            <a:endParaRPr kumimoji="1" lang="ja-JP" altLang="en-US"/>
          </a:p>
        </p:txBody>
      </p:sp>
    </p:spTree>
    <p:extLst>
      <p:ext uri="{BB962C8B-B14F-4D97-AF65-F5344CB8AC3E}">
        <p14:creationId xmlns:p14="http://schemas.microsoft.com/office/powerpoint/2010/main" val="451518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22</a:t>
            </a:fld>
            <a:endParaRPr kumimoji="1" lang="ja-JP" altLang="en-US"/>
          </a:p>
        </p:txBody>
      </p:sp>
    </p:spTree>
    <p:extLst>
      <p:ext uri="{BB962C8B-B14F-4D97-AF65-F5344CB8AC3E}">
        <p14:creationId xmlns:p14="http://schemas.microsoft.com/office/powerpoint/2010/main" val="642009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23</a:t>
            </a:fld>
            <a:endParaRPr kumimoji="1" lang="ja-JP" altLang="en-US"/>
          </a:p>
        </p:txBody>
      </p:sp>
    </p:spTree>
    <p:extLst>
      <p:ext uri="{BB962C8B-B14F-4D97-AF65-F5344CB8AC3E}">
        <p14:creationId xmlns:p14="http://schemas.microsoft.com/office/powerpoint/2010/main" val="579726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24</a:t>
            </a:fld>
            <a:endParaRPr kumimoji="1" lang="ja-JP" altLang="en-US"/>
          </a:p>
        </p:txBody>
      </p:sp>
    </p:spTree>
    <p:extLst>
      <p:ext uri="{BB962C8B-B14F-4D97-AF65-F5344CB8AC3E}">
        <p14:creationId xmlns:p14="http://schemas.microsoft.com/office/powerpoint/2010/main" val="514535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25</a:t>
            </a:fld>
            <a:endParaRPr kumimoji="1" lang="ja-JP" altLang="en-US"/>
          </a:p>
        </p:txBody>
      </p:sp>
    </p:spTree>
    <p:extLst>
      <p:ext uri="{BB962C8B-B14F-4D97-AF65-F5344CB8AC3E}">
        <p14:creationId xmlns:p14="http://schemas.microsoft.com/office/powerpoint/2010/main" val="1038623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26</a:t>
            </a:fld>
            <a:endParaRPr kumimoji="1" lang="ja-JP" altLang="en-US"/>
          </a:p>
        </p:txBody>
      </p:sp>
    </p:spTree>
    <p:extLst>
      <p:ext uri="{BB962C8B-B14F-4D97-AF65-F5344CB8AC3E}">
        <p14:creationId xmlns:p14="http://schemas.microsoft.com/office/powerpoint/2010/main" val="1665434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27</a:t>
            </a:fld>
            <a:endParaRPr kumimoji="1" lang="ja-JP" altLang="en-US"/>
          </a:p>
        </p:txBody>
      </p:sp>
    </p:spTree>
    <p:extLst>
      <p:ext uri="{BB962C8B-B14F-4D97-AF65-F5344CB8AC3E}">
        <p14:creationId xmlns:p14="http://schemas.microsoft.com/office/powerpoint/2010/main" val="1559799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28</a:t>
            </a:fld>
            <a:endParaRPr kumimoji="1" lang="ja-JP" altLang="en-US"/>
          </a:p>
        </p:txBody>
      </p:sp>
    </p:spTree>
    <p:extLst>
      <p:ext uri="{BB962C8B-B14F-4D97-AF65-F5344CB8AC3E}">
        <p14:creationId xmlns:p14="http://schemas.microsoft.com/office/powerpoint/2010/main" val="3350458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29</a:t>
            </a:fld>
            <a:endParaRPr kumimoji="1" lang="ja-JP" altLang="en-US"/>
          </a:p>
        </p:txBody>
      </p:sp>
    </p:spTree>
    <p:extLst>
      <p:ext uri="{BB962C8B-B14F-4D97-AF65-F5344CB8AC3E}">
        <p14:creationId xmlns:p14="http://schemas.microsoft.com/office/powerpoint/2010/main" val="1064204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30</a:t>
            </a:fld>
            <a:endParaRPr kumimoji="1" lang="ja-JP" altLang="en-US"/>
          </a:p>
        </p:txBody>
      </p:sp>
    </p:spTree>
    <p:extLst>
      <p:ext uri="{BB962C8B-B14F-4D97-AF65-F5344CB8AC3E}">
        <p14:creationId xmlns:p14="http://schemas.microsoft.com/office/powerpoint/2010/main" val="167264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a:t>
            </a:fld>
            <a:endParaRPr kumimoji="1" lang="ja-JP" altLang="en-US"/>
          </a:p>
        </p:txBody>
      </p:sp>
    </p:spTree>
    <p:extLst>
      <p:ext uri="{BB962C8B-B14F-4D97-AF65-F5344CB8AC3E}">
        <p14:creationId xmlns:p14="http://schemas.microsoft.com/office/powerpoint/2010/main" val="2195651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31</a:t>
            </a:fld>
            <a:endParaRPr kumimoji="1" lang="ja-JP" altLang="en-US"/>
          </a:p>
        </p:txBody>
      </p:sp>
    </p:spTree>
    <p:extLst>
      <p:ext uri="{BB962C8B-B14F-4D97-AF65-F5344CB8AC3E}">
        <p14:creationId xmlns:p14="http://schemas.microsoft.com/office/powerpoint/2010/main" val="1691878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32</a:t>
            </a:fld>
            <a:endParaRPr kumimoji="1" lang="ja-JP" altLang="en-US"/>
          </a:p>
        </p:txBody>
      </p:sp>
    </p:spTree>
    <p:extLst>
      <p:ext uri="{BB962C8B-B14F-4D97-AF65-F5344CB8AC3E}">
        <p14:creationId xmlns:p14="http://schemas.microsoft.com/office/powerpoint/2010/main" val="3689244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33</a:t>
            </a:fld>
            <a:endParaRPr kumimoji="1" lang="ja-JP" altLang="en-US"/>
          </a:p>
        </p:txBody>
      </p:sp>
    </p:spTree>
    <p:extLst>
      <p:ext uri="{BB962C8B-B14F-4D97-AF65-F5344CB8AC3E}">
        <p14:creationId xmlns:p14="http://schemas.microsoft.com/office/powerpoint/2010/main" val="2815312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34</a:t>
            </a:fld>
            <a:endParaRPr kumimoji="1" lang="ja-JP" altLang="en-US"/>
          </a:p>
        </p:txBody>
      </p:sp>
    </p:spTree>
    <p:extLst>
      <p:ext uri="{BB962C8B-B14F-4D97-AF65-F5344CB8AC3E}">
        <p14:creationId xmlns:p14="http://schemas.microsoft.com/office/powerpoint/2010/main" val="24843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35</a:t>
            </a:fld>
            <a:endParaRPr kumimoji="1" lang="ja-JP" altLang="en-US"/>
          </a:p>
        </p:txBody>
      </p:sp>
    </p:spTree>
    <p:extLst>
      <p:ext uri="{BB962C8B-B14F-4D97-AF65-F5344CB8AC3E}">
        <p14:creationId xmlns:p14="http://schemas.microsoft.com/office/powerpoint/2010/main" val="3285274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36</a:t>
            </a:fld>
            <a:endParaRPr kumimoji="1" lang="ja-JP" altLang="en-US"/>
          </a:p>
        </p:txBody>
      </p:sp>
    </p:spTree>
    <p:extLst>
      <p:ext uri="{BB962C8B-B14F-4D97-AF65-F5344CB8AC3E}">
        <p14:creationId xmlns:p14="http://schemas.microsoft.com/office/powerpoint/2010/main" val="1338892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37</a:t>
            </a:fld>
            <a:endParaRPr kumimoji="1" lang="ja-JP" altLang="en-US"/>
          </a:p>
        </p:txBody>
      </p:sp>
    </p:spTree>
    <p:extLst>
      <p:ext uri="{BB962C8B-B14F-4D97-AF65-F5344CB8AC3E}">
        <p14:creationId xmlns:p14="http://schemas.microsoft.com/office/powerpoint/2010/main" val="34858054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38</a:t>
            </a:fld>
            <a:endParaRPr kumimoji="1" lang="ja-JP" altLang="en-US"/>
          </a:p>
        </p:txBody>
      </p:sp>
    </p:spTree>
    <p:extLst>
      <p:ext uri="{BB962C8B-B14F-4D97-AF65-F5344CB8AC3E}">
        <p14:creationId xmlns:p14="http://schemas.microsoft.com/office/powerpoint/2010/main" val="719708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39</a:t>
            </a:fld>
            <a:endParaRPr kumimoji="1" lang="ja-JP" altLang="en-US"/>
          </a:p>
        </p:txBody>
      </p:sp>
    </p:spTree>
    <p:extLst>
      <p:ext uri="{BB962C8B-B14F-4D97-AF65-F5344CB8AC3E}">
        <p14:creationId xmlns:p14="http://schemas.microsoft.com/office/powerpoint/2010/main" val="41905407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40</a:t>
            </a:fld>
            <a:endParaRPr kumimoji="1" lang="ja-JP" altLang="en-US"/>
          </a:p>
        </p:txBody>
      </p:sp>
    </p:spTree>
    <p:extLst>
      <p:ext uri="{BB962C8B-B14F-4D97-AF65-F5344CB8AC3E}">
        <p14:creationId xmlns:p14="http://schemas.microsoft.com/office/powerpoint/2010/main" val="1562752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4</a:t>
            </a:fld>
            <a:endParaRPr kumimoji="1" lang="ja-JP" altLang="en-US"/>
          </a:p>
        </p:txBody>
      </p:sp>
    </p:spTree>
    <p:extLst>
      <p:ext uri="{BB962C8B-B14F-4D97-AF65-F5344CB8AC3E}">
        <p14:creationId xmlns:p14="http://schemas.microsoft.com/office/powerpoint/2010/main" val="2618510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5</a:t>
            </a:fld>
            <a:endParaRPr kumimoji="1" lang="ja-JP" altLang="en-US"/>
          </a:p>
        </p:txBody>
      </p:sp>
    </p:spTree>
    <p:extLst>
      <p:ext uri="{BB962C8B-B14F-4D97-AF65-F5344CB8AC3E}">
        <p14:creationId xmlns:p14="http://schemas.microsoft.com/office/powerpoint/2010/main" val="3771063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6</a:t>
            </a:fld>
            <a:endParaRPr kumimoji="1" lang="ja-JP" altLang="en-US"/>
          </a:p>
        </p:txBody>
      </p:sp>
    </p:spTree>
    <p:extLst>
      <p:ext uri="{BB962C8B-B14F-4D97-AF65-F5344CB8AC3E}">
        <p14:creationId xmlns:p14="http://schemas.microsoft.com/office/powerpoint/2010/main" val="3771063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7</a:t>
            </a:fld>
            <a:endParaRPr kumimoji="1" lang="ja-JP" altLang="en-US"/>
          </a:p>
        </p:txBody>
      </p:sp>
    </p:spTree>
    <p:extLst>
      <p:ext uri="{BB962C8B-B14F-4D97-AF65-F5344CB8AC3E}">
        <p14:creationId xmlns:p14="http://schemas.microsoft.com/office/powerpoint/2010/main" val="2543426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8</a:t>
            </a:fld>
            <a:endParaRPr kumimoji="1" lang="ja-JP" altLang="en-US"/>
          </a:p>
        </p:txBody>
      </p:sp>
    </p:spTree>
    <p:extLst>
      <p:ext uri="{BB962C8B-B14F-4D97-AF65-F5344CB8AC3E}">
        <p14:creationId xmlns:p14="http://schemas.microsoft.com/office/powerpoint/2010/main" val="3172393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9</a:t>
            </a:fld>
            <a:endParaRPr kumimoji="1" lang="ja-JP" altLang="en-US"/>
          </a:p>
        </p:txBody>
      </p:sp>
    </p:spTree>
    <p:extLst>
      <p:ext uri="{BB962C8B-B14F-4D97-AF65-F5344CB8AC3E}">
        <p14:creationId xmlns:p14="http://schemas.microsoft.com/office/powerpoint/2010/main" val="2570443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正方形/長方形 9"/>
          <p:cNvSpPr/>
          <p:nvPr userDrawn="1"/>
        </p:nvSpPr>
        <p:spPr>
          <a:xfrm>
            <a:off x="0" y="738909"/>
            <a:ext cx="9144000" cy="38830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5" name="図 14"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3" name="サブタイトル 2"/>
          <p:cNvSpPr>
            <a:spLocks noGrp="1"/>
          </p:cNvSpPr>
          <p:nvPr>
            <p:ph type="subTitle" idx="1" hasCustomPrompt="1"/>
          </p:nvPr>
        </p:nvSpPr>
        <p:spPr>
          <a:xfrm>
            <a:off x="277390" y="1142876"/>
            <a:ext cx="5286786" cy="407010"/>
          </a:xfrm>
          <a:noFill/>
        </p:spPr>
        <p:txBody>
          <a:bodyPr vert="horz" lIns="0" tIns="0" rIns="0" bIns="0" rtlCol="0" anchor="t">
            <a:noAutofit/>
          </a:bodyPr>
          <a:lstStyle>
            <a:lvl1pPr marL="0" indent="0">
              <a:buFontTx/>
              <a:buNone/>
              <a:defRPr lang="ja-JP" altLang="en-US" sz="2400" b="1" baseline="0">
                <a:solidFill>
                  <a:schemeClr val="bg1"/>
                </a:solidFill>
                <a:latin typeface="+mn-lt"/>
                <a:cs typeface="ＭＳ Ｐ明朝"/>
              </a:defRPr>
            </a:lvl1pPr>
          </a:lstStyle>
          <a:p>
            <a:r>
              <a:rPr lang="en-US" altLang="ja-JP" dirty="0"/>
              <a:t>Theme Title Here</a:t>
            </a:r>
            <a:endParaRPr lang="ja-JP" altLang="en-US" dirty="0"/>
          </a:p>
        </p:txBody>
      </p:sp>
      <p:sp>
        <p:nvSpPr>
          <p:cNvPr id="2" name="タイトル 1"/>
          <p:cNvSpPr>
            <a:spLocks noGrp="1"/>
          </p:cNvSpPr>
          <p:nvPr>
            <p:ph type="ctrTitle" hasCustomPrompt="1"/>
          </p:nvPr>
        </p:nvSpPr>
        <p:spPr>
          <a:xfrm>
            <a:off x="277390" y="1741211"/>
            <a:ext cx="5307864" cy="1304745"/>
          </a:xfrm>
        </p:spPr>
        <p:txBody>
          <a:bodyPr anchor="t">
            <a:normAutofit/>
          </a:bodyPr>
          <a:lstStyle>
            <a:lvl1pPr>
              <a:defRPr sz="3600">
                <a:solidFill>
                  <a:schemeClr val="bg1"/>
                </a:solidFill>
                <a:latin typeface="+mn-lt"/>
              </a:defRPr>
            </a:lvl1pPr>
          </a:lstStyle>
          <a:p>
            <a:r>
              <a:rPr kumimoji="1" lang="en-US" altLang="ja-JP" dirty="0"/>
              <a:t>Presentation Title Here</a:t>
            </a:r>
            <a:endParaRPr kumimoji="1" lang="ja-JP" altLang="en-US" dirty="0"/>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sp>
        <p:nvSpPr>
          <p:cNvPr id="11" name="テキスト プレースホルダー 10"/>
          <p:cNvSpPr>
            <a:spLocks noGrp="1"/>
          </p:cNvSpPr>
          <p:nvPr>
            <p:ph type="body" sz="quarter" idx="13" hasCustomPrompt="1"/>
          </p:nvPr>
        </p:nvSpPr>
        <p:spPr>
          <a:xfrm>
            <a:off x="277390" y="4640442"/>
            <a:ext cx="3867622" cy="413418"/>
          </a:xfrm>
        </p:spPr>
        <p:txBody>
          <a:bodyPr anchor="b">
            <a:noAutofit/>
          </a:bodyPr>
          <a:lstStyle>
            <a:lvl1pPr marL="0" indent="0">
              <a:buFontTx/>
              <a:buNone/>
              <a:defRPr sz="2400" b="1"/>
            </a:lvl1pPr>
          </a:lstStyle>
          <a:p>
            <a:pPr lvl="0"/>
            <a:r>
              <a:rPr kumimoji="1" lang="en-US" altLang="ja-JP" dirty="0"/>
              <a:t>Presenter Name</a:t>
            </a:r>
            <a:endParaRPr kumimoji="1" lang="ja-JP" altLang="en-US" dirty="0"/>
          </a:p>
        </p:txBody>
      </p:sp>
      <p:sp>
        <p:nvSpPr>
          <p:cNvPr id="12" name="テキスト プレースホルダー 10"/>
          <p:cNvSpPr>
            <a:spLocks noGrp="1"/>
          </p:cNvSpPr>
          <p:nvPr>
            <p:ph type="body" sz="quarter" idx="14" hasCustomPrompt="1"/>
          </p:nvPr>
        </p:nvSpPr>
        <p:spPr>
          <a:xfrm>
            <a:off x="277390" y="5077052"/>
            <a:ext cx="3867622" cy="829429"/>
          </a:xfrm>
        </p:spPr>
        <p:txBody>
          <a:bodyPr anchor="t">
            <a:noAutofit/>
          </a:bodyPr>
          <a:lstStyle>
            <a:lvl1pPr marL="0" indent="0">
              <a:buFontTx/>
              <a:buNone/>
              <a:defRPr sz="1400" b="0"/>
            </a:lvl1pPr>
          </a:lstStyle>
          <a:p>
            <a:pPr lvl="0"/>
            <a:r>
              <a:rPr kumimoji="1" lang="en-US" altLang="ja-JP" dirty="0"/>
              <a:t>Profile</a:t>
            </a:r>
          </a:p>
          <a:p>
            <a:pPr lvl="0"/>
            <a:r>
              <a:rPr kumimoji="1" lang="en-US" altLang="ja-JP" dirty="0"/>
              <a:t>Profile</a:t>
            </a:r>
          </a:p>
          <a:p>
            <a:pPr lvl="0"/>
            <a:r>
              <a:rPr kumimoji="1" lang="en-US" altLang="ja-JP" dirty="0"/>
              <a:t>Profile</a:t>
            </a:r>
          </a:p>
        </p:txBody>
      </p:sp>
      <p:sp>
        <p:nvSpPr>
          <p:cNvPr id="13" name="テキスト プレースホルダー 10"/>
          <p:cNvSpPr>
            <a:spLocks noGrp="1"/>
          </p:cNvSpPr>
          <p:nvPr>
            <p:ph type="body" sz="quarter" idx="15" hasCustomPrompt="1"/>
          </p:nvPr>
        </p:nvSpPr>
        <p:spPr>
          <a:xfrm>
            <a:off x="277390" y="5931217"/>
            <a:ext cx="3867622" cy="356288"/>
          </a:xfrm>
        </p:spPr>
        <p:txBody>
          <a:bodyPr anchor="t">
            <a:noAutofit/>
          </a:bodyPr>
          <a:lstStyle>
            <a:lvl1pPr marL="0" indent="0">
              <a:buFontTx/>
              <a:buNone/>
              <a:defRPr sz="1400" b="0"/>
            </a:lvl1pPr>
          </a:lstStyle>
          <a:p>
            <a:pPr lvl="0"/>
            <a:r>
              <a:rPr kumimoji="1" lang="en-US" altLang="ja-JP" dirty="0"/>
              <a:t>March 23, 2016</a:t>
            </a:r>
            <a:endParaRPr kumimoji="1" lang="ja-JP" altLang="en-US" dirty="0"/>
          </a:p>
        </p:txBody>
      </p:sp>
    </p:spTree>
    <p:extLst>
      <p:ext uri="{BB962C8B-B14F-4D97-AF65-F5344CB8AC3E}">
        <p14:creationId xmlns:p14="http://schemas.microsoft.com/office/powerpoint/2010/main" val="348729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正方形/長方形 7"/>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7" y="0"/>
            <a:ext cx="1187823" cy="739587"/>
          </a:xfrm>
          <a:prstGeom prst="rect">
            <a:avLst/>
          </a:prstGeom>
        </p:spPr>
      </p:pic>
      <p:cxnSp>
        <p:nvCxnSpPr>
          <p:cNvPr id="10" name="直線コネクタ 9"/>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 name="タイトル 1"/>
          <p:cNvSpPr>
            <a:spLocks noGrp="1"/>
          </p:cNvSpPr>
          <p:nvPr>
            <p:ph type="title" hasCustomPrompt="1"/>
          </p:nvPr>
        </p:nvSpPr>
        <p:spPr>
          <a:xfrm>
            <a:off x="223641" y="178948"/>
            <a:ext cx="8463160" cy="483454"/>
          </a:xfrm>
        </p:spPr>
        <p:txBody>
          <a:bodyPr>
            <a:noAutofit/>
          </a:bodyPr>
          <a:lstStyle>
            <a:lvl1pPr algn="l">
              <a:defRPr sz="2400">
                <a:solidFill>
                  <a:schemeClr val="bg1"/>
                </a:solidFill>
              </a:defRPr>
            </a:lvl1pPr>
          </a:lstStyle>
          <a:p>
            <a:r>
              <a:rPr kumimoji="1" lang="en-US" altLang="ja-JP" dirty="0"/>
              <a:t>Slide title; Arial, Bold, 24 points</a:t>
            </a:r>
            <a:endParaRPr kumimoji="1" lang="ja-JP" altLang="en-US" dirty="0"/>
          </a:p>
        </p:txBody>
      </p:sp>
      <p:sp>
        <p:nvSpPr>
          <p:cNvPr id="14" name="スライド番号プレースホルダー 13"/>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a:p>
        </p:txBody>
      </p:sp>
    </p:spTree>
    <p:extLst>
      <p:ext uri="{BB962C8B-B14F-4D97-AF65-F5344CB8AC3E}">
        <p14:creationId xmlns:p14="http://schemas.microsoft.com/office/powerpoint/2010/main" val="39747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8" name="正方形/長方形 7"/>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7" y="0"/>
            <a:ext cx="1187823" cy="739587"/>
          </a:xfrm>
          <a:prstGeom prst="rect">
            <a:avLst/>
          </a:prstGeom>
        </p:spPr>
      </p:pic>
      <p:cxnSp>
        <p:nvCxnSpPr>
          <p:cNvPr id="10" name="直線コネクタ 9"/>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 name="タイトル 1"/>
          <p:cNvSpPr>
            <a:spLocks noGrp="1"/>
          </p:cNvSpPr>
          <p:nvPr>
            <p:ph type="title" hasCustomPrompt="1"/>
          </p:nvPr>
        </p:nvSpPr>
        <p:spPr>
          <a:xfrm>
            <a:off x="223641" y="178948"/>
            <a:ext cx="8463160" cy="483454"/>
          </a:xfrm>
        </p:spPr>
        <p:txBody>
          <a:bodyPr>
            <a:noAutofit/>
          </a:bodyPr>
          <a:lstStyle>
            <a:lvl1pPr algn="l">
              <a:defRPr sz="2400">
                <a:solidFill>
                  <a:schemeClr val="bg1"/>
                </a:solidFill>
              </a:defRPr>
            </a:lvl1pPr>
          </a:lstStyle>
          <a:p>
            <a:r>
              <a:rPr kumimoji="1" lang="en-US" altLang="ja-JP" dirty="0"/>
              <a:t>Slide title; Arial, Bold, 24 points</a:t>
            </a:r>
            <a:endParaRPr kumimoji="1" lang="ja-JP" altLang="en-US" dirty="0"/>
          </a:p>
        </p:txBody>
      </p:sp>
      <p:sp>
        <p:nvSpPr>
          <p:cNvPr id="12" name="コンテンツ プレースホルダー 11"/>
          <p:cNvSpPr>
            <a:spLocks noGrp="1"/>
          </p:cNvSpPr>
          <p:nvPr>
            <p:ph sz="quarter" idx="13" hasCustomPrompt="1"/>
          </p:nvPr>
        </p:nvSpPr>
        <p:spPr>
          <a:xfrm>
            <a:off x="223641" y="950913"/>
            <a:ext cx="4206256" cy="5072158"/>
          </a:xfrm>
        </p:spPr>
        <p:txBody>
          <a:bodyPr>
            <a:spAutoFit/>
          </a:bodyPr>
          <a:lstStyle>
            <a:lvl5pPr>
              <a:defRPr/>
            </a:lvl5pPr>
          </a:lstStyle>
          <a:p>
            <a:pPr lvl="0"/>
            <a:r>
              <a:rPr kumimoji="1" lang="en-US" altLang="ja-JP" dirty="0"/>
              <a:t>First point; Arial, 28 points</a:t>
            </a:r>
            <a:endParaRPr kumimoji="1" lang="ja-JP" altLang="en-US" dirty="0"/>
          </a:p>
          <a:p>
            <a:pPr lvl="1"/>
            <a:r>
              <a:rPr kumimoji="1" lang="en-US" altLang="ja-JP" dirty="0"/>
              <a:t>Sub point; Arial, 24 points</a:t>
            </a:r>
            <a:endParaRPr kumimoji="1" lang="ja-JP" altLang="en-US" dirty="0"/>
          </a:p>
          <a:p>
            <a:pPr lvl="2"/>
            <a:r>
              <a:rPr kumimoji="1" lang="en-US" altLang="ja-JP" dirty="0"/>
              <a:t>Other sub point; Arial, 20 points</a:t>
            </a:r>
            <a:endParaRPr kumimoji="1" lang="ja-JP" altLang="en-US" dirty="0"/>
          </a:p>
          <a:p>
            <a:pPr lvl="3"/>
            <a:r>
              <a:rPr kumimoji="1" lang="en-US" altLang="ja-JP" dirty="0"/>
              <a:t>Other sub point; Arial, 18 points</a:t>
            </a:r>
            <a:endParaRPr kumimoji="1" lang="ja-JP" altLang="en-US" dirty="0"/>
          </a:p>
          <a:p>
            <a:pPr lvl="4"/>
            <a:r>
              <a:rPr kumimoji="1" lang="en-US" altLang="ja-JP" dirty="0"/>
              <a:t>Last sub point; Arial, 16 points</a:t>
            </a:r>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ja-JP" altLang="en-US" dirty="0"/>
          </a:p>
        </p:txBody>
      </p:sp>
      <p:sp>
        <p:nvSpPr>
          <p:cNvPr id="14" name="スライド番号プレースホルダー 13"/>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a:p>
        </p:txBody>
      </p:sp>
      <p:sp>
        <p:nvSpPr>
          <p:cNvPr id="13" name="コンテンツ プレースホルダー 11"/>
          <p:cNvSpPr>
            <a:spLocks noGrp="1"/>
          </p:cNvSpPr>
          <p:nvPr>
            <p:ph sz="quarter" idx="16" hasCustomPrompt="1"/>
          </p:nvPr>
        </p:nvSpPr>
        <p:spPr>
          <a:xfrm>
            <a:off x="4700905" y="950913"/>
            <a:ext cx="4206256" cy="5072158"/>
          </a:xfrm>
        </p:spPr>
        <p:txBody>
          <a:bodyPr>
            <a:spAutoFit/>
          </a:bodyPr>
          <a:lstStyle>
            <a:lvl5pPr>
              <a:defRPr/>
            </a:lvl5pPr>
          </a:lstStyle>
          <a:p>
            <a:pPr lvl="0"/>
            <a:r>
              <a:rPr kumimoji="1" lang="en-US" altLang="ja-JP" dirty="0"/>
              <a:t>First point; Arial, 28 points</a:t>
            </a:r>
            <a:endParaRPr kumimoji="1" lang="ja-JP" altLang="en-US" dirty="0"/>
          </a:p>
          <a:p>
            <a:pPr lvl="1"/>
            <a:r>
              <a:rPr kumimoji="1" lang="en-US" altLang="ja-JP" dirty="0"/>
              <a:t>Sub point; Arial, 24 points</a:t>
            </a:r>
            <a:endParaRPr kumimoji="1" lang="ja-JP" altLang="en-US" dirty="0"/>
          </a:p>
          <a:p>
            <a:pPr lvl="2"/>
            <a:r>
              <a:rPr kumimoji="1" lang="en-US" altLang="ja-JP" dirty="0"/>
              <a:t>Other sub point; Arial, 20 points</a:t>
            </a:r>
            <a:endParaRPr kumimoji="1" lang="ja-JP" altLang="en-US" dirty="0"/>
          </a:p>
          <a:p>
            <a:pPr lvl="3"/>
            <a:r>
              <a:rPr kumimoji="1" lang="en-US" altLang="ja-JP" dirty="0"/>
              <a:t>Other sub point; Arial, 18 points</a:t>
            </a:r>
            <a:endParaRPr kumimoji="1" lang="ja-JP" altLang="en-US" dirty="0"/>
          </a:p>
          <a:p>
            <a:pPr lvl="4"/>
            <a:r>
              <a:rPr kumimoji="1" lang="en-US" altLang="ja-JP" dirty="0"/>
              <a:t>Last sub point; Arial, 16 points</a:t>
            </a:r>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ja-JP" altLang="en-US" dirty="0"/>
          </a:p>
        </p:txBody>
      </p:sp>
    </p:spTree>
    <p:extLst>
      <p:ext uri="{BB962C8B-B14F-4D97-AF65-F5344CB8AC3E}">
        <p14:creationId xmlns:p14="http://schemas.microsoft.com/office/powerpoint/2010/main" val="679103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ing page">
    <p:spTree>
      <p:nvGrpSpPr>
        <p:cNvPr id="1" name=""/>
        <p:cNvGrpSpPr/>
        <p:nvPr/>
      </p:nvGrpSpPr>
      <p:grpSpPr>
        <a:xfrm>
          <a:off x="0" y="0"/>
          <a:ext cx="0" cy="0"/>
          <a:chOff x="0" y="0"/>
          <a:chExt cx="0" cy="0"/>
        </a:xfrm>
      </p:grpSpPr>
      <p:sp>
        <p:nvSpPr>
          <p:cNvPr id="12" name="正方形/長方形 11"/>
          <p:cNvSpPr/>
          <p:nvPr userDrawn="1"/>
        </p:nvSpPr>
        <p:spPr>
          <a:xfrm>
            <a:off x="0" y="746606"/>
            <a:ext cx="9144000" cy="38965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3" name="図 12"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50317"/>
            <a:ext cx="3344753" cy="5537110"/>
          </a:xfrm>
          <a:prstGeom prst="rect">
            <a:avLst/>
          </a:prstGeom>
        </p:spPr>
      </p:pic>
      <p:sp>
        <p:nvSpPr>
          <p:cNvPr id="2" name="タイトル 1"/>
          <p:cNvSpPr>
            <a:spLocks noGrp="1"/>
          </p:cNvSpPr>
          <p:nvPr>
            <p:ph type="ctrTitle" hasCustomPrompt="1"/>
          </p:nvPr>
        </p:nvSpPr>
        <p:spPr>
          <a:xfrm>
            <a:off x="303665" y="2959444"/>
            <a:ext cx="6358188" cy="556054"/>
          </a:xfrm>
        </p:spPr>
        <p:txBody>
          <a:bodyPr anchor="b">
            <a:normAutofit/>
          </a:bodyPr>
          <a:lstStyle>
            <a:lvl1pPr>
              <a:defRPr sz="2800" b="1">
                <a:solidFill>
                  <a:schemeClr val="bg1"/>
                </a:solidFill>
                <a:latin typeface="+mn-lt"/>
              </a:defRPr>
            </a:lvl1pPr>
          </a:lstStyle>
          <a:p>
            <a:pPr lvl="0"/>
            <a:r>
              <a:rPr kumimoji="1" lang="en-US" altLang="ja-JP" dirty="0"/>
              <a:t>Ending page title</a:t>
            </a:r>
            <a:endParaRPr kumimoji="1" lang="ja-JP" altLang="en-US" dirty="0"/>
          </a:p>
        </p:txBody>
      </p:sp>
      <p:sp>
        <p:nvSpPr>
          <p:cNvPr id="4" name="テキスト プレースホルダー 3"/>
          <p:cNvSpPr>
            <a:spLocks noGrp="1"/>
          </p:cNvSpPr>
          <p:nvPr>
            <p:ph type="body" sz="quarter" idx="13" hasCustomPrompt="1"/>
          </p:nvPr>
        </p:nvSpPr>
        <p:spPr>
          <a:xfrm>
            <a:off x="303665" y="3518872"/>
            <a:ext cx="6263951" cy="1124248"/>
          </a:xfrm>
        </p:spPr>
        <p:txBody>
          <a:bodyPr>
            <a:normAutofit/>
          </a:bodyPr>
          <a:lstStyle>
            <a:lvl1pPr marL="0" indent="0">
              <a:buFontTx/>
              <a:buNone/>
              <a:defRPr sz="2400">
                <a:solidFill>
                  <a:schemeClr val="bg1"/>
                </a:solidFill>
              </a:defRPr>
            </a:lvl1pPr>
            <a:lvl2pPr marL="457200" indent="0">
              <a:buFontTx/>
              <a:buNone/>
              <a:defRPr sz="2000"/>
            </a:lvl2pPr>
            <a:lvl3pPr marL="1025525" indent="0">
              <a:buFontTx/>
              <a:buNone/>
              <a:defRPr sz="2000"/>
            </a:lvl3pPr>
            <a:lvl4pPr marL="1371600" indent="0">
              <a:buFontTx/>
              <a:buNone/>
              <a:defRPr sz="2000"/>
            </a:lvl4pPr>
            <a:lvl5pPr marL="1828800" indent="0">
              <a:buFontTx/>
              <a:buNone/>
              <a:defRPr sz="2000"/>
            </a:lvl5pPr>
          </a:lstStyle>
          <a:p>
            <a:pPr lvl="0"/>
            <a:r>
              <a:rPr kumimoji="1" lang="en-US" altLang="ja-JP" dirty="0"/>
              <a:t>message</a:t>
            </a:r>
          </a:p>
        </p:txBody>
      </p:sp>
      <p:sp>
        <p:nvSpPr>
          <p:cNvPr id="10" name="スライド番号プレースホルダー 9"/>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a:p>
        </p:txBody>
      </p:sp>
      <p:pic>
        <p:nvPicPr>
          <p:cNvPr id="14" name="図 13" descr="名称未設定-2-0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0581" y="1695443"/>
            <a:ext cx="5088758" cy="701132"/>
          </a:xfrm>
          <a:prstGeom prst="rect">
            <a:avLst/>
          </a:prstGeom>
        </p:spPr>
      </p:pic>
    </p:spTree>
    <p:extLst>
      <p:ext uri="{BB962C8B-B14F-4D97-AF65-F5344CB8AC3E}">
        <p14:creationId xmlns:p14="http://schemas.microsoft.com/office/powerpoint/2010/main" val="1476546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71734CD-F023-4FDF-BCE2-5C2B25F217D6}" type="datetime1">
              <a:rPr lang="en-US" altLang="ja-JP" smtClean="0"/>
              <a:pPr/>
              <a:t>2/13/2020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5067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a:t>Click to edit Master title style</a:t>
            </a:r>
          </a:p>
        </p:txBody>
      </p:sp>
      <p:sp>
        <p:nvSpPr>
          <p:cNvPr id="3" name="Content Placeholder 2"/>
          <p:cNvSpPr>
            <a:spLocks noGrp="1"/>
          </p:cNvSpPr>
          <p:nvPr>
            <p:ph idx="1"/>
          </p:nvPr>
        </p:nvSpPr>
        <p:spPr>
          <a:xfrm>
            <a:off x="457200" y="1066800"/>
            <a:ext cx="8229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FC621A1-B169-4640-A021-BF4379C9454F}" type="datetime1">
              <a:rPr lang="en-US" altLang="ja-JP" smtClean="0"/>
              <a:pPr/>
              <a:t>2/13/2020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157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正方形/長方形 13"/>
          <p:cNvSpPr/>
          <p:nvPr userDrawn="1"/>
        </p:nvSpPr>
        <p:spPr>
          <a:xfrm>
            <a:off x="0" y="761999"/>
            <a:ext cx="9144000" cy="551654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9766" t="26158" b="3134"/>
          <a:stretch/>
        </p:blipFill>
        <p:spPr>
          <a:xfrm>
            <a:off x="5463478" y="1412742"/>
            <a:ext cx="3677941" cy="4849128"/>
          </a:xfrm>
          <a:prstGeom prst="rect">
            <a:avLst/>
          </a:prstGeom>
        </p:spPr>
      </p:pic>
      <p:sp>
        <p:nvSpPr>
          <p:cNvPr id="2" name="タイトル 1"/>
          <p:cNvSpPr>
            <a:spLocks noGrp="1"/>
          </p:cNvSpPr>
          <p:nvPr>
            <p:ph type="ctrTitle" hasCustomPrompt="1"/>
          </p:nvPr>
        </p:nvSpPr>
        <p:spPr>
          <a:xfrm>
            <a:off x="277390" y="1142876"/>
            <a:ext cx="5307864" cy="574713"/>
          </a:xfrm>
        </p:spPr>
        <p:txBody>
          <a:bodyPr anchor="t">
            <a:normAutofit/>
          </a:bodyPr>
          <a:lstStyle>
            <a:lvl1pPr>
              <a:defRPr sz="2800">
                <a:solidFill>
                  <a:schemeClr val="bg1"/>
                </a:solidFill>
                <a:latin typeface="+mn-lt"/>
              </a:defRPr>
            </a:lvl1pPr>
          </a:lstStyle>
          <a:p>
            <a:r>
              <a:rPr kumimoji="1" lang="en-US" altLang="ja-JP" dirty="0"/>
              <a:t>Agenda Here</a:t>
            </a:r>
            <a:endParaRPr kumimoji="1" lang="ja-JP" altLang="en-US" dirty="0"/>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sp>
        <p:nvSpPr>
          <p:cNvPr id="5" name="テキスト プレースホルダー 4"/>
          <p:cNvSpPr>
            <a:spLocks noGrp="1"/>
          </p:cNvSpPr>
          <p:nvPr>
            <p:ph type="body" sz="quarter" idx="13" hasCustomPrompt="1"/>
          </p:nvPr>
        </p:nvSpPr>
        <p:spPr>
          <a:xfrm>
            <a:off x="277390" y="1841500"/>
            <a:ext cx="5270500" cy="3948113"/>
          </a:xfrm>
        </p:spPr>
        <p:txBody>
          <a:bodyPr>
            <a:normAutofit/>
          </a:bodyPr>
          <a:lstStyle>
            <a:lvl1pPr marL="457200" indent="-457200">
              <a:buClr>
                <a:schemeClr val="bg1"/>
              </a:buClr>
              <a:buFont typeface="+mj-lt"/>
              <a:buAutoNum type="arabicPeriod"/>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ja-JP" dirty="0">
                <a:latin typeface="+mn-lt"/>
              </a:rPr>
              <a:t>High Lighted Contents</a:t>
            </a:r>
          </a:p>
        </p:txBody>
      </p:sp>
    </p:spTree>
    <p:extLst>
      <p:ext uri="{BB962C8B-B14F-4D97-AF65-F5344CB8AC3E}">
        <p14:creationId xmlns:p14="http://schemas.microsoft.com/office/powerpoint/2010/main" val="59634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tor_B">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47011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parator_Y">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166221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parator_BGr">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79878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or_Or">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386643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tor_Gr">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146581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parator_G">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261415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8" name="正方形/長方形 7"/>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7" y="0"/>
            <a:ext cx="1187823" cy="739587"/>
          </a:xfrm>
          <a:prstGeom prst="rect">
            <a:avLst/>
          </a:prstGeom>
        </p:spPr>
      </p:pic>
      <p:cxnSp>
        <p:nvCxnSpPr>
          <p:cNvPr id="10" name="直線コネクタ 9"/>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 name="タイトル 1"/>
          <p:cNvSpPr>
            <a:spLocks noGrp="1"/>
          </p:cNvSpPr>
          <p:nvPr>
            <p:ph type="title" hasCustomPrompt="1"/>
          </p:nvPr>
        </p:nvSpPr>
        <p:spPr>
          <a:xfrm>
            <a:off x="223641" y="178948"/>
            <a:ext cx="8463160" cy="483454"/>
          </a:xfrm>
        </p:spPr>
        <p:txBody>
          <a:bodyPr>
            <a:noAutofit/>
          </a:bodyPr>
          <a:lstStyle>
            <a:lvl1pPr algn="l">
              <a:defRPr sz="2400">
                <a:solidFill>
                  <a:schemeClr val="bg1"/>
                </a:solidFill>
              </a:defRPr>
            </a:lvl1pPr>
          </a:lstStyle>
          <a:p>
            <a:r>
              <a:rPr kumimoji="1" lang="en-US" altLang="ja-JP" dirty="0"/>
              <a:t>Slide title; Arial, Bold, 24 points</a:t>
            </a:r>
            <a:endParaRPr kumimoji="1" lang="ja-JP" altLang="en-US" dirty="0"/>
          </a:p>
        </p:txBody>
      </p:sp>
      <p:sp>
        <p:nvSpPr>
          <p:cNvPr id="12" name="コンテンツ プレースホルダー 11"/>
          <p:cNvSpPr>
            <a:spLocks noGrp="1"/>
          </p:cNvSpPr>
          <p:nvPr>
            <p:ph sz="quarter" idx="13" hasCustomPrompt="1"/>
          </p:nvPr>
        </p:nvSpPr>
        <p:spPr>
          <a:xfrm>
            <a:off x="223641" y="950913"/>
            <a:ext cx="8636154" cy="4918269"/>
          </a:xfrm>
        </p:spPr>
        <p:txBody>
          <a:bodyPr>
            <a:spAutoFit/>
          </a:bodyPr>
          <a:lstStyle>
            <a:lvl5pPr>
              <a:defRPr/>
            </a:lvl5pPr>
          </a:lstStyle>
          <a:p>
            <a:pPr lvl="0"/>
            <a:r>
              <a:rPr kumimoji="1" lang="en-US" altLang="ja-JP" dirty="0"/>
              <a:t>First point; Arial, 28 points</a:t>
            </a:r>
            <a:endParaRPr kumimoji="1" lang="ja-JP" altLang="en-US" dirty="0"/>
          </a:p>
          <a:p>
            <a:pPr lvl="1"/>
            <a:r>
              <a:rPr kumimoji="1" lang="en-US" altLang="ja-JP" dirty="0"/>
              <a:t>Sub point; Arial, 24 points</a:t>
            </a:r>
            <a:endParaRPr kumimoji="1" lang="ja-JP" altLang="en-US" dirty="0"/>
          </a:p>
          <a:p>
            <a:pPr lvl="2"/>
            <a:r>
              <a:rPr kumimoji="1" lang="en-US" altLang="ja-JP" dirty="0"/>
              <a:t>Other sub point; Arial, 20 points</a:t>
            </a:r>
            <a:endParaRPr kumimoji="1" lang="ja-JP" altLang="en-US" dirty="0"/>
          </a:p>
          <a:p>
            <a:pPr lvl="3"/>
            <a:r>
              <a:rPr kumimoji="1" lang="en-US" altLang="ja-JP" dirty="0"/>
              <a:t>Other sub point; Arial, 18 points</a:t>
            </a:r>
            <a:endParaRPr kumimoji="1" lang="ja-JP" altLang="en-US" dirty="0"/>
          </a:p>
          <a:p>
            <a:pPr lvl="4"/>
            <a:r>
              <a:rPr kumimoji="1" lang="en-US" altLang="ja-JP" dirty="0"/>
              <a:t>Last sub point; Arial, 16 points</a:t>
            </a:r>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ja-JP" altLang="en-US" dirty="0"/>
          </a:p>
        </p:txBody>
      </p:sp>
      <p:sp>
        <p:nvSpPr>
          <p:cNvPr id="14" name="スライド番号プレースホルダー 13"/>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a:p>
        </p:txBody>
      </p:sp>
    </p:spTree>
    <p:extLst>
      <p:ext uri="{BB962C8B-B14F-4D97-AF65-F5344CB8AC3E}">
        <p14:creationId xmlns:p14="http://schemas.microsoft.com/office/powerpoint/2010/main" val="130154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正方形/長方形 9"/>
          <p:cNvSpPr/>
          <p:nvPr/>
        </p:nvSpPr>
        <p:spPr>
          <a:xfrm>
            <a:off x="0" y="6261870"/>
            <a:ext cx="9144000" cy="5961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1" name="図 10" descr="名称未設定-4-21.png"/>
          <p:cNvPicPr>
            <a:picLocks noChangeAspect="1"/>
          </p:cNvPicPr>
          <p:nvPr/>
        </p:nvPicPr>
        <p:blipFill rotWithShape="1">
          <a:blip r:embed="rId16" cstate="print">
            <a:extLst>
              <a:ext uri="{28A0092B-C50C-407E-A947-70E740481C1C}">
                <a14:useLocalDpi xmlns:a14="http://schemas.microsoft.com/office/drawing/2010/main" val="0"/>
              </a:ext>
            </a:extLst>
          </a:blip>
          <a:srcRect b="16638"/>
          <a:stretch/>
        </p:blipFill>
        <p:spPr>
          <a:xfrm>
            <a:off x="0" y="6193197"/>
            <a:ext cx="9144000" cy="664804"/>
          </a:xfrm>
          <a:prstGeom prst="rect">
            <a:avLst/>
          </a:prstGeom>
        </p:spPr>
      </p:pic>
      <p:sp>
        <p:nvSpPr>
          <p:cNvPr id="2" name="タイトル プレースホルダー 1"/>
          <p:cNvSpPr>
            <a:spLocks noGrp="1"/>
          </p:cNvSpPr>
          <p:nvPr>
            <p:ph type="title"/>
          </p:nvPr>
        </p:nvSpPr>
        <p:spPr>
          <a:xfrm>
            <a:off x="223641" y="178948"/>
            <a:ext cx="8660867" cy="479124"/>
          </a:xfrm>
          <a:prstGeom prst="rect">
            <a:avLst/>
          </a:prstGeom>
        </p:spPr>
        <p:txBody>
          <a:bodyPr vert="horz" lIns="91440" tIns="45720" rIns="91440" bIns="45720" rtlCol="0" anchor="ctr">
            <a:normAutofit/>
          </a:bodyPr>
          <a:lstStyle/>
          <a:p>
            <a:r>
              <a:rPr kumimoji="1" lang="en-US" altLang="ja-JP" dirty="0"/>
              <a:t>Master Title; Arial, Bold, 24 points</a:t>
            </a:r>
            <a:endParaRPr kumimoji="1" lang="ja-JP" altLang="en-US" dirty="0"/>
          </a:p>
        </p:txBody>
      </p:sp>
      <p:sp>
        <p:nvSpPr>
          <p:cNvPr id="3" name="テキスト プレースホルダー 2"/>
          <p:cNvSpPr>
            <a:spLocks noGrp="1"/>
          </p:cNvSpPr>
          <p:nvPr>
            <p:ph type="body" idx="1"/>
          </p:nvPr>
        </p:nvSpPr>
        <p:spPr>
          <a:xfrm>
            <a:off x="247135" y="1093574"/>
            <a:ext cx="8631195" cy="5032592"/>
          </a:xfrm>
          <a:prstGeom prst="rect">
            <a:avLst/>
          </a:prstGeom>
        </p:spPr>
        <p:txBody>
          <a:bodyPr vert="horz" lIns="91440" tIns="45720" rIns="91440" bIns="45720" rtlCol="0">
            <a:normAutofit/>
          </a:bodyPr>
          <a:lstStyle/>
          <a:p>
            <a:r>
              <a:rPr lang="en-US" altLang="ja-JP" dirty="0"/>
              <a:t>First point; Arial, 28 points</a:t>
            </a:r>
            <a:endParaRPr lang="ja-JP" altLang="en-US" dirty="0"/>
          </a:p>
          <a:p>
            <a:pPr lvl="1"/>
            <a:r>
              <a:rPr lang="en-US" altLang="ja-JP" dirty="0"/>
              <a:t>Sub point; Arial, 24 points</a:t>
            </a:r>
            <a:endParaRPr lang="ja-JP" altLang="en-US" dirty="0"/>
          </a:p>
          <a:p>
            <a:pPr lvl="2"/>
            <a:r>
              <a:rPr lang="en-US" altLang="ja-JP" dirty="0"/>
              <a:t>Other sub point; Arial, 20 points</a:t>
            </a:r>
            <a:endParaRPr lang="ja-JP" altLang="en-US" dirty="0"/>
          </a:p>
          <a:p>
            <a:pPr lvl="3"/>
            <a:r>
              <a:rPr lang="en-US" altLang="ja-JP" dirty="0"/>
              <a:t>Other sub point; Arial, 18 points</a:t>
            </a:r>
            <a:endParaRPr lang="ja-JP" altLang="en-US" dirty="0"/>
          </a:p>
          <a:p>
            <a:pPr lvl="4"/>
            <a:r>
              <a:rPr lang="en-US" altLang="ja-JP" dirty="0"/>
              <a:t>Last sub point; Arial, 16 points</a:t>
            </a:r>
          </a:p>
        </p:txBody>
      </p:sp>
      <p:sp>
        <p:nvSpPr>
          <p:cNvPr id="13" name="テキスト ボックス 12"/>
          <p:cNvSpPr txBox="1"/>
          <p:nvPr/>
        </p:nvSpPr>
        <p:spPr>
          <a:xfrm>
            <a:off x="2192184" y="6409487"/>
            <a:ext cx="4681501" cy="246221"/>
          </a:xfrm>
          <a:prstGeom prst="rect">
            <a:avLst/>
          </a:prstGeom>
          <a:noFill/>
        </p:spPr>
        <p:txBody>
          <a:bodyPr wrap="square" lIns="0" tIns="0" rIns="0" bIns="0" rtlCol="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bg1">
                    <a:lumMod val="50000"/>
                  </a:schemeClr>
                </a:solidFill>
                <a:latin typeface="+mn-lt"/>
                <a:ea typeface="+mn-ea"/>
              </a:rPr>
              <a:t>| Aug.</a:t>
            </a:r>
            <a:r>
              <a:rPr kumimoji="1" lang="en-US" altLang="ja-JP" sz="800" baseline="0" dirty="0">
                <a:solidFill>
                  <a:schemeClr val="bg1">
                    <a:lumMod val="50000"/>
                  </a:schemeClr>
                </a:solidFill>
                <a:latin typeface="+mn-lt"/>
                <a:ea typeface="+mn-ea"/>
              </a:rPr>
              <a:t> 20, 2019 |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baseline="0" dirty="0">
                <a:solidFill>
                  <a:schemeClr val="bg1">
                    <a:lumMod val="50000"/>
                  </a:schemeClr>
                </a:solidFill>
                <a:latin typeface="+mn-lt"/>
                <a:ea typeface="+mn-ea"/>
              </a:rPr>
              <a:t>© Yokogawa</a:t>
            </a:r>
            <a:r>
              <a:rPr kumimoji="1" lang="ja-JP" altLang="en-US" sz="800" baseline="0" dirty="0">
                <a:solidFill>
                  <a:schemeClr val="bg1">
                    <a:lumMod val="50000"/>
                  </a:schemeClr>
                </a:solidFill>
                <a:latin typeface="+mn-lt"/>
                <a:ea typeface="+mn-ea"/>
              </a:rPr>
              <a:t> </a:t>
            </a:r>
            <a:r>
              <a:rPr kumimoji="1" lang="en-US" altLang="ja-JP" sz="800" baseline="0" dirty="0">
                <a:solidFill>
                  <a:schemeClr val="bg1">
                    <a:lumMod val="50000"/>
                  </a:schemeClr>
                </a:solidFill>
                <a:latin typeface="+mn-lt"/>
                <a:ea typeface="+mn-ea"/>
              </a:rPr>
              <a:t>Electric Corporation</a:t>
            </a:r>
            <a:endParaRPr kumimoji="1" lang="ja-JP" altLang="en-US" sz="800" dirty="0">
              <a:solidFill>
                <a:schemeClr val="bg1">
                  <a:lumMod val="50000"/>
                </a:schemeClr>
              </a:solidFill>
              <a:latin typeface="+mn-lt"/>
              <a:ea typeface="+mn-ea"/>
            </a:endParaRPr>
          </a:p>
        </p:txBody>
      </p:sp>
      <p:sp>
        <p:nvSpPr>
          <p:cNvPr id="14" name="スライド番号プレースホルダー 13"/>
          <p:cNvSpPr>
            <a:spLocks noGrp="1"/>
          </p:cNvSpPr>
          <p:nvPr>
            <p:ph type="sldNum" sz="quarter" idx="4"/>
          </p:nvPr>
        </p:nvSpPr>
        <p:spPr>
          <a:xfrm>
            <a:off x="3505200" y="6655708"/>
            <a:ext cx="2133600" cy="202293"/>
          </a:xfrm>
          <a:prstGeom prst="rect">
            <a:avLst/>
          </a:prstGeom>
        </p:spPr>
        <p:txBody>
          <a:bodyPr vert="horz" lIns="91440" tIns="45720" rIns="91440" bIns="45720" rtlCol="0" anchor="ctr"/>
          <a:lstStyle>
            <a:lvl1pPr algn="ctr">
              <a:defRPr sz="900">
                <a:solidFill>
                  <a:schemeClr val="tx1">
                    <a:tint val="75000"/>
                  </a:schemeClr>
                </a:solidFill>
              </a:defRPr>
            </a:lvl1pPr>
          </a:lstStyle>
          <a:p>
            <a:fld id="{8C0A14F4-B038-4CDD-8850-825343F583CA}" type="slidenum">
              <a:rPr lang="ja-JP" altLang="en-US" smtClean="0"/>
              <a:pPr/>
              <a:t>‹#›</a:t>
            </a:fld>
            <a:endParaRPr lang="ja-JP" altLang="en-US"/>
          </a:p>
        </p:txBody>
      </p:sp>
      <p:cxnSp>
        <p:nvCxnSpPr>
          <p:cNvPr id="8" name="直線コネクタ 21"/>
          <p:cNvCxnSpPr/>
          <p:nvPr/>
        </p:nvCxnSpPr>
        <p:spPr>
          <a:xfrm>
            <a:off x="0" y="6262478"/>
            <a:ext cx="9144000"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930456"/>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2" r:id="rId3"/>
    <p:sldLayoutId id="2147483678" r:id="rId4"/>
    <p:sldLayoutId id="2147483679" r:id="rId5"/>
    <p:sldLayoutId id="2147483680" r:id="rId6"/>
    <p:sldLayoutId id="2147483681" r:id="rId7"/>
    <p:sldLayoutId id="2147483682" r:id="rId8"/>
    <p:sldLayoutId id="2147483654" r:id="rId9"/>
    <p:sldLayoutId id="2147483683" r:id="rId10"/>
    <p:sldLayoutId id="2147483684" r:id="rId11"/>
    <p:sldLayoutId id="2147483674" r:id="rId12"/>
    <p:sldLayoutId id="2147483685" r:id="rId13"/>
    <p:sldLayoutId id="2147483686" r:id="rId14"/>
  </p:sldLayoutIdLst>
  <p:hf hdr="0" ftr="0" dt="0"/>
  <p:txStyles>
    <p:titleStyle>
      <a:lvl1pPr algn="l" defTabSz="914400" rtl="0" eaLnBrk="1" latinLnBrk="0" hangingPunct="1">
        <a:spcBef>
          <a:spcPct val="0"/>
        </a:spcBef>
        <a:buNone/>
        <a:defRPr kumimoji="1" sz="2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80.png"/></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26" Type="http://schemas.openxmlformats.org/officeDocument/2006/relationships/image" Target="../media/image63.png"/><Relationship Id="rId39" Type="http://schemas.openxmlformats.org/officeDocument/2006/relationships/image" Target="../media/image76.png"/><Relationship Id="rId3" Type="http://schemas.openxmlformats.org/officeDocument/2006/relationships/image" Target="../media/image40.png"/><Relationship Id="rId21" Type="http://schemas.openxmlformats.org/officeDocument/2006/relationships/image" Target="../media/image58.png"/><Relationship Id="rId34" Type="http://schemas.openxmlformats.org/officeDocument/2006/relationships/image" Target="../media/image71.png"/><Relationship Id="rId42" Type="http://schemas.openxmlformats.org/officeDocument/2006/relationships/image" Target="../media/image79.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5" Type="http://schemas.openxmlformats.org/officeDocument/2006/relationships/image" Target="../media/image62.png"/><Relationship Id="rId33" Type="http://schemas.openxmlformats.org/officeDocument/2006/relationships/image" Target="../media/image70.png"/><Relationship Id="rId38" Type="http://schemas.openxmlformats.org/officeDocument/2006/relationships/image" Target="../media/image75.png"/><Relationship Id="rId2" Type="http://schemas.openxmlformats.org/officeDocument/2006/relationships/notesSlide" Target="../notesSlides/notesSlide24.xml"/><Relationship Id="rId16" Type="http://schemas.openxmlformats.org/officeDocument/2006/relationships/image" Target="../media/image53.png"/><Relationship Id="rId20" Type="http://schemas.openxmlformats.org/officeDocument/2006/relationships/image" Target="../media/image57.png"/><Relationship Id="rId29" Type="http://schemas.openxmlformats.org/officeDocument/2006/relationships/image" Target="../media/image66.png"/><Relationship Id="rId41" Type="http://schemas.openxmlformats.org/officeDocument/2006/relationships/image" Target="../media/image78.png"/><Relationship Id="rId1" Type="http://schemas.openxmlformats.org/officeDocument/2006/relationships/slideLayout" Target="../slideLayouts/slideLayout9.xml"/><Relationship Id="rId6" Type="http://schemas.openxmlformats.org/officeDocument/2006/relationships/image" Target="../media/image43.png"/><Relationship Id="rId11" Type="http://schemas.openxmlformats.org/officeDocument/2006/relationships/image" Target="../media/image48.png"/><Relationship Id="rId24" Type="http://schemas.openxmlformats.org/officeDocument/2006/relationships/image" Target="../media/image61.png"/><Relationship Id="rId32" Type="http://schemas.openxmlformats.org/officeDocument/2006/relationships/image" Target="../media/image69.png"/><Relationship Id="rId37" Type="http://schemas.openxmlformats.org/officeDocument/2006/relationships/image" Target="../media/image74.png"/><Relationship Id="rId40" Type="http://schemas.openxmlformats.org/officeDocument/2006/relationships/image" Target="../media/image77.png"/><Relationship Id="rId5" Type="http://schemas.openxmlformats.org/officeDocument/2006/relationships/image" Target="../media/image42.png"/><Relationship Id="rId15" Type="http://schemas.openxmlformats.org/officeDocument/2006/relationships/image" Target="../media/image52.png"/><Relationship Id="rId23" Type="http://schemas.openxmlformats.org/officeDocument/2006/relationships/image" Target="../media/image60.png"/><Relationship Id="rId28" Type="http://schemas.openxmlformats.org/officeDocument/2006/relationships/image" Target="../media/image65.png"/><Relationship Id="rId36" Type="http://schemas.openxmlformats.org/officeDocument/2006/relationships/image" Target="../media/image73.png"/><Relationship Id="rId10" Type="http://schemas.openxmlformats.org/officeDocument/2006/relationships/image" Target="../media/image47.png"/><Relationship Id="rId19" Type="http://schemas.openxmlformats.org/officeDocument/2006/relationships/image" Target="../media/image56.png"/><Relationship Id="rId31" Type="http://schemas.openxmlformats.org/officeDocument/2006/relationships/image" Target="../media/image68.png"/><Relationship Id="rId44" Type="http://schemas.openxmlformats.org/officeDocument/2006/relationships/image" Target="../media/image81.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 Id="rId22" Type="http://schemas.openxmlformats.org/officeDocument/2006/relationships/image" Target="../media/image59.png"/><Relationship Id="rId27" Type="http://schemas.openxmlformats.org/officeDocument/2006/relationships/image" Target="../media/image64.png"/><Relationship Id="rId30" Type="http://schemas.openxmlformats.org/officeDocument/2006/relationships/image" Target="../media/image67.png"/><Relationship Id="rId35" Type="http://schemas.openxmlformats.org/officeDocument/2006/relationships/image" Target="../media/image72.png"/><Relationship Id="rId43" Type="http://schemas.openxmlformats.org/officeDocument/2006/relationships/image" Target="../media/image80.png"/></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26" Type="http://schemas.openxmlformats.org/officeDocument/2006/relationships/image" Target="../media/image63.png"/><Relationship Id="rId39" Type="http://schemas.openxmlformats.org/officeDocument/2006/relationships/image" Target="../media/image76.png"/><Relationship Id="rId3" Type="http://schemas.openxmlformats.org/officeDocument/2006/relationships/image" Target="../media/image40.png"/><Relationship Id="rId21" Type="http://schemas.openxmlformats.org/officeDocument/2006/relationships/image" Target="../media/image58.png"/><Relationship Id="rId34" Type="http://schemas.openxmlformats.org/officeDocument/2006/relationships/image" Target="../media/image71.png"/><Relationship Id="rId42" Type="http://schemas.openxmlformats.org/officeDocument/2006/relationships/image" Target="../media/image79.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5" Type="http://schemas.openxmlformats.org/officeDocument/2006/relationships/image" Target="../media/image62.png"/><Relationship Id="rId33" Type="http://schemas.openxmlformats.org/officeDocument/2006/relationships/image" Target="../media/image70.png"/><Relationship Id="rId38" Type="http://schemas.openxmlformats.org/officeDocument/2006/relationships/image" Target="../media/image75.png"/><Relationship Id="rId2" Type="http://schemas.openxmlformats.org/officeDocument/2006/relationships/notesSlide" Target="../notesSlides/notesSlide25.xml"/><Relationship Id="rId16" Type="http://schemas.openxmlformats.org/officeDocument/2006/relationships/image" Target="../media/image53.png"/><Relationship Id="rId20" Type="http://schemas.openxmlformats.org/officeDocument/2006/relationships/image" Target="../media/image57.png"/><Relationship Id="rId29" Type="http://schemas.openxmlformats.org/officeDocument/2006/relationships/image" Target="../media/image66.png"/><Relationship Id="rId41" Type="http://schemas.openxmlformats.org/officeDocument/2006/relationships/image" Target="../media/image78.png"/><Relationship Id="rId1" Type="http://schemas.openxmlformats.org/officeDocument/2006/relationships/slideLayout" Target="../slideLayouts/slideLayout9.xml"/><Relationship Id="rId6" Type="http://schemas.openxmlformats.org/officeDocument/2006/relationships/image" Target="../media/image43.png"/><Relationship Id="rId11" Type="http://schemas.openxmlformats.org/officeDocument/2006/relationships/image" Target="../media/image48.png"/><Relationship Id="rId24" Type="http://schemas.openxmlformats.org/officeDocument/2006/relationships/image" Target="../media/image61.png"/><Relationship Id="rId32" Type="http://schemas.openxmlformats.org/officeDocument/2006/relationships/image" Target="../media/image69.png"/><Relationship Id="rId37" Type="http://schemas.openxmlformats.org/officeDocument/2006/relationships/image" Target="../media/image74.png"/><Relationship Id="rId40" Type="http://schemas.openxmlformats.org/officeDocument/2006/relationships/image" Target="../media/image77.png"/><Relationship Id="rId5" Type="http://schemas.openxmlformats.org/officeDocument/2006/relationships/image" Target="../media/image42.png"/><Relationship Id="rId15" Type="http://schemas.openxmlformats.org/officeDocument/2006/relationships/image" Target="../media/image52.png"/><Relationship Id="rId23" Type="http://schemas.openxmlformats.org/officeDocument/2006/relationships/image" Target="../media/image60.png"/><Relationship Id="rId28" Type="http://schemas.openxmlformats.org/officeDocument/2006/relationships/image" Target="../media/image65.png"/><Relationship Id="rId36" Type="http://schemas.openxmlformats.org/officeDocument/2006/relationships/image" Target="../media/image73.png"/><Relationship Id="rId10" Type="http://schemas.openxmlformats.org/officeDocument/2006/relationships/image" Target="../media/image47.png"/><Relationship Id="rId19" Type="http://schemas.openxmlformats.org/officeDocument/2006/relationships/image" Target="../media/image56.png"/><Relationship Id="rId31" Type="http://schemas.openxmlformats.org/officeDocument/2006/relationships/image" Target="../media/image68.png"/><Relationship Id="rId44" Type="http://schemas.openxmlformats.org/officeDocument/2006/relationships/image" Target="../media/image81.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 Id="rId22" Type="http://schemas.openxmlformats.org/officeDocument/2006/relationships/image" Target="../media/image59.png"/><Relationship Id="rId27" Type="http://schemas.openxmlformats.org/officeDocument/2006/relationships/image" Target="../media/image64.png"/><Relationship Id="rId30" Type="http://schemas.openxmlformats.org/officeDocument/2006/relationships/image" Target="../media/image67.png"/><Relationship Id="rId35" Type="http://schemas.openxmlformats.org/officeDocument/2006/relationships/image" Target="../media/image72.png"/><Relationship Id="rId43" Type="http://schemas.openxmlformats.org/officeDocument/2006/relationships/image" Target="../media/image80.png"/></Relationships>
</file>

<file path=ppt/slides/_rels/slide27.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18" Type="http://schemas.openxmlformats.org/officeDocument/2006/relationships/image" Target="../media/image97.png"/><Relationship Id="rId26" Type="http://schemas.openxmlformats.org/officeDocument/2006/relationships/image" Target="../media/image105.png"/><Relationship Id="rId3" Type="http://schemas.openxmlformats.org/officeDocument/2006/relationships/image" Target="../media/image82.png"/><Relationship Id="rId21" Type="http://schemas.openxmlformats.org/officeDocument/2006/relationships/image" Target="../media/image100.png"/><Relationship Id="rId7" Type="http://schemas.openxmlformats.org/officeDocument/2006/relationships/image" Target="../media/image86.png"/><Relationship Id="rId12" Type="http://schemas.openxmlformats.org/officeDocument/2006/relationships/image" Target="../media/image91.png"/><Relationship Id="rId17" Type="http://schemas.openxmlformats.org/officeDocument/2006/relationships/image" Target="../media/image96.png"/><Relationship Id="rId25" Type="http://schemas.openxmlformats.org/officeDocument/2006/relationships/image" Target="../media/image104.png"/><Relationship Id="rId2" Type="http://schemas.openxmlformats.org/officeDocument/2006/relationships/notesSlide" Target="../notesSlides/notesSlide26.xml"/><Relationship Id="rId16" Type="http://schemas.openxmlformats.org/officeDocument/2006/relationships/image" Target="../media/image95.png"/><Relationship Id="rId20" Type="http://schemas.openxmlformats.org/officeDocument/2006/relationships/image" Target="../media/image99.png"/><Relationship Id="rId1" Type="http://schemas.openxmlformats.org/officeDocument/2006/relationships/slideLayout" Target="../slideLayouts/slideLayout9.xml"/><Relationship Id="rId6" Type="http://schemas.openxmlformats.org/officeDocument/2006/relationships/image" Target="../media/image85.png"/><Relationship Id="rId11" Type="http://schemas.openxmlformats.org/officeDocument/2006/relationships/image" Target="../media/image90.png"/><Relationship Id="rId24" Type="http://schemas.openxmlformats.org/officeDocument/2006/relationships/image" Target="../media/image103.png"/><Relationship Id="rId5" Type="http://schemas.openxmlformats.org/officeDocument/2006/relationships/image" Target="../media/image84.png"/><Relationship Id="rId15" Type="http://schemas.openxmlformats.org/officeDocument/2006/relationships/image" Target="../media/image94.png"/><Relationship Id="rId23" Type="http://schemas.openxmlformats.org/officeDocument/2006/relationships/image" Target="../media/image102.png"/><Relationship Id="rId28" Type="http://schemas.openxmlformats.org/officeDocument/2006/relationships/image" Target="../media/image107.png"/><Relationship Id="rId10" Type="http://schemas.openxmlformats.org/officeDocument/2006/relationships/image" Target="../media/image89.png"/><Relationship Id="rId19" Type="http://schemas.openxmlformats.org/officeDocument/2006/relationships/image" Target="../media/image98.png"/><Relationship Id="rId4" Type="http://schemas.openxmlformats.org/officeDocument/2006/relationships/image" Target="../media/image83.png"/><Relationship Id="rId9" Type="http://schemas.openxmlformats.org/officeDocument/2006/relationships/image" Target="../media/image88.png"/><Relationship Id="rId14" Type="http://schemas.openxmlformats.org/officeDocument/2006/relationships/image" Target="../media/image93.png"/><Relationship Id="rId22" Type="http://schemas.openxmlformats.org/officeDocument/2006/relationships/image" Target="../media/image101.png"/><Relationship Id="rId27" Type="http://schemas.openxmlformats.org/officeDocument/2006/relationships/image" Target="../media/image106.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24.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8" Type="http://schemas.openxmlformats.org/officeDocument/2006/relationships/image" Target="../media/image113.png"/><Relationship Id="rId13" Type="http://schemas.openxmlformats.org/officeDocument/2006/relationships/image" Target="../media/image118.png"/><Relationship Id="rId3" Type="http://schemas.openxmlformats.org/officeDocument/2006/relationships/image" Target="../media/image108.png"/><Relationship Id="rId7" Type="http://schemas.openxmlformats.org/officeDocument/2006/relationships/image" Target="../media/image112.png"/><Relationship Id="rId12" Type="http://schemas.openxmlformats.org/officeDocument/2006/relationships/image" Target="../media/image117.png"/><Relationship Id="rId17" Type="http://schemas.openxmlformats.org/officeDocument/2006/relationships/image" Target="../media/image122.png"/><Relationship Id="rId2" Type="http://schemas.openxmlformats.org/officeDocument/2006/relationships/notesSlide" Target="../notesSlides/notesSlide28.xml"/><Relationship Id="rId16" Type="http://schemas.openxmlformats.org/officeDocument/2006/relationships/image" Target="../media/image121.png"/><Relationship Id="rId1" Type="http://schemas.openxmlformats.org/officeDocument/2006/relationships/slideLayout" Target="../slideLayouts/slideLayout9.xml"/><Relationship Id="rId6" Type="http://schemas.openxmlformats.org/officeDocument/2006/relationships/image" Target="../media/image111.png"/><Relationship Id="rId11" Type="http://schemas.openxmlformats.org/officeDocument/2006/relationships/image" Target="../media/image116.png"/><Relationship Id="rId5" Type="http://schemas.openxmlformats.org/officeDocument/2006/relationships/image" Target="../media/image110.png"/><Relationship Id="rId15" Type="http://schemas.openxmlformats.org/officeDocument/2006/relationships/image" Target="../media/image120.png"/><Relationship Id="rId10" Type="http://schemas.openxmlformats.org/officeDocument/2006/relationships/image" Target="../media/image115.png"/><Relationship Id="rId4" Type="http://schemas.openxmlformats.org/officeDocument/2006/relationships/image" Target="../media/image109.png"/><Relationship Id="rId9" Type="http://schemas.openxmlformats.org/officeDocument/2006/relationships/image" Target="../media/image114.png"/><Relationship Id="rId14" Type="http://schemas.openxmlformats.org/officeDocument/2006/relationships/image" Target="../media/image1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30.xml"/><Relationship Id="rId1" Type="http://schemas.openxmlformats.org/officeDocument/2006/relationships/slideLayout" Target="../slideLayouts/slideLayout9.xml"/><Relationship Id="rId5" Type="http://schemas.openxmlformats.org/officeDocument/2006/relationships/image" Target="../media/image126.png"/><Relationship Id="rId4" Type="http://schemas.openxmlformats.org/officeDocument/2006/relationships/image" Target="../media/image125.png"/></Relationships>
</file>

<file path=ppt/slides/_rels/slide3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33.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133.png"/></Relationships>
</file>

<file path=ppt/slides/_rels/slide35.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36.xml.rels><?xml version="1.0" encoding="UTF-8" standalone="yes"?>
<Relationships xmlns="http://schemas.openxmlformats.org/package/2006/relationships"><Relationship Id="rId3" Type="http://schemas.openxmlformats.org/officeDocument/2006/relationships/image" Target="../media/image138.png"/><Relationship Id="rId7" Type="http://schemas.openxmlformats.org/officeDocument/2006/relationships/image" Target="../media/image142.png"/><Relationship Id="rId2" Type="http://schemas.openxmlformats.org/officeDocument/2006/relationships/notesSlide" Target="../notesSlides/notesSlide35.xml"/><Relationship Id="rId1" Type="http://schemas.openxmlformats.org/officeDocument/2006/relationships/slideLayout" Target="../slideLayouts/slideLayout9.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9.png"/></Relationships>
</file>

<file path=ppt/slides/_rels/slide3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a:xfrm>
            <a:off x="277388" y="1741211"/>
            <a:ext cx="7420989" cy="1304745"/>
          </a:xfrm>
        </p:spPr>
        <p:txBody>
          <a:bodyPr>
            <a:noAutofit/>
          </a:bodyPr>
          <a:lstStyle/>
          <a:p>
            <a:r>
              <a:rPr kumimoji="1" lang="en-US" altLang="ja-JP" dirty="0">
                <a:latin typeface="+mn-ea"/>
                <a:ea typeface="+mn-ea"/>
              </a:rPr>
              <a:t>Galois(</a:t>
            </a:r>
            <a:r>
              <a:rPr kumimoji="1" lang="ja-JP" altLang="en-US" dirty="0">
                <a:latin typeface="+mn-ea"/>
                <a:ea typeface="+mn-ea"/>
              </a:rPr>
              <a:t>ガロア</a:t>
            </a:r>
            <a:r>
              <a:rPr kumimoji="1" lang="en-US" altLang="ja-JP" dirty="0">
                <a:latin typeface="+mn-ea"/>
                <a:ea typeface="+mn-ea"/>
              </a:rPr>
              <a:t>)</a:t>
            </a:r>
            <a:r>
              <a:rPr kumimoji="1" lang="ja-JP" altLang="en-US" dirty="0">
                <a:latin typeface="+mn-ea"/>
                <a:ea typeface="+mn-ea"/>
              </a:rPr>
              <a:t>理論まで</a:t>
            </a:r>
            <a:br>
              <a:rPr kumimoji="1" lang="en-US" altLang="ja-JP" dirty="0">
                <a:latin typeface="+mn-ea"/>
                <a:ea typeface="+mn-ea"/>
              </a:rPr>
            </a:br>
            <a:r>
              <a:rPr kumimoji="1" lang="ja-JP" altLang="en-US" dirty="0">
                <a:latin typeface="+mn-ea"/>
                <a:ea typeface="+mn-ea"/>
              </a:rPr>
              <a:t>たどり着かない群論</a:t>
            </a:r>
          </a:p>
        </p:txBody>
      </p:sp>
      <p:sp>
        <p:nvSpPr>
          <p:cNvPr id="4" name="スライド番号プレースホルダー 3"/>
          <p:cNvSpPr>
            <a:spLocks noGrp="1"/>
          </p:cNvSpPr>
          <p:nvPr>
            <p:ph type="sldNum" sz="quarter" idx="12"/>
          </p:nvPr>
        </p:nvSpPr>
        <p:spPr/>
        <p:txBody>
          <a:bodyPr/>
          <a:lstStyle/>
          <a:p>
            <a:fld id="{A9BE1287-D590-4421-910E-33B99E005C40}" type="slidenum">
              <a:rPr kumimoji="1" lang="ja-JP" altLang="en-US" smtClean="0"/>
              <a:pPr/>
              <a:t>1</a:t>
            </a:fld>
            <a:endParaRPr kumimoji="1" lang="ja-JP" altLang="en-US" dirty="0"/>
          </a:p>
        </p:txBody>
      </p:sp>
      <p:sp>
        <p:nvSpPr>
          <p:cNvPr id="5" name="テキスト プレースホルダー 4"/>
          <p:cNvSpPr>
            <a:spLocks noGrp="1"/>
          </p:cNvSpPr>
          <p:nvPr>
            <p:ph type="body" sz="quarter" idx="13"/>
          </p:nvPr>
        </p:nvSpPr>
        <p:spPr>
          <a:xfrm>
            <a:off x="277389" y="4631975"/>
            <a:ext cx="6462077" cy="413418"/>
          </a:xfrm>
        </p:spPr>
        <p:txBody>
          <a:bodyPr/>
          <a:lstStyle/>
          <a:p>
            <a:r>
              <a:rPr lang="ja-JP" altLang="en-US" dirty="0"/>
              <a:t>熊谷 渉</a:t>
            </a:r>
            <a:endParaRPr kumimoji="1" lang="ja-JP" altLang="en-US" dirty="0"/>
          </a:p>
        </p:txBody>
      </p:sp>
      <p:sp>
        <p:nvSpPr>
          <p:cNvPr id="6" name="テキスト プレースホルダー 5"/>
          <p:cNvSpPr>
            <a:spLocks noGrp="1"/>
          </p:cNvSpPr>
          <p:nvPr>
            <p:ph type="body" sz="quarter" idx="14"/>
          </p:nvPr>
        </p:nvSpPr>
        <p:spPr>
          <a:xfrm>
            <a:off x="277389" y="5077052"/>
            <a:ext cx="7701199" cy="829429"/>
          </a:xfrm>
        </p:spPr>
        <p:txBody>
          <a:bodyPr>
            <a:normAutofit/>
          </a:bodyPr>
          <a:lstStyle/>
          <a:p>
            <a:r>
              <a:rPr lang="en-US" altLang="ja-JP" sz="2000" dirty="0"/>
              <a:t>MK</a:t>
            </a:r>
            <a:r>
              <a:rPr lang="ja-JP" altLang="en-US" sz="2000" dirty="0"/>
              <a:t>本部　イノベーションセンター</a:t>
            </a:r>
            <a:endParaRPr lang="en-US" altLang="ja-JP" sz="2000" dirty="0"/>
          </a:p>
          <a:p>
            <a:r>
              <a:rPr lang="ja-JP" altLang="en-US" sz="2000" dirty="0"/>
              <a:t>インキュベーション部　</a:t>
            </a:r>
            <a:r>
              <a:rPr lang="en-US" altLang="ja-JP" sz="2000" dirty="0"/>
              <a:t>O&amp;M</a:t>
            </a:r>
            <a:r>
              <a:rPr lang="ja-JP" altLang="en-US" sz="2000" dirty="0"/>
              <a:t>デザイン </a:t>
            </a:r>
            <a:r>
              <a:rPr lang="en-US" altLang="ja-JP" sz="2000" dirty="0"/>
              <a:t>Gr.</a:t>
            </a:r>
          </a:p>
        </p:txBody>
      </p:sp>
      <p:sp>
        <p:nvSpPr>
          <p:cNvPr id="7" name="テキスト プレースホルダー 6"/>
          <p:cNvSpPr>
            <a:spLocks noGrp="1"/>
          </p:cNvSpPr>
          <p:nvPr>
            <p:ph type="body" sz="quarter" idx="15"/>
          </p:nvPr>
        </p:nvSpPr>
        <p:spPr/>
        <p:txBody>
          <a:bodyPr/>
          <a:lstStyle/>
          <a:p>
            <a:r>
              <a:rPr lang="en-US" altLang="ja-JP" dirty="0"/>
              <a:t>2020</a:t>
            </a:r>
            <a:r>
              <a:rPr lang="ja-JP" altLang="en-US" dirty="0"/>
              <a:t>年</a:t>
            </a:r>
            <a:r>
              <a:rPr lang="en-US" altLang="ja-JP" dirty="0"/>
              <a:t>2</a:t>
            </a:r>
            <a:r>
              <a:rPr lang="ja-JP" altLang="en-US" dirty="0"/>
              <a:t>月</a:t>
            </a:r>
            <a:r>
              <a:rPr lang="en-US" altLang="ja-JP" dirty="0"/>
              <a:t>13</a:t>
            </a:r>
            <a:r>
              <a:rPr lang="ja-JP" altLang="en-US" dirty="0"/>
              <a:t>日</a:t>
            </a:r>
          </a:p>
        </p:txBody>
      </p:sp>
      <p:sp>
        <p:nvSpPr>
          <p:cNvPr id="8" name="サブタイトル 2"/>
          <p:cNvSpPr>
            <a:spLocks noGrp="1"/>
          </p:cNvSpPr>
          <p:nvPr>
            <p:ph type="subTitle" idx="1"/>
          </p:nvPr>
        </p:nvSpPr>
        <p:spPr>
          <a:xfrm>
            <a:off x="277390" y="1142876"/>
            <a:ext cx="5286786" cy="407010"/>
          </a:xfrm>
          <a:noFill/>
        </p:spPr>
        <p:txBody>
          <a:bodyPr vert="horz" lIns="0" tIns="0" rIns="0" bIns="0" rtlCol="0" anchor="t">
            <a:noAutofit/>
          </a:bodyPr>
          <a:lstStyle>
            <a:lvl1pPr marL="0" indent="0">
              <a:buFontTx/>
              <a:buNone/>
              <a:defRPr lang="ja-JP" altLang="en-US" sz="2400" b="1" baseline="0">
                <a:solidFill>
                  <a:schemeClr val="bg1"/>
                </a:solidFill>
                <a:latin typeface="+mn-lt"/>
                <a:cs typeface="ＭＳ Ｐ明朝"/>
              </a:defRPr>
            </a:lvl1pPr>
          </a:lstStyle>
          <a:p>
            <a:r>
              <a:rPr lang="ja-JP" altLang="en-US" dirty="0"/>
              <a:t>数理モデルワークショップ</a:t>
            </a:r>
          </a:p>
        </p:txBody>
      </p:sp>
    </p:spTree>
    <p:extLst>
      <p:ext uri="{BB962C8B-B14F-4D97-AF65-F5344CB8AC3E}">
        <p14:creationId xmlns:p14="http://schemas.microsoft.com/office/powerpoint/2010/main" val="376696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B1E63-95DD-4933-80BC-1324CEF903E8}"/>
              </a:ext>
            </a:extLst>
          </p:cNvPr>
          <p:cNvSpPr>
            <a:spLocks noGrp="1"/>
          </p:cNvSpPr>
          <p:nvPr>
            <p:ph type="ctrTitle"/>
          </p:nvPr>
        </p:nvSpPr>
        <p:spPr/>
        <p:txBody>
          <a:bodyPr/>
          <a:lstStyle/>
          <a:p>
            <a:r>
              <a:rPr kumimoji="1" lang="ja-JP" altLang="en-US" dirty="0"/>
              <a:t>今日の内容</a:t>
            </a:r>
          </a:p>
        </p:txBody>
      </p:sp>
      <p:sp>
        <p:nvSpPr>
          <p:cNvPr id="3" name="スライド番号プレースホルダー 2">
            <a:extLst>
              <a:ext uri="{FF2B5EF4-FFF2-40B4-BE49-F238E27FC236}">
                <a16:creationId xmlns:a16="http://schemas.microsoft.com/office/drawing/2014/main" id="{95FE2731-93EA-434D-8C5B-E420389063D6}"/>
              </a:ext>
            </a:extLst>
          </p:cNvPr>
          <p:cNvSpPr>
            <a:spLocks noGrp="1"/>
          </p:cNvSpPr>
          <p:nvPr>
            <p:ph type="sldNum" sz="quarter" idx="12"/>
          </p:nvPr>
        </p:nvSpPr>
        <p:spPr/>
        <p:txBody>
          <a:bodyPr/>
          <a:lstStyle/>
          <a:p>
            <a:fld id="{A9BE1287-D590-4421-910E-33B99E005C40}" type="slidenum">
              <a:rPr kumimoji="1" lang="ja-JP" altLang="en-US" smtClean="0"/>
              <a:pPr/>
              <a:t>10</a:t>
            </a:fld>
            <a:endParaRPr kumimoji="1" lang="ja-JP" altLang="en-US" dirty="0"/>
          </a:p>
        </p:txBody>
      </p:sp>
      <p:sp>
        <p:nvSpPr>
          <p:cNvPr id="4" name="テキスト プレースホルダー 3">
            <a:extLst>
              <a:ext uri="{FF2B5EF4-FFF2-40B4-BE49-F238E27FC236}">
                <a16:creationId xmlns:a16="http://schemas.microsoft.com/office/drawing/2014/main" id="{C3E97A03-1E9E-4CC6-8613-8EFA4C31A774}"/>
              </a:ext>
            </a:extLst>
          </p:cNvPr>
          <p:cNvSpPr>
            <a:spLocks noGrp="1"/>
          </p:cNvSpPr>
          <p:nvPr>
            <p:ph type="body" sz="quarter" idx="13"/>
          </p:nvPr>
        </p:nvSpPr>
        <p:spPr>
          <a:xfrm>
            <a:off x="277389" y="1841500"/>
            <a:ext cx="6969571" cy="4458939"/>
          </a:xfrm>
        </p:spPr>
        <p:txBody>
          <a:bodyPr>
            <a:normAutofit/>
          </a:bodyPr>
          <a:lstStyle/>
          <a:p>
            <a:r>
              <a:rPr lang="ja-JP" altLang="en-US" dirty="0"/>
              <a:t>私と</a:t>
            </a:r>
            <a:r>
              <a:rPr lang="en-US" altLang="ja-JP" dirty="0"/>
              <a:t>Galois</a:t>
            </a:r>
            <a:r>
              <a:rPr lang="ja-JP" altLang="en-US" dirty="0"/>
              <a:t>の出会い</a:t>
            </a:r>
            <a:endParaRPr lang="en-US" altLang="ja-JP" dirty="0"/>
          </a:p>
          <a:p>
            <a:r>
              <a:rPr lang="ja-JP" altLang="en-US" dirty="0"/>
              <a:t>代数方程式の解と体</a:t>
            </a:r>
            <a:endParaRPr lang="en-US" altLang="ja-JP" dirty="0"/>
          </a:p>
          <a:p>
            <a:r>
              <a:rPr lang="ja-JP" altLang="en-US" dirty="0"/>
              <a:t>群論</a:t>
            </a:r>
            <a:endParaRPr lang="en-US" altLang="ja-JP" dirty="0"/>
          </a:p>
        </p:txBody>
      </p:sp>
      <p:sp>
        <p:nvSpPr>
          <p:cNvPr id="12" name="テキスト ボックス 11">
            <a:extLst>
              <a:ext uri="{FF2B5EF4-FFF2-40B4-BE49-F238E27FC236}">
                <a16:creationId xmlns:a16="http://schemas.microsoft.com/office/drawing/2014/main" id="{6E45B50C-389C-4716-B46B-D22217ABE414}"/>
              </a:ext>
            </a:extLst>
          </p:cNvPr>
          <p:cNvSpPr txBox="1"/>
          <p:nvPr/>
        </p:nvSpPr>
        <p:spPr>
          <a:xfrm>
            <a:off x="2158764" y="798229"/>
            <a:ext cx="4826471" cy="461665"/>
          </a:xfrm>
          <a:prstGeom prst="rect">
            <a:avLst/>
          </a:prstGeom>
          <a:noFill/>
        </p:spPr>
        <p:txBody>
          <a:bodyPr wrap="square" rtlCol="0">
            <a:spAutoFit/>
          </a:bodyPr>
          <a:lstStyle/>
          <a:p>
            <a:pPr algn="ctr"/>
            <a:r>
              <a:rPr kumimoji="1" lang="en-US" altLang="ja-JP" sz="2400" b="1" dirty="0">
                <a:solidFill>
                  <a:schemeClr val="bg1"/>
                </a:solidFill>
              </a:rPr>
              <a:t>Galois</a:t>
            </a:r>
            <a:r>
              <a:rPr kumimoji="1" lang="ja-JP" altLang="en-US" sz="2400" b="1" dirty="0">
                <a:solidFill>
                  <a:schemeClr val="bg1"/>
                </a:solidFill>
              </a:rPr>
              <a:t>理論までたどり着かない群論</a:t>
            </a:r>
          </a:p>
        </p:txBody>
      </p:sp>
      <p:sp>
        <p:nvSpPr>
          <p:cNvPr id="13" name="テキスト ボックス 12">
            <a:extLst>
              <a:ext uri="{FF2B5EF4-FFF2-40B4-BE49-F238E27FC236}">
                <a16:creationId xmlns:a16="http://schemas.microsoft.com/office/drawing/2014/main" id="{6E5F69B3-1598-4273-9D6B-BFF588945854}"/>
              </a:ext>
            </a:extLst>
          </p:cNvPr>
          <p:cNvSpPr txBox="1"/>
          <p:nvPr/>
        </p:nvSpPr>
        <p:spPr>
          <a:xfrm>
            <a:off x="521692" y="3928627"/>
            <a:ext cx="7875056" cy="461665"/>
          </a:xfrm>
          <a:prstGeom prst="rect">
            <a:avLst/>
          </a:prstGeom>
          <a:noFill/>
        </p:spPr>
        <p:txBody>
          <a:bodyPr wrap="square" rtlCol="0">
            <a:spAutoFit/>
          </a:bodyPr>
          <a:lstStyle/>
          <a:p>
            <a:pPr algn="ctr"/>
            <a:r>
              <a:rPr kumimoji="1" lang="en-US" altLang="ja-JP" sz="2400" b="1" dirty="0">
                <a:solidFill>
                  <a:srgbClr val="FF0000"/>
                </a:solidFill>
              </a:rPr>
              <a:t>※</a:t>
            </a:r>
            <a:r>
              <a:rPr kumimoji="1" lang="ja-JP" altLang="en-US" sz="2400" b="1" dirty="0">
                <a:solidFill>
                  <a:srgbClr val="FF0000"/>
                </a:solidFill>
              </a:rPr>
              <a:t>ネタバレ：</a:t>
            </a:r>
            <a:r>
              <a:rPr kumimoji="1" lang="en-US" altLang="ja-JP" sz="2400" b="1" dirty="0">
                <a:solidFill>
                  <a:srgbClr val="FF0000"/>
                </a:solidFill>
              </a:rPr>
              <a:t>Galois</a:t>
            </a:r>
            <a:r>
              <a:rPr kumimoji="1" lang="ja-JP" altLang="en-US" sz="2400" b="1" dirty="0">
                <a:solidFill>
                  <a:srgbClr val="FF0000"/>
                </a:solidFill>
              </a:rPr>
              <a:t>理論どころか、正規部分群までいきません</a:t>
            </a:r>
          </a:p>
        </p:txBody>
      </p:sp>
    </p:spTree>
    <p:extLst>
      <p:ext uri="{BB962C8B-B14F-4D97-AF65-F5344CB8AC3E}">
        <p14:creationId xmlns:p14="http://schemas.microsoft.com/office/powerpoint/2010/main" val="2648084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私が数学に興味を持ったきっかけ</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11</a:t>
            </a:fld>
            <a:endParaRPr lang="ja-JP" altLang="en-US"/>
          </a:p>
        </p:txBody>
      </p:sp>
      <p:sp>
        <p:nvSpPr>
          <p:cNvPr id="19" name="コンテンツ プレースホルダー 1">
            <a:extLst>
              <a:ext uri="{FF2B5EF4-FFF2-40B4-BE49-F238E27FC236}">
                <a16:creationId xmlns:a16="http://schemas.microsoft.com/office/drawing/2014/main" id="{7A1DA42D-9D31-426B-BC73-898710D80BB2}"/>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a:t>
            </a:r>
            <a:r>
              <a:rPr lang="ja-JP" altLang="en-US" sz="1800" b="1" dirty="0">
                <a:solidFill>
                  <a:schemeClr val="bg1"/>
                </a:solidFill>
              </a:rPr>
              <a:t>私と</a:t>
            </a:r>
            <a:r>
              <a:rPr lang="en-US" altLang="ja-JP" sz="1800" b="1" dirty="0">
                <a:solidFill>
                  <a:schemeClr val="bg1"/>
                </a:solidFill>
              </a:rPr>
              <a:t>Galois</a:t>
            </a:r>
            <a:r>
              <a:rPr lang="ja-JP" altLang="en-US" sz="1800" b="1" dirty="0">
                <a:solidFill>
                  <a:schemeClr val="bg1"/>
                </a:solidFill>
              </a:rPr>
              <a:t>の出会い</a:t>
            </a:r>
            <a:endParaRPr lang="en-US" altLang="ja-JP" sz="1800" b="1" dirty="0">
              <a:solidFill>
                <a:schemeClr val="bg1"/>
              </a:solidFill>
            </a:endParaRPr>
          </a:p>
        </p:txBody>
      </p:sp>
      <p:sp>
        <p:nvSpPr>
          <p:cNvPr id="5" name="コンテンツ プレースホルダー 4">
            <a:extLst>
              <a:ext uri="{FF2B5EF4-FFF2-40B4-BE49-F238E27FC236}">
                <a16:creationId xmlns:a16="http://schemas.microsoft.com/office/drawing/2014/main" id="{C2B57C23-3F8D-4FEB-9EB6-9B979FEC9082}"/>
              </a:ext>
            </a:extLst>
          </p:cNvPr>
          <p:cNvSpPr>
            <a:spLocks noGrp="1"/>
          </p:cNvSpPr>
          <p:nvPr>
            <p:ph sz="quarter" idx="13"/>
          </p:nvPr>
        </p:nvSpPr>
        <p:spPr>
          <a:xfrm>
            <a:off x="223641" y="916410"/>
            <a:ext cx="8636154" cy="523220"/>
          </a:xfrm>
        </p:spPr>
        <p:txBody>
          <a:bodyPr/>
          <a:lstStyle/>
          <a:p>
            <a:r>
              <a:rPr lang="ja-JP" altLang="en-US" dirty="0"/>
              <a:t>高校の頃に読んだ本で、数学への印象がガラリと変わった</a:t>
            </a:r>
            <a:endParaRPr lang="en-US" altLang="ja-JP" dirty="0"/>
          </a:p>
        </p:txBody>
      </p:sp>
      <p:pic>
        <p:nvPicPr>
          <p:cNvPr id="7" name="図 6">
            <a:extLst>
              <a:ext uri="{FF2B5EF4-FFF2-40B4-BE49-F238E27FC236}">
                <a16:creationId xmlns:a16="http://schemas.microsoft.com/office/drawing/2014/main" id="{BC92D4C7-9F78-4215-9D52-7FC9E1321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375" y="1647825"/>
            <a:ext cx="2862488" cy="4057650"/>
          </a:xfrm>
          <a:prstGeom prst="rect">
            <a:avLst/>
          </a:prstGeom>
        </p:spPr>
      </p:pic>
      <p:pic>
        <p:nvPicPr>
          <p:cNvPr id="6" name="図 5">
            <a:extLst>
              <a:ext uri="{FF2B5EF4-FFF2-40B4-BE49-F238E27FC236}">
                <a16:creationId xmlns:a16="http://schemas.microsoft.com/office/drawing/2014/main" id="{F2183DCE-D318-4216-ADD7-69E2C68DB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3925" y="1647825"/>
            <a:ext cx="2958243" cy="4173960"/>
          </a:xfrm>
          <a:prstGeom prst="rect">
            <a:avLst/>
          </a:prstGeom>
        </p:spPr>
      </p:pic>
    </p:spTree>
    <p:extLst>
      <p:ext uri="{BB962C8B-B14F-4D97-AF65-F5344CB8AC3E}">
        <p14:creationId xmlns:p14="http://schemas.microsoft.com/office/powerpoint/2010/main" val="1652280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大学への数学（大数：東京出版）</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12</a:t>
            </a:fld>
            <a:endParaRPr lang="ja-JP" altLang="en-US"/>
          </a:p>
        </p:txBody>
      </p:sp>
      <p:sp>
        <p:nvSpPr>
          <p:cNvPr id="19" name="コンテンツ プレースホルダー 1">
            <a:extLst>
              <a:ext uri="{FF2B5EF4-FFF2-40B4-BE49-F238E27FC236}">
                <a16:creationId xmlns:a16="http://schemas.microsoft.com/office/drawing/2014/main" id="{7A1DA42D-9D31-426B-BC73-898710D80BB2}"/>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a:t>
            </a:r>
            <a:r>
              <a:rPr lang="ja-JP" altLang="en-US" sz="1800" b="1" dirty="0">
                <a:solidFill>
                  <a:schemeClr val="bg1"/>
                </a:solidFill>
              </a:rPr>
              <a:t>私と</a:t>
            </a:r>
            <a:r>
              <a:rPr lang="en-US" altLang="ja-JP" sz="1800" b="1" dirty="0">
                <a:solidFill>
                  <a:schemeClr val="bg1"/>
                </a:solidFill>
              </a:rPr>
              <a:t>Galois</a:t>
            </a:r>
            <a:r>
              <a:rPr lang="ja-JP" altLang="en-US" sz="1800" b="1" dirty="0">
                <a:solidFill>
                  <a:schemeClr val="bg1"/>
                </a:solidFill>
              </a:rPr>
              <a:t>の出会い</a:t>
            </a:r>
            <a:endParaRPr lang="en-US" altLang="ja-JP" sz="1800" b="1" dirty="0">
              <a:solidFill>
                <a:schemeClr val="bg1"/>
              </a:solidFill>
            </a:endParaRPr>
          </a:p>
        </p:txBody>
      </p:sp>
      <p:sp>
        <p:nvSpPr>
          <p:cNvPr id="5" name="コンテンツ プレースホルダー 4">
            <a:extLst>
              <a:ext uri="{FF2B5EF4-FFF2-40B4-BE49-F238E27FC236}">
                <a16:creationId xmlns:a16="http://schemas.microsoft.com/office/drawing/2014/main" id="{C2B57C23-3F8D-4FEB-9EB6-9B979FEC9082}"/>
              </a:ext>
            </a:extLst>
          </p:cNvPr>
          <p:cNvSpPr>
            <a:spLocks noGrp="1"/>
          </p:cNvSpPr>
          <p:nvPr>
            <p:ph sz="quarter" idx="13"/>
          </p:nvPr>
        </p:nvSpPr>
        <p:spPr>
          <a:xfrm>
            <a:off x="223641" y="916410"/>
            <a:ext cx="6821275" cy="4832092"/>
          </a:xfrm>
        </p:spPr>
        <p:txBody>
          <a:bodyPr/>
          <a:lstStyle/>
          <a:p>
            <a:r>
              <a:rPr lang="ja-JP" altLang="en-US" dirty="0"/>
              <a:t>高</a:t>
            </a:r>
            <a:r>
              <a:rPr lang="en-US" altLang="ja-JP" dirty="0"/>
              <a:t>2</a:t>
            </a:r>
            <a:r>
              <a:rPr lang="ja-JP" altLang="en-US" dirty="0"/>
              <a:t>頃から参考書として読み始めた</a:t>
            </a:r>
            <a:endParaRPr lang="en-US" altLang="ja-JP" dirty="0"/>
          </a:p>
          <a:p>
            <a:pPr lvl="1"/>
            <a:r>
              <a:rPr lang="ja-JP" altLang="en-US" dirty="0"/>
              <a:t>高校数学はパターンだ！と気づき、少し解けるようになるが、あまり好きではなかった</a:t>
            </a:r>
            <a:endParaRPr lang="en-US" altLang="ja-JP" dirty="0"/>
          </a:p>
          <a:p>
            <a:pPr lvl="2"/>
            <a:r>
              <a:rPr lang="ja-JP" altLang="en-US" dirty="0"/>
              <a:t>突然知らないテクニックを使って、式がポンと出てくるのが気に入らなかった</a:t>
            </a:r>
            <a:endParaRPr lang="en-US" altLang="ja-JP" dirty="0"/>
          </a:p>
          <a:p>
            <a:r>
              <a:rPr lang="ja-JP" altLang="en-US" dirty="0"/>
              <a:t>月刊も気になり、立ち読みし始めた</a:t>
            </a:r>
            <a:endParaRPr lang="en-US" altLang="ja-JP" dirty="0"/>
          </a:p>
          <a:p>
            <a:pPr lvl="1"/>
            <a:r>
              <a:rPr lang="ja-JP" altLang="en-US" dirty="0"/>
              <a:t>「科学最前線」という記事で、数学の理工学としての威力を知った</a:t>
            </a:r>
            <a:endParaRPr lang="en-US" altLang="ja-JP" dirty="0"/>
          </a:p>
          <a:p>
            <a:pPr lvl="1"/>
            <a:r>
              <a:rPr lang="ja-JP" altLang="en-US" dirty="0"/>
              <a:t>「学力コンテスト」。いくつかの問題に対して答案を郵送すると、答案の返送と成績発表がある</a:t>
            </a:r>
            <a:endParaRPr lang="en-US" altLang="ja-JP" dirty="0"/>
          </a:p>
          <a:p>
            <a:pPr lvl="2"/>
            <a:r>
              <a:rPr lang="ja-JP" altLang="en-US" dirty="0"/>
              <a:t>何度か挑戦したことがあったが、いつも最後まで解けず、結局郵送しなかった</a:t>
            </a:r>
            <a:endParaRPr lang="en-US" altLang="ja-JP" dirty="0"/>
          </a:p>
        </p:txBody>
      </p:sp>
      <p:pic>
        <p:nvPicPr>
          <p:cNvPr id="7" name="図 6">
            <a:extLst>
              <a:ext uri="{FF2B5EF4-FFF2-40B4-BE49-F238E27FC236}">
                <a16:creationId xmlns:a16="http://schemas.microsoft.com/office/drawing/2014/main" id="{BC92D4C7-9F78-4215-9D52-7FC9E1321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560" y="874804"/>
            <a:ext cx="2118280" cy="3002716"/>
          </a:xfrm>
          <a:prstGeom prst="rect">
            <a:avLst/>
          </a:prstGeom>
        </p:spPr>
      </p:pic>
      <p:sp>
        <p:nvSpPr>
          <p:cNvPr id="11" name="テキスト ボックス 10">
            <a:extLst>
              <a:ext uri="{FF2B5EF4-FFF2-40B4-BE49-F238E27FC236}">
                <a16:creationId xmlns:a16="http://schemas.microsoft.com/office/drawing/2014/main" id="{A533ACD6-A30D-4657-A537-A3BB95573F8A}"/>
              </a:ext>
            </a:extLst>
          </p:cNvPr>
          <p:cNvSpPr txBox="1"/>
          <p:nvPr/>
        </p:nvSpPr>
        <p:spPr>
          <a:xfrm>
            <a:off x="7044916" y="3912408"/>
            <a:ext cx="1835567" cy="400110"/>
          </a:xfrm>
          <a:prstGeom prst="rect">
            <a:avLst/>
          </a:prstGeom>
          <a:noFill/>
        </p:spPr>
        <p:txBody>
          <a:bodyPr wrap="square" rtlCol="0">
            <a:spAutoFit/>
          </a:bodyPr>
          <a:lstStyle/>
          <a:p>
            <a:pPr algn="ctr"/>
            <a:r>
              <a:rPr kumimoji="1" lang="ja-JP" altLang="en-US" sz="2000" dirty="0"/>
              <a:t>創刊</a:t>
            </a:r>
            <a:r>
              <a:rPr kumimoji="1" lang="en-US" altLang="ja-JP" sz="2000" dirty="0"/>
              <a:t>60</a:t>
            </a:r>
            <a:r>
              <a:rPr kumimoji="1" lang="ja-JP" altLang="en-US" sz="2000" dirty="0"/>
              <a:t>余年！</a:t>
            </a:r>
          </a:p>
        </p:txBody>
      </p:sp>
      <p:sp>
        <p:nvSpPr>
          <p:cNvPr id="12" name="コンテンツ プレースホルダー 1">
            <a:extLst>
              <a:ext uri="{FF2B5EF4-FFF2-40B4-BE49-F238E27FC236}">
                <a16:creationId xmlns:a16="http://schemas.microsoft.com/office/drawing/2014/main" id="{62AC6C72-C36C-478F-B331-6C806CF2C3BA}"/>
              </a:ext>
            </a:extLst>
          </p:cNvPr>
          <p:cNvSpPr txBox="1">
            <a:spLocks/>
          </p:cNvSpPr>
          <p:nvPr/>
        </p:nvSpPr>
        <p:spPr>
          <a:xfrm>
            <a:off x="598024" y="5748502"/>
            <a:ext cx="7947952" cy="443598"/>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高校数学以外の数学を知った、すごい人はたくさんいるなぁと思い知った</a:t>
            </a:r>
          </a:p>
        </p:txBody>
      </p:sp>
    </p:spTree>
    <p:extLst>
      <p:ext uri="{BB962C8B-B14F-4D97-AF65-F5344CB8AC3E}">
        <p14:creationId xmlns:p14="http://schemas.microsoft.com/office/powerpoint/2010/main" val="297655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数学ガール（結城浩）</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13</a:t>
            </a:fld>
            <a:endParaRPr lang="ja-JP" altLang="en-US"/>
          </a:p>
        </p:txBody>
      </p:sp>
      <p:sp>
        <p:nvSpPr>
          <p:cNvPr id="19" name="コンテンツ プレースホルダー 1">
            <a:extLst>
              <a:ext uri="{FF2B5EF4-FFF2-40B4-BE49-F238E27FC236}">
                <a16:creationId xmlns:a16="http://schemas.microsoft.com/office/drawing/2014/main" id="{7A1DA42D-9D31-426B-BC73-898710D80BB2}"/>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a:t>
            </a:r>
            <a:r>
              <a:rPr lang="ja-JP" altLang="en-US" sz="1800" b="1" dirty="0">
                <a:solidFill>
                  <a:schemeClr val="bg1"/>
                </a:solidFill>
              </a:rPr>
              <a:t>私と</a:t>
            </a:r>
            <a:r>
              <a:rPr lang="en-US" altLang="ja-JP" sz="1800" b="1" dirty="0">
                <a:solidFill>
                  <a:schemeClr val="bg1"/>
                </a:solidFill>
              </a:rPr>
              <a:t>Galois</a:t>
            </a:r>
            <a:r>
              <a:rPr lang="ja-JP" altLang="en-US" sz="1800" b="1" dirty="0">
                <a:solidFill>
                  <a:schemeClr val="bg1"/>
                </a:solidFill>
              </a:rPr>
              <a:t>の出会い</a:t>
            </a:r>
            <a:endParaRPr lang="en-US" altLang="ja-JP" sz="1800" b="1" dirty="0">
              <a:solidFill>
                <a:schemeClr val="bg1"/>
              </a:solidFill>
            </a:endParaRPr>
          </a:p>
        </p:txBody>
      </p:sp>
      <p:sp>
        <p:nvSpPr>
          <p:cNvPr id="5" name="コンテンツ プレースホルダー 4">
            <a:extLst>
              <a:ext uri="{FF2B5EF4-FFF2-40B4-BE49-F238E27FC236}">
                <a16:creationId xmlns:a16="http://schemas.microsoft.com/office/drawing/2014/main" id="{C2B57C23-3F8D-4FEB-9EB6-9B979FEC9082}"/>
              </a:ext>
            </a:extLst>
          </p:cNvPr>
          <p:cNvSpPr>
            <a:spLocks noGrp="1"/>
          </p:cNvSpPr>
          <p:nvPr>
            <p:ph sz="quarter" idx="13"/>
          </p:nvPr>
        </p:nvSpPr>
        <p:spPr>
          <a:xfrm>
            <a:off x="183885" y="916410"/>
            <a:ext cx="8025395" cy="4228850"/>
          </a:xfrm>
        </p:spPr>
        <p:txBody>
          <a:bodyPr/>
          <a:lstStyle/>
          <a:p>
            <a:r>
              <a:rPr lang="ja-JP" altLang="en-US" sz="2400" dirty="0"/>
              <a:t>数学＋小説という謎ジャンルのシリーズ</a:t>
            </a:r>
            <a:endParaRPr lang="en-US" altLang="ja-JP" sz="2400" dirty="0"/>
          </a:p>
          <a:p>
            <a:pPr lvl="1"/>
            <a:r>
              <a:rPr lang="ja-JP" altLang="en-US" sz="2000" dirty="0"/>
              <a:t>シリーズ累計</a:t>
            </a:r>
            <a:r>
              <a:rPr lang="en-US" altLang="ja-JP" sz="2000" dirty="0"/>
              <a:t>50</a:t>
            </a:r>
            <a:r>
              <a:rPr lang="ja-JP" altLang="en-US" sz="2000" dirty="0"/>
              <a:t>万部</a:t>
            </a:r>
            <a:endParaRPr lang="en-US" altLang="ja-JP" sz="2000" dirty="0"/>
          </a:p>
          <a:p>
            <a:pPr lvl="1"/>
            <a:r>
              <a:rPr lang="ja-JP" altLang="en-US" sz="2000" dirty="0"/>
              <a:t>高</a:t>
            </a:r>
            <a:r>
              <a:rPr lang="en-US" altLang="ja-JP" sz="2000" dirty="0"/>
              <a:t>2</a:t>
            </a:r>
            <a:r>
              <a:rPr lang="ja-JP" altLang="en-US" sz="2000" dirty="0"/>
              <a:t>の「僕」とミルカ、高</a:t>
            </a:r>
            <a:r>
              <a:rPr lang="en-US" altLang="ja-JP" sz="2000" dirty="0"/>
              <a:t>1</a:t>
            </a:r>
            <a:r>
              <a:rPr lang="ja-JP" altLang="en-US" sz="2000" dirty="0"/>
              <a:t>のテトラが数学を中心に進める小説</a:t>
            </a:r>
            <a:endParaRPr lang="en-US" altLang="ja-JP" sz="2000" dirty="0"/>
          </a:p>
          <a:p>
            <a:pPr lvl="2"/>
            <a:r>
              <a:rPr lang="ja-JP" altLang="en-US" sz="1800" dirty="0"/>
              <a:t>他の登場人物も全て女子・・・「ガール」だから？</a:t>
            </a:r>
            <a:endParaRPr lang="en-US" altLang="ja-JP" sz="1800" dirty="0"/>
          </a:p>
          <a:p>
            <a:pPr lvl="2"/>
            <a:r>
              <a:rPr lang="ja-JP" altLang="en-US" sz="1800" dirty="0"/>
              <a:t>会話が並ぶと思ったら、突然式展開や定理が登場（というか式がメイン）</a:t>
            </a:r>
            <a:endParaRPr lang="en-US" altLang="ja-JP" sz="1800" dirty="0"/>
          </a:p>
          <a:p>
            <a:r>
              <a:rPr lang="ja-JP" altLang="en-US" sz="2400" dirty="0"/>
              <a:t>結構広範囲の読者層を狙っている</a:t>
            </a:r>
            <a:endParaRPr lang="en-US" altLang="ja-JP" sz="2400" dirty="0"/>
          </a:p>
          <a:p>
            <a:pPr lvl="1"/>
            <a:r>
              <a:rPr lang="ja-JP" altLang="en-US" sz="2000" dirty="0"/>
              <a:t>えげつない問題を扱っているが、展開が丁寧</a:t>
            </a:r>
            <a:endParaRPr lang="en-US" altLang="ja-JP" sz="2000" dirty="0"/>
          </a:p>
          <a:p>
            <a:pPr lvl="2"/>
            <a:r>
              <a:rPr lang="ja-JP" altLang="en-US" sz="1600" dirty="0"/>
              <a:t>人物が一つずつ式展開をしていくので、一応ついていける</a:t>
            </a:r>
            <a:endParaRPr lang="en-US" altLang="ja-JP" sz="1600" dirty="0"/>
          </a:p>
          <a:p>
            <a:pPr lvl="2"/>
            <a:r>
              <a:rPr lang="ja-JP" altLang="en-US" sz="1600" dirty="0"/>
              <a:t>終盤はほとんどの読者を置いていくくらい難しい・・・</a:t>
            </a:r>
            <a:endParaRPr lang="en-US" altLang="ja-JP" sz="1600" dirty="0"/>
          </a:p>
          <a:p>
            <a:pPr lvl="1"/>
            <a:r>
              <a:rPr lang="ja-JP" altLang="en-US" sz="2000" dirty="0"/>
              <a:t>根本的かつ簡単な話題も含まれる</a:t>
            </a:r>
            <a:endParaRPr lang="en-US" altLang="ja-JP" sz="2000" dirty="0"/>
          </a:p>
          <a:p>
            <a:pPr lvl="2"/>
            <a:r>
              <a:rPr lang="ja-JP" altLang="en-US" sz="1600" dirty="0"/>
              <a:t>苦手な人がよく陥るところにアドバイスしている</a:t>
            </a:r>
            <a:endParaRPr lang="en-US" altLang="ja-JP" sz="1600" dirty="0"/>
          </a:p>
          <a:p>
            <a:pPr lvl="2"/>
            <a:r>
              <a:rPr lang="ja-JP" altLang="en-US" sz="1600" dirty="0"/>
              <a:t>なので、数学が苦手な中学生でも参考になる話題もある</a:t>
            </a:r>
            <a:endParaRPr lang="en-US" altLang="ja-JP" sz="1600" dirty="0"/>
          </a:p>
        </p:txBody>
      </p:sp>
      <p:sp>
        <p:nvSpPr>
          <p:cNvPr id="11" name="テキスト ボックス 10">
            <a:extLst>
              <a:ext uri="{FF2B5EF4-FFF2-40B4-BE49-F238E27FC236}">
                <a16:creationId xmlns:a16="http://schemas.microsoft.com/office/drawing/2014/main" id="{A533ACD6-A30D-4657-A537-A3BB95573F8A}"/>
              </a:ext>
            </a:extLst>
          </p:cNvPr>
          <p:cNvSpPr txBox="1"/>
          <p:nvPr/>
        </p:nvSpPr>
        <p:spPr>
          <a:xfrm>
            <a:off x="5887508" y="3762190"/>
            <a:ext cx="1407573" cy="523220"/>
          </a:xfrm>
          <a:prstGeom prst="rect">
            <a:avLst/>
          </a:prstGeom>
          <a:noFill/>
        </p:spPr>
        <p:txBody>
          <a:bodyPr wrap="square" rtlCol="0">
            <a:spAutoFit/>
          </a:bodyPr>
          <a:lstStyle/>
          <a:p>
            <a:pPr algn="ctr"/>
            <a:r>
              <a:rPr lang="ja-JP" altLang="en-US" sz="1400" dirty="0"/>
              <a:t>バーゼル問題、フィボナッチ数列</a:t>
            </a:r>
            <a:endParaRPr kumimoji="1" lang="ja-JP" altLang="en-US" sz="1400" dirty="0"/>
          </a:p>
        </p:txBody>
      </p:sp>
      <p:sp>
        <p:nvSpPr>
          <p:cNvPr id="12" name="コンテンツ プレースホルダー 1">
            <a:extLst>
              <a:ext uri="{FF2B5EF4-FFF2-40B4-BE49-F238E27FC236}">
                <a16:creationId xmlns:a16="http://schemas.microsoft.com/office/drawing/2014/main" id="{62AC6C72-C36C-478F-B331-6C806CF2C3BA}"/>
              </a:ext>
            </a:extLst>
          </p:cNvPr>
          <p:cNvSpPr txBox="1">
            <a:spLocks/>
          </p:cNvSpPr>
          <p:nvPr/>
        </p:nvSpPr>
        <p:spPr>
          <a:xfrm>
            <a:off x="598024" y="5748502"/>
            <a:ext cx="7947952" cy="443598"/>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高校数学以外の数学の面白さを知った</a:t>
            </a:r>
          </a:p>
        </p:txBody>
      </p:sp>
      <p:pic>
        <p:nvPicPr>
          <p:cNvPr id="9" name="図 8">
            <a:extLst>
              <a:ext uri="{FF2B5EF4-FFF2-40B4-BE49-F238E27FC236}">
                <a16:creationId xmlns:a16="http://schemas.microsoft.com/office/drawing/2014/main" id="{DFAB1C3E-DE35-48B7-A122-8FEAD4871D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2930" y="2749973"/>
            <a:ext cx="772465" cy="1089917"/>
          </a:xfrm>
          <a:prstGeom prst="rect">
            <a:avLst/>
          </a:prstGeom>
        </p:spPr>
      </p:pic>
      <p:pic>
        <p:nvPicPr>
          <p:cNvPr id="3" name="図 2">
            <a:extLst>
              <a:ext uri="{FF2B5EF4-FFF2-40B4-BE49-F238E27FC236}">
                <a16:creationId xmlns:a16="http://schemas.microsoft.com/office/drawing/2014/main" id="{665CF2BE-2245-4589-8429-4C8E6F5CFD3D}"/>
              </a:ext>
            </a:extLst>
          </p:cNvPr>
          <p:cNvPicPr>
            <a:picLocks noChangeAspect="1"/>
          </p:cNvPicPr>
          <p:nvPr/>
        </p:nvPicPr>
        <p:blipFill>
          <a:blip r:embed="rId4"/>
          <a:stretch>
            <a:fillRect/>
          </a:stretch>
        </p:blipFill>
        <p:spPr>
          <a:xfrm>
            <a:off x="8041181" y="2749973"/>
            <a:ext cx="726915" cy="1022224"/>
          </a:xfrm>
          <a:prstGeom prst="rect">
            <a:avLst/>
          </a:prstGeom>
        </p:spPr>
      </p:pic>
      <p:pic>
        <p:nvPicPr>
          <p:cNvPr id="6" name="図 5">
            <a:extLst>
              <a:ext uri="{FF2B5EF4-FFF2-40B4-BE49-F238E27FC236}">
                <a16:creationId xmlns:a16="http://schemas.microsoft.com/office/drawing/2014/main" id="{D7812BFA-223B-4E58-9146-2F375E27C5BB}"/>
              </a:ext>
            </a:extLst>
          </p:cNvPr>
          <p:cNvPicPr>
            <a:picLocks noChangeAspect="1"/>
          </p:cNvPicPr>
          <p:nvPr/>
        </p:nvPicPr>
        <p:blipFill>
          <a:blip r:embed="rId5"/>
          <a:stretch>
            <a:fillRect/>
          </a:stretch>
        </p:blipFill>
        <p:spPr>
          <a:xfrm>
            <a:off x="6075681" y="4256342"/>
            <a:ext cx="1056640" cy="1056640"/>
          </a:xfrm>
          <a:prstGeom prst="rect">
            <a:avLst/>
          </a:prstGeom>
        </p:spPr>
      </p:pic>
      <p:pic>
        <p:nvPicPr>
          <p:cNvPr id="8" name="図 7">
            <a:extLst>
              <a:ext uri="{FF2B5EF4-FFF2-40B4-BE49-F238E27FC236}">
                <a16:creationId xmlns:a16="http://schemas.microsoft.com/office/drawing/2014/main" id="{FC0F27FC-B527-462E-97E0-708173C735FE}"/>
              </a:ext>
            </a:extLst>
          </p:cNvPr>
          <p:cNvPicPr>
            <a:picLocks noChangeAspect="1"/>
          </p:cNvPicPr>
          <p:nvPr/>
        </p:nvPicPr>
        <p:blipFill>
          <a:blip r:embed="rId6"/>
          <a:stretch>
            <a:fillRect/>
          </a:stretch>
        </p:blipFill>
        <p:spPr>
          <a:xfrm>
            <a:off x="7160095" y="2749973"/>
            <a:ext cx="738285" cy="1047334"/>
          </a:xfrm>
          <a:prstGeom prst="rect">
            <a:avLst/>
          </a:prstGeom>
        </p:spPr>
      </p:pic>
      <p:pic>
        <p:nvPicPr>
          <p:cNvPr id="10" name="図 9">
            <a:extLst>
              <a:ext uri="{FF2B5EF4-FFF2-40B4-BE49-F238E27FC236}">
                <a16:creationId xmlns:a16="http://schemas.microsoft.com/office/drawing/2014/main" id="{0668E134-5139-4CF6-A062-B4B3EC1DAF45}"/>
              </a:ext>
            </a:extLst>
          </p:cNvPr>
          <p:cNvPicPr>
            <a:picLocks noChangeAspect="1"/>
          </p:cNvPicPr>
          <p:nvPr/>
        </p:nvPicPr>
        <p:blipFill>
          <a:blip r:embed="rId7"/>
          <a:stretch>
            <a:fillRect/>
          </a:stretch>
        </p:blipFill>
        <p:spPr>
          <a:xfrm>
            <a:off x="8041181" y="4260423"/>
            <a:ext cx="744165" cy="1045786"/>
          </a:xfrm>
          <a:prstGeom prst="rect">
            <a:avLst/>
          </a:prstGeom>
        </p:spPr>
      </p:pic>
      <p:pic>
        <p:nvPicPr>
          <p:cNvPr id="13" name="図 12">
            <a:extLst>
              <a:ext uri="{FF2B5EF4-FFF2-40B4-BE49-F238E27FC236}">
                <a16:creationId xmlns:a16="http://schemas.microsoft.com/office/drawing/2014/main" id="{BE15DE8F-50C6-4A11-BD60-D7B9B35182F1}"/>
              </a:ext>
            </a:extLst>
          </p:cNvPr>
          <p:cNvPicPr>
            <a:picLocks noChangeAspect="1"/>
          </p:cNvPicPr>
          <p:nvPr/>
        </p:nvPicPr>
        <p:blipFill>
          <a:blip r:embed="rId8"/>
          <a:stretch>
            <a:fillRect/>
          </a:stretch>
        </p:blipFill>
        <p:spPr>
          <a:xfrm>
            <a:off x="6995395" y="4260423"/>
            <a:ext cx="1045786" cy="1045786"/>
          </a:xfrm>
          <a:prstGeom prst="rect">
            <a:avLst/>
          </a:prstGeom>
        </p:spPr>
      </p:pic>
      <p:sp>
        <p:nvSpPr>
          <p:cNvPr id="15" name="テキスト ボックス 14">
            <a:extLst>
              <a:ext uri="{FF2B5EF4-FFF2-40B4-BE49-F238E27FC236}">
                <a16:creationId xmlns:a16="http://schemas.microsoft.com/office/drawing/2014/main" id="{7D526584-779E-4969-85A0-D160F3BC5DAB}"/>
              </a:ext>
            </a:extLst>
          </p:cNvPr>
          <p:cNvSpPr txBox="1"/>
          <p:nvPr/>
        </p:nvSpPr>
        <p:spPr>
          <a:xfrm>
            <a:off x="7008785" y="3744735"/>
            <a:ext cx="1045122" cy="523220"/>
          </a:xfrm>
          <a:prstGeom prst="rect">
            <a:avLst/>
          </a:prstGeom>
          <a:noFill/>
        </p:spPr>
        <p:txBody>
          <a:bodyPr wrap="square" rtlCol="0">
            <a:spAutoFit/>
          </a:bodyPr>
          <a:lstStyle/>
          <a:p>
            <a:pPr algn="ctr"/>
            <a:r>
              <a:rPr lang="ja-JP" altLang="en-US" sz="1400" dirty="0"/>
              <a:t>フェルマーの</a:t>
            </a:r>
            <a:endParaRPr lang="en-US" altLang="ja-JP" sz="1400" dirty="0"/>
          </a:p>
          <a:p>
            <a:pPr algn="ctr"/>
            <a:r>
              <a:rPr lang="ja-JP" altLang="en-US" sz="1400" dirty="0"/>
              <a:t>最終定理</a:t>
            </a:r>
            <a:endParaRPr kumimoji="1" lang="ja-JP" altLang="en-US" sz="1400" dirty="0"/>
          </a:p>
        </p:txBody>
      </p:sp>
      <p:sp>
        <p:nvSpPr>
          <p:cNvPr id="16" name="テキスト ボックス 15">
            <a:extLst>
              <a:ext uri="{FF2B5EF4-FFF2-40B4-BE49-F238E27FC236}">
                <a16:creationId xmlns:a16="http://schemas.microsoft.com/office/drawing/2014/main" id="{149C859E-2CD3-4A6C-8BB4-893238BBADD7}"/>
              </a:ext>
            </a:extLst>
          </p:cNvPr>
          <p:cNvSpPr txBox="1"/>
          <p:nvPr/>
        </p:nvSpPr>
        <p:spPr>
          <a:xfrm>
            <a:off x="7803295" y="3724416"/>
            <a:ext cx="1306693" cy="523220"/>
          </a:xfrm>
          <a:prstGeom prst="rect">
            <a:avLst/>
          </a:prstGeom>
          <a:noFill/>
        </p:spPr>
        <p:txBody>
          <a:bodyPr wrap="square" rtlCol="0">
            <a:spAutoFit/>
          </a:bodyPr>
          <a:lstStyle/>
          <a:p>
            <a:pPr algn="ctr"/>
            <a:r>
              <a:rPr lang="ja-JP" altLang="en-US" sz="1400" dirty="0"/>
              <a:t>ゲーデルの</a:t>
            </a:r>
            <a:endParaRPr lang="en-US" altLang="ja-JP" sz="1400" dirty="0"/>
          </a:p>
          <a:p>
            <a:pPr algn="ctr"/>
            <a:r>
              <a:rPr lang="ja-JP" altLang="en-US" sz="1400" dirty="0"/>
              <a:t>不完全性定理</a:t>
            </a:r>
            <a:endParaRPr kumimoji="1" lang="ja-JP" altLang="en-US" sz="1400" dirty="0"/>
          </a:p>
        </p:txBody>
      </p:sp>
      <p:sp>
        <p:nvSpPr>
          <p:cNvPr id="17" name="テキスト ボックス 16">
            <a:extLst>
              <a:ext uri="{FF2B5EF4-FFF2-40B4-BE49-F238E27FC236}">
                <a16:creationId xmlns:a16="http://schemas.microsoft.com/office/drawing/2014/main" id="{C41696E8-8908-4E24-819F-95CC4063172C}"/>
              </a:ext>
            </a:extLst>
          </p:cNvPr>
          <p:cNvSpPr txBox="1"/>
          <p:nvPr/>
        </p:nvSpPr>
        <p:spPr>
          <a:xfrm>
            <a:off x="5947835" y="5306209"/>
            <a:ext cx="1312331" cy="307777"/>
          </a:xfrm>
          <a:prstGeom prst="rect">
            <a:avLst/>
          </a:prstGeom>
          <a:noFill/>
        </p:spPr>
        <p:txBody>
          <a:bodyPr wrap="square" rtlCol="0">
            <a:spAutoFit/>
          </a:bodyPr>
          <a:lstStyle/>
          <a:p>
            <a:pPr algn="ctr"/>
            <a:r>
              <a:rPr kumimoji="1" lang="en-US" altLang="ja-JP" sz="1400" dirty="0"/>
              <a:t>P</a:t>
            </a:r>
            <a:r>
              <a:rPr kumimoji="1" lang="ja-JP" altLang="en-US" sz="1400" dirty="0"/>
              <a:t>≠</a:t>
            </a:r>
            <a:r>
              <a:rPr kumimoji="1" lang="en-US" altLang="ja-JP" sz="1400" dirty="0"/>
              <a:t>NP</a:t>
            </a:r>
            <a:r>
              <a:rPr kumimoji="1" lang="ja-JP" altLang="en-US" sz="1400" dirty="0"/>
              <a:t>予想</a:t>
            </a:r>
          </a:p>
        </p:txBody>
      </p:sp>
      <p:sp>
        <p:nvSpPr>
          <p:cNvPr id="18" name="テキスト ボックス 17">
            <a:extLst>
              <a:ext uri="{FF2B5EF4-FFF2-40B4-BE49-F238E27FC236}">
                <a16:creationId xmlns:a16="http://schemas.microsoft.com/office/drawing/2014/main" id="{F3650E92-0F3C-4AE0-9E23-02A6B2515553}"/>
              </a:ext>
            </a:extLst>
          </p:cNvPr>
          <p:cNvSpPr txBox="1"/>
          <p:nvPr/>
        </p:nvSpPr>
        <p:spPr>
          <a:xfrm>
            <a:off x="6960528" y="5306209"/>
            <a:ext cx="1067927" cy="307777"/>
          </a:xfrm>
          <a:prstGeom prst="rect">
            <a:avLst/>
          </a:prstGeom>
          <a:noFill/>
        </p:spPr>
        <p:txBody>
          <a:bodyPr wrap="square" rtlCol="0">
            <a:spAutoFit/>
          </a:bodyPr>
          <a:lstStyle/>
          <a:p>
            <a:pPr algn="ctr"/>
            <a:r>
              <a:rPr kumimoji="1" lang="ja-JP" altLang="en-US" sz="1400" b="1" dirty="0">
                <a:solidFill>
                  <a:srgbClr val="FF0000"/>
                </a:solidFill>
              </a:rPr>
              <a:t>ガロア理論</a:t>
            </a:r>
          </a:p>
        </p:txBody>
      </p:sp>
      <p:sp>
        <p:nvSpPr>
          <p:cNvPr id="20" name="テキスト ボックス 19">
            <a:extLst>
              <a:ext uri="{FF2B5EF4-FFF2-40B4-BE49-F238E27FC236}">
                <a16:creationId xmlns:a16="http://schemas.microsoft.com/office/drawing/2014/main" id="{224E7E92-8571-49C7-8C25-A3B212258629}"/>
              </a:ext>
            </a:extLst>
          </p:cNvPr>
          <p:cNvSpPr txBox="1"/>
          <p:nvPr/>
        </p:nvSpPr>
        <p:spPr>
          <a:xfrm>
            <a:off x="7834538" y="5295819"/>
            <a:ext cx="1209994" cy="307777"/>
          </a:xfrm>
          <a:prstGeom prst="rect">
            <a:avLst/>
          </a:prstGeom>
          <a:noFill/>
        </p:spPr>
        <p:txBody>
          <a:bodyPr wrap="square" rtlCol="0">
            <a:spAutoFit/>
          </a:bodyPr>
          <a:lstStyle/>
          <a:p>
            <a:pPr algn="ctr"/>
            <a:r>
              <a:rPr kumimoji="1" lang="ja-JP" altLang="en-US" sz="1400" dirty="0"/>
              <a:t>ポアンカレ予想</a:t>
            </a:r>
          </a:p>
        </p:txBody>
      </p:sp>
    </p:spTree>
    <p:extLst>
      <p:ext uri="{BB962C8B-B14F-4D97-AF65-F5344CB8AC3E}">
        <p14:creationId xmlns:p14="http://schemas.microsoft.com/office/powerpoint/2010/main" val="332705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（あまり関係ないけど）科学の歴史は好き</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14</a:t>
            </a:fld>
            <a:endParaRPr lang="ja-JP" altLang="en-US"/>
          </a:p>
        </p:txBody>
      </p:sp>
      <p:sp>
        <p:nvSpPr>
          <p:cNvPr id="19" name="コンテンツ プレースホルダー 1">
            <a:extLst>
              <a:ext uri="{FF2B5EF4-FFF2-40B4-BE49-F238E27FC236}">
                <a16:creationId xmlns:a16="http://schemas.microsoft.com/office/drawing/2014/main" id="{7A1DA42D-9D31-426B-BC73-898710D80BB2}"/>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a:t>
            </a:r>
            <a:r>
              <a:rPr lang="ja-JP" altLang="en-US" sz="1800" b="1" dirty="0">
                <a:solidFill>
                  <a:schemeClr val="bg1"/>
                </a:solidFill>
              </a:rPr>
              <a:t>私と</a:t>
            </a:r>
            <a:r>
              <a:rPr lang="en-US" altLang="ja-JP" sz="1800" b="1" dirty="0">
                <a:solidFill>
                  <a:schemeClr val="bg1"/>
                </a:solidFill>
              </a:rPr>
              <a:t>Galois</a:t>
            </a:r>
            <a:r>
              <a:rPr lang="ja-JP" altLang="en-US" sz="1800" b="1" dirty="0">
                <a:solidFill>
                  <a:schemeClr val="bg1"/>
                </a:solidFill>
              </a:rPr>
              <a:t>の出会い</a:t>
            </a:r>
            <a:endParaRPr lang="en-US" altLang="ja-JP" sz="1800" b="1" dirty="0">
              <a:solidFill>
                <a:schemeClr val="bg1"/>
              </a:solidFill>
            </a:endParaRPr>
          </a:p>
        </p:txBody>
      </p:sp>
      <p:sp>
        <p:nvSpPr>
          <p:cNvPr id="5" name="コンテンツ プレースホルダー 4">
            <a:extLst>
              <a:ext uri="{FF2B5EF4-FFF2-40B4-BE49-F238E27FC236}">
                <a16:creationId xmlns:a16="http://schemas.microsoft.com/office/drawing/2014/main" id="{C2B57C23-3F8D-4FEB-9EB6-9B979FEC9082}"/>
              </a:ext>
            </a:extLst>
          </p:cNvPr>
          <p:cNvSpPr>
            <a:spLocks noGrp="1"/>
          </p:cNvSpPr>
          <p:nvPr>
            <p:ph sz="quarter" idx="13"/>
          </p:nvPr>
        </p:nvSpPr>
        <p:spPr>
          <a:xfrm>
            <a:off x="183885" y="916410"/>
            <a:ext cx="8698858" cy="3243965"/>
          </a:xfrm>
        </p:spPr>
        <p:txBody>
          <a:bodyPr/>
          <a:lstStyle/>
          <a:p>
            <a:r>
              <a:rPr lang="ja-JP" altLang="en-US" dirty="0"/>
              <a:t>小学生の頃、偉人の伝記？みたいなのを読んでいた</a:t>
            </a:r>
            <a:endParaRPr lang="en-US" altLang="ja-JP" sz="1800" dirty="0"/>
          </a:p>
          <a:p>
            <a:pPr lvl="1"/>
            <a:r>
              <a:rPr lang="ja-JP" altLang="en-US" dirty="0"/>
              <a:t>物理に寄ってる人が多かったかも、ニュートンとかガリレオとか</a:t>
            </a:r>
            <a:endParaRPr lang="en-US" altLang="ja-JP" dirty="0"/>
          </a:p>
          <a:p>
            <a:pPr lvl="1"/>
            <a:r>
              <a:rPr lang="ja-JP" altLang="en-US" dirty="0"/>
              <a:t>これを考えたのはこの人なんだ～くらいしか思わなかったが、理科や数学で学者が出てきても、あまり怯まなかった</a:t>
            </a:r>
            <a:endParaRPr lang="en-US" altLang="ja-JP" dirty="0"/>
          </a:p>
          <a:p>
            <a:r>
              <a:rPr lang="ja-JP" altLang="en-US" dirty="0"/>
              <a:t>科学者とそれにまつわる科学の歴史などの流れを見ていくと、時系列の発展がおもしろい</a:t>
            </a:r>
            <a:endParaRPr lang="en-US" altLang="ja-JP" dirty="0"/>
          </a:p>
          <a:p>
            <a:pPr lvl="1"/>
            <a:r>
              <a:rPr lang="ja-JP" altLang="en-US" dirty="0"/>
              <a:t>数学の歴史は面白い。そこで数学者も覚えた。</a:t>
            </a:r>
            <a:endParaRPr lang="en-US" altLang="ja-JP" dirty="0"/>
          </a:p>
        </p:txBody>
      </p:sp>
    </p:spTree>
    <p:extLst>
      <p:ext uri="{BB962C8B-B14F-4D97-AF65-F5344CB8AC3E}">
        <p14:creationId xmlns:p14="http://schemas.microsoft.com/office/powerpoint/2010/main" val="3042133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Galois</a:t>
            </a:r>
            <a:r>
              <a:rPr kumimoji="1" lang="ja-JP" altLang="en-US" dirty="0"/>
              <a:t>ってだれ？</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15</a:t>
            </a:fld>
            <a:endParaRPr lang="ja-JP" altLang="en-US"/>
          </a:p>
        </p:txBody>
      </p:sp>
      <p:sp>
        <p:nvSpPr>
          <p:cNvPr id="19" name="コンテンツ プレースホルダー 1">
            <a:extLst>
              <a:ext uri="{FF2B5EF4-FFF2-40B4-BE49-F238E27FC236}">
                <a16:creationId xmlns:a16="http://schemas.microsoft.com/office/drawing/2014/main" id="{7A1DA42D-9D31-426B-BC73-898710D80BB2}"/>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a:t>
            </a:r>
            <a:r>
              <a:rPr lang="ja-JP" altLang="en-US" sz="1800" b="1" dirty="0">
                <a:solidFill>
                  <a:schemeClr val="bg1"/>
                </a:solidFill>
              </a:rPr>
              <a:t>私と</a:t>
            </a:r>
            <a:r>
              <a:rPr lang="en-US" altLang="ja-JP" sz="1800" b="1" dirty="0">
                <a:solidFill>
                  <a:schemeClr val="bg1"/>
                </a:solidFill>
              </a:rPr>
              <a:t>Galois</a:t>
            </a:r>
            <a:r>
              <a:rPr lang="ja-JP" altLang="en-US" sz="1800" b="1" dirty="0">
                <a:solidFill>
                  <a:schemeClr val="bg1"/>
                </a:solidFill>
              </a:rPr>
              <a:t>の出会い</a:t>
            </a:r>
            <a:endParaRPr lang="en-US" altLang="ja-JP" sz="1800" b="1" dirty="0">
              <a:solidFill>
                <a:schemeClr val="bg1"/>
              </a:solidFill>
            </a:endParaRPr>
          </a:p>
        </p:txBody>
      </p:sp>
      <p:pic>
        <p:nvPicPr>
          <p:cNvPr id="16" name="コンテンツ プレースホルダー 15">
            <a:extLst>
              <a:ext uri="{FF2B5EF4-FFF2-40B4-BE49-F238E27FC236}">
                <a16:creationId xmlns:a16="http://schemas.microsoft.com/office/drawing/2014/main" id="{113C544A-A51C-4CAC-A63D-B407B44FA7A2}"/>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7459162" y="0"/>
            <a:ext cx="1684838" cy="2176811"/>
          </a:xfrm>
        </p:spPr>
      </p:pic>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4948278"/>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14:m>
                  <m:oMath xmlns:m="http://schemas.openxmlformats.org/officeDocument/2006/math">
                    <m:acc>
                      <m:accPr>
                        <m:chr m:val="́"/>
                        <m:ctrlPr>
                          <a:rPr lang="en-US" altLang="ja-JP" b="0" i="1" smtClean="0">
                            <a:latin typeface="Cambria Math" panose="02040503050406030204" pitchFamily="18" charset="0"/>
                          </a:rPr>
                        </m:ctrlPr>
                      </m:accPr>
                      <m:e>
                        <m:r>
                          <m:rPr>
                            <m:nor/>
                          </m:rPr>
                          <a:rPr lang="en-US" altLang="ja-JP" b="0" i="0" smtClean="0"/>
                          <m:t>E</m:t>
                        </m:r>
                      </m:e>
                    </m:acc>
                    <m:r>
                      <m:rPr>
                        <m:nor/>
                      </m:rPr>
                      <a:rPr lang="en-US" altLang="ja-JP" dirty="0"/>
                      <m:t>variste</m:t>
                    </m:r>
                    <m:r>
                      <m:rPr>
                        <m:nor/>
                      </m:rPr>
                      <a:rPr lang="en-US" altLang="ja-JP" dirty="0"/>
                      <m:t> </m:t>
                    </m:r>
                    <m:r>
                      <m:rPr>
                        <m:nor/>
                      </m:rPr>
                      <a:rPr lang="en-US" altLang="ja-JP" dirty="0"/>
                      <m:t>Galois</m:t>
                    </m:r>
                  </m:oMath>
                </a14:m>
                <a:r>
                  <a:rPr lang="ja-JP" altLang="en-US" dirty="0"/>
                  <a:t>（エヴァリスト・ガロア）</a:t>
                </a:r>
                <a:endParaRPr lang="en-US" altLang="ja-JP" dirty="0"/>
              </a:p>
              <a:p>
                <a:pPr lvl="1"/>
                <a:r>
                  <a:rPr lang="ja-JP" altLang="en-US" dirty="0"/>
                  <a:t>フランスの数学者（</a:t>
                </a:r>
                <a:r>
                  <a:rPr lang="en-US" altLang="ja-JP" dirty="0"/>
                  <a:t>1811</a:t>
                </a:r>
                <a:r>
                  <a:rPr lang="ja-JP" altLang="en-US" dirty="0"/>
                  <a:t>年～</a:t>
                </a:r>
                <a:r>
                  <a:rPr lang="en-US" altLang="ja-JP" dirty="0"/>
                  <a:t>1832</a:t>
                </a:r>
                <a:r>
                  <a:rPr lang="ja-JP" altLang="en-US" dirty="0"/>
                  <a:t>年</a:t>
                </a:r>
                <a:r>
                  <a:rPr lang="ja-JP" altLang="en-US" sz="2000" dirty="0"/>
                  <a:t> </a:t>
                </a:r>
                <a:r>
                  <a:rPr lang="en-US" altLang="ja-JP" sz="2000" dirty="0">
                    <a:solidFill>
                      <a:srgbClr val="FF0000"/>
                    </a:solidFill>
                  </a:rPr>
                  <a:t>20</a:t>
                </a:r>
                <a:r>
                  <a:rPr lang="ja-JP" altLang="en-US" sz="2000" dirty="0">
                    <a:solidFill>
                      <a:srgbClr val="FF0000"/>
                    </a:solidFill>
                  </a:rPr>
                  <a:t>歳没</a:t>
                </a:r>
                <a:r>
                  <a:rPr lang="ja-JP" altLang="en-US" dirty="0"/>
                  <a:t>）</a:t>
                </a:r>
                <a:endParaRPr lang="en-US" altLang="ja-JP" dirty="0"/>
              </a:p>
              <a:p>
                <a:pPr lvl="1"/>
                <a:r>
                  <a:rPr lang="ja-JP" altLang="en-US" sz="2200" dirty="0"/>
                  <a:t>分野：代数学、群論、体論、ガロア理論</a:t>
                </a:r>
                <a:endParaRPr lang="en-US" altLang="ja-JP" sz="2200" dirty="0"/>
              </a:p>
              <a:p>
                <a:r>
                  <a:rPr lang="ja-JP" altLang="en-US" sz="2600" dirty="0"/>
                  <a:t>激動の生涯</a:t>
                </a:r>
                <a:endParaRPr lang="en-US" altLang="ja-JP" sz="2600" dirty="0"/>
              </a:p>
              <a:p>
                <a:pPr lvl="1"/>
                <a:r>
                  <a:rPr lang="en-US" altLang="ja-JP" sz="2200" dirty="0"/>
                  <a:t>17</a:t>
                </a:r>
                <a:r>
                  <a:rPr lang="ja-JP" altLang="en-US" sz="2200" dirty="0"/>
                  <a:t>歳で初論文発表したが、それ以降の</a:t>
                </a:r>
                <a:r>
                  <a:rPr lang="en-US" altLang="ja-JP" sz="2200" dirty="0"/>
                  <a:t>2</a:t>
                </a:r>
                <a:r>
                  <a:rPr lang="ja-JP" altLang="en-US" sz="2200" dirty="0"/>
                  <a:t>本の論文は全て紛失された</a:t>
                </a:r>
                <a:endParaRPr lang="en-US" altLang="ja-JP" sz="2200" dirty="0"/>
              </a:p>
              <a:p>
                <a:pPr lvl="1"/>
                <a:r>
                  <a:rPr lang="ja-JP" altLang="en-US" sz="2200" dirty="0"/>
                  <a:t>ポアソンの支援により、</a:t>
                </a:r>
                <a:r>
                  <a:rPr lang="en-US" altLang="ja-JP" sz="2200" dirty="0"/>
                  <a:t>1831</a:t>
                </a:r>
                <a:r>
                  <a:rPr lang="ja-JP" altLang="en-US" sz="2200" dirty="0"/>
                  <a:t>年に論文を提出した</a:t>
                </a:r>
                <a:endParaRPr lang="en-US" altLang="ja-JP" sz="2200" dirty="0"/>
              </a:p>
              <a:p>
                <a:pPr lvl="1"/>
                <a:r>
                  <a:rPr lang="ja-JP" altLang="en-US" sz="2200" dirty="0"/>
                  <a:t>フランス革命に応じて、共和派に加わり、政治活動を激化</a:t>
                </a:r>
                <a:endParaRPr lang="en-US" altLang="ja-JP" sz="2200" dirty="0"/>
              </a:p>
              <a:p>
                <a:pPr lvl="1"/>
                <a:r>
                  <a:rPr lang="ja-JP" altLang="en-US" sz="2200" dirty="0"/>
                  <a:t>逮捕・仮出所後、失恋をきっかけ？に決闘に発展</a:t>
                </a:r>
                <a:endParaRPr lang="en-US" altLang="ja-JP" sz="2200" dirty="0"/>
              </a:p>
              <a:p>
                <a:pPr lvl="2"/>
                <a:r>
                  <a:rPr lang="ja-JP" altLang="en-US" sz="1800" dirty="0"/>
                  <a:t>同時に遺書に「僕にはもう時間がない」と数学的発想を書く</a:t>
                </a:r>
                <a:endParaRPr lang="en-US" altLang="ja-JP" sz="1800" dirty="0"/>
              </a:p>
              <a:p>
                <a:pPr lvl="1"/>
                <a:r>
                  <a:rPr lang="ja-JP" altLang="en-US" sz="2000" dirty="0"/>
                  <a:t>決闘結果、負傷し、それが原因で亡くなった</a:t>
                </a:r>
                <a:endParaRPr lang="en-US" altLang="ja-JP" sz="2000" dirty="0"/>
              </a:p>
              <a:p>
                <a:pPr lvl="1"/>
                <a:r>
                  <a:rPr lang="ja-JP" altLang="en-US" sz="2000" dirty="0"/>
                  <a:t>ガロアの論文や手紙は当時は誰も理解できなかった</a:t>
                </a:r>
                <a:endParaRPr lang="en-US" altLang="ja-JP" sz="2000" dirty="0"/>
              </a:p>
              <a:p>
                <a:pPr lvl="1"/>
                <a:r>
                  <a:rPr lang="ja-JP" altLang="en-US" sz="2000" dirty="0"/>
                  <a:t>後にリウヴィル、デデキント、ジョルダンによってガロア理論が少しずつ解説された</a:t>
                </a: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4948278"/>
              </a:xfrm>
              <a:prstGeom prst="rect">
                <a:avLst/>
              </a:prstGeom>
              <a:blipFill>
                <a:blip r:embed="rId4"/>
                <a:stretch>
                  <a:fillRect l="-1000" t="-863" b="-1233"/>
                </a:stretch>
              </a:blipFill>
            </p:spPr>
            <p:txBody>
              <a:bodyPr/>
              <a:lstStyle/>
              <a:p>
                <a:r>
                  <a:rPr lang="ja-JP" altLang="en-US">
                    <a:noFill/>
                  </a:rPr>
                  <a:t> </a:t>
                </a:r>
              </a:p>
            </p:txBody>
          </p:sp>
        </mc:Fallback>
      </mc:AlternateContent>
      <p:cxnSp>
        <p:nvCxnSpPr>
          <p:cNvPr id="23" name="直線矢印コネクタ 22">
            <a:extLst>
              <a:ext uri="{FF2B5EF4-FFF2-40B4-BE49-F238E27FC236}">
                <a16:creationId xmlns:a16="http://schemas.microsoft.com/office/drawing/2014/main" id="{3C495B5F-7B11-4D35-BFB2-DB0883CFFCF6}"/>
              </a:ext>
            </a:extLst>
          </p:cNvPr>
          <p:cNvCxnSpPr/>
          <p:nvPr/>
        </p:nvCxnSpPr>
        <p:spPr>
          <a:xfrm>
            <a:off x="7431578" y="3145773"/>
            <a:ext cx="0" cy="192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63F8E3D-7269-4C51-BD7C-8C996F31A23A}"/>
              </a:ext>
            </a:extLst>
          </p:cNvPr>
          <p:cNvSpPr txBox="1"/>
          <p:nvPr/>
        </p:nvSpPr>
        <p:spPr>
          <a:xfrm>
            <a:off x="6745858" y="3145773"/>
            <a:ext cx="743910" cy="307777"/>
          </a:xfrm>
          <a:prstGeom prst="rect">
            <a:avLst/>
          </a:prstGeom>
          <a:noFill/>
        </p:spPr>
        <p:txBody>
          <a:bodyPr wrap="square" rtlCol="0">
            <a:spAutoFit/>
          </a:bodyPr>
          <a:lstStyle/>
          <a:p>
            <a:pPr algn="ctr"/>
            <a:r>
              <a:rPr kumimoji="1" lang="en-US" altLang="ja-JP" sz="1400" dirty="0"/>
              <a:t>18</a:t>
            </a:r>
            <a:r>
              <a:rPr kumimoji="1" lang="ja-JP" altLang="en-US" sz="1400" dirty="0"/>
              <a:t>世紀</a:t>
            </a:r>
          </a:p>
        </p:txBody>
      </p:sp>
      <p:sp>
        <p:nvSpPr>
          <p:cNvPr id="25" name="テキスト ボックス 24">
            <a:extLst>
              <a:ext uri="{FF2B5EF4-FFF2-40B4-BE49-F238E27FC236}">
                <a16:creationId xmlns:a16="http://schemas.microsoft.com/office/drawing/2014/main" id="{C9E26E8A-BF06-4544-B9FC-D564A01A1D96}"/>
              </a:ext>
            </a:extLst>
          </p:cNvPr>
          <p:cNvSpPr txBox="1"/>
          <p:nvPr/>
        </p:nvSpPr>
        <p:spPr>
          <a:xfrm>
            <a:off x="6745858" y="4200470"/>
            <a:ext cx="743910" cy="307777"/>
          </a:xfrm>
          <a:prstGeom prst="rect">
            <a:avLst/>
          </a:prstGeom>
          <a:noFill/>
        </p:spPr>
        <p:txBody>
          <a:bodyPr wrap="square" rtlCol="0">
            <a:spAutoFit/>
          </a:bodyPr>
          <a:lstStyle/>
          <a:p>
            <a:pPr algn="ctr"/>
            <a:r>
              <a:rPr kumimoji="1" lang="en-US" altLang="ja-JP" sz="1400" dirty="0"/>
              <a:t>19</a:t>
            </a:r>
            <a:r>
              <a:rPr kumimoji="1" lang="ja-JP" altLang="en-US" sz="1400" dirty="0"/>
              <a:t>世紀</a:t>
            </a:r>
          </a:p>
        </p:txBody>
      </p:sp>
      <p:sp>
        <p:nvSpPr>
          <p:cNvPr id="26" name="テキスト ボックス 25">
            <a:extLst>
              <a:ext uri="{FF2B5EF4-FFF2-40B4-BE49-F238E27FC236}">
                <a16:creationId xmlns:a16="http://schemas.microsoft.com/office/drawing/2014/main" id="{78A69135-533B-42EB-970F-3AC052CFB3A7}"/>
              </a:ext>
            </a:extLst>
          </p:cNvPr>
          <p:cNvSpPr txBox="1"/>
          <p:nvPr/>
        </p:nvSpPr>
        <p:spPr>
          <a:xfrm>
            <a:off x="7350334" y="3549697"/>
            <a:ext cx="743910" cy="307777"/>
          </a:xfrm>
          <a:prstGeom prst="rect">
            <a:avLst/>
          </a:prstGeom>
          <a:noFill/>
        </p:spPr>
        <p:txBody>
          <a:bodyPr wrap="square" rtlCol="0">
            <a:spAutoFit/>
          </a:bodyPr>
          <a:lstStyle/>
          <a:p>
            <a:pPr algn="ctr"/>
            <a:r>
              <a:rPr kumimoji="1" lang="ja-JP" altLang="en-US" sz="1400" dirty="0"/>
              <a:t>オイラー</a:t>
            </a:r>
          </a:p>
        </p:txBody>
      </p:sp>
      <p:sp>
        <p:nvSpPr>
          <p:cNvPr id="27" name="テキスト ボックス 26">
            <a:extLst>
              <a:ext uri="{FF2B5EF4-FFF2-40B4-BE49-F238E27FC236}">
                <a16:creationId xmlns:a16="http://schemas.microsoft.com/office/drawing/2014/main" id="{B5303EF8-062A-47E3-8504-11218A3EA9FA}"/>
              </a:ext>
            </a:extLst>
          </p:cNvPr>
          <p:cNvSpPr txBox="1"/>
          <p:nvPr/>
        </p:nvSpPr>
        <p:spPr>
          <a:xfrm>
            <a:off x="7661402" y="3868910"/>
            <a:ext cx="703920" cy="523220"/>
          </a:xfrm>
          <a:prstGeom prst="rect">
            <a:avLst/>
          </a:prstGeom>
          <a:noFill/>
        </p:spPr>
        <p:txBody>
          <a:bodyPr wrap="square" rtlCol="0">
            <a:spAutoFit/>
          </a:bodyPr>
          <a:lstStyle/>
          <a:p>
            <a:pPr algn="ctr"/>
            <a:r>
              <a:rPr kumimoji="1" lang="ja-JP" altLang="en-US" sz="1400" dirty="0"/>
              <a:t>ラグランジュ</a:t>
            </a:r>
          </a:p>
        </p:txBody>
      </p:sp>
      <p:cxnSp>
        <p:nvCxnSpPr>
          <p:cNvPr id="29" name="直線矢印コネクタ 28">
            <a:extLst>
              <a:ext uri="{FF2B5EF4-FFF2-40B4-BE49-F238E27FC236}">
                <a16:creationId xmlns:a16="http://schemas.microsoft.com/office/drawing/2014/main" id="{46402083-7281-4A34-80B4-A5259E0EDDAC}"/>
              </a:ext>
            </a:extLst>
          </p:cNvPr>
          <p:cNvCxnSpPr>
            <a:cxnSpLocks/>
            <a:endCxn id="27" idx="1"/>
          </p:cNvCxnSpPr>
          <p:nvPr/>
        </p:nvCxnSpPr>
        <p:spPr>
          <a:xfrm flipH="1">
            <a:off x="7661402" y="3286883"/>
            <a:ext cx="2516" cy="8436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33840BB-67C6-4A92-ADF8-454DEFD2D580}"/>
              </a:ext>
            </a:extLst>
          </p:cNvPr>
          <p:cNvCxnSpPr>
            <a:cxnSpLocks/>
          </p:cNvCxnSpPr>
          <p:nvPr/>
        </p:nvCxnSpPr>
        <p:spPr>
          <a:xfrm>
            <a:off x="8020135" y="3599225"/>
            <a:ext cx="0" cy="9969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EAA62138-4046-4907-A049-6FEE05D280BB}"/>
              </a:ext>
            </a:extLst>
          </p:cNvPr>
          <p:cNvCxnSpPr>
            <a:cxnSpLocks/>
          </p:cNvCxnSpPr>
          <p:nvPr/>
        </p:nvCxnSpPr>
        <p:spPr>
          <a:xfrm>
            <a:off x="8423149" y="3999370"/>
            <a:ext cx="0" cy="9969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A37265CD-D1D2-4DAD-B179-751612FF76EF}"/>
              </a:ext>
            </a:extLst>
          </p:cNvPr>
          <p:cNvSpPr txBox="1"/>
          <p:nvPr/>
        </p:nvSpPr>
        <p:spPr>
          <a:xfrm>
            <a:off x="7380693" y="4723551"/>
            <a:ext cx="599983" cy="307777"/>
          </a:xfrm>
          <a:prstGeom prst="rect">
            <a:avLst/>
          </a:prstGeom>
          <a:noFill/>
        </p:spPr>
        <p:txBody>
          <a:bodyPr wrap="square" rtlCol="0">
            <a:spAutoFit/>
          </a:bodyPr>
          <a:lstStyle/>
          <a:p>
            <a:pPr algn="ctr"/>
            <a:r>
              <a:rPr kumimoji="1" lang="ja-JP" altLang="en-US" sz="1400" dirty="0"/>
              <a:t>ガロア</a:t>
            </a:r>
          </a:p>
        </p:txBody>
      </p:sp>
      <p:cxnSp>
        <p:nvCxnSpPr>
          <p:cNvPr id="36" name="直線コネクタ 35">
            <a:extLst>
              <a:ext uri="{FF2B5EF4-FFF2-40B4-BE49-F238E27FC236}">
                <a16:creationId xmlns:a16="http://schemas.microsoft.com/office/drawing/2014/main" id="{14EEFFA2-DDE0-458B-9517-957BE004EDC6}"/>
              </a:ext>
            </a:extLst>
          </p:cNvPr>
          <p:cNvCxnSpPr>
            <a:cxnSpLocks/>
            <a:endCxn id="24" idx="3"/>
          </p:cNvCxnSpPr>
          <p:nvPr/>
        </p:nvCxnSpPr>
        <p:spPr>
          <a:xfrm>
            <a:off x="7431578" y="3299661"/>
            <a:ext cx="5819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7A254F38-5487-48F4-972F-426AE5D1DE68}"/>
              </a:ext>
            </a:extLst>
          </p:cNvPr>
          <p:cNvCxnSpPr>
            <a:cxnSpLocks/>
          </p:cNvCxnSpPr>
          <p:nvPr/>
        </p:nvCxnSpPr>
        <p:spPr>
          <a:xfrm>
            <a:off x="7428191" y="4346138"/>
            <a:ext cx="5819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67D9AC0F-4EC8-4CBE-B65E-93C9F39F1EBE}"/>
              </a:ext>
            </a:extLst>
          </p:cNvPr>
          <p:cNvCxnSpPr>
            <a:cxnSpLocks/>
          </p:cNvCxnSpPr>
          <p:nvPr/>
        </p:nvCxnSpPr>
        <p:spPr>
          <a:xfrm>
            <a:off x="7434964" y="3804272"/>
            <a:ext cx="5819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0EB9FECF-8927-4891-9909-B9831C2E5D23}"/>
              </a:ext>
            </a:extLst>
          </p:cNvPr>
          <p:cNvCxnSpPr>
            <a:cxnSpLocks/>
          </p:cNvCxnSpPr>
          <p:nvPr/>
        </p:nvCxnSpPr>
        <p:spPr>
          <a:xfrm>
            <a:off x="7434964" y="4915102"/>
            <a:ext cx="58190" cy="1"/>
          </a:xfrm>
          <a:prstGeom prst="line">
            <a:avLst/>
          </a:prstGeom>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CD2E5A9-B605-4AA0-B55A-50CD84130858}"/>
              </a:ext>
            </a:extLst>
          </p:cNvPr>
          <p:cNvSpPr txBox="1"/>
          <p:nvPr/>
        </p:nvSpPr>
        <p:spPr>
          <a:xfrm>
            <a:off x="8529774" y="4596191"/>
            <a:ext cx="599983" cy="523220"/>
          </a:xfrm>
          <a:prstGeom prst="rect">
            <a:avLst/>
          </a:prstGeom>
          <a:noFill/>
        </p:spPr>
        <p:txBody>
          <a:bodyPr wrap="square" rtlCol="0">
            <a:spAutoFit/>
          </a:bodyPr>
          <a:lstStyle/>
          <a:p>
            <a:pPr algn="ctr"/>
            <a:r>
              <a:rPr kumimoji="1" lang="ja-JP" altLang="en-US" sz="1400" dirty="0"/>
              <a:t>ハミルトン</a:t>
            </a:r>
          </a:p>
        </p:txBody>
      </p:sp>
      <p:cxnSp>
        <p:nvCxnSpPr>
          <p:cNvPr id="42" name="直線矢印コネクタ 41">
            <a:extLst>
              <a:ext uri="{FF2B5EF4-FFF2-40B4-BE49-F238E27FC236}">
                <a16:creationId xmlns:a16="http://schemas.microsoft.com/office/drawing/2014/main" id="{407EE2E5-9F79-44DD-B364-7EC6C0555335}"/>
              </a:ext>
            </a:extLst>
          </p:cNvPr>
          <p:cNvCxnSpPr>
            <a:cxnSpLocks/>
          </p:cNvCxnSpPr>
          <p:nvPr/>
        </p:nvCxnSpPr>
        <p:spPr>
          <a:xfrm flipH="1">
            <a:off x="8829765" y="4440405"/>
            <a:ext cx="7603" cy="7924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3330948-A450-45BB-8C71-4CEBCB36C73E}"/>
              </a:ext>
            </a:extLst>
          </p:cNvPr>
          <p:cNvCxnSpPr>
            <a:cxnSpLocks/>
          </p:cNvCxnSpPr>
          <p:nvPr/>
        </p:nvCxnSpPr>
        <p:spPr>
          <a:xfrm>
            <a:off x="7661402" y="4497853"/>
            <a:ext cx="0" cy="262716"/>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20855AF6-CF58-4909-B810-09E21FBDB046}"/>
              </a:ext>
            </a:extLst>
          </p:cNvPr>
          <p:cNvSpPr txBox="1"/>
          <p:nvPr/>
        </p:nvSpPr>
        <p:spPr>
          <a:xfrm>
            <a:off x="8117299" y="4343964"/>
            <a:ext cx="599983" cy="307777"/>
          </a:xfrm>
          <a:prstGeom prst="rect">
            <a:avLst/>
          </a:prstGeom>
          <a:noFill/>
        </p:spPr>
        <p:txBody>
          <a:bodyPr wrap="square" rtlCol="0">
            <a:spAutoFit/>
          </a:bodyPr>
          <a:lstStyle/>
          <a:p>
            <a:pPr algn="ctr"/>
            <a:r>
              <a:rPr kumimoji="1" lang="ja-JP" altLang="en-US" sz="1400" dirty="0"/>
              <a:t>ガウス</a:t>
            </a:r>
          </a:p>
        </p:txBody>
      </p:sp>
    </p:spTree>
    <p:extLst>
      <p:ext uri="{BB962C8B-B14F-4D97-AF65-F5344CB8AC3E}">
        <p14:creationId xmlns:p14="http://schemas.microsoft.com/office/powerpoint/2010/main" val="1635856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Galois</a:t>
            </a:r>
            <a:r>
              <a:rPr kumimoji="1" lang="ja-JP" altLang="en-US" dirty="0"/>
              <a:t>理論は難しい</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16</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4425827"/>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代数方程式や体の構造を</a:t>
            </a:r>
            <a:r>
              <a:rPr lang="en-US" altLang="ja-JP" dirty="0"/>
              <a:t>Galois</a:t>
            </a:r>
            <a:r>
              <a:rPr lang="ja-JP" altLang="en-US" dirty="0"/>
              <a:t>群で記述する理論</a:t>
            </a:r>
            <a:endParaRPr lang="en-US" altLang="ja-JP" dirty="0"/>
          </a:p>
          <a:p>
            <a:pPr lvl="1"/>
            <a:r>
              <a:rPr lang="ja-JP" altLang="en-US" dirty="0"/>
              <a:t>・・・用語がよくわからない</a:t>
            </a:r>
            <a:endParaRPr lang="en-US" altLang="ja-JP" dirty="0"/>
          </a:p>
          <a:p>
            <a:pPr lvl="1"/>
            <a:r>
              <a:rPr lang="ja-JP" altLang="en-US" dirty="0"/>
              <a:t>これは「</a:t>
            </a:r>
            <a:r>
              <a:rPr lang="en-US" altLang="ja-JP" dirty="0"/>
              <a:t>5</a:t>
            </a:r>
            <a:r>
              <a:rPr lang="ja-JP" altLang="en-US" dirty="0"/>
              <a:t>次以上の代数方程式は一般に可解でない（公式が無い）」ことを簡潔に示すことができる</a:t>
            </a:r>
            <a:endParaRPr lang="en-US" altLang="ja-JP" dirty="0"/>
          </a:p>
          <a:p>
            <a:pPr lvl="1"/>
            <a:endParaRPr lang="en-US" altLang="ja-JP" dirty="0"/>
          </a:p>
          <a:p>
            <a:r>
              <a:rPr lang="en-US" altLang="ja-JP" dirty="0"/>
              <a:t>Galois</a:t>
            </a:r>
            <a:r>
              <a:rPr lang="ja-JP" altLang="en-US" dirty="0"/>
              <a:t>理論を直接理解するというより、この周辺の「代数方程式の一般解」、「体」、「群」などについて理解することに努める</a:t>
            </a:r>
            <a:endParaRPr lang="en-US" altLang="ja-JP" dirty="0"/>
          </a:p>
          <a:p>
            <a:pPr lvl="1"/>
            <a:r>
              <a:rPr lang="ja-JP" altLang="en-US" dirty="0"/>
              <a:t>これは体論、群論という分野である</a:t>
            </a:r>
            <a:endParaRPr lang="en-US" altLang="ja-JP" dirty="0"/>
          </a:p>
          <a:p>
            <a:pPr lvl="1"/>
            <a:r>
              <a:rPr lang="ja-JP" altLang="en-US" dirty="0"/>
              <a:t>これらは</a:t>
            </a:r>
            <a:r>
              <a:rPr lang="en-US" altLang="ja-JP" dirty="0"/>
              <a:t>Galois</a:t>
            </a:r>
            <a:r>
              <a:rPr lang="ja-JP" altLang="en-US" dirty="0"/>
              <a:t>理論の中ですでに導入されており、後に</a:t>
            </a:r>
            <a:r>
              <a:rPr lang="en-US" altLang="ja-JP" dirty="0"/>
              <a:t>Dedekind</a:t>
            </a:r>
            <a:r>
              <a:rPr lang="ja-JP" altLang="en-US" dirty="0" err="1"/>
              <a:t>が抽</a:t>
            </a:r>
            <a:r>
              <a:rPr lang="ja-JP" altLang="en-US" dirty="0"/>
              <a:t>出し、体と呼んだ</a:t>
            </a:r>
            <a:endParaRPr lang="en-US" altLang="ja-JP" dirty="0"/>
          </a:p>
        </p:txBody>
      </p:sp>
      <p:sp>
        <p:nvSpPr>
          <p:cNvPr id="28" name="コンテンツ プレースホルダー 1">
            <a:extLst>
              <a:ext uri="{FF2B5EF4-FFF2-40B4-BE49-F238E27FC236}">
                <a16:creationId xmlns:a16="http://schemas.microsoft.com/office/drawing/2014/main" id="{78630CA4-EE54-4841-A43F-C12294E38F7D}"/>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a:t>
            </a:r>
            <a:r>
              <a:rPr lang="ja-JP" altLang="en-US" sz="1800" b="1" dirty="0">
                <a:solidFill>
                  <a:schemeClr val="bg1"/>
                </a:solidFill>
              </a:rPr>
              <a:t>私と</a:t>
            </a:r>
            <a:r>
              <a:rPr lang="en-US" altLang="ja-JP" sz="1800" b="1" dirty="0">
                <a:solidFill>
                  <a:schemeClr val="bg1"/>
                </a:solidFill>
              </a:rPr>
              <a:t>Galois</a:t>
            </a:r>
            <a:r>
              <a:rPr lang="ja-JP" altLang="en-US" sz="1800" b="1" dirty="0">
                <a:solidFill>
                  <a:schemeClr val="bg1"/>
                </a:solidFill>
              </a:rPr>
              <a:t>の出会い</a:t>
            </a:r>
            <a:endParaRPr lang="en-US" altLang="ja-JP" sz="1800" b="1" dirty="0">
              <a:solidFill>
                <a:schemeClr val="bg1"/>
              </a:solidFill>
            </a:endParaRPr>
          </a:p>
        </p:txBody>
      </p:sp>
    </p:spTree>
    <p:extLst>
      <p:ext uri="{BB962C8B-B14F-4D97-AF65-F5344CB8AC3E}">
        <p14:creationId xmlns:p14="http://schemas.microsoft.com/office/powerpoint/2010/main" val="4263270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群論</a:t>
            </a:r>
            <a:r>
              <a:rPr kumimoji="1" lang="ja-JP" altLang="en-US" dirty="0"/>
              <a:t>は現代の数学・物理・化学で使われる</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17</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4216539"/>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数学</a:t>
            </a:r>
            <a:endParaRPr lang="en-US" altLang="ja-JP" dirty="0"/>
          </a:p>
          <a:p>
            <a:pPr lvl="1"/>
            <a:r>
              <a:rPr lang="en-US" altLang="ja-JP" dirty="0"/>
              <a:t>Galois</a:t>
            </a:r>
            <a:r>
              <a:rPr lang="ja-JP" altLang="en-US" dirty="0"/>
              <a:t>理論：多項式の根の対称性を記述するのに用いる</a:t>
            </a:r>
            <a:endParaRPr lang="en-US" altLang="ja-JP" dirty="0"/>
          </a:p>
          <a:p>
            <a:pPr lvl="1"/>
            <a:r>
              <a:rPr lang="ja-JP" altLang="en-US" dirty="0"/>
              <a:t>環：</a:t>
            </a:r>
            <a:r>
              <a:rPr lang="en-US" altLang="ja-JP" dirty="0"/>
              <a:t>Abelian</a:t>
            </a:r>
            <a:r>
              <a:rPr lang="ja-JP" altLang="en-US" dirty="0"/>
              <a:t>群（加法）に乗法を合わせて考えたもの</a:t>
            </a:r>
            <a:endParaRPr lang="en-US" altLang="ja-JP" dirty="0"/>
          </a:p>
          <a:p>
            <a:pPr lvl="1"/>
            <a:r>
              <a:rPr lang="ja-JP" altLang="en-US" dirty="0"/>
              <a:t>代数トポロジー：位相空間の不変量を記述するのに用いる</a:t>
            </a:r>
            <a:endParaRPr lang="en-US" altLang="ja-JP" dirty="0"/>
          </a:p>
          <a:p>
            <a:r>
              <a:rPr lang="ja-JP" altLang="en-US" dirty="0"/>
              <a:t>物理法則に現れる対称性を記述するのに用いる</a:t>
            </a:r>
            <a:endParaRPr lang="en-US" altLang="ja-JP" dirty="0"/>
          </a:p>
          <a:p>
            <a:pPr lvl="1"/>
            <a:r>
              <a:rPr lang="ja-JP" altLang="en-US" dirty="0"/>
              <a:t>ゲージ理論、ローレンツ群</a:t>
            </a:r>
            <a:endParaRPr lang="en-US" altLang="ja-JP" dirty="0"/>
          </a:p>
          <a:p>
            <a:r>
              <a:rPr lang="ja-JP" altLang="en-US" dirty="0"/>
              <a:t>結晶構造や分子対称性を分類するのに用いる</a:t>
            </a:r>
            <a:endParaRPr lang="en-US" altLang="ja-JP" dirty="0"/>
          </a:p>
          <a:p>
            <a:pPr lvl="1"/>
            <a:r>
              <a:rPr lang="ja-JP" altLang="en-US" dirty="0"/>
              <a:t>物理的な性質（極性やキラリティ）や分子軌道を決定できる</a:t>
            </a:r>
            <a:endParaRPr lang="en-US" altLang="ja-JP" dirty="0"/>
          </a:p>
          <a:p>
            <a:pPr lvl="2"/>
            <a:r>
              <a:rPr lang="ja-JP" altLang="en-US" dirty="0"/>
              <a:t>ラマン分光法や赤外分光法に関連</a:t>
            </a:r>
            <a:endParaRPr lang="en-US" altLang="ja-JP" dirty="0"/>
          </a:p>
        </p:txBody>
      </p:sp>
      <p:sp>
        <p:nvSpPr>
          <p:cNvPr id="6" name="コンテンツ プレースホルダー 1">
            <a:extLst>
              <a:ext uri="{FF2B5EF4-FFF2-40B4-BE49-F238E27FC236}">
                <a16:creationId xmlns:a16="http://schemas.microsoft.com/office/drawing/2014/main" id="{827CBFEF-EE16-45F0-8473-A384A470931F}"/>
              </a:ext>
            </a:extLst>
          </p:cNvPr>
          <p:cNvSpPr txBox="1">
            <a:spLocks/>
          </p:cNvSpPr>
          <p:nvPr/>
        </p:nvSpPr>
        <p:spPr>
          <a:xfrm>
            <a:off x="410046" y="5358561"/>
            <a:ext cx="8323907" cy="501255"/>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ある対象についての対称性・不変量を表すのに便利な表記らしい</a:t>
            </a:r>
          </a:p>
        </p:txBody>
      </p:sp>
      <p:sp>
        <p:nvSpPr>
          <p:cNvPr id="8" name="コンテンツ プレースホルダー 1">
            <a:extLst>
              <a:ext uri="{FF2B5EF4-FFF2-40B4-BE49-F238E27FC236}">
                <a16:creationId xmlns:a16="http://schemas.microsoft.com/office/drawing/2014/main" id="{3AF11921-895D-40BA-830F-756D73DDF90E}"/>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1. </a:t>
            </a:r>
            <a:r>
              <a:rPr lang="ja-JP" altLang="en-US" sz="1800" b="1" dirty="0">
                <a:solidFill>
                  <a:schemeClr val="bg1"/>
                </a:solidFill>
              </a:rPr>
              <a:t>私と</a:t>
            </a:r>
            <a:r>
              <a:rPr lang="en-US" altLang="ja-JP" sz="1800" b="1" dirty="0">
                <a:solidFill>
                  <a:schemeClr val="bg1"/>
                </a:solidFill>
              </a:rPr>
              <a:t>Galois</a:t>
            </a:r>
            <a:r>
              <a:rPr lang="ja-JP" altLang="en-US" sz="1800" b="1" dirty="0">
                <a:solidFill>
                  <a:schemeClr val="bg1"/>
                </a:solidFill>
              </a:rPr>
              <a:t>の出会い</a:t>
            </a:r>
            <a:endParaRPr lang="en-US" altLang="ja-JP" sz="1800" b="1" dirty="0">
              <a:solidFill>
                <a:schemeClr val="bg1"/>
              </a:solidFill>
            </a:endParaRPr>
          </a:p>
        </p:txBody>
      </p:sp>
    </p:spTree>
    <p:extLst>
      <p:ext uri="{BB962C8B-B14F-4D97-AF65-F5344CB8AC3E}">
        <p14:creationId xmlns:p14="http://schemas.microsoft.com/office/powerpoint/2010/main" val="1714115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a:t>
            </a:r>
            <a:r>
              <a:rPr kumimoji="1" lang="ja-JP" altLang="en-US" dirty="0"/>
              <a:t>次、</a:t>
            </a:r>
            <a:r>
              <a:rPr kumimoji="1" lang="en-US" altLang="ja-JP" dirty="0"/>
              <a:t>2</a:t>
            </a:r>
            <a:r>
              <a:rPr kumimoji="1" lang="ja-JP" altLang="en-US" dirty="0"/>
              <a:t>次方程式の解き方</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18</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435587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1</a:t>
                </a:r>
                <a:r>
                  <a:rPr lang="ja-JP" altLang="en-US" dirty="0"/>
                  <a:t>次方程式は、移項と四則演算によって解（根）を求める</a:t>
                </a:r>
                <a:endParaRPr lang="en-US" altLang="ja-JP" dirty="0"/>
              </a:p>
              <a:p>
                <a:pPr lvl="1"/>
                <a14:m>
                  <m:oMath xmlns:m="http://schemas.openxmlformats.org/officeDocument/2006/math">
                    <m:r>
                      <a:rPr lang="en-US" altLang="ja-JP" b="0" i="1" smtClean="0">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2</m:t>
                    </m:r>
                    <m:r>
                      <a:rPr lang="en-US" altLang="ja-JP" b="0" i="1" smtClean="0">
                        <a:latin typeface="Cambria Math" panose="02040503050406030204" pitchFamily="18" charset="0"/>
                      </a:rPr>
                      <m:t>𝑥</m:t>
                    </m:r>
                    <m:r>
                      <a:rPr lang="en-US" altLang="ja-JP" b="0" i="1" smtClean="0">
                        <a:latin typeface="Cambria Math" panose="02040503050406030204" pitchFamily="18" charset="0"/>
                      </a:rPr>
                      <m:t>+5⇔−5=2</m:t>
                    </m:r>
                    <m:r>
                      <a:rPr lang="en-US" altLang="ja-JP" i="1">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=−5</m:t>
                    </m:r>
                  </m:oMath>
                </a14:m>
                <a:endParaRPr lang="en-US" altLang="ja-JP" b="0" dirty="0">
                  <a:ea typeface="Cambria Math" panose="02040503050406030204" pitchFamily="18" charset="0"/>
                </a:endParaRPr>
              </a:p>
              <a:p>
                <a:pPr lvl="1"/>
                <a:r>
                  <a:rPr lang="ja-JP" altLang="en-US" dirty="0"/>
                  <a:t>一般化すると、</a:t>
                </a:r>
                <a14:m>
                  <m:oMath xmlns:m="http://schemas.openxmlformats.org/officeDocument/2006/math">
                    <m:r>
                      <a:rPr lang="en-US" altLang="ja-JP" i="1">
                        <a:latin typeface="Cambria Math" panose="02040503050406030204" pitchFamily="18" charset="0"/>
                      </a:rPr>
                      <m:t>𝑎𝑥</m:t>
                    </m:r>
                    <m:r>
                      <a:rPr lang="en-US" altLang="ja-JP" i="1">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=0⇔∴</m:t>
                    </m:r>
                    <m:r>
                      <a:rPr lang="en-US" altLang="ja-JP" b="0" i="1" smtClean="0">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≠0)</m:t>
                    </m:r>
                  </m:oMath>
                </a14:m>
                <a:endParaRPr lang="en-US" altLang="ja-JP" dirty="0"/>
              </a:p>
              <a:p>
                <a:pPr lvl="1"/>
                <a:endParaRPr lang="en-US" altLang="ja-JP" dirty="0"/>
              </a:p>
              <a:p>
                <a:r>
                  <a:rPr lang="en-US" altLang="ja-JP" dirty="0"/>
                  <a:t>2</a:t>
                </a:r>
                <a:r>
                  <a:rPr lang="ja-JP" altLang="en-US" dirty="0"/>
                  <a:t>次方程式は、多くは因数分解によって解（根）を求める</a:t>
                </a:r>
                <a:endParaRPr lang="en-US" altLang="ja-JP" dirty="0"/>
              </a:p>
              <a:p>
                <a:pPr lvl="1"/>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−3</m:t>
                    </m:r>
                    <m:r>
                      <a:rPr lang="en-US" altLang="ja-JP" i="1">
                        <a:latin typeface="Cambria Math" panose="02040503050406030204" pitchFamily="18" charset="0"/>
                      </a:rPr>
                      <m:t>𝑥</m:t>
                    </m:r>
                    <m:r>
                      <a:rPr lang="en-US" altLang="ja-JP" b="0" i="1" smtClean="0">
                        <a:latin typeface="Cambria Math" panose="02040503050406030204" pitchFamily="18" charset="0"/>
                      </a:rPr>
                      <m:t>−4=0</m:t>
                    </m:r>
                    <m:r>
                      <a:rPr lang="en-US" altLang="ja-JP" i="1">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+1)=0⇔∴</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=−1,4</m:t>
                    </m:r>
                  </m:oMath>
                </a14:m>
                <a:endParaRPr lang="en-US" altLang="ja-JP" dirty="0">
                  <a:ea typeface="Cambria Math" panose="02040503050406030204" pitchFamily="18" charset="0"/>
                </a:endParaRPr>
              </a:p>
              <a:p>
                <a:pPr lvl="2"/>
                <a:r>
                  <a:rPr lang="ja-JP" altLang="en-US" dirty="0"/>
                  <a:t>因数を</a:t>
                </a:r>
                <a:r>
                  <a:rPr lang="en-US" altLang="ja-JP" dirty="0"/>
                  <a:t>0</a:t>
                </a:r>
                <a:r>
                  <a:rPr lang="ja-JP" altLang="en-US" dirty="0"/>
                  <a:t>にするような</a:t>
                </a:r>
                <a14:m>
                  <m:oMath xmlns:m="http://schemas.openxmlformats.org/officeDocument/2006/math">
                    <m:r>
                      <a:rPr lang="en-US" altLang="ja-JP" i="1">
                        <a:latin typeface="Cambria Math" panose="02040503050406030204" pitchFamily="18" charset="0"/>
                      </a:rPr>
                      <m:t>𝑥</m:t>
                    </m:r>
                  </m:oMath>
                </a14:m>
                <a:r>
                  <a:rPr lang="ja-JP" altLang="en-US" dirty="0"/>
                  <a:t>が解だと理解しやすいから</a:t>
                </a:r>
                <a:endParaRPr lang="en-US" altLang="ja-JP" dirty="0"/>
              </a:p>
              <a:p>
                <a:pPr lvl="1"/>
                <a:r>
                  <a:rPr lang="ja-JP" altLang="en-US" dirty="0"/>
                  <a:t>因数分解できない場合は解の公式を使う</a:t>
                </a:r>
                <a:endParaRPr lang="en-US" altLang="ja-JP" dirty="0"/>
              </a:p>
              <a:p>
                <a:pPr lvl="1"/>
                <a14:m>
                  <m:oMath xmlns:m="http://schemas.openxmlformats.org/officeDocument/2006/math">
                    <m:r>
                      <a:rPr lang="en-US" altLang="ja-JP" i="1">
                        <a:latin typeface="Cambria Math" panose="02040503050406030204" pitchFamily="18" charset="0"/>
                      </a:rPr>
                      <m:t>𝑎</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𝑏𝑥</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r>
                      <a:rPr lang="en-US" altLang="ja-JP" i="1">
                        <a:latin typeface="Cambria Math" panose="02040503050406030204" pitchFamily="18" charset="0"/>
                      </a:rPr>
                      <m:t>=0</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m:t>
                        </m:r>
                        <m:r>
                          <a:rPr lang="en-US" altLang="ja-JP" b="0" i="1" smtClean="0">
                            <a:latin typeface="Cambria Math" panose="02040503050406030204" pitchFamily="18" charset="0"/>
                            <a:ea typeface="Cambria Math" panose="02040503050406030204" pitchFamily="18" charset="0"/>
                          </a:rPr>
                          <m:t>±</m:t>
                        </m:r>
                        <m:rad>
                          <m:radPr>
                            <m:degHide m:val="on"/>
                            <m:ctrlPr>
                              <a:rPr lang="en-US" altLang="ja-JP" b="0" i="1" smtClean="0">
                                <a:latin typeface="Cambria Math" panose="02040503050406030204" pitchFamily="18" charset="0"/>
                                <a:ea typeface="Cambria Math" panose="02040503050406030204" pitchFamily="18" charset="0"/>
                              </a:rPr>
                            </m:ctrlPr>
                          </m:radPr>
                          <m:deg/>
                          <m:e>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𝑏</m:t>
                                </m:r>
                              </m:e>
                              <m:sup>
                                <m:r>
                                  <a:rPr lang="en-US" altLang="ja-JP" i="1">
                                    <a:latin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−4</m:t>
                            </m:r>
                            <m:r>
                              <a:rPr lang="en-US" altLang="ja-JP" i="1">
                                <a:latin typeface="Cambria Math" panose="02040503050406030204" pitchFamily="18" charset="0"/>
                                <a:ea typeface="Cambria Math" panose="02040503050406030204" pitchFamily="18" charset="0"/>
                              </a:rPr>
                              <m:t>𝑎𝑐</m:t>
                            </m:r>
                          </m:e>
                        </m:rad>
                      </m:num>
                      <m:den>
                        <m:r>
                          <a:rPr lang="en-US" altLang="ja-JP" b="0" i="1" smtClean="0">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𝑎</m:t>
                        </m:r>
                      </m:den>
                    </m:f>
                    <m:r>
                      <a:rPr lang="en-US" altLang="ja-JP" b="0" i="1" smtClean="0">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≠0)</m:t>
                    </m:r>
                  </m:oMath>
                </a14:m>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4355872"/>
              </a:xfrm>
              <a:prstGeom prst="rect">
                <a:avLst/>
              </a:prstGeom>
              <a:blipFill>
                <a:blip r:embed="rId3"/>
                <a:stretch>
                  <a:fillRect l="-1133" t="-1681"/>
                </a:stretch>
              </a:blipFill>
            </p:spPr>
            <p:txBody>
              <a:bodyPr/>
              <a:lstStyle/>
              <a:p>
                <a:r>
                  <a:rPr lang="ja-JP" altLang="en-US">
                    <a:noFill/>
                  </a:rPr>
                  <a:t> </a:t>
                </a:r>
              </a:p>
            </p:txBody>
          </p:sp>
        </mc:Fallback>
      </mc:AlternateContent>
      <p:sp>
        <p:nvSpPr>
          <p:cNvPr id="7" name="コンテンツ プレースホルダー 1">
            <a:extLst>
              <a:ext uri="{FF2B5EF4-FFF2-40B4-BE49-F238E27FC236}">
                <a16:creationId xmlns:a16="http://schemas.microsoft.com/office/drawing/2014/main" id="{7F101BFA-99E1-4A71-8D60-CBF85EB92C1B}"/>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a:t>
            </a:r>
            <a:endParaRPr lang="en-US" altLang="ja-JP" sz="1800" b="1" dirty="0">
              <a:solidFill>
                <a:schemeClr val="bg1"/>
              </a:solidFill>
            </a:endParaRPr>
          </a:p>
        </p:txBody>
      </p:sp>
      <p:sp>
        <p:nvSpPr>
          <p:cNvPr id="8" name="コンテンツ プレースホルダー 1">
            <a:extLst>
              <a:ext uri="{FF2B5EF4-FFF2-40B4-BE49-F238E27FC236}">
                <a16:creationId xmlns:a16="http://schemas.microsoft.com/office/drawing/2014/main" id="{1FC28FE1-78F2-48B9-8D37-8B55913A7FD0}"/>
              </a:ext>
            </a:extLst>
          </p:cNvPr>
          <p:cNvSpPr txBox="1">
            <a:spLocks/>
          </p:cNvSpPr>
          <p:nvPr/>
        </p:nvSpPr>
        <p:spPr>
          <a:xfrm>
            <a:off x="410046" y="5409488"/>
            <a:ext cx="8323907" cy="501255"/>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上記の方程式の解は、係数と演算子によって</a:t>
            </a:r>
            <a:r>
              <a:rPr lang="ja-JP" altLang="en-US" sz="2400" b="1" u="sng" dirty="0">
                <a:solidFill>
                  <a:schemeClr val="bg1"/>
                </a:solidFill>
              </a:rPr>
              <a:t>一意に</a:t>
            </a:r>
            <a:r>
              <a:rPr lang="ja-JP" altLang="en-US" sz="2400" b="1" dirty="0">
                <a:solidFill>
                  <a:schemeClr val="bg1"/>
                </a:solidFill>
              </a:rPr>
              <a:t>表現される</a:t>
            </a:r>
          </a:p>
        </p:txBody>
      </p:sp>
    </p:spTree>
    <p:extLst>
      <p:ext uri="{BB962C8B-B14F-4D97-AF65-F5344CB8AC3E}">
        <p14:creationId xmlns:p14="http://schemas.microsoft.com/office/powerpoint/2010/main" val="1836072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a:t>
            </a:r>
            <a:r>
              <a:rPr kumimoji="1" lang="ja-JP" altLang="en-US" dirty="0"/>
              <a:t>次、</a:t>
            </a:r>
            <a:r>
              <a:rPr lang="en-US" altLang="ja-JP" dirty="0"/>
              <a:t>4</a:t>
            </a:r>
            <a:r>
              <a:rPr kumimoji="1" lang="ja-JP" altLang="en-US" dirty="0"/>
              <a:t>次方程式の一般解</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19</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371909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3</a:t>
                </a:r>
                <a:r>
                  <a:rPr lang="ja-JP" altLang="en-US" dirty="0"/>
                  <a:t>次方程式</a:t>
                </a:r>
                <a14:m>
                  <m:oMath xmlns:m="http://schemas.openxmlformats.org/officeDocument/2006/math">
                    <m:r>
                      <a:rPr lang="en-US" altLang="ja-JP" i="1">
                        <a:latin typeface="Cambria Math" panose="02040503050406030204" pitchFamily="18" charset="0"/>
                      </a:rPr>
                      <m:t>𝑎</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3</m:t>
                        </m:r>
                      </m:sup>
                    </m:sSup>
                    <m:r>
                      <a:rPr lang="en-US" altLang="ja-JP" i="1">
                        <a:latin typeface="Cambria Math" panose="02040503050406030204" pitchFamily="18" charset="0"/>
                      </a:rPr>
                      <m:t>+</m:t>
                    </m:r>
                    <m:r>
                      <a:rPr lang="en-US" altLang="ja-JP" i="1">
                        <a:latin typeface="Cambria Math" panose="02040503050406030204" pitchFamily="18" charset="0"/>
                      </a:rPr>
                      <m:t>𝑏</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2</m:t>
                        </m:r>
                      </m:sup>
                    </m:sSup>
                    <m:r>
                      <a:rPr lang="en-US" altLang="ja-JP" i="1">
                        <a:latin typeface="Cambria Math" panose="02040503050406030204" pitchFamily="18" charset="0"/>
                      </a:rPr>
                      <m:t>+</m:t>
                    </m:r>
                    <m:r>
                      <a:rPr lang="en-US" altLang="ja-JP" i="1">
                        <a:latin typeface="Cambria Math" panose="02040503050406030204" pitchFamily="18" charset="0"/>
                      </a:rPr>
                      <m:t>𝑐𝑥</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r>
                      <a:rPr lang="en-US" altLang="ja-JP" i="1">
                        <a:latin typeface="Cambria Math" panose="02040503050406030204" pitchFamily="18" charset="0"/>
                      </a:rPr>
                      <m:t>=0</m:t>
                    </m:r>
                  </m:oMath>
                </a14:m>
                <a:r>
                  <a:rPr lang="ja-JP" altLang="en-US" i="1" dirty="0">
                    <a:latin typeface="Cambria Math" panose="02040503050406030204" pitchFamily="18" charset="0"/>
                  </a:rPr>
                  <a:t>を</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3</m:t>
                        </m:r>
                      </m:sup>
                    </m:sSup>
                    <m:r>
                      <a:rPr lang="en-US" altLang="ja-JP" i="1">
                        <a:latin typeface="Cambria Math" panose="02040503050406030204" pitchFamily="18" charset="0"/>
                      </a:rPr>
                      <m:t>+</m:t>
                    </m:r>
                    <m:r>
                      <a:rPr lang="en-US" altLang="ja-JP" b="0" i="1" smtClean="0">
                        <a:latin typeface="Cambria Math" panose="02040503050406030204" pitchFamily="18" charset="0"/>
                      </a:rPr>
                      <m:t>𝑝</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b="0" i="1" smtClean="0">
                        <a:latin typeface="Cambria Math" panose="02040503050406030204" pitchFamily="18" charset="0"/>
                      </a:rPr>
                      <m:t>𝑞</m:t>
                    </m:r>
                    <m:r>
                      <a:rPr lang="en-US" altLang="ja-JP" i="1">
                        <a:latin typeface="Cambria Math" panose="02040503050406030204" pitchFamily="18" charset="0"/>
                      </a:rPr>
                      <m:t>=0</m:t>
                    </m:r>
                  </m:oMath>
                </a14:m>
                <a:r>
                  <a:rPr lang="ja-JP" altLang="en-US" i="1" dirty="0">
                    <a:latin typeface="Cambria Math" panose="02040503050406030204" pitchFamily="18" charset="0"/>
                  </a:rPr>
                  <a:t>に変形する。</a:t>
                </a:r>
                <a:endParaRPr lang="en-US" altLang="ja-JP" i="1" dirty="0">
                  <a:latin typeface="Cambria Math" panose="02040503050406030204" pitchFamily="18" charset="0"/>
                </a:endParaRPr>
              </a:p>
              <a:p>
                <a:pPr lvl="1"/>
                <a:endParaRPr lang="en-US" altLang="ja-JP" dirty="0"/>
              </a:p>
              <a:p>
                <a:pPr lvl="1"/>
                <a:endParaRPr lang="en-US" altLang="ja-JP" dirty="0"/>
              </a:p>
              <a:p>
                <a:pPr lvl="1"/>
                <a:endParaRPr lang="en-US" altLang="ja-JP" dirty="0"/>
              </a:p>
              <a:p>
                <a:pPr lvl="1"/>
                <a:endParaRPr lang="en-US" altLang="ja-JP" dirty="0"/>
              </a:p>
              <a:p>
                <a:r>
                  <a:rPr lang="en-US" altLang="ja-JP" dirty="0"/>
                  <a:t>4</a:t>
                </a:r>
                <a:r>
                  <a:rPr lang="ja-JP" altLang="en-US" dirty="0"/>
                  <a:t>次方程式</a:t>
                </a:r>
                <a14:m>
                  <m:oMath xmlns:m="http://schemas.openxmlformats.org/officeDocument/2006/math">
                    <m:r>
                      <a:rPr lang="en-US" altLang="ja-JP" i="1">
                        <a:latin typeface="Cambria Math" panose="02040503050406030204" pitchFamily="18" charset="0"/>
                      </a:rPr>
                      <m:t>𝑎</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4</m:t>
                        </m:r>
                      </m:sup>
                    </m:sSup>
                    <m:r>
                      <a:rPr lang="en-US" altLang="ja-JP" i="1">
                        <a:latin typeface="Cambria Math" panose="02040503050406030204" pitchFamily="18" charset="0"/>
                      </a:rPr>
                      <m:t>+</m:t>
                    </m:r>
                    <m:r>
                      <a:rPr lang="en-US" altLang="ja-JP" i="1">
                        <a:latin typeface="Cambria Math" panose="02040503050406030204" pitchFamily="18" charset="0"/>
                      </a:rPr>
                      <m:t>𝑏</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3</m:t>
                        </m:r>
                      </m:sup>
                    </m:sSup>
                    <m:r>
                      <a:rPr lang="en-US" altLang="ja-JP" i="1">
                        <a:latin typeface="Cambria Math" panose="02040503050406030204" pitchFamily="18" charset="0"/>
                      </a:rPr>
                      <m:t>+</m:t>
                    </m:r>
                    <m:r>
                      <a:rPr lang="en-US" altLang="ja-JP" i="1">
                        <a:latin typeface="Cambria Math" panose="02040503050406030204" pitchFamily="18" charset="0"/>
                      </a:rPr>
                      <m:t>𝑐</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2</m:t>
                        </m:r>
                      </m:sup>
                    </m:sSup>
                    <m:r>
                      <a:rPr lang="en-US" altLang="ja-JP" i="1">
                        <a:latin typeface="Cambria Math" panose="02040503050406030204" pitchFamily="18" charset="0"/>
                      </a:rPr>
                      <m:t>+</m:t>
                    </m:r>
                    <m:r>
                      <a:rPr lang="en-US" altLang="ja-JP" i="1">
                        <a:latin typeface="Cambria Math" panose="02040503050406030204" pitchFamily="18" charset="0"/>
                      </a:rPr>
                      <m:t>𝑑𝑥</m:t>
                    </m:r>
                    <m:r>
                      <a:rPr lang="en-US" altLang="ja-JP" b="0" i="1" smtClean="0">
                        <a:latin typeface="Cambria Math" panose="02040503050406030204" pitchFamily="18" charset="0"/>
                      </a:rPr>
                      <m:t>+</m:t>
                    </m:r>
                    <m:r>
                      <a:rPr lang="en-US" altLang="ja-JP" b="0" i="1" smtClean="0">
                        <a:latin typeface="Cambria Math" panose="02040503050406030204" pitchFamily="18" charset="0"/>
                      </a:rPr>
                      <m:t>𝑒</m:t>
                    </m:r>
                    <m:r>
                      <a:rPr lang="en-US" altLang="ja-JP" i="1">
                        <a:latin typeface="Cambria Math" panose="02040503050406030204" pitchFamily="18" charset="0"/>
                      </a:rPr>
                      <m:t>=0</m:t>
                    </m:r>
                  </m:oMath>
                </a14:m>
                <a:r>
                  <a:rPr lang="ja-JP" altLang="en-US" i="1" dirty="0">
                    <a:latin typeface="Cambria Math" panose="02040503050406030204" pitchFamily="18" charset="0"/>
                  </a:rPr>
                  <a:t>を</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𝑙</m:t>
                        </m:r>
                        <m:r>
                          <a:rPr lang="en-US" altLang="ja-JP" i="1">
                            <a:latin typeface="Cambria Math" panose="02040503050406030204" pitchFamily="18" charset="0"/>
                          </a:rPr>
                          <m:t>)</m:t>
                        </m:r>
                      </m:e>
                      <m:sup>
                        <m:r>
                          <a:rPr lang="en-US" altLang="ja-JP" b="0" i="1" smtClean="0">
                            <a:latin typeface="Cambria Math" panose="02040503050406030204" pitchFamily="18" charset="0"/>
                          </a:rPr>
                          <m:t>2</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en-US" altLang="ja-JP" b="0" i="1" smtClean="0">
                            <a:latin typeface="Cambria Math" panose="02040503050406030204" pitchFamily="18" charset="0"/>
                          </a:rPr>
                          <m:t>𝑚𝑥</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e>
                      <m:sup>
                        <m:r>
                          <a:rPr lang="en-US" altLang="ja-JP" i="1">
                            <a:latin typeface="Cambria Math" panose="02040503050406030204" pitchFamily="18" charset="0"/>
                          </a:rPr>
                          <m:t>2</m:t>
                        </m:r>
                      </m:sup>
                    </m:sSup>
                  </m:oMath>
                </a14:m>
                <a:r>
                  <a:rPr lang="ja-JP" altLang="en-US" i="1" dirty="0">
                    <a:latin typeface="Cambria Math" panose="02040503050406030204" pitchFamily="18" charset="0"/>
                  </a:rPr>
                  <a:t>に変形する。</a:t>
                </a:r>
                <a:endParaRPr lang="en-US" altLang="ja-JP" i="1" dirty="0">
                  <a:latin typeface="Cambria Math" panose="02040503050406030204" pitchFamily="18" charset="0"/>
                </a:endParaRPr>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3719095"/>
              </a:xfrm>
              <a:prstGeom prst="rect">
                <a:avLst/>
              </a:prstGeom>
              <a:blipFill>
                <a:blip r:embed="rId3"/>
                <a:stretch>
                  <a:fillRect l="-1133" t="-1967" b="-2295"/>
                </a:stretch>
              </a:blipFill>
            </p:spPr>
            <p:txBody>
              <a:bodyPr/>
              <a:lstStyle/>
              <a:p>
                <a:r>
                  <a:rPr lang="ja-JP" altLang="en-US">
                    <a:noFill/>
                  </a:rPr>
                  <a:t> </a:t>
                </a:r>
              </a:p>
            </p:txBody>
          </p:sp>
        </mc:Fallback>
      </mc:AlternateContent>
      <p:sp>
        <p:nvSpPr>
          <p:cNvPr id="7" name="コンテンツ プレースホルダー 1">
            <a:extLst>
              <a:ext uri="{FF2B5EF4-FFF2-40B4-BE49-F238E27FC236}">
                <a16:creationId xmlns:a16="http://schemas.microsoft.com/office/drawing/2014/main" id="{7F101BFA-99E1-4A71-8D60-CBF85EB92C1B}"/>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a:t>
            </a:r>
            <a:endParaRPr lang="en-US" altLang="ja-JP" sz="1800" b="1" dirty="0">
              <a:solidFill>
                <a:schemeClr val="bg1"/>
              </a:solidFill>
            </a:endParaRPr>
          </a:p>
        </p:txBody>
      </p:sp>
      <p:pic>
        <p:nvPicPr>
          <p:cNvPr id="5" name="図 4">
            <a:extLst>
              <a:ext uri="{FF2B5EF4-FFF2-40B4-BE49-F238E27FC236}">
                <a16:creationId xmlns:a16="http://schemas.microsoft.com/office/drawing/2014/main" id="{820FB455-5D57-46C9-B15B-A8CC4B75CA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9509" y="1412423"/>
            <a:ext cx="5251268" cy="2048148"/>
          </a:xfrm>
          <a:prstGeom prst="rect">
            <a:avLst/>
          </a:prstGeom>
        </p:spPr>
      </p:pic>
      <p:sp>
        <p:nvSpPr>
          <p:cNvPr id="9" name="テキスト ボックス 8">
            <a:extLst>
              <a:ext uri="{FF2B5EF4-FFF2-40B4-BE49-F238E27FC236}">
                <a16:creationId xmlns:a16="http://schemas.microsoft.com/office/drawing/2014/main" id="{8C47AEB4-B253-429C-B011-C38091550B17}"/>
              </a:ext>
            </a:extLst>
          </p:cNvPr>
          <p:cNvSpPr txBox="1"/>
          <p:nvPr/>
        </p:nvSpPr>
        <p:spPr>
          <a:xfrm>
            <a:off x="1397726" y="1925273"/>
            <a:ext cx="1201783" cy="369332"/>
          </a:xfrm>
          <a:prstGeom prst="rect">
            <a:avLst/>
          </a:prstGeom>
          <a:noFill/>
        </p:spPr>
        <p:txBody>
          <a:bodyPr wrap="square" rtlCol="0">
            <a:spAutoFit/>
          </a:bodyPr>
          <a:lstStyle/>
          <a:p>
            <a:r>
              <a:rPr kumimoji="1" lang="ja-JP" altLang="en-US" dirty="0"/>
              <a:t>解の公式</a:t>
            </a:r>
          </a:p>
        </p:txBody>
      </p:sp>
      <p:pic>
        <p:nvPicPr>
          <p:cNvPr id="11" name="図 10">
            <a:extLst>
              <a:ext uri="{FF2B5EF4-FFF2-40B4-BE49-F238E27FC236}">
                <a16:creationId xmlns:a16="http://schemas.microsoft.com/office/drawing/2014/main" id="{25BE7FC1-828B-43C8-8CB2-D45FB59FCE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4897" y="4740987"/>
            <a:ext cx="3383280" cy="838200"/>
          </a:xfrm>
          <a:prstGeom prst="rect">
            <a:avLst/>
          </a:prstGeom>
        </p:spPr>
      </p:pic>
      <p:pic>
        <p:nvPicPr>
          <p:cNvPr id="13" name="図 12">
            <a:extLst>
              <a:ext uri="{FF2B5EF4-FFF2-40B4-BE49-F238E27FC236}">
                <a16:creationId xmlns:a16="http://schemas.microsoft.com/office/drawing/2014/main" id="{D9C62240-07DF-4F54-9253-5CF30F8FF7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8177" y="4718127"/>
            <a:ext cx="2476500" cy="861060"/>
          </a:xfrm>
          <a:prstGeom prst="rect">
            <a:avLst/>
          </a:prstGeom>
        </p:spPr>
      </p:pic>
      <p:sp>
        <p:nvSpPr>
          <p:cNvPr id="15" name="テキスト ボックス 14">
            <a:extLst>
              <a:ext uri="{FF2B5EF4-FFF2-40B4-BE49-F238E27FC236}">
                <a16:creationId xmlns:a16="http://schemas.microsoft.com/office/drawing/2014/main" id="{ECCE8B1F-98BF-492E-8A2E-FA3328A546FC}"/>
              </a:ext>
            </a:extLst>
          </p:cNvPr>
          <p:cNvSpPr txBox="1"/>
          <p:nvPr/>
        </p:nvSpPr>
        <p:spPr>
          <a:xfrm>
            <a:off x="853114" y="4904759"/>
            <a:ext cx="1201783" cy="369332"/>
          </a:xfrm>
          <a:prstGeom prst="rect">
            <a:avLst/>
          </a:prstGeom>
          <a:noFill/>
        </p:spPr>
        <p:txBody>
          <a:bodyPr wrap="square" rtlCol="0">
            <a:spAutoFit/>
          </a:bodyPr>
          <a:lstStyle/>
          <a:p>
            <a:r>
              <a:rPr kumimoji="1" lang="ja-JP" altLang="en-US" dirty="0"/>
              <a:t>解の公式</a:t>
            </a:r>
          </a:p>
        </p:txBody>
      </p:sp>
      <p:sp>
        <p:nvSpPr>
          <p:cNvPr id="16" name="コンテンツ プレースホルダー 1">
            <a:extLst>
              <a:ext uri="{FF2B5EF4-FFF2-40B4-BE49-F238E27FC236}">
                <a16:creationId xmlns:a16="http://schemas.microsoft.com/office/drawing/2014/main" id="{CDFB0A92-E0FF-42C7-A69F-D9C9D03F9B61}"/>
              </a:ext>
            </a:extLst>
          </p:cNvPr>
          <p:cNvSpPr txBox="1">
            <a:spLocks/>
          </p:cNvSpPr>
          <p:nvPr/>
        </p:nvSpPr>
        <p:spPr>
          <a:xfrm>
            <a:off x="410046" y="5702096"/>
            <a:ext cx="8323907" cy="501255"/>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上記の方程式の解も、係数と演算子によって</a:t>
            </a:r>
            <a:r>
              <a:rPr lang="ja-JP" altLang="en-US" sz="2400" b="1" u="sng" dirty="0">
                <a:solidFill>
                  <a:schemeClr val="bg1"/>
                </a:solidFill>
              </a:rPr>
              <a:t>一意に</a:t>
            </a:r>
            <a:r>
              <a:rPr lang="ja-JP" altLang="en-US" sz="2400" b="1" dirty="0">
                <a:solidFill>
                  <a:schemeClr val="bg1"/>
                </a:solidFill>
              </a:rPr>
              <a:t>表現される</a:t>
            </a:r>
          </a:p>
        </p:txBody>
      </p:sp>
    </p:spTree>
    <p:extLst>
      <p:ext uri="{BB962C8B-B14F-4D97-AF65-F5344CB8AC3E}">
        <p14:creationId xmlns:p14="http://schemas.microsoft.com/office/powerpoint/2010/main" val="220668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最適操業</a:t>
            </a:r>
            <a:r>
              <a:rPr kumimoji="1" lang="en-US" altLang="ja-JP" dirty="0"/>
              <a:t>Sol.</a:t>
            </a:r>
            <a:r>
              <a:rPr kumimoji="1" lang="ja-JP" altLang="en-US" dirty="0"/>
              <a:t>　</a:t>
            </a:r>
            <a:r>
              <a:rPr kumimoji="1" lang="en-US" altLang="ja-JP" dirty="0"/>
              <a:t>DDMO</a:t>
            </a:r>
            <a:r>
              <a:rPr kumimoji="1" lang="ja-JP" altLang="en-US" dirty="0"/>
              <a:t>関連</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a:t>
            </a:fld>
            <a:endParaRPr lang="ja-JP" altLang="en-US" dirty="0"/>
          </a:p>
        </p:txBody>
      </p:sp>
      <p:sp>
        <p:nvSpPr>
          <p:cNvPr id="16" name="コンテンツ プレースホルダー 2"/>
          <p:cNvSpPr>
            <a:spLocks noGrp="1"/>
          </p:cNvSpPr>
          <p:nvPr>
            <p:ph sz="quarter" idx="13"/>
          </p:nvPr>
        </p:nvSpPr>
        <p:spPr>
          <a:xfrm>
            <a:off x="0" y="850514"/>
            <a:ext cx="9143999" cy="4290405"/>
          </a:xfrm>
        </p:spPr>
        <p:txBody>
          <a:bodyPr/>
          <a:lstStyle/>
          <a:p>
            <a:r>
              <a:rPr lang="ja-JP" altLang="en-US" dirty="0"/>
              <a:t>技術移管支援</a:t>
            </a:r>
            <a:endParaRPr lang="en-US" altLang="ja-JP" dirty="0"/>
          </a:p>
          <a:p>
            <a:pPr lvl="1"/>
            <a:r>
              <a:rPr lang="ja-JP" altLang="en-US" dirty="0"/>
              <a:t>モデルビルダ マニュアル作成・支援ツール開発</a:t>
            </a:r>
            <a:endParaRPr lang="en-US" altLang="ja-JP" dirty="0"/>
          </a:p>
          <a:p>
            <a:pPr lvl="2"/>
            <a:r>
              <a:rPr lang="ja-JP" altLang="en-US" dirty="0"/>
              <a:t>鎌田さん・川田さんが</a:t>
            </a:r>
            <a:r>
              <a:rPr lang="en-US" altLang="ja-JP" dirty="0"/>
              <a:t>YJP</a:t>
            </a:r>
            <a:r>
              <a:rPr lang="ja-JP" altLang="en-US" dirty="0"/>
              <a:t>の数名にレクチャー</a:t>
            </a:r>
            <a:endParaRPr lang="en-US" altLang="ja-JP" dirty="0"/>
          </a:p>
          <a:p>
            <a:r>
              <a:rPr lang="ja-JP" altLang="en-US" dirty="0"/>
              <a:t>紙パ </a:t>
            </a:r>
            <a:r>
              <a:rPr lang="en-US" altLang="ja-JP" dirty="0"/>
              <a:t>FS</a:t>
            </a:r>
            <a:r>
              <a:rPr lang="ja-JP" altLang="en-US" dirty="0"/>
              <a:t>・実証</a:t>
            </a:r>
            <a:r>
              <a:rPr lang="ja-JP" altLang="en-US" sz="2400" dirty="0"/>
              <a:t>：主に</a:t>
            </a:r>
            <a:r>
              <a:rPr lang="en-US" altLang="ja-JP" sz="2400" dirty="0"/>
              <a:t>FY17</a:t>
            </a:r>
            <a:r>
              <a:rPr lang="ja-JP" altLang="en-US" sz="2400" dirty="0"/>
              <a:t>～</a:t>
            </a:r>
            <a:r>
              <a:rPr lang="en-US" altLang="ja-JP" sz="2400" dirty="0"/>
              <a:t>18</a:t>
            </a:r>
            <a:r>
              <a:rPr lang="ja-JP" altLang="en-US" sz="2400" dirty="0"/>
              <a:t>で実施した</a:t>
            </a:r>
            <a:endParaRPr lang="en-US" altLang="ja-JP" dirty="0"/>
          </a:p>
          <a:p>
            <a:pPr lvl="1"/>
            <a:r>
              <a:rPr lang="ja-JP" altLang="en-US" dirty="0"/>
              <a:t>日本製紙 石巻工場 回収工程</a:t>
            </a:r>
            <a:endParaRPr lang="en-US" altLang="ja-JP" dirty="0"/>
          </a:p>
          <a:p>
            <a:pPr lvl="1"/>
            <a:r>
              <a:rPr lang="ja-JP" altLang="en-US" dirty="0"/>
              <a:t>大王製紙 三島工場 回収工程</a:t>
            </a:r>
            <a:endParaRPr lang="en-US" altLang="ja-JP" dirty="0"/>
          </a:p>
          <a:p>
            <a:endParaRPr lang="en-US" altLang="ja-JP" dirty="0"/>
          </a:p>
          <a:p>
            <a:r>
              <a:rPr lang="ja-JP" altLang="en-US" dirty="0"/>
              <a:t>下水も別工程について</a:t>
            </a:r>
            <a:r>
              <a:rPr lang="en-US" altLang="ja-JP" dirty="0"/>
              <a:t>FS</a:t>
            </a:r>
            <a:r>
              <a:rPr lang="ja-JP" altLang="en-US" dirty="0"/>
              <a:t>中</a:t>
            </a:r>
            <a:endParaRPr lang="en-US" altLang="ja-JP" dirty="0"/>
          </a:p>
          <a:p>
            <a:r>
              <a:rPr lang="ja-JP" altLang="en-US" dirty="0"/>
              <a:t>セメントも</a:t>
            </a:r>
            <a:r>
              <a:rPr lang="en-US" altLang="ja-JP" dirty="0"/>
              <a:t>FS</a:t>
            </a:r>
            <a:r>
              <a:rPr lang="ja-JP" altLang="en-US" dirty="0"/>
              <a:t>・実証中</a:t>
            </a:r>
            <a:endParaRPr lang="en-US" altLang="ja-JP" dirty="0"/>
          </a:p>
        </p:txBody>
      </p:sp>
      <p:sp>
        <p:nvSpPr>
          <p:cNvPr id="5" name="コンテンツ プレースホルダー 1">
            <a:extLst>
              <a:ext uri="{FF2B5EF4-FFF2-40B4-BE49-F238E27FC236}">
                <a16:creationId xmlns:a16="http://schemas.microsoft.com/office/drawing/2014/main" id="{061C1B7B-F818-4D3F-B904-A3EB41E3A91F}"/>
              </a:ext>
            </a:extLst>
          </p:cNvPr>
          <p:cNvSpPr txBox="1">
            <a:spLocks/>
          </p:cNvSpPr>
          <p:nvPr/>
        </p:nvSpPr>
        <p:spPr>
          <a:xfrm>
            <a:off x="121238" y="-33453"/>
            <a:ext cx="1785621"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1. FY19</a:t>
            </a:r>
            <a:r>
              <a:rPr lang="ja-JP" altLang="en-US" sz="1800" b="1" dirty="0">
                <a:solidFill>
                  <a:schemeClr val="bg1"/>
                </a:solidFill>
              </a:rPr>
              <a:t>の業務</a:t>
            </a:r>
            <a:endParaRPr lang="en-US" altLang="ja-JP" sz="1800" b="1" dirty="0">
              <a:solidFill>
                <a:schemeClr val="bg1"/>
              </a:solidFill>
            </a:endParaRPr>
          </a:p>
        </p:txBody>
      </p:sp>
      <p:sp>
        <p:nvSpPr>
          <p:cNvPr id="8" name="四角形吹き出し 16">
            <a:extLst>
              <a:ext uri="{FF2B5EF4-FFF2-40B4-BE49-F238E27FC236}">
                <a16:creationId xmlns:a16="http://schemas.microsoft.com/office/drawing/2014/main" id="{00EA0263-DCBA-40E2-9A32-426894F27E2C}"/>
              </a:ext>
            </a:extLst>
          </p:cNvPr>
          <p:cNvSpPr/>
          <p:nvPr/>
        </p:nvSpPr>
        <p:spPr>
          <a:xfrm>
            <a:off x="5223753" y="2757701"/>
            <a:ext cx="3813243" cy="637256"/>
          </a:xfrm>
          <a:prstGeom prst="wedgeRectCallout">
            <a:avLst>
              <a:gd name="adj1" fmla="val -59464"/>
              <a:gd name="adj2" fmla="val -4683"/>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どちらも失注？のため活動停止となった。紙パでは蒸解以外まだ導入できず</a:t>
            </a:r>
            <a:endParaRPr kumimoji="1" lang="ja-JP" altLang="en-US" b="1" dirty="0">
              <a:solidFill>
                <a:schemeClr val="bg1"/>
              </a:solidFill>
            </a:endParaRPr>
          </a:p>
        </p:txBody>
      </p:sp>
      <p:sp>
        <p:nvSpPr>
          <p:cNvPr id="7" name="四角形吹き出し 16">
            <a:extLst>
              <a:ext uri="{FF2B5EF4-FFF2-40B4-BE49-F238E27FC236}">
                <a16:creationId xmlns:a16="http://schemas.microsoft.com/office/drawing/2014/main" id="{82E102A6-CA9B-404E-B892-4A651810183D}"/>
              </a:ext>
            </a:extLst>
          </p:cNvPr>
          <p:cNvSpPr/>
          <p:nvPr/>
        </p:nvSpPr>
        <p:spPr>
          <a:xfrm>
            <a:off x="6539492" y="1771135"/>
            <a:ext cx="2147309" cy="637256"/>
          </a:xfrm>
          <a:prstGeom prst="wedgeRectCallout">
            <a:avLst>
              <a:gd name="adj1" fmla="val -72956"/>
              <a:gd name="adj2" fmla="val -18890"/>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bg1"/>
                </a:solidFill>
              </a:rPr>
              <a:t>YCN</a:t>
            </a:r>
            <a:r>
              <a:rPr lang="ja-JP" altLang="en-US" b="1" dirty="0">
                <a:solidFill>
                  <a:schemeClr val="bg1"/>
                </a:solidFill>
              </a:rPr>
              <a:t>のエンジニアにもレクチャーしてきた</a:t>
            </a:r>
            <a:endParaRPr kumimoji="1" lang="ja-JP" altLang="en-US" b="1" dirty="0">
              <a:solidFill>
                <a:schemeClr val="bg1"/>
              </a:solidFill>
            </a:endParaRPr>
          </a:p>
        </p:txBody>
      </p:sp>
    </p:spTree>
    <p:extLst>
      <p:ext uri="{BB962C8B-B14F-4D97-AF65-F5344CB8AC3E}">
        <p14:creationId xmlns:p14="http://schemas.microsoft.com/office/powerpoint/2010/main" val="1687970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体（たい </a:t>
            </a:r>
            <a:r>
              <a:rPr kumimoji="1" lang="en-US" altLang="ja-JP" dirty="0"/>
              <a:t>Field</a:t>
            </a:r>
            <a:r>
              <a:rPr kumimoji="1" lang="ja-JP" altLang="en-US" dirty="0"/>
              <a:t>）</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20</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436600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solidFill>
                      <a:srgbClr val="FF0000"/>
                    </a:solidFill>
                  </a:rPr>
                  <a:t>四則演算</a:t>
                </a:r>
                <a:r>
                  <a:rPr lang="ja-JP" altLang="en-US" dirty="0"/>
                  <a:t>が定義されている数の集合</a:t>
                </a:r>
                <a:r>
                  <a:rPr lang="en-US" altLang="ja-JP" sz="2400" dirty="0"/>
                  <a:t>(</a:t>
                </a:r>
                <a:r>
                  <a:rPr lang="ja-JP" altLang="en-US" sz="2400" dirty="0"/>
                  <a:t>定義そのものではないが</a:t>
                </a:r>
                <a:r>
                  <a:rPr lang="en-US" altLang="ja-JP" sz="2400" dirty="0"/>
                  <a:t>)</a:t>
                </a:r>
                <a:endParaRPr lang="en-US" altLang="ja-JP" dirty="0"/>
              </a:p>
              <a:p>
                <a:pPr lvl="1"/>
                <a:r>
                  <a:rPr lang="ja-JP" altLang="en-US" dirty="0"/>
                  <a:t>実数集合</a:t>
                </a:r>
                <a14:m>
                  <m:oMath xmlns:m="http://schemas.openxmlformats.org/officeDocument/2006/math">
                    <m:r>
                      <a:rPr lang="en-US" altLang="ja-JP" i="1" smtClean="0">
                        <a:latin typeface="Cambria Math" panose="02040503050406030204" pitchFamily="18" charset="0"/>
                        <a:ea typeface="Cambria Math" panose="02040503050406030204" pitchFamily="18" charset="0"/>
                      </a:rPr>
                      <m:t>ℝ</m:t>
                    </m:r>
                  </m:oMath>
                </a14:m>
                <a:r>
                  <a:rPr lang="ja-JP" altLang="en-US" dirty="0"/>
                  <a:t>は実数体（</a:t>
                </a:r>
                <a14:m>
                  <m:oMath xmlns:m="http://schemas.openxmlformats.org/officeDocument/2006/math">
                    <m:r>
                      <a:rPr lang="en-US" altLang="ja-JP" b="0" i="1" dirty="0" smtClean="0">
                        <a:latin typeface="Cambria Math" panose="02040503050406030204" pitchFamily="18" charset="0"/>
                      </a:rPr>
                      <m:t>1+1=2</m:t>
                    </m:r>
                    <m:r>
                      <a:rPr lang="ja-JP" altLang="en-US" i="1" dirty="0">
                        <a:latin typeface="Cambria Math" panose="02040503050406030204" pitchFamily="18" charset="0"/>
                      </a:rPr>
                      <m:t>で</m:t>
                    </m:r>
                  </m:oMath>
                </a14:m>
                <a:r>
                  <a:rPr lang="ja-JP" altLang="en-US" dirty="0"/>
                  <a:t>実数に</a:t>
                </a:r>
                <a:r>
                  <a:rPr lang="ja-JP" altLang="en-US" u="sng" dirty="0"/>
                  <a:t>含まれる</a:t>
                </a:r>
                <a:r>
                  <a:rPr lang="ja-JP" altLang="en-US" dirty="0"/>
                  <a:t>）</a:t>
                </a:r>
                <a:endParaRPr lang="en-US" altLang="ja-JP" dirty="0"/>
              </a:p>
              <a:p>
                <a:pPr lvl="1"/>
                <a:r>
                  <a:rPr lang="ja-JP" altLang="en-US" dirty="0"/>
                  <a:t>複素数集合</a:t>
                </a:r>
                <a14:m>
                  <m:oMath xmlns:m="http://schemas.openxmlformats.org/officeDocument/2006/math">
                    <m:r>
                      <a:rPr lang="en-US" altLang="ja-JP" i="1" smtClean="0">
                        <a:latin typeface="Cambria Math" panose="02040503050406030204" pitchFamily="18" charset="0"/>
                        <a:ea typeface="Cambria Math" panose="02040503050406030204" pitchFamily="18" charset="0"/>
                      </a:rPr>
                      <m:t>ℂ</m:t>
                    </m:r>
                  </m:oMath>
                </a14:m>
                <a:r>
                  <a:rPr lang="ja-JP" altLang="en-US" dirty="0"/>
                  <a:t>は複素数体、有理数集合</a:t>
                </a:r>
                <a14:m>
                  <m:oMath xmlns:m="http://schemas.openxmlformats.org/officeDocument/2006/math">
                    <m:r>
                      <a:rPr lang="en-US" altLang="ja-JP" i="1" smtClean="0">
                        <a:latin typeface="Cambria Math" panose="02040503050406030204" pitchFamily="18" charset="0"/>
                        <a:ea typeface="Cambria Math" panose="02040503050406030204" pitchFamily="18" charset="0"/>
                      </a:rPr>
                      <m:t>ℚ</m:t>
                    </m:r>
                  </m:oMath>
                </a14:m>
                <a:r>
                  <a:rPr lang="ja-JP" altLang="en-US" dirty="0"/>
                  <a:t>は有理数体</a:t>
                </a:r>
                <a:endParaRPr lang="en-US" altLang="ja-JP" dirty="0"/>
              </a:p>
              <a:p>
                <a:r>
                  <a:rPr lang="ja-JP" altLang="en-US" dirty="0"/>
                  <a:t>ただし、開平演算は体とは無関係。</a:t>
                </a:r>
                <a:endParaRPr lang="en-US" altLang="ja-JP" dirty="0"/>
              </a:p>
              <a:p>
                <a:pPr lvl="1"/>
                <a14:m>
                  <m:oMath xmlns:m="http://schemas.openxmlformats.org/officeDocument/2006/math">
                    <m:r>
                      <a:rPr lang="en-US" altLang="ja-JP" b="0" i="1" smtClean="0">
                        <a:latin typeface="Cambria Math" panose="02040503050406030204" pitchFamily="18" charset="0"/>
                        <a:ea typeface="Cambria Math" panose="02040503050406030204" pitchFamily="18" charset="0"/>
                      </a:rPr>
                      <m:t>9</m:t>
                    </m:r>
                    <m:r>
                      <a:rPr lang="en-US" altLang="ja-JP" i="1" smtClean="0">
                        <a:latin typeface="Cambria Math" panose="02040503050406030204" pitchFamily="18" charset="0"/>
                        <a:ea typeface="Cambria Math" panose="02040503050406030204" pitchFamily="18" charset="0"/>
                      </a:rPr>
                      <m:t>→±</m:t>
                    </m:r>
                    <m:rad>
                      <m:radPr>
                        <m:degHide m:val="on"/>
                        <m:ctrlPr>
                          <a:rPr lang="en-US" altLang="ja-JP" i="1">
                            <a:latin typeface="Cambria Math" panose="02040503050406030204" pitchFamily="18" charset="0"/>
                            <a:ea typeface="Cambria Math" panose="02040503050406030204" pitchFamily="18" charset="0"/>
                          </a:rPr>
                        </m:ctrlPr>
                      </m:radPr>
                      <m:deg/>
                      <m:e>
                        <m:r>
                          <a:rPr lang="en-US" altLang="ja-JP" i="1" smtClean="0">
                            <a:latin typeface="Cambria Math" panose="02040503050406030204" pitchFamily="18" charset="0"/>
                          </a:rPr>
                          <m:t>9</m:t>
                        </m:r>
                      </m:e>
                    </m:rad>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oMath>
                </a14:m>
                <a:r>
                  <a:rPr lang="ja-JP" altLang="en-US" dirty="0"/>
                  <a:t>など</a:t>
                </a:r>
                <a:endParaRPr lang="en-US" altLang="ja-JP" dirty="0"/>
              </a:p>
              <a:p>
                <a:endParaRPr lang="en-US" altLang="ja-JP" dirty="0"/>
              </a:p>
              <a:p>
                <a:r>
                  <a:rPr lang="ja-JP" altLang="en-US" dirty="0"/>
                  <a:t>ここで、</a:t>
                </a:r>
                <a:r>
                  <a:rPr lang="en-US" altLang="ja-JP" dirty="0"/>
                  <a:t>2</a:t>
                </a:r>
                <a:r>
                  <a:rPr lang="ja-JP" altLang="en-US" dirty="0"/>
                  <a:t>次方程式の解の公式は、係数の四則＋開平演算で表せそう。</a:t>
                </a:r>
                <a:endParaRPr lang="en-US" altLang="ja-JP" dirty="0"/>
              </a:p>
              <a:p>
                <a:pPr lvl="1"/>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=(0−</m:t>
                    </m:r>
                    <m:r>
                      <a:rPr lang="en-US" altLang="ja-JP" i="1">
                        <a:latin typeface="Cambria Math" panose="02040503050406030204" pitchFamily="18" charset="0"/>
                        <a:ea typeface="Cambria Math" panose="02040503050406030204" pitchFamily="18" charset="0"/>
                      </a:rPr>
                      <m:t>𝑏</m:t>
                    </m:r>
                    <m:r>
                      <a:rPr lang="en-US" altLang="ja-JP" i="1">
                        <a:latin typeface="Cambria Math" panose="02040503050406030204" pitchFamily="18" charset="0"/>
                        <a:ea typeface="Cambria Math" panose="02040503050406030204" pitchFamily="18" charset="0"/>
                      </a:rPr>
                      <m:t>±</m:t>
                    </m:r>
                    <m:rad>
                      <m:radPr>
                        <m:degHide m:val="on"/>
                        <m:ctrlPr>
                          <a:rPr lang="en-US" altLang="ja-JP" i="1">
                            <a:latin typeface="Cambria Math" panose="02040503050406030204" pitchFamily="18" charset="0"/>
                            <a:ea typeface="Cambria Math" panose="02040503050406030204" pitchFamily="18" charset="0"/>
                          </a:rPr>
                        </m:ctrlPr>
                      </m:radPr>
                      <m:deg/>
                      <m:e>
                        <m:r>
                          <a:rPr lang="en-US" altLang="ja-JP" b="0" i="1" smtClean="0">
                            <a:latin typeface="Cambria Math" panose="02040503050406030204" pitchFamily="18" charset="0"/>
                          </a:rPr>
                          <m:t>𝑏</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m:t>
                        </m:r>
                        <m:r>
                          <a:rPr lang="en-US" altLang="ja-JP" i="1">
                            <a:latin typeface="Cambria Math" panose="02040503050406030204" pitchFamily="18" charset="0"/>
                            <a:ea typeface="Cambria Math" panose="02040503050406030204" pitchFamily="18" charset="0"/>
                          </a:rPr>
                          <m:t>−4</m:t>
                        </m:r>
                        <m:r>
                          <a:rPr lang="en-US" altLang="ja-JP"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𝑐</m:t>
                        </m:r>
                      </m:e>
                    </m:rad>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oMath>
                </a14:m>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4366003"/>
              </a:xfrm>
              <a:prstGeom prst="rect">
                <a:avLst/>
              </a:prstGeom>
              <a:blipFill>
                <a:blip r:embed="rId3"/>
                <a:stretch>
                  <a:fillRect l="-1133" t="-1536" r="-933"/>
                </a:stretch>
              </a:blipFill>
            </p:spPr>
            <p:txBody>
              <a:bodyPr/>
              <a:lstStyle/>
              <a:p>
                <a:r>
                  <a:rPr lang="ja-JP" altLang="en-US">
                    <a:noFill/>
                  </a:rPr>
                  <a:t> </a:t>
                </a:r>
              </a:p>
            </p:txBody>
          </p:sp>
        </mc:Fallback>
      </mc:AlternateContent>
      <p:sp>
        <p:nvSpPr>
          <p:cNvPr id="9" name="コンテンツ プレースホルダー 1">
            <a:extLst>
              <a:ext uri="{FF2B5EF4-FFF2-40B4-BE49-F238E27FC236}">
                <a16:creationId xmlns:a16="http://schemas.microsoft.com/office/drawing/2014/main" id="{97475A9B-1A02-4484-BEBA-5FB79ED053D7}"/>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a:t>
            </a:r>
            <a:endParaRPr lang="en-US" altLang="ja-JP" sz="1800" b="1" dirty="0">
              <a:solidFill>
                <a:schemeClr val="bg1"/>
              </a:solidFill>
            </a:endParaRPr>
          </a:p>
        </p:txBody>
      </p:sp>
    </p:spTree>
    <p:extLst>
      <p:ext uri="{BB962C8B-B14F-4D97-AF65-F5344CB8AC3E}">
        <p14:creationId xmlns:p14="http://schemas.microsoft.com/office/powerpoint/2010/main" val="287152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次方程式を「体」の観点から見直す</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21</a:t>
            </a:fld>
            <a:endParaRPr lang="ja-JP" altLang="en-US"/>
          </a:p>
        </p:txBody>
      </p:sp>
      <mc:AlternateContent xmlns:mc="http://schemas.openxmlformats.org/markup-compatibility/2006">
        <mc:Choice xmlns:a14="http://schemas.microsoft.com/office/drawing/2010/main"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3864519"/>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2</m:t>
                        </m:r>
                      </m:sup>
                    </m:sSup>
                    <m:r>
                      <a:rPr lang="en-US" altLang="ja-JP" i="1">
                        <a:latin typeface="Cambria Math" panose="02040503050406030204" pitchFamily="18" charset="0"/>
                      </a:rPr>
                      <m:t>−</m:t>
                    </m:r>
                    <m:r>
                      <a:rPr lang="en-US" altLang="ja-JP" b="0" i="1" smtClean="0">
                        <a:latin typeface="Cambria Math" panose="02040503050406030204" pitchFamily="18" charset="0"/>
                      </a:rPr>
                      <m:t>2</m:t>
                    </m:r>
                    <m:r>
                      <a:rPr lang="en-US" altLang="ja-JP" i="1">
                        <a:latin typeface="Cambria Math" panose="02040503050406030204" pitchFamily="18" charset="0"/>
                      </a:rPr>
                      <m:t>𝑥</m:t>
                    </m:r>
                    <m:r>
                      <a:rPr lang="en-US" altLang="ja-JP" i="1">
                        <a:latin typeface="Cambria Math" panose="02040503050406030204" pitchFamily="18" charset="0"/>
                      </a:rPr>
                      <m:t>−4=0⇔</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=1±</m:t>
                    </m:r>
                    <m:rad>
                      <m:radPr>
                        <m:degHide m:val="on"/>
                        <m:ctrlPr>
                          <a:rPr lang="en-US" altLang="ja-JP" i="1">
                            <a:latin typeface="Cambria Math" panose="02040503050406030204" pitchFamily="18" charset="0"/>
                            <a:ea typeface="Cambria Math" panose="02040503050406030204" pitchFamily="18" charset="0"/>
                          </a:rPr>
                        </m:ctrlPr>
                      </m:radPr>
                      <m:deg/>
                      <m:e>
                        <m:r>
                          <a:rPr lang="en-US" altLang="ja-JP" b="0" i="1" smtClean="0">
                            <a:latin typeface="Cambria Math" panose="02040503050406030204" pitchFamily="18" charset="0"/>
                          </a:rPr>
                          <m:t>5</m:t>
                        </m:r>
                      </m:e>
                    </m:rad>
                  </m:oMath>
                </a14:m>
                <a:endParaRPr lang="en-US" altLang="ja-JP" dirty="0"/>
              </a:p>
              <a:p>
                <a:pPr lvl="1"/>
                <a:r>
                  <a:rPr lang="ja-JP" altLang="en-US" dirty="0"/>
                  <a:t>この方程式の係数は、</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1,−2,−4</m:t>
                    </m:r>
                  </m:oMath>
                </a14:m>
                <a:r>
                  <a:rPr lang="ja-JP" altLang="en-US" dirty="0"/>
                  <a:t>となる。</a:t>
                </a:r>
                <a:endParaRPr lang="en-US" altLang="ja-JP" dirty="0"/>
              </a:p>
              <a:p>
                <a:r>
                  <a:rPr lang="ja-JP" altLang="en-US" dirty="0"/>
                  <a:t>この係数</a:t>
                </a:r>
                <a14:m>
                  <m:oMath xmlns:m="http://schemas.openxmlformats.org/officeDocument/2006/math">
                    <m:r>
                      <a:rPr lang="en-US" altLang="ja-JP" b="0" i="0" smtClean="0">
                        <a:latin typeface="Cambria Math" panose="02040503050406030204" pitchFamily="18" charset="0"/>
                      </a:rPr>
                      <m:t>1,</m:t>
                    </m:r>
                    <m:r>
                      <a:rPr lang="en-US" altLang="ja-JP" b="0" i="1" smtClean="0">
                        <a:latin typeface="Cambria Math" panose="02040503050406030204" pitchFamily="18" charset="0"/>
                      </a:rPr>
                      <m:t>−</m:t>
                    </m:r>
                    <m:r>
                      <a:rPr lang="en-US" altLang="ja-JP" i="1">
                        <a:latin typeface="Cambria Math" panose="02040503050406030204" pitchFamily="18" charset="0"/>
                      </a:rPr>
                      <m:t>2</m:t>
                    </m:r>
                    <m:r>
                      <a:rPr lang="en-US" altLang="ja-JP" b="0" i="1" smtClean="0">
                        <a:latin typeface="Cambria Math" panose="02040503050406030204" pitchFamily="18" charset="0"/>
                      </a:rPr>
                      <m:t>,−4</m:t>
                    </m:r>
                  </m:oMath>
                </a14:m>
                <a:r>
                  <a:rPr lang="ja-JP" altLang="en-US" dirty="0"/>
                  <a:t>が属する体は？</a:t>
                </a:r>
                <a:endParaRPr lang="en-US" altLang="ja-JP" dirty="0"/>
              </a:p>
              <a:p>
                <a:pPr lvl="1"/>
                <a:r>
                  <a:rPr lang="ja-JP" altLang="en-US" dirty="0"/>
                  <a:t>整数集合</a:t>
                </a:r>
                <a14:m>
                  <m:oMath xmlns:m="http://schemas.openxmlformats.org/officeDocument/2006/math">
                    <m:r>
                      <a:rPr lang="en-US" altLang="ja-JP" i="1" smtClean="0">
                        <a:latin typeface="Cambria Math" panose="02040503050406030204" pitchFamily="18" charset="0"/>
                        <a:ea typeface="Cambria Math" panose="02040503050406030204" pitchFamily="18" charset="0"/>
                      </a:rPr>
                      <m:t>ℤ</m:t>
                    </m:r>
                  </m:oMath>
                </a14:m>
                <a:r>
                  <a:rPr lang="ja-JP" altLang="en-US" dirty="0"/>
                  <a:t>・・・ではない。</a:t>
                </a:r>
                <a:r>
                  <a:rPr lang="en-US" altLang="ja-JP"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1÷</m:t>
                    </m:r>
                    <m:d>
                      <m:dPr>
                        <m:ctrlPr>
                          <a:rPr lang="en-US" altLang="ja-JP" b="0" i="1" smtClean="0">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m:t>
                        </m:r>
                      </m:e>
                    </m:d>
                    <m:r>
                      <a:rPr lang="en-US" altLang="ja-JP" b="0" i="1" smtClean="0">
                        <a:latin typeface="Cambria Math" panose="02040503050406030204" pitchFamily="18" charset="0"/>
                        <a:ea typeface="Cambria Math" panose="02040503050406030204" pitchFamily="18" charset="0"/>
                      </a:rPr>
                      <m:t>=−0.5</m:t>
                    </m:r>
                  </m:oMath>
                </a14:m>
                <a:r>
                  <a:rPr lang="ja-JP" altLang="en-US" dirty="0"/>
                  <a:t>となり、</a:t>
                </a:r>
                <a14:m>
                  <m:oMath xmlns:m="http://schemas.openxmlformats.org/officeDocument/2006/math">
                    <m:r>
                      <a:rPr lang="en-US" altLang="ja-JP" i="1">
                        <a:latin typeface="Cambria Math" panose="02040503050406030204" pitchFamily="18" charset="0"/>
                        <a:ea typeface="Cambria Math" panose="02040503050406030204" pitchFamily="18" charset="0"/>
                      </a:rPr>
                      <m:t>ℤ</m:t>
                    </m:r>
                  </m:oMath>
                </a14:m>
                <a:r>
                  <a:rPr lang="ja-JP" altLang="en-US" dirty="0"/>
                  <a:t>に含まれない</a:t>
                </a:r>
                <a:endParaRPr lang="en-US" altLang="ja-JP" dirty="0"/>
              </a:p>
              <a:p>
                <a:pPr lvl="1"/>
                <a:r>
                  <a:rPr lang="ja-JP" altLang="en-US" dirty="0"/>
                  <a:t>最小単位の体は、有理数体</a:t>
                </a:r>
                <a14:m>
                  <m:oMath xmlns:m="http://schemas.openxmlformats.org/officeDocument/2006/math">
                    <m:r>
                      <a:rPr lang="en-US" altLang="ja-JP" i="1">
                        <a:latin typeface="Cambria Math" panose="02040503050406030204" pitchFamily="18" charset="0"/>
                        <a:ea typeface="Cambria Math" panose="02040503050406030204" pitchFamily="18" charset="0"/>
                      </a:rPr>
                      <m:t>ℚ</m:t>
                    </m:r>
                  </m:oMath>
                </a14:m>
                <a:r>
                  <a:rPr lang="ja-JP" altLang="en-US" dirty="0"/>
                  <a:t>である。以降は係数体を</a:t>
                </a:r>
                <a14:m>
                  <m:oMath xmlns:m="http://schemas.openxmlformats.org/officeDocument/2006/math">
                    <m:r>
                      <a:rPr lang="en-US" altLang="ja-JP" i="1">
                        <a:latin typeface="Cambria Math" panose="02040503050406030204" pitchFamily="18" charset="0"/>
                        <a:ea typeface="Cambria Math" panose="02040503050406030204" pitchFamily="18" charset="0"/>
                      </a:rPr>
                      <m:t>ℚ</m:t>
                    </m:r>
                  </m:oMath>
                </a14:m>
                <a:r>
                  <a:rPr lang="ja-JP" altLang="en-US" dirty="0"/>
                  <a:t>とみなす</a:t>
                </a:r>
                <a:endParaRPr lang="en-US" altLang="ja-JP" dirty="0"/>
              </a:p>
              <a:p>
                <a:r>
                  <a:rPr lang="ja-JP" altLang="en-US" dirty="0"/>
                  <a:t>解は係数で表される・・・ということは？</a:t>
                </a:r>
                <a:endParaRPr lang="en-US" altLang="ja-JP" dirty="0"/>
              </a:p>
              <a:p>
                <a:pPr lvl="1"/>
                <a:r>
                  <a:rPr lang="ja-JP" altLang="en-US" dirty="0"/>
                  <a:t>係数</a:t>
                </a:r>
                <a14:m>
                  <m:oMath xmlns:m="http://schemas.openxmlformats.org/officeDocument/2006/math">
                    <m:r>
                      <a:rPr lang="en-US" altLang="ja-JP" i="1">
                        <a:latin typeface="Cambria Math" panose="02040503050406030204" pitchFamily="18" charset="0"/>
                        <a:ea typeface="Cambria Math" panose="02040503050406030204" pitchFamily="18" charset="0"/>
                      </a:rPr>
                      <m:t>1,−2,−4</m:t>
                    </m:r>
                    <m:r>
                      <a:rPr lang="en-US" altLang="ja-JP"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ℚ</m:t>
                    </m:r>
                  </m:oMath>
                </a14:m>
                <a:r>
                  <a:rPr lang="ja-JP" altLang="en-US" dirty="0"/>
                  <a:t>だが、解は</a:t>
                </a:r>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=1±</m:t>
                    </m:r>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rPr>
                          <m:t>5</m:t>
                        </m:r>
                      </m:e>
                    </m:rad>
                    <m:r>
                      <a:rPr lang="en-US" altLang="ja-JP"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ℚ</m:t>
                    </m:r>
                  </m:oMath>
                </a14:m>
                <a:endParaRPr lang="en-US" altLang="ja-JP" dirty="0"/>
              </a:p>
              <a:p>
                <a:pPr lvl="1"/>
                <a:r>
                  <a:rPr lang="ja-JP" altLang="en-US" dirty="0"/>
                  <a:t>つまり、</a:t>
                </a:r>
                <a14:m>
                  <m:oMath xmlns:m="http://schemas.openxmlformats.org/officeDocument/2006/math">
                    <m:r>
                      <a:rPr lang="en-US" altLang="ja-JP" i="1" u="sng">
                        <a:latin typeface="Cambria Math" panose="02040503050406030204" pitchFamily="18" charset="0"/>
                        <a:ea typeface="Cambria Math" panose="02040503050406030204" pitchFamily="18" charset="0"/>
                      </a:rPr>
                      <m:t>ℚ</m:t>
                    </m:r>
                  </m:oMath>
                </a14:m>
                <a:r>
                  <a:rPr lang="ja-JP" altLang="en-US" u="sng" dirty="0"/>
                  <a:t>の範囲では、解は存在しないことになる</a:t>
                </a:r>
                <a:endParaRPr lang="en-US" altLang="ja-JP" u="sng" dirty="0"/>
              </a:p>
            </p:txBody>
          </p:sp>
        </mc:Choice>
        <mc:Fallback>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3864519"/>
              </a:xfrm>
              <a:prstGeom prst="rect">
                <a:avLst/>
              </a:prstGeom>
              <a:blipFill>
                <a:blip r:embed="rId3"/>
                <a:stretch>
                  <a:fillRect l="-1133" b="-2524"/>
                </a:stretch>
              </a:blipFill>
            </p:spPr>
            <p:txBody>
              <a:bodyPr/>
              <a:lstStyle/>
              <a:p>
                <a:r>
                  <a:rPr lang="ja-JP" altLang="en-US">
                    <a:noFill/>
                  </a:rPr>
                  <a:t> </a:t>
                </a:r>
              </a:p>
            </p:txBody>
          </p:sp>
        </mc:Fallback>
      </mc:AlternateContent>
      <p:sp>
        <p:nvSpPr>
          <p:cNvPr id="6" name="コンテンツ プレースホルダー 1">
            <a:extLst>
              <a:ext uri="{FF2B5EF4-FFF2-40B4-BE49-F238E27FC236}">
                <a16:creationId xmlns:a16="http://schemas.microsoft.com/office/drawing/2014/main" id="{DCC8DE51-5225-464B-956B-2EC40132C44B}"/>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a:t>
            </a:r>
            <a:endParaRPr lang="en-US" altLang="ja-JP" sz="1800" b="1" dirty="0">
              <a:solidFill>
                <a:schemeClr val="bg1"/>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B55448-DB2F-4BA3-9138-5F7C5C8CB995}"/>
                  </a:ext>
                </a:extLst>
              </p:cNvPr>
              <p:cNvSpPr txBox="1"/>
              <p:nvPr/>
            </p:nvSpPr>
            <p:spPr>
              <a:xfrm>
                <a:off x="7071800" y="2059568"/>
                <a:ext cx="1815642" cy="369332"/>
              </a:xfrm>
              <a:prstGeom prst="rect">
                <a:avLst/>
              </a:prstGeom>
              <a:noFill/>
            </p:spPr>
            <p:txBody>
              <a:bodyPr wrap="square" rtlCol="0">
                <a:spAutoFit/>
              </a:bodyPr>
              <a:lstStyle/>
              <a:p>
                <a14:m>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ℤ</m:t>
                    </m:r>
                  </m:oMath>
                </a14:m>
                <a:r>
                  <a:rPr kumimoji="1" lang="ja-JP" altLang="en-US" dirty="0">
                    <a:solidFill>
                      <a:srgbClr val="FF0000"/>
                    </a:solidFill>
                  </a:rPr>
                  <a:t>に閉じていない</a:t>
                </a:r>
              </a:p>
            </p:txBody>
          </p:sp>
        </mc:Choice>
        <mc:Fallback xmlns="">
          <p:sp>
            <p:nvSpPr>
              <p:cNvPr id="7" name="テキスト ボックス 6">
                <a:extLst>
                  <a:ext uri="{FF2B5EF4-FFF2-40B4-BE49-F238E27FC236}">
                    <a16:creationId xmlns:a16="http://schemas.microsoft.com/office/drawing/2014/main" id="{24B55448-DB2F-4BA3-9138-5F7C5C8CB995}"/>
                  </a:ext>
                </a:extLst>
              </p:cNvPr>
              <p:cNvSpPr txBox="1">
                <a:spLocks noRot="1" noChangeAspect="1" noMove="1" noResize="1" noEditPoints="1" noAdjustHandles="1" noChangeArrowheads="1" noChangeShapeType="1" noTextEdit="1"/>
              </p:cNvSpPr>
              <p:nvPr/>
            </p:nvSpPr>
            <p:spPr>
              <a:xfrm>
                <a:off x="7071800" y="2059568"/>
                <a:ext cx="1815642" cy="369332"/>
              </a:xfrm>
              <a:prstGeom prst="rect">
                <a:avLst/>
              </a:prstGeom>
              <a:blipFill>
                <a:blip r:embed="rId4"/>
                <a:stretch>
                  <a:fillRect t="-10000"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14536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無理数を有理数体に添加する</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22</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4380238"/>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ここで</a:t>
                </a:r>
                <a14:m>
                  <m:oMath xmlns:m="http://schemas.openxmlformats.org/officeDocument/2006/math">
                    <m:r>
                      <a:rPr lang="en-US" altLang="ja-JP" i="1">
                        <a:latin typeface="Cambria Math" panose="02040503050406030204" pitchFamily="18" charset="0"/>
                        <a:ea typeface="Cambria Math" panose="02040503050406030204" pitchFamily="18" charset="0"/>
                      </a:rPr>
                      <m:t>ℚ</m:t>
                    </m:r>
                  </m:oMath>
                </a14:m>
                <a:r>
                  <a:rPr lang="ja-JP" altLang="en-US" dirty="0"/>
                  <a:t>に</a:t>
                </a:r>
                <a14:m>
                  <m:oMath xmlns:m="http://schemas.openxmlformats.org/officeDocument/2006/math">
                    <m:rad>
                      <m:radPr>
                        <m:degHide m:val="on"/>
                        <m:ctrlPr>
                          <a:rPr lang="en-US" altLang="ja-JP" i="1">
                            <a:latin typeface="Cambria Math" panose="02040503050406030204" pitchFamily="18" charset="0"/>
                            <a:ea typeface="Cambria Math" panose="02040503050406030204" pitchFamily="18" charset="0"/>
                          </a:rPr>
                        </m:ctrlPr>
                      </m:radPr>
                      <m:deg/>
                      <m:e>
                        <m:r>
                          <a:rPr lang="en-US" altLang="ja-JP" b="0" i="1" smtClean="0">
                            <a:latin typeface="Cambria Math" panose="02040503050406030204" pitchFamily="18" charset="0"/>
                          </a:rPr>
                          <m:t>5</m:t>
                        </m:r>
                      </m:e>
                    </m:rad>
                  </m:oMath>
                </a14:m>
                <a:r>
                  <a:rPr lang="ja-JP" altLang="en-US" dirty="0"/>
                  <a:t>を添加した体（拡大体）をつくり、</a:t>
                </a:r>
                <a14:m>
                  <m:oMath xmlns:m="http://schemas.openxmlformats.org/officeDocument/2006/math">
                    <m:r>
                      <a:rPr lang="en-US" altLang="ja-JP" i="1">
                        <a:latin typeface="Cambria Math" panose="02040503050406030204" pitchFamily="18" charset="0"/>
                        <a:ea typeface="Cambria Math" panose="02040503050406030204" pitchFamily="18" charset="0"/>
                      </a:rPr>
                      <m:t>ℚ</m:t>
                    </m:r>
                    <m:r>
                      <a:rPr lang="en-US" altLang="ja-JP" b="0" i="1" smtClean="0">
                        <a:latin typeface="Cambria Math" panose="02040503050406030204" pitchFamily="18" charset="0"/>
                        <a:ea typeface="Cambria Math" panose="02040503050406030204" pitchFamily="18" charset="0"/>
                      </a:rPr>
                      <m:t>(</m:t>
                    </m:r>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rPr>
                          <m:t>5</m:t>
                        </m:r>
                      </m:e>
                    </m:rad>
                    <m:r>
                      <a:rPr lang="en-US" altLang="ja-JP" b="0" i="1" smtClean="0">
                        <a:latin typeface="Cambria Math" panose="02040503050406030204" pitchFamily="18" charset="0"/>
                        <a:ea typeface="Cambria Math" panose="02040503050406030204" pitchFamily="18" charset="0"/>
                      </a:rPr>
                      <m:t>)</m:t>
                    </m:r>
                  </m:oMath>
                </a14:m>
                <a:r>
                  <a:rPr lang="ja-JP" altLang="en-US" dirty="0"/>
                  <a:t>と表す。</a:t>
                </a:r>
                <a:endParaRPr lang="en-US" altLang="ja-JP" dirty="0"/>
              </a:p>
              <a:p>
                <a:pPr lvl="1"/>
                <a:r>
                  <a:rPr lang="ja-JP" altLang="en-US" dirty="0"/>
                  <a:t>この体は、有理数と</a:t>
                </a:r>
                <a14:m>
                  <m:oMath xmlns:m="http://schemas.openxmlformats.org/officeDocument/2006/math">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rPr>
                          <m:t>5</m:t>
                        </m:r>
                      </m:e>
                    </m:rad>
                    <m:r>
                      <a:rPr lang="en-US" altLang="ja-JP" i="1">
                        <a:latin typeface="Cambria Math" panose="02040503050406030204" pitchFamily="18" charset="0"/>
                      </a:rPr>
                      <m:t> </m:t>
                    </m:r>
                  </m:oMath>
                </a14:m>
                <a:r>
                  <a:rPr lang="ja-JP" altLang="en-US" dirty="0"/>
                  <a:t>の四則演算で作られる数全体の集合</a:t>
                </a:r>
                <a:endParaRPr lang="en-US" altLang="ja-JP" dirty="0"/>
              </a:p>
              <a:p>
                <a:pPr lvl="1"/>
                <a:endParaRPr lang="en-US" altLang="ja-JP" dirty="0"/>
              </a:p>
              <a:p>
                <a:pPr lvl="1"/>
                <a:endParaRPr lang="en-US" altLang="ja-JP" dirty="0"/>
              </a:p>
              <a:p>
                <a:pPr lvl="1"/>
                <a:endParaRPr lang="en-US" altLang="ja-JP" dirty="0"/>
              </a:p>
              <a:p>
                <a:pPr lvl="1"/>
                <a:r>
                  <a:rPr lang="ja-JP" altLang="en-US" dirty="0"/>
                  <a:t>結局、</a:t>
                </a:r>
                <a14:m>
                  <m:oMath xmlns:m="http://schemas.openxmlformats.org/officeDocument/2006/math">
                    <m:r>
                      <a:rPr lang="en-US" altLang="ja-JP" i="1">
                        <a:latin typeface="Cambria Math" panose="02040503050406030204" pitchFamily="18" charset="0"/>
                        <a:ea typeface="Cambria Math" panose="02040503050406030204" pitchFamily="18" charset="0"/>
                      </a:rPr>
                      <m:t>ℚ</m:t>
                    </m:r>
                    <m:r>
                      <a:rPr lang="en-US" altLang="ja-JP" i="1">
                        <a:latin typeface="Cambria Math" panose="02040503050406030204" pitchFamily="18" charset="0"/>
                        <a:ea typeface="Cambria Math" panose="02040503050406030204" pitchFamily="18" charset="0"/>
                      </a:rPr>
                      <m:t>(</m:t>
                    </m:r>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rPr>
                          <m:t>5</m:t>
                        </m:r>
                      </m:e>
                    </m:rad>
                    <m:r>
                      <a:rPr lang="en-US" altLang="ja-JP" i="1">
                        <a:latin typeface="Cambria Math" panose="02040503050406030204" pitchFamily="18" charset="0"/>
                        <a:ea typeface="Cambria Math" panose="02040503050406030204" pitchFamily="18" charset="0"/>
                      </a:rPr>
                      <m:t>)</m:t>
                    </m:r>
                  </m:oMath>
                </a14:m>
                <a:r>
                  <a:rPr lang="ja-JP" altLang="en-US" dirty="0"/>
                  <a:t>の要素は</a:t>
                </a:r>
                <a14:m>
                  <m:oMath xmlns:m="http://schemas.openxmlformats.org/officeDocument/2006/math">
                    <m:r>
                      <a:rPr lang="en-US" altLang="ja-JP" b="0" i="1" smtClean="0">
                        <a:latin typeface="Cambria Math" panose="02040503050406030204" pitchFamily="18" charset="0"/>
                      </a:rPr>
                      <m:t>𝑃</m:t>
                    </m:r>
                    <m:r>
                      <a:rPr lang="en-US" altLang="ja-JP" i="1">
                        <a:latin typeface="Cambria Math" panose="02040503050406030204" pitchFamily="18" charset="0"/>
                      </a:rPr>
                      <m:t>+</m:t>
                    </m:r>
                    <m:r>
                      <a:rPr lang="en-US" altLang="ja-JP" b="0" i="1" smtClean="0">
                        <a:latin typeface="Cambria Math" panose="02040503050406030204" pitchFamily="18" charset="0"/>
                      </a:rPr>
                      <m:t>𝑄</m:t>
                    </m:r>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rPr>
                          <m:t>5</m:t>
                        </m:r>
                      </m:e>
                    </m:rad>
                  </m:oMath>
                </a14:m>
                <a:r>
                  <a:rPr lang="ja-JP" altLang="en-US" dirty="0"/>
                  <a:t>と表される（</a:t>
                </a:r>
                <a14:m>
                  <m:oMath xmlns:m="http://schemas.openxmlformats.org/officeDocument/2006/math">
                    <m:r>
                      <a:rPr lang="en-US" altLang="ja-JP" i="1">
                        <a:latin typeface="Cambria Math" panose="02040503050406030204" pitchFamily="18" charset="0"/>
                      </a:rPr>
                      <m:t>𝑃</m:t>
                    </m:r>
                    <m:r>
                      <a:rPr lang="en-US" altLang="ja-JP" b="0" i="1" smtClean="0">
                        <a:latin typeface="Cambria Math" panose="02040503050406030204" pitchFamily="18" charset="0"/>
                      </a:rPr>
                      <m:t>,</m:t>
                    </m:r>
                    <m:r>
                      <a:rPr lang="en-US" altLang="ja-JP" i="1">
                        <a:latin typeface="Cambria Math" panose="02040503050406030204" pitchFamily="18" charset="0"/>
                      </a:rPr>
                      <m:t>𝑄</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ℚ</m:t>
                    </m:r>
                  </m:oMath>
                </a14:m>
                <a:r>
                  <a:rPr lang="ja-JP" altLang="en-US" dirty="0"/>
                  <a:t>）</a:t>
                </a:r>
                <a:endParaRPr lang="en-US" altLang="ja-JP" dirty="0"/>
              </a:p>
              <a:p>
                <a:r>
                  <a:rPr lang="ja-JP" altLang="en-US" dirty="0"/>
                  <a:t>つまり、</a:t>
                </a:r>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2</m:t>
                        </m:r>
                      </m:sup>
                    </m:sSup>
                    <m:r>
                      <a:rPr lang="en-US" altLang="ja-JP" i="1">
                        <a:latin typeface="Cambria Math" panose="02040503050406030204" pitchFamily="18" charset="0"/>
                      </a:rPr>
                      <m:t>−2</m:t>
                    </m:r>
                    <m:r>
                      <a:rPr lang="en-US" altLang="ja-JP" i="1">
                        <a:latin typeface="Cambria Math" panose="02040503050406030204" pitchFamily="18" charset="0"/>
                      </a:rPr>
                      <m:t>𝑥</m:t>
                    </m:r>
                    <m:r>
                      <a:rPr lang="en-US" altLang="ja-JP" i="1">
                        <a:latin typeface="Cambria Math" panose="02040503050406030204" pitchFamily="18" charset="0"/>
                      </a:rPr>
                      <m:t>−4=0</m:t>
                    </m:r>
                  </m:oMath>
                </a14:m>
                <a:r>
                  <a:rPr lang="ja-JP" altLang="en-US" dirty="0"/>
                  <a:t>の解は</a:t>
                </a:r>
                <a14:m>
                  <m:oMath xmlns:m="http://schemas.openxmlformats.org/officeDocument/2006/math">
                    <m:r>
                      <a:rPr lang="en-US" altLang="ja-JP" i="1">
                        <a:latin typeface="Cambria Math" panose="02040503050406030204" pitchFamily="18" charset="0"/>
                        <a:ea typeface="Cambria Math" panose="02040503050406030204" pitchFamily="18" charset="0"/>
                      </a:rPr>
                      <m:t>1±</m:t>
                    </m:r>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rPr>
                          <m:t>5</m:t>
                        </m:r>
                      </m:e>
                    </m:rad>
                  </m:oMath>
                </a14:m>
                <a:r>
                  <a:rPr lang="en-US" altLang="ja-JP"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ℚ</m:t>
                    </m:r>
                    <m:r>
                      <a:rPr lang="en-US" altLang="ja-JP" i="1">
                        <a:latin typeface="Cambria Math" panose="02040503050406030204" pitchFamily="18" charset="0"/>
                        <a:ea typeface="Cambria Math" panose="02040503050406030204" pitchFamily="18" charset="0"/>
                      </a:rPr>
                      <m:t>(</m:t>
                    </m:r>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rPr>
                          <m:t>5</m:t>
                        </m:r>
                      </m:e>
                    </m:rad>
                    <m:r>
                      <a:rPr lang="en-US" altLang="ja-JP" i="1">
                        <a:latin typeface="Cambria Math" panose="02040503050406030204" pitchFamily="18" charset="0"/>
                        <a:ea typeface="Cambria Math" panose="02040503050406030204" pitchFamily="18" charset="0"/>
                      </a:rPr>
                      <m:t>)</m:t>
                    </m:r>
                  </m:oMath>
                </a14:m>
                <a:r>
                  <a:rPr lang="ja-JP" altLang="en-US" dirty="0"/>
                  <a:t>だから、</a:t>
                </a:r>
                <a:endParaRPr lang="en-US" altLang="ja-JP" i="1" dirty="0">
                  <a:latin typeface="Cambria Math" panose="02040503050406030204" pitchFamily="18" charset="0"/>
                  <a:ea typeface="Cambria Math" panose="02040503050406030204" pitchFamily="18" charset="0"/>
                </a:endParaRPr>
              </a:p>
              <a:p>
                <a:pPr lvl="1"/>
                <a14:m>
                  <m:oMath xmlns:m="http://schemas.openxmlformats.org/officeDocument/2006/math">
                    <m:r>
                      <a:rPr lang="en-US" altLang="ja-JP" i="1">
                        <a:latin typeface="Cambria Math" panose="02040503050406030204" pitchFamily="18" charset="0"/>
                        <a:ea typeface="Cambria Math" panose="02040503050406030204" pitchFamily="18" charset="0"/>
                      </a:rPr>
                      <m:t>ℚ</m:t>
                    </m:r>
                  </m:oMath>
                </a14:m>
                <a:r>
                  <a:rPr lang="ja-JP" altLang="en-US" dirty="0"/>
                  <a:t>の範囲では解けないが、</a:t>
                </a:r>
                <a:r>
                  <a:rPr lang="en-US" altLang="ja-JP"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ℚ</m:t>
                    </m:r>
                    <m:r>
                      <a:rPr lang="en-US" altLang="ja-JP" i="1">
                        <a:latin typeface="Cambria Math" panose="02040503050406030204" pitchFamily="18" charset="0"/>
                        <a:ea typeface="Cambria Math" panose="02040503050406030204" pitchFamily="18" charset="0"/>
                      </a:rPr>
                      <m:t>(</m:t>
                    </m:r>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rPr>
                          <m:t>5</m:t>
                        </m:r>
                      </m:e>
                    </m:rad>
                    <m:r>
                      <a:rPr lang="en-US" altLang="ja-JP" i="1">
                        <a:latin typeface="Cambria Math" panose="02040503050406030204" pitchFamily="18" charset="0"/>
                        <a:ea typeface="Cambria Math" panose="02040503050406030204" pitchFamily="18" charset="0"/>
                      </a:rPr>
                      <m:t>)</m:t>
                    </m:r>
                  </m:oMath>
                </a14:m>
                <a:r>
                  <a:rPr lang="ja-JP" altLang="en-US" dirty="0"/>
                  <a:t>の範囲では解けるといえる</a:t>
                </a:r>
                <a:endParaRPr lang="en-US" altLang="ja-JP" dirty="0"/>
              </a:p>
              <a:p>
                <a:pPr lvl="1"/>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4380238"/>
              </a:xfrm>
              <a:prstGeom prst="rect">
                <a:avLst/>
              </a:prstGeom>
              <a:blipFill>
                <a:blip r:embed="rId3"/>
                <a:stretch>
                  <a:fillRect l="-1133" t="-696" r="-4000"/>
                </a:stretch>
              </a:blipFill>
            </p:spPr>
            <p:txBody>
              <a:bodyPr/>
              <a:lstStyle/>
              <a:p>
                <a:r>
                  <a:rPr lang="ja-JP" altLang="en-US">
                    <a:noFill/>
                  </a:rPr>
                  <a:t> </a:t>
                </a:r>
              </a:p>
            </p:txBody>
          </p:sp>
        </mc:Fallback>
      </mc:AlternateContent>
      <p:sp>
        <p:nvSpPr>
          <p:cNvPr id="6" name="コンテンツ プレースホルダー 1">
            <a:extLst>
              <a:ext uri="{FF2B5EF4-FFF2-40B4-BE49-F238E27FC236}">
                <a16:creationId xmlns:a16="http://schemas.microsoft.com/office/drawing/2014/main" id="{A46DDFFD-845D-4F80-BE66-59E1282C54B7}"/>
              </a:ext>
            </a:extLst>
          </p:cNvPr>
          <p:cNvSpPr txBox="1">
            <a:spLocks/>
          </p:cNvSpPr>
          <p:nvPr/>
        </p:nvSpPr>
        <p:spPr>
          <a:xfrm>
            <a:off x="410046" y="5074520"/>
            <a:ext cx="8323907" cy="501255"/>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方程式を解けるかどうかを、体の観点で表現できた</a:t>
            </a:r>
          </a:p>
        </p:txBody>
      </p:sp>
      <p:sp>
        <p:nvSpPr>
          <p:cNvPr id="3" name="四角形: 角を丸くする 2">
            <a:extLst>
              <a:ext uri="{FF2B5EF4-FFF2-40B4-BE49-F238E27FC236}">
                <a16:creationId xmlns:a16="http://schemas.microsoft.com/office/drawing/2014/main" id="{FDA32214-9C4B-4674-AD5D-B5AECEE0126D}"/>
              </a:ext>
            </a:extLst>
          </p:cNvPr>
          <p:cNvSpPr/>
          <p:nvPr/>
        </p:nvSpPr>
        <p:spPr>
          <a:xfrm>
            <a:off x="5229841" y="2269429"/>
            <a:ext cx="1690653" cy="6797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089687A3-E24F-4B4A-B430-5E761326AEEB}"/>
              </a:ext>
            </a:extLst>
          </p:cNvPr>
          <p:cNvSpPr/>
          <p:nvPr/>
        </p:nvSpPr>
        <p:spPr>
          <a:xfrm>
            <a:off x="2453750" y="2078653"/>
            <a:ext cx="4619145" cy="10229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E0214B9-1793-43C6-B940-23AFE31E89E9}"/>
                  </a:ext>
                </a:extLst>
              </p:cNvPr>
              <p:cNvSpPr txBox="1"/>
              <p:nvPr/>
            </p:nvSpPr>
            <p:spPr>
              <a:xfrm>
                <a:off x="880223" y="2320184"/>
                <a:ext cx="1343282" cy="407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ℚ</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ℚ</m:t>
                      </m:r>
                      <m:r>
                        <a:rPr lang="en-US" altLang="ja-JP" i="1">
                          <a:latin typeface="Cambria Math" panose="02040503050406030204" pitchFamily="18" charset="0"/>
                          <a:ea typeface="Cambria Math" panose="02040503050406030204" pitchFamily="18" charset="0"/>
                        </a:rPr>
                        <m:t>(</m:t>
                      </m:r>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rPr>
                            <m:t>5</m:t>
                          </m:r>
                        </m:e>
                      </m:rad>
                      <m:r>
                        <a:rPr lang="en-US" altLang="ja-JP" i="1">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2E0214B9-1793-43C6-B940-23AFE31E89E9}"/>
                  </a:ext>
                </a:extLst>
              </p:cNvPr>
              <p:cNvSpPr txBox="1">
                <a:spLocks noRot="1" noChangeAspect="1" noMove="1" noResize="1" noEditPoints="1" noAdjustHandles="1" noChangeArrowheads="1" noChangeShapeType="1" noTextEdit="1"/>
              </p:cNvSpPr>
              <p:nvPr/>
            </p:nvSpPr>
            <p:spPr>
              <a:xfrm>
                <a:off x="880223" y="2320184"/>
                <a:ext cx="1343282" cy="407547"/>
              </a:xfrm>
              <a:prstGeom prst="rect">
                <a:avLst/>
              </a:prstGeom>
              <a:blipFill>
                <a:blip r:embed="rId4"/>
                <a:stretch>
                  <a:fillRect b="-151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9C4DE9C-DFCD-402A-905E-4AD740B5408E}"/>
                  </a:ext>
                </a:extLst>
              </p:cNvPr>
              <p:cNvSpPr txBox="1"/>
              <p:nvPr/>
            </p:nvSpPr>
            <p:spPr>
              <a:xfrm>
                <a:off x="2473202" y="1892832"/>
                <a:ext cx="912396" cy="40754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ℚ</m:t>
                      </m:r>
                      <m:r>
                        <a:rPr lang="en-US" altLang="ja-JP" i="1">
                          <a:latin typeface="Cambria Math" panose="02040503050406030204" pitchFamily="18" charset="0"/>
                          <a:ea typeface="Cambria Math" panose="02040503050406030204" pitchFamily="18" charset="0"/>
                        </a:rPr>
                        <m:t>(</m:t>
                      </m:r>
                      <m:rad>
                        <m:radPr>
                          <m:degHide m:val="on"/>
                          <m:ctrlPr>
                            <a:rPr lang="en-US" altLang="ja-JP" i="1">
                              <a:latin typeface="Cambria Math" panose="02040503050406030204" pitchFamily="18" charset="0"/>
                              <a:ea typeface="Cambria Math" panose="02040503050406030204" pitchFamily="18" charset="0"/>
                            </a:rPr>
                          </m:ctrlPr>
                        </m:radPr>
                        <m:deg/>
                        <m:e>
                          <m:r>
                            <a:rPr lang="en-US" altLang="ja-JP" i="1">
                              <a:latin typeface="Cambria Math" panose="02040503050406030204" pitchFamily="18" charset="0"/>
                            </a:rPr>
                            <m:t>5</m:t>
                          </m:r>
                        </m:e>
                      </m:rad>
                      <m:r>
                        <a:rPr lang="en-US" altLang="ja-JP" i="1">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79C4DE9C-DFCD-402A-905E-4AD740B5408E}"/>
                  </a:ext>
                </a:extLst>
              </p:cNvPr>
              <p:cNvSpPr txBox="1">
                <a:spLocks noRot="1" noChangeAspect="1" noMove="1" noResize="1" noEditPoints="1" noAdjustHandles="1" noChangeArrowheads="1" noChangeShapeType="1" noTextEdit="1"/>
              </p:cNvSpPr>
              <p:nvPr/>
            </p:nvSpPr>
            <p:spPr>
              <a:xfrm>
                <a:off x="2473202" y="1892832"/>
                <a:ext cx="912396" cy="407547"/>
              </a:xfrm>
              <a:prstGeom prst="rect">
                <a:avLst/>
              </a:prstGeom>
              <a:blipFill>
                <a:blip r:embed="rId5"/>
                <a:stretch>
                  <a:fillRect b="-151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71698F70-DD2C-4EE2-A42B-86DD56A8F98C}"/>
                  </a:ext>
                </a:extLst>
              </p:cNvPr>
              <p:cNvSpPr txBox="1"/>
              <p:nvPr/>
            </p:nvSpPr>
            <p:spPr>
              <a:xfrm>
                <a:off x="5245908" y="2097850"/>
                <a:ext cx="434176"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ℚ</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71698F70-DD2C-4EE2-A42B-86DD56A8F98C}"/>
                  </a:ext>
                </a:extLst>
              </p:cNvPr>
              <p:cNvSpPr txBox="1">
                <a:spLocks noRot="1" noChangeAspect="1" noMove="1" noResize="1" noEditPoints="1" noAdjustHandles="1" noChangeArrowheads="1" noChangeShapeType="1" noTextEdit="1"/>
              </p:cNvSpPr>
              <p:nvPr/>
            </p:nvSpPr>
            <p:spPr>
              <a:xfrm>
                <a:off x="5245908" y="2097850"/>
                <a:ext cx="434176" cy="369332"/>
              </a:xfrm>
              <a:prstGeom prst="rect">
                <a:avLst/>
              </a:prstGeom>
              <a:blipFill>
                <a:blip r:embed="rId6"/>
                <a:stretch>
                  <a:fillRect b="-11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9A128B8-1963-4323-9C77-1B8AB7C84D85}"/>
                  </a:ext>
                </a:extLst>
              </p:cNvPr>
              <p:cNvSpPr txBox="1"/>
              <p:nvPr/>
            </p:nvSpPr>
            <p:spPr>
              <a:xfrm>
                <a:off x="3016432" y="2282516"/>
                <a:ext cx="731263" cy="5879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sz="1400" i="1">
                              <a:latin typeface="Cambria Math" panose="02040503050406030204" pitchFamily="18" charset="0"/>
                              <a:ea typeface="Cambria Math" panose="02040503050406030204" pitchFamily="18" charset="0"/>
                            </a:rPr>
                          </m:ctrlPr>
                        </m:fPr>
                        <m:num>
                          <m:r>
                            <a:rPr lang="en-US" altLang="ja-JP" sz="1400" i="1">
                              <a:latin typeface="Cambria Math" panose="02040503050406030204" pitchFamily="18" charset="0"/>
                            </a:rPr>
                            <m:t>1+</m:t>
                          </m:r>
                          <m:rad>
                            <m:radPr>
                              <m:degHide m:val="on"/>
                              <m:ctrlPr>
                                <a:rPr lang="en-US" altLang="ja-JP" sz="1400" i="1">
                                  <a:latin typeface="Cambria Math" panose="02040503050406030204" pitchFamily="18" charset="0"/>
                                  <a:ea typeface="Cambria Math" panose="02040503050406030204" pitchFamily="18" charset="0"/>
                                </a:rPr>
                              </m:ctrlPr>
                            </m:radPr>
                            <m:deg/>
                            <m:e>
                              <m:r>
                                <a:rPr lang="en-US" altLang="ja-JP" sz="1400" i="1">
                                  <a:latin typeface="Cambria Math" panose="02040503050406030204" pitchFamily="18" charset="0"/>
                                </a:rPr>
                                <m:t>5</m:t>
                              </m:r>
                            </m:e>
                          </m:rad>
                        </m:num>
                        <m:den>
                          <m:r>
                            <a:rPr lang="en-US" altLang="ja-JP" sz="1400" i="1">
                              <a:latin typeface="Cambria Math" panose="02040503050406030204" pitchFamily="18" charset="0"/>
                            </a:rPr>
                            <m:t>1−</m:t>
                          </m:r>
                          <m:rad>
                            <m:radPr>
                              <m:degHide m:val="on"/>
                              <m:ctrlPr>
                                <a:rPr lang="en-US" altLang="ja-JP" sz="1400" i="1">
                                  <a:latin typeface="Cambria Math" panose="02040503050406030204" pitchFamily="18" charset="0"/>
                                  <a:ea typeface="Cambria Math" panose="02040503050406030204" pitchFamily="18" charset="0"/>
                                </a:rPr>
                              </m:ctrlPr>
                            </m:radPr>
                            <m:deg/>
                            <m:e>
                              <m:r>
                                <a:rPr lang="en-US" altLang="ja-JP" sz="1400" i="1">
                                  <a:latin typeface="Cambria Math" panose="02040503050406030204" pitchFamily="18" charset="0"/>
                                </a:rPr>
                                <m:t>5</m:t>
                              </m:r>
                            </m:e>
                          </m:rad>
                        </m:den>
                      </m:f>
                    </m:oMath>
                  </m:oMathPara>
                </a14:m>
                <a:endParaRPr kumimoji="1" lang="ja-JP" altLang="en-US" sz="1400" dirty="0"/>
              </a:p>
            </p:txBody>
          </p:sp>
        </mc:Choice>
        <mc:Fallback xmlns="">
          <p:sp>
            <p:nvSpPr>
              <p:cNvPr id="12" name="テキスト ボックス 11">
                <a:extLst>
                  <a:ext uri="{FF2B5EF4-FFF2-40B4-BE49-F238E27FC236}">
                    <a16:creationId xmlns:a16="http://schemas.microsoft.com/office/drawing/2014/main" id="{79A128B8-1963-4323-9C77-1B8AB7C84D85}"/>
                  </a:ext>
                </a:extLst>
              </p:cNvPr>
              <p:cNvSpPr txBox="1">
                <a:spLocks noRot="1" noChangeAspect="1" noMove="1" noResize="1" noEditPoints="1" noAdjustHandles="1" noChangeArrowheads="1" noChangeShapeType="1" noTextEdit="1"/>
              </p:cNvSpPr>
              <p:nvPr/>
            </p:nvSpPr>
            <p:spPr>
              <a:xfrm>
                <a:off x="3016432" y="2282516"/>
                <a:ext cx="731263" cy="587981"/>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83CC605D-37C6-4084-830D-626A98983402}"/>
                  </a:ext>
                </a:extLst>
              </p:cNvPr>
              <p:cNvSpPr txBox="1"/>
              <p:nvPr/>
            </p:nvSpPr>
            <p:spPr>
              <a:xfrm>
                <a:off x="4019450" y="2243764"/>
                <a:ext cx="731263" cy="3375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i="1">
                          <a:latin typeface="Cambria Math" panose="02040503050406030204" pitchFamily="18" charset="0"/>
                        </a:rPr>
                        <m:t>1+</m:t>
                      </m:r>
                      <m:rad>
                        <m:radPr>
                          <m:degHide m:val="on"/>
                          <m:ctrlPr>
                            <a:rPr lang="en-US" altLang="ja-JP" sz="1400" i="1">
                              <a:latin typeface="Cambria Math" panose="02040503050406030204" pitchFamily="18" charset="0"/>
                              <a:ea typeface="Cambria Math" panose="02040503050406030204" pitchFamily="18" charset="0"/>
                            </a:rPr>
                          </m:ctrlPr>
                        </m:radPr>
                        <m:deg/>
                        <m:e>
                          <m:r>
                            <a:rPr lang="en-US" altLang="ja-JP" sz="1400" i="1">
                              <a:latin typeface="Cambria Math" panose="02040503050406030204" pitchFamily="18" charset="0"/>
                            </a:rPr>
                            <m:t>5</m:t>
                          </m:r>
                        </m:e>
                      </m:rad>
                    </m:oMath>
                  </m:oMathPara>
                </a14:m>
                <a:endParaRPr kumimoji="1" lang="ja-JP" altLang="en-US" sz="1400" dirty="0"/>
              </a:p>
            </p:txBody>
          </p:sp>
        </mc:Choice>
        <mc:Fallback xmlns="">
          <p:sp>
            <p:nvSpPr>
              <p:cNvPr id="13" name="テキスト ボックス 12">
                <a:extLst>
                  <a:ext uri="{FF2B5EF4-FFF2-40B4-BE49-F238E27FC236}">
                    <a16:creationId xmlns:a16="http://schemas.microsoft.com/office/drawing/2014/main" id="{83CC605D-37C6-4084-830D-626A98983402}"/>
                  </a:ext>
                </a:extLst>
              </p:cNvPr>
              <p:cNvSpPr txBox="1">
                <a:spLocks noRot="1" noChangeAspect="1" noMove="1" noResize="1" noEditPoints="1" noAdjustHandles="1" noChangeArrowheads="1" noChangeShapeType="1" noTextEdit="1"/>
              </p:cNvSpPr>
              <p:nvPr/>
            </p:nvSpPr>
            <p:spPr>
              <a:xfrm>
                <a:off x="4019450" y="2243764"/>
                <a:ext cx="731263" cy="337528"/>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887D3CC-DB9A-470C-B819-860DCA67907C}"/>
                  </a:ext>
                </a:extLst>
              </p:cNvPr>
              <p:cNvSpPr txBox="1"/>
              <p:nvPr/>
            </p:nvSpPr>
            <p:spPr>
              <a:xfrm>
                <a:off x="4094762" y="2581292"/>
                <a:ext cx="523364" cy="3375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altLang="ja-JP" sz="1400" i="1">
                              <a:latin typeface="Cambria Math" panose="02040503050406030204" pitchFamily="18" charset="0"/>
                              <a:ea typeface="Cambria Math" panose="02040503050406030204" pitchFamily="18" charset="0"/>
                            </a:rPr>
                          </m:ctrlPr>
                        </m:radPr>
                        <m:deg/>
                        <m:e>
                          <m:r>
                            <a:rPr lang="en-US" altLang="ja-JP" sz="1400" i="1">
                              <a:latin typeface="Cambria Math" panose="02040503050406030204" pitchFamily="18" charset="0"/>
                            </a:rPr>
                            <m:t>5</m:t>
                          </m:r>
                        </m:e>
                      </m:rad>
                    </m:oMath>
                  </m:oMathPara>
                </a14:m>
                <a:endParaRPr kumimoji="1" lang="ja-JP" altLang="en-US" sz="1400" dirty="0"/>
              </a:p>
            </p:txBody>
          </p:sp>
        </mc:Choice>
        <mc:Fallback xmlns="">
          <p:sp>
            <p:nvSpPr>
              <p:cNvPr id="14" name="テキスト ボックス 13">
                <a:extLst>
                  <a:ext uri="{FF2B5EF4-FFF2-40B4-BE49-F238E27FC236}">
                    <a16:creationId xmlns:a16="http://schemas.microsoft.com/office/drawing/2014/main" id="{6887D3CC-DB9A-470C-B819-860DCA67907C}"/>
                  </a:ext>
                </a:extLst>
              </p:cNvPr>
              <p:cNvSpPr txBox="1">
                <a:spLocks noRot="1" noChangeAspect="1" noMove="1" noResize="1" noEditPoints="1" noAdjustHandles="1" noChangeArrowheads="1" noChangeShapeType="1" noTextEdit="1"/>
              </p:cNvSpPr>
              <p:nvPr/>
            </p:nvSpPr>
            <p:spPr>
              <a:xfrm>
                <a:off x="4094762" y="2581292"/>
                <a:ext cx="523364" cy="337528"/>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FFD1062-20B4-4C3E-A0AD-2A08538484AF}"/>
                  </a:ext>
                </a:extLst>
              </p:cNvPr>
              <p:cNvSpPr txBox="1"/>
              <p:nvPr/>
            </p:nvSpPr>
            <p:spPr>
              <a:xfrm>
                <a:off x="5428210" y="2510356"/>
                <a:ext cx="52336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kumimoji="1" lang="ja-JP" altLang="en-US" sz="1400" dirty="0"/>
              </a:p>
            </p:txBody>
          </p:sp>
        </mc:Choice>
        <mc:Fallback xmlns="">
          <p:sp>
            <p:nvSpPr>
              <p:cNvPr id="15" name="テキスト ボックス 14">
                <a:extLst>
                  <a:ext uri="{FF2B5EF4-FFF2-40B4-BE49-F238E27FC236}">
                    <a16:creationId xmlns:a16="http://schemas.microsoft.com/office/drawing/2014/main" id="{CFFD1062-20B4-4C3E-A0AD-2A08538484AF}"/>
                  </a:ext>
                </a:extLst>
              </p:cNvPr>
              <p:cNvSpPr txBox="1">
                <a:spLocks noRot="1" noChangeAspect="1" noMove="1" noResize="1" noEditPoints="1" noAdjustHandles="1" noChangeArrowheads="1" noChangeShapeType="1" noTextEdit="1"/>
              </p:cNvSpPr>
              <p:nvPr/>
            </p:nvSpPr>
            <p:spPr>
              <a:xfrm>
                <a:off x="5428210" y="2510356"/>
                <a:ext cx="523364"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787A1F1-6658-487D-B97A-B7624940538C}"/>
                  </a:ext>
                </a:extLst>
              </p:cNvPr>
              <p:cNvSpPr txBox="1"/>
              <p:nvPr/>
            </p:nvSpPr>
            <p:spPr>
              <a:xfrm>
                <a:off x="6103238" y="2512313"/>
                <a:ext cx="52336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0.5</m:t>
                      </m:r>
                    </m:oMath>
                  </m:oMathPara>
                </a14:m>
                <a:endParaRPr kumimoji="1" lang="ja-JP" altLang="en-US" sz="1400" dirty="0"/>
              </a:p>
            </p:txBody>
          </p:sp>
        </mc:Choice>
        <mc:Fallback xmlns="">
          <p:sp>
            <p:nvSpPr>
              <p:cNvPr id="16" name="テキスト ボックス 15">
                <a:extLst>
                  <a:ext uri="{FF2B5EF4-FFF2-40B4-BE49-F238E27FC236}">
                    <a16:creationId xmlns:a16="http://schemas.microsoft.com/office/drawing/2014/main" id="{E787A1F1-6658-487D-B97A-B7624940538C}"/>
                  </a:ext>
                </a:extLst>
              </p:cNvPr>
              <p:cNvSpPr txBox="1">
                <a:spLocks noRot="1" noChangeAspect="1" noMove="1" noResize="1" noEditPoints="1" noAdjustHandles="1" noChangeArrowheads="1" noChangeShapeType="1" noTextEdit="1"/>
              </p:cNvSpPr>
              <p:nvPr/>
            </p:nvSpPr>
            <p:spPr>
              <a:xfrm>
                <a:off x="6103238" y="2512313"/>
                <a:ext cx="523364" cy="307777"/>
              </a:xfrm>
              <a:prstGeom prst="rect">
                <a:avLst/>
              </a:prstGeom>
              <a:blipFill>
                <a:blip r:embed="rId11"/>
                <a:stretch>
                  <a:fillRect/>
                </a:stretch>
              </a:blipFill>
            </p:spPr>
            <p:txBody>
              <a:bodyPr/>
              <a:lstStyle/>
              <a:p>
                <a:r>
                  <a:rPr lang="ja-JP" altLang="en-US">
                    <a:noFill/>
                  </a:rPr>
                  <a:t> </a:t>
                </a:r>
              </a:p>
            </p:txBody>
          </p:sp>
        </mc:Fallback>
      </mc:AlternateContent>
      <p:sp>
        <p:nvSpPr>
          <p:cNvPr id="17" name="コンテンツ プレースホルダー 1">
            <a:extLst>
              <a:ext uri="{FF2B5EF4-FFF2-40B4-BE49-F238E27FC236}">
                <a16:creationId xmlns:a16="http://schemas.microsoft.com/office/drawing/2014/main" id="{446090DD-B04B-41C2-9D94-1446E62AE589}"/>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a:t>
            </a:r>
            <a:endParaRPr lang="en-US" altLang="ja-JP" sz="1800" b="1" dirty="0">
              <a:solidFill>
                <a:schemeClr val="bg1"/>
              </a:solidFill>
            </a:endParaRPr>
          </a:p>
        </p:txBody>
      </p:sp>
    </p:spTree>
    <p:extLst>
      <p:ext uri="{BB962C8B-B14F-4D97-AF65-F5344CB8AC3E}">
        <p14:creationId xmlns:p14="http://schemas.microsoft.com/office/powerpoint/2010/main" val="1296397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一般化した</a:t>
            </a:r>
            <a:r>
              <a:rPr kumimoji="1" lang="en-US" altLang="ja-JP" dirty="0"/>
              <a:t>2</a:t>
            </a:r>
            <a:r>
              <a:rPr kumimoji="1" lang="ja-JP" altLang="en-US" dirty="0"/>
              <a:t>次方程式を「体」の観点から見直す</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23</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4855047"/>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14:m>
                  <m:oMath xmlns:m="http://schemas.openxmlformats.org/officeDocument/2006/math">
                    <m:r>
                      <a:rPr lang="en-US" altLang="ja-JP" b="0" i="1" smtClean="0">
                        <a:latin typeface="Cambria Math" panose="02040503050406030204" pitchFamily="18" charset="0"/>
                      </a:rPr>
                      <m:t>𝑎</m:t>
                    </m:r>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𝑏𝑥</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r>
                      <a:rPr lang="en-US" altLang="ja-JP" i="1">
                        <a:latin typeface="Cambria Math" panose="02040503050406030204" pitchFamily="18" charset="0"/>
                      </a:rPr>
                      <m:t>=0</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𝑏</m:t>
                        </m:r>
                        <m:r>
                          <a:rPr lang="en-US" altLang="ja-JP" i="1">
                            <a:latin typeface="Cambria Math" panose="02040503050406030204" pitchFamily="18" charset="0"/>
                            <a:ea typeface="Cambria Math" panose="02040503050406030204" pitchFamily="18" charset="0"/>
                          </a:rPr>
                          <m:t>±</m:t>
                        </m:r>
                        <m:rad>
                          <m:radPr>
                            <m:degHide m:val="on"/>
                            <m:ctrlPr>
                              <a:rPr lang="en-US" altLang="ja-JP" i="1">
                                <a:latin typeface="Cambria Math" panose="02040503050406030204" pitchFamily="18" charset="0"/>
                                <a:ea typeface="Cambria Math" panose="02040503050406030204" pitchFamily="18" charset="0"/>
                              </a:rPr>
                            </m:ctrlPr>
                          </m:radPr>
                          <m:deg/>
                          <m:e>
                            <m:sSup>
                              <m:sSupPr>
                                <m:ctrlPr>
                                  <a:rPr lang="en-US" altLang="ja-JP" i="1">
                                    <a:latin typeface="Cambria Math" panose="02040503050406030204" pitchFamily="18" charset="0"/>
                                  </a:rPr>
                                </m:ctrlPr>
                              </m:sSupPr>
                              <m:e>
                                <m:r>
                                  <a:rPr lang="en-US" altLang="ja-JP" i="1">
                                    <a:latin typeface="Cambria Math" panose="02040503050406030204" pitchFamily="18" charset="0"/>
                                  </a:rPr>
                                  <m:t>𝑏</m:t>
                                </m:r>
                              </m:e>
                              <m:sup>
                                <m:r>
                                  <a:rPr lang="en-US" altLang="ja-JP" i="1">
                                    <a:latin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−4</m:t>
                            </m:r>
                            <m:r>
                              <a:rPr lang="en-US" altLang="ja-JP" i="1">
                                <a:latin typeface="Cambria Math" panose="02040503050406030204" pitchFamily="18" charset="0"/>
                                <a:ea typeface="Cambria Math" panose="02040503050406030204" pitchFamily="18" charset="0"/>
                              </a:rPr>
                              <m:t>𝑎𝑐</m:t>
                            </m:r>
                          </m:e>
                        </m:rad>
                      </m:num>
                      <m:den>
                        <m:r>
                          <a:rPr lang="en-US" altLang="ja-JP" i="1">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𝑎</m:t>
                        </m:r>
                      </m:den>
                    </m:f>
                  </m:oMath>
                </a14:m>
                <a:endParaRPr lang="en-US" altLang="ja-JP" dirty="0"/>
              </a:p>
              <a:p>
                <a:pPr lvl="1"/>
                <a:r>
                  <a:rPr lang="ja-JP" altLang="en-US" dirty="0"/>
                  <a:t>ここで、係数体を</a:t>
                </a:r>
                <a14:m>
                  <m:oMath xmlns:m="http://schemas.openxmlformats.org/officeDocument/2006/math">
                    <m:r>
                      <a:rPr lang="ja-JP" altLang="en-US" i="1" smtClean="0">
                        <a:latin typeface="Cambria Math" panose="02040503050406030204" pitchFamily="18" charset="0"/>
                        <a:ea typeface="Cambria Math" panose="02040503050406030204" pitchFamily="18" charset="0"/>
                      </a:rPr>
                      <m:t>𝒦</m:t>
                    </m:r>
                  </m:oMath>
                </a14:m>
                <a:r>
                  <a:rPr lang="ja-JP" altLang="en-US" dirty="0"/>
                  <a:t>とおく</a:t>
                </a:r>
                <a:endParaRPr lang="en-US" altLang="ja-JP" dirty="0"/>
              </a:p>
              <a:p>
                <a:pPr lvl="1"/>
                <a14:m>
                  <m:oMath xmlns:m="http://schemas.openxmlformats.org/officeDocument/2006/math">
                    <m:r>
                      <a:rPr lang="ja-JP" altLang="en-US" i="1">
                        <a:latin typeface="Cambria Math" panose="02040503050406030204" pitchFamily="18" charset="0"/>
                        <a:ea typeface="Cambria Math" panose="02040503050406030204" pitchFamily="18" charset="0"/>
                      </a:rPr>
                      <m:t>𝒦</m:t>
                    </m:r>
                  </m:oMath>
                </a14:m>
                <a:r>
                  <a:rPr lang="ja-JP" altLang="en-US" dirty="0"/>
                  <a:t>の範囲では解ける場合もあれば、解けない場合もある</a:t>
                </a:r>
                <a:endParaRPr lang="en-US" altLang="ja-JP" dirty="0"/>
              </a:p>
              <a:p>
                <a:pPr lvl="2"/>
                <a:r>
                  <a:rPr lang="ja-JP" altLang="en-US" dirty="0"/>
                  <a:t>係数</a:t>
                </a:r>
                <a14:m>
                  <m:oMath xmlns:m="http://schemas.openxmlformats.org/officeDocument/2006/math">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𝑏</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𝑐</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𝒦</m:t>
                    </m:r>
                  </m:oMath>
                </a14:m>
                <a:r>
                  <a:rPr lang="ja-JP" altLang="en-US" dirty="0"/>
                  <a:t>だが、一般に解は</a:t>
                </a:r>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𝒦</m:t>
                    </m:r>
                  </m:oMath>
                </a14:m>
                <a:r>
                  <a:rPr lang="ja-JP" altLang="en-US" dirty="0"/>
                  <a:t>であることを表す</a:t>
                </a:r>
                <a:endParaRPr lang="en-US" altLang="ja-JP" dirty="0"/>
              </a:p>
              <a:p>
                <a:pPr lvl="2"/>
                <a:r>
                  <a:rPr lang="ja-JP" altLang="en-US" dirty="0"/>
                  <a:t>つまり、</a:t>
                </a:r>
                <a14:m>
                  <m:oMath xmlns:m="http://schemas.openxmlformats.org/officeDocument/2006/math">
                    <m:rad>
                      <m:radPr>
                        <m:degHide m:val="on"/>
                        <m:ctrlPr>
                          <a:rPr lang="en-US" altLang="ja-JP" i="1">
                            <a:latin typeface="Cambria Math" panose="02040503050406030204" pitchFamily="18" charset="0"/>
                            <a:ea typeface="Cambria Math" panose="02040503050406030204" pitchFamily="18" charset="0"/>
                          </a:rPr>
                        </m:ctrlPr>
                      </m:radPr>
                      <m:deg/>
                      <m:e>
                        <m:sSup>
                          <m:sSupPr>
                            <m:ctrlPr>
                              <a:rPr lang="en-US" altLang="ja-JP" i="1">
                                <a:latin typeface="Cambria Math" panose="02040503050406030204" pitchFamily="18" charset="0"/>
                              </a:rPr>
                            </m:ctrlPr>
                          </m:sSupPr>
                          <m:e>
                            <m:r>
                              <a:rPr lang="en-US" altLang="ja-JP" i="1">
                                <a:latin typeface="Cambria Math" panose="02040503050406030204" pitchFamily="18" charset="0"/>
                              </a:rPr>
                              <m:t>𝑏</m:t>
                            </m:r>
                          </m:e>
                          <m:sup>
                            <m:r>
                              <a:rPr lang="en-US" altLang="ja-JP" i="1">
                                <a:latin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−4</m:t>
                        </m:r>
                        <m:r>
                          <a:rPr lang="en-US" altLang="ja-JP" i="1">
                            <a:latin typeface="Cambria Math" panose="02040503050406030204" pitchFamily="18" charset="0"/>
                            <a:ea typeface="Cambria Math" panose="02040503050406030204" pitchFamily="18" charset="0"/>
                          </a:rPr>
                          <m:t>𝑎𝑐</m:t>
                        </m:r>
                      </m:e>
                    </m:rad>
                  </m:oMath>
                </a14:m>
                <a:r>
                  <a:rPr lang="ja-JP" altLang="en-US" dirty="0"/>
                  <a:t>が係数体</a:t>
                </a:r>
                <a14:m>
                  <m:oMath xmlns:m="http://schemas.openxmlformats.org/officeDocument/2006/math">
                    <m:r>
                      <a:rPr lang="ja-JP" altLang="en-US" i="1">
                        <a:latin typeface="Cambria Math" panose="02040503050406030204" pitchFamily="18" charset="0"/>
                        <a:ea typeface="Cambria Math" panose="02040503050406030204" pitchFamily="18" charset="0"/>
                      </a:rPr>
                      <m:t>𝒦</m:t>
                    </m:r>
                  </m:oMath>
                </a14:m>
                <a:r>
                  <a:rPr lang="ja-JP" altLang="en-US" dirty="0"/>
                  <a:t>に属するかどうかに依存（判別式）</a:t>
                </a:r>
                <a:endParaRPr lang="en-US" altLang="ja-JP" dirty="0"/>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𝑏</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𝑐</m:t>
                    </m:r>
                    <m:r>
                      <a:rPr lang="en-US" altLang="ja-JP" b="0" i="1" smtClean="0">
                        <a:latin typeface="Cambria Math" panose="02040503050406030204" pitchFamily="18" charset="0"/>
                        <a:ea typeface="Cambria Math" panose="02040503050406030204" pitchFamily="18" charset="0"/>
                      </a:rPr>
                      <m:t>,</m:t>
                    </m:r>
                    <m:rad>
                      <m:radPr>
                        <m:degHide m:val="on"/>
                        <m:ctrlPr>
                          <a:rPr lang="en-US" altLang="ja-JP" i="1">
                            <a:latin typeface="Cambria Math" panose="02040503050406030204" pitchFamily="18" charset="0"/>
                            <a:ea typeface="Cambria Math" panose="02040503050406030204" pitchFamily="18" charset="0"/>
                          </a:rPr>
                        </m:ctrlPr>
                      </m:radPr>
                      <m:deg/>
                      <m:e>
                        <m:sSup>
                          <m:sSupPr>
                            <m:ctrlPr>
                              <a:rPr lang="en-US" altLang="ja-JP" i="1">
                                <a:latin typeface="Cambria Math" panose="02040503050406030204" pitchFamily="18" charset="0"/>
                              </a:rPr>
                            </m:ctrlPr>
                          </m:sSupPr>
                          <m:e>
                            <m:r>
                              <a:rPr lang="en-US" altLang="ja-JP" i="1">
                                <a:latin typeface="Cambria Math" panose="02040503050406030204" pitchFamily="18" charset="0"/>
                              </a:rPr>
                              <m:t>𝑏</m:t>
                            </m:r>
                          </m:e>
                          <m:sup>
                            <m:r>
                              <a:rPr lang="en-US" altLang="ja-JP" i="1">
                                <a:latin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−4</m:t>
                        </m:r>
                        <m:r>
                          <a:rPr lang="en-US" altLang="ja-JP" i="1">
                            <a:latin typeface="Cambria Math" panose="02040503050406030204" pitchFamily="18" charset="0"/>
                            <a:ea typeface="Cambria Math" panose="02040503050406030204" pitchFamily="18" charset="0"/>
                          </a:rPr>
                          <m:t>𝑎𝑐</m:t>
                        </m:r>
                      </m:e>
                    </m:rad>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𝒦</m:t>
                    </m:r>
                  </m:oMath>
                </a14:m>
                <a:r>
                  <a:rPr lang="ja-JP" altLang="en-US" dirty="0"/>
                  <a:t>ならば、解も</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𝒦</m:t>
                    </m:r>
                  </m:oMath>
                </a14:m>
                <a:r>
                  <a:rPr lang="ja-JP" altLang="en-US" dirty="0"/>
                  <a:t>となる（</a:t>
                </a:r>
                <a:r>
                  <a:rPr lang="ja-JP" altLang="en-US" dirty="0">
                    <a:solidFill>
                      <a:srgbClr val="FF0000"/>
                    </a:solidFill>
                  </a:rPr>
                  <a:t>係数体</a:t>
                </a:r>
                <a14:m>
                  <m:oMath xmlns:m="http://schemas.openxmlformats.org/officeDocument/2006/math">
                    <m:r>
                      <a:rPr lang="ja-JP" altLang="en-US" i="1">
                        <a:solidFill>
                          <a:srgbClr val="FF0000"/>
                        </a:solidFill>
                        <a:latin typeface="Cambria Math" panose="02040503050406030204" pitchFamily="18" charset="0"/>
                        <a:ea typeface="Cambria Math" panose="02040503050406030204" pitchFamily="18" charset="0"/>
                      </a:rPr>
                      <m:t>𝒦</m:t>
                    </m:r>
                  </m:oMath>
                </a14:m>
                <a:r>
                  <a:rPr lang="ja-JP" altLang="en-US" dirty="0">
                    <a:solidFill>
                      <a:srgbClr val="FF0000"/>
                    </a:solidFill>
                  </a:rPr>
                  <a:t>に閉じている</a:t>
                </a:r>
                <a:r>
                  <a:rPr lang="ja-JP" altLang="en-US" dirty="0"/>
                  <a:t>）</a:t>
                </a:r>
                <a:endParaRPr lang="en-US" altLang="ja-JP" dirty="0"/>
              </a:p>
              <a:p>
                <a:pPr lvl="1"/>
                <a:r>
                  <a:rPr lang="ja-JP" altLang="en-US" dirty="0"/>
                  <a:t>しかし、拡大体</a:t>
                </a:r>
                <a14:m>
                  <m:oMath xmlns:m="http://schemas.openxmlformats.org/officeDocument/2006/math">
                    <m:r>
                      <a:rPr lang="ja-JP" altLang="en-US" i="1">
                        <a:latin typeface="Cambria Math" panose="02040503050406030204" pitchFamily="18" charset="0"/>
                        <a:ea typeface="Cambria Math" panose="02040503050406030204" pitchFamily="18" charset="0"/>
                      </a:rPr>
                      <m:t>𝒦</m:t>
                    </m:r>
                    <m:r>
                      <a:rPr lang="en-US" altLang="ja-JP" i="1">
                        <a:latin typeface="Cambria Math" panose="02040503050406030204" pitchFamily="18" charset="0"/>
                        <a:ea typeface="Cambria Math" panose="02040503050406030204" pitchFamily="18" charset="0"/>
                      </a:rPr>
                      <m:t>(</m:t>
                    </m:r>
                    <m:rad>
                      <m:radPr>
                        <m:degHide m:val="on"/>
                        <m:ctrlPr>
                          <a:rPr lang="en-US" altLang="ja-JP" i="1">
                            <a:latin typeface="Cambria Math" panose="02040503050406030204" pitchFamily="18" charset="0"/>
                            <a:ea typeface="Cambria Math" panose="02040503050406030204" pitchFamily="18" charset="0"/>
                          </a:rPr>
                        </m:ctrlPr>
                      </m:radPr>
                      <m:deg/>
                      <m:e>
                        <m:sSup>
                          <m:sSupPr>
                            <m:ctrlPr>
                              <a:rPr lang="en-US" altLang="ja-JP" i="1">
                                <a:latin typeface="Cambria Math" panose="02040503050406030204" pitchFamily="18" charset="0"/>
                              </a:rPr>
                            </m:ctrlPr>
                          </m:sSupPr>
                          <m:e>
                            <m:r>
                              <a:rPr lang="en-US" altLang="ja-JP" i="1">
                                <a:latin typeface="Cambria Math" panose="02040503050406030204" pitchFamily="18" charset="0"/>
                              </a:rPr>
                              <m:t>𝑏</m:t>
                            </m:r>
                          </m:e>
                          <m:sup>
                            <m:r>
                              <a:rPr lang="en-US" altLang="ja-JP" i="1">
                                <a:latin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−4</m:t>
                        </m:r>
                        <m:r>
                          <a:rPr lang="en-US" altLang="ja-JP" i="1">
                            <a:latin typeface="Cambria Math" panose="02040503050406030204" pitchFamily="18" charset="0"/>
                            <a:ea typeface="Cambria Math" panose="02040503050406030204" pitchFamily="18" charset="0"/>
                          </a:rPr>
                          <m:t>𝑎𝑐</m:t>
                        </m:r>
                      </m:e>
                    </m:rad>
                    <m:r>
                      <a:rPr lang="en-US" altLang="ja-JP" i="1">
                        <a:latin typeface="Cambria Math" panose="02040503050406030204" pitchFamily="18" charset="0"/>
                        <a:ea typeface="Cambria Math" panose="02040503050406030204" pitchFamily="18" charset="0"/>
                      </a:rPr>
                      <m:t>)</m:t>
                    </m:r>
                  </m:oMath>
                </a14:m>
                <a:r>
                  <a:rPr lang="ja-JP" altLang="en-US" dirty="0"/>
                  <a:t>の範囲では必ず解がある</a:t>
                </a:r>
                <a:endParaRPr lang="en-US" altLang="ja-JP" dirty="0"/>
              </a:p>
              <a:p>
                <a:r>
                  <a:rPr lang="ja-JP" altLang="en-US" dirty="0"/>
                  <a:t>つまり、二次方程式は</a:t>
                </a:r>
                <a:endParaRPr lang="en-US" altLang="ja-JP" dirty="0"/>
              </a:p>
              <a:p>
                <a:pPr lvl="1"/>
                <a14:m>
                  <m:oMath xmlns:m="http://schemas.openxmlformats.org/officeDocument/2006/math">
                    <m:r>
                      <a:rPr lang="ja-JP" altLang="en-US" i="1">
                        <a:latin typeface="Cambria Math" panose="02040503050406030204" pitchFamily="18" charset="0"/>
                        <a:ea typeface="Cambria Math" panose="02040503050406030204" pitchFamily="18" charset="0"/>
                      </a:rPr>
                      <m:t>𝒦</m:t>
                    </m:r>
                  </m:oMath>
                </a14:m>
                <a:r>
                  <a:rPr lang="ja-JP" altLang="en-US" dirty="0"/>
                  <a:t>の範囲では解けない場合がある</a:t>
                </a:r>
                <a:endParaRPr lang="en-US" altLang="ja-JP" dirty="0"/>
              </a:p>
              <a:p>
                <a:pPr lvl="1"/>
                <a14:m>
                  <m:oMath xmlns:m="http://schemas.openxmlformats.org/officeDocument/2006/math">
                    <m:r>
                      <a:rPr lang="ja-JP" altLang="en-US" i="1">
                        <a:latin typeface="Cambria Math" panose="02040503050406030204" pitchFamily="18" charset="0"/>
                        <a:ea typeface="Cambria Math" panose="02040503050406030204" pitchFamily="18" charset="0"/>
                      </a:rPr>
                      <m:t>𝒦</m:t>
                    </m:r>
                    <m:r>
                      <a:rPr lang="en-US" altLang="ja-JP" b="0" i="1" smtClean="0">
                        <a:latin typeface="Cambria Math" panose="02040503050406030204" pitchFamily="18" charset="0"/>
                        <a:ea typeface="Cambria Math" panose="02040503050406030204" pitchFamily="18" charset="0"/>
                      </a:rPr>
                      <m:t>(</m:t>
                    </m:r>
                    <m:rad>
                      <m:radPr>
                        <m:degHide m:val="on"/>
                        <m:ctrlPr>
                          <a:rPr lang="en-US" altLang="ja-JP" i="1">
                            <a:latin typeface="Cambria Math" panose="02040503050406030204" pitchFamily="18" charset="0"/>
                            <a:ea typeface="Cambria Math" panose="02040503050406030204" pitchFamily="18" charset="0"/>
                          </a:rPr>
                        </m:ctrlPr>
                      </m:radPr>
                      <m:deg/>
                      <m:e>
                        <m:sSup>
                          <m:sSupPr>
                            <m:ctrlPr>
                              <a:rPr lang="en-US" altLang="ja-JP" i="1">
                                <a:latin typeface="Cambria Math" panose="02040503050406030204" pitchFamily="18" charset="0"/>
                              </a:rPr>
                            </m:ctrlPr>
                          </m:sSupPr>
                          <m:e>
                            <m:r>
                              <a:rPr lang="en-US" altLang="ja-JP" i="1">
                                <a:latin typeface="Cambria Math" panose="02040503050406030204" pitchFamily="18" charset="0"/>
                              </a:rPr>
                              <m:t>𝑏</m:t>
                            </m:r>
                          </m:e>
                          <m:sup>
                            <m:r>
                              <a:rPr lang="en-US" altLang="ja-JP" i="1">
                                <a:latin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−4</m:t>
                        </m:r>
                        <m:r>
                          <a:rPr lang="en-US" altLang="ja-JP" i="1">
                            <a:latin typeface="Cambria Math" panose="02040503050406030204" pitchFamily="18" charset="0"/>
                            <a:ea typeface="Cambria Math" panose="02040503050406030204" pitchFamily="18" charset="0"/>
                          </a:rPr>
                          <m:t>𝑎𝑐</m:t>
                        </m:r>
                      </m:e>
                    </m:rad>
                    <m:r>
                      <a:rPr lang="en-US" altLang="ja-JP" b="0" i="1" smtClean="0">
                        <a:latin typeface="Cambria Math" panose="02040503050406030204" pitchFamily="18" charset="0"/>
                        <a:ea typeface="Cambria Math" panose="02040503050406030204" pitchFamily="18" charset="0"/>
                      </a:rPr>
                      <m:t>)</m:t>
                    </m:r>
                  </m:oMath>
                </a14:m>
                <a:r>
                  <a:rPr lang="ja-JP" altLang="en-US" dirty="0"/>
                  <a:t>の範囲では必ず解ける</a:t>
                </a: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4855047"/>
              </a:xfrm>
              <a:prstGeom prst="rect">
                <a:avLst/>
              </a:prstGeom>
              <a:blipFill>
                <a:blip r:embed="rId3"/>
                <a:stretch>
                  <a:fillRect l="-1133" b="-17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1">
                <a:extLst>
                  <a:ext uri="{FF2B5EF4-FFF2-40B4-BE49-F238E27FC236}">
                    <a16:creationId xmlns:a16="http://schemas.microsoft.com/office/drawing/2014/main" id="{7EC8C9B0-1221-4C7F-B7F1-D44C26678941}"/>
                  </a:ext>
                </a:extLst>
              </p:cNvPr>
              <p:cNvSpPr txBox="1">
                <a:spLocks/>
              </p:cNvSpPr>
              <p:nvPr/>
            </p:nvSpPr>
            <p:spPr>
              <a:xfrm>
                <a:off x="410046" y="5712295"/>
                <a:ext cx="8323907" cy="501255"/>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2400" b="1" dirty="0">
                    <a:solidFill>
                      <a:schemeClr val="bg1"/>
                    </a:solidFill>
                  </a:rPr>
                  <a:t>2</a:t>
                </a:r>
                <a:r>
                  <a:rPr lang="ja-JP" altLang="en-US" sz="2400" b="1" dirty="0">
                    <a:solidFill>
                      <a:schemeClr val="bg1"/>
                    </a:solidFill>
                  </a:rPr>
                  <a:t>次方程式の解は、体</a:t>
                </a:r>
                <a14:m>
                  <m:oMath xmlns:m="http://schemas.openxmlformats.org/officeDocument/2006/math">
                    <m:r>
                      <a:rPr lang="ja-JP" altLang="en-US" sz="2400" i="1" smtClean="0">
                        <a:solidFill>
                          <a:schemeClr val="bg1"/>
                        </a:solidFill>
                        <a:latin typeface="Cambria Math" panose="02040503050406030204" pitchFamily="18" charset="0"/>
                        <a:ea typeface="Cambria Math" panose="02040503050406030204" pitchFamily="18" charset="0"/>
                      </a:rPr>
                      <m:t>𝒦</m:t>
                    </m:r>
                    <m:r>
                      <a:rPr lang="en-US" altLang="ja-JP" sz="2400" i="1" smtClean="0">
                        <a:solidFill>
                          <a:schemeClr val="bg1"/>
                        </a:solidFill>
                        <a:latin typeface="Cambria Math" panose="02040503050406030204" pitchFamily="18" charset="0"/>
                        <a:ea typeface="Cambria Math" panose="02040503050406030204" pitchFamily="18" charset="0"/>
                      </a:rPr>
                      <m:t>(</m:t>
                    </m:r>
                    <m:rad>
                      <m:radPr>
                        <m:degHide m:val="on"/>
                        <m:ctrlPr>
                          <a:rPr lang="en-US" altLang="ja-JP" sz="2400" i="1">
                            <a:solidFill>
                              <a:schemeClr val="bg1"/>
                            </a:solidFill>
                            <a:latin typeface="Cambria Math" panose="02040503050406030204" pitchFamily="18" charset="0"/>
                            <a:ea typeface="Cambria Math" panose="02040503050406030204" pitchFamily="18" charset="0"/>
                          </a:rPr>
                        </m:ctrlPr>
                      </m:radPr>
                      <m:deg/>
                      <m:e>
                        <m:r>
                          <a:rPr lang="ja-JP" altLang="en-US" sz="2400" i="1">
                            <a:solidFill>
                              <a:schemeClr val="bg1"/>
                            </a:solidFill>
                            <a:latin typeface="Cambria Math" panose="02040503050406030204" pitchFamily="18" charset="0"/>
                            <a:ea typeface="Cambria Math" panose="02040503050406030204" pitchFamily="18" charset="0"/>
                          </a:rPr>
                          <m:t>判別式</m:t>
                        </m:r>
                      </m:e>
                    </m:rad>
                    <m:r>
                      <a:rPr lang="en-US" altLang="ja-JP" sz="2400" i="1">
                        <a:solidFill>
                          <a:schemeClr val="bg1"/>
                        </a:solidFill>
                        <a:latin typeface="Cambria Math" panose="02040503050406030204" pitchFamily="18" charset="0"/>
                        <a:ea typeface="Cambria Math" panose="02040503050406030204" pitchFamily="18" charset="0"/>
                      </a:rPr>
                      <m:t>)</m:t>
                    </m:r>
                  </m:oMath>
                </a14:m>
                <a:r>
                  <a:rPr lang="ja-JP" altLang="en-US" sz="2400" b="1" dirty="0">
                    <a:solidFill>
                      <a:schemeClr val="bg1"/>
                    </a:solidFill>
                  </a:rPr>
                  <a:t> に必ず属する</a:t>
                </a:r>
              </a:p>
            </p:txBody>
          </p:sp>
        </mc:Choice>
        <mc:Fallback xmlns="">
          <p:sp>
            <p:nvSpPr>
              <p:cNvPr id="6" name="コンテンツ プレースホルダー 1">
                <a:extLst>
                  <a:ext uri="{FF2B5EF4-FFF2-40B4-BE49-F238E27FC236}">
                    <a16:creationId xmlns:a16="http://schemas.microsoft.com/office/drawing/2014/main" id="{7EC8C9B0-1221-4C7F-B7F1-D44C26678941}"/>
                  </a:ext>
                </a:extLst>
              </p:cNvPr>
              <p:cNvSpPr txBox="1">
                <a:spLocks noRot="1" noChangeAspect="1" noMove="1" noResize="1" noEditPoints="1" noAdjustHandles="1" noChangeArrowheads="1" noChangeShapeType="1" noTextEdit="1"/>
              </p:cNvSpPr>
              <p:nvPr/>
            </p:nvSpPr>
            <p:spPr>
              <a:xfrm>
                <a:off x="410046" y="5712295"/>
                <a:ext cx="8323907" cy="501255"/>
              </a:xfrm>
              <a:prstGeom prst="rect">
                <a:avLst/>
              </a:prstGeom>
              <a:blipFill>
                <a:blip r:embed="rId4"/>
                <a:stretch>
                  <a:fillRect t="-1190" b="-27381"/>
                </a:stretch>
              </a:blipFill>
              <a:ln>
                <a:solidFill>
                  <a:schemeClr val="accent1">
                    <a:lumMod val="75000"/>
                  </a:schemeClr>
                </a:solidFill>
              </a:ln>
            </p:spPr>
            <p:txBody>
              <a:bodyPr/>
              <a:lstStyle/>
              <a:p>
                <a:r>
                  <a:rPr lang="ja-JP" altLang="en-US">
                    <a:noFill/>
                  </a:rPr>
                  <a:t> </a:t>
                </a:r>
              </a:p>
            </p:txBody>
          </p:sp>
        </mc:Fallback>
      </mc:AlternateContent>
      <p:sp>
        <p:nvSpPr>
          <p:cNvPr id="8" name="コンテンツ プレースホルダー 1">
            <a:extLst>
              <a:ext uri="{FF2B5EF4-FFF2-40B4-BE49-F238E27FC236}">
                <a16:creationId xmlns:a16="http://schemas.microsoft.com/office/drawing/2014/main" id="{7FC165D7-E4F9-42F6-9A64-5D539E64C145}"/>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a:t>
            </a:r>
            <a:endParaRPr lang="en-US" altLang="ja-JP" sz="1800" b="1" dirty="0">
              <a:solidFill>
                <a:schemeClr val="bg1"/>
              </a:solidFill>
            </a:endParaRPr>
          </a:p>
        </p:txBody>
      </p:sp>
    </p:spTree>
    <p:extLst>
      <p:ext uri="{BB962C8B-B14F-4D97-AF65-F5344CB8AC3E}">
        <p14:creationId xmlns:p14="http://schemas.microsoft.com/office/powerpoint/2010/main" val="1553761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あみ</a:t>
            </a:r>
            <a:r>
              <a:rPr kumimoji="1" lang="ja-JP" altLang="en-US" dirty="0" err="1"/>
              <a:t>だ</a:t>
            </a:r>
            <a:r>
              <a:rPr kumimoji="1" lang="ja-JP" altLang="en-US" dirty="0"/>
              <a:t>くじをします</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24</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3465564"/>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3200" dirty="0"/>
              <a:t>縦棒</a:t>
            </a:r>
            <a:r>
              <a:rPr lang="en-US" altLang="ja-JP" sz="3200" dirty="0"/>
              <a:t>3</a:t>
            </a:r>
            <a:r>
              <a:rPr lang="ja-JP" altLang="en-US" sz="3200" dirty="0"/>
              <a:t>本のあみ</a:t>
            </a:r>
            <a:r>
              <a:rPr lang="ja-JP" altLang="en-US" sz="3200" dirty="0" err="1"/>
              <a:t>だ</a:t>
            </a:r>
            <a:r>
              <a:rPr lang="ja-JP" altLang="en-US" sz="3200" dirty="0"/>
              <a:t>くじのパターンは何個？</a:t>
            </a:r>
            <a:endParaRPr lang="en-US" altLang="ja-JP" sz="3200" dirty="0"/>
          </a:p>
          <a:p>
            <a:endParaRPr lang="en-US" altLang="ja-JP" sz="3200" dirty="0"/>
          </a:p>
          <a:p>
            <a:endParaRPr lang="en-US" altLang="ja-JP" sz="3200" dirty="0"/>
          </a:p>
          <a:p>
            <a:endParaRPr lang="en-US" altLang="ja-JP" sz="3200" dirty="0"/>
          </a:p>
          <a:p>
            <a:pPr lvl="1"/>
            <a:endParaRPr lang="en-US" altLang="ja-JP" sz="2800" dirty="0"/>
          </a:p>
          <a:p>
            <a:endParaRPr lang="en-US" altLang="ja-JP" sz="3200" dirty="0"/>
          </a:p>
        </p:txBody>
      </p:sp>
      <p:sp>
        <p:nvSpPr>
          <p:cNvPr id="8" name="コンテンツ プレースホルダー 1">
            <a:extLst>
              <a:ext uri="{FF2B5EF4-FFF2-40B4-BE49-F238E27FC236}">
                <a16:creationId xmlns:a16="http://schemas.microsoft.com/office/drawing/2014/main" id="{7FC165D7-E4F9-42F6-9A64-5D539E64C145}"/>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cxnSp>
        <p:nvCxnSpPr>
          <p:cNvPr id="5" name="直線コネクタ 4">
            <a:extLst>
              <a:ext uri="{FF2B5EF4-FFF2-40B4-BE49-F238E27FC236}">
                <a16:creationId xmlns:a16="http://schemas.microsoft.com/office/drawing/2014/main" id="{BD57CA33-BB2D-4305-9FE6-6DC6C94BD0C5}"/>
              </a:ext>
            </a:extLst>
          </p:cNvPr>
          <p:cNvCxnSpPr>
            <a:cxnSpLocks/>
          </p:cNvCxnSpPr>
          <p:nvPr/>
        </p:nvCxnSpPr>
        <p:spPr>
          <a:xfrm>
            <a:off x="3335251" y="2690571"/>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F00F339-CCBF-412B-88A7-5C999A5A6926}"/>
              </a:ext>
            </a:extLst>
          </p:cNvPr>
          <p:cNvCxnSpPr>
            <a:cxnSpLocks/>
          </p:cNvCxnSpPr>
          <p:nvPr/>
        </p:nvCxnSpPr>
        <p:spPr>
          <a:xfrm>
            <a:off x="4349424" y="2690571"/>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26A8A1C-2377-42FC-BEF5-A798FA3858B4}"/>
              </a:ext>
            </a:extLst>
          </p:cNvPr>
          <p:cNvCxnSpPr>
            <a:cxnSpLocks/>
          </p:cNvCxnSpPr>
          <p:nvPr/>
        </p:nvCxnSpPr>
        <p:spPr>
          <a:xfrm>
            <a:off x="5449116" y="2690571"/>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34D0133-C618-41E7-B3AD-C24EC830B970}"/>
                  </a:ext>
                </a:extLst>
              </p:cNvPr>
              <p:cNvSpPr txBox="1"/>
              <p:nvPr/>
            </p:nvSpPr>
            <p:spPr>
              <a:xfrm>
                <a:off x="3073569" y="2341075"/>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634D0133-C618-41E7-B3AD-C24EC830B970}"/>
                  </a:ext>
                </a:extLst>
              </p:cNvPr>
              <p:cNvSpPr txBox="1">
                <a:spLocks noRot="1" noChangeAspect="1" noMove="1" noResize="1" noEditPoints="1" noAdjustHandles="1" noChangeArrowheads="1" noChangeShapeType="1" noTextEdit="1"/>
              </p:cNvSpPr>
              <p:nvPr/>
            </p:nvSpPr>
            <p:spPr>
              <a:xfrm>
                <a:off x="3073569" y="2341075"/>
                <a:ext cx="523364"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C3ADA4D-B21C-433D-BC3F-C2E4A9664D0D}"/>
                  </a:ext>
                </a:extLst>
              </p:cNvPr>
              <p:cNvSpPr txBox="1"/>
              <p:nvPr/>
            </p:nvSpPr>
            <p:spPr>
              <a:xfrm>
                <a:off x="4084825" y="2341075"/>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7C3ADA4D-B21C-433D-BC3F-C2E4A9664D0D}"/>
                  </a:ext>
                </a:extLst>
              </p:cNvPr>
              <p:cNvSpPr txBox="1">
                <a:spLocks noRot="1" noChangeAspect="1" noMove="1" noResize="1" noEditPoints="1" noAdjustHandles="1" noChangeArrowheads="1" noChangeShapeType="1" noTextEdit="1"/>
              </p:cNvSpPr>
              <p:nvPr/>
            </p:nvSpPr>
            <p:spPr>
              <a:xfrm>
                <a:off x="4084825" y="2341075"/>
                <a:ext cx="52336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B281F65-1988-448F-9595-AA993DDE2132}"/>
                  </a:ext>
                </a:extLst>
              </p:cNvPr>
              <p:cNvSpPr txBox="1"/>
              <p:nvPr/>
            </p:nvSpPr>
            <p:spPr>
              <a:xfrm>
                <a:off x="5187434" y="2341075"/>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7B281F65-1988-448F-9595-AA993DDE2132}"/>
                  </a:ext>
                </a:extLst>
              </p:cNvPr>
              <p:cNvSpPr txBox="1">
                <a:spLocks noRot="1" noChangeAspect="1" noMove="1" noResize="1" noEditPoints="1" noAdjustHandles="1" noChangeArrowheads="1" noChangeShapeType="1" noTextEdit="1"/>
              </p:cNvSpPr>
              <p:nvPr/>
            </p:nvSpPr>
            <p:spPr>
              <a:xfrm>
                <a:off x="5187434" y="2341075"/>
                <a:ext cx="523364"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3E74C94A-B1D2-4661-86FF-B84F6F64F44F}"/>
                  </a:ext>
                </a:extLst>
              </p:cNvPr>
              <p:cNvSpPr txBox="1"/>
              <p:nvPr/>
            </p:nvSpPr>
            <p:spPr>
              <a:xfrm>
                <a:off x="3767602" y="2613625"/>
                <a:ext cx="1130210"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ja-JP" altLang="en-US" sz="6000" i="1" smtClean="0">
                          <a:solidFill>
                            <a:schemeClr val="accent4"/>
                          </a:solidFill>
                          <a:latin typeface="Cambria Math" panose="02040503050406030204" pitchFamily="18" charset="0"/>
                          <a:ea typeface="Cambria Math" panose="02040503050406030204" pitchFamily="18" charset="0"/>
                        </a:rPr>
                        <m:t>？</m:t>
                      </m:r>
                    </m:oMath>
                  </m:oMathPara>
                </a14:m>
                <a:endParaRPr kumimoji="1" lang="ja-JP" altLang="en-US" sz="6000" dirty="0">
                  <a:solidFill>
                    <a:schemeClr val="accent4"/>
                  </a:solidFill>
                </a:endParaRPr>
              </a:p>
            </p:txBody>
          </p:sp>
        </mc:Choice>
        <mc:Fallback xmlns="">
          <p:sp>
            <p:nvSpPr>
              <p:cNvPr id="15" name="テキスト ボックス 14">
                <a:extLst>
                  <a:ext uri="{FF2B5EF4-FFF2-40B4-BE49-F238E27FC236}">
                    <a16:creationId xmlns:a16="http://schemas.microsoft.com/office/drawing/2014/main" id="{3E74C94A-B1D2-4661-86FF-B84F6F64F44F}"/>
                  </a:ext>
                </a:extLst>
              </p:cNvPr>
              <p:cNvSpPr txBox="1">
                <a:spLocks noRot="1" noChangeAspect="1" noMove="1" noResize="1" noEditPoints="1" noAdjustHandles="1" noChangeArrowheads="1" noChangeShapeType="1" noTextEdit="1"/>
              </p:cNvSpPr>
              <p:nvPr/>
            </p:nvSpPr>
            <p:spPr>
              <a:xfrm>
                <a:off x="3767602" y="2613625"/>
                <a:ext cx="1130210" cy="1015663"/>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56075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答え</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25</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2000548"/>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3!=6</a:t>
            </a:r>
            <a:r>
              <a:rPr lang="ja-JP" altLang="en-US" dirty="0"/>
              <a:t>通り（ゴールの順列を考えればよい）</a:t>
            </a:r>
            <a:endParaRPr lang="en-US" altLang="ja-JP" dirty="0"/>
          </a:p>
          <a:p>
            <a:endParaRPr lang="en-US" altLang="ja-JP" dirty="0"/>
          </a:p>
          <a:p>
            <a:pPr lvl="1"/>
            <a:endParaRPr lang="en-US" altLang="ja-JP" dirty="0"/>
          </a:p>
          <a:p>
            <a:endParaRPr lang="en-US" altLang="ja-JP" dirty="0"/>
          </a:p>
        </p:txBody>
      </p:sp>
      <p:sp>
        <p:nvSpPr>
          <p:cNvPr id="8" name="コンテンツ プレースホルダー 1">
            <a:extLst>
              <a:ext uri="{FF2B5EF4-FFF2-40B4-BE49-F238E27FC236}">
                <a16:creationId xmlns:a16="http://schemas.microsoft.com/office/drawing/2014/main" id="{7FC165D7-E4F9-42F6-9A64-5D539E64C145}"/>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cxnSp>
        <p:nvCxnSpPr>
          <p:cNvPr id="16" name="直線コネクタ 15">
            <a:extLst>
              <a:ext uri="{FF2B5EF4-FFF2-40B4-BE49-F238E27FC236}">
                <a16:creationId xmlns:a16="http://schemas.microsoft.com/office/drawing/2014/main" id="{0714C169-9CA1-46D8-AF28-D89DB6EC35F3}"/>
              </a:ext>
            </a:extLst>
          </p:cNvPr>
          <p:cNvCxnSpPr>
            <a:cxnSpLocks/>
          </p:cNvCxnSpPr>
          <p:nvPr/>
        </p:nvCxnSpPr>
        <p:spPr>
          <a:xfrm>
            <a:off x="1109184"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FFE408D-4E6D-4DE9-AB1C-BADBD3DC2A11}"/>
              </a:ext>
            </a:extLst>
          </p:cNvPr>
          <p:cNvCxnSpPr>
            <a:cxnSpLocks/>
          </p:cNvCxnSpPr>
          <p:nvPr/>
        </p:nvCxnSpPr>
        <p:spPr>
          <a:xfrm>
            <a:off x="1886537"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6413661-88B8-43E0-AD7E-445545ACFDB0}"/>
              </a:ext>
            </a:extLst>
          </p:cNvPr>
          <p:cNvCxnSpPr>
            <a:cxnSpLocks/>
          </p:cNvCxnSpPr>
          <p:nvPr/>
        </p:nvCxnSpPr>
        <p:spPr>
          <a:xfrm>
            <a:off x="2677048"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18136FC-40FD-491C-95AD-55F7A1F62642}"/>
                  </a:ext>
                </a:extLst>
              </p:cNvPr>
              <p:cNvSpPr txBox="1"/>
              <p:nvPr/>
            </p:nvSpPr>
            <p:spPr>
              <a:xfrm>
                <a:off x="847502"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C18136FC-40FD-491C-95AD-55F7A1F62642}"/>
                  </a:ext>
                </a:extLst>
              </p:cNvPr>
              <p:cNvSpPr txBox="1">
                <a:spLocks noRot="1" noChangeAspect="1" noMove="1" noResize="1" noEditPoints="1" noAdjustHandles="1" noChangeArrowheads="1" noChangeShapeType="1" noTextEdit="1"/>
              </p:cNvSpPr>
              <p:nvPr/>
            </p:nvSpPr>
            <p:spPr>
              <a:xfrm>
                <a:off x="847502" y="1427609"/>
                <a:ext cx="523364"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0AFEA6D-7B4D-4EBE-B2AC-59B00D78AE4F}"/>
                  </a:ext>
                </a:extLst>
              </p:cNvPr>
              <p:cNvSpPr txBox="1"/>
              <p:nvPr/>
            </p:nvSpPr>
            <p:spPr>
              <a:xfrm>
                <a:off x="1621938"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F0AFEA6D-7B4D-4EBE-B2AC-59B00D78AE4F}"/>
                  </a:ext>
                </a:extLst>
              </p:cNvPr>
              <p:cNvSpPr txBox="1">
                <a:spLocks noRot="1" noChangeAspect="1" noMove="1" noResize="1" noEditPoints="1" noAdjustHandles="1" noChangeArrowheads="1" noChangeShapeType="1" noTextEdit="1"/>
              </p:cNvSpPr>
              <p:nvPr/>
            </p:nvSpPr>
            <p:spPr>
              <a:xfrm>
                <a:off x="1621938" y="1427609"/>
                <a:ext cx="52336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2E258E7-4EA6-471F-98E7-A66B5C56CAA1}"/>
                  </a:ext>
                </a:extLst>
              </p:cNvPr>
              <p:cNvSpPr txBox="1"/>
              <p:nvPr/>
            </p:nvSpPr>
            <p:spPr>
              <a:xfrm>
                <a:off x="2421943"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32E258E7-4EA6-471F-98E7-A66B5C56CAA1}"/>
                  </a:ext>
                </a:extLst>
              </p:cNvPr>
              <p:cNvSpPr txBox="1">
                <a:spLocks noRot="1" noChangeAspect="1" noMove="1" noResize="1" noEditPoints="1" noAdjustHandles="1" noChangeArrowheads="1" noChangeShapeType="1" noTextEdit="1"/>
              </p:cNvSpPr>
              <p:nvPr/>
            </p:nvSpPr>
            <p:spPr>
              <a:xfrm>
                <a:off x="2421943" y="1427609"/>
                <a:ext cx="523364"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3FA503-4D09-443D-882B-6C8660787D14}"/>
                  </a:ext>
                </a:extLst>
              </p:cNvPr>
              <p:cNvSpPr txBox="1"/>
              <p:nvPr/>
            </p:nvSpPr>
            <p:spPr>
              <a:xfrm>
                <a:off x="847502"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C73FA503-4D09-443D-882B-6C8660787D14}"/>
                  </a:ext>
                </a:extLst>
              </p:cNvPr>
              <p:cNvSpPr txBox="1">
                <a:spLocks noRot="1" noChangeAspect="1" noMove="1" noResize="1" noEditPoints="1" noAdjustHandles="1" noChangeArrowheads="1" noChangeShapeType="1" noTextEdit="1"/>
              </p:cNvSpPr>
              <p:nvPr/>
            </p:nvSpPr>
            <p:spPr>
              <a:xfrm>
                <a:off x="847502" y="2638878"/>
                <a:ext cx="523364"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AFA4113-024D-41E1-AB53-561030D4AA27}"/>
                  </a:ext>
                </a:extLst>
              </p:cNvPr>
              <p:cNvSpPr txBox="1"/>
              <p:nvPr/>
            </p:nvSpPr>
            <p:spPr>
              <a:xfrm>
                <a:off x="1621938"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24" name="テキスト ボックス 23">
                <a:extLst>
                  <a:ext uri="{FF2B5EF4-FFF2-40B4-BE49-F238E27FC236}">
                    <a16:creationId xmlns:a16="http://schemas.microsoft.com/office/drawing/2014/main" id="{CAFA4113-024D-41E1-AB53-561030D4AA27}"/>
                  </a:ext>
                </a:extLst>
              </p:cNvPr>
              <p:cNvSpPr txBox="1">
                <a:spLocks noRot="1" noChangeAspect="1" noMove="1" noResize="1" noEditPoints="1" noAdjustHandles="1" noChangeArrowheads="1" noChangeShapeType="1" noTextEdit="1"/>
              </p:cNvSpPr>
              <p:nvPr/>
            </p:nvSpPr>
            <p:spPr>
              <a:xfrm>
                <a:off x="1621938" y="2638878"/>
                <a:ext cx="523364"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0AA0609-C31F-46DF-AAC8-81F9F1AFE601}"/>
                  </a:ext>
                </a:extLst>
              </p:cNvPr>
              <p:cNvSpPr txBox="1"/>
              <p:nvPr/>
            </p:nvSpPr>
            <p:spPr>
              <a:xfrm>
                <a:off x="2421943"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E0AA0609-C31F-46DF-AAC8-81F9F1AFE601}"/>
                  </a:ext>
                </a:extLst>
              </p:cNvPr>
              <p:cNvSpPr txBox="1">
                <a:spLocks noRot="1" noChangeAspect="1" noMove="1" noResize="1" noEditPoints="1" noAdjustHandles="1" noChangeArrowheads="1" noChangeShapeType="1" noTextEdit="1"/>
              </p:cNvSpPr>
              <p:nvPr/>
            </p:nvSpPr>
            <p:spPr>
              <a:xfrm>
                <a:off x="2421943" y="2638878"/>
                <a:ext cx="523364" cy="369332"/>
              </a:xfrm>
              <a:prstGeom prst="rect">
                <a:avLst/>
              </a:prstGeom>
              <a:blipFill>
                <a:blip r:embed="rId8"/>
                <a:stretch>
                  <a:fillRect/>
                </a:stretch>
              </a:blipFill>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4B3DDBB1-4CFC-4DDC-915E-5A46F627B09B}"/>
              </a:ext>
            </a:extLst>
          </p:cNvPr>
          <p:cNvCxnSpPr>
            <a:cxnSpLocks/>
          </p:cNvCxnSpPr>
          <p:nvPr/>
        </p:nvCxnSpPr>
        <p:spPr>
          <a:xfrm>
            <a:off x="3766882"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8B7164B-12AB-403B-A2EE-FCE7C4AD470B}"/>
              </a:ext>
            </a:extLst>
          </p:cNvPr>
          <p:cNvCxnSpPr>
            <a:cxnSpLocks/>
          </p:cNvCxnSpPr>
          <p:nvPr/>
        </p:nvCxnSpPr>
        <p:spPr>
          <a:xfrm>
            <a:off x="4544235"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FC51B21-E302-4CCF-BC5D-58EE50054DD2}"/>
              </a:ext>
            </a:extLst>
          </p:cNvPr>
          <p:cNvCxnSpPr>
            <a:cxnSpLocks/>
          </p:cNvCxnSpPr>
          <p:nvPr/>
        </p:nvCxnSpPr>
        <p:spPr>
          <a:xfrm>
            <a:off x="5341326"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F686589-B1A6-49C4-BD37-DA7DD71DF1F6}"/>
                  </a:ext>
                </a:extLst>
              </p:cNvPr>
              <p:cNvSpPr txBox="1"/>
              <p:nvPr/>
            </p:nvSpPr>
            <p:spPr>
              <a:xfrm>
                <a:off x="3505200"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29" name="テキスト ボックス 28">
                <a:extLst>
                  <a:ext uri="{FF2B5EF4-FFF2-40B4-BE49-F238E27FC236}">
                    <a16:creationId xmlns:a16="http://schemas.microsoft.com/office/drawing/2014/main" id="{0F686589-B1A6-49C4-BD37-DA7DD71DF1F6}"/>
                  </a:ext>
                </a:extLst>
              </p:cNvPr>
              <p:cNvSpPr txBox="1">
                <a:spLocks noRot="1" noChangeAspect="1" noMove="1" noResize="1" noEditPoints="1" noAdjustHandles="1" noChangeArrowheads="1" noChangeShapeType="1" noTextEdit="1"/>
              </p:cNvSpPr>
              <p:nvPr/>
            </p:nvSpPr>
            <p:spPr>
              <a:xfrm>
                <a:off x="3505200" y="1427609"/>
                <a:ext cx="523364"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734B4B3-D484-4A72-A830-0D4DDF676EA3}"/>
                  </a:ext>
                </a:extLst>
              </p:cNvPr>
              <p:cNvSpPr txBox="1"/>
              <p:nvPr/>
            </p:nvSpPr>
            <p:spPr>
              <a:xfrm>
                <a:off x="4279636"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0" name="テキスト ボックス 29">
                <a:extLst>
                  <a:ext uri="{FF2B5EF4-FFF2-40B4-BE49-F238E27FC236}">
                    <a16:creationId xmlns:a16="http://schemas.microsoft.com/office/drawing/2014/main" id="{6734B4B3-D484-4A72-A830-0D4DDF676EA3}"/>
                  </a:ext>
                </a:extLst>
              </p:cNvPr>
              <p:cNvSpPr txBox="1">
                <a:spLocks noRot="1" noChangeAspect="1" noMove="1" noResize="1" noEditPoints="1" noAdjustHandles="1" noChangeArrowheads="1" noChangeShapeType="1" noTextEdit="1"/>
              </p:cNvSpPr>
              <p:nvPr/>
            </p:nvSpPr>
            <p:spPr>
              <a:xfrm>
                <a:off x="4279636" y="1427609"/>
                <a:ext cx="52336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037373AF-68D3-44BA-AD7E-1E026C3BE143}"/>
                  </a:ext>
                </a:extLst>
              </p:cNvPr>
              <p:cNvSpPr txBox="1"/>
              <p:nvPr/>
            </p:nvSpPr>
            <p:spPr>
              <a:xfrm>
                <a:off x="5066484"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037373AF-68D3-44BA-AD7E-1E026C3BE143}"/>
                  </a:ext>
                </a:extLst>
              </p:cNvPr>
              <p:cNvSpPr txBox="1">
                <a:spLocks noRot="1" noChangeAspect="1" noMove="1" noResize="1" noEditPoints="1" noAdjustHandles="1" noChangeArrowheads="1" noChangeShapeType="1" noTextEdit="1"/>
              </p:cNvSpPr>
              <p:nvPr/>
            </p:nvSpPr>
            <p:spPr>
              <a:xfrm>
                <a:off x="5066484" y="1427609"/>
                <a:ext cx="523364"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492CD24-791A-464F-A377-14996E6C608E}"/>
                  </a:ext>
                </a:extLst>
              </p:cNvPr>
              <p:cNvSpPr txBox="1"/>
              <p:nvPr/>
            </p:nvSpPr>
            <p:spPr>
              <a:xfrm>
                <a:off x="3505200"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8492CD24-791A-464F-A377-14996E6C608E}"/>
                  </a:ext>
                </a:extLst>
              </p:cNvPr>
              <p:cNvSpPr txBox="1">
                <a:spLocks noRot="1" noChangeAspect="1" noMove="1" noResize="1" noEditPoints="1" noAdjustHandles="1" noChangeArrowheads="1" noChangeShapeType="1" noTextEdit="1"/>
              </p:cNvSpPr>
              <p:nvPr/>
            </p:nvSpPr>
            <p:spPr>
              <a:xfrm>
                <a:off x="3505200" y="2638878"/>
                <a:ext cx="523364"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9FB35C0-A70E-4787-ACEF-EAFB1686CA28}"/>
                  </a:ext>
                </a:extLst>
              </p:cNvPr>
              <p:cNvSpPr txBox="1"/>
              <p:nvPr/>
            </p:nvSpPr>
            <p:spPr>
              <a:xfrm>
                <a:off x="4279636" y="2638878"/>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33" name="テキスト ボックス 32">
                <a:extLst>
                  <a:ext uri="{FF2B5EF4-FFF2-40B4-BE49-F238E27FC236}">
                    <a16:creationId xmlns:a16="http://schemas.microsoft.com/office/drawing/2014/main" id="{99FB35C0-A70E-4787-ACEF-EAFB1686CA28}"/>
                  </a:ext>
                </a:extLst>
              </p:cNvPr>
              <p:cNvSpPr txBox="1">
                <a:spLocks noRot="1" noChangeAspect="1" noMove="1" noResize="1" noEditPoints="1" noAdjustHandles="1" noChangeArrowheads="1" noChangeShapeType="1" noTextEdit="1"/>
              </p:cNvSpPr>
              <p:nvPr/>
            </p:nvSpPr>
            <p:spPr>
              <a:xfrm>
                <a:off x="4279636" y="2638878"/>
                <a:ext cx="523364" cy="36939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A33F9051-F62C-4012-B1EE-4E687C30F656}"/>
                  </a:ext>
                </a:extLst>
              </p:cNvPr>
              <p:cNvSpPr txBox="1"/>
              <p:nvPr/>
            </p:nvSpPr>
            <p:spPr>
              <a:xfrm>
                <a:off x="5066484"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A33F9051-F62C-4012-B1EE-4E687C30F656}"/>
                  </a:ext>
                </a:extLst>
              </p:cNvPr>
              <p:cNvSpPr txBox="1">
                <a:spLocks noRot="1" noChangeAspect="1" noMove="1" noResize="1" noEditPoints="1" noAdjustHandles="1" noChangeArrowheads="1" noChangeShapeType="1" noTextEdit="1"/>
              </p:cNvSpPr>
              <p:nvPr/>
            </p:nvSpPr>
            <p:spPr>
              <a:xfrm>
                <a:off x="5066484" y="2638878"/>
                <a:ext cx="523364" cy="369332"/>
              </a:xfrm>
              <a:prstGeom prst="rect">
                <a:avLst/>
              </a:prstGeom>
              <a:blipFill>
                <a:blip r:embed="rId14"/>
                <a:stretch>
                  <a:fillRect/>
                </a:stretch>
              </a:blipFill>
            </p:spPr>
            <p:txBody>
              <a:bodyPr/>
              <a:lstStyle/>
              <a:p>
                <a:r>
                  <a:rPr lang="ja-JP" altLang="en-US">
                    <a:noFill/>
                  </a:rPr>
                  <a:t> </a:t>
                </a:r>
              </a:p>
            </p:txBody>
          </p:sp>
        </mc:Fallback>
      </mc:AlternateContent>
      <p:cxnSp>
        <p:nvCxnSpPr>
          <p:cNvPr id="35" name="直線コネクタ 34">
            <a:extLst>
              <a:ext uri="{FF2B5EF4-FFF2-40B4-BE49-F238E27FC236}">
                <a16:creationId xmlns:a16="http://schemas.microsoft.com/office/drawing/2014/main" id="{6659FE53-06AD-47BC-8836-CBFCF9265291}"/>
              </a:ext>
            </a:extLst>
          </p:cNvPr>
          <p:cNvCxnSpPr>
            <a:cxnSpLocks/>
          </p:cNvCxnSpPr>
          <p:nvPr/>
        </p:nvCxnSpPr>
        <p:spPr>
          <a:xfrm>
            <a:off x="6512981"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64BE42F-B8EF-4BD5-B126-59C90ADCC8E8}"/>
              </a:ext>
            </a:extLst>
          </p:cNvPr>
          <p:cNvCxnSpPr>
            <a:cxnSpLocks/>
          </p:cNvCxnSpPr>
          <p:nvPr/>
        </p:nvCxnSpPr>
        <p:spPr>
          <a:xfrm>
            <a:off x="7290334"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FA05166-6760-41BC-84F6-E51DE783C04A}"/>
              </a:ext>
            </a:extLst>
          </p:cNvPr>
          <p:cNvCxnSpPr>
            <a:cxnSpLocks/>
          </p:cNvCxnSpPr>
          <p:nvPr/>
        </p:nvCxnSpPr>
        <p:spPr>
          <a:xfrm>
            <a:off x="8067692" y="1777105"/>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5DA6400C-9F10-476A-B965-DC0FB61BE065}"/>
                  </a:ext>
                </a:extLst>
              </p:cNvPr>
              <p:cNvSpPr txBox="1"/>
              <p:nvPr/>
            </p:nvSpPr>
            <p:spPr>
              <a:xfrm>
                <a:off x="6251299"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5DA6400C-9F10-476A-B965-DC0FB61BE065}"/>
                  </a:ext>
                </a:extLst>
              </p:cNvPr>
              <p:cNvSpPr txBox="1">
                <a:spLocks noRot="1" noChangeAspect="1" noMove="1" noResize="1" noEditPoints="1" noAdjustHandles="1" noChangeArrowheads="1" noChangeShapeType="1" noTextEdit="1"/>
              </p:cNvSpPr>
              <p:nvPr/>
            </p:nvSpPr>
            <p:spPr>
              <a:xfrm>
                <a:off x="6251299" y="1427609"/>
                <a:ext cx="523364"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E46706E-5093-4387-9002-8E856BD9F34B}"/>
                  </a:ext>
                </a:extLst>
              </p:cNvPr>
              <p:cNvSpPr txBox="1"/>
              <p:nvPr/>
            </p:nvSpPr>
            <p:spPr>
              <a:xfrm>
                <a:off x="7025735"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9" name="テキスト ボックス 38">
                <a:extLst>
                  <a:ext uri="{FF2B5EF4-FFF2-40B4-BE49-F238E27FC236}">
                    <a16:creationId xmlns:a16="http://schemas.microsoft.com/office/drawing/2014/main" id="{3E46706E-5093-4387-9002-8E856BD9F34B}"/>
                  </a:ext>
                </a:extLst>
              </p:cNvPr>
              <p:cNvSpPr txBox="1">
                <a:spLocks noRot="1" noChangeAspect="1" noMove="1" noResize="1" noEditPoints="1" noAdjustHandles="1" noChangeArrowheads="1" noChangeShapeType="1" noTextEdit="1"/>
              </p:cNvSpPr>
              <p:nvPr/>
            </p:nvSpPr>
            <p:spPr>
              <a:xfrm>
                <a:off x="7025735" y="1427609"/>
                <a:ext cx="523364"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D5AE021-09D2-43D6-A0BC-079B86BDEB78}"/>
                  </a:ext>
                </a:extLst>
              </p:cNvPr>
              <p:cNvSpPr txBox="1"/>
              <p:nvPr/>
            </p:nvSpPr>
            <p:spPr>
              <a:xfrm>
                <a:off x="7819163"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40" name="テキスト ボックス 39">
                <a:extLst>
                  <a:ext uri="{FF2B5EF4-FFF2-40B4-BE49-F238E27FC236}">
                    <a16:creationId xmlns:a16="http://schemas.microsoft.com/office/drawing/2014/main" id="{0D5AE021-09D2-43D6-A0BC-079B86BDEB78}"/>
                  </a:ext>
                </a:extLst>
              </p:cNvPr>
              <p:cNvSpPr txBox="1">
                <a:spLocks noRot="1" noChangeAspect="1" noMove="1" noResize="1" noEditPoints="1" noAdjustHandles="1" noChangeArrowheads="1" noChangeShapeType="1" noTextEdit="1"/>
              </p:cNvSpPr>
              <p:nvPr/>
            </p:nvSpPr>
            <p:spPr>
              <a:xfrm>
                <a:off x="7819163" y="1427609"/>
                <a:ext cx="523364"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43D120B-86C0-422F-9CA1-3DE4FB18BE98}"/>
                  </a:ext>
                </a:extLst>
              </p:cNvPr>
              <p:cNvSpPr txBox="1"/>
              <p:nvPr/>
            </p:nvSpPr>
            <p:spPr>
              <a:xfrm>
                <a:off x="6251299"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41" name="テキスト ボックス 40">
                <a:extLst>
                  <a:ext uri="{FF2B5EF4-FFF2-40B4-BE49-F238E27FC236}">
                    <a16:creationId xmlns:a16="http://schemas.microsoft.com/office/drawing/2014/main" id="{243D120B-86C0-422F-9CA1-3DE4FB18BE98}"/>
                  </a:ext>
                </a:extLst>
              </p:cNvPr>
              <p:cNvSpPr txBox="1">
                <a:spLocks noRot="1" noChangeAspect="1" noMove="1" noResize="1" noEditPoints="1" noAdjustHandles="1" noChangeArrowheads="1" noChangeShapeType="1" noTextEdit="1"/>
              </p:cNvSpPr>
              <p:nvPr/>
            </p:nvSpPr>
            <p:spPr>
              <a:xfrm>
                <a:off x="6251299" y="2638878"/>
                <a:ext cx="523364" cy="36933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30A10FBC-AD1C-4AE8-B469-8479AF24A21A}"/>
                  </a:ext>
                </a:extLst>
              </p:cNvPr>
              <p:cNvSpPr txBox="1"/>
              <p:nvPr/>
            </p:nvSpPr>
            <p:spPr>
              <a:xfrm>
                <a:off x="7025735" y="2638878"/>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30A10FBC-AD1C-4AE8-B469-8479AF24A21A}"/>
                  </a:ext>
                </a:extLst>
              </p:cNvPr>
              <p:cNvSpPr txBox="1">
                <a:spLocks noRot="1" noChangeAspect="1" noMove="1" noResize="1" noEditPoints="1" noAdjustHandles="1" noChangeArrowheads="1" noChangeShapeType="1" noTextEdit="1"/>
              </p:cNvSpPr>
              <p:nvPr/>
            </p:nvSpPr>
            <p:spPr>
              <a:xfrm>
                <a:off x="7025735" y="2638878"/>
                <a:ext cx="523364" cy="36939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EF9FC244-1031-4182-94A7-875D931CE734}"/>
                  </a:ext>
                </a:extLst>
              </p:cNvPr>
              <p:cNvSpPr txBox="1"/>
              <p:nvPr/>
            </p:nvSpPr>
            <p:spPr>
              <a:xfrm>
                <a:off x="7819163"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EF9FC244-1031-4182-94A7-875D931CE734}"/>
                  </a:ext>
                </a:extLst>
              </p:cNvPr>
              <p:cNvSpPr txBox="1">
                <a:spLocks noRot="1" noChangeAspect="1" noMove="1" noResize="1" noEditPoints="1" noAdjustHandles="1" noChangeArrowheads="1" noChangeShapeType="1" noTextEdit="1"/>
              </p:cNvSpPr>
              <p:nvPr/>
            </p:nvSpPr>
            <p:spPr>
              <a:xfrm>
                <a:off x="7819163" y="2638878"/>
                <a:ext cx="523364" cy="369332"/>
              </a:xfrm>
              <a:prstGeom prst="rect">
                <a:avLst/>
              </a:prstGeom>
              <a:blipFill>
                <a:blip r:embed="rId20"/>
                <a:stretch>
                  <a:fillRect/>
                </a:stretch>
              </a:blipFill>
            </p:spPr>
            <p:txBody>
              <a:bodyPr/>
              <a:lstStyle/>
              <a:p>
                <a:r>
                  <a:rPr lang="ja-JP" altLang="en-US">
                    <a:noFill/>
                  </a:rPr>
                  <a:t> </a:t>
                </a:r>
              </a:p>
            </p:txBody>
          </p:sp>
        </mc:Fallback>
      </mc:AlternateContent>
      <p:cxnSp>
        <p:nvCxnSpPr>
          <p:cNvPr id="44" name="直線コネクタ 43">
            <a:extLst>
              <a:ext uri="{FF2B5EF4-FFF2-40B4-BE49-F238E27FC236}">
                <a16:creationId xmlns:a16="http://schemas.microsoft.com/office/drawing/2014/main" id="{732BB836-126A-452C-B6AB-875B4DF2694A}"/>
              </a:ext>
            </a:extLst>
          </p:cNvPr>
          <p:cNvCxnSpPr>
            <a:cxnSpLocks/>
          </p:cNvCxnSpPr>
          <p:nvPr/>
        </p:nvCxnSpPr>
        <p:spPr>
          <a:xfrm>
            <a:off x="1109184"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F1787C9-E3C2-4354-8E8F-F16C84A41D12}"/>
              </a:ext>
            </a:extLst>
          </p:cNvPr>
          <p:cNvCxnSpPr>
            <a:cxnSpLocks/>
          </p:cNvCxnSpPr>
          <p:nvPr/>
        </p:nvCxnSpPr>
        <p:spPr>
          <a:xfrm>
            <a:off x="1886537"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5CF6937-2F88-424C-8335-A4378A27008A}"/>
              </a:ext>
            </a:extLst>
          </p:cNvPr>
          <p:cNvCxnSpPr>
            <a:cxnSpLocks/>
          </p:cNvCxnSpPr>
          <p:nvPr/>
        </p:nvCxnSpPr>
        <p:spPr>
          <a:xfrm>
            <a:off x="2683625"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A384361A-0DD0-4E7A-9666-617DE13A2467}"/>
                  </a:ext>
                </a:extLst>
              </p:cNvPr>
              <p:cNvSpPr txBox="1"/>
              <p:nvPr/>
            </p:nvSpPr>
            <p:spPr>
              <a:xfrm>
                <a:off x="847502"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A384361A-0DD0-4E7A-9666-617DE13A2467}"/>
                  </a:ext>
                </a:extLst>
              </p:cNvPr>
              <p:cNvSpPr txBox="1">
                <a:spLocks noRot="1" noChangeAspect="1" noMove="1" noResize="1" noEditPoints="1" noAdjustHandles="1" noChangeArrowheads="1" noChangeShapeType="1" noTextEdit="1"/>
              </p:cNvSpPr>
              <p:nvPr/>
            </p:nvSpPr>
            <p:spPr>
              <a:xfrm>
                <a:off x="847502" y="3537198"/>
                <a:ext cx="523364" cy="36933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1E2EBB2-C92A-4BE2-ABAA-B9ECBC3A5A90}"/>
                  </a:ext>
                </a:extLst>
              </p:cNvPr>
              <p:cNvSpPr txBox="1"/>
              <p:nvPr/>
            </p:nvSpPr>
            <p:spPr>
              <a:xfrm>
                <a:off x="1621938"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48" name="テキスト ボックス 47">
                <a:extLst>
                  <a:ext uri="{FF2B5EF4-FFF2-40B4-BE49-F238E27FC236}">
                    <a16:creationId xmlns:a16="http://schemas.microsoft.com/office/drawing/2014/main" id="{D1E2EBB2-C92A-4BE2-ABAA-B9ECBC3A5A90}"/>
                  </a:ext>
                </a:extLst>
              </p:cNvPr>
              <p:cNvSpPr txBox="1">
                <a:spLocks noRot="1" noChangeAspect="1" noMove="1" noResize="1" noEditPoints="1" noAdjustHandles="1" noChangeArrowheads="1" noChangeShapeType="1" noTextEdit="1"/>
              </p:cNvSpPr>
              <p:nvPr/>
            </p:nvSpPr>
            <p:spPr>
              <a:xfrm>
                <a:off x="1621938" y="3537198"/>
                <a:ext cx="523364" cy="369332"/>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12AB2561-6F74-410C-BACA-C4548ED3CC75}"/>
                  </a:ext>
                </a:extLst>
              </p:cNvPr>
              <p:cNvSpPr txBox="1"/>
              <p:nvPr/>
            </p:nvSpPr>
            <p:spPr>
              <a:xfrm>
                <a:off x="2421943"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12AB2561-6F74-410C-BACA-C4548ED3CC75}"/>
                  </a:ext>
                </a:extLst>
              </p:cNvPr>
              <p:cNvSpPr txBox="1">
                <a:spLocks noRot="1" noChangeAspect="1" noMove="1" noResize="1" noEditPoints="1" noAdjustHandles="1" noChangeArrowheads="1" noChangeShapeType="1" noTextEdit="1"/>
              </p:cNvSpPr>
              <p:nvPr/>
            </p:nvSpPr>
            <p:spPr>
              <a:xfrm>
                <a:off x="2421943" y="3537198"/>
                <a:ext cx="523364" cy="369332"/>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CE010F2-5014-4E01-AAE0-3B2396012C48}"/>
                  </a:ext>
                </a:extLst>
              </p:cNvPr>
              <p:cNvSpPr txBox="1"/>
              <p:nvPr/>
            </p:nvSpPr>
            <p:spPr>
              <a:xfrm>
                <a:off x="847502"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0" name="テキスト ボックス 49">
                <a:extLst>
                  <a:ext uri="{FF2B5EF4-FFF2-40B4-BE49-F238E27FC236}">
                    <a16:creationId xmlns:a16="http://schemas.microsoft.com/office/drawing/2014/main" id="{5CE010F2-5014-4E01-AAE0-3B2396012C48}"/>
                  </a:ext>
                </a:extLst>
              </p:cNvPr>
              <p:cNvSpPr txBox="1">
                <a:spLocks noRot="1" noChangeAspect="1" noMove="1" noResize="1" noEditPoints="1" noAdjustHandles="1" noChangeArrowheads="1" noChangeShapeType="1" noTextEdit="1"/>
              </p:cNvSpPr>
              <p:nvPr/>
            </p:nvSpPr>
            <p:spPr>
              <a:xfrm>
                <a:off x="847502" y="4748467"/>
                <a:ext cx="523364" cy="369397"/>
              </a:xfrm>
              <a:prstGeom prst="rect">
                <a:avLst/>
              </a:prstGeom>
              <a:blipFill>
                <a:blip r:embed="rId2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040E438-9D87-470F-ABBB-FF77B1063F98}"/>
                  </a:ext>
                </a:extLst>
              </p:cNvPr>
              <p:cNvSpPr txBox="1"/>
              <p:nvPr/>
            </p:nvSpPr>
            <p:spPr>
              <a:xfrm>
                <a:off x="1621938"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5040E438-9D87-470F-ABBB-FF77B1063F98}"/>
                  </a:ext>
                </a:extLst>
              </p:cNvPr>
              <p:cNvSpPr txBox="1">
                <a:spLocks noRot="1" noChangeAspect="1" noMove="1" noResize="1" noEditPoints="1" noAdjustHandles="1" noChangeArrowheads="1" noChangeShapeType="1" noTextEdit="1"/>
              </p:cNvSpPr>
              <p:nvPr/>
            </p:nvSpPr>
            <p:spPr>
              <a:xfrm>
                <a:off x="1621938" y="4748467"/>
                <a:ext cx="523364" cy="369397"/>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BDFDF08-FE69-4407-8700-DF76DAEC6518}"/>
                  </a:ext>
                </a:extLst>
              </p:cNvPr>
              <p:cNvSpPr txBox="1"/>
              <p:nvPr/>
            </p:nvSpPr>
            <p:spPr>
              <a:xfrm>
                <a:off x="2421943"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8BDFDF08-FE69-4407-8700-DF76DAEC6518}"/>
                  </a:ext>
                </a:extLst>
              </p:cNvPr>
              <p:cNvSpPr txBox="1">
                <a:spLocks noRot="1" noChangeAspect="1" noMove="1" noResize="1" noEditPoints="1" noAdjustHandles="1" noChangeArrowheads="1" noChangeShapeType="1" noTextEdit="1"/>
              </p:cNvSpPr>
              <p:nvPr/>
            </p:nvSpPr>
            <p:spPr>
              <a:xfrm>
                <a:off x="2421943" y="4748467"/>
                <a:ext cx="523364" cy="369397"/>
              </a:xfrm>
              <a:prstGeom prst="rect">
                <a:avLst/>
              </a:prstGeom>
              <a:blipFill>
                <a:blip r:embed="rId26"/>
                <a:stretch>
                  <a:fillRect/>
                </a:stretch>
              </a:blipFill>
            </p:spPr>
            <p:txBody>
              <a:bodyPr/>
              <a:lstStyle/>
              <a:p>
                <a:r>
                  <a:rPr lang="ja-JP" altLang="en-US">
                    <a:noFill/>
                  </a:rPr>
                  <a:t> </a:t>
                </a:r>
              </a:p>
            </p:txBody>
          </p:sp>
        </mc:Fallback>
      </mc:AlternateContent>
      <p:cxnSp>
        <p:nvCxnSpPr>
          <p:cNvPr id="53" name="直線コネクタ 52">
            <a:extLst>
              <a:ext uri="{FF2B5EF4-FFF2-40B4-BE49-F238E27FC236}">
                <a16:creationId xmlns:a16="http://schemas.microsoft.com/office/drawing/2014/main" id="{D57D153B-139A-4E1A-A1FC-3ED4BAD5BC92}"/>
              </a:ext>
            </a:extLst>
          </p:cNvPr>
          <p:cNvCxnSpPr>
            <a:cxnSpLocks/>
          </p:cNvCxnSpPr>
          <p:nvPr/>
        </p:nvCxnSpPr>
        <p:spPr>
          <a:xfrm>
            <a:off x="3766882"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F76756A9-482B-4552-B537-312A813BECC4}"/>
              </a:ext>
            </a:extLst>
          </p:cNvPr>
          <p:cNvCxnSpPr>
            <a:cxnSpLocks/>
          </p:cNvCxnSpPr>
          <p:nvPr/>
        </p:nvCxnSpPr>
        <p:spPr>
          <a:xfrm>
            <a:off x="4544235"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8FB8B172-82C8-4A66-B388-E9BBAC3DD12A}"/>
              </a:ext>
            </a:extLst>
          </p:cNvPr>
          <p:cNvCxnSpPr>
            <a:cxnSpLocks/>
          </p:cNvCxnSpPr>
          <p:nvPr/>
        </p:nvCxnSpPr>
        <p:spPr>
          <a:xfrm>
            <a:off x="5321590"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9954A2ED-3693-44E1-B4B2-FA24D1D41F4A}"/>
                  </a:ext>
                </a:extLst>
              </p:cNvPr>
              <p:cNvSpPr txBox="1"/>
              <p:nvPr/>
            </p:nvSpPr>
            <p:spPr>
              <a:xfrm>
                <a:off x="3505200"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9954A2ED-3693-44E1-B4B2-FA24D1D41F4A}"/>
                  </a:ext>
                </a:extLst>
              </p:cNvPr>
              <p:cNvSpPr txBox="1">
                <a:spLocks noRot="1" noChangeAspect="1" noMove="1" noResize="1" noEditPoints="1" noAdjustHandles="1" noChangeArrowheads="1" noChangeShapeType="1" noTextEdit="1"/>
              </p:cNvSpPr>
              <p:nvPr/>
            </p:nvSpPr>
            <p:spPr>
              <a:xfrm>
                <a:off x="3505200" y="3537198"/>
                <a:ext cx="523364" cy="369332"/>
              </a:xfrm>
              <a:prstGeom prst="rect">
                <a:avLst/>
              </a:prstGeom>
              <a:blipFill>
                <a:blip r:embed="rId2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CFD080A-DF64-4477-B0CC-0EEFB095AF85}"/>
                  </a:ext>
                </a:extLst>
              </p:cNvPr>
              <p:cNvSpPr txBox="1"/>
              <p:nvPr/>
            </p:nvSpPr>
            <p:spPr>
              <a:xfrm>
                <a:off x="4279636"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1CFD080A-DF64-4477-B0CC-0EEFB095AF85}"/>
                  </a:ext>
                </a:extLst>
              </p:cNvPr>
              <p:cNvSpPr txBox="1">
                <a:spLocks noRot="1" noChangeAspect="1" noMove="1" noResize="1" noEditPoints="1" noAdjustHandles="1" noChangeArrowheads="1" noChangeShapeType="1" noTextEdit="1"/>
              </p:cNvSpPr>
              <p:nvPr/>
            </p:nvSpPr>
            <p:spPr>
              <a:xfrm>
                <a:off x="4279636" y="3537198"/>
                <a:ext cx="523364" cy="369332"/>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75B12721-F060-4B90-81C4-E5542A514CC2}"/>
                  </a:ext>
                </a:extLst>
              </p:cNvPr>
              <p:cNvSpPr txBox="1"/>
              <p:nvPr/>
            </p:nvSpPr>
            <p:spPr>
              <a:xfrm>
                <a:off x="5066484"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75B12721-F060-4B90-81C4-E5542A514CC2}"/>
                  </a:ext>
                </a:extLst>
              </p:cNvPr>
              <p:cNvSpPr txBox="1">
                <a:spLocks noRot="1" noChangeAspect="1" noMove="1" noResize="1" noEditPoints="1" noAdjustHandles="1" noChangeArrowheads="1" noChangeShapeType="1" noTextEdit="1"/>
              </p:cNvSpPr>
              <p:nvPr/>
            </p:nvSpPr>
            <p:spPr>
              <a:xfrm>
                <a:off x="5066484" y="3537198"/>
                <a:ext cx="523364" cy="369332"/>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05197441-849F-4FDF-9E2C-B2563EF94EC3}"/>
                  </a:ext>
                </a:extLst>
              </p:cNvPr>
              <p:cNvSpPr txBox="1"/>
              <p:nvPr/>
            </p:nvSpPr>
            <p:spPr>
              <a:xfrm>
                <a:off x="3505200"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05197441-849F-4FDF-9E2C-B2563EF94EC3}"/>
                  </a:ext>
                </a:extLst>
              </p:cNvPr>
              <p:cNvSpPr txBox="1">
                <a:spLocks noRot="1" noChangeAspect="1" noMove="1" noResize="1" noEditPoints="1" noAdjustHandles="1" noChangeArrowheads="1" noChangeShapeType="1" noTextEdit="1"/>
              </p:cNvSpPr>
              <p:nvPr/>
            </p:nvSpPr>
            <p:spPr>
              <a:xfrm>
                <a:off x="3505200" y="4748467"/>
                <a:ext cx="523364" cy="369397"/>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B0CDF95F-8613-4F3D-A9C0-840AE2123732}"/>
                  </a:ext>
                </a:extLst>
              </p:cNvPr>
              <p:cNvSpPr txBox="1"/>
              <p:nvPr/>
            </p:nvSpPr>
            <p:spPr>
              <a:xfrm>
                <a:off x="4279636"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60" name="テキスト ボックス 59">
                <a:extLst>
                  <a:ext uri="{FF2B5EF4-FFF2-40B4-BE49-F238E27FC236}">
                    <a16:creationId xmlns:a16="http://schemas.microsoft.com/office/drawing/2014/main" id="{B0CDF95F-8613-4F3D-A9C0-840AE2123732}"/>
                  </a:ext>
                </a:extLst>
              </p:cNvPr>
              <p:cNvSpPr txBox="1">
                <a:spLocks noRot="1" noChangeAspect="1" noMove="1" noResize="1" noEditPoints="1" noAdjustHandles="1" noChangeArrowheads="1" noChangeShapeType="1" noTextEdit="1"/>
              </p:cNvSpPr>
              <p:nvPr/>
            </p:nvSpPr>
            <p:spPr>
              <a:xfrm>
                <a:off x="4279636" y="4748467"/>
                <a:ext cx="523364" cy="369397"/>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98D3325-2466-4E2B-AE48-1920F7B0DB1A}"/>
                  </a:ext>
                </a:extLst>
              </p:cNvPr>
              <p:cNvSpPr txBox="1"/>
              <p:nvPr/>
            </p:nvSpPr>
            <p:spPr>
              <a:xfrm>
                <a:off x="5066484"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61" name="テキスト ボックス 60">
                <a:extLst>
                  <a:ext uri="{FF2B5EF4-FFF2-40B4-BE49-F238E27FC236}">
                    <a16:creationId xmlns:a16="http://schemas.microsoft.com/office/drawing/2014/main" id="{198D3325-2466-4E2B-AE48-1920F7B0DB1A}"/>
                  </a:ext>
                </a:extLst>
              </p:cNvPr>
              <p:cNvSpPr txBox="1">
                <a:spLocks noRot="1" noChangeAspect="1" noMove="1" noResize="1" noEditPoints="1" noAdjustHandles="1" noChangeArrowheads="1" noChangeShapeType="1" noTextEdit="1"/>
              </p:cNvSpPr>
              <p:nvPr/>
            </p:nvSpPr>
            <p:spPr>
              <a:xfrm>
                <a:off x="5066484" y="4748467"/>
                <a:ext cx="523364" cy="369397"/>
              </a:xfrm>
              <a:prstGeom prst="rect">
                <a:avLst/>
              </a:prstGeom>
              <a:blipFill>
                <a:blip r:embed="rId32"/>
                <a:stretch>
                  <a:fillRect/>
                </a:stretch>
              </a:blipFill>
            </p:spPr>
            <p:txBody>
              <a:bodyPr/>
              <a:lstStyle/>
              <a:p>
                <a:r>
                  <a:rPr lang="ja-JP" altLang="en-US">
                    <a:noFill/>
                  </a:rPr>
                  <a:t> </a:t>
                </a:r>
              </a:p>
            </p:txBody>
          </p:sp>
        </mc:Fallback>
      </mc:AlternateContent>
      <p:cxnSp>
        <p:nvCxnSpPr>
          <p:cNvPr id="62" name="直線コネクタ 61">
            <a:extLst>
              <a:ext uri="{FF2B5EF4-FFF2-40B4-BE49-F238E27FC236}">
                <a16:creationId xmlns:a16="http://schemas.microsoft.com/office/drawing/2014/main" id="{FBA1327E-3E53-4DD7-9A25-ADC4093B5F1D}"/>
              </a:ext>
            </a:extLst>
          </p:cNvPr>
          <p:cNvCxnSpPr>
            <a:cxnSpLocks/>
          </p:cNvCxnSpPr>
          <p:nvPr/>
        </p:nvCxnSpPr>
        <p:spPr>
          <a:xfrm>
            <a:off x="6512981"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8E30B723-6C8C-4E99-B0A7-52F4B0CEB189}"/>
              </a:ext>
            </a:extLst>
          </p:cNvPr>
          <p:cNvCxnSpPr>
            <a:cxnSpLocks/>
          </p:cNvCxnSpPr>
          <p:nvPr/>
        </p:nvCxnSpPr>
        <p:spPr>
          <a:xfrm>
            <a:off x="7290334"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67792EB8-975C-4427-99BA-EA1140DB0D08}"/>
              </a:ext>
            </a:extLst>
          </p:cNvPr>
          <p:cNvCxnSpPr>
            <a:cxnSpLocks/>
          </p:cNvCxnSpPr>
          <p:nvPr/>
        </p:nvCxnSpPr>
        <p:spPr>
          <a:xfrm>
            <a:off x="8087426" y="3886694"/>
            <a:ext cx="0" cy="8617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B2C9A9CC-AA16-47E9-A8F8-1C9FC949A67A}"/>
                  </a:ext>
                </a:extLst>
              </p:cNvPr>
              <p:cNvSpPr txBox="1"/>
              <p:nvPr/>
            </p:nvSpPr>
            <p:spPr>
              <a:xfrm>
                <a:off x="6251299"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65" name="テキスト ボックス 64">
                <a:extLst>
                  <a:ext uri="{FF2B5EF4-FFF2-40B4-BE49-F238E27FC236}">
                    <a16:creationId xmlns:a16="http://schemas.microsoft.com/office/drawing/2014/main" id="{B2C9A9CC-AA16-47E9-A8F8-1C9FC949A67A}"/>
                  </a:ext>
                </a:extLst>
              </p:cNvPr>
              <p:cNvSpPr txBox="1">
                <a:spLocks noRot="1" noChangeAspect="1" noMove="1" noResize="1" noEditPoints="1" noAdjustHandles="1" noChangeArrowheads="1" noChangeShapeType="1" noTextEdit="1"/>
              </p:cNvSpPr>
              <p:nvPr/>
            </p:nvSpPr>
            <p:spPr>
              <a:xfrm>
                <a:off x="6251299" y="3537198"/>
                <a:ext cx="523364" cy="3693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8E0A8C92-0803-4C83-95EA-B412B43D0730}"/>
                  </a:ext>
                </a:extLst>
              </p:cNvPr>
              <p:cNvSpPr txBox="1"/>
              <p:nvPr/>
            </p:nvSpPr>
            <p:spPr>
              <a:xfrm>
                <a:off x="7025735"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8E0A8C92-0803-4C83-95EA-B412B43D0730}"/>
                  </a:ext>
                </a:extLst>
              </p:cNvPr>
              <p:cNvSpPr txBox="1">
                <a:spLocks noRot="1" noChangeAspect="1" noMove="1" noResize="1" noEditPoints="1" noAdjustHandles="1" noChangeArrowheads="1" noChangeShapeType="1" noTextEdit="1"/>
              </p:cNvSpPr>
              <p:nvPr/>
            </p:nvSpPr>
            <p:spPr>
              <a:xfrm>
                <a:off x="7025735" y="3537198"/>
                <a:ext cx="523364" cy="369332"/>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CAD67285-60B1-42C5-87E6-2BE7A8BD8E0F}"/>
                  </a:ext>
                </a:extLst>
              </p:cNvPr>
              <p:cNvSpPr txBox="1"/>
              <p:nvPr/>
            </p:nvSpPr>
            <p:spPr>
              <a:xfrm>
                <a:off x="7832318"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CAD67285-60B1-42C5-87E6-2BE7A8BD8E0F}"/>
                  </a:ext>
                </a:extLst>
              </p:cNvPr>
              <p:cNvSpPr txBox="1">
                <a:spLocks noRot="1" noChangeAspect="1" noMove="1" noResize="1" noEditPoints="1" noAdjustHandles="1" noChangeArrowheads="1" noChangeShapeType="1" noTextEdit="1"/>
              </p:cNvSpPr>
              <p:nvPr/>
            </p:nvSpPr>
            <p:spPr>
              <a:xfrm>
                <a:off x="7832318" y="3537198"/>
                <a:ext cx="523364" cy="369332"/>
              </a:xfrm>
              <a:prstGeom prst="rect">
                <a:avLst/>
              </a:prstGeom>
              <a:blipFill>
                <a:blip r:embed="rId3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1425F94A-450C-4209-9F12-636BD55E9C92}"/>
                  </a:ext>
                </a:extLst>
              </p:cNvPr>
              <p:cNvSpPr txBox="1"/>
              <p:nvPr/>
            </p:nvSpPr>
            <p:spPr>
              <a:xfrm>
                <a:off x="6251299"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1425F94A-450C-4209-9F12-636BD55E9C92}"/>
                  </a:ext>
                </a:extLst>
              </p:cNvPr>
              <p:cNvSpPr txBox="1">
                <a:spLocks noRot="1" noChangeAspect="1" noMove="1" noResize="1" noEditPoints="1" noAdjustHandles="1" noChangeArrowheads="1" noChangeShapeType="1" noTextEdit="1"/>
              </p:cNvSpPr>
              <p:nvPr/>
            </p:nvSpPr>
            <p:spPr>
              <a:xfrm>
                <a:off x="6251299" y="4748467"/>
                <a:ext cx="523364" cy="369397"/>
              </a:xfrm>
              <a:prstGeom prst="rect">
                <a:avLst/>
              </a:prstGeom>
              <a:blipFill>
                <a:blip r:embed="rId3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435D7621-AA7C-4CF5-B982-E393B1F1AB4C}"/>
                  </a:ext>
                </a:extLst>
              </p:cNvPr>
              <p:cNvSpPr txBox="1"/>
              <p:nvPr/>
            </p:nvSpPr>
            <p:spPr>
              <a:xfrm>
                <a:off x="7025735" y="4748467"/>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435D7621-AA7C-4CF5-B982-E393B1F1AB4C}"/>
                  </a:ext>
                </a:extLst>
              </p:cNvPr>
              <p:cNvSpPr txBox="1">
                <a:spLocks noRot="1" noChangeAspect="1" noMove="1" noResize="1" noEditPoints="1" noAdjustHandles="1" noChangeArrowheads="1" noChangeShapeType="1" noTextEdit="1"/>
              </p:cNvSpPr>
              <p:nvPr/>
            </p:nvSpPr>
            <p:spPr>
              <a:xfrm>
                <a:off x="7025735" y="4748467"/>
                <a:ext cx="523364" cy="369332"/>
              </a:xfrm>
              <a:prstGeom prst="rect">
                <a:avLst/>
              </a:prstGeom>
              <a:blipFill>
                <a:blip r:embed="rId3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F249FB89-CA16-4DB6-80AF-CED379D47615}"/>
                  </a:ext>
                </a:extLst>
              </p:cNvPr>
              <p:cNvSpPr txBox="1"/>
              <p:nvPr/>
            </p:nvSpPr>
            <p:spPr>
              <a:xfrm>
                <a:off x="7832318"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70" name="テキスト ボックス 69">
                <a:extLst>
                  <a:ext uri="{FF2B5EF4-FFF2-40B4-BE49-F238E27FC236}">
                    <a16:creationId xmlns:a16="http://schemas.microsoft.com/office/drawing/2014/main" id="{F249FB89-CA16-4DB6-80AF-CED379D47615}"/>
                  </a:ext>
                </a:extLst>
              </p:cNvPr>
              <p:cNvSpPr txBox="1">
                <a:spLocks noRot="1" noChangeAspect="1" noMove="1" noResize="1" noEditPoints="1" noAdjustHandles="1" noChangeArrowheads="1" noChangeShapeType="1" noTextEdit="1"/>
              </p:cNvSpPr>
              <p:nvPr/>
            </p:nvSpPr>
            <p:spPr>
              <a:xfrm>
                <a:off x="7832318" y="4748467"/>
                <a:ext cx="523364" cy="369397"/>
              </a:xfrm>
              <a:prstGeom prst="rect">
                <a:avLst/>
              </a:prstGeom>
              <a:blipFill>
                <a:blip r:embed="rId38"/>
                <a:stretch>
                  <a:fillRect/>
                </a:stretch>
              </a:blipFill>
            </p:spPr>
            <p:txBody>
              <a:bodyPr/>
              <a:lstStyle/>
              <a:p>
                <a:r>
                  <a:rPr lang="ja-JP" altLang="en-US">
                    <a:noFill/>
                  </a:rPr>
                  <a:t> </a:t>
                </a:r>
              </a:p>
            </p:txBody>
          </p:sp>
        </mc:Fallback>
      </mc:AlternateContent>
      <p:cxnSp>
        <p:nvCxnSpPr>
          <p:cNvPr id="71" name="直線コネクタ 70">
            <a:extLst>
              <a:ext uri="{FF2B5EF4-FFF2-40B4-BE49-F238E27FC236}">
                <a16:creationId xmlns:a16="http://schemas.microsoft.com/office/drawing/2014/main" id="{79BC3DC1-F341-43EF-BCD7-2E8BF3BC443E}"/>
              </a:ext>
            </a:extLst>
          </p:cNvPr>
          <p:cNvCxnSpPr>
            <a:cxnSpLocks/>
          </p:cNvCxnSpPr>
          <p:nvPr/>
        </p:nvCxnSpPr>
        <p:spPr>
          <a:xfrm flipH="1">
            <a:off x="3783157" y="2104592"/>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3E883E52-F8CB-4C64-B867-C7DF84A5FF4B}"/>
              </a:ext>
            </a:extLst>
          </p:cNvPr>
          <p:cNvCxnSpPr>
            <a:cxnSpLocks/>
          </p:cNvCxnSpPr>
          <p:nvPr/>
        </p:nvCxnSpPr>
        <p:spPr>
          <a:xfrm flipH="1">
            <a:off x="7290334" y="2104592"/>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011BEA7-D0C8-457A-A88E-962210E6BDBD}"/>
              </a:ext>
            </a:extLst>
          </p:cNvPr>
          <p:cNvCxnSpPr>
            <a:cxnSpLocks/>
          </p:cNvCxnSpPr>
          <p:nvPr/>
        </p:nvCxnSpPr>
        <p:spPr>
          <a:xfrm flipH="1">
            <a:off x="1117322" y="4112106"/>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B0E28A21-1DBA-428D-88B8-EA4CC3704237}"/>
              </a:ext>
            </a:extLst>
          </p:cNvPr>
          <p:cNvCxnSpPr>
            <a:cxnSpLocks/>
          </p:cNvCxnSpPr>
          <p:nvPr/>
        </p:nvCxnSpPr>
        <p:spPr>
          <a:xfrm flipH="1">
            <a:off x="1886537" y="4422388"/>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5A86A3C-6D82-4556-A2ED-1A63A64811AD}"/>
              </a:ext>
            </a:extLst>
          </p:cNvPr>
          <p:cNvCxnSpPr>
            <a:cxnSpLocks/>
          </p:cNvCxnSpPr>
          <p:nvPr/>
        </p:nvCxnSpPr>
        <p:spPr>
          <a:xfrm flipH="1">
            <a:off x="4552372" y="4128051"/>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8787FBEA-9007-4949-83C0-D67373BB2051}"/>
              </a:ext>
            </a:extLst>
          </p:cNvPr>
          <p:cNvCxnSpPr>
            <a:cxnSpLocks/>
          </p:cNvCxnSpPr>
          <p:nvPr/>
        </p:nvCxnSpPr>
        <p:spPr>
          <a:xfrm flipH="1">
            <a:off x="3783157" y="4422388"/>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E2BF12F-E3DE-4350-AD0F-69F19515A168}"/>
              </a:ext>
            </a:extLst>
          </p:cNvPr>
          <p:cNvCxnSpPr>
            <a:cxnSpLocks/>
          </p:cNvCxnSpPr>
          <p:nvPr/>
        </p:nvCxnSpPr>
        <p:spPr>
          <a:xfrm flipH="1">
            <a:off x="7298477" y="3991001"/>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EEF590FB-3106-43E5-835C-5C86E96524D4}"/>
              </a:ext>
            </a:extLst>
          </p:cNvPr>
          <p:cNvCxnSpPr>
            <a:cxnSpLocks/>
          </p:cNvCxnSpPr>
          <p:nvPr/>
        </p:nvCxnSpPr>
        <p:spPr>
          <a:xfrm flipH="1">
            <a:off x="6529262" y="4285338"/>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DE0624F9-F9D2-4803-A730-EA1E3D52E91E}"/>
              </a:ext>
            </a:extLst>
          </p:cNvPr>
          <p:cNvCxnSpPr>
            <a:cxnSpLocks/>
          </p:cNvCxnSpPr>
          <p:nvPr/>
        </p:nvCxnSpPr>
        <p:spPr>
          <a:xfrm flipH="1">
            <a:off x="7290334" y="4595620"/>
            <a:ext cx="7692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61D59BE8-2972-4CC5-82E5-07F6CF8B01AF}"/>
                  </a:ext>
                </a:extLst>
              </p:cNvPr>
              <p:cNvSpPr txBox="1"/>
              <p:nvPr/>
            </p:nvSpPr>
            <p:spPr>
              <a:xfrm>
                <a:off x="1375974" y="2949159"/>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[1,2,3]</m:t>
                      </m:r>
                    </m:oMath>
                  </m:oMathPara>
                </a14:m>
                <a:endParaRPr kumimoji="1" lang="ja-JP" altLang="en-US" dirty="0"/>
              </a:p>
            </p:txBody>
          </p:sp>
        </mc:Choice>
        <mc:Fallback xmlns="">
          <p:sp>
            <p:nvSpPr>
              <p:cNvPr id="80" name="テキスト ボックス 79">
                <a:extLst>
                  <a:ext uri="{FF2B5EF4-FFF2-40B4-BE49-F238E27FC236}">
                    <a16:creationId xmlns:a16="http://schemas.microsoft.com/office/drawing/2014/main" id="{61D59BE8-2972-4CC5-82E5-07F6CF8B01AF}"/>
                  </a:ext>
                </a:extLst>
              </p:cNvPr>
              <p:cNvSpPr txBox="1">
                <a:spLocks noRot="1" noChangeAspect="1" noMove="1" noResize="1" noEditPoints="1" noAdjustHandles="1" noChangeArrowheads="1" noChangeShapeType="1" noTextEdit="1"/>
              </p:cNvSpPr>
              <p:nvPr/>
            </p:nvSpPr>
            <p:spPr>
              <a:xfrm>
                <a:off x="1375974" y="2949159"/>
                <a:ext cx="974708" cy="369332"/>
              </a:xfrm>
              <a:prstGeom prst="rect">
                <a:avLst/>
              </a:prstGeom>
              <a:blipFill>
                <a:blip r:embed="rId39"/>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D58EE077-9836-4C83-9871-931BF44E2810}"/>
                  </a:ext>
                </a:extLst>
              </p:cNvPr>
              <p:cNvSpPr txBox="1"/>
              <p:nvPr/>
            </p:nvSpPr>
            <p:spPr>
              <a:xfrm>
                <a:off x="4028564" y="291671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[2,1,3]</m:t>
                      </m:r>
                    </m:oMath>
                  </m:oMathPara>
                </a14:m>
                <a:endParaRPr kumimoji="1" lang="ja-JP" altLang="en-US" dirty="0"/>
              </a:p>
            </p:txBody>
          </p:sp>
        </mc:Choice>
        <mc:Fallback xmlns="">
          <p:sp>
            <p:nvSpPr>
              <p:cNvPr id="81" name="テキスト ボックス 80">
                <a:extLst>
                  <a:ext uri="{FF2B5EF4-FFF2-40B4-BE49-F238E27FC236}">
                    <a16:creationId xmlns:a16="http://schemas.microsoft.com/office/drawing/2014/main" id="{D58EE077-9836-4C83-9871-931BF44E2810}"/>
                  </a:ext>
                </a:extLst>
              </p:cNvPr>
              <p:cNvSpPr txBox="1">
                <a:spLocks noRot="1" noChangeAspect="1" noMove="1" noResize="1" noEditPoints="1" noAdjustHandles="1" noChangeArrowheads="1" noChangeShapeType="1" noTextEdit="1"/>
              </p:cNvSpPr>
              <p:nvPr/>
            </p:nvSpPr>
            <p:spPr>
              <a:xfrm>
                <a:off x="4028564" y="2916717"/>
                <a:ext cx="974708" cy="369332"/>
              </a:xfrm>
              <a:prstGeom prst="rect">
                <a:avLst/>
              </a:prstGeom>
              <a:blipFill>
                <a:blip r:embed="rId40"/>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876C456A-5936-49A4-9A4D-445A02B10B26}"/>
                  </a:ext>
                </a:extLst>
              </p:cNvPr>
              <p:cNvSpPr txBox="1"/>
              <p:nvPr/>
            </p:nvSpPr>
            <p:spPr>
              <a:xfrm>
                <a:off x="6774663" y="292512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[1,3,2]</m:t>
                      </m:r>
                    </m:oMath>
                  </m:oMathPara>
                </a14:m>
                <a:endParaRPr kumimoji="1" lang="ja-JP" altLang="en-US" dirty="0"/>
              </a:p>
            </p:txBody>
          </p:sp>
        </mc:Choice>
        <mc:Fallback xmlns="">
          <p:sp>
            <p:nvSpPr>
              <p:cNvPr id="82" name="テキスト ボックス 81">
                <a:extLst>
                  <a:ext uri="{FF2B5EF4-FFF2-40B4-BE49-F238E27FC236}">
                    <a16:creationId xmlns:a16="http://schemas.microsoft.com/office/drawing/2014/main" id="{876C456A-5936-49A4-9A4D-445A02B10B26}"/>
                  </a:ext>
                </a:extLst>
              </p:cNvPr>
              <p:cNvSpPr txBox="1">
                <a:spLocks noRot="1" noChangeAspect="1" noMove="1" noResize="1" noEditPoints="1" noAdjustHandles="1" noChangeArrowheads="1" noChangeShapeType="1" noTextEdit="1"/>
              </p:cNvSpPr>
              <p:nvPr/>
            </p:nvSpPr>
            <p:spPr>
              <a:xfrm>
                <a:off x="6774663" y="2925127"/>
                <a:ext cx="974708" cy="369332"/>
              </a:xfrm>
              <a:prstGeom prst="rect">
                <a:avLst/>
              </a:prstGeom>
              <a:blipFill>
                <a:blip r:embed="rId41"/>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50DEFD55-20DB-4BF5-98EA-ECDEE6A03605}"/>
                  </a:ext>
                </a:extLst>
              </p:cNvPr>
              <p:cNvSpPr txBox="1"/>
              <p:nvPr/>
            </p:nvSpPr>
            <p:spPr>
              <a:xfrm>
                <a:off x="1370866" y="503133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2,3,1]</m:t>
                      </m:r>
                    </m:oMath>
                  </m:oMathPara>
                </a14:m>
                <a:endParaRPr kumimoji="1" lang="ja-JP" altLang="en-US" dirty="0"/>
              </a:p>
            </p:txBody>
          </p:sp>
        </mc:Choice>
        <mc:Fallback xmlns="">
          <p:sp>
            <p:nvSpPr>
              <p:cNvPr id="83" name="テキスト ボックス 82">
                <a:extLst>
                  <a:ext uri="{FF2B5EF4-FFF2-40B4-BE49-F238E27FC236}">
                    <a16:creationId xmlns:a16="http://schemas.microsoft.com/office/drawing/2014/main" id="{50DEFD55-20DB-4BF5-98EA-ECDEE6A03605}"/>
                  </a:ext>
                </a:extLst>
              </p:cNvPr>
              <p:cNvSpPr txBox="1">
                <a:spLocks noRot="1" noChangeAspect="1" noMove="1" noResize="1" noEditPoints="1" noAdjustHandles="1" noChangeArrowheads="1" noChangeShapeType="1" noTextEdit="1"/>
              </p:cNvSpPr>
              <p:nvPr/>
            </p:nvSpPr>
            <p:spPr>
              <a:xfrm>
                <a:off x="1370866" y="5031337"/>
                <a:ext cx="974708" cy="369332"/>
              </a:xfrm>
              <a:prstGeom prst="rect">
                <a:avLst/>
              </a:prstGeom>
              <a:blipFill>
                <a:blip r:embed="rId42"/>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EFD74749-105D-4F58-BC5A-F92D7B9C15FA}"/>
                  </a:ext>
                </a:extLst>
              </p:cNvPr>
              <p:cNvSpPr txBox="1"/>
              <p:nvPr/>
            </p:nvSpPr>
            <p:spPr>
              <a:xfrm>
                <a:off x="4028564" y="5013821"/>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[3,1,2]</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EFD74749-105D-4F58-BC5A-F92D7B9C15FA}"/>
                  </a:ext>
                </a:extLst>
              </p:cNvPr>
              <p:cNvSpPr txBox="1">
                <a:spLocks noRot="1" noChangeAspect="1" noMove="1" noResize="1" noEditPoints="1" noAdjustHandles="1" noChangeArrowheads="1" noChangeShapeType="1" noTextEdit="1"/>
              </p:cNvSpPr>
              <p:nvPr/>
            </p:nvSpPr>
            <p:spPr>
              <a:xfrm>
                <a:off x="4028564" y="5013821"/>
                <a:ext cx="974708" cy="369332"/>
              </a:xfrm>
              <a:prstGeom prst="rect">
                <a:avLst/>
              </a:prstGeom>
              <a:blipFill>
                <a:blip r:embed="rId43"/>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BF2417AA-5B86-4B19-AE56-96BCFB08454F}"/>
                  </a:ext>
                </a:extLst>
              </p:cNvPr>
              <p:cNvSpPr txBox="1"/>
              <p:nvPr/>
            </p:nvSpPr>
            <p:spPr>
              <a:xfrm>
                <a:off x="6774663" y="5026929"/>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[3,2,1]</m:t>
                      </m:r>
                    </m:oMath>
                  </m:oMathPara>
                </a14:m>
                <a:endParaRPr kumimoji="1" lang="ja-JP" altLang="en-US" dirty="0"/>
              </a:p>
            </p:txBody>
          </p:sp>
        </mc:Choice>
        <mc:Fallback xmlns="">
          <p:sp>
            <p:nvSpPr>
              <p:cNvPr id="85" name="テキスト ボックス 84">
                <a:extLst>
                  <a:ext uri="{FF2B5EF4-FFF2-40B4-BE49-F238E27FC236}">
                    <a16:creationId xmlns:a16="http://schemas.microsoft.com/office/drawing/2014/main" id="{BF2417AA-5B86-4B19-AE56-96BCFB08454F}"/>
                  </a:ext>
                </a:extLst>
              </p:cNvPr>
              <p:cNvSpPr txBox="1">
                <a:spLocks noRot="1" noChangeAspect="1" noMove="1" noResize="1" noEditPoints="1" noAdjustHandles="1" noChangeArrowheads="1" noChangeShapeType="1" noTextEdit="1"/>
              </p:cNvSpPr>
              <p:nvPr/>
            </p:nvSpPr>
            <p:spPr>
              <a:xfrm>
                <a:off x="6774663" y="5026929"/>
                <a:ext cx="974708" cy="369332"/>
              </a:xfrm>
              <a:prstGeom prst="rect">
                <a:avLst/>
              </a:prstGeom>
              <a:blipFill>
                <a:blip r:embed="rId44"/>
                <a:stretch>
                  <a:fillRect b="-18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91437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別の見方</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26</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52322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これは横棒を引くことで、数字の位置交換を行っている。</a:t>
            </a:r>
            <a:endParaRPr lang="en-US" altLang="ja-JP" dirty="0"/>
          </a:p>
        </p:txBody>
      </p:sp>
      <p:sp>
        <p:nvSpPr>
          <p:cNvPr id="8" name="コンテンツ プレースホルダー 1">
            <a:extLst>
              <a:ext uri="{FF2B5EF4-FFF2-40B4-BE49-F238E27FC236}">
                <a16:creationId xmlns:a16="http://schemas.microsoft.com/office/drawing/2014/main" id="{7FC165D7-E4F9-42F6-9A64-5D539E64C145}"/>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18136FC-40FD-491C-95AD-55F7A1F62642}"/>
                  </a:ext>
                </a:extLst>
              </p:cNvPr>
              <p:cNvSpPr txBox="1"/>
              <p:nvPr/>
            </p:nvSpPr>
            <p:spPr>
              <a:xfrm>
                <a:off x="847502"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C18136FC-40FD-491C-95AD-55F7A1F62642}"/>
                  </a:ext>
                </a:extLst>
              </p:cNvPr>
              <p:cNvSpPr txBox="1">
                <a:spLocks noRot="1" noChangeAspect="1" noMove="1" noResize="1" noEditPoints="1" noAdjustHandles="1" noChangeArrowheads="1" noChangeShapeType="1" noTextEdit="1"/>
              </p:cNvSpPr>
              <p:nvPr/>
            </p:nvSpPr>
            <p:spPr>
              <a:xfrm>
                <a:off x="847502" y="1427609"/>
                <a:ext cx="523364"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0AFEA6D-7B4D-4EBE-B2AC-59B00D78AE4F}"/>
                  </a:ext>
                </a:extLst>
              </p:cNvPr>
              <p:cNvSpPr txBox="1"/>
              <p:nvPr/>
            </p:nvSpPr>
            <p:spPr>
              <a:xfrm>
                <a:off x="1621938"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F0AFEA6D-7B4D-4EBE-B2AC-59B00D78AE4F}"/>
                  </a:ext>
                </a:extLst>
              </p:cNvPr>
              <p:cNvSpPr txBox="1">
                <a:spLocks noRot="1" noChangeAspect="1" noMove="1" noResize="1" noEditPoints="1" noAdjustHandles="1" noChangeArrowheads="1" noChangeShapeType="1" noTextEdit="1"/>
              </p:cNvSpPr>
              <p:nvPr/>
            </p:nvSpPr>
            <p:spPr>
              <a:xfrm>
                <a:off x="1621938" y="1427609"/>
                <a:ext cx="52336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2E258E7-4EA6-471F-98E7-A66B5C56CAA1}"/>
                  </a:ext>
                </a:extLst>
              </p:cNvPr>
              <p:cNvSpPr txBox="1"/>
              <p:nvPr/>
            </p:nvSpPr>
            <p:spPr>
              <a:xfrm>
                <a:off x="2421943"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32E258E7-4EA6-471F-98E7-A66B5C56CAA1}"/>
                  </a:ext>
                </a:extLst>
              </p:cNvPr>
              <p:cNvSpPr txBox="1">
                <a:spLocks noRot="1" noChangeAspect="1" noMove="1" noResize="1" noEditPoints="1" noAdjustHandles="1" noChangeArrowheads="1" noChangeShapeType="1" noTextEdit="1"/>
              </p:cNvSpPr>
              <p:nvPr/>
            </p:nvSpPr>
            <p:spPr>
              <a:xfrm>
                <a:off x="2421943" y="1427609"/>
                <a:ext cx="523364"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73FA503-4D09-443D-882B-6C8660787D14}"/>
                  </a:ext>
                </a:extLst>
              </p:cNvPr>
              <p:cNvSpPr txBox="1"/>
              <p:nvPr/>
            </p:nvSpPr>
            <p:spPr>
              <a:xfrm>
                <a:off x="847502"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C73FA503-4D09-443D-882B-6C8660787D14}"/>
                  </a:ext>
                </a:extLst>
              </p:cNvPr>
              <p:cNvSpPr txBox="1">
                <a:spLocks noRot="1" noChangeAspect="1" noMove="1" noResize="1" noEditPoints="1" noAdjustHandles="1" noChangeArrowheads="1" noChangeShapeType="1" noTextEdit="1"/>
              </p:cNvSpPr>
              <p:nvPr/>
            </p:nvSpPr>
            <p:spPr>
              <a:xfrm>
                <a:off x="847502" y="2638878"/>
                <a:ext cx="523364"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AFA4113-024D-41E1-AB53-561030D4AA27}"/>
                  </a:ext>
                </a:extLst>
              </p:cNvPr>
              <p:cNvSpPr txBox="1"/>
              <p:nvPr/>
            </p:nvSpPr>
            <p:spPr>
              <a:xfrm>
                <a:off x="1621938"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24" name="テキスト ボックス 23">
                <a:extLst>
                  <a:ext uri="{FF2B5EF4-FFF2-40B4-BE49-F238E27FC236}">
                    <a16:creationId xmlns:a16="http://schemas.microsoft.com/office/drawing/2014/main" id="{CAFA4113-024D-41E1-AB53-561030D4AA27}"/>
                  </a:ext>
                </a:extLst>
              </p:cNvPr>
              <p:cNvSpPr txBox="1">
                <a:spLocks noRot="1" noChangeAspect="1" noMove="1" noResize="1" noEditPoints="1" noAdjustHandles="1" noChangeArrowheads="1" noChangeShapeType="1" noTextEdit="1"/>
              </p:cNvSpPr>
              <p:nvPr/>
            </p:nvSpPr>
            <p:spPr>
              <a:xfrm>
                <a:off x="1621938" y="2638878"/>
                <a:ext cx="523364"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0AA0609-C31F-46DF-AAC8-81F9F1AFE601}"/>
                  </a:ext>
                </a:extLst>
              </p:cNvPr>
              <p:cNvSpPr txBox="1"/>
              <p:nvPr/>
            </p:nvSpPr>
            <p:spPr>
              <a:xfrm>
                <a:off x="2421943"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E0AA0609-C31F-46DF-AAC8-81F9F1AFE601}"/>
                  </a:ext>
                </a:extLst>
              </p:cNvPr>
              <p:cNvSpPr txBox="1">
                <a:spLocks noRot="1" noChangeAspect="1" noMove="1" noResize="1" noEditPoints="1" noAdjustHandles="1" noChangeArrowheads="1" noChangeShapeType="1" noTextEdit="1"/>
              </p:cNvSpPr>
              <p:nvPr/>
            </p:nvSpPr>
            <p:spPr>
              <a:xfrm>
                <a:off x="2421943" y="2638878"/>
                <a:ext cx="52336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F686589-B1A6-49C4-BD37-DA7DD71DF1F6}"/>
                  </a:ext>
                </a:extLst>
              </p:cNvPr>
              <p:cNvSpPr txBox="1"/>
              <p:nvPr/>
            </p:nvSpPr>
            <p:spPr>
              <a:xfrm>
                <a:off x="3505200"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29" name="テキスト ボックス 28">
                <a:extLst>
                  <a:ext uri="{FF2B5EF4-FFF2-40B4-BE49-F238E27FC236}">
                    <a16:creationId xmlns:a16="http://schemas.microsoft.com/office/drawing/2014/main" id="{0F686589-B1A6-49C4-BD37-DA7DD71DF1F6}"/>
                  </a:ext>
                </a:extLst>
              </p:cNvPr>
              <p:cNvSpPr txBox="1">
                <a:spLocks noRot="1" noChangeAspect="1" noMove="1" noResize="1" noEditPoints="1" noAdjustHandles="1" noChangeArrowheads="1" noChangeShapeType="1" noTextEdit="1"/>
              </p:cNvSpPr>
              <p:nvPr/>
            </p:nvSpPr>
            <p:spPr>
              <a:xfrm>
                <a:off x="3505200" y="1427609"/>
                <a:ext cx="523364"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734B4B3-D484-4A72-A830-0D4DDF676EA3}"/>
                  </a:ext>
                </a:extLst>
              </p:cNvPr>
              <p:cNvSpPr txBox="1"/>
              <p:nvPr/>
            </p:nvSpPr>
            <p:spPr>
              <a:xfrm>
                <a:off x="4279636"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0" name="テキスト ボックス 29">
                <a:extLst>
                  <a:ext uri="{FF2B5EF4-FFF2-40B4-BE49-F238E27FC236}">
                    <a16:creationId xmlns:a16="http://schemas.microsoft.com/office/drawing/2014/main" id="{6734B4B3-D484-4A72-A830-0D4DDF676EA3}"/>
                  </a:ext>
                </a:extLst>
              </p:cNvPr>
              <p:cNvSpPr txBox="1">
                <a:spLocks noRot="1" noChangeAspect="1" noMove="1" noResize="1" noEditPoints="1" noAdjustHandles="1" noChangeArrowheads="1" noChangeShapeType="1" noTextEdit="1"/>
              </p:cNvSpPr>
              <p:nvPr/>
            </p:nvSpPr>
            <p:spPr>
              <a:xfrm>
                <a:off x="4279636" y="1427609"/>
                <a:ext cx="52336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037373AF-68D3-44BA-AD7E-1E026C3BE143}"/>
                  </a:ext>
                </a:extLst>
              </p:cNvPr>
              <p:cNvSpPr txBox="1"/>
              <p:nvPr/>
            </p:nvSpPr>
            <p:spPr>
              <a:xfrm>
                <a:off x="5066484"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037373AF-68D3-44BA-AD7E-1E026C3BE143}"/>
                  </a:ext>
                </a:extLst>
              </p:cNvPr>
              <p:cNvSpPr txBox="1">
                <a:spLocks noRot="1" noChangeAspect="1" noMove="1" noResize="1" noEditPoints="1" noAdjustHandles="1" noChangeArrowheads="1" noChangeShapeType="1" noTextEdit="1"/>
              </p:cNvSpPr>
              <p:nvPr/>
            </p:nvSpPr>
            <p:spPr>
              <a:xfrm>
                <a:off x="5066484" y="1427609"/>
                <a:ext cx="523364"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492CD24-791A-464F-A377-14996E6C608E}"/>
                  </a:ext>
                </a:extLst>
              </p:cNvPr>
              <p:cNvSpPr txBox="1"/>
              <p:nvPr/>
            </p:nvSpPr>
            <p:spPr>
              <a:xfrm>
                <a:off x="3505200"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8492CD24-791A-464F-A377-14996E6C608E}"/>
                  </a:ext>
                </a:extLst>
              </p:cNvPr>
              <p:cNvSpPr txBox="1">
                <a:spLocks noRot="1" noChangeAspect="1" noMove="1" noResize="1" noEditPoints="1" noAdjustHandles="1" noChangeArrowheads="1" noChangeShapeType="1" noTextEdit="1"/>
              </p:cNvSpPr>
              <p:nvPr/>
            </p:nvSpPr>
            <p:spPr>
              <a:xfrm>
                <a:off x="3505200" y="2638878"/>
                <a:ext cx="523364"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9FB35C0-A70E-4787-ACEF-EAFB1686CA28}"/>
                  </a:ext>
                </a:extLst>
              </p:cNvPr>
              <p:cNvSpPr txBox="1"/>
              <p:nvPr/>
            </p:nvSpPr>
            <p:spPr>
              <a:xfrm>
                <a:off x="4279636" y="2638878"/>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33" name="テキスト ボックス 32">
                <a:extLst>
                  <a:ext uri="{FF2B5EF4-FFF2-40B4-BE49-F238E27FC236}">
                    <a16:creationId xmlns:a16="http://schemas.microsoft.com/office/drawing/2014/main" id="{99FB35C0-A70E-4787-ACEF-EAFB1686CA28}"/>
                  </a:ext>
                </a:extLst>
              </p:cNvPr>
              <p:cNvSpPr txBox="1">
                <a:spLocks noRot="1" noChangeAspect="1" noMove="1" noResize="1" noEditPoints="1" noAdjustHandles="1" noChangeArrowheads="1" noChangeShapeType="1" noTextEdit="1"/>
              </p:cNvSpPr>
              <p:nvPr/>
            </p:nvSpPr>
            <p:spPr>
              <a:xfrm>
                <a:off x="4279636" y="2638878"/>
                <a:ext cx="523364" cy="36939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A33F9051-F62C-4012-B1EE-4E687C30F656}"/>
                  </a:ext>
                </a:extLst>
              </p:cNvPr>
              <p:cNvSpPr txBox="1"/>
              <p:nvPr/>
            </p:nvSpPr>
            <p:spPr>
              <a:xfrm>
                <a:off x="5066484"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A33F9051-F62C-4012-B1EE-4E687C30F656}"/>
                  </a:ext>
                </a:extLst>
              </p:cNvPr>
              <p:cNvSpPr txBox="1">
                <a:spLocks noRot="1" noChangeAspect="1" noMove="1" noResize="1" noEditPoints="1" noAdjustHandles="1" noChangeArrowheads="1" noChangeShapeType="1" noTextEdit="1"/>
              </p:cNvSpPr>
              <p:nvPr/>
            </p:nvSpPr>
            <p:spPr>
              <a:xfrm>
                <a:off x="5066484" y="2638878"/>
                <a:ext cx="523364"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5DA6400C-9F10-476A-B965-DC0FB61BE065}"/>
                  </a:ext>
                </a:extLst>
              </p:cNvPr>
              <p:cNvSpPr txBox="1"/>
              <p:nvPr/>
            </p:nvSpPr>
            <p:spPr>
              <a:xfrm>
                <a:off x="6251299"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5DA6400C-9F10-476A-B965-DC0FB61BE065}"/>
                  </a:ext>
                </a:extLst>
              </p:cNvPr>
              <p:cNvSpPr txBox="1">
                <a:spLocks noRot="1" noChangeAspect="1" noMove="1" noResize="1" noEditPoints="1" noAdjustHandles="1" noChangeArrowheads="1" noChangeShapeType="1" noTextEdit="1"/>
              </p:cNvSpPr>
              <p:nvPr/>
            </p:nvSpPr>
            <p:spPr>
              <a:xfrm>
                <a:off x="6251299" y="1427609"/>
                <a:ext cx="523364"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E46706E-5093-4387-9002-8E856BD9F34B}"/>
                  </a:ext>
                </a:extLst>
              </p:cNvPr>
              <p:cNvSpPr txBox="1"/>
              <p:nvPr/>
            </p:nvSpPr>
            <p:spPr>
              <a:xfrm>
                <a:off x="7025735"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9" name="テキスト ボックス 38">
                <a:extLst>
                  <a:ext uri="{FF2B5EF4-FFF2-40B4-BE49-F238E27FC236}">
                    <a16:creationId xmlns:a16="http://schemas.microsoft.com/office/drawing/2014/main" id="{3E46706E-5093-4387-9002-8E856BD9F34B}"/>
                  </a:ext>
                </a:extLst>
              </p:cNvPr>
              <p:cNvSpPr txBox="1">
                <a:spLocks noRot="1" noChangeAspect="1" noMove="1" noResize="1" noEditPoints="1" noAdjustHandles="1" noChangeArrowheads="1" noChangeShapeType="1" noTextEdit="1"/>
              </p:cNvSpPr>
              <p:nvPr/>
            </p:nvSpPr>
            <p:spPr>
              <a:xfrm>
                <a:off x="7025735" y="1427609"/>
                <a:ext cx="523364"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D5AE021-09D2-43D6-A0BC-079B86BDEB78}"/>
                  </a:ext>
                </a:extLst>
              </p:cNvPr>
              <p:cNvSpPr txBox="1"/>
              <p:nvPr/>
            </p:nvSpPr>
            <p:spPr>
              <a:xfrm>
                <a:off x="7819163" y="14276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40" name="テキスト ボックス 39">
                <a:extLst>
                  <a:ext uri="{FF2B5EF4-FFF2-40B4-BE49-F238E27FC236}">
                    <a16:creationId xmlns:a16="http://schemas.microsoft.com/office/drawing/2014/main" id="{0D5AE021-09D2-43D6-A0BC-079B86BDEB78}"/>
                  </a:ext>
                </a:extLst>
              </p:cNvPr>
              <p:cNvSpPr txBox="1">
                <a:spLocks noRot="1" noChangeAspect="1" noMove="1" noResize="1" noEditPoints="1" noAdjustHandles="1" noChangeArrowheads="1" noChangeShapeType="1" noTextEdit="1"/>
              </p:cNvSpPr>
              <p:nvPr/>
            </p:nvSpPr>
            <p:spPr>
              <a:xfrm>
                <a:off x="7819163" y="1427609"/>
                <a:ext cx="523364"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43D120B-86C0-422F-9CA1-3DE4FB18BE98}"/>
                  </a:ext>
                </a:extLst>
              </p:cNvPr>
              <p:cNvSpPr txBox="1"/>
              <p:nvPr/>
            </p:nvSpPr>
            <p:spPr>
              <a:xfrm>
                <a:off x="6251299"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41" name="テキスト ボックス 40">
                <a:extLst>
                  <a:ext uri="{FF2B5EF4-FFF2-40B4-BE49-F238E27FC236}">
                    <a16:creationId xmlns:a16="http://schemas.microsoft.com/office/drawing/2014/main" id="{243D120B-86C0-422F-9CA1-3DE4FB18BE98}"/>
                  </a:ext>
                </a:extLst>
              </p:cNvPr>
              <p:cNvSpPr txBox="1">
                <a:spLocks noRot="1" noChangeAspect="1" noMove="1" noResize="1" noEditPoints="1" noAdjustHandles="1" noChangeArrowheads="1" noChangeShapeType="1" noTextEdit="1"/>
              </p:cNvSpPr>
              <p:nvPr/>
            </p:nvSpPr>
            <p:spPr>
              <a:xfrm>
                <a:off x="6251299" y="2638878"/>
                <a:ext cx="523364" cy="36933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30A10FBC-AD1C-4AE8-B469-8479AF24A21A}"/>
                  </a:ext>
                </a:extLst>
              </p:cNvPr>
              <p:cNvSpPr txBox="1"/>
              <p:nvPr/>
            </p:nvSpPr>
            <p:spPr>
              <a:xfrm>
                <a:off x="7025735" y="2638878"/>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30A10FBC-AD1C-4AE8-B469-8479AF24A21A}"/>
                  </a:ext>
                </a:extLst>
              </p:cNvPr>
              <p:cNvSpPr txBox="1">
                <a:spLocks noRot="1" noChangeAspect="1" noMove="1" noResize="1" noEditPoints="1" noAdjustHandles="1" noChangeArrowheads="1" noChangeShapeType="1" noTextEdit="1"/>
              </p:cNvSpPr>
              <p:nvPr/>
            </p:nvSpPr>
            <p:spPr>
              <a:xfrm>
                <a:off x="7025735" y="2638878"/>
                <a:ext cx="523364" cy="36939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EF9FC244-1031-4182-94A7-875D931CE734}"/>
                  </a:ext>
                </a:extLst>
              </p:cNvPr>
              <p:cNvSpPr txBox="1"/>
              <p:nvPr/>
            </p:nvSpPr>
            <p:spPr>
              <a:xfrm>
                <a:off x="7819163" y="263887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EF9FC244-1031-4182-94A7-875D931CE734}"/>
                  </a:ext>
                </a:extLst>
              </p:cNvPr>
              <p:cNvSpPr txBox="1">
                <a:spLocks noRot="1" noChangeAspect="1" noMove="1" noResize="1" noEditPoints="1" noAdjustHandles="1" noChangeArrowheads="1" noChangeShapeType="1" noTextEdit="1"/>
              </p:cNvSpPr>
              <p:nvPr/>
            </p:nvSpPr>
            <p:spPr>
              <a:xfrm>
                <a:off x="7819163" y="2638878"/>
                <a:ext cx="523364" cy="369332"/>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A384361A-0DD0-4E7A-9666-617DE13A2467}"/>
                  </a:ext>
                </a:extLst>
              </p:cNvPr>
              <p:cNvSpPr txBox="1"/>
              <p:nvPr/>
            </p:nvSpPr>
            <p:spPr>
              <a:xfrm>
                <a:off x="847502"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A384361A-0DD0-4E7A-9666-617DE13A2467}"/>
                  </a:ext>
                </a:extLst>
              </p:cNvPr>
              <p:cNvSpPr txBox="1">
                <a:spLocks noRot="1" noChangeAspect="1" noMove="1" noResize="1" noEditPoints="1" noAdjustHandles="1" noChangeArrowheads="1" noChangeShapeType="1" noTextEdit="1"/>
              </p:cNvSpPr>
              <p:nvPr/>
            </p:nvSpPr>
            <p:spPr>
              <a:xfrm>
                <a:off x="847502" y="3537198"/>
                <a:ext cx="523364" cy="36933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1E2EBB2-C92A-4BE2-ABAA-B9ECBC3A5A90}"/>
                  </a:ext>
                </a:extLst>
              </p:cNvPr>
              <p:cNvSpPr txBox="1"/>
              <p:nvPr/>
            </p:nvSpPr>
            <p:spPr>
              <a:xfrm>
                <a:off x="1621938"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48" name="テキスト ボックス 47">
                <a:extLst>
                  <a:ext uri="{FF2B5EF4-FFF2-40B4-BE49-F238E27FC236}">
                    <a16:creationId xmlns:a16="http://schemas.microsoft.com/office/drawing/2014/main" id="{D1E2EBB2-C92A-4BE2-ABAA-B9ECBC3A5A90}"/>
                  </a:ext>
                </a:extLst>
              </p:cNvPr>
              <p:cNvSpPr txBox="1">
                <a:spLocks noRot="1" noChangeAspect="1" noMove="1" noResize="1" noEditPoints="1" noAdjustHandles="1" noChangeArrowheads="1" noChangeShapeType="1" noTextEdit="1"/>
              </p:cNvSpPr>
              <p:nvPr/>
            </p:nvSpPr>
            <p:spPr>
              <a:xfrm>
                <a:off x="1621938" y="3537198"/>
                <a:ext cx="523364" cy="369332"/>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12AB2561-6F74-410C-BACA-C4548ED3CC75}"/>
                  </a:ext>
                </a:extLst>
              </p:cNvPr>
              <p:cNvSpPr txBox="1"/>
              <p:nvPr/>
            </p:nvSpPr>
            <p:spPr>
              <a:xfrm>
                <a:off x="2421943"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12AB2561-6F74-410C-BACA-C4548ED3CC75}"/>
                  </a:ext>
                </a:extLst>
              </p:cNvPr>
              <p:cNvSpPr txBox="1">
                <a:spLocks noRot="1" noChangeAspect="1" noMove="1" noResize="1" noEditPoints="1" noAdjustHandles="1" noChangeArrowheads="1" noChangeShapeType="1" noTextEdit="1"/>
              </p:cNvSpPr>
              <p:nvPr/>
            </p:nvSpPr>
            <p:spPr>
              <a:xfrm>
                <a:off x="2421943" y="3537198"/>
                <a:ext cx="523364" cy="369332"/>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CE010F2-5014-4E01-AAE0-3B2396012C48}"/>
                  </a:ext>
                </a:extLst>
              </p:cNvPr>
              <p:cNvSpPr txBox="1"/>
              <p:nvPr/>
            </p:nvSpPr>
            <p:spPr>
              <a:xfrm>
                <a:off x="847502"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0" name="テキスト ボックス 49">
                <a:extLst>
                  <a:ext uri="{FF2B5EF4-FFF2-40B4-BE49-F238E27FC236}">
                    <a16:creationId xmlns:a16="http://schemas.microsoft.com/office/drawing/2014/main" id="{5CE010F2-5014-4E01-AAE0-3B2396012C48}"/>
                  </a:ext>
                </a:extLst>
              </p:cNvPr>
              <p:cNvSpPr txBox="1">
                <a:spLocks noRot="1" noChangeAspect="1" noMove="1" noResize="1" noEditPoints="1" noAdjustHandles="1" noChangeArrowheads="1" noChangeShapeType="1" noTextEdit="1"/>
              </p:cNvSpPr>
              <p:nvPr/>
            </p:nvSpPr>
            <p:spPr>
              <a:xfrm>
                <a:off x="847502" y="4748467"/>
                <a:ext cx="523364" cy="369397"/>
              </a:xfrm>
              <a:prstGeom prst="rect">
                <a:avLst/>
              </a:prstGeom>
              <a:blipFill>
                <a:blip r:embed="rId2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040E438-9D87-470F-ABBB-FF77B1063F98}"/>
                  </a:ext>
                </a:extLst>
              </p:cNvPr>
              <p:cNvSpPr txBox="1"/>
              <p:nvPr/>
            </p:nvSpPr>
            <p:spPr>
              <a:xfrm>
                <a:off x="1621938"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5040E438-9D87-470F-ABBB-FF77B1063F98}"/>
                  </a:ext>
                </a:extLst>
              </p:cNvPr>
              <p:cNvSpPr txBox="1">
                <a:spLocks noRot="1" noChangeAspect="1" noMove="1" noResize="1" noEditPoints="1" noAdjustHandles="1" noChangeArrowheads="1" noChangeShapeType="1" noTextEdit="1"/>
              </p:cNvSpPr>
              <p:nvPr/>
            </p:nvSpPr>
            <p:spPr>
              <a:xfrm>
                <a:off x="1621938" y="4748467"/>
                <a:ext cx="523364" cy="369397"/>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BDFDF08-FE69-4407-8700-DF76DAEC6518}"/>
                  </a:ext>
                </a:extLst>
              </p:cNvPr>
              <p:cNvSpPr txBox="1"/>
              <p:nvPr/>
            </p:nvSpPr>
            <p:spPr>
              <a:xfrm>
                <a:off x="2421943"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8BDFDF08-FE69-4407-8700-DF76DAEC6518}"/>
                  </a:ext>
                </a:extLst>
              </p:cNvPr>
              <p:cNvSpPr txBox="1">
                <a:spLocks noRot="1" noChangeAspect="1" noMove="1" noResize="1" noEditPoints="1" noAdjustHandles="1" noChangeArrowheads="1" noChangeShapeType="1" noTextEdit="1"/>
              </p:cNvSpPr>
              <p:nvPr/>
            </p:nvSpPr>
            <p:spPr>
              <a:xfrm>
                <a:off x="2421943" y="4748467"/>
                <a:ext cx="523364" cy="369397"/>
              </a:xfrm>
              <a:prstGeom prst="rect">
                <a:avLst/>
              </a:prstGeom>
              <a:blipFill>
                <a:blip r:embed="rId2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9954A2ED-3693-44E1-B4B2-FA24D1D41F4A}"/>
                  </a:ext>
                </a:extLst>
              </p:cNvPr>
              <p:cNvSpPr txBox="1"/>
              <p:nvPr/>
            </p:nvSpPr>
            <p:spPr>
              <a:xfrm>
                <a:off x="3505200"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9954A2ED-3693-44E1-B4B2-FA24D1D41F4A}"/>
                  </a:ext>
                </a:extLst>
              </p:cNvPr>
              <p:cNvSpPr txBox="1">
                <a:spLocks noRot="1" noChangeAspect="1" noMove="1" noResize="1" noEditPoints="1" noAdjustHandles="1" noChangeArrowheads="1" noChangeShapeType="1" noTextEdit="1"/>
              </p:cNvSpPr>
              <p:nvPr/>
            </p:nvSpPr>
            <p:spPr>
              <a:xfrm>
                <a:off x="3505200" y="3537198"/>
                <a:ext cx="523364" cy="369332"/>
              </a:xfrm>
              <a:prstGeom prst="rect">
                <a:avLst/>
              </a:prstGeom>
              <a:blipFill>
                <a:blip r:embed="rId2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CFD080A-DF64-4477-B0CC-0EEFB095AF85}"/>
                  </a:ext>
                </a:extLst>
              </p:cNvPr>
              <p:cNvSpPr txBox="1"/>
              <p:nvPr/>
            </p:nvSpPr>
            <p:spPr>
              <a:xfrm>
                <a:off x="4279636"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1CFD080A-DF64-4477-B0CC-0EEFB095AF85}"/>
                  </a:ext>
                </a:extLst>
              </p:cNvPr>
              <p:cNvSpPr txBox="1">
                <a:spLocks noRot="1" noChangeAspect="1" noMove="1" noResize="1" noEditPoints="1" noAdjustHandles="1" noChangeArrowheads="1" noChangeShapeType="1" noTextEdit="1"/>
              </p:cNvSpPr>
              <p:nvPr/>
            </p:nvSpPr>
            <p:spPr>
              <a:xfrm>
                <a:off x="4279636" y="3537198"/>
                <a:ext cx="523364" cy="369332"/>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75B12721-F060-4B90-81C4-E5542A514CC2}"/>
                  </a:ext>
                </a:extLst>
              </p:cNvPr>
              <p:cNvSpPr txBox="1"/>
              <p:nvPr/>
            </p:nvSpPr>
            <p:spPr>
              <a:xfrm>
                <a:off x="5066484"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75B12721-F060-4B90-81C4-E5542A514CC2}"/>
                  </a:ext>
                </a:extLst>
              </p:cNvPr>
              <p:cNvSpPr txBox="1">
                <a:spLocks noRot="1" noChangeAspect="1" noMove="1" noResize="1" noEditPoints="1" noAdjustHandles="1" noChangeArrowheads="1" noChangeShapeType="1" noTextEdit="1"/>
              </p:cNvSpPr>
              <p:nvPr/>
            </p:nvSpPr>
            <p:spPr>
              <a:xfrm>
                <a:off x="5066484" y="3537198"/>
                <a:ext cx="523364" cy="369332"/>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05197441-849F-4FDF-9E2C-B2563EF94EC3}"/>
                  </a:ext>
                </a:extLst>
              </p:cNvPr>
              <p:cNvSpPr txBox="1"/>
              <p:nvPr/>
            </p:nvSpPr>
            <p:spPr>
              <a:xfrm>
                <a:off x="3505200"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05197441-849F-4FDF-9E2C-B2563EF94EC3}"/>
                  </a:ext>
                </a:extLst>
              </p:cNvPr>
              <p:cNvSpPr txBox="1">
                <a:spLocks noRot="1" noChangeAspect="1" noMove="1" noResize="1" noEditPoints="1" noAdjustHandles="1" noChangeArrowheads="1" noChangeShapeType="1" noTextEdit="1"/>
              </p:cNvSpPr>
              <p:nvPr/>
            </p:nvSpPr>
            <p:spPr>
              <a:xfrm>
                <a:off x="3505200" y="4748467"/>
                <a:ext cx="523364" cy="369397"/>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B0CDF95F-8613-4F3D-A9C0-840AE2123732}"/>
                  </a:ext>
                </a:extLst>
              </p:cNvPr>
              <p:cNvSpPr txBox="1"/>
              <p:nvPr/>
            </p:nvSpPr>
            <p:spPr>
              <a:xfrm>
                <a:off x="4279636"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60" name="テキスト ボックス 59">
                <a:extLst>
                  <a:ext uri="{FF2B5EF4-FFF2-40B4-BE49-F238E27FC236}">
                    <a16:creationId xmlns:a16="http://schemas.microsoft.com/office/drawing/2014/main" id="{B0CDF95F-8613-4F3D-A9C0-840AE2123732}"/>
                  </a:ext>
                </a:extLst>
              </p:cNvPr>
              <p:cNvSpPr txBox="1">
                <a:spLocks noRot="1" noChangeAspect="1" noMove="1" noResize="1" noEditPoints="1" noAdjustHandles="1" noChangeArrowheads="1" noChangeShapeType="1" noTextEdit="1"/>
              </p:cNvSpPr>
              <p:nvPr/>
            </p:nvSpPr>
            <p:spPr>
              <a:xfrm>
                <a:off x="4279636" y="4748467"/>
                <a:ext cx="523364" cy="369397"/>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98D3325-2466-4E2B-AE48-1920F7B0DB1A}"/>
                  </a:ext>
                </a:extLst>
              </p:cNvPr>
              <p:cNvSpPr txBox="1"/>
              <p:nvPr/>
            </p:nvSpPr>
            <p:spPr>
              <a:xfrm>
                <a:off x="5066484"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61" name="テキスト ボックス 60">
                <a:extLst>
                  <a:ext uri="{FF2B5EF4-FFF2-40B4-BE49-F238E27FC236}">
                    <a16:creationId xmlns:a16="http://schemas.microsoft.com/office/drawing/2014/main" id="{198D3325-2466-4E2B-AE48-1920F7B0DB1A}"/>
                  </a:ext>
                </a:extLst>
              </p:cNvPr>
              <p:cNvSpPr txBox="1">
                <a:spLocks noRot="1" noChangeAspect="1" noMove="1" noResize="1" noEditPoints="1" noAdjustHandles="1" noChangeArrowheads="1" noChangeShapeType="1" noTextEdit="1"/>
              </p:cNvSpPr>
              <p:nvPr/>
            </p:nvSpPr>
            <p:spPr>
              <a:xfrm>
                <a:off x="5066484" y="4748467"/>
                <a:ext cx="523364" cy="369397"/>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B2C9A9CC-AA16-47E9-A8F8-1C9FC949A67A}"/>
                  </a:ext>
                </a:extLst>
              </p:cNvPr>
              <p:cNvSpPr txBox="1"/>
              <p:nvPr/>
            </p:nvSpPr>
            <p:spPr>
              <a:xfrm>
                <a:off x="6251299"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65" name="テキスト ボックス 64">
                <a:extLst>
                  <a:ext uri="{FF2B5EF4-FFF2-40B4-BE49-F238E27FC236}">
                    <a16:creationId xmlns:a16="http://schemas.microsoft.com/office/drawing/2014/main" id="{B2C9A9CC-AA16-47E9-A8F8-1C9FC949A67A}"/>
                  </a:ext>
                </a:extLst>
              </p:cNvPr>
              <p:cNvSpPr txBox="1">
                <a:spLocks noRot="1" noChangeAspect="1" noMove="1" noResize="1" noEditPoints="1" noAdjustHandles="1" noChangeArrowheads="1" noChangeShapeType="1" noTextEdit="1"/>
              </p:cNvSpPr>
              <p:nvPr/>
            </p:nvSpPr>
            <p:spPr>
              <a:xfrm>
                <a:off x="6251299" y="3537198"/>
                <a:ext cx="523364" cy="3693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8E0A8C92-0803-4C83-95EA-B412B43D0730}"/>
                  </a:ext>
                </a:extLst>
              </p:cNvPr>
              <p:cNvSpPr txBox="1"/>
              <p:nvPr/>
            </p:nvSpPr>
            <p:spPr>
              <a:xfrm>
                <a:off x="7025735"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8E0A8C92-0803-4C83-95EA-B412B43D0730}"/>
                  </a:ext>
                </a:extLst>
              </p:cNvPr>
              <p:cNvSpPr txBox="1">
                <a:spLocks noRot="1" noChangeAspect="1" noMove="1" noResize="1" noEditPoints="1" noAdjustHandles="1" noChangeArrowheads="1" noChangeShapeType="1" noTextEdit="1"/>
              </p:cNvSpPr>
              <p:nvPr/>
            </p:nvSpPr>
            <p:spPr>
              <a:xfrm>
                <a:off x="7025735" y="3537198"/>
                <a:ext cx="523364" cy="369332"/>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CAD67285-60B1-42C5-87E6-2BE7A8BD8E0F}"/>
                  </a:ext>
                </a:extLst>
              </p:cNvPr>
              <p:cNvSpPr txBox="1"/>
              <p:nvPr/>
            </p:nvSpPr>
            <p:spPr>
              <a:xfrm>
                <a:off x="7832318" y="3537198"/>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CAD67285-60B1-42C5-87E6-2BE7A8BD8E0F}"/>
                  </a:ext>
                </a:extLst>
              </p:cNvPr>
              <p:cNvSpPr txBox="1">
                <a:spLocks noRot="1" noChangeAspect="1" noMove="1" noResize="1" noEditPoints="1" noAdjustHandles="1" noChangeArrowheads="1" noChangeShapeType="1" noTextEdit="1"/>
              </p:cNvSpPr>
              <p:nvPr/>
            </p:nvSpPr>
            <p:spPr>
              <a:xfrm>
                <a:off x="7832318" y="3537198"/>
                <a:ext cx="523364" cy="369332"/>
              </a:xfrm>
              <a:prstGeom prst="rect">
                <a:avLst/>
              </a:prstGeom>
              <a:blipFill>
                <a:blip r:embed="rId3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1425F94A-450C-4209-9F12-636BD55E9C92}"/>
                  </a:ext>
                </a:extLst>
              </p:cNvPr>
              <p:cNvSpPr txBox="1"/>
              <p:nvPr/>
            </p:nvSpPr>
            <p:spPr>
              <a:xfrm>
                <a:off x="6251299"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1425F94A-450C-4209-9F12-636BD55E9C92}"/>
                  </a:ext>
                </a:extLst>
              </p:cNvPr>
              <p:cNvSpPr txBox="1">
                <a:spLocks noRot="1" noChangeAspect="1" noMove="1" noResize="1" noEditPoints="1" noAdjustHandles="1" noChangeArrowheads="1" noChangeShapeType="1" noTextEdit="1"/>
              </p:cNvSpPr>
              <p:nvPr/>
            </p:nvSpPr>
            <p:spPr>
              <a:xfrm>
                <a:off x="6251299" y="4748467"/>
                <a:ext cx="523364" cy="369397"/>
              </a:xfrm>
              <a:prstGeom prst="rect">
                <a:avLst/>
              </a:prstGeom>
              <a:blipFill>
                <a:blip r:embed="rId3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435D7621-AA7C-4CF5-B982-E393B1F1AB4C}"/>
                  </a:ext>
                </a:extLst>
              </p:cNvPr>
              <p:cNvSpPr txBox="1"/>
              <p:nvPr/>
            </p:nvSpPr>
            <p:spPr>
              <a:xfrm>
                <a:off x="7025735" y="4748467"/>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435D7621-AA7C-4CF5-B982-E393B1F1AB4C}"/>
                  </a:ext>
                </a:extLst>
              </p:cNvPr>
              <p:cNvSpPr txBox="1">
                <a:spLocks noRot="1" noChangeAspect="1" noMove="1" noResize="1" noEditPoints="1" noAdjustHandles="1" noChangeArrowheads="1" noChangeShapeType="1" noTextEdit="1"/>
              </p:cNvSpPr>
              <p:nvPr/>
            </p:nvSpPr>
            <p:spPr>
              <a:xfrm>
                <a:off x="7025735" y="4748467"/>
                <a:ext cx="523364" cy="369332"/>
              </a:xfrm>
              <a:prstGeom prst="rect">
                <a:avLst/>
              </a:prstGeom>
              <a:blipFill>
                <a:blip r:embed="rId3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F249FB89-CA16-4DB6-80AF-CED379D47615}"/>
                  </a:ext>
                </a:extLst>
              </p:cNvPr>
              <p:cNvSpPr txBox="1"/>
              <p:nvPr/>
            </p:nvSpPr>
            <p:spPr>
              <a:xfrm>
                <a:off x="7832318" y="47484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70" name="テキスト ボックス 69">
                <a:extLst>
                  <a:ext uri="{FF2B5EF4-FFF2-40B4-BE49-F238E27FC236}">
                    <a16:creationId xmlns:a16="http://schemas.microsoft.com/office/drawing/2014/main" id="{F249FB89-CA16-4DB6-80AF-CED379D47615}"/>
                  </a:ext>
                </a:extLst>
              </p:cNvPr>
              <p:cNvSpPr txBox="1">
                <a:spLocks noRot="1" noChangeAspect="1" noMove="1" noResize="1" noEditPoints="1" noAdjustHandles="1" noChangeArrowheads="1" noChangeShapeType="1" noTextEdit="1"/>
              </p:cNvSpPr>
              <p:nvPr/>
            </p:nvSpPr>
            <p:spPr>
              <a:xfrm>
                <a:off x="7832318" y="4748467"/>
                <a:ext cx="523364" cy="369397"/>
              </a:xfrm>
              <a:prstGeom prst="rect">
                <a:avLst/>
              </a:prstGeom>
              <a:blipFill>
                <a:blip r:embed="rId3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61D59BE8-2972-4CC5-82E5-07F6CF8B01AF}"/>
                  </a:ext>
                </a:extLst>
              </p:cNvPr>
              <p:cNvSpPr txBox="1"/>
              <p:nvPr/>
            </p:nvSpPr>
            <p:spPr>
              <a:xfrm>
                <a:off x="1375974" y="2949159"/>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[1,2,3]</m:t>
                      </m:r>
                    </m:oMath>
                  </m:oMathPara>
                </a14:m>
                <a:endParaRPr kumimoji="1" lang="ja-JP" altLang="en-US" dirty="0"/>
              </a:p>
            </p:txBody>
          </p:sp>
        </mc:Choice>
        <mc:Fallback xmlns="">
          <p:sp>
            <p:nvSpPr>
              <p:cNvPr id="80" name="テキスト ボックス 79">
                <a:extLst>
                  <a:ext uri="{FF2B5EF4-FFF2-40B4-BE49-F238E27FC236}">
                    <a16:creationId xmlns:a16="http://schemas.microsoft.com/office/drawing/2014/main" id="{61D59BE8-2972-4CC5-82E5-07F6CF8B01AF}"/>
                  </a:ext>
                </a:extLst>
              </p:cNvPr>
              <p:cNvSpPr txBox="1">
                <a:spLocks noRot="1" noChangeAspect="1" noMove="1" noResize="1" noEditPoints="1" noAdjustHandles="1" noChangeArrowheads="1" noChangeShapeType="1" noTextEdit="1"/>
              </p:cNvSpPr>
              <p:nvPr/>
            </p:nvSpPr>
            <p:spPr>
              <a:xfrm>
                <a:off x="1375974" y="2949159"/>
                <a:ext cx="974708" cy="369332"/>
              </a:xfrm>
              <a:prstGeom prst="rect">
                <a:avLst/>
              </a:prstGeom>
              <a:blipFill>
                <a:blip r:embed="rId39"/>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D58EE077-9836-4C83-9871-931BF44E2810}"/>
                  </a:ext>
                </a:extLst>
              </p:cNvPr>
              <p:cNvSpPr txBox="1"/>
              <p:nvPr/>
            </p:nvSpPr>
            <p:spPr>
              <a:xfrm>
                <a:off x="4028564" y="291671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[2,1,3]</m:t>
                      </m:r>
                    </m:oMath>
                  </m:oMathPara>
                </a14:m>
                <a:endParaRPr kumimoji="1" lang="ja-JP" altLang="en-US" dirty="0"/>
              </a:p>
            </p:txBody>
          </p:sp>
        </mc:Choice>
        <mc:Fallback xmlns="">
          <p:sp>
            <p:nvSpPr>
              <p:cNvPr id="81" name="テキスト ボックス 80">
                <a:extLst>
                  <a:ext uri="{FF2B5EF4-FFF2-40B4-BE49-F238E27FC236}">
                    <a16:creationId xmlns:a16="http://schemas.microsoft.com/office/drawing/2014/main" id="{D58EE077-9836-4C83-9871-931BF44E2810}"/>
                  </a:ext>
                </a:extLst>
              </p:cNvPr>
              <p:cNvSpPr txBox="1">
                <a:spLocks noRot="1" noChangeAspect="1" noMove="1" noResize="1" noEditPoints="1" noAdjustHandles="1" noChangeArrowheads="1" noChangeShapeType="1" noTextEdit="1"/>
              </p:cNvSpPr>
              <p:nvPr/>
            </p:nvSpPr>
            <p:spPr>
              <a:xfrm>
                <a:off x="4028564" y="2916717"/>
                <a:ext cx="974708" cy="369332"/>
              </a:xfrm>
              <a:prstGeom prst="rect">
                <a:avLst/>
              </a:prstGeom>
              <a:blipFill>
                <a:blip r:embed="rId40"/>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876C456A-5936-49A4-9A4D-445A02B10B26}"/>
                  </a:ext>
                </a:extLst>
              </p:cNvPr>
              <p:cNvSpPr txBox="1"/>
              <p:nvPr/>
            </p:nvSpPr>
            <p:spPr>
              <a:xfrm>
                <a:off x="6774663" y="292512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[1,3,2]</m:t>
                      </m:r>
                    </m:oMath>
                  </m:oMathPara>
                </a14:m>
                <a:endParaRPr kumimoji="1" lang="ja-JP" altLang="en-US" dirty="0"/>
              </a:p>
            </p:txBody>
          </p:sp>
        </mc:Choice>
        <mc:Fallback xmlns="">
          <p:sp>
            <p:nvSpPr>
              <p:cNvPr id="82" name="テキスト ボックス 81">
                <a:extLst>
                  <a:ext uri="{FF2B5EF4-FFF2-40B4-BE49-F238E27FC236}">
                    <a16:creationId xmlns:a16="http://schemas.microsoft.com/office/drawing/2014/main" id="{876C456A-5936-49A4-9A4D-445A02B10B26}"/>
                  </a:ext>
                </a:extLst>
              </p:cNvPr>
              <p:cNvSpPr txBox="1">
                <a:spLocks noRot="1" noChangeAspect="1" noMove="1" noResize="1" noEditPoints="1" noAdjustHandles="1" noChangeArrowheads="1" noChangeShapeType="1" noTextEdit="1"/>
              </p:cNvSpPr>
              <p:nvPr/>
            </p:nvSpPr>
            <p:spPr>
              <a:xfrm>
                <a:off x="6774663" y="2925127"/>
                <a:ext cx="974708" cy="369332"/>
              </a:xfrm>
              <a:prstGeom prst="rect">
                <a:avLst/>
              </a:prstGeom>
              <a:blipFill>
                <a:blip r:embed="rId41"/>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50DEFD55-20DB-4BF5-98EA-ECDEE6A03605}"/>
                  </a:ext>
                </a:extLst>
              </p:cNvPr>
              <p:cNvSpPr txBox="1"/>
              <p:nvPr/>
            </p:nvSpPr>
            <p:spPr>
              <a:xfrm>
                <a:off x="1370866" y="503133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2,3,1]</m:t>
                      </m:r>
                    </m:oMath>
                  </m:oMathPara>
                </a14:m>
                <a:endParaRPr kumimoji="1" lang="ja-JP" altLang="en-US" dirty="0"/>
              </a:p>
            </p:txBody>
          </p:sp>
        </mc:Choice>
        <mc:Fallback xmlns="">
          <p:sp>
            <p:nvSpPr>
              <p:cNvPr id="83" name="テキスト ボックス 82">
                <a:extLst>
                  <a:ext uri="{FF2B5EF4-FFF2-40B4-BE49-F238E27FC236}">
                    <a16:creationId xmlns:a16="http://schemas.microsoft.com/office/drawing/2014/main" id="{50DEFD55-20DB-4BF5-98EA-ECDEE6A03605}"/>
                  </a:ext>
                </a:extLst>
              </p:cNvPr>
              <p:cNvSpPr txBox="1">
                <a:spLocks noRot="1" noChangeAspect="1" noMove="1" noResize="1" noEditPoints="1" noAdjustHandles="1" noChangeArrowheads="1" noChangeShapeType="1" noTextEdit="1"/>
              </p:cNvSpPr>
              <p:nvPr/>
            </p:nvSpPr>
            <p:spPr>
              <a:xfrm>
                <a:off x="1370866" y="5031337"/>
                <a:ext cx="974708" cy="369332"/>
              </a:xfrm>
              <a:prstGeom prst="rect">
                <a:avLst/>
              </a:prstGeom>
              <a:blipFill>
                <a:blip r:embed="rId42"/>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EFD74749-105D-4F58-BC5A-F92D7B9C15FA}"/>
                  </a:ext>
                </a:extLst>
              </p:cNvPr>
              <p:cNvSpPr txBox="1"/>
              <p:nvPr/>
            </p:nvSpPr>
            <p:spPr>
              <a:xfrm>
                <a:off x="4028564" y="5013821"/>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[3,1,2]</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EFD74749-105D-4F58-BC5A-F92D7B9C15FA}"/>
                  </a:ext>
                </a:extLst>
              </p:cNvPr>
              <p:cNvSpPr txBox="1">
                <a:spLocks noRot="1" noChangeAspect="1" noMove="1" noResize="1" noEditPoints="1" noAdjustHandles="1" noChangeArrowheads="1" noChangeShapeType="1" noTextEdit="1"/>
              </p:cNvSpPr>
              <p:nvPr/>
            </p:nvSpPr>
            <p:spPr>
              <a:xfrm>
                <a:off x="4028564" y="5013821"/>
                <a:ext cx="974708" cy="369332"/>
              </a:xfrm>
              <a:prstGeom prst="rect">
                <a:avLst/>
              </a:prstGeom>
              <a:blipFill>
                <a:blip r:embed="rId43"/>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BF2417AA-5B86-4B19-AE56-96BCFB08454F}"/>
                  </a:ext>
                </a:extLst>
              </p:cNvPr>
              <p:cNvSpPr txBox="1"/>
              <p:nvPr/>
            </p:nvSpPr>
            <p:spPr>
              <a:xfrm>
                <a:off x="6774663" y="5026929"/>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[3,2,1]</m:t>
                      </m:r>
                    </m:oMath>
                  </m:oMathPara>
                </a14:m>
                <a:endParaRPr kumimoji="1" lang="ja-JP" altLang="en-US" dirty="0"/>
              </a:p>
            </p:txBody>
          </p:sp>
        </mc:Choice>
        <mc:Fallback xmlns="">
          <p:sp>
            <p:nvSpPr>
              <p:cNvPr id="85" name="テキスト ボックス 84">
                <a:extLst>
                  <a:ext uri="{FF2B5EF4-FFF2-40B4-BE49-F238E27FC236}">
                    <a16:creationId xmlns:a16="http://schemas.microsoft.com/office/drawing/2014/main" id="{BF2417AA-5B86-4B19-AE56-96BCFB08454F}"/>
                  </a:ext>
                </a:extLst>
              </p:cNvPr>
              <p:cNvSpPr txBox="1">
                <a:spLocks noRot="1" noChangeAspect="1" noMove="1" noResize="1" noEditPoints="1" noAdjustHandles="1" noChangeArrowheads="1" noChangeShapeType="1" noTextEdit="1"/>
              </p:cNvSpPr>
              <p:nvPr/>
            </p:nvSpPr>
            <p:spPr>
              <a:xfrm>
                <a:off x="6774663" y="5026929"/>
                <a:ext cx="974708" cy="369332"/>
              </a:xfrm>
              <a:prstGeom prst="rect">
                <a:avLst/>
              </a:prstGeom>
              <a:blipFill>
                <a:blip r:embed="rId44"/>
                <a:stretch>
                  <a:fillRect b="-18333"/>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94AB1B50-4945-46BD-BC7C-AAB42D68EB59}"/>
              </a:ext>
            </a:extLst>
          </p:cNvPr>
          <p:cNvCxnSpPr/>
          <p:nvPr/>
        </p:nvCxnSpPr>
        <p:spPr>
          <a:xfrm>
            <a:off x="1109184" y="1777105"/>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C62CE974-F93B-4AD7-9E57-AF2C3E8242A4}"/>
              </a:ext>
            </a:extLst>
          </p:cNvPr>
          <p:cNvCxnSpPr/>
          <p:nvPr/>
        </p:nvCxnSpPr>
        <p:spPr>
          <a:xfrm>
            <a:off x="1877018" y="1777105"/>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109E1B08-4AD4-4D2E-A76B-A39757AC36E1}"/>
              </a:ext>
            </a:extLst>
          </p:cNvPr>
          <p:cNvCxnSpPr/>
          <p:nvPr/>
        </p:nvCxnSpPr>
        <p:spPr>
          <a:xfrm>
            <a:off x="2685331" y="1777105"/>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81C5A0B3-2BCE-4C96-B827-99653AEB430C}"/>
              </a:ext>
            </a:extLst>
          </p:cNvPr>
          <p:cNvCxnSpPr/>
          <p:nvPr/>
        </p:nvCxnSpPr>
        <p:spPr>
          <a:xfrm>
            <a:off x="5321587" y="1777105"/>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5FF7F2D8-F379-460E-AFA7-2D0030B420E3}"/>
              </a:ext>
            </a:extLst>
          </p:cNvPr>
          <p:cNvCxnSpPr/>
          <p:nvPr/>
        </p:nvCxnSpPr>
        <p:spPr>
          <a:xfrm>
            <a:off x="6512981" y="1777105"/>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B9F0C65F-90FA-487F-860A-3B4A7959A5E9}"/>
              </a:ext>
            </a:extLst>
          </p:cNvPr>
          <p:cNvCxnSpPr/>
          <p:nvPr/>
        </p:nvCxnSpPr>
        <p:spPr>
          <a:xfrm>
            <a:off x="7283756" y="3906530"/>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曲線 10">
            <a:extLst>
              <a:ext uri="{FF2B5EF4-FFF2-40B4-BE49-F238E27FC236}">
                <a16:creationId xmlns:a16="http://schemas.microsoft.com/office/drawing/2014/main" id="{58B1A050-2DE8-45AE-8110-F487FE8307B1}"/>
              </a:ext>
            </a:extLst>
          </p:cNvPr>
          <p:cNvCxnSpPr>
            <a:stCxn id="29" idx="2"/>
            <a:endCxn id="33" idx="0"/>
          </p:cNvCxnSpPr>
          <p:nvPr/>
        </p:nvCxnSpPr>
        <p:spPr>
          <a:xfrm rot="16200000" flipH="1">
            <a:off x="3733132" y="1830691"/>
            <a:ext cx="841937" cy="774436"/>
          </a:xfrm>
          <a:prstGeom prst="curvedConnector3">
            <a:avLst>
              <a:gd name="adj1" fmla="val 6328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曲線 90">
            <a:extLst>
              <a:ext uri="{FF2B5EF4-FFF2-40B4-BE49-F238E27FC236}">
                <a16:creationId xmlns:a16="http://schemas.microsoft.com/office/drawing/2014/main" id="{E503E3D8-10A3-4268-A1D3-D210BFCFCBD1}"/>
              </a:ext>
            </a:extLst>
          </p:cNvPr>
          <p:cNvCxnSpPr>
            <a:cxnSpLocks/>
            <a:stCxn id="30" idx="2"/>
            <a:endCxn id="32" idx="0"/>
          </p:cNvCxnSpPr>
          <p:nvPr/>
        </p:nvCxnSpPr>
        <p:spPr>
          <a:xfrm rot="5400000">
            <a:off x="3733132" y="1830691"/>
            <a:ext cx="841937" cy="774436"/>
          </a:xfrm>
          <a:prstGeom prst="curvedConnector3">
            <a:avLst>
              <a:gd name="adj1" fmla="val 3906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コネクタ: 曲線 91">
            <a:extLst>
              <a:ext uri="{FF2B5EF4-FFF2-40B4-BE49-F238E27FC236}">
                <a16:creationId xmlns:a16="http://schemas.microsoft.com/office/drawing/2014/main" id="{2524D374-A346-4923-A84D-92104A9A5CD8}"/>
              </a:ext>
            </a:extLst>
          </p:cNvPr>
          <p:cNvCxnSpPr>
            <a:cxnSpLocks/>
            <a:stCxn id="39" idx="2"/>
            <a:endCxn id="43" idx="0"/>
          </p:cNvCxnSpPr>
          <p:nvPr/>
        </p:nvCxnSpPr>
        <p:spPr>
          <a:xfrm rot="16200000" flipH="1">
            <a:off x="7263163" y="1821195"/>
            <a:ext cx="841937" cy="793428"/>
          </a:xfrm>
          <a:prstGeom prst="curvedConnector3">
            <a:avLst>
              <a:gd name="adj1" fmla="val 6719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曲線 92">
            <a:extLst>
              <a:ext uri="{FF2B5EF4-FFF2-40B4-BE49-F238E27FC236}">
                <a16:creationId xmlns:a16="http://schemas.microsoft.com/office/drawing/2014/main" id="{F54B753D-F40D-4C26-A14E-2C8DE1B5952C}"/>
              </a:ext>
            </a:extLst>
          </p:cNvPr>
          <p:cNvCxnSpPr>
            <a:cxnSpLocks/>
            <a:stCxn id="40" idx="2"/>
            <a:endCxn id="42" idx="0"/>
          </p:cNvCxnSpPr>
          <p:nvPr/>
        </p:nvCxnSpPr>
        <p:spPr>
          <a:xfrm rot="5400000">
            <a:off x="7263163" y="1821195"/>
            <a:ext cx="841937" cy="793428"/>
          </a:xfrm>
          <a:prstGeom prst="curvedConnector3">
            <a:avLst>
              <a:gd name="adj1" fmla="val 4062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コネクタ: 曲線 99">
            <a:extLst>
              <a:ext uri="{FF2B5EF4-FFF2-40B4-BE49-F238E27FC236}">
                <a16:creationId xmlns:a16="http://schemas.microsoft.com/office/drawing/2014/main" id="{4CDC82F8-7243-4CA5-AB30-E7A7CD71F638}"/>
              </a:ext>
            </a:extLst>
          </p:cNvPr>
          <p:cNvCxnSpPr>
            <a:cxnSpLocks/>
            <a:stCxn id="47" idx="2"/>
            <a:endCxn id="52" idx="0"/>
          </p:cNvCxnSpPr>
          <p:nvPr/>
        </p:nvCxnSpPr>
        <p:spPr>
          <a:xfrm rot="16200000" flipH="1">
            <a:off x="1475436" y="3540277"/>
            <a:ext cx="841937" cy="1574441"/>
          </a:xfrm>
          <a:prstGeom prst="curvedConnector3">
            <a:avLst>
              <a:gd name="adj1" fmla="val 2734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コネクタ: 曲線 102">
            <a:extLst>
              <a:ext uri="{FF2B5EF4-FFF2-40B4-BE49-F238E27FC236}">
                <a16:creationId xmlns:a16="http://schemas.microsoft.com/office/drawing/2014/main" id="{2EF46588-D147-41E5-910C-F6A5BB7FA68D}"/>
              </a:ext>
            </a:extLst>
          </p:cNvPr>
          <p:cNvCxnSpPr>
            <a:cxnSpLocks/>
            <a:stCxn id="48" idx="2"/>
            <a:endCxn id="50" idx="0"/>
          </p:cNvCxnSpPr>
          <p:nvPr/>
        </p:nvCxnSpPr>
        <p:spPr>
          <a:xfrm rot="5400000">
            <a:off x="1075434" y="3940280"/>
            <a:ext cx="841937" cy="774436"/>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コネクタ: 曲線 103">
            <a:extLst>
              <a:ext uri="{FF2B5EF4-FFF2-40B4-BE49-F238E27FC236}">
                <a16:creationId xmlns:a16="http://schemas.microsoft.com/office/drawing/2014/main" id="{A698DF80-D8CD-4126-B7BC-6CFE41E66606}"/>
              </a:ext>
            </a:extLst>
          </p:cNvPr>
          <p:cNvCxnSpPr>
            <a:cxnSpLocks/>
            <a:stCxn id="49" idx="2"/>
            <a:endCxn id="51" idx="0"/>
          </p:cNvCxnSpPr>
          <p:nvPr/>
        </p:nvCxnSpPr>
        <p:spPr>
          <a:xfrm rot="5400000">
            <a:off x="1862655" y="3927496"/>
            <a:ext cx="841937" cy="800005"/>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コネクタ: 曲線 111">
            <a:extLst>
              <a:ext uri="{FF2B5EF4-FFF2-40B4-BE49-F238E27FC236}">
                <a16:creationId xmlns:a16="http://schemas.microsoft.com/office/drawing/2014/main" id="{141E7BB3-4F65-4494-A21A-9665AAEA54D3}"/>
              </a:ext>
            </a:extLst>
          </p:cNvPr>
          <p:cNvCxnSpPr>
            <a:cxnSpLocks/>
            <a:stCxn id="56" idx="2"/>
            <a:endCxn id="60" idx="0"/>
          </p:cNvCxnSpPr>
          <p:nvPr/>
        </p:nvCxnSpPr>
        <p:spPr>
          <a:xfrm rot="16200000" flipH="1">
            <a:off x="3733132" y="3940280"/>
            <a:ext cx="841937" cy="774436"/>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コネクタ: 曲線 114">
            <a:extLst>
              <a:ext uri="{FF2B5EF4-FFF2-40B4-BE49-F238E27FC236}">
                <a16:creationId xmlns:a16="http://schemas.microsoft.com/office/drawing/2014/main" id="{B1EDD79F-782B-41FF-80C2-0AE4CF103EE7}"/>
              </a:ext>
            </a:extLst>
          </p:cNvPr>
          <p:cNvCxnSpPr>
            <a:cxnSpLocks/>
            <a:stCxn id="57" idx="2"/>
            <a:endCxn id="61" idx="0"/>
          </p:cNvCxnSpPr>
          <p:nvPr/>
        </p:nvCxnSpPr>
        <p:spPr>
          <a:xfrm rot="16200000" flipH="1">
            <a:off x="4513774" y="3934074"/>
            <a:ext cx="841937" cy="786848"/>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コネクタ: 曲線 117">
            <a:extLst>
              <a:ext uri="{FF2B5EF4-FFF2-40B4-BE49-F238E27FC236}">
                <a16:creationId xmlns:a16="http://schemas.microsoft.com/office/drawing/2014/main" id="{1DB468A8-F019-44AF-B9B5-65DF92FD8F6B}"/>
              </a:ext>
            </a:extLst>
          </p:cNvPr>
          <p:cNvCxnSpPr>
            <a:cxnSpLocks/>
            <a:stCxn id="58" idx="2"/>
            <a:endCxn id="59" idx="0"/>
          </p:cNvCxnSpPr>
          <p:nvPr/>
        </p:nvCxnSpPr>
        <p:spPr>
          <a:xfrm rot="5400000">
            <a:off x="4126556" y="3546856"/>
            <a:ext cx="841937" cy="1561284"/>
          </a:xfrm>
          <a:prstGeom prst="curvedConnector3">
            <a:avLst>
              <a:gd name="adj1" fmla="val 3124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コネクタ: 曲線 121">
            <a:extLst>
              <a:ext uri="{FF2B5EF4-FFF2-40B4-BE49-F238E27FC236}">
                <a16:creationId xmlns:a16="http://schemas.microsoft.com/office/drawing/2014/main" id="{2FF3A24D-AD37-4BCA-ADAA-D5F2FBBBECAC}"/>
              </a:ext>
            </a:extLst>
          </p:cNvPr>
          <p:cNvCxnSpPr>
            <a:cxnSpLocks/>
            <a:stCxn id="65" idx="2"/>
            <a:endCxn id="70" idx="0"/>
          </p:cNvCxnSpPr>
          <p:nvPr/>
        </p:nvCxnSpPr>
        <p:spPr>
          <a:xfrm rot="16200000" flipH="1">
            <a:off x="6882522" y="3536988"/>
            <a:ext cx="841937" cy="1581019"/>
          </a:xfrm>
          <a:prstGeom prst="curvedConnector3">
            <a:avLst>
              <a:gd name="adj1" fmla="val 6953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コネクタ: 曲線 124">
            <a:extLst>
              <a:ext uri="{FF2B5EF4-FFF2-40B4-BE49-F238E27FC236}">
                <a16:creationId xmlns:a16="http://schemas.microsoft.com/office/drawing/2014/main" id="{EDDE4123-6643-427C-B7E7-2B275FFC1805}"/>
              </a:ext>
            </a:extLst>
          </p:cNvPr>
          <p:cNvCxnSpPr>
            <a:cxnSpLocks/>
            <a:stCxn id="67" idx="2"/>
            <a:endCxn id="68" idx="0"/>
          </p:cNvCxnSpPr>
          <p:nvPr/>
        </p:nvCxnSpPr>
        <p:spPr>
          <a:xfrm rot="5400000">
            <a:off x="6882523" y="3536989"/>
            <a:ext cx="841937" cy="1581019"/>
          </a:xfrm>
          <a:prstGeom prst="curvedConnector3">
            <a:avLst>
              <a:gd name="adj1" fmla="val 2968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A118B85-86BF-4730-929B-7A7F6F6309CE}"/>
              </a:ext>
            </a:extLst>
          </p:cNvPr>
          <p:cNvSpPr txBox="1"/>
          <p:nvPr/>
        </p:nvSpPr>
        <p:spPr>
          <a:xfrm>
            <a:off x="3658176" y="3166858"/>
            <a:ext cx="1766283" cy="369332"/>
          </a:xfrm>
          <a:prstGeom prst="rect">
            <a:avLst/>
          </a:prstGeom>
          <a:noFill/>
        </p:spPr>
        <p:txBody>
          <a:bodyPr wrap="square" rtlCol="0">
            <a:spAutoFit/>
          </a:bodyPr>
          <a:lstStyle/>
          <a:p>
            <a:pPr algn="ctr"/>
            <a:r>
              <a:rPr kumimoji="1" lang="en-US" altLang="ja-JP" dirty="0">
                <a:solidFill>
                  <a:schemeClr val="accent3"/>
                </a:solidFill>
              </a:rPr>
              <a:t>2</a:t>
            </a:r>
            <a:r>
              <a:rPr lang="ja-JP" altLang="en-US" dirty="0">
                <a:solidFill>
                  <a:schemeClr val="accent3"/>
                </a:solidFill>
              </a:rPr>
              <a:t>個の</a:t>
            </a:r>
            <a:r>
              <a:rPr kumimoji="1" lang="ja-JP" altLang="en-US" dirty="0">
                <a:solidFill>
                  <a:schemeClr val="accent3"/>
                </a:solidFill>
              </a:rPr>
              <a:t>位置交換</a:t>
            </a:r>
          </a:p>
        </p:txBody>
      </p:sp>
      <p:sp>
        <p:nvSpPr>
          <p:cNvPr id="131" name="テキスト ボックス 130">
            <a:extLst>
              <a:ext uri="{FF2B5EF4-FFF2-40B4-BE49-F238E27FC236}">
                <a16:creationId xmlns:a16="http://schemas.microsoft.com/office/drawing/2014/main" id="{E5FC54F4-E253-43CE-BFA2-53EDA000F4A0}"/>
              </a:ext>
            </a:extLst>
          </p:cNvPr>
          <p:cNvSpPr txBox="1"/>
          <p:nvPr/>
        </p:nvSpPr>
        <p:spPr>
          <a:xfrm>
            <a:off x="6420348" y="3161429"/>
            <a:ext cx="1766283" cy="369332"/>
          </a:xfrm>
          <a:prstGeom prst="rect">
            <a:avLst/>
          </a:prstGeom>
          <a:noFill/>
        </p:spPr>
        <p:txBody>
          <a:bodyPr wrap="square" rtlCol="0">
            <a:spAutoFit/>
          </a:bodyPr>
          <a:lstStyle/>
          <a:p>
            <a:pPr algn="ctr"/>
            <a:r>
              <a:rPr kumimoji="1" lang="en-US" altLang="ja-JP" dirty="0">
                <a:solidFill>
                  <a:schemeClr val="accent3"/>
                </a:solidFill>
              </a:rPr>
              <a:t>2</a:t>
            </a:r>
            <a:r>
              <a:rPr lang="ja-JP" altLang="en-US" dirty="0">
                <a:solidFill>
                  <a:schemeClr val="accent3"/>
                </a:solidFill>
              </a:rPr>
              <a:t>個の</a:t>
            </a:r>
            <a:r>
              <a:rPr kumimoji="1" lang="ja-JP" altLang="en-US" dirty="0">
                <a:solidFill>
                  <a:schemeClr val="accent3"/>
                </a:solidFill>
              </a:rPr>
              <a:t>位置交換</a:t>
            </a:r>
          </a:p>
        </p:txBody>
      </p:sp>
      <p:sp>
        <p:nvSpPr>
          <p:cNvPr id="132" name="テキスト ボックス 131">
            <a:extLst>
              <a:ext uri="{FF2B5EF4-FFF2-40B4-BE49-F238E27FC236}">
                <a16:creationId xmlns:a16="http://schemas.microsoft.com/office/drawing/2014/main" id="{8292AF3D-D60C-45B9-ACDA-72B41588A2C4}"/>
              </a:ext>
            </a:extLst>
          </p:cNvPr>
          <p:cNvSpPr txBox="1"/>
          <p:nvPr/>
        </p:nvSpPr>
        <p:spPr>
          <a:xfrm>
            <a:off x="6420348" y="5305391"/>
            <a:ext cx="1766283" cy="369332"/>
          </a:xfrm>
          <a:prstGeom prst="rect">
            <a:avLst/>
          </a:prstGeom>
          <a:noFill/>
        </p:spPr>
        <p:txBody>
          <a:bodyPr wrap="square" rtlCol="0">
            <a:spAutoFit/>
          </a:bodyPr>
          <a:lstStyle/>
          <a:p>
            <a:pPr algn="ctr"/>
            <a:r>
              <a:rPr kumimoji="1" lang="en-US" altLang="ja-JP" dirty="0">
                <a:solidFill>
                  <a:schemeClr val="accent3"/>
                </a:solidFill>
              </a:rPr>
              <a:t>2</a:t>
            </a:r>
            <a:r>
              <a:rPr lang="ja-JP" altLang="en-US" dirty="0">
                <a:solidFill>
                  <a:schemeClr val="accent3"/>
                </a:solidFill>
              </a:rPr>
              <a:t>個の</a:t>
            </a:r>
            <a:r>
              <a:rPr kumimoji="1" lang="ja-JP" altLang="en-US" dirty="0">
                <a:solidFill>
                  <a:schemeClr val="accent3"/>
                </a:solidFill>
              </a:rPr>
              <a:t>位置交換</a:t>
            </a:r>
          </a:p>
        </p:txBody>
      </p:sp>
      <p:sp>
        <p:nvSpPr>
          <p:cNvPr id="133" name="テキスト ボックス 132">
            <a:extLst>
              <a:ext uri="{FF2B5EF4-FFF2-40B4-BE49-F238E27FC236}">
                <a16:creationId xmlns:a16="http://schemas.microsoft.com/office/drawing/2014/main" id="{94227E79-18D4-497A-ADEA-CFEDE5670A62}"/>
              </a:ext>
            </a:extLst>
          </p:cNvPr>
          <p:cNvSpPr txBox="1"/>
          <p:nvPr/>
        </p:nvSpPr>
        <p:spPr>
          <a:xfrm>
            <a:off x="3688858" y="5305391"/>
            <a:ext cx="1766283" cy="369332"/>
          </a:xfrm>
          <a:prstGeom prst="rect">
            <a:avLst/>
          </a:prstGeom>
          <a:noFill/>
        </p:spPr>
        <p:txBody>
          <a:bodyPr wrap="square" rtlCol="0">
            <a:spAutoFit/>
          </a:bodyPr>
          <a:lstStyle/>
          <a:p>
            <a:pPr algn="ctr"/>
            <a:r>
              <a:rPr lang="en-US" altLang="ja-JP" dirty="0">
                <a:solidFill>
                  <a:schemeClr val="accent1"/>
                </a:solidFill>
              </a:rPr>
              <a:t>3</a:t>
            </a:r>
            <a:r>
              <a:rPr lang="ja-JP" altLang="en-US" dirty="0">
                <a:solidFill>
                  <a:schemeClr val="accent1"/>
                </a:solidFill>
              </a:rPr>
              <a:t>個の</a:t>
            </a:r>
            <a:r>
              <a:rPr kumimoji="1" lang="ja-JP" altLang="en-US" dirty="0">
                <a:solidFill>
                  <a:schemeClr val="accent1"/>
                </a:solidFill>
              </a:rPr>
              <a:t>位置交換</a:t>
            </a:r>
          </a:p>
        </p:txBody>
      </p:sp>
      <p:sp>
        <p:nvSpPr>
          <p:cNvPr id="134" name="テキスト ボックス 133">
            <a:extLst>
              <a:ext uri="{FF2B5EF4-FFF2-40B4-BE49-F238E27FC236}">
                <a16:creationId xmlns:a16="http://schemas.microsoft.com/office/drawing/2014/main" id="{3B6EF2FA-8861-4018-A240-30D6FF249A99}"/>
              </a:ext>
            </a:extLst>
          </p:cNvPr>
          <p:cNvSpPr txBox="1"/>
          <p:nvPr/>
        </p:nvSpPr>
        <p:spPr>
          <a:xfrm>
            <a:off x="1000478" y="5305391"/>
            <a:ext cx="1766283" cy="369332"/>
          </a:xfrm>
          <a:prstGeom prst="rect">
            <a:avLst/>
          </a:prstGeom>
          <a:noFill/>
        </p:spPr>
        <p:txBody>
          <a:bodyPr wrap="square" rtlCol="0">
            <a:spAutoFit/>
          </a:bodyPr>
          <a:lstStyle/>
          <a:p>
            <a:pPr algn="ctr"/>
            <a:r>
              <a:rPr lang="en-US" altLang="ja-JP" dirty="0">
                <a:solidFill>
                  <a:schemeClr val="accent1"/>
                </a:solidFill>
              </a:rPr>
              <a:t>3</a:t>
            </a:r>
            <a:r>
              <a:rPr lang="ja-JP" altLang="en-US" dirty="0">
                <a:solidFill>
                  <a:schemeClr val="accent1"/>
                </a:solidFill>
              </a:rPr>
              <a:t>個の</a:t>
            </a:r>
            <a:r>
              <a:rPr kumimoji="1" lang="ja-JP" altLang="en-US" dirty="0">
                <a:solidFill>
                  <a:schemeClr val="accent1"/>
                </a:solidFill>
              </a:rPr>
              <a:t>位置交換</a:t>
            </a:r>
          </a:p>
        </p:txBody>
      </p:sp>
      <p:sp>
        <p:nvSpPr>
          <p:cNvPr id="135" name="テキスト ボックス 134">
            <a:extLst>
              <a:ext uri="{FF2B5EF4-FFF2-40B4-BE49-F238E27FC236}">
                <a16:creationId xmlns:a16="http://schemas.microsoft.com/office/drawing/2014/main" id="{AB8411AB-7293-4DDA-94BA-906B64C98733}"/>
              </a:ext>
            </a:extLst>
          </p:cNvPr>
          <p:cNvSpPr txBox="1"/>
          <p:nvPr/>
        </p:nvSpPr>
        <p:spPr>
          <a:xfrm>
            <a:off x="1005591" y="3195161"/>
            <a:ext cx="1766283" cy="369332"/>
          </a:xfrm>
          <a:prstGeom prst="rect">
            <a:avLst/>
          </a:prstGeom>
          <a:noFill/>
        </p:spPr>
        <p:txBody>
          <a:bodyPr wrap="square" rtlCol="0">
            <a:spAutoFit/>
          </a:bodyPr>
          <a:lstStyle/>
          <a:p>
            <a:pPr algn="ctr"/>
            <a:r>
              <a:rPr kumimoji="1" lang="ja-JP" altLang="en-US" dirty="0">
                <a:solidFill>
                  <a:srgbClr val="FF0000"/>
                </a:solidFill>
              </a:rPr>
              <a:t>位置交換なし</a:t>
            </a:r>
          </a:p>
        </p:txBody>
      </p:sp>
    </p:spTree>
    <p:extLst>
      <p:ext uri="{BB962C8B-B14F-4D97-AF65-F5344CB8AC3E}">
        <p14:creationId xmlns:p14="http://schemas.microsoft.com/office/powerpoint/2010/main" val="4003505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この操作を二度続けて交換する（これを二乗と呼ぶ）</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27</a:t>
            </a:fld>
            <a:endParaRPr lang="ja-JP" altLang="en-US"/>
          </a:p>
        </p:txBody>
      </p:sp>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52322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この操作を複数回行うと、結果が変わる。</a:t>
            </a:r>
            <a:endParaRPr lang="en-US" altLang="ja-JP" dirty="0"/>
          </a:p>
        </p:txBody>
      </p:sp>
      <p:sp>
        <p:nvSpPr>
          <p:cNvPr id="8" name="コンテンツ プレースホルダー 1">
            <a:extLst>
              <a:ext uri="{FF2B5EF4-FFF2-40B4-BE49-F238E27FC236}">
                <a16:creationId xmlns:a16="http://schemas.microsoft.com/office/drawing/2014/main" id="{7FC165D7-E4F9-42F6-9A64-5D539E64C145}"/>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F686589-B1A6-49C4-BD37-DA7DD71DF1F6}"/>
                  </a:ext>
                </a:extLst>
              </p:cNvPr>
              <p:cNvSpPr txBox="1"/>
              <p:nvPr/>
            </p:nvSpPr>
            <p:spPr>
              <a:xfrm>
                <a:off x="1676399" y="1855205"/>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29" name="テキスト ボックス 28">
                <a:extLst>
                  <a:ext uri="{FF2B5EF4-FFF2-40B4-BE49-F238E27FC236}">
                    <a16:creationId xmlns:a16="http://schemas.microsoft.com/office/drawing/2014/main" id="{0F686589-B1A6-49C4-BD37-DA7DD71DF1F6}"/>
                  </a:ext>
                </a:extLst>
              </p:cNvPr>
              <p:cNvSpPr txBox="1">
                <a:spLocks noRot="1" noChangeAspect="1" noMove="1" noResize="1" noEditPoints="1" noAdjustHandles="1" noChangeArrowheads="1" noChangeShapeType="1" noTextEdit="1"/>
              </p:cNvSpPr>
              <p:nvPr/>
            </p:nvSpPr>
            <p:spPr>
              <a:xfrm>
                <a:off x="1676399" y="1855205"/>
                <a:ext cx="523364"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734B4B3-D484-4A72-A830-0D4DDF676EA3}"/>
                  </a:ext>
                </a:extLst>
              </p:cNvPr>
              <p:cNvSpPr txBox="1"/>
              <p:nvPr/>
            </p:nvSpPr>
            <p:spPr>
              <a:xfrm>
                <a:off x="2450835" y="1855205"/>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0" name="テキスト ボックス 29">
                <a:extLst>
                  <a:ext uri="{FF2B5EF4-FFF2-40B4-BE49-F238E27FC236}">
                    <a16:creationId xmlns:a16="http://schemas.microsoft.com/office/drawing/2014/main" id="{6734B4B3-D484-4A72-A830-0D4DDF676EA3}"/>
                  </a:ext>
                </a:extLst>
              </p:cNvPr>
              <p:cNvSpPr txBox="1">
                <a:spLocks noRot="1" noChangeAspect="1" noMove="1" noResize="1" noEditPoints="1" noAdjustHandles="1" noChangeArrowheads="1" noChangeShapeType="1" noTextEdit="1"/>
              </p:cNvSpPr>
              <p:nvPr/>
            </p:nvSpPr>
            <p:spPr>
              <a:xfrm>
                <a:off x="2450835" y="1855205"/>
                <a:ext cx="52336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037373AF-68D3-44BA-AD7E-1E026C3BE143}"/>
                  </a:ext>
                </a:extLst>
              </p:cNvPr>
              <p:cNvSpPr txBox="1"/>
              <p:nvPr/>
            </p:nvSpPr>
            <p:spPr>
              <a:xfrm>
                <a:off x="3237683" y="1855205"/>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037373AF-68D3-44BA-AD7E-1E026C3BE143}"/>
                  </a:ext>
                </a:extLst>
              </p:cNvPr>
              <p:cNvSpPr txBox="1">
                <a:spLocks noRot="1" noChangeAspect="1" noMove="1" noResize="1" noEditPoints="1" noAdjustHandles="1" noChangeArrowheads="1" noChangeShapeType="1" noTextEdit="1"/>
              </p:cNvSpPr>
              <p:nvPr/>
            </p:nvSpPr>
            <p:spPr>
              <a:xfrm>
                <a:off x="3237683" y="1855205"/>
                <a:ext cx="523364"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492CD24-791A-464F-A377-14996E6C608E}"/>
                  </a:ext>
                </a:extLst>
              </p:cNvPr>
              <p:cNvSpPr txBox="1"/>
              <p:nvPr/>
            </p:nvSpPr>
            <p:spPr>
              <a:xfrm>
                <a:off x="1676399" y="3066474"/>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8492CD24-791A-464F-A377-14996E6C608E}"/>
                  </a:ext>
                </a:extLst>
              </p:cNvPr>
              <p:cNvSpPr txBox="1">
                <a:spLocks noRot="1" noChangeAspect="1" noMove="1" noResize="1" noEditPoints="1" noAdjustHandles="1" noChangeArrowheads="1" noChangeShapeType="1" noTextEdit="1"/>
              </p:cNvSpPr>
              <p:nvPr/>
            </p:nvSpPr>
            <p:spPr>
              <a:xfrm>
                <a:off x="1676399" y="3066474"/>
                <a:ext cx="523364"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9FB35C0-A70E-4787-ACEF-EAFB1686CA28}"/>
                  </a:ext>
                </a:extLst>
              </p:cNvPr>
              <p:cNvSpPr txBox="1"/>
              <p:nvPr/>
            </p:nvSpPr>
            <p:spPr>
              <a:xfrm>
                <a:off x="2450835" y="3066474"/>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33" name="テキスト ボックス 32">
                <a:extLst>
                  <a:ext uri="{FF2B5EF4-FFF2-40B4-BE49-F238E27FC236}">
                    <a16:creationId xmlns:a16="http://schemas.microsoft.com/office/drawing/2014/main" id="{99FB35C0-A70E-4787-ACEF-EAFB1686CA28}"/>
                  </a:ext>
                </a:extLst>
              </p:cNvPr>
              <p:cNvSpPr txBox="1">
                <a:spLocks noRot="1" noChangeAspect="1" noMove="1" noResize="1" noEditPoints="1" noAdjustHandles="1" noChangeArrowheads="1" noChangeShapeType="1" noTextEdit="1"/>
              </p:cNvSpPr>
              <p:nvPr/>
            </p:nvSpPr>
            <p:spPr>
              <a:xfrm>
                <a:off x="2450835" y="3066474"/>
                <a:ext cx="523364" cy="36939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A33F9051-F62C-4012-B1EE-4E687C30F656}"/>
                  </a:ext>
                </a:extLst>
              </p:cNvPr>
              <p:cNvSpPr txBox="1"/>
              <p:nvPr/>
            </p:nvSpPr>
            <p:spPr>
              <a:xfrm>
                <a:off x="3237683" y="3066474"/>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A33F9051-F62C-4012-B1EE-4E687C30F656}"/>
                  </a:ext>
                </a:extLst>
              </p:cNvPr>
              <p:cNvSpPr txBox="1">
                <a:spLocks noRot="1" noChangeAspect="1" noMove="1" noResize="1" noEditPoints="1" noAdjustHandles="1" noChangeArrowheads="1" noChangeShapeType="1" noTextEdit="1"/>
              </p:cNvSpPr>
              <p:nvPr/>
            </p:nvSpPr>
            <p:spPr>
              <a:xfrm>
                <a:off x="3237683" y="3066474"/>
                <a:ext cx="52336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D58EE077-9836-4C83-9871-931BF44E2810}"/>
                  </a:ext>
                </a:extLst>
              </p:cNvPr>
              <p:cNvSpPr txBox="1"/>
              <p:nvPr/>
            </p:nvSpPr>
            <p:spPr>
              <a:xfrm>
                <a:off x="855031" y="2460929"/>
                <a:ext cx="974708" cy="64030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[2,1,3]</m:t>
                      </m:r>
                      <m:r>
                        <m:rPr>
                          <m:nor/>
                        </m:rPr>
                        <a:rPr lang="ja-JP" altLang="en-US" dirty="0"/>
                        <m:t>の操作</m:t>
                      </m:r>
                    </m:oMath>
                  </m:oMathPara>
                </a14:m>
                <a:endParaRPr kumimoji="1" lang="ja-JP" altLang="en-US" dirty="0"/>
              </a:p>
            </p:txBody>
          </p:sp>
        </mc:Choice>
        <mc:Fallback xmlns="">
          <p:sp>
            <p:nvSpPr>
              <p:cNvPr id="81" name="テキスト ボックス 80">
                <a:extLst>
                  <a:ext uri="{FF2B5EF4-FFF2-40B4-BE49-F238E27FC236}">
                    <a16:creationId xmlns:a16="http://schemas.microsoft.com/office/drawing/2014/main" id="{D58EE077-9836-4C83-9871-931BF44E2810}"/>
                  </a:ext>
                </a:extLst>
              </p:cNvPr>
              <p:cNvSpPr txBox="1">
                <a:spLocks noRot="1" noChangeAspect="1" noMove="1" noResize="1" noEditPoints="1" noAdjustHandles="1" noChangeArrowheads="1" noChangeShapeType="1" noTextEdit="1"/>
              </p:cNvSpPr>
              <p:nvPr/>
            </p:nvSpPr>
            <p:spPr>
              <a:xfrm>
                <a:off x="855031" y="2460929"/>
                <a:ext cx="974708" cy="640303"/>
              </a:xfrm>
              <a:prstGeom prst="rect">
                <a:avLst/>
              </a:prstGeom>
              <a:blipFill>
                <a:blip r:embed="rId9"/>
                <a:stretch>
                  <a:fillRect l="-1875" b="-1905"/>
                </a:stretch>
              </a:blipFill>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81C5A0B3-2BCE-4C96-B827-99653AEB430C}"/>
              </a:ext>
            </a:extLst>
          </p:cNvPr>
          <p:cNvCxnSpPr/>
          <p:nvPr/>
        </p:nvCxnSpPr>
        <p:spPr>
          <a:xfrm>
            <a:off x="3492786" y="2204701"/>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曲線 10">
            <a:extLst>
              <a:ext uri="{FF2B5EF4-FFF2-40B4-BE49-F238E27FC236}">
                <a16:creationId xmlns:a16="http://schemas.microsoft.com/office/drawing/2014/main" id="{58B1A050-2DE8-45AE-8110-F487FE8307B1}"/>
              </a:ext>
            </a:extLst>
          </p:cNvPr>
          <p:cNvCxnSpPr>
            <a:stCxn id="29" idx="2"/>
            <a:endCxn id="33" idx="0"/>
          </p:cNvCxnSpPr>
          <p:nvPr/>
        </p:nvCxnSpPr>
        <p:spPr>
          <a:xfrm rot="16200000" flipH="1">
            <a:off x="1904331" y="2258287"/>
            <a:ext cx="841937" cy="774436"/>
          </a:xfrm>
          <a:prstGeom prst="curvedConnector3">
            <a:avLst>
              <a:gd name="adj1" fmla="val 6328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曲線 90">
            <a:extLst>
              <a:ext uri="{FF2B5EF4-FFF2-40B4-BE49-F238E27FC236}">
                <a16:creationId xmlns:a16="http://schemas.microsoft.com/office/drawing/2014/main" id="{E503E3D8-10A3-4268-A1D3-D210BFCFCBD1}"/>
              </a:ext>
            </a:extLst>
          </p:cNvPr>
          <p:cNvCxnSpPr>
            <a:cxnSpLocks/>
            <a:stCxn id="30" idx="2"/>
            <a:endCxn id="32" idx="0"/>
          </p:cNvCxnSpPr>
          <p:nvPr/>
        </p:nvCxnSpPr>
        <p:spPr>
          <a:xfrm rot="5400000">
            <a:off x="1904331" y="2258287"/>
            <a:ext cx="841937" cy="774436"/>
          </a:xfrm>
          <a:prstGeom prst="curvedConnector3">
            <a:avLst>
              <a:gd name="adj1" fmla="val 3906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A118B85-86BF-4730-929B-7A7F6F6309CE}"/>
              </a:ext>
            </a:extLst>
          </p:cNvPr>
          <p:cNvSpPr txBox="1"/>
          <p:nvPr/>
        </p:nvSpPr>
        <p:spPr>
          <a:xfrm>
            <a:off x="121664" y="4277765"/>
            <a:ext cx="1698171" cy="646331"/>
          </a:xfrm>
          <a:prstGeom prst="rect">
            <a:avLst/>
          </a:prstGeom>
          <a:noFill/>
        </p:spPr>
        <p:txBody>
          <a:bodyPr wrap="square" rtlCol="0">
            <a:spAutoFit/>
          </a:bodyPr>
          <a:lstStyle/>
          <a:p>
            <a:pPr algn="ctr"/>
            <a:r>
              <a:rPr kumimoji="1" lang="en-US" altLang="ja-JP" dirty="0">
                <a:solidFill>
                  <a:schemeClr val="accent3"/>
                </a:solidFill>
              </a:rPr>
              <a:t>2</a:t>
            </a:r>
            <a:r>
              <a:rPr lang="ja-JP" altLang="en-US" dirty="0">
                <a:solidFill>
                  <a:schemeClr val="accent3"/>
                </a:solidFill>
              </a:rPr>
              <a:t>個の</a:t>
            </a:r>
            <a:r>
              <a:rPr kumimoji="1" lang="ja-JP" altLang="en-US" dirty="0">
                <a:solidFill>
                  <a:schemeClr val="accent3"/>
                </a:solidFill>
              </a:rPr>
              <a:t>位置交換</a:t>
            </a:r>
            <a:r>
              <a:rPr kumimoji="1" lang="ja-JP" altLang="en-US" dirty="0"/>
              <a:t>を二回</a:t>
            </a:r>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1268E16B-9043-4821-BA30-62221BBFE79B}"/>
                  </a:ext>
                </a:extLst>
              </p:cNvPr>
              <p:cNvSpPr txBox="1"/>
              <p:nvPr/>
            </p:nvSpPr>
            <p:spPr>
              <a:xfrm>
                <a:off x="1680765" y="4231599"/>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72" name="テキスト ボックス 71">
                <a:extLst>
                  <a:ext uri="{FF2B5EF4-FFF2-40B4-BE49-F238E27FC236}">
                    <a16:creationId xmlns:a16="http://schemas.microsoft.com/office/drawing/2014/main" id="{1268E16B-9043-4821-BA30-62221BBFE79B}"/>
                  </a:ext>
                </a:extLst>
              </p:cNvPr>
              <p:cNvSpPr txBox="1">
                <a:spLocks noRot="1" noChangeAspect="1" noMove="1" noResize="1" noEditPoints="1" noAdjustHandles="1" noChangeArrowheads="1" noChangeShapeType="1" noTextEdit="1"/>
              </p:cNvSpPr>
              <p:nvPr/>
            </p:nvSpPr>
            <p:spPr>
              <a:xfrm>
                <a:off x="1680765" y="4231599"/>
                <a:ext cx="523364" cy="36939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01DCB7D7-6C7B-4FF6-900C-8131F579F1A8}"/>
                  </a:ext>
                </a:extLst>
              </p:cNvPr>
              <p:cNvSpPr txBox="1"/>
              <p:nvPr/>
            </p:nvSpPr>
            <p:spPr>
              <a:xfrm>
                <a:off x="2455201" y="4231599"/>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73" name="テキスト ボックス 72">
                <a:extLst>
                  <a:ext uri="{FF2B5EF4-FFF2-40B4-BE49-F238E27FC236}">
                    <a16:creationId xmlns:a16="http://schemas.microsoft.com/office/drawing/2014/main" id="{01DCB7D7-6C7B-4FF6-900C-8131F579F1A8}"/>
                  </a:ext>
                </a:extLst>
              </p:cNvPr>
              <p:cNvSpPr txBox="1">
                <a:spLocks noRot="1" noChangeAspect="1" noMove="1" noResize="1" noEditPoints="1" noAdjustHandles="1" noChangeArrowheads="1" noChangeShapeType="1" noTextEdit="1"/>
              </p:cNvSpPr>
              <p:nvPr/>
            </p:nvSpPr>
            <p:spPr>
              <a:xfrm>
                <a:off x="2455201" y="4231599"/>
                <a:ext cx="523364" cy="36939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31014217-72A1-4511-A226-F691F8E0025E}"/>
                  </a:ext>
                </a:extLst>
              </p:cNvPr>
              <p:cNvSpPr txBox="1"/>
              <p:nvPr/>
            </p:nvSpPr>
            <p:spPr>
              <a:xfrm>
                <a:off x="3242049" y="423159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74" name="テキスト ボックス 73">
                <a:extLst>
                  <a:ext uri="{FF2B5EF4-FFF2-40B4-BE49-F238E27FC236}">
                    <a16:creationId xmlns:a16="http://schemas.microsoft.com/office/drawing/2014/main" id="{31014217-72A1-4511-A226-F691F8E0025E}"/>
                  </a:ext>
                </a:extLst>
              </p:cNvPr>
              <p:cNvSpPr txBox="1">
                <a:spLocks noRot="1" noChangeAspect="1" noMove="1" noResize="1" noEditPoints="1" noAdjustHandles="1" noChangeArrowheads="1" noChangeShapeType="1" noTextEdit="1"/>
              </p:cNvSpPr>
              <p:nvPr/>
            </p:nvSpPr>
            <p:spPr>
              <a:xfrm>
                <a:off x="3242049" y="4231599"/>
                <a:ext cx="523364" cy="369332"/>
              </a:xfrm>
              <a:prstGeom prst="rect">
                <a:avLst/>
              </a:prstGeom>
              <a:blipFill>
                <a:blip r:embed="rId12"/>
                <a:stretch>
                  <a:fillRect/>
                </a:stretch>
              </a:blipFill>
            </p:spPr>
            <p:txBody>
              <a:bodyPr/>
              <a:lstStyle/>
              <a:p>
                <a:r>
                  <a:rPr lang="ja-JP" altLang="en-US">
                    <a:noFill/>
                  </a:rPr>
                  <a:t> </a:t>
                </a:r>
              </a:p>
            </p:txBody>
          </p:sp>
        </mc:Fallback>
      </mc:AlternateContent>
      <p:cxnSp>
        <p:nvCxnSpPr>
          <p:cNvPr id="75" name="コネクタ: 曲線 74">
            <a:extLst>
              <a:ext uri="{FF2B5EF4-FFF2-40B4-BE49-F238E27FC236}">
                <a16:creationId xmlns:a16="http://schemas.microsoft.com/office/drawing/2014/main" id="{E54D6F0A-A3BE-40FE-908A-806329A41B85}"/>
              </a:ext>
            </a:extLst>
          </p:cNvPr>
          <p:cNvCxnSpPr>
            <a:cxnSpLocks/>
            <a:stCxn id="32" idx="2"/>
            <a:endCxn id="73" idx="0"/>
          </p:cNvCxnSpPr>
          <p:nvPr/>
        </p:nvCxnSpPr>
        <p:spPr>
          <a:xfrm rot="16200000" flipH="1">
            <a:off x="1929586" y="3444301"/>
            <a:ext cx="795793" cy="778802"/>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コネクタ: 曲線 77">
            <a:extLst>
              <a:ext uri="{FF2B5EF4-FFF2-40B4-BE49-F238E27FC236}">
                <a16:creationId xmlns:a16="http://schemas.microsoft.com/office/drawing/2014/main" id="{454BFE52-7F3A-47EC-BA34-7F4770EDC684}"/>
              </a:ext>
            </a:extLst>
          </p:cNvPr>
          <p:cNvCxnSpPr>
            <a:cxnSpLocks/>
            <a:stCxn id="33" idx="2"/>
            <a:endCxn id="72" idx="0"/>
          </p:cNvCxnSpPr>
          <p:nvPr/>
        </p:nvCxnSpPr>
        <p:spPr>
          <a:xfrm rot="5400000">
            <a:off x="1929618" y="3448700"/>
            <a:ext cx="795728" cy="770070"/>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C1EC2317-91B0-47FC-9A54-55755FD862AF}"/>
              </a:ext>
            </a:extLst>
          </p:cNvPr>
          <p:cNvCxnSpPr/>
          <p:nvPr/>
        </p:nvCxnSpPr>
        <p:spPr>
          <a:xfrm>
            <a:off x="3492786" y="3420956"/>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6C4124EC-F9C7-4D6F-9EC6-8B02A593D536}"/>
                  </a:ext>
                </a:extLst>
              </p:cNvPr>
              <p:cNvSpPr txBox="1"/>
              <p:nvPr/>
            </p:nvSpPr>
            <p:spPr>
              <a:xfrm>
                <a:off x="855031" y="3545063"/>
                <a:ext cx="974708" cy="64030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[2,1,3]</m:t>
                      </m:r>
                      <m:r>
                        <m:rPr>
                          <m:nor/>
                        </m:rPr>
                        <a:rPr lang="ja-JP" altLang="en-US" dirty="0"/>
                        <m:t>の操作</m:t>
                      </m:r>
                    </m:oMath>
                  </m:oMathPara>
                </a14:m>
                <a:endParaRPr kumimoji="1" lang="ja-JP" altLang="en-US" dirty="0"/>
              </a:p>
            </p:txBody>
          </p:sp>
        </mc:Choice>
        <mc:Fallback xmlns="">
          <p:sp>
            <p:nvSpPr>
              <p:cNvPr id="95" name="テキスト ボックス 94">
                <a:extLst>
                  <a:ext uri="{FF2B5EF4-FFF2-40B4-BE49-F238E27FC236}">
                    <a16:creationId xmlns:a16="http://schemas.microsoft.com/office/drawing/2014/main" id="{6C4124EC-F9C7-4D6F-9EC6-8B02A593D536}"/>
                  </a:ext>
                </a:extLst>
              </p:cNvPr>
              <p:cNvSpPr txBox="1">
                <a:spLocks noRot="1" noChangeAspect="1" noMove="1" noResize="1" noEditPoints="1" noAdjustHandles="1" noChangeArrowheads="1" noChangeShapeType="1" noTextEdit="1"/>
              </p:cNvSpPr>
              <p:nvPr/>
            </p:nvSpPr>
            <p:spPr>
              <a:xfrm>
                <a:off x="855031" y="3545063"/>
                <a:ext cx="974708" cy="640303"/>
              </a:xfrm>
              <a:prstGeom prst="rect">
                <a:avLst/>
              </a:prstGeom>
              <a:blipFill>
                <a:blip r:embed="rId13"/>
                <a:stretch>
                  <a:fillRect l="-1875" b="-19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01108EED-1E11-4AC8-BDD4-B2294A6C8C45}"/>
                  </a:ext>
                </a:extLst>
              </p:cNvPr>
              <p:cNvSpPr txBox="1"/>
              <p:nvPr/>
            </p:nvSpPr>
            <p:spPr>
              <a:xfrm>
                <a:off x="2232032" y="4554764"/>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[1,2,3]</m:t>
                      </m:r>
                    </m:oMath>
                  </m:oMathPara>
                </a14:m>
                <a:endParaRPr kumimoji="1" lang="ja-JP" altLang="en-US" dirty="0"/>
              </a:p>
            </p:txBody>
          </p:sp>
        </mc:Choice>
        <mc:Fallback xmlns="">
          <p:sp>
            <p:nvSpPr>
              <p:cNvPr id="96" name="テキスト ボックス 95">
                <a:extLst>
                  <a:ext uri="{FF2B5EF4-FFF2-40B4-BE49-F238E27FC236}">
                    <a16:creationId xmlns:a16="http://schemas.microsoft.com/office/drawing/2014/main" id="{01108EED-1E11-4AC8-BDD4-B2294A6C8C45}"/>
                  </a:ext>
                </a:extLst>
              </p:cNvPr>
              <p:cNvSpPr txBox="1">
                <a:spLocks noRot="1" noChangeAspect="1" noMove="1" noResize="1" noEditPoints="1" noAdjustHandles="1" noChangeArrowheads="1" noChangeShapeType="1" noTextEdit="1"/>
              </p:cNvSpPr>
              <p:nvPr/>
            </p:nvSpPr>
            <p:spPr>
              <a:xfrm>
                <a:off x="2232032" y="4554764"/>
                <a:ext cx="974708" cy="369332"/>
              </a:xfrm>
              <a:prstGeom prst="rect">
                <a:avLst/>
              </a:prstGeom>
              <a:blipFill>
                <a:blip r:embed="rId14"/>
                <a:stretch>
                  <a:fillRect b="-16393"/>
                </a:stretch>
              </a:blipFill>
            </p:spPr>
            <p:txBody>
              <a:bodyPr/>
              <a:lstStyle/>
              <a:p>
                <a:r>
                  <a:rPr lang="ja-JP" altLang="en-US">
                    <a:noFill/>
                  </a:rPr>
                  <a:t> </a:t>
                </a:r>
              </a:p>
            </p:txBody>
          </p:sp>
        </mc:Fallback>
      </mc:AlternateContent>
      <p:sp>
        <p:nvSpPr>
          <p:cNvPr id="98" name="テキスト ボックス 97">
            <a:extLst>
              <a:ext uri="{FF2B5EF4-FFF2-40B4-BE49-F238E27FC236}">
                <a16:creationId xmlns:a16="http://schemas.microsoft.com/office/drawing/2014/main" id="{89A568D1-A661-4865-A0A9-BA760237D61F}"/>
              </a:ext>
            </a:extLst>
          </p:cNvPr>
          <p:cNvSpPr txBox="1"/>
          <p:nvPr/>
        </p:nvSpPr>
        <p:spPr>
          <a:xfrm>
            <a:off x="1870300" y="4924095"/>
            <a:ext cx="1698171" cy="369332"/>
          </a:xfrm>
          <a:prstGeom prst="rect">
            <a:avLst/>
          </a:prstGeom>
          <a:noFill/>
        </p:spPr>
        <p:txBody>
          <a:bodyPr wrap="square" rtlCol="0">
            <a:spAutoFit/>
          </a:bodyPr>
          <a:lstStyle/>
          <a:p>
            <a:pPr algn="ctr"/>
            <a:r>
              <a:rPr kumimoji="1" lang="ja-JP" altLang="en-US" dirty="0">
                <a:solidFill>
                  <a:srgbClr val="FF0000"/>
                </a:solidFill>
              </a:rPr>
              <a:t>位置交換</a:t>
            </a:r>
            <a:r>
              <a:rPr lang="ja-JP" altLang="en-US" dirty="0">
                <a:solidFill>
                  <a:srgbClr val="FF0000"/>
                </a:solidFill>
              </a:rPr>
              <a:t>なし</a:t>
            </a:r>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B6C36BD8-4EA2-4FD5-AB94-81EB7D686E89}"/>
                  </a:ext>
                </a:extLst>
              </p:cNvPr>
              <p:cNvSpPr txBox="1"/>
              <p:nvPr/>
            </p:nvSpPr>
            <p:spPr>
              <a:xfrm>
                <a:off x="5860243" y="1855296"/>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xmlns="">
          <p:sp>
            <p:nvSpPr>
              <p:cNvPr id="99" name="テキスト ボックス 98">
                <a:extLst>
                  <a:ext uri="{FF2B5EF4-FFF2-40B4-BE49-F238E27FC236}">
                    <a16:creationId xmlns:a16="http://schemas.microsoft.com/office/drawing/2014/main" id="{B6C36BD8-4EA2-4FD5-AB94-81EB7D686E89}"/>
                  </a:ext>
                </a:extLst>
              </p:cNvPr>
              <p:cNvSpPr txBox="1">
                <a:spLocks noRot="1" noChangeAspect="1" noMove="1" noResize="1" noEditPoints="1" noAdjustHandles="1" noChangeArrowheads="1" noChangeShapeType="1" noTextEdit="1"/>
              </p:cNvSpPr>
              <p:nvPr/>
            </p:nvSpPr>
            <p:spPr>
              <a:xfrm>
                <a:off x="5860243" y="1855296"/>
                <a:ext cx="523364"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41075DAD-0142-4FFC-8E36-D4D1515712E6}"/>
                  </a:ext>
                </a:extLst>
              </p:cNvPr>
              <p:cNvSpPr txBox="1"/>
              <p:nvPr/>
            </p:nvSpPr>
            <p:spPr>
              <a:xfrm>
                <a:off x="6634679" y="1855296"/>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xmlns="">
          <p:sp>
            <p:nvSpPr>
              <p:cNvPr id="101" name="テキスト ボックス 100">
                <a:extLst>
                  <a:ext uri="{FF2B5EF4-FFF2-40B4-BE49-F238E27FC236}">
                    <a16:creationId xmlns:a16="http://schemas.microsoft.com/office/drawing/2014/main" id="{41075DAD-0142-4FFC-8E36-D4D1515712E6}"/>
                  </a:ext>
                </a:extLst>
              </p:cNvPr>
              <p:cNvSpPr txBox="1">
                <a:spLocks noRot="1" noChangeAspect="1" noMove="1" noResize="1" noEditPoints="1" noAdjustHandles="1" noChangeArrowheads="1" noChangeShapeType="1" noTextEdit="1"/>
              </p:cNvSpPr>
              <p:nvPr/>
            </p:nvSpPr>
            <p:spPr>
              <a:xfrm>
                <a:off x="6634679" y="1855296"/>
                <a:ext cx="523364"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A1B4AC26-350F-4B4D-8DFF-9E6A8DCC7A00}"/>
                  </a:ext>
                </a:extLst>
              </p:cNvPr>
              <p:cNvSpPr txBox="1"/>
              <p:nvPr/>
            </p:nvSpPr>
            <p:spPr>
              <a:xfrm>
                <a:off x="7434684" y="1855296"/>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xmlns="">
          <p:sp>
            <p:nvSpPr>
              <p:cNvPr id="102" name="テキスト ボックス 101">
                <a:extLst>
                  <a:ext uri="{FF2B5EF4-FFF2-40B4-BE49-F238E27FC236}">
                    <a16:creationId xmlns:a16="http://schemas.microsoft.com/office/drawing/2014/main" id="{A1B4AC26-350F-4B4D-8DFF-9E6A8DCC7A00}"/>
                  </a:ext>
                </a:extLst>
              </p:cNvPr>
              <p:cNvSpPr txBox="1">
                <a:spLocks noRot="1" noChangeAspect="1" noMove="1" noResize="1" noEditPoints="1" noAdjustHandles="1" noChangeArrowheads="1" noChangeShapeType="1" noTextEdit="1"/>
              </p:cNvSpPr>
              <p:nvPr/>
            </p:nvSpPr>
            <p:spPr>
              <a:xfrm>
                <a:off x="7434684" y="1855296"/>
                <a:ext cx="523364"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C3EC5543-1F26-4974-A7D9-7DF775DB9983}"/>
                  </a:ext>
                </a:extLst>
              </p:cNvPr>
              <p:cNvSpPr txBox="1"/>
              <p:nvPr/>
            </p:nvSpPr>
            <p:spPr>
              <a:xfrm>
                <a:off x="5860243" y="3066565"/>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105" name="テキスト ボックス 104">
                <a:extLst>
                  <a:ext uri="{FF2B5EF4-FFF2-40B4-BE49-F238E27FC236}">
                    <a16:creationId xmlns:a16="http://schemas.microsoft.com/office/drawing/2014/main" id="{C3EC5543-1F26-4974-A7D9-7DF775DB9983}"/>
                  </a:ext>
                </a:extLst>
              </p:cNvPr>
              <p:cNvSpPr txBox="1">
                <a:spLocks noRot="1" noChangeAspect="1" noMove="1" noResize="1" noEditPoints="1" noAdjustHandles="1" noChangeArrowheads="1" noChangeShapeType="1" noTextEdit="1"/>
              </p:cNvSpPr>
              <p:nvPr/>
            </p:nvSpPr>
            <p:spPr>
              <a:xfrm>
                <a:off x="5860243" y="3066565"/>
                <a:ext cx="523364" cy="369397"/>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DFD8E416-BFAB-43CE-92EE-009473015D12}"/>
                  </a:ext>
                </a:extLst>
              </p:cNvPr>
              <p:cNvSpPr txBox="1"/>
              <p:nvPr/>
            </p:nvSpPr>
            <p:spPr>
              <a:xfrm>
                <a:off x="6634679" y="3066565"/>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106" name="テキスト ボックス 105">
                <a:extLst>
                  <a:ext uri="{FF2B5EF4-FFF2-40B4-BE49-F238E27FC236}">
                    <a16:creationId xmlns:a16="http://schemas.microsoft.com/office/drawing/2014/main" id="{DFD8E416-BFAB-43CE-92EE-009473015D12}"/>
                  </a:ext>
                </a:extLst>
              </p:cNvPr>
              <p:cNvSpPr txBox="1">
                <a:spLocks noRot="1" noChangeAspect="1" noMove="1" noResize="1" noEditPoints="1" noAdjustHandles="1" noChangeArrowheads="1" noChangeShapeType="1" noTextEdit="1"/>
              </p:cNvSpPr>
              <p:nvPr/>
            </p:nvSpPr>
            <p:spPr>
              <a:xfrm>
                <a:off x="6634679" y="3066565"/>
                <a:ext cx="523364" cy="36939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DC1210B7-2305-4FD8-90E2-26347C75665C}"/>
                  </a:ext>
                </a:extLst>
              </p:cNvPr>
              <p:cNvSpPr txBox="1"/>
              <p:nvPr/>
            </p:nvSpPr>
            <p:spPr>
              <a:xfrm>
                <a:off x="7434684" y="3066565"/>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107" name="テキスト ボックス 106">
                <a:extLst>
                  <a:ext uri="{FF2B5EF4-FFF2-40B4-BE49-F238E27FC236}">
                    <a16:creationId xmlns:a16="http://schemas.microsoft.com/office/drawing/2014/main" id="{DC1210B7-2305-4FD8-90E2-26347C75665C}"/>
                  </a:ext>
                </a:extLst>
              </p:cNvPr>
              <p:cNvSpPr txBox="1">
                <a:spLocks noRot="1" noChangeAspect="1" noMove="1" noResize="1" noEditPoints="1" noAdjustHandles="1" noChangeArrowheads="1" noChangeShapeType="1" noTextEdit="1"/>
              </p:cNvSpPr>
              <p:nvPr/>
            </p:nvSpPr>
            <p:spPr>
              <a:xfrm>
                <a:off x="7434684" y="3066565"/>
                <a:ext cx="523364" cy="36939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a:extLst>
                  <a:ext uri="{FF2B5EF4-FFF2-40B4-BE49-F238E27FC236}">
                    <a16:creationId xmlns:a16="http://schemas.microsoft.com/office/drawing/2014/main" id="{1E779D7C-F683-4414-AB2A-2F50CC305106}"/>
                  </a:ext>
                </a:extLst>
              </p:cNvPr>
              <p:cNvSpPr txBox="1"/>
              <p:nvPr/>
            </p:nvSpPr>
            <p:spPr>
              <a:xfrm>
                <a:off x="5145957" y="2460930"/>
                <a:ext cx="974708" cy="640303"/>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2,3,1]</m:t>
                    </m:r>
                  </m:oMath>
                </a14:m>
                <a:r>
                  <a:rPr kumimoji="1" lang="ja-JP" altLang="en-US" dirty="0"/>
                  <a:t>の操作</a:t>
                </a:r>
              </a:p>
            </p:txBody>
          </p:sp>
        </mc:Choice>
        <mc:Fallback xmlns="">
          <p:sp>
            <p:nvSpPr>
              <p:cNvPr id="108" name="テキスト ボックス 107">
                <a:extLst>
                  <a:ext uri="{FF2B5EF4-FFF2-40B4-BE49-F238E27FC236}">
                    <a16:creationId xmlns:a16="http://schemas.microsoft.com/office/drawing/2014/main" id="{1E779D7C-F683-4414-AB2A-2F50CC305106}"/>
                  </a:ext>
                </a:extLst>
              </p:cNvPr>
              <p:cNvSpPr txBox="1">
                <a:spLocks noRot="1" noChangeAspect="1" noMove="1" noResize="1" noEditPoints="1" noAdjustHandles="1" noChangeArrowheads="1" noChangeShapeType="1" noTextEdit="1"/>
              </p:cNvSpPr>
              <p:nvPr/>
            </p:nvSpPr>
            <p:spPr>
              <a:xfrm>
                <a:off x="5145957" y="2460930"/>
                <a:ext cx="974708" cy="640303"/>
              </a:xfrm>
              <a:prstGeom prst="rect">
                <a:avLst/>
              </a:prstGeom>
              <a:blipFill>
                <a:blip r:embed="rId21"/>
                <a:stretch>
                  <a:fillRect b="-14286"/>
                </a:stretch>
              </a:blipFill>
            </p:spPr>
            <p:txBody>
              <a:bodyPr/>
              <a:lstStyle/>
              <a:p>
                <a:r>
                  <a:rPr lang="ja-JP" altLang="en-US">
                    <a:noFill/>
                  </a:rPr>
                  <a:t> </a:t>
                </a:r>
              </a:p>
            </p:txBody>
          </p:sp>
        </mc:Fallback>
      </mc:AlternateContent>
      <p:cxnSp>
        <p:nvCxnSpPr>
          <p:cNvPr id="109" name="コネクタ: 曲線 108">
            <a:extLst>
              <a:ext uri="{FF2B5EF4-FFF2-40B4-BE49-F238E27FC236}">
                <a16:creationId xmlns:a16="http://schemas.microsoft.com/office/drawing/2014/main" id="{F2315071-0629-4DF4-8618-B09C7E8E6B19}"/>
              </a:ext>
            </a:extLst>
          </p:cNvPr>
          <p:cNvCxnSpPr>
            <a:cxnSpLocks/>
            <a:stCxn id="99" idx="2"/>
            <a:endCxn id="107" idx="0"/>
          </p:cNvCxnSpPr>
          <p:nvPr/>
        </p:nvCxnSpPr>
        <p:spPr>
          <a:xfrm rot="16200000" flipH="1">
            <a:off x="6488177" y="1858375"/>
            <a:ext cx="841937" cy="1574441"/>
          </a:xfrm>
          <a:prstGeom prst="curvedConnector3">
            <a:avLst>
              <a:gd name="adj1" fmla="val 2734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コネクタ: 曲線 109">
            <a:extLst>
              <a:ext uri="{FF2B5EF4-FFF2-40B4-BE49-F238E27FC236}">
                <a16:creationId xmlns:a16="http://schemas.microsoft.com/office/drawing/2014/main" id="{2B2E5147-2EAC-4E74-95D3-F76C896004F9}"/>
              </a:ext>
            </a:extLst>
          </p:cNvPr>
          <p:cNvCxnSpPr>
            <a:cxnSpLocks/>
            <a:stCxn id="101" idx="2"/>
            <a:endCxn id="105" idx="0"/>
          </p:cNvCxnSpPr>
          <p:nvPr/>
        </p:nvCxnSpPr>
        <p:spPr>
          <a:xfrm rot="5400000">
            <a:off x="6088175" y="2258378"/>
            <a:ext cx="841937" cy="774436"/>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コネクタ: 曲線 110">
            <a:extLst>
              <a:ext uri="{FF2B5EF4-FFF2-40B4-BE49-F238E27FC236}">
                <a16:creationId xmlns:a16="http://schemas.microsoft.com/office/drawing/2014/main" id="{F5B8E276-11C5-4C82-962A-85AFCA9ADA18}"/>
              </a:ext>
            </a:extLst>
          </p:cNvPr>
          <p:cNvCxnSpPr>
            <a:cxnSpLocks/>
            <a:stCxn id="102" idx="2"/>
            <a:endCxn id="106" idx="0"/>
          </p:cNvCxnSpPr>
          <p:nvPr/>
        </p:nvCxnSpPr>
        <p:spPr>
          <a:xfrm rot="5400000">
            <a:off x="6875396" y="2245594"/>
            <a:ext cx="841937" cy="800005"/>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テキスト ボックス 112">
            <a:extLst>
              <a:ext uri="{FF2B5EF4-FFF2-40B4-BE49-F238E27FC236}">
                <a16:creationId xmlns:a16="http://schemas.microsoft.com/office/drawing/2014/main" id="{EE9B86E6-7B42-4124-85EF-C13F3DC2D7B0}"/>
              </a:ext>
            </a:extLst>
          </p:cNvPr>
          <p:cNvSpPr txBox="1"/>
          <p:nvPr/>
        </p:nvSpPr>
        <p:spPr>
          <a:xfrm>
            <a:off x="4340111" y="4277765"/>
            <a:ext cx="1766283" cy="646331"/>
          </a:xfrm>
          <a:prstGeom prst="rect">
            <a:avLst/>
          </a:prstGeom>
          <a:noFill/>
        </p:spPr>
        <p:txBody>
          <a:bodyPr wrap="square" rtlCol="0">
            <a:spAutoFit/>
          </a:bodyPr>
          <a:lstStyle/>
          <a:p>
            <a:pPr algn="ctr"/>
            <a:r>
              <a:rPr lang="en-US" altLang="ja-JP" dirty="0">
                <a:solidFill>
                  <a:schemeClr val="accent1"/>
                </a:solidFill>
              </a:rPr>
              <a:t>3</a:t>
            </a:r>
            <a:r>
              <a:rPr lang="ja-JP" altLang="en-US" dirty="0">
                <a:solidFill>
                  <a:schemeClr val="accent1"/>
                </a:solidFill>
              </a:rPr>
              <a:t>個の</a:t>
            </a:r>
            <a:r>
              <a:rPr kumimoji="1" lang="ja-JP" altLang="en-US" dirty="0">
                <a:solidFill>
                  <a:schemeClr val="accent1"/>
                </a:solidFill>
              </a:rPr>
              <a:t>位置交換</a:t>
            </a:r>
            <a:r>
              <a:rPr kumimoji="1" lang="ja-JP" altLang="en-US" dirty="0"/>
              <a:t>を二回</a:t>
            </a:r>
          </a:p>
        </p:txBody>
      </p:sp>
      <mc:AlternateContent xmlns:mc="http://schemas.openxmlformats.org/markup-compatibility/2006" xmlns:a14="http://schemas.microsoft.com/office/drawing/2010/main">
        <mc:Choice Requires="a14">
          <p:sp>
            <p:nvSpPr>
              <p:cNvPr id="114" name="テキスト ボックス 113">
                <a:extLst>
                  <a:ext uri="{FF2B5EF4-FFF2-40B4-BE49-F238E27FC236}">
                    <a16:creationId xmlns:a16="http://schemas.microsoft.com/office/drawing/2014/main" id="{F9E92B1F-2E3A-4BF4-BBAB-A39FB9493BDB}"/>
                  </a:ext>
                </a:extLst>
              </p:cNvPr>
              <p:cNvSpPr txBox="1"/>
              <p:nvPr/>
            </p:nvSpPr>
            <p:spPr>
              <a:xfrm>
                <a:off x="5860243" y="41853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114" name="テキスト ボックス 113">
                <a:extLst>
                  <a:ext uri="{FF2B5EF4-FFF2-40B4-BE49-F238E27FC236}">
                    <a16:creationId xmlns:a16="http://schemas.microsoft.com/office/drawing/2014/main" id="{F9E92B1F-2E3A-4BF4-BBAB-A39FB9493BDB}"/>
                  </a:ext>
                </a:extLst>
              </p:cNvPr>
              <p:cNvSpPr txBox="1">
                <a:spLocks noRot="1" noChangeAspect="1" noMove="1" noResize="1" noEditPoints="1" noAdjustHandles="1" noChangeArrowheads="1" noChangeShapeType="1" noTextEdit="1"/>
              </p:cNvSpPr>
              <p:nvPr/>
            </p:nvSpPr>
            <p:spPr>
              <a:xfrm>
                <a:off x="5860243" y="4185367"/>
                <a:ext cx="523364" cy="369397"/>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テキスト ボックス 115">
                <a:extLst>
                  <a:ext uri="{FF2B5EF4-FFF2-40B4-BE49-F238E27FC236}">
                    <a16:creationId xmlns:a16="http://schemas.microsoft.com/office/drawing/2014/main" id="{0A0F7C80-DB00-4FC9-A848-5F26AAFE5907}"/>
                  </a:ext>
                </a:extLst>
              </p:cNvPr>
              <p:cNvSpPr txBox="1"/>
              <p:nvPr/>
            </p:nvSpPr>
            <p:spPr>
              <a:xfrm>
                <a:off x="6634679" y="41853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116" name="テキスト ボックス 115">
                <a:extLst>
                  <a:ext uri="{FF2B5EF4-FFF2-40B4-BE49-F238E27FC236}">
                    <a16:creationId xmlns:a16="http://schemas.microsoft.com/office/drawing/2014/main" id="{0A0F7C80-DB00-4FC9-A848-5F26AAFE5907}"/>
                  </a:ext>
                </a:extLst>
              </p:cNvPr>
              <p:cNvSpPr txBox="1">
                <a:spLocks noRot="1" noChangeAspect="1" noMove="1" noResize="1" noEditPoints="1" noAdjustHandles="1" noChangeArrowheads="1" noChangeShapeType="1" noTextEdit="1"/>
              </p:cNvSpPr>
              <p:nvPr/>
            </p:nvSpPr>
            <p:spPr>
              <a:xfrm>
                <a:off x="6634679" y="4185367"/>
                <a:ext cx="523364" cy="369397"/>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テキスト ボックス 116">
                <a:extLst>
                  <a:ext uri="{FF2B5EF4-FFF2-40B4-BE49-F238E27FC236}">
                    <a16:creationId xmlns:a16="http://schemas.microsoft.com/office/drawing/2014/main" id="{F29DC4CF-5043-4385-8373-6649808C1996}"/>
                  </a:ext>
                </a:extLst>
              </p:cNvPr>
              <p:cNvSpPr txBox="1"/>
              <p:nvPr/>
            </p:nvSpPr>
            <p:spPr>
              <a:xfrm>
                <a:off x="7434684" y="4185367"/>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117" name="テキスト ボックス 116">
                <a:extLst>
                  <a:ext uri="{FF2B5EF4-FFF2-40B4-BE49-F238E27FC236}">
                    <a16:creationId xmlns:a16="http://schemas.microsoft.com/office/drawing/2014/main" id="{F29DC4CF-5043-4385-8373-6649808C1996}"/>
                  </a:ext>
                </a:extLst>
              </p:cNvPr>
              <p:cNvSpPr txBox="1">
                <a:spLocks noRot="1" noChangeAspect="1" noMove="1" noResize="1" noEditPoints="1" noAdjustHandles="1" noChangeArrowheads="1" noChangeShapeType="1" noTextEdit="1"/>
              </p:cNvSpPr>
              <p:nvPr/>
            </p:nvSpPr>
            <p:spPr>
              <a:xfrm>
                <a:off x="7434684" y="4185367"/>
                <a:ext cx="523364" cy="369397"/>
              </a:xfrm>
              <a:prstGeom prst="rect">
                <a:avLst/>
              </a:prstGeom>
              <a:blipFill>
                <a:blip r:embed="rId24"/>
                <a:stretch>
                  <a:fillRect/>
                </a:stretch>
              </a:blipFill>
            </p:spPr>
            <p:txBody>
              <a:bodyPr/>
              <a:lstStyle/>
              <a:p>
                <a:r>
                  <a:rPr lang="ja-JP" altLang="en-US">
                    <a:noFill/>
                  </a:rPr>
                  <a:t> </a:t>
                </a:r>
              </a:p>
            </p:txBody>
          </p:sp>
        </mc:Fallback>
      </mc:AlternateContent>
      <p:cxnSp>
        <p:nvCxnSpPr>
          <p:cNvPr id="119" name="コネクタ: 曲線 118">
            <a:extLst>
              <a:ext uri="{FF2B5EF4-FFF2-40B4-BE49-F238E27FC236}">
                <a16:creationId xmlns:a16="http://schemas.microsoft.com/office/drawing/2014/main" id="{649BED1D-F4D7-452A-B8D7-4CC9AA9BF626}"/>
              </a:ext>
            </a:extLst>
          </p:cNvPr>
          <p:cNvCxnSpPr>
            <a:cxnSpLocks/>
            <a:stCxn id="106" idx="2"/>
            <a:endCxn id="114" idx="0"/>
          </p:cNvCxnSpPr>
          <p:nvPr/>
        </p:nvCxnSpPr>
        <p:spPr>
          <a:xfrm rot="5400000">
            <a:off x="6134441" y="3423446"/>
            <a:ext cx="749405" cy="774436"/>
          </a:xfrm>
          <a:prstGeom prst="curvedConnector3">
            <a:avLst>
              <a:gd name="adj1" fmla="val 5965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コネクタ: 曲線 119">
            <a:extLst>
              <a:ext uri="{FF2B5EF4-FFF2-40B4-BE49-F238E27FC236}">
                <a16:creationId xmlns:a16="http://schemas.microsoft.com/office/drawing/2014/main" id="{7568452D-6897-4310-9D18-E451E695FAA7}"/>
              </a:ext>
            </a:extLst>
          </p:cNvPr>
          <p:cNvCxnSpPr>
            <a:cxnSpLocks/>
            <a:stCxn id="107" idx="2"/>
            <a:endCxn id="116" idx="0"/>
          </p:cNvCxnSpPr>
          <p:nvPr/>
        </p:nvCxnSpPr>
        <p:spPr>
          <a:xfrm rot="5400000">
            <a:off x="6921662" y="3410662"/>
            <a:ext cx="749405" cy="800005"/>
          </a:xfrm>
          <a:prstGeom prst="curvedConnector3">
            <a:avLst>
              <a:gd name="adj1" fmla="val 6141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コネクタ: 曲線 120">
            <a:extLst>
              <a:ext uri="{FF2B5EF4-FFF2-40B4-BE49-F238E27FC236}">
                <a16:creationId xmlns:a16="http://schemas.microsoft.com/office/drawing/2014/main" id="{DA4F19A8-448F-4D43-ACA3-D44529A95227}"/>
              </a:ext>
            </a:extLst>
          </p:cNvPr>
          <p:cNvCxnSpPr>
            <a:cxnSpLocks/>
            <a:stCxn id="105" idx="2"/>
            <a:endCxn id="117" idx="0"/>
          </p:cNvCxnSpPr>
          <p:nvPr/>
        </p:nvCxnSpPr>
        <p:spPr>
          <a:xfrm rot="16200000" flipH="1">
            <a:off x="6534443" y="3023443"/>
            <a:ext cx="749405" cy="1574441"/>
          </a:xfrm>
          <a:prstGeom prst="curvedConnector3">
            <a:avLst>
              <a:gd name="adj1" fmla="val 4034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31F3775F-AE60-416C-9A61-497A5A9FCA3B}"/>
                  </a:ext>
                </a:extLst>
              </p:cNvPr>
              <p:cNvSpPr txBox="1"/>
              <p:nvPr/>
            </p:nvSpPr>
            <p:spPr>
              <a:xfrm>
                <a:off x="5193288" y="3528360"/>
                <a:ext cx="880046" cy="64030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2,3,1]</m:t>
                      </m:r>
                      <m:r>
                        <m:rPr>
                          <m:nor/>
                        </m:rPr>
                        <a:rPr lang="ja-JP" altLang="en-US" dirty="0"/>
                        <m:t>の操作</m:t>
                      </m:r>
                    </m:oMath>
                  </m:oMathPara>
                </a14:m>
                <a:endParaRPr kumimoji="1" lang="ja-JP" altLang="en-US" dirty="0"/>
              </a:p>
            </p:txBody>
          </p:sp>
        </mc:Choice>
        <mc:Fallback xmlns="">
          <p:sp>
            <p:nvSpPr>
              <p:cNvPr id="123" name="テキスト ボックス 122">
                <a:extLst>
                  <a:ext uri="{FF2B5EF4-FFF2-40B4-BE49-F238E27FC236}">
                    <a16:creationId xmlns:a16="http://schemas.microsoft.com/office/drawing/2014/main" id="{31F3775F-AE60-416C-9A61-497A5A9FCA3B}"/>
                  </a:ext>
                </a:extLst>
              </p:cNvPr>
              <p:cNvSpPr txBox="1">
                <a:spLocks noRot="1" noChangeAspect="1" noMove="1" noResize="1" noEditPoints="1" noAdjustHandles="1" noChangeArrowheads="1" noChangeShapeType="1" noTextEdit="1"/>
              </p:cNvSpPr>
              <p:nvPr/>
            </p:nvSpPr>
            <p:spPr>
              <a:xfrm>
                <a:off x="5193288" y="3528360"/>
                <a:ext cx="880046" cy="640303"/>
              </a:xfrm>
              <a:prstGeom prst="rect">
                <a:avLst/>
              </a:prstGeom>
              <a:blipFill>
                <a:blip r:embed="rId25"/>
                <a:stretch>
                  <a:fillRect l="-2778" b="-19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DCB325B-1B9E-4D77-9955-61A24C18F63A}"/>
                  </a:ext>
                </a:extLst>
              </p:cNvPr>
              <p:cNvSpPr txBox="1"/>
              <p:nvPr/>
            </p:nvSpPr>
            <p:spPr>
              <a:xfrm>
                <a:off x="6421791" y="4554761"/>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[3,1,2]</m:t>
                      </m:r>
                    </m:oMath>
                  </m:oMathPara>
                </a14:m>
                <a:endParaRPr kumimoji="1" lang="ja-JP" altLang="en-US" dirty="0"/>
              </a:p>
            </p:txBody>
          </p:sp>
        </mc:Choice>
        <mc:Fallback xmlns="">
          <p:sp>
            <p:nvSpPr>
              <p:cNvPr id="124" name="テキスト ボックス 123">
                <a:extLst>
                  <a:ext uri="{FF2B5EF4-FFF2-40B4-BE49-F238E27FC236}">
                    <a16:creationId xmlns:a16="http://schemas.microsoft.com/office/drawing/2014/main" id="{6DCB325B-1B9E-4D77-9955-61A24C18F63A}"/>
                  </a:ext>
                </a:extLst>
              </p:cNvPr>
              <p:cNvSpPr txBox="1">
                <a:spLocks noRot="1" noChangeAspect="1" noMove="1" noResize="1" noEditPoints="1" noAdjustHandles="1" noChangeArrowheads="1" noChangeShapeType="1" noTextEdit="1"/>
              </p:cNvSpPr>
              <p:nvPr/>
            </p:nvSpPr>
            <p:spPr>
              <a:xfrm>
                <a:off x="6421791" y="4554761"/>
                <a:ext cx="974708" cy="369332"/>
              </a:xfrm>
              <a:prstGeom prst="rect">
                <a:avLst/>
              </a:prstGeom>
              <a:blipFill>
                <a:blip r:embed="rId26"/>
                <a:stretch>
                  <a:fillRect b="-16393"/>
                </a:stretch>
              </a:blipFill>
            </p:spPr>
            <p:txBody>
              <a:bodyPr/>
              <a:lstStyle/>
              <a:p>
                <a:r>
                  <a:rPr lang="ja-JP" altLang="en-US">
                    <a:noFill/>
                  </a:rPr>
                  <a:t> </a:t>
                </a:r>
              </a:p>
            </p:txBody>
          </p:sp>
        </mc:Fallback>
      </mc:AlternateContent>
      <p:sp>
        <p:nvSpPr>
          <p:cNvPr id="126" name="テキスト ボックス 125">
            <a:extLst>
              <a:ext uri="{FF2B5EF4-FFF2-40B4-BE49-F238E27FC236}">
                <a16:creationId xmlns:a16="http://schemas.microsoft.com/office/drawing/2014/main" id="{3F9C66B6-F3AB-47A7-AAA1-B655376AEA5D}"/>
              </a:ext>
            </a:extLst>
          </p:cNvPr>
          <p:cNvSpPr txBox="1"/>
          <p:nvPr/>
        </p:nvSpPr>
        <p:spPr>
          <a:xfrm>
            <a:off x="6026003" y="4914004"/>
            <a:ext cx="1766283" cy="646331"/>
          </a:xfrm>
          <a:prstGeom prst="rect">
            <a:avLst/>
          </a:prstGeom>
          <a:noFill/>
        </p:spPr>
        <p:txBody>
          <a:bodyPr wrap="square" rtlCol="0">
            <a:spAutoFit/>
          </a:bodyPr>
          <a:lstStyle/>
          <a:p>
            <a:pPr algn="ctr"/>
            <a:r>
              <a:rPr lang="en-US" altLang="ja-JP" dirty="0">
                <a:solidFill>
                  <a:schemeClr val="accent1"/>
                </a:solidFill>
              </a:rPr>
              <a:t>3</a:t>
            </a:r>
            <a:r>
              <a:rPr lang="ja-JP" altLang="en-US" dirty="0">
                <a:solidFill>
                  <a:schemeClr val="accent1"/>
                </a:solidFill>
              </a:rPr>
              <a:t>個の</a:t>
            </a:r>
            <a:r>
              <a:rPr kumimoji="1" lang="ja-JP" altLang="en-US" dirty="0">
                <a:solidFill>
                  <a:schemeClr val="accent1"/>
                </a:solidFill>
              </a:rPr>
              <a:t>位置交換</a:t>
            </a:r>
            <a:r>
              <a:rPr kumimoji="1" lang="ja-JP" altLang="en-US" dirty="0"/>
              <a:t>を一回</a:t>
            </a:r>
          </a:p>
        </p:txBody>
      </p:sp>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DC8BC68F-96B9-415E-A763-1E25A553CFF5}"/>
                  </a:ext>
                </a:extLst>
              </p:cNvPr>
              <p:cNvSpPr txBox="1"/>
              <p:nvPr/>
            </p:nvSpPr>
            <p:spPr>
              <a:xfrm>
                <a:off x="2232031" y="1556672"/>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[1,2,3]</m:t>
                      </m:r>
                    </m:oMath>
                  </m:oMathPara>
                </a14:m>
                <a:endParaRPr kumimoji="1" lang="ja-JP" altLang="en-US" dirty="0"/>
              </a:p>
            </p:txBody>
          </p:sp>
        </mc:Choice>
        <mc:Fallback xmlns="">
          <p:sp>
            <p:nvSpPr>
              <p:cNvPr id="127" name="テキスト ボックス 126">
                <a:extLst>
                  <a:ext uri="{FF2B5EF4-FFF2-40B4-BE49-F238E27FC236}">
                    <a16:creationId xmlns:a16="http://schemas.microsoft.com/office/drawing/2014/main" id="{DC8BC68F-96B9-415E-A763-1E25A553CFF5}"/>
                  </a:ext>
                </a:extLst>
              </p:cNvPr>
              <p:cNvSpPr txBox="1">
                <a:spLocks noRot="1" noChangeAspect="1" noMove="1" noResize="1" noEditPoints="1" noAdjustHandles="1" noChangeArrowheads="1" noChangeShapeType="1" noTextEdit="1"/>
              </p:cNvSpPr>
              <p:nvPr/>
            </p:nvSpPr>
            <p:spPr>
              <a:xfrm>
                <a:off x="2232031" y="1556672"/>
                <a:ext cx="974708" cy="369332"/>
              </a:xfrm>
              <a:prstGeom prst="rect">
                <a:avLst/>
              </a:prstGeom>
              <a:blipFill>
                <a:blip r:embed="rId27"/>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4B5B356F-3C2B-4441-9658-D69819113C1F}"/>
                  </a:ext>
                </a:extLst>
              </p:cNvPr>
              <p:cNvSpPr txBox="1"/>
              <p:nvPr/>
            </p:nvSpPr>
            <p:spPr>
              <a:xfrm>
                <a:off x="6405662" y="1556567"/>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[1,2,3]</m:t>
                      </m:r>
                    </m:oMath>
                  </m:oMathPara>
                </a14:m>
                <a:endParaRPr kumimoji="1" lang="ja-JP" altLang="en-US" dirty="0"/>
              </a:p>
            </p:txBody>
          </p:sp>
        </mc:Choice>
        <mc:Fallback xmlns="">
          <p:sp>
            <p:nvSpPr>
              <p:cNvPr id="128" name="テキスト ボックス 127">
                <a:extLst>
                  <a:ext uri="{FF2B5EF4-FFF2-40B4-BE49-F238E27FC236}">
                    <a16:creationId xmlns:a16="http://schemas.microsoft.com/office/drawing/2014/main" id="{4B5B356F-3C2B-4441-9658-D69819113C1F}"/>
                  </a:ext>
                </a:extLst>
              </p:cNvPr>
              <p:cNvSpPr txBox="1">
                <a:spLocks noRot="1" noChangeAspect="1" noMove="1" noResize="1" noEditPoints="1" noAdjustHandles="1" noChangeArrowheads="1" noChangeShapeType="1" noTextEdit="1"/>
              </p:cNvSpPr>
              <p:nvPr/>
            </p:nvSpPr>
            <p:spPr>
              <a:xfrm>
                <a:off x="6405662" y="1556567"/>
                <a:ext cx="974708" cy="369332"/>
              </a:xfrm>
              <a:prstGeom prst="rect">
                <a:avLst/>
              </a:prstGeom>
              <a:blipFill>
                <a:blip r:embed="rId28"/>
                <a:stretch>
                  <a:fillRect b="-16393"/>
                </a:stretch>
              </a:blipFill>
            </p:spPr>
            <p:txBody>
              <a:bodyPr/>
              <a:lstStyle/>
              <a:p>
                <a:r>
                  <a:rPr lang="ja-JP" altLang="en-US">
                    <a:noFill/>
                  </a:rPr>
                  <a:t> </a:t>
                </a:r>
              </a:p>
            </p:txBody>
          </p:sp>
        </mc:Fallback>
      </mc:AlternateContent>
      <p:sp>
        <p:nvSpPr>
          <p:cNvPr id="44" name="矢印: 下カーブ 43">
            <a:extLst>
              <a:ext uri="{FF2B5EF4-FFF2-40B4-BE49-F238E27FC236}">
                <a16:creationId xmlns:a16="http://schemas.microsoft.com/office/drawing/2014/main" id="{2620FDE1-81EF-4413-9D61-A42E376FDFEA}"/>
              </a:ext>
            </a:extLst>
          </p:cNvPr>
          <p:cNvSpPr/>
          <p:nvPr/>
        </p:nvSpPr>
        <p:spPr>
          <a:xfrm rot="5400000">
            <a:off x="2672158" y="2991359"/>
            <a:ext cx="2635240" cy="58390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9" name="矢印: 下カーブ 128">
            <a:extLst>
              <a:ext uri="{FF2B5EF4-FFF2-40B4-BE49-F238E27FC236}">
                <a16:creationId xmlns:a16="http://schemas.microsoft.com/office/drawing/2014/main" id="{6B0F8265-A19B-46C3-B3C4-CD25781A2877}"/>
              </a:ext>
            </a:extLst>
          </p:cNvPr>
          <p:cNvSpPr/>
          <p:nvPr/>
        </p:nvSpPr>
        <p:spPr>
          <a:xfrm rot="5400000">
            <a:off x="6871171" y="2959187"/>
            <a:ext cx="2635240" cy="58390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コンテンツ プレースホルダー 1">
            <a:extLst>
              <a:ext uri="{FF2B5EF4-FFF2-40B4-BE49-F238E27FC236}">
                <a16:creationId xmlns:a16="http://schemas.microsoft.com/office/drawing/2014/main" id="{6C7DBEDB-2DBE-49C2-A7C3-41624397DD93}"/>
              </a:ext>
            </a:extLst>
          </p:cNvPr>
          <p:cNvSpPr txBox="1">
            <a:spLocks/>
          </p:cNvSpPr>
          <p:nvPr/>
        </p:nvSpPr>
        <p:spPr>
          <a:xfrm>
            <a:off x="410046" y="5712295"/>
            <a:ext cx="8323907" cy="501255"/>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これらの操作を「演算」と考える</a:t>
            </a:r>
          </a:p>
        </p:txBody>
      </p:sp>
    </p:spTree>
    <p:extLst>
      <p:ext uri="{BB962C8B-B14F-4D97-AF65-F5344CB8AC3E}">
        <p14:creationId xmlns:p14="http://schemas.microsoft.com/office/powerpoint/2010/main" val="3491315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群の定義</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28</a:t>
            </a:fld>
            <a:endParaRPr lang="ja-JP" altLang="en-US"/>
          </a:p>
        </p:txBody>
      </p:sp>
      <mc:AlternateContent xmlns:mc="http://schemas.openxmlformats.org/markup-compatibility/2006">
        <mc:Choice xmlns:a14="http://schemas.microsoft.com/office/drawing/2010/main"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214828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i="1" dirty="0">
                    <a:latin typeface="Cambria Math" panose="02040503050406030204" pitchFamily="18" charset="0"/>
                  </a:rPr>
                  <a:t>これらの操作のパターンを集合とする</a:t>
                </a:r>
                <a:endParaRPr lang="en-US" altLang="ja-JP" i="1" dirty="0">
                  <a:latin typeface="Cambria Math" panose="02040503050406030204" pitchFamily="18" charset="0"/>
                </a:endParaRPr>
              </a:p>
              <a:p>
                <a:pPr lvl="1"/>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𝑆</m:t>
                        </m:r>
                      </m:e>
                      <m:sup>
                        <m:r>
                          <a:rPr lang="en-US" altLang="ja-JP" b="0" i="1" smtClean="0">
                            <a:latin typeface="Cambria Math" panose="02040503050406030204" pitchFamily="18" charset="0"/>
                          </a:rPr>
                          <m:t>3</m:t>
                        </m:r>
                      </m:sup>
                    </m:sSup>
                    <m:r>
                      <a:rPr lang="en-US" altLang="ja-JP" b="0" i="1" smtClean="0">
                        <a:latin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1,2,3</m:t>
                        </m:r>
                      </m:e>
                    </m:d>
                    <m:r>
                      <a:rPr lang="en-US" altLang="ja-JP" b="0" i="0"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,3</m:t>
                        </m:r>
                      </m:e>
                    </m:d>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e>
                    </m:d>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e>
                    </m:d>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e>
                    </m:d>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1</m:t>
                        </m:r>
                      </m:e>
                    </m:d>
                    <m:r>
                      <a:rPr lang="en-US" altLang="ja-JP" b="0" i="1" smtClean="0">
                        <a:latin typeface="Cambria Math" panose="02040503050406030204" pitchFamily="18" charset="0"/>
                      </a:rPr>
                      <m:t>}</m:t>
                    </m:r>
                  </m:oMath>
                </a14:m>
                <a:endParaRPr lang="en-US" altLang="ja-JP" dirty="0"/>
              </a:p>
              <a:p>
                <a:pPr lvl="1"/>
                <a:r>
                  <a:rPr lang="ja-JP" altLang="en-US" dirty="0"/>
                  <a:t>これは</a:t>
                </a:r>
                <a:r>
                  <a:rPr lang="en-US" altLang="ja-JP" dirty="0"/>
                  <a:t>3</a:t>
                </a:r>
                <a:r>
                  <a:rPr lang="ja-JP" altLang="en-US" dirty="0"/>
                  <a:t>次の対称</a:t>
                </a:r>
                <a:r>
                  <a:rPr lang="ja-JP" altLang="en-US" dirty="0">
                    <a:solidFill>
                      <a:srgbClr val="FF0000"/>
                    </a:solidFill>
                  </a:rPr>
                  <a:t>群</a:t>
                </a:r>
                <a:r>
                  <a:rPr lang="ja-JP" altLang="en-US" dirty="0"/>
                  <a:t>と呼ばれる</a:t>
                </a:r>
                <a:endParaRPr lang="en-US" altLang="ja-JP" dirty="0"/>
              </a:p>
              <a:p>
                <a:pPr lvl="2"/>
                <a:r>
                  <a:rPr lang="ja-JP" altLang="en-US" dirty="0"/>
                  <a:t>対称群とは、物を並び替える操作（置換）を要素とする群のこと</a:t>
                </a:r>
                <a:endParaRPr lang="en-US" altLang="ja-JP" dirty="0"/>
              </a:p>
              <a:p>
                <a:pPr lvl="2"/>
                <a:r>
                  <a:rPr lang="en-US" altLang="ja-JP" dirty="0"/>
                  <a:t>3</a:t>
                </a:r>
                <a:r>
                  <a:rPr lang="ja-JP" altLang="en-US" dirty="0"/>
                  <a:t>次とは、</a:t>
                </a:r>
                <a:r>
                  <a:rPr lang="en-US" altLang="ja-JP" dirty="0"/>
                  <a:t>3</a:t>
                </a:r>
                <a:r>
                  <a:rPr lang="ja-JP" altLang="en-US" dirty="0"/>
                  <a:t>個の物の置換を要素とすること</a:t>
                </a:r>
                <a:endParaRPr lang="en-US" altLang="ja-JP" dirty="0"/>
              </a:p>
            </p:txBody>
          </p:sp>
        </mc:Choice>
        <mc:Fallback>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2148280"/>
              </a:xfrm>
              <a:prstGeom prst="rect">
                <a:avLst/>
              </a:prstGeom>
              <a:blipFill>
                <a:blip r:embed="rId3"/>
                <a:stretch>
                  <a:fillRect l="-1133" t="-3409" b="-4545"/>
                </a:stretch>
              </a:blipFill>
            </p:spPr>
            <p:txBody>
              <a:bodyPr/>
              <a:lstStyle/>
              <a:p>
                <a:r>
                  <a:rPr lang="ja-JP" altLang="en-US">
                    <a:noFill/>
                  </a:rPr>
                  <a:t> </a:t>
                </a:r>
              </a:p>
            </p:txBody>
          </p:sp>
        </mc:Fallback>
      </mc:AlternateContent>
      <p:sp>
        <p:nvSpPr>
          <p:cNvPr id="8" name="コンテンツ プレースホルダー 1">
            <a:extLst>
              <a:ext uri="{FF2B5EF4-FFF2-40B4-BE49-F238E27FC236}">
                <a16:creationId xmlns:a16="http://schemas.microsoft.com/office/drawing/2014/main" id="{B5D0B25C-60DC-44E8-93D3-38B7FCC84429}"/>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
        <p:nvSpPr>
          <p:cNvPr id="9" name="角丸四角形 58">
            <a:extLst>
              <a:ext uri="{FF2B5EF4-FFF2-40B4-BE49-F238E27FC236}">
                <a16:creationId xmlns:a16="http://schemas.microsoft.com/office/drawing/2014/main" id="{0C71E6CF-1218-4315-AA76-44DBA806A3B1}"/>
              </a:ext>
            </a:extLst>
          </p:cNvPr>
          <p:cNvSpPr/>
          <p:nvPr/>
        </p:nvSpPr>
        <p:spPr bwMode="auto">
          <a:xfrm>
            <a:off x="302633" y="3355654"/>
            <a:ext cx="8525287" cy="262975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dirty="0">
              <a:solidFill>
                <a:schemeClr val="tx1"/>
              </a:solidFill>
              <a:latin typeface="Times New Roman" panose="02020603050405020304" pitchFamily="18" charset="0"/>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CD5AC62A-8BEC-4BE1-BFF4-EC061E18A87A}"/>
              </a:ext>
            </a:extLst>
          </p:cNvPr>
          <p:cNvSpPr txBox="1"/>
          <p:nvPr/>
        </p:nvSpPr>
        <p:spPr>
          <a:xfrm>
            <a:off x="567077" y="3601803"/>
            <a:ext cx="7996397" cy="369332"/>
          </a:xfrm>
          <a:prstGeom prst="rect">
            <a:avLst/>
          </a:prstGeom>
          <a:noFill/>
        </p:spPr>
        <p:txBody>
          <a:bodyPr wrap="square" lIns="0" tIns="0" rIns="0" bIns="0" rtlCol="0">
            <a:spAutoFit/>
          </a:bodyPr>
          <a:lstStyle/>
          <a:p>
            <a:r>
              <a:rPr lang="ja-JP" altLang="en-US" sz="2400" dirty="0"/>
              <a:t>以下の公理を満たす集合を群と呼ぶ。</a:t>
            </a:r>
            <a:endParaRPr kumimoji="1" lang="ja-JP" altLang="en-US" sz="2400" dirty="0"/>
          </a:p>
        </p:txBody>
      </p:sp>
      <p:sp>
        <p:nvSpPr>
          <p:cNvPr id="12" name="テキスト ボックス 11">
            <a:extLst>
              <a:ext uri="{FF2B5EF4-FFF2-40B4-BE49-F238E27FC236}">
                <a16:creationId xmlns:a16="http://schemas.microsoft.com/office/drawing/2014/main" id="{9305FBCE-FFC2-4C5F-8F10-E9F115F5B43F}"/>
              </a:ext>
            </a:extLst>
          </p:cNvPr>
          <p:cNvSpPr txBox="1"/>
          <p:nvPr/>
        </p:nvSpPr>
        <p:spPr>
          <a:xfrm>
            <a:off x="302633" y="3068989"/>
            <a:ext cx="1387878" cy="461665"/>
          </a:xfrm>
          <a:prstGeom prst="rect">
            <a:avLst/>
          </a:prstGeom>
          <a:solidFill>
            <a:schemeClr val="bg1"/>
          </a:solidFill>
          <a:ln>
            <a:solidFill>
              <a:schemeClr val="tx1"/>
            </a:solidFill>
          </a:ln>
        </p:spPr>
        <p:txBody>
          <a:bodyPr wrap="square" rtlCol="0">
            <a:spAutoFit/>
          </a:bodyPr>
          <a:lstStyle/>
          <a:p>
            <a:pPr algn="ctr"/>
            <a:r>
              <a:rPr kumimoji="1" lang="ja-JP" altLang="en-US" sz="2400" dirty="0"/>
              <a:t>群の定義</a:t>
            </a:r>
          </a:p>
        </p:txBody>
      </p:sp>
      <p:sp>
        <p:nvSpPr>
          <p:cNvPr id="14" name="テキスト ボックス 13">
            <a:extLst>
              <a:ext uri="{FF2B5EF4-FFF2-40B4-BE49-F238E27FC236}">
                <a16:creationId xmlns:a16="http://schemas.microsoft.com/office/drawing/2014/main" id="{49236364-21A2-4BF3-BEEC-BF7BF97BCF2F}"/>
              </a:ext>
            </a:extLst>
          </p:cNvPr>
          <p:cNvSpPr txBox="1"/>
          <p:nvPr/>
        </p:nvSpPr>
        <p:spPr>
          <a:xfrm>
            <a:off x="567076" y="4042284"/>
            <a:ext cx="7996397" cy="1477328"/>
          </a:xfrm>
          <a:prstGeom prst="rect">
            <a:avLst/>
          </a:prstGeom>
          <a:noFill/>
        </p:spPr>
        <p:txBody>
          <a:bodyPr wrap="square" lIns="0" tIns="0" rIns="0" bIns="0" rtlCol="0">
            <a:spAutoFit/>
          </a:bodyPr>
          <a:lstStyle/>
          <a:p>
            <a:r>
              <a:rPr lang="en-US" altLang="ja-JP" sz="2400" dirty="0"/>
              <a:t>G1</a:t>
            </a:r>
            <a:r>
              <a:rPr lang="ja-JP" altLang="en-US" sz="2400" dirty="0"/>
              <a:t>　演算★に関して</a:t>
            </a:r>
            <a:r>
              <a:rPr lang="ja-JP" altLang="en-US" sz="2400" u="sng" dirty="0"/>
              <a:t>閉じている</a:t>
            </a:r>
            <a:endParaRPr lang="en-US" altLang="ja-JP" sz="2400" u="sng" dirty="0"/>
          </a:p>
          <a:p>
            <a:r>
              <a:rPr kumimoji="1" lang="en-US" altLang="ja-JP" sz="2400" dirty="0"/>
              <a:t>G2</a:t>
            </a:r>
            <a:r>
              <a:rPr lang="ja-JP" altLang="en-US" sz="2400" dirty="0"/>
              <a:t>　</a:t>
            </a:r>
            <a:r>
              <a:rPr kumimoji="1" lang="ja-JP" altLang="en-US" sz="2400" dirty="0"/>
              <a:t>任意の元に</a:t>
            </a:r>
            <a:r>
              <a:rPr lang="ja-JP" altLang="en-US" sz="2400" dirty="0"/>
              <a:t>対して、</a:t>
            </a:r>
            <a:r>
              <a:rPr lang="ja-JP" altLang="en-US" sz="2400" u="sng" dirty="0"/>
              <a:t>結合法則</a:t>
            </a:r>
            <a:r>
              <a:rPr lang="ja-JP" altLang="en-US" sz="2400" dirty="0"/>
              <a:t>が成立する</a:t>
            </a:r>
            <a:endParaRPr lang="en-US" altLang="ja-JP" sz="2400" dirty="0"/>
          </a:p>
          <a:p>
            <a:r>
              <a:rPr kumimoji="1" lang="en-US" altLang="ja-JP" sz="2400" dirty="0"/>
              <a:t>G3</a:t>
            </a:r>
            <a:r>
              <a:rPr lang="ja-JP" altLang="en-US" sz="2400" dirty="0"/>
              <a:t>　</a:t>
            </a:r>
            <a:r>
              <a:rPr lang="ja-JP" altLang="en-US" sz="2400" u="sng" dirty="0"/>
              <a:t>単位元</a:t>
            </a:r>
            <a:r>
              <a:rPr lang="ja-JP" altLang="en-US" sz="2400" dirty="0"/>
              <a:t>が存在する</a:t>
            </a:r>
            <a:endParaRPr lang="en-US" altLang="ja-JP" sz="2400" dirty="0"/>
          </a:p>
          <a:p>
            <a:r>
              <a:rPr kumimoji="1" lang="en-US" altLang="ja-JP" sz="2400" dirty="0"/>
              <a:t>G4</a:t>
            </a:r>
            <a:r>
              <a:rPr kumimoji="1" lang="ja-JP" altLang="en-US" sz="2400" dirty="0"/>
              <a:t>　</a:t>
            </a:r>
            <a:r>
              <a:rPr lang="ja-JP" altLang="en-US" sz="2400" dirty="0"/>
              <a:t>任意の元に対して、</a:t>
            </a:r>
            <a:r>
              <a:rPr kumimoji="1" lang="ja-JP" altLang="en-US" sz="2400" dirty="0"/>
              <a:t>その元に対する</a:t>
            </a:r>
            <a:r>
              <a:rPr kumimoji="1" lang="ja-JP" altLang="en-US" sz="2400" u="sng" dirty="0"/>
              <a:t>逆元</a:t>
            </a:r>
            <a:r>
              <a:rPr kumimoji="1" lang="ja-JP" altLang="en-US" sz="2400" dirty="0"/>
              <a:t>が存在する</a:t>
            </a:r>
          </a:p>
        </p:txBody>
      </p:sp>
      <p:sp>
        <p:nvSpPr>
          <p:cNvPr id="3" name="矢印: 右 2">
            <a:extLst>
              <a:ext uri="{FF2B5EF4-FFF2-40B4-BE49-F238E27FC236}">
                <a16:creationId xmlns:a16="http://schemas.microsoft.com/office/drawing/2014/main" id="{E5B7B721-AD2E-4A7B-ADEE-2F019CA9A5E0}"/>
              </a:ext>
            </a:extLst>
          </p:cNvPr>
          <p:cNvSpPr/>
          <p:nvPr/>
        </p:nvSpPr>
        <p:spPr>
          <a:xfrm>
            <a:off x="6552400" y="4138342"/>
            <a:ext cx="480225" cy="157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F26CEE56-ADEA-4EF7-A6FF-566A4B9E3FF1}"/>
                  </a:ext>
                </a:extLst>
              </p:cNvPr>
              <p:cNvSpPr txBox="1"/>
              <p:nvPr/>
            </p:nvSpPr>
            <p:spPr>
              <a:xfrm>
                <a:off x="7164847" y="4032489"/>
                <a:ext cx="1498560" cy="369588"/>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nor/>
                        </m:rPr>
                        <a:rPr lang="en-US" altLang="ja-JP" dirty="0"/>
                        <m:t>【</m:t>
                      </m:r>
                      <m:r>
                        <m:rPr>
                          <m:nor/>
                        </m:rPr>
                        <a:rPr lang="ja-JP" altLang="en-US" dirty="0"/>
                        <m:t>演算と閉性</m:t>
                      </m:r>
                      <m:r>
                        <m:rPr>
                          <m:nor/>
                        </m:rPr>
                        <a:rPr lang="en-US" altLang="ja-JP" dirty="0"/>
                        <m:t>】</m:t>
                      </m:r>
                    </m:oMath>
                  </m:oMathPara>
                </a14:m>
                <a:endParaRPr kumimoji="1" lang="ja-JP" altLang="en-US" dirty="0"/>
              </a:p>
            </p:txBody>
          </p:sp>
        </mc:Choice>
        <mc:Fallback>
          <p:sp>
            <p:nvSpPr>
              <p:cNvPr id="13" name="テキスト ボックス 12">
                <a:extLst>
                  <a:ext uri="{FF2B5EF4-FFF2-40B4-BE49-F238E27FC236}">
                    <a16:creationId xmlns:a16="http://schemas.microsoft.com/office/drawing/2014/main" id="{F26CEE56-ADEA-4EF7-A6FF-566A4B9E3FF1}"/>
                  </a:ext>
                </a:extLst>
              </p:cNvPr>
              <p:cNvSpPr txBox="1">
                <a:spLocks noRot="1" noChangeAspect="1" noMove="1" noResize="1" noEditPoints="1" noAdjustHandles="1" noChangeArrowheads="1" noChangeShapeType="1" noTextEdit="1"/>
              </p:cNvSpPr>
              <p:nvPr/>
            </p:nvSpPr>
            <p:spPr>
              <a:xfrm>
                <a:off x="7164847" y="4032489"/>
                <a:ext cx="1498560" cy="369588"/>
              </a:xfrm>
              <a:prstGeom prst="rect">
                <a:avLst/>
              </a:prstGeom>
              <a:blipFill>
                <a:blip r:embed="rId4"/>
                <a:stretch>
                  <a:fillRect r="-407" b="-4918"/>
                </a:stretch>
              </a:blipFill>
            </p:spPr>
            <p:txBody>
              <a:bodyPr/>
              <a:lstStyle/>
              <a:p>
                <a:r>
                  <a:rPr lang="ja-JP" altLang="en-US">
                    <a:noFill/>
                  </a:rPr>
                  <a:t> </a:t>
                </a:r>
              </a:p>
            </p:txBody>
          </p:sp>
        </mc:Fallback>
      </mc:AlternateContent>
      <p:sp>
        <p:nvSpPr>
          <p:cNvPr id="15" name="矢印: 右 14">
            <a:extLst>
              <a:ext uri="{FF2B5EF4-FFF2-40B4-BE49-F238E27FC236}">
                <a16:creationId xmlns:a16="http://schemas.microsoft.com/office/drawing/2014/main" id="{4F32A6A1-C41A-40B6-BCFB-C27A46A7937B}"/>
              </a:ext>
            </a:extLst>
          </p:cNvPr>
          <p:cNvSpPr/>
          <p:nvPr/>
        </p:nvSpPr>
        <p:spPr>
          <a:xfrm>
            <a:off x="6542913" y="4536591"/>
            <a:ext cx="480225" cy="157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A5BF7947-5676-4B4F-BED9-85FA0E64D472}"/>
                  </a:ext>
                </a:extLst>
              </p:cNvPr>
              <p:cNvSpPr txBox="1"/>
              <p:nvPr/>
            </p:nvSpPr>
            <p:spPr>
              <a:xfrm>
                <a:off x="7155360" y="4430738"/>
                <a:ext cx="1498560" cy="369588"/>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nor/>
                        </m:rPr>
                        <a:rPr lang="en-US" altLang="ja-JP" dirty="0"/>
                        <m:t>【</m:t>
                      </m:r>
                      <m:r>
                        <m:rPr>
                          <m:nor/>
                        </m:rPr>
                        <a:rPr lang="ja-JP" altLang="en-US" dirty="0"/>
                        <m:t>結合法則</m:t>
                      </m:r>
                      <m:r>
                        <m:rPr>
                          <m:nor/>
                        </m:rPr>
                        <a:rPr lang="en-US" altLang="ja-JP" dirty="0"/>
                        <m:t>】</m:t>
                      </m:r>
                    </m:oMath>
                  </m:oMathPara>
                </a14:m>
                <a:endParaRPr kumimoji="1" lang="ja-JP" altLang="en-US" dirty="0"/>
              </a:p>
            </p:txBody>
          </p:sp>
        </mc:Choice>
        <mc:Fallback>
          <p:sp>
            <p:nvSpPr>
              <p:cNvPr id="16" name="テキスト ボックス 15">
                <a:extLst>
                  <a:ext uri="{FF2B5EF4-FFF2-40B4-BE49-F238E27FC236}">
                    <a16:creationId xmlns:a16="http://schemas.microsoft.com/office/drawing/2014/main" id="{A5BF7947-5676-4B4F-BED9-85FA0E64D472}"/>
                  </a:ext>
                </a:extLst>
              </p:cNvPr>
              <p:cNvSpPr txBox="1">
                <a:spLocks noRot="1" noChangeAspect="1" noMove="1" noResize="1" noEditPoints="1" noAdjustHandles="1" noChangeArrowheads="1" noChangeShapeType="1" noTextEdit="1"/>
              </p:cNvSpPr>
              <p:nvPr/>
            </p:nvSpPr>
            <p:spPr>
              <a:xfrm>
                <a:off x="7155360" y="4430738"/>
                <a:ext cx="1498560" cy="369588"/>
              </a:xfrm>
              <a:prstGeom prst="rect">
                <a:avLst/>
              </a:prstGeom>
              <a:blipFill>
                <a:blip r:embed="rId5"/>
                <a:stretch>
                  <a:fillRect b="-6667"/>
                </a:stretch>
              </a:blipFill>
            </p:spPr>
            <p:txBody>
              <a:bodyPr/>
              <a:lstStyle/>
              <a:p>
                <a:r>
                  <a:rPr lang="ja-JP" altLang="en-US">
                    <a:noFill/>
                  </a:rPr>
                  <a:t> </a:t>
                </a:r>
              </a:p>
            </p:txBody>
          </p:sp>
        </mc:Fallback>
      </mc:AlternateContent>
      <p:sp>
        <p:nvSpPr>
          <p:cNvPr id="17" name="矢印: 右 16">
            <a:extLst>
              <a:ext uri="{FF2B5EF4-FFF2-40B4-BE49-F238E27FC236}">
                <a16:creationId xmlns:a16="http://schemas.microsoft.com/office/drawing/2014/main" id="{1A0D0AA3-63D1-4ACD-B3A9-3B1E3FE83A6A}"/>
              </a:ext>
            </a:extLst>
          </p:cNvPr>
          <p:cNvSpPr/>
          <p:nvPr/>
        </p:nvSpPr>
        <p:spPr>
          <a:xfrm>
            <a:off x="6542913" y="4906179"/>
            <a:ext cx="480225" cy="157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636337AA-2973-4A3F-938A-B31D64024241}"/>
                  </a:ext>
                </a:extLst>
              </p:cNvPr>
              <p:cNvSpPr txBox="1"/>
              <p:nvPr/>
            </p:nvSpPr>
            <p:spPr>
              <a:xfrm>
                <a:off x="7064913" y="4800326"/>
                <a:ext cx="1498560" cy="372218"/>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nor/>
                        </m:rPr>
                        <a:rPr lang="en-US" altLang="ja-JP" dirty="0"/>
                        <m:t>【</m:t>
                      </m:r>
                      <m:r>
                        <m:rPr>
                          <m:nor/>
                        </m:rPr>
                        <a:rPr lang="ja-JP" altLang="en-US" dirty="0"/>
                        <m:t>単位元の存在</m:t>
                      </m:r>
                      <m:r>
                        <m:rPr>
                          <m:nor/>
                        </m:rPr>
                        <a:rPr lang="en-US" altLang="ja-JP" dirty="0"/>
                        <m:t>】</m:t>
                      </m:r>
                    </m:oMath>
                  </m:oMathPara>
                </a14:m>
                <a:endParaRPr kumimoji="1" lang="ja-JP" altLang="en-US" dirty="0"/>
              </a:p>
            </p:txBody>
          </p:sp>
        </mc:Choice>
        <mc:Fallback>
          <p:sp>
            <p:nvSpPr>
              <p:cNvPr id="18" name="テキスト ボックス 17">
                <a:extLst>
                  <a:ext uri="{FF2B5EF4-FFF2-40B4-BE49-F238E27FC236}">
                    <a16:creationId xmlns:a16="http://schemas.microsoft.com/office/drawing/2014/main" id="{636337AA-2973-4A3F-938A-B31D64024241}"/>
                  </a:ext>
                </a:extLst>
              </p:cNvPr>
              <p:cNvSpPr txBox="1">
                <a:spLocks noRot="1" noChangeAspect="1" noMove="1" noResize="1" noEditPoints="1" noAdjustHandles="1" noChangeArrowheads="1" noChangeShapeType="1" noTextEdit="1"/>
              </p:cNvSpPr>
              <p:nvPr/>
            </p:nvSpPr>
            <p:spPr>
              <a:xfrm>
                <a:off x="7064913" y="4800326"/>
                <a:ext cx="1498560" cy="372218"/>
              </a:xfrm>
              <a:prstGeom prst="rect">
                <a:avLst/>
              </a:prstGeom>
              <a:blipFill>
                <a:blip r:embed="rId6"/>
                <a:stretch>
                  <a:fillRect l="-1220" r="-17480" b="-4839"/>
                </a:stretch>
              </a:blipFill>
            </p:spPr>
            <p:txBody>
              <a:bodyPr/>
              <a:lstStyle/>
              <a:p>
                <a:r>
                  <a:rPr lang="ja-JP" altLang="en-US">
                    <a:noFill/>
                  </a:rPr>
                  <a:t> </a:t>
                </a:r>
              </a:p>
            </p:txBody>
          </p:sp>
        </mc:Fallback>
      </mc:AlternateContent>
      <p:sp>
        <p:nvSpPr>
          <p:cNvPr id="19" name="矢印: 右 18">
            <a:extLst>
              <a:ext uri="{FF2B5EF4-FFF2-40B4-BE49-F238E27FC236}">
                <a16:creationId xmlns:a16="http://schemas.microsoft.com/office/drawing/2014/main" id="{099B3782-3F79-49D7-AA05-337EF5432AD6}"/>
              </a:ext>
            </a:extLst>
          </p:cNvPr>
          <p:cNvSpPr/>
          <p:nvPr/>
        </p:nvSpPr>
        <p:spPr>
          <a:xfrm>
            <a:off x="6542913" y="5590761"/>
            <a:ext cx="480225" cy="157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55B65CDB-C7AC-44B6-80A3-C10AA31A99CE}"/>
                  </a:ext>
                </a:extLst>
              </p:cNvPr>
              <p:cNvSpPr txBox="1"/>
              <p:nvPr/>
            </p:nvSpPr>
            <p:spPr>
              <a:xfrm>
                <a:off x="7155360" y="5483593"/>
                <a:ext cx="1498560" cy="372218"/>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nor/>
                        </m:rPr>
                        <a:rPr lang="en-US" altLang="ja-JP" dirty="0"/>
                        <m:t>【</m:t>
                      </m:r>
                      <m:r>
                        <m:rPr>
                          <m:nor/>
                        </m:rPr>
                        <a:rPr lang="ja-JP" altLang="en-US" dirty="0"/>
                        <m:t>逆元の存在</m:t>
                      </m:r>
                      <m:r>
                        <m:rPr>
                          <m:nor/>
                        </m:rPr>
                        <a:rPr lang="en-US" altLang="ja-JP" dirty="0"/>
                        <m:t>】</m:t>
                      </m:r>
                    </m:oMath>
                  </m:oMathPara>
                </a14:m>
                <a:endParaRPr kumimoji="1" lang="ja-JP" altLang="en-US" dirty="0"/>
              </a:p>
            </p:txBody>
          </p:sp>
        </mc:Choice>
        <mc:Fallback>
          <p:sp>
            <p:nvSpPr>
              <p:cNvPr id="20" name="テキスト ボックス 19">
                <a:extLst>
                  <a:ext uri="{FF2B5EF4-FFF2-40B4-BE49-F238E27FC236}">
                    <a16:creationId xmlns:a16="http://schemas.microsoft.com/office/drawing/2014/main" id="{55B65CDB-C7AC-44B6-80A3-C10AA31A99CE}"/>
                  </a:ext>
                </a:extLst>
              </p:cNvPr>
              <p:cNvSpPr txBox="1">
                <a:spLocks noRot="1" noChangeAspect="1" noMove="1" noResize="1" noEditPoints="1" noAdjustHandles="1" noChangeArrowheads="1" noChangeShapeType="1" noTextEdit="1"/>
              </p:cNvSpPr>
              <p:nvPr/>
            </p:nvSpPr>
            <p:spPr>
              <a:xfrm>
                <a:off x="7155360" y="5483593"/>
                <a:ext cx="1498560" cy="372218"/>
              </a:xfrm>
              <a:prstGeom prst="rect">
                <a:avLst/>
              </a:prstGeom>
              <a:blipFill>
                <a:blip r:embed="rId7"/>
                <a:stretch>
                  <a:fillRect l="-1220" r="-2033" b="-49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9944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群の公理　</a:t>
            </a:r>
            <a:r>
              <a:rPr kumimoji="1" lang="en-US" altLang="ja-JP" dirty="0"/>
              <a:t>G1【</a:t>
            </a:r>
            <a:r>
              <a:rPr lang="ja-JP" altLang="en-US" dirty="0"/>
              <a:t>演算と閉性</a:t>
            </a:r>
            <a:r>
              <a:rPr kumimoji="1" lang="en-US" altLang="ja-JP" dirty="0"/>
              <a:t>】</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29</a:t>
            </a:fld>
            <a:endParaRPr lang="ja-JP" altLang="en-US"/>
          </a:p>
        </p:txBody>
      </p:sp>
      <mc:AlternateContent xmlns:mc="http://schemas.openxmlformats.org/markup-compatibility/2006">
        <mc:Choice xmlns:a14="http://schemas.microsoft.com/office/drawing/2010/main"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414267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演算★を下記のように定義する。</a:t>
                </a:r>
                <a:endParaRPr lang="en-US" altLang="ja-JP" dirty="0"/>
              </a:p>
              <a:p>
                <a:pPr lvl="1"/>
                <a:r>
                  <a:rPr lang="ja-JP" altLang="en-US" dirty="0"/>
                  <a:t>あみ</a:t>
                </a:r>
                <a:r>
                  <a:rPr lang="ja-JP" altLang="en-US" dirty="0" err="1"/>
                  <a:t>だ</a:t>
                </a:r>
                <a:r>
                  <a:rPr lang="ja-JP" altLang="en-US" dirty="0"/>
                  <a:t>くじ</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𝑥</m:t>
                    </m:r>
                  </m:oMath>
                </a14:m>
                <a:r>
                  <a:rPr lang="ja-JP" altLang="en-US" dirty="0"/>
                  <a:t>の下に、あみだくじ</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𝑦</m:t>
                    </m:r>
                  </m:oMath>
                </a14:m>
                <a:r>
                  <a:rPr lang="ja-JP" altLang="en-US" dirty="0"/>
                  <a:t>をつなげたものを</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oMath>
                </a14:m>
                <a:r>
                  <a:rPr lang="ja-JP" altLang="en-US" dirty="0"/>
                  <a:t>とする</a:t>
                </a:r>
                <a:endParaRPr lang="en-US" altLang="ja-JP" dirty="0"/>
              </a:p>
              <a:p>
                <a:pPr lvl="1"/>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oMath>
                </a14:m>
                <a:r>
                  <a:rPr lang="ja-JP" altLang="en-US" dirty="0"/>
                  <a:t>もあみ</a:t>
                </a:r>
                <a:r>
                  <a:rPr lang="ja-JP" altLang="en-US" dirty="0" err="1"/>
                  <a:t>だ</a:t>
                </a:r>
                <a:r>
                  <a:rPr lang="ja-JP" altLang="en-US" dirty="0"/>
                  <a:t>くじとなる</a:t>
                </a:r>
                <a:endParaRPr lang="en-US" altLang="ja-JP" dirty="0"/>
              </a:p>
              <a:p>
                <a:pPr lvl="1"/>
                <a:r>
                  <a:rPr lang="ja-JP" altLang="en-US" dirty="0"/>
                  <a:t>例えば、</a:t>
                </a:r>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3,1,2</m:t>
                        </m:r>
                      </m:e>
                    </m:d>
                    <m:r>
                      <a:rPr lang="ja-JP" altLang="en-US"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1</m:t>
                        </m:r>
                      </m:e>
                    </m:d>
                    <m:r>
                      <a:rPr lang="en-US" altLang="ja-JP" i="1">
                        <a:latin typeface="Cambria Math" panose="02040503050406030204" pitchFamily="18" charset="0"/>
                        <a:ea typeface="Cambria Math" panose="02040503050406030204" pitchFamily="18" charset="0"/>
                      </a:rPr>
                      <m:t>=[2,1,3]</m:t>
                    </m:r>
                  </m:oMath>
                </a14:m>
                <a:r>
                  <a:rPr lang="ja-JP" altLang="en-US" dirty="0"/>
                  <a:t>が成り立つ。</a:t>
                </a:r>
                <a:endParaRPr lang="en-US" altLang="ja-JP" dirty="0"/>
              </a:p>
              <a:p>
                <a14:m>
                  <m:oMath xmlns:m="http://schemas.openxmlformats.org/officeDocument/2006/math">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r>
                      <a:rPr lang="ja-JP" altLang="en-US" i="1" smtClean="0">
                        <a:latin typeface="Cambria Math" panose="02040503050406030204" pitchFamily="18" charset="0"/>
                      </a:rPr>
                      <m:t>の</m:t>
                    </m:r>
                    <m:r>
                      <a:rPr lang="ja-JP" altLang="en-US" i="1">
                        <a:latin typeface="Cambria Math" panose="02040503050406030204" pitchFamily="18" charset="0"/>
                      </a:rPr>
                      <m:t>と</m:t>
                    </m:r>
                    <m:r>
                      <a:rPr lang="ja-JP" altLang="en-US" i="1" dirty="0">
                        <a:latin typeface="Cambria Math" panose="02040503050406030204" pitchFamily="18" charset="0"/>
                      </a:rPr>
                      <m:t>き</m:t>
                    </m:r>
                  </m:oMath>
                </a14:m>
                <a:r>
                  <a:rPr lang="ja-JP" altLang="en-US" dirty="0"/>
                  <a:t>、</a:t>
                </a:r>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r>
                  <a:rPr lang="ja-JP" altLang="en-US" dirty="0"/>
                  <a:t>となる。</a:t>
                </a:r>
                <a:endParaRPr lang="en-US" altLang="ja-JP" dirty="0"/>
              </a:p>
              <a:p>
                <a:pPr lvl="1"/>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oMath>
                </a14:m>
                <a:r>
                  <a:rPr lang="ja-JP" altLang="en-US" dirty="0"/>
                  <a:t>が縦棒</a:t>
                </a:r>
                <a:r>
                  <a:rPr lang="en-US" altLang="ja-JP" dirty="0"/>
                  <a:t>3</a:t>
                </a:r>
                <a:r>
                  <a:rPr lang="ja-JP" altLang="en-US" dirty="0"/>
                  <a:t>本のあみ</a:t>
                </a:r>
                <a:r>
                  <a:rPr lang="ja-JP" altLang="en-US" dirty="0" err="1"/>
                  <a:t>だ</a:t>
                </a:r>
                <a:r>
                  <a:rPr lang="ja-JP" altLang="en-US" dirty="0"/>
                  <a:t>くじのとき、</a:t>
                </a:r>
                <a:endParaRPr lang="en-US" altLang="ja-JP" dirty="0"/>
              </a:p>
              <a:p>
                <a:pPr marL="457200" lvl="1" indent="0">
                  <a:buNone/>
                </a:pPr>
                <a:r>
                  <a:rPr lang="ja-JP" altLang="en-US"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oMath>
                </a14:m>
                <a:r>
                  <a:rPr lang="ja-JP" altLang="en-US" dirty="0"/>
                  <a:t>も縦棒</a:t>
                </a:r>
                <a:r>
                  <a:rPr lang="en-US" altLang="ja-JP" dirty="0"/>
                  <a:t>3</a:t>
                </a:r>
                <a:r>
                  <a:rPr lang="ja-JP" altLang="en-US" dirty="0"/>
                  <a:t>本のあみ</a:t>
                </a:r>
                <a:r>
                  <a:rPr lang="ja-JP" altLang="en-US" dirty="0" err="1"/>
                  <a:t>だ</a:t>
                </a:r>
                <a:r>
                  <a:rPr lang="ja-JP" altLang="en-US" dirty="0"/>
                  <a:t>くじとなる</a:t>
                </a:r>
                <a:endParaRPr lang="en-US" altLang="ja-JP" dirty="0"/>
              </a:p>
              <a:p>
                <a:pPr lvl="1"/>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3,1,2</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3,2,1</m:t>
                        </m:r>
                      </m:e>
                    </m:d>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r>
                      <a:rPr lang="ja-JP" altLang="en-US" i="1">
                        <a:latin typeface="Cambria Math" panose="02040503050406030204" pitchFamily="18" charset="0"/>
                      </a:rPr>
                      <m:t>のと</m:t>
                    </m:r>
                    <m:r>
                      <a:rPr lang="ja-JP" altLang="en-US" i="1" dirty="0">
                        <a:latin typeface="Cambria Math" panose="02040503050406030204" pitchFamily="18" charset="0"/>
                      </a:rPr>
                      <m:t>き</m:t>
                    </m:r>
                  </m:oMath>
                </a14:m>
                <a:r>
                  <a:rPr lang="ja-JP" altLang="en-US" dirty="0"/>
                  <a:t>、</a:t>
                </a:r>
                <a:endParaRPr lang="en-US" altLang="ja-JP" dirty="0"/>
              </a:p>
              <a:p>
                <a:pPr marL="457200" lvl="1" indent="0">
                  <a:buNone/>
                </a:pPr>
                <a:r>
                  <a:rPr lang="ja-JP" altLang="en-US"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[2,1,3]∈</m:t>
                    </m:r>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r>
                  <a:rPr lang="ja-JP" altLang="en-US" dirty="0"/>
                  <a:t>となる</a:t>
                </a:r>
                <a:endParaRPr lang="en-US" altLang="ja-JP" dirty="0"/>
              </a:p>
            </p:txBody>
          </p:sp>
        </mc:Choice>
        <mc:Fallback>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4142673"/>
              </a:xfrm>
              <a:prstGeom prst="rect">
                <a:avLst/>
              </a:prstGeom>
              <a:blipFill>
                <a:blip r:embed="rId3"/>
                <a:stretch>
                  <a:fillRect l="-1133" t="-1767" b="-2356"/>
                </a:stretch>
              </a:blipFill>
            </p:spPr>
            <p:txBody>
              <a:bodyPr/>
              <a:lstStyle/>
              <a:p>
                <a:r>
                  <a:rPr lang="ja-JP" altLang="en-US">
                    <a:noFill/>
                  </a:rPr>
                  <a:t> </a:t>
                </a:r>
              </a:p>
            </p:txBody>
          </p:sp>
        </mc:Fallback>
      </mc:AlternateContent>
      <p:sp>
        <p:nvSpPr>
          <p:cNvPr id="8" name="コンテンツ プレースホルダー 1">
            <a:extLst>
              <a:ext uri="{FF2B5EF4-FFF2-40B4-BE49-F238E27FC236}">
                <a16:creationId xmlns:a16="http://schemas.microsoft.com/office/drawing/2014/main" id="{564BC734-F8D1-4E56-B8F4-FB762DC3E713}"/>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0D7E4E18-26DF-4040-8A27-4F6458CF9976}"/>
                  </a:ext>
                </a:extLst>
              </p:cNvPr>
              <p:cNvSpPr txBox="1"/>
              <p:nvPr/>
            </p:nvSpPr>
            <p:spPr>
              <a:xfrm>
                <a:off x="6537845" y="29998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m:t>
                      </m:r>
                    </m:oMath>
                  </m:oMathPara>
                </a14:m>
                <a:endParaRPr kumimoji="1" lang="ja-JP" altLang="en-US" dirty="0"/>
              </a:p>
            </p:txBody>
          </p:sp>
        </mc:Choice>
        <mc:Fallback>
          <p:sp>
            <p:nvSpPr>
              <p:cNvPr id="9" name="テキスト ボックス 8">
                <a:extLst>
                  <a:ext uri="{FF2B5EF4-FFF2-40B4-BE49-F238E27FC236}">
                    <a16:creationId xmlns:a16="http://schemas.microsoft.com/office/drawing/2014/main" id="{0D7E4E18-26DF-4040-8A27-4F6458CF9976}"/>
                  </a:ext>
                </a:extLst>
              </p:cNvPr>
              <p:cNvSpPr txBox="1">
                <a:spLocks noRot="1" noChangeAspect="1" noMove="1" noResize="1" noEditPoints="1" noAdjustHandles="1" noChangeArrowheads="1" noChangeShapeType="1" noTextEdit="1"/>
              </p:cNvSpPr>
              <p:nvPr/>
            </p:nvSpPr>
            <p:spPr>
              <a:xfrm>
                <a:off x="6537845" y="2999809"/>
                <a:ext cx="52336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3DC287AA-1663-4D20-BEEA-4EFF7F78C1CE}"/>
                  </a:ext>
                </a:extLst>
              </p:cNvPr>
              <p:cNvSpPr txBox="1"/>
              <p:nvPr/>
            </p:nvSpPr>
            <p:spPr>
              <a:xfrm>
                <a:off x="7312281" y="29998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oMath>
                  </m:oMathPara>
                </a14:m>
                <a:endParaRPr kumimoji="1" lang="ja-JP" altLang="en-US" dirty="0"/>
              </a:p>
            </p:txBody>
          </p:sp>
        </mc:Choice>
        <mc:Fallback>
          <p:sp>
            <p:nvSpPr>
              <p:cNvPr id="10" name="テキスト ボックス 9">
                <a:extLst>
                  <a:ext uri="{FF2B5EF4-FFF2-40B4-BE49-F238E27FC236}">
                    <a16:creationId xmlns:a16="http://schemas.microsoft.com/office/drawing/2014/main" id="{3DC287AA-1663-4D20-BEEA-4EFF7F78C1CE}"/>
                  </a:ext>
                </a:extLst>
              </p:cNvPr>
              <p:cNvSpPr txBox="1">
                <a:spLocks noRot="1" noChangeAspect="1" noMove="1" noResize="1" noEditPoints="1" noAdjustHandles="1" noChangeArrowheads="1" noChangeShapeType="1" noTextEdit="1"/>
              </p:cNvSpPr>
              <p:nvPr/>
            </p:nvSpPr>
            <p:spPr>
              <a:xfrm>
                <a:off x="7312281" y="2999809"/>
                <a:ext cx="523364"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F287FB2F-B211-4EF4-B32A-6CC107968F9A}"/>
                  </a:ext>
                </a:extLst>
              </p:cNvPr>
              <p:cNvSpPr txBox="1"/>
              <p:nvPr/>
            </p:nvSpPr>
            <p:spPr>
              <a:xfrm>
                <a:off x="8099129" y="2999809"/>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p:sp>
            <p:nvSpPr>
              <p:cNvPr id="11" name="テキスト ボックス 10">
                <a:extLst>
                  <a:ext uri="{FF2B5EF4-FFF2-40B4-BE49-F238E27FC236}">
                    <a16:creationId xmlns:a16="http://schemas.microsoft.com/office/drawing/2014/main" id="{F287FB2F-B211-4EF4-B32A-6CC107968F9A}"/>
                  </a:ext>
                </a:extLst>
              </p:cNvPr>
              <p:cNvSpPr txBox="1">
                <a:spLocks noRot="1" noChangeAspect="1" noMove="1" noResize="1" noEditPoints="1" noAdjustHandles="1" noChangeArrowheads="1" noChangeShapeType="1" noTextEdit="1"/>
              </p:cNvSpPr>
              <p:nvPr/>
            </p:nvSpPr>
            <p:spPr>
              <a:xfrm>
                <a:off x="8099129" y="2999809"/>
                <a:ext cx="523364"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5C0272EB-147D-42AA-B0DD-DC15F1CE6EDC}"/>
                  </a:ext>
                </a:extLst>
              </p:cNvPr>
              <p:cNvSpPr txBox="1"/>
              <p:nvPr/>
            </p:nvSpPr>
            <p:spPr>
              <a:xfrm>
                <a:off x="6537845" y="4211078"/>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m:t>
                      </m:r>
                    </m:oMath>
                  </m:oMathPara>
                </a14:m>
                <a:endParaRPr kumimoji="1" lang="ja-JP" altLang="en-US" dirty="0"/>
              </a:p>
            </p:txBody>
          </p:sp>
        </mc:Choice>
        <mc:Fallback>
          <p:sp>
            <p:nvSpPr>
              <p:cNvPr id="12" name="テキスト ボックス 11">
                <a:extLst>
                  <a:ext uri="{FF2B5EF4-FFF2-40B4-BE49-F238E27FC236}">
                    <a16:creationId xmlns:a16="http://schemas.microsoft.com/office/drawing/2014/main" id="{5C0272EB-147D-42AA-B0DD-DC15F1CE6EDC}"/>
                  </a:ext>
                </a:extLst>
              </p:cNvPr>
              <p:cNvSpPr txBox="1">
                <a:spLocks noRot="1" noChangeAspect="1" noMove="1" noResize="1" noEditPoints="1" noAdjustHandles="1" noChangeArrowheads="1" noChangeShapeType="1" noTextEdit="1"/>
              </p:cNvSpPr>
              <p:nvPr/>
            </p:nvSpPr>
            <p:spPr>
              <a:xfrm>
                <a:off x="6537845" y="4211078"/>
                <a:ext cx="523364" cy="36939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30F6849E-A10F-43CE-B0AD-E7DF234C77BE}"/>
                  </a:ext>
                </a:extLst>
              </p:cNvPr>
              <p:cNvSpPr txBox="1"/>
              <p:nvPr/>
            </p:nvSpPr>
            <p:spPr>
              <a:xfrm>
                <a:off x="7312281" y="4211078"/>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p:sp>
            <p:nvSpPr>
              <p:cNvPr id="13" name="テキスト ボックス 12">
                <a:extLst>
                  <a:ext uri="{FF2B5EF4-FFF2-40B4-BE49-F238E27FC236}">
                    <a16:creationId xmlns:a16="http://schemas.microsoft.com/office/drawing/2014/main" id="{30F6849E-A10F-43CE-B0AD-E7DF234C77BE}"/>
                  </a:ext>
                </a:extLst>
              </p:cNvPr>
              <p:cNvSpPr txBox="1">
                <a:spLocks noRot="1" noChangeAspect="1" noMove="1" noResize="1" noEditPoints="1" noAdjustHandles="1" noChangeArrowheads="1" noChangeShapeType="1" noTextEdit="1"/>
              </p:cNvSpPr>
              <p:nvPr/>
            </p:nvSpPr>
            <p:spPr>
              <a:xfrm>
                <a:off x="7312281" y="4211078"/>
                <a:ext cx="523364" cy="36939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7EDC75DE-B45F-4E17-B8F2-6294112479B4}"/>
                  </a:ext>
                </a:extLst>
              </p:cNvPr>
              <p:cNvSpPr txBox="1"/>
              <p:nvPr/>
            </p:nvSpPr>
            <p:spPr>
              <a:xfrm>
                <a:off x="8099129" y="4211078"/>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p:sp>
            <p:nvSpPr>
              <p:cNvPr id="14" name="テキスト ボックス 13">
                <a:extLst>
                  <a:ext uri="{FF2B5EF4-FFF2-40B4-BE49-F238E27FC236}">
                    <a16:creationId xmlns:a16="http://schemas.microsoft.com/office/drawing/2014/main" id="{7EDC75DE-B45F-4E17-B8F2-6294112479B4}"/>
                  </a:ext>
                </a:extLst>
              </p:cNvPr>
              <p:cNvSpPr txBox="1">
                <a:spLocks noRot="1" noChangeAspect="1" noMove="1" noResize="1" noEditPoints="1" noAdjustHandles="1" noChangeArrowheads="1" noChangeShapeType="1" noTextEdit="1"/>
              </p:cNvSpPr>
              <p:nvPr/>
            </p:nvSpPr>
            <p:spPr>
              <a:xfrm>
                <a:off x="8099129" y="4211078"/>
                <a:ext cx="523364" cy="36939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D0F8829E-CEB5-4FEE-BB2D-6E85002F41F1}"/>
                  </a:ext>
                </a:extLst>
              </p:cNvPr>
              <p:cNvSpPr txBox="1"/>
              <p:nvPr/>
            </p:nvSpPr>
            <p:spPr>
              <a:xfrm>
                <a:off x="5716477" y="3605533"/>
                <a:ext cx="974708" cy="64030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m:t>
                      </m:r>
                      <m:r>
                        <m:rPr>
                          <m:nor/>
                        </m:rPr>
                        <a:rPr lang="ja-JP" altLang="en-US" dirty="0"/>
                        <m:t>の操作</m:t>
                      </m:r>
                    </m:oMath>
                  </m:oMathPara>
                </a14:m>
                <a:endParaRPr kumimoji="1" lang="ja-JP" altLang="en-US" dirty="0"/>
              </a:p>
            </p:txBody>
          </p:sp>
        </mc:Choice>
        <mc:Fallback>
          <p:sp>
            <p:nvSpPr>
              <p:cNvPr id="15" name="テキスト ボックス 14">
                <a:extLst>
                  <a:ext uri="{FF2B5EF4-FFF2-40B4-BE49-F238E27FC236}">
                    <a16:creationId xmlns:a16="http://schemas.microsoft.com/office/drawing/2014/main" id="{D0F8829E-CEB5-4FEE-BB2D-6E85002F41F1}"/>
                  </a:ext>
                </a:extLst>
              </p:cNvPr>
              <p:cNvSpPr txBox="1">
                <a:spLocks noRot="1" noChangeAspect="1" noMove="1" noResize="1" noEditPoints="1" noAdjustHandles="1" noChangeArrowheads="1" noChangeShapeType="1" noTextEdit="1"/>
              </p:cNvSpPr>
              <p:nvPr/>
            </p:nvSpPr>
            <p:spPr>
              <a:xfrm>
                <a:off x="5716477" y="3605533"/>
                <a:ext cx="974708" cy="640303"/>
              </a:xfrm>
              <a:prstGeom prst="rect">
                <a:avLst/>
              </a:prstGeom>
              <a:blipFill>
                <a:blip r:embed="rId10"/>
                <a:stretch>
                  <a:fillRect l="-2500" b="-2857"/>
                </a:stretch>
              </a:blipFill>
            </p:spPr>
            <p:txBody>
              <a:bodyPr/>
              <a:lstStyle/>
              <a:p>
                <a:r>
                  <a:rPr lang="ja-JP" altLang="en-US">
                    <a:noFill/>
                  </a:rPr>
                  <a:t> </a:t>
                </a:r>
              </a:p>
            </p:txBody>
          </p:sp>
        </mc:Fallback>
      </mc:AlternateContent>
      <p:cxnSp>
        <p:nvCxnSpPr>
          <p:cNvPr id="17" name="コネクタ: 曲線 16">
            <a:extLst>
              <a:ext uri="{FF2B5EF4-FFF2-40B4-BE49-F238E27FC236}">
                <a16:creationId xmlns:a16="http://schemas.microsoft.com/office/drawing/2014/main" id="{6CF44EAB-DD81-4831-B1C7-C9A1FCE270B5}"/>
              </a:ext>
            </a:extLst>
          </p:cNvPr>
          <p:cNvCxnSpPr>
            <a:stCxn id="9" idx="2"/>
            <a:endCxn id="13" idx="0"/>
          </p:cNvCxnSpPr>
          <p:nvPr/>
        </p:nvCxnSpPr>
        <p:spPr>
          <a:xfrm rot="16200000" flipH="1">
            <a:off x="6765777" y="3402891"/>
            <a:ext cx="841937" cy="774436"/>
          </a:xfrm>
          <a:prstGeom prst="curvedConnector3">
            <a:avLst>
              <a:gd name="adj1" fmla="val 5468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曲線 17">
            <a:extLst>
              <a:ext uri="{FF2B5EF4-FFF2-40B4-BE49-F238E27FC236}">
                <a16:creationId xmlns:a16="http://schemas.microsoft.com/office/drawing/2014/main" id="{FF9511BE-CEBC-41E6-8494-A8FC0F3D8066}"/>
              </a:ext>
            </a:extLst>
          </p:cNvPr>
          <p:cNvCxnSpPr>
            <a:cxnSpLocks/>
            <a:stCxn id="10" idx="2"/>
            <a:endCxn id="14" idx="0"/>
          </p:cNvCxnSpPr>
          <p:nvPr/>
        </p:nvCxnSpPr>
        <p:spPr>
          <a:xfrm rot="16200000" flipH="1">
            <a:off x="7546419" y="3396685"/>
            <a:ext cx="841937" cy="786848"/>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F75D5B1A-EFC6-4919-A20F-B6ED21437997}"/>
                  </a:ext>
                </a:extLst>
              </p:cNvPr>
              <p:cNvSpPr txBox="1"/>
              <p:nvPr/>
            </p:nvSpPr>
            <p:spPr>
              <a:xfrm>
                <a:off x="6542211" y="5376203"/>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oMath>
                  </m:oMathPara>
                </a14:m>
                <a:endParaRPr kumimoji="1" lang="ja-JP" altLang="en-US" dirty="0"/>
              </a:p>
            </p:txBody>
          </p:sp>
        </mc:Choice>
        <mc:Fallback>
          <p:sp>
            <p:nvSpPr>
              <p:cNvPr id="20" name="テキスト ボックス 19">
                <a:extLst>
                  <a:ext uri="{FF2B5EF4-FFF2-40B4-BE49-F238E27FC236}">
                    <a16:creationId xmlns:a16="http://schemas.microsoft.com/office/drawing/2014/main" id="{F75D5B1A-EFC6-4919-A20F-B6ED21437997}"/>
                  </a:ext>
                </a:extLst>
              </p:cNvPr>
              <p:cNvSpPr txBox="1">
                <a:spLocks noRot="1" noChangeAspect="1" noMove="1" noResize="1" noEditPoints="1" noAdjustHandles="1" noChangeArrowheads="1" noChangeShapeType="1" noTextEdit="1"/>
              </p:cNvSpPr>
              <p:nvPr/>
            </p:nvSpPr>
            <p:spPr>
              <a:xfrm>
                <a:off x="6542211" y="5376203"/>
                <a:ext cx="523364" cy="36939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30BC1444-6094-4FE2-B350-5B39600F1D0A}"/>
                  </a:ext>
                </a:extLst>
              </p:cNvPr>
              <p:cNvSpPr txBox="1"/>
              <p:nvPr/>
            </p:nvSpPr>
            <p:spPr>
              <a:xfrm>
                <a:off x="7316647" y="5376203"/>
                <a:ext cx="52336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p:sp>
            <p:nvSpPr>
              <p:cNvPr id="22" name="テキスト ボックス 21">
                <a:extLst>
                  <a:ext uri="{FF2B5EF4-FFF2-40B4-BE49-F238E27FC236}">
                    <a16:creationId xmlns:a16="http://schemas.microsoft.com/office/drawing/2014/main" id="{30BC1444-6094-4FE2-B350-5B39600F1D0A}"/>
                  </a:ext>
                </a:extLst>
              </p:cNvPr>
              <p:cNvSpPr txBox="1">
                <a:spLocks noRot="1" noChangeAspect="1" noMove="1" noResize="1" noEditPoints="1" noAdjustHandles="1" noChangeArrowheads="1" noChangeShapeType="1" noTextEdit="1"/>
              </p:cNvSpPr>
              <p:nvPr/>
            </p:nvSpPr>
            <p:spPr>
              <a:xfrm>
                <a:off x="7316647" y="5376203"/>
                <a:ext cx="523364" cy="36939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4CA194FD-8427-49A1-81C9-7CD46FDEBBD5}"/>
                  </a:ext>
                </a:extLst>
              </p:cNvPr>
              <p:cNvSpPr txBox="1"/>
              <p:nvPr/>
            </p:nvSpPr>
            <p:spPr>
              <a:xfrm>
                <a:off x="8103495" y="5376203"/>
                <a:ext cx="5233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p:sp>
            <p:nvSpPr>
              <p:cNvPr id="23" name="テキスト ボックス 22">
                <a:extLst>
                  <a:ext uri="{FF2B5EF4-FFF2-40B4-BE49-F238E27FC236}">
                    <a16:creationId xmlns:a16="http://schemas.microsoft.com/office/drawing/2014/main" id="{4CA194FD-8427-49A1-81C9-7CD46FDEBBD5}"/>
                  </a:ext>
                </a:extLst>
              </p:cNvPr>
              <p:cNvSpPr txBox="1">
                <a:spLocks noRot="1" noChangeAspect="1" noMove="1" noResize="1" noEditPoints="1" noAdjustHandles="1" noChangeArrowheads="1" noChangeShapeType="1" noTextEdit="1"/>
              </p:cNvSpPr>
              <p:nvPr/>
            </p:nvSpPr>
            <p:spPr>
              <a:xfrm>
                <a:off x="8103495" y="5376203"/>
                <a:ext cx="523364" cy="369332"/>
              </a:xfrm>
              <a:prstGeom prst="rect">
                <a:avLst/>
              </a:prstGeom>
              <a:blipFill>
                <a:blip r:embed="rId13"/>
                <a:stretch>
                  <a:fillRect/>
                </a:stretch>
              </a:blipFill>
            </p:spPr>
            <p:txBody>
              <a:bodyPr/>
              <a:lstStyle/>
              <a:p>
                <a:r>
                  <a:rPr lang="ja-JP" altLang="en-US">
                    <a:noFill/>
                  </a:rPr>
                  <a:t> </a:t>
                </a:r>
              </a:p>
            </p:txBody>
          </p:sp>
        </mc:Fallback>
      </mc:AlternateContent>
      <p:cxnSp>
        <p:nvCxnSpPr>
          <p:cNvPr id="24" name="コネクタ: 曲線 23">
            <a:extLst>
              <a:ext uri="{FF2B5EF4-FFF2-40B4-BE49-F238E27FC236}">
                <a16:creationId xmlns:a16="http://schemas.microsoft.com/office/drawing/2014/main" id="{71B7DC65-7663-43F0-A1DB-C4702CBB5AFB}"/>
              </a:ext>
            </a:extLst>
          </p:cNvPr>
          <p:cNvCxnSpPr>
            <a:cxnSpLocks/>
            <a:stCxn id="12" idx="2"/>
            <a:endCxn id="23" idx="0"/>
          </p:cNvCxnSpPr>
          <p:nvPr/>
        </p:nvCxnSpPr>
        <p:spPr>
          <a:xfrm rot="16200000" flipH="1">
            <a:off x="7184488" y="4195514"/>
            <a:ext cx="795728" cy="1565650"/>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FD09E729-1695-4DAC-885D-87CF949B09B9}"/>
                  </a:ext>
                </a:extLst>
              </p:cNvPr>
              <p:cNvSpPr txBox="1"/>
              <p:nvPr/>
            </p:nvSpPr>
            <p:spPr>
              <a:xfrm>
                <a:off x="5716477" y="4689667"/>
                <a:ext cx="974708" cy="64030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[3</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m:t>
                      </m:r>
                      <m:r>
                        <m:rPr>
                          <m:nor/>
                        </m:rPr>
                        <a:rPr lang="ja-JP" altLang="en-US" dirty="0"/>
                        <m:t>の操作</m:t>
                      </m:r>
                    </m:oMath>
                  </m:oMathPara>
                </a14:m>
                <a:endParaRPr kumimoji="1" lang="ja-JP" altLang="en-US" dirty="0"/>
              </a:p>
            </p:txBody>
          </p:sp>
        </mc:Choice>
        <mc:Fallback>
          <p:sp>
            <p:nvSpPr>
              <p:cNvPr id="27" name="テキスト ボックス 26">
                <a:extLst>
                  <a:ext uri="{FF2B5EF4-FFF2-40B4-BE49-F238E27FC236}">
                    <a16:creationId xmlns:a16="http://schemas.microsoft.com/office/drawing/2014/main" id="{FD09E729-1695-4DAC-885D-87CF949B09B9}"/>
                  </a:ext>
                </a:extLst>
              </p:cNvPr>
              <p:cNvSpPr txBox="1">
                <a:spLocks noRot="1" noChangeAspect="1" noMove="1" noResize="1" noEditPoints="1" noAdjustHandles="1" noChangeArrowheads="1" noChangeShapeType="1" noTextEdit="1"/>
              </p:cNvSpPr>
              <p:nvPr/>
            </p:nvSpPr>
            <p:spPr>
              <a:xfrm>
                <a:off x="5716477" y="4689667"/>
                <a:ext cx="974708" cy="640303"/>
              </a:xfrm>
              <a:prstGeom prst="rect">
                <a:avLst/>
              </a:prstGeom>
              <a:blipFill>
                <a:blip r:embed="rId14"/>
                <a:stretch>
                  <a:fillRect l="-2500" b="-285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9C50DBE5-B5F9-4B5C-857D-A50B9BCFA043}"/>
                  </a:ext>
                </a:extLst>
              </p:cNvPr>
              <p:cNvSpPr txBox="1"/>
              <p:nvPr/>
            </p:nvSpPr>
            <p:spPr>
              <a:xfrm>
                <a:off x="7093478" y="5699368"/>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,3]</m:t>
                      </m:r>
                    </m:oMath>
                  </m:oMathPara>
                </a14:m>
                <a:endParaRPr kumimoji="1" lang="ja-JP" altLang="en-US" dirty="0"/>
              </a:p>
            </p:txBody>
          </p:sp>
        </mc:Choice>
        <mc:Fallback>
          <p:sp>
            <p:nvSpPr>
              <p:cNvPr id="28" name="テキスト ボックス 27">
                <a:extLst>
                  <a:ext uri="{FF2B5EF4-FFF2-40B4-BE49-F238E27FC236}">
                    <a16:creationId xmlns:a16="http://schemas.microsoft.com/office/drawing/2014/main" id="{9C50DBE5-B5F9-4B5C-857D-A50B9BCFA043}"/>
                  </a:ext>
                </a:extLst>
              </p:cNvPr>
              <p:cNvSpPr txBox="1">
                <a:spLocks noRot="1" noChangeAspect="1" noMove="1" noResize="1" noEditPoints="1" noAdjustHandles="1" noChangeArrowheads="1" noChangeShapeType="1" noTextEdit="1"/>
              </p:cNvSpPr>
              <p:nvPr/>
            </p:nvSpPr>
            <p:spPr>
              <a:xfrm>
                <a:off x="7093478" y="5699368"/>
                <a:ext cx="974708" cy="369332"/>
              </a:xfrm>
              <a:prstGeom prst="rect">
                <a:avLst/>
              </a:prstGeom>
              <a:blipFill>
                <a:blip r:embed="rId15"/>
                <a:stretch>
                  <a:fillRect b="-1639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75A8B0CB-95AE-4C79-9993-F6DC774D6C8B}"/>
                  </a:ext>
                </a:extLst>
              </p:cNvPr>
              <p:cNvSpPr txBox="1"/>
              <p:nvPr/>
            </p:nvSpPr>
            <p:spPr>
              <a:xfrm>
                <a:off x="7093477" y="2701276"/>
                <a:ext cx="974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[1,2,3]</m:t>
                      </m:r>
                    </m:oMath>
                  </m:oMathPara>
                </a14:m>
                <a:endParaRPr kumimoji="1" lang="ja-JP" altLang="en-US" dirty="0"/>
              </a:p>
            </p:txBody>
          </p:sp>
        </mc:Choice>
        <mc:Fallback>
          <p:sp>
            <p:nvSpPr>
              <p:cNvPr id="30" name="テキスト ボックス 29">
                <a:extLst>
                  <a:ext uri="{FF2B5EF4-FFF2-40B4-BE49-F238E27FC236}">
                    <a16:creationId xmlns:a16="http://schemas.microsoft.com/office/drawing/2014/main" id="{75A8B0CB-95AE-4C79-9993-F6DC774D6C8B}"/>
                  </a:ext>
                </a:extLst>
              </p:cNvPr>
              <p:cNvSpPr txBox="1">
                <a:spLocks noRot="1" noChangeAspect="1" noMove="1" noResize="1" noEditPoints="1" noAdjustHandles="1" noChangeArrowheads="1" noChangeShapeType="1" noTextEdit="1"/>
              </p:cNvSpPr>
              <p:nvPr/>
            </p:nvSpPr>
            <p:spPr>
              <a:xfrm>
                <a:off x="7093477" y="2701276"/>
                <a:ext cx="974708" cy="369332"/>
              </a:xfrm>
              <a:prstGeom prst="rect">
                <a:avLst/>
              </a:prstGeom>
              <a:blipFill>
                <a:blip r:embed="rId16"/>
                <a:stretch>
                  <a:fillRect b="-16393"/>
                </a:stretch>
              </a:blipFill>
            </p:spPr>
            <p:txBody>
              <a:bodyPr/>
              <a:lstStyle/>
              <a:p>
                <a:r>
                  <a:rPr lang="ja-JP" altLang="en-US">
                    <a:noFill/>
                  </a:rPr>
                  <a:t> </a:t>
                </a:r>
              </a:p>
            </p:txBody>
          </p:sp>
        </mc:Fallback>
      </mc:AlternateContent>
      <p:cxnSp>
        <p:nvCxnSpPr>
          <p:cNvPr id="31" name="コネクタ: 曲線 30">
            <a:extLst>
              <a:ext uri="{FF2B5EF4-FFF2-40B4-BE49-F238E27FC236}">
                <a16:creationId xmlns:a16="http://schemas.microsoft.com/office/drawing/2014/main" id="{8CAABEBB-D6CD-41ED-856E-CF1A1D10B18E}"/>
              </a:ext>
            </a:extLst>
          </p:cNvPr>
          <p:cNvCxnSpPr>
            <a:cxnSpLocks/>
            <a:stCxn id="11" idx="2"/>
            <a:endCxn id="12" idx="0"/>
          </p:cNvCxnSpPr>
          <p:nvPr/>
        </p:nvCxnSpPr>
        <p:spPr>
          <a:xfrm rot="5400000">
            <a:off x="7159201" y="3009467"/>
            <a:ext cx="841937" cy="1561284"/>
          </a:xfrm>
          <a:prstGeom prst="curvedConnector3">
            <a:avLst>
              <a:gd name="adj1" fmla="val 3124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曲線 35">
            <a:extLst>
              <a:ext uri="{FF2B5EF4-FFF2-40B4-BE49-F238E27FC236}">
                <a16:creationId xmlns:a16="http://schemas.microsoft.com/office/drawing/2014/main" id="{ACC50A8B-2160-4B11-8DC8-8F192F13FED2}"/>
              </a:ext>
            </a:extLst>
          </p:cNvPr>
          <p:cNvCxnSpPr>
            <a:cxnSpLocks/>
            <a:stCxn id="14" idx="2"/>
            <a:endCxn id="20" idx="0"/>
          </p:cNvCxnSpPr>
          <p:nvPr/>
        </p:nvCxnSpPr>
        <p:spPr>
          <a:xfrm rot="5400000">
            <a:off x="7184488" y="4199880"/>
            <a:ext cx="795728" cy="1556918"/>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75831955-193B-4A98-B6AD-D55EFD07CAE8}"/>
              </a:ext>
            </a:extLst>
          </p:cNvPr>
          <p:cNvCxnSpPr/>
          <p:nvPr/>
        </p:nvCxnSpPr>
        <p:spPr>
          <a:xfrm>
            <a:off x="7575815" y="4527586"/>
            <a:ext cx="0" cy="861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コンテンツ プレースホルダー 1">
                <a:extLst>
                  <a:ext uri="{FF2B5EF4-FFF2-40B4-BE49-F238E27FC236}">
                    <a16:creationId xmlns:a16="http://schemas.microsoft.com/office/drawing/2014/main" id="{A1DE5EED-699F-448D-AE92-C8C1DF008FA9}"/>
                  </a:ext>
                </a:extLst>
              </p:cNvPr>
              <p:cNvSpPr txBox="1">
                <a:spLocks/>
              </p:cNvSpPr>
              <p:nvPr/>
            </p:nvSpPr>
            <p:spPr>
              <a:xfrm>
                <a:off x="304017" y="5329970"/>
                <a:ext cx="5550000" cy="501255"/>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dirty="0">
                    <a:solidFill>
                      <a:schemeClr val="bg1"/>
                    </a:solidFill>
                  </a:rPr>
                  <a:t>これを</a:t>
                </a:r>
                <a14:m>
                  <m:oMath xmlns:m="http://schemas.openxmlformats.org/officeDocument/2006/math">
                    <m:sSup>
                      <m:sSupPr>
                        <m:ctrlPr>
                          <a:rPr lang="en-US" altLang="ja-JP" sz="2400" i="1">
                            <a:solidFill>
                              <a:schemeClr val="bg1"/>
                            </a:solidFill>
                            <a:latin typeface="Cambria Math" panose="02040503050406030204" pitchFamily="18" charset="0"/>
                          </a:rPr>
                        </m:ctrlPr>
                      </m:sSupPr>
                      <m:e>
                        <m:r>
                          <a:rPr lang="en-US" altLang="ja-JP" sz="2400" i="1">
                            <a:solidFill>
                              <a:schemeClr val="bg1"/>
                            </a:solidFill>
                            <a:latin typeface="Cambria Math" panose="02040503050406030204" pitchFamily="18" charset="0"/>
                          </a:rPr>
                          <m:t>𝑆</m:t>
                        </m:r>
                      </m:e>
                      <m:sup>
                        <m:r>
                          <a:rPr lang="en-US" altLang="ja-JP" sz="2400" i="1">
                            <a:solidFill>
                              <a:schemeClr val="bg1"/>
                            </a:solidFill>
                            <a:latin typeface="Cambria Math" panose="02040503050406030204" pitchFamily="18" charset="0"/>
                          </a:rPr>
                          <m:t>3</m:t>
                        </m:r>
                      </m:sup>
                    </m:sSup>
                  </m:oMath>
                </a14:m>
                <a:r>
                  <a:rPr lang="ja-JP" altLang="en-US" sz="2400" dirty="0">
                    <a:solidFill>
                      <a:schemeClr val="bg1"/>
                    </a:solidFill>
                  </a:rPr>
                  <a:t>は演算★に関して閉じているという</a:t>
                </a:r>
                <a:endParaRPr lang="ja-JP" altLang="en-US" sz="2400" b="1" dirty="0">
                  <a:solidFill>
                    <a:schemeClr val="bg1"/>
                  </a:solidFill>
                </a:endParaRPr>
              </a:p>
            </p:txBody>
          </p:sp>
        </mc:Choice>
        <mc:Fallback>
          <p:sp>
            <p:nvSpPr>
              <p:cNvPr id="41" name="コンテンツ プレースホルダー 1">
                <a:extLst>
                  <a:ext uri="{FF2B5EF4-FFF2-40B4-BE49-F238E27FC236}">
                    <a16:creationId xmlns:a16="http://schemas.microsoft.com/office/drawing/2014/main" id="{A1DE5EED-699F-448D-AE92-C8C1DF008FA9}"/>
                  </a:ext>
                </a:extLst>
              </p:cNvPr>
              <p:cNvSpPr txBox="1">
                <a:spLocks noRot="1" noChangeAspect="1" noMove="1" noResize="1" noEditPoints="1" noAdjustHandles="1" noChangeArrowheads="1" noChangeShapeType="1" noTextEdit="1"/>
              </p:cNvSpPr>
              <p:nvPr/>
            </p:nvSpPr>
            <p:spPr>
              <a:xfrm>
                <a:off x="304017" y="5329970"/>
                <a:ext cx="5550000" cy="501255"/>
              </a:xfrm>
              <a:prstGeom prst="rect">
                <a:avLst/>
              </a:prstGeom>
              <a:blipFill>
                <a:blip r:embed="rId17"/>
                <a:stretch>
                  <a:fillRect t="-8235" b="-16471"/>
                </a:stretch>
              </a:blipFill>
              <a:ln>
                <a:solidFill>
                  <a:schemeClr val="accent1">
                    <a:lumMod val="75000"/>
                  </a:schemeClr>
                </a:solidFill>
              </a:ln>
            </p:spPr>
            <p:txBody>
              <a:bodyPr/>
              <a:lstStyle/>
              <a:p>
                <a:r>
                  <a:rPr lang="ja-JP" altLang="en-US">
                    <a:noFill/>
                  </a:rPr>
                  <a:t> </a:t>
                </a:r>
              </a:p>
            </p:txBody>
          </p:sp>
        </mc:Fallback>
      </mc:AlternateContent>
    </p:spTree>
    <p:extLst>
      <p:ext uri="{BB962C8B-B14F-4D97-AF65-F5344CB8AC3E}">
        <p14:creationId xmlns:p14="http://schemas.microsoft.com/office/powerpoint/2010/main" val="369279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需要予測関連</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a:t>
            </a:fld>
            <a:endParaRPr lang="ja-JP" altLang="en-US" dirty="0"/>
          </a:p>
        </p:txBody>
      </p:sp>
      <p:sp>
        <p:nvSpPr>
          <p:cNvPr id="16" name="コンテンツ プレースホルダー 2"/>
          <p:cNvSpPr>
            <a:spLocks noGrp="1"/>
          </p:cNvSpPr>
          <p:nvPr>
            <p:ph sz="quarter" idx="13"/>
          </p:nvPr>
        </p:nvSpPr>
        <p:spPr>
          <a:xfrm>
            <a:off x="0" y="852820"/>
            <a:ext cx="9143999" cy="3404009"/>
          </a:xfrm>
        </p:spPr>
        <p:txBody>
          <a:bodyPr/>
          <a:lstStyle/>
          <a:p>
            <a:r>
              <a:rPr lang="ja-JP" altLang="en-US" dirty="0"/>
              <a:t>電力需給管理システム</a:t>
            </a:r>
            <a:endParaRPr lang="en-US" altLang="ja-JP" dirty="0"/>
          </a:p>
          <a:p>
            <a:pPr lvl="1"/>
            <a:r>
              <a:rPr lang="en-US" altLang="ja-JP" dirty="0"/>
              <a:t>Ver.3</a:t>
            </a:r>
            <a:r>
              <a:rPr lang="ja-JP" altLang="en-US" dirty="0"/>
              <a:t>の改造支援した。</a:t>
            </a:r>
            <a:endParaRPr lang="en-US" altLang="ja-JP" dirty="0"/>
          </a:p>
          <a:p>
            <a:r>
              <a:rPr lang="ja-JP" altLang="en-US" dirty="0"/>
              <a:t>石油</a:t>
            </a:r>
            <a:r>
              <a:rPr lang="en-US" altLang="ja-JP" dirty="0"/>
              <a:t>SS</a:t>
            </a:r>
            <a:r>
              <a:rPr lang="ja-JP" altLang="en-US" dirty="0"/>
              <a:t>販売予測</a:t>
            </a:r>
            <a:endParaRPr lang="en-US" altLang="ja-JP" dirty="0"/>
          </a:p>
          <a:p>
            <a:pPr lvl="1"/>
            <a:r>
              <a:rPr lang="en-US" altLang="ja-JP" dirty="0"/>
              <a:t>FS</a:t>
            </a:r>
            <a:r>
              <a:rPr lang="ja-JP" altLang="en-US" dirty="0"/>
              <a:t>実施完了。システム導入のための検討中</a:t>
            </a:r>
            <a:endParaRPr lang="en-US" altLang="ja-JP" dirty="0"/>
          </a:p>
          <a:p>
            <a:r>
              <a:rPr lang="en-US" altLang="ja-JP" dirty="0"/>
              <a:t>NEDO </a:t>
            </a:r>
            <a:r>
              <a:rPr lang="ja-JP" altLang="en-US" dirty="0"/>
              <a:t>中国南方五省</a:t>
            </a:r>
            <a:r>
              <a:rPr lang="en-US" altLang="ja-JP" dirty="0"/>
              <a:t>EMA</a:t>
            </a:r>
          </a:p>
          <a:p>
            <a:pPr lvl="1"/>
            <a:r>
              <a:rPr lang="ja-JP" altLang="en-US" dirty="0"/>
              <a:t>夏頃にデータ受領、再</a:t>
            </a:r>
            <a:r>
              <a:rPr lang="en-US" altLang="ja-JP" dirty="0"/>
              <a:t>FS</a:t>
            </a:r>
            <a:r>
              <a:rPr lang="ja-JP" altLang="en-US" dirty="0"/>
              <a:t>開始予定</a:t>
            </a:r>
            <a:endParaRPr lang="en-US" altLang="ja-JP" dirty="0"/>
          </a:p>
          <a:p>
            <a:r>
              <a:rPr lang="ja-JP" altLang="en-US" dirty="0"/>
              <a:t>需要予測のためのモデリング技術を探索中</a:t>
            </a:r>
            <a:endParaRPr lang="en-US" altLang="ja-JP" dirty="0"/>
          </a:p>
        </p:txBody>
      </p:sp>
      <p:sp>
        <p:nvSpPr>
          <p:cNvPr id="5" name="コンテンツ プレースホルダー 1">
            <a:extLst>
              <a:ext uri="{FF2B5EF4-FFF2-40B4-BE49-F238E27FC236}">
                <a16:creationId xmlns:a16="http://schemas.microsoft.com/office/drawing/2014/main" id="{061C1B7B-F818-4D3F-B904-A3EB41E3A91F}"/>
              </a:ext>
            </a:extLst>
          </p:cNvPr>
          <p:cNvSpPr txBox="1">
            <a:spLocks/>
          </p:cNvSpPr>
          <p:nvPr/>
        </p:nvSpPr>
        <p:spPr>
          <a:xfrm>
            <a:off x="121238" y="-33453"/>
            <a:ext cx="1785621"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1. FY19</a:t>
            </a:r>
            <a:r>
              <a:rPr lang="ja-JP" altLang="en-US" sz="1800" b="1" dirty="0">
                <a:solidFill>
                  <a:schemeClr val="bg1"/>
                </a:solidFill>
              </a:rPr>
              <a:t>の業務</a:t>
            </a:r>
            <a:endParaRPr lang="en-US" altLang="ja-JP" sz="1800" b="1" dirty="0">
              <a:solidFill>
                <a:schemeClr val="bg1"/>
              </a:solidFill>
            </a:endParaRPr>
          </a:p>
        </p:txBody>
      </p:sp>
    </p:spTree>
    <p:extLst>
      <p:ext uri="{BB962C8B-B14F-4D97-AF65-F5344CB8AC3E}">
        <p14:creationId xmlns:p14="http://schemas.microsoft.com/office/powerpoint/2010/main" val="1386855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群の公理　</a:t>
            </a:r>
            <a:r>
              <a:rPr kumimoji="1" lang="en-US" altLang="ja-JP" dirty="0"/>
              <a:t>G2【</a:t>
            </a:r>
            <a:r>
              <a:rPr lang="ja-JP" altLang="en-US" dirty="0"/>
              <a:t>結合法則</a:t>
            </a:r>
            <a:r>
              <a:rPr kumimoji="1" lang="en-US" altLang="ja-JP" dirty="0"/>
              <a:t>】</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30</a:t>
            </a:fld>
            <a:endParaRPr lang="ja-JP" altLang="en-US"/>
          </a:p>
        </p:txBody>
      </p:sp>
      <mc:AlternateContent xmlns:mc="http://schemas.openxmlformats.org/markup-compatibility/2006">
        <mc:Choice xmlns:a14="http://schemas.microsoft.com/office/drawing/2010/main"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5546134"/>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14:m>
                  <m:oMath xmlns:m="http://schemas.openxmlformats.org/officeDocument/2006/math">
                    <m:d>
                      <m:dPr>
                        <m:ctrlPr>
                          <a:rPr lang="en-US" altLang="ja-JP" b="0" i="1" smtClean="0">
                            <a:latin typeface="Cambria Math" panose="02040503050406030204" pitchFamily="18" charset="0"/>
                            <a:ea typeface="Cambria Math" panose="02040503050406030204" pitchFamily="18" charset="0"/>
                          </a:rPr>
                        </m:ctrlPr>
                      </m:dPr>
                      <m:e>
                        <m:r>
                          <a:rPr lang="en-US" altLang="ja-JP" i="1" smtClean="0">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e>
                    </m:d>
                    <m:r>
                      <a:rPr lang="ja-JP" altLang="en-US"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𝑧</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d>
                      <m:dPr>
                        <m:ctrlPr>
                          <a:rPr lang="en-US" altLang="ja-JP" b="0" i="1" smtClean="0">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𝑧</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endParaRPr lang="en-US" altLang="ja-JP" dirty="0"/>
              </a:p>
              <a:p>
                <a:pPr lvl="1"/>
                <a:r>
                  <a:rPr lang="ja-JP" altLang="en-US" dirty="0"/>
                  <a:t>左辺：</a:t>
                </a:r>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oMath>
                </a14:m>
                <a:r>
                  <a:rPr lang="ja-JP" altLang="en-US" dirty="0"/>
                  <a:t>もあみ</a:t>
                </a:r>
                <a:r>
                  <a:rPr lang="ja-JP" altLang="en-US" dirty="0" err="1"/>
                  <a:t>だ</a:t>
                </a:r>
                <a:r>
                  <a:rPr lang="ja-JP" altLang="en-US" dirty="0"/>
                  <a:t>くじ。それに</a:t>
                </a:r>
                <a14:m>
                  <m:oMath xmlns:m="http://schemas.openxmlformats.org/officeDocument/2006/math">
                    <m:r>
                      <a:rPr lang="en-US" altLang="ja-JP" i="1">
                        <a:latin typeface="Cambria Math" panose="02040503050406030204" pitchFamily="18" charset="0"/>
                        <a:ea typeface="Cambria Math" panose="02040503050406030204" pitchFamily="18" charset="0"/>
                      </a:rPr>
                      <m:t>𝑧</m:t>
                    </m:r>
                  </m:oMath>
                </a14:m>
                <a:r>
                  <a:rPr lang="ja-JP" altLang="en-US" dirty="0"/>
                  <a:t>を繋いだものが</a:t>
                </a:r>
                <a14:m>
                  <m:oMath xmlns:m="http://schemas.openxmlformats.org/officeDocument/2006/math">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e>
                    </m:d>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oMath>
                </a14:m>
                <a:endParaRPr lang="en-US" altLang="ja-JP" dirty="0"/>
              </a:p>
              <a:p>
                <a:pPr lvl="1"/>
                <a:r>
                  <a:rPr lang="ja-JP" altLang="en-US" dirty="0"/>
                  <a:t>右辺：あみ</a:t>
                </a:r>
                <a:r>
                  <a:rPr lang="ja-JP" altLang="en-US" dirty="0" err="1"/>
                  <a:t>だ</a:t>
                </a:r>
                <a:r>
                  <a:rPr lang="ja-JP" altLang="en-US" dirty="0"/>
                  <a:t>くじ</a:t>
                </a:r>
                <a14:m>
                  <m:oMath xmlns:m="http://schemas.openxmlformats.org/officeDocument/2006/math">
                    <m:r>
                      <a:rPr lang="en-US" altLang="ja-JP" i="1">
                        <a:latin typeface="Cambria Math" panose="02040503050406030204" pitchFamily="18" charset="0"/>
                        <a:ea typeface="Cambria Math" panose="02040503050406030204" pitchFamily="18" charset="0"/>
                      </a:rPr>
                      <m:t>𝑥</m:t>
                    </m:r>
                  </m:oMath>
                </a14:m>
                <a:r>
                  <a:rPr lang="ja-JP" altLang="en-US" dirty="0"/>
                  <a:t>の下に、</a:t>
                </a:r>
                <a14:m>
                  <m:oMath xmlns:m="http://schemas.openxmlformats.org/officeDocument/2006/math">
                    <m:r>
                      <a:rPr lang="en-US" altLang="ja-JP" i="1">
                        <a:latin typeface="Cambria Math" panose="02040503050406030204" pitchFamily="18" charset="0"/>
                        <a:ea typeface="Cambria Math" panose="02040503050406030204" pitchFamily="18" charset="0"/>
                      </a:rPr>
                      <m:t>𝑦</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oMath>
                </a14:m>
                <a:r>
                  <a:rPr lang="ja-JP" altLang="en-US" dirty="0"/>
                  <a:t>を繋いだものが</a:t>
                </a:r>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oMath>
                </a14:m>
                <a:endParaRPr lang="en-US" altLang="ja-JP" dirty="0"/>
              </a:p>
              <a:p>
                <a14:m>
                  <m:oMath xmlns:m="http://schemas.openxmlformats.org/officeDocument/2006/math">
                    <m:d>
                      <m:dPr>
                        <m:ctrlPr>
                          <a:rPr lang="en-US" altLang="ja-JP" sz="2400" i="1">
                            <a:latin typeface="Cambria Math" panose="02040503050406030204" pitchFamily="18" charset="0"/>
                            <a:ea typeface="Cambria Math" panose="02040503050406030204" pitchFamily="18" charset="0"/>
                          </a:rPr>
                        </m:ctrlPr>
                      </m:dPr>
                      <m:e>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3,1,2</m:t>
                            </m:r>
                          </m:e>
                        </m:d>
                        <m:r>
                          <a:rPr lang="ja-JP" altLang="en-US"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3,</m:t>
                            </m:r>
                            <m:r>
                              <a:rPr lang="en-US" altLang="ja-JP" sz="2400" b="0" i="1" smtClean="0">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e>
                        </m:d>
                      </m:e>
                    </m:d>
                    <m:r>
                      <a:rPr lang="ja-JP" altLang="en-US"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[2,1,3]</m:t>
                    </m:r>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3,1,2</m:t>
                        </m:r>
                      </m:e>
                    </m:d>
                    <m:r>
                      <a:rPr lang="ja-JP" altLang="en-US" sz="2400" i="1">
                        <a:latin typeface="Cambria Math" panose="02040503050406030204" pitchFamily="18" charset="0"/>
                        <a:ea typeface="Cambria Math" panose="02040503050406030204" pitchFamily="18" charset="0"/>
                      </a:rPr>
                      <m:t>★</m:t>
                    </m:r>
                    <m:d>
                      <m:dPr>
                        <m:ctrlPr>
                          <a:rPr lang="en-US" altLang="ja-JP" sz="2400" i="1">
                            <a:latin typeface="Cambria Math" panose="02040503050406030204" pitchFamily="18" charset="0"/>
                            <a:ea typeface="Cambria Math" panose="02040503050406030204" pitchFamily="18" charset="0"/>
                          </a:rPr>
                        </m:ctrlPr>
                      </m:dPr>
                      <m:e>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3,</m:t>
                            </m:r>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1</m:t>
                            </m:r>
                          </m:e>
                        </m:d>
                        <m:r>
                          <a:rPr lang="ja-JP" altLang="en-US"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[2,1,3]</m:t>
                        </m:r>
                      </m:e>
                    </m:d>
                  </m:oMath>
                </a14:m>
                <a:r>
                  <a:rPr lang="ja-JP" altLang="en-US" dirty="0"/>
                  <a:t>？</a:t>
                </a:r>
                <a:endParaRPr lang="en-US" altLang="ja-JP" dirty="0"/>
              </a:p>
              <a:p>
                <a:pPr lvl="1"/>
                <a14:m>
                  <m:oMath xmlns:m="http://schemas.openxmlformats.org/officeDocument/2006/math">
                    <m:d>
                      <m:dPr>
                        <m:ctrlPr>
                          <a:rPr lang="en-US" altLang="ja-JP" i="1">
                            <a:latin typeface="Cambria Math" panose="02040503050406030204" pitchFamily="18" charset="0"/>
                            <a:ea typeface="Cambria Math" panose="02040503050406030204" pitchFamily="18" charset="0"/>
                          </a:rPr>
                        </m:ctrlPr>
                      </m:dPr>
                      <m:e>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3,1,2</m:t>
                            </m:r>
                          </m:e>
                        </m:d>
                        <m:r>
                          <a:rPr lang="ja-JP" altLang="en-US"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1</m:t>
                            </m:r>
                          </m:e>
                        </m:d>
                      </m:e>
                    </m:d>
                    <m:r>
                      <a:rPr lang="ja-JP" altLang="en-US"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2,1,3</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2,1,3</m:t>
                        </m:r>
                      </m:e>
                    </m:d>
                    <m:r>
                      <a:rPr lang="ja-JP" altLang="en-US"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2,1,3</m:t>
                        </m:r>
                      </m:e>
                    </m:d>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,3</m:t>
                        </m:r>
                      </m:e>
                    </m:d>
                  </m:oMath>
                </a14:m>
                <a:endParaRPr lang="en-US" altLang="ja-JP" b="0" dirty="0">
                  <a:ea typeface="Cambria Math" panose="02040503050406030204" pitchFamily="18" charset="0"/>
                </a:endParaRPr>
              </a:p>
              <a:p>
                <a:pPr lvl="1"/>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3,1,2</m:t>
                        </m:r>
                      </m:e>
                    </m:d>
                    <m:r>
                      <a:rPr lang="ja-JP" altLang="en-US" i="1">
                        <a:latin typeface="Cambria Math" panose="02040503050406030204" pitchFamily="18" charset="0"/>
                        <a:ea typeface="Cambria Math" panose="02040503050406030204" pitchFamily="18" charset="0"/>
                      </a:rPr>
                      <m:t>★</m:t>
                    </m:r>
                    <m:d>
                      <m:dPr>
                        <m:ctrlPr>
                          <a:rPr lang="en-US" altLang="ja-JP" i="1">
                            <a:latin typeface="Cambria Math" panose="02040503050406030204" pitchFamily="18" charset="0"/>
                            <a:ea typeface="Cambria Math" panose="02040503050406030204" pitchFamily="18" charset="0"/>
                          </a:rPr>
                        </m:ctrlPr>
                      </m:dPr>
                      <m:e>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3,2,1</m:t>
                            </m:r>
                          </m:e>
                        </m:d>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[2,1,3]</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e>
                    </m:d>
                    <m:r>
                      <a:rPr lang="ja-JP" altLang="en-US"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e>
                    </m:d>
                  </m:oMath>
                </a14:m>
                <a:endParaRPr lang="en-US" altLang="ja-JP" dirty="0">
                  <a:ea typeface="Cambria Math" panose="02040503050406030204" pitchFamily="18" charset="0"/>
                </a:endParaRPr>
              </a:p>
              <a:p>
                <a:pPr lvl="1"/>
                <a:r>
                  <a:rPr lang="ja-JP" altLang="en-US" dirty="0"/>
                  <a:t>よって、等号は成立する</a:t>
                </a:r>
                <a:endParaRPr lang="en-US" altLang="ja-JP" dirty="0"/>
              </a:p>
              <a:p>
                <a:r>
                  <a:rPr lang="ja-JP" altLang="en-US" dirty="0"/>
                  <a:t>ただし、交換法則は成立しない。</a:t>
                </a:r>
                <a:endParaRPr lang="en-US" altLang="ja-JP" dirty="0"/>
              </a:p>
              <a:p>
                <a:pPr lvl="1"/>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e>
                    </m:d>
                    <m:r>
                      <a:rPr lang="ja-JP" altLang="en-US"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e>
                    </m:d>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e>
                    </m:d>
                    <m:r>
                      <a:rPr lang="ja-JP" altLang="en-US"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,1</m:t>
                        </m:r>
                      </m:e>
                    </m:d>
                  </m:oMath>
                </a14:m>
                <a:r>
                  <a:rPr lang="ja-JP" altLang="en-US" dirty="0"/>
                  <a:t>？</a:t>
                </a:r>
                <a:endParaRPr lang="en-US" altLang="ja-JP" dirty="0"/>
              </a:p>
              <a:p>
                <a:pPr lvl="1"/>
                <a:r>
                  <a:rPr lang="ja-JP" altLang="en-US" dirty="0"/>
                  <a:t>左辺</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[3,2,1]</m:t>
                    </m:r>
                  </m:oMath>
                </a14:m>
                <a:r>
                  <a:rPr lang="ja-JP" altLang="en-US" dirty="0" err="1"/>
                  <a:t>、</a:t>
                </a:r>
                <a:r>
                  <a:rPr lang="ja-JP" altLang="en-US" dirty="0"/>
                  <a:t>右辺</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oMath>
                </a14:m>
                <a:endParaRPr lang="en-US" altLang="ja-JP" dirty="0"/>
              </a:p>
              <a:p>
                <a:pPr lvl="1"/>
                <a:r>
                  <a:rPr lang="ja-JP" altLang="en-US" dirty="0"/>
                  <a:t>よって、等号は成立しない</a:t>
                </a:r>
                <a:endParaRPr lang="en-US" altLang="ja-JP" b="0" dirty="0">
                  <a:ea typeface="Cambria Math" panose="02040503050406030204" pitchFamily="18" charset="0"/>
                </a:endParaRPr>
              </a:p>
              <a:p>
                <a:pPr marL="457200" lvl="1" indent="0">
                  <a:buNone/>
                </a:pPr>
                <a:endParaRPr lang="en-US" altLang="ja-JP" dirty="0"/>
              </a:p>
            </p:txBody>
          </p:sp>
        </mc:Choice>
        <mc:Fallback>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5546134"/>
              </a:xfrm>
              <a:prstGeom prst="rect">
                <a:avLst/>
              </a:prstGeom>
              <a:blipFill>
                <a:blip r:embed="rId3"/>
                <a:stretch>
                  <a:fillRect l="-1133"/>
                </a:stretch>
              </a:blipFill>
            </p:spPr>
            <p:txBody>
              <a:bodyPr/>
              <a:lstStyle/>
              <a:p>
                <a:r>
                  <a:rPr lang="ja-JP" altLang="en-US">
                    <a:noFill/>
                  </a:rPr>
                  <a:t> </a:t>
                </a:r>
              </a:p>
            </p:txBody>
          </p:sp>
        </mc:Fallback>
      </mc:AlternateContent>
      <p:sp>
        <p:nvSpPr>
          <p:cNvPr id="8" name="コンテンツ プレースホルダー 1">
            <a:extLst>
              <a:ext uri="{FF2B5EF4-FFF2-40B4-BE49-F238E27FC236}">
                <a16:creationId xmlns:a16="http://schemas.microsoft.com/office/drawing/2014/main" id="{564BC734-F8D1-4E56-B8F4-FB762DC3E713}"/>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
        <p:nvSpPr>
          <p:cNvPr id="41" name="コンテンツ プレースホルダー 1">
            <a:extLst>
              <a:ext uri="{FF2B5EF4-FFF2-40B4-BE49-F238E27FC236}">
                <a16:creationId xmlns:a16="http://schemas.microsoft.com/office/drawing/2014/main" id="{A1DE5EED-699F-448D-AE92-C8C1DF008FA9}"/>
              </a:ext>
            </a:extLst>
          </p:cNvPr>
          <p:cNvSpPr txBox="1">
            <a:spLocks/>
          </p:cNvSpPr>
          <p:nvPr/>
        </p:nvSpPr>
        <p:spPr>
          <a:xfrm>
            <a:off x="760079" y="5902888"/>
            <a:ext cx="7568197" cy="501255"/>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dirty="0">
                <a:solidFill>
                  <a:schemeClr val="bg1"/>
                </a:solidFill>
              </a:rPr>
              <a:t>式の中で計算する順番は関係ない（ただし交換はできない）</a:t>
            </a:r>
            <a:endParaRPr lang="ja-JP" altLang="en-US" sz="2400" b="1" dirty="0">
              <a:solidFill>
                <a:schemeClr val="bg1"/>
              </a:solidFill>
            </a:endParaRPr>
          </a:p>
        </p:txBody>
      </p:sp>
    </p:spTree>
    <p:extLst>
      <p:ext uri="{BB962C8B-B14F-4D97-AF65-F5344CB8AC3E}">
        <p14:creationId xmlns:p14="http://schemas.microsoft.com/office/powerpoint/2010/main" val="976796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群の公理　</a:t>
            </a:r>
            <a:r>
              <a:rPr kumimoji="1" lang="en-US" altLang="ja-JP" dirty="0"/>
              <a:t>G3【</a:t>
            </a:r>
            <a:r>
              <a:rPr lang="ja-JP" altLang="en-US" dirty="0"/>
              <a:t>単位元の存在</a:t>
            </a:r>
            <a:r>
              <a:rPr kumimoji="1" lang="en-US" altLang="ja-JP" dirty="0"/>
              <a:t>】</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31</a:t>
            </a:fld>
            <a:endParaRPr lang="ja-JP" altLang="en-US"/>
          </a:p>
        </p:txBody>
      </p:sp>
      <mc:AlternateContent xmlns:mc="http://schemas.openxmlformats.org/markup-compatibility/2006">
        <mc:Choice xmlns:a14="http://schemas.microsoft.com/office/drawing/2010/main"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3100803"/>
                <a:ext cx="9144000" cy="1409617"/>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r>
                  <a:rPr lang="ja-JP" altLang="en-US" dirty="0"/>
                  <a:t>では、</a:t>
                </a:r>
                <a:r>
                  <a:rPr lang="en-US" altLang="ja-JP" dirty="0">
                    <a:ea typeface="Cambria Math" panose="02040503050406030204" pitchFamily="18" charset="0"/>
                  </a:rPr>
                  <a:t> </a:t>
                </a:r>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e>
                    </m:d>
                  </m:oMath>
                </a14:m>
                <a:r>
                  <a:rPr lang="ja-JP" altLang="en-US" dirty="0"/>
                  <a:t>が単位元となる。</a:t>
                </a:r>
                <a:endParaRPr lang="en-US" altLang="ja-JP" dirty="0"/>
              </a:p>
              <a:p>
                <a:pPr lvl="1"/>
                <a14:m>
                  <m:oMath xmlns:m="http://schemas.openxmlformats.org/officeDocument/2006/math">
                    <m:r>
                      <a:rPr lang="en-US" altLang="ja-JP" i="1" smtClean="0">
                        <a:latin typeface="Cambria Math" panose="02040503050406030204" pitchFamily="18" charset="0"/>
                        <a:ea typeface="Cambria Math" panose="02040503050406030204" pitchFamily="18" charset="0"/>
                      </a:rPr>
                      <m:t>𝑎</m:t>
                    </m:r>
                    <m:r>
                      <a:rPr lang="ja-JP" altLang="en-US"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e>
                    </m:d>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e>
                    </m:d>
                    <m:r>
                      <a:rPr lang="ja-JP" altLang="en-US" i="1">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oMath>
                </a14:m>
                <a:endParaRPr lang="en-US" altLang="ja-JP" dirty="0"/>
              </a:p>
              <a:p>
                <a:pPr lvl="1"/>
                <a:r>
                  <a:rPr lang="ja-JP" altLang="en-US" dirty="0"/>
                  <a:t>単位元は、足し算でいう</a:t>
                </a:r>
                <a:r>
                  <a:rPr lang="en-US" altLang="ja-JP" dirty="0"/>
                  <a:t>0</a:t>
                </a:r>
                <a:r>
                  <a:rPr lang="ja-JP" altLang="en-US" dirty="0" err="1"/>
                  <a:t>、</a:t>
                </a:r>
                <a:r>
                  <a:rPr lang="ja-JP" altLang="en-US" dirty="0"/>
                  <a:t>掛け算でいう</a:t>
                </a:r>
                <a:r>
                  <a:rPr lang="en-US" altLang="ja-JP" dirty="0"/>
                  <a:t>1</a:t>
                </a:r>
              </a:p>
            </p:txBody>
          </p:sp>
        </mc:Choice>
        <mc:Fallback>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3100803"/>
                <a:ext cx="9144000" cy="1409617"/>
              </a:xfrm>
              <a:prstGeom prst="rect">
                <a:avLst/>
              </a:prstGeom>
              <a:blipFill>
                <a:blip r:embed="rId3"/>
                <a:stretch>
                  <a:fillRect t="-5195" b="-9524"/>
                </a:stretch>
              </a:blipFill>
            </p:spPr>
            <p:txBody>
              <a:bodyPr/>
              <a:lstStyle/>
              <a:p>
                <a:r>
                  <a:rPr lang="ja-JP" altLang="en-US">
                    <a:noFill/>
                  </a:rPr>
                  <a:t> </a:t>
                </a:r>
              </a:p>
            </p:txBody>
          </p:sp>
        </mc:Fallback>
      </mc:AlternateContent>
      <p:sp>
        <p:nvSpPr>
          <p:cNvPr id="8" name="コンテンツ プレースホルダー 1">
            <a:extLst>
              <a:ext uri="{FF2B5EF4-FFF2-40B4-BE49-F238E27FC236}">
                <a16:creationId xmlns:a16="http://schemas.microsoft.com/office/drawing/2014/main" id="{564BC734-F8D1-4E56-B8F4-FB762DC3E713}"/>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
        <p:nvSpPr>
          <p:cNvPr id="7" name="角丸四角形 58">
            <a:extLst>
              <a:ext uri="{FF2B5EF4-FFF2-40B4-BE49-F238E27FC236}">
                <a16:creationId xmlns:a16="http://schemas.microsoft.com/office/drawing/2014/main" id="{BA829294-D577-48AB-B0C2-61F58916D67A}"/>
              </a:ext>
            </a:extLst>
          </p:cNvPr>
          <p:cNvSpPr/>
          <p:nvPr/>
        </p:nvSpPr>
        <p:spPr bwMode="auto">
          <a:xfrm>
            <a:off x="281533" y="1115114"/>
            <a:ext cx="8525287" cy="182907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4F8E8165-CCB9-4491-AB5E-9AE708AD1AE3}"/>
                  </a:ext>
                </a:extLst>
              </p:cNvPr>
              <p:cNvSpPr txBox="1"/>
              <p:nvPr/>
            </p:nvSpPr>
            <p:spPr>
              <a:xfrm>
                <a:off x="545977" y="1361263"/>
                <a:ext cx="7996397" cy="738664"/>
              </a:xfrm>
              <a:prstGeom prst="rect">
                <a:avLst/>
              </a:prstGeom>
              <a:noFill/>
            </p:spPr>
            <p:txBody>
              <a:bodyPr wrap="square" lIns="0" tIns="0" rIns="0" bIns="0" rtlCol="0">
                <a:spAutoFit/>
              </a:bodyPr>
              <a:lstStyle/>
              <a:p>
                <a14:m>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oMath>
                </a14:m>
                <a:r>
                  <a:rPr lang="ja-JP" altLang="en-US" sz="2400" dirty="0"/>
                  <a:t>に対して、以下の式を満たす要素</a:t>
                </a:r>
                <a14:m>
                  <m:oMath xmlns:m="http://schemas.openxmlformats.org/officeDocument/2006/math">
                    <m:r>
                      <a:rPr lang="en-US" altLang="ja-JP" sz="2400" b="0" i="1" smtClean="0">
                        <a:latin typeface="Cambria Math" panose="02040503050406030204" pitchFamily="18" charset="0"/>
                      </a:rPr>
                      <m:t>𝑒</m:t>
                    </m:r>
                  </m:oMath>
                </a14:m>
                <a:r>
                  <a:rPr lang="ja-JP" altLang="en-US" sz="2400" dirty="0"/>
                  <a:t>を、演算★における単位元と呼ぶ 。</a:t>
                </a:r>
                <a:endParaRPr kumimoji="1" lang="ja-JP" altLang="en-US" sz="2400" dirty="0"/>
              </a:p>
            </p:txBody>
          </p:sp>
        </mc:Choice>
        <mc:Fallback>
          <p:sp>
            <p:nvSpPr>
              <p:cNvPr id="9" name="テキスト ボックス 8">
                <a:extLst>
                  <a:ext uri="{FF2B5EF4-FFF2-40B4-BE49-F238E27FC236}">
                    <a16:creationId xmlns:a16="http://schemas.microsoft.com/office/drawing/2014/main" id="{4F8E8165-CCB9-4491-AB5E-9AE708AD1AE3}"/>
                  </a:ext>
                </a:extLst>
              </p:cNvPr>
              <p:cNvSpPr txBox="1">
                <a:spLocks noRot="1" noChangeAspect="1" noMove="1" noResize="1" noEditPoints="1" noAdjustHandles="1" noChangeArrowheads="1" noChangeShapeType="1" noTextEdit="1"/>
              </p:cNvSpPr>
              <p:nvPr/>
            </p:nvSpPr>
            <p:spPr>
              <a:xfrm>
                <a:off x="545977" y="1361263"/>
                <a:ext cx="7996397" cy="738664"/>
              </a:xfrm>
              <a:prstGeom prst="rect">
                <a:avLst/>
              </a:prstGeom>
              <a:blipFill>
                <a:blip r:embed="rId4"/>
                <a:stretch>
                  <a:fillRect l="-2365" t="-13223" r="-1831" b="-23967"/>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3C4565B0-8FF9-40CF-8428-2F7AB6C1A380}"/>
              </a:ext>
            </a:extLst>
          </p:cNvPr>
          <p:cNvSpPr txBox="1"/>
          <p:nvPr/>
        </p:nvSpPr>
        <p:spPr>
          <a:xfrm>
            <a:off x="281532" y="828449"/>
            <a:ext cx="2027491" cy="461665"/>
          </a:xfrm>
          <a:prstGeom prst="rect">
            <a:avLst/>
          </a:prstGeom>
          <a:solidFill>
            <a:schemeClr val="bg1"/>
          </a:solidFill>
          <a:ln>
            <a:solidFill>
              <a:schemeClr val="tx1"/>
            </a:solidFill>
          </a:ln>
        </p:spPr>
        <p:txBody>
          <a:bodyPr wrap="square" rtlCol="0">
            <a:spAutoFit/>
          </a:bodyPr>
          <a:lstStyle/>
          <a:p>
            <a:pPr algn="ctr"/>
            <a:r>
              <a:rPr lang="ja-JP" altLang="en-US" sz="2400" dirty="0"/>
              <a:t>単位元</a:t>
            </a:r>
            <a:r>
              <a:rPr kumimoji="1" lang="ja-JP" altLang="en-US" sz="2400" dirty="0"/>
              <a:t>の定義</a:t>
            </a:r>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7F2CE320-E189-48F8-8767-2B7F46155B82}"/>
                  </a:ext>
                </a:extLst>
              </p:cNvPr>
              <p:cNvSpPr txBox="1"/>
              <p:nvPr/>
            </p:nvSpPr>
            <p:spPr>
              <a:xfrm>
                <a:off x="2860084" y="2156204"/>
                <a:ext cx="3368182"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ea typeface="Cambria Math" panose="02040503050406030204" pitchFamily="18" charset="0"/>
                        </a:rPr>
                        <m:t>𝑎</m:t>
                      </m:r>
                      <m:r>
                        <a:rPr lang="ja-JP" altLang="en-US"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𝑒</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𝑒</m:t>
                      </m:r>
                      <m:r>
                        <a:rPr lang="ja-JP" altLang="en-US"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oMath>
                  </m:oMathPara>
                </a14:m>
                <a:endParaRPr kumimoji="1" lang="ja-JP" altLang="en-US" sz="2400" dirty="0"/>
              </a:p>
            </p:txBody>
          </p:sp>
        </mc:Choice>
        <mc:Fallback>
          <p:sp>
            <p:nvSpPr>
              <p:cNvPr id="11" name="テキスト ボックス 10">
                <a:extLst>
                  <a:ext uri="{FF2B5EF4-FFF2-40B4-BE49-F238E27FC236}">
                    <a16:creationId xmlns:a16="http://schemas.microsoft.com/office/drawing/2014/main" id="{7F2CE320-E189-48F8-8767-2B7F46155B82}"/>
                  </a:ext>
                </a:extLst>
              </p:cNvPr>
              <p:cNvSpPr txBox="1">
                <a:spLocks noRot="1" noChangeAspect="1" noMove="1" noResize="1" noEditPoints="1" noAdjustHandles="1" noChangeArrowheads="1" noChangeShapeType="1" noTextEdit="1"/>
              </p:cNvSpPr>
              <p:nvPr/>
            </p:nvSpPr>
            <p:spPr>
              <a:xfrm>
                <a:off x="2860084" y="2156204"/>
                <a:ext cx="3368182" cy="369332"/>
              </a:xfrm>
              <a:prstGeom prst="rect">
                <a:avLst/>
              </a:prstGeom>
              <a:blipFill>
                <a:blip r:embed="rId5"/>
                <a:stretch>
                  <a:fillRect b="-11667"/>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04861EE4-11C9-4F58-8C67-D3235B42A37F}"/>
              </a:ext>
            </a:extLst>
          </p:cNvPr>
          <p:cNvSpPr txBox="1"/>
          <p:nvPr/>
        </p:nvSpPr>
        <p:spPr>
          <a:xfrm>
            <a:off x="545976" y="2581813"/>
            <a:ext cx="7996397" cy="307777"/>
          </a:xfrm>
          <a:prstGeom prst="rect">
            <a:avLst/>
          </a:prstGeom>
          <a:noFill/>
        </p:spPr>
        <p:txBody>
          <a:bodyPr wrap="square" lIns="0" tIns="0" rIns="0" bIns="0" rtlCol="0">
            <a:spAutoFit/>
          </a:bodyPr>
          <a:lstStyle/>
          <a:p>
            <a:r>
              <a:rPr kumimoji="1" lang="ja-JP" altLang="en-US" sz="2000" dirty="0"/>
              <a:t>単位元との</a:t>
            </a:r>
            <a:r>
              <a:rPr lang="ja-JP" altLang="en-US" sz="2000" dirty="0"/>
              <a:t>演算★は、</a:t>
            </a:r>
            <a:r>
              <a:rPr kumimoji="1" lang="ja-JP" altLang="en-US" sz="2000" dirty="0"/>
              <a:t>交換法則が成り立ち、結果が自分自身になる</a:t>
            </a:r>
          </a:p>
        </p:txBody>
      </p:sp>
    </p:spTree>
    <p:extLst>
      <p:ext uri="{BB962C8B-B14F-4D97-AF65-F5344CB8AC3E}">
        <p14:creationId xmlns:p14="http://schemas.microsoft.com/office/powerpoint/2010/main" val="3118212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群の公理　</a:t>
            </a:r>
            <a:r>
              <a:rPr kumimoji="1" lang="en-US" altLang="ja-JP" dirty="0"/>
              <a:t>G4【</a:t>
            </a:r>
            <a:r>
              <a:rPr lang="ja-JP" altLang="en-US" dirty="0"/>
              <a:t>逆元の存在</a:t>
            </a:r>
            <a:r>
              <a:rPr kumimoji="1" lang="en-US" altLang="ja-JP" dirty="0"/>
              <a:t>】</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32</a:t>
            </a:fld>
            <a:endParaRPr lang="ja-JP" altLang="en-US"/>
          </a:p>
        </p:txBody>
      </p:sp>
      <mc:AlternateContent xmlns:mc="http://schemas.openxmlformats.org/markup-compatibility/2006">
        <mc:Choice xmlns:a14="http://schemas.microsoft.com/office/drawing/2010/main"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2893233"/>
                <a:ext cx="9144000" cy="185281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逆元は元ごとに決まる。</a:t>
                </a:r>
                <a:endParaRPr lang="en-US" altLang="ja-JP" dirty="0"/>
              </a:p>
              <a:p>
                <a:pPr lvl="1"/>
                <a14:m>
                  <m:oMath xmlns:m="http://schemas.openxmlformats.org/officeDocument/2006/math">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2,3,1</m:t>
                        </m:r>
                      </m:e>
                    </m:d>
                    <m:r>
                      <a:rPr lang="ja-JP" altLang="en-US" i="1">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𝑏</m:t>
                    </m:r>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e>
                    </m:d>
                  </m:oMath>
                </a14:m>
                <a:r>
                  <a:rPr lang="ja-JP" altLang="en-US" dirty="0"/>
                  <a:t>を満たす</a:t>
                </a:r>
                <a14:m>
                  <m:oMath xmlns:m="http://schemas.openxmlformats.org/officeDocument/2006/math">
                    <m:r>
                      <a:rPr lang="en-US" altLang="ja-JP" i="1">
                        <a:latin typeface="Cambria Math" panose="02040503050406030204" pitchFamily="18" charset="0"/>
                        <a:ea typeface="Cambria Math" panose="02040503050406030204" pitchFamily="18" charset="0"/>
                      </a:rPr>
                      <m:t>𝑏</m:t>
                    </m:r>
                  </m:oMath>
                </a14:m>
                <a:r>
                  <a:rPr lang="ja-JP" altLang="en-US" dirty="0"/>
                  <a:t>は、</a:t>
                </a:r>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oMath>
                </a14:m>
                <a:r>
                  <a:rPr lang="ja-JP" altLang="en-US" dirty="0"/>
                  <a:t>の逆元である</a:t>
                </a:r>
                <a:endParaRPr lang="en-US" altLang="ja-JP" dirty="0"/>
              </a:p>
              <a:p>
                <a:pPr lvl="1"/>
                <a14:m>
                  <m:oMath xmlns:m="http://schemas.openxmlformats.org/officeDocument/2006/math">
                    <m:r>
                      <a:rPr lang="en-US" altLang="ja-JP" i="1">
                        <a:latin typeface="Cambria Math" panose="02040503050406030204" pitchFamily="18" charset="0"/>
                        <a:ea typeface="Cambria Math" panose="02040503050406030204" pitchFamily="18" charset="0"/>
                      </a:rPr>
                      <m:t>𝑏</m:t>
                    </m:r>
                    <m:r>
                      <a:rPr lang="en-US" altLang="ja-JP" b="0" i="0"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e>
                    </m:d>
                  </m:oMath>
                </a14:m>
                <a:r>
                  <a:rPr lang="ja-JP" altLang="en-US" dirty="0"/>
                  <a:t>である。なぜなら、</a:t>
                </a:r>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oMath>
                </a14:m>
                <a:r>
                  <a:rPr lang="ja-JP" altLang="en-US" dirty="0"/>
                  <a:t>の逆回しが</a:t>
                </a:r>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e>
                    </m:d>
                  </m:oMath>
                </a14:m>
                <a:r>
                  <a:rPr lang="ja-JP" altLang="en-US" dirty="0"/>
                  <a:t>だから</a:t>
                </a:r>
                <a:endParaRPr lang="en-US" altLang="ja-JP" dirty="0"/>
              </a:p>
              <a:p>
                <a:pPr lvl="1"/>
                <a:r>
                  <a:rPr lang="ja-JP" altLang="en-US" dirty="0"/>
                  <a:t>逆元は、足し算でいう負の数、掛け算でいう逆数</a:t>
                </a:r>
                <a:endParaRPr lang="en-US" altLang="ja-JP" dirty="0"/>
              </a:p>
            </p:txBody>
          </p:sp>
        </mc:Choice>
        <mc:Fallback>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2893233"/>
                <a:ext cx="9144000" cy="1852815"/>
              </a:xfrm>
              <a:prstGeom prst="rect">
                <a:avLst/>
              </a:prstGeom>
              <a:blipFill>
                <a:blip r:embed="rId3"/>
                <a:stretch>
                  <a:fillRect l="-1133" t="-3947" b="-6250"/>
                </a:stretch>
              </a:blipFill>
            </p:spPr>
            <p:txBody>
              <a:bodyPr/>
              <a:lstStyle/>
              <a:p>
                <a:r>
                  <a:rPr lang="ja-JP" altLang="en-US">
                    <a:noFill/>
                  </a:rPr>
                  <a:t> </a:t>
                </a:r>
              </a:p>
            </p:txBody>
          </p:sp>
        </mc:Fallback>
      </mc:AlternateContent>
      <p:sp>
        <p:nvSpPr>
          <p:cNvPr id="8" name="コンテンツ プレースホルダー 1">
            <a:extLst>
              <a:ext uri="{FF2B5EF4-FFF2-40B4-BE49-F238E27FC236}">
                <a16:creationId xmlns:a16="http://schemas.microsoft.com/office/drawing/2014/main" id="{564BC734-F8D1-4E56-B8F4-FB762DC3E713}"/>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
        <p:nvSpPr>
          <p:cNvPr id="7" name="角丸四角形 58">
            <a:extLst>
              <a:ext uri="{FF2B5EF4-FFF2-40B4-BE49-F238E27FC236}">
                <a16:creationId xmlns:a16="http://schemas.microsoft.com/office/drawing/2014/main" id="{BA829294-D577-48AB-B0C2-61F58916D67A}"/>
              </a:ext>
            </a:extLst>
          </p:cNvPr>
          <p:cNvSpPr/>
          <p:nvPr/>
        </p:nvSpPr>
        <p:spPr bwMode="auto">
          <a:xfrm>
            <a:off x="281533" y="1115114"/>
            <a:ext cx="8525287" cy="1621508"/>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4F8E8165-CCB9-4491-AB5E-9AE708AD1AE3}"/>
                  </a:ext>
                </a:extLst>
              </p:cNvPr>
              <p:cNvSpPr txBox="1"/>
              <p:nvPr/>
            </p:nvSpPr>
            <p:spPr>
              <a:xfrm>
                <a:off x="545977" y="1361263"/>
                <a:ext cx="7996397" cy="369332"/>
              </a:xfrm>
              <a:prstGeom prst="rect">
                <a:avLst/>
              </a:prstGeom>
              <a:noFill/>
            </p:spPr>
            <p:txBody>
              <a:bodyPr wrap="square" lIns="0" tIns="0" rIns="0" bIns="0" rtlCol="0">
                <a:spAutoFit/>
              </a:bodyPr>
              <a:lstStyle/>
              <a:p>
                <a14:m>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oMath>
                </a14:m>
                <a:r>
                  <a:rPr lang="ja-JP" altLang="en-US" sz="2400" dirty="0"/>
                  <a:t>に対して、要素</a:t>
                </a:r>
                <a14:m>
                  <m:oMath xmlns:m="http://schemas.openxmlformats.org/officeDocument/2006/math">
                    <m:r>
                      <a:rPr lang="en-US" altLang="ja-JP" sz="2400" b="0" i="1" smtClean="0">
                        <a:latin typeface="Cambria Math" panose="02040503050406030204" pitchFamily="18" charset="0"/>
                      </a:rPr>
                      <m:t>𝑏</m:t>
                    </m:r>
                  </m:oMath>
                </a14:m>
                <a:r>
                  <a:rPr lang="ja-JP" altLang="en-US" sz="2400" dirty="0"/>
                  <a:t>が以下の式を満たすとき、</a:t>
                </a:r>
                <a:r>
                  <a:rPr lang="en-US" altLang="ja-JP" sz="2400" dirty="0"/>
                  <a:t> </a:t>
                </a:r>
                <a14:m>
                  <m:oMath xmlns:m="http://schemas.openxmlformats.org/officeDocument/2006/math">
                    <m:r>
                      <a:rPr lang="en-US" altLang="ja-JP" sz="2400" i="1">
                        <a:latin typeface="Cambria Math" panose="02040503050406030204" pitchFamily="18" charset="0"/>
                      </a:rPr>
                      <m:t>𝑏</m:t>
                    </m:r>
                  </m:oMath>
                </a14:m>
                <a:r>
                  <a:rPr lang="ja-JP" altLang="en-US" sz="2400" dirty="0" err="1"/>
                  <a:t>を</a:t>
                </a:r>
                <a14:m>
                  <m:oMath xmlns:m="http://schemas.openxmlformats.org/officeDocument/2006/math">
                    <m:r>
                      <a:rPr lang="en-US" altLang="ja-JP" sz="2400" i="1">
                        <a:latin typeface="Cambria Math" panose="02040503050406030204" pitchFamily="18" charset="0"/>
                        <a:ea typeface="Cambria Math" panose="02040503050406030204" pitchFamily="18" charset="0"/>
                      </a:rPr>
                      <m:t>𝑎</m:t>
                    </m:r>
                  </m:oMath>
                </a14:m>
                <a:r>
                  <a:rPr lang="ja-JP" altLang="en-US" sz="2400" dirty="0" err="1"/>
                  <a:t>の</a:t>
                </a:r>
                <a:r>
                  <a:rPr lang="ja-JP" altLang="en-US" sz="2400" dirty="0"/>
                  <a:t>逆元と呼ぶ 。</a:t>
                </a:r>
                <a:endParaRPr kumimoji="1" lang="ja-JP" altLang="en-US" sz="2400" dirty="0"/>
              </a:p>
            </p:txBody>
          </p:sp>
        </mc:Choice>
        <mc:Fallback>
          <p:sp>
            <p:nvSpPr>
              <p:cNvPr id="9" name="テキスト ボックス 8">
                <a:extLst>
                  <a:ext uri="{FF2B5EF4-FFF2-40B4-BE49-F238E27FC236}">
                    <a16:creationId xmlns:a16="http://schemas.microsoft.com/office/drawing/2014/main" id="{4F8E8165-CCB9-4491-AB5E-9AE708AD1AE3}"/>
                  </a:ext>
                </a:extLst>
              </p:cNvPr>
              <p:cNvSpPr txBox="1">
                <a:spLocks noRot="1" noChangeAspect="1" noMove="1" noResize="1" noEditPoints="1" noAdjustHandles="1" noChangeArrowheads="1" noChangeShapeType="1" noTextEdit="1"/>
              </p:cNvSpPr>
              <p:nvPr/>
            </p:nvSpPr>
            <p:spPr>
              <a:xfrm>
                <a:off x="545977" y="1361263"/>
                <a:ext cx="7996397" cy="369332"/>
              </a:xfrm>
              <a:prstGeom prst="rect">
                <a:avLst/>
              </a:prstGeom>
              <a:blipFill>
                <a:blip r:embed="rId4"/>
                <a:stretch>
                  <a:fillRect l="-1220" t="-26230" r="-2212" b="-47541"/>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3C4565B0-8FF9-40CF-8428-2F7AB6C1A380}"/>
              </a:ext>
            </a:extLst>
          </p:cNvPr>
          <p:cNvSpPr txBox="1"/>
          <p:nvPr/>
        </p:nvSpPr>
        <p:spPr>
          <a:xfrm>
            <a:off x="281532" y="828449"/>
            <a:ext cx="2027491" cy="461665"/>
          </a:xfrm>
          <a:prstGeom prst="rect">
            <a:avLst/>
          </a:prstGeom>
          <a:solidFill>
            <a:schemeClr val="bg1"/>
          </a:solidFill>
          <a:ln>
            <a:solidFill>
              <a:schemeClr val="tx1"/>
            </a:solidFill>
          </a:ln>
        </p:spPr>
        <p:txBody>
          <a:bodyPr wrap="square" rtlCol="0">
            <a:spAutoFit/>
          </a:bodyPr>
          <a:lstStyle/>
          <a:p>
            <a:pPr algn="ctr"/>
            <a:r>
              <a:rPr lang="ja-JP" altLang="en-US" sz="2400" dirty="0"/>
              <a:t>逆元</a:t>
            </a:r>
            <a:r>
              <a:rPr kumimoji="1" lang="ja-JP" altLang="en-US" sz="2400" dirty="0"/>
              <a:t>の定義</a:t>
            </a:r>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7F2CE320-E189-48F8-8767-2B7F46155B82}"/>
                  </a:ext>
                </a:extLst>
              </p:cNvPr>
              <p:cNvSpPr txBox="1"/>
              <p:nvPr/>
            </p:nvSpPr>
            <p:spPr>
              <a:xfrm>
                <a:off x="2860083" y="1786872"/>
                <a:ext cx="3368182"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ea typeface="Cambria Math" panose="02040503050406030204" pitchFamily="18" charset="0"/>
                        </a:rPr>
                        <m:t>𝑎</m:t>
                      </m:r>
                      <m:r>
                        <a:rPr lang="ja-JP" altLang="en-US"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𝑏</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𝑏</m:t>
                      </m:r>
                      <m:r>
                        <a:rPr lang="ja-JP" altLang="en-US"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𝑒</m:t>
                      </m:r>
                    </m:oMath>
                  </m:oMathPara>
                </a14:m>
                <a:endParaRPr kumimoji="1" lang="ja-JP" altLang="en-US" sz="2400" dirty="0"/>
              </a:p>
            </p:txBody>
          </p:sp>
        </mc:Choice>
        <mc:Fallback>
          <p:sp>
            <p:nvSpPr>
              <p:cNvPr id="11" name="テキスト ボックス 10">
                <a:extLst>
                  <a:ext uri="{FF2B5EF4-FFF2-40B4-BE49-F238E27FC236}">
                    <a16:creationId xmlns:a16="http://schemas.microsoft.com/office/drawing/2014/main" id="{7F2CE320-E189-48F8-8767-2B7F46155B82}"/>
                  </a:ext>
                </a:extLst>
              </p:cNvPr>
              <p:cNvSpPr txBox="1">
                <a:spLocks noRot="1" noChangeAspect="1" noMove="1" noResize="1" noEditPoints="1" noAdjustHandles="1" noChangeArrowheads="1" noChangeShapeType="1" noTextEdit="1"/>
              </p:cNvSpPr>
              <p:nvPr/>
            </p:nvSpPr>
            <p:spPr>
              <a:xfrm>
                <a:off x="2860083" y="1786872"/>
                <a:ext cx="3368182" cy="369332"/>
              </a:xfrm>
              <a:prstGeom prst="rect">
                <a:avLst/>
              </a:prstGeom>
              <a:blipFill>
                <a:blip r:embed="rId5"/>
                <a:stretch>
                  <a:fillRect b="-9836"/>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04861EE4-11C9-4F58-8C67-D3235B42A37F}"/>
              </a:ext>
            </a:extLst>
          </p:cNvPr>
          <p:cNvSpPr txBox="1"/>
          <p:nvPr/>
        </p:nvSpPr>
        <p:spPr>
          <a:xfrm>
            <a:off x="545975" y="2312815"/>
            <a:ext cx="7996397" cy="307777"/>
          </a:xfrm>
          <a:prstGeom prst="rect">
            <a:avLst/>
          </a:prstGeom>
          <a:noFill/>
        </p:spPr>
        <p:txBody>
          <a:bodyPr wrap="square" lIns="0" tIns="0" rIns="0" bIns="0" rtlCol="0">
            <a:spAutoFit/>
          </a:bodyPr>
          <a:lstStyle/>
          <a:p>
            <a:r>
              <a:rPr kumimoji="1" lang="ja-JP" altLang="en-US" sz="2000" dirty="0"/>
              <a:t>逆元との</a:t>
            </a:r>
            <a:r>
              <a:rPr lang="ja-JP" altLang="en-US" sz="2000" dirty="0"/>
              <a:t>演算★は、</a:t>
            </a:r>
            <a:r>
              <a:rPr kumimoji="1" lang="ja-JP" altLang="en-US" sz="2000" dirty="0"/>
              <a:t>交換法則が成り立ち、結果が単位元になる</a:t>
            </a:r>
          </a:p>
        </p:txBody>
      </p:sp>
      <mc:AlternateContent xmlns:mc="http://schemas.openxmlformats.org/markup-compatibility/2006">
        <mc:Choice xmlns:a14="http://schemas.microsoft.com/office/drawing/2010/main" Requires="a14">
          <p:sp>
            <p:nvSpPr>
              <p:cNvPr id="12" name="コンテンツ プレースホルダー 1">
                <a:extLst>
                  <a:ext uri="{FF2B5EF4-FFF2-40B4-BE49-F238E27FC236}">
                    <a16:creationId xmlns:a16="http://schemas.microsoft.com/office/drawing/2014/main" id="{EAB6157B-F160-4A8F-93EB-CBE4D4C1EE81}"/>
                  </a:ext>
                </a:extLst>
              </p:cNvPr>
              <p:cNvSpPr txBox="1">
                <a:spLocks/>
              </p:cNvSpPr>
              <p:nvPr/>
            </p:nvSpPr>
            <p:spPr>
              <a:xfrm>
                <a:off x="2688536" y="5168137"/>
                <a:ext cx="3539729" cy="501255"/>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14:m>
                  <m:oMath xmlns:m="http://schemas.openxmlformats.org/officeDocument/2006/math">
                    <m:sSup>
                      <m:sSupPr>
                        <m:ctrlPr>
                          <a:rPr lang="en-US" altLang="ja-JP" sz="2400" i="1">
                            <a:solidFill>
                              <a:schemeClr val="bg1"/>
                            </a:solidFill>
                            <a:latin typeface="Cambria Math" panose="02040503050406030204" pitchFamily="18" charset="0"/>
                          </a:rPr>
                        </m:ctrlPr>
                      </m:sSupPr>
                      <m:e>
                        <m:r>
                          <a:rPr lang="en-US" altLang="ja-JP" sz="2400" i="1">
                            <a:solidFill>
                              <a:schemeClr val="bg1"/>
                            </a:solidFill>
                            <a:latin typeface="Cambria Math" panose="02040503050406030204" pitchFamily="18" charset="0"/>
                          </a:rPr>
                          <m:t>𝑆</m:t>
                        </m:r>
                      </m:e>
                      <m:sup>
                        <m:r>
                          <a:rPr lang="en-US" altLang="ja-JP" sz="2400" i="1">
                            <a:solidFill>
                              <a:schemeClr val="bg1"/>
                            </a:solidFill>
                            <a:latin typeface="Cambria Math" panose="02040503050406030204" pitchFamily="18" charset="0"/>
                          </a:rPr>
                          <m:t>3</m:t>
                        </m:r>
                      </m:sup>
                    </m:sSup>
                  </m:oMath>
                </a14:m>
                <a:r>
                  <a:rPr lang="ja-JP" altLang="en-US" sz="2400" dirty="0">
                    <a:solidFill>
                      <a:schemeClr val="bg1"/>
                    </a:solidFill>
                  </a:rPr>
                  <a:t>は群をなす</a:t>
                </a:r>
                <a:endParaRPr lang="ja-JP" altLang="en-US" sz="2400" b="1" dirty="0">
                  <a:solidFill>
                    <a:schemeClr val="bg1"/>
                  </a:solidFill>
                </a:endParaRPr>
              </a:p>
            </p:txBody>
          </p:sp>
        </mc:Choice>
        <mc:Fallback>
          <p:sp>
            <p:nvSpPr>
              <p:cNvPr id="12" name="コンテンツ プレースホルダー 1">
                <a:extLst>
                  <a:ext uri="{FF2B5EF4-FFF2-40B4-BE49-F238E27FC236}">
                    <a16:creationId xmlns:a16="http://schemas.microsoft.com/office/drawing/2014/main" id="{EAB6157B-F160-4A8F-93EB-CBE4D4C1EE81}"/>
                  </a:ext>
                </a:extLst>
              </p:cNvPr>
              <p:cNvSpPr txBox="1">
                <a:spLocks noRot="1" noChangeAspect="1" noMove="1" noResize="1" noEditPoints="1" noAdjustHandles="1" noChangeArrowheads="1" noChangeShapeType="1" noTextEdit="1"/>
              </p:cNvSpPr>
              <p:nvPr/>
            </p:nvSpPr>
            <p:spPr>
              <a:xfrm>
                <a:off x="2688536" y="5168137"/>
                <a:ext cx="3539729" cy="501255"/>
              </a:xfrm>
              <a:prstGeom prst="rect">
                <a:avLst/>
              </a:prstGeom>
              <a:blipFill>
                <a:blip r:embed="rId6"/>
                <a:stretch>
                  <a:fillRect t="-9524" b="-16667"/>
                </a:stretch>
              </a:blipFill>
              <a:ln>
                <a:solidFill>
                  <a:schemeClr val="accent1">
                    <a:lumMod val="75000"/>
                  </a:schemeClr>
                </a:solidFill>
              </a:ln>
            </p:spPr>
            <p:txBody>
              <a:bodyPr/>
              <a:lstStyle/>
              <a:p>
                <a:r>
                  <a:rPr lang="ja-JP" altLang="en-US">
                    <a:noFill/>
                  </a:rPr>
                  <a:t> </a:t>
                </a:r>
              </a:p>
            </p:txBody>
          </p:sp>
        </mc:Fallback>
      </mc:AlternateContent>
    </p:spTree>
    <p:extLst>
      <p:ext uri="{BB962C8B-B14F-4D97-AF65-F5344CB8AC3E}">
        <p14:creationId xmlns:p14="http://schemas.microsoft.com/office/powerpoint/2010/main" val="168939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部分群の存在</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33</a:t>
            </a:fld>
            <a:endParaRPr lang="ja-JP" altLang="en-US"/>
          </a:p>
        </p:txBody>
      </p:sp>
      <mc:AlternateContent xmlns:mc="http://schemas.openxmlformats.org/markup-compatibility/2006">
        <mc:Choice xmlns:a14="http://schemas.microsoft.com/office/drawing/2010/main"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4068806"/>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r>
                  <a:rPr lang="ja-JP" altLang="en-US" dirty="0"/>
                  <a:t>の部分集合</a:t>
                </a:r>
                <a14:m>
                  <m:oMath xmlns:m="http://schemas.openxmlformats.org/officeDocument/2006/math">
                    <m:r>
                      <a:rPr lang="en-US" altLang="ja-JP" b="0" i="1" smtClean="0">
                        <a:latin typeface="Cambria Math" panose="02040503050406030204" pitchFamily="18" charset="0"/>
                      </a:rPr>
                      <m:t>𝑋</m:t>
                    </m:r>
                  </m:oMath>
                </a14:m>
                <a:r>
                  <a:rPr lang="ja-JP" altLang="en-US" dirty="0"/>
                  <a:t>を考える。</a:t>
                </a:r>
                <a:endParaRPr lang="en-US" altLang="ja-JP" dirty="0"/>
              </a:p>
              <a:p>
                <a:pPr lvl="1"/>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r>
                      <a:rPr lang="en-US" altLang="ja-JP" i="1">
                        <a:latin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1,2,3</m:t>
                        </m:r>
                      </m:e>
                    </m:d>
                    <m:r>
                      <a:rPr lang="en-US" altLang="ja-JP">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,3</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2</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1</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2</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1</m:t>
                        </m:r>
                      </m:e>
                    </m:d>
                    <m:r>
                      <a:rPr lang="en-US" altLang="ja-JP" i="1">
                        <a:latin typeface="Cambria Math" panose="02040503050406030204" pitchFamily="18" charset="0"/>
                      </a:rPr>
                      <m:t>}</m:t>
                    </m:r>
                  </m:oMath>
                </a14:m>
                <a:endParaRPr lang="en-US" altLang="ja-JP" dirty="0"/>
              </a:p>
              <a:p>
                <a:pPr lvl="1"/>
                <a14:m>
                  <m:oMath xmlns:m="http://schemas.openxmlformats.org/officeDocument/2006/math">
                    <m:r>
                      <a:rPr lang="en-US" altLang="ja-JP" b="0" i="1" smtClean="0">
                        <a:latin typeface="Cambria Math" panose="02040503050406030204" pitchFamily="18" charset="0"/>
                      </a:rPr>
                      <m:t>𝑋</m:t>
                    </m:r>
                    <m:r>
                      <a:rPr lang="en-US" altLang="ja-JP" i="1">
                        <a:latin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2,1,3</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1,3,2</m:t>
                        </m:r>
                      </m:e>
                    </m:d>
                    <m:r>
                      <a:rPr lang="en-US" altLang="ja-JP" i="1">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 </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3,2,1</m:t>
                        </m:r>
                      </m:e>
                    </m:d>
                    <m:r>
                      <a:rPr lang="en-US" altLang="ja-JP" i="1">
                        <a:latin typeface="Cambria Math" panose="02040503050406030204" pitchFamily="18" charset="0"/>
                      </a:rPr>
                      <m:t>}</m:t>
                    </m:r>
                  </m:oMath>
                </a14:m>
                <a:endParaRPr lang="en-US" altLang="ja-JP" dirty="0"/>
              </a:p>
              <a:p>
                <a:pPr lvl="1"/>
                <a14:m>
                  <m:oMath xmlns:m="http://schemas.openxmlformats.org/officeDocument/2006/math">
                    <m:r>
                      <a:rPr lang="en-US" altLang="ja-JP" i="1">
                        <a:latin typeface="Cambria Math" panose="02040503050406030204" pitchFamily="18" charset="0"/>
                      </a:rPr>
                      <m:t>𝑋</m:t>
                    </m:r>
                  </m:oMath>
                </a14:m>
                <a:r>
                  <a:rPr lang="ja-JP" altLang="en-US" dirty="0"/>
                  <a:t>は</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r>
                  <a:rPr lang="ja-JP" altLang="en-US" dirty="0"/>
                  <a:t>の「</a:t>
                </a:r>
                <a:r>
                  <a:rPr lang="en-US" altLang="ja-JP" dirty="0"/>
                  <a:t>2</a:t>
                </a:r>
                <a:r>
                  <a:rPr lang="ja-JP" altLang="en-US" dirty="0"/>
                  <a:t>個の数字を交換する」要素だけを抽出した集合</a:t>
                </a:r>
                <a:endParaRPr lang="en-US" altLang="ja-JP" dirty="0"/>
              </a:p>
              <a:p>
                <a14:m>
                  <m:oMath xmlns:m="http://schemas.openxmlformats.org/officeDocument/2006/math">
                    <m:r>
                      <a:rPr lang="en-US" altLang="ja-JP" i="1">
                        <a:latin typeface="Cambria Math" panose="02040503050406030204" pitchFamily="18" charset="0"/>
                      </a:rPr>
                      <m:t>𝑋</m:t>
                    </m:r>
                    <m:r>
                      <a:rPr lang="en-US" altLang="ja-JP"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r>
                  <a:rPr lang="ja-JP" altLang="en-US" dirty="0"/>
                  <a:t>だが、同様に任意の部分集合は</a:t>
                </a:r>
                <a:r>
                  <a:rPr lang="ja-JP" altLang="en-US" dirty="0">
                    <a:solidFill>
                      <a:srgbClr val="FF0000"/>
                    </a:solidFill>
                  </a:rPr>
                  <a:t>部分群</a:t>
                </a:r>
                <a:r>
                  <a:rPr lang="ja-JP" altLang="en-US" dirty="0"/>
                  <a:t>となるか？</a:t>
                </a:r>
                <a:endParaRPr lang="en-US" altLang="ja-JP" dirty="0"/>
              </a:p>
              <a:p>
                <a:pPr lvl="1"/>
                <a:r>
                  <a:rPr lang="ja-JP" altLang="en-US" dirty="0"/>
                  <a:t>答え：群となるとは限らない。部分集合が群の公理を満たすとは限らないから</a:t>
                </a:r>
                <a:endParaRPr lang="en-US" altLang="ja-JP" dirty="0"/>
              </a:p>
              <a:p>
                <a:pPr lvl="2"/>
                <a14:m>
                  <m:oMath xmlns:m="http://schemas.openxmlformats.org/officeDocument/2006/math">
                    <m:r>
                      <a:rPr lang="en-US" altLang="ja-JP" i="1">
                        <a:latin typeface="Cambria Math" panose="02040503050406030204" pitchFamily="18" charset="0"/>
                      </a:rPr>
                      <m:t>𝑋</m:t>
                    </m:r>
                  </m:oMath>
                </a14:m>
                <a:r>
                  <a:rPr lang="ja-JP" altLang="en-US" dirty="0"/>
                  <a:t>も単位元</a:t>
                </a:r>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1,2,3</m:t>
                        </m:r>
                      </m:e>
                    </m:d>
                  </m:oMath>
                </a14:m>
                <a:r>
                  <a:rPr lang="ja-JP" altLang="en-US" dirty="0"/>
                  <a:t>がないから、部分群ではない。</a:t>
                </a:r>
                <a:endParaRPr lang="en-US" altLang="ja-JP" dirty="0"/>
              </a:p>
              <a:p>
                <a:pPr lvl="1"/>
                <a:endParaRPr lang="en-US" altLang="ja-JP" dirty="0"/>
              </a:p>
            </p:txBody>
          </p:sp>
        </mc:Choice>
        <mc:Fallback>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4068806"/>
              </a:xfrm>
              <a:prstGeom prst="rect">
                <a:avLst/>
              </a:prstGeom>
              <a:blipFill>
                <a:blip r:embed="rId3"/>
                <a:stretch>
                  <a:fillRect t="-1799"/>
                </a:stretch>
              </a:blipFill>
            </p:spPr>
            <p:txBody>
              <a:bodyPr/>
              <a:lstStyle/>
              <a:p>
                <a:r>
                  <a:rPr lang="ja-JP" altLang="en-US">
                    <a:noFill/>
                  </a:rPr>
                  <a:t> </a:t>
                </a:r>
              </a:p>
            </p:txBody>
          </p:sp>
        </mc:Fallback>
      </mc:AlternateContent>
      <p:sp>
        <p:nvSpPr>
          <p:cNvPr id="8" name="コンテンツ プレースホルダー 1">
            <a:extLst>
              <a:ext uri="{FF2B5EF4-FFF2-40B4-BE49-F238E27FC236}">
                <a16:creationId xmlns:a16="http://schemas.microsoft.com/office/drawing/2014/main" id="{564BC734-F8D1-4E56-B8F4-FB762DC3E713}"/>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Tree>
    <p:extLst>
      <p:ext uri="{BB962C8B-B14F-4D97-AF65-F5344CB8AC3E}">
        <p14:creationId xmlns:p14="http://schemas.microsoft.com/office/powerpoint/2010/main" val="183689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p:txBody>
              <a:bodyPr/>
              <a:lstStyle/>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r>
                  <a:rPr kumimoji="1" lang="ja-JP" altLang="en-US" dirty="0"/>
                  <a:t>の部分群</a:t>
                </a:r>
              </a:p>
            </p:txBody>
          </p:sp>
        </mc:Choice>
        <mc:Fallback>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216" t="-7500" b="-2500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34</a:t>
            </a:fld>
            <a:endParaRPr lang="ja-JP" altLang="en-US"/>
          </a:p>
        </p:txBody>
      </p:sp>
      <mc:AlternateContent xmlns:mc="http://schemas.openxmlformats.org/markup-compatibility/2006">
        <mc:Choice xmlns:a14="http://schemas.microsoft.com/office/drawing/2010/main"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5857886"/>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𝑆</m:t>
                        </m:r>
                      </m:e>
                      <m:sup>
                        <m:r>
                          <a:rPr lang="en-US" altLang="ja-JP" i="1">
                            <a:latin typeface="Cambria Math" panose="02040503050406030204" pitchFamily="18" charset="0"/>
                          </a:rPr>
                          <m:t>3</m:t>
                        </m:r>
                      </m:sup>
                    </m:sSup>
                  </m:oMath>
                </a14:m>
                <a:r>
                  <a:rPr lang="ja-JP" altLang="en-US" dirty="0"/>
                  <a:t>の部分集合</a:t>
                </a:r>
                <a14:m>
                  <m:oMath xmlns:m="http://schemas.openxmlformats.org/officeDocument/2006/math">
                    <m:r>
                      <a:rPr lang="ja-JP" altLang="en-US" b="0" i="1" smtClean="0">
                        <a:latin typeface="Cambria Math" panose="02040503050406030204" pitchFamily="18" charset="0"/>
                      </a:rPr>
                      <m:t>は</m:t>
                    </m:r>
                  </m:oMath>
                </a14:m>
                <a:r>
                  <a:rPr lang="ja-JP" altLang="en-US" dirty="0"/>
                  <a:t>下記の通り。</a:t>
                </a:r>
                <a:endParaRPr lang="en-US" altLang="ja-JP" dirty="0"/>
              </a:p>
              <a:p>
                <a:pPr lvl="1"/>
                <a14:m>
                  <m:oMath xmlns:m="http://schemas.openxmlformats.org/officeDocument/2006/math">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𝑆</m:t>
                        </m:r>
                      </m:e>
                      <m:sup>
                        <m:r>
                          <a:rPr lang="en-US" altLang="ja-JP" sz="2000" i="1">
                            <a:latin typeface="Cambria Math" panose="02040503050406030204" pitchFamily="18" charset="0"/>
                          </a:rPr>
                          <m:t>3</m:t>
                        </m:r>
                      </m:sup>
                    </m:sSup>
                    <m:r>
                      <a:rPr lang="en-US" altLang="ja-JP" sz="2000" i="1">
                        <a:latin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1,2,3</m:t>
                        </m:r>
                      </m:e>
                    </m:d>
                    <m:r>
                      <a:rPr lang="en-US" altLang="ja-JP" sz="2000">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2</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1</m:t>
                        </m:r>
                        <m:r>
                          <a:rPr lang="en-US" altLang="ja-JP" sz="2000" i="1">
                            <a:latin typeface="Cambria Math" panose="02040503050406030204" pitchFamily="18" charset="0"/>
                            <a:ea typeface="Cambria Math" panose="02040503050406030204" pitchFamily="18" charset="0"/>
                          </a:rPr>
                          <m:t>,3</m:t>
                        </m:r>
                      </m:e>
                    </m:d>
                    <m:r>
                      <a:rPr lang="en-US" altLang="ja-JP" sz="2000" i="1">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m:t>
                        </m:r>
                        <m:r>
                          <a:rPr lang="en-US" altLang="ja-JP" sz="2000" i="1">
                            <a:latin typeface="Cambria Math" panose="02040503050406030204" pitchFamily="18" charset="0"/>
                            <a:ea typeface="Cambria Math" panose="02040503050406030204" pitchFamily="18" charset="0"/>
                          </a:rPr>
                          <m:t>3</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2</m:t>
                        </m:r>
                      </m:e>
                    </m:d>
                    <m:r>
                      <a:rPr lang="en-US" altLang="ja-JP" sz="2000" i="1">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2</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3</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1</m:t>
                        </m:r>
                      </m:e>
                    </m:d>
                    <m:r>
                      <a:rPr lang="en-US" altLang="ja-JP" sz="2000" i="1">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3</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1</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2</m:t>
                        </m:r>
                      </m:e>
                    </m:d>
                    <m:r>
                      <a:rPr lang="en-US" altLang="ja-JP" sz="2000" i="1">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3</m:t>
                        </m:r>
                        <m:r>
                          <a:rPr lang="en-US" altLang="ja-JP" sz="2000" i="1">
                            <a:latin typeface="Cambria Math" panose="02040503050406030204" pitchFamily="18" charset="0"/>
                            <a:ea typeface="Cambria Math" panose="02040503050406030204" pitchFamily="18" charset="0"/>
                          </a:rPr>
                          <m:t>,2,</m:t>
                        </m:r>
                        <m:r>
                          <a:rPr lang="en-US" altLang="ja-JP" sz="2000" i="1">
                            <a:latin typeface="Cambria Math" panose="02040503050406030204" pitchFamily="18" charset="0"/>
                            <a:ea typeface="Cambria Math" panose="02040503050406030204" pitchFamily="18" charset="0"/>
                          </a:rPr>
                          <m:t>1</m:t>
                        </m:r>
                      </m:e>
                    </m:d>
                    <m:r>
                      <a:rPr lang="en-US" altLang="ja-JP" sz="2000" i="1">
                        <a:latin typeface="Cambria Math" panose="02040503050406030204" pitchFamily="18" charset="0"/>
                      </a:rPr>
                      <m:t>}</m:t>
                    </m:r>
                  </m:oMath>
                </a14:m>
                <a:endParaRPr lang="en-US" altLang="ja-JP" sz="2000" dirty="0"/>
              </a:p>
              <a:p>
                <a:pPr lvl="1"/>
                <a14:m>
                  <m:oMath xmlns:m="http://schemas.openxmlformats.org/officeDocument/2006/math">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𝐶</m:t>
                        </m:r>
                      </m:e>
                      <m:sup>
                        <m:r>
                          <a:rPr lang="en-US" altLang="ja-JP" sz="2000" i="1">
                            <a:latin typeface="Cambria Math" panose="02040503050406030204" pitchFamily="18" charset="0"/>
                          </a:rPr>
                          <m:t>3</m:t>
                        </m:r>
                      </m:sup>
                    </m:sSup>
                    <m:r>
                      <a:rPr lang="en-US" altLang="ja-JP" sz="2000" i="1">
                        <a:latin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1,2,3</m:t>
                        </m:r>
                      </m:e>
                    </m:d>
                    <m:r>
                      <a:rPr lang="en-US" altLang="ja-JP" sz="2000">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2,</m:t>
                        </m:r>
                        <m:r>
                          <a:rPr lang="en-US" altLang="ja-JP" sz="2000" b="0" i="1" smtClean="0">
                            <a:latin typeface="Cambria Math" panose="02040503050406030204" pitchFamily="18" charset="0"/>
                            <a:ea typeface="Cambria Math" panose="02040503050406030204" pitchFamily="18" charset="0"/>
                          </a:rPr>
                          <m:t>3</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1</m:t>
                        </m:r>
                      </m:e>
                    </m:d>
                    <m:r>
                      <a:rPr lang="en-US" altLang="ja-JP" sz="2000" i="1">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3</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1</m:t>
                        </m:r>
                        <m:r>
                          <a:rPr lang="en-US" altLang="ja-JP" sz="2000" i="1">
                            <a:latin typeface="Cambria Math" panose="02040503050406030204" pitchFamily="18" charset="0"/>
                            <a:ea typeface="Cambria Math" panose="02040503050406030204" pitchFamily="18" charset="0"/>
                          </a:rPr>
                          <m:t>,2</m:t>
                        </m:r>
                      </m:e>
                    </m:d>
                    <m:r>
                      <a:rPr lang="en-US" altLang="ja-JP" sz="2000" i="1">
                        <a:latin typeface="Cambria Math" panose="02040503050406030204" pitchFamily="18" charset="0"/>
                      </a:rPr>
                      <m:t>}</m:t>
                    </m:r>
                  </m:oMath>
                </a14:m>
                <a:endParaRPr lang="en-US" altLang="ja-JP" sz="2000" dirty="0"/>
              </a:p>
              <a:p>
                <a:pPr lvl="1"/>
                <a14:m>
                  <m:oMath xmlns:m="http://schemas.openxmlformats.org/officeDocument/2006/math">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𝐶</m:t>
                        </m:r>
                      </m:e>
                      <m:sup>
                        <m:r>
                          <a:rPr lang="en-US" altLang="ja-JP" sz="2000" b="0" i="1" smtClean="0">
                            <a:latin typeface="Cambria Math" panose="02040503050406030204" pitchFamily="18" charset="0"/>
                          </a:rPr>
                          <m:t>2</m:t>
                        </m:r>
                        <m:r>
                          <a:rPr lang="en-US" altLang="ja-JP" sz="2000" b="0" i="1" smtClean="0">
                            <a:latin typeface="Cambria Math" panose="02040503050406030204" pitchFamily="18" charset="0"/>
                          </a:rPr>
                          <m:t>𝑎</m:t>
                        </m:r>
                      </m:sup>
                    </m:sSup>
                    <m:r>
                      <a:rPr lang="en-US" altLang="ja-JP" sz="2000" i="1">
                        <a:latin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1</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2</m:t>
                            </m:r>
                            <m:r>
                              <a:rPr lang="en-US" altLang="ja-JP" sz="2000" i="1">
                                <a:latin typeface="Cambria Math" panose="02040503050406030204" pitchFamily="18" charset="0"/>
                                <a:ea typeface="Cambria Math" panose="02040503050406030204" pitchFamily="18" charset="0"/>
                              </a:rPr>
                              <m:t>,3</m:t>
                            </m:r>
                          </m:e>
                        </m:d>
                        <m:r>
                          <a:rPr lang="en-US" altLang="ja-JP" sz="2000" i="1">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2</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1</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3</m:t>
                            </m:r>
                          </m:e>
                        </m:d>
                      </m:e>
                    </m:d>
                    <m:r>
                      <a:rPr lang="ja-JP" altLang="en-US"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𝐶</m:t>
                        </m:r>
                      </m:e>
                      <m:sup>
                        <m:r>
                          <a:rPr lang="en-US" altLang="ja-JP" sz="2000" i="1">
                            <a:latin typeface="Cambria Math" panose="02040503050406030204" pitchFamily="18" charset="0"/>
                          </a:rPr>
                          <m:t>2</m:t>
                        </m:r>
                        <m:r>
                          <a:rPr lang="en-US" altLang="ja-JP" sz="2000" b="0" i="1" smtClean="0">
                            <a:latin typeface="Cambria Math" panose="02040503050406030204" pitchFamily="18" charset="0"/>
                          </a:rPr>
                          <m:t>𝑏</m:t>
                        </m:r>
                      </m:sup>
                    </m:sSup>
                    <m:r>
                      <a:rPr lang="en-US" altLang="ja-JP" sz="2000" i="1">
                        <a:latin typeface="Cambria Math" panose="02040503050406030204" pitchFamily="18" charset="0"/>
                      </a:rPr>
                      <m:t>=</m:t>
                    </m:r>
                    <m:d>
                      <m:dPr>
                        <m:begChr m:val="{"/>
                        <m:endChr m:val="}"/>
                        <m:ctrlPr>
                          <a:rPr lang="en-US" altLang="ja-JP" sz="2000" i="1">
                            <a:latin typeface="Cambria Math" panose="02040503050406030204" pitchFamily="18" charset="0"/>
                          </a:rPr>
                        </m:ctrlPr>
                      </m:dPr>
                      <m:e>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2</m:t>
                            </m:r>
                            <m:r>
                              <a:rPr lang="en-US" altLang="ja-JP" sz="2000" i="1">
                                <a:latin typeface="Cambria Math" panose="02040503050406030204" pitchFamily="18" charset="0"/>
                                <a:ea typeface="Cambria Math" panose="02040503050406030204" pitchFamily="18" charset="0"/>
                              </a:rPr>
                              <m:t>,3</m:t>
                            </m:r>
                          </m:e>
                        </m:d>
                        <m:r>
                          <a:rPr lang="en-US" altLang="ja-JP" sz="2000" i="1">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3</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2</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1</m:t>
                            </m:r>
                          </m:e>
                        </m:d>
                      </m:e>
                    </m:d>
                    <m:r>
                      <a:rPr lang="ja-JP" altLang="en-US"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𝐶</m:t>
                        </m:r>
                      </m:e>
                      <m:sup>
                        <m:r>
                          <a:rPr lang="en-US" altLang="ja-JP" sz="2000" i="1">
                            <a:latin typeface="Cambria Math" panose="02040503050406030204" pitchFamily="18" charset="0"/>
                          </a:rPr>
                          <m:t>2</m:t>
                        </m:r>
                        <m:r>
                          <a:rPr lang="en-US" altLang="ja-JP" sz="2000" b="0" i="1" smtClean="0">
                            <a:latin typeface="Cambria Math" panose="02040503050406030204" pitchFamily="18" charset="0"/>
                          </a:rPr>
                          <m:t>𝑐</m:t>
                        </m:r>
                      </m:sup>
                    </m:sSup>
                    <m:r>
                      <a:rPr lang="en-US" altLang="ja-JP" sz="2000" i="1">
                        <a:latin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1,2,3</m:t>
                        </m:r>
                      </m:e>
                    </m:d>
                    <m:r>
                      <a:rPr lang="en-US" altLang="ja-JP" sz="2000" i="1">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1</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3</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2</m:t>
                        </m:r>
                      </m:e>
                    </m:d>
                    <m:r>
                      <a:rPr lang="en-US" altLang="ja-JP" sz="2000" i="1">
                        <a:latin typeface="Cambria Math" panose="02040503050406030204" pitchFamily="18" charset="0"/>
                      </a:rPr>
                      <m:t>}</m:t>
                    </m:r>
                  </m:oMath>
                </a14:m>
                <a:endParaRPr lang="en-US" altLang="ja-JP" sz="2000" dirty="0"/>
              </a:p>
              <a:p>
                <a:pPr lvl="1"/>
                <a14:m>
                  <m:oMath xmlns:m="http://schemas.openxmlformats.org/officeDocument/2006/math">
                    <m:r>
                      <a:rPr lang="en-US" altLang="ja-JP" sz="2000" i="1" smtClean="0">
                        <a:latin typeface="Cambria Math" panose="02040503050406030204" pitchFamily="18" charset="0"/>
                      </a:rPr>
                      <m:t>𝐸</m:t>
                    </m:r>
                    <m:r>
                      <a:rPr lang="en-US" altLang="ja-JP" sz="2000" i="1">
                        <a:latin typeface="Cambria Math" panose="02040503050406030204" pitchFamily="18" charset="0"/>
                      </a:rPr>
                      <m:t>={</m:t>
                    </m:r>
                    <m:d>
                      <m:dPr>
                        <m:begChr m:val="["/>
                        <m:endChr m:val="]"/>
                        <m:ctrlPr>
                          <a:rPr lang="en-US" altLang="ja-JP" sz="2000" i="1">
                            <a:latin typeface="Cambria Math" panose="02040503050406030204" pitchFamily="18" charset="0"/>
                            <a:ea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1,2,3</m:t>
                        </m:r>
                      </m:e>
                    </m:d>
                    <m:r>
                      <a:rPr lang="en-US" altLang="ja-JP" sz="2000" i="1">
                        <a:latin typeface="Cambria Math" panose="02040503050406030204" pitchFamily="18" charset="0"/>
                      </a:rPr>
                      <m:t>}</m:t>
                    </m:r>
                  </m:oMath>
                </a14:m>
                <a:endParaRPr lang="en-US" altLang="ja-JP" sz="2000" dirty="0"/>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𝐶</m:t>
                        </m:r>
                      </m:e>
                      <m:sup>
                        <m:r>
                          <a:rPr lang="en-US" altLang="ja-JP" i="1">
                            <a:latin typeface="Cambria Math" panose="02040503050406030204" pitchFamily="18" charset="0"/>
                          </a:rPr>
                          <m:t>3</m:t>
                        </m:r>
                      </m:sup>
                    </m:sSup>
                  </m:oMath>
                </a14:m>
                <a:r>
                  <a:rPr lang="ja-JP" altLang="en-US" dirty="0"/>
                  <a:t>は</a:t>
                </a:r>
                <a:r>
                  <a:rPr lang="en-US" altLang="ja-JP" u="sng" dirty="0"/>
                  <a:t>3</a:t>
                </a:r>
                <a:r>
                  <a:rPr lang="ja-JP" altLang="en-US" u="sng" dirty="0"/>
                  <a:t>次の巡回群</a:t>
                </a:r>
                <a:r>
                  <a:rPr lang="ja-JP" altLang="en-US" dirty="0"/>
                  <a:t>と呼ばれる。</a:t>
                </a:r>
                <a:endParaRPr lang="en-US" altLang="ja-JP" dirty="0"/>
              </a:p>
              <a:p>
                <a:pPr lvl="1"/>
                <a:r>
                  <a:rPr lang="en-US" altLang="ja-JP" dirty="0">
                    <a:solidFill>
                      <a:srgbClr val="FF0000"/>
                    </a:solidFill>
                  </a:rPr>
                  <a:t>3</a:t>
                </a:r>
                <a:r>
                  <a:rPr lang="ja-JP" altLang="en-US" dirty="0">
                    <a:solidFill>
                      <a:srgbClr val="FF0000"/>
                    </a:solidFill>
                  </a:rPr>
                  <a:t>個の位置交換</a:t>
                </a:r>
                <a:r>
                  <a:rPr lang="ja-JP" altLang="en-US" dirty="0"/>
                  <a:t>を要素とする集合</a:t>
                </a:r>
                <a:endParaRPr lang="en-US" altLang="ja-JP" dirty="0"/>
              </a:p>
              <a:p>
                <a:pPr lvl="1"/>
                <a:r>
                  <a:rPr lang="en-US" altLang="ja-JP" dirty="0"/>
                  <a:t>3</a:t>
                </a:r>
                <a:r>
                  <a:rPr lang="ja-JP" altLang="en-US" dirty="0"/>
                  <a:t>回同じ操作（三乗）をすると、元の要素にもどる</a:t>
                </a:r>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𝐶</m:t>
                        </m:r>
                      </m:e>
                      <m:sup>
                        <m:r>
                          <a:rPr lang="en-US" altLang="ja-JP" i="1">
                            <a:latin typeface="Cambria Math" panose="02040503050406030204" pitchFamily="18" charset="0"/>
                          </a:rPr>
                          <m:t>2</m:t>
                        </m:r>
                        <m:r>
                          <a:rPr lang="en-US" altLang="ja-JP" i="1">
                            <a:latin typeface="Cambria Math" panose="02040503050406030204" pitchFamily="18" charset="0"/>
                          </a:rPr>
                          <m:t>𝑎</m:t>
                        </m:r>
                      </m:sup>
                    </m:sSup>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𝐶</m:t>
                        </m:r>
                      </m:e>
                      <m:sup>
                        <m:r>
                          <a:rPr lang="en-US" altLang="ja-JP" i="1">
                            <a:latin typeface="Cambria Math" panose="02040503050406030204" pitchFamily="18" charset="0"/>
                          </a:rPr>
                          <m:t>2</m:t>
                        </m:r>
                        <m:r>
                          <a:rPr lang="en-US" altLang="ja-JP" b="0" i="1" smtClean="0">
                            <a:latin typeface="Cambria Math" panose="02040503050406030204" pitchFamily="18" charset="0"/>
                          </a:rPr>
                          <m:t>𝑏</m:t>
                        </m:r>
                      </m:sup>
                    </m:sSup>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𝐶</m:t>
                        </m:r>
                      </m:e>
                      <m:sup>
                        <m:r>
                          <a:rPr lang="en-US" altLang="ja-JP" i="1">
                            <a:latin typeface="Cambria Math" panose="02040503050406030204" pitchFamily="18" charset="0"/>
                          </a:rPr>
                          <m:t>2</m:t>
                        </m:r>
                        <m:r>
                          <a:rPr lang="en-US" altLang="ja-JP" b="0" i="1" smtClean="0">
                            <a:latin typeface="Cambria Math" panose="02040503050406030204" pitchFamily="18" charset="0"/>
                          </a:rPr>
                          <m:t>𝑐</m:t>
                        </m:r>
                      </m:sup>
                    </m:sSup>
                  </m:oMath>
                </a14:m>
                <a:r>
                  <a:rPr lang="ja-JP" altLang="en-US" dirty="0"/>
                  <a:t>は</a:t>
                </a:r>
                <a:r>
                  <a:rPr lang="en-US" altLang="ja-JP" u="sng" dirty="0"/>
                  <a:t>2</a:t>
                </a:r>
                <a:r>
                  <a:rPr lang="ja-JP" altLang="en-US" u="sng" dirty="0"/>
                  <a:t>次の巡回群</a:t>
                </a:r>
                <a:r>
                  <a:rPr lang="ja-JP" altLang="en-US" dirty="0"/>
                  <a:t>と呼ばれる。</a:t>
                </a:r>
                <a:endParaRPr lang="en-US" altLang="ja-JP" dirty="0"/>
              </a:p>
              <a:p>
                <a:pPr lvl="1"/>
                <a:r>
                  <a:rPr lang="en-US" altLang="ja-JP" dirty="0">
                    <a:solidFill>
                      <a:schemeClr val="accent3"/>
                    </a:solidFill>
                  </a:rPr>
                  <a:t>2</a:t>
                </a:r>
                <a:r>
                  <a:rPr lang="ja-JP" altLang="en-US" dirty="0">
                    <a:solidFill>
                      <a:schemeClr val="accent3"/>
                    </a:solidFill>
                  </a:rPr>
                  <a:t>個の位置交換</a:t>
                </a:r>
                <a:r>
                  <a:rPr lang="ja-JP" altLang="en-US" dirty="0"/>
                  <a:t>を要素とする集合</a:t>
                </a:r>
                <a:endParaRPr lang="en-US" altLang="ja-JP" dirty="0"/>
              </a:p>
              <a:p>
                <a:pPr lvl="1"/>
                <a:r>
                  <a:rPr lang="en-US" altLang="ja-JP" dirty="0"/>
                  <a:t>2</a:t>
                </a:r>
                <a:r>
                  <a:rPr lang="ja-JP" altLang="en-US" dirty="0"/>
                  <a:t>回同じ操作（二乗）をすると、元の要素にもどる</a:t>
                </a:r>
              </a:p>
              <a:p>
                <a14:m>
                  <m:oMath xmlns:m="http://schemas.openxmlformats.org/officeDocument/2006/math">
                    <m:r>
                      <a:rPr lang="en-US" altLang="ja-JP" b="0" i="1" smtClean="0">
                        <a:latin typeface="Cambria Math" panose="02040503050406030204" pitchFamily="18" charset="0"/>
                      </a:rPr>
                      <m:t>𝐸</m:t>
                    </m:r>
                  </m:oMath>
                </a14:m>
                <a:r>
                  <a:rPr lang="ja-JP" altLang="en-US" dirty="0"/>
                  <a:t>は単位元のみを要素とする集合。これを単位群と呼ぶ。</a:t>
                </a:r>
                <a:endParaRPr lang="en-US" altLang="ja-JP" dirty="0"/>
              </a:p>
              <a:p>
                <a:pPr lvl="1"/>
                <a:endParaRPr lang="en-US" altLang="ja-JP" dirty="0"/>
              </a:p>
            </p:txBody>
          </p:sp>
        </mc:Choice>
        <mc:Fallback>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5857886"/>
              </a:xfrm>
              <a:prstGeom prst="rect">
                <a:avLst/>
              </a:prstGeom>
              <a:blipFill>
                <a:blip r:embed="rId4"/>
                <a:stretch>
                  <a:fillRect t="-1249"/>
                </a:stretch>
              </a:blipFill>
            </p:spPr>
            <p:txBody>
              <a:bodyPr/>
              <a:lstStyle/>
              <a:p>
                <a:r>
                  <a:rPr lang="ja-JP" altLang="en-US">
                    <a:noFill/>
                  </a:rPr>
                  <a:t> </a:t>
                </a:r>
              </a:p>
            </p:txBody>
          </p:sp>
        </mc:Fallback>
      </mc:AlternateContent>
      <p:sp>
        <p:nvSpPr>
          <p:cNvPr id="8" name="コンテンツ プレースホルダー 1">
            <a:extLst>
              <a:ext uri="{FF2B5EF4-FFF2-40B4-BE49-F238E27FC236}">
                <a16:creationId xmlns:a16="http://schemas.microsoft.com/office/drawing/2014/main" id="{564BC734-F8D1-4E56-B8F4-FB762DC3E713}"/>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Tree>
    <p:extLst>
      <p:ext uri="{BB962C8B-B14F-4D97-AF65-F5344CB8AC3E}">
        <p14:creationId xmlns:p14="http://schemas.microsoft.com/office/powerpoint/2010/main" val="3211361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巡回群</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35</a:t>
            </a:fld>
            <a:endParaRPr lang="ja-JP" altLang="en-US"/>
          </a:p>
        </p:txBody>
      </p:sp>
      <mc:AlternateContent xmlns:mc="http://schemas.openxmlformats.org/markup-compatibility/2006">
        <mc:Choice xmlns:a14="http://schemas.microsoft.com/office/drawing/2010/main"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2960811"/>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巡回群とは、ある</a:t>
                </a:r>
                <a:r>
                  <a:rPr lang="en-US" altLang="ja-JP" dirty="0"/>
                  <a:t>1</a:t>
                </a:r>
                <a:r>
                  <a:rPr lang="ja-JP" altLang="en-US" dirty="0"/>
                  <a:t>個の元で生成される群である。</a:t>
                </a:r>
                <a:endParaRPr lang="en-US" altLang="ja-JP" dirty="0"/>
              </a:p>
              <a:p>
                <a:pPr lvl="2"/>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𝐶</m:t>
                        </m:r>
                      </m:e>
                      <m:sup>
                        <m:r>
                          <a:rPr lang="en-US" altLang="ja-JP" i="1">
                            <a:latin typeface="Cambria Math" panose="02040503050406030204" pitchFamily="18" charset="0"/>
                          </a:rPr>
                          <m:t>3</m:t>
                        </m:r>
                      </m:sup>
                    </m:sSup>
                    <m:r>
                      <a:rPr lang="en-US" altLang="ja-JP" i="1">
                        <a:latin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1,2,3</m:t>
                        </m:r>
                      </m:e>
                    </m:d>
                    <m:r>
                      <a:rPr lang="en-US" altLang="ja-JP">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1</m:t>
                        </m:r>
                      </m:e>
                    </m:d>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,2</m:t>
                        </m:r>
                      </m:e>
                    </m:d>
                    <m:r>
                      <a:rPr lang="en-US" altLang="ja-JP" i="1">
                        <a:latin typeface="Cambria Math" panose="02040503050406030204" pitchFamily="18" charset="0"/>
                      </a:rPr>
                      <m:t>}</m:t>
                    </m:r>
                  </m:oMath>
                </a14:m>
                <a:endParaRPr lang="en-US" altLang="ja-JP" i="1" dirty="0">
                  <a:latin typeface="Cambria Math" panose="02040503050406030204" pitchFamily="18" charset="0"/>
                  <a:ea typeface="Cambria Math" panose="02040503050406030204" pitchFamily="18" charset="0"/>
                </a:endParaRPr>
              </a:p>
              <a:p>
                <a:pPr lvl="1"/>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r>
                      <a:rPr lang="en-US" altLang="ja-JP"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𝐶</m:t>
                        </m:r>
                      </m:e>
                      <m:sup>
                        <m:r>
                          <a:rPr lang="en-US" altLang="ja-JP" i="1">
                            <a:latin typeface="Cambria Math" panose="02040503050406030204" pitchFamily="18" charset="0"/>
                          </a:rPr>
                          <m:t>3</m:t>
                        </m:r>
                      </m:sup>
                    </m:sSup>
                  </m:oMath>
                </a14:m>
                <a:r>
                  <a:rPr lang="ja-JP" altLang="en-US" i="1" dirty="0">
                    <a:latin typeface="Cambria Math" panose="02040503050406030204" pitchFamily="18" charset="0"/>
                  </a:rPr>
                  <a:t>はこの元だけを用いた演算★を繰り返すと、</a:t>
                </a:r>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e>
                    </m:d>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e>
                    </m:d>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3</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e>
                    </m:d>
                  </m:oMath>
                </a14:m>
                <a:r>
                  <a:rPr lang="ja-JP" altLang="en-US" i="1" dirty="0" err="1">
                    <a:latin typeface="Cambria Math" panose="02040503050406030204" pitchFamily="18" charset="0"/>
                  </a:rPr>
                  <a:t>と</a:t>
                </a:r>
                <a:r>
                  <a:rPr lang="ja-JP" altLang="en-US" i="1" dirty="0">
                    <a:latin typeface="Cambria Math" panose="02040503050406030204" pitchFamily="18" charset="0"/>
                  </a:rPr>
                  <a:t>巡回する。</a:t>
                </a:r>
                <a:endParaRPr lang="en-US" altLang="ja-JP" i="1" dirty="0">
                  <a:latin typeface="Cambria Math" panose="02040503050406030204" pitchFamily="18" charset="0"/>
                </a:endParaRPr>
              </a:p>
              <a:p>
                <a:pPr lvl="1"/>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r>
                      <a:rPr lang="ja-JP" altLang="en-US"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r>
                      <a:rPr lang="ja-JP" altLang="en-US"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r>
                      <a:rPr lang="en-US" altLang="ja-JP" b="0" i="1" smtClean="0">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e>
                      <m:sup>
                        <m:r>
                          <a:rPr lang="en-US" altLang="ja-JP" b="0" i="1" smtClean="0">
                            <a:latin typeface="Cambria Math" panose="02040503050406030204" pitchFamily="18" charset="0"/>
                            <a:ea typeface="Cambria Math" panose="02040503050406030204" pitchFamily="18" charset="0"/>
                          </a:rPr>
                          <m:t>3</m:t>
                        </m:r>
                      </m:sup>
                    </m:sSup>
                  </m:oMath>
                </a14:m>
                <a:r>
                  <a:rPr lang="ja-JP" altLang="en-US" dirty="0"/>
                  <a:t>という累乗を定義すると、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𝐶</m:t>
                        </m:r>
                      </m:e>
                      <m:sup>
                        <m:r>
                          <a:rPr lang="en-US" altLang="ja-JP" i="1">
                            <a:latin typeface="Cambria Math" panose="02040503050406030204" pitchFamily="18" charset="0"/>
                          </a:rPr>
                          <m:t>3</m:t>
                        </m:r>
                      </m:sup>
                    </m:sSup>
                    <m:r>
                      <a:rPr lang="en-US" altLang="ja-JP" i="1">
                        <a:latin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e>
                      <m:sup>
                        <m:r>
                          <a:rPr lang="en-US" altLang="ja-JP" b="0" i="1" smtClean="0">
                            <a:latin typeface="Cambria Math" panose="02040503050406030204" pitchFamily="18" charset="0"/>
                            <a:ea typeface="Cambria Math" panose="02040503050406030204" pitchFamily="18" charset="0"/>
                          </a:rPr>
                          <m:t>3</m:t>
                        </m:r>
                      </m:sup>
                    </m:sSup>
                    <m:r>
                      <a:rPr lang="en-US" altLang="ja-JP">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e>
                      <m:sup>
                        <m:r>
                          <a:rPr lang="en-US" altLang="ja-JP" b="0" i="1" smtClean="0">
                            <a:latin typeface="Cambria Math" panose="02040503050406030204" pitchFamily="18" charset="0"/>
                            <a:ea typeface="Cambria Math" panose="02040503050406030204" pitchFamily="18" charset="0"/>
                          </a:rPr>
                          <m:t>1</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rPr>
                      <m:t>} </m:t>
                    </m:r>
                  </m:oMath>
                </a14:m>
                <a:r>
                  <a:rPr lang="ja-JP" altLang="en-US" dirty="0"/>
                  <a:t>と表せる</a:t>
                </a:r>
                <a:endParaRPr lang="en-US" altLang="ja-JP" dirty="0"/>
              </a:p>
              <a:p>
                <a:pPr lvl="1"/>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2,3,1</m:t>
                        </m:r>
                      </m:e>
                    </m:d>
                  </m:oMath>
                </a14:m>
                <a:r>
                  <a:rPr lang="ja-JP" altLang="en-US" dirty="0"/>
                  <a:t>を生成元と呼ぶ</a:t>
                </a:r>
              </a:p>
            </p:txBody>
          </p:sp>
        </mc:Choice>
        <mc:Fallback>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2960811"/>
              </a:xfrm>
              <a:prstGeom prst="rect">
                <a:avLst/>
              </a:prstGeom>
              <a:blipFill>
                <a:blip r:embed="rId3"/>
                <a:stretch>
                  <a:fillRect l="-1133" t="-2474" b="-3711"/>
                </a:stretch>
              </a:blipFill>
            </p:spPr>
            <p:txBody>
              <a:bodyPr/>
              <a:lstStyle/>
              <a:p>
                <a:r>
                  <a:rPr lang="ja-JP" altLang="en-US">
                    <a:noFill/>
                  </a:rPr>
                  <a:t> </a:t>
                </a:r>
              </a:p>
            </p:txBody>
          </p:sp>
        </mc:Fallback>
      </mc:AlternateContent>
      <p:sp>
        <p:nvSpPr>
          <p:cNvPr id="8" name="コンテンツ プレースホルダー 1">
            <a:extLst>
              <a:ext uri="{FF2B5EF4-FFF2-40B4-BE49-F238E27FC236}">
                <a16:creationId xmlns:a16="http://schemas.microsoft.com/office/drawing/2014/main" id="{564BC734-F8D1-4E56-B8F4-FB762DC3E713}"/>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
        <p:nvSpPr>
          <p:cNvPr id="3" name="楕円 2">
            <a:extLst>
              <a:ext uri="{FF2B5EF4-FFF2-40B4-BE49-F238E27FC236}">
                <a16:creationId xmlns:a16="http://schemas.microsoft.com/office/drawing/2014/main" id="{45D3B28F-1A1F-4BDA-A34A-7950C2D55B7A}"/>
              </a:ext>
            </a:extLst>
          </p:cNvPr>
          <p:cNvSpPr/>
          <p:nvPr/>
        </p:nvSpPr>
        <p:spPr>
          <a:xfrm>
            <a:off x="3388421" y="3940472"/>
            <a:ext cx="2133600" cy="21511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1F43CA0A-0F67-44E1-AD17-416E4A801C35}"/>
              </a:ext>
            </a:extLst>
          </p:cNvPr>
          <p:cNvSpPr/>
          <p:nvPr/>
        </p:nvSpPr>
        <p:spPr>
          <a:xfrm>
            <a:off x="4414117" y="4966705"/>
            <a:ext cx="85520" cy="1052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E58EED73-014F-470E-B597-048E2CE4A193}"/>
              </a:ext>
            </a:extLst>
          </p:cNvPr>
          <p:cNvSpPr/>
          <p:nvPr/>
        </p:nvSpPr>
        <p:spPr>
          <a:xfrm>
            <a:off x="3698166" y="4158656"/>
            <a:ext cx="85520" cy="1052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B431B198-15C0-468B-A6D7-7803AC070967}"/>
              </a:ext>
            </a:extLst>
          </p:cNvPr>
          <p:cNvSpPr/>
          <p:nvPr/>
        </p:nvSpPr>
        <p:spPr>
          <a:xfrm>
            <a:off x="3740926" y="5808089"/>
            <a:ext cx="85520" cy="1052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7BFB87C-CCC5-4F90-AC62-FC194F85A4FC}"/>
              </a:ext>
            </a:extLst>
          </p:cNvPr>
          <p:cNvSpPr/>
          <p:nvPr/>
        </p:nvSpPr>
        <p:spPr>
          <a:xfrm>
            <a:off x="5479261" y="4966705"/>
            <a:ext cx="85520" cy="1052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カーブ 12">
            <a:extLst>
              <a:ext uri="{FF2B5EF4-FFF2-40B4-BE49-F238E27FC236}">
                <a16:creationId xmlns:a16="http://schemas.microsoft.com/office/drawing/2014/main" id="{A3B19AEB-F7B6-4271-AD61-928B6F343387}"/>
              </a:ext>
            </a:extLst>
          </p:cNvPr>
          <p:cNvSpPr/>
          <p:nvPr/>
        </p:nvSpPr>
        <p:spPr>
          <a:xfrm>
            <a:off x="3066102" y="4381226"/>
            <a:ext cx="368391" cy="126963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右カーブ 15">
            <a:extLst>
              <a:ext uri="{FF2B5EF4-FFF2-40B4-BE49-F238E27FC236}">
                <a16:creationId xmlns:a16="http://schemas.microsoft.com/office/drawing/2014/main" id="{F6C7494F-ADCD-439A-A436-2FD470275CEB}"/>
              </a:ext>
            </a:extLst>
          </p:cNvPr>
          <p:cNvSpPr/>
          <p:nvPr/>
        </p:nvSpPr>
        <p:spPr>
          <a:xfrm rot="14060885">
            <a:off x="5010999" y="5362507"/>
            <a:ext cx="368391" cy="126963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矢印: 右カーブ 16">
            <a:extLst>
              <a:ext uri="{FF2B5EF4-FFF2-40B4-BE49-F238E27FC236}">
                <a16:creationId xmlns:a16="http://schemas.microsoft.com/office/drawing/2014/main" id="{4C8262E8-DB77-4815-A9F9-9E71576C165B}"/>
              </a:ext>
            </a:extLst>
          </p:cNvPr>
          <p:cNvSpPr/>
          <p:nvPr/>
        </p:nvSpPr>
        <p:spPr>
          <a:xfrm rot="7581057">
            <a:off x="5183136" y="3312081"/>
            <a:ext cx="368391" cy="126963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a:extLst>
              <a:ext uri="{FF2B5EF4-FFF2-40B4-BE49-F238E27FC236}">
                <a16:creationId xmlns:a16="http://schemas.microsoft.com/office/drawing/2014/main" id="{D1D8ABCD-F341-4FB5-B557-CA151B98DCFF}"/>
              </a:ext>
            </a:extLst>
          </p:cNvPr>
          <p:cNvCxnSpPr>
            <a:stCxn id="9" idx="5"/>
            <a:endCxn id="5" idx="1"/>
          </p:cNvCxnSpPr>
          <p:nvPr/>
        </p:nvCxnSpPr>
        <p:spPr>
          <a:xfrm>
            <a:off x="3771162" y="4248497"/>
            <a:ext cx="655479" cy="7336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9AD78D4-3F82-4DD6-AA02-FB2BD85E2DA4}"/>
              </a:ext>
            </a:extLst>
          </p:cNvPr>
          <p:cNvCxnSpPr>
            <a:cxnSpLocks/>
            <a:stCxn id="10" idx="7"/>
            <a:endCxn id="5" idx="3"/>
          </p:cNvCxnSpPr>
          <p:nvPr/>
        </p:nvCxnSpPr>
        <p:spPr>
          <a:xfrm flipV="1">
            <a:off x="3813922" y="5056546"/>
            <a:ext cx="612719" cy="7669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232040A5-AB04-4278-9694-33F0FC31010E}"/>
              </a:ext>
            </a:extLst>
          </p:cNvPr>
          <p:cNvCxnSpPr>
            <a:cxnSpLocks/>
            <a:stCxn id="5" idx="6"/>
            <a:endCxn id="11" idx="2"/>
          </p:cNvCxnSpPr>
          <p:nvPr/>
        </p:nvCxnSpPr>
        <p:spPr>
          <a:xfrm>
            <a:off x="4499637" y="5019333"/>
            <a:ext cx="97962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A597F163-5067-4535-8189-1973BA6FECD8}"/>
                  </a:ext>
                </a:extLst>
              </p:cNvPr>
              <p:cNvSpPr txBox="1"/>
              <p:nvPr/>
            </p:nvSpPr>
            <p:spPr>
              <a:xfrm>
                <a:off x="2593830" y="3734701"/>
                <a:ext cx="1240923"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ea typeface="Cambria Math" panose="02040503050406030204" pitchFamily="18" charset="0"/>
                            </a:rPr>
                          </m:ctrlPr>
                        </m:sSupPr>
                        <m:e>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2,3,1</m:t>
                              </m:r>
                            </m:e>
                          </m:d>
                        </m:e>
                        <m:sup>
                          <m:r>
                            <a:rPr lang="en-US" altLang="ja-JP" sz="2400" i="1">
                              <a:latin typeface="Cambria Math" panose="02040503050406030204" pitchFamily="18" charset="0"/>
                              <a:ea typeface="Cambria Math" panose="02040503050406030204" pitchFamily="18" charset="0"/>
                            </a:rPr>
                            <m:t>1</m:t>
                          </m:r>
                        </m:sup>
                      </m:sSup>
                    </m:oMath>
                  </m:oMathPara>
                </a14:m>
                <a:endParaRPr kumimoji="1" lang="ja-JP" altLang="en-US" sz="2400" dirty="0"/>
              </a:p>
            </p:txBody>
          </p:sp>
        </mc:Choice>
        <mc:Fallback>
          <p:sp>
            <p:nvSpPr>
              <p:cNvPr id="26" name="テキスト ボックス 25">
                <a:extLst>
                  <a:ext uri="{FF2B5EF4-FFF2-40B4-BE49-F238E27FC236}">
                    <a16:creationId xmlns:a16="http://schemas.microsoft.com/office/drawing/2014/main" id="{A597F163-5067-4535-8189-1973BA6FECD8}"/>
                  </a:ext>
                </a:extLst>
              </p:cNvPr>
              <p:cNvSpPr txBox="1">
                <a:spLocks noRot="1" noChangeAspect="1" noMove="1" noResize="1" noEditPoints="1" noAdjustHandles="1" noChangeArrowheads="1" noChangeShapeType="1" noTextEdit="1"/>
              </p:cNvSpPr>
              <p:nvPr/>
            </p:nvSpPr>
            <p:spPr>
              <a:xfrm>
                <a:off x="2593830" y="3734701"/>
                <a:ext cx="1240923" cy="369332"/>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55550030-1998-4B7F-BC80-3F3393DA370C}"/>
                  </a:ext>
                </a:extLst>
              </p:cNvPr>
              <p:cNvSpPr txBox="1"/>
              <p:nvPr/>
            </p:nvSpPr>
            <p:spPr>
              <a:xfrm>
                <a:off x="2739287" y="5981375"/>
                <a:ext cx="1240923"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ea typeface="Cambria Math" panose="02040503050406030204" pitchFamily="18" charset="0"/>
                            </a:rPr>
                          </m:ctrlPr>
                        </m:sSupPr>
                        <m:e>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2,3,1</m:t>
                              </m:r>
                            </m:e>
                          </m:d>
                        </m:e>
                        <m:sup>
                          <m:r>
                            <a:rPr lang="en-US" altLang="ja-JP" sz="2400" b="0" i="1" smtClean="0">
                              <a:latin typeface="Cambria Math" panose="02040503050406030204" pitchFamily="18" charset="0"/>
                              <a:ea typeface="Cambria Math" panose="02040503050406030204" pitchFamily="18" charset="0"/>
                            </a:rPr>
                            <m:t>2</m:t>
                          </m:r>
                        </m:sup>
                      </m:sSup>
                    </m:oMath>
                  </m:oMathPara>
                </a14:m>
                <a:endParaRPr kumimoji="1" lang="ja-JP" altLang="en-US" sz="2400" dirty="0"/>
              </a:p>
            </p:txBody>
          </p:sp>
        </mc:Choice>
        <mc:Fallback>
          <p:sp>
            <p:nvSpPr>
              <p:cNvPr id="27" name="テキスト ボックス 26">
                <a:extLst>
                  <a:ext uri="{FF2B5EF4-FFF2-40B4-BE49-F238E27FC236}">
                    <a16:creationId xmlns:a16="http://schemas.microsoft.com/office/drawing/2014/main" id="{55550030-1998-4B7F-BC80-3F3393DA370C}"/>
                  </a:ext>
                </a:extLst>
              </p:cNvPr>
              <p:cNvSpPr txBox="1">
                <a:spLocks noRot="1" noChangeAspect="1" noMove="1" noResize="1" noEditPoints="1" noAdjustHandles="1" noChangeArrowheads="1" noChangeShapeType="1" noTextEdit="1"/>
              </p:cNvSpPr>
              <p:nvPr/>
            </p:nvSpPr>
            <p:spPr>
              <a:xfrm>
                <a:off x="2739287" y="5981375"/>
                <a:ext cx="1240923" cy="369332"/>
              </a:xfrm>
              <a:prstGeom prst="rect">
                <a:avLst/>
              </a:prstGeom>
              <a:blipFill>
                <a:blip r:embed="rId5"/>
                <a:stretch>
                  <a:fillRect b="-98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009613F0-EC19-4027-BF77-3A9249A81F7A}"/>
                  </a:ext>
                </a:extLst>
              </p:cNvPr>
              <p:cNvSpPr txBox="1"/>
              <p:nvPr/>
            </p:nvSpPr>
            <p:spPr>
              <a:xfrm>
                <a:off x="5683215" y="4740068"/>
                <a:ext cx="2687210" cy="737574"/>
              </a:xfrm>
              <a:prstGeom prst="rect">
                <a:avLst/>
              </a:prstGeom>
              <a:noFill/>
            </p:spPr>
            <p:txBody>
              <a:bodyPr wrap="square" lIns="0" tIns="0" rIns="0" bIns="0" rtlCol="0">
                <a:spAutoFit/>
              </a:bodyPr>
              <a:lstStyle/>
              <a:p>
                <a14:m>
                  <m:oMath xmlns:m="http://schemas.openxmlformats.org/officeDocument/2006/math">
                    <m:sSup>
                      <m:sSupPr>
                        <m:ctrlPr>
                          <a:rPr lang="en-US" altLang="ja-JP" sz="2400" i="1" smtClean="0">
                            <a:latin typeface="Cambria Math" panose="02040503050406030204" pitchFamily="18" charset="0"/>
                            <a:ea typeface="Cambria Math" panose="02040503050406030204" pitchFamily="18" charset="0"/>
                          </a:rPr>
                        </m:ctrlPr>
                      </m:sSupPr>
                      <m:e>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2,3,1</m:t>
                            </m:r>
                          </m:e>
                        </m:d>
                      </m:e>
                      <m:sup>
                        <m:r>
                          <a:rPr lang="en-US" altLang="ja-JP" sz="2400" b="0" i="1" smtClean="0">
                            <a:latin typeface="Cambria Math" panose="02040503050406030204" pitchFamily="18" charset="0"/>
                            <a:ea typeface="Cambria Math" panose="02040503050406030204" pitchFamily="18" charset="0"/>
                          </a:rPr>
                          <m:t>3</m:t>
                        </m:r>
                      </m:sup>
                    </m:sSup>
                    <m:r>
                      <a:rPr lang="en-US" altLang="ja-JP" sz="2400" b="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ea typeface="Cambria Math" panose="02040503050406030204" pitchFamily="18" charset="0"/>
                          </a:rPr>
                        </m:ctrlPr>
                      </m:sSupPr>
                      <m:e>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2,3,1</m:t>
                            </m:r>
                          </m:e>
                        </m:d>
                      </m:e>
                      <m:sup>
                        <m:r>
                          <a:rPr lang="en-US" altLang="ja-JP" sz="2400" b="0" i="1" smtClean="0">
                            <a:latin typeface="Cambria Math" panose="02040503050406030204" pitchFamily="18" charset="0"/>
                            <a:ea typeface="Cambria Math" panose="02040503050406030204" pitchFamily="18" charset="0"/>
                          </a:rPr>
                          <m:t>0</m:t>
                        </m:r>
                      </m:sup>
                    </m:sSup>
                  </m:oMath>
                </a14:m>
                <a:r>
                  <a:rPr kumimoji="1" lang="ja-JP" altLang="en-US" sz="2400" dirty="0"/>
                  <a:t>（単位元）</a:t>
                </a:r>
              </a:p>
            </p:txBody>
          </p:sp>
        </mc:Choice>
        <mc:Fallback>
          <p:sp>
            <p:nvSpPr>
              <p:cNvPr id="28" name="テキスト ボックス 27">
                <a:extLst>
                  <a:ext uri="{FF2B5EF4-FFF2-40B4-BE49-F238E27FC236}">
                    <a16:creationId xmlns:a16="http://schemas.microsoft.com/office/drawing/2014/main" id="{009613F0-EC19-4027-BF77-3A9249A81F7A}"/>
                  </a:ext>
                </a:extLst>
              </p:cNvPr>
              <p:cNvSpPr txBox="1">
                <a:spLocks noRot="1" noChangeAspect="1" noMove="1" noResize="1" noEditPoints="1" noAdjustHandles="1" noChangeArrowheads="1" noChangeShapeType="1" noTextEdit="1"/>
              </p:cNvSpPr>
              <p:nvPr/>
            </p:nvSpPr>
            <p:spPr>
              <a:xfrm>
                <a:off x="5683215" y="4740068"/>
                <a:ext cx="2687210" cy="737574"/>
              </a:xfrm>
              <a:prstGeom prst="rect">
                <a:avLst/>
              </a:prstGeom>
              <a:blipFill>
                <a:blip r:embed="rId6"/>
                <a:stretch>
                  <a:fillRect l="-6803" b="-231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55616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p:cNvSpPr>
                <a:spLocks noGrp="1"/>
              </p:cNvSpPr>
              <p:nvPr>
                <p:ph type="title"/>
              </p:nvPr>
            </p:nvSpPr>
            <p:spPr/>
            <p:txBody>
              <a:bodyPr/>
              <a:lstStyle/>
              <a:p>
                <a:r>
                  <a:rPr lang="ja-JP" altLang="en-US" dirty="0"/>
                  <a:t>位数</a:t>
                </a:r>
                <a14:m>
                  <m:oMath xmlns:m="http://schemas.openxmlformats.org/officeDocument/2006/math">
                    <m:r>
                      <a:rPr lang="en-US" altLang="ja-JP" b="1" i="1" smtClean="0">
                        <a:latin typeface="Cambria Math" panose="02040503050406030204" pitchFamily="18" charset="0"/>
                        <a:ea typeface="Cambria Math" panose="02040503050406030204" pitchFamily="18" charset="0"/>
                      </a:rPr>
                      <m:t>𝒏</m:t>
                    </m:r>
                  </m:oMath>
                </a14:m>
                <a:r>
                  <a:rPr lang="ja-JP" altLang="en-US" dirty="0"/>
                  <a:t>の</a:t>
                </a:r>
                <a:r>
                  <a:rPr kumimoji="1" lang="ja-JP" altLang="en-US" dirty="0"/>
                  <a:t>巡回群</a:t>
                </a:r>
              </a:p>
            </p:txBody>
          </p:sp>
        </mc:Choice>
        <mc:Fallback>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1153" t="-7500" b="-2500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36</a:t>
            </a:fld>
            <a:endParaRPr lang="ja-JP" altLang="en-US"/>
          </a:p>
        </p:txBody>
      </p:sp>
      <mc:AlternateContent xmlns:mc="http://schemas.openxmlformats.org/markup-compatibility/2006">
        <mc:Choice xmlns:a14="http://schemas.microsoft.com/office/drawing/2010/main"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523220"/>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14:m>
                  <m:oMath xmlns:m="http://schemas.openxmlformats.org/officeDocument/2006/math">
                    <m:d>
                      <m:dPr>
                        <m:begChr m:val="{"/>
                        <m:endChr m:val="}"/>
                        <m:ctrlPr>
                          <a:rPr lang="en-US" altLang="ja-JP" i="1" smtClean="0">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𝑎</m:t>
                            </m:r>
                          </m:e>
                          <m:sup>
                            <m:r>
                              <a:rPr lang="en-US" altLang="ja-JP" b="0" i="1" smtClean="0">
                                <a:latin typeface="Cambria Math" panose="02040503050406030204" pitchFamily="18" charset="0"/>
                              </a:rPr>
                              <m:t>1</m:t>
                            </m:r>
                          </m:sup>
                        </m:sSup>
                        <m:r>
                          <a:rPr lang="en-US" altLang="ja-JP">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b="0" i="1" smtClean="0">
                                <a:latin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b="0" i="1" smtClean="0">
                                <a:latin typeface="Cambria Math" panose="02040503050406030204" pitchFamily="18" charset="0"/>
                              </a:rPr>
                              <m:t>𝑛</m:t>
                            </m:r>
                          </m:sup>
                        </m:sSup>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𝑛</m:t>
                        </m:r>
                      </m:sup>
                    </m:sSup>
                  </m:oMath>
                </a14:m>
                <a:r>
                  <a:rPr lang="ja-JP" altLang="en-US" b="0" i="1" dirty="0">
                    <a:latin typeface="Cambria Math" panose="02040503050406030204" pitchFamily="18" charset="0"/>
                  </a:rPr>
                  <a:t>は単位元</a:t>
                </a:r>
                <a:endParaRPr lang="en-US" altLang="ja-JP" i="1" dirty="0">
                  <a:latin typeface="Cambria Math" panose="02040503050406030204" pitchFamily="18" charset="0"/>
                  <a:ea typeface="Cambria Math" panose="02040503050406030204" pitchFamily="18" charset="0"/>
                </a:endParaRPr>
              </a:p>
            </p:txBody>
          </p:sp>
        </mc:Choice>
        <mc:Fallback>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523220"/>
              </a:xfrm>
              <a:prstGeom prst="rect">
                <a:avLst/>
              </a:prstGeom>
              <a:blipFill>
                <a:blip r:embed="rId4"/>
                <a:stretch>
                  <a:fillRect t="-13953" b="-30233"/>
                </a:stretch>
              </a:blipFill>
            </p:spPr>
            <p:txBody>
              <a:bodyPr/>
              <a:lstStyle/>
              <a:p>
                <a:r>
                  <a:rPr lang="ja-JP" altLang="en-US">
                    <a:noFill/>
                  </a:rPr>
                  <a:t> </a:t>
                </a:r>
              </a:p>
            </p:txBody>
          </p:sp>
        </mc:Fallback>
      </mc:AlternateContent>
      <p:sp>
        <p:nvSpPr>
          <p:cNvPr id="8" name="コンテンツ プレースホルダー 1">
            <a:extLst>
              <a:ext uri="{FF2B5EF4-FFF2-40B4-BE49-F238E27FC236}">
                <a16:creationId xmlns:a16="http://schemas.microsoft.com/office/drawing/2014/main" id="{564BC734-F8D1-4E56-B8F4-FB762DC3E713}"/>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
        <p:nvSpPr>
          <p:cNvPr id="3" name="楕円 2">
            <a:extLst>
              <a:ext uri="{FF2B5EF4-FFF2-40B4-BE49-F238E27FC236}">
                <a16:creationId xmlns:a16="http://schemas.microsoft.com/office/drawing/2014/main" id="{45D3B28F-1A1F-4BDA-A34A-7950C2D55B7A}"/>
              </a:ext>
            </a:extLst>
          </p:cNvPr>
          <p:cNvSpPr/>
          <p:nvPr/>
        </p:nvSpPr>
        <p:spPr>
          <a:xfrm>
            <a:off x="3394999" y="1692923"/>
            <a:ext cx="2133600" cy="21511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1F43CA0A-0F67-44E1-AD17-416E4A801C35}"/>
              </a:ext>
            </a:extLst>
          </p:cNvPr>
          <p:cNvSpPr/>
          <p:nvPr/>
        </p:nvSpPr>
        <p:spPr>
          <a:xfrm>
            <a:off x="4420695" y="2719156"/>
            <a:ext cx="85520" cy="1052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E58EED73-014F-470E-B597-048E2CE4A193}"/>
              </a:ext>
            </a:extLst>
          </p:cNvPr>
          <p:cNvSpPr/>
          <p:nvPr/>
        </p:nvSpPr>
        <p:spPr>
          <a:xfrm>
            <a:off x="3704744" y="1911107"/>
            <a:ext cx="85520" cy="1052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B431B198-15C0-468B-A6D7-7803AC070967}"/>
              </a:ext>
            </a:extLst>
          </p:cNvPr>
          <p:cNvSpPr/>
          <p:nvPr/>
        </p:nvSpPr>
        <p:spPr>
          <a:xfrm>
            <a:off x="3747504" y="3560540"/>
            <a:ext cx="85520" cy="1052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7BFB87C-CCC5-4F90-AC62-FC194F85A4FC}"/>
              </a:ext>
            </a:extLst>
          </p:cNvPr>
          <p:cNvSpPr/>
          <p:nvPr/>
        </p:nvSpPr>
        <p:spPr>
          <a:xfrm>
            <a:off x="5485839" y="2719156"/>
            <a:ext cx="85520" cy="10525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カーブ 12">
            <a:extLst>
              <a:ext uri="{FF2B5EF4-FFF2-40B4-BE49-F238E27FC236}">
                <a16:creationId xmlns:a16="http://schemas.microsoft.com/office/drawing/2014/main" id="{A3B19AEB-F7B6-4271-AD61-928B6F343387}"/>
              </a:ext>
            </a:extLst>
          </p:cNvPr>
          <p:cNvSpPr/>
          <p:nvPr/>
        </p:nvSpPr>
        <p:spPr>
          <a:xfrm>
            <a:off x="3072680" y="2133677"/>
            <a:ext cx="368391" cy="126963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右カーブ 15">
            <a:extLst>
              <a:ext uri="{FF2B5EF4-FFF2-40B4-BE49-F238E27FC236}">
                <a16:creationId xmlns:a16="http://schemas.microsoft.com/office/drawing/2014/main" id="{F6C7494F-ADCD-439A-A436-2FD470275CEB}"/>
              </a:ext>
            </a:extLst>
          </p:cNvPr>
          <p:cNvSpPr/>
          <p:nvPr/>
        </p:nvSpPr>
        <p:spPr>
          <a:xfrm rot="14060885">
            <a:off x="5017577" y="3114958"/>
            <a:ext cx="368391" cy="126963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矢印: 右カーブ 16">
            <a:extLst>
              <a:ext uri="{FF2B5EF4-FFF2-40B4-BE49-F238E27FC236}">
                <a16:creationId xmlns:a16="http://schemas.microsoft.com/office/drawing/2014/main" id="{4C8262E8-DB77-4815-A9F9-9E71576C165B}"/>
              </a:ext>
            </a:extLst>
          </p:cNvPr>
          <p:cNvSpPr/>
          <p:nvPr/>
        </p:nvSpPr>
        <p:spPr>
          <a:xfrm rot="7581057">
            <a:off x="5189714" y="1064532"/>
            <a:ext cx="368391" cy="126963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a:extLst>
              <a:ext uri="{FF2B5EF4-FFF2-40B4-BE49-F238E27FC236}">
                <a16:creationId xmlns:a16="http://schemas.microsoft.com/office/drawing/2014/main" id="{D1D8ABCD-F341-4FB5-B557-CA151B98DCFF}"/>
              </a:ext>
            </a:extLst>
          </p:cNvPr>
          <p:cNvCxnSpPr>
            <a:stCxn id="9" idx="5"/>
            <a:endCxn id="5" idx="1"/>
          </p:cNvCxnSpPr>
          <p:nvPr/>
        </p:nvCxnSpPr>
        <p:spPr>
          <a:xfrm>
            <a:off x="3777740" y="2000948"/>
            <a:ext cx="655479" cy="7336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9AD78D4-3F82-4DD6-AA02-FB2BD85E2DA4}"/>
              </a:ext>
            </a:extLst>
          </p:cNvPr>
          <p:cNvCxnSpPr>
            <a:cxnSpLocks/>
            <a:stCxn id="10" idx="7"/>
            <a:endCxn id="5" idx="3"/>
          </p:cNvCxnSpPr>
          <p:nvPr/>
        </p:nvCxnSpPr>
        <p:spPr>
          <a:xfrm flipV="1">
            <a:off x="3820500" y="2808997"/>
            <a:ext cx="612719" cy="7669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232040A5-AB04-4278-9694-33F0FC31010E}"/>
              </a:ext>
            </a:extLst>
          </p:cNvPr>
          <p:cNvCxnSpPr>
            <a:cxnSpLocks/>
            <a:stCxn id="5" idx="6"/>
            <a:endCxn id="11" idx="2"/>
          </p:cNvCxnSpPr>
          <p:nvPr/>
        </p:nvCxnSpPr>
        <p:spPr>
          <a:xfrm>
            <a:off x="4506215" y="2771784"/>
            <a:ext cx="97962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A597F163-5067-4535-8189-1973BA6FECD8}"/>
                  </a:ext>
                </a:extLst>
              </p:cNvPr>
              <p:cNvSpPr txBox="1"/>
              <p:nvPr/>
            </p:nvSpPr>
            <p:spPr>
              <a:xfrm>
                <a:off x="2600408" y="1487152"/>
                <a:ext cx="1240923"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ea typeface="Cambria Math" panose="02040503050406030204" pitchFamily="18" charset="0"/>
                            </a:rPr>
                          </m:ctrlPr>
                        </m:sSupPr>
                        <m:e>
                          <m:r>
                            <a:rPr lang="en-US" altLang="ja-JP" sz="2400" b="0" i="1" smtClean="0">
                              <a:latin typeface="Cambria Math" panose="02040503050406030204" pitchFamily="18" charset="0"/>
                              <a:ea typeface="Cambria Math" panose="02040503050406030204" pitchFamily="18" charset="0"/>
                            </a:rPr>
                            <m:t>𝑎</m:t>
                          </m:r>
                        </m:e>
                        <m:sup>
                          <m:r>
                            <a:rPr lang="en-US" altLang="ja-JP" sz="2400" i="1">
                              <a:latin typeface="Cambria Math" panose="02040503050406030204" pitchFamily="18" charset="0"/>
                              <a:ea typeface="Cambria Math" panose="02040503050406030204" pitchFamily="18" charset="0"/>
                            </a:rPr>
                            <m:t>1</m:t>
                          </m:r>
                        </m:sup>
                      </m:sSup>
                    </m:oMath>
                  </m:oMathPara>
                </a14:m>
                <a:endParaRPr kumimoji="1" lang="ja-JP" altLang="en-US" sz="2400" dirty="0"/>
              </a:p>
            </p:txBody>
          </p:sp>
        </mc:Choice>
        <mc:Fallback>
          <p:sp>
            <p:nvSpPr>
              <p:cNvPr id="26" name="テキスト ボックス 25">
                <a:extLst>
                  <a:ext uri="{FF2B5EF4-FFF2-40B4-BE49-F238E27FC236}">
                    <a16:creationId xmlns:a16="http://schemas.microsoft.com/office/drawing/2014/main" id="{A597F163-5067-4535-8189-1973BA6FECD8}"/>
                  </a:ext>
                </a:extLst>
              </p:cNvPr>
              <p:cNvSpPr txBox="1">
                <a:spLocks noRot="1" noChangeAspect="1" noMove="1" noResize="1" noEditPoints="1" noAdjustHandles="1" noChangeArrowheads="1" noChangeShapeType="1" noTextEdit="1"/>
              </p:cNvSpPr>
              <p:nvPr/>
            </p:nvSpPr>
            <p:spPr>
              <a:xfrm>
                <a:off x="2600408" y="1487152"/>
                <a:ext cx="1240923"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55550030-1998-4B7F-BC80-3F3393DA370C}"/>
                  </a:ext>
                </a:extLst>
              </p:cNvPr>
              <p:cNvSpPr txBox="1"/>
              <p:nvPr/>
            </p:nvSpPr>
            <p:spPr>
              <a:xfrm>
                <a:off x="2745865" y="3733826"/>
                <a:ext cx="1240923"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ea typeface="Cambria Math" panose="02040503050406030204" pitchFamily="18" charset="0"/>
                            </a:rPr>
                          </m:ctrlPr>
                        </m:sSupPr>
                        <m:e>
                          <m:r>
                            <a:rPr lang="en-US" altLang="ja-JP" sz="2400" b="0" i="1" smtClean="0">
                              <a:latin typeface="Cambria Math" panose="02040503050406030204" pitchFamily="18" charset="0"/>
                              <a:ea typeface="Cambria Math" panose="02040503050406030204" pitchFamily="18" charset="0"/>
                            </a:rPr>
                            <m:t>𝑎</m:t>
                          </m:r>
                        </m:e>
                        <m:sup>
                          <m:r>
                            <a:rPr lang="en-US" altLang="ja-JP" sz="2400" b="0" i="1" smtClean="0">
                              <a:latin typeface="Cambria Math" panose="02040503050406030204" pitchFamily="18" charset="0"/>
                              <a:ea typeface="Cambria Math" panose="02040503050406030204" pitchFamily="18" charset="0"/>
                            </a:rPr>
                            <m:t>2</m:t>
                          </m:r>
                        </m:sup>
                      </m:sSup>
                    </m:oMath>
                  </m:oMathPara>
                </a14:m>
                <a:endParaRPr kumimoji="1" lang="ja-JP" altLang="en-US" sz="2400" dirty="0"/>
              </a:p>
            </p:txBody>
          </p:sp>
        </mc:Choice>
        <mc:Fallback>
          <p:sp>
            <p:nvSpPr>
              <p:cNvPr id="27" name="テキスト ボックス 26">
                <a:extLst>
                  <a:ext uri="{FF2B5EF4-FFF2-40B4-BE49-F238E27FC236}">
                    <a16:creationId xmlns:a16="http://schemas.microsoft.com/office/drawing/2014/main" id="{55550030-1998-4B7F-BC80-3F3393DA370C}"/>
                  </a:ext>
                </a:extLst>
              </p:cNvPr>
              <p:cNvSpPr txBox="1">
                <a:spLocks noRot="1" noChangeAspect="1" noMove="1" noResize="1" noEditPoints="1" noAdjustHandles="1" noChangeArrowheads="1" noChangeShapeType="1" noTextEdit="1"/>
              </p:cNvSpPr>
              <p:nvPr/>
            </p:nvSpPr>
            <p:spPr>
              <a:xfrm>
                <a:off x="2745865" y="3733826"/>
                <a:ext cx="1240923" cy="369332"/>
              </a:xfrm>
              <a:prstGeom prst="rect">
                <a:avLst/>
              </a:prstGeom>
              <a:blipFill>
                <a:blip r:embed="rId6"/>
                <a:stretch>
                  <a:fillRect b="-1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009613F0-EC19-4027-BF77-3A9249A81F7A}"/>
                  </a:ext>
                </a:extLst>
              </p:cNvPr>
              <p:cNvSpPr txBox="1"/>
              <p:nvPr/>
            </p:nvSpPr>
            <p:spPr>
              <a:xfrm>
                <a:off x="5689793" y="2492519"/>
                <a:ext cx="2687210" cy="369332"/>
              </a:xfrm>
              <a:prstGeom prst="rect">
                <a:avLst/>
              </a:prstGeom>
              <a:noFill/>
            </p:spPr>
            <p:txBody>
              <a:bodyPr wrap="square" lIns="0" tIns="0" rIns="0" bIns="0" rtlCol="0">
                <a:spAutoFit/>
              </a:bodyPr>
              <a:lstStyle/>
              <a:p>
                <a14:m>
                  <m:oMath xmlns:m="http://schemas.openxmlformats.org/officeDocument/2006/math">
                    <m:sSup>
                      <m:sSupPr>
                        <m:ctrlPr>
                          <a:rPr lang="en-US" altLang="ja-JP" sz="2400" i="1" smtClean="0">
                            <a:latin typeface="Cambria Math" panose="02040503050406030204" pitchFamily="18" charset="0"/>
                            <a:ea typeface="Cambria Math" panose="02040503050406030204" pitchFamily="18" charset="0"/>
                          </a:rPr>
                        </m:ctrlPr>
                      </m:sSupPr>
                      <m:e>
                        <m:r>
                          <a:rPr lang="en-US" altLang="ja-JP" sz="2400" b="0" i="1" smtClean="0">
                            <a:latin typeface="Cambria Math" panose="02040503050406030204" pitchFamily="18" charset="0"/>
                            <a:ea typeface="Cambria Math" panose="02040503050406030204" pitchFamily="18" charset="0"/>
                          </a:rPr>
                          <m:t>𝑎</m:t>
                        </m:r>
                      </m:e>
                      <m:sup>
                        <m:r>
                          <a:rPr lang="en-US" altLang="ja-JP" sz="2400" b="0" i="1" smtClean="0">
                            <a:latin typeface="Cambria Math" panose="02040503050406030204" pitchFamily="18" charset="0"/>
                            <a:ea typeface="Cambria Math" panose="02040503050406030204" pitchFamily="18" charset="0"/>
                          </a:rPr>
                          <m:t>𝑛</m:t>
                        </m:r>
                      </m:sup>
                    </m:sSup>
                    <m:r>
                      <a:rPr lang="en-US" altLang="ja-JP" sz="2400" b="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ea typeface="Cambria Math" panose="02040503050406030204" pitchFamily="18" charset="0"/>
                          </a:rPr>
                        </m:ctrlPr>
                      </m:sSupPr>
                      <m:e>
                        <m:r>
                          <a:rPr lang="en-US" altLang="ja-JP" sz="2400" b="0" i="1" smtClean="0">
                            <a:latin typeface="Cambria Math" panose="02040503050406030204" pitchFamily="18" charset="0"/>
                            <a:ea typeface="Cambria Math" panose="02040503050406030204" pitchFamily="18" charset="0"/>
                          </a:rPr>
                          <m:t>𝑎</m:t>
                        </m:r>
                      </m:e>
                      <m:sup>
                        <m:r>
                          <a:rPr lang="en-US" altLang="ja-JP" sz="2400" b="0" i="1" smtClean="0">
                            <a:latin typeface="Cambria Math" panose="02040503050406030204" pitchFamily="18" charset="0"/>
                            <a:ea typeface="Cambria Math" panose="02040503050406030204" pitchFamily="18" charset="0"/>
                          </a:rPr>
                          <m:t>0</m:t>
                        </m:r>
                      </m:sup>
                    </m:sSup>
                  </m:oMath>
                </a14:m>
                <a:r>
                  <a:rPr kumimoji="1" lang="ja-JP" altLang="en-US" sz="2400" dirty="0"/>
                  <a:t>（単位元）</a:t>
                </a:r>
              </a:p>
            </p:txBody>
          </p:sp>
        </mc:Choice>
        <mc:Fallback>
          <p:sp>
            <p:nvSpPr>
              <p:cNvPr id="28" name="テキスト ボックス 27">
                <a:extLst>
                  <a:ext uri="{FF2B5EF4-FFF2-40B4-BE49-F238E27FC236}">
                    <a16:creationId xmlns:a16="http://schemas.microsoft.com/office/drawing/2014/main" id="{009613F0-EC19-4027-BF77-3A9249A81F7A}"/>
                  </a:ext>
                </a:extLst>
              </p:cNvPr>
              <p:cNvSpPr txBox="1">
                <a:spLocks noRot="1" noChangeAspect="1" noMove="1" noResize="1" noEditPoints="1" noAdjustHandles="1" noChangeArrowheads="1" noChangeShapeType="1" noTextEdit="1"/>
              </p:cNvSpPr>
              <p:nvPr/>
            </p:nvSpPr>
            <p:spPr>
              <a:xfrm>
                <a:off x="5689793" y="2492519"/>
                <a:ext cx="2687210" cy="369332"/>
              </a:xfrm>
              <a:prstGeom prst="rect">
                <a:avLst/>
              </a:prstGeom>
              <a:blipFill>
                <a:blip r:embed="rId7"/>
                <a:stretch>
                  <a:fillRect l="-2721" t="-28333" r="-2948" b="-48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4260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Abelian</a:t>
            </a:r>
            <a:r>
              <a:rPr lang="ja-JP" altLang="en-US" dirty="0"/>
              <a:t>群（可換群）</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37</a:t>
            </a:fld>
            <a:endParaRPr lang="ja-JP" altLang="en-US"/>
          </a:p>
        </p:txBody>
      </p:sp>
      <mc:AlternateContent xmlns:mc="http://schemas.openxmlformats.org/markup-compatibility/2006">
        <mc:Choice xmlns:a14="http://schemas.microsoft.com/office/drawing/2010/main"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1423916"/>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交換法則が成り立つ群を</a:t>
                </a:r>
                <a:r>
                  <a:rPr lang="en-US" altLang="ja-JP" dirty="0"/>
                  <a:t>Abelian</a:t>
                </a:r>
                <a:r>
                  <a:rPr lang="ja-JP" altLang="en-US" dirty="0"/>
                  <a:t>群と呼ぶ。</a:t>
                </a:r>
                <a:endParaRPr lang="en-US" altLang="ja-JP" dirty="0"/>
              </a:p>
              <a:p>
                <a:pPr lvl="1"/>
                <a:r>
                  <a:rPr lang="ja-JP" altLang="en-US" dirty="0"/>
                  <a:t>巡回群は全て</a:t>
                </a:r>
                <a:r>
                  <a:rPr lang="en-US" altLang="ja-JP" dirty="0"/>
                  <a:t>Abelian</a:t>
                </a:r>
                <a:r>
                  <a:rPr lang="ja-JP" altLang="en-US" dirty="0"/>
                  <a:t>群である</a:t>
                </a:r>
                <a:endParaRPr lang="en-US" altLang="ja-JP" dirty="0"/>
              </a:p>
              <a:p>
                <a:pPr lvl="1"/>
                <a14:m>
                  <m:oMath xmlns:m="http://schemas.openxmlformats.org/officeDocument/2006/math">
                    <m:r>
                      <a:rPr lang="en-US" altLang="ja-JP" b="0" i="1" smtClean="0">
                        <a:latin typeface="Cambria Math" panose="02040503050406030204" pitchFamily="18" charset="0"/>
                        <a:ea typeface="Cambria Math" panose="02040503050406030204" pitchFamily="18" charset="0"/>
                      </a:rPr>
                      <m:t>𝑥</m:t>
                    </m:r>
                    <m:r>
                      <a:rPr lang="ja-JP" altLang="en-US"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b="0" i="1" smtClean="0">
                            <a:latin typeface="Cambria Math" panose="02040503050406030204" pitchFamily="18" charset="0"/>
                          </a:rPr>
                          <m:t>𝑗</m:t>
                        </m:r>
                      </m:sup>
                    </m:sSup>
                    <m:r>
                      <a:rPr lang="ja-JP" altLang="en-US"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b="0" i="1" smtClean="0">
                            <a:latin typeface="Cambria Math" panose="02040503050406030204" pitchFamily="18" charset="0"/>
                          </a:rPr>
                          <m:t>𝑘</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𝑘</m:t>
                        </m:r>
                      </m:sup>
                    </m:sSup>
                    <m:r>
                      <a:rPr lang="ja-JP" altLang="en-US"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𝑗</m:t>
                        </m:r>
                      </m:sup>
                    </m:sSup>
                    <m:r>
                      <a:rPr lang="en-US" altLang="ja-JP" b="0" i="1" smtClean="0">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ja-JP" altLang="en-US"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oMath>
                </a14:m>
                <a:endParaRPr lang="en-US" altLang="ja-JP" i="1" dirty="0">
                  <a:latin typeface="Cambria Math" panose="02040503050406030204" pitchFamily="18" charset="0"/>
                  <a:ea typeface="Cambria Math" panose="02040503050406030204" pitchFamily="18" charset="0"/>
                </a:endParaRPr>
              </a:p>
            </p:txBody>
          </p:sp>
        </mc:Choice>
        <mc:Fallback>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1423916"/>
              </a:xfrm>
              <a:prstGeom prst="rect">
                <a:avLst/>
              </a:prstGeom>
              <a:blipFill>
                <a:blip r:embed="rId3"/>
                <a:stretch>
                  <a:fillRect l="-1133" t="-5150" b="-8155"/>
                </a:stretch>
              </a:blipFill>
            </p:spPr>
            <p:txBody>
              <a:bodyPr/>
              <a:lstStyle/>
              <a:p>
                <a:r>
                  <a:rPr lang="ja-JP" altLang="en-US">
                    <a:noFill/>
                  </a:rPr>
                  <a:t> </a:t>
                </a:r>
              </a:p>
            </p:txBody>
          </p:sp>
        </mc:Fallback>
      </mc:AlternateContent>
      <p:sp>
        <p:nvSpPr>
          <p:cNvPr id="8" name="コンテンツ プレースホルダー 1">
            <a:extLst>
              <a:ext uri="{FF2B5EF4-FFF2-40B4-BE49-F238E27FC236}">
                <a16:creationId xmlns:a16="http://schemas.microsoft.com/office/drawing/2014/main" id="{564BC734-F8D1-4E56-B8F4-FB762DC3E713}"/>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3. </a:t>
            </a:r>
            <a:r>
              <a:rPr lang="ja-JP" altLang="en-US" sz="1800" b="1" dirty="0">
                <a:solidFill>
                  <a:schemeClr val="bg1"/>
                </a:solidFill>
              </a:rPr>
              <a:t>群論</a:t>
            </a:r>
            <a:endParaRPr lang="en-US" altLang="ja-JP" sz="1800" b="1" dirty="0">
              <a:solidFill>
                <a:schemeClr val="bg1"/>
              </a:solidFill>
            </a:endParaRPr>
          </a:p>
        </p:txBody>
      </p:sp>
    </p:spTree>
    <p:extLst>
      <p:ext uri="{BB962C8B-B14F-4D97-AF65-F5344CB8AC3E}">
        <p14:creationId xmlns:p14="http://schemas.microsoft.com/office/powerpoint/2010/main" val="1822809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38</a:t>
            </a:fld>
            <a:endParaRPr lang="ja-JP" altLang="en-US"/>
          </a:p>
        </p:txBody>
      </p:sp>
    </p:spTree>
    <p:extLst>
      <p:ext uri="{BB962C8B-B14F-4D97-AF65-F5344CB8AC3E}">
        <p14:creationId xmlns:p14="http://schemas.microsoft.com/office/powerpoint/2010/main" val="1853147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次方程式の解と係数</a:t>
            </a:r>
            <a:r>
              <a:rPr lang="ja-JP" altLang="en-US" dirty="0"/>
              <a:t>の関係</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39</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367485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14:m>
                  <m:oMath xmlns:m="http://schemas.openxmlformats.org/officeDocument/2006/math">
                    <m:r>
                      <a:rPr lang="en-US" altLang="ja-JP" i="1" smtClean="0">
                        <a:latin typeface="Cambria Math" panose="02040503050406030204" pitchFamily="18" charset="0"/>
                      </a:rPr>
                      <m:t>𝑎</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2</m:t>
                        </m:r>
                      </m:sup>
                    </m:sSup>
                    <m:r>
                      <a:rPr lang="en-US" altLang="ja-JP" i="1">
                        <a:latin typeface="Cambria Math" panose="02040503050406030204" pitchFamily="18" charset="0"/>
                      </a:rPr>
                      <m:t>+</m:t>
                    </m:r>
                    <m:r>
                      <a:rPr lang="en-US" altLang="ja-JP" i="1">
                        <a:latin typeface="Cambria Math" panose="02040503050406030204" pitchFamily="18" charset="0"/>
                      </a:rPr>
                      <m:t>𝑏𝑥</m:t>
                    </m:r>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rPr>
                      <m:t>=0 </m:t>
                    </m:r>
                  </m:oMath>
                </a14:m>
                <a:r>
                  <a:rPr lang="ja-JP" altLang="en-US" dirty="0"/>
                  <a:t>の解を</a:t>
                </a:r>
                <a14:m>
                  <m:oMath xmlns:m="http://schemas.openxmlformats.org/officeDocument/2006/math">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m:t>
                    </m:r>
                    <m:r>
                      <a:rPr lang="ja-JP" altLang="en-US" b="0" i="1" smtClean="0">
                        <a:latin typeface="Cambria Math" panose="02040503050406030204" pitchFamily="18" charset="0"/>
                        <a:ea typeface="Cambria Math" panose="02040503050406030204" pitchFamily="18" charset="0"/>
                      </a:rPr>
                      <m:t>𝛽</m:t>
                    </m:r>
                  </m:oMath>
                </a14:m>
                <a:r>
                  <a:rPr lang="ja-JP" altLang="en-US" dirty="0"/>
                  <a:t>としたとき、下記を「解と係数の関係」と呼ぶ。</a:t>
                </a:r>
                <a:endParaRPr lang="en-US" altLang="ja-JP" dirty="0"/>
              </a:p>
              <a:p>
                <a:pPr lvl="1"/>
                <a14:m>
                  <m:oMath xmlns:m="http://schemas.openxmlformats.org/officeDocument/2006/math">
                    <m:r>
                      <a:rPr lang="ja-JP" altLang="en-US"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  </m:t>
                    </m:r>
                    <m:r>
                      <a:rPr lang="ja-JP" altLang="en-US" i="1">
                        <a:latin typeface="Cambria Math" panose="02040503050406030204" pitchFamily="18" charset="0"/>
                        <a:ea typeface="Cambria Math" panose="02040503050406030204" pitchFamily="18" charset="0"/>
                      </a:rPr>
                      <m:t>𝛼𝛽</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𝑐</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oMath>
                </a14:m>
                <a:endParaRPr lang="en-US" altLang="ja-JP" dirty="0"/>
              </a:p>
              <a:p>
                <a:pPr lvl="1"/>
                <a:r>
                  <a:rPr lang="ja-JP" altLang="en-US" dirty="0"/>
                  <a:t>解の公式は解を係数で表す一方、これは解の和と積を係数で表す</a:t>
                </a:r>
                <a:endParaRPr lang="en-US" altLang="ja-JP" dirty="0"/>
              </a:p>
              <a:p>
                <a:r>
                  <a:rPr lang="ja-JP" altLang="en-US" dirty="0"/>
                  <a:t>また、</a:t>
                </a:r>
                <a14:m>
                  <m:oMath xmlns:m="http://schemas.openxmlformats.org/officeDocument/2006/math">
                    <m:r>
                      <a:rPr lang="ja-JP" altLang="en-US"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𝛽</m:t>
                    </m:r>
                  </m:oMath>
                </a14:m>
                <a:r>
                  <a:rPr lang="ja-JP" altLang="en-US" dirty="0"/>
                  <a:t>の式について、これらを交換しても値が不変な式を「対称式」と呼ぶ。</a:t>
                </a:r>
                <a:endParaRPr lang="en-US" altLang="ja-JP" dirty="0"/>
              </a:p>
              <a:p>
                <a:pPr lvl="1"/>
                <a:r>
                  <a:rPr lang="ja-JP" altLang="en-US" dirty="0"/>
                  <a:t>例：</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2</m:t>
                    </m:r>
                    <m:r>
                      <a:rPr lang="ja-JP" altLang="en-US"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+2</m:t>
                    </m:r>
                    <m:r>
                      <a:rPr lang="ja-JP" altLang="en-US" i="1">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2</m:t>
                    </m:r>
                    <m:r>
                      <a:rPr lang="ja-JP" altLang="en-US" i="1">
                        <a:latin typeface="Cambria Math" panose="02040503050406030204" pitchFamily="18" charset="0"/>
                        <a:ea typeface="Cambria Math" panose="02040503050406030204" pitchFamily="18" charset="0"/>
                      </a:rPr>
                      <m:t>𝛽</m:t>
                    </m:r>
                    <m:r>
                      <a:rPr lang="en-US" altLang="ja-JP" i="1">
                        <a:latin typeface="Cambria Math" panose="02040503050406030204" pitchFamily="18" charset="0"/>
                        <a:ea typeface="Cambria Math" panose="02040503050406030204" pitchFamily="18" charset="0"/>
                      </a:rPr>
                      <m:t>+2</m:t>
                    </m:r>
                    <m:r>
                      <a:rPr lang="ja-JP" altLang="en-US"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 </m:t>
                    </m:r>
                    <m:sSup>
                      <m:sSupPr>
                        <m:ctrlPr>
                          <a:rPr lang="en-US" altLang="ja-JP" i="1">
                            <a:latin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𝛽</m:t>
                        </m:r>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𝛽</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rPr>
                          <m:t>2</m:t>
                        </m:r>
                      </m:sup>
                    </m:sSup>
                  </m:oMath>
                </a14:m>
                <a:endParaRPr lang="en-US" altLang="ja-JP" b="0" dirty="0">
                  <a:ea typeface="Cambria Math" panose="02040503050406030204" pitchFamily="18" charset="0"/>
                </a:endParaRPr>
              </a:p>
              <a:p>
                <a:pPr lvl="1"/>
                <a:r>
                  <a:rPr lang="ja-JP" altLang="en-US" dirty="0"/>
                  <a:t>特に、</a:t>
                </a:r>
                <a14:m>
                  <m:oMath xmlns:m="http://schemas.openxmlformats.org/officeDocument/2006/math">
                    <m:r>
                      <a:rPr lang="ja-JP" altLang="en-US"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𝛽</m:t>
                    </m:r>
                  </m:oMath>
                </a14:m>
                <a:r>
                  <a:rPr lang="ja-JP" altLang="en-US" dirty="0"/>
                  <a:t>と</a:t>
                </a:r>
                <a14:m>
                  <m:oMath xmlns:m="http://schemas.openxmlformats.org/officeDocument/2006/math">
                    <m:r>
                      <a:rPr lang="ja-JP" altLang="en-US" i="1">
                        <a:latin typeface="Cambria Math" panose="02040503050406030204" pitchFamily="18" charset="0"/>
                        <a:ea typeface="Cambria Math" panose="02040503050406030204" pitchFamily="18" charset="0"/>
                      </a:rPr>
                      <m:t>𝛼𝛽</m:t>
                    </m:r>
                  </m:oMath>
                </a14:m>
                <a:r>
                  <a:rPr lang="ja-JP" altLang="en-US" dirty="0"/>
                  <a:t>を基本対称式と呼ぶ</a:t>
                </a:r>
                <a:endParaRPr lang="en-US" altLang="ja-JP" b="0" dirty="0">
                  <a:ea typeface="Cambria Math" panose="02040503050406030204" pitchFamily="18" charset="0"/>
                </a:endParaRPr>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3674852"/>
              </a:xfrm>
              <a:prstGeom prst="rect">
                <a:avLst/>
              </a:prstGeom>
              <a:blipFill>
                <a:blip r:embed="rId3"/>
                <a:stretch>
                  <a:fillRect l="-1133" t="-1990" b="-2653"/>
                </a:stretch>
              </a:blipFill>
            </p:spPr>
            <p:txBody>
              <a:bodyPr/>
              <a:lstStyle/>
              <a:p>
                <a:r>
                  <a:rPr lang="ja-JP" altLang="en-US">
                    <a:noFill/>
                  </a:rPr>
                  <a:t> </a:t>
                </a:r>
              </a:p>
            </p:txBody>
          </p:sp>
        </mc:Fallback>
      </mc:AlternateContent>
      <p:sp>
        <p:nvSpPr>
          <p:cNvPr id="7" name="コンテンツ プレースホルダー 1">
            <a:extLst>
              <a:ext uri="{FF2B5EF4-FFF2-40B4-BE49-F238E27FC236}">
                <a16:creationId xmlns:a16="http://schemas.microsoft.com/office/drawing/2014/main" id="{7F101BFA-99E1-4A71-8D60-CBF85EB92C1B}"/>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a:t>
            </a:r>
            <a:endParaRPr lang="en-US" altLang="ja-JP" sz="1800" b="1" dirty="0">
              <a:solidFill>
                <a:schemeClr val="bg1"/>
              </a:solidFill>
            </a:endParaRPr>
          </a:p>
        </p:txBody>
      </p:sp>
      <p:sp>
        <p:nvSpPr>
          <p:cNvPr id="8" name="コンテンツ プレースホルダー 1">
            <a:extLst>
              <a:ext uri="{FF2B5EF4-FFF2-40B4-BE49-F238E27FC236}">
                <a16:creationId xmlns:a16="http://schemas.microsoft.com/office/drawing/2014/main" id="{1FC28FE1-78F2-48B9-8D37-8B55913A7FD0}"/>
              </a:ext>
            </a:extLst>
          </p:cNvPr>
          <p:cNvSpPr txBox="1">
            <a:spLocks/>
          </p:cNvSpPr>
          <p:nvPr/>
        </p:nvSpPr>
        <p:spPr>
          <a:xfrm>
            <a:off x="410046" y="4879051"/>
            <a:ext cx="8323907" cy="501255"/>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解と係数の関係は、解の基本対称式を係数で表す</a:t>
            </a:r>
          </a:p>
        </p:txBody>
      </p:sp>
    </p:spTree>
    <p:extLst>
      <p:ext uri="{BB962C8B-B14F-4D97-AF65-F5344CB8AC3E}">
        <p14:creationId xmlns:p14="http://schemas.microsoft.com/office/powerpoint/2010/main" val="392029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3641" y="176383"/>
            <a:ext cx="8463160" cy="483454"/>
          </a:xfrm>
        </p:spPr>
        <p:txBody>
          <a:bodyPr/>
          <a:lstStyle/>
          <a:p>
            <a:r>
              <a:rPr lang="ja-JP" altLang="en-US" dirty="0"/>
              <a:t>そのほか</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a:t>
            </a:fld>
            <a:endParaRPr lang="ja-JP" altLang="en-US"/>
          </a:p>
        </p:txBody>
      </p:sp>
      <p:sp>
        <p:nvSpPr>
          <p:cNvPr id="16" name="コンテンツ プレースホルダー 2"/>
          <p:cNvSpPr>
            <a:spLocks noGrp="1"/>
          </p:cNvSpPr>
          <p:nvPr>
            <p:ph sz="quarter" idx="13"/>
          </p:nvPr>
        </p:nvSpPr>
        <p:spPr>
          <a:xfrm>
            <a:off x="0" y="858009"/>
            <a:ext cx="9144000" cy="2369880"/>
          </a:xfrm>
        </p:spPr>
        <p:txBody>
          <a:bodyPr/>
          <a:lstStyle/>
          <a:p>
            <a:r>
              <a:rPr lang="ja-JP" altLang="en-US" dirty="0"/>
              <a:t>人工酵素設計</a:t>
            </a:r>
            <a:endParaRPr lang="en-US" altLang="ja-JP" dirty="0"/>
          </a:p>
          <a:p>
            <a:pPr lvl="1"/>
            <a:r>
              <a:rPr lang="ja-JP" altLang="en-US" dirty="0"/>
              <a:t>セルラーゼ</a:t>
            </a:r>
            <a:r>
              <a:rPr lang="en-US" altLang="ja-JP" sz="2000" dirty="0"/>
              <a:t>(</a:t>
            </a:r>
            <a:r>
              <a:rPr lang="ja-JP" altLang="en-US" sz="2000" dirty="0"/>
              <a:t>タンパク質結合部位</a:t>
            </a:r>
            <a:r>
              <a:rPr lang="en-US" altLang="ja-JP" sz="2000" dirty="0"/>
              <a:t>)</a:t>
            </a:r>
            <a:r>
              <a:rPr lang="ja-JP" altLang="en-US" dirty="0"/>
              <a:t>の構造特徴探索</a:t>
            </a:r>
            <a:endParaRPr lang="en-US" altLang="ja-JP" dirty="0"/>
          </a:p>
          <a:p>
            <a:pPr lvl="1"/>
            <a:endParaRPr lang="en-US" altLang="ja-JP" dirty="0"/>
          </a:p>
          <a:p>
            <a:r>
              <a:rPr lang="ja-JP" altLang="en-US" dirty="0"/>
              <a:t>新規テーマ探索</a:t>
            </a:r>
            <a:endParaRPr lang="en-US" altLang="ja-JP" dirty="0"/>
          </a:p>
          <a:p>
            <a:pPr lvl="1"/>
            <a:r>
              <a:rPr lang="en-US" altLang="ja-JP" dirty="0"/>
              <a:t>LR0</a:t>
            </a:r>
            <a:r>
              <a:rPr lang="ja-JP" altLang="en-US" dirty="0"/>
              <a:t>を</a:t>
            </a:r>
            <a:r>
              <a:rPr lang="en-US" altLang="ja-JP" dirty="0"/>
              <a:t>3</a:t>
            </a:r>
            <a:r>
              <a:rPr lang="ja-JP" altLang="en-US" dirty="0"/>
              <a:t>月</a:t>
            </a:r>
            <a:r>
              <a:rPr lang="en-US" altLang="ja-JP" dirty="0"/>
              <a:t>1</a:t>
            </a:r>
            <a:r>
              <a:rPr lang="ja-JP" altLang="en-US" dirty="0"/>
              <a:t>・</a:t>
            </a:r>
            <a:r>
              <a:rPr lang="en-US" altLang="ja-JP" dirty="0"/>
              <a:t>2</a:t>
            </a:r>
            <a:r>
              <a:rPr lang="ja-JP" altLang="en-US" dirty="0"/>
              <a:t>週目に実施予定（</a:t>
            </a:r>
            <a:r>
              <a:rPr lang="en-US" altLang="ja-JP" dirty="0"/>
              <a:t>3</a:t>
            </a:r>
            <a:r>
              <a:rPr lang="ja-JP" altLang="en-US" dirty="0"/>
              <a:t>週間後！？）</a:t>
            </a:r>
            <a:endParaRPr lang="en-US" altLang="ja-JP" dirty="0"/>
          </a:p>
        </p:txBody>
      </p:sp>
      <p:sp>
        <p:nvSpPr>
          <p:cNvPr id="5" name="コンテンツ プレースホルダー 1">
            <a:extLst>
              <a:ext uri="{FF2B5EF4-FFF2-40B4-BE49-F238E27FC236}">
                <a16:creationId xmlns:a16="http://schemas.microsoft.com/office/drawing/2014/main" id="{7E864667-756A-43BA-A532-DD09BA7E03A5}"/>
              </a:ext>
            </a:extLst>
          </p:cNvPr>
          <p:cNvSpPr txBox="1">
            <a:spLocks/>
          </p:cNvSpPr>
          <p:nvPr/>
        </p:nvSpPr>
        <p:spPr>
          <a:xfrm>
            <a:off x="121238" y="-33453"/>
            <a:ext cx="1785621"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1. FY19</a:t>
            </a:r>
            <a:r>
              <a:rPr lang="ja-JP" altLang="en-US" sz="1800" b="1" dirty="0">
                <a:solidFill>
                  <a:schemeClr val="bg1"/>
                </a:solidFill>
              </a:rPr>
              <a:t>の業務</a:t>
            </a:r>
            <a:endParaRPr lang="en-US" altLang="ja-JP" sz="1800" b="1" dirty="0">
              <a:solidFill>
                <a:schemeClr val="bg1"/>
              </a:solidFill>
            </a:endParaRPr>
          </a:p>
        </p:txBody>
      </p:sp>
    </p:spTree>
    <p:extLst>
      <p:ext uri="{BB962C8B-B14F-4D97-AF65-F5344CB8AC3E}">
        <p14:creationId xmlns:p14="http://schemas.microsoft.com/office/powerpoint/2010/main" val="513689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対称式の基本定理</a:t>
            </a:r>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40</a:t>
            </a:fld>
            <a:endParaRPr lang="ja-JP" altLang="en-US"/>
          </a:p>
        </p:txBody>
      </p:sp>
      <mc:AlternateContent xmlns:mc="http://schemas.openxmlformats.org/markup-compatibility/2006" xmlns:a14="http://schemas.microsoft.com/office/drawing/2010/main">
        <mc:Choice Requires="a14">
          <p:sp>
            <p:nvSpPr>
              <p:cNvPr id="21" name="コンテンツ プレースホルダー 2">
                <a:extLst>
                  <a:ext uri="{FF2B5EF4-FFF2-40B4-BE49-F238E27FC236}">
                    <a16:creationId xmlns:a16="http://schemas.microsoft.com/office/drawing/2014/main" id="{268944AC-6EBC-4398-82D8-DA07E55FBC59}"/>
                  </a:ext>
                </a:extLst>
              </p:cNvPr>
              <p:cNvSpPr txBox="1">
                <a:spLocks/>
              </p:cNvSpPr>
              <p:nvPr/>
            </p:nvSpPr>
            <p:spPr>
              <a:xfrm>
                <a:off x="0" y="858009"/>
                <a:ext cx="9144000" cy="2960811"/>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対称式の基本定理</a:t>
                </a:r>
                <a:endParaRPr lang="en-US" altLang="ja-JP" dirty="0"/>
              </a:p>
              <a:p>
                <a:pPr lvl="1"/>
                <a:r>
                  <a:rPr lang="ja-JP" altLang="en-US" dirty="0"/>
                  <a:t>対称式は常に基本対称式を用いて表現できる</a:t>
                </a:r>
                <a:endParaRPr lang="en-US" altLang="ja-JP" dirty="0"/>
              </a:p>
              <a:p>
                <a:pPr lvl="1"/>
                <a:r>
                  <a:rPr lang="ja-JP" altLang="en-US" dirty="0"/>
                  <a:t>例：</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𝛼</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𝛽</m:t>
                        </m:r>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rPr>
                          <m:t>2</m:t>
                        </m:r>
                      </m:sup>
                    </m:sSup>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𝛽</m:t>
                        </m:r>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rPr>
                          <m:t>2</m:t>
                        </m:r>
                      </m:sup>
                    </m:sSup>
                    <m:r>
                      <a:rPr lang="en-US" altLang="ja-JP" b="0" i="1" smtClean="0">
                        <a:latin typeface="Cambria Math" panose="02040503050406030204" pitchFamily="18" charset="0"/>
                      </a:rPr>
                      <m:t>−4</m:t>
                    </m:r>
                    <m:r>
                      <a:rPr lang="ja-JP" altLang="en-US" i="1">
                        <a:latin typeface="Cambria Math" panose="02040503050406030204" pitchFamily="18" charset="0"/>
                        <a:ea typeface="Cambria Math" panose="02040503050406030204" pitchFamily="18" charset="0"/>
                      </a:rPr>
                      <m:t>𝛼𝛽</m:t>
                    </m:r>
                  </m:oMath>
                </a14:m>
                <a:endParaRPr lang="en-US" altLang="ja-JP" dirty="0"/>
              </a:p>
              <a:p>
                <a:r>
                  <a:rPr lang="ja-JP" altLang="en-US" dirty="0"/>
                  <a:t>また、解の基本対称式は係数で表せる。</a:t>
                </a:r>
                <a:endParaRPr lang="en-US" altLang="ja-JP" dirty="0"/>
              </a:p>
              <a:p>
                <a:r>
                  <a:rPr lang="ja-JP" altLang="en-US" dirty="0"/>
                  <a:t>よって、</a:t>
                </a:r>
                <a:r>
                  <a:rPr lang="ja-JP" altLang="en-US" u="sng" dirty="0"/>
                  <a:t>解の対称式</a:t>
                </a:r>
                <a:r>
                  <a:rPr lang="ja-JP" altLang="en-US" dirty="0"/>
                  <a:t>は、係数で表せる。</a:t>
                </a:r>
                <a:endParaRPr lang="en-US" altLang="ja-JP" dirty="0"/>
              </a:p>
              <a:p>
                <a:pPr lvl="1"/>
                <a:r>
                  <a:rPr lang="ja-JP" altLang="en-US" dirty="0"/>
                  <a:t>解を交換しても不変な式は、係数で表せる</a:t>
                </a:r>
                <a:endParaRPr lang="en-US" altLang="ja-JP" dirty="0"/>
              </a:p>
            </p:txBody>
          </p:sp>
        </mc:Choice>
        <mc:Fallback xmlns="">
          <p:sp>
            <p:nvSpPr>
              <p:cNvPr id="21" name="コンテンツ プレースホルダー 2">
                <a:extLst>
                  <a:ext uri="{FF2B5EF4-FFF2-40B4-BE49-F238E27FC236}">
                    <a16:creationId xmlns:a16="http://schemas.microsoft.com/office/drawing/2014/main" id="{268944AC-6EBC-4398-82D8-DA07E55FBC59}"/>
                  </a:ext>
                </a:extLst>
              </p:cNvPr>
              <p:cNvSpPr txBox="1">
                <a:spLocks noRot="1" noChangeAspect="1" noMove="1" noResize="1" noEditPoints="1" noAdjustHandles="1" noChangeArrowheads="1" noChangeShapeType="1" noTextEdit="1"/>
              </p:cNvSpPr>
              <p:nvPr/>
            </p:nvSpPr>
            <p:spPr>
              <a:xfrm>
                <a:off x="0" y="858009"/>
                <a:ext cx="9144000" cy="2960811"/>
              </a:xfrm>
              <a:prstGeom prst="rect">
                <a:avLst/>
              </a:prstGeom>
              <a:blipFill>
                <a:blip r:embed="rId3"/>
                <a:stretch>
                  <a:fillRect l="-1133" t="-2474" b="-1237"/>
                </a:stretch>
              </a:blipFill>
            </p:spPr>
            <p:txBody>
              <a:bodyPr/>
              <a:lstStyle/>
              <a:p>
                <a:r>
                  <a:rPr lang="ja-JP" altLang="en-US">
                    <a:noFill/>
                  </a:rPr>
                  <a:t> </a:t>
                </a:r>
              </a:p>
            </p:txBody>
          </p:sp>
        </mc:Fallback>
      </mc:AlternateContent>
      <p:sp>
        <p:nvSpPr>
          <p:cNvPr id="7" name="コンテンツ プレースホルダー 1">
            <a:extLst>
              <a:ext uri="{FF2B5EF4-FFF2-40B4-BE49-F238E27FC236}">
                <a16:creationId xmlns:a16="http://schemas.microsoft.com/office/drawing/2014/main" id="{7F101BFA-99E1-4A71-8D60-CBF85EB92C1B}"/>
              </a:ext>
            </a:extLst>
          </p:cNvPr>
          <p:cNvSpPr txBox="1">
            <a:spLocks/>
          </p:cNvSpPr>
          <p:nvPr/>
        </p:nvSpPr>
        <p:spPr>
          <a:xfrm>
            <a:off x="229390" y="-33453"/>
            <a:ext cx="4005285"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800" b="1" dirty="0">
                <a:solidFill>
                  <a:schemeClr val="bg1"/>
                </a:solidFill>
              </a:rPr>
              <a:t>2. </a:t>
            </a:r>
            <a:r>
              <a:rPr lang="ja-JP" altLang="en-US" sz="1800" b="1" dirty="0">
                <a:solidFill>
                  <a:schemeClr val="bg1"/>
                </a:solidFill>
              </a:rPr>
              <a:t>代数方程式の解と体</a:t>
            </a:r>
            <a:endParaRPr lang="en-US" altLang="ja-JP" sz="1800" b="1" dirty="0">
              <a:solidFill>
                <a:schemeClr val="bg1"/>
              </a:solidFill>
            </a:endParaRPr>
          </a:p>
        </p:txBody>
      </p:sp>
      <p:sp>
        <p:nvSpPr>
          <p:cNvPr id="8" name="コンテンツ プレースホルダー 1">
            <a:extLst>
              <a:ext uri="{FF2B5EF4-FFF2-40B4-BE49-F238E27FC236}">
                <a16:creationId xmlns:a16="http://schemas.microsoft.com/office/drawing/2014/main" id="{1FC28FE1-78F2-48B9-8D37-8B55913A7FD0}"/>
              </a:ext>
            </a:extLst>
          </p:cNvPr>
          <p:cNvSpPr txBox="1">
            <a:spLocks/>
          </p:cNvSpPr>
          <p:nvPr/>
        </p:nvSpPr>
        <p:spPr>
          <a:xfrm>
            <a:off x="410046" y="4258471"/>
            <a:ext cx="8323907" cy="501255"/>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方程式を解くことと、解の交換に関係がある</a:t>
            </a:r>
          </a:p>
        </p:txBody>
      </p:sp>
    </p:spTree>
    <p:extLst>
      <p:ext uri="{BB962C8B-B14F-4D97-AF65-F5344CB8AC3E}">
        <p14:creationId xmlns:p14="http://schemas.microsoft.com/office/powerpoint/2010/main" val="104548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大学での研究テーマ</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5</a:t>
            </a:fld>
            <a:endParaRPr lang="ja-JP" altLang="en-US"/>
          </a:p>
        </p:txBody>
      </p:sp>
      <p:sp>
        <p:nvSpPr>
          <p:cNvPr id="16" name="コンテンツ プレースホルダー 2"/>
          <p:cNvSpPr>
            <a:spLocks noGrp="1"/>
          </p:cNvSpPr>
          <p:nvPr>
            <p:ph sz="quarter" idx="13"/>
          </p:nvPr>
        </p:nvSpPr>
        <p:spPr>
          <a:xfrm>
            <a:off x="-86765" y="1041347"/>
            <a:ext cx="9083972" cy="954107"/>
          </a:xfrm>
        </p:spPr>
        <p:txBody>
          <a:bodyPr anchor="ctr"/>
          <a:lstStyle/>
          <a:p>
            <a:pPr marL="457200" lvl="1" indent="0">
              <a:buNone/>
            </a:pPr>
            <a:r>
              <a:rPr lang="ja-JP" altLang="en-US" sz="2800" dirty="0"/>
              <a:t>変換不変性とパラメータ調整に基づくメタヒューリスティクスの汎用設計論の構築</a:t>
            </a:r>
            <a:endParaRPr lang="en-US" altLang="ja-JP" sz="3200" dirty="0"/>
          </a:p>
        </p:txBody>
      </p:sp>
      <p:sp>
        <p:nvSpPr>
          <p:cNvPr id="18" name="コンテンツ プレースホルダー 1">
            <a:extLst>
              <a:ext uri="{FF2B5EF4-FFF2-40B4-BE49-F238E27FC236}">
                <a16:creationId xmlns:a16="http://schemas.microsoft.com/office/drawing/2014/main" id="{B16DE91C-A84E-444D-ADB3-7FD9A0E79994}"/>
              </a:ext>
            </a:extLst>
          </p:cNvPr>
          <p:cNvSpPr txBox="1">
            <a:spLocks/>
          </p:cNvSpPr>
          <p:nvPr/>
        </p:nvSpPr>
        <p:spPr>
          <a:xfrm>
            <a:off x="332944" y="2412574"/>
            <a:ext cx="8489243" cy="456440"/>
          </a:xfrm>
          <a:prstGeom prst="rect">
            <a:avLst/>
          </a:prstGeom>
          <a:solidFill>
            <a:schemeClr val="accent4"/>
          </a:solidFill>
          <a:ln>
            <a:solidFill>
              <a:schemeClr val="accent4">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2000" dirty="0">
                <a:solidFill>
                  <a:schemeClr val="bg1"/>
                </a:solidFill>
              </a:rPr>
              <a:t>Black-Box</a:t>
            </a:r>
            <a:r>
              <a:rPr lang="ja-JP" altLang="en-US" sz="2000" dirty="0">
                <a:solidFill>
                  <a:schemeClr val="bg1"/>
                </a:solidFill>
              </a:rPr>
              <a:t>最適化にとって有望な性質を備えることを方針としたアルゴリズム設計</a:t>
            </a:r>
            <a:endParaRPr lang="en-US" altLang="ja-JP" sz="2000" dirty="0">
              <a:solidFill>
                <a:schemeClr val="bg1"/>
              </a:solidFill>
            </a:endParaRPr>
          </a:p>
        </p:txBody>
      </p:sp>
      <p:sp>
        <p:nvSpPr>
          <p:cNvPr id="21" name="コンテンツ プレースホルダー 1">
            <a:extLst>
              <a:ext uri="{FF2B5EF4-FFF2-40B4-BE49-F238E27FC236}">
                <a16:creationId xmlns:a16="http://schemas.microsoft.com/office/drawing/2014/main" id="{AED71C3B-983C-47B9-9B54-8BB6054C4141}"/>
              </a:ext>
            </a:extLst>
          </p:cNvPr>
          <p:cNvSpPr txBox="1">
            <a:spLocks/>
          </p:cNvSpPr>
          <p:nvPr/>
        </p:nvSpPr>
        <p:spPr>
          <a:xfrm>
            <a:off x="458360" y="4305761"/>
            <a:ext cx="3831418" cy="1353659"/>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変換不変性</a:t>
            </a:r>
            <a:endParaRPr lang="en-US" altLang="ja-JP" sz="1800" b="1" dirty="0">
              <a:solidFill>
                <a:schemeClr val="bg1"/>
              </a:solidFill>
            </a:endParaRPr>
          </a:p>
          <a:p>
            <a:pPr marL="0" indent="0" algn="ctr">
              <a:buNone/>
            </a:pPr>
            <a:r>
              <a:rPr lang="ja-JP" altLang="en-US" sz="1800" dirty="0">
                <a:solidFill>
                  <a:schemeClr val="bg1"/>
                </a:solidFill>
              </a:rPr>
              <a:t>環境変化に対する</a:t>
            </a:r>
            <a:endParaRPr lang="en-US" altLang="ja-JP" sz="1800" dirty="0">
              <a:solidFill>
                <a:schemeClr val="bg1"/>
              </a:solidFill>
            </a:endParaRPr>
          </a:p>
          <a:p>
            <a:pPr marL="0" indent="0" algn="ctr">
              <a:buNone/>
            </a:pPr>
            <a:r>
              <a:rPr lang="ja-JP" altLang="en-US" sz="1800" dirty="0">
                <a:solidFill>
                  <a:schemeClr val="bg1"/>
                </a:solidFill>
              </a:rPr>
              <a:t>ロバスト性に貢献する性質</a:t>
            </a:r>
            <a:endParaRPr lang="en-US" altLang="ja-JP" sz="1800" dirty="0">
              <a:solidFill>
                <a:schemeClr val="bg1"/>
              </a:solidFill>
            </a:endParaRPr>
          </a:p>
        </p:txBody>
      </p:sp>
      <p:sp>
        <p:nvSpPr>
          <p:cNvPr id="22" name="コンテンツ プレースホルダー 1">
            <a:extLst>
              <a:ext uri="{FF2B5EF4-FFF2-40B4-BE49-F238E27FC236}">
                <a16:creationId xmlns:a16="http://schemas.microsoft.com/office/drawing/2014/main" id="{3497307F-BC27-4FF1-9142-C2B15FB7ED68}"/>
              </a:ext>
            </a:extLst>
          </p:cNvPr>
          <p:cNvSpPr txBox="1">
            <a:spLocks/>
          </p:cNvSpPr>
          <p:nvPr/>
        </p:nvSpPr>
        <p:spPr>
          <a:xfrm>
            <a:off x="4855383" y="4305761"/>
            <a:ext cx="3831418" cy="1353659"/>
          </a:xfrm>
          <a:prstGeom prst="rect">
            <a:avLst/>
          </a:prstGeom>
          <a:solidFill>
            <a:schemeClr val="accent2"/>
          </a:solidFill>
          <a:ln>
            <a:solidFill>
              <a:schemeClr val="accent2">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パラメータ調整</a:t>
            </a:r>
            <a:endParaRPr lang="en-US" altLang="ja-JP" sz="1800" b="1" dirty="0">
              <a:solidFill>
                <a:schemeClr val="bg1"/>
              </a:solidFill>
            </a:endParaRPr>
          </a:p>
          <a:p>
            <a:pPr marL="0" indent="0" algn="ctr">
              <a:buNone/>
            </a:pPr>
            <a:r>
              <a:rPr lang="ja-JP" altLang="en-US" sz="1800" dirty="0">
                <a:solidFill>
                  <a:schemeClr val="bg1"/>
                </a:solidFill>
              </a:rPr>
              <a:t>環境変化に対する</a:t>
            </a:r>
            <a:endParaRPr lang="en-US" altLang="ja-JP" sz="1800" dirty="0">
              <a:solidFill>
                <a:schemeClr val="bg1"/>
              </a:solidFill>
            </a:endParaRPr>
          </a:p>
          <a:p>
            <a:pPr marL="0" indent="0" algn="ctr">
              <a:buNone/>
            </a:pPr>
            <a:r>
              <a:rPr lang="ja-JP" altLang="en-US" sz="1800" dirty="0">
                <a:solidFill>
                  <a:schemeClr val="bg1"/>
                </a:solidFill>
              </a:rPr>
              <a:t>適応性に貢献する機能</a:t>
            </a:r>
            <a:endParaRPr lang="en-US" altLang="ja-JP" sz="1800" dirty="0">
              <a:solidFill>
                <a:schemeClr val="bg1"/>
              </a:solidFill>
            </a:endParaRPr>
          </a:p>
        </p:txBody>
      </p:sp>
      <p:sp>
        <p:nvSpPr>
          <p:cNvPr id="23" name="コンテンツ プレースホルダー 1">
            <a:extLst>
              <a:ext uri="{FF2B5EF4-FFF2-40B4-BE49-F238E27FC236}">
                <a16:creationId xmlns:a16="http://schemas.microsoft.com/office/drawing/2014/main" id="{99F5C50B-2AB6-48F4-8627-492C53FE2A35}"/>
              </a:ext>
            </a:extLst>
          </p:cNvPr>
          <p:cNvSpPr txBox="1">
            <a:spLocks/>
          </p:cNvSpPr>
          <p:nvPr/>
        </p:nvSpPr>
        <p:spPr>
          <a:xfrm>
            <a:off x="458360" y="3687842"/>
            <a:ext cx="3831418" cy="508282"/>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dirty="0">
                <a:solidFill>
                  <a:schemeClr val="bg1"/>
                </a:solidFill>
              </a:rPr>
              <a:t>ロバスト性</a:t>
            </a:r>
            <a:endParaRPr lang="en-US" altLang="ja-JP" sz="1800" dirty="0">
              <a:solidFill>
                <a:schemeClr val="bg1"/>
              </a:solidFill>
            </a:endParaRPr>
          </a:p>
        </p:txBody>
      </p:sp>
      <p:sp>
        <p:nvSpPr>
          <p:cNvPr id="24" name="コンテンツ プレースホルダー 1">
            <a:extLst>
              <a:ext uri="{FF2B5EF4-FFF2-40B4-BE49-F238E27FC236}">
                <a16:creationId xmlns:a16="http://schemas.microsoft.com/office/drawing/2014/main" id="{EC4A9249-DEF9-4ED1-A905-12A3F3827DA3}"/>
              </a:ext>
            </a:extLst>
          </p:cNvPr>
          <p:cNvSpPr txBox="1">
            <a:spLocks/>
          </p:cNvSpPr>
          <p:nvPr/>
        </p:nvSpPr>
        <p:spPr>
          <a:xfrm>
            <a:off x="4855383" y="3687929"/>
            <a:ext cx="3831418" cy="508196"/>
          </a:xfrm>
          <a:prstGeom prst="rect">
            <a:avLst/>
          </a:prstGeom>
          <a:solidFill>
            <a:schemeClr val="accent2"/>
          </a:solidFill>
          <a:ln>
            <a:solidFill>
              <a:schemeClr val="accent2">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dirty="0">
                <a:solidFill>
                  <a:schemeClr val="bg1"/>
                </a:solidFill>
              </a:rPr>
              <a:t>適応性</a:t>
            </a:r>
            <a:endParaRPr lang="en-US" altLang="ja-JP" sz="2400" dirty="0">
              <a:solidFill>
                <a:schemeClr val="bg1"/>
              </a:solidFill>
            </a:endParaRPr>
          </a:p>
        </p:txBody>
      </p:sp>
      <p:sp>
        <p:nvSpPr>
          <p:cNvPr id="25" name="角丸四角形 12">
            <a:extLst>
              <a:ext uri="{FF2B5EF4-FFF2-40B4-BE49-F238E27FC236}">
                <a16:creationId xmlns:a16="http://schemas.microsoft.com/office/drawing/2014/main" id="{2F42C21C-556C-4170-B74F-77259DB5B31E}"/>
              </a:ext>
            </a:extLst>
          </p:cNvPr>
          <p:cNvSpPr/>
          <p:nvPr/>
        </p:nvSpPr>
        <p:spPr bwMode="auto">
          <a:xfrm>
            <a:off x="67617" y="993612"/>
            <a:ext cx="8929589" cy="1056660"/>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altLang="ja-JP" sz="2400" dirty="0">
              <a:solidFill>
                <a:schemeClr val="tx1"/>
              </a:solidFill>
              <a:latin typeface="Times New Roman" panose="02020603050405020304" pitchFamily="18" charset="0"/>
              <a:cs typeface="Times New Roman" panose="02020603050405020304" pitchFamily="18" charset="0"/>
            </a:endParaRPr>
          </a:p>
        </p:txBody>
      </p:sp>
      <p:sp>
        <p:nvSpPr>
          <p:cNvPr id="26" name="矢印: 右 25">
            <a:extLst>
              <a:ext uri="{FF2B5EF4-FFF2-40B4-BE49-F238E27FC236}">
                <a16:creationId xmlns:a16="http://schemas.microsoft.com/office/drawing/2014/main" id="{ED0CA105-0D98-4142-B7F9-7A2CFB6B6172}"/>
              </a:ext>
            </a:extLst>
          </p:cNvPr>
          <p:cNvSpPr/>
          <p:nvPr/>
        </p:nvSpPr>
        <p:spPr>
          <a:xfrm rot="5400000" flipH="1">
            <a:off x="2119950" y="3053615"/>
            <a:ext cx="508238" cy="449626"/>
          </a:xfrm>
          <a:prstGeom prst="rightArrow">
            <a:avLst/>
          </a:prstGeom>
          <a:solidFill>
            <a:schemeClr val="tx1">
              <a:lumMod val="50000"/>
              <a:lumOff val="5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C9F02EA5-E39E-4245-8C87-0ADB67A4616F}"/>
              </a:ext>
            </a:extLst>
          </p:cNvPr>
          <p:cNvSpPr/>
          <p:nvPr/>
        </p:nvSpPr>
        <p:spPr>
          <a:xfrm rot="5400000" flipH="1">
            <a:off x="6516973" y="3053615"/>
            <a:ext cx="508238" cy="449626"/>
          </a:xfrm>
          <a:prstGeom prst="rightArrow">
            <a:avLst/>
          </a:prstGeom>
          <a:solidFill>
            <a:schemeClr val="tx1">
              <a:lumMod val="50000"/>
              <a:lumOff val="5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3" name="コンテンツ プレースホルダー 1">
            <a:extLst>
              <a:ext uri="{FF2B5EF4-FFF2-40B4-BE49-F238E27FC236}">
                <a16:creationId xmlns:a16="http://schemas.microsoft.com/office/drawing/2014/main" id="{B86FCF40-79FD-4ACD-8FB0-1E6DE7C7BA15}"/>
              </a:ext>
            </a:extLst>
          </p:cNvPr>
          <p:cNvSpPr txBox="1">
            <a:spLocks/>
          </p:cNvSpPr>
          <p:nvPr/>
        </p:nvSpPr>
        <p:spPr>
          <a:xfrm>
            <a:off x="121238" y="-33453"/>
            <a:ext cx="2867289"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2. </a:t>
            </a:r>
            <a:r>
              <a:rPr lang="ja-JP" altLang="en-US" sz="1800" b="1" dirty="0">
                <a:solidFill>
                  <a:schemeClr val="bg1"/>
                </a:solidFill>
              </a:rPr>
              <a:t>大学での研究進捗と成果</a:t>
            </a:r>
            <a:endParaRPr lang="en-US" altLang="ja-JP" sz="1800" b="1" dirty="0">
              <a:solidFill>
                <a:schemeClr val="bg1"/>
              </a:solidFill>
            </a:endParaRPr>
          </a:p>
        </p:txBody>
      </p:sp>
    </p:spTree>
    <p:extLst>
      <p:ext uri="{BB962C8B-B14F-4D97-AF65-F5344CB8AC3E}">
        <p14:creationId xmlns:p14="http://schemas.microsoft.com/office/powerpoint/2010/main" val="121031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図表 4"/>
          <p:cNvGraphicFramePr/>
          <p:nvPr>
            <p:extLst>
              <p:ext uri="{D42A27DB-BD31-4B8C-83A1-F6EECF244321}">
                <p14:modId xmlns:p14="http://schemas.microsoft.com/office/powerpoint/2010/main" val="2794346865"/>
              </p:ext>
            </p:extLst>
          </p:nvPr>
        </p:nvGraphicFramePr>
        <p:xfrm>
          <a:off x="431469" y="1109833"/>
          <a:ext cx="8225642" cy="47526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左右矢印 14"/>
          <p:cNvSpPr/>
          <p:nvPr/>
        </p:nvSpPr>
        <p:spPr>
          <a:xfrm>
            <a:off x="625709" y="2007663"/>
            <a:ext cx="6451806" cy="3562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大学での研究計画</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6</a:t>
            </a:fld>
            <a:endParaRPr lang="ja-JP" altLang="en-US"/>
          </a:p>
        </p:txBody>
      </p:sp>
      <p:cxnSp>
        <p:nvCxnSpPr>
          <p:cNvPr id="7" name="直線コネクタ 6"/>
          <p:cNvCxnSpPr/>
          <p:nvPr/>
        </p:nvCxnSpPr>
        <p:spPr>
          <a:xfrm>
            <a:off x="5991378" y="1109834"/>
            <a:ext cx="0" cy="3766965"/>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139321" y="1121709"/>
            <a:ext cx="0" cy="361258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6" name="左右矢印 5"/>
          <p:cNvSpPr/>
          <p:nvPr/>
        </p:nvSpPr>
        <p:spPr>
          <a:xfrm>
            <a:off x="4652699" y="2780645"/>
            <a:ext cx="2424819" cy="3562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p:cNvCxnSpPr>
            <a:cxnSpLocks/>
          </p:cNvCxnSpPr>
          <p:nvPr/>
        </p:nvCxnSpPr>
        <p:spPr>
          <a:xfrm>
            <a:off x="7074862" y="1784473"/>
            <a:ext cx="0" cy="3100147"/>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4" name="四角形吹き出し 13"/>
          <p:cNvSpPr/>
          <p:nvPr/>
        </p:nvSpPr>
        <p:spPr>
          <a:xfrm>
            <a:off x="121238" y="5283246"/>
            <a:ext cx="2435805" cy="579101"/>
          </a:xfrm>
          <a:prstGeom prst="wedgeRectCallout">
            <a:avLst>
              <a:gd name="adj1" fmla="val -2337"/>
              <a:gd name="adj2" fmla="val -55035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既存手法の改良ネタ</a:t>
            </a:r>
          </a:p>
        </p:txBody>
      </p:sp>
      <p:sp>
        <p:nvSpPr>
          <p:cNvPr id="17" name="四角形吹き出し 16"/>
          <p:cNvSpPr/>
          <p:nvPr/>
        </p:nvSpPr>
        <p:spPr>
          <a:xfrm>
            <a:off x="2634297" y="5282928"/>
            <a:ext cx="2434629" cy="579101"/>
          </a:xfrm>
          <a:prstGeom prst="wedgeRectCallout">
            <a:avLst>
              <a:gd name="adj1" fmla="val 33701"/>
              <a:gd name="adj2" fmla="val -402611"/>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新規手法の開発ネタ</a:t>
            </a:r>
          </a:p>
        </p:txBody>
      </p:sp>
      <p:sp>
        <p:nvSpPr>
          <p:cNvPr id="20" name="テキスト ボックス 19"/>
          <p:cNvSpPr txBox="1"/>
          <p:nvPr/>
        </p:nvSpPr>
        <p:spPr>
          <a:xfrm>
            <a:off x="6510922" y="4892926"/>
            <a:ext cx="1127880" cy="400110"/>
          </a:xfrm>
          <a:prstGeom prst="rect">
            <a:avLst/>
          </a:prstGeom>
          <a:noFill/>
        </p:spPr>
        <p:txBody>
          <a:bodyPr wrap="square" rtlCol="0">
            <a:spAutoFit/>
          </a:bodyPr>
          <a:lstStyle/>
          <a:p>
            <a:pPr algn="ctr"/>
            <a:r>
              <a:rPr kumimoji="1" lang="ja-JP" altLang="en-US" sz="2000" dirty="0"/>
              <a:t>いまここ</a:t>
            </a:r>
          </a:p>
        </p:txBody>
      </p:sp>
      <p:sp>
        <p:nvSpPr>
          <p:cNvPr id="21" name="左右矢印 20"/>
          <p:cNvSpPr/>
          <p:nvPr/>
        </p:nvSpPr>
        <p:spPr>
          <a:xfrm>
            <a:off x="6944011" y="3308011"/>
            <a:ext cx="1403279" cy="3562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吹き出し 21"/>
          <p:cNvSpPr/>
          <p:nvPr/>
        </p:nvSpPr>
        <p:spPr>
          <a:xfrm>
            <a:off x="7528217" y="2505194"/>
            <a:ext cx="1439125" cy="579101"/>
          </a:xfrm>
          <a:prstGeom prst="wedgeRectCallout">
            <a:avLst>
              <a:gd name="adj1" fmla="val -31667"/>
              <a:gd name="adj2" fmla="val 8877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D</a:t>
            </a:r>
            <a:r>
              <a:rPr lang="ja-JP" altLang="en-US" dirty="0">
                <a:solidFill>
                  <a:schemeClr val="tx1"/>
                </a:solidFill>
              </a:rPr>
              <a:t>論準備</a:t>
            </a:r>
            <a:endParaRPr kumimoji="1" lang="ja-JP" altLang="en-US" dirty="0">
              <a:solidFill>
                <a:schemeClr val="tx1"/>
              </a:solidFill>
            </a:endParaRPr>
          </a:p>
        </p:txBody>
      </p:sp>
      <p:sp>
        <p:nvSpPr>
          <p:cNvPr id="25" name="コンテンツ プレースホルダー 1">
            <a:extLst>
              <a:ext uri="{FF2B5EF4-FFF2-40B4-BE49-F238E27FC236}">
                <a16:creationId xmlns:a16="http://schemas.microsoft.com/office/drawing/2014/main" id="{363C66F7-5550-44C9-BD41-4C97340F2AA9}"/>
              </a:ext>
            </a:extLst>
          </p:cNvPr>
          <p:cNvSpPr txBox="1">
            <a:spLocks/>
          </p:cNvSpPr>
          <p:nvPr/>
        </p:nvSpPr>
        <p:spPr>
          <a:xfrm>
            <a:off x="121238" y="-33453"/>
            <a:ext cx="2867289"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2. </a:t>
            </a:r>
            <a:r>
              <a:rPr lang="ja-JP" altLang="en-US" sz="1800" b="1" dirty="0">
                <a:solidFill>
                  <a:schemeClr val="bg1"/>
                </a:solidFill>
              </a:rPr>
              <a:t>大学での研究進捗と成果</a:t>
            </a:r>
            <a:endParaRPr lang="en-US" altLang="ja-JP" sz="1800" b="1" dirty="0">
              <a:solidFill>
                <a:schemeClr val="bg1"/>
              </a:solidFill>
            </a:endParaRPr>
          </a:p>
        </p:txBody>
      </p:sp>
      <p:sp>
        <p:nvSpPr>
          <p:cNvPr id="16" name="左右矢印 20">
            <a:extLst>
              <a:ext uri="{FF2B5EF4-FFF2-40B4-BE49-F238E27FC236}">
                <a16:creationId xmlns:a16="http://schemas.microsoft.com/office/drawing/2014/main" id="{FC364C1C-DA1F-4EE8-96A5-91A435F265B7}"/>
              </a:ext>
            </a:extLst>
          </p:cNvPr>
          <p:cNvSpPr/>
          <p:nvPr/>
        </p:nvSpPr>
        <p:spPr>
          <a:xfrm>
            <a:off x="7514376" y="3932160"/>
            <a:ext cx="832911" cy="3562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吹き出し 21">
            <a:extLst>
              <a:ext uri="{FF2B5EF4-FFF2-40B4-BE49-F238E27FC236}">
                <a16:creationId xmlns:a16="http://schemas.microsoft.com/office/drawing/2014/main" id="{5430B094-A7EE-4443-A001-024096961118}"/>
              </a:ext>
            </a:extLst>
          </p:cNvPr>
          <p:cNvSpPr/>
          <p:nvPr/>
        </p:nvSpPr>
        <p:spPr>
          <a:xfrm>
            <a:off x="7528217" y="4595069"/>
            <a:ext cx="1439125" cy="356259"/>
          </a:xfrm>
          <a:prstGeom prst="wedgeRectCallout">
            <a:avLst>
              <a:gd name="adj1" fmla="val -25376"/>
              <a:gd name="adj2" fmla="val -136174"/>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公聴会準備</a:t>
            </a:r>
            <a:endParaRPr kumimoji="1" lang="ja-JP" altLang="en-US" dirty="0">
              <a:solidFill>
                <a:schemeClr val="tx1"/>
              </a:solidFill>
            </a:endParaRPr>
          </a:p>
        </p:txBody>
      </p:sp>
      <p:sp>
        <p:nvSpPr>
          <p:cNvPr id="23" name="コンテンツ プレースホルダー 1">
            <a:extLst>
              <a:ext uri="{FF2B5EF4-FFF2-40B4-BE49-F238E27FC236}">
                <a16:creationId xmlns:a16="http://schemas.microsoft.com/office/drawing/2014/main" id="{4AB14B9E-23F8-40E5-A2F7-0C8D89327CB4}"/>
              </a:ext>
            </a:extLst>
          </p:cNvPr>
          <p:cNvSpPr txBox="1">
            <a:spLocks/>
          </p:cNvSpPr>
          <p:nvPr/>
        </p:nvSpPr>
        <p:spPr>
          <a:xfrm>
            <a:off x="6510922" y="5377705"/>
            <a:ext cx="2549855" cy="356259"/>
          </a:xfrm>
          <a:prstGeom prst="rect">
            <a:avLst/>
          </a:prstGeom>
          <a:solidFill>
            <a:schemeClr val="accent4"/>
          </a:solidFill>
          <a:ln>
            <a:solidFill>
              <a:schemeClr val="accent4">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dirty="0">
                <a:solidFill>
                  <a:schemeClr val="bg1"/>
                </a:solidFill>
              </a:rPr>
              <a:t>公聴会（</a:t>
            </a:r>
            <a:r>
              <a:rPr lang="en-US" altLang="ja-JP" sz="2000" dirty="0">
                <a:solidFill>
                  <a:schemeClr val="bg1"/>
                </a:solidFill>
              </a:rPr>
              <a:t>7/E</a:t>
            </a:r>
            <a:r>
              <a:rPr lang="ja-JP" altLang="en-US" sz="2000" dirty="0">
                <a:solidFill>
                  <a:schemeClr val="bg1"/>
                </a:solidFill>
              </a:rPr>
              <a:t>～</a:t>
            </a:r>
            <a:r>
              <a:rPr lang="en-US" altLang="ja-JP" sz="2000" dirty="0">
                <a:solidFill>
                  <a:schemeClr val="bg1"/>
                </a:solidFill>
              </a:rPr>
              <a:t>8/B</a:t>
            </a:r>
            <a:r>
              <a:rPr lang="ja-JP" altLang="en-US" sz="2000" dirty="0">
                <a:solidFill>
                  <a:schemeClr val="bg1"/>
                </a:solidFill>
              </a:rPr>
              <a:t>）</a:t>
            </a:r>
            <a:endParaRPr lang="en-US" altLang="ja-JP" sz="2000" dirty="0">
              <a:solidFill>
                <a:schemeClr val="bg1"/>
              </a:solidFill>
            </a:endParaRPr>
          </a:p>
        </p:txBody>
      </p:sp>
      <p:sp>
        <p:nvSpPr>
          <p:cNvPr id="24" name="テキスト ボックス 23">
            <a:extLst>
              <a:ext uri="{FF2B5EF4-FFF2-40B4-BE49-F238E27FC236}">
                <a16:creationId xmlns:a16="http://schemas.microsoft.com/office/drawing/2014/main" id="{83968D72-6A4C-4C42-9E75-C29A812956A3}"/>
              </a:ext>
            </a:extLst>
          </p:cNvPr>
          <p:cNvSpPr txBox="1"/>
          <p:nvPr/>
        </p:nvSpPr>
        <p:spPr>
          <a:xfrm>
            <a:off x="-7268" y="752494"/>
            <a:ext cx="1127880" cy="400110"/>
          </a:xfrm>
          <a:prstGeom prst="rect">
            <a:avLst/>
          </a:prstGeom>
          <a:noFill/>
        </p:spPr>
        <p:txBody>
          <a:bodyPr wrap="square" rtlCol="0">
            <a:spAutoFit/>
          </a:bodyPr>
          <a:lstStyle/>
          <a:p>
            <a:pPr algn="ctr"/>
            <a:r>
              <a:rPr kumimoji="1" lang="en-US" altLang="ja-JP" sz="2000" dirty="0"/>
              <a:t>2017/10</a:t>
            </a:r>
            <a:endParaRPr kumimoji="1" lang="ja-JP" altLang="en-US" sz="2000" dirty="0"/>
          </a:p>
        </p:txBody>
      </p:sp>
      <p:sp>
        <p:nvSpPr>
          <p:cNvPr id="26" name="テキスト ボックス 25">
            <a:extLst>
              <a:ext uri="{FF2B5EF4-FFF2-40B4-BE49-F238E27FC236}">
                <a16:creationId xmlns:a16="http://schemas.microsoft.com/office/drawing/2014/main" id="{B2B5137B-4CBC-45E2-B6E7-CEA1FD4FA19E}"/>
              </a:ext>
            </a:extLst>
          </p:cNvPr>
          <p:cNvSpPr txBox="1"/>
          <p:nvPr/>
        </p:nvSpPr>
        <p:spPr>
          <a:xfrm>
            <a:off x="7930831" y="752494"/>
            <a:ext cx="1127880" cy="400110"/>
          </a:xfrm>
          <a:prstGeom prst="rect">
            <a:avLst/>
          </a:prstGeom>
          <a:noFill/>
        </p:spPr>
        <p:txBody>
          <a:bodyPr wrap="square" rtlCol="0">
            <a:spAutoFit/>
          </a:bodyPr>
          <a:lstStyle/>
          <a:p>
            <a:pPr algn="ctr"/>
            <a:r>
              <a:rPr kumimoji="1" lang="en-US" altLang="ja-JP" sz="2000" dirty="0"/>
              <a:t>2020/10</a:t>
            </a:r>
            <a:endParaRPr kumimoji="1" lang="ja-JP" altLang="en-US" sz="2000" dirty="0"/>
          </a:p>
        </p:txBody>
      </p:sp>
      <p:sp>
        <p:nvSpPr>
          <p:cNvPr id="27" name="テキスト ボックス 26">
            <a:extLst>
              <a:ext uri="{FF2B5EF4-FFF2-40B4-BE49-F238E27FC236}">
                <a16:creationId xmlns:a16="http://schemas.microsoft.com/office/drawing/2014/main" id="{E1F138B7-597B-4F81-BE24-720D11AE6725}"/>
              </a:ext>
            </a:extLst>
          </p:cNvPr>
          <p:cNvSpPr txBox="1"/>
          <p:nvPr/>
        </p:nvSpPr>
        <p:spPr>
          <a:xfrm>
            <a:off x="5427438" y="736491"/>
            <a:ext cx="1127880" cy="400110"/>
          </a:xfrm>
          <a:prstGeom prst="rect">
            <a:avLst/>
          </a:prstGeom>
          <a:noFill/>
        </p:spPr>
        <p:txBody>
          <a:bodyPr wrap="square" rtlCol="0">
            <a:spAutoFit/>
          </a:bodyPr>
          <a:lstStyle/>
          <a:p>
            <a:pPr algn="ctr"/>
            <a:r>
              <a:rPr kumimoji="1" lang="en-US" altLang="ja-JP" sz="2000" dirty="0"/>
              <a:t>2019/10</a:t>
            </a:r>
            <a:endParaRPr kumimoji="1" lang="ja-JP" altLang="en-US" sz="2000" dirty="0"/>
          </a:p>
        </p:txBody>
      </p:sp>
      <p:sp>
        <p:nvSpPr>
          <p:cNvPr id="28" name="テキスト ボックス 27">
            <a:extLst>
              <a:ext uri="{FF2B5EF4-FFF2-40B4-BE49-F238E27FC236}">
                <a16:creationId xmlns:a16="http://schemas.microsoft.com/office/drawing/2014/main" id="{E5A2ABF0-2E11-4609-A123-F259B5B51699}"/>
              </a:ext>
            </a:extLst>
          </p:cNvPr>
          <p:cNvSpPr txBox="1"/>
          <p:nvPr/>
        </p:nvSpPr>
        <p:spPr>
          <a:xfrm>
            <a:off x="6679134" y="738938"/>
            <a:ext cx="1127880" cy="400110"/>
          </a:xfrm>
          <a:prstGeom prst="rect">
            <a:avLst/>
          </a:prstGeom>
          <a:noFill/>
        </p:spPr>
        <p:txBody>
          <a:bodyPr wrap="square" rtlCol="0">
            <a:spAutoFit/>
          </a:bodyPr>
          <a:lstStyle/>
          <a:p>
            <a:pPr algn="ctr"/>
            <a:r>
              <a:rPr kumimoji="1" lang="en-US" altLang="ja-JP" sz="2000" dirty="0"/>
              <a:t>2020/04</a:t>
            </a:r>
            <a:endParaRPr kumimoji="1" lang="ja-JP" altLang="en-US" sz="2000" dirty="0"/>
          </a:p>
        </p:txBody>
      </p:sp>
    </p:spTree>
    <p:extLst>
      <p:ext uri="{BB962C8B-B14F-4D97-AF65-F5344CB8AC3E}">
        <p14:creationId xmlns:p14="http://schemas.microsoft.com/office/powerpoint/2010/main" val="297910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 7">
            <a:extLst>
              <a:ext uri="{FF2B5EF4-FFF2-40B4-BE49-F238E27FC236}">
                <a16:creationId xmlns:a16="http://schemas.microsoft.com/office/drawing/2014/main" id="{987316C7-16B4-4051-82E8-E6C021A61958}"/>
              </a:ext>
            </a:extLst>
          </p:cNvPr>
          <p:cNvGraphicFramePr>
            <a:graphicFrameLocks noGrp="1"/>
          </p:cNvGraphicFramePr>
          <p:nvPr>
            <p:extLst>
              <p:ext uri="{D42A27DB-BD31-4B8C-83A1-F6EECF244321}">
                <p14:modId xmlns:p14="http://schemas.microsoft.com/office/powerpoint/2010/main" val="2799849212"/>
              </p:ext>
            </p:extLst>
          </p:nvPr>
        </p:nvGraphicFramePr>
        <p:xfrm>
          <a:off x="81481" y="856862"/>
          <a:ext cx="8853999" cy="5287410"/>
        </p:xfrm>
        <a:graphic>
          <a:graphicData uri="http://schemas.openxmlformats.org/drawingml/2006/table">
            <a:tbl>
              <a:tblPr firstRow="1" bandRow="1">
                <a:tableStyleId>{5C22544A-7EE6-4342-B048-85BDC9FD1C3A}</a:tableStyleId>
              </a:tblPr>
              <a:tblGrid>
                <a:gridCol w="720625">
                  <a:extLst>
                    <a:ext uri="{9D8B030D-6E8A-4147-A177-3AD203B41FA5}">
                      <a16:colId xmlns:a16="http://schemas.microsoft.com/office/drawing/2014/main" val="20000"/>
                    </a:ext>
                  </a:extLst>
                </a:gridCol>
                <a:gridCol w="8133374">
                  <a:extLst>
                    <a:ext uri="{9D8B030D-6E8A-4147-A177-3AD203B41FA5}">
                      <a16:colId xmlns:a16="http://schemas.microsoft.com/office/drawing/2014/main" val="20001"/>
                    </a:ext>
                  </a:extLst>
                </a:gridCol>
              </a:tblGrid>
              <a:tr h="322121">
                <a:tc>
                  <a:txBody>
                    <a:bodyPr/>
                    <a:lstStyle/>
                    <a:p>
                      <a:pPr algn="ctr"/>
                      <a:r>
                        <a:rPr kumimoji="1" lang="en-US" altLang="ja-JP" sz="1800" dirty="0"/>
                        <a:t>#</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学術論文（論文及びレター）　</a:t>
                      </a:r>
                      <a:r>
                        <a:rPr kumimoji="1" lang="en-US" altLang="ja-JP" sz="1800" dirty="0"/>
                        <a:t>6</a:t>
                      </a:r>
                      <a:r>
                        <a:rPr kumimoji="1" lang="ja-JP" altLang="en-US" sz="1800" dirty="0"/>
                        <a:t>件</a:t>
                      </a:r>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83115">
                <a:tc>
                  <a:txBody>
                    <a:bodyPr/>
                    <a:lstStyle/>
                    <a:p>
                      <a:r>
                        <a:rPr kumimoji="1" lang="en-US" altLang="ja-JP" sz="1600" dirty="0"/>
                        <a:t>[1]</a:t>
                      </a:r>
                    </a:p>
                    <a:p>
                      <a:r>
                        <a:rPr kumimoji="1" lang="ja-JP" altLang="en-US" sz="1600" dirty="0"/>
                        <a:t>レター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kumimoji="1" lang="ja-JP" altLang="en-US" sz="1600" dirty="0"/>
                        <a:t>「</a:t>
                      </a:r>
                      <a:r>
                        <a:rPr kumimoji="1" lang="en-US" altLang="ja-JP" sz="1600" dirty="0"/>
                        <a:t>Cuckoo Search</a:t>
                      </a:r>
                      <a:r>
                        <a:rPr kumimoji="1" lang="ja-JP" altLang="en-US" sz="1600" dirty="0"/>
                        <a:t>のパラメータ解析と適応化に関する基礎検討」</a:t>
                      </a:r>
                      <a:r>
                        <a:rPr kumimoji="1" lang="ja-JP" altLang="en-US" sz="1600" baseline="0" dirty="0"/>
                        <a:t>，</a:t>
                      </a:r>
                      <a:r>
                        <a:rPr kumimoji="1" lang="en-US" altLang="ja-JP" sz="1600" dirty="0"/>
                        <a:t>【</a:t>
                      </a:r>
                      <a:r>
                        <a:rPr kumimoji="1" lang="ja-JP" altLang="en-US" sz="1600" dirty="0"/>
                        <a:t>レター</a:t>
                      </a:r>
                      <a:r>
                        <a:rPr kumimoji="1" lang="en-US" altLang="ja-JP" sz="1600" dirty="0"/>
                        <a:t>】</a:t>
                      </a:r>
                    </a:p>
                    <a:p>
                      <a:r>
                        <a:rPr kumimoji="1" lang="ja-JP" altLang="en-US" sz="1600" dirty="0"/>
                        <a:t>電気学会 </a:t>
                      </a:r>
                      <a:r>
                        <a:rPr lang="ja-JP" altLang="en-US" sz="1600" dirty="0">
                          <a:solidFill>
                            <a:schemeClr val="tx1"/>
                          </a:solidFill>
                          <a:latin typeface="Times New Roman" panose="02020603050405020304" pitchFamily="18" charset="0"/>
                          <a:cs typeface="Times New Roman" panose="02020603050405020304" pitchFamily="18" charset="0"/>
                        </a:rPr>
                        <a:t>電子・情報・システム</a:t>
                      </a:r>
                      <a:r>
                        <a:rPr kumimoji="1" lang="ja-JP" altLang="en-US" sz="1600" dirty="0"/>
                        <a:t>部門誌，</a:t>
                      </a:r>
                      <a:r>
                        <a:rPr kumimoji="1" lang="ja-JP" altLang="en-US" sz="1600" baseline="0" dirty="0"/>
                        <a:t> </a:t>
                      </a:r>
                      <a:r>
                        <a:rPr kumimoji="1" lang="en-US" altLang="ja-JP" sz="1600" baseline="0" dirty="0"/>
                        <a:t>Vol.135</a:t>
                      </a:r>
                      <a:r>
                        <a:rPr kumimoji="1" lang="ja-JP" altLang="en-US" sz="1600" baseline="0" dirty="0" err="1"/>
                        <a:t>，</a:t>
                      </a:r>
                      <a:r>
                        <a:rPr kumimoji="1" lang="en-US" altLang="ja-JP" sz="1600" baseline="0" dirty="0"/>
                        <a:t>No.6</a:t>
                      </a:r>
                      <a:r>
                        <a:rPr kumimoji="1" lang="ja-JP" altLang="en-US" sz="1600" baseline="0" dirty="0" err="1"/>
                        <a:t>，</a:t>
                      </a:r>
                      <a:r>
                        <a:rPr kumimoji="1" lang="en-US" altLang="ja-JP" sz="1600" baseline="0" dirty="0"/>
                        <a:t>pp.721-722 (2015.6)</a:t>
                      </a:r>
                      <a:endParaRPr kumimoji="1" lang="ja-JP" altLang="en-US" sz="16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83115">
                <a:tc>
                  <a:txBody>
                    <a:bodyPr/>
                    <a:lstStyle/>
                    <a:p>
                      <a:r>
                        <a:rPr kumimoji="1" lang="en-US" altLang="ja-JP" sz="1600" dirty="0"/>
                        <a:t>[2]</a:t>
                      </a:r>
                    </a:p>
                    <a:p>
                      <a:r>
                        <a:rPr kumimoji="1" lang="ja-JP" altLang="en-US" sz="1600" dirty="0">
                          <a:solidFill>
                            <a:schemeClr val="bg1">
                              <a:lumMod val="65000"/>
                            </a:schemeClr>
                          </a:solidFill>
                        </a:rPr>
                        <a:t>レター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noFill/>
                  </a:tcPr>
                </a:tc>
                <a:tc>
                  <a:txBody>
                    <a:bodyPr/>
                    <a:lstStyle/>
                    <a:p>
                      <a:r>
                        <a:rPr kumimoji="1" lang="ja-JP" altLang="en-US" sz="1600" dirty="0"/>
                        <a:t>「単一目的最適化における優良解集合探索問題と</a:t>
                      </a:r>
                      <a:r>
                        <a:rPr kumimoji="1" lang="en-US" altLang="ja-JP" sz="1600" dirty="0"/>
                        <a:t>Firefly Algorithm</a:t>
                      </a:r>
                      <a:r>
                        <a:rPr kumimoji="1" lang="ja-JP" altLang="en-US" sz="1600" dirty="0"/>
                        <a:t>に基づく解法」</a:t>
                      </a:r>
                      <a:r>
                        <a:rPr kumimoji="1" lang="ja-JP" altLang="en-US" sz="1600" baseline="0" dirty="0"/>
                        <a:t>，</a:t>
                      </a:r>
                      <a:endParaRPr kumimoji="1" lang="en-US" altLang="ja-JP" sz="1600" dirty="0"/>
                    </a:p>
                    <a:p>
                      <a:r>
                        <a:rPr kumimoji="1" lang="ja-JP" altLang="en-US" sz="1600" dirty="0"/>
                        <a:t>電気学会 </a:t>
                      </a:r>
                      <a:r>
                        <a:rPr lang="ja-JP" altLang="en-US" sz="1600" dirty="0">
                          <a:solidFill>
                            <a:schemeClr val="tx1"/>
                          </a:solidFill>
                          <a:latin typeface="Times New Roman" panose="02020603050405020304" pitchFamily="18" charset="0"/>
                          <a:cs typeface="Times New Roman" panose="02020603050405020304" pitchFamily="18" charset="0"/>
                        </a:rPr>
                        <a:t>電子・情報・システム</a:t>
                      </a:r>
                      <a:r>
                        <a:rPr kumimoji="1" lang="ja-JP" altLang="en-US" sz="1600" dirty="0"/>
                        <a:t>部門誌，</a:t>
                      </a:r>
                      <a:r>
                        <a:rPr kumimoji="1" lang="ja-JP" altLang="en-US" sz="1600" baseline="0" dirty="0"/>
                        <a:t> </a:t>
                      </a:r>
                      <a:r>
                        <a:rPr kumimoji="1" lang="en-US" altLang="ja-JP" sz="1600" baseline="0" dirty="0"/>
                        <a:t>Vol.136</a:t>
                      </a:r>
                      <a:r>
                        <a:rPr kumimoji="1" lang="ja-JP" altLang="en-US" sz="1600" baseline="0" dirty="0" err="1"/>
                        <a:t>，</a:t>
                      </a:r>
                      <a:r>
                        <a:rPr kumimoji="1" lang="en-US" altLang="ja-JP" sz="1600" baseline="0" dirty="0"/>
                        <a:t>No.10</a:t>
                      </a:r>
                      <a:r>
                        <a:rPr kumimoji="1" lang="ja-JP" altLang="en-US" sz="1600" baseline="0" dirty="0" err="1"/>
                        <a:t>，</a:t>
                      </a:r>
                      <a:r>
                        <a:rPr kumimoji="1" lang="en-US" altLang="ja-JP" sz="1600" baseline="0" dirty="0"/>
                        <a:t>pp.1497-1498 (2016.10)</a:t>
                      </a:r>
                      <a:endParaRPr kumimoji="1" lang="ja-JP" altLang="en-US" sz="16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3"/>
                  </a:ext>
                </a:extLst>
              </a:tr>
              <a:tr h="683115">
                <a:tc>
                  <a:txBody>
                    <a:bodyPr/>
                    <a:lstStyle/>
                    <a:p>
                      <a:r>
                        <a:rPr kumimoji="1" lang="en-US" altLang="ja-JP" sz="1600" dirty="0"/>
                        <a:t>[3]</a:t>
                      </a:r>
                    </a:p>
                    <a:p>
                      <a:r>
                        <a:rPr kumimoji="1" lang="ja-JP" altLang="en-US" sz="1600" dirty="0"/>
                        <a:t>論文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noFill/>
                  </a:tcPr>
                </a:tc>
                <a:tc>
                  <a:txBody>
                    <a:bodyPr/>
                    <a:lstStyle/>
                    <a:p>
                      <a:r>
                        <a:rPr kumimoji="1" lang="ja-JP" altLang="en-US" sz="1600" dirty="0"/>
                        <a:t>「探索状態の評価と制御に基づく適応型</a:t>
                      </a:r>
                      <a:r>
                        <a:rPr kumimoji="1" lang="en-US" altLang="ja-JP" sz="1600" dirty="0"/>
                        <a:t>Cuckoo Search</a:t>
                      </a:r>
                      <a:r>
                        <a:rPr kumimoji="1" lang="ja-JP" altLang="en-US" sz="1600" dirty="0"/>
                        <a:t>」</a:t>
                      </a:r>
                      <a:r>
                        <a:rPr kumimoji="1" lang="ja-JP" altLang="en-US" sz="1600" baseline="0" dirty="0"/>
                        <a:t>，</a:t>
                      </a:r>
                      <a:endParaRPr kumimoji="1" lang="en-US" altLang="ja-JP" sz="1600" dirty="0"/>
                    </a:p>
                    <a:p>
                      <a:r>
                        <a:rPr kumimoji="1" lang="ja-JP" altLang="en-US" sz="1600" dirty="0"/>
                        <a:t>電気学会 </a:t>
                      </a:r>
                      <a:r>
                        <a:rPr lang="ja-JP" altLang="en-US" sz="1600" dirty="0">
                          <a:solidFill>
                            <a:schemeClr val="tx1"/>
                          </a:solidFill>
                          <a:latin typeface="Times New Roman" panose="02020603050405020304" pitchFamily="18" charset="0"/>
                          <a:cs typeface="Times New Roman" panose="02020603050405020304" pitchFamily="18" charset="0"/>
                        </a:rPr>
                        <a:t>電子・情報・システム</a:t>
                      </a:r>
                      <a:r>
                        <a:rPr kumimoji="1" lang="ja-JP" altLang="en-US" sz="1600" dirty="0"/>
                        <a:t>部門誌，</a:t>
                      </a:r>
                      <a:r>
                        <a:rPr kumimoji="1" lang="ja-JP" altLang="en-US" sz="1600" baseline="0" dirty="0"/>
                        <a:t> </a:t>
                      </a:r>
                      <a:r>
                        <a:rPr kumimoji="1" lang="en-US" altLang="ja-JP" sz="1600" baseline="0" dirty="0"/>
                        <a:t>Vol.136</a:t>
                      </a:r>
                      <a:r>
                        <a:rPr kumimoji="1" lang="ja-JP" altLang="en-US" sz="1600" baseline="0" dirty="0" err="1"/>
                        <a:t>，</a:t>
                      </a:r>
                      <a:r>
                        <a:rPr kumimoji="1" lang="en-US" altLang="ja-JP" sz="1600" baseline="0" dirty="0"/>
                        <a:t>No.11</a:t>
                      </a:r>
                      <a:r>
                        <a:rPr kumimoji="1" lang="ja-JP" altLang="en-US" sz="1600" baseline="0" dirty="0" err="1"/>
                        <a:t>，</a:t>
                      </a:r>
                      <a:r>
                        <a:rPr kumimoji="1" lang="en-US" altLang="ja-JP" sz="1600" baseline="0" dirty="0"/>
                        <a:t>pp.1596-1609 (2016.11)</a:t>
                      </a:r>
                      <a:endParaRPr kumimoji="1" lang="ja-JP" altLang="en-US" sz="16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4"/>
                  </a:ext>
                </a:extLst>
              </a:tr>
              <a:tr h="683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Letter</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noFill/>
                  </a:tcPr>
                </a:tc>
                <a:tc>
                  <a:txBody>
                    <a:bodyPr/>
                    <a:lstStyle/>
                    <a:p>
                      <a:r>
                        <a:rPr kumimoji="1" lang="en-US" altLang="ja-JP" sz="1600" dirty="0"/>
                        <a:t>“Making Rotational Invariance of Particle</a:t>
                      </a:r>
                      <a:r>
                        <a:rPr kumimoji="1" lang="en-US" altLang="ja-JP" sz="1600" baseline="0" dirty="0"/>
                        <a:t> Swarm Optimization Based on Correlativity</a:t>
                      </a:r>
                      <a:r>
                        <a:rPr kumimoji="1" lang="en-US" altLang="ja-JP" sz="1600" dirty="0"/>
                        <a:t>”,</a:t>
                      </a:r>
                    </a:p>
                    <a:p>
                      <a:r>
                        <a:rPr kumimoji="1" lang="en-US" altLang="ja-JP" sz="1600" dirty="0"/>
                        <a:t>IEEJ Trans. on Electrical</a:t>
                      </a:r>
                      <a:r>
                        <a:rPr kumimoji="1" lang="en-US" altLang="ja-JP" sz="1600" baseline="0" dirty="0"/>
                        <a:t> and Electronics</a:t>
                      </a:r>
                      <a:r>
                        <a:rPr kumimoji="1" lang="en-US" altLang="ja-JP" sz="1600" dirty="0"/>
                        <a:t>,</a:t>
                      </a:r>
                      <a:r>
                        <a:rPr kumimoji="1" lang="ja-JP" altLang="en-US" sz="1600" baseline="0" dirty="0"/>
                        <a:t> </a:t>
                      </a:r>
                      <a:r>
                        <a:rPr kumimoji="1" lang="en-US" altLang="ja-JP" sz="1600" baseline="0" dirty="0"/>
                        <a:t>Vol.12,</a:t>
                      </a:r>
                      <a:r>
                        <a:rPr kumimoji="1" lang="ja-JP" altLang="en-US" sz="1600" baseline="0" dirty="0"/>
                        <a:t> </a:t>
                      </a:r>
                      <a:r>
                        <a:rPr kumimoji="1" lang="en-US" altLang="ja-JP" sz="1600" baseline="0" dirty="0"/>
                        <a:t>No.S2, pp.S131-S132</a:t>
                      </a:r>
                      <a:r>
                        <a:rPr kumimoji="1" lang="ja-JP" altLang="en-US" sz="1600" baseline="0" dirty="0"/>
                        <a:t> </a:t>
                      </a:r>
                      <a:r>
                        <a:rPr kumimoji="1" lang="en-US" altLang="ja-JP" sz="1600" baseline="0" dirty="0"/>
                        <a:t>(2017.12)</a:t>
                      </a:r>
                      <a:endParaRPr kumimoji="1" lang="ja-JP" altLang="en-US" sz="16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5"/>
                  </a:ext>
                </a:extLst>
              </a:tr>
              <a:tr h="683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lumMod val="65000"/>
                            </a:schemeClr>
                          </a:solidFill>
                        </a:rPr>
                        <a:t>Letter</a:t>
                      </a:r>
                      <a:endParaRPr kumimoji="1" lang="ja-JP" altLang="en-US" sz="1600" dirty="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noFill/>
                  </a:tcPr>
                </a:tc>
                <a:tc>
                  <a:txBody>
                    <a:bodyPr/>
                    <a:lstStyle/>
                    <a:p>
                      <a:r>
                        <a:rPr kumimoji="1" lang="en-US" altLang="ja-JP" sz="1600" dirty="0"/>
                        <a:t>“Search Point</a:t>
                      </a:r>
                      <a:r>
                        <a:rPr kumimoji="1" lang="en-US" altLang="ja-JP" sz="1600" baseline="0" dirty="0"/>
                        <a:t> Ranking-Based Adaptive Cuckoo Search</a:t>
                      </a:r>
                      <a:r>
                        <a:rPr kumimoji="1" lang="en-US" altLang="ja-JP" sz="1600" dirty="0"/>
                        <a:t>”,</a:t>
                      </a:r>
                    </a:p>
                    <a:p>
                      <a:r>
                        <a:rPr kumimoji="1" lang="en-US" altLang="ja-JP" sz="1600" dirty="0"/>
                        <a:t>IEEJ Trans. on Electrical</a:t>
                      </a:r>
                      <a:r>
                        <a:rPr kumimoji="1" lang="en-US" altLang="ja-JP" sz="1600" baseline="0" dirty="0"/>
                        <a:t> and Electronics</a:t>
                      </a:r>
                      <a:r>
                        <a:rPr kumimoji="1" lang="en-US" altLang="ja-JP" sz="1600" dirty="0"/>
                        <a:t>,</a:t>
                      </a:r>
                      <a:r>
                        <a:rPr kumimoji="1" lang="ja-JP" altLang="en-US" sz="1600" baseline="0" dirty="0"/>
                        <a:t> </a:t>
                      </a:r>
                      <a:r>
                        <a:rPr kumimoji="1" lang="en-US" altLang="ja-JP" sz="1600" baseline="0" dirty="0"/>
                        <a:t>Vol.13,</a:t>
                      </a:r>
                      <a:r>
                        <a:rPr kumimoji="1" lang="ja-JP" altLang="en-US" sz="1600" baseline="0" dirty="0"/>
                        <a:t> </a:t>
                      </a:r>
                      <a:r>
                        <a:rPr kumimoji="1" lang="en-US" altLang="ja-JP" sz="1600" baseline="0" dirty="0"/>
                        <a:t>No.7, pp.1075-1076</a:t>
                      </a:r>
                      <a:r>
                        <a:rPr kumimoji="1" lang="ja-JP" altLang="en-US" sz="1600" baseline="0" dirty="0"/>
                        <a:t> </a:t>
                      </a:r>
                      <a:r>
                        <a:rPr kumimoji="1" lang="en-US" altLang="ja-JP" sz="1600" baseline="0" dirty="0"/>
                        <a:t>(2018.7)</a:t>
                      </a:r>
                      <a:endParaRPr kumimoji="1" lang="ja-JP" altLang="en-US" sz="16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21792289"/>
                  </a:ext>
                </a:extLst>
              </a:tr>
              <a:tr h="6831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[6]</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論文</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「回転不変性を有する適応型</a:t>
                      </a:r>
                      <a:r>
                        <a:rPr kumimoji="1" lang="en-US" altLang="ja-JP" sz="1600" dirty="0"/>
                        <a:t>Particle</a:t>
                      </a:r>
                      <a:r>
                        <a:rPr kumimoji="1" lang="en-US" altLang="ja-JP" sz="1600" baseline="0" dirty="0"/>
                        <a:t> Swarm Optimization</a:t>
                      </a:r>
                      <a:r>
                        <a:rPr kumimoji="1" lang="ja-JP" altLang="en-US" sz="1600" dirty="0"/>
                        <a:t>」</a:t>
                      </a:r>
                      <a:r>
                        <a:rPr kumimoji="1" lang="ja-JP" altLang="en-US" sz="1600" baseline="0" dirty="0"/>
                        <a:t>，</a:t>
                      </a:r>
                      <a:endParaRPr kumimoji="1" lang="en-US" altLang="ja-JP" sz="1600" dirty="0"/>
                    </a:p>
                    <a:p>
                      <a:r>
                        <a:rPr kumimoji="1" lang="ja-JP" altLang="en-US" sz="1600" dirty="0"/>
                        <a:t>電気学会 </a:t>
                      </a:r>
                      <a:r>
                        <a:rPr lang="ja-JP" altLang="en-US" sz="1600" dirty="0">
                          <a:solidFill>
                            <a:schemeClr val="tx1"/>
                          </a:solidFill>
                          <a:latin typeface="Times New Roman" panose="02020603050405020304" pitchFamily="18" charset="0"/>
                          <a:cs typeface="Times New Roman" panose="02020603050405020304" pitchFamily="18" charset="0"/>
                        </a:rPr>
                        <a:t>電子・情報・システム</a:t>
                      </a:r>
                      <a:r>
                        <a:rPr kumimoji="1" lang="ja-JP" altLang="en-US" sz="1600" dirty="0"/>
                        <a:t>部門誌，</a:t>
                      </a:r>
                      <a:r>
                        <a:rPr kumimoji="1" lang="en-US" altLang="ja-JP" sz="1600" baseline="0" dirty="0"/>
                        <a:t>Vol.139</a:t>
                      </a:r>
                      <a:r>
                        <a:rPr kumimoji="1" lang="ja-JP" altLang="en-US" sz="1600" baseline="0" dirty="0" err="1"/>
                        <a:t>，</a:t>
                      </a:r>
                      <a:r>
                        <a:rPr kumimoji="1" lang="en-US" altLang="ja-JP" sz="1600" baseline="0" dirty="0"/>
                        <a:t>No.10</a:t>
                      </a:r>
                      <a:r>
                        <a:rPr kumimoji="1" lang="ja-JP" altLang="en-US" sz="1600" baseline="0" dirty="0" err="1"/>
                        <a:t>，</a:t>
                      </a:r>
                      <a:r>
                        <a:rPr kumimoji="1" lang="en-US" altLang="ja-JP" sz="1600" baseline="0" dirty="0"/>
                        <a:t>pp.1201-1214 (2019.10)</a:t>
                      </a:r>
                      <a:endParaRPr kumimoji="1" lang="ja-JP" altLang="en-US" sz="16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797674937"/>
                  </a:ext>
                </a:extLst>
              </a:tr>
              <a:tr h="7247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Letter</a:t>
                      </a:r>
                      <a:endParaRPr kumimoji="1" lang="ja-JP" altLang="en-US" sz="1600"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en-US" altLang="ja-JP" sz="1600" dirty="0"/>
                        <a:t>“Hypersphere Based Artificial Bee Colony Algorithm with Rotational Invariance”,</a:t>
                      </a:r>
                    </a:p>
                    <a:p>
                      <a:r>
                        <a:rPr kumimoji="1" lang="en-US" altLang="ja-JP" sz="1600" dirty="0"/>
                        <a:t>IEEJ Trans. on Electrical</a:t>
                      </a:r>
                      <a:r>
                        <a:rPr kumimoji="1" lang="en-US" altLang="ja-JP" sz="1600" baseline="0" dirty="0"/>
                        <a:t> and Electronics (2020) </a:t>
                      </a:r>
                      <a:r>
                        <a:rPr kumimoji="1" lang="en-US" altLang="ja-JP" sz="1600" baseline="0" dirty="0">
                          <a:solidFill>
                            <a:srgbClr val="FF0000"/>
                          </a:solidFill>
                        </a:rPr>
                        <a:t>【</a:t>
                      </a:r>
                      <a:r>
                        <a:rPr kumimoji="1" lang="ja-JP" altLang="en-US" sz="1600" baseline="0" dirty="0">
                          <a:solidFill>
                            <a:srgbClr val="FF0000"/>
                          </a:solidFill>
                        </a:rPr>
                        <a:t>投稿予定</a:t>
                      </a:r>
                      <a:r>
                        <a:rPr kumimoji="1" lang="en-US" altLang="ja-JP" sz="1600" baseline="0" dirty="0">
                          <a:solidFill>
                            <a:srgbClr val="FF0000"/>
                          </a:solidFill>
                        </a:rPr>
                        <a:t>】</a:t>
                      </a:r>
                      <a:endParaRPr kumimoji="1" lang="ja-JP" altLang="en-US" sz="1600" dirty="0">
                        <a:solidFill>
                          <a:srgbClr val="FF0000"/>
                        </a:solidFill>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3766228"/>
                  </a:ext>
                </a:extLst>
              </a:tr>
            </a:tbl>
          </a:graphicData>
        </a:graphic>
      </p:graphicFrame>
      <p:sp>
        <p:nvSpPr>
          <p:cNvPr id="2" name="タイトル 1"/>
          <p:cNvSpPr>
            <a:spLocks noGrp="1"/>
          </p:cNvSpPr>
          <p:nvPr>
            <p:ph type="title"/>
          </p:nvPr>
        </p:nvSpPr>
        <p:spPr/>
        <p:txBody>
          <a:bodyPr/>
          <a:lstStyle/>
          <a:p>
            <a:r>
              <a:rPr lang="ja-JP" altLang="en-US" dirty="0"/>
              <a:t>研究成果①</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7</a:t>
            </a:fld>
            <a:endParaRPr lang="ja-JP" altLang="en-US"/>
          </a:p>
        </p:txBody>
      </p:sp>
      <p:sp>
        <p:nvSpPr>
          <p:cNvPr id="5" name="コンテンツ プレースホルダー 1">
            <a:extLst>
              <a:ext uri="{FF2B5EF4-FFF2-40B4-BE49-F238E27FC236}">
                <a16:creationId xmlns:a16="http://schemas.microsoft.com/office/drawing/2014/main" id="{0E5C1FF1-564E-4C67-91A0-16FD03539681}"/>
              </a:ext>
            </a:extLst>
          </p:cNvPr>
          <p:cNvSpPr txBox="1">
            <a:spLocks/>
          </p:cNvSpPr>
          <p:nvPr/>
        </p:nvSpPr>
        <p:spPr>
          <a:xfrm>
            <a:off x="121238" y="-33453"/>
            <a:ext cx="2867289"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2. </a:t>
            </a:r>
            <a:r>
              <a:rPr lang="ja-JP" altLang="en-US" sz="1800" b="1" dirty="0">
                <a:solidFill>
                  <a:schemeClr val="bg1"/>
                </a:solidFill>
              </a:rPr>
              <a:t>大学での研究進捗と成果</a:t>
            </a:r>
            <a:endParaRPr lang="en-US" altLang="ja-JP" sz="1800" b="1" dirty="0">
              <a:solidFill>
                <a:schemeClr val="bg1"/>
              </a:solidFill>
            </a:endParaRPr>
          </a:p>
        </p:txBody>
      </p:sp>
      <p:sp>
        <p:nvSpPr>
          <p:cNvPr id="7" name="コンテンツ プレースホルダー 1">
            <a:extLst>
              <a:ext uri="{FF2B5EF4-FFF2-40B4-BE49-F238E27FC236}">
                <a16:creationId xmlns:a16="http://schemas.microsoft.com/office/drawing/2014/main" id="{095B6284-2980-4C8A-A36B-F9448D80AA2A}"/>
              </a:ext>
            </a:extLst>
          </p:cNvPr>
          <p:cNvSpPr txBox="1">
            <a:spLocks/>
          </p:cNvSpPr>
          <p:nvPr/>
        </p:nvSpPr>
        <p:spPr>
          <a:xfrm>
            <a:off x="1985406" y="6065822"/>
            <a:ext cx="5046147" cy="443598"/>
          </a:xfrm>
          <a:prstGeom prst="rect">
            <a:avLst/>
          </a:prstGeom>
          <a:solidFill>
            <a:schemeClr val="accent1"/>
          </a:solidFill>
          <a:ln>
            <a:solidFill>
              <a:schemeClr val="accent1">
                <a:lumMod val="75000"/>
              </a:schemeClr>
            </a:solid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400" b="1" dirty="0">
                <a:solidFill>
                  <a:schemeClr val="bg1"/>
                </a:solidFill>
              </a:rPr>
              <a:t>論文</a:t>
            </a:r>
            <a:r>
              <a:rPr lang="en-US" altLang="ja-JP" sz="2400" b="1" dirty="0">
                <a:solidFill>
                  <a:schemeClr val="bg1"/>
                </a:solidFill>
              </a:rPr>
              <a:t>2</a:t>
            </a:r>
            <a:r>
              <a:rPr lang="ja-JP" altLang="en-US" sz="2400" b="1" dirty="0">
                <a:solidFill>
                  <a:schemeClr val="bg1"/>
                </a:solidFill>
              </a:rPr>
              <a:t>本が最低限の取得条件</a:t>
            </a:r>
          </a:p>
        </p:txBody>
      </p:sp>
    </p:spTree>
    <p:extLst>
      <p:ext uri="{BB962C8B-B14F-4D97-AF65-F5344CB8AC3E}">
        <p14:creationId xmlns:p14="http://schemas.microsoft.com/office/powerpoint/2010/main" val="2306180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研究成果②</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8</a:t>
            </a:fld>
            <a:endParaRPr lang="ja-JP" altLang="en-US"/>
          </a:p>
        </p:txBody>
      </p:sp>
      <p:graphicFrame>
        <p:nvGraphicFramePr>
          <p:cNvPr id="5" name="表 4">
            <a:extLst>
              <a:ext uri="{FF2B5EF4-FFF2-40B4-BE49-F238E27FC236}">
                <a16:creationId xmlns:a16="http://schemas.microsoft.com/office/drawing/2014/main" id="{F650903A-E4A8-4B05-9B69-27940FEF0CC2}"/>
              </a:ext>
            </a:extLst>
          </p:cNvPr>
          <p:cNvGraphicFramePr>
            <a:graphicFrameLocks noGrp="1"/>
          </p:cNvGraphicFramePr>
          <p:nvPr>
            <p:extLst>
              <p:ext uri="{D42A27DB-BD31-4B8C-83A1-F6EECF244321}">
                <p14:modId xmlns:p14="http://schemas.microsoft.com/office/powerpoint/2010/main" val="3112717905"/>
              </p:ext>
            </p:extLst>
          </p:nvPr>
        </p:nvGraphicFramePr>
        <p:xfrm>
          <a:off x="135802" y="1004344"/>
          <a:ext cx="8844426" cy="1529080"/>
        </p:xfrm>
        <a:graphic>
          <a:graphicData uri="http://schemas.openxmlformats.org/drawingml/2006/table">
            <a:tbl>
              <a:tblPr firstRow="1" bandRow="1">
                <a:tableStyleId>{5C22544A-7EE6-4342-B048-85BDC9FD1C3A}</a:tableStyleId>
              </a:tblPr>
              <a:tblGrid>
                <a:gridCol w="567878">
                  <a:extLst>
                    <a:ext uri="{9D8B030D-6E8A-4147-A177-3AD203B41FA5}">
                      <a16:colId xmlns:a16="http://schemas.microsoft.com/office/drawing/2014/main" val="20000"/>
                    </a:ext>
                  </a:extLst>
                </a:gridCol>
                <a:gridCol w="8276548">
                  <a:extLst>
                    <a:ext uri="{9D8B030D-6E8A-4147-A177-3AD203B41FA5}">
                      <a16:colId xmlns:a16="http://schemas.microsoft.com/office/drawing/2014/main" val="20001"/>
                    </a:ext>
                  </a:extLst>
                </a:gridCol>
              </a:tblGrid>
              <a:tr h="370840">
                <a:tc>
                  <a:txBody>
                    <a:bodyPr/>
                    <a:lstStyle/>
                    <a:p>
                      <a:pPr algn="ctr"/>
                      <a:r>
                        <a:rPr kumimoji="1" lang="en-US" altLang="ja-JP" sz="1800" dirty="0"/>
                        <a:t>#</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学会発表（国際会議）　</a:t>
                      </a:r>
                      <a:r>
                        <a:rPr kumimoji="1" lang="en-US" altLang="ja-JP" sz="1800" dirty="0"/>
                        <a:t>2</a:t>
                      </a:r>
                      <a:r>
                        <a:rPr kumimoji="1" lang="ja-JP" altLang="en-US" sz="1800" dirty="0"/>
                        <a:t>件</a:t>
                      </a:r>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kumimoji="1" lang="en-US" altLang="ja-JP" sz="1600" dirty="0"/>
                        <a:t>[7]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kumimoji="1" lang="en-US" altLang="ja-JP" sz="1600" dirty="0"/>
                        <a:t>“Search</a:t>
                      </a:r>
                      <a:r>
                        <a:rPr kumimoji="1" lang="en-US" altLang="ja-JP" sz="1600" baseline="0" dirty="0"/>
                        <a:t> Dynamics Analysis and Adaptive Parameter Adjustment of Cuckoo Search</a:t>
                      </a:r>
                      <a:r>
                        <a:rPr kumimoji="1" lang="en-US" altLang="ja-JP" sz="1600" dirty="0"/>
                        <a:t>“,</a:t>
                      </a:r>
                    </a:p>
                    <a:p>
                      <a:r>
                        <a:rPr kumimoji="1" lang="en-US" altLang="ja-JP" sz="1600" dirty="0"/>
                        <a:t>Proc.</a:t>
                      </a:r>
                      <a:r>
                        <a:rPr kumimoji="1" lang="en-US" altLang="ja-JP" sz="1600" baseline="0" dirty="0"/>
                        <a:t> 2015 </a:t>
                      </a:r>
                      <a:r>
                        <a:rPr kumimoji="1" lang="en-US" altLang="ja-JP" sz="1600" dirty="0"/>
                        <a:t>IEEE Int. Conf.</a:t>
                      </a:r>
                      <a:r>
                        <a:rPr kumimoji="1" lang="en-US" altLang="ja-JP" sz="1600" baseline="0" dirty="0"/>
                        <a:t> o</a:t>
                      </a:r>
                      <a:r>
                        <a:rPr kumimoji="1" lang="en-US" altLang="ja-JP" sz="1600" dirty="0"/>
                        <a:t>n Systems,</a:t>
                      </a:r>
                      <a:r>
                        <a:rPr kumimoji="1" lang="en-US" altLang="ja-JP" sz="1600" baseline="0" dirty="0"/>
                        <a:t> Man and Cybernetics</a:t>
                      </a:r>
                      <a:r>
                        <a:rPr kumimoji="1" lang="en-US" altLang="ja-JP" sz="1600" dirty="0"/>
                        <a:t>,</a:t>
                      </a:r>
                      <a:r>
                        <a:rPr kumimoji="1" lang="ja-JP" altLang="en-US" sz="1600" baseline="0" dirty="0"/>
                        <a:t> </a:t>
                      </a:r>
                      <a:r>
                        <a:rPr kumimoji="1" lang="en-US" altLang="ja-JP" sz="1600" baseline="0" dirty="0"/>
                        <a:t>pp.1700-1705</a:t>
                      </a:r>
                      <a:r>
                        <a:rPr kumimoji="1" lang="ja-JP" altLang="en-US" sz="1600" baseline="0" dirty="0"/>
                        <a:t> </a:t>
                      </a:r>
                      <a:r>
                        <a:rPr kumimoji="1" lang="en-US" altLang="ja-JP" sz="1600" baseline="0" dirty="0"/>
                        <a:t>(2015.10)</a:t>
                      </a:r>
                      <a:endParaRPr kumimoji="1" lang="ja-JP" altLang="en-US" sz="16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kumimoji="1" lang="en-US" altLang="ja-JP" sz="1600" dirty="0">
                          <a:solidFill>
                            <a:schemeClr val="tx1"/>
                          </a:solidFill>
                        </a:rPr>
                        <a:t>[8]</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“Particle</a:t>
                      </a:r>
                      <a:r>
                        <a:rPr kumimoji="1" lang="en-US" altLang="ja-JP" sz="1600" baseline="0" dirty="0"/>
                        <a:t> Swarm Optimization with </a:t>
                      </a:r>
                      <a:r>
                        <a:rPr kumimoji="1" lang="en-US" altLang="ja-JP" sz="1600" dirty="0"/>
                        <a:t>Rotational Invariance </a:t>
                      </a:r>
                      <a:r>
                        <a:rPr kumimoji="1" lang="en-US" altLang="ja-JP" sz="1600" baseline="0" dirty="0"/>
                        <a:t>using Correlativity</a:t>
                      </a:r>
                      <a:r>
                        <a:rPr kumimoji="1" lang="en-US" altLang="ja-JP" sz="1600" dirty="0"/>
                        <a:t>“,</a:t>
                      </a:r>
                    </a:p>
                    <a:p>
                      <a:r>
                        <a:rPr kumimoji="1" lang="en-US" altLang="ja-JP" sz="1600" dirty="0"/>
                        <a:t>Proc.</a:t>
                      </a:r>
                      <a:r>
                        <a:rPr kumimoji="1" lang="en-US" altLang="ja-JP" sz="1600" baseline="0" dirty="0"/>
                        <a:t> 2018 </a:t>
                      </a:r>
                      <a:r>
                        <a:rPr kumimoji="1" lang="en-US" altLang="ja-JP" sz="1600" dirty="0"/>
                        <a:t>IEEE Int. Conf.</a:t>
                      </a:r>
                      <a:r>
                        <a:rPr kumimoji="1" lang="en-US" altLang="ja-JP" sz="1600" baseline="0" dirty="0"/>
                        <a:t> o</a:t>
                      </a:r>
                      <a:r>
                        <a:rPr kumimoji="1" lang="en-US" altLang="ja-JP" sz="1600" dirty="0"/>
                        <a:t>n Systems,</a:t>
                      </a:r>
                      <a:r>
                        <a:rPr kumimoji="1" lang="en-US" altLang="ja-JP" sz="1600" baseline="0" dirty="0"/>
                        <a:t> Man and Cybernetics</a:t>
                      </a:r>
                      <a:r>
                        <a:rPr kumimoji="1" lang="ja-JP" altLang="en-US" sz="1600" baseline="0" dirty="0"/>
                        <a:t> </a:t>
                      </a:r>
                      <a:r>
                        <a:rPr kumimoji="1" lang="en-US" altLang="ja-JP" sz="1600" baseline="0" dirty="0"/>
                        <a:t>(2018.10)</a:t>
                      </a:r>
                      <a:endParaRPr kumimoji="1" lang="ja-JP" altLang="en-US" sz="16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8497866"/>
                  </a:ext>
                </a:extLst>
              </a:tr>
            </a:tbl>
          </a:graphicData>
        </a:graphic>
      </p:graphicFrame>
      <p:graphicFrame>
        <p:nvGraphicFramePr>
          <p:cNvPr id="6" name="表 5">
            <a:extLst>
              <a:ext uri="{FF2B5EF4-FFF2-40B4-BE49-F238E27FC236}">
                <a16:creationId xmlns:a16="http://schemas.microsoft.com/office/drawing/2014/main" id="{374CC082-F6FF-4BF6-BA48-0373CFEACA85}"/>
              </a:ext>
            </a:extLst>
          </p:cNvPr>
          <p:cNvGraphicFramePr>
            <a:graphicFrameLocks noGrp="1"/>
          </p:cNvGraphicFramePr>
          <p:nvPr>
            <p:extLst>
              <p:ext uri="{D42A27DB-BD31-4B8C-83A1-F6EECF244321}">
                <p14:modId xmlns:p14="http://schemas.microsoft.com/office/powerpoint/2010/main" val="4236229140"/>
              </p:ext>
            </p:extLst>
          </p:nvPr>
        </p:nvGraphicFramePr>
        <p:xfrm>
          <a:off x="135802" y="2630925"/>
          <a:ext cx="8847785" cy="3360422"/>
        </p:xfrm>
        <a:graphic>
          <a:graphicData uri="http://schemas.openxmlformats.org/drawingml/2006/table">
            <a:tbl>
              <a:tblPr firstRow="1" bandRow="1">
                <a:tableStyleId>{5C22544A-7EE6-4342-B048-85BDC9FD1C3A}</a:tableStyleId>
              </a:tblPr>
              <a:tblGrid>
                <a:gridCol w="561315">
                  <a:extLst>
                    <a:ext uri="{9D8B030D-6E8A-4147-A177-3AD203B41FA5}">
                      <a16:colId xmlns:a16="http://schemas.microsoft.com/office/drawing/2014/main" val="20000"/>
                    </a:ext>
                  </a:extLst>
                </a:gridCol>
                <a:gridCol w="8286470">
                  <a:extLst>
                    <a:ext uri="{9D8B030D-6E8A-4147-A177-3AD203B41FA5}">
                      <a16:colId xmlns:a16="http://schemas.microsoft.com/office/drawing/2014/main" val="20001"/>
                    </a:ext>
                  </a:extLst>
                </a:gridCol>
              </a:tblGrid>
              <a:tr h="273495">
                <a:tc>
                  <a:txBody>
                    <a:bodyPr/>
                    <a:lstStyle/>
                    <a:p>
                      <a:pPr algn="ctr"/>
                      <a:r>
                        <a:rPr kumimoji="1" lang="en-US" altLang="ja-JP" sz="1800" dirty="0"/>
                        <a:t>#</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学会発表（国内会議）　</a:t>
                      </a:r>
                      <a:r>
                        <a:rPr kumimoji="1" lang="en-US" altLang="ja-JP" sz="1800" dirty="0"/>
                        <a:t>12</a:t>
                      </a:r>
                      <a:r>
                        <a:rPr kumimoji="1" lang="ja-JP" altLang="en-US" sz="1800" dirty="0"/>
                        <a:t>件</a:t>
                      </a:r>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4371">
                <a:tc>
                  <a:txBody>
                    <a:bodyPr/>
                    <a:lstStyle/>
                    <a:p>
                      <a:r>
                        <a:rPr kumimoji="1" lang="en-US" altLang="ja-JP" sz="1600" dirty="0"/>
                        <a:t>[9]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kumimoji="1" lang="ja-JP" altLang="en-US" sz="1600" dirty="0"/>
                        <a:t>「パラメータ調整機能を有する</a:t>
                      </a:r>
                      <a:r>
                        <a:rPr kumimoji="1" lang="en-US" altLang="ja-JP" sz="1600" dirty="0"/>
                        <a:t>Cuckoo Search</a:t>
                      </a:r>
                      <a:r>
                        <a:rPr kumimoji="1" lang="ja-JP" altLang="en-US" sz="1600" baseline="0" dirty="0"/>
                        <a:t>に関する検討</a:t>
                      </a:r>
                      <a:r>
                        <a:rPr kumimoji="1" lang="ja-JP" altLang="en-US" sz="1600" dirty="0"/>
                        <a:t>」</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計測自動制御学会 システム・情報部門</a:t>
                      </a:r>
                      <a:r>
                        <a:rPr kumimoji="1" lang="ja-JP" altLang="en-US" sz="1600" baseline="0" dirty="0"/>
                        <a:t> 学術講演会 </a:t>
                      </a:r>
                      <a:r>
                        <a:rPr kumimoji="1" lang="en-US" altLang="ja-JP" sz="1600" baseline="0" dirty="0"/>
                        <a:t>2014</a:t>
                      </a:r>
                      <a:r>
                        <a:rPr kumimoji="1" lang="ja-JP" altLang="en-US" sz="1600" dirty="0" err="1"/>
                        <a:t>，</a:t>
                      </a:r>
                      <a:r>
                        <a:rPr kumimoji="1" lang="en-US" altLang="ja-JP" sz="1600" baseline="0" dirty="0"/>
                        <a:t>GS1-1</a:t>
                      </a:r>
                      <a:r>
                        <a:rPr kumimoji="1" lang="ja-JP" altLang="en-US" sz="1600" baseline="0" dirty="0" err="1"/>
                        <a:t>，</a:t>
                      </a:r>
                      <a:r>
                        <a:rPr kumimoji="1" lang="ja-JP" altLang="en-US" sz="1600" baseline="0" dirty="0"/>
                        <a:t> </a:t>
                      </a:r>
                      <a:r>
                        <a:rPr kumimoji="1" lang="en-US" altLang="ja-JP" sz="1600" baseline="0" dirty="0"/>
                        <a:t>pp.1-6 (2014.11)</a:t>
                      </a:r>
                      <a:r>
                        <a:rPr kumimoji="1" lang="en-US" altLang="ja-JP" sz="16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en-US" altLang="ja-JP" sz="1600" b="1" u="none" dirty="0">
                          <a:solidFill>
                            <a:srgbClr val="FF0000"/>
                          </a:solidFill>
                        </a:rPr>
                        <a:t>15</a:t>
                      </a:r>
                      <a:r>
                        <a:rPr kumimoji="1" lang="ja-JP" altLang="en-US" sz="1600" b="1" u="none" dirty="0">
                          <a:solidFill>
                            <a:srgbClr val="FF0000"/>
                          </a:solidFill>
                        </a:rPr>
                        <a:t>件の優秀論文に選出（</a:t>
                      </a:r>
                      <a:r>
                        <a:rPr kumimoji="1" lang="en-US" altLang="ja-JP" sz="1600" b="1" u="none" dirty="0">
                          <a:solidFill>
                            <a:srgbClr val="FF0000"/>
                          </a:solidFill>
                        </a:rPr>
                        <a:t>350</a:t>
                      </a:r>
                      <a:r>
                        <a:rPr kumimoji="1" lang="ja-JP" altLang="en-US" sz="1600" b="1" u="none" dirty="0">
                          <a:solidFill>
                            <a:srgbClr val="FF0000"/>
                          </a:solidFill>
                        </a:rPr>
                        <a:t>件中）</a:t>
                      </a:r>
                      <a:r>
                        <a:rPr kumimoji="1" lang="en-US" altLang="ja-JP" sz="1600" dirty="0"/>
                        <a:t>】</a:t>
                      </a:r>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4"/>
                  </a:ext>
                </a:extLst>
              </a:tr>
              <a:tr h="674371">
                <a:tc>
                  <a:txBody>
                    <a:bodyPr/>
                    <a:lstStyle/>
                    <a:p>
                      <a:r>
                        <a:rPr kumimoji="1" lang="en-US" altLang="ja-JP" sz="1600" dirty="0"/>
                        <a:t>[10]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noFill/>
                  </a:tcPr>
                </a:tc>
                <a:tc>
                  <a:txBody>
                    <a:bodyPr/>
                    <a:lstStyle/>
                    <a:p>
                      <a:r>
                        <a:rPr kumimoji="1" lang="ja-JP" altLang="en-US" sz="1600" dirty="0"/>
                        <a:t>「</a:t>
                      </a:r>
                      <a:r>
                        <a:rPr kumimoji="1" lang="en-US" altLang="ja-JP" sz="1600" dirty="0"/>
                        <a:t>Cuckoo Search</a:t>
                      </a:r>
                      <a:r>
                        <a:rPr kumimoji="1" lang="ja-JP" altLang="en-US" sz="1600" dirty="0"/>
                        <a:t>の探索ダイナミクスの解析と適応化に関する検討」</a:t>
                      </a:r>
                      <a:endParaRPr kumimoji="1" lang="en-US" altLang="ja-JP" sz="1600" dirty="0"/>
                    </a:p>
                    <a:p>
                      <a:r>
                        <a:rPr kumimoji="1" lang="ja-JP" altLang="en-US" sz="1600" dirty="0"/>
                        <a:t>進化計算学会 第</a:t>
                      </a:r>
                      <a:r>
                        <a:rPr kumimoji="1" lang="en-US" altLang="ja-JP" sz="1600" dirty="0"/>
                        <a:t>8</a:t>
                      </a:r>
                      <a:r>
                        <a:rPr kumimoji="1" lang="ja-JP" altLang="en-US" sz="1600" dirty="0"/>
                        <a:t>回進化計算研究会，</a:t>
                      </a:r>
                      <a:r>
                        <a:rPr kumimoji="1" lang="ja-JP" altLang="en-US" sz="1600" baseline="0" dirty="0"/>
                        <a:t> </a:t>
                      </a:r>
                      <a:r>
                        <a:rPr kumimoji="1" lang="en-US" altLang="ja-JP" sz="1600" baseline="0" dirty="0"/>
                        <a:t>P2-5</a:t>
                      </a:r>
                      <a:r>
                        <a:rPr kumimoji="1" lang="ja-JP" altLang="en-US" sz="1600" baseline="0" dirty="0" err="1"/>
                        <a:t>，</a:t>
                      </a:r>
                      <a:r>
                        <a:rPr kumimoji="1" lang="ja-JP" altLang="en-US" sz="1600" baseline="0" dirty="0"/>
                        <a:t> </a:t>
                      </a:r>
                      <a:r>
                        <a:rPr kumimoji="1" lang="en-US" altLang="ja-JP" sz="1600" baseline="0" dirty="0"/>
                        <a:t>pp.113-120 (2015.3)</a:t>
                      </a:r>
                      <a:endParaRPr kumimoji="1" lang="ja-JP" altLang="en-US" sz="16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5"/>
                  </a:ext>
                </a:extLst>
              </a:tr>
              <a:tr h="6743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[11]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noFill/>
                  </a:tcPr>
                </a:tc>
                <a:tc>
                  <a:txBody>
                    <a:bodyPr/>
                    <a:lstStyle/>
                    <a:p>
                      <a:r>
                        <a:rPr kumimoji="1" lang="ja-JP" altLang="en-US" sz="1600" dirty="0"/>
                        <a:t>「</a:t>
                      </a:r>
                      <a:r>
                        <a:rPr kumimoji="1" lang="en-US" altLang="ja-JP" sz="1600" dirty="0"/>
                        <a:t>Cuckoo Search</a:t>
                      </a:r>
                      <a:r>
                        <a:rPr kumimoji="1" lang="ja-JP" altLang="en-US" sz="1600" dirty="0"/>
                        <a:t>の探索ダイナミクスの解析と適応的パラメータ調整に関する基礎検討」</a:t>
                      </a:r>
                      <a:endParaRPr kumimoji="1" lang="en-US" altLang="ja-JP" sz="1600" dirty="0"/>
                    </a:p>
                    <a:p>
                      <a:r>
                        <a:rPr kumimoji="1" lang="ja-JP" altLang="en-US" sz="1600" dirty="0"/>
                        <a:t>平成</a:t>
                      </a:r>
                      <a:r>
                        <a:rPr kumimoji="1" lang="en-US" altLang="ja-JP" sz="1600" dirty="0"/>
                        <a:t>27</a:t>
                      </a:r>
                      <a:r>
                        <a:rPr kumimoji="1" lang="ja-JP" altLang="en-US" sz="1600" dirty="0"/>
                        <a:t>年電気学会全国大会，</a:t>
                      </a:r>
                      <a:r>
                        <a:rPr kumimoji="1" lang="ja-JP" altLang="en-US" sz="1600" baseline="0" dirty="0"/>
                        <a:t> </a:t>
                      </a:r>
                      <a:r>
                        <a:rPr kumimoji="1" lang="en-US" altLang="ja-JP" sz="1600" baseline="0" dirty="0"/>
                        <a:t>3-025</a:t>
                      </a:r>
                      <a:r>
                        <a:rPr kumimoji="1" lang="ja-JP" altLang="en-US" sz="1600" baseline="0" dirty="0" err="1"/>
                        <a:t>，</a:t>
                      </a:r>
                      <a:r>
                        <a:rPr kumimoji="1" lang="ja-JP" altLang="en-US" sz="1600" baseline="0" dirty="0"/>
                        <a:t> </a:t>
                      </a:r>
                      <a:r>
                        <a:rPr kumimoji="1" lang="en-US" altLang="ja-JP" sz="1600" baseline="0" dirty="0"/>
                        <a:t>pp.29-30 (2015.3)</a:t>
                      </a:r>
                    </a:p>
                    <a:p>
                      <a:r>
                        <a:rPr kumimoji="1" lang="en-US" altLang="ja-JP" sz="1600" dirty="0"/>
                        <a:t>【</a:t>
                      </a:r>
                      <a:r>
                        <a:rPr kumimoji="1" lang="ja-JP" altLang="en-US" sz="1600" b="1" u="none" dirty="0">
                          <a:solidFill>
                            <a:srgbClr val="FF0000"/>
                          </a:solidFill>
                        </a:rPr>
                        <a:t>電気学会優秀論文発表賞（</a:t>
                      </a:r>
                      <a:r>
                        <a:rPr kumimoji="1" lang="en-US" altLang="ja-JP" sz="1600" b="1" u="none" dirty="0">
                          <a:solidFill>
                            <a:srgbClr val="FF0000"/>
                          </a:solidFill>
                        </a:rPr>
                        <a:t>A</a:t>
                      </a:r>
                      <a:r>
                        <a:rPr kumimoji="1" lang="ja-JP" altLang="en-US" sz="1600" b="1" u="none" dirty="0">
                          <a:solidFill>
                            <a:srgbClr val="FF0000"/>
                          </a:solidFill>
                        </a:rPr>
                        <a:t>賞）受賞</a:t>
                      </a:r>
                      <a:r>
                        <a:rPr kumimoji="1" lang="en-US" altLang="ja-JP" sz="1600" dirty="0"/>
                        <a:t>】</a:t>
                      </a:r>
                      <a:endParaRPr kumimoji="1" lang="ja-JP" altLang="en-US" sz="16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06"/>
                  </a:ext>
                </a:extLst>
              </a:tr>
              <a:tr h="6743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[12]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dirty="0"/>
                        <a:t>“Parameter Analysis and Adaptation of Cuckoo</a:t>
                      </a:r>
                      <a:r>
                        <a:rPr kumimoji="1" lang="en-US" altLang="ja-JP" sz="1600" baseline="0" dirty="0"/>
                        <a:t> Search</a:t>
                      </a:r>
                      <a:r>
                        <a:rPr kumimoji="1" lang="en-US" altLang="ja-JP" sz="1600" dirty="0"/>
                        <a:t>”</a:t>
                      </a:r>
                    </a:p>
                    <a:p>
                      <a:r>
                        <a:rPr kumimoji="1" lang="en-US" altLang="ja-JP" sz="1600" dirty="0"/>
                        <a:t>2015 IEEJ Conf. on </a:t>
                      </a:r>
                      <a:r>
                        <a:rPr kumimoji="1" lang="en-US" altLang="ja-JP" sz="1600" baseline="0" dirty="0"/>
                        <a:t>Electronics</a:t>
                      </a:r>
                      <a:r>
                        <a:rPr kumimoji="1" lang="en-US" altLang="ja-JP" sz="1600" dirty="0"/>
                        <a:t>,</a:t>
                      </a:r>
                      <a:r>
                        <a:rPr kumimoji="1" lang="ja-JP" altLang="en-US" sz="1600" baseline="0" dirty="0"/>
                        <a:t> </a:t>
                      </a:r>
                      <a:r>
                        <a:rPr kumimoji="1" lang="en-US" altLang="ja-JP" sz="1600" baseline="0" dirty="0"/>
                        <a:t>Information and Systems, SS4-2, pp.1619-1620</a:t>
                      </a:r>
                      <a:r>
                        <a:rPr kumimoji="1" lang="ja-JP" altLang="en-US" sz="1600" baseline="0" dirty="0"/>
                        <a:t> </a:t>
                      </a:r>
                      <a:r>
                        <a:rPr kumimoji="1" lang="en-US" altLang="ja-JP" sz="1600" baseline="0" dirty="0"/>
                        <a:t>(2015.8)</a:t>
                      </a:r>
                      <a:endParaRPr kumimoji="1" lang="ja-JP" altLang="en-US" sz="16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6727561"/>
                  </a:ext>
                </a:extLst>
              </a:tr>
            </a:tbl>
          </a:graphicData>
        </a:graphic>
      </p:graphicFrame>
      <p:sp>
        <p:nvSpPr>
          <p:cNvPr id="7" name="コンテンツ プレースホルダー 1">
            <a:extLst>
              <a:ext uri="{FF2B5EF4-FFF2-40B4-BE49-F238E27FC236}">
                <a16:creationId xmlns:a16="http://schemas.microsoft.com/office/drawing/2014/main" id="{93A2AF20-DA03-460D-A78E-64649601B009}"/>
              </a:ext>
            </a:extLst>
          </p:cNvPr>
          <p:cNvSpPr txBox="1">
            <a:spLocks/>
          </p:cNvSpPr>
          <p:nvPr/>
        </p:nvSpPr>
        <p:spPr>
          <a:xfrm>
            <a:off x="121238" y="-33453"/>
            <a:ext cx="2867289"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2. </a:t>
            </a:r>
            <a:r>
              <a:rPr lang="ja-JP" altLang="en-US" sz="1800" b="1" dirty="0">
                <a:solidFill>
                  <a:schemeClr val="bg1"/>
                </a:solidFill>
              </a:rPr>
              <a:t>大学での研究進捗と成果</a:t>
            </a:r>
            <a:endParaRPr lang="en-US" altLang="ja-JP" sz="1800" b="1" dirty="0">
              <a:solidFill>
                <a:schemeClr val="bg1"/>
              </a:solidFill>
            </a:endParaRPr>
          </a:p>
        </p:txBody>
      </p:sp>
    </p:spTree>
    <p:extLst>
      <p:ext uri="{BB962C8B-B14F-4D97-AF65-F5344CB8AC3E}">
        <p14:creationId xmlns:p14="http://schemas.microsoft.com/office/powerpoint/2010/main" val="377711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研究成果③</a:t>
            </a:r>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9</a:t>
            </a:fld>
            <a:endParaRPr lang="ja-JP" altLang="en-US"/>
          </a:p>
        </p:txBody>
      </p:sp>
      <p:graphicFrame>
        <p:nvGraphicFramePr>
          <p:cNvPr id="7" name="表 6">
            <a:extLst>
              <a:ext uri="{FF2B5EF4-FFF2-40B4-BE49-F238E27FC236}">
                <a16:creationId xmlns:a16="http://schemas.microsoft.com/office/drawing/2014/main" id="{74EE2998-C2DD-4526-A98E-A1108B26740D}"/>
              </a:ext>
            </a:extLst>
          </p:cNvPr>
          <p:cNvGraphicFramePr>
            <a:graphicFrameLocks noGrp="1"/>
          </p:cNvGraphicFramePr>
          <p:nvPr>
            <p:extLst>
              <p:ext uri="{D42A27DB-BD31-4B8C-83A1-F6EECF244321}">
                <p14:modId xmlns:p14="http://schemas.microsoft.com/office/powerpoint/2010/main" val="3694123834"/>
              </p:ext>
            </p:extLst>
          </p:nvPr>
        </p:nvGraphicFramePr>
        <p:xfrm>
          <a:off x="173190" y="830569"/>
          <a:ext cx="8797620" cy="5292385"/>
        </p:xfrm>
        <a:graphic>
          <a:graphicData uri="http://schemas.openxmlformats.org/drawingml/2006/table">
            <a:tbl>
              <a:tblPr firstRow="1" bandRow="1">
                <a:tableStyleId>{5C22544A-7EE6-4342-B048-85BDC9FD1C3A}</a:tableStyleId>
              </a:tblPr>
              <a:tblGrid>
                <a:gridCol w="579355">
                  <a:extLst>
                    <a:ext uri="{9D8B030D-6E8A-4147-A177-3AD203B41FA5}">
                      <a16:colId xmlns:a16="http://schemas.microsoft.com/office/drawing/2014/main" val="20000"/>
                    </a:ext>
                  </a:extLst>
                </a:gridCol>
                <a:gridCol w="8218265">
                  <a:extLst>
                    <a:ext uri="{9D8B030D-6E8A-4147-A177-3AD203B41FA5}">
                      <a16:colId xmlns:a16="http://schemas.microsoft.com/office/drawing/2014/main" val="20001"/>
                    </a:ext>
                  </a:extLst>
                </a:gridCol>
              </a:tblGrid>
              <a:tr h="253233">
                <a:tc>
                  <a:txBody>
                    <a:bodyPr/>
                    <a:lstStyle/>
                    <a:p>
                      <a:pPr algn="ctr"/>
                      <a:r>
                        <a:rPr kumimoji="1" lang="en-US" altLang="ja-JP" sz="1600" dirty="0"/>
                        <a:t>#</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学会発表（国内会議）　</a:t>
                      </a:r>
                      <a:r>
                        <a:rPr kumimoji="1" lang="en-US" altLang="ja-JP" sz="1600" dirty="0"/>
                        <a:t>12</a:t>
                      </a:r>
                      <a:r>
                        <a:rPr kumimoji="1" lang="ja-JP" altLang="en-US" sz="1600" dirty="0"/>
                        <a:t>件</a:t>
                      </a:r>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36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1">
                              <a:lumMod val="65000"/>
                            </a:schemeClr>
                          </a:solidFill>
                        </a:rPr>
                        <a:t>[13]</a:t>
                      </a:r>
                      <a:endParaRPr kumimoji="1" lang="ja-JP" altLang="en-US" sz="1400" dirty="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kumimoji="1" lang="en-US" altLang="ja-JP" sz="1400" dirty="0"/>
                        <a:t>“Formulation</a:t>
                      </a:r>
                      <a:r>
                        <a:rPr kumimoji="1" lang="en-US" altLang="ja-JP" sz="1400" baseline="0" dirty="0"/>
                        <a:t> of Superior Solution Set Search Problem and Proposal of Firefly Algorithm-based  Optimization Method,</a:t>
                      </a:r>
                      <a:r>
                        <a:rPr kumimoji="1" lang="en-US" altLang="ja-JP" sz="1400" dirty="0"/>
                        <a:t>”</a:t>
                      </a:r>
                    </a:p>
                    <a:p>
                      <a:r>
                        <a:rPr kumimoji="1" lang="en-US" altLang="ja-JP" sz="1400" dirty="0"/>
                        <a:t>2016 IEEJ Conf. on </a:t>
                      </a:r>
                      <a:r>
                        <a:rPr kumimoji="1" lang="en-US" altLang="ja-JP" sz="1400" baseline="0" dirty="0"/>
                        <a:t>Electronics</a:t>
                      </a:r>
                      <a:r>
                        <a:rPr kumimoji="1" lang="en-US" altLang="ja-JP" sz="1400" dirty="0"/>
                        <a:t>,</a:t>
                      </a:r>
                      <a:r>
                        <a:rPr kumimoji="1" lang="ja-JP" altLang="en-US" sz="1400" baseline="0" dirty="0"/>
                        <a:t> </a:t>
                      </a:r>
                      <a:r>
                        <a:rPr kumimoji="1" lang="en-US" altLang="ja-JP" sz="1400" baseline="0" dirty="0"/>
                        <a:t>Information and Systems, SS1-1, pp.1378-1379</a:t>
                      </a:r>
                      <a:r>
                        <a:rPr kumimoji="1" lang="ja-JP" altLang="en-US" sz="1400" baseline="0" dirty="0"/>
                        <a:t> </a:t>
                      </a:r>
                      <a:r>
                        <a:rPr kumimoji="1" lang="en-US" altLang="ja-JP" sz="1400" baseline="0" dirty="0"/>
                        <a:t>(2016.9)</a:t>
                      </a:r>
                      <a:endParaRPr kumimoji="1" lang="ja-JP" altLang="en-US" sz="14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06642664"/>
                  </a:ext>
                </a:extLst>
              </a:tr>
              <a:tr h="5525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1">
                              <a:lumMod val="65000"/>
                            </a:schemeClr>
                          </a:solidFill>
                        </a:rPr>
                        <a:t>[14]</a:t>
                      </a:r>
                      <a:endParaRPr kumimoji="1" lang="ja-JP" altLang="en-US" sz="1400" dirty="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noFill/>
                  </a:tcPr>
                </a:tc>
                <a:tc>
                  <a:txBody>
                    <a:bodyPr/>
                    <a:lstStyle/>
                    <a:p>
                      <a:r>
                        <a:rPr kumimoji="1" lang="ja-JP" altLang="en-US" sz="1400" dirty="0"/>
                        <a:t>「優良解集合の提案と</a:t>
                      </a:r>
                      <a:r>
                        <a:rPr kumimoji="1" lang="en-US" altLang="ja-JP" sz="1400" dirty="0"/>
                        <a:t>Firefly Algorithm</a:t>
                      </a:r>
                      <a:r>
                        <a:rPr kumimoji="1" lang="ja-JP" altLang="en-US" sz="1400" dirty="0"/>
                        <a:t>に基づく最適化手法の提案」</a:t>
                      </a:r>
                      <a:endParaRPr kumimoji="1" lang="en-US" altLang="ja-JP" sz="1400" dirty="0"/>
                    </a:p>
                    <a:p>
                      <a:r>
                        <a:rPr kumimoji="1" lang="ja-JP" altLang="en-US" sz="1400" dirty="0"/>
                        <a:t>進化計算学会 進化計算シンポジウム</a:t>
                      </a:r>
                      <a:r>
                        <a:rPr kumimoji="1" lang="ja-JP" altLang="en-US" sz="1400" baseline="0" dirty="0"/>
                        <a:t> </a:t>
                      </a:r>
                      <a:r>
                        <a:rPr kumimoji="1" lang="en-US" altLang="ja-JP" sz="1400" baseline="0" dirty="0"/>
                        <a:t>2016</a:t>
                      </a:r>
                      <a:r>
                        <a:rPr kumimoji="1" lang="ja-JP" altLang="en-US" sz="1400" dirty="0" err="1"/>
                        <a:t>，</a:t>
                      </a:r>
                      <a:r>
                        <a:rPr kumimoji="1" lang="ja-JP" altLang="en-US" sz="1400" baseline="0" dirty="0"/>
                        <a:t> </a:t>
                      </a:r>
                      <a:r>
                        <a:rPr kumimoji="1" lang="en-US" altLang="ja-JP" sz="1400" baseline="0" dirty="0"/>
                        <a:t>P1-03</a:t>
                      </a:r>
                      <a:r>
                        <a:rPr kumimoji="1" lang="ja-JP" altLang="en-US" sz="1400" dirty="0" err="1"/>
                        <a:t>，</a:t>
                      </a:r>
                      <a:r>
                        <a:rPr kumimoji="1" lang="ja-JP" altLang="en-US" sz="1400" baseline="0" dirty="0"/>
                        <a:t> </a:t>
                      </a:r>
                      <a:r>
                        <a:rPr kumimoji="1" lang="en-US" altLang="ja-JP" sz="1400" baseline="0" dirty="0"/>
                        <a:t>pp.12-20</a:t>
                      </a:r>
                      <a:r>
                        <a:rPr kumimoji="1" lang="ja-JP" altLang="en-US" sz="1400" baseline="0" dirty="0"/>
                        <a:t> </a:t>
                      </a:r>
                      <a:r>
                        <a:rPr kumimoji="1" lang="en-US" altLang="ja-JP" sz="1400" baseline="0" dirty="0"/>
                        <a:t>(2016.12)</a:t>
                      </a:r>
                      <a:endParaRPr kumimoji="1" lang="ja-JP" altLang="en-US" sz="14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044538161"/>
                  </a:ext>
                </a:extLst>
              </a:tr>
              <a:tr h="552509">
                <a:tc>
                  <a:txBody>
                    <a:bodyPr/>
                    <a:lstStyle/>
                    <a:p>
                      <a:r>
                        <a:rPr kumimoji="1" lang="en-US" altLang="ja-JP" sz="1400" dirty="0">
                          <a:solidFill>
                            <a:schemeClr val="bg1">
                              <a:lumMod val="65000"/>
                            </a:schemeClr>
                          </a:solidFill>
                        </a:rPr>
                        <a:t>[15]</a:t>
                      </a:r>
                      <a:endParaRPr kumimoji="1" lang="ja-JP" altLang="en-US" sz="1400" dirty="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noFill/>
                  </a:tcPr>
                </a:tc>
                <a:tc>
                  <a:txBody>
                    <a:bodyPr/>
                    <a:lstStyle/>
                    <a:p>
                      <a:r>
                        <a:rPr kumimoji="1" lang="ja-JP" altLang="en-US" sz="1400" dirty="0"/>
                        <a:t>「回転不変性を有する</a:t>
                      </a:r>
                      <a:r>
                        <a:rPr kumimoji="1" lang="en-US" altLang="ja-JP" sz="1400" dirty="0"/>
                        <a:t>Cuckoo Search</a:t>
                      </a:r>
                      <a:r>
                        <a:rPr kumimoji="1" lang="ja-JP" altLang="en-US" sz="1400" baseline="0" dirty="0"/>
                        <a:t>についての基礎検討</a:t>
                      </a:r>
                      <a:r>
                        <a:rPr kumimoji="1" lang="ja-JP" altLang="en-US" sz="1400" dirty="0"/>
                        <a:t>」</a:t>
                      </a:r>
                      <a:endParaRPr kumimoji="1" lang="en-US" altLang="ja-JP" sz="1400" dirty="0"/>
                    </a:p>
                    <a:p>
                      <a:r>
                        <a:rPr kumimoji="1" lang="ja-JP" altLang="en-US" sz="1400" dirty="0"/>
                        <a:t>計測自動制御学会 システム・情報部門</a:t>
                      </a:r>
                      <a:r>
                        <a:rPr kumimoji="1" lang="ja-JP" altLang="en-US" sz="1400" baseline="0" dirty="0"/>
                        <a:t> 学術講演会 </a:t>
                      </a:r>
                      <a:r>
                        <a:rPr kumimoji="1" lang="en-US" altLang="ja-JP" sz="1400" baseline="0" dirty="0"/>
                        <a:t>2017</a:t>
                      </a:r>
                      <a:r>
                        <a:rPr kumimoji="1" lang="ja-JP" altLang="en-US" sz="1400" dirty="0" err="1"/>
                        <a:t>，</a:t>
                      </a:r>
                      <a:r>
                        <a:rPr kumimoji="1" lang="en-US" altLang="ja-JP" sz="1400" baseline="0" dirty="0"/>
                        <a:t>SS11-6</a:t>
                      </a:r>
                      <a:r>
                        <a:rPr kumimoji="1" lang="ja-JP" altLang="en-US" sz="1400" baseline="0" dirty="0" err="1"/>
                        <a:t>，</a:t>
                      </a:r>
                      <a:r>
                        <a:rPr kumimoji="1" lang="ja-JP" altLang="en-US" sz="1400" baseline="0" dirty="0"/>
                        <a:t> </a:t>
                      </a:r>
                      <a:r>
                        <a:rPr kumimoji="1" lang="en-US" altLang="ja-JP" sz="1400" baseline="0" dirty="0"/>
                        <a:t>pp.1-6 (2017.11)</a:t>
                      </a:r>
                      <a:endParaRPr kumimoji="1" lang="ja-JP" altLang="en-US" sz="14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17775518"/>
                  </a:ext>
                </a:extLst>
              </a:tr>
              <a:tr h="5525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noFill/>
                  </a:tcPr>
                </a:tc>
                <a:tc>
                  <a:txBody>
                    <a:bodyPr/>
                    <a:lstStyle/>
                    <a:p>
                      <a:r>
                        <a:rPr kumimoji="1" lang="ja-JP" altLang="en-US" sz="1400" dirty="0"/>
                        <a:t>「相関性を用いた回転不変性を有する</a:t>
                      </a:r>
                      <a:r>
                        <a:rPr kumimoji="1" lang="en-US" altLang="ja-JP" sz="1400" dirty="0"/>
                        <a:t>Particle</a:t>
                      </a:r>
                      <a:r>
                        <a:rPr kumimoji="1" lang="en-US" altLang="ja-JP" sz="1400" baseline="0" dirty="0"/>
                        <a:t> Swarm Optimization</a:t>
                      </a:r>
                      <a:r>
                        <a:rPr kumimoji="1" lang="ja-JP" altLang="en-US" sz="1400" dirty="0"/>
                        <a:t>」</a:t>
                      </a:r>
                      <a:endParaRPr kumimoji="1" lang="en-US" altLang="ja-JP" sz="1400" dirty="0"/>
                    </a:p>
                    <a:p>
                      <a:r>
                        <a:rPr kumimoji="1" lang="ja-JP" altLang="en-US" sz="1400" dirty="0"/>
                        <a:t>平成</a:t>
                      </a:r>
                      <a:r>
                        <a:rPr kumimoji="1" lang="en-US" altLang="ja-JP" sz="1400" dirty="0"/>
                        <a:t>30</a:t>
                      </a:r>
                      <a:r>
                        <a:rPr kumimoji="1" lang="ja-JP" altLang="en-US" sz="1400" dirty="0"/>
                        <a:t>年電気学会全国大会，</a:t>
                      </a:r>
                      <a:r>
                        <a:rPr kumimoji="1" lang="ja-JP" altLang="en-US" sz="1400" baseline="0" dirty="0"/>
                        <a:t> </a:t>
                      </a:r>
                      <a:r>
                        <a:rPr kumimoji="1" lang="en-US" altLang="ja-JP" sz="1400" baseline="0" dirty="0"/>
                        <a:t>3-023</a:t>
                      </a:r>
                      <a:r>
                        <a:rPr kumimoji="1" lang="ja-JP" altLang="en-US" sz="1400" dirty="0" err="1"/>
                        <a:t>，</a:t>
                      </a:r>
                      <a:r>
                        <a:rPr kumimoji="1" lang="ja-JP" altLang="en-US" sz="1400" baseline="0" dirty="0"/>
                        <a:t> </a:t>
                      </a:r>
                      <a:r>
                        <a:rPr kumimoji="1" lang="en-US" altLang="ja-JP" sz="1400" baseline="0" dirty="0"/>
                        <a:t>pp.28-29 (2018.3)</a:t>
                      </a:r>
                    </a:p>
                    <a:p>
                      <a:r>
                        <a:rPr kumimoji="1" lang="en-US" altLang="ja-JP" sz="1400" dirty="0"/>
                        <a:t>【</a:t>
                      </a:r>
                      <a:r>
                        <a:rPr kumimoji="1" lang="ja-JP" altLang="en-US" sz="1400" b="1" u="none" dirty="0">
                          <a:solidFill>
                            <a:srgbClr val="FF0000"/>
                          </a:solidFill>
                        </a:rPr>
                        <a:t>電気学会優秀論文発表賞（</a:t>
                      </a:r>
                      <a:r>
                        <a:rPr kumimoji="1" lang="en-US" altLang="ja-JP" sz="1400" b="1" u="none" dirty="0">
                          <a:solidFill>
                            <a:srgbClr val="FF0000"/>
                          </a:solidFill>
                        </a:rPr>
                        <a:t>A</a:t>
                      </a:r>
                      <a:r>
                        <a:rPr kumimoji="1" lang="ja-JP" altLang="en-US" sz="1400" b="1" u="none" dirty="0">
                          <a:solidFill>
                            <a:srgbClr val="FF0000"/>
                          </a:solidFill>
                        </a:rPr>
                        <a:t>賞）受賞</a:t>
                      </a:r>
                      <a:r>
                        <a:rPr kumimoji="1" lang="en-US" altLang="ja-JP" sz="1400" dirty="0"/>
                        <a:t>】</a:t>
                      </a:r>
                      <a:endParaRPr kumimoji="1" lang="ja-JP" altLang="en-US" sz="14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725664004"/>
                  </a:ext>
                </a:extLst>
              </a:tr>
              <a:tr h="5525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[17]</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noFill/>
                  </a:tcPr>
                </a:tc>
                <a:tc>
                  <a:txBody>
                    <a:bodyPr/>
                    <a:lstStyle/>
                    <a:p>
                      <a:r>
                        <a:rPr kumimoji="1" lang="ja-JP" altLang="en-US" sz="1400" dirty="0"/>
                        <a:t>「相関性を用いた回転不変性を有する</a:t>
                      </a:r>
                      <a:r>
                        <a:rPr kumimoji="1" lang="en-US" altLang="ja-JP" sz="1400" dirty="0"/>
                        <a:t>Particle</a:t>
                      </a:r>
                      <a:r>
                        <a:rPr kumimoji="1" lang="en-US" altLang="ja-JP" sz="1400" baseline="0" dirty="0"/>
                        <a:t> Swarm Optimization</a:t>
                      </a:r>
                      <a:r>
                        <a:rPr kumimoji="1" lang="ja-JP" altLang="en-US" sz="1400" dirty="0"/>
                        <a:t>」</a:t>
                      </a:r>
                      <a:endParaRPr kumimoji="1" lang="en-US" altLang="ja-JP" sz="1400" dirty="0"/>
                    </a:p>
                    <a:p>
                      <a:r>
                        <a:rPr kumimoji="1" lang="ja-JP" altLang="en-US" sz="1400" dirty="0"/>
                        <a:t>平成</a:t>
                      </a:r>
                      <a:r>
                        <a:rPr kumimoji="1" lang="en-US" altLang="ja-JP" sz="1400" dirty="0"/>
                        <a:t>30</a:t>
                      </a:r>
                      <a:r>
                        <a:rPr kumimoji="1" lang="ja-JP" altLang="en-US" sz="1400" dirty="0"/>
                        <a:t>年電気学会電子・情報・システム部門大会，</a:t>
                      </a:r>
                      <a:r>
                        <a:rPr kumimoji="1" lang="ja-JP" altLang="en-US" sz="1400" baseline="0" dirty="0"/>
                        <a:t> </a:t>
                      </a:r>
                      <a:r>
                        <a:rPr kumimoji="1" lang="en-US" altLang="ja-JP" sz="1400" baseline="0" dirty="0"/>
                        <a:t>MC1-2</a:t>
                      </a:r>
                      <a:r>
                        <a:rPr kumimoji="1" lang="ja-JP" altLang="en-US" sz="1400" baseline="0" dirty="0"/>
                        <a:t> </a:t>
                      </a:r>
                      <a:r>
                        <a:rPr kumimoji="1" lang="en-US" altLang="ja-JP" sz="1400" baseline="0" dirty="0"/>
                        <a:t>(2018.9)</a:t>
                      </a:r>
                      <a:endParaRPr kumimoji="1" lang="ja-JP" altLang="en-US" sz="14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501982328"/>
                  </a:ext>
                </a:extLst>
              </a:tr>
              <a:tr h="5525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noFill/>
                  </a:tcPr>
                </a:tc>
                <a:tc>
                  <a:txBody>
                    <a:bodyPr/>
                    <a:lstStyle/>
                    <a:p>
                      <a:r>
                        <a:rPr kumimoji="1" lang="ja-JP" altLang="en-US" sz="1400" dirty="0"/>
                        <a:t>「変換不変性を有するメタヒューリスティクスのフレームワークの基礎的検討」</a:t>
                      </a:r>
                      <a:endParaRPr kumimoji="1" lang="en-US" altLang="ja-JP" sz="1400" dirty="0"/>
                    </a:p>
                    <a:p>
                      <a:r>
                        <a:rPr kumimoji="1" lang="ja-JP" altLang="en-US" sz="1400" dirty="0"/>
                        <a:t>第</a:t>
                      </a:r>
                      <a:r>
                        <a:rPr kumimoji="1" lang="en-US" altLang="ja-JP" sz="1400" dirty="0"/>
                        <a:t>62</a:t>
                      </a:r>
                      <a:r>
                        <a:rPr kumimoji="1" lang="ja-JP" altLang="en-US" sz="1400" dirty="0"/>
                        <a:t>回自動制御連合講演会，</a:t>
                      </a:r>
                      <a:r>
                        <a:rPr kumimoji="1" lang="en-US" altLang="ja-JP" sz="1400" dirty="0"/>
                        <a:t>1K1-03</a:t>
                      </a:r>
                      <a:r>
                        <a:rPr kumimoji="1" lang="ja-JP" altLang="en-US" sz="1400" baseline="0" dirty="0"/>
                        <a:t> </a:t>
                      </a:r>
                      <a:r>
                        <a:rPr kumimoji="1" lang="en-US" altLang="ja-JP" sz="1400" baseline="0" dirty="0"/>
                        <a:t>(2019.11)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b="1" u="none" dirty="0">
                          <a:solidFill>
                            <a:srgbClr val="FF0000"/>
                          </a:solidFill>
                        </a:rPr>
                        <a:t>優秀論文発表賞受賞</a:t>
                      </a:r>
                      <a:r>
                        <a:rPr kumimoji="1" lang="en-US" altLang="ja-JP" sz="1400" dirty="0"/>
                        <a:t>】</a:t>
                      </a:r>
                      <a:endParaRPr kumimoji="1" lang="ja-JP" altLang="en-US" sz="14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5956583"/>
                  </a:ext>
                </a:extLst>
              </a:tr>
              <a:tr h="5525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solidFill>
                      <a:schemeClr val="bg1"/>
                    </a:solidFill>
                  </a:tcPr>
                </a:tc>
                <a:tc>
                  <a:txBody>
                    <a:bodyPr/>
                    <a:lstStyle/>
                    <a:p>
                      <a:r>
                        <a:rPr kumimoji="1" lang="ja-JP" altLang="en-US" sz="1400" dirty="0"/>
                        <a:t>「基底変換に基づくアフィン変換不変性を有する</a:t>
                      </a:r>
                      <a:r>
                        <a:rPr kumimoji="1" lang="en-US" altLang="ja-JP" sz="1400" dirty="0"/>
                        <a:t>Cuckoo Search</a:t>
                      </a:r>
                      <a:r>
                        <a:rPr kumimoji="1" lang="ja-JP" altLang="en-US" sz="1400" dirty="0"/>
                        <a:t>の基礎的検討」</a:t>
                      </a:r>
                      <a:endParaRPr kumimoji="1" lang="en-US" altLang="ja-JP" sz="1400" dirty="0"/>
                    </a:p>
                    <a:p>
                      <a:r>
                        <a:rPr kumimoji="1" lang="ja-JP" altLang="en-US" sz="1400" dirty="0"/>
                        <a:t>計測自動制御学会 システム・情報部門</a:t>
                      </a:r>
                      <a:r>
                        <a:rPr kumimoji="1" lang="ja-JP" altLang="en-US" sz="1400" baseline="0" dirty="0"/>
                        <a:t> 学術講演会 </a:t>
                      </a:r>
                      <a:r>
                        <a:rPr kumimoji="1" lang="en-US" altLang="ja-JP" sz="1400" baseline="0" dirty="0"/>
                        <a:t>2019</a:t>
                      </a:r>
                      <a:r>
                        <a:rPr kumimoji="1" lang="ja-JP" altLang="en-US" sz="1400" dirty="0" err="1"/>
                        <a:t>，</a:t>
                      </a:r>
                      <a:r>
                        <a:rPr kumimoji="1" lang="en-US" altLang="ja-JP" sz="1400" dirty="0"/>
                        <a:t>pp.136-141</a:t>
                      </a:r>
                      <a:r>
                        <a:rPr kumimoji="1" lang="en-US" altLang="ja-JP" sz="1400" baseline="0" dirty="0"/>
                        <a:t> (2019.11)</a:t>
                      </a:r>
                      <a:endParaRPr kumimoji="1" lang="ja-JP" altLang="en-US" sz="14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345581247"/>
                  </a:ext>
                </a:extLst>
              </a:tr>
              <a:tr h="5525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1">
                              <a:lumMod val="65000"/>
                            </a:schemeClr>
                          </a:solidFill>
                        </a:rPr>
                        <a:t>[20]</a:t>
                      </a:r>
                      <a:endParaRPr kumimoji="1" lang="ja-JP" altLang="en-US" sz="1400" dirty="0">
                        <a:solidFill>
                          <a:schemeClr val="bg1">
                            <a:lumMod val="6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dirty="0"/>
                        <a:t>「ロバスト性を考慮した回転不変性を有する</a:t>
                      </a:r>
                      <a:r>
                        <a:rPr kumimoji="1" lang="en-US" altLang="ja-JP" sz="1400" dirty="0"/>
                        <a:t>Artificial Bee Colony Algorithm</a:t>
                      </a:r>
                      <a:r>
                        <a:rPr kumimoji="1" lang="ja-JP" altLang="en-US" sz="1400" dirty="0"/>
                        <a:t>」</a:t>
                      </a:r>
                      <a:endParaRPr kumimoji="1" lang="en-US" altLang="ja-JP" sz="1400" dirty="0"/>
                    </a:p>
                    <a:p>
                      <a:r>
                        <a:rPr kumimoji="1" lang="ja-JP" altLang="en-US" sz="1400" dirty="0"/>
                        <a:t>計測自動制御学会 システム・情報部門</a:t>
                      </a:r>
                      <a:r>
                        <a:rPr kumimoji="1" lang="ja-JP" altLang="en-US" sz="1400" baseline="0" dirty="0"/>
                        <a:t> 学術講演会 </a:t>
                      </a:r>
                      <a:r>
                        <a:rPr kumimoji="1" lang="en-US" altLang="ja-JP" sz="1400" baseline="0" dirty="0"/>
                        <a:t>2019</a:t>
                      </a:r>
                      <a:r>
                        <a:rPr kumimoji="1" lang="ja-JP" altLang="en-US" sz="1400" dirty="0" err="1"/>
                        <a:t>，</a:t>
                      </a:r>
                      <a:r>
                        <a:rPr kumimoji="1" lang="en-US" altLang="ja-JP" sz="1400" dirty="0"/>
                        <a:t>pp.189-194</a:t>
                      </a:r>
                      <a:r>
                        <a:rPr kumimoji="1" lang="en-US" altLang="ja-JP" sz="1400" baseline="0" dirty="0"/>
                        <a:t> (2019.11)</a:t>
                      </a:r>
                      <a:endParaRPr kumimoji="1" lang="ja-JP" altLang="en-US" sz="14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09928079"/>
                  </a:ext>
                </a:extLst>
              </a:tr>
            </a:tbl>
          </a:graphicData>
        </a:graphic>
      </p:graphicFrame>
      <p:sp>
        <p:nvSpPr>
          <p:cNvPr id="5" name="コンテンツ プレースホルダー 1">
            <a:extLst>
              <a:ext uri="{FF2B5EF4-FFF2-40B4-BE49-F238E27FC236}">
                <a16:creationId xmlns:a16="http://schemas.microsoft.com/office/drawing/2014/main" id="{58DD545B-A9FE-4774-A62C-1A6D3D2DF538}"/>
              </a:ext>
            </a:extLst>
          </p:cNvPr>
          <p:cNvSpPr txBox="1">
            <a:spLocks/>
          </p:cNvSpPr>
          <p:nvPr/>
        </p:nvSpPr>
        <p:spPr>
          <a:xfrm>
            <a:off x="121238" y="-33453"/>
            <a:ext cx="2867289" cy="37914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en-US" altLang="ja-JP" sz="1800" b="1" dirty="0">
                <a:solidFill>
                  <a:schemeClr val="bg1"/>
                </a:solidFill>
              </a:rPr>
              <a:t>2. </a:t>
            </a:r>
            <a:r>
              <a:rPr lang="ja-JP" altLang="en-US" sz="1800" b="1" dirty="0">
                <a:solidFill>
                  <a:schemeClr val="bg1"/>
                </a:solidFill>
              </a:rPr>
              <a:t>大学での研究進捗と成果</a:t>
            </a:r>
            <a:endParaRPr lang="en-US" altLang="ja-JP" sz="1800" b="1" dirty="0">
              <a:solidFill>
                <a:schemeClr val="bg1"/>
              </a:solidFill>
            </a:endParaRPr>
          </a:p>
        </p:txBody>
      </p:sp>
      <p:sp>
        <p:nvSpPr>
          <p:cNvPr id="8" name="四角形吹き出し 16">
            <a:extLst>
              <a:ext uri="{FF2B5EF4-FFF2-40B4-BE49-F238E27FC236}">
                <a16:creationId xmlns:a16="http://schemas.microsoft.com/office/drawing/2014/main" id="{FA2DCAF2-E419-49C0-A2D0-DA6B9E629B50}"/>
              </a:ext>
            </a:extLst>
          </p:cNvPr>
          <p:cNvSpPr/>
          <p:nvPr/>
        </p:nvSpPr>
        <p:spPr>
          <a:xfrm>
            <a:off x="6382692" y="4354713"/>
            <a:ext cx="2417274" cy="307819"/>
          </a:xfrm>
          <a:prstGeom prst="wedgeRectCallout">
            <a:avLst>
              <a:gd name="adj1" fmla="val -58254"/>
              <a:gd name="adj2" fmla="val 18404"/>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賞状が家に届きました</a:t>
            </a:r>
            <a:endParaRPr kumimoji="1" lang="ja-JP" altLang="en-US" b="1" dirty="0">
              <a:solidFill>
                <a:schemeClr val="bg1"/>
              </a:solidFill>
            </a:endParaRPr>
          </a:p>
        </p:txBody>
      </p:sp>
    </p:spTree>
    <p:extLst>
      <p:ext uri="{BB962C8B-B14F-4D97-AF65-F5344CB8AC3E}">
        <p14:creationId xmlns:p14="http://schemas.microsoft.com/office/powerpoint/2010/main" val="4171931914"/>
      </p:ext>
    </p:extLst>
  </p:cSld>
  <p:clrMapOvr>
    <a:masterClrMapping/>
  </p:clrMapOvr>
</p:sld>
</file>

<file path=ppt/theme/theme1.xml><?xml version="1.0" encoding="utf-8"?>
<a:theme xmlns:a="http://schemas.openxmlformats.org/drawingml/2006/main" name="CoInnovation_PPT_Template_2016_white">
  <a:themeElements>
    <a:clrScheme name="yokogawa2016">
      <a:dk1>
        <a:srgbClr val="000000"/>
      </a:dk1>
      <a:lt1>
        <a:srgbClr val="FFFFFF"/>
      </a:lt1>
      <a:dk2>
        <a:srgbClr val="004F9B"/>
      </a:dk2>
      <a:lt2>
        <a:srgbClr val="6683A7"/>
      </a:lt2>
      <a:accent1>
        <a:srgbClr val="00316C"/>
      </a:accent1>
      <a:accent2>
        <a:srgbClr val="F1BC1A"/>
      </a:accent2>
      <a:accent3>
        <a:srgbClr val="007E65"/>
      </a:accent3>
      <a:accent4>
        <a:srgbClr val="CE4E21"/>
      </a:accent4>
      <a:accent5>
        <a:srgbClr val="7A8E99"/>
      </a:accent5>
      <a:accent6>
        <a:srgbClr val="B7DCFF"/>
      </a:accent6>
      <a:hlink>
        <a:srgbClr val="CCCCCC"/>
      </a:hlink>
      <a:folHlink>
        <a:srgbClr val="A5A5A5"/>
      </a:folHlink>
    </a:clrScheme>
    <a:fontScheme name="横河New1">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9776</TotalTime>
  <Words>4544</Words>
  <Application>Microsoft Office PowerPoint</Application>
  <PresentationFormat>画面に合わせる (4:3)</PresentationFormat>
  <Paragraphs>678</Paragraphs>
  <Slides>40</Slides>
  <Notes>39</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40</vt:i4>
      </vt:variant>
    </vt:vector>
  </HeadingPairs>
  <TitlesOfParts>
    <vt:vector size="50" baseType="lpstr">
      <vt:lpstr>Meiryo UI</vt:lpstr>
      <vt:lpstr>ＭＳ Ｐゴシック</vt:lpstr>
      <vt:lpstr>ＭＳ Ｐ明朝</vt:lpstr>
      <vt:lpstr>游ゴシック</vt:lpstr>
      <vt:lpstr>Arial</vt:lpstr>
      <vt:lpstr>Calibri</vt:lpstr>
      <vt:lpstr>Cambria Math</vt:lpstr>
      <vt:lpstr>Times New Roman</vt:lpstr>
      <vt:lpstr>Wingdings</vt:lpstr>
      <vt:lpstr>CoInnovation_PPT_Template_2016_white</vt:lpstr>
      <vt:lpstr>Galois(ガロア)理論まで たどり着かない群論</vt:lpstr>
      <vt:lpstr>最適操業Sol.　DDMO関連</vt:lpstr>
      <vt:lpstr>需要予測関連</vt:lpstr>
      <vt:lpstr>そのほか</vt:lpstr>
      <vt:lpstr>大学での研究テーマ</vt:lpstr>
      <vt:lpstr>大学での研究計画</vt:lpstr>
      <vt:lpstr>研究成果①</vt:lpstr>
      <vt:lpstr>研究成果②</vt:lpstr>
      <vt:lpstr>研究成果③</vt:lpstr>
      <vt:lpstr>今日の内容</vt:lpstr>
      <vt:lpstr>私が数学に興味を持ったきっかけ</vt:lpstr>
      <vt:lpstr>大学への数学（大数：東京出版）</vt:lpstr>
      <vt:lpstr>数学ガール（結城浩）</vt:lpstr>
      <vt:lpstr>（あまり関係ないけど）科学の歴史は好き</vt:lpstr>
      <vt:lpstr>Galoisってだれ？</vt:lpstr>
      <vt:lpstr>Galois理論は難しい</vt:lpstr>
      <vt:lpstr>群論は現代の数学・物理・化学で使われる</vt:lpstr>
      <vt:lpstr>1次、2次方程式の解き方</vt:lpstr>
      <vt:lpstr>3次、4次方程式の一般解</vt:lpstr>
      <vt:lpstr>体（たい Field）</vt:lpstr>
      <vt:lpstr>2次方程式を「体」の観点から見直す</vt:lpstr>
      <vt:lpstr>無理数を有理数体に添加する</vt:lpstr>
      <vt:lpstr>一般化した2次方程式を「体」の観点から見直す</vt:lpstr>
      <vt:lpstr>あみだくじをします</vt:lpstr>
      <vt:lpstr>答え</vt:lpstr>
      <vt:lpstr>別の見方</vt:lpstr>
      <vt:lpstr>この操作を二度続けて交換する（これを二乗と呼ぶ）</vt:lpstr>
      <vt:lpstr>群の定義</vt:lpstr>
      <vt:lpstr>群の公理　G1【演算と閉性】</vt:lpstr>
      <vt:lpstr>群の公理　G2【結合法則】</vt:lpstr>
      <vt:lpstr>群の公理　G3【単位元の存在】</vt:lpstr>
      <vt:lpstr>群の公理　G4【逆元の存在】</vt:lpstr>
      <vt:lpstr>部分群の存在</vt:lpstr>
      <vt:lpstr>S^3の部分群</vt:lpstr>
      <vt:lpstr>巡回群</vt:lpstr>
      <vt:lpstr>位数nの巡回群</vt:lpstr>
      <vt:lpstr>Abelian群（可換群）</vt:lpstr>
      <vt:lpstr>PowerPoint プレゼンテーション</vt:lpstr>
      <vt:lpstr>2次方程式の解と係数の関係</vt:lpstr>
      <vt:lpstr>対称式の基本定理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user1</dc:creator>
  <cp:lastModifiedBy>Kumagai, Wataru (Wataru.Kumagai@jp.yokogawa.com)</cp:lastModifiedBy>
  <cp:revision>1731</cp:revision>
  <cp:lastPrinted>2017-02-23T06:52:58Z</cp:lastPrinted>
  <dcterms:created xsi:type="dcterms:W3CDTF">2016-04-08T04:14:09Z</dcterms:created>
  <dcterms:modified xsi:type="dcterms:W3CDTF">2020-02-13T06:58:53Z</dcterms:modified>
</cp:coreProperties>
</file>