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59" r:id="rId3"/>
    <p:sldId id="1072" r:id="rId4"/>
    <p:sldId id="1073" r:id="rId5"/>
    <p:sldId id="1077" r:id="rId6"/>
    <p:sldId id="1068" r:id="rId7"/>
    <p:sldId id="1069" r:id="rId8"/>
    <p:sldId id="1071" r:id="rId9"/>
    <p:sldId id="1070" r:id="rId10"/>
    <p:sldId id="1091" r:id="rId11"/>
    <p:sldId id="424" r:id="rId12"/>
    <p:sldId id="1090" r:id="rId13"/>
    <p:sldId id="1039" r:id="rId14"/>
    <p:sldId id="1041" r:id="rId15"/>
    <p:sldId id="1079" r:id="rId16"/>
    <p:sldId id="1080" r:id="rId17"/>
    <p:sldId id="1083" r:id="rId18"/>
    <p:sldId id="1049" r:id="rId19"/>
    <p:sldId id="1050" r:id="rId20"/>
    <p:sldId id="1084" r:id="rId21"/>
    <p:sldId id="1089" r:id="rId22"/>
    <p:sldId id="1085" r:id="rId23"/>
    <p:sldId id="1086" r:id="rId24"/>
    <p:sldId id="1087" r:id="rId25"/>
    <p:sldId id="1092" r:id="rId26"/>
    <p:sldId id="1093" r:id="rId27"/>
    <p:sldId id="1094" r:id="rId28"/>
    <p:sldId id="1095" r:id="rId29"/>
    <p:sldId id="1096" r:id="rId30"/>
    <p:sldId id="1088" r:id="rId31"/>
    <p:sldId id="1097" r:id="rId32"/>
    <p:sldId id="1051" r:id="rId33"/>
    <p:sldId id="1052" r:id="rId34"/>
    <p:sldId id="1053" r:id="rId35"/>
    <p:sldId id="1054" r:id="rId36"/>
    <p:sldId id="1055" r:id="rId37"/>
    <p:sldId id="1057" r:id="rId38"/>
    <p:sldId id="1058" r:id="rId39"/>
    <p:sldId id="1059" r:id="rId40"/>
    <p:sldId id="1060" r:id="rId41"/>
    <p:sldId id="1063" r:id="rId42"/>
    <p:sldId id="1064" r:id="rId43"/>
    <p:sldId id="1065" r:id="rId44"/>
    <p:sldId id="1066" r:id="rId45"/>
    <p:sldId id="1067" r:id="rId46"/>
    <p:sldId id="343" r:id="rId47"/>
    <p:sldId id="1078" r:id="rId48"/>
    <p:sldId id="1081" r:id="rId49"/>
    <p:sldId id="1082" r:id="rId50"/>
    <p:sldId id="1061" r:id="rId51"/>
    <p:sldId id="1062" r:id="rId52"/>
    <p:sldId id="1074" r:id="rId53"/>
    <p:sldId id="1075" r:id="rId54"/>
    <p:sldId id="1076" r:id="rId55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1" initials="u" lastIdx="6" clrIdx="0"/>
  <p:cmAuthor id="1" name="Katsuyama" initials="K" lastIdx="4" clrIdx="1"/>
  <p:cmAuthor id="2" name="Satoshi Kanazawa" initials="SK" lastIdx="7" clrIdx="2"/>
  <p:cmAuthor id="3" name="Katsuyama" initials="Katsu" lastIdx="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7FCA0"/>
    <a:srgbClr val="003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 autoAdjust="0"/>
    <p:restoredTop sz="96366" autoAdjust="0"/>
  </p:normalViewPr>
  <p:slideViewPr>
    <p:cSldViewPr snapToGrid="0">
      <p:cViewPr varScale="1">
        <p:scale>
          <a:sx n="116" d="100"/>
          <a:sy n="116" d="100"/>
        </p:scale>
        <p:origin x="1258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274" y="3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F52CBDC-C0F9-4E33-B38E-CFF6093402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B0A5C1-5445-4473-BDBF-F1D8A5CC3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0988-D797-4A77-8BE3-1AF1E4F754B3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65E5E7-C90C-4D86-A5E6-2751B076ED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1BD4CB-923A-4F84-BBBE-D4679B6E35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98D57-B944-4F94-8A1F-AEE4BED55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74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6966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6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200"/>
            </a:lvl1pPr>
          </a:lstStyle>
          <a:p>
            <a:fld id="{603A0772-E784-46DA-9A8A-1C05940AE517}" type="datetimeFigureOut">
              <a:rPr kumimoji="1" lang="ja-JP" altLang="en-US" smtClean="0"/>
              <a:pPr/>
              <a:t>2021/3/5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7205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7" tIns="46109" rIns="92217" bIns="4610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3"/>
          </a:xfrm>
          <a:prstGeom prst="rect">
            <a:avLst/>
          </a:prstGeom>
        </p:spPr>
        <p:txBody>
          <a:bodyPr vert="horz" lIns="92217" tIns="46109" rIns="92217" bIns="461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6966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6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200"/>
            </a:lvl1pPr>
          </a:lstStyle>
          <a:p>
            <a:fld id="{F1A76C46-CD84-41C3-8F47-9AFE05013FD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0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28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97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9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95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653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248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54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844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00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726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0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028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03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960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827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111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773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1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315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489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506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51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893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234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535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23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434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799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458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204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44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78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24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058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312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2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746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892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8054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7080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112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122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542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54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3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7522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6134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6863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43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22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5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53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76C46-CD84-41C3-8F47-9AFE05013FD9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4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738909"/>
            <a:ext cx="9144000" cy="38830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図 14" descr="ppt資料07-14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5799247" y="741436"/>
            <a:ext cx="3344753" cy="553711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77390" y="1142876"/>
            <a:ext cx="5286786" cy="407010"/>
          </a:xfrm>
          <a:noFill/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ja-JP" altLang="en-US" sz="2400" b="1" baseline="0">
                <a:solidFill>
                  <a:schemeClr val="bg1"/>
                </a:solidFill>
                <a:latin typeface="+mn-lt"/>
                <a:cs typeface="ＭＳ Ｐ明朝"/>
              </a:defRPr>
            </a:lvl1pPr>
          </a:lstStyle>
          <a:p>
            <a:r>
              <a:rPr lang="en-US" altLang="ja-JP" dirty="0"/>
              <a:t>Theme Title Here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741211"/>
            <a:ext cx="5307864" cy="130474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4640442"/>
            <a:ext cx="3867622" cy="41341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390" y="5077052"/>
            <a:ext cx="3867622" cy="829429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390" y="5931217"/>
            <a:ext cx="3867622" cy="356288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 dirty="0"/>
              <a:t>March 23, 2016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9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44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7956177" y="0"/>
            <a:ext cx="1187823" cy="739587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739588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7956175" y="1"/>
            <a:ext cx="1187823" cy="7395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178948"/>
            <a:ext cx="8463160" cy="483454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title; Arial, Bold, 24 points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47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44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7956177" y="0"/>
            <a:ext cx="1187823" cy="739587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739588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7956175" y="1"/>
            <a:ext cx="1187823" cy="7395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178948"/>
            <a:ext cx="8463160" cy="483454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title; Arial, Bold, 24 points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950913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 dirty="0"/>
              <a:t>First point; Arial, 28 points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Sub point; Arial, 24 points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Other sub point; Arial, 20 points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Other sub point; Arial, 18 points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Last sub point; Arial, 16 points</a:t>
            </a:r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コンテンツ プレースホルダー 11"/>
          <p:cNvSpPr>
            <a:spLocks noGrp="1"/>
          </p:cNvSpPr>
          <p:nvPr>
            <p:ph sz="quarter" idx="16" hasCustomPrompt="1"/>
          </p:nvPr>
        </p:nvSpPr>
        <p:spPr>
          <a:xfrm>
            <a:off x="4700905" y="950913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 dirty="0"/>
              <a:t>First point; Arial, 28 points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Sub point; Arial, 24 points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Other sub point; Arial, 20 points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Other sub point; Arial, 18 points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Last sub point; Arial, 16 points</a:t>
            </a:r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910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746606"/>
            <a:ext cx="9144000" cy="38965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ppt資料07-14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5799247" y="750317"/>
            <a:ext cx="3344753" cy="5537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03665" y="2959444"/>
            <a:ext cx="6358188" cy="556054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Ending page title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303665" y="3518872"/>
            <a:ext cx="6263951" cy="1124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1025525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kumimoji="1" lang="en-US" altLang="ja-JP" dirty="0"/>
              <a:t>message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5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4" name="図 13" descr="名称未設定-2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1" y="1695443"/>
            <a:ext cx="5088758" cy="7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4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1734CD-F023-4FDF-BCE2-5C2B25F217D6}" type="datetime1">
              <a:rPr lang="en-US" altLang="ja-JP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6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C621A1-B169-4640-A021-BF4379C9454F}" type="datetime1">
              <a:rPr lang="en-US" altLang="ja-JP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7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761999"/>
            <a:ext cx="9144000" cy="5516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6" t="26158" b="3134"/>
          <a:stretch/>
        </p:blipFill>
        <p:spPr>
          <a:xfrm>
            <a:off x="5463478" y="1412742"/>
            <a:ext cx="3677941" cy="48491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142876"/>
            <a:ext cx="5307864" cy="574713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1841500"/>
            <a:ext cx="5270500" cy="3948113"/>
          </a:xfrm>
        </p:spPr>
        <p:txBody>
          <a:bodyPr>
            <a:norm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</p:txBody>
      </p:sp>
    </p:spTree>
    <p:extLst>
      <p:ext uri="{BB962C8B-B14F-4D97-AF65-F5344CB8AC3E}">
        <p14:creationId xmlns:p14="http://schemas.microsoft.com/office/powerpoint/2010/main" val="5963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746606"/>
            <a:ext cx="9144000" cy="38965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5799247" y="741436"/>
            <a:ext cx="3344753" cy="5537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704143"/>
            <a:ext cx="5307864" cy="2509529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Theme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11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746606"/>
            <a:ext cx="9144000" cy="38965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5799247" y="741436"/>
            <a:ext cx="3344753" cy="5537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704143"/>
            <a:ext cx="5307864" cy="2509529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Theme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221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B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746606"/>
            <a:ext cx="9144000" cy="38965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5799247" y="741436"/>
            <a:ext cx="3344753" cy="5537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704143"/>
            <a:ext cx="5307864" cy="2509529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Theme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78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746606"/>
            <a:ext cx="9144000" cy="389651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5799247" y="741436"/>
            <a:ext cx="3344753" cy="5537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704143"/>
            <a:ext cx="5307864" cy="2509529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Theme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643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746606"/>
            <a:ext cx="9144000" cy="38965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5799247" y="741436"/>
            <a:ext cx="3344753" cy="5537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704143"/>
            <a:ext cx="5307864" cy="2509529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Theme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1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746606"/>
            <a:ext cx="9144000" cy="389651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16" b="9473"/>
          <a:stretch/>
        </p:blipFill>
        <p:spPr>
          <a:xfrm>
            <a:off x="5799247" y="741436"/>
            <a:ext cx="3344753" cy="55371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704143"/>
            <a:ext cx="5307864" cy="2509529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Theme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415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44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7956177" y="0"/>
            <a:ext cx="1187823" cy="739587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739588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7" t="53382" b="11808"/>
          <a:stretch/>
        </p:blipFill>
        <p:spPr>
          <a:xfrm>
            <a:off x="7956175" y="1"/>
            <a:ext cx="1187823" cy="7395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178948"/>
            <a:ext cx="8463160" cy="483454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title; Arial, Bold, 24 points</a:t>
            </a:r>
            <a:endParaRPr kumimoji="1" lang="ja-JP" altLang="en-US" dirty="0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950913"/>
            <a:ext cx="8636154" cy="491826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 dirty="0"/>
              <a:t>First point; Arial, 28 points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Sub point; Arial, 24 points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Other sub point; Arial, 20 points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Other sub point; Arial, 18 points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Last sub point; Arial, 16 points</a:t>
            </a:r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en-US" altLang="ja-JP" dirty="0"/>
          </a:p>
          <a:p>
            <a:pPr lvl="4"/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6645086"/>
            <a:ext cx="2133600" cy="175846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154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6261870"/>
            <a:ext cx="9144000" cy="596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名称未設定-4-2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8"/>
          <a:stretch/>
        </p:blipFill>
        <p:spPr>
          <a:xfrm>
            <a:off x="0" y="6193197"/>
            <a:ext cx="9144000" cy="664804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3641" y="178948"/>
            <a:ext cx="8660867" cy="479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Master Title; Arial, Bold, 24 points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47135" y="1093574"/>
            <a:ext cx="8631195" cy="5032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ja-JP" dirty="0"/>
              <a:t>First point; Arial, 28 points</a:t>
            </a:r>
            <a:endParaRPr lang="ja-JP" altLang="en-US" dirty="0"/>
          </a:p>
          <a:p>
            <a:pPr lvl="1"/>
            <a:r>
              <a:rPr lang="en-US" altLang="ja-JP" dirty="0"/>
              <a:t>Sub point; Arial, 24 points</a:t>
            </a:r>
            <a:endParaRPr lang="ja-JP" altLang="en-US" dirty="0"/>
          </a:p>
          <a:p>
            <a:pPr lvl="2"/>
            <a:r>
              <a:rPr lang="en-US" altLang="ja-JP" dirty="0"/>
              <a:t>Other sub point; Arial, 20 points</a:t>
            </a:r>
            <a:endParaRPr lang="ja-JP" altLang="en-US" dirty="0"/>
          </a:p>
          <a:p>
            <a:pPr lvl="3"/>
            <a:r>
              <a:rPr lang="en-US" altLang="ja-JP" dirty="0"/>
              <a:t>Other sub point; Arial, 18 points</a:t>
            </a:r>
            <a:endParaRPr lang="ja-JP" altLang="en-US" dirty="0"/>
          </a:p>
          <a:p>
            <a:pPr lvl="4"/>
            <a:r>
              <a:rPr lang="en-US" altLang="ja-JP" dirty="0"/>
              <a:t>Last sub point; Arial, 16 points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92184" y="6409487"/>
            <a:ext cx="468150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| Aug.</a:t>
            </a:r>
            <a:r>
              <a:rPr kumimoji="1" lang="en-US" altLang="ja-JP" sz="8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20, 2019 |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© Yokogawa</a:t>
            </a:r>
            <a:r>
              <a:rPr kumimoji="1" lang="ja-JP" alt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r>
              <a:rPr kumimoji="1" lang="en-US" altLang="ja-JP" sz="8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Electric Corporation</a:t>
            </a:r>
            <a:endParaRPr kumimoji="1" lang="ja-JP" altLang="en-US" sz="8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4"/>
          </p:nvPr>
        </p:nvSpPr>
        <p:spPr>
          <a:xfrm>
            <a:off x="3505200" y="6655708"/>
            <a:ext cx="2133600" cy="202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14F4-B038-4CDD-8850-825343F583C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21"/>
          <p:cNvCxnSpPr/>
          <p:nvPr/>
        </p:nvCxnSpPr>
        <p:spPr>
          <a:xfrm>
            <a:off x="0" y="6262478"/>
            <a:ext cx="9144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2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54" r:id="rId9"/>
    <p:sldLayoutId id="2147483683" r:id="rId10"/>
    <p:sldLayoutId id="2147483684" r:id="rId11"/>
    <p:sldLayoutId id="2147483674" r:id="rId12"/>
    <p:sldLayoutId id="2147483685" r:id="rId13"/>
    <p:sldLayoutId id="2147483686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2425" algn="l" defTabSz="9144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u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125" indent="-228600" algn="l" defTabSz="9144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ü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34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sv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8.png"/><Relationship Id="rId21" Type="http://schemas.openxmlformats.org/officeDocument/2006/relationships/image" Target="../media/image13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14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1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5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550.png"/><Relationship Id="rId26" Type="http://schemas.openxmlformats.org/officeDocument/2006/relationships/image" Target="../media/image630.png"/><Relationship Id="rId39" Type="http://schemas.openxmlformats.org/officeDocument/2006/relationships/image" Target="../media/image760.png"/><Relationship Id="rId3" Type="http://schemas.openxmlformats.org/officeDocument/2006/relationships/image" Target="../media/image400.png"/><Relationship Id="rId21" Type="http://schemas.openxmlformats.org/officeDocument/2006/relationships/image" Target="../media/image580.png"/><Relationship Id="rId34" Type="http://schemas.openxmlformats.org/officeDocument/2006/relationships/image" Target="../media/image710.png"/><Relationship Id="rId42" Type="http://schemas.openxmlformats.org/officeDocument/2006/relationships/image" Target="../media/image790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17" Type="http://schemas.openxmlformats.org/officeDocument/2006/relationships/image" Target="../media/image540.png"/><Relationship Id="rId25" Type="http://schemas.openxmlformats.org/officeDocument/2006/relationships/image" Target="../media/image620.png"/><Relationship Id="rId33" Type="http://schemas.openxmlformats.org/officeDocument/2006/relationships/image" Target="../media/image700.png"/><Relationship Id="rId38" Type="http://schemas.openxmlformats.org/officeDocument/2006/relationships/image" Target="../media/image75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530.png"/><Relationship Id="rId20" Type="http://schemas.openxmlformats.org/officeDocument/2006/relationships/image" Target="../media/image570.png"/><Relationship Id="rId29" Type="http://schemas.openxmlformats.org/officeDocument/2006/relationships/image" Target="../media/image660.png"/><Relationship Id="rId41" Type="http://schemas.openxmlformats.org/officeDocument/2006/relationships/image" Target="../media/image78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0.png"/><Relationship Id="rId11" Type="http://schemas.openxmlformats.org/officeDocument/2006/relationships/image" Target="../media/image480.png"/><Relationship Id="rId24" Type="http://schemas.openxmlformats.org/officeDocument/2006/relationships/image" Target="../media/image610.png"/><Relationship Id="rId32" Type="http://schemas.openxmlformats.org/officeDocument/2006/relationships/image" Target="../media/image690.png"/><Relationship Id="rId37" Type="http://schemas.openxmlformats.org/officeDocument/2006/relationships/image" Target="../media/image740.png"/><Relationship Id="rId40" Type="http://schemas.openxmlformats.org/officeDocument/2006/relationships/image" Target="../media/image770.png"/><Relationship Id="rId5" Type="http://schemas.openxmlformats.org/officeDocument/2006/relationships/image" Target="../media/image420.png"/><Relationship Id="rId15" Type="http://schemas.openxmlformats.org/officeDocument/2006/relationships/image" Target="../media/image520.png"/><Relationship Id="rId23" Type="http://schemas.openxmlformats.org/officeDocument/2006/relationships/image" Target="../media/image600.png"/><Relationship Id="rId28" Type="http://schemas.openxmlformats.org/officeDocument/2006/relationships/image" Target="../media/image650.png"/><Relationship Id="rId36" Type="http://schemas.openxmlformats.org/officeDocument/2006/relationships/image" Target="../media/image730.png"/><Relationship Id="rId10" Type="http://schemas.openxmlformats.org/officeDocument/2006/relationships/image" Target="../media/image47.png"/><Relationship Id="rId19" Type="http://schemas.openxmlformats.org/officeDocument/2006/relationships/image" Target="../media/image560.png"/><Relationship Id="rId31" Type="http://schemas.openxmlformats.org/officeDocument/2006/relationships/image" Target="../media/image680.png"/><Relationship Id="rId44" Type="http://schemas.openxmlformats.org/officeDocument/2006/relationships/image" Target="../media/image810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20.png"/><Relationship Id="rId43" Type="http://schemas.openxmlformats.org/officeDocument/2006/relationships/image" Target="../media/image8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550.png"/><Relationship Id="rId26" Type="http://schemas.openxmlformats.org/officeDocument/2006/relationships/image" Target="../media/image630.png"/><Relationship Id="rId39" Type="http://schemas.openxmlformats.org/officeDocument/2006/relationships/image" Target="../media/image760.png"/><Relationship Id="rId3" Type="http://schemas.openxmlformats.org/officeDocument/2006/relationships/image" Target="../media/image400.png"/><Relationship Id="rId21" Type="http://schemas.openxmlformats.org/officeDocument/2006/relationships/image" Target="../media/image580.png"/><Relationship Id="rId34" Type="http://schemas.openxmlformats.org/officeDocument/2006/relationships/image" Target="../media/image710.png"/><Relationship Id="rId42" Type="http://schemas.openxmlformats.org/officeDocument/2006/relationships/image" Target="../media/image790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17" Type="http://schemas.openxmlformats.org/officeDocument/2006/relationships/image" Target="../media/image540.png"/><Relationship Id="rId25" Type="http://schemas.openxmlformats.org/officeDocument/2006/relationships/image" Target="../media/image620.png"/><Relationship Id="rId33" Type="http://schemas.openxmlformats.org/officeDocument/2006/relationships/image" Target="../media/image700.png"/><Relationship Id="rId38" Type="http://schemas.openxmlformats.org/officeDocument/2006/relationships/image" Target="../media/image75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30.png"/><Relationship Id="rId20" Type="http://schemas.openxmlformats.org/officeDocument/2006/relationships/image" Target="../media/image570.png"/><Relationship Id="rId29" Type="http://schemas.openxmlformats.org/officeDocument/2006/relationships/image" Target="../media/image660.png"/><Relationship Id="rId41" Type="http://schemas.openxmlformats.org/officeDocument/2006/relationships/image" Target="../media/image78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0.png"/><Relationship Id="rId11" Type="http://schemas.openxmlformats.org/officeDocument/2006/relationships/image" Target="../media/image480.png"/><Relationship Id="rId24" Type="http://schemas.openxmlformats.org/officeDocument/2006/relationships/image" Target="../media/image610.png"/><Relationship Id="rId32" Type="http://schemas.openxmlformats.org/officeDocument/2006/relationships/image" Target="../media/image690.png"/><Relationship Id="rId37" Type="http://schemas.openxmlformats.org/officeDocument/2006/relationships/image" Target="../media/image740.png"/><Relationship Id="rId40" Type="http://schemas.openxmlformats.org/officeDocument/2006/relationships/image" Target="../media/image770.png"/><Relationship Id="rId5" Type="http://schemas.openxmlformats.org/officeDocument/2006/relationships/image" Target="../media/image420.png"/><Relationship Id="rId15" Type="http://schemas.openxmlformats.org/officeDocument/2006/relationships/image" Target="../media/image520.png"/><Relationship Id="rId23" Type="http://schemas.openxmlformats.org/officeDocument/2006/relationships/image" Target="../media/image600.png"/><Relationship Id="rId28" Type="http://schemas.openxmlformats.org/officeDocument/2006/relationships/image" Target="../media/image650.png"/><Relationship Id="rId36" Type="http://schemas.openxmlformats.org/officeDocument/2006/relationships/image" Target="../media/image730.png"/><Relationship Id="rId10" Type="http://schemas.openxmlformats.org/officeDocument/2006/relationships/image" Target="../media/image47.png"/><Relationship Id="rId19" Type="http://schemas.openxmlformats.org/officeDocument/2006/relationships/image" Target="../media/image560.png"/><Relationship Id="rId31" Type="http://schemas.openxmlformats.org/officeDocument/2006/relationships/image" Target="../media/image680.png"/><Relationship Id="rId44" Type="http://schemas.openxmlformats.org/officeDocument/2006/relationships/image" Target="../media/image810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Relationship Id="rId22" Type="http://schemas.openxmlformats.org/officeDocument/2006/relationships/image" Target="../media/image590.png"/><Relationship Id="rId27" Type="http://schemas.openxmlformats.org/officeDocument/2006/relationships/image" Target="../media/image640.png"/><Relationship Id="rId30" Type="http://schemas.openxmlformats.org/officeDocument/2006/relationships/image" Target="../media/image670.png"/><Relationship Id="rId35" Type="http://schemas.openxmlformats.org/officeDocument/2006/relationships/image" Target="../media/image720.png"/><Relationship Id="rId43" Type="http://schemas.openxmlformats.org/officeDocument/2006/relationships/image" Target="../media/image8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18" Type="http://schemas.openxmlformats.org/officeDocument/2006/relationships/image" Target="../media/image970.png"/><Relationship Id="rId26" Type="http://schemas.openxmlformats.org/officeDocument/2006/relationships/image" Target="../media/image1050.png"/><Relationship Id="rId3" Type="http://schemas.openxmlformats.org/officeDocument/2006/relationships/image" Target="../media/image820.png"/><Relationship Id="rId21" Type="http://schemas.openxmlformats.org/officeDocument/2006/relationships/image" Target="../media/image1000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17" Type="http://schemas.openxmlformats.org/officeDocument/2006/relationships/image" Target="../media/image960.png"/><Relationship Id="rId25" Type="http://schemas.openxmlformats.org/officeDocument/2006/relationships/image" Target="../media/image104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950.png"/><Relationship Id="rId20" Type="http://schemas.openxmlformats.org/officeDocument/2006/relationships/image" Target="../media/image99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24" Type="http://schemas.openxmlformats.org/officeDocument/2006/relationships/image" Target="../media/image1030.png"/><Relationship Id="rId5" Type="http://schemas.openxmlformats.org/officeDocument/2006/relationships/image" Target="../media/image840.png"/><Relationship Id="rId15" Type="http://schemas.openxmlformats.org/officeDocument/2006/relationships/image" Target="../media/image940.png"/><Relationship Id="rId23" Type="http://schemas.openxmlformats.org/officeDocument/2006/relationships/image" Target="../media/image1020.png"/><Relationship Id="rId28" Type="http://schemas.openxmlformats.org/officeDocument/2006/relationships/image" Target="../media/image1070.png"/><Relationship Id="rId10" Type="http://schemas.openxmlformats.org/officeDocument/2006/relationships/image" Target="../media/image890.png"/><Relationship Id="rId19" Type="http://schemas.openxmlformats.org/officeDocument/2006/relationships/image" Target="../media/image98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0.png"/><Relationship Id="rId22" Type="http://schemas.openxmlformats.org/officeDocument/2006/relationships/image" Target="../media/image1010.png"/><Relationship Id="rId27" Type="http://schemas.openxmlformats.org/officeDocument/2006/relationships/image" Target="../media/image10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0.png"/><Relationship Id="rId5" Type="http://schemas.openxmlformats.org/officeDocument/2006/relationships/image" Target="../media/image240.png"/><Relationship Id="rId4" Type="http://schemas.openxmlformats.org/officeDocument/2006/relationships/image" Target="../media/image2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13" Type="http://schemas.openxmlformats.org/officeDocument/2006/relationships/image" Target="../media/image1180.png"/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12" Type="http://schemas.openxmlformats.org/officeDocument/2006/relationships/image" Target="../media/image1170.png"/><Relationship Id="rId17" Type="http://schemas.openxmlformats.org/officeDocument/2006/relationships/image" Target="../media/image122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2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10.png"/><Relationship Id="rId11" Type="http://schemas.openxmlformats.org/officeDocument/2006/relationships/image" Target="../media/image1160.png"/><Relationship Id="rId5" Type="http://schemas.openxmlformats.org/officeDocument/2006/relationships/image" Target="../media/image1100.png"/><Relationship Id="rId15" Type="http://schemas.openxmlformats.org/officeDocument/2006/relationships/image" Target="../media/image1200.png"/><Relationship Id="rId10" Type="http://schemas.openxmlformats.org/officeDocument/2006/relationships/image" Target="../media/image115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Relationship Id="rId14" Type="http://schemas.openxmlformats.org/officeDocument/2006/relationships/image" Target="../media/image11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60.png"/><Relationship Id="rId4" Type="http://schemas.openxmlformats.org/officeDocument/2006/relationships/image" Target="../media/image12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70.png"/><Relationship Id="rId5" Type="http://schemas.openxmlformats.org/officeDocument/2006/relationships/image" Target="../media/image1360.png"/><Relationship Id="rId4" Type="http://schemas.openxmlformats.org/officeDocument/2006/relationships/image" Target="../media/image13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0.png"/><Relationship Id="rId7" Type="http://schemas.openxmlformats.org/officeDocument/2006/relationships/image" Target="../media/image14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10.png"/><Relationship Id="rId5" Type="http://schemas.openxmlformats.org/officeDocument/2006/relationships/image" Target="../media/image1400.png"/><Relationship Id="rId4" Type="http://schemas.openxmlformats.org/officeDocument/2006/relationships/image" Target="../media/image13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>
          <a:xfrm>
            <a:off x="277388" y="1741211"/>
            <a:ext cx="7420989" cy="1304745"/>
          </a:xfrm>
        </p:spPr>
        <p:txBody>
          <a:bodyPr>
            <a:noAutofit/>
          </a:bodyPr>
          <a:lstStyle/>
          <a:p>
            <a:r>
              <a:rPr kumimoji="1" lang="en-US" altLang="ja-JP" dirty="0">
                <a:latin typeface="+mn-ea"/>
                <a:ea typeface="+mn-ea"/>
              </a:rPr>
              <a:t>Galois(</a:t>
            </a:r>
            <a:r>
              <a:rPr kumimoji="1" lang="ja-JP" altLang="en-US" dirty="0">
                <a:latin typeface="+mn-ea"/>
                <a:ea typeface="+mn-ea"/>
              </a:rPr>
              <a:t>ガロア</a:t>
            </a:r>
            <a:r>
              <a:rPr kumimoji="1" lang="en-US" altLang="ja-JP" dirty="0">
                <a:latin typeface="+mn-ea"/>
                <a:ea typeface="+mn-ea"/>
              </a:rPr>
              <a:t>)</a:t>
            </a:r>
            <a:r>
              <a:rPr kumimoji="1" lang="ja-JP" altLang="en-US" dirty="0">
                <a:latin typeface="+mn-ea"/>
                <a:ea typeface="+mn-ea"/>
              </a:rPr>
              <a:t>理論</a:t>
            </a:r>
            <a:r>
              <a:rPr lang="ja-JP" altLang="en-US" dirty="0">
                <a:latin typeface="+mn-ea"/>
                <a:ea typeface="+mn-ea"/>
              </a:rPr>
              <a:t>を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終わらせたい</a:t>
            </a:r>
            <a:r>
              <a:rPr kumimoji="1" lang="ja-JP" altLang="en-US" dirty="0">
                <a:latin typeface="+mn-ea"/>
                <a:ea typeface="+mn-ea"/>
              </a:rPr>
              <a:t>体論・群論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277389" y="4631975"/>
            <a:ext cx="6462077" cy="413418"/>
          </a:xfrm>
        </p:spPr>
        <p:txBody>
          <a:bodyPr/>
          <a:lstStyle/>
          <a:p>
            <a:r>
              <a:rPr lang="ja-JP" altLang="en-US" dirty="0"/>
              <a:t>熊谷 渉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277389" y="5077052"/>
            <a:ext cx="7701199" cy="829429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MK</a:t>
            </a:r>
            <a:r>
              <a:rPr lang="ja-JP" altLang="en-US" sz="2000" dirty="0"/>
              <a:t>本部　イノベーションセンター</a:t>
            </a:r>
            <a:endParaRPr lang="en-US" altLang="ja-JP" sz="2000" dirty="0"/>
          </a:p>
          <a:p>
            <a:r>
              <a:rPr lang="ja-JP" altLang="en-US" sz="2000" dirty="0"/>
              <a:t>インキュベーション部　</a:t>
            </a:r>
            <a:r>
              <a:rPr lang="en-US" altLang="ja-JP" sz="2000" dirty="0"/>
              <a:t>O&amp;M</a:t>
            </a:r>
            <a:r>
              <a:rPr lang="ja-JP" altLang="en-US" sz="2000" dirty="0"/>
              <a:t>デザイン </a:t>
            </a:r>
            <a:r>
              <a:rPr lang="en-US" altLang="ja-JP" sz="2000" dirty="0"/>
              <a:t>Gr.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/>
          </p:nvPr>
        </p:nvSpPr>
        <p:spPr>
          <a:xfrm>
            <a:off x="277390" y="1142876"/>
            <a:ext cx="5286786" cy="407010"/>
          </a:xfrm>
          <a:noFill/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ja-JP" altLang="en-US" sz="2400" b="1" baseline="0">
                <a:solidFill>
                  <a:schemeClr val="bg1"/>
                </a:solidFill>
                <a:latin typeface="+mn-lt"/>
                <a:cs typeface="ＭＳ Ｐ明朝"/>
              </a:defRPr>
            </a:lvl1pPr>
          </a:lstStyle>
          <a:p>
            <a:r>
              <a:rPr lang="ja-JP" altLang="en-US" dirty="0"/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376696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29188"/>
            <a:ext cx="8463160" cy="483454"/>
          </a:xfrm>
        </p:spPr>
        <p:txBody>
          <a:bodyPr/>
          <a:lstStyle/>
          <a:p>
            <a:r>
              <a:rPr lang="en-US" altLang="ja-JP" dirty="0"/>
              <a:t>6</a:t>
            </a:r>
            <a:r>
              <a:rPr lang="ja-JP" altLang="en-US" dirty="0" err="1"/>
              <a:t>つの</a:t>
            </a:r>
            <a:r>
              <a:rPr lang="ja-JP" altLang="en-US" dirty="0"/>
              <a:t>帽子（</a:t>
            </a:r>
            <a:r>
              <a:rPr lang="en-US" altLang="ja-JP" dirty="0"/>
              <a:t>6hat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193266A-BE9B-46D0-A409-D460643BCE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30518"/>
            <a:ext cx="9143999" cy="5324535"/>
          </a:xfrm>
        </p:spPr>
        <p:txBody>
          <a:bodyPr/>
          <a:lstStyle/>
          <a:p>
            <a:r>
              <a:rPr lang="ja-JP" altLang="en-US" dirty="0"/>
              <a:t>テーマに対して議論するスタンスを決めて、多面的に行う方法</a:t>
            </a:r>
            <a:endParaRPr lang="en-US" altLang="ja-JP" dirty="0"/>
          </a:p>
          <a:p>
            <a:pPr lvl="1"/>
            <a:r>
              <a:rPr lang="ja-JP" altLang="en-US" dirty="0"/>
              <a:t>参加者がバラバラのスタンスだと、うまくいかない</a:t>
            </a:r>
            <a:endParaRPr lang="en-US" altLang="ja-JP" dirty="0"/>
          </a:p>
          <a:p>
            <a:pPr lvl="2"/>
            <a:r>
              <a:rPr lang="ja-JP" altLang="en-US" dirty="0"/>
              <a:t>各人物の性格・経験が出るから（特におじさま）</a:t>
            </a:r>
            <a:endParaRPr lang="en-US" altLang="ja-JP" dirty="0"/>
          </a:p>
          <a:p>
            <a:pPr lvl="1"/>
            <a:r>
              <a:rPr lang="ja-JP" altLang="en-US" dirty="0"/>
              <a:t>各場面に応じて、全員がスタンスを統一して参加するほうが結果が良いという考え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これに完全に従うべきとは思わないが</a:t>
            </a:r>
            <a:r>
              <a:rPr lang="en-US" altLang="ja-JP" dirty="0"/>
              <a:t>…</a:t>
            </a:r>
          </a:p>
          <a:p>
            <a:pPr lvl="1"/>
            <a:r>
              <a:rPr lang="en-US" altLang="ja-JP" dirty="0"/>
              <a:t>MMW</a:t>
            </a:r>
            <a:r>
              <a:rPr lang="ja-JP" altLang="en-US" dirty="0"/>
              <a:t>では「まず発表者に一緒に入り込むスタンス」が大事だと思う</a:t>
            </a:r>
            <a:endParaRPr lang="en-US" altLang="ja-JP" dirty="0"/>
          </a:p>
          <a:p>
            <a:pPr lvl="1"/>
            <a:r>
              <a:rPr lang="ja-JP" altLang="en-US" dirty="0"/>
              <a:t>発表者は、当然参加者も放置しない</a:t>
            </a:r>
            <a:endParaRPr lang="en-US" altLang="ja-JP" dirty="0"/>
          </a:p>
          <a:p>
            <a:pPr lvl="1"/>
            <a:r>
              <a:rPr lang="ja-JP" altLang="en-US" dirty="0"/>
              <a:t>参加者は、結果的に発表者を放置しない</a:t>
            </a:r>
            <a:endParaRPr lang="en-US" altLang="ja-JP" dirty="0"/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0A7EEC00-2FF2-4FCF-A4D1-70F8FBC08772}"/>
              </a:ext>
            </a:extLst>
          </p:cNvPr>
          <p:cNvSpPr txBox="1">
            <a:spLocks/>
          </p:cNvSpPr>
          <p:nvPr/>
        </p:nvSpPr>
        <p:spPr>
          <a:xfrm>
            <a:off x="137447" y="-24141"/>
            <a:ext cx="3098121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pre2. MMW</a:t>
            </a:r>
            <a:r>
              <a:rPr lang="ja-JP" altLang="en-US" sz="1800" b="1" dirty="0">
                <a:solidFill>
                  <a:schemeClr val="bg1"/>
                </a:solidFill>
              </a:rPr>
              <a:t>の感想と問いかけ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F5AE813-B7BB-4983-A3E8-9C41B0EF29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t="15336" r="3767" b="11362"/>
          <a:stretch/>
        </p:blipFill>
        <p:spPr>
          <a:xfrm>
            <a:off x="6029093" y="2663877"/>
            <a:ext cx="2925338" cy="16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4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B1E63-95DD-4933-80BC-1324CEF90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今日の内容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FE2731-93EA-434D-8C5B-E420389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1287-D590-4421-910E-33B99E005C40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E97A03-1E9E-4CC6-8613-8EFA4C31A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389" y="1841500"/>
            <a:ext cx="6969571" cy="4458939"/>
          </a:xfrm>
        </p:spPr>
        <p:txBody>
          <a:bodyPr>
            <a:normAutofit/>
          </a:bodyPr>
          <a:lstStyle/>
          <a:p>
            <a:r>
              <a:rPr lang="en-US" altLang="ja-JP" dirty="0"/>
              <a:t>Galois</a:t>
            </a:r>
            <a:r>
              <a:rPr lang="ja-JP" altLang="en-US" dirty="0"/>
              <a:t>理論までの道のり</a:t>
            </a:r>
            <a:endParaRPr lang="en-US" altLang="ja-JP" dirty="0"/>
          </a:p>
          <a:p>
            <a:r>
              <a:rPr lang="ja-JP" altLang="en-US" dirty="0"/>
              <a:t>代数方程式の解と体</a:t>
            </a:r>
            <a:endParaRPr lang="en-US" altLang="ja-JP" dirty="0"/>
          </a:p>
          <a:p>
            <a:r>
              <a:rPr lang="ja-JP" altLang="en-US" dirty="0"/>
              <a:t>群論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E45B50C-389C-4716-B46B-D22217ABE414}"/>
              </a:ext>
            </a:extLst>
          </p:cNvPr>
          <p:cNvSpPr txBox="1"/>
          <p:nvPr/>
        </p:nvSpPr>
        <p:spPr>
          <a:xfrm>
            <a:off x="2027902" y="798229"/>
            <a:ext cx="508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Galois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理論</a:t>
            </a:r>
            <a:r>
              <a:rPr lang="ja-JP" altLang="en-US" sz="2400" b="1" dirty="0">
                <a:solidFill>
                  <a:schemeClr val="bg1"/>
                </a:solidFill>
              </a:rPr>
              <a:t>に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たどり着きたい体論・群論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E5F69B3-1598-4273-9D6B-BFF588945854}"/>
              </a:ext>
            </a:extLst>
          </p:cNvPr>
          <p:cNvSpPr txBox="1"/>
          <p:nvPr/>
        </p:nvSpPr>
        <p:spPr>
          <a:xfrm>
            <a:off x="521692" y="3928627"/>
            <a:ext cx="787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ネタバレ：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Galois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理論どころか、正規部分群までいきません</a:t>
            </a:r>
          </a:p>
        </p:txBody>
      </p:sp>
    </p:spTree>
    <p:extLst>
      <p:ext uri="{BB962C8B-B14F-4D97-AF65-F5344CB8AC3E}">
        <p14:creationId xmlns:p14="http://schemas.microsoft.com/office/powerpoint/2010/main" val="264808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9134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68944AC-6EBC-4398-82D8-DA07E55FBC59}"/>
              </a:ext>
            </a:extLst>
          </p:cNvPr>
          <p:cNvSpPr txBox="1">
            <a:spLocks/>
          </p:cNvSpPr>
          <p:nvPr/>
        </p:nvSpPr>
        <p:spPr>
          <a:xfrm>
            <a:off x="0" y="875276"/>
            <a:ext cx="9144000" cy="266534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群論は何に役立つのか？だけど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化学の分子構造、あるいは物理法則の</a:t>
            </a:r>
            <a:r>
              <a:rPr lang="ja-JP" altLang="en-US" dirty="0">
                <a:solidFill>
                  <a:srgbClr val="FF0000"/>
                </a:solidFill>
              </a:rPr>
              <a:t>対称性・不変性</a:t>
            </a:r>
            <a:r>
              <a:rPr lang="ja-JP" altLang="en-US" dirty="0"/>
              <a:t>を表すときに便利な表記らしい</a:t>
            </a:r>
            <a:endParaRPr lang="en-US" altLang="ja-JP" dirty="0"/>
          </a:p>
          <a:p>
            <a:r>
              <a:rPr lang="ja-JP" altLang="en-US" dirty="0"/>
              <a:t>そこまで複雑でないので、一緒に辿ってほしいなと思います。</a:t>
            </a:r>
            <a:endParaRPr lang="en-US" altLang="ja-JP" dirty="0"/>
          </a:p>
          <a:p>
            <a:pPr lvl="1"/>
            <a:r>
              <a:rPr lang="ja-JP" altLang="en-US" dirty="0"/>
              <a:t>ある操作・行動の結果が、どの程度・範囲に影響するか？を想像する訓練になる</a:t>
            </a:r>
            <a:endParaRPr lang="en-US" altLang="ja-JP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CDC97E6A-3F86-4804-B2D3-F561E8020B81}"/>
              </a:ext>
            </a:extLst>
          </p:cNvPr>
          <p:cNvSpPr txBox="1">
            <a:spLocks/>
          </p:cNvSpPr>
          <p:nvPr/>
        </p:nvSpPr>
        <p:spPr>
          <a:xfrm>
            <a:off x="229390" y="-15869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1. Galois</a:t>
            </a:r>
            <a:r>
              <a:rPr lang="ja-JP" altLang="en-US" sz="1800" b="1" dirty="0">
                <a:solidFill>
                  <a:schemeClr val="bg1"/>
                </a:solidFill>
              </a:rPr>
              <a:t>理論までの道のり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6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542"/>
            <a:ext cx="8463160" cy="483454"/>
          </a:xfrm>
        </p:spPr>
        <p:txBody>
          <a:bodyPr/>
          <a:lstStyle/>
          <a:p>
            <a:r>
              <a:rPr lang="ja-JP" altLang="en-US" dirty="0"/>
              <a:t>数学ガール（結城浩）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19" name="コンテンツ プレースホルダー 1">
            <a:extLst>
              <a:ext uri="{FF2B5EF4-FFF2-40B4-BE49-F238E27FC236}">
                <a16:creationId xmlns:a16="http://schemas.microsoft.com/office/drawing/2014/main" id="{7A1DA42D-9D31-426B-BC73-898710D80BB2}"/>
              </a:ext>
            </a:extLst>
          </p:cNvPr>
          <p:cNvSpPr txBox="1">
            <a:spLocks/>
          </p:cNvSpPr>
          <p:nvPr/>
        </p:nvSpPr>
        <p:spPr>
          <a:xfrm>
            <a:off x="229390" y="-15869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1. Galois</a:t>
            </a:r>
            <a:r>
              <a:rPr lang="ja-JP" altLang="en-US" sz="1800" b="1" dirty="0">
                <a:solidFill>
                  <a:schemeClr val="bg1"/>
                </a:solidFill>
              </a:rPr>
              <a:t>理論までの道のり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2B57C23-3F8D-4FEB-9EB6-9B979FEC90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3885" y="916410"/>
            <a:ext cx="8025395" cy="4228850"/>
          </a:xfrm>
        </p:spPr>
        <p:txBody>
          <a:bodyPr/>
          <a:lstStyle/>
          <a:p>
            <a:r>
              <a:rPr lang="ja-JP" altLang="en-US" sz="2400" dirty="0"/>
              <a:t>数学＋小説という謎ジャンルのシリーズ</a:t>
            </a:r>
            <a:endParaRPr lang="en-US" altLang="ja-JP" sz="2400" dirty="0"/>
          </a:p>
          <a:p>
            <a:pPr lvl="1"/>
            <a:r>
              <a:rPr lang="ja-JP" altLang="en-US" sz="2000" dirty="0"/>
              <a:t>シリーズ累計</a:t>
            </a:r>
            <a:r>
              <a:rPr lang="en-US" altLang="ja-JP" sz="2000" dirty="0"/>
              <a:t>50</a:t>
            </a:r>
            <a:r>
              <a:rPr lang="ja-JP" altLang="en-US" sz="2000" dirty="0"/>
              <a:t>万部</a:t>
            </a:r>
            <a:endParaRPr lang="en-US" altLang="ja-JP" sz="2000" dirty="0"/>
          </a:p>
          <a:p>
            <a:pPr lvl="1"/>
            <a:r>
              <a:rPr lang="ja-JP" altLang="en-US" sz="2000" dirty="0"/>
              <a:t>高</a:t>
            </a:r>
            <a:r>
              <a:rPr lang="en-US" altLang="ja-JP" sz="2000" dirty="0"/>
              <a:t>2</a:t>
            </a:r>
            <a:r>
              <a:rPr lang="ja-JP" altLang="en-US" sz="2000" dirty="0"/>
              <a:t>の「僕」とミルカ、高</a:t>
            </a:r>
            <a:r>
              <a:rPr lang="en-US" altLang="ja-JP" sz="2000" dirty="0"/>
              <a:t>1</a:t>
            </a:r>
            <a:r>
              <a:rPr lang="ja-JP" altLang="en-US" sz="2000" dirty="0"/>
              <a:t>のテトラが数学を中心に進める小説</a:t>
            </a:r>
            <a:endParaRPr lang="en-US" altLang="ja-JP" sz="2000" dirty="0"/>
          </a:p>
          <a:p>
            <a:pPr lvl="2"/>
            <a:r>
              <a:rPr lang="ja-JP" altLang="en-US" sz="1800" dirty="0"/>
              <a:t>他の登場人物も全て女子・・・「ガール」だから？</a:t>
            </a:r>
            <a:endParaRPr lang="en-US" altLang="ja-JP" sz="1800" dirty="0"/>
          </a:p>
          <a:p>
            <a:pPr lvl="2"/>
            <a:r>
              <a:rPr lang="ja-JP" altLang="en-US" sz="1800" dirty="0"/>
              <a:t>会話が並ぶと思ったら、突然式展開や定理が登場（というか式がメイン）</a:t>
            </a:r>
            <a:endParaRPr lang="en-US" altLang="ja-JP" sz="1800" dirty="0"/>
          </a:p>
          <a:p>
            <a:r>
              <a:rPr lang="ja-JP" altLang="en-US" sz="2400" dirty="0"/>
              <a:t>結構広範囲の読者層を狙っている</a:t>
            </a:r>
            <a:endParaRPr lang="en-US" altLang="ja-JP" sz="2400" dirty="0"/>
          </a:p>
          <a:p>
            <a:pPr lvl="1"/>
            <a:r>
              <a:rPr lang="ja-JP" altLang="en-US" sz="2000" dirty="0"/>
              <a:t>えげつない問題を扱っているが、展開が丁寧</a:t>
            </a:r>
            <a:endParaRPr lang="en-US" altLang="ja-JP" sz="2000" dirty="0"/>
          </a:p>
          <a:p>
            <a:pPr lvl="2"/>
            <a:r>
              <a:rPr lang="ja-JP" altLang="en-US" sz="1600" dirty="0"/>
              <a:t>人物が一つずつ式展開をしていくので、一応ついていける</a:t>
            </a:r>
            <a:endParaRPr lang="en-US" altLang="ja-JP" sz="1600" dirty="0"/>
          </a:p>
          <a:p>
            <a:pPr lvl="2"/>
            <a:r>
              <a:rPr lang="ja-JP" altLang="en-US" sz="1600" dirty="0"/>
              <a:t>終盤はほとんどの読者を置いていくくらい難しい・・・</a:t>
            </a:r>
            <a:endParaRPr lang="en-US" altLang="ja-JP" sz="1600" dirty="0"/>
          </a:p>
          <a:p>
            <a:pPr lvl="1"/>
            <a:r>
              <a:rPr lang="ja-JP" altLang="en-US" sz="2000" dirty="0"/>
              <a:t>根本的かつ簡単な話題も含まれる</a:t>
            </a:r>
            <a:endParaRPr lang="en-US" altLang="ja-JP" sz="2000" dirty="0"/>
          </a:p>
          <a:p>
            <a:pPr lvl="2"/>
            <a:r>
              <a:rPr lang="ja-JP" altLang="en-US" sz="1600" dirty="0"/>
              <a:t>苦手な人がよく陥るところにアドバイスしている</a:t>
            </a:r>
            <a:endParaRPr lang="en-US" altLang="ja-JP" sz="1600" dirty="0"/>
          </a:p>
          <a:p>
            <a:pPr lvl="2"/>
            <a:r>
              <a:rPr lang="ja-JP" altLang="en-US" sz="1600" dirty="0"/>
              <a:t>なので、数学が苦手な中学生でも参考になる話題もある</a:t>
            </a:r>
            <a:endParaRPr lang="en-US" altLang="ja-JP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33ACD6-A30D-4657-A537-A3BB95573F8A}"/>
              </a:ext>
            </a:extLst>
          </p:cNvPr>
          <p:cNvSpPr txBox="1"/>
          <p:nvPr/>
        </p:nvSpPr>
        <p:spPr>
          <a:xfrm>
            <a:off x="5887508" y="3762190"/>
            <a:ext cx="140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バーゼル問題、フィボナッチ数列</a:t>
            </a:r>
            <a:endParaRPr kumimoji="1" lang="ja-JP" altLang="en-US" sz="1400" dirty="0"/>
          </a:p>
        </p:txBody>
      </p:sp>
      <p:sp>
        <p:nvSpPr>
          <p:cNvPr id="12" name="コンテンツ プレースホルダー 1">
            <a:extLst>
              <a:ext uri="{FF2B5EF4-FFF2-40B4-BE49-F238E27FC236}">
                <a16:creationId xmlns:a16="http://schemas.microsoft.com/office/drawing/2014/main" id="{62AC6C72-C36C-478F-B331-6C806CF2C3BA}"/>
              </a:ext>
            </a:extLst>
          </p:cNvPr>
          <p:cNvSpPr txBox="1">
            <a:spLocks/>
          </p:cNvSpPr>
          <p:nvPr/>
        </p:nvSpPr>
        <p:spPr>
          <a:xfrm>
            <a:off x="598024" y="5748502"/>
            <a:ext cx="7947952" cy="4435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b="1" dirty="0">
                <a:solidFill>
                  <a:schemeClr val="bg1"/>
                </a:solidFill>
              </a:rPr>
              <a:t>高校数学以外の数学の面白さを知った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FAB1C3E-DE35-48B7-A122-8FEAD4871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30" y="2749973"/>
            <a:ext cx="772465" cy="108991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65CF2BE-2245-4589-8429-4C8E6F5CF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181" y="2749973"/>
            <a:ext cx="726915" cy="102222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7812BFA-223B-4E58-9146-2F375E27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681" y="4256342"/>
            <a:ext cx="1056640" cy="10566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C0F27FC-B527-462E-97E0-708173C73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095" y="2749973"/>
            <a:ext cx="738285" cy="10473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668E134-5139-4CF6-A062-B4B3EC1DA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1181" y="4260423"/>
            <a:ext cx="744165" cy="104578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E15DE8F-50C6-4A11-BD60-D7B9B351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395" y="4260423"/>
            <a:ext cx="1045786" cy="104578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26584-779E-4969-85A0-D160F3BC5DAB}"/>
              </a:ext>
            </a:extLst>
          </p:cNvPr>
          <p:cNvSpPr txBox="1"/>
          <p:nvPr/>
        </p:nvSpPr>
        <p:spPr>
          <a:xfrm>
            <a:off x="7008785" y="3744735"/>
            <a:ext cx="104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フェルマーの</a:t>
            </a:r>
            <a:endParaRPr lang="en-US" altLang="ja-JP" sz="1400" dirty="0"/>
          </a:p>
          <a:p>
            <a:pPr algn="ctr"/>
            <a:r>
              <a:rPr lang="ja-JP" altLang="en-US" sz="1400" dirty="0"/>
              <a:t>最終定理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49C859E-2CD3-4A6C-8BB4-893238BBADD7}"/>
              </a:ext>
            </a:extLst>
          </p:cNvPr>
          <p:cNvSpPr txBox="1"/>
          <p:nvPr/>
        </p:nvSpPr>
        <p:spPr>
          <a:xfrm>
            <a:off x="7803295" y="3724416"/>
            <a:ext cx="130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ゲーデルの</a:t>
            </a:r>
            <a:endParaRPr lang="en-US" altLang="ja-JP" sz="1400" dirty="0"/>
          </a:p>
          <a:p>
            <a:pPr algn="ctr"/>
            <a:r>
              <a:rPr lang="ja-JP" altLang="en-US" sz="1400" dirty="0"/>
              <a:t>不完全性定理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1696E8-8908-4E24-819F-95CC4063172C}"/>
              </a:ext>
            </a:extLst>
          </p:cNvPr>
          <p:cNvSpPr txBox="1"/>
          <p:nvPr/>
        </p:nvSpPr>
        <p:spPr>
          <a:xfrm>
            <a:off x="5947835" y="5306209"/>
            <a:ext cx="1312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</a:t>
            </a:r>
            <a:r>
              <a:rPr kumimoji="1" lang="ja-JP" altLang="en-US" sz="1400" dirty="0"/>
              <a:t>≠</a:t>
            </a:r>
            <a:r>
              <a:rPr kumimoji="1" lang="en-US" altLang="ja-JP" sz="1400" dirty="0"/>
              <a:t>NP</a:t>
            </a:r>
            <a:r>
              <a:rPr kumimoji="1" lang="ja-JP" altLang="en-US" sz="1400" dirty="0"/>
              <a:t>予想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650E92-0F3C-4AE0-9E23-02A6B2515553}"/>
              </a:ext>
            </a:extLst>
          </p:cNvPr>
          <p:cNvSpPr txBox="1"/>
          <p:nvPr/>
        </p:nvSpPr>
        <p:spPr>
          <a:xfrm>
            <a:off x="6960528" y="5306209"/>
            <a:ext cx="106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ガロア理論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4E7E92-8571-49C7-8C25-A3B212258629}"/>
              </a:ext>
            </a:extLst>
          </p:cNvPr>
          <p:cNvSpPr txBox="1"/>
          <p:nvPr/>
        </p:nvSpPr>
        <p:spPr>
          <a:xfrm>
            <a:off x="7834538" y="5295819"/>
            <a:ext cx="120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ポアンカレ予想</a:t>
            </a:r>
          </a:p>
        </p:txBody>
      </p:sp>
    </p:spTree>
    <p:extLst>
      <p:ext uri="{BB962C8B-B14F-4D97-AF65-F5344CB8AC3E}">
        <p14:creationId xmlns:p14="http://schemas.microsoft.com/office/powerpoint/2010/main" val="332705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1700"/>
            <a:ext cx="8463160" cy="483454"/>
          </a:xfrm>
        </p:spPr>
        <p:txBody>
          <a:bodyPr/>
          <a:lstStyle/>
          <a:p>
            <a:r>
              <a:rPr kumimoji="1" lang="en-US" altLang="ja-JP" dirty="0"/>
              <a:t>Galois</a:t>
            </a:r>
            <a:r>
              <a:rPr kumimoji="1" lang="ja-JP" altLang="en-US" dirty="0"/>
              <a:t>理論は難しい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68944AC-6EBC-4398-82D8-DA07E55FBC59}"/>
              </a:ext>
            </a:extLst>
          </p:cNvPr>
          <p:cNvSpPr txBox="1">
            <a:spLocks/>
          </p:cNvSpPr>
          <p:nvPr/>
        </p:nvSpPr>
        <p:spPr>
          <a:xfrm>
            <a:off x="0" y="1059468"/>
            <a:ext cx="9144000" cy="533684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代数方程式や体の構造を</a:t>
            </a:r>
            <a:r>
              <a:rPr lang="en-US" altLang="ja-JP" dirty="0"/>
              <a:t>Galois</a:t>
            </a:r>
            <a:r>
              <a:rPr lang="ja-JP" altLang="en-US" dirty="0"/>
              <a:t>群で記述する理論</a:t>
            </a:r>
            <a:endParaRPr lang="en-US" altLang="ja-JP" dirty="0"/>
          </a:p>
          <a:p>
            <a:pPr lvl="1"/>
            <a:r>
              <a:rPr lang="ja-JP" altLang="en-US" dirty="0"/>
              <a:t>これは「</a:t>
            </a:r>
            <a:r>
              <a:rPr lang="en-US" altLang="ja-JP" dirty="0"/>
              <a:t>5</a:t>
            </a:r>
            <a:r>
              <a:rPr lang="ja-JP" altLang="en-US" dirty="0"/>
              <a:t>次以上の代数方程式は一般に可解でない（公式が無い）」ことを簡潔に示すことができる</a:t>
            </a:r>
            <a:endParaRPr lang="en-US" altLang="ja-JP" dirty="0"/>
          </a:p>
          <a:p>
            <a:pPr lvl="2"/>
            <a:r>
              <a:rPr lang="ja-JP" altLang="en-US" dirty="0"/>
              <a:t>「方程式が代数的に解けること」の必要十分条件は、「方程式の</a:t>
            </a:r>
            <a:r>
              <a:rPr lang="en-US" altLang="ja-JP" dirty="0"/>
              <a:t>Galois</a:t>
            </a:r>
            <a:r>
              <a:rPr lang="ja-JP" altLang="en-US" dirty="0"/>
              <a:t>群が可解群となること」（可解性定理）</a:t>
            </a:r>
            <a:endParaRPr lang="en-US" altLang="ja-JP" dirty="0"/>
          </a:p>
          <a:p>
            <a:r>
              <a:rPr lang="en-US" altLang="ja-JP" dirty="0"/>
              <a:t>Galois</a:t>
            </a:r>
            <a:r>
              <a:rPr lang="ja-JP" altLang="en-US" dirty="0"/>
              <a:t>理論を直接理解するというより、この周辺知識を理解することに努める</a:t>
            </a:r>
            <a:endParaRPr lang="en-US" altLang="ja-JP" dirty="0"/>
          </a:p>
          <a:p>
            <a:pPr lvl="1"/>
            <a:r>
              <a:rPr lang="ja-JP" altLang="en-US" dirty="0"/>
              <a:t>抽象的だが、実は周辺知識はそこまで複雑でない。</a:t>
            </a:r>
            <a:endParaRPr lang="en-US" altLang="ja-JP" dirty="0"/>
          </a:p>
          <a:p>
            <a:pPr lvl="1"/>
            <a:r>
              <a:rPr lang="ja-JP" altLang="en-US" dirty="0"/>
              <a:t>キーワード：代数方程式の一般解、体、群、因数分解、根、対称性</a:t>
            </a:r>
            <a:endParaRPr lang="en-US" altLang="ja-JP" dirty="0"/>
          </a:p>
          <a:p>
            <a:pPr lvl="2"/>
            <a:r>
              <a:rPr lang="ja-JP" altLang="en-US" dirty="0"/>
              <a:t>これは体論、群論という分野である</a:t>
            </a:r>
            <a:endParaRPr lang="en-US" altLang="ja-JP" dirty="0"/>
          </a:p>
          <a:p>
            <a:pPr lvl="2"/>
            <a:r>
              <a:rPr lang="ja-JP" altLang="en-US" dirty="0"/>
              <a:t>当時「体」は存在しなかったが、</a:t>
            </a:r>
            <a:r>
              <a:rPr lang="en-US" altLang="ja-JP" dirty="0"/>
              <a:t>Galois</a:t>
            </a:r>
            <a:r>
              <a:rPr lang="ja-JP" altLang="en-US" dirty="0"/>
              <a:t>理論の中ですでに導入されており、後に</a:t>
            </a:r>
            <a:r>
              <a:rPr lang="en-US" altLang="ja-JP" dirty="0"/>
              <a:t>Dedekind</a:t>
            </a:r>
            <a:r>
              <a:rPr lang="ja-JP" altLang="en-US" dirty="0"/>
              <a:t>（</a:t>
            </a:r>
            <a:r>
              <a:rPr lang="en-US" altLang="ja-JP" dirty="0"/>
              <a:t>19</a:t>
            </a:r>
            <a:r>
              <a:rPr lang="ja-JP" altLang="en-US" dirty="0"/>
              <a:t>世紀後半、ベクトル空間など）が抽出し、体と呼んだ</a:t>
            </a:r>
            <a:endParaRPr lang="en-US" altLang="ja-JP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CDC97E6A-3F86-4804-B2D3-F561E8020B81}"/>
              </a:ext>
            </a:extLst>
          </p:cNvPr>
          <p:cNvSpPr txBox="1">
            <a:spLocks/>
          </p:cNvSpPr>
          <p:nvPr/>
        </p:nvSpPr>
        <p:spPr>
          <a:xfrm>
            <a:off x="229390" y="-15869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1. Galois</a:t>
            </a:r>
            <a:r>
              <a:rPr lang="ja-JP" altLang="en-US" sz="1800" b="1" dirty="0">
                <a:solidFill>
                  <a:schemeClr val="bg1"/>
                </a:solidFill>
              </a:rPr>
              <a:t>理論までの道のり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pic>
        <p:nvPicPr>
          <p:cNvPr id="7" name="コンテンツ プレースホルダー 15">
            <a:extLst>
              <a:ext uri="{FF2B5EF4-FFF2-40B4-BE49-F238E27FC236}">
                <a16:creationId xmlns:a16="http://schemas.microsoft.com/office/drawing/2014/main" id="{EC015B1A-1EE1-4731-A433-896132A5D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66" y="0"/>
            <a:ext cx="911406" cy="1177537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C533A8-A41B-4662-974A-11C0B59CA291}"/>
              </a:ext>
            </a:extLst>
          </p:cNvPr>
          <p:cNvSpPr txBox="1"/>
          <p:nvPr/>
        </p:nvSpPr>
        <p:spPr>
          <a:xfrm>
            <a:off x="7777310" y="1124479"/>
            <a:ext cx="141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Galois(</a:t>
            </a:r>
            <a:r>
              <a:rPr kumimoji="1" lang="ja-JP" altLang="en-US" sz="1600" dirty="0"/>
              <a:t>ガロア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D2A315-AC0E-428E-9480-AD45A0AF6D1A}"/>
              </a:ext>
            </a:extLst>
          </p:cNvPr>
          <p:cNvSpPr txBox="1"/>
          <p:nvPr/>
        </p:nvSpPr>
        <p:spPr>
          <a:xfrm>
            <a:off x="7777310" y="1375236"/>
            <a:ext cx="141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19</a:t>
            </a:r>
            <a:r>
              <a:rPr kumimoji="1" lang="ja-JP" altLang="en-US" sz="1600" dirty="0"/>
              <a:t>世紀前半</a:t>
            </a:r>
          </a:p>
        </p:txBody>
      </p:sp>
    </p:spTree>
    <p:extLst>
      <p:ext uri="{BB962C8B-B14F-4D97-AF65-F5344CB8AC3E}">
        <p14:creationId xmlns:p14="http://schemas.microsoft.com/office/powerpoint/2010/main" val="426327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1700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目的：可解性定理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68944AC-6EBC-4398-82D8-DA07E55FBC59}"/>
              </a:ext>
            </a:extLst>
          </p:cNvPr>
          <p:cNvSpPr txBox="1">
            <a:spLocks/>
          </p:cNvSpPr>
          <p:nvPr/>
        </p:nvSpPr>
        <p:spPr>
          <a:xfrm>
            <a:off x="657842" y="858009"/>
            <a:ext cx="8486158" cy="5232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方程式が代数的に解けることは下記で言い換えられる。</a:t>
            </a:r>
            <a:endParaRPr lang="en-US" altLang="ja-JP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CDC97E6A-3F86-4804-B2D3-F561E8020B81}"/>
              </a:ext>
            </a:extLst>
          </p:cNvPr>
          <p:cNvSpPr txBox="1">
            <a:spLocks/>
          </p:cNvSpPr>
          <p:nvPr/>
        </p:nvSpPr>
        <p:spPr>
          <a:xfrm>
            <a:off x="229390" y="-15869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1. Galois</a:t>
            </a:r>
            <a:r>
              <a:rPr lang="ja-JP" altLang="en-US" sz="1800" b="1" dirty="0">
                <a:solidFill>
                  <a:schemeClr val="bg1"/>
                </a:solidFill>
              </a:rPr>
              <a:t>理論までの道のり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F9A161-427E-4661-B4B3-2A3C32A6CA0D}"/>
              </a:ext>
            </a:extLst>
          </p:cNvPr>
          <p:cNvCxnSpPr>
            <a:cxnSpLocks/>
          </p:cNvCxnSpPr>
          <p:nvPr/>
        </p:nvCxnSpPr>
        <p:spPr>
          <a:xfrm>
            <a:off x="4563207" y="1438774"/>
            <a:ext cx="0" cy="412364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511116-00C8-42E9-A03A-9D5D1D0F5F04}"/>
              </a:ext>
            </a:extLst>
          </p:cNvPr>
          <p:cNvSpPr txBox="1"/>
          <p:nvPr/>
        </p:nvSpPr>
        <p:spPr>
          <a:xfrm>
            <a:off x="323501" y="2110845"/>
            <a:ext cx="380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 dirty="0"/>
              <a:t>方程式の係数体</a:t>
            </a:r>
            <a:r>
              <a:rPr kumimoji="1" lang="ja-JP" altLang="en-US" sz="2000" dirty="0"/>
              <a:t>から始めて、全ての根が既知になるまで、冪根を添加して体を拡大できること。</a:t>
            </a:r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557FD6AB-3EFB-4FE6-B854-6C38B1EB9FAA}"/>
              </a:ext>
            </a:extLst>
          </p:cNvPr>
          <p:cNvSpPr txBox="1">
            <a:spLocks/>
          </p:cNvSpPr>
          <p:nvPr/>
        </p:nvSpPr>
        <p:spPr>
          <a:xfrm>
            <a:off x="1141186" y="1520080"/>
            <a:ext cx="2167866" cy="49994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体の言葉</a:t>
            </a:r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7838DA43-8168-4543-B5B6-5F134BFDA0A3}"/>
              </a:ext>
            </a:extLst>
          </p:cNvPr>
          <p:cNvSpPr txBox="1">
            <a:spLocks/>
          </p:cNvSpPr>
          <p:nvPr/>
        </p:nvSpPr>
        <p:spPr>
          <a:xfrm>
            <a:off x="5751286" y="1520080"/>
            <a:ext cx="2167866" cy="49994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群の言葉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D41685-485B-4000-8E82-C67F164D28C4}"/>
              </a:ext>
            </a:extLst>
          </p:cNvPr>
          <p:cNvSpPr txBox="1"/>
          <p:nvPr/>
        </p:nvSpPr>
        <p:spPr>
          <a:xfrm>
            <a:off x="4834300" y="2110844"/>
            <a:ext cx="4019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 dirty="0"/>
              <a:t>方程式の</a:t>
            </a:r>
            <a:r>
              <a:rPr lang="en-US" altLang="ja-JP" sz="2000" u="sng" dirty="0"/>
              <a:t>Galois</a:t>
            </a:r>
            <a:r>
              <a:rPr lang="ja-JP" altLang="en-US" sz="2000" u="sng" dirty="0"/>
              <a:t>群</a:t>
            </a:r>
            <a:r>
              <a:rPr kumimoji="1" lang="ja-JP" altLang="en-US" sz="2000" dirty="0"/>
              <a:t>から始めて、単位群になるまで、ある条件を満たしながら、方程式の</a:t>
            </a:r>
            <a:r>
              <a:rPr lang="en-US" altLang="ja-JP" sz="2000" dirty="0"/>
              <a:t>Galois</a:t>
            </a:r>
            <a:r>
              <a:rPr lang="ja-JP" altLang="en-US" sz="2000" dirty="0"/>
              <a:t>群</a:t>
            </a:r>
            <a:r>
              <a:rPr kumimoji="1" lang="ja-JP" altLang="en-US" sz="2000" dirty="0"/>
              <a:t>を縮小できること。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731890C-AD6B-452E-8933-CDA566A56AF9}"/>
              </a:ext>
            </a:extLst>
          </p:cNvPr>
          <p:cNvSpPr/>
          <p:nvPr/>
        </p:nvSpPr>
        <p:spPr>
          <a:xfrm>
            <a:off x="156591" y="3683877"/>
            <a:ext cx="740368" cy="500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6137D4C-3D3D-4AF6-ADE7-C2918CE4DC4E}"/>
              </a:ext>
            </a:extLst>
          </p:cNvPr>
          <p:cNvSpPr/>
          <p:nvPr/>
        </p:nvSpPr>
        <p:spPr>
          <a:xfrm>
            <a:off x="2967797" y="3446010"/>
            <a:ext cx="1377175" cy="976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6B6946-E05E-4AB7-A75A-FE26F6A8BD8C}"/>
              </a:ext>
            </a:extLst>
          </p:cNvPr>
          <p:cNvSpPr/>
          <p:nvPr/>
        </p:nvSpPr>
        <p:spPr>
          <a:xfrm>
            <a:off x="1401981" y="3569578"/>
            <a:ext cx="1077450" cy="738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04D7BEAE-E201-43B8-A190-2008EDEC9A4F}"/>
              </a:ext>
            </a:extLst>
          </p:cNvPr>
          <p:cNvSpPr/>
          <p:nvPr/>
        </p:nvSpPr>
        <p:spPr>
          <a:xfrm>
            <a:off x="962365" y="3797967"/>
            <a:ext cx="390866" cy="2721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2760412-1DA8-4CE9-8430-6D0000AD8A7A}"/>
              </a:ext>
            </a:extLst>
          </p:cNvPr>
          <p:cNvSpPr/>
          <p:nvPr/>
        </p:nvSpPr>
        <p:spPr>
          <a:xfrm>
            <a:off x="2542621" y="3797967"/>
            <a:ext cx="390866" cy="2721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C84CDC4-9EBE-4CC8-AD95-7B7B6DF11417}"/>
              </a:ext>
            </a:extLst>
          </p:cNvPr>
          <p:cNvSpPr/>
          <p:nvPr/>
        </p:nvSpPr>
        <p:spPr>
          <a:xfrm>
            <a:off x="4694021" y="3446010"/>
            <a:ext cx="1377175" cy="976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E00BB44B-510E-48B0-B776-6D46EC3DB9EF}"/>
              </a:ext>
            </a:extLst>
          </p:cNvPr>
          <p:cNvSpPr/>
          <p:nvPr/>
        </p:nvSpPr>
        <p:spPr>
          <a:xfrm>
            <a:off x="6607906" y="3564943"/>
            <a:ext cx="1077450" cy="738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D68EC44B-EDB2-41C5-86E6-9ED3B6BBE58E}"/>
              </a:ext>
            </a:extLst>
          </p:cNvPr>
          <p:cNvSpPr/>
          <p:nvPr/>
        </p:nvSpPr>
        <p:spPr>
          <a:xfrm>
            <a:off x="8222067" y="3683877"/>
            <a:ext cx="740368" cy="500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D9992D6D-39D2-4E81-BDCF-DC5FC3B4F611}"/>
              </a:ext>
            </a:extLst>
          </p:cNvPr>
          <p:cNvSpPr/>
          <p:nvPr/>
        </p:nvSpPr>
        <p:spPr>
          <a:xfrm>
            <a:off x="6144118" y="3799293"/>
            <a:ext cx="390866" cy="2721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79773768-3EF5-4040-A8F6-94C4CD63AF8C}"/>
              </a:ext>
            </a:extLst>
          </p:cNvPr>
          <p:cNvSpPr/>
          <p:nvPr/>
        </p:nvSpPr>
        <p:spPr>
          <a:xfrm>
            <a:off x="7758278" y="3797966"/>
            <a:ext cx="390866" cy="27214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2E8D69-3435-4863-A1ED-C75BD08D939C}"/>
              </a:ext>
            </a:extLst>
          </p:cNvPr>
          <p:cNvSpPr txBox="1"/>
          <p:nvPr/>
        </p:nvSpPr>
        <p:spPr>
          <a:xfrm>
            <a:off x="15366" y="3241430"/>
            <a:ext cx="1022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係数体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6EA137-72D8-409D-90EC-8E98B0494412}"/>
              </a:ext>
            </a:extLst>
          </p:cNvPr>
          <p:cNvSpPr txBox="1"/>
          <p:nvPr/>
        </p:nvSpPr>
        <p:spPr>
          <a:xfrm>
            <a:off x="2706458" y="3039380"/>
            <a:ext cx="1899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全ての根が既知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68D3432-89AA-430D-8385-C79C14101047}"/>
              </a:ext>
            </a:extLst>
          </p:cNvPr>
          <p:cNvSpPr txBox="1"/>
          <p:nvPr/>
        </p:nvSpPr>
        <p:spPr>
          <a:xfrm>
            <a:off x="8013245" y="3245955"/>
            <a:ext cx="1130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単位群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3D16453-5ED7-4F37-AF8B-E22F180DF540}"/>
              </a:ext>
            </a:extLst>
          </p:cNvPr>
          <p:cNvSpPr txBox="1"/>
          <p:nvPr/>
        </p:nvSpPr>
        <p:spPr>
          <a:xfrm>
            <a:off x="4741067" y="3062682"/>
            <a:ext cx="128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Galois</a:t>
            </a:r>
            <a:r>
              <a:rPr lang="ja-JP" altLang="en-US" sz="2000" dirty="0"/>
              <a:t>群</a:t>
            </a:r>
            <a:endParaRPr kumimoji="1" lang="ja-JP" altLang="en-US" sz="2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3D7F02-95BC-448D-B9C9-BA93A3219086}"/>
              </a:ext>
            </a:extLst>
          </p:cNvPr>
          <p:cNvSpPr txBox="1"/>
          <p:nvPr/>
        </p:nvSpPr>
        <p:spPr>
          <a:xfrm>
            <a:off x="730447" y="4875228"/>
            <a:ext cx="82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冪根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160D930-3F8A-4BB8-887C-466D656BE8A2}"/>
              </a:ext>
            </a:extLst>
          </p:cNvPr>
          <p:cNvCxnSpPr>
            <a:stCxn id="27" idx="0"/>
          </p:cNvCxnSpPr>
          <p:nvPr/>
        </p:nvCxnSpPr>
        <p:spPr>
          <a:xfrm flipV="1">
            <a:off x="1141186" y="4413009"/>
            <a:ext cx="0" cy="462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688129C-68FE-45E0-A530-F73B6EE5ECDB}"/>
              </a:ext>
            </a:extLst>
          </p:cNvPr>
          <p:cNvSpPr txBox="1"/>
          <p:nvPr/>
        </p:nvSpPr>
        <p:spPr>
          <a:xfrm>
            <a:off x="2304511" y="4861549"/>
            <a:ext cx="82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冪根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1FEFABC-2F88-4C2F-BA14-7DBF439CFF66}"/>
              </a:ext>
            </a:extLst>
          </p:cNvPr>
          <p:cNvCxnSpPr>
            <a:stCxn id="29" idx="0"/>
          </p:cNvCxnSpPr>
          <p:nvPr/>
        </p:nvCxnSpPr>
        <p:spPr>
          <a:xfrm flipV="1">
            <a:off x="2715250" y="4399330"/>
            <a:ext cx="0" cy="462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034BE1-402B-4E5F-8B77-CEEA668ABD05}"/>
              </a:ext>
            </a:extLst>
          </p:cNvPr>
          <p:cNvSpPr txBox="1"/>
          <p:nvPr/>
        </p:nvSpPr>
        <p:spPr>
          <a:xfrm>
            <a:off x="5928812" y="4045806"/>
            <a:ext cx="82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縮小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21646E0-F869-4930-8EFD-F12F8499876B}"/>
              </a:ext>
            </a:extLst>
          </p:cNvPr>
          <p:cNvSpPr txBox="1"/>
          <p:nvPr/>
        </p:nvSpPr>
        <p:spPr>
          <a:xfrm>
            <a:off x="7542972" y="4045806"/>
            <a:ext cx="82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縮小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D41A8F5-214C-4F57-AF83-A829452DFB9D}"/>
              </a:ext>
            </a:extLst>
          </p:cNvPr>
          <p:cNvSpPr txBox="1"/>
          <p:nvPr/>
        </p:nvSpPr>
        <p:spPr>
          <a:xfrm>
            <a:off x="747014" y="4045806"/>
            <a:ext cx="82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拡大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22FE3A-B6E4-4C6B-8408-E33A46E7A230}"/>
              </a:ext>
            </a:extLst>
          </p:cNvPr>
          <p:cNvSpPr txBox="1"/>
          <p:nvPr/>
        </p:nvSpPr>
        <p:spPr>
          <a:xfrm>
            <a:off x="2307800" y="4012899"/>
            <a:ext cx="82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拡大</a:t>
            </a:r>
          </a:p>
        </p:txBody>
      </p:sp>
      <p:sp>
        <p:nvSpPr>
          <p:cNvPr id="40" name="コンテンツ プレースホルダー 1">
            <a:extLst>
              <a:ext uri="{FF2B5EF4-FFF2-40B4-BE49-F238E27FC236}">
                <a16:creationId xmlns:a16="http://schemas.microsoft.com/office/drawing/2014/main" id="{0E723ECF-E1BD-4745-9BF2-D8089B51EDF6}"/>
              </a:ext>
            </a:extLst>
          </p:cNvPr>
          <p:cNvSpPr txBox="1">
            <a:spLocks/>
          </p:cNvSpPr>
          <p:nvPr/>
        </p:nvSpPr>
        <p:spPr>
          <a:xfrm>
            <a:off x="254407" y="5808932"/>
            <a:ext cx="8635186" cy="4435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b="1" dirty="0">
                <a:solidFill>
                  <a:schemeClr val="bg1"/>
                </a:solidFill>
              </a:rPr>
              <a:t>体の拡大、群の縮小、体と群の対応関係が理解できれば何となくわかる（目標）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089165-E471-4966-9EF4-9A431D7AADBF}"/>
              </a:ext>
            </a:extLst>
          </p:cNvPr>
          <p:cNvSpPr txBox="1"/>
          <p:nvPr/>
        </p:nvSpPr>
        <p:spPr>
          <a:xfrm>
            <a:off x="323501" y="5321076"/>
            <a:ext cx="385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わかりやすいけど、実は難しくなる</a:t>
            </a:r>
            <a:endParaRPr lang="en-US" altLang="ja-JP" sz="2000" dirty="0">
              <a:ea typeface="Cambria Math" panose="020405030504060302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8360197-3797-4634-9747-45D6FB33B4F3}"/>
              </a:ext>
            </a:extLst>
          </p:cNvPr>
          <p:cNvSpPr txBox="1"/>
          <p:nvPr/>
        </p:nvSpPr>
        <p:spPr>
          <a:xfrm>
            <a:off x="4999678" y="5334755"/>
            <a:ext cx="385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わかりにくいけど、実は簡潔にできる</a:t>
            </a:r>
            <a:endParaRPr lang="en-US" altLang="ja-JP" sz="2000" dirty="0">
              <a:ea typeface="Cambria Math" panose="020405030504060302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5836412-67C0-4474-A998-5DE9500AF0F0}"/>
              </a:ext>
            </a:extLst>
          </p:cNvPr>
          <p:cNvSpPr txBox="1"/>
          <p:nvPr/>
        </p:nvSpPr>
        <p:spPr>
          <a:xfrm>
            <a:off x="5405052" y="4700312"/>
            <a:ext cx="287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</a:rPr>
              <a:t>Galois</a:t>
            </a:r>
            <a:r>
              <a:rPr lang="ja-JP" altLang="en-US" sz="2000" dirty="0">
                <a:solidFill>
                  <a:srgbClr val="FF0000"/>
                </a:solidFill>
              </a:rPr>
              <a:t>群は可解群である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9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6098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方程式の解法とその解表現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7F101BFA-99E1-4A71-8D60-CBF85EB92C1B}"/>
              </a:ext>
            </a:extLst>
          </p:cNvPr>
          <p:cNvSpPr txBox="1">
            <a:spLocks/>
          </p:cNvSpPr>
          <p:nvPr/>
        </p:nvSpPr>
        <p:spPr>
          <a:xfrm>
            <a:off x="229390" y="-4878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1FC28FE1-78F2-48B9-8D37-8B55913A7FD0}"/>
              </a:ext>
            </a:extLst>
          </p:cNvPr>
          <p:cNvSpPr txBox="1">
            <a:spLocks/>
          </p:cNvSpPr>
          <p:nvPr/>
        </p:nvSpPr>
        <p:spPr>
          <a:xfrm>
            <a:off x="328524" y="5190754"/>
            <a:ext cx="8479977" cy="45352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解は係数の四則演算＋開平演算で表現される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79C0EF7-E0C4-4FD9-A32D-CD803741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095"/>
            <a:ext cx="4572396" cy="342929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EEEBAF0-E4EA-4159-A899-FAD518F2D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04" y="1522094"/>
            <a:ext cx="4572396" cy="3429297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2E502D20-76E5-4146-A77F-66E3DB05F03F}"/>
              </a:ext>
            </a:extLst>
          </p:cNvPr>
          <p:cNvSpPr txBox="1">
            <a:spLocks/>
          </p:cNvSpPr>
          <p:nvPr/>
        </p:nvSpPr>
        <p:spPr>
          <a:xfrm>
            <a:off x="322343" y="889990"/>
            <a:ext cx="8486158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/>
              <a:t>4</a:t>
            </a:r>
            <a:r>
              <a:rPr lang="ja-JP" altLang="en-US" sz="2400" dirty="0"/>
              <a:t>次以下の方程式の解は、係数と演算子によって</a:t>
            </a:r>
            <a:r>
              <a:rPr lang="ja-JP" altLang="en-US" sz="2400" u="sng" dirty="0"/>
              <a:t>一意に</a:t>
            </a:r>
            <a:r>
              <a:rPr lang="ja-JP" altLang="en-US" sz="2400" dirty="0"/>
              <a:t>表現される。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279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0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体（たい </a:t>
            </a:r>
            <a:r>
              <a:rPr kumimoji="1" lang="en-US" altLang="ja-JP" dirty="0"/>
              <a:t>Field</a:t>
            </a:r>
            <a:r>
              <a:rPr kumimoji="1" lang="ja-JP" altLang="en-US" dirty="0"/>
              <a:t>）と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次方程式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97475A9B-1A02-4484-BEBA-5FB79ED053D7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1531693-FEFD-457B-981D-19F9DEE8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003"/>
            <a:ext cx="4572396" cy="342929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D5467C8-1176-4921-8827-A05894B11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04" y="1517002"/>
            <a:ext cx="4572396" cy="3429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96FE511C-2EED-41DB-B78A-4BC7EB1B4C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64" y="911139"/>
                <a:ext cx="8992696" cy="46166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2400" dirty="0"/>
                  <a:t>2</a:t>
                </a:r>
                <a:r>
                  <a:rPr lang="ja-JP" altLang="en-US" sz="2400" dirty="0"/>
                  <a:t>次方程式の係数は有理数体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sz="2400" dirty="0"/>
                  <a:t>に属するが、解は有理数体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sz="2400" dirty="0"/>
                  <a:t>に属さない。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96FE511C-2EED-41DB-B78A-4BC7EB1B4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4" y="911139"/>
                <a:ext cx="8992696" cy="461665"/>
              </a:xfrm>
              <a:prstGeom prst="rect">
                <a:avLst/>
              </a:prstGeom>
              <a:blipFill>
                <a:blip r:embed="rId5"/>
                <a:stretch>
                  <a:fillRect l="-1085" t="-11842" r="-3254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1">
                <a:extLst>
                  <a:ext uri="{FF2B5EF4-FFF2-40B4-BE49-F238E27FC236}">
                    <a16:creationId xmlns:a16="http://schemas.microsoft.com/office/drawing/2014/main" id="{6EB3A429-A746-4F31-9918-BD0AA5B4CC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524" y="5190754"/>
                <a:ext cx="8479977" cy="453528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0070C0"/>
                  </a:buClr>
                  <a:buSzPct val="90000"/>
                  <a:buFont typeface="Wingdings" panose="05000000000000000000" pitchFamily="2" charset="2"/>
                  <a:buChar char="l"/>
                  <a:defRPr kumimoji="1"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1325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27063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9535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0795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ja-JP" altLang="en-US" sz="2400" b="1" dirty="0">
                    <a:solidFill>
                      <a:schemeClr val="bg1"/>
                    </a:solidFill>
                  </a:rPr>
                  <a:t>解は有理数体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sz="2400" b="1" dirty="0">
                    <a:solidFill>
                      <a:schemeClr val="bg1"/>
                    </a:solidFill>
                  </a:rPr>
                  <a:t>の範囲では存在しない</a:t>
                </a:r>
              </a:p>
            </p:txBody>
          </p:sp>
        </mc:Choice>
        <mc:Fallback xmlns="">
          <p:sp>
            <p:nvSpPr>
              <p:cNvPr id="10" name="コンテンツ プレースホルダー 1">
                <a:extLst>
                  <a:ext uri="{FF2B5EF4-FFF2-40B4-BE49-F238E27FC236}">
                    <a16:creationId xmlns:a16="http://schemas.microsoft.com/office/drawing/2014/main" id="{6EB3A429-A746-4F31-9918-BD0AA5B4C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4" y="5190754"/>
                <a:ext cx="8479977" cy="453528"/>
              </a:xfrm>
              <a:prstGeom prst="rect">
                <a:avLst/>
              </a:prstGeom>
              <a:blipFill>
                <a:blip r:embed="rId6"/>
                <a:stretch>
                  <a:fillRect t="-15789" b="-2368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9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0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無理数を係数体</a:t>
            </a:r>
            <a:r>
              <a:rPr kumimoji="1" lang="en-US" altLang="ja-JP" dirty="0"/>
              <a:t>(</a:t>
            </a:r>
            <a:r>
              <a:rPr kumimoji="1" lang="ja-JP" altLang="en-US" dirty="0"/>
              <a:t>有理数体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に添加する（体の拡大）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18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9468" y="858009"/>
                <a:ext cx="9144000" cy="39234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ここで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dirty="0"/>
                  <a:t>に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/>
                  <a:t>を添加した体（拡大体）をつくり、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と表す。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この体は、有理数と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の四則演算で作られる数全体の集合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結局、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の要素は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/>
                  <a:t>と表される（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dirty="0"/>
                  <a:t>）</a:t>
                </a:r>
                <a:endParaRPr lang="en-US" altLang="ja-JP" dirty="0"/>
              </a:p>
              <a:p>
                <a:r>
                  <a:rPr lang="ja-JP" altLang="en-US" dirty="0"/>
                  <a:t>つまり、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ja-JP" altLang="en-US" dirty="0"/>
                  <a:t>の解は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1±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だから、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dirty="0"/>
                  <a:t>の範囲では解けないが、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の範囲では解けるといえる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68" y="858009"/>
                <a:ext cx="9144000" cy="3923446"/>
              </a:xfrm>
              <a:prstGeom prst="rect">
                <a:avLst/>
              </a:prstGeom>
              <a:blipFill>
                <a:blip r:embed="rId3"/>
                <a:stretch>
                  <a:fillRect l="-1200" t="-778" r="-4000" b="-3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A46DDFFD-845D-4F80-BE66-59E1282C54B7}"/>
              </a:ext>
            </a:extLst>
          </p:cNvPr>
          <p:cNvSpPr txBox="1">
            <a:spLocks/>
          </p:cNvSpPr>
          <p:nvPr/>
        </p:nvSpPr>
        <p:spPr>
          <a:xfrm>
            <a:off x="410046" y="5074520"/>
            <a:ext cx="8323907" cy="50125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方程式を解けるかどうかを、体の観点で表現できた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DA32214-9C4B-4674-AD5D-B5AECEE0126D}"/>
              </a:ext>
            </a:extLst>
          </p:cNvPr>
          <p:cNvSpPr/>
          <p:nvPr/>
        </p:nvSpPr>
        <p:spPr>
          <a:xfrm>
            <a:off x="5229841" y="2269429"/>
            <a:ext cx="1690653" cy="679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89687A3-E24F-4B4A-B430-5E761326AEEB}"/>
              </a:ext>
            </a:extLst>
          </p:cNvPr>
          <p:cNvSpPr/>
          <p:nvPr/>
        </p:nvSpPr>
        <p:spPr>
          <a:xfrm>
            <a:off x="2453750" y="2078653"/>
            <a:ext cx="4619145" cy="988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E0214B9-1793-43C6-B940-23AFE31E89E9}"/>
                  </a:ext>
                </a:extLst>
              </p:cNvPr>
              <p:cNvSpPr txBox="1"/>
              <p:nvPr/>
            </p:nvSpPr>
            <p:spPr>
              <a:xfrm>
                <a:off x="880223" y="2320184"/>
                <a:ext cx="1343282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E0214B9-1793-43C6-B940-23AFE31E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23" y="2320184"/>
                <a:ext cx="1343282" cy="407547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9C4DE9C-DFCD-402A-905E-4AD740B5408E}"/>
                  </a:ext>
                </a:extLst>
              </p:cNvPr>
              <p:cNvSpPr txBox="1"/>
              <p:nvPr/>
            </p:nvSpPr>
            <p:spPr>
              <a:xfrm>
                <a:off x="2473202" y="1892832"/>
                <a:ext cx="912396" cy="4075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9C4DE9C-DFCD-402A-905E-4AD740B54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02" y="1892832"/>
                <a:ext cx="912396" cy="407547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698F70-DD2C-4EE2-A42B-86DD56A8F98C}"/>
                  </a:ext>
                </a:extLst>
              </p:cNvPr>
              <p:cNvSpPr txBox="1"/>
              <p:nvPr/>
            </p:nvSpPr>
            <p:spPr>
              <a:xfrm>
                <a:off x="5245908" y="2097850"/>
                <a:ext cx="43417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698F70-DD2C-4EE2-A42B-86DD56A8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08" y="2097850"/>
                <a:ext cx="43417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A128B8-1963-4323-9C77-1B8AB7C84D85}"/>
                  </a:ext>
                </a:extLst>
              </p:cNvPr>
              <p:cNvSpPr txBox="1"/>
              <p:nvPr/>
            </p:nvSpPr>
            <p:spPr>
              <a:xfrm>
                <a:off x="3016432" y="2282516"/>
                <a:ext cx="731263" cy="58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A128B8-1963-4323-9C77-1B8AB7C84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432" y="2282516"/>
                <a:ext cx="731263" cy="5879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3CC605D-37C6-4084-830D-626A98983402}"/>
                  </a:ext>
                </a:extLst>
              </p:cNvPr>
              <p:cNvSpPr txBox="1"/>
              <p:nvPr/>
            </p:nvSpPr>
            <p:spPr>
              <a:xfrm>
                <a:off x="4019450" y="2243764"/>
                <a:ext cx="731263" cy="337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1+</m:t>
                      </m:r>
                      <m:rad>
                        <m:radPr>
                          <m:deg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3CC605D-37C6-4084-830D-626A98983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50" y="2243764"/>
                <a:ext cx="731263" cy="3375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87D3CC-DB9A-470C-B819-860DCA67907C}"/>
                  </a:ext>
                </a:extLst>
              </p:cNvPr>
              <p:cNvSpPr txBox="1"/>
              <p:nvPr/>
            </p:nvSpPr>
            <p:spPr>
              <a:xfrm>
                <a:off x="4094762" y="2581292"/>
                <a:ext cx="523364" cy="337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87D3CC-DB9A-470C-B819-860DCA679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62" y="2581292"/>
                <a:ext cx="523364" cy="3375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FFD1062-20B4-4C3E-A0AD-2A08538484AF}"/>
                  </a:ext>
                </a:extLst>
              </p:cNvPr>
              <p:cNvSpPr txBox="1"/>
              <p:nvPr/>
            </p:nvSpPr>
            <p:spPr>
              <a:xfrm>
                <a:off x="5428210" y="2510356"/>
                <a:ext cx="523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FFD1062-20B4-4C3E-A0AD-2A085384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210" y="2510356"/>
                <a:ext cx="52336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787A1F1-6658-487D-B97A-B7624940538C}"/>
                  </a:ext>
                </a:extLst>
              </p:cNvPr>
              <p:cNvSpPr txBox="1"/>
              <p:nvPr/>
            </p:nvSpPr>
            <p:spPr>
              <a:xfrm>
                <a:off x="6103238" y="2512313"/>
                <a:ext cx="523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787A1F1-6658-487D-B97A-B76249405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38" y="2512313"/>
                <a:ext cx="52336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コンテンツ プレースホルダー 1">
            <a:extLst>
              <a:ext uri="{FF2B5EF4-FFF2-40B4-BE49-F238E27FC236}">
                <a16:creationId xmlns:a16="http://schemas.microsoft.com/office/drawing/2014/main" id="{446090DD-B04B-41C2-9D94-1446E62AE589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9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一般化した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次方程式を「体」の観点から見直す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19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48550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ここで、係数体を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dirty="0"/>
                  <a:t>とおく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dirty="0"/>
                  <a:t>の範囲では解ける場合もあれば、解けない場合もある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係数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dirty="0"/>
                  <a:t>だが、一般に解は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dirty="0"/>
                  <a:t>であることを表す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つまり、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</m:t>
                        </m:r>
                      </m:e>
                    </m:rad>
                  </m:oMath>
                </a14:m>
                <a:r>
                  <a:rPr lang="ja-JP" altLang="en-US" dirty="0"/>
                  <a:t>が係数体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dirty="0"/>
                  <a:t>に属するかどうかに依存（判別式）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</m:t>
                        </m:r>
                      </m:e>
                    </m:ra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dirty="0"/>
                  <a:t>ならば、解も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dirty="0"/>
                  <a:t>となる（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係数体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に閉じている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しかし、拡大体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</m:t>
                        </m:r>
                      </m:e>
                    </m:ra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の範囲では必ず解がある</a:t>
                </a:r>
                <a:endParaRPr lang="en-US" altLang="ja-JP" dirty="0"/>
              </a:p>
              <a:p>
                <a:r>
                  <a:rPr lang="ja-JP" altLang="en-US" dirty="0"/>
                  <a:t>つまり、二次方程式は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dirty="0"/>
                  <a:t>の範囲では解けない場合がある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の範囲では必ず解ける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4855047"/>
              </a:xfrm>
              <a:prstGeom prst="rect">
                <a:avLst/>
              </a:prstGeom>
              <a:blipFill>
                <a:blip r:embed="rId3"/>
                <a:stretch>
                  <a:fillRect l="-1133" b="-17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1">
                <a:extLst>
                  <a:ext uri="{FF2B5EF4-FFF2-40B4-BE49-F238E27FC236}">
                    <a16:creationId xmlns:a16="http://schemas.microsoft.com/office/drawing/2014/main" id="{7EC8C9B0-1221-4C7F-B7F1-D44C26678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046" y="5712295"/>
                <a:ext cx="8323907" cy="501255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0070C0"/>
                  </a:buClr>
                  <a:buSzPct val="90000"/>
                  <a:buFont typeface="Wingdings" panose="05000000000000000000" pitchFamily="2" charset="2"/>
                  <a:buChar char="l"/>
                  <a:defRPr kumimoji="1"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1325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27063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9535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0795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ja-JP" sz="2400" b="1" dirty="0">
                    <a:solidFill>
                      <a:schemeClr val="bg1"/>
                    </a:solidFill>
                  </a:rPr>
                  <a:t>2</a:t>
                </a:r>
                <a:r>
                  <a:rPr lang="ja-JP" altLang="en-US" sz="2400" b="1" dirty="0">
                    <a:solidFill>
                      <a:schemeClr val="bg1"/>
                    </a:solidFill>
                  </a:rPr>
                  <a:t>次方程式の解は、体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ja-JP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判別式</m:t>
                        </m:r>
                      </m:e>
                    </m:rad>
                    <m:r>
                      <a:rPr lang="en-US" altLang="ja-JP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b="1" dirty="0">
                    <a:solidFill>
                      <a:schemeClr val="bg1"/>
                    </a:solidFill>
                  </a:rPr>
                  <a:t> に必ず属する</a:t>
                </a:r>
              </a:p>
            </p:txBody>
          </p:sp>
        </mc:Choice>
        <mc:Fallback xmlns="">
          <p:sp>
            <p:nvSpPr>
              <p:cNvPr id="6" name="コンテンツ プレースホルダー 1">
                <a:extLst>
                  <a:ext uri="{FF2B5EF4-FFF2-40B4-BE49-F238E27FC236}">
                    <a16:creationId xmlns:a16="http://schemas.microsoft.com/office/drawing/2014/main" id="{7EC8C9B0-1221-4C7F-B7F1-D44C26678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46" y="5712295"/>
                <a:ext cx="8323907" cy="501255"/>
              </a:xfrm>
              <a:prstGeom prst="rect">
                <a:avLst/>
              </a:prstGeom>
              <a:blipFill>
                <a:blip r:embed="rId4"/>
                <a:stretch>
                  <a:fillRect t="-1190" b="-2738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0" y="850514"/>
            <a:ext cx="9143999" cy="5250668"/>
          </a:xfrm>
        </p:spPr>
        <p:txBody>
          <a:bodyPr/>
          <a:lstStyle/>
          <a:p>
            <a:r>
              <a:rPr lang="ja-JP" altLang="en-US" dirty="0"/>
              <a:t>連携最適化による操業支援テーマ</a:t>
            </a:r>
            <a:endParaRPr lang="en-US" altLang="ja-JP" dirty="0"/>
          </a:p>
          <a:p>
            <a:pPr lvl="1"/>
            <a:r>
              <a:rPr lang="en-US" altLang="ja-JP" dirty="0"/>
              <a:t>LR1</a:t>
            </a:r>
            <a:r>
              <a:rPr lang="ja-JP" altLang="en-US" dirty="0"/>
              <a:t>に向けた技術検証</a:t>
            </a:r>
            <a:endParaRPr lang="en-US" altLang="ja-JP" dirty="0"/>
          </a:p>
          <a:p>
            <a:pPr lvl="2"/>
            <a:r>
              <a:rPr lang="ja-JP" altLang="en-US" dirty="0"/>
              <a:t>多様体学習による特徴抽出</a:t>
            </a:r>
            <a:endParaRPr lang="en-US" altLang="ja-JP" dirty="0"/>
          </a:p>
          <a:p>
            <a:pPr lvl="2"/>
            <a:r>
              <a:rPr lang="ja-JP" altLang="en-US" dirty="0"/>
              <a:t>最適化アルゴリズム開発（共同研究）</a:t>
            </a:r>
            <a:endParaRPr lang="en-US" altLang="ja-JP" dirty="0"/>
          </a:p>
          <a:p>
            <a:pPr lvl="1"/>
            <a:r>
              <a:rPr lang="en-US" altLang="ja-JP" dirty="0"/>
              <a:t>LR1</a:t>
            </a:r>
            <a:r>
              <a:rPr lang="ja-JP" altLang="en-US" dirty="0"/>
              <a:t>再審査準備</a:t>
            </a:r>
            <a:r>
              <a:rPr lang="ja-JP" altLang="en-US" sz="2000" dirty="0"/>
              <a:t>（まあそうですよねっていう指摘）</a:t>
            </a:r>
            <a:endParaRPr lang="en-US" altLang="ja-JP" dirty="0"/>
          </a:p>
          <a:p>
            <a:r>
              <a:rPr lang="ja-JP" altLang="en-US" dirty="0"/>
              <a:t>需要予測関連</a:t>
            </a:r>
            <a:endParaRPr lang="en-US" altLang="ja-JP" dirty="0"/>
          </a:p>
          <a:p>
            <a:pPr lvl="1"/>
            <a:r>
              <a:rPr lang="en-US" altLang="ja-JP" dirty="0"/>
              <a:t>(YJP) DERMS PJT</a:t>
            </a:r>
            <a:r>
              <a:rPr lang="ja-JP" altLang="en-US" dirty="0"/>
              <a:t>（再エネ設備含む</a:t>
            </a:r>
            <a:r>
              <a:rPr lang="en-US" altLang="ja-JP" dirty="0"/>
              <a:t>EMS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予測エンジン製作が大変だった</a:t>
            </a:r>
            <a:endParaRPr lang="en-US" altLang="ja-JP" dirty="0"/>
          </a:p>
          <a:p>
            <a:pPr lvl="2"/>
            <a:r>
              <a:rPr lang="ja-JP" altLang="en-US" dirty="0"/>
              <a:t>なるべく汎用なものを作ったので、もうこれで終わりにしてくれ</a:t>
            </a:r>
            <a:r>
              <a:rPr lang="ja-JP" altLang="en-US" dirty="0" err="1"/>
              <a:t>。。</a:t>
            </a:r>
            <a:endParaRPr lang="en-US" altLang="ja-JP" dirty="0"/>
          </a:p>
          <a:p>
            <a:r>
              <a:rPr lang="ja-JP" altLang="en-US" dirty="0"/>
              <a:t>人工酵素設計テーマ：</a:t>
            </a:r>
            <a:r>
              <a:rPr lang="en-US" altLang="ja-JP" dirty="0"/>
              <a:t>LR2</a:t>
            </a:r>
            <a:r>
              <a:rPr lang="ja-JP" altLang="en-US" dirty="0"/>
              <a:t>に向けた技術検証</a:t>
            </a:r>
            <a:endParaRPr lang="en-US" altLang="ja-JP" dirty="0"/>
          </a:p>
          <a:p>
            <a:pPr lvl="1"/>
            <a:r>
              <a:rPr lang="ja-JP" altLang="en-US" dirty="0"/>
              <a:t>酵素の構造特徴探索</a:t>
            </a:r>
            <a:endParaRPr lang="en-US" altLang="ja-JP" dirty="0"/>
          </a:p>
          <a:p>
            <a:pPr lvl="1"/>
            <a:r>
              <a:rPr lang="ja-JP" altLang="en-US" dirty="0"/>
              <a:t>結合性タンパク質の変異体探索</a:t>
            </a:r>
            <a:endParaRPr lang="en-US" altLang="ja-JP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4498D10B-2653-43BB-BC21-72F1DA4C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FY20</a:t>
            </a:r>
            <a:r>
              <a:rPr lang="ja-JP" altLang="en-US" dirty="0"/>
              <a:t>の業務</a:t>
            </a:r>
          </a:p>
        </p:txBody>
      </p:sp>
    </p:spTree>
    <p:extLst>
      <p:ext uri="{BB962C8B-B14F-4D97-AF65-F5344CB8AC3E}">
        <p14:creationId xmlns:p14="http://schemas.microsoft.com/office/powerpoint/2010/main" val="168797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係数体の拡大と可解性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56A3658-997D-4996-BD21-C57F53C5F551}"/>
                  </a:ext>
                </a:extLst>
              </p:cNvPr>
              <p:cNvSpPr txBox="1"/>
              <p:nvPr/>
            </p:nvSpPr>
            <p:spPr>
              <a:xfrm>
                <a:off x="247140" y="1055437"/>
                <a:ext cx="8647388" cy="1405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方程式の係数体</a:t>
                </a:r>
                <a14:m>
                  <m:oMath xmlns:m="http://schemas.openxmlformats.org/officeDocument/2006/math">
                    <m:r>
                      <a:rPr lang="ja-JP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kumimoji="1" lang="ja-JP" altLang="en-US" sz="2800" dirty="0"/>
                  <a:t>から始めて、冪根（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判別式</m:t>
                        </m:r>
                      </m:e>
                    </m:rad>
                  </m:oMath>
                </a14:m>
                <a:r>
                  <a:rPr kumimoji="1" lang="ja-JP" altLang="en-US" sz="2800" dirty="0"/>
                  <a:t>）を添加して体を拡大していき</a:t>
                </a:r>
                <a:r>
                  <a:rPr lang="ja-JP" altLang="en-US" sz="2800" dirty="0"/>
                  <a:t>、</a:t>
                </a:r>
                <a:r>
                  <a:rPr lang="ja-JP" altLang="en-US" sz="2800" u="sng" dirty="0"/>
                  <a:t>全ての根が既知になること</a:t>
                </a:r>
                <a:r>
                  <a:rPr lang="ja-JP" altLang="en-US" sz="2800" dirty="0"/>
                  <a:t>は、代数的に解けるということ</a:t>
                </a:r>
                <a:r>
                  <a:rPr kumimoji="1" lang="ja-JP" altLang="en-US" sz="2800" dirty="0"/>
                  <a:t>。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56A3658-997D-4996-BD21-C57F53C5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0" y="1055437"/>
                <a:ext cx="8647388" cy="1405000"/>
              </a:xfrm>
              <a:prstGeom prst="rect">
                <a:avLst/>
              </a:prstGeom>
              <a:blipFill>
                <a:blip r:embed="rId3"/>
                <a:stretch>
                  <a:fillRect l="-1481" t="-3030" r="-846"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楕円 8">
            <a:extLst>
              <a:ext uri="{FF2B5EF4-FFF2-40B4-BE49-F238E27FC236}">
                <a16:creationId xmlns:a16="http://schemas.microsoft.com/office/drawing/2014/main" id="{946A8B13-4A83-48BF-BCB1-508E66567361}"/>
              </a:ext>
            </a:extLst>
          </p:cNvPr>
          <p:cNvSpPr/>
          <p:nvPr/>
        </p:nvSpPr>
        <p:spPr>
          <a:xfrm>
            <a:off x="2405804" y="3651076"/>
            <a:ext cx="740368" cy="500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C76FE33-A2C4-40E4-AAE3-0FEB1242647F}"/>
              </a:ext>
            </a:extLst>
          </p:cNvPr>
          <p:cNvSpPr/>
          <p:nvPr/>
        </p:nvSpPr>
        <p:spPr>
          <a:xfrm>
            <a:off x="5217010" y="3413209"/>
            <a:ext cx="1377175" cy="976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F4152B0-F50D-47CC-A6BE-DAA3254217B4}"/>
              </a:ext>
            </a:extLst>
          </p:cNvPr>
          <p:cNvSpPr/>
          <p:nvPr/>
        </p:nvSpPr>
        <p:spPr>
          <a:xfrm>
            <a:off x="3308661" y="3716541"/>
            <a:ext cx="1784335" cy="3693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2810339-F74D-4AF8-A477-E3DB2FB9E112}"/>
                  </a:ext>
                </a:extLst>
              </p:cNvPr>
              <p:cNvSpPr txBox="1"/>
              <p:nvPr/>
            </p:nvSpPr>
            <p:spPr>
              <a:xfrm>
                <a:off x="2155677" y="3153501"/>
                <a:ext cx="12406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係数体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2810339-F74D-4AF8-A477-E3DB2FB9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77" y="3153501"/>
                <a:ext cx="1240621" cy="400110"/>
              </a:xfrm>
              <a:prstGeom prst="rect">
                <a:avLst/>
              </a:prstGeom>
              <a:blipFill>
                <a:blip r:embed="rId4"/>
                <a:stretch>
                  <a:fillRect l="-3448"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3C5A8F-C185-4871-86D5-2BC61422A84A}"/>
              </a:ext>
            </a:extLst>
          </p:cNvPr>
          <p:cNvSpPr txBox="1"/>
          <p:nvPr/>
        </p:nvSpPr>
        <p:spPr>
          <a:xfrm>
            <a:off x="4955671" y="4426970"/>
            <a:ext cx="1899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全ての根が既知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ED6FB67-50D5-4C52-B2FC-21DB35C69366}"/>
                  </a:ext>
                </a:extLst>
              </p:cNvPr>
              <p:cNvSpPr txBox="1"/>
              <p:nvPr/>
            </p:nvSpPr>
            <p:spPr>
              <a:xfrm>
                <a:off x="3146172" y="4694647"/>
                <a:ext cx="1844666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</a:rPr>
                  <a:t>根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判別式</m:t>
                        </m:r>
                      </m:e>
                    </m:rad>
                  </m:oMath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ED6FB67-50D5-4C52-B2FC-21DB35C69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172" y="4694647"/>
                <a:ext cx="1844666" cy="468141"/>
              </a:xfrm>
              <a:prstGeom prst="rect">
                <a:avLst/>
              </a:prstGeom>
              <a:blipFill>
                <a:blip r:embed="rId5"/>
                <a:stretch>
                  <a:fillRect b="-207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7962398-4DB0-4FAF-BD90-6984591DC64C}"/>
              </a:ext>
            </a:extLst>
          </p:cNvPr>
          <p:cNvCxnSpPr>
            <a:cxnSpLocks/>
          </p:cNvCxnSpPr>
          <p:nvPr/>
        </p:nvCxnSpPr>
        <p:spPr>
          <a:xfrm flipV="1">
            <a:off x="4142916" y="4176457"/>
            <a:ext cx="0" cy="462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0CF6FA-43A6-4015-BA6B-7D9BF56628E1}"/>
              </a:ext>
            </a:extLst>
          </p:cNvPr>
          <p:cNvSpPr txBox="1"/>
          <p:nvPr/>
        </p:nvSpPr>
        <p:spPr>
          <a:xfrm>
            <a:off x="3287396" y="4217455"/>
            <a:ext cx="83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添加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34B6AA-D33B-462B-B3B1-0C3B6895BF76}"/>
              </a:ext>
            </a:extLst>
          </p:cNvPr>
          <p:cNvSpPr txBox="1"/>
          <p:nvPr/>
        </p:nvSpPr>
        <p:spPr>
          <a:xfrm>
            <a:off x="3740107" y="3369439"/>
            <a:ext cx="83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拡大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761A241B-BAB8-4A44-B4B3-EA7C39AE02D6}"/>
              </a:ext>
            </a:extLst>
          </p:cNvPr>
          <p:cNvSpPr/>
          <p:nvPr/>
        </p:nvSpPr>
        <p:spPr>
          <a:xfrm>
            <a:off x="3884918" y="2255614"/>
            <a:ext cx="1514519" cy="409645"/>
          </a:xfrm>
          <a:prstGeom prst="wedgeRoundRectCallout">
            <a:avLst>
              <a:gd name="adj1" fmla="val -31109"/>
              <a:gd name="adj2" fmla="val -103893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一旦無視して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1F29E96-3AF5-4B90-975A-719944F43534}"/>
                  </a:ext>
                </a:extLst>
              </p:cNvPr>
              <p:cNvSpPr txBox="1"/>
              <p:nvPr/>
            </p:nvSpPr>
            <p:spPr>
              <a:xfrm>
                <a:off x="4621697" y="2901298"/>
                <a:ext cx="2567797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拡大体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判別式</m:t>
                        </m:r>
                      </m:e>
                    </m:ra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1F29E96-3AF5-4B90-975A-719944F43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7" y="2901298"/>
                <a:ext cx="2567797" cy="468141"/>
              </a:xfrm>
              <a:prstGeom prst="rect">
                <a:avLst/>
              </a:prstGeom>
              <a:blipFill>
                <a:blip r:embed="rId6"/>
                <a:stretch>
                  <a:fillRect b="-207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コンテンツ プレースホルダー 1">
            <a:extLst>
              <a:ext uri="{FF2B5EF4-FFF2-40B4-BE49-F238E27FC236}">
                <a16:creationId xmlns:a16="http://schemas.microsoft.com/office/drawing/2014/main" id="{E929651E-B754-49F4-9D9B-526E2E949CAA}"/>
              </a:ext>
            </a:extLst>
          </p:cNvPr>
          <p:cNvSpPr txBox="1">
            <a:spLocks/>
          </p:cNvSpPr>
          <p:nvPr/>
        </p:nvSpPr>
        <p:spPr>
          <a:xfrm>
            <a:off x="408880" y="5445579"/>
            <a:ext cx="8323907" cy="50125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これが基本的に「体の拡大」と「代数的に解けること」が関係</a:t>
            </a:r>
          </a:p>
        </p:txBody>
      </p:sp>
    </p:spTree>
    <p:extLst>
      <p:ext uri="{BB962C8B-B14F-4D97-AF65-F5344CB8AC3E}">
        <p14:creationId xmlns:p14="http://schemas.microsoft.com/office/powerpoint/2010/main" val="22515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lang="ja-JP" altLang="en-US" dirty="0"/>
              <a:t>多項式の可約性／既約性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A936CD-40E9-4177-A249-17C520B5D7F2}"/>
                  </a:ext>
                </a:extLst>
              </p:cNvPr>
              <p:cNvSpPr txBox="1"/>
              <p:nvPr/>
            </p:nvSpPr>
            <p:spPr>
              <a:xfrm>
                <a:off x="274441" y="921437"/>
                <a:ext cx="59194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kumimoji="1" lang="ja-JP" altLang="en-US" sz="2400" dirty="0"/>
                  <a:t>を係数体とする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の多項式とする。</a:t>
                </a:r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A936CD-40E9-4177-A249-17C520B5D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1" y="921437"/>
                <a:ext cx="5919407" cy="369332"/>
              </a:xfrm>
              <a:prstGeom prst="rect">
                <a:avLst/>
              </a:prstGeom>
              <a:blipFill>
                <a:blip r:embed="rId3"/>
                <a:stretch>
                  <a:fillRect l="-2369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コンテンツ プレースホルダー 1">
                <a:extLst>
                  <a:ext uri="{FF2B5EF4-FFF2-40B4-BE49-F238E27FC236}">
                    <a16:creationId xmlns:a16="http://schemas.microsoft.com/office/drawing/2014/main" id="{797DE2F9-E496-40E9-A418-FC4316395D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828" y="3790071"/>
                <a:ext cx="4068847" cy="408846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0070C0"/>
                  </a:buClr>
                  <a:buSzPct val="90000"/>
                  <a:buFont typeface="Wingdings" panose="05000000000000000000" pitchFamily="2" charset="2"/>
                  <a:buChar char="l"/>
                  <a:defRPr kumimoji="1"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1325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27063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9535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0795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ja-JP" altLang="en-US" sz="2000" b="1" dirty="0">
                    <a:solidFill>
                      <a:schemeClr val="bg1"/>
                    </a:solidFill>
                  </a:rPr>
                  <a:t>有理数体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sz="2000" b="1" dirty="0">
                    <a:solidFill>
                      <a:schemeClr val="bg1"/>
                    </a:solidFill>
                  </a:rPr>
                  <a:t>上ではできない（既約）</a:t>
                </a:r>
              </a:p>
            </p:txBody>
          </p:sp>
        </mc:Choice>
        <mc:Fallback xmlns="">
          <p:sp>
            <p:nvSpPr>
              <p:cNvPr id="171" name="コンテンツ プレースホルダー 1">
                <a:extLst>
                  <a:ext uri="{FF2B5EF4-FFF2-40B4-BE49-F238E27FC236}">
                    <a16:creationId xmlns:a16="http://schemas.microsoft.com/office/drawing/2014/main" id="{797DE2F9-E496-40E9-A418-FC431639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28" y="3790071"/>
                <a:ext cx="4068847" cy="408846"/>
              </a:xfrm>
              <a:prstGeom prst="rect">
                <a:avLst/>
              </a:prstGeom>
              <a:blipFill>
                <a:blip r:embed="rId4"/>
                <a:stretch>
                  <a:fillRect l="-597" t="-10145" r="-448" b="-1739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DE62F01D-64E2-445D-B121-D4051D3932C0}"/>
                  </a:ext>
                </a:extLst>
              </p:cNvPr>
              <p:cNvSpPr txBox="1"/>
              <p:nvPr/>
            </p:nvSpPr>
            <p:spPr>
              <a:xfrm>
                <a:off x="274442" y="1390981"/>
                <a:ext cx="85836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多項式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kumimoji="1" lang="ja-JP" altLang="en-US" sz="2400" dirty="0"/>
                  <a:t>上で因数分解できるとき、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sz="2400" dirty="0"/>
                  <a:t>上で</a:t>
                </a:r>
                <a:r>
                  <a:rPr lang="ja-JP" altLang="en-US" sz="2400" u="sng" dirty="0"/>
                  <a:t>可約</a:t>
                </a:r>
                <a:r>
                  <a:rPr lang="ja-JP" altLang="en-US" sz="2400" dirty="0"/>
                  <a:t>であるという。そうでないとき、</a:t>
                </a:r>
                <a:r>
                  <a:rPr lang="ja-JP" altLang="en-US" sz="2400" u="sng" dirty="0"/>
                  <a:t>既約である</a:t>
                </a:r>
                <a:r>
                  <a:rPr lang="ja-JP" altLang="en-US" sz="2400" dirty="0"/>
                  <a:t>という。</a:t>
                </a: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DE62F01D-64E2-445D-B121-D4051D39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2" y="1390981"/>
                <a:ext cx="8583666" cy="738664"/>
              </a:xfrm>
              <a:prstGeom prst="rect">
                <a:avLst/>
              </a:prstGeom>
              <a:blipFill>
                <a:blip r:embed="rId5"/>
                <a:stretch>
                  <a:fillRect l="-2131" t="-13223" r="-781" b="-23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D6A48A23-7347-4919-B23D-DE44CBFB7903}"/>
                  </a:ext>
                </a:extLst>
              </p:cNvPr>
              <p:cNvSpPr txBox="1"/>
              <p:nvPr/>
            </p:nvSpPr>
            <p:spPr>
              <a:xfrm>
                <a:off x="274441" y="2259584"/>
                <a:ext cx="65835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dirty="0"/>
                  <a:t>例：</a:t>
                </a:r>
                <a:r>
                  <a:rPr lang="ja-JP" altLang="en-US" sz="2400" dirty="0"/>
                  <a:t>多項式：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2400" dirty="0"/>
                  <a:t>は因数分解できるか？</a:t>
                </a: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D6A48A23-7347-4919-B23D-DE44CBFB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1" y="2259584"/>
                <a:ext cx="6583559" cy="369332"/>
              </a:xfrm>
              <a:prstGeom prst="rect">
                <a:avLst/>
              </a:prstGeom>
              <a:blipFill>
                <a:blip r:embed="rId6"/>
                <a:stretch>
                  <a:fillRect l="-2778" t="-28333" r="-463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93838306-CB32-4907-9F2C-80FF7B414C9A}"/>
                  </a:ext>
                </a:extLst>
              </p:cNvPr>
              <p:cNvSpPr txBox="1"/>
              <p:nvPr/>
            </p:nvSpPr>
            <p:spPr>
              <a:xfrm>
                <a:off x="5228885" y="2859998"/>
                <a:ext cx="37338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 err="1"/>
                  <a:t>まで</a:t>
                </a:r>
                <a:r>
                  <a:rPr lang="ja-JP" altLang="en-US" sz="2000" dirty="0"/>
                  <a:t>できる。</a:t>
                </a: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93838306-CB32-4907-9F2C-80FF7B41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85" y="2859998"/>
                <a:ext cx="3733804" cy="307777"/>
              </a:xfrm>
              <a:prstGeom prst="rect">
                <a:avLst/>
              </a:prstGeom>
              <a:blipFill>
                <a:blip r:embed="rId7"/>
                <a:stretch>
                  <a:fillRect l="-1797" t="-27451" r="-3268" b="-4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288CD255-01C3-4E0E-A2A7-7B00C46271C7}"/>
                  </a:ext>
                </a:extLst>
              </p:cNvPr>
              <p:cNvSpPr txBox="1"/>
              <p:nvPr/>
            </p:nvSpPr>
            <p:spPr>
              <a:xfrm>
                <a:off x="1707912" y="2871302"/>
                <a:ext cx="18771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2000" dirty="0"/>
                  <a:t>で終わり。</a:t>
                </a:r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288CD255-01C3-4E0E-A2A7-7B00C462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12" y="2871302"/>
                <a:ext cx="1877119" cy="307777"/>
              </a:xfrm>
              <a:prstGeom prst="rect">
                <a:avLst/>
              </a:prstGeom>
              <a:blipFill>
                <a:blip r:embed="rId8"/>
                <a:stretch>
                  <a:fillRect l="-3247" t="-27451" r="-325" b="-4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グラフィックス 4" descr="男子生徒">
            <a:extLst>
              <a:ext uri="{FF2B5EF4-FFF2-40B4-BE49-F238E27FC236}">
                <a16:creationId xmlns:a16="http://schemas.microsoft.com/office/drawing/2014/main" id="{B2AD8A34-D245-45EA-93BE-460B379D70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5344" y="2716764"/>
            <a:ext cx="647560" cy="647560"/>
          </a:xfrm>
          <a:prstGeom prst="rect">
            <a:avLst/>
          </a:prstGeom>
        </p:spPr>
      </p:pic>
      <p:pic>
        <p:nvPicPr>
          <p:cNvPr id="7" name="グラフィックス 6" descr="女性のプロフィール">
            <a:extLst>
              <a:ext uri="{FF2B5EF4-FFF2-40B4-BE49-F238E27FC236}">
                <a16:creationId xmlns:a16="http://schemas.microsoft.com/office/drawing/2014/main" id="{FEB69999-8AC7-4BE1-BC91-09426B66A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96867" y="2773402"/>
            <a:ext cx="590922" cy="590922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03B87C6-2E8B-443A-ABC5-E1D566FDBBE6}"/>
              </a:ext>
            </a:extLst>
          </p:cNvPr>
          <p:cNvSpPr txBox="1"/>
          <p:nvPr/>
        </p:nvSpPr>
        <p:spPr>
          <a:xfrm>
            <a:off x="394229" y="3315611"/>
            <a:ext cx="7697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600" dirty="0"/>
              <a:t>中学生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6B98F6E-6573-4A74-BB01-6EAD3762A45A}"/>
              </a:ext>
            </a:extLst>
          </p:cNvPr>
          <p:cNvSpPr txBox="1"/>
          <p:nvPr/>
        </p:nvSpPr>
        <p:spPr>
          <a:xfrm>
            <a:off x="4307433" y="3315610"/>
            <a:ext cx="7697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1600" dirty="0"/>
              <a:t>高校生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コンテンツ プレースホルダー 1">
                <a:extLst>
                  <a:ext uri="{FF2B5EF4-FFF2-40B4-BE49-F238E27FC236}">
                    <a16:creationId xmlns:a16="http://schemas.microsoft.com/office/drawing/2014/main" id="{A01FD7B3-68E0-400D-8C5A-05EC583A97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9260" y="3790071"/>
                <a:ext cx="4068847" cy="408846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0070C0"/>
                  </a:buClr>
                  <a:buSzPct val="90000"/>
                  <a:buFont typeface="Wingdings" panose="05000000000000000000" pitchFamily="2" charset="2"/>
                  <a:buChar char="l"/>
                  <a:defRPr kumimoji="1"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1325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27063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9535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0795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ja-JP" altLang="en-US" sz="2000" b="1" dirty="0">
                    <a:solidFill>
                      <a:schemeClr val="bg1"/>
                    </a:solidFill>
                  </a:rPr>
                  <a:t>複素数体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ja-JP" altLang="en-US" sz="2000" b="1" dirty="0">
                    <a:solidFill>
                      <a:schemeClr val="bg1"/>
                    </a:solidFill>
                  </a:rPr>
                  <a:t>上ではできる（可約）</a:t>
                </a:r>
              </a:p>
            </p:txBody>
          </p:sp>
        </mc:Choice>
        <mc:Fallback xmlns="">
          <p:sp>
            <p:nvSpPr>
              <p:cNvPr id="130" name="コンテンツ プレースホルダー 1">
                <a:extLst>
                  <a:ext uri="{FF2B5EF4-FFF2-40B4-BE49-F238E27FC236}">
                    <a16:creationId xmlns:a16="http://schemas.microsoft.com/office/drawing/2014/main" id="{A01FD7B3-68E0-400D-8C5A-05EC583A9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260" y="3790071"/>
                <a:ext cx="4068847" cy="408846"/>
              </a:xfrm>
              <a:prstGeom prst="rect">
                <a:avLst/>
              </a:prstGeom>
              <a:blipFill>
                <a:blip r:embed="rId13"/>
                <a:stretch>
                  <a:fillRect t="-10145" b="-1739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D8DE189-DB13-478C-BAE6-B1DEB8024517}"/>
              </a:ext>
            </a:extLst>
          </p:cNvPr>
          <p:cNvSpPr/>
          <p:nvPr/>
        </p:nvSpPr>
        <p:spPr>
          <a:xfrm>
            <a:off x="1428496" y="2830584"/>
            <a:ext cx="2288310" cy="419917"/>
          </a:xfrm>
          <a:prstGeom prst="wedgeRoundRectCallout">
            <a:avLst>
              <a:gd name="adj1" fmla="val -65680"/>
              <a:gd name="adj2" fmla="val -64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吹き出し: 角を丸めた四角形 130">
            <a:extLst>
              <a:ext uri="{FF2B5EF4-FFF2-40B4-BE49-F238E27FC236}">
                <a16:creationId xmlns:a16="http://schemas.microsoft.com/office/drawing/2014/main" id="{908ED3D3-23F9-4A3A-92B2-EA027A0DBD01}"/>
              </a:ext>
            </a:extLst>
          </p:cNvPr>
          <p:cNvSpPr/>
          <p:nvPr/>
        </p:nvSpPr>
        <p:spPr>
          <a:xfrm>
            <a:off x="5118787" y="2812176"/>
            <a:ext cx="3833511" cy="419917"/>
          </a:xfrm>
          <a:prstGeom prst="wedgeRoundRectCallout">
            <a:avLst>
              <a:gd name="adj1" fmla="val -54183"/>
              <a:gd name="adj2" fmla="val -64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矢印: 右 131">
            <a:extLst>
              <a:ext uri="{FF2B5EF4-FFF2-40B4-BE49-F238E27FC236}">
                <a16:creationId xmlns:a16="http://schemas.microsoft.com/office/drawing/2014/main" id="{C8C83E49-C2FB-4387-9ADD-F529FB5CB95E}"/>
              </a:ext>
            </a:extLst>
          </p:cNvPr>
          <p:cNvSpPr/>
          <p:nvPr/>
        </p:nvSpPr>
        <p:spPr>
          <a:xfrm>
            <a:off x="4228949" y="5183446"/>
            <a:ext cx="633064" cy="3693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09AE48C4-D06C-49A8-A4D5-9A78CCD28942}"/>
                  </a:ext>
                </a:extLst>
              </p:cNvPr>
              <p:cNvSpPr txBox="1"/>
              <p:nvPr/>
            </p:nvSpPr>
            <p:spPr>
              <a:xfrm>
                <a:off x="1377150" y="5152726"/>
                <a:ext cx="143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有理数体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09AE48C4-D06C-49A8-A4D5-9A78CCD2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50" y="5152726"/>
                <a:ext cx="1433471" cy="400110"/>
              </a:xfrm>
              <a:prstGeom prst="rect">
                <a:avLst/>
              </a:prstGeom>
              <a:blipFill>
                <a:blip r:embed="rId14"/>
                <a:stretch>
                  <a:fillRect l="-3404" t="-9091" r="-42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A1189E76-1845-4420-80C5-6CF7600F3013}"/>
                  </a:ext>
                </a:extLst>
              </p:cNvPr>
              <p:cNvSpPr txBox="1"/>
              <p:nvPr/>
            </p:nvSpPr>
            <p:spPr>
              <a:xfrm>
                <a:off x="4104620" y="5895278"/>
                <a:ext cx="7306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</a:rPr>
                  <a:t>根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A1189E76-1845-4420-80C5-6CF7600F3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20" y="5895278"/>
                <a:ext cx="730652" cy="400110"/>
              </a:xfrm>
              <a:prstGeom prst="rect">
                <a:avLst/>
              </a:prstGeom>
              <a:blipFill>
                <a:blip r:embed="rId15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E1B4ED9F-419B-40AB-AC63-D680C442DB21}"/>
              </a:ext>
            </a:extLst>
          </p:cNvPr>
          <p:cNvCxnSpPr>
            <a:cxnSpLocks/>
          </p:cNvCxnSpPr>
          <p:nvPr/>
        </p:nvCxnSpPr>
        <p:spPr>
          <a:xfrm flipV="1">
            <a:off x="4493333" y="5552836"/>
            <a:ext cx="0" cy="326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9AEEFC7-B537-43EC-BFF3-64CBC6E0031F}"/>
              </a:ext>
            </a:extLst>
          </p:cNvPr>
          <p:cNvSpPr txBox="1"/>
          <p:nvPr/>
        </p:nvSpPr>
        <p:spPr>
          <a:xfrm>
            <a:off x="3638054" y="5558570"/>
            <a:ext cx="75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添加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C74D3CCA-8AB8-45D5-B301-F838B0274035}"/>
                  </a:ext>
                </a:extLst>
              </p:cNvPr>
              <p:cNvSpPr txBox="1"/>
              <p:nvPr/>
            </p:nvSpPr>
            <p:spPr>
              <a:xfrm>
                <a:off x="5923933" y="5152726"/>
                <a:ext cx="14767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拡大体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C74D3CCA-8AB8-45D5-B301-F838B0274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33" y="5152726"/>
                <a:ext cx="1476787" cy="400110"/>
              </a:xfrm>
              <a:prstGeom prst="rect">
                <a:avLst/>
              </a:prstGeom>
              <a:blipFill>
                <a:blip r:embed="rId16"/>
                <a:stretch>
                  <a:fillRect l="-3719" t="-9091" r="-82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EF00C7E-C95B-40EE-AAFC-670BAC22ECE1}"/>
                  </a:ext>
                </a:extLst>
              </p:cNvPr>
              <p:cNvSpPr txBox="1"/>
              <p:nvPr/>
            </p:nvSpPr>
            <p:spPr>
              <a:xfrm>
                <a:off x="5201827" y="5782137"/>
                <a:ext cx="2877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solidFill>
                      <a:srgbClr val="FF0000"/>
                    </a:solidFill>
                  </a:rPr>
                  <a:t>体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</a:rPr>
                  <a:t>上では可約である</a:t>
                </a: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BEF00C7E-C95B-40EE-AAFC-670BAC22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27" y="5782137"/>
                <a:ext cx="2877168" cy="400110"/>
              </a:xfrm>
              <a:prstGeom prst="rect">
                <a:avLst/>
              </a:prstGeom>
              <a:blipFill>
                <a:blip r:embed="rId17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F41690D8-DFDF-4FE6-A028-EB1D5C467ECB}"/>
                  </a:ext>
                </a:extLst>
              </p:cNvPr>
              <p:cNvSpPr txBox="1"/>
              <p:nvPr/>
            </p:nvSpPr>
            <p:spPr>
              <a:xfrm>
                <a:off x="42470" y="4359234"/>
                <a:ext cx="12113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係数体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F41690D8-DFDF-4FE6-A028-EB1D5C467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" y="4359234"/>
                <a:ext cx="1211322" cy="400110"/>
              </a:xfrm>
              <a:prstGeom prst="rect">
                <a:avLst/>
              </a:prstGeom>
              <a:blipFill>
                <a:blip r:embed="rId18"/>
                <a:stretch>
                  <a:fillRect l="-4020"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3E92A5E-109A-493E-9126-2BB5479B4B3E}"/>
              </a:ext>
            </a:extLst>
          </p:cNvPr>
          <p:cNvSpPr txBox="1"/>
          <p:nvPr/>
        </p:nvSpPr>
        <p:spPr>
          <a:xfrm>
            <a:off x="165828" y="5152726"/>
            <a:ext cx="96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根の体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4A94268D-E440-4573-8176-44B98FF49377}"/>
                  </a:ext>
                </a:extLst>
              </p:cNvPr>
              <p:cNvSpPr txBox="1"/>
              <p:nvPr/>
            </p:nvSpPr>
            <p:spPr>
              <a:xfrm>
                <a:off x="1377149" y="4359234"/>
                <a:ext cx="143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有理数体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4A94268D-E440-4573-8176-44B98FF49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49" y="4359234"/>
                <a:ext cx="1433471" cy="400110"/>
              </a:xfrm>
              <a:prstGeom prst="rect">
                <a:avLst/>
              </a:prstGeom>
              <a:blipFill>
                <a:blip r:embed="rId19"/>
                <a:stretch>
                  <a:fillRect l="-3404" t="-9091" r="-426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92543A56-2F21-4BCF-9587-E75697C3572A}"/>
                  </a:ext>
                </a:extLst>
              </p:cNvPr>
              <p:cNvSpPr txBox="1"/>
              <p:nvPr/>
            </p:nvSpPr>
            <p:spPr>
              <a:xfrm>
                <a:off x="5923933" y="4364949"/>
                <a:ext cx="1433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/>
                  <a:t>有理数体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92543A56-2F21-4BCF-9587-E75697C35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33" y="4364949"/>
                <a:ext cx="1433471" cy="400110"/>
              </a:xfrm>
              <a:prstGeom prst="rect">
                <a:avLst/>
              </a:prstGeom>
              <a:blipFill>
                <a:blip r:embed="rId20"/>
                <a:stretch>
                  <a:fillRect l="-3830"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矢印: 右 144">
            <a:extLst>
              <a:ext uri="{FF2B5EF4-FFF2-40B4-BE49-F238E27FC236}">
                <a16:creationId xmlns:a16="http://schemas.microsoft.com/office/drawing/2014/main" id="{DA06364F-85BD-4345-8758-CCE8486A15A5}"/>
              </a:ext>
            </a:extLst>
          </p:cNvPr>
          <p:cNvSpPr/>
          <p:nvPr/>
        </p:nvSpPr>
        <p:spPr>
          <a:xfrm rot="5400000">
            <a:off x="1890762" y="4779195"/>
            <a:ext cx="406243" cy="366542"/>
          </a:xfrm>
          <a:prstGeom prst="rightArrow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矢印: 右 146">
            <a:extLst>
              <a:ext uri="{FF2B5EF4-FFF2-40B4-BE49-F238E27FC236}">
                <a16:creationId xmlns:a16="http://schemas.microsoft.com/office/drawing/2014/main" id="{9D9AEB12-55F1-4D95-9AFB-6305DF4ED56F}"/>
              </a:ext>
            </a:extLst>
          </p:cNvPr>
          <p:cNvSpPr/>
          <p:nvPr/>
        </p:nvSpPr>
        <p:spPr>
          <a:xfrm rot="5400000">
            <a:off x="6437290" y="4785286"/>
            <a:ext cx="406243" cy="366542"/>
          </a:xfrm>
          <a:prstGeom prst="rightArrow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3545D051-7307-48AB-AFC5-117DAA4A36AE}"/>
              </a:ext>
            </a:extLst>
          </p:cNvPr>
          <p:cNvSpPr txBox="1"/>
          <p:nvPr/>
        </p:nvSpPr>
        <p:spPr>
          <a:xfrm>
            <a:off x="2288712" y="4768099"/>
            <a:ext cx="142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因数分解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CB9C7D30-3182-4A7D-A48E-F37A0449F209}"/>
              </a:ext>
            </a:extLst>
          </p:cNvPr>
          <p:cNvSpPr txBox="1"/>
          <p:nvPr/>
        </p:nvSpPr>
        <p:spPr>
          <a:xfrm>
            <a:off x="6823683" y="4765435"/>
            <a:ext cx="142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因数分解</a:t>
            </a:r>
          </a:p>
        </p:txBody>
      </p:sp>
      <p:sp>
        <p:nvSpPr>
          <p:cNvPr id="167" name="楕円 166">
            <a:extLst>
              <a:ext uri="{FF2B5EF4-FFF2-40B4-BE49-F238E27FC236}">
                <a16:creationId xmlns:a16="http://schemas.microsoft.com/office/drawing/2014/main" id="{74DC9A82-3395-485B-90DB-E1A46FF3B101}"/>
              </a:ext>
            </a:extLst>
          </p:cNvPr>
          <p:cNvSpPr/>
          <p:nvPr/>
        </p:nvSpPr>
        <p:spPr>
          <a:xfrm>
            <a:off x="8113224" y="4808756"/>
            <a:ext cx="277105" cy="307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>
            <a:extLst>
              <a:ext uri="{FF2B5EF4-FFF2-40B4-BE49-F238E27FC236}">
                <a16:creationId xmlns:a16="http://schemas.microsoft.com/office/drawing/2014/main" id="{9AD4FA58-9A8F-4C98-B515-672E580D9198}"/>
              </a:ext>
            </a:extLst>
          </p:cNvPr>
          <p:cNvSpPr/>
          <p:nvPr/>
        </p:nvSpPr>
        <p:spPr>
          <a:xfrm>
            <a:off x="3539771" y="4758315"/>
            <a:ext cx="392237" cy="432317"/>
          </a:xfrm>
          <a:prstGeom prst="mathMultiply">
            <a:avLst>
              <a:gd name="adj1" fmla="val 102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5BD58578-E22E-4B41-9779-579C10D08B60}"/>
                  </a:ext>
                </a:extLst>
              </p:cNvPr>
              <p:cNvSpPr txBox="1"/>
              <p:nvPr/>
            </p:nvSpPr>
            <p:spPr>
              <a:xfrm>
                <a:off x="837955" y="5782137"/>
                <a:ext cx="25118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体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上では既約である</a:t>
                </a:r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5BD58578-E22E-4B41-9779-579C10D08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5" y="5782137"/>
                <a:ext cx="2511856" cy="400110"/>
              </a:xfrm>
              <a:prstGeom prst="rect">
                <a:avLst/>
              </a:prstGeom>
              <a:blipFill>
                <a:blip r:embed="rId21"/>
                <a:stretch>
                  <a:fillRect l="-969" t="-10769" r="-969" b="-2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69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223641" y="238152"/>
                <a:ext cx="8463160" cy="483454"/>
              </a:xfrm>
            </p:spPr>
            <p:txBody>
              <a:bodyPr/>
              <a:lstStyle/>
              <a:p>
                <a:r>
                  <a:rPr kumimoji="1" lang="ja-JP" altLang="en-US" dirty="0"/>
                  <a:t>原始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乗根と正多角形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3641" y="238152"/>
                <a:ext cx="8463160" cy="483454"/>
              </a:xfrm>
              <a:blipFill>
                <a:blip r:embed="rId3"/>
                <a:stretch>
                  <a:fillRect l="-1153" t="-8861" b="-25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9A33800-50BE-4426-A28B-9BD04C05C262}"/>
              </a:ext>
            </a:extLst>
          </p:cNvPr>
          <p:cNvSpPr/>
          <p:nvPr/>
        </p:nvSpPr>
        <p:spPr>
          <a:xfrm>
            <a:off x="1021923" y="1328906"/>
            <a:ext cx="1048704" cy="1069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8F6C64D-ED77-4F6C-828D-F898E720FA54}"/>
              </a:ext>
            </a:extLst>
          </p:cNvPr>
          <p:cNvCxnSpPr>
            <a:cxnSpLocks/>
          </p:cNvCxnSpPr>
          <p:nvPr/>
        </p:nvCxnSpPr>
        <p:spPr>
          <a:xfrm flipV="1">
            <a:off x="1520741" y="1135617"/>
            <a:ext cx="0" cy="1392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2580667-A7DB-488B-B5AB-96F840668317}"/>
              </a:ext>
            </a:extLst>
          </p:cNvPr>
          <p:cNvCxnSpPr>
            <a:cxnSpLocks/>
          </p:cNvCxnSpPr>
          <p:nvPr/>
        </p:nvCxnSpPr>
        <p:spPr>
          <a:xfrm>
            <a:off x="713146" y="1847997"/>
            <a:ext cx="16386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0ECE2143-B5DC-483E-AB5E-42D2DFF2C1CC}"/>
              </a:ext>
            </a:extLst>
          </p:cNvPr>
          <p:cNvSpPr/>
          <p:nvPr/>
        </p:nvSpPr>
        <p:spPr>
          <a:xfrm>
            <a:off x="3061538" y="1330214"/>
            <a:ext cx="1048704" cy="1069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0341871-64CB-41B5-BF2C-C95BF36869FB}"/>
              </a:ext>
            </a:extLst>
          </p:cNvPr>
          <p:cNvCxnSpPr>
            <a:cxnSpLocks/>
          </p:cNvCxnSpPr>
          <p:nvPr/>
        </p:nvCxnSpPr>
        <p:spPr>
          <a:xfrm flipV="1">
            <a:off x="3560356" y="1136925"/>
            <a:ext cx="0" cy="1392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A7CF760-F9D1-4C4D-9426-234B650DF880}"/>
              </a:ext>
            </a:extLst>
          </p:cNvPr>
          <p:cNvCxnSpPr>
            <a:cxnSpLocks/>
          </p:cNvCxnSpPr>
          <p:nvPr/>
        </p:nvCxnSpPr>
        <p:spPr>
          <a:xfrm>
            <a:off x="2752761" y="1849305"/>
            <a:ext cx="16386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E2902612-D8BE-4EF2-ADE0-19E6F092C6E2}"/>
              </a:ext>
            </a:extLst>
          </p:cNvPr>
          <p:cNvSpPr/>
          <p:nvPr/>
        </p:nvSpPr>
        <p:spPr>
          <a:xfrm>
            <a:off x="2023791" y="1806257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EAB41DB-4619-4AB0-9BDC-B7A9AD09A92E}"/>
              </a:ext>
            </a:extLst>
          </p:cNvPr>
          <p:cNvSpPr/>
          <p:nvPr/>
        </p:nvSpPr>
        <p:spPr>
          <a:xfrm>
            <a:off x="4060530" y="1809799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47F26731-B01F-472C-9D1F-397B72CE32C3}"/>
              </a:ext>
            </a:extLst>
          </p:cNvPr>
          <p:cNvSpPr/>
          <p:nvPr/>
        </p:nvSpPr>
        <p:spPr>
          <a:xfrm>
            <a:off x="3022079" y="1802708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B60E2B0-BA7E-4132-B027-BEE794A307D1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3107599" y="1855336"/>
            <a:ext cx="952931" cy="709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FD929457-7FD3-4EB6-BA6E-D8667C3BE08B}"/>
              </a:ext>
            </a:extLst>
          </p:cNvPr>
          <p:cNvSpPr/>
          <p:nvPr/>
        </p:nvSpPr>
        <p:spPr>
          <a:xfrm>
            <a:off x="5084165" y="1313495"/>
            <a:ext cx="1048704" cy="1069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3708C3E-DBEF-4FBF-9C09-5898519515BE}"/>
              </a:ext>
            </a:extLst>
          </p:cNvPr>
          <p:cNvCxnSpPr>
            <a:cxnSpLocks/>
          </p:cNvCxnSpPr>
          <p:nvPr/>
        </p:nvCxnSpPr>
        <p:spPr>
          <a:xfrm flipV="1">
            <a:off x="5582983" y="1120206"/>
            <a:ext cx="0" cy="1392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1C26920-382D-4001-8B70-E1C9099ADEF8}"/>
              </a:ext>
            </a:extLst>
          </p:cNvPr>
          <p:cNvCxnSpPr>
            <a:cxnSpLocks/>
          </p:cNvCxnSpPr>
          <p:nvPr/>
        </p:nvCxnSpPr>
        <p:spPr>
          <a:xfrm>
            <a:off x="4775388" y="1832586"/>
            <a:ext cx="16386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789C4457-5EA5-4657-9607-4A8A8F359C2B}"/>
              </a:ext>
            </a:extLst>
          </p:cNvPr>
          <p:cNvSpPr/>
          <p:nvPr/>
        </p:nvSpPr>
        <p:spPr>
          <a:xfrm>
            <a:off x="6083157" y="1793080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62800E03-75F5-4C1E-8D38-1E3B7B8F1AF6}"/>
              </a:ext>
            </a:extLst>
          </p:cNvPr>
          <p:cNvSpPr/>
          <p:nvPr/>
        </p:nvSpPr>
        <p:spPr>
          <a:xfrm>
            <a:off x="5224458" y="1387407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D86B77B-028E-4A4A-95CE-2D23AB54559F}"/>
              </a:ext>
            </a:extLst>
          </p:cNvPr>
          <p:cNvCxnSpPr>
            <a:cxnSpLocks/>
            <a:stCxn id="60" idx="6"/>
            <a:endCxn id="59" idx="1"/>
          </p:cNvCxnSpPr>
          <p:nvPr/>
        </p:nvCxnSpPr>
        <p:spPr>
          <a:xfrm>
            <a:off x="5309978" y="1440035"/>
            <a:ext cx="785703" cy="36845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6042688-5C23-4BA5-8544-A4F29E3740C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5267218" y="1492662"/>
            <a:ext cx="0" cy="70812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2F50E8BD-D832-44B0-9E27-FBB26CAAEDA5}"/>
              </a:ext>
            </a:extLst>
          </p:cNvPr>
          <p:cNvSpPr/>
          <p:nvPr/>
        </p:nvSpPr>
        <p:spPr>
          <a:xfrm>
            <a:off x="5224458" y="2200791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C7D1F08-1E17-4B39-BDDA-7B48E39D9FE0}"/>
              </a:ext>
            </a:extLst>
          </p:cNvPr>
          <p:cNvCxnSpPr>
            <a:cxnSpLocks/>
            <a:stCxn id="65" idx="6"/>
            <a:endCxn id="59" idx="3"/>
          </p:cNvCxnSpPr>
          <p:nvPr/>
        </p:nvCxnSpPr>
        <p:spPr>
          <a:xfrm flipV="1">
            <a:off x="5309978" y="1882921"/>
            <a:ext cx="785703" cy="37049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8544F87-0C49-4649-B9A5-A23EF4A77567}"/>
                  </a:ext>
                </a:extLst>
              </p:cNvPr>
              <p:cNvSpPr txBox="1"/>
              <p:nvPr/>
            </p:nvSpPr>
            <p:spPr>
              <a:xfrm>
                <a:off x="2033237" y="1515825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18544F87-0C49-4649-B9A5-A23EF4A77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37" y="1515825"/>
                <a:ext cx="296715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4CC00AE-B5A8-429A-AD97-7163548FC771}"/>
              </a:ext>
            </a:extLst>
          </p:cNvPr>
          <p:cNvSpPr txBox="1"/>
          <p:nvPr/>
        </p:nvSpPr>
        <p:spPr>
          <a:xfrm>
            <a:off x="-6272" y="1340402"/>
            <a:ext cx="11292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複素平面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BCF2F44-DB67-4ED5-A58F-73F2CCF28C0B}"/>
                  </a:ext>
                </a:extLst>
              </p:cNvPr>
              <p:cNvSpPr txBox="1"/>
              <p:nvPr/>
            </p:nvSpPr>
            <p:spPr>
              <a:xfrm>
                <a:off x="4088469" y="1515825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3BCF2F44-DB67-4ED5-A58F-73F2CCF28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469" y="1515825"/>
                <a:ext cx="296715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D3B39D8-3BC8-4053-B35B-69090AB961AF}"/>
                  </a:ext>
                </a:extLst>
              </p:cNvPr>
              <p:cNvSpPr txBox="1"/>
              <p:nvPr/>
            </p:nvSpPr>
            <p:spPr>
              <a:xfrm>
                <a:off x="2714793" y="1516169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CD3B39D8-3BC8-4053-B35B-69090AB96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793" y="1516169"/>
                <a:ext cx="296715" cy="276999"/>
              </a:xfrm>
              <a:prstGeom prst="rect">
                <a:avLst/>
              </a:prstGeom>
              <a:blipFill>
                <a:blip r:embed="rId6"/>
                <a:stretch>
                  <a:fillRect l="-12245" r="-28571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DABE121-A0BA-4E5B-A7D8-FA369C26DB23}"/>
                  </a:ext>
                </a:extLst>
              </p:cNvPr>
              <p:cNvSpPr txBox="1"/>
              <p:nvPr/>
            </p:nvSpPr>
            <p:spPr>
              <a:xfrm>
                <a:off x="6128994" y="1508864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DABE121-A0BA-4E5B-A7D8-FA369C26D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94" y="1508864"/>
                <a:ext cx="296715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A57F44B-C328-41D0-88EC-BF0CB108F308}"/>
                  </a:ext>
                </a:extLst>
              </p:cNvPr>
              <p:cNvSpPr txBox="1"/>
              <p:nvPr/>
            </p:nvSpPr>
            <p:spPr>
              <a:xfrm>
                <a:off x="4888502" y="2281368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A57F44B-C328-41D0-88EC-BF0CB108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02" y="2281368"/>
                <a:ext cx="296715" cy="276999"/>
              </a:xfrm>
              <a:prstGeom prst="rect">
                <a:avLst/>
              </a:prstGeom>
              <a:blipFill>
                <a:blip r:embed="rId8"/>
                <a:stretch>
                  <a:fillRect l="-16327" t="-2174" r="-122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C6F41C9-D0BA-4BB0-8075-371C577B91E7}"/>
                  </a:ext>
                </a:extLst>
              </p:cNvPr>
              <p:cNvSpPr txBox="1"/>
              <p:nvPr/>
            </p:nvSpPr>
            <p:spPr>
              <a:xfrm>
                <a:off x="4888502" y="1231865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C6F41C9-D0BA-4BB0-8075-371C577B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02" y="1231865"/>
                <a:ext cx="296715" cy="276999"/>
              </a:xfrm>
              <a:prstGeom prst="rect">
                <a:avLst/>
              </a:prstGeom>
              <a:blipFill>
                <a:blip r:embed="rId9"/>
                <a:stretch>
                  <a:fillRect l="-16327" t="-2174" r="-122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楕円 83">
            <a:extLst>
              <a:ext uri="{FF2B5EF4-FFF2-40B4-BE49-F238E27FC236}">
                <a16:creationId xmlns:a16="http://schemas.microsoft.com/office/drawing/2014/main" id="{3EED9CF5-ABD7-4E0E-8284-E1251126CF00}"/>
              </a:ext>
            </a:extLst>
          </p:cNvPr>
          <p:cNvSpPr/>
          <p:nvPr/>
        </p:nvSpPr>
        <p:spPr>
          <a:xfrm>
            <a:off x="7176699" y="1313562"/>
            <a:ext cx="1048704" cy="1069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3570527-C44B-40C0-8730-3FEDCE06268A}"/>
              </a:ext>
            </a:extLst>
          </p:cNvPr>
          <p:cNvCxnSpPr>
            <a:cxnSpLocks/>
          </p:cNvCxnSpPr>
          <p:nvPr/>
        </p:nvCxnSpPr>
        <p:spPr>
          <a:xfrm flipV="1">
            <a:off x="7675517" y="1120273"/>
            <a:ext cx="0" cy="1392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14AB478-FA12-40C5-81C8-E25839EFFD0B}"/>
              </a:ext>
            </a:extLst>
          </p:cNvPr>
          <p:cNvCxnSpPr>
            <a:cxnSpLocks/>
          </p:cNvCxnSpPr>
          <p:nvPr/>
        </p:nvCxnSpPr>
        <p:spPr>
          <a:xfrm>
            <a:off x="6867922" y="1832653"/>
            <a:ext cx="16386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BD3FF3E4-8BF0-4B06-97B0-8F566F2C8FAC}"/>
              </a:ext>
            </a:extLst>
          </p:cNvPr>
          <p:cNvSpPr/>
          <p:nvPr/>
        </p:nvSpPr>
        <p:spPr>
          <a:xfrm>
            <a:off x="8173444" y="1792441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7186AA62-5C95-4557-8A51-2F8B5BBCDA51}"/>
              </a:ext>
            </a:extLst>
          </p:cNvPr>
          <p:cNvSpPr/>
          <p:nvPr/>
        </p:nvSpPr>
        <p:spPr>
          <a:xfrm>
            <a:off x="7632757" y="1275563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02E2C5BE-2887-41C9-8162-52354AB9B17C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7705753" y="1365404"/>
            <a:ext cx="480215" cy="44245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57935DD-0FBB-4E68-8056-A5832A21AB81}"/>
              </a:ext>
            </a:extLst>
          </p:cNvPr>
          <p:cNvCxnSpPr>
            <a:cxnSpLocks/>
            <a:stCxn id="88" idx="3"/>
            <a:endCxn id="91" idx="7"/>
          </p:cNvCxnSpPr>
          <p:nvPr/>
        </p:nvCxnSpPr>
        <p:spPr>
          <a:xfrm flipH="1">
            <a:off x="7212507" y="1365404"/>
            <a:ext cx="432774" cy="44245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楕円 90">
            <a:extLst>
              <a:ext uri="{FF2B5EF4-FFF2-40B4-BE49-F238E27FC236}">
                <a16:creationId xmlns:a16="http://schemas.microsoft.com/office/drawing/2014/main" id="{9BC9B681-5352-4692-BBF0-021E6B47DDC8}"/>
              </a:ext>
            </a:extLst>
          </p:cNvPr>
          <p:cNvSpPr/>
          <p:nvPr/>
        </p:nvSpPr>
        <p:spPr>
          <a:xfrm>
            <a:off x="7139511" y="1792441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7B51EB1-3C2F-4F6B-8426-4C9972E35C5B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7212507" y="1882282"/>
            <a:ext cx="444513" cy="47577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7230FC28-72D6-4376-B714-3834C1D2D53E}"/>
                  </a:ext>
                </a:extLst>
              </p:cNvPr>
              <p:cNvSpPr txBox="1"/>
              <p:nvPr/>
            </p:nvSpPr>
            <p:spPr>
              <a:xfrm>
                <a:off x="8196561" y="1508864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7230FC28-72D6-4376-B714-3834C1D2D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61" y="1508864"/>
                <a:ext cx="296715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楕円 97">
            <a:extLst>
              <a:ext uri="{FF2B5EF4-FFF2-40B4-BE49-F238E27FC236}">
                <a16:creationId xmlns:a16="http://schemas.microsoft.com/office/drawing/2014/main" id="{C03241A9-B470-485B-AF75-DFAABF7032D2}"/>
              </a:ext>
            </a:extLst>
          </p:cNvPr>
          <p:cNvSpPr/>
          <p:nvPr/>
        </p:nvSpPr>
        <p:spPr>
          <a:xfrm>
            <a:off x="7644496" y="2342638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189D4D3B-3340-45E5-923F-EDCC7E99CC6B}"/>
              </a:ext>
            </a:extLst>
          </p:cNvPr>
          <p:cNvCxnSpPr>
            <a:cxnSpLocks/>
            <a:stCxn id="87" idx="3"/>
            <a:endCxn id="98" idx="7"/>
          </p:cNvCxnSpPr>
          <p:nvPr/>
        </p:nvCxnSpPr>
        <p:spPr>
          <a:xfrm flipH="1">
            <a:off x="7717492" y="1882282"/>
            <a:ext cx="468476" cy="47577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9865DC66-73EC-40EF-8A74-6ECF77E30088}"/>
                  </a:ext>
                </a:extLst>
              </p:cNvPr>
              <p:cNvSpPr txBox="1"/>
              <p:nvPr/>
            </p:nvSpPr>
            <p:spPr>
              <a:xfrm>
                <a:off x="2105505" y="1865707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9865DC66-73EC-40EF-8A74-6ECF77E30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05" y="1865707"/>
                <a:ext cx="296715" cy="276999"/>
              </a:xfrm>
              <a:prstGeom prst="rect">
                <a:avLst/>
              </a:prstGeom>
              <a:blipFill>
                <a:blip r:embed="rId11"/>
                <a:stretch>
                  <a:fillRect l="-18367" r="-2040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59483092-81E3-494C-A442-1225942570F8}"/>
                  </a:ext>
                </a:extLst>
              </p:cNvPr>
              <p:cNvSpPr txBox="1"/>
              <p:nvPr/>
            </p:nvSpPr>
            <p:spPr>
              <a:xfrm>
                <a:off x="1159383" y="1071006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59483092-81E3-494C-A442-122594257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83" y="1071006"/>
                <a:ext cx="296715" cy="276999"/>
              </a:xfrm>
              <a:prstGeom prst="rect">
                <a:avLst/>
              </a:prstGeom>
              <a:blipFill>
                <a:blip r:embed="rId12"/>
                <a:stretch>
                  <a:fillRect l="-22449" r="-22449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06CF9771-A475-4C1D-B044-E7A710557257}"/>
                  </a:ext>
                </a:extLst>
              </p:cNvPr>
              <p:cNvSpPr txBox="1"/>
              <p:nvPr/>
            </p:nvSpPr>
            <p:spPr>
              <a:xfrm>
                <a:off x="4140775" y="1872932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06CF9771-A475-4C1D-B044-E7A710557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75" y="1872932"/>
                <a:ext cx="296715" cy="276999"/>
              </a:xfrm>
              <a:prstGeom prst="rect">
                <a:avLst/>
              </a:prstGeom>
              <a:blipFill>
                <a:blip r:embed="rId13"/>
                <a:stretch>
                  <a:fillRect l="-18367" r="-2244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568B5786-15B0-4B07-98D8-B76B2E77A59D}"/>
                  </a:ext>
                </a:extLst>
              </p:cNvPr>
              <p:cNvSpPr txBox="1"/>
              <p:nvPr/>
            </p:nvSpPr>
            <p:spPr>
              <a:xfrm>
                <a:off x="3194653" y="1078231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568B5786-15B0-4B07-98D8-B76B2E77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53" y="1078231"/>
                <a:ext cx="296715" cy="276999"/>
              </a:xfrm>
              <a:prstGeom prst="rect">
                <a:avLst/>
              </a:prstGeom>
              <a:blipFill>
                <a:blip r:embed="rId14"/>
                <a:stretch>
                  <a:fillRect l="-22449" r="-22449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0D90FF4-304C-4E2E-A0A1-72070DE44590}"/>
                  </a:ext>
                </a:extLst>
              </p:cNvPr>
              <p:cNvSpPr txBox="1"/>
              <p:nvPr/>
            </p:nvSpPr>
            <p:spPr>
              <a:xfrm>
                <a:off x="6199222" y="1861580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0D90FF4-304C-4E2E-A0A1-72070DE44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22" y="1861580"/>
                <a:ext cx="296715" cy="276999"/>
              </a:xfrm>
              <a:prstGeom prst="rect">
                <a:avLst/>
              </a:prstGeom>
              <a:blipFill>
                <a:blip r:embed="rId15"/>
                <a:stretch>
                  <a:fillRect l="-20408" r="-2040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12F0EA5-65D7-425C-8345-1550ACD96880}"/>
                  </a:ext>
                </a:extLst>
              </p:cNvPr>
              <p:cNvSpPr txBox="1"/>
              <p:nvPr/>
            </p:nvSpPr>
            <p:spPr>
              <a:xfrm>
                <a:off x="5253100" y="1066879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12F0EA5-65D7-425C-8345-1550ACD96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00" y="1066879"/>
                <a:ext cx="296715" cy="276999"/>
              </a:xfrm>
              <a:prstGeom prst="rect">
                <a:avLst/>
              </a:prstGeom>
              <a:blipFill>
                <a:blip r:embed="rId16"/>
                <a:stretch>
                  <a:fillRect l="-25000" r="-22917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715757C4-325E-450E-AFFE-C03D32A2C277}"/>
                  </a:ext>
                </a:extLst>
              </p:cNvPr>
              <p:cNvSpPr txBox="1"/>
              <p:nvPr/>
            </p:nvSpPr>
            <p:spPr>
              <a:xfrm>
                <a:off x="8273171" y="1861580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715757C4-325E-450E-AFFE-C03D32A2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71" y="1861580"/>
                <a:ext cx="296715" cy="276999"/>
              </a:xfrm>
              <a:prstGeom prst="rect">
                <a:avLst/>
              </a:prstGeom>
              <a:blipFill>
                <a:blip r:embed="rId17"/>
                <a:stretch>
                  <a:fillRect l="-18367" r="-2040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B772ADB-AAEE-4355-826F-A2DD0B33EAAA}"/>
                  </a:ext>
                </a:extLst>
              </p:cNvPr>
              <p:cNvSpPr txBox="1"/>
              <p:nvPr/>
            </p:nvSpPr>
            <p:spPr>
              <a:xfrm>
                <a:off x="7327049" y="1066879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B772ADB-AAEE-4355-826F-A2DD0B33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049" y="1066879"/>
                <a:ext cx="296715" cy="276999"/>
              </a:xfrm>
              <a:prstGeom prst="rect">
                <a:avLst/>
              </a:prstGeom>
              <a:blipFill>
                <a:blip r:embed="rId18"/>
                <a:stretch>
                  <a:fillRect l="-24490" r="-2040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A936CD-40E9-4177-A249-17C520B5D7F2}"/>
                  </a:ext>
                </a:extLst>
              </p:cNvPr>
              <p:cNvSpPr txBox="1"/>
              <p:nvPr/>
            </p:nvSpPr>
            <p:spPr>
              <a:xfrm>
                <a:off x="832800" y="805898"/>
                <a:ext cx="15248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kumimoji="1" lang="ja-JP" altLang="en-US" dirty="0"/>
                  <a:t>の根</a:t>
                </a:r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A936CD-40E9-4177-A249-17C520B5D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0" y="805898"/>
                <a:ext cx="1524898" cy="276999"/>
              </a:xfrm>
              <a:prstGeom prst="rect">
                <a:avLst/>
              </a:prstGeom>
              <a:blipFill>
                <a:blip r:embed="rId19"/>
                <a:stretch>
                  <a:fillRect l="-4000" t="-28261" r="-64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17CA0ABA-1383-4237-9EA1-89EFD79D7E43}"/>
                  </a:ext>
                </a:extLst>
              </p:cNvPr>
              <p:cNvSpPr txBox="1"/>
              <p:nvPr/>
            </p:nvSpPr>
            <p:spPr>
              <a:xfrm>
                <a:off x="2797907" y="801232"/>
                <a:ext cx="15248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kumimoji="1" lang="ja-JP" altLang="en-US" dirty="0"/>
                  <a:t>の根</a:t>
                </a: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17CA0ABA-1383-4237-9EA1-89EFD79D7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907" y="801232"/>
                <a:ext cx="1524898" cy="276999"/>
              </a:xfrm>
              <a:prstGeom prst="rect">
                <a:avLst/>
              </a:prstGeom>
              <a:blipFill>
                <a:blip r:embed="rId20"/>
                <a:stretch>
                  <a:fillRect l="-4000" t="-28261" r="-68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18A15B27-4EA9-4895-A045-58B1E1D728A3}"/>
                  </a:ext>
                </a:extLst>
              </p:cNvPr>
              <p:cNvSpPr txBox="1"/>
              <p:nvPr/>
            </p:nvSpPr>
            <p:spPr>
              <a:xfrm>
                <a:off x="4846068" y="796484"/>
                <a:ext cx="15248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kumimoji="1" lang="ja-JP" altLang="en-US" dirty="0"/>
                  <a:t>の根</a:t>
                </a: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18A15B27-4EA9-4895-A045-58B1E1D72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68" y="796484"/>
                <a:ext cx="1524898" cy="276999"/>
              </a:xfrm>
              <a:prstGeom prst="rect">
                <a:avLst/>
              </a:prstGeom>
              <a:blipFill>
                <a:blip r:embed="rId21"/>
                <a:stretch>
                  <a:fillRect l="-4000" t="-28889" r="-6800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0758718-7395-442E-8770-025870CAE0D6}"/>
                  </a:ext>
                </a:extLst>
              </p:cNvPr>
              <p:cNvSpPr txBox="1"/>
              <p:nvPr/>
            </p:nvSpPr>
            <p:spPr>
              <a:xfrm>
                <a:off x="6924807" y="790864"/>
                <a:ext cx="15248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kumimoji="1" lang="ja-JP" altLang="en-US" dirty="0"/>
                  <a:t>の根</a:t>
                </a: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0758718-7395-442E-8770-025870CA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807" y="790864"/>
                <a:ext cx="1524898" cy="276999"/>
              </a:xfrm>
              <a:prstGeom prst="rect">
                <a:avLst/>
              </a:prstGeom>
              <a:blipFill>
                <a:blip r:embed="rId22"/>
                <a:stretch>
                  <a:fillRect l="-4000" t="-28889" r="-6800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C9EE6627-76DA-4AB2-91ED-C618315E12B3}"/>
                  </a:ext>
                </a:extLst>
              </p:cNvPr>
              <p:cNvSpPr txBox="1"/>
              <p:nvPr/>
            </p:nvSpPr>
            <p:spPr>
              <a:xfrm>
                <a:off x="7701314" y="1030786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C9EE6627-76DA-4AB2-91ED-C618315E1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314" y="1030786"/>
                <a:ext cx="296715" cy="276999"/>
              </a:xfrm>
              <a:prstGeom prst="rect">
                <a:avLst/>
              </a:prstGeom>
              <a:blipFill>
                <a:blip r:embed="rId2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E512FE94-4855-4929-86B8-9DE6E6821FD6}"/>
                  </a:ext>
                </a:extLst>
              </p:cNvPr>
              <p:cNvSpPr txBox="1"/>
              <p:nvPr/>
            </p:nvSpPr>
            <p:spPr>
              <a:xfrm>
                <a:off x="7697406" y="2381520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E512FE94-4855-4929-86B8-9DE6E6821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06" y="2381520"/>
                <a:ext cx="296715" cy="276999"/>
              </a:xfrm>
              <a:prstGeom prst="rect">
                <a:avLst/>
              </a:prstGeom>
              <a:blipFill>
                <a:blip r:embed="rId24"/>
                <a:stretch>
                  <a:fillRect l="-6250" r="-2083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25CF8357-A395-4C90-88B3-0EBCC8018BAD}"/>
                  </a:ext>
                </a:extLst>
              </p:cNvPr>
              <p:cNvSpPr txBox="1"/>
              <p:nvPr/>
            </p:nvSpPr>
            <p:spPr>
              <a:xfrm>
                <a:off x="6854107" y="1506026"/>
                <a:ext cx="2967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25CF8357-A395-4C90-88B3-0EBCC8018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107" y="1506026"/>
                <a:ext cx="296715" cy="276999"/>
              </a:xfrm>
              <a:prstGeom prst="rect">
                <a:avLst/>
              </a:prstGeom>
              <a:blipFill>
                <a:blip r:embed="rId25"/>
                <a:stretch>
                  <a:fillRect l="-12245" r="-2857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FC6521D-7579-44CB-AD03-034037536482}"/>
              </a:ext>
            </a:extLst>
          </p:cNvPr>
          <p:cNvSpPr txBox="1"/>
          <p:nvPr/>
        </p:nvSpPr>
        <p:spPr>
          <a:xfrm>
            <a:off x="2807002" y="2576388"/>
            <a:ext cx="15301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分割</a:t>
            </a:r>
            <a:r>
              <a:rPr lang="en-US" altLang="ja-JP" sz="1600" dirty="0"/>
              <a:t>(1</a:t>
            </a:r>
            <a:r>
              <a:rPr lang="ja-JP" altLang="en-US" sz="1600" dirty="0"/>
              <a:t>の</a:t>
            </a:r>
            <a:r>
              <a:rPr lang="en-US" altLang="ja-JP" sz="1600" dirty="0"/>
              <a:t>2</a:t>
            </a:r>
            <a:r>
              <a:rPr lang="ja-JP" altLang="en-US" sz="1600" dirty="0"/>
              <a:t>乗根</a:t>
            </a:r>
            <a:r>
              <a:rPr lang="en-US" altLang="ja-JP" sz="1600" dirty="0"/>
              <a:t>)</a:t>
            </a:r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C8E84F90-6B0E-4BD7-A37F-FB5E797903F1}"/>
              </a:ext>
            </a:extLst>
          </p:cNvPr>
          <p:cNvSpPr txBox="1"/>
          <p:nvPr/>
        </p:nvSpPr>
        <p:spPr>
          <a:xfrm>
            <a:off x="4840311" y="2589891"/>
            <a:ext cx="15853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分割</a:t>
            </a:r>
            <a:r>
              <a:rPr lang="en-US" altLang="ja-JP" sz="1600" dirty="0"/>
              <a:t>(1</a:t>
            </a:r>
            <a:r>
              <a:rPr lang="ja-JP" altLang="en-US" sz="1600" dirty="0"/>
              <a:t>の</a:t>
            </a:r>
            <a:r>
              <a:rPr lang="en-US" altLang="ja-JP" sz="1600" dirty="0"/>
              <a:t>3</a:t>
            </a:r>
            <a:r>
              <a:rPr lang="ja-JP" altLang="en-US" sz="1600" dirty="0"/>
              <a:t>乗根</a:t>
            </a:r>
            <a:r>
              <a:rPr lang="en-US" altLang="ja-JP" sz="1600" dirty="0"/>
              <a:t>)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94BF933-C0D0-40AC-856F-254F19F26F20}"/>
              </a:ext>
            </a:extLst>
          </p:cNvPr>
          <p:cNvSpPr txBox="1"/>
          <p:nvPr/>
        </p:nvSpPr>
        <p:spPr>
          <a:xfrm>
            <a:off x="6883326" y="2591037"/>
            <a:ext cx="16281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dirty="0"/>
              <a:t>4</a:t>
            </a:r>
            <a:r>
              <a:rPr lang="ja-JP" altLang="en-US" dirty="0"/>
              <a:t>分割</a:t>
            </a:r>
            <a:r>
              <a:rPr lang="en-US" altLang="ja-JP" sz="1600" dirty="0"/>
              <a:t>(1</a:t>
            </a:r>
            <a:r>
              <a:rPr lang="ja-JP" altLang="en-US" sz="1600" dirty="0"/>
              <a:t>の</a:t>
            </a:r>
            <a:r>
              <a:rPr lang="en-US" altLang="ja-JP" sz="1600" dirty="0"/>
              <a:t>4</a:t>
            </a:r>
            <a:r>
              <a:rPr lang="ja-JP" altLang="en-US" sz="1600" dirty="0"/>
              <a:t>乗根</a:t>
            </a:r>
            <a:r>
              <a:rPr lang="en-US" altLang="ja-JP" sz="1600" dirty="0"/>
              <a:t>)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7DAD826-8719-4F4E-A4C1-EC9DC5436238}"/>
              </a:ext>
            </a:extLst>
          </p:cNvPr>
          <p:cNvSpPr txBox="1"/>
          <p:nvPr/>
        </p:nvSpPr>
        <p:spPr>
          <a:xfrm>
            <a:off x="699849" y="2575634"/>
            <a:ext cx="1689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kumimoji="1" lang="ja-JP" altLang="en-US" dirty="0"/>
              <a:t>分割</a:t>
            </a:r>
            <a:r>
              <a:rPr kumimoji="1" lang="en-US" altLang="ja-JP" sz="1600" dirty="0"/>
              <a:t>(1</a:t>
            </a:r>
            <a:r>
              <a:rPr kumimoji="1" lang="ja-JP" altLang="en-US" sz="1600" dirty="0"/>
              <a:t>の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乗根</a:t>
            </a:r>
            <a:r>
              <a:rPr kumimoji="1" lang="en-US" altLang="ja-JP" sz="1600" dirty="0"/>
              <a:t>)</a:t>
            </a:r>
            <a:endParaRPr kumimoji="1" lang="ja-JP" altLang="en-US" dirty="0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6DC80C31-93B1-49FE-BDF9-585CA6992D91}"/>
              </a:ext>
            </a:extLst>
          </p:cNvPr>
          <p:cNvSpPr/>
          <p:nvPr/>
        </p:nvSpPr>
        <p:spPr>
          <a:xfrm>
            <a:off x="696158" y="4080328"/>
            <a:ext cx="1644448" cy="16189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86A193B9-3CB2-47BB-8700-EB8B6F9EC055}"/>
              </a:ext>
            </a:extLst>
          </p:cNvPr>
          <p:cNvCxnSpPr>
            <a:cxnSpLocks/>
          </p:cNvCxnSpPr>
          <p:nvPr/>
        </p:nvCxnSpPr>
        <p:spPr>
          <a:xfrm flipV="1">
            <a:off x="1509002" y="3871503"/>
            <a:ext cx="0" cy="1976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ED64831A-A7A6-4B1C-9A3E-CFCDA19F90B1}"/>
              </a:ext>
            </a:extLst>
          </p:cNvPr>
          <p:cNvCxnSpPr>
            <a:cxnSpLocks/>
          </p:cNvCxnSpPr>
          <p:nvPr/>
        </p:nvCxnSpPr>
        <p:spPr>
          <a:xfrm flipV="1">
            <a:off x="427597" y="4910161"/>
            <a:ext cx="2151143" cy="4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楕円 154">
            <a:extLst>
              <a:ext uri="{FF2B5EF4-FFF2-40B4-BE49-F238E27FC236}">
                <a16:creationId xmlns:a16="http://schemas.microsoft.com/office/drawing/2014/main" id="{AB614D6D-92FF-434B-A933-C57499A9E3B6}"/>
              </a:ext>
            </a:extLst>
          </p:cNvPr>
          <p:cNvSpPr/>
          <p:nvPr/>
        </p:nvSpPr>
        <p:spPr>
          <a:xfrm>
            <a:off x="2299406" y="4859858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CEC98778-65A9-4316-82A5-DBF51E534F47}"/>
              </a:ext>
            </a:extLst>
          </p:cNvPr>
          <p:cNvSpPr/>
          <p:nvPr/>
        </p:nvSpPr>
        <p:spPr>
          <a:xfrm>
            <a:off x="1466242" y="4026793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F554EB38-D2A0-487A-B0B6-6E7326F2398C}"/>
              </a:ext>
            </a:extLst>
          </p:cNvPr>
          <p:cNvCxnSpPr>
            <a:cxnSpLocks/>
            <a:stCxn id="156" idx="5"/>
            <a:endCxn id="184" idx="2"/>
          </p:cNvCxnSpPr>
          <p:nvPr/>
        </p:nvCxnSpPr>
        <p:spPr>
          <a:xfrm>
            <a:off x="1539238" y="4116634"/>
            <a:ext cx="359659" cy="7814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3C0C3BBB-6DBF-4898-892A-F1D3B60BD0E9}"/>
              </a:ext>
            </a:extLst>
          </p:cNvPr>
          <p:cNvCxnSpPr>
            <a:cxnSpLocks/>
            <a:stCxn id="183" idx="4"/>
            <a:endCxn id="159" idx="7"/>
          </p:cNvCxnSpPr>
          <p:nvPr/>
        </p:nvCxnSpPr>
        <p:spPr>
          <a:xfrm flipH="1">
            <a:off x="736804" y="4560763"/>
            <a:ext cx="62626" cy="31450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楕円 158">
            <a:extLst>
              <a:ext uri="{FF2B5EF4-FFF2-40B4-BE49-F238E27FC236}">
                <a16:creationId xmlns:a16="http://schemas.microsoft.com/office/drawing/2014/main" id="{BEC6649A-57AF-47B3-9C43-6A8CB229A3BC}"/>
              </a:ext>
            </a:extLst>
          </p:cNvPr>
          <p:cNvSpPr/>
          <p:nvPr/>
        </p:nvSpPr>
        <p:spPr>
          <a:xfrm>
            <a:off x="663808" y="4859858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01D9B730-646C-4282-8FAA-6ABA8FE82EF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1116641" y="5568446"/>
            <a:ext cx="361340" cy="9712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84F9BBD5-5043-41BB-A833-5543B9F963FA}"/>
                  </a:ext>
                </a:extLst>
              </p:cNvPr>
              <p:cNvSpPr txBox="1"/>
              <p:nvPr/>
            </p:nvSpPr>
            <p:spPr>
              <a:xfrm>
                <a:off x="2370842" y="4596334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84F9BBD5-5043-41BB-A833-5543B9F9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42" y="4596334"/>
                <a:ext cx="296715" cy="219612"/>
              </a:xfrm>
              <a:prstGeom prst="rect">
                <a:avLst/>
              </a:prstGeom>
              <a:blipFill>
                <a:blip r:embed="rId26"/>
                <a:stretch>
                  <a:fillRect l="-1632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楕円 161">
            <a:extLst>
              <a:ext uri="{FF2B5EF4-FFF2-40B4-BE49-F238E27FC236}">
                <a16:creationId xmlns:a16="http://schemas.microsoft.com/office/drawing/2014/main" id="{21D61FCB-E8B6-4A8B-B301-D25CE681103B}"/>
              </a:ext>
            </a:extLst>
          </p:cNvPr>
          <p:cNvSpPr/>
          <p:nvPr/>
        </p:nvSpPr>
        <p:spPr>
          <a:xfrm>
            <a:off x="1465457" y="5650153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27D61B9-1A47-4CF7-8215-F9316C5BA904}"/>
              </a:ext>
            </a:extLst>
          </p:cNvPr>
          <p:cNvCxnSpPr>
            <a:cxnSpLocks/>
            <a:stCxn id="189" idx="2"/>
            <a:endCxn id="162" idx="7"/>
          </p:cNvCxnSpPr>
          <p:nvPr/>
        </p:nvCxnSpPr>
        <p:spPr>
          <a:xfrm flipH="1">
            <a:off x="1538453" y="5568447"/>
            <a:ext cx="360444" cy="9712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78DA1281-3A01-49CD-A671-2B139EA65D40}"/>
                  </a:ext>
                </a:extLst>
              </p:cNvPr>
              <p:cNvSpPr txBox="1"/>
              <p:nvPr/>
            </p:nvSpPr>
            <p:spPr>
              <a:xfrm>
                <a:off x="758292" y="3542094"/>
                <a:ext cx="15935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kumimoji="1" lang="ja-JP" altLang="en-US" dirty="0"/>
                  <a:t>の根</a:t>
                </a: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78DA1281-3A01-49CD-A671-2B139EA65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92" y="3542094"/>
                <a:ext cx="1593522" cy="276999"/>
              </a:xfrm>
              <a:prstGeom prst="rect">
                <a:avLst/>
              </a:prstGeom>
              <a:blipFill>
                <a:blip r:embed="rId27"/>
                <a:stretch>
                  <a:fillRect l="-3817" t="-28889" r="-8015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コンテンツ プレースホルダー 1">
                <a:extLst>
                  <a:ext uri="{FF2B5EF4-FFF2-40B4-BE49-F238E27FC236}">
                    <a16:creationId xmlns:a16="http://schemas.microsoft.com/office/drawing/2014/main" id="{797DE2F9-E496-40E9-A418-FC4316395D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75" y="2952265"/>
                <a:ext cx="7854001" cy="408846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0070C0"/>
                  </a:buClr>
                  <a:buSzPct val="90000"/>
                  <a:buFont typeface="Wingdings" panose="05000000000000000000" pitchFamily="2" charset="2"/>
                  <a:buChar char="l"/>
                  <a:defRPr kumimoji="1"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1325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27063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9535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0795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ja-JP" sz="2000" b="1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sz="2000" b="1" dirty="0">
                    <a:solidFill>
                      <a:schemeClr val="bg1"/>
                    </a:solidFill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ja-JP" altLang="en-US" sz="2000" b="1" dirty="0">
                    <a:solidFill>
                      <a:schemeClr val="bg1"/>
                    </a:solidFill>
                  </a:rPr>
                  <a:t>乗根は、単位円に内接する正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ja-JP" altLang="en-US" sz="2000" b="1" dirty="0">
                    <a:solidFill>
                      <a:schemeClr val="bg1"/>
                    </a:solidFill>
                  </a:rPr>
                  <a:t>角形の頂点に位置する</a:t>
                </a:r>
              </a:p>
            </p:txBody>
          </p:sp>
        </mc:Choice>
        <mc:Fallback xmlns="">
          <p:sp>
            <p:nvSpPr>
              <p:cNvPr id="171" name="コンテンツ プレースホルダー 1">
                <a:extLst>
                  <a:ext uri="{FF2B5EF4-FFF2-40B4-BE49-F238E27FC236}">
                    <a16:creationId xmlns:a16="http://schemas.microsoft.com/office/drawing/2014/main" id="{797DE2F9-E496-40E9-A418-FC431639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5" y="2952265"/>
                <a:ext cx="7854001" cy="408846"/>
              </a:xfrm>
              <a:prstGeom prst="rect">
                <a:avLst/>
              </a:prstGeom>
              <a:blipFill>
                <a:blip r:embed="rId28"/>
                <a:stretch>
                  <a:fillRect t="-10145" b="-2173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楕円 181">
            <a:extLst>
              <a:ext uri="{FF2B5EF4-FFF2-40B4-BE49-F238E27FC236}">
                <a16:creationId xmlns:a16="http://schemas.microsoft.com/office/drawing/2014/main" id="{C9A882C1-331C-40DD-B092-013FE30624B7}"/>
              </a:ext>
            </a:extLst>
          </p:cNvPr>
          <p:cNvSpPr/>
          <p:nvPr/>
        </p:nvSpPr>
        <p:spPr>
          <a:xfrm>
            <a:off x="1035079" y="4153908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8E18D13C-6215-4A06-BA2F-9F62598A37D0}"/>
              </a:ext>
            </a:extLst>
          </p:cNvPr>
          <p:cNvSpPr/>
          <p:nvPr/>
        </p:nvSpPr>
        <p:spPr>
          <a:xfrm>
            <a:off x="756670" y="4455508"/>
            <a:ext cx="85520" cy="105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B692DFFD-E414-466F-9C01-D427CBFA23B9}"/>
              </a:ext>
            </a:extLst>
          </p:cNvPr>
          <p:cNvSpPr/>
          <p:nvPr/>
        </p:nvSpPr>
        <p:spPr>
          <a:xfrm>
            <a:off x="1898897" y="4142151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楕円 184">
            <a:extLst>
              <a:ext uri="{FF2B5EF4-FFF2-40B4-BE49-F238E27FC236}">
                <a16:creationId xmlns:a16="http://schemas.microsoft.com/office/drawing/2014/main" id="{F034E737-E572-425F-BC3A-8918A1DA7CB1}"/>
              </a:ext>
            </a:extLst>
          </p:cNvPr>
          <p:cNvSpPr/>
          <p:nvPr/>
        </p:nvSpPr>
        <p:spPr>
          <a:xfrm>
            <a:off x="2183157" y="4419337"/>
            <a:ext cx="85520" cy="105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9EAFB731-CDD9-4D02-9991-FA89703B1A9E}"/>
              </a:ext>
            </a:extLst>
          </p:cNvPr>
          <p:cNvSpPr/>
          <p:nvPr/>
        </p:nvSpPr>
        <p:spPr>
          <a:xfrm>
            <a:off x="756670" y="5240199"/>
            <a:ext cx="85520" cy="105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AAF798DB-37D0-4B5B-A349-88812D62ED4F}"/>
              </a:ext>
            </a:extLst>
          </p:cNvPr>
          <p:cNvSpPr/>
          <p:nvPr/>
        </p:nvSpPr>
        <p:spPr>
          <a:xfrm>
            <a:off x="1021923" y="5505947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894C6559-5749-4449-9799-A576F95F2303}"/>
              </a:ext>
            </a:extLst>
          </p:cNvPr>
          <p:cNvSpPr/>
          <p:nvPr/>
        </p:nvSpPr>
        <p:spPr>
          <a:xfrm>
            <a:off x="2183157" y="5251243"/>
            <a:ext cx="85520" cy="1052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FA11FC90-EC3E-4829-A847-D48E036A38A7}"/>
              </a:ext>
            </a:extLst>
          </p:cNvPr>
          <p:cNvSpPr/>
          <p:nvPr/>
        </p:nvSpPr>
        <p:spPr>
          <a:xfrm>
            <a:off x="1898897" y="5515819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FDF92676-1CC7-4FBE-B951-FD72C5FBB5A3}"/>
              </a:ext>
            </a:extLst>
          </p:cNvPr>
          <p:cNvCxnSpPr>
            <a:cxnSpLocks/>
            <a:stCxn id="188" idx="2"/>
            <a:endCxn id="189" idx="7"/>
          </p:cNvCxnSpPr>
          <p:nvPr/>
        </p:nvCxnSpPr>
        <p:spPr>
          <a:xfrm flipH="1">
            <a:off x="1971893" y="5303871"/>
            <a:ext cx="211264" cy="22736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2760CE04-E3B4-47E9-A661-53F3A205CA3E}"/>
              </a:ext>
            </a:extLst>
          </p:cNvPr>
          <p:cNvCxnSpPr>
            <a:cxnSpLocks/>
            <a:stCxn id="155" idx="3"/>
            <a:endCxn id="188" idx="0"/>
          </p:cNvCxnSpPr>
          <p:nvPr/>
        </p:nvCxnSpPr>
        <p:spPr>
          <a:xfrm flipH="1">
            <a:off x="2225917" y="4949699"/>
            <a:ext cx="86013" cy="3015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B1E8A91F-913E-4250-A797-55A82D6FF27B}"/>
              </a:ext>
            </a:extLst>
          </p:cNvPr>
          <p:cNvCxnSpPr>
            <a:cxnSpLocks/>
            <a:stCxn id="185" idx="4"/>
            <a:endCxn id="155" idx="1"/>
          </p:cNvCxnSpPr>
          <p:nvPr/>
        </p:nvCxnSpPr>
        <p:spPr>
          <a:xfrm>
            <a:off x="2225917" y="4524592"/>
            <a:ext cx="86013" cy="3506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008819A2-EB3A-4592-AC05-79FC4C219BA8}"/>
              </a:ext>
            </a:extLst>
          </p:cNvPr>
          <p:cNvCxnSpPr>
            <a:cxnSpLocks/>
            <a:stCxn id="184" idx="4"/>
            <a:endCxn id="185" idx="2"/>
          </p:cNvCxnSpPr>
          <p:nvPr/>
        </p:nvCxnSpPr>
        <p:spPr>
          <a:xfrm>
            <a:off x="1941657" y="4247406"/>
            <a:ext cx="241500" cy="22455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0435AC6D-1164-45D1-9FC5-38AB911D9324}"/>
              </a:ext>
            </a:extLst>
          </p:cNvPr>
          <p:cNvCxnSpPr>
            <a:cxnSpLocks/>
            <a:stCxn id="182" idx="5"/>
            <a:endCxn id="156" idx="3"/>
          </p:cNvCxnSpPr>
          <p:nvPr/>
        </p:nvCxnSpPr>
        <p:spPr>
          <a:xfrm flipV="1">
            <a:off x="1108075" y="4116634"/>
            <a:ext cx="370691" cy="12711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9D6504CD-8787-407D-A109-415FC344206E}"/>
              </a:ext>
            </a:extLst>
          </p:cNvPr>
          <p:cNvCxnSpPr>
            <a:cxnSpLocks/>
            <a:stCxn id="183" idx="6"/>
            <a:endCxn id="182" idx="4"/>
          </p:cNvCxnSpPr>
          <p:nvPr/>
        </p:nvCxnSpPr>
        <p:spPr>
          <a:xfrm flipV="1">
            <a:off x="842190" y="4259163"/>
            <a:ext cx="235649" cy="248973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C604F882-3AA4-4D66-8D33-2757A76BF689}"/>
              </a:ext>
            </a:extLst>
          </p:cNvPr>
          <p:cNvCxnSpPr>
            <a:cxnSpLocks/>
            <a:stCxn id="159" idx="5"/>
            <a:endCxn id="186" idx="7"/>
          </p:cNvCxnSpPr>
          <p:nvPr/>
        </p:nvCxnSpPr>
        <p:spPr>
          <a:xfrm>
            <a:off x="736804" y="4949699"/>
            <a:ext cx="92862" cy="30591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146FFF8A-FC11-4C01-893A-2F208C5F9F30}"/>
              </a:ext>
            </a:extLst>
          </p:cNvPr>
          <p:cNvCxnSpPr>
            <a:cxnSpLocks/>
            <a:stCxn id="186" idx="6"/>
            <a:endCxn id="187" idx="1"/>
          </p:cNvCxnSpPr>
          <p:nvPr/>
        </p:nvCxnSpPr>
        <p:spPr>
          <a:xfrm>
            <a:off x="842190" y="5292827"/>
            <a:ext cx="192257" cy="22853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6E733AB3-974E-41AC-AA0A-5C2E40A3A989}"/>
              </a:ext>
            </a:extLst>
          </p:cNvPr>
          <p:cNvSpPr txBox="1"/>
          <p:nvPr/>
        </p:nvSpPr>
        <p:spPr>
          <a:xfrm>
            <a:off x="890682" y="6014684"/>
            <a:ext cx="12249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600" dirty="0"/>
              <a:t>正</a:t>
            </a:r>
            <a:r>
              <a:rPr lang="en-US" altLang="ja-JP" sz="1600" dirty="0"/>
              <a:t>12</a:t>
            </a:r>
            <a:r>
              <a:rPr lang="ja-JP" altLang="en-US" sz="1600" dirty="0"/>
              <a:t>角形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1FAC4C42-017F-4DC8-8D69-A641D4832EE6}"/>
                  </a:ext>
                </a:extLst>
              </p:cNvPr>
              <p:cNvSpPr txBox="1"/>
              <p:nvPr/>
            </p:nvSpPr>
            <p:spPr>
              <a:xfrm>
                <a:off x="2282025" y="4197234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7" name="テキスト ボックス 226">
                <a:extLst>
                  <a:ext uri="{FF2B5EF4-FFF2-40B4-BE49-F238E27FC236}">
                    <a16:creationId xmlns:a16="http://schemas.microsoft.com/office/drawing/2014/main" id="{1FAC4C42-017F-4DC8-8D69-A641D4832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25" y="4197234"/>
                <a:ext cx="296715" cy="219612"/>
              </a:xfrm>
              <a:prstGeom prst="rect">
                <a:avLst/>
              </a:prstGeom>
              <a:blipFill>
                <a:blip r:embed="rId29"/>
                <a:stretch>
                  <a:fillRect l="-14286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9B0D804D-DD79-4441-9D5B-51F7AC99E80E}"/>
                  </a:ext>
                </a:extLst>
              </p:cNvPr>
              <p:cNvSpPr txBox="1"/>
              <p:nvPr/>
            </p:nvSpPr>
            <p:spPr>
              <a:xfrm>
                <a:off x="1960445" y="3868916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9B0D804D-DD79-4441-9D5B-51F7AC99E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45" y="3868916"/>
                <a:ext cx="296715" cy="219612"/>
              </a:xfrm>
              <a:prstGeom prst="rect">
                <a:avLst/>
              </a:prstGeom>
              <a:blipFill>
                <a:blip r:embed="rId30"/>
                <a:stretch>
                  <a:fillRect l="-1666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D2936656-2F4E-44F7-AA3F-4DF290D52B31}"/>
                  </a:ext>
                </a:extLst>
              </p:cNvPr>
              <p:cNvSpPr txBox="1"/>
              <p:nvPr/>
            </p:nvSpPr>
            <p:spPr>
              <a:xfrm>
                <a:off x="1186534" y="3785265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D2936656-2F4E-44F7-AA3F-4DF290D52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34" y="3785265"/>
                <a:ext cx="296715" cy="219612"/>
              </a:xfrm>
              <a:prstGeom prst="rect">
                <a:avLst/>
              </a:prstGeom>
              <a:blipFill>
                <a:blip r:embed="rId31"/>
                <a:stretch>
                  <a:fillRect l="-1666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E80E516D-EDE9-4993-B715-B13802A7955D}"/>
                  </a:ext>
                </a:extLst>
              </p:cNvPr>
              <p:cNvSpPr txBox="1"/>
              <p:nvPr/>
            </p:nvSpPr>
            <p:spPr>
              <a:xfrm>
                <a:off x="726862" y="3904739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E80E516D-EDE9-4993-B715-B13802A79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62" y="3904739"/>
                <a:ext cx="296715" cy="219612"/>
              </a:xfrm>
              <a:prstGeom prst="rect">
                <a:avLst/>
              </a:prstGeom>
              <a:blipFill>
                <a:blip r:embed="rId32"/>
                <a:stretch>
                  <a:fillRect l="-14286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1E49235B-490C-45EA-9415-688FE9D08D9B}"/>
                  </a:ext>
                </a:extLst>
              </p:cNvPr>
              <p:cNvSpPr txBox="1"/>
              <p:nvPr/>
            </p:nvSpPr>
            <p:spPr>
              <a:xfrm>
                <a:off x="445459" y="4195695"/>
                <a:ext cx="296715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1E49235B-490C-45EA-9415-688FE9D08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9" y="4195695"/>
                <a:ext cx="296715" cy="222690"/>
              </a:xfrm>
              <a:prstGeom prst="rect">
                <a:avLst/>
              </a:prstGeom>
              <a:blipFill>
                <a:blip r:embed="rId33"/>
                <a:stretch>
                  <a:fillRect l="-14286" b="-35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A78BAEC4-E8EE-4992-8FCC-6D683DC4A5BD}"/>
                  </a:ext>
                </a:extLst>
              </p:cNvPr>
              <p:cNvSpPr txBox="1"/>
              <p:nvPr/>
            </p:nvSpPr>
            <p:spPr>
              <a:xfrm>
                <a:off x="349829" y="4605946"/>
                <a:ext cx="296715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A78BAEC4-E8EE-4992-8FCC-6D683DC4A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9" y="4605946"/>
                <a:ext cx="296715" cy="222690"/>
              </a:xfrm>
              <a:prstGeom prst="rect">
                <a:avLst/>
              </a:prstGeom>
              <a:blipFill>
                <a:blip r:embed="rId34"/>
                <a:stretch>
                  <a:fillRect l="-14286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A752A905-6E86-43D7-A7E2-EBD316CB156F}"/>
                  </a:ext>
                </a:extLst>
              </p:cNvPr>
              <p:cNvSpPr txBox="1"/>
              <p:nvPr/>
            </p:nvSpPr>
            <p:spPr>
              <a:xfrm>
                <a:off x="423914" y="5141522"/>
                <a:ext cx="296715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A752A905-6E86-43D7-A7E2-EBD316CB1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4" y="5141522"/>
                <a:ext cx="296715" cy="222690"/>
              </a:xfrm>
              <a:prstGeom prst="rect">
                <a:avLst/>
              </a:prstGeom>
              <a:blipFill>
                <a:blip r:embed="rId35"/>
                <a:stretch>
                  <a:fillRect l="-16667" b="-3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274877B-B739-42B8-B7E3-B9494BDDBCE6}"/>
                  </a:ext>
                </a:extLst>
              </p:cNvPr>
              <p:cNvSpPr txBox="1"/>
              <p:nvPr/>
            </p:nvSpPr>
            <p:spPr>
              <a:xfrm>
                <a:off x="702185" y="5554222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274877B-B739-42B8-B7E3-B9494BDD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5" y="5554222"/>
                <a:ext cx="269741" cy="222690"/>
              </a:xfrm>
              <a:prstGeom prst="rect">
                <a:avLst/>
              </a:prstGeom>
              <a:blipFill>
                <a:blip r:embed="rId36"/>
                <a:stretch>
                  <a:fillRect l="-22727" r="-2273" b="-3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EB21DC63-5721-4C4C-B579-9ABD09F50873}"/>
                  </a:ext>
                </a:extLst>
              </p:cNvPr>
              <p:cNvSpPr txBox="1"/>
              <p:nvPr/>
            </p:nvSpPr>
            <p:spPr>
              <a:xfrm>
                <a:off x="1176740" y="5725450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EB21DC63-5721-4C4C-B579-9ABD09F50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40" y="5725450"/>
                <a:ext cx="269741" cy="222690"/>
              </a:xfrm>
              <a:prstGeom prst="rect">
                <a:avLst/>
              </a:prstGeom>
              <a:blipFill>
                <a:blip r:embed="rId37"/>
                <a:stretch>
                  <a:fillRect l="-22727" r="-2273" b="-3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982BFA72-D049-4653-864F-93BF030FBCAF}"/>
                  </a:ext>
                </a:extLst>
              </p:cNvPr>
              <p:cNvSpPr txBox="1"/>
              <p:nvPr/>
            </p:nvSpPr>
            <p:spPr>
              <a:xfrm>
                <a:off x="1918598" y="5641278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982BFA72-D049-4653-864F-93BF030FB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98" y="5641278"/>
                <a:ext cx="269741" cy="222690"/>
              </a:xfrm>
              <a:prstGeom prst="rect">
                <a:avLst/>
              </a:prstGeom>
              <a:blipFill>
                <a:blip r:embed="rId38"/>
                <a:stretch>
                  <a:fillRect l="-27273" r="-6818" b="-3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D2D23EC4-1413-40DE-8378-D22BD07040CE}"/>
                  </a:ext>
                </a:extLst>
              </p:cNvPr>
              <p:cNvSpPr txBox="1"/>
              <p:nvPr/>
            </p:nvSpPr>
            <p:spPr>
              <a:xfrm>
                <a:off x="2302309" y="5305709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D2D23EC4-1413-40DE-8378-D22BD0704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09" y="5305709"/>
                <a:ext cx="269741" cy="222690"/>
              </a:xfrm>
              <a:prstGeom prst="rect">
                <a:avLst/>
              </a:prstGeom>
              <a:blipFill>
                <a:blip r:embed="rId39"/>
                <a:stretch>
                  <a:fillRect l="-27273" r="-6818" b="-3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D16DB0C0-D850-4FE1-B458-B1B380F374C2}"/>
                  </a:ext>
                </a:extLst>
              </p:cNvPr>
              <p:cNvSpPr txBox="1"/>
              <p:nvPr/>
            </p:nvSpPr>
            <p:spPr>
              <a:xfrm>
                <a:off x="2397816" y="4931412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D16DB0C0-D850-4FE1-B458-B1B380F3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816" y="4931412"/>
                <a:ext cx="269741" cy="222690"/>
              </a:xfrm>
              <a:prstGeom prst="rect">
                <a:avLst/>
              </a:prstGeom>
              <a:blipFill>
                <a:blip r:embed="rId40"/>
                <a:stretch>
                  <a:fillRect l="-24444" r="-444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EE12020C-152C-4F41-BD20-9C0DDC5BFBDE}"/>
                  </a:ext>
                </a:extLst>
              </p:cNvPr>
              <p:cNvSpPr txBox="1"/>
              <p:nvPr/>
            </p:nvSpPr>
            <p:spPr>
              <a:xfrm>
                <a:off x="3077987" y="3442201"/>
                <a:ext cx="54752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kumimoji="1" lang="ja-JP" altLang="en-US" dirty="0"/>
                  <a:t>と増やすとき、</a:t>
                </a:r>
                <a:r>
                  <a:rPr kumimoji="1" lang="ja-JP" altLang="en-US" u="sng" dirty="0"/>
                  <a:t>過去の正多角形と共有する頂点</a:t>
                </a:r>
                <a:r>
                  <a:rPr kumimoji="1" lang="ja-JP" altLang="en-US" dirty="0"/>
                  <a:t>と</a:t>
                </a:r>
                <a:r>
                  <a:rPr kumimoji="1" lang="ja-JP" altLang="en-US" u="sng" dirty="0">
                    <a:solidFill>
                      <a:srgbClr val="7030A0"/>
                    </a:solidFill>
                  </a:rPr>
                  <a:t>そうでない頂点（原始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u="sng" dirty="0">
                    <a:solidFill>
                      <a:srgbClr val="7030A0"/>
                    </a:solidFill>
                  </a:rPr>
                  <a:t>乗根）</a:t>
                </a:r>
                <a:r>
                  <a:rPr kumimoji="1" lang="ja-JP" altLang="en-US" dirty="0"/>
                  <a:t>がある。</a:t>
                </a: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EE12020C-152C-4F41-BD20-9C0DDC5B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87" y="3442201"/>
                <a:ext cx="5475215" cy="553998"/>
              </a:xfrm>
              <a:prstGeom prst="rect">
                <a:avLst/>
              </a:prstGeom>
              <a:blipFill>
                <a:blip r:embed="rId41"/>
                <a:stretch>
                  <a:fillRect l="-2673" t="-14286" r="-1114" b="-24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0" name="表 239">
                <a:extLst>
                  <a:ext uri="{FF2B5EF4-FFF2-40B4-BE49-F238E27FC236}">
                    <a16:creationId xmlns:a16="http://schemas.microsoft.com/office/drawing/2014/main" id="{F9E30320-A1A8-4CEA-B218-FAA1A38A76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778799"/>
                  </p:ext>
                </p:extLst>
              </p:nvPr>
            </p:nvGraphicFramePr>
            <p:xfrm>
              <a:off x="3021405" y="4060687"/>
              <a:ext cx="4811873" cy="216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065">
                      <a:extLst>
                        <a:ext uri="{9D8B030D-6E8A-4147-A177-3AD203B41FA5}">
                          <a16:colId xmlns:a16="http://schemas.microsoft.com/office/drawing/2014/main" val="1535896122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3719473722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3717043499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813320895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4204134247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65988530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2965916952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4186085306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747839300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3217631242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3006279549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2586444088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2053337242"/>
                        </a:ext>
                      </a:extLst>
                    </a:gridCol>
                  </a:tblGrid>
                  <a:tr h="1365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6043334"/>
                      </a:ext>
                    </a:extLst>
                  </a:tr>
                  <a:tr h="138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1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704609"/>
                      </a:ext>
                    </a:extLst>
                  </a:tr>
                  <a:tr h="138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2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8006764"/>
                      </a:ext>
                    </a:extLst>
                  </a:tr>
                  <a:tr h="1384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3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877847"/>
                      </a:ext>
                    </a:extLst>
                  </a:tr>
                  <a:tr h="138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458098"/>
                      </a:ext>
                    </a:extLst>
                  </a:tr>
                  <a:tr h="1384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6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5320556"/>
                      </a:ext>
                    </a:extLst>
                  </a:tr>
                  <a:tr h="139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12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ja-JP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ja-JP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187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0" name="表 239">
                <a:extLst>
                  <a:ext uri="{FF2B5EF4-FFF2-40B4-BE49-F238E27FC236}">
                    <a16:creationId xmlns:a16="http://schemas.microsoft.com/office/drawing/2014/main" id="{F9E30320-A1A8-4CEA-B218-FAA1A38A76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778799"/>
                  </p:ext>
                </p:extLst>
              </p:nvPr>
            </p:nvGraphicFramePr>
            <p:xfrm>
              <a:off x="3021405" y="4060687"/>
              <a:ext cx="4811873" cy="216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5065">
                      <a:extLst>
                        <a:ext uri="{9D8B030D-6E8A-4147-A177-3AD203B41FA5}">
                          <a16:colId xmlns:a16="http://schemas.microsoft.com/office/drawing/2014/main" val="1535896122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3719473722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3717043499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813320895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4204134247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65988530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2965916952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4186085306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747839300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3217631242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3006279549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2586444088"/>
                        </a:ext>
                      </a:extLst>
                    </a:gridCol>
                    <a:gridCol w="364734">
                      <a:extLst>
                        <a:ext uri="{9D8B030D-6E8A-4147-A177-3AD203B41FA5}">
                          <a16:colId xmlns:a16="http://schemas.microsoft.com/office/drawing/2014/main" val="205333724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408" t="-2000" r="-1016901" b="-6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20000" t="-2000" r="-1103333" b="-6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420000" t="-2000" r="-803333" b="-6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720000" t="-2000" r="-503333" b="-6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18333" t="-2000" r="-205000" b="-6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6043334"/>
                      </a:ext>
                    </a:extLst>
                  </a:tr>
                  <a:tr h="308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1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20000" t="-100000" r="-1103333" b="-5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7704609"/>
                      </a:ext>
                    </a:extLst>
                  </a:tr>
                  <a:tr h="308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2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20000" t="-200000" r="-1103333" b="-4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720000" t="-200000" r="-503333" b="-4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8006764"/>
                      </a:ext>
                    </a:extLst>
                  </a:tr>
                  <a:tr h="30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3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20000" t="-306000" r="-1103333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520000" t="-306000" r="-703333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918333" t="-306000" r="-305000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5877847"/>
                      </a:ext>
                    </a:extLst>
                  </a:tr>
                  <a:tr h="308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20000" t="-398039" r="-1103333" b="-2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420000" t="-398039" r="-803333" b="-2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720000" t="-398039" r="-503333" b="-2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18333" t="-398039" r="-205000" b="-2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458098"/>
                      </a:ext>
                    </a:extLst>
                  </a:tr>
                  <a:tr h="3090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6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20000" t="-498039" r="-110333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320000" t="-498039" r="-90333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520000" t="-498039" r="-70333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720000" t="-498039" r="-50333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918333" t="-498039" r="-30500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118333" t="-498039" r="-10500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5320556"/>
                      </a:ext>
                    </a:extLst>
                  </a:tr>
                  <a:tr h="3119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12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20000" t="-598039" r="-110333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220000" t="-598039" r="-100333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320000" t="-598039" r="-90333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420000" t="-598039" r="-80333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520000" t="-598039" r="-70333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620000" t="-598039" r="-60333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720000" t="-598039" r="-503333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833898" t="-598039" r="-411864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918333" t="-598039" r="-305000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018333" t="-598039" r="-205000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118333" t="-598039" r="-105000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2"/>
                          <a:stretch>
                            <a:fillRect l="-1218333" t="-598039" r="-5000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1874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1" name="四角形: 角を丸くする 240">
            <a:extLst>
              <a:ext uri="{FF2B5EF4-FFF2-40B4-BE49-F238E27FC236}">
                <a16:creationId xmlns:a16="http://schemas.microsoft.com/office/drawing/2014/main" id="{5E94C3BC-9F5C-4F0D-990B-6FC802B3E258}"/>
              </a:ext>
            </a:extLst>
          </p:cNvPr>
          <p:cNvSpPr/>
          <p:nvPr/>
        </p:nvSpPr>
        <p:spPr>
          <a:xfrm>
            <a:off x="3431802" y="4689541"/>
            <a:ext cx="4401476" cy="26518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吹き出し: 角を丸めた四角形 241">
                <a:extLst>
                  <a:ext uri="{FF2B5EF4-FFF2-40B4-BE49-F238E27FC236}">
                    <a16:creationId xmlns:a16="http://schemas.microsoft.com/office/drawing/2014/main" id="{3D026198-71CD-444F-A250-595CC4A7699A}"/>
                  </a:ext>
                </a:extLst>
              </p:cNvPr>
              <p:cNvSpPr/>
              <p:nvPr/>
            </p:nvSpPr>
            <p:spPr>
              <a:xfrm>
                <a:off x="7994121" y="4692369"/>
                <a:ext cx="1123586" cy="334977"/>
              </a:xfrm>
              <a:prstGeom prst="wedgeRoundRectCallout">
                <a:avLst>
                  <a:gd name="adj1" fmla="val -61533"/>
                  <a:gd name="adj2" fmla="val -5750"/>
                  <a:gd name="adj3" fmla="val 16667"/>
                </a:avLst>
              </a:pr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dirty="0">
                    <a:solidFill>
                      <a:schemeClr val="bg1"/>
                    </a:solidFill>
                  </a:rPr>
                  <a:t>乗根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42" name="吹き出し: 角を丸めた四角形 241">
                <a:extLst>
                  <a:ext uri="{FF2B5EF4-FFF2-40B4-BE49-F238E27FC236}">
                    <a16:creationId xmlns:a16="http://schemas.microsoft.com/office/drawing/2014/main" id="{3D026198-71CD-444F-A250-595CC4A76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21" y="4692369"/>
                <a:ext cx="1123586" cy="334977"/>
              </a:xfrm>
              <a:prstGeom prst="wedgeRoundRectCallout">
                <a:avLst>
                  <a:gd name="adj1" fmla="val -61533"/>
                  <a:gd name="adj2" fmla="val -5750"/>
                  <a:gd name="adj3" fmla="val 16667"/>
                </a:avLst>
              </a:prstGeom>
              <a:blipFill>
                <a:blip r:embed="rId43"/>
                <a:stretch>
                  <a:fillRect t="-14545" r="-2899" b="-3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吹き出し: 角を丸めた四角形 242">
                <a:extLst>
                  <a:ext uri="{FF2B5EF4-FFF2-40B4-BE49-F238E27FC236}">
                    <a16:creationId xmlns:a16="http://schemas.microsoft.com/office/drawing/2014/main" id="{FD1B69F8-F090-440F-9FFF-1C5CA000F764}"/>
                  </a:ext>
                </a:extLst>
              </p:cNvPr>
              <p:cNvSpPr/>
              <p:nvPr/>
            </p:nvSpPr>
            <p:spPr>
              <a:xfrm>
                <a:off x="7417995" y="4202900"/>
                <a:ext cx="1710352" cy="334977"/>
              </a:xfrm>
              <a:prstGeom prst="wedgeRoundRectCallout">
                <a:avLst>
                  <a:gd name="adj1" fmla="val -134206"/>
                  <a:gd name="adj2" fmla="val 117972"/>
                  <a:gd name="adj3" fmla="val 16667"/>
                </a:avLst>
              </a:prstGeom>
              <a:solidFill>
                <a:srgbClr val="7030A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</a:rPr>
                  <a:t>1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の原始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dirty="0">
                    <a:solidFill>
                      <a:schemeClr val="bg1"/>
                    </a:solidFill>
                  </a:rPr>
                  <a:t>乗根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43" name="吹き出し: 角を丸めた四角形 242">
                <a:extLst>
                  <a:ext uri="{FF2B5EF4-FFF2-40B4-BE49-F238E27FC236}">
                    <a16:creationId xmlns:a16="http://schemas.microsoft.com/office/drawing/2014/main" id="{FD1B69F8-F090-440F-9FFF-1C5CA000F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995" y="4202900"/>
                <a:ext cx="1710352" cy="334977"/>
              </a:xfrm>
              <a:prstGeom prst="wedgeRoundRectCallout">
                <a:avLst>
                  <a:gd name="adj1" fmla="val -134206"/>
                  <a:gd name="adj2" fmla="val 117972"/>
                  <a:gd name="adj3" fmla="val 16667"/>
                </a:avLst>
              </a:prstGeom>
              <a:blipFill>
                <a:blip r:embed="rId44"/>
                <a:stretch>
                  <a:fillRect t="-86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643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円分</a:t>
            </a:r>
            <a:r>
              <a:rPr lang="ja-JP" altLang="en-US" dirty="0"/>
              <a:t>多項式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コンテンツ プレースホルダー 1">
                <a:extLst>
                  <a:ext uri="{FF2B5EF4-FFF2-40B4-BE49-F238E27FC236}">
                    <a16:creationId xmlns:a16="http://schemas.microsoft.com/office/drawing/2014/main" id="{E929651E-B754-49F4-9D9B-526E2E949C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685" y="5073822"/>
                <a:ext cx="7861210" cy="501255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0070C0"/>
                  </a:buClr>
                  <a:buSzPct val="90000"/>
                  <a:buFont typeface="Wingdings" panose="05000000000000000000" pitchFamily="2" charset="2"/>
                  <a:buChar char="l"/>
                  <a:defRPr kumimoji="1"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1325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27063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9535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0795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b="1" dirty="0">
                    <a:solidFill>
                      <a:schemeClr val="bg1"/>
                    </a:solidFill>
                  </a:rPr>
                  <a:t>を円分多項式と呼ぶ</a:t>
                </a:r>
              </a:p>
            </p:txBody>
          </p:sp>
        </mc:Choice>
        <mc:Fallback xmlns="">
          <p:sp>
            <p:nvSpPr>
              <p:cNvPr id="26" name="コンテンツ プレースホルダー 1">
                <a:extLst>
                  <a:ext uri="{FF2B5EF4-FFF2-40B4-BE49-F238E27FC236}">
                    <a16:creationId xmlns:a16="http://schemas.microsoft.com/office/drawing/2014/main" id="{E929651E-B754-49F4-9D9B-526E2E949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5" y="5073822"/>
                <a:ext cx="7861210" cy="501255"/>
              </a:xfrm>
              <a:prstGeom prst="rect">
                <a:avLst/>
              </a:prstGeom>
              <a:blipFill>
                <a:blip r:embed="rId3"/>
                <a:stretch>
                  <a:fillRect t="-8235" b="-1647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A936CD-40E9-4177-A249-17C520B5D7F2}"/>
                  </a:ext>
                </a:extLst>
              </p:cNvPr>
              <p:cNvSpPr txBox="1"/>
              <p:nvPr/>
            </p:nvSpPr>
            <p:spPr>
              <a:xfrm>
                <a:off x="2138103" y="1527621"/>
                <a:ext cx="2472735" cy="2824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A936CD-40E9-4177-A249-17C520B5D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03" y="1527621"/>
                <a:ext cx="2472735" cy="282450"/>
              </a:xfrm>
              <a:prstGeom prst="rect">
                <a:avLst/>
              </a:prstGeom>
              <a:blipFill>
                <a:blip r:embed="rId4"/>
                <a:stretch>
                  <a:fillRect l="-1975" r="-1975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7CAE3F1-9B47-44F6-85EC-99A7C9CE86B1}"/>
                  </a:ext>
                </a:extLst>
              </p:cNvPr>
              <p:cNvSpPr txBox="1"/>
              <p:nvPr/>
            </p:nvSpPr>
            <p:spPr>
              <a:xfrm>
                <a:off x="247140" y="904135"/>
                <a:ext cx="8647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/>
                  <a:t>1</a:t>
                </a:r>
                <a:r>
                  <a:rPr kumimoji="1" lang="ja-JP" altLang="en-US" sz="2800" dirty="0"/>
                  <a:t>の原始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sz="2800" dirty="0"/>
                  <a:t>乗根を根に持つ多項式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 を考える。</a:t>
                </a: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7CAE3F1-9B47-44F6-85EC-99A7C9CE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0" y="904135"/>
                <a:ext cx="8647388" cy="523220"/>
              </a:xfrm>
              <a:prstGeom prst="rect">
                <a:avLst/>
              </a:prstGeom>
              <a:blipFill>
                <a:blip r:embed="rId5"/>
                <a:stretch>
                  <a:fillRect l="-1481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7485000-EE44-44FB-8B24-92CF21CEDBE9}"/>
                  </a:ext>
                </a:extLst>
              </p:cNvPr>
              <p:cNvSpPr txBox="1"/>
              <p:nvPr/>
            </p:nvSpPr>
            <p:spPr>
              <a:xfrm>
                <a:off x="2105970" y="1929108"/>
                <a:ext cx="3711352" cy="2824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7485000-EE44-44FB-8B24-92CF21CE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70" y="1929108"/>
                <a:ext cx="3711352" cy="282450"/>
              </a:xfrm>
              <a:prstGeom prst="rect">
                <a:avLst/>
              </a:prstGeom>
              <a:blipFill>
                <a:blip r:embed="rId6"/>
                <a:stretch>
                  <a:fillRect l="-657" r="-821" b="-34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1330EE9E-C3BA-484E-9415-DBF7043CC5F4}"/>
                  </a:ext>
                </a:extLst>
              </p:cNvPr>
              <p:cNvSpPr txBox="1"/>
              <p:nvPr/>
            </p:nvSpPr>
            <p:spPr>
              <a:xfrm>
                <a:off x="322341" y="1540428"/>
                <a:ext cx="17300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原始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乗根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1330EE9E-C3BA-484E-9415-DBF7043C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1" y="1540428"/>
                <a:ext cx="1730095" cy="276999"/>
              </a:xfrm>
              <a:prstGeom prst="rect">
                <a:avLst/>
              </a:prstGeom>
              <a:blipFill>
                <a:blip r:embed="rId7"/>
                <a:stretch>
                  <a:fillRect l="-7746" t="-28889" r="-3873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63ECE62-FFBE-4999-AD07-6545622F3311}"/>
                  </a:ext>
                </a:extLst>
              </p:cNvPr>
              <p:cNvSpPr txBox="1"/>
              <p:nvPr/>
            </p:nvSpPr>
            <p:spPr>
              <a:xfrm>
                <a:off x="322341" y="1947545"/>
                <a:ext cx="17335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原始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dirty="0"/>
                  <a:t>乗根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63ECE62-FFBE-4999-AD07-6545622F3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1" y="1947545"/>
                <a:ext cx="1733582" cy="276999"/>
              </a:xfrm>
              <a:prstGeom prst="rect">
                <a:avLst/>
              </a:prstGeom>
              <a:blipFill>
                <a:blip r:embed="rId8"/>
                <a:stretch>
                  <a:fillRect l="-7746" t="-28261" r="-387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1F2C9A1-1950-4152-A5A1-C3563A2D9E51}"/>
                  </a:ext>
                </a:extLst>
              </p:cNvPr>
              <p:cNvSpPr txBox="1"/>
              <p:nvPr/>
            </p:nvSpPr>
            <p:spPr>
              <a:xfrm>
                <a:off x="322342" y="2328211"/>
                <a:ext cx="17300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原始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ja-JP" altLang="en-US" dirty="0"/>
                  <a:t>乗根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1F2C9A1-1950-4152-A5A1-C3563A2D9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2" y="2328211"/>
                <a:ext cx="1730095" cy="276999"/>
              </a:xfrm>
              <a:prstGeom prst="rect">
                <a:avLst/>
              </a:prstGeom>
              <a:blipFill>
                <a:blip r:embed="rId9"/>
                <a:stretch>
                  <a:fillRect l="-7746" t="-28889" r="-3873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D17DC22-5319-43AA-9C82-A9662502E1A0}"/>
                  </a:ext>
                </a:extLst>
              </p:cNvPr>
              <p:cNvSpPr txBox="1"/>
              <p:nvPr/>
            </p:nvSpPr>
            <p:spPr>
              <a:xfrm>
                <a:off x="2155718" y="2330595"/>
                <a:ext cx="6842091" cy="282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D17DC22-5319-43AA-9C82-A9662502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718" y="2330595"/>
                <a:ext cx="6842091" cy="282578"/>
              </a:xfrm>
              <a:prstGeom prst="rect">
                <a:avLst/>
              </a:prstGeom>
              <a:blipFill>
                <a:blip r:embed="rId10"/>
                <a:stretch>
                  <a:fillRect l="-1248" r="-1159" b="-34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66002067-E240-41BB-9567-DDFB82FFAD6A}"/>
                  </a:ext>
                </a:extLst>
              </p:cNvPr>
              <p:cNvSpPr txBox="1"/>
              <p:nvPr/>
            </p:nvSpPr>
            <p:spPr>
              <a:xfrm>
                <a:off x="2199142" y="2691190"/>
                <a:ext cx="33188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66002067-E240-41BB-9567-DDFB82FF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42" y="2691190"/>
                <a:ext cx="3318857" cy="276999"/>
              </a:xfrm>
              <a:prstGeom prst="rect">
                <a:avLst/>
              </a:prstGeom>
              <a:blipFill>
                <a:blip r:embed="rId11"/>
                <a:stretch>
                  <a:fillRect l="-1654" t="-217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A57AF3E-DF97-44F8-9CE9-C1909FEA12B7}"/>
                  </a:ext>
                </a:extLst>
              </p:cNvPr>
              <p:cNvSpPr txBox="1"/>
              <p:nvPr/>
            </p:nvSpPr>
            <p:spPr>
              <a:xfrm>
                <a:off x="322342" y="3031343"/>
                <a:ext cx="17300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原始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ja-JP" altLang="en-US" dirty="0"/>
                  <a:t>乗根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A57AF3E-DF97-44F8-9CE9-C1909FEA1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2" y="3031343"/>
                <a:ext cx="1730095" cy="276999"/>
              </a:xfrm>
              <a:prstGeom prst="rect">
                <a:avLst/>
              </a:prstGeom>
              <a:blipFill>
                <a:blip r:embed="rId12"/>
                <a:stretch>
                  <a:fillRect l="-7746" t="-28261" r="-387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95EAE58-88FA-4A70-B1B6-7BD809977774}"/>
                  </a:ext>
                </a:extLst>
              </p:cNvPr>
              <p:cNvSpPr txBox="1"/>
              <p:nvPr/>
            </p:nvSpPr>
            <p:spPr>
              <a:xfrm>
                <a:off x="2078748" y="3030809"/>
                <a:ext cx="5387754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95EAE58-88FA-4A70-B1B6-7BD80997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748" y="3030809"/>
                <a:ext cx="5387754" cy="282193"/>
              </a:xfrm>
              <a:prstGeom prst="rect">
                <a:avLst/>
              </a:prstGeom>
              <a:blipFill>
                <a:blip r:embed="rId13"/>
                <a:stretch>
                  <a:fillRect r="-113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69094644-037A-40D4-8DE9-DC1D52BAECED}"/>
                  </a:ext>
                </a:extLst>
              </p:cNvPr>
              <p:cNvSpPr txBox="1"/>
              <p:nvPr/>
            </p:nvSpPr>
            <p:spPr>
              <a:xfrm>
                <a:off x="322341" y="3453492"/>
                <a:ext cx="17300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原始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ja-JP" altLang="en-US" dirty="0"/>
                  <a:t>乗根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69094644-037A-40D4-8DE9-DC1D52BA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1" y="3453492"/>
                <a:ext cx="1730095" cy="276999"/>
              </a:xfrm>
              <a:prstGeom prst="rect">
                <a:avLst/>
              </a:prstGeom>
              <a:blipFill>
                <a:blip r:embed="rId14"/>
                <a:stretch>
                  <a:fillRect l="-7746" t="-28889" r="-3873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533E173-08EE-4482-B244-B83109B535C0}"/>
                  </a:ext>
                </a:extLst>
              </p:cNvPr>
              <p:cNvSpPr txBox="1"/>
              <p:nvPr/>
            </p:nvSpPr>
            <p:spPr>
              <a:xfrm>
                <a:off x="2152016" y="3434770"/>
                <a:ext cx="5591685" cy="2824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F533E173-08EE-4482-B244-B83109B53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016" y="3434770"/>
                <a:ext cx="5591685" cy="282450"/>
              </a:xfrm>
              <a:prstGeom prst="rect">
                <a:avLst/>
              </a:prstGeom>
              <a:blipFill>
                <a:blip r:embed="rId15"/>
                <a:stretch>
                  <a:fillRect l="-1200" r="-872" b="-34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156116B4-8BB5-4179-9668-37EEA6FA60E4}"/>
                  </a:ext>
                </a:extLst>
              </p:cNvPr>
              <p:cNvSpPr txBox="1"/>
              <p:nvPr/>
            </p:nvSpPr>
            <p:spPr>
              <a:xfrm>
                <a:off x="2199142" y="3830992"/>
                <a:ext cx="5453538" cy="2824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156116B4-8BB5-4179-9668-37EEA6FA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42" y="3830992"/>
                <a:ext cx="5453538" cy="282450"/>
              </a:xfrm>
              <a:prstGeom prst="rect">
                <a:avLst/>
              </a:prstGeom>
              <a:blipFill>
                <a:blip r:embed="rId16"/>
                <a:stretch>
                  <a:fillRect l="-1007" b="-34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吹き出し: 角を丸めた四角形 96">
            <a:extLst>
              <a:ext uri="{FF2B5EF4-FFF2-40B4-BE49-F238E27FC236}">
                <a16:creationId xmlns:a16="http://schemas.microsoft.com/office/drawing/2014/main" id="{28C08124-B930-4682-A3B4-B6D912FA3911}"/>
              </a:ext>
            </a:extLst>
          </p:cNvPr>
          <p:cNvSpPr/>
          <p:nvPr/>
        </p:nvSpPr>
        <p:spPr>
          <a:xfrm>
            <a:off x="7841005" y="3043099"/>
            <a:ext cx="1228475" cy="334977"/>
          </a:xfrm>
          <a:prstGeom prst="wedgeRoundRectCallout">
            <a:avLst>
              <a:gd name="adj1" fmla="val -64975"/>
              <a:gd name="adj2" fmla="val 6298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指数法則</a:t>
            </a:r>
            <a:endParaRPr kumimoji="1" lang="ja-JP" altLang="en-US" dirty="0"/>
          </a:p>
        </p:txBody>
      </p:sp>
      <p:sp>
        <p:nvSpPr>
          <p:cNvPr id="99" name="吹き出し: 角を丸めた四角形 98">
            <a:extLst>
              <a:ext uri="{FF2B5EF4-FFF2-40B4-BE49-F238E27FC236}">
                <a16:creationId xmlns:a16="http://schemas.microsoft.com/office/drawing/2014/main" id="{7ED9C3F4-30FD-48B5-A50A-BC79D9C04E11}"/>
              </a:ext>
            </a:extLst>
          </p:cNvPr>
          <p:cNvSpPr/>
          <p:nvPr/>
        </p:nvSpPr>
        <p:spPr>
          <a:xfrm>
            <a:off x="7568769" y="3786550"/>
            <a:ext cx="1551171" cy="676706"/>
          </a:xfrm>
          <a:prstGeom prst="wedgeRoundRectCallout">
            <a:avLst>
              <a:gd name="adj1" fmla="val -72677"/>
              <a:gd name="adj2" fmla="val -1410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複素平面上のベクトルの和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C4EC5A3-52BC-49C0-BF6A-46E3090F2763}"/>
                  </a:ext>
                </a:extLst>
              </p:cNvPr>
              <p:cNvSpPr txBox="1"/>
              <p:nvPr/>
            </p:nvSpPr>
            <p:spPr>
              <a:xfrm>
                <a:off x="2199142" y="4176618"/>
                <a:ext cx="1492234" cy="2824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C4EC5A3-52BC-49C0-BF6A-46E3090F2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42" y="4176618"/>
                <a:ext cx="1492234" cy="282450"/>
              </a:xfrm>
              <a:prstGeom prst="rect">
                <a:avLst/>
              </a:prstGeom>
              <a:blipFill>
                <a:blip r:embed="rId17"/>
                <a:stretch>
                  <a:fillRect l="-3673" t="-217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AC97268-53C8-4696-B3D1-1C5FABA0434E}"/>
                  </a:ext>
                </a:extLst>
              </p:cNvPr>
              <p:cNvSpPr txBox="1"/>
              <p:nvPr/>
            </p:nvSpPr>
            <p:spPr>
              <a:xfrm>
                <a:off x="322340" y="4470328"/>
                <a:ext cx="18296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原始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ja-JP" altLang="en-US" dirty="0"/>
                  <a:t>乗根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8AC97268-53C8-4696-B3D1-1C5FABA04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0" y="4470328"/>
                <a:ext cx="1829676" cy="276999"/>
              </a:xfrm>
              <a:prstGeom prst="rect">
                <a:avLst/>
              </a:prstGeom>
              <a:blipFill>
                <a:blip r:embed="rId18"/>
                <a:stretch>
                  <a:fillRect l="-7333" t="-28261" r="-533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211F9EC8-D07C-43CE-A235-36A4D1B0EFC1}"/>
                  </a:ext>
                </a:extLst>
              </p:cNvPr>
              <p:cNvSpPr txBox="1"/>
              <p:nvPr/>
            </p:nvSpPr>
            <p:spPr>
              <a:xfrm>
                <a:off x="2065744" y="4474180"/>
                <a:ext cx="2360777" cy="2824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211F9EC8-D07C-43CE-A235-36A4D1B0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44" y="4474180"/>
                <a:ext cx="2360777" cy="282450"/>
              </a:xfrm>
              <a:prstGeom prst="rect">
                <a:avLst/>
              </a:prstGeom>
              <a:blipFill>
                <a:blip r:embed="rId19"/>
                <a:stretch>
                  <a:fillRect t="-2174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707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円分多項</a:t>
            </a:r>
            <a:r>
              <a:rPr lang="ja-JP" altLang="en-US" dirty="0"/>
              <a:t>式の一般化と円分方程式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A936CD-40E9-4177-A249-17C520B5D7F2}"/>
                  </a:ext>
                </a:extLst>
              </p:cNvPr>
              <p:cNvSpPr txBox="1"/>
              <p:nvPr/>
            </p:nvSpPr>
            <p:spPr>
              <a:xfrm>
                <a:off x="1792410" y="1493722"/>
                <a:ext cx="54533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DA936CD-40E9-4177-A249-17C520B5D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10" y="1493722"/>
                <a:ext cx="5453387" cy="307777"/>
              </a:xfrm>
              <a:prstGeom prst="rect">
                <a:avLst/>
              </a:prstGeom>
              <a:blipFill>
                <a:blip r:embed="rId3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7CAE3F1-9B47-44F6-85EC-99A7C9CE86B1}"/>
                  </a:ext>
                </a:extLst>
              </p:cNvPr>
              <p:cNvSpPr txBox="1"/>
              <p:nvPr/>
            </p:nvSpPr>
            <p:spPr>
              <a:xfrm>
                <a:off x="247140" y="904135"/>
                <a:ext cx="8647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ここで、円分多項式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の積は？</a:t>
                </a: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7CAE3F1-9B47-44F6-85EC-99A7C9CE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0" y="904135"/>
                <a:ext cx="8647388" cy="523220"/>
              </a:xfrm>
              <a:prstGeom prst="rect">
                <a:avLst/>
              </a:prstGeom>
              <a:blipFill>
                <a:blip r:embed="rId4"/>
                <a:stretch>
                  <a:fillRect l="-1481" t="-12791" b="-30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吹き出し: 角を丸めた四角形 96">
                <a:extLst>
                  <a:ext uri="{FF2B5EF4-FFF2-40B4-BE49-F238E27FC236}">
                    <a16:creationId xmlns:a16="http://schemas.microsoft.com/office/drawing/2014/main" id="{28C08124-B930-4682-A3B4-B6D912FA3911}"/>
                  </a:ext>
                </a:extLst>
              </p:cNvPr>
              <p:cNvSpPr/>
              <p:nvPr/>
            </p:nvSpPr>
            <p:spPr>
              <a:xfrm>
                <a:off x="7182782" y="1443510"/>
                <a:ext cx="1937158" cy="334977"/>
              </a:xfrm>
              <a:prstGeom prst="wedgeRoundRectCallout">
                <a:avLst>
                  <a:gd name="adj1" fmla="val -31199"/>
                  <a:gd name="adj2" fmla="val 98333"/>
                  <a:gd name="adj3" fmla="val 16667"/>
                </a:avLst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bg1"/>
                    </a:solidFill>
                  </a:rPr>
                  <a:t>原始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>
                    <a:solidFill>
                      <a:schemeClr val="bg1"/>
                    </a:solidFill>
                  </a:rPr>
                  <a:t>乗根だから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7" name="吹き出し: 角を丸めた四角形 96">
                <a:extLst>
                  <a:ext uri="{FF2B5EF4-FFF2-40B4-BE49-F238E27FC236}">
                    <a16:creationId xmlns:a16="http://schemas.microsoft.com/office/drawing/2014/main" id="{28C08124-B930-4682-A3B4-B6D912FA3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782" y="1443510"/>
                <a:ext cx="1937158" cy="334977"/>
              </a:xfrm>
              <a:prstGeom prst="wedgeRoundRectCallout">
                <a:avLst>
                  <a:gd name="adj1" fmla="val -31199"/>
                  <a:gd name="adj2" fmla="val 98333"/>
                  <a:gd name="adj3" fmla="val 16667"/>
                </a:avLst>
              </a:prstGeom>
              <a:blipFill>
                <a:blip r:embed="rId5"/>
                <a:stretch>
                  <a:fillRect t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楕円 23">
            <a:extLst>
              <a:ext uri="{FF2B5EF4-FFF2-40B4-BE49-F238E27FC236}">
                <a16:creationId xmlns:a16="http://schemas.microsoft.com/office/drawing/2014/main" id="{4FDF3590-9979-4623-AC6E-205B4C844ACB}"/>
              </a:ext>
            </a:extLst>
          </p:cNvPr>
          <p:cNvSpPr/>
          <p:nvPr/>
        </p:nvSpPr>
        <p:spPr>
          <a:xfrm>
            <a:off x="569970" y="2058445"/>
            <a:ext cx="1644448" cy="16189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7077EE4-6C08-4D2A-AD3C-396AED73F1FE}"/>
              </a:ext>
            </a:extLst>
          </p:cNvPr>
          <p:cNvCxnSpPr>
            <a:cxnSpLocks/>
          </p:cNvCxnSpPr>
          <p:nvPr/>
        </p:nvCxnSpPr>
        <p:spPr>
          <a:xfrm flipV="1">
            <a:off x="1382814" y="1849620"/>
            <a:ext cx="0" cy="1976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DE4E157-DD37-485B-A1C0-7429DCB3657D}"/>
              </a:ext>
            </a:extLst>
          </p:cNvPr>
          <p:cNvCxnSpPr>
            <a:cxnSpLocks/>
          </p:cNvCxnSpPr>
          <p:nvPr/>
        </p:nvCxnSpPr>
        <p:spPr>
          <a:xfrm flipV="1">
            <a:off x="301409" y="2888278"/>
            <a:ext cx="2151143" cy="4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87B13EE6-1D9F-46C5-897D-C34378500AA7}"/>
              </a:ext>
            </a:extLst>
          </p:cNvPr>
          <p:cNvSpPr/>
          <p:nvPr/>
        </p:nvSpPr>
        <p:spPr>
          <a:xfrm>
            <a:off x="2173218" y="2837975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3B1486EA-A1B9-469E-BF4E-BE309D5ECCA2}"/>
              </a:ext>
            </a:extLst>
          </p:cNvPr>
          <p:cNvSpPr/>
          <p:nvPr/>
        </p:nvSpPr>
        <p:spPr>
          <a:xfrm>
            <a:off x="1340054" y="2004910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52CCCC8-DBBA-40F0-90C5-6750D9D15E6B}"/>
              </a:ext>
            </a:extLst>
          </p:cNvPr>
          <p:cNvCxnSpPr>
            <a:cxnSpLocks/>
            <a:stCxn id="29" idx="5"/>
            <a:endCxn id="39" idx="2"/>
          </p:cNvCxnSpPr>
          <p:nvPr/>
        </p:nvCxnSpPr>
        <p:spPr>
          <a:xfrm>
            <a:off x="1413050" y="2094751"/>
            <a:ext cx="359659" cy="7814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51DA312-101C-4835-8B19-0FB0E36AE61E}"/>
              </a:ext>
            </a:extLst>
          </p:cNvPr>
          <p:cNvCxnSpPr>
            <a:cxnSpLocks/>
            <a:stCxn id="38" idx="4"/>
            <a:endCxn id="32" idx="7"/>
          </p:cNvCxnSpPr>
          <p:nvPr/>
        </p:nvCxnSpPr>
        <p:spPr>
          <a:xfrm flipH="1">
            <a:off x="610616" y="2538880"/>
            <a:ext cx="62626" cy="31450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3B48B845-AE95-44C1-98C8-E83149497C19}"/>
              </a:ext>
            </a:extLst>
          </p:cNvPr>
          <p:cNvSpPr/>
          <p:nvPr/>
        </p:nvSpPr>
        <p:spPr>
          <a:xfrm>
            <a:off x="537620" y="2837975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F7DCD2-7614-47C4-BD0A-8F6BF51C8BC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90453" y="3546563"/>
            <a:ext cx="361340" cy="9712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A03FF78-23F5-45A3-BB8F-52F26E191097}"/>
                  </a:ext>
                </a:extLst>
              </p:cNvPr>
              <p:cNvSpPr txBox="1"/>
              <p:nvPr/>
            </p:nvSpPr>
            <p:spPr>
              <a:xfrm>
                <a:off x="2244654" y="2574451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A03FF78-23F5-45A3-BB8F-52F26E19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654" y="2574451"/>
                <a:ext cx="296715" cy="219612"/>
              </a:xfrm>
              <a:prstGeom prst="rect">
                <a:avLst/>
              </a:prstGeom>
              <a:blipFill>
                <a:blip r:embed="rId6"/>
                <a:stretch>
                  <a:fillRect l="-14286" b="-36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楕円 34">
            <a:extLst>
              <a:ext uri="{FF2B5EF4-FFF2-40B4-BE49-F238E27FC236}">
                <a16:creationId xmlns:a16="http://schemas.microsoft.com/office/drawing/2014/main" id="{CD0C6E83-5F93-42BA-B659-262BFB642D9D}"/>
              </a:ext>
            </a:extLst>
          </p:cNvPr>
          <p:cNvSpPr/>
          <p:nvPr/>
        </p:nvSpPr>
        <p:spPr>
          <a:xfrm>
            <a:off x="1339269" y="3628270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519814A-B165-45AF-B364-2E64003E1D23}"/>
              </a:ext>
            </a:extLst>
          </p:cNvPr>
          <p:cNvCxnSpPr>
            <a:cxnSpLocks/>
            <a:stCxn id="44" idx="2"/>
            <a:endCxn id="35" idx="7"/>
          </p:cNvCxnSpPr>
          <p:nvPr/>
        </p:nvCxnSpPr>
        <p:spPr>
          <a:xfrm flipH="1">
            <a:off x="1412265" y="3546564"/>
            <a:ext cx="360444" cy="9712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ECFFE6E7-B391-488B-BC86-E310F6DC73B2}"/>
              </a:ext>
            </a:extLst>
          </p:cNvPr>
          <p:cNvSpPr/>
          <p:nvPr/>
        </p:nvSpPr>
        <p:spPr>
          <a:xfrm>
            <a:off x="908891" y="2132025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DCB0D060-0147-467F-AFFE-011A9F9FE0B6}"/>
              </a:ext>
            </a:extLst>
          </p:cNvPr>
          <p:cNvSpPr/>
          <p:nvPr/>
        </p:nvSpPr>
        <p:spPr>
          <a:xfrm>
            <a:off x="630482" y="2433625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A908C93-0269-42B4-B8AA-1DC159CFABAC}"/>
              </a:ext>
            </a:extLst>
          </p:cNvPr>
          <p:cNvSpPr/>
          <p:nvPr/>
        </p:nvSpPr>
        <p:spPr>
          <a:xfrm>
            <a:off x="1772709" y="2120268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D235DFA7-1930-4D47-B094-2F61E91FC5E9}"/>
              </a:ext>
            </a:extLst>
          </p:cNvPr>
          <p:cNvSpPr/>
          <p:nvPr/>
        </p:nvSpPr>
        <p:spPr>
          <a:xfrm>
            <a:off x="2056969" y="2397454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42F529A6-14AE-42AE-9315-C2869154502B}"/>
              </a:ext>
            </a:extLst>
          </p:cNvPr>
          <p:cNvSpPr/>
          <p:nvPr/>
        </p:nvSpPr>
        <p:spPr>
          <a:xfrm>
            <a:off x="630482" y="3218316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1472228-E12C-4A21-9A3A-FED49F009F1B}"/>
              </a:ext>
            </a:extLst>
          </p:cNvPr>
          <p:cNvSpPr/>
          <p:nvPr/>
        </p:nvSpPr>
        <p:spPr>
          <a:xfrm>
            <a:off x="895735" y="3484064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28DB77C-262D-4A45-9D5C-1E4ED5C2E4C4}"/>
              </a:ext>
            </a:extLst>
          </p:cNvPr>
          <p:cNvSpPr/>
          <p:nvPr/>
        </p:nvSpPr>
        <p:spPr>
          <a:xfrm>
            <a:off x="2056969" y="3229360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407B872A-EF9F-4D92-8085-DA163EF01DCF}"/>
              </a:ext>
            </a:extLst>
          </p:cNvPr>
          <p:cNvSpPr/>
          <p:nvPr/>
        </p:nvSpPr>
        <p:spPr>
          <a:xfrm>
            <a:off x="1772709" y="3493936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CE20A65-1686-40B5-B37D-59DE31D8982F}"/>
              </a:ext>
            </a:extLst>
          </p:cNvPr>
          <p:cNvCxnSpPr>
            <a:cxnSpLocks/>
            <a:stCxn id="43" idx="2"/>
            <a:endCxn id="44" idx="7"/>
          </p:cNvCxnSpPr>
          <p:nvPr/>
        </p:nvCxnSpPr>
        <p:spPr>
          <a:xfrm flipH="1">
            <a:off x="1845705" y="3281988"/>
            <a:ext cx="211264" cy="22736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03FB15A-DA0D-4FAA-835D-6A4D484AAAB0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2099729" y="2927816"/>
            <a:ext cx="86013" cy="30154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9D78094-9366-49BD-90AA-A36C7AB704A5}"/>
              </a:ext>
            </a:extLst>
          </p:cNvPr>
          <p:cNvCxnSpPr>
            <a:cxnSpLocks/>
            <a:stCxn id="40" idx="4"/>
            <a:endCxn id="28" idx="1"/>
          </p:cNvCxnSpPr>
          <p:nvPr/>
        </p:nvCxnSpPr>
        <p:spPr>
          <a:xfrm>
            <a:off x="2099729" y="2502709"/>
            <a:ext cx="86013" cy="35068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37192E7-51BA-43F2-979E-2F37A435B3CC}"/>
              </a:ext>
            </a:extLst>
          </p:cNvPr>
          <p:cNvCxnSpPr>
            <a:cxnSpLocks/>
            <a:stCxn id="39" idx="4"/>
            <a:endCxn id="40" idx="2"/>
          </p:cNvCxnSpPr>
          <p:nvPr/>
        </p:nvCxnSpPr>
        <p:spPr>
          <a:xfrm>
            <a:off x="1815469" y="2225523"/>
            <a:ext cx="241500" cy="22455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1E38035-3B1F-409B-AD48-C62F4B9C128A}"/>
              </a:ext>
            </a:extLst>
          </p:cNvPr>
          <p:cNvCxnSpPr>
            <a:cxnSpLocks/>
            <a:stCxn id="37" idx="5"/>
            <a:endCxn id="29" idx="3"/>
          </p:cNvCxnSpPr>
          <p:nvPr/>
        </p:nvCxnSpPr>
        <p:spPr>
          <a:xfrm flipV="1">
            <a:off x="981887" y="2094751"/>
            <a:ext cx="370691" cy="12711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EF789B5-4A91-472D-93BA-94AFBA395402}"/>
              </a:ext>
            </a:extLst>
          </p:cNvPr>
          <p:cNvCxnSpPr>
            <a:cxnSpLocks/>
            <a:stCxn id="38" idx="6"/>
            <a:endCxn id="37" idx="4"/>
          </p:cNvCxnSpPr>
          <p:nvPr/>
        </p:nvCxnSpPr>
        <p:spPr>
          <a:xfrm flipV="1">
            <a:off x="716002" y="2237280"/>
            <a:ext cx="235649" cy="248973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2003922-E997-4339-8813-664C57F24299}"/>
              </a:ext>
            </a:extLst>
          </p:cNvPr>
          <p:cNvCxnSpPr>
            <a:cxnSpLocks/>
            <a:stCxn id="32" idx="5"/>
            <a:endCxn id="41" idx="7"/>
          </p:cNvCxnSpPr>
          <p:nvPr/>
        </p:nvCxnSpPr>
        <p:spPr>
          <a:xfrm>
            <a:off x="610616" y="2927816"/>
            <a:ext cx="92862" cy="30591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6F851CB-660B-438B-9405-062E8060BE32}"/>
              </a:ext>
            </a:extLst>
          </p:cNvPr>
          <p:cNvCxnSpPr>
            <a:cxnSpLocks/>
            <a:stCxn id="41" idx="6"/>
            <a:endCxn id="42" idx="1"/>
          </p:cNvCxnSpPr>
          <p:nvPr/>
        </p:nvCxnSpPr>
        <p:spPr>
          <a:xfrm>
            <a:off x="716002" y="3270944"/>
            <a:ext cx="192257" cy="228534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B8FACD-F0D6-47F3-B231-084FE6960BB1}"/>
              </a:ext>
            </a:extLst>
          </p:cNvPr>
          <p:cNvSpPr txBox="1"/>
          <p:nvPr/>
        </p:nvSpPr>
        <p:spPr>
          <a:xfrm>
            <a:off x="764494" y="3992801"/>
            <a:ext cx="12249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600" dirty="0"/>
              <a:t>正</a:t>
            </a:r>
            <a:r>
              <a:rPr lang="en-US" altLang="ja-JP" sz="1600" dirty="0"/>
              <a:t>12</a:t>
            </a:r>
            <a:r>
              <a:rPr lang="ja-JP" altLang="en-US" sz="1600" dirty="0"/>
              <a:t>角形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01920A78-1EEC-45EF-BD2F-6344E1E81082}"/>
                  </a:ext>
                </a:extLst>
              </p:cNvPr>
              <p:cNvSpPr txBox="1"/>
              <p:nvPr/>
            </p:nvSpPr>
            <p:spPr>
              <a:xfrm>
                <a:off x="2155837" y="2175351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01920A78-1EEC-45EF-BD2F-6344E1E81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37" y="2175351"/>
                <a:ext cx="296715" cy="219612"/>
              </a:xfrm>
              <a:prstGeom prst="rect">
                <a:avLst/>
              </a:prstGeom>
              <a:blipFill>
                <a:blip r:embed="rId7"/>
                <a:stretch>
                  <a:fillRect l="-1666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03F1C96-9928-4A17-8A93-B45B77C6B2CB}"/>
                  </a:ext>
                </a:extLst>
              </p:cNvPr>
              <p:cNvSpPr txBox="1"/>
              <p:nvPr/>
            </p:nvSpPr>
            <p:spPr>
              <a:xfrm>
                <a:off x="1834257" y="1847033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03F1C96-9928-4A17-8A93-B45B77C6B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257" y="1847033"/>
                <a:ext cx="296715" cy="219612"/>
              </a:xfrm>
              <a:prstGeom prst="rect">
                <a:avLst/>
              </a:prstGeom>
              <a:blipFill>
                <a:blip r:embed="rId8"/>
                <a:stretch>
                  <a:fillRect l="-1632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5752A06-6065-4494-A54E-56E3F968B287}"/>
                  </a:ext>
                </a:extLst>
              </p:cNvPr>
              <p:cNvSpPr txBox="1"/>
              <p:nvPr/>
            </p:nvSpPr>
            <p:spPr>
              <a:xfrm>
                <a:off x="1060346" y="1763382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5752A06-6065-4494-A54E-56E3F968B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6" y="1763382"/>
                <a:ext cx="296715" cy="219612"/>
              </a:xfrm>
              <a:prstGeom prst="rect">
                <a:avLst/>
              </a:prstGeom>
              <a:blipFill>
                <a:blip r:embed="rId9"/>
                <a:stretch>
                  <a:fillRect l="-16327" b="-36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CD4C31E-106B-4EEE-B044-024128961355}"/>
                  </a:ext>
                </a:extLst>
              </p:cNvPr>
              <p:cNvSpPr txBox="1"/>
              <p:nvPr/>
            </p:nvSpPr>
            <p:spPr>
              <a:xfrm>
                <a:off x="600674" y="1882856"/>
                <a:ext cx="296715" cy="21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CD4C31E-106B-4EEE-B044-024128961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74" y="1882856"/>
                <a:ext cx="296715" cy="219612"/>
              </a:xfrm>
              <a:prstGeom prst="rect">
                <a:avLst/>
              </a:prstGeom>
              <a:blipFill>
                <a:blip r:embed="rId10"/>
                <a:stretch>
                  <a:fillRect l="-1666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032B783B-AE1E-4B3C-8222-D74585A54E7E}"/>
                  </a:ext>
                </a:extLst>
              </p:cNvPr>
              <p:cNvSpPr txBox="1"/>
              <p:nvPr/>
            </p:nvSpPr>
            <p:spPr>
              <a:xfrm>
                <a:off x="319271" y="2173812"/>
                <a:ext cx="296715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032B783B-AE1E-4B3C-8222-D74585A5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71" y="2173812"/>
                <a:ext cx="296715" cy="222690"/>
              </a:xfrm>
              <a:prstGeom prst="rect">
                <a:avLst/>
              </a:prstGeom>
              <a:blipFill>
                <a:blip r:embed="rId11"/>
                <a:stretch>
                  <a:fillRect l="-14286" b="-36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9F37B78-6988-4446-AE80-E6AE397A910C}"/>
                  </a:ext>
                </a:extLst>
              </p:cNvPr>
              <p:cNvSpPr txBox="1"/>
              <p:nvPr/>
            </p:nvSpPr>
            <p:spPr>
              <a:xfrm>
                <a:off x="223641" y="2584063"/>
                <a:ext cx="296715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9F37B78-6988-4446-AE80-E6AE397A9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2584063"/>
                <a:ext cx="296715" cy="222690"/>
              </a:xfrm>
              <a:prstGeom prst="rect">
                <a:avLst/>
              </a:prstGeom>
              <a:blipFill>
                <a:blip r:embed="rId12"/>
                <a:stretch>
                  <a:fillRect l="-1666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BCEA601-5244-4940-8098-6A4928381CE9}"/>
                  </a:ext>
                </a:extLst>
              </p:cNvPr>
              <p:cNvSpPr txBox="1"/>
              <p:nvPr/>
            </p:nvSpPr>
            <p:spPr>
              <a:xfrm>
                <a:off x="297726" y="3119639"/>
                <a:ext cx="296715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BCEA601-5244-4940-8098-6A4928381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6" y="3119639"/>
                <a:ext cx="296715" cy="222690"/>
              </a:xfrm>
              <a:prstGeom prst="rect">
                <a:avLst/>
              </a:prstGeom>
              <a:blipFill>
                <a:blip r:embed="rId13"/>
                <a:stretch>
                  <a:fillRect l="-1632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C0C5BA07-CDD1-468F-88D6-E38E1850BA1E}"/>
                  </a:ext>
                </a:extLst>
              </p:cNvPr>
              <p:cNvSpPr txBox="1"/>
              <p:nvPr/>
            </p:nvSpPr>
            <p:spPr>
              <a:xfrm>
                <a:off x="575997" y="3532339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C0C5BA07-CDD1-468F-88D6-E38E1850B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97" y="3532339"/>
                <a:ext cx="269741" cy="222690"/>
              </a:xfrm>
              <a:prstGeom prst="rect">
                <a:avLst/>
              </a:prstGeom>
              <a:blipFill>
                <a:blip r:embed="rId14"/>
                <a:stretch>
                  <a:fillRect l="-22222" b="-3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C922C7D-4A8F-43E5-9227-099A0270677A}"/>
                  </a:ext>
                </a:extLst>
              </p:cNvPr>
              <p:cNvSpPr txBox="1"/>
              <p:nvPr/>
            </p:nvSpPr>
            <p:spPr>
              <a:xfrm>
                <a:off x="1050552" y="3703567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C922C7D-4A8F-43E5-9227-099A02706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2" y="3703567"/>
                <a:ext cx="269741" cy="222690"/>
              </a:xfrm>
              <a:prstGeom prst="rect">
                <a:avLst/>
              </a:prstGeom>
              <a:blipFill>
                <a:blip r:embed="rId15"/>
                <a:stretch>
                  <a:fillRect l="-2222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EA7A64C-8A3B-413E-9AE3-6A2AEF57CFA2}"/>
                  </a:ext>
                </a:extLst>
              </p:cNvPr>
              <p:cNvSpPr txBox="1"/>
              <p:nvPr/>
            </p:nvSpPr>
            <p:spPr>
              <a:xfrm>
                <a:off x="1792410" y="3619395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EA7A64C-8A3B-413E-9AE3-6A2AEF57C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10" y="3619395"/>
                <a:ext cx="269741" cy="222690"/>
              </a:xfrm>
              <a:prstGeom prst="rect">
                <a:avLst/>
              </a:prstGeom>
              <a:blipFill>
                <a:blip r:embed="rId16"/>
                <a:stretch>
                  <a:fillRect l="-25000" r="-6818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7C481E6-8348-4AA5-829F-017B313780AA}"/>
                  </a:ext>
                </a:extLst>
              </p:cNvPr>
              <p:cNvSpPr txBox="1"/>
              <p:nvPr/>
            </p:nvSpPr>
            <p:spPr>
              <a:xfrm>
                <a:off x="2176121" y="3283826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7C481E6-8348-4AA5-829F-017B31378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121" y="3283826"/>
                <a:ext cx="269741" cy="222690"/>
              </a:xfrm>
              <a:prstGeom prst="rect">
                <a:avLst/>
              </a:prstGeom>
              <a:blipFill>
                <a:blip r:embed="rId17"/>
                <a:stretch>
                  <a:fillRect l="-27273" r="-6818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237C9AA-EA39-4420-B4FC-60324C3000D0}"/>
                  </a:ext>
                </a:extLst>
              </p:cNvPr>
              <p:cNvSpPr txBox="1"/>
              <p:nvPr/>
            </p:nvSpPr>
            <p:spPr>
              <a:xfrm>
                <a:off x="2271628" y="2909529"/>
                <a:ext cx="269741" cy="22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237C9AA-EA39-4420-B4FC-60324C30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628" y="2909529"/>
                <a:ext cx="269741" cy="222690"/>
              </a:xfrm>
              <a:prstGeom prst="rect">
                <a:avLst/>
              </a:prstGeom>
              <a:blipFill>
                <a:blip r:embed="rId18"/>
                <a:stretch>
                  <a:fillRect l="-27273" r="-6818" b="-3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D687A9-35C1-4C0F-A932-38774C7F909B}"/>
              </a:ext>
            </a:extLst>
          </p:cNvPr>
          <p:cNvSpPr txBox="1"/>
          <p:nvPr/>
        </p:nvSpPr>
        <p:spPr>
          <a:xfrm>
            <a:off x="2718703" y="1956839"/>
            <a:ext cx="5625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dirty="0"/>
              <a:t>各円分多項式の根を複素平面に描くと、</a:t>
            </a:r>
            <a:r>
              <a:rPr lang="ja-JP" altLang="en-US" dirty="0">
                <a:solidFill>
                  <a:srgbClr val="FF0000"/>
                </a:solidFill>
              </a:rPr>
              <a:t>漏れも重複もなく</a:t>
            </a:r>
            <a:r>
              <a:rPr lang="ja-JP" altLang="en-US" dirty="0"/>
              <a:t>、正</a:t>
            </a:r>
            <a:r>
              <a:rPr lang="en-US" altLang="ja-JP" dirty="0"/>
              <a:t>12</a:t>
            </a:r>
            <a:r>
              <a:rPr lang="ja-JP" altLang="en-US" dirty="0"/>
              <a:t>角形の頂点に位置する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0E45C3DB-4797-4134-8B3F-55C745FB469D}"/>
                  </a:ext>
                </a:extLst>
              </p:cNvPr>
              <p:cNvSpPr txBox="1"/>
              <p:nvPr/>
            </p:nvSpPr>
            <p:spPr>
              <a:xfrm>
                <a:off x="2804834" y="2575326"/>
                <a:ext cx="6154970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0E45C3DB-4797-4134-8B3F-55C745FB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34" y="2575326"/>
                <a:ext cx="6154970" cy="282257"/>
              </a:xfrm>
              <a:prstGeom prst="rect">
                <a:avLst/>
              </a:prstGeom>
              <a:blipFill>
                <a:blip r:embed="rId19"/>
                <a:stretch>
                  <a:fillRect l="-990" b="-34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中かっこ 2">
            <a:extLst>
              <a:ext uri="{FF2B5EF4-FFF2-40B4-BE49-F238E27FC236}">
                <a16:creationId xmlns:a16="http://schemas.microsoft.com/office/drawing/2014/main" id="{18E8DE18-7FA0-4A74-8CB8-76EFF18E4769}"/>
              </a:ext>
            </a:extLst>
          </p:cNvPr>
          <p:cNvSpPr/>
          <p:nvPr/>
        </p:nvSpPr>
        <p:spPr>
          <a:xfrm rot="16200000">
            <a:off x="4184012" y="2539408"/>
            <a:ext cx="103810" cy="8037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左中かっこ 69">
            <a:extLst>
              <a:ext uri="{FF2B5EF4-FFF2-40B4-BE49-F238E27FC236}">
                <a16:creationId xmlns:a16="http://schemas.microsoft.com/office/drawing/2014/main" id="{DADA7851-3419-4A5C-9E1F-3EBBB931BCB3}"/>
              </a:ext>
            </a:extLst>
          </p:cNvPr>
          <p:cNvSpPr/>
          <p:nvPr/>
        </p:nvSpPr>
        <p:spPr>
          <a:xfrm rot="16200000">
            <a:off x="4994324" y="2539409"/>
            <a:ext cx="103810" cy="8037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左中かっこ 70">
            <a:extLst>
              <a:ext uri="{FF2B5EF4-FFF2-40B4-BE49-F238E27FC236}">
                <a16:creationId xmlns:a16="http://schemas.microsoft.com/office/drawing/2014/main" id="{089F66BB-2CB8-4A72-9D14-647E592A0F1F}"/>
              </a:ext>
            </a:extLst>
          </p:cNvPr>
          <p:cNvSpPr/>
          <p:nvPr/>
        </p:nvSpPr>
        <p:spPr>
          <a:xfrm rot="16200000">
            <a:off x="6224220" y="2145602"/>
            <a:ext cx="103810" cy="1591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左中かっこ 71">
            <a:extLst>
              <a:ext uri="{FF2B5EF4-FFF2-40B4-BE49-F238E27FC236}">
                <a16:creationId xmlns:a16="http://schemas.microsoft.com/office/drawing/2014/main" id="{F86C85AE-8A2C-4D59-9E7A-414EA54C7377}"/>
              </a:ext>
            </a:extLst>
          </p:cNvPr>
          <p:cNvSpPr/>
          <p:nvPr/>
        </p:nvSpPr>
        <p:spPr>
          <a:xfrm rot="16200000">
            <a:off x="7862561" y="2145602"/>
            <a:ext cx="103810" cy="1591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左中かっこ 72">
            <a:extLst>
              <a:ext uri="{FF2B5EF4-FFF2-40B4-BE49-F238E27FC236}">
                <a16:creationId xmlns:a16="http://schemas.microsoft.com/office/drawing/2014/main" id="{A23E0786-8A28-4B22-8CC0-464E55CC4434}"/>
              </a:ext>
            </a:extLst>
          </p:cNvPr>
          <p:cNvSpPr/>
          <p:nvPr/>
        </p:nvSpPr>
        <p:spPr>
          <a:xfrm rot="16200000">
            <a:off x="4467198" y="2812873"/>
            <a:ext cx="103810" cy="1591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左中かっこ 80">
            <a:extLst>
              <a:ext uri="{FF2B5EF4-FFF2-40B4-BE49-F238E27FC236}">
                <a16:creationId xmlns:a16="http://schemas.microsoft.com/office/drawing/2014/main" id="{CE9C7E1E-9A45-42C5-BEB1-58D195A92552}"/>
              </a:ext>
            </a:extLst>
          </p:cNvPr>
          <p:cNvSpPr/>
          <p:nvPr/>
        </p:nvSpPr>
        <p:spPr>
          <a:xfrm rot="16200000">
            <a:off x="7057679" y="1861518"/>
            <a:ext cx="88593" cy="3478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9D0F383-7CC5-457B-9689-680406CF8C25}"/>
                  </a:ext>
                </a:extLst>
              </p:cNvPr>
              <p:cNvSpPr txBox="1"/>
              <p:nvPr/>
            </p:nvSpPr>
            <p:spPr>
              <a:xfrm>
                <a:off x="3716806" y="3226210"/>
                <a:ext cx="5242998" cy="288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9D0F383-7CC5-457B-9689-680406CF8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06" y="3226210"/>
                <a:ext cx="5242998" cy="288092"/>
              </a:xfrm>
              <a:prstGeom prst="rect">
                <a:avLst/>
              </a:prstGeom>
              <a:blipFill>
                <a:blip r:embed="rId20"/>
                <a:stretch>
                  <a:fillRect l="-2093" r="-1163" b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B8C6093-4D3F-4AF9-A605-8B858FEE3FB8}"/>
                  </a:ext>
                </a:extLst>
              </p:cNvPr>
              <p:cNvSpPr txBox="1"/>
              <p:nvPr/>
            </p:nvSpPr>
            <p:spPr>
              <a:xfrm>
                <a:off x="3993607" y="2967431"/>
                <a:ext cx="4983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B8C6093-4D3F-4AF9-A605-8B858FEE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07" y="2967431"/>
                <a:ext cx="498313" cy="215444"/>
              </a:xfrm>
              <a:prstGeom prst="rect">
                <a:avLst/>
              </a:prstGeom>
              <a:blipFill>
                <a:blip r:embed="rId21"/>
                <a:stretch>
                  <a:fillRect l="-7317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CC12E738-7DE1-4EB8-908E-3ABE93BD88FC}"/>
                  </a:ext>
                </a:extLst>
              </p:cNvPr>
              <p:cNvSpPr txBox="1"/>
              <p:nvPr/>
            </p:nvSpPr>
            <p:spPr>
              <a:xfrm>
                <a:off x="4796535" y="2969890"/>
                <a:ext cx="4983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CC12E738-7DE1-4EB8-908E-3ABE93BD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535" y="2969890"/>
                <a:ext cx="498313" cy="215444"/>
              </a:xfrm>
              <a:prstGeom prst="rect">
                <a:avLst/>
              </a:prstGeom>
              <a:blipFill>
                <a:blip r:embed="rId22"/>
                <a:stretch>
                  <a:fillRect l="-8537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2B2133D-F746-4611-AF82-F5940749498B}"/>
                  </a:ext>
                </a:extLst>
              </p:cNvPr>
              <p:cNvSpPr txBox="1"/>
              <p:nvPr/>
            </p:nvSpPr>
            <p:spPr>
              <a:xfrm>
                <a:off x="6041606" y="2967431"/>
                <a:ext cx="4983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2B2133D-F746-4611-AF82-F5940749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06" y="2967431"/>
                <a:ext cx="498313" cy="215444"/>
              </a:xfrm>
              <a:prstGeom prst="rect">
                <a:avLst/>
              </a:prstGeom>
              <a:blipFill>
                <a:blip r:embed="rId23"/>
                <a:stretch>
                  <a:fillRect l="-8537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0998D2E-3D83-42F9-8795-A16764635869}"/>
                  </a:ext>
                </a:extLst>
              </p:cNvPr>
              <p:cNvSpPr txBox="1"/>
              <p:nvPr/>
            </p:nvSpPr>
            <p:spPr>
              <a:xfrm>
                <a:off x="7665309" y="2975298"/>
                <a:ext cx="4983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0998D2E-3D83-42F9-8795-A16764635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309" y="2975298"/>
                <a:ext cx="498313" cy="215444"/>
              </a:xfrm>
              <a:prstGeom prst="rect">
                <a:avLst/>
              </a:prstGeom>
              <a:blipFill>
                <a:blip r:embed="rId24"/>
                <a:stretch>
                  <a:fillRect l="-7317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4DFF3F9-1064-4472-AD09-9B68ACE9E95C}"/>
                  </a:ext>
                </a:extLst>
              </p:cNvPr>
              <p:cNvSpPr txBox="1"/>
              <p:nvPr/>
            </p:nvSpPr>
            <p:spPr>
              <a:xfrm>
                <a:off x="4269946" y="3659773"/>
                <a:ext cx="4983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4DFF3F9-1064-4472-AD09-9B68ACE9E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6" y="3659773"/>
                <a:ext cx="498313" cy="215444"/>
              </a:xfrm>
              <a:prstGeom prst="rect">
                <a:avLst/>
              </a:prstGeom>
              <a:blipFill>
                <a:blip r:embed="rId25"/>
                <a:stretch>
                  <a:fillRect l="-8537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D30EB533-C8C9-4D87-9D23-18D951C4222B}"/>
                  </a:ext>
                </a:extLst>
              </p:cNvPr>
              <p:cNvSpPr txBox="1"/>
              <p:nvPr/>
            </p:nvSpPr>
            <p:spPr>
              <a:xfrm>
                <a:off x="6860996" y="3654422"/>
                <a:ext cx="49831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D30EB533-C8C9-4D87-9D23-18D951C4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996" y="3654422"/>
                <a:ext cx="498313" cy="215444"/>
              </a:xfrm>
              <a:prstGeom prst="rect">
                <a:avLst/>
              </a:prstGeom>
              <a:blipFill>
                <a:blip r:embed="rId26"/>
                <a:stretch>
                  <a:fillRect l="-12195" r="-2439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A8FB462-405F-4861-94F5-C5DBA65E933F}"/>
              </a:ext>
            </a:extLst>
          </p:cNvPr>
          <p:cNvSpPr txBox="1"/>
          <p:nvPr/>
        </p:nvSpPr>
        <p:spPr>
          <a:xfrm>
            <a:off x="3045064" y="3942169"/>
            <a:ext cx="58494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2000" dirty="0"/>
              <a:t>まるで、円分多項式が素因数のような役割を果たしている</a:t>
            </a:r>
            <a:endParaRPr kumimoji="1" lang="ja-JP" altLang="en-US" sz="2000" dirty="0"/>
          </a:p>
        </p:txBody>
      </p:sp>
      <p:sp>
        <p:nvSpPr>
          <p:cNvPr id="90" name="矢印: 右 89">
            <a:extLst>
              <a:ext uri="{FF2B5EF4-FFF2-40B4-BE49-F238E27FC236}">
                <a16:creationId xmlns:a16="http://schemas.microsoft.com/office/drawing/2014/main" id="{BE4B84DA-F8C2-4866-88BE-FE01FE5B8E4A}"/>
              </a:ext>
            </a:extLst>
          </p:cNvPr>
          <p:cNvSpPr/>
          <p:nvPr/>
        </p:nvSpPr>
        <p:spPr>
          <a:xfrm>
            <a:off x="2570387" y="3941234"/>
            <a:ext cx="474677" cy="3127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048D0922-F3CF-4D54-9B2B-E64458B4C730}"/>
                  </a:ext>
                </a:extLst>
              </p:cNvPr>
              <p:cNvSpPr txBox="1"/>
              <p:nvPr/>
            </p:nvSpPr>
            <p:spPr>
              <a:xfrm>
                <a:off x="2298761" y="4711642"/>
                <a:ext cx="2420210" cy="74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048D0922-F3CF-4D54-9B2B-E64458B4C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61" y="4711642"/>
                <a:ext cx="2420210" cy="746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A0DC7757-E70C-4BE5-A861-D7651BFCE17D}"/>
                  </a:ext>
                </a:extLst>
              </p:cNvPr>
              <p:cNvSpPr txBox="1"/>
              <p:nvPr/>
            </p:nvSpPr>
            <p:spPr>
              <a:xfrm>
                <a:off x="5233746" y="4872469"/>
                <a:ext cx="261234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0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sz="2000" dirty="0"/>
                  <a:t>は互いに素</a:t>
                </a: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A0DC7757-E70C-4BE5-A861-D7651BFCE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746" y="4872469"/>
                <a:ext cx="2612346" cy="307777"/>
              </a:xfrm>
              <a:prstGeom prst="rect">
                <a:avLst/>
              </a:prstGeom>
              <a:blipFill>
                <a:blip r:embed="rId28"/>
                <a:stretch>
                  <a:fillRect l="-2570" t="-27451" r="-234" b="-470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940A000-494B-4108-8AEC-CC83923364A6}"/>
              </a:ext>
            </a:extLst>
          </p:cNvPr>
          <p:cNvSpPr txBox="1"/>
          <p:nvPr/>
        </p:nvSpPr>
        <p:spPr>
          <a:xfrm>
            <a:off x="396319" y="5665433"/>
            <a:ext cx="18965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600" dirty="0"/>
              <a:t>複素数範囲の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の冪根（累乗根）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07A17C5-D0CE-44F4-8E89-E8D2167096A9}"/>
              </a:ext>
            </a:extLst>
          </p:cNvPr>
          <p:cNvSpPr txBox="1"/>
          <p:nvPr/>
        </p:nvSpPr>
        <p:spPr>
          <a:xfrm>
            <a:off x="764494" y="4869626"/>
            <a:ext cx="15827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000" dirty="0"/>
              <a:t>円分多項式：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9CCC3E6E-2489-497A-97A2-1C06EF02647D}"/>
                  </a:ext>
                </a:extLst>
              </p:cNvPr>
              <p:cNvSpPr txBox="1"/>
              <p:nvPr/>
            </p:nvSpPr>
            <p:spPr>
              <a:xfrm>
                <a:off x="2393011" y="5565850"/>
                <a:ext cx="1441038" cy="4592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9CCC3E6E-2489-497A-97A2-1C06EF02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11" y="5565850"/>
                <a:ext cx="1441038" cy="4592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E06847A3-01B9-42B7-ACD9-8E576E61B76D}"/>
                  </a:ext>
                </a:extLst>
              </p:cNvPr>
              <p:cNvSpPr txBox="1"/>
              <p:nvPr/>
            </p:nvSpPr>
            <p:spPr>
              <a:xfrm>
                <a:off x="764494" y="4407058"/>
                <a:ext cx="28550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000" dirty="0"/>
                  <a:t>円分方程式：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−1=0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E06847A3-01B9-42B7-ACD9-8E576E61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94" y="4407058"/>
                <a:ext cx="2855034" cy="307777"/>
              </a:xfrm>
              <a:prstGeom prst="rect">
                <a:avLst/>
              </a:prstGeom>
              <a:blipFill>
                <a:blip r:embed="rId30"/>
                <a:stretch>
                  <a:fillRect l="-5330" t="-28000" b="-4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FBD725DD-273F-4478-81DF-F754C72B8473}"/>
              </a:ext>
            </a:extLst>
          </p:cNvPr>
          <p:cNvSpPr txBox="1"/>
          <p:nvPr/>
        </p:nvSpPr>
        <p:spPr>
          <a:xfrm>
            <a:off x="3834049" y="5650258"/>
            <a:ext cx="37113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2000" dirty="0"/>
              <a:t>（</a:t>
            </a:r>
            <a:r>
              <a:rPr kumimoji="1" lang="en-US" altLang="ja-JP" sz="2000" dirty="0"/>
              <a:t>Euler</a:t>
            </a:r>
            <a:r>
              <a:rPr kumimoji="1" lang="ja-JP" altLang="en-US" sz="2000" dirty="0"/>
              <a:t>の公式、</a:t>
            </a:r>
            <a:r>
              <a:rPr lang="en-US" altLang="ja-JP" dirty="0"/>
              <a:t>De </a:t>
            </a:r>
            <a:r>
              <a:rPr lang="en-US" altLang="ja-JP" dirty="0" err="1"/>
              <a:t>Moivre</a:t>
            </a:r>
            <a:r>
              <a:rPr lang="ja-JP" altLang="en-US" dirty="0"/>
              <a:t>の定理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106" name="吹き出し: 角を丸めた四角形 105">
            <a:extLst>
              <a:ext uri="{FF2B5EF4-FFF2-40B4-BE49-F238E27FC236}">
                <a16:creationId xmlns:a16="http://schemas.microsoft.com/office/drawing/2014/main" id="{AF6F0215-A9B0-48AB-96B9-055F91179486}"/>
              </a:ext>
            </a:extLst>
          </p:cNvPr>
          <p:cNvSpPr/>
          <p:nvPr/>
        </p:nvSpPr>
        <p:spPr>
          <a:xfrm>
            <a:off x="7151343" y="5177912"/>
            <a:ext cx="1581924" cy="411231"/>
          </a:xfrm>
          <a:prstGeom prst="wedgeRoundRectCallout">
            <a:avLst>
              <a:gd name="adj1" fmla="val -38268"/>
              <a:gd name="adj2" fmla="val 77537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冪乗＝回転</a:t>
            </a:r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B936E58-634D-4763-81C4-06E75AE391A9}"/>
              </a:ext>
            </a:extLst>
          </p:cNvPr>
          <p:cNvSpPr txBox="1"/>
          <p:nvPr/>
        </p:nvSpPr>
        <p:spPr>
          <a:xfrm>
            <a:off x="7657541" y="4255938"/>
            <a:ext cx="13736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600" dirty="0"/>
              <a:t>（重</a:t>
            </a:r>
            <a:r>
              <a:rPr kumimoji="1" lang="ja-JP" altLang="en-US" sz="1600" dirty="0"/>
              <a:t>根がない）</a:t>
            </a:r>
          </a:p>
        </p:txBody>
      </p:sp>
    </p:spTree>
    <p:extLst>
      <p:ext uri="{BB962C8B-B14F-4D97-AF65-F5344CB8AC3E}">
        <p14:creationId xmlns:p14="http://schemas.microsoft.com/office/powerpoint/2010/main" val="2899488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lang="ja-JP" altLang="en-US" dirty="0"/>
              <a:t>根で有理式をつくる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9A0A1AA-6462-4526-9438-B19A291B578F}"/>
                  </a:ext>
                </a:extLst>
              </p:cNvPr>
              <p:cNvSpPr txBox="1"/>
              <p:nvPr/>
            </p:nvSpPr>
            <p:spPr>
              <a:xfrm>
                <a:off x="280166" y="1387321"/>
                <a:ext cx="858366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を重根を持たない体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kumimoji="1" lang="ja-JP" altLang="en-US" sz="2400" dirty="0"/>
                  <a:t>上の多項式とし、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多項式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の根を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sz="2400" dirty="0"/>
                  <a:t>とする。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9A0A1AA-6462-4526-9438-B19A291B5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6" y="1387321"/>
                <a:ext cx="8583667" cy="738664"/>
              </a:xfrm>
              <a:prstGeom prst="rect">
                <a:avLst/>
              </a:prstGeom>
              <a:blipFill>
                <a:blip r:embed="rId3"/>
                <a:stretch>
                  <a:fillRect l="-2202" t="-14050" b="-23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5B83351-868F-413D-9221-4A379566D80D}"/>
                  </a:ext>
                </a:extLst>
              </p:cNvPr>
              <p:cNvSpPr txBox="1"/>
              <p:nvPr/>
            </p:nvSpPr>
            <p:spPr>
              <a:xfrm>
                <a:off x="223641" y="2176743"/>
                <a:ext cx="85836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400" dirty="0"/>
                  <a:t>この</a:t>
                </a:r>
                <a:r>
                  <a:rPr lang="ja-JP" altLang="en-US" sz="2400" dirty="0"/>
                  <a:t>とき、根の有理式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dirty="0"/>
                  <a:t>で、</a:t>
                </a:r>
                <a:r>
                  <a:rPr lang="ja-JP" altLang="en-US" sz="2400" u="sng" dirty="0"/>
                  <a:t>根の順列を変えると、値が変わる</a:t>
                </a:r>
                <a:r>
                  <a:rPr lang="ja-JP" altLang="en-US" sz="2400" dirty="0"/>
                  <a:t>ものが構成できる。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5B83351-868F-413D-9221-4A379566D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2176743"/>
                <a:ext cx="8583666" cy="738664"/>
              </a:xfrm>
              <a:prstGeom prst="rect">
                <a:avLst/>
              </a:prstGeom>
              <a:blipFill>
                <a:blip r:embed="rId4"/>
                <a:stretch>
                  <a:fillRect l="-2202" t="-13223" r="-639" b="-23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DD9D2D1-DFDA-4CBB-8C4D-C65A4A34F946}"/>
                  </a:ext>
                </a:extLst>
              </p:cNvPr>
              <p:cNvSpPr txBox="1"/>
              <p:nvPr/>
            </p:nvSpPr>
            <p:spPr>
              <a:xfrm>
                <a:off x="223641" y="3204575"/>
                <a:ext cx="85836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根の有理式：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DD9D2D1-DFDA-4CBB-8C4D-C65A4A34F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3204575"/>
                <a:ext cx="8583666" cy="369332"/>
              </a:xfrm>
              <a:prstGeom prst="rect">
                <a:avLst/>
              </a:prstGeom>
              <a:blipFill>
                <a:blip r:embed="rId5"/>
                <a:stretch>
                  <a:fillRect l="-2202" t="-28333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FC09A5-C396-44DD-A6AD-966F84B77AA1}"/>
              </a:ext>
            </a:extLst>
          </p:cNvPr>
          <p:cNvSpPr/>
          <p:nvPr/>
        </p:nvSpPr>
        <p:spPr>
          <a:xfrm>
            <a:off x="98323" y="1297859"/>
            <a:ext cx="8858864" cy="1668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1F8F0C37-F099-4C88-B84C-DCE0174A0508}"/>
                  </a:ext>
                </a:extLst>
              </p:cNvPr>
              <p:cNvSpPr txBox="1"/>
              <p:nvPr/>
            </p:nvSpPr>
            <p:spPr>
              <a:xfrm>
                <a:off x="111819" y="3996295"/>
                <a:ext cx="892035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は体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sz="2400" dirty="0"/>
                  <a:t>上の有理関数である。</a:t>
                </a:r>
                <a:endParaRPr lang="en-US" altLang="ja-JP" sz="2400" dirty="0"/>
              </a:p>
              <a:p>
                <a:r>
                  <a:rPr lang="ja-JP" altLang="en-US" sz="2400" dirty="0"/>
                  <a:t>また、下記のように、有理関数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は根の線形結合で書ける。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1F8F0C37-F099-4C88-B84C-DCE0174A0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9" y="3996295"/>
                <a:ext cx="8920359" cy="738664"/>
              </a:xfrm>
              <a:prstGeom prst="rect">
                <a:avLst/>
              </a:prstGeom>
              <a:blipFill>
                <a:blip r:embed="rId6"/>
                <a:stretch>
                  <a:fillRect l="-2049" t="-14050" r="-4303" b="-23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74E4B5D-B547-4FE1-B2C5-CE83912E6317}"/>
                  </a:ext>
                </a:extLst>
              </p:cNvPr>
              <p:cNvSpPr txBox="1"/>
              <p:nvPr/>
            </p:nvSpPr>
            <p:spPr>
              <a:xfrm>
                <a:off x="235922" y="4891296"/>
                <a:ext cx="8583666" cy="723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74E4B5D-B547-4FE1-B2C5-CE83912E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2" y="4891296"/>
                <a:ext cx="8583666" cy="723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EED12-4291-4604-B412-B471E52BE156}"/>
              </a:ext>
            </a:extLst>
          </p:cNvPr>
          <p:cNvSpPr txBox="1"/>
          <p:nvPr/>
        </p:nvSpPr>
        <p:spPr>
          <a:xfrm>
            <a:off x="223641" y="881552"/>
            <a:ext cx="32815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/>
              <a:t>Galois</a:t>
            </a:r>
            <a:r>
              <a:rPr lang="ja-JP" altLang="en-US" sz="2400" dirty="0"/>
              <a:t>論文の補助定理</a:t>
            </a:r>
            <a:r>
              <a:rPr lang="en-US" altLang="ja-JP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940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lang="ja-JP" altLang="en-US" dirty="0"/>
              <a:t>根で有理式をつくる　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9A0A1AA-6462-4526-9438-B19A291B578F}"/>
                  </a:ext>
                </a:extLst>
              </p:cNvPr>
              <p:cNvSpPr txBox="1"/>
              <p:nvPr/>
            </p:nvSpPr>
            <p:spPr>
              <a:xfrm>
                <a:off x="280166" y="1544637"/>
                <a:ext cx="85836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多項式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の根を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400" dirty="0"/>
                  <a:t>である。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9A0A1AA-6462-4526-9438-B19A291B5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6" y="1544637"/>
                <a:ext cx="8583667" cy="369332"/>
              </a:xfrm>
              <a:prstGeom prst="rect">
                <a:avLst/>
              </a:prstGeom>
              <a:blipFill>
                <a:blip r:embed="rId3"/>
                <a:stretch>
                  <a:fillRect l="-2202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5B83351-868F-413D-9221-4A379566D80D}"/>
                  </a:ext>
                </a:extLst>
              </p:cNvPr>
              <p:cNvSpPr txBox="1"/>
              <p:nvPr/>
            </p:nvSpPr>
            <p:spPr>
              <a:xfrm>
                <a:off x="223641" y="2677444"/>
                <a:ext cx="85836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u="sng" dirty="0"/>
                  <a:t>根を交換したら、値が変わる</a:t>
                </a:r>
                <a:r>
                  <a:rPr lang="ja-JP" altLang="en-US" sz="2400" dirty="0"/>
                  <a:t>有理式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dirty="0"/>
                  <a:t>の一例は、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5B83351-868F-413D-9221-4A379566D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2677444"/>
                <a:ext cx="8583666" cy="369332"/>
              </a:xfrm>
              <a:prstGeom prst="rect">
                <a:avLst/>
              </a:prstGeom>
              <a:blipFill>
                <a:blip r:embed="rId4"/>
                <a:stretch>
                  <a:fillRect l="-2202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DD9D2D1-DFDA-4CBB-8C4D-C65A4A34F946}"/>
                  </a:ext>
                </a:extLst>
              </p:cNvPr>
              <p:cNvSpPr txBox="1"/>
              <p:nvPr/>
            </p:nvSpPr>
            <p:spPr>
              <a:xfrm>
                <a:off x="223641" y="3381556"/>
                <a:ext cx="85836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つまり、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という有理数体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sz="2400" dirty="0"/>
                  <a:t>上の有利関数が構成できる。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DD9D2D1-DFDA-4CBB-8C4D-C65A4A34F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3381556"/>
                <a:ext cx="8583666" cy="738664"/>
              </a:xfrm>
              <a:prstGeom prst="rect">
                <a:avLst/>
              </a:prstGeom>
              <a:blipFill>
                <a:blip r:embed="rId5"/>
                <a:stretch>
                  <a:fillRect l="-2202" t="-14050" b="-23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1F8F0C37-F099-4C88-B84C-DCE0174A0508}"/>
                  </a:ext>
                </a:extLst>
              </p:cNvPr>
              <p:cNvSpPr txBox="1"/>
              <p:nvPr/>
            </p:nvSpPr>
            <p:spPr>
              <a:xfrm>
                <a:off x="223641" y="4270334"/>
                <a:ext cx="85836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そして、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は、根の線形結合で表されている。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1F8F0C37-F099-4C88-B84C-DCE0174A0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4270334"/>
                <a:ext cx="8583666" cy="369332"/>
              </a:xfrm>
              <a:prstGeom prst="rect">
                <a:avLst/>
              </a:prstGeom>
              <a:blipFill>
                <a:blip r:embed="rId6"/>
                <a:stretch>
                  <a:fillRect l="-2202" t="-28333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20EED12-4291-4604-B412-B471E52BE156}"/>
                  </a:ext>
                </a:extLst>
              </p:cNvPr>
              <p:cNvSpPr txBox="1"/>
              <p:nvPr/>
            </p:nvSpPr>
            <p:spPr>
              <a:xfrm>
                <a:off x="223640" y="881552"/>
                <a:ext cx="63246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有理数体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sz="2400" dirty="0"/>
                  <a:t>上の多項式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ja-JP" altLang="en-US" sz="2400" dirty="0"/>
                  <a:t>を考える。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20EED12-4291-4604-B412-B471E52BE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0" y="881552"/>
                <a:ext cx="6324643" cy="369332"/>
              </a:xfrm>
              <a:prstGeom prst="rect">
                <a:avLst/>
              </a:prstGeom>
              <a:blipFill>
                <a:blip r:embed="rId7"/>
                <a:stretch>
                  <a:fillRect l="-2989" t="-28333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E66459-4B3E-492A-8A0F-C2F89363BA30}"/>
                  </a:ext>
                </a:extLst>
              </p:cNvPr>
              <p:cNvSpPr txBox="1"/>
              <p:nvPr/>
            </p:nvSpPr>
            <p:spPr>
              <a:xfrm>
                <a:off x="223641" y="2012180"/>
                <a:ext cx="85836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u="sng" dirty="0"/>
                  <a:t>根の順列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（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通り）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E66459-4B3E-492A-8A0F-C2F89363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2012180"/>
                <a:ext cx="8583666" cy="369332"/>
              </a:xfrm>
              <a:prstGeom prst="rect">
                <a:avLst/>
              </a:prstGeom>
              <a:blipFill>
                <a:blip r:embed="rId8"/>
                <a:stretch>
                  <a:fillRect l="-2202" t="-26230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9B52FC-B295-4ADE-95C9-19FDE4B97F0D}"/>
              </a:ext>
            </a:extLst>
          </p:cNvPr>
          <p:cNvSpPr txBox="1"/>
          <p:nvPr/>
        </p:nvSpPr>
        <p:spPr>
          <a:xfrm>
            <a:off x="7165881" y="1726051"/>
            <a:ext cx="16979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根の対称式ではない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コンテンツ プレースホルダー 1">
                <a:extLst>
                  <a:ext uri="{FF2B5EF4-FFF2-40B4-BE49-F238E27FC236}">
                    <a16:creationId xmlns:a16="http://schemas.microsoft.com/office/drawing/2014/main" id="{AA880455-5012-4FBB-9282-A3F91B8C2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394" y="4944795"/>
                <a:ext cx="7861210" cy="501255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0070C0"/>
                  </a:buClr>
                  <a:buSzPct val="90000"/>
                  <a:buFont typeface="Wingdings" panose="05000000000000000000" pitchFamily="2" charset="2"/>
                  <a:buChar char="l"/>
                  <a:defRPr kumimoji="1"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1325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27063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9535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0795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dirty="0">
                    <a:solidFill>
                      <a:schemeClr val="bg1"/>
                    </a:solidFill>
                  </a:rPr>
                  <a:t>は体への添加元として使う</a:t>
                </a:r>
                <a:endParaRPr lang="en-US" altLang="ja-JP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コンテンツ プレースホルダー 1">
                <a:extLst>
                  <a:ext uri="{FF2B5EF4-FFF2-40B4-BE49-F238E27FC236}">
                    <a16:creationId xmlns:a16="http://schemas.microsoft.com/office/drawing/2014/main" id="{AA880455-5012-4FBB-9282-A3F91B8C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4" y="4944795"/>
                <a:ext cx="7861210" cy="501255"/>
              </a:xfrm>
              <a:prstGeom prst="rect">
                <a:avLst/>
              </a:prstGeom>
              <a:blipFill>
                <a:blip r:embed="rId9"/>
                <a:stretch>
                  <a:fillRect t="-8333" b="-1785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079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223641" y="238152"/>
                <a:ext cx="8463160" cy="483454"/>
              </a:xfrm>
            </p:spPr>
            <p:txBody>
              <a:bodyPr/>
              <a:lstStyle/>
              <a:p>
                <a:r>
                  <a:rPr lang="ja-JP" altLang="en-US" dirty="0"/>
                  <a:t>有理式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で根を表す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3641" y="238152"/>
                <a:ext cx="8463160" cy="483454"/>
              </a:xfrm>
              <a:blipFill>
                <a:blip r:embed="rId3"/>
                <a:stretch>
                  <a:fillRect l="-1153" t="-8861" b="-25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9A0A1AA-6462-4526-9438-B19A291B578F}"/>
                  </a:ext>
                </a:extLst>
              </p:cNvPr>
              <p:cNvSpPr txBox="1"/>
              <p:nvPr/>
            </p:nvSpPr>
            <p:spPr>
              <a:xfrm>
                <a:off x="373520" y="1436812"/>
                <a:ext cx="85836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有理式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dirty="0"/>
                  <a:t>を用いて、</a:t>
                </a:r>
                <a:r>
                  <a:rPr lang="ja-JP" altLang="en-US" sz="2400" dirty="0"/>
                  <a:t>多項式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の根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sz="2400" dirty="0"/>
                  <a:t>を表せる。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9A0A1AA-6462-4526-9438-B19A291B5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20" y="1436812"/>
                <a:ext cx="8583667" cy="369332"/>
              </a:xfrm>
              <a:prstGeom prst="rect">
                <a:avLst/>
              </a:prstGeom>
              <a:blipFill>
                <a:blip r:embed="rId4"/>
                <a:stretch>
                  <a:fillRect l="-2131" t="-28333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DD9D2D1-DFDA-4CBB-8C4D-C65A4A34F946}"/>
                  </a:ext>
                </a:extLst>
              </p:cNvPr>
              <p:cNvSpPr txBox="1"/>
              <p:nvPr/>
            </p:nvSpPr>
            <p:spPr>
              <a:xfrm>
                <a:off x="223641" y="2192819"/>
                <a:ext cx="85836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DD9D2D1-DFDA-4CBB-8C4D-C65A4A34F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2192819"/>
                <a:ext cx="8583666" cy="369332"/>
              </a:xfrm>
              <a:prstGeom prst="rect">
                <a:avLst/>
              </a:prstGeom>
              <a:blipFill>
                <a:blip r:embed="rId5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FC09A5-C396-44DD-A6AD-966F84B77AA1}"/>
              </a:ext>
            </a:extLst>
          </p:cNvPr>
          <p:cNvSpPr/>
          <p:nvPr/>
        </p:nvSpPr>
        <p:spPr>
          <a:xfrm>
            <a:off x="98323" y="1297860"/>
            <a:ext cx="8858864" cy="639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1F8F0C37-F099-4C88-B84C-DCE0174A0508}"/>
                  </a:ext>
                </a:extLst>
              </p:cNvPr>
              <p:cNvSpPr txBox="1"/>
              <p:nvPr/>
            </p:nvSpPr>
            <p:spPr>
              <a:xfrm>
                <a:off x="235922" y="3013991"/>
                <a:ext cx="892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を満たす体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sz="2400" dirty="0"/>
                  <a:t>上の有理関数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),⋯,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が存在する。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1F8F0C37-F099-4C88-B84C-DCE0174A0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2" y="3013991"/>
                <a:ext cx="8920359" cy="369332"/>
              </a:xfrm>
              <a:prstGeom prst="rect">
                <a:avLst/>
              </a:prstGeom>
              <a:blipFill>
                <a:blip r:embed="rId6"/>
                <a:stretch>
                  <a:fillRect l="-2119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EED12-4291-4604-B412-B471E52BE156}"/>
              </a:ext>
            </a:extLst>
          </p:cNvPr>
          <p:cNvSpPr txBox="1"/>
          <p:nvPr/>
        </p:nvSpPr>
        <p:spPr>
          <a:xfrm>
            <a:off x="223641" y="881552"/>
            <a:ext cx="32815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/>
              <a:t>Galois</a:t>
            </a:r>
            <a:r>
              <a:rPr lang="ja-JP" altLang="en-US" sz="2400" dirty="0"/>
              <a:t>論文の補助定理</a:t>
            </a:r>
            <a:r>
              <a:rPr lang="en-US" altLang="ja-JP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5685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223641" y="238152"/>
                <a:ext cx="8463160" cy="483454"/>
              </a:xfrm>
            </p:spPr>
            <p:txBody>
              <a:bodyPr/>
              <a:lstStyle/>
              <a:p>
                <a:r>
                  <a:rPr lang="ja-JP" altLang="en-US" dirty="0"/>
                  <a:t>有理式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で根を表す　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3641" y="238152"/>
                <a:ext cx="8463160" cy="483454"/>
              </a:xfrm>
              <a:blipFill>
                <a:blip r:embed="rId3"/>
                <a:stretch>
                  <a:fillRect l="-1153" t="-8861" b="-25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20EED12-4291-4604-B412-B471E52BE156}"/>
                  </a:ext>
                </a:extLst>
              </p:cNvPr>
              <p:cNvSpPr txBox="1"/>
              <p:nvPr/>
            </p:nvSpPr>
            <p:spPr>
              <a:xfrm>
                <a:off x="223640" y="881552"/>
                <a:ext cx="82789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有理数体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sz="2400" dirty="0"/>
                  <a:t>上の多項式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400" dirty="0"/>
                  <a:t>を考える。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B20EED12-4291-4604-B412-B471E52BE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0" y="881552"/>
                <a:ext cx="8278964" cy="369332"/>
              </a:xfrm>
              <a:prstGeom prst="rect">
                <a:avLst/>
              </a:prstGeom>
              <a:blipFill>
                <a:blip r:embed="rId4"/>
                <a:stretch>
                  <a:fillRect l="-2283" t="-28333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E66459-4B3E-492A-8A0F-C2F89363BA30}"/>
                  </a:ext>
                </a:extLst>
              </p:cNvPr>
              <p:cNvSpPr txBox="1"/>
              <p:nvPr/>
            </p:nvSpPr>
            <p:spPr>
              <a:xfrm>
                <a:off x="223640" y="2095216"/>
                <a:ext cx="46531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</m:t>
                    </m:r>
                  </m:oMath>
                </a14:m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400" dirty="0"/>
                  <a:t>として表せる。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E66459-4B3E-492A-8A0F-C2F89363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0" y="2095216"/>
                <a:ext cx="4653159" cy="369332"/>
              </a:xfrm>
              <a:prstGeom prst="rect">
                <a:avLst/>
              </a:prstGeom>
              <a:blipFill>
                <a:blip r:embed="rId5"/>
                <a:stretch>
                  <a:fillRect l="-1704" t="-28333" r="-262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0557FDE-DD66-4204-BF9A-9535A64A54E1}"/>
                  </a:ext>
                </a:extLst>
              </p:cNvPr>
              <p:cNvSpPr txBox="1"/>
              <p:nvPr/>
            </p:nvSpPr>
            <p:spPr>
              <a:xfrm>
                <a:off x="163388" y="1481070"/>
                <a:ext cx="85836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0557FDE-DD66-4204-BF9A-9535A64A5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88" y="1481070"/>
                <a:ext cx="8583666" cy="369332"/>
              </a:xfrm>
              <a:prstGeom prst="rect">
                <a:avLst/>
              </a:prstGeom>
              <a:blipFill>
                <a:blip r:embed="rId6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31AC127-568E-4B4F-A983-9D2F8D4FDA6F}"/>
                  </a:ext>
                </a:extLst>
              </p:cNvPr>
              <p:cNvSpPr txBox="1"/>
              <p:nvPr/>
            </p:nvSpPr>
            <p:spPr>
              <a:xfrm>
                <a:off x="223641" y="2694901"/>
                <a:ext cx="85836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有理数体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ja-JP" altLang="en-US" sz="2400" dirty="0"/>
                  <a:t>上の有利関数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400" dirty="0"/>
                  <a:t>として表せる。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31AC127-568E-4B4F-A983-9D2F8D4FD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2694901"/>
                <a:ext cx="8583666" cy="369332"/>
              </a:xfrm>
              <a:prstGeom prst="rect">
                <a:avLst/>
              </a:prstGeom>
              <a:blipFill>
                <a:blip r:embed="rId7"/>
                <a:stretch>
                  <a:fillRect l="-2202" t="-26230" r="-1278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72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lang="ja-JP" altLang="en-US" dirty="0"/>
              <a:t>体で補助定理</a:t>
            </a:r>
            <a:r>
              <a:rPr lang="en-US" altLang="ja-JP" dirty="0"/>
              <a:t>3</a:t>
            </a:r>
            <a:r>
              <a:rPr lang="ja-JP" altLang="en-US" dirty="0"/>
              <a:t>を書き直す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9A0A1AA-6462-4526-9438-B19A291B578F}"/>
                  </a:ext>
                </a:extLst>
              </p:cNvPr>
              <p:cNvSpPr txBox="1"/>
              <p:nvPr/>
            </p:nvSpPr>
            <p:spPr>
              <a:xfrm>
                <a:off x="373520" y="1436812"/>
                <a:ext cx="85836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が成立する。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9A0A1AA-6462-4526-9438-B19A291B5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20" y="1436812"/>
                <a:ext cx="8583667" cy="369332"/>
              </a:xfrm>
              <a:prstGeom prst="rect">
                <a:avLst/>
              </a:prstGeom>
              <a:blipFill>
                <a:blip r:embed="rId3"/>
                <a:stretch>
                  <a:fillRect l="-1207" t="-28333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2FC09A5-C396-44DD-A6AD-966F84B77AA1}"/>
              </a:ext>
            </a:extLst>
          </p:cNvPr>
          <p:cNvSpPr/>
          <p:nvPr/>
        </p:nvSpPr>
        <p:spPr>
          <a:xfrm>
            <a:off x="98323" y="1297860"/>
            <a:ext cx="8858864" cy="639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EED12-4291-4604-B412-B471E52BE156}"/>
              </a:ext>
            </a:extLst>
          </p:cNvPr>
          <p:cNvSpPr txBox="1"/>
          <p:nvPr/>
        </p:nvSpPr>
        <p:spPr>
          <a:xfrm>
            <a:off x="223641" y="881552"/>
            <a:ext cx="32815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/>
              <a:t>Galois</a:t>
            </a:r>
            <a:r>
              <a:rPr lang="ja-JP" altLang="en-US" sz="2400" dirty="0"/>
              <a:t>論文の補助定理</a:t>
            </a:r>
            <a:r>
              <a:rPr lang="en-US" altLang="ja-JP" sz="2400" dirty="0"/>
              <a:t>3’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7EDF71A-4BE0-453D-A2B1-0234AEDE17D7}"/>
                  </a:ext>
                </a:extLst>
              </p:cNvPr>
              <p:cNvSpPr txBox="1"/>
              <p:nvPr/>
            </p:nvSpPr>
            <p:spPr>
              <a:xfrm>
                <a:off x="205173" y="2075908"/>
                <a:ext cx="892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dirty="0"/>
                  <a:t>を添加することで、添加体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が作れる。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7EDF71A-4BE0-453D-A2B1-0234AEDE1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3" y="2075908"/>
                <a:ext cx="8920359" cy="369332"/>
              </a:xfrm>
              <a:prstGeom prst="rect">
                <a:avLst/>
              </a:prstGeom>
              <a:blipFill>
                <a:blip r:embed="rId4"/>
                <a:stretch>
                  <a:fillRect l="-2119" t="-28333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E8CE87-4F30-4A54-AF40-68FF64E0FD36}"/>
                  </a:ext>
                </a:extLst>
              </p:cNvPr>
              <p:cNvSpPr txBox="1"/>
              <p:nvPr/>
            </p:nvSpPr>
            <p:spPr>
              <a:xfrm>
                <a:off x="205172" y="2672261"/>
                <a:ext cx="892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は多項式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sz="2400" dirty="0"/>
                  <a:t>の全ての根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sz="2400" dirty="0"/>
                  <a:t>を添加した体。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E8CE87-4F30-4A54-AF40-68FF64E0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" y="2672261"/>
                <a:ext cx="8920359" cy="369332"/>
              </a:xfrm>
              <a:prstGeom prst="rect">
                <a:avLst/>
              </a:prstGeom>
              <a:blipFill>
                <a:blip r:embed="rId5"/>
                <a:stretch>
                  <a:fillRect l="-1230" t="-26230" r="-1299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260A6DA-07AE-4551-B6E3-1FD363BC0073}"/>
                  </a:ext>
                </a:extLst>
              </p:cNvPr>
              <p:cNvSpPr txBox="1"/>
              <p:nvPr/>
            </p:nvSpPr>
            <p:spPr>
              <a:xfrm>
                <a:off x="67575" y="3312541"/>
                <a:ext cx="892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添加体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は多項式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sz="2400" dirty="0"/>
                  <a:t>の一次式の積に因数分解できる。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260A6DA-07AE-4551-B6E3-1FD363BC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" y="3312541"/>
                <a:ext cx="8920359" cy="369332"/>
              </a:xfrm>
              <a:prstGeom prst="rect">
                <a:avLst/>
              </a:prstGeom>
              <a:blipFill>
                <a:blip r:embed="rId6"/>
                <a:stretch>
                  <a:fillRect l="-2051" t="-26230" r="-4375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F6F38C1-85EA-425F-8905-D410372384F2}"/>
                  </a:ext>
                </a:extLst>
              </p:cNvPr>
              <p:cNvSpPr txBox="1"/>
              <p:nvPr/>
            </p:nvSpPr>
            <p:spPr>
              <a:xfrm>
                <a:off x="223641" y="3932294"/>
                <a:ext cx="892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このとき、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を多項式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sz="2400" dirty="0"/>
                  <a:t>の最小分解体と呼ぶ。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F6F38C1-85EA-425F-8905-D4103723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41" y="3932294"/>
                <a:ext cx="8920359" cy="369332"/>
              </a:xfrm>
              <a:prstGeom prst="rect">
                <a:avLst/>
              </a:prstGeom>
              <a:blipFill>
                <a:blip r:embed="rId7"/>
                <a:stretch>
                  <a:fillRect l="-2119" t="-26230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9AC84E0-E4D4-4C83-9701-4CA279FBF7C9}"/>
                  </a:ext>
                </a:extLst>
              </p:cNvPr>
              <p:cNvSpPr txBox="1"/>
              <p:nvPr/>
            </p:nvSpPr>
            <p:spPr>
              <a:xfrm>
                <a:off x="205171" y="4572574"/>
                <a:ext cx="892035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つまり、多項式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sz="2400" dirty="0"/>
                  <a:t>の最小分解体は、一つの元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dirty="0"/>
                  <a:t>を体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sz="2400" dirty="0"/>
                  <a:t>に添加することで作成できる。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9AC84E0-E4D4-4C83-9701-4CA279FBF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1" y="4572574"/>
                <a:ext cx="8920359" cy="738664"/>
              </a:xfrm>
              <a:prstGeom prst="rect">
                <a:avLst/>
              </a:prstGeom>
              <a:blipFill>
                <a:blip r:embed="rId8"/>
                <a:stretch>
                  <a:fillRect l="-2119" t="-13223" b="-23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5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2296"/>
            <a:ext cx="8463160" cy="483454"/>
          </a:xfrm>
        </p:spPr>
        <p:txBody>
          <a:bodyPr/>
          <a:lstStyle/>
          <a:p>
            <a:r>
              <a:rPr lang="ja-JP" altLang="en-US" dirty="0"/>
              <a:t>最近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193266A-BE9B-46D0-A409-D460643BCE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52820"/>
            <a:ext cx="9143999" cy="3108543"/>
          </a:xfrm>
        </p:spPr>
        <p:txBody>
          <a:bodyPr/>
          <a:lstStyle/>
          <a:p>
            <a:r>
              <a:rPr lang="ja-JP" altLang="en-US" dirty="0"/>
              <a:t>年末年始～</a:t>
            </a:r>
            <a:r>
              <a:rPr lang="en-US" altLang="ja-JP" dirty="0"/>
              <a:t>2</a:t>
            </a:r>
            <a:r>
              <a:rPr lang="ja-JP" altLang="en-US" dirty="0"/>
              <a:t>月中旬まで実家に帰省して仕事してました。</a:t>
            </a:r>
            <a:endParaRPr lang="en-US" altLang="ja-JP" dirty="0"/>
          </a:p>
          <a:p>
            <a:r>
              <a:rPr lang="en-US" altLang="ja-JP" dirty="0"/>
              <a:t>E</a:t>
            </a:r>
            <a:r>
              <a:rPr lang="ja-JP" altLang="en-US" dirty="0"/>
              <a:t>資格試験を</a:t>
            </a:r>
            <a:r>
              <a:rPr lang="en-US" altLang="ja-JP" dirty="0"/>
              <a:t>2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日に受験しました。</a:t>
            </a:r>
            <a:endParaRPr lang="en-US" altLang="ja-JP" dirty="0"/>
          </a:p>
          <a:p>
            <a:pPr lvl="1"/>
            <a:r>
              <a:rPr lang="ja-JP" altLang="en-US" dirty="0"/>
              <a:t>合否は今週中に届くらしい</a:t>
            </a:r>
            <a:endParaRPr lang="en-US" altLang="ja-JP" dirty="0"/>
          </a:p>
          <a:p>
            <a:pPr lvl="1"/>
            <a:r>
              <a:rPr lang="ja-JP" altLang="en-US" dirty="0"/>
              <a:t>正答率</a:t>
            </a:r>
            <a:r>
              <a:rPr lang="en-US" altLang="ja-JP" dirty="0"/>
              <a:t>7</a:t>
            </a:r>
            <a:r>
              <a:rPr lang="ja-JP" altLang="en-US" dirty="0"/>
              <a:t>割が大体合格ラインみたいだが、感触はよくなかった</a:t>
            </a:r>
            <a:endParaRPr lang="en-US" altLang="ja-JP" dirty="0"/>
          </a:p>
          <a:p>
            <a:pPr lvl="2"/>
            <a:r>
              <a:rPr lang="en-US" altLang="ja-JP" dirty="0"/>
              <a:t>9</a:t>
            </a:r>
            <a:r>
              <a:rPr lang="ja-JP" altLang="en-US" dirty="0"/>
              <a:t>月まで学位審査があったので、</a:t>
            </a:r>
            <a:r>
              <a:rPr lang="en-US" altLang="ja-JP" dirty="0"/>
              <a:t>10</a:t>
            </a:r>
            <a:r>
              <a:rPr lang="ja-JP" altLang="en-US" dirty="0"/>
              <a:t>月末から勉強を始めた</a:t>
            </a:r>
            <a:endParaRPr lang="en-US" altLang="ja-JP" dirty="0"/>
          </a:p>
          <a:p>
            <a:pPr lvl="2"/>
            <a:r>
              <a:rPr lang="ja-JP" altLang="en-US" dirty="0"/>
              <a:t>実家だと勉強がなかなか進まず</a:t>
            </a:r>
            <a:endParaRPr lang="en-US" altLang="ja-JP" dirty="0"/>
          </a:p>
          <a:p>
            <a:pPr lvl="1"/>
            <a:r>
              <a:rPr lang="ja-JP" altLang="en-US" dirty="0"/>
              <a:t>いずれにしても、</a:t>
            </a:r>
            <a:r>
              <a:rPr lang="en-US" altLang="ja-JP" dirty="0"/>
              <a:t>8</a:t>
            </a:r>
            <a:r>
              <a:rPr lang="ja-JP" altLang="en-US" dirty="0"/>
              <a:t>月の試験に再度臨む予定</a:t>
            </a:r>
            <a:endParaRPr lang="en-US" altLang="ja-JP" dirty="0"/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D88B6F04-0047-4F2F-A905-72CDBE56D859}"/>
              </a:ext>
            </a:extLst>
          </p:cNvPr>
          <p:cNvSpPr txBox="1">
            <a:spLocks/>
          </p:cNvSpPr>
          <p:nvPr/>
        </p:nvSpPr>
        <p:spPr>
          <a:xfrm>
            <a:off x="45037" y="-23405"/>
            <a:ext cx="2028018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pre1. E</a:t>
            </a:r>
            <a:r>
              <a:rPr lang="ja-JP" altLang="en-US" sz="1800" b="1" dirty="0">
                <a:solidFill>
                  <a:schemeClr val="bg1"/>
                </a:solidFill>
              </a:rPr>
              <a:t>資格試験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19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lang="ja-JP" altLang="en-US" dirty="0"/>
              <a:t>根の既知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898A8CA-B23F-4B2E-AFF3-23F11ED2A3F8}"/>
                  </a:ext>
                </a:extLst>
              </p:cNvPr>
              <p:cNvSpPr txBox="1"/>
              <p:nvPr/>
            </p:nvSpPr>
            <p:spPr>
              <a:xfrm>
                <a:off x="163387" y="1295223"/>
                <a:ext cx="858366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sz="2400" dirty="0"/>
                  <a:t>上の多項式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の根で有理式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dirty="0"/>
                  <a:t>を作り、根の有理式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dirty="0"/>
                  <a:t>が体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sz="2400" dirty="0"/>
                  <a:t>に属するとき</a:t>
                </a:r>
                <a:r>
                  <a:rPr lang="ja-JP" altLang="en-US" sz="2400" dirty="0" err="1"/>
                  <a:t>、</a:t>
                </a:r>
                <a:r>
                  <a:rPr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 u="sng" dirty="0"/>
                  <a:t>は既知である</a:t>
                </a:r>
                <a:r>
                  <a:rPr lang="ja-JP" altLang="en-US" sz="2400" dirty="0"/>
                  <a:t>という（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ja-JP" altLang="en-US" sz="2400" dirty="0"/>
                  <a:t>）。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898A8CA-B23F-4B2E-AFF3-23F11ED2A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87" y="1295223"/>
                <a:ext cx="8583667" cy="738664"/>
              </a:xfrm>
              <a:prstGeom prst="rect">
                <a:avLst/>
              </a:prstGeom>
              <a:blipFill>
                <a:blip r:embed="rId3"/>
                <a:stretch>
                  <a:fillRect l="-2202" t="-13115" r="-1634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DEE588-0F9F-4252-9045-6FCEFB3FF47E}"/>
              </a:ext>
            </a:extLst>
          </p:cNvPr>
          <p:cNvSpPr txBox="1"/>
          <p:nvPr/>
        </p:nvSpPr>
        <p:spPr>
          <a:xfrm>
            <a:off x="223641" y="2238172"/>
            <a:ext cx="858366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元々の体上で根を獲得して、その体で作成した有理式が</a:t>
            </a:r>
            <a:r>
              <a:rPr kumimoji="1" lang="ja-JP" altLang="en-US" sz="2400" dirty="0"/>
              <a:t>元々の</a:t>
            </a:r>
            <a:r>
              <a:rPr lang="ja-JP" altLang="en-US" sz="2400" dirty="0"/>
              <a:t>体に含まれるのは、「その有理式は既に知っている」という意味になる。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21997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8152"/>
            <a:ext cx="8463160" cy="483454"/>
          </a:xfrm>
        </p:spPr>
        <p:txBody>
          <a:bodyPr/>
          <a:lstStyle/>
          <a:p>
            <a:r>
              <a:rPr kumimoji="1" lang="ja-JP" altLang="en-US" dirty="0"/>
              <a:t>係数体の拡大と可解性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7141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56A3658-997D-4996-BD21-C57F53C5F551}"/>
                  </a:ext>
                </a:extLst>
              </p:cNvPr>
              <p:cNvSpPr txBox="1"/>
              <p:nvPr/>
            </p:nvSpPr>
            <p:spPr>
              <a:xfrm>
                <a:off x="247140" y="1055437"/>
                <a:ext cx="8647388" cy="1405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方程式の係数体</a:t>
                </a:r>
                <a14:m>
                  <m:oMath xmlns:m="http://schemas.openxmlformats.org/officeDocument/2006/math">
                    <m:r>
                      <a:rPr lang="ja-JP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kumimoji="1" lang="ja-JP" altLang="en-US" sz="2800" dirty="0"/>
                  <a:t>から始めて、冪根を添加して体を拡大していき</a:t>
                </a:r>
                <a:r>
                  <a:rPr lang="ja-JP" altLang="en-US" sz="2800" dirty="0"/>
                  <a:t>、全ての根が既知になることは、代数的に解けるということ</a:t>
                </a:r>
                <a:r>
                  <a:rPr kumimoji="1" lang="ja-JP" altLang="en-US" sz="2800" dirty="0"/>
                  <a:t>。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56A3658-997D-4996-BD21-C57F53C5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0" y="1055437"/>
                <a:ext cx="8647388" cy="1405000"/>
              </a:xfrm>
              <a:prstGeom prst="rect">
                <a:avLst/>
              </a:prstGeom>
              <a:blipFill>
                <a:blip r:embed="rId3"/>
                <a:stretch>
                  <a:fillRect l="-1481" t="-476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楕円 8">
            <a:extLst>
              <a:ext uri="{FF2B5EF4-FFF2-40B4-BE49-F238E27FC236}">
                <a16:creationId xmlns:a16="http://schemas.microsoft.com/office/drawing/2014/main" id="{946A8B13-4A83-48BF-BCB1-508E66567361}"/>
              </a:ext>
            </a:extLst>
          </p:cNvPr>
          <p:cNvSpPr/>
          <p:nvPr/>
        </p:nvSpPr>
        <p:spPr>
          <a:xfrm>
            <a:off x="2405804" y="3651076"/>
            <a:ext cx="740368" cy="500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C76FE33-A2C4-40E4-AAE3-0FEB1242647F}"/>
              </a:ext>
            </a:extLst>
          </p:cNvPr>
          <p:cNvSpPr/>
          <p:nvPr/>
        </p:nvSpPr>
        <p:spPr>
          <a:xfrm>
            <a:off x="5217010" y="3413209"/>
            <a:ext cx="1377175" cy="976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F4152B0-F50D-47CC-A6BE-DAA3254217B4}"/>
              </a:ext>
            </a:extLst>
          </p:cNvPr>
          <p:cNvSpPr/>
          <p:nvPr/>
        </p:nvSpPr>
        <p:spPr>
          <a:xfrm>
            <a:off x="3308661" y="3716541"/>
            <a:ext cx="1784335" cy="36939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2810339-F74D-4AF8-A477-E3DB2FB9E112}"/>
                  </a:ext>
                </a:extLst>
              </p:cNvPr>
              <p:cNvSpPr txBox="1"/>
              <p:nvPr/>
            </p:nvSpPr>
            <p:spPr>
              <a:xfrm>
                <a:off x="2155677" y="3153501"/>
                <a:ext cx="12406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係数体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2810339-F74D-4AF8-A477-E3DB2FB9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77" y="3153501"/>
                <a:ext cx="1240621" cy="400110"/>
              </a:xfrm>
              <a:prstGeom prst="rect">
                <a:avLst/>
              </a:prstGeom>
              <a:blipFill>
                <a:blip r:embed="rId4"/>
                <a:stretch>
                  <a:fillRect l="-3448"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3C5A8F-C185-4871-86D5-2BC61422A84A}"/>
              </a:ext>
            </a:extLst>
          </p:cNvPr>
          <p:cNvSpPr txBox="1"/>
          <p:nvPr/>
        </p:nvSpPr>
        <p:spPr>
          <a:xfrm>
            <a:off x="4955671" y="4426970"/>
            <a:ext cx="1899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全ての根が既知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D6FB67-50D5-4C52-B2FC-21DB35C69366}"/>
              </a:ext>
            </a:extLst>
          </p:cNvPr>
          <p:cNvSpPr txBox="1"/>
          <p:nvPr/>
        </p:nvSpPr>
        <p:spPr>
          <a:xfrm>
            <a:off x="3146172" y="4694647"/>
            <a:ext cx="184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冪根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7962398-4DB0-4FAF-BD90-6984591DC64C}"/>
              </a:ext>
            </a:extLst>
          </p:cNvPr>
          <p:cNvCxnSpPr>
            <a:cxnSpLocks/>
          </p:cNvCxnSpPr>
          <p:nvPr/>
        </p:nvCxnSpPr>
        <p:spPr>
          <a:xfrm flipV="1">
            <a:off x="4142916" y="4176457"/>
            <a:ext cx="0" cy="462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0CF6FA-43A6-4015-BA6B-7D9BF56628E1}"/>
              </a:ext>
            </a:extLst>
          </p:cNvPr>
          <p:cNvSpPr txBox="1"/>
          <p:nvPr/>
        </p:nvSpPr>
        <p:spPr>
          <a:xfrm>
            <a:off x="3287396" y="4217455"/>
            <a:ext cx="83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添加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34B6AA-D33B-462B-B3B1-0C3B6895BF76}"/>
              </a:ext>
            </a:extLst>
          </p:cNvPr>
          <p:cNvSpPr txBox="1"/>
          <p:nvPr/>
        </p:nvSpPr>
        <p:spPr>
          <a:xfrm>
            <a:off x="3740107" y="3369439"/>
            <a:ext cx="83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拡大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1F29E96-3AF5-4B90-975A-719944F43534}"/>
                  </a:ext>
                </a:extLst>
              </p:cNvPr>
              <p:cNvSpPr txBox="1"/>
              <p:nvPr/>
            </p:nvSpPr>
            <p:spPr>
              <a:xfrm>
                <a:off x="4621697" y="2922573"/>
                <a:ext cx="2567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拡大体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冪根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1F29E96-3AF5-4B90-975A-719944F43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7" y="2922573"/>
                <a:ext cx="2567797" cy="400110"/>
              </a:xfrm>
              <a:prstGeom prst="rect">
                <a:avLst/>
              </a:prstGeom>
              <a:blipFill>
                <a:blip r:embed="rId5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コンテンツ プレースホルダー 1">
            <a:extLst>
              <a:ext uri="{FF2B5EF4-FFF2-40B4-BE49-F238E27FC236}">
                <a16:creationId xmlns:a16="http://schemas.microsoft.com/office/drawing/2014/main" id="{E929651E-B754-49F4-9D9B-526E2E949CAA}"/>
              </a:ext>
            </a:extLst>
          </p:cNvPr>
          <p:cNvSpPr txBox="1">
            <a:spLocks/>
          </p:cNvSpPr>
          <p:nvPr/>
        </p:nvSpPr>
        <p:spPr>
          <a:xfrm>
            <a:off x="408880" y="5445579"/>
            <a:ext cx="8323907" cy="50125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これが体から見た「可解性」</a:t>
            </a:r>
          </a:p>
        </p:txBody>
      </p:sp>
    </p:spTree>
    <p:extLst>
      <p:ext uri="{BB962C8B-B14F-4D97-AF65-F5344CB8AC3E}">
        <p14:creationId xmlns:p14="http://schemas.microsoft.com/office/powerpoint/2010/main" val="1794542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あみ</a:t>
            </a:r>
            <a:r>
              <a:rPr kumimoji="1" lang="ja-JP" altLang="en-US" dirty="0" err="1"/>
              <a:t>だ</a:t>
            </a:r>
            <a:r>
              <a:rPr kumimoji="1" lang="ja-JP" altLang="en-US" dirty="0"/>
              <a:t>くじをします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68944AC-6EBC-4398-82D8-DA07E55FBC59}"/>
              </a:ext>
            </a:extLst>
          </p:cNvPr>
          <p:cNvSpPr txBox="1">
            <a:spLocks/>
          </p:cNvSpPr>
          <p:nvPr/>
        </p:nvSpPr>
        <p:spPr>
          <a:xfrm>
            <a:off x="0" y="858009"/>
            <a:ext cx="9144000" cy="34655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縦棒</a:t>
            </a:r>
            <a:r>
              <a:rPr lang="en-US" altLang="ja-JP" sz="3200" dirty="0"/>
              <a:t>3</a:t>
            </a:r>
            <a:r>
              <a:rPr lang="ja-JP" altLang="en-US" sz="3200" dirty="0"/>
              <a:t>本のあみ</a:t>
            </a:r>
            <a:r>
              <a:rPr lang="ja-JP" altLang="en-US" sz="3200" dirty="0" err="1"/>
              <a:t>だ</a:t>
            </a:r>
            <a:r>
              <a:rPr lang="ja-JP" altLang="en-US" sz="3200" dirty="0"/>
              <a:t>くじのパターンは何個？</a:t>
            </a:r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pPr lvl="1"/>
            <a:endParaRPr lang="en-US" altLang="ja-JP" sz="2800" dirty="0"/>
          </a:p>
          <a:p>
            <a:endParaRPr lang="en-US" altLang="ja-JP" sz="3200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57CA33-BB2D-4305-9FE6-6DC6C94BD0C5}"/>
              </a:ext>
            </a:extLst>
          </p:cNvPr>
          <p:cNvCxnSpPr>
            <a:cxnSpLocks/>
          </p:cNvCxnSpPr>
          <p:nvPr/>
        </p:nvCxnSpPr>
        <p:spPr>
          <a:xfrm>
            <a:off x="3335251" y="2690571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F00F339-CCBF-412B-88A7-5C999A5A6926}"/>
              </a:ext>
            </a:extLst>
          </p:cNvPr>
          <p:cNvCxnSpPr>
            <a:cxnSpLocks/>
          </p:cNvCxnSpPr>
          <p:nvPr/>
        </p:nvCxnSpPr>
        <p:spPr>
          <a:xfrm>
            <a:off x="4349424" y="2690571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26A8A1C-2377-42FC-BEF5-A798FA3858B4}"/>
              </a:ext>
            </a:extLst>
          </p:cNvPr>
          <p:cNvCxnSpPr>
            <a:cxnSpLocks/>
          </p:cNvCxnSpPr>
          <p:nvPr/>
        </p:nvCxnSpPr>
        <p:spPr>
          <a:xfrm>
            <a:off x="5449116" y="2690571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34D0133-C618-41E7-B3AD-C24EC830B970}"/>
                  </a:ext>
                </a:extLst>
              </p:cNvPr>
              <p:cNvSpPr txBox="1"/>
              <p:nvPr/>
            </p:nvSpPr>
            <p:spPr>
              <a:xfrm>
                <a:off x="3073569" y="2341075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34D0133-C618-41E7-B3AD-C24EC830B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69" y="2341075"/>
                <a:ext cx="523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3ADA4D-B21C-433D-BC3F-C2E4A9664D0D}"/>
                  </a:ext>
                </a:extLst>
              </p:cNvPr>
              <p:cNvSpPr txBox="1"/>
              <p:nvPr/>
            </p:nvSpPr>
            <p:spPr>
              <a:xfrm>
                <a:off x="4084825" y="2341075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C3ADA4D-B21C-433D-BC3F-C2E4A9664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825" y="2341075"/>
                <a:ext cx="5233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281F65-1988-448F-9595-AA993DDE2132}"/>
                  </a:ext>
                </a:extLst>
              </p:cNvPr>
              <p:cNvSpPr txBox="1"/>
              <p:nvPr/>
            </p:nvSpPr>
            <p:spPr>
              <a:xfrm>
                <a:off x="5187434" y="2341075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281F65-1988-448F-9595-AA993DDE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434" y="2341075"/>
                <a:ext cx="5233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74C94A-B1D2-4661-86FF-B84F6F64F44F}"/>
                  </a:ext>
                </a:extLst>
              </p:cNvPr>
              <p:cNvSpPr txBox="1"/>
              <p:nvPr/>
            </p:nvSpPr>
            <p:spPr>
              <a:xfrm>
                <a:off x="3767602" y="2613625"/>
                <a:ext cx="113021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60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kumimoji="1" lang="ja-JP" altLang="en-US" sz="6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74C94A-B1D2-4661-86FF-B84F6F64F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02" y="2613625"/>
                <a:ext cx="113021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075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答え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68944AC-6EBC-4398-82D8-DA07E55FBC59}"/>
              </a:ext>
            </a:extLst>
          </p:cNvPr>
          <p:cNvSpPr txBox="1">
            <a:spLocks/>
          </p:cNvSpPr>
          <p:nvPr/>
        </p:nvSpPr>
        <p:spPr>
          <a:xfrm>
            <a:off x="0" y="858009"/>
            <a:ext cx="9144000" cy="200054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3!=6</a:t>
            </a:r>
            <a:r>
              <a:rPr lang="ja-JP" altLang="en-US" dirty="0"/>
              <a:t>通り（ゴールの順列を考えればよい）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714C169-9CA1-46D8-AF28-D89DB6EC35F3}"/>
              </a:ext>
            </a:extLst>
          </p:cNvPr>
          <p:cNvCxnSpPr>
            <a:cxnSpLocks/>
          </p:cNvCxnSpPr>
          <p:nvPr/>
        </p:nvCxnSpPr>
        <p:spPr>
          <a:xfrm>
            <a:off x="1109184" y="1777105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FFE408D-4E6D-4DE9-AB1C-BADBD3DC2A11}"/>
              </a:ext>
            </a:extLst>
          </p:cNvPr>
          <p:cNvCxnSpPr>
            <a:cxnSpLocks/>
          </p:cNvCxnSpPr>
          <p:nvPr/>
        </p:nvCxnSpPr>
        <p:spPr>
          <a:xfrm>
            <a:off x="1886537" y="1777105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6413661-88B8-43E0-AD7E-445545ACFDB0}"/>
              </a:ext>
            </a:extLst>
          </p:cNvPr>
          <p:cNvCxnSpPr>
            <a:cxnSpLocks/>
          </p:cNvCxnSpPr>
          <p:nvPr/>
        </p:nvCxnSpPr>
        <p:spPr>
          <a:xfrm>
            <a:off x="2677048" y="1777105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18136FC-40FD-491C-95AD-55F7A1F62642}"/>
                  </a:ext>
                </a:extLst>
              </p:cNvPr>
              <p:cNvSpPr txBox="1"/>
              <p:nvPr/>
            </p:nvSpPr>
            <p:spPr>
              <a:xfrm>
                <a:off x="847502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18136FC-40FD-491C-95AD-55F7A1F6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" y="1427609"/>
                <a:ext cx="523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0AFEA6D-7B4D-4EBE-B2AC-59B00D78AE4F}"/>
                  </a:ext>
                </a:extLst>
              </p:cNvPr>
              <p:cNvSpPr txBox="1"/>
              <p:nvPr/>
            </p:nvSpPr>
            <p:spPr>
              <a:xfrm>
                <a:off x="1621938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0AFEA6D-7B4D-4EBE-B2AC-59B00D78A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8" y="1427609"/>
                <a:ext cx="5233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2E258E7-4EA6-471F-98E7-A66B5C56CAA1}"/>
                  </a:ext>
                </a:extLst>
              </p:cNvPr>
              <p:cNvSpPr txBox="1"/>
              <p:nvPr/>
            </p:nvSpPr>
            <p:spPr>
              <a:xfrm>
                <a:off x="2421943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2E258E7-4EA6-471F-98E7-A66B5C56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43" y="1427609"/>
                <a:ext cx="5233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3FA503-4D09-443D-882B-6C8660787D14}"/>
                  </a:ext>
                </a:extLst>
              </p:cNvPr>
              <p:cNvSpPr txBox="1"/>
              <p:nvPr/>
            </p:nvSpPr>
            <p:spPr>
              <a:xfrm>
                <a:off x="847502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3FA503-4D09-443D-882B-6C866078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" y="2638878"/>
                <a:ext cx="5233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AFA4113-024D-41E1-AB53-561030D4AA27}"/>
                  </a:ext>
                </a:extLst>
              </p:cNvPr>
              <p:cNvSpPr txBox="1"/>
              <p:nvPr/>
            </p:nvSpPr>
            <p:spPr>
              <a:xfrm>
                <a:off x="1621938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AFA4113-024D-41E1-AB53-561030D4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8" y="2638878"/>
                <a:ext cx="5233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AA0609-C31F-46DF-AAC8-81F9F1AFE601}"/>
                  </a:ext>
                </a:extLst>
              </p:cNvPr>
              <p:cNvSpPr txBox="1"/>
              <p:nvPr/>
            </p:nvSpPr>
            <p:spPr>
              <a:xfrm>
                <a:off x="2421943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AA0609-C31F-46DF-AAC8-81F9F1AFE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43" y="2638878"/>
                <a:ext cx="5233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B3DDBB1-4CFC-4DDC-915E-5A46F627B09B}"/>
              </a:ext>
            </a:extLst>
          </p:cNvPr>
          <p:cNvCxnSpPr>
            <a:cxnSpLocks/>
          </p:cNvCxnSpPr>
          <p:nvPr/>
        </p:nvCxnSpPr>
        <p:spPr>
          <a:xfrm>
            <a:off x="3766882" y="1777105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8B7164B-12AB-403B-A2EE-FCE7C4AD470B}"/>
              </a:ext>
            </a:extLst>
          </p:cNvPr>
          <p:cNvCxnSpPr>
            <a:cxnSpLocks/>
          </p:cNvCxnSpPr>
          <p:nvPr/>
        </p:nvCxnSpPr>
        <p:spPr>
          <a:xfrm>
            <a:off x="4544235" y="1777105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FC51B21-E302-4CCF-BC5D-58EE50054DD2}"/>
              </a:ext>
            </a:extLst>
          </p:cNvPr>
          <p:cNvCxnSpPr>
            <a:cxnSpLocks/>
          </p:cNvCxnSpPr>
          <p:nvPr/>
        </p:nvCxnSpPr>
        <p:spPr>
          <a:xfrm>
            <a:off x="5341326" y="1777105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F686589-B1A6-49C4-BD37-DA7DD71DF1F6}"/>
                  </a:ext>
                </a:extLst>
              </p:cNvPr>
              <p:cNvSpPr txBox="1"/>
              <p:nvPr/>
            </p:nvSpPr>
            <p:spPr>
              <a:xfrm>
                <a:off x="3505200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F686589-B1A6-49C4-BD37-DA7DD71DF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427609"/>
                <a:ext cx="5233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734B4B3-D484-4A72-A830-0D4DDF676EA3}"/>
                  </a:ext>
                </a:extLst>
              </p:cNvPr>
              <p:cNvSpPr txBox="1"/>
              <p:nvPr/>
            </p:nvSpPr>
            <p:spPr>
              <a:xfrm>
                <a:off x="4279636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734B4B3-D484-4A72-A830-0D4DDF676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36" y="1427609"/>
                <a:ext cx="5233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37373AF-68D3-44BA-AD7E-1E026C3BE143}"/>
                  </a:ext>
                </a:extLst>
              </p:cNvPr>
              <p:cNvSpPr txBox="1"/>
              <p:nvPr/>
            </p:nvSpPr>
            <p:spPr>
              <a:xfrm>
                <a:off x="5066484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37373AF-68D3-44BA-AD7E-1E026C3BE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84" y="1427609"/>
                <a:ext cx="5233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492CD24-791A-464F-A377-14996E6C608E}"/>
                  </a:ext>
                </a:extLst>
              </p:cNvPr>
              <p:cNvSpPr txBox="1"/>
              <p:nvPr/>
            </p:nvSpPr>
            <p:spPr>
              <a:xfrm>
                <a:off x="3505200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492CD24-791A-464F-A377-14996E6C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38878"/>
                <a:ext cx="52336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9FB35C0-A70E-4787-ACEF-EAFB1686CA28}"/>
                  </a:ext>
                </a:extLst>
              </p:cNvPr>
              <p:cNvSpPr txBox="1"/>
              <p:nvPr/>
            </p:nvSpPr>
            <p:spPr>
              <a:xfrm>
                <a:off x="4279636" y="2638878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9FB35C0-A70E-4787-ACEF-EAFB1686C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36" y="2638878"/>
                <a:ext cx="523364" cy="3693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33F9051-F62C-4012-B1EE-4E687C30F656}"/>
                  </a:ext>
                </a:extLst>
              </p:cNvPr>
              <p:cNvSpPr txBox="1"/>
              <p:nvPr/>
            </p:nvSpPr>
            <p:spPr>
              <a:xfrm>
                <a:off x="5066484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33F9051-F62C-4012-B1EE-4E687C30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84" y="2638878"/>
                <a:ext cx="52336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659FE53-06AD-47BC-8836-CBFCF9265291}"/>
              </a:ext>
            </a:extLst>
          </p:cNvPr>
          <p:cNvCxnSpPr>
            <a:cxnSpLocks/>
          </p:cNvCxnSpPr>
          <p:nvPr/>
        </p:nvCxnSpPr>
        <p:spPr>
          <a:xfrm>
            <a:off x="6512981" y="1777105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64BE42F-B8EF-4BD5-B126-59C90ADCC8E8}"/>
              </a:ext>
            </a:extLst>
          </p:cNvPr>
          <p:cNvCxnSpPr>
            <a:cxnSpLocks/>
          </p:cNvCxnSpPr>
          <p:nvPr/>
        </p:nvCxnSpPr>
        <p:spPr>
          <a:xfrm>
            <a:off x="7290334" y="1777105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FA05166-6760-41BC-84F6-E51DE783C04A}"/>
              </a:ext>
            </a:extLst>
          </p:cNvPr>
          <p:cNvCxnSpPr>
            <a:cxnSpLocks/>
          </p:cNvCxnSpPr>
          <p:nvPr/>
        </p:nvCxnSpPr>
        <p:spPr>
          <a:xfrm>
            <a:off x="8067692" y="1777105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DA6400C-9F10-476A-B965-DC0FB61BE065}"/>
                  </a:ext>
                </a:extLst>
              </p:cNvPr>
              <p:cNvSpPr txBox="1"/>
              <p:nvPr/>
            </p:nvSpPr>
            <p:spPr>
              <a:xfrm>
                <a:off x="6251299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DA6400C-9F10-476A-B965-DC0FB61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99" y="1427609"/>
                <a:ext cx="52336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E46706E-5093-4387-9002-8E856BD9F34B}"/>
                  </a:ext>
                </a:extLst>
              </p:cNvPr>
              <p:cNvSpPr txBox="1"/>
              <p:nvPr/>
            </p:nvSpPr>
            <p:spPr>
              <a:xfrm>
                <a:off x="7025735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E46706E-5093-4387-9002-8E856BD9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5" y="1427609"/>
                <a:ext cx="5233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D5AE021-09D2-43D6-A0BC-079B86BDEB78}"/>
                  </a:ext>
                </a:extLst>
              </p:cNvPr>
              <p:cNvSpPr txBox="1"/>
              <p:nvPr/>
            </p:nvSpPr>
            <p:spPr>
              <a:xfrm>
                <a:off x="7819163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D5AE021-09D2-43D6-A0BC-079B86BD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63" y="1427609"/>
                <a:ext cx="52336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3D120B-86C0-422F-9CA1-3DE4FB18BE98}"/>
                  </a:ext>
                </a:extLst>
              </p:cNvPr>
              <p:cNvSpPr txBox="1"/>
              <p:nvPr/>
            </p:nvSpPr>
            <p:spPr>
              <a:xfrm>
                <a:off x="6251299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3D120B-86C0-422F-9CA1-3DE4FB18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99" y="2638878"/>
                <a:ext cx="52336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0A10FBC-AD1C-4AE8-B469-8479AF24A21A}"/>
                  </a:ext>
                </a:extLst>
              </p:cNvPr>
              <p:cNvSpPr txBox="1"/>
              <p:nvPr/>
            </p:nvSpPr>
            <p:spPr>
              <a:xfrm>
                <a:off x="7025735" y="2638878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0A10FBC-AD1C-4AE8-B469-8479AF24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5" y="2638878"/>
                <a:ext cx="523364" cy="3693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9FC244-1031-4182-94A7-875D931CE734}"/>
                  </a:ext>
                </a:extLst>
              </p:cNvPr>
              <p:cNvSpPr txBox="1"/>
              <p:nvPr/>
            </p:nvSpPr>
            <p:spPr>
              <a:xfrm>
                <a:off x="7819163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9FC244-1031-4182-94A7-875D931CE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63" y="2638878"/>
                <a:ext cx="52336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32BB836-126A-452C-B6AB-875B4DF2694A}"/>
              </a:ext>
            </a:extLst>
          </p:cNvPr>
          <p:cNvCxnSpPr>
            <a:cxnSpLocks/>
          </p:cNvCxnSpPr>
          <p:nvPr/>
        </p:nvCxnSpPr>
        <p:spPr>
          <a:xfrm>
            <a:off x="1109184" y="3886694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F1787C9-E3C2-4354-8E8F-F16C84A41D12}"/>
              </a:ext>
            </a:extLst>
          </p:cNvPr>
          <p:cNvCxnSpPr>
            <a:cxnSpLocks/>
          </p:cNvCxnSpPr>
          <p:nvPr/>
        </p:nvCxnSpPr>
        <p:spPr>
          <a:xfrm>
            <a:off x="1886537" y="3886694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5CF6937-2F88-424C-8335-A4378A27008A}"/>
              </a:ext>
            </a:extLst>
          </p:cNvPr>
          <p:cNvCxnSpPr>
            <a:cxnSpLocks/>
          </p:cNvCxnSpPr>
          <p:nvPr/>
        </p:nvCxnSpPr>
        <p:spPr>
          <a:xfrm>
            <a:off x="2683625" y="3886694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384361A-0DD0-4E7A-9666-617DE13A2467}"/>
                  </a:ext>
                </a:extLst>
              </p:cNvPr>
              <p:cNvSpPr txBox="1"/>
              <p:nvPr/>
            </p:nvSpPr>
            <p:spPr>
              <a:xfrm>
                <a:off x="847502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384361A-0DD0-4E7A-9666-617DE13A2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" y="3537198"/>
                <a:ext cx="5233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1E2EBB2-C92A-4BE2-ABAA-B9ECBC3A5A90}"/>
                  </a:ext>
                </a:extLst>
              </p:cNvPr>
              <p:cNvSpPr txBox="1"/>
              <p:nvPr/>
            </p:nvSpPr>
            <p:spPr>
              <a:xfrm>
                <a:off x="1621938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1E2EBB2-C92A-4BE2-ABAA-B9ECBC3A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8" y="3537198"/>
                <a:ext cx="52336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2AB2561-6F74-410C-BACA-C4548ED3CC75}"/>
                  </a:ext>
                </a:extLst>
              </p:cNvPr>
              <p:cNvSpPr txBox="1"/>
              <p:nvPr/>
            </p:nvSpPr>
            <p:spPr>
              <a:xfrm>
                <a:off x="2421943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2AB2561-6F74-410C-BACA-C4548ED3C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43" y="3537198"/>
                <a:ext cx="52336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CE010F2-5014-4E01-AAE0-3B2396012C48}"/>
                  </a:ext>
                </a:extLst>
              </p:cNvPr>
              <p:cNvSpPr txBox="1"/>
              <p:nvPr/>
            </p:nvSpPr>
            <p:spPr>
              <a:xfrm>
                <a:off x="847502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CE010F2-5014-4E01-AAE0-3B2396012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" y="4748467"/>
                <a:ext cx="523364" cy="3693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040E438-9D87-470F-ABBB-FF77B1063F98}"/>
                  </a:ext>
                </a:extLst>
              </p:cNvPr>
              <p:cNvSpPr txBox="1"/>
              <p:nvPr/>
            </p:nvSpPr>
            <p:spPr>
              <a:xfrm>
                <a:off x="1621938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040E438-9D87-470F-ABBB-FF77B106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8" y="4748467"/>
                <a:ext cx="523364" cy="3693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BDFDF08-FE69-4407-8700-DF76DAEC6518}"/>
                  </a:ext>
                </a:extLst>
              </p:cNvPr>
              <p:cNvSpPr txBox="1"/>
              <p:nvPr/>
            </p:nvSpPr>
            <p:spPr>
              <a:xfrm>
                <a:off x="2421943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BDFDF08-FE69-4407-8700-DF76DAEC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43" y="4748467"/>
                <a:ext cx="523364" cy="3693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57D153B-139A-4E1A-A1FC-3ED4BAD5BC92}"/>
              </a:ext>
            </a:extLst>
          </p:cNvPr>
          <p:cNvCxnSpPr>
            <a:cxnSpLocks/>
          </p:cNvCxnSpPr>
          <p:nvPr/>
        </p:nvCxnSpPr>
        <p:spPr>
          <a:xfrm>
            <a:off x="3766882" y="3886694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76756A9-482B-4552-B537-312A813BECC4}"/>
              </a:ext>
            </a:extLst>
          </p:cNvPr>
          <p:cNvCxnSpPr>
            <a:cxnSpLocks/>
          </p:cNvCxnSpPr>
          <p:nvPr/>
        </p:nvCxnSpPr>
        <p:spPr>
          <a:xfrm>
            <a:off x="4544235" y="3886694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FB8B172-82C8-4A66-B388-E9BBAC3DD12A}"/>
              </a:ext>
            </a:extLst>
          </p:cNvPr>
          <p:cNvCxnSpPr>
            <a:cxnSpLocks/>
          </p:cNvCxnSpPr>
          <p:nvPr/>
        </p:nvCxnSpPr>
        <p:spPr>
          <a:xfrm>
            <a:off x="5321590" y="3886694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954A2ED-3693-44E1-B4B2-FA24D1D41F4A}"/>
                  </a:ext>
                </a:extLst>
              </p:cNvPr>
              <p:cNvSpPr txBox="1"/>
              <p:nvPr/>
            </p:nvSpPr>
            <p:spPr>
              <a:xfrm>
                <a:off x="3505200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954A2ED-3693-44E1-B4B2-FA24D1D41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37198"/>
                <a:ext cx="52336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CFD080A-DF64-4477-B0CC-0EEFB095AF85}"/>
                  </a:ext>
                </a:extLst>
              </p:cNvPr>
              <p:cNvSpPr txBox="1"/>
              <p:nvPr/>
            </p:nvSpPr>
            <p:spPr>
              <a:xfrm>
                <a:off x="4279636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CFD080A-DF64-4477-B0CC-0EEFB095A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36" y="3537198"/>
                <a:ext cx="52336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75B12721-F060-4B90-81C4-E5542A514CC2}"/>
                  </a:ext>
                </a:extLst>
              </p:cNvPr>
              <p:cNvSpPr txBox="1"/>
              <p:nvPr/>
            </p:nvSpPr>
            <p:spPr>
              <a:xfrm>
                <a:off x="5066484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75B12721-F060-4B90-81C4-E5542A51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84" y="3537198"/>
                <a:ext cx="523364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5197441-849F-4FDF-9E2C-B2563EF94EC3}"/>
                  </a:ext>
                </a:extLst>
              </p:cNvPr>
              <p:cNvSpPr txBox="1"/>
              <p:nvPr/>
            </p:nvSpPr>
            <p:spPr>
              <a:xfrm>
                <a:off x="3505200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5197441-849F-4FDF-9E2C-B2563EF9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48467"/>
                <a:ext cx="523364" cy="36939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0CDF95F-8613-4F3D-A9C0-840AE2123732}"/>
                  </a:ext>
                </a:extLst>
              </p:cNvPr>
              <p:cNvSpPr txBox="1"/>
              <p:nvPr/>
            </p:nvSpPr>
            <p:spPr>
              <a:xfrm>
                <a:off x="4279636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0CDF95F-8613-4F3D-A9C0-840AE212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36" y="4748467"/>
                <a:ext cx="523364" cy="36939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98D3325-2466-4E2B-AE48-1920F7B0DB1A}"/>
                  </a:ext>
                </a:extLst>
              </p:cNvPr>
              <p:cNvSpPr txBox="1"/>
              <p:nvPr/>
            </p:nvSpPr>
            <p:spPr>
              <a:xfrm>
                <a:off x="5066484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98D3325-2466-4E2B-AE48-1920F7B0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84" y="4748467"/>
                <a:ext cx="523364" cy="36939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BA1327E-3E53-4DD7-9A25-ADC4093B5F1D}"/>
              </a:ext>
            </a:extLst>
          </p:cNvPr>
          <p:cNvCxnSpPr>
            <a:cxnSpLocks/>
          </p:cNvCxnSpPr>
          <p:nvPr/>
        </p:nvCxnSpPr>
        <p:spPr>
          <a:xfrm>
            <a:off x="6512981" y="3886694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E30B723-6C8C-4E99-B0A7-52F4B0CEB189}"/>
              </a:ext>
            </a:extLst>
          </p:cNvPr>
          <p:cNvCxnSpPr>
            <a:cxnSpLocks/>
          </p:cNvCxnSpPr>
          <p:nvPr/>
        </p:nvCxnSpPr>
        <p:spPr>
          <a:xfrm>
            <a:off x="7290334" y="3886694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7792EB8-975C-4427-99BA-EA1140DB0D08}"/>
              </a:ext>
            </a:extLst>
          </p:cNvPr>
          <p:cNvCxnSpPr>
            <a:cxnSpLocks/>
          </p:cNvCxnSpPr>
          <p:nvPr/>
        </p:nvCxnSpPr>
        <p:spPr>
          <a:xfrm>
            <a:off x="8087426" y="3886694"/>
            <a:ext cx="0" cy="861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C9A9CC-AA16-47E9-A8F8-1C9FC949A67A}"/>
                  </a:ext>
                </a:extLst>
              </p:cNvPr>
              <p:cNvSpPr txBox="1"/>
              <p:nvPr/>
            </p:nvSpPr>
            <p:spPr>
              <a:xfrm>
                <a:off x="6251299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C9A9CC-AA16-47E9-A8F8-1C9FC949A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99" y="3537198"/>
                <a:ext cx="52336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E0A8C92-0803-4C83-95EA-B412B43D0730}"/>
                  </a:ext>
                </a:extLst>
              </p:cNvPr>
              <p:cNvSpPr txBox="1"/>
              <p:nvPr/>
            </p:nvSpPr>
            <p:spPr>
              <a:xfrm>
                <a:off x="7025735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E0A8C92-0803-4C83-95EA-B412B43D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5" y="3537198"/>
                <a:ext cx="52336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CAD67285-60B1-42C5-87E6-2BE7A8BD8E0F}"/>
                  </a:ext>
                </a:extLst>
              </p:cNvPr>
              <p:cNvSpPr txBox="1"/>
              <p:nvPr/>
            </p:nvSpPr>
            <p:spPr>
              <a:xfrm>
                <a:off x="7832318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CAD67285-60B1-42C5-87E6-2BE7A8BD8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318" y="3537198"/>
                <a:ext cx="52336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425F94A-450C-4209-9F12-636BD55E9C92}"/>
                  </a:ext>
                </a:extLst>
              </p:cNvPr>
              <p:cNvSpPr txBox="1"/>
              <p:nvPr/>
            </p:nvSpPr>
            <p:spPr>
              <a:xfrm>
                <a:off x="6251299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425F94A-450C-4209-9F12-636BD5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99" y="4748467"/>
                <a:ext cx="523364" cy="36939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435D7621-AA7C-4CF5-B982-E393B1F1AB4C}"/>
                  </a:ext>
                </a:extLst>
              </p:cNvPr>
              <p:cNvSpPr txBox="1"/>
              <p:nvPr/>
            </p:nvSpPr>
            <p:spPr>
              <a:xfrm>
                <a:off x="7025735" y="4748467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435D7621-AA7C-4CF5-B982-E393B1F1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5" y="4748467"/>
                <a:ext cx="523364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249FB89-CA16-4DB6-80AF-CED379D47615}"/>
                  </a:ext>
                </a:extLst>
              </p:cNvPr>
              <p:cNvSpPr txBox="1"/>
              <p:nvPr/>
            </p:nvSpPr>
            <p:spPr>
              <a:xfrm>
                <a:off x="7832318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249FB89-CA16-4DB6-80AF-CED379D4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318" y="4748467"/>
                <a:ext cx="523364" cy="36939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9BC3DC1-F341-43EF-BCD7-2E8BF3BC443E}"/>
              </a:ext>
            </a:extLst>
          </p:cNvPr>
          <p:cNvCxnSpPr>
            <a:cxnSpLocks/>
          </p:cNvCxnSpPr>
          <p:nvPr/>
        </p:nvCxnSpPr>
        <p:spPr>
          <a:xfrm flipH="1">
            <a:off x="3783157" y="2104592"/>
            <a:ext cx="769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E883E52-F8CB-4C64-B867-C7DF84A5FF4B}"/>
              </a:ext>
            </a:extLst>
          </p:cNvPr>
          <p:cNvCxnSpPr>
            <a:cxnSpLocks/>
          </p:cNvCxnSpPr>
          <p:nvPr/>
        </p:nvCxnSpPr>
        <p:spPr>
          <a:xfrm flipH="1">
            <a:off x="7290334" y="2104592"/>
            <a:ext cx="769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011BEA7-D0C8-457A-A88E-962210E6BDBD}"/>
              </a:ext>
            </a:extLst>
          </p:cNvPr>
          <p:cNvCxnSpPr>
            <a:cxnSpLocks/>
          </p:cNvCxnSpPr>
          <p:nvPr/>
        </p:nvCxnSpPr>
        <p:spPr>
          <a:xfrm flipH="1">
            <a:off x="1117322" y="4112106"/>
            <a:ext cx="769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B0E28A21-1DBA-428D-88B8-EA4CC3704237}"/>
              </a:ext>
            </a:extLst>
          </p:cNvPr>
          <p:cNvCxnSpPr>
            <a:cxnSpLocks/>
          </p:cNvCxnSpPr>
          <p:nvPr/>
        </p:nvCxnSpPr>
        <p:spPr>
          <a:xfrm flipH="1">
            <a:off x="1886537" y="4422388"/>
            <a:ext cx="769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95A86A3C-6D82-4556-A2ED-1A63A64811AD}"/>
              </a:ext>
            </a:extLst>
          </p:cNvPr>
          <p:cNvCxnSpPr>
            <a:cxnSpLocks/>
          </p:cNvCxnSpPr>
          <p:nvPr/>
        </p:nvCxnSpPr>
        <p:spPr>
          <a:xfrm flipH="1">
            <a:off x="4552372" y="4128051"/>
            <a:ext cx="769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8787FBEA-9007-4949-83C0-D67373BB2051}"/>
              </a:ext>
            </a:extLst>
          </p:cNvPr>
          <p:cNvCxnSpPr>
            <a:cxnSpLocks/>
          </p:cNvCxnSpPr>
          <p:nvPr/>
        </p:nvCxnSpPr>
        <p:spPr>
          <a:xfrm flipH="1">
            <a:off x="3783157" y="4422388"/>
            <a:ext cx="769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E2BF12F-E3DE-4350-AD0F-69F19515A168}"/>
              </a:ext>
            </a:extLst>
          </p:cNvPr>
          <p:cNvCxnSpPr>
            <a:cxnSpLocks/>
          </p:cNvCxnSpPr>
          <p:nvPr/>
        </p:nvCxnSpPr>
        <p:spPr>
          <a:xfrm flipH="1">
            <a:off x="7298477" y="3991001"/>
            <a:ext cx="769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EEF590FB-3106-43E5-835C-5C86E96524D4}"/>
              </a:ext>
            </a:extLst>
          </p:cNvPr>
          <p:cNvCxnSpPr>
            <a:cxnSpLocks/>
          </p:cNvCxnSpPr>
          <p:nvPr/>
        </p:nvCxnSpPr>
        <p:spPr>
          <a:xfrm flipH="1">
            <a:off x="6529262" y="4285338"/>
            <a:ext cx="769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E0624F9-F9D2-4803-A730-EA1E3D52E91E}"/>
              </a:ext>
            </a:extLst>
          </p:cNvPr>
          <p:cNvCxnSpPr>
            <a:cxnSpLocks/>
          </p:cNvCxnSpPr>
          <p:nvPr/>
        </p:nvCxnSpPr>
        <p:spPr>
          <a:xfrm flipH="1">
            <a:off x="7290334" y="4595620"/>
            <a:ext cx="7692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1D59BE8-2972-4CC5-82E5-07F6CF8B01AF}"/>
                  </a:ext>
                </a:extLst>
              </p:cNvPr>
              <p:cNvSpPr txBox="1"/>
              <p:nvPr/>
            </p:nvSpPr>
            <p:spPr>
              <a:xfrm>
                <a:off x="1375974" y="2949159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[1,2,3]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1D59BE8-2972-4CC5-82E5-07F6CF8B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74" y="2949159"/>
                <a:ext cx="974708" cy="369332"/>
              </a:xfrm>
              <a:prstGeom prst="rect">
                <a:avLst/>
              </a:prstGeom>
              <a:blipFill>
                <a:blip r:embed="rId3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58EE077-9836-4C83-9871-931BF44E2810}"/>
                  </a:ext>
                </a:extLst>
              </p:cNvPr>
              <p:cNvSpPr txBox="1"/>
              <p:nvPr/>
            </p:nvSpPr>
            <p:spPr>
              <a:xfrm>
                <a:off x="4028564" y="2916717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[2,1,3]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58EE077-9836-4C83-9871-931BF44E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564" y="2916717"/>
                <a:ext cx="974708" cy="369332"/>
              </a:xfrm>
              <a:prstGeom prst="rect">
                <a:avLst/>
              </a:prstGeom>
              <a:blipFill>
                <a:blip r:embed="rId4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76C456A-5936-49A4-9A4D-445A02B10B26}"/>
                  </a:ext>
                </a:extLst>
              </p:cNvPr>
              <p:cNvSpPr txBox="1"/>
              <p:nvPr/>
            </p:nvSpPr>
            <p:spPr>
              <a:xfrm>
                <a:off x="6774663" y="2925127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[1,3,2]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76C456A-5936-49A4-9A4D-445A02B1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3" y="2925127"/>
                <a:ext cx="974708" cy="369332"/>
              </a:xfrm>
              <a:prstGeom prst="rect">
                <a:avLst/>
              </a:prstGeom>
              <a:blipFill>
                <a:blip r:embed="rId4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50DEFD55-20DB-4BF5-98EA-ECDEE6A03605}"/>
                  </a:ext>
                </a:extLst>
              </p:cNvPr>
              <p:cNvSpPr txBox="1"/>
              <p:nvPr/>
            </p:nvSpPr>
            <p:spPr>
              <a:xfrm>
                <a:off x="1370866" y="5031337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2,3,1]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50DEFD55-20DB-4BF5-98EA-ECDEE6A0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66" y="5031337"/>
                <a:ext cx="974708" cy="369332"/>
              </a:xfrm>
              <a:prstGeom prst="rect">
                <a:avLst/>
              </a:prstGeom>
              <a:blipFill>
                <a:blip r:embed="rId4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EFD74749-105D-4F58-BC5A-F92D7B9C15FA}"/>
                  </a:ext>
                </a:extLst>
              </p:cNvPr>
              <p:cNvSpPr txBox="1"/>
              <p:nvPr/>
            </p:nvSpPr>
            <p:spPr>
              <a:xfrm>
                <a:off x="4028564" y="5013821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[3,1,2]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EFD74749-105D-4F58-BC5A-F92D7B9C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564" y="5013821"/>
                <a:ext cx="974708" cy="369332"/>
              </a:xfrm>
              <a:prstGeom prst="rect">
                <a:avLst/>
              </a:prstGeom>
              <a:blipFill>
                <a:blip r:embed="rId4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BF2417AA-5B86-4B19-AE56-96BCFB08454F}"/>
                  </a:ext>
                </a:extLst>
              </p:cNvPr>
              <p:cNvSpPr txBox="1"/>
              <p:nvPr/>
            </p:nvSpPr>
            <p:spPr>
              <a:xfrm>
                <a:off x="6774663" y="5026929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[3,2,1]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BF2417AA-5B86-4B19-AE56-96BCFB08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3" y="5026929"/>
                <a:ext cx="974708" cy="369332"/>
              </a:xfrm>
              <a:prstGeom prst="rect">
                <a:avLst/>
              </a:prstGeom>
              <a:blipFill>
                <a:blip r:embed="rId4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437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別の見方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68944AC-6EBC-4398-82D8-DA07E55FBC59}"/>
              </a:ext>
            </a:extLst>
          </p:cNvPr>
          <p:cNvSpPr txBox="1">
            <a:spLocks/>
          </p:cNvSpPr>
          <p:nvPr/>
        </p:nvSpPr>
        <p:spPr>
          <a:xfrm>
            <a:off x="0" y="858009"/>
            <a:ext cx="9144000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これは横棒を引くことで、数字の位置交換を行っている。</a:t>
            </a:r>
            <a:endParaRPr lang="en-US" altLang="ja-JP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18136FC-40FD-491C-95AD-55F7A1F62642}"/>
                  </a:ext>
                </a:extLst>
              </p:cNvPr>
              <p:cNvSpPr txBox="1"/>
              <p:nvPr/>
            </p:nvSpPr>
            <p:spPr>
              <a:xfrm>
                <a:off x="847502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18136FC-40FD-491C-95AD-55F7A1F6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" y="1427609"/>
                <a:ext cx="523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0AFEA6D-7B4D-4EBE-B2AC-59B00D78AE4F}"/>
                  </a:ext>
                </a:extLst>
              </p:cNvPr>
              <p:cNvSpPr txBox="1"/>
              <p:nvPr/>
            </p:nvSpPr>
            <p:spPr>
              <a:xfrm>
                <a:off x="1621938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0AFEA6D-7B4D-4EBE-B2AC-59B00D78A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8" y="1427609"/>
                <a:ext cx="5233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2E258E7-4EA6-471F-98E7-A66B5C56CAA1}"/>
                  </a:ext>
                </a:extLst>
              </p:cNvPr>
              <p:cNvSpPr txBox="1"/>
              <p:nvPr/>
            </p:nvSpPr>
            <p:spPr>
              <a:xfrm>
                <a:off x="2421943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2E258E7-4EA6-471F-98E7-A66B5C56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43" y="1427609"/>
                <a:ext cx="5233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3FA503-4D09-443D-882B-6C8660787D14}"/>
                  </a:ext>
                </a:extLst>
              </p:cNvPr>
              <p:cNvSpPr txBox="1"/>
              <p:nvPr/>
            </p:nvSpPr>
            <p:spPr>
              <a:xfrm>
                <a:off x="847502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3FA503-4D09-443D-882B-6C866078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" y="2638878"/>
                <a:ext cx="5233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AFA4113-024D-41E1-AB53-561030D4AA27}"/>
                  </a:ext>
                </a:extLst>
              </p:cNvPr>
              <p:cNvSpPr txBox="1"/>
              <p:nvPr/>
            </p:nvSpPr>
            <p:spPr>
              <a:xfrm>
                <a:off x="1621938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AFA4113-024D-41E1-AB53-561030D4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8" y="2638878"/>
                <a:ext cx="5233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AA0609-C31F-46DF-AAC8-81F9F1AFE601}"/>
                  </a:ext>
                </a:extLst>
              </p:cNvPr>
              <p:cNvSpPr txBox="1"/>
              <p:nvPr/>
            </p:nvSpPr>
            <p:spPr>
              <a:xfrm>
                <a:off x="2421943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AA0609-C31F-46DF-AAC8-81F9F1AFE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43" y="2638878"/>
                <a:ext cx="5233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F686589-B1A6-49C4-BD37-DA7DD71DF1F6}"/>
                  </a:ext>
                </a:extLst>
              </p:cNvPr>
              <p:cNvSpPr txBox="1"/>
              <p:nvPr/>
            </p:nvSpPr>
            <p:spPr>
              <a:xfrm>
                <a:off x="3505200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F686589-B1A6-49C4-BD37-DA7DD71DF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427609"/>
                <a:ext cx="5233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734B4B3-D484-4A72-A830-0D4DDF676EA3}"/>
                  </a:ext>
                </a:extLst>
              </p:cNvPr>
              <p:cNvSpPr txBox="1"/>
              <p:nvPr/>
            </p:nvSpPr>
            <p:spPr>
              <a:xfrm>
                <a:off x="4279636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734B4B3-D484-4A72-A830-0D4DDF676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36" y="1427609"/>
                <a:ext cx="5233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37373AF-68D3-44BA-AD7E-1E026C3BE143}"/>
                  </a:ext>
                </a:extLst>
              </p:cNvPr>
              <p:cNvSpPr txBox="1"/>
              <p:nvPr/>
            </p:nvSpPr>
            <p:spPr>
              <a:xfrm>
                <a:off x="5066484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37373AF-68D3-44BA-AD7E-1E026C3BE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84" y="1427609"/>
                <a:ext cx="5233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492CD24-791A-464F-A377-14996E6C608E}"/>
                  </a:ext>
                </a:extLst>
              </p:cNvPr>
              <p:cNvSpPr txBox="1"/>
              <p:nvPr/>
            </p:nvSpPr>
            <p:spPr>
              <a:xfrm>
                <a:off x="3505200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492CD24-791A-464F-A377-14996E6C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38878"/>
                <a:ext cx="52336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9FB35C0-A70E-4787-ACEF-EAFB1686CA28}"/>
                  </a:ext>
                </a:extLst>
              </p:cNvPr>
              <p:cNvSpPr txBox="1"/>
              <p:nvPr/>
            </p:nvSpPr>
            <p:spPr>
              <a:xfrm>
                <a:off x="4279636" y="2638878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9FB35C0-A70E-4787-ACEF-EAFB1686C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36" y="2638878"/>
                <a:ext cx="523364" cy="3693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33F9051-F62C-4012-B1EE-4E687C30F656}"/>
                  </a:ext>
                </a:extLst>
              </p:cNvPr>
              <p:cNvSpPr txBox="1"/>
              <p:nvPr/>
            </p:nvSpPr>
            <p:spPr>
              <a:xfrm>
                <a:off x="5066484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33F9051-F62C-4012-B1EE-4E687C30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84" y="2638878"/>
                <a:ext cx="52336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DA6400C-9F10-476A-B965-DC0FB61BE065}"/>
                  </a:ext>
                </a:extLst>
              </p:cNvPr>
              <p:cNvSpPr txBox="1"/>
              <p:nvPr/>
            </p:nvSpPr>
            <p:spPr>
              <a:xfrm>
                <a:off x="6251299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DA6400C-9F10-476A-B965-DC0FB61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99" y="1427609"/>
                <a:ext cx="52336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E46706E-5093-4387-9002-8E856BD9F34B}"/>
                  </a:ext>
                </a:extLst>
              </p:cNvPr>
              <p:cNvSpPr txBox="1"/>
              <p:nvPr/>
            </p:nvSpPr>
            <p:spPr>
              <a:xfrm>
                <a:off x="7025735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E46706E-5093-4387-9002-8E856BD9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5" y="1427609"/>
                <a:ext cx="5233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D5AE021-09D2-43D6-A0BC-079B86BDEB78}"/>
                  </a:ext>
                </a:extLst>
              </p:cNvPr>
              <p:cNvSpPr txBox="1"/>
              <p:nvPr/>
            </p:nvSpPr>
            <p:spPr>
              <a:xfrm>
                <a:off x="7819163" y="14276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D5AE021-09D2-43D6-A0BC-079B86BD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63" y="1427609"/>
                <a:ext cx="52336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3D120B-86C0-422F-9CA1-3DE4FB18BE98}"/>
                  </a:ext>
                </a:extLst>
              </p:cNvPr>
              <p:cNvSpPr txBox="1"/>
              <p:nvPr/>
            </p:nvSpPr>
            <p:spPr>
              <a:xfrm>
                <a:off x="6251299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43D120B-86C0-422F-9CA1-3DE4FB18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99" y="2638878"/>
                <a:ext cx="52336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0A10FBC-AD1C-4AE8-B469-8479AF24A21A}"/>
                  </a:ext>
                </a:extLst>
              </p:cNvPr>
              <p:cNvSpPr txBox="1"/>
              <p:nvPr/>
            </p:nvSpPr>
            <p:spPr>
              <a:xfrm>
                <a:off x="7025735" y="2638878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0A10FBC-AD1C-4AE8-B469-8479AF24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5" y="2638878"/>
                <a:ext cx="523364" cy="3693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9FC244-1031-4182-94A7-875D931CE734}"/>
                  </a:ext>
                </a:extLst>
              </p:cNvPr>
              <p:cNvSpPr txBox="1"/>
              <p:nvPr/>
            </p:nvSpPr>
            <p:spPr>
              <a:xfrm>
                <a:off x="7819163" y="263887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9FC244-1031-4182-94A7-875D931CE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163" y="2638878"/>
                <a:ext cx="52336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384361A-0DD0-4E7A-9666-617DE13A2467}"/>
                  </a:ext>
                </a:extLst>
              </p:cNvPr>
              <p:cNvSpPr txBox="1"/>
              <p:nvPr/>
            </p:nvSpPr>
            <p:spPr>
              <a:xfrm>
                <a:off x="847502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384361A-0DD0-4E7A-9666-617DE13A2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" y="3537198"/>
                <a:ext cx="5233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1E2EBB2-C92A-4BE2-ABAA-B9ECBC3A5A90}"/>
                  </a:ext>
                </a:extLst>
              </p:cNvPr>
              <p:cNvSpPr txBox="1"/>
              <p:nvPr/>
            </p:nvSpPr>
            <p:spPr>
              <a:xfrm>
                <a:off x="1621938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1E2EBB2-C92A-4BE2-ABAA-B9ECBC3A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8" y="3537198"/>
                <a:ext cx="52336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2AB2561-6F74-410C-BACA-C4548ED3CC75}"/>
                  </a:ext>
                </a:extLst>
              </p:cNvPr>
              <p:cNvSpPr txBox="1"/>
              <p:nvPr/>
            </p:nvSpPr>
            <p:spPr>
              <a:xfrm>
                <a:off x="2421943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2AB2561-6F74-410C-BACA-C4548ED3C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43" y="3537198"/>
                <a:ext cx="52336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CE010F2-5014-4E01-AAE0-3B2396012C48}"/>
                  </a:ext>
                </a:extLst>
              </p:cNvPr>
              <p:cNvSpPr txBox="1"/>
              <p:nvPr/>
            </p:nvSpPr>
            <p:spPr>
              <a:xfrm>
                <a:off x="847502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CE010F2-5014-4E01-AAE0-3B2396012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02" y="4748467"/>
                <a:ext cx="523364" cy="3693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040E438-9D87-470F-ABBB-FF77B1063F98}"/>
                  </a:ext>
                </a:extLst>
              </p:cNvPr>
              <p:cNvSpPr txBox="1"/>
              <p:nvPr/>
            </p:nvSpPr>
            <p:spPr>
              <a:xfrm>
                <a:off x="1621938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040E438-9D87-470F-ABBB-FF77B106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8" y="4748467"/>
                <a:ext cx="523364" cy="3693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BDFDF08-FE69-4407-8700-DF76DAEC6518}"/>
                  </a:ext>
                </a:extLst>
              </p:cNvPr>
              <p:cNvSpPr txBox="1"/>
              <p:nvPr/>
            </p:nvSpPr>
            <p:spPr>
              <a:xfrm>
                <a:off x="2421943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BDFDF08-FE69-4407-8700-DF76DAEC6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943" y="4748467"/>
                <a:ext cx="523364" cy="3693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954A2ED-3693-44E1-B4B2-FA24D1D41F4A}"/>
                  </a:ext>
                </a:extLst>
              </p:cNvPr>
              <p:cNvSpPr txBox="1"/>
              <p:nvPr/>
            </p:nvSpPr>
            <p:spPr>
              <a:xfrm>
                <a:off x="3505200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954A2ED-3693-44E1-B4B2-FA24D1D41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37198"/>
                <a:ext cx="52336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CFD080A-DF64-4477-B0CC-0EEFB095AF85}"/>
                  </a:ext>
                </a:extLst>
              </p:cNvPr>
              <p:cNvSpPr txBox="1"/>
              <p:nvPr/>
            </p:nvSpPr>
            <p:spPr>
              <a:xfrm>
                <a:off x="4279636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CFD080A-DF64-4477-B0CC-0EEFB095A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36" y="3537198"/>
                <a:ext cx="52336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75B12721-F060-4B90-81C4-E5542A514CC2}"/>
                  </a:ext>
                </a:extLst>
              </p:cNvPr>
              <p:cNvSpPr txBox="1"/>
              <p:nvPr/>
            </p:nvSpPr>
            <p:spPr>
              <a:xfrm>
                <a:off x="5066484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75B12721-F060-4B90-81C4-E5542A51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84" y="3537198"/>
                <a:ext cx="523364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5197441-849F-4FDF-9E2C-B2563EF94EC3}"/>
                  </a:ext>
                </a:extLst>
              </p:cNvPr>
              <p:cNvSpPr txBox="1"/>
              <p:nvPr/>
            </p:nvSpPr>
            <p:spPr>
              <a:xfrm>
                <a:off x="3505200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5197441-849F-4FDF-9E2C-B2563EF9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48467"/>
                <a:ext cx="523364" cy="36939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0CDF95F-8613-4F3D-A9C0-840AE2123732}"/>
                  </a:ext>
                </a:extLst>
              </p:cNvPr>
              <p:cNvSpPr txBox="1"/>
              <p:nvPr/>
            </p:nvSpPr>
            <p:spPr>
              <a:xfrm>
                <a:off x="4279636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B0CDF95F-8613-4F3D-A9C0-840AE212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36" y="4748467"/>
                <a:ext cx="523364" cy="36939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98D3325-2466-4E2B-AE48-1920F7B0DB1A}"/>
                  </a:ext>
                </a:extLst>
              </p:cNvPr>
              <p:cNvSpPr txBox="1"/>
              <p:nvPr/>
            </p:nvSpPr>
            <p:spPr>
              <a:xfrm>
                <a:off x="5066484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98D3325-2466-4E2B-AE48-1920F7B0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84" y="4748467"/>
                <a:ext cx="523364" cy="36939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C9A9CC-AA16-47E9-A8F8-1C9FC949A67A}"/>
                  </a:ext>
                </a:extLst>
              </p:cNvPr>
              <p:cNvSpPr txBox="1"/>
              <p:nvPr/>
            </p:nvSpPr>
            <p:spPr>
              <a:xfrm>
                <a:off x="6251299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C9A9CC-AA16-47E9-A8F8-1C9FC949A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99" y="3537198"/>
                <a:ext cx="52336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E0A8C92-0803-4C83-95EA-B412B43D0730}"/>
                  </a:ext>
                </a:extLst>
              </p:cNvPr>
              <p:cNvSpPr txBox="1"/>
              <p:nvPr/>
            </p:nvSpPr>
            <p:spPr>
              <a:xfrm>
                <a:off x="7025735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8E0A8C92-0803-4C83-95EA-B412B43D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5" y="3537198"/>
                <a:ext cx="52336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CAD67285-60B1-42C5-87E6-2BE7A8BD8E0F}"/>
                  </a:ext>
                </a:extLst>
              </p:cNvPr>
              <p:cNvSpPr txBox="1"/>
              <p:nvPr/>
            </p:nvSpPr>
            <p:spPr>
              <a:xfrm>
                <a:off x="7832318" y="3537198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CAD67285-60B1-42C5-87E6-2BE7A8BD8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318" y="3537198"/>
                <a:ext cx="52336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425F94A-450C-4209-9F12-636BD55E9C92}"/>
                  </a:ext>
                </a:extLst>
              </p:cNvPr>
              <p:cNvSpPr txBox="1"/>
              <p:nvPr/>
            </p:nvSpPr>
            <p:spPr>
              <a:xfrm>
                <a:off x="6251299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425F94A-450C-4209-9F12-636BD55E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99" y="4748467"/>
                <a:ext cx="523364" cy="36939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435D7621-AA7C-4CF5-B982-E393B1F1AB4C}"/>
                  </a:ext>
                </a:extLst>
              </p:cNvPr>
              <p:cNvSpPr txBox="1"/>
              <p:nvPr/>
            </p:nvSpPr>
            <p:spPr>
              <a:xfrm>
                <a:off x="7025735" y="4748467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435D7621-AA7C-4CF5-B982-E393B1F1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5" y="4748467"/>
                <a:ext cx="523364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249FB89-CA16-4DB6-80AF-CED379D47615}"/>
                  </a:ext>
                </a:extLst>
              </p:cNvPr>
              <p:cNvSpPr txBox="1"/>
              <p:nvPr/>
            </p:nvSpPr>
            <p:spPr>
              <a:xfrm>
                <a:off x="7832318" y="47484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249FB89-CA16-4DB6-80AF-CED379D4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318" y="4748467"/>
                <a:ext cx="523364" cy="36939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1D59BE8-2972-4CC5-82E5-07F6CF8B01AF}"/>
                  </a:ext>
                </a:extLst>
              </p:cNvPr>
              <p:cNvSpPr txBox="1"/>
              <p:nvPr/>
            </p:nvSpPr>
            <p:spPr>
              <a:xfrm>
                <a:off x="1375974" y="2949159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[1,2,3]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1D59BE8-2972-4CC5-82E5-07F6CF8B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74" y="2949159"/>
                <a:ext cx="974708" cy="369332"/>
              </a:xfrm>
              <a:prstGeom prst="rect">
                <a:avLst/>
              </a:prstGeom>
              <a:blipFill>
                <a:blip r:embed="rId3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58EE077-9836-4C83-9871-931BF44E2810}"/>
                  </a:ext>
                </a:extLst>
              </p:cNvPr>
              <p:cNvSpPr txBox="1"/>
              <p:nvPr/>
            </p:nvSpPr>
            <p:spPr>
              <a:xfrm>
                <a:off x="4028564" y="2916717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[2,1,3]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58EE077-9836-4C83-9871-931BF44E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564" y="2916717"/>
                <a:ext cx="974708" cy="369332"/>
              </a:xfrm>
              <a:prstGeom prst="rect">
                <a:avLst/>
              </a:prstGeom>
              <a:blipFill>
                <a:blip r:embed="rId4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76C456A-5936-49A4-9A4D-445A02B10B26}"/>
                  </a:ext>
                </a:extLst>
              </p:cNvPr>
              <p:cNvSpPr txBox="1"/>
              <p:nvPr/>
            </p:nvSpPr>
            <p:spPr>
              <a:xfrm>
                <a:off x="6774663" y="2925127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[1,3,2]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76C456A-5936-49A4-9A4D-445A02B1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3" y="2925127"/>
                <a:ext cx="974708" cy="369332"/>
              </a:xfrm>
              <a:prstGeom prst="rect">
                <a:avLst/>
              </a:prstGeom>
              <a:blipFill>
                <a:blip r:embed="rId4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50DEFD55-20DB-4BF5-98EA-ECDEE6A03605}"/>
                  </a:ext>
                </a:extLst>
              </p:cNvPr>
              <p:cNvSpPr txBox="1"/>
              <p:nvPr/>
            </p:nvSpPr>
            <p:spPr>
              <a:xfrm>
                <a:off x="1370866" y="5031337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2,3,1]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50DEFD55-20DB-4BF5-98EA-ECDEE6A0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66" y="5031337"/>
                <a:ext cx="974708" cy="369332"/>
              </a:xfrm>
              <a:prstGeom prst="rect">
                <a:avLst/>
              </a:prstGeom>
              <a:blipFill>
                <a:blip r:embed="rId4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EFD74749-105D-4F58-BC5A-F92D7B9C15FA}"/>
                  </a:ext>
                </a:extLst>
              </p:cNvPr>
              <p:cNvSpPr txBox="1"/>
              <p:nvPr/>
            </p:nvSpPr>
            <p:spPr>
              <a:xfrm>
                <a:off x="4028564" y="5013821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[3,1,2]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EFD74749-105D-4F58-BC5A-F92D7B9C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564" y="5013821"/>
                <a:ext cx="974708" cy="369332"/>
              </a:xfrm>
              <a:prstGeom prst="rect">
                <a:avLst/>
              </a:prstGeom>
              <a:blipFill>
                <a:blip r:embed="rId4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BF2417AA-5B86-4B19-AE56-96BCFB08454F}"/>
                  </a:ext>
                </a:extLst>
              </p:cNvPr>
              <p:cNvSpPr txBox="1"/>
              <p:nvPr/>
            </p:nvSpPr>
            <p:spPr>
              <a:xfrm>
                <a:off x="6774663" y="5026929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[3,2,1]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BF2417AA-5B86-4B19-AE56-96BCFB08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3" y="5026929"/>
                <a:ext cx="974708" cy="369332"/>
              </a:xfrm>
              <a:prstGeom prst="rect">
                <a:avLst/>
              </a:prstGeom>
              <a:blipFill>
                <a:blip r:embed="rId4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4AB1B50-4945-46BD-BC7C-AAB42D68EB59}"/>
              </a:ext>
            </a:extLst>
          </p:cNvPr>
          <p:cNvCxnSpPr/>
          <p:nvPr/>
        </p:nvCxnSpPr>
        <p:spPr>
          <a:xfrm>
            <a:off x="1109184" y="1777105"/>
            <a:ext cx="0" cy="86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C62CE974-F93B-4AD7-9E57-AF2C3E8242A4}"/>
              </a:ext>
            </a:extLst>
          </p:cNvPr>
          <p:cNvCxnSpPr/>
          <p:nvPr/>
        </p:nvCxnSpPr>
        <p:spPr>
          <a:xfrm>
            <a:off x="1877018" y="1777105"/>
            <a:ext cx="0" cy="86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09E1B08-4AD4-4D2E-A76B-A39757AC36E1}"/>
              </a:ext>
            </a:extLst>
          </p:cNvPr>
          <p:cNvCxnSpPr/>
          <p:nvPr/>
        </p:nvCxnSpPr>
        <p:spPr>
          <a:xfrm>
            <a:off x="2685331" y="1777105"/>
            <a:ext cx="0" cy="86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1C5A0B3-2BCE-4C96-B827-99653AEB430C}"/>
              </a:ext>
            </a:extLst>
          </p:cNvPr>
          <p:cNvCxnSpPr/>
          <p:nvPr/>
        </p:nvCxnSpPr>
        <p:spPr>
          <a:xfrm>
            <a:off x="5321587" y="1777105"/>
            <a:ext cx="0" cy="86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FF7F2D8-F379-460E-AFA7-2D0030B420E3}"/>
              </a:ext>
            </a:extLst>
          </p:cNvPr>
          <p:cNvCxnSpPr/>
          <p:nvPr/>
        </p:nvCxnSpPr>
        <p:spPr>
          <a:xfrm>
            <a:off x="6512981" y="1777105"/>
            <a:ext cx="0" cy="86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B9F0C65F-90FA-487F-860A-3B4A7959A5E9}"/>
              </a:ext>
            </a:extLst>
          </p:cNvPr>
          <p:cNvCxnSpPr/>
          <p:nvPr/>
        </p:nvCxnSpPr>
        <p:spPr>
          <a:xfrm>
            <a:off x="7283756" y="3906530"/>
            <a:ext cx="0" cy="86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58B1A050-2DE8-45AE-8110-F487FE8307B1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 rot="16200000" flipH="1">
            <a:off x="3733132" y="1830691"/>
            <a:ext cx="841937" cy="774436"/>
          </a:xfrm>
          <a:prstGeom prst="curvedConnector3">
            <a:avLst>
              <a:gd name="adj1" fmla="val 632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曲線 90">
            <a:extLst>
              <a:ext uri="{FF2B5EF4-FFF2-40B4-BE49-F238E27FC236}">
                <a16:creationId xmlns:a16="http://schemas.microsoft.com/office/drawing/2014/main" id="{E503E3D8-10A3-4268-A1D3-D210BFCFCBD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5400000">
            <a:off x="3733132" y="1830691"/>
            <a:ext cx="841937" cy="774436"/>
          </a:xfrm>
          <a:prstGeom prst="curvedConnector3">
            <a:avLst>
              <a:gd name="adj1" fmla="val 390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2524D374-A346-4923-A84D-92104A9A5CD8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16200000" flipH="1">
            <a:off x="7263163" y="1821195"/>
            <a:ext cx="841937" cy="793428"/>
          </a:xfrm>
          <a:prstGeom prst="curvedConnector3">
            <a:avLst>
              <a:gd name="adj1" fmla="val 671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F54B753D-F40D-4C26-A14E-2C8DE1B5952C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7263163" y="1821195"/>
            <a:ext cx="841937" cy="793428"/>
          </a:xfrm>
          <a:prstGeom prst="curvedConnector3">
            <a:avLst>
              <a:gd name="adj1" fmla="val 406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4CDC82F8-7243-4CA5-AB30-E7A7CD71F638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rot="16200000" flipH="1">
            <a:off x="1475436" y="3540277"/>
            <a:ext cx="841937" cy="1574441"/>
          </a:xfrm>
          <a:prstGeom prst="curvedConnector3">
            <a:avLst>
              <a:gd name="adj1" fmla="val 2734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曲線 102">
            <a:extLst>
              <a:ext uri="{FF2B5EF4-FFF2-40B4-BE49-F238E27FC236}">
                <a16:creationId xmlns:a16="http://schemas.microsoft.com/office/drawing/2014/main" id="{2EF46588-D147-41E5-910C-F6A5BB7FA68D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5400000">
            <a:off x="1075434" y="3940280"/>
            <a:ext cx="841937" cy="77443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曲線 103">
            <a:extLst>
              <a:ext uri="{FF2B5EF4-FFF2-40B4-BE49-F238E27FC236}">
                <a16:creationId xmlns:a16="http://schemas.microsoft.com/office/drawing/2014/main" id="{A698DF80-D8CD-4126-B7BC-6CFE41E66606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rot="5400000">
            <a:off x="1862655" y="3927496"/>
            <a:ext cx="841937" cy="80000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曲線 111">
            <a:extLst>
              <a:ext uri="{FF2B5EF4-FFF2-40B4-BE49-F238E27FC236}">
                <a16:creationId xmlns:a16="http://schemas.microsoft.com/office/drawing/2014/main" id="{141E7BB3-4F65-4494-A21A-9665AAEA54D3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 rot="16200000" flipH="1">
            <a:off x="3733132" y="3940280"/>
            <a:ext cx="841937" cy="77443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コネクタ: 曲線 114">
            <a:extLst>
              <a:ext uri="{FF2B5EF4-FFF2-40B4-BE49-F238E27FC236}">
                <a16:creationId xmlns:a16="http://schemas.microsoft.com/office/drawing/2014/main" id="{B1EDD79F-782B-41FF-80C2-0AE4CF103EE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rot="16200000" flipH="1">
            <a:off x="4513774" y="3934074"/>
            <a:ext cx="841937" cy="7868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曲線 117">
            <a:extLst>
              <a:ext uri="{FF2B5EF4-FFF2-40B4-BE49-F238E27FC236}">
                <a16:creationId xmlns:a16="http://schemas.microsoft.com/office/drawing/2014/main" id="{1DB468A8-F019-44AF-B9B5-65DF92FD8F6B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rot="5400000">
            <a:off x="4126556" y="3546856"/>
            <a:ext cx="841937" cy="1561284"/>
          </a:xfrm>
          <a:prstGeom prst="curvedConnector3">
            <a:avLst>
              <a:gd name="adj1" fmla="val 312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コネクタ: 曲線 121">
            <a:extLst>
              <a:ext uri="{FF2B5EF4-FFF2-40B4-BE49-F238E27FC236}">
                <a16:creationId xmlns:a16="http://schemas.microsoft.com/office/drawing/2014/main" id="{2FF3A24D-AD37-4BCA-ADAA-D5F2FBBBECAC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 rot="16200000" flipH="1">
            <a:off x="6882522" y="3536988"/>
            <a:ext cx="841937" cy="1581019"/>
          </a:xfrm>
          <a:prstGeom prst="curvedConnector3">
            <a:avLst>
              <a:gd name="adj1" fmla="val 69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コネクタ: 曲線 124">
            <a:extLst>
              <a:ext uri="{FF2B5EF4-FFF2-40B4-BE49-F238E27FC236}">
                <a16:creationId xmlns:a16="http://schemas.microsoft.com/office/drawing/2014/main" id="{EDDE4123-6643-427C-B7E7-2B275FFC1805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rot="5400000">
            <a:off x="6882523" y="3536989"/>
            <a:ext cx="841937" cy="1581019"/>
          </a:xfrm>
          <a:prstGeom prst="curvedConnector3">
            <a:avLst>
              <a:gd name="adj1" fmla="val 296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A118B85-86BF-4730-929B-7A7F6F6309CE}"/>
              </a:ext>
            </a:extLst>
          </p:cNvPr>
          <p:cNvSpPr txBox="1"/>
          <p:nvPr/>
        </p:nvSpPr>
        <p:spPr>
          <a:xfrm>
            <a:off x="3658176" y="3166858"/>
            <a:ext cx="17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個の</a:t>
            </a:r>
            <a:r>
              <a:rPr kumimoji="1" lang="ja-JP" altLang="en-US" dirty="0">
                <a:solidFill>
                  <a:schemeClr val="accent3"/>
                </a:solidFill>
              </a:rPr>
              <a:t>位置交換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E5FC54F4-E253-43CE-BFA2-53EDA000F4A0}"/>
              </a:ext>
            </a:extLst>
          </p:cNvPr>
          <p:cNvSpPr txBox="1"/>
          <p:nvPr/>
        </p:nvSpPr>
        <p:spPr>
          <a:xfrm>
            <a:off x="6420348" y="3161429"/>
            <a:ext cx="17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個の</a:t>
            </a:r>
            <a:r>
              <a:rPr kumimoji="1" lang="ja-JP" altLang="en-US" dirty="0">
                <a:solidFill>
                  <a:schemeClr val="accent3"/>
                </a:solidFill>
              </a:rPr>
              <a:t>位置交換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8292AF3D-D60C-45B9-ACDA-72B41588A2C4}"/>
              </a:ext>
            </a:extLst>
          </p:cNvPr>
          <p:cNvSpPr txBox="1"/>
          <p:nvPr/>
        </p:nvSpPr>
        <p:spPr>
          <a:xfrm>
            <a:off x="6420348" y="5305391"/>
            <a:ext cx="17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個の</a:t>
            </a:r>
            <a:r>
              <a:rPr kumimoji="1" lang="ja-JP" altLang="en-US" dirty="0">
                <a:solidFill>
                  <a:schemeClr val="accent3"/>
                </a:solidFill>
              </a:rPr>
              <a:t>位置交換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94227E79-18D4-497A-ADEA-CFEDE5670A62}"/>
              </a:ext>
            </a:extLst>
          </p:cNvPr>
          <p:cNvSpPr txBox="1"/>
          <p:nvPr/>
        </p:nvSpPr>
        <p:spPr>
          <a:xfrm>
            <a:off x="3688858" y="5305391"/>
            <a:ext cx="17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3</a:t>
            </a:r>
            <a:r>
              <a:rPr lang="ja-JP" altLang="en-US" dirty="0">
                <a:solidFill>
                  <a:schemeClr val="accent1"/>
                </a:solidFill>
              </a:rPr>
              <a:t>個の</a:t>
            </a:r>
            <a:r>
              <a:rPr kumimoji="1" lang="ja-JP" altLang="en-US" dirty="0">
                <a:solidFill>
                  <a:schemeClr val="accent1"/>
                </a:solidFill>
              </a:rPr>
              <a:t>位置交換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3B6EF2FA-8861-4018-A240-30D6FF249A99}"/>
              </a:ext>
            </a:extLst>
          </p:cNvPr>
          <p:cNvSpPr txBox="1"/>
          <p:nvPr/>
        </p:nvSpPr>
        <p:spPr>
          <a:xfrm>
            <a:off x="1000478" y="5305391"/>
            <a:ext cx="17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3</a:t>
            </a:r>
            <a:r>
              <a:rPr lang="ja-JP" altLang="en-US" dirty="0">
                <a:solidFill>
                  <a:schemeClr val="accent1"/>
                </a:solidFill>
              </a:rPr>
              <a:t>個の</a:t>
            </a:r>
            <a:r>
              <a:rPr kumimoji="1" lang="ja-JP" altLang="en-US" dirty="0">
                <a:solidFill>
                  <a:schemeClr val="accent1"/>
                </a:solidFill>
              </a:rPr>
              <a:t>位置交換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AB8411AB-7293-4DDA-94BA-906B64C98733}"/>
              </a:ext>
            </a:extLst>
          </p:cNvPr>
          <p:cNvSpPr txBox="1"/>
          <p:nvPr/>
        </p:nvSpPr>
        <p:spPr>
          <a:xfrm>
            <a:off x="1005591" y="3195161"/>
            <a:ext cx="17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位置交換なし</a:t>
            </a:r>
          </a:p>
        </p:txBody>
      </p:sp>
    </p:spTree>
    <p:extLst>
      <p:ext uri="{BB962C8B-B14F-4D97-AF65-F5344CB8AC3E}">
        <p14:creationId xmlns:p14="http://schemas.microsoft.com/office/powerpoint/2010/main" val="400350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この操作を二度続けて交換する（これを二乗と呼ぶ）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68944AC-6EBC-4398-82D8-DA07E55FBC59}"/>
              </a:ext>
            </a:extLst>
          </p:cNvPr>
          <p:cNvSpPr txBox="1">
            <a:spLocks/>
          </p:cNvSpPr>
          <p:nvPr/>
        </p:nvSpPr>
        <p:spPr>
          <a:xfrm>
            <a:off x="0" y="858009"/>
            <a:ext cx="9144000" cy="5232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この操作を複数回行うと、結果が変わる。</a:t>
            </a:r>
            <a:endParaRPr lang="en-US" altLang="ja-JP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7FC165D7-E4F9-42F6-9A64-5D539E64C145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F686589-B1A6-49C4-BD37-DA7DD71DF1F6}"/>
                  </a:ext>
                </a:extLst>
              </p:cNvPr>
              <p:cNvSpPr txBox="1"/>
              <p:nvPr/>
            </p:nvSpPr>
            <p:spPr>
              <a:xfrm>
                <a:off x="1676399" y="1855205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F686589-B1A6-49C4-BD37-DA7DD71DF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1855205"/>
                <a:ext cx="5233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734B4B3-D484-4A72-A830-0D4DDF676EA3}"/>
                  </a:ext>
                </a:extLst>
              </p:cNvPr>
              <p:cNvSpPr txBox="1"/>
              <p:nvPr/>
            </p:nvSpPr>
            <p:spPr>
              <a:xfrm>
                <a:off x="2450835" y="1855205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734B4B3-D484-4A72-A830-0D4DDF676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35" y="1855205"/>
                <a:ext cx="5233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37373AF-68D3-44BA-AD7E-1E026C3BE143}"/>
                  </a:ext>
                </a:extLst>
              </p:cNvPr>
              <p:cNvSpPr txBox="1"/>
              <p:nvPr/>
            </p:nvSpPr>
            <p:spPr>
              <a:xfrm>
                <a:off x="3237683" y="1855205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37373AF-68D3-44BA-AD7E-1E026C3BE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83" y="1855205"/>
                <a:ext cx="5233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492CD24-791A-464F-A377-14996E6C608E}"/>
                  </a:ext>
                </a:extLst>
              </p:cNvPr>
              <p:cNvSpPr txBox="1"/>
              <p:nvPr/>
            </p:nvSpPr>
            <p:spPr>
              <a:xfrm>
                <a:off x="1676399" y="3066474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492CD24-791A-464F-A377-14996E6C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399" y="3066474"/>
                <a:ext cx="5233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9FB35C0-A70E-4787-ACEF-EAFB1686CA28}"/>
                  </a:ext>
                </a:extLst>
              </p:cNvPr>
              <p:cNvSpPr txBox="1"/>
              <p:nvPr/>
            </p:nvSpPr>
            <p:spPr>
              <a:xfrm>
                <a:off x="2450835" y="3066474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9FB35C0-A70E-4787-ACEF-EAFB1686C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35" y="3066474"/>
                <a:ext cx="523364" cy="369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33F9051-F62C-4012-B1EE-4E687C30F656}"/>
                  </a:ext>
                </a:extLst>
              </p:cNvPr>
              <p:cNvSpPr txBox="1"/>
              <p:nvPr/>
            </p:nvSpPr>
            <p:spPr>
              <a:xfrm>
                <a:off x="3237683" y="3066474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33F9051-F62C-4012-B1EE-4E687C30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683" y="3066474"/>
                <a:ext cx="5233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58EE077-9836-4C83-9871-931BF44E2810}"/>
                  </a:ext>
                </a:extLst>
              </p:cNvPr>
              <p:cNvSpPr txBox="1"/>
              <p:nvPr/>
            </p:nvSpPr>
            <p:spPr>
              <a:xfrm>
                <a:off x="855031" y="2460929"/>
                <a:ext cx="974708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[2,1,3]</m:t>
                      </m:r>
                      <m:r>
                        <m:rPr>
                          <m:nor/>
                        </m:rPr>
                        <a:rPr lang="ja-JP" altLang="en-US" dirty="0"/>
                        <m:t>の操作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58EE077-9836-4C83-9871-931BF44E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1" y="2460929"/>
                <a:ext cx="974708" cy="640303"/>
              </a:xfrm>
              <a:prstGeom prst="rect">
                <a:avLst/>
              </a:prstGeom>
              <a:blipFill>
                <a:blip r:embed="rId9"/>
                <a:stretch>
                  <a:fillRect l="-1875" b="-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1C5A0B3-2BCE-4C96-B827-99653AEB430C}"/>
              </a:ext>
            </a:extLst>
          </p:cNvPr>
          <p:cNvCxnSpPr/>
          <p:nvPr/>
        </p:nvCxnSpPr>
        <p:spPr>
          <a:xfrm>
            <a:off x="3492786" y="2204701"/>
            <a:ext cx="0" cy="86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58B1A050-2DE8-45AE-8110-F487FE8307B1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 rot="16200000" flipH="1">
            <a:off x="1904331" y="2258287"/>
            <a:ext cx="841937" cy="774436"/>
          </a:xfrm>
          <a:prstGeom prst="curvedConnector3">
            <a:avLst>
              <a:gd name="adj1" fmla="val 632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曲線 90">
            <a:extLst>
              <a:ext uri="{FF2B5EF4-FFF2-40B4-BE49-F238E27FC236}">
                <a16:creationId xmlns:a16="http://schemas.microsoft.com/office/drawing/2014/main" id="{E503E3D8-10A3-4268-A1D3-D210BFCFCBD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5400000">
            <a:off x="1904331" y="2258287"/>
            <a:ext cx="841937" cy="774436"/>
          </a:xfrm>
          <a:prstGeom prst="curvedConnector3">
            <a:avLst>
              <a:gd name="adj1" fmla="val 390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A118B85-86BF-4730-929B-7A7F6F6309CE}"/>
              </a:ext>
            </a:extLst>
          </p:cNvPr>
          <p:cNvSpPr txBox="1"/>
          <p:nvPr/>
        </p:nvSpPr>
        <p:spPr>
          <a:xfrm>
            <a:off x="121664" y="427776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個の</a:t>
            </a:r>
            <a:r>
              <a:rPr kumimoji="1" lang="ja-JP" altLang="en-US" dirty="0">
                <a:solidFill>
                  <a:schemeClr val="accent3"/>
                </a:solidFill>
              </a:rPr>
              <a:t>位置交換</a:t>
            </a:r>
            <a:r>
              <a:rPr kumimoji="1" lang="ja-JP" altLang="en-US" dirty="0"/>
              <a:t>を二回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1268E16B-9043-4821-BA30-62221BBFE79B}"/>
                  </a:ext>
                </a:extLst>
              </p:cNvPr>
              <p:cNvSpPr txBox="1"/>
              <p:nvPr/>
            </p:nvSpPr>
            <p:spPr>
              <a:xfrm>
                <a:off x="1680765" y="4231599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1268E16B-9043-4821-BA30-62221BBF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65" y="4231599"/>
                <a:ext cx="523364" cy="3693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1DCB7D7-6C7B-4FF6-900C-8131F579F1A8}"/>
                  </a:ext>
                </a:extLst>
              </p:cNvPr>
              <p:cNvSpPr txBox="1"/>
              <p:nvPr/>
            </p:nvSpPr>
            <p:spPr>
              <a:xfrm>
                <a:off x="2455201" y="4231599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1DCB7D7-6C7B-4FF6-900C-8131F579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01" y="4231599"/>
                <a:ext cx="523364" cy="3693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1014217-72A1-4511-A226-F691F8E0025E}"/>
                  </a:ext>
                </a:extLst>
              </p:cNvPr>
              <p:cNvSpPr txBox="1"/>
              <p:nvPr/>
            </p:nvSpPr>
            <p:spPr>
              <a:xfrm>
                <a:off x="3242049" y="423159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1014217-72A1-4511-A226-F691F8E00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049" y="4231599"/>
                <a:ext cx="52336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E54D6F0A-A3BE-40FE-908A-806329A41B85}"/>
              </a:ext>
            </a:extLst>
          </p:cNvPr>
          <p:cNvCxnSpPr>
            <a:cxnSpLocks/>
            <a:stCxn id="32" idx="2"/>
            <a:endCxn id="73" idx="0"/>
          </p:cNvCxnSpPr>
          <p:nvPr/>
        </p:nvCxnSpPr>
        <p:spPr>
          <a:xfrm rot="16200000" flipH="1">
            <a:off x="1929586" y="3444301"/>
            <a:ext cx="795793" cy="77880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曲線 77">
            <a:extLst>
              <a:ext uri="{FF2B5EF4-FFF2-40B4-BE49-F238E27FC236}">
                <a16:creationId xmlns:a16="http://schemas.microsoft.com/office/drawing/2014/main" id="{454BFE52-7F3A-47EC-BA34-7F4770EDC684}"/>
              </a:ext>
            </a:extLst>
          </p:cNvPr>
          <p:cNvCxnSpPr>
            <a:cxnSpLocks/>
            <a:stCxn id="33" idx="2"/>
            <a:endCxn id="72" idx="0"/>
          </p:cNvCxnSpPr>
          <p:nvPr/>
        </p:nvCxnSpPr>
        <p:spPr>
          <a:xfrm rot="5400000">
            <a:off x="1929618" y="3448700"/>
            <a:ext cx="795728" cy="77007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1EC2317-91B0-47FC-9A54-55755FD862AF}"/>
              </a:ext>
            </a:extLst>
          </p:cNvPr>
          <p:cNvCxnSpPr/>
          <p:nvPr/>
        </p:nvCxnSpPr>
        <p:spPr>
          <a:xfrm>
            <a:off x="3492786" y="3420956"/>
            <a:ext cx="0" cy="86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C4124EC-F9C7-4D6F-9EC6-8B02A593D536}"/>
                  </a:ext>
                </a:extLst>
              </p:cNvPr>
              <p:cNvSpPr txBox="1"/>
              <p:nvPr/>
            </p:nvSpPr>
            <p:spPr>
              <a:xfrm>
                <a:off x="855031" y="3545063"/>
                <a:ext cx="974708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[2,1,3]</m:t>
                      </m:r>
                      <m:r>
                        <m:rPr>
                          <m:nor/>
                        </m:rPr>
                        <a:rPr lang="ja-JP" altLang="en-US" dirty="0"/>
                        <m:t>の操作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6C4124EC-F9C7-4D6F-9EC6-8B02A593D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1" y="3545063"/>
                <a:ext cx="974708" cy="640303"/>
              </a:xfrm>
              <a:prstGeom prst="rect">
                <a:avLst/>
              </a:prstGeom>
              <a:blipFill>
                <a:blip r:embed="rId13"/>
                <a:stretch>
                  <a:fillRect l="-1875" b="-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1108EED-1E11-4AC8-BDD4-B2294A6C8C45}"/>
                  </a:ext>
                </a:extLst>
              </p:cNvPr>
              <p:cNvSpPr txBox="1"/>
              <p:nvPr/>
            </p:nvSpPr>
            <p:spPr>
              <a:xfrm>
                <a:off x="2232032" y="4554764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[1,2,3]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01108EED-1E11-4AC8-BDD4-B2294A6C8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2" y="4554764"/>
                <a:ext cx="974708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9A568D1-A661-4865-A0A9-BA760237D61F}"/>
              </a:ext>
            </a:extLst>
          </p:cNvPr>
          <p:cNvSpPr txBox="1"/>
          <p:nvPr/>
        </p:nvSpPr>
        <p:spPr>
          <a:xfrm>
            <a:off x="1870300" y="4924095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位置交換</a:t>
            </a:r>
            <a:r>
              <a:rPr lang="ja-JP" altLang="en-US" dirty="0">
                <a:solidFill>
                  <a:srgbClr val="FF0000"/>
                </a:solidFill>
              </a:rPr>
              <a:t>なし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6C36BD8-4EA2-4FD5-AB94-81EB7D686E89}"/>
                  </a:ext>
                </a:extLst>
              </p:cNvPr>
              <p:cNvSpPr txBox="1"/>
              <p:nvPr/>
            </p:nvSpPr>
            <p:spPr>
              <a:xfrm>
                <a:off x="5860243" y="1855296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B6C36BD8-4EA2-4FD5-AB94-81EB7D686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43" y="1855296"/>
                <a:ext cx="52336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1075DAD-0142-4FFC-8E36-D4D1515712E6}"/>
                  </a:ext>
                </a:extLst>
              </p:cNvPr>
              <p:cNvSpPr txBox="1"/>
              <p:nvPr/>
            </p:nvSpPr>
            <p:spPr>
              <a:xfrm>
                <a:off x="6634679" y="1855296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1075DAD-0142-4FFC-8E36-D4D151571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79" y="1855296"/>
                <a:ext cx="5233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A1B4AC26-350F-4B4D-8DFF-9E6A8DCC7A00}"/>
                  </a:ext>
                </a:extLst>
              </p:cNvPr>
              <p:cNvSpPr txBox="1"/>
              <p:nvPr/>
            </p:nvSpPr>
            <p:spPr>
              <a:xfrm>
                <a:off x="7434684" y="1855296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A1B4AC26-350F-4B4D-8DFF-9E6A8DCC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4" y="1855296"/>
                <a:ext cx="52336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C3EC5543-1F26-4974-A7D9-7DF775DB9983}"/>
                  </a:ext>
                </a:extLst>
              </p:cNvPr>
              <p:cNvSpPr txBox="1"/>
              <p:nvPr/>
            </p:nvSpPr>
            <p:spPr>
              <a:xfrm>
                <a:off x="5860243" y="3066565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C3EC5543-1F26-4974-A7D9-7DF775DB9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43" y="3066565"/>
                <a:ext cx="523364" cy="3693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FD8E416-BFAB-43CE-92EE-009473015D12}"/>
                  </a:ext>
                </a:extLst>
              </p:cNvPr>
              <p:cNvSpPr txBox="1"/>
              <p:nvPr/>
            </p:nvSpPr>
            <p:spPr>
              <a:xfrm>
                <a:off x="6634679" y="3066565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DFD8E416-BFAB-43CE-92EE-00947301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79" y="3066565"/>
                <a:ext cx="523364" cy="3693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210B7-2305-4FD8-90E2-26347C75665C}"/>
                  </a:ext>
                </a:extLst>
              </p:cNvPr>
              <p:cNvSpPr txBox="1"/>
              <p:nvPr/>
            </p:nvSpPr>
            <p:spPr>
              <a:xfrm>
                <a:off x="7434684" y="3066565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210B7-2305-4FD8-90E2-26347C7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4" y="3066565"/>
                <a:ext cx="523364" cy="3693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1E779D7C-F683-4414-AB2A-2F50CC305106}"/>
                  </a:ext>
                </a:extLst>
              </p:cNvPr>
              <p:cNvSpPr txBox="1"/>
              <p:nvPr/>
            </p:nvSpPr>
            <p:spPr>
              <a:xfrm>
                <a:off x="5145957" y="2460930"/>
                <a:ext cx="974708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2,3,1]</m:t>
                    </m:r>
                  </m:oMath>
                </a14:m>
                <a:r>
                  <a:rPr kumimoji="1" lang="ja-JP" altLang="en-US" dirty="0"/>
                  <a:t>の操作</a:t>
                </a:r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1E779D7C-F683-4414-AB2A-2F50CC30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57" y="2460930"/>
                <a:ext cx="974708" cy="640303"/>
              </a:xfrm>
              <a:prstGeom prst="rect">
                <a:avLst/>
              </a:prstGeom>
              <a:blipFill>
                <a:blip r:embed="rId2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コネクタ: 曲線 108">
            <a:extLst>
              <a:ext uri="{FF2B5EF4-FFF2-40B4-BE49-F238E27FC236}">
                <a16:creationId xmlns:a16="http://schemas.microsoft.com/office/drawing/2014/main" id="{F2315071-0629-4DF4-8618-B09C7E8E6B19}"/>
              </a:ext>
            </a:extLst>
          </p:cNvPr>
          <p:cNvCxnSpPr>
            <a:cxnSpLocks/>
            <a:stCxn id="99" idx="2"/>
            <a:endCxn id="107" idx="0"/>
          </p:cNvCxnSpPr>
          <p:nvPr/>
        </p:nvCxnSpPr>
        <p:spPr>
          <a:xfrm rot="16200000" flipH="1">
            <a:off x="6488177" y="1858375"/>
            <a:ext cx="841937" cy="1574441"/>
          </a:xfrm>
          <a:prstGeom prst="curvedConnector3">
            <a:avLst>
              <a:gd name="adj1" fmla="val 2734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コネクタ: 曲線 109">
            <a:extLst>
              <a:ext uri="{FF2B5EF4-FFF2-40B4-BE49-F238E27FC236}">
                <a16:creationId xmlns:a16="http://schemas.microsoft.com/office/drawing/2014/main" id="{2B2E5147-2EAC-4E74-95D3-F76C896004F9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 rot="5400000">
            <a:off x="6088175" y="2258378"/>
            <a:ext cx="841937" cy="77443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曲線 110">
            <a:extLst>
              <a:ext uri="{FF2B5EF4-FFF2-40B4-BE49-F238E27FC236}">
                <a16:creationId xmlns:a16="http://schemas.microsoft.com/office/drawing/2014/main" id="{F5B8E276-11C5-4C82-962A-85AFCA9ADA18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 rot="5400000">
            <a:off x="6875396" y="2245594"/>
            <a:ext cx="841937" cy="80000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EE9B86E6-7B42-4124-85EF-C13F3DC2D7B0}"/>
              </a:ext>
            </a:extLst>
          </p:cNvPr>
          <p:cNvSpPr txBox="1"/>
          <p:nvPr/>
        </p:nvSpPr>
        <p:spPr>
          <a:xfrm>
            <a:off x="4340111" y="4277765"/>
            <a:ext cx="176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3</a:t>
            </a:r>
            <a:r>
              <a:rPr lang="ja-JP" altLang="en-US" dirty="0">
                <a:solidFill>
                  <a:schemeClr val="accent1"/>
                </a:solidFill>
              </a:rPr>
              <a:t>個の</a:t>
            </a:r>
            <a:r>
              <a:rPr kumimoji="1" lang="ja-JP" altLang="en-US" dirty="0">
                <a:solidFill>
                  <a:schemeClr val="accent1"/>
                </a:solidFill>
              </a:rPr>
              <a:t>位置交換</a:t>
            </a:r>
            <a:r>
              <a:rPr kumimoji="1" lang="ja-JP" altLang="en-US" dirty="0"/>
              <a:t>を二回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9E92B1F-2E3A-4BF4-BBAB-A39FB9493BDB}"/>
                  </a:ext>
                </a:extLst>
              </p:cNvPr>
              <p:cNvSpPr txBox="1"/>
              <p:nvPr/>
            </p:nvSpPr>
            <p:spPr>
              <a:xfrm>
                <a:off x="5860243" y="41853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F9E92B1F-2E3A-4BF4-BBAB-A39FB9493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43" y="4185367"/>
                <a:ext cx="523364" cy="3693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0A0F7C80-DB00-4FC9-A848-5F26AAFE5907}"/>
                  </a:ext>
                </a:extLst>
              </p:cNvPr>
              <p:cNvSpPr txBox="1"/>
              <p:nvPr/>
            </p:nvSpPr>
            <p:spPr>
              <a:xfrm>
                <a:off x="6634679" y="41853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0A0F7C80-DB00-4FC9-A848-5F26AAFE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79" y="4185367"/>
                <a:ext cx="523364" cy="3693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F29DC4CF-5043-4385-8373-6649808C1996}"/>
                  </a:ext>
                </a:extLst>
              </p:cNvPr>
              <p:cNvSpPr txBox="1"/>
              <p:nvPr/>
            </p:nvSpPr>
            <p:spPr>
              <a:xfrm>
                <a:off x="7434684" y="4185367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F29DC4CF-5043-4385-8373-6649808C1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4" y="4185367"/>
                <a:ext cx="523364" cy="3693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649BED1D-F4D7-452A-B8D7-4CC9AA9BF626}"/>
              </a:ext>
            </a:extLst>
          </p:cNvPr>
          <p:cNvCxnSpPr>
            <a:cxnSpLocks/>
            <a:stCxn id="106" idx="2"/>
            <a:endCxn id="114" idx="0"/>
          </p:cNvCxnSpPr>
          <p:nvPr/>
        </p:nvCxnSpPr>
        <p:spPr>
          <a:xfrm rot="5400000">
            <a:off x="6134441" y="3423446"/>
            <a:ext cx="749405" cy="774436"/>
          </a:xfrm>
          <a:prstGeom prst="curvedConnector3">
            <a:avLst>
              <a:gd name="adj1" fmla="val 596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曲線 119">
            <a:extLst>
              <a:ext uri="{FF2B5EF4-FFF2-40B4-BE49-F238E27FC236}">
                <a16:creationId xmlns:a16="http://schemas.microsoft.com/office/drawing/2014/main" id="{7568452D-6897-4310-9D18-E451E695FAA7}"/>
              </a:ext>
            </a:extLst>
          </p:cNvPr>
          <p:cNvCxnSpPr>
            <a:cxnSpLocks/>
            <a:stCxn id="107" idx="2"/>
            <a:endCxn id="116" idx="0"/>
          </p:cNvCxnSpPr>
          <p:nvPr/>
        </p:nvCxnSpPr>
        <p:spPr>
          <a:xfrm rot="5400000">
            <a:off x="6921662" y="3410662"/>
            <a:ext cx="749405" cy="800005"/>
          </a:xfrm>
          <a:prstGeom prst="curvedConnector3">
            <a:avLst>
              <a:gd name="adj1" fmla="val 614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曲線 120">
            <a:extLst>
              <a:ext uri="{FF2B5EF4-FFF2-40B4-BE49-F238E27FC236}">
                <a16:creationId xmlns:a16="http://schemas.microsoft.com/office/drawing/2014/main" id="{DA4F19A8-448F-4D43-ACA3-D44529A95227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 rot="16200000" flipH="1">
            <a:off x="6534443" y="3023443"/>
            <a:ext cx="749405" cy="1574441"/>
          </a:xfrm>
          <a:prstGeom prst="curvedConnector3">
            <a:avLst>
              <a:gd name="adj1" fmla="val 403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31F3775F-AE60-416C-9A61-497A5A9FCA3B}"/>
                  </a:ext>
                </a:extLst>
              </p:cNvPr>
              <p:cNvSpPr txBox="1"/>
              <p:nvPr/>
            </p:nvSpPr>
            <p:spPr>
              <a:xfrm>
                <a:off x="5193288" y="3528360"/>
                <a:ext cx="880046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2,3,1]</m:t>
                      </m:r>
                      <m:r>
                        <m:rPr>
                          <m:nor/>
                        </m:rPr>
                        <a:rPr lang="ja-JP" altLang="en-US" dirty="0"/>
                        <m:t>の操作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31F3775F-AE60-416C-9A61-497A5A9FC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288" y="3528360"/>
                <a:ext cx="880046" cy="640303"/>
              </a:xfrm>
              <a:prstGeom prst="rect">
                <a:avLst/>
              </a:prstGeom>
              <a:blipFill>
                <a:blip r:embed="rId25"/>
                <a:stretch>
                  <a:fillRect l="-2778" b="-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6DCB325B-1B9E-4D77-9955-61A24C18F63A}"/>
                  </a:ext>
                </a:extLst>
              </p:cNvPr>
              <p:cNvSpPr txBox="1"/>
              <p:nvPr/>
            </p:nvSpPr>
            <p:spPr>
              <a:xfrm>
                <a:off x="6421791" y="4554761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[3,1,2]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6DCB325B-1B9E-4D77-9955-61A24C18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791" y="4554761"/>
                <a:ext cx="974708" cy="369332"/>
              </a:xfrm>
              <a:prstGeom prst="rect">
                <a:avLst/>
              </a:prstGeom>
              <a:blipFill>
                <a:blip r:embed="rId2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F9C66B6-F3AB-47A7-AAA1-B655376AEA5D}"/>
              </a:ext>
            </a:extLst>
          </p:cNvPr>
          <p:cNvSpPr txBox="1"/>
          <p:nvPr/>
        </p:nvSpPr>
        <p:spPr>
          <a:xfrm>
            <a:off x="6026003" y="4914004"/>
            <a:ext cx="176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3</a:t>
            </a:r>
            <a:r>
              <a:rPr lang="ja-JP" altLang="en-US" dirty="0">
                <a:solidFill>
                  <a:schemeClr val="accent1"/>
                </a:solidFill>
              </a:rPr>
              <a:t>個の</a:t>
            </a:r>
            <a:r>
              <a:rPr kumimoji="1" lang="ja-JP" altLang="en-US" dirty="0">
                <a:solidFill>
                  <a:schemeClr val="accent1"/>
                </a:solidFill>
              </a:rPr>
              <a:t>位置交換</a:t>
            </a:r>
            <a:r>
              <a:rPr kumimoji="1" lang="ja-JP" altLang="en-US" dirty="0"/>
              <a:t>を一回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DC8BC68F-96B9-415E-A763-1E25A553CFF5}"/>
                  </a:ext>
                </a:extLst>
              </p:cNvPr>
              <p:cNvSpPr txBox="1"/>
              <p:nvPr/>
            </p:nvSpPr>
            <p:spPr>
              <a:xfrm>
                <a:off x="2232031" y="1556672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[1,2,3]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DC8BC68F-96B9-415E-A763-1E25A553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1" y="1556672"/>
                <a:ext cx="974708" cy="369332"/>
              </a:xfrm>
              <a:prstGeom prst="rect">
                <a:avLst/>
              </a:prstGeom>
              <a:blipFill>
                <a:blip r:embed="rId2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4B5B356F-3C2B-4441-9658-D69819113C1F}"/>
                  </a:ext>
                </a:extLst>
              </p:cNvPr>
              <p:cNvSpPr txBox="1"/>
              <p:nvPr/>
            </p:nvSpPr>
            <p:spPr>
              <a:xfrm>
                <a:off x="6405662" y="1556567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[1,2,3]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4B5B356F-3C2B-4441-9658-D6981911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662" y="1556567"/>
                <a:ext cx="974708" cy="369332"/>
              </a:xfrm>
              <a:prstGeom prst="rect">
                <a:avLst/>
              </a:prstGeom>
              <a:blipFill>
                <a:blip r:embed="rId2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矢印: 下カーブ 43">
            <a:extLst>
              <a:ext uri="{FF2B5EF4-FFF2-40B4-BE49-F238E27FC236}">
                <a16:creationId xmlns:a16="http://schemas.microsoft.com/office/drawing/2014/main" id="{2620FDE1-81EF-4413-9D61-A42E376FDFEA}"/>
              </a:ext>
            </a:extLst>
          </p:cNvPr>
          <p:cNvSpPr/>
          <p:nvPr/>
        </p:nvSpPr>
        <p:spPr>
          <a:xfrm rot="5400000">
            <a:off x="2672158" y="2991359"/>
            <a:ext cx="2635240" cy="5839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矢印: 下カーブ 128">
            <a:extLst>
              <a:ext uri="{FF2B5EF4-FFF2-40B4-BE49-F238E27FC236}">
                <a16:creationId xmlns:a16="http://schemas.microsoft.com/office/drawing/2014/main" id="{6B0F8265-A19B-46C3-B3C4-CD25781A2877}"/>
              </a:ext>
            </a:extLst>
          </p:cNvPr>
          <p:cNvSpPr/>
          <p:nvPr/>
        </p:nvSpPr>
        <p:spPr>
          <a:xfrm rot="5400000">
            <a:off x="6871171" y="2959187"/>
            <a:ext cx="2635240" cy="5839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コンテンツ プレースホルダー 1">
            <a:extLst>
              <a:ext uri="{FF2B5EF4-FFF2-40B4-BE49-F238E27FC236}">
                <a16:creationId xmlns:a16="http://schemas.microsoft.com/office/drawing/2014/main" id="{6C7DBEDB-2DBE-49C2-A7C3-41624397DD93}"/>
              </a:ext>
            </a:extLst>
          </p:cNvPr>
          <p:cNvSpPr txBox="1">
            <a:spLocks/>
          </p:cNvSpPr>
          <p:nvPr/>
        </p:nvSpPr>
        <p:spPr>
          <a:xfrm>
            <a:off x="410046" y="5712295"/>
            <a:ext cx="8323907" cy="50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これらの操作を「演算」と考える</a:t>
            </a:r>
          </a:p>
        </p:txBody>
      </p:sp>
    </p:spTree>
    <p:extLst>
      <p:ext uri="{BB962C8B-B14F-4D97-AF65-F5344CB8AC3E}">
        <p14:creationId xmlns:p14="http://schemas.microsoft.com/office/powerpoint/2010/main" val="3491315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群の定義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36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2148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i="1" dirty="0">
                    <a:latin typeface="Cambria Math" panose="02040503050406030204" pitchFamily="18" charset="0"/>
                  </a:rPr>
                  <a:t>これらの操作のパターンを集合とする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これは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次の対称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群</a:t>
                </a:r>
                <a:r>
                  <a:rPr lang="ja-JP" altLang="en-US" dirty="0"/>
                  <a:t>と呼ばれる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対称群とは、物を並び替える操作（置換）を要素とする群のこと</a:t>
                </a:r>
                <a:endParaRPr lang="en-US" altLang="ja-JP" dirty="0"/>
              </a:p>
              <a:p>
                <a:pPr lvl="2"/>
                <a:r>
                  <a:rPr lang="en-US" altLang="ja-JP" dirty="0"/>
                  <a:t>3</a:t>
                </a:r>
                <a:r>
                  <a:rPr lang="ja-JP" altLang="en-US" dirty="0"/>
                  <a:t>次とは、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個の物の置換を要素とすること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2148280"/>
              </a:xfrm>
              <a:prstGeom prst="rect">
                <a:avLst/>
              </a:prstGeom>
              <a:blipFill>
                <a:blip r:embed="rId3"/>
                <a:stretch>
                  <a:fillRect l="-1133" t="-3409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B5D0B25C-60DC-44E8-93D3-38B7FCC84429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9" name="角丸四角形 58">
            <a:extLst>
              <a:ext uri="{FF2B5EF4-FFF2-40B4-BE49-F238E27FC236}">
                <a16:creationId xmlns:a16="http://schemas.microsoft.com/office/drawing/2014/main" id="{0C71E6CF-1218-4315-AA76-44DBA806A3B1}"/>
              </a:ext>
            </a:extLst>
          </p:cNvPr>
          <p:cNvSpPr/>
          <p:nvPr/>
        </p:nvSpPr>
        <p:spPr bwMode="auto">
          <a:xfrm>
            <a:off x="302633" y="3355654"/>
            <a:ext cx="8525287" cy="262975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5AC62A-8BEC-4BE1-BFF4-EC061E18A87A}"/>
              </a:ext>
            </a:extLst>
          </p:cNvPr>
          <p:cNvSpPr txBox="1"/>
          <p:nvPr/>
        </p:nvSpPr>
        <p:spPr>
          <a:xfrm>
            <a:off x="567077" y="3601803"/>
            <a:ext cx="799639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以下の公理を満たす集合を群と呼ぶ。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05FBCE-FFC2-4C5F-8F10-E9F115F5B43F}"/>
              </a:ext>
            </a:extLst>
          </p:cNvPr>
          <p:cNvSpPr txBox="1"/>
          <p:nvPr/>
        </p:nvSpPr>
        <p:spPr>
          <a:xfrm>
            <a:off x="302633" y="3068989"/>
            <a:ext cx="1387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群の定義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236364-21A2-4BF3-BEEC-BF7BF97BCF2F}"/>
              </a:ext>
            </a:extLst>
          </p:cNvPr>
          <p:cNvSpPr txBox="1"/>
          <p:nvPr/>
        </p:nvSpPr>
        <p:spPr>
          <a:xfrm>
            <a:off x="567076" y="4042284"/>
            <a:ext cx="7996397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400" dirty="0"/>
              <a:t>G1</a:t>
            </a:r>
            <a:r>
              <a:rPr lang="ja-JP" altLang="en-US" sz="2400" dirty="0"/>
              <a:t>　演算★に関して</a:t>
            </a:r>
            <a:r>
              <a:rPr lang="ja-JP" altLang="en-US" sz="2400" u="sng" dirty="0"/>
              <a:t>閉じている</a:t>
            </a:r>
            <a:endParaRPr lang="en-US" altLang="ja-JP" sz="2400" u="sng" dirty="0"/>
          </a:p>
          <a:p>
            <a:r>
              <a:rPr kumimoji="1" lang="en-US" altLang="ja-JP" sz="2400" dirty="0"/>
              <a:t>G2</a:t>
            </a:r>
            <a:r>
              <a:rPr lang="ja-JP" altLang="en-US" sz="2400" dirty="0"/>
              <a:t>　</a:t>
            </a:r>
            <a:r>
              <a:rPr kumimoji="1" lang="ja-JP" altLang="en-US" sz="2400" dirty="0"/>
              <a:t>任意の元に</a:t>
            </a:r>
            <a:r>
              <a:rPr lang="ja-JP" altLang="en-US" sz="2400" dirty="0"/>
              <a:t>対して、</a:t>
            </a:r>
            <a:r>
              <a:rPr lang="ja-JP" altLang="en-US" sz="2400" u="sng" dirty="0"/>
              <a:t>結合法則</a:t>
            </a:r>
            <a:r>
              <a:rPr lang="ja-JP" altLang="en-US" sz="2400" dirty="0"/>
              <a:t>が成立する</a:t>
            </a:r>
            <a:endParaRPr lang="en-US" altLang="ja-JP" sz="2400" dirty="0"/>
          </a:p>
          <a:p>
            <a:r>
              <a:rPr kumimoji="1" lang="en-US" altLang="ja-JP" sz="2400" dirty="0"/>
              <a:t>G3</a:t>
            </a:r>
            <a:r>
              <a:rPr lang="ja-JP" altLang="en-US" sz="2400" dirty="0"/>
              <a:t>　</a:t>
            </a:r>
            <a:r>
              <a:rPr lang="ja-JP" altLang="en-US" sz="2400" u="sng" dirty="0"/>
              <a:t>単位元</a:t>
            </a:r>
            <a:r>
              <a:rPr lang="ja-JP" altLang="en-US" sz="2400" dirty="0"/>
              <a:t>が存在する</a:t>
            </a:r>
            <a:endParaRPr lang="en-US" altLang="ja-JP" sz="2400" dirty="0"/>
          </a:p>
          <a:p>
            <a:r>
              <a:rPr kumimoji="1" lang="en-US" altLang="ja-JP" sz="2400" dirty="0"/>
              <a:t>G4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任意の元に対して、</a:t>
            </a:r>
            <a:r>
              <a:rPr kumimoji="1" lang="ja-JP" altLang="en-US" sz="2400" dirty="0"/>
              <a:t>その元に対する</a:t>
            </a:r>
            <a:r>
              <a:rPr kumimoji="1" lang="ja-JP" altLang="en-US" sz="2400" u="sng" dirty="0"/>
              <a:t>逆元</a:t>
            </a:r>
            <a:r>
              <a:rPr kumimoji="1" lang="ja-JP" altLang="en-US" sz="2400" dirty="0"/>
              <a:t>が存在する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E5B7B721-AD2E-4A7B-ADEE-2F019CA9A5E0}"/>
              </a:ext>
            </a:extLst>
          </p:cNvPr>
          <p:cNvSpPr/>
          <p:nvPr/>
        </p:nvSpPr>
        <p:spPr>
          <a:xfrm>
            <a:off x="6552400" y="4138342"/>
            <a:ext cx="480225" cy="15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26CEE56-ADEA-4EF7-A6FF-566A4B9E3FF1}"/>
                  </a:ext>
                </a:extLst>
              </p:cNvPr>
              <p:cNvSpPr txBox="1"/>
              <p:nvPr/>
            </p:nvSpPr>
            <p:spPr>
              <a:xfrm>
                <a:off x="7164847" y="4032489"/>
                <a:ext cx="1498560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/>
                        <m:t>【</m:t>
                      </m:r>
                      <m:r>
                        <m:rPr>
                          <m:nor/>
                        </m:rPr>
                        <a:rPr lang="ja-JP" altLang="en-US" dirty="0"/>
                        <m:t>演算と閉性</m:t>
                      </m:r>
                      <m:r>
                        <m:rPr>
                          <m:nor/>
                        </m:rPr>
                        <a:rPr lang="en-US" altLang="ja-JP" dirty="0"/>
                        <m:t>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26CEE56-ADEA-4EF7-A6FF-566A4B9E3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47" y="4032489"/>
                <a:ext cx="1498560" cy="369588"/>
              </a:xfrm>
              <a:prstGeom prst="rect">
                <a:avLst/>
              </a:prstGeom>
              <a:blipFill>
                <a:blip r:embed="rId4"/>
                <a:stretch>
                  <a:fillRect r="-40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右 14">
            <a:extLst>
              <a:ext uri="{FF2B5EF4-FFF2-40B4-BE49-F238E27FC236}">
                <a16:creationId xmlns:a16="http://schemas.microsoft.com/office/drawing/2014/main" id="{4F32A6A1-C41A-40B6-BCFB-C27A46A7937B}"/>
              </a:ext>
            </a:extLst>
          </p:cNvPr>
          <p:cNvSpPr/>
          <p:nvPr/>
        </p:nvSpPr>
        <p:spPr>
          <a:xfrm>
            <a:off x="6542913" y="4536591"/>
            <a:ext cx="480225" cy="15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5BF7947-5676-4B4F-BED9-85FA0E64D472}"/>
                  </a:ext>
                </a:extLst>
              </p:cNvPr>
              <p:cNvSpPr txBox="1"/>
              <p:nvPr/>
            </p:nvSpPr>
            <p:spPr>
              <a:xfrm>
                <a:off x="7155360" y="4430738"/>
                <a:ext cx="1498560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/>
                        <m:t>【</m:t>
                      </m:r>
                      <m:r>
                        <m:rPr>
                          <m:nor/>
                        </m:rPr>
                        <a:rPr lang="ja-JP" altLang="en-US" dirty="0"/>
                        <m:t>結合法則</m:t>
                      </m:r>
                      <m:r>
                        <m:rPr>
                          <m:nor/>
                        </m:rPr>
                        <a:rPr lang="en-US" altLang="ja-JP" dirty="0"/>
                        <m:t>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5BF7947-5676-4B4F-BED9-85FA0E64D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360" y="4430738"/>
                <a:ext cx="1498560" cy="369588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矢印: 右 16">
            <a:extLst>
              <a:ext uri="{FF2B5EF4-FFF2-40B4-BE49-F238E27FC236}">
                <a16:creationId xmlns:a16="http://schemas.microsoft.com/office/drawing/2014/main" id="{1A0D0AA3-63D1-4ACD-B3A9-3B1E3FE83A6A}"/>
              </a:ext>
            </a:extLst>
          </p:cNvPr>
          <p:cNvSpPr/>
          <p:nvPr/>
        </p:nvSpPr>
        <p:spPr>
          <a:xfrm>
            <a:off x="6542913" y="4906179"/>
            <a:ext cx="480225" cy="15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36337AA-2973-4A3F-938A-B31D64024241}"/>
                  </a:ext>
                </a:extLst>
              </p:cNvPr>
              <p:cNvSpPr txBox="1"/>
              <p:nvPr/>
            </p:nvSpPr>
            <p:spPr>
              <a:xfrm>
                <a:off x="7064913" y="4800326"/>
                <a:ext cx="149856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/>
                        <m:t>【</m:t>
                      </m:r>
                      <m:r>
                        <m:rPr>
                          <m:nor/>
                        </m:rPr>
                        <a:rPr lang="ja-JP" altLang="en-US" dirty="0"/>
                        <m:t>単位元の存在</m:t>
                      </m:r>
                      <m:r>
                        <m:rPr>
                          <m:nor/>
                        </m:rPr>
                        <a:rPr lang="en-US" altLang="ja-JP" dirty="0"/>
                        <m:t>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36337AA-2973-4A3F-938A-B31D64024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913" y="4800326"/>
                <a:ext cx="1498560" cy="372218"/>
              </a:xfrm>
              <a:prstGeom prst="rect">
                <a:avLst/>
              </a:prstGeom>
              <a:blipFill>
                <a:blip r:embed="rId6"/>
                <a:stretch>
                  <a:fillRect l="-1220" r="-17480"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矢印: 右 18">
            <a:extLst>
              <a:ext uri="{FF2B5EF4-FFF2-40B4-BE49-F238E27FC236}">
                <a16:creationId xmlns:a16="http://schemas.microsoft.com/office/drawing/2014/main" id="{099B3782-3F79-49D7-AA05-337EF5432AD6}"/>
              </a:ext>
            </a:extLst>
          </p:cNvPr>
          <p:cNvSpPr/>
          <p:nvPr/>
        </p:nvSpPr>
        <p:spPr>
          <a:xfrm>
            <a:off x="6542913" y="5590761"/>
            <a:ext cx="480225" cy="15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5B65CDB-C7AC-44B6-80A3-C10AA31A99CE}"/>
                  </a:ext>
                </a:extLst>
              </p:cNvPr>
              <p:cNvSpPr txBox="1"/>
              <p:nvPr/>
            </p:nvSpPr>
            <p:spPr>
              <a:xfrm>
                <a:off x="7155360" y="5483593"/>
                <a:ext cx="149856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/>
                        <m:t>【</m:t>
                      </m:r>
                      <m:r>
                        <m:rPr>
                          <m:nor/>
                        </m:rPr>
                        <a:rPr lang="ja-JP" altLang="en-US" dirty="0"/>
                        <m:t>逆元の存在</m:t>
                      </m:r>
                      <m:r>
                        <m:rPr>
                          <m:nor/>
                        </m:rPr>
                        <a:rPr lang="en-US" altLang="ja-JP" dirty="0"/>
                        <m:t>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5B65CDB-C7AC-44B6-80A3-C10AA31A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360" y="5483593"/>
                <a:ext cx="1498560" cy="372218"/>
              </a:xfrm>
              <a:prstGeom prst="rect">
                <a:avLst/>
              </a:prstGeom>
              <a:blipFill>
                <a:blip r:embed="rId7"/>
                <a:stretch>
                  <a:fillRect l="-1220" r="-203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44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群の公理　</a:t>
            </a:r>
            <a:r>
              <a:rPr kumimoji="1" lang="en-US" altLang="ja-JP" dirty="0"/>
              <a:t>G1【</a:t>
            </a:r>
            <a:r>
              <a:rPr lang="ja-JP" altLang="en-US" dirty="0"/>
              <a:t>演算と閉性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37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414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演算★を下記のように定義する。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あみ</a:t>
                </a:r>
                <a:r>
                  <a:rPr lang="ja-JP" altLang="en-US" dirty="0" err="1"/>
                  <a:t>だ</a:t>
                </a:r>
                <a:r>
                  <a:rPr lang="ja-JP" altLang="en-US" dirty="0"/>
                  <a:t>くじ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の下に、あみだくじ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をつなげたものを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とする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もあみ</a:t>
                </a:r>
                <a:r>
                  <a:rPr lang="ja-JP" altLang="en-US" dirty="0" err="1"/>
                  <a:t>だ</a:t>
                </a:r>
                <a:r>
                  <a:rPr lang="ja-JP" altLang="en-US" dirty="0"/>
                  <a:t>くじとなる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例えば、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3,1,2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3,2,1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=[2,1,3]</m:t>
                    </m:r>
                  </m:oMath>
                </a14:m>
                <a:r>
                  <a:rPr lang="ja-JP" altLang="en-US" dirty="0"/>
                  <a:t>が成り立つ。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き</m:t>
                    </m:r>
                  </m:oMath>
                </a14:m>
                <a:r>
                  <a:rPr lang="ja-JP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/>
                  <a:t>となる。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が縦棒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本のあみ</a:t>
                </a:r>
                <a:r>
                  <a:rPr lang="ja-JP" altLang="en-US" dirty="0" err="1"/>
                  <a:t>だ</a:t>
                </a:r>
                <a:r>
                  <a:rPr lang="ja-JP" altLang="en-US" dirty="0"/>
                  <a:t>くじのとき、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>
                    <a:ea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も縦棒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本のあみ</a:t>
                </a:r>
                <a:r>
                  <a:rPr lang="ja-JP" altLang="en-US" dirty="0" err="1"/>
                  <a:t>だ</a:t>
                </a:r>
                <a:r>
                  <a:rPr lang="ja-JP" altLang="en-US" dirty="0"/>
                  <a:t>くじとなる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3,1,2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3,2,1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のと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き</m:t>
                    </m:r>
                  </m:oMath>
                </a14:m>
                <a:r>
                  <a:rPr lang="ja-JP" altLang="en-US" dirty="0"/>
                  <a:t>、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>
                    <a:ea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[2,1,3]∈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/>
                  <a:t>となる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4142673"/>
              </a:xfrm>
              <a:prstGeom prst="rect">
                <a:avLst/>
              </a:prstGeom>
              <a:blipFill>
                <a:blip r:embed="rId3"/>
                <a:stretch>
                  <a:fillRect l="-1133" t="-1767" b="-2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564BC734-F8D1-4E56-B8F4-FB762DC3E713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D7E4E18-26DF-4040-8A27-4F6458CF9976}"/>
                  </a:ext>
                </a:extLst>
              </p:cNvPr>
              <p:cNvSpPr txBox="1"/>
              <p:nvPr/>
            </p:nvSpPr>
            <p:spPr>
              <a:xfrm>
                <a:off x="6537845" y="29998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D7E4E18-26DF-4040-8A27-4F6458CF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45" y="2999809"/>
                <a:ext cx="5233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C287AA-1663-4D20-BEEA-4EFF7F78C1CE}"/>
                  </a:ext>
                </a:extLst>
              </p:cNvPr>
              <p:cNvSpPr txBox="1"/>
              <p:nvPr/>
            </p:nvSpPr>
            <p:spPr>
              <a:xfrm>
                <a:off x="7312281" y="29998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C287AA-1663-4D20-BEEA-4EFF7F78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281" y="2999809"/>
                <a:ext cx="5233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87FB2F-B211-4EF4-B32A-6CC107968F9A}"/>
                  </a:ext>
                </a:extLst>
              </p:cNvPr>
              <p:cNvSpPr txBox="1"/>
              <p:nvPr/>
            </p:nvSpPr>
            <p:spPr>
              <a:xfrm>
                <a:off x="8099129" y="2999809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87FB2F-B211-4EF4-B32A-6CC107968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129" y="2999809"/>
                <a:ext cx="5233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0272EB-147D-42AA-B0DD-DC15F1CE6EDC}"/>
                  </a:ext>
                </a:extLst>
              </p:cNvPr>
              <p:cNvSpPr txBox="1"/>
              <p:nvPr/>
            </p:nvSpPr>
            <p:spPr>
              <a:xfrm>
                <a:off x="6537845" y="4211078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0272EB-147D-42AA-B0DD-DC15F1CE6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45" y="4211078"/>
                <a:ext cx="523364" cy="369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0F6849E-A10F-43CE-B0AD-E7DF234C77BE}"/>
                  </a:ext>
                </a:extLst>
              </p:cNvPr>
              <p:cNvSpPr txBox="1"/>
              <p:nvPr/>
            </p:nvSpPr>
            <p:spPr>
              <a:xfrm>
                <a:off x="7312281" y="4211078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0F6849E-A10F-43CE-B0AD-E7DF234C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281" y="4211078"/>
                <a:ext cx="523364" cy="3693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EDC75DE-B45F-4E17-B8F2-6294112479B4}"/>
                  </a:ext>
                </a:extLst>
              </p:cNvPr>
              <p:cNvSpPr txBox="1"/>
              <p:nvPr/>
            </p:nvSpPr>
            <p:spPr>
              <a:xfrm>
                <a:off x="8099129" y="4211078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EDC75DE-B45F-4E17-B8F2-629411247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129" y="4211078"/>
                <a:ext cx="523364" cy="3693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F8829E-CEB5-4FEE-BB2D-6E85002F41F1}"/>
                  </a:ext>
                </a:extLst>
              </p:cNvPr>
              <p:cNvSpPr txBox="1"/>
              <p:nvPr/>
            </p:nvSpPr>
            <p:spPr>
              <a:xfrm>
                <a:off x="5716477" y="3605533"/>
                <a:ext cx="974708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[3,1,2]</m:t>
                      </m:r>
                      <m:r>
                        <m:rPr>
                          <m:nor/>
                        </m:rPr>
                        <a:rPr lang="ja-JP" altLang="en-US" dirty="0"/>
                        <m:t>の操作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F8829E-CEB5-4FEE-BB2D-6E85002F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77" y="3605533"/>
                <a:ext cx="974708" cy="640303"/>
              </a:xfrm>
              <a:prstGeom prst="rect">
                <a:avLst/>
              </a:prstGeom>
              <a:blipFill>
                <a:blip r:embed="rId10"/>
                <a:stretch>
                  <a:fillRect l="-2500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6CF44EAB-DD81-4831-B1C7-C9A1FCE270B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6765777" y="3402891"/>
            <a:ext cx="841937" cy="774436"/>
          </a:xfrm>
          <a:prstGeom prst="curvedConnector3">
            <a:avLst>
              <a:gd name="adj1" fmla="val 546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FF9511BE-CEBC-41E6-8494-A8FC0F3D806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7546419" y="3396685"/>
            <a:ext cx="841937" cy="7868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5D5B1A-EFC6-4919-A20F-B6ED21437997}"/>
                  </a:ext>
                </a:extLst>
              </p:cNvPr>
              <p:cNvSpPr txBox="1"/>
              <p:nvPr/>
            </p:nvSpPr>
            <p:spPr>
              <a:xfrm>
                <a:off x="6542211" y="5376203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5D5B1A-EFC6-4919-A20F-B6ED2143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11" y="5376203"/>
                <a:ext cx="523364" cy="3693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0BC1444-6094-4FE2-B350-5B39600F1D0A}"/>
                  </a:ext>
                </a:extLst>
              </p:cNvPr>
              <p:cNvSpPr txBox="1"/>
              <p:nvPr/>
            </p:nvSpPr>
            <p:spPr>
              <a:xfrm>
                <a:off x="7316647" y="5376203"/>
                <a:ext cx="52336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0BC1444-6094-4FE2-B350-5B39600F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47" y="5376203"/>
                <a:ext cx="523364" cy="3693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CA194FD-8427-49A1-81C9-7CD46FDEBBD5}"/>
                  </a:ext>
                </a:extLst>
              </p:cNvPr>
              <p:cNvSpPr txBox="1"/>
              <p:nvPr/>
            </p:nvSpPr>
            <p:spPr>
              <a:xfrm>
                <a:off x="8103495" y="5376203"/>
                <a:ext cx="52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CA194FD-8427-49A1-81C9-7CD46FDEB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95" y="5376203"/>
                <a:ext cx="52336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コネクタ: 曲線 23">
            <a:extLst>
              <a:ext uri="{FF2B5EF4-FFF2-40B4-BE49-F238E27FC236}">
                <a16:creationId xmlns:a16="http://schemas.microsoft.com/office/drawing/2014/main" id="{71B7DC65-7663-43F0-A1DB-C4702CBB5AFB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rot="16200000" flipH="1">
            <a:off x="7184488" y="4195514"/>
            <a:ext cx="795728" cy="156565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D09E729-1695-4DAC-885D-87CF949B09B9}"/>
                  </a:ext>
                </a:extLst>
              </p:cNvPr>
              <p:cNvSpPr txBox="1"/>
              <p:nvPr/>
            </p:nvSpPr>
            <p:spPr>
              <a:xfrm>
                <a:off x="5716477" y="4689667"/>
                <a:ext cx="974708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[3,2,1]</m:t>
                      </m:r>
                      <m:r>
                        <m:rPr>
                          <m:nor/>
                        </m:rPr>
                        <a:rPr lang="ja-JP" altLang="en-US" dirty="0"/>
                        <m:t>の操作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D09E729-1695-4DAC-885D-87CF949B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77" y="4689667"/>
                <a:ext cx="974708" cy="640303"/>
              </a:xfrm>
              <a:prstGeom prst="rect">
                <a:avLst/>
              </a:prstGeom>
              <a:blipFill>
                <a:blip r:embed="rId14"/>
                <a:stretch>
                  <a:fillRect l="-2500"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C50DBE5-B5F9-4B5C-857D-A50B9BCFA043}"/>
                  </a:ext>
                </a:extLst>
              </p:cNvPr>
              <p:cNvSpPr txBox="1"/>
              <p:nvPr/>
            </p:nvSpPr>
            <p:spPr>
              <a:xfrm>
                <a:off x="7093478" y="5699368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[2,1,3]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C50DBE5-B5F9-4B5C-857D-A50B9BCFA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78" y="5699368"/>
                <a:ext cx="974708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5A8B0CB-95AE-4C79-9993-F6DC774D6C8B}"/>
                  </a:ext>
                </a:extLst>
              </p:cNvPr>
              <p:cNvSpPr txBox="1"/>
              <p:nvPr/>
            </p:nvSpPr>
            <p:spPr>
              <a:xfrm>
                <a:off x="7093477" y="2701276"/>
                <a:ext cx="97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[1,2,3]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5A8B0CB-95AE-4C79-9993-F6DC774D6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77" y="2701276"/>
                <a:ext cx="974708" cy="369332"/>
              </a:xfrm>
              <a:prstGeom prst="rect">
                <a:avLst/>
              </a:prstGeom>
              <a:blipFill>
                <a:blip r:embed="rId1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8CAABEBB-D6CD-41ED-856E-CF1A1D10B18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7159201" y="3009467"/>
            <a:ext cx="841937" cy="1561284"/>
          </a:xfrm>
          <a:prstGeom prst="curvedConnector3">
            <a:avLst>
              <a:gd name="adj1" fmla="val 312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ACC50A8B-2160-4B11-8DC8-8F192F13FED2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5400000">
            <a:off x="7184488" y="4199880"/>
            <a:ext cx="795728" cy="155691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5831955-193B-4A98-B6AD-D55EFD07CAE8}"/>
              </a:ext>
            </a:extLst>
          </p:cNvPr>
          <p:cNvCxnSpPr/>
          <p:nvPr/>
        </p:nvCxnSpPr>
        <p:spPr>
          <a:xfrm>
            <a:off x="7575815" y="4527586"/>
            <a:ext cx="0" cy="861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コンテンツ プレースホルダー 1">
                <a:extLst>
                  <a:ext uri="{FF2B5EF4-FFF2-40B4-BE49-F238E27FC236}">
                    <a16:creationId xmlns:a16="http://schemas.microsoft.com/office/drawing/2014/main" id="{A1DE5EED-699F-448D-AE92-C8C1DF008F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017" y="5329970"/>
                <a:ext cx="5550000" cy="50125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0070C0"/>
                  </a:buClr>
                  <a:buSzPct val="90000"/>
                  <a:buFont typeface="Wingdings" panose="05000000000000000000" pitchFamily="2" charset="2"/>
                  <a:buChar char="l"/>
                  <a:defRPr kumimoji="1"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1325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27063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9535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0795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ja-JP" altLang="en-US" sz="2400" dirty="0">
                    <a:solidFill>
                      <a:schemeClr val="bg1"/>
                    </a:solidFill>
                  </a:rPr>
                  <a:t>これを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400" dirty="0">
                    <a:solidFill>
                      <a:schemeClr val="bg1"/>
                    </a:solidFill>
                  </a:rPr>
                  <a:t>は演算★に関して閉じているという</a:t>
                </a:r>
                <a:endParaRPr lang="ja-JP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コンテンツ プレースホルダー 1">
                <a:extLst>
                  <a:ext uri="{FF2B5EF4-FFF2-40B4-BE49-F238E27FC236}">
                    <a16:creationId xmlns:a16="http://schemas.microsoft.com/office/drawing/2014/main" id="{A1DE5EED-699F-448D-AE92-C8C1DF008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7" y="5329970"/>
                <a:ext cx="5550000" cy="501255"/>
              </a:xfrm>
              <a:prstGeom prst="rect">
                <a:avLst/>
              </a:prstGeom>
              <a:blipFill>
                <a:blip r:embed="rId17"/>
                <a:stretch>
                  <a:fillRect t="-8235" b="-16471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93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群の公理　</a:t>
            </a:r>
            <a:r>
              <a:rPr kumimoji="1" lang="en-US" altLang="ja-JP" dirty="0"/>
              <a:t>G2【</a:t>
            </a:r>
            <a:r>
              <a:rPr lang="ja-JP" altLang="en-US" dirty="0"/>
              <a:t>結合法則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38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55461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★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★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左辺：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もあみ</a:t>
                </a:r>
                <a:r>
                  <a:rPr lang="ja-JP" altLang="en-US" dirty="0" err="1"/>
                  <a:t>だ</a:t>
                </a:r>
                <a:r>
                  <a:rPr lang="ja-JP" altLang="en-US" dirty="0"/>
                  <a:t>くじ。それに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ja-JP" altLang="en-US" dirty="0"/>
                  <a:t>を繋いだものが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★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右辺：あみ</a:t>
                </a:r>
                <a:r>
                  <a:rPr lang="ja-JP" altLang="en-US" dirty="0" err="1"/>
                  <a:t>だ</a:t>
                </a:r>
                <a:r>
                  <a:rPr lang="ja-JP" altLang="en-US" dirty="0"/>
                  <a:t>くじ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の下に、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ja-JP" altLang="en-US" dirty="0"/>
                  <a:t>を繋いだものが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★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3,1,2</m:t>
                            </m:r>
                          </m:e>
                        </m:d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[2,1,3]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3,1,2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3,2,1</m:t>
                            </m:r>
                          </m:e>
                        </m:d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★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[2,1,3]</m:t>
                        </m:r>
                      </m:e>
                    </m:d>
                  </m:oMath>
                </a14:m>
                <a:r>
                  <a:rPr lang="ja-JP" altLang="en-US" dirty="0"/>
                  <a:t>？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3,1,2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3,2,1</m:t>
                            </m:r>
                          </m:e>
                        </m:d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2,1,3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2,1,3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,3</m:t>
                        </m:r>
                      </m:e>
                    </m:d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3,1,2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3,2,1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★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[2,1,3]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ja-JP" altLang="en-US" dirty="0"/>
                  <a:t>よって、等号は成立する</a:t>
                </a:r>
                <a:endParaRPr lang="en-US" altLang="ja-JP" dirty="0"/>
              </a:p>
              <a:p>
                <a:r>
                  <a:rPr lang="ja-JP" altLang="en-US" dirty="0"/>
                  <a:t>ただし、交換法則は成立しない。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ja-JP" altLang="en-US" dirty="0"/>
                  <a:t>？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左辺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[3,2,1]</m:t>
                    </m:r>
                  </m:oMath>
                </a14:m>
                <a:r>
                  <a:rPr lang="ja-JP" altLang="en-US" dirty="0" err="1"/>
                  <a:t>、</a:t>
                </a:r>
                <a:r>
                  <a:rPr lang="ja-JP" altLang="en-US" dirty="0"/>
                  <a:t>右辺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よって、等号は成立しない</a:t>
                </a:r>
                <a:endParaRPr lang="en-US" altLang="ja-JP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5546134"/>
              </a:xfrm>
              <a:prstGeom prst="rect">
                <a:avLst/>
              </a:prstGeo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564BC734-F8D1-4E56-B8F4-FB762DC3E713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41" name="コンテンツ プレースホルダー 1">
            <a:extLst>
              <a:ext uri="{FF2B5EF4-FFF2-40B4-BE49-F238E27FC236}">
                <a16:creationId xmlns:a16="http://schemas.microsoft.com/office/drawing/2014/main" id="{A1DE5EED-699F-448D-AE92-C8C1DF008FA9}"/>
              </a:ext>
            </a:extLst>
          </p:cNvPr>
          <p:cNvSpPr txBox="1">
            <a:spLocks/>
          </p:cNvSpPr>
          <p:nvPr/>
        </p:nvSpPr>
        <p:spPr>
          <a:xfrm>
            <a:off x="760079" y="5902888"/>
            <a:ext cx="7568197" cy="50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式の中で計算する順番は関係ない（ただし交換はできない）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96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群の公理　</a:t>
            </a:r>
            <a:r>
              <a:rPr kumimoji="1" lang="en-US" altLang="ja-JP" dirty="0"/>
              <a:t>G3【</a:t>
            </a:r>
            <a:r>
              <a:rPr lang="ja-JP" altLang="en-US" dirty="0"/>
              <a:t>単位元の存在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39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100803"/>
                <a:ext cx="9144000" cy="14096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/>
                  <a:t>では、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dirty="0"/>
                  <a:t>が単位元となる。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単位元は、足し算でいう</a:t>
                </a:r>
                <a:r>
                  <a:rPr lang="en-US" altLang="ja-JP" dirty="0"/>
                  <a:t>0</a:t>
                </a:r>
                <a:r>
                  <a:rPr lang="ja-JP" altLang="en-US" dirty="0" err="1"/>
                  <a:t>、</a:t>
                </a:r>
                <a:r>
                  <a:rPr lang="ja-JP" altLang="en-US" dirty="0"/>
                  <a:t>掛け算でいう</a:t>
                </a:r>
                <a:r>
                  <a:rPr lang="en-US" altLang="ja-JP" dirty="0"/>
                  <a:t>1</a:t>
                </a:r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00803"/>
                <a:ext cx="9144000" cy="1409617"/>
              </a:xfrm>
              <a:prstGeom prst="rect">
                <a:avLst/>
              </a:prstGeom>
              <a:blipFill>
                <a:blip r:embed="rId3"/>
                <a:stretch>
                  <a:fillRect t="-5195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564BC734-F8D1-4E56-B8F4-FB762DC3E713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7" name="角丸四角形 58">
            <a:extLst>
              <a:ext uri="{FF2B5EF4-FFF2-40B4-BE49-F238E27FC236}">
                <a16:creationId xmlns:a16="http://schemas.microsoft.com/office/drawing/2014/main" id="{BA829294-D577-48AB-B0C2-61F58916D67A}"/>
              </a:ext>
            </a:extLst>
          </p:cNvPr>
          <p:cNvSpPr/>
          <p:nvPr/>
        </p:nvSpPr>
        <p:spPr bwMode="auto">
          <a:xfrm>
            <a:off x="281533" y="1115114"/>
            <a:ext cx="8525287" cy="18290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F8E8165-CCB9-4491-AB5E-9AE708AD1AE3}"/>
                  </a:ext>
                </a:extLst>
              </p:cNvPr>
              <p:cNvSpPr txBox="1"/>
              <p:nvPr/>
            </p:nvSpPr>
            <p:spPr>
              <a:xfrm>
                <a:off x="545977" y="1361263"/>
                <a:ext cx="799639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2400" dirty="0"/>
                  <a:t>に対して、以下の式を満たす要素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ja-JP" altLang="en-US" sz="2400" dirty="0"/>
                  <a:t>を、演算★における単位元と呼ぶ 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F8E8165-CCB9-4491-AB5E-9AE708AD1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7" y="1361263"/>
                <a:ext cx="7996397" cy="738664"/>
              </a:xfrm>
              <a:prstGeom prst="rect">
                <a:avLst/>
              </a:prstGeom>
              <a:blipFill>
                <a:blip r:embed="rId4"/>
                <a:stretch>
                  <a:fillRect l="-2365" t="-13223" r="-1831" b="-239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4565B0-8FF9-40CF-8428-2F7AB6C1A380}"/>
              </a:ext>
            </a:extLst>
          </p:cNvPr>
          <p:cNvSpPr txBox="1"/>
          <p:nvPr/>
        </p:nvSpPr>
        <p:spPr>
          <a:xfrm>
            <a:off x="281532" y="828449"/>
            <a:ext cx="20274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単位元</a:t>
            </a:r>
            <a:r>
              <a:rPr kumimoji="1" lang="ja-JP" altLang="en-US" sz="2400" dirty="0"/>
              <a:t>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2CE320-E189-48F8-8767-2B7F46155B82}"/>
                  </a:ext>
                </a:extLst>
              </p:cNvPr>
              <p:cNvSpPr txBox="1"/>
              <p:nvPr/>
            </p:nvSpPr>
            <p:spPr>
              <a:xfrm>
                <a:off x="2860084" y="2156204"/>
                <a:ext cx="33681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2CE320-E189-48F8-8767-2B7F46155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84" y="2156204"/>
                <a:ext cx="3368182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61EE4-11C9-4F58-8C67-D3235B42A37F}"/>
              </a:ext>
            </a:extLst>
          </p:cNvPr>
          <p:cNvSpPr txBox="1"/>
          <p:nvPr/>
        </p:nvSpPr>
        <p:spPr>
          <a:xfrm>
            <a:off x="545976" y="2581813"/>
            <a:ext cx="79963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2000" dirty="0"/>
              <a:t>単位元との</a:t>
            </a:r>
            <a:r>
              <a:rPr lang="ja-JP" altLang="en-US" sz="2000" dirty="0"/>
              <a:t>演算★は、</a:t>
            </a:r>
            <a:r>
              <a:rPr kumimoji="1" lang="ja-JP" altLang="en-US" sz="2000" dirty="0"/>
              <a:t>交換法則が成り立ち、結果が自分自身になる</a:t>
            </a:r>
          </a:p>
        </p:txBody>
      </p:sp>
    </p:spTree>
    <p:extLst>
      <p:ext uri="{BB962C8B-B14F-4D97-AF65-F5344CB8AC3E}">
        <p14:creationId xmlns:p14="http://schemas.microsoft.com/office/powerpoint/2010/main" val="311821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2296"/>
            <a:ext cx="8463160" cy="483454"/>
          </a:xfrm>
        </p:spPr>
        <p:txBody>
          <a:bodyPr/>
          <a:lstStyle/>
          <a:p>
            <a:r>
              <a:rPr lang="ja-JP" altLang="en-US" dirty="0"/>
              <a:t>やった感想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193266A-BE9B-46D0-A409-D460643BCE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5974" y="1237728"/>
            <a:ext cx="8282241" cy="2510406"/>
          </a:xfrm>
        </p:spPr>
        <p:txBody>
          <a:bodyPr/>
          <a:lstStyle/>
          <a:p>
            <a:r>
              <a:rPr lang="ja-JP" altLang="en-US" sz="2400" dirty="0"/>
              <a:t>やりたかったテーマを何とか達成できたので良かった。</a:t>
            </a:r>
            <a:endParaRPr lang="en-US" altLang="ja-JP" sz="2400" dirty="0"/>
          </a:p>
          <a:p>
            <a:r>
              <a:rPr lang="ja-JP" altLang="en-US" sz="2400" dirty="0"/>
              <a:t>マスタ含め、研究成果を出せた。</a:t>
            </a:r>
            <a:endParaRPr lang="en-US" altLang="ja-JP" sz="2400" dirty="0"/>
          </a:p>
          <a:p>
            <a:pPr lvl="1"/>
            <a:r>
              <a:rPr lang="ja-JP" altLang="en-US" sz="2000" dirty="0"/>
              <a:t>学術論文</a:t>
            </a:r>
            <a:r>
              <a:rPr lang="en-US" altLang="ja-JP" sz="2000" dirty="0"/>
              <a:t>(</a:t>
            </a:r>
            <a:r>
              <a:rPr lang="ja-JP" altLang="en-US" sz="2000" dirty="0"/>
              <a:t>レター含め</a:t>
            </a:r>
            <a:r>
              <a:rPr lang="en-US" altLang="ja-JP" sz="2000" dirty="0"/>
              <a:t>)</a:t>
            </a:r>
            <a:r>
              <a:rPr lang="ja-JP" altLang="en-US" sz="2000" dirty="0"/>
              <a:t>：</a:t>
            </a:r>
            <a:r>
              <a:rPr lang="en-US" altLang="ja-JP" sz="2000" dirty="0"/>
              <a:t>5</a:t>
            </a:r>
            <a:r>
              <a:rPr lang="ja-JP" altLang="en-US" sz="2000" dirty="0"/>
              <a:t>件、国際会議：</a:t>
            </a:r>
            <a:r>
              <a:rPr lang="en-US" altLang="ja-JP" sz="2000" dirty="0"/>
              <a:t>2</a:t>
            </a:r>
            <a:r>
              <a:rPr lang="ja-JP" altLang="en-US" sz="2000" dirty="0"/>
              <a:t>件、国内会議：</a:t>
            </a:r>
            <a:r>
              <a:rPr lang="en-US" altLang="ja-JP" sz="2000" dirty="0"/>
              <a:t>8</a:t>
            </a:r>
            <a:r>
              <a:rPr lang="ja-JP" altLang="en-US" sz="2000" dirty="0"/>
              <a:t>件</a:t>
            </a:r>
            <a:endParaRPr lang="en-US" altLang="ja-JP" sz="2000" dirty="0"/>
          </a:p>
          <a:p>
            <a:pPr lvl="1"/>
            <a:r>
              <a:rPr lang="ja-JP" altLang="en-US" sz="2000" dirty="0"/>
              <a:t>授賞：</a:t>
            </a:r>
            <a:r>
              <a:rPr lang="en-US" altLang="ja-JP" sz="2000" dirty="0"/>
              <a:t>3</a:t>
            </a:r>
            <a:r>
              <a:rPr lang="ja-JP" altLang="en-US" sz="2000" dirty="0"/>
              <a:t>度</a:t>
            </a:r>
            <a:endParaRPr lang="en-US" altLang="ja-JP" sz="2000" dirty="0"/>
          </a:p>
          <a:p>
            <a:r>
              <a:rPr lang="ja-JP" altLang="en-US" sz="2400" dirty="0"/>
              <a:t>知見と総合的なスキルが求められた分、スキル開発になった。</a:t>
            </a:r>
            <a:endParaRPr lang="en-US" altLang="ja-JP" sz="2400" dirty="0"/>
          </a:p>
          <a:p>
            <a:pPr lvl="1"/>
            <a:r>
              <a:rPr lang="ja-JP" altLang="en-US" sz="2000" dirty="0"/>
              <a:t>文章・パワポ作成力、スケジュール管理、研究企画力、実行力など</a:t>
            </a:r>
            <a:endParaRPr lang="en-US" altLang="ja-JP" sz="2000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9F8BD660-4FA4-40FD-B056-5E7F48F35C47}"/>
              </a:ext>
            </a:extLst>
          </p:cNvPr>
          <p:cNvSpPr txBox="1">
            <a:spLocks/>
          </p:cNvSpPr>
          <p:nvPr/>
        </p:nvSpPr>
        <p:spPr>
          <a:xfrm>
            <a:off x="121238" y="-23405"/>
            <a:ext cx="2772687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pre1. </a:t>
            </a:r>
            <a:r>
              <a:rPr lang="ja-JP" altLang="en-US" sz="1800" b="1" dirty="0">
                <a:solidFill>
                  <a:schemeClr val="bg1"/>
                </a:solidFill>
              </a:rPr>
              <a:t>大学での進捗と成果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9083F05-4FA8-453E-BD24-07DA390E0F36}"/>
              </a:ext>
            </a:extLst>
          </p:cNvPr>
          <p:cNvSpPr/>
          <p:nvPr/>
        </p:nvSpPr>
        <p:spPr>
          <a:xfrm>
            <a:off x="121239" y="778113"/>
            <a:ext cx="1766766" cy="464490"/>
          </a:xfrm>
          <a:prstGeom prst="round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よかった点</a:t>
            </a:r>
            <a:endParaRPr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BF5282-EA23-48EF-8671-D4521153AE48}"/>
              </a:ext>
            </a:extLst>
          </p:cNvPr>
          <p:cNvSpPr/>
          <p:nvPr/>
        </p:nvSpPr>
        <p:spPr>
          <a:xfrm>
            <a:off x="121238" y="3675773"/>
            <a:ext cx="1766767" cy="464490"/>
          </a:xfrm>
          <a:prstGeom prst="round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/>
              <a:t>よくなかった点</a:t>
            </a:r>
            <a:endParaRPr lang="en-US" altLang="ja-JP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3BD9B943-43A5-4280-A8CE-658ED413CDAF}"/>
              </a:ext>
            </a:extLst>
          </p:cNvPr>
          <p:cNvSpPr txBox="1">
            <a:spLocks/>
          </p:cNvSpPr>
          <p:nvPr/>
        </p:nvSpPr>
        <p:spPr>
          <a:xfrm>
            <a:off x="795976" y="4121516"/>
            <a:ext cx="7595245" cy="22344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(</a:t>
            </a:r>
            <a:r>
              <a:rPr lang="ja-JP" altLang="en-US" sz="2400" dirty="0"/>
              <a:t>特に</a:t>
            </a:r>
            <a:r>
              <a:rPr lang="en-US" altLang="ja-JP" sz="2400" dirty="0"/>
              <a:t>3</a:t>
            </a:r>
            <a:r>
              <a:rPr lang="ja-JP" altLang="en-US" sz="2400" dirty="0"/>
              <a:t>月以降は</a:t>
            </a:r>
            <a:r>
              <a:rPr lang="en-US" altLang="ja-JP" sz="2400" dirty="0"/>
              <a:t>)</a:t>
            </a:r>
            <a:r>
              <a:rPr lang="ja-JP" altLang="en-US" sz="2400" dirty="0"/>
              <a:t>きつかった</a:t>
            </a:r>
            <a:r>
              <a:rPr lang="ja-JP" altLang="en-US" sz="2400" dirty="0" err="1"/>
              <a:t>。。</a:t>
            </a:r>
            <a:endParaRPr lang="en-US" altLang="ja-JP" sz="2400" dirty="0"/>
          </a:p>
          <a:p>
            <a:pPr lvl="1"/>
            <a:r>
              <a:rPr lang="ja-JP" altLang="en-US" sz="2000" dirty="0"/>
              <a:t>テレワークの中、ハードスケジュールだった</a:t>
            </a:r>
            <a:endParaRPr lang="en-US" altLang="ja-JP" sz="2000" dirty="0"/>
          </a:p>
          <a:p>
            <a:pPr lvl="2"/>
            <a:r>
              <a:rPr lang="ja-JP" altLang="en-US" sz="1800" dirty="0"/>
              <a:t>学位論文執筆</a:t>
            </a:r>
            <a:r>
              <a:rPr lang="en-US" altLang="ja-JP" sz="1800" dirty="0"/>
              <a:t>(366</a:t>
            </a:r>
            <a:r>
              <a:rPr lang="ja-JP" altLang="en-US" sz="1800" dirty="0"/>
              <a:t>ページ</a:t>
            </a:r>
            <a:r>
              <a:rPr lang="en-US" altLang="ja-JP" sz="1800" dirty="0"/>
              <a:t>)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審査会</a:t>
            </a:r>
            <a:r>
              <a:rPr lang="en-US" altLang="ja-JP" sz="1800" dirty="0"/>
              <a:t>(3</a:t>
            </a:r>
            <a:r>
              <a:rPr lang="ja-JP" altLang="en-US" sz="1800" dirty="0"/>
              <a:t>回</a:t>
            </a:r>
            <a:r>
              <a:rPr lang="en-US" altLang="ja-JP" sz="1800" dirty="0"/>
              <a:t>)</a:t>
            </a:r>
            <a:r>
              <a:rPr lang="ja-JP" altLang="en-US" sz="1800" dirty="0" err="1"/>
              <a:t>、</a:t>
            </a:r>
            <a:r>
              <a:rPr lang="ja-JP" altLang="en-US" sz="1800" dirty="0"/>
              <a:t>公聴会</a:t>
            </a:r>
            <a:r>
              <a:rPr lang="en-US" altLang="ja-JP" sz="1800" dirty="0"/>
              <a:t>(</a:t>
            </a:r>
            <a:r>
              <a:rPr lang="ja-JP" altLang="en-US" sz="1800" dirty="0"/>
              <a:t>スライド</a:t>
            </a:r>
            <a:r>
              <a:rPr lang="en-US" altLang="ja-JP" sz="1800" dirty="0"/>
              <a:t>200</a:t>
            </a:r>
            <a:r>
              <a:rPr lang="ja-JP" altLang="en-US" sz="1800" dirty="0"/>
              <a:t>枚</a:t>
            </a:r>
            <a:r>
              <a:rPr lang="en-US" altLang="ja-JP" sz="1800" dirty="0"/>
              <a:t>)</a:t>
            </a:r>
          </a:p>
          <a:p>
            <a:pPr lvl="2"/>
            <a:r>
              <a:rPr lang="ja-JP" altLang="en-US" sz="1800" dirty="0"/>
              <a:t>毎日毎日、起きてから寝るまで</a:t>
            </a:r>
            <a:r>
              <a:rPr lang="en-US" altLang="ja-JP" sz="1800" dirty="0"/>
              <a:t>PC</a:t>
            </a:r>
            <a:r>
              <a:rPr lang="ja-JP" altLang="en-US" sz="1800" dirty="0"/>
              <a:t>やって、身体が疲れた</a:t>
            </a:r>
            <a:r>
              <a:rPr lang="ja-JP" altLang="en-US" sz="1800" dirty="0" err="1"/>
              <a:t>。。</a:t>
            </a:r>
            <a:endParaRPr lang="en-US" altLang="ja-JP" sz="1800" dirty="0"/>
          </a:p>
          <a:p>
            <a:pPr lvl="1"/>
            <a:r>
              <a:rPr lang="ja-JP" altLang="en-US" sz="2000" dirty="0"/>
              <a:t>加えて、</a:t>
            </a:r>
            <a:r>
              <a:rPr lang="en-US" altLang="ja-JP" sz="2000" dirty="0"/>
              <a:t>SICE</a:t>
            </a:r>
            <a:r>
              <a:rPr lang="ja-JP" altLang="en-US" sz="2000" dirty="0"/>
              <a:t>解説論文</a:t>
            </a:r>
            <a:r>
              <a:rPr lang="en-US" altLang="ja-JP" sz="2000" dirty="0"/>
              <a:t>(12</a:t>
            </a:r>
            <a:r>
              <a:rPr lang="ja-JP" altLang="en-US" sz="2000" dirty="0"/>
              <a:t>月号</a:t>
            </a:r>
            <a:r>
              <a:rPr lang="en-US" altLang="ja-JP" sz="2000" dirty="0"/>
              <a:t>)</a:t>
            </a:r>
            <a:r>
              <a:rPr lang="ja-JP" altLang="en-US" sz="2000" dirty="0"/>
              <a:t>も執筆して提出した</a:t>
            </a:r>
            <a:endParaRPr lang="en-US" altLang="ja-JP" sz="2000" dirty="0"/>
          </a:p>
          <a:p>
            <a:pPr lvl="2"/>
            <a:r>
              <a:rPr lang="ja-JP" altLang="en-US" sz="1800" dirty="0"/>
              <a:t>学位論文の内容に基づいて、自分が</a:t>
            </a:r>
            <a:r>
              <a:rPr lang="en-US" altLang="ja-JP" sz="1800" dirty="0"/>
              <a:t>98%</a:t>
            </a:r>
            <a:r>
              <a:rPr lang="ja-JP" altLang="en-US" sz="1800" dirty="0"/>
              <a:t>書いた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838293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群の公理　</a:t>
            </a:r>
            <a:r>
              <a:rPr kumimoji="1" lang="en-US" altLang="ja-JP" dirty="0"/>
              <a:t>G4【</a:t>
            </a:r>
            <a:r>
              <a:rPr lang="ja-JP" altLang="en-US" dirty="0"/>
              <a:t>逆元の存在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40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893233"/>
                <a:ext cx="9144000" cy="18528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逆元は元ごとに決まる。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dirty="0"/>
                  <a:t>を満たす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dirty="0"/>
                  <a:t>は、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</m:oMath>
                </a14:m>
                <a:r>
                  <a:rPr lang="ja-JP" altLang="en-US" dirty="0"/>
                  <a:t>の逆元である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dirty="0"/>
                  <a:t>である。なぜなら、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</m:oMath>
                </a14:m>
                <a:r>
                  <a:rPr lang="ja-JP" altLang="en-US" dirty="0"/>
                  <a:t>の逆回しが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dirty="0"/>
                  <a:t>だから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逆元は、足し算でいう負の数、掛け算でいう逆数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3233"/>
                <a:ext cx="9144000" cy="1852815"/>
              </a:xfrm>
              <a:prstGeom prst="rect">
                <a:avLst/>
              </a:prstGeom>
              <a:blipFill>
                <a:blip r:embed="rId3"/>
                <a:stretch>
                  <a:fillRect l="-1133" t="-3947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564BC734-F8D1-4E56-B8F4-FB762DC3E713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7" name="角丸四角形 58">
            <a:extLst>
              <a:ext uri="{FF2B5EF4-FFF2-40B4-BE49-F238E27FC236}">
                <a16:creationId xmlns:a16="http://schemas.microsoft.com/office/drawing/2014/main" id="{BA829294-D577-48AB-B0C2-61F58916D67A}"/>
              </a:ext>
            </a:extLst>
          </p:cNvPr>
          <p:cNvSpPr/>
          <p:nvPr/>
        </p:nvSpPr>
        <p:spPr bwMode="auto">
          <a:xfrm>
            <a:off x="281533" y="1115114"/>
            <a:ext cx="8525287" cy="16215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F8E8165-CCB9-4491-AB5E-9AE708AD1AE3}"/>
                  </a:ext>
                </a:extLst>
              </p:cNvPr>
              <p:cNvSpPr txBox="1"/>
              <p:nvPr/>
            </p:nvSpPr>
            <p:spPr>
              <a:xfrm>
                <a:off x="545977" y="1361263"/>
                <a:ext cx="79963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2400" dirty="0"/>
                  <a:t>に対して、要素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dirty="0"/>
                  <a:t>が以下の式を満たすとき、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dirty="0" err="1"/>
                  <a:t>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2400" dirty="0" err="1"/>
                  <a:t>の</a:t>
                </a:r>
                <a:r>
                  <a:rPr lang="ja-JP" altLang="en-US" sz="2400" dirty="0"/>
                  <a:t>逆元と呼ぶ 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F8E8165-CCB9-4491-AB5E-9AE708AD1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7" y="1361263"/>
                <a:ext cx="7996397" cy="369332"/>
              </a:xfrm>
              <a:prstGeom prst="rect">
                <a:avLst/>
              </a:prstGeom>
              <a:blipFill>
                <a:blip r:embed="rId4"/>
                <a:stretch>
                  <a:fillRect l="-1220" t="-26230" r="-2212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4565B0-8FF9-40CF-8428-2F7AB6C1A380}"/>
              </a:ext>
            </a:extLst>
          </p:cNvPr>
          <p:cNvSpPr txBox="1"/>
          <p:nvPr/>
        </p:nvSpPr>
        <p:spPr>
          <a:xfrm>
            <a:off x="281532" y="828449"/>
            <a:ext cx="202749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逆元</a:t>
            </a:r>
            <a:r>
              <a:rPr kumimoji="1" lang="ja-JP" altLang="en-US" sz="2400" dirty="0"/>
              <a:t>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2CE320-E189-48F8-8767-2B7F46155B82}"/>
                  </a:ext>
                </a:extLst>
              </p:cNvPr>
              <p:cNvSpPr txBox="1"/>
              <p:nvPr/>
            </p:nvSpPr>
            <p:spPr>
              <a:xfrm>
                <a:off x="2860083" y="1786872"/>
                <a:ext cx="33681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F2CE320-E189-48F8-8767-2B7F46155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83" y="1786872"/>
                <a:ext cx="336818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61EE4-11C9-4F58-8C67-D3235B42A37F}"/>
              </a:ext>
            </a:extLst>
          </p:cNvPr>
          <p:cNvSpPr txBox="1"/>
          <p:nvPr/>
        </p:nvSpPr>
        <p:spPr>
          <a:xfrm>
            <a:off x="545975" y="2312815"/>
            <a:ext cx="79963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2000" dirty="0"/>
              <a:t>逆元との</a:t>
            </a:r>
            <a:r>
              <a:rPr lang="ja-JP" altLang="en-US" sz="2000" dirty="0"/>
              <a:t>演算★は、</a:t>
            </a:r>
            <a:r>
              <a:rPr kumimoji="1" lang="ja-JP" altLang="en-US" sz="2000" dirty="0"/>
              <a:t>交換法則が成り立ち、結果が単位元になる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1">
                <a:extLst>
                  <a:ext uri="{FF2B5EF4-FFF2-40B4-BE49-F238E27FC236}">
                    <a16:creationId xmlns:a16="http://schemas.microsoft.com/office/drawing/2014/main" id="{EAB6157B-F160-4A8F-93EB-CBE4D4C1E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8536" y="5168137"/>
                <a:ext cx="3539729" cy="50125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71463" indent="-271463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rgbClr val="0070C0"/>
                  </a:buClr>
                  <a:buSzPct val="90000"/>
                  <a:buFont typeface="Wingdings" panose="05000000000000000000" pitchFamily="2" charset="2"/>
                  <a:buChar char="l"/>
                  <a:defRPr kumimoji="1" sz="2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1325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27063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9535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0795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bg2">
                      <a:lumMod val="25000"/>
                    </a:schemeClr>
                  </a:buClr>
                  <a:buSzPct val="100000"/>
                  <a:buFont typeface="Arial" pitchFamily="34" charset="0"/>
                  <a:buChar char="-"/>
                  <a:defRPr kumimoji="1"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400" dirty="0">
                    <a:solidFill>
                      <a:schemeClr val="bg1"/>
                    </a:solidFill>
                  </a:rPr>
                  <a:t>は群をなす</a:t>
                </a:r>
                <a:endParaRPr lang="ja-JP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コンテンツ プレースホルダー 1">
                <a:extLst>
                  <a:ext uri="{FF2B5EF4-FFF2-40B4-BE49-F238E27FC236}">
                    <a16:creationId xmlns:a16="http://schemas.microsoft.com/office/drawing/2014/main" id="{EAB6157B-F160-4A8F-93EB-CBE4D4C1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536" y="5168137"/>
                <a:ext cx="3539729" cy="501255"/>
              </a:xfrm>
              <a:prstGeom prst="rect">
                <a:avLst/>
              </a:prstGeom>
              <a:blipFill>
                <a:blip r:embed="rId6"/>
                <a:stretch>
                  <a:fillRect t="-9524" b="-166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39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部分群の存在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40688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/>
                  <a:t>の部分集合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dirty="0"/>
                  <a:t>を考える。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2,1,3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1,3,2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3,1,2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3,2,1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2,1,3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1,3,2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3,2,1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/>
                  <a:t>の「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個の数字を交換する」要素だけを抽出した集合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/>
                  <a:t>だが、同様に任意の部分集合は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部分群</a:t>
                </a:r>
                <a:r>
                  <a:rPr lang="ja-JP" altLang="en-US" dirty="0"/>
                  <a:t>となるか？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答え：群となるとは限らない。部分集合が群の公理を満たすとは限らないから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dirty="0"/>
                  <a:t>も単位元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ja-JP" altLang="en-US" dirty="0"/>
                  <a:t>がないから、部分群ではない。</a:t>
                </a:r>
                <a:endParaRPr lang="en-US" altLang="ja-JP" dirty="0"/>
              </a:p>
              <a:p>
                <a:pPr lvl="1"/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4068806"/>
              </a:xfrm>
              <a:prstGeom prst="rect">
                <a:avLst/>
              </a:prstGeom>
              <a:blipFill>
                <a:blip r:embed="rId3"/>
                <a:stretch>
                  <a:fillRect t="-17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564BC734-F8D1-4E56-B8F4-FB762DC3E713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9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ja-JP" altLang="en-US" dirty="0"/>
                  <a:t>の部分群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6" t="-75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58578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/>
                  <a:t>の部分集合</a:t>
                </a: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dirty="0"/>
                  <a:t>下記の通り。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ja-JP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2,1,3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1,3,2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3,1,2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3,2,1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ja-JP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/>
                  <a:t>は</a:t>
                </a:r>
                <a:r>
                  <a:rPr lang="en-US" altLang="ja-JP" u="sng" dirty="0"/>
                  <a:t>3</a:t>
                </a:r>
                <a:r>
                  <a:rPr lang="ja-JP" altLang="en-US" u="sng" dirty="0"/>
                  <a:t>次の巡回群</a:t>
                </a:r>
                <a:r>
                  <a:rPr lang="ja-JP" altLang="en-US" dirty="0"/>
                  <a:t>と呼ばれる。</a:t>
                </a:r>
                <a:endParaRPr lang="en-US" altLang="ja-JP" dirty="0"/>
              </a:p>
              <a:p>
                <a:pPr lvl="1"/>
                <a:r>
                  <a:rPr lang="en-US" altLang="ja-JP" dirty="0">
                    <a:solidFill>
                      <a:srgbClr val="FF0000"/>
                    </a:solidFill>
                  </a:rPr>
                  <a:t>3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個の位置交換</a:t>
                </a:r>
                <a:r>
                  <a:rPr lang="ja-JP" altLang="en-US" dirty="0"/>
                  <a:t>を要素とする集合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3</a:t>
                </a:r>
                <a:r>
                  <a:rPr lang="ja-JP" altLang="en-US" dirty="0"/>
                  <a:t>回同じ操作（三乗）をすると、元の要素にもどる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ja-JP" altLang="en-US" dirty="0"/>
                  <a:t>は</a:t>
                </a:r>
                <a:r>
                  <a:rPr lang="en-US" altLang="ja-JP" u="sng" dirty="0"/>
                  <a:t>2</a:t>
                </a:r>
                <a:r>
                  <a:rPr lang="ja-JP" altLang="en-US" u="sng" dirty="0"/>
                  <a:t>次の巡回群</a:t>
                </a:r>
                <a:r>
                  <a:rPr lang="ja-JP" altLang="en-US" dirty="0"/>
                  <a:t>と呼ばれる。</a:t>
                </a:r>
                <a:endParaRPr lang="en-US" altLang="ja-JP" dirty="0"/>
              </a:p>
              <a:p>
                <a:pPr lvl="1"/>
                <a:r>
                  <a:rPr lang="en-US" altLang="ja-JP" dirty="0">
                    <a:solidFill>
                      <a:schemeClr val="accent3"/>
                    </a:solidFill>
                  </a:rPr>
                  <a:t>2</a:t>
                </a:r>
                <a:r>
                  <a:rPr lang="ja-JP" altLang="en-US" dirty="0">
                    <a:solidFill>
                      <a:schemeClr val="accent3"/>
                    </a:solidFill>
                  </a:rPr>
                  <a:t>個の位置交換</a:t>
                </a:r>
                <a:r>
                  <a:rPr lang="ja-JP" altLang="en-US" dirty="0"/>
                  <a:t>を要素とする集合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2</a:t>
                </a:r>
                <a:r>
                  <a:rPr lang="ja-JP" altLang="en-US" dirty="0"/>
                  <a:t>回同じ操作（二乗）をすると、元の要素にもどる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ja-JP" altLang="en-US" dirty="0"/>
                  <a:t>は単位元のみを要素とする集合。これを単位群と呼ぶ。</a:t>
                </a:r>
                <a:endParaRPr lang="en-US" altLang="ja-JP" dirty="0"/>
              </a:p>
              <a:p>
                <a:pPr lvl="1"/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5857886"/>
              </a:xfrm>
              <a:prstGeom prst="rect">
                <a:avLst/>
              </a:prstGeom>
              <a:blipFill>
                <a:blip r:embed="rId4"/>
                <a:stretch>
                  <a:fillRect t="-12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564BC734-F8D1-4E56-B8F4-FB762DC3E713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61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巡回群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43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29608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巡回群とは、ある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個の元で生成される群である。</a:t>
                </a:r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3,1,2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はこの元だけを用いた演算★を繰り返すと、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ja-JP" altLang="en-US" i="1" dirty="0" err="1">
                    <a:latin typeface="Cambria Math" panose="02040503050406030204" pitchFamily="18" charset="0"/>
                  </a:rPr>
                  <a:t>と</a:t>
                </a:r>
                <a:r>
                  <a:rPr lang="ja-JP" altLang="en-US" i="1" dirty="0">
                    <a:latin typeface="Cambria Math" panose="02040503050406030204" pitchFamily="18" charset="0"/>
                  </a:rPr>
                  <a:t>巡回する。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2,3,1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/>
                  <a:t>という累乗を定義すると、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2,3,1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2,3,1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2,3,1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ja-JP" altLang="en-US" dirty="0"/>
                  <a:t>と表せる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2,3,1</m:t>
                        </m:r>
                      </m:e>
                    </m:d>
                  </m:oMath>
                </a14:m>
                <a:r>
                  <a:rPr lang="ja-JP" altLang="en-US" dirty="0"/>
                  <a:t>を生成元と呼ぶ</a:t>
                </a:r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2960811"/>
              </a:xfrm>
              <a:prstGeom prst="rect">
                <a:avLst/>
              </a:prstGeom>
              <a:blipFill>
                <a:blip r:embed="rId3"/>
                <a:stretch>
                  <a:fillRect l="-1133" t="-2474" b="-37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564BC734-F8D1-4E56-B8F4-FB762DC3E713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5D3B28F-1A1F-4BDA-A34A-7950C2D55B7A}"/>
              </a:ext>
            </a:extLst>
          </p:cNvPr>
          <p:cNvSpPr/>
          <p:nvPr/>
        </p:nvSpPr>
        <p:spPr>
          <a:xfrm>
            <a:off x="3388421" y="3940472"/>
            <a:ext cx="2133600" cy="2151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F43CA0A-0F67-44E1-AD17-416E4A801C35}"/>
              </a:ext>
            </a:extLst>
          </p:cNvPr>
          <p:cNvSpPr/>
          <p:nvPr/>
        </p:nvSpPr>
        <p:spPr>
          <a:xfrm>
            <a:off x="4414117" y="4966705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58EED73-014F-470E-B597-048E2CE4A193}"/>
              </a:ext>
            </a:extLst>
          </p:cNvPr>
          <p:cNvSpPr/>
          <p:nvPr/>
        </p:nvSpPr>
        <p:spPr>
          <a:xfrm>
            <a:off x="3698166" y="4158656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431B198-15C0-468B-A6D7-7803AC070967}"/>
              </a:ext>
            </a:extLst>
          </p:cNvPr>
          <p:cNvSpPr/>
          <p:nvPr/>
        </p:nvSpPr>
        <p:spPr>
          <a:xfrm>
            <a:off x="3740926" y="5808089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7BFB87C-CCC5-4F90-AC62-FC194F85A4FC}"/>
              </a:ext>
            </a:extLst>
          </p:cNvPr>
          <p:cNvSpPr/>
          <p:nvPr/>
        </p:nvSpPr>
        <p:spPr>
          <a:xfrm>
            <a:off x="5479261" y="4966705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カーブ 12">
            <a:extLst>
              <a:ext uri="{FF2B5EF4-FFF2-40B4-BE49-F238E27FC236}">
                <a16:creationId xmlns:a16="http://schemas.microsoft.com/office/drawing/2014/main" id="{A3B19AEB-F7B6-4271-AD61-928B6F343387}"/>
              </a:ext>
            </a:extLst>
          </p:cNvPr>
          <p:cNvSpPr/>
          <p:nvPr/>
        </p:nvSpPr>
        <p:spPr>
          <a:xfrm>
            <a:off x="3066102" y="4381226"/>
            <a:ext cx="368391" cy="12696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右カーブ 15">
            <a:extLst>
              <a:ext uri="{FF2B5EF4-FFF2-40B4-BE49-F238E27FC236}">
                <a16:creationId xmlns:a16="http://schemas.microsoft.com/office/drawing/2014/main" id="{F6C7494F-ADCD-439A-A436-2FD470275CEB}"/>
              </a:ext>
            </a:extLst>
          </p:cNvPr>
          <p:cNvSpPr/>
          <p:nvPr/>
        </p:nvSpPr>
        <p:spPr>
          <a:xfrm rot="14060885">
            <a:off x="5010999" y="5362507"/>
            <a:ext cx="368391" cy="12696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右カーブ 16">
            <a:extLst>
              <a:ext uri="{FF2B5EF4-FFF2-40B4-BE49-F238E27FC236}">
                <a16:creationId xmlns:a16="http://schemas.microsoft.com/office/drawing/2014/main" id="{4C8262E8-DB77-4815-A9F9-9E71576C165B}"/>
              </a:ext>
            </a:extLst>
          </p:cNvPr>
          <p:cNvSpPr/>
          <p:nvPr/>
        </p:nvSpPr>
        <p:spPr>
          <a:xfrm rot="7581057">
            <a:off x="5183136" y="3312081"/>
            <a:ext cx="368391" cy="12696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1D8ABCD-F341-4FB5-B557-CA151B98DCFF}"/>
              </a:ext>
            </a:extLst>
          </p:cNvPr>
          <p:cNvCxnSpPr>
            <a:stCxn id="9" idx="5"/>
            <a:endCxn id="5" idx="1"/>
          </p:cNvCxnSpPr>
          <p:nvPr/>
        </p:nvCxnSpPr>
        <p:spPr>
          <a:xfrm>
            <a:off x="3771162" y="4248497"/>
            <a:ext cx="655479" cy="7336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9AD78D4-3F82-4DD6-AA02-FB2BD85E2DA4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3813922" y="5056546"/>
            <a:ext cx="612719" cy="7669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2040A5-AB04-4278-9694-33F0FC31010E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99637" y="5019333"/>
            <a:ext cx="9796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597F163-5067-4535-8189-1973BA6FECD8}"/>
                  </a:ext>
                </a:extLst>
              </p:cNvPr>
              <p:cNvSpPr txBox="1"/>
              <p:nvPr/>
            </p:nvSpPr>
            <p:spPr>
              <a:xfrm>
                <a:off x="2593830" y="3734701"/>
                <a:ext cx="12409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2,3,1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597F163-5067-4535-8189-1973BA6FE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830" y="3734701"/>
                <a:ext cx="1240923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5550030-1998-4B7F-BC80-3F3393DA370C}"/>
                  </a:ext>
                </a:extLst>
              </p:cNvPr>
              <p:cNvSpPr txBox="1"/>
              <p:nvPr/>
            </p:nvSpPr>
            <p:spPr>
              <a:xfrm>
                <a:off x="2739287" y="5981375"/>
                <a:ext cx="12409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2,3,1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5550030-1998-4B7F-BC80-3F3393DA3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287" y="5981375"/>
                <a:ext cx="1240923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09613F0-EC19-4027-BF77-3A9249A81F7A}"/>
                  </a:ext>
                </a:extLst>
              </p:cNvPr>
              <p:cNvSpPr txBox="1"/>
              <p:nvPr/>
            </p:nvSpPr>
            <p:spPr>
              <a:xfrm>
                <a:off x="5683215" y="4740068"/>
                <a:ext cx="2687210" cy="737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2,3,1</m:t>
                            </m:r>
                          </m:e>
                        </m:d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2,3,1</m:t>
                            </m:r>
                          </m:e>
                        </m:d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ja-JP" altLang="en-US" sz="2400" dirty="0"/>
                  <a:t>（単位元）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09613F0-EC19-4027-BF77-3A9249A8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15" y="4740068"/>
                <a:ext cx="2687210" cy="737574"/>
              </a:xfrm>
              <a:prstGeom prst="rect">
                <a:avLst/>
              </a:prstGeom>
              <a:blipFill>
                <a:blip r:embed="rId6"/>
                <a:stretch>
                  <a:fillRect l="-6803" b="-23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616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位数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ja-JP" altLang="en-US" dirty="0"/>
                  <a:t>の</a:t>
                </a:r>
                <a:r>
                  <a:rPr kumimoji="1" lang="ja-JP" altLang="en-US" dirty="0"/>
                  <a:t>巡回群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153" t="-75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523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ja-JP" altLang="en-US" b="0" i="1" dirty="0">
                    <a:latin typeface="Cambria Math" panose="02040503050406030204" pitchFamily="18" charset="0"/>
                  </a:rPr>
                  <a:t>は単位元</a:t>
                </a:r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523220"/>
              </a:xfrm>
              <a:prstGeom prst="rect">
                <a:avLst/>
              </a:prstGeom>
              <a:blipFill>
                <a:blip r:embed="rId4"/>
                <a:stretch>
                  <a:fillRect t="-13953" b="-30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564BC734-F8D1-4E56-B8F4-FB762DC3E713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5D3B28F-1A1F-4BDA-A34A-7950C2D55B7A}"/>
              </a:ext>
            </a:extLst>
          </p:cNvPr>
          <p:cNvSpPr/>
          <p:nvPr/>
        </p:nvSpPr>
        <p:spPr>
          <a:xfrm>
            <a:off x="3394999" y="1692923"/>
            <a:ext cx="2133600" cy="2151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F43CA0A-0F67-44E1-AD17-416E4A801C35}"/>
              </a:ext>
            </a:extLst>
          </p:cNvPr>
          <p:cNvSpPr/>
          <p:nvPr/>
        </p:nvSpPr>
        <p:spPr>
          <a:xfrm>
            <a:off x="4420695" y="2719156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58EED73-014F-470E-B597-048E2CE4A193}"/>
              </a:ext>
            </a:extLst>
          </p:cNvPr>
          <p:cNvSpPr/>
          <p:nvPr/>
        </p:nvSpPr>
        <p:spPr>
          <a:xfrm>
            <a:off x="3704744" y="1911107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431B198-15C0-468B-A6D7-7803AC070967}"/>
              </a:ext>
            </a:extLst>
          </p:cNvPr>
          <p:cNvSpPr/>
          <p:nvPr/>
        </p:nvSpPr>
        <p:spPr>
          <a:xfrm>
            <a:off x="3747504" y="3560540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7BFB87C-CCC5-4F90-AC62-FC194F85A4FC}"/>
              </a:ext>
            </a:extLst>
          </p:cNvPr>
          <p:cNvSpPr/>
          <p:nvPr/>
        </p:nvSpPr>
        <p:spPr>
          <a:xfrm>
            <a:off x="5485839" y="2719156"/>
            <a:ext cx="85520" cy="105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カーブ 12">
            <a:extLst>
              <a:ext uri="{FF2B5EF4-FFF2-40B4-BE49-F238E27FC236}">
                <a16:creationId xmlns:a16="http://schemas.microsoft.com/office/drawing/2014/main" id="{A3B19AEB-F7B6-4271-AD61-928B6F343387}"/>
              </a:ext>
            </a:extLst>
          </p:cNvPr>
          <p:cNvSpPr/>
          <p:nvPr/>
        </p:nvSpPr>
        <p:spPr>
          <a:xfrm>
            <a:off x="3072680" y="2133677"/>
            <a:ext cx="368391" cy="12696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右カーブ 15">
            <a:extLst>
              <a:ext uri="{FF2B5EF4-FFF2-40B4-BE49-F238E27FC236}">
                <a16:creationId xmlns:a16="http://schemas.microsoft.com/office/drawing/2014/main" id="{F6C7494F-ADCD-439A-A436-2FD470275CEB}"/>
              </a:ext>
            </a:extLst>
          </p:cNvPr>
          <p:cNvSpPr/>
          <p:nvPr/>
        </p:nvSpPr>
        <p:spPr>
          <a:xfrm rot="14060885">
            <a:off x="5017577" y="3114958"/>
            <a:ext cx="368391" cy="12696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右カーブ 16">
            <a:extLst>
              <a:ext uri="{FF2B5EF4-FFF2-40B4-BE49-F238E27FC236}">
                <a16:creationId xmlns:a16="http://schemas.microsoft.com/office/drawing/2014/main" id="{4C8262E8-DB77-4815-A9F9-9E71576C165B}"/>
              </a:ext>
            </a:extLst>
          </p:cNvPr>
          <p:cNvSpPr/>
          <p:nvPr/>
        </p:nvSpPr>
        <p:spPr>
          <a:xfrm rot="7581057">
            <a:off x="5189714" y="1064532"/>
            <a:ext cx="368391" cy="126963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1D8ABCD-F341-4FB5-B557-CA151B98DCFF}"/>
              </a:ext>
            </a:extLst>
          </p:cNvPr>
          <p:cNvCxnSpPr>
            <a:stCxn id="9" idx="5"/>
            <a:endCxn id="5" idx="1"/>
          </p:cNvCxnSpPr>
          <p:nvPr/>
        </p:nvCxnSpPr>
        <p:spPr>
          <a:xfrm>
            <a:off x="3777740" y="2000948"/>
            <a:ext cx="655479" cy="7336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9AD78D4-3F82-4DD6-AA02-FB2BD85E2DA4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3820500" y="2808997"/>
            <a:ext cx="612719" cy="7669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2040A5-AB04-4278-9694-33F0FC31010E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506215" y="2771784"/>
            <a:ext cx="9796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597F163-5067-4535-8189-1973BA6FECD8}"/>
                  </a:ext>
                </a:extLst>
              </p:cNvPr>
              <p:cNvSpPr txBox="1"/>
              <p:nvPr/>
            </p:nvSpPr>
            <p:spPr>
              <a:xfrm>
                <a:off x="2600408" y="1487152"/>
                <a:ext cx="12409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597F163-5067-4535-8189-1973BA6FE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08" y="1487152"/>
                <a:ext cx="12409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5550030-1998-4B7F-BC80-3F3393DA370C}"/>
                  </a:ext>
                </a:extLst>
              </p:cNvPr>
              <p:cNvSpPr txBox="1"/>
              <p:nvPr/>
            </p:nvSpPr>
            <p:spPr>
              <a:xfrm>
                <a:off x="2745865" y="3733826"/>
                <a:ext cx="12409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5550030-1998-4B7F-BC80-3F3393DA3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5" y="3733826"/>
                <a:ext cx="124092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09613F0-EC19-4027-BF77-3A9249A81F7A}"/>
                  </a:ext>
                </a:extLst>
              </p:cNvPr>
              <p:cNvSpPr txBox="1"/>
              <p:nvPr/>
            </p:nvSpPr>
            <p:spPr>
              <a:xfrm>
                <a:off x="5689793" y="2492519"/>
                <a:ext cx="26872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kumimoji="1" lang="ja-JP" altLang="en-US" sz="2400" dirty="0"/>
                  <a:t>（単位元）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09613F0-EC19-4027-BF77-3A9249A8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93" y="2492519"/>
                <a:ext cx="2687210" cy="369332"/>
              </a:xfrm>
              <a:prstGeom prst="rect">
                <a:avLst/>
              </a:prstGeom>
              <a:blipFill>
                <a:blip r:embed="rId7"/>
                <a:stretch>
                  <a:fillRect l="-2721" t="-28333" r="-2948" b="-4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260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Abelian</a:t>
            </a:r>
            <a:r>
              <a:rPr lang="ja-JP" altLang="en-US" dirty="0"/>
              <a:t>群（可換群）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45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142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交換法則が成り立つ群を</a:t>
                </a:r>
                <a:r>
                  <a:rPr lang="en-US" altLang="ja-JP" dirty="0"/>
                  <a:t>Abelian</a:t>
                </a:r>
                <a:r>
                  <a:rPr lang="ja-JP" altLang="en-US" dirty="0"/>
                  <a:t>群と呼ぶ。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巡回群は全て</a:t>
                </a:r>
                <a:r>
                  <a:rPr lang="en-US" altLang="ja-JP" dirty="0"/>
                  <a:t>Abelian</a:t>
                </a:r>
                <a:r>
                  <a:rPr lang="ja-JP" altLang="en-US" dirty="0"/>
                  <a:t>群である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★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1423916"/>
              </a:xfrm>
              <a:prstGeom prst="rect">
                <a:avLst/>
              </a:prstGeom>
              <a:blipFill>
                <a:blip r:embed="rId3"/>
                <a:stretch>
                  <a:fillRect l="-1133" t="-5150" b="-8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564BC734-F8D1-4E56-B8F4-FB762DC3E713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3. </a:t>
            </a:r>
            <a:r>
              <a:rPr lang="ja-JP" altLang="en-US" sz="1800" b="1" dirty="0">
                <a:solidFill>
                  <a:schemeClr val="bg1"/>
                </a:solidFill>
              </a:rPr>
              <a:t>群論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09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3147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群論</a:t>
            </a:r>
            <a:r>
              <a:rPr kumimoji="1" lang="ja-JP" altLang="en-US" dirty="0"/>
              <a:t>は現代の数学・物理・化学で使われる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68944AC-6EBC-4398-82D8-DA07E55FBC59}"/>
              </a:ext>
            </a:extLst>
          </p:cNvPr>
          <p:cNvSpPr txBox="1">
            <a:spLocks/>
          </p:cNvSpPr>
          <p:nvPr/>
        </p:nvSpPr>
        <p:spPr>
          <a:xfrm>
            <a:off x="0" y="858009"/>
            <a:ext cx="9144000" cy="421653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u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4125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Ø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anose="05000000000000000000" pitchFamily="2" charset="2"/>
              <a:buChar char="ü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数学</a:t>
            </a:r>
            <a:endParaRPr lang="en-US" altLang="ja-JP" dirty="0"/>
          </a:p>
          <a:p>
            <a:pPr lvl="1"/>
            <a:r>
              <a:rPr lang="en-US" altLang="ja-JP" dirty="0"/>
              <a:t>Galois</a:t>
            </a:r>
            <a:r>
              <a:rPr lang="ja-JP" altLang="en-US" dirty="0"/>
              <a:t>理論：多項式の根の対称性を記述するのに用いる</a:t>
            </a:r>
            <a:endParaRPr lang="en-US" altLang="ja-JP" dirty="0"/>
          </a:p>
          <a:p>
            <a:pPr lvl="1"/>
            <a:r>
              <a:rPr lang="ja-JP" altLang="en-US" dirty="0"/>
              <a:t>環：</a:t>
            </a:r>
            <a:r>
              <a:rPr lang="en-US" altLang="ja-JP" dirty="0"/>
              <a:t>Abelian</a:t>
            </a:r>
            <a:r>
              <a:rPr lang="ja-JP" altLang="en-US" dirty="0"/>
              <a:t>群（加法）に乗法を合わせて考えたもの</a:t>
            </a:r>
            <a:endParaRPr lang="en-US" altLang="ja-JP" dirty="0"/>
          </a:p>
          <a:p>
            <a:pPr lvl="1"/>
            <a:r>
              <a:rPr lang="ja-JP" altLang="en-US" dirty="0"/>
              <a:t>代数トポロジー：位相空間の不変量を記述するのに用いる</a:t>
            </a:r>
            <a:endParaRPr lang="en-US" altLang="ja-JP" dirty="0"/>
          </a:p>
          <a:p>
            <a:r>
              <a:rPr lang="ja-JP" altLang="en-US" dirty="0"/>
              <a:t>物理法則に現れる対称性を記述するのに用いる</a:t>
            </a:r>
            <a:endParaRPr lang="en-US" altLang="ja-JP" dirty="0"/>
          </a:p>
          <a:p>
            <a:pPr lvl="1"/>
            <a:r>
              <a:rPr lang="ja-JP" altLang="en-US" dirty="0"/>
              <a:t>ゲージ理論、ローレンツ群</a:t>
            </a:r>
            <a:endParaRPr lang="en-US" altLang="ja-JP" dirty="0"/>
          </a:p>
          <a:p>
            <a:r>
              <a:rPr lang="ja-JP" altLang="en-US" dirty="0"/>
              <a:t>結晶構造や分子対称性を分類するのに用いる</a:t>
            </a:r>
            <a:endParaRPr lang="en-US" altLang="ja-JP" dirty="0"/>
          </a:p>
          <a:p>
            <a:pPr lvl="1"/>
            <a:r>
              <a:rPr lang="ja-JP" altLang="en-US" dirty="0"/>
              <a:t>物理的な性質（極性やキラリティ）や分子軌道を決定できる</a:t>
            </a:r>
            <a:endParaRPr lang="en-US" altLang="ja-JP" dirty="0"/>
          </a:p>
          <a:p>
            <a:pPr lvl="2"/>
            <a:r>
              <a:rPr lang="ja-JP" altLang="en-US" dirty="0"/>
              <a:t>ラマン分光法や赤外分光法に関連</a:t>
            </a:r>
            <a:endParaRPr lang="en-US" altLang="ja-JP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827CBFEF-EE16-45F0-8473-A384A470931F}"/>
              </a:ext>
            </a:extLst>
          </p:cNvPr>
          <p:cNvSpPr txBox="1">
            <a:spLocks/>
          </p:cNvSpPr>
          <p:nvPr/>
        </p:nvSpPr>
        <p:spPr>
          <a:xfrm>
            <a:off x="410046" y="5358561"/>
            <a:ext cx="8323907" cy="50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ある対象についての対称性・不変量を表すのに便利な表記らしい</a:t>
            </a: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3AF11921-895D-40BA-830F-756D73DDF90E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1. </a:t>
            </a:r>
            <a:r>
              <a:rPr lang="ja-JP" altLang="en-US" sz="1800" b="1" dirty="0">
                <a:solidFill>
                  <a:schemeClr val="bg1"/>
                </a:solidFill>
              </a:rPr>
              <a:t>私と</a:t>
            </a:r>
            <a:r>
              <a:rPr lang="en-US" altLang="ja-JP" sz="1800" b="1" dirty="0">
                <a:solidFill>
                  <a:schemeClr val="bg1"/>
                </a:solidFill>
              </a:rPr>
              <a:t>Galois</a:t>
            </a:r>
            <a:r>
              <a:rPr lang="ja-JP" altLang="en-US" sz="1800" b="1" dirty="0">
                <a:solidFill>
                  <a:schemeClr val="bg1"/>
                </a:solidFill>
              </a:rPr>
              <a:t>の出会い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31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6098"/>
            <a:ext cx="8463160" cy="483454"/>
          </a:xfrm>
        </p:spPr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次方程式の解き方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48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43558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1</a:t>
                </a:r>
                <a:r>
                  <a:rPr lang="ja-JP" altLang="en-US" dirty="0"/>
                  <a:t>次方程式は、移項と四則演算によって解（根）を求める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+5⇔−5=2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=−5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ja-JP" altLang="en-US" dirty="0"/>
                  <a:t>一般化すると、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=0⇔∴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2</a:t>
                </a:r>
                <a:r>
                  <a:rPr lang="ja-JP" altLang="en-US" dirty="0"/>
                  <a:t>次方程式は、多くは因数分解によって解（根）を求める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−4=0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+1)=0⇔∴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=−1,4</m:t>
                    </m:r>
                  </m:oMath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ja-JP" altLang="en-US" dirty="0"/>
                  <a:t>因数を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にするような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が解だと理解しやすいから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因数分解できない場合は解の公式を使う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⇔∴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4355872"/>
              </a:xfrm>
              <a:prstGeom prst="rect">
                <a:avLst/>
              </a:prstGeom>
              <a:blipFill>
                <a:blip r:embed="rId3"/>
                <a:stretch>
                  <a:fillRect l="-1133" t="-16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7F101BFA-99E1-4A71-8D60-CBF85EB92C1B}"/>
              </a:ext>
            </a:extLst>
          </p:cNvPr>
          <p:cNvSpPr txBox="1">
            <a:spLocks/>
          </p:cNvSpPr>
          <p:nvPr/>
        </p:nvSpPr>
        <p:spPr>
          <a:xfrm>
            <a:off x="229390" y="-4878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1FC28FE1-78F2-48B9-8D37-8B55913A7FD0}"/>
              </a:ext>
            </a:extLst>
          </p:cNvPr>
          <p:cNvSpPr txBox="1">
            <a:spLocks/>
          </p:cNvSpPr>
          <p:nvPr/>
        </p:nvSpPr>
        <p:spPr>
          <a:xfrm>
            <a:off x="410046" y="5409488"/>
            <a:ext cx="8323907" cy="50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上記の方程式の解は、係数と演算子によって</a:t>
            </a:r>
            <a:r>
              <a:rPr lang="ja-JP" altLang="en-US" sz="2400" b="1" u="sng" dirty="0">
                <a:solidFill>
                  <a:schemeClr val="bg1"/>
                </a:solidFill>
              </a:rPr>
              <a:t>一意に</a:t>
            </a:r>
            <a:r>
              <a:rPr lang="ja-JP" altLang="en-US" sz="2400" b="1" dirty="0">
                <a:solidFill>
                  <a:schemeClr val="bg1"/>
                </a:solidFill>
              </a:rPr>
              <a:t>表現される</a:t>
            </a:r>
          </a:p>
        </p:txBody>
      </p:sp>
    </p:spTree>
    <p:extLst>
      <p:ext uri="{BB962C8B-B14F-4D97-AF65-F5344CB8AC3E}">
        <p14:creationId xmlns:p14="http://schemas.microsoft.com/office/powerpoint/2010/main" val="2411910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6098"/>
            <a:ext cx="8463160" cy="483454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次、</a:t>
            </a:r>
            <a:r>
              <a:rPr lang="en-US" altLang="ja-JP" dirty="0"/>
              <a:t>4</a:t>
            </a:r>
            <a:r>
              <a:rPr kumimoji="1" lang="ja-JP" altLang="en-US" dirty="0"/>
              <a:t>次方程式の一般解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49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37190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次方程式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に変形する。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 dirty="0"/>
                  <a:t>4</a:t>
                </a:r>
                <a:r>
                  <a:rPr lang="ja-JP" altLang="en-US" dirty="0"/>
                  <a:t>次方程式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に変形する。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3719095"/>
              </a:xfrm>
              <a:prstGeom prst="rect">
                <a:avLst/>
              </a:prstGeom>
              <a:blipFill>
                <a:blip r:embed="rId3"/>
                <a:stretch>
                  <a:fillRect l="-1133" t="-1967" b="-2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7F101BFA-99E1-4A71-8D60-CBF85EB92C1B}"/>
              </a:ext>
            </a:extLst>
          </p:cNvPr>
          <p:cNvSpPr txBox="1">
            <a:spLocks/>
          </p:cNvSpPr>
          <p:nvPr/>
        </p:nvSpPr>
        <p:spPr>
          <a:xfrm>
            <a:off x="229390" y="-4878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0FB455-5D57-46C9-B15B-A8CC4B75C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09" y="1412423"/>
            <a:ext cx="5251268" cy="20481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47AEB4-B253-429C-B011-C38091550B17}"/>
              </a:ext>
            </a:extLst>
          </p:cNvPr>
          <p:cNvSpPr txBox="1"/>
          <p:nvPr/>
        </p:nvSpPr>
        <p:spPr>
          <a:xfrm>
            <a:off x="1397726" y="1925273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解の公式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5BE7FC1-828B-43C8-8CB2-D45FB59FC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97" y="4740987"/>
            <a:ext cx="3383280" cy="8382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9C62240-07DF-4F54-9253-5CF30F8FF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77" y="4718127"/>
            <a:ext cx="2476500" cy="86106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CE8B1F-98BF-492E-8A2E-FA3328A546FC}"/>
              </a:ext>
            </a:extLst>
          </p:cNvPr>
          <p:cNvSpPr txBox="1"/>
          <p:nvPr/>
        </p:nvSpPr>
        <p:spPr>
          <a:xfrm>
            <a:off x="853114" y="4904759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解の公式</a:t>
            </a:r>
          </a:p>
        </p:txBody>
      </p:sp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CDFB0A92-E0FF-42C7-A69F-D9C9D03F9B61}"/>
              </a:ext>
            </a:extLst>
          </p:cNvPr>
          <p:cNvSpPr txBox="1">
            <a:spLocks/>
          </p:cNvSpPr>
          <p:nvPr/>
        </p:nvSpPr>
        <p:spPr>
          <a:xfrm>
            <a:off x="410046" y="5702096"/>
            <a:ext cx="8323907" cy="50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上記の方程式の解も、係数と演算子によって</a:t>
            </a:r>
            <a:r>
              <a:rPr lang="ja-JP" altLang="en-US" sz="2400" b="1" u="sng" dirty="0">
                <a:solidFill>
                  <a:schemeClr val="bg1"/>
                </a:solidFill>
              </a:rPr>
              <a:t>一意に</a:t>
            </a:r>
            <a:r>
              <a:rPr lang="ja-JP" altLang="en-US" sz="2400" b="1" dirty="0">
                <a:solidFill>
                  <a:schemeClr val="bg1"/>
                </a:solidFill>
              </a:rPr>
              <a:t>表現される</a:t>
            </a:r>
          </a:p>
        </p:txBody>
      </p:sp>
    </p:spTree>
    <p:extLst>
      <p:ext uri="{BB962C8B-B14F-4D97-AF65-F5344CB8AC3E}">
        <p14:creationId xmlns:p14="http://schemas.microsoft.com/office/powerpoint/2010/main" val="151440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C3BD08F-E803-4BC9-9351-1272ADD18CA7}"/>
              </a:ext>
            </a:extLst>
          </p:cNvPr>
          <p:cNvSpPr/>
          <p:nvPr/>
        </p:nvSpPr>
        <p:spPr>
          <a:xfrm>
            <a:off x="119933" y="4416568"/>
            <a:ext cx="3059551" cy="1555931"/>
          </a:xfrm>
          <a:prstGeom prst="round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9DF8F98-20B8-42E3-B6AA-F7C807D7DD52}"/>
              </a:ext>
            </a:extLst>
          </p:cNvPr>
          <p:cNvSpPr/>
          <p:nvPr/>
        </p:nvSpPr>
        <p:spPr>
          <a:xfrm>
            <a:off x="92075" y="1968865"/>
            <a:ext cx="4194665" cy="1741825"/>
          </a:xfrm>
          <a:prstGeom prst="roundRect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32296"/>
            <a:ext cx="8463160" cy="483454"/>
          </a:xfrm>
        </p:spPr>
        <p:txBody>
          <a:bodyPr/>
          <a:lstStyle/>
          <a:p>
            <a:r>
              <a:rPr lang="ja-JP" altLang="en-US" dirty="0"/>
              <a:t>研究成果が活かせそうなところ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47098B1-4030-4FE6-A620-4AEDF5ED077C}"/>
              </a:ext>
            </a:extLst>
          </p:cNvPr>
          <p:cNvSpPr/>
          <p:nvPr/>
        </p:nvSpPr>
        <p:spPr>
          <a:xfrm>
            <a:off x="1941181" y="788755"/>
            <a:ext cx="5262186" cy="552269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ブラックボックス最適化</a:t>
            </a:r>
            <a:r>
              <a:rPr kumimoji="1" lang="ja-JP" altLang="en-US" sz="2400" dirty="0"/>
              <a:t>、大域的最適化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E1A7BFB-C82D-4352-AC38-B04A961D3542}"/>
              </a:ext>
            </a:extLst>
          </p:cNvPr>
          <p:cNvSpPr/>
          <p:nvPr/>
        </p:nvSpPr>
        <p:spPr>
          <a:xfrm>
            <a:off x="110404" y="1403195"/>
            <a:ext cx="4528967" cy="464490"/>
          </a:xfrm>
          <a:prstGeom prst="round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/>
              <a:t>1. </a:t>
            </a:r>
            <a:r>
              <a:rPr lang="ja-JP" altLang="en-US" sz="2000" b="1" dirty="0"/>
              <a:t>大規模非線型</a:t>
            </a:r>
            <a:r>
              <a:rPr kumimoji="1" lang="ja-JP" altLang="en-US" sz="2000" b="1" dirty="0"/>
              <a:t>最適化</a:t>
            </a:r>
            <a:r>
              <a:rPr lang="ja-JP" altLang="en-US" sz="2000" b="1" dirty="0"/>
              <a:t>　</a:t>
            </a:r>
            <a:r>
              <a:rPr lang="ja-JP" altLang="en-US" dirty="0"/>
              <a:t>操業支援テーマ</a:t>
            </a:r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11647E8-580E-4DB6-9E26-8111CE57B04F}"/>
              </a:ext>
            </a:extLst>
          </p:cNvPr>
          <p:cNvSpPr/>
          <p:nvPr/>
        </p:nvSpPr>
        <p:spPr>
          <a:xfrm>
            <a:off x="110404" y="3809169"/>
            <a:ext cx="4528967" cy="470680"/>
          </a:xfrm>
          <a:prstGeom prst="round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/>
              <a:t>2. </a:t>
            </a:r>
            <a:r>
              <a:rPr lang="ja-JP" altLang="en-US" sz="2000" b="1" dirty="0"/>
              <a:t>設計案探索　</a:t>
            </a:r>
            <a:r>
              <a:rPr lang="ja-JP" altLang="en-US" dirty="0"/>
              <a:t>人工酵素設計テーマ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1D9CB3-BA5F-4087-9743-D7B618DDA75B}"/>
              </a:ext>
            </a:extLst>
          </p:cNvPr>
          <p:cNvSpPr txBox="1"/>
          <p:nvPr/>
        </p:nvSpPr>
        <p:spPr>
          <a:xfrm>
            <a:off x="562340" y="1985302"/>
            <a:ext cx="325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</a:rPr>
              <a:t>System of Systems (</a:t>
            </a:r>
            <a:r>
              <a:rPr kumimoji="1" lang="en-US" altLang="ja-JP" sz="2000" b="1" dirty="0" err="1">
                <a:solidFill>
                  <a:schemeClr val="bg1"/>
                </a:solidFill>
              </a:rPr>
              <a:t>SoS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)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AF572-EBEB-405A-92F2-FBA7535367FF}"/>
              </a:ext>
            </a:extLst>
          </p:cNvPr>
          <p:cNvSpPr txBox="1"/>
          <p:nvPr/>
        </p:nvSpPr>
        <p:spPr>
          <a:xfrm>
            <a:off x="1171747" y="2369475"/>
            <a:ext cx="2117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超スマート社会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F12CCD-16F2-4A89-9B50-E515AA83F50D}"/>
              </a:ext>
            </a:extLst>
          </p:cNvPr>
          <p:cNvSpPr txBox="1"/>
          <p:nvPr/>
        </p:nvSpPr>
        <p:spPr>
          <a:xfrm>
            <a:off x="255921" y="2720425"/>
            <a:ext cx="3866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多様・</a:t>
            </a:r>
            <a:r>
              <a:rPr lang="ja-JP" altLang="en-US" dirty="0">
                <a:solidFill>
                  <a:schemeClr val="bg1"/>
                </a:solidFill>
              </a:rPr>
              <a:t>異種の社会システムを</a:t>
            </a:r>
            <a:r>
              <a:rPr kumimoji="1" lang="ja-JP" altLang="en-US" dirty="0">
                <a:solidFill>
                  <a:schemeClr val="bg1"/>
                </a:solidFill>
              </a:rPr>
              <a:t>統合・協調連携した、社会基盤プラットフォームの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設計・計画・運用方法が必要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70AE16-D309-4450-8FA7-0279C200F3A6}"/>
              </a:ext>
            </a:extLst>
          </p:cNvPr>
          <p:cNvSpPr txBox="1"/>
          <p:nvPr/>
        </p:nvSpPr>
        <p:spPr>
          <a:xfrm>
            <a:off x="4418306" y="1888913"/>
            <a:ext cx="318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例：医療システムと流通システム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8DD3D0-96EE-4A66-96F2-7C4908B6AA0D}"/>
              </a:ext>
            </a:extLst>
          </p:cNvPr>
          <p:cNvSpPr txBox="1"/>
          <p:nvPr/>
        </p:nvSpPr>
        <p:spPr>
          <a:xfrm>
            <a:off x="4418306" y="2819678"/>
            <a:ext cx="406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例：</a:t>
            </a:r>
            <a:r>
              <a:rPr lang="ja-JP" altLang="en-US" dirty="0"/>
              <a:t>ごみ処理システムと下水処理システム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707E9B6-D5ED-42FD-BD80-4BF28A5B00FA}"/>
              </a:ext>
            </a:extLst>
          </p:cNvPr>
          <p:cNvSpPr txBox="1"/>
          <p:nvPr/>
        </p:nvSpPr>
        <p:spPr>
          <a:xfrm>
            <a:off x="4418306" y="3136257"/>
            <a:ext cx="340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下水汚泥混焼、発酵槽の統合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処理水、熱、蒸気の利用</a:t>
            </a:r>
            <a:endParaRPr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9D2DE5-8645-44BA-AE04-6459751253DB}"/>
              </a:ext>
            </a:extLst>
          </p:cNvPr>
          <p:cNvSpPr txBox="1"/>
          <p:nvPr/>
        </p:nvSpPr>
        <p:spPr>
          <a:xfrm>
            <a:off x="4418306" y="2201046"/>
            <a:ext cx="454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医療物資調達可能性や緊急度を考慮した、調達</a:t>
            </a:r>
            <a:r>
              <a:rPr lang="ja-JP" altLang="en-US" dirty="0"/>
              <a:t>負荷経路や医療行為タイミングの調整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B1ADD0-E551-4417-A9BB-59F53FE83AB3}"/>
              </a:ext>
            </a:extLst>
          </p:cNvPr>
          <p:cNvSpPr txBox="1"/>
          <p:nvPr/>
        </p:nvSpPr>
        <p:spPr>
          <a:xfrm>
            <a:off x="487035" y="4863589"/>
            <a:ext cx="2325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バイオエコノミーなど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EC0577-5C06-4660-A586-4F1222D687EC}"/>
              </a:ext>
            </a:extLst>
          </p:cNvPr>
          <p:cNvSpPr txBox="1"/>
          <p:nvPr/>
        </p:nvSpPr>
        <p:spPr>
          <a:xfrm>
            <a:off x="401076" y="4465782"/>
            <a:ext cx="249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新物質開発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95638B-6D55-4978-993A-EF3144FB6B3A}"/>
              </a:ext>
            </a:extLst>
          </p:cNvPr>
          <p:cNvSpPr txBox="1"/>
          <p:nvPr/>
        </p:nvSpPr>
        <p:spPr>
          <a:xfrm>
            <a:off x="3126320" y="4326134"/>
            <a:ext cx="583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例：モノづくりの抜本的改革の中核となる素材・遺伝子設計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24D4C-56EE-4AED-ACB9-D3B1A3B40B8D}"/>
              </a:ext>
            </a:extLst>
          </p:cNvPr>
          <p:cNvSpPr txBox="1"/>
          <p:nvPr/>
        </p:nvSpPr>
        <p:spPr>
          <a:xfrm>
            <a:off x="3209912" y="5345640"/>
            <a:ext cx="406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例：新規技術の中核となる遺伝子設計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129C8AD-DE70-4542-BC97-855A7D44C442}"/>
              </a:ext>
            </a:extLst>
          </p:cNvPr>
          <p:cNvSpPr txBox="1"/>
          <p:nvPr/>
        </p:nvSpPr>
        <p:spPr>
          <a:xfrm>
            <a:off x="119933" y="5280073"/>
            <a:ext cx="299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ヘルスケア・環境・</a:t>
            </a:r>
            <a:r>
              <a:rPr lang="ja-JP" altLang="en-US" dirty="0">
                <a:solidFill>
                  <a:schemeClr val="bg1"/>
                </a:solidFill>
              </a:rPr>
              <a:t>高機能化のためのイノベーションが必要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01CC96D-46C0-4643-A878-A75A396D5BB7}"/>
              </a:ext>
            </a:extLst>
          </p:cNvPr>
          <p:cNvSpPr txBox="1"/>
          <p:nvPr/>
        </p:nvSpPr>
        <p:spPr>
          <a:xfrm>
            <a:off x="3250832" y="4683220"/>
            <a:ext cx="589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プロセスの高効率化・生産困難な物質</a:t>
            </a:r>
            <a:r>
              <a:rPr lang="en-US" altLang="ja-JP" sz="1600" dirty="0"/>
              <a:t>(</a:t>
            </a:r>
            <a:r>
              <a:rPr lang="ja-JP" altLang="en-US" sz="1600" dirty="0"/>
              <a:t>バイオ医薬品</a:t>
            </a:r>
            <a:r>
              <a:rPr lang="en-US" altLang="ja-JP" sz="1600" dirty="0"/>
              <a:t>)</a:t>
            </a:r>
            <a:r>
              <a:rPr lang="ja-JP" altLang="en-US" dirty="0"/>
              <a:t>の生産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高機能・高品質</a:t>
            </a:r>
            <a:r>
              <a:rPr lang="en-US" altLang="ja-JP" sz="1600" dirty="0"/>
              <a:t>(</a:t>
            </a:r>
            <a:r>
              <a:rPr lang="ja-JP" altLang="en-US" sz="1600" dirty="0"/>
              <a:t>栄養強化・保存性・耐病性</a:t>
            </a:r>
            <a:r>
              <a:rPr lang="en-US" altLang="ja-JP" sz="1600" dirty="0"/>
              <a:t>)</a:t>
            </a:r>
            <a:r>
              <a:rPr lang="ja-JP" altLang="en-US" dirty="0"/>
              <a:t>食品の生産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A80961-AEDF-4D3D-AFEC-142C10D58FA8}"/>
              </a:ext>
            </a:extLst>
          </p:cNvPr>
          <p:cNvSpPr txBox="1"/>
          <p:nvPr/>
        </p:nvSpPr>
        <p:spPr>
          <a:xfrm>
            <a:off x="3250831" y="5697399"/>
            <a:ext cx="553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疾病の根本的治療</a:t>
            </a:r>
            <a:r>
              <a:rPr lang="en-US" altLang="ja-JP" sz="1600" dirty="0"/>
              <a:t>(</a:t>
            </a:r>
            <a:r>
              <a:rPr lang="ja-JP" altLang="en-US" sz="1600" dirty="0"/>
              <a:t>遺伝子治療・再生医療</a:t>
            </a:r>
            <a:r>
              <a:rPr lang="en-US" altLang="ja-JP" sz="1600" dirty="0"/>
              <a:t>)</a:t>
            </a:r>
            <a:r>
              <a:rPr lang="ja-JP" altLang="en-US" dirty="0"/>
              <a:t>方法開発</a:t>
            </a:r>
            <a:endParaRPr kumimoji="1" lang="ja-JP" altLang="en-US" dirty="0"/>
          </a:p>
        </p:txBody>
      </p:sp>
      <p:sp>
        <p:nvSpPr>
          <p:cNvPr id="32" name="コンテンツ プレースホルダー 1">
            <a:extLst>
              <a:ext uri="{FF2B5EF4-FFF2-40B4-BE49-F238E27FC236}">
                <a16:creationId xmlns:a16="http://schemas.microsoft.com/office/drawing/2014/main" id="{5815690D-05F4-416E-B5EB-565667AA68EB}"/>
              </a:ext>
            </a:extLst>
          </p:cNvPr>
          <p:cNvSpPr txBox="1">
            <a:spLocks/>
          </p:cNvSpPr>
          <p:nvPr/>
        </p:nvSpPr>
        <p:spPr>
          <a:xfrm>
            <a:off x="121238" y="-23405"/>
            <a:ext cx="2772687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pre1. </a:t>
            </a:r>
            <a:r>
              <a:rPr lang="ja-JP" altLang="en-US" sz="1800" b="1" dirty="0">
                <a:solidFill>
                  <a:schemeClr val="bg1"/>
                </a:solidFill>
              </a:rPr>
              <a:t>大学での進捗と成果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00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次方程式の解と係数</a:t>
            </a:r>
            <a:r>
              <a:rPr lang="ja-JP" altLang="en-US" dirty="0"/>
              <a:t>の関係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50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36748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ja-JP" altLang="en-US" dirty="0"/>
                  <a:t>の解を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ja-JP" altLang="en-US" dirty="0"/>
                  <a:t>としたとき、下記を「解と係数の関係」と呼ぶ。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解の公式は解を係数で表す一方、これは解の和と積を係数で表す</a:t>
                </a:r>
                <a:endParaRPr lang="en-US" altLang="ja-JP" dirty="0"/>
              </a:p>
              <a:p>
                <a:r>
                  <a:rPr lang="ja-JP" altLang="en-US" dirty="0"/>
                  <a:t>また、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ja-JP" altLang="en-US" dirty="0"/>
                  <a:t>の式について、これらを交換しても値が不変な式を「対称式」と呼ぶ。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ja-JP" altLang="en-US" dirty="0"/>
                  <a:t>特に、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ja-JP" altLang="en-US" dirty="0"/>
                  <a:t>を基本対称式と呼ぶ</a:t>
                </a:r>
                <a:endParaRPr lang="en-US" altLang="ja-JP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3674852"/>
              </a:xfrm>
              <a:prstGeom prst="rect">
                <a:avLst/>
              </a:prstGeom>
              <a:blipFill>
                <a:blip r:embed="rId3"/>
                <a:stretch>
                  <a:fillRect l="-1133" t="-1990" b="-2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7F101BFA-99E1-4A71-8D60-CBF85EB92C1B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1FC28FE1-78F2-48B9-8D37-8B55913A7FD0}"/>
              </a:ext>
            </a:extLst>
          </p:cNvPr>
          <p:cNvSpPr txBox="1">
            <a:spLocks/>
          </p:cNvSpPr>
          <p:nvPr/>
        </p:nvSpPr>
        <p:spPr>
          <a:xfrm>
            <a:off x="410046" y="4879051"/>
            <a:ext cx="8323907" cy="50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解と係数の関係は、解の基本対称式を係数で表す</a:t>
            </a:r>
          </a:p>
        </p:txBody>
      </p:sp>
    </p:spTree>
    <p:extLst>
      <p:ext uri="{BB962C8B-B14F-4D97-AF65-F5344CB8AC3E}">
        <p14:creationId xmlns:p14="http://schemas.microsoft.com/office/powerpoint/2010/main" val="3920293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対称式の基本定理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51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58009"/>
                <a:ext cx="9144000" cy="29608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u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4125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Ø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ü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対称式の基本定理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対称式は常に基本対称式を用いて表現できる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また、解の基本対称式は係数で表せる。</a:t>
                </a:r>
                <a:endParaRPr lang="en-US" altLang="ja-JP" dirty="0"/>
              </a:p>
              <a:p>
                <a:r>
                  <a:rPr lang="ja-JP" altLang="en-US" dirty="0"/>
                  <a:t>よって、</a:t>
                </a:r>
                <a:r>
                  <a:rPr lang="ja-JP" altLang="en-US" u="sng" dirty="0"/>
                  <a:t>解の対称式</a:t>
                </a:r>
                <a:r>
                  <a:rPr lang="ja-JP" altLang="en-US" dirty="0"/>
                  <a:t>は、係数で表せる。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解を交換しても不変な式は、係数で表せる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1" name="コンテンツ プレースホルダー 2">
                <a:extLst>
                  <a:ext uri="{FF2B5EF4-FFF2-40B4-BE49-F238E27FC236}">
                    <a16:creationId xmlns:a16="http://schemas.microsoft.com/office/drawing/2014/main" id="{268944AC-6EBC-4398-82D8-DA07E55F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8009"/>
                <a:ext cx="9144000" cy="2960811"/>
              </a:xfrm>
              <a:prstGeom prst="rect">
                <a:avLst/>
              </a:prstGeom>
              <a:blipFill>
                <a:blip r:embed="rId3"/>
                <a:stretch>
                  <a:fillRect l="-1133" t="-2474" b="-1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7F101BFA-99E1-4A71-8D60-CBF85EB92C1B}"/>
              </a:ext>
            </a:extLst>
          </p:cNvPr>
          <p:cNvSpPr txBox="1">
            <a:spLocks/>
          </p:cNvSpPr>
          <p:nvPr/>
        </p:nvSpPr>
        <p:spPr>
          <a:xfrm>
            <a:off x="229390" y="-33453"/>
            <a:ext cx="4005285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代数方程式の解と体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1FC28FE1-78F2-48B9-8D37-8B55913A7FD0}"/>
              </a:ext>
            </a:extLst>
          </p:cNvPr>
          <p:cNvSpPr txBox="1">
            <a:spLocks/>
          </p:cNvSpPr>
          <p:nvPr/>
        </p:nvSpPr>
        <p:spPr>
          <a:xfrm>
            <a:off x="410046" y="4258471"/>
            <a:ext cx="8323907" cy="50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方程式を解くことと、解の交換に関係がある</a:t>
            </a:r>
          </a:p>
        </p:txBody>
      </p:sp>
    </p:spTree>
    <p:extLst>
      <p:ext uri="{BB962C8B-B14F-4D97-AF65-F5344CB8AC3E}">
        <p14:creationId xmlns:p14="http://schemas.microsoft.com/office/powerpoint/2010/main" val="1045481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87316C7-16B4-4051-82E8-E6C021A619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81" y="856862"/>
          <a:ext cx="8853999" cy="5287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学術論文（論文及びレター）　</a:t>
                      </a:r>
                      <a:r>
                        <a:rPr kumimoji="1" lang="en-US" altLang="ja-JP" sz="1800" dirty="0"/>
                        <a:t>6</a:t>
                      </a:r>
                      <a:r>
                        <a:rPr kumimoji="1" lang="ja-JP" altLang="en-US" sz="1800" dirty="0"/>
                        <a:t>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115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[1]</a:t>
                      </a:r>
                    </a:p>
                    <a:p>
                      <a:r>
                        <a:rPr kumimoji="1" lang="ja-JP" altLang="en-US" sz="1600" dirty="0"/>
                        <a:t>レター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Cuckoo Search</a:t>
                      </a:r>
                      <a:r>
                        <a:rPr kumimoji="1" lang="ja-JP" altLang="en-US" sz="1600" dirty="0"/>
                        <a:t>のパラメータ解析と適応化に関する基礎検討」</a:t>
                      </a:r>
                      <a:r>
                        <a:rPr kumimoji="1" lang="ja-JP" altLang="en-US" sz="1600" baseline="0" dirty="0"/>
                        <a:t>，</a:t>
                      </a:r>
                      <a:r>
                        <a:rPr kumimoji="1" lang="en-US" altLang="ja-JP" sz="1600" dirty="0"/>
                        <a:t>【</a:t>
                      </a:r>
                      <a:r>
                        <a:rPr kumimoji="1" lang="ja-JP" altLang="en-US" sz="1600" dirty="0"/>
                        <a:t>レター</a:t>
                      </a:r>
                      <a:r>
                        <a:rPr kumimoji="1" lang="en-US" altLang="ja-JP" sz="1600" dirty="0"/>
                        <a:t>】</a:t>
                      </a:r>
                    </a:p>
                    <a:p>
                      <a:r>
                        <a:rPr kumimoji="1" lang="ja-JP" altLang="en-US" sz="1600" dirty="0"/>
                        <a:t>電気学会 </a:t>
                      </a: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電子・情報・システム</a:t>
                      </a:r>
                      <a:r>
                        <a:rPr kumimoji="1" lang="ja-JP" altLang="en-US" sz="1600" dirty="0"/>
                        <a:t>部門誌，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Vol.135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en-US" altLang="ja-JP" sz="1600" baseline="0" dirty="0"/>
                        <a:t>No.6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en-US" altLang="ja-JP" sz="1600" baseline="0" dirty="0"/>
                        <a:t>pp.721-722 (2015.6)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115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[2]</a:t>
                      </a:r>
                    </a:p>
                    <a:p>
                      <a:r>
                        <a:rPr kumimoji="1" lang="ja-JP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レター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「単一目的最適化における優良解集合探索問題と</a:t>
                      </a:r>
                      <a:r>
                        <a:rPr kumimoji="1" lang="en-US" altLang="ja-JP" sz="1600" dirty="0"/>
                        <a:t>Firefly Algorithm</a:t>
                      </a:r>
                      <a:r>
                        <a:rPr kumimoji="1" lang="ja-JP" altLang="en-US" sz="1600" dirty="0"/>
                        <a:t>に基づく解法」</a:t>
                      </a:r>
                      <a:r>
                        <a:rPr kumimoji="1" lang="ja-JP" altLang="en-US" sz="1600" baseline="0" dirty="0"/>
                        <a:t>，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電気学会 </a:t>
                      </a: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電子・情報・システム</a:t>
                      </a:r>
                      <a:r>
                        <a:rPr kumimoji="1" lang="ja-JP" altLang="en-US" sz="1600" dirty="0"/>
                        <a:t>部門誌，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Vol.136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en-US" altLang="ja-JP" sz="1600" baseline="0" dirty="0"/>
                        <a:t>No.10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en-US" altLang="ja-JP" sz="1600" baseline="0" dirty="0"/>
                        <a:t>pp.1497-1498 (2016.10)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115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[3]</a:t>
                      </a:r>
                    </a:p>
                    <a:p>
                      <a:r>
                        <a:rPr kumimoji="1" lang="ja-JP" altLang="en-US" sz="1600" dirty="0"/>
                        <a:t>論文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「探索状態の評価と制御に基づく適応型</a:t>
                      </a:r>
                      <a:r>
                        <a:rPr kumimoji="1" lang="en-US" altLang="ja-JP" sz="1600" dirty="0"/>
                        <a:t>Cuckoo Search</a:t>
                      </a:r>
                      <a:r>
                        <a:rPr kumimoji="1" lang="ja-JP" altLang="en-US" sz="1600" dirty="0"/>
                        <a:t>」</a:t>
                      </a:r>
                      <a:r>
                        <a:rPr kumimoji="1" lang="ja-JP" altLang="en-US" sz="1600" baseline="0" dirty="0"/>
                        <a:t>，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電気学会 </a:t>
                      </a: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電子・情報・システム</a:t>
                      </a:r>
                      <a:r>
                        <a:rPr kumimoji="1" lang="ja-JP" altLang="en-US" sz="1600" dirty="0"/>
                        <a:t>部門誌，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Vol.136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en-US" altLang="ja-JP" sz="1600" baseline="0" dirty="0"/>
                        <a:t>No.11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en-US" altLang="ja-JP" sz="1600" baseline="0" dirty="0"/>
                        <a:t>pp.1596-1609 (2016.11)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Letter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“Making Rotational Invariance of Particle</a:t>
                      </a:r>
                      <a:r>
                        <a:rPr kumimoji="1" lang="en-US" altLang="ja-JP" sz="1600" baseline="0" dirty="0"/>
                        <a:t> Swarm Optimization Based on Correlativity</a:t>
                      </a:r>
                      <a:r>
                        <a:rPr kumimoji="1" lang="en-US" altLang="ja-JP" sz="1600" dirty="0"/>
                        <a:t>”,</a:t>
                      </a:r>
                    </a:p>
                    <a:p>
                      <a:r>
                        <a:rPr kumimoji="1" lang="en-US" altLang="ja-JP" sz="1600" dirty="0"/>
                        <a:t>IEEJ Trans. on Electrical</a:t>
                      </a:r>
                      <a:r>
                        <a:rPr kumimoji="1" lang="en-US" altLang="ja-JP" sz="1600" baseline="0" dirty="0"/>
                        <a:t> and Electronics</a:t>
                      </a:r>
                      <a:r>
                        <a:rPr kumimoji="1" lang="en-US" altLang="ja-JP" sz="1600" dirty="0"/>
                        <a:t>,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Vol.12,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No.S2, pp.S131-S132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(2017.12)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Letter</a:t>
                      </a:r>
                      <a:endParaRPr kumimoji="1" lang="ja-JP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“Search Point</a:t>
                      </a:r>
                      <a:r>
                        <a:rPr kumimoji="1" lang="en-US" altLang="ja-JP" sz="1600" baseline="0" dirty="0"/>
                        <a:t> Ranking-Based Adaptive Cuckoo Search</a:t>
                      </a:r>
                      <a:r>
                        <a:rPr kumimoji="1" lang="en-US" altLang="ja-JP" sz="1600" dirty="0"/>
                        <a:t>”,</a:t>
                      </a:r>
                    </a:p>
                    <a:p>
                      <a:r>
                        <a:rPr kumimoji="1" lang="en-US" altLang="ja-JP" sz="1600" dirty="0"/>
                        <a:t>IEEJ Trans. on Electrical</a:t>
                      </a:r>
                      <a:r>
                        <a:rPr kumimoji="1" lang="en-US" altLang="ja-JP" sz="1600" baseline="0" dirty="0"/>
                        <a:t> and Electronics</a:t>
                      </a:r>
                      <a:r>
                        <a:rPr kumimoji="1" lang="en-US" altLang="ja-JP" sz="1600" dirty="0"/>
                        <a:t>,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Vol.13,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No.7, pp.1075-1076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(2018.7)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92289"/>
                  </a:ext>
                </a:extLst>
              </a:tr>
              <a:tr h="683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論文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「回転不変性を有する適応型</a:t>
                      </a:r>
                      <a:r>
                        <a:rPr kumimoji="1" lang="en-US" altLang="ja-JP" sz="1600" dirty="0"/>
                        <a:t>Particle</a:t>
                      </a:r>
                      <a:r>
                        <a:rPr kumimoji="1" lang="en-US" altLang="ja-JP" sz="1600" baseline="0" dirty="0"/>
                        <a:t> Swarm Optimization</a:t>
                      </a:r>
                      <a:r>
                        <a:rPr kumimoji="1" lang="ja-JP" altLang="en-US" sz="1600" dirty="0"/>
                        <a:t>」</a:t>
                      </a:r>
                      <a:r>
                        <a:rPr kumimoji="1" lang="ja-JP" altLang="en-US" sz="1600" baseline="0" dirty="0"/>
                        <a:t>，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電気学会 </a:t>
                      </a: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電子・情報・システム</a:t>
                      </a:r>
                      <a:r>
                        <a:rPr kumimoji="1" lang="ja-JP" altLang="en-US" sz="1600" dirty="0"/>
                        <a:t>部門誌，</a:t>
                      </a:r>
                      <a:r>
                        <a:rPr kumimoji="1" lang="en-US" altLang="ja-JP" sz="1600" baseline="0" dirty="0"/>
                        <a:t>Vol.139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en-US" altLang="ja-JP" sz="1600" baseline="0" dirty="0"/>
                        <a:t>No.10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en-US" altLang="ja-JP" sz="1600" baseline="0" dirty="0"/>
                        <a:t>pp.1201-1214 (2019.10)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674937"/>
                  </a:ext>
                </a:extLst>
              </a:tr>
              <a:tr h="72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[-]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Letter</a:t>
                      </a:r>
                      <a:endParaRPr kumimoji="1" lang="ja-JP" alt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“Hypersphere Based Artificial Bee Colony Algorithm with Rotational Invariance”,</a:t>
                      </a:r>
                    </a:p>
                    <a:p>
                      <a:r>
                        <a:rPr kumimoji="1" lang="en-US" altLang="ja-JP" sz="1600" dirty="0"/>
                        <a:t>IEEJ Trans. on Electrical</a:t>
                      </a:r>
                      <a:r>
                        <a:rPr kumimoji="1" lang="en-US" altLang="ja-JP" sz="1600" baseline="0" dirty="0"/>
                        <a:t> and Electronics (2020) </a:t>
                      </a:r>
                      <a:r>
                        <a:rPr kumimoji="1" lang="en-US" altLang="ja-JP" sz="1600" baseline="0" dirty="0">
                          <a:solidFill>
                            <a:srgbClr val="FF0000"/>
                          </a:solidFill>
                        </a:rPr>
                        <a:t>【</a:t>
                      </a:r>
                      <a:r>
                        <a:rPr kumimoji="1" lang="ja-JP" altLang="en-US" sz="1600" baseline="0" dirty="0">
                          <a:solidFill>
                            <a:srgbClr val="FF0000"/>
                          </a:solidFill>
                        </a:rPr>
                        <a:t>投稿予定</a:t>
                      </a:r>
                      <a:r>
                        <a:rPr kumimoji="1" lang="en-US" altLang="ja-JP" sz="1600" baseline="0" dirty="0">
                          <a:solidFill>
                            <a:srgbClr val="FF0000"/>
                          </a:solidFill>
                        </a:rPr>
                        <a:t>】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766228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研究成果①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0E5C1FF1-564E-4C67-91A0-16FD03539681}"/>
              </a:ext>
            </a:extLst>
          </p:cNvPr>
          <p:cNvSpPr txBox="1">
            <a:spLocks/>
          </p:cNvSpPr>
          <p:nvPr/>
        </p:nvSpPr>
        <p:spPr>
          <a:xfrm>
            <a:off x="121238" y="-33453"/>
            <a:ext cx="2867289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大学での研究進捗と成果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095B6284-2980-4C8A-A36B-F9448D80AA2A}"/>
              </a:ext>
            </a:extLst>
          </p:cNvPr>
          <p:cNvSpPr txBox="1">
            <a:spLocks/>
          </p:cNvSpPr>
          <p:nvPr/>
        </p:nvSpPr>
        <p:spPr>
          <a:xfrm>
            <a:off x="1985406" y="6065822"/>
            <a:ext cx="5046147" cy="4435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b="1" dirty="0">
                <a:solidFill>
                  <a:schemeClr val="bg1"/>
                </a:solidFill>
              </a:rPr>
              <a:t>論文</a:t>
            </a:r>
            <a:r>
              <a:rPr lang="en-US" altLang="ja-JP" sz="2400" b="1" dirty="0">
                <a:solidFill>
                  <a:schemeClr val="bg1"/>
                </a:solidFill>
              </a:rPr>
              <a:t>2</a:t>
            </a:r>
            <a:r>
              <a:rPr lang="ja-JP" altLang="en-US" sz="2400" b="1" dirty="0">
                <a:solidFill>
                  <a:schemeClr val="bg1"/>
                </a:solidFill>
              </a:rPr>
              <a:t>本が最低限の取得条件</a:t>
            </a:r>
          </a:p>
        </p:txBody>
      </p:sp>
    </p:spTree>
    <p:extLst>
      <p:ext uri="{BB962C8B-B14F-4D97-AF65-F5344CB8AC3E}">
        <p14:creationId xmlns:p14="http://schemas.microsoft.com/office/powerpoint/2010/main" val="3503049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研究成果②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53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650903A-E4A8-4B05-9B69-27940FEF0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802" y="1004344"/>
          <a:ext cx="88444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6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学会発表（国際会議）　</a:t>
                      </a:r>
                      <a:r>
                        <a:rPr kumimoji="1" lang="en-US" altLang="ja-JP" sz="1800" dirty="0"/>
                        <a:t>2</a:t>
                      </a:r>
                      <a:r>
                        <a:rPr kumimoji="1" lang="ja-JP" altLang="en-US" sz="1800" dirty="0"/>
                        <a:t>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[7]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“Search</a:t>
                      </a:r>
                      <a:r>
                        <a:rPr kumimoji="1" lang="en-US" altLang="ja-JP" sz="1600" baseline="0" dirty="0"/>
                        <a:t> Dynamics Analysis and Adaptive Parameter Adjustment of Cuckoo Search</a:t>
                      </a:r>
                      <a:r>
                        <a:rPr kumimoji="1" lang="en-US" altLang="ja-JP" sz="1600" dirty="0"/>
                        <a:t>“,</a:t>
                      </a:r>
                    </a:p>
                    <a:p>
                      <a:r>
                        <a:rPr kumimoji="1" lang="en-US" altLang="ja-JP" sz="1600" dirty="0"/>
                        <a:t>Proc.</a:t>
                      </a:r>
                      <a:r>
                        <a:rPr kumimoji="1" lang="en-US" altLang="ja-JP" sz="1600" baseline="0" dirty="0"/>
                        <a:t> 2015 </a:t>
                      </a:r>
                      <a:r>
                        <a:rPr kumimoji="1" lang="en-US" altLang="ja-JP" sz="1600" dirty="0"/>
                        <a:t>IEEE Int. Conf.</a:t>
                      </a:r>
                      <a:r>
                        <a:rPr kumimoji="1" lang="en-US" altLang="ja-JP" sz="1600" baseline="0" dirty="0"/>
                        <a:t> o</a:t>
                      </a:r>
                      <a:r>
                        <a:rPr kumimoji="1" lang="en-US" altLang="ja-JP" sz="1600" dirty="0"/>
                        <a:t>n Systems,</a:t>
                      </a:r>
                      <a:r>
                        <a:rPr kumimoji="1" lang="en-US" altLang="ja-JP" sz="1600" baseline="0" dirty="0"/>
                        <a:t> Man and Cybernetics</a:t>
                      </a:r>
                      <a:r>
                        <a:rPr kumimoji="1" lang="en-US" altLang="ja-JP" sz="1600" dirty="0"/>
                        <a:t>,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pp.1700-1705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(2015.10)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[8]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“Particle</a:t>
                      </a:r>
                      <a:r>
                        <a:rPr kumimoji="1" lang="en-US" altLang="ja-JP" sz="1600" baseline="0" dirty="0"/>
                        <a:t> Swarm Optimization with </a:t>
                      </a:r>
                      <a:r>
                        <a:rPr kumimoji="1" lang="en-US" altLang="ja-JP" sz="1600" dirty="0"/>
                        <a:t>Rotational Invariance </a:t>
                      </a:r>
                      <a:r>
                        <a:rPr kumimoji="1" lang="en-US" altLang="ja-JP" sz="1600" baseline="0" dirty="0"/>
                        <a:t>using Correlativity</a:t>
                      </a:r>
                      <a:r>
                        <a:rPr kumimoji="1" lang="en-US" altLang="ja-JP" sz="1600" dirty="0"/>
                        <a:t>“,</a:t>
                      </a:r>
                    </a:p>
                    <a:p>
                      <a:r>
                        <a:rPr kumimoji="1" lang="en-US" altLang="ja-JP" sz="1600" dirty="0"/>
                        <a:t>Proc.</a:t>
                      </a:r>
                      <a:r>
                        <a:rPr kumimoji="1" lang="en-US" altLang="ja-JP" sz="1600" baseline="0" dirty="0"/>
                        <a:t> 2018 </a:t>
                      </a:r>
                      <a:r>
                        <a:rPr kumimoji="1" lang="en-US" altLang="ja-JP" sz="1600" dirty="0"/>
                        <a:t>IEEE Int. Conf.</a:t>
                      </a:r>
                      <a:r>
                        <a:rPr kumimoji="1" lang="en-US" altLang="ja-JP" sz="1600" baseline="0" dirty="0"/>
                        <a:t> o</a:t>
                      </a:r>
                      <a:r>
                        <a:rPr kumimoji="1" lang="en-US" altLang="ja-JP" sz="1600" dirty="0"/>
                        <a:t>n Systems,</a:t>
                      </a:r>
                      <a:r>
                        <a:rPr kumimoji="1" lang="en-US" altLang="ja-JP" sz="1600" baseline="0" dirty="0"/>
                        <a:t> Man and Cybernetics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(2018.10)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9786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74CC082-F6FF-4BF6-BA48-0373CFEACA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802" y="2630925"/>
          <a:ext cx="8847785" cy="336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学会発表（国内会議）　</a:t>
                      </a:r>
                      <a:r>
                        <a:rPr kumimoji="1" lang="en-US" altLang="ja-JP" sz="1800" dirty="0"/>
                        <a:t>12</a:t>
                      </a:r>
                      <a:r>
                        <a:rPr kumimoji="1" lang="ja-JP" altLang="en-US" sz="1800" dirty="0"/>
                        <a:t>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1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[9]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「パラメータ調整機能を有する</a:t>
                      </a:r>
                      <a:r>
                        <a:rPr kumimoji="1" lang="en-US" altLang="ja-JP" sz="1600" dirty="0"/>
                        <a:t>Cuckoo Search</a:t>
                      </a:r>
                      <a:r>
                        <a:rPr kumimoji="1" lang="ja-JP" altLang="en-US" sz="1600" baseline="0" dirty="0"/>
                        <a:t>に関する検討</a:t>
                      </a:r>
                      <a:r>
                        <a:rPr kumimoji="1" lang="ja-JP" altLang="en-US" sz="1600" dirty="0"/>
                        <a:t>」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計測自動制御学会 システム・情報部門</a:t>
                      </a:r>
                      <a:r>
                        <a:rPr kumimoji="1" lang="ja-JP" altLang="en-US" sz="1600" baseline="0" dirty="0"/>
                        <a:t> 学術講演会 </a:t>
                      </a:r>
                      <a:r>
                        <a:rPr kumimoji="1" lang="en-US" altLang="ja-JP" sz="1600" baseline="0" dirty="0"/>
                        <a:t>2014</a:t>
                      </a:r>
                      <a:r>
                        <a:rPr kumimoji="1" lang="ja-JP" altLang="en-US" sz="1600" dirty="0" err="1"/>
                        <a:t>，</a:t>
                      </a:r>
                      <a:r>
                        <a:rPr kumimoji="1" lang="en-US" altLang="ja-JP" sz="1600" baseline="0" dirty="0"/>
                        <a:t>GS1-1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pp.1-6 (2014.11)</a:t>
                      </a:r>
                      <a:r>
                        <a:rPr kumimoji="1" lang="en-US" altLang="ja-JP" sz="16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【</a:t>
                      </a:r>
                      <a:r>
                        <a:rPr kumimoji="1" lang="en-US" altLang="ja-JP" sz="1600" b="1" u="none" dirty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kumimoji="1" lang="ja-JP" altLang="en-US" sz="1600" b="1" u="none" dirty="0">
                          <a:solidFill>
                            <a:srgbClr val="FF0000"/>
                          </a:solidFill>
                        </a:rPr>
                        <a:t>件の優秀論文に選出（</a:t>
                      </a:r>
                      <a:r>
                        <a:rPr kumimoji="1" lang="en-US" altLang="ja-JP" sz="1600" b="1" u="none" dirty="0">
                          <a:solidFill>
                            <a:srgbClr val="FF0000"/>
                          </a:solidFill>
                        </a:rPr>
                        <a:t>350</a:t>
                      </a:r>
                      <a:r>
                        <a:rPr kumimoji="1" lang="ja-JP" altLang="en-US" sz="1600" b="1" u="none" dirty="0">
                          <a:solidFill>
                            <a:srgbClr val="FF0000"/>
                          </a:solidFill>
                        </a:rPr>
                        <a:t>件中）</a:t>
                      </a:r>
                      <a:r>
                        <a:rPr kumimoji="1" lang="en-US" altLang="ja-JP" sz="1600" dirty="0"/>
                        <a:t>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371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[10]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Cuckoo Search</a:t>
                      </a:r>
                      <a:r>
                        <a:rPr kumimoji="1" lang="ja-JP" altLang="en-US" sz="1600" dirty="0"/>
                        <a:t>の探索ダイナミクスの解析と適応化に関する検討」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進化計算学会 第</a:t>
                      </a:r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回進化計算研究会，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P2-5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pp.113-120 (2015.3)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[11]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「</a:t>
                      </a:r>
                      <a:r>
                        <a:rPr kumimoji="1" lang="en-US" altLang="ja-JP" sz="1600" dirty="0"/>
                        <a:t>Cuckoo Search</a:t>
                      </a:r>
                      <a:r>
                        <a:rPr kumimoji="1" lang="ja-JP" altLang="en-US" sz="1600" dirty="0"/>
                        <a:t>の探索ダイナミクスの解析と適応的パラメータ調整に関する基礎検討」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平成</a:t>
                      </a:r>
                      <a:r>
                        <a:rPr kumimoji="1" lang="en-US" altLang="ja-JP" sz="1600" dirty="0"/>
                        <a:t>27</a:t>
                      </a:r>
                      <a:r>
                        <a:rPr kumimoji="1" lang="ja-JP" altLang="en-US" sz="1600" dirty="0"/>
                        <a:t>年電気学会全国大会，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3-025</a:t>
                      </a:r>
                      <a:r>
                        <a:rPr kumimoji="1" lang="ja-JP" altLang="en-US" sz="1600" baseline="0" dirty="0" err="1"/>
                        <a:t>，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pp.29-30 (2015.3)</a:t>
                      </a:r>
                    </a:p>
                    <a:p>
                      <a:r>
                        <a:rPr kumimoji="1" lang="en-US" altLang="ja-JP" sz="1600" dirty="0"/>
                        <a:t>【</a:t>
                      </a:r>
                      <a:r>
                        <a:rPr kumimoji="1" lang="ja-JP" altLang="en-US" sz="1600" b="1" u="none" dirty="0">
                          <a:solidFill>
                            <a:srgbClr val="FF0000"/>
                          </a:solidFill>
                        </a:rPr>
                        <a:t>電気学会優秀論文発表賞（</a:t>
                      </a:r>
                      <a:r>
                        <a:rPr kumimoji="1" lang="en-US" altLang="ja-JP" sz="1600" b="1" u="none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kumimoji="1" lang="ja-JP" altLang="en-US" sz="1600" b="1" u="none" dirty="0">
                          <a:solidFill>
                            <a:srgbClr val="FF0000"/>
                          </a:solidFill>
                        </a:rPr>
                        <a:t>賞）受賞</a:t>
                      </a:r>
                      <a:r>
                        <a:rPr kumimoji="1" lang="en-US" altLang="ja-JP" sz="1600" dirty="0"/>
                        <a:t>】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4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[12]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“Parameter Analysis and Adaptation of Cuckoo</a:t>
                      </a:r>
                      <a:r>
                        <a:rPr kumimoji="1" lang="en-US" altLang="ja-JP" sz="1600" baseline="0" dirty="0"/>
                        <a:t> Search</a:t>
                      </a:r>
                      <a:r>
                        <a:rPr kumimoji="1" lang="en-US" altLang="ja-JP" sz="1600" dirty="0"/>
                        <a:t>”</a:t>
                      </a:r>
                    </a:p>
                    <a:p>
                      <a:r>
                        <a:rPr kumimoji="1" lang="en-US" altLang="ja-JP" sz="1600" dirty="0"/>
                        <a:t>2015 IEEJ Conf. on </a:t>
                      </a:r>
                      <a:r>
                        <a:rPr kumimoji="1" lang="en-US" altLang="ja-JP" sz="1600" baseline="0" dirty="0"/>
                        <a:t>Electronics</a:t>
                      </a:r>
                      <a:r>
                        <a:rPr kumimoji="1" lang="en-US" altLang="ja-JP" sz="1600" dirty="0"/>
                        <a:t>,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Information and Systems, SS4-2, pp.1619-1620</a:t>
                      </a:r>
                      <a:r>
                        <a:rPr kumimoji="1" lang="ja-JP" altLang="en-US" sz="1600" baseline="0" dirty="0"/>
                        <a:t> </a:t>
                      </a:r>
                      <a:r>
                        <a:rPr kumimoji="1" lang="en-US" altLang="ja-JP" sz="1600" baseline="0" dirty="0"/>
                        <a:t>(2015.8)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7561"/>
                  </a:ext>
                </a:extLst>
              </a:tr>
            </a:tbl>
          </a:graphicData>
        </a:graphic>
      </p:graphicFrame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93A2AF20-DA03-460D-A78E-64649601B009}"/>
              </a:ext>
            </a:extLst>
          </p:cNvPr>
          <p:cNvSpPr txBox="1">
            <a:spLocks/>
          </p:cNvSpPr>
          <p:nvPr/>
        </p:nvSpPr>
        <p:spPr>
          <a:xfrm>
            <a:off x="121238" y="-33453"/>
            <a:ext cx="2867289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大学での研究進捗と成果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55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研究成果③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54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EE2998-C2DD-4526-A98E-A1108B2674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3190" y="830569"/>
          <a:ext cx="8797620" cy="5292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学会発表（国内会議）　</a:t>
                      </a:r>
                      <a:r>
                        <a:rPr kumimoji="1" lang="en-US" altLang="ja-JP" sz="1600" dirty="0"/>
                        <a:t>12</a:t>
                      </a:r>
                      <a:r>
                        <a:rPr kumimoji="1" lang="ja-JP" altLang="en-US" sz="1600" dirty="0"/>
                        <a:t>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6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[13]</a:t>
                      </a:r>
                      <a:endParaRPr kumimoji="1" lang="ja-JP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“Formulation</a:t>
                      </a:r>
                      <a:r>
                        <a:rPr kumimoji="1" lang="en-US" altLang="ja-JP" sz="1400" baseline="0" dirty="0"/>
                        <a:t> of Superior Solution Set Search Problem and Proposal of Firefly Algorithm-based  Optimization Method,</a:t>
                      </a:r>
                      <a:r>
                        <a:rPr kumimoji="1" lang="en-US" altLang="ja-JP" sz="1400" dirty="0"/>
                        <a:t>”</a:t>
                      </a:r>
                    </a:p>
                    <a:p>
                      <a:r>
                        <a:rPr kumimoji="1" lang="en-US" altLang="ja-JP" sz="1400" dirty="0"/>
                        <a:t>2016 IEEJ Conf. on </a:t>
                      </a:r>
                      <a:r>
                        <a:rPr kumimoji="1" lang="en-US" altLang="ja-JP" sz="1400" baseline="0" dirty="0"/>
                        <a:t>Electronics</a:t>
                      </a:r>
                      <a:r>
                        <a:rPr kumimoji="1" lang="en-US" altLang="ja-JP" sz="1400" dirty="0"/>
                        <a:t>,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Information and Systems, SS1-1, pp.1378-1379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(2016.9)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42664"/>
                  </a:ext>
                </a:extLst>
              </a:tr>
              <a:tr h="552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[14]</a:t>
                      </a:r>
                      <a:endParaRPr kumimoji="1" lang="ja-JP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「優良解集合の提案と</a:t>
                      </a:r>
                      <a:r>
                        <a:rPr kumimoji="1" lang="en-US" altLang="ja-JP" sz="1400" dirty="0"/>
                        <a:t>Firefly Algorithm</a:t>
                      </a:r>
                      <a:r>
                        <a:rPr kumimoji="1" lang="ja-JP" altLang="en-US" sz="1400" dirty="0"/>
                        <a:t>に基づく最適化手法の提案」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進化計算学会 進化計算シンポジウム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2016</a:t>
                      </a:r>
                      <a:r>
                        <a:rPr kumimoji="1" lang="ja-JP" altLang="en-US" sz="1400" dirty="0" err="1"/>
                        <a:t>，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P1-03</a:t>
                      </a:r>
                      <a:r>
                        <a:rPr kumimoji="1" lang="ja-JP" altLang="en-US" sz="1400" dirty="0" err="1"/>
                        <a:t>，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pp.12-20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(2016.12)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538161"/>
                  </a:ext>
                </a:extLst>
              </a:tr>
              <a:tr h="552509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[15]</a:t>
                      </a:r>
                      <a:endParaRPr kumimoji="1" lang="ja-JP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「回転不変性を有する</a:t>
                      </a:r>
                      <a:r>
                        <a:rPr kumimoji="1" lang="en-US" altLang="ja-JP" sz="1400" dirty="0"/>
                        <a:t>Cuckoo Search</a:t>
                      </a:r>
                      <a:r>
                        <a:rPr kumimoji="1" lang="ja-JP" altLang="en-US" sz="1400" baseline="0" dirty="0"/>
                        <a:t>についての基礎検討</a:t>
                      </a:r>
                      <a:r>
                        <a:rPr kumimoji="1" lang="ja-JP" altLang="en-US" sz="1400" dirty="0"/>
                        <a:t>」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計測自動制御学会 システム・情報部門</a:t>
                      </a:r>
                      <a:r>
                        <a:rPr kumimoji="1" lang="ja-JP" altLang="en-US" sz="1400" baseline="0" dirty="0"/>
                        <a:t> 学術講演会 </a:t>
                      </a:r>
                      <a:r>
                        <a:rPr kumimoji="1" lang="en-US" altLang="ja-JP" sz="1400" baseline="0" dirty="0"/>
                        <a:t>2017</a:t>
                      </a:r>
                      <a:r>
                        <a:rPr kumimoji="1" lang="ja-JP" altLang="en-US" sz="1400" dirty="0" err="1"/>
                        <a:t>，</a:t>
                      </a:r>
                      <a:r>
                        <a:rPr kumimoji="1" lang="en-US" altLang="ja-JP" sz="1400" baseline="0" dirty="0"/>
                        <a:t>SS11-6</a:t>
                      </a:r>
                      <a:r>
                        <a:rPr kumimoji="1" lang="ja-JP" altLang="en-US" sz="1400" baseline="0" dirty="0" err="1"/>
                        <a:t>，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pp.1-6 (2017.11)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75518"/>
                  </a:ext>
                </a:extLst>
              </a:tr>
              <a:tr h="552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[16]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「相関性を用いた回転不変性を有する</a:t>
                      </a:r>
                      <a:r>
                        <a:rPr kumimoji="1" lang="en-US" altLang="ja-JP" sz="1400" dirty="0"/>
                        <a:t>Particle</a:t>
                      </a:r>
                      <a:r>
                        <a:rPr kumimoji="1" lang="en-US" altLang="ja-JP" sz="1400" baseline="0" dirty="0"/>
                        <a:t> Swarm Optimization</a:t>
                      </a:r>
                      <a:r>
                        <a:rPr kumimoji="1" lang="ja-JP" altLang="en-US" sz="1400" dirty="0"/>
                        <a:t>」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平成</a:t>
                      </a:r>
                      <a:r>
                        <a:rPr kumimoji="1" lang="en-US" altLang="ja-JP" sz="1400" dirty="0"/>
                        <a:t>30</a:t>
                      </a:r>
                      <a:r>
                        <a:rPr kumimoji="1" lang="ja-JP" altLang="en-US" sz="1400" dirty="0"/>
                        <a:t>年電気学会全国大会，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3-023</a:t>
                      </a:r>
                      <a:r>
                        <a:rPr kumimoji="1" lang="ja-JP" altLang="en-US" sz="1400" dirty="0" err="1"/>
                        <a:t>，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pp.28-29 (2018.3)</a:t>
                      </a:r>
                    </a:p>
                    <a:p>
                      <a:r>
                        <a:rPr kumimoji="1" lang="en-US" altLang="ja-JP" sz="1400" dirty="0"/>
                        <a:t>【</a:t>
                      </a:r>
                      <a:r>
                        <a:rPr kumimoji="1" lang="ja-JP" altLang="en-US" sz="1400" b="1" u="none" dirty="0">
                          <a:solidFill>
                            <a:srgbClr val="FF0000"/>
                          </a:solidFill>
                        </a:rPr>
                        <a:t>電気学会優秀論文発表賞（</a:t>
                      </a:r>
                      <a:r>
                        <a:rPr kumimoji="1" lang="en-US" altLang="ja-JP" sz="1400" b="1" u="none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kumimoji="1" lang="ja-JP" altLang="en-US" sz="1400" b="1" u="none" dirty="0">
                          <a:solidFill>
                            <a:srgbClr val="FF0000"/>
                          </a:solidFill>
                        </a:rPr>
                        <a:t>賞）受賞</a:t>
                      </a:r>
                      <a:r>
                        <a:rPr kumimoji="1" lang="en-US" altLang="ja-JP" sz="1400" dirty="0"/>
                        <a:t>】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664004"/>
                  </a:ext>
                </a:extLst>
              </a:tr>
              <a:tr h="5525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[17]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「相関性を用いた回転不変性を有する</a:t>
                      </a:r>
                      <a:r>
                        <a:rPr kumimoji="1" lang="en-US" altLang="ja-JP" sz="1400" dirty="0"/>
                        <a:t>Particle</a:t>
                      </a:r>
                      <a:r>
                        <a:rPr kumimoji="1" lang="en-US" altLang="ja-JP" sz="1400" baseline="0" dirty="0"/>
                        <a:t> Swarm Optimization</a:t>
                      </a:r>
                      <a:r>
                        <a:rPr kumimoji="1" lang="ja-JP" altLang="en-US" sz="1400" dirty="0"/>
                        <a:t>」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平成</a:t>
                      </a:r>
                      <a:r>
                        <a:rPr kumimoji="1" lang="en-US" altLang="ja-JP" sz="1400" dirty="0"/>
                        <a:t>30</a:t>
                      </a:r>
                      <a:r>
                        <a:rPr kumimoji="1" lang="ja-JP" altLang="en-US" sz="1400" dirty="0"/>
                        <a:t>年電気学会電子・情報・システム部門大会，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MC1-2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(2018.9)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982328"/>
                  </a:ext>
                </a:extLst>
              </a:tr>
              <a:tr h="552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[18]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「変換不変性を有するメタヒューリスティクスのフレームワークの基礎的検討」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第</a:t>
                      </a:r>
                      <a:r>
                        <a:rPr kumimoji="1" lang="en-US" altLang="ja-JP" sz="1400" dirty="0"/>
                        <a:t>62</a:t>
                      </a:r>
                      <a:r>
                        <a:rPr kumimoji="1" lang="ja-JP" altLang="en-US" sz="1400" dirty="0"/>
                        <a:t>回自動制御連合講演会，</a:t>
                      </a:r>
                      <a:r>
                        <a:rPr kumimoji="1" lang="en-US" altLang="ja-JP" sz="1400" dirty="0"/>
                        <a:t>1K1-03</a:t>
                      </a:r>
                      <a:r>
                        <a:rPr kumimoji="1" lang="ja-JP" altLang="en-US" sz="1400" baseline="0" dirty="0"/>
                        <a:t> </a:t>
                      </a:r>
                      <a:r>
                        <a:rPr kumimoji="1" lang="en-US" altLang="ja-JP" sz="1400" baseline="0" dirty="0"/>
                        <a:t>(2019.11)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【</a:t>
                      </a:r>
                      <a:r>
                        <a:rPr kumimoji="1" lang="ja-JP" altLang="en-US" sz="1400" b="1" u="none" dirty="0">
                          <a:solidFill>
                            <a:srgbClr val="FF0000"/>
                          </a:solidFill>
                        </a:rPr>
                        <a:t>優秀論文発表賞受賞</a:t>
                      </a:r>
                      <a:r>
                        <a:rPr kumimoji="1" lang="en-US" altLang="ja-JP" sz="1400" dirty="0"/>
                        <a:t>】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56583"/>
                  </a:ext>
                </a:extLst>
              </a:tr>
              <a:tr h="552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[19]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「基底変換に基づくアフィン変換不変性を有する</a:t>
                      </a:r>
                      <a:r>
                        <a:rPr kumimoji="1" lang="en-US" altLang="ja-JP" sz="1400" dirty="0"/>
                        <a:t>Cuckoo Search</a:t>
                      </a:r>
                      <a:r>
                        <a:rPr kumimoji="1" lang="ja-JP" altLang="en-US" sz="1400" dirty="0"/>
                        <a:t>の基礎的検討」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計測自動制御学会 システム・情報部門</a:t>
                      </a:r>
                      <a:r>
                        <a:rPr kumimoji="1" lang="ja-JP" altLang="en-US" sz="1400" baseline="0" dirty="0"/>
                        <a:t> 学術講演会 </a:t>
                      </a:r>
                      <a:r>
                        <a:rPr kumimoji="1" lang="en-US" altLang="ja-JP" sz="1400" baseline="0" dirty="0"/>
                        <a:t>2019</a:t>
                      </a:r>
                      <a:r>
                        <a:rPr kumimoji="1" lang="ja-JP" altLang="en-US" sz="1400" dirty="0" err="1"/>
                        <a:t>，</a:t>
                      </a:r>
                      <a:r>
                        <a:rPr kumimoji="1" lang="en-US" altLang="ja-JP" sz="1400" dirty="0"/>
                        <a:t>pp.136-141</a:t>
                      </a:r>
                      <a:r>
                        <a:rPr kumimoji="1" lang="en-US" altLang="ja-JP" sz="1400" baseline="0" dirty="0"/>
                        <a:t> (2019.11)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81247"/>
                  </a:ext>
                </a:extLst>
              </a:tr>
              <a:tr h="552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[20]</a:t>
                      </a:r>
                      <a:endParaRPr kumimoji="1" lang="ja-JP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「ロバスト性を考慮した回転不変性を有する</a:t>
                      </a:r>
                      <a:r>
                        <a:rPr kumimoji="1" lang="en-US" altLang="ja-JP" sz="1400" dirty="0"/>
                        <a:t>Artificial Bee Colony Algorithm</a:t>
                      </a:r>
                      <a:r>
                        <a:rPr kumimoji="1" lang="ja-JP" altLang="en-US" sz="1400" dirty="0"/>
                        <a:t>」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計測自動制御学会 システム・情報部門</a:t>
                      </a:r>
                      <a:r>
                        <a:rPr kumimoji="1" lang="ja-JP" altLang="en-US" sz="1400" baseline="0" dirty="0"/>
                        <a:t> 学術講演会 </a:t>
                      </a:r>
                      <a:r>
                        <a:rPr kumimoji="1" lang="en-US" altLang="ja-JP" sz="1400" baseline="0" dirty="0"/>
                        <a:t>2019</a:t>
                      </a:r>
                      <a:r>
                        <a:rPr kumimoji="1" lang="ja-JP" altLang="en-US" sz="1400" dirty="0" err="1"/>
                        <a:t>，</a:t>
                      </a:r>
                      <a:r>
                        <a:rPr kumimoji="1" lang="en-US" altLang="ja-JP" sz="1400" dirty="0"/>
                        <a:t>pp.189-194</a:t>
                      </a:r>
                      <a:r>
                        <a:rPr kumimoji="1" lang="en-US" altLang="ja-JP" sz="1400" baseline="0" dirty="0"/>
                        <a:t> (2019.11)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28079"/>
                  </a:ext>
                </a:extLst>
              </a:tr>
            </a:tbl>
          </a:graphicData>
        </a:graphic>
      </p:graphicFrame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58DD545B-A9FE-4774-A62C-1A6D3D2DF538}"/>
              </a:ext>
            </a:extLst>
          </p:cNvPr>
          <p:cNvSpPr txBox="1">
            <a:spLocks/>
          </p:cNvSpPr>
          <p:nvPr/>
        </p:nvSpPr>
        <p:spPr>
          <a:xfrm>
            <a:off x="121238" y="-33453"/>
            <a:ext cx="2867289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2. </a:t>
            </a:r>
            <a:r>
              <a:rPr lang="ja-JP" altLang="en-US" sz="1800" b="1" dirty="0">
                <a:solidFill>
                  <a:schemeClr val="bg1"/>
                </a:solidFill>
              </a:rPr>
              <a:t>大学での研究進捗と成果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8" name="四角形吹き出し 16">
            <a:extLst>
              <a:ext uri="{FF2B5EF4-FFF2-40B4-BE49-F238E27FC236}">
                <a16:creationId xmlns:a16="http://schemas.microsoft.com/office/drawing/2014/main" id="{FA2DCAF2-E419-49C0-A2D0-DA6B9E629B50}"/>
              </a:ext>
            </a:extLst>
          </p:cNvPr>
          <p:cNvSpPr/>
          <p:nvPr/>
        </p:nvSpPr>
        <p:spPr>
          <a:xfrm>
            <a:off x="6382692" y="4354713"/>
            <a:ext cx="2417274" cy="307819"/>
          </a:xfrm>
          <a:prstGeom prst="wedgeRectCallout">
            <a:avLst>
              <a:gd name="adj1" fmla="val -58254"/>
              <a:gd name="adj2" fmla="val 18404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賞状が家に届きました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9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29188"/>
            <a:ext cx="8463160" cy="483454"/>
          </a:xfrm>
        </p:spPr>
        <p:txBody>
          <a:bodyPr/>
          <a:lstStyle/>
          <a:p>
            <a:r>
              <a:rPr lang="ja-JP" altLang="en-US" dirty="0"/>
              <a:t>これまでの熊谷の</a:t>
            </a:r>
            <a:r>
              <a:rPr lang="en-US" altLang="ja-JP" dirty="0"/>
              <a:t>MMW</a:t>
            </a:r>
            <a:r>
              <a:rPr lang="ja-JP" altLang="en-US" dirty="0"/>
              <a:t>発表リスト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19E0C2A-BF76-4476-89E8-570281426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45385"/>
              </p:ext>
            </p:extLst>
          </p:nvPr>
        </p:nvGraphicFramePr>
        <p:xfrm>
          <a:off x="195160" y="1448703"/>
          <a:ext cx="875368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19">
                  <a:extLst>
                    <a:ext uri="{9D8B030D-6E8A-4147-A177-3AD203B41FA5}">
                      <a16:colId xmlns:a16="http://schemas.microsoft.com/office/drawing/2014/main" val="4168005552"/>
                    </a:ext>
                  </a:extLst>
                </a:gridCol>
                <a:gridCol w="1026233">
                  <a:extLst>
                    <a:ext uri="{9D8B030D-6E8A-4147-A177-3AD203B41FA5}">
                      <a16:colId xmlns:a16="http://schemas.microsoft.com/office/drawing/2014/main" val="537962865"/>
                    </a:ext>
                  </a:extLst>
                </a:gridCol>
                <a:gridCol w="3572080">
                  <a:extLst>
                    <a:ext uri="{9D8B030D-6E8A-4147-A177-3AD203B41FA5}">
                      <a16:colId xmlns:a16="http://schemas.microsoft.com/office/drawing/2014/main" val="4017242815"/>
                    </a:ext>
                  </a:extLst>
                </a:gridCol>
                <a:gridCol w="1493300">
                  <a:extLst>
                    <a:ext uri="{9D8B030D-6E8A-4147-A177-3AD203B41FA5}">
                      <a16:colId xmlns:a16="http://schemas.microsoft.com/office/drawing/2014/main" val="2404924982"/>
                    </a:ext>
                  </a:extLst>
                </a:gridCol>
                <a:gridCol w="2210348">
                  <a:extLst>
                    <a:ext uri="{9D8B030D-6E8A-4147-A177-3AD203B41FA5}">
                      <a16:colId xmlns:a16="http://schemas.microsoft.com/office/drawing/2014/main" val="154063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結果（質問・反応）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86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2016/6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修士研究発表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結構あった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0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2016/9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最近の多目的最適化の話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結構あった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19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2017/2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エネルギーシステムや</a:t>
                      </a:r>
                      <a:r>
                        <a:rPr kumimoji="1" lang="en-US" altLang="ja-JP" dirty="0"/>
                        <a:t>EMS</a:t>
                      </a:r>
                      <a:r>
                        <a:rPr kumimoji="1" lang="ja-JP" altLang="en-US" dirty="0"/>
                        <a:t>の話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EMS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3"/>
                          </a:solidFill>
                        </a:rPr>
                        <a:t>少しあった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97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2017/6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深層学習とその電力予測への応用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モデリング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結構あった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1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2017/11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非線型モデリングを前提とした最適化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結構あった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2018/4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モデルの評価指標に基づく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ハイパーパラメータの調整方法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モデリング</a:t>
                      </a:r>
                      <a:r>
                        <a:rPr kumimoji="1" lang="en-US" altLang="ja-JP" dirty="0"/>
                        <a:t>/</a:t>
                      </a:r>
                    </a:p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ほぼない</a:t>
                      </a:r>
                      <a:endParaRPr kumimoji="1" lang="ja-JP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71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2018/10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BBO</a:t>
                      </a:r>
                      <a:r>
                        <a:rPr kumimoji="1" lang="ja-JP" altLang="en-US" dirty="0"/>
                        <a:t>または大域的最適化の応用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ほぼない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08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未知で優良な解集合の探索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バイオ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3"/>
                          </a:solidFill>
                        </a:rPr>
                        <a:t>少しあった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12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不変性のフレームワークに基づく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メタヒューリスティクスの設計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3"/>
                          </a:solidFill>
                        </a:rPr>
                        <a:t>少しあった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49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2020/2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Galois</a:t>
                      </a:r>
                      <a:r>
                        <a:rPr kumimoji="1" lang="ja-JP" altLang="en-US" dirty="0"/>
                        <a:t>理論までたどり着かない群論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数学？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3"/>
                          </a:solidFill>
                        </a:rPr>
                        <a:t>少しあった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65331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44FF4275-8E1E-432B-BCE2-F819438A31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160" y="837416"/>
            <a:ext cx="8948840" cy="52322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10</a:t>
            </a:r>
            <a:r>
              <a:rPr lang="ja-JP" altLang="en-US" dirty="0"/>
              <a:t>回やったが、当たる回と当たらない回があった</a:t>
            </a:r>
            <a:endParaRPr lang="en-US" altLang="ja-JP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E898722C-91D9-4B5E-B163-494AA1113D25}"/>
              </a:ext>
            </a:extLst>
          </p:cNvPr>
          <p:cNvSpPr txBox="1">
            <a:spLocks/>
          </p:cNvSpPr>
          <p:nvPr/>
        </p:nvSpPr>
        <p:spPr>
          <a:xfrm>
            <a:off x="137447" y="-24141"/>
            <a:ext cx="3098121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pre2. MMW</a:t>
            </a:r>
            <a:r>
              <a:rPr lang="ja-JP" altLang="en-US" sz="1800" b="1" dirty="0">
                <a:solidFill>
                  <a:schemeClr val="bg1"/>
                </a:solidFill>
              </a:rPr>
              <a:t>の感想と問いかけ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5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29188"/>
            <a:ext cx="8463160" cy="483454"/>
          </a:xfrm>
        </p:spPr>
        <p:txBody>
          <a:bodyPr/>
          <a:lstStyle/>
          <a:p>
            <a:r>
              <a:rPr lang="en-US" altLang="ja-JP" dirty="0"/>
              <a:t>MMW</a:t>
            </a:r>
            <a:r>
              <a:rPr lang="ja-JP" altLang="en-US" dirty="0" err="1"/>
              <a:t>での</a:t>
            </a:r>
            <a:r>
              <a:rPr lang="ja-JP" altLang="en-US" dirty="0"/>
              <a:t>条件と結果（独断と偏見だけど、共感してくれるはず）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19E0C2A-BF76-4476-89E8-570281426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94361"/>
              </p:ext>
            </p:extLst>
          </p:nvPr>
        </p:nvGraphicFramePr>
        <p:xfrm>
          <a:off x="203918" y="1834958"/>
          <a:ext cx="8736163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37">
                  <a:extLst>
                    <a:ext uri="{9D8B030D-6E8A-4147-A177-3AD203B41FA5}">
                      <a16:colId xmlns:a16="http://schemas.microsoft.com/office/drawing/2014/main" val="4168005552"/>
                    </a:ext>
                  </a:extLst>
                </a:gridCol>
                <a:gridCol w="1848536">
                  <a:extLst>
                    <a:ext uri="{9D8B030D-6E8A-4147-A177-3AD203B41FA5}">
                      <a16:colId xmlns:a16="http://schemas.microsoft.com/office/drawing/2014/main" val="2404924982"/>
                    </a:ext>
                  </a:extLst>
                </a:gridCol>
                <a:gridCol w="1973525">
                  <a:extLst>
                    <a:ext uri="{9D8B030D-6E8A-4147-A177-3AD203B41FA5}">
                      <a16:colId xmlns:a16="http://schemas.microsoft.com/office/drawing/2014/main" val="1546757412"/>
                    </a:ext>
                  </a:extLst>
                </a:gridCol>
                <a:gridCol w="2118262">
                  <a:extLst>
                    <a:ext uri="{9D8B030D-6E8A-4147-A177-3AD203B41FA5}">
                      <a16:colId xmlns:a16="http://schemas.microsoft.com/office/drawing/2014/main" val="1540639602"/>
                    </a:ext>
                  </a:extLst>
                </a:gridCol>
                <a:gridCol w="2315603">
                  <a:extLst>
                    <a:ext uri="{9D8B030D-6E8A-4147-A177-3AD203B41FA5}">
                      <a16:colId xmlns:a16="http://schemas.microsoft.com/office/drawing/2014/main" val="273449153"/>
                    </a:ext>
                  </a:extLst>
                </a:gridCol>
              </a:tblGrid>
              <a:tr h="5342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カテゴリ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質問・発言者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出席者のうち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いつも質問する人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結果（質問・反応）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86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鎌田・中林・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石川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鎌田・中林・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石川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結構あった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0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鵜飼・鎌田・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石川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鎌田・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石川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結構あった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19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EMS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藤田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藤田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3"/>
                          </a:solidFill>
                        </a:rPr>
                        <a:t>少しあった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97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モデリング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鎌田・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石川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鎌田・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石川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結構あった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1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結構あった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モデリング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鵜飼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―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ほぼない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71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青木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―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ほぼない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08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バイオ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伊崎・鎌田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鎌田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3"/>
                          </a:solidFill>
                        </a:rPr>
                        <a:t>少しあった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12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鎌田？・中林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3"/>
                          </a:solidFill>
                        </a:rPr>
                        <a:t>少しあった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49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数学？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中林・伊崎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中林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途中退出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3"/>
                          </a:solidFill>
                        </a:rPr>
                        <a:t>少しあった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65331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C4A1C93-87E6-43C3-AD3F-CFA7FEF479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17320"/>
            <a:ext cx="9144000" cy="95410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カテゴリ</a:t>
            </a:r>
            <a:r>
              <a:rPr lang="ja-JP" altLang="en-US" dirty="0"/>
              <a:t>と出席者がマッチするか、</a:t>
            </a:r>
            <a:r>
              <a:rPr lang="ja-JP" altLang="en-US" dirty="0">
                <a:solidFill>
                  <a:srgbClr val="FF0000"/>
                </a:solidFill>
              </a:rPr>
              <a:t>よく質問する人</a:t>
            </a:r>
            <a:r>
              <a:rPr lang="ja-JP" altLang="en-US" dirty="0"/>
              <a:t>が出席していれば、質問・反応が多い（議論が盛んになる）</a:t>
            </a:r>
            <a:endParaRPr lang="en-US" altLang="ja-JP" dirty="0"/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E6694153-B410-41D2-BDB2-A55FEF37CB57}"/>
              </a:ext>
            </a:extLst>
          </p:cNvPr>
          <p:cNvSpPr txBox="1">
            <a:spLocks/>
          </p:cNvSpPr>
          <p:nvPr/>
        </p:nvSpPr>
        <p:spPr>
          <a:xfrm>
            <a:off x="137447" y="-24141"/>
            <a:ext cx="3098121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pre2. MMW</a:t>
            </a:r>
            <a:r>
              <a:rPr lang="ja-JP" altLang="en-US" sz="1800" b="1" dirty="0">
                <a:solidFill>
                  <a:schemeClr val="bg1"/>
                </a:solidFill>
              </a:rPr>
              <a:t>の感想と問いかけ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6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29188"/>
            <a:ext cx="8463160" cy="483454"/>
          </a:xfrm>
        </p:spPr>
        <p:txBody>
          <a:bodyPr/>
          <a:lstStyle/>
          <a:p>
            <a:r>
              <a:rPr lang="en-US" altLang="ja-JP" dirty="0"/>
              <a:t>MMW</a:t>
            </a:r>
            <a:r>
              <a:rPr lang="ja-JP" altLang="en-US" dirty="0"/>
              <a:t>のパターン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193266A-BE9B-46D0-A409-D460643BCE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7447" y="842772"/>
            <a:ext cx="9006552" cy="5847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発表者がかわいそうなパターンがある。</a:t>
            </a:r>
            <a:endParaRPr lang="en-US" altLang="ja-JP" sz="3200" dirty="0"/>
          </a:p>
        </p:txBody>
      </p:sp>
      <p:sp>
        <p:nvSpPr>
          <p:cNvPr id="3" name="思考の吹き出し: 雲形 2">
            <a:extLst>
              <a:ext uri="{FF2B5EF4-FFF2-40B4-BE49-F238E27FC236}">
                <a16:creationId xmlns:a16="http://schemas.microsoft.com/office/drawing/2014/main" id="{E78B59E7-BE88-467E-B5F9-4AEF2C801AD6}"/>
              </a:ext>
            </a:extLst>
          </p:cNvPr>
          <p:cNvSpPr/>
          <p:nvPr/>
        </p:nvSpPr>
        <p:spPr>
          <a:xfrm>
            <a:off x="2298500" y="2999757"/>
            <a:ext cx="1783318" cy="1078861"/>
          </a:xfrm>
          <a:prstGeom prst="cloudCallout">
            <a:avLst>
              <a:gd name="adj1" fmla="val -9924"/>
              <a:gd name="adj2" fmla="val 149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D2A03-2ACF-4CF8-AA8C-33D2E692ADB9}"/>
              </a:ext>
            </a:extLst>
          </p:cNvPr>
          <p:cNvSpPr txBox="1"/>
          <p:nvPr/>
        </p:nvSpPr>
        <p:spPr>
          <a:xfrm>
            <a:off x="2456284" y="3347939"/>
            <a:ext cx="1522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MMW</a:t>
            </a:r>
            <a:r>
              <a:rPr kumimoji="1" lang="ja-JP" altLang="en-US" sz="2000" dirty="0">
                <a:solidFill>
                  <a:schemeClr val="bg1"/>
                </a:solidFill>
              </a:rPr>
              <a:t>で闘う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64971-6EC9-4AF8-8294-257CB90AAEE4}"/>
              </a:ext>
            </a:extLst>
          </p:cNvPr>
          <p:cNvSpPr txBox="1"/>
          <p:nvPr/>
        </p:nvSpPr>
        <p:spPr>
          <a:xfrm>
            <a:off x="385996" y="1857616"/>
            <a:ext cx="1561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今回</a:t>
            </a:r>
            <a:r>
              <a:rPr kumimoji="1" lang="ja-JP" altLang="en-US" sz="2000" dirty="0"/>
              <a:t>は準備できたぞ！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07AC6C-E0C8-4C49-B473-7FDFCCAA41D5}"/>
              </a:ext>
            </a:extLst>
          </p:cNvPr>
          <p:cNvSpPr txBox="1"/>
          <p:nvPr/>
        </p:nvSpPr>
        <p:spPr>
          <a:xfrm>
            <a:off x="-11998" y="4591226"/>
            <a:ext cx="2357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今回</a:t>
            </a:r>
            <a:r>
              <a:rPr kumimoji="1" lang="ja-JP" altLang="en-US" sz="2000" dirty="0"/>
              <a:t>は準備できなかったから、あの業務について話そうかな～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27D3A2D-21B2-4AE6-945D-E87B15D7BECD}"/>
              </a:ext>
            </a:extLst>
          </p:cNvPr>
          <p:cNvSpPr/>
          <p:nvPr/>
        </p:nvSpPr>
        <p:spPr>
          <a:xfrm rot="2445032">
            <a:off x="1852550" y="2828457"/>
            <a:ext cx="585479" cy="220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0D4EFCC9-8C8B-4BE0-B269-276A4F4ED0C8}"/>
              </a:ext>
            </a:extLst>
          </p:cNvPr>
          <p:cNvSpPr/>
          <p:nvPr/>
        </p:nvSpPr>
        <p:spPr>
          <a:xfrm rot="18775915">
            <a:off x="1852550" y="4176033"/>
            <a:ext cx="585479" cy="220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0725F7-3773-4AD1-84D6-F5190DE1B08C}"/>
              </a:ext>
            </a:extLst>
          </p:cNvPr>
          <p:cNvSpPr txBox="1"/>
          <p:nvPr/>
        </p:nvSpPr>
        <p:spPr>
          <a:xfrm>
            <a:off x="4604673" y="1622289"/>
            <a:ext cx="1826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準備したから反応・コメントが得られたぞ</a:t>
            </a:r>
            <a:r>
              <a:rPr kumimoji="1" lang="ja-JP" altLang="en-US" dirty="0"/>
              <a:t>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6585BE-099C-43FC-B141-BD0B9DD6556E}"/>
              </a:ext>
            </a:extLst>
          </p:cNvPr>
          <p:cNvSpPr txBox="1"/>
          <p:nvPr/>
        </p:nvSpPr>
        <p:spPr>
          <a:xfrm>
            <a:off x="4604673" y="2712100"/>
            <a:ext cx="1826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準備したのに・・・意外に反応がなかった・・・</a:t>
            </a:r>
            <a:endParaRPr kumimoji="1" lang="ja-JP" altLang="en-US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29F0418-90ED-459F-89CE-0A4DB496F366}"/>
              </a:ext>
            </a:extLst>
          </p:cNvPr>
          <p:cNvSpPr/>
          <p:nvPr/>
        </p:nvSpPr>
        <p:spPr>
          <a:xfrm rot="20545469">
            <a:off x="4103394" y="3067383"/>
            <a:ext cx="478990" cy="20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20C411-BBDF-4E03-8042-00A7875B1669}"/>
              </a:ext>
            </a:extLst>
          </p:cNvPr>
          <p:cNvSpPr txBox="1"/>
          <p:nvPr/>
        </p:nvSpPr>
        <p:spPr>
          <a:xfrm>
            <a:off x="4570882" y="3796336"/>
            <a:ext cx="186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準備できなかったけど、意外と反応・コメントがあった</a:t>
            </a:r>
            <a:r>
              <a:rPr kumimoji="1" lang="ja-JP" altLang="en-US" dirty="0"/>
              <a:t>！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50677E-9FAF-4E8D-B294-A587BE16B610}"/>
              </a:ext>
            </a:extLst>
          </p:cNvPr>
          <p:cNvSpPr txBox="1"/>
          <p:nvPr/>
        </p:nvSpPr>
        <p:spPr>
          <a:xfrm>
            <a:off x="4570882" y="5016142"/>
            <a:ext cx="186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準備しなかったし、やっぱり反応がなかった・・・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982272-A25D-4CFB-9C57-FAA052C4BF53}"/>
              </a:ext>
            </a:extLst>
          </p:cNvPr>
          <p:cNvSpPr txBox="1"/>
          <p:nvPr/>
        </p:nvSpPr>
        <p:spPr>
          <a:xfrm>
            <a:off x="7872525" y="1760788"/>
            <a:ext cx="127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けど、なかな</a:t>
            </a:r>
            <a:r>
              <a:rPr lang="ja-JP" altLang="en-US" dirty="0"/>
              <a:t>か</a:t>
            </a:r>
            <a:r>
              <a:rPr kumimoji="1" lang="ja-JP" altLang="en-US" dirty="0"/>
              <a:t>できない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77C4341-E485-46A4-A525-064E171ED3F0}"/>
              </a:ext>
            </a:extLst>
          </p:cNvPr>
          <p:cNvSpPr txBox="1"/>
          <p:nvPr/>
        </p:nvSpPr>
        <p:spPr>
          <a:xfrm>
            <a:off x="7929444" y="2965205"/>
            <a:ext cx="115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けど少ない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7309150-7B97-4A37-AD73-B09E74AE37F9}"/>
              </a:ext>
            </a:extLst>
          </p:cNvPr>
          <p:cNvSpPr txBox="1"/>
          <p:nvPr/>
        </p:nvSpPr>
        <p:spPr>
          <a:xfrm>
            <a:off x="7322102" y="4122925"/>
            <a:ext cx="1536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結果イイネ！</a:t>
            </a:r>
            <a:endParaRPr kumimoji="1" lang="ja-JP" altLang="en-US" sz="2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0E7FD74-7E8D-4D20-840D-03ABA65103D1}"/>
              </a:ext>
            </a:extLst>
          </p:cNvPr>
          <p:cNvSpPr txBox="1"/>
          <p:nvPr/>
        </p:nvSpPr>
        <p:spPr>
          <a:xfrm>
            <a:off x="6867772" y="5293141"/>
            <a:ext cx="114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かわいそう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AEBA0E-020F-42C6-B238-F86DB94053F4}"/>
              </a:ext>
            </a:extLst>
          </p:cNvPr>
          <p:cNvSpPr txBox="1"/>
          <p:nvPr/>
        </p:nvSpPr>
        <p:spPr>
          <a:xfrm>
            <a:off x="7000731" y="1017820"/>
            <a:ext cx="7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感想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ED778A2-3D7E-4AFD-A141-54E674A2E8F6}"/>
              </a:ext>
            </a:extLst>
          </p:cNvPr>
          <p:cNvSpPr txBox="1"/>
          <p:nvPr/>
        </p:nvSpPr>
        <p:spPr>
          <a:xfrm>
            <a:off x="8151518" y="1009146"/>
            <a:ext cx="7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頻度</a:t>
            </a:r>
            <a:endParaRPr kumimoji="1" lang="ja-JP" altLang="en-US" sz="2000" b="1" dirty="0"/>
          </a:p>
        </p:txBody>
      </p:sp>
      <p:sp>
        <p:nvSpPr>
          <p:cNvPr id="28" name="コンテンツ プレースホルダー 1">
            <a:extLst>
              <a:ext uri="{FF2B5EF4-FFF2-40B4-BE49-F238E27FC236}">
                <a16:creationId xmlns:a16="http://schemas.microsoft.com/office/drawing/2014/main" id="{9B19EE1D-0BEB-4D91-912A-871F4E389643}"/>
              </a:ext>
            </a:extLst>
          </p:cNvPr>
          <p:cNvSpPr txBox="1">
            <a:spLocks/>
          </p:cNvSpPr>
          <p:nvPr/>
        </p:nvSpPr>
        <p:spPr>
          <a:xfrm>
            <a:off x="137447" y="-24141"/>
            <a:ext cx="3098121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pre2. MMW</a:t>
            </a:r>
            <a:r>
              <a:rPr lang="ja-JP" altLang="en-US" sz="1800" b="1" dirty="0">
                <a:solidFill>
                  <a:schemeClr val="bg1"/>
                </a:solidFill>
              </a:rPr>
              <a:t>の感想と問いかけ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pic>
        <p:nvPicPr>
          <p:cNvPr id="24" name="グラフィックス 23" descr="ユーザー">
            <a:extLst>
              <a:ext uri="{FF2B5EF4-FFF2-40B4-BE49-F238E27FC236}">
                <a16:creationId xmlns:a16="http://schemas.microsoft.com/office/drawing/2014/main" id="{46B4E23E-78AF-4DD5-B07E-F049DFD0C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1123" y="3969600"/>
            <a:ext cx="914400" cy="914400"/>
          </a:xfrm>
          <a:prstGeom prst="rect">
            <a:avLst/>
          </a:prstGeom>
        </p:spPr>
      </p:pic>
      <p:pic>
        <p:nvPicPr>
          <p:cNvPr id="30" name="グラフィックス 29" descr="面白い顔 (塗りつぶしなし)">
            <a:extLst>
              <a:ext uri="{FF2B5EF4-FFF2-40B4-BE49-F238E27FC236}">
                <a16:creationId xmlns:a16="http://schemas.microsoft.com/office/drawing/2014/main" id="{145AF5D5-2030-4AB2-9249-8DF16FDAF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932" y="2524060"/>
            <a:ext cx="677567" cy="677567"/>
          </a:xfrm>
          <a:prstGeom prst="rect">
            <a:avLst/>
          </a:prstGeom>
        </p:spPr>
      </p:pic>
      <p:pic>
        <p:nvPicPr>
          <p:cNvPr id="32" name="グラフィックス 31" descr="困った顔 (塗りつぶしなし)">
            <a:extLst>
              <a:ext uri="{FF2B5EF4-FFF2-40B4-BE49-F238E27FC236}">
                <a16:creationId xmlns:a16="http://schemas.microsoft.com/office/drawing/2014/main" id="{086C3503-BF06-4989-BE88-9D691D4E3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932" y="5593482"/>
            <a:ext cx="677567" cy="677567"/>
          </a:xfrm>
          <a:prstGeom prst="rect">
            <a:avLst/>
          </a:prstGeom>
        </p:spPr>
      </p:pic>
      <p:pic>
        <p:nvPicPr>
          <p:cNvPr id="34" name="グラフィックス 33" descr="泣き顔 (塗りつぶしなし)">
            <a:extLst>
              <a:ext uri="{FF2B5EF4-FFF2-40B4-BE49-F238E27FC236}">
                <a16:creationId xmlns:a16="http://schemas.microsoft.com/office/drawing/2014/main" id="{997FAFAE-F131-410C-99B2-D8CA1020FF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3855" y="2868855"/>
            <a:ext cx="609820" cy="609820"/>
          </a:xfrm>
          <a:prstGeom prst="rect">
            <a:avLst/>
          </a:prstGeom>
        </p:spPr>
      </p:pic>
      <p:sp>
        <p:nvSpPr>
          <p:cNvPr id="35" name="矢印: 右 34">
            <a:extLst>
              <a:ext uri="{FF2B5EF4-FFF2-40B4-BE49-F238E27FC236}">
                <a16:creationId xmlns:a16="http://schemas.microsoft.com/office/drawing/2014/main" id="{7FED8346-DD98-430A-919E-BA95043E73E3}"/>
              </a:ext>
            </a:extLst>
          </p:cNvPr>
          <p:cNvSpPr/>
          <p:nvPr/>
        </p:nvSpPr>
        <p:spPr>
          <a:xfrm rot="1533333">
            <a:off x="4104152" y="3841529"/>
            <a:ext cx="478990" cy="20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2325FD4D-CC4C-47C5-B2FE-1DE24F4D515F}"/>
              </a:ext>
            </a:extLst>
          </p:cNvPr>
          <p:cNvSpPr/>
          <p:nvPr/>
        </p:nvSpPr>
        <p:spPr>
          <a:xfrm rot="2483438">
            <a:off x="4085244" y="4656277"/>
            <a:ext cx="478990" cy="20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5D97B0BC-67EB-469C-A1E1-3C29C0E40A01}"/>
              </a:ext>
            </a:extLst>
          </p:cNvPr>
          <p:cNvSpPr/>
          <p:nvPr/>
        </p:nvSpPr>
        <p:spPr>
          <a:xfrm rot="19106216">
            <a:off x="4065213" y="2401748"/>
            <a:ext cx="478990" cy="201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舌を出している顔 (塗りつぶしなし)">
            <a:extLst>
              <a:ext uri="{FF2B5EF4-FFF2-40B4-BE49-F238E27FC236}">
                <a16:creationId xmlns:a16="http://schemas.microsoft.com/office/drawing/2014/main" id="{22FE50D0-BDEC-4365-A7AC-308B9D20A9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14951" y="4021836"/>
            <a:ext cx="587628" cy="587628"/>
          </a:xfrm>
          <a:prstGeom prst="rect">
            <a:avLst/>
          </a:prstGeom>
        </p:spPr>
      </p:pic>
      <p:pic>
        <p:nvPicPr>
          <p:cNvPr id="42" name="グラフィックス 41" descr="普通の顔 (塗りつぶしなし)">
            <a:extLst>
              <a:ext uri="{FF2B5EF4-FFF2-40B4-BE49-F238E27FC236}">
                <a16:creationId xmlns:a16="http://schemas.microsoft.com/office/drawing/2014/main" id="{1CAB407B-FB93-4FE1-BB0D-2442B3AF39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3350" y="5194343"/>
            <a:ext cx="587629" cy="587629"/>
          </a:xfrm>
          <a:prstGeom prst="rect">
            <a:avLst/>
          </a:prstGeom>
        </p:spPr>
      </p:pic>
      <p:pic>
        <p:nvPicPr>
          <p:cNvPr id="44" name="グラフィックス 43" descr="恋をしている顔 (塗りつぶしなし)">
            <a:extLst>
              <a:ext uri="{FF2B5EF4-FFF2-40B4-BE49-F238E27FC236}">
                <a16:creationId xmlns:a16="http://schemas.microsoft.com/office/drawing/2014/main" id="{8F740364-00F2-4374-9751-8B4230033F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03855" y="1784619"/>
            <a:ext cx="609820" cy="60982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2C7B9E9-E804-441D-A2EA-C6F2D9377E82}"/>
              </a:ext>
            </a:extLst>
          </p:cNvPr>
          <p:cNvSpPr txBox="1"/>
          <p:nvPr/>
        </p:nvSpPr>
        <p:spPr>
          <a:xfrm>
            <a:off x="7000731" y="1885285"/>
            <a:ext cx="9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理想！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06D74A-6D78-472B-A47B-A78FCF260F69}"/>
              </a:ext>
            </a:extLst>
          </p:cNvPr>
          <p:cNvSpPr txBox="1"/>
          <p:nvPr/>
        </p:nvSpPr>
        <p:spPr>
          <a:xfrm>
            <a:off x="6916289" y="2844745"/>
            <a:ext cx="104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とてもかわいそう</a:t>
            </a:r>
            <a:endParaRPr lang="en-US" altLang="ja-JP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B57123E-3C20-4265-9039-34DB58F5D299}"/>
              </a:ext>
            </a:extLst>
          </p:cNvPr>
          <p:cNvSpPr txBox="1"/>
          <p:nvPr/>
        </p:nvSpPr>
        <p:spPr>
          <a:xfrm>
            <a:off x="8093280" y="5293141"/>
            <a:ext cx="9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多い？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7032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641" y="229188"/>
            <a:ext cx="8463160" cy="483454"/>
          </a:xfrm>
        </p:spPr>
        <p:txBody>
          <a:bodyPr/>
          <a:lstStyle/>
          <a:p>
            <a:r>
              <a:rPr lang="en-US" altLang="ja-JP" dirty="0"/>
              <a:t>MMW</a:t>
            </a:r>
            <a:r>
              <a:rPr lang="ja-JP" altLang="en-US" dirty="0"/>
              <a:t>で大事だと思うこと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193266A-BE9B-46D0-A409-D460643BCE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52820"/>
            <a:ext cx="9143999" cy="4733604"/>
          </a:xfrm>
        </p:spPr>
        <p:txBody>
          <a:bodyPr/>
          <a:lstStyle/>
          <a:p>
            <a:r>
              <a:rPr lang="ja-JP" altLang="en-US" dirty="0"/>
              <a:t>なるべく参加者にマッチしたカテゴリを選択・発表する</a:t>
            </a:r>
            <a:endParaRPr lang="en-US" altLang="ja-JP" dirty="0"/>
          </a:p>
          <a:p>
            <a:pPr lvl="1"/>
            <a:r>
              <a:rPr lang="ja-JP" altLang="en-US" dirty="0"/>
              <a:t>必然と興味を持つ人が多いので、質問も増える</a:t>
            </a:r>
            <a:endParaRPr lang="en-US" altLang="ja-JP" dirty="0"/>
          </a:p>
          <a:p>
            <a:pPr lvl="1"/>
            <a:r>
              <a:rPr lang="ja-JP" altLang="en-US" dirty="0"/>
              <a:t>でも準備は大変なので、業務事例・紹介で十分</a:t>
            </a:r>
            <a:endParaRPr lang="en-US" altLang="ja-JP" dirty="0"/>
          </a:p>
          <a:p>
            <a:pPr lvl="2"/>
            <a:r>
              <a:rPr lang="ja-JP" altLang="en-US" dirty="0"/>
              <a:t>熊谷は業務事例ではなく、別途準備することが多い</a:t>
            </a:r>
            <a:endParaRPr lang="en-US" altLang="ja-JP" dirty="0"/>
          </a:p>
          <a:p>
            <a:pPr lvl="2"/>
            <a:r>
              <a:rPr lang="ja-JP" altLang="en-US" dirty="0"/>
              <a:t>ただし、一般に、手元にマッチしないカテゴリしかないことも多い</a:t>
            </a:r>
            <a:endParaRPr lang="en-US" altLang="ja-JP" dirty="0"/>
          </a:p>
          <a:p>
            <a:r>
              <a:rPr lang="ja-JP" altLang="en-US" dirty="0"/>
              <a:t>双方に質問することで活性化させる </a:t>
            </a:r>
            <a:r>
              <a:rPr lang="en-US" altLang="ja-JP" sz="2400" dirty="0"/>
              <a:t>(</a:t>
            </a:r>
            <a:r>
              <a:rPr lang="ja-JP" altLang="en-US" sz="2400" dirty="0"/>
              <a:t>いつも質問する人を増やす</a:t>
            </a:r>
            <a:r>
              <a:rPr lang="en-US" altLang="ja-JP" sz="2400" dirty="0"/>
              <a:t>)</a:t>
            </a:r>
            <a:endParaRPr lang="en-US" altLang="ja-JP" dirty="0"/>
          </a:p>
          <a:p>
            <a:pPr lvl="1"/>
            <a:r>
              <a:rPr lang="ja-JP" altLang="en-US" dirty="0"/>
              <a:t>カテゴリが近くて、知ってることがあれば、アレはどうなの？と質問する</a:t>
            </a:r>
            <a:endParaRPr lang="en-US" altLang="ja-JP" dirty="0"/>
          </a:p>
          <a:p>
            <a:pPr lvl="2"/>
            <a:r>
              <a:rPr lang="ja-JP" altLang="en-US" dirty="0"/>
              <a:t>ただし、経験がないとできない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自分のカテゴリと遠くても、質問して教えてもらう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発表者も、出席者に質問を振ってみる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単純にどう思う？とか、出席者の業務を知っていれば、これに使えない？とか</a:t>
            </a:r>
            <a:endParaRPr lang="en-US" altLang="ja-JP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A65DA8FC-91CE-4A9B-BFBB-554ECE2930DB}"/>
              </a:ext>
            </a:extLst>
          </p:cNvPr>
          <p:cNvSpPr/>
          <p:nvPr/>
        </p:nvSpPr>
        <p:spPr>
          <a:xfrm>
            <a:off x="289450" y="4301756"/>
            <a:ext cx="276294" cy="120126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0A7EEC00-2FF2-4FCF-A4D1-70F8FBC08772}"/>
              </a:ext>
            </a:extLst>
          </p:cNvPr>
          <p:cNvSpPr txBox="1">
            <a:spLocks/>
          </p:cNvSpPr>
          <p:nvPr/>
        </p:nvSpPr>
        <p:spPr>
          <a:xfrm>
            <a:off x="137447" y="-24141"/>
            <a:ext cx="3098121" cy="3791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271463" indent="-271463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1325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706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9535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795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-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 dirty="0">
                <a:solidFill>
                  <a:schemeClr val="bg1"/>
                </a:solidFill>
              </a:rPr>
              <a:t>pre2. MMW</a:t>
            </a:r>
            <a:r>
              <a:rPr lang="ja-JP" altLang="en-US" sz="1800" b="1" dirty="0">
                <a:solidFill>
                  <a:schemeClr val="bg1"/>
                </a:solidFill>
              </a:rPr>
              <a:t>の感想と問いかけ</a:t>
            </a:r>
            <a:endParaRPr lang="en-US" altLang="ja-JP" sz="1800" b="1" dirty="0">
              <a:solidFill>
                <a:schemeClr val="bg1"/>
              </a:solidFill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2225C8BE-0C80-4C31-A63C-FE6353BDA062}"/>
              </a:ext>
            </a:extLst>
          </p:cNvPr>
          <p:cNvSpPr/>
          <p:nvPr/>
        </p:nvSpPr>
        <p:spPr>
          <a:xfrm>
            <a:off x="427598" y="5726602"/>
            <a:ext cx="2527874" cy="473825"/>
          </a:xfrm>
          <a:prstGeom prst="wedgeRoundRectCallout">
            <a:avLst>
              <a:gd name="adj1" fmla="val -41431"/>
              <a:gd name="adj2" fmla="val -9714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特に重要だと思うこと</a:t>
            </a:r>
          </a:p>
        </p:txBody>
      </p:sp>
    </p:spTree>
    <p:extLst>
      <p:ext uri="{BB962C8B-B14F-4D97-AF65-F5344CB8AC3E}">
        <p14:creationId xmlns:p14="http://schemas.microsoft.com/office/powerpoint/2010/main" val="3735882878"/>
      </p:ext>
    </p:extLst>
  </p:cSld>
  <p:clrMapOvr>
    <a:masterClrMapping/>
  </p:clrMapOvr>
</p:sld>
</file>

<file path=ppt/theme/theme1.xml><?xml version="1.0" encoding="utf-8"?>
<a:theme xmlns:a="http://schemas.openxmlformats.org/drawingml/2006/main" name="CoInnovation_PPT_Template_2016_white">
  <a:themeElements>
    <a:clrScheme name="yokogawa2016">
      <a:dk1>
        <a:srgbClr val="000000"/>
      </a:dk1>
      <a:lt1>
        <a:srgbClr val="FFFFFF"/>
      </a:lt1>
      <a:dk2>
        <a:srgbClr val="004F9B"/>
      </a:dk2>
      <a:lt2>
        <a:srgbClr val="6683A7"/>
      </a:lt2>
      <a:accent1>
        <a:srgbClr val="00316C"/>
      </a:accent1>
      <a:accent2>
        <a:srgbClr val="F1BC1A"/>
      </a:accent2>
      <a:accent3>
        <a:srgbClr val="007E65"/>
      </a:accent3>
      <a:accent4>
        <a:srgbClr val="CE4E21"/>
      </a:accent4>
      <a:accent5>
        <a:srgbClr val="7A8E99"/>
      </a:accent5>
      <a:accent6>
        <a:srgbClr val="B7DCFF"/>
      </a:accent6>
      <a:hlink>
        <a:srgbClr val="CCCCCC"/>
      </a:hlink>
      <a:folHlink>
        <a:srgbClr val="A5A5A5"/>
      </a:folHlink>
    </a:clrScheme>
    <a:fontScheme name="横河New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12006</TotalTime>
  <Words>6875</Words>
  <Application>Microsoft Office PowerPoint</Application>
  <PresentationFormat>画面に合わせる (4:3)</PresentationFormat>
  <Paragraphs>1085</Paragraphs>
  <Slides>54</Slides>
  <Notes>53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4" baseType="lpstr">
      <vt:lpstr>Meiryo UI</vt:lpstr>
      <vt:lpstr>ＭＳ Ｐゴシック</vt:lpstr>
      <vt:lpstr>ＭＳ Ｐ明朝</vt:lpstr>
      <vt:lpstr>游ゴシック</vt:lpstr>
      <vt:lpstr>Arial</vt:lpstr>
      <vt:lpstr>Calibri</vt:lpstr>
      <vt:lpstr>Cambria Math</vt:lpstr>
      <vt:lpstr>Times New Roman</vt:lpstr>
      <vt:lpstr>Wingdings</vt:lpstr>
      <vt:lpstr>CoInnovation_PPT_Template_2016_white</vt:lpstr>
      <vt:lpstr>Galois(ガロア)理論を 終わらせたい体論・群論</vt:lpstr>
      <vt:lpstr>FY20の業務</vt:lpstr>
      <vt:lpstr>最近</vt:lpstr>
      <vt:lpstr>やった感想</vt:lpstr>
      <vt:lpstr>研究成果が活かせそうなところ</vt:lpstr>
      <vt:lpstr>これまでの熊谷のMMW発表リスト</vt:lpstr>
      <vt:lpstr>MMWでの条件と結果（独断と偏見だけど、共感してくれるはず）</vt:lpstr>
      <vt:lpstr>MMWのパターン</vt:lpstr>
      <vt:lpstr>MMWで大事だと思うこと</vt:lpstr>
      <vt:lpstr>6つの帽子（6hat）</vt:lpstr>
      <vt:lpstr>今日の内容</vt:lpstr>
      <vt:lpstr>注意</vt:lpstr>
      <vt:lpstr>数学ガール（結城浩）</vt:lpstr>
      <vt:lpstr>Galois理論は難しい</vt:lpstr>
      <vt:lpstr>目的：可解性定理</vt:lpstr>
      <vt:lpstr>方程式の解法とその解表現</vt:lpstr>
      <vt:lpstr>体（たい Field）と2次方程式</vt:lpstr>
      <vt:lpstr>無理数を係数体(有理数体)に添加する（体の拡大）</vt:lpstr>
      <vt:lpstr>一般化した2次方程式を「体」の観点から見直す</vt:lpstr>
      <vt:lpstr>係数体の拡大と可解性</vt:lpstr>
      <vt:lpstr>多項式の可約性／既約性</vt:lpstr>
      <vt:lpstr>原始n乗根と正多角形</vt:lpstr>
      <vt:lpstr>円分多項式</vt:lpstr>
      <vt:lpstr>円分多項式の一般化と円分方程式</vt:lpstr>
      <vt:lpstr>根で有理式をつくる</vt:lpstr>
      <vt:lpstr>根で有理式をつくる　例</vt:lpstr>
      <vt:lpstr>有理式Vで根を表す</vt:lpstr>
      <vt:lpstr>有理式Vで根を表す　例</vt:lpstr>
      <vt:lpstr>体で補助定理3を書き直す</vt:lpstr>
      <vt:lpstr>根の既知</vt:lpstr>
      <vt:lpstr>係数体の拡大と可解性</vt:lpstr>
      <vt:lpstr>あみだくじをします</vt:lpstr>
      <vt:lpstr>答え</vt:lpstr>
      <vt:lpstr>別の見方</vt:lpstr>
      <vt:lpstr>この操作を二度続けて交換する（これを二乗と呼ぶ）</vt:lpstr>
      <vt:lpstr>群の定義</vt:lpstr>
      <vt:lpstr>群の公理　G1【演算と閉性】</vt:lpstr>
      <vt:lpstr>群の公理　G2【結合法則】</vt:lpstr>
      <vt:lpstr>群の公理　G3【単位元の存在】</vt:lpstr>
      <vt:lpstr>群の公理　G4【逆元の存在】</vt:lpstr>
      <vt:lpstr>部分群の存在</vt:lpstr>
      <vt:lpstr>S^3の部分群</vt:lpstr>
      <vt:lpstr>巡回群</vt:lpstr>
      <vt:lpstr>位数nの巡回群</vt:lpstr>
      <vt:lpstr>Abelian群（可換群）</vt:lpstr>
      <vt:lpstr>PowerPoint プレゼンテーション</vt:lpstr>
      <vt:lpstr>群論は現代の数学・物理・化学で使われる</vt:lpstr>
      <vt:lpstr>1次、2次方程式の解き方</vt:lpstr>
      <vt:lpstr>3次、4次方程式の一般解</vt:lpstr>
      <vt:lpstr>2次方程式の解と係数の関係</vt:lpstr>
      <vt:lpstr>対称式の基本定理</vt:lpstr>
      <vt:lpstr>研究成果①</vt:lpstr>
      <vt:lpstr>研究成果②</vt:lpstr>
      <vt:lpstr>研究成果③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user1</dc:creator>
  <cp:lastModifiedBy>Kumagai, Wataru (Wataru.Kumagai@jp.yokogawa.com)</cp:lastModifiedBy>
  <cp:revision>1902</cp:revision>
  <cp:lastPrinted>2017-02-23T06:52:58Z</cp:lastPrinted>
  <dcterms:created xsi:type="dcterms:W3CDTF">2016-04-08T04:14:09Z</dcterms:created>
  <dcterms:modified xsi:type="dcterms:W3CDTF">2021-03-05T09:58:38Z</dcterms:modified>
</cp:coreProperties>
</file>