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69" r:id="rId2"/>
    <p:sldId id="366" r:id="rId3"/>
    <p:sldId id="360" r:id="rId4"/>
    <p:sldId id="338" r:id="rId5"/>
    <p:sldId id="362" r:id="rId6"/>
    <p:sldId id="361" r:id="rId7"/>
    <p:sldId id="364" r:id="rId8"/>
    <p:sldId id="363" r:id="rId9"/>
    <p:sldId id="365" r:id="rId10"/>
    <p:sldId id="367" r:id="rId11"/>
    <p:sldId id="372" r:id="rId12"/>
    <p:sldId id="368" r:id="rId13"/>
    <p:sldId id="369" r:id="rId14"/>
    <p:sldId id="370" r:id="rId15"/>
    <p:sldId id="371" r:id="rId16"/>
    <p:sldId id="296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6BAB2-6023-4E17-A038-93A6BB631A8B}" v="20" dt="2022-08-02T16:29:32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77" d="100"/>
          <a:sy n="77" d="100"/>
        </p:scale>
        <p:origin x="7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5BD6BAB2-6023-4E17-A038-93A6BB631A8B}"/>
    <pc:docChg chg="undo custSel modSld">
      <pc:chgData name="熊谷 渉" userId="b7a4e8598c9bd55e" providerId="LiveId" clId="{5BD6BAB2-6023-4E17-A038-93A6BB631A8B}" dt="2022-08-02T16:40:56.377" v="934" actId="1036"/>
      <pc:docMkLst>
        <pc:docMk/>
      </pc:docMkLst>
      <pc:sldChg chg="addSp delSp modSp mod">
        <pc:chgData name="熊谷 渉" userId="b7a4e8598c9bd55e" providerId="LiveId" clId="{5BD6BAB2-6023-4E17-A038-93A6BB631A8B}" dt="2022-08-02T16:40:56.377" v="934" actId="1036"/>
        <pc:sldMkLst>
          <pc:docMk/>
          <pc:sldMk cId="813377708" sldId="372"/>
        </pc:sldMkLst>
        <pc:spChg chg="mod">
          <ac:chgData name="熊谷 渉" userId="b7a4e8598c9bd55e" providerId="LiveId" clId="{5BD6BAB2-6023-4E17-A038-93A6BB631A8B}" dt="2022-08-02T15:58:28.867" v="207" actId="20577"/>
          <ac:spMkLst>
            <pc:docMk/>
            <pc:sldMk cId="813377708" sldId="372"/>
            <ac:spMk id="14" creationId="{E87AC5CB-0891-46ED-86C5-FF795F031FB1}"/>
          </ac:spMkLst>
        </pc:spChg>
        <pc:spChg chg="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32" creationId="{4D5FCA94-6858-443A-8ECB-9EB1B7E789AC}"/>
          </ac:spMkLst>
        </pc:spChg>
        <pc:spChg chg="mod">
          <ac:chgData name="熊谷 渉" userId="b7a4e8598c9bd55e" providerId="LiveId" clId="{5BD6BAB2-6023-4E17-A038-93A6BB631A8B}" dt="2022-08-02T16:26:57.428" v="766" actId="1076"/>
          <ac:spMkLst>
            <pc:docMk/>
            <pc:sldMk cId="813377708" sldId="372"/>
            <ac:spMk id="43" creationId="{DEF858B9-635B-4859-B542-FF2671D2D529}"/>
          </ac:spMkLst>
        </pc:spChg>
        <pc:spChg chg="add del mod">
          <ac:chgData name="熊谷 渉" userId="b7a4e8598c9bd55e" providerId="LiveId" clId="{5BD6BAB2-6023-4E17-A038-93A6BB631A8B}" dt="2022-08-02T16:19:33.038" v="590" actId="478"/>
          <ac:spMkLst>
            <pc:docMk/>
            <pc:sldMk cId="813377708" sldId="372"/>
            <ac:spMk id="48" creationId="{6211A166-D4DC-E93D-71BA-27ED830AAE92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49" creationId="{A3F865FB-9E78-8F6A-A53C-013B8388A4D7}"/>
          </ac:spMkLst>
        </pc:spChg>
        <pc:spChg chg="add del mod">
          <ac:chgData name="熊谷 渉" userId="b7a4e8598c9bd55e" providerId="LiveId" clId="{5BD6BAB2-6023-4E17-A038-93A6BB631A8B}" dt="2022-08-02T15:55:47.745" v="127" actId="478"/>
          <ac:spMkLst>
            <pc:docMk/>
            <pc:sldMk cId="813377708" sldId="372"/>
            <ac:spMk id="50" creationId="{524E887B-5669-338E-B75B-F122517137F3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58" creationId="{42E974ED-A232-4716-22F4-7101B16AF24C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59" creationId="{3F4E839A-4BF8-64F0-F8AF-7F1EE9CB2A51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61" creationId="{BCDC396D-7BC6-F63D-D410-2C701803F500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62" creationId="{428EC942-1D85-0579-F28A-4E564680305E}"/>
          </ac:spMkLst>
        </pc:spChg>
        <pc:spChg chg="add mod">
          <ac:chgData name="熊谷 渉" userId="b7a4e8598c9bd55e" providerId="LiveId" clId="{5BD6BAB2-6023-4E17-A038-93A6BB631A8B}" dt="2022-08-02T16:22:35.658" v="687" actId="1038"/>
          <ac:spMkLst>
            <pc:docMk/>
            <pc:sldMk cId="813377708" sldId="372"/>
            <ac:spMk id="63" creationId="{6D633548-1116-8146-8601-59BDC9776C19}"/>
          </ac:spMkLst>
        </pc:spChg>
        <pc:spChg chg="mod">
          <ac:chgData name="熊谷 渉" userId="b7a4e8598c9bd55e" providerId="LiveId" clId="{5BD6BAB2-6023-4E17-A038-93A6BB631A8B}" dt="2022-08-02T16:24:39.300" v="750" actId="1076"/>
          <ac:spMkLst>
            <pc:docMk/>
            <pc:sldMk cId="813377708" sldId="372"/>
            <ac:spMk id="66" creationId="{EFC0C5FD-A566-4D00-8659-54C996087B28}"/>
          </ac:spMkLst>
        </pc:spChg>
        <pc:spChg chg="add mod">
          <ac:chgData name="熊谷 渉" userId="b7a4e8598c9bd55e" providerId="LiveId" clId="{5BD6BAB2-6023-4E17-A038-93A6BB631A8B}" dt="2022-08-02T16:22:57.819" v="693" actId="1076"/>
          <ac:spMkLst>
            <pc:docMk/>
            <pc:sldMk cId="813377708" sldId="372"/>
            <ac:spMk id="67" creationId="{D6866EE3-9F26-7B7F-981E-7237A0E1DFC6}"/>
          </ac:spMkLst>
        </pc:spChg>
        <pc:spChg chg="add mod">
          <ac:chgData name="熊谷 渉" userId="b7a4e8598c9bd55e" providerId="LiveId" clId="{5BD6BAB2-6023-4E17-A038-93A6BB631A8B}" dt="2022-08-02T16:24:35.578" v="747" actId="571"/>
          <ac:spMkLst>
            <pc:docMk/>
            <pc:sldMk cId="813377708" sldId="372"/>
            <ac:spMk id="68" creationId="{5CA76AEC-D03D-D171-834A-27C207D6CA83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5" creationId="{116AC3B6-1795-439F-A249-50DD5D0D845B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7" creationId="{5934B5AF-EA05-442C-A6CB-D178FC15319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8" creationId="{5306D44A-B252-466E-84B3-EEBBC2E9CD72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9" creationId="{4DDEFD67-38BC-4B3B-B9E6-AD65AA5168C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80" creationId="{B205C6B3-5BEE-4715-8305-FF69437F8556}"/>
          </ac:spMkLst>
        </pc:spChg>
        <pc:spChg chg="mod">
          <ac:chgData name="熊谷 渉" userId="b7a4e8598c9bd55e" providerId="LiveId" clId="{5BD6BAB2-6023-4E17-A038-93A6BB631A8B}" dt="2022-08-02T16:22:47.988" v="691" actId="1076"/>
          <ac:spMkLst>
            <pc:docMk/>
            <pc:sldMk cId="813377708" sldId="372"/>
            <ac:spMk id="82" creationId="{C453AF26-56DE-44E6-8EF3-196D728613C1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83" creationId="{3738950A-4EF5-37AA-429E-D992CA27FC21}"/>
          </ac:spMkLst>
        </pc:spChg>
        <pc:spChg chg="mod">
          <ac:chgData name="熊谷 渉" userId="b7a4e8598c9bd55e" providerId="LiveId" clId="{5BD6BAB2-6023-4E17-A038-93A6BB631A8B}" dt="2022-08-02T16:28:08.295" v="767" actId="404"/>
          <ac:spMkLst>
            <pc:docMk/>
            <pc:sldMk cId="813377708" sldId="372"/>
            <ac:spMk id="84" creationId="{B6741D51-A264-4E16-8C9E-F59380AABD38}"/>
          </ac:spMkLst>
        </pc:spChg>
        <pc:spChg chg="mod">
          <ac:chgData name="熊谷 渉" userId="b7a4e8598c9bd55e" providerId="LiveId" clId="{5BD6BAB2-6023-4E17-A038-93A6BB631A8B}" dt="2022-08-02T16:24:16.938" v="734" actId="1035"/>
          <ac:spMkLst>
            <pc:docMk/>
            <pc:sldMk cId="813377708" sldId="372"/>
            <ac:spMk id="85" creationId="{E461F9A7-A412-49E7-AEE6-00829757495F}"/>
          </ac:spMkLst>
        </pc:spChg>
        <pc:spChg chg="add mod">
          <ac:chgData name="熊谷 渉" userId="b7a4e8598c9bd55e" providerId="LiveId" clId="{5BD6BAB2-6023-4E17-A038-93A6BB631A8B}" dt="2022-08-02T16:40:30.338" v="927" actId="1035"/>
          <ac:spMkLst>
            <pc:docMk/>
            <pc:sldMk cId="813377708" sldId="372"/>
            <ac:spMk id="86" creationId="{59784499-685D-9C45-3A25-BA66F8271EBE}"/>
          </ac:spMkLst>
        </pc:spChg>
        <pc:picChg chg="add mod or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4" creationId="{FC6D9AD7-0ADE-FE8B-AB35-AA16A1CA6311}"/>
          </ac:picMkLst>
        </pc:picChg>
        <pc:picChg chg="add mod ord modCrop">
          <ac:chgData name="熊谷 渉" userId="b7a4e8598c9bd55e" providerId="LiveId" clId="{5BD6BAB2-6023-4E17-A038-93A6BB631A8B}" dt="2022-08-02T16:40:56.377" v="934" actId="1036"/>
          <ac:picMkLst>
            <pc:docMk/>
            <pc:sldMk cId="813377708" sldId="372"/>
            <ac:picMk id="5" creationId="{D5A947A0-AD89-BF1B-F231-F2F41B182687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28" creationId="{6113725B-C950-43D2-A28D-E10B6473DCFE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57" creationId="{EA0FBD46-64A0-4201-A34F-9421496E9299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1" creationId="{0837E93A-EF48-466C-B1A7-F7E562827F43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6" creationId="{673493DC-EAA2-4DF7-9F43-A7C4A0227C6E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81" creationId="{68EE5DE4-BB14-4BB0-B01D-D10480C8E83B}"/>
          </ac:picMkLst>
        </pc:picChg>
        <pc:picChg chg="add del mod">
          <ac:chgData name="熊谷 渉" userId="b7a4e8598c9bd55e" providerId="LiveId" clId="{5BD6BAB2-6023-4E17-A038-93A6BB631A8B}" dt="2022-08-02T16:18:39.420" v="583" actId="478"/>
          <ac:picMkLst>
            <pc:docMk/>
            <pc:sldMk cId="813377708" sldId="372"/>
            <ac:picMk id="1026" creationId="{3C5440BA-485A-E886-9B04-80D417A762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08 04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  <p:sp>
        <p:nvSpPr>
          <p:cNvPr id="4" name="MSIPCMContentMarking" descr="{&quot;HashCode&quot;:1001629120,&quot;Placement&quot;:&quot;Footer&quot;,&quot;Top&quot;:519.343,&quot;Left&quot;:425.416931,&quot;SlideWidth&quot;:960,&quot;SlideHeight&quot;:540}">
            <a:extLst>
              <a:ext uri="{FF2B5EF4-FFF2-40B4-BE49-F238E27FC236}">
                <a16:creationId xmlns:a16="http://schemas.microsoft.com/office/drawing/2014/main" id="{E96EBA50-4F7E-488F-9350-8C08AA055368}"/>
              </a:ext>
            </a:extLst>
          </p:cNvPr>
          <p:cNvSpPr txBox="1"/>
          <p:nvPr userDrawn="1"/>
        </p:nvSpPr>
        <p:spPr>
          <a:xfrm>
            <a:off x="5402795" y="6595656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>
                <a:solidFill>
                  <a:srgbClr val="000000"/>
                </a:solidFill>
                <a:latin typeface="Calibri" panose="020F0502020204030204" pitchFamily="34" charset="0"/>
              </a:rPr>
              <a:t>For Internal Use Only</a:t>
            </a:r>
            <a:endParaRPr kumimoji="1" lang="ja-JP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svg"/><Relationship Id="rId3" Type="http://schemas.openxmlformats.org/officeDocument/2006/relationships/image" Target="../media/image25.svg"/><Relationship Id="rId7" Type="http://schemas.openxmlformats.org/officeDocument/2006/relationships/image" Target="../media/image19.svg"/><Relationship Id="rId12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17.sv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野菜価格予測（分析コンペ）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4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0106"/>
              </p:ext>
            </p:extLst>
          </p:nvPr>
        </p:nvGraphicFramePr>
        <p:xfrm>
          <a:off x="2649571" y="1673694"/>
          <a:ext cx="926760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52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299564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806012">
                  <a:extLst>
                    <a:ext uri="{9D8B030D-6E8A-4147-A177-3AD203B41FA5}">
                      <a16:colId xmlns:a16="http://schemas.microsoft.com/office/drawing/2014/main" val="2523341576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3025043769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189154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  <a:r>
                        <a:rPr kumimoji="1" lang="en-US" altLang="ja-JP" sz="1800" dirty="0"/>
                        <a:t>_time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最低気温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13.1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12:50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15.5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12:51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3.2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….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13:12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15:03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09:21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311082" y="34205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301908" y="2085975"/>
            <a:ext cx="146017" cy="397683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960403" y="38028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204,320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369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A947A0-AD89-BF1B-F231-F2F41B18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" t="7421" r="2823" b="19404"/>
          <a:stretch/>
        </p:blipFill>
        <p:spPr>
          <a:xfrm>
            <a:off x="1673261" y="3926924"/>
            <a:ext cx="4284312" cy="1258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6D9AD7-0ADE-FE8B-AB35-AA16A1CA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711" y="2448006"/>
            <a:ext cx="857627" cy="85762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主に各産地の生育条件と時期が、野菜の販売数・価格に影響すると思われる。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326" y="3826495"/>
            <a:ext cx="819150" cy="819150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636" y="3907594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020" y="4669247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99885" y="3813342"/>
            <a:ext cx="598217" cy="598217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47012" y="5235307"/>
            <a:ext cx="869225" cy="86922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8685162" y="3499321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321231" y="3931768"/>
            <a:ext cx="8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栽培暦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10121026" y="312236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136" y="225859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10121026" y="579111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3147" y="4892867"/>
            <a:ext cx="914400" cy="914400"/>
          </a:xfrm>
          <a:prstGeom prst="rect">
            <a:avLst/>
          </a:prstGeom>
        </p:spPr>
      </p:pic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  <a:endCxn id="13" idx="3"/>
          </p:cNvCxnSpPr>
          <p:nvPr/>
        </p:nvCxnSpPr>
        <p:spPr>
          <a:xfrm rot="5400000">
            <a:off x="9853337" y="3319058"/>
            <a:ext cx="775151" cy="105887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404100" y="1721600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野菜の生育プロセス</a:t>
            </a:r>
            <a:endParaRPr kumimoji="1" lang="ja-JP" altLang="en-US" sz="16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9948" y="3907594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7560347" y="4533166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  <a:endCxn id="13" idx="3"/>
          </p:cNvCxnSpPr>
          <p:nvPr/>
        </p:nvCxnSpPr>
        <p:spPr>
          <a:xfrm rot="16200000" flipV="1">
            <a:off x="9912514" y="4035033"/>
            <a:ext cx="656797" cy="10588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9610310" y="4535721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7095066" y="3653080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10928438" y="3653080"/>
            <a:ext cx="59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612515" y="5276673"/>
            <a:ext cx="82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天候</a:t>
            </a:r>
            <a:endParaRPr kumimoji="1" lang="ja-JP" altLang="en-US" sz="1400" dirty="0"/>
          </a:p>
        </p:txBody>
      </p:sp>
      <p:pic>
        <p:nvPicPr>
          <p:cNvPr id="52" name="グラフィックス 51" descr="農業 枠線">
            <a:extLst>
              <a:ext uri="{FF2B5EF4-FFF2-40B4-BE49-F238E27FC236}">
                <a16:creationId xmlns:a16="http://schemas.microsoft.com/office/drawing/2014/main" id="{E59D002A-E796-4EC8-9A30-EB1F9038F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005" y="2258596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農業 枠線">
            <a:extLst>
              <a:ext uri="{FF2B5EF4-FFF2-40B4-BE49-F238E27FC236}">
                <a16:creationId xmlns:a16="http://schemas.microsoft.com/office/drawing/2014/main" id="{6AED3C3C-489C-43AB-9CD7-83FE26781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7016" y="4892867"/>
            <a:ext cx="914400" cy="9144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EA155-B01A-4881-8FBD-4978A4E44758}"/>
              </a:ext>
            </a:extLst>
          </p:cNvPr>
          <p:cNvSpPr txBox="1"/>
          <p:nvPr/>
        </p:nvSpPr>
        <p:spPr>
          <a:xfrm>
            <a:off x="7271689" y="578078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CBEE12-E479-4D85-A304-0532AB7B5CF9}"/>
              </a:ext>
            </a:extLst>
          </p:cNvPr>
          <p:cNvSpPr txBox="1"/>
          <p:nvPr/>
        </p:nvSpPr>
        <p:spPr>
          <a:xfrm>
            <a:off x="7264894" y="3114084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8F5D0CC-4400-43C1-9650-1454B97B4B82}"/>
              </a:ext>
            </a:extLst>
          </p:cNvPr>
          <p:cNvCxnSpPr>
            <a:cxnSpLocks/>
            <a:stCxn id="55" idx="2"/>
            <a:endCxn id="13" idx="1"/>
          </p:cNvCxnSpPr>
          <p:nvPr/>
        </p:nvCxnSpPr>
        <p:spPr>
          <a:xfrm rot="16200000" flipH="1">
            <a:off x="8011555" y="3355299"/>
            <a:ext cx="783432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05B7A08-FEF8-4C57-8503-CFE7C6950D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4874" y="4075414"/>
            <a:ext cx="656797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グラフィックス 69" descr="トラック 単色塗りつぶし">
            <a:extLst>
              <a:ext uri="{FF2B5EF4-FFF2-40B4-BE49-F238E27FC236}">
                <a16:creationId xmlns:a16="http://schemas.microsoft.com/office/drawing/2014/main" id="{51467243-5C98-49AF-A389-E721DE66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9391" y="3813342"/>
            <a:ext cx="622199" cy="598217"/>
          </a:xfrm>
          <a:prstGeom prst="rect">
            <a:avLst/>
          </a:prstGeom>
        </p:spPr>
      </p:pic>
      <p:pic>
        <p:nvPicPr>
          <p:cNvPr id="71" name="グラフィックス 70" descr="ナス 単色塗りつぶし">
            <a:extLst>
              <a:ext uri="{FF2B5EF4-FFF2-40B4-BE49-F238E27FC236}">
                <a16:creationId xmlns:a16="http://schemas.microsoft.com/office/drawing/2014/main" id="{0837E93A-EF48-466C-B1A7-F7E562827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63328" y="2517598"/>
            <a:ext cx="718442" cy="718442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F2C754-D52C-4300-A810-4F1DAC1ACCF9}"/>
              </a:ext>
            </a:extLst>
          </p:cNvPr>
          <p:cNvSpPr txBox="1"/>
          <p:nvPr/>
        </p:nvSpPr>
        <p:spPr>
          <a:xfrm>
            <a:off x="7952347" y="1719880"/>
            <a:ext cx="2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各産地からの出荷</a:t>
            </a:r>
            <a:endParaRPr kumimoji="1" lang="ja-JP" altLang="en-US" sz="16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DA272C6-A3A5-4CDB-9B8C-F04AE16EFAC3}"/>
              </a:ext>
            </a:extLst>
          </p:cNvPr>
          <p:cNvCxnSpPr>
            <a:cxnSpLocks/>
          </p:cNvCxnSpPr>
          <p:nvPr/>
        </p:nvCxnSpPr>
        <p:spPr>
          <a:xfrm flipH="1">
            <a:off x="7121265" y="2136837"/>
            <a:ext cx="42965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B4C8DD-C1B5-4F13-9FC4-5A001C9081A9}"/>
              </a:ext>
            </a:extLst>
          </p:cNvPr>
          <p:cNvCxnSpPr>
            <a:cxnSpLocks/>
          </p:cNvCxnSpPr>
          <p:nvPr/>
        </p:nvCxnSpPr>
        <p:spPr>
          <a:xfrm flipH="1">
            <a:off x="638185" y="2136837"/>
            <a:ext cx="59054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116AC3B6-1795-439F-A249-50DD5D0D845B}"/>
              </a:ext>
            </a:extLst>
          </p:cNvPr>
          <p:cNvSpPr/>
          <p:nvPr/>
        </p:nvSpPr>
        <p:spPr>
          <a:xfrm rot="5400000">
            <a:off x="4835857" y="27600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グラフィックス 75" descr="トラック 単色塗りつぶし">
            <a:extLst>
              <a:ext uri="{FF2B5EF4-FFF2-40B4-BE49-F238E27FC236}">
                <a16:creationId xmlns:a16="http://schemas.microsoft.com/office/drawing/2014/main" id="{673493DC-EAA2-4DF7-9F43-A7C4A0227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2898" y="2503614"/>
            <a:ext cx="776333" cy="74641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34B5AF-EA05-442C-A6CB-D178FC153195}"/>
              </a:ext>
            </a:extLst>
          </p:cNvPr>
          <p:cNvSpPr txBox="1"/>
          <p:nvPr/>
        </p:nvSpPr>
        <p:spPr>
          <a:xfrm>
            <a:off x="2126271" y="22220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成熟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06D44A-B252-466E-84B3-EEBBC2E9CD72}"/>
              </a:ext>
            </a:extLst>
          </p:cNvPr>
          <p:cNvSpPr txBox="1"/>
          <p:nvPr/>
        </p:nvSpPr>
        <p:spPr>
          <a:xfrm>
            <a:off x="5282828" y="2222090"/>
            <a:ext cx="129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</a:t>
            </a:r>
          </a:p>
        </p:txBody>
      </p:sp>
      <p:pic>
        <p:nvPicPr>
          <p:cNvPr id="57" name="グラフィックス 56" descr="植物 枠線">
            <a:extLst>
              <a:ext uri="{FF2B5EF4-FFF2-40B4-BE49-F238E27FC236}">
                <a16:creationId xmlns:a16="http://schemas.microsoft.com/office/drawing/2014/main" id="{EA0FBD46-64A0-4201-A34F-9421496E9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2999" y="2517598"/>
            <a:ext cx="718442" cy="718442"/>
          </a:xfrm>
          <a:prstGeom prst="rect">
            <a:avLst/>
          </a:prstGeom>
        </p:spPr>
      </p:pic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4DDEFD67-38BC-4B3B-B9E6-AD65AA5168C5}"/>
              </a:ext>
            </a:extLst>
          </p:cNvPr>
          <p:cNvSpPr/>
          <p:nvPr/>
        </p:nvSpPr>
        <p:spPr>
          <a:xfrm rot="5400000">
            <a:off x="1658267" y="27600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5C6B3-5BEE-4715-8305-FF69437F8556}"/>
              </a:ext>
            </a:extLst>
          </p:cNvPr>
          <p:cNvSpPr txBox="1"/>
          <p:nvPr/>
        </p:nvSpPr>
        <p:spPr>
          <a:xfrm>
            <a:off x="728007" y="2222090"/>
            <a:ext cx="93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種まき</a:t>
            </a:r>
          </a:p>
        </p:txBody>
      </p:sp>
      <p:pic>
        <p:nvPicPr>
          <p:cNvPr id="81" name="グラフィックス 80" descr="農業 枠線">
            <a:extLst>
              <a:ext uri="{FF2B5EF4-FFF2-40B4-BE49-F238E27FC236}">
                <a16:creationId xmlns:a16="http://schemas.microsoft.com/office/drawing/2014/main" id="{68EE5DE4-BB14-4BB0-B01D-D10480C8E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41683" y="5265546"/>
            <a:ext cx="808747" cy="808747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453AF26-56DE-44E6-8EF3-196D728613C1}"/>
              </a:ext>
            </a:extLst>
          </p:cNvPr>
          <p:cNvSpPr txBox="1"/>
          <p:nvPr/>
        </p:nvSpPr>
        <p:spPr>
          <a:xfrm>
            <a:off x="3673101" y="5274312"/>
            <a:ext cx="115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土壌・広さ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741D51-A264-4E16-8C9E-F59380AABD38}"/>
              </a:ext>
            </a:extLst>
          </p:cNvPr>
          <p:cNvSpPr txBox="1"/>
          <p:nvPr/>
        </p:nvSpPr>
        <p:spPr>
          <a:xfrm>
            <a:off x="3707439" y="3444065"/>
            <a:ext cx="10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</a:rPr>
              <a:t>一部廃棄</a:t>
            </a: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E461F9A7-A412-49E7-AEE6-00829757495F}"/>
              </a:ext>
            </a:extLst>
          </p:cNvPr>
          <p:cNvSpPr/>
          <p:nvPr/>
        </p:nvSpPr>
        <p:spPr>
          <a:xfrm rot="10800000">
            <a:off x="3946269" y="3280922"/>
            <a:ext cx="564623" cy="15061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F865FB-9E78-8F6A-A53C-013B8388A4D7}"/>
              </a:ext>
            </a:extLst>
          </p:cNvPr>
          <p:cNvSpPr txBox="1"/>
          <p:nvPr/>
        </p:nvSpPr>
        <p:spPr>
          <a:xfrm>
            <a:off x="4153560" y="3686890"/>
            <a:ext cx="77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ピーク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E974ED-A232-4716-22F4-7101B16AF24C}"/>
              </a:ext>
            </a:extLst>
          </p:cNvPr>
          <p:cNvSpPr txBox="1"/>
          <p:nvPr/>
        </p:nvSpPr>
        <p:spPr>
          <a:xfrm>
            <a:off x="232526" y="4260983"/>
            <a:ext cx="15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（夏秋なす）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3F4E839A-4BF8-64F0-F8AF-7F1EE9CB2A51}"/>
              </a:ext>
            </a:extLst>
          </p:cNvPr>
          <p:cNvSpPr/>
          <p:nvPr/>
        </p:nvSpPr>
        <p:spPr>
          <a:xfrm rot="5400000">
            <a:off x="3318118" y="27600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C396D-7BC6-F63D-D410-2C701803F500}"/>
              </a:ext>
            </a:extLst>
          </p:cNvPr>
          <p:cNvSpPr txBox="1"/>
          <p:nvPr/>
        </p:nvSpPr>
        <p:spPr>
          <a:xfrm>
            <a:off x="3673101" y="22220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収穫・選定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8EC942-1D85-0579-F28A-4E564680305E}"/>
              </a:ext>
            </a:extLst>
          </p:cNvPr>
          <p:cNvSpPr txBox="1"/>
          <p:nvPr/>
        </p:nvSpPr>
        <p:spPr>
          <a:xfrm>
            <a:off x="954599" y="3948974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時期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633548-1116-8146-8601-59BDC9776C19}"/>
              </a:ext>
            </a:extLst>
          </p:cNvPr>
          <p:cNvSpPr txBox="1"/>
          <p:nvPr/>
        </p:nvSpPr>
        <p:spPr>
          <a:xfrm>
            <a:off x="5550430" y="5721530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地域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6866EE3-9F26-7B7F-981E-7237A0E1DFC6}"/>
              </a:ext>
            </a:extLst>
          </p:cNvPr>
          <p:cNvSpPr txBox="1"/>
          <p:nvPr/>
        </p:nvSpPr>
        <p:spPr>
          <a:xfrm>
            <a:off x="2122407" y="5530042"/>
            <a:ext cx="120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気温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降雨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日照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湿度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38950A-4EF5-37AA-429E-D992CA27FC21}"/>
              </a:ext>
            </a:extLst>
          </p:cNvPr>
          <p:cNvSpPr txBox="1"/>
          <p:nvPr/>
        </p:nvSpPr>
        <p:spPr>
          <a:xfrm>
            <a:off x="1644132" y="3714311"/>
            <a:ext cx="193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https://agripick.com/1532</a:t>
            </a:r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784499-685D-9C45-3A25-BA66F8271EBE}"/>
              </a:ext>
            </a:extLst>
          </p:cNvPr>
          <p:cNvSpPr txBox="1"/>
          <p:nvPr/>
        </p:nvSpPr>
        <p:spPr>
          <a:xfrm>
            <a:off x="5045781" y="3150667"/>
            <a:ext cx="176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出荷～卸売：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日～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337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" name="グラフィックス 5" descr="ナス 単色塗りつぶし">
            <a:extLst>
              <a:ext uri="{FF2B5EF4-FFF2-40B4-BE49-F238E27FC236}">
                <a16:creationId xmlns:a16="http://schemas.microsoft.com/office/drawing/2014/main" id="{4ECC415D-36D4-4CD4-AD3C-0D70FD1C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969" y="1976224"/>
            <a:ext cx="518094" cy="518094"/>
          </a:xfrm>
          <a:prstGeom prst="rect">
            <a:avLst/>
          </a:prstGeom>
        </p:spPr>
      </p:pic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4662" y="3701197"/>
            <a:ext cx="819150" cy="819150"/>
          </a:xfrm>
          <a:prstGeom prst="rect">
            <a:avLst/>
          </a:prstGeom>
        </p:spPr>
      </p:pic>
      <p:pic>
        <p:nvPicPr>
          <p:cNvPr id="17" name="グラフィックス 16" descr="トラック 単色塗りつぶし">
            <a:extLst>
              <a:ext uri="{FF2B5EF4-FFF2-40B4-BE49-F238E27FC236}">
                <a16:creationId xmlns:a16="http://schemas.microsoft.com/office/drawing/2014/main" id="{9C9C17D1-5064-40EC-B5BF-8494EA86D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2978" y="3308775"/>
            <a:ext cx="718443" cy="718443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7972" y="3667996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5356" y="4429649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222218" y="3308774"/>
            <a:ext cx="718443" cy="718443"/>
          </a:xfrm>
          <a:prstGeom prst="rect">
            <a:avLst/>
          </a:prstGeom>
        </p:spPr>
      </p:pic>
      <p:pic>
        <p:nvPicPr>
          <p:cNvPr id="26" name="グラフィックス 25" descr="農業 枠線">
            <a:extLst>
              <a:ext uri="{FF2B5EF4-FFF2-40B4-BE49-F238E27FC236}">
                <a16:creationId xmlns:a16="http://schemas.microsoft.com/office/drawing/2014/main" id="{8496DEA6-6D66-4113-9785-979459E8E0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32955" y="2202845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1534" y="1668007"/>
            <a:ext cx="672942" cy="672942"/>
          </a:xfrm>
          <a:prstGeom prst="rect">
            <a:avLst/>
          </a:prstGeom>
        </p:spPr>
      </p:pic>
      <p:pic>
        <p:nvPicPr>
          <p:cNvPr id="29" name="グラフィックス 28" descr="農業 枠線">
            <a:extLst>
              <a:ext uri="{FF2B5EF4-FFF2-40B4-BE49-F238E27FC236}">
                <a16:creationId xmlns:a16="http://schemas.microsoft.com/office/drawing/2014/main" id="{FB1B1C48-797C-4D42-9DC2-D113454C6C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32955" y="4558447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5447498" y="325972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ABE3824-3BB6-4D64-AABB-4D2D966C8919}"/>
              </a:ext>
            </a:extLst>
          </p:cNvPr>
          <p:cNvSpPr txBox="1"/>
          <p:nvPr/>
        </p:nvSpPr>
        <p:spPr>
          <a:xfrm>
            <a:off x="1940833" y="547739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1940833" y="311724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9189151" y="306009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81273" y="2145695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9198181" y="5398392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81274" y="4558447"/>
            <a:ext cx="914400" cy="914400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B5ADE4D9-89E7-42FB-AEF8-8A735D3F21D2}"/>
              </a:ext>
            </a:extLst>
          </p:cNvPr>
          <p:cNvCxnSpPr>
            <a:stCxn id="32" idx="2"/>
          </p:cNvCxnSpPr>
          <p:nvPr/>
        </p:nvCxnSpPr>
        <p:spPr>
          <a:xfrm rot="16200000" flipH="1">
            <a:off x="3340265" y="2705689"/>
            <a:ext cx="453051" cy="195327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8395951" y="2466327"/>
            <a:ext cx="510201" cy="23748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E2FCDC8A-9DBA-4448-AD27-E5846543CDB0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3377579" y="3403749"/>
            <a:ext cx="367275" cy="19421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979419" y="2488492"/>
            <a:ext cx="82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</a:t>
            </a:r>
            <a:endParaRPr kumimoji="1" lang="ja-JP" altLang="en-US" sz="1400" dirty="0"/>
          </a:p>
        </p:txBody>
      </p:sp>
      <p:pic>
        <p:nvPicPr>
          <p:cNvPr id="44" name="グラフィックス 43" descr="ナス 単色塗りつぶし">
            <a:extLst>
              <a:ext uri="{FF2B5EF4-FFF2-40B4-BE49-F238E27FC236}">
                <a16:creationId xmlns:a16="http://schemas.microsoft.com/office/drawing/2014/main" id="{7CDB163F-6570-47D8-BCB1-D2B48213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969" y="5182648"/>
            <a:ext cx="518094" cy="518094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4805256-CD67-43BA-AB3C-C83B5357237D}"/>
              </a:ext>
            </a:extLst>
          </p:cNvPr>
          <p:cNvSpPr txBox="1"/>
          <p:nvPr/>
        </p:nvSpPr>
        <p:spPr>
          <a:xfrm>
            <a:off x="2940618" y="5663166"/>
            <a:ext cx="87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</a:t>
            </a:r>
            <a:endParaRPr kumimoji="1" lang="ja-JP" altLang="en-US" sz="14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1865" y="3637251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4266894" y="4350370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8477073" y="3197045"/>
            <a:ext cx="367275" cy="235552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835EF6C-1DB8-4383-AA19-7500A83405B5}"/>
              </a:ext>
            </a:extLst>
          </p:cNvPr>
          <p:cNvSpPr txBox="1"/>
          <p:nvPr/>
        </p:nvSpPr>
        <p:spPr>
          <a:xfrm>
            <a:off x="8458140" y="2470287"/>
            <a:ext cx="82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</a:t>
            </a:r>
            <a:endParaRPr kumimoji="1" lang="ja-JP" altLang="en-US" sz="1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DFC215F-3518-4756-A3F0-F9460C125A84}"/>
              </a:ext>
            </a:extLst>
          </p:cNvPr>
          <p:cNvSpPr txBox="1"/>
          <p:nvPr/>
        </p:nvSpPr>
        <p:spPr>
          <a:xfrm>
            <a:off x="8458140" y="5663166"/>
            <a:ext cx="82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</a:t>
            </a:r>
            <a:endParaRPr kumimoji="1" lang="ja-JP" altLang="en-US" sz="1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6372646" y="4343748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pic>
        <p:nvPicPr>
          <p:cNvPr id="61" name="グラフィックス 60" descr="晴れ時々曇り 枠線">
            <a:extLst>
              <a:ext uri="{FF2B5EF4-FFF2-40B4-BE49-F238E27FC236}">
                <a16:creationId xmlns:a16="http://schemas.microsoft.com/office/drawing/2014/main" id="{68325332-B53B-43DF-B632-E712CDE805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1534" y="5307121"/>
            <a:ext cx="672942" cy="672942"/>
          </a:xfrm>
          <a:prstGeom prst="rect">
            <a:avLst/>
          </a:prstGeom>
        </p:spPr>
      </p:pic>
      <p:pic>
        <p:nvPicPr>
          <p:cNvPr id="62" name="グラフィックス 61" descr="晴れ時々曇り 枠線">
            <a:extLst>
              <a:ext uri="{FF2B5EF4-FFF2-40B4-BE49-F238E27FC236}">
                <a16:creationId xmlns:a16="http://schemas.microsoft.com/office/drawing/2014/main" id="{DA8431A1-A54C-4835-9DCD-8CA0F63C8A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35360" y="1534286"/>
            <a:ext cx="672942" cy="672942"/>
          </a:xfrm>
          <a:prstGeom prst="rect">
            <a:avLst/>
          </a:prstGeom>
        </p:spPr>
      </p:pic>
      <p:pic>
        <p:nvPicPr>
          <p:cNvPr id="63" name="グラフィックス 62" descr="晴れ時々曇り 枠線">
            <a:extLst>
              <a:ext uri="{FF2B5EF4-FFF2-40B4-BE49-F238E27FC236}">
                <a16:creationId xmlns:a16="http://schemas.microsoft.com/office/drawing/2014/main" id="{78DD74E1-3B94-4AB2-AFE6-FFC4FBE7AD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29566" y="5307121"/>
            <a:ext cx="672942" cy="672942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3126739" y="3166564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8213653" y="3166564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704469" y="2327956"/>
            <a:ext cx="82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天候</a:t>
            </a:r>
            <a:endParaRPr kumimoji="1" lang="ja-JP" altLang="en-US" sz="14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E554FFB-77D8-4994-8EA1-9B70E5B651DC}"/>
              </a:ext>
            </a:extLst>
          </p:cNvPr>
          <p:cNvSpPr txBox="1"/>
          <p:nvPr/>
        </p:nvSpPr>
        <p:spPr>
          <a:xfrm>
            <a:off x="701620" y="5944570"/>
            <a:ext cx="82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天候</a:t>
            </a:r>
            <a:endParaRPr kumimoji="1" lang="ja-JP" altLang="en-US" sz="1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1D4D812-BFE0-484F-A523-7302078499B5}"/>
              </a:ext>
            </a:extLst>
          </p:cNvPr>
          <p:cNvSpPr txBox="1"/>
          <p:nvPr/>
        </p:nvSpPr>
        <p:spPr>
          <a:xfrm>
            <a:off x="11052501" y="5944570"/>
            <a:ext cx="82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天候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69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8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9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3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3200" dirty="0"/>
              <a:t>データ分析コンペに少し参加してみたら、</a:t>
            </a:r>
            <a:r>
              <a:rPr lang="en-US" altLang="ja-JP" sz="3200" dirty="0"/>
              <a:t>200</a:t>
            </a:r>
            <a:r>
              <a:rPr lang="ja-JP" altLang="en-US" sz="3200" dirty="0"/>
              <a:t>位くらいになった。</a:t>
            </a:r>
            <a:endParaRPr lang="en-US" altLang="ja-JP" sz="3200" dirty="0"/>
          </a:p>
          <a:p>
            <a:pPr>
              <a:defRPr/>
            </a:pPr>
            <a:r>
              <a:rPr lang="ja-JP" altLang="en-US" sz="3200" dirty="0"/>
              <a:t>予測結果を提出できたが、データハンドリングが非常に面倒で、予測工夫の余地がまだあったと思う。</a:t>
            </a:r>
            <a:endParaRPr lang="en-US" altLang="ja-JP" sz="3200" dirty="0"/>
          </a:p>
          <a:p>
            <a:pPr lvl="1">
              <a:defRPr/>
            </a:pPr>
            <a:r>
              <a:rPr lang="ja-JP" altLang="en-US" sz="2800" dirty="0"/>
              <a:t>その分、データハンドリングのテクニックは習得できるのだと思う</a:t>
            </a:r>
            <a:endParaRPr lang="en-US" altLang="ja-JP" sz="2400" dirty="0"/>
          </a:p>
          <a:p>
            <a:pPr>
              <a:defRPr/>
            </a:pPr>
            <a:r>
              <a:rPr lang="en-US" altLang="zh-TW" sz="3200" dirty="0"/>
              <a:t>Kaggle</a:t>
            </a:r>
            <a:r>
              <a:rPr lang="ja-JP" altLang="en-US" sz="3200" dirty="0"/>
              <a:t>に比べると、</a:t>
            </a:r>
            <a:r>
              <a:rPr lang="en-US" altLang="zh-TW" sz="3200" dirty="0" err="1"/>
              <a:t>Nishika</a:t>
            </a:r>
            <a:r>
              <a:rPr lang="ja-JP" altLang="en-US" sz="3200" dirty="0"/>
              <a:t>コンペは初級者向けのため、データ分析の練習としては結構良いと思う。</a:t>
            </a:r>
            <a:endParaRPr lang="en-US" altLang="ja-JP" sz="3200" dirty="0"/>
          </a:p>
          <a:p>
            <a:pPr lvl="1">
              <a:defRPr/>
            </a:pPr>
            <a:r>
              <a:rPr lang="ja-JP" altLang="en-US" sz="2800" dirty="0"/>
              <a:t>フリーのデータセット</a:t>
            </a:r>
            <a:r>
              <a:rPr lang="ja-JP" altLang="en-US" sz="2400" dirty="0"/>
              <a:t>（</a:t>
            </a:r>
            <a:r>
              <a:rPr lang="en-US" altLang="ja-JP" sz="2400" dirty="0"/>
              <a:t>MNIST</a:t>
            </a:r>
            <a:r>
              <a:rPr lang="ja-JP" altLang="en-US" sz="2400" dirty="0"/>
              <a:t>など）</a:t>
            </a:r>
            <a:r>
              <a:rPr lang="ja-JP" altLang="en-US" sz="2800" dirty="0"/>
              <a:t>よりもおもしろいデータセットとして用いて、幅広いモデリング技術検証が可能かも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800" dirty="0"/>
              <a:t>ただし、精度改善には、モデルの学習だけでは決して閉じておらず、データハンドリングも重要だと思われる</a:t>
            </a:r>
            <a:r>
              <a:rPr lang="ja-JP" altLang="en-US" sz="2400" dirty="0"/>
              <a:t>（純粋な検証としては向かないかも）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コンペの背景</a:t>
            </a:r>
            <a:endParaRPr kumimoji="1" lang="en-US" altLang="ja-JP" dirty="0"/>
          </a:p>
          <a:p>
            <a:r>
              <a:rPr lang="ja-JP" altLang="en-US" dirty="0"/>
              <a:t>使用データ</a:t>
            </a:r>
            <a:endParaRPr lang="en-US" altLang="ja-JP" dirty="0"/>
          </a:p>
          <a:p>
            <a:r>
              <a:rPr kumimoji="1" lang="ja-JP" altLang="en-US" dirty="0"/>
              <a:t>予測のための工夫</a:t>
            </a:r>
            <a:endParaRPr kumimoji="1" lang="en-US" altLang="ja-JP" dirty="0"/>
          </a:p>
          <a:p>
            <a:r>
              <a:rPr kumimoji="1" lang="ja-JP" altLang="en-US" dirty="0"/>
              <a:t>予測結果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データ分析コンペティション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近年、コンペティション運営を通じて、</a:t>
            </a:r>
            <a:r>
              <a:rPr lang="en-US" altLang="ja-JP" sz="2800" dirty="0"/>
              <a:t>AI</a:t>
            </a:r>
            <a:r>
              <a:rPr lang="ja-JP" altLang="en-US" sz="2800" dirty="0"/>
              <a:t>コンサル・データ分析人材リクルートサービスを提供する企業が出てきた。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初級者向けのコンペも出現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46E080-B5F8-4BEF-967E-F1FBD441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457451"/>
            <a:ext cx="5124450" cy="3343968"/>
          </a:xfrm>
          <a:prstGeom prst="rect">
            <a:avLst/>
          </a:prstGeom>
        </p:spPr>
      </p:pic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E378017C-8AD0-4AC6-8C7A-D07C8A58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95190"/>
              </p:ext>
            </p:extLst>
          </p:nvPr>
        </p:nvGraphicFramePr>
        <p:xfrm>
          <a:off x="111065" y="3299256"/>
          <a:ext cx="65942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55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36023837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60779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Kaggle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Signate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開始時期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2010</a:t>
                      </a:r>
                      <a:r>
                        <a:rPr kumimoji="1" lang="ja-JP" altLang="en-US" sz="1800" dirty="0"/>
                        <a:t>年～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2018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4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2021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難易度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中級～上級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初級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運営会社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Google(</a:t>
                      </a:r>
                      <a:r>
                        <a:rPr kumimoji="1" lang="ja-JP" altLang="en-US" sz="1800" dirty="0"/>
                        <a:t>海外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Signate(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336199-A87E-42B6-8AC9-E575F084AB13}"/>
              </a:ext>
            </a:extLst>
          </p:cNvPr>
          <p:cNvSpPr txBox="1"/>
          <p:nvPr/>
        </p:nvSpPr>
        <p:spPr>
          <a:xfrm>
            <a:off x="7650479" y="2145269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コンペを通じたソリューション</a:t>
            </a:r>
            <a:r>
              <a:rPr lang="ja-JP" altLang="en-US" sz="1600" dirty="0"/>
              <a:t>（</a:t>
            </a:r>
            <a:r>
              <a:rPr lang="en-US" altLang="ja-JP" sz="1600" dirty="0"/>
              <a:t>Signate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343436D-C0F0-4020-A709-AF1280A62A41}"/>
              </a:ext>
            </a:extLst>
          </p:cNvPr>
          <p:cNvSpPr/>
          <p:nvPr/>
        </p:nvSpPr>
        <p:spPr>
          <a:xfrm>
            <a:off x="5337216" y="2126474"/>
            <a:ext cx="1587459" cy="452402"/>
          </a:xfrm>
          <a:prstGeom prst="wedgeRoundRectCallout">
            <a:avLst>
              <a:gd name="adj1" fmla="val 41172"/>
              <a:gd name="adj2" fmla="val 8245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提供企業は解決可能性がわかる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93A97B2F-E347-4E74-B7DF-F344215E00D0}"/>
              </a:ext>
            </a:extLst>
          </p:cNvPr>
          <p:cNvSpPr/>
          <p:nvPr/>
        </p:nvSpPr>
        <p:spPr>
          <a:xfrm>
            <a:off x="10296525" y="1641603"/>
            <a:ext cx="1752600" cy="452402"/>
          </a:xfrm>
          <a:prstGeom prst="wedgeRoundRectCallout">
            <a:avLst>
              <a:gd name="adj1" fmla="val 19210"/>
              <a:gd name="adj2" fmla="val 107720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開催側は</a:t>
            </a:r>
            <a:endParaRPr lang="en-US" altLang="ja-JP" sz="1400" dirty="0"/>
          </a:p>
          <a:p>
            <a:pPr algn="ctr"/>
            <a:r>
              <a:rPr lang="ja-JP" altLang="en-US" sz="1400" dirty="0"/>
              <a:t>人材のデータがわかる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A79DFF3E-5FBC-4D92-9B0E-6FC6ADF16F8C}"/>
              </a:ext>
            </a:extLst>
          </p:cNvPr>
          <p:cNvSpPr/>
          <p:nvPr/>
        </p:nvSpPr>
        <p:spPr>
          <a:xfrm>
            <a:off x="9829254" y="5801419"/>
            <a:ext cx="1979048" cy="452402"/>
          </a:xfrm>
          <a:prstGeom prst="wedgeRoundRectCallout">
            <a:avLst>
              <a:gd name="adj1" fmla="val -41030"/>
              <a:gd name="adj2" fmla="val -102823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参加者は「戦績」を一種のスキルとして貯められる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47C8FB-2CF9-4888-8976-E940FB5A0D05}"/>
              </a:ext>
            </a:extLst>
          </p:cNvPr>
          <p:cNvSpPr txBox="1"/>
          <p:nvPr/>
        </p:nvSpPr>
        <p:spPr>
          <a:xfrm>
            <a:off x="1971030" y="4874929"/>
            <a:ext cx="10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Kaggler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E7DF62-E453-44E8-A582-6155ADB14B4D}"/>
              </a:ext>
            </a:extLst>
          </p:cNvPr>
          <p:cNvSpPr txBox="1"/>
          <p:nvPr/>
        </p:nvSpPr>
        <p:spPr>
          <a:xfrm>
            <a:off x="5200651" y="4874929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Nishikist</a:t>
            </a:r>
            <a:r>
              <a:rPr lang="en-US" altLang="ja-JP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今回の内容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 err="1"/>
              <a:t>Nishika</a:t>
            </a:r>
            <a:r>
              <a:rPr lang="ja-JP" altLang="en-US" sz="2800" dirty="0"/>
              <a:t>コンペに参加してみた。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様々なデータ</a:t>
            </a:r>
            <a:r>
              <a:rPr lang="ja-JP" altLang="en-US" dirty="0"/>
              <a:t>（実数値／画像／自然言語）</a:t>
            </a:r>
            <a:r>
              <a:rPr lang="ja-JP" altLang="en-US" sz="2400" dirty="0"/>
              <a:t>・分析タスク</a:t>
            </a:r>
            <a:r>
              <a:rPr lang="ja-JP" altLang="en-US" dirty="0"/>
              <a:t>（予測／異常検知／画像認識）</a:t>
            </a:r>
            <a:r>
              <a:rPr lang="ja-JP" altLang="en-US" sz="2400" dirty="0"/>
              <a:t>がある</a:t>
            </a:r>
            <a:endParaRPr lang="en-US" altLang="ja-JP" sz="2400" dirty="0"/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88D0FC3E-D2E3-4A94-AC8B-8EC9B21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25177"/>
              </p:ext>
            </p:extLst>
          </p:nvPr>
        </p:nvGraphicFramePr>
        <p:xfrm>
          <a:off x="317033" y="2208111"/>
          <a:ext cx="565785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405064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タスク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現在開催中／過去開催の例（計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個）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中古マンション価格予測</a:t>
                      </a:r>
                      <a:r>
                        <a:rPr kumimoji="1" lang="ja-JP" altLang="en-US" sz="1600" dirty="0"/>
                        <a:t>（各季節に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度？）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>
                          <a:solidFill>
                            <a:srgbClr val="FF0000"/>
                          </a:solidFill>
                        </a:rPr>
                        <a:t>生鮮野菜価格予測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800" dirty="0"/>
                        <a:t>web</a:t>
                      </a:r>
                      <a:r>
                        <a:rPr kumimoji="1" lang="ja-JP" altLang="en-US" sz="1800" dirty="0"/>
                        <a:t>小説のブックマーク数予測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リチウムイオン電池充電率予測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異常検知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熱交換器傷検知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ソフトウェア異常検知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フェイクニュース検知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航空機ターボエンジンの故障予知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画像認識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ケーブルコネクタ種類判別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類似商標画像検索</a:t>
                      </a:r>
                      <a:r>
                        <a:rPr kumimoji="1" lang="ja-JP" altLang="en-US" sz="1600" dirty="0"/>
                        <a:t>（特許庁）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49659DF6-F75A-4058-A612-3A6A9AD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17" y="2358790"/>
            <a:ext cx="5657852" cy="372547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52031B-3E26-4A47-9009-F6745E41023B}"/>
              </a:ext>
            </a:extLst>
          </p:cNvPr>
          <p:cNvSpPr txBox="1"/>
          <p:nvPr/>
        </p:nvSpPr>
        <p:spPr>
          <a:xfrm>
            <a:off x="7209622" y="2019754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Nishika</a:t>
            </a:r>
            <a:r>
              <a:rPr lang="ja-JP" altLang="en-US" dirty="0"/>
              <a:t>コンペの概要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7EAC9D-FAF5-4D24-8397-F69BD3554ED1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546374-9B5B-495D-990B-04AF61F21592}"/>
              </a:ext>
            </a:extLst>
          </p:cNvPr>
          <p:cNvSpPr txBox="1"/>
          <p:nvPr/>
        </p:nvSpPr>
        <p:spPr>
          <a:xfrm>
            <a:off x="345606" y="5737666"/>
            <a:ext cx="577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過去開催でも、データをダウンロードし、手元で試すことが可能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6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コンペの流れ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配布データをもとに分析し、締切日までに必要データを提出。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配布データは基本公開データを使用する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別のデータを使用しても良いが、それらは別評価となる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コンペ用途以外でのデータ使用は禁止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今回は</a:t>
            </a:r>
            <a:r>
              <a:rPr lang="en-US" altLang="ja-JP" sz="2000" dirty="0" err="1"/>
              <a:t>Nishika</a:t>
            </a:r>
            <a:r>
              <a:rPr lang="ja-JP" altLang="en-US" sz="2000" dirty="0"/>
              <a:t>主催なので、全てパブリックなデータ</a:t>
            </a:r>
            <a:endParaRPr lang="en-US" altLang="ja-JP" sz="2000" dirty="0"/>
          </a:p>
          <a:p>
            <a:pPr lvl="1">
              <a:defRPr/>
            </a:pP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回まで提出可、提出履歴の最良スコアで暫定ランクが決まる</a:t>
            </a:r>
            <a:endParaRPr lang="en-US" altLang="ja-JP" sz="2000" dirty="0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6EAD7DF-528B-41CA-AEA3-D94BD369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45248"/>
          <a:stretch/>
        </p:blipFill>
        <p:spPr>
          <a:xfrm>
            <a:off x="6536634" y="4484874"/>
            <a:ext cx="5580244" cy="1603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403094-A6EA-4418-955B-D0CB81EBDB39}"/>
              </a:ext>
            </a:extLst>
          </p:cNvPr>
          <p:cNvSpPr txBox="1"/>
          <p:nvPr/>
        </p:nvSpPr>
        <p:spPr>
          <a:xfrm>
            <a:off x="6673782" y="4083887"/>
            <a:ext cx="53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データのダウンロード・提出は、専用</a:t>
            </a:r>
            <a:r>
              <a:rPr lang="en-US" altLang="ja-JP" dirty="0"/>
              <a:t>web</a:t>
            </a:r>
            <a:r>
              <a:rPr lang="ja-JP" altLang="en-US" dirty="0"/>
              <a:t>サイト上で行う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4EE3F-1328-4068-A8FA-8E23EB43E55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407A6-285A-4EB7-8478-9FF6B2CC7847}"/>
              </a:ext>
            </a:extLst>
          </p:cNvPr>
          <p:cNvSpPr txBox="1"/>
          <p:nvPr/>
        </p:nvSpPr>
        <p:spPr>
          <a:xfrm>
            <a:off x="1573426" y="4083887"/>
            <a:ext cx="33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約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人参加、賞金／賞品あり</a:t>
            </a:r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6334488-5318-45AA-94A3-3C35BCF30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5"/>
          <a:stretch/>
        </p:blipFill>
        <p:spPr>
          <a:xfrm>
            <a:off x="75122" y="4484874"/>
            <a:ext cx="6389699" cy="13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生鮮野菜価格予測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国内・海外各地から出荷されてくる野菜の販売価格を予測するタスク。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基本的に、販売価格は生産量に連動するため、</a:t>
            </a:r>
            <a:r>
              <a:rPr lang="ja-JP" altLang="en-US" sz="2400" u="sng" dirty="0">
                <a:uFill>
                  <a:solidFill>
                    <a:schemeClr val="accent2"/>
                  </a:solidFill>
                </a:uFill>
              </a:rPr>
              <a:t>生産地域の生育条件</a:t>
            </a:r>
            <a:r>
              <a:rPr lang="ja-JP" altLang="en-US" sz="2400" dirty="0"/>
              <a:t>が因子になる</a:t>
            </a:r>
            <a:endParaRPr lang="en-US" altLang="zh-TW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8EF405-AA51-481D-A66F-3325A61B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89188"/>
              </p:ext>
            </p:extLst>
          </p:nvPr>
        </p:nvGraphicFramePr>
        <p:xfrm>
          <a:off x="586991" y="2296120"/>
          <a:ext cx="11021832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9372435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予測情報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目的変数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東京都中央卸売市場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（大田市場）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の卸売価格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対象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ja-JP" altLang="en-US" sz="1800" b="1" dirty="0">
                          <a:solidFill>
                            <a:schemeClr val="tx1"/>
                          </a:solidFill>
                        </a:rPr>
                        <a:t>種類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レタス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予測期間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期間：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データ：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日付・野菜の種類・生産地域のデータだけ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データ種類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（詳細は後で）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卸売データ：各野菜の価格・出荷地域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天候データ：各地域の天候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</a:tbl>
          </a:graphicData>
        </a:graphic>
      </p:graphicFrame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47BCB-AA79-4EBC-94B5-4129B8611810}"/>
              </a:ext>
            </a:extLst>
          </p:cNvPr>
          <p:cNvSpPr/>
          <p:nvPr/>
        </p:nvSpPr>
        <p:spPr>
          <a:xfrm>
            <a:off x="6947802" y="5049250"/>
            <a:ext cx="4816434" cy="788176"/>
          </a:xfrm>
          <a:prstGeom prst="wedgeRoundRectCallout">
            <a:avLst>
              <a:gd name="adj1" fmla="val -59294"/>
              <a:gd name="adj2" fmla="val -1537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これらの形式が整っていないので、予測するにはデータハンドリングを頑張る必要がある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280594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98920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野菜毎に産地・日付が異なっている上に、産地が複数の場合もある。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75847"/>
              </p:ext>
            </p:extLst>
          </p:nvPr>
        </p:nvGraphicFramePr>
        <p:xfrm>
          <a:off x="414284" y="2185496"/>
          <a:ext cx="11323073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94524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野菜の種類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44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かぶ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ごぼう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れんこん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レタス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しゅんぎく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ブロッコリー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かぼちゃ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なす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さつまいも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さといも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たまねぎ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さやえんどう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なのはな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たけのこ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ふき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アスパラガス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とうもろこし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いんげん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えだまめ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まつたけ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オクラ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レイシにがうり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みずな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にら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えのきだけ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しめじ</a:t>
                      </a:r>
                      <a:endParaRPr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2004/11/06</a:t>
                      </a:r>
                      <a:r>
                        <a:rPr kumimoji="1" lang="ja-JP" altLang="en-US" sz="1800" dirty="0"/>
                        <a:t>～</a:t>
                      </a:r>
                      <a:r>
                        <a:rPr kumimoji="1" lang="en-US" altLang="ja-JP" sz="1800" dirty="0"/>
                        <a:t>2022/04/30</a:t>
                      </a:r>
                      <a:r>
                        <a:rPr kumimoji="1" lang="ja-JP" altLang="en-US" sz="1800" dirty="0"/>
                        <a:t>（</a:t>
                      </a:r>
                      <a:r>
                        <a:rPr kumimoji="1" lang="en-US" altLang="ja-JP" sz="1800" b="1" dirty="0"/>
                        <a:t>18</a:t>
                      </a:r>
                      <a:r>
                        <a:rPr kumimoji="1" lang="ja-JP" altLang="en-US" sz="1800" b="1" dirty="0"/>
                        <a:t>年間だが、野菜の種類によって異なる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39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県名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国名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各地（全国各地）。ただし、複数産地の場合、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という表記。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709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各県（</a:t>
                      </a:r>
                      <a:r>
                        <a:rPr kumimoji="1" lang="en-US" altLang="ja-JP" sz="1800" dirty="0"/>
                        <a:t>32</a:t>
                      </a:r>
                      <a:r>
                        <a:rPr kumimoji="1" lang="ja-JP" altLang="en-US" sz="1800" dirty="0"/>
                        <a:t>）：青森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岩手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栃木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群馬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埼玉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神奈川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静岡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香川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愛媛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兵庫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北海道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各国（</a:t>
                      </a:r>
                      <a:r>
                        <a:rPr kumimoji="1" lang="en-US" altLang="ja-JP" sz="1800" dirty="0"/>
                        <a:t>7</a:t>
                      </a:r>
                      <a:r>
                        <a:rPr kumimoji="1" lang="ja-JP" altLang="en-US" sz="1800" dirty="0"/>
                        <a:t>）：日本各地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中国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アメリカ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カナダ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ニュージーランド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メキシコ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トンガ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販売数。ただし、複数産地の場合、各産販売数の合計。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sum(</a:t>
                      </a:r>
                      <a:r>
                        <a:rPr kumimoji="1" lang="ja-JP" altLang="en-US" sz="1800" dirty="0"/>
                        <a:t>千葉産の販売数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沖縄産の販売数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販売価格。ただし、複数産地の場合、各産販売価格の中央値。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median(</a:t>
                      </a:r>
                      <a:r>
                        <a:rPr kumimoji="1" lang="ja-JP" altLang="en-US" sz="1800" dirty="0"/>
                        <a:t>千葉産の販売価格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沖縄産の販売価格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A1D00FB-3405-48BC-8F31-EA9E950F323F}"/>
              </a:ext>
            </a:extLst>
          </p:cNvPr>
          <p:cNvSpPr/>
          <p:nvPr/>
        </p:nvSpPr>
        <p:spPr>
          <a:xfrm>
            <a:off x="9499693" y="1582872"/>
            <a:ext cx="2534511" cy="456200"/>
          </a:xfrm>
          <a:prstGeom prst="wedgeRoundRectCallout">
            <a:avLst>
              <a:gd name="adj1" fmla="val -32611"/>
              <a:gd name="adj2" fmla="val 93196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予測対象は</a:t>
            </a:r>
            <a:r>
              <a:rPr lang="en-US" altLang="ja-JP" dirty="0"/>
              <a:t>16</a:t>
            </a:r>
            <a:r>
              <a:rPr lang="ja-JP" altLang="en-US" dirty="0"/>
              <a:t>種類のみ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73CEDE5-7EB9-470F-AB7E-1BE5A2B4EE6C}"/>
              </a:ext>
            </a:extLst>
          </p:cNvPr>
          <p:cNvSpPr/>
          <p:nvPr/>
        </p:nvSpPr>
        <p:spPr>
          <a:xfrm>
            <a:off x="9499693" y="3114675"/>
            <a:ext cx="2534511" cy="456200"/>
          </a:xfrm>
          <a:prstGeom prst="wedgeRoundRectCallout">
            <a:avLst>
              <a:gd name="adj1" fmla="val -29980"/>
              <a:gd name="adj2" fmla="val 8066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単一と複数が混合</a:t>
            </a:r>
          </a:p>
        </p:txBody>
      </p:sp>
    </p:spTree>
    <p:extLst>
      <p:ext uri="{BB962C8B-B14F-4D97-AF65-F5344CB8AC3E}">
        <p14:creationId xmlns:p14="http://schemas.microsoft.com/office/powerpoint/2010/main" val="172264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各野菜によって、期間・産地も異なっている。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64651"/>
              </p:ext>
            </p:extLst>
          </p:nvPr>
        </p:nvGraphicFramePr>
        <p:xfrm>
          <a:off x="3130813" y="1721319"/>
          <a:ext cx="847801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387665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61095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野菜の種類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201445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189660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840.0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218166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12320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48.5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11635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701607" y="30014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55B440-0769-4C28-94A8-6A3AC2E21514}"/>
              </a:ext>
            </a:extLst>
          </p:cNvPr>
          <p:cNvSpPr txBox="1"/>
          <p:nvPr/>
        </p:nvSpPr>
        <p:spPr>
          <a:xfrm>
            <a:off x="701607" y="5059398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800350" y="2143125"/>
            <a:ext cx="152400" cy="2085975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CA50F0F-9346-43A2-A770-AAB27878107C}"/>
              </a:ext>
            </a:extLst>
          </p:cNvPr>
          <p:cNvSpPr/>
          <p:nvPr/>
        </p:nvSpPr>
        <p:spPr>
          <a:xfrm>
            <a:off x="2797438" y="4362450"/>
            <a:ext cx="152400" cy="176322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1350928" y="33837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97,782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0208B6-D158-48DC-9C65-6B58C90DA1A9}"/>
              </a:ext>
            </a:extLst>
          </p:cNvPr>
          <p:cNvSpPr txBox="1"/>
          <p:nvPr/>
        </p:nvSpPr>
        <p:spPr>
          <a:xfrm>
            <a:off x="1350927" y="54680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770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気温、降水量、日照時間、湿度、地域のデータ。</a:t>
            </a:r>
            <a:endParaRPr lang="en-US" altLang="ja-JP" dirty="0"/>
          </a:p>
          <a:p>
            <a:pPr>
              <a:defRPr/>
            </a:pP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01175"/>
              </p:ext>
            </p:extLst>
          </p:nvPr>
        </p:nvGraphicFramePr>
        <p:xfrm>
          <a:off x="434463" y="1540859"/>
          <a:ext cx="11323073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6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89751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2004/11/06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2022/04/30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年間、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その日の中で最高気温に到達した時刻（</a:t>
                      </a:r>
                      <a:r>
                        <a:rPr kumimoji="1" lang="en-US" altLang="ja-JP" sz="1800" dirty="0" err="1"/>
                        <a:t>yyyy</a:t>
                      </a:r>
                      <a:r>
                        <a:rPr kumimoji="1" lang="en-US" altLang="ja-JP" sz="1800" dirty="0"/>
                        <a:t>/mm/dd 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17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その日の中で最低気温に到達した時刻（</a:t>
                      </a:r>
                      <a:r>
                        <a:rPr kumimoji="1" lang="en-US" altLang="ja-JP" sz="1800" dirty="0" err="1"/>
                        <a:t>yyyy</a:t>
                      </a:r>
                      <a:r>
                        <a:rPr kumimoji="1" lang="en-US" altLang="ja-JP" sz="1800" dirty="0"/>
                        <a:t>/mm/dd 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降水量合計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4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日照時間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[hour]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平均湿度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[%]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地域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観測市名。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盛岡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仙台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水戸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宇都宮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前橋</a:t>
                      </a:r>
                      <a:r>
                        <a:rPr kumimoji="1" lang="en-US" altLang="ja-JP" sz="1800" dirty="0"/>
                        <a:t>,</a:t>
                      </a:r>
                      <a:r>
                        <a:rPr kumimoji="1" lang="ja-JP" altLang="en-US" sz="1800" dirty="0"/>
                        <a:t> 熊谷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甲府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横浜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浜松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名古屋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松山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那覇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帯広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64185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4389</TotalTime>
  <Words>1692</Words>
  <Application>Microsoft Office PowerPoint</Application>
  <PresentationFormat>ワイド画面</PresentationFormat>
  <Paragraphs>360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Meiryo UI</vt:lpstr>
      <vt:lpstr>游ゴシック</vt:lpstr>
      <vt:lpstr>Arial</vt:lpstr>
      <vt:lpstr>Calibri</vt:lpstr>
      <vt:lpstr>Wingdings</vt:lpstr>
      <vt:lpstr>Yokogawa_Template_Standard</vt:lpstr>
      <vt:lpstr>野菜価格予測（分析コンペ）</vt:lpstr>
      <vt:lpstr>アジェンダ</vt:lpstr>
      <vt:lpstr>データ分析コンペティション</vt:lpstr>
      <vt:lpstr>今回の内容</vt:lpstr>
      <vt:lpstr>コンペの流れ</vt:lpstr>
      <vt:lpstr>生鮮野菜価格予測</vt:lpstr>
      <vt:lpstr>卸売データ：列名</vt:lpstr>
      <vt:lpstr>卸売データ：レコード</vt:lpstr>
      <vt:lpstr>天候データ：列名</vt:lpstr>
      <vt:lpstr>天候データ：レコード</vt:lpstr>
      <vt:lpstr>仮説</vt:lpstr>
      <vt:lpstr>仮説</vt:lpstr>
      <vt:lpstr>仮説</vt:lpstr>
      <vt:lpstr>仮説</vt:lpstr>
      <vt:lpstr>仮説</vt:lpstr>
      <vt:lpstr>まとめ・感想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熊谷 渉</cp:lastModifiedBy>
  <cp:revision>585</cp:revision>
  <dcterms:created xsi:type="dcterms:W3CDTF">2022-01-26T00:23:42Z</dcterms:created>
  <dcterms:modified xsi:type="dcterms:W3CDTF">2022-08-02T16:40:58Z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2022-08-02T11:27:30Z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4eb32542-18cb-410a-b52e-248b9cb498db</vt:lpwstr>
  </property>
  <property fmtid="{D5CDD505-2E9C-101B-9397-08002B2CF9AE}" pid="8" name="MSIP_Label_69b5a962-1a7a-4bf8-819d-07a170110954_ContentBits">
    <vt:lpwstr>2</vt:lpwstr>
  </property>
</Properties>
</file>