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24"/>
  </p:notesMasterIdLst>
  <p:sldIdLst>
    <p:sldId id="269" r:id="rId2"/>
    <p:sldId id="567" r:id="rId3"/>
    <p:sldId id="569" r:id="rId4"/>
    <p:sldId id="575" r:id="rId5"/>
    <p:sldId id="555" r:id="rId6"/>
    <p:sldId id="292" r:id="rId7"/>
    <p:sldId id="540" r:id="rId8"/>
    <p:sldId id="558" r:id="rId9"/>
    <p:sldId id="561" r:id="rId10"/>
    <p:sldId id="560" r:id="rId11"/>
    <p:sldId id="568" r:id="rId12"/>
    <p:sldId id="572" r:id="rId13"/>
    <p:sldId id="573" r:id="rId14"/>
    <p:sldId id="574" r:id="rId15"/>
    <p:sldId id="571" r:id="rId16"/>
    <p:sldId id="570" r:id="rId17"/>
    <p:sldId id="576" r:id="rId18"/>
    <p:sldId id="550" r:id="rId19"/>
    <p:sldId id="286" r:id="rId20"/>
    <p:sldId id="547" r:id="rId21"/>
    <p:sldId id="553" r:id="rId22"/>
    <p:sldId id="55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79" autoAdjust="0"/>
    <p:restoredTop sz="93784" autoAdjust="0"/>
  </p:normalViewPr>
  <p:slideViewPr>
    <p:cSldViewPr snapToGrid="0">
      <p:cViewPr varScale="1">
        <p:scale>
          <a:sx n="34" d="100"/>
          <a:sy n="34" d="100"/>
        </p:scale>
        <p:origin x="56" y="51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2023/12/15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19</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12 17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57.png"/><Relationship Id="rId18" Type="http://schemas.openxmlformats.org/officeDocument/2006/relationships/image" Target="../media/image62.svg"/><Relationship Id="rId3" Type="http://schemas.openxmlformats.org/officeDocument/2006/relationships/image" Target="../media/image16.svg"/><Relationship Id="rId21" Type="http://schemas.openxmlformats.org/officeDocument/2006/relationships/image" Target="../media/image8.png"/><Relationship Id="rId7" Type="http://schemas.openxmlformats.org/officeDocument/2006/relationships/image" Target="../media/image13.svg"/><Relationship Id="rId12" Type="http://schemas.openxmlformats.org/officeDocument/2006/relationships/image" Target="../media/image56.svg"/><Relationship Id="rId17" Type="http://schemas.openxmlformats.org/officeDocument/2006/relationships/image" Target="../media/image61.png"/><Relationship Id="rId25" Type="http://schemas.openxmlformats.org/officeDocument/2006/relationships/image" Target="../media/image65.jpg"/><Relationship Id="rId2" Type="http://schemas.openxmlformats.org/officeDocument/2006/relationships/image" Target="../media/image15.png"/><Relationship Id="rId16" Type="http://schemas.openxmlformats.org/officeDocument/2006/relationships/image" Target="../media/image60.svg"/><Relationship Id="rId20" Type="http://schemas.openxmlformats.org/officeDocument/2006/relationships/image" Target="../media/image64.svg"/><Relationship Id="rId1" Type="http://schemas.openxmlformats.org/officeDocument/2006/relationships/slideLayout" Target="../slideLayouts/slideLayout12.xml"/><Relationship Id="rId6" Type="http://schemas.openxmlformats.org/officeDocument/2006/relationships/image" Target="../media/image12.png"/><Relationship Id="rId11" Type="http://schemas.openxmlformats.org/officeDocument/2006/relationships/image" Target="../media/image55.png"/><Relationship Id="rId24" Type="http://schemas.openxmlformats.org/officeDocument/2006/relationships/image" Target="../media/image18.svg"/><Relationship Id="rId5" Type="http://schemas.openxmlformats.org/officeDocument/2006/relationships/image" Target="../media/image22.svg"/><Relationship Id="rId15" Type="http://schemas.openxmlformats.org/officeDocument/2006/relationships/image" Target="../media/image59.png"/><Relationship Id="rId23" Type="http://schemas.openxmlformats.org/officeDocument/2006/relationships/image" Target="../media/image17.png"/><Relationship Id="rId10" Type="http://schemas.openxmlformats.org/officeDocument/2006/relationships/image" Target="../media/image54.svg"/><Relationship Id="rId19" Type="http://schemas.openxmlformats.org/officeDocument/2006/relationships/image" Target="../media/image63.png"/><Relationship Id="rId4" Type="http://schemas.openxmlformats.org/officeDocument/2006/relationships/image" Target="../media/image21.png"/><Relationship Id="rId9" Type="http://schemas.openxmlformats.org/officeDocument/2006/relationships/image" Target="../media/image53.png"/><Relationship Id="rId14" Type="http://schemas.openxmlformats.org/officeDocument/2006/relationships/image" Target="../media/image58.png"/><Relationship Id="rId22" Type="http://schemas.openxmlformats.org/officeDocument/2006/relationships/image" Target="../media/image9.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37.svg"/><Relationship Id="rId18" Type="http://schemas.openxmlformats.org/officeDocument/2006/relationships/image" Target="../media/image72.png"/><Relationship Id="rId3" Type="http://schemas.openxmlformats.org/officeDocument/2006/relationships/image" Target="../media/image22.svg"/><Relationship Id="rId21" Type="http://schemas.openxmlformats.org/officeDocument/2006/relationships/image" Target="../media/image75.svg"/><Relationship Id="rId7" Type="http://schemas.openxmlformats.org/officeDocument/2006/relationships/image" Target="../media/image20.svg"/><Relationship Id="rId12" Type="http://schemas.openxmlformats.org/officeDocument/2006/relationships/image" Target="../media/image36.png"/><Relationship Id="rId17" Type="http://schemas.openxmlformats.org/officeDocument/2006/relationships/image" Target="../media/image71.svg"/><Relationship Id="rId2" Type="http://schemas.openxmlformats.org/officeDocument/2006/relationships/image" Target="../media/image21.png"/><Relationship Id="rId16" Type="http://schemas.openxmlformats.org/officeDocument/2006/relationships/image" Target="../media/image70.png"/><Relationship Id="rId20" Type="http://schemas.openxmlformats.org/officeDocument/2006/relationships/image" Target="../media/image74.png"/><Relationship Id="rId1" Type="http://schemas.openxmlformats.org/officeDocument/2006/relationships/slideLayout" Target="../slideLayouts/slideLayout12.xml"/><Relationship Id="rId6" Type="http://schemas.openxmlformats.org/officeDocument/2006/relationships/image" Target="../media/image19.png"/><Relationship Id="rId11" Type="http://schemas.openxmlformats.org/officeDocument/2006/relationships/image" Target="../media/image60.svg"/><Relationship Id="rId5" Type="http://schemas.openxmlformats.org/officeDocument/2006/relationships/image" Target="../media/image67.svg"/><Relationship Id="rId15" Type="http://schemas.openxmlformats.org/officeDocument/2006/relationships/image" Target="../media/image69.svg"/><Relationship Id="rId10" Type="http://schemas.openxmlformats.org/officeDocument/2006/relationships/image" Target="../media/image59.png"/><Relationship Id="rId19" Type="http://schemas.openxmlformats.org/officeDocument/2006/relationships/image" Target="../media/image73.svg"/><Relationship Id="rId4" Type="http://schemas.openxmlformats.org/officeDocument/2006/relationships/image" Target="../media/image66.png"/><Relationship Id="rId9" Type="http://schemas.openxmlformats.org/officeDocument/2006/relationships/image" Target="../media/image9.svg"/><Relationship Id="rId14" Type="http://schemas.openxmlformats.org/officeDocument/2006/relationships/image" Target="../media/image6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41.svg"/><Relationship Id="rId18" Type="http://schemas.openxmlformats.org/officeDocument/2006/relationships/image" Target="../media/image28.png"/><Relationship Id="rId3" Type="http://schemas.openxmlformats.org/officeDocument/2006/relationships/image" Target="../media/image43.svg"/><Relationship Id="rId21" Type="http://schemas.openxmlformats.org/officeDocument/2006/relationships/image" Target="../media/image18.svg"/><Relationship Id="rId7" Type="http://schemas.openxmlformats.org/officeDocument/2006/relationships/image" Target="../media/image45.svg"/><Relationship Id="rId12" Type="http://schemas.openxmlformats.org/officeDocument/2006/relationships/image" Target="../media/image40.png"/><Relationship Id="rId17" Type="http://schemas.openxmlformats.org/officeDocument/2006/relationships/image" Target="../media/image47.svg"/><Relationship Id="rId2" Type="http://schemas.openxmlformats.org/officeDocument/2006/relationships/image" Target="../media/image42.png"/><Relationship Id="rId16" Type="http://schemas.openxmlformats.org/officeDocument/2006/relationships/image" Target="../media/image46.png"/><Relationship Id="rId20" Type="http://schemas.openxmlformats.org/officeDocument/2006/relationships/image" Target="../media/image17.png"/><Relationship Id="rId1" Type="http://schemas.openxmlformats.org/officeDocument/2006/relationships/slideLayout" Target="../slideLayouts/slideLayout12.xml"/><Relationship Id="rId6" Type="http://schemas.openxmlformats.org/officeDocument/2006/relationships/image" Target="../media/image44.png"/><Relationship Id="rId11" Type="http://schemas.openxmlformats.org/officeDocument/2006/relationships/image" Target="../media/image27.svg"/><Relationship Id="rId5" Type="http://schemas.openxmlformats.org/officeDocument/2006/relationships/image" Target="../media/image39.svg"/><Relationship Id="rId15" Type="http://schemas.openxmlformats.org/officeDocument/2006/relationships/image" Target="../media/image49.svg"/><Relationship Id="rId10" Type="http://schemas.openxmlformats.org/officeDocument/2006/relationships/image" Target="../media/image26.png"/><Relationship Id="rId19" Type="http://schemas.openxmlformats.org/officeDocument/2006/relationships/image" Target="../media/image29.svg"/><Relationship Id="rId4" Type="http://schemas.openxmlformats.org/officeDocument/2006/relationships/image" Target="../media/image38.png"/><Relationship Id="rId9" Type="http://schemas.openxmlformats.org/officeDocument/2006/relationships/image" Target="../media/image25.svg"/><Relationship Id="rId14" Type="http://schemas.openxmlformats.org/officeDocument/2006/relationships/image" Target="../media/image4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svg"/><Relationship Id="rId17" Type="http://schemas.openxmlformats.org/officeDocument/2006/relationships/image" Target="../media/image23.png"/><Relationship Id="rId2" Type="http://schemas.openxmlformats.org/officeDocument/2006/relationships/image" Target="../media/image8.png"/><Relationship Id="rId16" Type="http://schemas.openxmlformats.org/officeDocument/2006/relationships/image" Target="../media/image22.svg"/><Relationship Id="rId1" Type="http://schemas.openxmlformats.org/officeDocument/2006/relationships/slideLayout" Target="../slideLayouts/slideLayout1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sv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33.svg"/><Relationship Id="rId18" Type="http://schemas.openxmlformats.org/officeDocument/2006/relationships/image" Target="../media/image38.png"/><Relationship Id="rId26" Type="http://schemas.openxmlformats.org/officeDocument/2006/relationships/image" Target="../media/image46.png"/><Relationship Id="rId3" Type="http://schemas.openxmlformats.org/officeDocument/2006/relationships/image" Target="../media/image25.svg"/><Relationship Id="rId21" Type="http://schemas.openxmlformats.org/officeDocument/2006/relationships/image" Target="../media/image41.svg"/><Relationship Id="rId7" Type="http://schemas.openxmlformats.org/officeDocument/2006/relationships/image" Target="../media/image29.svg"/><Relationship Id="rId12" Type="http://schemas.openxmlformats.org/officeDocument/2006/relationships/image" Target="../media/image32.png"/><Relationship Id="rId17" Type="http://schemas.openxmlformats.org/officeDocument/2006/relationships/image" Target="../media/image37.svg"/><Relationship Id="rId25" Type="http://schemas.openxmlformats.org/officeDocument/2006/relationships/image" Target="../media/image45.svg"/><Relationship Id="rId2" Type="http://schemas.openxmlformats.org/officeDocument/2006/relationships/image" Target="../media/image24.png"/><Relationship Id="rId16" Type="http://schemas.openxmlformats.org/officeDocument/2006/relationships/image" Target="../media/image36.png"/><Relationship Id="rId20" Type="http://schemas.openxmlformats.org/officeDocument/2006/relationships/image" Target="../media/image40.png"/><Relationship Id="rId29" Type="http://schemas.openxmlformats.org/officeDocument/2006/relationships/image" Target="../media/image49.sv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31.svg"/><Relationship Id="rId24" Type="http://schemas.openxmlformats.org/officeDocument/2006/relationships/image" Target="../media/image44.png"/><Relationship Id="rId5" Type="http://schemas.openxmlformats.org/officeDocument/2006/relationships/image" Target="../media/image27.svg"/><Relationship Id="rId15" Type="http://schemas.openxmlformats.org/officeDocument/2006/relationships/image" Target="../media/image35.svg"/><Relationship Id="rId23" Type="http://schemas.openxmlformats.org/officeDocument/2006/relationships/image" Target="../media/image43.svg"/><Relationship Id="rId28" Type="http://schemas.openxmlformats.org/officeDocument/2006/relationships/image" Target="../media/image48.png"/><Relationship Id="rId10" Type="http://schemas.openxmlformats.org/officeDocument/2006/relationships/image" Target="../media/image30.png"/><Relationship Id="rId19" Type="http://schemas.openxmlformats.org/officeDocument/2006/relationships/image" Target="../media/image39.svg"/><Relationship Id="rId4" Type="http://schemas.openxmlformats.org/officeDocument/2006/relationships/image" Target="../media/image26.png"/><Relationship Id="rId9" Type="http://schemas.openxmlformats.org/officeDocument/2006/relationships/image" Target="../media/image18.svg"/><Relationship Id="rId14" Type="http://schemas.openxmlformats.org/officeDocument/2006/relationships/image" Target="../media/image34.png"/><Relationship Id="rId22" Type="http://schemas.openxmlformats.org/officeDocument/2006/relationships/image" Target="../media/image42.png"/><Relationship Id="rId27" Type="http://schemas.openxmlformats.org/officeDocument/2006/relationships/image" Target="../media/image4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en-US" altLang="ja-JP" dirty="0"/>
              <a:t>Smart Manufacturing</a:t>
            </a:r>
            <a:r>
              <a:rPr lang="ja-JP" altLang="en-US" dirty="0"/>
              <a:t>と</a:t>
            </a:r>
            <a:br>
              <a:rPr lang="en-US" altLang="ja-JP" dirty="0"/>
            </a:br>
            <a:r>
              <a:rPr lang="en-US" altLang="ja-JP" dirty="0"/>
              <a:t>System of Systems</a:t>
            </a:r>
            <a:endParaRPr lang="ja-JP" altLang="en-US" dirty="0"/>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〇熊谷　渉、鎌田 健一、奥田 有紀</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ja-JP" altLang="en-US" dirty="0"/>
              <a:t>横河電機株式会社</a:t>
            </a:r>
            <a:r>
              <a:rPr lang="en-US" altLang="ja-JP" dirty="0"/>
              <a:t> </a:t>
            </a:r>
            <a:r>
              <a:rPr lang="ja-JP" altLang="en-US" dirty="0"/>
              <a:t>マーケティング本部 イノベーションセンター</a:t>
            </a:r>
            <a:endParaRPr lang="en-US" altLang="ja-JP"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12</a:t>
            </a:r>
            <a:r>
              <a:rPr lang="ja-JP" altLang="en-US" dirty="0"/>
              <a:t>月</a:t>
            </a:r>
            <a:r>
              <a:rPr lang="en-US" altLang="ja-JP" dirty="0"/>
              <a:t>17</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第</a:t>
            </a:r>
            <a:r>
              <a:rPr lang="en-US" altLang="ja-JP" sz="2400" dirty="0">
                <a:solidFill>
                  <a:schemeClr val="bg1"/>
                </a:solidFill>
              </a:rPr>
              <a:t>14</a:t>
            </a:r>
            <a:r>
              <a:rPr lang="ja-JP" altLang="en-US" sz="2400" dirty="0">
                <a:solidFill>
                  <a:schemeClr val="bg1"/>
                </a:solidFill>
              </a:rPr>
              <a:t>回横幹連合コンファレンス</a:t>
            </a:r>
          </a:p>
        </p:txBody>
      </p:sp>
      <p:sp>
        <p:nvSpPr>
          <p:cNvPr id="2" name="テキスト プレースホルダー 6">
            <a:extLst>
              <a:ext uri="{FF2B5EF4-FFF2-40B4-BE49-F238E27FC236}">
                <a16:creationId xmlns:a16="http://schemas.microsoft.com/office/drawing/2014/main" id="{6A0F5E29-3FA6-403A-5098-A7BA9A0506E3}"/>
              </a:ext>
            </a:extLst>
          </p:cNvPr>
          <p:cNvSpPr txBox="1">
            <a:spLocks/>
          </p:cNvSpPr>
          <p:nvPr/>
        </p:nvSpPr>
        <p:spPr>
          <a:xfrm>
            <a:off x="5264402" y="307380"/>
            <a:ext cx="5956048" cy="26721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Tx/>
              <a:buNone/>
              <a:defRPr kumimoji="1"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800" dirty="0"/>
              <a:t>OS15: Cyber Physical Human Systems</a:t>
            </a:r>
            <a:r>
              <a:rPr lang="ja-JP" altLang="en-US" sz="1800" dirty="0"/>
              <a:t>が導く未来</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SoS</a:t>
            </a:r>
            <a:r>
              <a:rPr lang="ja-JP" altLang="en-US" dirty="0"/>
              <a:t>の特徴は、互いに独立な組織がボトムアップ的に協調構造を形成する。</a:t>
            </a:r>
            <a:endParaRPr lang="en-US" altLang="ja-JP" dirty="0"/>
          </a:p>
        </p:txBody>
      </p:sp>
      <p:sp>
        <p:nvSpPr>
          <p:cNvPr id="8" name="正方形/長方形 7">
            <a:extLst>
              <a:ext uri="{FF2B5EF4-FFF2-40B4-BE49-F238E27FC236}">
                <a16:creationId xmlns:a16="http://schemas.microsoft.com/office/drawing/2014/main" id="{FF465353-E1EF-C304-8E12-A568E25E309F}"/>
              </a:ext>
            </a:extLst>
          </p:cNvPr>
          <p:cNvSpPr/>
          <p:nvPr/>
        </p:nvSpPr>
        <p:spPr>
          <a:xfrm>
            <a:off x="1290054" y="2886370"/>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指揮命令型</a:t>
            </a:r>
            <a:endParaRPr kumimoji="1" lang="en-US" altLang="ja-JP" dirty="0">
              <a:solidFill>
                <a:schemeClr val="bg1"/>
              </a:solidFill>
            </a:endParaRPr>
          </a:p>
        </p:txBody>
      </p:sp>
      <p:sp>
        <p:nvSpPr>
          <p:cNvPr id="10" name="正方形/長方形 9">
            <a:extLst>
              <a:ext uri="{FF2B5EF4-FFF2-40B4-BE49-F238E27FC236}">
                <a16:creationId xmlns:a16="http://schemas.microsoft.com/office/drawing/2014/main" id="{970B3671-CFF4-04BF-91DC-F3F0C38F63B6}"/>
              </a:ext>
            </a:extLst>
          </p:cNvPr>
          <p:cNvSpPr/>
          <p:nvPr/>
        </p:nvSpPr>
        <p:spPr>
          <a:xfrm>
            <a:off x="3956604" y="2886370"/>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要請承認型</a:t>
            </a:r>
            <a:endParaRPr kumimoji="1" lang="en-US" altLang="ja-JP" dirty="0">
              <a:solidFill>
                <a:schemeClr val="bg1"/>
              </a:solidFill>
            </a:endParaRPr>
          </a:p>
        </p:txBody>
      </p:sp>
      <p:sp>
        <p:nvSpPr>
          <p:cNvPr id="11" name="正方形/長方形 10">
            <a:extLst>
              <a:ext uri="{FF2B5EF4-FFF2-40B4-BE49-F238E27FC236}">
                <a16:creationId xmlns:a16="http://schemas.microsoft.com/office/drawing/2014/main" id="{D91900A9-F231-65A4-5433-DED0D3F46D39}"/>
              </a:ext>
            </a:extLst>
          </p:cNvPr>
          <p:cNvSpPr/>
          <p:nvPr/>
        </p:nvSpPr>
        <p:spPr>
          <a:xfrm>
            <a:off x="6623154" y="2886370"/>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協力型</a:t>
            </a:r>
            <a:endParaRPr kumimoji="1" lang="en-US" altLang="ja-JP" dirty="0">
              <a:solidFill>
                <a:schemeClr val="bg1"/>
              </a:solidFill>
            </a:endParaRPr>
          </a:p>
        </p:txBody>
      </p:sp>
      <p:sp>
        <p:nvSpPr>
          <p:cNvPr id="12" name="正方形/長方形 11">
            <a:extLst>
              <a:ext uri="{FF2B5EF4-FFF2-40B4-BE49-F238E27FC236}">
                <a16:creationId xmlns:a16="http://schemas.microsoft.com/office/drawing/2014/main" id="{A0E78837-F3C1-0E95-A208-99B7D08838CF}"/>
              </a:ext>
            </a:extLst>
          </p:cNvPr>
          <p:cNvSpPr/>
          <p:nvPr/>
        </p:nvSpPr>
        <p:spPr>
          <a:xfrm>
            <a:off x="9289705" y="2886370"/>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仮想型</a:t>
            </a:r>
            <a:endParaRPr kumimoji="1" lang="en-US" altLang="ja-JP" dirty="0">
              <a:solidFill>
                <a:schemeClr val="bg1"/>
              </a:solidFill>
            </a:endParaRPr>
          </a:p>
        </p:txBody>
      </p:sp>
      <p:sp>
        <p:nvSpPr>
          <p:cNvPr id="13" name="テキスト ボックス 12">
            <a:extLst>
              <a:ext uri="{FF2B5EF4-FFF2-40B4-BE49-F238E27FC236}">
                <a16:creationId xmlns:a16="http://schemas.microsoft.com/office/drawing/2014/main" id="{4BD18824-88BA-05CD-8EFA-670C2AB4B899}"/>
              </a:ext>
            </a:extLst>
          </p:cNvPr>
          <p:cNvSpPr txBox="1"/>
          <p:nvPr/>
        </p:nvSpPr>
        <p:spPr>
          <a:xfrm>
            <a:off x="1615729" y="3386621"/>
            <a:ext cx="1069841" cy="338554"/>
          </a:xfrm>
          <a:prstGeom prst="rect">
            <a:avLst/>
          </a:prstGeom>
          <a:noFill/>
        </p:spPr>
        <p:txBody>
          <a:bodyPr wrap="square" rtlCol="0">
            <a:spAutoFit/>
          </a:bodyPr>
          <a:lstStyle/>
          <a:p>
            <a:pPr algn="ctr"/>
            <a:r>
              <a:rPr kumimoji="1" lang="ja-JP" altLang="en-US" sz="1600" dirty="0"/>
              <a:t>トップダウン</a:t>
            </a:r>
          </a:p>
        </p:txBody>
      </p:sp>
      <p:sp>
        <p:nvSpPr>
          <p:cNvPr id="15" name="テキスト ボックス 14">
            <a:extLst>
              <a:ext uri="{FF2B5EF4-FFF2-40B4-BE49-F238E27FC236}">
                <a16:creationId xmlns:a16="http://schemas.microsoft.com/office/drawing/2014/main" id="{C4C642D7-AE98-5223-65CF-E73C94CB248D}"/>
              </a:ext>
            </a:extLst>
          </p:cNvPr>
          <p:cNvSpPr txBox="1"/>
          <p:nvPr/>
        </p:nvSpPr>
        <p:spPr>
          <a:xfrm>
            <a:off x="6789697" y="3386621"/>
            <a:ext cx="1388109" cy="338554"/>
          </a:xfrm>
          <a:prstGeom prst="rect">
            <a:avLst/>
          </a:prstGeom>
          <a:noFill/>
        </p:spPr>
        <p:txBody>
          <a:bodyPr wrap="square" rtlCol="0">
            <a:spAutoFit/>
          </a:bodyPr>
          <a:lstStyle/>
          <a:p>
            <a:pPr algn="ctr"/>
            <a:r>
              <a:rPr kumimoji="1" lang="ja-JP" altLang="en-US" sz="1600" dirty="0"/>
              <a:t>誘導・組織化</a:t>
            </a:r>
          </a:p>
        </p:txBody>
      </p:sp>
      <p:sp>
        <p:nvSpPr>
          <p:cNvPr id="16" name="テキスト ボックス 15">
            <a:extLst>
              <a:ext uri="{FF2B5EF4-FFF2-40B4-BE49-F238E27FC236}">
                <a16:creationId xmlns:a16="http://schemas.microsoft.com/office/drawing/2014/main" id="{6C5038E9-0CD2-AF46-44CC-82B956AC8DF2}"/>
              </a:ext>
            </a:extLst>
          </p:cNvPr>
          <p:cNvSpPr txBox="1"/>
          <p:nvPr/>
        </p:nvSpPr>
        <p:spPr>
          <a:xfrm>
            <a:off x="9615382" y="3386621"/>
            <a:ext cx="1069841" cy="338554"/>
          </a:xfrm>
          <a:prstGeom prst="rect">
            <a:avLst/>
          </a:prstGeom>
          <a:noFill/>
        </p:spPr>
        <p:txBody>
          <a:bodyPr wrap="square" rtlCol="0">
            <a:spAutoFit/>
          </a:bodyPr>
          <a:lstStyle/>
          <a:p>
            <a:pPr algn="ctr"/>
            <a:r>
              <a:rPr kumimoji="1" lang="ja-JP" altLang="en-US" sz="1600" dirty="0"/>
              <a:t>創発</a:t>
            </a:r>
          </a:p>
        </p:txBody>
      </p:sp>
      <p:sp>
        <p:nvSpPr>
          <p:cNvPr id="23" name="テキスト ボックス 22">
            <a:extLst>
              <a:ext uri="{FF2B5EF4-FFF2-40B4-BE49-F238E27FC236}">
                <a16:creationId xmlns:a16="http://schemas.microsoft.com/office/drawing/2014/main" id="{DDDB03D9-10A9-B1A1-9A6B-0332523F03AE}"/>
              </a:ext>
            </a:extLst>
          </p:cNvPr>
          <p:cNvSpPr txBox="1"/>
          <p:nvPr/>
        </p:nvSpPr>
        <p:spPr>
          <a:xfrm>
            <a:off x="300148" y="2365018"/>
            <a:ext cx="884166" cy="338554"/>
          </a:xfrm>
          <a:prstGeom prst="rect">
            <a:avLst/>
          </a:prstGeom>
          <a:noFill/>
        </p:spPr>
        <p:txBody>
          <a:bodyPr wrap="square" rtlCol="0">
            <a:spAutoFit/>
          </a:bodyPr>
          <a:lstStyle/>
          <a:p>
            <a:pPr algn="ctr"/>
            <a:r>
              <a:rPr kumimoji="1" lang="ja-JP" altLang="en-US" sz="1600" b="1" dirty="0">
                <a:solidFill>
                  <a:schemeClr val="accent3"/>
                </a:solidFill>
              </a:rPr>
              <a:t>従属的</a:t>
            </a:r>
          </a:p>
        </p:txBody>
      </p:sp>
      <p:sp>
        <p:nvSpPr>
          <p:cNvPr id="19" name="テキスト ボックス 18">
            <a:extLst>
              <a:ext uri="{FF2B5EF4-FFF2-40B4-BE49-F238E27FC236}">
                <a16:creationId xmlns:a16="http://schemas.microsoft.com/office/drawing/2014/main" id="{32171D14-DFC8-B23F-7712-F39ADC47F39D}"/>
              </a:ext>
            </a:extLst>
          </p:cNvPr>
          <p:cNvSpPr txBox="1"/>
          <p:nvPr/>
        </p:nvSpPr>
        <p:spPr>
          <a:xfrm>
            <a:off x="11056579" y="2365018"/>
            <a:ext cx="884166" cy="338554"/>
          </a:xfrm>
          <a:prstGeom prst="rect">
            <a:avLst/>
          </a:prstGeom>
          <a:noFill/>
        </p:spPr>
        <p:txBody>
          <a:bodyPr wrap="square" rtlCol="0">
            <a:spAutoFit/>
          </a:bodyPr>
          <a:lstStyle/>
          <a:p>
            <a:pPr algn="ctr"/>
            <a:r>
              <a:rPr kumimoji="1" lang="ja-JP" altLang="en-US" sz="1600" b="1" dirty="0">
                <a:solidFill>
                  <a:schemeClr val="accent3"/>
                </a:solidFill>
              </a:rPr>
              <a:t>独立的</a:t>
            </a:r>
          </a:p>
        </p:txBody>
      </p:sp>
      <p:sp>
        <p:nvSpPr>
          <p:cNvPr id="4" name="正方形/長方形 3">
            <a:extLst>
              <a:ext uri="{FF2B5EF4-FFF2-40B4-BE49-F238E27FC236}">
                <a16:creationId xmlns:a16="http://schemas.microsoft.com/office/drawing/2014/main" id="{9DB58101-1640-2409-832F-380625C65D50}"/>
              </a:ext>
            </a:extLst>
          </p:cNvPr>
          <p:cNvSpPr/>
          <p:nvPr/>
        </p:nvSpPr>
        <p:spPr>
          <a:xfrm rot="5400000">
            <a:off x="5886780" y="-2326128"/>
            <a:ext cx="527394" cy="97208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b="1" dirty="0">
                <a:solidFill>
                  <a:schemeClr val="bg1"/>
                </a:solidFill>
              </a:rPr>
              <a:t>SoS</a:t>
            </a:r>
            <a:r>
              <a:rPr kumimoji="1" lang="ja-JP" altLang="en-US" b="1" dirty="0">
                <a:solidFill>
                  <a:schemeClr val="bg1"/>
                </a:solidFill>
              </a:rPr>
              <a:t>における協調のタイプ</a:t>
            </a:r>
          </a:p>
        </p:txBody>
      </p:sp>
      <p:sp>
        <p:nvSpPr>
          <p:cNvPr id="2" name="テキスト ボックス 1">
            <a:extLst>
              <a:ext uri="{FF2B5EF4-FFF2-40B4-BE49-F238E27FC236}">
                <a16:creationId xmlns:a16="http://schemas.microsoft.com/office/drawing/2014/main" id="{E1F785C2-D33F-4373-87BD-CC24645659E1}"/>
              </a:ext>
            </a:extLst>
          </p:cNvPr>
          <p:cNvSpPr txBox="1"/>
          <p:nvPr/>
        </p:nvSpPr>
        <p:spPr>
          <a:xfrm>
            <a:off x="3956603" y="4091271"/>
            <a:ext cx="4387745" cy="338554"/>
          </a:xfrm>
          <a:prstGeom prst="rect">
            <a:avLst/>
          </a:prstGeom>
          <a:noFill/>
          <a:ln>
            <a:solidFill>
              <a:schemeClr val="bg1">
                <a:lumMod val="50000"/>
              </a:schemeClr>
            </a:solidFill>
          </a:ln>
        </p:spPr>
        <p:txBody>
          <a:bodyPr wrap="square" rtlCol="0">
            <a:spAutoFit/>
          </a:bodyPr>
          <a:lstStyle/>
          <a:p>
            <a:pPr algn="ctr"/>
            <a:r>
              <a:rPr kumimoji="1" lang="ja-JP" altLang="en-US" sz="1600" dirty="0"/>
              <a:t>電力システム</a:t>
            </a:r>
          </a:p>
        </p:txBody>
      </p:sp>
      <p:sp>
        <p:nvSpPr>
          <p:cNvPr id="6" name="テキスト ボックス 5">
            <a:extLst>
              <a:ext uri="{FF2B5EF4-FFF2-40B4-BE49-F238E27FC236}">
                <a16:creationId xmlns:a16="http://schemas.microsoft.com/office/drawing/2014/main" id="{2293C6AD-50D5-FC3D-4ADD-8E318CB8E6DD}"/>
              </a:ext>
            </a:extLst>
          </p:cNvPr>
          <p:cNvSpPr txBox="1"/>
          <p:nvPr/>
        </p:nvSpPr>
        <p:spPr>
          <a:xfrm>
            <a:off x="3956602" y="4569494"/>
            <a:ext cx="4387745" cy="338554"/>
          </a:xfrm>
          <a:prstGeom prst="rect">
            <a:avLst/>
          </a:prstGeom>
          <a:noFill/>
          <a:ln>
            <a:solidFill>
              <a:schemeClr val="bg1">
                <a:lumMod val="50000"/>
              </a:schemeClr>
            </a:solidFill>
          </a:ln>
        </p:spPr>
        <p:txBody>
          <a:bodyPr wrap="square" rtlCol="0">
            <a:spAutoFit/>
          </a:bodyPr>
          <a:lstStyle/>
          <a:p>
            <a:pPr algn="ctr"/>
            <a:r>
              <a:rPr kumimoji="1" lang="ja-JP" altLang="en-US" sz="1600" dirty="0"/>
              <a:t>鉄道相互直通運転</a:t>
            </a:r>
          </a:p>
        </p:txBody>
      </p:sp>
      <p:sp>
        <p:nvSpPr>
          <p:cNvPr id="7" name="テキスト ボックス 6">
            <a:extLst>
              <a:ext uri="{FF2B5EF4-FFF2-40B4-BE49-F238E27FC236}">
                <a16:creationId xmlns:a16="http://schemas.microsoft.com/office/drawing/2014/main" id="{A5D63D70-BC3E-BC00-E1AD-D2372665C8F0}"/>
              </a:ext>
            </a:extLst>
          </p:cNvPr>
          <p:cNvSpPr txBox="1"/>
          <p:nvPr/>
        </p:nvSpPr>
        <p:spPr>
          <a:xfrm>
            <a:off x="4906742" y="3721359"/>
            <a:ext cx="2487463" cy="338554"/>
          </a:xfrm>
          <a:prstGeom prst="rect">
            <a:avLst/>
          </a:prstGeom>
          <a:noFill/>
        </p:spPr>
        <p:txBody>
          <a:bodyPr wrap="square" rtlCol="0">
            <a:spAutoFit/>
          </a:bodyPr>
          <a:lstStyle/>
          <a:p>
            <a:pPr algn="ctr"/>
            <a:r>
              <a:rPr kumimoji="1" lang="ja-JP" altLang="en-US" sz="1600" b="1" dirty="0">
                <a:solidFill>
                  <a:schemeClr val="accent2"/>
                </a:solidFill>
              </a:rPr>
              <a:t>要請承認＋協力の混合型</a:t>
            </a:r>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事例分類例</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Tree>
    <p:extLst>
      <p:ext uri="{BB962C8B-B14F-4D97-AF65-F5344CB8AC3E}">
        <p14:creationId xmlns:p14="http://schemas.microsoft.com/office/powerpoint/2010/main" val="1286039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Smart Manufacturing</a:t>
            </a:r>
            <a:r>
              <a:rPr lang="ja-JP" altLang="en-US" dirty="0"/>
              <a:t>は、プラントを中心とした</a:t>
            </a:r>
            <a:r>
              <a:rPr lang="en-US" altLang="ja-JP" dirty="0"/>
              <a:t>SoS</a:t>
            </a:r>
            <a:r>
              <a:rPr lang="ja-JP" altLang="en-US" dirty="0"/>
              <a:t>を目指す取り組みである。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製造業の将来の姿</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22" name="テキスト ボックス 21">
            <a:extLst>
              <a:ext uri="{FF2B5EF4-FFF2-40B4-BE49-F238E27FC236}">
                <a16:creationId xmlns:a16="http://schemas.microsoft.com/office/drawing/2014/main" id="{467D15A9-707F-1494-27B0-4EC9AA75964D}"/>
              </a:ext>
            </a:extLst>
          </p:cNvPr>
          <p:cNvSpPr txBox="1"/>
          <p:nvPr/>
        </p:nvSpPr>
        <p:spPr>
          <a:xfrm>
            <a:off x="1497260" y="2019067"/>
            <a:ext cx="9197480" cy="400110"/>
          </a:xfrm>
          <a:prstGeom prst="rect">
            <a:avLst/>
          </a:prstGeom>
          <a:noFill/>
        </p:spPr>
        <p:txBody>
          <a:bodyPr wrap="square" rtlCol="0">
            <a:spAutoFit/>
          </a:bodyPr>
          <a:lstStyle/>
          <a:p>
            <a:r>
              <a:rPr kumimoji="1" lang="en-US" altLang="ja-JP" sz="2000" dirty="0"/>
              <a:t>IoT</a:t>
            </a:r>
            <a:r>
              <a:rPr kumimoji="1" lang="ja-JP" altLang="en-US" sz="2000" dirty="0"/>
              <a:t>・デジタル技術によって、データ取得・利活用を最大限に生かした現場運用にする。</a:t>
            </a:r>
          </a:p>
        </p:txBody>
      </p:sp>
      <p:sp>
        <p:nvSpPr>
          <p:cNvPr id="24" name="テキスト ボックス 23">
            <a:extLst>
              <a:ext uri="{FF2B5EF4-FFF2-40B4-BE49-F238E27FC236}">
                <a16:creationId xmlns:a16="http://schemas.microsoft.com/office/drawing/2014/main" id="{834E239F-F28A-C315-0BCB-3327B3EACF60}"/>
              </a:ext>
            </a:extLst>
          </p:cNvPr>
          <p:cNvSpPr txBox="1"/>
          <p:nvPr/>
        </p:nvSpPr>
        <p:spPr>
          <a:xfrm>
            <a:off x="658323" y="3686175"/>
            <a:ext cx="4159720" cy="707886"/>
          </a:xfrm>
          <a:prstGeom prst="rect">
            <a:avLst/>
          </a:prstGeom>
          <a:noFill/>
        </p:spPr>
        <p:txBody>
          <a:bodyPr wrap="square" rtlCol="0">
            <a:spAutoFit/>
          </a:bodyPr>
          <a:lstStyle/>
          <a:p>
            <a:r>
              <a:rPr kumimoji="1" lang="ja-JP" altLang="en-US" sz="2000" dirty="0"/>
              <a:t>プラント内の機械・システムをスマートに連携させる取り組み</a:t>
            </a:r>
          </a:p>
        </p:txBody>
      </p:sp>
      <p:sp>
        <p:nvSpPr>
          <p:cNvPr id="25" name="テキスト ボックス 24">
            <a:extLst>
              <a:ext uri="{FF2B5EF4-FFF2-40B4-BE49-F238E27FC236}">
                <a16:creationId xmlns:a16="http://schemas.microsoft.com/office/drawing/2014/main" id="{1FCD6BE1-909B-36BD-226D-0B1EF0670EF5}"/>
              </a:ext>
            </a:extLst>
          </p:cNvPr>
          <p:cNvSpPr txBox="1"/>
          <p:nvPr/>
        </p:nvSpPr>
        <p:spPr>
          <a:xfrm>
            <a:off x="6535020" y="3667125"/>
            <a:ext cx="4159720" cy="707886"/>
          </a:xfrm>
          <a:prstGeom prst="rect">
            <a:avLst/>
          </a:prstGeom>
          <a:noFill/>
        </p:spPr>
        <p:txBody>
          <a:bodyPr wrap="square" rtlCol="0">
            <a:spAutoFit/>
          </a:bodyPr>
          <a:lstStyle/>
          <a:p>
            <a:r>
              <a:rPr kumimoji="1" lang="ja-JP" altLang="en-US" sz="2000" dirty="0"/>
              <a:t>プラントや企業単位を超えたもの同士を連携</a:t>
            </a:r>
          </a:p>
        </p:txBody>
      </p:sp>
      <p:sp>
        <p:nvSpPr>
          <p:cNvPr id="26" name="正方形/長方形 25">
            <a:extLst>
              <a:ext uri="{FF2B5EF4-FFF2-40B4-BE49-F238E27FC236}">
                <a16:creationId xmlns:a16="http://schemas.microsoft.com/office/drawing/2014/main" id="{C4CD861A-DC65-4F5B-0665-29733978986B}"/>
              </a:ext>
            </a:extLst>
          </p:cNvPr>
          <p:cNvSpPr/>
          <p:nvPr/>
        </p:nvSpPr>
        <p:spPr>
          <a:xfrm>
            <a:off x="1497260" y="2751669"/>
            <a:ext cx="2481846"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Smart Factory</a:t>
            </a:r>
          </a:p>
        </p:txBody>
      </p:sp>
      <p:sp>
        <p:nvSpPr>
          <p:cNvPr id="27" name="正方形/長方形 26">
            <a:extLst>
              <a:ext uri="{FF2B5EF4-FFF2-40B4-BE49-F238E27FC236}">
                <a16:creationId xmlns:a16="http://schemas.microsoft.com/office/drawing/2014/main" id="{5D217662-B057-38F7-E752-ECC841FFA283}"/>
              </a:ext>
            </a:extLst>
          </p:cNvPr>
          <p:cNvSpPr/>
          <p:nvPr/>
        </p:nvSpPr>
        <p:spPr>
          <a:xfrm>
            <a:off x="5889155" y="2751669"/>
            <a:ext cx="527685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Smart Manufacturing / Connected Industries</a:t>
            </a:r>
          </a:p>
        </p:txBody>
      </p:sp>
      <p:sp>
        <p:nvSpPr>
          <p:cNvPr id="2" name="正方形/長方形 1">
            <a:extLst>
              <a:ext uri="{FF2B5EF4-FFF2-40B4-BE49-F238E27FC236}">
                <a16:creationId xmlns:a16="http://schemas.microsoft.com/office/drawing/2014/main" id="{997658B7-6227-2BA0-8E15-5F3C9459364E}"/>
              </a:ext>
            </a:extLst>
          </p:cNvPr>
          <p:cNvSpPr/>
          <p:nvPr/>
        </p:nvSpPr>
        <p:spPr>
          <a:xfrm>
            <a:off x="9423832" y="129316"/>
            <a:ext cx="1742173" cy="721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絵を追加予定</a:t>
            </a:r>
          </a:p>
        </p:txBody>
      </p:sp>
    </p:spTree>
    <p:extLst>
      <p:ext uri="{BB962C8B-B14F-4D97-AF65-F5344CB8AC3E}">
        <p14:creationId xmlns:p14="http://schemas.microsoft.com/office/powerpoint/2010/main" val="2770746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デジタル技術の活用によって、お客様の</a:t>
            </a:r>
            <a:r>
              <a:rPr lang="en-US" altLang="ja-JP" dirty="0"/>
              <a:t>DX</a:t>
            </a:r>
            <a:r>
              <a:rPr lang="ja-JP" altLang="en-US" dirty="0"/>
              <a:t>に貢献する。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a:t>
            </a:r>
            <a:r>
              <a:rPr lang="ja-JP" altLang="en-US" dirty="0"/>
              <a:t>の価値提供</a:t>
            </a:r>
            <a:endParaRPr lang="en-US" altLang="ja-JP"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2" name="テキスト ボックス 1">
            <a:extLst>
              <a:ext uri="{FF2B5EF4-FFF2-40B4-BE49-F238E27FC236}">
                <a16:creationId xmlns:a16="http://schemas.microsoft.com/office/drawing/2014/main" id="{EEB11405-427B-0279-AFFE-03080A0C811E}"/>
              </a:ext>
            </a:extLst>
          </p:cNvPr>
          <p:cNvSpPr txBox="1"/>
          <p:nvPr/>
        </p:nvSpPr>
        <p:spPr>
          <a:xfrm>
            <a:off x="7201318" y="5663322"/>
            <a:ext cx="4455065" cy="461665"/>
          </a:xfrm>
          <a:prstGeom prst="rect">
            <a:avLst/>
          </a:prstGeom>
          <a:noFill/>
        </p:spPr>
        <p:txBody>
          <a:bodyPr wrap="square" rtlCol="0">
            <a:spAutoFit/>
          </a:bodyPr>
          <a:lstStyle/>
          <a:p>
            <a:r>
              <a:rPr kumimoji="1" lang="en-US" altLang="ja-JP" sz="1200" dirty="0"/>
              <a:t>※https://www.yokogawa.co.jp/solutions/featured-topics/digital-transformation/smart-manufacturing/</a:t>
            </a:r>
            <a:endParaRPr kumimoji="1" lang="ja-JP" altLang="en-US" sz="1200" dirty="0"/>
          </a:p>
        </p:txBody>
      </p:sp>
      <p:pic>
        <p:nvPicPr>
          <p:cNvPr id="1026" name="Picture 2" descr="autonomy level">
            <a:extLst>
              <a:ext uri="{FF2B5EF4-FFF2-40B4-BE49-F238E27FC236}">
                <a16:creationId xmlns:a16="http://schemas.microsoft.com/office/drawing/2014/main" id="{5502E2A2-1EC8-9378-C50A-B34461EB80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39"/>
          <a:stretch/>
        </p:blipFill>
        <p:spPr bwMode="auto">
          <a:xfrm>
            <a:off x="0" y="2502284"/>
            <a:ext cx="6718868" cy="3170846"/>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a:extLst>
              <a:ext uri="{FF2B5EF4-FFF2-40B4-BE49-F238E27FC236}">
                <a16:creationId xmlns:a16="http://schemas.microsoft.com/office/drawing/2014/main" id="{6B40F8C9-1CD0-27C5-B260-3E6840B32048}"/>
              </a:ext>
            </a:extLst>
          </p:cNvPr>
          <p:cNvSpPr/>
          <p:nvPr/>
        </p:nvSpPr>
        <p:spPr>
          <a:xfrm>
            <a:off x="762418" y="1666339"/>
            <a:ext cx="5628792" cy="4709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Industrial Automation to Industrial Autonomy (IA2IA</a:t>
            </a:r>
            <a:r>
              <a:rPr kumimoji="1" lang="en-US" altLang="ja-JP" sz="1050" dirty="0"/>
              <a:t>TM</a:t>
            </a:r>
            <a:r>
              <a:rPr kumimoji="1" lang="en-US" altLang="ja-JP" dirty="0"/>
              <a:t>)</a:t>
            </a:r>
            <a:endParaRPr kumimoji="1" lang="ja-JP" altLang="en-US" dirty="0"/>
          </a:p>
        </p:txBody>
      </p:sp>
      <p:pic>
        <p:nvPicPr>
          <p:cNvPr id="10" name="図 9">
            <a:extLst>
              <a:ext uri="{FF2B5EF4-FFF2-40B4-BE49-F238E27FC236}">
                <a16:creationId xmlns:a16="http://schemas.microsoft.com/office/drawing/2014/main" id="{7C10BCDE-FA4E-4619-563C-1A76AC8835AB}"/>
              </a:ext>
            </a:extLst>
          </p:cNvPr>
          <p:cNvPicPr>
            <a:picLocks noChangeAspect="1"/>
          </p:cNvPicPr>
          <p:nvPr/>
        </p:nvPicPr>
        <p:blipFill rotWithShape="1">
          <a:blip r:embed="rId3"/>
          <a:srcRect t="11888"/>
          <a:stretch/>
        </p:blipFill>
        <p:spPr>
          <a:xfrm>
            <a:off x="6689321" y="2502284"/>
            <a:ext cx="5436004" cy="3170846"/>
          </a:xfrm>
          <a:prstGeom prst="rect">
            <a:avLst/>
          </a:prstGeom>
        </p:spPr>
      </p:pic>
      <p:sp>
        <p:nvSpPr>
          <p:cNvPr id="11" name="テキスト ボックス 10">
            <a:extLst>
              <a:ext uri="{FF2B5EF4-FFF2-40B4-BE49-F238E27FC236}">
                <a16:creationId xmlns:a16="http://schemas.microsoft.com/office/drawing/2014/main" id="{627D61DA-1281-783F-DE52-0D459750422A}"/>
              </a:ext>
            </a:extLst>
          </p:cNvPr>
          <p:cNvSpPr txBox="1"/>
          <p:nvPr/>
        </p:nvSpPr>
        <p:spPr>
          <a:xfrm>
            <a:off x="762418" y="5663322"/>
            <a:ext cx="4455065" cy="276999"/>
          </a:xfrm>
          <a:prstGeom prst="rect">
            <a:avLst/>
          </a:prstGeom>
          <a:noFill/>
        </p:spPr>
        <p:txBody>
          <a:bodyPr wrap="square" rtlCol="0">
            <a:spAutoFit/>
          </a:bodyPr>
          <a:lstStyle/>
          <a:p>
            <a:r>
              <a:rPr kumimoji="1" lang="en-US" altLang="ja-JP" sz="1200" dirty="0"/>
              <a:t>※https://www.yokogawa.co.jp/solutions/featured-topics/ia2ia/</a:t>
            </a:r>
            <a:endParaRPr kumimoji="1" lang="ja-JP" altLang="en-US" sz="1200" dirty="0"/>
          </a:p>
        </p:txBody>
      </p:sp>
      <p:sp>
        <p:nvSpPr>
          <p:cNvPr id="12" name="正方形/長方形 11">
            <a:extLst>
              <a:ext uri="{FF2B5EF4-FFF2-40B4-BE49-F238E27FC236}">
                <a16:creationId xmlns:a16="http://schemas.microsoft.com/office/drawing/2014/main" id="{403AF79D-CEED-7DA6-2785-8A66ACEB0FAB}"/>
              </a:ext>
            </a:extLst>
          </p:cNvPr>
          <p:cNvSpPr/>
          <p:nvPr/>
        </p:nvSpPr>
        <p:spPr>
          <a:xfrm>
            <a:off x="7051825" y="1666339"/>
            <a:ext cx="4486275" cy="4709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Smart Manufacturing</a:t>
            </a:r>
            <a:endParaRPr kumimoji="1" lang="ja-JP" altLang="en-US" dirty="0"/>
          </a:p>
        </p:txBody>
      </p:sp>
      <p:sp>
        <p:nvSpPr>
          <p:cNvPr id="13" name="テキスト ボックス 12">
            <a:extLst>
              <a:ext uri="{FF2B5EF4-FFF2-40B4-BE49-F238E27FC236}">
                <a16:creationId xmlns:a16="http://schemas.microsoft.com/office/drawing/2014/main" id="{371AC109-43C0-41DA-1E9B-8AACBA124DA9}"/>
              </a:ext>
            </a:extLst>
          </p:cNvPr>
          <p:cNvSpPr txBox="1"/>
          <p:nvPr/>
        </p:nvSpPr>
        <p:spPr>
          <a:xfrm>
            <a:off x="1005272" y="2214210"/>
            <a:ext cx="5143083" cy="338554"/>
          </a:xfrm>
          <a:prstGeom prst="rect">
            <a:avLst/>
          </a:prstGeom>
          <a:noFill/>
        </p:spPr>
        <p:txBody>
          <a:bodyPr wrap="square" rtlCol="0">
            <a:spAutoFit/>
          </a:bodyPr>
          <a:lstStyle/>
          <a:p>
            <a:r>
              <a:rPr kumimoji="1" lang="ja-JP" altLang="en-US" sz="1600" b="1" dirty="0"/>
              <a:t>プラント操業の自律化（環境を学習、適応する機能）</a:t>
            </a:r>
          </a:p>
        </p:txBody>
      </p:sp>
      <p:sp>
        <p:nvSpPr>
          <p:cNvPr id="15" name="二等辺三角形 14">
            <a:extLst>
              <a:ext uri="{FF2B5EF4-FFF2-40B4-BE49-F238E27FC236}">
                <a16:creationId xmlns:a16="http://schemas.microsoft.com/office/drawing/2014/main" id="{E2184CD5-2F69-52F5-C45B-F8EBD683E501}"/>
              </a:ext>
            </a:extLst>
          </p:cNvPr>
          <p:cNvSpPr/>
          <p:nvPr/>
        </p:nvSpPr>
        <p:spPr>
          <a:xfrm rot="5400000">
            <a:off x="776972" y="2295359"/>
            <a:ext cx="242398" cy="17625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AF86B971-2018-584A-086A-B034DEB8AFCF}"/>
              </a:ext>
            </a:extLst>
          </p:cNvPr>
          <p:cNvSpPr txBox="1"/>
          <p:nvPr/>
        </p:nvSpPr>
        <p:spPr>
          <a:xfrm>
            <a:off x="7345880" y="2214210"/>
            <a:ext cx="3707665" cy="338554"/>
          </a:xfrm>
          <a:prstGeom prst="rect">
            <a:avLst/>
          </a:prstGeom>
          <a:noFill/>
        </p:spPr>
        <p:txBody>
          <a:bodyPr wrap="square" rtlCol="0">
            <a:spAutoFit/>
          </a:bodyPr>
          <a:lstStyle/>
          <a:p>
            <a:r>
              <a:rPr kumimoji="1" lang="en-US" altLang="ja-JP" sz="1600" b="1" dirty="0"/>
              <a:t>End to End</a:t>
            </a:r>
            <a:r>
              <a:rPr kumimoji="1" lang="ja-JP" altLang="en-US" sz="1600" b="1" dirty="0"/>
              <a:t>なパフォーマンス改善</a:t>
            </a:r>
          </a:p>
        </p:txBody>
      </p:sp>
      <p:sp>
        <p:nvSpPr>
          <p:cNvPr id="17" name="二等辺三角形 16">
            <a:extLst>
              <a:ext uri="{FF2B5EF4-FFF2-40B4-BE49-F238E27FC236}">
                <a16:creationId xmlns:a16="http://schemas.microsoft.com/office/drawing/2014/main" id="{EFD7582F-FCFF-E7A4-F52D-D606146E8CDB}"/>
              </a:ext>
            </a:extLst>
          </p:cNvPr>
          <p:cNvSpPr/>
          <p:nvPr/>
        </p:nvSpPr>
        <p:spPr>
          <a:xfrm rot="5400000">
            <a:off x="7080140" y="2295359"/>
            <a:ext cx="242398" cy="17625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875198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SoS</a:t>
            </a:r>
            <a:r>
              <a:rPr lang="ja-JP" altLang="en-US" dirty="0"/>
              <a:t>を前提としたグローバル構想のもとで、価値・サービスの提供を目指すことを宣言。</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a:t>
            </a:r>
            <a:r>
              <a:rPr lang="ja-JP" altLang="en-US" dirty="0"/>
              <a:t>が目指す</a:t>
            </a:r>
            <a:r>
              <a:rPr lang="en-US" altLang="ja-JP" dirty="0"/>
              <a:t>SoS</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pic>
        <p:nvPicPr>
          <p:cNvPr id="18" name="図 17">
            <a:extLst>
              <a:ext uri="{FF2B5EF4-FFF2-40B4-BE49-F238E27FC236}">
                <a16:creationId xmlns:a16="http://schemas.microsoft.com/office/drawing/2014/main" id="{733F612E-F590-6F42-185B-2C7F688FF2E6}"/>
              </a:ext>
            </a:extLst>
          </p:cNvPr>
          <p:cNvPicPr>
            <a:picLocks noChangeAspect="1"/>
          </p:cNvPicPr>
          <p:nvPr/>
        </p:nvPicPr>
        <p:blipFill>
          <a:blip r:embed="rId2"/>
          <a:stretch>
            <a:fillRect/>
          </a:stretch>
        </p:blipFill>
        <p:spPr>
          <a:xfrm>
            <a:off x="495783" y="2046262"/>
            <a:ext cx="4387850" cy="3479800"/>
          </a:xfrm>
          <a:prstGeom prst="rect">
            <a:avLst/>
          </a:prstGeom>
        </p:spPr>
      </p:pic>
      <p:sp>
        <p:nvSpPr>
          <p:cNvPr id="2" name="テキスト ボックス 1">
            <a:extLst>
              <a:ext uri="{FF2B5EF4-FFF2-40B4-BE49-F238E27FC236}">
                <a16:creationId xmlns:a16="http://schemas.microsoft.com/office/drawing/2014/main" id="{EEB11405-427B-0279-AFFE-03080A0C811E}"/>
              </a:ext>
            </a:extLst>
          </p:cNvPr>
          <p:cNvSpPr txBox="1"/>
          <p:nvPr/>
        </p:nvSpPr>
        <p:spPr>
          <a:xfrm>
            <a:off x="440855" y="5614613"/>
            <a:ext cx="5038242" cy="338554"/>
          </a:xfrm>
          <a:prstGeom prst="rect">
            <a:avLst/>
          </a:prstGeom>
          <a:noFill/>
        </p:spPr>
        <p:txBody>
          <a:bodyPr wrap="square" rtlCol="0">
            <a:spAutoFit/>
          </a:bodyPr>
          <a:lstStyle/>
          <a:p>
            <a:r>
              <a:rPr kumimoji="1" lang="en-US" altLang="ja-JP" sz="1600" dirty="0"/>
              <a:t>※</a:t>
            </a:r>
            <a:r>
              <a:rPr kumimoji="1" lang="ja-JP" altLang="en-US" sz="1600" dirty="0"/>
              <a:t>横河電機 中期経営計画「</a:t>
            </a:r>
            <a:r>
              <a:rPr kumimoji="1" lang="en-US" altLang="ja-JP" sz="1600" dirty="0"/>
              <a:t>Accelerate Growth 2023</a:t>
            </a:r>
            <a:r>
              <a:rPr kumimoji="1" lang="ja-JP" altLang="en-US" sz="1600" dirty="0"/>
              <a:t>」</a:t>
            </a:r>
          </a:p>
        </p:txBody>
      </p:sp>
      <p:sp>
        <p:nvSpPr>
          <p:cNvPr id="4" name="テキスト ボックス 3">
            <a:extLst>
              <a:ext uri="{FF2B5EF4-FFF2-40B4-BE49-F238E27FC236}">
                <a16:creationId xmlns:a16="http://schemas.microsoft.com/office/drawing/2014/main" id="{E5103F94-6DF8-A099-D41A-0521B1D29CDB}"/>
              </a:ext>
            </a:extLst>
          </p:cNvPr>
          <p:cNvSpPr txBox="1"/>
          <p:nvPr/>
        </p:nvSpPr>
        <p:spPr>
          <a:xfrm>
            <a:off x="865077" y="1703216"/>
            <a:ext cx="3785305" cy="369332"/>
          </a:xfrm>
          <a:prstGeom prst="rect">
            <a:avLst/>
          </a:prstGeom>
          <a:noFill/>
        </p:spPr>
        <p:txBody>
          <a:bodyPr wrap="square" rtlCol="0">
            <a:spAutoFit/>
          </a:bodyPr>
          <a:lstStyle/>
          <a:p>
            <a:pPr algn="ctr"/>
            <a:r>
              <a:rPr kumimoji="1" lang="en-US" altLang="ja-JP" dirty="0"/>
              <a:t>YOKOGAWA</a:t>
            </a:r>
            <a:r>
              <a:rPr kumimoji="1" lang="ja-JP" altLang="en-US" dirty="0"/>
              <a:t>が目指す</a:t>
            </a:r>
            <a:r>
              <a:rPr kumimoji="1" lang="en-US" altLang="ja-JP" dirty="0"/>
              <a:t>SoS</a:t>
            </a:r>
            <a:r>
              <a:rPr kumimoji="1" lang="ja-JP" altLang="en-US" dirty="0"/>
              <a:t>の概観</a:t>
            </a:r>
          </a:p>
        </p:txBody>
      </p:sp>
      <p:sp>
        <p:nvSpPr>
          <p:cNvPr id="6" name="テキスト ボックス 5">
            <a:extLst>
              <a:ext uri="{FF2B5EF4-FFF2-40B4-BE49-F238E27FC236}">
                <a16:creationId xmlns:a16="http://schemas.microsoft.com/office/drawing/2014/main" id="{387DC6AB-3E2A-97AF-F3E0-8B60DFBE1EEA}"/>
              </a:ext>
            </a:extLst>
          </p:cNvPr>
          <p:cNvSpPr txBox="1"/>
          <p:nvPr/>
        </p:nvSpPr>
        <p:spPr>
          <a:xfrm>
            <a:off x="5572125" y="3248094"/>
            <a:ext cx="5724525" cy="707886"/>
          </a:xfrm>
          <a:prstGeom prst="rect">
            <a:avLst/>
          </a:prstGeom>
          <a:noFill/>
        </p:spPr>
        <p:txBody>
          <a:bodyPr wrap="square" rtlCol="0">
            <a:spAutoFit/>
          </a:bodyPr>
          <a:lstStyle/>
          <a:p>
            <a:r>
              <a:rPr kumimoji="1" lang="en-US" altLang="ja-JP" sz="2000" b="1" dirty="0">
                <a:solidFill>
                  <a:schemeClr val="accent1"/>
                </a:solidFill>
              </a:rPr>
              <a:t>SoS</a:t>
            </a:r>
            <a:r>
              <a:rPr kumimoji="1" lang="ja-JP" altLang="en-US" sz="2000" b="1" dirty="0">
                <a:solidFill>
                  <a:schemeClr val="accent1"/>
                </a:solidFill>
              </a:rPr>
              <a:t>が社会実装された世界でのインテグレータとなり、全体最適による価値創出を目指す。</a:t>
            </a:r>
          </a:p>
        </p:txBody>
      </p:sp>
      <p:sp>
        <p:nvSpPr>
          <p:cNvPr id="7" name="矢印: 右 6">
            <a:extLst>
              <a:ext uri="{FF2B5EF4-FFF2-40B4-BE49-F238E27FC236}">
                <a16:creationId xmlns:a16="http://schemas.microsoft.com/office/drawing/2014/main" id="{DDCB6E54-198A-CDA3-6A06-E695E3DD41BC}"/>
              </a:ext>
            </a:extLst>
          </p:cNvPr>
          <p:cNvSpPr/>
          <p:nvPr/>
        </p:nvSpPr>
        <p:spPr>
          <a:xfrm>
            <a:off x="5063654" y="3489698"/>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4152603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楕円 15">
            <a:extLst>
              <a:ext uri="{FF2B5EF4-FFF2-40B4-BE49-F238E27FC236}">
                <a16:creationId xmlns:a16="http://schemas.microsoft.com/office/drawing/2014/main" id="{02586CD8-4DC2-A286-0ADA-8FE07F981E9C}"/>
              </a:ext>
            </a:extLst>
          </p:cNvPr>
          <p:cNvSpPr/>
          <p:nvPr/>
        </p:nvSpPr>
        <p:spPr>
          <a:xfrm>
            <a:off x="3130934" y="3714009"/>
            <a:ext cx="5769928" cy="1617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2EFC6314-5651-446E-8348-4F7C8AEAD7CE}"/>
              </a:ext>
            </a:extLst>
          </p:cNvPr>
          <p:cNvSpPr/>
          <p:nvPr/>
        </p:nvSpPr>
        <p:spPr>
          <a:xfrm>
            <a:off x="3130934" y="3714009"/>
            <a:ext cx="4693603" cy="1617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86DEDA3C-1E83-D428-7425-4E3A04407FA4}"/>
              </a:ext>
            </a:extLst>
          </p:cNvPr>
          <p:cNvSpPr/>
          <p:nvPr/>
        </p:nvSpPr>
        <p:spPr>
          <a:xfrm>
            <a:off x="3130934" y="4007625"/>
            <a:ext cx="3217228" cy="10305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従来の顧客に閉じたローカルなサービスではなく、グローバル構想のもとで、</a:t>
            </a:r>
            <a:r>
              <a:rPr lang="en-US" altLang="ja-JP" dirty="0"/>
              <a:t>SoS</a:t>
            </a:r>
            <a:r>
              <a:rPr lang="ja-JP" altLang="en-US" dirty="0"/>
              <a:t>を前提とした価値・サービスを提供する形態を目指す傾向にある。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製造業の将来構想</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8" name="楕円 7">
            <a:extLst>
              <a:ext uri="{FF2B5EF4-FFF2-40B4-BE49-F238E27FC236}">
                <a16:creationId xmlns:a16="http://schemas.microsoft.com/office/drawing/2014/main" id="{25AF066E-60E4-FA5B-CDE0-3EF47CBAFB11}"/>
              </a:ext>
            </a:extLst>
          </p:cNvPr>
          <p:cNvSpPr/>
          <p:nvPr/>
        </p:nvSpPr>
        <p:spPr>
          <a:xfrm>
            <a:off x="3169034" y="4342819"/>
            <a:ext cx="1609725" cy="5180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00C73A1B-8B30-CC98-99F6-95A3CAE36AA0}"/>
              </a:ext>
            </a:extLst>
          </p:cNvPr>
          <p:cNvSpPr txBox="1"/>
          <p:nvPr/>
        </p:nvSpPr>
        <p:spPr>
          <a:xfrm>
            <a:off x="3546623" y="4432589"/>
            <a:ext cx="854545" cy="338554"/>
          </a:xfrm>
          <a:prstGeom prst="rect">
            <a:avLst/>
          </a:prstGeom>
          <a:noFill/>
        </p:spPr>
        <p:txBody>
          <a:bodyPr wrap="square" rtlCol="0">
            <a:spAutoFit/>
          </a:bodyPr>
          <a:lstStyle/>
          <a:p>
            <a:r>
              <a:rPr kumimoji="1" lang="ja-JP" altLang="en-US" sz="1600" dirty="0"/>
              <a:t>プラント</a:t>
            </a:r>
          </a:p>
        </p:txBody>
      </p:sp>
      <p:sp>
        <p:nvSpPr>
          <p:cNvPr id="12" name="テキスト ボックス 11">
            <a:extLst>
              <a:ext uri="{FF2B5EF4-FFF2-40B4-BE49-F238E27FC236}">
                <a16:creationId xmlns:a16="http://schemas.microsoft.com/office/drawing/2014/main" id="{A307CC04-2572-42AA-4BA9-C8C285D0EC2A}"/>
              </a:ext>
            </a:extLst>
          </p:cNvPr>
          <p:cNvSpPr txBox="1"/>
          <p:nvPr/>
        </p:nvSpPr>
        <p:spPr>
          <a:xfrm>
            <a:off x="4908850" y="4222456"/>
            <a:ext cx="854545" cy="338554"/>
          </a:xfrm>
          <a:prstGeom prst="rect">
            <a:avLst/>
          </a:prstGeom>
          <a:noFill/>
        </p:spPr>
        <p:txBody>
          <a:bodyPr wrap="square" rtlCol="0">
            <a:spAutoFit/>
          </a:bodyPr>
          <a:lstStyle/>
          <a:p>
            <a:r>
              <a:rPr kumimoji="1" lang="ja-JP" altLang="en-US" sz="1600" dirty="0"/>
              <a:t>企業</a:t>
            </a:r>
          </a:p>
        </p:txBody>
      </p:sp>
      <p:sp>
        <p:nvSpPr>
          <p:cNvPr id="15" name="テキスト ボックス 14">
            <a:extLst>
              <a:ext uri="{FF2B5EF4-FFF2-40B4-BE49-F238E27FC236}">
                <a16:creationId xmlns:a16="http://schemas.microsoft.com/office/drawing/2014/main" id="{8388659A-E180-F687-BF24-DA15B767BA7A}"/>
              </a:ext>
            </a:extLst>
          </p:cNvPr>
          <p:cNvSpPr txBox="1"/>
          <p:nvPr/>
        </p:nvSpPr>
        <p:spPr>
          <a:xfrm>
            <a:off x="6294996" y="4140201"/>
            <a:ext cx="1063058" cy="584775"/>
          </a:xfrm>
          <a:prstGeom prst="rect">
            <a:avLst/>
          </a:prstGeom>
          <a:noFill/>
        </p:spPr>
        <p:txBody>
          <a:bodyPr wrap="square" rtlCol="0">
            <a:spAutoFit/>
          </a:bodyPr>
          <a:lstStyle/>
          <a:p>
            <a:r>
              <a:rPr kumimoji="1" lang="ja-JP" altLang="en-US" sz="1600" dirty="0"/>
              <a:t>サプライチェーン</a:t>
            </a:r>
          </a:p>
        </p:txBody>
      </p:sp>
      <p:sp>
        <p:nvSpPr>
          <p:cNvPr id="17" name="テキスト ボックス 16">
            <a:extLst>
              <a:ext uri="{FF2B5EF4-FFF2-40B4-BE49-F238E27FC236}">
                <a16:creationId xmlns:a16="http://schemas.microsoft.com/office/drawing/2014/main" id="{33028F63-7C7B-B254-33C2-ED0E02151C68}"/>
              </a:ext>
            </a:extLst>
          </p:cNvPr>
          <p:cNvSpPr txBox="1"/>
          <p:nvPr/>
        </p:nvSpPr>
        <p:spPr>
          <a:xfrm>
            <a:off x="7994092" y="4342819"/>
            <a:ext cx="760008" cy="346621"/>
          </a:xfrm>
          <a:prstGeom prst="rect">
            <a:avLst/>
          </a:prstGeom>
          <a:noFill/>
        </p:spPr>
        <p:txBody>
          <a:bodyPr wrap="square" rtlCol="0">
            <a:spAutoFit/>
          </a:bodyPr>
          <a:lstStyle/>
          <a:p>
            <a:r>
              <a:rPr kumimoji="1" lang="ja-JP" altLang="en-US" sz="1600" dirty="0"/>
              <a:t>社会</a:t>
            </a:r>
          </a:p>
        </p:txBody>
      </p:sp>
      <p:sp>
        <p:nvSpPr>
          <p:cNvPr id="20" name="テキスト ボックス 19">
            <a:extLst>
              <a:ext uri="{FF2B5EF4-FFF2-40B4-BE49-F238E27FC236}">
                <a16:creationId xmlns:a16="http://schemas.microsoft.com/office/drawing/2014/main" id="{7902B866-D134-4F2C-4722-C7ACDE31B0BE}"/>
              </a:ext>
            </a:extLst>
          </p:cNvPr>
          <p:cNvSpPr txBox="1"/>
          <p:nvPr/>
        </p:nvSpPr>
        <p:spPr>
          <a:xfrm>
            <a:off x="2162085" y="2588620"/>
            <a:ext cx="7663691" cy="369332"/>
          </a:xfrm>
          <a:prstGeom prst="rect">
            <a:avLst/>
          </a:prstGeom>
          <a:noFill/>
        </p:spPr>
        <p:txBody>
          <a:bodyPr wrap="square" rtlCol="0">
            <a:spAutoFit/>
          </a:bodyPr>
          <a:lstStyle/>
          <a:p>
            <a:pPr algn="ctr"/>
            <a:r>
              <a:rPr kumimoji="1" lang="ja-JP" altLang="en-US" dirty="0"/>
              <a:t>社会・地域とのインフラ同士あるいはサプライチェーン全体が連携したグローバル構想</a:t>
            </a:r>
          </a:p>
        </p:txBody>
      </p:sp>
      <p:sp>
        <p:nvSpPr>
          <p:cNvPr id="2" name="正方形/長方形 1">
            <a:extLst>
              <a:ext uri="{FF2B5EF4-FFF2-40B4-BE49-F238E27FC236}">
                <a16:creationId xmlns:a16="http://schemas.microsoft.com/office/drawing/2014/main" id="{C8D78F62-38F3-6040-BE4C-A8B5EA700B8E}"/>
              </a:ext>
            </a:extLst>
          </p:cNvPr>
          <p:cNvSpPr/>
          <p:nvPr/>
        </p:nvSpPr>
        <p:spPr>
          <a:xfrm>
            <a:off x="9423832" y="129316"/>
            <a:ext cx="1742173" cy="721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絵を追加予定</a:t>
            </a:r>
          </a:p>
        </p:txBody>
      </p:sp>
    </p:spTree>
    <p:extLst>
      <p:ext uri="{BB962C8B-B14F-4D97-AF65-F5344CB8AC3E}">
        <p14:creationId xmlns:p14="http://schemas.microsoft.com/office/powerpoint/2010/main" val="2329928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5652429" cy="853432"/>
          </a:xfrm>
        </p:spPr>
        <p:txBody>
          <a:bodyPr/>
          <a:lstStyle/>
          <a:p>
            <a:r>
              <a:rPr lang="ja-JP" altLang="en-US" sz="2000" dirty="0"/>
              <a:t>横河電機が工業団地向けの地域エネルギー管理システムを構築した事例。</a:t>
            </a:r>
            <a:endParaRPr lang="en-US" altLang="ja-JP" sz="2000" dirty="0"/>
          </a:p>
          <a:p>
            <a:r>
              <a:rPr lang="ja-JP" altLang="en-US" sz="2000" dirty="0"/>
              <a:t>複数の工場と住居地帯が隣接している工業団地に、中心的な事業体が運営する自家発電設備を活用する</a:t>
            </a:r>
            <a:r>
              <a:rPr lang="en-US" altLang="ja-JP" sz="2000" dirty="0"/>
              <a:t>CEMS</a:t>
            </a:r>
            <a:r>
              <a:rPr lang="ja-JP" altLang="en-US" sz="2000" dirty="0"/>
              <a:t>が導入された。</a:t>
            </a:r>
            <a:endParaRPr lang="en-US" altLang="ja-JP" sz="2000" dirty="0"/>
          </a:p>
          <a:p>
            <a:pPr lvl="1"/>
            <a:r>
              <a:rPr lang="ja-JP" altLang="en-US" sz="1800" dirty="0"/>
              <a:t>具体的には、ガスコジェネ・太陽光発電・蓄電池から供給される電力や熱と、大手地域電力会社やガス会社から購入した電力・都市ガスを、全体の</a:t>
            </a:r>
            <a:r>
              <a:rPr lang="en-US" altLang="ja-JP" sz="1800" dirty="0"/>
              <a:t>EMS</a:t>
            </a:r>
            <a:r>
              <a:rPr lang="ja-JP" altLang="en-US" sz="1800" dirty="0"/>
              <a:t>によって制御・最適化し、工業団地の</a:t>
            </a:r>
            <a:r>
              <a:rPr lang="en-US" altLang="ja-JP" sz="1800" dirty="0"/>
              <a:t>7</a:t>
            </a:r>
            <a:r>
              <a:rPr lang="ja-JP" altLang="en-US" sz="1800" dirty="0"/>
              <a:t>工場へ効率的にエネルギー供給する。</a:t>
            </a:r>
            <a:endParaRPr lang="en-US" altLang="ja-JP" sz="1800" dirty="0"/>
          </a:p>
          <a:p>
            <a:pPr lvl="1"/>
            <a:r>
              <a:rPr lang="ja-JP" altLang="en-US" sz="1800" dirty="0"/>
              <a:t>需要抑制</a:t>
            </a:r>
            <a:r>
              <a:rPr lang="ja-JP" altLang="en-US" sz="1600" dirty="0"/>
              <a:t>（</a:t>
            </a:r>
            <a:r>
              <a:rPr lang="en-US" altLang="ja-JP" sz="1600" dirty="0"/>
              <a:t>Dynamic Pricing</a:t>
            </a:r>
            <a:r>
              <a:rPr lang="ja-JP" altLang="en-US" sz="1600" dirty="0"/>
              <a:t>やデマンドレスポンス）</a:t>
            </a:r>
            <a:r>
              <a:rPr lang="ja-JP" altLang="en-US" sz="1800" dirty="0"/>
              <a:t>を</a:t>
            </a:r>
            <a:br>
              <a:rPr lang="en-US" altLang="ja-JP" sz="1800" dirty="0"/>
            </a:br>
            <a:r>
              <a:rPr lang="ja-JP" altLang="en-US" sz="1800" dirty="0"/>
              <a:t>要請することで、より高度な需給平衡を実現している。</a:t>
            </a:r>
            <a:endParaRPr lang="en-US" altLang="ja-JP" sz="1800" dirty="0"/>
          </a:p>
          <a:p>
            <a:pPr lvl="1"/>
            <a:r>
              <a:rPr lang="ja-JP" altLang="en-US" sz="1800" dirty="0"/>
              <a:t>長期停電などの非常時には、工業団地への最低限のエネルギー供給だけでなく、電力会社に安価で売電して電力供給を支援する。</a:t>
            </a:r>
            <a:endParaRPr lang="en-US" altLang="ja-JP" sz="1800"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地域エネルギー管理システムの事例</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地域エネルギー管理システムの事例</a:t>
            </a:r>
            <a:endParaRPr kumimoji="1" lang="ja-JP" altLang="en-US" sz="1600" b="1" dirty="0">
              <a:solidFill>
                <a:schemeClr val="bg1"/>
              </a:solidFill>
            </a:endParaRPr>
          </a:p>
        </p:txBody>
      </p:sp>
      <p:sp>
        <p:nvSpPr>
          <p:cNvPr id="17" name="正方形/長方形 16">
            <a:extLst>
              <a:ext uri="{FF2B5EF4-FFF2-40B4-BE49-F238E27FC236}">
                <a16:creationId xmlns:a16="http://schemas.microsoft.com/office/drawing/2014/main" id="{96B64BDC-6DA7-803A-5091-92CD01DD9803}"/>
              </a:ext>
            </a:extLst>
          </p:cNvPr>
          <p:cNvSpPr/>
          <p:nvPr/>
        </p:nvSpPr>
        <p:spPr>
          <a:xfrm>
            <a:off x="8176382" y="1331696"/>
            <a:ext cx="1767648" cy="853432"/>
          </a:xfrm>
          <a:prstGeom prst="rect">
            <a:avLst/>
          </a:prstGeom>
          <a:solidFill>
            <a:schemeClr val="accent3">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正方形/長方形 17">
            <a:extLst>
              <a:ext uri="{FF2B5EF4-FFF2-40B4-BE49-F238E27FC236}">
                <a16:creationId xmlns:a16="http://schemas.microsoft.com/office/drawing/2014/main" id="{1BC51371-7D5A-58D4-3807-74B1E917547F}"/>
              </a:ext>
            </a:extLst>
          </p:cNvPr>
          <p:cNvSpPr/>
          <p:nvPr/>
        </p:nvSpPr>
        <p:spPr>
          <a:xfrm>
            <a:off x="10208667" y="1332727"/>
            <a:ext cx="1689974" cy="853432"/>
          </a:xfrm>
          <a:prstGeom prst="rect">
            <a:avLst/>
          </a:prstGeom>
          <a:solidFill>
            <a:schemeClr val="accent3">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正方形/長方形 19">
            <a:extLst>
              <a:ext uri="{FF2B5EF4-FFF2-40B4-BE49-F238E27FC236}">
                <a16:creationId xmlns:a16="http://schemas.microsoft.com/office/drawing/2014/main" id="{8909238F-FB28-9937-A7C6-34BEA70256DD}"/>
              </a:ext>
            </a:extLst>
          </p:cNvPr>
          <p:cNvSpPr/>
          <p:nvPr/>
        </p:nvSpPr>
        <p:spPr>
          <a:xfrm>
            <a:off x="6339285" y="4766774"/>
            <a:ext cx="5559903" cy="1140153"/>
          </a:xfrm>
          <a:prstGeom prst="rect">
            <a:avLst/>
          </a:prstGeom>
          <a:solidFill>
            <a:schemeClr val="accent4">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正方形/長方形 20">
            <a:extLst>
              <a:ext uri="{FF2B5EF4-FFF2-40B4-BE49-F238E27FC236}">
                <a16:creationId xmlns:a16="http://schemas.microsoft.com/office/drawing/2014/main" id="{91D66BEC-AF11-CDA2-5C6A-F19FF1A724C9}"/>
              </a:ext>
            </a:extLst>
          </p:cNvPr>
          <p:cNvSpPr/>
          <p:nvPr/>
        </p:nvSpPr>
        <p:spPr>
          <a:xfrm>
            <a:off x="6345565" y="2764173"/>
            <a:ext cx="5553623" cy="1726394"/>
          </a:xfrm>
          <a:prstGeom prst="rect">
            <a:avLst/>
          </a:prstGeom>
          <a:solidFill>
            <a:schemeClr val="accent6">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22" name="コネクタ: カギ線 21">
            <a:extLst>
              <a:ext uri="{FF2B5EF4-FFF2-40B4-BE49-F238E27FC236}">
                <a16:creationId xmlns:a16="http://schemas.microsoft.com/office/drawing/2014/main" id="{1B4D4ECE-B633-9C79-47C3-23C6ABAC5CED}"/>
              </a:ext>
            </a:extLst>
          </p:cNvPr>
          <p:cNvCxnSpPr>
            <a:cxnSpLocks/>
            <a:stCxn id="72" idx="4"/>
            <a:endCxn id="73" idx="0"/>
          </p:cNvCxnSpPr>
          <p:nvPr/>
        </p:nvCxnSpPr>
        <p:spPr>
          <a:xfrm rot="5400000">
            <a:off x="7186667" y="3414150"/>
            <a:ext cx="930467" cy="2124075"/>
          </a:xfrm>
          <a:prstGeom prst="bentConnector3">
            <a:avLst>
              <a:gd name="adj1" fmla="val 50000"/>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59BA1FB1-3953-5373-397D-DD7C74D02825}"/>
              </a:ext>
            </a:extLst>
          </p:cNvPr>
          <p:cNvSpPr/>
          <p:nvPr/>
        </p:nvSpPr>
        <p:spPr>
          <a:xfrm>
            <a:off x="8476161" y="2898617"/>
            <a:ext cx="1228005" cy="10964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5" name="グラフィックス 24" descr="稲妻 単色塗りつぶし">
            <a:extLst>
              <a:ext uri="{FF2B5EF4-FFF2-40B4-BE49-F238E27FC236}">
                <a16:creationId xmlns:a16="http://schemas.microsoft.com/office/drawing/2014/main" id="{07989F0E-B5EC-37C4-391C-4ABFC74A65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20377" y="2343582"/>
            <a:ext cx="312523" cy="312523"/>
          </a:xfrm>
          <a:prstGeom prst="rect">
            <a:avLst/>
          </a:prstGeom>
        </p:spPr>
      </p:pic>
      <p:pic>
        <p:nvPicPr>
          <p:cNvPr id="26" name="グラフィックス 25" descr="工場 単色塗りつぶし">
            <a:extLst>
              <a:ext uri="{FF2B5EF4-FFF2-40B4-BE49-F238E27FC236}">
                <a16:creationId xmlns:a16="http://schemas.microsoft.com/office/drawing/2014/main" id="{28027E40-E6EC-758A-30C8-9374ADEBC8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37865" y="4947783"/>
            <a:ext cx="590699" cy="590699"/>
          </a:xfrm>
          <a:prstGeom prst="rect">
            <a:avLst/>
          </a:prstGeom>
        </p:spPr>
      </p:pic>
      <p:cxnSp>
        <p:nvCxnSpPr>
          <p:cNvPr id="27" name="直線矢印コネクタ 26">
            <a:extLst>
              <a:ext uri="{FF2B5EF4-FFF2-40B4-BE49-F238E27FC236}">
                <a16:creationId xmlns:a16="http://schemas.microsoft.com/office/drawing/2014/main" id="{17F8AA6E-68D9-F9FE-F5CF-F85DA33CAEE4}"/>
              </a:ext>
            </a:extLst>
          </p:cNvPr>
          <p:cNvCxnSpPr>
            <a:cxnSpLocks/>
            <a:stCxn id="29" idx="3"/>
            <a:endCxn id="24" idx="1"/>
          </p:cNvCxnSpPr>
          <p:nvPr/>
        </p:nvCxnSpPr>
        <p:spPr>
          <a:xfrm flipV="1">
            <a:off x="7840599" y="3446861"/>
            <a:ext cx="635562" cy="2303"/>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8" name="グラフィックス 27" descr="稲妻 単色塗りつぶし">
            <a:extLst>
              <a:ext uri="{FF2B5EF4-FFF2-40B4-BE49-F238E27FC236}">
                <a16:creationId xmlns:a16="http://schemas.microsoft.com/office/drawing/2014/main" id="{98C22E6A-9FF8-8F01-4A5B-B9EF656791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00971" y="4084768"/>
            <a:ext cx="312523" cy="312523"/>
          </a:xfrm>
          <a:prstGeom prst="rect">
            <a:avLst/>
          </a:prstGeom>
        </p:spPr>
      </p:pic>
      <p:sp>
        <p:nvSpPr>
          <p:cNvPr id="29" name="四角形: 角を丸くする 28">
            <a:extLst>
              <a:ext uri="{FF2B5EF4-FFF2-40B4-BE49-F238E27FC236}">
                <a16:creationId xmlns:a16="http://schemas.microsoft.com/office/drawing/2014/main" id="{2B073259-9B8F-5C7C-6F2F-01011431E138}"/>
              </a:ext>
            </a:extLst>
          </p:cNvPr>
          <p:cNvSpPr/>
          <p:nvPr/>
        </p:nvSpPr>
        <p:spPr>
          <a:xfrm>
            <a:off x="6532531" y="3114272"/>
            <a:ext cx="1308068" cy="6697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0" name="グラフィックス 29" descr="ソーラー パネル 単色塗りつぶし">
            <a:extLst>
              <a:ext uri="{FF2B5EF4-FFF2-40B4-BE49-F238E27FC236}">
                <a16:creationId xmlns:a16="http://schemas.microsoft.com/office/drawing/2014/main" id="{B5CDF36A-BB49-962F-7776-11E0355AC46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28715" y="3241506"/>
            <a:ext cx="433233" cy="433233"/>
          </a:xfrm>
          <a:prstGeom prst="rect">
            <a:avLst/>
          </a:prstGeom>
        </p:spPr>
      </p:pic>
      <p:pic>
        <p:nvPicPr>
          <p:cNvPr id="31" name="Picture 2" descr="バッテリー | フリーのアイコンイラスト素材 icon-pit">
            <a:extLst>
              <a:ext uri="{FF2B5EF4-FFF2-40B4-BE49-F238E27FC236}">
                <a16:creationId xmlns:a16="http://schemas.microsoft.com/office/drawing/2014/main" id="{09F75FCD-7A09-4392-8548-717073608BB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38164" y="3220530"/>
            <a:ext cx="513981" cy="513981"/>
          </a:xfrm>
          <a:prstGeom prst="rect">
            <a:avLst/>
          </a:prstGeom>
          <a:noFill/>
          <a:extLst>
            <a:ext uri="{909E8E84-426E-40DD-AFC4-6F175D3DCCD1}">
              <a14:hiddenFill xmlns:a14="http://schemas.microsoft.com/office/drawing/2010/main">
                <a:solidFill>
                  <a:srgbClr val="FFFFFF"/>
                </a:solidFill>
              </a14:hiddenFill>
            </a:ext>
          </a:extLst>
        </p:spPr>
      </p:pic>
      <p:pic>
        <p:nvPicPr>
          <p:cNvPr id="32" name="グラフィックス 31" descr="倉庫 単色塗りつぶし">
            <a:extLst>
              <a:ext uri="{FF2B5EF4-FFF2-40B4-BE49-F238E27FC236}">
                <a16:creationId xmlns:a16="http://schemas.microsoft.com/office/drawing/2014/main" id="{3B36FA68-3923-013C-A991-CBC8100032A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53121" y="2168294"/>
            <a:ext cx="927027" cy="927027"/>
          </a:xfrm>
          <a:prstGeom prst="rect">
            <a:avLst/>
          </a:prstGeom>
        </p:spPr>
      </p:pic>
      <p:pic>
        <p:nvPicPr>
          <p:cNvPr id="33" name="グラフィックス 32" descr="工場 単色塗りつぶし">
            <a:extLst>
              <a:ext uri="{FF2B5EF4-FFF2-40B4-BE49-F238E27FC236}">
                <a16:creationId xmlns:a16="http://schemas.microsoft.com/office/drawing/2014/main" id="{6E7D7017-FA7C-B0B6-5EC0-10ABBBB460E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28206" y="4947783"/>
            <a:ext cx="590699" cy="590699"/>
          </a:xfrm>
          <a:prstGeom prst="rect">
            <a:avLst/>
          </a:prstGeom>
        </p:spPr>
      </p:pic>
      <p:pic>
        <p:nvPicPr>
          <p:cNvPr id="34" name="グラフィックス 33" descr="工場 単色塗りつぶし">
            <a:extLst>
              <a:ext uri="{FF2B5EF4-FFF2-40B4-BE49-F238E27FC236}">
                <a16:creationId xmlns:a16="http://schemas.microsoft.com/office/drawing/2014/main" id="{035BCB61-2EF3-42DB-98D6-108DF5BF31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18547" y="4947783"/>
            <a:ext cx="590699" cy="590699"/>
          </a:xfrm>
          <a:prstGeom prst="rect">
            <a:avLst/>
          </a:prstGeom>
        </p:spPr>
      </p:pic>
      <p:pic>
        <p:nvPicPr>
          <p:cNvPr id="35" name="グラフィックス 34" descr="工場 単色塗りつぶし">
            <a:extLst>
              <a:ext uri="{FF2B5EF4-FFF2-40B4-BE49-F238E27FC236}">
                <a16:creationId xmlns:a16="http://schemas.microsoft.com/office/drawing/2014/main" id="{CF65C02D-F2CF-74B8-0F69-044305E861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08888" y="4947783"/>
            <a:ext cx="590699" cy="590699"/>
          </a:xfrm>
          <a:prstGeom prst="rect">
            <a:avLst/>
          </a:prstGeom>
        </p:spPr>
      </p:pic>
      <p:pic>
        <p:nvPicPr>
          <p:cNvPr id="36" name="グラフィックス 35" descr="工場 単色塗りつぶし">
            <a:extLst>
              <a:ext uri="{FF2B5EF4-FFF2-40B4-BE49-F238E27FC236}">
                <a16:creationId xmlns:a16="http://schemas.microsoft.com/office/drawing/2014/main" id="{3044D6C3-0819-C4D1-9021-1DCA402A50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99229" y="4947783"/>
            <a:ext cx="590699" cy="590699"/>
          </a:xfrm>
          <a:prstGeom prst="rect">
            <a:avLst/>
          </a:prstGeom>
        </p:spPr>
      </p:pic>
      <p:pic>
        <p:nvPicPr>
          <p:cNvPr id="37" name="グラフィックス 36" descr="工場 単色塗りつぶし">
            <a:extLst>
              <a:ext uri="{FF2B5EF4-FFF2-40B4-BE49-F238E27FC236}">
                <a16:creationId xmlns:a16="http://schemas.microsoft.com/office/drawing/2014/main" id="{16C852F6-F974-4365-31FE-D0B3830481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89570" y="4947783"/>
            <a:ext cx="590699" cy="590699"/>
          </a:xfrm>
          <a:prstGeom prst="rect">
            <a:avLst/>
          </a:prstGeom>
        </p:spPr>
      </p:pic>
      <p:pic>
        <p:nvPicPr>
          <p:cNvPr id="38" name="グラフィックス 37" descr="工場 単色塗りつぶし">
            <a:extLst>
              <a:ext uri="{FF2B5EF4-FFF2-40B4-BE49-F238E27FC236}">
                <a16:creationId xmlns:a16="http://schemas.microsoft.com/office/drawing/2014/main" id="{A6137A06-5EE5-16AC-AC42-5CD11DB7A7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79910" y="4947783"/>
            <a:ext cx="590699" cy="590699"/>
          </a:xfrm>
          <a:prstGeom prst="rect">
            <a:avLst/>
          </a:prstGeom>
        </p:spPr>
      </p:pic>
      <p:cxnSp>
        <p:nvCxnSpPr>
          <p:cNvPr id="39" name="コネクタ: カギ線 38">
            <a:extLst>
              <a:ext uri="{FF2B5EF4-FFF2-40B4-BE49-F238E27FC236}">
                <a16:creationId xmlns:a16="http://schemas.microsoft.com/office/drawing/2014/main" id="{55AE7B4C-7CA3-B7EB-B063-0C8881801BDD}"/>
              </a:ext>
            </a:extLst>
          </p:cNvPr>
          <p:cNvCxnSpPr>
            <a:cxnSpLocks/>
            <a:stCxn id="24" idx="2"/>
            <a:endCxn id="38" idx="0"/>
          </p:cNvCxnSpPr>
          <p:nvPr/>
        </p:nvCxnSpPr>
        <p:spPr>
          <a:xfrm rot="16200000" flipH="1">
            <a:off x="9806373" y="3278896"/>
            <a:ext cx="952678" cy="2385096"/>
          </a:xfrm>
          <a:prstGeom prst="bentConnector3">
            <a:avLst>
              <a:gd name="adj1" fmla="val 59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411AD7AE-E8C7-8941-C08A-F9C2222ECE08}"/>
              </a:ext>
            </a:extLst>
          </p:cNvPr>
          <p:cNvCxnSpPr>
            <a:cxnSpLocks/>
            <a:stCxn id="24" idx="2"/>
            <a:endCxn id="37" idx="0"/>
          </p:cNvCxnSpPr>
          <p:nvPr/>
        </p:nvCxnSpPr>
        <p:spPr>
          <a:xfrm rot="16200000" flipH="1">
            <a:off x="9411203" y="3674066"/>
            <a:ext cx="952678" cy="1594756"/>
          </a:xfrm>
          <a:prstGeom prst="bentConnector3">
            <a:avLst>
              <a:gd name="adj1" fmla="val 59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76ACF3BB-2920-C4D3-B994-405275A9FF81}"/>
              </a:ext>
            </a:extLst>
          </p:cNvPr>
          <p:cNvCxnSpPr>
            <a:cxnSpLocks/>
            <a:stCxn id="24" idx="2"/>
            <a:endCxn id="36" idx="0"/>
          </p:cNvCxnSpPr>
          <p:nvPr/>
        </p:nvCxnSpPr>
        <p:spPr>
          <a:xfrm rot="16200000" flipH="1">
            <a:off x="9016032" y="4069236"/>
            <a:ext cx="952678" cy="804415"/>
          </a:xfrm>
          <a:prstGeom prst="bentConnector3">
            <a:avLst>
              <a:gd name="adj1" fmla="val 60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F383AAF9-8B2E-0DE4-5A81-A7883F1BA316}"/>
              </a:ext>
            </a:extLst>
          </p:cNvPr>
          <p:cNvCxnSpPr>
            <a:cxnSpLocks/>
            <a:stCxn id="24" idx="2"/>
            <a:endCxn id="35" idx="0"/>
          </p:cNvCxnSpPr>
          <p:nvPr/>
        </p:nvCxnSpPr>
        <p:spPr>
          <a:xfrm rot="16200000" flipH="1">
            <a:off x="8620862" y="4464407"/>
            <a:ext cx="952678" cy="14074"/>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489C0D37-05F2-BF04-3C18-77D466E95C7A}"/>
              </a:ext>
            </a:extLst>
          </p:cNvPr>
          <p:cNvCxnSpPr>
            <a:cxnSpLocks/>
            <a:stCxn id="24" idx="2"/>
            <a:endCxn id="34" idx="0"/>
          </p:cNvCxnSpPr>
          <p:nvPr/>
        </p:nvCxnSpPr>
        <p:spPr>
          <a:xfrm rot="5400000">
            <a:off x="8225692" y="4083311"/>
            <a:ext cx="952678" cy="776267"/>
          </a:xfrm>
          <a:prstGeom prst="bentConnector3">
            <a:avLst>
              <a:gd name="adj1" fmla="val 61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コネクタ: カギ線 43">
            <a:extLst>
              <a:ext uri="{FF2B5EF4-FFF2-40B4-BE49-F238E27FC236}">
                <a16:creationId xmlns:a16="http://schemas.microsoft.com/office/drawing/2014/main" id="{B72E848B-0F5A-25B1-8718-FDAD9DA4C9A5}"/>
              </a:ext>
            </a:extLst>
          </p:cNvPr>
          <p:cNvCxnSpPr>
            <a:cxnSpLocks/>
            <a:stCxn id="24" idx="2"/>
            <a:endCxn id="33" idx="0"/>
          </p:cNvCxnSpPr>
          <p:nvPr/>
        </p:nvCxnSpPr>
        <p:spPr>
          <a:xfrm rot="5400000">
            <a:off x="7830521" y="3688140"/>
            <a:ext cx="952678" cy="1566608"/>
          </a:xfrm>
          <a:prstGeom prst="bentConnector3">
            <a:avLst>
              <a:gd name="adj1" fmla="val 61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コネクタ: カギ線 44">
            <a:extLst>
              <a:ext uri="{FF2B5EF4-FFF2-40B4-BE49-F238E27FC236}">
                <a16:creationId xmlns:a16="http://schemas.microsoft.com/office/drawing/2014/main" id="{CDFE9160-A00E-C50E-5FAB-1E1521D728D4}"/>
              </a:ext>
            </a:extLst>
          </p:cNvPr>
          <p:cNvCxnSpPr>
            <a:cxnSpLocks/>
            <a:stCxn id="24" idx="2"/>
            <a:endCxn id="26" idx="0"/>
          </p:cNvCxnSpPr>
          <p:nvPr/>
        </p:nvCxnSpPr>
        <p:spPr>
          <a:xfrm rot="5400000">
            <a:off x="7435351" y="3292970"/>
            <a:ext cx="952678" cy="2356949"/>
          </a:xfrm>
          <a:prstGeom prst="bentConnector3">
            <a:avLst>
              <a:gd name="adj1" fmla="val 60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3F65238D-3F5B-0B03-6A0A-5485854AFCB2}"/>
              </a:ext>
            </a:extLst>
          </p:cNvPr>
          <p:cNvSpPr txBox="1"/>
          <p:nvPr/>
        </p:nvSpPr>
        <p:spPr>
          <a:xfrm>
            <a:off x="6246453" y="3770229"/>
            <a:ext cx="1792614" cy="307777"/>
          </a:xfrm>
          <a:prstGeom prst="rect">
            <a:avLst/>
          </a:prstGeom>
          <a:noFill/>
        </p:spPr>
        <p:txBody>
          <a:bodyPr wrap="square" rtlCol="0">
            <a:spAutoFit/>
          </a:bodyPr>
          <a:lstStyle/>
          <a:p>
            <a:pPr algn="ctr"/>
            <a:r>
              <a:rPr kumimoji="1" lang="ja-JP" altLang="en-US" sz="1400" dirty="0"/>
              <a:t>再生可能エネルギー</a:t>
            </a:r>
          </a:p>
        </p:txBody>
      </p:sp>
      <p:pic>
        <p:nvPicPr>
          <p:cNvPr id="47" name="グラフィックス 46" descr="送電塔 単色塗りつぶし">
            <a:extLst>
              <a:ext uri="{FF2B5EF4-FFF2-40B4-BE49-F238E27FC236}">
                <a16:creationId xmlns:a16="http://schemas.microsoft.com/office/drawing/2014/main" id="{727BFFBC-7108-794C-68F9-FE7FDEC5CD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23562" y="1589734"/>
            <a:ext cx="537120" cy="537120"/>
          </a:xfrm>
          <a:prstGeom prst="rect">
            <a:avLst/>
          </a:prstGeom>
        </p:spPr>
      </p:pic>
      <p:pic>
        <p:nvPicPr>
          <p:cNvPr id="48" name="Picture 4" descr="ガスタンクのアイコン">
            <a:extLst>
              <a:ext uri="{FF2B5EF4-FFF2-40B4-BE49-F238E27FC236}">
                <a16:creationId xmlns:a16="http://schemas.microsoft.com/office/drawing/2014/main" id="{806E4B23-AD4C-3240-615C-8D8B018B7A5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370088" y="1518602"/>
            <a:ext cx="693850" cy="69385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cogeneration Icon 1233995">
            <a:extLst>
              <a:ext uri="{FF2B5EF4-FFF2-40B4-BE49-F238E27FC236}">
                <a16:creationId xmlns:a16="http://schemas.microsoft.com/office/drawing/2014/main" id="{C1B94C42-F14A-7EE0-2F38-F5A6B0935C72}"/>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6009" t="24441" r="15451" b="24287"/>
          <a:stretch/>
        </p:blipFill>
        <p:spPr bwMode="auto">
          <a:xfrm>
            <a:off x="10828781" y="3087157"/>
            <a:ext cx="848674" cy="634870"/>
          </a:xfrm>
          <a:prstGeom prst="rect">
            <a:avLst/>
          </a:prstGeom>
          <a:noFill/>
          <a:extLst>
            <a:ext uri="{909E8E84-426E-40DD-AFC4-6F175D3DCCD1}">
              <a14:hiddenFill xmlns:a14="http://schemas.microsoft.com/office/drawing/2010/main">
                <a:solidFill>
                  <a:srgbClr val="FFFFFF"/>
                </a:solidFill>
              </a14:hiddenFill>
            </a:ext>
          </a:extLst>
        </p:spPr>
      </p:pic>
      <p:pic>
        <p:nvPicPr>
          <p:cNvPr id="50" name="グラフィックス 49" descr="建設作業員男性 単色塗りつぶし">
            <a:extLst>
              <a:ext uri="{FF2B5EF4-FFF2-40B4-BE49-F238E27FC236}">
                <a16:creationId xmlns:a16="http://schemas.microsoft.com/office/drawing/2014/main" id="{FC470CFD-5E92-78FA-8952-40710134B48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184014" y="3069696"/>
            <a:ext cx="565753" cy="565753"/>
          </a:xfrm>
          <a:prstGeom prst="rect">
            <a:avLst/>
          </a:prstGeom>
        </p:spPr>
      </p:pic>
      <p:cxnSp>
        <p:nvCxnSpPr>
          <p:cNvPr id="51" name="直線矢印コネクタ 50">
            <a:extLst>
              <a:ext uri="{FF2B5EF4-FFF2-40B4-BE49-F238E27FC236}">
                <a16:creationId xmlns:a16="http://schemas.microsoft.com/office/drawing/2014/main" id="{B1C1A252-5797-7DA1-CD62-A4CF2D273729}"/>
              </a:ext>
            </a:extLst>
          </p:cNvPr>
          <p:cNvCxnSpPr>
            <a:cxnSpLocks/>
          </p:cNvCxnSpPr>
          <p:nvPr/>
        </p:nvCxnSpPr>
        <p:spPr>
          <a:xfrm>
            <a:off x="11077461" y="2186159"/>
            <a:ext cx="4206" cy="900998"/>
          </a:xfrm>
          <a:prstGeom prst="straightConnector1">
            <a:avLst/>
          </a:prstGeom>
          <a:ln w="38100">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68B9AC7D-FCBA-AC4F-F53D-762F3BA610A3}"/>
              </a:ext>
            </a:extLst>
          </p:cNvPr>
          <p:cNvSpPr txBox="1"/>
          <p:nvPr/>
        </p:nvSpPr>
        <p:spPr>
          <a:xfrm>
            <a:off x="8166466" y="1336515"/>
            <a:ext cx="1058405" cy="307777"/>
          </a:xfrm>
          <a:prstGeom prst="rect">
            <a:avLst/>
          </a:prstGeom>
          <a:noFill/>
        </p:spPr>
        <p:txBody>
          <a:bodyPr wrap="square" rtlCol="0">
            <a:spAutoFit/>
          </a:bodyPr>
          <a:lstStyle/>
          <a:p>
            <a:pPr algn="ctr"/>
            <a:r>
              <a:rPr kumimoji="1" lang="ja-JP" altLang="en-US" sz="1400" dirty="0"/>
              <a:t>電力系統</a:t>
            </a:r>
          </a:p>
        </p:txBody>
      </p:sp>
      <p:sp>
        <p:nvSpPr>
          <p:cNvPr id="53" name="正方形/長方形 52">
            <a:extLst>
              <a:ext uri="{FF2B5EF4-FFF2-40B4-BE49-F238E27FC236}">
                <a16:creationId xmlns:a16="http://schemas.microsoft.com/office/drawing/2014/main" id="{5BAB5B8B-FFC3-3E0A-395A-6B545EB4886D}"/>
              </a:ext>
            </a:extLst>
          </p:cNvPr>
          <p:cNvSpPr/>
          <p:nvPr/>
        </p:nvSpPr>
        <p:spPr>
          <a:xfrm>
            <a:off x="8676183" y="3621712"/>
            <a:ext cx="831072" cy="268211"/>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CEMS</a:t>
            </a:r>
            <a:endParaRPr kumimoji="1" lang="ja-JP" altLang="en-US" sz="1400" dirty="0">
              <a:solidFill>
                <a:schemeClr val="bg1"/>
              </a:solidFill>
            </a:endParaRPr>
          </a:p>
        </p:txBody>
      </p:sp>
      <p:sp>
        <p:nvSpPr>
          <p:cNvPr id="54" name="テキスト ボックス 53">
            <a:extLst>
              <a:ext uri="{FF2B5EF4-FFF2-40B4-BE49-F238E27FC236}">
                <a16:creationId xmlns:a16="http://schemas.microsoft.com/office/drawing/2014/main" id="{215566B6-E36B-29EF-5484-FD227ACACE79}"/>
              </a:ext>
            </a:extLst>
          </p:cNvPr>
          <p:cNvSpPr txBox="1"/>
          <p:nvPr/>
        </p:nvSpPr>
        <p:spPr>
          <a:xfrm>
            <a:off x="7598123" y="5902779"/>
            <a:ext cx="3012227" cy="338554"/>
          </a:xfrm>
          <a:prstGeom prst="rect">
            <a:avLst/>
          </a:prstGeom>
          <a:noFill/>
        </p:spPr>
        <p:txBody>
          <a:bodyPr wrap="square" rtlCol="0">
            <a:spAutoFit/>
          </a:bodyPr>
          <a:lstStyle/>
          <a:p>
            <a:pPr algn="ctr"/>
            <a:r>
              <a:rPr kumimoji="1" lang="ja-JP" altLang="en-US" sz="1600" b="1" dirty="0">
                <a:solidFill>
                  <a:schemeClr val="accent4"/>
                </a:solidFill>
              </a:rPr>
              <a:t>工業団地 </a:t>
            </a:r>
            <a:r>
              <a:rPr kumimoji="1" lang="en-US" altLang="ja-JP" sz="1600" b="1" dirty="0">
                <a:solidFill>
                  <a:schemeClr val="accent4"/>
                </a:solidFill>
              </a:rPr>
              <a:t>(7</a:t>
            </a:r>
            <a:r>
              <a:rPr kumimoji="1" lang="ja-JP" altLang="en-US" sz="1600" b="1" dirty="0">
                <a:solidFill>
                  <a:schemeClr val="accent4"/>
                </a:solidFill>
              </a:rPr>
              <a:t>工場</a:t>
            </a:r>
            <a:r>
              <a:rPr kumimoji="1" lang="en-US" altLang="ja-JP" sz="1600" b="1" dirty="0">
                <a:solidFill>
                  <a:schemeClr val="accent4"/>
                </a:solidFill>
              </a:rPr>
              <a:t>)</a:t>
            </a:r>
            <a:endParaRPr kumimoji="1" lang="ja-JP" altLang="en-US" sz="1600" b="1" dirty="0">
              <a:solidFill>
                <a:schemeClr val="accent4"/>
              </a:solidFill>
            </a:endParaRPr>
          </a:p>
        </p:txBody>
      </p:sp>
      <p:sp>
        <p:nvSpPr>
          <p:cNvPr id="55" name="テキスト ボックス 54">
            <a:extLst>
              <a:ext uri="{FF2B5EF4-FFF2-40B4-BE49-F238E27FC236}">
                <a16:creationId xmlns:a16="http://schemas.microsoft.com/office/drawing/2014/main" id="{185B0D31-7834-3EA7-6681-50582B7124C2}"/>
              </a:ext>
            </a:extLst>
          </p:cNvPr>
          <p:cNvSpPr txBox="1"/>
          <p:nvPr/>
        </p:nvSpPr>
        <p:spPr>
          <a:xfrm>
            <a:off x="6195612" y="1927289"/>
            <a:ext cx="1442044" cy="338554"/>
          </a:xfrm>
          <a:prstGeom prst="rect">
            <a:avLst/>
          </a:prstGeom>
          <a:noFill/>
        </p:spPr>
        <p:txBody>
          <a:bodyPr wrap="square" rtlCol="0">
            <a:spAutoFit/>
          </a:bodyPr>
          <a:lstStyle/>
          <a:p>
            <a:pPr algn="ctr"/>
            <a:r>
              <a:rPr kumimoji="1" lang="ja-JP" altLang="en-US" sz="1600" b="1" dirty="0">
                <a:solidFill>
                  <a:schemeClr val="accent1"/>
                </a:solidFill>
              </a:rPr>
              <a:t>中央事業体</a:t>
            </a:r>
          </a:p>
        </p:txBody>
      </p:sp>
      <p:sp>
        <p:nvSpPr>
          <p:cNvPr id="56" name="テキスト ボックス 55">
            <a:extLst>
              <a:ext uri="{FF2B5EF4-FFF2-40B4-BE49-F238E27FC236}">
                <a16:creationId xmlns:a16="http://schemas.microsoft.com/office/drawing/2014/main" id="{EA503EE9-00CB-7E78-6439-345B4DC94B7E}"/>
              </a:ext>
            </a:extLst>
          </p:cNvPr>
          <p:cNvSpPr txBox="1"/>
          <p:nvPr/>
        </p:nvSpPr>
        <p:spPr>
          <a:xfrm>
            <a:off x="10593735" y="3732119"/>
            <a:ext cx="1293389" cy="307777"/>
          </a:xfrm>
          <a:prstGeom prst="rect">
            <a:avLst/>
          </a:prstGeom>
          <a:noFill/>
        </p:spPr>
        <p:txBody>
          <a:bodyPr wrap="square" rtlCol="0">
            <a:spAutoFit/>
          </a:bodyPr>
          <a:lstStyle/>
          <a:p>
            <a:pPr algn="ctr"/>
            <a:r>
              <a:rPr kumimoji="1" lang="ja-JP" altLang="en-US" sz="1400" dirty="0"/>
              <a:t>コジェネシステム</a:t>
            </a:r>
          </a:p>
        </p:txBody>
      </p:sp>
      <p:pic>
        <p:nvPicPr>
          <p:cNvPr id="57" name="グラフィックス 56" descr="コンピューター 単色塗りつぶし">
            <a:extLst>
              <a:ext uri="{FF2B5EF4-FFF2-40B4-BE49-F238E27FC236}">
                <a16:creationId xmlns:a16="http://schemas.microsoft.com/office/drawing/2014/main" id="{C3D7DB72-B829-BA66-14E0-A8DE2E60BB7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559325" y="3037658"/>
            <a:ext cx="636637" cy="636637"/>
          </a:xfrm>
          <a:prstGeom prst="rect">
            <a:avLst/>
          </a:prstGeom>
        </p:spPr>
      </p:pic>
      <p:pic>
        <p:nvPicPr>
          <p:cNvPr id="58" name="グラフィックス 57" descr="コンピューター 単色塗りつぶし">
            <a:extLst>
              <a:ext uri="{FF2B5EF4-FFF2-40B4-BE49-F238E27FC236}">
                <a16:creationId xmlns:a16="http://schemas.microsoft.com/office/drawing/2014/main" id="{D424885C-DA5E-FE2B-F23F-914DE788633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346011" y="5503343"/>
            <a:ext cx="380924" cy="380924"/>
          </a:xfrm>
          <a:prstGeom prst="rect">
            <a:avLst/>
          </a:prstGeom>
        </p:spPr>
      </p:pic>
      <p:pic>
        <p:nvPicPr>
          <p:cNvPr id="59" name="グラフィックス 58" descr="コンピューター 単色塗りつぶし">
            <a:extLst>
              <a:ext uri="{FF2B5EF4-FFF2-40B4-BE49-F238E27FC236}">
                <a16:creationId xmlns:a16="http://schemas.microsoft.com/office/drawing/2014/main" id="{837A5D6A-5823-B9B0-E9BC-E0DE7499015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577336" y="5503343"/>
            <a:ext cx="380924" cy="380924"/>
          </a:xfrm>
          <a:prstGeom prst="rect">
            <a:avLst/>
          </a:prstGeom>
        </p:spPr>
      </p:pic>
      <p:pic>
        <p:nvPicPr>
          <p:cNvPr id="60" name="グラフィックス 59" descr="コンピューター 単色塗りつぶし">
            <a:extLst>
              <a:ext uri="{FF2B5EF4-FFF2-40B4-BE49-F238E27FC236}">
                <a16:creationId xmlns:a16="http://schemas.microsoft.com/office/drawing/2014/main" id="{ADCF1B60-33C3-04D1-1C31-4C5D680F35D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136018" y="5503343"/>
            <a:ext cx="380924" cy="380924"/>
          </a:xfrm>
          <a:prstGeom prst="rect">
            <a:avLst/>
          </a:prstGeom>
        </p:spPr>
      </p:pic>
      <p:pic>
        <p:nvPicPr>
          <p:cNvPr id="61" name="グラフィックス 60" descr="コンピューター 単色塗りつぶし">
            <a:extLst>
              <a:ext uri="{FF2B5EF4-FFF2-40B4-BE49-F238E27FC236}">
                <a16:creationId xmlns:a16="http://schemas.microsoft.com/office/drawing/2014/main" id="{D57380E2-9A53-0584-7E0B-DAA4545231F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930225" y="5503343"/>
            <a:ext cx="380924" cy="380924"/>
          </a:xfrm>
          <a:prstGeom prst="rect">
            <a:avLst/>
          </a:prstGeom>
        </p:spPr>
      </p:pic>
      <p:pic>
        <p:nvPicPr>
          <p:cNvPr id="62" name="グラフィックス 61" descr="コンピューター 単色塗りつぶし">
            <a:extLst>
              <a:ext uri="{FF2B5EF4-FFF2-40B4-BE49-F238E27FC236}">
                <a16:creationId xmlns:a16="http://schemas.microsoft.com/office/drawing/2014/main" id="{DFF4B878-2556-B666-24D1-B63F0DBF212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698436" y="5503343"/>
            <a:ext cx="380924" cy="380924"/>
          </a:xfrm>
          <a:prstGeom prst="rect">
            <a:avLst/>
          </a:prstGeom>
        </p:spPr>
      </p:pic>
      <p:pic>
        <p:nvPicPr>
          <p:cNvPr id="63" name="グラフィックス 62" descr="コンピューター 単色塗りつぶし">
            <a:extLst>
              <a:ext uri="{FF2B5EF4-FFF2-40B4-BE49-F238E27FC236}">
                <a16:creationId xmlns:a16="http://schemas.microsoft.com/office/drawing/2014/main" id="{A998DCF3-86B2-BD7A-4A8C-596856918D6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516086" y="5503343"/>
            <a:ext cx="380924" cy="380924"/>
          </a:xfrm>
          <a:prstGeom prst="rect">
            <a:avLst/>
          </a:prstGeom>
        </p:spPr>
      </p:pic>
      <p:pic>
        <p:nvPicPr>
          <p:cNvPr id="64" name="グラフィックス 63" descr="コンピューター 単色塗りつぶし">
            <a:extLst>
              <a:ext uri="{FF2B5EF4-FFF2-40B4-BE49-F238E27FC236}">
                <a16:creationId xmlns:a16="http://schemas.microsoft.com/office/drawing/2014/main" id="{472790CF-F76B-DA8D-1FC8-F8149129148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1282650" y="5503343"/>
            <a:ext cx="380924" cy="380924"/>
          </a:xfrm>
          <a:prstGeom prst="rect">
            <a:avLst/>
          </a:prstGeom>
        </p:spPr>
      </p:pic>
      <p:sp>
        <p:nvSpPr>
          <p:cNvPr id="65" name="テキスト ボックス 64">
            <a:extLst>
              <a:ext uri="{FF2B5EF4-FFF2-40B4-BE49-F238E27FC236}">
                <a16:creationId xmlns:a16="http://schemas.microsoft.com/office/drawing/2014/main" id="{90B4E7CC-05F3-25B4-FC5F-D1271E25A875}"/>
              </a:ext>
            </a:extLst>
          </p:cNvPr>
          <p:cNvSpPr txBox="1"/>
          <p:nvPr/>
        </p:nvSpPr>
        <p:spPr>
          <a:xfrm>
            <a:off x="6357128" y="5874731"/>
            <a:ext cx="848674" cy="307777"/>
          </a:xfrm>
          <a:prstGeom prst="rect">
            <a:avLst/>
          </a:prstGeom>
          <a:noFill/>
        </p:spPr>
        <p:txBody>
          <a:bodyPr wrap="square" rtlCol="0">
            <a:spAutoFit/>
          </a:bodyPr>
          <a:lstStyle/>
          <a:p>
            <a:pPr algn="ctr"/>
            <a:r>
              <a:rPr kumimoji="1" lang="en-US" altLang="ja-JP" sz="1400" dirty="0"/>
              <a:t>FEMS</a:t>
            </a:r>
            <a:endParaRPr kumimoji="1" lang="ja-JP" altLang="en-US" sz="1400" dirty="0"/>
          </a:p>
        </p:txBody>
      </p:sp>
      <p:cxnSp>
        <p:nvCxnSpPr>
          <p:cNvPr id="66" name="直線矢印コネクタ 65">
            <a:extLst>
              <a:ext uri="{FF2B5EF4-FFF2-40B4-BE49-F238E27FC236}">
                <a16:creationId xmlns:a16="http://schemas.microsoft.com/office/drawing/2014/main" id="{830946CE-05A7-48BA-D881-B568515E97A7}"/>
              </a:ext>
            </a:extLst>
          </p:cNvPr>
          <p:cNvCxnSpPr>
            <a:cxnSpLocks/>
          </p:cNvCxnSpPr>
          <p:nvPr/>
        </p:nvCxnSpPr>
        <p:spPr>
          <a:xfrm flipH="1">
            <a:off x="8910957" y="2185128"/>
            <a:ext cx="6374" cy="742569"/>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6FE20DC2-1B3A-43F6-B044-AF40941FCEEE}"/>
              </a:ext>
            </a:extLst>
          </p:cNvPr>
          <p:cNvCxnSpPr>
            <a:cxnSpLocks/>
          </p:cNvCxnSpPr>
          <p:nvPr/>
        </p:nvCxnSpPr>
        <p:spPr>
          <a:xfrm flipH="1">
            <a:off x="9825091" y="3422481"/>
            <a:ext cx="915098" cy="0"/>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D4C4023E-E60B-93A5-9764-AAF0857224E5}"/>
              </a:ext>
            </a:extLst>
          </p:cNvPr>
          <p:cNvCxnSpPr>
            <a:cxnSpLocks/>
          </p:cNvCxnSpPr>
          <p:nvPr/>
        </p:nvCxnSpPr>
        <p:spPr>
          <a:xfrm>
            <a:off x="9887470" y="3578299"/>
            <a:ext cx="910744" cy="0"/>
          </a:xfrm>
          <a:prstGeom prst="straightConnector1">
            <a:avLst/>
          </a:prstGeom>
          <a:ln w="3810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D37C6922-530A-972E-A611-D36A67F0112B}"/>
              </a:ext>
            </a:extLst>
          </p:cNvPr>
          <p:cNvSpPr txBox="1"/>
          <p:nvPr/>
        </p:nvSpPr>
        <p:spPr>
          <a:xfrm>
            <a:off x="9774326" y="3590662"/>
            <a:ext cx="1024474" cy="313857"/>
          </a:xfrm>
          <a:prstGeom prst="rect">
            <a:avLst/>
          </a:prstGeom>
          <a:noFill/>
        </p:spPr>
        <p:txBody>
          <a:bodyPr wrap="square" rtlCol="0">
            <a:spAutoFit/>
          </a:bodyPr>
          <a:lstStyle/>
          <a:p>
            <a:pPr algn="ctr"/>
            <a:r>
              <a:rPr kumimoji="1" lang="ja-JP" altLang="en-US" sz="1400" dirty="0"/>
              <a:t>操作</a:t>
            </a:r>
          </a:p>
        </p:txBody>
      </p:sp>
      <p:pic>
        <p:nvPicPr>
          <p:cNvPr id="70" name="グラフィックス 69" descr="稲妻 単色塗りつぶし">
            <a:extLst>
              <a:ext uri="{FF2B5EF4-FFF2-40B4-BE49-F238E27FC236}">
                <a16:creationId xmlns:a16="http://schemas.microsoft.com/office/drawing/2014/main" id="{7011C61E-8892-36E7-CE27-180ABC6F9D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05930" y="3073291"/>
            <a:ext cx="312523" cy="312523"/>
          </a:xfrm>
          <a:prstGeom prst="rect">
            <a:avLst/>
          </a:prstGeom>
        </p:spPr>
      </p:pic>
      <p:pic>
        <p:nvPicPr>
          <p:cNvPr id="71" name="グラフィックス 70" descr="稲妻 単色塗りつぶし">
            <a:extLst>
              <a:ext uri="{FF2B5EF4-FFF2-40B4-BE49-F238E27FC236}">
                <a16:creationId xmlns:a16="http://schemas.microsoft.com/office/drawing/2014/main" id="{33146C52-DFD0-9E18-8D10-BAA708A939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22313" y="2967083"/>
            <a:ext cx="312523" cy="312523"/>
          </a:xfrm>
          <a:prstGeom prst="rect">
            <a:avLst/>
          </a:prstGeom>
        </p:spPr>
      </p:pic>
      <p:sp>
        <p:nvSpPr>
          <p:cNvPr id="72" name="楕円 71">
            <a:extLst>
              <a:ext uri="{FF2B5EF4-FFF2-40B4-BE49-F238E27FC236}">
                <a16:creationId xmlns:a16="http://schemas.microsoft.com/office/drawing/2014/main" id="{A15872E4-B9E9-97D4-DBBF-1DD67E1F50AD}"/>
              </a:ext>
            </a:extLst>
          </p:cNvPr>
          <p:cNvSpPr/>
          <p:nvPr/>
        </p:nvSpPr>
        <p:spPr>
          <a:xfrm>
            <a:off x="8671074" y="3941296"/>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楕円 72">
            <a:extLst>
              <a:ext uri="{FF2B5EF4-FFF2-40B4-BE49-F238E27FC236}">
                <a16:creationId xmlns:a16="http://schemas.microsoft.com/office/drawing/2014/main" id="{1E9F7E0F-2A3F-3D99-A10D-F216EA4FCDF6}"/>
              </a:ext>
            </a:extLst>
          </p:cNvPr>
          <p:cNvSpPr/>
          <p:nvPr/>
        </p:nvSpPr>
        <p:spPr>
          <a:xfrm>
            <a:off x="6546999" y="4941421"/>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楕円 73">
            <a:extLst>
              <a:ext uri="{FF2B5EF4-FFF2-40B4-BE49-F238E27FC236}">
                <a16:creationId xmlns:a16="http://schemas.microsoft.com/office/drawing/2014/main" id="{05B8E1CA-1524-044A-71D9-FE617734C757}"/>
              </a:ext>
            </a:extLst>
          </p:cNvPr>
          <p:cNvSpPr/>
          <p:nvPr/>
        </p:nvSpPr>
        <p:spPr>
          <a:xfrm>
            <a:off x="7337574" y="4941421"/>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5" name="コネクタ: カギ線 74">
            <a:extLst>
              <a:ext uri="{FF2B5EF4-FFF2-40B4-BE49-F238E27FC236}">
                <a16:creationId xmlns:a16="http://schemas.microsoft.com/office/drawing/2014/main" id="{F86F440F-4BB4-38CA-B004-B9A4AA4CC7C0}"/>
              </a:ext>
            </a:extLst>
          </p:cNvPr>
          <p:cNvCxnSpPr>
            <a:cxnSpLocks/>
            <a:stCxn id="72" idx="4"/>
            <a:endCxn id="74" idx="7"/>
          </p:cNvCxnSpPr>
          <p:nvPr/>
        </p:nvCxnSpPr>
        <p:spPr>
          <a:xfrm rot="5400000">
            <a:off x="7592007" y="3829692"/>
            <a:ext cx="940668" cy="1303192"/>
          </a:xfrm>
          <a:prstGeom prst="bentConnector3">
            <a:avLst>
              <a:gd name="adj1" fmla="val 50000"/>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76" name="グラフィックス 75" descr="火 枠線">
            <a:extLst>
              <a:ext uri="{FF2B5EF4-FFF2-40B4-BE49-F238E27FC236}">
                <a16:creationId xmlns:a16="http://schemas.microsoft.com/office/drawing/2014/main" id="{17E250A1-F201-B757-2BAD-A2027EC4CA9B}"/>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713021" y="2332188"/>
            <a:ext cx="314085" cy="314085"/>
          </a:xfrm>
          <a:prstGeom prst="rect">
            <a:avLst/>
          </a:prstGeom>
        </p:spPr>
      </p:pic>
      <p:cxnSp>
        <p:nvCxnSpPr>
          <p:cNvPr id="77" name="直線矢印コネクタ 76">
            <a:extLst>
              <a:ext uri="{FF2B5EF4-FFF2-40B4-BE49-F238E27FC236}">
                <a16:creationId xmlns:a16="http://schemas.microsoft.com/office/drawing/2014/main" id="{22EFB396-E803-DDF8-D533-41DC20114041}"/>
              </a:ext>
            </a:extLst>
          </p:cNvPr>
          <p:cNvCxnSpPr>
            <a:cxnSpLocks/>
          </p:cNvCxnSpPr>
          <p:nvPr/>
        </p:nvCxnSpPr>
        <p:spPr>
          <a:xfrm>
            <a:off x="9519949" y="3995104"/>
            <a:ext cx="0" cy="495463"/>
          </a:xfrm>
          <a:prstGeom prst="straightConnector1">
            <a:avLst/>
          </a:prstGeom>
          <a:ln w="3810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787926D4-9DE2-BAA9-A46A-97756E881F0C}"/>
              </a:ext>
            </a:extLst>
          </p:cNvPr>
          <p:cNvSpPr txBox="1"/>
          <p:nvPr/>
        </p:nvSpPr>
        <p:spPr>
          <a:xfrm>
            <a:off x="9466890" y="4083462"/>
            <a:ext cx="1255015" cy="307777"/>
          </a:xfrm>
          <a:prstGeom prst="rect">
            <a:avLst/>
          </a:prstGeom>
          <a:noFill/>
        </p:spPr>
        <p:txBody>
          <a:bodyPr wrap="square" rtlCol="0">
            <a:spAutoFit/>
          </a:bodyPr>
          <a:lstStyle/>
          <a:p>
            <a:pPr algn="ctr"/>
            <a:r>
              <a:rPr kumimoji="1" lang="ja-JP" altLang="en-US" sz="1400" dirty="0"/>
              <a:t>需要抑制要請</a:t>
            </a:r>
          </a:p>
        </p:txBody>
      </p:sp>
      <p:cxnSp>
        <p:nvCxnSpPr>
          <p:cNvPr id="79" name="直線矢印コネクタ 78">
            <a:extLst>
              <a:ext uri="{FF2B5EF4-FFF2-40B4-BE49-F238E27FC236}">
                <a16:creationId xmlns:a16="http://schemas.microsoft.com/office/drawing/2014/main" id="{0CCE2580-753F-51DF-D6F6-74F94A319294}"/>
              </a:ext>
            </a:extLst>
          </p:cNvPr>
          <p:cNvCxnSpPr>
            <a:cxnSpLocks/>
          </p:cNvCxnSpPr>
          <p:nvPr/>
        </p:nvCxnSpPr>
        <p:spPr>
          <a:xfrm flipH="1">
            <a:off x="9819833" y="3317706"/>
            <a:ext cx="915098" cy="0"/>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80" name="グラフィックス 79" descr="建物 単色塗りつぶし">
            <a:extLst>
              <a:ext uri="{FF2B5EF4-FFF2-40B4-BE49-F238E27FC236}">
                <a16:creationId xmlns:a16="http://schemas.microsoft.com/office/drawing/2014/main" id="{D47A3426-CC9A-543D-0624-5607AC69AB5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209910" y="1592916"/>
            <a:ext cx="534703" cy="534703"/>
          </a:xfrm>
          <a:prstGeom prst="rect">
            <a:avLst/>
          </a:prstGeom>
        </p:spPr>
      </p:pic>
      <p:sp>
        <p:nvSpPr>
          <p:cNvPr id="81" name="テキスト ボックス 80">
            <a:extLst>
              <a:ext uri="{FF2B5EF4-FFF2-40B4-BE49-F238E27FC236}">
                <a16:creationId xmlns:a16="http://schemas.microsoft.com/office/drawing/2014/main" id="{AF5F74E3-5887-5D08-AC2A-8F15D0D2B2DC}"/>
              </a:ext>
            </a:extLst>
          </p:cNvPr>
          <p:cNvSpPr txBox="1"/>
          <p:nvPr/>
        </p:nvSpPr>
        <p:spPr>
          <a:xfrm>
            <a:off x="8040016" y="1045526"/>
            <a:ext cx="2029819" cy="307777"/>
          </a:xfrm>
          <a:prstGeom prst="rect">
            <a:avLst/>
          </a:prstGeom>
          <a:noFill/>
        </p:spPr>
        <p:txBody>
          <a:bodyPr wrap="square" rtlCol="0">
            <a:spAutoFit/>
          </a:bodyPr>
          <a:lstStyle/>
          <a:p>
            <a:pPr algn="ctr"/>
            <a:r>
              <a:rPr kumimoji="1" lang="ja-JP" altLang="en-US" sz="1400" b="1" dirty="0">
                <a:solidFill>
                  <a:schemeClr val="accent3"/>
                </a:solidFill>
              </a:rPr>
              <a:t>大手地域電力会社</a:t>
            </a:r>
          </a:p>
        </p:txBody>
      </p:sp>
      <p:cxnSp>
        <p:nvCxnSpPr>
          <p:cNvPr id="82" name="直線矢印コネクタ 81">
            <a:extLst>
              <a:ext uri="{FF2B5EF4-FFF2-40B4-BE49-F238E27FC236}">
                <a16:creationId xmlns:a16="http://schemas.microsoft.com/office/drawing/2014/main" id="{48716F23-8972-7A51-5BD0-A2BBA1B3C35A}"/>
              </a:ext>
            </a:extLst>
          </p:cNvPr>
          <p:cNvCxnSpPr>
            <a:cxnSpLocks/>
          </p:cNvCxnSpPr>
          <p:nvPr/>
        </p:nvCxnSpPr>
        <p:spPr>
          <a:xfrm flipV="1">
            <a:off x="9237750" y="2181218"/>
            <a:ext cx="0" cy="583301"/>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83" name="グラフィックス 82" descr="硬貨 単色塗りつぶし">
            <a:extLst>
              <a:ext uri="{FF2B5EF4-FFF2-40B4-BE49-F238E27FC236}">
                <a16:creationId xmlns:a16="http://schemas.microsoft.com/office/drawing/2014/main" id="{7C655780-34C2-8A79-61D6-B365F9AFD27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292391" y="2333174"/>
            <a:ext cx="323974" cy="323974"/>
          </a:xfrm>
          <a:prstGeom prst="rect">
            <a:avLst/>
          </a:prstGeom>
        </p:spPr>
      </p:pic>
      <p:pic>
        <p:nvPicPr>
          <p:cNvPr id="84" name="グラフィックス 83" descr="硬貨 単色塗りつぶし">
            <a:extLst>
              <a:ext uri="{FF2B5EF4-FFF2-40B4-BE49-F238E27FC236}">
                <a16:creationId xmlns:a16="http://schemas.microsoft.com/office/drawing/2014/main" id="{C926F4C2-D01D-0EAD-E42A-BA82E0F72C57}"/>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1474341" y="2333174"/>
            <a:ext cx="323974" cy="323974"/>
          </a:xfrm>
          <a:prstGeom prst="rect">
            <a:avLst/>
          </a:prstGeom>
        </p:spPr>
      </p:pic>
      <p:sp>
        <p:nvSpPr>
          <p:cNvPr id="85" name="テキスト ボックス 84">
            <a:extLst>
              <a:ext uri="{FF2B5EF4-FFF2-40B4-BE49-F238E27FC236}">
                <a16:creationId xmlns:a16="http://schemas.microsoft.com/office/drawing/2014/main" id="{2D31F21E-A4FC-3C7B-BD34-78A095030807}"/>
              </a:ext>
            </a:extLst>
          </p:cNvPr>
          <p:cNvSpPr txBox="1"/>
          <p:nvPr/>
        </p:nvSpPr>
        <p:spPr>
          <a:xfrm>
            <a:off x="10155716" y="1053412"/>
            <a:ext cx="1716797" cy="307777"/>
          </a:xfrm>
          <a:prstGeom prst="rect">
            <a:avLst/>
          </a:prstGeom>
          <a:noFill/>
        </p:spPr>
        <p:txBody>
          <a:bodyPr wrap="square" rtlCol="0">
            <a:spAutoFit/>
          </a:bodyPr>
          <a:lstStyle/>
          <a:p>
            <a:pPr algn="ctr"/>
            <a:r>
              <a:rPr kumimoji="1" lang="ja-JP" altLang="en-US" sz="1400" b="1" dirty="0">
                <a:solidFill>
                  <a:schemeClr val="accent3"/>
                </a:solidFill>
              </a:rPr>
              <a:t>ガス会社</a:t>
            </a:r>
          </a:p>
        </p:txBody>
      </p:sp>
      <p:pic>
        <p:nvPicPr>
          <p:cNvPr id="86" name="グラフィックス 85" descr="建物 単色塗りつぶし">
            <a:extLst>
              <a:ext uri="{FF2B5EF4-FFF2-40B4-BE49-F238E27FC236}">
                <a16:creationId xmlns:a16="http://schemas.microsoft.com/office/drawing/2014/main" id="{ADDF5A6D-996B-064D-1522-BF0B5DE393E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1178756" y="1601645"/>
            <a:ext cx="534703" cy="534703"/>
          </a:xfrm>
          <a:prstGeom prst="rect">
            <a:avLst/>
          </a:prstGeom>
        </p:spPr>
      </p:pic>
      <p:sp>
        <p:nvSpPr>
          <p:cNvPr id="87" name="テキスト ボックス 86">
            <a:extLst>
              <a:ext uri="{FF2B5EF4-FFF2-40B4-BE49-F238E27FC236}">
                <a16:creationId xmlns:a16="http://schemas.microsoft.com/office/drawing/2014/main" id="{451A8DF6-2311-4FC2-E131-39C4803A0D65}"/>
              </a:ext>
            </a:extLst>
          </p:cNvPr>
          <p:cNvSpPr txBox="1"/>
          <p:nvPr/>
        </p:nvSpPr>
        <p:spPr>
          <a:xfrm>
            <a:off x="10155716" y="1337654"/>
            <a:ext cx="1058405" cy="307777"/>
          </a:xfrm>
          <a:prstGeom prst="rect">
            <a:avLst/>
          </a:prstGeom>
          <a:noFill/>
        </p:spPr>
        <p:txBody>
          <a:bodyPr wrap="square" rtlCol="0">
            <a:spAutoFit/>
          </a:bodyPr>
          <a:lstStyle/>
          <a:p>
            <a:pPr algn="ctr"/>
            <a:r>
              <a:rPr kumimoji="1" lang="ja-JP" altLang="en-US" sz="1400" dirty="0"/>
              <a:t>都市ガス</a:t>
            </a:r>
          </a:p>
        </p:txBody>
      </p:sp>
      <p:pic>
        <p:nvPicPr>
          <p:cNvPr id="88" name="図 87" descr="アイコン&#10;&#10;低い精度で自動的に生成された説明">
            <a:extLst>
              <a:ext uri="{FF2B5EF4-FFF2-40B4-BE49-F238E27FC236}">
                <a16:creationId xmlns:a16="http://schemas.microsoft.com/office/drawing/2014/main" id="{06D83AC7-4DCC-7291-1618-282C1115EB1F}"/>
              </a:ext>
            </a:extLst>
          </p:cNvPr>
          <p:cNvPicPr>
            <a:picLocks noChangeAspect="1"/>
          </p:cNvPicPr>
          <p:nvPr/>
        </p:nvPicPr>
        <p:blipFill rotWithShape="1">
          <a:blip r:embed="rId25">
            <a:clrChange>
              <a:clrFrom>
                <a:srgbClr val="FFFFFF"/>
              </a:clrFrom>
              <a:clrTo>
                <a:srgbClr val="FFFFFF">
                  <a:alpha val="0"/>
                </a:srgbClr>
              </a:clrTo>
            </a:clrChange>
          </a:blip>
          <a:srcRect l="41093" t="18458" r="38518" b="63198"/>
          <a:stretch/>
        </p:blipFill>
        <p:spPr>
          <a:xfrm>
            <a:off x="8339609" y="4103946"/>
            <a:ext cx="304729" cy="274167"/>
          </a:xfrm>
          <a:prstGeom prst="rect">
            <a:avLst/>
          </a:prstGeom>
        </p:spPr>
      </p:pic>
      <p:pic>
        <p:nvPicPr>
          <p:cNvPr id="89" name="図 88" descr="アイコン&#10;&#10;低い精度で自動的に生成された説明">
            <a:extLst>
              <a:ext uri="{FF2B5EF4-FFF2-40B4-BE49-F238E27FC236}">
                <a16:creationId xmlns:a16="http://schemas.microsoft.com/office/drawing/2014/main" id="{67847D09-3C88-54AF-5942-A427167EB24B}"/>
              </a:ext>
            </a:extLst>
          </p:cNvPr>
          <p:cNvPicPr>
            <a:picLocks noChangeAspect="1"/>
          </p:cNvPicPr>
          <p:nvPr/>
        </p:nvPicPr>
        <p:blipFill rotWithShape="1">
          <a:blip r:embed="rId25">
            <a:clrChange>
              <a:clrFrom>
                <a:srgbClr val="FFFFFF"/>
              </a:clrFrom>
              <a:clrTo>
                <a:srgbClr val="FFFFFF">
                  <a:alpha val="0"/>
                </a:srgbClr>
              </a:clrTo>
            </a:clrChange>
          </a:blip>
          <a:srcRect l="41093" t="18458" r="38518" b="63198"/>
          <a:stretch/>
        </p:blipFill>
        <p:spPr>
          <a:xfrm>
            <a:off x="9961972" y="2986261"/>
            <a:ext cx="304729" cy="274167"/>
          </a:xfrm>
          <a:prstGeom prst="rect">
            <a:avLst/>
          </a:prstGeom>
        </p:spPr>
      </p:pic>
      <p:cxnSp>
        <p:nvCxnSpPr>
          <p:cNvPr id="90" name="直線矢印コネクタ 89">
            <a:extLst>
              <a:ext uri="{FF2B5EF4-FFF2-40B4-BE49-F238E27FC236}">
                <a16:creationId xmlns:a16="http://schemas.microsoft.com/office/drawing/2014/main" id="{949D696E-7EC0-004E-8E54-7800C6C6E651}"/>
              </a:ext>
            </a:extLst>
          </p:cNvPr>
          <p:cNvCxnSpPr>
            <a:cxnSpLocks/>
          </p:cNvCxnSpPr>
          <p:nvPr/>
        </p:nvCxnSpPr>
        <p:spPr>
          <a:xfrm flipV="1">
            <a:off x="11446107" y="2181218"/>
            <a:ext cx="0" cy="583301"/>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194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IA2IA</a:t>
            </a:r>
            <a:r>
              <a:rPr lang="ja-JP" altLang="en-US" dirty="0"/>
              <a:t>、</a:t>
            </a:r>
            <a:r>
              <a:rPr lang="en-US" altLang="ja-JP" dirty="0"/>
              <a:t>Smart Factory</a:t>
            </a:r>
            <a:r>
              <a:rPr lang="ja-JP" altLang="en-US" dirty="0"/>
              <a:t>、仮想空間と現実空間の融合によって、工場内の機械・システムの操業が自律化、設備同士がスマートに連携する。</a:t>
            </a:r>
            <a:endParaRPr lang="en-US" altLang="ja-JP" dirty="0"/>
          </a:p>
          <a:p>
            <a:pPr lvl="1"/>
            <a:r>
              <a:rPr lang="ja-JP" altLang="en-US" dirty="0"/>
              <a:t>この方針は、プラント操業現場から、重要な意思決定者を除き、従来業務を行うオペレータ（人間）が削減する方向に向かう。このため、ローカルな範囲においては、人間との直接的な接点が疎になる可能性がある。</a:t>
            </a:r>
            <a:endParaRPr lang="en-US" altLang="ja-JP" dirty="0"/>
          </a:p>
          <a:p>
            <a:r>
              <a:rPr lang="ja-JP" altLang="en-US" dirty="0"/>
              <a:t>一方、</a:t>
            </a:r>
            <a:r>
              <a:rPr lang="en-US" altLang="ja-JP" dirty="0"/>
              <a:t>Smart</a:t>
            </a:r>
            <a:r>
              <a:rPr lang="ja-JP" altLang="en-US" dirty="0"/>
              <a:t> </a:t>
            </a:r>
            <a:r>
              <a:rPr lang="en-US" altLang="ja-JP" dirty="0"/>
              <a:t>Manufacturing</a:t>
            </a:r>
            <a:r>
              <a:rPr lang="ja-JP" altLang="en-US" dirty="0"/>
              <a:t>、</a:t>
            </a:r>
            <a:r>
              <a:rPr lang="en-US" altLang="ja-JP" dirty="0"/>
              <a:t>Connected Industries</a:t>
            </a:r>
            <a:r>
              <a:rPr lang="ja-JP" altLang="en-US" dirty="0"/>
              <a:t>によって、プラントが産業インフラとして、サプライチェーンや地域全体との繋がりが強化されて</a:t>
            </a:r>
            <a:r>
              <a:rPr lang="en-US" altLang="ja-JP" dirty="0"/>
              <a:t>SoS</a:t>
            </a:r>
            <a:r>
              <a:rPr lang="ja-JP" altLang="en-US" dirty="0"/>
              <a:t>に発展する。</a:t>
            </a:r>
            <a:endParaRPr lang="en-US" altLang="ja-JP" dirty="0"/>
          </a:p>
          <a:p>
            <a:pPr lvl="1"/>
            <a:r>
              <a:rPr lang="ja-JP" altLang="en-US" dirty="0"/>
              <a:t>グローバルな範囲において人間との間接的な接点が増加することが期待される。</a:t>
            </a:r>
            <a:endParaRPr lang="en-US" altLang="ja-JP" dirty="0"/>
          </a:p>
          <a:p>
            <a:r>
              <a:rPr lang="ja-JP" altLang="en-US" dirty="0"/>
              <a:t>プラントを起点とした</a:t>
            </a:r>
            <a:r>
              <a:rPr lang="en-US" altLang="ja-JP" dirty="0"/>
              <a:t>SoS</a:t>
            </a:r>
            <a:r>
              <a:rPr lang="ja-JP" altLang="en-US" dirty="0"/>
              <a:t>の管理・最適化が実現されていくにつれて、影響範囲は、生産者</a:t>
            </a:r>
            <a:r>
              <a:rPr lang="en-US" altLang="ja-JP" dirty="0"/>
              <a:t>-</a:t>
            </a:r>
            <a:r>
              <a:rPr lang="ja-JP" altLang="en-US" dirty="0"/>
              <a:t>消費者間などの限定的な経済的合理性だけでなく、間接的に携わる人間を含めたサプライチェーン全体に拡大されていく。</a:t>
            </a:r>
            <a:endParaRPr lang="en-US" altLang="ja-JP" dirty="0"/>
          </a:p>
          <a:p>
            <a:pPr lvl="1"/>
            <a:r>
              <a:rPr lang="ja-JP" altLang="en-US" dirty="0"/>
              <a:t>環境マネジメント・評価：温室効果ガス排出のスコープも間接的な評価を導入</a:t>
            </a:r>
            <a:endParaRPr lang="en-US" altLang="ja-JP" dirty="0"/>
          </a:p>
          <a:p>
            <a:pPr lvl="1"/>
            <a:r>
              <a:rPr lang="ja-JP" altLang="en-US" dirty="0"/>
              <a:t>間接的な影響まで考慮した、サービス・価値の提供を目指す</a:t>
            </a:r>
            <a:r>
              <a:rPr lang="ja-JP" altLang="en-US" sz="1800" dirty="0"/>
              <a:t>（ブロックチェーンによるエネルギートラッキング）</a:t>
            </a:r>
            <a:endParaRPr lang="en-US" altLang="ja-JP" sz="1800"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産業界のプラント・工場の将来の姿</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spTree>
    <p:extLst>
      <p:ext uri="{BB962C8B-B14F-4D97-AF65-F5344CB8AC3E}">
        <p14:creationId xmlns:p14="http://schemas.microsoft.com/office/powerpoint/2010/main" val="272177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四角形: 角を丸くする 53">
            <a:extLst>
              <a:ext uri="{FF2B5EF4-FFF2-40B4-BE49-F238E27FC236}">
                <a16:creationId xmlns:a16="http://schemas.microsoft.com/office/drawing/2014/main" id="{26A8D33B-F88B-956A-74DA-ADE87022CDCA}"/>
              </a:ext>
            </a:extLst>
          </p:cNvPr>
          <p:cNvSpPr/>
          <p:nvPr/>
        </p:nvSpPr>
        <p:spPr>
          <a:xfrm>
            <a:off x="586426" y="4885146"/>
            <a:ext cx="1527664" cy="138856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エネルギーや原料の物流ネットワークが分散化し、人間の労働範囲も変わると想像される。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プラント</a:t>
            </a:r>
            <a:r>
              <a:rPr lang="en-US" altLang="ja-JP" dirty="0"/>
              <a:t>SoS</a:t>
            </a:r>
            <a:r>
              <a:rPr lang="ja-JP" altLang="en-US" dirty="0"/>
              <a:t>を含む将来モデル</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pic>
        <p:nvPicPr>
          <p:cNvPr id="4" name="グラフィックス 3" descr="工場 単色塗りつぶし">
            <a:extLst>
              <a:ext uri="{FF2B5EF4-FFF2-40B4-BE49-F238E27FC236}">
                <a16:creationId xmlns:a16="http://schemas.microsoft.com/office/drawing/2014/main" id="{A9AFB708-B55B-68D8-498C-AFF0FE8040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46265" y="4399143"/>
            <a:ext cx="590699" cy="590699"/>
          </a:xfrm>
          <a:prstGeom prst="rect">
            <a:avLst/>
          </a:prstGeom>
        </p:spPr>
      </p:pic>
      <p:pic>
        <p:nvPicPr>
          <p:cNvPr id="6" name="グラフィックス 5" descr="工場 単色塗りつぶし">
            <a:extLst>
              <a:ext uri="{FF2B5EF4-FFF2-40B4-BE49-F238E27FC236}">
                <a16:creationId xmlns:a16="http://schemas.microsoft.com/office/drawing/2014/main" id="{75BE4103-A8A4-D57D-0F56-8D06B240C1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46264" y="3515627"/>
            <a:ext cx="590699" cy="590699"/>
          </a:xfrm>
          <a:prstGeom prst="rect">
            <a:avLst/>
          </a:prstGeom>
        </p:spPr>
      </p:pic>
      <p:pic>
        <p:nvPicPr>
          <p:cNvPr id="7" name="グラフィックス 6" descr="工場 単色塗りつぶし">
            <a:extLst>
              <a:ext uri="{FF2B5EF4-FFF2-40B4-BE49-F238E27FC236}">
                <a16:creationId xmlns:a16="http://schemas.microsoft.com/office/drawing/2014/main" id="{B7630B04-D73E-4458-4E31-88D73B268B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46264" y="5282659"/>
            <a:ext cx="590699" cy="590699"/>
          </a:xfrm>
          <a:prstGeom prst="rect">
            <a:avLst/>
          </a:prstGeom>
        </p:spPr>
      </p:pic>
      <p:pic>
        <p:nvPicPr>
          <p:cNvPr id="10" name="グラフィックス 9" descr="トラック 単色塗りつぶし">
            <a:extLst>
              <a:ext uri="{FF2B5EF4-FFF2-40B4-BE49-F238E27FC236}">
                <a16:creationId xmlns:a16="http://schemas.microsoft.com/office/drawing/2014/main" id="{50EF488D-ECAD-F182-344E-057D4BF9A1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05893" y="3521591"/>
            <a:ext cx="590699" cy="590699"/>
          </a:xfrm>
          <a:prstGeom prst="rect">
            <a:avLst/>
          </a:prstGeom>
        </p:spPr>
      </p:pic>
      <p:pic>
        <p:nvPicPr>
          <p:cNvPr id="11" name="グラフィックス 10" descr="トラック 単色塗りつぶし">
            <a:extLst>
              <a:ext uri="{FF2B5EF4-FFF2-40B4-BE49-F238E27FC236}">
                <a16:creationId xmlns:a16="http://schemas.microsoft.com/office/drawing/2014/main" id="{6D23E8C3-8C74-FE29-4C98-066405685E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05893" y="4399143"/>
            <a:ext cx="590699" cy="590699"/>
          </a:xfrm>
          <a:prstGeom prst="rect">
            <a:avLst/>
          </a:prstGeom>
        </p:spPr>
      </p:pic>
      <p:pic>
        <p:nvPicPr>
          <p:cNvPr id="12" name="グラフィックス 11" descr="トラック 単色塗りつぶし">
            <a:extLst>
              <a:ext uri="{FF2B5EF4-FFF2-40B4-BE49-F238E27FC236}">
                <a16:creationId xmlns:a16="http://schemas.microsoft.com/office/drawing/2014/main" id="{5A645E73-5C74-760C-EC82-9417872550B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3865" y="5282658"/>
            <a:ext cx="590699" cy="590699"/>
          </a:xfrm>
          <a:prstGeom prst="rect">
            <a:avLst/>
          </a:prstGeom>
        </p:spPr>
      </p:pic>
      <p:pic>
        <p:nvPicPr>
          <p:cNvPr id="13" name="グラフィックス 12" descr="トラック 単色塗りつぶし">
            <a:extLst>
              <a:ext uri="{FF2B5EF4-FFF2-40B4-BE49-F238E27FC236}">
                <a16:creationId xmlns:a16="http://schemas.microsoft.com/office/drawing/2014/main" id="{681E80A5-A73F-F74C-4563-8A69CD01098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77267" y="3515627"/>
            <a:ext cx="590699" cy="590699"/>
          </a:xfrm>
          <a:prstGeom prst="rect">
            <a:avLst/>
          </a:prstGeom>
        </p:spPr>
      </p:pic>
      <p:pic>
        <p:nvPicPr>
          <p:cNvPr id="15" name="グラフィックス 14" descr="トラック 単色塗りつぶし">
            <a:extLst>
              <a:ext uri="{FF2B5EF4-FFF2-40B4-BE49-F238E27FC236}">
                <a16:creationId xmlns:a16="http://schemas.microsoft.com/office/drawing/2014/main" id="{30D42A90-2B28-F702-465E-FEA20590716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77266" y="4396078"/>
            <a:ext cx="590699" cy="590699"/>
          </a:xfrm>
          <a:prstGeom prst="rect">
            <a:avLst/>
          </a:prstGeom>
        </p:spPr>
      </p:pic>
      <p:pic>
        <p:nvPicPr>
          <p:cNvPr id="21" name="グラフィックス 20" descr="ホーム 単色塗りつぶし">
            <a:extLst>
              <a:ext uri="{FF2B5EF4-FFF2-40B4-BE49-F238E27FC236}">
                <a16:creationId xmlns:a16="http://schemas.microsoft.com/office/drawing/2014/main" id="{4FB805A8-6C42-D7B1-429D-18303B3C49E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84301" y="4286885"/>
            <a:ext cx="498245" cy="498245"/>
          </a:xfrm>
          <a:prstGeom prst="rect">
            <a:avLst/>
          </a:prstGeom>
        </p:spPr>
      </p:pic>
      <p:cxnSp>
        <p:nvCxnSpPr>
          <p:cNvPr id="23" name="直線矢印コネクタ 22">
            <a:extLst>
              <a:ext uri="{FF2B5EF4-FFF2-40B4-BE49-F238E27FC236}">
                <a16:creationId xmlns:a16="http://schemas.microsoft.com/office/drawing/2014/main" id="{BC023419-864B-6A7C-8B26-1D8CC404A60A}"/>
              </a:ext>
            </a:extLst>
          </p:cNvPr>
          <p:cNvCxnSpPr>
            <a:cxnSpLocks/>
          </p:cNvCxnSpPr>
          <p:nvPr/>
        </p:nvCxnSpPr>
        <p:spPr>
          <a:xfrm>
            <a:off x="7107187" y="2936063"/>
            <a:ext cx="1170078" cy="80070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8520FE5D-147B-F8AA-F6EA-546AFE526DBE}"/>
              </a:ext>
            </a:extLst>
          </p:cNvPr>
          <p:cNvCxnSpPr>
            <a:cxnSpLocks/>
            <a:stCxn id="13" idx="3"/>
            <a:endCxn id="10" idx="1"/>
          </p:cNvCxnSpPr>
          <p:nvPr/>
        </p:nvCxnSpPr>
        <p:spPr>
          <a:xfrm>
            <a:off x="8867966" y="3810977"/>
            <a:ext cx="1037927" cy="596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E7F3E480-CD02-01E1-BAAB-ECD033AFC299}"/>
              </a:ext>
            </a:extLst>
          </p:cNvPr>
          <p:cNvCxnSpPr>
            <a:cxnSpLocks/>
            <a:stCxn id="10" idx="3"/>
            <a:endCxn id="6" idx="1"/>
          </p:cNvCxnSpPr>
          <p:nvPr/>
        </p:nvCxnSpPr>
        <p:spPr>
          <a:xfrm flipV="1">
            <a:off x="10496592" y="3810977"/>
            <a:ext cx="649672" cy="596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A6F6B992-2418-2419-2B77-8A7A3CEFE4DA}"/>
              </a:ext>
            </a:extLst>
          </p:cNvPr>
          <p:cNvSpPr txBox="1"/>
          <p:nvPr/>
        </p:nvSpPr>
        <p:spPr>
          <a:xfrm>
            <a:off x="7074835" y="1683790"/>
            <a:ext cx="3870020" cy="369332"/>
          </a:xfrm>
          <a:prstGeom prst="rect">
            <a:avLst/>
          </a:prstGeom>
          <a:noFill/>
        </p:spPr>
        <p:txBody>
          <a:bodyPr wrap="square" rtlCol="0">
            <a:spAutoFit/>
          </a:bodyPr>
          <a:lstStyle/>
          <a:p>
            <a:pPr algn="ctr"/>
            <a:r>
              <a:rPr kumimoji="1" lang="ja-JP" altLang="en-US" b="1" dirty="0">
                <a:solidFill>
                  <a:schemeClr val="accent1"/>
                </a:solidFill>
              </a:rPr>
              <a:t>リサイクル原料の地産地消モデル</a:t>
            </a:r>
          </a:p>
        </p:txBody>
      </p:sp>
      <p:sp>
        <p:nvSpPr>
          <p:cNvPr id="34" name="テキスト ボックス 33">
            <a:extLst>
              <a:ext uri="{FF2B5EF4-FFF2-40B4-BE49-F238E27FC236}">
                <a16:creationId xmlns:a16="http://schemas.microsoft.com/office/drawing/2014/main" id="{6808E143-586B-5E54-948B-2DE1541779D4}"/>
              </a:ext>
            </a:extLst>
          </p:cNvPr>
          <p:cNvSpPr txBox="1"/>
          <p:nvPr/>
        </p:nvSpPr>
        <p:spPr>
          <a:xfrm>
            <a:off x="1293805" y="1687428"/>
            <a:ext cx="3322866" cy="369332"/>
          </a:xfrm>
          <a:prstGeom prst="rect">
            <a:avLst/>
          </a:prstGeom>
          <a:noFill/>
        </p:spPr>
        <p:txBody>
          <a:bodyPr wrap="square" rtlCol="0">
            <a:spAutoFit/>
          </a:bodyPr>
          <a:lstStyle/>
          <a:p>
            <a:pPr algn="ctr"/>
            <a:r>
              <a:rPr kumimoji="1" lang="ja-JP" altLang="en-US" b="1" dirty="0">
                <a:solidFill>
                  <a:schemeClr val="accent1"/>
                </a:solidFill>
              </a:rPr>
              <a:t>エネルギーの地産地消モデル</a:t>
            </a:r>
          </a:p>
        </p:txBody>
      </p:sp>
      <p:pic>
        <p:nvPicPr>
          <p:cNvPr id="36" name="グラフィックス 35" descr="工場 単色塗りつぶし">
            <a:extLst>
              <a:ext uri="{FF2B5EF4-FFF2-40B4-BE49-F238E27FC236}">
                <a16:creationId xmlns:a16="http://schemas.microsoft.com/office/drawing/2014/main" id="{92814CD7-E4E9-8EF9-D5E6-7856EEB453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813" y="3576034"/>
            <a:ext cx="590699" cy="590699"/>
          </a:xfrm>
          <a:prstGeom prst="rect">
            <a:avLst/>
          </a:prstGeom>
        </p:spPr>
      </p:pic>
      <p:pic>
        <p:nvPicPr>
          <p:cNvPr id="37" name="グラフィックス 36" descr="工場 単色塗りつぶし">
            <a:extLst>
              <a:ext uri="{FF2B5EF4-FFF2-40B4-BE49-F238E27FC236}">
                <a16:creationId xmlns:a16="http://schemas.microsoft.com/office/drawing/2014/main" id="{ED8920A4-C989-BEC7-63CC-DE0A1DD3B3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812" y="5343066"/>
            <a:ext cx="590699" cy="590699"/>
          </a:xfrm>
          <a:prstGeom prst="rect">
            <a:avLst/>
          </a:prstGeom>
        </p:spPr>
      </p:pic>
      <p:cxnSp>
        <p:nvCxnSpPr>
          <p:cNvPr id="48" name="直線矢印コネクタ 47">
            <a:extLst>
              <a:ext uri="{FF2B5EF4-FFF2-40B4-BE49-F238E27FC236}">
                <a16:creationId xmlns:a16="http://schemas.microsoft.com/office/drawing/2014/main" id="{77D6B75A-8FA7-11FE-08FD-31A0C36D466A}"/>
              </a:ext>
            </a:extLst>
          </p:cNvPr>
          <p:cNvCxnSpPr>
            <a:cxnSpLocks/>
          </p:cNvCxnSpPr>
          <p:nvPr/>
        </p:nvCxnSpPr>
        <p:spPr>
          <a:xfrm>
            <a:off x="1135781" y="4296854"/>
            <a:ext cx="1551479" cy="3108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EE337291-8C89-B687-8652-0FB1CFAD80D2}"/>
              </a:ext>
            </a:extLst>
          </p:cNvPr>
          <p:cNvCxnSpPr>
            <a:cxnSpLocks/>
            <a:endCxn id="36" idx="1"/>
          </p:cNvCxnSpPr>
          <p:nvPr/>
        </p:nvCxnSpPr>
        <p:spPr>
          <a:xfrm>
            <a:off x="3013219" y="3630911"/>
            <a:ext cx="1378594" cy="24047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53" name="グラフィックス 52" descr="工場 単色塗りつぶし">
            <a:extLst>
              <a:ext uri="{FF2B5EF4-FFF2-40B4-BE49-F238E27FC236}">
                <a16:creationId xmlns:a16="http://schemas.microsoft.com/office/drawing/2014/main" id="{1F4D6C70-55E3-D120-3515-2721A7F7D1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8662" y="3906332"/>
            <a:ext cx="590699" cy="590699"/>
          </a:xfrm>
          <a:prstGeom prst="rect">
            <a:avLst/>
          </a:prstGeom>
        </p:spPr>
      </p:pic>
      <p:cxnSp>
        <p:nvCxnSpPr>
          <p:cNvPr id="55" name="直線矢印コネクタ 54">
            <a:extLst>
              <a:ext uri="{FF2B5EF4-FFF2-40B4-BE49-F238E27FC236}">
                <a16:creationId xmlns:a16="http://schemas.microsoft.com/office/drawing/2014/main" id="{FDB662F7-5EA5-5839-4424-6FF19987FDE6}"/>
              </a:ext>
            </a:extLst>
          </p:cNvPr>
          <p:cNvCxnSpPr>
            <a:cxnSpLocks/>
            <a:stCxn id="54" idx="3"/>
            <a:endCxn id="59" idx="2"/>
          </p:cNvCxnSpPr>
          <p:nvPr/>
        </p:nvCxnSpPr>
        <p:spPr>
          <a:xfrm flipV="1">
            <a:off x="2114090" y="4691544"/>
            <a:ext cx="715102" cy="88788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59" name="グラフィックス 58" descr="建物 単色塗りつぶし">
            <a:extLst>
              <a:ext uri="{FF2B5EF4-FFF2-40B4-BE49-F238E27FC236}">
                <a16:creationId xmlns:a16="http://schemas.microsoft.com/office/drawing/2014/main" id="{490A581E-D88B-AFEF-01F7-2C2F88D2429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61840" y="4156841"/>
            <a:ext cx="534703" cy="534703"/>
          </a:xfrm>
          <a:prstGeom prst="rect">
            <a:avLst/>
          </a:prstGeom>
        </p:spPr>
      </p:pic>
      <p:pic>
        <p:nvPicPr>
          <p:cNvPr id="64" name="グラフィックス 63" descr="建物 単色塗りつぶし">
            <a:extLst>
              <a:ext uri="{FF2B5EF4-FFF2-40B4-BE49-F238E27FC236}">
                <a16:creationId xmlns:a16="http://schemas.microsoft.com/office/drawing/2014/main" id="{2479DE3A-D526-4533-729F-6B06928AF56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61840" y="5223127"/>
            <a:ext cx="534703" cy="534703"/>
          </a:xfrm>
          <a:prstGeom prst="rect">
            <a:avLst/>
          </a:prstGeom>
        </p:spPr>
      </p:pic>
      <p:pic>
        <p:nvPicPr>
          <p:cNvPr id="65" name="グラフィックス 64" descr="建物 単色塗りつぶし">
            <a:extLst>
              <a:ext uri="{FF2B5EF4-FFF2-40B4-BE49-F238E27FC236}">
                <a16:creationId xmlns:a16="http://schemas.microsoft.com/office/drawing/2014/main" id="{9DFD30E5-600E-A24A-54D3-621F54986AF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70312" y="3363559"/>
            <a:ext cx="534703" cy="534703"/>
          </a:xfrm>
          <a:prstGeom prst="rect">
            <a:avLst/>
          </a:prstGeom>
        </p:spPr>
      </p:pic>
      <p:pic>
        <p:nvPicPr>
          <p:cNvPr id="66" name="グラフィックス 65" descr="ホーム 単色塗りつぶし">
            <a:extLst>
              <a:ext uri="{FF2B5EF4-FFF2-40B4-BE49-F238E27FC236}">
                <a16:creationId xmlns:a16="http://schemas.microsoft.com/office/drawing/2014/main" id="{8CD07B93-6261-A756-04D8-F5449924179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68871" y="4462981"/>
            <a:ext cx="590700" cy="590700"/>
          </a:xfrm>
          <a:prstGeom prst="rect">
            <a:avLst/>
          </a:prstGeom>
        </p:spPr>
      </p:pic>
      <p:cxnSp>
        <p:nvCxnSpPr>
          <p:cNvPr id="67" name="直線矢印コネクタ 66">
            <a:extLst>
              <a:ext uri="{FF2B5EF4-FFF2-40B4-BE49-F238E27FC236}">
                <a16:creationId xmlns:a16="http://schemas.microsoft.com/office/drawing/2014/main" id="{45FAB927-F7E4-0499-CC06-B747BB9964BD}"/>
              </a:ext>
            </a:extLst>
          </p:cNvPr>
          <p:cNvCxnSpPr>
            <a:cxnSpLocks/>
            <a:stCxn id="54" idx="3"/>
            <a:endCxn id="64" idx="1"/>
          </p:cNvCxnSpPr>
          <p:nvPr/>
        </p:nvCxnSpPr>
        <p:spPr>
          <a:xfrm flipV="1">
            <a:off x="2114090" y="5490479"/>
            <a:ext cx="447750" cy="88949"/>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F0AE0CC0-5370-7BE9-FF3B-95E8242B1700}"/>
              </a:ext>
            </a:extLst>
          </p:cNvPr>
          <p:cNvCxnSpPr>
            <a:cxnSpLocks/>
            <a:stCxn id="64" idx="3"/>
            <a:endCxn id="37" idx="1"/>
          </p:cNvCxnSpPr>
          <p:nvPr/>
        </p:nvCxnSpPr>
        <p:spPr>
          <a:xfrm>
            <a:off x="3096543" y="5490479"/>
            <a:ext cx="1295269" cy="14793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73" name="グラフィックス 72" descr="建設作業員男性 単色塗りつぶし">
            <a:extLst>
              <a:ext uri="{FF2B5EF4-FFF2-40B4-BE49-F238E27FC236}">
                <a16:creationId xmlns:a16="http://schemas.microsoft.com/office/drawing/2014/main" id="{3333A73E-6B74-04CC-1576-BB2CD81A9D5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417099" y="3250432"/>
            <a:ext cx="406674" cy="406674"/>
          </a:xfrm>
          <a:prstGeom prst="rect">
            <a:avLst/>
          </a:prstGeom>
        </p:spPr>
      </p:pic>
      <p:pic>
        <p:nvPicPr>
          <p:cNvPr id="74" name="グラフィックス 73" descr="建設作業員男性 単色塗りつぶし">
            <a:extLst>
              <a:ext uri="{FF2B5EF4-FFF2-40B4-BE49-F238E27FC236}">
                <a16:creationId xmlns:a16="http://schemas.microsoft.com/office/drawing/2014/main" id="{EEA8BDB0-8B7E-1271-8AD5-FD0EE8EBAD0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154765" y="3250432"/>
            <a:ext cx="406674" cy="406674"/>
          </a:xfrm>
          <a:prstGeom prst="rect">
            <a:avLst/>
          </a:prstGeom>
        </p:spPr>
      </p:pic>
      <p:pic>
        <p:nvPicPr>
          <p:cNvPr id="78" name="グラフィックス 77" descr="建設作業員男性 単色塗りつぶし">
            <a:extLst>
              <a:ext uri="{FF2B5EF4-FFF2-40B4-BE49-F238E27FC236}">
                <a16:creationId xmlns:a16="http://schemas.microsoft.com/office/drawing/2014/main" id="{C94D08AC-FAC2-564C-43E2-563D07A1D1D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17213" y="5206065"/>
            <a:ext cx="406674" cy="406674"/>
          </a:xfrm>
          <a:prstGeom prst="rect">
            <a:avLst/>
          </a:prstGeom>
        </p:spPr>
      </p:pic>
      <p:pic>
        <p:nvPicPr>
          <p:cNvPr id="80" name="グラフィックス 79" descr="建設作業員男性 単色塗りつぶし">
            <a:extLst>
              <a:ext uri="{FF2B5EF4-FFF2-40B4-BE49-F238E27FC236}">
                <a16:creationId xmlns:a16="http://schemas.microsoft.com/office/drawing/2014/main" id="{8BE31DDA-21D8-58A0-CCAE-AD253EFB3F0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374569" y="3250432"/>
            <a:ext cx="406674" cy="406674"/>
          </a:xfrm>
          <a:prstGeom prst="rect">
            <a:avLst/>
          </a:prstGeom>
        </p:spPr>
      </p:pic>
      <p:pic>
        <p:nvPicPr>
          <p:cNvPr id="82" name="グラフィックス 81" descr="建設作業員男性 単色塗りつぶし">
            <a:extLst>
              <a:ext uri="{FF2B5EF4-FFF2-40B4-BE49-F238E27FC236}">
                <a16:creationId xmlns:a16="http://schemas.microsoft.com/office/drawing/2014/main" id="{05E1810B-6C6E-A571-FAB0-2E790892EF5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408719" y="4174148"/>
            <a:ext cx="406674" cy="406674"/>
          </a:xfrm>
          <a:prstGeom prst="rect">
            <a:avLst/>
          </a:prstGeom>
        </p:spPr>
      </p:pic>
      <p:pic>
        <p:nvPicPr>
          <p:cNvPr id="83" name="グラフィックス 82" descr="建設作業員男性 単色塗りつぶし">
            <a:extLst>
              <a:ext uri="{FF2B5EF4-FFF2-40B4-BE49-F238E27FC236}">
                <a16:creationId xmlns:a16="http://schemas.microsoft.com/office/drawing/2014/main" id="{4F7838BB-2016-AAF0-D583-362556CF329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146385" y="4174148"/>
            <a:ext cx="406674" cy="406674"/>
          </a:xfrm>
          <a:prstGeom prst="rect">
            <a:avLst/>
          </a:prstGeom>
        </p:spPr>
      </p:pic>
      <p:pic>
        <p:nvPicPr>
          <p:cNvPr id="85" name="グラフィックス 84" descr="建設作業員男性 単色塗りつぶし">
            <a:extLst>
              <a:ext uri="{FF2B5EF4-FFF2-40B4-BE49-F238E27FC236}">
                <a16:creationId xmlns:a16="http://schemas.microsoft.com/office/drawing/2014/main" id="{DF5523DB-611A-98CF-A5EA-0A88CA482A8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166980" y="5044124"/>
            <a:ext cx="406674" cy="406674"/>
          </a:xfrm>
          <a:prstGeom prst="rect">
            <a:avLst/>
          </a:prstGeom>
        </p:spPr>
      </p:pic>
      <p:pic>
        <p:nvPicPr>
          <p:cNvPr id="89" name="グラフィックス 88" descr="建物 単色塗りつぶし">
            <a:extLst>
              <a:ext uri="{FF2B5EF4-FFF2-40B4-BE49-F238E27FC236}">
                <a16:creationId xmlns:a16="http://schemas.microsoft.com/office/drawing/2014/main" id="{84F980F5-501B-9552-FF03-2111CD2354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554449" y="3639445"/>
            <a:ext cx="534703" cy="534703"/>
          </a:xfrm>
          <a:prstGeom prst="rect">
            <a:avLst/>
          </a:prstGeom>
        </p:spPr>
      </p:pic>
      <p:cxnSp>
        <p:nvCxnSpPr>
          <p:cNvPr id="92" name="直線矢印コネクタ 91">
            <a:extLst>
              <a:ext uri="{FF2B5EF4-FFF2-40B4-BE49-F238E27FC236}">
                <a16:creationId xmlns:a16="http://schemas.microsoft.com/office/drawing/2014/main" id="{1887F393-89FC-F5D4-6F17-D8201AA454AA}"/>
              </a:ext>
            </a:extLst>
          </p:cNvPr>
          <p:cNvCxnSpPr>
            <a:cxnSpLocks/>
            <a:stCxn id="89" idx="3"/>
          </p:cNvCxnSpPr>
          <p:nvPr/>
        </p:nvCxnSpPr>
        <p:spPr>
          <a:xfrm>
            <a:off x="7089152" y="3906797"/>
            <a:ext cx="352855" cy="61234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01F67B8B-3F03-C037-F229-BFC231093279}"/>
              </a:ext>
            </a:extLst>
          </p:cNvPr>
          <p:cNvCxnSpPr>
            <a:cxnSpLocks/>
          </p:cNvCxnSpPr>
          <p:nvPr/>
        </p:nvCxnSpPr>
        <p:spPr>
          <a:xfrm>
            <a:off x="7924412" y="4519142"/>
            <a:ext cx="210552" cy="6168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11CECFB9-685F-D2DB-0953-89DADBCEC07B}"/>
              </a:ext>
            </a:extLst>
          </p:cNvPr>
          <p:cNvCxnSpPr>
            <a:cxnSpLocks/>
          </p:cNvCxnSpPr>
          <p:nvPr/>
        </p:nvCxnSpPr>
        <p:spPr>
          <a:xfrm flipV="1">
            <a:off x="7294117" y="4885146"/>
            <a:ext cx="404421" cy="78223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吹き出し: 四角形 7">
            <a:extLst>
              <a:ext uri="{FF2B5EF4-FFF2-40B4-BE49-F238E27FC236}">
                <a16:creationId xmlns:a16="http://schemas.microsoft.com/office/drawing/2014/main" id="{0B52C7BB-24E2-52EE-A65C-668DEC553B22}"/>
              </a:ext>
            </a:extLst>
          </p:cNvPr>
          <p:cNvSpPr/>
          <p:nvPr/>
        </p:nvSpPr>
        <p:spPr>
          <a:xfrm>
            <a:off x="5599339" y="2188621"/>
            <a:ext cx="2817760" cy="336887"/>
          </a:xfrm>
          <a:prstGeom prst="wedgeRectCallout">
            <a:avLst>
              <a:gd name="adj1" fmla="val 32713"/>
              <a:gd name="adj2" fmla="val 10891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分散的な原料を効率的に回収</a:t>
            </a:r>
            <a:endParaRPr kumimoji="1" lang="en-US" altLang="ja-JP" sz="1600" dirty="0">
              <a:solidFill>
                <a:schemeClr val="tx1"/>
              </a:solidFill>
            </a:endParaRPr>
          </a:p>
        </p:txBody>
      </p:sp>
      <p:sp>
        <p:nvSpPr>
          <p:cNvPr id="17" name="吹き出し: 四角形 16">
            <a:extLst>
              <a:ext uri="{FF2B5EF4-FFF2-40B4-BE49-F238E27FC236}">
                <a16:creationId xmlns:a16="http://schemas.microsoft.com/office/drawing/2014/main" id="{6A0C1CD2-A6ED-42B5-6198-D14356952490}"/>
              </a:ext>
            </a:extLst>
          </p:cNvPr>
          <p:cNvSpPr/>
          <p:nvPr/>
        </p:nvSpPr>
        <p:spPr>
          <a:xfrm>
            <a:off x="8974490" y="2402783"/>
            <a:ext cx="3133504" cy="584875"/>
          </a:xfrm>
          <a:prstGeom prst="wedgeRectCallout">
            <a:avLst>
              <a:gd name="adj1" fmla="val -26137"/>
              <a:gd name="adj2" fmla="val 945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中継運送方式となり、短距離往復が主流に（移動半径が狭くなる）</a:t>
            </a:r>
            <a:endParaRPr kumimoji="1" lang="ja-JP" altLang="en-US" sz="1400" dirty="0">
              <a:solidFill>
                <a:schemeClr val="tx1"/>
              </a:solidFill>
            </a:endParaRPr>
          </a:p>
        </p:txBody>
      </p:sp>
      <p:sp>
        <p:nvSpPr>
          <p:cNvPr id="19" name="吹き出し: 四角形 18">
            <a:extLst>
              <a:ext uri="{FF2B5EF4-FFF2-40B4-BE49-F238E27FC236}">
                <a16:creationId xmlns:a16="http://schemas.microsoft.com/office/drawing/2014/main" id="{2742F228-E71E-8CA5-2F90-B63D556920AA}"/>
              </a:ext>
            </a:extLst>
          </p:cNvPr>
          <p:cNvSpPr/>
          <p:nvPr/>
        </p:nvSpPr>
        <p:spPr>
          <a:xfrm>
            <a:off x="300640" y="2695733"/>
            <a:ext cx="5196163" cy="477853"/>
          </a:xfrm>
          <a:prstGeom prst="wedgeRectCallout">
            <a:avLst>
              <a:gd name="adj1" fmla="val 32018"/>
              <a:gd name="adj2" fmla="val 9152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原料・エネルギーの分散化に伴い、工場も小型分散化される</a:t>
            </a:r>
            <a:endParaRPr kumimoji="1" lang="ja-JP" altLang="en-US" sz="1400" dirty="0">
              <a:solidFill>
                <a:schemeClr val="tx1"/>
              </a:solidFill>
            </a:endParaRPr>
          </a:p>
        </p:txBody>
      </p:sp>
      <p:sp>
        <p:nvSpPr>
          <p:cNvPr id="22" name="正方形/長方形 21">
            <a:extLst>
              <a:ext uri="{FF2B5EF4-FFF2-40B4-BE49-F238E27FC236}">
                <a16:creationId xmlns:a16="http://schemas.microsoft.com/office/drawing/2014/main" id="{5F59272D-9E05-E948-AD9B-ACA6C3BC9928}"/>
              </a:ext>
            </a:extLst>
          </p:cNvPr>
          <p:cNvSpPr/>
          <p:nvPr/>
        </p:nvSpPr>
        <p:spPr>
          <a:xfrm>
            <a:off x="9423832" y="129316"/>
            <a:ext cx="1742173" cy="721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絵を追加予定</a:t>
            </a:r>
          </a:p>
        </p:txBody>
      </p:sp>
      <p:pic>
        <p:nvPicPr>
          <p:cNvPr id="25" name="グラフィックス 24" descr="ユーザー 単色塗りつぶし">
            <a:extLst>
              <a:ext uri="{FF2B5EF4-FFF2-40B4-BE49-F238E27FC236}">
                <a16:creationId xmlns:a16="http://schemas.microsoft.com/office/drawing/2014/main" id="{EB179433-E51A-9251-4BD4-C4E5FA49817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90286" y="5569475"/>
            <a:ext cx="345232" cy="345232"/>
          </a:xfrm>
          <a:prstGeom prst="rect">
            <a:avLst/>
          </a:prstGeom>
        </p:spPr>
      </p:pic>
      <p:pic>
        <p:nvPicPr>
          <p:cNvPr id="26" name="グラフィックス 25" descr="ユーザー 単色塗りつぶし">
            <a:extLst>
              <a:ext uri="{FF2B5EF4-FFF2-40B4-BE49-F238E27FC236}">
                <a16:creationId xmlns:a16="http://schemas.microsoft.com/office/drawing/2014/main" id="{9315B32C-4A5A-FB54-76B4-5501E7DCB97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798115" y="4357889"/>
            <a:ext cx="345232" cy="345232"/>
          </a:xfrm>
          <a:prstGeom prst="rect">
            <a:avLst/>
          </a:prstGeom>
        </p:spPr>
      </p:pic>
      <p:pic>
        <p:nvPicPr>
          <p:cNvPr id="28" name="グラフィックス 27" descr="ユーザー 単色塗りつぶし">
            <a:extLst>
              <a:ext uri="{FF2B5EF4-FFF2-40B4-BE49-F238E27FC236}">
                <a16:creationId xmlns:a16="http://schemas.microsoft.com/office/drawing/2014/main" id="{07CA773C-DBDC-F53F-D5DB-752F4D21074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71737" y="5421537"/>
            <a:ext cx="345232" cy="345232"/>
          </a:xfrm>
          <a:prstGeom prst="rect">
            <a:avLst/>
          </a:prstGeom>
        </p:spPr>
      </p:pic>
      <p:pic>
        <p:nvPicPr>
          <p:cNvPr id="30" name="グラフィックス 29" descr="ユーザー 単色塗りつぶし">
            <a:extLst>
              <a:ext uri="{FF2B5EF4-FFF2-40B4-BE49-F238E27FC236}">
                <a16:creationId xmlns:a16="http://schemas.microsoft.com/office/drawing/2014/main" id="{56641B07-9E2F-2527-122F-D7E2AE64630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267152" y="2929406"/>
            <a:ext cx="345232" cy="345232"/>
          </a:xfrm>
          <a:prstGeom prst="rect">
            <a:avLst/>
          </a:prstGeom>
        </p:spPr>
      </p:pic>
      <p:sp>
        <p:nvSpPr>
          <p:cNvPr id="32" name="テキスト ボックス 31">
            <a:extLst>
              <a:ext uri="{FF2B5EF4-FFF2-40B4-BE49-F238E27FC236}">
                <a16:creationId xmlns:a16="http://schemas.microsoft.com/office/drawing/2014/main" id="{0BEE7088-3010-683A-9FAF-90ACC390A96E}"/>
              </a:ext>
            </a:extLst>
          </p:cNvPr>
          <p:cNvSpPr txBox="1"/>
          <p:nvPr/>
        </p:nvSpPr>
        <p:spPr>
          <a:xfrm>
            <a:off x="6936104" y="4521018"/>
            <a:ext cx="628813" cy="338554"/>
          </a:xfrm>
          <a:prstGeom prst="rect">
            <a:avLst/>
          </a:prstGeom>
          <a:noFill/>
        </p:spPr>
        <p:txBody>
          <a:bodyPr wrap="square" rtlCol="0">
            <a:spAutoFit/>
          </a:bodyPr>
          <a:lstStyle/>
          <a:p>
            <a:pPr algn="ctr"/>
            <a:r>
              <a:rPr kumimoji="1" lang="ja-JP" altLang="en-US" sz="1600" b="1" dirty="0"/>
              <a:t>店舗</a:t>
            </a:r>
          </a:p>
        </p:txBody>
      </p:sp>
      <p:sp>
        <p:nvSpPr>
          <p:cNvPr id="33" name="テキスト ボックス 32">
            <a:extLst>
              <a:ext uri="{FF2B5EF4-FFF2-40B4-BE49-F238E27FC236}">
                <a16:creationId xmlns:a16="http://schemas.microsoft.com/office/drawing/2014/main" id="{B714EB60-7964-6BDC-6A9F-EE3AE718399E}"/>
              </a:ext>
            </a:extLst>
          </p:cNvPr>
          <p:cNvSpPr txBox="1"/>
          <p:nvPr/>
        </p:nvSpPr>
        <p:spPr>
          <a:xfrm>
            <a:off x="6381035" y="4152608"/>
            <a:ext cx="874386" cy="276999"/>
          </a:xfrm>
          <a:prstGeom prst="rect">
            <a:avLst/>
          </a:prstGeom>
          <a:noFill/>
        </p:spPr>
        <p:txBody>
          <a:bodyPr wrap="square" rtlCol="0">
            <a:spAutoFit/>
          </a:bodyPr>
          <a:lstStyle/>
          <a:p>
            <a:pPr algn="ctr"/>
            <a:r>
              <a:rPr kumimoji="1" lang="ja-JP" altLang="en-US" sz="1200" dirty="0"/>
              <a:t>事業体</a:t>
            </a:r>
          </a:p>
        </p:txBody>
      </p:sp>
      <p:cxnSp>
        <p:nvCxnSpPr>
          <p:cNvPr id="38" name="直線矢印コネクタ 37">
            <a:extLst>
              <a:ext uri="{FF2B5EF4-FFF2-40B4-BE49-F238E27FC236}">
                <a16:creationId xmlns:a16="http://schemas.microsoft.com/office/drawing/2014/main" id="{0E960B2A-27A1-93C5-E7B9-55D1BCC33510}"/>
              </a:ext>
            </a:extLst>
          </p:cNvPr>
          <p:cNvCxnSpPr>
            <a:cxnSpLocks/>
          </p:cNvCxnSpPr>
          <p:nvPr/>
        </p:nvCxnSpPr>
        <p:spPr>
          <a:xfrm>
            <a:off x="7900184" y="4478873"/>
            <a:ext cx="377081" cy="109913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F811762C-91A1-C33D-BC07-79C45F0E1720}"/>
              </a:ext>
            </a:extLst>
          </p:cNvPr>
          <p:cNvCxnSpPr>
            <a:cxnSpLocks/>
            <a:stCxn id="15" idx="3"/>
            <a:endCxn id="11" idx="1"/>
          </p:cNvCxnSpPr>
          <p:nvPr/>
        </p:nvCxnSpPr>
        <p:spPr>
          <a:xfrm>
            <a:off x="8867965" y="4691428"/>
            <a:ext cx="1037928" cy="30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B2C71592-3650-5EF6-5340-0FF304333B00}"/>
              </a:ext>
            </a:extLst>
          </p:cNvPr>
          <p:cNvCxnSpPr>
            <a:cxnSpLocks/>
            <a:stCxn id="11" idx="3"/>
            <a:endCxn id="4" idx="1"/>
          </p:cNvCxnSpPr>
          <p:nvPr/>
        </p:nvCxnSpPr>
        <p:spPr>
          <a:xfrm>
            <a:off x="10496592" y="4694493"/>
            <a:ext cx="649673"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CBF8EA28-2843-0EF2-AE5F-A36C94D83989}"/>
              </a:ext>
            </a:extLst>
          </p:cNvPr>
          <p:cNvCxnSpPr>
            <a:cxnSpLocks/>
            <a:stCxn id="12" idx="3"/>
            <a:endCxn id="7" idx="1"/>
          </p:cNvCxnSpPr>
          <p:nvPr/>
        </p:nvCxnSpPr>
        <p:spPr>
          <a:xfrm>
            <a:off x="10524564" y="5578008"/>
            <a:ext cx="621700" cy="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5EEC4F3C-D617-22B3-0410-F9873C287C99}"/>
              </a:ext>
            </a:extLst>
          </p:cNvPr>
          <p:cNvCxnSpPr>
            <a:cxnSpLocks/>
            <a:endCxn id="12" idx="1"/>
          </p:cNvCxnSpPr>
          <p:nvPr/>
        </p:nvCxnSpPr>
        <p:spPr>
          <a:xfrm>
            <a:off x="8867964" y="5578007"/>
            <a:ext cx="1065901" cy="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61" name="グラフィックス 60" descr="バス 単色塗りつぶし">
            <a:extLst>
              <a:ext uri="{FF2B5EF4-FFF2-40B4-BE49-F238E27FC236}">
                <a16:creationId xmlns:a16="http://schemas.microsoft.com/office/drawing/2014/main" id="{07A208B4-0761-2BE9-AD8E-3B093D54F5C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294635" y="5297140"/>
            <a:ext cx="574048" cy="574048"/>
          </a:xfrm>
          <a:prstGeom prst="rect">
            <a:avLst/>
          </a:prstGeom>
        </p:spPr>
      </p:pic>
      <p:grpSp>
        <p:nvGrpSpPr>
          <p:cNvPr id="62" name="グループ化 61">
            <a:extLst>
              <a:ext uri="{FF2B5EF4-FFF2-40B4-BE49-F238E27FC236}">
                <a16:creationId xmlns:a16="http://schemas.microsoft.com/office/drawing/2014/main" id="{6E3BC307-C82E-A217-5185-4B9910236503}"/>
              </a:ext>
            </a:extLst>
          </p:cNvPr>
          <p:cNvGrpSpPr/>
          <p:nvPr/>
        </p:nvGrpSpPr>
        <p:grpSpPr>
          <a:xfrm>
            <a:off x="8444371" y="5019337"/>
            <a:ext cx="414196" cy="414196"/>
            <a:chOff x="2547277" y="5339454"/>
            <a:chExt cx="414196" cy="414196"/>
          </a:xfrm>
        </p:grpSpPr>
        <p:sp>
          <p:nvSpPr>
            <p:cNvPr id="63" name="正方形/長方形 62">
              <a:extLst>
                <a:ext uri="{FF2B5EF4-FFF2-40B4-BE49-F238E27FC236}">
                  <a16:creationId xmlns:a16="http://schemas.microsoft.com/office/drawing/2014/main" id="{28B94987-0226-6136-6C60-E3DA5D84765F}"/>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68" name="グラフィックス 67" descr="パイロット男性 単色塗りつぶし">
              <a:extLst>
                <a:ext uri="{FF2B5EF4-FFF2-40B4-BE49-F238E27FC236}">
                  <a16:creationId xmlns:a16="http://schemas.microsoft.com/office/drawing/2014/main" id="{40543D63-5148-F423-427A-E568B6BE6E3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547277" y="5339454"/>
              <a:ext cx="414196" cy="414196"/>
            </a:xfrm>
            <a:prstGeom prst="rect">
              <a:avLst/>
            </a:prstGeom>
          </p:spPr>
        </p:pic>
      </p:grpSp>
      <p:sp>
        <p:nvSpPr>
          <p:cNvPr id="69" name="吹き出し: 四角形 68">
            <a:extLst>
              <a:ext uri="{FF2B5EF4-FFF2-40B4-BE49-F238E27FC236}">
                <a16:creationId xmlns:a16="http://schemas.microsoft.com/office/drawing/2014/main" id="{8F0ECB4C-0289-0CAF-2F82-87FE7043A069}"/>
              </a:ext>
            </a:extLst>
          </p:cNvPr>
          <p:cNvSpPr/>
          <p:nvPr/>
        </p:nvSpPr>
        <p:spPr>
          <a:xfrm>
            <a:off x="8224315" y="5983407"/>
            <a:ext cx="2613087" cy="383280"/>
          </a:xfrm>
          <a:prstGeom prst="wedgeRectCallout">
            <a:avLst>
              <a:gd name="adj1" fmla="val -26232"/>
              <a:gd name="adj2" fmla="val -10050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配送・移動サービスとの融合</a:t>
            </a:r>
            <a:endParaRPr kumimoji="1" lang="ja-JP" altLang="en-US" sz="1400" dirty="0">
              <a:solidFill>
                <a:schemeClr val="tx1"/>
              </a:solidFill>
            </a:endParaRPr>
          </a:p>
        </p:txBody>
      </p:sp>
      <p:sp>
        <p:nvSpPr>
          <p:cNvPr id="71" name="テキスト ボックス 70">
            <a:extLst>
              <a:ext uri="{FF2B5EF4-FFF2-40B4-BE49-F238E27FC236}">
                <a16:creationId xmlns:a16="http://schemas.microsoft.com/office/drawing/2014/main" id="{5DE9AE27-BA20-0D29-A012-131AADAE33F8}"/>
              </a:ext>
            </a:extLst>
          </p:cNvPr>
          <p:cNvSpPr txBox="1"/>
          <p:nvPr/>
        </p:nvSpPr>
        <p:spPr>
          <a:xfrm>
            <a:off x="7247019" y="2835486"/>
            <a:ext cx="1487440" cy="461665"/>
          </a:xfrm>
          <a:prstGeom prst="rect">
            <a:avLst/>
          </a:prstGeom>
          <a:noFill/>
        </p:spPr>
        <p:txBody>
          <a:bodyPr wrap="square" rtlCol="0">
            <a:spAutoFit/>
          </a:bodyPr>
          <a:lstStyle/>
          <a:p>
            <a:pPr algn="ctr"/>
            <a:r>
              <a:rPr kumimoji="1" lang="ja-JP" altLang="en-US" sz="1200" dirty="0"/>
              <a:t>住宅街を回収トラックが巡回</a:t>
            </a:r>
          </a:p>
        </p:txBody>
      </p:sp>
      <p:sp>
        <p:nvSpPr>
          <p:cNvPr id="72" name="テキスト ボックス 71">
            <a:extLst>
              <a:ext uri="{FF2B5EF4-FFF2-40B4-BE49-F238E27FC236}">
                <a16:creationId xmlns:a16="http://schemas.microsoft.com/office/drawing/2014/main" id="{60E18D2C-EA02-2FC5-CBA5-5109F46543AC}"/>
              </a:ext>
            </a:extLst>
          </p:cNvPr>
          <p:cNvSpPr txBox="1"/>
          <p:nvPr/>
        </p:nvSpPr>
        <p:spPr>
          <a:xfrm>
            <a:off x="6142095" y="4832788"/>
            <a:ext cx="1487440" cy="461665"/>
          </a:xfrm>
          <a:prstGeom prst="rect">
            <a:avLst/>
          </a:prstGeom>
          <a:noFill/>
        </p:spPr>
        <p:txBody>
          <a:bodyPr wrap="square" rtlCol="0">
            <a:spAutoFit/>
          </a:bodyPr>
          <a:lstStyle/>
          <a:p>
            <a:pPr algn="ctr"/>
            <a:r>
              <a:rPr kumimoji="1" lang="ja-JP" altLang="en-US" sz="1200" dirty="0">
                <a:solidFill>
                  <a:schemeClr val="tx1"/>
                </a:solidFill>
              </a:rPr>
              <a:t>衣類等回収ボックスを分散配置</a:t>
            </a:r>
            <a:endParaRPr kumimoji="1" lang="ja-JP" altLang="en-US" sz="1200" dirty="0"/>
          </a:p>
        </p:txBody>
      </p:sp>
      <p:cxnSp>
        <p:nvCxnSpPr>
          <p:cNvPr id="90" name="直線矢印コネクタ 89">
            <a:extLst>
              <a:ext uri="{FF2B5EF4-FFF2-40B4-BE49-F238E27FC236}">
                <a16:creationId xmlns:a16="http://schemas.microsoft.com/office/drawing/2014/main" id="{A2FB5F8D-BEDC-15FA-868A-47BB014B158A}"/>
              </a:ext>
            </a:extLst>
          </p:cNvPr>
          <p:cNvCxnSpPr>
            <a:cxnSpLocks/>
            <a:stCxn id="59" idx="3"/>
            <a:endCxn id="66" idx="1"/>
          </p:cNvCxnSpPr>
          <p:nvPr/>
        </p:nvCxnSpPr>
        <p:spPr>
          <a:xfrm>
            <a:off x="3096543" y="4424193"/>
            <a:ext cx="1272328" cy="33413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3F2CBA9C-4A6C-750F-B361-59BA673B5C19}"/>
              </a:ext>
            </a:extLst>
          </p:cNvPr>
          <p:cNvSpPr txBox="1"/>
          <p:nvPr/>
        </p:nvSpPr>
        <p:spPr>
          <a:xfrm>
            <a:off x="10224284" y="2958688"/>
            <a:ext cx="1487440" cy="276999"/>
          </a:xfrm>
          <a:prstGeom prst="rect">
            <a:avLst/>
          </a:prstGeom>
          <a:noFill/>
        </p:spPr>
        <p:txBody>
          <a:bodyPr wrap="square" rtlCol="0">
            <a:spAutoFit/>
          </a:bodyPr>
          <a:lstStyle/>
          <a:p>
            <a:pPr algn="ctr"/>
            <a:r>
              <a:rPr kumimoji="1" lang="en-US" altLang="ja-JP" sz="1200" dirty="0"/>
              <a:t>Physical Internet</a:t>
            </a:r>
            <a:endParaRPr kumimoji="1" lang="ja-JP" altLang="en-US" sz="1200" dirty="0"/>
          </a:p>
        </p:txBody>
      </p:sp>
      <p:sp>
        <p:nvSpPr>
          <p:cNvPr id="97" name="吹き出し: 四角形 96">
            <a:extLst>
              <a:ext uri="{FF2B5EF4-FFF2-40B4-BE49-F238E27FC236}">
                <a16:creationId xmlns:a16="http://schemas.microsoft.com/office/drawing/2014/main" id="{D3C7E867-38F6-9EB7-C586-14807EE7F56D}"/>
              </a:ext>
            </a:extLst>
          </p:cNvPr>
          <p:cNvSpPr/>
          <p:nvPr/>
        </p:nvSpPr>
        <p:spPr>
          <a:xfrm>
            <a:off x="2255094" y="6140708"/>
            <a:ext cx="1995713" cy="477853"/>
          </a:xfrm>
          <a:prstGeom prst="wedgeRectCallout">
            <a:avLst>
              <a:gd name="adj1" fmla="val -25541"/>
              <a:gd name="adj2" fmla="val -11976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エネルギー市場のやりとりは自動化される</a:t>
            </a:r>
          </a:p>
        </p:txBody>
      </p:sp>
      <p:sp>
        <p:nvSpPr>
          <p:cNvPr id="99" name="吹き出し: 四角形 98">
            <a:extLst>
              <a:ext uri="{FF2B5EF4-FFF2-40B4-BE49-F238E27FC236}">
                <a16:creationId xmlns:a16="http://schemas.microsoft.com/office/drawing/2014/main" id="{E9D27303-F026-7FBC-00C5-C8514DB605C0}"/>
              </a:ext>
            </a:extLst>
          </p:cNvPr>
          <p:cNvSpPr/>
          <p:nvPr/>
        </p:nvSpPr>
        <p:spPr>
          <a:xfrm>
            <a:off x="4495751" y="6168773"/>
            <a:ext cx="1591847" cy="477853"/>
          </a:xfrm>
          <a:prstGeom prst="wedgeRectCallout">
            <a:avLst>
              <a:gd name="adj1" fmla="val -28533"/>
              <a:gd name="adj2" fmla="val -9783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オペレータは削減</a:t>
            </a:r>
          </a:p>
        </p:txBody>
      </p:sp>
      <p:sp>
        <p:nvSpPr>
          <p:cNvPr id="100" name="吹き出し: 四角形 99">
            <a:extLst>
              <a:ext uri="{FF2B5EF4-FFF2-40B4-BE49-F238E27FC236}">
                <a16:creationId xmlns:a16="http://schemas.microsoft.com/office/drawing/2014/main" id="{C032D982-F0BD-0A85-7F4C-69BAF3D12DC8}"/>
              </a:ext>
            </a:extLst>
          </p:cNvPr>
          <p:cNvSpPr/>
          <p:nvPr/>
        </p:nvSpPr>
        <p:spPr>
          <a:xfrm>
            <a:off x="515271" y="6366687"/>
            <a:ext cx="1591847" cy="477853"/>
          </a:xfrm>
          <a:prstGeom prst="wedgeRectCallout">
            <a:avLst>
              <a:gd name="adj1" fmla="val 4975"/>
              <a:gd name="adj2" fmla="val -9185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住宅地で閉じるネットワークもある</a:t>
            </a:r>
          </a:p>
        </p:txBody>
      </p:sp>
      <p:pic>
        <p:nvPicPr>
          <p:cNvPr id="103" name="グラフィックス 102" descr="家 単色塗りつぶし">
            <a:extLst>
              <a:ext uri="{FF2B5EF4-FFF2-40B4-BE49-F238E27FC236}">
                <a16:creationId xmlns:a16="http://schemas.microsoft.com/office/drawing/2014/main" id="{67F98D34-E8EB-4E1F-D35C-E6C6EFB6784E}"/>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496112" y="2564148"/>
            <a:ext cx="628814" cy="628814"/>
          </a:xfrm>
          <a:prstGeom prst="rect">
            <a:avLst/>
          </a:prstGeom>
        </p:spPr>
      </p:pic>
      <p:pic>
        <p:nvPicPr>
          <p:cNvPr id="104" name="グラフィックス 103" descr="家 単色塗りつぶし">
            <a:extLst>
              <a:ext uri="{FF2B5EF4-FFF2-40B4-BE49-F238E27FC236}">
                <a16:creationId xmlns:a16="http://schemas.microsoft.com/office/drawing/2014/main" id="{F117000A-EB3F-A360-8812-57DD5F44C3A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466038" y="5600300"/>
            <a:ext cx="628814" cy="628814"/>
          </a:xfrm>
          <a:prstGeom prst="rect">
            <a:avLst/>
          </a:prstGeom>
        </p:spPr>
      </p:pic>
      <p:pic>
        <p:nvPicPr>
          <p:cNvPr id="105" name="グラフィックス 104" descr="ユーザー 単色塗りつぶし">
            <a:extLst>
              <a:ext uri="{FF2B5EF4-FFF2-40B4-BE49-F238E27FC236}">
                <a16:creationId xmlns:a16="http://schemas.microsoft.com/office/drawing/2014/main" id="{C7FCE912-112C-D939-02A1-36420100CB9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659454" y="4012657"/>
            <a:ext cx="345232" cy="345232"/>
          </a:xfrm>
          <a:prstGeom prst="rect">
            <a:avLst/>
          </a:prstGeom>
        </p:spPr>
      </p:pic>
      <p:pic>
        <p:nvPicPr>
          <p:cNvPr id="108" name="グラフィックス 107" descr="オフィス ワーカー (男性) 単色塗りつぶし">
            <a:extLst>
              <a:ext uri="{FF2B5EF4-FFF2-40B4-BE49-F238E27FC236}">
                <a16:creationId xmlns:a16="http://schemas.microsoft.com/office/drawing/2014/main" id="{5FBC42B8-6C56-D87E-5A3C-3AC55641613E}"/>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270753" y="3805666"/>
            <a:ext cx="387566" cy="387566"/>
          </a:xfrm>
          <a:prstGeom prst="rect">
            <a:avLst/>
          </a:prstGeom>
        </p:spPr>
      </p:pic>
      <p:pic>
        <p:nvPicPr>
          <p:cNvPr id="109" name="グラフィックス 108" descr="家 単色塗りつぶし">
            <a:extLst>
              <a:ext uri="{FF2B5EF4-FFF2-40B4-BE49-F238E27FC236}">
                <a16:creationId xmlns:a16="http://schemas.microsoft.com/office/drawing/2014/main" id="{019FB8F0-6C11-E834-A5FF-0DB5EE85D68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36651" y="5679000"/>
            <a:ext cx="628814" cy="628814"/>
          </a:xfrm>
          <a:prstGeom prst="rect">
            <a:avLst/>
          </a:prstGeom>
        </p:spPr>
      </p:pic>
      <p:pic>
        <p:nvPicPr>
          <p:cNvPr id="115" name="グラフィックス 114" descr="家 単色塗りつぶし">
            <a:extLst>
              <a:ext uri="{FF2B5EF4-FFF2-40B4-BE49-F238E27FC236}">
                <a16:creationId xmlns:a16="http://schemas.microsoft.com/office/drawing/2014/main" id="{6C9D6278-34ED-3203-24CC-C27946019D5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12666" y="4829871"/>
            <a:ext cx="628814" cy="628814"/>
          </a:xfrm>
          <a:prstGeom prst="rect">
            <a:avLst/>
          </a:prstGeom>
        </p:spPr>
      </p:pic>
      <p:pic>
        <p:nvPicPr>
          <p:cNvPr id="116" name="グラフィックス 115" descr="家 単色塗りつぶし">
            <a:extLst>
              <a:ext uri="{FF2B5EF4-FFF2-40B4-BE49-F238E27FC236}">
                <a16:creationId xmlns:a16="http://schemas.microsoft.com/office/drawing/2014/main" id="{0F2BC11A-6C3C-E250-7CDB-52F78446DA0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408734" y="5473002"/>
            <a:ext cx="628814" cy="628814"/>
          </a:xfrm>
          <a:prstGeom prst="rect">
            <a:avLst/>
          </a:prstGeom>
        </p:spPr>
      </p:pic>
      <p:pic>
        <p:nvPicPr>
          <p:cNvPr id="123" name="グラフィックス 122" descr="ユーザー 単色塗りつぶし">
            <a:extLst>
              <a:ext uri="{FF2B5EF4-FFF2-40B4-BE49-F238E27FC236}">
                <a16:creationId xmlns:a16="http://schemas.microsoft.com/office/drawing/2014/main" id="{A874A729-1B6D-F96B-0DE0-3992DC4F25D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1662" y="4884235"/>
            <a:ext cx="345232" cy="345232"/>
          </a:xfrm>
          <a:prstGeom prst="rect">
            <a:avLst/>
          </a:prstGeom>
        </p:spPr>
      </p:pic>
      <p:pic>
        <p:nvPicPr>
          <p:cNvPr id="124" name="グラフィックス 123" descr="ユーザー 単色塗りつぶし">
            <a:extLst>
              <a:ext uri="{FF2B5EF4-FFF2-40B4-BE49-F238E27FC236}">
                <a16:creationId xmlns:a16="http://schemas.microsoft.com/office/drawing/2014/main" id="{5984D12A-B029-E591-FDBA-E6899248EB5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744687" y="5223127"/>
            <a:ext cx="345232" cy="345232"/>
          </a:xfrm>
          <a:prstGeom prst="rect">
            <a:avLst/>
          </a:prstGeom>
        </p:spPr>
      </p:pic>
      <p:cxnSp>
        <p:nvCxnSpPr>
          <p:cNvPr id="126" name="直線コネクタ 125">
            <a:extLst>
              <a:ext uri="{FF2B5EF4-FFF2-40B4-BE49-F238E27FC236}">
                <a16:creationId xmlns:a16="http://schemas.microsoft.com/office/drawing/2014/main" id="{5E5E8D5B-78CA-301E-1550-BEBEF13EEB50}"/>
              </a:ext>
            </a:extLst>
          </p:cNvPr>
          <p:cNvCxnSpPr>
            <a:cxnSpLocks/>
          </p:cNvCxnSpPr>
          <p:nvPr/>
        </p:nvCxnSpPr>
        <p:spPr>
          <a:xfrm flipH="1">
            <a:off x="1116894" y="5473002"/>
            <a:ext cx="144025" cy="314407"/>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C5486808-5D49-010B-9009-86D4CA968D89}"/>
              </a:ext>
            </a:extLst>
          </p:cNvPr>
          <p:cNvCxnSpPr>
            <a:cxnSpLocks/>
          </p:cNvCxnSpPr>
          <p:nvPr/>
        </p:nvCxnSpPr>
        <p:spPr>
          <a:xfrm flipH="1">
            <a:off x="1116894" y="5644895"/>
            <a:ext cx="421846" cy="144245"/>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7D47F8CB-4B54-892F-E993-7B3E6C5FEA65}"/>
              </a:ext>
            </a:extLst>
          </p:cNvPr>
          <p:cNvCxnSpPr>
            <a:cxnSpLocks/>
          </p:cNvCxnSpPr>
          <p:nvPr/>
        </p:nvCxnSpPr>
        <p:spPr>
          <a:xfrm flipH="1" flipV="1">
            <a:off x="1235583" y="5458028"/>
            <a:ext cx="305897" cy="18818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6" name="グラフィックス 135" descr="建設作業員男性 単色塗りつぶし">
            <a:extLst>
              <a:ext uri="{FF2B5EF4-FFF2-40B4-BE49-F238E27FC236}">
                <a16:creationId xmlns:a16="http://schemas.microsoft.com/office/drawing/2014/main" id="{ACF1D056-5028-A9DE-2289-10614637ABB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93577" y="3748938"/>
            <a:ext cx="406674" cy="406674"/>
          </a:xfrm>
          <a:prstGeom prst="rect">
            <a:avLst/>
          </a:prstGeom>
        </p:spPr>
      </p:pic>
      <p:sp>
        <p:nvSpPr>
          <p:cNvPr id="2" name="吹き出し: 四角形 1">
            <a:extLst>
              <a:ext uri="{FF2B5EF4-FFF2-40B4-BE49-F238E27FC236}">
                <a16:creationId xmlns:a16="http://schemas.microsoft.com/office/drawing/2014/main" id="{C8F985AA-FDAD-3A1D-2BDA-38B1864539BA}"/>
              </a:ext>
            </a:extLst>
          </p:cNvPr>
          <p:cNvSpPr/>
          <p:nvPr/>
        </p:nvSpPr>
        <p:spPr>
          <a:xfrm>
            <a:off x="5459221" y="-632217"/>
            <a:ext cx="6142013" cy="705026"/>
          </a:xfrm>
          <a:prstGeom prst="wedgeRectCallout">
            <a:avLst>
              <a:gd name="adj1" fmla="val -34120"/>
              <a:gd name="adj2" fmla="val 1453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altLang="ja-JP" sz="1600" dirty="0">
                <a:solidFill>
                  <a:schemeClr val="tx1"/>
                </a:solidFill>
              </a:rPr>
              <a:t>p17</a:t>
            </a:r>
            <a:r>
              <a:rPr lang="ja-JP" altLang="en-US" sz="1600" dirty="0">
                <a:solidFill>
                  <a:schemeClr val="tx1"/>
                </a:solidFill>
              </a:rPr>
              <a:t>はビジーなので、分けてもいいのではいいかなと思います。</a:t>
            </a:r>
          </a:p>
          <a:p>
            <a:pPr rtl="0"/>
            <a:r>
              <a:rPr lang="ja-JP" altLang="en-US" sz="1600" dirty="0">
                <a:solidFill>
                  <a:schemeClr val="tx1"/>
                </a:solidFill>
              </a:rPr>
              <a:t>「人間の”労働範囲”」だけだと物理的に働く場所だけのイメージにならないでしょうか。”内容”も付け加えた方が良いかと思います。</a:t>
            </a:r>
          </a:p>
        </p:txBody>
      </p:sp>
    </p:spTree>
    <p:extLst>
      <p:ext uri="{BB962C8B-B14F-4D97-AF65-F5344CB8AC3E}">
        <p14:creationId xmlns:p14="http://schemas.microsoft.com/office/powerpoint/2010/main" val="745774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まとめ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p:txBody>
          <a:bodyPr/>
          <a:lstStyle/>
          <a:p>
            <a:r>
              <a:rPr lang="en-US" altLang="ja-JP" sz="2800" dirty="0"/>
              <a:t>SoS</a:t>
            </a:r>
            <a:r>
              <a:rPr lang="ja-JP" altLang="en-US" sz="2800" dirty="0"/>
              <a:t>の一般的な定義・事例を概観した後、製造業と</a:t>
            </a:r>
            <a:r>
              <a:rPr lang="en-US" altLang="ja-JP" sz="2800" dirty="0"/>
              <a:t>SoS</a:t>
            </a:r>
            <a:r>
              <a:rPr lang="ja-JP" altLang="en-US" sz="2800" dirty="0"/>
              <a:t>の関係、地域エネルギー管理システムの事例を紹介した。</a:t>
            </a:r>
            <a:endParaRPr lang="en-US" altLang="ja-JP" dirty="0"/>
          </a:p>
          <a:p>
            <a:r>
              <a:rPr lang="en-US" altLang="ja-JP" sz="2800" dirty="0"/>
              <a:t>Society 5.0</a:t>
            </a:r>
            <a:r>
              <a:rPr lang="ja-JP" altLang="en-US" sz="2800" dirty="0"/>
              <a:t>の構想では、プラントの</a:t>
            </a:r>
            <a:r>
              <a:rPr lang="en-US" altLang="ja-JP" sz="2800" dirty="0"/>
              <a:t>SoS</a:t>
            </a:r>
            <a:r>
              <a:rPr lang="ja-JP" altLang="en-US" sz="2800" dirty="0"/>
              <a:t>化・</a:t>
            </a:r>
            <a:r>
              <a:rPr lang="en-US" altLang="ja-JP" sz="2800" dirty="0"/>
              <a:t>CPHS</a:t>
            </a:r>
            <a:r>
              <a:rPr lang="ja-JP" altLang="en-US" sz="2800" dirty="0"/>
              <a:t>化に伴って、サプライチェーン全体（人間を含む）への影響が拡大されていくことが予想される。</a:t>
            </a:r>
            <a:endParaRPr lang="en-US" altLang="ja-JP" sz="2800" dirty="0"/>
          </a:p>
          <a:p>
            <a:r>
              <a:rPr lang="en-US" altLang="ja-JP" sz="2800" dirty="0"/>
              <a:t>YOKOGAWA</a:t>
            </a:r>
            <a:r>
              <a:rPr lang="ja-JP" altLang="en-US" sz="2800" dirty="0"/>
              <a:t>は、間接的な影響を考慮したサービス・価値を提供することを目指す。</a:t>
            </a:r>
            <a:endParaRPr lang="en-US" altLang="ja-JP" sz="2800" dirty="0"/>
          </a:p>
        </p:txBody>
      </p:sp>
    </p:spTree>
    <p:extLst>
      <p:ext uri="{BB962C8B-B14F-4D97-AF65-F5344CB8AC3E}">
        <p14:creationId xmlns:p14="http://schemas.microsoft.com/office/powerpoint/2010/main" val="534514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19</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3872F-E955-4F4B-A5EF-E1E2819950A9}"/>
              </a:ext>
            </a:extLst>
          </p:cNvPr>
          <p:cNvSpPr>
            <a:spLocks noGrp="1"/>
          </p:cNvSpPr>
          <p:nvPr>
            <p:ph type="title"/>
          </p:nvPr>
        </p:nvSpPr>
        <p:spPr/>
        <p:txBody>
          <a:bodyPr/>
          <a:lstStyle/>
          <a:p>
            <a:r>
              <a:rPr kumimoji="1" lang="ja-JP" altLang="en-US" dirty="0"/>
              <a:t>目次</a:t>
            </a:r>
          </a:p>
        </p:txBody>
      </p:sp>
      <p:sp>
        <p:nvSpPr>
          <p:cNvPr id="3" name="スライド番号プレースホルダー 2">
            <a:extLst>
              <a:ext uri="{FF2B5EF4-FFF2-40B4-BE49-F238E27FC236}">
                <a16:creationId xmlns:a16="http://schemas.microsoft.com/office/drawing/2014/main" id="{00641E23-A323-38F8-E2EF-361E93E8E852}"/>
              </a:ext>
            </a:extLst>
          </p:cNvPr>
          <p:cNvSpPr>
            <a:spLocks noGrp="1"/>
          </p:cNvSpPr>
          <p:nvPr>
            <p:ph type="sldNum" sz="quarter" idx="12"/>
          </p:nvPr>
        </p:nvSpPr>
        <p:spPr/>
        <p:txBody>
          <a:bodyPr/>
          <a:lstStyle/>
          <a:p>
            <a:fld id="{584EAAFE-CFE5-40AD-8E95-5BFF290DC5CF}" type="slidenum">
              <a:rPr kumimoji="1" lang="ja-JP" altLang="en-US" smtClean="0"/>
              <a:pPr/>
              <a:t>2</a:t>
            </a:fld>
            <a:endParaRPr kumimoji="1" lang="ja-JP" altLang="en-US"/>
          </a:p>
        </p:txBody>
      </p:sp>
      <p:sp>
        <p:nvSpPr>
          <p:cNvPr id="4" name="テキスト プレースホルダー 3">
            <a:extLst>
              <a:ext uri="{FF2B5EF4-FFF2-40B4-BE49-F238E27FC236}">
                <a16:creationId xmlns:a16="http://schemas.microsoft.com/office/drawing/2014/main" id="{7C007EA5-7BCC-A71E-CB75-CBD2AF9575F9}"/>
              </a:ext>
            </a:extLst>
          </p:cNvPr>
          <p:cNvSpPr>
            <a:spLocks noGrp="1"/>
          </p:cNvSpPr>
          <p:nvPr>
            <p:ph type="body" sz="quarter" idx="13"/>
          </p:nvPr>
        </p:nvSpPr>
        <p:spPr/>
        <p:txBody>
          <a:bodyPr/>
          <a:lstStyle/>
          <a:p>
            <a:r>
              <a:rPr kumimoji="1" lang="ja-JP" altLang="en-US" dirty="0"/>
              <a:t>背景</a:t>
            </a:r>
            <a:endParaRPr kumimoji="1" lang="en-US" altLang="ja-JP" dirty="0"/>
          </a:p>
          <a:p>
            <a:r>
              <a:rPr kumimoji="1" lang="en-US" altLang="ja-JP" dirty="0"/>
              <a:t>System of Systems</a:t>
            </a:r>
            <a:r>
              <a:rPr kumimoji="1" lang="ja-JP" altLang="en-US" dirty="0"/>
              <a:t>の定義と事例</a:t>
            </a:r>
            <a:endParaRPr kumimoji="1" lang="en-US" altLang="ja-JP" dirty="0"/>
          </a:p>
          <a:p>
            <a:r>
              <a:rPr kumimoji="1" lang="ja-JP" altLang="en-US" dirty="0"/>
              <a:t>製造業と</a:t>
            </a:r>
            <a:r>
              <a:rPr kumimoji="1" lang="en-US" altLang="ja-JP" dirty="0"/>
              <a:t>System of Systems</a:t>
            </a:r>
          </a:p>
          <a:p>
            <a:r>
              <a:rPr kumimoji="1" lang="en-US" altLang="ja-JP" dirty="0"/>
              <a:t>Cyber</a:t>
            </a:r>
            <a:r>
              <a:rPr kumimoji="1" lang="ja-JP" altLang="en-US" dirty="0"/>
              <a:t> </a:t>
            </a:r>
            <a:r>
              <a:rPr kumimoji="1" lang="en-US" altLang="ja-JP" dirty="0"/>
              <a:t>Physical</a:t>
            </a:r>
            <a:r>
              <a:rPr kumimoji="1" lang="ja-JP" altLang="en-US" dirty="0"/>
              <a:t> </a:t>
            </a:r>
            <a:r>
              <a:rPr kumimoji="1" lang="en-US" altLang="ja-JP" dirty="0"/>
              <a:t>Human Systems</a:t>
            </a:r>
            <a:r>
              <a:rPr kumimoji="1" lang="ja-JP" altLang="en-US" dirty="0"/>
              <a:t>への展望</a:t>
            </a:r>
          </a:p>
        </p:txBody>
      </p:sp>
    </p:spTree>
    <p:extLst>
      <p:ext uri="{BB962C8B-B14F-4D97-AF65-F5344CB8AC3E}">
        <p14:creationId xmlns:p14="http://schemas.microsoft.com/office/powerpoint/2010/main" val="2363265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正方形/長方形 58">
            <a:extLst>
              <a:ext uri="{FF2B5EF4-FFF2-40B4-BE49-F238E27FC236}">
                <a16:creationId xmlns:a16="http://schemas.microsoft.com/office/drawing/2014/main" id="{8FB930EB-A0B3-7E09-E9E9-41C2C63F9B05}"/>
              </a:ext>
            </a:extLst>
          </p:cNvPr>
          <p:cNvSpPr/>
          <p:nvPr/>
        </p:nvSpPr>
        <p:spPr>
          <a:xfrm>
            <a:off x="5562547" y="4390708"/>
            <a:ext cx="6380846" cy="180701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 角を丸くする 16">
            <a:extLst>
              <a:ext uri="{FF2B5EF4-FFF2-40B4-BE49-F238E27FC236}">
                <a16:creationId xmlns:a16="http://schemas.microsoft.com/office/drawing/2014/main" id="{3592C457-8971-1978-1761-A8EEB7BE8AAE}"/>
              </a:ext>
            </a:extLst>
          </p:cNvPr>
          <p:cNvSpPr/>
          <p:nvPr/>
        </p:nvSpPr>
        <p:spPr>
          <a:xfrm>
            <a:off x="5922758" y="4688257"/>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4F9DCC26-0CA5-AF4A-0996-082D515A3ABB}"/>
              </a:ext>
            </a:extLst>
          </p:cNvPr>
          <p:cNvSpPr/>
          <p:nvPr/>
        </p:nvSpPr>
        <p:spPr>
          <a:xfrm>
            <a:off x="5568769" y="2049235"/>
            <a:ext cx="6374624" cy="195914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5D50FB3C-6093-E2BA-EBD4-A202B3A64602}"/>
              </a:ext>
            </a:extLst>
          </p:cNvPr>
          <p:cNvSpPr/>
          <p:nvPr/>
        </p:nvSpPr>
        <p:spPr>
          <a:xfrm>
            <a:off x="5922759" y="2691158"/>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6C1B96E1-030E-8A55-5E63-A7ADDF246FA9}"/>
              </a:ext>
            </a:extLst>
          </p:cNvPr>
          <p:cNvSpPr/>
          <p:nvPr/>
        </p:nvSpPr>
        <p:spPr>
          <a:xfrm>
            <a:off x="255797" y="2049235"/>
            <a:ext cx="4834921" cy="4148487"/>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正方形/長方形 36">
            <a:extLst>
              <a:ext uri="{FF2B5EF4-FFF2-40B4-BE49-F238E27FC236}">
                <a16:creationId xmlns:a16="http://schemas.microsoft.com/office/drawing/2014/main" id="{B4C9F537-B8E7-C310-38E3-010BD44DCD66}"/>
              </a:ext>
            </a:extLst>
          </p:cNvPr>
          <p:cNvSpPr/>
          <p:nvPr/>
        </p:nvSpPr>
        <p:spPr>
          <a:xfrm>
            <a:off x="1131837" y="4207199"/>
            <a:ext cx="1451188" cy="1731717"/>
          </a:xfrm>
          <a:prstGeom prst="rect">
            <a:avLst/>
          </a:prstGeom>
          <a:solidFill>
            <a:schemeClr val="accent1">
              <a:lumMod val="40000"/>
              <a:lumOff val="60000"/>
              <a:alpha val="50000"/>
            </a:schemeClr>
          </a:solidFill>
          <a:ln w="1905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24" name="グループ化 123">
            <a:extLst>
              <a:ext uri="{FF2B5EF4-FFF2-40B4-BE49-F238E27FC236}">
                <a16:creationId xmlns:a16="http://schemas.microsoft.com/office/drawing/2014/main" id="{ED4024DD-858A-BAE1-51B5-30723B81C5BB}"/>
              </a:ext>
            </a:extLst>
          </p:cNvPr>
          <p:cNvGrpSpPr/>
          <p:nvPr/>
        </p:nvGrpSpPr>
        <p:grpSpPr>
          <a:xfrm>
            <a:off x="1891788" y="5320089"/>
            <a:ext cx="474193" cy="474193"/>
            <a:chOff x="2153046" y="5320089"/>
            <a:chExt cx="474193" cy="474193"/>
          </a:xfrm>
        </p:grpSpPr>
        <p:sp>
          <p:nvSpPr>
            <p:cNvPr id="117" name="正方形/長方形 116">
              <a:extLst>
                <a:ext uri="{FF2B5EF4-FFF2-40B4-BE49-F238E27FC236}">
                  <a16:creationId xmlns:a16="http://schemas.microsoft.com/office/drawing/2014/main" id="{878B891B-4ACB-3E7A-82A5-54A113F0C457}"/>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 name="グラフィックス 13" descr="路面電車 単色塗りつぶし">
              <a:extLst>
                <a:ext uri="{FF2B5EF4-FFF2-40B4-BE49-F238E27FC236}">
                  <a16:creationId xmlns:a16="http://schemas.microsoft.com/office/drawing/2014/main" id="{427E5E76-9284-054C-C0B1-005EE88F54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3046" y="5320089"/>
              <a:ext cx="474193" cy="474193"/>
            </a:xfrm>
            <a:prstGeom prst="rect">
              <a:avLst/>
            </a:prstGeom>
          </p:spPr>
        </p:pic>
      </p:grpSp>
      <p:sp>
        <p:nvSpPr>
          <p:cNvPr id="72" name="フリーフォーム: 図形 71">
            <a:extLst>
              <a:ext uri="{FF2B5EF4-FFF2-40B4-BE49-F238E27FC236}">
                <a16:creationId xmlns:a16="http://schemas.microsoft.com/office/drawing/2014/main" id="{DAF5E0C7-92B1-AEF5-F232-3F732D249C87}"/>
              </a:ext>
            </a:extLst>
          </p:cNvPr>
          <p:cNvSpPr/>
          <p:nvPr/>
        </p:nvSpPr>
        <p:spPr>
          <a:xfrm>
            <a:off x="2548697" y="3093045"/>
            <a:ext cx="2046576" cy="2170179"/>
          </a:xfrm>
          <a:custGeom>
            <a:avLst/>
            <a:gdLst>
              <a:gd name="connsiteX0" fmla="*/ 0 w 2046576"/>
              <a:gd name="connsiteY0" fmla="*/ 0 h 2170179"/>
              <a:gd name="connsiteX1" fmla="*/ 2046576 w 2046576"/>
              <a:gd name="connsiteY1" fmla="*/ 0 h 2170179"/>
              <a:gd name="connsiteX2" fmla="*/ 2046576 w 2046576"/>
              <a:gd name="connsiteY2" fmla="*/ 322384 h 2170179"/>
              <a:gd name="connsiteX3" fmla="*/ 2040915 w 2046576"/>
              <a:gd name="connsiteY3" fmla="*/ 322384 h 2170179"/>
              <a:gd name="connsiteX4" fmla="*/ 2040915 w 2046576"/>
              <a:gd name="connsiteY4" fmla="*/ 2170179 h 2170179"/>
              <a:gd name="connsiteX5" fmla="*/ 1165320 w 2046576"/>
              <a:gd name="connsiteY5" fmla="*/ 2170179 h 2170179"/>
              <a:gd name="connsiteX6" fmla="*/ 1165320 w 2046576"/>
              <a:gd name="connsiteY6" fmla="*/ 322384 h 2170179"/>
              <a:gd name="connsiteX7" fmla="*/ 0 w 2046576"/>
              <a:gd name="connsiteY7" fmla="*/ 322384 h 2170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46576" h="2170179">
                <a:moveTo>
                  <a:pt x="0" y="0"/>
                </a:moveTo>
                <a:lnTo>
                  <a:pt x="2046576" y="0"/>
                </a:lnTo>
                <a:lnTo>
                  <a:pt x="2046576" y="322384"/>
                </a:lnTo>
                <a:lnTo>
                  <a:pt x="2040915" y="322384"/>
                </a:lnTo>
                <a:lnTo>
                  <a:pt x="2040915" y="2170179"/>
                </a:lnTo>
                <a:lnTo>
                  <a:pt x="1165320" y="2170179"/>
                </a:lnTo>
                <a:lnTo>
                  <a:pt x="1165320" y="322384"/>
                </a:lnTo>
                <a:lnTo>
                  <a:pt x="0" y="322384"/>
                </a:lnTo>
                <a:close/>
              </a:path>
            </a:pathLst>
          </a:custGeom>
          <a:solidFill>
            <a:schemeClr val="accent5">
              <a:lumMod val="20000"/>
              <a:lumOff val="80000"/>
              <a:alpha val="50000"/>
            </a:schemeClr>
          </a:solidFill>
          <a:ln w="19050">
            <a:solidFill>
              <a:schemeClr val="accent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solidFill>
                <a:schemeClr val="tx1"/>
              </a:solidFill>
            </a:endParaRPr>
          </a:p>
        </p:txBody>
      </p:sp>
      <p:cxnSp>
        <p:nvCxnSpPr>
          <p:cNvPr id="87" name="直線コネクタ 86">
            <a:extLst>
              <a:ext uri="{FF2B5EF4-FFF2-40B4-BE49-F238E27FC236}">
                <a16:creationId xmlns:a16="http://schemas.microsoft.com/office/drawing/2014/main" id="{ED022CEA-3AD3-65A8-8F3B-6239ECDED9B2}"/>
              </a:ext>
            </a:extLst>
          </p:cNvPr>
          <p:cNvCxnSpPr>
            <a:cxnSpLocks/>
          </p:cNvCxnSpPr>
          <p:nvPr/>
        </p:nvCxnSpPr>
        <p:spPr>
          <a:xfrm flipV="1">
            <a:off x="4008664" y="3306536"/>
            <a:ext cx="0" cy="1725187"/>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3" name="グループ化 72">
            <a:extLst>
              <a:ext uri="{FF2B5EF4-FFF2-40B4-BE49-F238E27FC236}">
                <a16:creationId xmlns:a16="http://schemas.microsoft.com/office/drawing/2014/main" id="{600A526A-9BBC-5C92-5EE5-3EADD059C869}"/>
              </a:ext>
            </a:extLst>
          </p:cNvPr>
          <p:cNvGrpSpPr/>
          <p:nvPr/>
        </p:nvGrpSpPr>
        <p:grpSpPr>
          <a:xfrm>
            <a:off x="2808267" y="3210473"/>
            <a:ext cx="1415874" cy="1821250"/>
            <a:chOff x="3059188" y="3217624"/>
            <a:chExt cx="1415874" cy="1821250"/>
          </a:xfrm>
        </p:grpSpPr>
        <p:cxnSp>
          <p:nvCxnSpPr>
            <p:cNvPr id="28" name="直線コネクタ 27">
              <a:extLst>
                <a:ext uri="{FF2B5EF4-FFF2-40B4-BE49-F238E27FC236}">
                  <a16:creationId xmlns:a16="http://schemas.microsoft.com/office/drawing/2014/main" id="{F4E075AC-A959-810B-8FDE-257068AE98F0}"/>
                </a:ext>
              </a:extLst>
            </p:cNvPr>
            <p:cNvCxnSpPr>
              <a:cxnSpLocks/>
            </p:cNvCxnSpPr>
            <p:nvPr/>
          </p:nvCxnSpPr>
          <p:spPr>
            <a:xfrm>
              <a:off x="4447804" y="3217624"/>
              <a:ext cx="0" cy="1821250"/>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30E176C5-6BCB-AF81-9F41-A78262684A84}"/>
                </a:ext>
              </a:extLst>
            </p:cNvPr>
            <p:cNvCxnSpPr>
              <a:cxnSpLocks/>
              <a:endCxn id="2" idx="3"/>
            </p:cNvCxnSpPr>
            <p:nvPr/>
          </p:nvCxnSpPr>
          <p:spPr>
            <a:xfrm flipH="1">
              <a:off x="3059188" y="3250545"/>
              <a:ext cx="1415874" cy="0"/>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6" name="正方形/長方形 25">
            <a:extLst>
              <a:ext uri="{FF2B5EF4-FFF2-40B4-BE49-F238E27FC236}">
                <a16:creationId xmlns:a16="http://schemas.microsoft.com/office/drawing/2014/main" id="{099771EC-E86A-618A-D2C6-F765196200A4}"/>
              </a:ext>
            </a:extLst>
          </p:cNvPr>
          <p:cNvSpPr/>
          <p:nvPr/>
        </p:nvSpPr>
        <p:spPr>
          <a:xfrm>
            <a:off x="1116819" y="2425064"/>
            <a:ext cx="1451188" cy="1731717"/>
          </a:xfrm>
          <a:prstGeom prst="rect">
            <a:avLst/>
          </a:prstGeom>
          <a:solidFill>
            <a:schemeClr val="accent4">
              <a:lumMod val="40000"/>
              <a:lumOff val="60000"/>
              <a:alpha val="50000"/>
            </a:schemeClr>
          </a:solidFill>
          <a:ln w="1905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 name="直線コネクタ 33">
            <a:extLst>
              <a:ext uri="{FF2B5EF4-FFF2-40B4-BE49-F238E27FC236}">
                <a16:creationId xmlns:a16="http://schemas.microsoft.com/office/drawing/2014/main" id="{73212CA4-AABE-78A7-731A-D0869D586D41}"/>
              </a:ext>
            </a:extLst>
          </p:cNvPr>
          <p:cNvCxnSpPr>
            <a:cxnSpLocks/>
          </p:cNvCxnSpPr>
          <p:nvPr/>
        </p:nvCxnSpPr>
        <p:spPr>
          <a:xfrm flipH="1">
            <a:off x="2178165" y="2451834"/>
            <a:ext cx="0" cy="730082"/>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F9ABDAE-D274-6CCC-0699-01A542ED7E17}"/>
              </a:ext>
            </a:extLst>
          </p:cNvPr>
          <p:cNvCxnSpPr>
            <a:cxnSpLocks/>
          </p:cNvCxnSpPr>
          <p:nvPr/>
        </p:nvCxnSpPr>
        <p:spPr>
          <a:xfrm flipH="1">
            <a:off x="1464159" y="2475034"/>
            <a:ext cx="0" cy="2588248"/>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の事例：鉄道の相互直通運転の運行管理</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ja-JP" altLang="en-US" dirty="0"/>
              <a:t>ターミナル駅の乗換混雑緩和や速達性向上のために、事業者間、需給間で連携する。</a:t>
            </a:r>
            <a:endParaRPr lang="en-US" altLang="ja-JP" dirty="0"/>
          </a:p>
          <a:p>
            <a:pPr lvl="1"/>
            <a:r>
              <a:rPr lang="ja-JP" altLang="en-US" dirty="0"/>
              <a:t>他社の車両を借りて、自社の運転士が自社路線を運転</a:t>
            </a:r>
            <a:endParaRPr lang="en-US" altLang="ja-JP" dirty="0"/>
          </a:p>
        </p:txBody>
      </p:sp>
      <p:cxnSp>
        <p:nvCxnSpPr>
          <p:cNvPr id="4" name="直線コネクタ 3">
            <a:extLst>
              <a:ext uri="{FF2B5EF4-FFF2-40B4-BE49-F238E27FC236}">
                <a16:creationId xmlns:a16="http://schemas.microsoft.com/office/drawing/2014/main" id="{E579CF5E-7171-055D-9D06-E4403A22B763}"/>
              </a:ext>
            </a:extLst>
          </p:cNvPr>
          <p:cNvCxnSpPr>
            <a:cxnSpLocks/>
          </p:cNvCxnSpPr>
          <p:nvPr/>
        </p:nvCxnSpPr>
        <p:spPr>
          <a:xfrm>
            <a:off x="1848615" y="3265420"/>
            <a:ext cx="1256" cy="2568875"/>
          </a:xfrm>
          <a:prstGeom prst="line">
            <a:avLst/>
          </a:prstGeom>
          <a:ln w="57150">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E8F36CB1-EBC6-6D6E-3A1B-6CCC7DB023F9}"/>
              </a:ext>
            </a:extLst>
          </p:cNvPr>
          <p:cNvSpPr/>
          <p:nvPr/>
        </p:nvSpPr>
        <p:spPr>
          <a:xfrm>
            <a:off x="901784" y="2206522"/>
            <a:ext cx="1900492" cy="352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grpSp>
        <p:nvGrpSpPr>
          <p:cNvPr id="119" name="グループ化 118">
            <a:extLst>
              <a:ext uri="{FF2B5EF4-FFF2-40B4-BE49-F238E27FC236}">
                <a16:creationId xmlns:a16="http://schemas.microsoft.com/office/drawing/2014/main" id="{83407E04-A085-AE65-A0FB-0A4C6BAA82B2}"/>
              </a:ext>
            </a:extLst>
          </p:cNvPr>
          <p:cNvGrpSpPr/>
          <p:nvPr/>
        </p:nvGrpSpPr>
        <p:grpSpPr>
          <a:xfrm>
            <a:off x="2289420" y="5350087"/>
            <a:ext cx="414196" cy="414196"/>
            <a:chOff x="2547277" y="5339454"/>
            <a:chExt cx="414196" cy="414196"/>
          </a:xfrm>
        </p:grpSpPr>
        <p:sp>
          <p:nvSpPr>
            <p:cNvPr id="118" name="正方形/長方形 117">
              <a:extLst>
                <a:ext uri="{FF2B5EF4-FFF2-40B4-BE49-F238E27FC236}">
                  <a16:creationId xmlns:a16="http://schemas.microsoft.com/office/drawing/2014/main" id="{8FF07B14-031E-D1C2-C0F3-47D691A8B20E}"/>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5" name="グラフィックス 44" descr="パイロット男性 単色塗りつぶし">
              <a:extLst>
                <a:ext uri="{FF2B5EF4-FFF2-40B4-BE49-F238E27FC236}">
                  <a16:creationId xmlns:a16="http://schemas.microsoft.com/office/drawing/2014/main" id="{6F7B6F67-B8AE-780A-57A8-1C8F0CCC2C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47277" y="5339454"/>
              <a:ext cx="414196" cy="414196"/>
            </a:xfrm>
            <a:prstGeom prst="rect">
              <a:avLst/>
            </a:prstGeom>
          </p:spPr>
        </p:pic>
      </p:grpSp>
      <p:grpSp>
        <p:nvGrpSpPr>
          <p:cNvPr id="128" name="グループ化 127">
            <a:extLst>
              <a:ext uri="{FF2B5EF4-FFF2-40B4-BE49-F238E27FC236}">
                <a16:creationId xmlns:a16="http://schemas.microsoft.com/office/drawing/2014/main" id="{AAB342D0-6E89-59E2-815A-35AA69591ACD}"/>
              </a:ext>
            </a:extLst>
          </p:cNvPr>
          <p:cNvGrpSpPr/>
          <p:nvPr/>
        </p:nvGrpSpPr>
        <p:grpSpPr>
          <a:xfrm>
            <a:off x="940886" y="4423230"/>
            <a:ext cx="474193" cy="474193"/>
            <a:chOff x="3512739" y="5422711"/>
            <a:chExt cx="474193" cy="474193"/>
          </a:xfrm>
        </p:grpSpPr>
        <p:sp>
          <p:nvSpPr>
            <p:cNvPr id="123" name="正方形/長方形 122">
              <a:extLst>
                <a:ext uri="{FF2B5EF4-FFF2-40B4-BE49-F238E27FC236}">
                  <a16:creationId xmlns:a16="http://schemas.microsoft.com/office/drawing/2014/main" id="{C3D7CE64-9B01-B076-E954-42CB13508078}"/>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50" name="グラフィックス 49" descr="路面電車 単色塗りつぶし">
              <a:extLst>
                <a:ext uri="{FF2B5EF4-FFF2-40B4-BE49-F238E27FC236}">
                  <a16:creationId xmlns:a16="http://schemas.microsoft.com/office/drawing/2014/main" id="{2438B0C4-8A26-144A-552D-3705CA3C6F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cxnSp>
        <p:nvCxnSpPr>
          <p:cNvPr id="53" name="直線矢印コネクタ 52">
            <a:extLst>
              <a:ext uri="{FF2B5EF4-FFF2-40B4-BE49-F238E27FC236}">
                <a16:creationId xmlns:a16="http://schemas.microsoft.com/office/drawing/2014/main" id="{CD2049FF-0CDA-8FB1-7E1E-EAA4015A9982}"/>
              </a:ext>
            </a:extLst>
          </p:cNvPr>
          <p:cNvCxnSpPr>
            <a:cxnSpLocks/>
          </p:cNvCxnSpPr>
          <p:nvPr/>
        </p:nvCxnSpPr>
        <p:spPr>
          <a:xfrm>
            <a:off x="496247" y="3265420"/>
            <a:ext cx="0" cy="7965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71E1EF27-EE25-E981-0C1E-929CF2348F31}"/>
              </a:ext>
            </a:extLst>
          </p:cNvPr>
          <p:cNvSpPr txBox="1"/>
          <p:nvPr/>
        </p:nvSpPr>
        <p:spPr>
          <a:xfrm>
            <a:off x="198225" y="1767829"/>
            <a:ext cx="1174189" cy="338554"/>
          </a:xfrm>
          <a:prstGeom prst="rect">
            <a:avLst/>
          </a:prstGeom>
          <a:noFill/>
        </p:spPr>
        <p:txBody>
          <a:bodyPr wrap="square" rtlCol="0">
            <a:spAutoFit/>
          </a:bodyPr>
          <a:lstStyle/>
          <a:p>
            <a:pPr algn="ctr"/>
            <a:r>
              <a:rPr kumimoji="1" lang="ja-JP" altLang="en-US" sz="1600" b="1" dirty="0">
                <a:solidFill>
                  <a:schemeClr val="accent2"/>
                </a:solidFill>
              </a:rPr>
              <a:t>鉄道路線</a:t>
            </a:r>
          </a:p>
        </p:txBody>
      </p:sp>
      <p:pic>
        <p:nvPicPr>
          <p:cNvPr id="60" name="グラフィックス 59" descr="建物 単色塗りつぶし">
            <a:extLst>
              <a:ext uri="{FF2B5EF4-FFF2-40B4-BE49-F238E27FC236}">
                <a16:creationId xmlns:a16="http://schemas.microsoft.com/office/drawing/2014/main" id="{3F134911-628A-350B-EFFF-2846E8AF6DC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57291" y="2956172"/>
            <a:ext cx="603387" cy="603387"/>
          </a:xfrm>
          <a:prstGeom prst="rect">
            <a:avLst/>
          </a:prstGeom>
        </p:spPr>
      </p:pic>
      <p:pic>
        <p:nvPicPr>
          <p:cNvPr id="61" name="グラフィックス 60" descr="建物 単色塗りつぶし">
            <a:extLst>
              <a:ext uri="{FF2B5EF4-FFF2-40B4-BE49-F238E27FC236}">
                <a16:creationId xmlns:a16="http://schemas.microsoft.com/office/drawing/2014/main" id="{EA5FA4A0-4A19-37F8-C93F-B1E2DCC3E82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77599" y="2956172"/>
            <a:ext cx="603387" cy="603387"/>
          </a:xfrm>
          <a:prstGeom prst="rect">
            <a:avLst/>
          </a:prstGeom>
        </p:spPr>
      </p:pic>
      <p:sp>
        <p:nvSpPr>
          <p:cNvPr id="62" name="テキスト ボックス 61">
            <a:extLst>
              <a:ext uri="{FF2B5EF4-FFF2-40B4-BE49-F238E27FC236}">
                <a16:creationId xmlns:a16="http://schemas.microsoft.com/office/drawing/2014/main" id="{E920C0A7-C5F0-8FED-61EF-51BFE22E1812}"/>
              </a:ext>
            </a:extLst>
          </p:cNvPr>
          <p:cNvSpPr txBox="1"/>
          <p:nvPr/>
        </p:nvSpPr>
        <p:spPr>
          <a:xfrm>
            <a:off x="6155914"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63" name="テキスト ボックス 62">
            <a:extLst>
              <a:ext uri="{FF2B5EF4-FFF2-40B4-BE49-F238E27FC236}">
                <a16:creationId xmlns:a16="http://schemas.microsoft.com/office/drawing/2014/main" id="{26B36083-3B4D-9449-1F37-B790E6B315C6}"/>
              </a:ext>
            </a:extLst>
          </p:cNvPr>
          <p:cNvSpPr txBox="1"/>
          <p:nvPr/>
        </p:nvSpPr>
        <p:spPr>
          <a:xfrm>
            <a:off x="8028741"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65" name="テキスト ボックス 64">
            <a:extLst>
              <a:ext uri="{FF2B5EF4-FFF2-40B4-BE49-F238E27FC236}">
                <a16:creationId xmlns:a16="http://schemas.microsoft.com/office/drawing/2014/main" id="{2FF0BDF9-7DD2-6AFA-89F9-A11AC2C74EC1}"/>
              </a:ext>
            </a:extLst>
          </p:cNvPr>
          <p:cNvSpPr txBox="1"/>
          <p:nvPr/>
        </p:nvSpPr>
        <p:spPr>
          <a:xfrm>
            <a:off x="5504009" y="4052155"/>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67" name="テキスト ボックス 66">
            <a:extLst>
              <a:ext uri="{FF2B5EF4-FFF2-40B4-BE49-F238E27FC236}">
                <a16:creationId xmlns:a16="http://schemas.microsoft.com/office/drawing/2014/main" id="{E05A221D-E779-94FF-19F0-6FE3A5AF060E}"/>
              </a:ext>
            </a:extLst>
          </p:cNvPr>
          <p:cNvSpPr txBox="1"/>
          <p:nvPr/>
        </p:nvSpPr>
        <p:spPr>
          <a:xfrm>
            <a:off x="7634716" y="5758181"/>
            <a:ext cx="2238837" cy="307777"/>
          </a:xfrm>
          <a:prstGeom prst="rect">
            <a:avLst/>
          </a:prstGeom>
          <a:noFill/>
        </p:spPr>
        <p:txBody>
          <a:bodyPr wrap="square" rtlCol="0">
            <a:spAutoFit/>
          </a:bodyPr>
          <a:lstStyle/>
          <a:p>
            <a:r>
              <a:rPr kumimoji="1" lang="ja-JP" altLang="en-US" sz="1400" b="1" dirty="0"/>
              <a:t>車両賃貸料金の均等化／</a:t>
            </a:r>
          </a:p>
        </p:txBody>
      </p:sp>
      <p:sp>
        <p:nvSpPr>
          <p:cNvPr id="68" name="テキスト ボックス 67">
            <a:extLst>
              <a:ext uri="{FF2B5EF4-FFF2-40B4-BE49-F238E27FC236}">
                <a16:creationId xmlns:a16="http://schemas.microsoft.com/office/drawing/2014/main" id="{C0212523-F1B5-CB2F-20BF-F555B8B9173E}"/>
              </a:ext>
            </a:extLst>
          </p:cNvPr>
          <p:cNvSpPr txBox="1"/>
          <p:nvPr/>
        </p:nvSpPr>
        <p:spPr>
          <a:xfrm>
            <a:off x="7643859" y="5961658"/>
            <a:ext cx="1828668" cy="307777"/>
          </a:xfrm>
          <a:prstGeom prst="rect">
            <a:avLst/>
          </a:prstGeom>
          <a:noFill/>
        </p:spPr>
        <p:txBody>
          <a:bodyPr wrap="square" rtlCol="0">
            <a:spAutoFit/>
          </a:bodyPr>
          <a:lstStyle/>
          <a:p>
            <a:r>
              <a:rPr kumimoji="1" lang="ja-JP" altLang="en-US" sz="1400" b="1" dirty="0"/>
              <a:t>運賃収入の分配</a:t>
            </a:r>
          </a:p>
        </p:txBody>
      </p:sp>
      <p:sp>
        <p:nvSpPr>
          <p:cNvPr id="69" name="テキスト ボックス 68">
            <a:extLst>
              <a:ext uri="{FF2B5EF4-FFF2-40B4-BE49-F238E27FC236}">
                <a16:creationId xmlns:a16="http://schemas.microsoft.com/office/drawing/2014/main" id="{9F3E59FB-173E-9CD9-588B-C8D1E342E4DB}"/>
              </a:ext>
            </a:extLst>
          </p:cNvPr>
          <p:cNvSpPr txBox="1"/>
          <p:nvPr/>
        </p:nvSpPr>
        <p:spPr>
          <a:xfrm>
            <a:off x="6831094" y="4286448"/>
            <a:ext cx="1676503" cy="307777"/>
          </a:xfrm>
          <a:prstGeom prst="rect">
            <a:avLst/>
          </a:prstGeom>
          <a:noFill/>
        </p:spPr>
        <p:txBody>
          <a:bodyPr wrap="square" rtlCol="0">
            <a:spAutoFit/>
          </a:bodyPr>
          <a:lstStyle/>
          <a:p>
            <a:pPr algn="ctr"/>
            <a:r>
              <a:rPr kumimoji="1" lang="ja-JP" altLang="en-US" sz="1400" dirty="0"/>
              <a:t>運転距離／乗客数</a:t>
            </a:r>
          </a:p>
        </p:txBody>
      </p:sp>
      <p:sp>
        <p:nvSpPr>
          <p:cNvPr id="70" name="テキスト ボックス 69">
            <a:extLst>
              <a:ext uri="{FF2B5EF4-FFF2-40B4-BE49-F238E27FC236}">
                <a16:creationId xmlns:a16="http://schemas.microsoft.com/office/drawing/2014/main" id="{5FED4584-4BD4-6116-90E2-269F63DD3BD0}"/>
              </a:ext>
            </a:extLst>
          </p:cNvPr>
          <p:cNvSpPr txBox="1"/>
          <p:nvPr/>
        </p:nvSpPr>
        <p:spPr>
          <a:xfrm>
            <a:off x="6782067" y="2682821"/>
            <a:ext cx="2028568" cy="307777"/>
          </a:xfrm>
          <a:prstGeom prst="rect">
            <a:avLst/>
          </a:prstGeom>
          <a:noFill/>
        </p:spPr>
        <p:txBody>
          <a:bodyPr wrap="square" rtlCol="0">
            <a:spAutoFit/>
          </a:bodyPr>
          <a:lstStyle/>
          <a:p>
            <a:pPr algn="ctr"/>
            <a:r>
              <a:rPr kumimoji="1" lang="ja-JP" altLang="en-US" sz="1400" dirty="0"/>
              <a:t>直通区間のダイヤ改正</a:t>
            </a:r>
          </a:p>
        </p:txBody>
      </p:sp>
      <p:sp>
        <p:nvSpPr>
          <p:cNvPr id="2" name="正方形/長方形 1">
            <a:extLst>
              <a:ext uri="{FF2B5EF4-FFF2-40B4-BE49-F238E27FC236}">
                <a16:creationId xmlns:a16="http://schemas.microsoft.com/office/drawing/2014/main" id="{FA62201E-C628-CCFD-E7B8-149F5B9E794D}"/>
              </a:ext>
            </a:extLst>
          </p:cNvPr>
          <p:cNvSpPr/>
          <p:nvPr/>
        </p:nvSpPr>
        <p:spPr>
          <a:xfrm>
            <a:off x="895793" y="3062536"/>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10" name="正方形/長方形 9">
            <a:extLst>
              <a:ext uri="{FF2B5EF4-FFF2-40B4-BE49-F238E27FC236}">
                <a16:creationId xmlns:a16="http://schemas.microsoft.com/office/drawing/2014/main" id="{219F4EB5-8855-96D9-258C-7BBC4F7CAC69}"/>
              </a:ext>
            </a:extLst>
          </p:cNvPr>
          <p:cNvSpPr/>
          <p:nvPr/>
        </p:nvSpPr>
        <p:spPr>
          <a:xfrm>
            <a:off x="892575" y="3957888"/>
            <a:ext cx="1918721" cy="391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ターミナル駅</a:t>
            </a:r>
          </a:p>
        </p:txBody>
      </p:sp>
      <p:cxnSp>
        <p:nvCxnSpPr>
          <p:cNvPr id="30" name="直線矢印コネクタ 29">
            <a:extLst>
              <a:ext uri="{FF2B5EF4-FFF2-40B4-BE49-F238E27FC236}">
                <a16:creationId xmlns:a16="http://schemas.microsoft.com/office/drawing/2014/main" id="{5D0228E8-32FC-4066-FFF2-D2893BA6F6E1}"/>
              </a:ext>
            </a:extLst>
          </p:cNvPr>
          <p:cNvCxnSpPr>
            <a:cxnSpLocks/>
          </p:cNvCxnSpPr>
          <p:nvPr/>
        </p:nvCxnSpPr>
        <p:spPr>
          <a:xfrm>
            <a:off x="496247" y="4266782"/>
            <a:ext cx="0" cy="7965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DB2E1A49-BF80-7636-DF60-D8366F9D4DE8}"/>
              </a:ext>
            </a:extLst>
          </p:cNvPr>
          <p:cNvSpPr/>
          <p:nvPr/>
        </p:nvSpPr>
        <p:spPr>
          <a:xfrm>
            <a:off x="3571985" y="3957888"/>
            <a:ext cx="1169435" cy="391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11" name="正方形/長方形 10">
            <a:extLst>
              <a:ext uri="{FF2B5EF4-FFF2-40B4-BE49-F238E27FC236}">
                <a16:creationId xmlns:a16="http://schemas.microsoft.com/office/drawing/2014/main" id="{3EE46E56-3DBC-C450-FCC1-9C4478B32603}"/>
              </a:ext>
            </a:extLst>
          </p:cNvPr>
          <p:cNvSpPr/>
          <p:nvPr/>
        </p:nvSpPr>
        <p:spPr>
          <a:xfrm>
            <a:off x="3571985" y="4925986"/>
            <a:ext cx="1169435" cy="3664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39" name="正方形/長方形 38">
            <a:extLst>
              <a:ext uri="{FF2B5EF4-FFF2-40B4-BE49-F238E27FC236}">
                <a16:creationId xmlns:a16="http://schemas.microsoft.com/office/drawing/2014/main" id="{D5B60F07-4730-5D82-0CB5-ECD53C3FE110}"/>
              </a:ext>
            </a:extLst>
          </p:cNvPr>
          <p:cNvSpPr/>
          <p:nvPr/>
        </p:nvSpPr>
        <p:spPr>
          <a:xfrm>
            <a:off x="895793" y="4931730"/>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40" name="正方形/長方形 39">
            <a:extLst>
              <a:ext uri="{FF2B5EF4-FFF2-40B4-BE49-F238E27FC236}">
                <a16:creationId xmlns:a16="http://schemas.microsoft.com/office/drawing/2014/main" id="{472C6C34-E560-C936-0075-B3B611A7E558}"/>
              </a:ext>
            </a:extLst>
          </p:cNvPr>
          <p:cNvSpPr/>
          <p:nvPr/>
        </p:nvSpPr>
        <p:spPr>
          <a:xfrm>
            <a:off x="895793" y="5758058"/>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grpSp>
        <p:nvGrpSpPr>
          <p:cNvPr id="138" name="グループ化 137">
            <a:extLst>
              <a:ext uri="{FF2B5EF4-FFF2-40B4-BE49-F238E27FC236}">
                <a16:creationId xmlns:a16="http://schemas.microsoft.com/office/drawing/2014/main" id="{EF706857-DC62-6324-8849-AA8085B0B4A1}"/>
              </a:ext>
            </a:extLst>
          </p:cNvPr>
          <p:cNvGrpSpPr/>
          <p:nvPr/>
        </p:nvGrpSpPr>
        <p:grpSpPr>
          <a:xfrm>
            <a:off x="577339" y="2606472"/>
            <a:ext cx="420806" cy="420806"/>
            <a:chOff x="3369128" y="5472430"/>
            <a:chExt cx="420806" cy="420806"/>
          </a:xfrm>
        </p:grpSpPr>
        <p:sp>
          <p:nvSpPr>
            <p:cNvPr id="136" name="正方形/長方形 135">
              <a:extLst>
                <a:ext uri="{FF2B5EF4-FFF2-40B4-BE49-F238E27FC236}">
                  <a16:creationId xmlns:a16="http://schemas.microsoft.com/office/drawing/2014/main" id="{B88AFBD4-B611-E18E-DEF8-21AF41700009}"/>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6" name="グラフィックス 75" descr="パイロット女性 単色塗りつぶし">
              <a:extLst>
                <a:ext uri="{FF2B5EF4-FFF2-40B4-BE49-F238E27FC236}">
                  <a16:creationId xmlns:a16="http://schemas.microsoft.com/office/drawing/2014/main" id="{90692502-F027-1EDB-53DD-1605A8080B1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55" name="グループ化 154">
            <a:extLst>
              <a:ext uri="{FF2B5EF4-FFF2-40B4-BE49-F238E27FC236}">
                <a16:creationId xmlns:a16="http://schemas.microsoft.com/office/drawing/2014/main" id="{6BD52442-647F-17EB-7397-E433AAF3F16D}"/>
              </a:ext>
            </a:extLst>
          </p:cNvPr>
          <p:cNvGrpSpPr/>
          <p:nvPr/>
        </p:nvGrpSpPr>
        <p:grpSpPr>
          <a:xfrm>
            <a:off x="4176040" y="4421572"/>
            <a:ext cx="474193" cy="474193"/>
            <a:chOff x="3765530" y="5530504"/>
            <a:chExt cx="474193" cy="474193"/>
          </a:xfrm>
        </p:grpSpPr>
        <p:sp>
          <p:nvSpPr>
            <p:cNvPr id="153" name="正方形/長方形 152">
              <a:extLst>
                <a:ext uri="{FF2B5EF4-FFF2-40B4-BE49-F238E27FC236}">
                  <a16:creationId xmlns:a16="http://schemas.microsoft.com/office/drawing/2014/main" id="{516B72A9-A773-BB09-42AF-8442120144F2}"/>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7" name="グラフィックス 76" descr="路面電車 単色塗りつぶし">
              <a:extLst>
                <a:ext uri="{FF2B5EF4-FFF2-40B4-BE49-F238E27FC236}">
                  <a16:creationId xmlns:a16="http://schemas.microsoft.com/office/drawing/2014/main" id="{692189CF-47EA-57EA-0201-A5C787B7095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65530" y="5530504"/>
              <a:ext cx="474193" cy="474193"/>
            </a:xfrm>
            <a:prstGeom prst="rect">
              <a:avLst/>
            </a:prstGeom>
          </p:spPr>
        </p:pic>
      </p:grpSp>
      <p:grpSp>
        <p:nvGrpSpPr>
          <p:cNvPr id="148" name="グループ化 147">
            <a:extLst>
              <a:ext uri="{FF2B5EF4-FFF2-40B4-BE49-F238E27FC236}">
                <a16:creationId xmlns:a16="http://schemas.microsoft.com/office/drawing/2014/main" id="{23DE600B-0A08-C8C5-469C-801DF629415D}"/>
              </a:ext>
            </a:extLst>
          </p:cNvPr>
          <p:cNvGrpSpPr/>
          <p:nvPr/>
        </p:nvGrpSpPr>
        <p:grpSpPr>
          <a:xfrm>
            <a:off x="4625117" y="4451364"/>
            <a:ext cx="414196" cy="414196"/>
            <a:chOff x="3334711" y="5493996"/>
            <a:chExt cx="414196" cy="414196"/>
          </a:xfrm>
        </p:grpSpPr>
        <p:sp>
          <p:nvSpPr>
            <p:cNvPr id="146" name="正方形/長方形 145">
              <a:extLst>
                <a:ext uri="{FF2B5EF4-FFF2-40B4-BE49-F238E27FC236}">
                  <a16:creationId xmlns:a16="http://schemas.microsoft.com/office/drawing/2014/main" id="{F25FADE5-FD52-9966-3824-C688FEEDD278}"/>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8" name="グラフィックス 77" descr="パイロット男性 単色塗りつぶし">
              <a:extLst>
                <a:ext uri="{FF2B5EF4-FFF2-40B4-BE49-F238E27FC236}">
                  <a16:creationId xmlns:a16="http://schemas.microsoft.com/office/drawing/2014/main" id="{7DDDA06B-2454-A6C5-93C4-BD57C1D490D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34711" y="5493996"/>
              <a:ext cx="414196" cy="414196"/>
            </a:xfrm>
            <a:prstGeom prst="rect">
              <a:avLst/>
            </a:prstGeom>
          </p:spPr>
        </p:pic>
      </p:grpSp>
      <p:cxnSp>
        <p:nvCxnSpPr>
          <p:cNvPr id="80" name="直線矢印コネクタ 79">
            <a:extLst>
              <a:ext uri="{FF2B5EF4-FFF2-40B4-BE49-F238E27FC236}">
                <a16:creationId xmlns:a16="http://schemas.microsoft.com/office/drawing/2014/main" id="{A7DFCE4E-314B-1C68-E20D-312B322A7B6E}"/>
              </a:ext>
            </a:extLst>
          </p:cNvPr>
          <p:cNvCxnSpPr>
            <a:cxnSpLocks/>
          </p:cNvCxnSpPr>
          <p:nvPr/>
        </p:nvCxnSpPr>
        <p:spPr>
          <a:xfrm>
            <a:off x="3144449" y="2464113"/>
            <a:ext cx="0" cy="5984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2" name="グラフィックス 81" descr="建物 単色塗りつぶし">
            <a:extLst>
              <a:ext uri="{FF2B5EF4-FFF2-40B4-BE49-F238E27FC236}">
                <a16:creationId xmlns:a16="http://schemas.microsoft.com/office/drawing/2014/main" id="{3FAFC5C5-5198-3902-81BB-953FCF5A3C1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336982" y="2956172"/>
            <a:ext cx="603387" cy="603387"/>
          </a:xfrm>
          <a:prstGeom prst="rect">
            <a:avLst/>
          </a:prstGeom>
        </p:spPr>
      </p:pic>
      <p:sp>
        <p:nvSpPr>
          <p:cNvPr id="83" name="テキスト ボックス 82">
            <a:extLst>
              <a:ext uri="{FF2B5EF4-FFF2-40B4-BE49-F238E27FC236}">
                <a16:creationId xmlns:a16="http://schemas.microsoft.com/office/drawing/2014/main" id="{5BE868F3-117A-6E03-71D0-EA1FA5C79262}"/>
              </a:ext>
            </a:extLst>
          </p:cNvPr>
          <p:cNvSpPr txBox="1"/>
          <p:nvPr/>
        </p:nvSpPr>
        <p:spPr>
          <a:xfrm>
            <a:off x="9905779"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84" name="直線コネクタ 83">
            <a:extLst>
              <a:ext uri="{FF2B5EF4-FFF2-40B4-BE49-F238E27FC236}">
                <a16:creationId xmlns:a16="http://schemas.microsoft.com/office/drawing/2014/main" id="{12D71270-F4DA-B8A3-E62A-CA33E082DB97}"/>
              </a:ext>
            </a:extLst>
          </p:cNvPr>
          <p:cNvCxnSpPr>
            <a:cxnSpLocks/>
          </p:cNvCxnSpPr>
          <p:nvPr/>
        </p:nvCxnSpPr>
        <p:spPr>
          <a:xfrm flipH="1">
            <a:off x="2816336" y="3315363"/>
            <a:ext cx="1192328" cy="1"/>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矢印コネクタ 104">
            <a:extLst>
              <a:ext uri="{FF2B5EF4-FFF2-40B4-BE49-F238E27FC236}">
                <a16:creationId xmlns:a16="http://schemas.microsoft.com/office/drawing/2014/main" id="{9B7652EB-5CD1-02AE-EFD2-7BF19ED2583E}"/>
              </a:ext>
            </a:extLst>
          </p:cNvPr>
          <p:cNvCxnSpPr/>
          <p:nvPr/>
        </p:nvCxnSpPr>
        <p:spPr>
          <a:xfrm>
            <a:off x="7272631" y="5150173"/>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C5A39E06-6B59-94F1-4384-7A56CF1C7211}"/>
              </a:ext>
            </a:extLst>
          </p:cNvPr>
          <p:cNvCxnSpPr/>
          <p:nvPr/>
        </p:nvCxnSpPr>
        <p:spPr>
          <a:xfrm>
            <a:off x="9187057" y="5143510"/>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7" name="グラフィックス 106" descr="硬貨 単色塗りつぶし">
            <a:extLst>
              <a:ext uri="{FF2B5EF4-FFF2-40B4-BE49-F238E27FC236}">
                <a16:creationId xmlns:a16="http://schemas.microsoft.com/office/drawing/2014/main" id="{C20B339A-E009-2D3E-BCCB-A9136630C3E4}"/>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655029" y="5223022"/>
            <a:ext cx="323974" cy="323974"/>
          </a:xfrm>
          <a:prstGeom prst="rect">
            <a:avLst/>
          </a:prstGeom>
        </p:spPr>
      </p:pic>
      <p:pic>
        <p:nvPicPr>
          <p:cNvPr id="108" name="グラフィックス 107" descr="硬貨 単色塗りつぶし">
            <a:extLst>
              <a:ext uri="{FF2B5EF4-FFF2-40B4-BE49-F238E27FC236}">
                <a16:creationId xmlns:a16="http://schemas.microsoft.com/office/drawing/2014/main" id="{C566C3A0-8E4D-0F74-1BF2-070A6BCDAC0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522498" y="5223022"/>
            <a:ext cx="323974" cy="323974"/>
          </a:xfrm>
          <a:prstGeom prst="rect">
            <a:avLst/>
          </a:prstGeom>
        </p:spPr>
      </p:pic>
      <p:sp>
        <p:nvSpPr>
          <p:cNvPr id="111" name="矢印: 左右 110">
            <a:extLst>
              <a:ext uri="{FF2B5EF4-FFF2-40B4-BE49-F238E27FC236}">
                <a16:creationId xmlns:a16="http://schemas.microsoft.com/office/drawing/2014/main" id="{398A17E0-7D5E-B368-D3E3-F186AC3EA1EC}"/>
              </a:ext>
            </a:extLst>
          </p:cNvPr>
          <p:cNvSpPr/>
          <p:nvPr/>
        </p:nvSpPr>
        <p:spPr>
          <a:xfrm>
            <a:off x="3320846" y="2585308"/>
            <a:ext cx="1214511"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7" name="グループ化 6">
            <a:extLst>
              <a:ext uri="{FF2B5EF4-FFF2-40B4-BE49-F238E27FC236}">
                <a16:creationId xmlns:a16="http://schemas.microsoft.com/office/drawing/2014/main" id="{DBB8F8AE-96F9-A85E-2BE5-6C01942D4B41}"/>
              </a:ext>
            </a:extLst>
          </p:cNvPr>
          <p:cNvGrpSpPr/>
          <p:nvPr/>
        </p:nvGrpSpPr>
        <p:grpSpPr>
          <a:xfrm>
            <a:off x="3227107" y="5856750"/>
            <a:ext cx="1632091" cy="307777"/>
            <a:chOff x="2255361" y="1760593"/>
            <a:chExt cx="1632091" cy="307777"/>
          </a:xfrm>
        </p:grpSpPr>
        <p:sp>
          <p:nvSpPr>
            <p:cNvPr id="31" name="テキスト ボックス 30">
              <a:extLst>
                <a:ext uri="{FF2B5EF4-FFF2-40B4-BE49-F238E27FC236}">
                  <a16:creationId xmlns:a16="http://schemas.microsoft.com/office/drawing/2014/main" id="{4D69640A-C646-286A-4B75-4C84BFB29280}"/>
                </a:ext>
              </a:extLst>
            </p:cNvPr>
            <p:cNvSpPr txBox="1"/>
            <p:nvPr/>
          </p:nvSpPr>
          <p:spPr>
            <a:xfrm>
              <a:off x="2617339" y="1760593"/>
              <a:ext cx="1270113" cy="307777"/>
            </a:xfrm>
            <a:prstGeom prst="rect">
              <a:avLst/>
            </a:prstGeom>
            <a:noFill/>
          </p:spPr>
          <p:txBody>
            <a:bodyPr wrap="square" rtlCol="0">
              <a:spAutoFit/>
            </a:bodyPr>
            <a:lstStyle/>
            <a:p>
              <a:pPr algn="ctr"/>
              <a:r>
                <a:rPr kumimoji="1" lang="ja-JP" altLang="en-US" sz="1400" dirty="0"/>
                <a:t>相互直通区間</a:t>
              </a:r>
            </a:p>
          </p:txBody>
        </p:sp>
        <p:cxnSp>
          <p:nvCxnSpPr>
            <p:cNvPr id="112" name="直線矢印コネクタ 111">
              <a:extLst>
                <a:ext uri="{FF2B5EF4-FFF2-40B4-BE49-F238E27FC236}">
                  <a16:creationId xmlns:a16="http://schemas.microsoft.com/office/drawing/2014/main" id="{FA8E287D-040F-255C-05F2-C2DC2C2759BA}"/>
                </a:ext>
              </a:extLst>
            </p:cNvPr>
            <p:cNvCxnSpPr>
              <a:cxnSpLocks/>
            </p:cNvCxnSpPr>
            <p:nvPr/>
          </p:nvCxnSpPr>
          <p:spPr>
            <a:xfrm flipH="1">
              <a:off x="2255361" y="1899350"/>
              <a:ext cx="36134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15" name="テキスト ボックス 114">
            <a:extLst>
              <a:ext uri="{FF2B5EF4-FFF2-40B4-BE49-F238E27FC236}">
                <a16:creationId xmlns:a16="http://schemas.microsoft.com/office/drawing/2014/main" id="{84B304C7-63D9-400E-AB30-4767EAA5C6DD}"/>
              </a:ext>
            </a:extLst>
          </p:cNvPr>
          <p:cNvSpPr txBox="1"/>
          <p:nvPr/>
        </p:nvSpPr>
        <p:spPr>
          <a:xfrm>
            <a:off x="3246715" y="2246138"/>
            <a:ext cx="1354189" cy="307777"/>
          </a:xfrm>
          <a:prstGeom prst="rect">
            <a:avLst/>
          </a:prstGeom>
          <a:noFill/>
        </p:spPr>
        <p:txBody>
          <a:bodyPr wrap="square" rtlCol="0">
            <a:spAutoFit/>
          </a:bodyPr>
          <a:lstStyle/>
          <a:p>
            <a:pPr algn="ctr"/>
            <a:r>
              <a:rPr kumimoji="1" lang="ja-JP" altLang="en-US" sz="1400" b="1" dirty="0"/>
              <a:t>乗客の分散</a:t>
            </a:r>
          </a:p>
        </p:txBody>
      </p:sp>
      <p:grpSp>
        <p:nvGrpSpPr>
          <p:cNvPr id="120" name="グループ化 119">
            <a:extLst>
              <a:ext uri="{FF2B5EF4-FFF2-40B4-BE49-F238E27FC236}">
                <a16:creationId xmlns:a16="http://schemas.microsoft.com/office/drawing/2014/main" id="{BB9CEA40-ABE6-233E-1CCE-207213833317}"/>
              </a:ext>
            </a:extLst>
          </p:cNvPr>
          <p:cNvGrpSpPr/>
          <p:nvPr/>
        </p:nvGrpSpPr>
        <p:grpSpPr>
          <a:xfrm>
            <a:off x="575591" y="4465982"/>
            <a:ext cx="414196" cy="414196"/>
            <a:chOff x="2547277" y="5339454"/>
            <a:chExt cx="414196" cy="414196"/>
          </a:xfrm>
        </p:grpSpPr>
        <p:sp>
          <p:nvSpPr>
            <p:cNvPr id="121" name="正方形/長方形 120">
              <a:extLst>
                <a:ext uri="{FF2B5EF4-FFF2-40B4-BE49-F238E27FC236}">
                  <a16:creationId xmlns:a16="http://schemas.microsoft.com/office/drawing/2014/main" id="{0CCBF196-333C-24AD-45B1-13AAD0D03F33}"/>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22" name="グラフィックス 121" descr="パイロット男性 単色塗りつぶし">
              <a:extLst>
                <a:ext uri="{FF2B5EF4-FFF2-40B4-BE49-F238E27FC236}">
                  <a16:creationId xmlns:a16="http://schemas.microsoft.com/office/drawing/2014/main" id="{7481CF70-D77E-7B43-2B63-0580D029BD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47277" y="5339454"/>
              <a:ext cx="414196" cy="414196"/>
            </a:xfrm>
            <a:prstGeom prst="rect">
              <a:avLst/>
            </a:prstGeom>
          </p:spPr>
        </p:pic>
      </p:grpSp>
      <p:grpSp>
        <p:nvGrpSpPr>
          <p:cNvPr id="125" name="グループ化 124">
            <a:extLst>
              <a:ext uri="{FF2B5EF4-FFF2-40B4-BE49-F238E27FC236}">
                <a16:creationId xmlns:a16="http://schemas.microsoft.com/office/drawing/2014/main" id="{6D44C88A-9379-DB95-4567-BA5DFEEEBBDC}"/>
              </a:ext>
            </a:extLst>
          </p:cNvPr>
          <p:cNvGrpSpPr/>
          <p:nvPr/>
        </p:nvGrpSpPr>
        <p:grpSpPr>
          <a:xfrm>
            <a:off x="1897364" y="3458286"/>
            <a:ext cx="474193" cy="474193"/>
            <a:chOff x="2153046" y="5320089"/>
            <a:chExt cx="474193" cy="474193"/>
          </a:xfrm>
        </p:grpSpPr>
        <p:sp>
          <p:nvSpPr>
            <p:cNvPr id="126" name="正方形/長方形 125">
              <a:extLst>
                <a:ext uri="{FF2B5EF4-FFF2-40B4-BE49-F238E27FC236}">
                  <a16:creationId xmlns:a16="http://schemas.microsoft.com/office/drawing/2014/main" id="{131BF3CB-CF42-7247-1F58-496FB85ABC67}"/>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27" name="グラフィックス 126" descr="路面電車 単色塗りつぶし">
              <a:extLst>
                <a:ext uri="{FF2B5EF4-FFF2-40B4-BE49-F238E27FC236}">
                  <a16:creationId xmlns:a16="http://schemas.microsoft.com/office/drawing/2014/main" id="{97B14F88-2B65-A9D4-9D63-12710FDD9B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3046" y="5320089"/>
              <a:ext cx="474193" cy="474193"/>
            </a:xfrm>
            <a:prstGeom prst="rect">
              <a:avLst/>
            </a:prstGeom>
          </p:spPr>
        </p:pic>
      </p:grpSp>
      <p:grpSp>
        <p:nvGrpSpPr>
          <p:cNvPr id="129" name="グループ化 128">
            <a:extLst>
              <a:ext uri="{FF2B5EF4-FFF2-40B4-BE49-F238E27FC236}">
                <a16:creationId xmlns:a16="http://schemas.microsoft.com/office/drawing/2014/main" id="{E845A553-1E39-F6FD-DF73-C4D5B13A9D1E}"/>
              </a:ext>
            </a:extLst>
          </p:cNvPr>
          <p:cNvGrpSpPr/>
          <p:nvPr/>
        </p:nvGrpSpPr>
        <p:grpSpPr>
          <a:xfrm>
            <a:off x="940659" y="2579779"/>
            <a:ext cx="474193" cy="474193"/>
            <a:chOff x="3512739" y="5422711"/>
            <a:chExt cx="474193" cy="474193"/>
          </a:xfrm>
        </p:grpSpPr>
        <p:sp>
          <p:nvSpPr>
            <p:cNvPr id="130" name="正方形/長方形 129">
              <a:extLst>
                <a:ext uri="{FF2B5EF4-FFF2-40B4-BE49-F238E27FC236}">
                  <a16:creationId xmlns:a16="http://schemas.microsoft.com/office/drawing/2014/main" id="{54CF7BD6-4F9F-E92E-7F9D-0ABAC434EC62}"/>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31" name="グラフィックス 130" descr="路面電車 単色塗りつぶし">
              <a:extLst>
                <a:ext uri="{FF2B5EF4-FFF2-40B4-BE49-F238E27FC236}">
                  <a16:creationId xmlns:a16="http://schemas.microsoft.com/office/drawing/2014/main" id="{EA3FF513-E621-1700-8AC1-97F4F2C8491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grpSp>
        <p:nvGrpSpPr>
          <p:cNvPr id="132" name="グループ化 131">
            <a:extLst>
              <a:ext uri="{FF2B5EF4-FFF2-40B4-BE49-F238E27FC236}">
                <a16:creationId xmlns:a16="http://schemas.microsoft.com/office/drawing/2014/main" id="{961A92BF-703F-7CAF-D765-2B491B4CA3B7}"/>
              </a:ext>
            </a:extLst>
          </p:cNvPr>
          <p:cNvGrpSpPr/>
          <p:nvPr/>
        </p:nvGrpSpPr>
        <p:grpSpPr>
          <a:xfrm>
            <a:off x="3556986" y="3458286"/>
            <a:ext cx="474193" cy="474193"/>
            <a:chOff x="3512739" y="5422711"/>
            <a:chExt cx="474193" cy="474193"/>
          </a:xfrm>
        </p:grpSpPr>
        <p:sp>
          <p:nvSpPr>
            <p:cNvPr id="133" name="正方形/長方形 132">
              <a:extLst>
                <a:ext uri="{FF2B5EF4-FFF2-40B4-BE49-F238E27FC236}">
                  <a16:creationId xmlns:a16="http://schemas.microsoft.com/office/drawing/2014/main" id="{A26C8C75-87CC-25DD-279F-395E71A73FDC}"/>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34" name="グラフィックス 133" descr="路面電車 単色塗りつぶし">
              <a:extLst>
                <a:ext uri="{FF2B5EF4-FFF2-40B4-BE49-F238E27FC236}">
                  <a16:creationId xmlns:a16="http://schemas.microsoft.com/office/drawing/2014/main" id="{BBD52E8D-B1C9-C62F-44B0-CDF78693E9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grpSp>
        <p:nvGrpSpPr>
          <p:cNvPr id="139" name="グループ化 138">
            <a:extLst>
              <a:ext uri="{FF2B5EF4-FFF2-40B4-BE49-F238E27FC236}">
                <a16:creationId xmlns:a16="http://schemas.microsoft.com/office/drawing/2014/main" id="{941C5E84-F650-43AA-B409-7E5607CA2D0A}"/>
              </a:ext>
            </a:extLst>
          </p:cNvPr>
          <p:cNvGrpSpPr/>
          <p:nvPr/>
        </p:nvGrpSpPr>
        <p:grpSpPr>
          <a:xfrm>
            <a:off x="2580185" y="2606472"/>
            <a:ext cx="420806" cy="420806"/>
            <a:chOff x="3369128" y="5472430"/>
            <a:chExt cx="420806" cy="420806"/>
          </a:xfrm>
        </p:grpSpPr>
        <p:sp>
          <p:nvSpPr>
            <p:cNvPr id="140" name="正方形/長方形 139">
              <a:extLst>
                <a:ext uri="{FF2B5EF4-FFF2-40B4-BE49-F238E27FC236}">
                  <a16:creationId xmlns:a16="http://schemas.microsoft.com/office/drawing/2014/main" id="{B2E4CB7A-0534-A75D-D6DF-7FAFDE0CF69F}"/>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1" name="グラフィックス 140" descr="パイロット女性 単色塗りつぶし">
              <a:extLst>
                <a:ext uri="{FF2B5EF4-FFF2-40B4-BE49-F238E27FC236}">
                  <a16:creationId xmlns:a16="http://schemas.microsoft.com/office/drawing/2014/main" id="{5733B389-FFCA-8D97-EB38-B9CC28388BC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42" name="グループ化 141">
            <a:extLst>
              <a:ext uri="{FF2B5EF4-FFF2-40B4-BE49-F238E27FC236}">
                <a16:creationId xmlns:a16="http://schemas.microsoft.com/office/drawing/2014/main" id="{799207FB-0A1B-AC38-CFE9-3FB8D8AD5AEB}"/>
              </a:ext>
            </a:extLst>
          </p:cNvPr>
          <p:cNvGrpSpPr/>
          <p:nvPr/>
        </p:nvGrpSpPr>
        <p:grpSpPr>
          <a:xfrm>
            <a:off x="2286115" y="3484979"/>
            <a:ext cx="420806" cy="420806"/>
            <a:chOff x="3369128" y="5472430"/>
            <a:chExt cx="420806" cy="420806"/>
          </a:xfrm>
        </p:grpSpPr>
        <p:sp>
          <p:nvSpPr>
            <p:cNvPr id="143" name="正方形/長方形 142">
              <a:extLst>
                <a:ext uri="{FF2B5EF4-FFF2-40B4-BE49-F238E27FC236}">
                  <a16:creationId xmlns:a16="http://schemas.microsoft.com/office/drawing/2014/main" id="{2D095560-7919-F328-B4C9-5E433E4C61B0}"/>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4" name="グラフィックス 143" descr="パイロット女性 単色塗りつぶし">
              <a:extLst>
                <a:ext uri="{FF2B5EF4-FFF2-40B4-BE49-F238E27FC236}">
                  <a16:creationId xmlns:a16="http://schemas.microsoft.com/office/drawing/2014/main" id="{EF72E7DD-11D6-690A-8361-711385E41BE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49" name="グループ化 148">
            <a:extLst>
              <a:ext uri="{FF2B5EF4-FFF2-40B4-BE49-F238E27FC236}">
                <a16:creationId xmlns:a16="http://schemas.microsoft.com/office/drawing/2014/main" id="{623CC480-4F25-9864-A513-264D49B36004}"/>
              </a:ext>
            </a:extLst>
          </p:cNvPr>
          <p:cNvGrpSpPr/>
          <p:nvPr/>
        </p:nvGrpSpPr>
        <p:grpSpPr>
          <a:xfrm>
            <a:off x="3225174" y="3488284"/>
            <a:ext cx="414196" cy="414196"/>
            <a:chOff x="3334711" y="5493996"/>
            <a:chExt cx="414196" cy="414196"/>
          </a:xfrm>
        </p:grpSpPr>
        <p:sp>
          <p:nvSpPr>
            <p:cNvPr id="150" name="正方形/長方形 149">
              <a:extLst>
                <a:ext uri="{FF2B5EF4-FFF2-40B4-BE49-F238E27FC236}">
                  <a16:creationId xmlns:a16="http://schemas.microsoft.com/office/drawing/2014/main" id="{D9E78933-B4FC-4CF7-5D09-31A7623FCEA4}"/>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51" name="グラフィックス 150" descr="パイロット男性 単色塗りつぶし">
              <a:extLst>
                <a:ext uri="{FF2B5EF4-FFF2-40B4-BE49-F238E27FC236}">
                  <a16:creationId xmlns:a16="http://schemas.microsoft.com/office/drawing/2014/main" id="{065EFE2F-8584-F67E-558C-30D4352FB3A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34711" y="5493996"/>
              <a:ext cx="414196" cy="414196"/>
            </a:xfrm>
            <a:prstGeom prst="rect">
              <a:avLst/>
            </a:prstGeom>
          </p:spPr>
        </p:pic>
      </p:grpSp>
      <p:grpSp>
        <p:nvGrpSpPr>
          <p:cNvPr id="156" name="グループ化 155">
            <a:extLst>
              <a:ext uri="{FF2B5EF4-FFF2-40B4-BE49-F238E27FC236}">
                <a16:creationId xmlns:a16="http://schemas.microsoft.com/office/drawing/2014/main" id="{14A0867A-BDE0-4638-016B-DE1F55B74CFB}"/>
              </a:ext>
            </a:extLst>
          </p:cNvPr>
          <p:cNvGrpSpPr/>
          <p:nvPr/>
        </p:nvGrpSpPr>
        <p:grpSpPr>
          <a:xfrm>
            <a:off x="2158428" y="2579779"/>
            <a:ext cx="474193" cy="474193"/>
            <a:chOff x="3765530" y="5530504"/>
            <a:chExt cx="474193" cy="474193"/>
          </a:xfrm>
        </p:grpSpPr>
        <p:sp>
          <p:nvSpPr>
            <p:cNvPr id="157" name="正方形/長方形 156">
              <a:extLst>
                <a:ext uri="{FF2B5EF4-FFF2-40B4-BE49-F238E27FC236}">
                  <a16:creationId xmlns:a16="http://schemas.microsoft.com/office/drawing/2014/main" id="{F915D4F2-54B3-2EFB-008E-C7F44B46CA11}"/>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58" name="グラフィックス 157" descr="路面電車 単色塗りつぶし">
              <a:extLst>
                <a:ext uri="{FF2B5EF4-FFF2-40B4-BE49-F238E27FC236}">
                  <a16:creationId xmlns:a16="http://schemas.microsoft.com/office/drawing/2014/main" id="{3DEF2507-C02F-0C4E-8E00-8F547A2C971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65530" y="5530504"/>
              <a:ext cx="474193" cy="474193"/>
            </a:xfrm>
            <a:prstGeom prst="rect">
              <a:avLst/>
            </a:prstGeom>
          </p:spPr>
        </p:pic>
      </p:grpSp>
      <p:sp>
        <p:nvSpPr>
          <p:cNvPr id="159" name="テキスト ボックス 158">
            <a:extLst>
              <a:ext uri="{FF2B5EF4-FFF2-40B4-BE49-F238E27FC236}">
                <a16:creationId xmlns:a16="http://schemas.microsoft.com/office/drawing/2014/main" id="{6B9EFE85-ED2E-9CE7-B245-4F2E0B9DC73E}"/>
              </a:ext>
            </a:extLst>
          </p:cNvPr>
          <p:cNvSpPr txBox="1"/>
          <p:nvPr/>
        </p:nvSpPr>
        <p:spPr>
          <a:xfrm>
            <a:off x="10653302" y="731220"/>
            <a:ext cx="1573190" cy="276999"/>
          </a:xfrm>
          <a:prstGeom prst="rect">
            <a:avLst/>
          </a:prstGeom>
          <a:noFill/>
        </p:spPr>
        <p:txBody>
          <a:bodyPr wrap="square" rtlCol="0">
            <a:spAutoFit/>
          </a:bodyPr>
          <a:lstStyle/>
          <a:p>
            <a:pPr algn="ctr"/>
            <a:r>
              <a:rPr kumimoji="1" lang="ja-JP" altLang="en-US" sz="1200" dirty="0"/>
              <a:t>下図は、熊谷が作成</a:t>
            </a:r>
          </a:p>
        </p:txBody>
      </p:sp>
      <p:sp>
        <p:nvSpPr>
          <p:cNvPr id="12" name="テキスト ボックス 11">
            <a:extLst>
              <a:ext uri="{FF2B5EF4-FFF2-40B4-BE49-F238E27FC236}">
                <a16:creationId xmlns:a16="http://schemas.microsoft.com/office/drawing/2014/main" id="{6BE533E5-8D54-4A2A-B022-7AB748D03758}"/>
              </a:ext>
            </a:extLst>
          </p:cNvPr>
          <p:cNvSpPr txBox="1"/>
          <p:nvPr/>
        </p:nvSpPr>
        <p:spPr>
          <a:xfrm>
            <a:off x="5490216" y="1732372"/>
            <a:ext cx="1758696" cy="338554"/>
          </a:xfrm>
          <a:prstGeom prst="rect">
            <a:avLst/>
          </a:prstGeom>
          <a:noFill/>
        </p:spPr>
        <p:txBody>
          <a:bodyPr wrap="square" rtlCol="0">
            <a:spAutoFit/>
          </a:bodyPr>
          <a:lstStyle/>
          <a:p>
            <a:pPr algn="ctr"/>
            <a:r>
              <a:rPr kumimoji="1" lang="ja-JP" altLang="en-US" sz="1600" b="1" dirty="0">
                <a:solidFill>
                  <a:schemeClr val="accent4"/>
                </a:solidFill>
              </a:rPr>
              <a:t>運行管理システム</a:t>
            </a:r>
          </a:p>
        </p:txBody>
      </p:sp>
      <p:pic>
        <p:nvPicPr>
          <p:cNvPr id="19" name="グラフィックス 18" descr="建物 単色塗りつぶし">
            <a:extLst>
              <a:ext uri="{FF2B5EF4-FFF2-40B4-BE49-F238E27FC236}">
                <a16:creationId xmlns:a16="http://schemas.microsoft.com/office/drawing/2014/main" id="{323A3FD9-04D7-CEEF-CF98-0863952E982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57291" y="4905544"/>
            <a:ext cx="603387" cy="603387"/>
          </a:xfrm>
          <a:prstGeom prst="rect">
            <a:avLst/>
          </a:prstGeom>
        </p:spPr>
      </p:pic>
      <p:pic>
        <p:nvPicPr>
          <p:cNvPr id="20" name="グラフィックス 19" descr="建物 単色塗りつぶし">
            <a:extLst>
              <a:ext uri="{FF2B5EF4-FFF2-40B4-BE49-F238E27FC236}">
                <a16:creationId xmlns:a16="http://schemas.microsoft.com/office/drawing/2014/main" id="{E6348732-911F-30ED-0A3A-B5D12F0F11B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77599" y="4905544"/>
            <a:ext cx="603387" cy="603387"/>
          </a:xfrm>
          <a:prstGeom prst="rect">
            <a:avLst/>
          </a:prstGeom>
        </p:spPr>
      </p:pic>
      <p:pic>
        <p:nvPicPr>
          <p:cNvPr id="21" name="グラフィックス 20" descr="建物 単色塗りつぶし">
            <a:extLst>
              <a:ext uri="{FF2B5EF4-FFF2-40B4-BE49-F238E27FC236}">
                <a16:creationId xmlns:a16="http://schemas.microsoft.com/office/drawing/2014/main" id="{6609D167-68FA-4339-18C2-4C99321D491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336982" y="4905544"/>
            <a:ext cx="603387" cy="603387"/>
          </a:xfrm>
          <a:prstGeom prst="rect">
            <a:avLst/>
          </a:prstGeom>
        </p:spPr>
      </p:pic>
      <p:sp>
        <p:nvSpPr>
          <p:cNvPr id="22" name="四角形: 角を丸くする 21">
            <a:extLst>
              <a:ext uri="{FF2B5EF4-FFF2-40B4-BE49-F238E27FC236}">
                <a16:creationId xmlns:a16="http://schemas.microsoft.com/office/drawing/2014/main" id="{552CAD3D-2134-3DEB-9776-7912A57B2629}"/>
              </a:ext>
            </a:extLst>
          </p:cNvPr>
          <p:cNvSpPr/>
          <p:nvPr/>
        </p:nvSpPr>
        <p:spPr>
          <a:xfrm>
            <a:off x="6184416"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四角形: 角を丸くする 23">
            <a:extLst>
              <a:ext uri="{FF2B5EF4-FFF2-40B4-BE49-F238E27FC236}">
                <a16:creationId xmlns:a16="http://schemas.microsoft.com/office/drawing/2014/main" id="{1B6A3B9F-BFA3-C789-2022-1C6EA07C02D9}"/>
              </a:ext>
            </a:extLst>
          </p:cNvPr>
          <p:cNvSpPr/>
          <p:nvPr/>
        </p:nvSpPr>
        <p:spPr>
          <a:xfrm>
            <a:off x="8043759"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四角形: 角を丸くする 24">
            <a:extLst>
              <a:ext uri="{FF2B5EF4-FFF2-40B4-BE49-F238E27FC236}">
                <a16:creationId xmlns:a16="http://schemas.microsoft.com/office/drawing/2014/main" id="{68CFCA1B-D832-1FB6-D987-846F663D08CC}"/>
              </a:ext>
            </a:extLst>
          </p:cNvPr>
          <p:cNvSpPr/>
          <p:nvPr/>
        </p:nvSpPr>
        <p:spPr>
          <a:xfrm>
            <a:off x="9903102"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直線矢印コネクタ 26">
            <a:extLst>
              <a:ext uri="{FF2B5EF4-FFF2-40B4-BE49-F238E27FC236}">
                <a16:creationId xmlns:a16="http://schemas.microsoft.com/office/drawing/2014/main" id="{BB120AB9-6AD1-E3EF-9EF3-B41ED599B84C}"/>
              </a:ext>
            </a:extLst>
          </p:cNvPr>
          <p:cNvCxnSpPr>
            <a:cxnSpLocks/>
            <a:stCxn id="61" idx="2"/>
            <a:endCxn id="20" idx="0"/>
          </p:cNvCxnSpPr>
          <p:nvPr/>
        </p:nvCxnSpPr>
        <p:spPr>
          <a:xfrm>
            <a:off x="6879293"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624D294-11EA-2CDA-6206-B56E28A98A1A}"/>
              </a:ext>
            </a:extLst>
          </p:cNvPr>
          <p:cNvCxnSpPr>
            <a:cxnSpLocks/>
            <a:stCxn id="60" idx="2"/>
            <a:endCxn id="19" idx="0"/>
          </p:cNvCxnSpPr>
          <p:nvPr/>
        </p:nvCxnSpPr>
        <p:spPr>
          <a:xfrm>
            <a:off x="8758985"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120C8C82-A675-7FAB-A2A2-6099D6670E02}"/>
              </a:ext>
            </a:extLst>
          </p:cNvPr>
          <p:cNvCxnSpPr>
            <a:cxnSpLocks/>
            <a:stCxn id="82" idx="2"/>
            <a:endCxn id="21" idx="0"/>
          </p:cNvCxnSpPr>
          <p:nvPr/>
        </p:nvCxnSpPr>
        <p:spPr>
          <a:xfrm>
            <a:off x="10638676"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矢印: 左右 65">
            <a:extLst>
              <a:ext uri="{FF2B5EF4-FFF2-40B4-BE49-F238E27FC236}">
                <a16:creationId xmlns:a16="http://schemas.microsoft.com/office/drawing/2014/main" id="{BCC34350-BDBA-0388-274B-B55EC55C016D}"/>
              </a:ext>
            </a:extLst>
          </p:cNvPr>
          <p:cNvSpPr/>
          <p:nvPr/>
        </p:nvSpPr>
        <p:spPr>
          <a:xfrm>
            <a:off x="7401982" y="5563358"/>
            <a:ext cx="2710112" cy="191733"/>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7" name="直線矢印コネクタ 46">
            <a:extLst>
              <a:ext uri="{FF2B5EF4-FFF2-40B4-BE49-F238E27FC236}">
                <a16:creationId xmlns:a16="http://schemas.microsoft.com/office/drawing/2014/main" id="{A0EB2247-85E9-1F00-D9C3-D6F98B905193}"/>
              </a:ext>
            </a:extLst>
          </p:cNvPr>
          <p:cNvCxnSpPr/>
          <p:nvPr/>
        </p:nvCxnSpPr>
        <p:spPr>
          <a:xfrm>
            <a:off x="7241437" y="3242906"/>
            <a:ext cx="1041317" cy="0"/>
          </a:xfrm>
          <a:prstGeom prst="straightConnector1">
            <a:avLst/>
          </a:prstGeom>
          <a:ln w="28575">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4430EC4-ABD3-4ADC-B514-0E43CC231D78}"/>
              </a:ext>
            </a:extLst>
          </p:cNvPr>
          <p:cNvCxnSpPr/>
          <p:nvPr/>
        </p:nvCxnSpPr>
        <p:spPr>
          <a:xfrm>
            <a:off x="9155863" y="3236243"/>
            <a:ext cx="1041317" cy="0"/>
          </a:xfrm>
          <a:prstGeom prst="straightConnector1">
            <a:avLst/>
          </a:prstGeom>
          <a:ln w="28575">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ECF07E5D-CADD-DD86-B2AE-667F2C9E6C9B}"/>
              </a:ext>
            </a:extLst>
          </p:cNvPr>
          <p:cNvCxnSpPr>
            <a:cxnSpLocks/>
            <a:endCxn id="13" idx="1"/>
          </p:cNvCxnSpPr>
          <p:nvPr/>
        </p:nvCxnSpPr>
        <p:spPr>
          <a:xfrm>
            <a:off x="5090718" y="3179571"/>
            <a:ext cx="832041" cy="0"/>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1E9D7AB0-7121-4D56-2D94-64F49D3B0218}"/>
              </a:ext>
            </a:extLst>
          </p:cNvPr>
          <p:cNvCxnSpPr>
            <a:cxnSpLocks/>
            <a:endCxn id="17" idx="1"/>
          </p:cNvCxnSpPr>
          <p:nvPr/>
        </p:nvCxnSpPr>
        <p:spPr>
          <a:xfrm>
            <a:off x="5090718" y="5176670"/>
            <a:ext cx="832040" cy="0"/>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5DAA589D-C280-885B-E7E4-B91473847145}"/>
              </a:ext>
            </a:extLst>
          </p:cNvPr>
          <p:cNvSpPr txBox="1"/>
          <p:nvPr/>
        </p:nvSpPr>
        <p:spPr>
          <a:xfrm>
            <a:off x="5154569" y="5319309"/>
            <a:ext cx="648555" cy="313731"/>
          </a:xfrm>
          <a:prstGeom prst="rect">
            <a:avLst/>
          </a:prstGeom>
          <a:noFill/>
        </p:spPr>
        <p:txBody>
          <a:bodyPr wrap="square" rtlCol="0">
            <a:spAutoFit/>
          </a:bodyPr>
          <a:lstStyle/>
          <a:p>
            <a:pPr algn="ctr"/>
            <a:r>
              <a:rPr kumimoji="1" lang="ja-JP" altLang="en-US" sz="1400" dirty="0"/>
              <a:t>運賃</a:t>
            </a:r>
          </a:p>
        </p:txBody>
      </p:sp>
      <p:sp>
        <p:nvSpPr>
          <p:cNvPr id="33" name="テキスト ボックス 32">
            <a:extLst>
              <a:ext uri="{FF2B5EF4-FFF2-40B4-BE49-F238E27FC236}">
                <a16:creationId xmlns:a16="http://schemas.microsoft.com/office/drawing/2014/main" id="{CE2B8AB4-DA17-6BAE-F4FA-FB4FFE676C68}"/>
              </a:ext>
            </a:extLst>
          </p:cNvPr>
          <p:cNvSpPr txBox="1"/>
          <p:nvPr/>
        </p:nvSpPr>
        <p:spPr>
          <a:xfrm>
            <a:off x="4985954" y="2776191"/>
            <a:ext cx="977625" cy="307777"/>
          </a:xfrm>
          <a:prstGeom prst="rect">
            <a:avLst/>
          </a:prstGeom>
          <a:noFill/>
        </p:spPr>
        <p:txBody>
          <a:bodyPr wrap="square" rtlCol="0">
            <a:spAutoFit/>
          </a:bodyPr>
          <a:lstStyle/>
          <a:p>
            <a:pPr algn="ctr"/>
            <a:r>
              <a:rPr kumimoji="1" lang="ja-JP" altLang="en-US" sz="1400" dirty="0"/>
              <a:t>運転状況</a:t>
            </a:r>
          </a:p>
        </p:txBody>
      </p:sp>
    </p:spTree>
    <p:extLst>
      <p:ext uri="{BB962C8B-B14F-4D97-AF65-F5344CB8AC3E}">
        <p14:creationId xmlns:p14="http://schemas.microsoft.com/office/powerpoint/2010/main" val="1561192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背景</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2" name="テキスト ボックス 1">
            <a:extLst>
              <a:ext uri="{FF2B5EF4-FFF2-40B4-BE49-F238E27FC236}">
                <a16:creationId xmlns:a16="http://schemas.microsoft.com/office/drawing/2014/main" id="{1990FC9A-C705-D4E7-368C-A78C9B9F302B}"/>
              </a:ext>
            </a:extLst>
          </p:cNvPr>
          <p:cNvSpPr txBox="1"/>
          <p:nvPr/>
        </p:nvSpPr>
        <p:spPr>
          <a:xfrm>
            <a:off x="7518643" y="17942"/>
            <a:ext cx="4579513" cy="369332"/>
          </a:xfrm>
          <a:prstGeom prst="rect">
            <a:avLst/>
          </a:prstGeom>
          <a:noFill/>
        </p:spPr>
        <p:txBody>
          <a:bodyPr wrap="square" rtlCol="0">
            <a:spAutoFit/>
          </a:bodyPr>
          <a:lstStyle/>
          <a:p>
            <a:r>
              <a:rPr lang="en-US" altLang="ja-JP" dirty="0">
                <a:solidFill>
                  <a:schemeClr val="bg1"/>
                </a:solidFill>
              </a:rPr>
              <a:t>*CPHS: Cyber-Physical Human Systems</a:t>
            </a:r>
            <a:endParaRPr kumimoji="1" lang="ja-JP" altLang="en-US" dirty="0">
              <a:solidFill>
                <a:schemeClr val="bg1"/>
              </a:solidFill>
            </a:endParaRPr>
          </a:p>
        </p:txBody>
      </p:sp>
      <p:sp>
        <p:nvSpPr>
          <p:cNvPr id="4" name="テキスト ボックス 3">
            <a:extLst>
              <a:ext uri="{FF2B5EF4-FFF2-40B4-BE49-F238E27FC236}">
                <a16:creationId xmlns:a16="http://schemas.microsoft.com/office/drawing/2014/main" id="{FAD53A6A-F45E-5FA0-D5F3-223D60A3E659}"/>
              </a:ext>
            </a:extLst>
          </p:cNvPr>
          <p:cNvSpPr txBox="1"/>
          <p:nvPr/>
        </p:nvSpPr>
        <p:spPr>
          <a:xfrm>
            <a:off x="7518642" y="331412"/>
            <a:ext cx="4579513" cy="369332"/>
          </a:xfrm>
          <a:prstGeom prst="rect">
            <a:avLst/>
          </a:prstGeom>
          <a:noFill/>
        </p:spPr>
        <p:txBody>
          <a:bodyPr wrap="square" rtlCol="0">
            <a:spAutoFit/>
          </a:bodyPr>
          <a:lstStyle/>
          <a:p>
            <a:r>
              <a:rPr lang="en-US" altLang="ja-JP" dirty="0">
                <a:solidFill>
                  <a:schemeClr val="bg1"/>
                </a:solidFill>
              </a:rPr>
              <a:t>*SoS: System of Systems</a:t>
            </a:r>
            <a:endParaRPr kumimoji="1" lang="ja-JP" altLang="en-US" dirty="0">
              <a:solidFill>
                <a:schemeClr val="bg1"/>
              </a:solidFill>
            </a:endParaRPr>
          </a:p>
        </p:txBody>
      </p:sp>
      <p:sp>
        <p:nvSpPr>
          <p:cNvPr id="8" name="テキスト ボックス 7">
            <a:extLst>
              <a:ext uri="{FF2B5EF4-FFF2-40B4-BE49-F238E27FC236}">
                <a16:creationId xmlns:a16="http://schemas.microsoft.com/office/drawing/2014/main" id="{215FDFB4-967A-06E6-B204-27B3EF559BF5}"/>
              </a:ext>
            </a:extLst>
          </p:cNvPr>
          <p:cNvSpPr txBox="1"/>
          <p:nvPr/>
        </p:nvSpPr>
        <p:spPr>
          <a:xfrm>
            <a:off x="428297" y="1510784"/>
            <a:ext cx="5426545" cy="923330"/>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目的：</a:t>
            </a:r>
            <a:r>
              <a:rPr lang="en-US" altLang="ja-JP" dirty="0"/>
              <a:t>CPHS</a:t>
            </a:r>
            <a:r>
              <a:rPr lang="ja-JP" altLang="en-US" dirty="0"/>
              <a:t>の観点から</a:t>
            </a:r>
            <a:r>
              <a:rPr lang="en-US" altLang="ja-JP" dirty="0"/>
              <a:t>SoS</a:t>
            </a:r>
            <a:r>
              <a:rPr lang="ja-JP" altLang="en-US" dirty="0"/>
              <a:t>を議論し、課題の提示、あるいは課題解決を図るための方策を提言すること</a:t>
            </a:r>
            <a:endParaRPr lang="en-US" altLang="ja-JP" dirty="0"/>
          </a:p>
          <a:p>
            <a:pPr marL="285750" indent="-285750">
              <a:buFont typeface="Wingdings" panose="05000000000000000000" pitchFamily="2" charset="2"/>
              <a:buChar char="Ø"/>
            </a:pPr>
            <a:r>
              <a:rPr kumimoji="1" lang="ja-JP" altLang="en-US" dirty="0"/>
              <a:t>主な対象：人間系を含む</a:t>
            </a:r>
            <a:r>
              <a:rPr kumimoji="1" lang="en-US" altLang="ja-JP" dirty="0"/>
              <a:t>SoS</a:t>
            </a:r>
            <a:endParaRPr kumimoji="1" lang="ja-JP" altLang="en-US" dirty="0"/>
          </a:p>
        </p:txBody>
      </p:sp>
      <p:sp>
        <p:nvSpPr>
          <p:cNvPr id="11" name="テキスト ボックス 10">
            <a:extLst>
              <a:ext uri="{FF2B5EF4-FFF2-40B4-BE49-F238E27FC236}">
                <a16:creationId xmlns:a16="http://schemas.microsoft.com/office/drawing/2014/main" id="{774203E9-5600-40D6-2AE8-BAFC8086EA20}"/>
              </a:ext>
            </a:extLst>
          </p:cNvPr>
          <p:cNvSpPr txBox="1"/>
          <p:nvPr/>
        </p:nvSpPr>
        <p:spPr>
          <a:xfrm>
            <a:off x="6226318" y="1508228"/>
            <a:ext cx="5577204" cy="646331"/>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各メンバーの背景が異なることもあり、</a:t>
            </a:r>
            <a:r>
              <a:rPr lang="en-US" altLang="ja-JP" dirty="0"/>
              <a:t>SoS</a:t>
            </a:r>
            <a:r>
              <a:rPr lang="ja-JP" altLang="en-US" dirty="0"/>
              <a:t>に対する認識に多少の差異を感じた</a:t>
            </a:r>
            <a:endParaRPr kumimoji="1" lang="ja-JP" altLang="en-US" dirty="0"/>
          </a:p>
        </p:txBody>
      </p:sp>
      <p:sp>
        <p:nvSpPr>
          <p:cNvPr id="12" name="テキスト ボックス 11">
            <a:extLst>
              <a:ext uri="{FF2B5EF4-FFF2-40B4-BE49-F238E27FC236}">
                <a16:creationId xmlns:a16="http://schemas.microsoft.com/office/drawing/2014/main" id="{93D53C05-2631-6F2F-4635-3784B8BABD7D}"/>
              </a:ext>
            </a:extLst>
          </p:cNvPr>
          <p:cNvSpPr txBox="1"/>
          <p:nvPr/>
        </p:nvSpPr>
        <p:spPr>
          <a:xfrm>
            <a:off x="425057" y="2511385"/>
            <a:ext cx="11341886" cy="400110"/>
          </a:xfrm>
          <a:prstGeom prst="rect">
            <a:avLst/>
          </a:prstGeom>
          <a:noFill/>
        </p:spPr>
        <p:txBody>
          <a:bodyPr wrap="square" rtlCol="0">
            <a:spAutoFit/>
          </a:bodyPr>
          <a:lstStyle/>
          <a:p>
            <a:pPr algn="ctr"/>
            <a:r>
              <a:rPr lang="en-US" altLang="ja-JP" sz="2000" b="1" dirty="0">
                <a:solidFill>
                  <a:schemeClr val="accent1"/>
                </a:solidFill>
              </a:rPr>
              <a:t>SoS</a:t>
            </a:r>
            <a:r>
              <a:rPr lang="ja-JP" altLang="en-US" sz="2000" b="1" dirty="0">
                <a:solidFill>
                  <a:schemeClr val="accent1"/>
                </a:solidFill>
              </a:rPr>
              <a:t>や</a:t>
            </a:r>
            <a:r>
              <a:rPr lang="en-US" altLang="ja-JP" sz="2000" b="1" dirty="0">
                <a:solidFill>
                  <a:schemeClr val="accent1"/>
                </a:solidFill>
              </a:rPr>
              <a:t>CPHS</a:t>
            </a:r>
            <a:r>
              <a:rPr lang="ja-JP" altLang="en-US" sz="2000" b="1" dirty="0">
                <a:solidFill>
                  <a:schemeClr val="accent1"/>
                </a:solidFill>
              </a:rPr>
              <a:t>の共通の認識や軸をいくつか置くと、調査済の事例や個々の意見をよりまとめやすくなると考えた。</a:t>
            </a:r>
            <a:endParaRPr kumimoji="1" lang="ja-JP" altLang="en-US" sz="2000" b="1" dirty="0">
              <a:solidFill>
                <a:schemeClr val="accent1"/>
              </a:solidFill>
            </a:endParaRPr>
          </a:p>
        </p:txBody>
      </p:sp>
      <p:cxnSp>
        <p:nvCxnSpPr>
          <p:cNvPr id="16" name="直線コネクタ 15">
            <a:extLst>
              <a:ext uri="{FF2B5EF4-FFF2-40B4-BE49-F238E27FC236}">
                <a16:creationId xmlns:a16="http://schemas.microsoft.com/office/drawing/2014/main" id="{E529B479-E453-456B-CA84-156B978033AA}"/>
              </a:ext>
            </a:extLst>
          </p:cNvPr>
          <p:cNvCxnSpPr>
            <a:cxnSpLocks/>
          </p:cNvCxnSpPr>
          <p:nvPr/>
        </p:nvCxnSpPr>
        <p:spPr>
          <a:xfrm>
            <a:off x="490762" y="1319212"/>
            <a:ext cx="5301615" cy="0"/>
          </a:xfrm>
          <a:prstGeom prst="line">
            <a:avLst/>
          </a:prstGeom>
          <a:ln w="28575">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F4163DC0-EAC1-9703-38C6-F3B991A915EF}"/>
              </a:ext>
            </a:extLst>
          </p:cNvPr>
          <p:cNvCxnSpPr>
            <a:cxnSpLocks/>
          </p:cNvCxnSpPr>
          <p:nvPr/>
        </p:nvCxnSpPr>
        <p:spPr>
          <a:xfrm>
            <a:off x="6364113" y="1319212"/>
            <a:ext cx="5301615" cy="0"/>
          </a:xfrm>
          <a:prstGeom prst="line">
            <a:avLst/>
          </a:prstGeom>
          <a:ln w="28575">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1394E660-0707-3ACA-7687-133682240EE7}"/>
              </a:ext>
            </a:extLst>
          </p:cNvPr>
          <p:cNvSpPr txBox="1"/>
          <p:nvPr/>
        </p:nvSpPr>
        <p:spPr>
          <a:xfrm>
            <a:off x="851813" y="923694"/>
            <a:ext cx="4579513" cy="369332"/>
          </a:xfrm>
          <a:prstGeom prst="rect">
            <a:avLst/>
          </a:prstGeom>
          <a:noFill/>
        </p:spPr>
        <p:txBody>
          <a:bodyPr wrap="square" rtlCol="0">
            <a:spAutoFit/>
          </a:bodyPr>
          <a:lstStyle/>
          <a:p>
            <a:pPr algn="ctr"/>
            <a:r>
              <a:rPr lang="en-US" altLang="ja-JP" b="1" dirty="0"/>
              <a:t>SoS</a:t>
            </a:r>
            <a:r>
              <a:rPr lang="ja-JP" altLang="en-US" b="1" dirty="0"/>
              <a:t>分科会の目的と対象</a:t>
            </a:r>
            <a:endParaRPr kumimoji="1" lang="ja-JP" altLang="en-US" b="1" dirty="0"/>
          </a:p>
        </p:txBody>
      </p:sp>
      <p:sp>
        <p:nvSpPr>
          <p:cNvPr id="19" name="テキスト ボックス 18">
            <a:extLst>
              <a:ext uri="{FF2B5EF4-FFF2-40B4-BE49-F238E27FC236}">
                <a16:creationId xmlns:a16="http://schemas.microsoft.com/office/drawing/2014/main" id="{A59C469F-4A48-49A5-DE99-F5D15E4B2CE4}"/>
              </a:ext>
            </a:extLst>
          </p:cNvPr>
          <p:cNvSpPr txBox="1"/>
          <p:nvPr/>
        </p:nvSpPr>
        <p:spPr>
          <a:xfrm>
            <a:off x="6725164" y="923694"/>
            <a:ext cx="4579513" cy="369332"/>
          </a:xfrm>
          <a:prstGeom prst="rect">
            <a:avLst/>
          </a:prstGeom>
          <a:noFill/>
        </p:spPr>
        <p:txBody>
          <a:bodyPr wrap="square" rtlCol="0">
            <a:spAutoFit/>
          </a:bodyPr>
          <a:lstStyle/>
          <a:p>
            <a:pPr algn="ctr"/>
            <a:r>
              <a:rPr kumimoji="1" lang="ja-JP" altLang="en-US" b="1" dirty="0"/>
              <a:t>第</a:t>
            </a:r>
            <a:r>
              <a:rPr kumimoji="1" lang="en-US" altLang="ja-JP" b="1" dirty="0"/>
              <a:t>5</a:t>
            </a:r>
            <a:r>
              <a:rPr kumimoji="1" lang="ja-JP" altLang="en-US" b="1" dirty="0"/>
              <a:t>回（</a:t>
            </a:r>
            <a:r>
              <a:rPr kumimoji="1" lang="en-US" altLang="ja-JP" b="1" dirty="0"/>
              <a:t>7</a:t>
            </a:r>
            <a:r>
              <a:rPr kumimoji="1" lang="ja-JP" altLang="en-US" b="1" dirty="0"/>
              <a:t>月</a:t>
            </a:r>
            <a:r>
              <a:rPr kumimoji="1" lang="en-US" altLang="ja-JP" b="1" dirty="0"/>
              <a:t>20</a:t>
            </a:r>
            <a:r>
              <a:rPr kumimoji="1" lang="ja-JP" altLang="en-US" b="1" dirty="0"/>
              <a:t>日）の感想</a:t>
            </a:r>
          </a:p>
        </p:txBody>
      </p:sp>
      <p:sp>
        <p:nvSpPr>
          <p:cNvPr id="20" name="テキスト ボックス 19">
            <a:extLst>
              <a:ext uri="{FF2B5EF4-FFF2-40B4-BE49-F238E27FC236}">
                <a16:creationId xmlns:a16="http://schemas.microsoft.com/office/drawing/2014/main" id="{6B221BD3-2826-D93C-4303-96FBF2EC6933}"/>
              </a:ext>
            </a:extLst>
          </p:cNvPr>
          <p:cNvSpPr txBox="1"/>
          <p:nvPr/>
        </p:nvSpPr>
        <p:spPr>
          <a:xfrm>
            <a:off x="545069" y="3086858"/>
            <a:ext cx="738818" cy="369332"/>
          </a:xfrm>
          <a:prstGeom prst="rect">
            <a:avLst/>
          </a:prstGeom>
          <a:noFill/>
        </p:spPr>
        <p:txBody>
          <a:bodyPr wrap="square" rtlCol="0">
            <a:spAutoFit/>
          </a:bodyPr>
          <a:lstStyle/>
          <a:p>
            <a:pPr algn="ctr"/>
            <a:r>
              <a:rPr lang="ja-JP" altLang="en-US" dirty="0"/>
              <a:t>例）</a:t>
            </a:r>
            <a:endParaRPr kumimoji="1" lang="ja-JP" altLang="en-US" dirty="0"/>
          </a:p>
        </p:txBody>
      </p:sp>
      <p:sp>
        <p:nvSpPr>
          <p:cNvPr id="21" name="四角形: 角を丸くする 20">
            <a:extLst>
              <a:ext uri="{FF2B5EF4-FFF2-40B4-BE49-F238E27FC236}">
                <a16:creationId xmlns:a16="http://schemas.microsoft.com/office/drawing/2014/main" id="{8D0261CA-E05B-2C79-3FDA-F7635947CB18}"/>
              </a:ext>
            </a:extLst>
          </p:cNvPr>
          <p:cNvSpPr/>
          <p:nvPr/>
        </p:nvSpPr>
        <p:spPr>
          <a:xfrm>
            <a:off x="1811173" y="3938876"/>
            <a:ext cx="1727885" cy="1050422"/>
          </a:xfrm>
          <a:prstGeom prst="roundRect">
            <a:avLst/>
          </a:prstGeom>
          <a:solidFill>
            <a:schemeClr val="bg1"/>
          </a:solid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四角形: 角を丸くする 21">
            <a:extLst>
              <a:ext uri="{FF2B5EF4-FFF2-40B4-BE49-F238E27FC236}">
                <a16:creationId xmlns:a16="http://schemas.microsoft.com/office/drawing/2014/main" id="{2FE70714-D976-A1A2-9BAC-5FB247EB3D3D}"/>
              </a:ext>
            </a:extLst>
          </p:cNvPr>
          <p:cNvSpPr/>
          <p:nvPr/>
        </p:nvSpPr>
        <p:spPr>
          <a:xfrm>
            <a:off x="1811173" y="5092086"/>
            <a:ext cx="1727886" cy="1050422"/>
          </a:xfrm>
          <a:prstGeom prst="roundRect">
            <a:avLst/>
          </a:prstGeom>
          <a:solidFill>
            <a:schemeClr val="bg1"/>
          </a:solid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5C7D46B9-D0B2-2598-3BE1-2FA0C4C67DF2}"/>
              </a:ext>
            </a:extLst>
          </p:cNvPr>
          <p:cNvSpPr txBox="1"/>
          <p:nvPr/>
        </p:nvSpPr>
        <p:spPr>
          <a:xfrm>
            <a:off x="6898112" y="4467674"/>
            <a:ext cx="4461985" cy="707886"/>
          </a:xfrm>
          <a:prstGeom prst="rect">
            <a:avLst/>
          </a:prstGeom>
          <a:noFill/>
        </p:spPr>
        <p:txBody>
          <a:bodyPr wrap="square" rtlCol="0">
            <a:spAutoFit/>
          </a:bodyPr>
          <a:lstStyle/>
          <a:p>
            <a:r>
              <a:rPr kumimoji="1" lang="ja-JP" altLang="en-US" sz="2000" b="1" dirty="0"/>
              <a:t>各区分特有の、</a:t>
            </a:r>
            <a:r>
              <a:rPr kumimoji="1" lang="en-US" altLang="ja-JP" sz="2000" b="1" dirty="0"/>
              <a:t>SoS</a:t>
            </a:r>
            <a:r>
              <a:rPr kumimoji="1" lang="ja-JP" altLang="en-US" sz="2000" b="1" dirty="0"/>
              <a:t>構築・運用の課題あるいは適切なアプローチをまとめる</a:t>
            </a:r>
            <a:r>
              <a:rPr kumimoji="1" lang="ja-JP" altLang="en-US" sz="2000" dirty="0"/>
              <a:t>など</a:t>
            </a:r>
          </a:p>
        </p:txBody>
      </p:sp>
      <p:sp>
        <p:nvSpPr>
          <p:cNvPr id="25" name="テキスト ボックス 24">
            <a:extLst>
              <a:ext uri="{FF2B5EF4-FFF2-40B4-BE49-F238E27FC236}">
                <a16:creationId xmlns:a16="http://schemas.microsoft.com/office/drawing/2014/main" id="{48682813-429A-4BD6-6121-C0544768BD19}"/>
              </a:ext>
            </a:extLst>
          </p:cNvPr>
          <p:cNvSpPr txBox="1"/>
          <p:nvPr/>
        </p:nvSpPr>
        <p:spPr>
          <a:xfrm>
            <a:off x="545069" y="3938876"/>
            <a:ext cx="640344" cy="369332"/>
          </a:xfrm>
          <a:prstGeom prst="rect">
            <a:avLst/>
          </a:prstGeom>
          <a:noFill/>
        </p:spPr>
        <p:txBody>
          <a:bodyPr wrap="square" rtlCol="0">
            <a:spAutoFit/>
          </a:bodyPr>
          <a:lstStyle/>
          <a:p>
            <a:pPr algn="ctr"/>
            <a:r>
              <a:rPr lang="ja-JP" altLang="en-US" dirty="0">
                <a:solidFill>
                  <a:schemeClr val="accent1"/>
                </a:solidFill>
              </a:rPr>
              <a:t>縦軸</a:t>
            </a:r>
            <a:endParaRPr kumimoji="1" lang="ja-JP" altLang="en-US" dirty="0">
              <a:solidFill>
                <a:schemeClr val="accent1"/>
              </a:solidFill>
            </a:endParaRPr>
          </a:p>
        </p:txBody>
      </p:sp>
      <p:sp>
        <p:nvSpPr>
          <p:cNvPr id="26" name="テキスト ボックス 25">
            <a:extLst>
              <a:ext uri="{FF2B5EF4-FFF2-40B4-BE49-F238E27FC236}">
                <a16:creationId xmlns:a16="http://schemas.microsoft.com/office/drawing/2014/main" id="{53614106-0C0B-6787-2847-8AEDD2C8E288}"/>
              </a:ext>
            </a:extLst>
          </p:cNvPr>
          <p:cNvSpPr txBox="1"/>
          <p:nvPr/>
        </p:nvSpPr>
        <p:spPr>
          <a:xfrm>
            <a:off x="1756940" y="3086858"/>
            <a:ext cx="640344" cy="369332"/>
          </a:xfrm>
          <a:prstGeom prst="rect">
            <a:avLst/>
          </a:prstGeom>
          <a:noFill/>
        </p:spPr>
        <p:txBody>
          <a:bodyPr wrap="square" rtlCol="0">
            <a:spAutoFit/>
          </a:bodyPr>
          <a:lstStyle/>
          <a:p>
            <a:pPr algn="ctr"/>
            <a:r>
              <a:rPr lang="ja-JP" altLang="en-US" dirty="0">
                <a:solidFill>
                  <a:schemeClr val="accent4"/>
                </a:solidFill>
              </a:rPr>
              <a:t>横軸</a:t>
            </a:r>
            <a:endParaRPr kumimoji="1" lang="ja-JP" altLang="en-US" dirty="0">
              <a:solidFill>
                <a:schemeClr val="accent4"/>
              </a:solidFill>
            </a:endParaRPr>
          </a:p>
        </p:txBody>
      </p:sp>
      <p:sp>
        <p:nvSpPr>
          <p:cNvPr id="27" name="正方形/長方形 26">
            <a:extLst>
              <a:ext uri="{FF2B5EF4-FFF2-40B4-BE49-F238E27FC236}">
                <a16:creationId xmlns:a16="http://schemas.microsoft.com/office/drawing/2014/main" id="{21F5AE04-5F4A-28B0-3D7A-863E656EFDCD}"/>
              </a:ext>
            </a:extLst>
          </p:cNvPr>
          <p:cNvSpPr/>
          <p:nvPr/>
        </p:nvSpPr>
        <p:spPr>
          <a:xfrm>
            <a:off x="1272919" y="3938876"/>
            <a:ext cx="366975" cy="22036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dirty="0">
                <a:solidFill>
                  <a:schemeClr val="bg1"/>
                </a:solidFill>
              </a:rPr>
              <a:t>SoS</a:t>
            </a:r>
            <a:r>
              <a:rPr kumimoji="1" lang="ja-JP" altLang="en-US" dirty="0">
                <a:solidFill>
                  <a:schemeClr val="bg1"/>
                </a:solidFill>
              </a:rPr>
              <a:t>の分類を表す軸</a:t>
            </a:r>
          </a:p>
        </p:txBody>
      </p:sp>
      <p:sp>
        <p:nvSpPr>
          <p:cNvPr id="28" name="正方形/長方形 27">
            <a:extLst>
              <a:ext uri="{FF2B5EF4-FFF2-40B4-BE49-F238E27FC236}">
                <a16:creationId xmlns:a16="http://schemas.microsoft.com/office/drawing/2014/main" id="{D50CC503-A801-DF6C-DE70-12ABDCBD35DA}"/>
              </a:ext>
            </a:extLst>
          </p:cNvPr>
          <p:cNvSpPr/>
          <p:nvPr/>
        </p:nvSpPr>
        <p:spPr>
          <a:xfrm rot="5400000">
            <a:off x="3481085" y="1768616"/>
            <a:ext cx="395250" cy="3735071"/>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dirty="0">
                <a:solidFill>
                  <a:schemeClr val="bg1"/>
                </a:solidFill>
              </a:rPr>
              <a:t>人とシステムの関係を表す軸</a:t>
            </a:r>
          </a:p>
        </p:txBody>
      </p:sp>
      <p:sp>
        <p:nvSpPr>
          <p:cNvPr id="29" name="四角形: 角を丸くする 28">
            <a:extLst>
              <a:ext uri="{FF2B5EF4-FFF2-40B4-BE49-F238E27FC236}">
                <a16:creationId xmlns:a16="http://schemas.microsoft.com/office/drawing/2014/main" id="{B2D627F3-4AF1-0B9F-CCB9-C43883790760}"/>
              </a:ext>
            </a:extLst>
          </p:cNvPr>
          <p:cNvSpPr/>
          <p:nvPr/>
        </p:nvSpPr>
        <p:spPr>
          <a:xfrm>
            <a:off x="3818361" y="3938876"/>
            <a:ext cx="1727885" cy="1050422"/>
          </a:xfrm>
          <a:prstGeom prst="roundRect">
            <a:avLst/>
          </a:prstGeom>
          <a:solidFill>
            <a:schemeClr val="bg1"/>
          </a:solid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四角形: 角を丸くする 29">
            <a:extLst>
              <a:ext uri="{FF2B5EF4-FFF2-40B4-BE49-F238E27FC236}">
                <a16:creationId xmlns:a16="http://schemas.microsoft.com/office/drawing/2014/main" id="{2AE6B360-415D-ABB8-3CAC-0C4FFA5BC11B}"/>
              </a:ext>
            </a:extLst>
          </p:cNvPr>
          <p:cNvSpPr/>
          <p:nvPr/>
        </p:nvSpPr>
        <p:spPr>
          <a:xfrm>
            <a:off x="3818361" y="5092086"/>
            <a:ext cx="1727885" cy="1050422"/>
          </a:xfrm>
          <a:prstGeom prst="roundRect">
            <a:avLst/>
          </a:prstGeom>
          <a:solidFill>
            <a:schemeClr val="bg1"/>
          </a:solid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テキスト ボックス 30">
            <a:extLst>
              <a:ext uri="{FF2B5EF4-FFF2-40B4-BE49-F238E27FC236}">
                <a16:creationId xmlns:a16="http://schemas.microsoft.com/office/drawing/2014/main" id="{C8FDAA45-6AB4-212D-92D8-4FCB03C7768B}"/>
              </a:ext>
            </a:extLst>
          </p:cNvPr>
          <p:cNvSpPr txBox="1"/>
          <p:nvPr/>
        </p:nvSpPr>
        <p:spPr>
          <a:xfrm>
            <a:off x="5953272" y="3747623"/>
            <a:ext cx="5906757" cy="369332"/>
          </a:xfrm>
          <a:prstGeom prst="rect">
            <a:avLst/>
          </a:prstGeom>
          <a:noFill/>
        </p:spPr>
        <p:txBody>
          <a:bodyPr wrap="square" rtlCol="0">
            <a:spAutoFit/>
          </a:bodyPr>
          <a:lstStyle/>
          <a:p>
            <a:pPr algn="ctr"/>
            <a:r>
              <a:rPr lang="ja-JP" altLang="en-US" dirty="0">
                <a:solidFill>
                  <a:schemeClr val="accent3"/>
                </a:solidFill>
              </a:rPr>
              <a:t>独立な</a:t>
            </a:r>
            <a:r>
              <a:rPr lang="en-US" altLang="ja-JP" dirty="0">
                <a:solidFill>
                  <a:schemeClr val="accent3"/>
                </a:solidFill>
              </a:rPr>
              <a:t>2</a:t>
            </a:r>
            <a:r>
              <a:rPr lang="ja-JP" altLang="en-US" dirty="0">
                <a:solidFill>
                  <a:schemeClr val="accent3"/>
                </a:solidFill>
              </a:rPr>
              <a:t>軸に基づく区分が、本会特有の視点になると考えられる</a:t>
            </a:r>
            <a:endParaRPr kumimoji="1" lang="ja-JP" altLang="en-US" dirty="0">
              <a:solidFill>
                <a:schemeClr val="accent3"/>
              </a:solidFill>
            </a:endParaRPr>
          </a:p>
        </p:txBody>
      </p:sp>
      <p:cxnSp>
        <p:nvCxnSpPr>
          <p:cNvPr id="33" name="直線コネクタ 32">
            <a:extLst>
              <a:ext uri="{FF2B5EF4-FFF2-40B4-BE49-F238E27FC236}">
                <a16:creationId xmlns:a16="http://schemas.microsoft.com/office/drawing/2014/main" id="{71958132-DEB0-4C88-B80D-3FE099C3BC39}"/>
              </a:ext>
            </a:extLst>
          </p:cNvPr>
          <p:cNvCxnSpPr>
            <a:cxnSpLocks/>
            <a:endCxn id="31" idx="1"/>
          </p:cNvCxnSpPr>
          <p:nvPr/>
        </p:nvCxnSpPr>
        <p:spPr>
          <a:xfrm flipV="1">
            <a:off x="5609672" y="3932289"/>
            <a:ext cx="343600" cy="184666"/>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二等辺三角形 5">
            <a:extLst>
              <a:ext uri="{FF2B5EF4-FFF2-40B4-BE49-F238E27FC236}">
                <a16:creationId xmlns:a16="http://schemas.microsoft.com/office/drawing/2014/main" id="{1F16803E-33BD-9595-BC36-74FE5D01A35A}"/>
              </a:ext>
            </a:extLst>
          </p:cNvPr>
          <p:cNvSpPr/>
          <p:nvPr/>
        </p:nvSpPr>
        <p:spPr>
          <a:xfrm rot="5400000">
            <a:off x="5755695" y="4636951"/>
            <a:ext cx="1049941" cy="3693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243954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第</a:t>
            </a:r>
            <a:r>
              <a:rPr lang="en-US" altLang="ja-JP" dirty="0"/>
              <a:t>6</a:t>
            </a:r>
            <a:r>
              <a:rPr lang="ja-JP" altLang="en-US" dirty="0"/>
              <a:t>回</a:t>
            </a:r>
            <a:r>
              <a:rPr lang="ja-JP" altLang="en-US" sz="2400" dirty="0"/>
              <a:t>（</a:t>
            </a:r>
            <a:r>
              <a:rPr lang="en-US" altLang="ja-JP" sz="2400" dirty="0"/>
              <a:t>8</a:t>
            </a:r>
            <a:r>
              <a:rPr lang="ja-JP" altLang="en-US" sz="2400" dirty="0"/>
              <a:t>月</a:t>
            </a:r>
            <a:r>
              <a:rPr lang="en-US" altLang="ja-JP" sz="2400" dirty="0"/>
              <a:t>30</a:t>
            </a:r>
            <a:r>
              <a:rPr lang="ja-JP" altLang="en-US" sz="2400" dirty="0"/>
              <a:t>日）</a:t>
            </a:r>
            <a:r>
              <a:rPr lang="ja-JP" altLang="en-US" dirty="0"/>
              <a:t>に向けてのご相談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605033"/>
          </a:xfrm>
        </p:spPr>
        <p:txBody>
          <a:bodyPr/>
          <a:lstStyle/>
          <a:p>
            <a:r>
              <a:rPr lang="ja-JP" altLang="en-US" sz="2800" dirty="0"/>
              <a:t>まずは、</a:t>
            </a:r>
            <a:r>
              <a:rPr lang="en-US" altLang="ja-JP" sz="2800" dirty="0"/>
              <a:t>SoS</a:t>
            </a:r>
            <a:r>
              <a:rPr lang="ja-JP" altLang="en-US" sz="2800" dirty="0"/>
              <a:t>の共通認識を形成させていただきたい。</a:t>
            </a:r>
            <a:endParaRPr lang="en-US" altLang="ja-JP" sz="2800" dirty="0"/>
          </a:p>
        </p:txBody>
      </p:sp>
      <p:sp>
        <p:nvSpPr>
          <p:cNvPr id="2" name="テキスト ボックス 1">
            <a:extLst>
              <a:ext uri="{FF2B5EF4-FFF2-40B4-BE49-F238E27FC236}">
                <a16:creationId xmlns:a16="http://schemas.microsoft.com/office/drawing/2014/main" id="{F459D355-19AF-B0B9-1D64-4772B42B0373}"/>
              </a:ext>
            </a:extLst>
          </p:cNvPr>
          <p:cNvSpPr txBox="1"/>
          <p:nvPr/>
        </p:nvSpPr>
        <p:spPr>
          <a:xfrm>
            <a:off x="361780" y="5829354"/>
            <a:ext cx="7039685" cy="338554"/>
          </a:xfrm>
          <a:prstGeom prst="rect">
            <a:avLst/>
          </a:prstGeom>
          <a:noFill/>
        </p:spPr>
        <p:txBody>
          <a:bodyPr wrap="square" rtlCol="0">
            <a:spAutoFit/>
          </a:bodyPr>
          <a:lstStyle/>
          <a:p>
            <a:r>
              <a:rPr lang="en-US" altLang="ja-JP" sz="1600" dirty="0"/>
              <a:t>[1] http://is.eei.eng.osaka-u.ac.jp/hatanaka/CPHS/index.php</a:t>
            </a:r>
            <a:endParaRPr kumimoji="1" lang="ja-JP" altLang="en-US" sz="1600" dirty="0"/>
          </a:p>
        </p:txBody>
      </p:sp>
      <p:sp>
        <p:nvSpPr>
          <p:cNvPr id="4" name="正方形/長方形 3">
            <a:extLst>
              <a:ext uri="{FF2B5EF4-FFF2-40B4-BE49-F238E27FC236}">
                <a16:creationId xmlns:a16="http://schemas.microsoft.com/office/drawing/2014/main" id="{6C9949C0-560B-4455-8279-8D66CF0FFCEE}"/>
              </a:ext>
            </a:extLst>
          </p:cNvPr>
          <p:cNvSpPr/>
          <p:nvPr/>
        </p:nvSpPr>
        <p:spPr>
          <a:xfrm rot="5400000">
            <a:off x="3139497" y="-47021"/>
            <a:ext cx="448223" cy="438885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2000" dirty="0">
                <a:solidFill>
                  <a:schemeClr val="bg1"/>
                </a:solidFill>
              </a:rPr>
              <a:t>SoS</a:t>
            </a:r>
            <a:r>
              <a:rPr kumimoji="1" lang="ja-JP" altLang="en-US" sz="2000" dirty="0">
                <a:solidFill>
                  <a:schemeClr val="bg1"/>
                </a:solidFill>
              </a:rPr>
              <a:t>の分類を表す軸</a:t>
            </a:r>
          </a:p>
        </p:txBody>
      </p:sp>
      <p:sp>
        <p:nvSpPr>
          <p:cNvPr id="7" name="正方形/長方形 6">
            <a:extLst>
              <a:ext uri="{FF2B5EF4-FFF2-40B4-BE49-F238E27FC236}">
                <a16:creationId xmlns:a16="http://schemas.microsoft.com/office/drawing/2014/main" id="{2E407FD6-DF2C-6E74-20A5-DE222E611C2D}"/>
              </a:ext>
            </a:extLst>
          </p:cNvPr>
          <p:cNvSpPr/>
          <p:nvPr/>
        </p:nvSpPr>
        <p:spPr>
          <a:xfrm rot="5400000">
            <a:off x="8880871" y="103659"/>
            <a:ext cx="448225" cy="4087499"/>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sz="2000" dirty="0">
                <a:solidFill>
                  <a:schemeClr val="bg1"/>
                </a:solidFill>
              </a:rPr>
              <a:t>人とシステムの関係を表す軸</a:t>
            </a:r>
          </a:p>
        </p:txBody>
      </p:sp>
      <p:sp>
        <p:nvSpPr>
          <p:cNvPr id="8" name="テキスト ボックス 7">
            <a:extLst>
              <a:ext uri="{FF2B5EF4-FFF2-40B4-BE49-F238E27FC236}">
                <a16:creationId xmlns:a16="http://schemas.microsoft.com/office/drawing/2014/main" id="{2D28C450-C738-609C-F641-4CD42649A120}"/>
              </a:ext>
            </a:extLst>
          </p:cNvPr>
          <p:cNvSpPr txBox="1"/>
          <p:nvPr/>
        </p:nvSpPr>
        <p:spPr>
          <a:xfrm>
            <a:off x="471296" y="1962742"/>
            <a:ext cx="640344" cy="369332"/>
          </a:xfrm>
          <a:prstGeom prst="rect">
            <a:avLst/>
          </a:prstGeom>
          <a:noFill/>
        </p:spPr>
        <p:txBody>
          <a:bodyPr wrap="square" rtlCol="0">
            <a:spAutoFit/>
          </a:bodyPr>
          <a:lstStyle/>
          <a:p>
            <a:pPr algn="ctr"/>
            <a:r>
              <a:rPr lang="ja-JP" altLang="en-US" dirty="0">
                <a:solidFill>
                  <a:schemeClr val="accent1"/>
                </a:solidFill>
              </a:rPr>
              <a:t>縦軸</a:t>
            </a:r>
            <a:endParaRPr kumimoji="1" lang="ja-JP" altLang="en-US" dirty="0">
              <a:solidFill>
                <a:schemeClr val="accent1"/>
              </a:solidFill>
            </a:endParaRPr>
          </a:p>
        </p:txBody>
      </p:sp>
      <p:sp>
        <p:nvSpPr>
          <p:cNvPr id="10" name="テキスト ボックス 9">
            <a:extLst>
              <a:ext uri="{FF2B5EF4-FFF2-40B4-BE49-F238E27FC236}">
                <a16:creationId xmlns:a16="http://schemas.microsoft.com/office/drawing/2014/main" id="{8169219D-C3EC-FB33-3CAD-56C4906022A3}"/>
              </a:ext>
            </a:extLst>
          </p:cNvPr>
          <p:cNvSpPr txBox="1"/>
          <p:nvPr/>
        </p:nvSpPr>
        <p:spPr>
          <a:xfrm>
            <a:off x="6359988" y="1962742"/>
            <a:ext cx="640344" cy="369332"/>
          </a:xfrm>
          <a:prstGeom prst="rect">
            <a:avLst/>
          </a:prstGeom>
          <a:noFill/>
        </p:spPr>
        <p:txBody>
          <a:bodyPr wrap="square" rtlCol="0">
            <a:spAutoFit/>
          </a:bodyPr>
          <a:lstStyle/>
          <a:p>
            <a:pPr algn="ctr"/>
            <a:r>
              <a:rPr lang="ja-JP" altLang="en-US" dirty="0">
                <a:solidFill>
                  <a:schemeClr val="accent4"/>
                </a:solidFill>
              </a:rPr>
              <a:t>横軸</a:t>
            </a:r>
            <a:endParaRPr kumimoji="1" lang="ja-JP" altLang="en-US" dirty="0">
              <a:solidFill>
                <a:schemeClr val="accent4"/>
              </a:solidFill>
            </a:endParaRPr>
          </a:p>
        </p:txBody>
      </p:sp>
      <p:sp>
        <p:nvSpPr>
          <p:cNvPr id="11" name="テキスト ボックス 10">
            <a:extLst>
              <a:ext uri="{FF2B5EF4-FFF2-40B4-BE49-F238E27FC236}">
                <a16:creationId xmlns:a16="http://schemas.microsoft.com/office/drawing/2014/main" id="{9F8224BE-131C-C604-BCBA-3F7A96488F58}"/>
              </a:ext>
            </a:extLst>
          </p:cNvPr>
          <p:cNvSpPr txBox="1"/>
          <p:nvPr/>
        </p:nvSpPr>
        <p:spPr>
          <a:xfrm>
            <a:off x="2091819" y="3336411"/>
            <a:ext cx="2514602" cy="369332"/>
          </a:xfrm>
          <a:prstGeom prst="rect">
            <a:avLst/>
          </a:prstGeom>
          <a:noFill/>
        </p:spPr>
        <p:txBody>
          <a:bodyPr wrap="square" rtlCol="0">
            <a:spAutoFit/>
          </a:bodyPr>
          <a:lstStyle/>
          <a:p>
            <a:pPr algn="ctr"/>
            <a:r>
              <a:rPr kumimoji="1" lang="ja-JP" altLang="en-US" dirty="0">
                <a:solidFill>
                  <a:schemeClr val="accent1"/>
                </a:solidFill>
              </a:rPr>
              <a:t>各事例を</a:t>
            </a:r>
            <a:r>
              <a:rPr kumimoji="1" lang="en-US" altLang="ja-JP" dirty="0">
                <a:solidFill>
                  <a:schemeClr val="accent1"/>
                </a:solidFill>
              </a:rPr>
              <a:t>SoS</a:t>
            </a:r>
            <a:r>
              <a:rPr kumimoji="1" lang="ja-JP" altLang="en-US" dirty="0">
                <a:solidFill>
                  <a:schemeClr val="accent1"/>
                </a:solidFill>
              </a:rPr>
              <a:t>として解析</a:t>
            </a:r>
          </a:p>
        </p:txBody>
      </p:sp>
      <p:sp>
        <p:nvSpPr>
          <p:cNvPr id="12" name="テキスト ボックス 11">
            <a:extLst>
              <a:ext uri="{FF2B5EF4-FFF2-40B4-BE49-F238E27FC236}">
                <a16:creationId xmlns:a16="http://schemas.microsoft.com/office/drawing/2014/main" id="{08F0D5DA-A41F-ED9C-07F7-0A450C9FEB36}"/>
              </a:ext>
            </a:extLst>
          </p:cNvPr>
          <p:cNvSpPr txBox="1"/>
          <p:nvPr/>
        </p:nvSpPr>
        <p:spPr>
          <a:xfrm>
            <a:off x="6919497" y="3336411"/>
            <a:ext cx="4383188" cy="369332"/>
          </a:xfrm>
          <a:prstGeom prst="rect">
            <a:avLst/>
          </a:prstGeom>
          <a:noFill/>
        </p:spPr>
        <p:txBody>
          <a:bodyPr wrap="square" rtlCol="0">
            <a:spAutoFit/>
          </a:bodyPr>
          <a:lstStyle/>
          <a:p>
            <a:pPr algn="ctr"/>
            <a:r>
              <a:rPr kumimoji="1" lang="en-US" altLang="ja-JP" dirty="0">
                <a:solidFill>
                  <a:schemeClr val="accent4"/>
                </a:solidFill>
              </a:rPr>
              <a:t>CPHS</a:t>
            </a:r>
            <a:r>
              <a:rPr kumimoji="1" lang="ja-JP" altLang="en-US" dirty="0">
                <a:solidFill>
                  <a:schemeClr val="accent4"/>
                </a:solidFill>
              </a:rPr>
              <a:t>として各事例における人の影響を解析</a:t>
            </a:r>
          </a:p>
        </p:txBody>
      </p:sp>
      <p:sp>
        <p:nvSpPr>
          <p:cNvPr id="13" name="テキスト ボックス 12">
            <a:extLst>
              <a:ext uri="{FF2B5EF4-FFF2-40B4-BE49-F238E27FC236}">
                <a16:creationId xmlns:a16="http://schemas.microsoft.com/office/drawing/2014/main" id="{E04B4ABE-FBC0-2E18-5991-4F17FA69D52B}"/>
              </a:ext>
            </a:extLst>
          </p:cNvPr>
          <p:cNvSpPr txBox="1"/>
          <p:nvPr/>
        </p:nvSpPr>
        <p:spPr>
          <a:xfrm>
            <a:off x="823832" y="2610302"/>
            <a:ext cx="5050577" cy="646331"/>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一般的な</a:t>
            </a:r>
            <a:r>
              <a:rPr lang="en-US" altLang="ja-JP" dirty="0"/>
              <a:t>SoS</a:t>
            </a:r>
            <a:r>
              <a:rPr lang="ja-JP" altLang="en-US" dirty="0"/>
              <a:t>の定義・分類を共有</a:t>
            </a:r>
            <a:endParaRPr lang="en-US" altLang="ja-JP" dirty="0"/>
          </a:p>
          <a:p>
            <a:pPr marL="285750" indent="-285750">
              <a:buFont typeface="Wingdings" panose="05000000000000000000" pitchFamily="2" charset="2"/>
              <a:buChar char="Ø"/>
            </a:pPr>
            <a:r>
              <a:rPr kumimoji="1" lang="en-US" altLang="ja-JP" dirty="0"/>
              <a:t>SoS</a:t>
            </a:r>
            <a:r>
              <a:rPr kumimoji="1" lang="ja-JP" altLang="en-US" dirty="0"/>
              <a:t>の分類を表す軸を例示し、適切な軸に改良</a:t>
            </a:r>
          </a:p>
        </p:txBody>
      </p:sp>
      <p:sp>
        <p:nvSpPr>
          <p:cNvPr id="14" name="テキスト ボックス 13">
            <a:extLst>
              <a:ext uri="{FF2B5EF4-FFF2-40B4-BE49-F238E27FC236}">
                <a16:creationId xmlns:a16="http://schemas.microsoft.com/office/drawing/2014/main" id="{07D4A30F-FA4E-BF1E-100B-CE808456772A}"/>
              </a:ext>
            </a:extLst>
          </p:cNvPr>
          <p:cNvSpPr txBox="1"/>
          <p:nvPr/>
        </p:nvSpPr>
        <p:spPr>
          <a:xfrm>
            <a:off x="6556338" y="2610302"/>
            <a:ext cx="5097289" cy="646331"/>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文献から引用・参考にして、人とシステムの関係を表す軸の候補を挙げ、</a:t>
            </a:r>
            <a:r>
              <a:rPr kumimoji="1" lang="ja-JP" altLang="en-US" dirty="0"/>
              <a:t>適切な軸に改良</a:t>
            </a:r>
            <a:endParaRPr kumimoji="1" lang="en-US" altLang="ja-JP" dirty="0"/>
          </a:p>
        </p:txBody>
      </p:sp>
      <p:sp>
        <p:nvSpPr>
          <p:cNvPr id="15" name="テキスト ボックス 14">
            <a:extLst>
              <a:ext uri="{FF2B5EF4-FFF2-40B4-BE49-F238E27FC236}">
                <a16:creationId xmlns:a16="http://schemas.microsoft.com/office/drawing/2014/main" id="{43F7EB0A-5E46-931B-5F19-6F8E959DF058}"/>
              </a:ext>
            </a:extLst>
          </p:cNvPr>
          <p:cNvSpPr txBox="1"/>
          <p:nvPr/>
        </p:nvSpPr>
        <p:spPr>
          <a:xfrm>
            <a:off x="6535344" y="5081932"/>
            <a:ext cx="5139276" cy="584775"/>
          </a:xfrm>
          <a:prstGeom prst="rect">
            <a:avLst/>
          </a:prstGeom>
          <a:noFill/>
        </p:spPr>
        <p:txBody>
          <a:bodyPr wrap="square" rtlCol="0">
            <a:spAutoFit/>
          </a:bodyPr>
          <a:lstStyle/>
          <a:p>
            <a:pPr marL="0" lvl="1" indent="-285750">
              <a:buFont typeface="Wingdings" panose="05000000000000000000" pitchFamily="2" charset="2"/>
              <a:buChar char="l"/>
            </a:pPr>
            <a:r>
              <a:rPr lang="en-US" altLang="ja-JP" sz="1600" dirty="0"/>
              <a:t>SICE </a:t>
            </a:r>
            <a:r>
              <a:rPr lang="ja-JP" altLang="en-US" sz="1600" dirty="0"/>
              <a:t>制御部門 </a:t>
            </a:r>
            <a:r>
              <a:rPr lang="en-US" altLang="ja-JP" sz="1600" dirty="0"/>
              <a:t>CPHS</a:t>
            </a:r>
            <a:r>
              <a:rPr lang="ja-JP" altLang="en-US" sz="1600" dirty="0"/>
              <a:t>調査委員会による</a:t>
            </a:r>
            <a:r>
              <a:rPr lang="en-US" altLang="ja-JP" sz="1600" dirty="0"/>
              <a:t>4</a:t>
            </a:r>
            <a:r>
              <a:rPr lang="ja-JP" altLang="en-US" sz="1600" dirty="0"/>
              <a:t>分類 </a:t>
            </a:r>
            <a:r>
              <a:rPr lang="en-US" altLang="ja-JP" sz="1600" dirty="0"/>
              <a:t>[1]</a:t>
            </a:r>
          </a:p>
          <a:p>
            <a:pPr marL="0" lvl="1" indent="-285750">
              <a:buFont typeface="Wingdings" panose="05000000000000000000" pitchFamily="2" charset="2"/>
              <a:buChar char="l"/>
            </a:pPr>
            <a:r>
              <a:rPr lang="ja-JP" altLang="en-US" sz="1600" dirty="0"/>
              <a:t>分科会第</a:t>
            </a:r>
            <a:r>
              <a:rPr lang="en-US" altLang="ja-JP" sz="1600" dirty="0"/>
              <a:t>3</a:t>
            </a:r>
            <a:r>
              <a:rPr lang="ja-JP" altLang="en-US" sz="1600" dirty="0"/>
              <a:t>回の</a:t>
            </a:r>
            <a:r>
              <a:rPr lang="en-US" altLang="ja-JP" sz="1600" dirty="0"/>
              <a:t>3</a:t>
            </a:r>
            <a:r>
              <a:rPr lang="ja-JP" altLang="en-US" sz="1600" dirty="0"/>
              <a:t>分類</a:t>
            </a:r>
            <a:r>
              <a:rPr lang="ja-JP" altLang="en-US" sz="1400" dirty="0"/>
              <a:t>（人中心／全体最適／データ連携）</a:t>
            </a:r>
            <a:endParaRPr lang="en-US" altLang="ja-JP" sz="1400" dirty="0"/>
          </a:p>
        </p:txBody>
      </p:sp>
      <p:sp>
        <p:nvSpPr>
          <p:cNvPr id="18" name="テキスト ボックス 17">
            <a:extLst>
              <a:ext uri="{FF2B5EF4-FFF2-40B4-BE49-F238E27FC236}">
                <a16:creationId xmlns:a16="http://schemas.microsoft.com/office/drawing/2014/main" id="{6BD76FAD-5985-5558-D918-CCAF5E2C774B}"/>
              </a:ext>
            </a:extLst>
          </p:cNvPr>
          <p:cNvSpPr txBox="1"/>
          <p:nvPr/>
        </p:nvSpPr>
        <p:spPr>
          <a:xfrm>
            <a:off x="1578606" y="4648227"/>
            <a:ext cx="3541029" cy="369332"/>
          </a:xfrm>
          <a:prstGeom prst="rect">
            <a:avLst/>
          </a:prstGeom>
          <a:noFill/>
        </p:spPr>
        <p:txBody>
          <a:bodyPr wrap="square" rtlCol="0">
            <a:spAutoFit/>
          </a:bodyPr>
          <a:lstStyle/>
          <a:p>
            <a:pPr algn="ctr"/>
            <a:r>
              <a:rPr kumimoji="1" lang="ja-JP" altLang="en-US" dirty="0"/>
              <a:t>今回、熊谷が文献に基づいてご紹介</a:t>
            </a:r>
          </a:p>
        </p:txBody>
      </p:sp>
      <p:sp>
        <p:nvSpPr>
          <p:cNvPr id="19" name="テキスト ボックス 18">
            <a:extLst>
              <a:ext uri="{FF2B5EF4-FFF2-40B4-BE49-F238E27FC236}">
                <a16:creationId xmlns:a16="http://schemas.microsoft.com/office/drawing/2014/main" id="{042784EA-0637-E88E-AC05-2D76136A2719}"/>
              </a:ext>
            </a:extLst>
          </p:cNvPr>
          <p:cNvSpPr txBox="1"/>
          <p:nvPr/>
        </p:nvSpPr>
        <p:spPr>
          <a:xfrm>
            <a:off x="6890922" y="4648227"/>
            <a:ext cx="4428121" cy="369332"/>
          </a:xfrm>
          <a:prstGeom prst="rect">
            <a:avLst/>
          </a:prstGeom>
          <a:noFill/>
        </p:spPr>
        <p:txBody>
          <a:bodyPr wrap="square" rtlCol="0">
            <a:spAutoFit/>
          </a:bodyPr>
          <a:lstStyle/>
          <a:p>
            <a:pPr algn="ctr"/>
            <a:r>
              <a:rPr kumimoji="1" lang="ja-JP" altLang="en-US" dirty="0"/>
              <a:t>別の回で、調査事例と照らし合わせながら議論</a:t>
            </a:r>
          </a:p>
        </p:txBody>
      </p:sp>
      <p:sp>
        <p:nvSpPr>
          <p:cNvPr id="20" name="テキスト ボックス 19">
            <a:extLst>
              <a:ext uri="{FF2B5EF4-FFF2-40B4-BE49-F238E27FC236}">
                <a16:creationId xmlns:a16="http://schemas.microsoft.com/office/drawing/2014/main" id="{F6582D96-29A5-4467-EB4A-EDFFE9D16845}"/>
              </a:ext>
            </a:extLst>
          </p:cNvPr>
          <p:cNvSpPr txBox="1"/>
          <p:nvPr/>
        </p:nvSpPr>
        <p:spPr>
          <a:xfrm>
            <a:off x="3827658" y="4115360"/>
            <a:ext cx="1557526" cy="307777"/>
          </a:xfrm>
          <a:prstGeom prst="rect">
            <a:avLst/>
          </a:prstGeom>
          <a:noFill/>
        </p:spPr>
        <p:txBody>
          <a:bodyPr wrap="square" rtlCol="0">
            <a:spAutoFit/>
          </a:bodyPr>
          <a:lstStyle/>
          <a:p>
            <a:pPr algn="ctr"/>
            <a:r>
              <a:rPr kumimoji="1" lang="ja-JP" altLang="en-US" sz="1400" dirty="0"/>
              <a:t>土台形成のために</a:t>
            </a:r>
          </a:p>
        </p:txBody>
      </p:sp>
      <p:sp>
        <p:nvSpPr>
          <p:cNvPr id="21" name="テキスト ボックス 20">
            <a:extLst>
              <a:ext uri="{FF2B5EF4-FFF2-40B4-BE49-F238E27FC236}">
                <a16:creationId xmlns:a16="http://schemas.microsoft.com/office/drawing/2014/main" id="{82CB8DFA-5492-8024-8180-FD1DAEDE2786}"/>
              </a:ext>
            </a:extLst>
          </p:cNvPr>
          <p:cNvSpPr txBox="1"/>
          <p:nvPr/>
        </p:nvSpPr>
        <p:spPr>
          <a:xfrm>
            <a:off x="9629952" y="4115360"/>
            <a:ext cx="1557526" cy="307777"/>
          </a:xfrm>
          <a:prstGeom prst="rect">
            <a:avLst/>
          </a:prstGeom>
          <a:noFill/>
        </p:spPr>
        <p:txBody>
          <a:bodyPr wrap="square" rtlCol="0">
            <a:spAutoFit/>
          </a:bodyPr>
          <a:lstStyle/>
          <a:p>
            <a:pPr algn="ctr"/>
            <a:r>
              <a:rPr kumimoji="1" lang="ja-JP" altLang="en-US" sz="1400" dirty="0"/>
              <a:t>土台形成のために</a:t>
            </a:r>
          </a:p>
        </p:txBody>
      </p:sp>
      <p:sp>
        <p:nvSpPr>
          <p:cNvPr id="6" name="二等辺三角形 5">
            <a:extLst>
              <a:ext uri="{FF2B5EF4-FFF2-40B4-BE49-F238E27FC236}">
                <a16:creationId xmlns:a16="http://schemas.microsoft.com/office/drawing/2014/main" id="{60DA2EE8-8B03-4F9C-169D-6D0932D494C1}"/>
              </a:ext>
            </a:extLst>
          </p:cNvPr>
          <p:cNvSpPr/>
          <p:nvPr/>
        </p:nvSpPr>
        <p:spPr>
          <a:xfrm rot="10800000">
            <a:off x="2824149" y="4084582"/>
            <a:ext cx="1049941" cy="3693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二等辺三角形 21">
            <a:extLst>
              <a:ext uri="{FF2B5EF4-FFF2-40B4-BE49-F238E27FC236}">
                <a16:creationId xmlns:a16="http://schemas.microsoft.com/office/drawing/2014/main" id="{56982D24-0443-C19E-4AE1-AAD97E335648}"/>
              </a:ext>
            </a:extLst>
          </p:cNvPr>
          <p:cNvSpPr/>
          <p:nvPr/>
        </p:nvSpPr>
        <p:spPr>
          <a:xfrm rot="10800000">
            <a:off x="8580011" y="4084582"/>
            <a:ext cx="1049941" cy="3693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250769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未来社会構想として提唱され、「仮想空間と現実空間が高度に融合したシステムにより、経済発展と社会的課題の解決を両方する人間中心の社会」である。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超スマート社会（</a:t>
            </a:r>
            <a:r>
              <a:rPr lang="en-US" altLang="ja-JP" dirty="0"/>
              <a:t>Society 5.0</a:t>
            </a:r>
            <a:r>
              <a:rPr lang="ja-JP" altLang="en-US" dirty="0"/>
              <a:t>）</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背景</a:t>
            </a:r>
            <a:endParaRPr kumimoji="1" lang="ja-JP" altLang="en-US" sz="1600" b="1" dirty="0">
              <a:solidFill>
                <a:schemeClr val="bg1"/>
              </a:solidFill>
            </a:endParaRPr>
          </a:p>
        </p:txBody>
      </p:sp>
      <p:pic>
        <p:nvPicPr>
          <p:cNvPr id="2" name="図 1">
            <a:extLst>
              <a:ext uri="{FF2B5EF4-FFF2-40B4-BE49-F238E27FC236}">
                <a16:creationId xmlns:a16="http://schemas.microsoft.com/office/drawing/2014/main" id="{9E06CFD8-D37B-F8B0-A5BD-118F71F701BA}"/>
              </a:ext>
            </a:extLst>
          </p:cNvPr>
          <p:cNvPicPr>
            <a:picLocks noChangeAspect="1"/>
          </p:cNvPicPr>
          <p:nvPr/>
        </p:nvPicPr>
        <p:blipFill>
          <a:blip r:embed="rId2"/>
          <a:stretch>
            <a:fillRect/>
          </a:stretch>
        </p:blipFill>
        <p:spPr>
          <a:xfrm>
            <a:off x="506931" y="2052910"/>
            <a:ext cx="6078706" cy="3656721"/>
          </a:xfrm>
          <a:prstGeom prst="rect">
            <a:avLst/>
          </a:prstGeom>
        </p:spPr>
      </p:pic>
      <p:sp>
        <p:nvSpPr>
          <p:cNvPr id="4" name="テキスト ボックス 3">
            <a:extLst>
              <a:ext uri="{FF2B5EF4-FFF2-40B4-BE49-F238E27FC236}">
                <a16:creationId xmlns:a16="http://schemas.microsoft.com/office/drawing/2014/main" id="{028EA308-696A-7C97-EBE4-071BE4A9850E}"/>
              </a:ext>
            </a:extLst>
          </p:cNvPr>
          <p:cNvSpPr txBox="1"/>
          <p:nvPr/>
        </p:nvSpPr>
        <p:spPr>
          <a:xfrm>
            <a:off x="7190071" y="2980296"/>
            <a:ext cx="4023360" cy="646331"/>
          </a:xfrm>
          <a:prstGeom prst="rect">
            <a:avLst/>
          </a:prstGeom>
          <a:noFill/>
        </p:spPr>
        <p:txBody>
          <a:bodyPr wrap="square" rtlCol="0">
            <a:spAutoFit/>
          </a:bodyPr>
          <a:lstStyle/>
          <a:p>
            <a:r>
              <a:rPr kumimoji="1" lang="en-US" altLang="ja-JP" dirty="0"/>
              <a:t>Cyber Physical Human Systems</a:t>
            </a:r>
            <a:r>
              <a:rPr kumimoji="1" lang="ja-JP" altLang="en-US" dirty="0"/>
              <a:t>（</a:t>
            </a:r>
            <a:r>
              <a:rPr kumimoji="1" lang="en-US" altLang="ja-JP" dirty="0"/>
              <a:t>CPHS</a:t>
            </a:r>
            <a:r>
              <a:rPr kumimoji="1" lang="ja-JP" altLang="en-US" dirty="0"/>
              <a:t>）の概念と類似している</a:t>
            </a:r>
          </a:p>
        </p:txBody>
      </p:sp>
      <p:sp>
        <p:nvSpPr>
          <p:cNvPr id="6" name="テキスト ボックス 5">
            <a:extLst>
              <a:ext uri="{FF2B5EF4-FFF2-40B4-BE49-F238E27FC236}">
                <a16:creationId xmlns:a16="http://schemas.microsoft.com/office/drawing/2014/main" id="{F9BF565F-4844-7A78-B58C-2B6E95E3529F}"/>
              </a:ext>
            </a:extLst>
          </p:cNvPr>
          <p:cNvSpPr txBox="1"/>
          <p:nvPr/>
        </p:nvSpPr>
        <p:spPr>
          <a:xfrm>
            <a:off x="7190071" y="3877704"/>
            <a:ext cx="4023360" cy="923330"/>
          </a:xfrm>
          <a:prstGeom prst="rect">
            <a:avLst/>
          </a:prstGeom>
          <a:noFill/>
        </p:spPr>
        <p:txBody>
          <a:bodyPr wrap="square" rtlCol="0">
            <a:spAutoFit/>
          </a:bodyPr>
          <a:lstStyle/>
          <a:p>
            <a:r>
              <a:rPr kumimoji="1" lang="ja-JP" altLang="en-US" dirty="0"/>
              <a:t>異業種のインフラ同士が連携し合って超システム化するため、</a:t>
            </a:r>
            <a:r>
              <a:rPr kumimoji="1" lang="en-US" altLang="ja-JP" dirty="0"/>
              <a:t>System of Systems</a:t>
            </a:r>
            <a:r>
              <a:rPr kumimoji="1" lang="ja-JP" altLang="en-US" dirty="0"/>
              <a:t>（</a:t>
            </a:r>
            <a:r>
              <a:rPr kumimoji="1" lang="en-US" altLang="ja-JP" dirty="0"/>
              <a:t>SoS</a:t>
            </a:r>
            <a:r>
              <a:rPr kumimoji="1" lang="ja-JP" altLang="en-US" dirty="0"/>
              <a:t>）とも関連が深い</a:t>
            </a:r>
          </a:p>
        </p:txBody>
      </p:sp>
      <p:sp>
        <p:nvSpPr>
          <p:cNvPr id="7" name="テキスト ボックス 6">
            <a:extLst>
              <a:ext uri="{FF2B5EF4-FFF2-40B4-BE49-F238E27FC236}">
                <a16:creationId xmlns:a16="http://schemas.microsoft.com/office/drawing/2014/main" id="{80D45956-626F-4478-71DB-F06853001CB7}"/>
              </a:ext>
            </a:extLst>
          </p:cNvPr>
          <p:cNvSpPr txBox="1"/>
          <p:nvPr/>
        </p:nvSpPr>
        <p:spPr>
          <a:xfrm>
            <a:off x="571983" y="5892511"/>
            <a:ext cx="6013654" cy="338554"/>
          </a:xfrm>
          <a:prstGeom prst="rect">
            <a:avLst/>
          </a:prstGeom>
          <a:noFill/>
        </p:spPr>
        <p:txBody>
          <a:bodyPr wrap="square" rtlCol="0">
            <a:spAutoFit/>
          </a:bodyPr>
          <a:lstStyle/>
          <a:p>
            <a:r>
              <a:rPr kumimoji="1" lang="ja-JP" altLang="en-US" sz="1600" dirty="0"/>
              <a:t>内閣府</a:t>
            </a:r>
            <a:r>
              <a:rPr kumimoji="1" lang="en-US" altLang="ja-JP" sz="1600" dirty="0"/>
              <a:t>HP</a:t>
            </a:r>
            <a:r>
              <a:rPr kumimoji="1" lang="ja-JP" altLang="en-US" sz="1600" dirty="0"/>
              <a:t>：</a:t>
            </a:r>
            <a:r>
              <a:rPr kumimoji="1" lang="en-US" altLang="ja-JP" sz="1600" dirty="0"/>
              <a:t>https://www8.cao.go.jp/cstp/society5_0/</a:t>
            </a:r>
            <a:endParaRPr kumimoji="1" lang="ja-JP" altLang="en-US" sz="1600" dirty="0"/>
          </a:p>
        </p:txBody>
      </p:sp>
    </p:spTree>
    <p:extLst>
      <p:ext uri="{BB962C8B-B14F-4D97-AF65-F5344CB8AC3E}">
        <p14:creationId xmlns:p14="http://schemas.microsoft.com/office/powerpoint/2010/main" val="3929972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YOKOGAWA</a:t>
            </a:r>
            <a:r>
              <a:rPr lang="ja-JP" altLang="en-US" dirty="0"/>
              <a:t>は、産業界のプラント・工場のお客様としてきた会社だが、近年は</a:t>
            </a:r>
            <a:r>
              <a:rPr lang="en-US" altLang="ja-JP" dirty="0"/>
              <a:t>Society5.0</a:t>
            </a:r>
            <a:r>
              <a:rPr lang="ja-JP" altLang="en-US" dirty="0"/>
              <a:t>やサステナビリティ目標の達成に向けて、重点的な取り組みやその業界構造が変容している。</a:t>
            </a:r>
            <a:endParaRPr lang="en-US" altLang="ja-JP" dirty="0"/>
          </a:p>
          <a:p>
            <a:pPr lvl="1"/>
            <a:r>
              <a:rPr lang="ja-JP" altLang="en-US" dirty="0"/>
              <a:t>特に、</a:t>
            </a:r>
            <a:r>
              <a:rPr lang="en-US" altLang="ja-JP" dirty="0"/>
              <a:t>Smart Manufacturing</a:t>
            </a:r>
            <a:r>
              <a:rPr lang="ja-JP" altLang="en-US" dirty="0"/>
              <a:t>や</a:t>
            </a:r>
            <a:r>
              <a:rPr lang="en-US" altLang="ja-JP" dirty="0"/>
              <a:t>System of Systems</a:t>
            </a:r>
            <a:r>
              <a:rPr lang="ja-JP" altLang="en-US" dirty="0"/>
              <a:t>（</a:t>
            </a:r>
            <a:r>
              <a:rPr lang="en-US" altLang="ja-JP" dirty="0"/>
              <a:t>SoS</a:t>
            </a:r>
            <a:r>
              <a:rPr lang="ja-JP" altLang="en-US" dirty="0"/>
              <a:t>）の影響を強く受けている</a:t>
            </a:r>
            <a:endParaRPr lang="en-US" altLang="ja-JP" dirty="0"/>
          </a:p>
          <a:p>
            <a:r>
              <a:rPr lang="ja-JP" altLang="en-US" dirty="0"/>
              <a:t>本発表は、製造業と</a:t>
            </a:r>
            <a:r>
              <a:rPr lang="en-US" altLang="ja-JP" dirty="0"/>
              <a:t>SoS</a:t>
            </a:r>
            <a:r>
              <a:rPr lang="ja-JP" altLang="en-US" dirty="0"/>
              <a:t>の関係、地域エネルギー管理システムの事例、</a:t>
            </a:r>
            <a:r>
              <a:rPr lang="en-US" altLang="ja-JP" dirty="0"/>
              <a:t>CPHS</a:t>
            </a:r>
            <a:r>
              <a:rPr lang="ja-JP" altLang="en-US" dirty="0"/>
              <a:t>への展望をお話する。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a:t>
            </a:r>
            <a:r>
              <a:rPr lang="ja-JP" altLang="en-US" dirty="0"/>
              <a:t>と</a:t>
            </a:r>
            <a:r>
              <a:rPr lang="en-US" altLang="ja-JP" dirty="0"/>
              <a:t>SoS</a:t>
            </a:r>
            <a:r>
              <a:rPr lang="ja-JP" altLang="en-US" dirty="0"/>
              <a:t>・</a:t>
            </a:r>
            <a:r>
              <a:rPr lang="en-US" altLang="ja-JP" dirty="0"/>
              <a:t>CPHS</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背景</a:t>
            </a:r>
            <a:endParaRPr kumimoji="1" lang="ja-JP" altLang="en-US" sz="1600" b="1" dirty="0">
              <a:solidFill>
                <a:schemeClr val="bg1"/>
              </a:solidFill>
            </a:endParaRPr>
          </a:p>
        </p:txBody>
      </p:sp>
      <p:sp>
        <p:nvSpPr>
          <p:cNvPr id="2" name="吹き出し: 四角形 1">
            <a:extLst>
              <a:ext uri="{FF2B5EF4-FFF2-40B4-BE49-F238E27FC236}">
                <a16:creationId xmlns:a16="http://schemas.microsoft.com/office/drawing/2014/main" id="{2E84529A-28ED-AF7D-8238-6A15E8DEEB93}"/>
              </a:ext>
            </a:extLst>
          </p:cNvPr>
          <p:cNvSpPr/>
          <p:nvPr/>
        </p:nvSpPr>
        <p:spPr>
          <a:xfrm>
            <a:off x="5459221" y="-632217"/>
            <a:ext cx="6142013" cy="705026"/>
          </a:xfrm>
          <a:prstGeom prst="wedgeRectCallout">
            <a:avLst>
              <a:gd name="adj1" fmla="val -34120"/>
              <a:gd name="adj2" fmla="val 1453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ja-JP" altLang="en-US" sz="1600" dirty="0">
                <a:solidFill>
                  <a:schemeClr val="tx1"/>
                </a:solidFill>
              </a:rPr>
              <a:t>黄色で引いたところの呼応がおかしい気がします。ここで言っている業界構造とは？もしかしたら、後半は違う主語での文章？</a:t>
            </a:r>
          </a:p>
        </p:txBody>
      </p:sp>
    </p:spTree>
    <p:extLst>
      <p:ext uri="{BB962C8B-B14F-4D97-AF65-F5344CB8AC3E}">
        <p14:creationId xmlns:p14="http://schemas.microsoft.com/office/powerpoint/2010/main" val="321468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605033"/>
          </a:xfrm>
        </p:spPr>
        <p:txBody>
          <a:bodyPr/>
          <a:lstStyle/>
          <a:p>
            <a:r>
              <a:rPr lang="ja-JP" altLang="en-US" sz="2800" dirty="0"/>
              <a:t>一般的な</a:t>
            </a:r>
            <a:r>
              <a:rPr lang="en-US" altLang="ja-JP" sz="2800" dirty="0"/>
              <a:t>SoS</a:t>
            </a:r>
            <a:r>
              <a:rPr lang="ja-JP" altLang="en-US" sz="2800" dirty="0"/>
              <a:t>の定義・分類</a:t>
            </a:r>
            <a:r>
              <a:rPr lang="en-US" altLang="ja-JP" sz="2800" dirty="0"/>
              <a:t>[2, 3]</a:t>
            </a:r>
          </a:p>
          <a:p>
            <a:pPr lvl="1"/>
            <a:r>
              <a:rPr lang="ja-JP" altLang="en-US" sz="2400" dirty="0"/>
              <a:t>提案者</a:t>
            </a:r>
            <a:r>
              <a:rPr lang="en-US" altLang="ja-JP" sz="2400" dirty="0"/>
              <a:t>Maier</a:t>
            </a:r>
            <a:r>
              <a:rPr lang="ja-JP" altLang="en-US" sz="2400" dirty="0"/>
              <a:t>による定義</a:t>
            </a:r>
            <a:endParaRPr lang="en-US" altLang="ja-JP" sz="2400" dirty="0"/>
          </a:p>
          <a:p>
            <a:pPr lvl="1"/>
            <a:r>
              <a:rPr lang="en-US" altLang="ja-JP" sz="2400" dirty="0"/>
              <a:t>INCOSE(The international Council on Systems Engineering)</a:t>
            </a:r>
            <a:r>
              <a:rPr lang="ja-JP" altLang="en-US" sz="2400" dirty="0"/>
              <a:t>による定義</a:t>
            </a:r>
            <a:endParaRPr lang="en-US" altLang="ja-JP" sz="2400" dirty="0"/>
          </a:p>
          <a:p>
            <a:r>
              <a:rPr lang="en-US" altLang="ja-JP" sz="2800" dirty="0"/>
              <a:t>SoS</a:t>
            </a:r>
            <a:r>
              <a:rPr lang="ja-JP" altLang="en-US" sz="2800" dirty="0"/>
              <a:t>の解説</a:t>
            </a:r>
            <a:r>
              <a:rPr lang="en-US" altLang="ja-JP" sz="2800" dirty="0"/>
              <a:t>[4]</a:t>
            </a:r>
          </a:p>
          <a:p>
            <a:pPr lvl="1"/>
            <a:r>
              <a:rPr lang="en-US" altLang="ja-JP" dirty="0"/>
              <a:t>SICE </a:t>
            </a:r>
            <a:r>
              <a:rPr lang="ja-JP" altLang="en-US" dirty="0"/>
              <a:t>システム・情報部門 スマーターワールド調査研究会による特集号</a:t>
            </a:r>
            <a:endParaRPr lang="en-US" altLang="ja-JP" dirty="0"/>
          </a:p>
          <a:p>
            <a:r>
              <a:rPr lang="ja-JP" altLang="en-US" dirty="0"/>
              <a:t>近年は実態に合わせて</a:t>
            </a:r>
            <a:r>
              <a:rPr lang="en-US" altLang="ja-JP" dirty="0"/>
              <a:t>SoS</a:t>
            </a:r>
            <a:r>
              <a:rPr lang="ja-JP" altLang="en-US" dirty="0"/>
              <a:t>の定義も多様化しつつある</a:t>
            </a:r>
            <a:r>
              <a:rPr lang="en-US" altLang="ja-JP" dirty="0"/>
              <a:t>[5]</a:t>
            </a:r>
          </a:p>
        </p:txBody>
      </p:sp>
      <p:sp>
        <p:nvSpPr>
          <p:cNvPr id="23" name="テキスト ボックス 22">
            <a:extLst>
              <a:ext uri="{FF2B5EF4-FFF2-40B4-BE49-F238E27FC236}">
                <a16:creationId xmlns:a16="http://schemas.microsoft.com/office/drawing/2014/main" id="{10B705B6-DC83-D2F8-A52D-60587BE4F683}"/>
              </a:ext>
            </a:extLst>
          </p:cNvPr>
          <p:cNvSpPr txBox="1"/>
          <p:nvPr/>
        </p:nvSpPr>
        <p:spPr>
          <a:xfrm>
            <a:off x="361779" y="4210076"/>
            <a:ext cx="10925345" cy="338554"/>
          </a:xfrm>
          <a:prstGeom prst="rect">
            <a:avLst/>
          </a:prstGeom>
          <a:noFill/>
        </p:spPr>
        <p:txBody>
          <a:bodyPr wrap="square" rtlCol="0">
            <a:spAutoFit/>
          </a:bodyPr>
          <a:lstStyle/>
          <a:p>
            <a:r>
              <a:rPr lang="en-US" altLang="ja-JP" sz="1600" dirty="0"/>
              <a:t>[2] M.W. Maier: “Architecting Principles for Systems-of-Systems, Systems Engineering,” Vol.1, No.4, pp.267-284 (1999)</a:t>
            </a:r>
            <a:endParaRPr kumimoji="1" lang="ja-JP" altLang="en-US" sz="1600" dirty="0"/>
          </a:p>
        </p:txBody>
      </p:sp>
      <p:sp>
        <p:nvSpPr>
          <p:cNvPr id="24" name="テキスト ボックス 23">
            <a:extLst>
              <a:ext uri="{FF2B5EF4-FFF2-40B4-BE49-F238E27FC236}">
                <a16:creationId xmlns:a16="http://schemas.microsoft.com/office/drawing/2014/main" id="{3F413248-1597-7517-D850-ABDDD6911874}"/>
              </a:ext>
            </a:extLst>
          </p:cNvPr>
          <p:cNvSpPr txBox="1"/>
          <p:nvPr/>
        </p:nvSpPr>
        <p:spPr>
          <a:xfrm>
            <a:off x="361779" y="5119414"/>
            <a:ext cx="10096671" cy="338554"/>
          </a:xfrm>
          <a:prstGeom prst="rect">
            <a:avLst/>
          </a:prstGeom>
          <a:noFill/>
        </p:spPr>
        <p:txBody>
          <a:bodyPr wrap="square" rtlCol="0">
            <a:spAutoFit/>
          </a:bodyPr>
          <a:lstStyle/>
          <a:p>
            <a:r>
              <a:rPr lang="en-US" altLang="ja-JP" sz="1600" dirty="0"/>
              <a:t>[4] </a:t>
            </a:r>
            <a:r>
              <a:rPr lang="ja-JP" altLang="en-US" sz="1600" dirty="0"/>
              <a:t>貝原俊也・下原勝憲：「</a:t>
            </a:r>
            <a:r>
              <a:rPr lang="en-US" altLang="ja-JP" sz="1600" dirty="0"/>
              <a:t>System of Systems</a:t>
            </a:r>
            <a:r>
              <a:rPr lang="ja-JP" altLang="en-US" sz="1600" dirty="0"/>
              <a:t>コンセプトと超スマート社会」、計測と制御、</a:t>
            </a:r>
            <a:r>
              <a:rPr lang="en-US" altLang="ja-JP" sz="1600" dirty="0"/>
              <a:t>Vol.55</a:t>
            </a:r>
            <a:r>
              <a:rPr lang="ja-JP" altLang="en-US" sz="1600" dirty="0"/>
              <a:t>、</a:t>
            </a:r>
            <a:r>
              <a:rPr lang="en-US" altLang="ja-JP" sz="1600" dirty="0"/>
              <a:t>No.4</a:t>
            </a:r>
            <a:r>
              <a:rPr lang="ja-JP" altLang="en-US" sz="1600" dirty="0"/>
              <a:t>（</a:t>
            </a:r>
            <a:r>
              <a:rPr lang="en-US" altLang="ja-JP" sz="1600" dirty="0"/>
              <a:t>2016</a:t>
            </a:r>
            <a:r>
              <a:rPr lang="ja-JP" altLang="en-US" sz="1600" dirty="0"/>
              <a:t>）</a:t>
            </a:r>
            <a:endParaRPr kumimoji="1" lang="ja-JP" altLang="en-US" sz="1600" dirty="0"/>
          </a:p>
        </p:txBody>
      </p:sp>
      <p:sp>
        <p:nvSpPr>
          <p:cNvPr id="26" name="テキスト ボックス 25">
            <a:extLst>
              <a:ext uri="{FF2B5EF4-FFF2-40B4-BE49-F238E27FC236}">
                <a16:creationId xmlns:a16="http://schemas.microsoft.com/office/drawing/2014/main" id="{9CC77F6D-BCEC-F6CF-6799-5CC84F2E4ED5}"/>
              </a:ext>
            </a:extLst>
          </p:cNvPr>
          <p:cNvSpPr txBox="1"/>
          <p:nvPr/>
        </p:nvSpPr>
        <p:spPr>
          <a:xfrm>
            <a:off x="361779" y="4534639"/>
            <a:ext cx="11744495" cy="584775"/>
          </a:xfrm>
          <a:prstGeom prst="rect">
            <a:avLst/>
          </a:prstGeom>
          <a:noFill/>
        </p:spPr>
        <p:txBody>
          <a:bodyPr wrap="square">
            <a:spAutoFit/>
          </a:bodyPr>
          <a:lstStyle/>
          <a:p>
            <a:r>
              <a:rPr lang="en-US" altLang="ja-JP" sz="1600" dirty="0"/>
              <a:t>[3] J. </a:t>
            </a:r>
            <a:r>
              <a:rPr lang="en-US" altLang="ja-JP" sz="1600" dirty="0" err="1"/>
              <a:t>Dahmann</a:t>
            </a:r>
            <a:r>
              <a:rPr lang="en-US" altLang="ja-JP" sz="1600" dirty="0"/>
              <a:t> and K. Baldwin: “Understanding the Current State of US Defense Systems of Systems and the Implications for Systems Engineering,” IEEE Systems Conference, pp.7-10 (2008)</a:t>
            </a:r>
            <a:endParaRPr lang="ja-JP" altLang="en-US" sz="1600" dirty="0"/>
          </a:p>
        </p:txBody>
      </p:sp>
      <p:sp>
        <p:nvSpPr>
          <p:cNvPr id="7" name="タイトル 1">
            <a:extLst>
              <a:ext uri="{FF2B5EF4-FFF2-40B4-BE49-F238E27FC236}">
                <a16:creationId xmlns:a16="http://schemas.microsoft.com/office/drawing/2014/main" id="{21B7F148-8336-A0ED-F68B-BA6CD910FFDD}"/>
              </a:ext>
            </a:extLst>
          </p:cNvPr>
          <p:cNvSpPr>
            <a:spLocks noGrp="1"/>
          </p:cNvSpPr>
          <p:nvPr>
            <p:ph type="title"/>
          </p:nvPr>
        </p:nvSpPr>
        <p:spPr>
          <a:xfrm>
            <a:off x="517055" y="241034"/>
            <a:ext cx="11400125" cy="518094"/>
          </a:xfrm>
        </p:spPr>
        <p:txBody>
          <a:bodyPr/>
          <a:lstStyle/>
          <a:p>
            <a:r>
              <a:rPr lang="en-US" altLang="ja-JP" dirty="0"/>
              <a:t>SoS</a:t>
            </a:r>
            <a:r>
              <a:rPr lang="ja-JP" altLang="en-US" dirty="0"/>
              <a:t>の文献</a:t>
            </a:r>
            <a:endParaRPr lang="en-US" dirty="0"/>
          </a:p>
        </p:txBody>
      </p:sp>
      <p:sp>
        <p:nvSpPr>
          <p:cNvPr id="8" name="テキスト ボックス 7">
            <a:extLst>
              <a:ext uri="{FF2B5EF4-FFF2-40B4-BE49-F238E27FC236}">
                <a16:creationId xmlns:a16="http://schemas.microsoft.com/office/drawing/2014/main" id="{084C8341-C791-C2B1-CDC1-22AC2E8A00E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
        <p:nvSpPr>
          <p:cNvPr id="4" name="テキスト ボックス 3">
            <a:extLst>
              <a:ext uri="{FF2B5EF4-FFF2-40B4-BE49-F238E27FC236}">
                <a16:creationId xmlns:a16="http://schemas.microsoft.com/office/drawing/2014/main" id="{CEFCA4FD-CA25-8B99-E0DD-8BA5F90B8F7A}"/>
              </a:ext>
            </a:extLst>
          </p:cNvPr>
          <p:cNvSpPr txBox="1"/>
          <p:nvPr/>
        </p:nvSpPr>
        <p:spPr>
          <a:xfrm>
            <a:off x="361779" y="5451911"/>
            <a:ext cx="11646002" cy="584775"/>
          </a:xfrm>
          <a:prstGeom prst="rect">
            <a:avLst/>
          </a:prstGeom>
          <a:noFill/>
        </p:spPr>
        <p:txBody>
          <a:bodyPr wrap="square" rtlCol="0">
            <a:spAutoFit/>
          </a:bodyPr>
          <a:lstStyle/>
          <a:p>
            <a:r>
              <a:rPr lang="en-US" altLang="ja-JP" sz="1600" dirty="0"/>
              <a:t>[5] Z. Fang : “System-of-Systems Architecture Selection: A Survey of Issues, Methods, and Opportunities,” IEEE systems Journal,</a:t>
            </a:r>
            <a:r>
              <a:rPr lang="ja-JP" altLang="en-US" sz="1600" dirty="0"/>
              <a:t> </a:t>
            </a:r>
            <a:r>
              <a:rPr lang="en-US" altLang="ja-JP" sz="1600" dirty="0"/>
              <a:t>Vol.16, No.3 (2022)</a:t>
            </a:r>
            <a:endParaRPr kumimoji="1" lang="ja-JP" altLang="en-US" sz="1600" dirty="0"/>
          </a:p>
        </p:txBody>
      </p:sp>
    </p:spTree>
    <p:extLst>
      <p:ext uri="{BB962C8B-B14F-4D97-AF65-F5344CB8AC3E}">
        <p14:creationId xmlns:p14="http://schemas.microsoft.com/office/powerpoint/2010/main" val="4081516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79670" cy="4415034"/>
          </a:xfrm>
        </p:spPr>
        <p:txBody>
          <a:bodyPr/>
          <a:lstStyle/>
          <a:p>
            <a:r>
              <a:rPr lang="ja-JP" altLang="en-US" dirty="0"/>
              <a:t>システムの定義</a:t>
            </a:r>
            <a:r>
              <a:rPr lang="en-US" altLang="ja-JP" dirty="0"/>
              <a:t>[2, 4]</a:t>
            </a:r>
          </a:p>
          <a:p>
            <a:pPr lvl="1"/>
            <a:r>
              <a:rPr lang="ja-JP" altLang="en-US" dirty="0"/>
              <a:t>ある特定の機能を実行するために組織化された、要素群の集まり（共通の目的を達成したい）</a:t>
            </a:r>
            <a:endParaRPr lang="en-US" altLang="ja-JP" dirty="0"/>
          </a:p>
          <a:p>
            <a:pPr lvl="1"/>
            <a:r>
              <a:rPr lang="ja-JP" altLang="en-US" dirty="0"/>
              <a:t>個々の要素に還元できない挙動や機能を生成する、要素群の集まり（特有の相互作用を有する）</a:t>
            </a:r>
            <a:endParaRPr lang="en-US" altLang="ja-JP" dirty="0"/>
          </a:p>
          <a:p>
            <a:pPr lvl="1"/>
            <a:endParaRPr lang="en-US" altLang="ja-JP" dirty="0"/>
          </a:p>
          <a:p>
            <a:r>
              <a:rPr lang="en-US" altLang="ja-JP" dirty="0"/>
              <a:t>SoS</a:t>
            </a:r>
            <a:r>
              <a:rPr lang="ja-JP" altLang="en-US" dirty="0"/>
              <a:t>（あるいは</a:t>
            </a:r>
            <a:r>
              <a:rPr lang="en-US" altLang="ja-JP" dirty="0"/>
              <a:t>Collaborative System</a:t>
            </a:r>
            <a:r>
              <a:rPr lang="ja-JP" altLang="en-US" dirty="0"/>
              <a:t>）の定義</a:t>
            </a:r>
            <a:r>
              <a:rPr lang="en-US" altLang="ja-JP" dirty="0"/>
              <a:t>[2, 4]</a:t>
            </a:r>
          </a:p>
          <a:p>
            <a:pPr lvl="1"/>
            <a:r>
              <a:rPr lang="ja-JP" altLang="en-US" dirty="0"/>
              <a:t>要素システムの運用的独立性</a:t>
            </a:r>
            <a:endParaRPr lang="en-US" altLang="ja-JP" dirty="0"/>
          </a:p>
          <a:p>
            <a:pPr lvl="2">
              <a:spcBef>
                <a:spcPts val="1200"/>
              </a:spcBef>
              <a:buFont typeface="Wingdings" panose="05000000000000000000" pitchFamily="2" charset="2"/>
              <a:buChar char="Ø"/>
            </a:pPr>
            <a:r>
              <a:rPr lang="en-US" altLang="ja-JP" sz="1800" dirty="0"/>
              <a:t>SoS</a:t>
            </a:r>
            <a:r>
              <a:rPr lang="ja-JP" altLang="en-US" sz="1800" dirty="0"/>
              <a:t>が要素システムに分解された場合でも、要素システムは有用なものとして、個々独立に動作する</a:t>
            </a:r>
            <a:endParaRPr lang="en-US" altLang="ja-JP" sz="1800" dirty="0"/>
          </a:p>
          <a:p>
            <a:pPr lvl="1"/>
            <a:r>
              <a:rPr lang="ja-JP" altLang="en-US" dirty="0"/>
              <a:t>要素システムの管理的独立性</a:t>
            </a:r>
            <a:endParaRPr lang="en-US" altLang="ja-JP" dirty="0"/>
          </a:p>
          <a:p>
            <a:pPr lvl="2">
              <a:spcBef>
                <a:spcPts val="1200"/>
              </a:spcBef>
              <a:buFont typeface="Wingdings" panose="05000000000000000000" pitchFamily="2" charset="2"/>
              <a:buChar char="Ø"/>
            </a:pPr>
            <a:r>
              <a:rPr lang="ja-JP" altLang="en-US" sz="1800" dirty="0"/>
              <a:t>個々の要素システムがシステムの管理権限を保有する</a:t>
            </a:r>
            <a:endParaRPr lang="en-US" altLang="ja-JP" sz="1800" dirty="0"/>
          </a:p>
          <a:p>
            <a:pPr lvl="2">
              <a:spcBef>
                <a:spcPts val="1200"/>
              </a:spcBef>
              <a:buFont typeface="Wingdings" panose="05000000000000000000" pitchFamily="2" charset="2"/>
              <a:buChar char="Ø"/>
            </a:pPr>
            <a:r>
              <a:rPr lang="en-US" altLang="ja-JP" sz="1800" dirty="0"/>
              <a:t>SoS</a:t>
            </a:r>
            <a:r>
              <a:rPr lang="ja-JP" altLang="en-US" sz="1800" dirty="0"/>
              <a:t>として連携して用いられる場合でも、要素システムは独立に運用可能な存在である</a:t>
            </a:r>
            <a:endParaRPr lang="en-US" altLang="ja-JP" sz="1800" dirty="0"/>
          </a:p>
        </p:txBody>
      </p:sp>
      <p:sp>
        <p:nvSpPr>
          <p:cNvPr id="6" name="楕円 5">
            <a:extLst>
              <a:ext uri="{FF2B5EF4-FFF2-40B4-BE49-F238E27FC236}">
                <a16:creationId xmlns:a16="http://schemas.microsoft.com/office/drawing/2014/main" id="{F46280B4-0B37-EB36-4927-1C0A4E648E3C}"/>
              </a:ext>
            </a:extLst>
          </p:cNvPr>
          <p:cNvSpPr/>
          <p:nvPr/>
        </p:nvSpPr>
        <p:spPr>
          <a:xfrm>
            <a:off x="9001171" y="2641719"/>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楕円 6">
            <a:extLst>
              <a:ext uri="{FF2B5EF4-FFF2-40B4-BE49-F238E27FC236}">
                <a16:creationId xmlns:a16="http://schemas.microsoft.com/office/drawing/2014/main" id="{B9925332-F789-B156-DB4B-CE3B92386699}"/>
              </a:ext>
            </a:extLst>
          </p:cNvPr>
          <p:cNvSpPr/>
          <p:nvPr/>
        </p:nvSpPr>
        <p:spPr>
          <a:xfrm>
            <a:off x="9638394" y="299980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楕円 7">
            <a:extLst>
              <a:ext uri="{FF2B5EF4-FFF2-40B4-BE49-F238E27FC236}">
                <a16:creationId xmlns:a16="http://schemas.microsoft.com/office/drawing/2014/main" id="{4FDDD374-6AA0-DB1E-5247-B92F0159240C}"/>
              </a:ext>
            </a:extLst>
          </p:cNvPr>
          <p:cNvSpPr/>
          <p:nvPr/>
        </p:nvSpPr>
        <p:spPr>
          <a:xfrm>
            <a:off x="10163926" y="275464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楕円 9">
            <a:extLst>
              <a:ext uri="{FF2B5EF4-FFF2-40B4-BE49-F238E27FC236}">
                <a16:creationId xmlns:a16="http://schemas.microsoft.com/office/drawing/2014/main" id="{8AF1870E-BF63-9557-1D57-674021752AAC}"/>
              </a:ext>
            </a:extLst>
          </p:cNvPr>
          <p:cNvSpPr/>
          <p:nvPr/>
        </p:nvSpPr>
        <p:spPr>
          <a:xfrm>
            <a:off x="10515109" y="325159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D1455050-42B9-3341-D0EF-0400D5BEB53B}"/>
              </a:ext>
            </a:extLst>
          </p:cNvPr>
          <p:cNvSpPr/>
          <p:nvPr/>
        </p:nvSpPr>
        <p:spPr>
          <a:xfrm>
            <a:off x="9432984" y="303293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楕円 11">
            <a:extLst>
              <a:ext uri="{FF2B5EF4-FFF2-40B4-BE49-F238E27FC236}">
                <a16:creationId xmlns:a16="http://schemas.microsoft.com/office/drawing/2014/main" id="{3B18DF93-7678-0BB0-A553-FEFFB13F22F3}"/>
              </a:ext>
            </a:extLst>
          </p:cNvPr>
          <p:cNvSpPr/>
          <p:nvPr/>
        </p:nvSpPr>
        <p:spPr>
          <a:xfrm>
            <a:off x="9625140" y="318533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4CFB3729-84AB-2426-2024-C33E01E71B82}"/>
              </a:ext>
            </a:extLst>
          </p:cNvPr>
          <p:cNvSpPr/>
          <p:nvPr/>
        </p:nvSpPr>
        <p:spPr>
          <a:xfrm>
            <a:off x="10442220" y="336589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楕円 13">
            <a:extLst>
              <a:ext uri="{FF2B5EF4-FFF2-40B4-BE49-F238E27FC236}">
                <a16:creationId xmlns:a16="http://schemas.microsoft.com/office/drawing/2014/main" id="{30E515E1-4E98-D3DB-16ED-2C434C83D640}"/>
              </a:ext>
            </a:extLst>
          </p:cNvPr>
          <p:cNvSpPr/>
          <p:nvPr/>
        </p:nvSpPr>
        <p:spPr>
          <a:xfrm>
            <a:off x="10303072" y="321184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楕円 14">
            <a:extLst>
              <a:ext uri="{FF2B5EF4-FFF2-40B4-BE49-F238E27FC236}">
                <a16:creationId xmlns:a16="http://schemas.microsoft.com/office/drawing/2014/main" id="{63FD23D5-33D9-843E-21E4-35CADEEE5807}"/>
              </a:ext>
            </a:extLst>
          </p:cNvPr>
          <p:cNvSpPr/>
          <p:nvPr/>
        </p:nvSpPr>
        <p:spPr>
          <a:xfrm>
            <a:off x="10415721" y="284740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楕円 15">
            <a:extLst>
              <a:ext uri="{FF2B5EF4-FFF2-40B4-BE49-F238E27FC236}">
                <a16:creationId xmlns:a16="http://schemas.microsoft.com/office/drawing/2014/main" id="{35C19A9A-1D48-0A98-9A5A-D37332B53739}"/>
              </a:ext>
            </a:extLst>
          </p:cNvPr>
          <p:cNvSpPr/>
          <p:nvPr/>
        </p:nvSpPr>
        <p:spPr>
          <a:xfrm>
            <a:off x="9278380" y="2928986"/>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楕円 16">
            <a:extLst>
              <a:ext uri="{FF2B5EF4-FFF2-40B4-BE49-F238E27FC236}">
                <a16:creationId xmlns:a16="http://schemas.microsoft.com/office/drawing/2014/main" id="{39C450D9-3172-4A32-FB36-8EBED4167363}"/>
              </a:ext>
            </a:extLst>
          </p:cNvPr>
          <p:cNvSpPr/>
          <p:nvPr/>
        </p:nvSpPr>
        <p:spPr>
          <a:xfrm>
            <a:off x="10029609" y="2711334"/>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楕円 17">
            <a:extLst>
              <a:ext uri="{FF2B5EF4-FFF2-40B4-BE49-F238E27FC236}">
                <a16:creationId xmlns:a16="http://schemas.microsoft.com/office/drawing/2014/main" id="{C899BEDF-5A91-D4F3-60D1-6760462DA823}"/>
              </a:ext>
            </a:extLst>
          </p:cNvPr>
          <p:cNvSpPr/>
          <p:nvPr/>
        </p:nvSpPr>
        <p:spPr>
          <a:xfrm>
            <a:off x="10174973" y="3134394"/>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楕円 18">
            <a:extLst>
              <a:ext uri="{FF2B5EF4-FFF2-40B4-BE49-F238E27FC236}">
                <a16:creationId xmlns:a16="http://schemas.microsoft.com/office/drawing/2014/main" id="{23816FE3-3619-18C8-28B5-DB8C9382A11A}"/>
              </a:ext>
            </a:extLst>
          </p:cNvPr>
          <p:cNvSpPr/>
          <p:nvPr/>
        </p:nvSpPr>
        <p:spPr>
          <a:xfrm>
            <a:off x="10269942" y="292691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0F2CD38C-2457-869A-BA28-6A7425B7FD6B}"/>
              </a:ext>
            </a:extLst>
          </p:cNvPr>
          <p:cNvSpPr txBox="1"/>
          <p:nvPr/>
        </p:nvSpPr>
        <p:spPr>
          <a:xfrm>
            <a:off x="8522565" y="2543844"/>
            <a:ext cx="577396" cy="307777"/>
          </a:xfrm>
          <a:prstGeom prst="rect">
            <a:avLst/>
          </a:prstGeom>
          <a:noFill/>
        </p:spPr>
        <p:txBody>
          <a:bodyPr wrap="square" rtlCol="0">
            <a:spAutoFit/>
          </a:bodyPr>
          <a:lstStyle/>
          <a:p>
            <a:pPr algn="ctr"/>
            <a:r>
              <a:rPr kumimoji="1" lang="en-US" altLang="ja-JP" sz="1400" dirty="0"/>
              <a:t>SoS</a:t>
            </a:r>
            <a:endParaRPr kumimoji="1" lang="ja-JP" altLang="en-US" sz="1400" dirty="0"/>
          </a:p>
        </p:txBody>
      </p:sp>
      <p:sp>
        <p:nvSpPr>
          <p:cNvPr id="21" name="テキスト ボックス 20">
            <a:extLst>
              <a:ext uri="{FF2B5EF4-FFF2-40B4-BE49-F238E27FC236}">
                <a16:creationId xmlns:a16="http://schemas.microsoft.com/office/drawing/2014/main" id="{0B4CBBFE-F9F9-528A-DEE9-1495663A8824}"/>
              </a:ext>
            </a:extLst>
          </p:cNvPr>
          <p:cNvSpPr txBox="1"/>
          <p:nvPr/>
        </p:nvSpPr>
        <p:spPr>
          <a:xfrm>
            <a:off x="8115300" y="3392845"/>
            <a:ext cx="1225929" cy="307777"/>
          </a:xfrm>
          <a:prstGeom prst="rect">
            <a:avLst/>
          </a:prstGeom>
          <a:noFill/>
        </p:spPr>
        <p:txBody>
          <a:bodyPr wrap="square" rtlCol="0">
            <a:spAutoFit/>
          </a:bodyPr>
          <a:lstStyle/>
          <a:p>
            <a:pPr algn="ctr"/>
            <a:r>
              <a:rPr kumimoji="1" lang="ja-JP" altLang="en-US" sz="1400" dirty="0"/>
              <a:t>要素システム</a:t>
            </a:r>
          </a:p>
        </p:txBody>
      </p:sp>
      <p:cxnSp>
        <p:nvCxnSpPr>
          <p:cNvPr id="23" name="直線コネクタ 22">
            <a:extLst>
              <a:ext uri="{FF2B5EF4-FFF2-40B4-BE49-F238E27FC236}">
                <a16:creationId xmlns:a16="http://schemas.microsoft.com/office/drawing/2014/main" id="{13F542BC-AE49-4BB0-8D54-CBB98FA3DF80}"/>
              </a:ext>
            </a:extLst>
          </p:cNvPr>
          <p:cNvCxnSpPr>
            <a:cxnSpLocks/>
            <a:stCxn id="6" idx="1"/>
            <a:endCxn id="20" idx="3"/>
          </p:cNvCxnSpPr>
          <p:nvPr/>
        </p:nvCxnSpPr>
        <p:spPr>
          <a:xfrm flipH="1" flipV="1">
            <a:off x="9099961" y="2697733"/>
            <a:ext cx="223340" cy="8566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513F5B4-0929-5495-26DC-B86480DB0DED}"/>
              </a:ext>
            </a:extLst>
          </p:cNvPr>
          <p:cNvCxnSpPr>
            <a:cxnSpLocks/>
            <a:stCxn id="21" idx="0"/>
            <a:endCxn id="16" idx="2"/>
          </p:cNvCxnSpPr>
          <p:nvPr/>
        </p:nvCxnSpPr>
        <p:spPr>
          <a:xfrm flipV="1">
            <a:off x="8728265" y="3132309"/>
            <a:ext cx="550115" cy="26053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タイトル 1">
            <a:extLst>
              <a:ext uri="{FF2B5EF4-FFF2-40B4-BE49-F238E27FC236}">
                <a16:creationId xmlns:a16="http://schemas.microsoft.com/office/drawing/2014/main" id="{CB495B2F-B9EA-922D-782E-1604DE9DBA87}"/>
              </a:ext>
            </a:extLst>
          </p:cNvPr>
          <p:cNvSpPr>
            <a:spLocks noGrp="1"/>
          </p:cNvSpPr>
          <p:nvPr>
            <p:ph type="title"/>
          </p:nvPr>
        </p:nvSpPr>
        <p:spPr>
          <a:xfrm>
            <a:off x="517055" y="241034"/>
            <a:ext cx="11400125" cy="518094"/>
          </a:xfrm>
        </p:spPr>
        <p:txBody>
          <a:bodyPr/>
          <a:lstStyle/>
          <a:p>
            <a:r>
              <a:rPr lang="en-US" altLang="ja-JP" dirty="0"/>
              <a:t>SoS</a:t>
            </a:r>
            <a:r>
              <a:rPr lang="ja-JP" altLang="en-US" dirty="0"/>
              <a:t>の定義（</a:t>
            </a:r>
            <a:r>
              <a:rPr lang="en-US" altLang="ja-JP" dirty="0"/>
              <a:t>Maier</a:t>
            </a:r>
            <a:r>
              <a:rPr lang="ja-JP" altLang="en-US" dirty="0"/>
              <a:t>）</a:t>
            </a:r>
            <a:endParaRPr lang="en-US" dirty="0"/>
          </a:p>
        </p:txBody>
      </p:sp>
      <p:sp>
        <p:nvSpPr>
          <p:cNvPr id="2" name="テキスト ボックス 1">
            <a:extLst>
              <a:ext uri="{FF2B5EF4-FFF2-40B4-BE49-F238E27FC236}">
                <a16:creationId xmlns:a16="http://schemas.microsoft.com/office/drawing/2014/main" id="{7183E1C3-C2A0-7474-77A9-72D5BC9BE1BC}"/>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Tree>
    <p:extLst>
      <p:ext uri="{BB962C8B-B14F-4D97-AF65-F5344CB8AC3E}">
        <p14:creationId xmlns:p14="http://schemas.microsoft.com/office/powerpoint/2010/main" val="2538294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594148"/>
          </a:xfrm>
        </p:spPr>
        <p:txBody>
          <a:bodyPr/>
          <a:lstStyle/>
          <a:p>
            <a:r>
              <a:rPr lang="en-US" altLang="ja-JP" dirty="0"/>
              <a:t>SoS</a:t>
            </a:r>
            <a:r>
              <a:rPr lang="ja-JP" altLang="en-US" dirty="0"/>
              <a:t>や要素システムの管理権限によって、</a:t>
            </a:r>
            <a:r>
              <a:rPr lang="en-US" altLang="ja-JP" dirty="0"/>
              <a:t>4</a:t>
            </a:r>
            <a:r>
              <a:rPr lang="ja-JP" altLang="en-US" dirty="0"/>
              <a:t>つに大別できる</a:t>
            </a:r>
            <a:r>
              <a:rPr lang="en-US" altLang="ja-JP" dirty="0"/>
              <a:t>[2, 3, 4]</a:t>
            </a:r>
            <a:r>
              <a:rPr lang="ja-JP" altLang="en-US" dirty="0"/>
              <a:t>。</a:t>
            </a:r>
            <a:endParaRPr lang="en-US" altLang="ja-JP" dirty="0"/>
          </a:p>
        </p:txBody>
      </p:sp>
      <p:sp>
        <p:nvSpPr>
          <p:cNvPr id="2" name="正方形/長方形 1">
            <a:extLst>
              <a:ext uri="{FF2B5EF4-FFF2-40B4-BE49-F238E27FC236}">
                <a16:creationId xmlns:a16="http://schemas.microsoft.com/office/drawing/2014/main" id="{29141AB4-65A9-47B4-6565-D4DF18626365}"/>
              </a:ext>
            </a:extLst>
          </p:cNvPr>
          <p:cNvSpPr/>
          <p:nvPr/>
        </p:nvSpPr>
        <p:spPr>
          <a:xfrm>
            <a:off x="349701"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指揮命令型</a:t>
            </a:r>
            <a:endParaRPr kumimoji="1" lang="en-US" altLang="ja-JP" b="1" dirty="0">
              <a:solidFill>
                <a:schemeClr val="bg1"/>
              </a:solidFill>
            </a:endParaRPr>
          </a:p>
        </p:txBody>
      </p:sp>
      <p:sp>
        <p:nvSpPr>
          <p:cNvPr id="4" name="正方形/長方形 3">
            <a:extLst>
              <a:ext uri="{FF2B5EF4-FFF2-40B4-BE49-F238E27FC236}">
                <a16:creationId xmlns:a16="http://schemas.microsoft.com/office/drawing/2014/main" id="{85BE9DF9-13BA-E2D9-AC4C-820B21B30037}"/>
              </a:ext>
            </a:extLst>
          </p:cNvPr>
          <p:cNvSpPr/>
          <p:nvPr/>
        </p:nvSpPr>
        <p:spPr>
          <a:xfrm>
            <a:off x="3337585"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要請承認型</a:t>
            </a:r>
            <a:endParaRPr kumimoji="1" lang="en-US" altLang="ja-JP" b="1" dirty="0">
              <a:solidFill>
                <a:schemeClr val="bg1"/>
              </a:solidFill>
            </a:endParaRPr>
          </a:p>
        </p:txBody>
      </p:sp>
      <p:sp>
        <p:nvSpPr>
          <p:cNvPr id="6" name="正方形/長方形 5">
            <a:extLst>
              <a:ext uri="{FF2B5EF4-FFF2-40B4-BE49-F238E27FC236}">
                <a16:creationId xmlns:a16="http://schemas.microsoft.com/office/drawing/2014/main" id="{E8F39078-A198-DE6D-E43F-9B1E477DE40A}"/>
              </a:ext>
            </a:extLst>
          </p:cNvPr>
          <p:cNvSpPr/>
          <p:nvPr/>
        </p:nvSpPr>
        <p:spPr>
          <a:xfrm>
            <a:off x="6325469"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協力型</a:t>
            </a:r>
            <a:endParaRPr kumimoji="1" lang="en-US" altLang="ja-JP" b="1" dirty="0">
              <a:solidFill>
                <a:schemeClr val="bg1"/>
              </a:solidFill>
            </a:endParaRPr>
          </a:p>
        </p:txBody>
      </p:sp>
      <p:sp>
        <p:nvSpPr>
          <p:cNvPr id="7" name="正方形/長方形 6">
            <a:extLst>
              <a:ext uri="{FF2B5EF4-FFF2-40B4-BE49-F238E27FC236}">
                <a16:creationId xmlns:a16="http://schemas.microsoft.com/office/drawing/2014/main" id="{1FC45EED-7552-EFF9-9C17-BD4404DCA6C6}"/>
              </a:ext>
            </a:extLst>
          </p:cNvPr>
          <p:cNvSpPr/>
          <p:nvPr/>
        </p:nvSpPr>
        <p:spPr>
          <a:xfrm>
            <a:off x="9345948"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仮想型</a:t>
            </a:r>
            <a:endParaRPr kumimoji="1" lang="en-US" altLang="ja-JP" b="1" dirty="0">
              <a:solidFill>
                <a:schemeClr val="bg1"/>
              </a:solidFill>
            </a:endParaRPr>
          </a:p>
        </p:txBody>
      </p:sp>
      <p:sp>
        <p:nvSpPr>
          <p:cNvPr id="10" name="テキスト ボックス 9">
            <a:extLst>
              <a:ext uri="{FF2B5EF4-FFF2-40B4-BE49-F238E27FC236}">
                <a16:creationId xmlns:a16="http://schemas.microsoft.com/office/drawing/2014/main" id="{E7774532-CFE1-DA4D-99C4-9DF7F174A3C4}"/>
              </a:ext>
            </a:extLst>
          </p:cNvPr>
          <p:cNvSpPr txBox="1"/>
          <p:nvPr/>
        </p:nvSpPr>
        <p:spPr>
          <a:xfrm>
            <a:off x="238538" y="2305104"/>
            <a:ext cx="2782930" cy="646331"/>
          </a:xfrm>
          <a:prstGeom prst="rect">
            <a:avLst/>
          </a:prstGeom>
          <a:noFill/>
        </p:spPr>
        <p:txBody>
          <a:bodyPr wrap="square" rtlCol="0">
            <a:spAutoFit/>
          </a:bodyPr>
          <a:lstStyle/>
          <a:p>
            <a:r>
              <a:rPr lang="ja-JP" altLang="en-US" sz="1200" dirty="0"/>
              <a:t>要素システムは全体のために管理構築され、通常はそれに従属する。</a:t>
            </a:r>
            <a:r>
              <a:rPr kumimoji="1" lang="ja-JP" altLang="en-US" sz="1200" dirty="0"/>
              <a:t>つまり、管理権限が独立しておらず、完全なトップダウン方式。</a:t>
            </a:r>
          </a:p>
        </p:txBody>
      </p:sp>
      <p:sp>
        <p:nvSpPr>
          <p:cNvPr id="11" name="テキスト ボックス 10">
            <a:extLst>
              <a:ext uri="{FF2B5EF4-FFF2-40B4-BE49-F238E27FC236}">
                <a16:creationId xmlns:a16="http://schemas.microsoft.com/office/drawing/2014/main" id="{D99DAFF0-1C9B-94B2-0B23-C80EE0971B45}"/>
              </a:ext>
            </a:extLst>
          </p:cNvPr>
          <p:cNvSpPr txBox="1"/>
          <p:nvPr/>
        </p:nvSpPr>
        <p:spPr>
          <a:xfrm>
            <a:off x="3150046" y="2305104"/>
            <a:ext cx="2938492" cy="646331"/>
          </a:xfrm>
          <a:prstGeom prst="rect">
            <a:avLst/>
          </a:prstGeom>
          <a:noFill/>
        </p:spPr>
        <p:txBody>
          <a:bodyPr wrap="square" rtlCol="0">
            <a:spAutoFit/>
          </a:bodyPr>
          <a:lstStyle/>
          <a:p>
            <a:r>
              <a:rPr lang="ja-JP" altLang="en-US" sz="1200" dirty="0"/>
              <a:t>要素システムは</a:t>
            </a:r>
            <a:r>
              <a:rPr lang="en-US" altLang="ja-JP" sz="1200" dirty="0"/>
              <a:t>SoS</a:t>
            </a:r>
            <a:r>
              <a:rPr lang="ja-JP" altLang="en-US" sz="1200" dirty="0"/>
              <a:t>管理者からの要請に対して承認・合意することで、</a:t>
            </a:r>
            <a:r>
              <a:rPr lang="en-US" altLang="ja-JP" sz="1200" dirty="0"/>
              <a:t>SoS</a:t>
            </a:r>
            <a:r>
              <a:rPr lang="ja-JP" altLang="en-US" sz="1200" dirty="0"/>
              <a:t>として共同する</a:t>
            </a:r>
            <a:r>
              <a:rPr kumimoji="1" lang="ja-JP" altLang="en-US" sz="1200" dirty="0"/>
              <a:t>。</a:t>
            </a:r>
            <a:endParaRPr kumimoji="1" lang="en-US" altLang="ja-JP" sz="1200" dirty="0"/>
          </a:p>
          <a:p>
            <a:r>
              <a:rPr kumimoji="1" lang="ja-JP" altLang="en-US" sz="1200" dirty="0"/>
              <a:t>一部トップダウン方式。</a:t>
            </a:r>
          </a:p>
        </p:txBody>
      </p:sp>
      <p:sp>
        <p:nvSpPr>
          <p:cNvPr id="14" name="テキスト ボックス 13">
            <a:extLst>
              <a:ext uri="{FF2B5EF4-FFF2-40B4-BE49-F238E27FC236}">
                <a16:creationId xmlns:a16="http://schemas.microsoft.com/office/drawing/2014/main" id="{E3F56852-636B-E2E3-269F-561BC403695E}"/>
              </a:ext>
            </a:extLst>
          </p:cNvPr>
          <p:cNvSpPr txBox="1"/>
          <p:nvPr/>
        </p:nvSpPr>
        <p:spPr>
          <a:xfrm>
            <a:off x="6217116" y="2305104"/>
            <a:ext cx="2694209" cy="646331"/>
          </a:xfrm>
          <a:prstGeom prst="rect">
            <a:avLst/>
          </a:prstGeom>
          <a:noFill/>
        </p:spPr>
        <p:txBody>
          <a:bodyPr wrap="square" rtlCol="0">
            <a:spAutoFit/>
          </a:bodyPr>
          <a:lstStyle/>
          <a:p>
            <a:r>
              <a:rPr lang="ja-JP" altLang="en-US" sz="1200" dirty="0"/>
              <a:t>要素システム間の相互作用によって、</a:t>
            </a:r>
            <a:r>
              <a:rPr lang="en-US" altLang="ja-JP" sz="1200" dirty="0"/>
              <a:t>SoS</a:t>
            </a:r>
            <a:r>
              <a:rPr lang="ja-JP" altLang="en-US" sz="1200" dirty="0"/>
              <a:t>全体の目的が形成・合意されることで、</a:t>
            </a:r>
            <a:endParaRPr lang="en-US" altLang="ja-JP" sz="1200" dirty="0"/>
          </a:p>
          <a:p>
            <a:r>
              <a:rPr lang="ja-JP" altLang="en-US" sz="1200" dirty="0"/>
              <a:t>要素システムが組織化される</a:t>
            </a:r>
            <a:r>
              <a:rPr kumimoji="1" lang="ja-JP" altLang="en-US" sz="1200" dirty="0"/>
              <a:t>。</a:t>
            </a:r>
          </a:p>
        </p:txBody>
      </p:sp>
      <p:sp>
        <p:nvSpPr>
          <p:cNvPr id="16" name="テキスト ボックス 15">
            <a:extLst>
              <a:ext uri="{FF2B5EF4-FFF2-40B4-BE49-F238E27FC236}">
                <a16:creationId xmlns:a16="http://schemas.microsoft.com/office/drawing/2014/main" id="{2BE9C833-5318-66F6-A443-1320C332FDF6}"/>
              </a:ext>
            </a:extLst>
          </p:cNvPr>
          <p:cNvSpPr txBox="1"/>
          <p:nvPr/>
        </p:nvSpPr>
        <p:spPr>
          <a:xfrm>
            <a:off x="9265607" y="2305104"/>
            <a:ext cx="2694209" cy="461665"/>
          </a:xfrm>
          <a:prstGeom prst="rect">
            <a:avLst/>
          </a:prstGeom>
          <a:noFill/>
        </p:spPr>
        <p:txBody>
          <a:bodyPr wrap="square" rtlCol="0">
            <a:spAutoFit/>
          </a:bodyPr>
          <a:lstStyle/>
          <a:p>
            <a:r>
              <a:rPr lang="ja-JP" altLang="en-US" sz="1200" dirty="0"/>
              <a:t>要素システム間の相互作用から、結果的に</a:t>
            </a:r>
            <a:r>
              <a:rPr lang="en-US" altLang="ja-JP" sz="1200" dirty="0"/>
              <a:t>SoS</a:t>
            </a:r>
            <a:r>
              <a:rPr lang="ja-JP" altLang="en-US" sz="1200" dirty="0"/>
              <a:t>としての振る舞いが創発する</a:t>
            </a:r>
            <a:r>
              <a:rPr kumimoji="1" lang="ja-JP" altLang="en-US" sz="1200" dirty="0"/>
              <a:t>。</a:t>
            </a:r>
          </a:p>
        </p:txBody>
      </p:sp>
      <p:sp>
        <p:nvSpPr>
          <p:cNvPr id="19" name="楕円 18">
            <a:extLst>
              <a:ext uri="{FF2B5EF4-FFF2-40B4-BE49-F238E27FC236}">
                <a16:creationId xmlns:a16="http://schemas.microsoft.com/office/drawing/2014/main" id="{058127EA-8D11-124A-86CD-A1A58D321781}"/>
              </a:ext>
            </a:extLst>
          </p:cNvPr>
          <p:cNvSpPr/>
          <p:nvPr/>
        </p:nvSpPr>
        <p:spPr>
          <a:xfrm>
            <a:off x="485821" y="4264302"/>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楕円 19">
            <a:extLst>
              <a:ext uri="{FF2B5EF4-FFF2-40B4-BE49-F238E27FC236}">
                <a16:creationId xmlns:a16="http://schemas.microsoft.com/office/drawing/2014/main" id="{9697F344-638D-B6E6-BAF3-2BC4525DE750}"/>
              </a:ext>
            </a:extLst>
          </p:cNvPr>
          <p:cNvSpPr/>
          <p:nvPr/>
        </p:nvSpPr>
        <p:spPr>
          <a:xfrm>
            <a:off x="3519471" y="4264303"/>
            <a:ext cx="2199641" cy="9674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楕円 20">
            <a:extLst>
              <a:ext uri="{FF2B5EF4-FFF2-40B4-BE49-F238E27FC236}">
                <a16:creationId xmlns:a16="http://schemas.microsoft.com/office/drawing/2014/main" id="{825F1BE0-250A-234A-148C-CDCEEAC1D1D6}"/>
              </a:ext>
            </a:extLst>
          </p:cNvPr>
          <p:cNvSpPr/>
          <p:nvPr/>
        </p:nvSpPr>
        <p:spPr>
          <a:xfrm>
            <a:off x="6480315" y="4268983"/>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楕円 21">
            <a:extLst>
              <a:ext uri="{FF2B5EF4-FFF2-40B4-BE49-F238E27FC236}">
                <a16:creationId xmlns:a16="http://schemas.microsoft.com/office/drawing/2014/main" id="{B9857323-47D0-E547-B09D-0F21926DF855}"/>
              </a:ext>
            </a:extLst>
          </p:cNvPr>
          <p:cNvSpPr/>
          <p:nvPr/>
        </p:nvSpPr>
        <p:spPr>
          <a:xfrm>
            <a:off x="9473532" y="4263324"/>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楕円 22">
            <a:extLst>
              <a:ext uri="{FF2B5EF4-FFF2-40B4-BE49-F238E27FC236}">
                <a16:creationId xmlns:a16="http://schemas.microsoft.com/office/drawing/2014/main" id="{B9E75926-555E-D608-0444-38F363D2C842}"/>
              </a:ext>
            </a:extLst>
          </p:cNvPr>
          <p:cNvSpPr/>
          <p:nvPr/>
        </p:nvSpPr>
        <p:spPr>
          <a:xfrm>
            <a:off x="1123044" y="462238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楕円 23">
            <a:extLst>
              <a:ext uri="{FF2B5EF4-FFF2-40B4-BE49-F238E27FC236}">
                <a16:creationId xmlns:a16="http://schemas.microsoft.com/office/drawing/2014/main" id="{43DDFFCD-731A-9172-FCD7-856518FB5C82}"/>
              </a:ext>
            </a:extLst>
          </p:cNvPr>
          <p:cNvSpPr/>
          <p:nvPr/>
        </p:nvSpPr>
        <p:spPr>
          <a:xfrm>
            <a:off x="1648576" y="437722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楕円 24">
            <a:extLst>
              <a:ext uri="{FF2B5EF4-FFF2-40B4-BE49-F238E27FC236}">
                <a16:creationId xmlns:a16="http://schemas.microsoft.com/office/drawing/2014/main" id="{E3CCC686-25EF-04EB-573C-C8C2178BCB7A}"/>
              </a:ext>
            </a:extLst>
          </p:cNvPr>
          <p:cNvSpPr/>
          <p:nvPr/>
        </p:nvSpPr>
        <p:spPr>
          <a:xfrm>
            <a:off x="1999759" y="487417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楕円 25">
            <a:extLst>
              <a:ext uri="{FF2B5EF4-FFF2-40B4-BE49-F238E27FC236}">
                <a16:creationId xmlns:a16="http://schemas.microsoft.com/office/drawing/2014/main" id="{2D0E698E-5F99-C557-B970-B62BCE149CF3}"/>
              </a:ext>
            </a:extLst>
          </p:cNvPr>
          <p:cNvSpPr/>
          <p:nvPr/>
        </p:nvSpPr>
        <p:spPr>
          <a:xfrm>
            <a:off x="917634" y="465552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楕円 26">
            <a:extLst>
              <a:ext uri="{FF2B5EF4-FFF2-40B4-BE49-F238E27FC236}">
                <a16:creationId xmlns:a16="http://schemas.microsoft.com/office/drawing/2014/main" id="{7AFBED9A-E3DB-F4A9-834F-042173382CB5}"/>
              </a:ext>
            </a:extLst>
          </p:cNvPr>
          <p:cNvSpPr/>
          <p:nvPr/>
        </p:nvSpPr>
        <p:spPr>
          <a:xfrm>
            <a:off x="1109790" y="480792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楕円 27">
            <a:extLst>
              <a:ext uri="{FF2B5EF4-FFF2-40B4-BE49-F238E27FC236}">
                <a16:creationId xmlns:a16="http://schemas.microsoft.com/office/drawing/2014/main" id="{C32FEB98-4ED5-8802-21F7-AAB25AAC0DF7}"/>
              </a:ext>
            </a:extLst>
          </p:cNvPr>
          <p:cNvSpPr/>
          <p:nvPr/>
        </p:nvSpPr>
        <p:spPr>
          <a:xfrm>
            <a:off x="1926870" y="498848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楕円 28">
            <a:extLst>
              <a:ext uri="{FF2B5EF4-FFF2-40B4-BE49-F238E27FC236}">
                <a16:creationId xmlns:a16="http://schemas.microsoft.com/office/drawing/2014/main" id="{BD6D86ED-3E3B-DFDC-D498-ABE02EB8C159}"/>
              </a:ext>
            </a:extLst>
          </p:cNvPr>
          <p:cNvSpPr/>
          <p:nvPr/>
        </p:nvSpPr>
        <p:spPr>
          <a:xfrm>
            <a:off x="1787722" y="483442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楕円 29">
            <a:extLst>
              <a:ext uri="{FF2B5EF4-FFF2-40B4-BE49-F238E27FC236}">
                <a16:creationId xmlns:a16="http://schemas.microsoft.com/office/drawing/2014/main" id="{82CC1CC6-1286-9042-7F8E-768E68E44C03}"/>
              </a:ext>
            </a:extLst>
          </p:cNvPr>
          <p:cNvSpPr/>
          <p:nvPr/>
        </p:nvSpPr>
        <p:spPr>
          <a:xfrm>
            <a:off x="1900371" y="44699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楕円 30">
            <a:extLst>
              <a:ext uri="{FF2B5EF4-FFF2-40B4-BE49-F238E27FC236}">
                <a16:creationId xmlns:a16="http://schemas.microsoft.com/office/drawing/2014/main" id="{FB2118C9-C095-E861-28F8-673E3F2B59AD}"/>
              </a:ext>
            </a:extLst>
          </p:cNvPr>
          <p:cNvSpPr/>
          <p:nvPr/>
        </p:nvSpPr>
        <p:spPr>
          <a:xfrm>
            <a:off x="763030" y="4551569"/>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楕円 31">
            <a:extLst>
              <a:ext uri="{FF2B5EF4-FFF2-40B4-BE49-F238E27FC236}">
                <a16:creationId xmlns:a16="http://schemas.microsoft.com/office/drawing/2014/main" id="{8CA239FE-82BD-6379-9FDE-64A022E66C5C}"/>
              </a:ext>
            </a:extLst>
          </p:cNvPr>
          <p:cNvSpPr/>
          <p:nvPr/>
        </p:nvSpPr>
        <p:spPr>
          <a:xfrm>
            <a:off x="1514259" y="4333917"/>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楕円 32">
            <a:extLst>
              <a:ext uri="{FF2B5EF4-FFF2-40B4-BE49-F238E27FC236}">
                <a16:creationId xmlns:a16="http://schemas.microsoft.com/office/drawing/2014/main" id="{C9D3A938-93CE-1EDC-602A-4C5109E800D2}"/>
              </a:ext>
            </a:extLst>
          </p:cNvPr>
          <p:cNvSpPr/>
          <p:nvPr/>
        </p:nvSpPr>
        <p:spPr>
          <a:xfrm>
            <a:off x="1659623" y="4756977"/>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楕円 33">
            <a:extLst>
              <a:ext uri="{FF2B5EF4-FFF2-40B4-BE49-F238E27FC236}">
                <a16:creationId xmlns:a16="http://schemas.microsoft.com/office/drawing/2014/main" id="{1AA90CC2-F8D8-BC90-264F-EB918577FE5D}"/>
              </a:ext>
            </a:extLst>
          </p:cNvPr>
          <p:cNvSpPr/>
          <p:nvPr/>
        </p:nvSpPr>
        <p:spPr>
          <a:xfrm>
            <a:off x="1754592" y="454950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楕円 34">
            <a:extLst>
              <a:ext uri="{FF2B5EF4-FFF2-40B4-BE49-F238E27FC236}">
                <a16:creationId xmlns:a16="http://schemas.microsoft.com/office/drawing/2014/main" id="{A657EB1E-204E-DF85-2209-2257ACA1372F}"/>
              </a:ext>
            </a:extLst>
          </p:cNvPr>
          <p:cNvSpPr/>
          <p:nvPr/>
        </p:nvSpPr>
        <p:spPr>
          <a:xfrm>
            <a:off x="4188441" y="461576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楕円 35">
            <a:extLst>
              <a:ext uri="{FF2B5EF4-FFF2-40B4-BE49-F238E27FC236}">
                <a16:creationId xmlns:a16="http://schemas.microsoft.com/office/drawing/2014/main" id="{6B81F6DE-0351-B892-E9FF-BB89F34F45B8}"/>
              </a:ext>
            </a:extLst>
          </p:cNvPr>
          <p:cNvSpPr/>
          <p:nvPr/>
        </p:nvSpPr>
        <p:spPr>
          <a:xfrm>
            <a:off x="4685398" y="437059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楕円 36">
            <a:extLst>
              <a:ext uri="{FF2B5EF4-FFF2-40B4-BE49-F238E27FC236}">
                <a16:creationId xmlns:a16="http://schemas.microsoft.com/office/drawing/2014/main" id="{241E0311-9F1D-267B-CC44-98117832DBE1}"/>
              </a:ext>
            </a:extLst>
          </p:cNvPr>
          <p:cNvSpPr/>
          <p:nvPr/>
        </p:nvSpPr>
        <p:spPr>
          <a:xfrm>
            <a:off x="5036581" y="486755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楕円 37">
            <a:extLst>
              <a:ext uri="{FF2B5EF4-FFF2-40B4-BE49-F238E27FC236}">
                <a16:creationId xmlns:a16="http://schemas.microsoft.com/office/drawing/2014/main" id="{0511B6E2-2E02-AB56-12A2-350C02C3E01B}"/>
              </a:ext>
            </a:extLst>
          </p:cNvPr>
          <p:cNvSpPr/>
          <p:nvPr/>
        </p:nvSpPr>
        <p:spPr>
          <a:xfrm>
            <a:off x="3983031" y="464889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楕円 38">
            <a:extLst>
              <a:ext uri="{FF2B5EF4-FFF2-40B4-BE49-F238E27FC236}">
                <a16:creationId xmlns:a16="http://schemas.microsoft.com/office/drawing/2014/main" id="{1BA39B8A-BA62-611A-FA2B-F4F09895F457}"/>
              </a:ext>
            </a:extLst>
          </p:cNvPr>
          <p:cNvSpPr/>
          <p:nvPr/>
        </p:nvSpPr>
        <p:spPr>
          <a:xfrm>
            <a:off x="4175187" y="480129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楕円 39">
            <a:extLst>
              <a:ext uri="{FF2B5EF4-FFF2-40B4-BE49-F238E27FC236}">
                <a16:creationId xmlns:a16="http://schemas.microsoft.com/office/drawing/2014/main" id="{FED8E9E7-1C53-1EB7-DCA2-0F5009400D26}"/>
              </a:ext>
            </a:extLst>
          </p:cNvPr>
          <p:cNvSpPr/>
          <p:nvPr/>
        </p:nvSpPr>
        <p:spPr>
          <a:xfrm>
            <a:off x="4963692" y="498185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楕円 40">
            <a:extLst>
              <a:ext uri="{FF2B5EF4-FFF2-40B4-BE49-F238E27FC236}">
                <a16:creationId xmlns:a16="http://schemas.microsoft.com/office/drawing/2014/main" id="{BE0A10D3-8E8F-F717-5680-E3A69E4CCEB3}"/>
              </a:ext>
            </a:extLst>
          </p:cNvPr>
          <p:cNvSpPr/>
          <p:nvPr/>
        </p:nvSpPr>
        <p:spPr>
          <a:xfrm>
            <a:off x="4824544" y="482779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楕円 41">
            <a:extLst>
              <a:ext uri="{FF2B5EF4-FFF2-40B4-BE49-F238E27FC236}">
                <a16:creationId xmlns:a16="http://schemas.microsoft.com/office/drawing/2014/main" id="{A3610DC8-0D2E-8668-90B7-1CCD810CF9F5}"/>
              </a:ext>
            </a:extLst>
          </p:cNvPr>
          <p:cNvSpPr/>
          <p:nvPr/>
        </p:nvSpPr>
        <p:spPr>
          <a:xfrm>
            <a:off x="4937193" y="44633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楕円 42">
            <a:extLst>
              <a:ext uri="{FF2B5EF4-FFF2-40B4-BE49-F238E27FC236}">
                <a16:creationId xmlns:a16="http://schemas.microsoft.com/office/drawing/2014/main" id="{18DA2FA3-2AB0-ABFC-67F4-516788E44E0A}"/>
              </a:ext>
            </a:extLst>
          </p:cNvPr>
          <p:cNvSpPr/>
          <p:nvPr/>
        </p:nvSpPr>
        <p:spPr>
          <a:xfrm>
            <a:off x="3828427" y="4544943"/>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楕円 43">
            <a:extLst>
              <a:ext uri="{FF2B5EF4-FFF2-40B4-BE49-F238E27FC236}">
                <a16:creationId xmlns:a16="http://schemas.microsoft.com/office/drawing/2014/main" id="{EE4BC9C5-B5A7-56C3-2E8D-9C040A73A941}"/>
              </a:ext>
            </a:extLst>
          </p:cNvPr>
          <p:cNvSpPr/>
          <p:nvPr/>
        </p:nvSpPr>
        <p:spPr>
          <a:xfrm>
            <a:off x="4551081" y="4327291"/>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楕円 44">
            <a:extLst>
              <a:ext uri="{FF2B5EF4-FFF2-40B4-BE49-F238E27FC236}">
                <a16:creationId xmlns:a16="http://schemas.microsoft.com/office/drawing/2014/main" id="{3E3BADB8-C560-65EE-F2E6-C88872895B23}"/>
              </a:ext>
            </a:extLst>
          </p:cNvPr>
          <p:cNvSpPr/>
          <p:nvPr/>
        </p:nvSpPr>
        <p:spPr>
          <a:xfrm>
            <a:off x="4696445" y="4750351"/>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楕円 45">
            <a:extLst>
              <a:ext uri="{FF2B5EF4-FFF2-40B4-BE49-F238E27FC236}">
                <a16:creationId xmlns:a16="http://schemas.microsoft.com/office/drawing/2014/main" id="{D75D5C00-2FFA-5D0A-96F1-DAC6D0A73C67}"/>
              </a:ext>
            </a:extLst>
          </p:cNvPr>
          <p:cNvSpPr/>
          <p:nvPr/>
        </p:nvSpPr>
        <p:spPr>
          <a:xfrm>
            <a:off x="4791414" y="454287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楕円 46">
            <a:extLst>
              <a:ext uri="{FF2B5EF4-FFF2-40B4-BE49-F238E27FC236}">
                <a16:creationId xmlns:a16="http://schemas.microsoft.com/office/drawing/2014/main" id="{5D9C295B-A357-0447-1384-DF6B939F18C4}"/>
              </a:ext>
            </a:extLst>
          </p:cNvPr>
          <p:cNvSpPr/>
          <p:nvPr/>
        </p:nvSpPr>
        <p:spPr>
          <a:xfrm>
            <a:off x="7156930" y="46157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楕円 47">
            <a:extLst>
              <a:ext uri="{FF2B5EF4-FFF2-40B4-BE49-F238E27FC236}">
                <a16:creationId xmlns:a16="http://schemas.microsoft.com/office/drawing/2014/main" id="{9A9CF732-D57A-39BA-D474-D34078C8A86B}"/>
              </a:ext>
            </a:extLst>
          </p:cNvPr>
          <p:cNvSpPr/>
          <p:nvPr/>
        </p:nvSpPr>
        <p:spPr>
          <a:xfrm>
            <a:off x="7653887" y="437059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楕円 48">
            <a:extLst>
              <a:ext uri="{FF2B5EF4-FFF2-40B4-BE49-F238E27FC236}">
                <a16:creationId xmlns:a16="http://schemas.microsoft.com/office/drawing/2014/main" id="{7A25411F-2197-E4E5-F093-C211BCF91D81}"/>
              </a:ext>
            </a:extLst>
          </p:cNvPr>
          <p:cNvSpPr/>
          <p:nvPr/>
        </p:nvSpPr>
        <p:spPr>
          <a:xfrm>
            <a:off x="8005070" y="486755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楕円 49">
            <a:extLst>
              <a:ext uri="{FF2B5EF4-FFF2-40B4-BE49-F238E27FC236}">
                <a16:creationId xmlns:a16="http://schemas.microsoft.com/office/drawing/2014/main" id="{77CFC02D-DEC3-5D31-9E76-2B1FFAC23713}"/>
              </a:ext>
            </a:extLst>
          </p:cNvPr>
          <p:cNvSpPr/>
          <p:nvPr/>
        </p:nvSpPr>
        <p:spPr>
          <a:xfrm>
            <a:off x="6951520" y="464889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楕円 50">
            <a:extLst>
              <a:ext uri="{FF2B5EF4-FFF2-40B4-BE49-F238E27FC236}">
                <a16:creationId xmlns:a16="http://schemas.microsoft.com/office/drawing/2014/main" id="{B667551E-B79D-2349-3F60-D82F864E804A}"/>
              </a:ext>
            </a:extLst>
          </p:cNvPr>
          <p:cNvSpPr/>
          <p:nvPr/>
        </p:nvSpPr>
        <p:spPr>
          <a:xfrm>
            <a:off x="7143676" y="480129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楕円 51">
            <a:extLst>
              <a:ext uri="{FF2B5EF4-FFF2-40B4-BE49-F238E27FC236}">
                <a16:creationId xmlns:a16="http://schemas.microsoft.com/office/drawing/2014/main" id="{0E5D5564-9D4A-652F-7312-ED99B143F34B}"/>
              </a:ext>
            </a:extLst>
          </p:cNvPr>
          <p:cNvSpPr/>
          <p:nvPr/>
        </p:nvSpPr>
        <p:spPr>
          <a:xfrm>
            <a:off x="7932181" y="498185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楕円 52">
            <a:extLst>
              <a:ext uri="{FF2B5EF4-FFF2-40B4-BE49-F238E27FC236}">
                <a16:creationId xmlns:a16="http://schemas.microsoft.com/office/drawing/2014/main" id="{9A33871C-8051-5E40-91AA-8B4C11F58894}"/>
              </a:ext>
            </a:extLst>
          </p:cNvPr>
          <p:cNvSpPr/>
          <p:nvPr/>
        </p:nvSpPr>
        <p:spPr>
          <a:xfrm>
            <a:off x="7793033" y="482779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7F4FADF0-B895-9788-563F-36601A677576}"/>
              </a:ext>
            </a:extLst>
          </p:cNvPr>
          <p:cNvSpPr/>
          <p:nvPr/>
        </p:nvSpPr>
        <p:spPr>
          <a:xfrm>
            <a:off x="7905682" y="446336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B133753A-FB1A-81E2-5D3E-7C4BD9F0FC30}"/>
              </a:ext>
            </a:extLst>
          </p:cNvPr>
          <p:cNvSpPr/>
          <p:nvPr/>
        </p:nvSpPr>
        <p:spPr>
          <a:xfrm>
            <a:off x="6796916" y="4544942"/>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DEB820CD-C4BB-3132-E672-BA3AEAC58F98}"/>
              </a:ext>
            </a:extLst>
          </p:cNvPr>
          <p:cNvSpPr/>
          <p:nvPr/>
        </p:nvSpPr>
        <p:spPr>
          <a:xfrm>
            <a:off x="7519570" y="4327290"/>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楕円 56">
            <a:extLst>
              <a:ext uri="{FF2B5EF4-FFF2-40B4-BE49-F238E27FC236}">
                <a16:creationId xmlns:a16="http://schemas.microsoft.com/office/drawing/2014/main" id="{C82F59A4-6E7D-9DB1-253C-89C7603698E0}"/>
              </a:ext>
            </a:extLst>
          </p:cNvPr>
          <p:cNvSpPr/>
          <p:nvPr/>
        </p:nvSpPr>
        <p:spPr>
          <a:xfrm>
            <a:off x="7664934" y="4750350"/>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楕円 57">
            <a:extLst>
              <a:ext uri="{FF2B5EF4-FFF2-40B4-BE49-F238E27FC236}">
                <a16:creationId xmlns:a16="http://schemas.microsoft.com/office/drawing/2014/main" id="{278D4E0E-DFAC-EEA1-FB6E-A5E252AC09D1}"/>
              </a:ext>
            </a:extLst>
          </p:cNvPr>
          <p:cNvSpPr/>
          <p:nvPr/>
        </p:nvSpPr>
        <p:spPr>
          <a:xfrm>
            <a:off x="7759903" y="454287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楕円 58">
            <a:extLst>
              <a:ext uri="{FF2B5EF4-FFF2-40B4-BE49-F238E27FC236}">
                <a16:creationId xmlns:a16="http://schemas.microsoft.com/office/drawing/2014/main" id="{EC74C3B4-2440-AFE5-9630-79812E85DA6F}"/>
              </a:ext>
            </a:extLst>
          </p:cNvPr>
          <p:cNvSpPr/>
          <p:nvPr/>
        </p:nvSpPr>
        <p:spPr>
          <a:xfrm>
            <a:off x="10145298" y="46223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楕円 59">
            <a:extLst>
              <a:ext uri="{FF2B5EF4-FFF2-40B4-BE49-F238E27FC236}">
                <a16:creationId xmlns:a16="http://schemas.microsoft.com/office/drawing/2014/main" id="{B331B6D3-8F43-083C-3384-4396076F7A5D}"/>
              </a:ext>
            </a:extLst>
          </p:cNvPr>
          <p:cNvSpPr/>
          <p:nvPr/>
        </p:nvSpPr>
        <p:spPr>
          <a:xfrm>
            <a:off x="10642255" y="437722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楕円 60">
            <a:extLst>
              <a:ext uri="{FF2B5EF4-FFF2-40B4-BE49-F238E27FC236}">
                <a16:creationId xmlns:a16="http://schemas.microsoft.com/office/drawing/2014/main" id="{D5631833-3F43-2070-50CE-1A2BCAB0ABFF}"/>
              </a:ext>
            </a:extLst>
          </p:cNvPr>
          <p:cNvSpPr/>
          <p:nvPr/>
        </p:nvSpPr>
        <p:spPr>
          <a:xfrm>
            <a:off x="10993438" y="487417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楕円 61">
            <a:extLst>
              <a:ext uri="{FF2B5EF4-FFF2-40B4-BE49-F238E27FC236}">
                <a16:creationId xmlns:a16="http://schemas.microsoft.com/office/drawing/2014/main" id="{375D870C-3F50-5C38-695A-777E1CF0754A}"/>
              </a:ext>
            </a:extLst>
          </p:cNvPr>
          <p:cNvSpPr/>
          <p:nvPr/>
        </p:nvSpPr>
        <p:spPr>
          <a:xfrm>
            <a:off x="9939888" y="46555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楕円 62">
            <a:extLst>
              <a:ext uri="{FF2B5EF4-FFF2-40B4-BE49-F238E27FC236}">
                <a16:creationId xmlns:a16="http://schemas.microsoft.com/office/drawing/2014/main" id="{FB0636D7-9D19-5D40-ED11-95AAEB55309A}"/>
              </a:ext>
            </a:extLst>
          </p:cNvPr>
          <p:cNvSpPr/>
          <p:nvPr/>
        </p:nvSpPr>
        <p:spPr>
          <a:xfrm>
            <a:off x="10132044" y="48079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楕円 63">
            <a:extLst>
              <a:ext uri="{FF2B5EF4-FFF2-40B4-BE49-F238E27FC236}">
                <a16:creationId xmlns:a16="http://schemas.microsoft.com/office/drawing/2014/main" id="{ABEF06A0-2EEA-E72A-7207-D8F6367778E2}"/>
              </a:ext>
            </a:extLst>
          </p:cNvPr>
          <p:cNvSpPr/>
          <p:nvPr/>
        </p:nvSpPr>
        <p:spPr>
          <a:xfrm>
            <a:off x="10920549" y="498848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楕円 64">
            <a:extLst>
              <a:ext uri="{FF2B5EF4-FFF2-40B4-BE49-F238E27FC236}">
                <a16:creationId xmlns:a16="http://schemas.microsoft.com/office/drawing/2014/main" id="{44D2A4F6-982B-34C7-CB3B-4596FD43B304}"/>
              </a:ext>
            </a:extLst>
          </p:cNvPr>
          <p:cNvSpPr/>
          <p:nvPr/>
        </p:nvSpPr>
        <p:spPr>
          <a:xfrm>
            <a:off x="10781401" y="483442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楕円 65">
            <a:extLst>
              <a:ext uri="{FF2B5EF4-FFF2-40B4-BE49-F238E27FC236}">
                <a16:creationId xmlns:a16="http://schemas.microsoft.com/office/drawing/2014/main" id="{D458E154-E486-82AC-2E8E-7B74BADAFEC5}"/>
              </a:ext>
            </a:extLst>
          </p:cNvPr>
          <p:cNvSpPr/>
          <p:nvPr/>
        </p:nvSpPr>
        <p:spPr>
          <a:xfrm>
            <a:off x="10894050" y="446998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A40A6AE2-79A5-F68E-9DBC-7417C4930E4D}"/>
              </a:ext>
            </a:extLst>
          </p:cNvPr>
          <p:cNvSpPr/>
          <p:nvPr/>
        </p:nvSpPr>
        <p:spPr>
          <a:xfrm>
            <a:off x="9785284" y="4551568"/>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E2FB0A55-3DDD-E168-3972-1CDFAE32B603}"/>
              </a:ext>
            </a:extLst>
          </p:cNvPr>
          <p:cNvSpPr/>
          <p:nvPr/>
        </p:nvSpPr>
        <p:spPr>
          <a:xfrm>
            <a:off x="10507938" y="4333916"/>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楕円 68">
            <a:extLst>
              <a:ext uri="{FF2B5EF4-FFF2-40B4-BE49-F238E27FC236}">
                <a16:creationId xmlns:a16="http://schemas.microsoft.com/office/drawing/2014/main" id="{B2731440-1E89-9A5D-4C0D-D7B18799E9A9}"/>
              </a:ext>
            </a:extLst>
          </p:cNvPr>
          <p:cNvSpPr/>
          <p:nvPr/>
        </p:nvSpPr>
        <p:spPr>
          <a:xfrm>
            <a:off x="10653302" y="4756976"/>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楕円 69">
            <a:extLst>
              <a:ext uri="{FF2B5EF4-FFF2-40B4-BE49-F238E27FC236}">
                <a16:creationId xmlns:a16="http://schemas.microsoft.com/office/drawing/2014/main" id="{29E90D63-BE91-F822-8EAE-5935E4E77925}"/>
              </a:ext>
            </a:extLst>
          </p:cNvPr>
          <p:cNvSpPr/>
          <p:nvPr/>
        </p:nvSpPr>
        <p:spPr>
          <a:xfrm>
            <a:off x="10748271" y="454950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矢印: 右 76">
            <a:extLst>
              <a:ext uri="{FF2B5EF4-FFF2-40B4-BE49-F238E27FC236}">
                <a16:creationId xmlns:a16="http://schemas.microsoft.com/office/drawing/2014/main" id="{05B7B01B-A18C-D45D-3FD3-839697C20190}"/>
              </a:ext>
            </a:extLst>
          </p:cNvPr>
          <p:cNvSpPr/>
          <p:nvPr/>
        </p:nvSpPr>
        <p:spPr>
          <a:xfrm rot="5400000">
            <a:off x="7133753" y="3888665"/>
            <a:ext cx="377343" cy="224678"/>
          </a:xfrm>
          <a:prstGeom prst="rightArrow">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矢印: 右 77">
            <a:extLst>
              <a:ext uri="{FF2B5EF4-FFF2-40B4-BE49-F238E27FC236}">
                <a16:creationId xmlns:a16="http://schemas.microsoft.com/office/drawing/2014/main" id="{C3484158-FC26-36C4-7D97-E83B6AA0E6C7}"/>
              </a:ext>
            </a:extLst>
          </p:cNvPr>
          <p:cNvSpPr/>
          <p:nvPr/>
        </p:nvSpPr>
        <p:spPr>
          <a:xfrm rot="16200000">
            <a:off x="7660880" y="3888665"/>
            <a:ext cx="377343" cy="224678"/>
          </a:xfrm>
          <a:prstGeom prst="rightArrow">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矢印: 右 79">
            <a:extLst>
              <a:ext uri="{FF2B5EF4-FFF2-40B4-BE49-F238E27FC236}">
                <a16:creationId xmlns:a16="http://schemas.microsoft.com/office/drawing/2014/main" id="{9326E32D-6EAD-7E01-BDB0-DC4C81B38ABA}"/>
              </a:ext>
            </a:extLst>
          </p:cNvPr>
          <p:cNvSpPr/>
          <p:nvPr/>
        </p:nvSpPr>
        <p:spPr>
          <a:xfrm rot="5400000">
            <a:off x="4178957"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矢印: 右 80">
            <a:extLst>
              <a:ext uri="{FF2B5EF4-FFF2-40B4-BE49-F238E27FC236}">
                <a16:creationId xmlns:a16="http://schemas.microsoft.com/office/drawing/2014/main" id="{0705E309-DD07-58E9-1F22-1CCC9D109776}"/>
              </a:ext>
            </a:extLst>
          </p:cNvPr>
          <p:cNvSpPr/>
          <p:nvPr/>
        </p:nvSpPr>
        <p:spPr>
          <a:xfrm rot="16200000">
            <a:off x="4706083"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2" name="矢印: 右 81">
            <a:extLst>
              <a:ext uri="{FF2B5EF4-FFF2-40B4-BE49-F238E27FC236}">
                <a16:creationId xmlns:a16="http://schemas.microsoft.com/office/drawing/2014/main" id="{3A63D505-CBA8-A1C3-276A-713CB625FA8A}"/>
              </a:ext>
            </a:extLst>
          </p:cNvPr>
          <p:cNvSpPr/>
          <p:nvPr/>
        </p:nvSpPr>
        <p:spPr>
          <a:xfrm rot="5400000">
            <a:off x="1097890" y="3888667"/>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矢印: 右 82">
            <a:extLst>
              <a:ext uri="{FF2B5EF4-FFF2-40B4-BE49-F238E27FC236}">
                <a16:creationId xmlns:a16="http://schemas.microsoft.com/office/drawing/2014/main" id="{9A415C77-8589-ABD8-615C-F5897327F46E}"/>
              </a:ext>
            </a:extLst>
          </p:cNvPr>
          <p:cNvSpPr/>
          <p:nvPr/>
        </p:nvSpPr>
        <p:spPr>
          <a:xfrm rot="16200000">
            <a:off x="1653591"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テキスト ボックス 83">
            <a:extLst>
              <a:ext uri="{FF2B5EF4-FFF2-40B4-BE49-F238E27FC236}">
                <a16:creationId xmlns:a16="http://schemas.microsoft.com/office/drawing/2014/main" id="{FD0EE660-A5C2-03D9-A49C-325E5071EA35}"/>
              </a:ext>
            </a:extLst>
          </p:cNvPr>
          <p:cNvSpPr txBox="1"/>
          <p:nvPr/>
        </p:nvSpPr>
        <p:spPr>
          <a:xfrm>
            <a:off x="7932181" y="3862505"/>
            <a:ext cx="917456" cy="276999"/>
          </a:xfrm>
          <a:prstGeom prst="rect">
            <a:avLst/>
          </a:prstGeom>
          <a:noFill/>
        </p:spPr>
        <p:txBody>
          <a:bodyPr wrap="square" rtlCol="0">
            <a:spAutoFit/>
          </a:bodyPr>
          <a:lstStyle/>
          <a:p>
            <a:pPr algn="ctr"/>
            <a:r>
              <a:rPr lang="ja-JP" altLang="en-US" sz="1200" dirty="0"/>
              <a:t>特定不可</a:t>
            </a:r>
            <a:endParaRPr kumimoji="1" lang="ja-JP" altLang="en-US" sz="1200" dirty="0"/>
          </a:p>
        </p:txBody>
      </p:sp>
      <p:sp>
        <p:nvSpPr>
          <p:cNvPr id="85" name="テキスト ボックス 84">
            <a:extLst>
              <a:ext uri="{FF2B5EF4-FFF2-40B4-BE49-F238E27FC236}">
                <a16:creationId xmlns:a16="http://schemas.microsoft.com/office/drawing/2014/main" id="{DA95C1BB-25A1-9BDC-7864-8B61226BFB75}"/>
              </a:ext>
            </a:extLst>
          </p:cNvPr>
          <p:cNvSpPr txBox="1"/>
          <p:nvPr/>
        </p:nvSpPr>
        <p:spPr>
          <a:xfrm>
            <a:off x="9916759" y="3298775"/>
            <a:ext cx="1313188" cy="338554"/>
          </a:xfrm>
          <a:prstGeom prst="rect">
            <a:avLst/>
          </a:prstGeom>
          <a:noFill/>
        </p:spPr>
        <p:txBody>
          <a:bodyPr wrap="square" rtlCol="0">
            <a:spAutoFit/>
          </a:bodyPr>
          <a:lstStyle/>
          <a:p>
            <a:pPr algn="ctr"/>
            <a:r>
              <a:rPr lang="ja-JP" altLang="en-US" sz="1600" dirty="0"/>
              <a:t>存在しない</a:t>
            </a:r>
            <a:endParaRPr kumimoji="1" lang="ja-JP" altLang="en-US" sz="1600" dirty="0"/>
          </a:p>
        </p:txBody>
      </p:sp>
      <p:sp>
        <p:nvSpPr>
          <p:cNvPr id="86" name="テキスト ボックス 85">
            <a:extLst>
              <a:ext uri="{FF2B5EF4-FFF2-40B4-BE49-F238E27FC236}">
                <a16:creationId xmlns:a16="http://schemas.microsoft.com/office/drawing/2014/main" id="{6FA22FBE-3C7C-D000-E4D6-FFBF67448BDE}"/>
              </a:ext>
            </a:extLst>
          </p:cNvPr>
          <p:cNvSpPr txBox="1"/>
          <p:nvPr/>
        </p:nvSpPr>
        <p:spPr>
          <a:xfrm>
            <a:off x="6562719" y="5431626"/>
            <a:ext cx="2003002" cy="276999"/>
          </a:xfrm>
          <a:prstGeom prst="rect">
            <a:avLst/>
          </a:prstGeom>
          <a:noFill/>
        </p:spPr>
        <p:txBody>
          <a:bodyPr wrap="square" rtlCol="0">
            <a:spAutoFit/>
          </a:bodyPr>
          <a:lstStyle/>
          <a:p>
            <a:pPr algn="ctr"/>
            <a:r>
              <a:rPr lang="ja-JP" altLang="en-US" sz="1200" dirty="0"/>
              <a:t>全体の目的が形成・合意</a:t>
            </a:r>
            <a:endParaRPr kumimoji="1" lang="ja-JP" altLang="en-US" sz="1200" dirty="0"/>
          </a:p>
        </p:txBody>
      </p:sp>
      <p:sp>
        <p:nvSpPr>
          <p:cNvPr id="87" name="テキスト ボックス 86">
            <a:extLst>
              <a:ext uri="{FF2B5EF4-FFF2-40B4-BE49-F238E27FC236}">
                <a16:creationId xmlns:a16="http://schemas.microsoft.com/office/drawing/2014/main" id="{C1ADA7EB-7D4F-D856-AD65-D1411C399022}"/>
              </a:ext>
            </a:extLst>
          </p:cNvPr>
          <p:cNvSpPr txBox="1"/>
          <p:nvPr/>
        </p:nvSpPr>
        <p:spPr>
          <a:xfrm>
            <a:off x="292738" y="5431626"/>
            <a:ext cx="2635475" cy="276999"/>
          </a:xfrm>
          <a:prstGeom prst="rect">
            <a:avLst/>
          </a:prstGeom>
          <a:noFill/>
        </p:spPr>
        <p:txBody>
          <a:bodyPr wrap="square" rtlCol="0">
            <a:spAutoFit/>
          </a:bodyPr>
          <a:lstStyle/>
          <a:p>
            <a:pPr algn="ctr"/>
            <a:r>
              <a:rPr lang="ja-JP" altLang="en-US" sz="1200" dirty="0"/>
              <a:t>独立の目的および管理権限が弱い</a:t>
            </a:r>
            <a:endParaRPr kumimoji="1" lang="ja-JP" altLang="en-US" sz="1200" dirty="0"/>
          </a:p>
        </p:txBody>
      </p:sp>
      <p:sp>
        <p:nvSpPr>
          <p:cNvPr id="89" name="テキスト ボックス 88">
            <a:extLst>
              <a:ext uri="{FF2B5EF4-FFF2-40B4-BE49-F238E27FC236}">
                <a16:creationId xmlns:a16="http://schemas.microsoft.com/office/drawing/2014/main" id="{3B1F2046-85B5-BB66-B93E-A5C074F7E003}"/>
              </a:ext>
            </a:extLst>
          </p:cNvPr>
          <p:cNvSpPr txBox="1"/>
          <p:nvPr/>
        </p:nvSpPr>
        <p:spPr>
          <a:xfrm>
            <a:off x="3385525" y="5431626"/>
            <a:ext cx="2447346" cy="276999"/>
          </a:xfrm>
          <a:prstGeom prst="rect">
            <a:avLst/>
          </a:prstGeom>
          <a:noFill/>
        </p:spPr>
        <p:txBody>
          <a:bodyPr wrap="square" rtlCol="0">
            <a:spAutoFit/>
          </a:bodyPr>
          <a:lstStyle/>
          <a:p>
            <a:pPr algn="ctr"/>
            <a:r>
              <a:rPr lang="ja-JP" altLang="en-US" sz="1200" dirty="0"/>
              <a:t>独立の目的および管理権限が強い</a:t>
            </a:r>
            <a:endParaRPr kumimoji="1" lang="ja-JP" altLang="en-US" sz="1200" dirty="0"/>
          </a:p>
        </p:txBody>
      </p:sp>
      <p:sp>
        <p:nvSpPr>
          <p:cNvPr id="90" name="テキスト ボックス 89">
            <a:extLst>
              <a:ext uri="{FF2B5EF4-FFF2-40B4-BE49-F238E27FC236}">
                <a16:creationId xmlns:a16="http://schemas.microsoft.com/office/drawing/2014/main" id="{A65B9B71-A70A-5B00-EEF7-B243F542FE8F}"/>
              </a:ext>
            </a:extLst>
          </p:cNvPr>
          <p:cNvSpPr txBox="1"/>
          <p:nvPr/>
        </p:nvSpPr>
        <p:spPr>
          <a:xfrm>
            <a:off x="1943386" y="3862505"/>
            <a:ext cx="561475" cy="276999"/>
          </a:xfrm>
          <a:prstGeom prst="rect">
            <a:avLst/>
          </a:prstGeom>
          <a:noFill/>
        </p:spPr>
        <p:txBody>
          <a:bodyPr wrap="square" rtlCol="0">
            <a:spAutoFit/>
          </a:bodyPr>
          <a:lstStyle/>
          <a:p>
            <a:pPr algn="ctr"/>
            <a:r>
              <a:rPr kumimoji="1" lang="ja-JP" altLang="en-US" sz="1200" dirty="0"/>
              <a:t>従属</a:t>
            </a:r>
          </a:p>
        </p:txBody>
      </p:sp>
      <p:sp>
        <p:nvSpPr>
          <p:cNvPr id="91" name="テキスト ボックス 90">
            <a:extLst>
              <a:ext uri="{FF2B5EF4-FFF2-40B4-BE49-F238E27FC236}">
                <a16:creationId xmlns:a16="http://schemas.microsoft.com/office/drawing/2014/main" id="{EDCC6E7E-7E4E-9CFB-F560-54347A790C50}"/>
              </a:ext>
            </a:extLst>
          </p:cNvPr>
          <p:cNvSpPr txBox="1"/>
          <p:nvPr/>
        </p:nvSpPr>
        <p:spPr>
          <a:xfrm>
            <a:off x="191943" y="3862505"/>
            <a:ext cx="972583" cy="276999"/>
          </a:xfrm>
          <a:prstGeom prst="rect">
            <a:avLst/>
          </a:prstGeom>
          <a:noFill/>
        </p:spPr>
        <p:txBody>
          <a:bodyPr wrap="square" rtlCol="0">
            <a:spAutoFit/>
          </a:bodyPr>
          <a:lstStyle/>
          <a:p>
            <a:pPr algn="ctr"/>
            <a:r>
              <a:rPr kumimoji="1" lang="ja-JP" altLang="en-US" sz="1200" dirty="0"/>
              <a:t>トップダウン</a:t>
            </a:r>
          </a:p>
        </p:txBody>
      </p:sp>
      <p:sp>
        <p:nvSpPr>
          <p:cNvPr id="17" name="テキスト ボックス 16">
            <a:extLst>
              <a:ext uri="{FF2B5EF4-FFF2-40B4-BE49-F238E27FC236}">
                <a16:creationId xmlns:a16="http://schemas.microsoft.com/office/drawing/2014/main" id="{2C465D08-BF88-AE98-4753-5DCB69981E4E}"/>
              </a:ext>
            </a:extLst>
          </p:cNvPr>
          <p:cNvSpPr txBox="1"/>
          <p:nvPr/>
        </p:nvSpPr>
        <p:spPr>
          <a:xfrm>
            <a:off x="3282706" y="3862505"/>
            <a:ext cx="972583" cy="276999"/>
          </a:xfrm>
          <a:prstGeom prst="rect">
            <a:avLst/>
          </a:prstGeom>
          <a:noFill/>
        </p:spPr>
        <p:txBody>
          <a:bodyPr wrap="square" rtlCol="0">
            <a:spAutoFit/>
          </a:bodyPr>
          <a:lstStyle/>
          <a:p>
            <a:pPr algn="ctr"/>
            <a:r>
              <a:rPr kumimoji="1" lang="ja-JP" altLang="en-US" sz="1200" dirty="0"/>
              <a:t>要請</a:t>
            </a:r>
            <a:endParaRPr kumimoji="1" lang="en-US" altLang="ja-JP" sz="1200" dirty="0"/>
          </a:p>
        </p:txBody>
      </p:sp>
      <p:sp>
        <p:nvSpPr>
          <p:cNvPr id="74" name="テキスト ボックス 73">
            <a:extLst>
              <a:ext uri="{FF2B5EF4-FFF2-40B4-BE49-F238E27FC236}">
                <a16:creationId xmlns:a16="http://schemas.microsoft.com/office/drawing/2014/main" id="{83853F25-9D48-91DA-7A4F-BE7D3F22BF5D}"/>
              </a:ext>
            </a:extLst>
          </p:cNvPr>
          <p:cNvSpPr txBox="1"/>
          <p:nvPr/>
        </p:nvSpPr>
        <p:spPr>
          <a:xfrm>
            <a:off x="4980256" y="3862505"/>
            <a:ext cx="972583" cy="276999"/>
          </a:xfrm>
          <a:prstGeom prst="rect">
            <a:avLst/>
          </a:prstGeom>
          <a:noFill/>
        </p:spPr>
        <p:txBody>
          <a:bodyPr wrap="square" rtlCol="0">
            <a:spAutoFit/>
          </a:bodyPr>
          <a:lstStyle/>
          <a:p>
            <a:pPr algn="ctr"/>
            <a:r>
              <a:rPr kumimoji="1" lang="ja-JP" altLang="en-US" sz="1200" dirty="0"/>
              <a:t>承認・合意</a:t>
            </a:r>
            <a:endParaRPr kumimoji="1" lang="en-US" altLang="ja-JP" sz="1200" dirty="0"/>
          </a:p>
        </p:txBody>
      </p:sp>
      <p:sp>
        <p:nvSpPr>
          <p:cNvPr id="75" name="テキスト ボックス 74">
            <a:extLst>
              <a:ext uri="{FF2B5EF4-FFF2-40B4-BE49-F238E27FC236}">
                <a16:creationId xmlns:a16="http://schemas.microsoft.com/office/drawing/2014/main" id="{D6071D9C-D443-E0B9-BCE2-FB1AFFB51CD0}"/>
              </a:ext>
            </a:extLst>
          </p:cNvPr>
          <p:cNvSpPr txBox="1"/>
          <p:nvPr/>
        </p:nvSpPr>
        <p:spPr>
          <a:xfrm>
            <a:off x="9258844" y="5431626"/>
            <a:ext cx="2694208" cy="276999"/>
          </a:xfrm>
          <a:prstGeom prst="rect">
            <a:avLst/>
          </a:prstGeom>
          <a:noFill/>
        </p:spPr>
        <p:txBody>
          <a:bodyPr wrap="square" rtlCol="0">
            <a:spAutoFit/>
          </a:bodyPr>
          <a:lstStyle/>
          <a:p>
            <a:pPr algn="ctr"/>
            <a:r>
              <a:rPr lang="ja-JP" altLang="en-US" sz="1200" dirty="0"/>
              <a:t>偶発・創発的に全体の目的が形成・合意</a:t>
            </a:r>
            <a:endParaRPr kumimoji="1" lang="ja-JP" altLang="en-US" sz="1200" dirty="0"/>
          </a:p>
        </p:txBody>
      </p:sp>
      <p:sp>
        <p:nvSpPr>
          <p:cNvPr id="76" name="テキスト ボックス 75">
            <a:extLst>
              <a:ext uri="{FF2B5EF4-FFF2-40B4-BE49-F238E27FC236}">
                <a16:creationId xmlns:a16="http://schemas.microsoft.com/office/drawing/2014/main" id="{CE37E4F6-4906-F426-EA3F-509FA2461ABD}"/>
              </a:ext>
            </a:extLst>
          </p:cNvPr>
          <p:cNvSpPr txBox="1"/>
          <p:nvPr/>
        </p:nvSpPr>
        <p:spPr>
          <a:xfrm>
            <a:off x="6562719" y="3862505"/>
            <a:ext cx="647366" cy="276999"/>
          </a:xfrm>
          <a:prstGeom prst="rect">
            <a:avLst/>
          </a:prstGeom>
          <a:noFill/>
        </p:spPr>
        <p:txBody>
          <a:bodyPr wrap="square" rtlCol="0">
            <a:spAutoFit/>
          </a:bodyPr>
          <a:lstStyle/>
          <a:p>
            <a:pPr algn="ctr"/>
            <a:r>
              <a:rPr lang="ja-JP" altLang="en-US" sz="1200" dirty="0"/>
              <a:t>誘導</a:t>
            </a:r>
            <a:endParaRPr kumimoji="1" lang="ja-JP" altLang="en-US" sz="1200" dirty="0"/>
          </a:p>
        </p:txBody>
      </p:sp>
      <p:sp>
        <p:nvSpPr>
          <p:cNvPr id="88" name="四角形: 角を丸くする 87">
            <a:extLst>
              <a:ext uri="{FF2B5EF4-FFF2-40B4-BE49-F238E27FC236}">
                <a16:creationId xmlns:a16="http://schemas.microsoft.com/office/drawing/2014/main" id="{5FAF3C73-3B2B-4A55-F9C6-3CAAA67296A1}"/>
              </a:ext>
            </a:extLst>
          </p:cNvPr>
          <p:cNvSpPr/>
          <p:nvPr/>
        </p:nvSpPr>
        <p:spPr>
          <a:xfrm>
            <a:off x="724829" y="330757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2" name="四角形: 角を丸くする 91">
            <a:extLst>
              <a:ext uri="{FF2B5EF4-FFF2-40B4-BE49-F238E27FC236}">
                <a16:creationId xmlns:a16="http://schemas.microsoft.com/office/drawing/2014/main" id="{91F2385D-5102-B5CE-3B45-B2BE34424AF7}"/>
              </a:ext>
            </a:extLst>
          </p:cNvPr>
          <p:cNvSpPr/>
          <p:nvPr/>
        </p:nvSpPr>
        <p:spPr>
          <a:xfrm>
            <a:off x="3765035" y="330757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3" name="四角形: 角を丸くする 92">
            <a:extLst>
              <a:ext uri="{FF2B5EF4-FFF2-40B4-BE49-F238E27FC236}">
                <a16:creationId xmlns:a16="http://schemas.microsoft.com/office/drawing/2014/main" id="{0D4A1C7C-94F9-8684-D32E-3F0BC1F04B90}"/>
              </a:ext>
            </a:extLst>
          </p:cNvPr>
          <p:cNvSpPr/>
          <p:nvPr/>
        </p:nvSpPr>
        <p:spPr>
          <a:xfrm>
            <a:off x="6710329" y="3307570"/>
            <a:ext cx="1739612" cy="320965"/>
          </a:xfrm>
          <a:prstGeom prst="round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8" name="テキスト ボックス 7">
            <a:extLst>
              <a:ext uri="{FF2B5EF4-FFF2-40B4-BE49-F238E27FC236}">
                <a16:creationId xmlns:a16="http://schemas.microsoft.com/office/drawing/2014/main" id="{C3BAB38B-5F1B-BD21-6B94-0EA355799D3F}"/>
              </a:ext>
            </a:extLst>
          </p:cNvPr>
          <p:cNvSpPr txBox="1"/>
          <p:nvPr/>
        </p:nvSpPr>
        <p:spPr>
          <a:xfrm>
            <a:off x="387213" y="5854386"/>
            <a:ext cx="2395886" cy="276999"/>
          </a:xfrm>
          <a:prstGeom prst="rect">
            <a:avLst/>
          </a:prstGeom>
          <a:noFill/>
        </p:spPr>
        <p:txBody>
          <a:bodyPr wrap="square" rtlCol="0">
            <a:spAutoFit/>
          </a:bodyPr>
          <a:lstStyle/>
          <a:p>
            <a:pPr algn="ctr"/>
            <a:r>
              <a:rPr kumimoji="1" lang="ja-JP" altLang="en-US" sz="1200" b="1" dirty="0"/>
              <a:t>例：米国の防衛システム</a:t>
            </a:r>
          </a:p>
        </p:txBody>
      </p:sp>
      <p:sp>
        <p:nvSpPr>
          <p:cNvPr id="12" name="テキスト ボックス 11">
            <a:extLst>
              <a:ext uri="{FF2B5EF4-FFF2-40B4-BE49-F238E27FC236}">
                <a16:creationId xmlns:a16="http://schemas.microsoft.com/office/drawing/2014/main" id="{5BCF272C-C86A-4021-EA94-4180070750A2}"/>
              </a:ext>
            </a:extLst>
          </p:cNvPr>
          <p:cNvSpPr txBox="1"/>
          <p:nvPr/>
        </p:nvSpPr>
        <p:spPr>
          <a:xfrm>
            <a:off x="2928213" y="5854386"/>
            <a:ext cx="3299074" cy="276999"/>
          </a:xfrm>
          <a:prstGeom prst="rect">
            <a:avLst/>
          </a:prstGeom>
          <a:noFill/>
        </p:spPr>
        <p:txBody>
          <a:bodyPr wrap="square" rtlCol="0">
            <a:spAutoFit/>
          </a:bodyPr>
          <a:lstStyle/>
          <a:p>
            <a:pPr algn="ctr"/>
            <a:r>
              <a:rPr kumimoji="1" lang="ja-JP" altLang="en-US" sz="1200" b="1" dirty="0"/>
              <a:t>例：組織の異なる工場間でリソースの連携・連動</a:t>
            </a:r>
          </a:p>
        </p:txBody>
      </p:sp>
      <p:sp>
        <p:nvSpPr>
          <p:cNvPr id="13" name="テキスト ボックス 12">
            <a:extLst>
              <a:ext uri="{FF2B5EF4-FFF2-40B4-BE49-F238E27FC236}">
                <a16:creationId xmlns:a16="http://schemas.microsoft.com/office/drawing/2014/main" id="{457C088A-3E0D-C636-C04A-5D5D496772CA}"/>
              </a:ext>
            </a:extLst>
          </p:cNvPr>
          <p:cNvSpPr txBox="1"/>
          <p:nvPr/>
        </p:nvSpPr>
        <p:spPr>
          <a:xfrm>
            <a:off x="7044716" y="5854386"/>
            <a:ext cx="4056722" cy="276999"/>
          </a:xfrm>
          <a:prstGeom prst="rect">
            <a:avLst/>
          </a:prstGeom>
          <a:noFill/>
        </p:spPr>
        <p:txBody>
          <a:bodyPr wrap="square" rtlCol="0">
            <a:spAutoFit/>
          </a:bodyPr>
          <a:lstStyle/>
          <a:p>
            <a:pPr algn="ctr"/>
            <a:r>
              <a:rPr kumimoji="1" lang="ja-JP" altLang="en-US" sz="1200" b="1" dirty="0"/>
              <a:t>多様な主体が種々の</a:t>
            </a:r>
            <a:r>
              <a:rPr kumimoji="1" lang="en-US" altLang="ja-JP" sz="1200" b="1" dirty="0"/>
              <a:t>SoS</a:t>
            </a:r>
            <a:r>
              <a:rPr kumimoji="1" lang="ja-JP" altLang="en-US" sz="1200" b="1" dirty="0"/>
              <a:t>をボトムアップ的・動的に形成・利用</a:t>
            </a:r>
          </a:p>
        </p:txBody>
      </p:sp>
      <p:sp>
        <p:nvSpPr>
          <p:cNvPr id="15" name="テキスト ボックス 14">
            <a:extLst>
              <a:ext uri="{FF2B5EF4-FFF2-40B4-BE49-F238E27FC236}">
                <a16:creationId xmlns:a16="http://schemas.microsoft.com/office/drawing/2014/main" id="{CB6F072D-AD99-87E1-CE31-457BAED8F42F}"/>
              </a:ext>
            </a:extLst>
          </p:cNvPr>
          <p:cNvSpPr txBox="1"/>
          <p:nvPr/>
        </p:nvSpPr>
        <p:spPr>
          <a:xfrm>
            <a:off x="10093133" y="3929135"/>
            <a:ext cx="972583" cy="276999"/>
          </a:xfrm>
          <a:prstGeom prst="rect">
            <a:avLst/>
          </a:prstGeom>
          <a:noFill/>
        </p:spPr>
        <p:txBody>
          <a:bodyPr wrap="square" rtlCol="0">
            <a:spAutoFit/>
          </a:bodyPr>
          <a:lstStyle/>
          <a:p>
            <a:pPr algn="ctr"/>
            <a:r>
              <a:rPr kumimoji="1" lang="ja-JP" altLang="en-US" sz="1200" dirty="0"/>
              <a:t>ボトムアップ</a:t>
            </a:r>
          </a:p>
        </p:txBody>
      </p:sp>
      <p:sp>
        <p:nvSpPr>
          <p:cNvPr id="71" name="タイトル 1">
            <a:extLst>
              <a:ext uri="{FF2B5EF4-FFF2-40B4-BE49-F238E27FC236}">
                <a16:creationId xmlns:a16="http://schemas.microsoft.com/office/drawing/2014/main" id="{3D75C8B4-640F-3345-C151-80AF423C653E}"/>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の分類（</a:t>
            </a:r>
            <a:r>
              <a:rPr lang="en-US" altLang="ja-JP" dirty="0"/>
              <a:t>Maier, </a:t>
            </a:r>
            <a:r>
              <a:rPr lang="en-US" altLang="ja-JP" dirty="0" err="1"/>
              <a:t>Dahmann</a:t>
            </a:r>
            <a:r>
              <a:rPr lang="en-US" altLang="ja-JP" dirty="0"/>
              <a:t> and K. Baldwin</a:t>
            </a:r>
            <a:r>
              <a:rPr lang="ja-JP" altLang="en-US" dirty="0"/>
              <a:t>）</a:t>
            </a:r>
            <a:endParaRPr lang="en-US" dirty="0"/>
          </a:p>
        </p:txBody>
      </p:sp>
      <p:sp>
        <p:nvSpPr>
          <p:cNvPr id="5" name="テキスト ボックス 4">
            <a:extLst>
              <a:ext uri="{FF2B5EF4-FFF2-40B4-BE49-F238E27FC236}">
                <a16:creationId xmlns:a16="http://schemas.microsoft.com/office/drawing/2014/main" id="{2EAA430F-0ECB-5F28-84BE-52EA21919285}"/>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
        <p:nvSpPr>
          <p:cNvPr id="18" name="吹き出し: 四角形 17">
            <a:extLst>
              <a:ext uri="{FF2B5EF4-FFF2-40B4-BE49-F238E27FC236}">
                <a16:creationId xmlns:a16="http://schemas.microsoft.com/office/drawing/2014/main" id="{CCB48D2B-FFE7-EC74-1BF2-EAD19CF55FA2}"/>
              </a:ext>
            </a:extLst>
          </p:cNvPr>
          <p:cNvSpPr/>
          <p:nvPr/>
        </p:nvSpPr>
        <p:spPr>
          <a:xfrm>
            <a:off x="5459221" y="-632217"/>
            <a:ext cx="6142013" cy="705026"/>
          </a:xfrm>
          <a:prstGeom prst="wedgeRectCallout">
            <a:avLst>
              <a:gd name="adj1" fmla="val -34120"/>
              <a:gd name="adj2" fmla="val 1453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altLang="ja-JP" sz="1600" dirty="0">
                <a:solidFill>
                  <a:schemeClr val="tx1"/>
                </a:solidFill>
              </a:rPr>
              <a:t>p10</a:t>
            </a:r>
            <a:r>
              <a:rPr lang="ja-JP" altLang="en-US" sz="1600" dirty="0">
                <a:solidFill>
                  <a:schemeClr val="tx1"/>
                </a:solidFill>
              </a:rPr>
              <a:t>が理解しづらいのですが、文中にある「ボトムアップ」を図中で表すとしたらどうなりますか？左側の指揮命令型の「トップダウン」だけ、</a:t>
            </a:r>
            <a:r>
              <a:rPr lang="en-US" altLang="ja-JP" sz="1600" dirty="0">
                <a:solidFill>
                  <a:schemeClr val="tx1"/>
                </a:solidFill>
              </a:rPr>
              <a:t>SoS </a:t>
            </a:r>
            <a:r>
              <a:rPr lang="ja-JP" altLang="en-US" sz="1600" dirty="0">
                <a:solidFill>
                  <a:schemeClr val="tx1"/>
                </a:solidFill>
              </a:rPr>
              <a:t>の中でも例外の様に感じます。</a:t>
            </a:r>
          </a:p>
        </p:txBody>
      </p:sp>
    </p:spTree>
    <p:extLst>
      <p:ext uri="{BB962C8B-B14F-4D97-AF65-F5344CB8AC3E}">
        <p14:creationId xmlns:p14="http://schemas.microsoft.com/office/powerpoint/2010/main" val="472050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 name="正方形/長方形 1170">
            <a:extLst>
              <a:ext uri="{FF2B5EF4-FFF2-40B4-BE49-F238E27FC236}">
                <a16:creationId xmlns:a16="http://schemas.microsoft.com/office/drawing/2014/main" id="{3C01996F-97A0-EAFF-D040-C39F4B107207}"/>
              </a:ext>
            </a:extLst>
          </p:cNvPr>
          <p:cNvSpPr/>
          <p:nvPr/>
        </p:nvSpPr>
        <p:spPr>
          <a:xfrm>
            <a:off x="6585860" y="1910443"/>
            <a:ext cx="5331320" cy="428727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70" name="正方形/長方形 1169">
            <a:extLst>
              <a:ext uri="{FF2B5EF4-FFF2-40B4-BE49-F238E27FC236}">
                <a16:creationId xmlns:a16="http://schemas.microsoft.com/office/drawing/2014/main" id="{1AEB7DA5-6628-BD40-C28E-39B047F83BA7}"/>
              </a:ext>
            </a:extLst>
          </p:cNvPr>
          <p:cNvSpPr/>
          <p:nvPr/>
        </p:nvSpPr>
        <p:spPr>
          <a:xfrm>
            <a:off x="243778" y="1910443"/>
            <a:ext cx="6112283" cy="4287279"/>
          </a:xfrm>
          <a:prstGeom prst="rect">
            <a:avLst/>
          </a:prstGeom>
          <a:solidFill>
            <a:schemeClr val="accent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25" name="四角形: 角を丸くする 1124">
            <a:extLst>
              <a:ext uri="{FF2B5EF4-FFF2-40B4-BE49-F238E27FC236}">
                <a16:creationId xmlns:a16="http://schemas.microsoft.com/office/drawing/2014/main" id="{1234FC3E-B824-E9D2-49D2-9BD90DCBEE7F}"/>
              </a:ext>
            </a:extLst>
          </p:cNvPr>
          <p:cNvSpPr/>
          <p:nvPr/>
        </p:nvSpPr>
        <p:spPr>
          <a:xfrm>
            <a:off x="9396030" y="3464638"/>
            <a:ext cx="971938" cy="15370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8" name="四角形: 角を丸くする 107">
            <a:extLst>
              <a:ext uri="{FF2B5EF4-FFF2-40B4-BE49-F238E27FC236}">
                <a16:creationId xmlns:a16="http://schemas.microsoft.com/office/drawing/2014/main" id="{D3522ADB-2A7C-C68E-B113-DD0B3A473618}"/>
              </a:ext>
            </a:extLst>
          </p:cNvPr>
          <p:cNvSpPr/>
          <p:nvPr/>
        </p:nvSpPr>
        <p:spPr>
          <a:xfrm>
            <a:off x="2735243" y="5417029"/>
            <a:ext cx="3008880"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7" name="四角形: 角を丸くする 106">
            <a:extLst>
              <a:ext uri="{FF2B5EF4-FFF2-40B4-BE49-F238E27FC236}">
                <a16:creationId xmlns:a16="http://schemas.microsoft.com/office/drawing/2014/main" id="{CE445C96-8CF7-8DBA-B623-71C63B4FF270}"/>
              </a:ext>
            </a:extLst>
          </p:cNvPr>
          <p:cNvSpPr/>
          <p:nvPr/>
        </p:nvSpPr>
        <p:spPr>
          <a:xfrm>
            <a:off x="2764304" y="3864768"/>
            <a:ext cx="2980292"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5" name="四角形: 角を丸くする 104">
            <a:extLst>
              <a:ext uri="{FF2B5EF4-FFF2-40B4-BE49-F238E27FC236}">
                <a16:creationId xmlns:a16="http://schemas.microsoft.com/office/drawing/2014/main" id="{2C78B123-6910-D861-3E3A-08710680E592}"/>
              </a:ext>
            </a:extLst>
          </p:cNvPr>
          <p:cNvSpPr/>
          <p:nvPr/>
        </p:nvSpPr>
        <p:spPr>
          <a:xfrm>
            <a:off x="2765442" y="2416046"/>
            <a:ext cx="2978681"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1593" y="1024731"/>
            <a:ext cx="11341887" cy="527020"/>
          </a:xfrm>
        </p:spPr>
        <p:txBody>
          <a:bodyPr/>
          <a:lstStyle/>
          <a:p>
            <a:r>
              <a:rPr lang="ja-JP" altLang="en-US" dirty="0"/>
              <a:t>電力需給平衡や全体コスト削減を達成するように、複数事業者間、需給間で連携する。</a:t>
            </a:r>
            <a:endParaRPr lang="en-US" altLang="ja-JP" dirty="0"/>
          </a:p>
        </p:txBody>
      </p:sp>
      <p:sp>
        <p:nvSpPr>
          <p:cNvPr id="8" name="テキスト ボックス 7">
            <a:extLst>
              <a:ext uri="{FF2B5EF4-FFF2-40B4-BE49-F238E27FC236}">
                <a16:creationId xmlns:a16="http://schemas.microsoft.com/office/drawing/2014/main" id="{DB7A024C-7D8F-360F-8A8D-648C5869C1B0}"/>
              </a:ext>
            </a:extLst>
          </p:cNvPr>
          <p:cNvSpPr txBox="1"/>
          <p:nvPr/>
        </p:nvSpPr>
        <p:spPr>
          <a:xfrm>
            <a:off x="219735" y="1554441"/>
            <a:ext cx="1174189" cy="338554"/>
          </a:xfrm>
          <a:prstGeom prst="rect">
            <a:avLst/>
          </a:prstGeom>
          <a:noFill/>
        </p:spPr>
        <p:txBody>
          <a:bodyPr wrap="square" rtlCol="0">
            <a:spAutoFit/>
          </a:bodyPr>
          <a:lstStyle/>
          <a:p>
            <a:pPr algn="ctr"/>
            <a:r>
              <a:rPr kumimoji="1" lang="ja-JP" altLang="en-US" sz="1600" b="1" dirty="0">
                <a:solidFill>
                  <a:schemeClr val="accent2"/>
                </a:solidFill>
              </a:rPr>
              <a:t>電力系統</a:t>
            </a:r>
          </a:p>
        </p:txBody>
      </p:sp>
      <p:sp>
        <p:nvSpPr>
          <p:cNvPr id="10" name="テキスト ボックス 9">
            <a:extLst>
              <a:ext uri="{FF2B5EF4-FFF2-40B4-BE49-F238E27FC236}">
                <a16:creationId xmlns:a16="http://schemas.microsoft.com/office/drawing/2014/main" id="{1B8A8104-CC79-E77B-BC36-42E195AEAD84}"/>
              </a:ext>
            </a:extLst>
          </p:cNvPr>
          <p:cNvSpPr txBox="1"/>
          <p:nvPr/>
        </p:nvSpPr>
        <p:spPr>
          <a:xfrm>
            <a:off x="10577093" y="1545326"/>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28" name="テキスト ボックス 27">
            <a:extLst>
              <a:ext uri="{FF2B5EF4-FFF2-40B4-BE49-F238E27FC236}">
                <a16:creationId xmlns:a16="http://schemas.microsoft.com/office/drawing/2014/main" id="{62C103DD-1A4E-681E-2315-5421EA5D79C3}"/>
              </a:ext>
            </a:extLst>
          </p:cNvPr>
          <p:cNvSpPr txBox="1"/>
          <p:nvPr/>
        </p:nvSpPr>
        <p:spPr>
          <a:xfrm>
            <a:off x="5693255" y="2184113"/>
            <a:ext cx="1386596" cy="338554"/>
          </a:xfrm>
          <a:prstGeom prst="rect">
            <a:avLst/>
          </a:prstGeom>
          <a:noFill/>
        </p:spPr>
        <p:txBody>
          <a:bodyPr wrap="square" rtlCol="0">
            <a:spAutoFit/>
          </a:bodyPr>
          <a:lstStyle/>
          <a:p>
            <a:r>
              <a:rPr kumimoji="1" lang="ja-JP" altLang="en-US" sz="1600" dirty="0"/>
              <a:t>発電事業者</a:t>
            </a:r>
          </a:p>
        </p:txBody>
      </p:sp>
      <p:sp>
        <p:nvSpPr>
          <p:cNvPr id="29" name="テキスト ボックス 28">
            <a:extLst>
              <a:ext uri="{FF2B5EF4-FFF2-40B4-BE49-F238E27FC236}">
                <a16:creationId xmlns:a16="http://schemas.microsoft.com/office/drawing/2014/main" id="{87687598-2BD2-33D3-FEFD-73E9A71DAC12}"/>
              </a:ext>
            </a:extLst>
          </p:cNvPr>
          <p:cNvSpPr txBox="1"/>
          <p:nvPr/>
        </p:nvSpPr>
        <p:spPr>
          <a:xfrm>
            <a:off x="5693255" y="3611559"/>
            <a:ext cx="1464877" cy="338554"/>
          </a:xfrm>
          <a:prstGeom prst="rect">
            <a:avLst/>
          </a:prstGeom>
          <a:noFill/>
        </p:spPr>
        <p:txBody>
          <a:bodyPr wrap="square" rtlCol="0">
            <a:spAutoFit/>
          </a:bodyPr>
          <a:lstStyle/>
          <a:p>
            <a:r>
              <a:rPr kumimoji="1" lang="ja-JP" altLang="en-US" sz="1600" dirty="0"/>
              <a:t>送配電事業者</a:t>
            </a:r>
          </a:p>
        </p:txBody>
      </p:sp>
      <p:pic>
        <p:nvPicPr>
          <p:cNvPr id="30" name="グラフィックス 29" descr="建物 単色塗りつぶし">
            <a:extLst>
              <a:ext uri="{FF2B5EF4-FFF2-40B4-BE49-F238E27FC236}">
                <a16:creationId xmlns:a16="http://schemas.microsoft.com/office/drawing/2014/main" id="{64741E04-9D00-4E52-70EB-7A9F11284C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66955" y="3980873"/>
            <a:ext cx="531671" cy="531671"/>
          </a:xfrm>
          <a:prstGeom prst="rect">
            <a:avLst/>
          </a:prstGeom>
        </p:spPr>
      </p:pic>
      <p:sp>
        <p:nvSpPr>
          <p:cNvPr id="33" name="テキスト ボックス 32">
            <a:extLst>
              <a:ext uri="{FF2B5EF4-FFF2-40B4-BE49-F238E27FC236}">
                <a16:creationId xmlns:a16="http://schemas.microsoft.com/office/drawing/2014/main" id="{3588065C-ABF0-A109-C07B-32DE44BE94C5}"/>
              </a:ext>
            </a:extLst>
          </p:cNvPr>
          <p:cNvSpPr txBox="1"/>
          <p:nvPr/>
        </p:nvSpPr>
        <p:spPr>
          <a:xfrm>
            <a:off x="5693255" y="5396267"/>
            <a:ext cx="914400" cy="338554"/>
          </a:xfrm>
          <a:prstGeom prst="rect">
            <a:avLst/>
          </a:prstGeom>
          <a:noFill/>
        </p:spPr>
        <p:txBody>
          <a:bodyPr wrap="square" rtlCol="0">
            <a:spAutoFit/>
          </a:bodyPr>
          <a:lstStyle/>
          <a:p>
            <a:pPr algn="ctr"/>
            <a:r>
              <a:rPr kumimoji="1" lang="ja-JP" altLang="en-US" sz="1600" dirty="0"/>
              <a:t>需要家</a:t>
            </a:r>
          </a:p>
        </p:txBody>
      </p:sp>
      <p:cxnSp>
        <p:nvCxnSpPr>
          <p:cNvPr id="35" name="直線矢印コネクタ 34">
            <a:extLst>
              <a:ext uri="{FF2B5EF4-FFF2-40B4-BE49-F238E27FC236}">
                <a16:creationId xmlns:a16="http://schemas.microsoft.com/office/drawing/2014/main" id="{6608B068-B544-4ED8-3415-05099D989AD4}"/>
              </a:ext>
            </a:extLst>
          </p:cNvPr>
          <p:cNvCxnSpPr>
            <a:cxnSpLocks/>
          </p:cNvCxnSpPr>
          <p:nvPr/>
        </p:nvCxnSpPr>
        <p:spPr>
          <a:xfrm>
            <a:off x="5021332" y="3157458"/>
            <a:ext cx="0" cy="753854"/>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060" name="グループ化 1059">
            <a:extLst>
              <a:ext uri="{FF2B5EF4-FFF2-40B4-BE49-F238E27FC236}">
                <a16:creationId xmlns:a16="http://schemas.microsoft.com/office/drawing/2014/main" id="{96D2B325-9638-6A76-A5DF-37DA76920FE1}"/>
              </a:ext>
            </a:extLst>
          </p:cNvPr>
          <p:cNvGrpSpPr/>
          <p:nvPr/>
        </p:nvGrpSpPr>
        <p:grpSpPr>
          <a:xfrm>
            <a:off x="363938" y="5411817"/>
            <a:ext cx="1741039" cy="736762"/>
            <a:chOff x="4869709" y="5419009"/>
            <a:chExt cx="1741039" cy="736762"/>
          </a:xfrm>
        </p:grpSpPr>
        <p:sp>
          <p:nvSpPr>
            <p:cNvPr id="1050" name="四角形: 角を丸くする 1049">
              <a:extLst>
                <a:ext uri="{FF2B5EF4-FFF2-40B4-BE49-F238E27FC236}">
                  <a16:creationId xmlns:a16="http://schemas.microsoft.com/office/drawing/2014/main" id="{5599D7B5-08EE-47B5-E84C-B154EC531B89}"/>
                </a:ext>
              </a:extLst>
            </p:cNvPr>
            <p:cNvSpPr/>
            <p:nvPr/>
          </p:nvSpPr>
          <p:spPr>
            <a:xfrm>
              <a:off x="4869709" y="5419009"/>
              <a:ext cx="1741039"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058" name="グループ化 1057">
              <a:extLst>
                <a:ext uri="{FF2B5EF4-FFF2-40B4-BE49-F238E27FC236}">
                  <a16:creationId xmlns:a16="http://schemas.microsoft.com/office/drawing/2014/main" id="{3BE02C81-349A-6CE9-C4DF-E20E3388850E}"/>
                </a:ext>
              </a:extLst>
            </p:cNvPr>
            <p:cNvGrpSpPr/>
            <p:nvPr/>
          </p:nvGrpSpPr>
          <p:grpSpPr>
            <a:xfrm>
              <a:off x="4933061" y="5549797"/>
              <a:ext cx="1550390" cy="513981"/>
              <a:chOff x="4933061" y="5549797"/>
              <a:chExt cx="1550390" cy="513981"/>
            </a:xfrm>
          </p:grpSpPr>
          <p:pic>
            <p:nvPicPr>
              <p:cNvPr id="89" name="グラフィックス 88" descr="風力タービン 単色塗りつぶし">
                <a:extLst>
                  <a:ext uri="{FF2B5EF4-FFF2-40B4-BE49-F238E27FC236}">
                    <a16:creationId xmlns:a16="http://schemas.microsoft.com/office/drawing/2014/main" id="{B2ACB2A9-1740-A0B0-D1FD-9DD324AA10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0218" y="5586879"/>
                <a:ext cx="433233" cy="433233"/>
              </a:xfrm>
              <a:prstGeom prst="rect">
                <a:avLst/>
              </a:prstGeom>
            </p:spPr>
          </p:pic>
          <p:pic>
            <p:nvPicPr>
              <p:cNvPr id="90" name="グラフィックス 89" descr="ソーラー パネル 単色塗りつぶし">
                <a:extLst>
                  <a:ext uri="{FF2B5EF4-FFF2-40B4-BE49-F238E27FC236}">
                    <a16:creationId xmlns:a16="http://schemas.microsoft.com/office/drawing/2014/main" id="{BC644D85-1AF1-9E6A-5619-39F470D1E22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23612" y="5570773"/>
                <a:ext cx="433233" cy="433233"/>
              </a:xfrm>
              <a:prstGeom prst="rect">
                <a:avLst/>
              </a:prstGeom>
            </p:spPr>
          </p:pic>
          <p:pic>
            <p:nvPicPr>
              <p:cNvPr id="91" name="Picture 2" descr="バッテリー | フリーのアイコンイラスト素材 icon-pit">
                <a:extLst>
                  <a:ext uri="{FF2B5EF4-FFF2-40B4-BE49-F238E27FC236}">
                    <a16:creationId xmlns:a16="http://schemas.microsoft.com/office/drawing/2014/main" id="{B7B00088-D7C6-482A-4743-5C9AF532247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3061" y="5549797"/>
                <a:ext cx="513981" cy="51398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025" name="テキスト ボックス 1024">
            <a:extLst>
              <a:ext uri="{FF2B5EF4-FFF2-40B4-BE49-F238E27FC236}">
                <a16:creationId xmlns:a16="http://schemas.microsoft.com/office/drawing/2014/main" id="{F26A17B7-5952-38AC-2040-3A329911F249}"/>
              </a:ext>
            </a:extLst>
          </p:cNvPr>
          <p:cNvSpPr txBox="1"/>
          <p:nvPr/>
        </p:nvSpPr>
        <p:spPr>
          <a:xfrm>
            <a:off x="5693255" y="3888390"/>
            <a:ext cx="811774" cy="276999"/>
          </a:xfrm>
          <a:prstGeom prst="rect">
            <a:avLst/>
          </a:prstGeom>
          <a:noFill/>
        </p:spPr>
        <p:txBody>
          <a:bodyPr wrap="square" rtlCol="0">
            <a:spAutoFit/>
          </a:bodyPr>
          <a:lstStyle/>
          <a:p>
            <a:r>
              <a:rPr kumimoji="1" lang="ja-JP" altLang="en-US" sz="1200" dirty="0"/>
              <a:t>地域電力</a:t>
            </a:r>
          </a:p>
        </p:txBody>
      </p:sp>
      <p:sp>
        <p:nvSpPr>
          <p:cNvPr id="1038" name="テキスト ボックス 1037">
            <a:extLst>
              <a:ext uri="{FF2B5EF4-FFF2-40B4-BE49-F238E27FC236}">
                <a16:creationId xmlns:a16="http://schemas.microsoft.com/office/drawing/2014/main" id="{09145DB0-2B4B-E983-E487-4A94061F2D5C}"/>
              </a:ext>
            </a:extLst>
          </p:cNvPr>
          <p:cNvSpPr txBox="1"/>
          <p:nvPr/>
        </p:nvSpPr>
        <p:spPr>
          <a:xfrm>
            <a:off x="3063186" y="1917621"/>
            <a:ext cx="755703" cy="307777"/>
          </a:xfrm>
          <a:prstGeom prst="rect">
            <a:avLst/>
          </a:prstGeom>
          <a:noFill/>
        </p:spPr>
        <p:txBody>
          <a:bodyPr wrap="square" rtlCol="0">
            <a:spAutoFit/>
          </a:bodyPr>
          <a:lstStyle/>
          <a:p>
            <a:pPr algn="ctr"/>
            <a:r>
              <a:rPr kumimoji="1" lang="ja-JP" altLang="en-US" sz="1400" dirty="0"/>
              <a:t>地域</a:t>
            </a:r>
            <a:r>
              <a:rPr kumimoji="1" lang="en-US" altLang="ja-JP" sz="1400" dirty="0"/>
              <a:t>A</a:t>
            </a:r>
            <a:endParaRPr kumimoji="1" lang="ja-JP" altLang="en-US" sz="1400" dirty="0"/>
          </a:p>
        </p:txBody>
      </p:sp>
      <p:sp>
        <p:nvSpPr>
          <p:cNvPr id="1039" name="テキスト ボックス 1038">
            <a:extLst>
              <a:ext uri="{FF2B5EF4-FFF2-40B4-BE49-F238E27FC236}">
                <a16:creationId xmlns:a16="http://schemas.microsoft.com/office/drawing/2014/main" id="{FC0BE510-E92D-633C-6706-E6A5B6586128}"/>
              </a:ext>
            </a:extLst>
          </p:cNvPr>
          <p:cNvSpPr txBox="1"/>
          <p:nvPr/>
        </p:nvSpPr>
        <p:spPr>
          <a:xfrm>
            <a:off x="4626587" y="1917621"/>
            <a:ext cx="831672" cy="307777"/>
          </a:xfrm>
          <a:prstGeom prst="rect">
            <a:avLst/>
          </a:prstGeom>
          <a:noFill/>
        </p:spPr>
        <p:txBody>
          <a:bodyPr wrap="square" rtlCol="0">
            <a:spAutoFit/>
          </a:bodyPr>
          <a:lstStyle/>
          <a:p>
            <a:pPr algn="ctr"/>
            <a:r>
              <a:rPr kumimoji="1" lang="ja-JP" altLang="en-US" sz="1400" dirty="0"/>
              <a:t>地域</a:t>
            </a:r>
            <a:r>
              <a:rPr kumimoji="1" lang="en-US" altLang="ja-JP" sz="1400" dirty="0"/>
              <a:t>B</a:t>
            </a:r>
            <a:endParaRPr kumimoji="1" lang="ja-JP" altLang="en-US" sz="1400" dirty="0"/>
          </a:p>
        </p:txBody>
      </p:sp>
      <p:cxnSp>
        <p:nvCxnSpPr>
          <p:cNvPr id="1040" name="直線矢印コネクタ 1039">
            <a:extLst>
              <a:ext uri="{FF2B5EF4-FFF2-40B4-BE49-F238E27FC236}">
                <a16:creationId xmlns:a16="http://schemas.microsoft.com/office/drawing/2014/main" id="{5ACCFD7E-769A-0B93-8BB1-8E023963B0AB}"/>
              </a:ext>
            </a:extLst>
          </p:cNvPr>
          <p:cNvCxnSpPr>
            <a:cxnSpLocks/>
            <a:stCxn id="1050" idx="3"/>
            <a:endCxn id="108" idx="1"/>
          </p:cNvCxnSpPr>
          <p:nvPr/>
        </p:nvCxnSpPr>
        <p:spPr>
          <a:xfrm>
            <a:off x="2104977" y="5780198"/>
            <a:ext cx="630266" cy="5212"/>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43" name="テキスト ボックス 1042">
            <a:extLst>
              <a:ext uri="{FF2B5EF4-FFF2-40B4-BE49-F238E27FC236}">
                <a16:creationId xmlns:a16="http://schemas.microsoft.com/office/drawing/2014/main" id="{45A1DA15-1D4D-FDF4-9F9E-83D934B4891E}"/>
              </a:ext>
            </a:extLst>
          </p:cNvPr>
          <p:cNvSpPr txBox="1"/>
          <p:nvPr/>
        </p:nvSpPr>
        <p:spPr>
          <a:xfrm>
            <a:off x="5693255" y="2452606"/>
            <a:ext cx="1420296" cy="276999"/>
          </a:xfrm>
          <a:prstGeom prst="rect">
            <a:avLst/>
          </a:prstGeom>
          <a:noFill/>
        </p:spPr>
        <p:txBody>
          <a:bodyPr wrap="square" rtlCol="0">
            <a:spAutoFit/>
          </a:bodyPr>
          <a:lstStyle/>
          <a:p>
            <a:r>
              <a:rPr kumimoji="1" lang="ja-JP" altLang="en-US" sz="1200" dirty="0"/>
              <a:t>地域電力／新電力</a:t>
            </a:r>
            <a:endParaRPr kumimoji="1" lang="en-US" altLang="ja-JP" sz="1200" dirty="0"/>
          </a:p>
        </p:txBody>
      </p:sp>
      <p:pic>
        <p:nvPicPr>
          <p:cNvPr id="1120" name="グラフィックス 1119" descr="建物 単色塗りつぶし">
            <a:extLst>
              <a:ext uri="{FF2B5EF4-FFF2-40B4-BE49-F238E27FC236}">
                <a16:creationId xmlns:a16="http://schemas.microsoft.com/office/drawing/2014/main" id="{17E191E4-B541-A130-6F23-1675EA863B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52543" y="3980708"/>
            <a:ext cx="531671" cy="531671"/>
          </a:xfrm>
          <a:prstGeom prst="rect">
            <a:avLst/>
          </a:prstGeom>
        </p:spPr>
      </p:pic>
      <p:pic>
        <p:nvPicPr>
          <p:cNvPr id="1124" name="グラフィックス 1123" descr="建物 単色塗りつぶし">
            <a:extLst>
              <a:ext uri="{FF2B5EF4-FFF2-40B4-BE49-F238E27FC236}">
                <a16:creationId xmlns:a16="http://schemas.microsoft.com/office/drawing/2014/main" id="{151544E6-1A47-01A4-C8B7-BDF84E3BDD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16082" y="2591106"/>
            <a:ext cx="449861" cy="449861"/>
          </a:xfrm>
          <a:prstGeom prst="rect">
            <a:avLst/>
          </a:prstGeom>
        </p:spPr>
      </p:pic>
      <p:sp>
        <p:nvSpPr>
          <p:cNvPr id="1153" name="テキスト ボックス 1152">
            <a:extLst>
              <a:ext uri="{FF2B5EF4-FFF2-40B4-BE49-F238E27FC236}">
                <a16:creationId xmlns:a16="http://schemas.microsoft.com/office/drawing/2014/main" id="{4B4DF57D-9240-515E-DB51-B4832186C507}"/>
              </a:ext>
            </a:extLst>
          </p:cNvPr>
          <p:cNvSpPr txBox="1"/>
          <p:nvPr/>
        </p:nvSpPr>
        <p:spPr>
          <a:xfrm>
            <a:off x="3805437" y="3951731"/>
            <a:ext cx="853280" cy="276999"/>
          </a:xfrm>
          <a:prstGeom prst="rect">
            <a:avLst/>
          </a:prstGeom>
          <a:noFill/>
        </p:spPr>
        <p:txBody>
          <a:bodyPr wrap="square" rtlCol="0">
            <a:spAutoFit/>
          </a:bodyPr>
          <a:lstStyle/>
          <a:p>
            <a:pPr algn="ctr"/>
            <a:r>
              <a:rPr kumimoji="1" lang="ja-JP" altLang="en-US" sz="1200" b="1" dirty="0"/>
              <a:t>電力融通</a:t>
            </a:r>
          </a:p>
        </p:txBody>
      </p:sp>
      <p:sp>
        <p:nvSpPr>
          <p:cNvPr id="7" name="矢印: 左右 6">
            <a:extLst>
              <a:ext uri="{FF2B5EF4-FFF2-40B4-BE49-F238E27FC236}">
                <a16:creationId xmlns:a16="http://schemas.microsoft.com/office/drawing/2014/main" id="{EB831B15-AC93-13B4-817B-2F280C7D05CA}"/>
              </a:ext>
            </a:extLst>
          </p:cNvPr>
          <p:cNvSpPr/>
          <p:nvPr/>
        </p:nvSpPr>
        <p:spPr>
          <a:xfrm rot="5400000">
            <a:off x="1733996" y="4033599"/>
            <a:ext cx="1364881" cy="19418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ボックス 10">
            <a:extLst>
              <a:ext uri="{FF2B5EF4-FFF2-40B4-BE49-F238E27FC236}">
                <a16:creationId xmlns:a16="http://schemas.microsoft.com/office/drawing/2014/main" id="{976EC6A2-A577-F573-AF08-A6993E89A433}"/>
              </a:ext>
            </a:extLst>
          </p:cNvPr>
          <p:cNvSpPr txBox="1"/>
          <p:nvPr/>
        </p:nvSpPr>
        <p:spPr>
          <a:xfrm>
            <a:off x="1089323" y="4044311"/>
            <a:ext cx="1226203" cy="276999"/>
          </a:xfrm>
          <a:prstGeom prst="rect">
            <a:avLst/>
          </a:prstGeom>
          <a:noFill/>
        </p:spPr>
        <p:txBody>
          <a:bodyPr wrap="square" rtlCol="0">
            <a:spAutoFit/>
          </a:bodyPr>
          <a:lstStyle/>
          <a:p>
            <a:pPr algn="ctr"/>
            <a:r>
              <a:rPr kumimoji="1" lang="ja-JP" altLang="en-US" sz="1200" b="1" dirty="0"/>
              <a:t>電力需給平衡</a:t>
            </a:r>
          </a:p>
        </p:txBody>
      </p:sp>
      <p:pic>
        <p:nvPicPr>
          <p:cNvPr id="49" name="グラフィックス 48" descr="稲妻 単色塗りつぶし">
            <a:extLst>
              <a:ext uri="{FF2B5EF4-FFF2-40B4-BE49-F238E27FC236}">
                <a16:creationId xmlns:a16="http://schemas.microsoft.com/office/drawing/2014/main" id="{F9DB27DA-B24B-15D4-4BCB-4229959F60D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62347" y="4878956"/>
            <a:ext cx="312523" cy="312523"/>
          </a:xfrm>
          <a:prstGeom prst="rect">
            <a:avLst/>
          </a:prstGeom>
        </p:spPr>
      </p:pic>
      <p:pic>
        <p:nvPicPr>
          <p:cNvPr id="58" name="グラフィックス 57" descr="硬貨 単色塗りつぶし">
            <a:extLst>
              <a:ext uri="{FF2B5EF4-FFF2-40B4-BE49-F238E27FC236}">
                <a16:creationId xmlns:a16="http://schemas.microsoft.com/office/drawing/2014/main" id="{73A8933E-62D9-211D-067F-94E4F07517C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73581" y="2384453"/>
            <a:ext cx="323974" cy="323974"/>
          </a:xfrm>
          <a:prstGeom prst="rect">
            <a:avLst/>
          </a:prstGeom>
        </p:spPr>
      </p:pic>
      <p:sp>
        <p:nvSpPr>
          <p:cNvPr id="59" name="テキスト ボックス 58">
            <a:extLst>
              <a:ext uri="{FF2B5EF4-FFF2-40B4-BE49-F238E27FC236}">
                <a16:creationId xmlns:a16="http://schemas.microsoft.com/office/drawing/2014/main" id="{51A4115B-72FE-B6FE-5BC7-FD3B48814B34}"/>
              </a:ext>
            </a:extLst>
          </p:cNvPr>
          <p:cNvSpPr txBox="1"/>
          <p:nvPr/>
        </p:nvSpPr>
        <p:spPr>
          <a:xfrm>
            <a:off x="8371877" y="4257179"/>
            <a:ext cx="1031539" cy="461665"/>
          </a:xfrm>
          <a:prstGeom prst="rect">
            <a:avLst/>
          </a:prstGeom>
          <a:noFill/>
        </p:spPr>
        <p:txBody>
          <a:bodyPr wrap="square" rtlCol="0">
            <a:spAutoFit/>
          </a:bodyPr>
          <a:lstStyle/>
          <a:p>
            <a:r>
              <a:rPr kumimoji="1" lang="ja-JP" altLang="en-US" sz="1200" dirty="0"/>
              <a:t>託送料金＋インバランス</a:t>
            </a:r>
          </a:p>
        </p:txBody>
      </p:sp>
      <p:pic>
        <p:nvPicPr>
          <p:cNvPr id="64" name="グラフィックス 63" descr="硬貨 単色塗りつぶし">
            <a:extLst>
              <a:ext uri="{FF2B5EF4-FFF2-40B4-BE49-F238E27FC236}">
                <a16:creationId xmlns:a16="http://schemas.microsoft.com/office/drawing/2014/main" id="{F40366DD-C795-6951-FBC8-987DF761767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73581" y="5435631"/>
            <a:ext cx="323974" cy="323974"/>
          </a:xfrm>
          <a:prstGeom prst="rect">
            <a:avLst/>
          </a:prstGeom>
        </p:spPr>
      </p:pic>
      <p:sp>
        <p:nvSpPr>
          <p:cNvPr id="67" name="テキスト ボックス 66">
            <a:extLst>
              <a:ext uri="{FF2B5EF4-FFF2-40B4-BE49-F238E27FC236}">
                <a16:creationId xmlns:a16="http://schemas.microsoft.com/office/drawing/2014/main" id="{AF984A3E-9AF2-E1AE-D307-DAF701B40B87}"/>
              </a:ext>
            </a:extLst>
          </p:cNvPr>
          <p:cNvSpPr txBox="1"/>
          <p:nvPr/>
        </p:nvSpPr>
        <p:spPr>
          <a:xfrm>
            <a:off x="10323103" y="3992249"/>
            <a:ext cx="1754522" cy="338554"/>
          </a:xfrm>
          <a:prstGeom prst="rect">
            <a:avLst/>
          </a:prstGeom>
          <a:noFill/>
        </p:spPr>
        <p:txBody>
          <a:bodyPr wrap="square" rtlCol="0">
            <a:spAutoFit/>
          </a:bodyPr>
          <a:lstStyle/>
          <a:p>
            <a:r>
              <a:rPr kumimoji="1" lang="ja-JP" altLang="en-US" sz="1600" dirty="0"/>
              <a:t>小売電気事業者</a:t>
            </a:r>
            <a:endParaRPr kumimoji="1" lang="en-US" altLang="ja-JP" sz="1600" dirty="0"/>
          </a:p>
        </p:txBody>
      </p:sp>
      <p:sp>
        <p:nvSpPr>
          <p:cNvPr id="75" name="テキスト ボックス 74">
            <a:extLst>
              <a:ext uri="{FF2B5EF4-FFF2-40B4-BE49-F238E27FC236}">
                <a16:creationId xmlns:a16="http://schemas.microsoft.com/office/drawing/2014/main" id="{1880BEA1-53E6-54DE-E1ED-877C20F6B8F5}"/>
              </a:ext>
            </a:extLst>
          </p:cNvPr>
          <p:cNvSpPr txBox="1"/>
          <p:nvPr/>
        </p:nvSpPr>
        <p:spPr>
          <a:xfrm>
            <a:off x="8380626" y="2410944"/>
            <a:ext cx="839071" cy="461665"/>
          </a:xfrm>
          <a:prstGeom prst="rect">
            <a:avLst/>
          </a:prstGeom>
          <a:noFill/>
        </p:spPr>
        <p:txBody>
          <a:bodyPr wrap="square" rtlCol="0">
            <a:spAutoFit/>
          </a:bodyPr>
          <a:lstStyle/>
          <a:p>
            <a:r>
              <a:rPr kumimoji="1" lang="ja-JP" altLang="en-US" sz="1200" dirty="0"/>
              <a:t>発電料金</a:t>
            </a:r>
          </a:p>
        </p:txBody>
      </p:sp>
      <p:sp>
        <p:nvSpPr>
          <p:cNvPr id="101" name="正方形/長方形 100">
            <a:extLst>
              <a:ext uri="{FF2B5EF4-FFF2-40B4-BE49-F238E27FC236}">
                <a16:creationId xmlns:a16="http://schemas.microsoft.com/office/drawing/2014/main" id="{FCC2876B-AD1A-816D-8895-468B1622363F}"/>
              </a:ext>
            </a:extLst>
          </p:cNvPr>
          <p:cNvSpPr/>
          <p:nvPr/>
        </p:nvSpPr>
        <p:spPr>
          <a:xfrm>
            <a:off x="565232" y="5051391"/>
            <a:ext cx="1338450"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分散型電源</a:t>
            </a:r>
          </a:p>
        </p:txBody>
      </p:sp>
      <p:sp>
        <p:nvSpPr>
          <p:cNvPr id="102" name="正方形/長方形 101">
            <a:extLst>
              <a:ext uri="{FF2B5EF4-FFF2-40B4-BE49-F238E27FC236}">
                <a16:creationId xmlns:a16="http://schemas.microsoft.com/office/drawing/2014/main" id="{7DEFE423-263D-1E9F-0EBD-451DFB12BBDA}"/>
              </a:ext>
            </a:extLst>
          </p:cNvPr>
          <p:cNvSpPr/>
          <p:nvPr/>
        </p:nvSpPr>
        <p:spPr>
          <a:xfrm>
            <a:off x="5733462" y="3144262"/>
            <a:ext cx="1106157"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発送電分離</a:t>
            </a:r>
          </a:p>
        </p:txBody>
      </p:sp>
      <p:sp>
        <p:nvSpPr>
          <p:cNvPr id="103" name="正方形/長方形 102">
            <a:extLst>
              <a:ext uri="{FF2B5EF4-FFF2-40B4-BE49-F238E27FC236}">
                <a16:creationId xmlns:a16="http://schemas.microsoft.com/office/drawing/2014/main" id="{9981B686-5FD5-E30B-426D-832BA2BB3E12}"/>
              </a:ext>
            </a:extLst>
          </p:cNvPr>
          <p:cNvSpPr/>
          <p:nvPr/>
        </p:nvSpPr>
        <p:spPr>
          <a:xfrm>
            <a:off x="10512789" y="3555947"/>
            <a:ext cx="1106157"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小売自由化</a:t>
            </a:r>
          </a:p>
        </p:txBody>
      </p:sp>
      <p:sp>
        <p:nvSpPr>
          <p:cNvPr id="106" name="四角形: 角を丸くする 105">
            <a:extLst>
              <a:ext uri="{FF2B5EF4-FFF2-40B4-BE49-F238E27FC236}">
                <a16:creationId xmlns:a16="http://schemas.microsoft.com/office/drawing/2014/main" id="{A0E2026D-3FB5-C35B-5FAC-9450F8D8B101}"/>
              </a:ext>
            </a:extLst>
          </p:cNvPr>
          <p:cNvSpPr/>
          <p:nvPr/>
        </p:nvSpPr>
        <p:spPr>
          <a:xfrm>
            <a:off x="2820532" y="2236519"/>
            <a:ext cx="1225696" cy="389418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0" name="グラフィックス 109" descr="ホーム 単色塗りつぶし">
            <a:extLst>
              <a:ext uri="{FF2B5EF4-FFF2-40B4-BE49-F238E27FC236}">
                <a16:creationId xmlns:a16="http://schemas.microsoft.com/office/drawing/2014/main" id="{CEAD6A98-CBDB-F12F-BB9D-83CFD5066B6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479399" y="5615069"/>
            <a:ext cx="410309" cy="410309"/>
          </a:xfrm>
          <a:prstGeom prst="rect">
            <a:avLst/>
          </a:prstGeom>
        </p:spPr>
      </p:pic>
      <p:pic>
        <p:nvPicPr>
          <p:cNvPr id="111" name="グラフィックス 110" descr="工場 単色塗りつぶし">
            <a:extLst>
              <a:ext uri="{FF2B5EF4-FFF2-40B4-BE49-F238E27FC236}">
                <a16:creationId xmlns:a16="http://schemas.microsoft.com/office/drawing/2014/main" id="{7691CF54-57D9-38A3-32B1-FEFBA43CE31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935858" y="5615069"/>
            <a:ext cx="410309" cy="410309"/>
          </a:xfrm>
          <a:prstGeom prst="rect">
            <a:avLst/>
          </a:prstGeom>
        </p:spPr>
      </p:pic>
      <p:pic>
        <p:nvPicPr>
          <p:cNvPr id="112" name="グラフィックス 111" descr="ホーム 単色塗りつぶし">
            <a:extLst>
              <a:ext uri="{FF2B5EF4-FFF2-40B4-BE49-F238E27FC236}">
                <a16:creationId xmlns:a16="http://schemas.microsoft.com/office/drawing/2014/main" id="{493BCA2F-C778-8FD6-FF9F-EC1364A79A8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074328" y="5615069"/>
            <a:ext cx="410309" cy="410309"/>
          </a:xfrm>
          <a:prstGeom prst="rect">
            <a:avLst/>
          </a:prstGeom>
        </p:spPr>
      </p:pic>
      <p:pic>
        <p:nvPicPr>
          <p:cNvPr id="113" name="グラフィックス 112" descr="工場 単色塗りつぶし">
            <a:extLst>
              <a:ext uri="{FF2B5EF4-FFF2-40B4-BE49-F238E27FC236}">
                <a16:creationId xmlns:a16="http://schemas.microsoft.com/office/drawing/2014/main" id="{F54EAEB6-5926-87E5-62D2-F076534DF99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557687" y="5615069"/>
            <a:ext cx="410309" cy="410309"/>
          </a:xfrm>
          <a:prstGeom prst="rect">
            <a:avLst/>
          </a:prstGeom>
        </p:spPr>
      </p:pic>
      <p:sp>
        <p:nvSpPr>
          <p:cNvPr id="114" name="四角形: 角を丸くする 113">
            <a:extLst>
              <a:ext uri="{FF2B5EF4-FFF2-40B4-BE49-F238E27FC236}">
                <a16:creationId xmlns:a16="http://schemas.microsoft.com/office/drawing/2014/main" id="{6BA4CAF0-5658-EFDA-0AC3-4FA799424FAA}"/>
              </a:ext>
            </a:extLst>
          </p:cNvPr>
          <p:cNvSpPr/>
          <p:nvPr/>
        </p:nvSpPr>
        <p:spPr>
          <a:xfrm>
            <a:off x="4386364" y="2242523"/>
            <a:ext cx="1265209" cy="388617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6" name="図 115">
            <a:extLst>
              <a:ext uri="{FF2B5EF4-FFF2-40B4-BE49-F238E27FC236}">
                <a16:creationId xmlns:a16="http://schemas.microsoft.com/office/drawing/2014/main" id="{DECF4747-D7C2-27CF-294A-75719DC73AA9}"/>
              </a:ext>
            </a:extLst>
          </p:cNvPr>
          <p:cNvPicPr>
            <a:picLocks noChangeAspect="1"/>
          </p:cNvPicPr>
          <p:nvPr/>
        </p:nvPicPr>
        <p:blipFill>
          <a:blip r:embed="rId17">
            <a:clrChange>
              <a:clrFrom>
                <a:srgbClr val="FFFFFF"/>
              </a:clrFrom>
              <a:clrTo>
                <a:srgbClr val="FFFFFF">
                  <a:alpha val="0"/>
                </a:srgbClr>
              </a:clrTo>
            </a:clrChange>
          </a:blip>
          <a:stretch>
            <a:fillRect/>
          </a:stretch>
        </p:blipFill>
        <p:spPr>
          <a:xfrm>
            <a:off x="3453678" y="2544341"/>
            <a:ext cx="461750" cy="461750"/>
          </a:xfrm>
          <a:prstGeom prst="rect">
            <a:avLst/>
          </a:prstGeom>
        </p:spPr>
      </p:pic>
      <p:pic>
        <p:nvPicPr>
          <p:cNvPr id="117" name="グラフィックス 116" descr="建物 単色塗りつぶし">
            <a:extLst>
              <a:ext uri="{FF2B5EF4-FFF2-40B4-BE49-F238E27FC236}">
                <a16:creationId xmlns:a16="http://schemas.microsoft.com/office/drawing/2014/main" id="{6FBC352D-3B8E-4AB3-8D19-FC31AF3F59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37911" y="2591106"/>
            <a:ext cx="449861" cy="449861"/>
          </a:xfrm>
          <a:prstGeom prst="rect">
            <a:avLst/>
          </a:prstGeom>
        </p:spPr>
      </p:pic>
      <p:pic>
        <p:nvPicPr>
          <p:cNvPr id="118" name="図 117">
            <a:extLst>
              <a:ext uri="{FF2B5EF4-FFF2-40B4-BE49-F238E27FC236}">
                <a16:creationId xmlns:a16="http://schemas.microsoft.com/office/drawing/2014/main" id="{3AFEEB2D-4E11-FCAA-A917-804ACD11581A}"/>
              </a:ext>
            </a:extLst>
          </p:cNvPr>
          <p:cNvPicPr>
            <a:picLocks noChangeAspect="1"/>
          </p:cNvPicPr>
          <p:nvPr/>
        </p:nvPicPr>
        <p:blipFill>
          <a:blip r:embed="rId17">
            <a:clrChange>
              <a:clrFrom>
                <a:srgbClr val="FFFFFF"/>
              </a:clrFrom>
              <a:clrTo>
                <a:srgbClr val="FFFFFF">
                  <a:alpha val="0"/>
                </a:srgbClr>
              </a:clrTo>
            </a:clrChange>
          </a:blip>
          <a:stretch>
            <a:fillRect/>
          </a:stretch>
        </p:blipFill>
        <p:spPr>
          <a:xfrm>
            <a:off x="5048607" y="2544341"/>
            <a:ext cx="461750" cy="461750"/>
          </a:xfrm>
          <a:prstGeom prst="rect">
            <a:avLst/>
          </a:prstGeom>
        </p:spPr>
      </p:pic>
      <p:cxnSp>
        <p:nvCxnSpPr>
          <p:cNvPr id="1028" name="直線矢印コネクタ 1027">
            <a:extLst>
              <a:ext uri="{FF2B5EF4-FFF2-40B4-BE49-F238E27FC236}">
                <a16:creationId xmlns:a16="http://schemas.microsoft.com/office/drawing/2014/main" id="{D20EDFD0-63D1-7462-2958-02091F3BE4D8}"/>
              </a:ext>
            </a:extLst>
          </p:cNvPr>
          <p:cNvCxnSpPr>
            <a:cxnSpLocks/>
          </p:cNvCxnSpPr>
          <p:nvPr/>
        </p:nvCxnSpPr>
        <p:spPr>
          <a:xfrm>
            <a:off x="3430268" y="3155409"/>
            <a:ext cx="5476" cy="756068"/>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91" name="矢印: 左右 1090">
            <a:extLst>
              <a:ext uri="{FF2B5EF4-FFF2-40B4-BE49-F238E27FC236}">
                <a16:creationId xmlns:a16="http://schemas.microsoft.com/office/drawing/2014/main" id="{579B75B1-F0D8-C719-BEA6-304A60E47892}"/>
              </a:ext>
            </a:extLst>
          </p:cNvPr>
          <p:cNvSpPr/>
          <p:nvPr/>
        </p:nvSpPr>
        <p:spPr>
          <a:xfrm>
            <a:off x="3760273" y="4202488"/>
            <a:ext cx="912480"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036" name="直線矢印コネクタ 1035">
            <a:extLst>
              <a:ext uri="{FF2B5EF4-FFF2-40B4-BE49-F238E27FC236}">
                <a16:creationId xmlns:a16="http://schemas.microsoft.com/office/drawing/2014/main" id="{203FC419-86FC-54F8-52A0-DE90CE6DD2AD}"/>
              </a:ext>
            </a:extLst>
          </p:cNvPr>
          <p:cNvCxnSpPr>
            <a:cxnSpLocks/>
          </p:cNvCxnSpPr>
          <p:nvPr/>
        </p:nvCxnSpPr>
        <p:spPr>
          <a:xfrm flipH="1">
            <a:off x="3430268" y="4541119"/>
            <a:ext cx="5476" cy="941867"/>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42" name="直線矢印コネクタ 1041">
            <a:extLst>
              <a:ext uri="{FF2B5EF4-FFF2-40B4-BE49-F238E27FC236}">
                <a16:creationId xmlns:a16="http://schemas.microsoft.com/office/drawing/2014/main" id="{FFC11E30-FC24-DB84-BBDB-206CF2AEFC79}"/>
              </a:ext>
            </a:extLst>
          </p:cNvPr>
          <p:cNvCxnSpPr>
            <a:cxnSpLocks/>
          </p:cNvCxnSpPr>
          <p:nvPr/>
        </p:nvCxnSpPr>
        <p:spPr>
          <a:xfrm>
            <a:off x="5021332" y="4540954"/>
            <a:ext cx="0" cy="952356"/>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048" name="グラフィックス 1047" descr="稲妻 単色塗りつぶし">
            <a:extLst>
              <a:ext uri="{FF2B5EF4-FFF2-40B4-BE49-F238E27FC236}">
                <a16:creationId xmlns:a16="http://schemas.microsoft.com/office/drawing/2014/main" id="{027E8E27-F766-A742-6A7B-83399204510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62347" y="3350338"/>
            <a:ext cx="312523" cy="312523"/>
          </a:xfrm>
          <a:prstGeom prst="rect">
            <a:avLst/>
          </a:prstGeom>
        </p:spPr>
      </p:pic>
      <p:pic>
        <p:nvPicPr>
          <p:cNvPr id="1086" name="図 1085">
            <a:extLst>
              <a:ext uri="{FF2B5EF4-FFF2-40B4-BE49-F238E27FC236}">
                <a16:creationId xmlns:a16="http://schemas.microsoft.com/office/drawing/2014/main" id="{947DD4A2-39B6-5DCF-547D-84257E3DDD73}"/>
              </a:ext>
            </a:extLst>
          </p:cNvPr>
          <p:cNvPicPr>
            <a:picLocks noChangeAspect="1"/>
          </p:cNvPicPr>
          <p:nvPr/>
        </p:nvPicPr>
        <p:blipFill>
          <a:blip r:embed="rId17">
            <a:clrChange>
              <a:clrFrom>
                <a:srgbClr val="FFFFFF"/>
              </a:clrFrom>
              <a:clrTo>
                <a:srgbClr val="FFFFFF">
                  <a:alpha val="0"/>
                </a:srgbClr>
              </a:clrTo>
            </a:clrChange>
          </a:blip>
          <a:stretch>
            <a:fillRect/>
          </a:stretch>
        </p:blipFill>
        <p:spPr>
          <a:xfrm>
            <a:off x="9628013" y="4309793"/>
            <a:ext cx="510156" cy="510156"/>
          </a:xfrm>
          <a:prstGeom prst="rect">
            <a:avLst/>
          </a:prstGeom>
        </p:spPr>
      </p:pic>
      <p:sp>
        <p:nvSpPr>
          <p:cNvPr id="1126" name="テキスト ボックス 1125">
            <a:extLst>
              <a:ext uri="{FF2B5EF4-FFF2-40B4-BE49-F238E27FC236}">
                <a16:creationId xmlns:a16="http://schemas.microsoft.com/office/drawing/2014/main" id="{E6CB3B6E-C282-F938-EF46-8E6525E2D275}"/>
              </a:ext>
            </a:extLst>
          </p:cNvPr>
          <p:cNvSpPr txBox="1"/>
          <p:nvPr/>
        </p:nvSpPr>
        <p:spPr>
          <a:xfrm>
            <a:off x="8380626" y="5478415"/>
            <a:ext cx="839071" cy="461665"/>
          </a:xfrm>
          <a:prstGeom prst="rect">
            <a:avLst/>
          </a:prstGeom>
          <a:noFill/>
        </p:spPr>
        <p:txBody>
          <a:bodyPr wrap="square" rtlCol="0">
            <a:spAutoFit/>
          </a:bodyPr>
          <a:lstStyle/>
          <a:p>
            <a:r>
              <a:rPr kumimoji="1" lang="ja-JP" altLang="en-US" sz="1200" dirty="0"/>
              <a:t>電気料金</a:t>
            </a:r>
          </a:p>
        </p:txBody>
      </p:sp>
      <p:sp>
        <p:nvSpPr>
          <p:cNvPr id="1188" name="テキスト ボックス 1187">
            <a:extLst>
              <a:ext uri="{FF2B5EF4-FFF2-40B4-BE49-F238E27FC236}">
                <a16:creationId xmlns:a16="http://schemas.microsoft.com/office/drawing/2014/main" id="{91A95BC8-B7C1-1BB1-249F-C43A17710F37}"/>
              </a:ext>
            </a:extLst>
          </p:cNvPr>
          <p:cNvSpPr txBox="1"/>
          <p:nvPr/>
        </p:nvSpPr>
        <p:spPr>
          <a:xfrm>
            <a:off x="7781001" y="5907447"/>
            <a:ext cx="4137403" cy="307777"/>
          </a:xfrm>
          <a:prstGeom prst="rect">
            <a:avLst/>
          </a:prstGeom>
          <a:noFill/>
        </p:spPr>
        <p:txBody>
          <a:bodyPr wrap="square" rtlCol="0">
            <a:spAutoFit/>
          </a:bodyPr>
          <a:lstStyle/>
          <a:p>
            <a:pPr algn="ctr"/>
            <a:r>
              <a:rPr kumimoji="1" lang="en-US" altLang="ja-JP" sz="1400" dirty="0"/>
              <a:t>※DR</a:t>
            </a:r>
            <a:r>
              <a:rPr kumimoji="1" lang="ja-JP" altLang="en-US" sz="1400" dirty="0"/>
              <a:t>やアグリゲーターの参入によって、さらに複雑化する</a:t>
            </a:r>
          </a:p>
        </p:txBody>
      </p:sp>
      <p:cxnSp>
        <p:nvCxnSpPr>
          <p:cNvPr id="13" name="コネクタ: カギ線 12">
            <a:extLst>
              <a:ext uri="{FF2B5EF4-FFF2-40B4-BE49-F238E27FC236}">
                <a16:creationId xmlns:a16="http://schemas.microsoft.com/office/drawing/2014/main" id="{29E6ABC1-AEAF-95D7-CFF0-C9AC4FC8910B}"/>
              </a:ext>
            </a:extLst>
          </p:cNvPr>
          <p:cNvCxnSpPr>
            <a:cxnSpLocks/>
          </p:cNvCxnSpPr>
          <p:nvPr/>
        </p:nvCxnSpPr>
        <p:spPr>
          <a:xfrm flipV="1">
            <a:off x="5746486" y="5001661"/>
            <a:ext cx="4137404" cy="783749"/>
          </a:xfrm>
          <a:prstGeom prst="bentConnector2">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33CC4222-8438-0D98-93EE-A5FAE6F1AD54}"/>
              </a:ext>
            </a:extLst>
          </p:cNvPr>
          <p:cNvCxnSpPr>
            <a:cxnSpLocks/>
          </p:cNvCxnSpPr>
          <p:nvPr/>
        </p:nvCxnSpPr>
        <p:spPr>
          <a:xfrm rot="10800000" flipV="1">
            <a:off x="5746487" y="4233149"/>
            <a:ext cx="3651434" cy="24029"/>
          </a:xfrm>
          <a:prstGeom prst="bentConnector3">
            <a:avLst>
              <a:gd name="adj1" fmla="val 50000"/>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9" name="グラフィックス 18" descr="硬貨 単色塗りつぶし">
            <a:extLst>
              <a:ext uri="{FF2B5EF4-FFF2-40B4-BE49-F238E27FC236}">
                <a16:creationId xmlns:a16="http://schemas.microsoft.com/office/drawing/2014/main" id="{1F894F7A-F654-480B-2C20-D84F9AADDBD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73581" y="4295861"/>
            <a:ext cx="323974" cy="323974"/>
          </a:xfrm>
          <a:prstGeom prst="rect">
            <a:avLst/>
          </a:prstGeom>
        </p:spPr>
      </p:pic>
      <p:sp>
        <p:nvSpPr>
          <p:cNvPr id="20" name="テキスト ボックス 19">
            <a:extLst>
              <a:ext uri="{FF2B5EF4-FFF2-40B4-BE49-F238E27FC236}">
                <a16:creationId xmlns:a16="http://schemas.microsoft.com/office/drawing/2014/main" id="{7D2EABAB-BC65-D955-70E5-44A68052F342}"/>
              </a:ext>
            </a:extLst>
          </p:cNvPr>
          <p:cNvSpPr txBox="1"/>
          <p:nvPr/>
        </p:nvSpPr>
        <p:spPr>
          <a:xfrm>
            <a:off x="10322463" y="4288595"/>
            <a:ext cx="1486811" cy="276999"/>
          </a:xfrm>
          <a:prstGeom prst="rect">
            <a:avLst/>
          </a:prstGeom>
          <a:noFill/>
        </p:spPr>
        <p:txBody>
          <a:bodyPr wrap="square" rtlCol="0">
            <a:spAutoFit/>
          </a:bodyPr>
          <a:lstStyle/>
          <a:p>
            <a:r>
              <a:rPr kumimoji="1" lang="ja-JP" altLang="en-US" sz="1200" dirty="0"/>
              <a:t>地域電力／新電力</a:t>
            </a:r>
            <a:endParaRPr kumimoji="1" lang="en-US" altLang="ja-JP" sz="1200" dirty="0"/>
          </a:p>
        </p:txBody>
      </p:sp>
      <p:cxnSp>
        <p:nvCxnSpPr>
          <p:cNvPr id="22" name="コネクタ: カギ線 21">
            <a:extLst>
              <a:ext uri="{FF2B5EF4-FFF2-40B4-BE49-F238E27FC236}">
                <a16:creationId xmlns:a16="http://schemas.microsoft.com/office/drawing/2014/main" id="{1FF44528-8BE1-B20B-9948-70AFDC364D74}"/>
              </a:ext>
            </a:extLst>
          </p:cNvPr>
          <p:cNvCxnSpPr>
            <a:cxnSpLocks/>
          </p:cNvCxnSpPr>
          <p:nvPr/>
        </p:nvCxnSpPr>
        <p:spPr>
          <a:xfrm rot="16200000" flipV="1">
            <a:off x="7475083" y="1055829"/>
            <a:ext cx="680211" cy="4137404"/>
          </a:xfrm>
          <a:prstGeom prst="bentConnector2">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136" name="グラフィックス 1135" descr="建物 単色塗りつぶし">
            <a:extLst>
              <a:ext uri="{FF2B5EF4-FFF2-40B4-BE49-F238E27FC236}">
                <a16:creationId xmlns:a16="http://schemas.microsoft.com/office/drawing/2014/main" id="{EA0DD855-C5A8-9E38-B92C-4C5B5542F7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48221" y="3609763"/>
            <a:ext cx="449861" cy="449861"/>
          </a:xfrm>
          <a:prstGeom prst="rect">
            <a:avLst/>
          </a:prstGeom>
        </p:spPr>
      </p:pic>
      <p:sp>
        <p:nvSpPr>
          <p:cNvPr id="109" name="四角形: 角を丸くする 108">
            <a:extLst>
              <a:ext uri="{FF2B5EF4-FFF2-40B4-BE49-F238E27FC236}">
                <a16:creationId xmlns:a16="http://schemas.microsoft.com/office/drawing/2014/main" id="{147EB113-BC13-0CED-0F79-B7FA6238635F}"/>
              </a:ext>
            </a:extLst>
          </p:cNvPr>
          <p:cNvSpPr/>
          <p:nvPr/>
        </p:nvSpPr>
        <p:spPr>
          <a:xfrm>
            <a:off x="7271260" y="2355324"/>
            <a:ext cx="531064" cy="2264511"/>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電力取引市場</a:t>
            </a:r>
          </a:p>
        </p:txBody>
      </p:sp>
      <p:sp>
        <p:nvSpPr>
          <p:cNvPr id="1161" name="四角形: 角を丸くする 1160">
            <a:extLst>
              <a:ext uri="{FF2B5EF4-FFF2-40B4-BE49-F238E27FC236}">
                <a16:creationId xmlns:a16="http://schemas.microsoft.com/office/drawing/2014/main" id="{20F7C98E-9193-FE81-7294-9DCF99041C1B}"/>
              </a:ext>
            </a:extLst>
          </p:cNvPr>
          <p:cNvSpPr/>
          <p:nvPr/>
        </p:nvSpPr>
        <p:spPr>
          <a:xfrm>
            <a:off x="363938" y="2416044"/>
            <a:ext cx="1741039"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63" name="グラフィックス 1162" descr="風力タービン 単色塗りつぶし">
            <a:extLst>
              <a:ext uri="{FF2B5EF4-FFF2-40B4-BE49-F238E27FC236}">
                <a16:creationId xmlns:a16="http://schemas.microsoft.com/office/drawing/2014/main" id="{A212A6A4-05CC-97D2-8E06-F45D9B292E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44447" y="2583914"/>
            <a:ext cx="433233" cy="433233"/>
          </a:xfrm>
          <a:prstGeom prst="rect">
            <a:avLst/>
          </a:prstGeom>
        </p:spPr>
      </p:pic>
      <p:pic>
        <p:nvPicPr>
          <p:cNvPr id="1164" name="グラフィックス 1163" descr="ソーラー パネル 単色塗りつぶし">
            <a:extLst>
              <a:ext uri="{FF2B5EF4-FFF2-40B4-BE49-F238E27FC236}">
                <a16:creationId xmlns:a16="http://schemas.microsoft.com/office/drawing/2014/main" id="{1789D455-88B7-83EE-1951-1958A32E07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7841" y="2567808"/>
            <a:ext cx="433233" cy="433233"/>
          </a:xfrm>
          <a:prstGeom prst="rect">
            <a:avLst/>
          </a:prstGeom>
        </p:spPr>
      </p:pic>
      <p:pic>
        <p:nvPicPr>
          <p:cNvPr id="1165" name="Picture 2" descr="バッテリー | フリーのアイコンイラスト素材 icon-pit">
            <a:extLst>
              <a:ext uri="{FF2B5EF4-FFF2-40B4-BE49-F238E27FC236}">
                <a16:creationId xmlns:a16="http://schemas.microsoft.com/office/drawing/2014/main" id="{B2ED5176-587F-F618-2813-BD0C78A859D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290" y="2546832"/>
            <a:ext cx="513981" cy="513981"/>
          </a:xfrm>
          <a:prstGeom prst="rect">
            <a:avLst/>
          </a:prstGeom>
          <a:noFill/>
          <a:extLst>
            <a:ext uri="{909E8E84-426E-40DD-AFC4-6F175D3DCCD1}">
              <a14:hiddenFill xmlns:a14="http://schemas.microsoft.com/office/drawing/2010/main">
                <a:solidFill>
                  <a:srgbClr val="FFFFFF"/>
                </a:solidFill>
              </a14:hiddenFill>
            </a:ext>
          </a:extLst>
        </p:spPr>
      </p:pic>
      <p:sp>
        <p:nvSpPr>
          <p:cNvPr id="1166" name="正方形/長方形 1165">
            <a:extLst>
              <a:ext uri="{FF2B5EF4-FFF2-40B4-BE49-F238E27FC236}">
                <a16:creationId xmlns:a16="http://schemas.microsoft.com/office/drawing/2014/main" id="{F5E70860-01A4-B130-3838-04154198BFE4}"/>
              </a:ext>
            </a:extLst>
          </p:cNvPr>
          <p:cNvSpPr/>
          <p:nvPr/>
        </p:nvSpPr>
        <p:spPr>
          <a:xfrm>
            <a:off x="565232" y="2054285"/>
            <a:ext cx="1338450"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分散型電源</a:t>
            </a:r>
          </a:p>
        </p:txBody>
      </p:sp>
      <p:cxnSp>
        <p:nvCxnSpPr>
          <p:cNvPr id="1167" name="直線矢印コネクタ 1166">
            <a:extLst>
              <a:ext uri="{FF2B5EF4-FFF2-40B4-BE49-F238E27FC236}">
                <a16:creationId xmlns:a16="http://schemas.microsoft.com/office/drawing/2014/main" id="{FFAD340E-A0B8-B8B5-20B2-3B3F4E37B99A}"/>
              </a:ext>
            </a:extLst>
          </p:cNvPr>
          <p:cNvCxnSpPr>
            <a:cxnSpLocks/>
            <a:stCxn id="1161" idx="3"/>
            <a:endCxn id="105" idx="1"/>
          </p:cNvCxnSpPr>
          <p:nvPr/>
        </p:nvCxnSpPr>
        <p:spPr>
          <a:xfrm>
            <a:off x="2104977" y="2784425"/>
            <a:ext cx="660465" cy="2"/>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961594A8-A24D-03AE-F308-61B1B3007963}"/>
              </a:ext>
            </a:extLst>
          </p:cNvPr>
          <p:cNvSpPr txBox="1"/>
          <p:nvPr/>
        </p:nvSpPr>
        <p:spPr>
          <a:xfrm>
            <a:off x="10653302" y="731220"/>
            <a:ext cx="1573190" cy="276999"/>
          </a:xfrm>
          <a:prstGeom prst="rect">
            <a:avLst/>
          </a:prstGeom>
          <a:noFill/>
        </p:spPr>
        <p:txBody>
          <a:bodyPr wrap="square" rtlCol="0">
            <a:spAutoFit/>
          </a:bodyPr>
          <a:lstStyle/>
          <a:p>
            <a:pPr algn="ctr"/>
            <a:r>
              <a:rPr kumimoji="1" lang="ja-JP" altLang="en-US" sz="1200" dirty="0"/>
              <a:t>下図は、熊谷が作成</a:t>
            </a:r>
          </a:p>
        </p:txBody>
      </p:sp>
      <p:sp>
        <p:nvSpPr>
          <p:cNvPr id="12" name="タイトル 1">
            <a:extLst>
              <a:ext uri="{FF2B5EF4-FFF2-40B4-BE49-F238E27FC236}">
                <a16:creationId xmlns:a16="http://schemas.microsoft.com/office/drawing/2014/main" id="{32652772-894A-6B4F-8C55-FFFCDF53D1AA}"/>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の事例：電力システム</a:t>
            </a:r>
            <a:endParaRPr lang="en-US" dirty="0"/>
          </a:p>
        </p:txBody>
      </p:sp>
      <p:sp>
        <p:nvSpPr>
          <p:cNvPr id="4" name="テキスト ボックス 3">
            <a:extLst>
              <a:ext uri="{FF2B5EF4-FFF2-40B4-BE49-F238E27FC236}">
                <a16:creationId xmlns:a16="http://schemas.microsoft.com/office/drawing/2014/main" id="{6E3FA933-CE81-8E2F-4189-636788EC21C5}"/>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Tree>
    <p:extLst>
      <p:ext uri="{BB962C8B-B14F-4D97-AF65-F5344CB8AC3E}">
        <p14:creationId xmlns:p14="http://schemas.microsoft.com/office/powerpoint/2010/main" val="73558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正方形/長方形 56">
            <a:extLst>
              <a:ext uri="{FF2B5EF4-FFF2-40B4-BE49-F238E27FC236}">
                <a16:creationId xmlns:a16="http://schemas.microsoft.com/office/drawing/2014/main" id="{6C1B96E1-030E-8A55-5E63-A7ADDF246FA9}"/>
              </a:ext>
            </a:extLst>
          </p:cNvPr>
          <p:cNvSpPr/>
          <p:nvPr/>
        </p:nvSpPr>
        <p:spPr>
          <a:xfrm>
            <a:off x="255797" y="2049235"/>
            <a:ext cx="4834921" cy="4148487"/>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4" name="直線矢印コネクタ 93">
            <a:extLst>
              <a:ext uri="{FF2B5EF4-FFF2-40B4-BE49-F238E27FC236}">
                <a16:creationId xmlns:a16="http://schemas.microsoft.com/office/drawing/2014/main" id="{19B23FAE-3CAF-0B1A-BA92-55C843696ED8}"/>
              </a:ext>
            </a:extLst>
          </p:cNvPr>
          <p:cNvCxnSpPr>
            <a:cxnSpLocks/>
          </p:cNvCxnSpPr>
          <p:nvPr/>
        </p:nvCxnSpPr>
        <p:spPr>
          <a:xfrm>
            <a:off x="25930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CEC5BEDA-2B2C-5EF2-3E0E-0ECE797A35E7}"/>
              </a:ext>
            </a:extLst>
          </p:cNvPr>
          <p:cNvCxnSpPr>
            <a:cxnSpLocks/>
          </p:cNvCxnSpPr>
          <p:nvPr/>
        </p:nvCxnSpPr>
        <p:spPr>
          <a:xfrm>
            <a:off x="38503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01A5C0FE-838B-FA3A-7ADB-F0E37728B494}"/>
              </a:ext>
            </a:extLst>
          </p:cNvPr>
          <p:cNvCxnSpPr>
            <a:cxnSpLocks/>
          </p:cNvCxnSpPr>
          <p:nvPr/>
        </p:nvCxnSpPr>
        <p:spPr>
          <a:xfrm>
            <a:off x="12976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3" name="四角形: 角を丸くする 72">
            <a:extLst>
              <a:ext uri="{FF2B5EF4-FFF2-40B4-BE49-F238E27FC236}">
                <a16:creationId xmlns:a16="http://schemas.microsoft.com/office/drawing/2014/main" id="{4AB3B0A7-7181-5B48-A7E7-3EBF0A2376BF}"/>
              </a:ext>
            </a:extLst>
          </p:cNvPr>
          <p:cNvSpPr/>
          <p:nvPr/>
        </p:nvSpPr>
        <p:spPr>
          <a:xfrm>
            <a:off x="498322" y="5092672"/>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四角形: 角を丸くする 9">
            <a:extLst>
              <a:ext uri="{FF2B5EF4-FFF2-40B4-BE49-F238E27FC236}">
                <a16:creationId xmlns:a16="http://schemas.microsoft.com/office/drawing/2014/main" id="{535ECB7C-9660-F092-2BD3-ACEE37D250CF}"/>
              </a:ext>
            </a:extLst>
          </p:cNvPr>
          <p:cNvSpPr/>
          <p:nvPr/>
        </p:nvSpPr>
        <p:spPr>
          <a:xfrm>
            <a:off x="509719" y="3834330"/>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四角形: 角を丸くする 53">
            <a:extLst>
              <a:ext uri="{FF2B5EF4-FFF2-40B4-BE49-F238E27FC236}">
                <a16:creationId xmlns:a16="http://schemas.microsoft.com/office/drawing/2014/main" id="{99A69533-5A5D-292F-A103-5541A2F5F939}"/>
              </a:ext>
            </a:extLst>
          </p:cNvPr>
          <p:cNvSpPr/>
          <p:nvPr/>
        </p:nvSpPr>
        <p:spPr>
          <a:xfrm>
            <a:off x="509719" y="2626102"/>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8FB930EB-A0B3-7E09-E9E9-41C2C63F9B05}"/>
              </a:ext>
            </a:extLst>
          </p:cNvPr>
          <p:cNvSpPr/>
          <p:nvPr/>
        </p:nvSpPr>
        <p:spPr>
          <a:xfrm>
            <a:off x="5562547" y="4390708"/>
            <a:ext cx="6380846" cy="180701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 角を丸くする 16">
            <a:extLst>
              <a:ext uri="{FF2B5EF4-FFF2-40B4-BE49-F238E27FC236}">
                <a16:creationId xmlns:a16="http://schemas.microsoft.com/office/drawing/2014/main" id="{3592C457-8971-1978-1761-A8EEB7BE8AAE}"/>
              </a:ext>
            </a:extLst>
          </p:cNvPr>
          <p:cNvSpPr/>
          <p:nvPr/>
        </p:nvSpPr>
        <p:spPr>
          <a:xfrm>
            <a:off x="5922758" y="4688257"/>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4F9DCC26-0CA5-AF4A-0996-082D515A3ABB}"/>
              </a:ext>
            </a:extLst>
          </p:cNvPr>
          <p:cNvSpPr/>
          <p:nvPr/>
        </p:nvSpPr>
        <p:spPr>
          <a:xfrm>
            <a:off x="5568769" y="2049235"/>
            <a:ext cx="6374624" cy="195914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5D50FB3C-6093-E2BA-EBD4-A202B3A64602}"/>
              </a:ext>
            </a:extLst>
          </p:cNvPr>
          <p:cNvSpPr/>
          <p:nvPr/>
        </p:nvSpPr>
        <p:spPr>
          <a:xfrm>
            <a:off x="5922759" y="2691158"/>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ja-JP" altLang="en-US" dirty="0"/>
              <a:t>ターミナル駅の乗換混雑緩和や速達性向上のために、事業者間、需給間で連携する。</a:t>
            </a:r>
            <a:endParaRPr lang="en-US" altLang="ja-JP" dirty="0"/>
          </a:p>
          <a:p>
            <a:pPr lvl="1"/>
            <a:r>
              <a:rPr lang="ja-JP" altLang="en-US" dirty="0"/>
              <a:t>他社の車両を借りて、自社の運転士が自社路線を運転</a:t>
            </a:r>
            <a:endParaRPr lang="en-US" altLang="ja-JP" dirty="0"/>
          </a:p>
        </p:txBody>
      </p:sp>
      <p:sp>
        <p:nvSpPr>
          <p:cNvPr id="58" name="テキスト ボックス 57">
            <a:extLst>
              <a:ext uri="{FF2B5EF4-FFF2-40B4-BE49-F238E27FC236}">
                <a16:creationId xmlns:a16="http://schemas.microsoft.com/office/drawing/2014/main" id="{71E1EF27-EE25-E981-0C1E-929CF2348F31}"/>
              </a:ext>
            </a:extLst>
          </p:cNvPr>
          <p:cNvSpPr txBox="1"/>
          <p:nvPr/>
        </p:nvSpPr>
        <p:spPr>
          <a:xfrm>
            <a:off x="198225" y="1767829"/>
            <a:ext cx="1174189" cy="338554"/>
          </a:xfrm>
          <a:prstGeom prst="rect">
            <a:avLst/>
          </a:prstGeom>
          <a:noFill/>
        </p:spPr>
        <p:txBody>
          <a:bodyPr wrap="square" rtlCol="0">
            <a:spAutoFit/>
          </a:bodyPr>
          <a:lstStyle/>
          <a:p>
            <a:pPr algn="ctr"/>
            <a:r>
              <a:rPr kumimoji="1" lang="ja-JP" altLang="en-US" sz="1600" b="1" dirty="0">
                <a:solidFill>
                  <a:schemeClr val="accent2"/>
                </a:solidFill>
              </a:rPr>
              <a:t>鉄道路線</a:t>
            </a:r>
          </a:p>
        </p:txBody>
      </p:sp>
      <p:pic>
        <p:nvPicPr>
          <p:cNvPr id="60" name="グラフィックス 59" descr="建物 単色塗りつぶし">
            <a:extLst>
              <a:ext uri="{FF2B5EF4-FFF2-40B4-BE49-F238E27FC236}">
                <a16:creationId xmlns:a16="http://schemas.microsoft.com/office/drawing/2014/main" id="{3F134911-628A-350B-EFFF-2846E8AF6D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7291" y="2956172"/>
            <a:ext cx="603387" cy="603387"/>
          </a:xfrm>
          <a:prstGeom prst="rect">
            <a:avLst/>
          </a:prstGeom>
        </p:spPr>
      </p:pic>
      <p:pic>
        <p:nvPicPr>
          <p:cNvPr id="61" name="グラフィックス 60" descr="建物 単色塗りつぶし">
            <a:extLst>
              <a:ext uri="{FF2B5EF4-FFF2-40B4-BE49-F238E27FC236}">
                <a16:creationId xmlns:a16="http://schemas.microsoft.com/office/drawing/2014/main" id="{EA5FA4A0-4A19-37F8-C93F-B1E2DCC3E8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77599" y="2956172"/>
            <a:ext cx="603387" cy="603387"/>
          </a:xfrm>
          <a:prstGeom prst="rect">
            <a:avLst/>
          </a:prstGeom>
        </p:spPr>
      </p:pic>
      <p:sp>
        <p:nvSpPr>
          <p:cNvPr id="62" name="テキスト ボックス 61">
            <a:extLst>
              <a:ext uri="{FF2B5EF4-FFF2-40B4-BE49-F238E27FC236}">
                <a16:creationId xmlns:a16="http://schemas.microsoft.com/office/drawing/2014/main" id="{E920C0A7-C5F0-8FED-61EF-51BFE22E1812}"/>
              </a:ext>
            </a:extLst>
          </p:cNvPr>
          <p:cNvSpPr txBox="1"/>
          <p:nvPr/>
        </p:nvSpPr>
        <p:spPr>
          <a:xfrm>
            <a:off x="6155914"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63" name="テキスト ボックス 62">
            <a:extLst>
              <a:ext uri="{FF2B5EF4-FFF2-40B4-BE49-F238E27FC236}">
                <a16:creationId xmlns:a16="http://schemas.microsoft.com/office/drawing/2014/main" id="{26B36083-3B4D-9449-1F37-B790E6B315C6}"/>
              </a:ext>
            </a:extLst>
          </p:cNvPr>
          <p:cNvSpPr txBox="1"/>
          <p:nvPr/>
        </p:nvSpPr>
        <p:spPr>
          <a:xfrm>
            <a:off x="8028741"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65" name="テキスト ボックス 64">
            <a:extLst>
              <a:ext uri="{FF2B5EF4-FFF2-40B4-BE49-F238E27FC236}">
                <a16:creationId xmlns:a16="http://schemas.microsoft.com/office/drawing/2014/main" id="{2FF0BDF9-7DD2-6AFA-89F9-A11AC2C74EC1}"/>
              </a:ext>
            </a:extLst>
          </p:cNvPr>
          <p:cNvSpPr txBox="1"/>
          <p:nvPr/>
        </p:nvSpPr>
        <p:spPr>
          <a:xfrm>
            <a:off x="5504009" y="4052155"/>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67" name="テキスト ボックス 66">
            <a:extLst>
              <a:ext uri="{FF2B5EF4-FFF2-40B4-BE49-F238E27FC236}">
                <a16:creationId xmlns:a16="http://schemas.microsoft.com/office/drawing/2014/main" id="{E05A221D-E779-94FF-19F0-6FE3A5AF060E}"/>
              </a:ext>
            </a:extLst>
          </p:cNvPr>
          <p:cNvSpPr txBox="1"/>
          <p:nvPr/>
        </p:nvSpPr>
        <p:spPr>
          <a:xfrm>
            <a:off x="7634716" y="5758181"/>
            <a:ext cx="2238837" cy="307777"/>
          </a:xfrm>
          <a:prstGeom prst="rect">
            <a:avLst/>
          </a:prstGeom>
          <a:noFill/>
        </p:spPr>
        <p:txBody>
          <a:bodyPr wrap="square" rtlCol="0">
            <a:spAutoFit/>
          </a:bodyPr>
          <a:lstStyle/>
          <a:p>
            <a:r>
              <a:rPr kumimoji="1" lang="ja-JP" altLang="en-US" sz="1400" b="1" dirty="0"/>
              <a:t>車両賃貸料金の均等化／</a:t>
            </a:r>
          </a:p>
        </p:txBody>
      </p:sp>
      <p:sp>
        <p:nvSpPr>
          <p:cNvPr id="68" name="テキスト ボックス 67">
            <a:extLst>
              <a:ext uri="{FF2B5EF4-FFF2-40B4-BE49-F238E27FC236}">
                <a16:creationId xmlns:a16="http://schemas.microsoft.com/office/drawing/2014/main" id="{C0212523-F1B5-CB2F-20BF-F555B8B9173E}"/>
              </a:ext>
            </a:extLst>
          </p:cNvPr>
          <p:cNvSpPr txBox="1"/>
          <p:nvPr/>
        </p:nvSpPr>
        <p:spPr>
          <a:xfrm>
            <a:off x="7643859" y="5961658"/>
            <a:ext cx="1828668" cy="307777"/>
          </a:xfrm>
          <a:prstGeom prst="rect">
            <a:avLst/>
          </a:prstGeom>
          <a:noFill/>
        </p:spPr>
        <p:txBody>
          <a:bodyPr wrap="square" rtlCol="0">
            <a:spAutoFit/>
          </a:bodyPr>
          <a:lstStyle/>
          <a:p>
            <a:r>
              <a:rPr kumimoji="1" lang="ja-JP" altLang="en-US" sz="1400" b="1" dirty="0"/>
              <a:t>運賃収入の分配</a:t>
            </a:r>
          </a:p>
        </p:txBody>
      </p:sp>
      <p:sp>
        <p:nvSpPr>
          <p:cNvPr id="69" name="テキスト ボックス 68">
            <a:extLst>
              <a:ext uri="{FF2B5EF4-FFF2-40B4-BE49-F238E27FC236}">
                <a16:creationId xmlns:a16="http://schemas.microsoft.com/office/drawing/2014/main" id="{9F3E59FB-173E-9CD9-588B-C8D1E342E4DB}"/>
              </a:ext>
            </a:extLst>
          </p:cNvPr>
          <p:cNvSpPr txBox="1"/>
          <p:nvPr/>
        </p:nvSpPr>
        <p:spPr>
          <a:xfrm>
            <a:off x="6831299" y="4067543"/>
            <a:ext cx="1676503" cy="307777"/>
          </a:xfrm>
          <a:prstGeom prst="rect">
            <a:avLst/>
          </a:prstGeom>
          <a:noFill/>
        </p:spPr>
        <p:txBody>
          <a:bodyPr wrap="square" rtlCol="0">
            <a:spAutoFit/>
          </a:bodyPr>
          <a:lstStyle/>
          <a:p>
            <a:pPr algn="ctr"/>
            <a:r>
              <a:rPr kumimoji="1" lang="ja-JP" altLang="en-US" sz="1400" dirty="0"/>
              <a:t>運転距離／乗客数</a:t>
            </a:r>
          </a:p>
        </p:txBody>
      </p:sp>
      <p:sp>
        <p:nvSpPr>
          <p:cNvPr id="70" name="テキスト ボックス 69">
            <a:extLst>
              <a:ext uri="{FF2B5EF4-FFF2-40B4-BE49-F238E27FC236}">
                <a16:creationId xmlns:a16="http://schemas.microsoft.com/office/drawing/2014/main" id="{5FED4584-4BD4-6116-90E2-269F63DD3BD0}"/>
              </a:ext>
            </a:extLst>
          </p:cNvPr>
          <p:cNvSpPr txBox="1"/>
          <p:nvPr/>
        </p:nvSpPr>
        <p:spPr>
          <a:xfrm>
            <a:off x="6782067" y="2682821"/>
            <a:ext cx="2028568" cy="307777"/>
          </a:xfrm>
          <a:prstGeom prst="rect">
            <a:avLst/>
          </a:prstGeom>
          <a:noFill/>
        </p:spPr>
        <p:txBody>
          <a:bodyPr wrap="square" rtlCol="0">
            <a:spAutoFit/>
          </a:bodyPr>
          <a:lstStyle/>
          <a:p>
            <a:pPr algn="ctr"/>
            <a:r>
              <a:rPr kumimoji="1" lang="ja-JP" altLang="en-US" sz="1400" dirty="0"/>
              <a:t>直通区間のダイヤ改正</a:t>
            </a:r>
          </a:p>
        </p:txBody>
      </p:sp>
      <p:pic>
        <p:nvPicPr>
          <p:cNvPr id="82" name="グラフィックス 81" descr="建物 単色塗りつぶし">
            <a:extLst>
              <a:ext uri="{FF2B5EF4-FFF2-40B4-BE49-F238E27FC236}">
                <a16:creationId xmlns:a16="http://schemas.microsoft.com/office/drawing/2014/main" id="{3FAFC5C5-5198-3902-81BB-953FCF5A3C1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36982" y="2956172"/>
            <a:ext cx="603387" cy="603387"/>
          </a:xfrm>
          <a:prstGeom prst="rect">
            <a:avLst/>
          </a:prstGeom>
        </p:spPr>
      </p:pic>
      <p:sp>
        <p:nvSpPr>
          <p:cNvPr id="83" name="テキスト ボックス 82">
            <a:extLst>
              <a:ext uri="{FF2B5EF4-FFF2-40B4-BE49-F238E27FC236}">
                <a16:creationId xmlns:a16="http://schemas.microsoft.com/office/drawing/2014/main" id="{5BE868F3-117A-6E03-71D0-EA1FA5C79262}"/>
              </a:ext>
            </a:extLst>
          </p:cNvPr>
          <p:cNvSpPr txBox="1"/>
          <p:nvPr/>
        </p:nvSpPr>
        <p:spPr>
          <a:xfrm>
            <a:off x="9905779"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105" name="直線矢印コネクタ 104">
            <a:extLst>
              <a:ext uri="{FF2B5EF4-FFF2-40B4-BE49-F238E27FC236}">
                <a16:creationId xmlns:a16="http://schemas.microsoft.com/office/drawing/2014/main" id="{9B7652EB-5CD1-02AE-EFD2-7BF19ED2583E}"/>
              </a:ext>
            </a:extLst>
          </p:cNvPr>
          <p:cNvCxnSpPr/>
          <p:nvPr/>
        </p:nvCxnSpPr>
        <p:spPr>
          <a:xfrm>
            <a:off x="7272631" y="5150173"/>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C5A39E06-6B59-94F1-4384-7A56CF1C7211}"/>
              </a:ext>
            </a:extLst>
          </p:cNvPr>
          <p:cNvCxnSpPr/>
          <p:nvPr/>
        </p:nvCxnSpPr>
        <p:spPr>
          <a:xfrm>
            <a:off x="9187057" y="5143510"/>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7" name="グラフィックス 106" descr="硬貨 単色塗りつぶし">
            <a:extLst>
              <a:ext uri="{FF2B5EF4-FFF2-40B4-BE49-F238E27FC236}">
                <a16:creationId xmlns:a16="http://schemas.microsoft.com/office/drawing/2014/main" id="{C20B339A-E009-2D3E-BCCB-A9136630C3E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55029" y="5223022"/>
            <a:ext cx="323974" cy="323974"/>
          </a:xfrm>
          <a:prstGeom prst="rect">
            <a:avLst/>
          </a:prstGeom>
        </p:spPr>
      </p:pic>
      <p:pic>
        <p:nvPicPr>
          <p:cNvPr id="108" name="グラフィックス 107" descr="硬貨 単色塗りつぶし">
            <a:extLst>
              <a:ext uri="{FF2B5EF4-FFF2-40B4-BE49-F238E27FC236}">
                <a16:creationId xmlns:a16="http://schemas.microsoft.com/office/drawing/2014/main" id="{C566C3A0-8E4D-0F74-1BF2-070A6BCDAC0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522498" y="5223022"/>
            <a:ext cx="323974" cy="323974"/>
          </a:xfrm>
          <a:prstGeom prst="rect">
            <a:avLst/>
          </a:prstGeom>
        </p:spPr>
      </p:pic>
      <p:sp>
        <p:nvSpPr>
          <p:cNvPr id="111" name="矢印: 左右 110">
            <a:extLst>
              <a:ext uri="{FF2B5EF4-FFF2-40B4-BE49-F238E27FC236}">
                <a16:creationId xmlns:a16="http://schemas.microsoft.com/office/drawing/2014/main" id="{398A17E0-7D5E-B368-D3E3-F186AC3EA1EC}"/>
              </a:ext>
            </a:extLst>
          </p:cNvPr>
          <p:cNvSpPr/>
          <p:nvPr/>
        </p:nvSpPr>
        <p:spPr>
          <a:xfrm>
            <a:off x="1757836" y="6052837"/>
            <a:ext cx="1616514"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5" name="テキスト ボックス 114">
            <a:extLst>
              <a:ext uri="{FF2B5EF4-FFF2-40B4-BE49-F238E27FC236}">
                <a16:creationId xmlns:a16="http://schemas.microsoft.com/office/drawing/2014/main" id="{84B304C7-63D9-400E-AB30-4767EAA5C6DD}"/>
              </a:ext>
            </a:extLst>
          </p:cNvPr>
          <p:cNvSpPr txBox="1"/>
          <p:nvPr/>
        </p:nvSpPr>
        <p:spPr>
          <a:xfrm>
            <a:off x="1902141" y="6199784"/>
            <a:ext cx="1354189" cy="307777"/>
          </a:xfrm>
          <a:prstGeom prst="rect">
            <a:avLst/>
          </a:prstGeom>
          <a:noFill/>
        </p:spPr>
        <p:txBody>
          <a:bodyPr wrap="square" rtlCol="0">
            <a:spAutoFit/>
          </a:bodyPr>
          <a:lstStyle/>
          <a:p>
            <a:pPr algn="ctr"/>
            <a:r>
              <a:rPr kumimoji="1" lang="ja-JP" altLang="en-US" sz="1400" b="1" dirty="0"/>
              <a:t>乗客の分散</a:t>
            </a:r>
          </a:p>
        </p:txBody>
      </p:sp>
      <p:sp>
        <p:nvSpPr>
          <p:cNvPr id="159" name="テキスト ボックス 158">
            <a:extLst>
              <a:ext uri="{FF2B5EF4-FFF2-40B4-BE49-F238E27FC236}">
                <a16:creationId xmlns:a16="http://schemas.microsoft.com/office/drawing/2014/main" id="{6B9EFE85-ED2E-9CE7-B245-4F2E0B9DC73E}"/>
              </a:ext>
            </a:extLst>
          </p:cNvPr>
          <p:cNvSpPr txBox="1"/>
          <p:nvPr/>
        </p:nvSpPr>
        <p:spPr>
          <a:xfrm>
            <a:off x="10653302" y="731220"/>
            <a:ext cx="1573190" cy="276999"/>
          </a:xfrm>
          <a:prstGeom prst="rect">
            <a:avLst/>
          </a:prstGeom>
          <a:noFill/>
        </p:spPr>
        <p:txBody>
          <a:bodyPr wrap="square" rtlCol="0">
            <a:spAutoFit/>
          </a:bodyPr>
          <a:lstStyle/>
          <a:p>
            <a:pPr algn="ctr"/>
            <a:r>
              <a:rPr kumimoji="1" lang="ja-JP" altLang="en-US" sz="1200" dirty="0"/>
              <a:t>下図は、熊谷が作成</a:t>
            </a:r>
          </a:p>
        </p:txBody>
      </p:sp>
      <p:sp>
        <p:nvSpPr>
          <p:cNvPr id="12" name="テキスト ボックス 11">
            <a:extLst>
              <a:ext uri="{FF2B5EF4-FFF2-40B4-BE49-F238E27FC236}">
                <a16:creationId xmlns:a16="http://schemas.microsoft.com/office/drawing/2014/main" id="{6BE533E5-8D54-4A2A-B022-7AB748D03758}"/>
              </a:ext>
            </a:extLst>
          </p:cNvPr>
          <p:cNvSpPr txBox="1"/>
          <p:nvPr/>
        </p:nvSpPr>
        <p:spPr>
          <a:xfrm>
            <a:off x="5490216" y="1732372"/>
            <a:ext cx="1758696" cy="338554"/>
          </a:xfrm>
          <a:prstGeom prst="rect">
            <a:avLst/>
          </a:prstGeom>
          <a:noFill/>
        </p:spPr>
        <p:txBody>
          <a:bodyPr wrap="square" rtlCol="0">
            <a:spAutoFit/>
          </a:bodyPr>
          <a:lstStyle/>
          <a:p>
            <a:pPr algn="ctr"/>
            <a:r>
              <a:rPr kumimoji="1" lang="ja-JP" altLang="en-US" sz="1600" b="1" dirty="0">
                <a:solidFill>
                  <a:schemeClr val="accent4"/>
                </a:solidFill>
              </a:rPr>
              <a:t>運行管理システム</a:t>
            </a:r>
          </a:p>
        </p:txBody>
      </p:sp>
      <p:pic>
        <p:nvPicPr>
          <p:cNvPr id="19" name="グラフィックス 18" descr="建物 単色塗りつぶし">
            <a:extLst>
              <a:ext uri="{FF2B5EF4-FFF2-40B4-BE49-F238E27FC236}">
                <a16:creationId xmlns:a16="http://schemas.microsoft.com/office/drawing/2014/main" id="{323A3FD9-04D7-CEEF-CF98-0863952E98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7291" y="4905544"/>
            <a:ext cx="603387" cy="603387"/>
          </a:xfrm>
          <a:prstGeom prst="rect">
            <a:avLst/>
          </a:prstGeom>
        </p:spPr>
      </p:pic>
      <p:pic>
        <p:nvPicPr>
          <p:cNvPr id="20" name="グラフィックス 19" descr="建物 単色塗りつぶし">
            <a:extLst>
              <a:ext uri="{FF2B5EF4-FFF2-40B4-BE49-F238E27FC236}">
                <a16:creationId xmlns:a16="http://schemas.microsoft.com/office/drawing/2014/main" id="{E6348732-911F-30ED-0A3A-B5D12F0F11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77599" y="4905544"/>
            <a:ext cx="603387" cy="603387"/>
          </a:xfrm>
          <a:prstGeom prst="rect">
            <a:avLst/>
          </a:prstGeom>
        </p:spPr>
      </p:pic>
      <p:pic>
        <p:nvPicPr>
          <p:cNvPr id="21" name="グラフィックス 20" descr="建物 単色塗りつぶし">
            <a:extLst>
              <a:ext uri="{FF2B5EF4-FFF2-40B4-BE49-F238E27FC236}">
                <a16:creationId xmlns:a16="http://schemas.microsoft.com/office/drawing/2014/main" id="{6609D167-68FA-4339-18C2-4C99321D491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36982" y="4905544"/>
            <a:ext cx="603387" cy="603387"/>
          </a:xfrm>
          <a:prstGeom prst="rect">
            <a:avLst/>
          </a:prstGeom>
        </p:spPr>
      </p:pic>
      <p:sp>
        <p:nvSpPr>
          <p:cNvPr id="22" name="四角形: 角を丸くする 21">
            <a:extLst>
              <a:ext uri="{FF2B5EF4-FFF2-40B4-BE49-F238E27FC236}">
                <a16:creationId xmlns:a16="http://schemas.microsoft.com/office/drawing/2014/main" id="{552CAD3D-2134-3DEB-9776-7912A57B2629}"/>
              </a:ext>
            </a:extLst>
          </p:cNvPr>
          <p:cNvSpPr/>
          <p:nvPr/>
        </p:nvSpPr>
        <p:spPr>
          <a:xfrm>
            <a:off x="6184416"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四角形: 角を丸くする 23">
            <a:extLst>
              <a:ext uri="{FF2B5EF4-FFF2-40B4-BE49-F238E27FC236}">
                <a16:creationId xmlns:a16="http://schemas.microsoft.com/office/drawing/2014/main" id="{1B6A3B9F-BFA3-C789-2022-1C6EA07C02D9}"/>
              </a:ext>
            </a:extLst>
          </p:cNvPr>
          <p:cNvSpPr/>
          <p:nvPr/>
        </p:nvSpPr>
        <p:spPr>
          <a:xfrm>
            <a:off x="8043759"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四角形: 角を丸くする 24">
            <a:extLst>
              <a:ext uri="{FF2B5EF4-FFF2-40B4-BE49-F238E27FC236}">
                <a16:creationId xmlns:a16="http://schemas.microsoft.com/office/drawing/2014/main" id="{68CFCA1B-D832-1FB6-D987-846F663D08CC}"/>
              </a:ext>
            </a:extLst>
          </p:cNvPr>
          <p:cNvSpPr/>
          <p:nvPr/>
        </p:nvSpPr>
        <p:spPr>
          <a:xfrm>
            <a:off x="9903102"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直線矢印コネクタ 26">
            <a:extLst>
              <a:ext uri="{FF2B5EF4-FFF2-40B4-BE49-F238E27FC236}">
                <a16:creationId xmlns:a16="http://schemas.microsoft.com/office/drawing/2014/main" id="{BB120AB9-6AD1-E3EF-9EF3-B41ED599B84C}"/>
              </a:ext>
            </a:extLst>
          </p:cNvPr>
          <p:cNvCxnSpPr>
            <a:cxnSpLocks/>
          </p:cNvCxnSpPr>
          <p:nvPr/>
        </p:nvCxnSpPr>
        <p:spPr>
          <a:xfrm>
            <a:off x="6879292"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624D294-11EA-2CDA-6206-B56E28A98A1A}"/>
              </a:ext>
            </a:extLst>
          </p:cNvPr>
          <p:cNvCxnSpPr>
            <a:cxnSpLocks/>
          </p:cNvCxnSpPr>
          <p:nvPr/>
        </p:nvCxnSpPr>
        <p:spPr>
          <a:xfrm>
            <a:off x="8752970"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120C8C82-A675-7FAB-A2A2-6099D6670E02}"/>
              </a:ext>
            </a:extLst>
          </p:cNvPr>
          <p:cNvCxnSpPr>
            <a:cxnSpLocks/>
            <a:stCxn id="82" idx="2"/>
            <a:endCxn id="21" idx="0"/>
          </p:cNvCxnSpPr>
          <p:nvPr/>
        </p:nvCxnSpPr>
        <p:spPr>
          <a:xfrm>
            <a:off x="10638676"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矢印: 左右 65">
            <a:extLst>
              <a:ext uri="{FF2B5EF4-FFF2-40B4-BE49-F238E27FC236}">
                <a16:creationId xmlns:a16="http://schemas.microsoft.com/office/drawing/2014/main" id="{BCC34350-BDBA-0388-274B-B55EC55C016D}"/>
              </a:ext>
            </a:extLst>
          </p:cNvPr>
          <p:cNvSpPr/>
          <p:nvPr/>
        </p:nvSpPr>
        <p:spPr>
          <a:xfrm>
            <a:off x="7401982" y="5563358"/>
            <a:ext cx="2710112" cy="191733"/>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7" name="直線矢印コネクタ 46">
            <a:extLst>
              <a:ext uri="{FF2B5EF4-FFF2-40B4-BE49-F238E27FC236}">
                <a16:creationId xmlns:a16="http://schemas.microsoft.com/office/drawing/2014/main" id="{A0EB2247-85E9-1F00-D9C3-D6F98B905193}"/>
              </a:ext>
            </a:extLst>
          </p:cNvPr>
          <p:cNvCxnSpPr/>
          <p:nvPr/>
        </p:nvCxnSpPr>
        <p:spPr>
          <a:xfrm>
            <a:off x="7241437" y="3242906"/>
            <a:ext cx="1041317"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4430EC4-ABD3-4ADC-B514-0E43CC231D78}"/>
              </a:ext>
            </a:extLst>
          </p:cNvPr>
          <p:cNvCxnSpPr/>
          <p:nvPr/>
        </p:nvCxnSpPr>
        <p:spPr>
          <a:xfrm>
            <a:off x="9155863" y="3236243"/>
            <a:ext cx="1041317"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5DAA589D-C280-885B-E7E4-B91473847145}"/>
              </a:ext>
            </a:extLst>
          </p:cNvPr>
          <p:cNvSpPr txBox="1"/>
          <p:nvPr/>
        </p:nvSpPr>
        <p:spPr>
          <a:xfrm>
            <a:off x="5001686" y="5611628"/>
            <a:ext cx="648555" cy="313731"/>
          </a:xfrm>
          <a:prstGeom prst="rect">
            <a:avLst/>
          </a:prstGeom>
          <a:noFill/>
        </p:spPr>
        <p:txBody>
          <a:bodyPr wrap="square" rtlCol="0">
            <a:spAutoFit/>
          </a:bodyPr>
          <a:lstStyle/>
          <a:p>
            <a:pPr algn="ctr"/>
            <a:r>
              <a:rPr kumimoji="1" lang="ja-JP" altLang="en-US" sz="1400" dirty="0"/>
              <a:t>運賃</a:t>
            </a:r>
          </a:p>
        </p:txBody>
      </p:sp>
      <p:sp>
        <p:nvSpPr>
          <p:cNvPr id="33" name="テキスト ボックス 32">
            <a:extLst>
              <a:ext uri="{FF2B5EF4-FFF2-40B4-BE49-F238E27FC236}">
                <a16:creationId xmlns:a16="http://schemas.microsoft.com/office/drawing/2014/main" id="{CE2B8AB4-DA17-6BAE-F4FA-FB4FFE676C68}"/>
              </a:ext>
            </a:extLst>
          </p:cNvPr>
          <p:cNvSpPr txBox="1"/>
          <p:nvPr/>
        </p:nvSpPr>
        <p:spPr>
          <a:xfrm>
            <a:off x="4823679" y="2557808"/>
            <a:ext cx="977625" cy="307777"/>
          </a:xfrm>
          <a:prstGeom prst="rect">
            <a:avLst/>
          </a:prstGeom>
          <a:noFill/>
        </p:spPr>
        <p:txBody>
          <a:bodyPr wrap="square" rtlCol="0">
            <a:spAutoFit/>
          </a:bodyPr>
          <a:lstStyle/>
          <a:p>
            <a:pPr algn="ctr"/>
            <a:r>
              <a:rPr kumimoji="1" lang="ja-JP" altLang="en-US" sz="1400" dirty="0"/>
              <a:t>運転状況</a:t>
            </a:r>
          </a:p>
        </p:txBody>
      </p:sp>
      <p:pic>
        <p:nvPicPr>
          <p:cNvPr id="52" name="グラフィックス 51" descr="線路 単色塗りつぶし">
            <a:extLst>
              <a:ext uri="{FF2B5EF4-FFF2-40B4-BE49-F238E27FC236}">
                <a16:creationId xmlns:a16="http://schemas.microsoft.com/office/drawing/2014/main" id="{57A13326-296A-73B8-778E-48C50D4EA7B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30767" y="2756699"/>
            <a:ext cx="704673" cy="704673"/>
          </a:xfrm>
          <a:prstGeom prst="rect">
            <a:avLst/>
          </a:prstGeom>
        </p:spPr>
      </p:pic>
      <p:pic>
        <p:nvPicPr>
          <p:cNvPr id="55" name="グラフィックス 54" descr="線路 単色塗りつぶし">
            <a:extLst>
              <a:ext uri="{FF2B5EF4-FFF2-40B4-BE49-F238E27FC236}">
                <a16:creationId xmlns:a16="http://schemas.microsoft.com/office/drawing/2014/main" id="{5CD85198-5BBE-F22D-3302-C1AC02BB071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234222" y="2756699"/>
            <a:ext cx="704673" cy="704673"/>
          </a:xfrm>
          <a:prstGeom prst="rect">
            <a:avLst/>
          </a:prstGeom>
        </p:spPr>
      </p:pic>
      <p:pic>
        <p:nvPicPr>
          <p:cNvPr id="64" name="グラフィックス 63" descr="線路 単色塗りつぶし">
            <a:extLst>
              <a:ext uri="{FF2B5EF4-FFF2-40B4-BE49-F238E27FC236}">
                <a16:creationId xmlns:a16="http://schemas.microsoft.com/office/drawing/2014/main" id="{46AFE91C-E17A-1371-732C-CB1B9EC6666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495540" y="2756699"/>
            <a:ext cx="704673" cy="704673"/>
          </a:xfrm>
          <a:prstGeom prst="rect">
            <a:avLst/>
          </a:prstGeom>
        </p:spPr>
      </p:pic>
      <p:sp>
        <p:nvSpPr>
          <p:cNvPr id="4" name="四角形: 角を丸くする 3">
            <a:extLst>
              <a:ext uri="{FF2B5EF4-FFF2-40B4-BE49-F238E27FC236}">
                <a16:creationId xmlns:a16="http://schemas.microsoft.com/office/drawing/2014/main" id="{3DCE1B78-B230-6363-2B4E-E7373E31B59D}"/>
              </a:ext>
            </a:extLst>
          </p:cNvPr>
          <p:cNvSpPr/>
          <p:nvPr/>
        </p:nvSpPr>
        <p:spPr>
          <a:xfrm>
            <a:off x="2025878" y="2356799"/>
            <a:ext cx="1067152" cy="3674324"/>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四角形: 角を丸くする 5">
            <a:extLst>
              <a:ext uri="{FF2B5EF4-FFF2-40B4-BE49-F238E27FC236}">
                <a16:creationId xmlns:a16="http://schemas.microsoft.com/office/drawing/2014/main" id="{8F100ECC-EB9D-E833-BC87-4ECD8CC73A13}"/>
              </a:ext>
            </a:extLst>
          </p:cNvPr>
          <p:cNvSpPr/>
          <p:nvPr/>
        </p:nvSpPr>
        <p:spPr>
          <a:xfrm>
            <a:off x="3314300" y="2356797"/>
            <a:ext cx="1067152" cy="367432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8" name="グラフィックス 17" descr="ユーザー 単色塗りつぶし">
            <a:extLst>
              <a:ext uri="{FF2B5EF4-FFF2-40B4-BE49-F238E27FC236}">
                <a16:creationId xmlns:a16="http://schemas.microsoft.com/office/drawing/2014/main" id="{A075AC1A-DA00-A5BA-8FA7-7CABD58F8D8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11925" y="5300890"/>
            <a:ext cx="555687" cy="555687"/>
          </a:xfrm>
          <a:prstGeom prst="rect">
            <a:avLst/>
          </a:prstGeom>
        </p:spPr>
      </p:pic>
      <p:grpSp>
        <p:nvGrpSpPr>
          <p:cNvPr id="23" name="グループ化 22">
            <a:extLst>
              <a:ext uri="{FF2B5EF4-FFF2-40B4-BE49-F238E27FC236}">
                <a16:creationId xmlns:a16="http://schemas.microsoft.com/office/drawing/2014/main" id="{F064D76A-8B9E-9A36-8685-D8555FBA3AA3}"/>
              </a:ext>
            </a:extLst>
          </p:cNvPr>
          <p:cNvGrpSpPr/>
          <p:nvPr/>
        </p:nvGrpSpPr>
        <p:grpSpPr>
          <a:xfrm>
            <a:off x="2025561" y="2647214"/>
            <a:ext cx="414196" cy="414196"/>
            <a:chOff x="2547277" y="5339454"/>
            <a:chExt cx="414196" cy="414196"/>
          </a:xfrm>
        </p:grpSpPr>
        <p:sp>
          <p:nvSpPr>
            <p:cNvPr id="26" name="正方形/長方形 25">
              <a:extLst>
                <a:ext uri="{FF2B5EF4-FFF2-40B4-BE49-F238E27FC236}">
                  <a16:creationId xmlns:a16="http://schemas.microsoft.com/office/drawing/2014/main" id="{8934DEAC-B646-7449-31E5-17CADBA636E2}"/>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28" name="グラフィックス 27" descr="パイロット男性 単色塗りつぶし">
              <a:extLst>
                <a:ext uri="{FF2B5EF4-FFF2-40B4-BE49-F238E27FC236}">
                  <a16:creationId xmlns:a16="http://schemas.microsoft.com/office/drawing/2014/main" id="{4D94B809-559D-0384-48CC-936C74D0BC6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547277" y="5339454"/>
              <a:ext cx="414196" cy="414196"/>
            </a:xfrm>
            <a:prstGeom prst="rect">
              <a:avLst/>
            </a:prstGeom>
          </p:spPr>
        </p:pic>
      </p:grpSp>
      <p:grpSp>
        <p:nvGrpSpPr>
          <p:cNvPr id="29" name="グループ化 28">
            <a:extLst>
              <a:ext uri="{FF2B5EF4-FFF2-40B4-BE49-F238E27FC236}">
                <a16:creationId xmlns:a16="http://schemas.microsoft.com/office/drawing/2014/main" id="{5224F80C-1180-7772-9F78-E77D518B1141}"/>
              </a:ext>
            </a:extLst>
          </p:cNvPr>
          <p:cNvGrpSpPr/>
          <p:nvPr/>
        </p:nvGrpSpPr>
        <p:grpSpPr>
          <a:xfrm>
            <a:off x="701437" y="2643909"/>
            <a:ext cx="420806" cy="420806"/>
            <a:chOff x="3369128" y="5472430"/>
            <a:chExt cx="420806" cy="420806"/>
          </a:xfrm>
        </p:grpSpPr>
        <p:sp>
          <p:nvSpPr>
            <p:cNvPr id="30" name="正方形/長方形 29">
              <a:extLst>
                <a:ext uri="{FF2B5EF4-FFF2-40B4-BE49-F238E27FC236}">
                  <a16:creationId xmlns:a16="http://schemas.microsoft.com/office/drawing/2014/main" id="{78242B85-6BE7-C709-C14B-B5C603BE04E8}"/>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34" name="グラフィックス 33" descr="パイロット女性 単色塗りつぶし">
              <a:extLst>
                <a:ext uri="{FF2B5EF4-FFF2-40B4-BE49-F238E27FC236}">
                  <a16:creationId xmlns:a16="http://schemas.microsoft.com/office/drawing/2014/main" id="{E8F36943-99AE-54FA-5873-4A55CC5EFE2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369128" y="5472430"/>
              <a:ext cx="420806" cy="420806"/>
            </a:xfrm>
            <a:prstGeom prst="rect">
              <a:avLst/>
            </a:prstGeom>
          </p:spPr>
        </p:pic>
      </p:grpSp>
      <p:grpSp>
        <p:nvGrpSpPr>
          <p:cNvPr id="36" name="グループ化 35">
            <a:extLst>
              <a:ext uri="{FF2B5EF4-FFF2-40B4-BE49-F238E27FC236}">
                <a16:creationId xmlns:a16="http://schemas.microsoft.com/office/drawing/2014/main" id="{B49B0467-848D-2E86-FA27-8030FF679464}"/>
              </a:ext>
            </a:extLst>
          </p:cNvPr>
          <p:cNvGrpSpPr/>
          <p:nvPr/>
        </p:nvGrpSpPr>
        <p:grpSpPr>
          <a:xfrm>
            <a:off x="2185706" y="3893756"/>
            <a:ext cx="793994" cy="751764"/>
            <a:chOff x="2153046" y="5320089"/>
            <a:chExt cx="474193" cy="474193"/>
          </a:xfrm>
        </p:grpSpPr>
        <p:sp>
          <p:nvSpPr>
            <p:cNvPr id="37" name="正方形/長方形 36">
              <a:extLst>
                <a:ext uri="{FF2B5EF4-FFF2-40B4-BE49-F238E27FC236}">
                  <a16:creationId xmlns:a16="http://schemas.microsoft.com/office/drawing/2014/main" id="{66E1678E-484F-281F-862E-FC6554A5FC3E}"/>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38" name="グラフィックス 37" descr="路面電車 単色塗りつぶし">
              <a:extLst>
                <a:ext uri="{FF2B5EF4-FFF2-40B4-BE49-F238E27FC236}">
                  <a16:creationId xmlns:a16="http://schemas.microsoft.com/office/drawing/2014/main" id="{F7E42E5E-9C25-E5C2-F040-0D6186E7431A}"/>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153046" y="5320089"/>
              <a:ext cx="474193" cy="474193"/>
            </a:xfrm>
            <a:prstGeom prst="rect">
              <a:avLst/>
            </a:prstGeom>
          </p:spPr>
        </p:pic>
      </p:grpSp>
      <p:grpSp>
        <p:nvGrpSpPr>
          <p:cNvPr id="39" name="グループ化 38">
            <a:extLst>
              <a:ext uri="{FF2B5EF4-FFF2-40B4-BE49-F238E27FC236}">
                <a16:creationId xmlns:a16="http://schemas.microsoft.com/office/drawing/2014/main" id="{4395B327-CA75-ED44-E031-A8BFF54B8129}"/>
              </a:ext>
            </a:extLst>
          </p:cNvPr>
          <p:cNvGrpSpPr/>
          <p:nvPr/>
        </p:nvGrpSpPr>
        <p:grpSpPr>
          <a:xfrm>
            <a:off x="902695" y="3899050"/>
            <a:ext cx="755861" cy="741177"/>
            <a:chOff x="3512739" y="5422711"/>
            <a:chExt cx="474193" cy="474193"/>
          </a:xfrm>
        </p:grpSpPr>
        <p:sp>
          <p:nvSpPr>
            <p:cNvPr id="40" name="正方形/長方形 39">
              <a:extLst>
                <a:ext uri="{FF2B5EF4-FFF2-40B4-BE49-F238E27FC236}">
                  <a16:creationId xmlns:a16="http://schemas.microsoft.com/office/drawing/2014/main" id="{DAEED9E3-2BF0-F7C5-685D-D0F59E4F3072}"/>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2" name="グラフィックス 41" descr="路面電車 単色塗りつぶし">
              <a:extLst>
                <a:ext uri="{FF2B5EF4-FFF2-40B4-BE49-F238E27FC236}">
                  <a16:creationId xmlns:a16="http://schemas.microsoft.com/office/drawing/2014/main" id="{A5002852-F21D-173F-771A-3788CACDD330}"/>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3512739" y="5422711"/>
              <a:ext cx="474193" cy="474193"/>
            </a:xfrm>
            <a:prstGeom prst="rect">
              <a:avLst/>
            </a:prstGeom>
          </p:spPr>
        </p:pic>
      </p:grpSp>
      <p:grpSp>
        <p:nvGrpSpPr>
          <p:cNvPr id="43" name="グループ化 42">
            <a:extLst>
              <a:ext uri="{FF2B5EF4-FFF2-40B4-BE49-F238E27FC236}">
                <a16:creationId xmlns:a16="http://schemas.microsoft.com/office/drawing/2014/main" id="{11141A09-450F-2C05-3313-6F71545D27B4}"/>
              </a:ext>
            </a:extLst>
          </p:cNvPr>
          <p:cNvGrpSpPr/>
          <p:nvPr/>
        </p:nvGrpSpPr>
        <p:grpSpPr>
          <a:xfrm>
            <a:off x="3288849" y="2647214"/>
            <a:ext cx="414196" cy="414196"/>
            <a:chOff x="3334711" y="5493996"/>
            <a:chExt cx="414196" cy="414196"/>
          </a:xfrm>
        </p:grpSpPr>
        <p:sp>
          <p:nvSpPr>
            <p:cNvPr id="44" name="正方形/長方形 43">
              <a:extLst>
                <a:ext uri="{FF2B5EF4-FFF2-40B4-BE49-F238E27FC236}">
                  <a16:creationId xmlns:a16="http://schemas.microsoft.com/office/drawing/2014/main" id="{394B9AE9-BB63-BC43-0A12-97C0E9155B73}"/>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5" name="グラフィックス 44" descr="パイロット男性 単色塗りつぶし">
              <a:extLst>
                <a:ext uri="{FF2B5EF4-FFF2-40B4-BE49-F238E27FC236}">
                  <a16:creationId xmlns:a16="http://schemas.microsoft.com/office/drawing/2014/main" id="{9606143A-FF37-5101-73B3-AB561D929313}"/>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334711" y="5493996"/>
              <a:ext cx="414196" cy="414196"/>
            </a:xfrm>
            <a:prstGeom prst="rect">
              <a:avLst/>
            </a:prstGeom>
          </p:spPr>
        </p:pic>
      </p:grpSp>
      <p:grpSp>
        <p:nvGrpSpPr>
          <p:cNvPr id="50" name="グループ化 49">
            <a:extLst>
              <a:ext uri="{FF2B5EF4-FFF2-40B4-BE49-F238E27FC236}">
                <a16:creationId xmlns:a16="http://schemas.microsoft.com/office/drawing/2014/main" id="{38AA04F2-BA0D-B589-CC98-0F3C9D948A5C}"/>
              </a:ext>
            </a:extLst>
          </p:cNvPr>
          <p:cNvGrpSpPr/>
          <p:nvPr/>
        </p:nvGrpSpPr>
        <p:grpSpPr>
          <a:xfrm>
            <a:off x="3454441" y="3898751"/>
            <a:ext cx="786870" cy="741773"/>
            <a:chOff x="3765530" y="5530504"/>
            <a:chExt cx="474193" cy="474193"/>
          </a:xfrm>
        </p:grpSpPr>
        <p:sp>
          <p:nvSpPr>
            <p:cNvPr id="51" name="正方形/長方形 50">
              <a:extLst>
                <a:ext uri="{FF2B5EF4-FFF2-40B4-BE49-F238E27FC236}">
                  <a16:creationId xmlns:a16="http://schemas.microsoft.com/office/drawing/2014/main" id="{BE9DC7C6-6A75-FEF4-974B-4BEB0595D237}"/>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53" name="グラフィックス 52" descr="路面電車 単色塗りつぶし">
              <a:extLst>
                <a:ext uri="{FF2B5EF4-FFF2-40B4-BE49-F238E27FC236}">
                  <a16:creationId xmlns:a16="http://schemas.microsoft.com/office/drawing/2014/main" id="{1FF495D6-D074-DADC-99BD-24C28AE2F7E3}"/>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3765530" y="5530504"/>
              <a:ext cx="474193" cy="474193"/>
            </a:xfrm>
            <a:prstGeom prst="rect">
              <a:avLst/>
            </a:prstGeom>
          </p:spPr>
        </p:pic>
      </p:grpSp>
      <p:pic>
        <p:nvPicPr>
          <p:cNvPr id="56" name="グラフィックス 55" descr="ユーザー 単色塗りつぶし">
            <a:extLst>
              <a:ext uri="{FF2B5EF4-FFF2-40B4-BE49-F238E27FC236}">
                <a16:creationId xmlns:a16="http://schemas.microsoft.com/office/drawing/2014/main" id="{5C80DC60-78BD-A7A7-23BE-C4C3BBFE957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288607" y="5300889"/>
            <a:ext cx="555687" cy="555687"/>
          </a:xfrm>
          <a:prstGeom prst="rect">
            <a:avLst/>
          </a:prstGeom>
        </p:spPr>
      </p:pic>
      <p:pic>
        <p:nvPicPr>
          <p:cNvPr id="72" name="グラフィックス 71" descr="ユーザー 単色塗りつぶし">
            <a:extLst>
              <a:ext uri="{FF2B5EF4-FFF2-40B4-BE49-F238E27FC236}">
                <a16:creationId xmlns:a16="http://schemas.microsoft.com/office/drawing/2014/main" id="{349FD6E0-C395-641C-1A32-3795F7566FF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570033" y="5287863"/>
            <a:ext cx="555687" cy="555687"/>
          </a:xfrm>
          <a:prstGeom prst="rect">
            <a:avLst/>
          </a:prstGeom>
        </p:spPr>
      </p:pic>
      <p:sp>
        <p:nvSpPr>
          <p:cNvPr id="74" name="テキスト ボックス 73">
            <a:extLst>
              <a:ext uri="{FF2B5EF4-FFF2-40B4-BE49-F238E27FC236}">
                <a16:creationId xmlns:a16="http://schemas.microsoft.com/office/drawing/2014/main" id="{2A369DF4-7DA2-8073-9DBD-4D0A653BBCBB}"/>
              </a:ext>
            </a:extLst>
          </p:cNvPr>
          <p:cNvSpPr txBox="1"/>
          <p:nvPr/>
        </p:nvSpPr>
        <p:spPr>
          <a:xfrm>
            <a:off x="577339"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76" name="テキスト ボックス 75">
            <a:extLst>
              <a:ext uri="{FF2B5EF4-FFF2-40B4-BE49-F238E27FC236}">
                <a16:creationId xmlns:a16="http://schemas.microsoft.com/office/drawing/2014/main" id="{D3538EAC-AE1B-E2FE-088D-25CB27264CBF}"/>
              </a:ext>
            </a:extLst>
          </p:cNvPr>
          <p:cNvSpPr txBox="1"/>
          <p:nvPr/>
        </p:nvSpPr>
        <p:spPr>
          <a:xfrm>
            <a:off x="1861024"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77" name="テキスト ボックス 76">
            <a:extLst>
              <a:ext uri="{FF2B5EF4-FFF2-40B4-BE49-F238E27FC236}">
                <a16:creationId xmlns:a16="http://schemas.microsoft.com/office/drawing/2014/main" id="{1E11A323-4F12-3C56-8952-67BB934E244F}"/>
              </a:ext>
            </a:extLst>
          </p:cNvPr>
          <p:cNvSpPr txBox="1"/>
          <p:nvPr/>
        </p:nvSpPr>
        <p:spPr>
          <a:xfrm>
            <a:off x="3137264"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78" name="コネクタ: カギ線 77">
            <a:extLst>
              <a:ext uri="{FF2B5EF4-FFF2-40B4-BE49-F238E27FC236}">
                <a16:creationId xmlns:a16="http://schemas.microsoft.com/office/drawing/2014/main" id="{B9026C36-78E7-E67E-41D5-2DC471672145}"/>
              </a:ext>
            </a:extLst>
          </p:cNvPr>
          <p:cNvCxnSpPr>
            <a:cxnSpLocks/>
            <a:stCxn id="73" idx="3"/>
            <a:endCxn id="17" idx="1"/>
          </p:cNvCxnSpPr>
          <p:nvPr/>
        </p:nvCxnSpPr>
        <p:spPr>
          <a:xfrm flipV="1">
            <a:off x="4634354" y="5176670"/>
            <a:ext cx="1288404" cy="351311"/>
          </a:xfrm>
          <a:prstGeom prst="bentConnector3">
            <a:avLst>
              <a:gd name="adj1" fmla="val 50000"/>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4" name="矢印: 左右 83">
            <a:extLst>
              <a:ext uri="{FF2B5EF4-FFF2-40B4-BE49-F238E27FC236}">
                <a16:creationId xmlns:a16="http://schemas.microsoft.com/office/drawing/2014/main" id="{F56CAB18-4EE6-3DD3-1311-281E35288ABE}"/>
              </a:ext>
            </a:extLst>
          </p:cNvPr>
          <p:cNvSpPr/>
          <p:nvPr/>
        </p:nvSpPr>
        <p:spPr>
          <a:xfrm>
            <a:off x="1757836" y="4624865"/>
            <a:ext cx="1616514"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テキスト ボックス 84">
            <a:extLst>
              <a:ext uri="{FF2B5EF4-FFF2-40B4-BE49-F238E27FC236}">
                <a16:creationId xmlns:a16="http://schemas.microsoft.com/office/drawing/2014/main" id="{05E85C86-1260-FC4F-C0E4-826408C9B74A}"/>
              </a:ext>
            </a:extLst>
          </p:cNvPr>
          <p:cNvSpPr txBox="1"/>
          <p:nvPr/>
        </p:nvSpPr>
        <p:spPr>
          <a:xfrm>
            <a:off x="2005559" y="4729801"/>
            <a:ext cx="1119165" cy="307777"/>
          </a:xfrm>
          <a:prstGeom prst="rect">
            <a:avLst/>
          </a:prstGeom>
          <a:noFill/>
        </p:spPr>
        <p:txBody>
          <a:bodyPr wrap="square" rtlCol="0">
            <a:spAutoFit/>
          </a:bodyPr>
          <a:lstStyle/>
          <a:p>
            <a:pPr algn="ctr"/>
            <a:r>
              <a:rPr kumimoji="1" lang="ja-JP" altLang="en-US" sz="1400" b="1" dirty="0"/>
              <a:t>車両賃貸</a:t>
            </a:r>
          </a:p>
        </p:txBody>
      </p:sp>
      <p:sp>
        <p:nvSpPr>
          <p:cNvPr id="2" name="四角形: 角を丸くする 1">
            <a:extLst>
              <a:ext uri="{FF2B5EF4-FFF2-40B4-BE49-F238E27FC236}">
                <a16:creationId xmlns:a16="http://schemas.microsoft.com/office/drawing/2014/main" id="{54A179B6-70C8-AB91-BD29-ED508689A3CD}"/>
              </a:ext>
            </a:extLst>
          </p:cNvPr>
          <p:cNvSpPr/>
          <p:nvPr/>
        </p:nvSpPr>
        <p:spPr>
          <a:xfrm>
            <a:off x="767896" y="2356799"/>
            <a:ext cx="1067152" cy="368507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6" name="コネクタ: カギ線 85">
            <a:extLst>
              <a:ext uri="{FF2B5EF4-FFF2-40B4-BE49-F238E27FC236}">
                <a16:creationId xmlns:a16="http://schemas.microsoft.com/office/drawing/2014/main" id="{7185C352-3690-9974-15EA-292B39FC7B7F}"/>
              </a:ext>
            </a:extLst>
          </p:cNvPr>
          <p:cNvCxnSpPr>
            <a:cxnSpLocks/>
          </p:cNvCxnSpPr>
          <p:nvPr/>
        </p:nvCxnSpPr>
        <p:spPr>
          <a:xfrm>
            <a:off x="4645751" y="2928061"/>
            <a:ext cx="1277008" cy="118160"/>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6" name="タイトル 1">
            <a:extLst>
              <a:ext uri="{FF2B5EF4-FFF2-40B4-BE49-F238E27FC236}">
                <a16:creationId xmlns:a16="http://schemas.microsoft.com/office/drawing/2014/main" id="{51F6AB76-6F40-9EC7-73F5-0E26E5087F56}"/>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の事例：鉄道の直通相互運転</a:t>
            </a:r>
            <a:endParaRPr lang="en-US" dirty="0"/>
          </a:p>
        </p:txBody>
      </p:sp>
      <p:cxnSp>
        <p:nvCxnSpPr>
          <p:cNvPr id="5" name="コネクタ: カギ線 4">
            <a:extLst>
              <a:ext uri="{FF2B5EF4-FFF2-40B4-BE49-F238E27FC236}">
                <a16:creationId xmlns:a16="http://schemas.microsoft.com/office/drawing/2014/main" id="{3BD59C7C-0C2A-9943-F306-9E9A63546450}"/>
              </a:ext>
            </a:extLst>
          </p:cNvPr>
          <p:cNvCxnSpPr>
            <a:cxnSpLocks/>
          </p:cNvCxnSpPr>
          <p:nvPr/>
        </p:nvCxnSpPr>
        <p:spPr>
          <a:xfrm rot="10800000">
            <a:off x="4645752" y="3190876"/>
            <a:ext cx="1277007" cy="104773"/>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8D4DE07D-C623-E9C3-8883-13D2DFA90AAC}"/>
              </a:ext>
            </a:extLst>
          </p:cNvPr>
          <p:cNvSpPr txBox="1"/>
          <p:nvPr/>
        </p:nvSpPr>
        <p:spPr>
          <a:xfrm>
            <a:off x="4832296" y="3378601"/>
            <a:ext cx="977625" cy="307777"/>
          </a:xfrm>
          <a:prstGeom prst="rect">
            <a:avLst/>
          </a:prstGeom>
          <a:noFill/>
        </p:spPr>
        <p:txBody>
          <a:bodyPr wrap="square" rtlCol="0">
            <a:spAutoFit/>
          </a:bodyPr>
          <a:lstStyle/>
          <a:p>
            <a:pPr algn="ctr"/>
            <a:r>
              <a:rPr kumimoji="1" lang="ja-JP" altLang="en-US" sz="1400" dirty="0"/>
              <a:t>運転ダイヤ</a:t>
            </a:r>
          </a:p>
        </p:txBody>
      </p:sp>
      <p:sp>
        <p:nvSpPr>
          <p:cNvPr id="7" name="テキスト ボックス 6">
            <a:extLst>
              <a:ext uri="{FF2B5EF4-FFF2-40B4-BE49-F238E27FC236}">
                <a16:creationId xmlns:a16="http://schemas.microsoft.com/office/drawing/2014/main" id="{02C7ED3C-7E9F-41EC-88BA-6B23FC0A811E}"/>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Tree>
    <p:extLst>
      <p:ext uri="{BB962C8B-B14F-4D97-AF65-F5344CB8AC3E}">
        <p14:creationId xmlns:p14="http://schemas.microsoft.com/office/powerpoint/2010/main" val="1409838643"/>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9b5a962-1a7a-4bf8-819d-07a170110954}"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emplate>Yokogawa_Standard_PPTtemplate_2021N</Template>
  <TotalTime>11469</TotalTime>
  <Words>2789</Words>
  <Application>Microsoft Office PowerPoint</Application>
  <PresentationFormat>ワイド画面</PresentationFormat>
  <Paragraphs>312</Paragraphs>
  <Slides>22</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Meiryo UI</vt:lpstr>
      <vt:lpstr>游ゴシック</vt:lpstr>
      <vt:lpstr>Arial</vt:lpstr>
      <vt:lpstr>Wingdings</vt:lpstr>
      <vt:lpstr>Yokogawa_Template_Standard</vt:lpstr>
      <vt:lpstr>Smart Manufacturingと System of Systems</vt:lpstr>
      <vt:lpstr>目次</vt:lpstr>
      <vt:lpstr>PowerPoint プレゼンテーション</vt:lpstr>
      <vt:lpstr>PowerPoint プレゼンテーション</vt:lpstr>
      <vt:lpstr>SoSの文献</vt:lpstr>
      <vt:lpstr>SoSの定義（Maier）</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まとめ</vt:lpstr>
      <vt:lpstr>PowerPoint プレゼンテーション</vt:lpstr>
      <vt:lpstr>SoSの事例：鉄道の相互直通運転の運行管理</vt:lpstr>
      <vt:lpstr>背景</vt:lpstr>
      <vt:lpstr>第6回（8月30日）に向けてのご相談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1623</cp:revision>
  <dcterms:created xsi:type="dcterms:W3CDTF">2022-01-26T00:23:42Z</dcterms:created>
  <dcterms:modified xsi:type="dcterms:W3CDTF">2023-12-15T10:18:16Z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2022-10-06T04:21:01Z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ebd0d739-9851-4406-bae2-76da78976127</vt:lpwstr>
  </property>
  <property fmtid="{D5CDD505-2E9C-101B-9397-08002B2CF9AE}" pid="8" name="MSIP_Label_69b5a962-1a7a-4bf8-819d-07a170110954_ContentBits">
    <vt:lpwstr>0</vt:lpwstr>
  </property>
</Properties>
</file>