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1"/>
  </p:notesMasterIdLst>
  <p:sldIdLst>
    <p:sldId id="256" r:id="rId2"/>
    <p:sldId id="288" r:id="rId3"/>
    <p:sldId id="261" r:id="rId4"/>
    <p:sldId id="285" r:id="rId5"/>
    <p:sldId id="262" r:id="rId6"/>
    <p:sldId id="286" r:id="rId7"/>
    <p:sldId id="289" r:id="rId8"/>
    <p:sldId id="290" r:id="rId9"/>
    <p:sldId id="291" r:id="rId10"/>
    <p:sldId id="292" r:id="rId11"/>
    <p:sldId id="293" r:id="rId12"/>
    <p:sldId id="295" r:id="rId13"/>
    <p:sldId id="294" r:id="rId14"/>
    <p:sldId id="296" r:id="rId15"/>
    <p:sldId id="297" r:id="rId16"/>
    <p:sldId id="257" r:id="rId17"/>
    <p:sldId id="265" r:id="rId18"/>
    <p:sldId id="263" r:id="rId19"/>
    <p:sldId id="264" r:id="rId20"/>
    <p:sldId id="266" r:id="rId21"/>
    <p:sldId id="267" r:id="rId22"/>
    <p:sldId id="268" r:id="rId23"/>
    <p:sldId id="270" r:id="rId24"/>
    <p:sldId id="271" r:id="rId25"/>
    <p:sldId id="269" r:id="rId26"/>
    <p:sldId id="274" r:id="rId27"/>
    <p:sldId id="273" r:id="rId28"/>
    <p:sldId id="272" r:id="rId29"/>
    <p:sldId id="275" r:id="rId30"/>
    <p:sldId id="276" r:id="rId31"/>
    <p:sldId id="277" r:id="rId32"/>
    <p:sldId id="278" r:id="rId33"/>
    <p:sldId id="279" r:id="rId34"/>
    <p:sldId id="280" r:id="rId35"/>
    <p:sldId id="281" r:id="rId36"/>
    <p:sldId id="282" r:id="rId37"/>
    <p:sldId id="283" r:id="rId38"/>
    <p:sldId id="298" r:id="rId39"/>
    <p:sldId id="28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熊谷 渉" initials="熊谷" lastIdx="2" clrIdx="0">
    <p:extLst>
      <p:ext uri="{19B8F6BF-5375-455C-9EA6-DF929625EA0E}">
        <p15:presenceInfo xmlns:p15="http://schemas.microsoft.com/office/powerpoint/2012/main" userId="b7a4e8598c9bd5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7" autoAdjust="0"/>
    <p:restoredTop sz="94584" autoAdjust="0"/>
  </p:normalViewPr>
  <p:slideViewPr>
    <p:cSldViewPr snapToGrid="0">
      <p:cViewPr varScale="1">
        <p:scale>
          <a:sx n="106" d="100"/>
          <a:sy n="106" d="100"/>
        </p:scale>
        <p:origin x="77"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F8060-DD13-48C5-AA2A-C55AEED152A2}" type="datetimeFigureOut">
              <a:rPr kumimoji="1" lang="ja-JP" altLang="en-US" smtClean="0"/>
              <a:t>2021/10/21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182E1A-23FD-4F67-AAC6-315CD14FE18F}" type="slidenum">
              <a:rPr kumimoji="1" lang="ja-JP" altLang="en-US" smtClean="0"/>
              <a:t>‹#›</a:t>
            </a:fld>
            <a:endParaRPr kumimoji="1" lang="ja-JP" altLang="en-US"/>
          </a:p>
        </p:txBody>
      </p:sp>
    </p:spTree>
    <p:extLst>
      <p:ext uri="{BB962C8B-B14F-4D97-AF65-F5344CB8AC3E}">
        <p14:creationId xmlns:p14="http://schemas.microsoft.com/office/powerpoint/2010/main" val="29303015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9182E1A-23FD-4F67-AAC6-315CD14FE18F}" type="slidenum">
              <a:rPr kumimoji="1" lang="ja-JP" altLang="en-US" smtClean="0"/>
              <a:t>11</a:t>
            </a:fld>
            <a:endParaRPr kumimoji="1" lang="ja-JP" altLang="en-US"/>
          </a:p>
        </p:txBody>
      </p:sp>
    </p:spTree>
    <p:extLst>
      <p:ext uri="{BB962C8B-B14F-4D97-AF65-F5344CB8AC3E}">
        <p14:creationId xmlns:p14="http://schemas.microsoft.com/office/powerpoint/2010/main" val="3590603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9182E1A-23FD-4F67-AAC6-315CD14FE18F}" type="slidenum">
              <a:rPr kumimoji="1" lang="ja-JP" altLang="en-US" smtClean="0"/>
              <a:t>39</a:t>
            </a:fld>
            <a:endParaRPr kumimoji="1" lang="ja-JP" altLang="en-US"/>
          </a:p>
        </p:txBody>
      </p:sp>
    </p:spTree>
    <p:extLst>
      <p:ext uri="{BB962C8B-B14F-4D97-AF65-F5344CB8AC3E}">
        <p14:creationId xmlns:p14="http://schemas.microsoft.com/office/powerpoint/2010/main" val="3315711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9182E1A-23FD-4F67-AAC6-315CD14FE18F}" type="slidenum">
              <a:rPr kumimoji="1" lang="ja-JP" altLang="en-US" smtClean="0"/>
              <a:t>12</a:t>
            </a:fld>
            <a:endParaRPr kumimoji="1" lang="ja-JP" altLang="en-US"/>
          </a:p>
        </p:txBody>
      </p:sp>
    </p:spTree>
    <p:extLst>
      <p:ext uri="{BB962C8B-B14F-4D97-AF65-F5344CB8AC3E}">
        <p14:creationId xmlns:p14="http://schemas.microsoft.com/office/powerpoint/2010/main" val="2094248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9182E1A-23FD-4F67-AAC6-315CD14FE18F}" type="slidenum">
              <a:rPr kumimoji="1" lang="ja-JP" altLang="en-US" smtClean="0"/>
              <a:t>13</a:t>
            </a:fld>
            <a:endParaRPr kumimoji="1" lang="ja-JP" altLang="en-US"/>
          </a:p>
        </p:txBody>
      </p:sp>
    </p:spTree>
    <p:extLst>
      <p:ext uri="{BB962C8B-B14F-4D97-AF65-F5344CB8AC3E}">
        <p14:creationId xmlns:p14="http://schemas.microsoft.com/office/powerpoint/2010/main" val="3691649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9182E1A-23FD-4F67-AAC6-315CD14FE18F}" type="slidenum">
              <a:rPr kumimoji="1" lang="ja-JP" altLang="en-US" smtClean="0"/>
              <a:t>14</a:t>
            </a:fld>
            <a:endParaRPr kumimoji="1" lang="ja-JP" altLang="en-US"/>
          </a:p>
        </p:txBody>
      </p:sp>
    </p:spTree>
    <p:extLst>
      <p:ext uri="{BB962C8B-B14F-4D97-AF65-F5344CB8AC3E}">
        <p14:creationId xmlns:p14="http://schemas.microsoft.com/office/powerpoint/2010/main" val="2675842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9182E1A-23FD-4F67-AAC6-315CD14FE18F}" type="slidenum">
              <a:rPr kumimoji="1" lang="ja-JP" altLang="en-US" smtClean="0"/>
              <a:t>15</a:t>
            </a:fld>
            <a:endParaRPr kumimoji="1" lang="ja-JP" altLang="en-US"/>
          </a:p>
        </p:txBody>
      </p:sp>
    </p:spTree>
    <p:extLst>
      <p:ext uri="{BB962C8B-B14F-4D97-AF65-F5344CB8AC3E}">
        <p14:creationId xmlns:p14="http://schemas.microsoft.com/office/powerpoint/2010/main" val="365781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9182E1A-23FD-4F67-AAC6-315CD14FE18F}" type="slidenum">
              <a:rPr kumimoji="1" lang="ja-JP" altLang="en-US" smtClean="0"/>
              <a:t>29</a:t>
            </a:fld>
            <a:endParaRPr kumimoji="1" lang="ja-JP" altLang="en-US"/>
          </a:p>
        </p:txBody>
      </p:sp>
    </p:spTree>
    <p:extLst>
      <p:ext uri="{BB962C8B-B14F-4D97-AF65-F5344CB8AC3E}">
        <p14:creationId xmlns:p14="http://schemas.microsoft.com/office/powerpoint/2010/main" val="1177913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9182E1A-23FD-4F67-AAC6-315CD14FE18F}" type="slidenum">
              <a:rPr kumimoji="1" lang="ja-JP" altLang="en-US" smtClean="0"/>
              <a:t>30</a:t>
            </a:fld>
            <a:endParaRPr kumimoji="1" lang="ja-JP" altLang="en-US"/>
          </a:p>
        </p:txBody>
      </p:sp>
    </p:spTree>
    <p:extLst>
      <p:ext uri="{BB962C8B-B14F-4D97-AF65-F5344CB8AC3E}">
        <p14:creationId xmlns:p14="http://schemas.microsoft.com/office/powerpoint/2010/main" val="2292091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9182E1A-23FD-4F67-AAC6-315CD14FE18F}" type="slidenum">
              <a:rPr kumimoji="1" lang="ja-JP" altLang="en-US" smtClean="0"/>
              <a:t>37</a:t>
            </a:fld>
            <a:endParaRPr kumimoji="1" lang="ja-JP" altLang="en-US"/>
          </a:p>
        </p:txBody>
      </p:sp>
    </p:spTree>
    <p:extLst>
      <p:ext uri="{BB962C8B-B14F-4D97-AF65-F5344CB8AC3E}">
        <p14:creationId xmlns:p14="http://schemas.microsoft.com/office/powerpoint/2010/main" val="3069118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9182E1A-23FD-4F67-AAC6-315CD14FE18F}" type="slidenum">
              <a:rPr kumimoji="1" lang="ja-JP" altLang="en-US" smtClean="0"/>
              <a:t>38</a:t>
            </a:fld>
            <a:endParaRPr kumimoji="1" lang="ja-JP" altLang="en-US"/>
          </a:p>
        </p:txBody>
      </p:sp>
    </p:spTree>
    <p:extLst>
      <p:ext uri="{BB962C8B-B14F-4D97-AF65-F5344CB8AC3E}">
        <p14:creationId xmlns:p14="http://schemas.microsoft.com/office/powerpoint/2010/main" val="1994035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C8ADDC5-1DE7-4928-BAF2-778F5515BFCE}" type="datetime1">
              <a:rPr kumimoji="1" lang="ja-JP" altLang="en-US" smtClean="0"/>
              <a:t>2021/10/21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755A2D-36CC-4E18-98FE-B295A4311E85}" type="slidenum">
              <a:rPr kumimoji="1" lang="ja-JP" altLang="en-US" smtClean="0"/>
              <a:t>‹#›</a:t>
            </a:fld>
            <a:endParaRPr kumimoji="1" lang="ja-JP" altLang="en-US"/>
          </a:p>
        </p:txBody>
      </p:sp>
    </p:spTree>
    <p:extLst>
      <p:ext uri="{BB962C8B-B14F-4D97-AF65-F5344CB8AC3E}">
        <p14:creationId xmlns:p14="http://schemas.microsoft.com/office/powerpoint/2010/main" val="2705101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1216E50-0636-498B-8841-DA7A5745DB3F}" type="datetime1">
              <a:rPr kumimoji="1" lang="ja-JP" altLang="en-US" smtClean="0"/>
              <a:t>2021/10/21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755A2D-36CC-4E18-98FE-B295A4311E85}" type="slidenum">
              <a:rPr kumimoji="1" lang="ja-JP" altLang="en-US" smtClean="0"/>
              <a:t>‹#›</a:t>
            </a:fld>
            <a:endParaRPr kumimoji="1" lang="ja-JP" altLang="en-US"/>
          </a:p>
        </p:txBody>
      </p:sp>
    </p:spTree>
    <p:extLst>
      <p:ext uri="{BB962C8B-B14F-4D97-AF65-F5344CB8AC3E}">
        <p14:creationId xmlns:p14="http://schemas.microsoft.com/office/powerpoint/2010/main" val="341111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2555CED-967C-47C4-8E73-56D55AE70F44}" type="datetime1">
              <a:rPr kumimoji="1" lang="ja-JP" altLang="en-US" smtClean="0"/>
              <a:t>2021/10/21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755A2D-36CC-4E18-98FE-B295A4311E85}" type="slidenum">
              <a:rPr kumimoji="1" lang="ja-JP" altLang="en-US" smtClean="0"/>
              <a:t>‹#›</a:t>
            </a:fld>
            <a:endParaRPr kumimoji="1" lang="ja-JP" altLang="en-US"/>
          </a:p>
        </p:txBody>
      </p:sp>
    </p:spTree>
    <p:extLst>
      <p:ext uri="{BB962C8B-B14F-4D97-AF65-F5344CB8AC3E}">
        <p14:creationId xmlns:p14="http://schemas.microsoft.com/office/powerpoint/2010/main" val="3184803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0511F22-38F3-4D6D-A74E-C8EC33221BA7}" type="datetime1">
              <a:rPr kumimoji="1" lang="ja-JP" altLang="en-US" smtClean="0"/>
              <a:t>2021/10/21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755A2D-36CC-4E18-98FE-B295A4311E85}" type="slidenum">
              <a:rPr kumimoji="1" lang="ja-JP" altLang="en-US" smtClean="0"/>
              <a:t>‹#›</a:t>
            </a:fld>
            <a:endParaRPr kumimoji="1" lang="ja-JP" altLang="en-US"/>
          </a:p>
        </p:txBody>
      </p:sp>
    </p:spTree>
    <p:extLst>
      <p:ext uri="{BB962C8B-B14F-4D97-AF65-F5344CB8AC3E}">
        <p14:creationId xmlns:p14="http://schemas.microsoft.com/office/powerpoint/2010/main" val="156485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6C2064E-56D0-4D25-A0E5-30DBE5D5444C}" type="datetime1">
              <a:rPr kumimoji="1" lang="ja-JP" altLang="en-US" smtClean="0"/>
              <a:t>2021/10/21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755A2D-36CC-4E18-98FE-B295A4311E85}" type="slidenum">
              <a:rPr kumimoji="1" lang="ja-JP" altLang="en-US" smtClean="0"/>
              <a:t>‹#›</a:t>
            </a:fld>
            <a:endParaRPr kumimoji="1" lang="ja-JP" altLang="en-US"/>
          </a:p>
        </p:txBody>
      </p:sp>
    </p:spTree>
    <p:extLst>
      <p:ext uri="{BB962C8B-B14F-4D97-AF65-F5344CB8AC3E}">
        <p14:creationId xmlns:p14="http://schemas.microsoft.com/office/powerpoint/2010/main" val="3961555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9F4205D-C9AB-407C-9D24-810F52320D23}" type="datetime1">
              <a:rPr kumimoji="1" lang="ja-JP" altLang="en-US" smtClean="0"/>
              <a:t>2021/10/21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755A2D-36CC-4E18-98FE-B295A4311E85}" type="slidenum">
              <a:rPr kumimoji="1" lang="ja-JP" altLang="en-US" smtClean="0"/>
              <a:t>‹#›</a:t>
            </a:fld>
            <a:endParaRPr kumimoji="1" lang="ja-JP" altLang="en-US"/>
          </a:p>
        </p:txBody>
      </p:sp>
    </p:spTree>
    <p:extLst>
      <p:ext uri="{BB962C8B-B14F-4D97-AF65-F5344CB8AC3E}">
        <p14:creationId xmlns:p14="http://schemas.microsoft.com/office/powerpoint/2010/main" val="1495796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8530C0A-A101-4FFE-9091-3D47CA30F75D}" type="datetime1">
              <a:rPr kumimoji="1" lang="ja-JP" altLang="en-US" smtClean="0"/>
              <a:t>2021/10/21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755A2D-36CC-4E18-98FE-B295A4311E85}" type="slidenum">
              <a:rPr kumimoji="1" lang="ja-JP" altLang="en-US" smtClean="0"/>
              <a:t>‹#›</a:t>
            </a:fld>
            <a:endParaRPr kumimoji="1" lang="ja-JP" altLang="en-US"/>
          </a:p>
        </p:txBody>
      </p:sp>
    </p:spTree>
    <p:extLst>
      <p:ext uri="{BB962C8B-B14F-4D97-AF65-F5344CB8AC3E}">
        <p14:creationId xmlns:p14="http://schemas.microsoft.com/office/powerpoint/2010/main" val="832826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346B516-9FB4-455C-9B9F-761B5FAB7BDD}" type="datetime1">
              <a:rPr kumimoji="1" lang="ja-JP" altLang="en-US" smtClean="0"/>
              <a:t>2021/10/21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755A2D-36CC-4E18-98FE-B295A4311E85}" type="slidenum">
              <a:rPr kumimoji="1" lang="ja-JP" altLang="en-US" smtClean="0"/>
              <a:t>‹#›</a:t>
            </a:fld>
            <a:endParaRPr kumimoji="1" lang="ja-JP" altLang="en-US"/>
          </a:p>
        </p:txBody>
      </p:sp>
    </p:spTree>
    <p:extLst>
      <p:ext uri="{BB962C8B-B14F-4D97-AF65-F5344CB8AC3E}">
        <p14:creationId xmlns:p14="http://schemas.microsoft.com/office/powerpoint/2010/main" val="1514648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54AD9-D398-49C3-8BC4-A91108947E74}" type="datetime1">
              <a:rPr kumimoji="1" lang="ja-JP" altLang="en-US" smtClean="0"/>
              <a:t>2021/10/21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755A2D-36CC-4E18-98FE-B295A4311E85}" type="slidenum">
              <a:rPr kumimoji="1" lang="ja-JP" altLang="en-US" smtClean="0"/>
              <a:t>‹#›</a:t>
            </a:fld>
            <a:endParaRPr kumimoji="1" lang="ja-JP" altLang="en-US"/>
          </a:p>
        </p:txBody>
      </p:sp>
    </p:spTree>
    <p:extLst>
      <p:ext uri="{BB962C8B-B14F-4D97-AF65-F5344CB8AC3E}">
        <p14:creationId xmlns:p14="http://schemas.microsoft.com/office/powerpoint/2010/main" val="3636662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18E0478-3C92-4AB8-A813-45B5F4BC918E}" type="datetime1">
              <a:rPr kumimoji="1" lang="ja-JP" altLang="en-US" smtClean="0"/>
              <a:t>2021/10/21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755A2D-36CC-4E18-98FE-B295A4311E85}" type="slidenum">
              <a:rPr kumimoji="1" lang="ja-JP" altLang="en-US" smtClean="0"/>
              <a:t>‹#›</a:t>
            </a:fld>
            <a:endParaRPr kumimoji="1" lang="ja-JP" altLang="en-US"/>
          </a:p>
        </p:txBody>
      </p:sp>
    </p:spTree>
    <p:extLst>
      <p:ext uri="{BB962C8B-B14F-4D97-AF65-F5344CB8AC3E}">
        <p14:creationId xmlns:p14="http://schemas.microsoft.com/office/powerpoint/2010/main" val="1923276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EC9DA68-8613-455C-8CF2-87E6734DBEBD}" type="datetime1">
              <a:rPr kumimoji="1" lang="ja-JP" altLang="en-US" smtClean="0"/>
              <a:t>2021/10/21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755A2D-36CC-4E18-98FE-B295A4311E85}" type="slidenum">
              <a:rPr kumimoji="1" lang="ja-JP" altLang="en-US" smtClean="0"/>
              <a:t>‹#›</a:t>
            </a:fld>
            <a:endParaRPr kumimoji="1" lang="ja-JP" altLang="en-US"/>
          </a:p>
        </p:txBody>
      </p:sp>
    </p:spTree>
    <p:extLst>
      <p:ext uri="{BB962C8B-B14F-4D97-AF65-F5344CB8AC3E}">
        <p14:creationId xmlns:p14="http://schemas.microsoft.com/office/powerpoint/2010/main" val="273222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B9532-E3FC-4643-B235-87FEF6F790BC}" type="datetime1">
              <a:rPr kumimoji="1" lang="ja-JP" altLang="en-US" smtClean="0"/>
              <a:t>2021/10/21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55A2D-36CC-4E18-98FE-B295A4311E85}" type="slidenum">
              <a:rPr kumimoji="1" lang="ja-JP" altLang="en-US" smtClean="0"/>
              <a:t>‹#›</a:t>
            </a:fld>
            <a:endParaRPr kumimoji="1" lang="ja-JP" altLang="en-US"/>
          </a:p>
        </p:txBody>
      </p:sp>
    </p:spTree>
    <p:extLst>
      <p:ext uri="{BB962C8B-B14F-4D97-AF65-F5344CB8AC3E}">
        <p14:creationId xmlns:p14="http://schemas.microsoft.com/office/powerpoint/2010/main" val="24574080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410.png"/><Relationship Id="rId4" Type="http://schemas.openxmlformats.org/officeDocument/2006/relationships/image" Target="../media/image310.png"/></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atarukumagai-git.github.i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11.png"/><Relationship Id="rId2" Type="http://schemas.openxmlformats.org/officeDocument/2006/relationships/image" Target="../media/image5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1.png"/><Relationship Id="rId2" Type="http://schemas.openxmlformats.org/officeDocument/2006/relationships/image" Target="../media/image8.png"/><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24" Type="http://schemas.openxmlformats.org/officeDocument/2006/relationships/image" Target="../media/image30.png"/><Relationship Id="rId5" Type="http://schemas.openxmlformats.org/officeDocument/2006/relationships/image" Target="../media/image11.png"/><Relationship Id="rId15" Type="http://schemas.openxmlformats.org/officeDocument/2006/relationships/image" Target="../media/image21.png"/><Relationship Id="rId23" Type="http://schemas.openxmlformats.org/officeDocument/2006/relationships/image" Target="../media/image29.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38.png"/><Relationship Id="rId18" Type="http://schemas.openxmlformats.org/officeDocument/2006/relationships/image" Target="../media/image48.png"/><Relationship Id="rId39" Type="http://schemas.openxmlformats.org/officeDocument/2006/relationships/image" Target="../media/image63.png"/><Relationship Id="rId3" Type="http://schemas.openxmlformats.org/officeDocument/2006/relationships/image" Target="../media/image33.png"/><Relationship Id="rId21" Type="http://schemas.openxmlformats.org/officeDocument/2006/relationships/image" Target="../media/image51.png"/><Relationship Id="rId34" Type="http://schemas.openxmlformats.org/officeDocument/2006/relationships/image" Target="../media/image54.pn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33" Type="http://schemas.openxmlformats.org/officeDocument/2006/relationships/image" Target="../media/image45.png"/><Relationship Id="rId38" Type="http://schemas.openxmlformats.org/officeDocument/2006/relationships/image" Target="../media/image62.png"/><Relationship Id="rId2" Type="http://schemas.openxmlformats.org/officeDocument/2006/relationships/image" Target="../media/image32.png"/><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32" Type="http://schemas.openxmlformats.org/officeDocument/2006/relationships/image" Target="../media/image44.png"/><Relationship Id="rId37" Type="http://schemas.openxmlformats.org/officeDocument/2006/relationships/image" Target="../media/image61.png"/><Relationship Id="rId40" Type="http://schemas.openxmlformats.org/officeDocument/2006/relationships/image" Target="../media/image64.png"/><Relationship Id="rId5" Type="http://schemas.openxmlformats.org/officeDocument/2006/relationships/image" Target="../media/image35.png"/><Relationship Id="rId23" Type="http://schemas.openxmlformats.org/officeDocument/2006/relationships/image" Target="../media/image53.png"/><Relationship Id="rId28" Type="http://schemas.openxmlformats.org/officeDocument/2006/relationships/image" Target="../media/image58.png"/><Relationship Id="rId36" Type="http://schemas.openxmlformats.org/officeDocument/2006/relationships/image" Target="../media/image56.png"/><Relationship Id="rId10" Type="http://schemas.openxmlformats.org/officeDocument/2006/relationships/image" Target="../media/image40.png"/><Relationship Id="rId19" Type="http://schemas.openxmlformats.org/officeDocument/2006/relationships/image" Target="../media/image49.png"/><Relationship Id="rId31" Type="http://schemas.openxmlformats.org/officeDocument/2006/relationships/image" Target="../media/image43.png"/><Relationship Id="rId4" Type="http://schemas.openxmlformats.org/officeDocument/2006/relationships/image" Target="../media/image34.png"/><Relationship Id="rId9" Type="http://schemas.openxmlformats.org/officeDocument/2006/relationships/image" Target="../media/image39.png"/><Relationship Id="rId22" Type="http://schemas.openxmlformats.org/officeDocument/2006/relationships/image" Target="../media/image52.png"/><Relationship Id="rId27" Type="http://schemas.openxmlformats.org/officeDocument/2006/relationships/image" Target="../media/image57.png"/><Relationship Id="rId30" Type="http://schemas.openxmlformats.org/officeDocument/2006/relationships/image" Target="../media/image60.png"/><Relationship Id="rId35" Type="http://schemas.openxmlformats.org/officeDocument/2006/relationships/image" Target="../media/image5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18" Type="http://schemas.openxmlformats.org/officeDocument/2006/relationships/image" Target="../media/image83.png"/><Relationship Id="rId26" Type="http://schemas.openxmlformats.org/officeDocument/2006/relationships/image" Target="../media/image91.png"/><Relationship Id="rId3" Type="http://schemas.openxmlformats.org/officeDocument/2006/relationships/image" Target="../media/image68.png"/><Relationship Id="rId21" Type="http://schemas.openxmlformats.org/officeDocument/2006/relationships/image" Target="../media/image86.png"/><Relationship Id="rId7" Type="http://schemas.openxmlformats.org/officeDocument/2006/relationships/image" Target="../media/image72.png"/><Relationship Id="rId12" Type="http://schemas.openxmlformats.org/officeDocument/2006/relationships/image" Target="../media/image77.png"/><Relationship Id="rId17" Type="http://schemas.openxmlformats.org/officeDocument/2006/relationships/image" Target="../media/image82.png"/><Relationship Id="rId25" Type="http://schemas.openxmlformats.org/officeDocument/2006/relationships/image" Target="../media/image90.png"/><Relationship Id="rId2" Type="http://schemas.openxmlformats.org/officeDocument/2006/relationships/image" Target="../media/image12.emf"/><Relationship Id="rId16" Type="http://schemas.openxmlformats.org/officeDocument/2006/relationships/image" Target="../media/image81.png"/><Relationship Id="rId20" Type="http://schemas.openxmlformats.org/officeDocument/2006/relationships/image" Target="../media/image85.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image" Target="../media/image76.png"/><Relationship Id="rId24" Type="http://schemas.openxmlformats.org/officeDocument/2006/relationships/image" Target="../media/image89.png"/><Relationship Id="rId32" Type="http://schemas.openxmlformats.org/officeDocument/2006/relationships/image" Target="../media/image97.png"/><Relationship Id="rId5" Type="http://schemas.openxmlformats.org/officeDocument/2006/relationships/image" Target="../media/image70.png"/><Relationship Id="rId15" Type="http://schemas.openxmlformats.org/officeDocument/2006/relationships/image" Target="../media/image80.png"/><Relationship Id="rId23" Type="http://schemas.openxmlformats.org/officeDocument/2006/relationships/image" Target="../media/image88.png"/><Relationship Id="rId28" Type="http://schemas.openxmlformats.org/officeDocument/2006/relationships/image" Target="../media/image93.png"/><Relationship Id="rId10" Type="http://schemas.openxmlformats.org/officeDocument/2006/relationships/image" Target="../media/image75.png"/><Relationship Id="rId19" Type="http://schemas.openxmlformats.org/officeDocument/2006/relationships/image" Target="../media/image84.png"/><Relationship Id="rId31" Type="http://schemas.openxmlformats.org/officeDocument/2006/relationships/image" Target="../media/image96.png"/><Relationship Id="rId4" Type="http://schemas.openxmlformats.org/officeDocument/2006/relationships/image" Target="../media/image69.png"/><Relationship Id="rId9" Type="http://schemas.openxmlformats.org/officeDocument/2006/relationships/image" Target="../media/image74.png"/><Relationship Id="rId14" Type="http://schemas.openxmlformats.org/officeDocument/2006/relationships/image" Target="../media/image79.png"/><Relationship Id="rId22" Type="http://schemas.openxmlformats.org/officeDocument/2006/relationships/image" Target="../media/image87.png"/><Relationship Id="rId27" Type="http://schemas.openxmlformats.org/officeDocument/2006/relationships/image" Target="../media/image92.png"/><Relationship Id="rId30" Type="http://schemas.openxmlformats.org/officeDocument/2006/relationships/image" Target="../media/image95.png"/></Relationships>
</file>

<file path=ppt/slides/_rels/slide33.xml.rels><?xml version="1.0" encoding="UTF-8" standalone="yes"?>
<Relationships xmlns="http://schemas.openxmlformats.org/package/2006/relationships"><Relationship Id="rId3" Type="http://schemas.openxmlformats.org/officeDocument/2006/relationships/image" Target="../media/image930.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940.png"/></Relationships>
</file>

<file path=ppt/slides/_rels/slide3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05.png"/><Relationship Id="rId18" Type="http://schemas.openxmlformats.org/officeDocument/2006/relationships/image" Target="../media/image110.png"/><Relationship Id="rId3" Type="http://schemas.openxmlformats.org/officeDocument/2006/relationships/image" Target="../media/image960.png"/><Relationship Id="rId7" Type="http://schemas.openxmlformats.org/officeDocument/2006/relationships/image" Target="../media/image99.png"/><Relationship Id="rId12" Type="http://schemas.openxmlformats.org/officeDocument/2006/relationships/image" Target="../media/image104.png"/><Relationship Id="rId17" Type="http://schemas.openxmlformats.org/officeDocument/2006/relationships/image" Target="../media/image109.png"/><Relationship Id="rId2" Type="http://schemas.openxmlformats.org/officeDocument/2006/relationships/image" Target="../media/image950.png"/><Relationship Id="rId16" Type="http://schemas.openxmlformats.org/officeDocument/2006/relationships/image" Target="../media/image108.png"/><Relationship Id="rId20"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98.png"/><Relationship Id="rId11" Type="http://schemas.openxmlformats.org/officeDocument/2006/relationships/image" Target="../media/image103.png"/><Relationship Id="rId5" Type="http://schemas.openxmlformats.org/officeDocument/2006/relationships/image" Target="../media/image970.png"/><Relationship Id="rId15" Type="http://schemas.openxmlformats.org/officeDocument/2006/relationships/image" Target="../media/image107.png"/><Relationship Id="rId10" Type="http://schemas.openxmlformats.org/officeDocument/2006/relationships/image" Target="../media/image102.png"/><Relationship Id="rId19" Type="http://schemas.openxmlformats.org/officeDocument/2006/relationships/image" Target="../media/image111.png"/><Relationship Id="rId4" Type="http://schemas.openxmlformats.org/officeDocument/2006/relationships/image" Target="../media/image9.jpg"/><Relationship Id="rId9" Type="http://schemas.openxmlformats.org/officeDocument/2006/relationships/image" Target="../media/image101.png"/><Relationship Id="rId14" Type="http://schemas.openxmlformats.org/officeDocument/2006/relationships/image" Target="../media/image106.png"/></Relationships>
</file>

<file path=ppt/slides/_rels/slide3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E18D0D-ED91-4878-A130-65B88CDCD5B2}"/>
              </a:ext>
            </a:extLst>
          </p:cNvPr>
          <p:cNvSpPr>
            <a:spLocks noGrp="1"/>
          </p:cNvSpPr>
          <p:nvPr>
            <p:ph type="ctrTitle"/>
          </p:nvPr>
        </p:nvSpPr>
        <p:spPr>
          <a:xfrm>
            <a:off x="1524000" y="997671"/>
            <a:ext cx="9144000" cy="2387600"/>
          </a:xfrm>
        </p:spPr>
        <p:txBody>
          <a:bodyPr>
            <a:normAutofit/>
          </a:bodyPr>
          <a:lstStyle/>
          <a:p>
            <a:r>
              <a:rPr lang="ja-JP" altLang="en-US" sz="4800" dirty="0"/>
              <a:t>有制約最適化のための</a:t>
            </a:r>
            <a:br>
              <a:rPr lang="en-US" altLang="ja-JP" sz="4800" dirty="0"/>
            </a:br>
            <a:r>
              <a:rPr lang="ja-JP" altLang="en-US" sz="4800" dirty="0"/>
              <a:t>アルゴリズムの考察と改良方針</a:t>
            </a:r>
          </a:p>
        </p:txBody>
      </p:sp>
      <p:sp>
        <p:nvSpPr>
          <p:cNvPr id="3" name="字幕 2">
            <a:extLst>
              <a:ext uri="{FF2B5EF4-FFF2-40B4-BE49-F238E27FC236}">
                <a16:creationId xmlns:a16="http://schemas.microsoft.com/office/drawing/2014/main" id="{FD34E723-90F9-40D9-8036-4363CF828EB7}"/>
              </a:ext>
            </a:extLst>
          </p:cNvPr>
          <p:cNvSpPr>
            <a:spLocks noGrp="1"/>
          </p:cNvSpPr>
          <p:nvPr>
            <p:ph type="subTitle" idx="1"/>
          </p:nvPr>
        </p:nvSpPr>
        <p:spPr>
          <a:xfrm>
            <a:off x="1524000" y="3969592"/>
            <a:ext cx="9144000" cy="1655762"/>
          </a:xfrm>
        </p:spPr>
        <p:txBody>
          <a:bodyPr>
            <a:normAutofit/>
          </a:bodyPr>
          <a:lstStyle/>
          <a:p>
            <a:r>
              <a:rPr kumimoji="1" lang="ja-JP" altLang="en-US" dirty="0"/>
              <a:t>熊谷 渉</a:t>
            </a:r>
            <a:endParaRPr kumimoji="1" lang="en-US" altLang="ja-JP" dirty="0"/>
          </a:p>
          <a:p>
            <a:r>
              <a:rPr kumimoji="1" lang="ja-JP" altLang="en-US" sz="2000" dirty="0"/>
              <a:t>横河電機株式会社 </a:t>
            </a:r>
            <a:r>
              <a:rPr lang="ja-JP" altLang="en-US" sz="2000" dirty="0"/>
              <a:t>マーケティング本部 イノベーションセンター</a:t>
            </a:r>
            <a:endParaRPr kumimoji="1" lang="en-US" altLang="ja-JP" sz="2000" dirty="0"/>
          </a:p>
          <a:p>
            <a:r>
              <a:rPr kumimoji="1" lang="en-US" altLang="ja-JP" sz="2000" dirty="0"/>
              <a:t>2021</a:t>
            </a:r>
            <a:r>
              <a:rPr kumimoji="1" lang="ja-JP" altLang="en-US" sz="2000" dirty="0"/>
              <a:t>年</a:t>
            </a:r>
            <a:r>
              <a:rPr kumimoji="1" lang="en-US" altLang="ja-JP" sz="2000" dirty="0"/>
              <a:t>10</a:t>
            </a:r>
            <a:r>
              <a:rPr kumimoji="1" lang="ja-JP" altLang="en-US" sz="2000" dirty="0"/>
              <a:t>月</a:t>
            </a:r>
            <a:r>
              <a:rPr kumimoji="1" lang="en-US" altLang="ja-JP" sz="2000" dirty="0"/>
              <a:t>21</a:t>
            </a:r>
            <a:r>
              <a:rPr kumimoji="1" lang="ja-JP" altLang="en-US" sz="2000" dirty="0"/>
              <a:t>日</a:t>
            </a:r>
            <a:endParaRPr kumimoji="1" lang="en-US" altLang="ja-JP" sz="2000" dirty="0"/>
          </a:p>
        </p:txBody>
      </p:sp>
      <p:cxnSp>
        <p:nvCxnSpPr>
          <p:cNvPr id="6" name="直線コネクタ 5">
            <a:extLst>
              <a:ext uri="{FF2B5EF4-FFF2-40B4-BE49-F238E27FC236}">
                <a16:creationId xmlns:a16="http://schemas.microsoft.com/office/drawing/2014/main" id="{AA709840-B11A-4FA2-B19C-1143A6765A8D}"/>
              </a:ext>
            </a:extLst>
          </p:cNvPr>
          <p:cNvCxnSpPr>
            <a:cxnSpLocks/>
          </p:cNvCxnSpPr>
          <p:nvPr/>
        </p:nvCxnSpPr>
        <p:spPr>
          <a:xfrm flipV="1">
            <a:off x="1694329" y="3385270"/>
            <a:ext cx="8803341" cy="1"/>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760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131198"/>
            <a:ext cx="10515600" cy="1325563"/>
          </a:xfrm>
        </p:spPr>
        <p:txBody>
          <a:bodyPr/>
          <a:lstStyle/>
          <a:p>
            <a:r>
              <a:rPr lang="ja-JP" altLang="en-US" dirty="0"/>
              <a:t>運転特性解析</a:t>
            </a:r>
            <a:endParaRPr kumimoji="1" lang="ja-JP" altLang="en-US" dirty="0"/>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10</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6285AA6-97CF-4DDD-A5A8-74AB94B8F267}"/>
              </a:ext>
            </a:extLst>
          </p:cNvPr>
          <p:cNvSpPr txBox="1"/>
          <p:nvPr/>
        </p:nvSpPr>
        <p:spPr>
          <a:xfrm>
            <a:off x="555812" y="31096"/>
            <a:ext cx="4733364" cy="369332"/>
          </a:xfrm>
          <a:prstGeom prst="rect">
            <a:avLst/>
          </a:prstGeom>
          <a:noFill/>
        </p:spPr>
        <p:txBody>
          <a:bodyPr wrap="square" rtlCol="0">
            <a:spAutoFit/>
          </a:bodyPr>
          <a:lstStyle/>
          <a:p>
            <a:r>
              <a:rPr lang="en-US" altLang="ja-JP" dirty="0"/>
              <a:t>1. </a:t>
            </a:r>
            <a:r>
              <a:rPr lang="ja-JP" altLang="en-US" dirty="0"/>
              <a:t>本研究テーマの背景</a:t>
            </a:r>
          </a:p>
        </p:txBody>
      </p:sp>
      <p:pic>
        <p:nvPicPr>
          <p:cNvPr id="4" name="図 3">
            <a:extLst>
              <a:ext uri="{FF2B5EF4-FFF2-40B4-BE49-F238E27FC236}">
                <a16:creationId xmlns:a16="http://schemas.microsoft.com/office/drawing/2014/main" id="{FCB8C4EE-19E6-429E-8956-362057594C70}"/>
              </a:ext>
            </a:extLst>
          </p:cNvPr>
          <p:cNvPicPr>
            <a:picLocks noChangeAspect="1"/>
          </p:cNvPicPr>
          <p:nvPr/>
        </p:nvPicPr>
        <p:blipFill>
          <a:blip r:embed="rId2"/>
          <a:stretch>
            <a:fillRect/>
          </a:stretch>
        </p:blipFill>
        <p:spPr>
          <a:xfrm>
            <a:off x="2305464" y="1275888"/>
            <a:ext cx="7192496" cy="5394372"/>
          </a:xfrm>
          <a:prstGeom prst="rect">
            <a:avLst/>
          </a:prstGeom>
        </p:spPr>
      </p:pic>
    </p:spTree>
    <p:extLst>
      <p:ext uri="{BB962C8B-B14F-4D97-AF65-F5344CB8AC3E}">
        <p14:creationId xmlns:p14="http://schemas.microsoft.com/office/powerpoint/2010/main" val="4050753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131198"/>
            <a:ext cx="10515600" cy="1325563"/>
          </a:xfrm>
        </p:spPr>
        <p:txBody>
          <a:bodyPr/>
          <a:lstStyle/>
          <a:p>
            <a:r>
              <a:rPr lang="ja-JP" altLang="en-US" dirty="0"/>
              <a:t>最適化問題変換機能</a:t>
            </a:r>
            <a:endParaRPr kumimoji="1" lang="ja-JP" altLang="en-US" dirty="0"/>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11</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6285AA6-97CF-4DDD-A5A8-74AB94B8F267}"/>
              </a:ext>
            </a:extLst>
          </p:cNvPr>
          <p:cNvSpPr txBox="1"/>
          <p:nvPr/>
        </p:nvSpPr>
        <p:spPr>
          <a:xfrm>
            <a:off x="555812" y="31096"/>
            <a:ext cx="4733364" cy="369332"/>
          </a:xfrm>
          <a:prstGeom prst="rect">
            <a:avLst/>
          </a:prstGeom>
          <a:noFill/>
        </p:spPr>
        <p:txBody>
          <a:bodyPr wrap="square" rtlCol="0">
            <a:spAutoFit/>
          </a:bodyPr>
          <a:lstStyle/>
          <a:p>
            <a:r>
              <a:rPr lang="en-US" altLang="ja-JP" dirty="0"/>
              <a:t>1. </a:t>
            </a:r>
            <a:r>
              <a:rPr lang="ja-JP" altLang="en-US" dirty="0"/>
              <a:t>本研究テーマの背景</a:t>
            </a:r>
          </a:p>
        </p:txBody>
      </p:sp>
      <p:pic>
        <p:nvPicPr>
          <p:cNvPr id="5" name="図 4">
            <a:extLst>
              <a:ext uri="{FF2B5EF4-FFF2-40B4-BE49-F238E27FC236}">
                <a16:creationId xmlns:a16="http://schemas.microsoft.com/office/drawing/2014/main" id="{BF93D999-240A-4F03-B590-C3AC28E2B84C}"/>
              </a:ext>
            </a:extLst>
          </p:cNvPr>
          <p:cNvPicPr>
            <a:picLocks noChangeAspect="1"/>
          </p:cNvPicPr>
          <p:nvPr/>
        </p:nvPicPr>
        <p:blipFill>
          <a:blip r:embed="rId3"/>
          <a:stretch>
            <a:fillRect/>
          </a:stretch>
        </p:blipFill>
        <p:spPr>
          <a:xfrm>
            <a:off x="2376804" y="1292529"/>
            <a:ext cx="7170308" cy="5377731"/>
          </a:xfrm>
          <a:prstGeom prst="rect">
            <a:avLst/>
          </a:prstGeom>
        </p:spPr>
      </p:pic>
      <p:sp>
        <p:nvSpPr>
          <p:cNvPr id="8" name="吹き出し: 角を丸めた四角形 7">
            <a:extLst>
              <a:ext uri="{FF2B5EF4-FFF2-40B4-BE49-F238E27FC236}">
                <a16:creationId xmlns:a16="http://schemas.microsoft.com/office/drawing/2014/main" id="{9F42EFF1-A292-4EB3-A5BC-330B6B5CC82B}"/>
              </a:ext>
            </a:extLst>
          </p:cNvPr>
          <p:cNvSpPr/>
          <p:nvPr/>
        </p:nvSpPr>
        <p:spPr>
          <a:xfrm>
            <a:off x="9288000" y="2401058"/>
            <a:ext cx="2722108" cy="685306"/>
          </a:xfrm>
          <a:prstGeom prst="wedgeRoundRectCallout">
            <a:avLst>
              <a:gd name="adj1" fmla="val -72370"/>
              <a:gd name="adj2" fmla="val -28340"/>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これまでは全て線型として定式化</a:t>
            </a:r>
          </a:p>
        </p:txBody>
      </p:sp>
    </p:spTree>
    <p:extLst>
      <p:ext uri="{BB962C8B-B14F-4D97-AF65-F5344CB8AC3E}">
        <p14:creationId xmlns:p14="http://schemas.microsoft.com/office/powerpoint/2010/main" val="1908023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131198"/>
            <a:ext cx="10515600" cy="1325563"/>
          </a:xfrm>
        </p:spPr>
        <p:txBody>
          <a:bodyPr/>
          <a:lstStyle/>
          <a:p>
            <a:r>
              <a:rPr lang="ja-JP" altLang="en-US" dirty="0"/>
              <a:t>最適化問題の規模</a:t>
            </a:r>
            <a:endParaRPr kumimoji="1" lang="ja-JP" altLang="en-US" dirty="0"/>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12</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6285AA6-97CF-4DDD-A5A8-74AB94B8F267}"/>
              </a:ext>
            </a:extLst>
          </p:cNvPr>
          <p:cNvSpPr txBox="1"/>
          <p:nvPr/>
        </p:nvSpPr>
        <p:spPr>
          <a:xfrm>
            <a:off x="555812" y="31096"/>
            <a:ext cx="4733364" cy="369332"/>
          </a:xfrm>
          <a:prstGeom prst="rect">
            <a:avLst/>
          </a:prstGeom>
          <a:noFill/>
        </p:spPr>
        <p:txBody>
          <a:bodyPr wrap="square" rtlCol="0">
            <a:spAutoFit/>
          </a:bodyPr>
          <a:lstStyle/>
          <a:p>
            <a:r>
              <a:rPr lang="en-US" altLang="ja-JP" dirty="0"/>
              <a:t>1. </a:t>
            </a:r>
            <a:r>
              <a:rPr lang="ja-JP" altLang="en-US" dirty="0"/>
              <a:t>本研究テーマの背景</a:t>
            </a:r>
          </a:p>
        </p:txBody>
      </p:sp>
      <mc:AlternateContent xmlns:mc="http://schemas.openxmlformats.org/markup-compatibility/2006">
        <mc:Choice xmlns:a14="http://schemas.microsoft.com/office/drawing/2010/main" Requires="a14">
          <p:graphicFrame>
            <p:nvGraphicFramePr>
              <p:cNvPr id="7" name="表 6">
                <a:extLst>
                  <a:ext uri="{FF2B5EF4-FFF2-40B4-BE49-F238E27FC236}">
                    <a16:creationId xmlns:a16="http://schemas.microsoft.com/office/drawing/2014/main" id="{71B81184-C6B2-4824-A0FF-382C121F057F}"/>
                  </a:ext>
                </a:extLst>
              </p:cNvPr>
              <p:cNvGraphicFramePr>
                <a:graphicFrameLocks noGrp="1"/>
              </p:cNvGraphicFramePr>
              <p:nvPr>
                <p:extLst>
                  <p:ext uri="{D42A27DB-BD31-4B8C-83A1-F6EECF244321}">
                    <p14:modId xmlns:p14="http://schemas.microsoft.com/office/powerpoint/2010/main" val="456755397"/>
                  </p:ext>
                </p:extLst>
              </p:nvPr>
            </p:nvGraphicFramePr>
            <p:xfrm>
              <a:off x="2010675" y="1540510"/>
              <a:ext cx="8170650" cy="4815840"/>
            </p:xfrm>
            <a:graphic>
              <a:graphicData uri="http://schemas.openxmlformats.org/drawingml/2006/table">
                <a:tbl>
                  <a:tblPr firstRow="1" bandRow="1">
                    <a:tableStyleId>{5C22544A-7EE6-4342-B048-85BDC9FD1C3A}</a:tableStyleId>
                  </a:tblPr>
                  <a:tblGrid>
                    <a:gridCol w="1164863">
                      <a:extLst>
                        <a:ext uri="{9D8B030D-6E8A-4147-A177-3AD203B41FA5}">
                          <a16:colId xmlns:a16="http://schemas.microsoft.com/office/drawing/2014/main" val="3809928194"/>
                        </a:ext>
                      </a:extLst>
                    </a:gridCol>
                    <a:gridCol w="2590203">
                      <a:extLst>
                        <a:ext uri="{9D8B030D-6E8A-4147-A177-3AD203B41FA5}">
                          <a16:colId xmlns:a16="http://schemas.microsoft.com/office/drawing/2014/main" val="566987819"/>
                        </a:ext>
                      </a:extLst>
                    </a:gridCol>
                    <a:gridCol w="1103896">
                      <a:extLst>
                        <a:ext uri="{9D8B030D-6E8A-4147-A177-3AD203B41FA5}">
                          <a16:colId xmlns:a16="http://schemas.microsoft.com/office/drawing/2014/main" val="1826170553"/>
                        </a:ext>
                      </a:extLst>
                    </a:gridCol>
                    <a:gridCol w="1103896">
                      <a:extLst>
                        <a:ext uri="{9D8B030D-6E8A-4147-A177-3AD203B41FA5}">
                          <a16:colId xmlns:a16="http://schemas.microsoft.com/office/drawing/2014/main" val="3966925308"/>
                        </a:ext>
                      </a:extLst>
                    </a:gridCol>
                    <a:gridCol w="1103896">
                      <a:extLst>
                        <a:ext uri="{9D8B030D-6E8A-4147-A177-3AD203B41FA5}">
                          <a16:colId xmlns:a16="http://schemas.microsoft.com/office/drawing/2014/main" val="1304805314"/>
                        </a:ext>
                      </a:extLst>
                    </a:gridCol>
                    <a:gridCol w="1103896">
                      <a:extLst>
                        <a:ext uri="{9D8B030D-6E8A-4147-A177-3AD203B41FA5}">
                          <a16:colId xmlns:a16="http://schemas.microsoft.com/office/drawing/2014/main" val="3572955736"/>
                        </a:ext>
                      </a:extLst>
                    </a:gridCol>
                  </a:tblGrid>
                  <a:tr h="138380">
                    <a:tc>
                      <a:txBody>
                        <a:bodyPr/>
                        <a:lstStyle/>
                        <a:p>
                          <a:pPr algn="ctr"/>
                          <a:r>
                            <a:rPr kumimoji="1" lang="ja-JP" altLang="en-US" sz="1400" dirty="0"/>
                            <a:t>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1-4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2-4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下水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紙パ蒸解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24542">
                    <a:tc rowSpan="12">
                      <a:txBody>
                        <a:bodyPr/>
                        <a:lstStyle/>
                        <a:p>
                          <a:r>
                            <a:rPr kumimoji="1" lang="ja-JP" altLang="en-US" sz="1200"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ステップ数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𝑇</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124542">
                    <a:tc vMerge="1">
                      <a:txBody>
                        <a:bodyPr/>
                        <a:lstStyle/>
                        <a:p>
                          <a:endParaRPr kumimoji="1" lang="ja-JP" altLang="en-US"/>
                        </a:p>
                      </a:txBody>
                      <a:tcPr/>
                    </a:tc>
                    <a:tc>
                      <a:txBody>
                        <a:bodyPr/>
                        <a:lstStyle/>
                        <a:p>
                          <a:r>
                            <a:rPr lang="en-US" altLang="ja-JP" sz="1200" dirty="0">
                              <a:solidFill>
                                <a:schemeClr val="tx1"/>
                              </a:solidFill>
                            </a:rPr>
                            <a:t>Facility</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𝐹</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490734"/>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200" dirty="0">
                              <a:solidFill>
                                <a:schemeClr val="tx1"/>
                              </a:solidFill>
                            </a:rPr>
                            <a:t>Storage</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𝑆</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098124"/>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t>Node</a:t>
                          </a:r>
                          <a:r>
                            <a:rPr kumimoji="1" lang="ja-JP" altLang="en-US" sz="1200" dirty="0"/>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𝑁</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2886364"/>
                      </a:ext>
                    </a:extLst>
                  </a:tr>
                  <a:tr h="124542">
                    <a:tc vMerge="1">
                      <a:txBody>
                        <a:bodyPr/>
                        <a:lstStyle/>
                        <a:p>
                          <a:endParaRPr kumimoji="1" lang="ja-JP" altLang="en-US"/>
                        </a:p>
                      </a:txBody>
                      <a:tcPr/>
                    </a:tc>
                    <a:tc>
                      <a:txBody>
                        <a:bodyPr/>
                        <a:lstStyle/>
                        <a:p>
                          <a:r>
                            <a:rPr lang="en-US" altLang="ja-JP" sz="1200" dirty="0">
                              <a:solidFill>
                                <a:schemeClr val="tx1"/>
                              </a:solidFill>
                            </a:rPr>
                            <a:t>Demand</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𝐷</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037145"/>
                      </a:ext>
                    </a:extLst>
                  </a:tr>
                  <a:tr h="124542">
                    <a:tc vMerge="1">
                      <a:txBody>
                        <a:bodyPr/>
                        <a:lstStyle/>
                        <a:p>
                          <a:endParaRPr kumimoji="1" lang="ja-JP" altLang="en-US"/>
                        </a:p>
                      </a:txBody>
                      <a:tcPr/>
                    </a:tc>
                    <a:tc>
                      <a:txBody>
                        <a:bodyPr/>
                        <a:lstStyle/>
                        <a:p>
                          <a:r>
                            <a:rPr lang="ja-JP" altLang="en-US" sz="1200" dirty="0">
                              <a:solidFill>
                                <a:schemeClr val="tx1"/>
                              </a:solidFill>
                            </a:rPr>
                            <a:t>各</a:t>
                          </a:r>
                          <a:r>
                            <a:rPr lang="en-US" altLang="ja-JP" sz="1200" dirty="0">
                              <a:solidFill>
                                <a:schemeClr val="tx1"/>
                              </a:solidFill>
                            </a:rPr>
                            <a:t>Facility</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b="0" i="1" smtClean="0">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𝐹</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2/3/5/7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396562"/>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各</a:t>
                          </a:r>
                          <a:r>
                            <a:rPr lang="en-US" altLang="ja-JP" sz="1200" dirty="0">
                              <a:solidFill>
                                <a:schemeClr val="tx1"/>
                              </a:solidFill>
                            </a:rPr>
                            <a:t>Storage</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i="1">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𝑆</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1288326"/>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各</a:t>
                          </a:r>
                          <a:r>
                            <a:rPr lang="en-US" altLang="ja-JP" sz="1200" dirty="0">
                              <a:solidFill>
                                <a:schemeClr val="tx1"/>
                              </a:solidFill>
                            </a:rPr>
                            <a:t>Node</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i="1">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𝑁</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 / 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652542"/>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実績固定</a:t>
                          </a:r>
                          <a14:m>
                            <m:oMath xmlns:m="http://schemas.openxmlformats.org/officeDocument/2006/math">
                              <m:sSub>
                                <m:sSubPr>
                                  <m:ctrlPr>
                                    <a:rPr lang="en-US" altLang="ja-JP" sz="1200" i="1" dirty="0" smtClean="0">
                                      <a:uFill>
                                        <a:solidFill>
                                          <a:srgbClr val="FFC000"/>
                                        </a:solidFill>
                                      </a:uFill>
                                      <a:latin typeface="Cambria Math" panose="02040503050406030204" pitchFamily="18" charset="0"/>
                                    </a:rPr>
                                  </m:ctrlPr>
                                </m:sSubPr>
                                <m:e>
                                  <m:r>
                                    <a:rPr lang="en-US" altLang="ja-JP" sz="1200" i="1" dirty="0">
                                      <a:uFill>
                                        <a:solidFill>
                                          <a:srgbClr val="FFC000"/>
                                        </a:solidFill>
                                      </a:uFill>
                                      <a:latin typeface="Cambria Math" panose="02040503050406030204" pitchFamily="18" charset="0"/>
                                    </a:rPr>
                                    <m:t>𝑆𝑒𝑒𝑑</m:t>
                                  </m:r>
                                </m:e>
                                <m:sub>
                                  <m:r>
                                    <a:rPr lang="en-US" altLang="ja-JP" sz="1200" i="1">
                                      <a:uFill>
                                        <a:solidFill>
                                          <a:srgbClr val="FFC000"/>
                                        </a:solidFill>
                                      </a:uFill>
                                      <a:latin typeface="Cambria Math" panose="02040503050406030204" pitchFamily="18" charset="0"/>
                                      <a:ea typeface="Cambria Math" panose="02040503050406030204" pitchFamily="18" charset="0"/>
                                    </a:rPr>
                                    <m:t>ℝ</m:t>
                                  </m:r>
                                </m:sub>
                              </m:sSub>
                              <m:r>
                                <a:rPr lang="en-US" altLang="ja-JP" sz="1200" i="1">
                                  <a:uFill>
                                    <a:solidFill>
                                      <a:srgbClr val="FFC000"/>
                                    </a:solidFill>
                                  </a:uFill>
                                  <a:latin typeface="Cambria Math" panose="02040503050406030204" pitchFamily="18" charset="0"/>
                                  <a:ea typeface="Cambria Math" panose="02040503050406030204" pitchFamily="18" charset="0"/>
                                </a:rPr>
                                <m:t>,</m:t>
                              </m:r>
                              <m:sSub>
                                <m:sSubPr>
                                  <m:ctrlPr>
                                    <a:rPr lang="en-US" altLang="ja-JP" sz="1200" i="1" dirty="0">
                                      <a:uFill>
                                        <a:solidFill>
                                          <a:srgbClr val="FFC000"/>
                                        </a:solidFill>
                                      </a:uFill>
                                      <a:latin typeface="Cambria Math" panose="02040503050406030204" pitchFamily="18" charset="0"/>
                                    </a:rPr>
                                  </m:ctrlPr>
                                </m:sSubPr>
                                <m:e>
                                  <m:r>
                                    <a:rPr lang="en-US" altLang="ja-JP" sz="1200" i="1" dirty="0">
                                      <a:uFill>
                                        <a:solidFill>
                                          <a:srgbClr val="FFC000"/>
                                        </a:solidFill>
                                      </a:uFill>
                                      <a:latin typeface="Cambria Math" panose="02040503050406030204" pitchFamily="18" charset="0"/>
                                    </a:rPr>
                                    <m:t>𝑆𝑒𝑒𝑑</m:t>
                                  </m:r>
                                </m:e>
                                <m:sub>
                                  <m:r>
                                    <a:rPr lang="en-US" altLang="ja-JP" sz="1200" i="1">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r>
                            <a:rPr kumimoji="1" lang="ja-JP" altLang="en-US" sz="1200" dirty="0">
                              <a:solidFill>
                                <a:schemeClr val="tx1"/>
                              </a:solidFill>
                            </a:rPr>
                            <a:t>／</a:t>
                          </a: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7001109"/>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変動幅対象変数</a:t>
                          </a:r>
                          <a14:m>
                            <m:oMath xmlns:m="http://schemas.openxmlformats.org/officeDocument/2006/math">
                              <m:r>
                                <m:rPr>
                                  <m:sty m:val="p"/>
                                </m:rPr>
                                <a:rPr lang="en-US" altLang="ja-JP" sz="1200" i="1" dirty="0" smtClean="0">
                                  <a:uFill>
                                    <a:solidFill>
                                      <a:srgbClr val="FFC000"/>
                                    </a:solidFill>
                                  </a:uFill>
                                  <a:latin typeface="Cambria Math" panose="02040503050406030204" pitchFamily="18" charset="0"/>
                                </a:rPr>
                                <m:t>Δ</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5293895"/>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起動・停止ペナルティ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353094"/>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最小運転・停止時間制約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3161702"/>
                      </a:ext>
                    </a:extLst>
                  </a:tr>
                  <a:tr h="138380">
                    <a:tc rowSpan="2">
                      <a:txBody>
                        <a:bodyPr/>
                        <a:lstStyle/>
                        <a:p>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2,400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1,164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17382108"/>
                      </a:ext>
                    </a:extLst>
                  </a:tr>
                  <a:tr h="13838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57734933"/>
                      </a:ext>
                    </a:extLst>
                  </a:tr>
                  <a:tr h="138380">
                    <a:tc gridSpan="2">
                      <a:txBody>
                        <a:bodyPr/>
                        <a:lstStyle/>
                        <a:p>
                          <a:r>
                            <a:rPr kumimoji="1" lang="ja-JP" altLang="en-US" sz="1400" dirty="0"/>
                            <a:t>制約条件の合計数</a:t>
                          </a:r>
                          <a14:m>
                            <m:oMath xmlns:m="http://schemas.openxmlformats.org/officeDocument/2006/math">
                              <m:r>
                                <a:rPr kumimoji="1" lang="en-US" altLang="ja-JP" sz="1400" b="0" i="1" smtClean="0">
                                  <a:latin typeface="Cambria Math" panose="02040503050406030204" pitchFamily="18" charset="0"/>
                                </a:rPr>
                                <m:t>𝑀</m:t>
                              </m:r>
                            </m:oMath>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1,918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2,386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6,830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4,664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3286843"/>
                      </a:ext>
                    </a:extLst>
                  </a:tr>
                  <a:tr h="138380">
                    <a:tc gridSpan="2">
                      <a:txBody>
                        <a:bodyPr/>
                        <a:lstStyle/>
                        <a:p>
                          <a:r>
                            <a:rPr kumimoji="1" lang="ja-JP" altLang="en-US" sz="1400" dirty="0"/>
                            <a:t>制約違反量の合計数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t>1,150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1,242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3,782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4010410"/>
                      </a:ext>
                    </a:extLst>
                  </a:tr>
                </a:tbl>
              </a:graphicData>
            </a:graphic>
          </p:graphicFrame>
        </mc:Choice>
        <mc:Fallback>
          <p:graphicFrame>
            <p:nvGraphicFramePr>
              <p:cNvPr id="7" name="表 6">
                <a:extLst>
                  <a:ext uri="{FF2B5EF4-FFF2-40B4-BE49-F238E27FC236}">
                    <a16:creationId xmlns:a16="http://schemas.microsoft.com/office/drawing/2014/main" id="{71B81184-C6B2-4824-A0FF-382C121F057F}"/>
                  </a:ext>
                </a:extLst>
              </p:cNvPr>
              <p:cNvGraphicFramePr>
                <a:graphicFrameLocks noGrp="1"/>
              </p:cNvGraphicFramePr>
              <p:nvPr>
                <p:extLst>
                  <p:ext uri="{D42A27DB-BD31-4B8C-83A1-F6EECF244321}">
                    <p14:modId xmlns:p14="http://schemas.microsoft.com/office/powerpoint/2010/main" val="456755397"/>
                  </p:ext>
                </p:extLst>
              </p:nvPr>
            </p:nvGraphicFramePr>
            <p:xfrm>
              <a:off x="2010675" y="1540510"/>
              <a:ext cx="8170650" cy="4815840"/>
            </p:xfrm>
            <a:graphic>
              <a:graphicData uri="http://schemas.openxmlformats.org/drawingml/2006/table">
                <a:tbl>
                  <a:tblPr firstRow="1" bandRow="1">
                    <a:tableStyleId>{5C22544A-7EE6-4342-B048-85BDC9FD1C3A}</a:tableStyleId>
                  </a:tblPr>
                  <a:tblGrid>
                    <a:gridCol w="1164863">
                      <a:extLst>
                        <a:ext uri="{9D8B030D-6E8A-4147-A177-3AD203B41FA5}">
                          <a16:colId xmlns:a16="http://schemas.microsoft.com/office/drawing/2014/main" val="3809928194"/>
                        </a:ext>
                      </a:extLst>
                    </a:gridCol>
                    <a:gridCol w="2590203">
                      <a:extLst>
                        <a:ext uri="{9D8B030D-6E8A-4147-A177-3AD203B41FA5}">
                          <a16:colId xmlns:a16="http://schemas.microsoft.com/office/drawing/2014/main" val="566987819"/>
                        </a:ext>
                      </a:extLst>
                    </a:gridCol>
                    <a:gridCol w="1103896">
                      <a:extLst>
                        <a:ext uri="{9D8B030D-6E8A-4147-A177-3AD203B41FA5}">
                          <a16:colId xmlns:a16="http://schemas.microsoft.com/office/drawing/2014/main" val="1826170553"/>
                        </a:ext>
                      </a:extLst>
                    </a:gridCol>
                    <a:gridCol w="1103896">
                      <a:extLst>
                        <a:ext uri="{9D8B030D-6E8A-4147-A177-3AD203B41FA5}">
                          <a16:colId xmlns:a16="http://schemas.microsoft.com/office/drawing/2014/main" val="3966925308"/>
                        </a:ext>
                      </a:extLst>
                    </a:gridCol>
                    <a:gridCol w="1103896">
                      <a:extLst>
                        <a:ext uri="{9D8B030D-6E8A-4147-A177-3AD203B41FA5}">
                          <a16:colId xmlns:a16="http://schemas.microsoft.com/office/drawing/2014/main" val="1304805314"/>
                        </a:ext>
                      </a:extLst>
                    </a:gridCol>
                    <a:gridCol w="1103896">
                      <a:extLst>
                        <a:ext uri="{9D8B030D-6E8A-4147-A177-3AD203B41FA5}">
                          <a16:colId xmlns:a16="http://schemas.microsoft.com/office/drawing/2014/main" val="3572955736"/>
                        </a:ext>
                      </a:extLst>
                    </a:gridCol>
                  </a:tblGrid>
                  <a:tr h="304800">
                    <a:tc>
                      <a:txBody>
                        <a:bodyPr/>
                        <a:lstStyle/>
                        <a:p>
                          <a:pPr algn="ctr"/>
                          <a:r>
                            <a:rPr kumimoji="1" lang="ja-JP" altLang="en-US" sz="1400" dirty="0"/>
                            <a:t>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1-4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2-4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下水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紙パ蒸解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274320">
                    <a:tc rowSpan="12">
                      <a:txBody>
                        <a:bodyPr/>
                        <a:lstStyle/>
                        <a:p>
                          <a:r>
                            <a:rPr kumimoji="1" lang="ja-JP" altLang="en-US" sz="1200"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5070" t="-113333" r="-170657" b="-1568889"/>
                          </a:stretch>
                        </a:blip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5070" t="-213333" r="-170657" b="-1468889"/>
                          </a:stretch>
                        </a:blip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490734"/>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5070" t="-313333" r="-170657" b="-13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098124"/>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5070" t="-413333" r="-170657" b="-1268889"/>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2886364"/>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5070" t="-513333" r="-170657" b="-11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037145"/>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5070" t="-613333" r="-170657" b="-1068889"/>
                          </a:stretch>
                        </a:blip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2/3/5/7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396562"/>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5070" t="-713333" r="-170657" b="-9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1288326"/>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5070" t="-795652" r="-170657" b="-847826"/>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 / 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652542"/>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5070" t="-915556" r="-170657" b="-766667"/>
                          </a:stretch>
                        </a:blip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r>
                            <a:rPr kumimoji="1" lang="ja-JP" altLang="en-US" sz="1200" dirty="0">
                              <a:solidFill>
                                <a:schemeClr val="tx1"/>
                              </a:solidFill>
                            </a:rPr>
                            <a:t>／</a:t>
                          </a: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7001109"/>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5070" t="-1015556" r="-170657" b="-666667"/>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5293895"/>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起動・停止ペナルティ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353094"/>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最小運転・停止時間制約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3161702"/>
                      </a:ext>
                    </a:extLst>
                  </a:tr>
                  <a:tr h="304800">
                    <a:tc rowSpan="2">
                      <a:txBody>
                        <a:bodyPr/>
                        <a:lstStyle/>
                        <a:p>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5070" t="-1184000" r="-170657" b="-320000"/>
                          </a:stretch>
                        </a:blip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2,400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1,164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17382108"/>
                      </a:ext>
                    </a:extLst>
                  </a:tr>
                  <a:tr h="30480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5070" t="-1284000" r="-170657" b="-220000"/>
                          </a:stretch>
                        </a:blip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57734933"/>
                      </a:ext>
                    </a:extLst>
                  </a:tr>
                  <a:tr h="304800">
                    <a:tc gridSpan="2">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2" t="-1384000" r="-117828" b="-120000"/>
                          </a:stretch>
                        </a:blip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1,918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2,386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6,830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4,664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3286843"/>
                      </a:ext>
                    </a:extLst>
                  </a:tr>
                  <a:tr h="304800">
                    <a:tc gridSpan="2">
                      <a:txBody>
                        <a:bodyPr/>
                        <a:lstStyle/>
                        <a:p>
                          <a:r>
                            <a:rPr kumimoji="1" lang="ja-JP" altLang="en-US" sz="1400" dirty="0"/>
                            <a:t>制約違反量の合計数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t>1,150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1,242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3,782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4010410"/>
                      </a:ext>
                    </a:extLst>
                  </a:tr>
                </a:tbl>
              </a:graphicData>
            </a:graphic>
          </p:graphicFrame>
        </mc:Fallback>
      </mc:AlternateContent>
    </p:spTree>
    <p:extLst>
      <p:ext uri="{BB962C8B-B14F-4D97-AF65-F5344CB8AC3E}">
        <p14:creationId xmlns:p14="http://schemas.microsoft.com/office/powerpoint/2010/main" val="1750330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131198"/>
            <a:ext cx="10515600" cy="1325563"/>
          </a:xfrm>
        </p:spPr>
        <p:txBody>
          <a:bodyPr/>
          <a:lstStyle/>
          <a:p>
            <a:r>
              <a:rPr lang="ja-JP" altLang="en-US" dirty="0"/>
              <a:t>制約条件の性質</a:t>
            </a:r>
            <a:endParaRPr kumimoji="1" lang="ja-JP" altLang="en-US" dirty="0"/>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13</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6285AA6-97CF-4DDD-A5A8-74AB94B8F267}"/>
              </a:ext>
            </a:extLst>
          </p:cNvPr>
          <p:cNvSpPr txBox="1"/>
          <p:nvPr/>
        </p:nvSpPr>
        <p:spPr>
          <a:xfrm>
            <a:off x="555812" y="31096"/>
            <a:ext cx="4733364" cy="369332"/>
          </a:xfrm>
          <a:prstGeom prst="rect">
            <a:avLst/>
          </a:prstGeom>
          <a:noFill/>
        </p:spPr>
        <p:txBody>
          <a:bodyPr wrap="square" rtlCol="0">
            <a:spAutoFit/>
          </a:bodyPr>
          <a:lstStyle/>
          <a:p>
            <a:r>
              <a:rPr lang="en-US" altLang="ja-JP" dirty="0"/>
              <a:t>1. </a:t>
            </a:r>
            <a:r>
              <a:rPr lang="ja-JP" altLang="en-US" dirty="0"/>
              <a:t>本研究テーマの背景</a:t>
            </a:r>
          </a:p>
        </p:txBody>
      </p:sp>
      <p:pic>
        <p:nvPicPr>
          <p:cNvPr id="4" name="図 3">
            <a:extLst>
              <a:ext uri="{FF2B5EF4-FFF2-40B4-BE49-F238E27FC236}">
                <a16:creationId xmlns:a16="http://schemas.microsoft.com/office/drawing/2014/main" id="{3FE3BC4A-84F1-47CD-AED6-1A0BA4A51B3F}"/>
              </a:ext>
            </a:extLst>
          </p:cNvPr>
          <p:cNvPicPr>
            <a:picLocks noChangeAspect="1"/>
          </p:cNvPicPr>
          <p:nvPr/>
        </p:nvPicPr>
        <p:blipFill>
          <a:blip r:embed="rId3"/>
          <a:stretch>
            <a:fillRect/>
          </a:stretch>
        </p:blipFill>
        <p:spPr>
          <a:xfrm>
            <a:off x="2765223" y="1725310"/>
            <a:ext cx="6661553" cy="4996165"/>
          </a:xfrm>
          <a:prstGeom prst="rect">
            <a:avLst/>
          </a:prstGeom>
        </p:spPr>
      </p:pic>
      <p:sp>
        <p:nvSpPr>
          <p:cNvPr id="8" name="吹き出し: 角を丸めた四角形 7">
            <a:extLst>
              <a:ext uri="{FF2B5EF4-FFF2-40B4-BE49-F238E27FC236}">
                <a16:creationId xmlns:a16="http://schemas.microsoft.com/office/drawing/2014/main" id="{EFA253D9-1E92-41C9-8890-EADD810509BA}"/>
              </a:ext>
            </a:extLst>
          </p:cNvPr>
          <p:cNvSpPr/>
          <p:nvPr/>
        </p:nvSpPr>
        <p:spPr>
          <a:xfrm>
            <a:off x="9280800" y="1556863"/>
            <a:ext cx="2722108" cy="860542"/>
          </a:xfrm>
          <a:prstGeom prst="wedgeRoundRectCallout">
            <a:avLst>
              <a:gd name="adj1" fmla="val -46978"/>
              <a:gd name="adj2" fmla="val 72062"/>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プラント設備の中には、非線型性を示すものがある</a:t>
            </a:r>
          </a:p>
        </p:txBody>
      </p:sp>
    </p:spTree>
    <p:extLst>
      <p:ext uri="{BB962C8B-B14F-4D97-AF65-F5344CB8AC3E}">
        <p14:creationId xmlns:p14="http://schemas.microsoft.com/office/powerpoint/2010/main" val="794573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131198"/>
            <a:ext cx="10515600" cy="1325563"/>
          </a:xfrm>
        </p:spPr>
        <p:txBody>
          <a:bodyPr/>
          <a:lstStyle/>
          <a:p>
            <a:r>
              <a:rPr lang="ja-JP" altLang="en-US" dirty="0"/>
              <a:t>今回対象とする問題</a:t>
            </a:r>
            <a:endParaRPr kumimoji="1" lang="ja-JP" altLang="en-US" dirty="0"/>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14</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6285AA6-97CF-4DDD-A5A8-74AB94B8F267}"/>
              </a:ext>
            </a:extLst>
          </p:cNvPr>
          <p:cNvSpPr txBox="1"/>
          <p:nvPr/>
        </p:nvSpPr>
        <p:spPr>
          <a:xfrm>
            <a:off x="555812" y="31096"/>
            <a:ext cx="4733364" cy="369332"/>
          </a:xfrm>
          <a:prstGeom prst="rect">
            <a:avLst/>
          </a:prstGeom>
          <a:noFill/>
        </p:spPr>
        <p:txBody>
          <a:bodyPr wrap="square" rtlCol="0">
            <a:spAutoFit/>
          </a:bodyPr>
          <a:lstStyle/>
          <a:p>
            <a:r>
              <a:rPr lang="en-US" altLang="ja-JP" dirty="0"/>
              <a:t>1. </a:t>
            </a:r>
            <a:r>
              <a:rPr lang="ja-JP" altLang="en-US" dirty="0"/>
              <a:t>本研究テーマの背景</a:t>
            </a:r>
          </a:p>
        </p:txBody>
      </p:sp>
      <p:graphicFrame>
        <p:nvGraphicFramePr>
          <p:cNvPr id="5" name="表 4">
            <a:extLst>
              <a:ext uri="{FF2B5EF4-FFF2-40B4-BE49-F238E27FC236}">
                <a16:creationId xmlns:a16="http://schemas.microsoft.com/office/drawing/2014/main" id="{A2048EA0-4EDE-48D5-B54F-B7EE9A42EAE8}"/>
              </a:ext>
            </a:extLst>
          </p:cNvPr>
          <p:cNvGraphicFramePr>
            <a:graphicFrameLocks noGrp="1"/>
          </p:cNvGraphicFramePr>
          <p:nvPr>
            <p:extLst>
              <p:ext uri="{D42A27DB-BD31-4B8C-83A1-F6EECF244321}">
                <p14:modId xmlns:p14="http://schemas.microsoft.com/office/powerpoint/2010/main" val="3824845257"/>
              </p:ext>
            </p:extLst>
          </p:nvPr>
        </p:nvGraphicFramePr>
        <p:xfrm>
          <a:off x="570300" y="3596444"/>
          <a:ext cx="11051400" cy="2306320"/>
        </p:xfrm>
        <a:graphic>
          <a:graphicData uri="http://schemas.openxmlformats.org/drawingml/2006/table">
            <a:tbl>
              <a:tblPr firstRow="1" bandRow="1">
                <a:tableStyleId>{5C22544A-7EE6-4342-B048-85BDC9FD1C3A}</a:tableStyleId>
              </a:tblPr>
              <a:tblGrid>
                <a:gridCol w="1050035">
                  <a:extLst>
                    <a:ext uri="{9D8B030D-6E8A-4147-A177-3AD203B41FA5}">
                      <a16:colId xmlns:a16="http://schemas.microsoft.com/office/drawing/2014/main" val="3108829912"/>
                    </a:ext>
                  </a:extLst>
                </a:gridCol>
                <a:gridCol w="1930765">
                  <a:extLst>
                    <a:ext uri="{9D8B030D-6E8A-4147-A177-3AD203B41FA5}">
                      <a16:colId xmlns:a16="http://schemas.microsoft.com/office/drawing/2014/main" val="3315906573"/>
                    </a:ext>
                  </a:extLst>
                </a:gridCol>
                <a:gridCol w="1468800">
                  <a:extLst>
                    <a:ext uri="{9D8B030D-6E8A-4147-A177-3AD203B41FA5}">
                      <a16:colId xmlns:a16="http://schemas.microsoft.com/office/drawing/2014/main" val="1020813678"/>
                    </a:ext>
                  </a:extLst>
                </a:gridCol>
                <a:gridCol w="1627200">
                  <a:extLst>
                    <a:ext uri="{9D8B030D-6E8A-4147-A177-3AD203B41FA5}">
                      <a16:colId xmlns:a16="http://schemas.microsoft.com/office/drawing/2014/main" val="692126230"/>
                    </a:ext>
                  </a:extLst>
                </a:gridCol>
                <a:gridCol w="1450853">
                  <a:extLst>
                    <a:ext uri="{9D8B030D-6E8A-4147-A177-3AD203B41FA5}">
                      <a16:colId xmlns:a16="http://schemas.microsoft.com/office/drawing/2014/main" val="2652956361"/>
                    </a:ext>
                  </a:extLst>
                </a:gridCol>
                <a:gridCol w="2203294">
                  <a:extLst>
                    <a:ext uri="{9D8B030D-6E8A-4147-A177-3AD203B41FA5}">
                      <a16:colId xmlns:a16="http://schemas.microsoft.com/office/drawing/2014/main" val="1421664223"/>
                    </a:ext>
                  </a:extLst>
                </a:gridCol>
                <a:gridCol w="1320453">
                  <a:extLst>
                    <a:ext uri="{9D8B030D-6E8A-4147-A177-3AD203B41FA5}">
                      <a16:colId xmlns:a16="http://schemas.microsoft.com/office/drawing/2014/main" val="3732275141"/>
                    </a:ext>
                  </a:extLst>
                </a:gridCol>
              </a:tblGrid>
              <a:tr h="370840">
                <a:tc>
                  <a:txBody>
                    <a:bodyPr/>
                    <a:lstStyle/>
                    <a:p>
                      <a:r>
                        <a:rPr kumimoji="1" lang="ja-JP" altLang="en-US" sz="16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600" dirty="0"/>
                        <a:t>メタ（</a:t>
                      </a:r>
                      <a:r>
                        <a:rPr kumimoji="1" lang="en-US" altLang="ja-JP" sz="1600" dirty="0"/>
                        <a:t>PSO</a:t>
                      </a:r>
                      <a:r>
                        <a:rPr kumimoji="1" lang="ja-JP" altLang="en-US" sz="1600" dirty="0"/>
                        <a:t>など）の適用問題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dirty="0"/>
                    </a:p>
                  </a:txBody>
                  <a:tcPr>
                    <a:lnB w="12700" cap="flat" cmpd="sng" algn="ctr">
                      <a:solidFill>
                        <a:schemeClr val="tx1"/>
                      </a:solidFill>
                      <a:prstDash val="solid"/>
                      <a:round/>
                      <a:headEnd type="none" w="med" len="med"/>
                      <a:tailEnd type="none" w="med" len="med"/>
                    </a:lnB>
                  </a:tcPr>
                </a:tc>
                <a:tc gridSpan="2">
                  <a:txBody>
                    <a:bodyPr/>
                    <a:lstStyle/>
                    <a:p>
                      <a:pPr algn="ctr"/>
                      <a:r>
                        <a:rPr kumimoji="1" lang="ja-JP" altLang="en-US" sz="1600" dirty="0"/>
                        <a:t>従来想定していた問題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dirty="0"/>
                    </a:p>
                  </a:txBody>
                  <a:tcPr/>
                </a:tc>
                <a:tc gridSpan="2">
                  <a:txBody>
                    <a:bodyPr/>
                    <a:lstStyle/>
                    <a:p>
                      <a:pPr algn="ctr"/>
                      <a:r>
                        <a:rPr kumimoji="1" lang="ja-JP" altLang="en-US" sz="1600" dirty="0"/>
                        <a:t>今回想定している問題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dirty="0"/>
                    </a:p>
                  </a:txBody>
                  <a:tcPr/>
                </a:tc>
                <a:extLst>
                  <a:ext uri="{0D108BD9-81ED-4DB2-BD59-A6C34878D82A}">
                    <a16:rowId xmlns:a16="http://schemas.microsoft.com/office/drawing/2014/main" val="3764322986"/>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kumimoji="1" lang="ja-JP" altLang="en-US" sz="1600" dirty="0"/>
                        <a:t>性質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kumimoji="1" lang="ja-JP" altLang="en-US" sz="1600" dirty="0"/>
                        <a:t>規模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kumimoji="1" lang="ja-JP" altLang="en-US" sz="1600" dirty="0"/>
                        <a:t>性質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kumimoji="1" lang="ja-JP" altLang="en-US" sz="1600" dirty="0"/>
                        <a:t>規模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kumimoji="1" lang="ja-JP" altLang="en-US" sz="1600" dirty="0"/>
                        <a:t>性質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kumimoji="1" lang="ja-JP" altLang="en-US" sz="1600" dirty="0"/>
                        <a:t>規模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577434294"/>
                  </a:ext>
                </a:extLst>
              </a:tr>
              <a:tr h="370840">
                <a:tc>
                  <a:txBody>
                    <a:bodyPr/>
                    <a:lstStyle/>
                    <a:p>
                      <a:r>
                        <a:rPr kumimoji="1" lang="ja-JP" altLang="en-US" sz="16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連続変数</a:t>
                      </a:r>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t>100</a:t>
                      </a:r>
                      <a:r>
                        <a:rPr kumimoji="1" lang="ja-JP" altLang="en-US" sz="1600" dirty="0"/>
                        <a:t>次元など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t>0-1</a:t>
                      </a:r>
                      <a:r>
                        <a:rPr kumimoji="1" lang="ja-JP" altLang="en-US" sz="1600" dirty="0"/>
                        <a:t>混合変数</a:t>
                      </a:r>
                      <a:endParaRPr kumimoji="1" lang="en-US" altLang="ja-JP" sz="1600" dirty="0"/>
                    </a:p>
                    <a:p>
                      <a:r>
                        <a:rPr kumimoji="1" lang="ja-JP" altLang="en-US" sz="1600" dirty="0"/>
                        <a:t>　</a:t>
                      </a:r>
                      <a:r>
                        <a:rPr kumimoji="1" lang="en-US" altLang="ja-JP" sz="1600" dirty="0"/>
                        <a:t>- 0-1</a:t>
                      </a:r>
                      <a:r>
                        <a:rPr kumimoji="1" lang="ja-JP" altLang="en-US" sz="1600" dirty="0"/>
                        <a:t>整数</a:t>
                      </a:r>
                      <a:endParaRPr kumimoji="1" lang="en-US" altLang="ja-JP" sz="1600" dirty="0"/>
                    </a:p>
                    <a:p>
                      <a:r>
                        <a:rPr kumimoji="1" lang="ja-JP" altLang="en-US" sz="1600" dirty="0"/>
                        <a:t>　</a:t>
                      </a:r>
                      <a:r>
                        <a:rPr kumimoji="1" lang="en-US" altLang="ja-JP" sz="1600" dirty="0"/>
                        <a:t>- </a:t>
                      </a:r>
                      <a:r>
                        <a:rPr kumimoji="1" lang="ja-JP" altLang="en-US" sz="1600" dirty="0"/>
                        <a:t>連続変数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t>20,000</a:t>
                      </a:r>
                      <a:r>
                        <a:rPr kumimoji="1" lang="ja-JP" altLang="en-US" sz="1600" dirty="0"/>
                        <a:t>次元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solidFill>
                            <a:srgbClr val="FF0000"/>
                          </a:solidFill>
                        </a:rPr>
                        <a:t>0-1</a:t>
                      </a:r>
                      <a:r>
                        <a:rPr kumimoji="1" lang="ja-JP" altLang="en-US" sz="1600" dirty="0">
                          <a:solidFill>
                            <a:srgbClr val="FF0000"/>
                          </a:solidFill>
                        </a:rPr>
                        <a:t>混合変数</a:t>
                      </a:r>
                      <a:endParaRPr kumimoji="1" lang="en-US" altLang="ja-JP" sz="1600" dirty="0">
                        <a:solidFill>
                          <a:srgbClr val="FF0000"/>
                        </a:solidFill>
                      </a:endParaRPr>
                    </a:p>
                    <a:p>
                      <a:r>
                        <a:rPr kumimoji="1" lang="ja-JP" altLang="en-US" sz="1600" dirty="0">
                          <a:solidFill>
                            <a:srgbClr val="FF0000"/>
                          </a:solidFill>
                        </a:rPr>
                        <a:t>　</a:t>
                      </a:r>
                      <a:r>
                        <a:rPr kumimoji="1" lang="en-US" altLang="ja-JP" sz="1600" dirty="0">
                          <a:solidFill>
                            <a:srgbClr val="FF0000"/>
                          </a:solidFill>
                        </a:rPr>
                        <a:t>- 0-1</a:t>
                      </a:r>
                      <a:r>
                        <a:rPr kumimoji="1" lang="ja-JP" altLang="en-US" sz="1600" dirty="0">
                          <a:solidFill>
                            <a:srgbClr val="FF0000"/>
                          </a:solidFill>
                        </a:rPr>
                        <a:t>整数</a:t>
                      </a:r>
                      <a:endParaRPr kumimoji="1" lang="en-US" altLang="ja-JP" sz="1600" dirty="0">
                        <a:solidFill>
                          <a:srgbClr val="FF0000"/>
                        </a:solidFill>
                      </a:endParaRPr>
                    </a:p>
                    <a:p>
                      <a:r>
                        <a:rPr kumimoji="1" lang="ja-JP" altLang="en-US" sz="1600" dirty="0">
                          <a:solidFill>
                            <a:srgbClr val="FF0000"/>
                          </a:solidFill>
                        </a:rPr>
                        <a:t>　</a:t>
                      </a:r>
                      <a:r>
                        <a:rPr kumimoji="1" lang="en-US" altLang="ja-JP" sz="1600" dirty="0">
                          <a:solidFill>
                            <a:srgbClr val="FF0000"/>
                          </a:solidFill>
                        </a:rPr>
                        <a:t>- </a:t>
                      </a:r>
                      <a:r>
                        <a:rPr kumimoji="1" lang="ja-JP" altLang="en-US" sz="1600" dirty="0">
                          <a:solidFill>
                            <a:srgbClr val="FF0000"/>
                          </a:solidFill>
                        </a:rPr>
                        <a:t>連続変数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solidFill>
                            <a:srgbClr val="FF0000"/>
                          </a:solidFill>
                        </a:rPr>
                        <a:t>3,000</a:t>
                      </a:r>
                      <a:r>
                        <a:rPr kumimoji="1" lang="ja-JP" altLang="en-US" sz="1600" dirty="0">
                          <a:solidFill>
                            <a:srgbClr val="FF0000"/>
                          </a:solidFill>
                        </a:rPr>
                        <a:t>次元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6460282"/>
                  </a:ext>
                </a:extLst>
              </a:tr>
              <a:tr h="370840">
                <a:tc>
                  <a:txBody>
                    <a:bodyPr/>
                    <a:lstStyle/>
                    <a:p>
                      <a:r>
                        <a:rPr kumimoji="1" lang="ja-JP" altLang="en-US" sz="1600" dirty="0"/>
                        <a:t>目的関数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ブラックボックス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単一目的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単一目的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単一目的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1052079"/>
                  </a:ext>
                </a:extLst>
              </a:tr>
              <a:tr h="370840">
                <a:tc>
                  <a:txBody>
                    <a:bodyPr/>
                    <a:lstStyle/>
                    <a:p>
                      <a:r>
                        <a:rPr kumimoji="1" lang="ja-JP" altLang="en-US" sz="1600" dirty="0"/>
                        <a:t>制約条件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なし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t>―</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線型（近似）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t>20,000</a:t>
                      </a:r>
                      <a:r>
                        <a:rPr kumimoji="1" lang="ja-JP" altLang="en-US" sz="1600" dirty="0"/>
                        <a:t>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rgbClr val="FF0000"/>
                          </a:solidFill>
                        </a:rPr>
                        <a:t>線型＋非線型</a:t>
                      </a:r>
                      <a:r>
                        <a:rPr kumimoji="1" lang="ja-JP" altLang="en-US" sz="1400" dirty="0">
                          <a:solidFill>
                            <a:srgbClr val="FF0000"/>
                          </a:solidFill>
                        </a:rPr>
                        <a:t>（非凸）</a:t>
                      </a:r>
                      <a:endParaRPr kumimoji="1" lang="ja-JP" altLang="en-US" sz="16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solidFill>
                            <a:srgbClr val="FF0000"/>
                          </a:solidFill>
                        </a:rPr>
                        <a:t>7,000</a:t>
                      </a:r>
                      <a:r>
                        <a:rPr kumimoji="1" lang="ja-JP" altLang="en-US" sz="1600" dirty="0">
                          <a:solidFill>
                            <a:srgbClr val="FF0000"/>
                          </a:solidFill>
                        </a:rPr>
                        <a:t>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403041"/>
                  </a:ext>
                </a:extLst>
              </a:tr>
            </a:tbl>
          </a:graphicData>
        </a:graphic>
      </p:graphicFrame>
      <p:sp>
        <p:nvSpPr>
          <p:cNvPr id="8" name="テキスト ボックス 7">
            <a:extLst>
              <a:ext uri="{FF2B5EF4-FFF2-40B4-BE49-F238E27FC236}">
                <a16:creationId xmlns:a16="http://schemas.microsoft.com/office/drawing/2014/main" id="{B7AF3231-5E91-4DC1-913E-8D8B499006C0}"/>
              </a:ext>
            </a:extLst>
          </p:cNvPr>
          <p:cNvSpPr txBox="1"/>
          <p:nvPr/>
        </p:nvSpPr>
        <p:spPr>
          <a:xfrm>
            <a:off x="555811" y="1286428"/>
            <a:ext cx="11259671" cy="2292935"/>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今回想定している問題にメタを適用する際には、下記赤字部分への対処が必要。</a:t>
            </a:r>
            <a:endParaRPr lang="en-US" altLang="ja-JP" sz="2800" dirty="0"/>
          </a:p>
          <a:p>
            <a:pPr marL="914400" lvl="1" indent="-457200">
              <a:spcBef>
                <a:spcPts val="600"/>
              </a:spcBef>
              <a:buClr>
                <a:schemeClr val="bg1">
                  <a:lumMod val="65000"/>
                </a:schemeClr>
              </a:buClr>
              <a:buFont typeface="Wingdings" panose="05000000000000000000" pitchFamily="2" charset="2"/>
              <a:buChar char="u"/>
            </a:pPr>
            <a:r>
              <a:rPr lang="en-US" altLang="ja-JP" sz="2400" dirty="0"/>
              <a:t>0-1</a:t>
            </a:r>
            <a:r>
              <a:rPr lang="ja-JP" altLang="en-US" sz="2400" dirty="0"/>
              <a:t>整数への対処：連続部と離散部を分離し、別々に近傍生成</a:t>
            </a:r>
            <a:endParaRPr lang="en-US" altLang="ja-JP" sz="2400" dirty="0"/>
          </a:p>
          <a:p>
            <a:pPr marL="914400" lvl="1" indent="-457200">
              <a:spcBef>
                <a:spcPts val="600"/>
              </a:spcBef>
              <a:buClr>
                <a:schemeClr val="bg1">
                  <a:lumMod val="65000"/>
                </a:schemeClr>
              </a:buClr>
              <a:buFont typeface="Wingdings" panose="05000000000000000000" pitchFamily="2" charset="2"/>
              <a:buChar char="u"/>
            </a:pPr>
            <a:r>
              <a:rPr lang="ja-JP" altLang="en-US" sz="2400" dirty="0"/>
              <a:t>非線型性制約への対処：近傍生成、制約対処法</a:t>
            </a:r>
            <a:endParaRPr lang="en-US" altLang="ja-JP" sz="2400" dirty="0"/>
          </a:p>
          <a:p>
            <a:pPr marL="914400" lvl="1" indent="-457200">
              <a:spcBef>
                <a:spcPts val="600"/>
              </a:spcBef>
              <a:buClr>
                <a:schemeClr val="bg1">
                  <a:lumMod val="65000"/>
                </a:schemeClr>
              </a:buClr>
              <a:buFont typeface="Wingdings" panose="05000000000000000000" pitchFamily="2" charset="2"/>
              <a:buChar char="u"/>
            </a:pPr>
            <a:r>
              <a:rPr lang="ja-JP" altLang="en-US" sz="2400" dirty="0"/>
              <a:t>大規模化への対処：定式化における冗長な変数・制約の削除、計算環境</a:t>
            </a:r>
            <a:endParaRPr lang="en-US" altLang="ja-JP" sz="2800" dirty="0"/>
          </a:p>
        </p:txBody>
      </p:sp>
      <p:sp>
        <p:nvSpPr>
          <p:cNvPr id="9" name="テキスト ボックス 8">
            <a:extLst>
              <a:ext uri="{FF2B5EF4-FFF2-40B4-BE49-F238E27FC236}">
                <a16:creationId xmlns:a16="http://schemas.microsoft.com/office/drawing/2014/main" id="{BEFB232F-FF5A-4E2A-AB45-570EE892CEFC}"/>
              </a:ext>
            </a:extLst>
          </p:cNvPr>
          <p:cNvSpPr txBox="1"/>
          <p:nvPr/>
        </p:nvSpPr>
        <p:spPr>
          <a:xfrm>
            <a:off x="5364000" y="5971463"/>
            <a:ext cx="2362736" cy="369332"/>
          </a:xfrm>
          <a:prstGeom prst="rect">
            <a:avLst/>
          </a:prstGeom>
          <a:noFill/>
        </p:spPr>
        <p:txBody>
          <a:bodyPr wrap="square" rtlCol="0">
            <a:spAutoFit/>
          </a:bodyPr>
          <a:lstStyle/>
          <a:p>
            <a:r>
              <a:rPr lang="en-US" altLang="ja-JP" dirty="0"/>
              <a:t>MILP</a:t>
            </a:r>
            <a:r>
              <a:rPr lang="ja-JP" altLang="en-US" dirty="0"/>
              <a:t>用ソルバを適用</a:t>
            </a:r>
          </a:p>
        </p:txBody>
      </p:sp>
      <p:sp>
        <p:nvSpPr>
          <p:cNvPr id="10" name="テキスト ボックス 9">
            <a:extLst>
              <a:ext uri="{FF2B5EF4-FFF2-40B4-BE49-F238E27FC236}">
                <a16:creationId xmlns:a16="http://schemas.microsoft.com/office/drawing/2014/main" id="{7B3B2219-B53B-42AB-A1A2-CF7C53A45822}"/>
              </a:ext>
            </a:extLst>
          </p:cNvPr>
          <p:cNvSpPr txBox="1"/>
          <p:nvPr/>
        </p:nvSpPr>
        <p:spPr>
          <a:xfrm>
            <a:off x="8303432" y="5971463"/>
            <a:ext cx="3050368" cy="369332"/>
          </a:xfrm>
          <a:prstGeom prst="rect">
            <a:avLst/>
          </a:prstGeom>
          <a:noFill/>
        </p:spPr>
        <p:txBody>
          <a:bodyPr wrap="square" rtlCol="0">
            <a:spAutoFit/>
          </a:bodyPr>
          <a:lstStyle/>
          <a:p>
            <a:pPr algn="ctr"/>
            <a:r>
              <a:rPr lang="ja-JP" altLang="en-US" dirty="0"/>
              <a:t>メタ（制約対処法）を適用</a:t>
            </a:r>
          </a:p>
        </p:txBody>
      </p:sp>
    </p:spTree>
    <p:extLst>
      <p:ext uri="{BB962C8B-B14F-4D97-AF65-F5344CB8AC3E}">
        <p14:creationId xmlns:p14="http://schemas.microsoft.com/office/powerpoint/2010/main" val="1916432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131198"/>
            <a:ext cx="10515600" cy="1325563"/>
          </a:xfrm>
        </p:spPr>
        <p:txBody>
          <a:bodyPr/>
          <a:lstStyle/>
          <a:p>
            <a:r>
              <a:rPr lang="ja-JP" altLang="en-US" dirty="0"/>
              <a:t>問題条件と課題の対応関係</a:t>
            </a:r>
            <a:endParaRPr kumimoji="1" lang="ja-JP" altLang="en-US" dirty="0"/>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15</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6285AA6-97CF-4DDD-A5A8-74AB94B8F267}"/>
              </a:ext>
            </a:extLst>
          </p:cNvPr>
          <p:cNvSpPr txBox="1"/>
          <p:nvPr/>
        </p:nvSpPr>
        <p:spPr>
          <a:xfrm>
            <a:off x="555812" y="31096"/>
            <a:ext cx="4733364" cy="369332"/>
          </a:xfrm>
          <a:prstGeom prst="rect">
            <a:avLst/>
          </a:prstGeom>
          <a:noFill/>
        </p:spPr>
        <p:txBody>
          <a:bodyPr wrap="square" rtlCol="0">
            <a:spAutoFit/>
          </a:bodyPr>
          <a:lstStyle/>
          <a:p>
            <a:r>
              <a:rPr lang="en-US" altLang="ja-JP" dirty="0"/>
              <a:t>1. </a:t>
            </a:r>
            <a:r>
              <a:rPr lang="ja-JP" altLang="en-US" dirty="0"/>
              <a:t>本研究テーマの背景</a:t>
            </a:r>
          </a:p>
        </p:txBody>
      </p:sp>
      <p:sp>
        <p:nvSpPr>
          <p:cNvPr id="8" name="テキスト ボックス 7">
            <a:extLst>
              <a:ext uri="{FF2B5EF4-FFF2-40B4-BE49-F238E27FC236}">
                <a16:creationId xmlns:a16="http://schemas.microsoft.com/office/drawing/2014/main" id="{B7AF3231-5E91-4DC1-913E-8D8B499006C0}"/>
              </a:ext>
            </a:extLst>
          </p:cNvPr>
          <p:cNvSpPr txBox="1"/>
          <p:nvPr/>
        </p:nvSpPr>
        <p:spPr>
          <a:xfrm>
            <a:off x="555811" y="1286428"/>
            <a:ext cx="11259671" cy="954107"/>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「実行可能領域の形状の複雑さ・狭さへの対応」と「計算時間の抑制」が課題となる。</a:t>
            </a:r>
            <a:endParaRPr lang="en-US" altLang="ja-JP" sz="2800" dirty="0"/>
          </a:p>
        </p:txBody>
      </p:sp>
      <p:graphicFrame>
        <p:nvGraphicFramePr>
          <p:cNvPr id="11" name="表 10">
            <a:extLst>
              <a:ext uri="{FF2B5EF4-FFF2-40B4-BE49-F238E27FC236}">
                <a16:creationId xmlns:a16="http://schemas.microsoft.com/office/drawing/2014/main" id="{F054432E-4D9D-4C5B-9339-B12A6FAE8128}"/>
              </a:ext>
            </a:extLst>
          </p:cNvPr>
          <p:cNvGraphicFramePr>
            <a:graphicFrameLocks noGrp="1"/>
          </p:cNvGraphicFramePr>
          <p:nvPr>
            <p:extLst>
              <p:ext uri="{D42A27DB-BD31-4B8C-83A1-F6EECF244321}">
                <p14:modId xmlns:p14="http://schemas.microsoft.com/office/powerpoint/2010/main" val="3048745306"/>
              </p:ext>
            </p:extLst>
          </p:nvPr>
        </p:nvGraphicFramePr>
        <p:xfrm>
          <a:off x="1667033" y="2247528"/>
          <a:ext cx="8959332" cy="370840"/>
        </p:xfrm>
        <a:graphic>
          <a:graphicData uri="http://schemas.openxmlformats.org/drawingml/2006/table">
            <a:tbl>
              <a:tblPr firstRow="1" bandRow="1">
                <a:tableStyleId>{5C22544A-7EE6-4342-B048-85BDC9FD1C3A}</a:tableStyleId>
              </a:tblPr>
              <a:tblGrid>
                <a:gridCol w="2289289">
                  <a:extLst>
                    <a:ext uri="{9D8B030D-6E8A-4147-A177-3AD203B41FA5}">
                      <a16:colId xmlns:a16="http://schemas.microsoft.com/office/drawing/2014/main" val="12712099"/>
                    </a:ext>
                  </a:extLst>
                </a:gridCol>
                <a:gridCol w="3868110">
                  <a:extLst>
                    <a:ext uri="{9D8B030D-6E8A-4147-A177-3AD203B41FA5}">
                      <a16:colId xmlns:a16="http://schemas.microsoft.com/office/drawing/2014/main" val="1864188297"/>
                    </a:ext>
                  </a:extLst>
                </a:gridCol>
                <a:gridCol w="2801933">
                  <a:extLst>
                    <a:ext uri="{9D8B030D-6E8A-4147-A177-3AD203B41FA5}">
                      <a16:colId xmlns:a16="http://schemas.microsoft.com/office/drawing/2014/main" val="273772138"/>
                    </a:ext>
                  </a:extLst>
                </a:gridCol>
              </a:tblGrid>
              <a:tr h="370840">
                <a:tc>
                  <a:txBody>
                    <a:bodyPr/>
                    <a:lstStyle/>
                    <a:p>
                      <a:pPr algn="ctr"/>
                      <a:r>
                        <a:rPr kumimoji="1" lang="ja-JP" altLang="en-US" dirty="0"/>
                        <a:t>複雑な条件</a:t>
                      </a:r>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問題を生じさせる要因</a:t>
                      </a:r>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sz="1800" dirty="0"/>
                        <a:t>表面的に発生する問題</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bl>
          </a:graphicData>
        </a:graphic>
      </p:graphicFrame>
      <p:sp>
        <p:nvSpPr>
          <p:cNvPr id="12" name="正方形/長方形 11">
            <a:extLst>
              <a:ext uri="{FF2B5EF4-FFF2-40B4-BE49-F238E27FC236}">
                <a16:creationId xmlns:a16="http://schemas.microsoft.com/office/drawing/2014/main" id="{2FB4E1C2-E538-4658-808A-BA2314DBB5A8}"/>
              </a:ext>
            </a:extLst>
          </p:cNvPr>
          <p:cNvSpPr/>
          <p:nvPr/>
        </p:nvSpPr>
        <p:spPr>
          <a:xfrm>
            <a:off x="2128590" y="3055994"/>
            <a:ext cx="1375764" cy="33315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非線型</a:t>
            </a:r>
            <a:endParaRPr kumimoji="1" lang="ja-JP" altLang="en-US" dirty="0"/>
          </a:p>
        </p:txBody>
      </p:sp>
      <p:sp>
        <p:nvSpPr>
          <p:cNvPr id="13" name="正方形/長方形 12">
            <a:extLst>
              <a:ext uri="{FF2B5EF4-FFF2-40B4-BE49-F238E27FC236}">
                <a16:creationId xmlns:a16="http://schemas.microsoft.com/office/drawing/2014/main" id="{9C0DE20E-1292-414A-A6B6-ED03CB2CC77E}"/>
              </a:ext>
            </a:extLst>
          </p:cNvPr>
          <p:cNvSpPr/>
          <p:nvPr/>
        </p:nvSpPr>
        <p:spPr>
          <a:xfrm>
            <a:off x="2128590" y="3724786"/>
            <a:ext cx="1375764" cy="33315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高次元</a:t>
            </a:r>
            <a:endParaRPr kumimoji="1" lang="ja-JP" altLang="en-US" dirty="0"/>
          </a:p>
        </p:txBody>
      </p:sp>
      <p:sp>
        <p:nvSpPr>
          <p:cNvPr id="15" name="正方形/長方形 14">
            <a:extLst>
              <a:ext uri="{FF2B5EF4-FFF2-40B4-BE49-F238E27FC236}">
                <a16:creationId xmlns:a16="http://schemas.microsoft.com/office/drawing/2014/main" id="{45DA9F73-AD7D-496F-AA7E-131C1ED5F337}"/>
              </a:ext>
            </a:extLst>
          </p:cNvPr>
          <p:cNvSpPr/>
          <p:nvPr/>
        </p:nvSpPr>
        <p:spPr>
          <a:xfrm>
            <a:off x="2128590" y="5713369"/>
            <a:ext cx="1375764" cy="33315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非連結性</a:t>
            </a:r>
            <a:endParaRPr kumimoji="1" lang="ja-JP" altLang="en-US" sz="1600" dirty="0"/>
          </a:p>
        </p:txBody>
      </p:sp>
      <p:sp>
        <p:nvSpPr>
          <p:cNvPr id="17" name="正方形/長方形 16">
            <a:extLst>
              <a:ext uri="{FF2B5EF4-FFF2-40B4-BE49-F238E27FC236}">
                <a16:creationId xmlns:a16="http://schemas.microsoft.com/office/drawing/2014/main" id="{6FC7B748-F328-4D69-A28D-23529E427B94}"/>
              </a:ext>
            </a:extLst>
          </p:cNvPr>
          <p:cNvSpPr/>
          <p:nvPr/>
        </p:nvSpPr>
        <p:spPr>
          <a:xfrm>
            <a:off x="2128590" y="5011160"/>
            <a:ext cx="1375764" cy="33315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制約が多い</a:t>
            </a:r>
            <a:endParaRPr kumimoji="1" lang="ja-JP" altLang="en-US" dirty="0"/>
          </a:p>
        </p:txBody>
      </p:sp>
      <p:sp>
        <p:nvSpPr>
          <p:cNvPr id="18" name="正方形/長方形 17">
            <a:extLst>
              <a:ext uri="{FF2B5EF4-FFF2-40B4-BE49-F238E27FC236}">
                <a16:creationId xmlns:a16="http://schemas.microsoft.com/office/drawing/2014/main" id="{C3C6E0AE-597B-4AF4-A1AF-95B4CA884C21}"/>
              </a:ext>
            </a:extLst>
          </p:cNvPr>
          <p:cNvSpPr/>
          <p:nvPr/>
        </p:nvSpPr>
        <p:spPr>
          <a:xfrm>
            <a:off x="4566352" y="3055994"/>
            <a:ext cx="2600358" cy="33315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境界線の形状が複雑</a:t>
            </a:r>
            <a:endParaRPr kumimoji="1" lang="ja-JP" altLang="en-US" dirty="0"/>
          </a:p>
        </p:txBody>
      </p:sp>
      <p:sp>
        <p:nvSpPr>
          <p:cNvPr id="19" name="正方形/長方形 18">
            <a:extLst>
              <a:ext uri="{FF2B5EF4-FFF2-40B4-BE49-F238E27FC236}">
                <a16:creationId xmlns:a16="http://schemas.microsoft.com/office/drawing/2014/main" id="{2A28183D-F5C8-4E7A-88F2-EF15527ECD1B}"/>
              </a:ext>
            </a:extLst>
          </p:cNvPr>
          <p:cNvSpPr/>
          <p:nvPr/>
        </p:nvSpPr>
        <p:spPr>
          <a:xfrm>
            <a:off x="4566351" y="3724786"/>
            <a:ext cx="2600358" cy="33315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実行可能領域が狭い</a:t>
            </a:r>
          </a:p>
        </p:txBody>
      </p:sp>
      <p:sp>
        <p:nvSpPr>
          <p:cNvPr id="20" name="正方形/長方形 19">
            <a:extLst>
              <a:ext uri="{FF2B5EF4-FFF2-40B4-BE49-F238E27FC236}">
                <a16:creationId xmlns:a16="http://schemas.microsoft.com/office/drawing/2014/main" id="{C54B0402-D71F-45E4-BC5A-348CBD9F801F}"/>
              </a:ext>
            </a:extLst>
          </p:cNvPr>
          <p:cNvSpPr/>
          <p:nvPr/>
        </p:nvSpPr>
        <p:spPr>
          <a:xfrm>
            <a:off x="4566351" y="5713369"/>
            <a:ext cx="2600358" cy="33315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制約起因の局所解発生</a:t>
            </a:r>
            <a:endParaRPr kumimoji="1" lang="ja-JP" altLang="en-US" sz="1600" dirty="0"/>
          </a:p>
        </p:txBody>
      </p:sp>
      <p:sp>
        <p:nvSpPr>
          <p:cNvPr id="21" name="テキスト ボックス 20">
            <a:extLst>
              <a:ext uri="{FF2B5EF4-FFF2-40B4-BE49-F238E27FC236}">
                <a16:creationId xmlns:a16="http://schemas.microsoft.com/office/drawing/2014/main" id="{A7B9FB2B-86E0-43AD-814E-D3B4F68A6ABE}"/>
              </a:ext>
            </a:extLst>
          </p:cNvPr>
          <p:cNvSpPr txBox="1"/>
          <p:nvPr/>
        </p:nvSpPr>
        <p:spPr>
          <a:xfrm>
            <a:off x="1674084" y="6056071"/>
            <a:ext cx="2334304" cy="307777"/>
          </a:xfrm>
          <a:prstGeom prst="rect">
            <a:avLst/>
          </a:prstGeom>
          <a:noFill/>
        </p:spPr>
        <p:txBody>
          <a:bodyPr wrap="square" rtlCol="0">
            <a:spAutoFit/>
          </a:bodyPr>
          <a:lstStyle/>
          <a:p>
            <a:r>
              <a:rPr kumimoji="1" lang="ja-JP" altLang="en-US" sz="1400" dirty="0"/>
              <a:t>⇒離散部を特別に扱えば良い</a:t>
            </a:r>
          </a:p>
        </p:txBody>
      </p:sp>
      <p:sp>
        <p:nvSpPr>
          <p:cNvPr id="22" name="正方形/長方形 21">
            <a:extLst>
              <a:ext uri="{FF2B5EF4-FFF2-40B4-BE49-F238E27FC236}">
                <a16:creationId xmlns:a16="http://schemas.microsoft.com/office/drawing/2014/main" id="{F89A865A-141B-4FAB-9C10-D4121C5CBCD0}"/>
              </a:ext>
            </a:extLst>
          </p:cNvPr>
          <p:cNvSpPr/>
          <p:nvPr/>
        </p:nvSpPr>
        <p:spPr>
          <a:xfrm>
            <a:off x="8260002" y="4978425"/>
            <a:ext cx="1922295" cy="33315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計算時間の増加</a:t>
            </a:r>
            <a:endParaRPr kumimoji="1" lang="ja-JP" altLang="en-US" dirty="0"/>
          </a:p>
        </p:txBody>
      </p:sp>
      <p:sp>
        <p:nvSpPr>
          <p:cNvPr id="23" name="正方形/長方形 22">
            <a:extLst>
              <a:ext uri="{FF2B5EF4-FFF2-40B4-BE49-F238E27FC236}">
                <a16:creationId xmlns:a16="http://schemas.microsoft.com/office/drawing/2014/main" id="{FF900035-E770-4D17-8A59-02B15C912288}"/>
              </a:ext>
            </a:extLst>
          </p:cNvPr>
          <p:cNvSpPr/>
          <p:nvPr/>
        </p:nvSpPr>
        <p:spPr>
          <a:xfrm>
            <a:off x="8260003" y="3364128"/>
            <a:ext cx="1922294" cy="35620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探索効率の低下</a:t>
            </a:r>
          </a:p>
        </p:txBody>
      </p:sp>
      <p:sp>
        <p:nvSpPr>
          <p:cNvPr id="25" name="正方形/長方形 24">
            <a:extLst>
              <a:ext uri="{FF2B5EF4-FFF2-40B4-BE49-F238E27FC236}">
                <a16:creationId xmlns:a16="http://schemas.microsoft.com/office/drawing/2014/main" id="{53030BC6-D451-42F5-884A-34D6D8A266C8}"/>
              </a:ext>
            </a:extLst>
          </p:cNvPr>
          <p:cNvSpPr/>
          <p:nvPr/>
        </p:nvSpPr>
        <p:spPr>
          <a:xfrm>
            <a:off x="4566351" y="4629614"/>
            <a:ext cx="2600358" cy="33315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近傍生成の時間が長い</a:t>
            </a:r>
            <a:endParaRPr kumimoji="1" lang="ja-JP" altLang="en-US" dirty="0"/>
          </a:p>
        </p:txBody>
      </p:sp>
      <p:sp>
        <p:nvSpPr>
          <p:cNvPr id="26" name="テキスト ボックス 25">
            <a:extLst>
              <a:ext uri="{FF2B5EF4-FFF2-40B4-BE49-F238E27FC236}">
                <a16:creationId xmlns:a16="http://schemas.microsoft.com/office/drawing/2014/main" id="{249FC770-7325-4B90-9485-074B59966234}"/>
              </a:ext>
            </a:extLst>
          </p:cNvPr>
          <p:cNvSpPr txBox="1"/>
          <p:nvPr/>
        </p:nvSpPr>
        <p:spPr>
          <a:xfrm>
            <a:off x="4456569" y="6046523"/>
            <a:ext cx="3212029" cy="523220"/>
          </a:xfrm>
          <a:prstGeom prst="rect">
            <a:avLst/>
          </a:prstGeom>
          <a:noFill/>
        </p:spPr>
        <p:txBody>
          <a:bodyPr wrap="square" rtlCol="0">
            <a:spAutoFit/>
          </a:bodyPr>
          <a:lstStyle/>
          <a:p>
            <a:r>
              <a:rPr kumimoji="1" lang="ja-JP" altLang="en-US" sz="1400" dirty="0"/>
              <a:t>⇒非線形制約は少ないので発生しにくい？</a:t>
            </a:r>
            <a:endParaRPr kumimoji="1" lang="en-US" altLang="ja-JP" sz="1400" dirty="0"/>
          </a:p>
          <a:p>
            <a:r>
              <a:rPr lang="ja-JP" altLang="en-US" sz="1400" dirty="0"/>
              <a:t>ただし、非凸性制約の検証は未実施。</a:t>
            </a:r>
            <a:endParaRPr lang="en-US" altLang="ja-JP" sz="1400" dirty="0"/>
          </a:p>
        </p:txBody>
      </p:sp>
      <p:cxnSp>
        <p:nvCxnSpPr>
          <p:cNvPr id="27" name="直線矢印コネクタ 26">
            <a:extLst>
              <a:ext uri="{FF2B5EF4-FFF2-40B4-BE49-F238E27FC236}">
                <a16:creationId xmlns:a16="http://schemas.microsoft.com/office/drawing/2014/main" id="{2E92A05C-FF3E-4B7A-93B3-556AFB07B0CE}"/>
              </a:ext>
            </a:extLst>
          </p:cNvPr>
          <p:cNvCxnSpPr>
            <a:cxnSpLocks/>
            <a:stCxn id="23" idx="2"/>
            <a:endCxn id="22" idx="0"/>
          </p:cNvCxnSpPr>
          <p:nvPr/>
        </p:nvCxnSpPr>
        <p:spPr>
          <a:xfrm>
            <a:off x="9221150" y="3720335"/>
            <a:ext cx="0" cy="125809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F288C364-F8D3-4C36-930D-FBE17BABFE9A}"/>
              </a:ext>
            </a:extLst>
          </p:cNvPr>
          <p:cNvSpPr txBox="1"/>
          <p:nvPr/>
        </p:nvSpPr>
        <p:spPr>
          <a:xfrm>
            <a:off x="8181758" y="3728934"/>
            <a:ext cx="2277980" cy="307777"/>
          </a:xfrm>
          <a:prstGeom prst="rect">
            <a:avLst/>
          </a:prstGeom>
          <a:noFill/>
        </p:spPr>
        <p:txBody>
          <a:bodyPr wrap="square" rtlCol="0">
            <a:spAutoFit/>
          </a:bodyPr>
          <a:lstStyle/>
          <a:p>
            <a:pPr algn="ctr"/>
            <a:r>
              <a:rPr kumimoji="1" lang="ja-JP" altLang="en-US" sz="1400" dirty="0">
                <a:solidFill>
                  <a:srgbClr val="FF0000"/>
                </a:solidFill>
              </a:rPr>
              <a:t>実行可能解の獲得が困難</a:t>
            </a:r>
          </a:p>
        </p:txBody>
      </p:sp>
      <p:sp>
        <p:nvSpPr>
          <p:cNvPr id="29" name="正方形/長方形 28">
            <a:extLst>
              <a:ext uri="{FF2B5EF4-FFF2-40B4-BE49-F238E27FC236}">
                <a16:creationId xmlns:a16="http://schemas.microsoft.com/office/drawing/2014/main" id="{E6BAB723-18BC-43BF-A6B8-8783656E49F8}"/>
              </a:ext>
            </a:extLst>
          </p:cNvPr>
          <p:cNvSpPr/>
          <p:nvPr/>
        </p:nvSpPr>
        <p:spPr>
          <a:xfrm>
            <a:off x="4566351" y="5263068"/>
            <a:ext cx="2600358" cy="33315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制約対処法の時間が長い</a:t>
            </a:r>
            <a:endParaRPr kumimoji="1" lang="ja-JP" altLang="en-US" sz="1600" dirty="0"/>
          </a:p>
        </p:txBody>
      </p:sp>
      <p:cxnSp>
        <p:nvCxnSpPr>
          <p:cNvPr id="30" name="直線矢印コネクタ 29">
            <a:extLst>
              <a:ext uri="{FF2B5EF4-FFF2-40B4-BE49-F238E27FC236}">
                <a16:creationId xmlns:a16="http://schemas.microsoft.com/office/drawing/2014/main" id="{A54D1CE0-2027-443D-A50E-5082C6ACCA52}"/>
              </a:ext>
            </a:extLst>
          </p:cNvPr>
          <p:cNvCxnSpPr>
            <a:cxnSpLocks/>
            <a:stCxn id="25" idx="3"/>
            <a:endCxn id="22" idx="1"/>
          </p:cNvCxnSpPr>
          <p:nvPr/>
        </p:nvCxnSpPr>
        <p:spPr>
          <a:xfrm>
            <a:off x="7166709" y="4796191"/>
            <a:ext cx="1093293" cy="34881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C6051F13-A4F9-4855-A7AE-D04A5BF3AA11}"/>
              </a:ext>
            </a:extLst>
          </p:cNvPr>
          <p:cNvCxnSpPr>
            <a:cxnSpLocks/>
            <a:stCxn id="29" idx="3"/>
            <a:endCxn id="22" idx="1"/>
          </p:cNvCxnSpPr>
          <p:nvPr/>
        </p:nvCxnSpPr>
        <p:spPr>
          <a:xfrm flipV="1">
            <a:off x="7166709" y="5145002"/>
            <a:ext cx="1093293" cy="28464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1F9BF01E-8946-4F7B-BC92-465129798C5B}"/>
              </a:ext>
            </a:extLst>
          </p:cNvPr>
          <p:cNvCxnSpPr>
            <a:cxnSpLocks/>
            <a:stCxn id="18" idx="3"/>
            <a:endCxn id="23" idx="1"/>
          </p:cNvCxnSpPr>
          <p:nvPr/>
        </p:nvCxnSpPr>
        <p:spPr>
          <a:xfrm>
            <a:off x="7166710" y="3222571"/>
            <a:ext cx="1093293" cy="319661"/>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A6CAD653-EB09-4ECF-BD68-537080F4E564}"/>
              </a:ext>
            </a:extLst>
          </p:cNvPr>
          <p:cNvCxnSpPr>
            <a:cxnSpLocks/>
            <a:stCxn id="19" idx="3"/>
            <a:endCxn id="23" idx="1"/>
          </p:cNvCxnSpPr>
          <p:nvPr/>
        </p:nvCxnSpPr>
        <p:spPr>
          <a:xfrm flipV="1">
            <a:off x="7166709" y="3542232"/>
            <a:ext cx="1093294" cy="349131"/>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377D62AE-150A-4322-B375-89A0D5DA6131}"/>
              </a:ext>
            </a:extLst>
          </p:cNvPr>
          <p:cNvCxnSpPr>
            <a:cxnSpLocks/>
            <a:stCxn id="13" idx="2"/>
            <a:endCxn id="17" idx="0"/>
          </p:cNvCxnSpPr>
          <p:nvPr/>
        </p:nvCxnSpPr>
        <p:spPr>
          <a:xfrm>
            <a:off x="2816472" y="4057940"/>
            <a:ext cx="0" cy="9532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BD9E1DF-B760-4F1B-9E07-89E80812E7D3}"/>
              </a:ext>
            </a:extLst>
          </p:cNvPr>
          <p:cNvCxnSpPr>
            <a:cxnSpLocks/>
            <a:stCxn id="17" idx="3"/>
            <a:endCxn id="29" idx="1"/>
          </p:cNvCxnSpPr>
          <p:nvPr/>
        </p:nvCxnSpPr>
        <p:spPr>
          <a:xfrm>
            <a:off x="3504354" y="5177737"/>
            <a:ext cx="1061997" cy="25190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EDDBD37A-78C1-4629-A04D-109E70567682}"/>
              </a:ext>
            </a:extLst>
          </p:cNvPr>
          <p:cNvCxnSpPr>
            <a:cxnSpLocks/>
            <a:stCxn id="13" idx="3"/>
            <a:endCxn id="25" idx="1"/>
          </p:cNvCxnSpPr>
          <p:nvPr/>
        </p:nvCxnSpPr>
        <p:spPr>
          <a:xfrm>
            <a:off x="3504354" y="3891363"/>
            <a:ext cx="1061997" cy="9048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B8A9CCF9-F20E-4EE4-A742-A7D5BCFB078E}"/>
              </a:ext>
            </a:extLst>
          </p:cNvPr>
          <p:cNvCxnSpPr>
            <a:cxnSpLocks/>
            <a:stCxn id="17" idx="3"/>
            <a:endCxn id="18" idx="1"/>
          </p:cNvCxnSpPr>
          <p:nvPr/>
        </p:nvCxnSpPr>
        <p:spPr>
          <a:xfrm flipV="1">
            <a:off x="3504354" y="3222571"/>
            <a:ext cx="1061998" cy="195516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8C03006D-94FB-43C0-B6C7-C91FE0B17DFA}"/>
              </a:ext>
            </a:extLst>
          </p:cNvPr>
          <p:cNvCxnSpPr>
            <a:cxnSpLocks/>
            <a:stCxn id="17" idx="3"/>
            <a:endCxn id="19" idx="1"/>
          </p:cNvCxnSpPr>
          <p:nvPr/>
        </p:nvCxnSpPr>
        <p:spPr>
          <a:xfrm flipV="1">
            <a:off x="3504354" y="3891363"/>
            <a:ext cx="1061997" cy="1286374"/>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AC3A5E94-8E30-4CB8-BD97-27295625DD89}"/>
              </a:ext>
            </a:extLst>
          </p:cNvPr>
          <p:cNvCxnSpPr>
            <a:cxnSpLocks/>
            <a:stCxn id="13" idx="3"/>
            <a:endCxn id="19" idx="1"/>
          </p:cNvCxnSpPr>
          <p:nvPr/>
        </p:nvCxnSpPr>
        <p:spPr>
          <a:xfrm>
            <a:off x="3504354" y="3891363"/>
            <a:ext cx="1061997"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3446D826-49F9-4DBC-8504-5CDE82BC9684}"/>
              </a:ext>
            </a:extLst>
          </p:cNvPr>
          <p:cNvCxnSpPr>
            <a:cxnSpLocks/>
            <a:stCxn id="12" idx="3"/>
            <a:endCxn id="18" idx="1"/>
          </p:cNvCxnSpPr>
          <p:nvPr/>
        </p:nvCxnSpPr>
        <p:spPr>
          <a:xfrm>
            <a:off x="3504354" y="3222571"/>
            <a:ext cx="1061998"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70FFC35B-CEB2-4440-9221-06C63B4959E4}"/>
              </a:ext>
            </a:extLst>
          </p:cNvPr>
          <p:cNvSpPr txBox="1"/>
          <p:nvPr/>
        </p:nvSpPr>
        <p:spPr>
          <a:xfrm>
            <a:off x="4521465" y="2741690"/>
            <a:ext cx="755266" cy="307777"/>
          </a:xfrm>
          <a:prstGeom prst="rect">
            <a:avLst/>
          </a:prstGeom>
          <a:noFill/>
        </p:spPr>
        <p:txBody>
          <a:bodyPr wrap="square" rtlCol="0">
            <a:spAutoFit/>
          </a:bodyPr>
          <a:lstStyle/>
          <a:p>
            <a:r>
              <a:rPr kumimoji="1" lang="ja-JP" altLang="en-US" sz="1400" dirty="0"/>
              <a:t>要因①</a:t>
            </a:r>
          </a:p>
        </p:txBody>
      </p:sp>
      <p:sp>
        <p:nvSpPr>
          <p:cNvPr id="42" name="テキスト ボックス 41">
            <a:extLst>
              <a:ext uri="{FF2B5EF4-FFF2-40B4-BE49-F238E27FC236}">
                <a16:creationId xmlns:a16="http://schemas.microsoft.com/office/drawing/2014/main" id="{8723BE79-EA16-4C8F-B89E-9490FAAADA5E}"/>
              </a:ext>
            </a:extLst>
          </p:cNvPr>
          <p:cNvSpPr txBox="1"/>
          <p:nvPr/>
        </p:nvSpPr>
        <p:spPr>
          <a:xfrm>
            <a:off x="4521465" y="3437174"/>
            <a:ext cx="755266" cy="307777"/>
          </a:xfrm>
          <a:prstGeom prst="rect">
            <a:avLst/>
          </a:prstGeom>
          <a:noFill/>
        </p:spPr>
        <p:txBody>
          <a:bodyPr wrap="square" rtlCol="0">
            <a:spAutoFit/>
          </a:bodyPr>
          <a:lstStyle/>
          <a:p>
            <a:r>
              <a:rPr kumimoji="1" lang="ja-JP" altLang="en-US" sz="1400" dirty="0"/>
              <a:t>要因②</a:t>
            </a:r>
          </a:p>
        </p:txBody>
      </p:sp>
      <p:sp>
        <p:nvSpPr>
          <p:cNvPr id="43" name="テキスト ボックス 42">
            <a:extLst>
              <a:ext uri="{FF2B5EF4-FFF2-40B4-BE49-F238E27FC236}">
                <a16:creationId xmlns:a16="http://schemas.microsoft.com/office/drawing/2014/main" id="{9C187BCF-3FE1-464A-948D-A8DA7CE38CA4}"/>
              </a:ext>
            </a:extLst>
          </p:cNvPr>
          <p:cNvSpPr txBox="1"/>
          <p:nvPr/>
        </p:nvSpPr>
        <p:spPr>
          <a:xfrm>
            <a:off x="4521465" y="4372440"/>
            <a:ext cx="755266" cy="307777"/>
          </a:xfrm>
          <a:prstGeom prst="rect">
            <a:avLst/>
          </a:prstGeom>
          <a:noFill/>
        </p:spPr>
        <p:txBody>
          <a:bodyPr wrap="square" rtlCol="0">
            <a:spAutoFit/>
          </a:bodyPr>
          <a:lstStyle/>
          <a:p>
            <a:r>
              <a:rPr kumimoji="1" lang="ja-JP" altLang="en-US" sz="1400" dirty="0"/>
              <a:t>要因③</a:t>
            </a:r>
          </a:p>
        </p:txBody>
      </p:sp>
      <p:sp>
        <p:nvSpPr>
          <p:cNvPr id="44" name="テキスト ボックス 43">
            <a:extLst>
              <a:ext uri="{FF2B5EF4-FFF2-40B4-BE49-F238E27FC236}">
                <a16:creationId xmlns:a16="http://schemas.microsoft.com/office/drawing/2014/main" id="{4D9BF2C0-78B2-45F7-B551-599158DC68CA}"/>
              </a:ext>
            </a:extLst>
          </p:cNvPr>
          <p:cNvSpPr txBox="1"/>
          <p:nvPr/>
        </p:nvSpPr>
        <p:spPr>
          <a:xfrm>
            <a:off x="4521465" y="5013611"/>
            <a:ext cx="755266" cy="307777"/>
          </a:xfrm>
          <a:prstGeom prst="rect">
            <a:avLst/>
          </a:prstGeom>
          <a:noFill/>
        </p:spPr>
        <p:txBody>
          <a:bodyPr wrap="square" rtlCol="0">
            <a:spAutoFit/>
          </a:bodyPr>
          <a:lstStyle/>
          <a:p>
            <a:r>
              <a:rPr kumimoji="1" lang="ja-JP" altLang="en-US" sz="1400" dirty="0"/>
              <a:t>要因④</a:t>
            </a:r>
          </a:p>
        </p:txBody>
      </p:sp>
      <p:sp>
        <p:nvSpPr>
          <p:cNvPr id="45" name="テキスト ボックス 44">
            <a:extLst>
              <a:ext uri="{FF2B5EF4-FFF2-40B4-BE49-F238E27FC236}">
                <a16:creationId xmlns:a16="http://schemas.microsoft.com/office/drawing/2014/main" id="{BCAA7BD2-D41E-4AB6-A62D-B745B3AC4124}"/>
              </a:ext>
            </a:extLst>
          </p:cNvPr>
          <p:cNvSpPr txBox="1"/>
          <p:nvPr/>
        </p:nvSpPr>
        <p:spPr>
          <a:xfrm>
            <a:off x="7971248" y="6201648"/>
            <a:ext cx="3001552" cy="338554"/>
          </a:xfrm>
          <a:prstGeom prst="rect">
            <a:avLst/>
          </a:prstGeom>
          <a:noFill/>
        </p:spPr>
        <p:txBody>
          <a:bodyPr wrap="square" rtlCol="0">
            <a:spAutoFit/>
          </a:bodyPr>
          <a:lstStyle/>
          <a:p>
            <a:r>
              <a:rPr kumimoji="1" lang="en-US" altLang="ja-JP" sz="1600" dirty="0"/>
              <a:t>※</a:t>
            </a:r>
            <a:r>
              <a:rPr kumimoji="1" lang="ja-JP" altLang="en-US" sz="1600" dirty="0"/>
              <a:t>影響が比較的弱い線は除外</a:t>
            </a:r>
          </a:p>
        </p:txBody>
      </p:sp>
      <p:sp>
        <p:nvSpPr>
          <p:cNvPr id="46" name="四角形: 角を丸くする 45">
            <a:extLst>
              <a:ext uri="{FF2B5EF4-FFF2-40B4-BE49-F238E27FC236}">
                <a16:creationId xmlns:a16="http://schemas.microsoft.com/office/drawing/2014/main" id="{BD7A05A1-14B4-4CA6-B2BA-D76B04CFEF8E}"/>
              </a:ext>
            </a:extLst>
          </p:cNvPr>
          <p:cNvSpPr/>
          <p:nvPr/>
        </p:nvSpPr>
        <p:spPr>
          <a:xfrm>
            <a:off x="4291823" y="4389125"/>
            <a:ext cx="6117928" cy="1299133"/>
          </a:xfrm>
          <a:prstGeom prst="round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00F1CACE-D9D1-4376-975B-DE0BFF9791CF}"/>
              </a:ext>
            </a:extLst>
          </p:cNvPr>
          <p:cNvSpPr/>
          <p:nvPr/>
        </p:nvSpPr>
        <p:spPr>
          <a:xfrm>
            <a:off x="4291823" y="2741689"/>
            <a:ext cx="6117928" cy="1388824"/>
          </a:xfrm>
          <a:prstGeom prst="round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吹き出し: 角を丸めた四角形 47">
            <a:extLst>
              <a:ext uri="{FF2B5EF4-FFF2-40B4-BE49-F238E27FC236}">
                <a16:creationId xmlns:a16="http://schemas.microsoft.com/office/drawing/2014/main" id="{4EE64E96-8495-4F93-B948-93A2A7B33B91}"/>
              </a:ext>
            </a:extLst>
          </p:cNvPr>
          <p:cNvSpPr/>
          <p:nvPr/>
        </p:nvSpPr>
        <p:spPr>
          <a:xfrm>
            <a:off x="7748248" y="2697192"/>
            <a:ext cx="3224552" cy="277383"/>
          </a:xfrm>
          <a:prstGeom prst="wedgeRoundRectCallout">
            <a:avLst>
              <a:gd name="adj1" fmla="val -27820"/>
              <a:gd name="adj2" fmla="val 91327"/>
              <a:gd name="adj3" fmla="val 16667"/>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問題の複雑さに耐えられる探索効率</a:t>
            </a:r>
          </a:p>
        </p:txBody>
      </p:sp>
      <p:sp>
        <p:nvSpPr>
          <p:cNvPr id="49" name="テキスト ボックス 48">
            <a:extLst>
              <a:ext uri="{FF2B5EF4-FFF2-40B4-BE49-F238E27FC236}">
                <a16:creationId xmlns:a16="http://schemas.microsoft.com/office/drawing/2014/main" id="{3EB74514-4C62-4097-A397-F26600062F0F}"/>
              </a:ext>
            </a:extLst>
          </p:cNvPr>
          <p:cNvSpPr txBox="1"/>
          <p:nvPr/>
        </p:nvSpPr>
        <p:spPr>
          <a:xfrm>
            <a:off x="8043038" y="4126467"/>
            <a:ext cx="2596355" cy="307777"/>
          </a:xfrm>
          <a:prstGeom prst="rect">
            <a:avLst/>
          </a:prstGeom>
          <a:noFill/>
        </p:spPr>
        <p:txBody>
          <a:bodyPr wrap="square" rtlCol="0">
            <a:spAutoFit/>
          </a:bodyPr>
          <a:lstStyle/>
          <a:p>
            <a:pPr algn="ctr"/>
            <a:r>
              <a:rPr kumimoji="1" lang="ja-JP" altLang="en-US" sz="1400" dirty="0"/>
              <a:t>探索時間・探索点数を増やす</a:t>
            </a:r>
          </a:p>
        </p:txBody>
      </p:sp>
      <p:sp>
        <p:nvSpPr>
          <p:cNvPr id="50" name="吹き出し: 角を丸めた四角形 49">
            <a:extLst>
              <a:ext uri="{FF2B5EF4-FFF2-40B4-BE49-F238E27FC236}">
                <a16:creationId xmlns:a16="http://schemas.microsoft.com/office/drawing/2014/main" id="{38ABB867-8A6F-4C24-AED7-9EC00B1B7FB9}"/>
              </a:ext>
            </a:extLst>
          </p:cNvPr>
          <p:cNvSpPr/>
          <p:nvPr/>
        </p:nvSpPr>
        <p:spPr>
          <a:xfrm>
            <a:off x="7748248" y="5595032"/>
            <a:ext cx="3123752" cy="285977"/>
          </a:xfrm>
          <a:prstGeom prst="wedgeRoundRectCallout">
            <a:avLst>
              <a:gd name="adj1" fmla="val -28742"/>
              <a:gd name="adj2" fmla="val -80557"/>
              <a:gd name="adj3" fmla="val 16667"/>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問題の規模に耐えられる計算時間</a:t>
            </a:r>
          </a:p>
        </p:txBody>
      </p:sp>
      <p:sp>
        <p:nvSpPr>
          <p:cNvPr id="51" name="テキスト ボックス 50">
            <a:extLst>
              <a:ext uri="{FF2B5EF4-FFF2-40B4-BE49-F238E27FC236}">
                <a16:creationId xmlns:a16="http://schemas.microsoft.com/office/drawing/2014/main" id="{DB292431-1D83-427D-9ED9-7780B0CE0201}"/>
              </a:ext>
            </a:extLst>
          </p:cNvPr>
          <p:cNvSpPr txBox="1"/>
          <p:nvPr/>
        </p:nvSpPr>
        <p:spPr>
          <a:xfrm>
            <a:off x="7891792" y="5876555"/>
            <a:ext cx="2901008" cy="307777"/>
          </a:xfrm>
          <a:prstGeom prst="rect">
            <a:avLst/>
          </a:prstGeom>
          <a:noFill/>
        </p:spPr>
        <p:txBody>
          <a:bodyPr wrap="square" rtlCol="0">
            <a:spAutoFit/>
          </a:bodyPr>
          <a:lstStyle/>
          <a:p>
            <a:pPr algn="ctr"/>
            <a:r>
              <a:rPr kumimoji="1" lang="ja-JP" altLang="en-US" sz="1400" dirty="0"/>
              <a:t>（ただし抑制できる限界はある）</a:t>
            </a:r>
          </a:p>
        </p:txBody>
      </p:sp>
    </p:spTree>
    <p:extLst>
      <p:ext uri="{BB962C8B-B14F-4D97-AF65-F5344CB8AC3E}">
        <p14:creationId xmlns:p14="http://schemas.microsoft.com/office/powerpoint/2010/main" val="3327040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131198"/>
            <a:ext cx="10515600" cy="1325563"/>
          </a:xfrm>
        </p:spPr>
        <p:txBody>
          <a:bodyPr/>
          <a:lstStyle/>
          <a:p>
            <a:r>
              <a:rPr kumimoji="1" lang="ja-JP" altLang="en-US" dirty="0"/>
              <a:t>有制約最適化の多目的化</a:t>
            </a:r>
          </a:p>
        </p:txBody>
      </p:sp>
      <p:pic>
        <p:nvPicPr>
          <p:cNvPr id="9" name="コンテンツ プレースホルダー 8" descr="グラフ, レーダー チャート&#10;&#10;自動的に生成された説明">
            <a:extLst>
              <a:ext uri="{FF2B5EF4-FFF2-40B4-BE49-F238E27FC236}">
                <a16:creationId xmlns:a16="http://schemas.microsoft.com/office/drawing/2014/main" id="{D7B3F7B1-2751-4A04-81A2-1D620F50F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590" y="2085137"/>
            <a:ext cx="6970769" cy="4351338"/>
          </a:xfrm>
        </p:spPr>
      </p:pic>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16</a:t>
            </a:fld>
            <a:endParaRPr kumimoji="1" lang="ja-JP" altLang="en-US" sz="1800"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5B0DDDB-0FA4-4EB0-9B40-0C254975D8D1}"/>
                  </a:ext>
                </a:extLst>
              </p:cNvPr>
              <p:cNvSpPr txBox="1"/>
              <p:nvPr/>
            </p:nvSpPr>
            <p:spPr>
              <a:xfrm>
                <a:off x="7615936" y="2605089"/>
                <a:ext cx="2184400" cy="369332"/>
              </a:xfrm>
              <a:prstGeom prst="rect">
                <a:avLst/>
              </a:prstGeom>
              <a:noFill/>
            </p:spPr>
            <p:txBody>
              <a:bodyPr wrap="square" rtlCol="0">
                <a:spAutoFit/>
              </a:bodyPr>
              <a:lstStyle/>
              <a:p>
                <a:r>
                  <a:rPr lang="ja-JP" altLang="en-US" dirty="0"/>
                  <a:t>目的関数値</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b="1" i="1">
                        <a:latin typeface="Cambria Math" panose="02040503050406030204" pitchFamily="18" charset="0"/>
                      </a:rPr>
                      <m:t>𝒙</m:t>
                    </m:r>
                    <m:r>
                      <a:rPr lang="en-US" altLang="ja-JP" i="1">
                        <a:latin typeface="Cambria Math" panose="02040503050406030204" pitchFamily="18" charset="0"/>
                      </a:rPr>
                      <m:t>)</m:t>
                    </m:r>
                  </m:oMath>
                </a14:m>
                <a:endParaRPr lang="ja-JP" altLang="en-US" dirty="0"/>
              </a:p>
            </p:txBody>
          </p:sp>
        </mc:Choice>
        <mc:Fallback xmlns="">
          <p:sp>
            <p:nvSpPr>
              <p:cNvPr id="10" name="テキスト ボックス 9">
                <a:extLst>
                  <a:ext uri="{FF2B5EF4-FFF2-40B4-BE49-F238E27FC236}">
                    <a16:creationId xmlns:a16="http://schemas.microsoft.com/office/drawing/2014/main" id="{B5B0DDDB-0FA4-4EB0-9B40-0C254975D8D1}"/>
                  </a:ext>
                </a:extLst>
              </p:cNvPr>
              <p:cNvSpPr txBox="1">
                <a:spLocks noRot="1" noChangeAspect="1" noMove="1" noResize="1" noEditPoints="1" noAdjustHandles="1" noChangeArrowheads="1" noChangeShapeType="1" noTextEdit="1"/>
              </p:cNvSpPr>
              <p:nvPr/>
            </p:nvSpPr>
            <p:spPr>
              <a:xfrm>
                <a:off x="7615936" y="2605089"/>
                <a:ext cx="2184400" cy="369332"/>
              </a:xfrm>
              <a:prstGeom prst="rect">
                <a:avLst/>
              </a:prstGeom>
              <a:blipFill>
                <a:blip r:embed="rId3"/>
                <a:stretch>
                  <a:fillRect l="-2228" t="-6557"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1EDEBAA-ECC8-4373-B283-E50BF0A92371}"/>
                  </a:ext>
                </a:extLst>
              </p:cNvPr>
              <p:cNvSpPr txBox="1"/>
              <p:nvPr/>
            </p:nvSpPr>
            <p:spPr>
              <a:xfrm>
                <a:off x="7615937" y="2998117"/>
                <a:ext cx="4158091" cy="380425"/>
              </a:xfrm>
              <a:prstGeom prst="rect">
                <a:avLst/>
              </a:prstGeom>
              <a:noFill/>
            </p:spPr>
            <p:txBody>
              <a:bodyPr wrap="square" rtlCol="0">
                <a:spAutoFit/>
              </a:bodyPr>
              <a:lstStyle/>
              <a:p>
                <a:r>
                  <a:rPr lang="ja-JP" altLang="en-US" dirty="0"/>
                  <a:t>制約違反量</a:t>
                </a:r>
                <a14:m>
                  <m:oMath xmlns:m="http://schemas.openxmlformats.org/officeDocument/2006/math">
                    <m:r>
                      <a:rPr lang="en-US" altLang="ja-JP" i="1">
                        <a:latin typeface="Cambria Math" panose="02040503050406030204" pitchFamily="18" charset="0"/>
                      </a:rPr>
                      <m:t>𝑣</m:t>
                    </m:r>
                    <m:d>
                      <m:dPr>
                        <m:ctrlPr>
                          <a:rPr lang="en-US" altLang="ja-JP" i="1">
                            <a:latin typeface="Cambria Math" panose="02040503050406030204" pitchFamily="18" charset="0"/>
                          </a:rPr>
                        </m:ctrlPr>
                      </m:dPr>
                      <m:e>
                        <m:r>
                          <a:rPr lang="en-US" altLang="ja-JP" b="1" i="1">
                            <a:latin typeface="Cambria Math" panose="02040503050406030204" pitchFamily="18" charset="0"/>
                          </a:rPr>
                          <m:t>𝒙</m:t>
                        </m:r>
                      </m:e>
                    </m:d>
                    <m:r>
                      <a:rPr lang="en-US" altLang="ja-JP" i="1">
                        <a:latin typeface="Cambria Math" panose="02040503050406030204" pitchFamily="18" charset="0"/>
                      </a:rPr>
                      <m:t>=</m:t>
                    </m:r>
                    <m:nary>
                      <m:naryPr>
                        <m:chr m:val="∑"/>
                        <m:limLoc m:val="subSup"/>
                        <m:ctrlPr>
                          <a:rPr lang="en-US" altLang="ja-JP" i="1">
                            <a:latin typeface="Cambria Math" panose="02040503050406030204" pitchFamily="18" charset="0"/>
                          </a:rPr>
                        </m:ctrlPr>
                      </m:naryPr>
                      <m:sub>
                        <m:r>
                          <m:rPr>
                            <m:brk m:alnAt="25"/>
                          </m:rPr>
                          <a:rPr lang="en-US" altLang="ja-JP" i="1">
                            <a:latin typeface="Cambria Math" panose="02040503050406030204" pitchFamily="18" charset="0"/>
                          </a:rPr>
                          <m:t>𝑘</m:t>
                        </m:r>
                        <m:r>
                          <a:rPr lang="en-US" altLang="ja-JP" i="1">
                            <a:latin typeface="Cambria Math" panose="02040503050406030204" pitchFamily="18" charset="0"/>
                          </a:rPr>
                          <m:t>=1</m:t>
                        </m:r>
                      </m:sub>
                      <m:sup>
                        <m:r>
                          <a:rPr lang="en-US" altLang="ja-JP" i="1">
                            <a:latin typeface="Cambria Math" panose="02040503050406030204" pitchFamily="18" charset="0"/>
                          </a:rPr>
                          <m:t>𝐾</m:t>
                        </m:r>
                      </m:sup>
                      <m:e>
                        <m:r>
                          <m:rPr>
                            <m:sty m:val="p"/>
                          </m:rPr>
                          <a:rPr lang="en-US" altLang="ja-JP">
                            <a:latin typeface="Cambria Math" panose="02040503050406030204" pitchFamily="18" charset="0"/>
                          </a:rPr>
                          <m:t>max</m:t>
                        </m:r>
                        <m:r>
                          <a:rPr lang="en-US" altLang="ja-JP" i="1">
                            <a:latin typeface="Cambria Math" panose="02040503050406030204" pitchFamily="18" charset="0"/>
                          </a:rPr>
                          <m:t>⁡{0,</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𝑘</m:t>
                            </m:r>
                          </m:sub>
                        </m:sSub>
                        <m:r>
                          <a:rPr lang="en-US" altLang="ja-JP" i="1">
                            <a:latin typeface="Cambria Math" panose="02040503050406030204" pitchFamily="18" charset="0"/>
                          </a:rPr>
                          <m:t>(</m:t>
                        </m:r>
                        <m:r>
                          <a:rPr lang="en-US" altLang="ja-JP" b="1" i="1">
                            <a:latin typeface="Cambria Math" panose="02040503050406030204" pitchFamily="18" charset="0"/>
                          </a:rPr>
                          <m:t>𝒙</m:t>
                        </m:r>
                        <m:r>
                          <a:rPr lang="en-US" altLang="ja-JP" i="1">
                            <a:latin typeface="Cambria Math" panose="02040503050406030204" pitchFamily="18" charset="0"/>
                          </a:rPr>
                          <m:t>)}</m:t>
                        </m:r>
                      </m:e>
                    </m:nary>
                  </m:oMath>
                </a14:m>
                <a:endParaRPr lang="ja-JP" altLang="en-US" dirty="0"/>
              </a:p>
            </p:txBody>
          </p:sp>
        </mc:Choice>
        <mc:Fallback xmlns="">
          <p:sp>
            <p:nvSpPr>
              <p:cNvPr id="11" name="テキスト ボックス 10">
                <a:extLst>
                  <a:ext uri="{FF2B5EF4-FFF2-40B4-BE49-F238E27FC236}">
                    <a16:creationId xmlns:a16="http://schemas.microsoft.com/office/drawing/2014/main" id="{11EDEBAA-ECC8-4373-B283-E50BF0A92371}"/>
                  </a:ext>
                </a:extLst>
              </p:cNvPr>
              <p:cNvSpPr txBox="1">
                <a:spLocks noRot="1" noChangeAspect="1" noMove="1" noResize="1" noEditPoints="1" noAdjustHandles="1" noChangeArrowheads="1" noChangeShapeType="1" noTextEdit="1"/>
              </p:cNvSpPr>
              <p:nvPr/>
            </p:nvSpPr>
            <p:spPr>
              <a:xfrm>
                <a:off x="7615937" y="2998117"/>
                <a:ext cx="4158091" cy="380425"/>
              </a:xfrm>
              <a:prstGeom prst="rect">
                <a:avLst/>
              </a:prstGeom>
              <a:blipFill>
                <a:blip r:embed="rId4"/>
                <a:stretch>
                  <a:fillRect l="-1173" t="-114516" b="-1822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281F7C71-4483-4E4D-AA7F-47852774C996}"/>
                  </a:ext>
                </a:extLst>
              </p:cNvPr>
              <p:cNvSpPr txBox="1"/>
              <p:nvPr/>
            </p:nvSpPr>
            <p:spPr>
              <a:xfrm>
                <a:off x="7615937" y="3402234"/>
                <a:ext cx="4158091" cy="923330"/>
              </a:xfrm>
              <a:prstGeom prst="rect">
                <a:avLst/>
              </a:prstGeom>
              <a:noFill/>
            </p:spPr>
            <p:txBody>
              <a:bodyPr wrap="square" rtlCol="0">
                <a:spAutoFit/>
              </a:bodyPr>
              <a:lstStyle/>
              <a:p>
                <a:r>
                  <a:rPr lang="ja-JP" altLang="en-US" dirty="0"/>
                  <a:t>適合度</a:t>
                </a:r>
                <a14:m>
                  <m:oMath xmlns:m="http://schemas.openxmlformats.org/officeDocument/2006/math">
                    <m:r>
                      <a:rPr lang="en-US" altLang="ja-JP" i="1">
                        <a:latin typeface="Cambria Math" panose="02040503050406030204" pitchFamily="18" charset="0"/>
                      </a:rPr>
                      <m:t>𝑆</m:t>
                    </m:r>
                    <m:d>
                      <m:dPr>
                        <m:ctrlPr>
                          <a:rPr lang="en-US" altLang="ja-JP" i="1">
                            <a:latin typeface="Cambria Math" panose="02040503050406030204" pitchFamily="18" charset="0"/>
                          </a:rPr>
                        </m:ctrlPr>
                      </m:dPr>
                      <m:e>
                        <m:r>
                          <a:rPr lang="en-US" altLang="ja-JP" b="1" i="1">
                            <a:latin typeface="Cambria Math" panose="02040503050406030204" pitchFamily="18" charset="0"/>
                          </a:rPr>
                          <m:t>𝒙</m:t>
                        </m:r>
                        <m:r>
                          <a:rPr lang="en-US" altLang="ja-JP" i="1">
                            <a:latin typeface="Cambria Math" panose="02040503050406030204" pitchFamily="18" charset="0"/>
                          </a:rPr>
                          <m:t>;</m:t>
                        </m:r>
                        <m:r>
                          <a:rPr lang="en-US" altLang="ja-JP" b="1" i="1">
                            <a:latin typeface="Cambria Math" panose="02040503050406030204" pitchFamily="18" charset="0"/>
                          </a:rPr>
                          <m:t>𝒘</m:t>
                        </m:r>
                      </m:e>
                    </m:d>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b="1" i="1">
                            <a:latin typeface="Cambria Math" panose="02040503050406030204" pitchFamily="18" charset="0"/>
                          </a:rPr>
                          <m:t>𝒙</m:t>
                        </m:r>
                      </m:e>
                    </m:d>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𝑣</m:t>
                    </m:r>
                    <m:d>
                      <m:dPr>
                        <m:ctrlPr>
                          <a:rPr lang="en-US" altLang="ja-JP" i="1">
                            <a:latin typeface="Cambria Math" panose="02040503050406030204" pitchFamily="18" charset="0"/>
                          </a:rPr>
                        </m:ctrlPr>
                      </m:dPr>
                      <m:e>
                        <m:r>
                          <a:rPr lang="en-US" altLang="ja-JP" b="1" i="1">
                            <a:latin typeface="Cambria Math" panose="02040503050406030204" pitchFamily="18" charset="0"/>
                          </a:rPr>
                          <m:t>𝒙</m:t>
                        </m:r>
                      </m:e>
                    </m:d>
                  </m:oMath>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=1</m:t>
                      </m:r>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ja-JP" altLang="en-US" i="1">
                          <a:latin typeface="Cambria Math" panose="02040503050406030204" pitchFamily="18" charset="0"/>
                        </a:rPr>
                        <m:t>∈</m:t>
                      </m:r>
                      <m:r>
                        <a:rPr lang="en-US" altLang="ja-JP" i="1">
                          <a:latin typeface="Cambria Math" panose="02040503050406030204" pitchFamily="18" charset="0"/>
                        </a:rPr>
                        <m:t>[0,1]</m:t>
                      </m:r>
                    </m:oMath>
                  </m:oMathPara>
                </a14:m>
                <a:endParaRPr lang="ja-JP" altLang="en-US" dirty="0"/>
              </a:p>
            </p:txBody>
          </p:sp>
        </mc:Choice>
        <mc:Fallback xmlns="">
          <p:sp>
            <p:nvSpPr>
              <p:cNvPr id="12" name="テキスト ボックス 11">
                <a:extLst>
                  <a:ext uri="{FF2B5EF4-FFF2-40B4-BE49-F238E27FC236}">
                    <a16:creationId xmlns:a16="http://schemas.microsoft.com/office/drawing/2014/main" id="{281F7C71-4483-4E4D-AA7F-47852774C996}"/>
                  </a:ext>
                </a:extLst>
              </p:cNvPr>
              <p:cNvSpPr txBox="1">
                <a:spLocks noRot="1" noChangeAspect="1" noMove="1" noResize="1" noEditPoints="1" noAdjustHandles="1" noChangeArrowheads="1" noChangeShapeType="1" noTextEdit="1"/>
              </p:cNvSpPr>
              <p:nvPr/>
            </p:nvSpPr>
            <p:spPr>
              <a:xfrm>
                <a:off x="7615937" y="3402234"/>
                <a:ext cx="4158091" cy="923330"/>
              </a:xfrm>
              <a:prstGeom prst="rect">
                <a:avLst/>
              </a:prstGeom>
              <a:blipFill>
                <a:blip r:embed="rId5"/>
                <a:stretch>
                  <a:fillRect l="-1173" t="-2632" b="-5263"/>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6285AA6-97CF-4DDD-A5A8-74AB94B8F267}"/>
              </a:ext>
            </a:extLst>
          </p:cNvPr>
          <p:cNvSpPr txBox="1"/>
          <p:nvPr/>
        </p:nvSpPr>
        <p:spPr>
          <a:xfrm>
            <a:off x="555812" y="31096"/>
            <a:ext cx="4733364" cy="369332"/>
          </a:xfrm>
          <a:prstGeom prst="rect">
            <a:avLst/>
          </a:prstGeom>
          <a:noFill/>
        </p:spPr>
        <p:txBody>
          <a:bodyPr wrap="square" rtlCol="0">
            <a:spAutoFit/>
          </a:bodyPr>
          <a:lstStyle/>
          <a:p>
            <a:r>
              <a:rPr lang="en-US" altLang="ja-JP" dirty="0"/>
              <a:t>2. </a:t>
            </a:r>
            <a:r>
              <a:rPr lang="ja-JP" altLang="en-US" dirty="0"/>
              <a:t>有制約最適化における探索戦略</a:t>
            </a:r>
          </a:p>
        </p:txBody>
      </p:sp>
      <p:sp>
        <p:nvSpPr>
          <p:cNvPr id="21" name="テキスト ボックス 20">
            <a:extLst>
              <a:ext uri="{FF2B5EF4-FFF2-40B4-BE49-F238E27FC236}">
                <a16:creationId xmlns:a16="http://schemas.microsoft.com/office/drawing/2014/main" id="{F337D6CF-8660-4BF4-914F-A5EA3410A4AB}"/>
              </a:ext>
            </a:extLst>
          </p:cNvPr>
          <p:cNvSpPr txBox="1"/>
          <p:nvPr/>
        </p:nvSpPr>
        <p:spPr>
          <a:xfrm>
            <a:off x="555811" y="1286428"/>
            <a:ext cx="11259671" cy="523220"/>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大域的最適解は最適パレート解集合の端に位置することが多い。</a:t>
            </a:r>
            <a:endParaRPr lang="en-US" altLang="ja-JP" sz="2800" dirty="0"/>
          </a:p>
        </p:txBody>
      </p:sp>
      <p:sp>
        <p:nvSpPr>
          <p:cNvPr id="22" name="吹き出し: 角を丸めた四角形 21">
            <a:extLst>
              <a:ext uri="{FF2B5EF4-FFF2-40B4-BE49-F238E27FC236}">
                <a16:creationId xmlns:a16="http://schemas.microsoft.com/office/drawing/2014/main" id="{3C8E01E2-5858-445F-8439-577E89201DD8}"/>
              </a:ext>
            </a:extLst>
          </p:cNvPr>
          <p:cNvSpPr/>
          <p:nvPr/>
        </p:nvSpPr>
        <p:spPr>
          <a:xfrm>
            <a:off x="7954292" y="4820258"/>
            <a:ext cx="3399508" cy="685306"/>
          </a:xfrm>
          <a:prstGeom prst="wedgeRoundRectCallout">
            <a:avLst>
              <a:gd name="adj1" fmla="val -72370"/>
              <a:gd name="adj2" fmla="val -28340"/>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パレートフロンティア全体を</a:t>
            </a:r>
            <a:endParaRPr kumimoji="1" lang="en-US" altLang="ja-JP" dirty="0"/>
          </a:p>
          <a:p>
            <a:pPr algn="ctr"/>
            <a:r>
              <a:rPr kumimoji="1" lang="ja-JP" altLang="en-US" dirty="0"/>
              <a:t>被覆することが目的でない</a:t>
            </a:r>
          </a:p>
        </p:txBody>
      </p:sp>
    </p:spTree>
    <p:extLst>
      <p:ext uri="{BB962C8B-B14F-4D97-AF65-F5344CB8AC3E}">
        <p14:creationId xmlns:p14="http://schemas.microsoft.com/office/powerpoint/2010/main" val="1603455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131198"/>
            <a:ext cx="10515600" cy="1325563"/>
          </a:xfrm>
        </p:spPr>
        <p:txBody>
          <a:bodyPr/>
          <a:lstStyle/>
          <a:p>
            <a:r>
              <a:rPr kumimoji="1" lang="ja-JP" altLang="en-US" dirty="0"/>
              <a:t>有制約最適化の有望領域</a:t>
            </a:r>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a:xfrm>
            <a:off x="8610600" y="6347385"/>
            <a:ext cx="2743200" cy="365125"/>
          </a:xfrm>
        </p:spPr>
        <p:txBody>
          <a:bodyPr/>
          <a:lstStyle/>
          <a:p>
            <a:fld id="{4A755A2D-36CC-4E18-98FE-B295A4311E85}" type="slidenum">
              <a:rPr kumimoji="1" lang="ja-JP" altLang="en-US" sz="1800"/>
              <a:t>17</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F337D6CF-8660-4BF4-914F-A5EA3410A4AB}"/>
              </a:ext>
            </a:extLst>
          </p:cNvPr>
          <p:cNvSpPr txBox="1"/>
          <p:nvPr/>
        </p:nvSpPr>
        <p:spPr>
          <a:xfrm>
            <a:off x="555811" y="1286428"/>
            <a:ext cx="11259671" cy="523220"/>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制約境界付近かつ目的関数値が良い領域が有望領域とみなせる。</a:t>
            </a:r>
            <a:endParaRPr lang="en-US" altLang="ja-JP" sz="2800" dirty="0"/>
          </a:p>
        </p:txBody>
      </p:sp>
      <p:pic>
        <p:nvPicPr>
          <p:cNvPr id="8" name="図 7" descr="グラフ, レーダー チャート&#10;&#10;自動的に生成された説明">
            <a:extLst>
              <a:ext uri="{FF2B5EF4-FFF2-40B4-BE49-F238E27FC236}">
                <a16:creationId xmlns:a16="http://schemas.microsoft.com/office/drawing/2014/main" id="{EC55AB15-F68E-4CCA-AB54-A189CDE53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417" y="1989084"/>
            <a:ext cx="5744584" cy="4466753"/>
          </a:xfrm>
          <a:prstGeom prst="rect">
            <a:avLst/>
          </a:prstGeom>
        </p:spPr>
      </p:pic>
      <p:sp>
        <p:nvSpPr>
          <p:cNvPr id="19" name="四角形: 角を丸くする 18">
            <a:extLst>
              <a:ext uri="{FF2B5EF4-FFF2-40B4-BE49-F238E27FC236}">
                <a16:creationId xmlns:a16="http://schemas.microsoft.com/office/drawing/2014/main" id="{FAC25B13-622B-4AB7-BDEA-C09F826CB6F8}"/>
              </a:ext>
            </a:extLst>
          </p:cNvPr>
          <p:cNvSpPr/>
          <p:nvPr/>
        </p:nvSpPr>
        <p:spPr>
          <a:xfrm rot="2699388">
            <a:off x="3436905" y="2925618"/>
            <a:ext cx="3800624" cy="2250335"/>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吹き出し: 角を丸めた四角形 4">
            <a:extLst>
              <a:ext uri="{FF2B5EF4-FFF2-40B4-BE49-F238E27FC236}">
                <a16:creationId xmlns:a16="http://schemas.microsoft.com/office/drawing/2014/main" id="{D5EDEC28-A8CB-477E-98A9-23A1CFB04401}"/>
              </a:ext>
            </a:extLst>
          </p:cNvPr>
          <p:cNvSpPr/>
          <p:nvPr/>
        </p:nvSpPr>
        <p:spPr>
          <a:xfrm>
            <a:off x="8330809" y="4730611"/>
            <a:ext cx="3399509" cy="685306"/>
          </a:xfrm>
          <a:prstGeom prst="wedgeRoundRectCallout">
            <a:avLst>
              <a:gd name="adj1" fmla="val -72370"/>
              <a:gd name="adj2" fmla="val -28340"/>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 片方のみを過度に優先すると、有望領域全体を被覆できない</a:t>
            </a:r>
          </a:p>
        </p:txBody>
      </p:sp>
      <p:sp>
        <p:nvSpPr>
          <p:cNvPr id="18" name="テキスト ボックス 17">
            <a:extLst>
              <a:ext uri="{FF2B5EF4-FFF2-40B4-BE49-F238E27FC236}">
                <a16:creationId xmlns:a16="http://schemas.microsoft.com/office/drawing/2014/main" id="{5622E2BC-C80B-4DDB-97C2-74EE45AB01B3}"/>
              </a:ext>
            </a:extLst>
          </p:cNvPr>
          <p:cNvSpPr txBox="1"/>
          <p:nvPr/>
        </p:nvSpPr>
        <p:spPr>
          <a:xfrm>
            <a:off x="7047041" y="3799143"/>
            <a:ext cx="1205683" cy="369332"/>
          </a:xfrm>
          <a:prstGeom prst="rect">
            <a:avLst/>
          </a:prstGeom>
          <a:noFill/>
        </p:spPr>
        <p:txBody>
          <a:bodyPr wrap="square" rtlCol="0">
            <a:spAutoFit/>
          </a:bodyPr>
          <a:lstStyle/>
          <a:p>
            <a:r>
              <a:rPr lang="ja-JP" altLang="en-US" dirty="0">
                <a:solidFill>
                  <a:schemeClr val="accent4"/>
                </a:solidFill>
              </a:rPr>
              <a:t>有望領域</a:t>
            </a:r>
          </a:p>
        </p:txBody>
      </p:sp>
      <p:sp>
        <p:nvSpPr>
          <p:cNvPr id="11" name="テキスト ボックス 10">
            <a:extLst>
              <a:ext uri="{FF2B5EF4-FFF2-40B4-BE49-F238E27FC236}">
                <a16:creationId xmlns:a16="http://schemas.microsoft.com/office/drawing/2014/main" id="{56CF4C46-B66D-40D3-88BC-7E9C667FBADF}"/>
              </a:ext>
            </a:extLst>
          </p:cNvPr>
          <p:cNvSpPr txBox="1"/>
          <p:nvPr/>
        </p:nvSpPr>
        <p:spPr>
          <a:xfrm>
            <a:off x="6955334" y="5715150"/>
            <a:ext cx="1205683" cy="369332"/>
          </a:xfrm>
          <a:prstGeom prst="rect">
            <a:avLst/>
          </a:prstGeom>
          <a:noFill/>
        </p:spPr>
        <p:txBody>
          <a:bodyPr wrap="square" rtlCol="0">
            <a:spAutoFit/>
          </a:bodyPr>
          <a:lstStyle/>
          <a:p>
            <a:r>
              <a:rPr lang="ja-JP" altLang="en-US" dirty="0"/>
              <a:t>制約境界</a:t>
            </a:r>
          </a:p>
        </p:txBody>
      </p:sp>
      <p:sp>
        <p:nvSpPr>
          <p:cNvPr id="12" name="テキスト ボックス 11">
            <a:extLst>
              <a:ext uri="{FF2B5EF4-FFF2-40B4-BE49-F238E27FC236}">
                <a16:creationId xmlns:a16="http://schemas.microsoft.com/office/drawing/2014/main" id="{09197A0A-D942-4119-8FE0-64429D7FC4F5}"/>
              </a:ext>
            </a:extLst>
          </p:cNvPr>
          <p:cNvSpPr txBox="1"/>
          <p:nvPr/>
        </p:nvSpPr>
        <p:spPr>
          <a:xfrm>
            <a:off x="555812" y="31096"/>
            <a:ext cx="4733364" cy="369332"/>
          </a:xfrm>
          <a:prstGeom prst="rect">
            <a:avLst/>
          </a:prstGeom>
          <a:noFill/>
        </p:spPr>
        <p:txBody>
          <a:bodyPr wrap="square" rtlCol="0">
            <a:spAutoFit/>
          </a:bodyPr>
          <a:lstStyle/>
          <a:p>
            <a:r>
              <a:rPr lang="en-US" altLang="ja-JP" dirty="0"/>
              <a:t>2. </a:t>
            </a:r>
            <a:r>
              <a:rPr lang="ja-JP" altLang="en-US" dirty="0"/>
              <a:t>有制約最適化における探索戦略</a:t>
            </a:r>
          </a:p>
        </p:txBody>
      </p:sp>
    </p:spTree>
    <p:extLst>
      <p:ext uri="{BB962C8B-B14F-4D97-AF65-F5344CB8AC3E}">
        <p14:creationId xmlns:p14="http://schemas.microsoft.com/office/powerpoint/2010/main" val="201975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descr="ダイアグラム&#10;&#10;自動的に生成された説明">
            <a:extLst>
              <a:ext uri="{FF2B5EF4-FFF2-40B4-BE49-F238E27FC236}">
                <a16:creationId xmlns:a16="http://schemas.microsoft.com/office/drawing/2014/main" id="{146B61BA-97C2-47AC-A5F1-55E7E4730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893" y="2414505"/>
            <a:ext cx="4938656" cy="4224180"/>
          </a:xfrm>
          <a:prstGeom prst="rect">
            <a:avLst/>
          </a:prstGeom>
        </p:spPr>
      </p:pic>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131198"/>
            <a:ext cx="10515600" cy="1325563"/>
          </a:xfrm>
        </p:spPr>
        <p:txBody>
          <a:bodyPr/>
          <a:lstStyle/>
          <a:p>
            <a:r>
              <a:rPr kumimoji="1" lang="ja-JP" altLang="en-US" dirty="0"/>
              <a:t>有望領域の位置</a:t>
            </a:r>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a:xfrm>
            <a:off x="8635652" y="6347385"/>
            <a:ext cx="2743200" cy="365125"/>
          </a:xfrm>
        </p:spPr>
        <p:txBody>
          <a:bodyPr/>
          <a:lstStyle/>
          <a:p>
            <a:fld id="{4A755A2D-36CC-4E18-98FE-B295A4311E85}" type="slidenum">
              <a:rPr kumimoji="1" lang="ja-JP" altLang="en-US" sz="1800"/>
              <a:t>18</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F337D6CF-8660-4BF4-914F-A5EA3410A4AB}"/>
              </a:ext>
            </a:extLst>
          </p:cNvPr>
          <p:cNvSpPr txBox="1"/>
          <p:nvPr/>
        </p:nvSpPr>
        <p:spPr>
          <a:xfrm>
            <a:off x="555811" y="1286428"/>
            <a:ext cx="11474824" cy="954107"/>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実行可能領域が狭い場合、制約境界</a:t>
            </a:r>
            <a:r>
              <a:rPr lang="en-US" altLang="ja-JP" sz="2000" dirty="0"/>
              <a:t>(</a:t>
            </a:r>
            <a:r>
              <a:rPr lang="ja-JP" altLang="en-US" sz="2000" dirty="0"/>
              <a:t>可能領域</a:t>
            </a:r>
            <a:r>
              <a:rPr lang="en-US" altLang="ja-JP" sz="2000" dirty="0"/>
              <a:t>)</a:t>
            </a:r>
            <a:r>
              <a:rPr lang="ja-JP" altLang="en-US" sz="2800" dirty="0"/>
              <a:t>の位置を先に特定すれば、有望領域の位置を効率的に特定できることが期待できる。</a:t>
            </a:r>
            <a:endParaRPr lang="en-US" altLang="ja-JP" sz="2800" dirty="0"/>
          </a:p>
        </p:txBody>
      </p:sp>
      <p:sp>
        <p:nvSpPr>
          <p:cNvPr id="19" name="四角形: 角を丸くする 18">
            <a:extLst>
              <a:ext uri="{FF2B5EF4-FFF2-40B4-BE49-F238E27FC236}">
                <a16:creationId xmlns:a16="http://schemas.microsoft.com/office/drawing/2014/main" id="{FAC25B13-622B-4AB7-BDEA-C09F826CB6F8}"/>
              </a:ext>
            </a:extLst>
          </p:cNvPr>
          <p:cNvSpPr/>
          <p:nvPr/>
        </p:nvSpPr>
        <p:spPr>
          <a:xfrm rot="2699388">
            <a:off x="3571294" y="4414010"/>
            <a:ext cx="2013761" cy="848950"/>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吹き出し: 角を丸めた四角形 4">
            <a:extLst>
              <a:ext uri="{FF2B5EF4-FFF2-40B4-BE49-F238E27FC236}">
                <a16:creationId xmlns:a16="http://schemas.microsoft.com/office/drawing/2014/main" id="{D5EDEC28-A8CB-477E-98A9-23A1CFB04401}"/>
              </a:ext>
            </a:extLst>
          </p:cNvPr>
          <p:cNvSpPr/>
          <p:nvPr/>
        </p:nvSpPr>
        <p:spPr>
          <a:xfrm>
            <a:off x="7465190" y="4190667"/>
            <a:ext cx="3584089" cy="685306"/>
          </a:xfrm>
          <a:prstGeom prst="wedgeRoundRectCallout">
            <a:avLst>
              <a:gd name="adj1" fmla="val -66954"/>
              <a:gd name="adj2" fmla="val 22677"/>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実行可能領域が狭くなれば、</a:t>
            </a:r>
            <a:endParaRPr kumimoji="1" lang="en-US" altLang="ja-JP" dirty="0"/>
          </a:p>
          <a:p>
            <a:pPr algn="ctr"/>
            <a:r>
              <a:rPr kumimoji="1" lang="ja-JP" altLang="en-US" dirty="0"/>
              <a:t>有望領域も狭まる</a:t>
            </a:r>
          </a:p>
        </p:txBody>
      </p:sp>
      <p:sp>
        <p:nvSpPr>
          <p:cNvPr id="18" name="テキスト ボックス 17">
            <a:extLst>
              <a:ext uri="{FF2B5EF4-FFF2-40B4-BE49-F238E27FC236}">
                <a16:creationId xmlns:a16="http://schemas.microsoft.com/office/drawing/2014/main" id="{5622E2BC-C80B-4DDB-97C2-74EE45AB01B3}"/>
              </a:ext>
            </a:extLst>
          </p:cNvPr>
          <p:cNvSpPr txBox="1"/>
          <p:nvPr/>
        </p:nvSpPr>
        <p:spPr>
          <a:xfrm>
            <a:off x="5494618" y="5345818"/>
            <a:ext cx="1205683" cy="369332"/>
          </a:xfrm>
          <a:prstGeom prst="rect">
            <a:avLst/>
          </a:prstGeom>
          <a:noFill/>
        </p:spPr>
        <p:txBody>
          <a:bodyPr wrap="square" rtlCol="0">
            <a:spAutoFit/>
          </a:bodyPr>
          <a:lstStyle/>
          <a:p>
            <a:r>
              <a:rPr lang="ja-JP" altLang="en-US" b="1" dirty="0">
                <a:solidFill>
                  <a:schemeClr val="accent4"/>
                </a:solidFill>
              </a:rPr>
              <a:t>有望領域</a:t>
            </a:r>
          </a:p>
        </p:txBody>
      </p:sp>
      <p:sp>
        <p:nvSpPr>
          <p:cNvPr id="26" name="吹き出し: 角を丸めた四角形 25">
            <a:extLst>
              <a:ext uri="{FF2B5EF4-FFF2-40B4-BE49-F238E27FC236}">
                <a16:creationId xmlns:a16="http://schemas.microsoft.com/office/drawing/2014/main" id="{FC444A9D-D22A-49C5-A098-948F8F0E8BBE}"/>
              </a:ext>
            </a:extLst>
          </p:cNvPr>
          <p:cNvSpPr/>
          <p:nvPr/>
        </p:nvSpPr>
        <p:spPr>
          <a:xfrm>
            <a:off x="7453902" y="3131974"/>
            <a:ext cx="3554756" cy="685306"/>
          </a:xfrm>
          <a:prstGeom prst="wedgeRoundRectCallout">
            <a:avLst>
              <a:gd name="adj1" fmla="val -62613"/>
              <a:gd name="adj2" fmla="val 34450"/>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高次元や複数制約の場合、</a:t>
            </a:r>
            <a:endParaRPr kumimoji="1" lang="en-US" altLang="ja-JP" dirty="0"/>
          </a:p>
          <a:p>
            <a:pPr algn="ctr"/>
            <a:r>
              <a:rPr kumimoji="1" lang="ja-JP" altLang="en-US" dirty="0"/>
              <a:t>可能領域は狭くなる傾向がある</a:t>
            </a:r>
          </a:p>
        </p:txBody>
      </p:sp>
      <p:sp>
        <p:nvSpPr>
          <p:cNvPr id="27" name="吹き出し: 角を丸めた四角形 26">
            <a:extLst>
              <a:ext uri="{FF2B5EF4-FFF2-40B4-BE49-F238E27FC236}">
                <a16:creationId xmlns:a16="http://schemas.microsoft.com/office/drawing/2014/main" id="{95546420-32F4-4457-91A6-FE926CB26BAC}"/>
              </a:ext>
            </a:extLst>
          </p:cNvPr>
          <p:cNvSpPr/>
          <p:nvPr/>
        </p:nvSpPr>
        <p:spPr>
          <a:xfrm>
            <a:off x="7453902" y="5220958"/>
            <a:ext cx="3554756" cy="685306"/>
          </a:xfrm>
          <a:prstGeom prst="wedgeRoundRectCallout">
            <a:avLst>
              <a:gd name="adj1" fmla="val -67280"/>
              <a:gd name="adj2" fmla="val 11437"/>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有望領域は実行可能領域に</a:t>
            </a:r>
            <a:endParaRPr kumimoji="1" lang="en-US" altLang="ja-JP" dirty="0"/>
          </a:p>
          <a:p>
            <a:pPr algn="ctr"/>
            <a:r>
              <a:rPr kumimoji="1" lang="ja-JP" altLang="en-US" dirty="0"/>
              <a:t>常に隣接している</a:t>
            </a:r>
          </a:p>
        </p:txBody>
      </p:sp>
      <p:sp>
        <p:nvSpPr>
          <p:cNvPr id="28" name="テキスト ボックス 27">
            <a:extLst>
              <a:ext uri="{FF2B5EF4-FFF2-40B4-BE49-F238E27FC236}">
                <a16:creationId xmlns:a16="http://schemas.microsoft.com/office/drawing/2014/main" id="{AECAD823-F935-4F0D-B092-59CFAE9BD4F4}"/>
              </a:ext>
            </a:extLst>
          </p:cNvPr>
          <p:cNvSpPr txBox="1"/>
          <p:nvPr/>
        </p:nvSpPr>
        <p:spPr>
          <a:xfrm>
            <a:off x="5904225" y="4253165"/>
            <a:ext cx="1205683" cy="369332"/>
          </a:xfrm>
          <a:prstGeom prst="rect">
            <a:avLst/>
          </a:prstGeom>
          <a:noFill/>
        </p:spPr>
        <p:txBody>
          <a:bodyPr wrap="square" rtlCol="0">
            <a:spAutoFit/>
          </a:bodyPr>
          <a:lstStyle/>
          <a:p>
            <a:r>
              <a:rPr lang="ja-JP" altLang="en-US" dirty="0"/>
              <a:t>制約境界</a:t>
            </a:r>
          </a:p>
        </p:txBody>
      </p:sp>
      <p:sp>
        <p:nvSpPr>
          <p:cNvPr id="15" name="テキスト ボックス 14">
            <a:extLst>
              <a:ext uri="{FF2B5EF4-FFF2-40B4-BE49-F238E27FC236}">
                <a16:creationId xmlns:a16="http://schemas.microsoft.com/office/drawing/2014/main" id="{F0EE4E2F-37C3-4446-A01C-57966BCD545A}"/>
              </a:ext>
            </a:extLst>
          </p:cNvPr>
          <p:cNvSpPr txBox="1"/>
          <p:nvPr/>
        </p:nvSpPr>
        <p:spPr>
          <a:xfrm>
            <a:off x="555812" y="31096"/>
            <a:ext cx="4733364" cy="369332"/>
          </a:xfrm>
          <a:prstGeom prst="rect">
            <a:avLst/>
          </a:prstGeom>
          <a:noFill/>
        </p:spPr>
        <p:txBody>
          <a:bodyPr wrap="square" rtlCol="0">
            <a:spAutoFit/>
          </a:bodyPr>
          <a:lstStyle/>
          <a:p>
            <a:r>
              <a:rPr lang="en-US" altLang="ja-JP" dirty="0"/>
              <a:t>2. </a:t>
            </a:r>
            <a:r>
              <a:rPr lang="ja-JP" altLang="en-US" dirty="0"/>
              <a:t>有制約最適化における探索戦略</a:t>
            </a:r>
          </a:p>
        </p:txBody>
      </p:sp>
    </p:spTree>
    <p:extLst>
      <p:ext uri="{BB962C8B-B14F-4D97-AF65-F5344CB8AC3E}">
        <p14:creationId xmlns:p14="http://schemas.microsoft.com/office/powerpoint/2010/main" val="366217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図 42" descr="ダイアグラム&#10;&#10;自動的に生成された説明">
            <a:extLst>
              <a:ext uri="{FF2B5EF4-FFF2-40B4-BE49-F238E27FC236}">
                <a16:creationId xmlns:a16="http://schemas.microsoft.com/office/drawing/2014/main" id="{C86B7C31-A3D8-41DC-B3A7-40302C796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2984" y="3658686"/>
            <a:ext cx="2343423" cy="2004400"/>
          </a:xfrm>
          <a:prstGeom prst="rect">
            <a:avLst/>
          </a:prstGeom>
        </p:spPr>
      </p:pic>
      <p:pic>
        <p:nvPicPr>
          <p:cNvPr id="42" name="図 41" descr="ダイアグラム&#10;&#10;自動的に生成された説明">
            <a:extLst>
              <a:ext uri="{FF2B5EF4-FFF2-40B4-BE49-F238E27FC236}">
                <a16:creationId xmlns:a16="http://schemas.microsoft.com/office/drawing/2014/main" id="{7083D7D7-64D6-40DE-BF27-4FB2341B2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568" y="3658686"/>
            <a:ext cx="2343423" cy="2004400"/>
          </a:xfrm>
          <a:prstGeom prst="rect">
            <a:avLst/>
          </a:prstGeom>
        </p:spPr>
      </p:pic>
      <p:pic>
        <p:nvPicPr>
          <p:cNvPr id="41" name="図 40" descr="ダイアグラム&#10;&#10;自動的に生成された説明">
            <a:extLst>
              <a:ext uri="{FF2B5EF4-FFF2-40B4-BE49-F238E27FC236}">
                <a16:creationId xmlns:a16="http://schemas.microsoft.com/office/drawing/2014/main" id="{E090D002-A510-4D94-9D34-CE06D560F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011" y="3658686"/>
            <a:ext cx="2343423" cy="2004400"/>
          </a:xfrm>
          <a:prstGeom prst="rect">
            <a:avLst/>
          </a:prstGeom>
        </p:spPr>
      </p:pic>
      <p:pic>
        <p:nvPicPr>
          <p:cNvPr id="40" name="図 39" descr="ダイアグラム&#10;&#10;自動的に生成された説明">
            <a:extLst>
              <a:ext uri="{FF2B5EF4-FFF2-40B4-BE49-F238E27FC236}">
                <a16:creationId xmlns:a16="http://schemas.microsoft.com/office/drawing/2014/main" id="{3B814A84-F89F-477B-8209-76728E754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593" y="3658686"/>
            <a:ext cx="2343423" cy="2004400"/>
          </a:xfrm>
          <a:prstGeom prst="rect">
            <a:avLst/>
          </a:prstGeom>
        </p:spPr>
      </p:pic>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131198"/>
            <a:ext cx="10515600" cy="1325563"/>
          </a:xfrm>
        </p:spPr>
        <p:txBody>
          <a:bodyPr/>
          <a:lstStyle/>
          <a:p>
            <a:r>
              <a:rPr kumimoji="1" lang="ja-JP" altLang="en-US" dirty="0"/>
              <a:t>有制約最適化の探索戦略</a:t>
            </a:r>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a:xfrm>
            <a:off x="8610600" y="6347385"/>
            <a:ext cx="2743200" cy="365125"/>
          </a:xfrm>
        </p:spPr>
        <p:txBody>
          <a:bodyPr/>
          <a:lstStyle/>
          <a:p>
            <a:fld id="{4A755A2D-36CC-4E18-98FE-B295A4311E85}" type="slidenum">
              <a:rPr kumimoji="1" lang="ja-JP" altLang="en-US" sz="1800"/>
              <a:t>19</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F337D6CF-8660-4BF4-914F-A5EA3410A4AB}"/>
              </a:ext>
            </a:extLst>
          </p:cNvPr>
          <p:cNvSpPr txBox="1"/>
          <p:nvPr/>
        </p:nvSpPr>
        <p:spPr>
          <a:xfrm>
            <a:off x="555811" y="1286428"/>
            <a:ext cx="11259671" cy="523220"/>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探索範囲を有望領域に狭めていくことが効率的な探索に繋がる。</a:t>
            </a:r>
            <a:endParaRPr lang="en-US" altLang="ja-JP" sz="2800" dirty="0"/>
          </a:p>
        </p:txBody>
      </p:sp>
      <p:sp>
        <p:nvSpPr>
          <p:cNvPr id="18" name="テキスト ボックス 17">
            <a:extLst>
              <a:ext uri="{FF2B5EF4-FFF2-40B4-BE49-F238E27FC236}">
                <a16:creationId xmlns:a16="http://schemas.microsoft.com/office/drawing/2014/main" id="{5622E2BC-C80B-4DDB-97C2-74EE45AB01B3}"/>
              </a:ext>
            </a:extLst>
          </p:cNvPr>
          <p:cNvSpPr txBox="1"/>
          <p:nvPr/>
        </p:nvSpPr>
        <p:spPr>
          <a:xfrm>
            <a:off x="1287923" y="6048084"/>
            <a:ext cx="1205683" cy="369332"/>
          </a:xfrm>
          <a:prstGeom prst="rect">
            <a:avLst/>
          </a:prstGeom>
          <a:noFill/>
        </p:spPr>
        <p:txBody>
          <a:bodyPr wrap="square" rtlCol="0">
            <a:spAutoFit/>
          </a:bodyPr>
          <a:lstStyle/>
          <a:p>
            <a:r>
              <a:rPr lang="ja-JP" altLang="en-US" dirty="0">
                <a:solidFill>
                  <a:schemeClr val="accent6"/>
                </a:solidFill>
              </a:rPr>
              <a:t>探索領域</a:t>
            </a:r>
          </a:p>
        </p:txBody>
      </p:sp>
      <p:sp>
        <p:nvSpPr>
          <p:cNvPr id="12" name="四角形: 角を丸くする 11">
            <a:extLst>
              <a:ext uri="{FF2B5EF4-FFF2-40B4-BE49-F238E27FC236}">
                <a16:creationId xmlns:a16="http://schemas.microsoft.com/office/drawing/2014/main" id="{E8C9510C-E26D-45CF-845E-4DA66A85C861}"/>
              </a:ext>
            </a:extLst>
          </p:cNvPr>
          <p:cNvSpPr/>
          <p:nvPr/>
        </p:nvSpPr>
        <p:spPr>
          <a:xfrm>
            <a:off x="504461" y="3776425"/>
            <a:ext cx="2169229" cy="1799625"/>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13" name="テキスト ボックス 12">
            <a:extLst>
              <a:ext uri="{FF2B5EF4-FFF2-40B4-BE49-F238E27FC236}">
                <a16:creationId xmlns:a16="http://schemas.microsoft.com/office/drawing/2014/main" id="{FAD33582-D178-4C13-A148-1135360B8DE5}"/>
              </a:ext>
            </a:extLst>
          </p:cNvPr>
          <p:cNvSpPr txBox="1"/>
          <p:nvPr/>
        </p:nvSpPr>
        <p:spPr>
          <a:xfrm>
            <a:off x="1479808" y="2004651"/>
            <a:ext cx="3180532" cy="369332"/>
          </a:xfrm>
          <a:prstGeom prst="rect">
            <a:avLst/>
          </a:prstGeom>
          <a:noFill/>
        </p:spPr>
        <p:txBody>
          <a:bodyPr wrap="square" rtlCol="0">
            <a:spAutoFit/>
          </a:bodyPr>
          <a:lstStyle/>
          <a:p>
            <a:pPr algn="ctr"/>
            <a:r>
              <a:rPr lang="ja-JP" altLang="en-US" b="1" dirty="0"/>
              <a:t>前半（可能解未発見の場合）</a:t>
            </a:r>
          </a:p>
        </p:txBody>
      </p:sp>
      <p:sp>
        <p:nvSpPr>
          <p:cNvPr id="22" name="テキスト ボックス 21">
            <a:extLst>
              <a:ext uri="{FF2B5EF4-FFF2-40B4-BE49-F238E27FC236}">
                <a16:creationId xmlns:a16="http://schemas.microsoft.com/office/drawing/2014/main" id="{1581CAE3-41BD-4AA0-94FB-C8686B053DD9}"/>
              </a:ext>
            </a:extLst>
          </p:cNvPr>
          <p:cNvSpPr txBox="1"/>
          <p:nvPr/>
        </p:nvSpPr>
        <p:spPr>
          <a:xfrm>
            <a:off x="7507902" y="2004050"/>
            <a:ext cx="3180532" cy="369332"/>
          </a:xfrm>
          <a:prstGeom prst="rect">
            <a:avLst/>
          </a:prstGeom>
          <a:noFill/>
        </p:spPr>
        <p:txBody>
          <a:bodyPr wrap="square" rtlCol="0">
            <a:spAutoFit/>
          </a:bodyPr>
          <a:lstStyle/>
          <a:p>
            <a:pPr algn="ctr"/>
            <a:r>
              <a:rPr lang="ja-JP" altLang="en-US" b="1" dirty="0"/>
              <a:t>後半（可能解発見済の場合）</a:t>
            </a:r>
          </a:p>
        </p:txBody>
      </p:sp>
      <p:sp>
        <p:nvSpPr>
          <p:cNvPr id="5" name="吹き出し: 角を丸めた四角形 4">
            <a:extLst>
              <a:ext uri="{FF2B5EF4-FFF2-40B4-BE49-F238E27FC236}">
                <a16:creationId xmlns:a16="http://schemas.microsoft.com/office/drawing/2014/main" id="{D5EDEC28-A8CB-477E-98A9-23A1CFB04401}"/>
              </a:ext>
            </a:extLst>
          </p:cNvPr>
          <p:cNvSpPr/>
          <p:nvPr/>
        </p:nvSpPr>
        <p:spPr>
          <a:xfrm>
            <a:off x="5125204" y="5892008"/>
            <a:ext cx="3485396" cy="685306"/>
          </a:xfrm>
          <a:prstGeom prst="wedgeRoundRectCallout">
            <a:avLst>
              <a:gd name="adj1" fmla="val 27047"/>
              <a:gd name="adj2" fmla="val -79357"/>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可能解が無ければ、有望領域を覆うことができない</a:t>
            </a:r>
          </a:p>
        </p:txBody>
      </p:sp>
      <p:sp>
        <p:nvSpPr>
          <p:cNvPr id="25" name="四角形: 角を丸くする 24">
            <a:extLst>
              <a:ext uri="{FF2B5EF4-FFF2-40B4-BE49-F238E27FC236}">
                <a16:creationId xmlns:a16="http://schemas.microsoft.com/office/drawing/2014/main" id="{968B813E-3899-436E-933A-1E7C1C93C856}"/>
              </a:ext>
            </a:extLst>
          </p:cNvPr>
          <p:cNvSpPr/>
          <p:nvPr/>
        </p:nvSpPr>
        <p:spPr>
          <a:xfrm>
            <a:off x="4294094" y="3776424"/>
            <a:ext cx="1458340" cy="1400517"/>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20" name="四角形: 角を丸くする 19">
            <a:extLst>
              <a:ext uri="{FF2B5EF4-FFF2-40B4-BE49-F238E27FC236}">
                <a16:creationId xmlns:a16="http://schemas.microsoft.com/office/drawing/2014/main" id="{4F5CC4B7-1033-4BB2-BD49-DD8AA6ADC759}"/>
              </a:ext>
            </a:extLst>
          </p:cNvPr>
          <p:cNvSpPr/>
          <p:nvPr/>
        </p:nvSpPr>
        <p:spPr>
          <a:xfrm rot="2699388">
            <a:off x="7367101" y="4520565"/>
            <a:ext cx="934416" cy="516394"/>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59C4F47C-7512-47E3-84E0-E67EF5994CBA}"/>
              </a:ext>
            </a:extLst>
          </p:cNvPr>
          <p:cNvSpPr/>
          <p:nvPr/>
        </p:nvSpPr>
        <p:spPr>
          <a:xfrm rot="19002581">
            <a:off x="7465848" y="4196874"/>
            <a:ext cx="757585" cy="118248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29" name="四角形: 角を丸くする 28">
            <a:extLst>
              <a:ext uri="{FF2B5EF4-FFF2-40B4-BE49-F238E27FC236}">
                <a16:creationId xmlns:a16="http://schemas.microsoft.com/office/drawing/2014/main" id="{01880342-AAE3-45B1-94A7-DC4DE71D9401}"/>
              </a:ext>
            </a:extLst>
          </p:cNvPr>
          <p:cNvSpPr/>
          <p:nvPr/>
        </p:nvSpPr>
        <p:spPr>
          <a:xfrm rot="18907984">
            <a:off x="10635676" y="4426448"/>
            <a:ext cx="332201" cy="74126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30" name="四角形: 角を丸くする 29">
            <a:extLst>
              <a:ext uri="{FF2B5EF4-FFF2-40B4-BE49-F238E27FC236}">
                <a16:creationId xmlns:a16="http://schemas.microsoft.com/office/drawing/2014/main" id="{618C7405-2F23-452B-8510-76CE823FCF64}"/>
              </a:ext>
            </a:extLst>
          </p:cNvPr>
          <p:cNvSpPr/>
          <p:nvPr/>
        </p:nvSpPr>
        <p:spPr>
          <a:xfrm>
            <a:off x="847009" y="6050951"/>
            <a:ext cx="372110" cy="369332"/>
          </a:xfrm>
          <a:prstGeom prst="round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テキスト ボックス 30">
            <a:extLst>
              <a:ext uri="{FF2B5EF4-FFF2-40B4-BE49-F238E27FC236}">
                <a16:creationId xmlns:a16="http://schemas.microsoft.com/office/drawing/2014/main" id="{7DCC596E-8214-42D3-AF5A-6F87F231B5F8}"/>
              </a:ext>
            </a:extLst>
          </p:cNvPr>
          <p:cNvSpPr txBox="1"/>
          <p:nvPr/>
        </p:nvSpPr>
        <p:spPr>
          <a:xfrm>
            <a:off x="3336607" y="6035791"/>
            <a:ext cx="1205683" cy="369332"/>
          </a:xfrm>
          <a:prstGeom prst="rect">
            <a:avLst/>
          </a:prstGeom>
          <a:noFill/>
        </p:spPr>
        <p:txBody>
          <a:bodyPr wrap="square" rtlCol="0">
            <a:spAutoFit/>
          </a:bodyPr>
          <a:lstStyle/>
          <a:p>
            <a:r>
              <a:rPr lang="ja-JP" altLang="en-US" dirty="0">
                <a:solidFill>
                  <a:schemeClr val="accent4"/>
                </a:solidFill>
              </a:rPr>
              <a:t>有望領域</a:t>
            </a:r>
          </a:p>
        </p:txBody>
      </p:sp>
      <p:sp>
        <p:nvSpPr>
          <p:cNvPr id="32" name="四角形: 角を丸くする 31">
            <a:extLst>
              <a:ext uri="{FF2B5EF4-FFF2-40B4-BE49-F238E27FC236}">
                <a16:creationId xmlns:a16="http://schemas.microsoft.com/office/drawing/2014/main" id="{05AD029D-1C33-4A13-9237-3F409F0AAC82}"/>
              </a:ext>
            </a:extLst>
          </p:cNvPr>
          <p:cNvSpPr/>
          <p:nvPr/>
        </p:nvSpPr>
        <p:spPr>
          <a:xfrm>
            <a:off x="2895693" y="6038658"/>
            <a:ext cx="372110" cy="369332"/>
          </a:xfrm>
          <a:prstGeom prst="round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3" name="テキスト ボックス 32">
            <a:extLst>
              <a:ext uri="{FF2B5EF4-FFF2-40B4-BE49-F238E27FC236}">
                <a16:creationId xmlns:a16="http://schemas.microsoft.com/office/drawing/2014/main" id="{6DC0D765-31CB-4162-813F-6213C51C3EA1}"/>
              </a:ext>
            </a:extLst>
          </p:cNvPr>
          <p:cNvSpPr txBox="1"/>
          <p:nvPr/>
        </p:nvSpPr>
        <p:spPr>
          <a:xfrm>
            <a:off x="410814" y="2664872"/>
            <a:ext cx="5341867" cy="646331"/>
          </a:xfrm>
          <a:prstGeom prst="rect">
            <a:avLst/>
          </a:prstGeom>
          <a:noFill/>
        </p:spPr>
        <p:txBody>
          <a:bodyPr wrap="square" rtlCol="0">
            <a:spAutoFit/>
          </a:bodyPr>
          <a:lstStyle/>
          <a:p>
            <a:pPr algn="ctr"/>
            <a:r>
              <a:rPr lang="ja-JP" altLang="en-US" dirty="0"/>
              <a:t>広い範囲の中で有望領域の位置を特定するために、多様化・集中化によって可能領域を優先的に探索</a:t>
            </a:r>
          </a:p>
        </p:txBody>
      </p:sp>
      <p:sp>
        <p:nvSpPr>
          <p:cNvPr id="34" name="テキスト ボックス 33">
            <a:extLst>
              <a:ext uri="{FF2B5EF4-FFF2-40B4-BE49-F238E27FC236}">
                <a16:creationId xmlns:a16="http://schemas.microsoft.com/office/drawing/2014/main" id="{7EF21B4F-7B00-49C0-9A30-A1643AF0543E}"/>
              </a:ext>
            </a:extLst>
          </p:cNvPr>
          <p:cNvSpPr txBox="1"/>
          <p:nvPr/>
        </p:nvSpPr>
        <p:spPr>
          <a:xfrm>
            <a:off x="6517286" y="2663947"/>
            <a:ext cx="5021576" cy="646331"/>
          </a:xfrm>
          <a:prstGeom prst="rect">
            <a:avLst/>
          </a:prstGeom>
          <a:noFill/>
        </p:spPr>
        <p:txBody>
          <a:bodyPr wrap="square" rtlCol="0">
            <a:spAutoFit/>
          </a:bodyPr>
          <a:lstStyle/>
          <a:p>
            <a:pPr algn="ctr"/>
            <a:r>
              <a:rPr lang="ja-JP" altLang="en-US" dirty="0"/>
              <a:t>より改善するために、有望領域内でバランスを維持しながら、徐々に集中化させる</a:t>
            </a:r>
            <a:endParaRPr lang="en-US" altLang="ja-JP" dirty="0"/>
          </a:p>
        </p:txBody>
      </p:sp>
      <p:sp>
        <p:nvSpPr>
          <p:cNvPr id="35" name="矢印: 下 34">
            <a:extLst>
              <a:ext uri="{FF2B5EF4-FFF2-40B4-BE49-F238E27FC236}">
                <a16:creationId xmlns:a16="http://schemas.microsoft.com/office/drawing/2014/main" id="{B82B50AF-4FE3-4C66-8901-D83DC30176EA}"/>
              </a:ext>
            </a:extLst>
          </p:cNvPr>
          <p:cNvSpPr/>
          <p:nvPr/>
        </p:nvSpPr>
        <p:spPr>
          <a:xfrm rot="16200000">
            <a:off x="2917062" y="4522007"/>
            <a:ext cx="330714" cy="466413"/>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矢印: 下 35">
            <a:extLst>
              <a:ext uri="{FF2B5EF4-FFF2-40B4-BE49-F238E27FC236}">
                <a16:creationId xmlns:a16="http://schemas.microsoft.com/office/drawing/2014/main" id="{601D3C48-0E57-4B97-85B9-64EEEA874646}"/>
              </a:ext>
            </a:extLst>
          </p:cNvPr>
          <p:cNvSpPr/>
          <p:nvPr/>
        </p:nvSpPr>
        <p:spPr>
          <a:xfrm rot="16200000">
            <a:off x="5920479" y="4522007"/>
            <a:ext cx="330714" cy="466413"/>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7" name="矢印: 下 36">
            <a:extLst>
              <a:ext uri="{FF2B5EF4-FFF2-40B4-BE49-F238E27FC236}">
                <a16:creationId xmlns:a16="http://schemas.microsoft.com/office/drawing/2014/main" id="{81730AE0-493E-40B5-8AD9-8876727D8786}"/>
              </a:ext>
            </a:extLst>
          </p:cNvPr>
          <p:cNvSpPr/>
          <p:nvPr/>
        </p:nvSpPr>
        <p:spPr>
          <a:xfrm rot="16200000">
            <a:off x="8959062" y="4509736"/>
            <a:ext cx="330714" cy="466413"/>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38" name="直線コネクタ 37">
            <a:extLst>
              <a:ext uri="{FF2B5EF4-FFF2-40B4-BE49-F238E27FC236}">
                <a16:creationId xmlns:a16="http://schemas.microsoft.com/office/drawing/2014/main" id="{37CE4121-6CE6-416F-9D99-7E6B0FE5350F}"/>
              </a:ext>
            </a:extLst>
          </p:cNvPr>
          <p:cNvCxnSpPr>
            <a:cxnSpLocks/>
          </p:cNvCxnSpPr>
          <p:nvPr/>
        </p:nvCxnSpPr>
        <p:spPr>
          <a:xfrm>
            <a:off x="1269993" y="2373382"/>
            <a:ext cx="342895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3EB4E99-1296-428C-A4AD-A9928F15639D}"/>
              </a:ext>
            </a:extLst>
          </p:cNvPr>
          <p:cNvCxnSpPr>
            <a:cxnSpLocks/>
          </p:cNvCxnSpPr>
          <p:nvPr/>
        </p:nvCxnSpPr>
        <p:spPr>
          <a:xfrm>
            <a:off x="7270297" y="2373382"/>
            <a:ext cx="342895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4" name="四角形: 角を丸くする 43">
            <a:extLst>
              <a:ext uri="{FF2B5EF4-FFF2-40B4-BE49-F238E27FC236}">
                <a16:creationId xmlns:a16="http://schemas.microsoft.com/office/drawing/2014/main" id="{16271AFD-9286-4077-9BB4-A8CEAD93F383}"/>
              </a:ext>
            </a:extLst>
          </p:cNvPr>
          <p:cNvSpPr/>
          <p:nvPr/>
        </p:nvSpPr>
        <p:spPr>
          <a:xfrm rot="2699388">
            <a:off x="10325604" y="4529919"/>
            <a:ext cx="934416" cy="516394"/>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5BDB8B9A-CD4A-4DAB-B4D4-E288B2B4E504}"/>
              </a:ext>
            </a:extLst>
          </p:cNvPr>
          <p:cNvSpPr txBox="1"/>
          <p:nvPr/>
        </p:nvSpPr>
        <p:spPr>
          <a:xfrm>
            <a:off x="555812" y="31096"/>
            <a:ext cx="4733364" cy="369332"/>
          </a:xfrm>
          <a:prstGeom prst="rect">
            <a:avLst/>
          </a:prstGeom>
          <a:noFill/>
        </p:spPr>
        <p:txBody>
          <a:bodyPr wrap="square" rtlCol="0">
            <a:spAutoFit/>
          </a:bodyPr>
          <a:lstStyle/>
          <a:p>
            <a:r>
              <a:rPr lang="en-US" altLang="ja-JP" dirty="0"/>
              <a:t>2. </a:t>
            </a:r>
            <a:r>
              <a:rPr lang="ja-JP" altLang="en-US" dirty="0"/>
              <a:t>有制約最適化における探索戦略</a:t>
            </a:r>
          </a:p>
        </p:txBody>
      </p:sp>
    </p:spTree>
    <p:extLst>
      <p:ext uri="{BB962C8B-B14F-4D97-AF65-F5344CB8AC3E}">
        <p14:creationId xmlns:p14="http://schemas.microsoft.com/office/powerpoint/2010/main" val="1760737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95339"/>
            <a:ext cx="10515600" cy="1325563"/>
          </a:xfrm>
        </p:spPr>
        <p:txBody>
          <a:bodyPr/>
          <a:lstStyle/>
          <a:p>
            <a:r>
              <a:rPr kumimoji="1" lang="ja-JP" altLang="en-US" dirty="0"/>
              <a:t>自己紹介</a:t>
            </a:r>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2</a:t>
            </a:fld>
            <a:endParaRPr kumimoji="1" lang="ja-JP" altLang="en-US" sz="1800" dirty="0"/>
          </a:p>
        </p:txBody>
      </p:sp>
      <p:sp>
        <p:nvSpPr>
          <p:cNvPr id="10" name="テキスト ボックス 9">
            <a:extLst>
              <a:ext uri="{FF2B5EF4-FFF2-40B4-BE49-F238E27FC236}">
                <a16:creationId xmlns:a16="http://schemas.microsoft.com/office/drawing/2014/main" id="{B5B0DDDB-0FA4-4EB0-9B40-0C254975D8D1}"/>
              </a:ext>
            </a:extLst>
          </p:cNvPr>
          <p:cNvSpPr txBox="1"/>
          <p:nvPr/>
        </p:nvSpPr>
        <p:spPr>
          <a:xfrm>
            <a:off x="555811" y="1420902"/>
            <a:ext cx="11273724" cy="5232202"/>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400" dirty="0"/>
              <a:t>熊谷 渉（くまがい わたる）</a:t>
            </a:r>
            <a:endParaRPr lang="en-US" altLang="ja-JP" sz="2400" dirty="0"/>
          </a:p>
          <a:p>
            <a:pPr marL="914400" lvl="1" indent="-457200">
              <a:spcBef>
                <a:spcPts val="600"/>
              </a:spcBef>
              <a:buClr>
                <a:schemeClr val="bg1">
                  <a:lumMod val="65000"/>
                </a:schemeClr>
              </a:buClr>
              <a:buFont typeface="Wingdings" panose="05000000000000000000" pitchFamily="2" charset="2"/>
              <a:buChar char="u"/>
            </a:pPr>
            <a:r>
              <a:rPr lang="ja-JP" altLang="en-US" sz="2000" dirty="0"/>
              <a:t>詳細は自己紹介ページ：</a:t>
            </a:r>
            <a:r>
              <a:rPr lang="en-US" altLang="ja-JP" sz="2000" dirty="0"/>
              <a:t>&lt;&lt;</a:t>
            </a:r>
            <a:r>
              <a:rPr lang="en-US" altLang="ja-JP" sz="2000" dirty="0">
                <a:hlinkClick r:id="rId2"/>
              </a:rPr>
              <a:t>https://watarukumagai-git.github.io/</a:t>
            </a:r>
            <a:r>
              <a:rPr lang="en-US" altLang="ja-JP" sz="2000" dirty="0"/>
              <a:t>&gt;&gt;</a:t>
            </a:r>
            <a:r>
              <a:rPr lang="ja-JP" altLang="en-US" sz="2000" dirty="0"/>
              <a:t>を参照</a:t>
            </a:r>
            <a:endParaRPr lang="en-US" altLang="ja-JP" sz="2000" dirty="0"/>
          </a:p>
          <a:p>
            <a:pPr marL="342900" indent="-342900">
              <a:buClr>
                <a:srgbClr val="FFC000"/>
              </a:buClr>
              <a:buFont typeface="Wingdings" panose="05000000000000000000" pitchFamily="2" charset="2"/>
              <a:buChar char="n"/>
            </a:pPr>
            <a:endParaRPr lang="en-US" altLang="ja-JP" sz="2400" dirty="0"/>
          </a:p>
          <a:p>
            <a:pPr marL="342900" indent="-342900">
              <a:buClr>
                <a:srgbClr val="FFC000"/>
              </a:buClr>
              <a:buFont typeface="Wingdings" panose="05000000000000000000" pitchFamily="2" charset="2"/>
              <a:buChar char="n"/>
            </a:pPr>
            <a:r>
              <a:rPr lang="ja-JP" altLang="en-US" sz="2400" dirty="0"/>
              <a:t>横河電機 社会人</a:t>
            </a:r>
            <a:r>
              <a:rPr lang="en-US" altLang="ja-JP" sz="2400" dirty="0"/>
              <a:t>5</a:t>
            </a:r>
            <a:r>
              <a:rPr lang="ja-JP" altLang="en-US" sz="2400" dirty="0"/>
              <a:t>年目</a:t>
            </a:r>
            <a:endParaRPr lang="en-US" altLang="ja-JP" sz="2400" dirty="0"/>
          </a:p>
          <a:p>
            <a:pPr marL="914400" lvl="1" indent="-457200">
              <a:spcBef>
                <a:spcPts val="600"/>
              </a:spcBef>
              <a:buClr>
                <a:schemeClr val="bg1">
                  <a:lumMod val="65000"/>
                </a:schemeClr>
              </a:buClr>
              <a:buFont typeface="Wingdings" panose="05000000000000000000" pitchFamily="2" charset="2"/>
              <a:buChar char="u"/>
            </a:pPr>
            <a:r>
              <a:rPr lang="ja-JP" altLang="en-US" sz="2000" dirty="0"/>
              <a:t>プラント向けの計測・制御・情報系の製品・ソリューションを提供</a:t>
            </a:r>
            <a:endParaRPr lang="en-US" altLang="ja-JP" sz="2000" dirty="0"/>
          </a:p>
          <a:p>
            <a:pPr marL="914400" lvl="1" indent="-457200">
              <a:spcBef>
                <a:spcPts val="600"/>
              </a:spcBef>
              <a:buClr>
                <a:schemeClr val="bg1">
                  <a:lumMod val="65000"/>
                </a:schemeClr>
              </a:buClr>
              <a:buFont typeface="Wingdings" panose="05000000000000000000" pitchFamily="2" charset="2"/>
              <a:buChar char="u"/>
            </a:pPr>
            <a:r>
              <a:rPr lang="ja-JP" altLang="en-US" sz="2000" dirty="0"/>
              <a:t>研究開発系部署、数理科学の研究開発に従事</a:t>
            </a:r>
            <a:endParaRPr lang="en-US" altLang="ja-JP" sz="2000" dirty="0"/>
          </a:p>
          <a:p>
            <a:pPr marL="914400" lvl="1" indent="-457200">
              <a:spcBef>
                <a:spcPts val="600"/>
              </a:spcBef>
              <a:buClr>
                <a:schemeClr val="bg1">
                  <a:lumMod val="65000"/>
                </a:schemeClr>
              </a:buClr>
              <a:buFont typeface="Wingdings" panose="05000000000000000000" pitchFamily="2" charset="2"/>
              <a:buChar char="u"/>
            </a:pPr>
            <a:r>
              <a:rPr lang="ja-JP" altLang="en-US" sz="2000" dirty="0"/>
              <a:t>最適化や</a:t>
            </a:r>
            <a:r>
              <a:rPr lang="en-US" altLang="ja-JP" sz="2000" dirty="0"/>
              <a:t>AI</a:t>
            </a:r>
            <a:r>
              <a:rPr lang="ja-JP" altLang="en-US" sz="2000" dirty="0"/>
              <a:t>などの数理科学技術を、エネルギー・バイオ分野の問題に適用</a:t>
            </a:r>
            <a:endParaRPr lang="en-US" altLang="ja-JP" sz="2000" dirty="0"/>
          </a:p>
          <a:p>
            <a:pPr marL="342900" indent="-342900">
              <a:buClr>
                <a:srgbClr val="FFC000"/>
              </a:buClr>
              <a:buFont typeface="Wingdings" panose="05000000000000000000" pitchFamily="2" charset="2"/>
              <a:buChar char="n"/>
            </a:pPr>
            <a:endParaRPr lang="en-US" altLang="ja-JP" sz="2400" dirty="0"/>
          </a:p>
          <a:p>
            <a:pPr marL="342900" indent="-342900">
              <a:buClr>
                <a:srgbClr val="FFC000"/>
              </a:buClr>
              <a:buFont typeface="Wingdings" panose="05000000000000000000" pitchFamily="2" charset="2"/>
              <a:buChar char="n"/>
            </a:pPr>
            <a:r>
              <a:rPr lang="ja-JP" altLang="en-US" sz="2400" dirty="0"/>
              <a:t>首都大安田研 </a:t>
            </a:r>
            <a:r>
              <a:rPr lang="en-US" altLang="ja-JP" sz="2400" dirty="0"/>
              <a:t>2016</a:t>
            </a:r>
            <a:r>
              <a:rPr lang="ja-JP" altLang="en-US" sz="2400" dirty="0"/>
              <a:t>年度 修士課程修了</a:t>
            </a:r>
            <a:endParaRPr lang="en-US" altLang="ja-JP" sz="2400" dirty="0"/>
          </a:p>
          <a:p>
            <a:pPr marL="342900" indent="-342900">
              <a:buClr>
                <a:srgbClr val="FFC000"/>
              </a:buClr>
              <a:buFont typeface="Wingdings" panose="05000000000000000000" pitchFamily="2" charset="2"/>
              <a:buChar char="n"/>
            </a:pPr>
            <a:r>
              <a:rPr lang="ja-JP" altLang="en-US" sz="2400" dirty="0"/>
              <a:t>都立大安田研 </a:t>
            </a:r>
            <a:r>
              <a:rPr lang="en-US" altLang="ja-JP" sz="2400" dirty="0"/>
              <a:t>2020</a:t>
            </a:r>
            <a:r>
              <a:rPr lang="ja-JP" altLang="en-US" sz="2400" dirty="0"/>
              <a:t>年度 博士課程修了</a:t>
            </a:r>
            <a:endParaRPr lang="en-US" altLang="ja-JP" sz="2400" dirty="0"/>
          </a:p>
          <a:p>
            <a:pPr marL="914400" lvl="1" indent="-457200">
              <a:spcBef>
                <a:spcPts val="600"/>
              </a:spcBef>
              <a:buClr>
                <a:schemeClr val="bg1">
                  <a:lumMod val="65000"/>
                </a:schemeClr>
              </a:buClr>
              <a:buFont typeface="Wingdings" panose="05000000000000000000" pitchFamily="2" charset="2"/>
              <a:buChar char="u"/>
            </a:pPr>
            <a:r>
              <a:rPr lang="ja-JP" altLang="en-US" sz="2000" dirty="0"/>
              <a:t>学位論文：変換不変性とパラメータ調整に基づくメタヒューリスティクスの設計に関する研究</a:t>
            </a:r>
            <a:endParaRPr lang="en-US" altLang="ja-JP" sz="2000" dirty="0"/>
          </a:p>
          <a:p>
            <a:pPr marL="914400" lvl="1" indent="-457200">
              <a:spcBef>
                <a:spcPts val="600"/>
              </a:spcBef>
              <a:buClr>
                <a:schemeClr val="bg1">
                  <a:lumMod val="65000"/>
                </a:schemeClr>
              </a:buClr>
              <a:buFont typeface="Wingdings" panose="05000000000000000000" pitchFamily="2" charset="2"/>
              <a:buChar char="u"/>
            </a:pPr>
            <a:r>
              <a:rPr lang="ja-JP" altLang="en-US" sz="2000" dirty="0"/>
              <a:t>解説記事：「ブラックボックス最適化と応用」，計測と制御，</a:t>
            </a:r>
            <a:r>
              <a:rPr lang="en-US" altLang="ja-JP" sz="2000" dirty="0"/>
              <a:t>Vol.59</a:t>
            </a:r>
            <a:r>
              <a:rPr lang="ja-JP" altLang="en-US" sz="2000" dirty="0" err="1"/>
              <a:t>，</a:t>
            </a:r>
            <a:r>
              <a:rPr lang="en-US" altLang="ja-JP" sz="2000" dirty="0"/>
              <a:t>No.12</a:t>
            </a:r>
            <a:r>
              <a:rPr lang="ja-JP" altLang="en-US" sz="2000" dirty="0" err="1"/>
              <a:t>，</a:t>
            </a:r>
            <a:r>
              <a:rPr lang="ja-JP" altLang="en-US" sz="2000" dirty="0"/>
              <a:t> </a:t>
            </a:r>
            <a:r>
              <a:rPr lang="en-US" altLang="ja-JP" sz="2000" dirty="0"/>
              <a:t>pp.914-917</a:t>
            </a:r>
            <a:r>
              <a:rPr lang="ja-JP" altLang="en-US" sz="2000" dirty="0" err="1"/>
              <a:t>，</a:t>
            </a:r>
            <a:r>
              <a:rPr lang="ja-JP" altLang="en-US" sz="2000" dirty="0"/>
              <a:t>（</a:t>
            </a:r>
            <a:r>
              <a:rPr lang="en-US" altLang="ja-JP" sz="2000" dirty="0"/>
              <a:t>2020</a:t>
            </a:r>
            <a:r>
              <a:rPr lang="ja-JP" altLang="en-US" sz="2000" dirty="0"/>
              <a:t>年</a:t>
            </a:r>
            <a:r>
              <a:rPr lang="en-US" altLang="ja-JP" sz="2000" dirty="0"/>
              <a:t>12</a:t>
            </a:r>
            <a:r>
              <a:rPr lang="ja-JP" altLang="en-US" sz="2000" dirty="0"/>
              <a:t>月</a:t>
            </a:r>
            <a:r>
              <a:rPr lang="en-US" altLang="ja-JP" sz="2000" dirty="0"/>
              <a:t>1</a:t>
            </a:r>
            <a:r>
              <a:rPr lang="ja-JP" altLang="en-US" sz="2000" dirty="0"/>
              <a:t>日）</a:t>
            </a:r>
            <a:endParaRPr lang="en-US" altLang="ja-JP" sz="20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908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図 42" descr="ダイアグラム&#10;&#10;自動的に生成された説明">
            <a:extLst>
              <a:ext uri="{FF2B5EF4-FFF2-40B4-BE49-F238E27FC236}">
                <a16:creationId xmlns:a16="http://schemas.microsoft.com/office/drawing/2014/main" id="{C86B7C31-A3D8-41DC-B3A7-40302C796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794" y="4594576"/>
            <a:ext cx="2373284" cy="2053176"/>
          </a:xfrm>
          <a:prstGeom prst="rect">
            <a:avLst/>
          </a:prstGeom>
        </p:spPr>
      </p:pic>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131198"/>
            <a:ext cx="10515600" cy="1325563"/>
          </a:xfrm>
        </p:spPr>
        <p:txBody>
          <a:bodyPr/>
          <a:lstStyle/>
          <a:p>
            <a:r>
              <a:rPr kumimoji="1" lang="ja-JP" altLang="en-US" dirty="0"/>
              <a:t>実行可能／</a:t>
            </a:r>
            <a:r>
              <a:rPr lang="ja-JP" altLang="en-US" dirty="0"/>
              <a:t>制約違反領域</a:t>
            </a:r>
            <a:r>
              <a:rPr kumimoji="1" lang="ja-JP" altLang="en-US" dirty="0"/>
              <a:t>への対応</a:t>
            </a:r>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a:xfrm>
            <a:off x="8610600" y="6347385"/>
            <a:ext cx="2712156" cy="365125"/>
          </a:xfrm>
        </p:spPr>
        <p:txBody>
          <a:bodyPr/>
          <a:lstStyle/>
          <a:p>
            <a:fld id="{4A755A2D-36CC-4E18-98FE-B295A4311E85}" type="slidenum">
              <a:rPr kumimoji="1" lang="ja-JP" altLang="en-US" sz="1800"/>
              <a:t>20</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F337D6CF-8660-4BF4-914F-A5EA3410A4AB}"/>
              </a:ext>
            </a:extLst>
          </p:cNvPr>
          <p:cNvSpPr txBox="1"/>
          <p:nvPr/>
        </p:nvSpPr>
        <p:spPr>
          <a:xfrm>
            <a:off x="555811" y="1286428"/>
            <a:ext cx="11636189" cy="1692771"/>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どのような領域になるかは既知でないため、これらの性質に対して、依存しにくい、あるいは適応する能力が必要。</a:t>
            </a:r>
            <a:endParaRPr lang="en-US" altLang="ja-JP" sz="2800" dirty="0"/>
          </a:p>
          <a:p>
            <a:pPr marL="914400" lvl="1" indent="-457200">
              <a:buClr>
                <a:schemeClr val="bg1">
                  <a:lumMod val="50000"/>
                </a:schemeClr>
              </a:buClr>
              <a:buFont typeface="Wingdings" panose="05000000000000000000" pitchFamily="2" charset="2"/>
              <a:buChar char="u"/>
            </a:pPr>
            <a:r>
              <a:rPr lang="ja-JP" altLang="en-US" sz="2400" dirty="0"/>
              <a:t>多数制約・高次元の場合、初期配置領域に比べ、実行可能領域が狭くなる</a:t>
            </a:r>
            <a:endParaRPr lang="en-US" altLang="ja-JP" sz="2400" dirty="0"/>
          </a:p>
          <a:p>
            <a:pPr marL="914400" lvl="1" indent="-457200">
              <a:buClr>
                <a:schemeClr val="bg1">
                  <a:lumMod val="50000"/>
                </a:schemeClr>
              </a:buClr>
              <a:buFont typeface="Wingdings" panose="05000000000000000000" pitchFamily="2" charset="2"/>
              <a:buChar char="u"/>
            </a:pPr>
            <a:r>
              <a:rPr lang="ja-JP" altLang="en-US" sz="2400" dirty="0"/>
              <a:t>多数制約・非線型の場合、境界線の形状や違反領域の景観が複雑になる</a:t>
            </a:r>
            <a:endParaRPr lang="en-US" altLang="ja-JP" sz="2400" dirty="0"/>
          </a:p>
        </p:txBody>
      </p:sp>
      <p:sp>
        <p:nvSpPr>
          <p:cNvPr id="44" name="四角形: 角を丸くする 43">
            <a:extLst>
              <a:ext uri="{FF2B5EF4-FFF2-40B4-BE49-F238E27FC236}">
                <a16:creationId xmlns:a16="http://schemas.microsoft.com/office/drawing/2014/main" id="{16271AFD-9286-4077-9BB4-A8CEAD93F383}"/>
              </a:ext>
            </a:extLst>
          </p:cNvPr>
          <p:cNvSpPr/>
          <p:nvPr/>
        </p:nvSpPr>
        <p:spPr>
          <a:xfrm rot="2699388">
            <a:off x="6906449" y="5681964"/>
            <a:ext cx="1266192" cy="516394"/>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64A842D5-B7D2-475C-9395-EE36E48826A8}"/>
              </a:ext>
            </a:extLst>
          </p:cNvPr>
          <p:cNvSpPr txBox="1"/>
          <p:nvPr/>
        </p:nvSpPr>
        <p:spPr>
          <a:xfrm>
            <a:off x="1605627" y="3564354"/>
            <a:ext cx="2797433" cy="369332"/>
          </a:xfrm>
          <a:prstGeom prst="rect">
            <a:avLst/>
          </a:prstGeom>
          <a:noFill/>
        </p:spPr>
        <p:txBody>
          <a:bodyPr wrap="square" rtlCol="0">
            <a:spAutoFit/>
          </a:bodyPr>
          <a:lstStyle/>
          <a:p>
            <a:pPr algn="ctr"/>
            <a:r>
              <a:rPr lang="ja-JP" altLang="en-US" b="1" dirty="0"/>
              <a:t>可能領域の狭さへの対応</a:t>
            </a:r>
          </a:p>
        </p:txBody>
      </p:sp>
      <p:sp>
        <p:nvSpPr>
          <p:cNvPr id="47" name="テキスト ボックス 46">
            <a:extLst>
              <a:ext uri="{FF2B5EF4-FFF2-40B4-BE49-F238E27FC236}">
                <a16:creationId xmlns:a16="http://schemas.microsoft.com/office/drawing/2014/main" id="{C72892DC-1EF0-4585-B7A6-84E351F700C5}"/>
              </a:ext>
            </a:extLst>
          </p:cNvPr>
          <p:cNvSpPr txBox="1"/>
          <p:nvPr/>
        </p:nvSpPr>
        <p:spPr>
          <a:xfrm>
            <a:off x="736400" y="4164158"/>
            <a:ext cx="4535888" cy="646331"/>
          </a:xfrm>
          <a:prstGeom prst="rect">
            <a:avLst/>
          </a:prstGeom>
          <a:noFill/>
        </p:spPr>
        <p:txBody>
          <a:bodyPr wrap="square" rtlCol="0">
            <a:spAutoFit/>
          </a:bodyPr>
          <a:lstStyle/>
          <a:p>
            <a:pPr algn="ctr"/>
            <a:r>
              <a:rPr lang="ja-JP" altLang="en-US" dirty="0"/>
              <a:t>多様化から集中化に移行することで</a:t>
            </a:r>
            <a:endParaRPr lang="en-US" altLang="ja-JP" dirty="0"/>
          </a:p>
          <a:p>
            <a:pPr algn="ctr"/>
            <a:r>
              <a:rPr lang="ja-JP" altLang="en-US" dirty="0"/>
              <a:t>徐々に可能領域の位置を把握する</a:t>
            </a:r>
          </a:p>
        </p:txBody>
      </p:sp>
      <p:sp>
        <p:nvSpPr>
          <p:cNvPr id="48" name="テキスト ボックス 47">
            <a:extLst>
              <a:ext uri="{FF2B5EF4-FFF2-40B4-BE49-F238E27FC236}">
                <a16:creationId xmlns:a16="http://schemas.microsoft.com/office/drawing/2014/main" id="{8CA44094-703F-41CA-A7DF-21F67B22F739}"/>
              </a:ext>
            </a:extLst>
          </p:cNvPr>
          <p:cNvSpPr txBox="1"/>
          <p:nvPr/>
        </p:nvSpPr>
        <p:spPr>
          <a:xfrm>
            <a:off x="49816" y="5049344"/>
            <a:ext cx="6084489" cy="923330"/>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可能解を見つけるために制約違反量削減を重視する</a:t>
            </a:r>
            <a:endParaRPr lang="en-US" altLang="ja-JP" dirty="0"/>
          </a:p>
          <a:p>
            <a:pPr marL="285750" indent="-285750">
              <a:buFont typeface="Wingdings" panose="05000000000000000000" pitchFamily="2" charset="2"/>
              <a:buChar char="Ø"/>
            </a:pPr>
            <a:r>
              <a:rPr lang="ja-JP" altLang="en-US" dirty="0"/>
              <a:t>可能解を見つける前に制約領域内で完全に収束すると、制約領域から脱出するのが困難になる</a:t>
            </a:r>
            <a:endParaRPr lang="en-US" altLang="ja-JP" dirty="0"/>
          </a:p>
        </p:txBody>
      </p:sp>
      <p:sp>
        <p:nvSpPr>
          <p:cNvPr id="50" name="テキスト ボックス 49">
            <a:extLst>
              <a:ext uri="{FF2B5EF4-FFF2-40B4-BE49-F238E27FC236}">
                <a16:creationId xmlns:a16="http://schemas.microsoft.com/office/drawing/2014/main" id="{3060DEF9-F020-45B3-9981-BC18205307CD}"/>
              </a:ext>
            </a:extLst>
          </p:cNvPr>
          <p:cNvSpPr txBox="1"/>
          <p:nvPr/>
        </p:nvSpPr>
        <p:spPr>
          <a:xfrm>
            <a:off x="8200334" y="3529472"/>
            <a:ext cx="1917182" cy="369332"/>
          </a:xfrm>
          <a:prstGeom prst="rect">
            <a:avLst/>
          </a:prstGeom>
          <a:noFill/>
        </p:spPr>
        <p:txBody>
          <a:bodyPr wrap="square" rtlCol="0">
            <a:spAutoFit/>
          </a:bodyPr>
          <a:lstStyle/>
          <a:p>
            <a:pPr algn="ctr"/>
            <a:r>
              <a:rPr lang="ja-JP" altLang="en-US" b="1" dirty="0"/>
              <a:t>複雑さへの対応</a:t>
            </a:r>
          </a:p>
        </p:txBody>
      </p:sp>
      <p:sp>
        <p:nvSpPr>
          <p:cNvPr id="51" name="テキスト ボックス 50">
            <a:extLst>
              <a:ext uri="{FF2B5EF4-FFF2-40B4-BE49-F238E27FC236}">
                <a16:creationId xmlns:a16="http://schemas.microsoft.com/office/drawing/2014/main" id="{29662551-32B2-4463-954F-16AA6DE420AD}"/>
              </a:ext>
            </a:extLst>
          </p:cNvPr>
          <p:cNvSpPr txBox="1"/>
          <p:nvPr/>
        </p:nvSpPr>
        <p:spPr>
          <a:xfrm>
            <a:off x="6647795" y="3933867"/>
            <a:ext cx="5022260" cy="646331"/>
          </a:xfrm>
          <a:prstGeom prst="rect">
            <a:avLst/>
          </a:prstGeom>
          <a:noFill/>
        </p:spPr>
        <p:txBody>
          <a:bodyPr wrap="square" rtlCol="0">
            <a:spAutoFit/>
          </a:bodyPr>
          <a:lstStyle/>
          <a:p>
            <a:pPr algn="ctr"/>
            <a:r>
              <a:rPr lang="ja-JP" altLang="en-US" dirty="0"/>
              <a:t>解空間上の探索点の位置分布や良さの情報から、</a:t>
            </a:r>
            <a:endParaRPr lang="en-US" altLang="ja-JP" dirty="0"/>
          </a:p>
          <a:p>
            <a:pPr algn="ctr"/>
            <a:r>
              <a:rPr lang="ja-JP" altLang="en-US" dirty="0"/>
              <a:t>有望な探索方向を推定・活用する</a:t>
            </a:r>
          </a:p>
        </p:txBody>
      </p:sp>
      <p:sp>
        <p:nvSpPr>
          <p:cNvPr id="54" name="楕円 53">
            <a:extLst>
              <a:ext uri="{FF2B5EF4-FFF2-40B4-BE49-F238E27FC236}">
                <a16:creationId xmlns:a16="http://schemas.microsoft.com/office/drawing/2014/main" id="{771C97E8-E07F-43FA-89BC-0CFA98118464}"/>
              </a:ext>
            </a:extLst>
          </p:cNvPr>
          <p:cNvSpPr/>
          <p:nvPr/>
        </p:nvSpPr>
        <p:spPr>
          <a:xfrm>
            <a:off x="7841866" y="4938031"/>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5" name="楕円 54">
            <a:extLst>
              <a:ext uri="{FF2B5EF4-FFF2-40B4-BE49-F238E27FC236}">
                <a16:creationId xmlns:a16="http://schemas.microsoft.com/office/drawing/2014/main" id="{1CF6A454-B216-477A-A7A4-81DF18BA08CD}"/>
              </a:ext>
            </a:extLst>
          </p:cNvPr>
          <p:cNvSpPr/>
          <p:nvPr/>
        </p:nvSpPr>
        <p:spPr>
          <a:xfrm>
            <a:off x="8313578" y="5063057"/>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6" name="楕円 55">
            <a:extLst>
              <a:ext uri="{FF2B5EF4-FFF2-40B4-BE49-F238E27FC236}">
                <a16:creationId xmlns:a16="http://schemas.microsoft.com/office/drawing/2014/main" id="{5B192693-7166-43E1-86D2-E31D3E8980E5}"/>
              </a:ext>
            </a:extLst>
          </p:cNvPr>
          <p:cNvSpPr/>
          <p:nvPr/>
        </p:nvSpPr>
        <p:spPr>
          <a:xfrm>
            <a:off x="7991795" y="5258381"/>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7" name="楕円 56">
            <a:extLst>
              <a:ext uri="{FF2B5EF4-FFF2-40B4-BE49-F238E27FC236}">
                <a16:creationId xmlns:a16="http://schemas.microsoft.com/office/drawing/2014/main" id="{6937BDBF-C2EE-4160-B709-69AA17D5E50F}"/>
              </a:ext>
            </a:extLst>
          </p:cNvPr>
          <p:cNvSpPr/>
          <p:nvPr/>
        </p:nvSpPr>
        <p:spPr>
          <a:xfrm>
            <a:off x="7571866" y="5348381"/>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8" name="楕円 57">
            <a:extLst>
              <a:ext uri="{FF2B5EF4-FFF2-40B4-BE49-F238E27FC236}">
                <a16:creationId xmlns:a16="http://schemas.microsoft.com/office/drawing/2014/main" id="{97C8633D-AF43-4E30-99D6-BB64E09B7102}"/>
              </a:ext>
            </a:extLst>
          </p:cNvPr>
          <p:cNvSpPr/>
          <p:nvPr/>
        </p:nvSpPr>
        <p:spPr>
          <a:xfrm>
            <a:off x="7893740" y="5683246"/>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9" name="楕円 58">
            <a:extLst>
              <a:ext uri="{FF2B5EF4-FFF2-40B4-BE49-F238E27FC236}">
                <a16:creationId xmlns:a16="http://schemas.microsoft.com/office/drawing/2014/main" id="{86B84B71-EC72-430C-A53E-E6C85B5275B2}"/>
              </a:ext>
            </a:extLst>
          </p:cNvPr>
          <p:cNvSpPr/>
          <p:nvPr/>
        </p:nvSpPr>
        <p:spPr>
          <a:xfrm>
            <a:off x="7409284" y="5732733"/>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0" name="楕円 59">
            <a:extLst>
              <a:ext uri="{FF2B5EF4-FFF2-40B4-BE49-F238E27FC236}">
                <a16:creationId xmlns:a16="http://schemas.microsoft.com/office/drawing/2014/main" id="{C4787091-AA32-4B39-AC2E-F76B732A99DE}"/>
              </a:ext>
            </a:extLst>
          </p:cNvPr>
          <p:cNvSpPr/>
          <p:nvPr/>
        </p:nvSpPr>
        <p:spPr>
          <a:xfrm>
            <a:off x="8329626" y="5699661"/>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2" name="楕円 61">
            <a:extLst>
              <a:ext uri="{FF2B5EF4-FFF2-40B4-BE49-F238E27FC236}">
                <a16:creationId xmlns:a16="http://schemas.microsoft.com/office/drawing/2014/main" id="{3839B332-E4A6-42A8-BF27-68CE1E371BFB}"/>
              </a:ext>
            </a:extLst>
          </p:cNvPr>
          <p:cNvSpPr/>
          <p:nvPr/>
        </p:nvSpPr>
        <p:spPr>
          <a:xfrm>
            <a:off x="7209094" y="4813279"/>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3" name="矢印: 下 62">
            <a:extLst>
              <a:ext uri="{FF2B5EF4-FFF2-40B4-BE49-F238E27FC236}">
                <a16:creationId xmlns:a16="http://schemas.microsoft.com/office/drawing/2014/main" id="{81FB42CA-8E33-4C1E-9592-1A69F9F7CD5D}"/>
              </a:ext>
            </a:extLst>
          </p:cNvPr>
          <p:cNvSpPr/>
          <p:nvPr/>
        </p:nvSpPr>
        <p:spPr>
          <a:xfrm rot="2610534">
            <a:off x="8268950" y="6096912"/>
            <a:ext cx="316794" cy="509244"/>
          </a:xfrm>
          <a:prstGeom prst="downArrow">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4" name="テキスト ボックス 63">
            <a:extLst>
              <a:ext uri="{FF2B5EF4-FFF2-40B4-BE49-F238E27FC236}">
                <a16:creationId xmlns:a16="http://schemas.microsoft.com/office/drawing/2014/main" id="{596EF37B-2759-4053-B824-53504730D309}"/>
              </a:ext>
            </a:extLst>
          </p:cNvPr>
          <p:cNvSpPr txBox="1"/>
          <p:nvPr/>
        </p:nvSpPr>
        <p:spPr>
          <a:xfrm>
            <a:off x="8965613" y="4870978"/>
            <a:ext cx="2856273" cy="1200329"/>
          </a:xfrm>
          <a:prstGeom prst="rect">
            <a:avLst/>
          </a:prstGeom>
          <a:noFill/>
        </p:spPr>
        <p:txBody>
          <a:bodyPr wrap="square" rtlCol="0">
            <a:spAutoFit/>
          </a:bodyPr>
          <a:lstStyle/>
          <a:p>
            <a:pPr algn="ctr"/>
            <a:r>
              <a:rPr lang="ja-JP" altLang="en-US" dirty="0"/>
              <a:t>例：探索点分布が有望領域を被覆していない場合、</a:t>
            </a:r>
            <a:endParaRPr lang="en-US" altLang="ja-JP" dirty="0"/>
          </a:p>
          <a:p>
            <a:pPr algn="ctr"/>
            <a:r>
              <a:rPr lang="ja-JP" altLang="en-US" dirty="0"/>
              <a:t>有望領域に近い解を重視</a:t>
            </a:r>
            <a:endParaRPr lang="en-US" altLang="ja-JP" dirty="0"/>
          </a:p>
          <a:p>
            <a:pPr algn="ctr"/>
            <a:r>
              <a:rPr lang="ja-JP" altLang="en-US" dirty="0"/>
              <a:t>して移動させる</a:t>
            </a:r>
            <a:endParaRPr lang="en-US" altLang="ja-JP" dirty="0"/>
          </a:p>
        </p:txBody>
      </p:sp>
      <p:sp>
        <p:nvSpPr>
          <p:cNvPr id="65" name="四角形: 角を丸くする 64">
            <a:extLst>
              <a:ext uri="{FF2B5EF4-FFF2-40B4-BE49-F238E27FC236}">
                <a16:creationId xmlns:a16="http://schemas.microsoft.com/office/drawing/2014/main" id="{88EAD925-678B-484C-87F2-ECCDC0A4BED7}"/>
              </a:ext>
            </a:extLst>
          </p:cNvPr>
          <p:cNvSpPr/>
          <p:nvPr/>
        </p:nvSpPr>
        <p:spPr>
          <a:xfrm>
            <a:off x="7075892" y="4662212"/>
            <a:ext cx="1583228" cy="1364310"/>
          </a:xfrm>
          <a:prstGeom prst="round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66" name="四角形: 角を丸くする 65">
            <a:extLst>
              <a:ext uri="{FF2B5EF4-FFF2-40B4-BE49-F238E27FC236}">
                <a16:creationId xmlns:a16="http://schemas.microsoft.com/office/drawing/2014/main" id="{1843D613-9115-4FA8-B1B8-08227170AFB8}"/>
              </a:ext>
            </a:extLst>
          </p:cNvPr>
          <p:cNvSpPr/>
          <p:nvPr/>
        </p:nvSpPr>
        <p:spPr>
          <a:xfrm rot="18907984">
            <a:off x="7118949" y="5174665"/>
            <a:ext cx="857166" cy="1466245"/>
          </a:xfrm>
          <a:prstGeom prst="roundRect">
            <a:avLst/>
          </a:prstGeom>
          <a:noFill/>
          <a:ln>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28" name="テキスト ボックス 27">
            <a:extLst>
              <a:ext uri="{FF2B5EF4-FFF2-40B4-BE49-F238E27FC236}">
                <a16:creationId xmlns:a16="http://schemas.microsoft.com/office/drawing/2014/main" id="{62B21254-185F-463B-ABF8-686BD869F6D3}"/>
              </a:ext>
            </a:extLst>
          </p:cNvPr>
          <p:cNvSpPr txBox="1"/>
          <p:nvPr/>
        </p:nvSpPr>
        <p:spPr>
          <a:xfrm>
            <a:off x="1530816" y="3003852"/>
            <a:ext cx="9130368" cy="400110"/>
          </a:xfrm>
          <a:prstGeom prst="rect">
            <a:avLst/>
          </a:prstGeom>
          <a:noFill/>
        </p:spPr>
        <p:txBody>
          <a:bodyPr wrap="square" rtlCol="0">
            <a:spAutoFit/>
          </a:bodyPr>
          <a:lstStyle/>
          <a:p>
            <a:pPr algn="ctr"/>
            <a:r>
              <a:rPr lang="ja-JP" altLang="en-US" sz="2000" b="1" dirty="0">
                <a:solidFill>
                  <a:srgbClr val="FF0000"/>
                </a:solidFill>
              </a:rPr>
              <a:t>複雑さに対するロバスト性や、多様化・集中化に基づく適応性を最大限活用</a:t>
            </a:r>
          </a:p>
        </p:txBody>
      </p:sp>
      <p:sp>
        <p:nvSpPr>
          <p:cNvPr id="4" name="正方形/長方形 3">
            <a:extLst>
              <a:ext uri="{FF2B5EF4-FFF2-40B4-BE49-F238E27FC236}">
                <a16:creationId xmlns:a16="http://schemas.microsoft.com/office/drawing/2014/main" id="{A715750D-3972-4F1F-8C4F-0E2C819E0553}"/>
              </a:ext>
            </a:extLst>
          </p:cNvPr>
          <p:cNvSpPr/>
          <p:nvPr/>
        </p:nvSpPr>
        <p:spPr>
          <a:xfrm>
            <a:off x="49816" y="3467217"/>
            <a:ext cx="6084489" cy="3245293"/>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71FA4627-5071-4EBB-AA21-66C3FA0A2F62}"/>
              </a:ext>
            </a:extLst>
          </p:cNvPr>
          <p:cNvSpPr/>
          <p:nvPr/>
        </p:nvSpPr>
        <p:spPr>
          <a:xfrm>
            <a:off x="6189428" y="3474041"/>
            <a:ext cx="5714101" cy="3238469"/>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92F8B9ED-D78B-4B5C-AF91-3C2A452FD92D}"/>
              </a:ext>
            </a:extLst>
          </p:cNvPr>
          <p:cNvSpPr txBox="1"/>
          <p:nvPr/>
        </p:nvSpPr>
        <p:spPr>
          <a:xfrm>
            <a:off x="555812" y="31096"/>
            <a:ext cx="4733364" cy="369332"/>
          </a:xfrm>
          <a:prstGeom prst="rect">
            <a:avLst/>
          </a:prstGeom>
          <a:noFill/>
        </p:spPr>
        <p:txBody>
          <a:bodyPr wrap="square" rtlCol="0">
            <a:spAutoFit/>
          </a:bodyPr>
          <a:lstStyle/>
          <a:p>
            <a:r>
              <a:rPr lang="en-US" altLang="ja-JP" dirty="0"/>
              <a:t>2. </a:t>
            </a:r>
            <a:r>
              <a:rPr lang="ja-JP" altLang="en-US" dirty="0"/>
              <a:t>有制約最適化における探索戦略</a:t>
            </a:r>
          </a:p>
        </p:txBody>
      </p:sp>
    </p:spTree>
    <p:extLst>
      <p:ext uri="{BB962C8B-B14F-4D97-AF65-F5344CB8AC3E}">
        <p14:creationId xmlns:p14="http://schemas.microsoft.com/office/powerpoint/2010/main" val="518320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205B772-A17D-49A2-872A-21BA4EB7055E}"/>
              </a:ext>
            </a:extLst>
          </p:cNvPr>
          <p:cNvSpPr/>
          <p:nvPr/>
        </p:nvSpPr>
        <p:spPr>
          <a:xfrm>
            <a:off x="1982694" y="2029501"/>
            <a:ext cx="2184400" cy="457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近傍生成</a:t>
            </a:r>
          </a:p>
        </p:txBody>
      </p:sp>
      <p:sp>
        <p:nvSpPr>
          <p:cNvPr id="15" name="正方形/長方形 14">
            <a:extLst>
              <a:ext uri="{FF2B5EF4-FFF2-40B4-BE49-F238E27FC236}">
                <a16:creationId xmlns:a16="http://schemas.microsoft.com/office/drawing/2014/main" id="{73A0B0ED-7A07-48D2-8C7E-34074571A025}"/>
              </a:ext>
            </a:extLst>
          </p:cNvPr>
          <p:cNvSpPr/>
          <p:nvPr/>
        </p:nvSpPr>
        <p:spPr>
          <a:xfrm>
            <a:off x="7797800" y="2029501"/>
            <a:ext cx="2184400" cy="457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解の選択・更新</a:t>
            </a:r>
          </a:p>
        </p:txBody>
      </p:sp>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131198"/>
            <a:ext cx="10515600" cy="1325563"/>
          </a:xfrm>
        </p:spPr>
        <p:txBody>
          <a:bodyPr/>
          <a:lstStyle/>
          <a:p>
            <a:r>
              <a:rPr kumimoji="1" lang="ja-JP" altLang="en-US" dirty="0"/>
              <a:t>メタヒューリスティクスの機能構成</a:t>
            </a:r>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21</a:t>
            </a:fld>
            <a:endParaRPr kumimoji="1" lang="ja-JP" altLang="en-US" sz="1800" dirty="0"/>
          </a:p>
        </p:txBody>
      </p:sp>
      <p:sp>
        <p:nvSpPr>
          <p:cNvPr id="10" name="テキスト ボックス 9">
            <a:extLst>
              <a:ext uri="{FF2B5EF4-FFF2-40B4-BE49-F238E27FC236}">
                <a16:creationId xmlns:a16="http://schemas.microsoft.com/office/drawing/2014/main" id="{B5B0DDDB-0FA4-4EB0-9B40-0C254975D8D1}"/>
              </a:ext>
            </a:extLst>
          </p:cNvPr>
          <p:cNvSpPr txBox="1"/>
          <p:nvPr/>
        </p:nvSpPr>
        <p:spPr>
          <a:xfrm>
            <a:off x="629978" y="2664058"/>
            <a:ext cx="4889832" cy="646331"/>
          </a:xfrm>
          <a:prstGeom prst="rect">
            <a:avLst/>
          </a:prstGeom>
          <a:noFill/>
        </p:spPr>
        <p:txBody>
          <a:bodyPr wrap="square" rtlCol="0">
            <a:spAutoFit/>
          </a:bodyPr>
          <a:lstStyle/>
          <a:p>
            <a:r>
              <a:rPr lang="ja-JP" altLang="en-US" dirty="0"/>
              <a:t>探索履歴情報から次の移動候補領域を限定し、その中で移動候補解を生成する。</a:t>
            </a:r>
          </a:p>
        </p:txBody>
      </p:sp>
      <p:sp>
        <p:nvSpPr>
          <p:cNvPr id="11" name="テキスト ボックス 10">
            <a:extLst>
              <a:ext uri="{FF2B5EF4-FFF2-40B4-BE49-F238E27FC236}">
                <a16:creationId xmlns:a16="http://schemas.microsoft.com/office/drawing/2014/main" id="{11EDEBAA-ECC8-4373-B283-E50BF0A92371}"/>
              </a:ext>
            </a:extLst>
          </p:cNvPr>
          <p:cNvSpPr txBox="1"/>
          <p:nvPr/>
        </p:nvSpPr>
        <p:spPr>
          <a:xfrm>
            <a:off x="660471" y="3839175"/>
            <a:ext cx="5119720" cy="369332"/>
          </a:xfrm>
          <a:prstGeom prst="rect">
            <a:avLst/>
          </a:prstGeom>
          <a:noFill/>
        </p:spPr>
        <p:txBody>
          <a:bodyPr wrap="square" rtlCol="0">
            <a:spAutoFit/>
          </a:bodyPr>
          <a:lstStyle/>
          <a:p>
            <a:r>
              <a:rPr lang="ja-JP" altLang="en-US" dirty="0"/>
              <a:t>探索履歴を用いて、近傍の形状・範囲を定める</a:t>
            </a:r>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6285AA6-97CF-4DDD-A5A8-74AB94B8F267}"/>
              </a:ext>
            </a:extLst>
          </p:cNvPr>
          <p:cNvSpPr txBox="1"/>
          <p:nvPr/>
        </p:nvSpPr>
        <p:spPr>
          <a:xfrm>
            <a:off x="555812" y="31096"/>
            <a:ext cx="4733364" cy="369332"/>
          </a:xfrm>
          <a:prstGeom prst="rect">
            <a:avLst/>
          </a:prstGeom>
          <a:noFill/>
        </p:spPr>
        <p:txBody>
          <a:bodyPr wrap="square" rtlCol="0">
            <a:spAutoFit/>
          </a:bodyPr>
          <a:lstStyle/>
          <a:p>
            <a:r>
              <a:rPr lang="en-US" altLang="ja-JP" dirty="0"/>
              <a:t>3. </a:t>
            </a:r>
            <a:r>
              <a:rPr lang="ja-JP" altLang="en-US" dirty="0"/>
              <a:t>アルゴリズムの各機能に対する考察</a:t>
            </a:r>
          </a:p>
        </p:txBody>
      </p:sp>
      <p:sp>
        <p:nvSpPr>
          <p:cNvPr id="21" name="テキスト ボックス 20">
            <a:extLst>
              <a:ext uri="{FF2B5EF4-FFF2-40B4-BE49-F238E27FC236}">
                <a16:creationId xmlns:a16="http://schemas.microsoft.com/office/drawing/2014/main" id="{F337D6CF-8660-4BF4-914F-A5EA3410A4AB}"/>
              </a:ext>
            </a:extLst>
          </p:cNvPr>
          <p:cNvSpPr txBox="1"/>
          <p:nvPr/>
        </p:nvSpPr>
        <p:spPr>
          <a:xfrm>
            <a:off x="555812" y="1357824"/>
            <a:ext cx="11259671" cy="523220"/>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改良研究は下記の機能を工夫することで実現することが多い。</a:t>
            </a:r>
            <a:endParaRPr lang="en-US" altLang="ja-JP" sz="2800" dirty="0"/>
          </a:p>
        </p:txBody>
      </p:sp>
      <p:sp>
        <p:nvSpPr>
          <p:cNvPr id="17" name="テキスト ボックス 16">
            <a:extLst>
              <a:ext uri="{FF2B5EF4-FFF2-40B4-BE49-F238E27FC236}">
                <a16:creationId xmlns:a16="http://schemas.microsoft.com/office/drawing/2014/main" id="{E8EECECE-C443-4A76-B1C7-4D61B27DCCD5}"/>
              </a:ext>
            </a:extLst>
          </p:cNvPr>
          <p:cNvSpPr txBox="1"/>
          <p:nvPr/>
        </p:nvSpPr>
        <p:spPr>
          <a:xfrm>
            <a:off x="6313196" y="2635494"/>
            <a:ext cx="4889832" cy="646331"/>
          </a:xfrm>
          <a:prstGeom prst="rect">
            <a:avLst/>
          </a:prstGeom>
          <a:noFill/>
        </p:spPr>
        <p:txBody>
          <a:bodyPr wrap="square" rtlCol="0">
            <a:spAutoFit/>
          </a:bodyPr>
          <a:lstStyle/>
          <a:p>
            <a:r>
              <a:rPr lang="ja-JP" altLang="en-US" dirty="0"/>
              <a:t>探索過程の解集合や近傍解から「有望な解」を選択し、次世代に残す。</a:t>
            </a:r>
          </a:p>
        </p:txBody>
      </p:sp>
      <p:sp>
        <p:nvSpPr>
          <p:cNvPr id="18" name="テキスト ボックス 17">
            <a:extLst>
              <a:ext uri="{FF2B5EF4-FFF2-40B4-BE49-F238E27FC236}">
                <a16:creationId xmlns:a16="http://schemas.microsoft.com/office/drawing/2014/main" id="{DC337C0E-0004-43BF-A090-FC052AC959F2}"/>
              </a:ext>
            </a:extLst>
          </p:cNvPr>
          <p:cNvSpPr txBox="1"/>
          <p:nvPr/>
        </p:nvSpPr>
        <p:spPr>
          <a:xfrm>
            <a:off x="504875" y="3445157"/>
            <a:ext cx="2570019" cy="369332"/>
          </a:xfrm>
          <a:prstGeom prst="rect">
            <a:avLst/>
          </a:prstGeom>
          <a:noFill/>
        </p:spPr>
        <p:txBody>
          <a:bodyPr wrap="square" rtlCol="0">
            <a:spAutoFit/>
          </a:bodyPr>
          <a:lstStyle/>
          <a:p>
            <a:r>
              <a:rPr lang="en-US" altLang="ja-JP" dirty="0"/>
              <a:t>1. </a:t>
            </a:r>
            <a:r>
              <a:rPr lang="ja-JP" altLang="en-US" dirty="0"/>
              <a:t>近傍生成の式</a:t>
            </a:r>
          </a:p>
        </p:txBody>
      </p:sp>
      <p:sp>
        <p:nvSpPr>
          <p:cNvPr id="19" name="テキスト ボックス 18">
            <a:extLst>
              <a:ext uri="{FF2B5EF4-FFF2-40B4-BE49-F238E27FC236}">
                <a16:creationId xmlns:a16="http://schemas.microsoft.com/office/drawing/2014/main" id="{4046EE6E-A255-4A41-A9C3-5166120C96EC}"/>
              </a:ext>
            </a:extLst>
          </p:cNvPr>
          <p:cNvSpPr txBox="1"/>
          <p:nvPr/>
        </p:nvSpPr>
        <p:spPr>
          <a:xfrm>
            <a:off x="504875" y="4281468"/>
            <a:ext cx="2354865" cy="369332"/>
          </a:xfrm>
          <a:prstGeom prst="rect">
            <a:avLst/>
          </a:prstGeom>
          <a:noFill/>
        </p:spPr>
        <p:txBody>
          <a:bodyPr wrap="square" rtlCol="0">
            <a:spAutoFit/>
          </a:bodyPr>
          <a:lstStyle/>
          <a:p>
            <a:r>
              <a:rPr lang="en-US" altLang="ja-JP" dirty="0"/>
              <a:t>2. </a:t>
            </a:r>
            <a:r>
              <a:rPr lang="ja-JP" altLang="en-US" dirty="0"/>
              <a:t>参照解の選択方法</a:t>
            </a:r>
            <a:endParaRPr lang="en-US" altLang="ja-JP" dirty="0"/>
          </a:p>
        </p:txBody>
      </p:sp>
      <p:sp>
        <p:nvSpPr>
          <p:cNvPr id="20" name="テキスト ボックス 19">
            <a:extLst>
              <a:ext uri="{FF2B5EF4-FFF2-40B4-BE49-F238E27FC236}">
                <a16:creationId xmlns:a16="http://schemas.microsoft.com/office/drawing/2014/main" id="{C15B8770-24FB-4F9F-A923-6ADF3CF7339A}"/>
              </a:ext>
            </a:extLst>
          </p:cNvPr>
          <p:cNvSpPr txBox="1"/>
          <p:nvPr/>
        </p:nvSpPr>
        <p:spPr>
          <a:xfrm>
            <a:off x="6313196" y="3469843"/>
            <a:ext cx="3386616" cy="369332"/>
          </a:xfrm>
          <a:prstGeom prst="rect">
            <a:avLst/>
          </a:prstGeom>
          <a:noFill/>
        </p:spPr>
        <p:txBody>
          <a:bodyPr wrap="square" rtlCol="0">
            <a:spAutoFit/>
          </a:bodyPr>
          <a:lstStyle/>
          <a:p>
            <a:r>
              <a:rPr lang="en-US" altLang="ja-JP" dirty="0"/>
              <a:t>1. </a:t>
            </a:r>
            <a:r>
              <a:rPr lang="ja-JP" altLang="en-US" dirty="0"/>
              <a:t>次世代の有望な解の選択方法</a:t>
            </a:r>
            <a:endParaRPr lang="en-US" altLang="ja-JP" dirty="0"/>
          </a:p>
        </p:txBody>
      </p:sp>
      <p:sp>
        <p:nvSpPr>
          <p:cNvPr id="23" name="テキスト ボックス 22">
            <a:extLst>
              <a:ext uri="{FF2B5EF4-FFF2-40B4-BE49-F238E27FC236}">
                <a16:creationId xmlns:a16="http://schemas.microsoft.com/office/drawing/2014/main" id="{06B09345-C79F-468A-A49B-2CB967C23E15}"/>
              </a:ext>
            </a:extLst>
          </p:cNvPr>
          <p:cNvSpPr txBox="1"/>
          <p:nvPr/>
        </p:nvSpPr>
        <p:spPr>
          <a:xfrm>
            <a:off x="504874" y="5409089"/>
            <a:ext cx="2354865" cy="369332"/>
          </a:xfrm>
          <a:prstGeom prst="rect">
            <a:avLst/>
          </a:prstGeom>
          <a:noFill/>
        </p:spPr>
        <p:txBody>
          <a:bodyPr wrap="square" rtlCol="0">
            <a:spAutoFit/>
          </a:bodyPr>
          <a:lstStyle/>
          <a:p>
            <a:r>
              <a:rPr lang="en-US" altLang="ja-JP" dirty="0"/>
              <a:t>3. </a:t>
            </a:r>
            <a:r>
              <a:rPr lang="ja-JP" altLang="en-US" dirty="0"/>
              <a:t>パラメータ調整</a:t>
            </a:r>
            <a:endParaRPr lang="en-US" altLang="ja-JP" dirty="0"/>
          </a:p>
        </p:txBody>
      </p:sp>
      <p:sp>
        <p:nvSpPr>
          <p:cNvPr id="24" name="テキスト ボックス 23">
            <a:extLst>
              <a:ext uri="{FF2B5EF4-FFF2-40B4-BE49-F238E27FC236}">
                <a16:creationId xmlns:a16="http://schemas.microsoft.com/office/drawing/2014/main" id="{2943155A-4C8A-4ABC-8C77-3CC9FC951721}"/>
              </a:ext>
            </a:extLst>
          </p:cNvPr>
          <p:cNvSpPr txBox="1"/>
          <p:nvPr/>
        </p:nvSpPr>
        <p:spPr>
          <a:xfrm>
            <a:off x="6313196" y="4635903"/>
            <a:ext cx="2354865" cy="369332"/>
          </a:xfrm>
          <a:prstGeom prst="rect">
            <a:avLst/>
          </a:prstGeom>
          <a:noFill/>
        </p:spPr>
        <p:txBody>
          <a:bodyPr wrap="square" rtlCol="0">
            <a:spAutoFit/>
          </a:bodyPr>
          <a:lstStyle/>
          <a:p>
            <a:r>
              <a:rPr lang="en-US" altLang="ja-JP" dirty="0"/>
              <a:t>2. </a:t>
            </a:r>
            <a:r>
              <a:rPr lang="ja-JP" altLang="en-US" dirty="0"/>
              <a:t>パラメータ調整</a:t>
            </a:r>
            <a:endParaRPr lang="en-US" altLang="ja-JP" dirty="0"/>
          </a:p>
        </p:txBody>
      </p:sp>
      <p:sp>
        <p:nvSpPr>
          <p:cNvPr id="25" name="テキスト ボックス 24">
            <a:extLst>
              <a:ext uri="{FF2B5EF4-FFF2-40B4-BE49-F238E27FC236}">
                <a16:creationId xmlns:a16="http://schemas.microsoft.com/office/drawing/2014/main" id="{81CB9DF2-3032-4627-B5AF-99C293FA0952}"/>
              </a:ext>
            </a:extLst>
          </p:cNvPr>
          <p:cNvSpPr txBox="1"/>
          <p:nvPr/>
        </p:nvSpPr>
        <p:spPr>
          <a:xfrm>
            <a:off x="660471" y="4708295"/>
            <a:ext cx="5056967" cy="646331"/>
          </a:xfrm>
          <a:prstGeom prst="rect">
            <a:avLst/>
          </a:prstGeom>
          <a:noFill/>
        </p:spPr>
        <p:txBody>
          <a:bodyPr wrap="square" rtlCol="0">
            <a:spAutoFit/>
          </a:bodyPr>
          <a:lstStyle/>
          <a:p>
            <a:r>
              <a:rPr lang="ja-JP" altLang="en-US" dirty="0"/>
              <a:t>ある解集合に対して、ある評価値に従い、</a:t>
            </a:r>
            <a:endParaRPr lang="en-US" altLang="ja-JP" dirty="0"/>
          </a:p>
          <a:p>
            <a:r>
              <a:rPr lang="ja-JP" altLang="en-US" dirty="0"/>
              <a:t>近傍生成で使用する参照解に選択圧力を与える</a:t>
            </a:r>
          </a:p>
        </p:txBody>
      </p:sp>
      <p:sp>
        <p:nvSpPr>
          <p:cNvPr id="26" name="テキスト ボックス 25">
            <a:extLst>
              <a:ext uri="{FF2B5EF4-FFF2-40B4-BE49-F238E27FC236}">
                <a16:creationId xmlns:a16="http://schemas.microsoft.com/office/drawing/2014/main" id="{76685736-04AF-428C-ADB7-A9343D4AA893}"/>
              </a:ext>
            </a:extLst>
          </p:cNvPr>
          <p:cNvSpPr txBox="1"/>
          <p:nvPr/>
        </p:nvSpPr>
        <p:spPr>
          <a:xfrm>
            <a:off x="660470" y="5789749"/>
            <a:ext cx="5056967" cy="646331"/>
          </a:xfrm>
          <a:prstGeom prst="rect">
            <a:avLst/>
          </a:prstGeom>
          <a:noFill/>
        </p:spPr>
        <p:txBody>
          <a:bodyPr wrap="square" rtlCol="0">
            <a:spAutoFit/>
          </a:bodyPr>
          <a:lstStyle/>
          <a:p>
            <a:r>
              <a:rPr lang="ja-JP" altLang="en-US" dirty="0"/>
              <a:t>探索履歴を用いて、近傍生成に影響を与えるパラメータを調整する</a:t>
            </a:r>
          </a:p>
        </p:txBody>
      </p:sp>
      <p:sp>
        <p:nvSpPr>
          <p:cNvPr id="27" name="テキスト ボックス 26">
            <a:extLst>
              <a:ext uri="{FF2B5EF4-FFF2-40B4-BE49-F238E27FC236}">
                <a16:creationId xmlns:a16="http://schemas.microsoft.com/office/drawing/2014/main" id="{60A6601B-5924-4887-8F5B-427AFB2A4161}"/>
              </a:ext>
            </a:extLst>
          </p:cNvPr>
          <p:cNvSpPr txBox="1"/>
          <p:nvPr/>
        </p:nvSpPr>
        <p:spPr>
          <a:xfrm>
            <a:off x="6490009" y="3839175"/>
            <a:ext cx="5056967" cy="646331"/>
          </a:xfrm>
          <a:prstGeom prst="rect">
            <a:avLst/>
          </a:prstGeom>
          <a:noFill/>
        </p:spPr>
        <p:txBody>
          <a:bodyPr wrap="square" rtlCol="0">
            <a:spAutoFit/>
          </a:bodyPr>
          <a:lstStyle/>
          <a:p>
            <a:r>
              <a:rPr lang="ja-JP" altLang="en-US" dirty="0"/>
              <a:t>ある解集合に対して、ある評価値に従い、</a:t>
            </a:r>
            <a:endParaRPr lang="en-US" altLang="ja-JP" dirty="0"/>
          </a:p>
          <a:p>
            <a:r>
              <a:rPr lang="ja-JP" altLang="en-US" dirty="0"/>
              <a:t>更新で使用する解に選択圧力を与える</a:t>
            </a:r>
          </a:p>
        </p:txBody>
      </p:sp>
      <p:sp>
        <p:nvSpPr>
          <p:cNvPr id="28" name="テキスト ボックス 27">
            <a:extLst>
              <a:ext uri="{FF2B5EF4-FFF2-40B4-BE49-F238E27FC236}">
                <a16:creationId xmlns:a16="http://schemas.microsoft.com/office/drawing/2014/main" id="{894DA469-7CDB-4966-A0BF-677B07F2C063}"/>
              </a:ext>
            </a:extLst>
          </p:cNvPr>
          <p:cNvSpPr txBox="1"/>
          <p:nvPr/>
        </p:nvSpPr>
        <p:spPr>
          <a:xfrm>
            <a:off x="6474562" y="5005235"/>
            <a:ext cx="5056967" cy="646331"/>
          </a:xfrm>
          <a:prstGeom prst="rect">
            <a:avLst/>
          </a:prstGeom>
          <a:noFill/>
        </p:spPr>
        <p:txBody>
          <a:bodyPr wrap="square" rtlCol="0">
            <a:spAutoFit/>
          </a:bodyPr>
          <a:lstStyle/>
          <a:p>
            <a:r>
              <a:rPr lang="ja-JP" altLang="en-US" dirty="0"/>
              <a:t>探索履歴を用いて、解の更新に影響を与えるパラメータを調整する</a:t>
            </a:r>
          </a:p>
        </p:txBody>
      </p:sp>
      <p:sp>
        <p:nvSpPr>
          <p:cNvPr id="29" name="矢印: 下 28">
            <a:extLst>
              <a:ext uri="{FF2B5EF4-FFF2-40B4-BE49-F238E27FC236}">
                <a16:creationId xmlns:a16="http://schemas.microsoft.com/office/drawing/2014/main" id="{D604CF25-7276-42DB-BB8B-C8EC892E4A75}"/>
              </a:ext>
            </a:extLst>
          </p:cNvPr>
          <p:cNvSpPr/>
          <p:nvPr/>
        </p:nvSpPr>
        <p:spPr>
          <a:xfrm rot="16200000">
            <a:off x="5840125" y="1322620"/>
            <a:ext cx="284645" cy="1615214"/>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0" name="矢印: 下 29">
            <a:extLst>
              <a:ext uri="{FF2B5EF4-FFF2-40B4-BE49-F238E27FC236}">
                <a16:creationId xmlns:a16="http://schemas.microsoft.com/office/drawing/2014/main" id="{DAD29188-A026-4468-896E-4B17D9CEECEA}"/>
              </a:ext>
            </a:extLst>
          </p:cNvPr>
          <p:cNvSpPr/>
          <p:nvPr/>
        </p:nvSpPr>
        <p:spPr>
          <a:xfrm rot="16200000">
            <a:off x="5840127" y="1322620"/>
            <a:ext cx="284645" cy="1615214"/>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矢印: 下 30">
            <a:extLst>
              <a:ext uri="{FF2B5EF4-FFF2-40B4-BE49-F238E27FC236}">
                <a16:creationId xmlns:a16="http://schemas.microsoft.com/office/drawing/2014/main" id="{04B61AD9-36D8-4540-9479-73CABFD660E5}"/>
              </a:ext>
            </a:extLst>
          </p:cNvPr>
          <p:cNvSpPr/>
          <p:nvPr/>
        </p:nvSpPr>
        <p:spPr>
          <a:xfrm rot="5400000">
            <a:off x="5840122" y="1609885"/>
            <a:ext cx="284645" cy="1615214"/>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2" name="吹き出し: 角を丸めた四角形 31">
            <a:extLst>
              <a:ext uri="{FF2B5EF4-FFF2-40B4-BE49-F238E27FC236}">
                <a16:creationId xmlns:a16="http://schemas.microsoft.com/office/drawing/2014/main" id="{A6D992E5-9622-4F67-96C0-F7D33B243626}"/>
              </a:ext>
            </a:extLst>
          </p:cNvPr>
          <p:cNvSpPr/>
          <p:nvPr/>
        </p:nvSpPr>
        <p:spPr>
          <a:xfrm>
            <a:off x="6690039" y="5999584"/>
            <a:ext cx="3956043" cy="685306"/>
          </a:xfrm>
          <a:prstGeom prst="wedgeRoundRectCallout">
            <a:avLst>
              <a:gd name="adj1" fmla="val -56263"/>
              <a:gd name="adj2" fmla="val -49270"/>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パラメータ調整を除けば、</a:t>
            </a:r>
            <a:endParaRPr kumimoji="1" lang="en-US" altLang="ja-JP" dirty="0"/>
          </a:p>
          <a:p>
            <a:pPr algn="ctr"/>
            <a:r>
              <a:rPr kumimoji="1" lang="ja-JP" altLang="en-US" dirty="0"/>
              <a:t>近傍生成式と解の選択方法が重要</a:t>
            </a:r>
          </a:p>
        </p:txBody>
      </p:sp>
    </p:spTree>
    <p:extLst>
      <p:ext uri="{BB962C8B-B14F-4D97-AF65-F5344CB8AC3E}">
        <p14:creationId xmlns:p14="http://schemas.microsoft.com/office/powerpoint/2010/main" val="3541217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205B772-A17D-49A2-872A-21BA4EB7055E}"/>
              </a:ext>
            </a:extLst>
          </p:cNvPr>
          <p:cNvSpPr/>
          <p:nvPr/>
        </p:nvSpPr>
        <p:spPr>
          <a:xfrm>
            <a:off x="1982694" y="2092255"/>
            <a:ext cx="2184400" cy="457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近傍生成</a:t>
            </a:r>
          </a:p>
        </p:txBody>
      </p:sp>
      <p:sp>
        <p:nvSpPr>
          <p:cNvPr id="15" name="正方形/長方形 14">
            <a:extLst>
              <a:ext uri="{FF2B5EF4-FFF2-40B4-BE49-F238E27FC236}">
                <a16:creationId xmlns:a16="http://schemas.microsoft.com/office/drawing/2014/main" id="{73A0B0ED-7A07-48D2-8C7E-34074571A025}"/>
              </a:ext>
            </a:extLst>
          </p:cNvPr>
          <p:cNvSpPr/>
          <p:nvPr/>
        </p:nvSpPr>
        <p:spPr>
          <a:xfrm>
            <a:off x="7797800" y="2092255"/>
            <a:ext cx="2184400" cy="457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解の選択・更新</a:t>
            </a:r>
          </a:p>
        </p:txBody>
      </p:sp>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131198"/>
            <a:ext cx="10515600" cy="1325563"/>
          </a:xfrm>
        </p:spPr>
        <p:txBody>
          <a:bodyPr/>
          <a:lstStyle/>
          <a:p>
            <a:r>
              <a:rPr kumimoji="1" lang="ja-JP" altLang="en-US" dirty="0"/>
              <a:t>主要な機能の一般化</a:t>
            </a:r>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22</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F337D6CF-8660-4BF4-914F-A5EA3410A4AB}"/>
              </a:ext>
            </a:extLst>
          </p:cNvPr>
          <p:cNvSpPr txBox="1"/>
          <p:nvPr/>
        </p:nvSpPr>
        <p:spPr>
          <a:xfrm>
            <a:off x="555812" y="1357824"/>
            <a:ext cx="11259671" cy="523220"/>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一般的な形式に照らし合わせると、工夫の位置が明確にわかる。</a:t>
            </a:r>
            <a:endParaRPr lang="en-US" altLang="ja-JP" sz="2800" dirty="0"/>
          </a:p>
        </p:txBody>
      </p:sp>
      <p:sp>
        <p:nvSpPr>
          <p:cNvPr id="29" name="矢印: 下 28">
            <a:extLst>
              <a:ext uri="{FF2B5EF4-FFF2-40B4-BE49-F238E27FC236}">
                <a16:creationId xmlns:a16="http://schemas.microsoft.com/office/drawing/2014/main" id="{D604CF25-7276-42DB-BB8B-C8EC892E4A75}"/>
              </a:ext>
            </a:extLst>
          </p:cNvPr>
          <p:cNvSpPr/>
          <p:nvPr/>
        </p:nvSpPr>
        <p:spPr>
          <a:xfrm rot="16200000">
            <a:off x="5840125" y="1385374"/>
            <a:ext cx="284645" cy="1615214"/>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0" name="矢印: 下 29">
            <a:extLst>
              <a:ext uri="{FF2B5EF4-FFF2-40B4-BE49-F238E27FC236}">
                <a16:creationId xmlns:a16="http://schemas.microsoft.com/office/drawing/2014/main" id="{DAD29188-A026-4468-896E-4B17D9CEECEA}"/>
              </a:ext>
            </a:extLst>
          </p:cNvPr>
          <p:cNvSpPr/>
          <p:nvPr/>
        </p:nvSpPr>
        <p:spPr>
          <a:xfrm rot="16200000">
            <a:off x="5840126" y="1385374"/>
            <a:ext cx="284645" cy="1615214"/>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矢印: 下 30">
            <a:extLst>
              <a:ext uri="{FF2B5EF4-FFF2-40B4-BE49-F238E27FC236}">
                <a16:creationId xmlns:a16="http://schemas.microsoft.com/office/drawing/2014/main" id="{04B61AD9-36D8-4540-9479-73CABFD660E5}"/>
              </a:ext>
            </a:extLst>
          </p:cNvPr>
          <p:cNvSpPr/>
          <p:nvPr/>
        </p:nvSpPr>
        <p:spPr>
          <a:xfrm rot="5400000">
            <a:off x="5840122" y="1672639"/>
            <a:ext cx="284645" cy="1615214"/>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2" name="吹き出し: 角を丸めた四角形 31">
            <a:extLst>
              <a:ext uri="{FF2B5EF4-FFF2-40B4-BE49-F238E27FC236}">
                <a16:creationId xmlns:a16="http://schemas.microsoft.com/office/drawing/2014/main" id="{A6D992E5-9622-4F67-96C0-F7D33B243626}"/>
              </a:ext>
            </a:extLst>
          </p:cNvPr>
          <p:cNvSpPr/>
          <p:nvPr/>
        </p:nvSpPr>
        <p:spPr>
          <a:xfrm>
            <a:off x="1065494" y="3023815"/>
            <a:ext cx="3713999" cy="433578"/>
          </a:xfrm>
          <a:prstGeom prst="wedgeRoundRectCallout">
            <a:avLst>
              <a:gd name="adj1" fmla="val -9286"/>
              <a:gd name="adj2" fmla="val 117264"/>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 </a:t>
            </a:r>
            <a:r>
              <a:rPr kumimoji="1" lang="ja-JP" altLang="en-US" dirty="0"/>
              <a:t>近傍生成の式をどうするか？</a:t>
            </a: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29FA51B8-6531-437A-86E4-0E410FC4A473}"/>
                  </a:ext>
                </a:extLst>
              </p:cNvPr>
              <p:cNvSpPr txBox="1"/>
              <p:nvPr/>
            </p:nvSpPr>
            <p:spPr>
              <a:xfrm>
                <a:off x="1522132" y="3806152"/>
                <a:ext cx="310552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b="1" i="1" smtClean="0">
                              <a:latin typeface="Cambria Math" panose="02040503050406030204" pitchFamily="18" charset="0"/>
                            </a:rPr>
                          </m:ctrlPr>
                        </m:accPr>
                        <m:e>
                          <m:r>
                            <a:rPr lang="en-US" altLang="ja-JP" b="1" i="1">
                              <a:latin typeface="Cambria Math" panose="02040503050406030204" pitchFamily="18" charset="0"/>
                            </a:rPr>
                            <m:t>𝒙</m:t>
                          </m:r>
                        </m:e>
                      </m:acc>
                      <m:r>
                        <a:rPr lang="en-US" altLang="ja-JP" b="1" i="1" smtClean="0">
                          <a:latin typeface="Cambria Math" panose="02040503050406030204" pitchFamily="18" charset="0"/>
                        </a:rPr>
                        <m:t>(</m:t>
                      </m:r>
                      <m:r>
                        <a:rPr lang="en-US" altLang="ja-JP" b="0" i="1" smtClean="0">
                          <a:latin typeface="Cambria Math" panose="02040503050406030204" pitchFamily="18" charset="0"/>
                        </a:rPr>
                        <m:t>𝑘</m:t>
                      </m:r>
                      <m:r>
                        <a:rPr lang="en-US" altLang="ja-JP" b="1" i="1" smtClean="0">
                          <a:latin typeface="Cambria Math" panose="02040503050406030204" pitchFamily="18" charset="0"/>
                        </a:rPr>
                        <m:t>)</m:t>
                      </m:r>
                      <m:r>
                        <a:rPr lang="en-US" altLang="ja-JP"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𝑈</m:t>
                          </m:r>
                        </m:e>
                        <m:sub>
                          <m:r>
                            <m:rPr>
                              <m:sty m:val="p"/>
                            </m:rPr>
                            <a:rPr lang="en-US" altLang="ja-JP" b="0" i="0" smtClean="0">
                              <a:latin typeface="Cambria Math" panose="02040503050406030204" pitchFamily="18" charset="0"/>
                            </a:rPr>
                            <m:t>nei</m:t>
                          </m:r>
                        </m:sub>
                      </m:sSub>
                      <m:r>
                        <a:rPr lang="en-US" altLang="ja-JP" i="1">
                          <a:latin typeface="Cambria Math" panose="02040503050406030204" pitchFamily="18" charset="0"/>
                        </a:rPr>
                        <m:t>(</m:t>
                      </m:r>
                      <m:r>
                        <a:rPr lang="en-US" altLang="ja-JP" b="1" i="1">
                          <a:latin typeface="Cambria Math" panose="02040503050406030204" pitchFamily="18" charset="0"/>
                        </a:rPr>
                        <m:t>𝒙</m:t>
                      </m:r>
                      <m:d>
                        <m:dPr>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𝑘</m:t>
                          </m:r>
                        </m:e>
                      </m:d>
                      <m:r>
                        <a:rPr lang="en-US" altLang="ja-JP" b="1" i="1" smtClean="0">
                          <a:latin typeface="Cambria Math" panose="02040503050406030204" pitchFamily="18" charset="0"/>
                        </a:rPr>
                        <m:t>;</m:t>
                      </m:r>
                      <m:r>
                        <a:rPr lang="ja-JP" altLang="en-US" b="1" i="1" smtClean="0">
                          <a:latin typeface="Cambria Math" panose="02040503050406030204" pitchFamily="18" charset="0"/>
                        </a:rPr>
                        <m:t>𝜒</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r>
                        <a:rPr lang="en-US" altLang="ja-JP" b="0" i="1" smtClean="0">
                          <a:latin typeface="Cambria Math" panose="02040503050406030204" pitchFamily="18" charset="0"/>
                        </a:rPr>
                        <m:t>,</m:t>
                      </m:r>
                      <m:r>
                        <a:rPr lang="ja-JP" altLang="en-US" b="0" i="1" smtClean="0">
                          <a:latin typeface="Cambria Math" panose="02040503050406030204" pitchFamily="18" charset="0"/>
                        </a:rPr>
                        <m:t>𝒞</m:t>
                      </m:r>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oMath>
                  </m:oMathPara>
                </a14:m>
                <a:endParaRPr lang="ja-JP" altLang="en-US" dirty="0"/>
              </a:p>
            </p:txBody>
          </p:sp>
        </mc:Choice>
        <mc:Fallback xmlns="">
          <p:sp>
            <p:nvSpPr>
              <p:cNvPr id="33" name="テキスト ボックス 32">
                <a:extLst>
                  <a:ext uri="{FF2B5EF4-FFF2-40B4-BE49-F238E27FC236}">
                    <a16:creationId xmlns:a16="http://schemas.microsoft.com/office/drawing/2014/main" id="{29FA51B8-6531-437A-86E4-0E410FC4A473}"/>
                  </a:ext>
                </a:extLst>
              </p:cNvPr>
              <p:cNvSpPr txBox="1">
                <a:spLocks noRot="1" noChangeAspect="1" noMove="1" noResize="1" noEditPoints="1" noAdjustHandles="1" noChangeArrowheads="1" noChangeShapeType="1" noTextEdit="1"/>
              </p:cNvSpPr>
              <p:nvPr/>
            </p:nvSpPr>
            <p:spPr>
              <a:xfrm>
                <a:off x="1522132" y="3806152"/>
                <a:ext cx="3105524" cy="369332"/>
              </a:xfrm>
              <a:prstGeom prst="rect">
                <a:avLst/>
              </a:prstGeom>
              <a:blipFill>
                <a:blip r:embed="rId2"/>
                <a:stretch>
                  <a:fillRect t="-6557" r="-589" b="-13115"/>
                </a:stretch>
              </a:blipFill>
            </p:spPr>
            <p:txBody>
              <a:bodyPr/>
              <a:lstStyle/>
              <a:p>
                <a:r>
                  <a:rPr lang="ja-JP" altLang="en-US">
                    <a:noFill/>
                  </a:rPr>
                  <a:t> </a:t>
                </a:r>
              </a:p>
            </p:txBody>
          </p:sp>
        </mc:Fallback>
      </mc:AlternateContent>
      <p:sp>
        <p:nvSpPr>
          <p:cNvPr id="35" name="吹き出し: 角を丸めた四角形 34">
            <a:extLst>
              <a:ext uri="{FF2B5EF4-FFF2-40B4-BE49-F238E27FC236}">
                <a16:creationId xmlns:a16="http://schemas.microsoft.com/office/drawing/2014/main" id="{F554FE4A-085B-460D-BAEB-F97AE5EDDA0D}"/>
              </a:ext>
            </a:extLst>
          </p:cNvPr>
          <p:cNvSpPr/>
          <p:nvPr/>
        </p:nvSpPr>
        <p:spPr>
          <a:xfrm>
            <a:off x="1065494" y="4563612"/>
            <a:ext cx="4039051" cy="646331"/>
          </a:xfrm>
          <a:prstGeom prst="wedgeRoundRectCallout">
            <a:avLst>
              <a:gd name="adj1" fmla="val 16783"/>
              <a:gd name="adj2" fmla="val -94890"/>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 </a:t>
            </a:r>
            <a:r>
              <a:rPr kumimoji="1" lang="ja-JP" altLang="en-US" dirty="0"/>
              <a:t>どんな情報をどのように選択して参照するか？</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5CA1635E-C200-485C-A45F-3900B2C11D18}"/>
                  </a:ext>
                </a:extLst>
              </p:cNvPr>
              <p:cNvSpPr txBox="1"/>
              <p:nvPr/>
            </p:nvSpPr>
            <p:spPr>
              <a:xfrm>
                <a:off x="6969204" y="3806152"/>
                <a:ext cx="37821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rPr>
                        <m:t>𝒙</m:t>
                      </m:r>
                      <m:r>
                        <a:rPr lang="en-US" altLang="ja-JP" b="1"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+1</m:t>
                      </m:r>
                      <m:r>
                        <a:rPr lang="en-US" altLang="ja-JP" b="1" i="1" smtClean="0">
                          <a:latin typeface="Cambria Math" panose="02040503050406030204" pitchFamily="18" charset="0"/>
                        </a:rPr>
                        <m:t>)</m:t>
                      </m:r>
                      <m:r>
                        <a:rPr lang="en-US" altLang="ja-JP"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𝑈</m:t>
                          </m:r>
                        </m:e>
                        <m:sub>
                          <m:r>
                            <m:rPr>
                              <m:sty m:val="p"/>
                            </m:rPr>
                            <a:rPr lang="en-US" altLang="ja-JP" b="0" i="0" smtClean="0">
                              <a:latin typeface="Cambria Math" panose="02040503050406030204" pitchFamily="18" charset="0"/>
                            </a:rPr>
                            <m:t>mov</m:t>
                          </m:r>
                        </m:sub>
                      </m:sSub>
                      <m:r>
                        <a:rPr lang="en-US" altLang="ja-JP" i="1">
                          <a:latin typeface="Cambria Math" panose="02040503050406030204" pitchFamily="18" charset="0"/>
                        </a:rPr>
                        <m:t>(</m:t>
                      </m:r>
                      <m:acc>
                        <m:accPr>
                          <m:chr m:val="̂"/>
                          <m:ctrlPr>
                            <a:rPr lang="en-US" altLang="ja-JP" b="1" i="1">
                              <a:latin typeface="Cambria Math" panose="02040503050406030204" pitchFamily="18" charset="0"/>
                            </a:rPr>
                          </m:ctrlPr>
                        </m:accPr>
                        <m:e>
                          <m:r>
                            <a:rPr lang="en-US" altLang="ja-JP" b="1" i="1">
                              <a:latin typeface="Cambria Math" panose="02040503050406030204" pitchFamily="18" charset="0"/>
                            </a:rPr>
                            <m:t>𝒙</m:t>
                          </m:r>
                        </m:e>
                      </m:acc>
                      <m:d>
                        <m:dPr>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𝑘</m:t>
                          </m:r>
                        </m:e>
                      </m:d>
                      <m:r>
                        <a:rPr lang="en-US" altLang="ja-JP" b="1" i="1" smtClean="0">
                          <a:latin typeface="Cambria Math" panose="02040503050406030204" pitchFamily="18" charset="0"/>
                        </a:rPr>
                        <m:t>;</m:t>
                      </m:r>
                      <m:r>
                        <a:rPr lang="ja-JP" altLang="en-US" b="1" i="1" smtClean="0">
                          <a:latin typeface="Cambria Math" panose="02040503050406030204" pitchFamily="18" charset="0"/>
                        </a:rPr>
                        <m:t>𝜒</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r>
                        <a:rPr lang="en-US" altLang="ja-JP" b="0" i="1" smtClean="0">
                          <a:latin typeface="Cambria Math" panose="02040503050406030204" pitchFamily="18" charset="0"/>
                        </a:rPr>
                        <m:t>,</m:t>
                      </m:r>
                      <m:r>
                        <a:rPr lang="ja-JP" altLang="en-US" b="0" i="1" smtClean="0">
                          <a:latin typeface="Cambria Math" panose="02040503050406030204" pitchFamily="18" charset="0"/>
                        </a:rPr>
                        <m:t>𝒞</m:t>
                      </m:r>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oMath>
                  </m:oMathPara>
                </a14:m>
                <a:endParaRPr lang="ja-JP" altLang="en-US" dirty="0"/>
              </a:p>
            </p:txBody>
          </p:sp>
        </mc:Choice>
        <mc:Fallback xmlns="">
          <p:sp>
            <p:nvSpPr>
              <p:cNvPr id="36" name="テキスト ボックス 35">
                <a:extLst>
                  <a:ext uri="{FF2B5EF4-FFF2-40B4-BE49-F238E27FC236}">
                    <a16:creationId xmlns:a16="http://schemas.microsoft.com/office/drawing/2014/main" id="{5CA1635E-C200-485C-A45F-3900B2C11D18}"/>
                  </a:ext>
                </a:extLst>
              </p:cNvPr>
              <p:cNvSpPr txBox="1">
                <a:spLocks noRot="1" noChangeAspect="1" noMove="1" noResize="1" noEditPoints="1" noAdjustHandles="1" noChangeArrowheads="1" noChangeShapeType="1" noTextEdit="1"/>
              </p:cNvSpPr>
              <p:nvPr/>
            </p:nvSpPr>
            <p:spPr>
              <a:xfrm>
                <a:off x="6969204" y="3806152"/>
                <a:ext cx="3782119" cy="369332"/>
              </a:xfrm>
              <a:prstGeom prst="rect">
                <a:avLst/>
              </a:prstGeom>
              <a:blipFill>
                <a:blip r:embed="rId3"/>
                <a:stretch>
                  <a:fillRect t="-6557" b="-13115"/>
                </a:stretch>
              </a:blipFill>
            </p:spPr>
            <p:txBody>
              <a:bodyPr/>
              <a:lstStyle/>
              <a:p>
                <a:r>
                  <a:rPr lang="ja-JP" altLang="en-US">
                    <a:noFill/>
                  </a:rPr>
                  <a:t> </a:t>
                </a:r>
              </a:p>
            </p:txBody>
          </p:sp>
        </mc:Fallback>
      </mc:AlternateContent>
      <p:sp>
        <p:nvSpPr>
          <p:cNvPr id="37" name="吹き出し: 角を丸めた四角形 36">
            <a:extLst>
              <a:ext uri="{FF2B5EF4-FFF2-40B4-BE49-F238E27FC236}">
                <a16:creationId xmlns:a16="http://schemas.microsoft.com/office/drawing/2014/main" id="{D96F59F6-99BD-47A9-856A-5241FB766D88}"/>
              </a:ext>
            </a:extLst>
          </p:cNvPr>
          <p:cNvSpPr/>
          <p:nvPr/>
        </p:nvSpPr>
        <p:spPr>
          <a:xfrm>
            <a:off x="6790052" y="2850340"/>
            <a:ext cx="4039051" cy="646331"/>
          </a:xfrm>
          <a:prstGeom prst="wedgeRoundRectCallout">
            <a:avLst>
              <a:gd name="adj1" fmla="val -7974"/>
              <a:gd name="adj2" fmla="val 80734"/>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 </a:t>
            </a:r>
            <a:r>
              <a:rPr kumimoji="1" lang="ja-JP" altLang="en-US" dirty="0"/>
              <a:t>どんな情報をどのように選択して解を更新するか？</a:t>
            </a:r>
          </a:p>
        </p:txBody>
      </p:sp>
      <p:sp>
        <p:nvSpPr>
          <p:cNvPr id="38" name="テキスト ボックス 37">
            <a:extLst>
              <a:ext uri="{FF2B5EF4-FFF2-40B4-BE49-F238E27FC236}">
                <a16:creationId xmlns:a16="http://schemas.microsoft.com/office/drawing/2014/main" id="{B8C7DBC2-E831-4AB1-88E2-415E4075F642}"/>
              </a:ext>
            </a:extLst>
          </p:cNvPr>
          <p:cNvSpPr txBox="1"/>
          <p:nvPr/>
        </p:nvSpPr>
        <p:spPr>
          <a:xfrm>
            <a:off x="6677324" y="4384850"/>
            <a:ext cx="4676476" cy="646331"/>
          </a:xfrm>
          <a:prstGeom prst="rect">
            <a:avLst/>
          </a:prstGeom>
          <a:noFill/>
        </p:spPr>
        <p:txBody>
          <a:bodyPr wrap="square" rtlCol="0">
            <a:spAutoFit/>
          </a:bodyPr>
          <a:lstStyle/>
          <a:p>
            <a:r>
              <a:rPr lang="ja-JP" altLang="en-US" dirty="0"/>
              <a:t>探索点に限らず、別の特殊な解を定義し、それを更新する場合もある。</a:t>
            </a:r>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DDC10F9-C37E-4AFF-AD8F-B02F6F621882}"/>
                  </a:ext>
                </a:extLst>
              </p:cNvPr>
              <p:cNvSpPr txBox="1"/>
              <p:nvPr/>
            </p:nvSpPr>
            <p:spPr>
              <a:xfrm>
                <a:off x="1522131" y="5338583"/>
                <a:ext cx="2556809" cy="1200329"/>
              </a:xfrm>
              <a:prstGeom prst="rect">
                <a:avLst/>
              </a:prstGeom>
              <a:noFill/>
            </p:spPr>
            <p:txBody>
              <a:bodyPr wrap="square" rtlCol="0">
                <a:spAutoFit/>
              </a:bodyPr>
              <a:lstStyle/>
              <a:p>
                <a14:m>
                  <m:oMath xmlns:m="http://schemas.openxmlformats.org/officeDocument/2006/math">
                    <m:r>
                      <a:rPr lang="en-US" altLang="ja-JP" b="1" i="1" smtClean="0">
                        <a:latin typeface="Cambria Math" panose="02040503050406030204" pitchFamily="18" charset="0"/>
                      </a:rPr>
                      <m:t>𝒙</m:t>
                    </m:r>
                    <m:d>
                      <m:dPr>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𝑘</m:t>
                        </m:r>
                      </m:e>
                    </m:d>
                  </m:oMath>
                </a14:m>
                <a:r>
                  <a:rPr lang="ja-JP" altLang="en-US" dirty="0">
                    <a:latin typeface="Cambria Math" panose="02040503050406030204" pitchFamily="18" charset="0"/>
                  </a:rPr>
                  <a:t>：探索点</a:t>
                </a:r>
                <a:endParaRPr lang="en-US" altLang="ja-JP" dirty="0">
                  <a:latin typeface="Cambria Math" panose="02040503050406030204" pitchFamily="18" charset="0"/>
                </a:endParaRPr>
              </a:p>
              <a:p>
                <a14:m>
                  <m:oMath xmlns:m="http://schemas.openxmlformats.org/officeDocument/2006/math">
                    <m:r>
                      <a:rPr lang="ja-JP" altLang="en-US" b="1" i="1" smtClean="0">
                        <a:latin typeface="Cambria Math" panose="02040503050406030204" pitchFamily="18" charset="0"/>
                      </a:rPr>
                      <m:t>𝜒</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oMath>
                </a14:m>
                <a:r>
                  <a:rPr lang="ja-JP" altLang="en-US" dirty="0">
                    <a:latin typeface="Cambria Math" panose="02040503050406030204" pitchFamily="18" charset="0"/>
                  </a:rPr>
                  <a:t>：探索履歴</a:t>
                </a:r>
                <a:endParaRPr lang="en-US" altLang="ja-JP" dirty="0">
                  <a:latin typeface="Cambria Math" panose="02040503050406030204" pitchFamily="18" charset="0"/>
                </a:endParaRPr>
              </a:p>
              <a:p>
                <a14:m>
                  <m:oMath xmlns:m="http://schemas.openxmlformats.org/officeDocument/2006/math">
                    <m:acc>
                      <m:accPr>
                        <m:chr m:val="̂"/>
                        <m:ctrlPr>
                          <a:rPr lang="en-US" altLang="ja-JP" b="1" i="1" smtClean="0">
                            <a:latin typeface="Cambria Math" panose="02040503050406030204" pitchFamily="18" charset="0"/>
                          </a:rPr>
                        </m:ctrlPr>
                      </m:accPr>
                      <m:e>
                        <m:r>
                          <a:rPr lang="en-US" altLang="ja-JP" b="1" i="1">
                            <a:latin typeface="Cambria Math" panose="02040503050406030204" pitchFamily="18" charset="0"/>
                          </a:rPr>
                          <m:t>𝒙</m:t>
                        </m:r>
                      </m:e>
                    </m:acc>
                    <m:r>
                      <a:rPr lang="en-US" altLang="ja-JP" b="1" i="1" smtClean="0">
                        <a:latin typeface="Cambria Math" panose="02040503050406030204" pitchFamily="18" charset="0"/>
                      </a:rPr>
                      <m:t>(</m:t>
                    </m:r>
                    <m:r>
                      <a:rPr lang="en-US" altLang="ja-JP" b="0" i="1" smtClean="0">
                        <a:latin typeface="Cambria Math" panose="02040503050406030204" pitchFamily="18" charset="0"/>
                      </a:rPr>
                      <m:t>𝑘</m:t>
                    </m:r>
                    <m:r>
                      <a:rPr lang="en-US" altLang="ja-JP" b="1" i="1" smtClean="0">
                        <a:latin typeface="Cambria Math" panose="02040503050406030204" pitchFamily="18" charset="0"/>
                      </a:rPr>
                      <m:t>)</m:t>
                    </m:r>
                  </m:oMath>
                </a14:m>
                <a:r>
                  <a:rPr lang="ja-JP" altLang="en-US" dirty="0">
                    <a:latin typeface="Cambria Math" panose="02040503050406030204" pitchFamily="18" charset="0"/>
                  </a:rPr>
                  <a:t>：近傍解</a:t>
                </a:r>
                <a:endParaRPr lang="en-US" altLang="ja-JP" dirty="0">
                  <a:latin typeface="Cambria Math" panose="02040503050406030204" pitchFamily="18" charset="0"/>
                </a:endParaRPr>
              </a:p>
              <a:p>
                <a14:m>
                  <m:oMath xmlns:m="http://schemas.openxmlformats.org/officeDocument/2006/math">
                    <m:r>
                      <a:rPr lang="ja-JP" altLang="en-US" b="0" i="1" smtClean="0">
                        <a:latin typeface="Cambria Math" panose="02040503050406030204" pitchFamily="18" charset="0"/>
                      </a:rPr>
                      <m:t>𝒞</m:t>
                    </m:r>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oMath>
                </a14:m>
                <a:r>
                  <a:rPr lang="ja-JP" altLang="en-US" dirty="0">
                    <a:latin typeface="Cambria Math" panose="02040503050406030204" pitchFamily="18" charset="0"/>
                  </a:rPr>
                  <a:t>：パラメータ集合</a:t>
                </a:r>
                <a:endParaRPr lang="en-US" altLang="ja-JP" dirty="0">
                  <a:latin typeface="Cambria Math" panose="02040503050406030204" pitchFamily="18" charset="0"/>
                </a:endParaRPr>
              </a:p>
            </p:txBody>
          </p:sp>
        </mc:Choice>
        <mc:Fallback xmlns="">
          <p:sp>
            <p:nvSpPr>
              <p:cNvPr id="18" name="テキスト ボックス 17">
                <a:extLst>
                  <a:ext uri="{FF2B5EF4-FFF2-40B4-BE49-F238E27FC236}">
                    <a16:creationId xmlns:a16="http://schemas.microsoft.com/office/drawing/2014/main" id="{9DDC10F9-C37E-4AFF-AD8F-B02F6F621882}"/>
                  </a:ext>
                </a:extLst>
              </p:cNvPr>
              <p:cNvSpPr txBox="1">
                <a:spLocks noRot="1" noChangeAspect="1" noMove="1" noResize="1" noEditPoints="1" noAdjustHandles="1" noChangeArrowheads="1" noChangeShapeType="1" noTextEdit="1"/>
              </p:cNvSpPr>
              <p:nvPr/>
            </p:nvSpPr>
            <p:spPr>
              <a:xfrm>
                <a:off x="1522131" y="5338583"/>
                <a:ext cx="2556809" cy="1200329"/>
              </a:xfrm>
              <a:prstGeom prst="rect">
                <a:avLst/>
              </a:prstGeom>
              <a:blipFill>
                <a:blip r:embed="rId4"/>
                <a:stretch>
                  <a:fillRect t="-2538" b="-7614"/>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D604B6FE-E895-4F41-982F-DA9FFBB2B5E9}"/>
              </a:ext>
            </a:extLst>
          </p:cNvPr>
          <p:cNvSpPr txBox="1"/>
          <p:nvPr/>
        </p:nvSpPr>
        <p:spPr>
          <a:xfrm>
            <a:off x="555812" y="31096"/>
            <a:ext cx="4733364" cy="369332"/>
          </a:xfrm>
          <a:prstGeom prst="rect">
            <a:avLst/>
          </a:prstGeom>
          <a:noFill/>
        </p:spPr>
        <p:txBody>
          <a:bodyPr wrap="square" rtlCol="0">
            <a:spAutoFit/>
          </a:bodyPr>
          <a:lstStyle/>
          <a:p>
            <a:r>
              <a:rPr lang="en-US" altLang="ja-JP" dirty="0"/>
              <a:t>3. </a:t>
            </a:r>
            <a:r>
              <a:rPr lang="ja-JP" altLang="en-US" dirty="0"/>
              <a:t>アルゴリズムの各機能に対する考察</a:t>
            </a:r>
          </a:p>
        </p:txBody>
      </p:sp>
    </p:spTree>
    <p:extLst>
      <p:ext uri="{BB962C8B-B14F-4D97-AF65-F5344CB8AC3E}">
        <p14:creationId xmlns:p14="http://schemas.microsoft.com/office/powerpoint/2010/main" val="1401235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a:extLst>
              <a:ext uri="{FF2B5EF4-FFF2-40B4-BE49-F238E27FC236}">
                <a16:creationId xmlns:a16="http://schemas.microsoft.com/office/drawing/2014/main" id="{FE0190E0-DAE3-4F93-9FC6-AAFEF52C7D7D}"/>
              </a:ext>
            </a:extLst>
          </p:cNvPr>
          <p:cNvSpPr/>
          <p:nvPr/>
        </p:nvSpPr>
        <p:spPr>
          <a:xfrm>
            <a:off x="5993535" y="4973166"/>
            <a:ext cx="1465099" cy="946169"/>
          </a:xfrm>
          <a:prstGeom prst="rect">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F320A530-5DFC-491E-A9BC-6EE9D967139A}"/>
              </a:ext>
            </a:extLst>
          </p:cNvPr>
          <p:cNvSpPr/>
          <p:nvPr/>
        </p:nvSpPr>
        <p:spPr>
          <a:xfrm>
            <a:off x="7324178" y="4825823"/>
            <a:ext cx="265389" cy="294686"/>
          </a:xfrm>
          <a:prstGeom prst="rect">
            <a:avLst/>
          </a:prstGeom>
          <a:solidFill>
            <a:schemeClr val="accent2">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B100C18F-CB27-42EC-A6A1-B1625A2C0619}"/>
              </a:ext>
            </a:extLst>
          </p:cNvPr>
          <p:cNvSpPr/>
          <p:nvPr/>
        </p:nvSpPr>
        <p:spPr>
          <a:xfrm>
            <a:off x="2730711" y="5031105"/>
            <a:ext cx="1295140" cy="960210"/>
          </a:xfrm>
          <a:prstGeom prst="rect">
            <a:avLst/>
          </a:prstGeom>
          <a:solidFill>
            <a:schemeClr val="accent2">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4E43E767-63FA-4E9E-9C24-DBFA064D7D41}"/>
              </a:ext>
            </a:extLst>
          </p:cNvPr>
          <p:cNvSpPr/>
          <p:nvPr/>
        </p:nvSpPr>
        <p:spPr>
          <a:xfrm>
            <a:off x="5862581" y="5780749"/>
            <a:ext cx="265389" cy="294686"/>
          </a:xfrm>
          <a:prstGeom prst="rect">
            <a:avLst/>
          </a:prstGeom>
          <a:solidFill>
            <a:schemeClr val="accent2">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131198"/>
            <a:ext cx="10515600" cy="1325563"/>
          </a:xfrm>
        </p:spPr>
        <p:txBody>
          <a:bodyPr/>
          <a:lstStyle/>
          <a:p>
            <a:r>
              <a:rPr kumimoji="1" lang="ja-JP" altLang="en-US" dirty="0"/>
              <a:t>近傍生成式の分類</a:t>
            </a:r>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23</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6E6F5E4D-C42B-4CE1-8397-1A37A3B97689}"/>
              </a:ext>
            </a:extLst>
          </p:cNvPr>
          <p:cNvSpPr txBox="1"/>
          <p:nvPr/>
        </p:nvSpPr>
        <p:spPr>
          <a:xfrm>
            <a:off x="587955" y="2333400"/>
            <a:ext cx="4900603" cy="369332"/>
          </a:xfrm>
          <a:prstGeom prst="rect">
            <a:avLst/>
          </a:prstGeom>
          <a:noFill/>
        </p:spPr>
        <p:txBody>
          <a:bodyPr wrap="square" rtlCol="0">
            <a:spAutoFit/>
          </a:bodyPr>
          <a:lstStyle/>
          <a:p>
            <a:pPr algn="ctr"/>
            <a:r>
              <a:rPr lang="ja-JP" altLang="en-US" b="1" dirty="0"/>
              <a:t>基本ベクトルと差分ベクトルの線形結合</a:t>
            </a:r>
          </a:p>
        </p:txBody>
      </p:sp>
      <p:cxnSp>
        <p:nvCxnSpPr>
          <p:cNvPr id="8" name="直線コネクタ 7">
            <a:extLst>
              <a:ext uri="{FF2B5EF4-FFF2-40B4-BE49-F238E27FC236}">
                <a16:creationId xmlns:a16="http://schemas.microsoft.com/office/drawing/2014/main" id="{E02AEC7C-DC49-4C3A-B178-A038874DE13F}"/>
              </a:ext>
            </a:extLst>
          </p:cNvPr>
          <p:cNvCxnSpPr>
            <a:cxnSpLocks/>
          </p:cNvCxnSpPr>
          <p:nvPr/>
        </p:nvCxnSpPr>
        <p:spPr>
          <a:xfrm>
            <a:off x="741507" y="2755402"/>
            <a:ext cx="4572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7B12BA1-C43B-4700-B768-8FE93623551F}"/>
              </a:ext>
            </a:extLst>
          </p:cNvPr>
          <p:cNvSpPr txBox="1"/>
          <p:nvPr/>
        </p:nvSpPr>
        <p:spPr>
          <a:xfrm>
            <a:off x="5657106" y="2328606"/>
            <a:ext cx="2266260" cy="369332"/>
          </a:xfrm>
          <a:prstGeom prst="rect">
            <a:avLst/>
          </a:prstGeom>
          <a:noFill/>
        </p:spPr>
        <p:txBody>
          <a:bodyPr wrap="square" rtlCol="0">
            <a:spAutoFit/>
          </a:bodyPr>
          <a:lstStyle/>
          <a:p>
            <a:pPr algn="ctr"/>
            <a:r>
              <a:rPr lang="ja-JP" altLang="en-US" b="1" dirty="0"/>
              <a:t>解同士の組合せ</a:t>
            </a:r>
          </a:p>
        </p:txBody>
      </p:sp>
      <p:sp>
        <p:nvSpPr>
          <p:cNvPr id="10" name="テキスト ボックス 9">
            <a:extLst>
              <a:ext uri="{FF2B5EF4-FFF2-40B4-BE49-F238E27FC236}">
                <a16:creationId xmlns:a16="http://schemas.microsoft.com/office/drawing/2014/main" id="{329E633A-85C0-466C-9004-E5A5237A6EDD}"/>
              </a:ext>
            </a:extLst>
          </p:cNvPr>
          <p:cNvSpPr txBox="1"/>
          <p:nvPr/>
        </p:nvSpPr>
        <p:spPr>
          <a:xfrm>
            <a:off x="8494382" y="2328606"/>
            <a:ext cx="2266260" cy="369332"/>
          </a:xfrm>
          <a:prstGeom prst="rect">
            <a:avLst/>
          </a:prstGeom>
          <a:noFill/>
        </p:spPr>
        <p:txBody>
          <a:bodyPr wrap="square" rtlCol="0">
            <a:spAutoFit/>
          </a:bodyPr>
          <a:lstStyle/>
          <a:p>
            <a:pPr algn="ctr"/>
            <a:r>
              <a:rPr lang="ja-JP" altLang="en-US" b="1" dirty="0"/>
              <a:t>ランダムウォーク</a:t>
            </a:r>
          </a:p>
        </p:txBody>
      </p:sp>
      <p:cxnSp>
        <p:nvCxnSpPr>
          <p:cNvPr id="13" name="直線コネクタ 12">
            <a:extLst>
              <a:ext uri="{FF2B5EF4-FFF2-40B4-BE49-F238E27FC236}">
                <a16:creationId xmlns:a16="http://schemas.microsoft.com/office/drawing/2014/main" id="{D429054C-A515-4BDB-8DF0-86036678E896}"/>
              </a:ext>
            </a:extLst>
          </p:cNvPr>
          <p:cNvCxnSpPr>
            <a:cxnSpLocks/>
          </p:cNvCxnSpPr>
          <p:nvPr/>
        </p:nvCxnSpPr>
        <p:spPr>
          <a:xfrm>
            <a:off x="5657106" y="2755402"/>
            <a:ext cx="211564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2B960AF-8B2E-43D3-93F8-8482F4E7095B}"/>
              </a:ext>
            </a:extLst>
          </p:cNvPr>
          <p:cNvCxnSpPr>
            <a:cxnSpLocks/>
          </p:cNvCxnSpPr>
          <p:nvPr/>
        </p:nvCxnSpPr>
        <p:spPr>
          <a:xfrm>
            <a:off x="8569691" y="2755402"/>
            <a:ext cx="2115642" cy="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05442E7C-AA24-46EC-8D61-06CC6C9230BC}"/>
                  </a:ext>
                </a:extLst>
              </p:cNvPr>
              <p:cNvSpPr txBox="1"/>
              <p:nvPr/>
            </p:nvSpPr>
            <p:spPr>
              <a:xfrm>
                <a:off x="1485494" y="2942545"/>
                <a:ext cx="3105524" cy="7149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b="1" i="1" smtClean="0">
                              <a:latin typeface="Cambria Math" panose="02040503050406030204" pitchFamily="18" charset="0"/>
                            </a:rPr>
                          </m:ctrlPr>
                        </m:accPr>
                        <m:e>
                          <m:r>
                            <a:rPr lang="en-US" altLang="ja-JP" b="1" i="1">
                              <a:latin typeface="Cambria Math" panose="02040503050406030204" pitchFamily="18" charset="0"/>
                            </a:rPr>
                            <m:t>𝒙</m:t>
                          </m:r>
                        </m:e>
                      </m:acc>
                      <m:r>
                        <a:rPr lang="en-US" altLang="ja-JP" b="0" i="1" smtClean="0">
                          <a:latin typeface="Cambria Math" panose="02040503050406030204" pitchFamily="18" charset="0"/>
                        </a:rPr>
                        <m:t>=</m:t>
                      </m:r>
                      <m:r>
                        <a:rPr lang="en-US" altLang="ja-JP" b="1" i="1" smtClean="0">
                          <a:latin typeface="Cambria Math" panose="02040503050406030204" pitchFamily="18" charset="0"/>
                        </a:rPr>
                        <m:t>𝒂</m:t>
                      </m:r>
                      <m:r>
                        <a:rPr lang="en-US" altLang="ja-JP" b="0" i="1" smtClean="0">
                          <a:latin typeface="Cambria Math" panose="02040503050406030204" pitchFamily="18" charset="0"/>
                        </a:rPr>
                        <m:t>+</m:t>
                      </m:r>
                      <m:nary>
                        <m:naryPr>
                          <m:chr m:val="∑"/>
                          <m:limLoc m:val="subSup"/>
                          <m:ctrlPr>
                            <a:rPr lang="en-US" altLang="ja-JP" b="0" i="1" smtClean="0">
                              <a:latin typeface="Cambria Math" panose="02040503050406030204" pitchFamily="18" charset="0"/>
                            </a:rPr>
                          </m:ctrlPr>
                        </m:naryPr>
                        <m:sub>
                          <m:r>
                            <m:rPr>
                              <m:brk m:alnAt="25"/>
                            </m:rPr>
                            <a:rPr lang="en-US" altLang="ja-JP" b="0" i="1" smtClean="0">
                              <a:latin typeface="Cambria Math" panose="02040503050406030204" pitchFamily="18" charset="0"/>
                            </a:rPr>
                            <m:t>𝑗</m:t>
                          </m:r>
                        </m:sub>
                        <m:sup/>
                        <m:e>
                          <m:sSub>
                            <m:sSubPr>
                              <m:ctrlPr>
                                <a:rPr lang="en-US" altLang="ja-JP" b="0" i="1" smtClean="0">
                                  <a:latin typeface="Cambria Math" panose="02040503050406030204" pitchFamily="18" charset="0"/>
                                </a:rPr>
                              </m:ctrlPr>
                            </m:sSubPr>
                            <m:e>
                              <m:r>
                                <a:rPr lang="en-US" altLang="ja-JP" b="1" i="1">
                                  <a:latin typeface="Cambria Math" panose="02040503050406030204" pitchFamily="18" charset="0"/>
                                </a:rPr>
                                <m:t>𝑨</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1" i="1" smtClean="0">
                                  <a:latin typeface="Cambria Math" panose="02040503050406030204" pitchFamily="18" charset="0"/>
                                </a:rPr>
                                <m:t>𝒃</m:t>
                              </m:r>
                            </m:e>
                            <m:sub>
                              <m:r>
                                <a:rPr lang="en-US" altLang="ja-JP" i="1">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1" i="1" smtClean="0">
                                  <a:latin typeface="Cambria Math" panose="02040503050406030204" pitchFamily="18" charset="0"/>
                                </a:rPr>
                                <m:t>𝒄</m:t>
                              </m:r>
                            </m:e>
                            <m:sub>
                              <m:r>
                                <a:rPr lang="en-US" altLang="ja-JP" i="1">
                                  <a:latin typeface="Cambria Math" panose="02040503050406030204" pitchFamily="18" charset="0"/>
                                </a:rPr>
                                <m:t>𝑗</m:t>
                              </m:r>
                            </m:sub>
                          </m:sSub>
                          <m:r>
                            <a:rPr lang="en-US" altLang="ja-JP" b="0" i="1" smtClean="0">
                              <a:latin typeface="Cambria Math" panose="02040503050406030204" pitchFamily="18" charset="0"/>
                            </a:rPr>
                            <m:t>)</m:t>
                          </m:r>
                        </m:e>
                      </m:nary>
                    </m:oMath>
                  </m:oMathPara>
                </a14:m>
                <a:endParaRPr lang="ja-JP" altLang="en-US" dirty="0"/>
              </a:p>
            </p:txBody>
          </p:sp>
        </mc:Choice>
        <mc:Fallback xmlns="">
          <p:sp>
            <p:nvSpPr>
              <p:cNvPr id="17" name="テキスト ボックス 16">
                <a:extLst>
                  <a:ext uri="{FF2B5EF4-FFF2-40B4-BE49-F238E27FC236}">
                    <a16:creationId xmlns:a16="http://schemas.microsoft.com/office/drawing/2014/main" id="{05442E7C-AA24-46EC-8D61-06CC6C9230BC}"/>
                  </a:ext>
                </a:extLst>
              </p:cNvPr>
              <p:cNvSpPr txBox="1">
                <a:spLocks noRot="1" noChangeAspect="1" noMove="1" noResize="1" noEditPoints="1" noAdjustHandles="1" noChangeArrowheads="1" noChangeShapeType="1" noTextEdit="1"/>
              </p:cNvSpPr>
              <p:nvPr/>
            </p:nvSpPr>
            <p:spPr>
              <a:xfrm>
                <a:off x="1485494" y="2942545"/>
                <a:ext cx="3105524" cy="71493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AF15B6B-22C7-4E71-9C10-4C4902B0F52C}"/>
                  </a:ext>
                </a:extLst>
              </p:cNvPr>
              <p:cNvSpPr txBox="1"/>
              <p:nvPr/>
            </p:nvSpPr>
            <p:spPr>
              <a:xfrm>
                <a:off x="5657106" y="2866814"/>
                <a:ext cx="21317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b="1" i="1" smtClean="0">
                              <a:latin typeface="Cambria Math" panose="02040503050406030204" pitchFamily="18" charset="0"/>
                            </a:rPr>
                          </m:ctrlPr>
                        </m:accPr>
                        <m:e>
                          <m:r>
                            <a:rPr lang="en-US" altLang="ja-JP" b="1" i="1">
                              <a:latin typeface="Cambria Math" panose="02040503050406030204" pitchFamily="18" charset="0"/>
                            </a:rPr>
                            <m:t>𝒙</m:t>
                          </m:r>
                        </m:e>
                      </m:acc>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1" i="1" smtClean="0">
                              <a:latin typeface="Cambria Math" panose="02040503050406030204" pitchFamily="18" charset="0"/>
                            </a:rPr>
                            <m:t>𝑴</m:t>
                          </m:r>
                        </m:e>
                        <m:sub>
                          <m:r>
                            <a:rPr lang="en-US" altLang="ja-JP" b="0" i="1" smtClean="0">
                              <a:latin typeface="Cambria Math" panose="02040503050406030204" pitchFamily="18" charset="0"/>
                            </a:rPr>
                            <m:t>1</m:t>
                          </m:r>
                        </m:sub>
                      </m:sSub>
                      <m:r>
                        <a:rPr lang="en-US" altLang="ja-JP" b="1" i="1" smtClean="0">
                          <a:latin typeface="Cambria Math" panose="02040503050406030204" pitchFamily="18" charset="0"/>
                        </a:rPr>
                        <m:t>𝒂</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1" i="1">
                              <a:latin typeface="Cambria Math" panose="02040503050406030204" pitchFamily="18" charset="0"/>
                            </a:rPr>
                            <m:t>𝑴</m:t>
                          </m:r>
                        </m:e>
                        <m:sub>
                          <m:r>
                            <a:rPr lang="en-US" altLang="ja-JP" b="0" i="1" smtClean="0">
                              <a:latin typeface="Cambria Math" panose="02040503050406030204" pitchFamily="18" charset="0"/>
                            </a:rPr>
                            <m:t>2</m:t>
                          </m:r>
                        </m:sub>
                      </m:sSub>
                      <m:r>
                        <a:rPr lang="en-US" altLang="ja-JP" b="1" i="1" smtClean="0">
                          <a:latin typeface="Cambria Math" panose="02040503050406030204" pitchFamily="18" charset="0"/>
                        </a:rPr>
                        <m:t>𝒃</m:t>
                      </m:r>
                    </m:oMath>
                  </m:oMathPara>
                </a14:m>
                <a:endParaRPr lang="ja-JP" altLang="en-US" dirty="0"/>
              </a:p>
            </p:txBody>
          </p:sp>
        </mc:Choice>
        <mc:Fallback xmlns="">
          <p:sp>
            <p:nvSpPr>
              <p:cNvPr id="19" name="テキスト ボックス 18">
                <a:extLst>
                  <a:ext uri="{FF2B5EF4-FFF2-40B4-BE49-F238E27FC236}">
                    <a16:creationId xmlns:a16="http://schemas.microsoft.com/office/drawing/2014/main" id="{3AF15B6B-22C7-4E71-9C10-4C4902B0F52C}"/>
                  </a:ext>
                </a:extLst>
              </p:cNvPr>
              <p:cNvSpPr txBox="1">
                <a:spLocks noRot="1" noChangeAspect="1" noMove="1" noResize="1" noEditPoints="1" noAdjustHandles="1" noChangeArrowheads="1" noChangeShapeType="1" noTextEdit="1"/>
              </p:cNvSpPr>
              <p:nvPr/>
            </p:nvSpPr>
            <p:spPr>
              <a:xfrm>
                <a:off x="5657106" y="2866814"/>
                <a:ext cx="2131716" cy="369332"/>
              </a:xfrm>
              <a:prstGeom prst="rect">
                <a:avLst/>
              </a:prstGeom>
              <a:blipFill>
                <a:blip r:embed="rId3"/>
                <a:stretch>
                  <a:fillRect t="-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092DF8F-7098-46A9-A810-5C5A4F57E65D}"/>
                  </a:ext>
                </a:extLst>
              </p:cNvPr>
              <p:cNvSpPr txBox="1"/>
              <p:nvPr/>
            </p:nvSpPr>
            <p:spPr>
              <a:xfrm>
                <a:off x="5657106" y="3199559"/>
                <a:ext cx="21156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1" i="1" smtClean="0">
                              <a:latin typeface="Cambria Math" panose="02040503050406030204" pitchFamily="18" charset="0"/>
                            </a:rPr>
                            <m:t>𝑴</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1" i="1">
                              <a:latin typeface="Cambria Math" panose="02040503050406030204" pitchFamily="18" charset="0"/>
                            </a:rPr>
                            <m:t>𝑴</m:t>
                          </m:r>
                        </m:e>
                        <m:sub>
                          <m:r>
                            <a:rPr lang="en-US" altLang="ja-JP" b="0" i="1" smtClean="0">
                              <a:latin typeface="Cambria Math" panose="02040503050406030204" pitchFamily="18" charset="0"/>
                            </a:rPr>
                            <m:t>2</m:t>
                          </m:r>
                        </m:sub>
                      </m:sSub>
                      <m:r>
                        <a:rPr lang="en-US" altLang="ja-JP" b="1" i="1" smtClean="0">
                          <a:latin typeface="Cambria Math" panose="02040503050406030204" pitchFamily="18" charset="0"/>
                        </a:rPr>
                        <m:t>=</m:t>
                      </m:r>
                      <m:r>
                        <a:rPr lang="en-US" altLang="ja-JP" b="1" i="1" smtClean="0">
                          <a:latin typeface="Cambria Math" panose="02040503050406030204" pitchFamily="18" charset="0"/>
                        </a:rPr>
                        <m:t>𝑰</m:t>
                      </m:r>
                    </m:oMath>
                  </m:oMathPara>
                </a14:m>
                <a:endParaRPr lang="ja-JP" altLang="en-US" dirty="0"/>
              </a:p>
            </p:txBody>
          </p:sp>
        </mc:Choice>
        <mc:Fallback xmlns="">
          <p:sp>
            <p:nvSpPr>
              <p:cNvPr id="20" name="テキスト ボックス 19">
                <a:extLst>
                  <a:ext uri="{FF2B5EF4-FFF2-40B4-BE49-F238E27FC236}">
                    <a16:creationId xmlns:a16="http://schemas.microsoft.com/office/drawing/2014/main" id="{3092DF8F-7098-46A9-A810-5C5A4F57E65D}"/>
                  </a:ext>
                </a:extLst>
              </p:cNvPr>
              <p:cNvSpPr txBox="1">
                <a:spLocks noRot="1" noChangeAspect="1" noMove="1" noResize="1" noEditPoints="1" noAdjustHandles="1" noChangeArrowheads="1" noChangeShapeType="1" noTextEdit="1"/>
              </p:cNvSpPr>
              <p:nvPr/>
            </p:nvSpPr>
            <p:spPr>
              <a:xfrm>
                <a:off x="5657106" y="3199559"/>
                <a:ext cx="2115641"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C742544E-BA90-4B10-8425-1D82A6E62940}"/>
                  </a:ext>
                </a:extLst>
              </p:cNvPr>
              <p:cNvSpPr txBox="1"/>
              <p:nvPr/>
            </p:nvSpPr>
            <p:spPr>
              <a:xfrm>
                <a:off x="8655291" y="2874300"/>
                <a:ext cx="1944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b="1" i="1" smtClean="0">
                              <a:latin typeface="Cambria Math" panose="02040503050406030204" pitchFamily="18" charset="0"/>
                            </a:rPr>
                          </m:ctrlPr>
                        </m:accPr>
                        <m:e>
                          <m:r>
                            <a:rPr lang="en-US" altLang="ja-JP" b="1" i="1">
                              <a:latin typeface="Cambria Math" panose="02040503050406030204" pitchFamily="18" charset="0"/>
                            </a:rPr>
                            <m:t>𝒙</m:t>
                          </m:r>
                        </m:e>
                      </m:acc>
                      <m:r>
                        <a:rPr lang="en-US" altLang="ja-JP" b="0" i="1" smtClean="0">
                          <a:latin typeface="Cambria Math" panose="02040503050406030204" pitchFamily="18" charset="0"/>
                        </a:rPr>
                        <m:t>=</m:t>
                      </m:r>
                      <m:r>
                        <a:rPr lang="en-US" altLang="ja-JP" b="1" i="1" smtClean="0">
                          <a:latin typeface="Cambria Math" panose="02040503050406030204" pitchFamily="18" charset="0"/>
                        </a:rPr>
                        <m:t>𝒂</m:t>
                      </m:r>
                      <m:r>
                        <a:rPr lang="en-US" altLang="ja-JP" b="0" i="1" smtClean="0">
                          <a:latin typeface="Cambria Math" panose="02040503050406030204" pitchFamily="18" charset="0"/>
                        </a:rPr>
                        <m:t>+</m:t>
                      </m:r>
                      <m:r>
                        <a:rPr lang="en-US" altLang="ja-JP" b="1" i="1" smtClean="0">
                          <a:latin typeface="Cambria Math" panose="02040503050406030204" pitchFamily="18" charset="0"/>
                        </a:rPr>
                        <m:t>𝑨𝒔</m:t>
                      </m:r>
                    </m:oMath>
                  </m:oMathPara>
                </a14:m>
                <a:endParaRPr lang="ja-JP" altLang="en-US" b="1" dirty="0"/>
              </a:p>
            </p:txBody>
          </p:sp>
        </mc:Choice>
        <mc:Fallback xmlns="">
          <p:sp>
            <p:nvSpPr>
              <p:cNvPr id="21" name="テキスト ボックス 20">
                <a:extLst>
                  <a:ext uri="{FF2B5EF4-FFF2-40B4-BE49-F238E27FC236}">
                    <a16:creationId xmlns:a16="http://schemas.microsoft.com/office/drawing/2014/main" id="{C742544E-BA90-4B10-8425-1D82A6E62940}"/>
                  </a:ext>
                </a:extLst>
              </p:cNvPr>
              <p:cNvSpPr txBox="1">
                <a:spLocks noRot="1" noChangeAspect="1" noMove="1" noResize="1" noEditPoints="1" noAdjustHandles="1" noChangeArrowheads="1" noChangeShapeType="1" noTextEdit="1"/>
              </p:cNvSpPr>
              <p:nvPr/>
            </p:nvSpPr>
            <p:spPr>
              <a:xfrm>
                <a:off x="8655291" y="2874300"/>
                <a:ext cx="1944442" cy="369332"/>
              </a:xfrm>
              <a:prstGeom prst="rect">
                <a:avLst/>
              </a:prstGeom>
              <a:blipFill>
                <a:blip r:embed="rId5"/>
                <a:stretch>
                  <a:fillRect t="-6667"/>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DA7AAA5B-297B-4188-937B-5A92E2C3F909}"/>
              </a:ext>
            </a:extLst>
          </p:cNvPr>
          <p:cNvSpPr txBox="1"/>
          <p:nvPr/>
        </p:nvSpPr>
        <p:spPr>
          <a:xfrm>
            <a:off x="555812" y="1357824"/>
            <a:ext cx="11259671" cy="892552"/>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特定の方向や乱数を与えることで、探索範囲を限定・確保する。</a:t>
            </a:r>
            <a:endParaRPr lang="en-US" altLang="ja-JP" sz="2800" dirty="0"/>
          </a:p>
          <a:p>
            <a:pPr marL="800100" lvl="1" indent="-342900">
              <a:buClr>
                <a:schemeClr val="bg1">
                  <a:lumMod val="50000"/>
                </a:schemeClr>
              </a:buClr>
              <a:buFont typeface="Wingdings" panose="05000000000000000000" pitchFamily="2" charset="2"/>
              <a:buChar char="u"/>
            </a:pPr>
            <a:r>
              <a:rPr lang="ja-JP" altLang="en-US" sz="2400" dirty="0"/>
              <a:t>下記を組み合わせる場合もある</a:t>
            </a:r>
            <a:r>
              <a:rPr lang="ja-JP" altLang="en-US" sz="2000" dirty="0"/>
              <a:t>（</a:t>
            </a:r>
            <a:r>
              <a:rPr lang="en-US" altLang="ja-JP" sz="2000" dirty="0"/>
              <a:t>DE</a:t>
            </a:r>
            <a:r>
              <a:rPr lang="ja-JP" altLang="en-US" sz="2000" dirty="0"/>
              <a:t>は線形結合の後に組み合わせる）</a:t>
            </a:r>
            <a:endParaRPr lang="en-US" altLang="ja-JP" sz="3600" dirty="0"/>
          </a:p>
        </p:txBody>
      </p:sp>
      <p:cxnSp>
        <p:nvCxnSpPr>
          <p:cNvPr id="5" name="直線矢印コネクタ 4">
            <a:extLst>
              <a:ext uri="{FF2B5EF4-FFF2-40B4-BE49-F238E27FC236}">
                <a16:creationId xmlns:a16="http://schemas.microsoft.com/office/drawing/2014/main" id="{BE81A551-DC6E-419A-8936-D84B17CD3860}"/>
              </a:ext>
            </a:extLst>
          </p:cNvPr>
          <p:cNvCxnSpPr>
            <a:cxnSpLocks/>
          </p:cNvCxnSpPr>
          <p:nvPr/>
        </p:nvCxnSpPr>
        <p:spPr>
          <a:xfrm>
            <a:off x="1703293" y="6307912"/>
            <a:ext cx="26266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0E770E5-0251-4466-9FEE-F875C91549A3}"/>
              </a:ext>
            </a:extLst>
          </p:cNvPr>
          <p:cNvCxnSpPr>
            <a:cxnSpLocks/>
          </p:cNvCxnSpPr>
          <p:nvPr/>
        </p:nvCxnSpPr>
        <p:spPr>
          <a:xfrm flipV="1">
            <a:off x="1855693" y="4596932"/>
            <a:ext cx="0" cy="1828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F0E9099B-110C-42BD-93D0-07E8B83ED8BC}"/>
                  </a:ext>
                </a:extLst>
              </p:cNvPr>
              <p:cNvSpPr txBox="1"/>
              <p:nvPr/>
            </p:nvSpPr>
            <p:spPr>
              <a:xfrm>
                <a:off x="3942604" y="6307912"/>
                <a:ext cx="5038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0" smtClean="0">
                              <a:latin typeface="Cambria Math" panose="02040503050406030204" pitchFamily="18" charset="0"/>
                            </a:rPr>
                            <m:t>1</m:t>
                          </m:r>
                        </m:sub>
                      </m:sSub>
                    </m:oMath>
                  </m:oMathPara>
                </a14:m>
                <a:endParaRPr lang="ja-JP" altLang="en-US" dirty="0"/>
              </a:p>
            </p:txBody>
          </p:sp>
        </mc:Choice>
        <mc:Fallback xmlns="">
          <p:sp>
            <p:nvSpPr>
              <p:cNvPr id="24" name="テキスト ボックス 23">
                <a:extLst>
                  <a:ext uri="{FF2B5EF4-FFF2-40B4-BE49-F238E27FC236}">
                    <a16:creationId xmlns:a16="http://schemas.microsoft.com/office/drawing/2014/main" id="{F0E9099B-110C-42BD-93D0-07E8B83ED8BC}"/>
                  </a:ext>
                </a:extLst>
              </p:cNvPr>
              <p:cNvSpPr txBox="1">
                <a:spLocks noRot="1" noChangeAspect="1" noMove="1" noResize="1" noEditPoints="1" noAdjustHandles="1" noChangeArrowheads="1" noChangeShapeType="1" noTextEdit="1"/>
              </p:cNvSpPr>
              <p:nvPr/>
            </p:nvSpPr>
            <p:spPr>
              <a:xfrm>
                <a:off x="3942604" y="6307912"/>
                <a:ext cx="503889"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753EA6B8-CBBE-487B-98A6-36640EFC513D}"/>
                  </a:ext>
                </a:extLst>
              </p:cNvPr>
              <p:cNvSpPr txBox="1"/>
              <p:nvPr/>
            </p:nvSpPr>
            <p:spPr>
              <a:xfrm>
                <a:off x="1333343" y="4603835"/>
                <a:ext cx="5038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0" smtClean="0">
                              <a:latin typeface="Cambria Math" panose="02040503050406030204" pitchFamily="18" charset="0"/>
                            </a:rPr>
                            <m:t>2</m:t>
                          </m:r>
                        </m:sub>
                      </m:sSub>
                    </m:oMath>
                  </m:oMathPara>
                </a14:m>
                <a:endParaRPr lang="ja-JP" altLang="en-US" dirty="0"/>
              </a:p>
            </p:txBody>
          </p:sp>
        </mc:Choice>
        <mc:Fallback xmlns="">
          <p:sp>
            <p:nvSpPr>
              <p:cNvPr id="25" name="テキスト ボックス 24">
                <a:extLst>
                  <a:ext uri="{FF2B5EF4-FFF2-40B4-BE49-F238E27FC236}">
                    <a16:creationId xmlns:a16="http://schemas.microsoft.com/office/drawing/2014/main" id="{753EA6B8-CBBE-487B-98A6-36640EFC513D}"/>
                  </a:ext>
                </a:extLst>
              </p:cNvPr>
              <p:cNvSpPr txBox="1">
                <a:spLocks noRot="1" noChangeAspect="1" noMove="1" noResize="1" noEditPoints="1" noAdjustHandles="1" noChangeArrowheads="1" noChangeShapeType="1" noTextEdit="1"/>
              </p:cNvSpPr>
              <p:nvPr/>
            </p:nvSpPr>
            <p:spPr>
              <a:xfrm>
                <a:off x="1333343" y="4603835"/>
                <a:ext cx="503889"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D234B7C6-93BA-4566-868E-ED317948118D}"/>
                  </a:ext>
                </a:extLst>
              </p:cNvPr>
              <p:cNvSpPr txBox="1"/>
              <p:nvPr/>
            </p:nvSpPr>
            <p:spPr>
              <a:xfrm>
                <a:off x="2370973" y="5766583"/>
                <a:ext cx="2653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rPr>
                        <m:t>𝒂</m:t>
                      </m:r>
                    </m:oMath>
                  </m:oMathPara>
                </a14:m>
                <a:endParaRPr lang="ja-JP" altLang="en-US" b="1" dirty="0"/>
              </a:p>
            </p:txBody>
          </p:sp>
        </mc:Choice>
        <mc:Fallback xmlns="">
          <p:sp>
            <p:nvSpPr>
              <p:cNvPr id="26" name="テキスト ボックス 25">
                <a:extLst>
                  <a:ext uri="{FF2B5EF4-FFF2-40B4-BE49-F238E27FC236}">
                    <a16:creationId xmlns:a16="http://schemas.microsoft.com/office/drawing/2014/main" id="{D234B7C6-93BA-4566-868E-ED317948118D}"/>
                  </a:ext>
                </a:extLst>
              </p:cNvPr>
              <p:cNvSpPr txBox="1">
                <a:spLocks noRot="1" noChangeAspect="1" noMove="1" noResize="1" noEditPoints="1" noAdjustHandles="1" noChangeArrowheads="1" noChangeShapeType="1" noTextEdit="1"/>
              </p:cNvSpPr>
              <p:nvPr/>
            </p:nvSpPr>
            <p:spPr>
              <a:xfrm>
                <a:off x="2370973" y="5766583"/>
                <a:ext cx="265392" cy="369332"/>
              </a:xfrm>
              <a:prstGeom prst="rect">
                <a:avLst/>
              </a:prstGeom>
              <a:blipFill>
                <a:blip r:embed="rId8"/>
                <a:stretch>
                  <a:fillRect r="-13953"/>
                </a:stretch>
              </a:blipFill>
            </p:spPr>
            <p:txBody>
              <a:bodyPr/>
              <a:lstStyle/>
              <a:p>
                <a:r>
                  <a:rPr lang="ja-JP" altLang="en-US">
                    <a:noFill/>
                  </a:rPr>
                  <a:t> </a:t>
                </a:r>
              </a:p>
            </p:txBody>
          </p:sp>
        </mc:Fallback>
      </mc:AlternateContent>
      <p:sp>
        <p:nvSpPr>
          <p:cNvPr id="27" name="楕円 26">
            <a:extLst>
              <a:ext uri="{FF2B5EF4-FFF2-40B4-BE49-F238E27FC236}">
                <a16:creationId xmlns:a16="http://schemas.microsoft.com/office/drawing/2014/main" id="{FFBD1812-F9F5-4B63-9E34-39B12281323B}"/>
              </a:ext>
            </a:extLst>
          </p:cNvPr>
          <p:cNvSpPr/>
          <p:nvPr/>
        </p:nvSpPr>
        <p:spPr>
          <a:xfrm>
            <a:off x="2661517" y="5898553"/>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楕円 27">
            <a:extLst>
              <a:ext uri="{FF2B5EF4-FFF2-40B4-BE49-F238E27FC236}">
                <a16:creationId xmlns:a16="http://schemas.microsoft.com/office/drawing/2014/main" id="{A586CD81-ADBB-482E-AA58-99210D4ED943}"/>
              </a:ext>
            </a:extLst>
          </p:cNvPr>
          <p:cNvSpPr/>
          <p:nvPr/>
        </p:nvSpPr>
        <p:spPr>
          <a:xfrm>
            <a:off x="2062006" y="5362740"/>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楕円 28">
            <a:extLst>
              <a:ext uri="{FF2B5EF4-FFF2-40B4-BE49-F238E27FC236}">
                <a16:creationId xmlns:a16="http://schemas.microsoft.com/office/drawing/2014/main" id="{EBED0B2F-82B2-4712-BAEE-AC00070A9981}"/>
              </a:ext>
            </a:extLst>
          </p:cNvPr>
          <p:cNvSpPr/>
          <p:nvPr/>
        </p:nvSpPr>
        <p:spPr>
          <a:xfrm>
            <a:off x="3003841" y="4676582"/>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61DEBF0C-0E90-462D-A3B8-5ACB105E5FDC}"/>
                  </a:ext>
                </a:extLst>
              </p:cNvPr>
              <p:cNvSpPr txBox="1"/>
              <p:nvPr/>
            </p:nvSpPr>
            <p:spPr>
              <a:xfrm>
                <a:off x="1819326" y="5000149"/>
                <a:ext cx="342212" cy="3916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b="1" i="1">
                              <a:latin typeface="Cambria Math" panose="02040503050406030204" pitchFamily="18" charset="0"/>
                            </a:rPr>
                            <m:t>𝒃</m:t>
                          </m:r>
                        </m:e>
                        <m:sub>
                          <m:r>
                            <a:rPr lang="en-US" altLang="ja-JP" i="1">
                              <a:latin typeface="Cambria Math" panose="02040503050406030204" pitchFamily="18" charset="0"/>
                            </a:rPr>
                            <m:t>𝑗</m:t>
                          </m:r>
                        </m:sub>
                      </m:sSub>
                    </m:oMath>
                  </m:oMathPara>
                </a14:m>
                <a:endParaRPr lang="ja-JP" altLang="en-US" b="1" dirty="0"/>
              </a:p>
            </p:txBody>
          </p:sp>
        </mc:Choice>
        <mc:Fallback xmlns="">
          <p:sp>
            <p:nvSpPr>
              <p:cNvPr id="30" name="テキスト ボックス 29">
                <a:extLst>
                  <a:ext uri="{FF2B5EF4-FFF2-40B4-BE49-F238E27FC236}">
                    <a16:creationId xmlns:a16="http://schemas.microsoft.com/office/drawing/2014/main" id="{61DEBF0C-0E90-462D-A3B8-5ACB105E5FDC}"/>
                  </a:ext>
                </a:extLst>
              </p:cNvPr>
              <p:cNvSpPr txBox="1">
                <a:spLocks noRot="1" noChangeAspect="1" noMove="1" noResize="1" noEditPoints="1" noAdjustHandles="1" noChangeArrowheads="1" noChangeShapeType="1" noTextEdit="1"/>
              </p:cNvSpPr>
              <p:nvPr/>
            </p:nvSpPr>
            <p:spPr>
              <a:xfrm>
                <a:off x="1819326" y="5000149"/>
                <a:ext cx="342212" cy="391646"/>
              </a:xfrm>
              <a:prstGeom prst="rect">
                <a:avLst/>
              </a:prstGeom>
              <a:blipFill>
                <a:blip r:embed="rId9"/>
                <a:stretch>
                  <a:fillRect r="-7018" b="-9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3567A53D-40AC-40F3-8BD8-89B01CF030E8}"/>
                  </a:ext>
                </a:extLst>
              </p:cNvPr>
              <p:cNvSpPr txBox="1"/>
              <p:nvPr/>
            </p:nvSpPr>
            <p:spPr>
              <a:xfrm>
                <a:off x="2677721" y="4409414"/>
                <a:ext cx="342212" cy="3916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1" i="1" smtClean="0">
                              <a:latin typeface="Cambria Math" panose="02040503050406030204" pitchFamily="18" charset="0"/>
                            </a:rPr>
                            <m:t>𝒄</m:t>
                          </m:r>
                        </m:e>
                        <m:sub>
                          <m:r>
                            <a:rPr lang="en-US" altLang="ja-JP" i="1">
                              <a:latin typeface="Cambria Math" panose="02040503050406030204" pitchFamily="18" charset="0"/>
                            </a:rPr>
                            <m:t>𝑗</m:t>
                          </m:r>
                        </m:sub>
                      </m:sSub>
                    </m:oMath>
                  </m:oMathPara>
                </a14:m>
                <a:endParaRPr lang="ja-JP" altLang="en-US" b="1" dirty="0"/>
              </a:p>
            </p:txBody>
          </p:sp>
        </mc:Choice>
        <mc:Fallback xmlns="">
          <p:sp>
            <p:nvSpPr>
              <p:cNvPr id="31" name="テキスト ボックス 30">
                <a:extLst>
                  <a:ext uri="{FF2B5EF4-FFF2-40B4-BE49-F238E27FC236}">
                    <a16:creationId xmlns:a16="http://schemas.microsoft.com/office/drawing/2014/main" id="{3567A53D-40AC-40F3-8BD8-89B01CF030E8}"/>
                  </a:ext>
                </a:extLst>
              </p:cNvPr>
              <p:cNvSpPr txBox="1">
                <a:spLocks noRot="1" noChangeAspect="1" noMove="1" noResize="1" noEditPoints="1" noAdjustHandles="1" noChangeArrowheads="1" noChangeShapeType="1" noTextEdit="1"/>
              </p:cNvSpPr>
              <p:nvPr/>
            </p:nvSpPr>
            <p:spPr>
              <a:xfrm>
                <a:off x="2677721" y="4409414"/>
                <a:ext cx="342212" cy="391646"/>
              </a:xfrm>
              <a:prstGeom prst="rect">
                <a:avLst/>
              </a:prstGeom>
              <a:blipFill>
                <a:blip r:embed="rId10"/>
                <a:stretch>
                  <a:fillRect r="-1786" b="-7692"/>
                </a:stretch>
              </a:blipFill>
            </p:spPr>
            <p:txBody>
              <a:bodyPr/>
              <a:lstStyle/>
              <a:p>
                <a:r>
                  <a:rPr lang="ja-JP" altLang="en-US">
                    <a:noFill/>
                  </a:rPr>
                  <a:t> </a:t>
                </a:r>
              </a:p>
            </p:txBody>
          </p:sp>
        </mc:Fallback>
      </mc:AlternateContent>
      <p:cxnSp>
        <p:nvCxnSpPr>
          <p:cNvPr id="32" name="直線矢印コネクタ 31">
            <a:extLst>
              <a:ext uri="{FF2B5EF4-FFF2-40B4-BE49-F238E27FC236}">
                <a16:creationId xmlns:a16="http://schemas.microsoft.com/office/drawing/2014/main" id="{7711975A-9D8B-44DD-94C6-D11FF9097467}"/>
              </a:ext>
            </a:extLst>
          </p:cNvPr>
          <p:cNvCxnSpPr>
            <a:cxnSpLocks/>
            <a:stCxn id="28" idx="7"/>
            <a:endCxn id="29" idx="2"/>
          </p:cNvCxnSpPr>
          <p:nvPr/>
        </p:nvCxnSpPr>
        <p:spPr>
          <a:xfrm flipV="1">
            <a:off x="2213907" y="4766582"/>
            <a:ext cx="789934" cy="622518"/>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DF3C5A53-7021-4C67-92A1-594DE5DFA18E}"/>
              </a:ext>
            </a:extLst>
          </p:cNvPr>
          <p:cNvCxnSpPr>
            <a:cxnSpLocks/>
          </p:cNvCxnSpPr>
          <p:nvPr/>
        </p:nvCxnSpPr>
        <p:spPr>
          <a:xfrm>
            <a:off x="5377409" y="6298574"/>
            <a:ext cx="26266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B90C19F6-FB40-4BA6-9AE3-64F53742A5EF}"/>
              </a:ext>
            </a:extLst>
          </p:cNvPr>
          <p:cNvCxnSpPr>
            <a:cxnSpLocks/>
          </p:cNvCxnSpPr>
          <p:nvPr/>
        </p:nvCxnSpPr>
        <p:spPr>
          <a:xfrm flipV="1">
            <a:off x="5529809" y="4587594"/>
            <a:ext cx="0" cy="1828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9E235BB8-807C-40E2-BC3E-EC5071D3D214}"/>
                  </a:ext>
                </a:extLst>
              </p:cNvPr>
              <p:cNvSpPr txBox="1"/>
              <p:nvPr/>
            </p:nvSpPr>
            <p:spPr>
              <a:xfrm>
                <a:off x="7616720" y="6298574"/>
                <a:ext cx="5038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0" smtClean="0">
                              <a:latin typeface="Cambria Math" panose="02040503050406030204" pitchFamily="18" charset="0"/>
                            </a:rPr>
                            <m:t>1</m:t>
                          </m:r>
                        </m:sub>
                      </m:sSub>
                    </m:oMath>
                  </m:oMathPara>
                </a14:m>
                <a:endParaRPr lang="ja-JP" altLang="en-US" dirty="0"/>
              </a:p>
            </p:txBody>
          </p:sp>
        </mc:Choice>
        <mc:Fallback xmlns="">
          <p:sp>
            <p:nvSpPr>
              <p:cNvPr id="41" name="テキスト ボックス 40">
                <a:extLst>
                  <a:ext uri="{FF2B5EF4-FFF2-40B4-BE49-F238E27FC236}">
                    <a16:creationId xmlns:a16="http://schemas.microsoft.com/office/drawing/2014/main" id="{9E235BB8-807C-40E2-BC3E-EC5071D3D214}"/>
                  </a:ext>
                </a:extLst>
              </p:cNvPr>
              <p:cNvSpPr txBox="1">
                <a:spLocks noRot="1" noChangeAspect="1" noMove="1" noResize="1" noEditPoints="1" noAdjustHandles="1" noChangeArrowheads="1" noChangeShapeType="1" noTextEdit="1"/>
              </p:cNvSpPr>
              <p:nvPr/>
            </p:nvSpPr>
            <p:spPr>
              <a:xfrm>
                <a:off x="7616720" y="6298574"/>
                <a:ext cx="503889"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A0745580-2698-4D21-AF47-7886B9434030}"/>
                  </a:ext>
                </a:extLst>
              </p:cNvPr>
              <p:cNvSpPr txBox="1"/>
              <p:nvPr/>
            </p:nvSpPr>
            <p:spPr>
              <a:xfrm>
                <a:off x="5007459" y="4594497"/>
                <a:ext cx="5038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0" smtClean="0">
                              <a:latin typeface="Cambria Math" panose="02040503050406030204" pitchFamily="18" charset="0"/>
                            </a:rPr>
                            <m:t>2</m:t>
                          </m:r>
                        </m:sub>
                      </m:sSub>
                    </m:oMath>
                  </m:oMathPara>
                </a14:m>
                <a:endParaRPr lang="ja-JP" altLang="en-US" dirty="0"/>
              </a:p>
            </p:txBody>
          </p:sp>
        </mc:Choice>
        <mc:Fallback xmlns="">
          <p:sp>
            <p:nvSpPr>
              <p:cNvPr id="42" name="テキスト ボックス 41">
                <a:extLst>
                  <a:ext uri="{FF2B5EF4-FFF2-40B4-BE49-F238E27FC236}">
                    <a16:creationId xmlns:a16="http://schemas.microsoft.com/office/drawing/2014/main" id="{A0745580-2698-4D21-AF47-7886B9434030}"/>
                  </a:ext>
                </a:extLst>
              </p:cNvPr>
              <p:cNvSpPr txBox="1">
                <a:spLocks noRot="1" noChangeAspect="1" noMove="1" noResize="1" noEditPoints="1" noAdjustHandles="1" noChangeArrowheads="1" noChangeShapeType="1" noTextEdit="1"/>
              </p:cNvSpPr>
              <p:nvPr/>
            </p:nvSpPr>
            <p:spPr>
              <a:xfrm>
                <a:off x="5007459" y="4594497"/>
                <a:ext cx="503889" cy="369332"/>
              </a:xfrm>
              <a:prstGeom prst="rect">
                <a:avLst/>
              </a:prstGeom>
              <a:blipFill>
                <a:blip r:embed="rId12"/>
                <a:stretch>
                  <a:fillRect/>
                </a:stretch>
              </a:blipFill>
            </p:spPr>
            <p:txBody>
              <a:bodyPr/>
              <a:lstStyle/>
              <a:p>
                <a:r>
                  <a:rPr lang="ja-JP" altLang="en-US">
                    <a:noFill/>
                  </a:rPr>
                  <a:t> </a:t>
                </a:r>
              </a:p>
            </p:txBody>
          </p:sp>
        </mc:Fallback>
      </mc:AlternateContent>
      <p:sp>
        <p:nvSpPr>
          <p:cNvPr id="45" name="楕円 44">
            <a:extLst>
              <a:ext uri="{FF2B5EF4-FFF2-40B4-BE49-F238E27FC236}">
                <a16:creationId xmlns:a16="http://schemas.microsoft.com/office/drawing/2014/main" id="{E8A6F581-65E4-4E17-80BC-ED2CB4C6CB8B}"/>
              </a:ext>
            </a:extLst>
          </p:cNvPr>
          <p:cNvSpPr/>
          <p:nvPr/>
        </p:nvSpPr>
        <p:spPr>
          <a:xfrm>
            <a:off x="5908491" y="5834742"/>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6" name="楕円 45">
            <a:extLst>
              <a:ext uri="{FF2B5EF4-FFF2-40B4-BE49-F238E27FC236}">
                <a16:creationId xmlns:a16="http://schemas.microsoft.com/office/drawing/2014/main" id="{39862C94-88F9-4B65-82FF-590CA0F22CDE}"/>
              </a:ext>
            </a:extLst>
          </p:cNvPr>
          <p:cNvSpPr/>
          <p:nvPr/>
        </p:nvSpPr>
        <p:spPr>
          <a:xfrm>
            <a:off x="7367414" y="4895351"/>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913DE8DD-8655-45B3-A3EC-532F98D0907A}"/>
                  </a:ext>
                </a:extLst>
              </p:cNvPr>
              <p:cNvSpPr txBox="1"/>
              <p:nvPr/>
            </p:nvSpPr>
            <p:spPr>
              <a:xfrm>
                <a:off x="5611197" y="5624128"/>
                <a:ext cx="2653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rPr>
                        <m:t>𝒂</m:t>
                      </m:r>
                    </m:oMath>
                  </m:oMathPara>
                </a14:m>
                <a:endParaRPr lang="ja-JP" altLang="en-US" b="1" dirty="0"/>
              </a:p>
            </p:txBody>
          </p:sp>
        </mc:Choice>
        <mc:Fallback xmlns="">
          <p:sp>
            <p:nvSpPr>
              <p:cNvPr id="47" name="テキスト ボックス 46">
                <a:extLst>
                  <a:ext uri="{FF2B5EF4-FFF2-40B4-BE49-F238E27FC236}">
                    <a16:creationId xmlns:a16="http://schemas.microsoft.com/office/drawing/2014/main" id="{913DE8DD-8655-45B3-A3EC-532F98D0907A}"/>
                  </a:ext>
                </a:extLst>
              </p:cNvPr>
              <p:cNvSpPr txBox="1">
                <a:spLocks noRot="1" noChangeAspect="1" noMove="1" noResize="1" noEditPoints="1" noAdjustHandles="1" noChangeArrowheads="1" noChangeShapeType="1" noTextEdit="1"/>
              </p:cNvSpPr>
              <p:nvPr/>
            </p:nvSpPr>
            <p:spPr>
              <a:xfrm>
                <a:off x="5611197" y="5624128"/>
                <a:ext cx="265392" cy="369332"/>
              </a:xfrm>
              <a:prstGeom prst="rect">
                <a:avLst/>
              </a:prstGeom>
              <a:blipFill>
                <a:blip r:embed="rId13"/>
                <a:stretch>
                  <a:fillRect r="-11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4DD336C6-3D78-44D5-A35F-0B4D48F9B025}"/>
                  </a:ext>
                </a:extLst>
              </p:cNvPr>
              <p:cNvSpPr txBox="1"/>
              <p:nvPr/>
            </p:nvSpPr>
            <p:spPr>
              <a:xfrm>
                <a:off x="7458636" y="4538019"/>
                <a:ext cx="2653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rPr>
                        <m:t>𝒃</m:t>
                      </m:r>
                    </m:oMath>
                  </m:oMathPara>
                </a14:m>
                <a:endParaRPr lang="ja-JP" altLang="en-US" b="1" dirty="0"/>
              </a:p>
            </p:txBody>
          </p:sp>
        </mc:Choice>
        <mc:Fallback xmlns="">
          <p:sp>
            <p:nvSpPr>
              <p:cNvPr id="49" name="テキスト ボックス 48">
                <a:extLst>
                  <a:ext uri="{FF2B5EF4-FFF2-40B4-BE49-F238E27FC236}">
                    <a16:creationId xmlns:a16="http://schemas.microsoft.com/office/drawing/2014/main" id="{4DD336C6-3D78-44D5-A35F-0B4D48F9B025}"/>
                  </a:ext>
                </a:extLst>
              </p:cNvPr>
              <p:cNvSpPr txBox="1">
                <a:spLocks noRot="1" noChangeAspect="1" noMove="1" noResize="1" noEditPoints="1" noAdjustHandles="1" noChangeArrowheads="1" noChangeShapeType="1" noTextEdit="1"/>
              </p:cNvSpPr>
              <p:nvPr/>
            </p:nvSpPr>
            <p:spPr>
              <a:xfrm>
                <a:off x="7458636" y="4538019"/>
                <a:ext cx="265392" cy="369332"/>
              </a:xfrm>
              <a:prstGeom prst="rect">
                <a:avLst/>
              </a:prstGeom>
              <a:blipFill>
                <a:blip r:embed="rId14"/>
                <a:stretch>
                  <a:fillRect r="-20930"/>
                </a:stretch>
              </a:blipFill>
            </p:spPr>
            <p:txBody>
              <a:bodyPr/>
              <a:lstStyle/>
              <a:p>
                <a:r>
                  <a:rPr lang="ja-JP" altLang="en-US">
                    <a:noFill/>
                  </a:rPr>
                  <a:t> </a:t>
                </a:r>
              </a:p>
            </p:txBody>
          </p:sp>
        </mc:Fallback>
      </mc:AlternateContent>
      <p:sp>
        <p:nvSpPr>
          <p:cNvPr id="50" name="正方形/長方形 49">
            <a:extLst>
              <a:ext uri="{FF2B5EF4-FFF2-40B4-BE49-F238E27FC236}">
                <a16:creationId xmlns:a16="http://schemas.microsoft.com/office/drawing/2014/main" id="{5DFCB14F-2E1D-4F70-B1CD-CDAA678F2145}"/>
              </a:ext>
            </a:extLst>
          </p:cNvPr>
          <p:cNvSpPr/>
          <p:nvPr/>
        </p:nvSpPr>
        <p:spPr>
          <a:xfrm>
            <a:off x="8994064" y="4753181"/>
            <a:ext cx="1470128" cy="1260771"/>
          </a:xfrm>
          <a:prstGeom prst="rect">
            <a:avLst/>
          </a:prstGeom>
          <a:gradFill flip="none" rotWithShape="1">
            <a:gsLst>
              <a:gs pos="0">
                <a:schemeClr val="accent2"/>
              </a:gs>
              <a:gs pos="49000">
                <a:schemeClr val="accent2">
                  <a:lumMod val="60000"/>
                  <a:lumOff val="40000"/>
                </a:schemeClr>
              </a:gs>
              <a:gs pos="88000">
                <a:schemeClr val="accent2">
                  <a:lumMod val="20000"/>
                  <a:lumOff val="8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矢印コネクタ 50">
            <a:extLst>
              <a:ext uri="{FF2B5EF4-FFF2-40B4-BE49-F238E27FC236}">
                <a16:creationId xmlns:a16="http://schemas.microsoft.com/office/drawing/2014/main" id="{DFEFEA38-6FE2-43D6-8CFC-22E6A59EB4EA}"/>
              </a:ext>
            </a:extLst>
          </p:cNvPr>
          <p:cNvCxnSpPr>
            <a:cxnSpLocks/>
          </p:cNvCxnSpPr>
          <p:nvPr/>
        </p:nvCxnSpPr>
        <p:spPr>
          <a:xfrm>
            <a:off x="8382965" y="6272593"/>
            <a:ext cx="26266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24FFC9FE-853D-4F92-BF98-51247E956AD6}"/>
              </a:ext>
            </a:extLst>
          </p:cNvPr>
          <p:cNvCxnSpPr>
            <a:cxnSpLocks/>
          </p:cNvCxnSpPr>
          <p:nvPr/>
        </p:nvCxnSpPr>
        <p:spPr>
          <a:xfrm flipV="1">
            <a:off x="8535365" y="4561613"/>
            <a:ext cx="0" cy="1828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7D5CB4CD-3251-4049-AEB2-A6AC12CDD7AB}"/>
                  </a:ext>
                </a:extLst>
              </p:cNvPr>
              <p:cNvSpPr txBox="1"/>
              <p:nvPr/>
            </p:nvSpPr>
            <p:spPr>
              <a:xfrm>
                <a:off x="10622276" y="6272593"/>
                <a:ext cx="5038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0" smtClean="0">
                              <a:latin typeface="Cambria Math" panose="02040503050406030204" pitchFamily="18" charset="0"/>
                            </a:rPr>
                            <m:t>1</m:t>
                          </m:r>
                        </m:sub>
                      </m:sSub>
                    </m:oMath>
                  </m:oMathPara>
                </a14:m>
                <a:endParaRPr lang="ja-JP" altLang="en-US" dirty="0"/>
              </a:p>
            </p:txBody>
          </p:sp>
        </mc:Choice>
        <mc:Fallback xmlns="">
          <p:sp>
            <p:nvSpPr>
              <p:cNvPr id="53" name="テキスト ボックス 52">
                <a:extLst>
                  <a:ext uri="{FF2B5EF4-FFF2-40B4-BE49-F238E27FC236}">
                    <a16:creationId xmlns:a16="http://schemas.microsoft.com/office/drawing/2014/main" id="{7D5CB4CD-3251-4049-AEB2-A6AC12CDD7AB}"/>
                  </a:ext>
                </a:extLst>
              </p:cNvPr>
              <p:cNvSpPr txBox="1">
                <a:spLocks noRot="1" noChangeAspect="1" noMove="1" noResize="1" noEditPoints="1" noAdjustHandles="1" noChangeArrowheads="1" noChangeShapeType="1" noTextEdit="1"/>
              </p:cNvSpPr>
              <p:nvPr/>
            </p:nvSpPr>
            <p:spPr>
              <a:xfrm>
                <a:off x="10622276" y="6272593"/>
                <a:ext cx="503889"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0B06A08E-A25B-4734-9774-837FE235E70C}"/>
                  </a:ext>
                </a:extLst>
              </p:cNvPr>
              <p:cNvSpPr txBox="1"/>
              <p:nvPr/>
            </p:nvSpPr>
            <p:spPr>
              <a:xfrm>
                <a:off x="8013015" y="4568516"/>
                <a:ext cx="5038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0" smtClean="0">
                              <a:latin typeface="Cambria Math" panose="02040503050406030204" pitchFamily="18" charset="0"/>
                            </a:rPr>
                            <m:t>2</m:t>
                          </m:r>
                        </m:sub>
                      </m:sSub>
                    </m:oMath>
                  </m:oMathPara>
                </a14:m>
                <a:endParaRPr lang="ja-JP" altLang="en-US" dirty="0"/>
              </a:p>
            </p:txBody>
          </p:sp>
        </mc:Choice>
        <mc:Fallback xmlns="">
          <p:sp>
            <p:nvSpPr>
              <p:cNvPr id="54" name="テキスト ボックス 53">
                <a:extLst>
                  <a:ext uri="{FF2B5EF4-FFF2-40B4-BE49-F238E27FC236}">
                    <a16:creationId xmlns:a16="http://schemas.microsoft.com/office/drawing/2014/main" id="{0B06A08E-A25B-4734-9774-837FE235E70C}"/>
                  </a:ext>
                </a:extLst>
              </p:cNvPr>
              <p:cNvSpPr txBox="1">
                <a:spLocks noRot="1" noChangeAspect="1" noMove="1" noResize="1" noEditPoints="1" noAdjustHandles="1" noChangeArrowheads="1" noChangeShapeType="1" noTextEdit="1"/>
              </p:cNvSpPr>
              <p:nvPr/>
            </p:nvSpPr>
            <p:spPr>
              <a:xfrm>
                <a:off x="8013015" y="4568516"/>
                <a:ext cx="503889" cy="369332"/>
              </a:xfrm>
              <a:prstGeom prst="rect">
                <a:avLst/>
              </a:prstGeom>
              <a:blipFill>
                <a:blip r:embed="rId16"/>
                <a:stretch>
                  <a:fillRect/>
                </a:stretch>
              </a:blipFill>
            </p:spPr>
            <p:txBody>
              <a:bodyPr/>
              <a:lstStyle/>
              <a:p>
                <a:r>
                  <a:rPr lang="ja-JP" altLang="en-US">
                    <a:noFill/>
                  </a:rPr>
                  <a:t> </a:t>
                </a:r>
              </a:p>
            </p:txBody>
          </p:sp>
        </mc:Fallback>
      </mc:AlternateContent>
      <p:sp>
        <p:nvSpPr>
          <p:cNvPr id="55" name="楕円 54">
            <a:extLst>
              <a:ext uri="{FF2B5EF4-FFF2-40B4-BE49-F238E27FC236}">
                <a16:creationId xmlns:a16="http://schemas.microsoft.com/office/drawing/2014/main" id="{2C183282-4174-4EAD-AD67-EDFA896612FA}"/>
              </a:ext>
            </a:extLst>
          </p:cNvPr>
          <p:cNvSpPr/>
          <p:nvPr/>
        </p:nvSpPr>
        <p:spPr>
          <a:xfrm>
            <a:off x="9627512" y="5331210"/>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88D7D4CF-8838-4BC9-9F80-4B1CE9DA3085}"/>
                  </a:ext>
                </a:extLst>
              </p:cNvPr>
              <p:cNvSpPr txBox="1"/>
              <p:nvPr/>
            </p:nvSpPr>
            <p:spPr>
              <a:xfrm>
                <a:off x="9783816" y="5258903"/>
                <a:ext cx="2653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rPr>
                        <m:t>𝒂</m:t>
                      </m:r>
                    </m:oMath>
                  </m:oMathPara>
                </a14:m>
                <a:endParaRPr lang="ja-JP" altLang="en-US" b="1" dirty="0"/>
              </a:p>
            </p:txBody>
          </p:sp>
        </mc:Choice>
        <mc:Fallback xmlns="">
          <p:sp>
            <p:nvSpPr>
              <p:cNvPr id="57" name="テキスト ボックス 56">
                <a:extLst>
                  <a:ext uri="{FF2B5EF4-FFF2-40B4-BE49-F238E27FC236}">
                    <a16:creationId xmlns:a16="http://schemas.microsoft.com/office/drawing/2014/main" id="{88D7D4CF-8838-4BC9-9F80-4B1CE9DA3085}"/>
                  </a:ext>
                </a:extLst>
              </p:cNvPr>
              <p:cNvSpPr txBox="1">
                <a:spLocks noRot="1" noChangeAspect="1" noMove="1" noResize="1" noEditPoints="1" noAdjustHandles="1" noChangeArrowheads="1" noChangeShapeType="1" noTextEdit="1"/>
              </p:cNvSpPr>
              <p:nvPr/>
            </p:nvSpPr>
            <p:spPr>
              <a:xfrm>
                <a:off x="9783816" y="5258903"/>
                <a:ext cx="265392" cy="369332"/>
              </a:xfrm>
              <a:prstGeom prst="rect">
                <a:avLst/>
              </a:prstGeom>
              <a:blipFill>
                <a:blip r:embed="rId17"/>
                <a:stretch>
                  <a:fillRect r="-13953"/>
                </a:stretch>
              </a:blipFill>
            </p:spPr>
            <p:txBody>
              <a:bodyPr/>
              <a:lstStyle/>
              <a:p>
                <a:r>
                  <a:rPr lang="ja-JP" altLang="en-US">
                    <a:noFill/>
                  </a:rPr>
                  <a:t> </a:t>
                </a:r>
              </a:p>
            </p:txBody>
          </p:sp>
        </mc:Fallback>
      </mc:AlternateContent>
      <p:cxnSp>
        <p:nvCxnSpPr>
          <p:cNvPr id="59" name="直線矢印コネクタ 58">
            <a:extLst>
              <a:ext uri="{FF2B5EF4-FFF2-40B4-BE49-F238E27FC236}">
                <a16:creationId xmlns:a16="http://schemas.microsoft.com/office/drawing/2014/main" id="{1EB9EF6D-3CAA-45C2-8070-EBC1B44BAE26}"/>
              </a:ext>
            </a:extLst>
          </p:cNvPr>
          <p:cNvCxnSpPr>
            <a:cxnSpLocks/>
            <a:stCxn id="55" idx="7"/>
          </p:cNvCxnSpPr>
          <p:nvPr/>
        </p:nvCxnSpPr>
        <p:spPr>
          <a:xfrm flipV="1">
            <a:off x="9779413" y="4904316"/>
            <a:ext cx="377599" cy="453254"/>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5D3E665-1C2C-4E3E-AE3A-DE0ED63A3017}"/>
                  </a:ext>
                </a:extLst>
              </p:cNvPr>
              <p:cNvSpPr txBox="1"/>
              <p:nvPr/>
            </p:nvSpPr>
            <p:spPr>
              <a:xfrm>
                <a:off x="9746553" y="4701645"/>
                <a:ext cx="222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rPr>
                        <m:t>𝒔</m:t>
                      </m:r>
                    </m:oMath>
                  </m:oMathPara>
                </a14:m>
                <a:endParaRPr lang="ja-JP" altLang="en-US" b="1" dirty="0"/>
              </a:p>
            </p:txBody>
          </p:sp>
        </mc:Choice>
        <mc:Fallback xmlns="">
          <p:sp>
            <p:nvSpPr>
              <p:cNvPr id="62" name="テキスト ボックス 61">
                <a:extLst>
                  <a:ext uri="{FF2B5EF4-FFF2-40B4-BE49-F238E27FC236}">
                    <a16:creationId xmlns:a16="http://schemas.microsoft.com/office/drawing/2014/main" id="{A5D3E665-1C2C-4E3E-AE3A-DE0ED63A3017}"/>
                  </a:ext>
                </a:extLst>
              </p:cNvPr>
              <p:cNvSpPr txBox="1">
                <a:spLocks noRot="1" noChangeAspect="1" noMove="1" noResize="1" noEditPoints="1" noAdjustHandles="1" noChangeArrowheads="1" noChangeShapeType="1" noTextEdit="1"/>
              </p:cNvSpPr>
              <p:nvPr/>
            </p:nvSpPr>
            <p:spPr>
              <a:xfrm>
                <a:off x="9746553" y="4701645"/>
                <a:ext cx="222200" cy="369332"/>
              </a:xfrm>
              <a:prstGeom prst="rect">
                <a:avLst/>
              </a:prstGeom>
              <a:blipFill>
                <a:blip r:embed="rId18"/>
                <a:stretch>
                  <a:fillRect r="-22222"/>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2E362691-4534-43A5-9BE3-2A641978A876}"/>
              </a:ext>
            </a:extLst>
          </p:cNvPr>
          <p:cNvSpPr txBox="1"/>
          <p:nvPr/>
        </p:nvSpPr>
        <p:spPr>
          <a:xfrm>
            <a:off x="8593560" y="6416150"/>
            <a:ext cx="2245866" cy="338554"/>
          </a:xfrm>
          <a:prstGeom prst="rect">
            <a:avLst/>
          </a:prstGeom>
          <a:noFill/>
        </p:spPr>
        <p:txBody>
          <a:bodyPr wrap="square" rtlCol="0">
            <a:spAutoFit/>
          </a:bodyPr>
          <a:lstStyle/>
          <a:p>
            <a:pPr algn="ctr"/>
            <a:r>
              <a:rPr lang="ja-JP" altLang="en-US" sz="1600" dirty="0"/>
              <a:t>色の濃淡は確率密度</a:t>
            </a:r>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FD12110F-CB1E-40D9-A73E-3E9B97FAFDE1}"/>
                  </a:ext>
                </a:extLst>
              </p:cNvPr>
              <p:cNvSpPr txBox="1"/>
              <p:nvPr/>
            </p:nvSpPr>
            <p:spPr>
              <a:xfrm>
                <a:off x="5809128" y="3548426"/>
                <a:ext cx="1807592"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𝑀</m:t>
                          </m:r>
                        </m:e>
                        <m:sub>
                          <m:r>
                            <a:rPr lang="en-US" altLang="ja-JP" b="0" i="1" smtClean="0">
                              <a:latin typeface="Cambria Math" panose="02040503050406030204" pitchFamily="18" charset="0"/>
                            </a:rPr>
                            <m:t>1,</m:t>
                          </m:r>
                          <m:r>
                            <a:rPr lang="en-US" altLang="ja-JP" b="0" i="1" smtClean="0">
                              <a:latin typeface="Cambria Math" panose="02040503050406030204" pitchFamily="18" charset="0"/>
                            </a:rPr>
                            <m:t>𝑛</m:t>
                          </m:r>
                        </m:sub>
                      </m:sSub>
                      <m:r>
                        <a:rPr lang="en-US" altLang="ja-JP" b="0" i="1" smtClean="0">
                          <a:latin typeface="Cambria Math" panose="02040503050406030204" pitchFamily="18" charset="0"/>
                          <a:ea typeface="Cambria Math" panose="02040503050406030204" pitchFamily="18" charset="0"/>
                        </a:rPr>
                        <m:t>∈{0,1}</m:t>
                      </m:r>
                    </m:oMath>
                  </m:oMathPara>
                </a14:m>
                <a:endParaRPr lang="ja-JP" altLang="en-US" dirty="0"/>
              </a:p>
            </p:txBody>
          </p:sp>
        </mc:Choice>
        <mc:Fallback xmlns="">
          <p:sp>
            <p:nvSpPr>
              <p:cNvPr id="73" name="テキスト ボックス 72">
                <a:extLst>
                  <a:ext uri="{FF2B5EF4-FFF2-40B4-BE49-F238E27FC236}">
                    <a16:creationId xmlns:a16="http://schemas.microsoft.com/office/drawing/2014/main" id="{FD12110F-CB1E-40D9-A73E-3E9B97FAFDE1}"/>
                  </a:ext>
                </a:extLst>
              </p:cNvPr>
              <p:cNvSpPr txBox="1">
                <a:spLocks noRot="1" noChangeAspect="1" noMove="1" noResize="1" noEditPoints="1" noAdjustHandles="1" noChangeArrowheads="1" noChangeShapeType="1" noTextEdit="1"/>
              </p:cNvSpPr>
              <p:nvPr/>
            </p:nvSpPr>
            <p:spPr>
              <a:xfrm>
                <a:off x="5809128" y="3548426"/>
                <a:ext cx="1807592" cy="381515"/>
              </a:xfrm>
              <a:prstGeom prst="rect">
                <a:avLst/>
              </a:prstGeom>
              <a:blipFill>
                <a:blip r:embed="rId19"/>
                <a:stretch>
                  <a:fillRect b="-1269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1DDBD461-C303-493C-872A-5E2B7A08F6F0}"/>
                  </a:ext>
                </a:extLst>
              </p:cNvPr>
              <p:cNvSpPr txBox="1"/>
              <p:nvPr/>
            </p:nvSpPr>
            <p:spPr>
              <a:xfrm>
                <a:off x="8995934" y="3235837"/>
                <a:ext cx="7331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rPr>
                        <m:t>𝒔</m:t>
                      </m:r>
                      <m:r>
                        <a:rPr lang="en-US" altLang="ja-JP" b="1" i="1" smtClean="0">
                          <a:latin typeface="Cambria Math" panose="02040503050406030204" pitchFamily="18" charset="0"/>
                          <a:ea typeface="Cambria Math" panose="02040503050406030204" pitchFamily="18" charset="0"/>
                        </a:rPr>
                        <m:t>~</m:t>
                      </m:r>
                      <m:r>
                        <a:rPr lang="en-US" altLang="ja-JP" b="1" i="1" smtClean="0">
                          <a:latin typeface="Cambria Math" panose="02040503050406030204" pitchFamily="18" charset="0"/>
                          <a:ea typeface="Cambria Math" panose="02040503050406030204" pitchFamily="18" charset="0"/>
                        </a:rPr>
                        <m:t>𝑷</m:t>
                      </m:r>
                    </m:oMath>
                  </m:oMathPara>
                </a14:m>
                <a:endParaRPr lang="ja-JP" altLang="en-US" b="1" dirty="0"/>
              </a:p>
            </p:txBody>
          </p:sp>
        </mc:Choice>
        <mc:Fallback xmlns="">
          <p:sp>
            <p:nvSpPr>
              <p:cNvPr id="74" name="テキスト ボックス 73">
                <a:extLst>
                  <a:ext uri="{FF2B5EF4-FFF2-40B4-BE49-F238E27FC236}">
                    <a16:creationId xmlns:a16="http://schemas.microsoft.com/office/drawing/2014/main" id="{1DDBD461-C303-493C-872A-5E2B7A08F6F0}"/>
                  </a:ext>
                </a:extLst>
              </p:cNvPr>
              <p:cNvSpPr txBox="1">
                <a:spLocks noRot="1" noChangeAspect="1" noMove="1" noResize="1" noEditPoints="1" noAdjustHandles="1" noChangeArrowheads="1" noChangeShapeType="1" noTextEdit="1"/>
              </p:cNvSpPr>
              <p:nvPr/>
            </p:nvSpPr>
            <p:spPr>
              <a:xfrm>
                <a:off x="8995934" y="3235837"/>
                <a:ext cx="733194" cy="369332"/>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1E901DCC-34CC-40A2-B91D-FF43B68C21E2}"/>
                  </a:ext>
                </a:extLst>
              </p:cNvPr>
              <p:cNvSpPr txBox="1"/>
              <p:nvPr/>
            </p:nvSpPr>
            <p:spPr>
              <a:xfrm>
                <a:off x="8672347" y="3721417"/>
                <a:ext cx="2012986" cy="338554"/>
              </a:xfrm>
              <a:prstGeom prst="rect">
                <a:avLst/>
              </a:prstGeom>
              <a:noFill/>
            </p:spPr>
            <p:txBody>
              <a:bodyPr wrap="square" rtlCol="0">
                <a:spAutoFit/>
              </a:bodyPr>
              <a:lstStyle/>
              <a:p>
                <a14:m>
                  <m:oMath xmlns:m="http://schemas.openxmlformats.org/officeDocument/2006/math">
                    <m:r>
                      <a:rPr lang="en-US" altLang="ja-JP" sz="1600" b="1" i="1" smtClean="0">
                        <a:latin typeface="Cambria Math" panose="02040503050406030204" pitchFamily="18" charset="0"/>
                        <a:ea typeface="Cambria Math" panose="02040503050406030204" pitchFamily="18" charset="0"/>
                      </a:rPr>
                      <m:t>𝑷</m:t>
                    </m:r>
                  </m:oMath>
                </a14:m>
                <a:r>
                  <a:rPr lang="ja-JP" altLang="en-US" sz="1600" dirty="0"/>
                  <a:t>：多変量確率分布</a:t>
                </a:r>
                <a:endParaRPr lang="en-US" altLang="ja-JP" sz="1600" dirty="0"/>
              </a:p>
            </p:txBody>
          </p:sp>
        </mc:Choice>
        <mc:Fallback xmlns="">
          <p:sp>
            <p:nvSpPr>
              <p:cNvPr id="75" name="テキスト ボックス 74">
                <a:extLst>
                  <a:ext uri="{FF2B5EF4-FFF2-40B4-BE49-F238E27FC236}">
                    <a16:creationId xmlns:a16="http://schemas.microsoft.com/office/drawing/2014/main" id="{1E901DCC-34CC-40A2-B91D-FF43B68C21E2}"/>
                  </a:ext>
                </a:extLst>
              </p:cNvPr>
              <p:cNvSpPr txBox="1">
                <a:spLocks noRot="1" noChangeAspect="1" noMove="1" noResize="1" noEditPoints="1" noAdjustHandles="1" noChangeArrowheads="1" noChangeShapeType="1" noTextEdit="1"/>
              </p:cNvSpPr>
              <p:nvPr/>
            </p:nvSpPr>
            <p:spPr>
              <a:xfrm>
                <a:off x="8672347" y="3721417"/>
                <a:ext cx="2012986" cy="338554"/>
              </a:xfrm>
              <a:prstGeom prst="rect">
                <a:avLst/>
              </a:prstGeom>
              <a:blipFill>
                <a:blip r:embed="rId21"/>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B5DC86A5-F9A4-4653-A6C0-AD874CC8627D}"/>
                  </a:ext>
                </a:extLst>
              </p:cNvPr>
              <p:cNvSpPr txBox="1"/>
              <p:nvPr/>
            </p:nvSpPr>
            <p:spPr>
              <a:xfrm>
                <a:off x="1734924" y="3725639"/>
                <a:ext cx="2606663" cy="363433"/>
              </a:xfrm>
              <a:prstGeom prst="rect">
                <a:avLst/>
              </a:prstGeom>
              <a:noFill/>
            </p:spPr>
            <p:txBody>
              <a:bodyPr wrap="square" rtlCol="0">
                <a:spAutoFit/>
              </a:bodyPr>
              <a:lstStyle/>
              <a:p>
                <a14:m>
                  <m:oMath xmlns:m="http://schemas.openxmlformats.org/officeDocument/2006/math">
                    <m:r>
                      <a:rPr lang="en-US" altLang="ja-JP" sz="1600" b="1" i="1" smtClean="0">
                        <a:latin typeface="Cambria Math" panose="02040503050406030204" pitchFamily="18" charset="0"/>
                      </a:rPr>
                      <m:t>𝒂</m:t>
                    </m:r>
                    <m:r>
                      <a:rPr lang="en-US" altLang="ja-JP" sz="1600" b="0" i="1" smtClean="0">
                        <a:latin typeface="Cambria Math" panose="02040503050406030204" pitchFamily="18" charset="0"/>
                      </a:rPr>
                      <m:t>,</m:t>
                    </m:r>
                    <m:sSub>
                      <m:sSubPr>
                        <m:ctrlPr>
                          <a:rPr lang="en-US" altLang="ja-JP" sz="1600" i="1" smtClean="0">
                            <a:latin typeface="Cambria Math" panose="02040503050406030204" pitchFamily="18" charset="0"/>
                          </a:rPr>
                        </m:ctrlPr>
                      </m:sSubPr>
                      <m:e>
                        <m:r>
                          <a:rPr lang="en-US" altLang="ja-JP" sz="1600" b="1" i="1">
                            <a:latin typeface="Cambria Math" panose="02040503050406030204" pitchFamily="18" charset="0"/>
                          </a:rPr>
                          <m:t>𝒃</m:t>
                        </m:r>
                      </m:e>
                      <m:sub>
                        <m:r>
                          <a:rPr lang="en-US" altLang="ja-JP" sz="1600" i="1">
                            <a:latin typeface="Cambria Math" panose="02040503050406030204" pitchFamily="18" charset="0"/>
                          </a:rPr>
                          <m:t>𝑗</m:t>
                        </m:r>
                      </m:sub>
                    </m:sSub>
                    <m:r>
                      <a:rPr lang="en-US" altLang="ja-JP" sz="1600" b="0" i="1" smtClean="0">
                        <a:latin typeface="Cambria Math" panose="02040503050406030204" pitchFamily="18" charset="0"/>
                      </a:rPr>
                      <m:t>,</m:t>
                    </m:r>
                    <m:sSub>
                      <m:sSubPr>
                        <m:ctrlPr>
                          <a:rPr lang="en-US" altLang="ja-JP" sz="1600" i="1" smtClean="0">
                            <a:latin typeface="Cambria Math" panose="02040503050406030204" pitchFamily="18" charset="0"/>
                          </a:rPr>
                        </m:ctrlPr>
                      </m:sSubPr>
                      <m:e>
                        <m:r>
                          <a:rPr lang="en-US" altLang="ja-JP" sz="1600" b="1" i="1" smtClean="0">
                            <a:latin typeface="Cambria Math" panose="02040503050406030204" pitchFamily="18" charset="0"/>
                          </a:rPr>
                          <m:t>𝒄</m:t>
                        </m:r>
                      </m:e>
                      <m:sub>
                        <m:r>
                          <a:rPr lang="en-US" altLang="ja-JP" sz="1600" i="1">
                            <a:latin typeface="Cambria Math" panose="02040503050406030204" pitchFamily="18" charset="0"/>
                          </a:rPr>
                          <m:t>𝑗</m:t>
                        </m:r>
                      </m:sub>
                    </m:sSub>
                  </m:oMath>
                </a14:m>
                <a:r>
                  <a:rPr lang="ja-JP" altLang="en-US" sz="1600" dirty="0"/>
                  <a:t>：参照解</a:t>
                </a:r>
                <a:endParaRPr lang="en-US" altLang="ja-JP" sz="1600" dirty="0"/>
              </a:p>
            </p:txBody>
          </p:sp>
        </mc:Choice>
        <mc:Fallback xmlns="">
          <p:sp>
            <p:nvSpPr>
              <p:cNvPr id="76" name="テキスト ボックス 75">
                <a:extLst>
                  <a:ext uri="{FF2B5EF4-FFF2-40B4-BE49-F238E27FC236}">
                    <a16:creationId xmlns:a16="http://schemas.microsoft.com/office/drawing/2014/main" id="{B5DC86A5-F9A4-4653-A6C0-AD874CC8627D}"/>
                  </a:ext>
                </a:extLst>
              </p:cNvPr>
              <p:cNvSpPr txBox="1">
                <a:spLocks noRot="1" noChangeAspect="1" noMove="1" noResize="1" noEditPoints="1" noAdjustHandles="1" noChangeArrowheads="1" noChangeShapeType="1" noTextEdit="1"/>
              </p:cNvSpPr>
              <p:nvPr/>
            </p:nvSpPr>
            <p:spPr>
              <a:xfrm>
                <a:off x="1734924" y="3725639"/>
                <a:ext cx="2606663" cy="363433"/>
              </a:xfrm>
              <a:prstGeom prst="rect">
                <a:avLst/>
              </a:prstGeom>
              <a:blipFill>
                <a:blip r:embed="rId22"/>
                <a:stretch>
                  <a:fillRect t="-3333"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FEA96905-A54E-43E3-8BE0-EED31F299E9A}"/>
                  </a:ext>
                </a:extLst>
              </p:cNvPr>
              <p:cNvSpPr txBox="1"/>
              <p:nvPr/>
            </p:nvSpPr>
            <p:spPr>
              <a:xfrm>
                <a:off x="5780191" y="3906845"/>
                <a:ext cx="1937902" cy="584775"/>
              </a:xfrm>
              <a:prstGeom prst="rect">
                <a:avLst/>
              </a:prstGeom>
              <a:noFill/>
            </p:spPr>
            <p:txBody>
              <a:bodyPr wrap="square" rtlCol="0">
                <a:spAutoFit/>
              </a:bodyPr>
              <a:lstStyle/>
              <a:p>
                <a14:m>
                  <m:oMath xmlns:m="http://schemas.openxmlformats.org/officeDocument/2006/math">
                    <m:sSub>
                      <m:sSubPr>
                        <m:ctrlPr>
                          <a:rPr lang="en-US" altLang="ja-JP" sz="1600" i="1" smtClean="0">
                            <a:latin typeface="Cambria Math" panose="02040503050406030204" pitchFamily="18" charset="0"/>
                          </a:rPr>
                        </m:ctrlPr>
                      </m:sSubPr>
                      <m:e>
                        <m:r>
                          <a:rPr lang="en-US" altLang="ja-JP" sz="1600" b="1" i="1">
                            <a:latin typeface="Cambria Math" panose="02040503050406030204" pitchFamily="18" charset="0"/>
                          </a:rPr>
                          <m:t>𝑴</m:t>
                        </m:r>
                      </m:e>
                      <m:sub>
                        <m:r>
                          <a:rPr lang="en-US" altLang="ja-JP" sz="1600" i="1">
                            <a:latin typeface="Cambria Math" panose="02040503050406030204" pitchFamily="18" charset="0"/>
                          </a:rPr>
                          <m:t>1</m:t>
                        </m:r>
                      </m:sub>
                    </m:sSub>
                    <m:r>
                      <a:rPr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b="1" i="1">
                            <a:latin typeface="Cambria Math" panose="02040503050406030204" pitchFamily="18" charset="0"/>
                          </a:rPr>
                          <m:t>𝑴</m:t>
                        </m:r>
                      </m:e>
                      <m:sub>
                        <m:r>
                          <a:rPr lang="en-US" altLang="ja-JP" sz="1600" b="0" i="1" smtClean="0">
                            <a:latin typeface="Cambria Math" panose="02040503050406030204" pitchFamily="18" charset="0"/>
                          </a:rPr>
                          <m:t>2</m:t>
                        </m:r>
                      </m:sub>
                    </m:sSub>
                    <m:r>
                      <a:rPr lang="ja-JP" altLang="en-US" sz="1600" i="1">
                        <a:latin typeface="Cambria Math" panose="02040503050406030204" pitchFamily="18" charset="0"/>
                        <a:ea typeface="Cambria Math" panose="02040503050406030204" pitchFamily="18" charset="0"/>
                      </a:rPr>
                      <m:t>：</m:t>
                    </m:r>
                  </m:oMath>
                </a14:m>
                <a:r>
                  <a:rPr lang="ja-JP" altLang="en-US" sz="1600" dirty="0"/>
                  <a:t>対角行列</a:t>
                </a:r>
                <a:endParaRPr lang="en-US" altLang="ja-JP" sz="1600" dirty="0"/>
              </a:p>
              <a:p>
                <a:r>
                  <a:rPr lang="en-US" altLang="ja-JP" sz="1600" b="1" dirty="0"/>
                  <a:t> </a:t>
                </a:r>
                <a14:m>
                  <m:oMath xmlns:m="http://schemas.openxmlformats.org/officeDocument/2006/math">
                    <m:r>
                      <a:rPr lang="en-US" altLang="ja-JP" sz="1600" b="1" i="1">
                        <a:latin typeface="Cambria Math" panose="02040503050406030204" pitchFamily="18" charset="0"/>
                      </a:rPr>
                      <m:t>𝑰</m:t>
                    </m:r>
                  </m:oMath>
                </a14:m>
                <a:r>
                  <a:rPr lang="ja-JP" altLang="en-US" sz="1600" dirty="0"/>
                  <a:t>：単位行列</a:t>
                </a:r>
                <a:endParaRPr lang="en-US" altLang="ja-JP" sz="1600" dirty="0"/>
              </a:p>
            </p:txBody>
          </p:sp>
        </mc:Choice>
        <mc:Fallback xmlns="">
          <p:sp>
            <p:nvSpPr>
              <p:cNvPr id="77" name="テキスト ボックス 76">
                <a:extLst>
                  <a:ext uri="{FF2B5EF4-FFF2-40B4-BE49-F238E27FC236}">
                    <a16:creationId xmlns:a16="http://schemas.microsoft.com/office/drawing/2014/main" id="{FEA96905-A54E-43E3-8BE0-EED31F299E9A}"/>
                  </a:ext>
                </a:extLst>
              </p:cNvPr>
              <p:cNvSpPr txBox="1">
                <a:spLocks noRot="1" noChangeAspect="1" noMove="1" noResize="1" noEditPoints="1" noAdjustHandles="1" noChangeArrowheads="1" noChangeShapeType="1" noTextEdit="1"/>
              </p:cNvSpPr>
              <p:nvPr/>
            </p:nvSpPr>
            <p:spPr>
              <a:xfrm>
                <a:off x="5780191" y="3906845"/>
                <a:ext cx="1937902" cy="584775"/>
              </a:xfrm>
              <a:prstGeom prst="rect">
                <a:avLst/>
              </a:prstGeom>
              <a:blipFill>
                <a:blip r:embed="rId23"/>
                <a:stretch>
                  <a:fillRect t="-3125" b="-12500"/>
                </a:stretch>
              </a:blipFill>
            </p:spPr>
            <p:txBody>
              <a:bodyPr/>
              <a:lstStyle/>
              <a:p>
                <a:r>
                  <a:rPr lang="ja-JP" altLang="en-US">
                    <a:noFill/>
                  </a:rPr>
                  <a:t> </a:t>
                </a:r>
              </a:p>
            </p:txBody>
          </p:sp>
        </mc:Fallback>
      </mc:AlternateContent>
      <p:sp>
        <p:nvSpPr>
          <p:cNvPr id="80" name="正方形/長方形 79">
            <a:extLst>
              <a:ext uri="{FF2B5EF4-FFF2-40B4-BE49-F238E27FC236}">
                <a16:creationId xmlns:a16="http://schemas.microsoft.com/office/drawing/2014/main" id="{C00F94CA-24A5-4AF8-8710-8B414D11EF94}"/>
              </a:ext>
            </a:extLst>
          </p:cNvPr>
          <p:cNvSpPr/>
          <p:nvPr/>
        </p:nvSpPr>
        <p:spPr>
          <a:xfrm>
            <a:off x="7324178" y="5768434"/>
            <a:ext cx="265389" cy="294686"/>
          </a:xfrm>
          <a:prstGeom prst="rect">
            <a:avLst/>
          </a:prstGeom>
          <a:solidFill>
            <a:schemeClr val="accent2">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495E565D-3C76-4669-8506-5F94CBA4871A}"/>
              </a:ext>
            </a:extLst>
          </p:cNvPr>
          <p:cNvSpPr/>
          <p:nvPr/>
        </p:nvSpPr>
        <p:spPr>
          <a:xfrm>
            <a:off x="5853316" y="4846973"/>
            <a:ext cx="265389" cy="294686"/>
          </a:xfrm>
          <a:prstGeom prst="rect">
            <a:avLst/>
          </a:prstGeom>
          <a:solidFill>
            <a:schemeClr val="accent2">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94917460-5090-4F66-95B4-A70F3472B0D6}"/>
                  </a:ext>
                </a:extLst>
              </p:cNvPr>
              <p:cNvSpPr txBox="1"/>
              <p:nvPr/>
            </p:nvSpPr>
            <p:spPr>
              <a:xfrm>
                <a:off x="1724175" y="4031427"/>
                <a:ext cx="3283284" cy="358368"/>
              </a:xfrm>
              <a:prstGeom prst="rect">
                <a:avLst/>
              </a:prstGeom>
              <a:noFill/>
            </p:spPr>
            <p:txBody>
              <a:bodyPr wrap="square" rtlCol="0">
                <a:spAutoFit/>
              </a:bodyPr>
              <a:lstStyle/>
              <a:p>
                <a14:m>
                  <m:oMath xmlns:m="http://schemas.openxmlformats.org/officeDocument/2006/math">
                    <m:sSub>
                      <m:sSubPr>
                        <m:ctrlPr>
                          <a:rPr lang="en-US" altLang="ja-JP" sz="1600" i="1" smtClean="0">
                            <a:latin typeface="Cambria Math" panose="02040503050406030204" pitchFamily="18" charset="0"/>
                          </a:rPr>
                        </m:ctrlPr>
                      </m:sSubPr>
                      <m:e>
                        <m:r>
                          <a:rPr lang="en-US" altLang="ja-JP" sz="1600" b="1" i="1" smtClean="0">
                            <a:latin typeface="Cambria Math" panose="02040503050406030204" pitchFamily="18" charset="0"/>
                          </a:rPr>
                          <m:t>𝑨</m:t>
                        </m:r>
                      </m:e>
                      <m:sub>
                        <m:r>
                          <a:rPr lang="en-US" altLang="ja-JP" sz="1600" i="1">
                            <a:latin typeface="Cambria Math" panose="02040503050406030204" pitchFamily="18" charset="0"/>
                          </a:rPr>
                          <m:t>𝑗</m:t>
                        </m:r>
                      </m:sub>
                    </m:sSub>
                  </m:oMath>
                </a14:m>
                <a:r>
                  <a:rPr lang="ja-JP" altLang="en-US" sz="1600" dirty="0"/>
                  <a:t>：係数行列</a:t>
                </a:r>
                <a:r>
                  <a:rPr lang="ja-JP" altLang="en-US" sz="1400" dirty="0"/>
                  <a:t>（乱数やパラメータ）</a:t>
                </a:r>
                <a:endParaRPr lang="en-US" altLang="ja-JP" sz="1600" dirty="0"/>
              </a:p>
            </p:txBody>
          </p:sp>
        </mc:Choice>
        <mc:Fallback xmlns="">
          <p:sp>
            <p:nvSpPr>
              <p:cNvPr id="82" name="テキスト ボックス 81">
                <a:extLst>
                  <a:ext uri="{FF2B5EF4-FFF2-40B4-BE49-F238E27FC236}">
                    <a16:creationId xmlns:a16="http://schemas.microsoft.com/office/drawing/2014/main" id="{94917460-5090-4F66-95B4-A70F3472B0D6}"/>
                  </a:ext>
                </a:extLst>
              </p:cNvPr>
              <p:cNvSpPr txBox="1">
                <a:spLocks noRot="1" noChangeAspect="1" noMove="1" noResize="1" noEditPoints="1" noAdjustHandles="1" noChangeArrowheads="1" noChangeShapeType="1" noTextEdit="1"/>
              </p:cNvSpPr>
              <p:nvPr/>
            </p:nvSpPr>
            <p:spPr>
              <a:xfrm>
                <a:off x="1724175" y="4031427"/>
                <a:ext cx="3283284" cy="358368"/>
              </a:xfrm>
              <a:prstGeom prst="rect">
                <a:avLst/>
              </a:prstGeom>
              <a:blipFill>
                <a:blip r:embed="rId24"/>
                <a:stretch>
                  <a:fillRect t="-3390" b="-169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9357431A-3ECC-4BC7-B34D-141F2F6F1142}"/>
                  </a:ext>
                </a:extLst>
              </p:cNvPr>
              <p:cNvSpPr txBox="1"/>
              <p:nvPr/>
            </p:nvSpPr>
            <p:spPr>
              <a:xfrm>
                <a:off x="8672345" y="4031897"/>
                <a:ext cx="3143133" cy="338554"/>
              </a:xfrm>
              <a:prstGeom prst="rect">
                <a:avLst/>
              </a:prstGeom>
              <a:noFill/>
            </p:spPr>
            <p:txBody>
              <a:bodyPr wrap="square" rtlCol="0">
                <a:spAutoFit/>
              </a:bodyPr>
              <a:lstStyle/>
              <a:p>
                <a14:m>
                  <m:oMath xmlns:m="http://schemas.openxmlformats.org/officeDocument/2006/math">
                    <m:r>
                      <a:rPr lang="en-US" altLang="ja-JP" sz="1600" b="1" i="1">
                        <a:latin typeface="Cambria Math" panose="02040503050406030204" pitchFamily="18" charset="0"/>
                      </a:rPr>
                      <m:t>𝑨</m:t>
                    </m:r>
                  </m:oMath>
                </a14:m>
                <a:r>
                  <a:rPr lang="ja-JP" altLang="en-US" sz="1600" dirty="0"/>
                  <a:t>：係数行列</a:t>
                </a:r>
                <a:r>
                  <a:rPr lang="ja-JP" altLang="en-US" sz="1400" dirty="0"/>
                  <a:t>（乱数やパラメータ）</a:t>
                </a:r>
                <a:endParaRPr lang="en-US" altLang="ja-JP" sz="1600" dirty="0"/>
              </a:p>
            </p:txBody>
          </p:sp>
        </mc:Choice>
        <mc:Fallback xmlns="">
          <p:sp>
            <p:nvSpPr>
              <p:cNvPr id="83" name="テキスト ボックス 82">
                <a:extLst>
                  <a:ext uri="{FF2B5EF4-FFF2-40B4-BE49-F238E27FC236}">
                    <a16:creationId xmlns:a16="http://schemas.microsoft.com/office/drawing/2014/main" id="{9357431A-3ECC-4BC7-B34D-141F2F6F1142}"/>
                  </a:ext>
                </a:extLst>
              </p:cNvPr>
              <p:cNvSpPr txBox="1">
                <a:spLocks noRot="1" noChangeAspect="1" noMove="1" noResize="1" noEditPoints="1" noAdjustHandles="1" noChangeArrowheads="1" noChangeShapeType="1" noTextEdit="1"/>
              </p:cNvSpPr>
              <p:nvPr/>
            </p:nvSpPr>
            <p:spPr>
              <a:xfrm>
                <a:off x="8672345" y="4031897"/>
                <a:ext cx="3143133" cy="338554"/>
              </a:xfrm>
              <a:prstGeom prst="rect">
                <a:avLst/>
              </a:prstGeom>
              <a:blipFill>
                <a:blip r:embed="rId25"/>
                <a:stretch>
                  <a:fillRect t="-5357" b="-21429"/>
                </a:stretch>
              </a:blipFill>
            </p:spPr>
            <p:txBody>
              <a:bodyPr/>
              <a:lstStyle/>
              <a:p>
                <a:r>
                  <a:rPr lang="ja-JP" altLang="en-US">
                    <a:noFill/>
                  </a:rPr>
                  <a:t> </a:t>
                </a:r>
              </a:p>
            </p:txBody>
          </p:sp>
        </mc:Fallback>
      </mc:AlternateContent>
      <p:sp>
        <p:nvSpPr>
          <p:cNvPr id="60" name="テキスト ボックス 59">
            <a:extLst>
              <a:ext uri="{FF2B5EF4-FFF2-40B4-BE49-F238E27FC236}">
                <a16:creationId xmlns:a16="http://schemas.microsoft.com/office/drawing/2014/main" id="{ED1BB285-2DBF-494B-B462-CBB21D485EB9}"/>
              </a:ext>
            </a:extLst>
          </p:cNvPr>
          <p:cNvSpPr txBox="1"/>
          <p:nvPr/>
        </p:nvSpPr>
        <p:spPr>
          <a:xfrm>
            <a:off x="555812" y="31096"/>
            <a:ext cx="4733364" cy="369332"/>
          </a:xfrm>
          <a:prstGeom prst="rect">
            <a:avLst/>
          </a:prstGeom>
          <a:noFill/>
        </p:spPr>
        <p:txBody>
          <a:bodyPr wrap="square" rtlCol="0">
            <a:spAutoFit/>
          </a:bodyPr>
          <a:lstStyle/>
          <a:p>
            <a:r>
              <a:rPr lang="en-US" altLang="ja-JP" dirty="0"/>
              <a:t>3. </a:t>
            </a:r>
            <a:r>
              <a:rPr lang="ja-JP" altLang="en-US" dirty="0"/>
              <a:t>アルゴリズムの各機能に対する考察</a:t>
            </a:r>
          </a:p>
        </p:txBody>
      </p:sp>
    </p:spTree>
    <p:extLst>
      <p:ext uri="{BB962C8B-B14F-4D97-AF65-F5344CB8AC3E}">
        <p14:creationId xmlns:p14="http://schemas.microsoft.com/office/powerpoint/2010/main" val="4005242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131198"/>
            <a:ext cx="10515600" cy="1325563"/>
          </a:xfrm>
        </p:spPr>
        <p:txBody>
          <a:bodyPr/>
          <a:lstStyle/>
          <a:p>
            <a:r>
              <a:rPr kumimoji="1" lang="ja-JP" altLang="en-US" dirty="0"/>
              <a:t>解選択方法の分類</a:t>
            </a:r>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24</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12CF9F0D-9812-40DB-AD62-5C0BCB17892A}"/>
              </a:ext>
            </a:extLst>
          </p:cNvPr>
          <p:cNvSpPr txBox="1"/>
          <p:nvPr/>
        </p:nvSpPr>
        <p:spPr>
          <a:xfrm>
            <a:off x="555812" y="1330929"/>
            <a:ext cx="11259671" cy="892552"/>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解集合に選択圧力を与えることで、探索範囲を偏らせる。</a:t>
            </a:r>
            <a:endParaRPr lang="en-US" altLang="ja-JP" sz="2800" dirty="0"/>
          </a:p>
          <a:p>
            <a:pPr marL="914400" lvl="1" indent="-457200">
              <a:buClr>
                <a:schemeClr val="bg1">
                  <a:lumMod val="50000"/>
                </a:schemeClr>
              </a:buClr>
              <a:buFont typeface="Wingdings" panose="05000000000000000000" pitchFamily="2" charset="2"/>
              <a:buChar char="u"/>
            </a:pPr>
            <a:r>
              <a:rPr lang="ja-JP" altLang="en-US" sz="2400" dirty="0"/>
              <a:t>下記を組み合わせる場合もある</a:t>
            </a:r>
            <a:r>
              <a:rPr lang="ja-JP" altLang="en-US" sz="2000" dirty="0"/>
              <a:t>（</a:t>
            </a:r>
            <a:r>
              <a:rPr lang="en-US" altLang="ja-JP" sz="2000" dirty="0"/>
              <a:t>MOEA/D</a:t>
            </a:r>
            <a:r>
              <a:rPr lang="ja-JP" altLang="en-US" sz="2000" dirty="0"/>
              <a:t>は指標で限定した後にランダムに選ぶ）</a:t>
            </a:r>
            <a:endParaRPr lang="en-US" altLang="ja-JP" sz="2800" dirty="0"/>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AEEEF036-0D49-4C41-899F-A726971F19B1}"/>
                  </a:ext>
                </a:extLst>
              </p:cNvPr>
              <p:cNvSpPr txBox="1"/>
              <p:nvPr/>
            </p:nvSpPr>
            <p:spPr>
              <a:xfrm>
                <a:off x="1532677" y="2321196"/>
                <a:ext cx="3294469" cy="369332"/>
              </a:xfrm>
              <a:prstGeom prst="rect">
                <a:avLst/>
              </a:prstGeom>
              <a:noFill/>
            </p:spPr>
            <p:txBody>
              <a:bodyPr wrap="square" rtlCol="0">
                <a:spAutoFit/>
              </a:bodyPr>
              <a:lstStyle/>
              <a:p>
                <a:pPr algn="ctr"/>
                <a:r>
                  <a:rPr lang="ja-JP" altLang="en-US" b="1" dirty="0"/>
                  <a:t>指標</a:t>
                </a:r>
                <a14:m>
                  <m:oMath xmlns:m="http://schemas.openxmlformats.org/officeDocument/2006/math">
                    <m:r>
                      <a:rPr lang="en-US" altLang="ja-JP" b="0" i="1" smtClean="0">
                        <a:latin typeface="Cambria Math" panose="02040503050406030204" pitchFamily="18" charset="0"/>
                      </a:rPr>
                      <m:t>𝑆</m:t>
                    </m:r>
                  </m:oMath>
                </a14:m>
                <a:r>
                  <a:rPr lang="ja-JP" altLang="en-US" b="1" dirty="0"/>
                  <a:t>を基準に選択する</a:t>
                </a:r>
              </a:p>
            </p:txBody>
          </p:sp>
        </mc:Choice>
        <mc:Fallback xmlns="">
          <p:sp>
            <p:nvSpPr>
              <p:cNvPr id="15" name="テキスト ボックス 14">
                <a:extLst>
                  <a:ext uri="{FF2B5EF4-FFF2-40B4-BE49-F238E27FC236}">
                    <a16:creationId xmlns:a16="http://schemas.microsoft.com/office/drawing/2014/main" id="{AEEEF036-0D49-4C41-899F-A726971F19B1}"/>
                  </a:ext>
                </a:extLst>
              </p:cNvPr>
              <p:cNvSpPr txBox="1">
                <a:spLocks noRot="1" noChangeAspect="1" noMove="1" noResize="1" noEditPoints="1" noAdjustHandles="1" noChangeArrowheads="1" noChangeShapeType="1" noTextEdit="1"/>
              </p:cNvSpPr>
              <p:nvPr/>
            </p:nvSpPr>
            <p:spPr>
              <a:xfrm>
                <a:off x="1532677" y="2321196"/>
                <a:ext cx="3294469" cy="369332"/>
              </a:xfrm>
              <a:prstGeom prst="rect">
                <a:avLst/>
              </a:prstGeom>
              <a:blipFill>
                <a:blip r:embed="rId2"/>
                <a:stretch>
                  <a:fillRect t="-10000" b="-26667"/>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8E9DE9FE-5255-47F7-971F-97E512725A74}"/>
              </a:ext>
            </a:extLst>
          </p:cNvPr>
          <p:cNvCxnSpPr>
            <a:cxnSpLocks/>
          </p:cNvCxnSpPr>
          <p:nvPr/>
        </p:nvCxnSpPr>
        <p:spPr>
          <a:xfrm>
            <a:off x="893912" y="2731400"/>
            <a:ext cx="4572000" cy="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D3587C0-3668-45FF-AB32-8D2D28736A5C}"/>
                  </a:ext>
                </a:extLst>
              </p:cNvPr>
              <p:cNvSpPr txBox="1"/>
              <p:nvPr/>
            </p:nvSpPr>
            <p:spPr>
              <a:xfrm>
                <a:off x="6732496" y="2325889"/>
                <a:ext cx="4052048" cy="369332"/>
              </a:xfrm>
              <a:prstGeom prst="rect">
                <a:avLst/>
              </a:prstGeom>
              <a:noFill/>
            </p:spPr>
            <p:txBody>
              <a:bodyPr wrap="square" rtlCol="0">
                <a:spAutoFit/>
              </a:bodyPr>
              <a:lstStyle/>
              <a:p>
                <a:pPr algn="ctr"/>
                <a:r>
                  <a:rPr lang="ja-JP" altLang="en-US" b="1" dirty="0"/>
                  <a:t>確率</a:t>
                </a:r>
                <a14:m>
                  <m:oMath xmlns:m="http://schemas.openxmlformats.org/officeDocument/2006/math">
                    <m:r>
                      <a:rPr lang="en-US" altLang="ja-JP" b="0" i="1" smtClean="0">
                        <a:latin typeface="Cambria Math" panose="02040503050406030204" pitchFamily="18" charset="0"/>
                      </a:rPr>
                      <m:t>𝑃</m:t>
                    </m:r>
                  </m:oMath>
                </a14:m>
                <a:r>
                  <a:rPr lang="ja-JP" altLang="en-US" b="1" dirty="0"/>
                  <a:t>に従ってランダムに選択する</a:t>
                </a:r>
              </a:p>
            </p:txBody>
          </p:sp>
        </mc:Choice>
        <mc:Fallback xmlns="">
          <p:sp>
            <p:nvSpPr>
              <p:cNvPr id="18" name="テキスト ボックス 17">
                <a:extLst>
                  <a:ext uri="{FF2B5EF4-FFF2-40B4-BE49-F238E27FC236}">
                    <a16:creationId xmlns:a16="http://schemas.microsoft.com/office/drawing/2014/main" id="{3D3587C0-3668-45FF-AB32-8D2D28736A5C}"/>
                  </a:ext>
                </a:extLst>
              </p:cNvPr>
              <p:cNvSpPr txBox="1">
                <a:spLocks noRot="1" noChangeAspect="1" noMove="1" noResize="1" noEditPoints="1" noAdjustHandles="1" noChangeArrowheads="1" noChangeShapeType="1" noTextEdit="1"/>
              </p:cNvSpPr>
              <p:nvPr/>
            </p:nvSpPr>
            <p:spPr>
              <a:xfrm>
                <a:off x="6732496" y="2325889"/>
                <a:ext cx="4052048" cy="369332"/>
              </a:xfrm>
              <a:prstGeom prst="rect">
                <a:avLst/>
              </a:prstGeom>
              <a:blipFill>
                <a:blip r:embed="rId3"/>
                <a:stretch>
                  <a:fillRect t="-10000" b="-26667"/>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F8129214-148C-4C6B-B014-B5215DB153FC}"/>
              </a:ext>
            </a:extLst>
          </p:cNvPr>
          <p:cNvCxnSpPr>
            <a:cxnSpLocks/>
          </p:cNvCxnSpPr>
          <p:nvPr/>
        </p:nvCxnSpPr>
        <p:spPr>
          <a:xfrm>
            <a:off x="6472520" y="2730725"/>
            <a:ext cx="4572000" cy="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2066B944-5DAB-4151-951C-E329FDDB2164}"/>
                  </a:ext>
                </a:extLst>
              </p:cNvPr>
              <p:cNvSpPr txBox="1"/>
              <p:nvPr/>
            </p:nvSpPr>
            <p:spPr>
              <a:xfrm>
                <a:off x="893912" y="2820821"/>
                <a:ext cx="4572000" cy="646331"/>
              </a:xfrm>
              <a:prstGeom prst="rect">
                <a:avLst/>
              </a:prstGeom>
              <a:noFill/>
            </p:spPr>
            <p:txBody>
              <a:bodyPr wrap="square" rtlCol="0">
                <a:spAutoFit/>
              </a:bodyPr>
              <a:lstStyle/>
              <a:p>
                <a:r>
                  <a:rPr lang="ja-JP" altLang="en-US" dirty="0"/>
                  <a:t>解集合</a:t>
                </a:r>
                <a14:m>
                  <m:oMath xmlns:m="http://schemas.openxmlformats.org/officeDocument/2006/math">
                    <m:r>
                      <a:rPr lang="en-US" altLang="ja-JP" b="0" i="1" smtClean="0">
                        <a:latin typeface="Cambria Math" panose="02040503050406030204" pitchFamily="18" charset="0"/>
                      </a:rPr>
                      <m:t>𝑋</m:t>
                    </m:r>
                  </m:oMath>
                </a14:m>
                <a:r>
                  <a:rPr lang="ja-JP" altLang="en-US" dirty="0"/>
                  <a:t>を指標</a:t>
                </a:r>
                <a14:m>
                  <m:oMath xmlns:m="http://schemas.openxmlformats.org/officeDocument/2006/math">
                    <m:r>
                      <a:rPr lang="en-US" altLang="ja-JP" b="0" i="1" smtClean="0">
                        <a:latin typeface="Cambria Math" panose="02040503050406030204" pitchFamily="18" charset="0"/>
                      </a:rPr>
                      <m:t>𝑆</m:t>
                    </m:r>
                  </m:oMath>
                </a14:m>
                <a:r>
                  <a:rPr lang="ja-JP" altLang="en-US" dirty="0"/>
                  <a:t>によって評価し、その評価値</a:t>
                </a:r>
                <a14:m>
                  <m:oMath xmlns:m="http://schemas.openxmlformats.org/officeDocument/2006/math">
                    <m:r>
                      <a:rPr lang="en-US" altLang="ja-JP" i="1">
                        <a:latin typeface="Cambria Math" panose="02040503050406030204" pitchFamily="18" charset="0"/>
                      </a:rPr>
                      <m:t>𝑆</m:t>
                    </m:r>
                  </m:oMath>
                </a14:m>
                <a:r>
                  <a:rPr lang="ja-JP" altLang="en-US" dirty="0"/>
                  <a:t>に従って解集合</a:t>
                </a:r>
                <a14:m>
                  <m:oMath xmlns:m="http://schemas.openxmlformats.org/officeDocument/2006/math">
                    <m:r>
                      <a:rPr lang="en-US" altLang="ja-JP" i="1">
                        <a:latin typeface="Cambria Math" panose="02040503050406030204" pitchFamily="18" charset="0"/>
                      </a:rPr>
                      <m:t>𝑋</m:t>
                    </m:r>
                  </m:oMath>
                </a14:m>
                <a:r>
                  <a:rPr lang="ja-JP" altLang="en-US" dirty="0"/>
                  <a:t>から選択する</a:t>
                </a:r>
                <a:endParaRPr lang="en-US" altLang="ja-JP" dirty="0"/>
              </a:p>
            </p:txBody>
          </p:sp>
        </mc:Choice>
        <mc:Fallback xmlns="">
          <p:sp>
            <p:nvSpPr>
              <p:cNvPr id="20" name="テキスト ボックス 19">
                <a:extLst>
                  <a:ext uri="{FF2B5EF4-FFF2-40B4-BE49-F238E27FC236}">
                    <a16:creationId xmlns:a16="http://schemas.microsoft.com/office/drawing/2014/main" id="{2066B944-5DAB-4151-951C-E329FDDB2164}"/>
                  </a:ext>
                </a:extLst>
              </p:cNvPr>
              <p:cNvSpPr txBox="1">
                <a:spLocks noRot="1" noChangeAspect="1" noMove="1" noResize="1" noEditPoints="1" noAdjustHandles="1" noChangeArrowheads="1" noChangeShapeType="1" noTextEdit="1"/>
              </p:cNvSpPr>
              <p:nvPr/>
            </p:nvSpPr>
            <p:spPr>
              <a:xfrm>
                <a:off x="893912" y="2820821"/>
                <a:ext cx="4572000" cy="646331"/>
              </a:xfrm>
              <a:prstGeom prst="rect">
                <a:avLst/>
              </a:prstGeom>
              <a:blipFill>
                <a:blip r:embed="rId4"/>
                <a:stretch>
                  <a:fillRect l="-1200" t="-4717" b="-150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DBBC0F0-C127-4575-82F0-643F8602C9ED}"/>
                  </a:ext>
                </a:extLst>
              </p:cNvPr>
              <p:cNvSpPr txBox="1"/>
              <p:nvPr/>
            </p:nvSpPr>
            <p:spPr>
              <a:xfrm>
                <a:off x="6216610" y="2833298"/>
                <a:ext cx="5083820" cy="646331"/>
              </a:xfrm>
              <a:prstGeom prst="rect">
                <a:avLst/>
              </a:prstGeom>
              <a:noFill/>
            </p:spPr>
            <p:txBody>
              <a:bodyPr wrap="square" rtlCol="0">
                <a:spAutoFit/>
              </a:bodyPr>
              <a:lstStyle/>
              <a:p>
                <a:r>
                  <a:rPr lang="ja-JP" altLang="en-US" dirty="0"/>
                  <a:t>解集合</a:t>
                </a:r>
                <a14:m>
                  <m:oMath xmlns:m="http://schemas.openxmlformats.org/officeDocument/2006/math">
                    <m:r>
                      <a:rPr lang="en-US" altLang="ja-JP" b="0" i="1" smtClean="0">
                        <a:latin typeface="Cambria Math" panose="02040503050406030204" pitchFamily="18" charset="0"/>
                      </a:rPr>
                      <m:t>𝑋</m:t>
                    </m:r>
                  </m:oMath>
                </a14:m>
                <a:r>
                  <a:rPr lang="ja-JP" altLang="en-US" dirty="0"/>
                  <a:t>の各解に確率</a:t>
                </a:r>
                <a14:m>
                  <m:oMath xmlns:m="http://schemas.openxmlformats.org/officeDocument/2006/math">
                    <m:r>
                      <a:rPr lang="en-US" altLang="ja-JP" b="0" i="1" smtClean="0">
                        <a:latin typeface="Cambria Math" panose="02040503050406030204" pitchFamily="18" charset="0"/>
                      </a:rPr>
                      <m:t>𝑃</m:t>
                    </m:r>
                  </m:oMath>
                </a14:m>
                <a:r>
                  <a:rPr lang="ja-JP" altLang="en-US" dirty="0"/>
                  <a:t>を割り当て、その確率</a:t>
                </a:r>
                <a14:m>
                  <m:oMath xmlns:m="http://schemas.openxmlformats.org/officeDocument/2006/math">
                    <m:r>
                      <a:rPr lang="en-US" altLang="ja-JP" i="1">
                        <a:latin typeface="Cambria Math" panose="02040503050406030204" pitchFamily="18" charset="0"/>
                      </a:rPr>
                      <m:t>𝑃</m:t>
                    </m:r>
                  </m:oMath>
                </a14:m>
                <a:r>
                  <a:rPr lang="ja-JP" altLang="en-US" dirty="0"/>
                  <a:t>に従って解集合</a:t>
                </a:r>
                <a14:m>
                  <m:oMath xmlns:m="http://schemas.openxmlformats.org/officeDocument/2006/math">
                    <m:r>
                      <a:rPr lang="en-US" altLang="ja-JP" i="1">
                        <a:latin typeface="Cambria Math" panose="02040503050406030204" pitchFamily="18" charset="0"/>
                      </a:rPr>
                      <m:t>𝑋</m:t>
                    </m:r>
                  </m:oMath>
                </a14:m>
                <a:r>
                  <a:rPr lang="ja-JP" altLang="en-US" dirty="0"/>
                  <a:t>からランダムに選択する</a:t>
                </a:r>
                <a:endParaRPr lang="en-US" altLang="ja-JP" dirty="0"/>
              </a:p>
            </p:txBody>
          </p:sp>
        </mc:Choice>
        <mc:Fallback xmlns="">
          <p:sp>
            <p:nvSpPr>
              <p:cNvPr id="21" name="テキスト ボックス 20">
                <a:extLst>
                  <a:ext uri="{FF2B5EF4-FFF2-40B4-BE49-F238E27FC236}">
                    <a16:creationId xmlns:a16="http://schemas.microsoft.com/office/drawing/2014/main" id="{6DBBC0F0-C127-4575-82F0-643F8602C9ED}"/>
                  </a:ext>
                </a:extLst>
              </p:cNvPr>
              <p:cNvSpPr txBox="1">
                <a:spLocks noRot="1" noChangeAspect="1" noMove="1" noResize="1" noEditPoints="1" noAdjustHandles="1" noChangeArrowheads="1" noChangeShapeType="1" noTextEdit="1"/>
              </p:cNvSpPr>
              <p:nvPr/>
            </p:nvSpPr>
            <p:spPr>
              <a:xfrm>
                <a:off x="6216610" y="2833298"/>
                <a:ext cx="5083820" cy="646331"/>
              </a:xfrm>
              <a:prstGeom prst="rect">
                <a:avLst/>
              </a:prstGeom>
              <a:blipFill>
                <a:blip r:embed="rId5"/>
                <a:stretch>
                  <a:fillRect l="-1079" t="-4717" b="-15094"/>
                </a:stretch>
              </a:blipFill>
            </p:spPr>
            <p:txBody>
              <a:bodyPr/>
              <a:lstStyle/>
              <a:p>
                <a:r>
                  <a:rPr lang="ja-JP" altLang="en-US">
                    <a:noFill/>
                  </a:rPr>
                  <a:t> </a:t>
                </a:r>
              </a:p>
            </p:txBody>
          </p:sp>
        </mc:Fallback>
      </mc:AlternateContent>
      <p:sp>
        <p:nvSpPr>
          <p:cNvPr id="22" name="楕円 21">
            <a:extLst>
              <a:ext uri="{FF2B5EF4-FFF2-40B4-BE49-F238E27FC236}">
                <a16:creationId xmlns:a16="http://schemas.microsoft.com/office/drawing/2014/main" id="{4F861BEA-71C2-4FAF-A8F8-6B9095D58F5A}"/>
              </a:ext>
            </a:extLst>
          </p:cNvPr>
          <p:cNvSpPr/>
          <p:nvPr/>
        </p:nvSpPr>
        <p:spPr>
          <a:xfrm>
            <a:off x="1215218" y="4623287"/>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楕円 22">
            <a:extLst>
              <a:ext uri="{FF2B5EF4-FFF2-40B4-BE49-F238E27FC236}">
                <a16:creationId xmlns:a16="http://schemas.microsoft.com/office/drawing/2014/main" id="{E9C81453-4781-483D-97EE-9F052716DC0A}"/>
              </a:ext>
            </a:extLst>
          </p:cNvPr>
          <p:cNvSpPr/>
          <p:nvPr/>
        </p:nvSpPr>
        <p:spPr>
          <a:xfrm>
            <a:off x="1393181" y="4073334"/>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楕円 23">
            <a:extLst>
              <a:ext uri="{FF2B5EF4-FFF2-40B4-BE49-F238E27FC236}">
                <a16:creationId xmlns:a16="http://schemas.microsoft.com/office/drawing/2014/main" id="{039CAC5D-F2DF-4A47-911A-4AE39E932389}"/>
              </a:ext>
            </a:extLst>
          </p:cNvPr>
          <p:cNvSpPr/>
          <p:nvPr/>
        </p:nvSpPr>
        <p:spPr>
          <a:xfrm>
            <a:off x="1852695" y="4308468"/>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楕円 24">
            <a:extLst>
              <a:ext uri="{FF2B5EF4-FFF2-40B4-BE49-F238E27FC236}">
                <a16:creationId xmlns:a16="http://schemas.microsoft.com/office/drawing/2014/main" id="{09BA8C3B-A470-4640-A822-D506EA2F64B0}"/>
              </a:ext>
            </a:extLst>
          </p:cNvPr>
          <p:cNvSpPr/>
          <p:nvPr/>
        </p:nvSpPr>
        <p:spPr>
          <a:xfrm>
            <a:off x="2158160" y="4697013"/>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楕円 25">
            <a:extLst>
              <a:ext uri="{FF2B5EF4-FFF2-40B4-BE49-F238E27FC236}">
                <a16:creationId xmlns:a16="http://schemas.microsoft.com/office/drawing/2014/main" id="{951A474E-211D-4B99-8CB0-7C9B5D816EC2}"/>
              </a:ext>
            </a:extLst>
          </p:cNvPr>
          <p:cNvSpPr/>
          <p:nvPr/>
        </p:nvSpPr>
        <p:spPr>
          <a:xfrm>
            <a:off x="2247142" y="4012288"/>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楕円 3">
            <a:extLst>
              <a:ext uri="{FF2B5EF4-FFF2-40B4-BE49-F238E27FC236}">
                <a16:creationId xmlns:a16="http://schemas.microsoft.com/office/drawing/2014/main" id="{50044DEE-631C-43F6-9D63-7B532DF319FF}"/>
              </a:ext>
            </a:extLst>
          </p:cNvPr>
          <p:cNvSpPr/>
          <p:nvPr/>
        </p:nvSpPr>
        <p:spPr>
          <a:xfrm>
            <a:off x="869778" y="3630713"/>
            <a:ext cx="1965834" cy="1424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5D77CD86-3F91-4A88-8250-C4C1BAF10677}"/>
                  </a:ext>
                </a:extLst>
              </p:cNvPr>
              <p:cNvSpPr txBox="1"/>
              <p:nvPr/>
            </p:nvSpPr>
            <p:spPr>
              <a:xfrm>
                <a:off x="696213" y="3537812"/>
                <a:ext cx="34713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𝑋</m:t>
                      </m:r>
                    </m:oMath>
                  </m:oMathPara>
                </a14:m>
                <a:endParaRPr lang="ja-JP" altLang="en-US" b="1" dirty="0"/>
              </a:p>
            </p:txBody>
          </p:sp>
        </mc:Choice>
        <mc:Fallback xmlns="">
          <p:sp>
            <p:nvSpPr>
              <p:cNvPr id="27" name="テキスト ボックス 26">
                <a:extLst>
                  <a:ext uri="{FF2B5EF4-FFF2-40B4-BE49-F238E27FC236}">
                    <a16:creationId xmlns:a16="http://schemas.microsoft.com/office/drawing/2014/main" id="{5D77CD86-3F91-4A88-8250-C4C1BAF10677}"/>
                  </a:ext>
                </a:extLst>
              </p:cNvPr>
              <p:cNvSpPr txBox="1">
                <a:spLocks noRot="1" noChangeAspect="1" noMove="1" noResize="1" noEditPoints="1" noAdjustHandles="1" noChangeArrowheads="1" noChangeShapeType="1" noTextEdit="1"/>
              </p:cNvSpPr>
              <p:nvPr/>
            </p:nvSpPr>
            <p:spPr>
              <a:xfrm>
                <a:off x="696213" y="3537812"/>
                <a:ext cx="347130" cy="369332"/>
              </a:xfrm>
              <a:prstGeom prst="rect">
                <a:avLst/>
              </a:prstGeom>
              <a:blipFill>
                <a:blip r:embed="rId6"/>
                <a:stretch>
                  <a:fillRect l="-35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5DECFB47-E701-4213-9F7A-67CFAFC8473E}"/>
                  </a:ext>
                </a:extLst>
              </p:cNvPr>
              <p:cNvSpPr txBox="1"/>
              <p:nvPr/>
            </p:nvSpPr>
            <p:spPr>
              <a:xfrm>
                <a:off x="3564918" y="3537812"/>
                <a:ext cx="34713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𝑋</m:t>
                      </m:r>
                      <m:r>
                        <a:rPr lang="en-US" altLang="ja-JP" b="0" i="1" smtClean="0">
                          <a:latin typeface="Cambria Math" panose="02040503050406030204" pitchFamily="18" charset="0"/>
                        </a:rPr>
                        <m:t>′</m:t>
                      </m:r>
                    </m:oMath>
                  </m:oMathPara>
                </a14:m>
                <a:endParaRPr lang="ja-JP" altLang="en-US" b="1" dirty="0"/>
              </a:p>
            </p:txBody>
          </p:sp>
        </mc:Choice>
        <mc:Fallback xmlns="">
          <p:sp>
            <p:nvSpPr>
              <p:cNvPr id="28" name="テキスト ボックス 27">
                <a:extLst>
                  <a:ext uri="{FF2B5EF4-FFF2-40B4-BE49-F238E27FC236}">
                    <a16:creationId xmlns:a16="http://schemas.microsoft.com/office/drawing/2014/main" id="{5DECFB47-E701-4213-9F7A-67CFAFC8473E}"/>
                  </a:ext>
                </a:extLst>
              </p:cNvPr>
              <p:cNvSpPr txBox="1">
                <a:spLocks noRot="1" noChangeAspect="1" noMove="1" noResize="1" noEditPoints="1" noAdjustHandles="1" noChangeArrowheads="1" noChangeShapeType="1" noTextEdit="1"/>
              </p:cNvSpPr>
              <p:nvPr/>
            </p:nvSpPr>
            <p:spPr>
              <a:xfrm>
                <a:off x="3564918" y="3537812"/>
                <a:ext cx="347130" cy="369332"/>
              </a:xfrm>
              <a:prstGeom prst="rect">
                <a:avLst/>
              </a:prstGeom>
              <a:blipFill>
                <a:blip r:embed="rId7"/>
                <a:stretch>
                  <a:fillRect l="-10526"/>
                </a:stretch>
              </a:blipFill>
            </p:spPr>
            <p:txBody>
              <a:bodyPr/>
              <a:lstStyle/>
              <a:p>
                <a:r>
                  <a:rPr lang="ja-JP" altLang="en-US">
                    <a:noFill/>
                  </a:rPr>
                  <a:t> </a:t>
                </a:r>
              </a:p>
            </p:txBody>
          </p:sp>
        </mc:Fallback>
      </mc:AlternateContent>
      <p:sp>
        <p:nvSpPr>
          <p:cNvPr id="29" name="楕円 28">
            <a:extLst>
              <a:ext uri="{FF2B5EF4-FFF2-40B4-BE49-F238E27FC236}">
                <a16:creationId xmlns:a16="http://schemas.microsoft.com/office/drawing/2014/main" id="{F0815903-9683-46DB-8C9B-83BEBC21432A}"/>
              </a:ext>
            </a:extLst>
          </p:cNvPr>
          <p:cNvSpPr/>
          <p:nvPr/>
        </p:nvSpPr>
        <p:spPr>
          <a:xfrm>
            <a:off x="3564918" y="3630713"/>
            <a:ext cx="1965834" cy="1424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下 32">
            <a:extLst>
              <a:ext uri="{FF2B5EF4-FFF2-40B4-BE49-F238E27FC236}">
                <a16:creationId xmlns:a16="http://schemas.microsoft.com/office/drawing/2014/main" id="{1D1606EB-DDB1-4E79-99B5-113078357857}"/>
              </a:ext>
            </a:extLst>
          </p:cNvPr>
          <p:cNvSpPr/>
          <p:nvPr/>
        </p:nvSpPr>
        <p:spPr>
          <a:xfrm rot="16200000">
            <a:off x="3042712" y="4055367"/>
            <a:ext cx="281986" cy="518883"/>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3402B8A2-3CA5-407A-AF73-0FA4695DD373}"/>
                  </a:ext>
                </a:extLst>
              </p:cNvPr>
              <p:cNvSpPr txBox="1"/>
              <p:nvPr/>
            </p:nvSpPr>
            <p:spPr>
              <a:xfrm>
                <a:off x="1257267" y="3738329"/>
                <a:ext cx="34713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ja-JP" sz="1600" i="1" smtClean="0">
                              <a:latin typeface="Cambria Math" panose="02040503050406030204" pitchFamily="18" charset="0"/>
                            </a:rPr>
                          </m:ctrlPr>
                        </m:sSupPr>
                        <m:e>
                          <m:r>
                            <a:rPr lang="en-US" altLang="ja-JP" sz="1600" b="0" i="1" smtClean="0">
                              <a:latin typeface="Cambria Math" panose="02040503050406030204" pitchFamily="18" charset="0"/>
                            </a:rPr>
                            <m:t>𝑆</m:t>
                          </m:r>
                        </m:e>
                        <m:sup>
                          <m:r>
                            <a:rPr lang="en-US" altLang="ja-JP" sz="1600" b="0" i="1" smtClean="0">
                              <a:latin typeface="Cambria Math" panose="02040503050406030204" pitchFamily="18" charset="0"/>
                            </a:rPr>
                            <m:t>1</m:t>
                          </m:r>
                        </m:sup>
                      </m:sSup>
                    </m:oMath>
                  </m:oMathPara>
                </a14:m>
                <a:endParaRPr lang="ja-JP" altLang="en-US" sz="1600" b="1" dirty="0"/>
              </a:p>
            </p:txBody>
          </p:sp>
        </mc:Choice>
        <mc:Fallback xmlns="">
          <p:sp>
            <p:nvSpPr>
              <p:cNvPr id="34" name="テキスト ボックス 33">
                <a:extLst>
                  <a:ext uri="{FF2B5EF4-FFF2-40B4-BE49-F238E27FC236}">
                    <a16:creationId xmlns:a16="http://schemas.microsoft.com/office/drawing/2014/main" id="{3402B8A2-3CA5-407A-AF73-0FA4695DD373}"/>
                  </a:ext>
                </a:extLst>
              </p:cNvPr>
              <p:cNvSpPr txBox="1">
                <a:spLocks noRot="1" noChangeAspect="1" noMove="1" noResize="1" noEditPoints="1" noAdjustHandles="1" noChangeArrowheads="1" noChangeShapeType="1" noTextEdit="1"/>
              </p:cNvSpPr>
              <p:nvPr/>
            </p:nvSpPr>
            <p:spPr>
              <a:xfrm>
                <a:off x="1257267" y="3738329"/>
                <a:ext cx="347130" cy="338554"/>
              </a:xfrm>
              <a:prstGeom prst="rect">
                <a:avLst/>
              </a:prstGeom>
              <a:blipFill>
                <a:blip r:embed="rId8"/>
                <a:stretch>
                  <a:fillRect l="-70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DF79FB32-413A-4F42-BE9B-48F4D1EE3D7B}"/>
                  </a:ext>
                </a:extLst>
              </p:cNvPr>
              <p:cNvSpPr txBox="1"/>
              <p:nvPr/>
            </p:nvSpPr>
            <p:spPr>
              <a:xfrm>
                <a:off x="1083702" y="4279161"/>
                <a:ext cx="34713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ja-JP" sz="1600" i="1" smtClean="0">
                              <a:latin typeface="Cambria Math" panose="02040503050406030204" pitchFamily="18" charset="0"/>
                            </a:rPr>
                          </m:ctrlPr>
                        </m:sSupPr>
                        <m:e>
                          <m:r>
                            <a:rPr lang="en-US" altLang="ja-JP" sz="1600" b="0" i="1" smtClean="0">
                              <a:latin typeface="Cambria Math" panose="02040503050406030204" pitchFamily="18" charset="0"/>
                            </a:rPr>
                            <m:t>𝑆</m:t>
                          </m:r>
                        </m:e>
                        <m:sup>
                          <m:r>
                            <a:rPr lang="en-US" altLang="ja-JP" sz="1600" b="0" i="1" smtClean="0">
                              <a:latin typeface="Cambria Math" panose="02040503050406030204" pitchFamily="18" charset="0"/>
                            </a:rPr>
                            <m:t>2</m:t>
                          </m:r>
                        </m:sup>
                      </m:sSup>
                    </m:oMath>
                  </m:oMathPara>
                </a14:m>
                <a:endParaRPr lang="ja-JP" altLang="en-US" sz="1600" b="1" dirty="0"/>
              </a:p>
            </p:txBody>
          </p:sp>
        </mc:Choice>
        <mc:Fallback xmlns="">
          <p:sp>
            <p:nvSpPr>
              <p:cNvPr id="35" name="テキスト ボックス 34">
                <a:extLst>
                  <a:ext uri="{FF2B5EF4-FFF2-40B4-BE49-F238E27FC236}">
                    <a16:creationId xmlns:a16="http://schemas.microsoft.com/office/drawing/2014/main" id="{DF79FB32-413A-4F42-BE9B-48F4D1EE3D7B}"/>
                  </a:ext>
                </a:extLst>
              </p:cNvPr>
              <p:cNvSpPr txBox="1">
                <a:spLocks noRot="1" noChangeAspect="1" noMove="1" noResize="1" noEditPoints="1" noAdjustHandles="1" noChangeArrowheads="1" noChangeShapeType="1" noTextEdit="1"/>
              </p:cNvSpPr>
              <p:nvPr/>
            </p:nvSpPr>
            <p:spPr>
              <a:xfrm>
                <a:off x="1083702" y="4279161"/>
                <a:ext cx="347130" cy="338554"/>
              </a:xfrm>
              <a:prstGeom prst="rect">
                <a:avLst/>
              </a:prstGeom>
              <a:blipFill>
                <a:blip r:embed="rId9"/>
                <a:stretch>
                  <a:fillRect l="-70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F3FED577-06A3-4705-BF9B-B318A9AA364E}"/>
                  </a:ext>
                </a:extLst>
              </p:cNvPr>
              <p:cNvSpPr txBox="1"/>
              <p:nvPr/>
            </p:nvSpPr>
            <p:spPr>
              <a:xfrm>
                <a:off x="1747417" y="4001475"/>
                <a:ext cx="34713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ja-JP" sz="1600" i="1" smtClean="0">
                              <a:latin typeface="Cambria Math" panose="02040503050406030204" pitchFamily="18" charset="0"/>
                            </a:rPr>
                          </m:ctrlPr>
                        </m:sSupPr>
                        <m:e>
                          <m:r>
                            <a:rPr lang="en-US" altLang="ja-JP" sz="1600" b="0" i="1" smtClean="0">
                              <a:latin typeface="Cambria Math" panose="02040503050406030204" pitchFamily="18" charset="0"/>
                            </a:rPr>
                            <m:t>𝑆</m:t>
                          </m:r>
                        </m:e>
                        <m:sup>
                          <m:r>
                            <a:rPr lang="en-US" altLang="ja-JP" sz="1600" b="0" i="1" smtClean="0">
                              <a:latin typeface="Cambria Math" panose="02040503050406030204" pitchFamily="18" charset="0"/>
                            </a:rPr>
                            <m:t>3</m:t>
                          </m:r>
                        </m:sup>
                      </m:sSup>
                    </m:oMath>
                  </m:oMathPara>
                </a14:m>
                <a:endParaRPr lang="ja-JP" altLang="en-US" sz="1600" b="1" dirty="0"/>
              </a:p>
            </p:txBody>
          </p:sp>
        </mc:Choice>
        <mc:Fallback xmlns="">
          <p:sp>
            <p:nvSpPr>
              <p:cNvPr id="36" name="テキスト ボックス 35">
                <a:extLst>
                  <a:ext uri="{FF2B5EF4-FFF2-40B4-BE49-F238E27FC236}">
                    <a16:creationId xmlns:a16="http://schemas.microsoft.com/office/drawing/2014/main" id="{F3FED577-06A3-4705-BF9B-B318A9AA364E}"/>
                  </a:ext>
                </a:extLst>
              </p:cNvPr>
              <p:cNvSpPr txBox="1">
                <a:spLocks noRot="1" noChangeAspect="1" noMove="1" noResize="1" noEditPoints="1" noAdjustHandles="1" noChangeArrowheads="1" noChangeShapeType="1" noTextEdit="1"/>
              </p:cNvSpPr>
              <p:nvPr/>
            </p:nvSpPr>
            <p:spPr>
              <a:xfrm>
                <a:off x="1747417" y="4001475"/>
                <a:ext cx="347130" cy="338554"/>
              </a:xfrm>
              <a:prstGeom prst="rect">
                <a:avLst/>
              </a:prstGeom>
              <a:blipFill>
                <a:blip r:embed="rId10"/>
                <a:stretch>
                  <a:fillRect l="-87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64CAA58E-51EB-4FCF-9DB4-EFF2BDBAF47A}"/>
                  </a:ext>
                </a:extLst>
              </p:cNvPr>
              <p:cNvSpPr txBox="1"/>
              <p:nvPr/>
            </p:nvSpPr>
            <p:spPr>
              <a:xfrm>
                <a:off x="2152802" y="3785109"/>
                <a:ext cx="34713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ja-JP" sz="1600" i="1" smtClean="0">
                              <a:latin typeface="Cambria Math" panose="02040503050406030204" pitchFamily="18" charset="0"/>
                            </a:rPr>
                          </m:ctrlPr>
                        </m:sSupPr>
                        <m:e>
                          <m:r>
                            <a:rPr lang="en-US" altLang="ja-JP" sz="1600" b="0" i="1" smtClean="0">
                              <a:latin typeface="Cambria Math" panose="02040503050406030204" pitchFamily="18" charset="0"/>
                            </a:rPr>
                            <m:t>𝑆</m:t>
                          </m:r>
                        </m:e>
                        <m:sup>
                          <m:r>
                            <a:rPr lang="en-US" altLang="ja-JP" sz="1600" b="0" i="1" smtClean="0">
                              <a:latin typeface="Cambria Math" panose="02040503050406030204" pitchFamily="18" charset="0"/>
                            </a:rPr>
                            <m:t>4</m:t>
                          </m:r>
                        </m:sup>
                      </m:sSup>
                    </m:oMath>
                  </m:oMathPara>
                </a14:m>
                <a:endParaRPr lang="ja-JP" altLang="en-US" sz="1600" b="1" dirty="0"/>
              </a:p>
            </p:txBody>
          </p:sp>
        </mc:Choice>
        <mc:Fallback xmlns="">
          <p:sp>
            <p:nvSpPr>
              <p:cNvPr id="37" name="テキスト ボックス 36">
                <a:extLst>
                  <a:ext uri="{FF2B5EF4-FFF2-40B4-BE49-F238E27FC236}">
                    <a16:creationId xmlns:a16="http://schemas.microsoft.com/office/drawing/2014/main" id="{64CAA58E-51EB-4FCF-9DB4-EFF2BDBAF47A}"/>
                  </a:ext>
                </a:extLst>
              </p:cNvPr>
              <p:cNvSpPr txBox="1">
                <a:spLocks noRot="1" noChangeAspect="1" noMove="1" noResize="1" noEditPoints="1" noAdjustHandles="1" noChangeArrowheads="1" noChangeShapeType="1" noTextEdit="1"/>
              </p:cNvSpPr>
              <p:nvPr/>
            </p:nvSpPr>
            <p:spPr>
              <a:xfrm>
                <a:off x="2152802" y="3785109"/>
                <a:ext cx="347130" cy="338554"/>
              </a:xfrm>
              <a:prstGeom prst="rect">
                <a:avLst/>
              </a:prstGeom>
              <a:blipFill>
                <a:blip r:embed="rId11"/>
                <a:stretch>
                  <a:fillRect l="-70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FC3AF778-A0D4-4EBF-9248-66B3D4FBDD15}"/>
                  </a:ext>
                </a:extLst>
              </p:cNvPr>
              <p:cNvSpPr txBox="1"/>
              <p:nvPr/>
            </p:nvSpPr>
            <p:spPr>
              <a:xfrm>
                <a:off x="2278956" y="4394076"/>
                <a:ext cx="34713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ja-JP" sz="1600" i="1" smtClean="0">
                              <a:latin typeface="Cambria Math" panose="02040503050406030204" pitchFamily="18" charset="0"/>
                            </a:rPr>
                          </m:ctrlPr>
                        </m:sSupPr>
                        <m:e>
                          <m:r>
                            <a:rPr lang="en-US" altLang="ja-JP" sz="1600" b="0" i="1" smtClean="0">
                              <a:latin typeface="Cambria Math" panose="02040503050406030204" pitchFamily="18" charset="0"/>
                            </a:rPr>
                            <m:t>𝑆</m:t>
                          </m:r>
                        </m:e>
                        <m:sup>
                          <m:r>
                            <a:rPr lang="en-US" altLang="ja-JP" sz="1600" b="0" i="1" smtClean="0">
                              <a:latin typeface="Cambria Math" panose="02040503050406030204" pitchFamily="18" charset="0"/>
                            </a:rPr>
                            <m:t>5</m:t>
                          </m:r>
                        </m:sup>
                      </m:sSup>
                    </m:oMath>
                  </m:oMathPara>
                </a14:m>
                <a:endParaRPr lang="ja-JP" altLang="en-US" sz="1600" b="1" dirty="0"/>
              </a:p>
            </p:txBody>
          </p:sp>
        </mc:Choice>
        <mc:Fallback xmlns="">
          <p:sp>
            <p:nvSpPr>
              <p:cNvPr id="38" name="テキスト ボックス 37">
                <a:extLst>
                  <a:ext uri="{FF2B5EF4-FFF2-40B4-BE49-F238E27FC236}">
                    <a16:creationId xmlns:a16="http://schemas.microsoft.com/office/drawing/2014/main" id="{FC3AF778-A0D4-4EBF-9248-66B3D4FBDD15}"/>
                  </a:ext>
                </a:extLst>
              </p:cNvPr>
              <p:cNvSpPr txBox="1">
                <a:spLocks noRot="1" noChangeAspect="1" noMove="1" noResize="1" noEditPoints="1" noAdjustHandles="1" noChangeArrowheads="1" noChangeShapeType="1" noTextEdit="1"/>
              </p:cNvSpPr>
              <p:nvPr/>
            </p:nvSpPr>
            <p:spPr>
              <a:xfrm>
                <a:off x="2278956" y="4394076"/>
                <a:ext cx="347130" cy="338554"/>
              </a:xfrm>
              <a:prstGeom prst="rect">
                <a:avLst/>
              </a:prstGeom>
              <a:blipFill>
                <a:blip r:embed="rId12"/>
                <a:stretch>
                  <a:fillRect l="-70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FC2AF695-70FC-4849-AAC4-D8401967799E}"/>
                  </a:ext>
                </a:extLst>
              </p:cNvPr>
              <p:cNvSpPr txBox="1"/>
              <p:nvPr/>
            </p:nvSpPr>
            <p:spPr>
              <a:xfrm>
                <a:off x="1971004" y="5073750"/>
                <a:ext cx="2417814" cy="338554"/>
              </a:xfrm>
              <a:prstGeom prst="rect">
                <a:avLst/>
              </a:prstGeom>
              <a:noFill/>
            </p:spPr>
            <p:txBody>
              <a:bodyPr wrap="square" rtlCol="0">
                <a:spAutoFit/>
              </a:bodyPr>
              <a:lstStyle/>
              <a:p>
                <a:pPr algn="ctr"/>
                <a14:m>
                  <m:oMath xmlns:m="http://schemas.openxmlformats.org/officeDocument/2006/math">
                    <m:r>
                      <a:rPr lang="en-US" altLang="ja-JP" sz="1600" b="0" i="1" smtClean="0">
                        <a:latin typeface="Cambria Math" panose="02040503050406030204" pitchFamily="18" charset="0"/>
                      </a:rPr>
                      <m:t>𝑆</m:t>
                    </m:r>
                  </m:oMath>
                </a14:m>
                <a:r>
                  <a:rPr lang="ja-JP" altLang="en-US" sz="1600" b="1" dirty="0"/>
                  <a:t>が上位の解集合を選択</a:t>
                </a:r>
              </a:p>
            </p:txBody>
          </p:sp>
        </mc:Choice>
        <mc:Fallback xmlns="">
          <p:sp>
            <p:nvSpPr>
              <p:cNvPr id="42" name="テキスト ボックス 41">
                <a:extLst>
                  <a:ext uri="{FF2B5EF4-FFF2-40B4-BE49-F238E27FC236}">
                    <a16:creationId xmlns:a16="http://schemas.microsoft.com/office/drawing/2014/main" id="{FC2AF695-70FC-4849-AAC4-D8401967799E}"/>
                  </a:ext>
                </a:extLst>
              </p:cNvPr>
              <p:cNvSpPr txBox="1">
                <a:spLocks noRot="1" noChangeAspect="1" noMove="1" noResize="1" noEditPoints="1" noAdjustHandles="1" noChangeArrowheads="1" noChangeShapeType="1" noTextEdit="1"/>
              </p:cNvSpPr>
              <p:nvPr/>
            </p:nvSpPr>
            <p:spPr>
              <a:xfrm>
                <a:off x="1971004" y="5073750"/>
                <a:ext cx="2417814" cy="338554"/>
              </a:xfrm>
              <a:prstGeom prst="rect">
                <a:avLst/>
              </a:prstGeom>
              <a:blipFill>
                <a:blip r:embed="rId16"/>
                <a:stretch>
                  <a:fillRect t="-5357" b="-21429"/>
                </a:stretch>
              </a:blipFill>
            </p:spPr>
            <p:txBody>
              <a:bodyPr/>
              <a:lstStyle/>
              <a:p>
                <a:r>
                  <a:rPr lang="ja-JP" altLang="en-US">
                    <a:noFill/>
                  </a:rPr>
                  <a:t> </a:t>
                </a:r>
              </a:p>
            </p:txBody>
          </p:sp>
        </mc:Fallback>
      </mc:AlternateContent>
      <p:sp>
        <p:nvSpPr>
          <p:cNvPr id="43" name="楕円 42">
            <a:extLst>
              <a:ext uri="{FF2B5EF4-FFF2-40B4-BE49-F238E27FC236}">
                <a16:creationId xmlns:a16="http://schemas.microsoft.com/office/drawing/2014/main" id="{41A2309A-9870-45FD-B5C4-D92F1DE00F9D}"/>
              </a:ext>
            </a:extLst>
          </p:cNvPr>
          <p:cNvSpPr/>
          <p:nvPr/>
        </p:nvSpPr>
        <p:spPr>
          <a:xfrm>
            <a:off x="6785304" y="4623287"/>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4" name="楕円 43">
            <a:extLst>
              <a:ext uri="{FF2B5EF4-FFF2-40B4-BE49-F238E27FC236}">
                <a16:creationId xmlns:a16="http://schemas.microsoft.com/office/drawing/2014/main" id="{63D10FB5-5A26-4E6E-B7C7-E3CA7628E998}"/>
              </a:ext>
            </a:extLst>
          </p:cNvPr>
          <p:cNvSpPr/>
          <p:nvPr/>
        </p:nvSpPr>
        <p:spPr>
          <a:xfrm>
            <a:off x="6963267" y="4073334"/>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5" name="楕円 44">
            <a:extLst>
              <a:ext uri="{FF2B5EF4-FFF2-40B4-BE49-F238E27FC236}">
                <a16:creationId xmlns:a16="http://schemas.microsoft.com/office/drawing/2014/main" id="{E31145BC-8F31-4CB4-9FAD-7DA999F21D93}"/>
              </a:ext>
            </a:extLst>
          </p:cNvPr>
          <p:cNvSpPr/>
          <p:nvPr/>
        </p:nvSpPr>
        <p:spPr>
          <a:xfrm>
            <a:off x="7422781" y="4308468"/>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6" name="楕円 45">
            <a:extLst>
              <a:ext uri="{FF2B5EF4-FFF2-40B4-BE49-F238E27FC236}">
                <a16:creationId xmlns:a16="http://schemas.microsoft.com/office/drawing/2014/main" id="{2B2AF315-7F06-43C6-ADE9-710C50F1497B}"/>
              </a:ext>
            </a:extLst>
          </p:cNvPr>
          <p:cNvSpPr/>
          <p:nvPr/>
        </p:nvSpPr>
        <p:spPr>
          <a:xfrm>
            <a:off x="7728246" y="4697013"/>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7" name="楕円 46">
            <a:extLst>
              <a:ext uri="{FF2B5EF4-FFF2-40B4-BE49-F238E27FC236}">
                <a16:creationId xmlns:a16="http://schemas.microsoft.com/office/drawing/2014/main" id="{371B04FE-2B3E-4032-9FF5-CB74F2DD7034}"/>
              </a:ext>
            </a:extLst>
          </p:cNvPr>
          <p:cNvSpPr/>
          <p:nvPr/>
        </p:nvSpPr>
        <p:spPr>
          <a:xfrm>
            <a:off x="7817228" y="4012288"/>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8" name="楕円 47">
            <a:extLst>
              <a:ext uri="{FF2B5EF4-FFF2-40B4-BE49-F238E27FC236}">
                <a16:creationId xmlns:a16="http://schemas.microsoft.com/office/drawing/2014/main" id="{2FE7BD46-3A49-4F5B-88BD-0777DBD5D114}"/>
              </a:ext>
            </a:extLst>
          </p:cNvPr>
          <p:cNvSpPr/>
          <p:nvPr/>
        </p:nvSpPr>
        <p:spPr>
          <a:xfrm>
            <a:off x="6439864" y="3630713"/>
            <a:ext cx="1965834" cy="1424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19218972-1B05-4310-93E1-B4A4F4D5092B}"/>
                  </a:ext>
                </a:extLst>
              </p:cNvPr>
              <p:cNvSpPr txBox="1"/>
              <p:nvPr/>
            </p:nvSpPr>
            <p:spPr>
              <a:xfrm>
                <a:off x="6266299" y="3537812"/>
                <a:ext cx="34713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𝑋</m:t>
                      </m:r>
                    </m:oMath>
                  </m:oMathPara>
                </a14:m>
                <a:endParaRPr lang="ja-JP" altLang="en-US" b="1" dirty="0"/>
              </a:p>
            </p:txBody>
          </p:sp>
        </mc:Choice>
        <mc:Fallback xmlns="">
          <p:sp>
            <p:nvSpPr>
              <p:cNvPr id="49" name="テキスト ボックス 48">
                <a:extLst>
                  <a:ext uri="{FF2B5EF4-FFF2-40B4-BE49-F238E27FC236}">
                    <a16:creationId xmlns:a16="http://schemas.microsoft.com/office/drawing/2014/main" id="{19218972-1B05-4310-93E1-B4A4F4D5092B}"/>
                  </a:ext>
                </a:extLst>
              </p:cNvPr>
              <p:cNvSpPr txBox="1">
                <a:spLocks noRot="1" noChangeAspect="1" noMove="1" noResize="1" noEditPoints="1" noAdjustHandles="1" noChangeArrowheads="1" noChangeShapeType="1" noTextEdit="1"/>
              </p:cNvSpPr>
              <p:nvPr/>
            </p:nvSpPr>
            <p:spPr>
              <a:xfrm>
                <a:off x="6266299" y="3537812"/>
                <a:ext cx="347130" cy="369332"/>
              </a:xfrm>
              <a:prstGeom prst="rect">
                <a:avLst/>
              </a:prstGeom>
              <a:blipFill>
                <a:blip r:embed="rId17"/>
                <a:stretch>
                  <a:fillRect l="-35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4C46E71B-28FA-44B1-A59D-2DE237B60D2D}"/>
                  </a:ext>
                </a:extLst>
              </p:cNvPr>
              <p:cNvSpPr txBox="1"/>
              <p:nvPr/>
            </p:nvSpPr>
            <p:spPr>
              <a:xfrm>
                <a:off x="6827353" y="3738329"/>
                <a:ext cx="34713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ja-JP" sz="1600" i="1" smtClean="0">
                              <a:latin typeface="Cambria Math" panose="02040503050406030204" pitchFamily="18" charset="0"/>
                            </a:rPr>
                          </m:ctrlPr>
                        </m:sSupPr>
                        <m:e>
                          <m:r>
                            <a:rPr lang="en-US" altLang="ja-JP" sz="1600" b="0" i="1" smtClean="0">
                              <a:latin typeface="Cambria Math" panose="02040503050406030204" pitchFamily="18" charset="0"/>
                            </a:rPr>
                            <m:t>𝑃</m:t>
                          </m:r>
                        </m:e>
                        <m:sup>
                          <m:r>
                            <a:rPr lang="en-US" altLang="ja-JP" sz="1600" b="0" i="1" smtClean="0">
                              <a:latin typeface="Cambria Math" panose="02040503050406030204" pitchFamily="18" charset="0"/>
                            </a:rPr>
                            <m:t>1</m:t>
                          </m:r>
                        </m:sup>
                      </m:sSup>
                    </m:oMath>
                  </m:oMathPara>
                </a14:m>
                <a:endParaRPr lang="ja-JP" altLang="en-US" sz="1600" b="1" dirty="0"/>
              </a:p>
            </p:txBody>
          </p:sp>
        </mc:Choice>
        <mc:Fallback xmlns="">
          <p:sp>
            <p:nvSpPr>
              <p:cNvPr id="50" name="テキスト ボックス 49">
                <a:extLst>
                  <a:ext uri="{FF2B5EF4-FFF2-40B4-BE49-F238E27FC236}">
                    <a16:creationId xmlns:a16="http://schemas.microsoft.com/office/drawing/2014/main" id="{4C46E71B-28FA-44B1-A59D-2DE237B60D2D}"/>
                  </a:ext>
                </a:extLst>
              </p:cNvPr>
              <p:cNvSpPr txBox="1">
                <a:spLocks noRot="1" noChangeAspect="1" noMove="1" noResize="1" noEditPoints="1" noAdjustHandles="1" noChangeArrowheads="1" noChangeShapeType="1" noTextEdit="1"/>
              </p:cNvSpPr>
              <p:nvPr/>
            </p:nvSpPr>
            <p:spPr>
              <a:xfrm>
                <a:off x="6827353" y="3738329"/>
                <a:ext cx="347130" cy="338554"/>
              </a:xfrm>
              <a:prstGeom prst="rect">
                <a:avLst/>
              </a:prstGeom>
              <a:blipFill>
                <a:blip r:embed="rId18"/>
                <a:stretch>
                  <a:fillRect l="-87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EDCEE663-36B8-4F9C-BECC-C64F8F60B072}"/>
                  </a:ext>
                </a:extLst>
              </p:cNvPr>
              <p:cNvSpPr txBox="1"/>
              <p:nvPr/>
            </p:nvSpPr>
            <p:spPr>
              <a:xfrm>
                <a:off x="6653788" y="4279161"/>
                <a:ext cx="34713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ja-JP" sz="1600" i="1" smtClean="0">
                              <a:latin typeface="Cambria Math" panose="02040503050406030204" pitchFamily="18" charset="0"/>
                            </a:rPr>
                          </m:ctrlPr>
                        </m:sSupPr>
                        <m:e>
                          <m:r>
                            <a:rPr lang="en-US" altLang="ja-JP" sz="1600" b="0" i="1" smtClean="0">
                              <a:latin typeface="Cambria Math" panose="02040503050406030204" pitchFamily="18" charset="0"/>
                            </a:rPr>
                            <m:t>𝑃</m:t>
                          </m:r>
                        </m:e>
                        <m:sup>
                          <m:r>
                            <a:rPr lang="en-US" altLang="ja-JP" sz="1600" b="0" i="1" smtClean="0">
                              <a:latin typeface="Cambria Math" panose="02040503050406030204" pitchFamily="18" charset="0"/>
                            </a:rPr>
                            <m:t>2</m:t>
                          </m:r>
                        </m:sup>
                      </m:sSup>
                    </m:oMath>
                  </m:oMathPara>
                </a14:m>
                <a:endParaRPr lang="ja-JP" altLang="en-US" sz="1600" b="1" dirty="0"/>
              </a:p>
            </p:txBody>
          </p:sp>
        </mc:Choice>
        <mc:Fallback xmlns="">
          <p:sp>
            <p:nvSpPr>
              <p:cNvPr id="51" name="テキスト ボックス 50">
                <a:extLst>
                  <a:ext uri="{FF2B5EF4-FFF2-40B4-BE49-F238E27FC236}">
                    <a16:creationId xmlns:a16="http://schemas.microsoft.com/office/drawing/2014/main" id="{EDCEE663-36B8-4F9C-BECC-C64F8F60B072}"/>
                  </a:ext>
                </a:extLst>
              </p:cNvPr>
              <p:cNvSpPr txBox="1">
                <a:spLocks noRot="1" noChangeAspect="1" noMove="1" noResize="1" noEditPoints="1" noAdjustHandles="1" noChangeArrowheads="1" noChangeShapeType="1" noTextEdit="1"/>
              </p:cNvSpPr>
              <p:nvPr/>
            </p:nvSpPr>
            <p:spPr>
              <a:xfrm>
                <a:off x="6653788" y="4279161"/>
                <a:ext cx="347130" cy="338554"/>
              </a:xfrm>
              <a:prstGeom prst="rect">
                <a:avLst/>
              </a:prstGeom>
              <a:blipFill>
                <a:blip r:embed="rId19"/>
                <a:stretch>
                  <a:fillRect l="-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500FEF72-9C31-4AE2-A70B-B4F1D82A6392}"/>
                  </a:ext>
                </a:extLst>
              </p:cNvPr>
              <p:cNvSpPr txBox="1"/>
              <p:nvPr/>
            </p:nvSpPr>
            <p:spPr>
              <a:xfrm>
                <a:off x="7317503" y="4001475"/>
                <a:ext cx="34713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ja-JP" sz="1600" i="1" smtClean="0">
                              <a:latin typeface="Cambria Math" panose="02040503050406030204" pitchFamily="18" charset="0"/>
                            </a:rPr>
                          </m:ctrlPr>
                        </m:sSupPr>
                        <m:e>
                          <m:r>
                            <a:rPr lang="en-US" altLang="ja-JP" sz="1600" b="0" i="1" smtClean="0">
                              <a:latin typeface="Cambria Math" panose="02040503050406030204" pitchFamily="18" charset="0"/>
                            </a:rPr>
                            <m:t>𝑃</m:t>
                          </m:r>
                        </m:e>
                        <m:sup>
                          <m:r>
                            <a:rPr lang="en-US" altLang="ja-JP" sz="1600" b="0" i="1" smtClean="0">
                              <a:latin typeface="Cambria Math" panose="02040503050406030204" pitchFamily="18" charset="0"/>
                            </a:rPr>
                            <m:t>3</m:t>
                          </m:r>
                        </m:sup>
                      </m:sSup>
                    </m:oMath>
                  </m:oMathPara>
                </a14:m>
                <a:endParaRPr lang="ja-JP" altLang="en-US" sz="1600" b="1" dirty="0"/>
              </a:p>
            </p:txBody>
          </p:sp>
        </mc:Choice>
        <mc:Fallback xmlns="">
          <p:sp>
            <p:nvSpPr>
              <p:cNvPr id="52" name="テキスト ボックス 51">
                <a:extLst>
                  <a:ext uri="{FF2B5EF4-FFF2-40B4-BE49-F238E27FC236}">
                    <a16:creationId xmlns:a16="http://schemas.microsoft.com/office/drawing/2014/main" id="{500FEF72-9C31-4AE2-A70B-B4F1D82A6392}"/>
                  </a:ext>
                </a:extLst>
              </p:cNvPr>
              <p:cNvSpPr txBox="1">
                <a:spLocks noRot="1" noChangeAspect="1" noMove="1" noResize="1" noEditPoints="1" noAdjustHandles="1" noChangeArrowheads="1" noChangeShapeType="1" noTextEdit="1"/>
              </p:cNvSpPr>
              <p:nvPr/>
            </p:nvSpPr>
            <p:spPr>
              <a:xfrm>
                <a:off x="7317503" y="4001475"/>
                <a:ext cx="347130" cy="338554"/>
              </a:xfrm>
              <a:prstGeom prst="rect">
                <a:avLst/>
              </a:prstGeom>
              <a:blipFill>
                <a:blip r:embed="rId20"/>
                <a:stretch>
                  <a:fillRect l="-87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D362277B-DEC9-4DF7-A3CB-FC36C21774FB}"/>
                  </a:ext>
                </a:extLst>
              </p:cNvPr>
              <p:cNvSpPr txBox="1"/>
              <p:nvPr/>
            </p:nvSpPr>
            <p:spPr>
              <a:xfrm>
                <a:off x="7722888" y="3785109"/>
                <a:ext cx="34713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ja-JP" sz="1600" i="1" smtClean="0">
                              <a:latin typeface="Cambria Math" panose="02040503050406030204" pitchFamily="18" charset="0"/>
                            </a:rPr>
                          </m:ctrlPr>
                        </m:sSupPr>
                        <m:e>
                          <m:r>
                            <a:rPr lang="en-US" altLang="ja-JP" sz="1600" b="0" i="1" smtClean="0">
                              <a:latin typeface="Cambria Math" panose="02040503050406030204" pitchFamily="18" charset="0"/>
                            </a:rPr>
                            <m:t>𝑃</m:t>
                          </m:r>
                        </m:e>
                        <m:sup>
                          <m:r>
                            <a:rPr lang="en-US" altLang="ja-JP" sz="1600" b="0" i="1" smtClean="0">
                              <a:latin typeface="Cambria Math" panose="02040503050406030204" pitchFamily="18" charset="0"/>
                            </a:rPr>
                            <m:t>4</m:t>
                          </m:r>
                        </m:sup>
                      </m:sSup>
                    </m:oMath>
                  </m:oMathPara>
                </a14:m>
                <a:endParaRPr lang="ja-JP" altLang="en-US" sz="1600" b="1" dirty="0"/>
              </a:p>
            </p:txBody>
          </p:sp>
        </mc:Choice>
        <mc:Fallback xmlns="">
          <p:sp>
            <p:nvSpPr>
              <p:cNvPr id="53" name="テキスト ボックス 52">
                <a:extLst>
                  <a:ext uri="{FF2B5EF4-FFF2-40B4-BE49-F238E27FC236}">
                    <a16:creationId xmlns:a16="http://schemas.microsoft.com/office/drawing/2014/main" id="{D362277B-DEC9-4DF7-A3CB-FC36C21774FB}"/>
                  </a:ext>
                </a:extLst>
              </p:cNvPr>
              <p:cNvSpPr txBox="1">
                <a:spLocks noRot="1" noChangeAspect="1" noMove="1" noResize="1" noEditPoints="1" noAdjustHandles="1" noChangeArrowheads="1" noChangeShapeType="1" noTextEdit="1"/>
              </p:cNvSpPr>
              <p:nvPr/>
            </p:nvSpPr>
            <p:spPr>
              <a:xfrm>
                <a:off x="7722888" y="3785109"/>
                <a:ext cx="347130" cy="338554"/>
              </a:xfrm>
              <a:prstGeom prst="rect">
                <a:avLst/>
              </a:prstGeom>
              <a:blipFill>
                <a:blip r:embed="rId21"/>
                <a:stretch>
                  <a:fillRect l="-87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25F3F1BB-7A23-4833-9EB0-9623985D4041}"/>
                  </a:ext>
                </a:extLst>
              </p:cNvPr>
              <p:cNvSpPr txBox="1"/>
              <p:nvPr/>
            </p:nvSpPr>
            <p:spPr>
              <a:xfrm>
                <a:off x="7849042" y="4394076"/>
                <a:ext cx="347130" cy="34137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ja-JP" sz="1600" i="1" smtClean="0">
                              <a:latin typeface="Cambria Math" panose="02040503050406030204" pitchFamily="18" charset="0"/>
                            </a:rPr>
                          </m:ctrlPr>
                        </m:sSupPr>
                        <m:e>
                          <m:r>
                            <a:rPr lang="en-US" altLang="ja-JP" sz="1600" b="0" i="1" smtClean="0">
                              <a:latin typeface="Cambria Math" panose="02040503050406030204" pitchFamily="18" charset="0"/>
                            </a:rPr>
                            <m:t>𝑃</m:t>
                          </m:r>
                        </m:e>
                        <m:sup>
                          <m:r>
                            <a:rPr lang="en-US" altLang="ja-JP" sz="1600" b="0" i="1" smtClean="0">
                              <a:latin typeface="Cambria Math" panose="02040503050406030204" pitchFamily="18" charset="0"/>
                            </a:rPr>
                            <m:t>5</m:t>
                          </m:r>
                        </m:sup>
                      </m:sSup>
                    </m:oMath>
                  </m:oMathPara>
                </a14:m>
                <a:endParaRPr lang="ja-JP" altLang="en-US" sz="1600" b="1" dirty="0"/>
              </a:p>
            </p:txBody>
          </p:sp>
        </mc:Choice>
        <mc:Fallback xmlns="">
          <p:sp>
            <p:nvSpPr>
              <p:cNvPr id="54" name="テキスト ボックス 53">
                <a:extLst>
                  <a:ext uri="{FF2B5EF4-FFF2-40B4-BE49-F238E27FC236}">
                    <a16:creationId xmlns:a16="http://schemas.microsoft.com/office/drawing/2014/main" id="{25F3F1BB-7A23-4833-9EB0-9623985D4041}"/>
                  </a:ext>
                </a:extLst>
              </p:cNvPr>
              <p:cNvSpPr txBox="1">
                <a:spLocks noRot="1" noChangeAspect="1" noMove="1" noResize="1" noEditPoints="1" noAdjustHandles="1" noChangeArrowheads="1" noChangeShapeType="1" noTextEdit="1"/>
              </p:cNvSpPr>
              <p:nvPr/>
            </p:nvSpPr>
            <p:spPr>
              <a:xfrm>
                <a:off x="7849042" y="4394076"/>
                <a:ext cx="347130" cy="341376"/>
              </a:xfrm>
              <a:prstGeom prst="rect">
                <a:avLst/>
              </a:prstGeom>
              <a:blipFill>
                <a:blip r:embed="rId22"/>
                <a:stretch>
                  <a:fillRect l="-10526"/>
                </a:stretch>
              </a:blipFill>
            </p:spPr>
            <p:txBody>
              <a:bodyPr/>
              <a:lstStyle/>
              <a:p>
                <a:r>
                  <a:rPr lang="ja-JP" altLang="en-US">
                    <a:noFill/>
                  </a:rPr>
                  <a:t> </a:t>
                </a:r>
              </a:p>
            </p:txBody>
          </p:sp>
        </mc:Fallback>
      </mc:AlternateContent>
      <p:sp>
        <p:nvSpPr>
          <p:cNvPr id="55" name="矢印: 下 54">
            <a:extLst>
              <a:ext uri="{FF2B5EF4-FFF2-40B4-BE49-F238E27FC236}">
                <a16:creationId xmlns:a16="http://schemas.microsoft.com/office/drawing/2014/main" id="{6C78013C-332B-4C3F-9612-E5B776E1F374}"/>
              </a:ext>
            </a:extLst>
          </p:cNvPr>
          <p:cNvSpPr/>
          <p:nvPr/>
        </p:nvSpPr>
        <p:spPr>
          <a:xfrm rot="16200000">
            <a:off x="8778416" y="4055368"/>
            <a:ext cx="281986" cy="518883"/>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B83F8C6B-C8A1-4550-92D6-7645FB6212A7}"/>
                  </a:ext>
                </a:extLst>
              </p:cNvPr>
              <p:cNvSpPr txBox="1"/>
              <p:nvPr/>
            </p:nvSpPr>
            <p:spPr>
              <a:xfrm>
                <a:off x="9328838" y="3533278"/>
                <a:ext cx="34713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𝑋</m:t>
                      </m:r>
                      <m:r>
                        <a:rPr lang="en-US" altLang="ja-JP" b="0" i="1" smtClean="0">
                          <a:latin typeface="Cambria Math" panose="02040503050406030204" pitchFamily="18" charset="0"/>
                        </a:rPr>
                        <m:t>′</m:t>
                      </m:r>
                    </m:oMath>
                  </m:oMathPara>
                </a14:m>
                <a:endParaRPr lang="ja-JP" altLang="en-US" b="1" dirty="0"/>
              </a:p>
            </p:txBody>
          </p:sp>
        </mc:Choice>
        <mc:Fallback xmlns="">
          <p:sp>
            <p:nvSpPr>
              <p:cNvPr id="56" name="テキスト ボックス 55">
                <a:extLst>
                  <a:ext uri="{FF2B5EF4-FFF2-40B4-BE49-F238E27FC236}">
                    <a16:creationId xmlns:a16="http://schemas.microsoft.com/office/drawing/2014/main" id="{B83F8C6B-C8A1-4550-92D6-7645FB6212A7}"/>
                  </a:ext>
                </a:extLst>
              </p:cNvPr>
              <p:cNvSpPr txBox="1">
                <a:spLocks noRot="1" noChangeAspect="1" noMove="1" noResize="1" noEditPoints="1" noAdjustHandles="1" noChangeArrowheads="1" noChangeShapeType="1" noTextEdit="1"/>
              </p:cNvSpPr>
              <p:nvPr/>
            </p:nvSpPr>
            <p:spPr>
              <a:xfrm>
                <a:off x="9328838" y="3533278"/>
                <a:ext cx="347130" cy="369332"/>
              </a:xfrm>
              <a:prstGeom prst="rect">
                <a:avLst/>
              </a:prstGeom>
              <a:blipFill>
                <a:blip r:embed="rId23"/>
                <a:stretch>
                  <a:fillRect l="-10526" r="-1754"/>
                </a:stretch>
              </a:blipFill>
            </p:spPr>
            <p:txBody>
              <a:bodyPr/>
              <a:lstStyle/>
              <a:p>
                <a:r>
                  <a:rPr lang="ja-JP" altLang="en-US">
                    <a:noFill/>
                  </a:rPr>
                  <a:t> </a:t>
                </a:r>
              </a:p>
            </p:txBody>
          </p:sp>
        </mc:Fallback>
      </mc:AlternateContent>
      <p:sp>
        <p:nvSpPr>
          <p:cNvPr id="57" name="楕円 56">
            <a:extLst>
              <a:ext uri="{FF2B5EF4-FFF2-40B4-BE49-F238E27FC236}">
                <a16:creationId xmlns:a16="http://schemas.microsoft.com/office/drawing/2014/main" id="{EDAD6DFA-5A2D-46F0-A5B6-F7B5E3390DE3}"/>
              </a:ext>
            </a:extLst>
          </p:cNvPr>
          <p:cNvSpPr/>
          <p:nvPr/>
        </p:nvSpPr>
        <p:spPr>
          <a:xfrm>
            <a:off x="9328838" y="3626179"/>
            <a:ext cx="1965834" cy="1424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651716EB-7357-403F-8C8E-B063D9FBE9BD}"/>
                  </a:ext>
                </a:extLst>
              </p:cNvPr>
              <p:cNvSpPr txBox="1"/>
              <p:nvPr/>
            </p:nvSpPr>
            <p:spPr>
              <a:xfrm>
                <a:off x="7466742" y="5082554"/>
                <a:ext cx="2767521" cy="338554"/>
              </a:xfrm>
              <a:prstGeom prst="rect">
                <a:avLst/>
              </a:prstGeom>
              <a:noFill/>
            </p:spPr>
            <p:txBody>
              <a:bodyPr wrap="square" rtlCol="0">
                <a:spAutoFit/>
              </a:bodyPr>
              <a:lstStyle/>
              <a:p>
                <a:pPr algn="ctr"/>
                <a:r>
                  <a:rPr lang="ja-JP" altLang="en-US" sz="1600" b="1" dirty="0"/>
                  <a:t>確率</a:t>
                </a:r>
                <a14:m>
                  <m:oMath xmlns:m="http://schemas.openxmlformats.org/officeDocument/2006/math">
                    <m:r>
                      <a:rPr lang="en-US" altLang="ja-JP" sz="1600" b="0" i="1" smtClean="0">
                        <a:latin typeface="Cambria Math" panose="02040503050406030204" pitchFamily="18" charset="0"/>
                      </a:rPr>
                      <m:t>𝑃</m:t>
                    </m:r>
                  </m:oMath>
                </a14:m>
                <a:r>
                  <a:rPr lang="ja-JP" altLang="en-US" sz="1600" b="1" dirty="0"/>
                  <a:t>に従って解集合を選択</a:t>
                </a:r>
              </a:p>
            </p:txBody>
          </p:sp>
        </mc:Choice>
        <mc:Fallback xmlns="">
          <p:sp>
            <p:nvSpPr>
              <p:cNvPr id="64" name="テキスト ボックス 63">
                <a:extLst>
                  <a:ext uri="{FF2B5EF4-FFF2-40B4-BE49-F238E27FC236}">
                    <a16:creationId xmlns:a16="http://schemas.microsoft.com/office/drawing/2014/main" id="{651716EB-7357-403F-8C8E-B063D9FBE9BD}"/>
                  </a:ext>
                </a:extLst>
              </p:cNvPr>
              <p:cNvSpPr txBox="1">
                <a:spLocks noRot="1" noChangeAspect="1" noMove="1" noResize="1" noEditPoints="1" noAdjustHandles="1" noChangeArrowheads="1" noChangeShapeType="1" noTextEdit="1"/>
              </p:cNvSpPr>
              <p:nvPr/>
            </p:nvSpPr>
            <p:spPr>
              <a:xfrm>
                <a:off x="7466742" y="5082554"/>
                <a:ext cx="2767521" cy="338554"/>
              </a:xfrm>
              <a:prstGeom prst="rect">
                <a:avLst/>
              </a:prstGeom>
              <a:blipFill>
                <a:blip r:embed="rId27"/>
                <a:stretch>
                  <a:fillRect l="-661" t="-5455" r="-220" b="-23636"/>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522B8377-E3F5-461E-AB51-45AEE0764CDD}"/>
              </a:ext>
            </a:extLst>
          </p:cNvPr>
          <p:cNvSpPr txBox="1"/>
          <p:nvPr/>
        </p:nvSpPr>
        <p:spPr>
          <a:xfrm>
            <a:off x="3805526" y="5800248"/>
            <a:ext cx="1580035" cy="738664"/>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400" dirty="0"/>
              <a:t>目的関数値</a:t>
            </a:r>
            <a:endParaRPr lang="en-US" altLang="ja-JP" sz="1400" dirty="0"/>
          </a:p>
          <a:p>
            <a:pPr marL="285750" indent="-285750">
              <a:buFont typeface="Wingdings" panose="05000000000000000000" pitchFamily="2" charset="2"/>
              <a:buChar char="Ø"/>
            </a:pPr>
            <a:r>
              <a:rPr lang="ja-JP" altLang="en-US" sz="1400" dirty="0"/>
              <a:t>距離</a:t>
            </a:r>
            <a:endParaRPr lang="en-US" altLang="ja-JP" sz="1400" dirty="0"/>
          </a:p>
          <a:p>
            <a:pPr marL="285750" indent="-285750">
              <a:buFont typeface="Wingdings" panose="05000000000000000000" pitchFamily="2" charset="2"/>
              <a:buChar char="Ø"/>
            </a:pPr>
            <a:r>
              <a:rPr lang="ja-JP" altLang="en-US" sz="1400" dirty="0"/>
              <a:t>改善頻度</a:t>
            </a:r>
            <a:endParaRPr lang="en-US" altLang="ja-JP" sz="1400" dirty="0"/>
          </a:p>
        </p:txBody>
      </p:sp>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CB944410-E85D-4560-8C1C-16B2A63F9E9D}"/>
                  </a:ext>
                </a:extLst>
              </p:cNvPr>
              <p:cNvSpPr txBox="1"/>
              <p:nvPr/>
            </p:nvSpPr>
            <p:spPr>
              <a:xfrm>
                <a:off x="4042915" y="5458901"/>
                <a:ext cx="1009832" cy="307777"/>
              </a:xfrm>
              <a:prstGeom prst="rect">
                <a:avLst/>
              </a:prstGeom>
              <a:noFill/>
            </p:spPr>
            <p:txBody>
              <a:bodyPr wrap="square" rtlCol="0">
                <a:spAutoFit/>
              </a:bodyPr>
              <a:lstStyle/>
              <a:p>
                <a:pPr algn="ctr"/>
                <a:r>
                  <a:rPr lang="ja-JP" altLang="en-US" sz="1400" b="1" dirty="0"/>
                  <a:t>指標</a:t>
                </a:r>
                <a14:m>
                  <m:oMath xmlns:m="http://schemas.openxmlformats.org/officeDocument/2006/math">
                    <m:r>
                      <a:rPr lang="en-US" altLang="ja-JP" sz="1400" b="0" i="1" smtClean="0">
                        <a:latin typeface="Cambria Math" panose="02040503050406030204" pitchFamily="18" charset="0"/>
                      </a:rPr>
                      <m:t>𝑆</m:t>
                    </m:r>
                  </m:oMath>
                </a14:m>
                <a:r>
                  <a:rPr lang="ja-JP" altLang="en-US" sz="1400" b="1" dirty="0"/>
                  <a:t>の例</a:t>
                </a:r>
              </a:p>
            </p:txBody>
          </p:sp>
        </mc:Choice>
        <mc:Fallback xmlns="">
          <p:sp>
            <p:nvSpPr>
              <p:cNvPr id="66" name="テキスト ボックス 65">
                <a:extLst>
                  <a:ext uri="{FF2B5EF4-FFF2-40B4-BE49-F238E27FC236}">
                    <a16:creationId xmlns:a16="http://schemas.microsoft.com/office/drawing/2014/main" id="{CB944410-E85D-4560-8C1C-16B2A63F9E9D}"/>
                  </a:ext>
                </a:extLst>
              </p:cNvPr>
              <p:cNvSpPr txBox="1">
                <a:spLocks noRot="1" noChangeAspect="1" noMove="1" noResize="1" noEditPoints="1" noAdjustHandles="1" noChangeArrowheads="1" noChangeShapeType="1" noTextEdit="1"/>
              </p:cNvSpPr>
              <p:nvPr/>
            </p:nvSpPr>
            <p:spPr>
              <a:xfrm>
                <a:off x="4042915" y="5458901"/>
                <a:ext cx="1009832" cy="307777"/>
              </a:xfrm>
              <a:prstGeom prst="rect">
                <a:avLst/>
              </a:prstGeom>
              <a:blipFill>
                <a:blip r:embed="rId28"/>
                <a:stretch>
                  <a:fillRect l="-1205" t="-1961" b="-19608"/>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790F7FD2-6EBB-4125-824D-B52CFF8F063C}"/>
              </a:ext>
            </a:extLst>
          </p:cNvPr>
          <p:cNvSpPr txBox="1"/>
          <p:nvPr/>
        </p:nvSpPr>
        <p:spPr>
          <a:xfrm>
            <a:off x="919897" y="5801339"/>
            <a:ext cx="1580035" cy="738664"/>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400" dirty="0"/>
              <a:t>探索点群</a:t>
            </a:r>
            <a:endParaRPr lang="en-US" altLang="ja-JP" sz="1400" dirty="0"/>
          </a:p>
          <a:p>
            <a:pPr marL="285750" indent="-285750">
              <a:buFont typeface="Wingdings" panose="05000000000000000000" pitchFamily="2" charset="2"/>
              <a:buChar char="Ø"/>
            </a:pPr>
            <a:r>
              <a:rPr lang="ja-JP" altLang="en-US" sz="1400" dirty="0"/>
              <a:t>近傍解集合</a:t>
            </a:r>
            <a:endParaRPr lang="en-US" altLang="ja-JP" sz="1400" dirty="0"/>
          </a:p>
          <a:p>
            <a:pPr marL="285750" indent="-285750">
              <a:buFont typeface="Wingdings" panose="05000000000000000000" pitchFamily="2" charset="2"/>
              <a:buChar char="Ø"/>
            </a:pPr>
            <a:r>
              <a:rPr lang="ja-JP" altLang="en-US" sz="1400" dirty="0"/>
              <a:t>探索履歴</a:t>
            </a:r>
            <a:endParaRPr lang="en-US" altLang="ja-JP" sz="1400" dirty="0"/>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63AA2A0-846B-4F38-AB07-B50F315D17C4}"/>
                  </a:ext>
                </a:extLst>
              </p:cNvPr>
              <p:cNvSpPr txBox="1"/>
              <p:nvPr/>
            </p:nvSpPr>
            <p:spPr>
              <a:xfrm>
                <a:off x="1130869" y="5448574"/>
                <a:ext cx="1233096" cy="307777"/>
              </a:xfrm>
              <a:prstGeom prst="rect">
                <a:avLst/>
              </a:prstGeom>
              <a:noFill/>
            </p:spPr>
            <p:txBody>
              <a:bodyPr wrap="square" rtlCol="0">
                <a:spAutoFit/>
              </a:bodyPr>
              <a:lstStyle/>
              <a:p>
                <a:pPr algn="ctr"/>
                <a:r>
                  <a:rPr lang="ja-JP" altLang="en-US" sz="1400" b="1" dirty="0"/>
                  <a:t>解集合</a:t>
                </a:r>
                <a14:m>
                  <m:oMath xmlns:m="http://schemas.openxmlformats.org/officeDocument/2006/math">
                    <m:r>
                      <a:rPr lang="en-US" altLang="ja-JP" sz="1400" b="1" i="1">
                        <a:latin typeface="Cambria Math" panose="02040503050406030204" pitchFamily="18" charset="0"/>
                      </a:rPr>
                      <m:t>𝑿</m:t>
                    </m:r>
                  </m:oMath>
                </a14:m>
                <a:r>
                  <a:rPr lang="ja-JP" altLang="en-US" sz="1400" b="1" dirty="0"/>
                  <a:t>の例</a:t>
                </a:r>
              </a:p>
            </p:txBody>
          </p:sp>
        </mc:Choice>
        <mc:Fallback xmlns="">
          <p:sp>
            <p:nvSpPr>
              <p:cNvPr id="68" name="テキスト ボックス 67">
                <a:extLst>
                  <a:ext uri="{FF2B5EF4-FFF2-40B4-BE49-F238E27FC236}">
                    <a16:creationId xmlns:a16="http://schemas.microsoft.com/office/drawing/2014/main" id="{863AA2A0-846B-4F38-AB07-B50F315D17C4}"/>
                  </a:ext>
                </a:extLst>
              </p:cNvPr>
              <p:cNvSpPr txBox="1">
                <a:spLocks noRot="1" noChangeAspect="1" noMove="1" noResize="1" noEditPoints="1" noAdjustHandles="1" noChangeArrowheads="1" noChangeShapeType="1" noTextEdit="1"/>
              </p:cNvSpPr>
              <p:nvPr/>
            </p:nvSpPr>
            <p:spPr>
              <a:xfrm>
                <a:off x="1130869" y="5448574"/>
                <a:ext cx="1233096" cy="307777"/>
              </a:xfrm>
              <a:prstGeom prst="rect">
                <a:avLst/>
              </a:prstGeom>
              <a:blipFill>
                <a:blip r:embed="rId29"/>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6717E65-5D1F-465E-B3B9-7AAD0FFEFAC0}"/>
                  </a:ext>
                </a:extLst>
              </p:cNvPr>
              <p:cNvSpPr txBox="1"/>
              <p:nvPr/>
            </p:nvSpPr>
            <p:spPr>
              <a:xfrm>
                <a:off x="8413550" y="5456917"/>
                <a:ext cx="1110815" cy="307777"/>
              </a:xfrm>
              <a:prstGeom prst="rect">
                <a:avLst/>
              </a:prstGeom>
              <a:noFill/>
            </p:spPr>
            <p:txBody>
              <a:bodyPr wrap="square" rtlCol="0">
                <a:spAutoFit/>
              </a:bodyPr>
              <a:lstStyle/>
              <a:p>
                <a:pPr algn="ctr"/>
                <a:r>
                  <a:rPr lang="ja-JP" altLang="en-US" sz="1400" b="1" dirty="0"/>
                  <a:t>確率</a:t>
                </a:r>
                <a14:m>
                  <m:oMath xmlns:m="http://schemas.openxmlformats.org/officeDocument/2006/math">
                    <m:r>
                      <a:rPr lang="en-US" altLang="ja-JP" sz="1400" b="0" i="1" smtClean="0">
                        <a:latin typeface="Cambria Math" panose="02040503050406030204" pitchFamily="18" charset="0"/>
                      </a:rPr>
                      <m:t>𝑃</m:t>
                    </m:r>
                  </m:oMath>
                </a14:m>
                <a:r>
                  <a:rPr lang="ja-JP" altLang="en-US" sz="1400" b="1" dirty="0"/>
                  <a:t>の例</a:t>
                </a:r>
              </a:p>
            </p:txBody>
          </p:sp>
        </mc:Choice>
        <mc:Fallback xmlns="">
          <p:sp>
            <p:nvSpPr>
              <p:cNvPr id="69" name="テキスト ボックス 68">
                <a:extLst>
                  <a:ext uri="{FF2B5EF4-FFF2-40B4-BE49-F238E27FC236}">
                    <a16:creationId xmlns:a16="http://schemas.microsoft.com/office/drawing/2014/main" id="{C6717E65-5D1F-465E-B3B9-7AAD0FFEFAC0}"/>
                  </a:ext>
                </a:extLst>
              </p:cNvPr>
              <p:cNvSpPr txBox="1">
                <a:spLocks noRot="1" noChangeAspect="1" noMove="1" noResize="1" noEditPoints="1" noAdjustHandles="1" noChangeArrowheads="1" noChangeShapeType="1" noTextEdit="1"/>
              </p:cNvSpPr>
              <p:nvPr/>
            </p:nvSpPr>
            <p:spPr>
              <a:xfrm>
                <a:off x="8413550" y="5456917"/>
                <a:ext cx="1110815" cy="307777"/>
              </a:xfrm>
              <a:prstGeom prst="rect">
                <a:avLst/>
              </a:prstGeom>
              <a:blipFill>
                <a:blip r:embed="rId30"/>
                <a:stretch>
                  <a:fillRect t="-3922" b="-19608"/>
                </a:stretch>
              </a:blipFill>
            </p:spPr>
            <p:txBody>
              <a:bodyPr/>
              <a:lstStyle/>
              <a:p>
                <a:r>
                  <a:rPr lang="ja-JP" altLang="en-US">
                    <a:noFill/>
                  </a:rPr>
                  <a:t> </a:t>
                </a:r>
              </a:p>
            </p:txBody>
          </p:sp>
        </mc:Fallback>
      </mc:AlternateContent>
      <p:sp>
        <p:nvSpPr>
          <p:cNvPr id="70" name="テキスト ボックス 69">
            <a:extLst>
              <a:ext uri="{FF2B5EF4-FFF2-40B4-BE49-F238E27FC236}">
                <a16:creationId xmlns:a16="http://schemas.microsoft.com/office/drawing/2014/main" id="{15D1C9D2-0E7D-40D3-A3B9-BF3A2E8F529E}"/>
              </a:ext>
            </a:extLst>
          </p:cNvPr>
          <p:cNvSpPr txBox="1"/>
          <p:nvPr/>
        </p:nvSpPr>
        <p:spPr>
          <a:xfrm>
            <a:off x="7732382" y="5809821"/>
            <a:ext cx="2507413" cy="523220"/>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400" dirty="0"/>
              <a:t>等確率（一様）</a:t>
            </a:r>
            <a:endParaRPr lang="en-US" altLang="ja-JP" sz="1400" dirty="0"/>
          </a:p>
          <a:p>
            <a:pPr marL="285750" indent="-285750">
              <a:buFont typeface="Wingdings" panose="05000000000000000000" pitchFamily="2" charset="2"/>
              <a:buChar char="Ø"/>
            </a:pPr>
            <a:r>
              <a:rPr lang="ja-JP" altLang="en-US" sz="1400" dirty="0"/>
              <a:t>指標に従って確率を分配</a:t>
            </a:r>
            <a:endParaRPr lang="en-US" altLang="ja-JP" sz="1400" dirty="0"/>
          </a:p>
        </p:txBody>
      </p:sp>
      <p:sp>
        <p:nvSpPr>
          <p:cNvPr id="71" name="矢印: 下 70">
            <a:extLst>
              <a:ext uri="{FF2B5EF4-FFF2-40B4-BE49-F238E27FC236}">
                <a16:creationId xmlns:a16="http://schemas.microsoft.com/office/drawing/2014/main" id="{9BE8A60F-0C95-40D0-9249-C457AB5924C9}"/>
              </a:ext>
            </a:extLst>
          </p:cNvPr>
          <p:cNvSpPr/>
          <p:nvPr/>
        </p:nvSpPr>
        <p:spPr>
          <a:xfrm rot="16200000">
            <a:off x="8778417" y="4055368"/>
            <a:ext cx="281986" cy="518883"/>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2" name="楕円 71">
            <a:extLst>
              <a:ext uri="{FF2B5EF4-FFF2-40B4-BE49-F238E27FC236}">
                <a16:creationId xmlns:a16="http://schemas.microsoft.com/office/drawing/2014/main" id="{C1DBDD5C-CD95-4158-B6E4-648E7EE75B1E}"/>
              </a:ext>
            </a:extLst>
          </p:cNvPr>
          <p:cNvSpPr/>
          <p:nvPr/>
        </p:nvSpPr>
        <p:spPr>
          <a:xfrm>
            <a:off x="3941831" y="4624330"/>
            <a:ext cx="177963" cy="180000"/>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3" name="楕円 72">
            <a:extLst>
              <a:ext uri="{FF2B5EF4-FFF2-40B4-BE49-F238E27FC236}">
                <a16:creationId xmlns:a16="http://schemas.microsoft.com/office/drawing/2014/main" id="{6FA88961-6446-4F34-A38A-C2B7C18B4B61}"/>
              </a:ext>
            </a:extLst>
          </p:cNvPr>
          <p:cNvSpPr/>
          <p:nvPr/>
        </p:nvSpPr>
        <p:spPr>
          <a:xfrm>
            <a:off x="4119794" y="4074377"/>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4" name="楕円 73">
            <a:extLst>
              <a:ext uri="{FF2B5EF4-FFF2-40B4-BE49-F238E27FC236}">
                <a16:creationId xmlns:a16="http://schemas.microsoft.com/office/drawing/2014/main" id="{5179B97C-02A0-4EBC-9D43-C60A07815F83}"/>
              </a:ext>
            </a:extLst>
          </p:cNvPr>
          <p:cNvSpPr/>
          <p:nvPr/>
        </p:nvSpPr>
        <p:spPr>
          <a:xfrm>
            <a:off x="4579308" y="4309511"/>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5" name="楕円 74">
            <a:extLst>
              <a:ext uri="{FF2B5EF4-FFF2-40B4-BE49-F238E27FC236}">
                <a16:creationId xmlns:a16="http://schemas.microsoft.com/office/drawing/2014/main" id="{2763B0AE-E384-454D-936C-D12102EA1980}"/>
              </a:ext>
            </a:extLst>
          </p:cNvPr>
          <p:cNvSpPr/>
          <p:nvPr/>
        </p:nvSpPr>
        <p:spPr>
          <a:xfrm>
            <a:off x="4884773" y="4698056"/>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6" name="楕円 75">
            <a:extLst>
              <a:ext uri="{FF2B5EF4-FFF2-40B4-BE49-F238E27FC236}">
                <a16:creationId xmlns:a16="http://schemas.microsoft.com/office/drawing/2014/main" id="{3EF6CD8C-4D33-4EB4-B3AD-EB8A4DCE33F3}"/>
              </a:ext>
            </a:extLst>
          </p:cNvPr>
          <p:cNvSpPr/>
          <p:nvPr/>
        </p:nvSpPr>
        <p:spPr>
          <a:xfrm>
            <a:off x="4973755" y="4013331"/>
            <a:ext cx="177963" cy="180000"/>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9ECB39AE-435D-46AD-BE59-1137A6545D14}"/>
                  </a:ext>
                </a:extLst>
              </p:cNvPr>
              <p:cNvSpPr txBox="1"/>
              <p:nvPr/>
            </p:nvSpPr>
            <p:spPr>
              <a:xfrm>
                <a:off x="3983880" y="3739372"/>
                <a:ext cx="34713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ja-JP" sz="1600" i="1" smtClean="0">
                              <a:latin typeface="Cambria Math" panose="02040503050406030204" pitchFamily="18" charset="0"/>
                            </a:rPr>
                          </m:ctrlPr>
                        </m:sSupPr>
                        <m:e>
                          <m:r>
                            <a:rPr lang="en-US" altLang="ja-JP" sz="1600" b="0" i="1" smtClean="0">
                              <a:latin typeface="Cambria Math" panose="02040503050406030204" pitchFamily="18" charset="0"/>
                            </a:rPr>
                            <m:t>𝑆</m:t>
                          </m:r>
                        </m:e>
                        <m:sup>
                          <m:r>
                            <a:rPr lang="en-US" altLang="ja-JP" sz="1600" b="0" i="1" smtClean="0">
                              <a:latin typeface="Cambria Math" panose="02040503050406030204" pitchFamily="18" charset="0"/>
                            </a:rPr>
                            <m:t>1</m:t>
                          </m:r>
                        </m:sup>
                      </m:sSup>
                    </m:oMath>
                  </m:oMathPara>
                </a14:m>
                <a:endParaRPr lang="ja-JP" altLang="en-US" sz="1600" b="1" dirty="0"/>
              </a:p>
            </p:txBody>
          </p:sp>
        </mc:Choice>
        <mc:Fallback xmlns="">
          <p:sp>
            <p:nvSpPr>
              <p:cNvPr id="77" name="テキスト ボックス 76">
                <a:extLst>
                  <a:ext uri="{FF2B5EF4-FFF2-40B4-BE49-F238E27FC236}">
                    <a16:creationId xmlns:a16="http://schemas.microsoft.com/office/drawing/2014/main" id="{9ECB39AE-435D-46AD-BE59-1137A6545D14}"/>
                  </a:ext>
                </a:extLst>
              </p:cNvPr>
              <p:cNvSpPr txBox="1">
                <a:spLocks noRot="1" noChangeAspect="1" noMove="1" noResize="1" noEditPoints="1" noAdjustHandles="1" noChangeArrowheads="1" noChangeShapeType="1" noTextEdit="1"/>
              </p:cNvSpPr>
              <p:nvPr/>
            </p:nvSpPr>
            <p:spPr>
              <a:xfrm>
                <a:off x="3983880" y="3739372"/>
                <a:ext cx="347130" cy="338554"/>
              </a:xfrm>
              <a:prstGeom prst="rect">
                <a:avLst/>
              </a:prstGeom>
              <a:blipFill>
                <a:blip r:embed="rId31"/>
                <a:stretch>
                  <a:fillRect l="-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0F921928-03D6-48A4-9AEF-0BDCA6F85C53}"/>
                  </a:ext>
                </a:extLst>
              </p:cNvPr>
              <p:cNvSpPr txBox="1"/>
              <p:nvPr/>
            </p:nvSpPr>
            <p:spPr>
              <a:xfrm>
                <a:off x="3810315" y="4280204"/>
                <a:ext cx="34713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ja-JP" sz="1600" i="1" smtClean="0">
                              <a:latin typeface="Cambria Math" panose="02040503050406030204" pitchFamily="18" charset="0"/>
                            </a:rPr>
                          </m:ctrlPr>
                        </m:sSupPr>
                        <m:e>
                          <m:r>
                            <a:rPr lang="en-US" altLang="ja-JP" sz="1600" b="0" i="1" smtClean="0">
                              <a:latin typeface="Cambria Math" panose="02040503050406030204" pitchFamily="18" charset="0"/>
                            </a:rPr>
                            <m:t>𝑆</m:t>
                          </m:r>
                        </m:e>
                        <m:sup>
                          <m:r>
                            <a:rPr lang="en-US" altLang="ja-JP" sz="1600" b="0" i="1" smtClean="0">
                              <a:latin typeface="Cambria Math" panose="02040503050406030204" pitchFamily="18" charset="0"/>
                            </a:rPr>
                            <m:t>2</m:t>
                          </m:r>
                        </m:sup>
                      </m:sSup>
                    </m:oMath>
                  </m:oMathPara>
                </a14:m>
                <a:endParaRPr lang="ja-JP" altLang="en-US" sz="1600" b="1" dirty="0"/>
              </a:p>
            </p:txBody>
          </p:sp>
        </mc:Choice>
        <mc:Fallback xmlns="">
          <p:sp>
            <p:nvSpPr>
              <p:cNvPr id="78" name="テキスト ボックス 77">
                <a:extLst>
                  <a:ext uri="{FF2B5EF4-FFF2-40B4-BE49-F238E27FC236}">
                    <a16:creationId xmlns:a16="http://schemas.microsoft.com/office/drawing/2014/main" id="{0F921928-03D6-48A4-9AEF-0BDCA6F85C53}"/>
                  </a:ext>
                </a:extLst>
              </p:cNvPr>
              <p:cNvSpPr txBox="1">
                <a:spLocks noRot="1" noChangeAspect="1" noMove="1" noResize="1" noEditPoints="1" noAdjustHandles="1" noChangeArrowheads="1" noChangeShapeType="1" noTextEdit="1"/>
              </p:cNvSpPr>
              <p:nvPr/>
            </p:nvSpPr>
            <p:spPr>
              <a:xfrm>
                <a:off x="3810315" y="4280204"/>
                <a:ext cx="347130" cy="338554"/>
              </a:xfrm>
              <a:prstGeom prst="rect">
                <a:avLst/>
              </a:prstGeom>
              <a:blipFill>
                <a:blip r:embed="rId32"/>
                <a:stretch>
                  <a:fillRect l="-70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29DC24B2-08CF-44B5-AF6D-5F46FC5BDB3A}"/>
                  </a:ext>
                </a:extLst>
              </p:cNvPr>
              <p:cNvSpPr txBox="1"/>
              <p:nvPr/>
            </p:nvSpPr>
            <p:spPr>
              <a:xfrm>
                <a:off x="4474030" y="4002518"/>
                <a:ext cx="34713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ja-JP" sz="1600" i="1" smtClean="0">
                              <a:latin typeface="Cambria Math" panose="02040503050406030204" pitchFamily="18" charset="0"/>
                            </a:rPr>
                          </m:ctrlPr>
                        </m:sSupPr>
                        <m:e>
                          <m:r>
                            <a:rPr lang="en-US" altLang="ja-JP" sz="1600" b="0" i="1" smtClean="0">
                              <a:latin typeface="Cambria Math" panose="02040503050406030204" pitchFamily="18" charset="0"/>
                            </a:rPr>
                            <m:t>𝑆</m:t>
                          </m:r>
                        </m:e>
                        <m:sup>
                          <m:r>
                            <a:rPr lang="en-US" altLang="ja-JP" sz="1600" b="0" i="1" smtClean="0">
                              <a:latin typeface="Cambria Math" panose="02040503050406030204" pitchFamily="18" charset="0"/>
                            </a:rPr>
                            <m:t>3</m:t>
                          </m:r>
                        </m:sup>
                      </m:sSup>
                    </m:oMath>
                  </m:oMathPara>
                </a14:m>
                <a:endParaRPr lang="ja-JP" altLang="en-US" sz="1600" b="1" dirty="0"/>
              </a:p>
            </p:txBody>
          </p:sp>
        </mc:Choice>
        <mc:Fallback xmlns="">
          <p:sp>
            <p:nvSpPr>
              <p:cNvPr id="79" name="テキスト ボックス 78">
                <a:extLst>
                  <a:ext uri="{FF2B5EF4-FFF2-40B4-BE49-F238E27FC236}">
                    <a16:creationId xmlns:a16="http://schemas.microsoft.com/office/drawing/2014/main" id="{29DC24B2-08CF-44B5-AF6D-5F46FC5BDB3A}"/>
                  </a:ext>
                </a:extLst>
              </p:cNvPr>
              <p:cNvSpPr txBox="1">
                <a:spLocks noRot="1" noChangeAspect="1" noMove="1" noResize="1" noEditPoints="1" noAdjustHandles="1" noChangeArrowheads="1" noChangeShapeType="1" noTextEdit="1"/>
              </p:cNvSpPr>
              <p:nvPr/>
            </p:nvSpPr>
            <p:spPr>
              <a:xfrm>
                <a:off x="4474030" y="4002518"/>
                <a:ext cx="347130" cy="338554"/>
              </a:xfrm>
              <a:prstGeom prst="rect">
                <a:avLst/>
              </a:prstGeom>
              <a:blipFill>
                <a:blip r:embed="rId33"/>
                <a:stretch>
                  <a:fillRect l="-70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F79F2DC1-F635-4E3A-9308-092B1DCFAC34}"/>
                  </a:ext>
                </a:extLst>
              </p:cNvPr>
              <p:cNvSpPr txBox="1"/>
              <p:nvPr/>
            </p:nvSpPr>
            <p:spPr>
              <a:xfrm>
                <a:off x="4879415" y="3786152"/>
                <a:ext cx="34713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ja-JP" sz="1600" i="1" smtClean="0">
                              <a:latin typeface="Cambria Math" panose="02040503050406030204" pitchFamily="18" charset="0"/>
                            </a:rPr>
                          </m:ctrlPr>
                        </m:sSupPr>
                        <m:e>
                          <m:r>
                            <a:rPr lang="en-US" altLang="ja-JP" sz="1600" b="0" i="1" smtClean="0">
                              <a:latin typeface="Cambria Math" panose="02040503050406030204" pitchFamily="18" charset="0"/>
                            </a:rPr>
                            <m:t>𝑆</m:t>
                          </m:r>
                        </m:e>
                        <m:sup>
                          <m:r>
                            <a:rPr lang="en-US" altLang="ja-JP" sz="1600" b="0" i="1" smtClean="0">
                              <a:latin typeface="Cambria Math" panose="02040503050406030204" pitchFamily="18" charset="0"/>
                            </a:rPr>
                            <m:t>4</m:t>
                          </m:r>
                        </m:sup>
                      </m:sSup>
                    </m:oMath>
                  </m:oMathPara>
                </a14:m>
                <a:endParaRPr lang="ja-JP" altLang="en-US" sz="1600" b="1" dirty="0"/>
              </a:p>
            </p:txBody>
          </p:sp>
        </mc:Choice>
        <mc:Fallback xmlns="">
          <p:sp>
            <p:nvSpPr>
              <p:cNvPr id="80" name="テキスト ボックス 79">
                <a:extLst>
                  <a:ext uri="{FF2B5EF4-FFF2-40B4-BE49-F238E27FC236}">
                    <a16:creationId xmlns:a16="http://schemas.microsoft.com/office/drawing/2014/main" id="{F79F2DC1-F635-4E3A-9308-092B1DCFAC34}"/>
                  </a:ext>
                </a:extLst>
              </p:cNvPr>
              <p:cNvSpPr txBox="1">
                <a:spLocks noRot="1" noChangeAspect="1" noMove="1" noResize="1" noEditPoints="1" noAdjustHandles="1" noChangeArrowheads="1" noChangeShapeType="1" noTextEdit="1"/>
              </p:cNvSpPr>
              <p:nvPr/>
            </p:nvSpPr>
            <p:spPr>
              <a:xfrm>
                <a:off x="4879415" y="3786152"/>
                <a:ext cx="347130" cy="338554"/>
              </a:xfrm>
              <a:prstGeom prst="rect">
                <a:avLst/>
              </a:prstGeom>
              <a:blipFill>
                <a:blip r:embed="rId34"/>
                <a:stretch>
                  <a:fillRect l="-70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4F7CC0C2-BD9F-4A61-A1C7-049207D8AA24}"/>
                  </a:ext>
                </a:extLst>
              </p:cNvPr>
              <p:cNvSpPr txBox="1"/>
              <p:nvPr/>
            </p:nvSpPr>
            <p:spPr>
              <a:xfrm>
                <a:off x="5005569" y="4395119"/>
                <a:ext cx="34713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ja-JP" sz="1600" i="1" smtClean="0">
                              <a:latin typeface="Cambria Math" panose="02040503050406030204" pitchFamily="18" charset="0"/>
                            </a:rPr>
                          </m:ctrlPr>
                        </m:sSupPr>
                        <m:e>
                          <m:r>
                            <a:rPr lang="en-US" altLang="ja-JP" sz="1600" b="0" i="1" smtClean="0">
                              <a:latin typeface="Cambria Math" panose="02040503050406030204" pitchFamily="18" charset="0"/>
                            </a:rPr>
                            <m:t>𝑆</m:t>
                          </m:r>
                        </m:e>
                        <m:sup>
                          <m:r>
                            <a:rPr lang="en-US" altLang="ja-JP" sz="1600" b="0" i="1" smtClean="0">
                              <a:latin typeface="Cambria Math" panose="02040503050406030204" pitchFamily="18" charset="0"/>
                            </a:rPr>
                            <m:t>5</m:t>
                          </m:r>
                        </m:sup>
                      </m:sSup>
                    </m:oMath>
                  </m:oMathPara>
                </a14:m>
                <a:endParaRPr lang="ja-JP" altLang="en-US" sz="1600" b="1" dirty="0"/>
              </a:p>
            </p:txBody>
          </p:sp>
        </mc:Choice>
        <mc:Fallback xmlns="">
          <p:sp>
            <p:nvSpPr>
              <p:cNvPr id="81" name="テキスト ボックス 80">
                <a:extLst>
                  <a:ext uri="{FF2B5EF4-FFF2-40B4-BE49-F238E27FC236}">
                    <a16:creationId xmlns:a16="http://schemas.microsoft.com/office/drawing/2014/main" id="{4F7CC0C2-BD9F-4A61-A1C7-049207D8AA24}"/>
                  </a:ext>
                </a:extLst>
              </p:cNvPr>
              <p:cNvSpPr txBox="1">
                <a:spLocks noRot="1" noChangeAspect="1" noMove="1" noResize="1" noEditPoints="1" noAdjustHandles="1" noChangeArrowheads="1" noChangeShapeType="1" noTextEdit="1"/>
              </p:cNvSpPr>
              <p:nvPr/>
            </p:nvSpPr>
            <p:spPr>
              <a:xfrm>
                <a:off x="5005569" y="4395119"/>
                <a:ext cx="347130" cy="338554"/>
              </a:xfrm>
              <a:prstGeom prst="rect">
                <a:avLst/>
              </a:prstGeom>
              <a:blipFill>
                <a:blip r:embed="rId35"/>
                <a:stretch>
                  <a:fillRect l="-7018"/>
                </a:stretch>
              </a:blipFill>
            </p:spPr>
            <p:txBody>
              <a:bodyPr/>
              <a:lstStyle/>
              <a:p>
                <a:r>
                  <a:rPr lang="ja-JP" altLang="en-US">
                    <a:noFill/>
                  </a:rPr>
                  <a:t> </a:t>
                </a:r>
              </a:p>
            </p:txBody>
          </p:sp>
        </mc:Fallback>
      </mc:AlternateContent>
      <p:sp>
        <p:nvSpPr>
          <p:cNvPr id="82" name="楕円 81">
            <a:extLst>
              <a:ext uri="{FF2B5EF4-FFF2-40B4-BE49-F238E27FC236}">
                <a16:creationId xmlns:a16="http://schemas.microsoft.com/office/drawing/2014/main" id="{6871274D-54EF-43CA-A995-4567017317FF}"/>
              </a:ext>
            </a:extLst>
          </p:cNvPr>
          <p:cNvSpPr/>
          <p:nvPr/>
        </p:nvSpPr>
        <p:spPr>
          <a:xfrm>
            <a:off x="9677913" y="4623706"/>
            <a:ext cx="177963" cy="180000"/>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3" name="楕円 82">
            <a:extLst>
              <a:ext uri="{FF2B5EF4-FFF2-40B4-BE49-F238E27FC236}">
                <a16:creationId xmlns:a16="http://schemas.microsoft.com/office/drawing/2014/main" id="{40DFA861-EE19-4D1A-98E1-EAE3F088C851}"/>
              </a:ext>
            </a:extLst>
          </p:cNvPr>
          <p:cNvSpPr/>
          <p:nvPr/>
        </p:nvSpPr>
        <p:spPr>
          <a:xfrm>
            <a:off x="9855876" y="4073753"/>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4" name="楕円 83">
            <a:extLst>
              <a:ext uri="{FF2B5EF4-FFF2-40B4-BE49-F238E27FC236}">
                <a16:creationId xmlns:a16="http://schemas.microsoft.com/office/drawing/2014/main" id="{7FED32D1-F691-40AE-A256-1EFAC02E9A7A}"/>
              </a:ext>
            </a:extLst>
          </p:cNvPr>
          <p:cNvSpPr/>
          <p:nvPr/>
        </p:nvSpPr>
        <p:spPr>
          <a:xfrm>
            <a:off x="10315390" y="4308887"/>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5" name="楕円 84">
            <a:extLst>
              <a:ext uri="{FF2B5EF4-FFF2-40B4-BE49-F238E27FC236}">
                <a16:creationId xmlns:a16="http://schemas.microsoft.com/office/drawing/2014/main" id="{1D3A59E9-7401-4B9D-8E41-008E7A2EF3AA}"/>
              </a:ext>
            </a:extLst>
          </p:cNvPr>
          <p:cNvSpPr/>
          <p:nvPr/>
        </p:nvSpPr>
        <p:spPr>
          <a:xfrm>
            <a:off x="10620855" y="4697432"/>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6" name="楕円 85">
            <a:extLst>
              <a:ext uri="{FF2B5EF4-FFF2-40B4-BE49-F238E27FC236}">
                <a16:creationId xmlns:a16="http://schemas.microsoft.com/office/drawing/2014/main" id="{BCDD8C00-2B34-4EB9-9F64-62F68D73CB65}"/>
              </a:ext>
            </a:extLst>
          </p:cNvPr>
          <p:cNvSpPr/>
          <p:nvPr/>
        </p:nvSpPr>
        <p:spPr>
          <a:xfrm>
            <a:off x="10709837" y="4012707"/>
            <a:ext cx="177963" cy="180000"/>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E55A96D2-B06B-4473-B825-6F3740FA7D5C}"/>
                  </a:ext>
                </a:extLst>
              </p:cNvPr>
              <p:cNvSpPr txBox="1"/>
              <p:nvPr/>
            </p:nvSpPr>
            <p:spPr>
              <a:xfrm>
                <a:off x="9719962" y="3738748"/>
                <a:ext cx="34713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ja-JP" sz="1600" i="1" smtClean="0">
                              <a:latin typeface="Cambria Math" panose="02040503050406030204" pitchFamily="18" charset="0"/>
                            </a:rPr>
                          </m:ctrlPr>
                        </m:sSupPr>
                        <m:e>
                          <m:r>
                            <a:rPr lang="en-US" altLang="ja-JP" sz="1600" b="0" i="1" smtClean="0">
                              <a:latin typeface="Cambria Math" panose="02040503050406030204" pitchFamily="18" charset="0"/>
                            </a:rPr>
                            <m:t>𝑃</m:t>
                          </m:r>
                        </m:e>
                        <m:sup>
                          <m:r>
                            <a:rPr lang="en-US" altLang="ja-JP" sz="1600" b="0" i="1" smtClean="0">
                              <a:latin typeface="Cambria Math" panose="02040503050406030204" pitchFamily="18" charset="0"/>
                            </a:rPr>
                            <m:t>1</m:t>
                          </m:r>
                        </m:sup>
                      </m:sSup>
                    </m:oMath>
                  </m:oMathPara>
                </a14:m>
                <a:endParaRPr lang="ja-JP" altLang="en-US" sz="1600" b="1" dirty="0"/>
              </a:p>
            </p:txBody>
          </p:sp>
        </mc:Choice>
        <mc:Fallback xmlns="">
          <p:sp>
            <p:nvSpPr>
              <p:cNvPr id="87" name="テキスト ボックス 86">
                <a:extLst>
                  <a:ext uri="{FF2B5EF4-FFF2-40B4-BE49-F238E27FC236}">
                    <a16:creationId xmlns:a16="http://schemas.microsoft.com/office/drawing/2014/main" id="{E55A96D2-B06B-4473-B825-6F3740FA7D5C}"/>
                  </a:ext>
                </a:extLst>
              </p:cNvPr>
              <p:cNvSpPr txBox="1">
                <a:spLocks noRot="1" noChangeAspect="1" noMove="1" noResize="1" noEditPoints="1" noAdjustHandles="1" noChangeArrowheads="1" noChangeShapeType="1" noTextEdit="1"/>
              </p:cNvSpPr>
              <p:nvPr/>
            </p:nvSpPr>
            <p:spPr>
              <a:xfrm>
                <a:off x="9719962" y="3738748"/>
                <a:ext cx="347130" cy="338554"/>
              </a:xfrm>
              <a:prstGeom prst="rect">
                <a:avLst/>
              </a:prstGeom>
              <a:blipFill>
                <a:blip r:embed="rId36"/>
                <a:stretch>
                  <a:fillRect l="-70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4A5BF97F-9E34-4174-82C4-012A0E5A0C11}"/>
                  </a:ext>
                </a:extLst>
              </p:cNvPr>
              <p:cNvSpPr txBox="1"/>
              <p:nvPr/>
            </p:nvSpPr>
            <p:spPr>
              <a:xfrm>
                <a:off x="9546397" y="4279580"/>
                <a:ext cx="34713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ja-JP" sz="1600" i="1" smtClean="0">
                              <a:latin typeface="Cambria Math" panose="02040503050406030204" pitchFamily="18" charset="0"/>
                            </a:rPr>
                          </m:ctrlPr>
                        </m:sSupPr>
                        <m:e>
                          <m:r>
                            <a:rPr lang="en-US" altLang="ja-JP" sz="1600" b="0" i="1" smtClean="0">
                              <a:latin typeface="Cambria Math" panose="02040503050406030204" pitchFamily="18" charset="0"/>
                            </a:rPr>
                            <m:t>𝑃</m:t>
                          </m:r>
                        </m:e>
                        <m:sup>
                          <m:r>
                            <a:rPr lang="en-US" altLang="ja-JP" sz="1600" b="0" i="1" smtClean="0">
                              <a:latin typeface="Cambria Math" panose="02040503050406030204" pitchFamily="18" charset="0"/>
                            </a:rPr>
                            <m:t>2</m:t>
                          </m:r>
                        </m:sup>
                      </m:sSup>
                    </m:oMath>
                  </m:oMathPara>
                </a14:m>
                <a:endParaRPr lang="ja-JP" altLang="en-US" sz="1600" b="1" dirty="0"/>
              </a:p>
            </p:txBody>
          </p:sp>
        </mc:Choice>
        <mc:Fallback xmlns="">
          <p:sp>
            <p:nvSpPr>
              <p:cNvPr id="88" name="テキスト ボックス 87">
                <a:extLst>
                  <a:ext uri="{FF2B5EF4-FFF2-40B4-BE49-F238E27FC236}">
                    <a16:creationId xmlns:a16="http://schemas.microsoft.com/office/drawing/2014/main" id="{4A5BF97F-9E34-4174-82C4-012A0E5A0C11}"/>
                  </a:ext>
                </a:extLst>
              </p:cNvPr>
              <p:cNvSpPr txBox="1">
                <a:spLocks noRot="1" noChangeAspect="1" noMove="1" noResize="1" noEditPoints="1" noAdjustHandles="1" noChangeArrowheads="1" noChangeShapeType="1" noTextEdit="1"/>
              </p:cNvSpPr>
              <p:nvPr/>
            </p:nvSpPr>
            <p:spPr>
              <a:xfrm>
                <a:off x="9546397" y="4279580"/>
                <a:ext cx="347130" cy="338554"/>
              </a:xfrm>
              <a:prstGeom prst="rect">
                <a:avLst/>
              </a:prstGeom>
              <a:blipFill>
                <a:blip r:embed="rId37"/>
                <a:stretch>
                  <a:fillRect l="-87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892CA8A6-D715-437F-AF92-CF802E2FB34E}"/>
                  </a:ext>
                </a:extLst>
              </p:cNvPr>
              <p:cNvSpPr txBox="1"/>
              <p:nvPr/>
            </p:nvSpPr>
            <p:spPr>
              <a:xfrm>
                <a:off x="10210112" y="4001894"/>
                <a:ext cx="34713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ja-JP" sz="1600" i="1" smtClean="0">
                              <a:latin typeface="Cambria Math" panose="02040503050406030204" pitchFamily="18" charset="0"/>
                            </a:rPr>
                          </m:ctrlPr>
                        </m:sSupPr>
                        <m:e>
                          <m:r>
                            <a:rPr lang="en-US" altLang="ja-JP" sz="1600" b="0" i="1" smtClean="0">
                              <a:latin typeface="Cambria Math" panose="02040503050406030204" pitchFamily="18" charset="0"/>
                            </a:rPr>
                            <m:t>𝑃</m:t>
                          </m:r>
                        </m:e>
                        <m:sup>
                          <m:r>
                            <a:rPr lang="en-US" altLang="ja-JP" sz="1600" b="0" i="1" smtClean="0">
                              <a:latin typeface="Cambria Math" panose="02040503050406030204" pitchFamily="18" charset="0"/>
                            </a:rPr>
                            <m:t>3</m:t>
                          </m:r>
                        </m:sup>
                      </m:sSup>
                    </m:oMath>
                  </m:oMathPara>
                </a14:m>
                <a:endParaRPr lang="ja-JP" altLang="en-US" sz="1600" b="1" dirty="0"/>
              </a:p>
            </p:txBody>
          </p:sp>
        </mc:Choice>
        <mc:Fallback xmlns="">
          <p:sp>
            <p:nvSpPr>
              <p:cNvPr id="89" name="テキスト ボックス 88">
                <a:extLst>
                  <a:ext uri="{FF2B5EF4-FFF2-40B4-BE49-F238E27FC236}">
                    <a16:creationId xmlns:a16="http://schemas.microsoft.com/office/drawing/2014/main" id="{892CA8A6-D715-437F-AF92-CF802E2FB34E}"/>
                  </a:ext>
                </a:extLst>
              </p:cNvPr>
              <p:cNvSpPr txBox="1">
                <a:spLocks noRot="1" noChangeAspect="1" noMove="1" noResize="1" noEditPoints="1" noAdjustHandles="1" noChangeArrowheads="1" noChangeShapeType="1" noTextEdit="1"/>
              </p:cNvSpPr>
              <p:nvPr/>
            </p:nvSpPr>
            <p:spPr>
              <a:xfrm>
                <a:off x="10210112" y="4001894"/>
                <a:ext cx="347130" cy="338554"/>
              </a:xfrm>
              <a:prstGeom prst="rect">
                <a:avLst/>
              </a:prstGeom>
              <a:blipFill>
                <a:blip r:embed="rId38"/>
                <a:stretch>
                  <a:fillRect l="-87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2C20A1BF-6910-4F82-A607-96BA90EB1F23}"/>
                  </a:ext>
                </a:extLst>
              </p:cNvPr>
              <p:cNvSpPr txBox="1"/>
              <p:nvPr/>
            </p:nvSpPr>
            <p:spPr>
              <a:xfrm>
                <a:off x="10615497" y="3785528"/>
                <a:ext cx="34713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ja-JP" sz="1600" i="1" smtClean="0">
                              <a:latin typeface="Cambria Math" panose="02040503050406030204" pitchFamily="18" charset="0"/>
                            </a:rPr>
                          </m:ctrlPr>
                        </m:sSupPr>
                        <m:e>
                          <m:r>
                            <a:rPr lang="en-US" altLang="ja-JP" sz="1600" b="0" i="1" smtClean="0">
                              <a:latin typeface="Cambria Math" panose="02040503050406030204" pitchFamily="18" charset="0"/>
                            </a:rPr>
                            <m:t>𝑃</m:t>
                          </m:r>
                        </m:e>
                        <m:sup>
                          <m:r>
                            <a:rPr lang="en-US" altLang="ja-JP" sz="1600" b="0" i="1" smtClean="0">
                              <a:latin typeface="Cambria Math" panose="02040503050406030204" pitchFamily="18" charset="0"/>
                            </a:rPr>
                            <m:t>4</m:t>
                          </m:r>
                        </m:sup>
                      </m:sSup>
                    </m:oMath>
                  </m:oMathPara>
                </a14:m>
                <a:endParaRPr lang="ja-JP" altLang="en-US" sz="1600" b="1" dirty="0"/>
              </a:p>
            </p:txBody>
          </p:sp>
        </mc:Choice>
        <mc:Fallback xmlns="">
          <p:sp>
            <p:nvSpPr>
              <p:cNvPr id="90" name="テキスト ボックス 89">
                <a:extLst>
                  <a:ext uri="{FF2B5EF4-FFF2-40B4-BE49-F238E27FC236}">
                    <a16:creationId xmlns:a16="http://schemas.microsoft.com/office/drawing/2014/main" id="{2C20A1BF-6910-4F82-A607-96BA90EB1F23}"/>
                  </a:ext>
                </a:extLst>
              </p:cNvPr>
              <p:cNvSpPr txBox="1">
                <a:spLocks noRot="1" noChangeAspect="1" noMove="1" noResize="1" noEditPoints="1" noAdjustHandles="1" noChangeArrowheads="1" noChangeShapeType="1" noTextEdit="1"/>
              </p:cNvSpPr>
              <p:nvPr/>
            </p:nvSpPr>
            <p:spPr>
              <a:xfrm>
                <a:off x="10615497" y="3785528"/>
                <a:ext cx="347130" cy="338554"/>
              </a:xfrm>
              <a:prstGeom prst="rect">
                <a:avLst/>
              </a:prstGeom>
              <a:blipFill>
                <a:blip r:embed="rId39"/>
                <a:stretch>
                  <a:fillRect l="-87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8B0BD4BE-0FFC-4897-8438-91A39062E28A}"/>
                  </a:ext>
                </a:extLst>
              </p:cNvPr>
              <p:cNvSpPr txBox="1"/>
              <p:nvPr/>
            </p:nvSpPr>
            <p:spPr>
              <a:xfrm>
                <a:off x="10741651" y="4394495"/>
                <a:ext cx="347130" cy="34137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altLang="ja-JP" sz="1600" i="1" smtClean="0">
                              <a:latin typeface="Cambria Math" panose="02040503050406030204" pitchFamily="18" charset="0"/>
                            </a:rPr>
                          </m:ctrlPr>
                        </m:sSupPr>
                        <m:e>
                          <m:r>
                            <a:rPr lang="en-US" altLang="ja-JP" sz="1600" b="0" i="1" smtClean="0">
                              <a:latin typeface="Cambria Math" panose="02040503050406030204" pitchFamily="18" charset="0"/>
                            </a:rPr>
                            <m:t>𝑃</m:t>
                          </m:r>
                        </m:e>
                        <m:sup>
                          <m:r>
                            <a:rPr lang="en-US" altLang="ja-JP" sz="1600" b="0" i="1" smtClean="0">
                              <a:latin typeface="Cambria Math" panose="02040503050406030204" pitchFamily="18" charset="0"/>
                            </a:rPr>
                            <m:t>5</m:t>
                          </m:r>
                        </m:sup>
                      </m:sSup>
                    </m:oMath>
                  </m:oMathPara>
                </a14:m>
                <a:endParaRPr lang="ja-JP" altLang="en-US" sz="1600" b="1" dirty="0"/>
              </a:p>
            </p:txBody>
          </p:sp>
        </mc:Choice>
        <mc:Fallback xmlns="">
          <p:sp>
            <p:nvSpPr>
              <p:cNvPr id="91" name="テキスト ボックス 90">
                <a:extLst>
                  <a:ext uri="{FF2B5EF4-FFF2-40B4-BE49-F238E27FC236}">
                    <a16:creationId xmlns:a16="http://schemas.microsoft.com/office/drawing/2014/main" id="{8B0BD4BE-0FFC-4897-8438-91A39062E28A}"/>
                  </a:ext>
                </a:extLst>
              </p:cNvPr>
              <p:cNvSpPr txBox="1">
                <a:spLocks noRot="1" noChangeAspect="1" noMove="1" noResize="1" noEditPoints="1" noAdjustHandles="1" noChangeArrowheads="1" noChangeShapeType="1" noTextEdit="1"/>
              </p:cNvSpPr>
              <p:nvPr/>
            </p:nvSpPr>
            <p:spPr>
              <a:xfrm>
                <a:off x="10741651" y="4394495"/>
                <a:ext cx="347130" cy="341376"/>
              </a:xfrm>
              <a:prstGeom prst="rect">
                <a:avLst/>
              </a:prstGeom>
              <a:blipFill>
                <a:blip r:embed="rId40"/>
                <a:stretch>
                  <a:fillRect l="-8772"/>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49F0C8A7-B474-4BF3-A27C-B6E3E4ACDB05}"/>
              </a:ext>
            </a:extLst>
          </p:cNvPr>
          <p:cNvSpPr txBox="1"/>
          <p:nvPr/>
        </p:nvSpPr>
        <p:spPr>
          <a:xfrm>
            <a:off x="555812" y="31096"/>
            <a:ext cx="4733364" cy="369332"/>
          </a:xfrm>
          <a:prstGeom prst="rect">
            <a:avLst/>
          </a:prstGeom>
          <a:noFill/>
        </p:spPr>
        <p:txBody>
          <a:bodyPr wrap="square" rtlCol="0">
            <a:spAutoFit/>
          </a:bodyPr>
          <a:lstStyle/>
          <a:p>
            <a:r>
              <a:rPr lang="en-US" altLang="ja-JP" dirty="0"/>
              <a:t>3. </a:t>
            </a:r>
            <a:r>
              <a:rPr lang="ja-JP" altLang="en-US" dirty="0"/>
              <a:t>アルゴリズムの各機能に対する考察</a:t>
            </a:r>
          </a:p>
        </p:txBody>
      </p:sp>
    </p:spTree>
    <p:extLst>
      <p:ext uri="{BB962C8B-B14F-4D97-AF65-F5344CB8AC3E}">
        <p14:creationId xmlns:p14="http://schemas.microsoft.com/office/powerpoint/2010/main" val="1465558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0" y="131198"/>
            <a:ext cx="10831409" cy="1325563"/>
          </a:xfrm>
        </p:spPr>
        <p:txBody>
          <a:bodyPr/>
          <a:lstStyle/>
          <a:p>
            <a:r>
              <a:rPr kumimoji="1" lang="ja-JP" altLang="en-US" dirty="0"/>
              <a:t>各機能の考察：標準的な無制約手法</a:t>
            </a:r>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25</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8" name="表 4">
            <a:extLst>
              <a:ext uri="{FF2B5EF4-FFF2-40B4-BE49-F238E27FC236}">
                <a16:creationId xmlns:a16="http://schemas.microsoft.com/office/drawing/2014/main" id="{B74D4951-1A4D-4F41-ADE3-8833267B0E3A}"/>
              </a:ext>
            </a:extLst>
          </p:cNvPr>
          <p:cNvGraphicFramePr>
            <a:graphicFrameLocks noGrp="1"/>
          </p:cNvGraphicFramePr>
          <p:nvPr>
            <p:extLst>
              <p:ext uri="{D42A27DB-BD31-4B8C-83A1-F6EECF244321}">
                <p14:modId xmlns:p14="http://schemas.microsoft.com/office/powerpoint/2010/main" val="590632604"/>
              </p:ext>
            </p:extLst>
          </p:nvPr>
        </p:nvGraphicFramePr>
        <p:xfrm>
          <a:off x="98612" y="2118102"/>
          <a:ext cx="11994776" cy="4175760"/>
        </p:xfrm>
        <a:graphic>
          <a:graphicData uri="http://schemas.openxmlformats.org/drawingml/2006/table">
            <a:tbl>
              <a:tblPr firstRow="1" bandRow="1">
                <a:tableStyleId>{5C22544A-7EE6-4342-B048-85BDC9FD1C3A}</a:tableStyleId>
              </a:tblPr>
              <a:tblGrid>
                <a:gridCol w="1039906">
                  <a:extLst>
                    <a:ext uri="{9D8B030D-6E8A-4147-A177-3AD203B41FA5}">
                      <a16:colId xmlns:a16="http://schemas.microsoft.com/office/drawing/2014/main" val="3171866190"/>
                    </a:ext>
                  </a:extLst>
                </a:gridCol>
                <a:gridCol w="1066800">
                  <a:extLst>
                    <a:ext uri="{9D8B030D-6E8A-4147-A177-3AD203B41FA5}">
                      <a16:colId xmlns:a16="http://schemas.microsoft.com/office/drawing/2014/main" val="1842170252"/>
                    </a:ext>
                  </a:extLst>
                </a:gridCol>
                <a:gridCol w="2429435">
                  <a:extLst>
                    <a:ext uri="{9D8B030D-6E8A-4147-A177-3AD203B41FA5}">
                      <a16:colId xmlns:a16="http://schemas.microsoft.com/office/drawing/2014/main" val="1540408789"/>
                    </a:ext>
                  </a:extLst>
                </a:gridCol>
                <a:gridCol w="3684494">
                  <a:extLst>
                    <a:ext uri="{9D8B030D-6E8A-4147-A177-3AD203B41FA5}">
                      <a16:colId xmlns:a16="http://schemas.microsoft.com/office/drawing/2014/main" val="3416797041"/>
                    </a:ext>
                  </a:extLst>
                </a:gridCol>
                <a:gridCol w="3774141">
                  <a:extLst>
                    <a:ext uri="{9D8B030D-6E8A-4147-A177-3AD203B41FA5}">
                      <a16:colId xmlns:a16="http://schemas.microsoft.com/office/drawing/2014/main" val="2944675582"/>
                    </a:ext>
                  </a:extLst>
                </a:gridCol>
              </a:tblGrid>
              <a:tr h="195295">
                <a:tc>
                  <a:txBody>
                    <a:bodyPr/>
                    <a:lstStyle/>
                    <a:p>
                      <a:pPr algn="ctr"/>
                      <a:r>
                        <a:rPr kumimoji="1" lang="ja-JP" altLang="en-US" sz="1400" dirty="0"/>
                        <a:t>手法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近傍生成式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近傍生成における参照解の選択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次世代の有望な解の選択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1421008"/>
                  </a:ext>
                </a:extLst>
              </a:tr>
              <a:tr h="332001">
                <a:tc>
                  <a:txBody>
                    <a:bodyPr/>
                    <a:lstStyle/>
                    <a:p>
                      <a:r>
                        <a:rPr kumimoji="1" lang="en-US" altLang="ja-JP" sz="1400" dirty="0"/>
                        <a:t>ES</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単一目的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ランダムウォーク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rPr>
                        <a:t>参照解は探索点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rPr>
                        <a:t>新たな探索点と現在の探索点を比べ、</a:t>
                      </a:r>
                      <a:r>
                        <a:rPr kumimoji="1" lang="ja-JP" altLang="en-US" sz="1400" b="0" dirty="0">
                          <a:solidFill>
                            <a:schemeClr val="tx1"/>
                          </a:solidFill>
                        </a:rPr>
                        <a:t>目的関数値を基準に</a:t>
                      </a:r>
                      <a:r>
                        <a:rPr kumimoji="1" lang="ja-JP" altLang="en-US" sz="1400" dirty="0">
                          <a:solidFill>
                            <a:schemeClr val="tx1"/>
                          </a:solidFill>
                        </a:rPr>
                        <a:t>、次世代の探索点を選択・更新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4671996"/>
                  </a:ext>
                </a:extLst>
              </a:tr>
              <a:tr h="605414">
                <a:tc>
                  <a:txBody>
                    <a:bodyPr/>
                    <a:lstStyle/>
                    <a:p>
                      <a:r>
                        <a:rPr kumimoji="1" lang="en-US" altLang="ja-JP" sz="1400" dirty="0"/>
                        <a:t>PSO</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単一目的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慣性、</a:t>
                      </a:r>
                      <a:r>
                        <a:rPr kumimoji="1" lang="en-US" altLang="ja-JP" sz="1400" dirty="0"/>
                        <a:t>p-best</a:t>
                      </a:r>
                      <a:r>
                        <a:rPr kumimoji="1" lang="ja-JP" altLang="en-US" sz="1400" dirty="0"/>
                        <a:t>・</a:t>
                      </a:r>
                      <a:r>
                        <a:rPr kumimoji="1" lang="en-US" altLang="ja-JP" sz="1400" dirty="0">
                          <a:solidFill>
                            <a:schemeClr val="tx1"/>
                          </a:solidFill>
                        </a:rPr>
                        <a:t>g-best</a:t>
                      </a:r>
                      <a:r>
                        <a:rPr kumimoji="1" lang="ja-JP" altLang="en-US" sz="1400" dirty="0"/>
                        <a:t>への差分ベクトルの線形結合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rPr>
                        <a:t>p-best</a:t>
                      </a:r>
                      <a:r>
                        <a:rPr kumimoji="1" lang="ja-JP" altLang="en-US" sz="1400" dirty="0">
                          <a:solidFill>
                            <a:schemeClr val="tx1"/>
                          </a:solidFill>
                        </a:rPr>
                        <a:t>は</a:t>
                      </a:r>
                      <a:r>
                        <a:rPr kumimoji="1" lang="ja-JP" altLang="en-US" sz="1400" b="0" dirty="0">
                          <a:solidFill>
                            <a:schemeClr val="tx1"/>
                          </a:solidFill>
                        </a:rPr>
                        <a:t>ある探索点の探索履歴から</a:t>
                      </a:r>
                      <a:r>
                        <a:rPr kumimoji="1" lang="ja-JP" altLang="en-US" sz="1400" dirty="0">
                          <a:solidFill>
                            <a:schemeClr val="tx1"/>
                          </a:solidFill>
                        </a:rPr>
                        <a:t>、</a:t>
                      </a:r>
                      <a:r>
                        <a:rPr kumimoji="1" lang="ja-JP" altLang="en-US" sz="1400" b="0" dirty="0">
                          <a:solidFill>
                            <a:schemeClr val="tx1"/>
                          </a:solidFill>
                        </a:rPr>
                        <a:t>目的関数値を基準に</a:t>
                      </a:r>
                      <a:r>
                        <a:rPr kumimoji="1" lang="ja-JP" altLang="en-US" sz="1400" dirty="0">
                          <a:solidFill>
                            <a:schemeClr val="tx1"/>
                          </a:solidFill>
                        </a:rPr>
                        <a:t>一つ選択</a:t>
                      </a:r>
                      <a:endParaRPr kumimoji="1" lang="en-US" altLang="ja-JP" sz="1400" dirty="0">
                        <a:solidFill>
                          <a:schemeClr val="tx1"/>
                        </a:solidFill>
                      </a:endParaRPr>
                    </a:p>
                    <a:p>
                      <a:r>
                        <a:rPr kumimoji="1" lang="en-US" altLang="ja-JP" sz="1400" dirty="0">
                          <a:solidFill>
                            <a:schemeClr val="tx1"/>
                          </a:solidFill>
                        </a:rPr>
                        <a:t>g-best</a:t>
                      </a:r>
                      <a:r>
                        <a:rPr kumimoji="1" lang="ja-JP" altLang="en-US" sz="1400" dirty="0">
                          <a:solidFill>
                            <a:schemeClr val="tx1"/>
                          </a:solidFill>
                        </a:rPr>
                        <a:t>は</a:t>
                      </a:r>
                      <a:r>
                        <a:rPr kumimoji="1" lang="en-US" altLang="ja-JP" sz="1400" b="0" dirty="0">
                          <a:solidFill>
                            <a:schemeClr val="tx1"/>
                          </a:solidFill>
                        </a:rPr>
                        <a:t>p-best</a:t>
                      </a:r>
                      <a:r>
                        <a:rPr kumimoji="1" lang="ja-JP" altLang="en-US" sz="1400" b="0" dirty="0">
                          <a:solidFill>
                            <a:schemeClr val="tx1"/>
                          </a:solidFill>
                        </a:rPr>
                        <a:t>集合から</a:t>
                      </a:r>
                      <a:r>
                        <a:rPr kumimoji="1" lang="ja-JP" altLang="en-US" sz="1400" dirty="0">
                          <a:solidFill>
                            <a:schemeClr val="tx1"/>
                          </a:solidFill>
                        </a:rPr>
                        <a:t>、</a:t>
                      </a:r>
                      <a:r>
                        <a:rPr kumimoji="1" lang="ja-JP" altLang="en-US" sz="1400" b="0" dirty="0">
                          <a:solidFill>
                            <a:schemeClr val="tx1"/>
                          </a:solidFill>
                        </a:rPr>
                        <a:t>目的関数値を基準に</a:t>
                      </a:r>
                      <a:r>
                        <a:rPr kumimoji="1" lang="ja-JP" altLang="en-US" sz="1400" dirty="0">
                          <a:solidFill>
                            <a:schemeClr val="tx1"/>
                          </a:solidFill>
                        </a:rPr>
                        <a:t>一つ選択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rPr>
                        <a:t>新たな探索点と現在の</a:t>
                      </a:r>
                      <a:r>
                        <a:rPr kumimoji="1" lang="en-US" altLang="ja-JP" sz="1400" dirty="0">
                          <a:solidFill>
                            <a:schemeClr val="tx1"/>
                          </a:solidFill>
                        </a:rPr>
                        <a:t>p-best</a:t>
                      </a:r>
                      <a:r>
                        <a:rPr kumimoji="1" lang="ja-JP" altLang="en-US" sz="1400" dirty="0">
                          <a:solidFill>
                            <a:schemeClr val="tx1"/>
                          </a:solidFill>
                        </a:rPr>
                        <a:t>を比べ、</a:t>
                      </a:r>
                      <a:r>
                        <a:rPr kumimoji="1" lang="ja-JP" altLang="en-US" sz="1400" b="0" dirty="0">
                          <a:solidFill>
                            <a:schemeClr val="tx1"/>
                          </a:solidFill>
                        </a:rPr>
                        <a:t>目的関数値を基準に</a:t>
                      </a:r>
                      <a:r>
                        <a:rPr kumimoji="1" lang="ja-JP" altLang="en-US" sz="1400" dirty="0">
                          <a:solidFill>
                            <a:schemeClr val="tx1"/>
                          </a:solidFill>
                        </a:rPr>
                        <a:t>、次世代の</a:t>
                      </a:r>
                      <a:r>
                        <a:rPr kumimoji="1" lang="en-US" altLang="ja-JP" sz="1400" dirty="0">
                          <a:solidFill>
                            <a:schemeClr val="tx1"/>
                          </a:solidFill>
                        </a:rPr>
                        <a:t>p-best</a:t>
                      </a:r>
                      <a:r>
                        <a:rPr kumimoji="1" lang="ja-JP" altLang="en-US" sz="1400" dirty="0">
                          <a:solidFill>
                            <a:schemeClr val="tx1"/>
                          </a:solidFill>
                        </a:rPr>
                        <a:t>を選択・更新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135989"/>
                  </a:ext>
                </a:extLst>
              </a:tr>
              <a:tr h="332001">
                <a:tc>
                  <a:txBody>
                    <a:bodyPr/>
                    <a:lstStyle/>
                    <a:p>
                      <a:r>
                        <a:rPr kumimoji="1" lang="en-US" altLang="ja-JP" sz="1400" dirty="0"/>
                        <a:t>DE</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単一目的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変異</a:t>
                      </a:r>
                      <a:r>
                        <a:rPr kumimoji="1" lang="ja-JP" altLang="en-US" sz="1200" dirty="0"/>
                        <a:t>（差分ベクトル線形結合）</a:t>
                      </a:r>
                      <a:endParaRPr kumimoji="1" lang="en-US" altLang="ja-JP" sz="1400" dirty="0"/>
                    </a:p>
                    <a:p>
                      <a:r>
                        <a:rPr kumimoji="1" lang="ja-JP" altLang="en-US" sz="1400" dirty="0"/>
                        <a:t>交叉</a:t>
                      </a:r>
                      <a:r>
                        <a:rPr kumimoji="1" lang="ja-JP" altLang="en-US" sz="1200" dirty="0"/>
                        <a:t>（解同士の組合せ）</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rPr>
                        <a:t>参照解は探索点群から、ランダムに／目的関数値を基準に一つ選択</a:t>
                      </a:r>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rPr>
                        <a:t>新たな探索点と現在の探索点を比べ、</a:t>
                      </a:r>
                      <a:r>
                        <a:rPr kumimoji="1" lang="ja-JP" altLang="en-US" sz="1400" b="0" dirty="0">
                          <a:solidFill>
                            <a:schemeClr val="tx1"/>
                          </a:solidFill>
                        </a:rPr>
                        <a:t>目的関数値を基準に</a:t>
                      </a:r>
                      <a:r>
                        <a:rPr kumimoji="1" lang="ja-JP" altLang="en-US" sz="1400" dirty="0">
                          <a:solidFill>
                            <a:schemeClr val="tx1"/>
                          </a:solidFill>
                        </a:rPr>
                        <a:t>、次世代の探索点を選択・更新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9431233"/>
                  </a:ext>
                </a:extLst>
              </a:tr>
              <a:tr h="8788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ABC</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単一目的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解同士の組合せ</a:t>
                      </a:r>
                      <a:endParaRPr kumimoji="1" lang="en-US" altLang="ja-JP" sz="1400" dirty="0"/>
                    </a:p>
                    <a:p>
                      <a:r>
                        <a:rPr kumimoji="1" lang="ja-JP" altLang="en-US" sz="1400" dirty="0"/>
                        <a:t>差分ベクトルの線形結合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rPr>
                        <a:t>働き：参照解は探索点群から、ランダムに一つ選択</a:t>
                      </a:r>
                      <a:endParaRPr kumimoji="1" lang="en-US" altLang="ja-JP" sz="1400" dirty="0">
                        <a:solidFill>
                          <a:schemeClr val="tx1"/>
                        </a:solidFill>
                      </a:endParaRPr>
                    </a:p>
                    <a:p>
                      <a:r>
                        <a:rPr kumimoji="1" lang="ja-JP" altLang="en-US" sz="1400" dirty="0">
                          <a:solidFill>
                            <a:schemeClr val="tx1"/>
                          </a:solidFill>
                        </a:rPr>
                        <a:t>傍観：更新解は探索点群から、目的関数値に基づく確率に従って一つ選択</a:t>
                      </a:r>
                      <a:endParaRPr kumimoji="1" lang="en-US" altLang="ja-JP" sz="1400" dirty="0">
                        <a:solidFill>
                          <a:schemeClr val="tx1"/>
                        </a:solidFill>
                      </a:endParaRPr>
                    </a:p>
                    <a:p>
                      <a:r>
                        <a:rPr kumimoji="1" lang="ja-JP" altLang="en-US" sz="1400" dirty="0">
                          <a:solidFill>
                            <a:schemeClr val="tx1"/>
                          </a:solidFill>
                        </a:rPr>
                        <a:t>斥候：更新解は探索点群から、停滞回数を基準に一つ選択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rPr>
                        <a:t>新たな探索点と現在の探索点を比べ、</a:t>
                      </a:r>
                      <a:r>
                        <a:rPr kumimoji="1" lang="ja-JP" altLang="en-US" sz="1400" b="0" dirty="0">
                          <a:solidFill>
                            <a:schemeClr val="tx1"/>
                          </a:solidFill>
                        </a:rPr>
                        <a:t>目的関数値を基準に</a:t>
                      </a:r>
                      <a:r>
                        <a:rPr kumimoji="1" lang="ja-JP" altLang="en-US" sz="1400" dirty="0">
                          <a:solidFill>
                            <a:schemeClr val="tx1"/>
                          </a:solidFill>
                        </a:rPr>
                        <a:t>、次世代の探索点を選択・更新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0853137"/>
                  </a:ext>
                </a:extLst>
              </a:tr>
              <a:tr h="368833">
                <a:tc>
                  <a:txBody>
                    <a:bodyPr/>
                    <a:lstStyle/>
                    <a:p>
                      <a:r>
                        <a:rPr kumimoji="1" lang="en-US" altLang="ja-JP" sz="1400" dirty="0"/>
                        <a:t>FA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単一目的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差分ベクトルの線形結合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rPr>
                        <a:t>参照解は</a:t>
                      </a:r>
                      <a:r>
                        <a:rPr kumimoji="1" lang="ja-JP" altLang="en-US" sz="1400" b="0" dirty="0">
                          <a:solidFill>
                            <a:schemeClr val="tx1"/>
                          </a:solidFill>
                        </a:rPr>
                        <a:t>探索点群から</a:t>
                      </a:r>
                      <a:r>
                        <a:rPr kumimoji="1" lang="ja-JP" altLang="en-US" sz="1400" dirty="0">
                          <a:solidFill>
                            <a:schemeClr val="tx1"/>
                          </a:solidFill>
                        </a:rPr>
                        <a:t>、</a:t>
                      </a:r>
                      <a:r>
                        <a:rPr kumimoji="1" lang="ja-JP" altLang="en-US" sz="1400" b="0" dirty="0">
                          <a:solidFill>
                            <a:schemeClr val="tx1"/>
                          </a:solidFill>
                        </a:rPr>
                        <a:t>目的関数値を基準に</a:t>
                      </a:r>
                      <a:r>
                        <a:rPr kumimoji="1" lang="ja-JP" altLang="en-US" sz="1400" dirty="0">
                          <a:solidFill>
                            <a:schemeClr val="tx1"/>
                          </a:solidFill>
                        </a:rPr>
                        <a:t>一つ選択</a:t>
                      </a:r>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rPr>
                        <a:t>新たな探索点と現在の探索点を比べ、</a:t>
                      </a:r>
                      <a:r>
                        <a:rPr kumimoji="1" lang="ja-JP" altLang="en-US" sz="1400" b="0" dirty="0">
                          <a:solidFill>
                            <a:schemeClr val="tx1"/>
                          </a:solidFill>
                        </a:rPr>
                        <a:t>目的関数値を基準に</a:t>
                      </a:r>
                      <a:r>
                        <a:rPr kumimoji="1" lang="ja-JP" altLang="en-US" sz="1400" dirty="0">
                          <a:solidFill>
                            <a:schemeClr val="tx1"/>
                          </a:solidFill>
                        </a:rPr>
                        <a:t>、次世代の探索点を選択・更新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3793049"/>
                  </a:ext>
                </a:extLst>
              </a:tr>
            </a:tbl>
          </a:graphicData>
        </a:graphic>
      </p:graphicFrame>
      <p:sp>
        <p:nvSpPr>
          <p:cNvPr id="7" name="テキスト ボックス 6">
            <a:extLst>
              <a:ext uri="{FF2B5EF4-FFF2-40B4-BE49-F238E27FC236}">
                <a16:creationId xmlns:a16="http://schemas.microsoft.com/office/drawing/2014/main" id="{1FABF913-A3CB-42EB-80A3-AB3A410BD980}"/>
              </a:ext>
            </a:extLst>
          </p:cNvPr>
          <p:cNvSpPr txBox="1"/>
          <p:nvPr/>
        </p:nvSpPr>
        <p:spPr>
          <a:xfrm>
            <a:off x="555812" y="1330929"/>
            <a:ext cx="11259671" cy="523220"/>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近傍生成の式、あるいは参照解の選択方法を工夫する。</a:t>
            </a:r>
            <a:endParaRPr lang="en-US" altLang="ja-JP" sz="2800" dirty="0"/>
          </a:p>
        </p:txBody>
      </p:sp>
      <p:sp>
        <p:nvSpPr>
          <p:cNvPr id="8" name="テキスト ボックス 7">
            <a:extLst>
              <a:ext uri="{FF2B5EF4-FFF2-40B4-BE49-F238E27FC236}">
                <a16:creationId xmlns:a16="http://schemas.microsoft.com/office/drawing/2014/main" id="{C0045854-491F-4A7E-BD04-8AE56AA2D18B}"/>
              </a:ext>
            </a:extLst>
          </p:cNvPr>
          <p:cNvSpPr txBox="1"/>
          <p:nvPr/>
        </p:nvSpPr>
        <p:spPr>
          <a:xfrm>
            <a:off x="555812" y="31096"/>
            <a:ext cx="4733364" cy="369332"/>
          </a:xfrm>
          <a:prstGeom prst="rect">
            <a:avLst/>
          </a:prstGeom>
          <a:noFill/>
        </p:spPr>
        <p:txBody>
          <a:bodyPr wrap="square" rtlCol="0">
            <a:spAutoFit/>
          </a:bodyPr>
          <a:lstStyle/>
          <a:p>
            <a:r>
              <a:rPr lang="en-US" altLang="ja-JP" dirty="0"/>
              <a:t>3. </a:t>
            </a:r>
            <a:r>
              <a:rPr lang="ja-JP" altLang="en-US" dirty="0"/>
              <a:t>アルゴリズムの各機能に対する考察</a:t>
            </a:r>
          </a:p>
        </p:txBody>
      </p:sp>
    </p:spTree>
    <p:extLst>
      <p:ext uri="{BB962C8B-B14F-4D97-AF65-F5344CB8AC3E}">
        <p14:creationId xmlns:p14="http://schemas.microsoft.com/office/powerpoint/2010/main" val="3010435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0" y="131198"/>
            <a:ext cx="10831409" cy="1325563"/>
          </a:xfrm>
        </p:spPr>
        <p:txBody>
          <a:bodyPr/>
          <a:lstStyle/>
          <a:p>
            <a:r>
              <a:rPr kumimoji="1" lang="ja-JP" altLang="en-US" dirty="0"/>
              <a:t>各機能の考察：実数値</a:t>
            </a:r>
            <a:r>
              <a:rPr kumimoji="1" lang="en-US" altLang="ja-JP" dirty="0"/>
              <a:t>GA</a:t>
            </a:r>
            <a:endParaRPr kumimoji="1" lang="ja-JP" altLang="en-US" dirty="0"/>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26</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8" name="表 4">
                <a:extLst>
                  <a:ext uri="{FF2B5EF4-FFF2-40B4-BE49-F238E27FC236}">
                    <a16:creationId xmlns:a16="http://schemas.microsoft.com/office/drawing/2014/main" id="{B74D4951-1A4D-4F41-ADE3-8833267B0E3A}"/>
                  </a:ext>
                </a:extLst>
              </p:cNvPr>
              <p:cNvGraphicFramePr>
                <a:graphicFrameLocks noGrp="1"/>
              </p:cNvGraphicFramePr>
              <p:nvPr>
                <p:extLst>
                  <p:ext uri="{D42A27DB-BD31-4B8C-83A1-F6EECF244321}">
                    <p14:modId xmlns:p14="http://schemas.microsoft.com/office/powerpoint/2010/main" val="1110438456"/>
                  </p:ext>
                </p:extLst>
              </p:nvPr>
            </p:nvGraphicFramePr>
            <p:xfrm>
              <a:off x="98612" y="4132832"/>
              <a:ext cx="11929990" cy="2164080"/>
            </p:xfrm>
            <a:graphic>
              <a:graphicData uri="http://schemas.openxmlformats.org/drawingml/2006/table">
                <a:tbl>
                  <a:tblPr firstRow="1" bandRow="1">
                    <a:tableStyleId>{5C22544A-7EE6-4342-B048-85BDC9FD1C3A}</a:tableStyleId>
                  </a:tblPr>
                  <a:tblGrid>
                    <a:gridCol w="1720761">
                      <a:extLst>
                        <a:ext uri="{9D8B030D-6E8A-4147-A177-3AD203B41FA5}">
                          <a16:colId xmlns:a16="http://schemas.microsoft.com/office/drawing/2014/main" val="3171866190"/>
                        </a:ext>
                      </a:extLst>
                    </a:gridCol>
                    <a:gridCol w="4911206">
                      <a:extLst>
                        <a:ext uri="{9D8B030D-6E8A-4147-A177-3AD203B41FA5}">
                          <a16:colId xmlns:a16="http://schemas.microsoft.com/office/drawing/2014/main" val="3416797041"/>
                        </a:ext>
                      </a:extLst>
                    </a:gridCol>
                    <a:gridCol w="5298023">
                      <a:extLst>
                        <a:ext uri="{9D8B030D-6E8A-4147-A177-3AD203B41FA5}">
                          <a16:colId xmlns:a16="http://schemas.microsoft.com/office/drawing/2014/main" val="2944675582"/>
                        </a:ext>
                      </a:extLst>
                    </a:gridCol>
                  </a:tblGrid>
                  <a:tr h="120074">
                    <a:tc>
                      <a:txBody>
                        <a:bodyPr/>
                        <a:lstStyle/>
                        <a:p>
                          <a:pPr algn="ctr"/>
                          <a:r>
                            <a:rPr kumimoji="1" lang="ja-JP" altLang="en-US" sz="1400" dirty="0"/>
                            <a:t>手法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近傍生成における参照解の選択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次世代の有望な解の選択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1421008"/>
                      </a:ext>
                    </a:extLst>
                  </a:tr>
                  <a:tr h="120074">
                    <a:tc>
                      <a:txBody>
                        <a:bodyPr/>
                        <a:lstStyle/>
                        <a:p>
                          <a:r>
                            <a:rPr kumimoji="1" lang="ja-JP" altLang="en-US" sz="1400" dirty="0"/>
                            <a:t>ランダム選択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rPr>
                            <a:t>探索点群から、ランダムに一つ選択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rPr>
                            <a:t>親個体群と子個体群から、ランダムに次世代の親個体を選択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4671996"/>
                      </a:ext>
                    </a:extLst>
                  </a:tr>
                  <a:tr h="204126">
                    <a:tc>
                      <a:txBody>
                        <a:bodyPr/>
                        <a:lstStyle/>
                        <a:p>
                          <a:r>
                            <a:rPr kumimoji="1" lang="ja-JP" altLang="en-US" sz="1400" dirty="0"/>
                            <a:t>トーナメント選択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rgbClr val="FF0000"/>
                              </a:solidFill>
                            </a:rPr>
                            <a:t>グループ</a:t>
                          </a:r>
                          <a14:m>
                            <m:oMath xmlns:m="http://schemas.openxmlformats.org/officeDocument/2006/math">
                              <m:r>
                                <a:rPr lang="en-US" altLang="ja-JP" sz="1400" b="0" i="1" smtClean="0">
                                  <a:solidFill>
                                    <a:srgbClr val="FF0000"/>
                                  </a:solidFill>
                                  <a:latin typeface="Cambria Math" panose="02040503050406030204" pitchFamily="18" charset="0"/>
                                </a:rPr>
                                <m:t>𝐵</m:t>
                              </m:r>
                            </m:oMath>
                          </a14:m>
                          <a:r>
                            <a:rPr kumimoji="1" lang="ja-JP" altLang="en-US" sz="1400" b="0" dirty="0">
                              <a:solidFill>
                                <a:srgbClr val="FF0000"/>
                              </a:solidFill>
                            </a:rPr>
                            <a:t>から</a:t>
                          </a:r>
                          <a:r>
                            <a:rPr kumimoji="1" lang="ja-JP" altLang="en-US" sz="1400" b="0" dirty="0">
                              <a:solidFill>
                                <a:schemeClr val="tx1"/>
                              </a:solidFill>
                            </a:rPr>
                            <a:t>、目的関数値を基準に</a:t>
                          </a:r>
                          <a:r>
                            <a:rPr kumimoji="1" lang="ja-JP" altLang="en-US" sz="1400" dirty="0">
                              <a:solidFill>
                                <a:schemeClr val="tx1"/>
                              </a:solidFill>
                            </a:rPr>
                            <a:t>、一つ選択</a:t>
                          </a:r>
                          <a:endParaRPr kumimoji="1" lang="en-US" altLang="ja-JP" sz="1400" dirty="0">
                            <a:solidFill>
                              <a:schemeClr val="tx1"/>
                            </a:solidFill>
                          </a:endParaRPr>
                        </a:p>
                        <a:p>
                          <a:r>
                            <a:rPr kumimoji="1" lang="ja-JP" altLang="en-US" sz="1400" dirty="0">
                              <a:solidFill>
                                <a:schemeClr val="tx1"/>
                              </a:solidFill>
                            </a:rPr>
                            <a:t>グループ</a:t>
                          </a:r>
                          <a14:m>
                            <m:oMath xmlns:m="http://schemas.openxmlformats.org/officeDocument/2006/math">
                              <m:r>
                                <a:rPr lang="en-US" altLang="ja-JP" sz="1400" b="0" i="1" smtClean="0">
                                  <a:solidFill>
                                    <a:schemeClr val="tx1"/>
                                  </a:solidFill>
                                  <a:latin typeface="Cambria Math" panose="02040503050406030204" pitchFamily="18" charset="0"/>
                                </a:rPr>
                                <m:t>𝐵</m:t>
                              </m:r>
                            </m:oMath>
                          </a14:m>
                          <a:r>
                            <a:rPr kumimoji="1" lang="ja-JP" altLang="en-US" sz="1400" dirty="0">
                              <a:solidFill>
                                <a:schemeClr val="tx1"/>
                              </a:solidFill>
                            </a:rPr>
                            <a:t>は、探索点群から、ランダムに</a:t>
                          </a:r>
                          <a14:m>
                            <m:oMath xmlns:m="http://schemas.openxmlformats.org/officeDocument/2006/math">
                              <m:r>
                                <a:rPr lang="en-US" altLang="ja-JP" sz="1400" b="0" i="1" smtClean="0">
                                  <a:solidFill>
                                    <a:schemeClr val="tx1"/>
                                  </a:solidFill>
                                  <a:latin typeface="Cambria Math" panose="02040503050406030204" pitchFamily="18" charset="0"/>
                                </a:rPr>
                                <m:t>𝑇</m:t>
                              </m:r>
                            </m:oMath>
                          </a14:m>
                          <a:r>
                            <a:rPr kumimoji="1" lang="ja-JP" altLang="en-US" sz="1400" dirty="0">
                              <a:solidFill>
                                <a:schemeClr val="tx1"/>
                              </a:solidFill>
                            </a:rPr>
                            <a:t>個選択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rgbClr val="FF0000"/>
                              </a:solidFill>
                            </a:rPr>
                            <a:t>グループ</a:t>
                          </a:r>
                          <a14:m>
                            <m:oMath xmlns:m="http://schemas.openxmlformats.org/officeDocument/2006/math">
                              <m:r>
                                <a:rPr lang="en-US" altLang="ja-JP" sz="1400" b="0" i="1" smtClean="0">
                                  <a:solidFill>
                                    <a:srgbClr val="FF0000"/>
                                  </a:solidFill>
                                  <a:latin typeface="Cambria Math" panose="02040503050406030204" pitchFamily="18" charset="0"/>
                                </a:rPr>
                                <m:t>𝐵</m:t>
                              </m:r>
                            </m:oMath>
                          </a14:m>
                          <a:r>
                            <a:rPr kumimoji="1" lang="ja-JP" altLang="en-US" sz="1400" b="0" dirty="0">
                              <a:solidFill>
                                <a:srgbClr val="FF0000"/>
                              </a:solidFill>
                            </a:rPr>
                            <a:t>から</a:t>
                          </a:r>
                          <a:r>
                            <a:rPr kumimoji="1" lang="ja-JP" altLang="en-US" sz="1400" b="0" dirty="0">
                              <a:solidFill>
                                <a:schemeClr val="tx1"/>
                              </a:solidFill>
                            </a:rPr>
                            <a:t>、目的関数値を基準に</a:t>
                          </a:r>
                          <a:r>
                            <a:rPr kumimoji="1" lang="ja-JP" altLang="en-US" sz="1400" dirty="0">
                              <a:solidFill>
                                <a:schemeClr val="tx1"/>
                              </a:solidFill>
                            </a:rPr>
                            <a:t>、次世代の親個体を選択</a:t>
                          </a:r>
                          <a:endParaRPr kumimoji="1" lang="en-US" altLang="ja-JP" sz="1400" dirty="0">
                            <a:solidFill>
                              <a:schemeClr val="tx1"/>
                            </a:solidFill>
                          </a:endParaRPr>
                        </a:p>
                        <a:p>
                          <a:r>
                            <a:rPr kumimoji="1" lang="ja-JP" altLang="en-US" sz="1400" dirty="0">
                              <a:solidFill>
                                <a:schemeClr val="tx1"/>
                              </a:solidFill>
                            </a:rPr>
                            <a:t>グループ</a:t>
                          </a:r>
                          <a14:m>
                            <m:oMath xmlns:m="http://schemas.openxmlformats.org/officeDocument/2006/math">
                              <m:r>
                                <a:rPr lang="en-US" altLang="ja-JP" sz="1400" b="0" i="1" smtClean="0">
                                  <a:solidFill>
                                    <a:schemeClr val="tx1"/>
                                  </a:solidFill>
                                  <a:latin typeface="Cambria Math" panose="02040503050406030204" pitchFamily="18" charset="0"/>
                                </a:rPr>
                                <m:t>𝐵</m:t>
                              </m:r>
                            </m:oMath>
                          </a14:m>
                          <a:r>
                            <a:rPr kumimoji="1" lang="ja-JP" altLang="en-US" sz="1400" dirty="0">
                              <a:solidFill>
                                <a:schemeClr val="tx1"/>
                              </a:solidFill>
                            </a:rPr>
                            <a:t>は、親個体群と子個体群から、ランダムに</a:t>
                          </a:r>
                          <a14:m>
                            <m:oMath xmlns:m="http://schemas.openxmlformats.org/officeDocument/2006/math">
                              <m:r>
                                <a:rPr lang="en-US" altLang="ja-JP" sz="1400" b="0" i="1" smtClean="0">
                                  <a:solidFill>
                                    <a:schemeClr val="tx1"/>
                                  </a:solidFill>
                                  <a:latin typeface="Cambria Math" panose="02040503050406030204" pitchFamily="18" charset="0"/>
                                </a:rPr>
                                <m:t>𝑇</m:t>
                              </m:r>
                            </m:oMath>
                          </a14:m>
                          <a:r>
                            <a:rPr kumimoji="1" lang="ja-JP" altLang="en-US" sz="1400" dirty="0">
                              <a:solidFill>
                                <a:schemeClr val="tx1"/>
                              </a:solidFill>
                            </a:rPr>
                            <a:t>個選択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135989"/>
                      </a:ext>
                    </a:extLst>
                  </a:tr>
                  <a:tr h="204126">
                    <a:tc>
                      <a:txBody>
                        <a:bodyPr/>
                        <a:lstStyle/>
                        <a:p>
                          <a:r>
                            <a:rPr kumimoji="1" lang="ja-JP" altLang="en-US" sz="1400" dirty="0"/>
                            <a:t>ルーレット選択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rPr>
                            <a:t>探索点群から、</a:t>
                          </a:r>
                          <a:r>
                            <a:rPr kumimoji="1" lang="ja-JP" altLang="en-US" sz="1400" dirty="0">
                              <a:solidFill>
                                <a:srgbClr val="FF0000"/>
                              </a:solidFill>
                            </a:rPr>
                            <a:t>目的関数値に基づく確率</a:t>
                          </a:r>
                          <a:r>
                            <a:rPr kumimoji="1" lang="ja-JP" altLang="en-US" sz="1400" dirty="0">
                              <a:solidFill>
                                <a:schemeClr val="tx1"/>
                              </a:solidFill>
                            </a:rPr>
                            <a:t>に従って一つ選択</a:t>
                          </a:r>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rPr>
                            <a:t>子個体群から、</a:t>
                          </a:r>
                          <a:r>
                            <a:rPr kumimoji="1" lang="ja-JP" altLang="en-US" sz="1400" dirty="0">
                              <a:solidFill>
                                <a:srgbClr val="FF0000"/>
                              </a:solidFill>
                            </a:rPr>
                            <a:t>目的関数値に基づく確率</a:t>
                          </a:r>
                          <a:r>
                            <a:rPr kumimoji="1" lang="ja-JP" altLang="en-US" sz="1400" dirty="0">
                              <a:solidFill>
                                <a:schemeClr val="tx1"/>
                              </a:solidFill>
                            </a:rPr>
                            <a:t>に従って次世代の親個体を選択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9431233"/>
                      </a:ext>
                    </a:extLst>
                  </a:tr>
                  <a:tr h="2041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ランキング選択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rPr>
                            <a:t>探索点群から、</a:t>
                          </a:r>
                          <a:r>
                            <a:rPr kumimoji="1" lang="ja-JP" altLang="en-US" sz="1400" dirty="0">
                              <a:solidFill>
                                <a:srgbClr val="FF0000"/>
                              </a:solidFill>
                            </a:rPr>
                            <a:t>目的関数値のランクに基づく確率</a:t>
                          </a:r>
                          <a:r>
                            <a:rPr kumimoji="1" lang="ja-JP" altLang="en-US" sz="1400" dirty="0">
                              <a:solidFill>
                                <a:schemeClr val="tx1"/>
                              </a:solidFill>
                            </a:rPr>
                            <a:t>に従って一つ選択</a:t>
                          </a:r>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rPr>
                            <a:t>探索点群から、</a:t>
                          </a:r>
                          <a:r>
                            <a:rPr kumimoji="1" lang="ja-JP" altLang="en-US" sz="1400" dirty="0">
                              <a:solidFill>
                                <a:srgbClr val="FF0000"/>
                              </a:solidFill>
                            </a:rPr>
                            <a:t>目的関数値のランクに基づく確率</a:t>
                          </a:r>
                          <a:r>
                            <a:rPr kumimoji="1" lang="ja-JP" altLang="en-US" sz="1400" dirty="0">
                              <a:solidFill>
                                <a:schemeClr val="tx1"/>
                              </a:solidFill>
                            </a:rPr>
                            <a:t>に従って次世代の親個体を選択</a:t>
                          </a:r>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0853137"/>
                      </a:ext>
                    </a:extLst>
                  </a:tr>
                </a:tbl>
              </a:graphicData>
            </a:graphic>
          </p:graphicFrame>
        </mc:Choice>
        <mc:Fallback xmlns="">
          <p:graphicFrame>
            <p:nvGraphicFramePr>
              <p:cNvPr id="18" name="表 4">
                <a:extLst>
                  <a:ext uri="{FF2B5EF4-FFF2-40B4-BE49-F238E27FC236}">
                    <a16:creationId xmlns:a16="http://schemas.microsoft.com/office/drawing/2014/main" id="{B74D4951-1A4D-4F41-ADE3-8833267B0E3A}"/>
                  </a:ext>
                </a:extLst>
              </p:cNvPr>
              <p:cNvGraphicFramePr>
                <a:graphicFrameLocks noGrp="1"/>
              </p:cNvGraphicFramePr>
              <p:nvPr>
                <p:extLst>
                  <p:ext uri="{D42A27DB-BD31-4B8C-83A1-F6EECF244321}">
                    <p14:modId xmlns:p14="http://schemas.microsoft.com/office/powerpoint/2010/main" val="1110438456"/>
                  </p:ext>
                </p:extLst>
              </p:nvPr>
            </p:nvGraphicFramePr>
            <p:xfrm>
              <a:off x="98612" y="4132832"/>
              <a:ext cx="11929990" cy="2164080"/>
            </p:xfrm>
            <a:graphic>
              <a:graphicData uri="http://schemas.openxmlformats.org/drawingml/2006/table">
                <a:tbl>
                  <a:tblPr firstRow="1" bandRow="1">
                    <a:tableStyleId>{5C22544A-7EE6-4342-B048-85BDC9FD1C3A}</a:tableStyleId>
                  </a:tblPr>
                  <a:tblGrid>
                    <a:gridCol w="1720761">
                      <a:extLst>
                        <a:ext uri="{9D8B030D-6E8A-4147-A177-3AD203B41FA5}">
                          <a16:colId xmlns:a16="http://schemas.microsoft.com/office/drawing/2014/main" val="3171866190"/>
                        </a:ext>
                      </a:extLst>
                    </a:gridCol>
                    <a:gridCol w="4911206">
                      <a:extLst>
                        <a:ext uri="{9D8B030D-6E8A-4147-A177-3AD203B41FA5}">
                          <a16:colId xmlns:a16="http://schemas.microsoft.com/office/drawing/2014/main" val="3416797041"/>
                        </a:ext>
                      </a:extLst>
                    </a:gridCol>
                    <a:gridCol w="5298023">
                      <a:extLst>
                        <a:ext uri="{9D8B030D-6E8A-4147-A177-3AD203B41FA5}">
                          <a16:colId xmlns:a16="http://schemas.microsoft.com/office/drawing/2014/main" val="2944675582"/>
                        </a:ext>
                      </a:extLst>
                    </a:gridCol>
                  </a:tblGrid>
                  <a:tr h="304800">
                    <a:tc>
                      <a:txBody>
                        <a:bodyPr/>
                        <a:lstStyle/>
                        <a:p>
                          <a:pPr algn="ctr"/>
                          <a:r>
                            <a:rPr kumimoji="1" lang="ja-JP" altLang="en-US" sz="1400" dirty="0"/>
                            <a:t>手法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近傍生成における参照解の選択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次世代の有望な解の選択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1421008"/>
                      </a:ext>
                    </a:extLst>
                  </a:tr>
                  <a:tr h="304800">
                    <a:tc>
                      <a:txBody>
                        <a:bodyPr/>
                        <a:lstStyle/>
                        <a:p>
                          <a:r>
                            <a:rPr kumimoji="1" lang="ja-JP" altLang="en-US" sz="1400" dirty="0"/>
                            <a:t>ランダム選択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rPr>
                            <a:t>探索点群から、ランダムに一つ選択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rPr>
                            <a:t>親個体群と子個体群から、ランダムに次世代の親個体を選択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4671996"/>
                      </a:ext>
                    </a:extLst>
                  </a:tr>
                  <a:tr h="518160">
                    <a:tc>
                      <a:txBody>
                        <a:bodyPr/>
                        <a:lstStyle/>
                        <a:p>
                          <a:r>
                            <a:rPr kumimoji="1" lang="ja-JP" altLang="en-US" sz="1400" dirty="0"/>
                            <a:t>トーナメント選択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5112" t="-117442" r="-108189" b="-209302"/>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5172" t="-117442" r="-230" b="-209302"/>
                          </a:stretch>
                        </a:blipFill>
                      </a:tcPr>
                    </a:tc>
                    <a:extLst>
                      <a:ext uri="{0D108BD9-81ED-4DB2-BD59-A6C34878D82A}">
                        <a16:rowId xmlns:a16="http://schemas.microsoft.com/office/drawing/2014/main" val="3807135989"/>
                      </a:ext>
                    </a:extLst>
                  </a:tr>
                  <a:tr h="518160">
                    <a:tc>
                      <a:txBody>
                        <a:bodyPr/>
                        <a:lstStyle/>
                        <a:p>
                          <a:r>
                            <a:rPr kumimoji="1" lang="ja-JP" altLang="en-US" sz="1400" dirty="0"/>
                            <a:t>ルーレット選択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rPr>
                            <a:t>探索点群から、</a:t>
                          </a:r>
                          <a:r>
                            <a:rPr kumimoji="1" lang="ja-JP" altLang="en-US" sz="1400" dirty="0">
                              <a:solidFill>
                                <a:srgbClr val="FF0000"/>
                              </a:solidFill>
                            </a:rPr>
                            <a:t>目的関数値に基づく確率</a:t>
                          </a:r>
                          <a:r>
                            <a:rPr kumimoji="1" lang="ja-JP" altLang="en-US" sz="1400" dirty="0">
                              <a:solidFill>
                                <a:schemeClr val="tx1"/>
                              </a:solidFill>
                            </a:rPr>
                            <a:t>に従って一つ選択</a:t>
                          </a:r>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rPr>
                            <a:t>子個体群から、</a:t>
                          </a:r>
                          <a:r>
                            <a:rPr kumimoji="1" lang="ja-JP" altLang="en-US" sz="1400" dirty="0">
                              <a:solidFill>
                                <a:srgbClr val="FF0000"/>
                              </a:solidFill>
                            </a:rPr>
                            <a:t>目的関数値に基づく確率</a:t>
                          </a:r>
                          <a:r>
                            <a:rPr kumimoji="1" lang="ja-JP" altLang="en-US" sz="1400" dirty="0">
                              <a:solidFill>
                                <a:schemeClr val="tx1"/>
                              </a:solidFill>
                            </a:rPr>
                            <a:t>に従って次世代の親個体を選択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9431233"/>
                      </a:ext>
                    </a:extLst>
                  </a:tr>
                  <a:tr h="518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ランキング選択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rPr>
                            <a:t>探索点群から、</a:t>
                          </a:r>
                          <a:r>
                            <a:rPr kumimoji="1" lang="ja-JP" altLang="en-US" sz="1400" dirty="0">
                              <a:solidFill>
                                <a:srgbClr val="FF0000"/>
                              </a:solidFill>
                            </a:rPr>
                            <a:t>目的関数値のランクに基づく確率</a:t>
                          </a:r>
                          <a:r>
                            <a:rPr kumimoji="1" lang="ja-JP" altLang="en-US" sz="1400" dirty="0">
                              <a:solidFill>
                                <a:schemeClr val="tx1"/>
                              </a:solidFill>
                            </a:rPr>
                            <a:t>に従って一つ選択</a:t>
                          </a:r>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rPr>
                            <a:t>探索点群から、</a:t>
                          </a:r>
                          <a:r>
                            <a:rPr kumimoji="1" lang="ja-JP" altLang="en-US" sz="1400" dirty="0">
                              <a:solidFill>
                                <a:srgbClr val="FF0000"/>
                              </a:solidFill>
                            </a:rPr>
                            <a:t>目的関数値のランクに基づく確率</a:t>
                          </a:r>
                          <a:r>
                            <a:rPr kumimoji="1" lang="ja-JP" altLang="en-US" sz="1400" dirty="0">
                              <a:solidFill>
                                <a:schemeClr val="tx1"/>
                              </a:solidFill>
                            </a:rPr>
                            <a:t>に従って次世代の親個体を選択</a:t>
                          </a:r>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0853137"/>
                      </a:ext>
                    </a:extLst>
                  </a:tr>
                </a:tbl>
              </a:graphicData>
            </a:graphic>
          </p:graphicFrame>
        </mc:Fallback>
      </mc:AlternateContent>
      <p:sp>
        <p:nvSpPr>
          <p:cNvPr id="7" name="テキスト ボックス 6">
            <a:extLst>
              <a:ext uri="{FF2B5EF4-FFF2-40B4-BE49-F238E27FC236}">
                <a16:creationId xmlns:a16="http://schemas.microsoft.com/office/drawing/2014/main" id="{1FABF913-A3CB-42EB-80A3-AB3A410BD980}"/>
              </a:ext>
            </a:extLst>
          </p:cNvPr>
          <p:cNvSpPr txBox="1"/>
          <p:nvPr/>
        </p:nvSpPr>
        <p:spPr>
          <a:xfrm>
            <a:off x="555812" y="1330929"/>
            <a:ext cx="11259671" cy="523220"/>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近傍生成の式、あるいは解の選択方法を工夫する。</a:t>
            </a:r>
            <a:endParaRPr lang="en-US" altLang="ja-JP" sz="2800" dirty="0"/>
          </a:p>
        </p:txBody>
      </p:sp>
      <p:graphicFrame>
        <p:nvGraphicFramePr>
          <p:cNvPr id="8" name="表 4">
            <a:extLst>
              <a:ext uri="{FF2B5EF4-FFF2-40B4-BE49-F238E27FC236}">
                <a16:creationId xmlns:a16="http://schemas.microsoft.com/office/drawing/2014/main" id="{50BFB885-5D1A-45D4-A77B-829D5C060F61}"/>
              </a:ext>
            </a:extLst>
          </p:cNvPr>
          <p:cNvGraphicFramePr>
            <a:graphicFrameLocks noGrp="1"/>
          </p:cNvGraphicFramePr>
          <p:nvPr>
            <p:extLst>
              <p:ext uri="{D42A27DB-BD31-4B8C-83A1-F6EECF244321}">
                <p14:modId xmlns:p14="http://schemas.microsoft.com/office/powerpoint/2010/main" val="2086083653"/>
              </p:ext>
            </p:extLst>
          </p:nvPr>
        </p:nvGraphicFramePr>
        <p:xfrm>
          <a:off x="98612" y="2169041"/>
          <a:ext cx="11920563" cy="1760375"/>
        </p:xfrm>
        <a:graphic>
          <a:graphicData uri="http://schemas.openxmlformats.org/drawingml/2006/table">
            <a:tbl>
              <a:tblPr firstRow="1" bandRow="1">
                <a:tableStyleId>{5C22544A-7EE6-4342-B048-85BDC9FD1C3A}</a:tableStyleId>
              </a:tblPr>
              <a:tblGrid>
                <a:gridCol w="1719111">
                  <a:extLst>
                    <a:ext uri="{9D8B030D-6E8A-4147-A177-3AD203B41FA5}">
                      <a16:colId xmlns:a16="http://schemas.microsoft.com/office/drawing/2014/main" val="3171866190"/>
                    </a:ext>
                  </a:extLst>
                </a:gridCol>
                <a:gridCol w="4921280">
                  <a:extLst>
                    <a:ext uri="{9D8B030D-6E8A-4147-A177-3AD203B41FA5}">
                      <a16:colId xmlns:a16="http://schemas.microsoft.com/office/drawing/2014/main" val="1540408789"/>
                    </a:ext>
                  </a:extLst>
                </a:gridCol>
                <a:gridCol w="5280172">
                  <a:extLst>
                    <a:ext uri="{9D8B030D-6E8A-4147-A177-3AD203B41FA5}">
                      <a16:colId xmlns:a16="http://schemas.microsoft.com/office/drawing/2014/main" val="3416797041"/>
                    </a:ext>
                  </a:extLst>
                </a:gridCol>
              </a:tblGrid>
              <a:tr h="195295">
                <a:tc>
                  <a:txBody>
                    <a:bodyPr/>
                    <a:lstStyle/>
                    <a:p>
                      <a:pPr algn="ctr"/>
                      <a:r>
                        <a:rPr kumimoji="1" lang="ja-JP" altLang="en-US" sz="1400" dirty="0"/>
                        <a:t>手法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近傍生成式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近傍生成における参照解の選択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1421008"/>
                  </a:ext>
                </a:extLst>
              </a:tr>
              <a:tr h="332001">
                <a:tc>
                  <a:txBody>
                    <a:bodyPr/>
                    <a:lstStyle/>
                    <a:p>
                      <a:r>
                        <a:rPr kumimoji="1" lang="en-US" altLang="ja-JP" sz="1400" dirty="0"/>
                        <a:t>SBX</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ランダムウォーク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手法依存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4671996"/>
                  </a:ext>
                </a:extLst>
              </a:tr>
              <a:tr h="605414">
                <a:tc>
                  <a:txBody>
                    <a:bodyPr/>
                    <a:lstStyle/>
                    <a:p>
                      <a:r>
                        <a:rPr kumimoji="1" lang="en-US" altLang="ja-JP" sz="1400" dirty="0"/>
                        <a:t>BLX-α</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解同士の組合せ・ランダムウォーク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手法依存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135989"/>
                  </a:ext>
                </a:extLst>
              </a:tr>
              <a:tr h="246010">
                <a:tc>
                  <a:txBody>
                    <a:bodyPr/>
                    <a:lstStyle/>
                    <a:p>
                      <a:r>
                        <a:rPr kumimoji="1" lang="en-US" altLang="ja-JP" sz="1400" dirty="0"/>
                        <a:t>UNDX</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差分ベクトルの線形結合・解同士の組合せ</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手法依存</a:t>
                      </a:r>
                      <a:endParaRPr kumimoji="1" lang="en-US" altLang="ja-JP" sz="1400" dirty="0"/>
                    </a:p>
                    <a:p>
                      <a:r>
                        <a:rPr kumimoji="1" lang="ja-JP" altLang="en-US" sz="1400" dirty="0">
                          <a:solidFill>
                            <a:srgbClr val="FF0000"/>
                          </a:solidFill>
                        </a:rPr>
                        <a:t>平均ベクトル、差分ベクトルの正規直交基底ベクトル</a:t>
                      </a:r>
                      <a:r>
                        <a:rPr kumimoji="1" lang="ja-JP" altLang="en-US" sz="1400" dirty="0"/>
                        <a:t>を使用</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9431233"/>
                  </a:ext>
                </a:extLst>
              </a:tr>
            </a:tbl>
          </a:graphicData>
        </a:graphic>
      </p:graphicFrame>
      <p:sp>
        <p:nvSpPr>
          <p:cNvPr id="9" name="テキスト ボックス 8">
            <a:extLst>
              <a:ext uri="{FF2B5EF4-FFF2-40B4-BE49-F238E27FC236}">
                <a16:creationId xmlns:a16="http://schemas.microsoft.com/office/drawing/2014/main" id="{765E2806-EA46-42B4-868F-EFD360DF6F23}"/>
              </a:ext>
            </a:extLst>
          </p:cNvPr>
          <p:cNvSpPr txBox="1"/>
          <p:nvPr/>
        </p:nvSpPr>
        <p:spPr>
          <a:xfrm>
            <a:off x="555812" y="31096"/>
            <a:ext cx="4733364" cy="369332"/>
          </a:xfrm>
          <a:prstGeom prst="rect">
            <a:avLst/>
          </a:prstGeom>
          <a:noFill/>
        </p:spPr>
        <p:txBody>
          <a:bodyPr wrap="square" rtlCol="0">
            <a:spAutoFit/>
          </a:bodyPr>
          <a:lstStyle/>
          <a:p>
            <a:r>
              <a:rPr lang="en-US" altLang="ja-JP" dirty="0"/>
              <a:t>3. </a:t>
            </a:r>
            <a:r>
              <a:rPr lang="ja-JP" altLang="en-US" dirty="0"/>
              <a:t>アルゴリズムの各機能に対する考察</a:t>
            </a:r>
          </a:p>
        </p:txBody>
      </p:sp>
    </p:spTree>
    <p:extLst>
      <p:ext uri="{BB962C8B-B14F-4D97-AF65-F5344CB8AC3E}">
        <p14:creationId xmlns:p14="http://schemas.microsoft.com/office/powerpoint/2010/main" val="390054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131198"/>
            <a:ext cx="10515600" cy="1325563"/>
          </a:xfrm>
        </p:spPr>
        <p:txBody>
          <a:bodyPr/>
          <a:lstStyle/>
          <a:p>
            <a:r>
              <a:rPr kumimoji="1" lang="ja-JP" altLang="en-US" dirty="0"/>
              <a:t>各機能の考察</a:t>
            </a:r>
            <a:r>
              <a:rPr lang="ja-JP" altLang="en-US" dirty="0"/>
              <a:t>：特殊な無制約手法</a:t>
            </a:r>
            <a:endParaRPr kumimoji="1" lang="ja-JP" altLang="en-US" dirty="0"/>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27</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8" name="表 4">
                <a:extLst>
                  <a:ext uri="{FF2B5EF4-FFF2-40B4-BE49-F238E27FC236}">
                    <a16:creationId xmlns:a16="http://schemas.microsoft.com/office/drawing/2014/main" id="{B74D4951-1A4D-4F41-ADE3-8833267B0E3A}"/>
                  </a:ext>
                </a:extLst>
              </p:cNvPr>
              <p:cNvGraphicFramePr>
                <a:graphicFrameLocks noGrp="1"/>
              </p:cNvGraphicFramePr>
              <p:nvPr>
                <p:extLst>
                  <p:ext uri="{D42A27DB-BD31-4B8C-83A1-F6EECF244321}">
                    <p14:modId xmlns:p14="http://schemas.microsoft.com/office/powerpoint/2010/main" val="2149274725"/>
                  </p:ext>
                </p:extLst>
              </p:nvPr>
            </p:nvGraphicFramePr>
            <p:xfrm>
              <a:off x="98612" y="2079935"/>
              <a:ext cx="11994776" cy="4138676"/>
            </p:xfrm>
            <a:graphic>
              <a:graphicData uri="http://schemas.openxmlformats.org/drawingml/2006/table">
                <a:tbl>
                  <a:tblPr firstRow="1" bandRow="1">
                    <a:tableStyleId>{5C22544A-7EE6-4342-B048-85BDC9FD1C3A}</a:tableStyleId>
                  </a:tblPr>
                  <a:tblGrid>
                    <a:gridCol w="1051458">
                      <a:extLst>
                        <a:ext uri="{9D8B030D-6E8A-4147-A177-3AD203B41FA5}">
                          <a16:colId xmlns:a16="http://schemas.microsoft.com/office/drawing/2014/main" val="3171866190"/>
                        </a:ext>
                      </a:extLst>
                    </a:gridCol>
                    <a:gridCol w="1310326">
                      <a:extLst>
                        <a:ext uri="{9D8B030D-6E8A-4147-A177-3AD203B41FA5}">
                          <a16:colId xmlns:a16="http://schemas.microsoft.com/office/drawing/2014/main" val="1842170252"/>
                        </a:ext>
                      </a:extLst>
                    </a:gridCol>
                    <a:gridCol w="1913641">
                      <a:extLst>
                        <a:ext uri="{9D8B030D-6E8A-4147-A177-3AD203B41FA5}">
                          <a16:colId xmlns:a16="http://schemas.microsoft.com/office/drawing/2014/main" val="1540408789"/>
                        </a:ext>
                      </a:extLst>
                    </a:gridCol>
                    <a:gridCol w="4025245">
                      <a:extLst>
                        <a:ext uri="{9D8B030D-6E8A-4147-A177-3AD203B41FA5}">
                          <a16:colId xmlns:a16="http://schemas.microsoft.com/office/drawing/2014/main" val="3416797041"/>
                        </a:ext>
                      </a:extLst>
                    </a:gridCol>
                    <a:gridCol w="3694106">
                      <a:extLst>
                        <a:ext uri="{9D8B030D-6E8A-4147-A177-3AD203B41FA5}">
                          <a16:colId xmlns:a16="http://schemas.microsoft.com/office/drawing/2014/main" val="2944675582"/>
                        </a:ext>
                      </a:extLst>
                    </a:gridCol>
                  </a:tblGrid>
                  <a:tr h="168303">
                    <a:tc>
                      <a:txBody>
                        <a:bodyPr/>
                        <a:lstStyle/>
                        <a:p>
                          <a:pPr algn="ctr"/>
                          <a:r>
                            <a:rPr kumimoji="1" lang="ja-JP" altLang="en-US" sz="1200" dirty="0"/>
                            <a:t>手法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近傍生成式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近傍生成における参照解の選択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次世代の有望な解の選択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1421008"/>
                      </a:ext>
                    </a:extLst>
                  </a:tr>
                  <a:tr h="280506">
                    <a:tc>
                      <a:txBody>
                        <a:bodyPr/>
                        <a:lstStyle/>
                        <a:p>
                          <a:r>
                            <a:rPr kumimoji="1" lang="ja-JP" altLang="en-US" sz="1200" dirty="0"/>
                            <a:t>川島くん</a:t>
                          </a:r>
                          <a:r>
                            <a:rPr kumimoji="1" lang="en-US" altLang="ja-JP" sz="1200" dirty="0"/>
                            <a:t>PSO</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単一目的</a:t>
                          </a:r>
                          <a:r>
                            <a:rPr kumimoji="1" lang="en-US" altLang="ja-JP" sz="1100" dirty="0"/>
                            <a:t>(</a:t>
                          </a:r>
                          <a:r>
                            <a:rPr kumimoji="1" lang="ja-JP" altLang="en-US" sz="1100" dirty="0"/>
                            <a:t>多峰性</a:t>
                          </a:r>
                          <a:r>
                            <a:rPr kumimoji="1" lang="en-US" altLang="ja-JP" sz="1100" dirty="0"/>
                            <a:t>)</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慣性、</a:t>
                          </a:r>
                          <a:r>
                            <a:rPr kumimoji="1" lang="en-US" altLang="ja-JP" sz="1200" dirty="0"/>
                            <a:t>p-best</a:t>
                          </a:r>
                          <a:r>
                            <a:rPr kumimoji="1" lang="ja-JP" altLang="en-US" sz="1200" dirty="0"/>
                            <a:t>・</a:t>
                          </a:r>
                          <a:r>
                            <a:rPr kumimoji="1" lang="en-US" altLang="ja-JP" sz="1200" dirty="0">
                              <a:solidFill>
                                <a:srgbClr val="FF0000"/>
                              </a:solidFill>
                            </a:rPr>
                            <a:t>n-best</a:t>
                          </a:r>
                          <a:r>
                            <a:rPr kumimoji="1" lang="ja-JP" altLang="en-US" sz="1200" dirty="0"/>
                            <a:t>への差分ベクトルを利用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n-best</a:t>
                          </a:r>
                          <a:r>
                            <a:rPr kumimoji="1" lang="ja-JP" altLang="en-US" sz="1200" dirty="0"/>
                            <a:t>は</a:t>
                          </a:r>
                          <a:r>
                            <a:rPr kumimoji="1" lang="ja-JP" altLang="en-US" sz="1200" b="0" dirty="0">
                              <a:solidFill>
                                <a:schemeClr val="accent1"/>
                              </a:solidFill>
                            </a:rPr>
                            <a:t>探索点群から</a:t>
                          </a:r>
                          <a:r>
                            <a:rPr kumimoji="1" lang="ja-JP" altLang="en-US" sz="1200" b="0" dirty="0">
                              <a:solidFill>
                                <a:schemeClr val="tx1"/>
                              </a:solidFill>
                            </a:rPr>
                            <a:t>、</a:t>
                          </a:r>
                          <a:r>
                            <a:rPr kumimoji="1" lang="ja-JP" altLang="en-US" sz="1200" dirty="0">
                              <a:solidFill>
                                <a:srgbClr val="FF0000"/>
                              </a:solidFill>
                            </a:rPr>
                            <a:t>探索点間の距離と目的関数値を基準に</a:t>
                          </a:r>
                          <a:r>
                            <a:rPr kumimoji="1" lang="ja-JP" altLang="en-US" sz="1200" dirty="0"/>
                            <a:t>一つ選択</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accent1"/>
                              </a:solidFill>
                            </a:rPr>
                            <a:t>新たな探索点と現在の</a:t>
                          </a:r>
                          <a:r>
                            <a:rPr kumimoji="1" lang="en-US" altLang="ja-JP" sz="1200" dirty="0">
                              <a:solidFill>
                                <a:schemeClr val="accent1"/>
                              </a:solidFill>
                            </a:rPr>
                            <a:t>p-best</a:t>
                          </a:r>
                          <a:r>
                            <a:rPr kumimoji="1" lang="ja-JP" altLang="en-US" sz="1200" dirty="0"/>
                            <a:t>を比べ、</a:t>
                          </a:r>
                          <a:r>
                            <a:rPr kumimoji="1" lang="ja-JP" altLang="en-US" sz="1200" b="0" dirty="0">
                              <a:solidFill>
                                <a:schemeClr val="accent1"/>
                              </a:solidFill>
                            </a:rPr>
                            <a:t>目的関数値を基準に</a:t>
                          </a:r>
                          <a:r>
                            <a:rPr kumimoji="1" lang="ja-JP" altLang="en-US" sz="1200" dirty="0"/>
                            <a:t>、次世代の</a:t>
                          </a:r>
                          <a:r>
                            <a:rPr kumimoji="1" lang="en-US" altLang="ja-JP" sz="1200" dirty="0"/>
                            <a:t>p-best</a:t>
                          </a:r>
                          <a:r>
                            <a:rPr kumimoji="1" lang="ja-JP" altLang="en-US" sz="1200" dirty="0"/>
                            <a:t>を選択・更新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4671996"/>
                      </a:ext>
                    </a:extLst>
                  </a:tr>
                  <a:tr h="400032">
                    <a:tc>
                      <a:txBody>
                        <a:bodyPr/>
                        <a:lstStyle/>
                        <a:p>
                          <a:r>
                            <a:rPr kumimoji="1" lang="en-US" altLang="ja-JP" sz="1200" dirty="0"/>
                            <a:t>l-best</a:t>
                          </a:r>
                          <a:r>
                            <a:rPr kumimoji="1" lang="ja-JP" altLang="en-US" sz="1200" dirty="0"/>
                            <a:t>モデル</a:t>
                          </a:r>
                          <a:endParaRPr kumimoji="1" lang="en-US" altLang="ja-JP" sz="1200" dirty="0"/>
                        </a:p>
                        <a:p>
                          <a:r>
                            <a:rPr kumimoji="1" lang="en-US" altLang="ja-JP" sz="1200" dirty="0"/>
                            <a:t>PSO</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単一目的</a:t>
                          </a:r>
                          <a:r>
                            <a:rPr kumimoji="1" lang="en-US" altLang="ja-JP" sz="1100" dirty="0"/>
                            <a:t>(</a:t>
                          </a:r>
                          <a:r>
                            <a:rPr kumimoji="1" lang="ja-JP" altLang="en-US" sz="1100" dirty="0"/>
                            <a:t>多峰性</a:t>
                          </a:r>
                          <a:r>
                            <a:rPr kumimoji="1" lang="en-US" altLang="ja-JP" sz="1100" dirty="0"/>
                            <a:t>)</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慣性、</a:t>
                          </a:r>
                          <a:r>
                            <a:rPr kumimoji="1" lang="en-US" altLang="ja-JP" sz="1200" dirty="0"/>
                            <a:t>p-best</a:t>
                          </a:r>
                          <a:r>
                            <a:rPr kumimoji="1" lang="ja-JP" altLang="en-US" sz="1200" dirty="0"/>
                            <a:t>・</a:t>
                          </a:r>
                          <a:r>
                            <a:rPr kumimoji="1" lang="en-US" altLang="ja-JP" sz="1200" dirty="0">
                              <a:solidFill>
                                <a:srgbClr val="FF0000"/>
                              </a:solidFill>
                            </a:rPr>
                            <a:t>l-best</a:t>
                          </a:r>
                          <a:r>
                            <a:rPr kumimoji="1" lang="ja-JP" altLang="en-US" sz="1200" dirty="0"/>
                            <a:t>への差分ベクトルを利用</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l-best</a:t>
                          </a:r>
                          <a:r>
                            <a:rPr kumimoji="1" lang="ja-JP" altLang="en-US" sz="1200" dirty="0"/>
                            <a:t>は</a:t>
                          </a:r>
                          <a:r>
                            <a:rPr kumimoji="1" lang="ja-JP" altLang="en-US" sz="1200" dirty="0">
                              <a:solidFill>
                                <a:srgbClr val="FF0000"/>
                              </a:solidFill>
                            </a:rPr>
                            <a:t>グループ</a:t>
                          </a:r>
                          <a14:m>
                            <m:oMath xmlns:m="http://schemas.openxmlformats.org/officeDocument/2006/math">
                              <m:sSup>
                                <m:sSupPr>
                                  <m:ctrlPr>
                                    <a:rPr lang="en-US" altLang="ja-JP" sz="1200" b="0" i="1" smtClean="0">
                                      <a:solidFill>
                                        <a:srgbClr val="FF0000"/>
                                      </a:solidFill>
                                      <a:latin typeface="Cambria Math" panose="02040503050406030204" pitchFamily="18" charset="0"/>
                                    </a:rPr>
                                  </m:ctrlPr>
                                </m:sSupPr>
                                <m:e>
                                  <m:r>
                                    <a:rPr lang="en-US" altLang="ja-JP" sz="1200" b="0" i="1" smtClean="0">
                                      <a:solidFill>
                                        <a:srgbClr val="FF0000"/>
                                      </a:solidFill>
                                      <a:latin typeface="Cambria Math" panose="02040503050406030204" pitchFamily="18" charset="0"/>
                                    </a:rPr>
                                    <m:t>𝐵</m:t>
                                  </m:r>
                                </m:e>
                                <m:sup>
                                  <m:r>
                                    <a:rPr lang="en-US" altLang="ja-JP" sz="1200" b="0" i="1" smtClean="0">
                                      <a:solidFill>
                                        <a:srgbClr val="FF0000"/>
                                      </a:solidFill>
                                      <a:latin typeface="Cambria Math" panose="02040503050406030204" pitchFamily="18" charset="0"/>
                                    </a:rPr>
                                    <m:t>𝑖</m:t>
                                  </m:r>
                                </m:sup>
                              </m:sSup>
                            </m:oMath>
                          </a14:m>
                          <a:r>
                            <a:rPr kumimoji="1" lang="ja-JP" altLang="en-US" sz="1200" dirty="0">
                              <a:solidFill>
                                <a:srgbClr val="FF0000"/>
                              </a:solidFill>
                            </a:rPr>
                            <a:t>から</a:t>
                          </a:r>
                          <a:r>
                            <a:rPr kumimoji="1" lang="ja-JP" altLang="en-US" sz="1200" dirty="0">
                              <a:solidFill>
                                <a:schemeClr val="tx1"/>
                              </a:solidFill>
                            </a:rPr>
                            <a:t>、</a:t>
                          </a:r>
                          <a:r>
                            <a:rPr kumimoji="1" lang="ja-JP" altLang="en-US" sz="1200" b="0" dirty="0">
                              <a:solidFill>
                                <a:schemeClr val="accent1"/>
                              </a:solidFill>
                            </a:rPr>
                            <a:t>目的関数値を基準に</a:t>
                          </a:r>
                          <a:r>
                            <a:rPr kumimoji="1" lang="ja-JP" altLang="en-US" sz="1200" dirty="0"/>
                            <a:t>一つ選択</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グループ</a:t>
                          </a:r>
                          <a14:m>
                            <m:oMath xmlns:m="http://schemas.openxmlformats.org/officeDocument/2006/math">
                              <m:sSup>
                                <m:sSupPr>
                                  <m:ctrlPr>
                                    <a:rPr lang="en-US" altLang="ja-JP" sz="1200" b="0" i="1" smtClean="0">
                                      <a:solidFill>
                                        <a:schemeClr val="tx1"/>
                                      </a:solidFill>
                                      <a:latin typeface="Cambria Math" panose="02040503050406030204" pitchFamily="18" charset="0"/>
                                    </a:rPr>
                                  </m:ctrlPr>
                                </m:sSupPr>
                                <m:e>
                                  <m:r>
                                    <a:rPr lang="en-US" altLang="ja-JP" sz="1200" b="0" i="1" smtClean="0">
                                      <a:solidFill>
                                        <a:schemeClr val="tx1"/>
                                      </a:solidFill>
                                      <a:latin typeface="Cambria Math" panose="02040503050406030204" pitchFamily="18" charset="0"/>
                                    </a:rPr>
                                    <m:t>𝐵</m:t>
                                  </m:r>
                                </m:e>
                                <m:sup>
                                  <m:r>
                                    <a:rPr lang="en-US" altLang="ja-JP" sz="1200" b="0" i="1" smtClean="0">
                                      <a:solidFill>
                                        <a:schemeClr val="tx1"/>
                                      </a:solidFill>
                                      <a:latin typeface="Cambria Math" panose="02040503050406030204" pitchFamily="18" charset="0"/>
                                    </a:rPr>
                                    <m:t>𝑖</m:t>
                                  </m:r>
                                </m:sup>
                              </m:sSup>
                            </m:oMath>
                          </a14:m>
                          <a:r>
                            <a:rPr kumimoji="1" lang="ja-JP" altLang="en-US" sz="1200" dirty="0"/>
                            <a:t>は</a:t>
                          </a:r>
                          <a:r>
                            <a:rPr kumimoji="1" lang="en-US" altLang="ja-JP" sz="1200" dirty="0"/>
                            <a:t>p-best</a:t>
                          </a:r>
                          <a:r>
                            <a:rPr kumimoji="1" lang="ja-JP" altLang="en-US" sz="1200" dirty="0"/>
                            <a:t>集合を各グループが</a:t>
                          </a:r>
                          <a14:m>
                            <m:oMath xmlns:m="http://schemas.openxmlformats.org/officeDocument/2006/math">
                              <m:r>
                                <a:rPr lang="en-US" altLang="ja-JP" sz="1200" b="0" i="1" smtClean="0">
                                  <a:solidFill>
                                    <a:schemeClr val="tx1"/>
                                  </a:solidFill>
                                  <a:latin typeface="Cambria Math" panose="02040503050406030204" pitchFamily="18" charset="0"/>
                                </a:rPr>
                                <m:t>𝑇</m:t>
                              </m:r>
                            </m:oMath>
                          </a14:m>
                          <a:r>
                            <a:rPr kumimoji="1" lang="ja-JP" altLang="en-US" sz="1200" dirty="0"/>
                            <a:t>個となるように分割した集合</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accent1"/>
                              </a:solidFill>
                            </a:rPr>
                            <a:t>新たな探索点と現在の</a:t>
                          </a:r>
                          <a:r>
                            <a:rPr kumimoji="1" lang="en-US" altLang="ja-JP" sz="1200" dirty="0">
                              <a:solidFill>
                                <a:schemeClr val="accent1"/>
                              </a:solidFill>
                            </a:rPr>
                            <a:t>p-best</a:t>
                          </a:r>
                          <a:r>
                            <a:rPr kumimoji="1" lang="ja-JP" altLang="en-US" sz="1200" dirty="0"/>
                            <a:t>を比べ、</a:t>
                          </a:r>
                          <a:r>
                            <a:rPr kumimoji="1" lang="ja-JP" altLang="en-US" sz="1200" b="0" dirty="0">
                              <a:solidFill>
                                <a:schemeClr val="accent1"/>
                              </a:solidFill>
                            </a:rPr>
                            <a:t>目的関数値を基準に</a:t>
                          </a:r>
                          <a:r>
                            <a:rPr kumimoji="1" lang="ja-JP" altLang="en-US" sz="1200" dirty="0"/>
                            <a:t>、次世代の</a:t>
                          </a:r>
                          <a:r>
                            <a:rPr kumimoji="1" lang="en-US" altLang="ja-JP" sz="1200" dirty="0"/>
                            <a:t>p-best</a:t>
                          </a:r>
                          <a:r>
                            <a:rPr kumimoji="1" lang="ja-JP" altLang="en-US" sz="1200" dirty="0"/>
                            <a:t>を選択・更新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135989"/>
                      </a:ext>
                    </a:extLst>
                  </a:tr>
                  <a:tr h="392708">
                    <a:tc>
                      <a:txBody>
                        <a:bodyPr/>
                        <a:lstStyle/>
                        <a:p>
                          <a:r>
                            <a:rPr kumimoji="1" lang="en-US" altLang="ja-JP" sz="1200" dirty="0"/>
                            <a:t>GA-4S</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単一目的・</a:t>
                          </a:r>
                          <a:endParaRPr kumimoji="1" lang="en-US" altLang="ja-JP" sz="1200" dirty="0"/>
                        </a:p>
                        <a:p>
                          <a:r>
                            <a:rPr kumimoji="1" lang="ja-JP" altLang="en-US" sz="1200" dirty="0"/>
                            <a:t>優良解集合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交叉</a:t>
                          </a:r>
                          <a:r>
                            <a:rPr kumimoji="1" lang="ja-JP" altLang="en-US" sz="1100" dirty="0"/>
                            <a:t>（解同士の組合せ）</a:t>
                          </a:r>
                          <a:endParaRPr kumimoji="1" lang="en-US" altLang="ja-JP" sz="1100" dirty="0"/>
                        </a:p>
                        <a:p>
                          <a:r>
                            <a:rPr kumimoji="1" lang="ja-JP" altLang="en-US" sz="1200" dirty="0"/>
                            <a:t>変異</a:t>
                          </a:r>
                          <a:r>
                            <a:rPr kumimoji="1" lang="ja-JP" altLang="en-US" sz="1100" dirty="0"/>
                            <a:t>（ランダムウォーク）</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親個体を参照するとき、</a:t>
                          </a:r>
                          <a:r>
                            <a:rPr kumimoji="1" lang="ja-JP" altLang="en-US" sz="1200" b="0" dirty="0">
                              <a:solidFill>
                                <a:schemeClr val="accent1"/>
                              </a:solidFill>
                            </a:rPr>
                            <a:t>探索点群から</a:t>
                          </a:r>
                          <a:r>
                            <a:rPr kumimoji="1" lang="ja-JP" altLang="en-US" sz="1200" b="0" dirty="0">
                              <a:solidFill>
                                <a:schemeClr val="tx1"/>
                              </a:solidFill>
                            </a:rPr>
                            <a:t>、</a:t>
                          </a:r>
                          <a:r>
                            <a:rPr kumimoji="1" lang="ja-JP" altLang="en-US" sz="1200" b="0" dirty="0">
                              <a:solidFill>
                                <a:schemeClr val="accent1"/>
                              </a:solidFill>
                            </a:rPr>
                            <a:t>ランダムに</a:t>
                          </a:r>
                          <a:r>
                            <a:rPr kumimoji="1" lang="ja-JP" altLang="en-US" sz="1200" dirty="0"/>
                            <a:t>一つ選択</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accent1"/>
                              </a:solidFill>
                            </a:rPr>
                            <a:t>親個体と子個体の和集合</a:t>
                          </a:r>
                          <a:r>
                            <a:rPr kumimoji="1" lang="ja-JP" altLang="en-US" sz="1200" dirty="0"/>
                            <a:t>から、</a:t>
                          </a:r>
                          <a:r>
                            <a:rPr kumimoji="1" lang="ja-JP" altLang="en-US" sz="1200" dirty="0">
                              <a:solidFill>
                                <a:srgbClr val="FF0000"/>
                              </a:solidFill>
                            </a:rPr>
                            <a:t>探索点間の距離と目的関数値に基づく適合度</a:t>
                          </a:r>
                          <a:r>
                            <a:rPr kumimoji="1" lang="ja-JP" altLang="en-US" sz="1200" dirty="0"/>
                            <a:t>を基準に、次世代の探索点群を選択・更新</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9431233"/>
                      </a:ext>
                    </a:extLst>
                  </a:tr>
                  <a:tr h="392708">
                    <a:tc>
                      <a:txBody>
                        <a:bodyPr/>
                        <a:lstStyle/>
                        <a:p>
                          <a:r>
                            <a:rPr kumimoji="1" lang="ja-JP" altLang="en-US" sz="1200" dirty="0"/>
                            <a:t>王くん</a:t>
                          </a:r>
                          <a:r>
                            <a:rPr kumimoji="1" lang="en-US" altLang="ja-JP" sz="1200" dirty="0"/>
                            <a:t>FA</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単一目的・</a:t>
                          </a:r>
                          <a:endParaRPr kumimoji="1" lang="en-US" altLang="ja-JP" sz="1200" dirty="0"/>
                        </a:p>
                        <a:p>
                          <a:r>
                            <a:rPr kumimoji="1" lang="ja-JP" altLang="en-US" sz="1200" dirty="0"/>
                            <a:t>優良解集合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参照解への差分ベクトルを利用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参照解は</a:t>
                          </a:r>
                          <a:r>
                            <a:rPr kumimoji="1" lang="ja-JP" altLang="en-US" sz="1200" dirty="0">
                              <a:solidFill>
                                <a:srgbClr val="FF0000"/>
                              </a:solidFill>
                            </a:rPr>
                            <a:t>グループ</a:t>
                          </a:r>
                          <a14:m>
                            <m:oMath xmlns:m="http://schemas.openxmlformats.org/officeDocument/2006/math">
                              <m:r>
                                <a:rPr lang="en-US" altLang="ja-JP" sz="1200" b="0" i="1" smtClean="0">
                                  <a:solidFill>
                                    <a:srgbClr val="FF0000"/>
                                  </a:solidFill>
                                  <a:latin typeface="Cambria Math" panose="02040503050406030204" pitchFamily="18" charset="0"/>
                                </a:rPr>
                                <m:t>𝑍</m:t>
                              </m:r>
                            </m:oMath>
                          </a14:m>
                          <a:r>
                            <a:rPr kumimoji="1" lang="ja-JP" altLang="en-US" sz="1200" b="0" dirty="0">
                              <a:solidFill>
                                <a:srgbClr val="FF0000"/>
                              </a:solidFill>
                            </a:rPr>
                            <a:t>から</a:t>
                          </a:r>
                          <a:r>
                            <a:rPr kumimoji="1" lang="ja-JP" altLang="en-US" sz="1200" b="0" dirty="0">
                              <a:solidFill>
                                <a:schemeClr val="tx1"/>
                              </a:solidFill>
                            </a:rPr>
                            <a:t>、</a:t>
                          </a:r>
                          <a:r>
                            <a:rPr kumimoji="1" lang="ja-JP" altLang="en-US" sz="1200" dirty="0"/>
                            <a:t>一つ選択</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グループ</a:t>
                          </a:r>
                          <a14:m>
                            <m:oMath xmlns:m="http://schemas.openxmlformats.org/officeDocument/2006/math">
                              <m:r>
                                <a:rPr lang="en-US" altLang="ja-JP" sz="1200" b="0" i="1" smtClean="0">
                                  <a:solidFill>
                                    <a:schemeClr val="tx1"/>
                                  </a:solidFill>
                                  <a:latin typeface="Cambria Math" panose="02040503050406030204" pitchFamily="18" charset="0"/>
                                </a:rPr>
                                <m:t>𝑍</m:t>
                              </m:r>
                            </m:oMath>
                          </a14:m>
                          <a:r>
                            <a:rPr kumimoji="1" lang="ja-JP" altLang="en-US" sz="1200" dirty="0"/>
                            <a:t>は</a:t>
                          </a:r>
                          <a:r>
                            <a:rPr kumimoji="1" lang="ja-JP" altLang="en-US" sz="1200" dirty="0">
                              <a:solidFill>
                                <a:srgbClr val="FF0000"/>
                              </a:solidFill>
                            </a:rPr>
                            <a:t>探索点間の距離と目的関数値に基づく適合度を基準に</a:t>
                          </a:r>
                          <a:r>
                            <a:rPr kumimoji="1" lang="ja-JP" altLang="en-US" sz="1200" dirty="0">
                              <a:solidFill>
                                <a:schemeClr val="tx1"/>
                              </a:solidFill>
                            </a:rPr>
                            <a:t>、更新点よりも良い探索点集合</a:t>
                          </a:r>
                          <a:endParaRPr kumimoji="1" lang="en-US" altLang="ja-JP"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accent1"/>
                              </a:solidFill>
                            </a:rPr>
                            <a:t>親個体と子個体の和集合</a:t>
                          </a:r>
                          <a:r>
                            <a:rPr kumimoji="1" lang="ja-JP" altLang="en-US" sz="1200" dirty="0"/>
                            <a:t>から、</a:t>
                          </a:r>
                          <a:r>
                            <a:rPr kumimoji="1" lang="ja-JP" altLang="en-US" sz="1200" dirty="0">
                              <a:solidFill>
                                <a:srgbClr val="FF0000"/>
                              </a:solidFill>
                            </a:rPr>
                            <a:t>探索点間の距離と目的関数値に基づく適合度</a:t>
                          </a:r>
                          <a:r>
                            <a:rPr kumimoji="1" lang="ja-JP" altLang="en-US" sz="1200" dirty="0"/>
                            <a:t>を基準に、次世代の探索点群を選択・更新</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4639825"/>
                      </a:ext>
                    </a:extLst>
                  </a:tr>
                  <a:tr h="392708">
                    <a:tc>
                      <a:txBody>
                        <a:bodyPr/>
                        <a:lstStyle/>
                        <a:p>
                          <a:r>
                            <a:rPr kumimoji="1" lang="en-US" altLang="ja-JP" sz="1200" dirty="0"/>
                            <a:t>NSGA-II</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多目的</a:t>
                          </a:r>
                          <a:endParaRPr kumimoji="1" lang="en-US" altLang="ja-JP" sz="1200" dirty="0"/>
                        </a:p>
                        <a:p>
                          <a:r>
                            <a:rPr kumimoji="1" lang="en-US" altLang="ja-JP" sz="1100" dirty="0"/>
                            <a:t>(Pareto Ranking)</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交叉</a:t>
                          </a:r>
                          <a:r>
                            <a:rPr kumimoji="1" lang="ja-JP" altLang="en-US" sz="1100" dirty="0"/>
                            <a:t>（解同士の組合せ）</a:t>
                          </a:r>
                          <a:endParaRPr kumimoji="1" lang="en-US" altLang="ja-JP" sz="1100" dirty="0"/>
                        </a:p>
                        <a:p>
                          <a:r>
                            <a:rPr kumimoji="1" lang="ja-JP" altLang="en-US" sz="1200" dirty="0"/>
                            <a:t>変異</a:t>
                          </a:r>
                          <a:r>
                            <a:rPr kumimoji="1" lang="ja-JP" altLang="en-US" sz="1100" dirty="0"/>
                            <a:t>（ランダムウォーク）</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親個体を参照するとき、</a:t>
                          </a:r>
                          <a:r>
                            <a:rPr kumimoji="1" lang="ja-JP" altLang="en-US" sz="1200" b="0" dirty="0">
                              <a:solidFill>
                                <a:schemeClr val="accent1"/>
                              </a:solidFill>
                            </a:rPr>
                            <a:t>探索点群から</a:t>
                          </a:r>
                          <a:r>
                            <a:rPr kumimoji="1" lang="ja-JP" altLang="en-US" sz="1200" b="0" dirty="0">
                              <a:solidFill>
                                <a:schemeClr val="tx1"/>
                              </a:solidFill>
                            </a:rPr>
                            <a:t>、</a:t>
                          </a:r>
                          <a:r>
                            <a:rPr kumimoji="1" lang="ja-JP" altLang="en-US" sz="1200" b="0" dirty="0">
                              <a:solidFill>
                                <a:schemeClr val="accent1"/>
                              </a:solidFill>
                            </a:rPr>
                            <a:t>ランダムに</a:t>
                          </a:r>
                          <a:r>
                            <a:rPr kumimoji="1" lang="ja-JP" altLang="en-US" sz="1200" dirty="0"/>
                            <a:t>一つ選択</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accent1"/>
                              </a:solidFill>
                            </a:rPr>
                            <a:t>親個体と子個体の和集合</a:t>
                          </a:r>
                          <a:r>
                            <a:rPr kumimoji="1" lang="ja-JP" altLang="en-US" sz="1200" dirty="0"/>
                            <a:t>から、</a:t>
                          </a:r>
                          <a:r>
                            <a:rPr kumimoji="1" lang="ja-JP" altLang="en-US" sz="1200" dirty="0">
                              <a:solidFill>
                                <a:srgbClr val="FF0000"/>
                              </a:solidFill>
                            </a:rPr>
                            <a:t>優越関係と混雑距離に基づく適合度を基準に</a:t>
                          </a:r>
                          <a:r>
                            <a:rPr kumimoji="1" lang="ja-JP" altLang="en-US" sz="1200" dirty="0"/>
                            <a:t>、次世代の探索点群を選択・更新</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2767377"/>
                      </a:ext>
                    </a:extLst>
                  </a:tr>
                  <a:tr h="512234">
                    <a:tc>
                      <a:txBody>
                        <a:bodyPr/>
                        <a:lstStyle/>
                        <a:p>
                          <a:r>
                            <a:rPr kumimoji="1" lang="en-US" altLang="ja-JP" sz="1200" dirty="0"/>
                            <a:t>MOEA/D</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多目的</a:t>
                          </a:r>
                          <a:r>
                            <a:rPr kumimoji="1" lang="en-US" altLang="ja-JP" sz="1100" dirty="0"/>
                            <a:t>(</a:t>
                          </a:r>
                          <a:r>
                            <a:rPr kumimoji="1" lang="ja-JP" altLang="en-US" sz="1100" dirty="0"/>
                            <a:t>スカラ化</a:t>
                          </a:r>
                          <a:r>
                            <a:rPr kumimoji="1" lang="en-US" altLang="ja-JP" sz="1100" dirty="0"/>
                            <a:t>)</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交叉</a:t>
                          </a:r>
                          <a:r>
                            <a:rPr kumimoji="1" lang="ja-JP" altLang="en-US" sz="1100" dirty="0"/>
                            <a:t>（解同士の組合せ）</a:t>
                          </a:r>
                          <a:endParaRPr kumimoji="1" lang="en-US" altLang="ja-JP" sz="1100" dirty="0"/>
                        </a:p>
                        <a:p>
                          <a:r>
                            <a:rPr kumimoji="1" lang="ja-JP" altLang="en-US" sz="1200" dirty="0"/>
                            <a:t>変異</a:t>
                          </a:r>
                          <a:r>
                            <a:rPr kumimoji="1" lang="ja-JP" altLang="en-US" sz="1100" dirty="0"/>
                            <a:t>（ランダムウォーク）</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親個体を参照するとき、</a:t>
                          </a:r>
                          <a:r>
                            <a:rPr kumimoji="1" lang="ja-JP" altLang="en-US" sz="1200" dirty="0">
                              <a:solidFill>
                                <a:srgbClr val="FF0000"/>
                              </a:solidFill>
                            </a:rPr>
                            <a:t>近傍</a:t>
                          </a:r>
                          <a14:m>
                            <m:oMath xmlns:m="http://schemas.openxmlformats.org/officeDocument/2006/math">
                              <m:sSup>
                                <m:sSupPr>
                                  <m:ctrlPr>
                                    <a:rPr lang="en-US" altLang="ja-JP" sz="1200" b="0" i="1" smtClean="0">
                                      <a:solidFill>
                                        <a:srgbClr val="FF0000"/>
                                      </a:solidFill>
                                      <a:latin typeface="Cambria Math" panose="02040503050406030204" pitchFamily="18" charset="0"/>
                                    </a:rPr>
                                  </m:ctrlPr>
                                </m:sSupPr>
                                <m:e>
                                  <m:r>
                                    <a:rPr lang="en-US" altLang="ja-JP" sz="1200" b="0" i="1" smtClean="0">
                                      <a:solidFill>
                                        <a:srgbClr val="FF0000"/>
                                      </a:solidFill>
                                      <a:latin typeface="Cambria Math" panose="02040503050406030204" pitchFamily="18" charset="0"/>
                                    </a:rPr>
                                    <m:t>𝐵</m:t>
                                  </m:r>
                                </m:e>
                                <m:sup>
                                  <m:r>
                                    <a:rPr lang="en-US" altLang="ja-JP" sz="1200" b="0" i="1" smtClean="0">
                                      <a:solidFill>
                                        <a:srgbClr val="FF0000"/>
                                      </a:solidFill>
                                      <a:latin typeface="Cambria Math" panose="02040503050406030204" pitchFamily="18" charset="0"/>
                                    </a:rPr>
                                    <m:t>𝑖</m:t>
                                  </m:r>
                                </m:sup>
                              </m:sSup>
                            </m:oMath>
                          </a14:m>
                          <a:r>
                            <a:rPr kumimoji="1" lang="ja-JP" altLang="en-US" sz="1200" dirty="0">
                              <a:solidFill>
                                <a:srgbClr val="FF0000"/>
                              </a:solidFill>
                            </a:rPr>
                            <a:t>から、ランダムに</a:t>
                          </a:r>
                          <a:r>
                            <a:rPr kumimoji="1" lang="ja-JP" altLang="en-US" sz="1200" dirty="0"/>
                            <a:t>一つ選択</a:t>
                          </a:r>
                          <a:endParaRPr kumimoji="1" lang="en-US" altLang="ja-JP" sz="1200" dirty="0"/>
                        </a:p>
                        <a:p>
                          <a:r>
                            <a:rPr kumimoji="1" lang="ja-JP" altLang="en-US" sz="1200" dirty="0"/>
                            <a:t>近傍</a:t>
                          </a:r>
                          <a14:m>
                            <m:oMath xmlns:m="http://schemas.openxmlformats.org/officeDocument/2006/math">
                              <m:sSup>
                                <m:sSupPr>
                                  <m:ctrlPr>
                                    <a:rPr lang="en-US" altLang="ja-JP" sz="1200" b="0" i="1" smtClean="0">
                                      <a:solidFill>
                                        <a:schemeClr val="tx1"/>
                                      </a:solidFill>
                                      <a:latin typeface="Cambria Math" panose="02040503050406030204" pitchFamily="18" charset="0"/>
                                    </a:rPr>
                                  </m:ctrlPr>
                                </m:sSupPr>
                                <m:e>
                                  <m:r>
                                    <a:rPr lang="en-US" altLang="ja-JP" sz="1200" b="0" i="1" smtClean="0">
                                      <a:solidFill>
                                        <a:schemeClr val="tx1"/>
                                      </a:solidFill>
                                      <a:latin typeface="Cambria Math" panose="02040503050406030204" pitchFamily="18" charset="0"/>
                                    </a:rPr>
                                    <m:t>𝐵</m:t>
                                  </m:r>
                                </m:e>
                                <m:sup>
                                  <m:r>
                                    <a:rPr lang="en-US" altLang="ja-JP" sz="1200" b="0" i="1" smtClean="0">
                                      <a:solidFill>
                                        <a:schemeClr val="tx1"/>
                                      </a:solidFill>
                                      <a:latin typeface="Cambria Math" panose="02040503050406030204" pitchFamily="18" charset="0"/>
                                    </a:rPr>
                                    <m:t>𝑖</m:t>
                                  </m:r>
                                </m:sup>
                              </m:sSup>
                            </m:oMath>
                          </a14:m>
                          <a:r>
                            <a:rPr kumimoji="1" lang="ja-JP" altLang="en-US" sz="1200" dirty="0"/>
                            <a:t>は</a:t>
                          </a:r>
                          <a:r>
                            <a:rPr kumimoji="1" lang="ja-JP" altLang="en-US" sz="1200" dirty="0">
                              <a:solidFill>
                                <a:srgbClr val="FF0000"/>
                              </a:solidFill>
                            </a:rPr>
                            <a:t>重み</a:t>
                          </a:r>
                          <a14:m>
                            <m:oMath xmlns:m="http://schemas.openxmlformats.org/officeDocument/2006/math">
                              <m:sSup>
                                <m:sSupPr>
                                  <m:ctrlPr>
                                    <a:rPr lang="en-US" altLang="ja-JP" sz="1200" b="0" i="1" smtClean="0">
                                      <a:solidFill>
                                        <a:srgbClr val="FF0000"/>
                                      </a:solidFill>
                                      <a:latin typeface="Cambria Math" panose="02040503050406030204" pitchFamily="18" charset="0"/>
                                    </a:rPr>
                                  </m:ctrlPr>
                                </m:sSupPr>
                                <m:e>
                                  <m:r>
                                    <a:rPr lang="en-US" altLang="ja-JP" sz="1200" b="1" i="1" smtClean="0">
                                      <a:solidFill>
                                        <a:srgbClr val="FF0000"/>
                                      </a:solidFill>
                                      <a:latin typeface="Cambria Math" panose="02040503050406030204" pitchFamily="18" charset="0"/>
                                    </a:rPr>
                                    <m:t>𝒘</m:t>
                                  </m:r>
                                </m:e>
                                <m:sup>
                                  <m:r>
                                    <a:rPr lang="en-US" altLang="ja-JP" sz="1200" b="0" i="1" smtClean="0">
                                      <a:solidFill>
                                        <a:srgbClr val="FF0000"/>
                                      </a:solidFill>
                                      <a:latin typeface="Cambria Math" panose="02040503050406030204" pitchFamily="18" charset="0"/>
                                    </a:rPr>
                                    <m:t>𝑖</m:t>
                                  </m:r>
                                </m:sup>
                              </m:sSup>
                            </m:oMath>
                          </a14:m>
                          <a:r>
                            <a:rPr kumimoji="1" lang="ja-JP" altLang="en-US" sz="1200" dirty="0">
                              <a:solidFill>
                                <a:srgbClr val="FF0000"/>
                              </a:solidFill>
                            </a:rPr>
                            <a:t>との距離を基準に</a:t>
                          </a:r>
                          <a:r>
                            <a:rPr kumimoji="1" lang="ja-JP" altLang="en-US" sz="1200" dirty="0"/>
                            <a:t>、上位</a:t>
                          </a:r>
                          <a14:m>
                            <m:oMath xmlns:m="http://schemas.openxmlformats.org/officeDocument/2006/math">
                              <m:r>
                                <a:rPr lang="en-US" altLang="ja-JP" sz="1200" b="0" i="1" smtClean="0">
                                  <a:solidFill>
                                    <a:schemeClr val="tx1"/>
                                  </a:solidFill>
                                  <a:latin typeface="Cambria Math" panose="02040503050406030204" pitchFamily="18" charset="0"/>
                                </a:rPr>
                                <m:t>𝑇</m:t>
                              </m:r>
                            </m:oMath>
                          </a14:m>
                          <a:r>
                            <a:rPr kumimoji="1" lang="ja-JP" altLang="en-US" sz="1200" dirty="0"/>
                            <a:t>個の探索点番号集合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solidFill>
                                <a:srgbClr val="FF0000"/>
                              </a:solidFill>
                            </a:rPr>
                            <a:t>子個体</a:t>
                          </a:r>
                          <a14:m>
                            <m:oMath xmlns:m="http://schemas.openxmlformats.org/officeDocument/2006/math">
                              <m:sSup>
                                <m:sSupPr>
                                  <m:ctrlPr>
                                    <a:rPr lang="en-US" altLang="ja-JP" sz="1200" b="0" i="1" smtClean="0">
                                      <a:solidFill>
                                        <a:srgbClr val="FF0000"/>
                                      </a:solidFill>
                                      <a:latin typeface="Cambria Math" panose="02040503050406030204" pitchFamily="18" charset="0"/>
                                    </a:rPr>
                                  </m:ctrlPr>
                                </m:sSupPr>
                                <m:e>
                                  <m:r>
                                    <a:rPr lang="en-US" altLang="ja-JP" sz="1200" b="1" i="1" smtClean="0">
                                      <a:solidFill>
                                        <a:srgbClr val="FF0000"/>
                                      </a:solidFill>
                                      <a:latin typeface="Cambria Math" panose="02040503050406030204" pitchFamily="18" charset="0"/>
                                    </a:rPr>
                                    <m:t>𝒚</m:t>
                                  </m:r>
                                </m:e>
                                <m:sup>
                                  <m:r>
                                    <a:rPr lang="en-US" altLang="ja-JP" sz="1200" b="0" i="1" smtClean="0">
                                      <a:solidFill>
                                        <a:srgbClr val="FF0000"/>
                                      </a:solidFill>
                                      <a:latin typeface="Cambria Math" panose="02040503050406030204" pitchFamily="18" charset="0"/>
                                    </a:rPr>
                                    <m:t>𝑖</m:t>
                                  </m:r>
                                </m:sup>
                              </m:sSup>
                            </m:oMath>
                          </a14:m>
                          <a:r>
                            <a:rPr kumimoji="1" lang="ja-JP" altLang="en-US" sz="1200" dirty="0">
                              <a:solidFill>
                                <a:srgbClr val="FF0000"/>
                              </a:solidFill>
                            </a:rPr>
                            <a:t>と親個体</a:t>
                          </a:r>
                          <a14:m>
                            <m:oMath xmlns:m="http://schemas.openxmlformats.org/officeDocument/2006/math">
                              <m:sSup>
                                <m:sSupPr>
                                  <m:ctrlPr>
                                    <a:rPr lang="en-US" altLang="ja-JP" sz="1200" b="0" i="1" smtClean="0">
                                      <a:solidFill>
                                        <a:srgbClr val="FF0000"/>
                                      </a:solidFill>
                                      <a:latin typeface="Cambria Math" panose="02040503050406030204" pitchFamily="18" charset="0"/>
                                    </a:rPr>
                                  </m:ctrlPr>
                                </m:sSupPr>
                                <m:e>
                                  <m:r>
                                    <a:rPr lang="en-US" altLang="ja-JP" sz="1200" b="1" i="1" smtClean="0">
                                      <a:solidFill>
                                        <a:srgbClr val="FF0000"/>
                                      </a:solidFill>
                                      <a:latin typeface="Cambria Math" panose="02040503050406030204" pitchFamily="18" charset="0"/>
                                    </a:rPr>
                                    <m:t>𝒙</m:t>
                                  </m:r>
                                </m:e>
                                <m:sup>
                                  <m:r>
                                    <a:rPr lang="en-US" altLang="ja-JP" sz="1200" b="0" i="1" smtClean="0">
                                      <a:solidFill>
                                        <a:srgbClr val="FF0000"/>
                                      </a:solidFill>
                                      <a:latin typeface="Cambria Math" panose="02040503050406030204" pitchFamily="18" charset="0"/>
                                    </a:rPr>
                                    <m:t>𝑗</m:t>
                                  </m:r>
                                </m:sup>
                              </m:sSup>
                            </m:oMath>
                          </a14:m>
                          <a:r>
                            <a:rPr kumimoji="1" lang="ja-JP" altLang="en-US" sz="1200" dirty="0">
                              <a:solidFill>
                                <a:srgbClr val="FF0000"/>
                              </a:solidFill>
                            </a:rPr>
                            <a:t>（</a:t>
                          </a:r>
                          <a14:m>
                            <m:oMath xmlns:m="http://schemas.openxmlformats.org/officeDocument/2006/math">
                              <m:r>
                                <a:rPr lang="en-US" altLang="ja-JP" sz="1200" b="0" i="1" smtClean="0">
                                  <a:solidFill>
                                    <a:srgbClr val="FF0000"/>
                                  </a:solidFill>
                                  <a:latin typeface="Cambria Math" panose="02040503050406030204" pitchFamily="18" charset="0"/>
                                </a:rPr>
                                <m:t>𝑗</m:t>
                              </m:r>
                              <m:r>
                                <a:rPr kumimoji="1" lang="ja-JP" altLang="en-US" sz="1200" b="0" i="0" dirty="0" smtClean="0">
                                  <a:solidFill>
                                    <a:srgbClr val="FF0000"/>
                                  </a:solidFill>
                                  <a:latin typeface="Cambria Math" panose="02040503050406030204" pitchFamily="18" charset="0"/>
                                </a:rPr>
                                <m:t>∈</m:t>
                              </m:r>
                              <m:sSup>
                                <m:sSupPr>
                                  <m:ctrlPr>
                                    <a:rPr lang="en-US" altLang="ja-JP" sz="1200" b="0" i="1" smtClean="0">
                                      <a:solidFill>
                                        <a:srgbClr val="FF0000"/>
                                      </a:solidFill>
                                      <a:latin typeface="Cambria Math" panose="02040503050406030204" pitchFamily="18" charset="0"/>
                                    </a:rPr>
                                  </m:ctrlPr>
                                </m:sSupPr>
                                <m:e>
                                  <m:r>
                                    <a:rPr lang="en-US" altLang="ja-JP" sz="1200" b="0" i="1" smtClean="0">
                                      <a:solidFill>
                                        <a:srgbClr val="FF0000"/>
                                      </a:solidFill>
                                      <a:latin typeface="Cambria Math" panose="02040503050406030204" pitchFamily="18" charset="0"/>
                                    </a:rPr>
                                    <m:t>𝐵</m:t>
                                  </m:r>
                                </m:e>
                                <m:sup>
                                  <m:r>
                                    <a:rPr lang="en-US" altLang="ja-JP" sz="1200" b="0" i="1" smtClean="0">
                                      <a:solidFill>
                                        <a:srgbClr val="FF0000"/>
                                      </a:solidFill>
                                      <a:latin typeface="Cambria Math" panose="02040503050406030204" pitchFamily="18" charset="0"/>
                                    </a:rPr>
                                    <m:t>𝑖</m:t>
                                  </m:r>
                                </m:sup>
                              </m:sSup>
                            </m:oMath>
                          </a14:m>
                          <a:r>
                            <a:rPr kumimoji="1" lang="ja-JP" altLang="en-US" sz="1200" dirty="0">
                              <a:solidFill>
                                <a:srgbClr val="FF0000"/>
                              </a:solidFill>
                            </a:rPr>
                            <a:t>）</a:t>
                          </a:r>
                          <a:r>
                            <a:rPr kumimoji="1" lang="ja-JP" altLang="en-US" sz="1200" dirty="0"/>
                            <a:t>から、</a:t>
                          </a:r>
                          <a:r>
                            <a:rPr kumimoji="1" lang="ja-JP" altLang="en-US" sz="1200" dirty="0">
                              <a:solidFill>
                                <a:srgbClr val="FF0000"/>
                              </a:solidFill>
                            </a:rPr>
                            <a:t>スカラ化関数値を基準に</a:t>
                          </a:r>
                          <a:r>
                            <a:rPr kumimoji="1" lang="ja-JP" altLang="en-US" sz="1200" dirty="0"/>
                            <a:t>、次世代の探索点を一つ選択・更新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0853137"/>
                      </a:ext>
                    </a:extLst>
                  </a:tr>
                </a:tbl>
              </a:graphicData>
            </a:graphic>
          </p:graphicFrame>
        </mc:Choice>
        <mc:Fallback xmlns="">
          <p:graphicFrame>
            <p:nvGraphicFramePr>
              <p:cNvPr id="18" name="表 4">
                <a:extLst>
                  <a:ext uri="{FF2B5EF4-FFF2-40B4-BE49-F238E27FC236}">
                    <a16:creationId xmlns:a16="http://schemas.microsoft.com/office/drawing/2014/main" id="{B74D4951-1A4D-4F41-ADE3-8833267B0E3A}"/>
                  </a:ext>
                </a:extLst>
              </p:cNvPr>
              <p:cNvGraphicFramePr>
                <a:graphicFrameLocks noGrp="1"/>
              </p:cNvGraphicFramePr>
              <p:nvPr>
                <p:extLst>
                  <p:ext uri="{D42A27DB-BD31-4B8C-83A1-F6EECF244321}">
                    <p14:modId xmlns:p14="http://schemas.microsoft.com/office/powerpoint/2010/main" val="2149274725"/>
                  </p:ext>
                </p:extLst>
              </p:nvPr>
            </p:nvGraphicFramePr>
            <p:xfrm>
              <a:off x="98612" y="2079935"/>
              <a:ext cx="11994776" cy="4138676"/>
            </p:xfrm>
            <a:graphic>
              <a:graphicData uri="http://schemas.openxmlformats.org/drawingml/2006/table">
                <a:tbl>
                  <a:tblPr firstRow="1" bandRow="1">
                    <a:tableStyleId>{5C22544A-7EE6-4342-B048-85BDC9FD1C3A}</a:tableStyleId>
                  </a:tblPr>
                  <a:tblGrid>
                    <a:gridCol w="1051458">
                      <a:extLst>
                        <a:ext uri="{9D8B030D-6E8A-4147-A177-3AD203B41FA5}">
                          <a16:colId xmlns:a16="http://schemas.microsoft.com/office/drawing/2014/main" val="3171866190"/>
                        </a:ext>
                      </a:extLst>
                    </a:gridCol>
                    <a:gridCol w="1310326">
                      <a:extLst>
                        <a:ext uri="{9D8B030D-6E8A-4147-A177-3AD203B41FA5}">
                          <a16:colId xmlns:a16="http://schemas.microsoft.com/office/drawing/2014/main" val="1842170252"/>
                        </a:ext>
                      </a:extLst>
                    </a:gridCol>
                    <a:gridCol w="1913641">
                      <a:extLst>
                        <a:ext uri="{9D8B030D-6E8A-4147-A177-3AD203B41FA5}">
                          <a16:colId xmlns:a16="http://schemas.microsoft.com/office/drawing/2014/main" val="1540408789"/>
                        </a:ext>
                      </a:extLst>
                    </a:gridCol>
                    <a:gridCol w="4025245">
                      <a:extLst>
                        <a:ext uri="{9D8B030D-6E8A-4147-A177-3AD203B41FA5}">
                          <a16:colId xmlns:a16="http://schemas.microsoft.com/office/drawing/2014/main" val="3416797041"/>
                        </a:ext>
                      </a:extLst>
                    </a:gridCol>
                    <a:gridCol w="3694106">
                      <a:extLst>
                        <a:ext uri="{9D8B030D-6E8A-4147-A177-3AD203B41FA5}">
                          <a16:colId xmlns:a16="http://schemas.microsoft.com/office/drawing/2014/main" val="2944675582"/>
                        </a:ext>
                      </a:extLst>
                    </a:gridCol>
                  </a:tblGrid>
                  <a:tr h="274320">
                    <a:tc>
                      <a:txBody>
                        <a:bodyPr/>
                        <a:lstStyle/>
                        <a:p>
                          <a:pPr algn="ctr"/>
                          <a:r>
                            <a:rPr kumimoji="1" lang="ja-JP" altLang="en-US" sz="1200" dirty="0"/>
                            <a:t>手法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近傍生成式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近傍生成における参照解の選択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次世代の有望な解の選択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1421008"/>
                      </a:ext>
                    </a:extLst>
                  </a:tr>
                  <a:tr h="457200">
                    <a:tc>
                      <a:txBody>
                        <a:bodyPr/>
                        <a:lstStyle/>
                        <a:p>
                          <a:r>
                            <a:rPr kumimoji="1" lang="ja-JP" altLang="en-US" sz="1200" dirty="0"/>
                            <a:t>川島くん</a:t>
                          </a:r>
                          <a:r>
                            <a:rPr kumimoji="1" lang="en-US" altLang="ja-JP" sz="1200" dirty="0"/>
                            <a:t>PSO</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単一目的</a:t>
                          </a:r>
                          <a:r>
                            <a:rPr kumimoji="1" lang="en-US" altLang="ja-JP" sz="1100" dirty="0"/>
                            <a:t>(</a:t>
                          </a:r>
                          <a:r>
                            <a:rPr kumimoji="1" lang="ja-JP" altLang="en-US" sz="1100" dirty="0"/>
                            <a:t>多峰性</a:t>
                          </a:r>
                          <a:r>
                            <a:rPr kumimoji="1" lang="en-US" altLang="ja-JP" sz="1100" dirty="0"/>
                            <a:t>)</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慣性、</a:t>
                          </a:r>
                          <a:r>
                            <a:rPr kumimoji="1" lang="en-US" altLang="ja-JP" sz="1200" dirty="0"/>
                            <a:t>p-best</a:t>
                          </a:r>
                          <a:r>
                            <a:rPr kumimoji="1" lang="ja-JP" altLang="en-US" sz="1200" dirty="0"/>
                            <a:t>・</a:t>
                          </a:r>
                          <a:r>
                            <a:rPr kumimoji="1" lang="en-US" altLang="ja-JP" sz="1200" dirty="0">
                              <a:solidFill>
                                <a:srgbClr val="FF0000"/>
                              </a:solidFill>
                            </a:rPr>
                            <a:t>n-best</a:t>
                          </a:r>
                          <a:r>
                            <a:rPr kumimoji="1" lang="ja-JP" altLang="en-US" sz="1200" dirty="0"/>
                            <a:t>への差分ベクトルを利用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n-best</a:t>
                          </a:r>
                          <a:r>
                            <a:rPr kumimoji="1" lang="ja-JP" altLang="en-US" sz="1200" dirty="0"/>
                            <a:t>は</a:t>
                          </a:r>
                          <a:r>
                            <a:rPr kumimoji="1" lang="ja-JP" altLang="en-US" sz="1200" b="0" dirty="0">
                              <a:solidFill>
                                <a:schemeClr val="accent1"/>
                              </a:solidFill>
                            </a:rPr>
                            <a:t>探索点群から</a:t>
                          </a:r>
                          <a:r>
                            <a:rPr kumimoji="1" lang="ja-JP" altLang="en-US" sz="1200" b="0" dirty="0">
                              <a:solidFill>
                                <a:schemeClr val="tx1"/>
                              </a:solidFill>
                            </a:rPr>
                            <a:t>、</a:t>
                          </a:r>
                          <a:r>
                            <a:rPr kumimoji="1" lang="ja-JP" altLang="en-US" sz="1200" dirty="0">
                              <a:solidFill>
                                <a:srgbClr val="FF0000"/>
                              </a:solidFill>
                            </a:rPr>
                            <a:t>探索点間の距離と目的関数値を基準に</a:t>
                          </a:r>
                          <a:r>
                            <a:rPr kumimoji="1" lang="ja-JP" altLang="en-US" sz="1200" dirty="0"/>
                            <a:t>一つ選択</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accent1"/>
                              </a:solidFill>
                            </a:rPr>
                            <a:t>新たな探索点と現在の</a:t>
                          </a:r>
                          <a:r>
                            <a:rPr kumimoji="1" lang="en-US" altLang="ja-JP" sz="1200" dirty="0">
                              <a:solidFill>
                                <a:schemeClr val="accent1"/>
                              </a:solidFill>
                            </a:rPr>
                            <a:t>p-best</a:t>
                          </a:r>
                          <a:r>
                            <a:rPr kumimoji="1" lang="ja-JP" altLang="en-US" sz="1200" dirty="0"/>
                            <a:t>を比べ、</a:t>
                          </a:r>
                          <a:r>
                            <a:rPr kumimoji="1" lang="ja-JP" altLang="en-US" sz="1200" b="0" dirty="0">
                              <a:solidFill>
                                <a:schemeClr val="accent1"/>
                              </a:solidFill>
                            </a:rPr>
                            <a:t>目的関数値を基準に</a:t>
                          </a:r>
                          <a:r>
                            <a:rPr kumimoji="1" lang="ja-JP" altLang="en-US" sz="1200" dirty="0"/>
                            <a:t>、次世代の</a:t>
                          </a:r>
                          <a:r>
                            <a:rPr kumimoji="1" lang="en-US" altLang="ja-JP" sz="1200" dirty="0"/>
                            <a:t>p-best</a:t>
                          </a:r>
                          <a:r>
                            <a:rPr kumimoji="1" lang="ja-JP" altLang="en-US" sz="1200" dirty="0"/>
                            <a:t>を選択・更新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4671996"/>
                      </a:ext>
                    </a:extLst>
                  </a:tr>
                  <a:tr h="652018">
                    <a:tc>
                      <a:txBody>
                        <a:bodyPr/>
                        <a:lstStyle/>
                        <a:p>
                          <a:r>
                            <a:rPr kumimoji="1" lang="en-US" altLang="ja-JP" sz="1200" dirty="0"/>
                            <a:t>l-best</a:t>
                          </a:r>
                          <a:r>
                            <a:rPr kumimoji="1" lang="ja-JP" altLang="en-US" sz="1200" dirty="0"/>
                            <a:t>モデル</a:t>
                          </a:r>
                          <a:endParaRPr kumimoji="1" lang="en-US" altLang="ja-JP" sz="1200" dirty="0"/>
                        </a:p>
                        <a:p>
                          <a:r>
                            <a:rPr kumimoji="1" lang="en-US" altLang="ja-JP" sz="1200" dirty="0"/>
                            <a:t>PSO</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単一目的</a:t>
                          </a:r>
                          <a:r>
                            <a:rPr kumimoji="1" lang="en-US" altLang="ja-JP" sz="1100" dirty="0"/>
                            <a:t>(</a:t>
                          </a:r>
                          <a:r>
                            <a:rPr kumimoji="1" lang="ja-JP" altLang="en-US" sz="1100" dirty="0"/>
                            <a:t>多峰性</a:t>
                          </a:r>
                          <a:r>
                            <a:rPr kumimoji="1" lang="en-US" altLang="ja-JP" sz="1100" dirty="0"/>
                            <a:t>)</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慣性、</a:t>
                          </a:r>
                          <a:r>
                            <a:rPr kumimoji="1" lang="en-US" altLang="ja-JP" sz="1200" dirty="0"/>
                            <a:t>p-best</a:t>
                          </a:r>
                          <a:r>
                            <a:rPr kumimoji="1" lang="ja-JP" altLang="en-US" sz="1200" dirty="0"/>
                            <a:t>・</a:t>
                          </a:r>
                          <a:r>
                            <a:rPr kumimoji="1" lang="en-US" altLang="ja-JP" sz="1200" dirty="0">
                              <a:solidFill>
                                <a:srgbClr val="FF0000"/>
                              </a:solidFill>
                            </a:rPr>
                            <a:t>l-best</a:t>
                          </a:r>
                          <a:r>
                            <a:rPr kumimoji="1" lang="ja-JP" altLang="en-US" sz="1200" dirty="0"/>
                            <a:t>への差分ベクトルを利用</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6203" t="-113084" r="-91982" b="-42990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accent1"/>
                              </a:solidFill>
                            </a:rPr>
                            <a:t>新たな探索点と現在の</a:t>
                          </a:r>
                          <a:r>
                            <a:rPr kumimoji="1" lang="en-US" altLang="ja-JP" sz="1200" dirty="0">
                              <a:solidFill>
                                <a:schemeClr val="accent1"/>
                              </a:solidFill>
                            </a:rPr>
                            <a:t>p-best</a:t>
                          </a:r>
                          <a:r>
                            <a:rPr kumimoji="1" lang="ja-JP" altLang="en-US" sz="1200" dirty="0"/>
                            <a:t>を比べ、</a:t>
                          </a:r>
                          <a:r>
                            <a:rPr kumimoji="1" lang="ja-JP" altLang="en-US" sz="1200" b="0" dirty="0">
                              <a:solidFill>
                                <a:schemeClr val="accent1"/>
                              </a:solidFill>
                            </a:rPr>
                            <a:t>目的関数値を基準に</a:t>
                          </a:r>
                          <a:r>
                            <a:rPr kumimoji="1" lang="ja-JP" altLang="en-US" sz="1200" dirty="0"/>
                            <a:t>、次世代の</a:t>
                          </a:r>
                          <a:r>
                            <a:rPr kumimoji="1" lang="en-US" altLang="ja-JP" sz="1200" dirty="0"/>
                            <a:t>p-best</a:t>
                          </a:r>
                          <a:r>
                            <a:rPr kumimoji="1" lang="ja-JP" altLang="en-US" sz="1200" dirty="0"/>
                            <a:t>を選択・更新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135989"/>
                      </a:ext>
                    </a:extLst>
                  </a:tr>
                  <a:tr h="640080">
                    <a:tc>
                      <a:txBody>
                        <a:bodyPr/>
                        <a:lstStyle/>
                        <a:p>
                          <a:r>
                            <a:rPr kumimoji="1" lang="en-US" altLang="ja-JP" sz="1200" dirty="0"/>
                            <a:t>GA-4S</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単一目的・</a:t>
                          </a:r>
                          <a:endParaRPr kumimoji="1" lang="en-US" altLang="ja-JP" sz="1200" dirty="0"/>
                        </a:p>
                        <a:p>
                          <a:r>
                            <a:rPr kumimoji="1" lang="ja-JP" altLang="en-US" sz="1200" dirty="0"/>
                            <a:t>優良解集合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交叉</a:t>
                          </a:r>
                          <a:r>
                            <a:rPr kumimoji="1" lang="ja-JP" altLang="en-US" sz="1100" dirty="0"/>
                            <a:t>（解同士の組合せ）</a:t>
                          </a:r>
                          <a:endParaRPr kumimoji="1" lang="en-US" altLang="ja-JP" sz="1100" dirty="0"/>
                        </a:p>
                        <a:p>
                          <a:r>
                            <a:rPr kumimoji="1" lang="ja-JP" altLang="en-US" sz="1200" dirty="0"/>
                            <a:t>変異</a:t>
                          </a:r>
                          <a:r>
                            <a:rPr kumimoji="1" lang="ja-JP" altLang="en-US" sz="1100" dirty="0"/>
                            <a:t>（ランダムウォーク）</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親個体を参照するとき、</a:t>
                          </a:r>
                          <a:r>
                            <a:rPr kumimoji="1" lang="ja-JP" altLang="en-US" sz="1200" b="0" dirty="0">
                              <a:solidFill>
                                <a:schemeClr val="accent1"/>
                              </a:solidFill>
                            </a:rPr>
                            <a:t>探索点群から</a:t>
                          </a:r>
                          <a:r>
                            <a:rPr kumimoji="1" lang="ja-JP" altLang="en-US" sz="1200" b="0" dirty="0">
                              <a:solidFill>
                                <a:schemeClr val="tx1"/>
                              </a:solidFill>
                            </a:rPr>
                            <a:t>、</a:t>
                          </a:r>
                          <a:r>
                            <a:rPr kumimoji="1" lang="ja-JP" altLang="en-US" sz="1200" b="0" dirty="0">
                              <a:solidFill>
                                <a:schemeClr val="accent1"/>
                              </a:solidFill>
                            </a:rPr>
                            <a:t>ランダムに</a:t>
                          </a:r>
                          <a:r>
                            <a:rPr kumimoji="1" lang="ja-JP" altLang="en-US" sz="1200" dirty="0"/>
                            <a:t>一つ選択</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accent1"/>
                              </a:solidFill>
                            </a:rPr>
                            <a:t>親個体と子個体の和集合</a:t>
                          </a:r>
                          <a:r>
                            <a:rPr kumimoji="1" lang="ja-JP" altLang="en-US" sz="1200" dirty="0"/>
                            <a:t>から、</a:t>
                          </a:r>
                          <a:r>
                            <a:rPr kumimoji="1" lang="ja-JP" altLang="en-US" sz="1200" dirty="0">
                              <a:solidFill>
                                <a:srgbClr val="FF0000"/>
                              </a:solidFill>
                            </a:rPr>
                            <a:t>探索点間の距離と目的関数値に基づく適合度</a:t>
                          </a:r>
                          <a:r>
                            <a:rPr kumimoji="1" lang="ja-JP" altLang="en-US" sz="1200" dirty="0"/>
                            <a:t>を基準に、次世代の探索点群を選択・更新</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9431233"/>
                      </a:ext>
                    </a:extLst>
                  </a:tr>
                  <a:tr h="640080">
                    <a:tc>
                      <a:txBody>
                        <a:bodyPr/>
                        <a:lstStyle/>
                        <a:p>
                          <a:r>
                            <a:rPr kumimoji="1" lang="ja-JP" altLang="en-US" sz="1200" dirty="0"/>
                            <a:t>王くん</a:t>
                          </a:r>
                          <a:r>
                            <a:rPr kumimoji="1" lang="en-US" altLang="ja-JP" sz="1200" dirty="0"/>
                            <a:t>FA</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単一目的・</a:t>
                          </a:r>
                          <a:endParaRPr kumimoji="1" lang="en-US" altLang="ja-JP" sz="1200" dirty="0"/>
                        </a:p>
                        <a:p>
                          <a:r>
                            <a:rPr kumimoji="1" lang="ja-JP" altLang="en-US" sz="1200" dirty="0"/>
                            <a:t>優良解集合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参照解への差分ベクトルを利用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6203" t="-314151" r="-91982" b="-23490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accent1"/>
                              </a:solidFill>
                            </a:rPr>
                            <a:t>親個体と子個体の和集合</a:t>
                          </a:r>
                          <a:r>
                            <a:rPr kumimoji="1" lang="ja-JP" altLang="en-US" sz="1200" dirty="0"/>
                            <a:t>から、</a:t>
                          </a:r>
                          <a:r>
                            <a:rPr kumimoji="1" lang="ja-JP" altLang="en-US" sz="1200" dirty="0">
                              <a:solidFill>
                                <a:srgbClr val="FF0000"/>
                              </a:solidFill>
                            </a:rPr>
                            <a:t>探索点間の距離と目的関数値に基づく適合度</a:t>
                          </a:r>
                          <a:r>
                            <a:rPr kumimoji="1" lang="ja-JP" altLang="en-US" sz="1200" dirty="0"/>
                            <a:t>を基準に、次世代の探索点群を選択・更新</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4639825"/>
                      </a:ext>
                    </a:extLst>
                  </a:tr>
                  <a:tr h="640080">
                    <a:tc>
                      <a:txBody>
                        <a:bodyPr/>
                        <a:lstStyle/>
                        <a:p>
                          <a:r>
                            <a:rPr kumimoji="1" lang="en-US" altLang="ja-JP" sz="1200" dirty="0"/>
                            <a:t>NSGA-II</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多目的</a:t>
                          </a:r>
                          <a:endParaRPr kumimoji="1" lang="en-US" altLang="ja-JP" sz="1200" dirty="0"/>
                        </a:p>
                        <a:p>
                          <a:r>
                            <a:rPr kumimoji="1" lang="en-US" altLang="ja-JP" sz="1100" dirty="0"/>
                            <a:t>(Pareto Ranking)</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交叉</a:t>
                          </a:r>
                          <a:r>
                            <a:rPr kumimoji="1" lang="ja-JP" altLang="en-US" sz="1100" dirty="0"/>
                            <a:t>（解同士の組合せ）</a:t>
                          </a:r>
                          <a:endParaRPr kumimoji="1" lang="en-US" altLang="ja-JP" sz="1100" dirty="0"/>
                        </a:p>
                        <a:p>
                          <a:r>
                            <a:rPr kumimoji="1" lang="ja-JP" altLang="en-US" sz="1200" dirty="0"/>
                            <a:t>変異</a:t>
                          </a:r>
                          <a:r>
                            <a:rPr kumimoji="1" lang="ja-JP" altLang="en-US" sz="1100" dirty="0"/>
                            <a:t>（ランダムウォーク）</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親個体を参照するとき、</a:t>
                          </a:r>
                          <a:r>
                            <a:rPr kumimoji="1" lang="ja-JP" altLang="en-US" sz="1200" b="0" dirty="0">
                              <a:solidFill>
                                <a:schemeClr val="accent1"/>
                              </a:solidFill>
                            </a:rPr>
                            <a:t>探索点群から</a:t>
                          </a:r>
                          <a:r>
                            <a:rPr kumimoji="1" lang="ja-JP" altLang="en-US" sz="1200" b="0" dirty="0">
                              <a:solidFill>
                                <a:schemeClr val="tx1"/>
                              </a:solidFill>
                            </a:rPr>
                            <a:t>、</a:t>
                          </a:r>
                          <a:r>
                            <a:rPr kumimoji="1" lang="ja-JP" altLang="en-US" sz="1200" b="0" dirty="0">
                              <a:solidFill>
                                <a:schemeClr val="accent1"/>
                              </a:solidFill>
                            </a:rPr>
                            <a:t>ランダムに</a:t>
                          </a:r>
                          <a:r>
                            <a:rPr kumimoji="1" lang="ja-JP" altLang="en-US" sz="1200" dirty="0"/>
                            <a:t>一つ選択</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accent1"/>
                              </a:solidFill>
                            </a:rPr>
                            <a:t>親個体と子個体の和集合</a:t>
                          </a:r>
                          <a:r>
                            <a:rPr kumimoji="1" lang="ja-JP" altLang="en-US" sz="1200" dirty="0"/>
                            <a:t>から、</a:t>
                          </a:r>
                          <a:r>
                            <a:rPr kumimoji="1" lang="ja-JP" altLang="en-US" sz="1200" dirty="0">
                              <a:solidFill>
                                <a:srgbClr val="FF0000"/>
                              </a:solidFill>
                            </a:rPr>
                            <a:t>優越関係と混雑距離に基づく適合度を基準に</a:t>
                          </a:r>
                          <a:r>
                            <a:rPr kumimoji="1" lang="ja-JP" altLang="en-US" sz="1200" dirty="0"/>
                            <a:t>、次世代の探索点群を選択・更新</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2767377"/>
                      </a:ext>
                    </a:extLst>
                  </a:tr>
                  <a:tr h="834898">
                    <a:tc>
                      <a:txBody>
                        <a:bodyPr/>
                        <a:lstStyle/>
                        <a:p>
                          <a:r>
                            <a:rPr kumimoji="1" lang="en-US" altLang="ja-JP" sz="1200" dirty="0"/>
                            <a:t>MOEA/D</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多目的</a:t>
                          </a:r>
                          <a:r>
                            <a:rPr kumimoji="1" lang="en-US" altLang="ja-JP" sz="1100" dirty="0"/>
                            <a:t>(</a:t>
                          </a:r>
                          <a:r>
                            <a:rPr kumimoji="1" lang="ja-JP" altLang="en-US" sz="1100" dirty="0"/>
                            <a:t>スカラ化</a:t>
                          </a:r>
                          <a:r>
                            <a:rPr kumimoji="1" lang="en-US" altLang="ja-JP" sz="1100" dirty="0"/>
                            <a:t>)</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交叉</a:t>
                          </a:r>
                          <a:r>
                            <a:rPr kumimoji="1" lang="ja-JP" altLang="en-US" sz="1100" dirty="0"/>
                            <a:t>（解同士の組合せ）</a:t>
                          </a:r>
                          <a:endParaRPr kumimoji="1" lang="en-US" altLang="ja-JP" sz="1100" dirty="0"/>
                        </a:p>
                        <a:p>
                          <a:r>
                            <a:rPr kumimoji="1" lang="ja-JP" altLang="en-US" sz="1200" dirty="0"/>
                            <a:t>変異</a:t>
                          </a:r>
                          <a:r>
                            <a:rPr kumimoji="1" lang="ja-JP" altLang="en-US" sz="1100" dirty="0"/>
                            <a:t>（ランダムウォーク）</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6203" t="-397080" r="-91982" b="-5109"/>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4917" t="-397080" r="-330" b="-5109"/>
                          </a:stretch>
                        </a:blipFill>
                      </a:tcPr>
                    </a:tc>
                    <a:extLst>
                      <a:ext uri="{0D108BD9-81ED-4DB2-BD59-A6C34878D82A}">
                        <a16:rowId xmlns:a16="http://schemas.microsoft.com/office/drawing/2014/main" val="460853137"/>
                      </a:ext>
                    </a:extLst>
                  </a:tr>
                </a:tbl>
              </a:graphicData>
            </a:graphic>
          </p:graphicFrame>
        </mc:Fallback>
      </mc:AlternateContent>
      <p:sp>
        <p:nvSpPr>
          <p:cNvPr id="7" name="テキスト ボックス 6">
            <a:extLst>
              <a:ext uri="{FF2B5EF4-FFF2-40B4-BE49-F238E27FC236}">
                <a16:creationId xmlns:a16="http://schemas.microsoft.com/office/drawing/2014/main" id="{60098C11-6B9C-4D76-AB87-C5F7A90F39F6}"/>
              </a:ext>
            </a:extLst>
          </p:cNvPr>
          <p:cNvSpPr txBox="1"/>
          <p:nvPr/>
        </p:nvSpPr>
        <p:spPr>
          <a:xfrm>
            <a:off x="555812" y="1330929"/>
            <a:ext cx="11259671" cy="523220"/>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特殊なクラスに拡張する場合、解の選択方法を工夫する。</a:t>
            </a:r>
            <a:endParaRPr lang="en-US" altLang="ja-JP" sz="2800" dirty="0"/>
          </a:p>
        </p:txBody>
      </p:sp>
      <p:sp>
        <p:nvSpPr>
          <p:cNvPr id="8" name="テキスト ボックス 7">
            <a:extLst>
              <a:ext uri="{FF2B5EF4-FFF2-40B4-BE49-F238E27FC236}">
                <a16:creationId xmlns:a16="http://schemas.microsoft.com/office/drawing/2014/main" id="{4570B885-966F-4D36-AA2A-50801021B132}"/>
              </a:ext>
            </a:extLst>
          </p:cNvPr>
          <p:cNvSpPr txBox="1"/>
          <p:nvPr/>
        </p:nvSpPr>
        <p:spPr>
          <a:xfrm>
            <a:off x="555812" y="31096"/>
            <a:ext cx="4733364" cy="369332"/>
          </a:xfrm>
          <a:prstGeom prst="rect">
            <a:avLst/>
          </a:prstGeom>
          <a:noFill/>
        </p:spPr>
        <p:txBody>
          <a:bodyPr wrap="square" rtlCol="0">
            <a:spAutoFit/>
          </a:bodyPr>
          <a:lstStyle/>
          <a:p>
            <a:r>
              <a:rPr lang="en-US" altLang="ja-JP" dirty="0"/>
              <a:t>3. </a:t>
            </a:r>
            <a:r>
              <a:rPr lang="ja-JP" altLang="en-US" dirty="0"/>
              <a:t>アルゴリズムの各機能に対する考察</a:t>
            </a:r>
          </a:p>
        </p:txBody>
      </p:sp>
    </p:spTree>
    <p:extLst>
      <p:ext uri="{BB962C8B-B14F-4D97-AF65-F5344CB8AC3E}">
        <p14:creationId xmlns:p14="http://schemas.microsoft.com/office/powerpoint/2010/main" val="149143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131198"/>
            <a:ext cx="10515600" cy="1325563"/>
          </a:xfrm>
        </p:spPr>
        <p:txBody>
          <a:bodyPr/>
          <a:lstStyle/>
          <a:p>
            <a:r>
              <a:rPr kumimoji="1" lang="ja-JP" altLang="en-US" dirty="0"/>
              <a:t>各機能の考察：制約対処法</a:t>
            </a:r>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28</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8" name="表 4">
                <a:extLst>
                  <a:ext uri="{FF2B5EF4-FFF2-40B4-BE49-F238E27FC236}">
                    <a16:creationId xmlns:a16="http://schemas.microsoft.com/office/drawing/2014/main" id="{B74D4951-1A4D-4F41-ADE3-8833267B0E3A}"/>
                  </a:ext>
                </a:extLst>
              </p:cNvPr>
              <p:cNvGraphicFramePr>
                <a:graphicFrameLocks noGrp="1"/>
              </p:cNvGraphicFramePr>
              <p:nvPr>
                <p:extLst>
                  <p:ext uri="{D42A27DB-BD31-4B8C-83A1-F6EECF244321}">
                    <p14:modId xmlns:p14="http://schemas.microsoft.com/office/powerpoint/2010/main" val="29528750"/>
                  </p:ext>
                </p:extLst>
              </p:nvPr>
            </p:nvGraphicFramePr>
            <p:xfrm>
              <a:off x="324506" y="1982465"/>
              <a:ext cx="11562694" cy="4402836"/>
            </p:xfrm>
            <a:graphic>
              <a:graphicData uri="http://schemas.openxmlformats.org/drawingml/2006/table">
                <a:tbl>
                  <a:tblPr firstRow="1" bandRow="1">
                    <a:tableStyleId>{5C22544A-7EE6-4342-B048-85BDC9FD1C3A}</a:tableStyleId>
                  </a:tblPr>
                  <a:tblGrid>
                    <a:gridCol w="1676225">
                      <a:extLst>
                        <a:ext uri="{9D8B030D-6E8A-4147-A177-3AD203B41FA5}">
                          <a16:colId xmlns:a16="http://schemas.microsoft.com/office/drawing/2014/main" val="3171866190"/>
                        </a:ext>
                      </a:extLst>
                    </a:gridCol>
                    <a:gridCol w="2326172">
                      <a:extLst>
                        <a:ext uri="{9D8B030D-6E8A-4147-A177-3AD203B41FA5}">
                          <a16:colId xmlns:a16="http://schemas.microsoft.com/office/drawing/2014/main" val="1540408789"/>
                        </a:ext>
                      </a:extLst>
                    </a:gridCol>
                    <a:gridCol w="3657600">
                      <a:extLst>
                        <a:ext uri="{9D8B030D-6E8A-4147-A177-3AD203B41FA5}">
                          <a16:colId xmlns:a16="http://schemas.microsoft.com/office/drawing/2014/main" val="3416797041"/>
                        </a:ext>
                      </a:extLst>
                    </a:gridCol>
                    <a:gridCol w="3902697">
                      <a:extLst>
                        <a:ext uri="{9D8B030D-6E8A-4147-A177-3AD203B41FA5}">
                          <a16:colId xmlns:a16="http://schemas.microsoft.com/office/drawing/2014/main" val="2944675582"/>
                        </a:ext>
                      </a:extLst>
                    </a:gridCol>
                  </a:tblGrid>
                  <a:tr h="147953">
                    <a:tc>
                      <a:txBody>
                        <a:bodyPr/>
                        <a:lstStyle/>
                        <a:p>
                          <a:pPr algn="ctr"/>
                          <a:r>
                            <a:rPr kumimoji="1" lang="ja-JP" altLang="en-US" sz="1400" dirty="0"/>
                            <a:t>アプローチ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手法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近傍生成における参照解の選択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次世代の有望な解の選択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1421008"/>
                      </a:ext>
                    </a:extLst>
                  </a:tr>
                  <a:tr h="355086">
                    <a:tc>
                      <a:txBody>
                        <a:bodyPr/>
                        <a:lstStyle/>
                        <a:p>
                          <a:r>
                            <a:rPr kumimoji="1" lang="ja-JP" altLang="en-US" sz="1400" dirty="0"/>
                            <a:t>問題変換法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外点ペナルティ関数法</a:t>
                          </a:r>
                          <a:endParaRPr kumimoji="1" lang="en-US" altLang="ja-JP" sz="1400" dirty="0"/>
                        </a:p>
                        <a:p>
                          <a:r>
                            <a:rPr kumimoji="1" lang="en-US" altLang="ja-JP" sz="1400" dirty="0"/>
                            <a:t>Adaptive Penalty Method</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手法依存</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適合度を基準に参照するとき、</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適合度は</a:t>
                          </a:r>
                          <a:r>
                            <a:rPr kumimoji="1" lang="ja-JP" altLang="en-US" sz="1400" dirty="0">
                              <a:solidFill>
                                <a:srgbClr val="FF0000"/>
                              </a:solidFill>
                            </a:rPr>
                            <a:t>目的関数値＋違反量</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accent1"/>
                              </a:solidFill>
                            </a:rPr>
                            <a:t>親個体と子個体の和集合</a:t>
                          </a:r>
                          <a:r>
                            <a:rPr kumimoji="1" lang="ja-JP" altLang="en-US" sz="1400" dirty="0"/>
                            <a:t>から、</a:t>
                          </a:r>
                          <a:r>
                            <a:rPr kumimoji="1" lang="ja-JP" altLang="en-US" sz="1400" b="0" dirty="0">
                              <a:solidFill>
                                <a:schemeClr val="accent1"/>
                              </a:solidFill>
                            </a:rPr>
                            <a:t>適合度を基準に</a:t>
                          </a:r>
                          <a:r>
                            <a:rPr kumimoji="1" lang="ja-JP" altLang="en-US" sz="1400" dirty="0"/>
                            <a:t>、次世代の探索点群を選択・更新</a:t>
                          </a:r>
                          <a:endParaRPr kumimoji="1" lang="en-US" altLang="ja-JP" sz="1400" dirty="0"/>
                        </a:p>
                        <a:p>
                          <a:r>
                            <a:rPr kumimoji="1" lang="ja-JP" altLang="en-US" sz="1400" dirty="0"/>
                            <a:t>適合度は</a:t>
                          </a:r>
                          <a:r>
                            <a:rPr kumimoji="1" lang="ja-JP" altLang="en-US" sz="1400" dirty="0">
                              <a:solidFill>
                                <a:srgbClr val="FF0000"/>
                              </a:solidFill>
                            </a:rPr>
                            <a:t>目的関数値＋違反量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4671996"/>
                      </a:ext>
                    </a:extLst>
                  </a:tr>
                  <a:tr h="458653">
                    <a:tc>
                      <a:txBody>
                        <a:bodyPr/>
                        <a:lstStyle/>
                        <a:p>
                          <a:r>
                            <a:rPr kumimoji="1" lang="ja-JP" altLang="en-US" sz="1400" dirty="0"/>
                            <a:t>切り替え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 xmlns:m="http://schemas.openxmlformats.org/officeDocument/2006/math">
                              <m:r>
                                <a:rPr lang="ja-JP" altLang="en-US" sz="1400" b="0" i="1" smtClean="0">
                                  <a:latin typeface="Cambria Math" panose="02040503050406030204" pitchFamily="18" charset="0"/>
                                </a:rPr>
                                <m:t>𝜀</m:t>
                              </m:r>
                            </m:oMath>
                          </a14:m>
                          <a:r>
                            <a:rPr kumimoji="1" lang="ja-JP" altLang="en-US" sz="1400" dirty="0"/>
                            <a:t>制約法</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Stochastic Ranking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手法依存</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適合度を基準に参照するとき、</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適合度は</a:t>
                          </a:r>
                          <a:r>
                            <a:rPr kumimoji="1" lang="ja-JP" altLang="en-US" sz="1400" dirty="0">
                              <a:solidFill>
                                <a:srgbClr val="FF0000"/>
                              </a:solidFill>
                            </a:rPr>
                            <a:t>目的関数値と違反量を切り替える</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accent1"/>
                              </a:solidFill>
                            </a:rPr>
                            <a:t>親個体と子個体の和集合</a:t>
                          </a:r>
                          <a:r>
                            <a:rPr kumimoji="1" lang="ja-JP" altLang="en-US" sz="1400" dirty="0"/>
                            <a:t>から、</a:t>
                          </a:r>
                          <a:r>
                            <a:rPr kumimoji="1" lang="ja-JP" altLang="en-US" sz="1400" b="0" dirty="0">
                              <a:solidFill>
                                <a:schemeClr val="accent1"/>
                              </a:solidFill>
                            </a:rPr>
                            <a:t>適合度を基準に</a:t>
                          </a:r>
                          <a:r>
                            <a:rPr kumimoji="1" lang="ja-JP" altLang="en-US" sz="1400" dirty="0"/>
                            <a:t>、次世代の探索点群を選択・更新</a:t>
                          </a:r>
                          <a:endParaRPr kumimoji="1" lang="en-US" altLang="ja-JP" sz="1400" dirty="0"/>
                        </a:p>
                        <a:p>
                          <a:r>
                            <a:rPr kumimoji="1" lang="ja-JP" altLang="en-US" sz="1400" dirty="0"/>
                            <a:t>適合度は</a:t>
                          </a:r>
                          <a:r>
                            <a:rPr kumimoji="1" lang="ja-JP" altLang="en-US" sz="1400" dirty="0">
                              <a:solidFill>
                                <a:srgbClr val="FF0000"/>
                              </a:solidFill>
                            </a:rPr>
                            <a:t>目的関数値と違反量を切り替える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135989"/>
                      </a:ext>
                    </a:extLst>
                  </a:tr>
                  <a:tr h="355086">
                    <a:tc>
                      <a:txBody>
                        <a:bodyPr/>
                        <a:lstStyle/>
                        <a:p>
                          <a:r>
                            <a:rPr kumimoji="1" lang="ja-JP" altLang="en-US" sz="1400" dirty="0"/>
                            <a:t>ランクベース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dirty="0"/>
                            <a:t>Multiple Constraint Ranking</a:t>
                          </a:r>
                        </a:p>
                        <a:p>
                          <a:r>
                            <a:rPr kumimoji="1" lang="en-US" altLang="ja-JP" sz="1400" dirty="0"/>
                            <a:t>Global Competitive Ranking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手法依存</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適合度を基準に参照するとき、</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適合度は</a:t>
                          </a:r>
                          <a:r>
                            <a:rPr kumimoji="1" lang="ja-JP" altLang="en-US" sz="1400" dirty="0">
                              <a:solidFill>
                                <a:srgbClr val="FF0000"/>
                              </a:solidFill>
                            </a:rPr>
                            <a:t>目的関数値ランク＋違反量ランク</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accent1"/>
                              </a:solidFill>
                            </a:rPr>
                            <a:t>親個体と子個体の和集合</a:t>
                          </a:r>
                          <a:r>
                            <a:rPr kumimoji="1" lang="ja-JP" altLang="en-US" sz="1400" dirty="0"/>
                            <a:t>から、</a:t>
                          </a:r>
                          <a:r>
                            <a:rPr kumimoji="1" lang="ja-JP" altLang="en-US" sz="1400" b="0" dirty="0">
                              <a:solidFill>
                                <a:schemeClr val="accent1"/>
                              </a:solidFill>
                            </a:rPr>
                            <a:t>適合度を基準に</a:t>
                          </a:r>
                          <a:r>
                            <a:rPr kumimoji="1" lang="ja-JP" altLang="en-US" sz="1400" dirty="0"/>
                            <a:t>、次世代の探索点群を選択・更新</a:t>
                          </a:r>
                          <a:endParaRPr kumimoji="1" lang="en-US" altLang="ja-JP" sz="1400" dirty="0"/>
                        </a:p>
                        <a:p>
                          <a:r>
                            <a:rPr kumimoji="1" lang="ja-JP" altLang="en-US" sz="1400" dirty="0"/>
                            <a:t>適合度は</a:t>
                          </a:r>
                          <a:r>
                            <a:rPr kumimoji="1" lang="ja-JP" altLang="en-US" sz="1400" dirty="0">
                              <a:solidFill>
                                <a:srgbClr val="FF0000"/>
                              </a:solidFill>
                            </a:rPr>
                            <a:t>目的関数値ランク＋違反量ランク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9431233"/>
                      </a:ext>
                    </a:extLst>
                  </a:tr>
                  <a:tr h="458653">
                    <a:tc>
                      <a:txBody>
                        <a:bodyPr/>
                        <a:lstStyle/>
                        <a:p>
                          <a:r>
                            <a:rPr kumimoji="1" lang="ja-JP" altLang="en-US" sz="1400" dirty="0"/>
                            <a:t>多目的</a:t>
                          </a:r>
                          <a:r>
                            <a:rPr kumimoji="1" lang="en-US" altLang="ja-JP" sz="1400" dirty="0"/>
                            <a:t>Pareto Ranking</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二段階解法</a:t>
                          </a:r>
                          <a:r>
                            <a:rPr kumimoji="1" lang="en-US" altLang="ja-JP" sz="1400" dirty="0"/>
                            <a:t>(TPF)</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Infeasibility Driven Evolutionary Algorithm(IDEA)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手法依存</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適合度を基準に参照するとき、</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適合度は</a:t>
                          </a:r>
                          <a:r>
                            <a:rPr kumimoji="1" lang="ja-JP" altLang="en-US" sz="1400" dirty="0">
                              <a:solidFill>
                                <a:srgbClr val="FF0000"/>
                              </a:solidFill>
                            </a:rPr>
                            <a:t>目的関数値・違反量の優越関係に基づくランク</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accent1"/>
                              </a:solidFill>
                            </a:rPr>
                            <a:t>親個体と子個体の和集合</a:t>
                          </a:r>
                          <a:r>
                            <a:rPr kumimoji="1" lang="ja-JP" altLang="en-US" sz="1400" dirty="0"/>
                            <a:t>から、</a:t>
                          </a:r>
                          <a:r>
                            <a:rPr kumimoji="1" lang="ja-JP" altLang="en-US" sz="1400" dirty="0">
                              <a:solidFill>
                                <a:schemeClr val="accent1"/>
                              </a:solidFill>
                            </a:rPr>
                            <a:t>適合度を基準に</a:t>
                          </a:r>
                          <a:r>
                            <a:rPr kumimoji="1" lang="ja-JP" altLang="en-US" sz="1400" dirty="0"/>
                            <a:t>、次世代の探索点群を選択・更新</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適合度は</a:t>
                          </a:r>
                          <a:r>
                            <a:rPr kumimoji="1" lang="ja-JP" altLang="en-US" sz="1400" dirty="0">
                              <a:solidFill>
                                <a:srgbClr val="FF0000"/>
                              </a:solidFill>
                            </a:rPr>
                            <a:t>目的関数値・違反量の優越関係に基づくランク</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2767377"/>
                      </a:ext>
                    </a:extLst>
                  </a:tr>
                  <a:tr h="465311">
                    <a:tc>
                      <a:txBody>
                        <a:bodyPr/>
                        <a:lstStyle/>
                        <a:p>
                          <a:r>
                            <a:rPr kumimoji="1" lang="ja-JP" altLang="en-US" sz="1400" dirty="0"/>
                            <a:t>多目的スカラ化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MOEA/D</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親個体を参照するとき、</a:t>
                          </a:r>
                          <a:r>
                            <a:rPr kumimoji="1" lang="ja-JP" altLang="en-US" sz="1400" dirty="0">
                              <a:solidFill>
                                <a:srgbClr val="FF0000"/>
                              </a:solidFill>
                            </a:rPr>
                            <a:t>近傍</a:t>
                          </a:r>
                          <a14:m>
                            <m:oMath xmlns:m="http://schemas.openxmlformats.org/officeDocument/2006/math">
                              <m:sSup>
                                <m:sSupPr>
                                  <m:ctrlPr>
                                    <a:rPr lang="en-US" altLang="ja-JP" sz="1400" b="0" i="1" smtClean="0">
                                      <a:solidFill>
                                        <a:srgbClr val="FF0000"/>
                                      </a:solidFill>
                                      <a:latin typeface="Cambria Math" panose="02040503050406030204" pitchFamily="18" charset="0"/>
                                    </a:rPr>
                                  </m:ctrlPr>
                                </m:sSupPr>
                                <m:e>
                                  <m:r>
                                    <a:rPr lang="en-US" altLang="ja-JP" sz="1400" b="0" i="1" smtClean="0">
                                      <a:solidFill>
                                        <a:srgbClr val="FF0000"/>
                                      </a:solidFill>
                                      <a:latin typeface="Cambria Math" panose="02040503050406030204" pitchFamily="18" charset="0"/>
                                    </a:rPr>
                                    <m:t>𝐵</m:t>
                                  </m:r>
                                </m:e>
                                <m:sup>
                                  <m:r>
                                    <a:rPr lang="en-US" altLang="ja-JP" sz="1400" b="0" i="1" smtClean="0">
                                      <a:solidFill>
                                        <a:srgbClr val="FF0000"/>
                                      </a:solidFill>
                                      <a:latin typeface="Cambria Math" panose="02040503050406030204" pitchFamily="18" charset="0"/>
                                    </a:rPr>
                                    <m:t>𝑖</m:t>
                                  </m:r>
                                </m:sup>
                              </m:sSup>
                            </m:oMath>
                          </a14:m>
                          <a:r>
                            <a:rPr kumimoji="1" lang="ja-JP" altLang="en-US" sz="1400" dirty="0">
                              <a:solidFill>
                                <a:srgbClr val="FF0000"/>
                              </a:solidFill>
                            </a:rPr>
                            <a:t>から、ランダムに</a:t>
                          </a:r>
                          <a:r>
                            <a:rPr kumimoji="1" lang="ja-JP" altLang="en-US" sz="1400" dirty="0"/>
                            <a:t>一つ選択</a:t>
                          </a:r>
                          <a:endParaRPr kumimoji="1" lang="en-US" altLang="ja-JP" sz="1400" dirty="0"/>
                        </a:p>
                        <a:p>
                          <a:r>
                            <a:rPr kumimoji="1" lang="ja-JP" altLang="en-US" sz="1400" dirty="0"/>
                            <a:t>近傍</a:t>
                          </a:r>
                          <a14:m>
                            <m:oMath xmlns:m="http://schemas.openxmlformats.org/officeDocument/2006/math">
                              <m:sSup>
                                <m:sSupPr>
                                  <m:ctrlPr>
                                    <a:rPr lang="en-US" altLang="ja-JP" sz="1400" b="0" i="1" smtClean="0">
                                      <a:solidFill>
                                        <a:schemeClr val="tx1"/>
                                      </a:solidFill>
                                      <a:latin typeface="Cambria Math" panose="02040503050406030204" pitchFamily="18" charset="0"/>
                                    </a:rPr>
                                  </m:ctrlPr>
                                </m:sSupPr>
                                <m:e>
                                  <m:r>
                                    <a:rPr lang="en-US" altLang="ja-JP" sz="1400" b="0" i="1" smtClean="0">
                                      <a:solidFill>
                                        <a:schemeClr val="tx1"/>
                                      </a:solidFill>
                                      <a:latin typeface="Cambria Math" panose="02040503050406030204" pitchFamily="18" charset="0"/>
                                    </a:rPr>
                                    <m:t>𝐵</m:t>
                                  </m:r>
                                </m:e>
                                <m:sup>
                                  <m:r>
                                    <a:rPr lang="en-US" altLang="ja-JP" sz="1400" b="0" i="1" smtClean="0">
                                      <a:solidFill>
                                        <a:schemeClr val="tx1"/>
                                      </a:solidFill>
                                      <a:latin typeface="Cambria Math" panose="02040503050406030204" pitchFamily="18" charset="0"/>
                                    </a:rPr>
                                    <m:t>𝑖</m:t>
                                  </m:r>
                                </m:sup>
                              </m:sSup>
                            </m:oMath>
                          </a14:m>
                          <a:r>
                            <a:rPr kumimoji="1" lang="ja-JP" altLang="en-US" sz="1400" dirty="0"/>
                            <a:t>は</a:t>
                          </a:r>
                          <a:r>
                            <a:rPr kumimoji="1" lang="ja-JP" altLang="en-US" sz="1400" dirty="0">
                              <a:solidFill>
                                <a:srgbClr val="FF0000"/>
                              </a:solidFill>
                            </a:rPr>
                            <a:t>重み</a:t>
                          </a:r>
                          <a14:m>
                            <m:oMath xmlns:m="http://schemas.openxmlformats.org/officeDocument/2006/math">
                              <m:sSup>
                                <m:sSupPr>
                                  <m:ctrlPr>
                                    <a:rPr lang="en-US" altLang="ja-JP" sz="1400" b="0" i="1" smtClean="0">
                                      <a:solidFill>
                                        <a:srgbClr val="FF0000"/>
                                      </a:solidFill>
                                      <a:latin typeface="Cambria Math" panose="02040503050406030204" pitchFamily="18" charset="0"/>
                                    </a:rPr>
                                  </m:ctrlPr>
                                </m:sSupPr>
                                <m:e>
                                  <m:r>
                                    <a:rPr lang="en-US" altLang="ja-JP" sz="1400" b="1" i="1" smtClean="0">
                                      <a:solidFill>
                                        <a:srgbClr val="FF0000"/>
                                      </a:solidFill>
                                      <a:latin typeface="Cambria Math" panose="02040503050406030204" pitchFamily="18" charset="0"/>
                                    </a:rPr>
                                    <m:t>𝒘</m:t>
                                  </m:r>
                                </m:e>
                                <m:sup>
                                  <m:r>
                                    <a:rPr lang="en-US" altLang="ja-JP" sz="1400" b="0" i="1" smtClean="0">
                                      <a:solidFill>
                                        <a:srgbClr val="FF0000"/>
                                      </a:solidFill>
                                      <a:latin typeface="Cambria Math" panose="02040503050406030204" pitchFamily="18" charset="0"/>
                                    </a:rPr>
                                    <m:t>𝑖</m:t>
                                  </m:r>
                                </m:sup>
                              </m:sSup>
                            </m:oMath>
                          </a14:m>
                          <a:r>
                            <a:rPr kumimoji="1" lang="ja-JP" altLang="en-US" sz="1400" dirty="0">
                              <a:solidFill>
                                <a:srgbClr val="FF0000"/>
                              </a:solidFill>
                            </a:rPr>
                            <a:t>との距離</a:t>
                          </a:r>
                          <a:r>
                            <a:rPr kumimoji="1" lang="ja-JP" altLang="en-US" sz="1400" dirty="0"/>
                            <a:t>を基準に、上位</a:t>
                          </a:r>
                          <a14:m>
                            <m:oMath xmlns:m="http://schemas.openxmlformats.org/officeDocument/2006/math">
                              <m:r>
                                <a:rPr lang="en-US" altLang="ja-JP" sz="1400" b="0" i="1" smtClean="0">
                                  <a:solidFill>
                                    <a:schemeClr val="tx1"/>
                                  </a:solidFill>
                                  <a:latin typeface="Cambria Math" panose="02040503050406030204" pitchFamily="18" charset="0"/>
                                </a:rPr>
                                <m:t>𝑇</m:t>
                              </m:r>
                            </m:oMath>
                          </a14:m>
                          <a:r>
                            <a:rPr kumimoji="1" lang="ja-JP" altLang="en-US" sz="1400" dirty="0"/>
                            <a:t>個の探索点番号集合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rgbClr val="FF0000"/>
                              </a:solidFill>
                            </a:rPr>
                            <a:t>子個体</a:t>
                          </a:r>
                          <a14:m>
                            <m:oMath xmlns:m="http://schemas.openxmlformats.org/officeDocument/2006/math">
                              <m:sSup>
                                <m:sSupPr>
                                  <m:ctrlPr>
                                    <a:rPr lang="en-US" altLang="ja-JP" sz="1400" b="0" i="1" smtClean="0">
                                      <a:solidFill>
                                        <a:srgbClr val="FF0000"/>
                                      </a:solidFill>
                                      <a:latin typeface="Cambria Math" panose="02040503050406030204" pitchFamily="18" charset="0"/>
                                    </a:rPr>
                                  </m:ctrlPr>
                                </m:sSupPr>
                                <m:e>
                                  <m:r>
                                    <a:rPr lang="en-US" altLang="ja-JP" sz="1400" b="1" i="1" smtClean="0">
                                      <a:solidFill>
                                        <a:srgbClr val="FF0000"/>
                                      </a:solidFill>
                                      <a:latin typeface="Cambria Math" panose="02040503050406030204" pitchFamily="18" charset="0"/>
                                    </a:rPr>
                                    <m:t>𝒚</m:t>
                                  </m:r>
                                </m:e>
                                <m:sup>
                                  <m:r>
                                    <a:rPr lang="en-US" altLang="ja-JP" sz="1400" b="0" i="1" smtClean="0">
                                      <a:solidFill>
                                        <a:srgbClr val="FF0000"/>
                                      </a:solidFill>
                                      <a:latin typeface="Cambria Math" panose="02040503050406030204" pitchFamily="18" charset="0"/>
                                    </a:rPr>
                                    <m:t>𝑖</m:t>
                                  </m:r>
                                </m:sup>
                              </m:sSup>
                            </m:oMath>
                          </a14:m>
                          <a:r>
                            <a:rPr kumimoji="1" lang="ja-JP" altLang="en-US" sz="1400" dirty="0">
                              <a:solidFill>
                                <a:srgbClr val="FF0000"/>
                              </a:solidFill>
                            </a:rPr>
                            <a:t>と親個体</a:t>
                          </a:r>
                          <a14:m>
                            <m:oMath xmlns:m="http://schemas.openxmlformats.org/officeDocument/2006/math">
                              <m:sSup>
                                <m:sSupPr>
                                  <m:ctrlPr>
                                    <a:rPr lang="en-US" altLang="ja-JP" sz="1400" b="0" i="1" smtClean="0">
                                      <a:solidFill>
                                        <a:srgbClr val="FF0000"/>
                                      </a:solidFill>
                                      <a:latin typeface="Cambria Math" panose="02040503050406030204" pitchFamily="18" charset="0"/>
                                    </a:rPr>
                                  </m:ctrlPr>
                                </m:sSupPr>
                                <m:e>
                                  <m:r>
                                    <a:rPr lang="en-US" altLang="ja-JP" sz="1400" b="1" i="1" smtClean="0">
                                      <a:solidFill>
                                        <a:srgbClr val="FF0000"/>
                                      </a:solidFill>
                                      <a:latin typeface="Cambria Math" panose="02040503050406030204" pitchFamily="18" charset="0"/>
                                    </a:rPr>
                                    <m:t>𝒙</m:t>
                                  </m:r>
                                </m:e>
                                <m:sup>
                                  <m:r>
                                    <a:rPr lang="en-US" altLang="ja-JP" sz="1400" b="0" i="1" smtClean="0">
                                      <a:solidFill>
                                        <a:srgbClr val="FF0000"/>
                                      </a:solidFill>
                                      <a:latin typeface="Cambria Math" panose="02040503050406030204" pitchFamily="18" charset="0"/>
                                    </a:rPr>
                                    <m:t>𝑗</m:t>
                                  </m:r>
                                </m:sup>
                              </m:sSup>
                            </m:oMath>
                          </a14:m>
                          <a:r>
                            <a:rPr kumimoji="1" lang="ja-JP" altLang="en-US" sz="1400" dirty="0">
                              <a:solidFill>
                                <a:srgbClr val="FF0000"/>
                              </a:solidFill>
                            </a:rPr>
                            <a:t>（</a:t>
                          </a:r>
                          <a14:m>
                            <m:oMath xmlns:m="http://schemas.openxmlformats.org/officeDocument/2006/math">
                              <m:r>
                                <a:rPr lang="en-US" altLang="ja-JP" sz="1400" b="0" i="1" smtClean="0">
                                  <a:solidFill>
                                    <a:srgbClr val="FF0000"/>
                                  </a:solidFill>
                                  <a:latin typeface="Cambria Math" panose="02040503050406030204" pitchFamily="18" charset="0"/>
                                </a:rPr>
                                <m:t>𝑗</m:t>
                              </m:r>
                              <m:r>
                                <a:rPr kumimoji="1" lang="ja-JP" altLang="en-US" sz="1400" b="0" i="0" dirty="0" smtClean="0">
                                  <a:solidFill>
                                    <a:srgbClr val="FF0000"/>
                                  </a:solidFill>
                                  <a:latin typeface="Cambria Math" panose="02040503050406030204" pitchFamily="18" charset="0"/>
                                </a:rPr>
                                <m:t>∈</m:t>
                              </m:r>
                              <m:sSup>
                                <m:sSupPr>
                                  <m:ctrlPr>
                                    <a:rPr lang="en-US" altLang="ja-JP" sz="1400" b="0" i="1" smtClean="0">
                                      <a:solidFill>
                                        <a:srgbClr val="FF0000"/>
                                      </a:solidFill>
                                      <a:latin typeface="Cambria Math" panose="02040503050406030204" pitchFamily="18" charset="0"/>
                                    </a:rPr>
                                  </m:ctrlPr>
                                </m:sSupPr>
                                <m:e>
                                  <m:r>
                                    <a:rPr lang="en-US" altLang="ja-JP" sz="1400" b="0" i="1" smtClean="0">
                                      <a:solidFill>
                                        <a:srgbClr val="FF0000"/>
                                      </a:solidFill>
                                      <a:latin typeface="Cambria Math" panose="02040503050406030204" pitchFamily="18" charset="0"/>
                                    </a:rPr>
                                    <m:t>𝐵</m:t>
                                  </m:r>
                                </m:e>
                                <m:sup>
                                  <m:r>
                                    <a:rPr lang="en-US" altLang="ja-JP" sz="1400" b="0" i="1" smtClean="0">
                                      <a:solidFill>
                                        <a:srgbClr val="FF0000"/>
                                      </a:solidFill>
                                      <a:latin typeface="Cambria Math" panose="02040503050406030204" pitchFamily="18" charset="0"/>
                                    </a:rPr>
                                    <m:t>𝑖</m:t>
                                  </m:r>
                                </m:sup>
                              </m:sSup>
                            </m:oMath>
                          </a14:m>
                          <a:r>
                            <a:rPr kumimoji="1" lang="ja-JP" altLang="en-US" sz="1400" dirty="0">
                              <a:solidFill>
                                <a:srgbClr val="FF0000"/>
                              </a:solidFill>
                            </a:rPr>
                            <a:t>）</a:t>
                          </a:r>
                          <a:r>
                            <a:rPr kumimoji="1" lang="ja-JP" altLang="en-US" sz="1400" dirty="0"/>
                            <a:t>から、</a:t>
                          </a:r>
                          <a:r>
                            <a:rPr kumimoji="1" lang="ja-JP" altLang="en-US" sz="1400" b="0" dirty="0">
                              <a:solidFill>
                                <a:schemeClr val="accent1"/>
                              </a:solidFill>
                            </a:rPr>
                            <a:t>適合度を基準に</a:t>
                          </a:r>
                          <a:r>
                            <a:rPr kumimoji="1" lang="ja-JP" altLang="en-US" sz="1400" dirty="0"/>
                            <a:t>、次世代の探索点を一つ選択・更新</a:t>
                          </a:r>
                          <a:endParaRPr kumimoji="1" lang="en-US" altLang="ja-JP" sz="1400" dirty="0"/>
                        </a:p>
                        <a:p>
                          <a:r>
                            <a:rPr kumimoji="1" lang="ja-JP" altLang="en-US" sz="1400" dirty="0"/>
                            <a:t>適合度は</a:t>
                          </a:r>
                          <a:r>
                            <a:rPr kumimoji="1" lang="ja-JP" altLang="en-US" sz="1400" dirty="0">
                              <a:solidFill>
                                <a:srgbClr val="FF0000"/>
                              </a:solidFill>
                            </a:rPr>
                            <a:t>目的関数値・違反量から構成されるスカラ化関数値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0853137"/>
                      </a:ext>
                    </a:extLst>
                  </a:tr>
                </a:tbl>
              </a:graphicData>
            </a:graphic>
          </p:graphicFrame>
        </mc:Choice>
        <mc:Fallback xmlns="">
          <p:graphicFrame>
            <p:nvGraphicFramePr>
              <p:cNvPr id="18" name="表 4">
                <a:extLst>
                  <a:ext uri="{FF2B5EF4-FFF2-40B4-BE49-F238E27FC236}">
                    <a16:creationId xmlns:a16="http://schemas.microsoft.com/office/drawing/2014/main" id="{B74D4951-1A4D-4F41-ADE3-8833267B0E3A}"/>
                  </a:ext>
                </a:extLst>
              </p:cNvPr>
              <p:cNvGraphicFramePr>
                <a:graphicFrameLocks noGrp="1"/>
              </p:cNvGraphicFramePr>
              <p:nvPr>
                <p:extLst>
                  <p:ext uri="{D42A27DB-BD31-4B8C-83A1-F6EECF244321}">
                    <p14:modId xmlns:p14="http://schemas.microsoft.com/office/powerpoint/2010/main" val="29528750"/>
                  </p:ext>
                </p:extLst>
              </p:nvPr>
            </p:nvGraphicFramePr>
            <p:xfrm>
              <a:off x="324506" y="1982465"/>
              <a:ext cx="11562694" cy="4402836"/>
            </p:xfrm>
            <a:graphic>
              <a:graphicData uri="http://schemas.openxmlformats.org/drawingml/2006/table">
                <a:tbl>
                  <a:tblPr firstRow="1" bandRow="1">
                    <a:tableStyleId>{5C22544A-7EE6-4342-B048-85BDC9FD1C3A}</a:tableStyleId>
                  </a:tblPr>
                  <a:tblGrid>
                    <a:gridCol w="1676225">
                      <a:extLst>
                        <a:ext uri="{9D8B030D-6E8A-4147-A177-3AD203B41FA5}">
                          <a16:colId xmlns:a16="http://schemas.microsoft.com/office/drawing/2014/main" val="3171866190"/>
                        </a:ext>
                      </a:extLst>
                    </a:gridCol>
                    <a:gridCol w="2326172">
                      <a:extLst>
                        <a:ext uri="{9D8B030D-6E8A-4147-A177-3AD203B41FA5}">
                          <a16:colId xmlns:a16="http://schemas.microsoft.com/office/drawing/2014/main" val="1540408789"/>
                        </a:ext>
                      </a:extLst>
                    </a:gridCol>
                    <a:gridCol w="3657600">
                      <a:extLst>
                        <a:ext uri="{9D8B030D-6E8A-4147-A177-3AD203B41FA5}">
                          <a16:colId xmlns:a16="http://schemas.microsoft.com/office/drawing/2014/main" val="3416797041"/>
                        </a:ext>
                      </a:extLst>
                    </a:gridCol>
                    <a:gridCol w="3902697">
                      <a:extLst>
                        <a:ext uri="{9D8B030D-6E8A-4147-A177-3AD203B41FA5}">
                          <a16:colId xmlns:a16="http://schemas.microsoft.com/office/drawing/2014/main" val="2944675582"/>
                        </a:ext>
                      </a:extLst>
                    </a:gridCol>
                  </a:tblGrid>
                  <a:tr h="304800">
                    <a:tc>
                      <a:txBody>
                        <a:bodyPr/>
                        <a:lstStyle/>
                        <a:p>
                          <a:pPr algn="ctr"/>
                          <a:r>
                            <a:rPr kumimoji="1" lang="ja-JP" altLang="en-US" sz="1400" dirty="0"/>
                            <a:t>アプローチ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手法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近傍生成における参照解の選択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次世代の有望な解の選択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1421008"/>
                      </a:ext>
                    </a:extLst>
                  </a:tr>
                  <a:tr h="731520">
                    <a:tc>
                      <a:txBody>
                        <a:bodyPr/>
                        <a:lstStyle/>
                        <a:p>
                          <a:r>
                            <a:rPr kumimoji="1" lang="ja-JP" altLang="en-US" sz="1400" dirty="0"/>
                            <a:t>問題変換法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外点ペナルティ関数法</a:t>
                          </a:r>
                          <a:endParaRPr kumimoji="1" lang="en-US" altLang="ja-JP" sz="1400" dirty="0"/>
                        </a:p>
                        <a:p>
                          <a:r>
                            <a:rPr kumimoji="1" lang="en-US" altLang="ja-JP" sz="1400" dirty="0"/>
                            <a:t>Adaptive Penalty Method</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手法依存</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適合度を基準に参照するとき、</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適合度は</a:t>
                          </a:r>
                          <a:r>
                            <a:rPr kumimoji="1" lang="ja-JP" altLang="en-US" sz="1400" dirty="0">
                              <a:solidFill>
                                <a:srgbClr val="FF0000"/>
                              </a:solidFill>
                            </a:rPr>
                            <a:t>目的関数値＋違反量</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accent1"/>
                              </a:solidFill>
                            </a:rPr>
                            <a:t>親個体と子個体の和集合</a:t>
                          </a:r>
                          <a:r>
                            <a:rPr kumimoji="1" lang="ja-JP" altLang="en-US" sz="1400" dirty="0"/>
                            <a:t>から、</a:t>
                          </a:r>
                          <a:r>
                            <a:rPr kumimoji="1" lang="ja-JP" altLang="en-US" sz="1400" b="0" dirty="0">
                              <a:solidFill>
                                <a:schemeClr val="accent1"/>
                              </a:solidFill>
                            </a:rPr>
                            <a:t>適合度を基準に</a:t>
                          </a:r>
                          <a:r>
                            <a:rPr kumimoji="1" lang="ja-JP" altLang="en-US" sz="1400" dirty="0"/>
                            <a:t>、次世代の探索点群を選択・更新</a:t>
                          </a:r>
                          <a:endParaRPr kumimoji="1" lang="en-US" altLang="ja-JP" sz="1400" dirty="0"/>
                        </a:p>
                        <a:p>
                          <a:r>
                            <a:rPr kumimoji="1" lang="ja-JP" altLang="en-US" sz="1400" dirty="0"/>
                            <a:t>適合度は</a:t>
                          </a:r>
                          <a:r>
                            <a:rPr kumimoji="1" lang="ja-JP" altLang="en-US" sz="1400" dirty="0">
                              <a:solidFill>
                                <a:srgbClr val="FF0000"/>
                              </a:solidFill>
                            </a:rPr>
                            <a:t>目的関数値＋違反量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4671996"/>
                      </a:ext>
                    </a:extLst>
                  </a:tr>
                  <a:tr h="731520">
                    <a:tc>
                      <a:txBody>
                        <a:bodyPr/>
                        <a:lstStyle/>
                        <a:p>
                          <a:r>
                            <a:rPr kumimoji="1" lang="ja-JP" altLang="en-US" sz="1400" dirty="0"/>
                            <a:t>切り替え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2251" t="-143333" r="-325393" b="-36916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手法依存</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適合度を基準に参照するとき、</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適合度は</a:t>
                          </a:r>
                          <a:r>
                            <a:rPr kumimoji="1" lang="ja-JP" altLang="en-US" sz="1400" dirty="0">
                              <a:solidFill>
                                <a:srgbClr val="FF0000"/>
                              </a:solidFill>
                            </a:rPr>
                            <a:t>目的関数値と違反量を切り替える</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accent1"/>
                              </a:solidFill>
                            </a:rPr>
                            <a:t>親個体と子個体の和集合</a:t>
                          </a:r>
                          <a:r>
                            <a:rPr kumimoji="1" lang="ja-JP" altLang="en-US" sz="1400" dirty="0"/>
                            <a:t>から、</a:t>
                          </a:r>
                          <a:r>
                            <a:rPr kumimoji="1" lang="ja-JP" altLang="en-US" sz="1400" b="0" dirty="0">
                              <a:solidFill>
                                <a:schemeClr val="accent1"/>
                              </a:solidFill>
                            </a:rPr>
                            <a:t>適合度を基準に</a:t>
                          </a:r>
                          <a:r>
                            <a:rPr kumimoji="1" lang="ja-JP" altLang="en-US" sz="1400" dirty="0"/>
                            <a:t>、次世代の探索点群を選択・更新</a:t>
                          </a:r>
                          <a:endParaRPr kumimoji="1" lang="en-US" altLang="ja-JP" sz="1400" dirty="0"/>
                        </a:p>
                        <a:p>
                          <a:r>
                            <a:rPr kumimoji="1" lang="ja-JP" altLang="en-US" sz="1400" dirty="0"/>
                            <a:t>適合度は</a:t>
                          </a:r>
                          <a:r>
                            <a:rPr kumimoji="1" lang="ja-JP" altLang="en-US" sz="1400" dirty="0">
                              <a:solidFill>
                                <a:srgbClr val="FF0000"/>
                              </a:solidFill>
                            </a:rPr>
                            <a:t>目的関数値と違反量を切り替える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135989"/>
                      </a:ext>
                    </a:extLst>
                  </a:tr>
                  <a:tr h="731520">
                    <a:tc>
                      <a:txBody>
                        <a:bodyPr/>
                        <a:lstStyle/>
                        <a:p>
                          <a:r>
                            <a:rPr kumimoji="1" lang="ja-JP" altLang="en-US" sz="1400" dirty="0"/>
                            <a:t>ランクベース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dirty="0"/>
                            <a:t>Multiple Constraint Ranking</a:t>
                          </a:r>
                        </a:p>
                        <a:p>
                          <a:r>
                            <a:rPr kumimoji="1" lang="en-US" altLang="ja-JP" sz="1400" dirty="0"/>
                            <a:t>Global Competitive Ranking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手法依存</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適合度を基準に参照するとき、</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適合度は</a:t>
                          </a:r>
                          <a:r>
                            <a:rPr kumimoji="1" lang="ja-JP" altLang="en-US" sz="1400" dirty="0">
                              <a:solidFill>
                                <a:srgbClr val="FF0000"/>
                              </a:solidFill>
                            </a:rPr>
                            <a:t>目的関数値ランク＋違反量ランク</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accent1"/>
                              </a:solidFill>
                            </a:rPr>
                            <a:t>親個体と子個体の和集合</a:t>
                          </a:r>
                          <a:r>
                            <a:rPr kumimoji="1" lang="ja-JP" altLang="en-US" sz="1400" dirty="0"/>
                            <a:t>から、</a:t>
                          </a:r>
                          <a:r>
                            <a:rPr kumimoji="1" lang="ja-JP" altLang="en-US" sz="1400" b="0" dirty="0">
                              <a:solidFill>
                                <a:schemeClr val="accent1"/>
                              </a:solidFill>
                            </a:rPr>
                            <a:t>適合度を基準に</a:t>
                          </a:r>
                          <a:r>
                            <a:rPr kumimoji="1" lang="ja-JP" altLang="en-US" sz="1400" dirty="0"/>
                            <a:t>、次世代の探索点群を選択・更新</a:t>
                          </a:r>
                          <a:endParaRPr kumimoji="1" lang="en-US" altLang="ja-JP" sz="1400" dirty="0"/>
                        </a:p>
                        <a:p>
                          <a:r>
                            <a:rPr kumimoji="1" lang="ja-JP" altLang="en-US" sz="1400" dirty="0"/>
                            <a:t>適合度は</a:t>
                          </a:r>
                          <a:r>
                            <a:rPr kumimoji="1" lang="ja-JP" altLang="en-US" sz="1400" dirty="0">
                              <a:solidFill>
                                <a:srgbClr val="FF0000"/>
                              </a:solidFill>
                            </a:rPr>
                            <a:t>目的関数値ランク＋違反量ランク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9431233"/>
                      </a:ext>
                    </a:extLst>
                  </a:tr>
                  <a:tr h="944880">
                    <a:tc>
                      <a:txBody>
                        <a:bodyPr/>
                        <a:lstStyle/>
                        <a:p>
                          <a:r>
                            <a:rPr kumimoji="1" lang="ja-JP" altLang="en-US" sz="1400" dirty="0"/>
                            <a:t>多目的</a:t>
                          </a:r>
                          <a:r>
                            <a:rPr kumimoji="1" lang="en-US" altLang="ja-JP" sz="1400" dirty="0"/>
                            <a:t>Pareto Ranking</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二段階解法</a:t>
                          </a:r>
                          <a:r>
                            <a:rPr kumimoji="1" lang="en-US" altLang="ja-JP" sz="1400" dirty="0"/>
                            <a:t>(TPF)</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Infeasibility Driven Evolutionary Algorithm(IDEA)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手法依存</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適合度を基準に参照するとき、</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適合度は</a:t>
                          </a:r>
                          <a:r>
                            <a:rPr kumimoji="1" lang="ja-JP" altLang="en-US" sz="1400" dirty="0">
                              <a:solidFill>
                                <a:srgbClr val="FF0000"/>
                              </a:solidFill>
                            </a:rPr>
                            <a:t>目的関数値・違反量の優越関係に基づくランク</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accent1"/>
                              </a:solidFill>
                            </a:rPr>
                            <a:t>親個体と子個体の和集合</a:t>
                          </a:r>
                          <a:r>
                            <a:rPr kumimoji="1" lang="ja-JP" altLang="en-US" sz="1400" dirty="0"/>
                            <a:t>から、</a:t>
                          </a:r>
                          <a:r>
                            <a:rPr kumimoji="1" lang="ja-JP" altLang="en-US" sz="1400" dirty="0">
                              <a:solidFill>
                                <a:schemeClr val="accent1"/>
                              </a:solidFill>
                            </a:rPr>
                            <a:t>適合度を基準に</a:t>
                          </a:r>
                          <a:r>
                            <a:rPr kumimoji="1" lang="ja-JP" altLang="en-US" sz="1400" dirty="0"/>
                            <a:t>、次世代の探索点群を選択・更新</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適合度は</a:t>
                          </a:r>
                          <a:r>
                            <a:rPr kumimoji="1" lang="ja-JP" altLang="en-US" sz="1400" dirty="0">
                              <a:solidFill>
                                <a:srgbClr val="FF0000"/>
                              </a:solidFill>
                            </a:rPr>
                            <a:t>目的関数値・違反量の優越関係に基づくランク</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2767377"/>
                      </a:ext>
                    </a:extLst>
                  </a:tr>
                  <a:tr h="958596">
                    <a:tc>
                      <a:txBody>
                        <a:bodyPr/>
                        <a:lstStyle/>
                        <a:p>
                          <a:r>
                            <a:rPr kumimoji="1" lang="ja-JP" altLang="en-US" sz="1400" dirty="0"/>
                            <a:t>多目的スカラ化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MOEA/D</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9667" t="-361783" r="-107167" b="-6369"/>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563" t="-361783" r="-469" b="-6369"/>
                          </a:stretch>
                        </a:blipFill>
                      </a:tcPr>
                    </a:tc>
                    <a:extLst>
                      <a:ext uri="{0D108BD9-81ED-4DB2-BD59-A6C34878D82A}">
                        <a16:rowId xmlns:a16="http://schemas.microsoft.com/office/drawing/2014/main" val="460853137"/>
                      </a:ext>
                    </a:extLst>
                  </a:tr>
                </a:tbl>
              </a:graphicData>
            </a:graphic>
          </p:graphicFrame>
        </mc:Fallback>
      </mc:AlternateContent>
      <p:sp>
        <p:nvSpPr>
          <p:cNvPr id="7" name="テキスト ボックス 6">
            <a:extLst>
              <a:ext uri="{FF2B5EF4-FFF2-40B4-BE49-F238E27FC236}">
                <a16:creationId xmlns:a16="http://schemas.microsoft.com/office/drawing/2014/main" id="{80B1EB59-1FDC-48A8-8C0F-21C1633122A2}"/>
              </a:ext>
            </a:extLst>
          </p:cNvPr>
          <p:cNvSpPr txBox="1"/>
          <p:nvPr/>
        </p:nvSpPr>
        <p:spPr>
          <a:xfrm>
            <a:off x="555812" y="1330929"/>
            <a:ext cx="11259671" cy="523220"/>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制約対処の場合も、解の選択方法を工夫する。</a:t>
            </a:r>
            <a:endParaRPr lang="en-US" altLang="ja-JP" sz="2800" dirty="0"/>
          </a:p>
        </p:txBody>
      </p:sp>
      <p:sp>
        <p:nvSpPr>
          <p:cNvPr id="8" name="テキスト ボックス 7">
            <a:extLst>
              <a:ext uri="{FF2B5EF4-FFF2-40B4-BE49-F238E27FC236}">
                <a16:creationId xmlns:a16="http://schemas.microsoft.com/office/drawing/2014/main" id="{CCAB9FBE-540D-44C9-A06C-CEFD9C517E96}"/>
              </a:ext>
            </a:extLst>
          </p:cNvPr>
          <p:cNvSpPr txBox="1"/>
          <p:nvPr/>
        </p:nvSpPr>
        <p:spPr>
          <a:xfrm>
            <a:off x="555812" y="31096"/>
            <a:ext cx="4733364" cy="369332"/>
          </a:xfrm>
          <a:prstGeom prst="rect">
            <a:avLst/>
          </a:prstGeom>
          <a:noFill/>
        </p:spPr>
        <p:txBody>
          <a:bodyPr wrap="square" rtlCol="0">
            <a:spAutoFit/>
          </a:bodyPr>
          <a:lstStyle/>
          <a:p>
            <a:r>
              <a:rPr lang="en-US" altLang="ja-JP" dirty="0"/>
              <a:t>3. </a:t>
            </a:r>
            <a:r>
              <a:rPr lang="ja-JP" altLang="en-US" dirty="0"/>
              <a:t>アルゴリズムの各機能に対する考察</a:t>
            </a:r>
          </a:p>
        </p:txBody>
      </p:sp>
    </p:spTree>
    <p:extLst>
      <p:ext uri="{BB962C8B-B14F-4D97-AF65-F5344CB8AC3E}">
        <p14:creationId xmlns:p14="http://schemas.microsoft.com/office/powerpoint/2010/main" val="1039025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131198"/>
            <a:ext cx="10515600" cy="1325563"/>
          </a:xfrm>
        </p:spPr>
        <p:txBody>
          <a:bodyPr/>
          <a:lstStyle/>
          <a:p>
            <a:r>
              <a:rPr kumimoji="1" lang="ja-JP" altLang="en-US" dirty="0"/>
              <a:t>目的と各機能の関係性</a:t>
            </a:r>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29</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60098C11-6B9C-4D76-AB87-C5F7A90F39F6}"/>
              </a:ext>
            </a:extLst>
          </p:cNvPr>
          <p:cNvSpPr txBox="1"/>
          <p:nvPr/>
        </p:nvSpPr>
        <p:spPr>
          <a:xfrm>
            <a:off x="555812" y="1255513"/>
            <a:ext cx="11259671" cy="2677656"/>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解空間における目的関数の景観の複雑さを仮定すると、近傍生成の式や、近傍生成における参照解の選択方法を工夫する。</a:t>
            </a:r>
            <a:endParaRPr lang="en-US" altLang="ja-JP" sz="2800" dirty="0"/>
          </a:p>
          <a:p>
            <a:pPr marL="342900" indent="-342900">
              <a:buClr>
                <a:srgbClr val="FFC000"/>
              </a:buClr>
              <a:buFont typeface="Wingdings" panose="05000000000000000000" pitchFamily="2" charset="2"/>
              <a:buChar char="n"/>
            </a:pPr>
            <a:r>
              <a:rPr lang="ja-JP" altLang="en-US" sz="2800" dirty="0"/>
              <a:t>特殊なクラスや目的を仮定すると、求めたい解集合が異なるため、それに適するように、近傍生成における参照解の選択方法や次世代の解集合の選択方法を工夫する。</a:t>
            </a:r>
            <a:endParaRPr lang="en-US" altLang="ja-JP" sz="2800" dirty="0"/>
          </a:p>
          <a:p>
            <a:pPr marL="342900" indent="-342900">
              <a:buClr>
                <a:srgbClr val="FFC000"/>
              </a:buClr>
              <a:buFont typeface="Wingdings" panose="05000000000000000000" pitchFamily="2" charset="2"/>
              <a:buChar char="n"/>
            </a:pPr>
            <a:r>
              <a:rPr lang="ja-JP" altLang="en-US" sz="2800" dirty="0"/>
              <a:t>今回はどちらにも該当するため、各機能での工夫が必要。</a:t>
            </a:r>
            <a:endParaRPr lang="en-US" altLang="ja-JP" sz="2800" dirty="0"/>
          </a:p>
        </p:txBody>
      </p:sp>
      <p:graphicFrame>
        <p:nvGraphicFramePr>
          <p:cNvPr id="8" name="表 4">
            <a:extLst>
              <a:ext uri="{FF2B5EF4-FFF2-40B4-BE49-F238E27FC236}">
                <a16:creationId xmlns:a16="http://schemas.microsoft.com/office/drawing/2014/main" id="{27029FD7-BE11-43D4-A4B9-6BB1A98E83F5}"/>
              </a:ext>
            </a:extLst>
          </p:cNvPr>
          <p:cNvGraphicFramePr>
            <a:graphicFrameLocks noGrp="1"/>
          </p:cNvGraphicFramePr>
          <p:nvPr>
            <p:extLst>
              <p:ext uri="{D42A27DB-BD31-4B8C-83A1-F6EECF244321}">
                <p14:modId xmlns:p14="http://schemas.microsoft.com/office/powerpoint/2010/main" val="3563237516"/>
              </p:ext>
            </p:extLst>
          </p:nvPr>
        </p:nvGraphicFramePr>
        <p:xfrm>
          <a:off x="1593130" y="4131081"/>
          <a:ext cx="10326312" cy="2133600"/>
        </p:xfrm>
        <a:graphic>
          <a:graphicData uri="http://schemas.openxmlformats.org/drawingml/2006/table">
            <a:tbl>
              <a:tblPr firstRow="1" bandRow="1">
                <a:tableStyleId>{5C22544A-7EE6-4342-B048-85BDC9FD1C3A}</a:tableStyleId>
              </a:tblPr>
              <a:tblGrid>
                <a:gridCol w="1659118">
                  <a:extLst>
                    <a:ext uri="{9D8B030D-6E8A-4147-A177-3AD203B41FA5}">
                      <a16:colId xmlns:a16="http://schemas.microsoft.com/office/drawing/2014/main" val="2220109100"/>
                    </a:ext>
                  </a:extLst>
                </a:gridCol>
                <a:gridCol w="2281286">
                  <a:extLst>
                    <a:ext uri="{9D8B030D-6E8A-4147-A177-3AD203B41FA5}">
                      <a16:colId xmlns:a16="http://schemas.microsoft.com/office/drawing/2014/main" val="1842170252"/>
                    </a:ext>
                  </a:extLst>
                </a:gridCol>
                <a:gridCol w="1508289">
                  <a:extLst>
                    <a:ext uri="{9D8B030D-6E8A-4147-A177-3AD203B41FA5}">
                      <a16:colId xmlns:a16="http://schemas.microsoft.com/office/drawing/2014/main" val="1540408789"/>
                    </a:ext>
                  </a:extLst>
                </a:gridCol>
                <a:gridCol w="2705493">
                  <a:extLst>
                    <a:ext uri="{9D8B030D-6E8A-4147-A177-3AD203B41FA5}">
                      <a16:colId xmlns:a16="http://schemas.microsoft.com/office/drawing/2014/main" val="3416797041"/>
                    </a:ext>
                  </a:extLst>
                </a:gridCol>
                <a:gridCol w="2172126">
                  <a:extLst>
                    <a:ext uri="{9D8B030D-6E8A-4147-A177-3AD203B41FA5}">
                      <a16:colId xmlns:a16="http://schemas.microsoft.com/office/drawing/2014/main" val="2944675582"/>
                    </a:ext>
                  </a:extLst>
                </a:gridCol>
              </a:tblGrid>
              <a:tr h="237518">
                <a:tc>
                  <a:txBody>
                    <a:bodyPr/>
                    <a:lstStyle/>
                    <a:p>
                      <a:pPr algn="ctr"/>
                      <a:r>
                        <a:rPr kumimoji="1" lang="ja-JP" altLang="en-US" sz="1400" dirty="0"/>
                        <a:t>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サブ目的・想定性質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近傍生成式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近傍生成における参照解の選択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次世代の有望な解の選択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1421008"/>
                  </a:ext>
                </a:extLst>
              </a:tr>
              <a:tr h="242399">
                <a:tc>
                  <a:txBody>
                    <a:bodyPr/>
                    <a:lstStyle/>
                    <a:p>
                      <a:r>
                        <a:rPr kumimoji="1" lang="ja-JP" altLang="en-US" sz="1400" dirty="0"/>
                        <a:t>単一目的・無制約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solidFill>
                            <a:srgbClr val="FF0000"/>
                          </a:solidFill>
                        </a:rPr>
                        <a:t>高次元・目的関数の性質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〇</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4671996"/>
                  </a:ext>
                </a:extLst>
              </a:tr>
              <a:tr h="2459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単一目的・無制約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rgbClr val="FF0000"/>
                          </a:solidFill>
                        </a:rPr>
                        <a:t>多峰性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135989"/>
                  </a:ext>
                </a:extLst>
              </a:tr>
              <a:tr h="2459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単一目的・無制約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rgbClr val="FF0000"/>
                          </a:solidFill>
                        </a:rPr>
                        <a:t>優良解集合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9259627"/>
                  </a:ext>
                </a:extLst>
              </a:tr>
              <a:tr h="2459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rgbClr val="FF0000"/>
                          </a:solidFill>
                        </a:rPr>
                        <a:t>多目的</a:t>
                      </a:r>
                      <a:r>
                        <a:rPr kumimoji="1" lang="ja-JP" altLang="en-US" sz="1400" dirty="0"/>
                        <a:t>・無制約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特になし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5615274"/>
                  </a:ext>
                </a:extLst>
              </a:tr>
              <a:tr h="187664">
                <a:tc>
                  <a:txBody>
                    <a:bodyPr/>
                    <a:lstStyle/>
                    <a:p>
                      <a:r>
                        <a:rPr kumimoji="1" lang="ja-JP" altLang="en-US" sz="1400" dirty="0"/>
                        <a:t>単一目的・</a:t>
                      </a:r>
                      <a:r>
                        <a:rPr kumimoji="1" lang="ja-JP" altLang="en-US" sz="1400" dirty="0">
                          <a:solidFill>
                            <a:srgbClr val="FF0000"/>
                          </a:solidFill>
                        </a:rPr>
                        <a:t>有制約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特になし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9431233"/>
                  </a:ext>
                </a:extLst>
              </a:tr>
              <a:tr h="187664">
                <a:tc>
                  <a:txBody>
                    <a:bodyPr/>
                    <a:lstStyle/>
                    <a:p>
                      <a:r>
                        <a:rPr kumimoji="1" lang="ja-JP" altLang="en-US" sz="1400" b="0" dirty="0"/>
                        <a:t>単一目的・</a:t>
                      </a:r>
                      <a:r>
                        <a:rPr kumimoji="1" lang="ja-JP" altLang="en-US" sz="1400" b="0" dirty="0">
                          <a:solidFill>
                            <a:srgbClr val="FF0000"/>
                          </a:solidFill>
                        </a:rPr>
                        <a:t>有制約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kumimoji="1" lang="ja-JP" altLang="en-US" sz="1400" b="0" dirty="0">
                          <a:solidFill>
                            <a:srgbClr val="FF0000"/>
                          </a:solidFill>
                        </a:rPr>
                        <a:t>高次元・制約関数の性質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52767377"/>
                  </a:ext>
                </a:extLst>
              </a:tr>
            </a:tbl>
          </a:graphicData>
        </a:graphic>
      </p:graphicFrame>
      <p:sp>
        <p:nvSpPr>
          <p:cNvPr id="4" name="左中かっこ 3">
            <a:extLst>
              <a:ext uri="{FF2B5EF4-FFF2-40B4-BE49-F238E27FC236}">
                <a16:creationId xmlns:a16="http://schemas.microsoft.com/office/drawing/2014/main" id="{1E59071E-BE97-42B7-A658-765D4DC8559D}"/>
              </a:ext>
            </a:extLst>
          </p:cNvPr>
          <p:cNvSpPr/>
          <p:nvPr/>
        </p:nvSpPr>
        <p:spPr>
          <a:xfrm>
            <a:off x="1423448" y="4484804"/>
            <a:ext cx="103694" cy="2097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左中かっこ 9">
            <a:extLst>
              <a:ext uri="{FF2B5EF4-FFF2-40B4-BE49-F238E27FC236}">
                <a16:creationId xmlns:a16="http://schemas.microsoft.com/office/drawing/2014/main" id="{0340ED7C-264E-4EFE-8302-E073744DFD9D}"/>
              </a:ext>
            </a:extLst>
          </p:cNvPr>
          <p:cNvSpPr/>
          <p:nvPr/>
        </p:nvSpPr>
        <p:spPr>
          <a:xfrm>
            <a:off x="1423448" y="4788033"/>
            <a:ext cx="98981" cy="11320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DB4F380-8A6C-4CCB-93C7-6EFBDAB8E98A}"/>
              </a:ext>
            </a:extLst>
          </p:cNvPr>
          <p:cNvSpPr txBox="1"/>
          <p:nvPr/>
        </p:nvSpPr>
        <p:spPr>
          <a:xfrm>
            <a:off x="0" y="4348329"/>
            <a:ext cx="1480007" cy="523220"/>
          </a:xfrm>
          <a:prstGeom prst="rect">
            <a:avLst/>
          </a:prstGeom>
          <a:noFill/>
        </p:spPr>
        <p:txBody>
          <a:bodyPr wrap="square" rtlCol="0">
            <a:spAutoFit/>
          </a:bodyPr>
          <a:lstStyle/>
          <a:p>
            <a:pPr algn="ctr"/>
            <a:r>
              <a:rPr lang="ja-JP" altLang="en-US" sz="1400" b="1" dirty="0"/>
              <a:t>標準設定で複雑な性質を仮定</a:t>
            </a:r>
          </a:p>
        </p:txBody>
      </p:sp>
      <p:sp>
        <p:nvSpPr>
          <p:cNvPr id="12" name="テキスト ボックス 11">
            <a:extLst>
              <a:ext uri="{FF2B5EF4-FFF2-40B4-BE49-F238E27FC236}">
                <a16:creationId xmlns:a16="http://schemas.microsoft.com/office/drawing/2014/main" id="{2DCC44B4-0F5B-407E-B8E7-19CE8817D07E}"/>
              </a:ext>
            </a:extLst>
          </p:cNvPr>
          <p:cNvSpPr txBox="1"/>
          <p:nvPr/>
        </p:nvSpPr>
        <p:spPr>
          <a:xfrm>
            <a:off x="0" y="5140318"/>
            <a:ext cx="1480007" cy="523220"/>
          </a:xfrm>
          <a:prstGeom prst="rect">
            <a:avLst/>
          </a:prstGeom>
          <a:noFill/>
        </p:spPr>
        <p:txBody>
          <a:bodyPr wrap="square" rtlCol="0">
            <a:spAutoFit/>
          </a:bodyPr>
          <a:lstStyle/>
          <a:p>
            <a:pPr algn="ctr"/>
            <a:r>
              <a:rPr lang="ja-JP" altLang="en-US" sz="1400" b="1" dirty="0"/>
              <a:t>特殊なクラスや目的を仮定</a:t>
            </a:r>
          </a:p>
        </p:txBody>
      </p:sp>
      <p:sp>
        <p:nvSpPr>
          <p:cNvPr id="13" name="左中かっこ 12">
            <a:extLst>
              <a:ext uri="{FF2B5EF4-FFF2-40B4-BE49-F238E27FC236}">
                <a16:creationId xmlns:a16="http://schemas.microsoft.com/office/drawing/2014/main" id="{33549EC9-7653-4986-A9E6-2F99AAEADACE}"/>
              </a:ext>
            </a:extLst>
          </p:cNvPr>
          <p:cNvSpPr/>
          <p:nvPr/>
        </p:nvSpPr>
        <p:spPr>
          <a:xfrm>
            <a:off x="1418735" y="6004093"/>
            <a:ext cx="103694" cy="2097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FAC9C51-4CC9-4554-BB90-042ECC8E7120}"/>
              </a:ext>
            </a:extLst>
          </p:cNvPr>
          <p:cNvSpPr txBox="1"/>
          <p:nvPr/>
        </p:nvSpPr>
        <p:spPr>
          <a:xfrm>
            <a:off x="148471" y="5956904"/>
            <a:ext cx="1183063" cy="307777"/>
          </a:xfrm>
          <a:prstGeom prst="rect">
            <a:avLst/>
          </a:prstGeom>
          <a:noFill/>
        </p:spPr>
        <p:txBody>
          <a:bodyPr wrap="square" rtlCol="0">
            <a:spAutoFit/>
          </a:bodyPr>
          <a:lstStyle/>
          <a:p>
            <a:pPr algn="ctr"/>
            <a:r>
              <a:rPr lang="ja-JP" altLang="en-US" sz="1400" b="1" dirty="0">
                <a:solidFill>
                  <a:srgbClr val="FF0000"/>
                </a:solidFill>
              </a:rPr>
              <a:t>今回の仮定</a:t>
            </a:r>
          </a:p>
        </p:txBody>
      </p:sp>
      <p:sp>
        <p:nvSpPr>
          <p:cNvPr id="15" name="テキスト ボックス 14">
            <a:extLst>
              <a:ext uri="{FF2B5EF4-FFF2-40B4-BE49-F238E27FC236}">
                <a16:creationId xmlns:a16="http://schemas.microsoft.com/office/drawing/2014/main" id="{371788F2-62EB-436C-93DF-26A7FC509E35}"/>
              </a:ext>
            </a:extLst>
          </p:cNvPr>
          <p:cNvSpPr txBox="1"/>
          <p:nvPr/>
        </p:nvSpPr>
        <p:spPr>
          <a:xfrm>
            <a:off x="555812" y="31096"/>
            <a:ext cx="4733364" cy="369332"/>
          </a:xfrm>
          <a:prstGeom prst="rect">
            <a:avLst/>
          </a:prstGeom>
          <a:noFill/>
        </p:spPr>
        <p:txBody>
          <a:bodyPr wrap="square" rtlCol="0">
            <a:spAutoFit/>
          </a:bodyPr>
          <a:lstStyle/>
          <a:p>
            <a:r>
              <a:rPr lang="en-US" altLang="ja-JP" dirty="0"/>
              <a:t>3. </a:t>
            </a:r>
            <a:r>
              <a:rPr lang="ja-JP" altLang="en-US" dirty="0"/>
              <a:t>アルゴリズムの各機能に対する考察</a:t>
            </a:r>
          </a:p>
        </p:txBody>
      </p:sp>
    </p:spTree>
    <p:extLst>
      <p:ext uri="{BB962C8B-B14F-4D97-AF65-F5344CB8AC3E}">
        <p14:creationId xmlns:p14="http://schemas.microsoft.com/office/powerpoint/2010/main" val="3597442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95339"/>
            <a:ext cx="10515600" cy="1325563"/>
          </a:xfrm>
        </p:spPr>
        <p:txBody>
          <a:bodyPr/>
          <a:lstStyle/>
          <a:p>
            <a:r>
              <a:rPr kumimoji="1" lang="ja-JP" altLang="en-US" dirty="0"/>
              <a:t>目的</a:t>
            </a:r>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3</a:t>
            </a:fld>
            <a:endParaRPr kumimoji="1" lang="ja-JP" altLang="en-US" sz="1800" dirty="0"/>
          </a:p>
        </p:txBody>
      </p:sp>
      <p:sp>
        <p:nvSpPr>
          <p:cNvPr id="10" name="テキスト ボックス 9">
            <a:extLst>
              <a:ext uri="{FF2B5EF4-FFF2-40B4-BE49-F238E27FC236}">
                <a16:creationId xmlns:a16="http://schemas.microsoft.com/office/drawing/2014/main" id="{B5B0DDDB-0FA4-4EB0-9B40-0C254975D8D1}"/>
              </a:ext>
            </a:extLst>
          </p:cNvPr>
          <p:cNvSpPr txBox="1"/>
          <p:nvPr/>
        </p:nvSpPr>
        <p:spPr>
          <a:xfrm>
            <a:off x="555811" y="1420902"/>
            <a:ext cx="11259671" cy="3431709"/>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本打合せの目的</a:t>
            </a:r>
            <a:endParaRPr lang="en-US" altLang="ja-JP" sz="2800" dirty="0"/>
          </a:p>
          <a:p>
            <a:pPr marL="914400" lvl="1" indent="-457200">
              <a:spcBef>
                <a:spcPts val="600"/>
              </a:spcBef>
              <a:buClr>
                <a:schemeClr val="bg1">
                  <a:lumMod val="65000"/>
                </a:schemeClr>
              </a:buClr>
              <a:buFont typeface="Wingdings" panose="05000000000000000000" pitchFamily="2" charset="2"/>
              <a:buChar char="u"/>
            </a:pPr>
            <a:r>
              <a:rPr lang="ja-JP" altLang="en-US" sz="2400" dirty="0"/>
              <a:t>佐藤君に担当していただく本研究テーマを説明し、目的や意義を理解してもらう。</a:t>
            </a:r>
            <a:endParaRPr lang="en-US" altLang="ja-JP" sz="2400" dirty="0"/>
          </a:p>
          <a:p>
            <a:pPr marL="914400" lvl="1" indent="-457200">
              <a:spcBef>
                <a:spcPts val="600"/>
              </a:spcBef>
              <a:buClr>
                <a:schemeClr val="bg1">
                  <a:lumMod val="65000"/>
                </a:schemeClr>
              </a:buClr>
              <a:buFont typeface="Wingdings" panose="05000000000000000000" pitchFamily="2" charset="2"/>
              <a:buChar char="u"/>
            </a:pPr>
            <a:r>
              <a:rPr lang="ja-JP" altLang="en-US" sz="2400" dirty="0"/>
              <a:t>佐藤君の卒研の進め方を決定し、着手する準備を始めてもらう。</a:t>
            </a:r>
            <a:endParaRPr lang="en-US" altLang="ja-JP" sz="2800" dirty="0"/>
          </a:p>
          <a:p>
            <a:pPr marL="342900" indent="-342900">
              <a:buClr>
                <a:srgbClr val="FFC000"/>
              </a:buClr>
              <a:buFont typeface="Wingdings" panose="05000000000000000000" pitchFamily="2" charset="2"/>
              <a:buChar char="n"/>
            </a:pPr>
            <a:r>
              <a:rPr lang="ja-JP" altLang="en-US" sz="2800" dirty="0"/>
              <a:t>本研究テーマ</a:t>
            </a:r>
            <a:endParaRPr lang="en-US" altLang="ja-JP" sz="2400" dirty="0"/>
          </a:p>
          <a:p>
            <a:pPr marL="914400" lvl="1" indent="-457200">
              <a:spcBef>
                <a:spcPts val="600"/>
              </a:spcBef>
              <a:buClr>
                <a:schemeClr val="bg1">
                  <a:lumMod val="65000"/>
                </a:schemeClr>
              </a:buClr>
              <a:buFont typeface="Wingdings" panose="05000000000000000000" pitchFamily="2" charset="2"/>
              <a:buChar char="u"/>
            </a:pPr>
            <a:r>
              <a:rPr lang="ja-JP" altLang="en-US" sz="2400" dirty="0"/>
              <a:t>連続変数向けアルゴリズム</a:t>
            </a:r>
            <a:endParaRPr lang="en-US" altLang="ja-JP" sz="2400" dirty="0"/>
          </a:p>
          <a:p>
            <a:pPr marL="1371600" lvl="2" indent="-457200">
              <a:spcBef>
                <a:spcPts val="600"/>
              </a:spcBef>
              <a:buClr>
                <a:schemeClr val="bg1">
                  <a:lumMod val="65000"/>
                </a:schemeClr>
              </a:buClr>
              <a:buFont typeface="Wingdings" panose="05000000000000000000" pitchFamily="2" charset="2"/>
              <a:buChar char="Ø"/>
            </a:pPr>
            <a:r>
              <a:rPr lang="ja-JP" altLang="en-US" sz="2000" dirty="0"/>
              <a:t>問題クラス：大規模・有制約・非線形・</a:t>
            </a:r>
            <a:r>
              <a:rPr lang="en-US" altLang="ja-JP" sz="2000" dirty="0"/>
              <a:t>0-1</a:t>
            </a:r>
            <a:r>
              <a:rPr lang="ja-JP" altLang="en-US" sz="2000" dirty="0"/>
              <a:t>混合変数</a:t>
            </a:r>
            <a:endParaRPr lang="en-US" altLang="ja-JP" sz="2000" dirty="0"/>
          </a:p>
          <a:p>
            <a:pPr marL="1371600" lvl="2" indent="-457200">
              <a:spcBef>
                <a:spcPts val="600"/>
              </a:spcBef>
              <a:buClr>
                <a:schemeClr val="bg1">
                  <a:lumMod val="65000"/>
                </a:schemeClr>
              </a:buClr>
              <a:buFont typeface="Wingdings" panose="05000000000000000000" pitchFamily="2" charset="2"/>
              <a:buChar char="Ø"/>
            </a:pPr>
            <a:r>
              <a:rPr lang="ja-JP" altLang="en-US" sz="2000" dirty="0"/>
              <a:t>メインのアルゴリズム部分：近傍生成</a:t>
            </a:r>
            <a:endParaRPr lang="en-US" altLang="ja-JP" sz="20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162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131198"/>
            <a:ext cx="10515600" cy="1325563"/>
          </a:xfrm>
        </p:spPr>
        <p:txBody>
          <a:bodyPr/>
          <a:lstStyle/>
          <a:p>
            <a:r>
              <a:rPr lang="ja-JP" altLang="en-US" dirty="0"/>
              <a:t>課題と解決方針</a:t>
            </a:r>
            <a:endParaRPr kumimoji="1" lang="ja-JP" altLang="en-US" dirty="0"/>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30</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6285AA6-97CF-4DDD-A5A8-74AB94B8F267}"/>
              </a:ext>
            </a:extLst>
          </p:cNvPr>
          <p:cNvSpPr txBox="1"/>
          <p:nvPr/>
        </p:nvSpPr>
        <p:spPr>
          <a:xfrm>
            <a:off x="555812" y="31096"/>
            <a:ext cx="4733364" cy="369332"/>
          </a:xfrm>
          <a:prstGeom prst="rect">
            <a:avLst/>
          </a:prstGeom>
          <a:noFill/>
        </p:spPr>
        <p:txBody>
          <a:bodyPr wrap="square" rtlCol="0">
            <a:spAutoFit/>
          </a:bodyPr>
          <a:lstStyle/>
          <a:p>
            <a:r>
              <a:rPr lang="en-US" altLang="ja-JP" dirty="0"/>
              <a:t>4. </a:t>
            </a:r>
            <a:r>
              <a:rPr lang="ja-JP" altLang="en-US" dirty="0"/>
              <a:t>探索戦略を実現するための方針</a:t>
            </a:r>
          </a:p>
        </p:txBody>
      </p:sp>
      <p:sp>
        <p:nvSpPr>
          <p:cNvPr id="7" name="テキスト ボックス 6">
            <a:extLst>
              <a:ext uri="{FF2B5EF4-FFF2-40B4-BE49-F238E27FC236}">
                <a16:creationId xmlns:a16="http://schemas.microsoft.com/office/drawing/2014/main" id="{60098C11-6B9C-4D76-AB87-C5F7A90F39F6}"/>
              </a:ext>
            </a:extLst>
          </p:cNvPr>
          <p:cNvSpPr txBox="1"/>
          <p:nvPr/>
        </p:nvSpPr>
        <p:spPr>
          <a:xfrm>
            <a:off x="555812" y="1330929"/>
            <a:ext cx="11259671" cy="1569660"/>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400" dirty="0"/>
              <a:t>課題①：初期配置領域に比べて実行可能領域が狭い場合、可能解の獲得は非効率になりやすい。</a:t>
            </a:r>
            <a:endParaRPr lang="en-US" altLang="ja-JP" sz="2400" dirty="0"/>
          </a:p>
          <a:p>
            <a:pPr marL="342900" indent="-342900">
              <a:buClr>
                <a:srgbClr val="FFC000"/>
              </a:buClr>
              <a:buFont typeface="Wingdings" panose="05000000000000000000" pitchFamily="2" charset="2"/>
              <a:buChar char="n"/>
            </a:pPr>
            <a:r>
              <a:rPr lang="ja-JP" altLang="en-US" sz="2400" dirty="0"/>
              <a:t>課題②：境界線や違反領域の景観が複雑な場合、探索が非効率になりやすい。</a:t>
            </a:r>
            <a:endParaRPr lang="en-US" altLang="ja-JP" sz="2400" dirty="0"/>
          </a:p>
          <a:p>
            <a:pPr marL="342900" indent="-342900">
              <a:buClr>
                <a:srgbClr val="FFC000"/>
              </a:buClr>
              <a:buFont typeface="Wingdings" panose="05000000000000000000" pitchFamily="2" charset="2"/>
              <a:buChar char="n"/>
            </a:pPr>
            <a:r>
              <a:rPr lang="ja-JP" altLang="en-US" sz="2400" dirty="0"/>
              <a:t>その要因と解決方針は下記の通りだと考えられる。</a:t>
            </a:r>
            <a:endParaRPr lang="en-US" altLang="ja-JP" sz="2400" dirty="0"/>
          </a:p>
        </p:txBody>
      </p:sp>
      <p:graphicFrame>
        <p:nvGraphicFramePr>
          <p:cNvPr id="8" name="表 4">
            <a:extLst>
              <a:ext uri="{FF2B5EF4-FFF2-40B4-BE49-F238E27FC236}">
                <a16:creationId xmlns:a16="http://schemas.microsoft.com/office/drawing/2014/main" id="{EDBE709A-1FF6-4DE7-B7D2-D813B6276230}"/>
              </a:ext>
            </a:extLst>
          </p:cNvPr>
          <p:cNvGraphicFramePr>
            <a:graphicFrameLocks noGrp="1"/>
          </p:cNvGraphicFramePr>
          <p:nvPr>
            <p:extLst>
              <p:ext uri="{D42A27DB-BD31-4B8C-83A1-F6EECF244321}">
                <p14:modId xmlns:p14="http://schemas.microsoft.com/office/powerpoint/2010/main" val="3254777502"/>
              </p:ext>
            </p:extLst>
          </p:nvPr>
        </p:nvGraphicFramePr>
        <p:xfrm>
          <a:off x="97688" y="3165429"/>
          <a:ext cx="11996623" cy="2926080"/>
        </p:xfrm>
        <a:graphic>
          <a:graphicData uri="http://schemas.openxmlformats.org/drawingml/2006/table">
            <a:tbl>
              <a:tblPr firstRow="1" bandRow="1">
                <a:tableStyleId>{5C22544A-7EE6-4342-B048-85BDC9FD1C3A}</a:tableStyleId>
              </a:tblPr>
              <a:tblGrid>
                <a:gridCol w="355509">
                  <a:extLst>
                    <a:ext uri="{9D8B030D-6E8A-4147-A177-3AD203B41FA5}">
                      <a16:colId xmlns:a16="http://schemas.microsoft.com/office/drawing/2014/main" val="1743343070"/>
                    </a:ext>
                  </a:extLst>
                </a:gridCol>
                <a:gridCol w="257946">
                  <a:extLst>
                    <a:ext uri="{9D8B030D-6E8A-4147-A177-3AD203B41FA5}">
                      <a16:colId xmlns:a16="http://schemas.microsoft.com/office/drawing/2014/main" val="2220109100"/>
                    </a:ext>
                  </a:extLst>
                </a:gridCol>
                <a:gridCol w="3257261">
                  <a:extLst>
                    <a:ext uri="{9D8B030D-6E8A-4147-A177-3AD203B41FA5}">
                      <a16:colId xmlns:a16="http://schemas.microsoft.com/office/drawing/2014/main" val="1842170252"/>
                    </a:ext>
                  </a:extLst>
                </a:gridCol>
                <a:gridCol w="5978723">
                  <a:extLst>
                    <a:ext uri="{9D8B030D-6E8A-4147-A177-3AD203B41FA5}">
                      <a16:colId xmlns:a16="http://schemas.microsoft.com/office/drawing/2014/main" val="3416797041"/>
                    </a:ext>
                  </a:extLst>
                </a:gridCol>
                <a:gridCol w="2147184">
                  <a:extLst>
                    <a:ext uri="{9D8B030D-6E8A-4147-A177-3AD203B41FA5}">
                      <a16:colId xmlns:a16="http://schemas.microsoft.com/office/drawing/2014/main" val="1742300923"/>
                    </a:ext>
                  </a:extLst>
                </a:gridCol>
              </a:tblGrid>
              <a:tr h="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要因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解決方針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反映させる機能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1421008"/>
                  </a:ext>
                </a:extLst>
              </a:tr>
              <a:tr h="0">
                <a:tc rowSpan="3">
                  <a:txBody>
                    <a:bodyPr/>
                    <a:lstStyle/>
                    <a:p>
                      <a:pPr algn="ctr"/>
                      <a:r>
                        <a:rPr kumimoji="1" lang="ja-JP" altLang="en-US" sz="1600" dirty="0"/>
                        <a:t>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1 </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solidFill>
                            <a:schemeClr val="tx1"/>
                          </a:solidFill>
                        </a:rPr>
                        <a:t>探索範囲の広さに比べて情報が少ない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探索点数・反復回数を増やすことで、情報を増やす</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⇒ただし、計算時間の増加を招きやすい</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あまり望ましくない</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4671996"/>
                  </a:ext>
                </a:extLst>
              </a:tr>
              <a:tr h="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初期配置領域に無駄な領域が多い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初期配置時点で、多くの制約を満たす領域に重点的にサンプリング</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⇒ただし、簡潔な制約しか考慮できない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135989"/>
                  </a:ext>
                </a:extLst>
              </a:tr>
              <a:tr h="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探索範囲が可能領域を包含していない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改善が見込める領域が探索範囲外にある場合、探索範囲を移動させる</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⇒有望領域の位置・方向の判定と、多様化する機構が必要</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rPr>
                        <a:t>近傍生成・解の選択</a:t>
                      </a:r>
                      <a:endParaRPr kumimoji="1" lang="en-US" altLang="ja-JP"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659259627"/>
                  </a:ext>
                </a:extLst>
              </a:tr>
              <a:tr h="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探索範囲が可能領域の形状・違反領域の等高線に適応していない</a:t>
                      </a:r>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解空間上の解分布や良さの情報を活用し、探索範囲を適応・限定させる</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⇒境界線の形状・等高線の推定と、探索範囲を適応させる機構が必要</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rPr>
                        <a:t>近傍生成・解の選択</a:t>
                      </a:r>
                      <a:endParaRPr kumimoji="1" lang="en-US" altLang="ja-JP"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113701799"/>
                  </a:ext>
                </a:extLst>
              </a:tr>
              <a:tr h="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各制約違反のスケール差に依存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スケール差にロバストな違反量の定義が必要</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⇒ランクベースか、正規化が必要</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解の選択</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9999889"/>
                  </a:ext>
                </a:extLst>
              </a:tr>
            </a:tbl>
          </a:graphicData>
        </a:graphic>
      </p:graphicFrame>
      <p:sp>
        <p:nvSpPr>
          <p:cNvPr id="9" name="吹き出し: 角を丸めた四角形 8">
            <a:extLst>
              <a:ext uri="{FF2B5EF4-FFF2-40B4-BE49-F238E27FC236}">
                <a16:creationId xmlns:a16="http://schemas.microsoft.com/office/drawing/2014/main" id="{458DC91A-E2BD-4038-90F0-501E22972582}"/>
              </a:ext>
            </a:extLst>
          </p:cNvPr>
          <p:cNvSpPr/>
          <p:nvPr/>
        </p:nvSpPr>
        <p:spPr>
          <a:xfrm>
            <a:off x="570267" y="6207151"/>
            <a:ext cx="4246830" cy="593266"/>
          </a:xfrm>
          <a:prstGeom prst="wedgeRoundRectCallout">
            <a:avLst>
              <a:gd name="adj1" fmla="val 23690"/>
              <a:gd name="adj2" fmla="val -139681"/>
              <a:gd name="adj3" fmla="val 16667"/>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t>アルゴリズムの探索効率に強く関係し、</a:t>
            </a:r>
            <a:endParaRPr lang="en-US" altLang="ja-JP" sz="1600" b="1" dirty="0"/>
          </a:p>
          <a:p>
            <a:pPr algn="ctr"/>
            <a:r>
              <a:rPr lang="ja-JP" altLang="en-US" sz="1600" b="1" dirty="0"/>
              <a:t>アルゴリズムの根底から検討が必要な要因</a:t>
            </a:r>
            <a:endParaRPr lang="en-US" altLang="ja-JP" sz="1600" b="1" dirty="0"/>
          </a:p>
        </p:txBody>
      </p:sp>
    </p:spTree>
    <p:extLst>
      <p:ext uri="{BB962C8B-B14F-4D97-AF65-F5344CB8AC3E}">
        <p14:creationId xmlns:p14="http://schemas.microsoft.com/office/powerpoint/2010/main" val="3163468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0" y="131198"/>
            <a:ext cx="10831409" cy="1325563"/>
          </a:xfrm>
        </p:spPr>
        <p:txBody>
          <a:bodyPr/>
          <a:lstStyle/>
          <a:p>
            <a:r>
              <a:rPr lang="ja-JP" altLang="en-US" dirty="0"/>
              <a:t>近傍生成におけるアイディア</a:t>
            </a:r>
            <a:endParaRPr kumimoji="1" lang="ja-JP" altLang="en-US" dirty="0"/>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31</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60098C11-6B9C-4D76-AB87-C5F7A90F39F6}"/>
              </a:ext>
            </a:extLst>
          </p:cNvPr>
          <p:cNvSpPr txBox="1"/>
          <p:nvPr/>
        </p:nvSpPr>
        <p:spPr>
          <a:xfrm>
            <a:off x="555812" y="1330929"/>
            <a:ext cx="11259671" cy="954107"/>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有制約における有望領域に対する探索範囲を柔軟に変えることで、ロバスト性・適応性を獲得したい。</a:t>
            </a:r>
            <a:endParaRPr lang="en-US" altLang="ja-JP" sz="2800" dirty="0"/>
          </a:p>
        </p:txBody>
      </p:sp>
      <p:sp>
        <p:nvSpPr>
          <p:cNvPr id="9" name="テキスト ボックス 8">
            <a:extLst>
              <a:ext uri="{FF2B5EF4-FFF2-40B4-BE49-F238E27FC236}">
                <a16:creationId xmlns:a16="http://schemas.microsoft.com/office/drawing/2014/main" id="{C9AC0738-24B3-4FDF-BCAC-4FF156D89BB9}"/>
              </a:ext>
            </a:extLst>
          </p:cNvPr>
          <p:cNvSpPr txBox="1"/>
          <p:nvPr/>
        </p:nvSpPr>
        <p:spPr>
          <a:xfrm>
            <a:off x="555812" y="31096"/>
            <a:ext cx="6637450" cy="369332"/>
          </a:xfrm>
          <a:prstGeom prst="rect">
            <a:avLst/>
          </a:prstGeom>
          <a:noFill/>
        </p:spPr>
        <p:txBody>
          <a:bodyPr wrap="square" rtlCol="0">
            <a:spAutoFit/>
          </a:bodyPr>
          <a:lstStyle/>
          <a:p>
            <a:r>
              <a:rPr lang="en-US" altLang="ja-JP" dirty="0"/>
              <a:t>4. </a:t>
            </a:r>
            <a:r>
              <a:rPr lang="ja-JP" altLang="en-US" dirty="0"/>
              <a:t>探索戦略を実現するための方針 </a:t>
            </a:r>
            <a:r>
              <a:rPr lang="en-US" altLang="ja-JP" dirty="0"/>
              <a:t>&gt; 4.1 </a:t>
            </a:r>
            <a:r>
              <a:rPr lang="ja-JP" altLang="en-US" dirty="0"/>
              <a:t>近傍生成における工夫</a:t>
            </a:r>
          </a:p>
        </p:txBody>
      </p:sp>
      <p:sp>
        <p:nvSpPr>
          <p:cNvPr id="10" name="テキスト ボックス 9">
            <a:extLst>
              <a:ext uri="{FF2B5EF4-FFF2-40B4-BE49-F238E27FC236}">
                <a16:creationId xmlns:a16="http://schemas.microsoft.com/office/drawing/2014/main" id="{0BF73407-F079-4868-ABE7-57EDC33540AF}"/>
              </a:ext>
            </a:extLst>
          </p:cNvPr>
          <p:cNvSpPr txBox="1"/>
          <p:nvPr/>
        </p:nvSpPr>
        <p:spPr>
          <a:xfrm>
            <a:off x="1532677" y="2321196"/>
            <a:ext cx="3294469" cy="369332"/>
          </a:xfrm>
          <a:prstGeom prst="rect">
            <a:avLst/>
          </a:prstGeom>
          <a:noFill/>
        </p:spPr>
        <p:txBody>
          <a:bodyPr wrap="square" rtlCol="0">
            <a:spAutoFit/>
          </a:bodyPr>
          <a:lstStyle/>
          <a:p>
            <a:pPr algn="ctr"/>
            <a:r>
              <a:rPr lang="ja-JP" altLang="en-US" b="1" dirty="0"/>
              <a:t>可能領域の形状への対処</a:t>
            </a:r>
          </a:p>
        </p:txBody>
      </p:sp>
      <p:cxnSp>
        <p:nvCxnSpPr>
          <p:cNvPr id="11" name="直線コネクタ 10">
            <a:extLst>
              <a:ext uri="{FF2B5EF4-FFF2-40B4-BE49-F238E27FC236}">
                <a16:creationId xmlns:a16="http://schemas.microsoft.com/office/drawing/2014/main" id="{481CF543-5CF8-4898-A747-625423A3BE16}"/>
              </a:ext>
            </a:extLst>
          </p:cNvPr>
          <p:cNvCxnSpPr>
            <a:cxnSpLocks/>
          </p:cNvCxnSpPr>
          <p:nvPr/>
        </p:nvCxnSpPr>
        <p:spPr>
          <a:xfrm>
            <a:off x="893912" y="2731400"/>
            <a:ext cx="4572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029B1667-6F7D-4D25-AB3E-6D77D6A3AE65}"/>
              </a:ext>
            </a:extLst>
          </p:cNvPr>
          <p:cNvSpPr txBox="1"/>
          <p:nvPr/>
        </p:nvSpPr>
        <p:spPr>
          <a:xfrm>
            <a:off x="6732496" y="2325889"/>
            <a:ext cx="4052048" cy="369332"/>
          </a:xfrm>
          <a:prstGeom prst="rect">
            <a:avLst/>
          </a:prstGeom>
          <a:noFill/>
        </p:spPr>
        <p:txBody>
          <a:bodyPr wrap="square" rtlCol="0">
            <a:spAutoFit/>
          </a:bodyPr>
          <a:lstStyle/>
          <a:p>
            <a:pPr algn="ctr"/>
            <a:r>
              <a:rPr lang="ja-JP" altLang="en-US" b="1" dirty="0"/>
              <a:t>違反領域の景観への対処</a:t>
            </a:r>
          </a:p>
        </p:txBody>
      </p:sp>
      <p:cxnSp>
        <p:nvCxnSpPr>
          <p:cNvPr id="13" name="直線コネクタ 12">
            <a:extLst>
              <a:ext uri="{FF2B5EF4-FFF2-40B4-BE49-F238E27FC236}">
                <a16:creationId xmlns:a16="http://schemas.microsoft.com/office/drawing/2014/main" id="{99D059CF-EB4B-4788-BCF6-61BAECF7442A}"/>
              </a:ext>
            </a:extLst>
          </p:cNvPr>
          <p:cNvCxnSpPr>
            <a:cxnSpLocks/>
          </p:cNvCxnSpPr>
          <p:nvPr/>
        </p:nvCxnSpPr>
        <p:spPr>
          <a:xfrm>
            <a:off x="6472520" y="2730725"/>
            <a:ext cx="4572000" cy="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0B00160-28D5-41BD-8DFA-A43F0A4A09FE}"/>
                  </a:ext>
                </a:extLst>
              </p:cNvPr>
              <p:cNvSpPr txBox="1"/>
              <p:nvPr/>
            </p:nvSpPr>
            <p:spPr>
              <a:xfrm>
                <a:off x="1998126" y="2970273"/>
                <a:ext cx="16093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a:latin typeface="Cambria Math" panose="02040503050406030204" pitchFamily="18" charset="0"/>
                            </a:rPr>
                            <m:t>2</m:t>
                          </m:r>
                        </m:sub>
                      </m:sSub>
                      <m:r>
                        <a:rPr lang="en-US" altLang="ja-JP" i="1">
                          <a:latin typeface="Cambria Math" panose="02040503050406030204" pitchFamily="18" charset="0"/>
                        </a:rPr>
                        <m:t>|&lt;</m:t>
                      </m:r>
                      <m:r>
                        <a:rPr lang="ja-JP" altLang="en-US" i="1">
                          <a:latin typeface="Cambria Math" panose="02040503050406030204" pitchFamily="18" charset="0"/>
                        </a:rPr>
                        <m:t>𝜀</m:t>
                      </m:r>
                    </m:oMath>
                  </m:oMathPara>
                </a14:m>
                <a:endParaRPr lang="ja-JP" altLang="en-US" dirty="0"/>
              </a:p>
            </p:txBody>
          </p:sp>
        </mc:Choice>
        <mc:Fallback xmlns="">
          <p:sp>
            <p:nvSpPr>
              <p:cNvPr id="20" name="テキスト ボックス 19">
                <a:extLst>
                  <a:ext uri="{FF2B5EF4-FFF2-40B4-BE49-F238E27FC236}">
                    <a16:creationId xmlns:a16="http://schemas.microsoft.com/office/drawing/2014/main" id="{E0B00160-28D5-41BD-8DFA-A43F0A4A09FE}"/>
                  </a:ext>
                </a:extLst>
              </p:cNvPr>
              <p:cNvSpPr txBox="1">
                <a:spLocks noRot="1" noChangeAspect="1" noMove="1" noResize="1" noEditPoints="1" noAdjustHandles="1" noChangeArrowheads="1" noChangeShapeType="1" noTextEdit="1"/>
              </p:cNvSpPr>
              <p:nvPr/>
            </p:nvSpPr>
            <p:spPr>
              <a:xfrm>
                <a:off x="1998126" y="2970273"/>
                <a:ext cx="1609392" cy="369332"/>
              </a:xfrm>
              <a:prstGeom prst="rect">
                <a:avLst/>
              </a:prstGeom>
              <a:blipFill>
                <a:blip r:embed="rId2"/>
                <a:stretch>
                  <a:fillRect b="-13115"/>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7C0878C7-52CF-4B25-8F90-A0624441544C}"/>
              </a:ext>
            </a:extLst>
          </p:cNvPr>
          <p:cNvPicPr>
            <a:picLocks noChangeAspect="1"/>
          </p:cNvPicPr>
          <p:nvPr/>
        </p:nvPicPr>
        <p:blipFill>
          <a:blip r:embed="rId3"/>
          <a:stretch>
            <a:fillRect/>
          </a:stretch>
        </p:blipFill>
        <p:spPr>
          <a:xfrm>
            <a:off x="555812" y="3066058"/>
            <a:ext cx="2390660" cy="2390660"/>
          </a:xfrm>
          <a:prstGeom prst="rect">
            <a:avLst/>
          </a:prstGeom>
        </p:spPr>
      </p:pic>
      <p:sp>
        <p:nvSpPr>
          <p:cNvPr id="21" name="テキスト ボックス 20">
            <a:extLst>
              <a:ext uri="{FF2B5EF4-FFF2-40B4-BE49-F238E27FC236}">
                <a16:creationId xmlns:a16="http://schemas.microsoft.com/office/drawing/2014/main" id="{14F87CFF-B28E-4EA9-A3E0-B93350369C43}"/>
              </a:ext>
            </a:extLst>
          </p:cNvPr>
          <p:cNvSpPr txBox="1"/>
          <p:nvPr/>
        </p:nvSpPr>
        <p:spPr>
          <a:xfrm>
            <a:off x="1150036" y="6352143"/>
            <a:ext cx="1205683" cy="369332"/>
          </a:xfrm>
          <a:prstGeom prst="rect">
            <a:avLst/>
          </a:prstGeom>
          <a:noFill/>
        </p:spPr>
        <p:txBody>
          <a:bodyPr wrap="square" rtlCol="0">
            <a:spAutoFit/>
          </a:bodyPr>
          <a:lstStyle/>
          <a:p>
            <a:r>
              <a:rPr lang="ja-JP" altLang="en-US" dirty="0">
                <a:solidFill>
                  <a:srgbClr val="0070C0"/>
                </a:solidFill>
              </a:rPr>
              <a:t>可能領域</a:t>
            </a:r>
          </a:p>
        </p:txBody>
      </p:sp>
      <p:sp>
        <p:nvSpPr>
          <p:cNvPr id="22" name="四角形: 角を丸くする 21">
            <a:extLst>
              <a:ext uri="{FF2B5EF4-FFF2-40B4-BE49-F238E27FC236}">
                <a16:creationId xmlns:a16="http://schemas.microsoft.com/office/drawing/2014/main" id="{EAAF0657-7E45-4032-9A19-3638B0E3EB2A}"/>
              </a:ext>
            </a:extLst>
          </p:cNvPr>
          <p:cNvSpPr/>
          <p:nvPr/>
        </p:nvSpPr>
        <p:spPr>
          <a:xfrm>
            <a:off x="709122" y="6364437"/>
            <a:ext cx="372110" cy="369332"/>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テキスト ボックス 22">
            <a:extLst>
              <a:ext uri="{FF2B5EF4-FFF2-40B4-BE49-F238E27FC236}">
                <a16:creationId xmlns:a16="http://schemas.microsoft.com/office/drawing/2014/main" id="{18F4FC10-114D-4D78-A766-31070EB813C0}"/>
              </a:ext>
            </a:extLst>
          </p:cNvPr>
          <p:cNvSpPr txBox="1"/>
          <p:nvPr/>
        </p:nvSpPr>
        <p:spPr>
          <a:xfrm>
            <a:off x="1150036" y="5849938"/>
            <a:ext cx="2611259" cy="369332"/>
          </a:xfrm>
          <a:prstGeom prst="rect">
            <a:avLst/>
          </a:prstGeom>
          <a:noFill/>
        </p:spPr>
        <p:txBody>
          <a:bodyPr wrap="square" rtlCol="0">
            <a:spAutoFit/>
          </a:bodyPr>
          <a:lstStyle/>
          <a:p>
            <a:r>
              <a:rPr lang="ja-JP" altLang="en-US" dirty="0">
                <a:solidFill>
                  <a:schemeClr val="accent2"/>
                </a:solidFill>
              </a:rPr>
              <a:t>目的関数値が良い領域</a:t>
            </a:r>
          </a:p>
        </p:txBody>
      </p:sp>
      <p:sp>
        <p:nvSpPr>
          <p:cNvPr id="24" name="四角形: 角を丸くする 23">
            <a:extLst>
              <a:ext uri="{FF2B5EF4-FFF2-40B4-BE49-F238E27FC236}">
                <a16:creationId xmlns:a16="http://schemas.microsoft.com/office/drawing/2014/main" id="{F343B071-B43E-472A-ADFB-A564D7E3B777}"/>
              </a:ext>
            </a:extLst>
          </p:cNvPr>
          <p:cNvSpPr/>
          <p:nvPr/>
        </p:nvSpPr>
        <p:spPr>
          <a:xfrm>
            <a:off x="709122" y="5852805"/>
            <a:ext cx="372110" cy="369332"/>
          </a:xfrm>
          <a:prstGeom prst="roundRect">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四角形: 角を丸くする 24">
            <a:extLst>
              <a:ext uri="{FF2B5EF4-FFF2-40B4-BE49-F238E27FC236}">
                <a16:creationId xmlns:a16="http://schemas.microsoft.com/office/drawing/2014/main" id="{EDDEF1F8-6A4C-4F6B-9BEF-96B896A7B6F5}"/>
              </a:ext>
            </a:extLst>
          </p:cNvPr>
          <p:cNvSpPr/>
          <p:nvPr/>
        </p:nvSpPr>
        <p:spPr>
          <a:xfrm>
            <a:off x="958740" y="3604423"/>
            <a:ext cx="1696926" cy="1592877"/>
          </a:xfrm>
          <a:prstGeom prst="round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26" name="四角形: 角を丸くする 25">
            <a:extLst>
              <a:ext uri="{FF2B5EF4-FFF2-40B4-BE49-F238E27FC236}">
                <a16:creationId xmlns:a16="http://schemas.microsoft.com/office/drawing/2014/main" id="{0B74EEFD-D9BD-4F4F-B1D6-55C4FC576533}"/>
              </a:ext>
            </a:extLst>
          </p:cNvPr>
          <p:cNvSpPr/>
          <p:nvPr/>
        </p:nvSpPr>
        <p:spPr>
          <a:xfrm rot="18907984">
            <a:off x="688022" y="3969184"/>
            <a:ext cx="2154643" cy="776598"/>
          </a:xfrm>
          <a:prstGeom prst="roundRect">
            <a:avLst/>
          </a:prstGeom>
          <a:noFill/>
          <a:ln>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27" name="テキスト ボックス 26">
            <a:extLst>
              <a:ext uri="{FF2B5EF4-FFF2-40B4-BE49-F238E27FC236}">
                <a16:creationId xmlns:a16="http://schemas.microsoft.com/office/drawing/2014/main" id="{406AA699-8E68-4CAE-84AB-8727A3A58EB3}"/>
              </a:ext>
            </a:extLst>
          </p:cNvPr>
          <p:cNvSpPr txBox="1"/>
          <p:nvPr/>
        </p:nvSpPr>
        <p:spPr>
          <a:xfrm>
            <a:off x="2974873" y="3688427"/>
            <a:ext cx="2611259" cy="923330"/>
          </a:xfrm>
          <a:prstGeom prst="rect">
            <a:avLst/>
          </a:prstGeom>
          <a:noFill/>
        </p:spPr>
        <p:txBody>
          <a:bodyPr wrap="square" rtlCol="0">
            <a:spAutoFit/>
          </a:bodyPr>
          <a:lstStyle/>
          <a:p>
            <a:pPr algn="ctr"/>
            <a:r>
              <a:rPr lang="ja-JP" altLang="en-US" dirty="0"/>
              <a:t>近傍は等方的よりも、形状に適応させたほうが探索効率が良い</a:t>
            </a:r>
          </a:p>
        </p:txBody>
      </p:sp>
      <p:pic>
        <p:nvPicPr>
          <p:cNvPr id="8" name="図 7">
            <a:extLst>
              <a:ext uri="{FF2B5EF4-FFF2-40B4-BE49-F238E27FC236}">
                <a16:creationId xmlns:a16="http://schemas.microsoft.com/office/drawing/2014/main" id="{EC1B14C3-75C7-4E72-8C68-A13E2A4AF5F7}"/>
              </a:ext>
            </a:extLst>
          </p:cNvPr>
          <p:cNvPicPr>
            <a:picLocks noChangeAspect="1"/>
          </p:cNvPicPr>
          <p:nvPr/>
        </p:nvPicPr>
        <p:blipFill>
          <a:blip r:embed="rId4"/>
          <a:stretch>
            <a:fillRect/>
          </a:stretch>
        </p:blipFill>
        <p:spPr>
          <a:xfrm>
            <a:off x="6185647" y="2979231"/>
            <a:ext cx="2398837" cy="2477487"/>
          </a:xfrm>
          <a:prstGeom prst="rect">
            <a:avLst/>
          </a:prstGeom>
        </p:spPr>
      </p:pic>
      <p:sp>
        <p:nvSpPr>
          <p:cNvPr id="28" name="テキスト ボックス 27">
            <a:extLst>
              <a:ext uri="{FF2B5EF4-FFF2-40B4-BE49-F238E27FC236}">
                <a16:creationId xmlns:a16="http://schemas.microsoft.com/office/drawing/2014/main" id="{6D9C6268-703A-453D-B35F-D5458153DCE4}"/>
              </a:ext>
            </a:extLst>
          </p:cNvPr>
          <p:cNvSpPr txBox="1"/>
          <p:nvPr/>
        </p:nvSpPr>
        <p:spPr>
          <a:xfrm>
            <a:off x="8610600" y="3688427"/>
            <a:ext cx="3025588" cy="923330"/>
          </a:xfrm>
          <a:prstGeom prst="rect">
            <a:avLst/>
          </a:prstGeom>
          <a:noFill/>
        </p:spPr>
        <p:txBody>
          <a:bodyPr wrap="square" rtlCol="0">
            <a:spAutoFit/>
          </a:bodyPr>
          <a:lstStyle/>
          <a:p>
            <a:pPr algn="ctr"/>
            <a:r>
              <a:rPr lang="ja-JP" altLang="en-US" dirty="0"/>
              <a:t>近傍は等方的よりも、</a:t>
            </a:r>
            <a:endParaRPr lang="en-US" altLang="ja-JP" dirty="0"/>
          </a:p>
          <a:p>
            <a:pPr algn="ctr"/>
            <a:r>
              <a:rPr lang="ja-JP" altLang="en-US" dirty="0"/>
              <a:t>違反量の景観に適応させたほうが探索効率が良い</a:t>
            </a:r>
          </a:p>
        </p:txBody>
      </p:sp>
      <p:sp>
        <p:nvSpPr>
          <p:cNvPr id="29" name="四角形: 角を丸くする 28">
            <a:extLst>
              <a:ext uri="{FF2B5EF4-FFF2-40B4-BE49-F238E27FC236}">
                <a16:creationId xmlns:a16="http://schemas.microsoft.com/office/drawing/2014/main" id="{1C32A2CE-86AF-4A73-B781-817FE4AFFDE4}"/>
              </a:ext>
            </a:extLst>
          </p:cNvPr>
          <p:cNvSpPr/>
          <p:nvPr/>
        </p:nvSpPr>
        <p:spPr>
          <a:xfrm>
            <a:off x="7532405" y="4049468"/>
            <a:ext cx="1042498" cy="1023557"/>
          </a:xfrm>
          <a:prstGeom prst="round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30" name="四角形: 角を丸くする 29">
            <a:extLst>
              <a:ext uri="{FF2B5EF4-FFF2-40B4-BE49-F238E27FC236}">
                <a16:creationId xmlns:a16="http://schemas.microsoft.com/office/drawing/2014/main" id="{72DCF282-B9E3-4785-9289-696EF53D591F}"/>
              </a:ext>
            </a:extLst>
          </p:cNvPr>
          <p:cNvSpPr/>
          <p:nvPr/>
        </p:nvSpPr>
        <p:spPr>
          <a:xfrm rot="18907984">
            <a:off x="7598496" y="3636167"/>
            <a:ext cx="821578" cy="1488035"/>
          </a:xfrm>
          <a:prstGeom prst="roundRect">
            <a:avLst/>
          </a:prstGeom>
          <a:noFill/>
          <a:ln>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31" name="テキスト ボックス 30">
            <a:extLst>
              <a:ext uri="{FF2B5EF4-FFF2-40B4-BE49-F238E27FC236}">
                <a16:creationId xmlns:a16="http://schemas.microsoft.com/office/drawing/2014/main" id="{7CCAF858-AD62-41DB-8E19-2E5DFBE142A9}"/>
              </a:ext>
            </a:extLst>
          </p:cNvPr>
          <p:cNvSpPr txBox="1"/>
          <p:nvPr/>
        </p:nvSpPr>
        <p:spPr>
          <a:xfrm>
            <a:off x="6732496" y="5849937"/>
            <a:ext cx="1186019" cy="369332"/>
          </a:xfrm>
          <a:prstGeom prst="rect">
            <a:avLst/>
          </a:prstGeom>
          <a:noFill/>
        </p:spPr>
        <p:txBody>
          <a:bodyPr wrap="square" rtlCol="0">
            <a:spAutoFit/>
          </a:bodyPr>
          <a:lstStyle/>
          <a:p>
            <a:r>
              <a:rPr lang="ja-JP" altLang="en-US" dirty="0">
                <a:solidFill>
                  <a:srgbClr val="0070C0"/>
                </a:solidFill>
              </a:rPr>
              <a:t>可能領域</a:t>
            </a:r>
          </a:p>
        </p:txBody>
      </p:sp>
      <p:sp>
        <p:nvSpPr>
          <p:cNvPr id="32" name="四角形: 角を丸くする 31">
            <a:extLst>
              <a:ext uri="{FF2B5EF4-FFF2-40B4-BE49-F238E27FC236}">
                <a16:creationId xmlns:a16="http://schemas.microsoft.com/office/drawing/2014/main" id="{4ECED522-D50E-4E2C-800F-34A5D8F5808D}"/>
              </a:ext>
            </a:extLst>
          </p:cNvPr>
          <p:cNvSpPr/>
          <p:nvPr/>
        </p:nvSpPr>
        <p:spPr>
          <a:xfrm>
            <a:off x="6291582" y="5840737"/>
            <a:ext cx="372110"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3" name="テキスト ボックス 32">
            <a:extLst>
              <a:ext uri="{FF2B5EF4-FFF2-40B4-BE49-F238E27FC236}">
                <a16:creationId xmlns:a16="http://schemas.microsoft.com/office/drawing/2014/main" id="{AED0A1DB-B809-467C-8483-E505C156F7B5}"/>
              </a:ext>
            </a:extLst>
          </p:cNvPr>
          <p:cNvSpPr txBox="1"/>
          <p:nvPr/>
        </p:nvSpPr>
        <p:spPr>
          <a:xfrm>
            <a:off x="6426454" y="5407494"/>
            <a:ext cx="2148449" cy="369332"/>
          </a:xfrm>
          <a:prstGeom prst="rect">
            <a:avLst/>
          </a:prstGeom>
          <a:noFill/>
        </p:spPr>
        <p:txBody>
          <a:bodyPr wrap="square" rtlCol="0">
            <a:spAutoFit/>
          </a:bodyPr>
          <a:lstStyle/>
          <a:p>
            <a:pPr algn="ctr"/>
            <a:r>
              <a:rPr lang="ja-JP" altLang="en-US" b="1" dirty="0"/>
              <a:t>制約違反量の景観</a:t>
            </a:r>
          </a:p>
        </p:txBody>
      </p:sp>
      <p:sp>
        <p:nvSpPr>
          <p:cNvPr id="34" name="テキスト ボックス 33">
            <a:extLst>
              <a:ext uri="{FF2B5EF4-FFF2-40B4-BE49-F238E27FC236}">
                <a16:creationId xmlns:a16="http://schemas.microsoft.com/office/drawing/2014/main" id="{A4184DE2-4034-49B2-8D45-5931B1824079}"/>
              </a:ext>
            </a:extLst>
          </p:cNvPr>
          <p:cNvSpPr txBox="1"/>
          <p:nvPr/>
        </p:nvSpPr>
        <p:spPr>
          <a:xfrm>
            <a:off x="2994809" y="4645453"/>
            <a:ext cx="2611259" cy="369332"/>
          </a:xfrm>
          <a:prstGeom prst="rect">
            <a:avLst/>
          </a:prstGeom>
          <a:noFill/>
        </p:spPr>
        <p:txBody>
          <a:bodyPr wrap="square" rtlCol="0">
            <a:spAutoFit/>
          </a:bodyPr>
          <a:lstStyle/>
          <a:p>
            <a:pPr algn="ctr"/>
            <a:r>
              <a:rPr lang="ja-JP" altLang="en-US" dirty="0">
                <a:solidFill>
                  <a:srgbClr val="FF0000"/>
                </a:solidFill>
              </a:rPr>
              <a:t>解集合分布傾向の活用</a:t>
            </a:r>
          </a:p>
        </p:txBody>
      </p:sp>
      <p:sp>
        <p:nvSpPr>
          <p:cNvPr id="35" name="テキスト ボックス 34">
            <a:extLst>
              <a:ext uri="{FF2B5EF4-FFF2-40B4-BE49-F238E27FC236}">
                <a16:creationId xmlns:a16="http://schemas.microsoft.com/office/drawing/2014/main" id="{6F6E1D04-C2D8-48B3-92EF-EEBC949B0702}"/>
              </a:ext>
            </a:extLst>
          </p:cNvPr>
          <p:cNvSpPr txBox="1"/>
          <p:nvPr/>
        </p:nvSpPr>
        <p:spPr>
          <a:xfrm>
            <a:off x="8676570" y="4645453"/>
            <a:ext cx="2611259" cy="369332"/>
          </a:xfrm>
          <a:prstGeom prst="rect">
            <a:avLst/>
          </a:prstGeom>
          <a:noFill/>
        </p:spPr>
        <p:txBody>
          <a:bodyPr wrap="square" rtlCol="0">
            <a:spAutoFit/>
          </a:bodyPr>
          <a:lstStyle/>
          <a:p>
            <a:pPr algn="ctr"/>
            <a:r>
              <a:rPr lang="ja-JP" altLang="en-US" dirty="0">
                <a:solidFill>
                  <a:srgbClr val="FF0000"/>
                </a:solidFill>
              </a:rPr>
              <a:t>上位解分布の活用</a:t>
            </a:r>
          </a:p>
        </p:txBody>
      </p:sp>
      <p:sp>
        <p:nvSpPr>
          <p:cNvPr id="36" name="テキスト ボックス 35">
            <a:extLst>
              <a:ext uri="{FF2B5EF4-FFF2-40B4-BE49-F238E27FC236}">
                <a16:creationId xmlns:a16="http://schemas.microsoft.com/office/drawing/2014/main" id="{9EA54347-8157-4B31-BA66-B5695BE8D243}"/>
              </a:ext>
            </a:extLst>
          </p:cNvPr>
          <p:cNvSpPr txBox="1"/>
          <p:nvPr/>
        </p:nvSpPr>
        <p:spPr>
          <a:xfrm>
            <a:off x="8868652" y="5046332"/>
            <a:ext cx="2743200" cy="369332"/>
          </a:xfrm>
          <a:prstGeom prst="rect">
            <a:avLst/>
          </a:prstGeom>
          <a:noFill/>
        </p:spPr>
        <p:txBody>
          <a:bodyPr wrap="square" rtlCol="0">
            <a:spAutoFit/>
          </a:bodyPr>
          <a:lstStyle/>
          <a:p>
            <a:pPr algn="ctr"/>
            <a:r>
              <a:rPr lang="en-US" altLang="ja-JP" dirty="0"/>
              <a:t>※</a:t>
            </a:r>
            <a:r>
              <a:rPr lang="ja-JP" altLang="en-US" dirty="0"/>
              <a:t>適合度は</a:t>
            </a:r>
            <a:r>
              <a:rPr lang="en-US" altLang="ja-JP" dirty="0"/>
              <a:t>3.2</a:t>
            </a:r>
            <a:r>
              <a:rPr lang="ja-JP" altLang="en-US" dirty="0"/>
              <a:t>節の問題</a:t>
            </a:r>
          </a:p>
        </p:txBody>
      </p:sp>
    </p:spTree>
    <p:extLst>
      <p:ext uri="{BB962C8B-B14F-4D97-AF65-F5344CB8AC3E}">
        <p14:creationId xmlns:p14="http://schemas.microsoft.com/office/powerpoint/2010/main" val="4145036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図 87">
            <a:extLst>
              <a:ext uri="{FF2B5EF4-FFF2-40B4-BE49-F238E27FC236}">
                <a16:creationId xmlns:a16="http://schemas.microsoft.com/office/drawing/2014/main" id="{39BDFE10-C1D2-4F53-B9DC-142E70731D7E}"/>
              </a:ext>
            </a:extLst>
          </p:cNvPr>
          <p:cNvPicPr>
            <a:picLocks noChangeAspect="1"/>
          </p:cNvPicPr>
          <p:nvPr/>
        </p:nvPicPr>
        <p:blipFill rotWithShape="1">
          <a:blip r:embed="rId2">
            <a:clrChange>
              <a:clrFrom>
                <a:srgbClr val="E6E6E6"/>
              </a:clrFrom>
              <a:clrTo>
                <a:srgbClr val="E6E6E6">
                  <a:alpha val="0"/>
                </a:srgbClr>
              </a:clrTo>
            </a:clrChange>
          </a:blip>
          <a:srcRect r="1859" b="25718"/>
          <a:stretch/>
        </p:blipFill>
        <p:spPr>
          <a:xfrm>
            <a:off x="5847539" y="3072822"/>
            <a:ext cx="3027367" cy="901396"/>
          </a:xfrm>
          <a:prstGeom prst="rect">
            <a:avLst/>
          </a:prstGeom>
        </p:spPr>
      </p:pic>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0" y="131198"/>
            <a:ext cx="10831409" cy="1325563"/>
          </a:xfrm>
        </p:spPr>
        <p:txBody>
          <a:bodyPr/>
          <a:lstStyle/>
          <a:p>
            <a:r>
              <a:rPr lang="en-US" altLang="ja-JP" dirty="0"/>
              <a:t>CMA-ES</a:t>
            </a:r>
            <a:r>
              <a:rPr lang="ja-JP" altLang="en-US" dirty="0"/>
              <a:t>：</a:t>
            </a:r>
            <a:r>
              <a:rPr lang="en-US" altLang="ja-JP" dirty="0"/>
              <a:t>Covariance Matrix Adaptation-ES</a:t>
            </a:r>
            <a:endParaRPr kumimoji="1" lang="ja-JP" altLang="en-US" dirty="0"/>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a:xfrm>
            <a:off x="8610599" y="6357343"/>
            <a:ext cx="2743200" cy="365125"/>
          </a:xfrm>
        </p:spPr>
        <p:txBody>
          <a:bodyPr/>
          <a:lstStyle/>
          <a:p>
            <a:fld id="{4A755A2D-36CC-4E18-98FE-B295A4311E85}" type="slidenum">
              <a:rPr kumimoji="1" lang="ja-JP" altLang="en-US" sz="1800"/>
              <a:t>32</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60098C11-6B9C-4D76-AB87-C5F7A90F39F6}"/>
              </a:ext>
            </a:extLst>
          </p:cNvPr>
          <p:cNvSpPr txBox="1"/>
          <p:nvPr/>
        </p:nvSpPr>
        <p:spPr>
          <a:xfrm>
            <a:off x="555812" y="1283794"/>
            <a:ext cx="11259671" cy="954107"/>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解分布を目的関数の景観に適応したり、有望領域へ集中化させる。</a:t>
            </a:r>
            <a:endParaRPr lang="en-US" altLang="ja-JP" sz="2800" dirty="0"/>
          </a:p>
          <a:p>
            <a:pPr marL="342900" indent="-342900">
              <a:buClr>
                <a:srgbClr val="FFC000"/>
              </a:buClr>
              <a:buFont typeface="Wingdings" panose="05000000000000000000" pitchFamily="2" charset="2"/>
              <a:buChar char="n"/>
            </a:pPr>
            <a:r>
              <a:rPr lang="ja-JP" altLang="en-US" sz="2800" dirty="0"/>
              <a:t>解空間のアフィン変換不変性と適応的パラメータ調整則を具備する。</a:t>
            </a:r>
            <a:endParaRPr lang="en-US" altLang="ja-JP" sz="2800" dirty="0"/>
          </a:p>
        </p:txBody>
      </p:sp>
      <p:sp>
        <p:nvSpPr>
          <p:cNvPr id="10" name="テキスト ボックス 9">
            <a:extLst>
              <a:ext uri="{FF2B5EF4-FFF2-40B4-BE49-F238E27FC236}">
                <a16:creationId xmlns:a16="http://schemas.microsoft.com/office/drawing/2014/main" id="{0BF73407-F079-4868-ABE7-57EDC33540AF}"/>
              </a:ext>
            </a:extLst>
          </p:cNvPr>
          <p:cNvSpPr txBox="1"/>
          <p:nvPr/>
        </p:nvSpPr>
        <p:spPr>
          <a:xfrm>
            <a:off x="2794513" y="2237717"/>
            <a:ext cx="2768746" cy="369332"/>
          </a:xfrm>
          <a:prstGeom prst="rect">
            <a:avLst/>
          </a:prstGeom>
          <a:noFill/>
        </p:spPr>
        <p:txBody>
          <a:bodyPr wrap="square" rtlCol="0">
            <a:spAutoFit/>
          </a:bodyPr>
          <a:lstStyle/>
          <a:p>
            <a:pPr algn="ctr"/>
            <a:r>
              <a:rPr lang="en-US" altLang="ja-JP" b="1" dirty="0"/>
              <a:t>Weighted Recombination</a:t>
            </a:r>
            <a:endParaRPr lang="ja-JP" altLang="en-US" b="1" dirty="0"/>
          </a:p>
        </p:txBody>
      </p:sp>
      <p:cxnSp>
        <p:nvCxnSpPr>
          <p:cNvPr id="11" name="直線コネクタ 10">
            <a:extLst>
              <a:ext uri="{FF2B5EF4-FFF2-40B4-BE49-F238E27FC236}">
                <a16:creationId xmlns:a16="http://schemas.microsoft.com/office/drawing/2014/main" id="{481CF543-5CF8-4898-A747-625423A3BE16}"/>
              </a:ext>
            </a:extLst>
          </p:cNvPr>
          <p:cNvCxnSpPr>
            <a:cxnSpLocks/>
          </p:cNvCxnSpPr>
          <p:nvPr/>
        </p:nvCxnSpPr>
        <p:spPr>
          <a:xfrm>
            <a:off x="2736805" y="2633092"/>
            <a:ext cx="2924266" cy="112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029B1667-6F7D-4D25-AB3E-6D77D6A3AE65}"/>
              </a:ext>
            </a:extLst>
          </p:cNvPr>
          <p:cNvSpPr txBox="1"/>
          <p:nvPr/>
        </p:nvSpPr>
        <p:spPr>
          <a:xfrm>
            <a:off x="6165360" y="2245426"/>
            <a:ext cx="2391724" cy="369332"/>
          </a:xfrm>
          <a:prstGeom prst="rect">
            <a:avLst/>
          </a:prstGeom>
          <a:noFill/>
        </p:spPr>
        <p:txBody>
          <a:bodyPr wrap="square" rtlCol="0">
            <a:spAutoFit/>
          </a:bodyPr>
          <a:lstStyle/>
          <a:p>
            <a:pPr algn="ctr"/>
            <a:r>
              <a:rPr lang="en-US" altLang="ja-JP" b="1" dirty="0"/>
              <a:t>Step-Size Adaptation</a:t>
            </a:r>
            <a:endParaRPr lang="ja-JP" altLang="en-US" b="1" dirty="0"/>
          </a:p>
        </p:txBody>
      </p:sp>
      <p:sp>
        <p:nvSpPr>
          <p:cNvPr id="15" name="正方形/長方形 14">
            <a:extLst>
              <a:ext uri="{FF2B5EF4-FFF2-40B4-BE49-F238E27FC236}">
                <a16:creationId xmlns:a16="http://schemas.microsoft.com/office/drawing/2014/main" id="{62D52FC8-E990-4D5A-A821-E4A6FD200AAA}"/>
              </a:ext>
            </a:extLst>
          </p:cNvPr>
          <p:cNvSpPr/>
          <p:nvPr/>
        </p:nvSpPr>
        <p:spPr>
          <a:xfrm rot="1423537">
            <a:off x="481700" y="4863986"/>
            <a:ext cx="1866632" cy="1260771"/>
          </a:xfrm>
          <a:prstGeom prst="rect">
            <a:avLst/>
          </a:prstGeom>
          <a:gradFill flip="none" rotWithShape="1">
            <a:gsLst>
              <a:gs pos="0">
                <a:schemeClr val="accent2"/>
              </a:gs>
              <a:gs pos="49000">
                <a:schemeClr val="accent2">
                  <a:lumMod val="60000"/>
                  <a:lumOff val="40000"/>
                </a:schemeClr>
              </a:gs>
              <a:gs pos="88000">
                <a:schemeClr val="accent2">
                  <a:lumMod val="20000"/>
                  <a:lumOff val="8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4C158121-7308-4703-9126-DB88373DF45A}"/>
              </a:ext>
            </a:extLst>
          </p:cNvPr>
          <p:cNvCxnSpPr>
            <a:cxnSpLocks/>
          </p:cNvCxnSpPr>
          <p:nvPr/>
        </p:nvCxnSpPr>
        <p:spPr>
          <a:xfrm>
            <a:off x="416179" y="6226845"/>
            <a:ext cx="19525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5BC57724-49DB-4778-B923-BCBF234C3425}"/>
              </a:ext>
            </a:extLst>
          </p:cNvPr>
          <p:cNvCxnSpPr>
            <a:cxnSpLocks/>
          </p:cNvCxnSpPr>
          <p:nvPr/>
        </p:nvCxnSpPr>
        <p:spPr>
          <a:xfrm flipV="1">
            <a:off x="568579" y="4804982"/>
            <a:ext cx="0" cy="15264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74C8C493-0BA4-439A-9753-BB37C139F013}"/>
                  </a:ext>
                </a:extLst>
              </p:cNvPr>
              <p:cNvSpPr txBox="1"/>
              <p:nvPr/>
            </p:nvSpPr>
            <p:spPr>
              <a:xfrm>
                <a:off x="1864830" y="6178875"/>
                <a:ext cx="5038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0" smtClean="0">
                              <a:latin typeface="Cambria Math" panose="02040503050406030204" pitchFamily="18" charset="0"/>
                            </a:rPr>
                            <m:t>1</m:t>
                          </m:r>
                        </m:sub>
                      </m:sSub>
                    </m:oMath>
                  </m:oMathPara>
                </a14:m>
                <a:endParaRPr lang="ja-JP" altLang="en-US" dirty="0"/>
              </a:p>
            </p:txBody>
          </p:sp>
        </mc:Choice>
        <mc:Fallback xmlns="">
          <p:sp>
            <p:nvSpPr>
              <p:cNvPr id="18" name="テキスト ボックス 17">
                <a:extLst>
                  <a:ext uri="{FF2B5EF4-FFF2-40B4-BE49-F238E27FC236}">
                    <a16:creationId xmlns:a16="http://schemas.microsoft.com/office/drawing/2014/main" id="{74C8C493-0BA4-439A-9753-BB37C139F013}"/>
                  </a:ext>
                </a:extLst>
              </p:cNvPr>
              <p:cNvSpPr txBox="1">
                <a:spLocks noRot="1" noChangeAspect="1" noMove="1" noResize="1" noEditPoints="1" noAdjustHandles="1" noChangeArrowheads="1" noChangeShapeType="1" noTextEdit="1"/>
              </p:cNvSpPr>
              <p:nvPr/>
            </p:nvSpPr>
            <p:spPr>
              <a:xfrm>
                <a:off x="1864830" y="6178875"/>
                <a:ext cx="503889"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A1C55972-6196-4126-9E42-7AC6C1563558}"/>
                  </a:ext>
                </a:extLst>
              </p:cNvPr>
              <p:cNvSpPr txBox="1"/>
              <p:nvPr/>
            </p:nvSpPr>
            <p:spPr>
              <a:xfrm>
                <a:off x="133048" y="4804982"/>
                <a:ext cx="5038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0" smtClean="0">
                              <a:latin typeface="Cambria Math" panose="02040503050406030204" pitchFamily="18" charset="0"/>
                            </a:rPr>
                            <m:t>2</m:t>
                          </m:r>
                        </m:sub>
                      </m:sSub>
                    </m:oMath>
                  </m:oMathPara>
                </a14:m>
                <a:endParaRPr lang="ja-JP" altLang="en-US" dirty="0"/>
              </a:p>
            </p:txBody>
          </p:sp>
        </mc:Choice>
        <mc:Fallback xmlns="">
          <p:sp>
            <p:nvSpPr>
              <p:cNvPr id="19" name="テキスト ボックス 18">
                <a:extLst>
                  <a:ext uri="{FF2B5EF4-FFF2-40B4-BE49-F238E27FC236}">
                    <a16:creationId xmlns:a16="http://schemas.microsoft.com/office/drawing/2014/main" id="{A1C55972-6196-4126-9E42-7AC6C1563558}"/>
                  </a:ext>
                </a:extLst>
              </p:cNvPr>
              <p:cNvSpPr txBox="1">
                <a:spLocks noRot="1" noChangeAspect="1" noMove="1" noResize="1" noEditPoints="1" noAdjustHandles="1" noChangeArrowheads="1" noChangeShapeType="1" noTextEdit="1"/>
              </p:cNvSpPr>
              <p:nvPr/>
            </p:nvSpPr>
            <p:spPr>
              <a:xfrm>
                <a:off x="133048" y="4804982"/>
                <a:ext cx="503889" cy="369332"/>
              </a:xfrm>
              <a:prstGeom prst="rect">
                <a:avLst/>
              </a:prstGeom>
              <a:blipFill>
                <a:blip r:embed="rId4"/>
                <a:stretch>
                  <a:fillRect/>
                </a:stretch>
              </a:blipFill>
            </p:spPr>
            <p:txBody>
              <a:bodyPr/>
              <a:lstStyle/>
              <a:p>
                <a:r>
                  <a:rPr lang="ja-JP" altLang="en-US">
                    <a:noFill/>
                  </a:rPr>
                  <a:t> </a:t>
                </a:r>
              </a:p>
            </p:txBody>
          </p:sp>
        </mc:Fallback>
      </mc:AlternateContent>
      <p:sp>
        <p:nvSpPr>
          <p:cNvPr id="20" name="楕円 19">
            <a:extLst>
              <a:ext uri="{FF2B5EF4-FFF2-40B4-BE49-F238E27FC236}">
                <a16:creationId xmlns:a16="http://schemas.microsoft.com/office/drawing/2014/main" id="{7ABB5A37-CC22-4E95-B6CF-AB290CCC2D94}"/>
              </a:ext>
            </a:extLst>
          </p:cNvPr>
          <p:cNvSpPr/>
          <p:nvPr/>
        </p:nvSpPr>
        <p:spPr>
          <a:xfrm>
            <a:off x="1675369" y="5546642"/>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テキスト ボックス 23">
            <a:extLst>
              <a:ext uri="{FF2B5EF4-FFF2-40B4-BE49-F238E27FC236}">
                <a16:creationId xmlns:a16="http://schemas.microsoft.com/office/drawing/2014/main" id="{7F63CD59-248D-4362-B745-5220A0B2601F}"/>
              </a:ext>
            </a:extLst>
          </p:cNvPr>
          <p:cNvSpPr txBox="1"/>
          <p:nvPr/>
        </p:nvSpPr>
        <p:spPr>
          <a:xfrm>
            <a:off x="269516" y="6498480"/>
            <a:ext cx="2245866" cy="338554"/>
          </a:xfrm>
          <a:prstGeom prst="rect">
            <a:avLst/>
          </a:prstGeom>
          <a:noFill/>
        </p:spPr>
        <p:txBody>
          <a:bodyPr wrap="square" rtlCol="0">
            <a:spAutoFit/>
          </a:bodyPr>
          <a:lstStyle/>
          <a:p>
            <a:pPr algn="ctr"/>
            <a:r>
              <a:rPr lang="ja-JP" altLang="en-US" sz="1600" dirty="0"/>
              <a:t>色の濃淡は確率密度</a:t>
            </a:r>
          </a:p>
        </p:txBody>
      </p:sp>
      <p:sp>
        <p:nvSpPr>
          <p:cNvPr id="25" name="楕円 24">
            <a:extLst>
              <a:ext uri="{FF2B5EF4-FFF2-40B4-BE49-F238E27FC236}">
                <a16:creationId xmlns:a16="http://schemas.microsoft.com/office/drawing/2014/main" id="{C5327041-DA3D-4E9D-AFC3-7E1C54E9C36C}"/>
              </a:ext>
            </a:extLst>
          </p:cNvPr>
          <p:cNvSpPr/>
          <p:nvPr/>
        </p:nvSpPr>
        <p:spPr>
          <a:xfrm>
            <a:off x="1063919" y="5387421"/>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楕円 25">
            <a:extLst>
              <a:ext uri="{FF2B5EF4-FFF2-40B4-BE49-F238E27FC236}">
                <a16:creationId xmlns:a16="http://schemas.microsoft.com/office/drawing/2014/main" id="{86D940AA-B316-487F-9DAB-2F90CCD08743}"/>
              </a:ext>
            </a:extLst>
          </p:cNvPr>
          <p:cNvSpPr/>
          <p:nvPr/>
        </p:nvSpPr>
        <p:spPr>
          <a:xfrm>
            <a:off x="1545268" y="4994460"/>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楕円 26">
            <a:extLst>
              <a:ext uri="{FF2B5EF4-FFF2-40B4-BE49-F238E27FC236}">
                <a16:creationId xmlns:a16="http://schemas.microsoft.com/office/drawing/2014/main" id="{CE4D4509-8CE5-4835-B5CF-16C17CCDD504}"/>
              </a:ext>
            </a:extLst>
          </p:cNvPr>
          <p:cNvSpPr/>
          <p:nvPr/>
        </p:nvSpPr>
        <p:spPr>
          <a:xfrm>
            <a:off x="971723" y="5713593"/>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楕円 27">
            <a:extLst>
              <a:ext uri="{FF2B5EF4-FFF2-40B4-BE49-F238E27FC236}">
                <a16:creationId xmlns:a16="http://schemas.microsoft.com/office/drawing/2014/main" id="{2F31835C-DD84-44B8-BA1A-93C6FAF81E55}"/>
              </a:ext>
            </a:extLst>
          </p:cNvPr>
          <p:cNvSpPr/>
          <p:nvPr/>
        </p:nvSpPr>
        <p:spPr>
          <a:xfrm>
            <a:off x="1723231" y="5855062"/>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楕円 28">
            <a:extLst>
              <a:ext uri="{FF2B5EF4-FFF2-40B4-BE49-F238E27FC236}">
                <a16:creationId xmlns:a16="http://schemas.microsoft.com/office/drawing/2014/main" id="{3F4F5ECE-D855-40E7-887A-2AA422734FBF}"/>
              </a:ext>
            </a:extLst>
          </p:cNvPr>
          <p:cNvSpPr/>
          <p:nvPr/>
        </p:nvSpPr>
        <p:spPr>
          <a:xfrm>
            <a:off x="1864317" y="5297421"/>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0" name="楕円 29">
            <a:extLst>
              <a:ext uri="{FF2B5EF4-FFF2-40B4-BE49-F238E27FC236}">
                <a16:creationId xmlns:a16="http://schemas.microsoft.com/office/drawing/2014/main" id="{F477BD89-4911-4107-90F9-C65BC2304A4E}"/>
              </a:ext>
            </a:extLst>
          </p:cNvPr>
          <p:cNvSpPr/>
          <p:nvPr/>
        </p:nvSpPr>
        <p:spPr>
          <a:xfrm>
            <a:off x="1317023" y="5937867"/>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楕円 30">
            <a:extLst>
              <a:ext uri="{FF2B5EF4-FFF2-40B4-BE49-F238E27FC236}">
                <a16:creationId xmlns:a16="http://schemas.microsoft.com/office/drawing/2014/main" id="{052AC4F2-B6F4-49E9-B6AA-E09E00F49381}"/>
              </a:ext>
            </a:extLst>
          </p:cNvPr>
          <p:cNvSpPr/>
          <p:nvPr/>
        </p:nvSpPr>
        <p:spPr>
          <a:xfrm>
            <a:off x="1150150" y="4881249"/>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2" name="楕円 31">
            <a:extLst>
              <a:ext uri="{FF2B5EF4-FFF2-40B4-BE49-F238E27FC236}">
                <a16:creationId xmlns:a16="http://schemas.microsoft.com/office/drawing/2014/main" id="{EF2FA5CE-174F-4E55-BE85-6D90A6480215}"/>
              </a:ext>
            </a:extLst>
          </p:cNvPr>
          <p:cNvSpPr/>
          <p:nvPr/>
        </p:nvSpPr>
        <p:spPr>
          <a:xfrm>
            <a:off x="644286" y="5281388"/>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正方形/長方形 7">
            <a:extLst>
              <a:ext uri="{FF2B5EF4-FFF2-40B4-BE49-F238E27FC236}">
                <a16:creationId xmlns:a16="http://schemas.microsoft.com/office/drawing/2014/main" id="{E895D34F-4628-4A2C-9EC6-51690520A4C5}"/>
              </a:ext>
            </a:extLst>
          </p:cNvPr>
          <p:cNvSpPr>
            <a:spLocks noChangeAspect="1"/>
          </p:cNvSpPr>
          <p:nvPr/>
        </p:nvSpPr>
        <p:spPr>
          <a:xfrm>
            <a:off x="1347732" y="5409558"/>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7B2F44A3-B6E1-4FEC-B11B-9119A3099F78}"/>
                  </a:ext>
                </a:extLst>
              </p:cNvPr>
              <p:cNvSpPr txBox="1"/>
              <p:nvPr/>
            </p:nvSpPr>
            <p:spPr>
              <a:xfrm>
                <a:off x="2621651" y="2690405"/>
                <a:ext cx="3294468" cy="338554"/>
              </a:xfrm>
              <a:prstGeom prst="rect">
                <a:avLst/>
              </a:prstGeom>
              <a:noFill/>
            </p:spPr>
            <p:txBody>
              <a:bodyPr wrap="square" rtlCol="0">
                <a:spAutoFit/>
              </a:bodyPr>
              <a:lstStyle/>
              <a:p>
                <a:pPr algn="ctr"/>
                <a14:m>
                  <m:oMath xmlns:m="http://schemas.openxmlformats.org/officeDocument/2006/math">
                    <m:r>
                      <a:rPr lang="en-US" altLang="ja-JP" sz="1600" b="1" i="1">
                        <a:latin typeface="Cambria Math" panose="02040503050406030204" pitchFamily="18" charset="0"/>
                        <a:ea typeface="Cambria Math" panose="02040503050406030204" pitchFamily="18" charset="0"/>
                      </a:rPr>
                      <m:t>𝒎</m:t>
                    </m:r>
                  </m:oMath>
                </a14:m>
                <a:r>
                  <a:rPr lang="ja-JP" altLang="en-US" sz="1600" dirty="0"/>
                  <a:t>：平均ベクトル</a:t>
                </a:r>
                <a:r>
                  <a:rPr lang="ja-JP" altLang="en-US" sz="1400" dirty="0"/>
                  <a:t>（分布の中心）</a:t>
                </a:r>
                <a:endParaRPr lang="ja-JP" altLang="en-US" sz="1600" dirty="0"/>
              </a:p>
            </p:txBody>
          </p:sp>
        </mc:Choice>
        <mc:Fallback xmlns="">
          <p:sp>
            <p:nvSpPr>
              <p:cNvPr id="35" name="テキスト ボックス 34">
                <a:extLst>
                  <a:ext uri="{FF2B5EF4-FFF2-40B4-BE49-F238E27FC236}">
                    <a16:creationId xmlns:a16="http://schemas.microsoft.com/office/drawing/2014/main" id="{7B2F44A3-B6E1-4FEC-B11B-9119A3099F78}"/>
                  </a:ext>
                </a:extLst>
              </p:cNvPr>
              <p:cNvSpPr txBox="1">
                <a:spLocks noRot="1" noChangeAspect="1" noMove="1" noResize="1" noEditPoints="1" noAdjustHandles="1" noChangeArrowheads="1" noChangeShapeType="1" noTextEdit="1"/>
              </p:cNvSpPr>
              <p:nvPr/>
            </p:nvSpPr>
            <p:spPr>
              <a:xfrm>
                <a:off x="2621651" y="2690405"/>
                <a:ext cx="3294468" cy="338554"/>
              </a:xfrm>
              <a:prstGeom prst="rect">
                <a:avLst/>
              </a:prstGeom>
              <a:blipFill>
                <a:blip r:embed="rId5"/>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C237281F-45FC-41BA-B574-DCB23623E85F}"/>
                  </a:ext>
                </a:extLst>
              </p:cNvPr>
              <p:cNvSpPr txBox="1"/>
              <p:nvPr/>
            </p:nvSpPr>
            <p:spPr>
              <a:xfrm>
                <a:off x="287876" y="3484033"/>
                <a:ext cx="2223931" cy="3796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𝒙</m:t>
                          </m:r>
                        </m:e>
                        <m:sup>
                          <m:r>
                            <a:rPr lang="en-US" altLang="ja-JP" b="0" i="1" smtClean="0">
                              <a:latin typeface="Cambria Math" panose="02040503050406030204" pitchFamily="18" charset="0"/>
                            </a:rPr>
                            <m:t>𝑖</m:t>
                          </m:r>
                        </m:sup>
                      </m:sSup>
                      <m:r>
                        <a:rPr lang="en-US" altLang="ja-JP" b="0" i="1" smtClean="0">
                          <a:latin typeface="Cambria Math" panose="02040503050406030204" pitchFamily="18" charset="0"/>
                          <a:ea typeface="Cambria Math" panose="02040503050406030204" pitchFamily="18" charset="0"/>
                        </a:rPr>
                        <m:t>=</m:t>
                      </m:r>
                      <m:r>
                        <a:rPr lang="en-US" altLang="ja-JP" b="1" i="1">
                          <a:latin typeface="Cambria Math" panose="02040503050406030204" pitchFamily="18" charset="0"/>
                          <a:ea typeface="Cambria Math" panose="02040503050406030204" pitchFamily="18" charset="0"/>
                        </a:rPr>
                        <m:t>𝒎</m:t>
                      </m:r>
                      <m:r>
                        <a:rPr lang="en-US" altLang="ja-JP" b="1" i="1" smtClean="0">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𝜎</m:t>
                      </m:r>
                      <m:r>
                        <a:rPr lang="en-US" altLang="ja-JP" b="1" i="1" smtClean="0">
                          <a:latin typeface="Cambria Math" panose="02040503050406030204" pitchFamily="18" charset="0"/>
                          <a:ea typeface="Cambria Math" panose="02040503050406030204" pitchFamily="18" charset="0"/>
                        </a:rPr>
                        <m:t>𝑷</m:t>
                      </m:r>
                      <m:sSup>
                        <m:sSupPr>
                          <m:ctrlPr>
                            <a:rPr lang="en-US" altLang="ja-JP" i="1">
                              <a:latin typeface="Cambria Math" panose="02040503050406030204" pitchFamily="18" charset="0"/>
                            </a:rPr>
                          </m:ctrlPr>
                        </m:sSupPr>
                        <m:e>
                          <m:r>
                            <a:rPr lang="ja-JP" altLang="en-US" b="1" i="1" smtClean="0">
                              <a:latin typeface="Cambria Math" panose="02040503050406030204" pitchFamily="18" charset="0"/>
                              <a:ea typeface="Cambria Math" panose="02040503050406030204" pitchFamily="18" charset="0"/>
                            </a:rPr>
                            <m:t>𝚲</m:t>
                          </m:r>
                        </m:e>
                        <m:sup>
                          <m:r>
                            <a:rPr lang="en-US" altLang="ja-JP" b="0" i="1" smtClean="0">
                              <a:latin typeface="Cambria Math" panose="02040503050406030204" pitchFamily="18" charset="0"/>
                            </a:rPr>
                            <m:t>1/2</m:t>
                          </m:r>
                        </m:sup>
                      </m:sSup>
                      <m:sSup>
                        <m:sSupPr>
                          <m:ctrlPr>
                            <a:rPr lang="en-US" altLang="ja-JP" i="1">
                              <a:latin typeface="Cambria Math" panose="02040503050406030204" pitchFamily="18" charset="0"/>
                            </a:rPr>
                          </m:ctrlPr>
                        </m:sSupPr>
                        <m:e>
                          <m:r>
                            <a:rPr lang="en-US" altLang="ja-JP" b="1" i="1">
                              <a:latin typeface="Cambria Math" panose="02040503050406030204" pitchFamily="18" charset="0"/>
                            </a:rPr>
                            <m:t>𝒔</m:t>
                          </m:r>
                        </m:e>
                        <m:sup>
                          <m:r>
                            <a:rPr lang="en-US" altLang="ja-JP" i="1">
                              <a:latin typeface="Cambria Math" panose="02040503050406030204" pitchFamily="18" charset="0"/>
                            </a:rPr>
                            <m:t>𝑖</m:t>
                          </m:r>
                        </m:sup>
                      </m:sSup>
                    </m:oMath>
                  </m:oMathPara>
                </a14:m>
                <a:endParaRPr lang="ja-JP" altLang="en-US" dirty="0"/>
              </a:p>
            </p:txBody>
          </p:sp>
        </mc:Choice>
        <mc:Fallback xmlns="">
          <p:sp>
            <p:nvSpPr>
              <p:cNvPr id="36" name="テキスト ボックス 35">
                <a:extLst>
                  <a:ext uri="{FF2B5EF4-FFF2-40B4-BE49-F238E27FC236}">
                    <a16:creationId xmlns:a16="http://schemas.microsoft.com/office/drawing/2014/main" id="{C237281F-45FC-41BA-B574-DCB23623E85F}"/>
                  </a:ext>
                </a:extLst>
              </p:cNvPr>
              <p:cNvSpPr txBox="1">
                <a:spLocks noRot="1" noChangeAspect="1" noMove="1" noResize="1" noEditPoints="1" noAdjustHandles="1" noChangeArrowheads="1" noChangeShapeType="1" noTextEdit="1"/>
              </p:cNvSpPr>
              <p:nvPr/>
            </p:nvSpPr>
            <p:spPr>
              <a:xfrm>
                <a:off x="287876" y="3484033"/>
                <a:ext cx="2223931" cy="37965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2E5F6678-193C-4857-B2C4-97FE046136A4}"/>
                  </a:ext>
                </a:extLst>
              </p:cNvPr>
              <p:cNvSpPr txBox="1"/>
              <p:nvPr/>
            </p:nvSpPr>
            <p:spPr>
              <a:xfrm>
                <a:off x="9126100" y="2690405"/>
                <a:ext cx="3065900" cy="338554"/>
              </a:xfrm>
              <a:prstGeom prst="rect">
                <a:avLst/>
              </a:prstGeom>
              <a:noFill/>
            </p:spPr>
            <p:txBody>
              <a:bodyPr wrap="square" rtlCol="0">
                <a:spAutoFit/>
              </a:bodyPr>
              <a:lstStyle/>
              <a:p>
                <a:pPr algn="ctr"/>
                <a14:m>
                  <m:oMath xmlns:m="http://schemas.openxmlformats.org/officeDocument/2006/math">
                    <m:r>
                      <a:rPr lang="en-US" altLang="ja-JP" sz="1600" b="1" i="1" smtClean="0">
                        <a:latin typeface="Cambria Math" panose="02040503050406030204" pitchFamily="18" charset="0"/>
                        <a:ea typeface="Cambria Math" panose="02040503050406030204" pitchFamily="18" charset="0"/>
                      </a:rPr>
                      <m:t>𝑪</m:t>
                    </m:r>
                  </m:oMath>
                </a14:m>
                <a:r>
                  <a:rPr lang="ja-JP" altLang="en-US" sz="1600" dirty="0"/>
                  <a:t>：共分散行列</a:t>
                </a:r>
                <a:r>
                  <a:rPr lang="ja-JP" altLang="en-US" sz="1400" dirty="0"/>
                  <a:t>（分布の形状）</a:t>
                </a:r>
                <a:endParaRPr lang="en-US" altLang="ja-JP" sz="1400" dirty="0"/>
              </a:p>
            </p:txBody>
          </p:sp>
        </mc:Choice>
        <mc:Fallback xmlns="">
          <p:sp>
            <p:nvSpPr>
              <p:cNvPr id="37" name="テキスト ボックス 36">
                <a:extLst>
                  <a:ext uri="{FF2B5EF4-FFF2-40B4-BE49-F238E27FC236}">
                    <a16:creationId xmlns:a16="http://schemas.microsoft.com/office/drawing/2014/main" id="{2E5F6678-193C-4857-B2C4-97FE046136A4}"/>
                  </a:ext>
                </a:extLst>
              </p:cNvPr>
              <p:cNvSpPr txBox="1">
                <a:spLocks noRot="1" noChangeAspect="1" noMove="1" noResize="1" noEditPoints="1" noAdjustHandles="1" noChangeArrowheads="1" noChangeShapeType="1" noTextEdit="1"/>
              </p:cNvSpPr>
              <p:nvPr/>
            </p:nvSpPr>
            <p:spPr>
              <a:xfrm>
                <a:off x="9126100" y="2690405"/>
                <a:ext cx="3065900" cy="338554"/>
              </a:xfrm>
              <a:prstGeom prst="rect">
                <a:avLst/>
              </a:prstGeom>
              <a:blipFill>
                <a:blip r:embed="rId7"/>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9B94DD97-F58A-43A0-AB7C-525EBE42F06A}"/>
                  </a:ext>
                </a:extLst>
              </p:cNvPr>
              <p:cNvSpPr txBox="1"/>
              <p:nvPr/>
            </p:nvSpPr>
            <p:spPr>
              <a:xfrm>
                <a:off x="5787852" y="2690405"/>
                <a:ext cx="3294468" cy="338554"/>
              </a:xfrm>
              <a:prstGeom prst="rect">
                <a:avLst/>
              </a:prstGeom>
              <a:noFill/>
            </p:spPr>
            <p:txBody>
              <a:bodyPr wrap="square" rtlCol="0">
                <a:spAutoFit/>
              </a:bodyPr>
              <a:lstStyle/>
              <a:p>
                <a:pPr algn="ctr"/>
                <a14:m>
                  <m:oMath xmlns:m="http://schemas.openxmlformats.org/officeDocument/2006/math">
                    <m:r>
                      <a:rPr lang="ja-JP" altLang="en-US" sz="1600" i="1">
                        <a:latin typeface="Cambria Math" panose="02040503050406030204" pitchFamily="18" charset="0"/>
                        <a:ea typeface="Cambria Math" panose="02040503050406030204" pitchFamily="18" charset="0"/>
                      </a:rPr>
                      <m:t>𝜎</m:t>
                    </m:r>
                  </m:oMath>
                </a14:m>
                <a:r>
                  <a:rPr lang="ja-JP" altLang="en-US" sz="1600" dirty="0"/>
                  <a:t>：ステップサイズ</a:t>
                </a:r>
                <a:r>
                  <a:rPr lang="ja-JP" altLang="en-US" sz="1400" dirty="0"/>
                  <a:t>（分布の広さ）</a:t>
                </a:r>
                <a:endParaRPr lang="ja-JP" altLang="en-US" sz="1600" dirty="0"/>
              </a:p>
            </p:txBody>
          </p:sp>
        </mc:Choice>
        <mc:Fallback xmlns="">
          <p:sp>
            <p:nvSpPr>
              <p:cNvPr id="38" name="テキスト ボックス 37">
                <a:extLst>
                  <a:ext uri="{FF2B5EF4-FFF2-40B4-BE49-F238E27FC236}">
                    <a16:creationId xmlns:a16="http://schemas.microsoft.com/office/drawing/2014/main" id="{9B94DD97-F58A-43A0-AB7C-525EBE42F06A}"/>
                  </a:ext>
                </a:extLst>
              </p:cNvPr>
              <p:cNvSpPr txBox="1">
                <a:spLocks noRot="1" noChangeAspect="1" noMove="1" noResize="1" noEditPoints="1" noAdjustHandles="1" noChangeArrowheads="1" noChangeShapeType="1" noTextEdit="1"/>
              </p:cNvSpPr>
              <p:nvPr/>
            </p:nvSpPr>
            <p:spPr>
              <a:xfrm>
                <a:off x="5787852" y="2690405"/>
                <a:ext cx="3294468" cy="338554"/>
              </a:xfrm>
              <a:prstGeom prst="rect">
                <a:avLst/>
              </a:prstGeom>
              <a:blipFill>
                <a:blip r:embed="rId8"/>
                <a:stretch>
                  <a:fillRect t="-5357" b="-21429"/>
                </a:stretch>
              </a:blipFill>
            </p:spPr>
            <p:txBody>
              <a:bodyPr/>
              <a:lstStyle/>
              <a:p>
                <a:r>
                  <a:rPr lang="ja-JP" altLang="en-US">
                    <a:noFill/>
                  </a:rPr>
                  <a:t> </a:t>
                </a:r>
              </a:p>
            </p:txBody>
          </p:sp>
        </mc:Fallback>
      </mc:AlternateContent>
      <p:cxnSp>
        <p:nvCxnSpPr>
          <p:cNvPr id="41" name="直線コネクタ 40">
            <a:extLst>
              <a:ext uri="{FF2B5EF4-FFF2-40B4-BE49-F238E27FC236}">
                <a16:creationId xmlns:a16="http://schemas.microsoft.com/office/drawing/2014/main" id="{DFE33F60-7802-4066-9C9D-AC8805DF498C}"/>
              </a:ext>
            </a:extLst>
          </p:cNvPr>
          <p:cNvCxnSpPr>
            <a:cxnSpLocks/>
          </p:cNvCxnSpPr>
          <p:nvPr/>
        </p:nvCxnSpPr>
        <p:spPr>
          <a:xfrm flipV="1">
            <a:off x="6007675" y="2643752"/>
            <a:ext cx="2733970"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819BA64-62B3-4403-8906-141F7BDBF014}"/>
              </a:ext>
            </a:extLst>
          </p:cNvPr>
          <p:cNvSpPr txBox="1"/>
          <p:nvPr/>
        </p:nvSpPr>
        <p:spPr>
          <a:xfrm>
            <a:off x="9048686" y="2237717"/>
            <a:ext cx="3098155" cy="369332"/>
          </a:xfrm>
          <a:prstGeom prst="rect">
            <a:avLst/>
          </a:prstGeom>
          <a:noFill/>
        </p:spPr>
        <p:txBody>
          <a:bodyPr wrap="square" rtlCol="0">
            <a:spAutoFit/>
          </a:bodyPr>
          <a:lstStyle/>
          <a:p>
            <a:pPr algn="ctr"/>
            <a:r>
              <a:rPr lang="en-US" altLang="ja-JP" b="1" dirty="0"/>
              <a:t>Covariance Matrix Adaptation</a:t>
            </a:r>
            <a:endParaRPr lang="ja-JP" altLang="en-US" b="1" dirty="0"/>
          </a:p>
        </p:txBody>
      </p:sp>
      <p:cxnSp>
        <p:nvCxnSpPr>
          <p:cNvPr id="45" name="直線コネクタ 44">
            <a:extLst>
              <a:ext uri="{FF2B5EF4-FFF2-40B4-BE49-F238E27FC236}">
                <a16:creationId xmlns:a16="http://schemas.microsoft.com/office/drawing/2014/main" id="{43D991A3-71D3-45DE-94AB-60D8049E8768}"/>
              </a:ext>
            </a:extLst>
          </p:cNvPr>
          <p:cNvCxnSpPr>
            <a:cxnSpLocks/>
          </p:cNvCxnSpPr>
          <p:nvPr/>
        </p:nvCxnSpPr>
        <p:spPr>
          <a:xfrm flipV="1">
            <a:off x="9122512" y="2633091"/>
            <a:ext cx="3009200" cy="41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7346AAE8-D171-4DBA-9E2F-5130AA1CC4EB}"/>
              </a:ext>
            </a:extLst>
          </p:cNvPr>
          <p:cNvSpPr txBox="1"/>
          <p:nvPr/>
        </p:nvSpPr>
        <p:spPr>
          <a:xfrm>
            <a:off x="422006" y="2249275"/>
            <a:ext cx="1851451" cy="369332"/>
          </a:xfrm>
          <a:prstGeom prst="rect">
            <a:avLst/>
          </a:prstGeom>
          <a:noFill/>
        </p:spPr>
        <p:txBody>
          <a:bodyPr wrap="square" rtlCol="0">
            <a:spAutoFit/>
          </a:bodyPr>
          <a:lstStyle/>
          <a:p>
            <a:pPr algn="ctr"/>
            <a:r>
              <a:rPr lang="en-US" altLang="ja-JP" b="1" dirty="0"/>
              <a:t>Sampling-based</a:t>
            </a:r>
            <a:endParaRPr lang="ja-JP" altLang="en-US" b="1" dirty="0"/>
          </a:p>
        </p:txBody>
      </p:sp>
      <p:cxnSp>
        <p:nvCxnSpPr>
          <p:cNvPr id="47" name="直線コネクタ 46">
            <a:extLst>
              <a:ext uri="{FF2B5EF4-FFF2-40B4-BE49-F238E27FC236}">
                <a16:creationId xmlns:a16="http://schemas.microsoft.com/office/drawing/2014/main" id="{919D9EB7-1F9A-44AC-B46D-591A269E3809}"/>
              </a:ext>
            </a:extLst>
          </p:cNvPr>
          <p:cNvCxnSpPr>
            <a:cxnSpLocks/>
          </p:cNvCxnSpPr>
          <p:nvPr/>
        </p:nvCxnSpPr>
        <p:spPr>
          <a:xfrm flipV="1">
            <a:off x="72722" y="2633091"/>
            <a:ext cx="2529801" cy="589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0F1F0C83-1216-4BE0-AE33-C3557A3EE2D0}"/>
              </a:ext>
            </a:extLst>
          </p:cNvPr>
          <p:cNvSpPr txBox="1"/>
          <p:nvPr/>
        </p:nvSpPr>
        <p:spPr>
          <a:xfrm>
            <a:off x="-20034" y="3150595"/>
            <a:ext cx="2696294" cy="312426"/>
          </a:xfrm>
          <a:prstGeom prst="rect">
            <a:avLst/>
          </a:prstGeom>
          <a:noFill/>
        </p:spPr>
        <p:txBody>
          <a:bodyPr wrap="square" rtlCol="0">
            <a:spAutoFit/>
          </a:bodyPr>
          <a:lstStyle/>
          <a:p>
            <a:pPr algn="ctr"/>
            <a:r>
              <a:rPr lang="ja-JP" altLang="en-US" sz="1400" b="1" dirty="0"/>
              <a:t>正規分布からのサンプリング</a:t>
            </a: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0D95A063-99DF-4819-80A8-05AAFA70DF18}"/>
                  </a:ext>
                </a:extLst>
              </p:cNvPr>
              <p:cNvSpPr txBox="1"/>
              <p:nvPr/>
            </p:nvSpPr>
            <p:spPr>
              <a:xfrm>
                <a:off x="2951571" y="3581149"/>
                <a:ext cx="2454629" cy="6348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1" i="1" smtClean="0">
                              <a:latin typeface="Cambria Math" panose="02040503050406030204" pitchFamily="18" charset="0"/>
                            </a:rPr>
                            <m:t>𝒎</m:t>
                          </m:r>
                        </m:e>
                        <m:sub>
                          <m:r>
                            <m:rPr>
                              <m:sty m:val="p"/>
                            </m:rPr>
                            <a:rPr lang="en-US" altLang="ja-JP" b="0" i="0" smtClean="0">
                              <a:latin typeface="Cambria Math" panose="02040503050406030204" pitchFamily="18" charset="0"/>
                            </a:rPr>
                            <m:t>new</m:t>
                          </m:r>
                        </m:sub>
                      </m:sSub>
                      <m:r>
                        <a:rPr lang="en-US" altLang="ja-JP" b="0" i="1" smtClean="0">
                          <a:latin typeface="Cambria Math" panose="02040503050406030204" pitchFamily="18" charset="0"/>
                          <a:ea typeface="Cambria Math" panose="02040503050406030204" pitchFamily="18" charset="0"/>
                        </a:rPr>
                        <m:t>=</m:t>
                      </m:r>
                      <m:nary>
                        <m:naryPr>
                          <m:chr m:val="∑"/>
                          <m:limLoc m:val="subSup"/>
                          <m:ctrlPr>
                            <a:rPr lang="en-US" altLang="ja-JP" b="0" i="1" smtClean="0">
                              <a:latin typeface="Cambria Math" panose="02040503050406030204" pitchFamily="18" charset="0"/>
                              <a:ea typeface="Cambria Math" panose="02040503050406030204" pitchFamily="18" charset="0"/>
                            </a:rPr>
                          </m:ctrlPr>
                        </m:naryPr>
                        <m:sub>
                          <m:r>
                            <m:rPr>
                              <m:brk m:alnAt="25"/>
                            </m:rP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=1</m:t>
                          </m:r>
                        </m:sub>
                        <m:sup>
                          <m:r>
                            <a:rPr lang="ja-JP" altLang="en-US" i="1">
                              <a:latin typeface="Cambria Math" panose="02040503050406030204" pitchFamily="18" charset="0"/>
                              <a:ea typeface="Cambria Math" panose="02040503050406030204" pitchFamily="18" charset="0"/>
                            </a:rPr>
                            <m:t>𝜇</m:t>
                          </m:r>
                        </m:sup>
                        <m:e>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𝑤</m:t>
                              </m:r>
                            </m:e>
                            <m:sup>
                              <m:r>
                                <a:rPr lang="en-US" altLang="ja-JP" i="1">
                                  <a:latin typeface="Cambria Math" panose="02040503050406030204" pitchFamily="18" charset="0"/>
                                </a:rPr>
                                <m:t>𝑖</m:t>
                              </m:r>
                            </m:sup>
                          </m:sSup>
                          <m:sSup>
                            <m:sSupPr>
                              <m:ctrlPr>
                                <a:rPr lang="en-US" altLang="ja-JP" i="1">
                                  <a:latin typeface="Cambria Math" panose="02040503050406030204" pitchFamily="18" charset="0"/>
                                </a:rPr>
                              </m:ctrlPr>
                            </m:sSupPr>
                            <m:e>
                              <m:r>
                                <a:rPr lang="en-US" altLang="ja-JP" b="1" i="1">
                                  <a:latin typeface="Cambria Math" panose="02040503050406030204" pitchFamily="18" charset="0"/>
                                </a:rPr>
                                <m:t>𝒙</m:t>
                              </m:r>
                            </m:e>
                            <m:sup>
                              <m:r>
                                <a:rPr lang="en-US" altLang="ja-JP" i="1">
                                  <a:latin typeface="Cambria Math" panose="02040503050406030204" pitchFamily="18" charset="0"/>
                                </a:rPr>
                                <m:t>𝑖</m:t>
                              </m:r>
                              <m:r>
                                <a:rPr lang="en-US" altLang="ja-JP" b="0" i="1" smtClean="0">
                                  <a:latin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𝜇</m:t>
                              </m:r>
                            </m:sup>
                          </m:sSup>
                        </m:e>
                      </m:nary>
                    </m:oMath>
                  </m:oMathPara>
                </a14:m>
                <a:endParaRPr lang="ja-JP" altLang="en-US" dirty="0"/>
              </a:p>
            </p:txBody>
          </p:sp>
        </mc:Choice>
        <mc:Fallback xmlns="">
          <p:sp>
            <p:nvSpPr>
              <p:cNvPr id="56" name="テキスト ボックス 55">
                <a:extLst>
                  <a:ext uri="{FF2B5EF4-FFF2-40B4-BE49-F238E27FC236}">
                    <a16:creationId xmlns:a16="http://schemas.microsoft.com/office/drawing/2014/main" id="{0D95A063-99DF-4819-80A8-05AAFA70DF18}"/>
                  </a:ext>
                </a:extLst>
              </p:cNvPr>
              <p:cNvSpPr txBox="1">
                <a:spLocks noRot="1" noChangeAspect="1" noMove="1" noResize="1" noEditPoints="1" noAdjustHandles="1" noChangeArrowheads="1" noChangeShapeType="1" noTextEdit="1"/>
              </p:cNvSpPr>
              <p:nvPr/>
            </p:nvSpPr>
            <p:spPr>
              <a:xfrm>
                <a:off x="2951571" y="3581149"/>
                <a:ext cx="2454629" cy="634854"/>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3AE33DA2-41C1-403B-A4F4-40DE86F0FEAD}"/>
                  </a:ext>
                </a:extLst>
              </p:cNvPr>
              <p:cNvSpPr txBox="1"/>
              <p:nvPr/>
            </p:nvSpPr>
            <p:spPr>
              <a:xfrm>
                <a:off x="2809766" y="4320391"/>
                <a:ext cx="2083779" cy="338554"/>
              </a:xfrm>
              <a:prstGeom prst="rect">
                <a:avLst/>
              </a:prstGeom>
              <a:noFill/>
            </p:spPr>
            <p:txBody>
              <a:bodyPr wrap="square" rtlCol="0">
                <a:spAutoFit/>
              </a:bodyPr>
              <a:lstStyle/>
              <a:p>
                <a14:m>
                  <m:oMath xmlns:m="http://schemas.openxmlformats.org/officeDocument/2006/math">
                    <m:r>
                      <a:rPr lang="ja-JP" altLang="en-US" sz="1600" i="1" smtClean="0">
                        <a:latin typeface="Cambria Math" panose="02040503050406030204" pitchFamily="18" charset="0"/>
                        <a:ea typeface="Cambria Math" panose="02040503050406030204" pitchFamily="18" charset="0"/>
                      </a:rPr>
                      <m:t>𝜇</m:t>
                    </m:r>
                  </m:oMath>
                </a14:m>
                <a:r>
                  <a:rPr lang="ja-JP" altLang="en-US" sz="1600" dirty="0"/>
                  <a:t>：上位点数、</a:t>
                </a:r>
                <a14:m>
                  <m:oMath xmlns:m="http://schemas.openxmlformats.org/officeDocument/2006/math">
                    <m:r>
                      <a:rPr lang="ja-JP" altLang="en-US" sz="1600" i="1">
                        <a:latin typeface="Cambria Math" panose="02040503050406030204" pitchFamily="18" charset="0"/>
                        <a:ea typeface="Cambria Math" panose="02040503050406030204" pitchFamily="18" charset="0"/>
                      </a:rPr>
                      <m:t>𝜇</m:t>
                    </m:r>
                    <m:r>
                      <a:rPr lang="en-US" altLang="ja-JP" sz="1600" b="0" i="1" smtClean="0">
                        <a:latin typeface="Cambria Math" panose="02040503050406030204" pitchFamily="18" charset="0"/>
                        <a:ea typeface="Cambria Math" panose="02040503050406030204" pitchFamily="18" charset="0"/>
                      </a:rPr>
                      <m:t>&lt;</m:t>
                    </m:r>
                    <m:r>
                      <a:rPr lang="en-US" altLang="ja-JP" sz="1600" b="0" i="1" smtClean="0">
                        <a:latin typeface="Cambria Math" panose="02040503050406030204" pitchFamily="18" charset="0"/>
                        <a:ea typeface="Cambria Math" panose="02040503050406030204" pitchFamily="18" charset="0"/>
                      </a:rPr>
                      <m:t>𝑚</m:t>
                    </m:r>
                  </m:oMath>
                </a14:m>
                <a:endParaRPr lang="en-US" altLang="ja-JP" sz="1600" dirty="0"/>
              </a:p>
            </p:txBody>
          </p:sp>
        </mc:Choice>
        <mc:Fallback xmlns="">
          <p:sp>
            <p:nvSpPr>
              <p:cNvPr id="57" name="テキスト ボックス 56">
                <a:extLst>
                  <a:ext uri="{FF2B5EF4-FFF2-40B4-BE49-F238E27FC236}">
                    <a16:creationId xmlns:a16="http://schemas.microsoft.com/office/drawing/2014/main" id="{3AE33DA2-41C1-403B-A4F4-40DE86F0FEAD}"/>
                  </a:ext>
                </a:extLst>
              </p:cNvPr>
              <p:cNvSpPr txBox="1">
                <a:spLocks noRot="1" noChangeAspect="1" noMove="1" noResize="1" noEditPoints="1" noAdjustHandles="1" noChangeArrowheads="1" noChangeShapeType="1" noTextEdit="1"/>
              </p:cNvSpPr>
              <p:nvPr/>
            </p:nvSpPr>
            <p:spPr>
              <a:xfrm>
                <a:off x="2809766" y="4320391"/>
                <a:ext cx="2083779" cy="338554"/>
              </a:xfrm>
              <a:prstGeom prst="rect">
                <a:avLst/>
              </a:prstGeom>
              <a:blipFill>
                <a:blip r:embed="rId10"/>
                <a:stretch>
                  <a:fillRect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A04A4AF-04ED-42DE-BADC-C4464DF31AD0}"/>
                  </a:ext>
                </a:extLst>
              </p:cNvPr>
              <p:cNvSpPr txBox="1"/>
              <p:nvPr/>
            </p:nvSpPr>
            <p:spPr>
              <a:xfrm>
                <a:off x="2809767" y="4668771"/>
                <a:ext cx="2967094" cy="346570"/>
              </a:xfrm>
              <a:prstGeom prst="rect">
                <a:avLst/>
              </a:prstGeom>
              <a:noFill/>
            </p:spPr>
            <p:txBody>
              <a:bodyPr wrap="square" rtlCol="0">
                <a:spAutoFit/>
              </a:bodyPr>
              <a:lstStyle/>
              <a:p>
                <a14:m>
                  <m:oMath xmlns:m="http://schemas.openxmlformats.org/officeDocument/2006/math">
                    <m:sSup>
                      <m:sSupPr>
                        <m:ctrlPr>
                          <a:rPr lang="en-US" altLang="ja-JP" sz="1600" i="1" smtClean="0">
                            <a:latin typeface="Cambria Math" panose="02040503050406030204" pitchFamily="18" charset="0"/>
                          </a:rPr>
                        </m:ctrlPr>
                      </m:sSupPr>
                      <m:e>
                        <m:r>
                          <a:rPr lang="en-US" altLang="ja-JP" sz="1600" b="1" i="1">
                            <a:latin typeface="Cambria Math" panose="02040503050406030204" pitchFamily="18" charset="0"/>
                          </a:rPr>
                          <m:t>𝒙</m:t>
                        </m:r>
                      </m:e>
                      <m:sup>
                        <m:r>
                          <a:rPr lang="en-US" altLang="ja-JP" sz="1600" i="1">
                            <a:latin typeface="Cambria Math" panose="02040503050406030204" pitchFamily="18" charset="0"/>
                          </a:rPr>
                          <m:t>𝑖</m:t>
                        </m:r>
                        <m:r>
                          <a:rPr lang="en-US" altLang="ja-JP" sz="1600" i="1">
                            <a:latin typeface="Cambria Math" panose="02040503050406030204" pitchFamily="18" charset="0"/>
                          </a:rPr>
                          <m:t>:</m:t>
                        </m:r>
                        <m:r>
                          <a:rPr lang="ja-JP" altLang="en-US" sz="1600" i="1">
                            <a:latin typeface="Cambria Math" panose="02040503050406030204" pitchFamily="18" charset="0"/>
                            <a:ea typeface="Cambria Math" panose="02040503050406030204" pitchFamily="18" charset="0"/>
                          </a:rPr>
                          <m:t>𝜇</m:t>
                        </m:r>
                      </m:sup>
                    </m:sSup>
                  </m:oMath>
                </a14:m>
                <a:r>
                  <a:rPr lang="ja-JP" altLang="en-US" sz="1600" dirty="0"/>
                  <a:t>：</a:t>
                </a:r>
                <a:r>
                  <a:rPr lang="en-US" altLang="ja-JP" sz="1600" dirty="0"/>
                  <a:t> </a:t>
                </a:r>
                <a14:m>
                  <m:oMath xmlns:m="http://schemas.openxmlformats.org/officeDocument/2006/math">
                    <m:r>
                      <a:rPr lang="en-US" altLang="ja-JP" sz="1600" b="0" i="1" smtClean="0">
                        <a:latin typeface="Cambria Math" panose="02040503050406030204" pitchFamily="18" charset="0"/>
                      </a:rPr>
                      <m:t>𝑓</m:t>
                    </m:r>
                    <m:r>
                      <a:rPr lang="en-US" altLang="ja-JP" sz="1600" b="0" i="1" smtClean="0">
                        <a:latin typeface="Cambria Math" panose="02040503050406030204" pitchFamily="18" charset="0"/>
                      </a:rPr>
                      <m:t>(</m:t>
                    </m:r>
                    <m:r>
                      <a:rPr lang="en-US" altLang="ja-JP" sz="1600" b="1" i="1">
                        <a:latin typeface="Cambria Math" panose="02040503050406030204" pitchFamily="18" charset="0"/>
                      </a:rPr>
                      <m:t>𝒙</m:t>
                    </m:r>
                    <m:r>
                      <a:rPr lang="en-US" altLang="ja-JP" sz="1600" b="0" i="1" smtClean="0">
                        <a:latin typeface="Cambria Math" panose="02040503050406030204" pitchFamily="18" charset="0"/>
                        <a:ea typeface="Cambria Math" panose="02040503050406030204" pitchFamily="18" charset="0"/>
                      </a:rPr>
                      <m:t>)</m:t>
                    </m:r>
                  </m:oMath>
                </a14:m>
                <a:r>
                  <a:rPr lang="ja-JP" altLang="en-US" sz="1600" dirty="0"/>
                  <a:t>のランク</a:t>
                </a:r>
                <a14:m>
                  <m:oMath xmlns:m="http://schemas.openxmlformats.org/officeDocument/2006/math">
                    <m:r>
                      <a:rPr lang="en-US" altLang="ja-JP" sz="1600" i="1">
                        <a:latin typeface="Cambria Math" panose="02040503050406030204" pitchFamily="18" charset="0"/>
                      </a:rPr>
                      <m:t>𝑖</m:t>
                    </m:r>
                  </m:oMath>
                </a14:m>
                <a:r>
                  <a:rPr lang="ja-JP" altLang="en-US" sz="1600" dirty="0"/>
                  <a:t>番目の</a:t>
                </a:r>
                <a14:m>
                  <m:oMath xmlns:m="http://schemas.openxmlformats.org/officeDocument/2006/math">
                    <m:sSup>
                      <m:sSupPr>
                        <m:ctrlPr>
                          <a:rPr lang="en-US" altLang="ja-JP" sz="1600" i="1">
                            <a:latin typeface="Cambria Math" panose="02040503050406030204" pitchFamily="18" charset="0"/>
                          </a:rPr>
                        </m:ctrlPr>
                      </m:sSupPr>
                      <m:e>
                        <m:r>
                          <a:rPr lang="en-US" altLang="ja-JP" sz="1600" b="1" i="1">
                            <a:latin typeface="Cambria Math" panose="02040503050406030204" pitchFamily="18" charset="0"/>
                          </a:rPr>
                          <m:t>𝒙</m:t>
                        </m:r>
                      </m:e>
                      <m:sup>
                        <m:r>
                          <a:rPr lang="en-US" altLang="ja-JP" sz="1600" i="1">
                            <a:latin typeface="Cambria Math" panose="02040503050406030204" pitchFamily="18" charset="0"/>
                          </a:rPr>
                          <m:t>𝑖</m:t>
                        </m:r>
                      </m:sup>
                    </m:sSup>
                  </m:oMath>
                </a14:m>
                <a:endParaRPr lang="ja-JP" altLang="en-US" sz="1600" dirty="0"/>
              </a:p>
            </p:txBody>
          </p:sp>
        </mc:Choice>
        <mc:Fallback xmlns="">
          <p:sp>
            <p:nvSpPr>
              <p:cNvPr id="58" name="テキスト ボックス 57">
                <a:extLst>
                  <a:ext uri="{FF2B5EF4-FFF2-40B4-BE49-F238E27FC236}">
                    <a16:creationId xmlns:a16="http://schemas.microsoft.com/office/drawing/2014/main" id="{8A04A4AF-04ED-42DE-BADC-C4464DF31AD0}"/>
                  </a:ext>
                </a:extLst>
              </p:cNvPr>
              <p:cNvSpPr txBox="1">
                <a:spLocks noRot="1" noChangeAspect="1" noMove="1" noResize="1" noEditPoints="1" noAdjustHandles="1" noChangeArrowheads="1" noChangeShapeType="1" noTextEdit="1"/>
              </p:cNvSpPr>
              <p:nvPr/>
            </p:nvSpPr>
            <p:spPr>
              <a:xfrm>
                <a:off x="2809767" y="4668771"/>
                <a:ext cx="2967094" cy="346570"/>
              </a:xfrm>
              <a:prstGeom prst="rect">
                <a:avLst/>
              </a:prstGeom>
              <a:blipFill>
                <a:blip r:embed="rId11"/>
                <a:stretch>
                  <a:fillRect t="-3509" b="-21053"/>
                </a:stretch>
              </a:blipFill>
            </p:spPr>
            <p:txBody>
              <a:bodyPr/>
              <a:lstStyle/>
              <a:p>
                <a:r>
                  <a:rPr lang="ja-JP" altLang="en-US">
                    <a:noFill/>
                  </a:rPr>
                  <a:t> </a:t>
                </a:r>
              </a:p>
            </p:txBody>
          </p:sp>
        </mc:Fallback>
      </mc:AlternateContent>
      <p:sp>
        <p:nvSpPr>
          <p:cNvPr id="60" name="楕円 59">
            <a:extLst>
              <a:ext uri="{FF2B5EF4-FFF2-40B4-BE49-F238E27FC236}">
                <a16:creationId xmlns:a16="http://schemas.microsoft.com/office/drawing/2014/main" id="{A42D8913-D721-4DBC-97AC-6B695F731F9C}"/>
              </a:ext>
            </a:extLst>
          </p:cNvPr>
          <p:cNvSpPr/>
          <p:nvPr/>
        </p:nvSpPr>
        <p:spPr>
          <a:xfrm>
            <a:off x="4448363" y="5971008"/>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楕円 60">
            <a:extLst>
              <a:ext uri="{FF2B5EF4-FFF2-40B4-BE49-F238E27FC236}">
                <a16:creationId xmlns:a16="http://schemas.microsoft.com/office/drawing/2014/main" id="{24E66175-9A09-4C2A-A07E-182B9C6DD3CF}"/>
              </a:ext>
            </a:extLst>
          </p:cNvPr>
          <p:cNvSpPr/>
          <p:nvPr/>
        </p:nvSpPr>
        <p:spPr>
          <a:xfrm>
            <a:off x="3843196" y="5810673"/>
            <a:ext cx="177963" cy="180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2" name="楕円 61">
            <a:extLst>
              <a:ext uri="{FF2B5EF4-FFF2-40B4-BE49-F238E27FC236}">
                <a16:creationId xmlns:a16="http://schemas.microsoft.com/office/drawing/2014/main" id="{8A02F250-BD7B-4EC3-9079-83FD807C4D47}"/>
              </a:ext>
            </a:extLst>
          </p:cNvPr>
          <p:cNvSpPr/>
          <p:nvPr/>
        </p:nvSpPr>
        <p:spPr>
          <a:xfrm>
            <a:off x="4324545" y="5417712"/>
            <a:ext cx="177963" cy="180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3" name="楕円 62">
            <a:extLst>
              <a:ext uri="{FF2B5EF4-FFF2-40B4-BE49-F238E27FC236}">
                <a16:creationId xmlns:a16="http://schemas.microsoft.com/office/drawing/2014/main" id="{E5E36095-5F7F-4D4A-BE13-8364671F3D52}"/>
              </a:ext>
            </a:extLst>
          </p:cNvPr>
          <p:cNvSpPr/>
          <p:nvPr/>
        </p:nvSpPr>
        <p:spPr>
          <a:xfrm>
            <a:off x="3751000" y="6136845"/>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4" name="楕円 63">
            <a:extLst>
              <a:ext uri="{FF2B5EF4-FFF2-40B4-BE49-F238E27FC236}">
                <a16:creationId xmlns:a16="http://schemas.microsoft.com/office/drawing/2014/main" id="{9A655E9A-7ABF-4DF8-9930-DCACFC1F6FA0}"/>
              </a:ext>
            </a:extLst>
          </p:cNvPr>
          <p:cNvSpPr/>
          <p:nvPr/>
        </p:nvSpPr>
        <p:spPr>
          <a:xfrm>
            <a:off x="4502508" y="6278314"/>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5" name="楕円 64">
            <a:extLst>
              <a:ext uri="{FF2B5EF4-FFF2-40B4-BE49-F238E27FC236}">
                <a16:creationId xmlns:a16="http://schemas.microsoft.com/office/drawing/2014/main" id="{BFAD2F46-3259-4460-81B9-53B9A98E7BC3}"/>
              </a:ext>
            </a:extLst>
          </p:cNvPr>
          <p:cNvSpPr/>
          <p:nvPr/>
        </p:nvSpPr>
        <p:spPr>
          <a:xfrm>
            <a:off x="4643594" y="5720673"/>
            <a:ext cx="177963" cy="180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6" name="楕円 65">
            <a:extLst>
              <a:ext uri="{FF2B5EF4-FFF2-40B4-BE49-F238E27FC236}">
                <a16:creationId xmlns:a16="http://schemas.microsoft.com/office/drawing/2014/main" id="{56E86F9F-422A-4A7B-8250-A4383286432A}"/>
              </a:ext>
            </a:extLst>
          </p:cNvPr>
          <p:cNvSpPr/>
          <p:nvPr/>
        </p:nvSpPr>
        <p:spPr>
          <a:xfrm>
            <a:off x="4096300" y="6361119"/>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7" name="楕円 66">
            <a:extLst>
              <a:ext uri="{FF2B5EF4-FFF2-40B4-BE49-F238E27FC236}">
                <a16:creationId xmlns:a16="http://schemas.microsoft.com/office/drawing/2014/main" id="{A8F835E7-BEA7-4D8B-9E6E-B930B6523A24}"/>
              </a:ext>
            </a:extLst>
          </p:cNvPr>
          <p:cNvSpPr/>
          <p:nvPr/>
        </p:nvSpPr>
        <p:spPr>
          <a:xfrm>
            <a:off x="3929427" y="5304501"/>
            <a:ext cx="177963" cy="180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8" name="楕円 67">
            <a:extLst>
              <a:ext uri="{FF2B5EF4-FFF2-40B4-BE49-F238E27FC236}">
                <a16:creationId xmlns:a16="http://schemas.microsoft.com/office/drawing/2014/main" id="{25EEB2C2-F32D-4443-B233-7CE2E2DFA32A}"/>
              </a:ext>
            </a:extLst>
          </p:cNvPr>
          <p:cNvSpPr/>
          <p:nvPr/>
        </p:nvSpPr>
        <p:spPr>
          <a:xfrm>
            <a:off x="3417280" y="5705754"/>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9" name="正方形/長方形 68">
            <a:extLst>
              <a:ext uri="{FF2B5EF4-FFF2-40B4-BE49-F238E27FC236}">
                <a16:creationId xmlns:a16="http://schemas.microsoft.com/office/drawing/2014/main" id="{28534DA2-6521-43C4-9728-435C120FE8EF}"/>
              </a:ext>
            </a:extLst>
          </p:cNvPr>
          <p:cNvSpPr>
            <a:spLocks noChangeAspect="1"/>
          </p:cNvSpPr>
          <p:nvPr/>
        </p:nvSpPr>
        <p:spPr>
          <a:xfrm>
            <a:off x="4178886" y="5554668"/>
            <a:ext cx="180000" cy="180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D47EAE03-855C-4CA0-8F6F-A9E2CE13DA91}"/>
                  </a:ext>
                </a:extLst>
              </p:cNvPr>
              <p:cNvSpPr txBox="1"/>
              <p:nvPr/>
            </p:nvSpPr>
            <p:spPr>
              <a:xfrm>
                <a:off x="4663413" y="5169747"/>
                <a:ext cx="491114" cy="3465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600" i="1" smtClean="0">
                              <a:latin typeface="Cambria Math" panose="02040503050406030204" pitchFamily="18" charset="0"/>
                            </a:rPr>
                          </m:ctrlPr>
                        </m:sSupPr>
                        <m:e>
                          <m:r>
                            <a:rPr lang="en-US" altLang="ja-JP" sz="1600" b="1" i="1">
                              <a:latin typeface="Cambria Math" panose="02040503050406030204" pitchFamily="18" charset="0"/>
                            </a:rPr>
                            <m:t>𝒙</m:t>
                          </m:r>
                        </m:e>
                        <m:sup>
                          <m:r>
                            <a:rPr lang="en-US" altLang="ja-JP" sz="1600" i="1">
                              <a:latin typeface="Cambria Math" panose="02040503050406030204" pitchFamily="18" charset="0"/>
                            </a:rPr>
                            <m:t>𝑖</m:t>
                          </m:r>
                          <m:r>
                            <a:rPr lang="en-US" altLang="ja-JP" sz="1600" i="1">
                              <a:latin typeface="Cambria Math" panose="02040503050406030204" pitchFamily="18" charset="0"/>
                            </a:rPr>
                            <m:t>:</m:t>
                          </m:r>
                          <m:r>
                            <a:rPr lang="ja-JP" altLang="en-US" sz="1600" i="1">
                              <a:latin typeface="Cambria Math" panose="02040503050406030204" pitchFamily="18" charset="0"/>
                              <a:ea typeface="Cambria Math" panose="02040503050406030204" pitchFamily="18" charset="0"/>
                            </a:rPr>
                            <m:t>𝜇</m:t>
                          </m:r>
                        </m:sup>
                      </m:sSup>
                    </m:oMath>
                  </m:oMathPara>
                </a14:m>
                <a:endParaRPr lang="ja-JP" altLang="en-US" sz="1600" dirty="0"/>
              </a:p>
            </p:txBody>
          </p:sp>
        </mc:Choice>
        <mc:Fallback xmlns="">
          <p:sp>
            <p:nvSpPr>
              <p:cNvPr id="70" name="テキスト ボックス 69">
                <a:extLst>
                  <a:ext uri="{FF2B5EF4-FFF2-40B4-BE49-F238E27FC236}">
                    <a16:creationId xmlns:a16="http://schemas.microsoft.com/office/drawing/2014/main" id="{D47EAE03-855C-4CA0-8F6F-A9E2CE13DA91}"/>
                  </a:ext>
                </a:extLst>
              </p:cNvPr>
              <p:cNvSpPr txBox="1">
                <a:spLocks noRot="1" noChangeAspect="1" noMove="1" noResize="1" noEditPoints="1" noAdjustHandles="1" noChangeArrowheads="1" noChangeShapeType="1" noTextEdit="1"/>
              </p:cNvSpPr>
              <p:nvPr/>
            </p:nvSpPr>
            <p:spPr>
              <a:xfrm>
                <a:off x="4663413" y="5169747"/>
                <a:ext cx="491114" cy="346570"/>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C18F191A-867F-48C5-B46E-08732B0C2D57}"/>
                  </a:ext>
                </a:extLst>
              </p:cNvPr>
              <p:cNvSpPr txBox="1"/>
              <p:nvPr/>
            </p:nvSpPr>
            <p:spPr>
              <a:xfrm>
                <a:off x="1239726" y="5105218"/>
                <a:ext cx="3885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rPr>
                        <m:t>𝒎</m:t>
                      </m:r>
                    </m:oMath>
                  </m:oMathPara>
                </a14:m>
                <a:endParaRPr lang="ja-JP" altLang="en-US" dirty="0"/>
              </a:p>
            </p:txBody>
          </p:sp>
        </mc:Choice>
        <mc:Fallback xmlns="">
          <p:sp>
            <p:nvSpPr>
              <p:cNvPr id="71" name="テキスト ボックス 70">
                <a:extLst>
                  <a:ext uri="{FF2B5EF4-FFF2-40B4-BE49-F238E27FC236}">
                    <a16:creationId xmlns:a16="http://schemas.microsoft.com/office/drawing/2014/main" id="{C18F191A-867F-48C5-B46E-08732B0C2D57}"/>
                  </a:ext>
                </a:extLst>
              </p:cNvPr>
              <p:cNvSpPr txBox="1">
                <a:spLocks noRot="1" noChangeAspect="1" noMove="1" noResize="1" noEditPoints="1" noAdjustHandles="1" noChangeArrowheads="1" noChangeShapeType="1" noTextEdit="1"/>
              </p:cNvSpPr>
              <p:nvPr/>
            </p:nvSpPr>
            <p:spPr>
              <a:xfrm>
                <a:off x="1239726" y="5105218"/>
                <a:ext cx="388594"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A18D4860-E458-4313-A624-AAC83E14665A}"/>
                  </a:ext>
                </a:extLst>
              </p:cNvPr>
              <p:cNvSpPr txBox="1"/>
              <p:nvPr/>
            </p:nvSpPr>
            <p:spPr>
              <a:xfrm>
                <a:off x="3901764" y="4964151"/>
                <a:ext cx="68487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600" i="1">
                              <a:latin typeface="Cambria Math" panose="02040503050406030204" pitchFamily="18" charset="0"/>
                            </a:rPr>
                          </m:ctrlPr>
                        </m:sSubPr>
                        <m:e>
                          <m:r>
                            <a:rPr lang="en-US" altLang="ja-JP" sz="1600" b="1" i="1">
                              <a:latin typeface="Cambria Math" panose="02040503050406030204" pitchFamily="18" charset="0"/>
                            </a:rPr>
                            <m:t>𝒎</m:t>
                          </m:r>
                        </m:e>
                        <m:sub>
                          <m:r>
                            <m:rPr>
                              <m:sty m:val="p"/>
                            </m:rPr>
                            <a:rPr lang="en-US" altLang="ja-JP" sz="1600">
                              <a:latin typeface="Cambria Math" panose="02040503050406030204" pitchFamily="18" charset="0"/>
                            </a:rPr>
                            <m:t>new</m:t>
                          </m:r>
                        </m:sub>
                      </m:sSub>
                    </m:oMath>
                  </m:oMathPara>
                </a14:m>
                <a:endParaRPr lang="ja-JP" altLang="en-US" sz="1600" dirty="0"/>
              </a:p>
            </p:txBody>
          </p:sp>
        </mc:Choice>
        <mc:Fallback xmlns="">
          <p:sp>
            <p:nvSpPr>
              <p:cNvPr id="72" name="テキスト ボックス 71">
                <a:extLst>
                  <a:ext uri="{FF2B5EF4-FFF2-40B4-BE49-F238E27FC236}">
                    <a16:creationId xmlns:a16="http://schemas.microsoft.com/office/drawing/2014/main" id="{A18D4860-E458-4313-A624-AAC83E14665A}"/>
                  </a:ext>
                </a:extLst>
              </p:cNvPr>
              <p:cNvSpPr txBox="1">
                <a:spLocks noRot="1" noChangeAspect="1" noMove="1" noResize="1" noEditPoints="1" noAdjustHandles="1" noChangeArrowheads="1" noChangeShapeType="1" noTextEdit="1"/>
              </p:cNvSpPr>
              <p:nvPr/>
            </p:nvSpPr>
            <p:spPr>
              <a:xfrm>
                <a:off x="3901764" y="4964151"/>
                <a:ext cx="684878" cy="338554"/>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E5551BCE-8856-4811-B839-6C7E99B59E4B}"/>
                  </a:ext>
                </a:extLst>
              </p:cNvPr>
              <p:cNvSpPr txBox="1"/>
              <p:nvPr/>
            </p:nvSpPr>
            <p:spPr>
              <a:xfrm>
                <a:off x="5787852" y="4227779"/>
                <a:ext cx="3076063" cy="6455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latin typeface="Cambria Math" panose="02040503050406030204" pitchFamily="18" charset="0"/>
                            </a:rPr>
                          </m:ctrlPr>
                        </m:sSubPr>
                        <m:e>
                          <m:r>
                            <a:rPr lang="ja-JP" altLang="en-US" sz="1600" i="1">
                              <a:latin typeface="Cambria Math" panose="02040503050406030204" pitchFamily="18" charset="0"/>
                              <a:ea typeface="Cambria Math" panose="02040503050406030204" pitchFamily="18" charset="0"/>
                            </a:rPr>
                            <m:t>𝜎</m:t>
                          </m:r>
                        </m:e>
                        <m:sub>
                          <m:r>
                            <m:rPr>
                              <m:sty m:val="p"/>
                            </m:rPr>
                            <a:rPr lang="en-US" altLang="ja-JP" sz="1600" b="0" i="0" smtClean="0">
                              <a:latin typeface="Cambria Math" panose="02040503050406030204" pitchFamily="18" charset="0"/>
                            </a:rPr>
                            <m:t>new</m:t>
                          </m:r>
                        </m:sub>
                      </m:sSub>
                      <m:r>
                        <a:rPr lang="en-US" altLang="ja-JP" sz="1600" b="0" i="1" smtClean="0">
                          <a:latin typeface="Cambria Math" panose="02040503050406030204" pitchFamily="18" charset="0"/>
                          <a:ea typeface="Cambria Math" panose="02040503050406030204" pitchFamily="18" charset="0"/>
                        </a:rPr>
                        <m:t>=</m:t>
                      </m:r>
                      <m:r>
                        <a:rPr lang="ja-JP" altLang="en-US" sz="1600" i="1">
                          <a:latin typeface="Cambria Math" panose="02040503050406030204" pitchFamily="18" charset="0"/>
                          <a:ea typeface="Cambria Math" panose="02040503050406030204" pitchFamily="18" charset="0"/>
                        </a:rPr>
                        <m:t>𝜎</m:t>
                      </m:r>
                      <m:f>
                        <m:fPr>
                          <m:ctrlPr>
                            <a:rPr lang="en-US" altLang="ja-JP" sz="1600" i="1">
                              <a:latin typeface="Cambria Math" panose="02040503050406030204" pitchFamily="18" charset="0"/>
                              <a:ea typeface="Cambria Math" panose="02040503050406030204" pitchFamily="18" charset="0"/>
                            </a:rPr>
                          </m:ctrlPr>
                        </m:fPr>
                        <m:num>
                          <m:r>
                            <a:rPr lang="en-US" altLang="ja-JP" sz="1600" b="0" i="1" smtClean="0">
                              <a:latin typeface="Cambria Math" panose="02040503050406030204" pitchFamily="18" charset="0"/>
                              <a:ea typeface="Cambria Math" panose="02040503050406030204" pitchFamily="18" charset="0"/>
                            </a:rPr>
                            <m:t>𝑐</m:t>
                          </m:r>
                        </m:num>
                        <m:den>
                          <m:r>
                            <a:rPr lang="en-US" altLang="ja-JP" sz="1600" b="0" i="1" smtClean="0">
                              <a:latin typeface="Cambria Math" panose="02040503050406030204" pitchFamily="18" charset="0"/>
                              <a:ea typeface="Cambria Math" panose="02040503050406030204" pitchFamily="18" charset="0"/>
                            </a:rPr>
                            <m:t>𝑑</m:t>
                          </m:r>
                        </m:den>
                      </m:f>
                      <m:r>
                        <m:rPr>
                          <m:sty m:val="p"/>
                        </m:rPr>
                        <a:rPr lang="en-US" altLang="ja-JP" sz="1600" b="0" i="0" smtClean="0">
                          <a:latin typeface="Cambria Math" panose="02040503050406030204" pitchFamily="18" charset="0"/>
                          <a:ea typeface="Cambria Math" panose="02040503050406030204" pitchFamily="18" charset="0"/>
                        </a:rPr>
                        <m:t>exp</m:t>
                      </m:r>
                      <m:r>
                        <a:rPr lang="en-US" altLang="ja-JP" sz="1600" b="0" i="1" smtClean="0">
                          <a:latin typeface="Cambria Math" panose="02040503050406030204" pitchFamily="18" charset="0"/>
                          <a:ea typeface="Cambria Math" panose="02040503050406030204" pitchFamily="18" charset="0"/>
                        </a:rPr>
                        <m:t>⁡</m:t>
                      </m:r>
                      <m:d>
                        <m:dPr>
                          <m:ctrlPr>
                            <a:rPr lang="en-US" altLang="ja-JP" sz="1600" b="0" i="1" smtClean="0">
                              <a:latin typeface="Cambria Math" panose="02040503050406030204" pitchFamily="18" charset="0"/>
                              <a:ea typeface="Cambria Math" panose="02040503050406030204" pitchFamily="18" charset="0"/>
                            </a:rPr>
                          </m:ctrlPr>
                        </m:dPr>
                        <m:e>
                          <m:f>
                            <m:fPr>
                              <m:ctrlPr>
                                <a:rPr lang="en-US" altLang="ja-JP" sz="1600" i="1">
                                  <a:latin typeface="Cambria Math" panose="02040503050406030204" pitchFamily="18" charset="0"/>
                                  <a:ea typeface="Cambria Math" panose="02040503050406030204" pitchFamily="18" charset="0"/>
                                </a:rPr>
                              </m:ctrlPr>
                            </m:fPr>
                            <m:num>
                              <m:r>
                                <a:rPr lang="en-US" altLang="ja-JP" sz="1600" b="0" i="1" smtClean="0">
                                  <a:latin typeface="Cambria Math" panose="02040503050406030204" pitchFamily="18" charset="0"/>
                                  <a:ea typeface="Cambria Math" panose="02040503050406030204" pitchFamily="18" charset="0"/>
                                </a:rPr>
                                <m:t>1</m:t>
                              </m:r>
                            </m:num>
                            <m:den>
                              <m:r>
                                <a:rPr lang="ja-JP" altLang="en-US" sz="1600" i="1" smtClean="0">
                                  <a:latin typeface="Cambria Math" panose="02040503050406030204" pitchFamily="18" charset="0"/>
                                  <a:ea typeface="Cambria Math" panose="02040503050406030204" pitchFamily="18" charset="0"/>
                                </a:rPr>
                                <m:t>𝜉</m:t>
                              </m:r>
                            </m:den>
                          </m:f>
                          <m:d>
                            <m:dPr>
                              <m:begChr m:val="‖"/>
                              <m:endChr m:val="‖"/>
                              <m:ctrlPr>
                                <a:rPr lang="en-US" altLang="ja-JP" sz="1600" i="1" smtClean="0">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b="1" i="1" smtClean="0">
                                      <a:latin typeface="Cambria Math" panose="02040503050406030204" pitchFamily="18" charset="0"/>
                                    </a:rPr>
                                    <m:t>𝒑</m:t>
                                  </m:r>
                                </m:e>
                                <m:sub>
                                  <m:r>
                                    <a:rPr lang="ja-JP" altLang="en-US" sz="1600" i="1">
                                      <a:latin typeface="Cambria Math" panose="02040503050406030204" pitchFamily="18" charset="0"/>
                                      <a:ea typeface="Cambria Math" panose="02040503050406030204" pitchFamily="18" charset="0"/>
                                    </a:rPr>
                                    <m:t>𝜎</m:t>
                                  </m:r>
                                  <m:r>
                                    <a:rPr lang="en-US" altLang="ja-JP" sz="1600" b="0" i="0" smtClean="0">
                                      <a:latin typeface="Cambria Math" panose="02040503050406030204" pitchFamily="18" charset="0"/>
                                      <a:ea typeface="Cambria Math" panose="02040503050406030204" pitchFamily="18" charset="0"/>
                                    </a:rPr>
                                    <m:t>,</m:t>
                                  </m:r>
                                  <m:r>
                                    <m:rPr>
                                      <m:sty m:val="p"/>
                                    </m:rPr>
                                    <a:rPr lang="en-US" altLang="ja-JP" sz="1600" b="0" i="0" smtClean="0">
                                      <a:latin typeface="Cambria Math" panose="02040503050406030204" pitchFamily="18" charset="0"/>
                                      <a:ea typeface="Cambria Math" panose="02040503050406030204" pitchFamily="18" charset="0"/>
                                    </a:rPr>
                                    <m:t>new</m:t>
                                  </m:r>
                                </m:sub>
                              </m:sSub>
                            </m:e>
                          </m:d>
                          <m:r>
                            <a:rPr lang="en-US" altLang="ja-JP" sz="1600" b="0" i="1" smtClean="0">
                              <a:latin typeface="Cambria Math" panose="02040503050406030204" pitchFamily="18" charset="0"/>
                              <a:ea typeface="Cambria Math" panose="02040503050406030204" pitchFamily="18" charset="0"/>
                            </a:rPr>
                            <m:t>−1</m:t>
                          </m:r>
                        </m:e>
                      </m:d>
                    </m:oMath>
                  </m:oMathPara>
                </a14:m>
                <a:endParaRPr lang="ja-JP" altLang="en-US" sz="1600" dirty="0"/>
              </a:p>
            </p:txBody>
          </p:sp>
        </mc:Choice>
        <mc:Fallback xmlns="">
          <p:sp>
            <p:nvSpPr>
              <p:cNvPr id="73" name="テキスト ボックス 72">
                <a:extLst>
                  <a:ext uri="{FF2B5EF4-FFF2-40B4-BE49-F238E27FC236}">
                    <a16:creationId xmlns:a16="http://schemas.microsoft.com/office/drawing/2014/main" id="{E5551BCE-8856-4811-B839-6C7E99B59E4B}"/>
                  </a:ext>
                </a:extLst>
              </p:cNvPr>
              <p:cNvSpPr txBox="1">
                <a:spLocks noRot="1" noChangeAspect="1" noMove="1" noResize="1" noEditPoints="1" noAdjustHandles="1" noChangeArrowheads="1" noChangeShapeType="1" noTextEdit="1"/>
              </p:cNvSpPr>
              <p:nvPr/>
            </p:nvSpPr>
            <p:spPr>
              <a:xfrm>
                <a:off x="5787852" y="4227779"/>
                <a:ext cx="3076063" cy="645561"/>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77835E8C-847E-4FCC-9883-93521B381EF7}"/>
                  </a:ext>
                </a:extLst>
              </p:cNvPr>
              <p:cNvSpPr txBox="1"/>
              <p:nvPr/>
            </p:nvSpPr>
            <p:spPr>
              <a:xfrm>
                <a:off x="5766366" y="4876994"/>
                <a:ext cx="3234180" cy="338554"/>
              </a:xfrm>
              <a:prstGeom prst="rect">
                <a:avLst/>
              </a:prstGeom>
              <a:noFill/>
            </p:spPr>
            <p:txBody>
              <a:bodyPr wrap="square" rtlCol="0">
                <a:spAutoFit/>
              </a:bodyPr>
              <a:lstStyle/>
              <a:p>
                <a14:m>
                  <m:oMath xmlns:m="http://schemas.openxmlformats.org/officeDocument/2006/math">
                    <m:sSub>
                      <m:sSubPr>
                        <m:ctrlPr>
                          <a:rPr lang="en-US" altLang="ja-JP" sz="1600" i="1">
                            <a:latin typeface="Cambria Math" panose="02040503050406030204" pitchFamily="18" charset="0"/>
                          </a:rPr>
                        </m:ctrlPr>
                      </m:sSubPr>
                      <m:e>
                        <m:r>
                          <a:rPr lang="en-US" altLang="ja-JP" sz="1600" b="1" i="1">
                            <a:latin typeface="Cambria Math" panose="02040503050406030204" pitchFamily="18" charset="0"/>
                          </a:rPr>
                          <m:t>𝒑</m:t>
                        </m:r>
                      </m:e>
                      <m:sub>
                        <m:r>
                          <a:rPr lang="ja-JP" altLang="en-US" sz="1600" i="1">
                            <a:latin typeface="Cambria Math" panose="02040503050406030204" pitchFamily="18" charset="0"/>
                            <a:ea typeface="Cambria Math" panose="02040503050406030204" pitchFamily="18" charset="0"/>
                          </a:rPr>
                          <m:t>𝜎</m:t>
                        </m:r>
                      </m:sub>
                    </m:sSub>
                  </m:oMath>
                </a14:m>
                <a:r>
                  <a:rPr lang="ja-JP" altLang="en-US" sz="1600" dirty="0"/>
                  <a:t>：</a:t>
                </a:r>
                <a:r>
                  <a:rPr lang="en-US" altLang="ja-JP" sz="1600" dirty="0">
                    <a:solidFill>
                      <a:srgbClr val="FF0000"/>
                    </a:solidFill>
                  </a:rPr>
                  <a:t>Evolution Pass </a:t>
                </a:r>
                <a:r>
                  <a:rPr lang="en-US" altLang="ja-JP" sz="1400" dirty="0"/>
                  <a:t>(</a:t>
                </a:r>
                <a14:m>
                  <m:oMath xmlns:m="http://schemas.openxmlformats.org/officeDocument/2006/math">
                    <m:r>
                      <a:rPr lang="en-US" altLang="ja-JP" sz="1400" b="1" i="1">
                        <a:latin typeface="Cambria Math" panose="02040503050406030204" pitchFamily="18" charset="0"/>
                        <a:ea typeface="Cambria Math" panose="02040503050406030204" pitchFamily="18" charset="0"/>
                      </a:rPr>
                      <m:t>𝒎</m:t>
                    </m:r>
                  </m:oMath>
                </a14:m>
                <a:r>
                  <a:rPr lang="ja-JP" altLang="en-US" sz="1400" dirty="0"/>
                  <a:t>の変位の蓄積</a:t>
                </a:r>
                <a:r>
                  <a:rPr lang="en-US" altLang="ja-JP" sz="1400" dirty="0"/>
                  <a:t>)</a:t>
                </a:r>
                <a:endParaRPr lang="en-US" altLang="ja-JP" sz="1600" dirty="0"/>
              </a:p>
            </p:txBody>
          </p:sp>
        </mc:Choice>
        <mc:Fallback xmlns="">
          <p:sp>
            <p:nvSpPr>
              <p:cNvPr id="74" name="テキスト ボックス 73">
                <a:extLst>
                  <a:ext uri="{FF2B5EF4-FFF2-40B4-BE49-F238E27FC236}">
                    <a16:creationId xmlns:a16="http://schemas.microsoft.com/office/drawing/2014/main" id="{77835E8C-847E-4FCC-9883-93521B381EF7}"/>
                  </a:ext>
                </a:extLst>
              </p:cNvPr>
              <p:cNvSpPr txBox="1">
                <a:spLocks noRot="1" noChangeAspect="1" noMove="1" noResize="1" noEditPoints="1" noAdjustHandles="1" noChangeArrowheads="1" noChangeShapeType="1" noTextEdit="1"/>
              </p:cNvSpPr>
              <p:nvPr/>
            </p:nvSpPr>
            <p:spPr>
              <a:xfrm>
                <a:off x="5766366" y="4876994"/>
                <a:ext cx="3234180" cy="338554"/>
              </a:xfrm>
              <a:prstGeom prst="rect">
                <a:avLst/>
              </a:prstGeom>
              <a:blipFill>
                <a:blip r:embed="rId16"/>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2F9311A3-795B-4CDC-A371-41C3F1D539BB}"/>
                  </a:ext>
                </a:extLst>
              </p:cNvPr>
              <p:cNvSpPr txBox="1"/>
              <p:nvPr/>
            </p:nvSpPr>
            <p:spPr>
              <a:xfrm>
                <a:off x="5605544" y="5199191"/>
                <a:ext cx="3618615" cy="3904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latin typeface="Cambria Math" panose="02040503050406030204" pitchFamily="18" charset="0"/>
                            </a:rPr>
                          </m:ctrlPr>
                        </m:sSubPr>
                        <m:e>
                          <m:r>
                            <a:rPr lang="en-US" altLang="ja-JP" sz="1600" b="1" i="1">
                              <a:latin typeface="Cambria Math" panose="02040503050406030204" pitchFamily="18" charset="0"/>
                            </a:rPr>
                            <m:t>𝒑</m:t>
                          </m:r>
                        </m:e>
                        <m:sub>
                          <m:r>
                            <a:rPr lang="ja-JP" altLang="en-US" sz="1600" i="1">
                              <a:latin typeface="Cambria Math" panose="02040503050406030204" pitchFamily="18" charset="0"/>
                              <a:ea typeface="Cambria Math" panose="02040503050406030204" pitchFamily="18" charset="0"/>
                            </a:rPr>
                            <m:t>𝜎</m:t>
                          </m:r>
                          <m:r>
                            <a:rPr lang="en-US" altLang="ja-JP" sz="1600">
                              <a:latin typeface="Cambria Math" panose="02040503050406030204" pitchFamily="18" charset="0"/>
                              <a:ea typeface="Cambria Math" panose="02040503050406030204" pitchFamily="18" charset="0"/>
                            </a:rPr>
                            <m:t>,</m:t>
                          </m:r>
                          <m:r>
                            <m:rPr>
                              <m:sty m:val="p"/>
                            </m:rPr>
                            <a:rPr lang="en-US" altLang="ja-JP" sz="1600">
                              <a:latin typeface="Cambria Math" panose="02040503050406030204" pitchFamily="18" charset="0"/>
                              <a:ea typeface="Cambria Math" panose="02040503050406030204" pitchFamily="18" charset="0"/>
                            </a:rPr>
                            <m:t>new</m:t>
                          </m:r>
                        </m:sub>
                      </m:sSub>
                      <m:r>
                        <a:rPr lang="en-US" altLang="ja-JP" sz="1600" b="0" i="1" smtClean="0">
                          <a:latin typeface="Cambria Math" panose="02040503050406030204" pitchFamily="18" charset="0"/>
                          <a:ea typeface="Cambria Math" panose="02040503050406030204" pitchFamily="18" charset="0"/>
                        </a:rPr>
                        <m:t>=</m:t>
                      </m:r>
                      <m:d>
                        <m:dPr>
                          <m:ctrlPr>
                            <a:rPr lang="en-US" altLang="ja-JP" sz="1600" b="0" i="1" smtClean="0">
                              <a:latin typeface="Cambria Math" panose="02040503050406030204" pitchFamily="18" charset="0"/>
                              <a:ea typeface="Cambria Math" panose="02040503050406030204" pitchFamily="18" charset="0"/>
                            </a:rPr>
                          </m:ctrlPr>
                        </m:dPr>
                        <m:e>
                          <m:r>
                            <a:rPr lang="en-US" altLang="ja-JP" sz="1600" b="0" i="1" smtClean="0">
                              <a:latin typeface="Cambria Math" panose="02040503050406030204" pitchFamily="18" charset="0"/>
                              <a:ea typeface="Cambria Math" panose="02040503050406030204" pitchFamily="18" charset="0"/>
                            </a:rPr>
                            <m:t>1−</m:t>
                          </m:r>
                          <m:r>
                            <a:rPr lang="en-US" altLang="ja-JP" sz="1600" b="0" i="1" smtClean="0">
                              <a:latin typeface="Cambria Math" panose="02040503050406030204" pitchFamily="18" charset="0"/>
                              <a:ea typeface="Cambria Math" panose="02040503050406030204" pitchFamily="18" charset="0"/>
                            </a:rPr>
                            <m:t>𝑐</m:t>
                          </m:r>
                        </m:e>
                      </m:d>
                      <m:sSub>
                        <m:sSubPr>
                          <m:ctrlPr>
                            <a:rPr lang="en-US" altLang="ja-JP" sz="1600" i="1">
                              <a:latin typeface="Cambria Math" panose="02040503050406030204" pitchFamily="18" charset="0"/>
                            </a:rPr>
                          </m:ctrlPr>
                        </m:sSubPr>
                        <m:e>
                          <m:r>
                            <a:rPr lang="en-US" altLang="ja-JP" sz="1600" b="1" i="1">
                              <a:latin typeface="Cambria Math" panose="02040503050406030204" pitchFamily="18" charset="0"/>
                            </a:rPr>
                            <m:t>𝒑</m:t>
                          </m:r>
                        </m:e>
                        <m:sub>
                          <m:r>
                            <a:rPr lang="ja-JP" altLang="en-US" sz="1600" i="1">
                              <a:latin typeface="Cambria Math" panose="02040503050406030204" pitchFamily="18" charset="0"/>
                              <a:ea typeface="Cambria Math" panose="02040503050406030204" pitchFamily="18" charset="0"/>
                            </a:rPr>
                            <m:t>𝜎</m:t>
                          </m:r>
                        </m:sub>
                      </m:sSub>
                      <m:r>
                        <a:rPr lang="en-US" altLang="ja-JP" sz="1600" b="0" i="1" smtClean="0">
                          <a:latin typeface="Cambria Math" panose="02040503050406030204" pitchFamily="18" charset="0"/>
                          <a:ea typeface="Cambria Math" panose="02040503050406030204" pitchFamily="18" charset="0"/>
                        </a:rPr>
                        <m:t>+</m:t>
                      </m:r>
                      <m:rad>
                        <m:radPr>
                          <m:degHide m:val="on"/>
                          <m:ctrlPr>
                            <a:rPr lang="en-US" altLang="ja-JP" sz="1600" b="0" i="1" smtClean="0">
                              <a:latin typeface="Cambria Math" panose="02040503050406030204" pitchFamily="18" charset="0"/>
                              <a:ea typeface="Cambria Math" panose="02040503050406030204" pitchFamily="18" charset="0"/>
                            </a:rPr>
                          </m:ctrlPr>
                        </m:radPr>
                        <m:deg/>
                        <m:e>
                          <m:r>
                            <a:rPr lang="en-US" altLang="ja-JP" sz="1600" b="0" i="1" smtClean="0">
                              <a:latin typeface="Cambria Math" panose="02040503050406030204" pitchFamily="18" charset="0"/>
                              <a:ea typeface="Cambria Math" panose="02040503050406030204" pitchFamily="18" charset="0"/>
                            </a:rPr>
                            <m:t>𝑐</m:t>
                          </m:r>
                          <m:r>
                            <a:rPr lang="en-US" altLang="ja-JP" sz="1600" b="0" i="1" smtClean="0">
                              <a:latin typeface="Cambria Math" panose="02040503050406030204" pitchFamily="18" charset="0"/>
                              <a:ea typeface="Cambria Math" panose="02040503050406030204" pitchFamily="18" charset="0"/>
                            </a:rPr>
                            <m:t>(2−</m:t>
                          </m:r>
                          <m:r>
                            <a:rPr lang="en-US" altLang="ja-JP" sz="1600" b="0" i="1" smtClean="0">
                              <a:latin typeface="Cambria Math" panose="02040503050406030204" pitchFamily="18" charset="0"/>
                              <a:ea typeface="Cambria Math" panose="02040503050406030204" pitchFamily="18" charset="0"/>
                            </a:rPr>
                            <m:t>𝑐</m:t>
                          </m:r>
                          <m:r>
                            <a:rPr lang="en-US" altLang="ja-JP" sz="1600" b="0" i="1" smtClean="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rPr>
                              </m:ctrlPr>
                            </m:sSubPr>
                            <m:e>
                              <m:r>
                                <a:rPr lang="ja-JP" altLang="en-US" sz="1600" i="1">
                                  <a:latin typeface="Cambria Math" panose="02040503050406030204" pitchFamily="18" charset="0"/>
                                  <a:ea typeface="Cambria Math" panose="02040503050406030204" pitchFamily="18" charset="0"/>
                                </a:rPr>
                                <m:t>𝜇</m:t>
                              </m:r>
                            </m:e>
                            <m:sub>
                              <m:r>
                                <a:rPr lang="en-US" altLang="ja-JP" sz="1600" i="1">
                                  <a:latin typeface="Cambria Math" panose="02040503050406030204" pitchFamily="18" charset="0"/>
                                  <a:ea typeface="Cambria Math" panose="02040503050406030204" pitchFamily="18" charset="0"/>
                                </a:rPr>
                                <m:t>𝑤</m:t>
                              </m:r>
                            </m:sub>
                          </m:sSub>
                        </m:e>
                      </m:rad>
                      <m:sSub>
                        <m:sSubPr>
                          <m:ctrlPr>
                            <a:rPr lang="en-US" altLang="ja-JP" sz="1600" i="1">
                              <a:latin typeface="Cambria Math" panose="02040503050406030204" pitchFamily="18" charset="0"/>
                            </a:rPr>
                          </m:ctrlPr>
                        </m:sSubPr>
                        <m:e>
                          <m:r>
                            <a:rPr lang="en-US" altLang="ja-JP" sz="1600" b="1" i="1" smtClean="0">
                              <a:latin typeface="Cambria Math" panose="02040503050406030204" pitchFamily="18" charset="0"/>
                            </a:rPr>
                            <m:t>𝒔</m:t>
                          </m:r>
                        </m:e>
                        <m:sub>
                          <m:r>
                            <a:rPr lang="en-US" altLang="ja-JP" sz="1600" b="0" i="1" smtClean="0">
                              <a:latin typeface="Cambria Math" panose="02040503050406030204" pitchFamily="18" charset="0"/>
                              <a:ea typeface="Cambria Math" panose="02040503050406030204" pitchFamily="18" charset="0"/>
                            </a:rPr>
                            <m:t>𝑤</m:t>
                          </m:r>
                        </m:sub>
                      </m:sSub>
                    </m:oMath>
                  </m:oMathPara>
                </a14:m>
                <a:endParaRPr lang="ja-JP" altLang="en-US" sz="1600" dirty="0"/>
              </a:p>
            </p:txBody>
          </p:sp>
        </mc:Choice>
        <mc:Fallback xmlns="">
          <p:sp>
            <p:nvSpPr>
              <p:cNvPr id="75" name="テキスト ボックス 74">
                <a:extLst>
                  <a:ext uri="{FF2B5EF4-FFF2-40B4-BE49-F238E27FC236}">
                    <a16:creationId xmlns:a16="http://schemas.microsoft.com/office/drawing/2014/main" id="{2F9311A3-795B-4CDC-A371-41C3F1D539BB}"/>
                  </a:ext>
                </a:extLst>
              </p:cNvPr>
              <p:cNvSpPr txBox="1">
                <a:spLocks noRot="1" noChangeAspect="1" noMove="1" noResize="1" noEditPoints="1" noAdjustHandles="1" noChangeArrowheads="1" noChangeShapeType="1" noTextEdit="1"/>
              </p:cNvSpPr>
              <p:nvPr/>
            </p:nvSpPr>
            <p:spPr>
              <a:xfrm>
                <a:off x="5605544" y="5199191"/>
                <a:ext cx="3618615" cy="390492"/>
              </a:xfrm>
              <a:prstGeom prst="rect">
                <a:avLst/>
              </a:prstGeom>
              <a:blipFill>
                <a:blip r:embed="rId17"/>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B9C3C78A-71CC-4733-B333-98E131153443}"/>
                  </a:ext>
                </a:extLst>
              </p:cNvPr>
              <p:cNvSpPr txBox="1"/>
              <p:nvPr/>
            </p:nvSpPr>
            <p:spPr>
              <a:xfrm>
                <a:off x="6063484" y="5621389"/>
                <a:ext cx="2454629" cy="6348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1" i="1">
                              <a:latin typeface="Cambria Math" panose="02040503050406030204" pitchFamily="18" charset="0"/>
                            </a:rPr>
                            <m:t>𝒔</m:t>
                          </m:r>
                        </m:e>
                        <m:sub>
                          <m:r>
                            <a:rPr lang="en-US" altLang="ja-JP" i="1">
                              <a:latin typeface="Cambria Math" panose="02040503050406030204" pitchFamily="18" charset="0"/>
                              <a:ea typeface="Cambria Math" panose="02040503050406030204" pitchFamily="18" charset="0"/>
                            </a:rPr>
                            <m:t>𝑤</m:t>
                          </m:r>
                        </m:sub>
                      </m:sSub>
                      <m:r>
                        <a:rPr lang="en-US" altLang="ja-JP" b="0" i="1" smtClean="0">
                          <a:latin typeface="Cambria Math" panose="02040503050406030204" pitchFamily="18" charset="0"/>
                          <a:ea typeface="Cambria Math" panose="02040503050406030204" pitchFamily="18" charset="0"/>
                        </a:rPr>
                        <m:t>=</m:t>
                      </m:r>
                      <m:nary>
                        <m:naryPr>
                          <m:chr m:val="∑"/>
                          <m:limLoc m:val="subSup"/>
                          <m:ctrlPr>
                            <a:rPr lang="en-US" altLang="ja-JP" b="0" i="1" smtClean="0">
                              <a:latin typeface="Cambria Math" panose="02040503050406030204" pitchFamily="18" charset="0"/>
                              <a:ea typeface="Cambria Math" panose="02040503050406030204" pitchFamily="18" charset="0"/>
                            </a:rPr>
                          </m:ctrlPr>
                        </m:naryPr>
                        <m:sub>
                          <m:r>
                            <m:rPr>
                              <m:brk m:alnAt="25"/>
                            </m:rP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=1</m:t>
                          </m:r>
                        </m:sub>
                        <m:sup>
                          <m:r>
                            <a:rPr lang="ja-JP" altLang="en-US" i="1">
                              <a:latin typeface="Cambria Math" panose="02040503050406030204" pitchFamily="18" charset="0"/>
                              <a:ea typeface="Cambria Math" panose="02040503050406030204" pitchFamily="18" charset="0"/>
                            </a:rPr>
                            <m:t>𝜇</m:t>
                          </m:r>
                        </m:sup>
                        <m:e>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𝑤</m:t>
                              </m:r>
                            </m:e>
                            <m:sup>
                              <m:r>
                                <a:rPr lang="en-US" altLang="ja-JP" i="1">
                                  <a:latin typeface="Cambria Math" panose="02040503050406030204" pitchFamily="18" charset="0"/>
                                </a:rPr>
                                <m:t>𝑖</m:t>
                              </m:r>
                            </m:sup>
                          </m:sSup>
                          <m:sSup>
                            <m:sSupPr>
                              <m:ctrlPr>
                                <a:rPr lang="en-US" altLang="ja-JP" i="1">
                                  <a:latin typeface="Cambria Math" panose="02040503050406030204" pitchFamily="18" charset="0"/>
                                </a:rPr>
                              </m:ctrlPr>
                            </m:sSupPr>
                            <m:e>
                              <m:r>
                                <a:rPr lang="en-US" altLang="ja-JP" b="1" i="1" smtClean="0">
                                  <a:latin typeface="Cambria Math" panose="02040503050406030204" pitchFamily="18" charset="0"/>
                                </a:rPr>
                                <m:t>𝒔</m:t>
                              </m:r>
                            </m:e>
                            <m:sup>
                              <m:r>
                                <a:rPr lang="en-US" altLang="ja-JP" i="1">
                                  <a:latin typeface="Cambria Math" panose="02040503050406030204" pitchFamily="18" charset="0"/>
                                </a:rPr>
                                <m:t>𝑖</m:t>
                              </m:r>
                              <m:r>
                                <a:rPr lang="en-US" altLang="ja-JP" b="0" i="1" smtClean="0">
                                  <a:latin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𝜇</m:t>
                              </m:r>
                            </m:sup>
                          </m:sSup>
                        </m:e>
                      </m:nary>
                    </m:oMath>
                  </m:oMathPara>
                </a14:m>
                <a:endParaRPr lang="ja-JP" altLang="en-US" dirty="0"/>
              </a:p>
            </p:txBody>
          </p:sp>
        </mc:Choice>
        <mc:Fallback xmlns="">
          <p:sp>
            <p:nvSpPr>
              <p:cNvPr id="76" name="テキスト ボックス 75">
                <a:extLst>
                  <a:ext uri="{FF2B5EF4-FFF2-40B4-BE49-F238E27FC236}">
                    <a16:creationId xmlns:a16="http://schemas.microsoft.com/office/drawing/2014/main" id="{B9C3C78A-71CC-4733-B333-98E131153443}"/>
                  </a:ext>
                </a:extLst>
              </p:cNvPr>
              <p:cNvSpPr txBox="1">
                <a:spLocks noRot="1" noChangeAspect="1" noMove="1" noResize="1" noEditPoints="1" noAdjustHandles="1" noChangeArrowheads="1" noChangeShapeType="1" noTextEdit="1"/>
              </p:cNvSpPr>
              <p:nvPr/>
            </p:nvSpPr>
            <p:spPr>
              <a:xfrm>
                <a:off x="6063484" y="5621389"/>
                <a:ext cx="2454629" cy="634854"/>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6C293FD4-65F9-486E-97AE-8453E7B21B38}"/>
                  </a:ext>
                </a:extLst>
              </p:cNvPr>
              <p:cNvSpPr txBox="1"/>
              <p:nvPr/>
            </p:nvSpPr>
            <p:spPr>
              <a:xfrm>
                <a:off x="522390" y="3867884"/>
                <a:ext cx="1722071"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𝒔</m:t>
                          </m:r>
                        </m:e>
                        <m:sup>
                          <m:r>
                            <a:rPr lang="en-US" altLang="ja-JP" b="0" i="1" smtClean="0">
                              <a:latin typeface="Cambria Math" panose="02040503050406030204" pitchFamily="18" charset="0"/>
                            </a:rPr>
                            <m:t>𝑖</m:t>
                          </m:r>
                        </m:sup>
                      </m:sSup>
                      <m:r>
                        <a:rPr lang="en-US" altLang="ja-JP" b="0" i="1" smtClean="0">
                          <a:latin typeface="Cambria Math" panose="02040503050406030204" pitchFamily="18" charset="0"/>
                          <a:ea typeface="Cambria Math" panose="02040503050406030204" pitchFamily="18" charset="0"/>
                        </a:rPr>
                        <m:t>~</m:t>
                      </m:r>
                      <m:r>
                        <a:rPr lang="ja-JP" altLang="en-US" b="1" i="1" smtClean="0">
                          <a:latin typeface="Cambria Math" panose="02040503050406030204" pitchFamily="18" charset="0"/>
                          <a:ea typeface="Cambria Math" panose="02040503050406030204" pitchFamily="18" charset="0"/>
                        </a:rPr>
                        <m:t>𝓝</m:t>
                      </m:r>
                      <m:r>
                        <a:rPr lang="en-US" altLang="ja-JP" b="0" i="1" smtClean="0">
                          <a:latin typeface="Cambria Math" panose="02040503050406030204" pitchFamily="18" charset="0"/>
                          <a:ea typeface="Cambria Math" panose="02040503050406030204" pitchFamily="18" charset="0"/>
                        </a:rPr>
                        <m:t>(</m:t>
                      </m:r>
                      <m:r>
                        <a:rPr lang="en-US" altLang="ja-JP" b="1" i="1" smtClean="0">
                          <a:latin typeface="Cambria Math" panose="02040503050406030204" pitchFamily="18" charset="0"/>
                          <a:ea typeface="Cambria Math" panose="02040503050406030204" pitchFamily="18" charset="0"/>
                        </a:rPr>
                        <m:t>𝟎</m:t>
                      </m:r>
                      <m:r>
                        <a:rPr lang="en-US" altLang="ja-JP" b="0" i="1" smtClean="0">
                          <a:latin typeface="Cambria Math" panose="02040503050406030204" pitchFamily="18" charset="0"/>
                          <a:ea typeface="Cambria Math" panose="02040503050406030204" pitchFamily="18" charset="0"/>
                        </a:rPr>
                        <m:t>,</m:t>
                      </m:r>
                      <m:r>
                        <a:rPr lang="ja-JP" altLang="en-US" b="0" i="1" smtClean="0">
                          <a:latin typeface="Cambria Math" panose="02040503050406030204" pitchFamily="18" charset="0"/>
                          <a:ea typeface="Cambria Math" panose="02040503050406030204" pitchFamily="18" charset="0"/>
                        </a:rPr>
                        <m:t> </m:t>
                      </m:r>
                      <m:r>
                        <a:rPr lang="en-US" altLang="ja-JP" b="1" i="1" smtClean="0">
                          <a:latin typeface="Cambria Math" panose="02040503050406030204" pitchFamily="18" charset="0"/>
                          <a:ea typeface="Cambria Math" panose="02040503050406030204" pitchFamily="18" charset="0"/>
                        </a:rPr>
                        <m:t>𝑰</m:t>
                      </m:r>
                      <m:r>
                        <a:rPr lang="en-US" altLang="ja-JP" b="0" i="1" smtClean="0">
                          <a:latin typeface="Cambria Math" panose="02040503050406030204" pitchFamily="18" charset="0"/>
                          <a:ea typeface="Cambria Math" panose="02040503050406030204" pitchFamily="18" charset="0"/>
                        </a:rPr>
                        <m:t>)</m:t>
                      </m:r>
                    </m:oMath>
                  </m:oMathPara>
                </a14:m>
                <a:endParaRPr lang="ja-JP" altLang="en-US" dirty="0"/>
              </a:p>
            </p:txBody>
          </p:sp>
        </mc:Choice>
        <mc:Fallback xmlns="">
          <p:sp>
            <p:nvSpPr>
              <p:cNvPr id="77" name="テキスト ボックス 76">
                <a:extLst>
                  <a:ext uri="{FF2B5EF4-FFF2-40B4-BE49-F238E27FC236}">
                    <a16:creationId xmlns:a16="http://schemas.microsoft.com/office/drawing/2014/main" id="{6C293FD4-65F9-486E-97AE-8453E7B21B38}"/>
                  </a:ext>
                </a:extLst>
              </p:cNvPr>
              <p:cNvSpPr txBox="1">
                <a:spLocks noRot="1" noChangeAspect="1" noMove="1" noResize="1" noEditPoints="1" noAdjustHandles="1" noChangeArrowheads="1" noChangeShapeType="1" noTextEdit="1"/>
              </p:cNvSpPr>
              <p:nvPr/>
            </p:nvSpPr>
            <p:spPr>
              <a:xfrm>
                <a:off x="522390" y="3867884"/>
                <a:ext cx="1722071" cy="392993"/>
              </a:xfrm>
              <a:prstGeom prst="rect">
                <a:avLst/>
              </a:prstGeom>
              <a:blipFill>
                <a:blip r:embed="rId19"/>
                <a:stretch>
                  <a:fillRect b="-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FAA0E1D3-6675-419F-81F1-333E13E887F3}"/>
                  </a:ext>
                </a:extLst>
              </p:cNvPr>
              <p:cNvSpPr txBox="1"/>
              <p:nvPr/>
            </p:nvSpPr>
            <p:spPr>
              <a:xfrm>
                <a:off x="112952" y="4272360"/>
                <a:ext cx="2597845" cy="523220"/>
              </a:xfrm>
              <a:prstGeom prst="rect">
                <a:avLst/>
              </a:prstGeom>
              <a:noFill/>
            </p:spPr>
            <p:txBody>
              <a:bodyPr wrap="square" rtlCol="0">
                <a:spAutoFit/>
              </a:bodyPr>
              <a:lstStyle/>
              <a:p>
                <a14:m>
                  <m:oMath xmlns:m="http://schemas.openxmlformats.org/officeDocument/2006/math">
                    <m:r>
                      <a:rPr lang="en-US" altLang="ja-JP" sz="1400" b="1" i="1" smtClean="0">
                        <a:latin typeface="Cambria Math" panose="02040503050406030204" pitchFamily="18" charset="0"/>
                        <a:ea typeface="Cambria Math" panose="02040503050406030204" pitchFamily="18" charset="0"/>
                      </a:rPr>
                      <m:t>𝑷</m:t>
                    </m:r>
                  </m:oMath>
                </a14:m>
                <a:r>
                  <a:rPr lang="ja-JP" altLang="en-US" sz="1400" dirty="0"/>
                  <a:t>：</a:t>
                </a:r>
                <a14:m>
                  <m:oMath xmlns:m="http://schemas.openxmlformats.org/officeDocument/2006/math">
                    <m:r>
                      <a:rPr lang="en-US" altLang="ja-JP" sz="1400" b="1" i="1">
                        <a:latin typeface="Cambria Math" panose="02040503050406030204" pitchFamily="18" charset="0"/>
                        <a:ea typeface="Cambria Math" panose="02040503050406030204" pitchFamily="18" charset="0"/>
                      </a:rPr>
                      <m:t>𝑪</m:t>
                    </m:r>
                  </m:oMath>
                </a14:m>
                <a:r>
                  <a:rPr lang="ja-JP" altLang="en-US" sz="1400" dirty="0"/>
                  <a:t>の固有ベクトルを並べた</a:t>
                </a:r>
                <a:endParaRPr lang="en-US" altLang="ja-JP" sz="1400" dirty="0"/>
              </a:p>
              <a:p>
                <a14:m>
                  <m:oMath xmlns:m="http://schemas.openxmlformats.org/officeDocument/2006/math">
                    <m:r>
                      <a:rPr lang="ja-JP" altLang="en-US" sz="1400" b="1" i="1">
                        <a:latin typeface="Cambria Math" panose="02040503050406030204" pitchFamily="18" charset="0"/>
                        <a:ea typeface="Cambria Math" panose="02040503050406030204" pitchFamily="18" charset="0"/>
                      </a:rPr>
                      <m:t>𝚲</m:t>
                    </m:r>
                  </m:oMath>
                </a14:m>
                <a:r>
                  <a:rPr lang="ja-JP" altLang="en-US" sz="1400" dirty="0"/>
                  <a:t>：</a:t>
                </a:r>
                <a14:m>
                  <m:oMath xmlns:m="http://schemas.openxmlformats.org/officeDocument/2006/math">
                    <m:r>
                      <a:rPr lang="en-US" altLang="ja-JP" sz="1400" b="1" i="1">
                        <a:latin typeface="Cambria Math" panose="02040503050406030204" pitchFamily="18" charset="0"/>
                        <a:ea typeface="Cambria Math" panose="02040503050406030204" pitchFamily="18" charset="0"/>
                      </a:rPr>
                      <m:t>𝑪</m:t>
                    </m:r>
                  </m:oMath>
                </a14:m>
                <a:r>
                  <a:rPr lang="ja-JP" altLang="en-US" sz="1400" dirty="0"/>
                  <a:t>の固有値を並べた</a:t>
                </a:r>
              </a:p>
            </p:txBody>
          </p:sp>
        </mc:Choice>
        <mc:Fallback xmlns="">
          <p:sp>
            <p:nvSpPr>
              <p:cNvPr id="78" name="テキスト ボックス 77">
                <a:extLst>
                  <a:ext uri="{FF2B5EF4-FFF2-40B4-BE49-F238E27FC236}">
                    <a16:creationId xmlns:a16="http://schemas.microsoft.com/office/drawing/2014/main" id="{FAA0E1D3-6675-419F-81F1-333E13E887F3}"/>
                  </a:ext>
                </a:extLst>
              </p:cNvPr>
              <p:cNvSpPr txBox="1">
                <a:spLocks noRot="1" noChangeAspect="1" noMove="1" noResize="1" noEditPoints="1" noAdjustHandles="1" noChangeArrowheads="1" noChangeShapeType="1" noTextEdit="1"/>
              </p:cNvSpPr>
              <p:nvPr/>
            </p:nvSpPr>
            <p:spPr>
              <a:xfrm>
                <a:off x="112952" y="4272360"/>
                <a:ext cx="2597845" cy="523220"/>
              </a:xfrm>
              <a:prstGeom prst="rect">
                <a:avLst/>
              </a:prstGeom>
              <a:blipFill>
                <a:blip r:embed="rId20"/>
                <a:stretch>
                  <a:fillRect t="-2326" b="-10465"/>
                </a:stretch>
              </a:blipFill>
            </p:spPr>
            <p:txBody>
              <a:bodyPr/>
              <a:lstStyle/>
              <a:p>
                <a:r>
                  <a:rPr lang="ja-JP" altLang="en-US">
                    <a:noFill/>
                  </a:rPr>
                  <a:t> </a:t>
                </a:r>
              </a:p>
            </p:txBody>
          </p:sp>
        </mc:Fallback>
      </mc:AlternateContent>
      <p:cxnSp>
        <p:nvCxnSpPr>
          <p:cNvPr id="79" name="直線矢印コネクタ 78">
            <a:extLst>
              <a:ext uri="{FF2B5EF4-FFF2-40B4-BE49-F238E27FC236}">
                <a16:creationId xmlns:a16="http://schemas.microsoft.com/office/drawing/2014/main" id="{FC0A9DD2-BDB6-406C-9111-2FAA32086DB0}"/>
              </a:ext>
            </a:extLst>
          </p:cNvPr>
          <p:cNvCxnSpPr>
            <a:cxnSpLocks/>
          </p:cNvCxnSpPr>
          <p:nvPr/>
        </p:nvCxnSpPr>
        <p:spPr>
          <a:xfrm>
            <a:off x="3140957" y="6601188"/>
            <a:ext cx="19525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DA42222B-8A2A-437E-9EA6-E515D886B9AA}"/>
              </a:ext>
            </a:extLst>
          </p:cNvPr>
          <p:cNvCxnSpPr>
            <a:cxnSpLocks/>
          </p:cNvCxnSpPr>
          <p:nvPr/>
        </p:nvCxnSpPr>
        <p:spPr>
          <a:xfrm flipV="1">
            <a:off x="3293357" y="5192307"/>
            <a:ext cx="0" cy="15264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52FAC4E0-FC3C-4421-AE40-3E9975D6A20F}"/>
                  </a:ext>
                </a:extLst>
              </p:cNvPr>
              <p:cNvSpPr txBox="1"/>
              <p:nvPr/>
            </p:nvSpPr>
            <p:spPr>
              <a:xfrm>
                <a:off x="5760061" y="6272079"/>
                <a:ext cx="2967094" cy="346570"/>
              </a:xfrm>
              <a:prstGeom prst="rect">
                <a:avLst/>
              </a:prstGeom>
              <a:noFill/>
            </p:spPr>
            <p:txBody>
              <a:bodyPr wrap="square" rtlCol="0">
                <a:spAutoFit/>
              </a:bodyPr>
              <a:lstStyle/>
              <a:p>
                <a14:m>
                  <m:oMath xmlns:m="http://schemas.openxmlformats.org/officeDocument/2006/math">
                    <m:sSup>
                      <m:sSupPr>
                        <m:ctrlPr>
                          <a:rPr lang="en-US" altLang="ja-JP" sz="1600" i="1" smtClean="0">
                            <a:latin typeface="Cambria Math" panose="02040503050406030204" pitchFamily="18" charset="0"/>
                          </a:rPr>
                        </m:ctrlPr>
                      </m:sSupPr>
                      <m:e>
                        <m:r>
                          <a:rPr lang="en-US" altLang="ja-JP" sz="1600" b="1" i="1">
                            <a:latin typeface="Cambria Math" panose="02040503050406030204" pitchFamily="18" charset="0"/>
                          </a:rPr>
                          <m:t>𝒔</m:t>
                        </m:r>
                      </m:e>
                      <m:sup>
                        <m:r>
                          <a:rPr lang="en-US" altLang="ja-JP" sz="1600" i="1">
                            <a:latin typeface="Cambria Math" panose="02040503050406030204" pitchFamily="18" charset="0"/>
                          </a:rPr>
                          <m:t>𝑖</m:t>
                        </m:r>
                        <m:r>
                          <a:rPr lang="en-US" altLang="ja-JP" sz="1600" i="1">
                            <a:latin typeface="Cambria Math" panose="02040503050406030204" pitchFamily="18" charset="0"/>
                          </a:rPr>
                          <m:t>:</m:t>
                        </m:r>
                        <m:r>
                          <a:rPr lang="ja-JP" altLang="en-US" sz="1600" i="1">
                            <a:latin typeface="Cambria Math" panose="02040503050406030204" pitchFamily="18" charset="0"/>
                            <a:ea typeface="Cambria Math" panose="02040503050406030204" pitchFamily="18" charset="0"/>
                          </a:rPr>
                          <m:t>𝜇</m:t>
                        </m:r>
                      </m:sup>
                    </m:sSup>
                  </m:oMath>
                </a14:m>
                <a:r>
                  <a:rPr lang="ja-JP" altLang="en-US" sz="1600" dirty="0"/>
                  <a:t>：上位点</a:t>
                </a:r>
                <a:r>
                  <a:rPr lang="en-US" altLang="ja-JP" sz="1600" dirty="0"/>
                  <a:t> </a:t>
                </a:r>
                <a14:m>
                  <m:oMath xmlns:m="http://schemas.openxmlformats.org/officeDocument/2006/math">
                    <m:sSup>
                      <m:sSupPr>
                        <m:ctrlPr>
                          <a:rPr lang="en-US" altLang="ja-JP" sz="1600" i="1">
                            <a:latin typeface="Cambria Math" panose="02040503050406030204" pitchFamily="18" charset="0"/>
                          </a:rPr>
                        </m:ctrlPr>
                      </m:sSupPr>
                      <m:e>
                        <m:r>
                          <a:rPr lang="en-US" altLang="ja-JP" sz="1600" b="1" i="1" smtClean="0">
                            <a:latin typeface="Cambria Math" panose="02040503050406030204" pitchFamily="18" charset="0"/>
                          </a:rPr>
                          <m:t>𝒙</m:t>
                        </m:r>
                      </m:e>
                      <m:sup>
                        <m:r>
                          <a:rPr lang="en-US" altLang="ja-JP" sz="1600" i="1">
                            <a:latin typeface="Cambria Math" panose="02040503050406030204" pitchFamily="18" charset="0"/>
                          </a:rPr>
                          <m:t>𝑖</m:t>
                        </m:r>
                        <m:r>
                          <a:rPr lang="en-US" altLang="ja-JP" sz="1600" i="1">
                            <a:latin typeface="Cambria Math" panose="02040503050406030204" pitchFamily="18" charset="0"/>
                          </a:rPr>
                          <m:t>:</m:t>
                        </m:r>
                        <m:r>
                          <a:rPr lang="ja-JP" altLang="en-US" sz="1600" i="1">
                            <a:latin typeface="Cambria Math" panose="02040503050406030204" pitchFamily="18" charset="0"/>
                            <a:ea typeface="Cambria Math" panose="02040503050406030204" pitchFamily="18" charset="0"/>
                          </a:rPr>
                          <m:t>𝜇</m:t>
                        </m:r>
                      </m:sup>
                    </m:sSup>
                  </m:oMath>
                </a14:m>
                <a:r>
                  <a:rPr lang="ja-JP" altLang="en-US" sz="1600" dirty="0"/>
                  <a:t>に対応する</a:t>
                </a:r>
                <a14:m>
                  <m:oMath xmlns:m="http://schemas.openxmlformats.org/officeDocument/2006/math">
                    <m:sSup>
                      <m:sSupPr>
                        <m:ctrlPr>
                          <a:rPr lang="en-US" altLang="ja-JP" sz="1600" i="1">
                            <a:latin typeface="Cambria Math" panose="02040503050406030204" pitchFamily="18" charset="0"/>
                          </a:rPr>
                        </m:ctrlPr>
                      </m:sSupPr>
                      <m:e>
                        <m:r>
                          <a:rPr lang="en-US" altLang="ja-JP" sz="1600" b="1" i="1">
                            <a:latin typeface="Cambria Math" panose="02040503050406030204" pitchFamily="18" charset="0"/>
                          </a:rPr>
                          <m:t>𝒔</m:t>
                        </m:r>
                      </m:e>
                      <m:sup>
                        <m:r>
                          <a:rPr lang="en-US" altLang="ja-JP" sz="1600" i="1">
                            <a:latin typeface="Cambria Math" panose="02040503050406030204" pitchFamily="18" charset="0"/>
                          </a:rPr>
                          <m:t>𝑖</m:t>
                        </m:r>
                      </m:sup>
                    </m:sSup>
                  </m:oMath>
                </a14:m>
                <a:endParaRPr lang="ja-JP" altLang="en-US" sz="1600" dirty="0"/>
              </a:p>
            </p:txBody>
          </p:sp>
        </mc:Choice>
        <mc:Fallback xmlns="">
          <p:sp>
            <p:nvSpPr>
              <p:cNvPr id="82" name="テキスト ボックス 81">
                <a:extLst>
                  <a:ext uri="{FF2B5EF4-FFF2-40B4-BE49-F238E27FC236}">
                    <a16:creationId xmlns:a16="http://schemas.microsoft.com/office/drawing/2014/main" id="{52FAC4E0-FC3C-4421-AE40-3E9975D6A20F}"/>
                  </a:ext>
                </a:extLst>
              </p:cNvPr>
              <p:cNvSpPr txBox="1">
                <a:spLocks noRot="1" noChangeAspect="1" noMove="1" noResize="1" noEditPoints="1" noAdjustHandles="1" noChangeArrowheads="1" noChangeShapeType="1" noTextEdit="1"/>
              </p:cNvSpPr>
              <p:nvPr/>
            </p:nvSpPr>
            <p:spPr>
              <a:xfrm>
                <a:off x="5760061" y="6272079"/>
                <a:ext cx="2967094" cy="346570"/>
              </a:xfrm>
              <a:prstGeom prst="rect">
                <a:avLst/>
              </a:prstGeom>
              <a:blipFill>
                <a:blip r:embed="rId21"/>
                <a:stretch>
                  <a:fillRect t="-3509" b="-21053"/>
                </a:stretch>
              </a:blipFill>
            </p:spPr>
            <p:txBody>
              <a:bodyPr/>
              <a:lstStyle/>
              <a:p>
                <a:r>
                  <a:rPr lang="ja-JP" altLang="en-US">
                    <a:noFill/>
                  </a:rPr>
                  <a:t> </a:t>
                </a:r>
              </a:p>
            </p:txBody>
          </p:sp>
        </mc:Fallback>
      </mc:AlternateContent>
      <p:sp>
        <p:nvSpPr>
          <p:cNvPr id="83" name="テキスト ボックス 82">
            <a:extLst>
              <a:ext uri="{FF2B5EF4-FFF2-40B4-BE49-F238E27FC236}">
                <a16:creationId xmlns:a16="http://schemas.microsoft.com/office/drawing/2014/main" id="{A45A61DB-1776-475F-816E-F4AAC75DFB56}"/>
              </a:ext>
            </a:extLst>
          </p:cNvPr>
          <p:cNvSpPr txBox="1"/>
          <p:nvPr/>
        </p:nvSpPr>
        <p:spPr>
          <a:xfrm>
            <a:off x="7566545" y="6532602"/>
            <a:ext cx="1495678" cy="276999"/>
          </a:xfrm>
          <a:prstGeom prst="rect">
            <a:avLst/>
          </a:prstGeom>
          <a:noFill/>
        </p:spPr>
        <p:txBody>
          <a:bodyPr wrap="square" rtlCol="0">
            <a:spAutoFit/>
          </a:bodyPr>
          <a:lstStyle/>
          <a:p>
            <a:r>
              <a:rPr lang="en-US" altLang="ja-JP" sz="1200" dirty="0"/>
              <a:t>Cumulative SSA(CSA)</a:t>
            </a:r>
            <a:endParaRPr lang="ja-JP" altLang="en-US" sz="1200"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0D80E5EB-A49B-4305-BCBD-7A54F5B63709}"/>
                  </a:ext>
                </a:extLst>
              </p:cNvPr>
              <p:cNvSpPr txBox="1"/>
              <p:nvPr/>
            </p:nvSpPr>
            <p:spPr>
              <a:xfrm>
                <a:off x="174798" y="2682541"/>
                <a:ext cx="2340584" cy="346570"/>
              </a:xfrm>
              <a:prstGeom prst="rect">
                <a:avLst/>
              </a:prstGeom>
              <a:noFill/>
            </p:spPr>
            <p:txBody>
              <a:bodyPr wrap="square" rtlCol="0">
                <a:spAutoFit/>
              </a:bodyPr>
              <a:lstStyle/>
              <a:p>
                <a:pPr algn="ctr"/>
                <a14:m>
                  <m:oMath xmlns:m="http://schemas.openxmlformats.org/officeDocument/2006/math">
                    <m:sSup>
                      <m:sSupPr>
                        <m:ctrlPr>
                          <a:rPr lang="en-US" altLang="ja-JP" sz="1600" i="1">
                            <a:latin typeface="Cambria Math" panose="02040503050406030204" pitchFamily="18" charset="0"/>
                          </a:rPr>
                        </m:ctrlPr>
                      </m:sSupPr>
                      <m:e>
                        <m:r>
                          <a:rPr lang="en-US" altLang="ja-JP" sz="1600" b="1" i="1">
                            <a:latin typeface="Cambria Math" panose="02040503050406030204" pitchFamily="18" charset="0"/>
                          </a:rPr>
                          <m:t>𝒙</m:t>
                        </m:r>
                      </m:e>
                      <m:sup>
                        <m:r>
                          <a:rPr lang="en-US" altLang="ja-JP" sz="1600" i="1">
                            <a:latin typeface="Cambria Math" panose="02040503050406030204" pitchFamily="18" charset="0"/>
                          </a:rPr>
                          <m:t>𝑖</m:t>
                        </m:r>
                      </m:sup>
                    </m:sSup>
                  </m:oMath>
                </a14:m>
                <a:r>
                  <a:rPr lang="ja-JP" altLang="en-US" sz="1600" dirty="0"/>
                  <a:t>：探索点</a:t>
                </a:r>
                <a:r>
                  <a:rPr lang="ja-JP" altLang="en-US" sz="1400" dirty="0"/>
                  <a:t>（サンプル）</a:t>
                </a:r>
                <a:endParaRPr lang="ja-JP" altLang="en-US" sz="1600" dirty="0"/>
              </a:p>
            </p:txBody>
          </p:sp>
        </mc:Choice>
        <mc:Fallback xmlns="">
          <p:sp>
            <p:nvSpPr>
              <p:cNvPr id="84" name="テキスト ボックス 83">
                <a:extLst>
                  <a:ext uri="{FF2B5EF4-FFF2-40B4-BE49-F238E27FC236}">
                    <a16:creationId xmlns:a16="http://schemas.microsoft.com/office/drawing/2014/main" id="{0D80E5EB-A49B-4305-BCBD-7A54F5B63709}"/>
                  </a:ext>
                </a:extLst>
              </p:cNvPr>
              <p:cNvSpPr txBox="1">
                <a:spLocks noRot="1" noChangeAspect="1" noMove="1" noResize="1" noEditPoints="1" noAdjustHandles="1" noChangeArrowheads="1" noChangeShapeType="1" noTextEdit="1"/>
              </p:cNvSpPr>
              <p:nvPr/>
            </p:nvSpPr>
            <p:spPr>
              <a:xfrm>
                <a:off x="174798" y="2682541"/>
                <a:ext cx="2340584" cy="346570"/>
              </a:xfrm>
              <a:prstGeom prst="rect">
                <a:avLst/>
              </a:prstGeom>
              <a:blipFill>
                <a:blip r:embed="rId22"/>
                <a:stretch>
                  <a:fillRect t="-3509" b="-21053"/>
                </a:stretch>
              </a:blipFill>
            </p:spPr>
            <p:txBody>
              <a:bodyPr/>
              <a:lstStyle/>
              <a:p>
                <a:r>
                  <a:rPr lang="ja-JP" altLang="en-US">
                    <a:noFill/>
                  </a:rPr>
                  <a:t> </a:t>
                </a:r>
              </a:p>
            </p:txBody>
          </p:sp>
        </mc:Fallback>
      </mc:AlternateContent>
      <p:sp>
        <p:nvSpPr>
          <p:cNvPr id="85" name="テキスト ボックス 84">
            <a:extLst>
              <a:ext uri="{FF2B5EF4-FFF2-40B4-BE49-F238E27FC236}">
                <a16:creationId xmlns:a16="http://schemas.microsoft.com/office/drawing/2014/main" id="{6669BD8F-0053-4010-8152-063899553C39}"/>
              </a:ext>
            </a:extLst>
          </p:cNvPr>
          <p:cNvSpPr txBox="1"/>
          <p:nvPr/>
        </p:nvSpPr>
        <p:spPr>
          <a:xfrm>
            <a:off x="3229509" y="3151165"/>
            <a:ext cx="1898751" cy="307777"/>
          </a:xfrm>
          <a:prstGeom prst="rect">
            <a:avLst/>
          </a:prstGeom>
          <a:noFill/>
        </p:spPr>
        <p:txBody>
          <a:bodyPr wrap="square" rtlCol="0">
            <a:spAutoFit/>
          </a:bodyPr>
          <a:lstStyle/>
          <a:p>
            <a:pPr algn="ctr"/>
            <a:r>
              <a:rPr lang="ja-JP" altLang="en-US" sz="1400" b="1" dirty="0"/>
              <a:t>上位点の加重平均</a:t>
            </a:r>
          </a:p>
        </p:txBody>
      </p: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30B98648-D80A-40AD-B462-FEAD152BD671}"/>
                  </a:ext>
                </a:extLst>
              </p:cNvPr>
              <p:cNvSpPr txBox="1"/>
              <p:nvPr/>
            </p:nvSpPr>
            <p:spPr>
              <a:xfrm>
                <a:off x="6858588" y="3957320"/>
                <a:ext cx="1029506" cy="307777"/>
              </a:xfrm>
              <a:prstGeom prst="rect">
                <a:avLst/>
              </a:prstGeom>
              <a:noFill/>
            </p:spPr>
            <p:txBody>
              <a:bodyPr wrap="square" rtlCol="0">
                <a:spAutoFit/>
              </a:bodyPr>
              <a:lstStyle/>
              <a:p>
                <a:pPr algn="ctr"/>
                <a14:m>
                  <m:oMath xmlns:m="http://schemas.openxmlformats.org/officeDocument/2006/math">
                    <m:r>
                      <a:rPr lang="en-US" altLang="ja-JP" sz="1400" b="1" i="1" smtClean="0">
                        <a:latin typeface="Cambria Math" panose="02040503050406030204" pitchFamily="18" charset="0"/>
                        <a:ea typeface="Cambria Math" panose="02040503050406030204" pitchFamily="18" charset="0"/>
                      </a:rPr>
                      <m:t>𝒎</m:t>
                    </m:r>
                  </m:oMath>
                </a14:m>
                <a:r>
                  <a:rPr lang="ja-JP" altLang="en-US" sz="1400" b="1" dirty="0"/>
                  <a:t>の変位</a:t>
                </a:r>
                <a:endParaRPr lang="en-US" altLang="ja-JP" sz="1400" b="1" dirty="0"/>
              </a:p>
            </p:txBody>
          </p:sp>
        </mc:Choice>
        <mc:Fallback xmlns="">
          <p:sp>
            <p:nvSpPr>
              <p:cNvPr id="86" name="テキスト ボックス 85">
                <a:extLst>
                  <a:ext uri="{FF2B5EF4-FFF2-40B4-BE49-F238E27FC236}">
                    <a16:creationId xmlns:a16="http://schemas.microsoft.com/office/drawing/2014/main" id="{30B98648-D80A-40AD-B462-FEAD152BD671}"/>
                  </a:ext>
                </a:extLst>
              </p:cNvPr>
              <p:cNvSpPr txBox="1">
                <a:spLocks noRot="1" noChangeAspect="1" noMove="1" noResize="1" noEditPoints="1" noAdjustHandles="1" noChangeArrowheads="1" noChangeShapeType="1" noTextEdit="1"/>
              </p:cNvSpPr>
              <p:nvPr/>
            </p:nvSpPr>
            <p:spPr>
              <a:xfrm>
                <a:off x="6858588" y="3957320"/>
                <a:ext cx="1029506" cy="307777"/>
              </a:xfrm>
              <a:prstGeom prst="rect">
                <a:avLst/>
              </a:prstGeom>
              <a:blipFill>
                <a:blip r:embed="rId23"/>
                <a:stretch>
                  <a:fillRect t="-3922" b="-19608"/>
                </a:stretch>
              </a:blipFill>
            </p:spPr>
            <p:txBody>
              <a:bodyPr/>
              <a:lstStyle/>
              <a:p>
                <a:r>
                  <a:rPr lang="ja-JP" altLang="en-US">
                    <a:noFill/>
                  </a:rPr>
                  <a:t> </a:t>
                </a:r>
              </a:p>
            </p:txBody>
          </p:sp>
        </mc:Fallback>
      </mc:AlternateContent>
      <p:sp>
        <p:nvSpPr>
          <p:cNvPr id="90" name="テキスト ボックス 89">
            <a:extLst>
              <a:ext uri="{FF2B5EF4-FFF2-40B4-BE49-F238E27FC236}">
                <a16:creationId xmlns:a16="http://schemas.microsoft.com/office/drawing/2014/main" id="{546C2200-B4BB-4982-A2E1-E9A3076DF061}"/>
              </a:ext>
            </a:extLst>
          </p:cNvPr>
          <p:cNvSpPr txBox="1"/>
          <p:nvPr/>
        </p:nvSpPr>
        <p:spPr>
          <a:xfrm>
            <a:off x="7844349" y="3076799"/>
            <a:ext cx="945020" cy="261610"/>
          </a:xfrm>
          <a:prstGeom prst="rect">
            <a:avLst/>
          </a:prstGeom>
          <a:noFill/>
        </p:spPr>
        <p:txBody>
          <a:bodyPr wrap="square" rtlCol="0">
            <a:spAutoFit/>
          </a:bodyPr>
          <a:lstStyle/>
          <a:p>
            <a:pPr algn="ctr"/>
            <a:r>
              <a:rPr lang="ja-JP" altLang="en-US" sz="1100" b="1" dirty="0"/>
              <a:t>特定方向</a:t>
            </a:r>
            <a:endParaRPr lang="en-US" altLang="ja-JP" sz="1100" b="1" dirty="0"/>
          </a:p>
        </p:txBody>
      </p:sp>
      <p:sp>
        <p:nvSpPr>
          <p:cNvPr id="91" name="テキスト ボックス 90">
            <a:extLst>
              <a:ext uri="{FF2B5EF4-FFF2-40B4-BE49-F238E27FC236}">
                <a16:creationId xmlns:a16="http://schemas.microsoft.com/office/drawing/2014/main" id="{CBF52D45-7678-495A-8DF1-7D805C326BD7}"/>
              </a:ext>
            </a:extLst>
          </p:cNvPr>
          <p:cNvSpPr txBox="1"/>
          <p:nvPr/>
        </p:nvSpPr>
        <p:spPr>
          <a:xfrm>
            <a:off x="6015993" y="3092186"/>
            <a:ext cx="755162" cy="261610"/>
          </a:xfrm>
          <a:prstGeom prst="rect">
            <a:avLst/>
          </a:prstGeom>
          <a:noFill/>
        </p:spPr>
        <p:txBody>
          <a:bodyPr wrap="square" rtlCol="0">
            <a:spAutoFit/>
          </a:bodyPr>
          <a:lstStyle/>
          <a:p>
            <a:pPr algn="ctr"/>
            <a:r>
              <a:rPr lang="ja-JP" altLang="en-US" sz="1100" b="1" dirty="0"/>
              <a:t>小さい</a:t>
            </a:r>
            <a:endParaRPr lang="en-US" altLang="ja-JP" sz="1100" b="1" dirty="0"/>
          </a:p>
        </p:txBody>
      </p:sp>
      <p:sp>
        <p:nvSpPr>
          <p:cNvPr id="92" name="テキスト ボックス 91">
            <a:extLst>
              <a:ext uri="{FF2B5EF4-FFF2-40B4-BE49-F238E27FC236}">
                <a16:creationId xmlns:a16="http://schemas.microsoft.com/office/drawing/2014/main" id="{2EB25D3B-9C3C-47C1-AA31-0AF6410CD7F9}"/>
              </a:ext>
            </a:extLst>
          </p:cNvPr>
          <p:cNvSpPr txBox="1"/>
          <p:nvPr/>
        </p:nvSpPr>
        <p:spPr>
          <a:xfrm>
            <a:off x="6995827" y="3089297"/>
            <a:ext cx="755162" cy="261610"/>
          </a:xfrm>
          <a:prstGeom prst="rect">
            <a:avLst/>
          </a:prstGeom>
          <a:noFill/>
        </p:spPr>
        <p:txBody>
          <a:bodyPr wrap="square" rtlCol="0">
            <a:spAutoFit/>
          </a:bodyPr>
          <a:lstStyle/>
          <a:p>
            <a:pPr algn="ctr"/>
            <a:r>
              <a:rPr lang="ja-JP" altLang="en-US" sz="1100" b="1" dirty="0"/>
              <a:t>ランダム</a:t>
            </a:r>
            <a:endParaRPr lang="en-US" altLang="ja-JP" sz="1100" b="1" dirty="0"/>
          </a:p>
        </p:txBody>
      </p:sp>
      <p:sp>
        <p:nvSpPr>
          <p:cNvPr id="93" name="テキスト ボックス 92">
            <a:extLst>
              <a:ext uri="{FF2B5EF4-FFF2-40B4-BE49-F238E27FC236}">
                <a16:creationId xmlns:a16="http://schemas.microsoft.com/office/drawing/2014/main" id="{2447ECBC-2D1F-43F7-B3C5-B920C5AE0B2F}"/>
              </a:ext>
            </a:extLst>
          </p:cNvPr>
          <p:cNvSpPr txBox="1"/>
          <p:nvPr/>
        </p:nvSpPr>
        <p:spPr>
          <a:xfrm>
            <a:off x="7975527" y="3932580"/>
            <a:ext cx="751628" cy="307777"/>
          </a:xfrm>
          <a:prstGeom prst="rect">
            <a:avLst/>
          </a:prstGeom>
          <a:noFill/>
        </p:spPr>
        <p:txBody>
          <a:bodyPr wrap="square" rtlCol="0">
            <a:spAutoFit/>
          </a:bodyPr>
          <a:lstStyle/>
          <a:p>
            <a:pPr algn="ctr"/>
            <a:r>
              <a:rPr lang="ja-JP" altLang="en-US" sz="1400" b="1" dirty="0"/>
              <a:t>拡げる</a:t>
            </a:r>
            <a:endParaRPr lang="en-US" altLang="ja-JP" sz="1400" b="1" dirty="0"/>
          </a:p>
        </p:txBody>
      </p:sp>
      <p:sp>
        <p:nvSpPr>
          <p:cNvPr id="94" name="テキスト ボックス 93">
            <a:extLst>
              <a:ext uri="{FF2B5EF4-FFF2-40B4-BE49-F238E27FC236}">
                <a16:creationId xmlns:a16="http://schemas.microsoft.com/office/drawing/2014/main" id="{94DED5F9-E767-41EF-A247-55D192BFF45F}"/>
              </a:ext>
            </a:extLst>
          </p:cNvPr>
          <p:cNvSpPr txBox="1"/>
          <p:nvPr/>
        </p:nvSpPr>
        <p:spPr>
          <a:xfrm>
            <a:off x="6019527" y="3932581"/>
            <a:ext cx="751628" cy="307777"/>
          </a:xfrm>
          <a:prstGeom prst="rect">
            <a:avLst/>
          </a:prstGeom>
          <a:noFill/>
        </p:spPr>
        <p:txBody>
          <a:bodyPr wrap="square" rtlCol="0">
            <a:spAutoFit/>
          </a:bodyPr>
          <a:lstStyle/>
          <a:p>
            <a:pPr algn="ctr"/>
            <a:r>
              <a:rPr lang="ja-JP" altLang="en-US" sz="1400" b="1" dirty="0"/>
              <a:t>狭める</a:t>
            </a:r>
            <a:endParaRPr lang="en-US" altLang="ja-JP" sz="1400" b="1" dirty="0"/>
          </a:p>
        </p:txBody>
      </p:sp>
      <p:sp>
        <p:nvSpPr>
          <p:cNvPr id="95" name="正方形/長方形 94">
            <a:extLst>
              <a:ext uri="{FF2B5EF4-FFF2-40B4-BE49-F238E27FC236}">
                <a16:creationId xmlns:a16="http://schemas.microsoft.com/office/drawing/2014/main" id="{AB5BAB9C-FEC6-41FC-B286-8FC43950EE3B}"/>
              </a:ext>
            </a:extLst>
          </p:cNvPr>
          <p:cNvSpPr/>
          <p:nvPr/>
        </p:nvSpPr>
        <p:spPr>
          <a:xfrm>
            <a:off x="9291626" y="3683524"/>
            <a:ext cx="959283" cy="901397"/>
          </a:xfrm>
          <a:prstGeom prst="rect">
            <a:avLst/>
          </a:prstGeom>
          <a:gradFill flip="none" rotWithShape="1">
            <a:gsLst>
              <a:gs pos="0">
                <a:schemeClr val="accent2"/>
              </a:gs>
              <a:gs pos="49000">
                <a:schemeClr val="accent2">
                  <a:lumMod val="60000"/>
                  <a:lumOff val="40000"/>
                </a:schemeClr>
              </a:gs>
              <a:gs pos="88000">
                <a:schemeClr val="accent2">
                  <a:lumMod val="20000"/>
                  <a:lumOff val="8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31B78850-1A3F-4530-A003-8A9DB085C02B}"/>
              </a:ext>
            </a:extLst>
          </p:cNvPr>
          <p:cNvSpPr/>
          <p:nvPr/>
        </p:nvSpPr>
        <p:spPr>
          <a:xfrm rot="18396796">
            <a:off x="10896302" y="3800156"/>
            <a:ext cx="1103535" cy="668132"/>
          </a:xfrm>
          <a:prstGeom prst="rect">
            <a:avLst/>
          </a:prstGeom>
          <a:gradFill flip="none" rotWithShape="1">
            <a:gsLst>
              <a:gs pos="0">
                <a:schemeClr val="accent2"/>
              </a:gs>
              <a:gs pos="49000">
                <a:schemeClr val="accent2">
                  <a:lumMod val="60000"/>
                  <a:lumOff val="40000"/>
                </a:schemeClr>
              </a:gs>
              <a:gs pos="88000">
                <a:schemeClr val="accent2">
                  <a:lumMod val="20000"/>
                  <a:lumOff val="8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楕円 96">
            <a:extLst>
              <a:ext uri="{FF2B5EF4-FFF2-40B4-BE49-F238E27FC236}">
                <a16:creationId xmlns:a16="http://schemas.microsoft.com/office/drawing/2014/main" id="{2CF180A9-3660-440F-8CA4-0D8111FC5C29}"/>
              </a:ext>
            </a:extLst>
          </p:cNvPr>
          <p:cNvSpPr/>
          <p:nvPr/>
        </p:nvSpPr>
        <p:spPr>
          <a:xfrm>
            <a:off x="9908028" y="4281722"/>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8" name="楕円 97">
            <a:extLst>
              <a:ext uri="{FF2B5EF4-FFF2-40B4-BE49-F238E27FC236}">
                <a16:creationId xmlns:a16="http://schemas.microsoft.com/office/drawing/2014/main" id="{7317AE90-00E6-40B4-9A60-7C655A40A160}"/>
              </a:ext>
            </a:extLst>
          </p:cNvPr>
          <p:cNvSpPr/>
          <p:nvPr/>
        </p:nvSpPr>
        <p:spPr>
          <a:xfrm>
            <a:off x="9388432" y="4290527"/>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9" name="楕円 98">
            <a:extLst>
              <a:ext uri="{FF2B5EF4-FFF2-40B4-BE49-F238E27FC236}">
                <a16:creationId xmlns:a16="http://schemas.microsoft.com/office/drawing/2014/main" id="{98787091-B240-4238-91A8-4FD210EB5F01}"/>
              </a:ext>
            </a:extLst>
          </p:cNvPr>
          <p:cNvSpPr/>
          <p:nvPr/>
        </p:nvSpPr>
        <p:spPr>
          <a:xfrm>
            <a:off x="9255963" y="3973100"/>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0" name="楕円 99">
            <a:extLst>
              <a:ext uri="{FF2B5EF4-FFF2-40B4-BE49-F238E27FC236}">
                <a16:creationId xmlns:a16="http://schemas.microsoft.com/office/drawing/2014/main" id="{C3AD1B2C-3B70-4A50-BDA0-C6F9FDF7529F}"/>
              </a:ext>
            </a:extLst>
          </p:cNvPr>
          <p:cNvSpPr/>
          <p:nvPr/>
        </p:nvSpPr>
        <p:spPr>
          <a:xfrm>
            <a:off x="9566395" y="3748385"/>
            <a:ext cx="177963" cy="180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1" name="楕円 100">
            <a:extLst>
              <a:ext uri="{FF2B5EF4-FFF2-40B4-BE49-F238E27FC236}">
                <a16:creationId xmlns:a16="http://schemas.microsoft.com/office/drawing/2014/main" id="{9634C506-2A82-4D47-8FB7-9D913BBA1429}"/>
              </a:ext>
            </a:extLst>
          </p:cNvPr>
          <p:cNvSpPr/>
          <p:nvPr/>
        </p:nvSpPr>
        <p:spPr>
          <a:xfrm>
            <a:off x="10010905" y="3870150"/>
            <a:ext cx="177963" cy="180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3" name="正方形/長方形 102">
            <a:extLst>
              <a:ext uri="{FF2B5EF4-FFF2-40B4-BE49-F238E27FC236}">
                <a16:creationId xmlns:a16="http://schemas.microsoft.com/office/drawing/2014/main" id="{0F6ACC1A-D2A6-49B8-AD9F-7C6D759BA0E2}"/>
              </a:ext>
            </a:extLst>
          </p:cNvPr>
          <p:cNvSpPr>
            <a:spLocks noChangeAspect="1"/>
          </p:cNvSpPr>
          <p:nvPr/>
        </p:nvSpPr>
        <p:spPr>
          <a:xfrm>
            <a:off x="9779329" y="3814071"/>
            <a:ext cx="180000" cy="180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正方形/長方形 103">
            <a:extLst>
              <a:ext uri="{FF2B5EF4-FFF2-40B4-BE49-F238E27FC236}">
                <a16:creationId xmlns:a16="http://schemas.microsoft.com/office/drawing/2014/main" id="{6494176D-1B5B-4BB1-9125-37AE1543E04A}"/>
              </a:ext>
            </a:extLst>
          </p:cNvPr>
          <p:cNvSpPr>
            <a:spLocks noChangeAspect="1"/>
          </p:cNvSpPr>
          <p:nvPr/>
        </p:nvSpPr>
        <p:spPr>
          <a:xfrm>
            <a:off x="9681267" y="4044621"/>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矢印: 下 104">
            <a:extLst>
              <a:ext uri="{FF2B5EF4-FFF2-40B4-BE49-F238E27FC236}">
                <a16:creationId xmlns:a16="http://schemas.microsoft.com/office/drawing/2014/main" id="{C3A01EA5-D4DB-4406-853A-748A1E82D66E}"/>
              </a:ext>
            </a:extLst>
          </p:cNvPr>
          <p:cNvSpPr/>
          <p:nvPr/>
        </p:nvSpPr>
        <p:spPr>
          <a:xfrm rot="16200000">
            <a:off x="10486577" y="3949697"/>
            <a:ext cx="287651" cy="376399"/>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6" name="テキスト ボックス 105">
            <a:extLst>
              <a:ext uri="{FF2B5EF4-FFF2-40B4-BE49-F238E27FC236}">
                <a16:creationId xmlns:a16="http://schemas.microsoft.com/office/drawing/2014/main" id="{98499B24-F843-4229-AE9F-6652D55FBD0D}"/>
              </a:ext>
            </a:extLst>
          </p:cNvPr>
          <p:cNvSpPr txBox="1"/>
          <p:nvPr/>
        </p:nvSpPr>
        <p:spPr>
          <a:xfrm>
            <a:off x="9316245" y="3016607"/>
            <a:ext cx="2597132" cy="523220"/>
          </a:xfrm>
          <a:prstGeom prst="rect">
            <a:avLst/>
          </a:prstGeom>
          <a:noFill/>
        </p:spPr>
        <p:txBody>
          <a:bodyPr wrap="square" rtlCol="0">
            <a:spAutoFit/>
          </a:bodyPr>
          <a:lstStyle/>
          <a:p>
            <a:pPr algn="ctr"/>
            <a:r>
              <a:rPr lang="ja-JP" altLang="en-US" sz="1400" b="1" dirty="0"/>
              <a:t>改善が期待できる量や方向を学習し、分布を変形</a:t>
            </a:r>
            <a:endParaRPr lang="en-US" altLang="ja-JP" sz="1400" b="1" dirty="0"/>
          </a:p>
        </p:txBody>
      </p:sp>
      <mc:AlternateContent xmlns:mc="http://schemas.openxmlformats.org/markup-compatibility/2006" xmlns:a14="http://schemas.microsoft.com/office/drawing/2010/main">
        <mc:Choice Requires="a14">
          <p:sp>
            <p:nvSpPr>
              <p:cNvPr id="107" name="テキスト ボックス 106">
                <a:extLst>
                  <a:ext uri="{FF2B5EF4-FFF2-40B4-BE49-F238E27FC236}">
                    <a16:creationId xmlns:a16="http://schemas.microsoft.com/office/drawing/2014/main" id="{911DCE33-B2ED-4FC4-82C9-C41289DF00A4}"/>
                  </a:ext>
                </a:extLst>
              </p:cNvPr>
              <p:cNvSpPr txBox="1"/>
              <p:nvPr/>
            </p:nvSpPr>
            <p:spPr>
              <a:xfrm>
                <a:off x="9357935" y="4740933"/>
                <a:ext cx="2597133" cy="3597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latin typeface="Cambria Math" panose="02040503050406030204" pitchFamily="18" charset="0"/>
                            </a:rPr>
                          </m:ctrlPr>
                        </m:sSubPr>
                        <m:e>
                          <m:r>
                            <a:rPr lang="en-US" altLang="ja-JP" sz="1600" b="1" i="1" smtClean="0">
                              <a:latin typeface="Cambria Math" panose="02040503050406030204" pitchFamily="18" charset="0"/>
                            </a:rPr>
                            <m:t>𝑪</m:t>
                          </m:r>
                        </m:e>
                        <m:sub>
                          <m:r>
                            <m:rPr>
                              <m:sty m:val="p"/>
                            </m:rPr>
                            <a:rPr lang="en-US" altLang="ja-JP" sz="1600">
                              <a:latin typeface="Cambria Math" panose="02040503050406030204" pitchFamily="18" charset="0"/>
                              <a:ea typeface="Cambria Math" panose="02040503050406030204" pitchFamily="18" charset="0"/>
                            </a:rPr>
                            <m:t>new</m:t>
                          </m:r>
                        </m:sub>
                      </m:sSub>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𝐶𝑀𝐴</m:t>
                      </m:r>
                      <m:r>
                        <a:rPr lang="en-US" altLang="ja-JP" sz="1600" b="0" i="1" smtClean="0">
                          <a:latin typeface="Cambria Math" panose="02040503050406030204" pitchFamily="18" charset="0"/>
                          <a:ea typeface="Cambria Math" panose="02040503050406030204" pitchFamily="18" charset="0"/>
                        </a:rPr>
                        <m:t>(</m:t>
                      </m:r>
                      <m:r>
                        <a:rPr lang="en-US" altLang="ja-JP" sz="1600" b="1" i="1" smtClean="0">
                          <a:latin typeface="Cambria Math" panose="02040503050406030204" pitchFamily="18" charset="0"/>
                          <a:ea typeface="Cambria Math" panose="02040503050406030204" pitchFamily="18" charset="0"/>
                        </a:rPr>
                        <m:t>𝑪</m:t>
                      </m:r>
                      <m:r>
                        <a:rPr lang="en-US" altLang="ja-JP" sz="1600" b="0" i="1" smtClean="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b="1" i="1">
                              <a:latin typeface="Cambria Math" panose="02040503050406030204" pitchFamily="18" charset="0"/>
                            </a:rPr>
                            <m:t>𝑪</m:t>
                          </m:r>
                        </m:e>
                        <m:sub>
                          <m:r>
                            <a:rPr lang="el-GR" altLang="ja-JP" sz="1600" i="1" smtClean="0">
                              <a:latin typeface="Cambria Math" panose="02040503050406030204" pitchFamily="18" charset="0"/>
                              <a:ea typeface="Cambria Math" panose="02040503050406030204" pitchFamily="18" charset="0"/>
                            </a:rPr>
                            <m:t>𝜇</m:t>
                          </m:r>
                        </m:sub>
                      </m:sSub>
                      <m:r>
                        <a:rPr lang="en-US" altLang="ja-JP" sz="1600" b="0" i="1" smtClean="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b="1" i="1" smtClean="0">
                              <a:latin typeface="Cambria Math" panose="02040503050406030204" pitchFamily="18" charset="0"/>
                            </a:rPr>
                            <m:t>𝒑</m:t>
                          </m:r>
                        </m:e>
                        <m:sub>
                          <m:r>
                            <m:rPr>
                              <m:sty m:val="p"/>
                            </m:rPr>
                            <a:rPr lang="en-US" altLang="ja-JP" sz="1600" b="0" i="0" smtClean="0">
                              <a:latin typeface="Cambria Math" panose="02040503050406030204" pitchFamily="18" charset="0"/>
                              <a:ea typeface="Cambria Math" panose="02040503050406030204" pitchFamily="18" charset="0"/>
                            </a:rPr>
                            <m:t>C</m:t>
                          </m:r>
                        </m:sub>
                      </m:sSub>
                      <m:r>
                        <a:rPr lang="en-US" altLang="ja-JP" sz="1600" b="0" i="1" smtClean="0">
                          <a:latin typeface="Cambria Math" panose="02040503050406030204" pitchFamily="18" charset="0"/>
                          <a:ea typeface="Cambria Math" panose="02040503050406030204" pitchFamily="18" charset="0"/>
                        </a:rPr>
                        <m:t>)</m:t>
                      </m:r>
                    </m:oMath>
                  </m:oMathPara>
                </a14:m>
                <a:endParaRPr lang="ja-JP" altLang="en-US" sz="1600" dirty="0"/>
              </a:p>
            </p:txBody>
          </p:sp>
        </mc:Choice>
        <mc:Fallback xmlns="">
          <p:sp>
            <p:nvSpPr>
              <p:cNvPr id="107" name="テキスト ボックス 106">
                <a:extLst>
                  <a:ext uri="{FF2B5EF4-FFF2-40B4-BE49-F238E27FC236}">
                    <a16:creationId xmlns:a16="http://schemas.microsoft.com/office/drawing/2014/main" id="{911DCE33-B2ED-4FC4-82C9-C41289DF00A4}"/>
                  </a:ext>
                </a:extLst>
              </p:cNvPr>
              <p:cNvSpPr txBox="1">
                <a:spLocks noRot="1" noChangeAspect="1" noMove="1" noResize="1" noEditPoints="1" noAdjustHandles="1" noChangeArrowheads="1" noChangeShapeType="1" noTextEdit="1"/>
              </p:cNvSpPr>
              <p:nvPr/>
            </p:nvSpPr>
            <p:spPr>
              <a:xfrm>
                <a:off x="9357935" y="4740933"/>
                <a:ext cx="2597133" cy="359714"/>
              </a:xfrm>
              <a:prstGeom prst="rect">
                <a:avLst/>
              </a:prstGeom>
              <a:blipFill>
                <a:blip r:embed="rId24"/>
                <a:stretch>
                  <a:fillRect b="-5085"/>
                </a:stretch>
              </a:blipFill>
            </p:spPr>
            <p:txBody>
              <a:bodyPr/>
              <a:lstStyle/>
              <a:p>
                <a:r>
                  <a:rPr lang="ja-JP" altLang="en-US">
                    <a:noFill/>
                  </a:rPr>
                  <a:t> </a:t>
                </a:r>
              </a:p>
            </p:txBody>
          </p:sp>
        </mc:Fallback>
      </mc:AlternateContent>
      <p:sp>
        <p:nvSpPr>
          <p:cNvPr id="108" name="テキスト ボックス 107">
            <a:extLst>
              <a:ext uri="{FF2B5EF4-FFF2-40B4-BE49-F238E27FC236}">
                <a16:creationId xmlns:a16="http://schemas.microsoft.com/office/drawing/2014/main" id="{DF546EF9-1522-4E26-A7FA-81C80DF21C3A}"/>
              </a:ext>
            </a:extLst>
          </p:cNvPr>
          <p:cNvSpPr txBox="1"/>
          <p:nvPr/>
        </p:nvSpPr>
        <p:spPr>
          <a:xfrm>
            <a:off x="11140491" y="5002961"/>
            <a:ext cx="1006350" cy="276999"/>
          </a:xfrm>
          <a:prstGeom prst="rect">
            <a:avLst/>
          </a:prstGeom>
          <a:noFill/>
        </p:spPr>
        <p:txBody>
          <a:bodyPr wrap="square" rtlCol="0">
            <a:spAutoFit/>
          </a:bodyPr>
          <a:lstStyle/>
          <a:p>
            <a:r>
              <a:rPr lang="en-US" altLang="ja-JP" sz="1200" dirty="0"/>
              <a:t>Hybrid CMA</a:t>
            </a:r>
            <a:endParaRPr lang="ja-JP" altLang="en-US" sz="1200" dirty="0"/>
          </a:p>
        </p:txBody>
      </p:sp>
      <mc:AlternateContent xmlns:mc="http://schemas.openxmlformats.org/markup-compatibility/2006" xmlns:a14="http://schemas.microsoft.com/office/drawing/2010/main">
        <mc:Choice Requires="a14">
          <p:sp>
            <p:nvSpPr>
              <p:cNvPr id="109" name="テキスト ボックス 108">
                <a:extLst>
                  <a:ext uri="{FF2B5EF4-FFF2-40B4-BE49-F238E27FC236}">
                    <a16:creationId xmlns:a16="http://schemas.microsoft.com/office/drawing/2014/main" id="{BD33EBE4-67E7-4B8E-A4E4-19501FE589FE}"/>
                  </a:ext>
                </a:extLst>
              </p:cNvPr>
              <p:cNvSpPr txBox="1"/>
              <p:nvPr/>
            </p:nvSpPr>
            <p:spPr>
              <a:xfrm>
                <a:off x="9344944" y="5872517"/>
                <a:ext cx="2743200" cy="325089"/>
              </a:xfrm>
              <a:prstGeom prst="rect">
                <a:avLst/>
              </a:prstGeom>
              <a:noFill/>
            </p:spPr>
            <p:txBody>
              <a:bodyPr wrap="square" rtlCol="0">
                <a:spAutoFit/>
              </a:bodyPr>
              <a:lstStyle/>
              <a:p>
                <a14:m>
                  <m:oMath xmlns:m="http://schemas.openxmlformats.org/officeDocument/2006/math">
                    <m:sSub>
                      <m:sSubPr>
                        <m:ctrlPr>
                          <a:rPr lang="en-US" altLang="ja-JP" sz="1400" i="1">
                            <a:latin typeface="Cambria Math" panose="02040503050406030204" pitchFamily="18" charset="0"/>
                          </a:rPr>
                        </m:ctrlPr>
                      </m:sSubPr>
                      <m:e>
                        <m:r>
                          <a:rPr lang="en-US" altLang="ja-JP" sz="1400" b="1" i="1">
                            <a:latin typeface="Cambria Math" panose="02040503050406030204" pitchFamily="18" charset="0"/>
                          </a:rPr>
                          <m:t>𝑪</m:t>
                        </m:r>
                      </m:e>
                      <m:sub>
                        <m:r>
                          <a:rPr lang="el-GR" altLang="ja-JP" sz="1400" i="1">
                            <a:latin typeface="Cambria Math" panose="02040503050406030204" pitchFamily="18" charset="0"/>
                            <a:ea typeface="Cambria Math" panose="02040503050406030204" pitchFamily="18" charset="0"/>
                          </a:rPr>
                          <m:t>𝜇</m:t>
                        </m:r>
                      </m:sub>
                    </m:sSub>
                  </m:oMath>
                </a14:m>
                <a:r>
                  <a:rPr lang="ja-JP" altLang="en-US" sz="1400" dirty="0"/>
                  <a:t>：上位の乱数ベクトルを学習</a:t>
                </a:r>
              </a:p>
            </p:txBody>
          </p:sp>
        </mc:Choice>
        <mc:Fallback xmlns="">
          <p:sp>
            <p:nvSpPr>
              <p:cNvPr id="109" name="テキスト ボックス 108">
                <a:extLst>
                  <a:ext uri="{FF2B5EF4-FFF2-40B4-BE49-F238E27FC236}">
                    <a16:creationId xmlns:a16="http://schemas.microsoft.com/office/drawing/2014/main" id="{BD33EBE4-67E7-4B8E-A4E4-19501FE589FE}"/>
                  </a:ext>
                </a:extLst>
              </p:cNvPr>
              <p:cNvSpPr txBox="1">
                <a:spLocks noRot="1" noChangeAspect="1" noMove="1" noResize="1" noEditPoints="1" noAdjustHandles="1" noChangeArrowheads="1" noChangeShapeType="1" noTextEdit="1"/>
              </p:cNvSpPr>
              <p:nvPr/>
            </p:nvSpPr>
            <p:spPr>
              <a:xfrm>
                <a:off x="9344944" y="5872517"/>
                <a:ext cx="2743200" cy="325089"/>
              </a:xfrm>
              <a:prstGeom prst="rect">
                <a:avLst/>
              </a:prstGeom>
              <a:blipFill>
                <a:blip r:embed="rId25"/>
                <a:stretch>
                  <a:fillRect b="-148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7996167B-2385-48EA-9EBD-7DDF21C7F1A9}"/>
                  </a:ext>
                </a:extLst>
              </p:cNvPr>
              <p:cNvSpPr txBox="1"/>
              <p:nvPr/>
            </p:nvSpPr>
            <p:spPr>
              <a:xfrm>
                <a:off x="9323200" y="5345382"/>
                <a:ext cx="2722098" cy="338554"/>
              </a:xfrm>
              <a:prstGeom prst="rect">
                <a:avLst/>
              </a:prstGeom>
              <a:noFill/>
            </p:spPr>
            <p:txBody>
              <a:bodyPr wrap="square" rtlCol="0">
                <a:spAutoFit/>
              </a:bodyPr>
              <a:lstStyle/>
              <a:p>
                <a14:m>
                  <m:oMath xmlns:m="http://schemas.openxmlformats.org/officeDocument/2006/math">
                    <m:sSub>
                      <m:sSubPr>
                        <m:ctrlPr>
                          <a:rPr lang="en-US" altLang="ja-JP" sz="1600" i="1">
                            <a:latin typeface="Cambria Math" panose="02040503050406030204" pitchFamily="18" charset="0"/>
                          </a:rPr>
                        </m:ctrlPr>
                      </m:sSubPr>
                      <m:e>
                        <m:r>
                          <a:rPr lang="en-US" altLang="ja-JP" sz="1600" b="1" i="1">
                            <a:latin typeface="Cambria Math" panose="02040503050406030204" pitchFamily="18" charset="0"/>
                          </a:rPr>
                          <m:t>𝒑</m:t>
                        </m:r>
                      </m:e>
                      <m:sub>
                        <m:r>
                          <a:rPr lang="en-US" altLang="ja-JP" sz="1600" i="1">
                            <a:latin typeface="Cambria Math" panose="02040503050406030204" pitchFamily="18" charset="0"/>
                            <a:ea typeface="Cambria Math" panose="02040503050406030204" pitchFamily="18" charset="0"/>
                          </a:rPr>
                          <m:t>𝐶</m:t>
                        </m:r>
                      </m:sub>
                    </m:sSub>
                  </m:oMath>
                </a14:m>
                <a:r>
                  <a:rPr lang="ja-JP" altLang="en-US" sz="1600" dirty="0"/>
                  <a:t>：</a:t>
                </a:r>
                <a:r>
                  <a:rPr lang="en-US" altLang="ja-JP" sz="1600" dirty="0">
                    <a:solidFill>
                      <a:srgbClr val="FF0000"/>
                    </a:solidFill>
                  </a:rPr>
                  <a:t>Evolution Pass</a:t>
                </a:r>
                <a:endParaRPr lang="ja-JP" altLang="en-US" sz="1600" dirty="0"/>
              </a:p>
            </p:txBody>
          </p:sp>
        </mc:Choice>
        <mc:Fallback xmlns="">
          <p:sp>
            <p:nvSpPr>
              <p:cNvPr id="111" name="テキスト ボックス 110">
                <a:extLst>
                  <a:ext uri="{FF2B5EF4-FFF2-40B4-BE49-F238E27FC236}">
                    <a16:creationId xmlns:a16="http://schemas.microsoft.com/office/drawing/2014/main" id="{7996167B-2385-48EA-9EBD-7DDF21C7F1A9}"/>
                  </a:ext>
                </a:extLst>
              </p:cNvPr>
              <p:cNvSpPr txBox="1">
                <a:spLocks noRot="1" noChangeAspect="1" noMove="1" noResize="1" noEditPoints="1" noAdjustHandles="1" noChangeArrowheads="1" noChangeShapeType="1" noTextEdit="1"/>
              </p:cNvSpPr>
              <p:nvPr/>
            </p:nvSpPr>
            <p:spPr>
              <a:xfrm>
                <a:off x="9323200" y="5345382"/>
                <a:ext cx="2722098" cy="338554"/>
              </a:xfrm>
              <a:prstGeom prst="rect">
                <a:avLst/>
              </a:prstGeom>
              <a:blipFill>
                <a:blip r:embed="rId26"/>
                <a:stretch>
                  <a:fillRect t="-5455" b="-23636"/>
                </a:stretch>
              </a:blipFill>
            </p:spPr>
            <p:txBody>
              <a:bodyPr/>
              <a:lstStyle/>
              <a:p>
                <a:r>
                  <a:rPr lang="ja-JP" altLang="en-US">
                    <a:noFill/>
                  </a:rPr>
                  <a:t> </a:t>
                </a:r>
              </a:p>
            </p:txBody>
          </p:sp>
        </mc:Fallback>
      </mc:AlternateContent>
      <p:sp>
        <p:nvSpPr>
          <p:cNvPr id="112" name="テキスト ボックス 111">
            <a:extLst>
              <a:ext uri="{FF2B5EF4-FFF2-40B4-BE49-F238E27FC236}">
                <a16:creationId xmlns:a16="http://schemas.microsoft.com/office/drawing/2014/main" id="{B0E8D21E-ED9F-411E-98A6-701FB0793C1C}"/>
              </a:ext>
            </a:extLst>
          </p:cNvPr>
          <p:cNvSpPr txBox="1"/>
          <p:nvPr/>
        </p:nvSpPr>
        <p:spPr>
          <a:xfrm>
            <a:off x="10872475" y="5561381"/>
            <a:ext cx="1271864" cy="276999"/>
          </a:xfrm>
          <a:prstGeom prst="rect">
            <a:avLst/>
          </a:prstGeom>
          <a:noFill/>
        </p:spPr>
        <p:txBody>
          <a:bodyPr wrap="square" rtlCol="0">
            <a:spAutoFit/>
          </a:bodyPr>
          <a:lstStyle/>
          <a:p>
            <a:r>
              <a:rPr lang="en-US" altLang="ja-JP" sz="1200" dirty="0"/>
              <a:t>Rank-one update</a:t>
            </a:r>
            <a:endParaRPr lang="ja-JP" altLang="en-US" sz="1200" dirty="0"/>
          </a:p>
        </p:txBody>
      </p:sp>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F8DC5D74-E726-42F4-890E-4251CE131A77}"/>
                  </a:ext>
                </a:extLst>
              </p:cNvPr>
              <p:cNvSpPr txBox="1"/>
              <p:nvPr/>
            </p:nvSpPr>
            <p:spPr>
              <a:xfrm>
                <a:off x="10941761" y="6188105"/>
                <a:ext cx="1271864" cy="276999"/>
              </a:xfrm>
              <a:prstGeom prst="rect">
                <a:avLst/>
              </a:prstGeom>
              <a:noFill/>
            </p:spPr>
            <p:txBody>
              <a:bodyPr wrap="square" rtlCol="0">
                <a:spAutoFit/>
              </a:bodyPr>
              <a:lstStyle/>
              <a:p>
                <a:r>
                  <a:rPr lang="en-US" altLang="ja-JP" sz="1200" dirty="0"/>
                  <a:t>Rank-</a:t>
                </a:r>
                <a:r>
                  <a:rPr lang="el-GR" altLang="ja-JP" sz="1200" dirty="0">
                    <a:ea typeface="Cambria Math" panose="02040503050406030204" pitchFamily="18" charset="0"/>
                  </a:rPr>
                  <a:t> </a:t>
                </a:r>
                <a14:m>
                  <m:oMath xmlns:m="http://schemas.openxmlformats.org/officeDocument/2006/math">
                    <m:r>
                      <a:rPr lang="el-GR" altLang="ja-JP" sz="1200" i="1">
                        <a:latin typeface="Cambria Math" panose="02040503050406030204" pitchFamily="18" charset="0"/>
                        <a:ea typeface="Cambria Math" panose="02040503050406030204" pitchFamily="18" charset="0"/>
                      </a:rPr>
                      <m:t>𝜇</m:t>
                    </m:r>
                  </m:oMath>
                </a14:m>
                <a:r>
                  <a:rPr lang="en-US" altLang="ja-JP" sz="1200" dirty="0"/>
                  <a:t> update</a:t>
                </a:r>
                <a:endParaRPr lang="ja-JP" altLang="en-US" sz="1200" dirty="0"/>
              </a:p>
            </p:txBody>
          </p:sp>
        </mc:Choice>
        <mc:Fallback xmlns="">
          <p:sp>
            <p:nvSpPr>
              <p:cNvPr id="113" name="テキスト ボックス 112">
                <a:extLst>
                  <a:ext uri="{FF2B5EF4-FFF2-40B4-BE49-F238E27FC236}">
                    <a16:creationId xmlns:a16="http://schemas.microsoft.com/office/drawing/2014/main" id="{F8DC5D74-E726-42F4-890E-4251CE131A77}"/>
                  </a:ext>
                </a:extLst>
              </p:cNvPr>
              <p:cNvSpPr txBox="1">
                <a:spLocks noRot="1" noChangeAspect="1" noMove="1" noResize="1" noEditPoints="1" noAdjustHandles="1" noChangeArrowheads="1" noChangeShapeType="1" noTextEdit="1"/>
              </p:cNvSpPr>
              <p:nvPr/>
            </p:nvSpPr>
            <p:spPr>
              <a:xfrm>
                <a:off x="10941761" y="6188105"/>
                <a:ext cx="1271864" cy="276999"/>
              </a:xfrm>
              <a:prstGeom prst="rect">
                <a:avLst/>
              </a:prstGeom>
              <a:blipFill>
                <a:blip r:embed="rId27"/>
                <a:stretch>
                  <a:fillRect l="-478" b="-15217"/>
                </a:stretch>
              </a:blipFill>
            </p:spPr>
            <p:txBody>
              <a:bodyPr/>
              <a:lstStyle/>
              <a:p>
                <a:r>
                  <a:rPr lang="ja-JP" altLang="en-US">
                    <a:noFill/>
                  </a:rPr>
                  <a:t> </a:t>
                </a:r>
              </a:p>
            </p:txBody>
          </p:sp>
        </mc:Fallback>
      </mc:AlternateContent>
      <p:sp>
        <p:nvSpPr>
          <p:cNvPr id="89" name="正方形/長方形 88">
            <a:extLst>
              <a:ext uri="{FF2B5EF4-FFF2-40B4-BE49-F238E27FC236}">
                <a16:creationId xmlns:a16="http://schemas.microsoft.com/office/drawing/2014/main" id="{62098C8D-A266-4A87-B698-BCD8BBD2AD5E}"/>
              </a:ext>
            </a:extLst>
          </p:cNvPr>
          <p:cNvSpPr>
            <a:spLocks noChangeAspect="1"/>
          </p:cNvSpPr>
          <p:nvPr/>
        </p:nvSpPr>
        <p:spPr>
          <a:xfrm>
            <a:off x="4118251" y="5829527"/>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26E93EC0-4128-41B1-A0B4-2DB5357E12CD}"/>
                  </a:ext>
                </a:extLst>
              </p:cNvPr>
              <p:cNvSpPr txBox="1"/>
              <p:nvPr/>
            </p:nvSpPr>
            <p:spPr>
              <a:xfrm>
                <a:off x="4655698" y="6511511"/>
                <a:ext cx="5038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0" smtClean="0">
                              <a:latin typeface="Cambria Math" panose="02040503050406030204" pitchFamily="18" charset="0"/>
                            </a:rPr>
                            <m:t>1</m:t>
                          </m:r>
                        </m:sub>
                      </m:sSub>
                    </m:oMath>
                  </m:oMathPara>
                </a14:m>
                <a:endParaRPr lang="ja-JP" altLang="en-US" dirty="0"/>
              </a:p>
            </p:txBody>
          </p:sp>
        </mc:Choice>
        <mc:Fallback xmlns="">
          <p:sp>
            <p:nvSpPr>
              <p:cNvPr id="102" name="テキスト ボックス 101">
                <a:extLst>
                  <a:ext uri="{FF2B5EF4-FFF2-40B4-BE49-F238E27FC236}">
                    <a16:creationId xmlns:a16="http://schemas.microsoft.com/office/drawing/2014/main" id="{26E93EC0-4128-41B1-A0B4-2DB5357E12CD}"/>
                  </a:ext>
                </a:extLst>
              </p:cNvPr>
              <p:cNvSpPr txBox="1">
                <a:spLocks noRot="1" noChangeAspect="1" noMove="1" noResize="1" noEditPoints="1" noAdjustHandles="1" noChangeArrowheads="1" noChangeShapeType="1" noTextEdit="1"/>
              </p:cNvSpPr>
              <p:nvPr/>
            </p:nvSpPr>
            <p:spPr>
              <a:xfrm>
                <a:off x="4655698" y="6511511"/>
                <a:ext cx="503889" cy="369332"/>
              </a:xfrm>
              <a:prstGeom prst="rect">
                <a:avLst/>
              </a:prstGeom>
              <a:blipFill>
                <a:blip r:embed="rId2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8FEEC48C-C963-470F-9AF6-2DFF93D235BF}"/>
                  </a:ext>
                </a:extLst>
              </p:cNvPr>
              <p:cNvSpPr txBox="1"/>
              <p:nvPr/>
            </p:nvSpPr>
            <p:spPr>
              <a:xfrm>
                <a:off x="2877540" y="5128362"/>
                <a:ext cx="5038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0" smtClean="0">
                              <a:latin typeface="Cambria Math" panose="02040503050406030204" pitchFamily="18" charset="0"/>
                            </a:rPr>
                            <m:t>2</m:t>
                          </m:r>
                        </m:sub>
                      </m:sSub>
                    </m:oMath>
                  </m:oMathPara>
                </a14:m>
                <a:endParaRPr lang="ja-JP" altLang="en-US" dirty="0"/>
              </a:p>
            </p:txBody>
          </p:sp>
        </mc:Choice>
        <mc:Fallback xmlns="">
          <p:sp>
            <p:nvSpPr>
              <p:cNvPr id="110" name="テキスト ボックス 109">
                <a:extLst>
                  <a:ext uri="{FF2B5EF4-FFF2-40B4-BE49-F238E27FC236}">
                    <a16:creationId xmlns:a16="http://schemas.microsoft.com/office/drawing/2014/main" id="{8FEEC48C-C963-470F-9AF6-2DFF93D235BF}"/>
                  </a:ext>
                </a:extLst>
              </p:cNvPr>
              <p:cNvSpPr txBox="1">
                <a:spLocks noRot="1" noChangeAspect="1" noMove="1" noResize="1" noEditPoints="1" noAdjustHandles="1" noChangeArrowheads="1" noChangeShapeType="1" noTextEdit="1"/>
              </p:cNvSpPr>
              <p:nvPr/>
            </p:nvSpPr>
            <p:spPr>
              <a:xfrm>
                <a:off x="2877540" y="5128362"/>
                <a:ext cx="503889" cy="369332"/>
              </a:xfrm>
              <a:prstGeom prst="rect">
                <a:avLst/>
              </a:prstGeom>
              <a:blipFill>
                <a:blip r:embed="rId29"/>
                <a:stretch>
                  <a:fillRect/>
                </a:stretch>
              </a:blipFill>
            </p:spPr>
            <p:txBody>
              <a:bodyPr/>
              <a:lstStyle/>
              <a:p>
                <a:r>
                  <a:rPr lang="ja-JP" altLang="en-US">
                    <a:noFill/>
                  </a:rPr>
                  <a:t> </a:t>
                </a:r>
              </a:p>
            </p:txBody>
          </p:sp>
        </mc:Fallback>
      </mc:AlternateContent>
      <p:cxnSp>
        <p:nvCxnSpPr>
          <p:cNvPr id="5" name="直線コネクタ 4">
            <a:extLst>
              <a:ext uri="{FF2B5EF4-FFF2-40B4-BE49-F238E27FC236}">
                <a16:creationId xmlns:a16="http://schemas.microsoft.com/office/drawing/2014/main" id="{0935A8F3-0652-4F28-A7FB-F0D517B624AB}"/>
              </a:ext>
            </a:extLst>
          </p:cNvPr>
          <p:cNvCxnSpPr>
            <a:cxnSpLocks/>
            <a:stCxn id="69" idx="0"/>
            <a:endCxn id="72" idx="2"/>
          </p:cNvCxnSpPr>
          <p:nvPr/>
        </p:nvCxnSpPr>
        <p:spPr>
          <a:xfrm flipH="1" flipV="1">
            <a:off x="4244203" y="5302705"/>
            <a:ext cx="24683" cy="251963"/>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788B6CE5-91F4-46C6-AE37-50178EE8B3F3}"/>
              </a:ext>
            </a:extLst>
          </p:cNvPr>
          <p:cNvCxnSpPr>
            <a:cxnSpLocks/>
            <a:stCxn id="62" idx="7"/>
            <a:endCxn id="70" idx="1"/>
          </p:cNvCxnSpPr>
          <p:nvPr/>
        </p:nvCxnSpPr>
        <p:spPr>
          <a:xfrm flipV="1">
            <a:off x="4476446" y="5343032"/>
            <a:ext cx="186967" cy="10104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テキスト ボックス 115">
                <a:extLst>
                  <a:ext uri="{FF2B5EF4-FFF2-40B4-BE49-F238E27FC236}">
                    <a16:creationId xmlns:a16="http://schemas.microsoft.com/office/drawing/2014/main" id="{AC1F98FE-BDCB-4339-BF3A-C6360C44E835}"/>
                  </a:ext>
                </a:extLst>
              </p:cNvPr>
              <p:cNvSpPr txBox="1"/>
              <p:nvPr/>
            </p:nvSpPr>
            <p:spPr>
              <a:xfrm>
                <a:off x="9595649" y="4413202"/>
                <a:ext cx="33263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600" b="1" i="1" smtClean="0">
                          <a:latin typeface="Cambria Math" panose="02040503050406030204" pitchFamily="18" charset="0"/>
                          <a:ea typeface="Cambria Math" panose="02040503050406030204" pitchFamily="18" charset="0"/>
                        </a:rPr>
                        <m:t>𝑪</m:t>
                      </m:r>
                    </m:oMath>
                  </m:oMathPara>
                </a14:m>
                <a:endParaRPr lang="ja-JP" altLang="en-US" sz="1600" dirty="0"/>
              </a:p>
            </p:txBody>
          </p:sp>
        </mc:Choice>
        <mc:Fallback xmlns="">
          <p:sp>
            <p:nvSpPr>
              <p:cNvPr id="116" name="テキスト ボックス 115">
                <a:extLst>
                  <a:ext uri="{FF2B5EF4-FFF2-40B4-BE49-F238E27FC236}">
                    <a16:creationId xmlns:a16="http://schemas.microsoft.com/office/drawing/2014/main" id="{AC1F98FE-BDCB-4339-BF3A-C6360C44E835}"/>
                  </a:ext>
                </a:extLst>
              </p:cNvPr>
              <p:cNvSpPr txBox="1">
                <a:spLocks noRot="1" noChangeAspect="1" noMove="1" noResize="1" noEditPoints="1" noAdjustHandles="1" noChangeArrowheads="1" noChangeShapeType="1" noTextEdit="1"/>
              </p:cNvSpPr>
              <p:nvPr/>
            </p:nvSpPr>
            <p:spPr>
              <a:xfrm>
                <a:off x="9595649" y="4413202"/>
                <a:ext cx="332634" cy="338554"/>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テキスト ボックス 116">
                <a:extLst>
                  <a:ext uri="{FF2B5EF4-FFF2-40B4-BE49-F238E27FC236}">
                    <a16:creationId xmlns:a16="http://schemas.microsoft.com/office/drawing/2014/main" id="{0AEAE529-40A5-490B-B321-127113D66292}"/>
                  </a:ext>
                </a:extLst>
              </p:cNvPr>
              <p:cNvSpPr txBox="1"/>
              <p:nvPr/>
            </p:nvSpPr>
            <p:spPr>
              <a:xfrm>
                <a:off x="11171101" y="4414660"/>
                <a:ext cx="63018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600" i="1">
                              <a:latin typeface="Cambria Math" panose="02040503050406030204" pitchFamily="18" charset="0"/>
                            </a:rPr>
                          </m:ctrlPr>
                        </m:sSubPr>
                        <m:e>
                          <m:r>
                            <a:rPr lang="en-US" altLang="ja-JP" sz="1600" b="1" i="1">
                              <a:latin typeface="Cambria Math" panose="02040503050406030204" pitchFamily="18" charset="0"/>
                            </a:rPr>
                            <m:t>𝑪</m:t>
                          </m:r>
                        </m:e>
                        <m:sub>
                          <m:r>
                            <m:rPr>
                              <m:sty m:val="p"/>
                            </m:rPr>
                            <a:rPr lang="en-US" altLang="ja-JP" sz="1600">
                              <a:latin typeface="Cambria Math" panose="02040503050406030204" pitchFamily="18" charset="0"/>
                              <a:ea typeface="Cambria Math" panose="02040503050406030204" pitchFamily="18" charset="0"/>
                            </a:rPr>
                            <m:t>new</m:t>
                          </m:r>
                        </m:sub>
                      </m:sSub>
                    </m:oMath>
                  </m:oMathPara>
                </a14:m>
                <a:endParaRPr lang="ja-JP" altLang="en-US" sz="1600" dirty="0"/>
              </a:p>
            </p:txBody>
          </p:sp>
        </mc:Choice>
        <mc:Fallback xmlns="">
          <p:sp>
            <p:nvSpPr>
              <p:cNvPr id="117" name="テキスト ボックス 116">
                <a:extLst>
                  <a:ext uri="{FF2B5EF4-FFF2-40B4-BE49-F238E27FC236}">
                    <a16:creationId xmlns:a16="http://schemas.microsoft.com/office/drawing/2014/main" id="{0AEAE529-40A5-490B-B321-127113D66292}"/>
                  </a:ext>
                </a:extLst>
              </p:cNvPr>
              <p:cNvSpPr txBox="1">
                <a:spLocks noRot="1" noChangeAspect="1" noMove="1" noResize="1" noEditPoints="1" noAdjustHandles="1" noChangeArrowheads="1" noChangeShapeType="1" noTextEdit="1"/>
              </p:cNvSpPr>
              <p:nvPr/>
            </p:nvSpPr>
            <p:spPr>
              <a:xfrm>
                <a:off x="11171101" y="4414660"/>
                <a:ext cx="630187" cy="338554"/>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4B13CF18-2598-4B66-A912-DFF10982011C}"/>
                  </a:ext>
                </a:extLst>
              </p:cNvPr>
              <p:cNvSpPr txBox="1"/>
              <p:nvPr/>
            </p:nvSpPr>
            <p:spPr>
              <a:xfrm>
                <a:off x="4020833" y="5919720"/>
                <a:ext cx="3885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rPr>
                        <m:t>𝒎</m:t>
                      </m:r>
                    </m:oMath>
                  </m:oMathPara>
                </a14:m>
                <a:endParaRPr lang="ja-JP" altLang="en-US" dirty="0"/>
              </a:p>
            </p:txBody>
          </p:sp>
        </mc:Choice>
        <mc:Fallback xmlns="">
          <p:sp>
            <p:nvSpPr>
              <p:cNvPr id="118" name="テキスト ボックス 117">
                <a:extLst>
                  <a:ext uri="{FF2B5EF4-FFF2-40B4-BE49-F238E27FC236}">
                    <a16:creationId xmlns:a16="http://schemas.microsoft.com/office/drawing/2014/main" id="{4B13CF18-2598-4B66-A912-DFF10982011C}"/>
                  </a:ext>
                </a:extLst>
              </p:cNvPr>
              <p:cNvSpPr txBox="1">
                <a:spLocks noRot="1" noChangeAspect="1" noMove="1" noResize="1" noEditPoints="1" noAdjustHandles="1" noChangeArrowheads="1" noChangeShapeType="1" noTextEdit="1"/>
              </p:cNvSpPr>
              <p:nvPr/>
            </p:nvSpPr>
            <p:spPr>
              <a:xfrm>
                <a:off x="4020833" y="5919720"/>
                <a:ext cx="388594" cy="369332"/>
              </a:xfrm>
              <a:prstGeom prst="rect">
                <a:avLst/>
              </a:prstGeom>
              <a:blipFill>
                <a:blip r:embed="rId32"/>
                <a:stretch>
                  <a:fillRect/>
                </a:stretch>
              </a:blipFill>
            </p:spPr>
            <p:txBody>
              <a:bodyPr/>
              <a:lstStyle/>
              <a:p>
                <a:r>
                  <a:rPr lang="ja-JP" altLang="en-US">
                    <a:noFill/>
                  </a:rPr>
                  <a:t> </a:t>
                </a:r>
              </a:p>
            </p:txBody>
          </p:sp>
        </mc:Fallback>
      </mc:AlternateContent>
      <p:sp>
        <p:nvSpPr>
          <p:cNvPr id="119" name="テキスト ボックス 118">
            <a:extLst>
              <a:ext uri="{FF2B5EF4-FFF2-40B4-BE49-F238E27FC236}">
                <a16:creationId xmlns:a16="http://schemas.microsoft.com/office/drawing/2014/main" id="{07946131-67D6-4871-9992-FB1577456EBE}"/>
              </a:ext>
            </a:extLst>
          </p:cNvPr>
          <p:cNvSpPr txBox="1"/>
          <p:nvPr/>
        </p:nvSpPr>
        <p:spPr>
          <a:xfrm>
            <a:off x="555812" y="31096"/>
            <a:ext cx="6637450" cy="369332"/>
          </a:xfrm>
          <a:prstGeom prst="rect">
            <a:avLst/>
          </a:prstGeom>
          <a:noFill/>
        </p:spPr>
        <p:txBody>
          <a:bodyPr wrap="square" rtlCol="0">
            <a:spAutoFit/>
          </a:bodyPr>
          <a:lstStyle/>
          <a:p>
            <a:r>
              <a:rPr lang="en-US" altLang="ja-JP" dirty="0"/>
              <a:t>4. </a:t>
            </a:r>
            <a:r>
              <a:rPr lang="ja-JP" altLang="en-US" dirty="0"/>
              <a:t>探索戦略を実現するための方針 </a:t>
            </a:r>
            <a:r>
              <a:rPr lang="en-US" altLang="ja-JP" dirty="0"/>
              <a:t>&gt; 4.1 </a:t>
            </a:r>
            <a:r>
              <a:rPr lang="ja-JP" altLang="en-US" dirty="0"/>
              <a:t>近傍生成における工夫</a:t>
            </a:r>
          </a:p>
        </p:txBody>
      </p:sp>
    </p:spTree>
    <p:extLst>
      <p:ext uri="{BB962C8B-B14F-4D97-AF65-F5344CB8AC3E}">
        <p14:creationId xmlns:p14="http://schemas.microsoft.com/office/powerpoint/2010/main" val="3693002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0" y="131198"/>
            <a:ext cx="10831409" cy="1325563"/>
          </a:xfrm>
        </p:spPr>
        <p:txBody>
          <a:bodyPr/>
          <a:lstStyle/>
          <a:p>
            <a:r>
              <a:rPr lang="ja-JP" altLang="en-US" dirty="0"/>
              <a:t>有制約最適化における</a:t>
            </a:r>
            <a:r>
              <a:rPr lang="en-US" altLang="ja-JP" dirty="0"/>
              <a:t>CMA-ES</a:t>
            </a:r>
            <a:r>
              <a:rPr lang="ja-JP" altLang="en-US" dirty="0"/>
              <a:t>の可能性</a:t>
            </a:r>
            <a:endParaRPr kumimoji="1" lang="ja-JP" altLang="en-US" dirty="0"/>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33</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60098C11-6B9C-4D76-AB87-C5F7A90F39F6}"/>
              </a:ext>
            </a:extLst>
          </p:cNvPr>
          <p:cNvSpPr txBox="1"/>
          <p:nvPr/>
        </p:nvSpPr>
        <p:spPr>
          <a:xfrm>
            <a:off x="555812" y="1330929"/>
            <a:ext cx="11259671" cy="1384995"/>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上位の解分布から探索領域と有望領域の位置関係を把握できる。</a:t>
            </a:r>
            <a:endParaRPr lang="en-US" altLang="ja-JP" sz="2800" dirty="0"/>
          </a:p>
          <a:p>
            <a:pPr marL="342900" indent="-342900">
              <a:buClr>
                <a:srgbClr val="FFC000"/>
              </a:buClr>
              <a:buFont typeface="Wingdings" panose="05000000000000000000" pitchFamily="2" charset="2"/>
              <a:buChar char="n"/>
            </a:pPr>
            <a:r>
              <a:rPr lang="ja-JP" altLang="en-US" sz="2800" dirty="0"/>
              <a:t>平均ベクトルの変位の蓄積を観察することで改善方向を推定し、探索方向やスケールを適応的に変化させられる。</a:t>
            </a:r>
            <a:endParaRPr lang="en-US" altLang="ja-JP" sz="2800" dirty="0"/>
          </a:p>
        </p:txBody>
      </p:sp>
      <p:pic>
        <p:nvPicPr>
          <p:cNvPr id="15" name="図 14" descr="ダイアグラム&#10;&#10;自動的に生成された説明">
            <a:extLst>
              <a:ext uri="{FF2B5EF4-FFF2-40B4-BE49-F238E27FC236}">
                <a16:creationId xmlns:a16="http://schemas.microsoft.com/office/drawing/2014/main" id="{66419BD4-1772-411B-A692-B8BC80195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774" y="3300467"/>
            <a:ext cx="2343423" cy="2004400"/>
          </a:xfrm>
          <a:prstGeom prst="rect">
            <a:avLst/>
          </a:prstGeom>
        </p:spPr>
      </p:pic>
      <p:sp>
        <p:nvSpPr>
          <p:cNvPr id="17" name="四角形: 角を丸くする 16">
            <a:extLst>
              <a:ext uri="{FF2B5EF4-FFF2-40B4-BE49-F238E27FC236}">
                <a16:creationId xmlns:a16="http://schemas.microsoft.com/office/drawing/2014/main" id="{49E7C49A-C103-4A80-871D-AF649790861C}"/>
              </a:ext>
            </a:extLst>
          </p:cNvPr>
          <p:cNvSpPr/>
          <p:nvPr/>
        </p:nvSpPr>
        <p:spPr>
          <a:xfrm rot="2699388">
            <a:off x="1076721" y="4171774"/>
            <a:ext cx="934416" cy="516394"/>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C5DDA42-3FE1-4EE1-8517-2FB085E38134}"/>
              </a:ext>
            </a:extLst>
          </p:cNvPr>
          <p:cNvSpPr/>
          <p:nvPr/>
        </p:nvSpPr>
        <p:spPr>
          <a:xfrm>
            <a:off x="542005" y="4471091"/>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楕円 18">
            <a:extLst>
              <a:ext uri="{FF2B5EF4-FFF2-40B4-BE49-F238E27FC236}">
                <a16:creationId xmlns:a16="http://schemas.microsoft.com/office/drawing/2014/main" id="{01A3BB64-F796-41D3-AFE5-89BFC4A317C8}"/>
              </a:ext>
            </a:extLst>
          </p:cNvPr>
          <p:cNvSpPr/>
          <p:nvPr/>
        </p:nvSpPr>
        <p:spPr>
          <a:xfrm>
            <a:off x="1867440" y="3577632"/>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楕円 19">
            <a:extLst>
              <a:ext uri="{FF2B5EF4-FFF2-40B4-BE49-F238E27FC236}">
                <a16:creationId xmlns:a16="http://schemas.microsoft.com/office/drawing/2014/main" id="{8311D44E-533A-4F61-826F-00CCDF0413BD}"/>
              </a:ext>
            </a:extLst>
          </p:cNvPr>
          <p:cNvSpPr/>
          <p:nvPr/>
        </p:nvSpPr>
        <p:spPr>
          <a:xfrm>
            <a:off x="630987" y="3737058"/>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楕円 20">
            <a:extLst>
              <a:ext uri="{FF2B5EF4-FFF2-40B4-BE49-F238E27FC236}">
                <a16:creationId xmlns:a16="http://schemas.microsoft.com/office/drawing/2014/main" id="{EAF18AFC-4EDE-4A3A-9D24-4041BEDA5AA0}"/>
              </a:ext>
            </a:extLst>
          </p:cNvPr>
          <p:cNvSpPr/>
          <p:nvPr/>
        </p:nvSpPr>
        <p:spPr>
          <a:xfrm>
            <a:off x="2196602" y="4561091"/>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楕円 21">
            <a:extLst>
              <a:ext uri="{FF2B5EF4-FFF2-40B4-BE49-F238E27FC236}">
                <a16:creationId xmlns:a16="http://schemas.microsoft.com/office/drawing/2014/main" id="{041D9CD2-AA64-4890-8606-1CC2D1D51B7A}"/>
              </a:ext>
            </a:extLst>
          </p:cNvPr>
          <p:cNvSpPr/>
          <p:nvPr/>
        </p:nvSpPr>
        <p:spPr>
          <a:xfrm>
            <a:off x="1445669" y="4852884"/>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楕円 22">
            <a:extLst>
              <a:ext uri="{FF2B5EF4-FFF2-40B4-BE49-F238E27FC236}">
                <a16:creationId xmlns:a16="http://schemas.microsoft.com/office/drawing/2014/main" id="{D3D46888-B3E7-4A8B-8C68-2E666891F944}"/>
              </a:ext>
            </a:extLst>
          </p:cNvPr>
          <p:cNvSpPr/>
          <p:nvPr/>
        </p:nvSpPr>
        <p:spPr>
          <a:xfrm>
            <a:off x="1356688" y="4089350"/>
            <a:ext cx="177963" cy="180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楕円 23">
            <a:extLst>
              <a:ext uri="{FF2B5EF4-FFF2-40B4-BE49-F238E27FC236}">
                <a16:creationId xmlns:a16="http://schemas.microsoft.com/office/drawing/2014/main" id="{A46008FF-2E5B-4C49-8816-117BFB41BDA5}"/>
              </a:ext>
            </a:extLst>
          </p:cNvPr>
          <p:cNvSpPr/>
          <p:nvPr/>
        </p:nvSpPr>
        <p:spPr>
          <a:xfrm>
            <a:off x="1849152" y="4075832"/>
            <a:ext cx="177963" cy="180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楕円 24">
            <a:extLst>
              <a:ext uri="{FF2B5EF4-FFF2-40B4-BE49-F238E27FC236}">
                <a16:creationId xmlns:a16="http://schemas.microsoft.com/office/drawing/2014/main" id="{CC5F37C3-3E40-432A-8EAE-6A397FA284AD}"/>
              </a:ext>
            </a:extLst>
          </p:cNvPr>
          <p:cNvSpPr/>
          <p:nvPr/>
        </p:nvSpPr>
        <p:spPr>
          <a:xfrm>
            <a:off x="1030963" y="4472152"/>
            <a:ext cx="177963" cy="180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26" name="図 25" descr="ダイアグラム&#10;&#10;自動的に生成された説明">
            <a:extLst>
              <a:ext uri="{FF2B5EF4-FFF2-40B4-BE49-F238E27FC236}">
                <a16:creationId xmlns:a16="http://schemas.microsoft.com/office/drawing/2014/main" id="{05DEE94A-0B47-4B39-B451-F9365A69B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322" y="3300467"/>
            <a:ext cx="2343423" cy="2004400"/>
          </a:xfrm>
          <a:prstGeom prst="rect">
            <a:avLst/>
          </a:prstGeom>
        </p:spPr>
      </p:pic>
      <p:sp>
        <p:nvSpPr>
          <p:cNvPr id="28" name="四角形: 角を丸くする 27">
            <a:extLst>
              <a:ext uri="{FF2B5EF4-FFF2-40B4-BE49-F238E27FC236}">
                <a16:creationId xmlns:a16="http://schemas.microsoft.com/office/drawing/2014/main" id="{B8E65484-FD4E-4C87-99E6-27D142D643DE}"/>
              </a:ext>
            </a:extLst>
          </p:cNvPr>
          <p:cNvSpPr/>
          <p:nvPr/>
        </p:nvSpPr>
        <p:spPr>
          <a:xfrm rot="2699388">
            <a:off x="4244269" y="4171774"/>
            <a:ext cx="934416" cy="516394"/>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CF7F9E48-FCE7-4E46-8237-C57DEFC91FAC}"/>
              </a:ext>
            </a:extLst>
          </p:cNvPr>
          <p:cNvSpPr/>
          <p:nvPr/>
        </p:nvSpPr>
        <p:spPr>
          <a:xfrm>
            <a:off x="4388325" y="4224971"/>
            <a:ext cx="177963" cy="180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 name="楕円 34">
            <a:extLst>
              <a:ext uri="{FF2B5EF4-FFF2-40B4-BE49-F238E27FC236}">
                <a16:creationId xmlns:a16="http://schemas.microsoft.com/office/drawing/2014/main" id="{28F15C3A-3B6B-4D2E-850E-74AC84420270}"/>
              </a:ext>
            </a:extLst>
          </p:cNvPr>
          <p:cNvSpPr/>
          <p:nvPr/>
        </p:nvSpPr>
        <p:spPr>
          <a:xfrm>
            <a:off x="4738958" y="4523955"/>
            <a:ext cx="177963" cy="180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楕円 35">
            <a:extLst>
              <a:ext uri="{FF2B5EF4-FFF2-40B4-BE49-F238E27FC236}">
                <a16:creationId xmlns:a16="http://schemas.microsoft.com/office/drawing/2014/main" id="{B033C45E-ADAD-43C7-91C3-3961608FAA84}"/>
              </a:ext>
            </a:extLst>
          </p:cNvPr>
          <p:cNvSpPr/>
          <p:nvPr/>
        </p:nvSpPr>
        <p:spPr>
          <a:xfrm>
            <a:off x="4842624" y="4130636"/>
            <a:ext cx="177963" cy="180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7" name="矢印: 下 36">
            <a:extLst>
              <a:ext uri="{FF2B5EF4-FFF2-40B4-BE49-F238E27FC236}">
                <a16:creationId xmlns:a16="http://schemas.microsoft.com/office/drawing/2014/main" id="{6E596095-5135-47F6-B2B9-21CAE7A7F686}"/>
              </a:ext>
            </a:extLst>
          </p:cNvPr>
          <p:cNvSpPr/>
          <p:nvPr/>
        </p:nvSpPr>
        <p:spPr>
          <a:xfrm rot="16200000">
            <a:off x="2797368" y="4069072"/>
            <a:ext cx="312239" cy="491799"/>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楕円 3">
            <a:extLst>
              <a:ext uri="{FF2B5EF4-FFF2-40B4-BE49-F238E27FC236}">
                <a16:creationId xmlns:a16="http://schemas.microsoft.com/office/drawing/2014/main" id="{53E37BA9-6145-43A3-BC51-00DDD1D37550}"/>
              </a:ext>
            </a:extLst>
          </p:cNvPr>
          <p:cNvSpPr/>
          <p:nvPr/>
        </p:nvSpPr>
        <p:spPr>
          <a:xfrm>
            <a:off x="265417" y="3215633"/>
            <a:ext cx="2244407" cy="211356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94A91F5E-8574-4BA1-AA51-20F9642081A7}"/>
              </a:ext>
            </a:extLst>
          </p:cNvPr>
          <p:cNvSpPr/>
          <p:nvPr/>
        </p:nvSpPr>
        <p:spPr>
          <a:xfrm>
            <a:off x="3833193" y="3537152"/>
            <a:ext cx="1932864" cy="1464396"/>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図 38" descr="ダイアグラム&#10;&#10;自動的に生成された説明">
            <a:extLst>
              <a:ext uri="{FF2B5EF4-FFF2-40B4-BE49-F238E27FC236}">
                <a16:creationId xmlns:a16="http://schemas.microsoft.com/office/drawing/2014/main" id="{1DA4E67F-838C-435D-B5D3-09B548A4A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8641" y="3295030"/>
            <a:ext cx="2343423" cy="2004400"/>
          </a:xfrm>
          <a:prstGeom prst="rect">
            <a:avLst/>
          </a:prstGeom>
        </p:spPr>
      </p:pic>
      <p:sp>
        <p:nvSpPr>
          <p:cNvPr id="40" name="四角形: 角を丸くする 39">
            <a:extLst>
              <a:ext uri="{FF2B5EF4-FFF2-40B4-BE49-F238E27FC236}">
                <a16:creationId xmlns:a16="http://schemas.microsoft.com/office/drawing/2014/main" id="{1E240A64-32B3-4C47-A665-82CEB8A80C17}"/>
              </a:ext>
            </a:extLst>
          </p:cNvPr>
          <p:cNvSpPr/>
          <p:nvPr/>
        </p:nvSpPr>
        <p:spPr>
          <a:xfrm rot="2699388">
            <a:off x="7436588" y="4166337"/>
            <a:ext cx="934416" cy="516394"/>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3D8B4343-0687-4E67-91E7-905125718AD6}"/>
              </a:ext>
            </a:extLst>
          </p:cNvPr>
          <p:cNvSpPr/>
          <p:nvPr/>
        </p:nvSpPr>
        <p:spPr>
          <a:xfrm>
            <a:off x="692955" y="3531715"/>
            <a:ext cx="1932864" cy="1464396"/>
          </a:xfrm>
          <a:prstGeom prst="ellips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楕円 45">
            <a:extLst>
              <a:ext uri="{FF2B5EF4-FFF2-40B4-BE49-F238E27FC236}">
                <a16:creationId xmlns:a16="http://schemas.microsoft.com/office/drawing/2014/main" id="{D9025464-BA3B-41C6-9DF7-2DF00B9F6805}"/>
              </a:ext>
            </a:extLst>
          </p:cNvPr>
          <p:cNvSpPr/>
          <p:nvPr/>
        </p:nvSpPr>
        <p:spPr>
          <a:xfrm>
            <a:off x="4702161" y="3647058"/>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7" name="楕円 46">
            <a:extLst>
              <a:ext uri="{FF2B5EF4-FFF2-40B4-BE49-F238E27FC236}">
                <a16:creationId xmlns:a16="http://schemas.microsoft.com/office/drawing/2014/main" id="{53747744-38E3-4C93-830E-57A83E030BF3}"/>
              </a:ext>
            </a:extLst>
          </p:cNvPr>
          <p:cNvSpPr/>
          <p:nvPr/>
        </p:nvSpPr>
        <p:spPr>
          <a:xfrm>
            <a:off x="4209189" y="3858394"/>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8" name="楕円 47">
            <a:extLst>
              <a:ext uri="{FF2B5EF4-FFF2-40B4-BE49-F238E27FC236}">
                <a16:creationId xmlns:a16="http://schemas.microsoft.com/office/drawing/2014/main" id="{95A0ACA2-EA94-484C-88DB-F703A07FD4E3}"/>
              </a:ext>
            </a:extLst>
          </p:cNvPr>
          <p:cNvSpPr/>
          <p:nvPr/>
        </p:nvSpPr>
        <p:spPr>
          <a:xfrm>
            <a:off x="5425718" y="4423625"/>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9" name="楕円 48">
            <a:extLst>
              <a:ext uri="{FF2B5EF4-FFF2-40B4-BE49-F238E27FC236}">
                <a16:creationId xmlns:a16="http://schemas.microsoft.com/office/drawing/2014/main" id="{FC870269-E90B-4855-91BC-9D9BFFEB4919}"/>
              </a:ext>
            </a:extLst>
          </p:cNvPr>
          <p:cNvSpPr/>
          <p:nvPr/>
        </p:nvSpPr>
        <p:spPr>
          <a:xfrm>
            <a:off x="4055361" y="4494389"/>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0" name="楕円 49">
            <a:extLst>
              <a:ext uri="{FF2B5EF4-FFF2-40B4-BE49-F238E27FC236}">
                <a16:creationId xmlns:a16="http://schemas.microsoft.com/office/drawing/2014/main" id="{3ACC55B7-A76C-423E-A18D-BF6673E2C192}"/>
              </a:ext>
            </a:extLst>
          </p:cNvPr>
          <p:cNvSpPr/>
          <p:nvPr/>
        </p:nvSpPr>
        <p:spPr>
          <a:xfrm>
            <a:off x="5032335" y="3959032"/>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1" name="楕円 50">
            <a:extLst>
              <a:ext uri="{FF2B5EF4-FFF2-40B4-BE49-F238E27FC236}">
                <a16:creationId xmlns:a16="http://schemas.microsoft.com/office/drawing/2014/main" id="{3FB33588-EDE6-4EB7-99F3-F7FE5875EBE4}"/>
              </a:ext>
            </a:extLst>
          </p:cNvPr>
          <p:cNvSpPr/>
          <p:nvPr/>
        </p:nvSpPr>
        <p:spPr>
          <a:xfrm rot="19477207">
            <a:off x="3919517" y="3825789"/>
            <a:ext cx="1643614" cy="1225181"/>
          </a:xfrm>
          <a:prstGeom prst="ellips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矢印: 下 51">
            <a:extLst>
              <a:ext uri="{FF2B5EF4-FFF2-40B4-BE49-F238E27FC236}">
                <a16:creationId xmlns:a16="http://schemas.microsoft.com/office/drawing/2014/main" id="{7323EF11-637C-4353-9C1B-E6373EB1C62B}"/>
              </a:ext>
            </a:extLst>
          </p:cNvPr>
          <p:cNvSpPr/>
          <p:nvPr/>
        </p:nvSpPr>
        <p:spPr>
          <a:xfrm rot="16200000">
            <a:off x="5939592" y="4069071"/>
            <a:ext cx="312239" cy="491799"/>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3" name="楕円 52">
            <a:extLst>
              <a:ext uri="{FF2B5EF4-FFF2-40B4-BE49-F238E27FC236}">
                <a16:creationId xmlns:a16="http://schemas.microsoft.com/office/drawing/2014/main" id="{5F22609F-5801-42BD-B67C-9977E0D73AD2}"/>
              </a:ext>
            </a:extLst>
          </p:cNvPr>
          <p:cNvSpPr/>
          <p:nvPr/>
        </p:nvSpPr>
        <p:spPr>
          <a:xfrm rot="19477207">
            <a:off x="7111837" y="3790286"/>
            <a:ext cx="1643614" cy="1225181"/>
          </a:xfrm>
          <a:prstGeom prst="ellipse">
            <a:avLst/>
          </a:prstGeom>
          <a:noFill/>
          <a:ln>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11064D7D-90B8-4178-85E7-7E6CB940C722}"/>
              </a:ext>
            </a:extLst>
          </p:cNvPr>
          <p:cNvSpPr/>
          <p:nvPr/>
        </p:nvSpPr>
        <p:spPr>
          <a:xfrm>
            <a:off x="7588149" y="4410583"/>
            <a:ext cx="177963" cy="180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6" name="楕円 55">
            <a:extLst>
              <a:ext uri="{FF2B5EF4-FFF2-40B4-BE49-F238E27FC236}">
                <a16:creationId xmlns:a16="http://schemas.microsoft.com/office/drawing/2014/main" id="{54DDC7A1-6DA5-403E-B6EF-B38016B87310}"/>
              </a:ext>
            </a:extLst>
          </p:cNvPr>
          <p:cNvSpPr/>
          <p:nvPr/>
        </p:nvSpPr>
        <p:spPr>
          <a:xfrm>
            <a:off x="7916409" y="4348380"/>
            <a:ext cx="177963" cy="180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7" name="楕円 56">
            <a:extLst>
              <a:ext uri="{FF2B5EF4-FFF2-40B4-BE49-F238E27FC236}">
                <a16:creationId xmlns:a16="http://schemas.microsoft.com/office/drawing/2014/main" id="{7B0A4FAA-6337-4DA9-8F0C-36D40B77D31A}"/>
              </a:ext>
            </a:extLst>
          </p:cNvPr>
          <p:cNvSpPr/>
          <p:nvPr/>
        </p:nvSpPr>
        <p:spPr>
          <a:xfrm>
            <a:off x="7697008" y="4139032"/>
            <a:ext cx="177963" cy="180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8" name="楕円 57">
            <a:extLst>
              <a:ext uri="{FF2B5EF4-FFF2-40B4-BE49-F238E27FC236}">
                <a16:creationId xmlns:a16="http://schemas.microsoft.com/office/drawing/2014/main" id="{5727378B-06A2-40E6-8F21-FCE7AC6479F0}"/>
              </a:ext>
            </a:extLst>
          </p:cNvPr>
          <p:cNvSpPr/>
          <p:nvPr/>
        </p:nvSpPr>
        <p:spPr>
          <a:xfrm>
            <a:off x="7784490" y="3933502"/>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9" name="楕円 58">
            <a:extLst>
              <a:ext uri="{FF2B5EF4-FFF2-40B4-BE49-F238E27FC236}">
                <a16:creationId xmlns:a16="http://schemas.microsoft.com/office/drawing/2014/main" id="{D07012A0-07CF-4092-8560-8594D021B82E}"/>
              </a:ext>
            </a:extLst>
          </p:cNvPr>
          <p:cNvSpPr/>
          <p:nvPr/>
        </p:nvSpPr>
        <p:spPr>
          <a:xfrm>
            <a:off x="8394965" y="4291276"/>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0" name="楕円 59">
            <a:extLst>
              <a:ext uri="{FF2B5EF4-FFF2-40B4-BE49-F238E27FC236}">
                <a16:creationId xmlns:a16="http://schemas.microsoft.com/office/drawing/2014/main" id="{01BC2CAB-1D69-484B-B66E-BFD9EA2716D1}"/>
              </a:ext>
            </a:extLst>
          </p:cNvPr>
          <p:cNvSpPr/>
          <p:nvPr/>
        </p:nvSpPr>
        <p:spPr>
          <a:xfrm>
            <a:off x="7739410" y="4706814"/>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楕円 60">
            <a:extLst>
              <a:ext uri="{FF2B5EF4-FFF2-40B4-BE49-F238E27FC236}">
                <a16:creationId xmlns:a16="http://schemas.microsoft.com/office/drawing/2014/main" id="{CBD9C70D-3AE2-4244-8BE7-0FCFF6EAD6D8}"/>
              </a:ext>
            </a:extLst>
          </p:cNvPr>
          <p:cNvSpPr/>
          <p:nvPr/>
        </p:nvSpPr>
        <p:spPr>
          <a:xfrm>
            <a:off x="7364184" y="4561090"/>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2" name="楕円 61">
            <a:extLst>
              <a:ext uri="{FF2B5EF4-FFF2-40B4-BE49-F238E27FC236}">
                <a16:creationId xmlns:a16="http://schemas.microsoft.com/office/drawing/2014/main" id="{2ADFD8D3-64BE-4564-A539-53E02A79C65A}"/>
              </a:ext>
            </a:extLst>
          </p:cNvPr>
          <p:cNvSpPr/>
          <p:nvPr/>
        </p:nvSpPr>
        <p:spPr>
          <a:xfrm>
            <a:off x="8189012" y="3948394"/>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3" name="楕円 62">
            <a:extLst>
              <a:ext uri="{FF2B5EF4-FFF2-40B4-BE49-F238E27FC236}">
                <a16:creationId xmlns:a16="http://schemas.microsoft.com/office/drawing/2014/main" id="{7AA60E6B-02A6-4714-AF94-82C4AF0167DA}"/>
              </a:ext>
            </a:extLst>
          </p:cNvPr>
          <p:cNvSpPr/>
          <p:nvPr/>
        </p:nvSpPr>
        <p:spPr>
          <a:xfrm rot="21185982">
            <a:off x="7163218" y="3873792"/>
            <a:ext cx="1312619" cy="1073582"/>
          </a:xfrm>
          <a:prstGeom prst="ellips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矢印: 下 63">
            <a:extLst>
              <a:ext uri="{FF2B5EF4-FFF2-40B4-BE49-F238E27FC236}">
                <a16:creationId xmlns:a16="http://schemas.microsoft.com/office/drawing/2014/main" id="{5294607C-A679-4EBB-844E-E2EE77DE8FC5}"/>
              </a:ext>
            </a:extLst>
          </p:cNvPr>
          <p:cNvSpPr/>
          <p:nvPr/>
        </p:nvSpPr>
        <p:spPr>
          <a:xfrm rot="16200000">
            <a:off x="9101372" y="4089570"/>
            <a:ext cx="312239" cy="491799"/>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65" name="図 64" descr="ダイアグラム&#10;&#10;自動的に生成された説明">
            <a:extLst>
              <a:ext uri="{FF2B5EF4-FFF2-40B4-BE49-F238E27FC236}">
                <a16:creationId xmlns:a16="http://schemas.microsoft.com/office/drawing/2014/main" id="{19C29F7D-C8A4-45CF-B720-6B3C45575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6549" y="3289076"/>
            <a:ext cx="2343423" cy="2004400"/>
          </a:xfrm>
          <a:prstGeom prst="rect">
            <a:avLst/>
          </a:prstGeom>
        </p:spPr>
      </p:pic>
      <p:sp>
        <p:nvSpPr>
          <p:cNvPr id="66" name="四角形: 角を丸くする 65">
            <a:extLst>
              <a:ext uri="{FF2B5EF4-FFF2-40B4-BE49-F238E27FC236}">
                <a16:creationId xmlns:a16="http://schemas.microsoft.com/office/drawing/2014/main" id="{297E4A71-12AC-48D6-B17B-B1BF8E29F550}"/>
              </a:ext>
            </a:extLst>
          </p:cNvPr>
          <p:cNvSpPr/>
          <p:nvPr/>
        </p:nvSpPr>
        <p:spPr>
          <a:xfrm rot="2699388">
            <a:off x="10534496" y="4160383"/>
            <a:ext cx="934416" cy="516394"/>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9F507CCC-1079-477D-8F7F-FFF55DB4C182}"/>
              </a:ext>
            </a:extLst>
          </p:cNvPr>
          <p:cNvSpPr/>
          <p:nvPr/>
        </p:nvSpPr>
        <p:spPr>
          <a:xfrm>
            <a:off x="10794915" y="4506985"/>
            <a:ext cx="177963" cy="180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9" name="楕円 68">
            <a:extLst>
              <a:ext uri="{FF2B5EF4-FFF2-40B4-BE49-F238E27FC236}">
                <a16:creationId xmlns:a16="http://schemas.microsoft.com/office/drawing/2014/main" id="{B5983363-D33D-437F-8AE3-B2C092433AEB}"/>
              </a:ext>
            </a:extLst>
          </p:cNvPr>
          <p:cNvSpPr/>
          <p:nvPr/>
        </p:nvSpPr>
        <p:spPr>
          <a:xfrm>
            <a:off x="10791862" y="4203319"/>
            <a:ext cx="177963" cy="180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0" name="楕円 69">
            <a:extLst>
              <a:ext uri="{FF2B5EF4-FFF2-40B4-BE49-F238E27FC236}">
                <a16:creationId xmlns:a16="http://schemas.microsoft.com/office/drawing/2014/main" id="{4C28F69C-F658-459F-AB18-CE96157E1FDE}"/>
              </a:ext>
            </a:extLst>
          </p:cNvPr>
          <p:cNvSpPr/>
          <p:nvPr/>
        </p:nvSpPr>
        <p:spPr>
          <a:xfrm>
            <a:off x="10924424" y="4285004"/>
            <a:ext cx="177963" cy="180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1" name="楕円 70">
            <a:extLst>
              <a:ext uri="{FF2B5EF4-FFF2-40B4-BE49-F238E27FC236}">
                <a16:creationId xmlns:a16="http://schemas.microsoft.com/office/drawing/2014/main" id="{5313F4EA-4D62-46DF-9F45-5772CF6026B8}"/>
              </a:ext>
            </a:extLst>
          </p:cNvPr>
          <p:cNvSpPr/>
          <p:nvPr/>
        </p:nvSpPr>
        <p:spPr>
          <a:xfrm>
            <a:off x="10551073" y="4182415"/>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2" name="楕円 71">
            <a:extLst>
              <a:ext uri="{FF2B5EF4-FFF2-40B4-BE49-F238E27FC236}">
                <a16:creationId xmlns:a16="http://schemas.microsoft.com/office/drawing/2014/main" id="{4676EE44-FC23-4034-B47F-DE3DD83D206F}"/>
              </a:ext>
            </a:extLst>
          </p:cNvPr>
          <p:cNvSpPr/>
          <p:nvPr/>
        </p:nvSpPr>
        <p:spPr>
          <a:xfrm>
            <a:off x="11272949" y="4366486"/>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3" name="楕円 72">
            <a:extLst>
              <a:ext uri="{FF2B5EF4-FFF2-40B4-BE49-F238E27FC236}">
                <a16:creationId xmlns:a16="http://schemas.microsoft.com/office/drawing/2014/main" id="{C3AF0B5A-6BC5-4CFF-8E07-63646E1BC86D}"/>
              </a:ext>
            </a:extLst>
          </p:cNvPr>
          <p:cNvSpPr/>
          <p:nvPr/>
        </p:nvSpPr>
        <p:spPr>
          <a:xfrm>
            <a:off x="10938073" y="4672656"/>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4" name="楕円 73">
            <a:extLst>
              <a:ext uri="{FF2B5EF4-FFF2-40B4-BE49-F238E27FC236}">
                <a16:creationId xmlns:a16="http://schemas.microsoft.com/office/drawing/2014/main" id="{ED42EC17-A084-4B34-B9F9-937299D94530}"/>
              </a:ext>
            </a:extLst>
          </p:cNvPr>
          <p:cNvSpPr/>
          <p:nvPr/>
        </p:nvSpPr>
        <p:spPr>
          <a:xfrm>
            <a:off x="10403608" y="4546486"/>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5" name="楕円 74">
            <a:extLst>
              <a:ext uri="{FF2B5EF4-FFF2-40B4-BE49-F238E27FC236}">
                <a16:creationId xmlns:a16="http://schemas.microsoft.com/office/drawing/2014/main" id="{216BFC03-2F18-4033-91E2-686DF4087ECC}"/>
              </a:ext>
            </a:extLst>
          </p:cNvPr>
          <p:cNvSpPr/>
          <p:nvPr/>
        </p:nvSpPr>
        <p:spPr>
          <a:xfrm>
            <a:off x="10969825" y="4002415"/>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6" name="楕円 75">
            <a:extLst>
              <a:ext uri="{FF2B5EF4-FFF2-40B4-BE49-F238E27FC236}">
                <a16:creationId xmlns:a16="http://schemas.microsoft.com/office/drawing/2014/main" id="{421A4C70-5458-4A46-A213-69AB2D46083A}"/>
              </a:ext>
            </a:extLst>
          </p:cNvPr>
          <p:cNvSpPr/>
          <p:nvPr/>
        </p:nvSpPr>
        <p:spPr>
          <a:xfrm rot="21185982">
            <a:off x="10261126" y="3867838"/>
            <a:ext cx="1312619" cy="1073582"/>
          </a:xfrm>
          <a:prstGeom prst="ellipse">
            <a:avLst/>
          </a:prstGeom>
          <a:noFill/>
          <a:ln>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12298B44-D10A-48AE-BF6F-B5727FA43608}"/>
              </a:ext>
            </a:extLst>
          </p:cNvPr>
          <p:cNvSpPr/>
          <p:nvPr/>
        </p:nvSpPr>
        <p:spPr>
          <a:xfrm rot="21185982">
            <a:off x="10498053" y="3923024"/>
            <a:ext cx="861620" cy="1030709"/>
          </a:xfrm>
          <a:prstGeom prst="ellips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9C39051F-4365-473E-B789-09CF8EFE1322}"/>
              </a:ext>
            </a:extLst>
          </p:cNvPr>
          <p:cNvSpPr txBox="1"/>
          <p:nvPr/>
        </p:nvSpPr>
        <p:spPr>
          <a:xfrm>
            <a:off x="2546047" y="2762036"/>
            <a:ext cx="7109947" cy="369332"/>
          </a:xfrm>
          <a:prstGeom prst="rect">
            <a:avLst/>
          </a:prstGeom>
          <a:noFill/>
        </p:spPr>
        <p:txBody>
          <a:bodyPr wrap="square" rtlCol="0">
            <a:spAutoFit/>
          </a:bodyPr>
          <a:lstStyle/>
          <a:p>
            <a:pPr algn="ctr"/>
            <a:r>
              <a:rPr lang="ja-JP" altLang="en-US" b="1" dirty="0">
                <a:solidFill>
                  <a:srgbClr val="FF0000"/>
                </a:solidFill>
              </a:rPr>
              <a:t>可能領域の形状や違反領域の景観に対して適応できる可能性がある</a:t>
            </a:r>
          </a:p>
        </p:txBody>
      </p:sp>
      <p:sp>
        <p:nvSpPr>
          <p:cNvPr id="80" name="楕円 79">
            <a:extLst>
              <a:ext uri="{FF2B5EF4-FFF2-40B4-BE49-F238E27FC236}">
                <a16:creationId xmlns:a16="http://schemas.microsoft.com/office/drawing/2014/main" id="{94B3C1C3-4A71-4F04-9874-2B5BBEB65A45}"/>
              </a:ext>
            </a:extLst>
          </p:cNvPr>
          <p:cNvSpPr/>
          <p:nvPr/>
        </p:nvSpPr>
        <p:spPr>
          <a:xfrm>
            <a:off x="742108" y="5606803"/>
            <a:ext cx="386654" cy="410197"/>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楕円 80">
            <a:extLst>
              <a:ext uri="{FF2B5EF4-FFF2-40B4-BE49-F238E27FC236}">
                <a16:creationId xmlns:a16="http://schemas.microsoft.com/office/drawing/2014/main" id="{9A7A9E84-F23B-4A8A-8703-E4B58B29D1D0}"/>
              </a:ext>
            </a:extLst>
          </p:cNvPr>
          <p:cNvSpPr/>
          <p:nvPr/>
        </p:nvSpPr>
        <p:spPr>
          <a:xfrm>
            <a:off x="3198166" y="5606803"/>
            <a:ext cx="386654" cy="410197"/>
          </a:xfrm>
          <a:prstGeom prst="ellips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A132E04B-2375-4AD5-9391-4687898F534C}"/>
              </a:ext>
            </a:extLst>
          </p:cNvPr>
          <p:cNvSpPr txBox="1"/>
          <p:nvPr/>
        </p:nvSpPr>
        <p:spPr>
          <a:xfrm>
            <a:off x="1171375" y="5636592"/>
            <a:ext cx="2026791" cy="584775"/>
          </a:xfrm>
          <a:prstGeom prst="rect">
            <a:avLst/>
          </a:prstGeom>
          <a:noFill/>
        </p:spPr>
        <p:txBody>
          <a:bodyPr wrap="square" rtlCol="0">
            <a:spAutoFit/>
          </a:bodyPr>
          <a:lstStyle/>
          <a:p>
            <a:r>
              <a:rPr lang="ja-JP" altLang="en-US" b="1" dirty="0">
                <a:solidFill>
                  <a:schemeClr val="accent6"/>
                </a:solidFill>
              </a:rPr>
              <a:t>現在の探索領域</a:t>
            </a:r>
            <a:endParaRPr lang="en-US" altLang="ja-JP" b="1" dirty="0">
              <a:solidFill>
                <a:schemeClr val="accent6"/>
              </a:solidFill>
            </a:endParaRPr>
          </a:p>
          <a:p>
            <a:r>
              <a:rPr lang="ja-JP" altLang="en-US" sz="1400" b="1" dirty="0">
                <a:solidFill>
                  <a:schemeClr val="accent6"/>
                </a:solidFill>
              </a:rPr>
              <a:t>（サンプリング範囲）</a:t>
            </a:r>
            <a:endParaRPr lang="ja-JP" altLang="en-US" b="1" dirty="0">
              <a:solidFill>
                <a:schemeClr val="accent6"/>
              </a:solidFill>
            </a:endParaRPr>
          </a:p>
        </p:txBody>
      </p:sp>
      <p:sp>
        <p:nvSpPr>
          <p:cNvPr id="83" name="テキスト ボックス 82">
            <a:extLst>
              <a:ext uri="{FF2B5EF4-FFF2-40B4-BE49-F238E27FC236}">
                <a16:creationId xmlns:a16="http://schemas.microsoft.com/office/drawing/2014/main" id="{4B136DE4-D06E-43D5-879A-93EA823A9380}"/>
              </a:ext>
            </a:extLst>
          </p:cNvPr>
          <p:cNvSpPr txBox="1"/>
          <p:nvPr/>
        </p:nvSpPr>
        <p:spPr>
          <a:xfrm>
            <a:off x="3670816" y="5627235"/>
            <a:ext cx="1932865" cy="369332"/>
          </a:xfrm>
          <a:prstGeom prst="rect">
            <a:avLst/>
          </a:prstGeom>
          <a:noFill/>
        </p:spPr>
        <p:txBody>
          <a:bodyPr wrap="square" rtlCol="0">
            <a:spAutoFit/>
          </a:bodyPr>
          <a:lstStyle/>
          <a:p>
            <a:r>
              <a:rPr lang="ja-JP" altLang="en-US" b="1" dirty="0">
                <a:solidFill>
                  <a:schemeClr val="accent6"/>
                </a:solidFill>
              </a:rPr>
              <a:t>次の探索領域</a:t>
            </a:r>
          </a:p>
        </p:txBody>
      </p:sp>
      <p:sp>
        <p:nvSpPr>
          <p:cNvPr id="84" name="楕円 83">
            <a:extLst>
              <a:ext uri="{FF2B5EF4-FFF2-40B4-BE49-F238E27FC236}">
                <a16:creationId xmlns:a16="http://schemas.microsoft.com/office/drawing/2014/main" id="{EE896BA8-9B94-441B-B3E4-C3A3CF2C8F56}"/>
              </a:ext>
            </a:extLst>
          </p:cNvPr>
          <p:cNvSpPr/>
          <p:nvPr/>
        </p:nvSpPr>
        <p:spPr>
          <a:xfrm>
            <a:off x="5511714" y="5708021"/>
            <a:ext cx="177963"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5" name="楕円 84">
            <a:extLst>
              <a:ext uri="{FF2B5EF4-FFF2-40B4-BE49-F238E27FC236}">
                <a16:creationId xmlns:a16="http://schemas.microsoft.com/office/drawing/2014/main" id="{B944326D-3D45-40D6-B827-E1D912B0BC98}"/>
              </a:ext>
            </a:extLst>
          </p:cNvPr>
          <p:cNvSpPr/>
          <p:nvPr/>
        </p:nvSpPr>
        <p:spPr>
          <a:xfrm>
            <a:off x="8100030" y="5715150"/>
            <a:ext cx="177963" cy="180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926441C8-D572-4DCE-ABFF-B17B95C9FC68}"/>
                  </a:ext>
                </a:extLst>
              </p:cNvPr>
              <p:cNvSpPr txBox="1"/>
              <p:nvPr/>
            </p:nvSpPr>
            <p:spPr>
              <a:xfrm>
                <a:off x="5562326" y="5631155"/>
                <a:ext cx="2506360" cy="378245"/>
              </a:xfrm>
              <a:prstGeom prst="rect">
                <a:avLst/>
              </a:prstGeom>
              <a:noFill/>
            </p:spPr>
            <p:txBody>
              <a:bodyPr wrap="square" rtlCol="0">
                <a:spAutoFit/>
              </a:bodyPr>
              <a:lstStyle/>
              <a:p>
                <a:pPr algn="ctr"/>
                <a:r>
                  <a:rPr lang="ja-JP" altLang="en-US" dirty="0"/>
                  <a:t>：探索点</a:t>
                </a:r>
                <a14:m>
                  <m:oMath xmlns:m="http://schemas.openxmlformats.org/officeDocument/2006/math">
                    <m:sSup>
                      <m:sSupPr>
                        <m:ctrlPr>
                          <a:rPr lang="en-US" altLang="ja-JP" i="1" smtClean="0">
                            <a:latin typeface="Cambria Math" panose="02040503050406030204" pitchFamily="18" charset="0"/>
                          </a:rPr>
                        </m:ctrlPr>
                      </m:sSupPr>
                      <m:e>
                        <m:r>
                          <a:rPr lang="en-US" altLang="ja-JP" b="1" i="1">
                            <a:latin typeface="Cambria Math" panose="02040503050406030204" pitchFamily="18" charset="0"/>
                          </a:rPr>
                          <m:t>𝒙</m:t>
                        </m:r>
                      </m:e>
                      <m:sup>
                        <m:r>
                          <a:rPr lang="en-US" altLang="ja-JP" i="1">
                            <a:latin typeface="Cambria Math" panose="02040503050406030204" pitchFamily="18" charset="0"/>
                          </a:rPr>
                          <m:t>𝑖</m:t>
                        </m:r>
                      </m:sup>
                    </m:sSup>
                  </m:oMath>
                </a14:m>
                <a:r>
                  <a:rPr lang="ja-JP" altLang="en-US" sz="1400" dirty="0"/>
                  <a:t>（サンプル）</a:t>
                </a:r>
                <a:endParaRPr lang="ja-JP" altLang="en-US" sz="1600" dirty="0"/>
              </a:p>
            </p:txBody>
          </p:sp>
        </mc:Choice>
        <mc:Fallback xmlns="">
          <p:sp>
            <p:nvSpPr>
              <p:cNvPr id="86" name="テキスト ボックス 85">
                <a:extLst>
                  <a:ext uri="{FF2B5EF4-FFF2-40B4-BE49-F238E27FC236}">
                    <a16:creationId xmlns:a16="http://schemas.microsoft.com/office/drawing/2014/main" id="{926441C8-D572-4DCE-ABFF-B17B95C9FC68}"/>
                  </a:ext>
                </a:extLst>
              </p:cNvPr>
              <p:cNvSpPr txBox="1">
                <a:spLocks noRot="1" noChangeAspect="1" noMove="1" noResize="1" noEditPoints="1" noAdjustHandles="1" noChangeArrowheads="1" noChangeShapeType="1" noTextEdit="1"/>
              </p:cNvSpPr>
              <p:nvPr/>
            </p:nvSpPr>
            <p:spPr>
              <a:xfrm>
                <a:off x="5562326" y="5631155"/>
                <a:ext cx="2506360" cy="378245"/>
              </a:xfrm>
              <a:prstGeom prst="rect">
                <a:avLst/>
              </a:prstGeom>
              <a:blipFill>
                <a:blip r:embed="rId3"/>
                <a:stretch>
                  <a:fillRect t="-6452" b="-2580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FD4B983-0775-4E0A-959C-19D7716DE651}"/>
                  </a:ext>
                </a:extLst>
              </p:cNvPr>
              <p:cNvSpPr txBox="1"/>
              <p:nvPr/>
            </p:nvSpPr>
            <p:spPr>
              <a:xfrm>
                <a:off x="8205244" y="5627565"/>
                <a:ext cx="2198363" cy="382284"/>
              </a:xfrm>
              <a:prstGeom prst="rect">
                <a:avLst/>
              </a:prstGeom>
              <a:noFill/>
            </p:spPr>
            <p:txBody>
              <a:bodyPr wrap="square" rtlCol="0">
                <a:spAutoFit/>
              </a:bodyPr>
              <a:lstStyle/>
              <a:p>
                <a:r>
                  <a:rPr lang="ja-JP" altLang="en-US" dirty="0"/>
                  <a:t>：上位探索点</a:t>
                </a:r>
                <a14:m>
                  <m:oMath xmlns:m="http://schemas.openxmlformats.org/officeDocument/2006/math">
                    <m:sSup>
                      <m:sSupPr>
                        <m:ctrlPr>
                          <a:rPr lang="en-US" altLang="ja-JP" i="1">
                            <a:latin typeface="Cambria Math" panose="02040503050406030204" pitchFamily="18" charset="0"/>
                          </a:rPr>
                        </m:ctrlPr>
                      </m:sSupPr>
                      <m:e>
                        <m:r>
                          <a:rPr lang="en-US" altLang="ja-JP" b="1" i="1">
                            <a:latin typeface="Cambria Math" panose="02040503050406030204" pitchFamily="18" charset="0"/>
                          </a:rPr>
                          <m:t>𝒙</m:t>
                        </m:r>
                      </m:e>
                      <m:sup>
                        <m:r>
                          <a:rPr lang="en-US" altLang="ja-JP" i="1">
                            <a:latin typeface="Cambria Math" panose="02040503050406030204" pitchFamily="18" charset="0"/>
                          </a:rPr>
                          <m:t>𝑖</m:t>
                        </m:r>
                        <m:r>
                          <a:rPr lang="en-US" altLang="ja-JP" b="0" i="1" smtClean="0">
                            <a:latin typeface="Cambria Math" panose="02040503050406030204" pitchFamily="18" charset="0"/>
                          </a:rPr>
                          <m:t>:</m:t>
                        </m:r>
                        <m:r>
                          <a:rPr lang="ja-JP" altLang="en-US" b="0" i="1" smtClean="0">
                            <a:latin typeface="Cambria Math" panose="02040503050406030204" pitchFamily="18" charset="0"/>
                          </a:rPr>
                          <m:t>𝜆</m:t>
                        </m:r>
                      </m:sup>
                    </m:sSup>
                  </m:oMath>
                </a14:m>
                <a:endParaRPr lang="ja-JP" altLang="en-US" dirty="0"/>
              </a:p>
            </p:txBody>
          </p:sp>
        </mc:Choice>
        <mc:Fallback xmlns="">
          <p:sp>
            <p:nvSpPr>
              <p:cNvPr id="87" name="テキスト ボックス 86">
                <a:extLst>
                  <a:ext uri="{FF2B5EF4-FFF2-40B4-BE49-F238E27FC236}">
                    <a16:creationId xmlns:a16="http://schemas.microsoft.com/office/drawing/2014/main" id="{AFD4B983-0775-4E0A-959C-19D7716DE651}"/>
                  </a:ext>
                </a:extLst>
              </p:cNvPr>
              <p:cNvSpPr txBox="1">
                <a:spLocks noRot="1" noChangeAspect="1" noMove="1" noResize="1" noEditPoints="1" noAdjustHandles="1" noChangeArrowheads="1" noChangeShapeType="1" noTextEdit="1"/>
              </p:cNvSpPr>
              <p:nvPr/>
            </p:nvSpPr>
            <p:spPr>
              <a:xfrm>
                <a:off x="8205244" y="5627565"/>
                <a:ext cx="2198363" cy="382284"/>
              </a:xfrm>
              <a:prstGeom prst="rect">
                <a:avLst/>
              </a:prstGeom>
              <a:blipFill>
                <a:blip r:embed="rId4"/>
                <a:stretch>
                  <a:fillRect l="-2216" t="-3175" b="-25397"/>
                </a:stretch>
              </a:blipFill>
            </p:spPr>
            <p:txBody>
              <a:bodyPr/>
              <a:lstStyle/>
              <a:p>
                <a:r>
                  <a:rPr lang="ja-JP" altLang="en-US">
                    <a:noFill/>
                  </a:rPr>
                  <a:t> </a:t>
                </a:r>
              </a:p>
            </p:txBody>
          </p:sp>
        </mc:Fallback>
      </mc:AlternateContent>
      <p:sp>
        <p:nvSpPr>
          <p:cNvPr id="67" name="吹き出し: 角を丸めた四角形 66">
            <a:extLst>
              <a:ext uri="{FF2B5EF4-FFF2-40B4-BE49-F238E27FC236}">
                <a16:creationId xmlns:a16="http://schemas.microsoft.com/office/drawing/2014/main" id="{4C4EBDE9-E1FE-41B8-8BD5-A3A93F85BD6A}"/>
              </a:ext>
            </a:extLst>
          </p:cNvPr>
          <p:cNvSpPr/>
          <p:nvPr/>
        </p:nvSpPr>
        <p:spPr>
          <a:xfrm>
            <a:off x="5766056" y="6140424"/>
            <a:ext cx="4258859" cy="646331"/>
          </a:xfrm>
          <a:prstGeom prst="wedgeRoundRectCallout">
            <a:avLst>
              <a:gd name="adj1" fmla="val -31334"/>
              <a:gd name="adj2" fmla="val -63311"/>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サンプリングでないが、適応型</a:t>
            </a:r>
            <a:r>
              <a:rPr kumimoji="1" lang="en-US" altLang="ja-JP" dirty="0"/>
              <a:t>CRI-PSO</a:t>
            </a:r>
            <a:r>
              <a:rPr kumimoji="1" lang="ja-JP" altLang="en-US" dirty="0"/>
              <a:t>でも類似の効果が期待できるかも？</a:t>
            </a:r>
          </a:p>
        </p:txBody>
      </p:sp>
      <p:sp>
        <p:nvSpPr>
          <p:cNvPr id="77" name="テキスト ボックス 76">
            <a:extLst>
              <a:ext uri="{FF2B5EF4-FFF2-40B4-BE49-F238E27FC236}">
                <a16:creationId xmlns:a16="http://schemas.microsoft.com/office/drawing/2014/main" id="{87FFC253-0654-44FE-849E-61016DD69C9F}"/>
              </a:ext>
            </a:extLst>
          </p:cNvPr>
          <p:cNvSpPr txBox="1"/>
          <p:nvPr/>
        </p:nvSpPr>
        <p:spPr>
          <a:xfrm>
            <a:off x="555812" y="31096"/>
            <a:ext cx="6637450" cy="369332"/>
          </a:xfrm>
          <a:prstGeom prst="rect">
            <a:avLst/>
          </a:prstGeom>
          <a:noFill/>
        </p:spPr>
        <p:txBody>
          <a:bodyPr wrap="square" rtlCol="0">
            <a:spAutoFit/>
          </a:bodyPr>
          <a:lstStyle/>
          <a:p>
            <a:r>
              <a:rPr lang="en-US" altLang="ja-JP" dirty="0"/>
              <a:t>4. </a:t>
            </a:r>
            <a:r>
              <a:rPr lang="ja-JP" altLang="en-US" dirty="0"/>
              <a:t>探索戦略を実現するための方針 </a:t>
            </a:r>
            <a:r>
              <a:rPr lang="en-US" altLang="ja-JP" dirty="0"/>
              <a:t>&gt; 4.1 </a:t>
            </a:r>
            <a:r>
              <a:rPr lang="ja-JP" altLang="en-US" dirty="0"/>
              <a:t>近傍生成における工夫</a:t>
            </a:r>
          </a:p>
        </p:txBody>
      </p:sp>
    </p:spTree>
    <p:extLst>
      <p:ext uri="{BB962C8B-B14F-4D97-AF65-F5344CB8AC3E}">
        <p14:creationId xmlns:p14="http://schemas.microsoft.com/office/powerpoint/2010/main" val="2426537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0" y="131198"/>
            <a:ext cx="10831409" cy="1325563"/>
          </a:xfrm>
        </p:spPr>
        <p:txBody>
          <a:bodyPr/>
          <a:lstStyle/>
          <a:p>
            <a:r>
              <a:rPr lang="ja-JP" altLang="en-US" dirty="0"/>
              <a:t>解の選択におけるアイディア</a:t>
            </a:r>
            <a:endParaRPr kumimoji="1" lang="ja-JP" altLang="en-US" dirty="0"/>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34</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60098C11-6B9C-4D76-AB87-C5F7A90F39F6}"/>
              </a:ext>
            </a:extLst>
          </p:cNvPr>
          <p:cNvSpPr txBox="1"/>
          <p:nvPr/>
        </p:nvSpPr>
        <p:spPr>
          <a:xfrm>
            <a:off x="555812" y="1330929"/>
            <a:ext cx="11259671" cy="1815882"/>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近傍生成や淘汰における解の選択における適合度は、目的関数値と違反量の両方、あるいは違反量のみを用いて構成する。</a:t>
            </a:r>
            <a:endParaRPr lang="en-US" altLang="ja-JP" sz="2800" dirty="0"/>
          </a:p>
          <a:p>
            <a:pPr marL="342900" indent="-342900">
              <a:buClr>
                <a:srgbClr val="FFC000"/>
              </a:buClr>
              <a:buFont typeface="Wingdings" panose="05000000000000000000" pitchFamily="2" charset="2"/>
              <a:buChar char="n"/>
            </a:pPr>
            <a:r>
              <a:rPr lang="ja-JP" altLang="en-US" sz="2800" dirty="0"/>
              <a:t>探索領域が有望領域をある程度限定できている場合、領域同士の位置関係を維持したまま、探索領域を縮小できるようにする。</a:t>
            </a:r>
            <a:endParaRPr lang="en-US" altLang="ja-JP" sz="2800" dirty="0"/>
          </a:p>
        </p:txBody>
      </p:sp>
      <p:sp>
        <p:nvSpPr>
          <p:cNvPr id="89" name="テキスト ボックス 88">
            <a:extLst>
              <a:ext uri="{FF2B5EF4-FFF2-40B4-BE49-F238E27FC236}">
                <a16:creationId xmlns:a16="http://schemas.microsoft.com/office/drawing/2014/main" id="{78DD4DA7-CB53-4B29-8BE6-535C3DC7E89C}"/>
              </a:ext>
            </a:extLst>
          </p:cNvPr>
          <p:cNvSpPr txBox="1"/>
          <p:nvPr/>
        </p:nvSpPr>
        <p:spPr>
          <a:xfrm>
            <a:off x="555812" y="31096"/>
            <a:ext cx="6637450" cy="369332"/>
          </a:xfrm>
          <a:prstGeom prst="rect">
            <a:avLst/>
          </a:prstGeom>
          <a:noFill/>
        </p:spPr>
        <p:txBody>
          <a:bodyPr wrap="square" rtlCol="0">
            <a:spAutoFit/>
          </a:bodyPr>
          <a:lstStyle/>
          <a:p>
            <a:r>
              <a:rPr lang="en-US" altLang="ja-JP" dirty="0"/>
              <a:t>4. </a:t>
            </a:r>
            <a:r>
              <a:rPr lang="ja-JP" altLang="en-US" dirty="0"/>
              <a:t>探索戦略を実現するための方針 </a:t>
            </a:r>
            <a:r>
              <a:rPr lang="en-US" altLang="ja-JP" dirty="0"/>
              <a:t>&gt; 4.2 </a:t>
            </a:r>
            <a:r>
              <a:rPr lang="ja-JP" altLang="en-US" dirty="0"/>
              <a:t>解の選択における工夫</a:t>
            </a:r>
          </a:p>
        </p:txBody>
      </p:sp>
      <p:pic>
        <p:nvPicPr>
          <p:cNvPr id="67" name="図 66" descr="ダイアグラム&#10;&#10;自動的に生成された説明">
            <a:extLst>
              <a:ext uri="{FF2B5EF4-FFF2-40B4-BE49-F238E27FC236}">
                <a16:creationId xmlns:a16="http://schemas.microsoft.com/office/drawing/2014/main" id="{5C308972-FBF1-41E4-81A8-6845853CF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6313" y="3338065"/>
            <a:ext cx="3337724" cy="2854855"/>
          </a:xfrm>
          <a:prstGeom prst="rect">
            <a:avLst/>
          </a:prstGeom>
        </p:spPr>
      </p:pic>
      <p:pic>
        <p:nvPicPr>
          <p:cNvPr id="77" name="図 76" descr="ダイアグラム&#10;&#10;自動的に生成された説明">
            <a:extLst>
              <a:ext uri="{FF2B5EF4-FFF2-40B4-BE49-F238E27FC236}">
                <a16:creationId xmlns:a16="http://schemas.microsoft.com/office/drawing/2014/main" id="{803DD37D-F0E4-4BA0-95BE-02DA430F1E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641" y="3334889"/>
            <a:ext cx="3337724" cy="2854855"/>
          </a:xfrm>
          <a:prstGeom prst="rect">
            <a:avLst/>
          </a:prstGeom>
        </p:spPr>
      </p:pic>
      <p:sp>
        <p:nvSpPr>
          <p:cNvPr id="88" name="四角形: 角を丸くする 87">
            <a:extLst>
              <a:ext uri="{FF2B5EF4-FFF2-40B4-BE49-F238E27FC236}">
                <a16:creationId xmlns:a16="http://schemas.microsoft.com/office/drawing/2014/main" id="{D7B18F53-B5B8-4957-BF35-EBE397D169E1}"/>
              </a:ext>
            </a:extLst>
          </p:cNvPr>
          <p:cNvSpPr/>
          <p:nvPr/>
        </p:nvSpPr>
        <p:spPr>
          <a:xfrm rot="2699388">
            <a:off x="2853577" y="4568470"/>
            <a:ext cx="1410458" cy="656504"/>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四角形: 角を丸くする 89">
            <a:extLst>
              <a:ext uri="{FF2B5EF4-FFF2-40B4-BE49-F238E27FC236}">
                <a16:creationId xmlns:a16="http://schemas.microsoft.com/office/drawing/2014/main" id="{6055D504-F52C-4DA2-82B2-A07645F6B213}"/>
              </a:ext>
            </a:extLst>
          </p:cNvPr>
          <p:cNvSpPr/>
          <p:nvPr/>
        </p:nvSpPr>
        <p:spPr>
          <a:xfrm rot="18985460">
            <a:off x="3014274" y="4011949"/>
            <a:ext cx="1077148" cy="177274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92" name="矢印: 下 91">
            <a:extLst>
              <a:ext uri="{FF2B5EF4-FFF2-40B4-BE49-F238E27FC236}">
                <a16:creationId xmlns:a16="http://schemas.microsoft.com/office/drawing/2014/main" id="{8CBB95D8-2246-4554-B60E-34684F0C86DB}"/>
              </a:ext>
            </a:extLst>
          </p:cNvPr>
          <p:cNvSpPr/>
          <p:nvPr/>
        </p:nvSpPr>
        <p:spPr>
          <a:xfrm rot="16200000">
            <a:off x="5733837" y="4205908"/>
            <a:ext cx="491083" cy="1025930"/>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4" name="四角形: 角を丸くする 93">
            <a:extLst>
              <a:ext uri="{FF2B5EF4-FFF2-40B4-BE49-F238E27FC236}">
                <a16:creationId xmlns:a16="http://schemas.microsoft.com/office/drawing/2014/main" id="{A67CE8A4-D369-4DBD-BDB9-E542D6CEA79B}"/>
              </a:ext>
            </a:extLst>
          </p:cNvPr>
          <p:cNvSpPr/>
          <p:nvPr/>
        </p:nvSpPr>
        <p:spPr>
          <a:xfrm rot="2699388">
            <a:off x="8436931" y="4568470"/>
            <a:ext cx="1410458" cy="656504"/>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角形: 角を丸くする 94">
            <a:extLst>
              <a:ext uri="{FF2B5EF4-FFF2-40B4-BE49-F238E27FC236}">
                <a16:creationId xmlns:a16="http://schemas.microsoft.com/office/drawing/2014/main" id="{699FFF0D-A7C9-4FFD-BB2C-02B5EEE59D04}"/>
              </a:ext>
            </a:extLst>
          </p:cNvPr>
          <p:cNvSpPr/>
          <p:nvPr/>
        </p:nvSpPr>
        <p:spPr>
          <a:xfrm rot="18879488">
            <a:off x="8897912" y="4333994"/>
            <a:ext cx="488495" cy="112545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96" name="テキスト ボックス 95">
            <a:extLst>
              <a:ext uri="{FF2B5EF4-FFF2-40B4-BE49-F238E27FC236}">
                <a16:creationId xmlns:a16="http://schemas.microsoft.com/office/drawing/2014/main" id="{D4392DFE-774D-445C-BAA1-C816A8780764}"/>
              </a:ext>
            </a:extLst>
          </p:cNvPr>
          <p:cNvSpPr txBox="1"/>
          <p:nvPr/>
        </p:nvSpPr>
        <p:spPr>
          <a:xfrm>
            <a:off x="309423" y="6270713"/>
            <a:ext cx="5754160" cy="369332"/>
          </a:xfrm>
          <a:prstGeom prst="rect">
            <a:avLst/>
          </a:prstGeom>
          <a:noFill/>
        </p:spPr>
        <p:txBody>
          <a:bodyPr wrap="square" rtlCol="0">
            <a:spAutoFit/>
          </a:bodyPr>
          <a:lstStyle/>
          <a:p>
            <a:pPr algn="ctr"/>
            <a:r>
              <a:rPr lang="ja-JP" altLang="en-US" dirty="0"/>
              <a:t>位置関係のバイアスを検出し、両側の選択圧力を調整</a:t>
            </a:r>
            <a:endParaRPr lang="ja-JP" altLang="en-US" sz="1600" dirty="0"/>
          </a:p>
        </p:txBody>
      </p:sp>
      <p:sp>
        <p:nvSpPr>
          <p:cNvPr id="97" name="矢印: 下 96">
            <a:extLst>
              <a:ext uri="{FF2B5EF4-FFF2-40B4-BE49-F238E27FC236}">
                <a16:creationId xmlns:a16="http://schemas.microsoft.com/office/drawing/2014/main" id="{5A96453B-2110-4FC3-98A6-022BA0F6EFF1}"/>
              </a:ext>
            </a:extLst>
          </p:cNvPr>
          <p:cNvSpPr/>
          <p:nvPr/>
        </p:nvSpPr>
        <p:spPr>
          <a:xfrm rot="2610534">
            <a:off x="4024603" y="3938179"/>
            <a:ext cx="434983" cy="674484"/>
          </a:xfrm>
          <a:prstGeom prst="downArrow">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8" name="矢印: 下 97">
            <a:extLst>
              <a:ext uri="{FF2B5EF4-FFF2-40B4-BE49-F238E27FC236}">
                <a16:creationId xmlns:a16="http://schemas.microsoft.com/office/drawing/2014/main" id="{DD529889-95D3-4CB3-87BF-BAE6D47EA070}"/>
              </a:ext>
            </a:extLst>
          </p:cNvPr>
          <p:cNvSpPr/>
          <p:nvPr/>
        </p:nvSpPr>
        <p:spPr>
          <a:xfrm rot="13499037">
            <a:off x="2730859" y="5211597"/>
            <a:ext cx="434983" cy="617922"/>
          </a:xfrm>
          <a:prstGeom prst="downArrow">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9" name="矢印: 下 98">
            <a:extLst>
              <a:ext uri="{FF2B5EF4-FFF2-40B4-BE49-F238E27FC236}">
                <a16:creationId xmlns:a16="http://schemas.microsoft.com/office/drawing/2014/main" id="{288D89D0-5621-4068-BD3D-8C739D2C938F}"/>
              </a:ext>
            </a:extLst>
          </p:cNvPr>
          <p:cNvSpPr/>
          <p:nvPr/>
        </p:nvSpPr>
        <p:spPr>
          <a:xfrm rot="2610534">
            <a:off x="3613463" y="3484953"/>
            <a:ext cx="434983" cy="674484"/>
          </a:xfrm>
          <a:prstGeom prst="downArrow">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0" name="矢印: 下 99">
            <a:extLst>
              <a:ext uri="{FF2B5EF4-FFF2-40B4-BE49-F238E27FC236}">
                <a16:creationId xmlns:a16="http://schemas.microsoft.com/office/drawing/2014/main" id="{9DF1828B-F404-4805-95FB-83B9E9469D62}"/>
              </a:ext>
            </a:extLst>
          </p:cNvPr>
          <p:cNvSpPr/>
          <p:nvPr/>
        </p:nvSpPr>
        <p:spPr>
          <a:xfrm rot="2610534">
            <a:off x="4405041" y="4333669"/>
            <a:ext cx="434983" cy="674484"/>
          </a:xfrm>
          <a:prstGeom prst="downArrow">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1" name="矢印: 下 100">
            <a:extLst>
              <a:ext uri="{FF2B5EF4-FFF2-40B4-BE49-F238E27FC236}">
                <a16:creationId xmlns:a16="http://schemas.microsoft.com/office/drawing/2014/main" id="{F89123D1-B262-4D54-8409-EA53087A65F3}"/>
              </a:ext>
            </a:extLst>
          </p:cNvPr>
          <p:cNvSpPr/>
          <p:nvPr/>
        </p:nvSpPr>
        <p:spPr>
          <a:xfrm rot="13499037">
            <a:off x="3090550" y="5571508"/>
            <a:ext cx="434983" cy="617922"/>
          </a:xfrm>
          <a:prstGeom prst="downArrow">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2" name="矢印: 下 101">
            <a:extLst>
              <a:ext uri="{FF2B5EF4-FFF2-40B4-BE49-F238E27FC236}">
                <a16:creationId xmlns:a16="http://schemas.microsoft.com/office/drawing/2014/main" id="{081145B5-3373-4DD5-8450-218BDBF59606}"/>
              </a:ext>
            </a:extLst>
          </p:cNvPr>
          <p:cNvSpPr/>
          <p:nvPr/>
        </p:nvSpPr>
        <p:spPr>
          <a:xfrm rot="13499037">
            <a:off x="2279178" y="4776970"/>
            <a:ext cx="434983" cy="617922"/>
          </a:xfrm>
          <a:prstGeom prst="downArrow">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3" name="テキスト ボックス 102">
            <a:extLst>
              <a:ext uri="{FF2B5EF4-FFF2-40B4-BE49-F238E27FC236}">
                <a16:creationId xmlns:a16="http://schemas.microsoft.com/office/drawing/2014/main" id="{BD6A0A1C-400E-4B37-A9A3-5C7FA2F7FC88}"/>
              </a:ext>
            </a:extLst>
          </p:cNvPr>
          <p:cNvSpPr txBox="1"/>
          <p:nvPr/>
        </p:nvSpPr>
        <p:spPr>
          <a:xfrm>
            <a:off x="6542600" y="6270713"/>
            <a:ext cx="4545150" cy="369332"/>
          </a:xfrm>
          <a:prstGeom prst="rect">
            <a:avLst/>
          </a:prstGeom>
          <a:noFill/>
        </p:spPr>
        <p:txBody>
          <a:bodyPr wrap="square" rtlCol="0">
            <a:spAutoFit/>
          </a:bodyPr>
          <a:lstStyle/>
          <a:p>
            <a:pPr algn="ctr"/>
            <a:r>
              <a:rPr lang="ja-JP" altLang="en-US" dirty="0"/>
              <a:t>探索領域をバランス良い位置で維持する</a:t>
            </a:r>
            <a:endParaRPr lang="ja-JP" altLang="en-US" sz="1600" dirty="0"/>
          </a:p>
        </p:txBody>
      </p:sp>
    </p:spTree>
    <p:extLst>
      <p:ext uri="{BB962C8B-B14F-4D97-AF65-F5344CB8AC3E}">
        <p14:creationId xmlns:p14="http://schemas.microsoft.com/office/powerpoint/2010/main" val="1381856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線矢印コネクタ 56">
            <a:extLst>
              <a:ext uri="{FF2B5EF4-FFF2-40B4-BE49-F238E27FC236}">
                <a16:creationId xmlns:a16="http://schemas.microsoft.com/office/drawing/2014/main" id="{57B53FEA-C9F7-4700-8037-AFF891AB0360}"/>
              </a:ext>
            </a:extLst>
          </p:cNvPr>
          <p:cNvCxnSpPr>
            <a:cxnSpLocks/>
          </p:cNvCxnSpPr>
          <p:nvPr/>
        </p:nvCxnSpPr>
        <p:spPr>
          <a:xfrm flipV="1">
            <a:off x="6881584" y="4174928"/>
            <a:ext cx="0" cy="1711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F5034A8C-1098-4507-9184-7183BB5434F8}"/>
              </a:ext>
            </a:extLst>
          </p:cNvPr>
          <p:cNvCxnSpPr>
            <a:cxnSpLocks/>
          </p:cNvCxnSpPr>
          <p:nvPr/>
        </p:nvCxnSpPr>
        <p:spPr>
          <a:xfrm>
            <a:off x="6719757" y="5768471"/>
            <a:ext cx="19525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6643A8BA-7013-4176-B0B2-E589967DEE3E}"/>
                  </a:ext>
                </a:extLst>
              </p:cNvPr>
              <p:cNvSpPr txBox="1"/>
              <p:nvPr/>
            </p:nvSpPr>
            <p:spPr>
              <a:xfrm>
                <a:off x="8031487" y="5798238"/>
                <a:ext cx="362418"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𝑓</m:t>
                      </m:r>
                    </m:oMath>
                  </m:oMathPara>
                </a14:m>
                <a:endParaRPr lang="en-US" altLang="ja-JP" sz="1600" dirty="0"/>
              </a:p>
            </p:txBody>
          </p:sp>
        </mc:Choice>
        <mc:Fallback xmlns="">
          <p:sp>
            <p:nvSpPr>
              <p:cNvPr id="59" name="テキスト ボックス 58">
                <a:extLst>
                  <a:ext uri="{FF2B5EF4-FFF2-40B4-BE49-F238E27FC236}">
                    <a16:creationId xmlns:a16="http://schemas.microsoft.com/office/drawing/2014/main" id="{6643A8BA-7013-4176-B0B2-E589967DEE3E}"/>
                  </a:ext>
                </a:extLst>
              </p:cNvPr>
              <p:cNvSpPr txBox="1">
                <a:spLocks noRot="1" noChangeAspect="1" noMove="1" noResize="1" noEditPoints="1" noAdjustHandles="1" noChangeArrowheads="1" noChangeShapeType="1" noTextEdit="1"/>
              </p:cNvSpPr>
              <p:nvPr/>
            </p:nvSpPr>
            <p:spPr>
              <a:xfrm>
                <a:off x="8031487" y="5798238"/>
                <a:ext cx="362418" cy="338554"/>
              </a:xfrm>
              <a:prstGeom prst="rect">
                <a:avLst/>
              </a:prstGeom>
              <a:blipFill>
                <a:blip r:embed="rId2"/>
                <a:stretch>
                  <a:fillRect b="-89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1927042D-5ED6-4B3C-A45A-BBFE133FE057}"/>
                  </a:ext>
                </a:extLst>
              </p:cNvPr>
              <p:cNvSpPr txBox="1"/>
              <p:nvPr/>
            </p:nvSpPr>
            <p:spPr>
              <a:xfrm>
                <a:off x="6545522" y="4356590"/>
                <a:ext cx="362418"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𝑣</m:t>
                      </m:r>
                    </m:oMath>
                  </m:oMathPara>
                </a14:m>
                <a:endParaRPr lang="en-US" altLang="ja-JP" sz="1600" dirty="0"/>
              </a:p>
            </p:txBody>
          </p:sp>
        </mc:Choice>
        <mc:Fallback xmlns="">
          <p:sp>
            <p:nvSpPr>
              <p:cNvPr id="60" name="テキスト ボックス 59">
                <a:extLst>
                  <a:ext uri="{FF2B5EF4-FFF2-40B4-BE49-F238E27FC236}">
                    <a16:creationId xmlns:a16="http://schemas.microsoft.com/office/drawing/2014/main" id="{1927042D-5ED6-4B3C-A45A-BBFE133FE057}"/>
                  </a:ext>
                </a:extLst>
              </p:cNvPr>
              <p:cNvSpPr txBox="1">
                <a:spLocks noRot="1" noChangeAspect="1" noMove="1" noResize="1" noEditPoints="1" noAdjustHandles="1" noChangeArrowheads="1" noChangeShapeType="1" noTextEdit="1"/>
              </p:cNvSpPr>
              <p:nvPr/>
            </p:nvSpPr>
            <p:spPr>
              <a:xfrm>
                <a:off x="6545522" y="4356590"/>
                <a:ext cx="362418" cy="338554"/>
              </a:xfrm>
              <a:prstGeom prst="rect">
                <a:avLst/>
              </a:prstGeom>
              <a:blipFill>
                <a:blip r:embed="rId3"/>
                <a:stretch>
                  <a:fillRect/>
                </a:stretch>
              </a:blipFill>
            </p:spPr>
            <p:txBody>
              <a:bodyPr/>
              <a:lstStyle/>
              <a:p>
                <a:r>
                  <a:rPr lang="ja-JP" altLang="en-US">
                    <a:noFill/>
                  </a:rPr>
                  <a:t> </a:t>
                </a:r>
              </a:p>
            </p:txBody>
          </p:sp>
        </mc:Fallback>
      </mc:AlternateContent>
      <p:cxnSp>
        <p:nvCxnSpPr>
          <p:cNvPr id="37" name="直線矢印コネクタ 36">
            <a:extLst>
              <a:ext uri="{FF2B5EF4-FFF2-40B4-BE49-F238E27FC236}">
                <a16:creationId xmlns:a16="http://schemas.microsoft.com/office/drawing/2014/main" id="{670038B4-BE97-4B58-99BC-CD39388B0737}"/>
              </a:ext>
            </a:extLst>
          </p:cNvPr>
          <p:cNvCxnSpPr>
            <a:cxnSpLocks/>
          </p:cNvCxnSpPr>
          <p:nvPr/>
        </p:nvCxnSpPr>
        <p:spPr>
          <a:xfrm flipV="1">
            <a:off x="677889" y="4124104"/>
            <a:ext cx="0" cy="1711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C4781851-AB7E-4EFF-A319-EEE4D5EF7C0A}"/>
              </a:ext>
            </a:extLst>
          </p:cNvPr>
          <p:cNvCxnSpPr>
            <a:cxnSpLocks/>
          </p:cNvCxnSpPr>
          <p:nvPr/>
        </p:nvCxnSpPr>
        <p:spPr>
          <a:xfrm>
            <a:off x="525489" y="5717647"/>
            <a:ext cx="19525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0" y="131198"/>
            <a:ext cx="10831409" cy="1325563"/>
          </a:xfrm>
        </p:spPr>
        <p:txBody>
          <a:bodyPr/>
          <a:lstStyle/>
          <a:p>
            <a:r>
              <a:rPr lang="ja-JP" altLang="en-US" dirty="0"/>
              <a:t>有制約最適化におけるスカラ化</a:t>
            </a:r>
            <a:endParaRPr kumimoji="1" lang="ja-JP" altLang="en-US" dirty="0"/>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35</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60098C11-6B9C-4D76-AB87-C5F7A90F39F6}"/>
              </a:ext>
            </a:extLst>
          </p:cNvPr>
          <p:cNvSpPr txBox="1"/>
          <p:nvPr/>
        </p:nvSpPr>
        <p:spPr>
          <a:xfrm>
            <a:off x="555813" y="1330929"/>
            <a:ext cx="11113798" cy="954107"/>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スカラ化の重みを調整すれば、適合度最良の領域（</a:t>
            </a:r>
            <a:r>
              <a:rPr lang="ja-JP" altLang="en-US" sz="2800" b="1" dirty="0">
                <a:solidFill>
                  <a:srgbClr val="FF0000"/>
                </a:solidFill>
              </a:rPr>
              <a:t>目標領域</a:t>
            </a:r>
            <a:r>
              <a:rPr lang="ja-JP" altLang="en-US" sz="2800" dirty="0"/>
              <a:t>）をパレート解集合上の一部に限定することが可能。</a:t>
            </a:r>
            <a:endParaRPr lang="en-US" altLang="ja-JP" sz="2800" dirty="0"/>
          </a:p>
        </p:txBody>
      </p:sp>
      <p:pic>
        <p:nvPicPr>
          <p:cNvPr id="77" name="図 76" descr="ダイアグラム&#10;&#10;自動的に生成された説明">
            <a:extLst>
              <a:ext uri="{FF2B5EF4-FFF2-40B4-BE49-F238E27FC236}">
                <a16:creationId xmlns:a16="http://schemas.microsoft.com/office/drawing/2014/main" id="{803DD37D-F0E4-4BA0-95BE-02DA430F1E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5327" y="3862948"/>
            <a:ext cx="2550648" cy="2181645"/>
          </a:xfrm>
          <a:prstGeom prst="rect">
            <a:avLst/>
          </a:prstGeom>
        </p:spPr>
      </p:pic>
      <p:sp>
        <p:nvSpPr>
          <p:cNvPr id="88" name="四角形: 角を丸くする 87">
            <a:extLst>
              <a:ext uri="{FF2B5EF4-FFF2-40B4-BE49-F238E27FC236}">
                <a16:creationId xmlns:a16="http://schemas.microsoft.com/office/drawing/2014/main" id="{D7B18F53-B5B8-4957-BF35-EBE397D169E1}"/>
              </a:ext>
            </a:extLst>
          </p:cNvPr>
          <p:cNvSpPr/>
          <p:nvPr/>
        </p:nvSpPr>
        <p:spPr>
          <a:xfrm rot="2699388">
            <a:off x="3801326" y="4832757"/>
            <a:ext cx="1073745" cy="538685"/>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C153D425-80F8-4F8A-95A4-D74182084F7E}"/>
              </a:ext>
            </a:extLst>
          </p:cNvPr>
          <p:cNvCxnSpPr>
            <a:cxnSpLocks/>
          </p:cNvCxnSpPr>
          <p:nvPr/>
        </p:nvCxnSpPr>
        <p:spPr>
          <a:xfrm>
            <a:off x="723907" y="4241029"/>
            <a:ext cx="1427757" cy="1469614"/>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1FF49EF-18A8-42F0-A753-F5472C52970E}"/>
              </a:ext>
            </a:extLst>
          </p:cNvPr>
          <p:cNvCxnSpPr>
            <a:cxnSpLocks/>
          </p:cNvCxnSpPr>
          <p:nvPr/>
        </p:nvCxnSpPr>
        <p:spPr>
          <a:xfrm flipV="1">
            <a:off x="689468" y="4241029"/>
            <a:ext cx="0" cy="14985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D9172EE3-8851-4915-A64B-9318B2B9E5FD}"/>
              </a:ext>
            </a:extLst>
          </p:cNvPr>
          <p:cNvCxnSpPr>
            <a:cxnSpLocks/>
          </p:cNvCxnSpPr>
          <p:nvPr/>
        </p:nvCxnSpPr>
        <p:spPr>
          <a:xfrm flipV="1">
            <a:off x="685514" y="4909637"/>
            <a:ext cx="725472" cy="8299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D464800E-A3FD-42F3-8A6C-3A5FB706CB52}"/>
              </a:ext>
            </a:extLst>
          </p:cNvPr>
          <p:cNvCxnSpPr>
            <a:cxnSpLocks/>
          </p:cNvCxnSpPr>
          <p:nvPr/>
        </p:nvCxnSpPr>
        <p:spPr>
          <a:xfrm flipV="1">
            <a:off x="670313" y="5710645"/>
            <a:ext cx="1481351" cy="1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37CB3BC-1D03-468A-8827-5125C0B2B1B9}"/>
              </a:ext>
            </a:extLst>
          </p:cNvPr>
          <p:cNvCxnSpPr>
            <a:cxnSpLocks/>
          </p:cNvCxnSpPr>
          <p:nvPr/>
        </p:nvCxnSpPr>
        <p:spPr>
          <a:xfrm flipV="1">
            <a:off x="685516" y="5290651"/>
            <a:ext cx="1088491" cy="4135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F315C47-E82F-492A-AB8B-4FFCA5AB3FA2}"/>
              </a:ext>
            </a:extLst>
          </p:cNvPr>
          <p:cNvCxnSpPr>
            <a:cxnSpLocks/>
          </p:cNvCxnSpPr>
          <p:nvPr/>
        </p:nvCxnSpPr>
        <p:spPr>
          <a:xfrm flipV="1">
            <a:off x="670313" y="4560218"/>
            <a:ext cx="377939" cy="1179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DEDE7B56-3BF8-4E64-A0FD-2D49C9094EED}"/>
                  </a:ext>
                </a:extLst>
              </p:cNvPr>
              <p:cNvSpPr txBox="1"/>
              <p:nvPr/>
            </p:nvSpPr>
            <p:spPr>
              <a:xfrm>
                <a:off x="220693" y="3419824"/>
                <a:ext cx="5969577" cy="369332"/>
              </a:xfrm>
              <a:prstGeom prst="rect">
                <a:avLst/>
              </a:prstGeom>
              <a:noFill/>
            </p:spPr>
            <p:txBody>
              <a:bodyPr wrap="square" rtlCol="0">
                <a:spAutoFit/>
              </a:bodyPr>
              <a:lstStyle/>
              <a:p>
                <a:pPr algn="ctr"/>
                <a14:m>
                  <m:oMath xmlns:m="http://schemas.openxmlformats.org/officeDocument/2006/math">
                    <m:r>
                      <a:rPr lang="ja-JP" altLang="en-US" i="1">
                        <a:latin typeface="Cambria Math" panose="02040503050406030204" pitchFamily="18" charset="0"/>
                      </a:rPr>
                      <m:t>𝛼</m:t>
                    </m:r>
                    <m:r>
                      <a:rPr lang="en-US" altLang="ja-JP" i="1">
                        <a:latin typeface="Cambria Math" panose="02040503050406030204" pitchFamily="18" charset="0"/>
                      </a:rPr>
                      <m:t>=1</m:t>
                    </m:r>
                  </m:oMath>
                </a14:m>
                <a:r>
                  <a:rPr lang="ja-JP" altLang="en-US" dirty="0"/>
                  <a:t>のとき、目標領域はパレート解集合全体を覆う</a:t>
                </a:r>
                <a:endParaRPr lang="en-US" altLang="ja-JP" dirty="0"/>
              </a:p>
            </p:txBody>
          </p:sp>
        </mc:Choice>
        <mc:Fallback xmlns="">
          <p:sp>
            <p:nvSpPr>
              <p:cNvPr id="30" name="テキスト ボックス 29">
                <a:extLst>
                  <a:ext uri="{FF2B5EF4-FFF2-40B4-BE49-F238E27FC236}">
                    <a16:creationId xmlns:a16="http://schemas.microsoft.com/office/drawing/2014/main" id="{DEDE7B56-3BF8-4E64-A0FD-2D49C9094EED}"/>
                  </a:ext>
                </a:extLst>
              </p:cNvPr>
              <p:cNvSpPr txBox="1">
                <a:spLocks noRot="1" noChangeAspect="1" noMove="1" noResize="1" noEditPoints="1" noAdjustHandles="1" noChangeArrowheads="1" noChangeShapeType="1" noTextEdit="1"/>
              </p:cNvSpPr>
              <p:nvPr/>
            </p:nvSpPr>
            <p:spPr>
              <a:xfrm>
                <a:off x="220693" y="3419824"/>
                <a:ext cx="5969577" cy="369332"/>
              </a:xfrm>
              <a:prstGeom prst="rect">
                <a:avLst/>
              </a:prstGeom>
              <a:blipFill>
                <a:blip r:embed="rId5"/>
                <a:stretch>
                  <a:fillRect t="-8197"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E89E953-0CD2-419F-ADFE-74FE66D3F276}"/>
                  </a:ext>
                </a:extLst>
              </p:cNvPr>
              <p:cNvSpPr txBox="1"/>
              <p:nvPr/>
            </p:nvSpPr>
            <p:spPr>
              <a:xfrm>
                <a:off x="669379" y="3976180"/>
                <a:ext cx="456543" cy="3147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i="1">
                              <a:latin typeface="Cambria Math" panose="02040503050406030204" pitchFamily="18" charset="0"/>
                            </a:rPr>
                          </m:ctrlPr>
                        </m:sSupPr>
                        <m:e>
                          <m:r>
                            <a:rPr lang="en-US" altLang="ja-JP" sz="1400" b="1" i="1">
                              <a:latin typeface="Cambria Math" panose="02040503050406030204" pitchFamily="18" charset="0"/>
                            </a:rPr>
                            <m:t>𝒘</m:t>
                          </m:r>
                        </m:e>
                        <m:sup>
                          <m:r>
                            <a:rPr lang="en-US" altLang="ja-JP" sz="1400" i="1">
                              <a:latin typeface="Cambria Math" panose="02040503050406030204" pitchFamily="18" charset="0"/>
                            </a:rPr>
                            <m:t>1</m:t>
                          </m:r>
                        </m:sup>
                      </m:sSup>
                    </m:oMath>
                  </m:oMathPara>
                </a14:m>
                <a:endParaRPr lang="en-US" altLang="ja-JP" sz="1400" dirty="0"/>
              </a:p>
            </p:txBody>
          </p:sp>
        </mc:Choice>
        <mc:Fallback xmlns="">
          <p:sp>
            <p:nvSpPr>
              <p:cNvPr id="31" name="テキスト ボックス 30">
                <a:extLst>
                  <a:ext uri="{FF2B5EF4-FFF2-40B4-BE49-F238E27FC236}">
                    <a16:creationId xmlns:a16="http://schemas.microsoft.com/office/drawing/2014/main" id="{AE89E953-0CD2-419F-ADFE-74FE66D3F276}"/>
                  </a:ext>
                </a:extLst>
              </p:cNvPr>
              <p:cNvSpPr txBox="1">
                <a:spLocks noRot="1" noChangeAspect="1" noMove="1" noResize="1" noEditPoints="1" noAdjustHandles="1" noChangeArrowheads="1" noChangeShapeType="1" noTextEdit="1"/>
              </p:cNvSpPr>
              <p:nvPr/>
            </p:nvSpPr>
            <p:spPr>
              <a:xfrm>
                <a:off x="669379" y="3976180"/>
                <a:ext cx="456543" cy="31470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33FE9FF6-1A5B-4440-BB94-D27CB6149CD5}"/>
                  </a:ext>
                </a:extLst>
              </p:cNvPr>
              <p:cNvSpPr txBox="1"/>
              <p:nvPr/>
            </p:nvSpPr>
            <p:spPr>
              <a:xfrm>
                <a:off x="1001701" y="4260327"/>
                <a:ext cx="4679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i="1">
                              <a:latin typeface="Cambria Math" panose="02040503050406030204" pitchFamily="18" charset="0"/>
                            </a:rPr>
                          </m:ctrlPr>
                        </m:sSupPr>
                        <m:e>
                          <m:r>
                            <a:rPr lang="en-US" altLang="ja-JP" sz="1400" b="1" i="1">
                              <a:latin typeface="Cambria Math" panose="02040503050406030204" pitchFamily="18" charset="0"/>
                            </a:rPr>
                            <m:t>𝒘</m:t>
                          </m:r>
                        </m:e>
                        <m:sup>
                          <m:r>
                            <a:rPr lang="en-US" altLang="ja-JP" sz="1400" i="1">
                              <a:latin typeface="Cambria Math" panose="02040503050406030204" pitchFamily="18" charset="0"/>
                            </a:rPr>
                            <m:t>2</m:t>
                          </m:r>
                        </m:sup>
                      </m:sSup>
                    </m:oMath>
                  </m:oMathPara>
                </a14:m>
                <a:endParaRPr lang="en-US" altLang="ja-JP" sz="1400" dirty="0"/>
              </a:p>
            </p:txBody>
          </p:sp>
        </mc:Choice>
        <mc:Fallback xmlns="">
          <p:sp>
            <p:nvSpPr>
              <p:cNvPr id="32" name="テキスト ボックス 31">
                <a:extLst>
                  <a:ext uri="{FF2B5EF4-FFF2-40B4-BE49-F238E27FC236}">
                    <a16:creationId xmlns:a16="http://schemas.microsoft.com/office/drawing/2014/main" id="{33FE9FF6-1A5B-4440-BB94-D27CB6149CD5}"/>
                  </a:ext>
                </a:extLst>
              </p:cNvPr>
              <p:cNvSpPr txBox="1">
                <a:spLocks noRot="1" noChangeAspect="1" noMove="1" noResize="1" noEditPoints="1" noAdjustHandles="1" noChangeArrowheads="1" noChangeShapeType="1" noTextEdit="1"/>
              </p:cNvSpPr>
              <p:nvPr/>
            </p:nvSpPr>
            <p:spPr>
              <a:xfrm>
                <a:off x="1001701" y="4260327"/>
                <a:ext cx="467930"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CDEF35B1-2D14-45D4-B3BD-1C8BAE104E74}"/>
                  </a:ext>
                </a:extLst>
              </p:cNvPr>
              <p:cNvSpPr txBox="1"/>
              <p:nvPr/>
            </p:nvSpPr>
            <p:spPr>
              <a:xfrm>
                <a:off x="1342786" y="4645994"/>
                <a:ext cx="4679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i="1">
                              <a:latin typeface="Cambria Math" panose="02040503050406030204" pitchFamily="18" charset="0"/>
                            </a:rPr>
                          </m:ctrlPr>
                        </m:sSupPr>
                        <m:e>
                          <m:r>
                            <a:rPr lang="en-US" altLang="ja-JP" sz="1400" b="1" i="1">
                              <a:latin typeface="Cambria Math" panose="02040503050406030204" pitchFamily="18" charset="0"/>
                            </a:rPr>
                            <m:t>𝒘</m:t>
                          </m:r>
                        </m:e>
                        <m:sup>
                          <m:r>
                            <a:rPr lang="en-US" altLang="ja-JP" sz="1400" i="1">
                              <a:latin typeface="Cambria Math" panose="02040503050406030204" pitchFamily="18" charset="0"/>
                            </a:rPr>
                            <m:t>3</m:t>
                          </m:r>
                        </m:sup>
                      </m:sSup>
                    </m:oMath>
                  </m:oMathPara>
                </a14:m>
                <a:endParaRPr lang="en-US" altLang="ja-JP" sz="1400" dirty="0"/>
              </a:p>
            </p:txBody>
          </p:sp>
        </mc:Choice>
        <mc:Fallback xmlns="">
          <p:sp>
            <p:nvSpPr>
              <p:cNvPr id="33" name="テキスト ボックス 32">
                <a:extLst>
                  <a:ext uri="{FF2B5EF4-FFF2-40B4-BE49-F238E27FC236}">
                    <a16:creationId xmlns:a16="http://schemas.microsoft.com/office/drawing/2014/main" id="{CDEF35B1-2D14-45D4-B3BD-1C8BAE104E74}"/>
                  </a:ext>
                </a:extLst>
              </p:cNvPr>
              <p:cNvSpPr txBox="1">
                <a:spLocks noRot="1" noChangeAspect="1" noMove="1" noResize="1" noEditPoints="1" noAdjustHandles="1" noChangeArrowheads="1" noChangeShapeType="1" noTextEdit="1"/>
              </p:cNvSpPr>
              <p:nvPr/>
            </p:nvSpPr>
            <p:spPr>
              <a:xfrm>
                <a:off x="1342786" y="4645994"/>
                <a:ext cx="467930"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A88390BD-B3C4-4E3F-A74A-D8714513ED64}"/>
                  </a:ext>
                </a:extLst>
              </p:cNvPr>
              <p:cNvSpPr txBox="1"/>
              <p:nvPr/>
            </p:nvSpPr>
            <p:spPr>
              <a:xfrm>
                <a:off x="1758587" y="5037366"/>
                <a:ext cx="4679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i="1">
                              <a:latin typeface="Cambria Math" panose="02040503050406030204" pitchFamily="18" charset="0"/>
                            </a:rPr>
                          </m:ctrlPr>
                        </m:sSupPr>
                        <m:e>
                          <m:r>
                            <a:rPr lang="en-US" altLang="ja-JP" sz="1400" b="1" i="1">
                              <a:latin typeface="Cambria Math" panose="02040503050406030204" pitchFamily="18" charset="0"/>
                            </a:rPr>
                            <m:t>𝒘</m:t>
                          </m:r>
                        </m:e>
                        <m:sup>
                          <m:r>
                            <a:rPr lang="en-US" altLang="ja-JP" sz="1400" i="1">
                              <a:latin typeface="Cambria Math" panose="02040503050406030204" pitchFamily="18" charset="0"/>
                            </a:rPr>
                            <m:t>4</m:t>
                          </m:r>
                        </m:sup>
                      </m:sSup>
                    </m:oMath>
                  </m:oMathPara>
                </a14:m>
                <a:endParaRPr lang="en-US" altLang="ja-JP" sz="1400" dirty="0"/>
              </a:p>
            </p:txBody>
          </p:sp>
        </mc:Choice>
        <mc:Fallback xmlns="">
          <p:sp>
            <p:nvSpPr>
              <p:cNvPr id="34" name="テキスト ボックス 33">
                <a:extLst>
                  <a:ext uri="{FF2B5EF4-FFF2-40B4-BE49-F238E27FC236}">
                    <a16:creationId xmlns:a16="http://schemas.microsoft.com/office/drawing/2014/main" id="{A88390BD-B3C4-4E3F-A74A-D8714513ED64}"/>
                  </a:ext>
                </a:extLst>
              </p:cNvPr>
              <p:cNvSpPr txBox="1">
                <a:spLocks noRot="1" noChangeAspect="1" noMove="1" noResize="1" noEditPoints="1" noAdjustHandles="1" noChangeArrowheads="1" noChangeShapeType="1" noTextEdit="1"/>
              </p:cNvSpPr>
              <p:nvPr/>
            </p:nvSpPr>
            <p:spPr>
              <a:xfrm>
                <a:off x="1758587" y="5037366"/>
                <a:ext cx="467930"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114397A1-7F88-41DB-85B5-EA0CDBE1E978}"/>
                  </a:ext>
                </a:extLst>
              </p:cNvPr>
              <p:cNvSpPr txBox="1"/>
              <p:nvPr/>
            </p:nvSpPr>
            <p:spPr>
              <a:xfrm>
                <a:off x="2134583" y="5388759"/>
                <a:ext cx="394626" cy="31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i="1">
                              <a:latin typeface="Cambria Math" panose="02040503050406030204" pitchFamily="18" charset="0"/>
                            </a:rPr>
                          </m:ctrlPr>
                        </m:sSupPr>
                        <m:e>
                          <m:r>
                            <a:rPr lang="en-US" altLang="ja-JP" sz="1400" b="1" i="1">
                              <a:latin typeface="Cambria Math" panose="02040503050406030204" pitchFamily="18" charset="0"/>
                            </a:rPr>
                            <m:t>𝒘</m:t>
                          </m:r>
                        </m:e>
                        <m:sup>
                          <m:r>
                            <a:rPr lang="en-US" altLang="ja-JP" sz="1400" i="1">
                              <a:latin typeface="Cambria Math" panose="02040503050406030204" pitchFamily="18" charset="0"/>
                            </a:rPr>
                            <m:t>5</m:t>
                          </m:r>
                        </m:sup>
                      </m:sSup>
                    </m:oMath>
                  </m:oMathPara>
                </a14:m>
                <a:endParaRPr lang="en-US" altLang="ja-JP" sz="1400" dirty="0"/>
              </a:p>
            </p:txBody>
          </p:sp>
        </mc:Choice>
        <mc:Fallback xmlns="">
          <p:sp>
            <p:nvSpPr>
              <p:cNvPr id="35" name="テキスト ボックス 34">
                <a:extLst>
                  <a:ext uri="{FF2B5EF4-FFF2-40B4-BE49-F238E27FC236}">
                    <a16:creationId xmlns:a16="http://schemas.microsoft.com/office/drawing/2014/main" id="{114397A1-7F88-41DB-85B5-EA0CDBE1E978}"/>
                  </a:ext>
                </a:extLst>
              </p:cNvPr>
              <p:cNvSpPr txBox="1">
                <a:spLocks noRot="1" noChangeAspect="1" noMove="1" noResize="1" noEditPoints="1" noAdjustHandles="1" noChangeArrowheads="1" noChangeShapeType="1" noTextEdit="1"/>
              </p:cNvSpPr>
              <p:nvPr/>
            </p:nvSpPr>
            <p:spPr>
              <a:xfrm>
                <a:off x="2134583" y="5388759"/>
                <a:ext cx="394626" cy="319331"/>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51D43937-CF60-4D25-BD4C-212DFA2AF3D2}"/>
                  </a:ext>
                </a:extLst>
              </p:cNvPr>
              <p:cNvSpPr txBox="1"/>
              <p:nvPr/>
            </p:nvSpPr>
            <p:spPr>
              <a:xfrm>
                <a:off x="1837219" y="5747414"/>
                <a:ext cx="362418"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𝑓</m:t>
                      </m:r>
                    </m:oMath>
                  </m:oMathPara>
                </a14:m>
                <a:endParaRPr lang="en-US" altLang="ja-JP" sz="1600" dirty="0"/>
              </a:p>
            </p:txBody>
          </p:sp>
        </mc:Choice>
        <mc:Fallback xmlns="">
          <p:sp>
            <p:nvSpPr>
              <p:cNvPr id="38" name="テキスト ボックス 37">
                <a:extLst>
                  <a:ext uri="{FF2B5EF4-FFF2-40B4-BE49-F238E27FC236}">
                    <a16:creationId xmlns:a16="http://schemas.microsoft.com/office/drawing/2014/main" id="{51D43937-CF60-4D25-BD4C-212DFA2AF3D2}"/>
                  </a:ext>
                </a:extLst>
              </p:cNvPr>
              <p:cNvSpPr txBox="1">
                <a:spLocks noRot="1" noChangeAspect="1" noMove="1" noResize="1" noEditPoints="1" noAdjustHandles="1" noChangeArrowheads="1" noChangeShapeType="1" noTextEdit="1"/>
              </p:cNvSpPr>
              <p:nvPr/>
            </p:nvSpPr>
            <p:spPr>
              <a:xfrm>
                <a:off x="1837219" y="5747414"/>
                <a:ext cx="362418" cy="338554"/>
              </a:xfrm>
              <a:prstGeom prst="rect">
                <a:avLst/>
              </a:prstGeom>
              <a:blipFill>
                <a:blip r:embed="rId11"/>
                <a:stretch>
                  <a:fillRect b="-109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132B18D0-32A8-4815-8200-CA39B5F733CB}"/>
                  </a:ext>
                </a:extLst>
              </p:cNvPr>
              <p:cNvSpPr txBox="1"/>
              <p:nvPr/>
            </p:nvSpPr>
            <p:spPr>
              <a:xfrm>
                <a:off x="351254" y="4305766"/>
                <a:ext cx="362418"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𝑣</m:t>
                      </m:r>
                    </m:oMath>
                  </m:oMathPara>
                </a14:m>
                <a:endParaRPr lang="en-US" altLang="ja-JP" sz="1600" dirty="0"/>
              </a:p>
            </p:txBody>
          </p:sp>
        </mc:Choice>
        <mc:Fallback xmlns="">
          <p:sp>
            <p:nvSpPr>
              <p:cNvPr id="39" name="テキスト ボックス 38">
                <a:extLst>
                  <a:ext uri="{FF2B5EF4-FFF2-40B4-BE49-F238E27FC236}">
                    <a16:creationId xmlns:a16="http://schemas.microsoft.com/office/drawing/2014/main" id="{132B18D0-32A8-4815-8200-CA39B5F733CB}"/>
                  </a:ext>
                </a:extLst>
              </p:cNvPr>
              <p:cNvSpPr txBox="1">
                <a:spLocks noRot="1" noChangeAspect="1" noMove="1" noResize="1" noEditPoints="1" noAdjustHandles="1" noChangeArrowheads="1" noChangeShapeType="1" noTextEdit="1"/>
              </p:cNvSpPr>
              <p:nvPr/>
            </p:nvSpPr>
            <p:spPr>
              <a:xfrm>
                <a:off x="351254" y="4305766"/>
                <a:ext cx="362418" cy="338554"/>
              </a:xfrm>
              <a:prstGeom prst="rect">
                <a:avLst/>
              </a:prstGeom>
              <a:blipFill>
                <a:blip r:embed="rId12"/>
                <a:stretch>
                  <a:fillRect/>
                </a:stretch>
              </a:blipFill>
            </p:spPr>
            <p:txBody>
              <a:bodyPr/>
              <a:lstStyle/>
              <a:p>
                <a:r>
                  <a:rPr lang="ja-JP" altLang="en-US">
                    <a:noFill/>
                  </a:rPr>
                  <a:t> </a:t>
                </a:r>
              </a:p>
            </p:txBody>
          </p:sp>
        </mc:Fallback>
      </mc:AlternateContent>
      <p:sp>
        <p:nvSpPr>
          <p:cNvPr id="41" name="四角形: 角を丸くする 40">
            <a:extLst>
              <a:ext uri="{FF2B5EF4-FFF2-40B4-BE49-F238E27FC236}">
                <a16:creationId xmlns:a16="http://schemas.microsoft.com/office/drawing/2014/main" id="{F24AAD69-73B6-4CF5-94FF-2476915C4FD0}"/>
              </a:ext>
            </a:extLst>
          </p:cNvPr>
          <p:cNvSpPr/>
          <p:nvPr/>
        </p:nvSpPr>
        <p:spPr>
          <a:xfrm rot="18926324">
            <a:off x="3426620" y="5355406"/>
            <a:ext cx="1001650" cy="272845"/>
          </a:xfrm>
          <a:prstGeom prst="round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 name="吹き出し: 角を丸めた四角形 41">
            <a:extLst>
              <a:ext uri="{FF2B5EF4-FFF2-40B4-BE49-F238E27FC236}">
                <a16:creationId xmlns:a16="http://schemas.microsoft.com/office/drawing/2014/main" id="{6E785DFA-4F4B-4C0F-8E7E-1099499EF157}"/>
              </a:ext>
            </a:extLst>
          </p:cNvPr>
          <p:cNvSpPr/>
          <p:nvPr/>
        </p:nvSpPr>
        <p:spPr>
          <a:xfrm>
            <a:off x="3768084" y="6039289"/>
            <a:ext cx="1205278" cy="441895"/>
          </a:xfrm>
          <a:prstGeom prst="wedgeRoundRectCallout">
            <a:avLst>
              <a:gd name="adj1" fmla="val -33345"/>
              <a:gd name="adj2" fmla="val -109596"/>
              <a:gd name="adj3" fmla="val 16667"/>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t>目標領域</a:t>
            </a:r>
            <a:endParaRPr lang="ja-JP" altLang="en-US" sz="1600" dirty="0"/>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B416F00A-9814-4AB6-9B83-A99D85A4A6A0}"/>
                  </a:ext>
                </a:extLst>
              </p:cNvPr>
              <p:cNvSpPr txBox="1"/>
              <p:nvPr/>
            </p:nvSpPr>
            <p:spPr>
              <a:xfrm>
                <a:off x="3121891" y="2202044"/>
                <a:ext cx="4158091" cy="7751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b="1" i="1">
                              <a:latin typeface="Cambria Math" panose="02040503050406030204" pitchFamily="18" charset="0"/>
                            </a:rPr>
                            <m:t>𝒘</m:t>
                          </m:r>
                        </m:e>
                        <m:sup>
                          <m:r>
                            <a:rPr lang="en-US" altLang="ja-JP" i="1">
                              <a:latin typeface="Cambria Math" panose="02040503050406030204" pitchFamily="18" charset="0"/>
                            </a:rPr>
                            <m:t>𝑖</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r>
                                <a:rPr lang="ja-JP" altLang="en-US" i="1">
                                  <a:latin typeface="Cambria Math" panose="02040503050406030204" pitchFamily="18" charset="0"/>
                                </a:rPr>
                                <m:t>𝛼</m:t>
                              </m:r>
                              <m:f>
                                <m:fPr>
                                  <m:ctrlPr>
                                    <a:rPr lang="en-US" altLang="ja-JP" i="1">
                                      <a:latin typeface="Cambria Math" panose="02040503050406030204" pitchFamily="18" charset="0"/>
                                    </a:rPr>
                                  </m:ctrlPr>
                                </m:fPr>
                                <m:num>
                                  <m:r>
                                    <a:rPr lang="en-US" altLang="ja-JP" i="1">
                                      <a:latin typeface="Cambria Math" panose="02040503050406030204" pitchFamily="18" charset="0"/>
                                    </a:rPr>
                                    <m:t>𝑖</m:t>
                                  </m:r>
                                  <m:r>
                                    <a:rPr lang="en-US" altLang="ja-JP" i="1">
                                      <a:latin typeface="Cambria Math" panose="02040503050406030204" pitchFamily="18" charset="0"/>
                                    </a:rPr>
                                    <m:t>−1</m:t>
                                  </m:r>
                                </m:num>
                                <m:den>
                                  <m:r>
                                    <a:rPr lang="en-US" altLang="ja-JP" i="1">
                                      <a:latin typeface="Cambria Math" panose="02040503050406030204" pitchFamily="18" charset="0"/>
                                    </a:rPr>
                                    <m:t>𝑚</m:t>
                                  </m:r>
                                  <m:r>
                                    <a:rPr lang="en-US" altLang="ja-JP" i="1">
                                      <a:latin typeface="Cambria Math" panose="02040503050406030204" pitchFamily="18" charset="0"/>
                                    </a:rPr>
                                    <m:t>−1</m:t>
                                  </m:r>
                                </m:den>
                              </m:f>
                              <m:r>
                                <a:rPr lang="en-US" altLang="ja-JP" i="1">
                                  <a:latin typeface="Cambria Math" panose="02040503050406030204" pitchFamily="18" charset="0"/>
                                </a:rPr>
                                <m:t>,1−</m:t>
                              </m:r>
                              <m:r>
                                <a:rPr lang="ja-JP" altLang="en-US" i="1">
                                  <a:latin typeface="Cambria Math" panose="02040503050406030204" pitchFamily="18" charset="0"/>
                                </a:rPr>
                                <m:t>𝛼</m:t>
                              </m:r>
                              <m:f>
                                <m:fPr>
                                  <m:ctrlPr>
                                    <a:rPr lang="en-US" altLang="ja-JP" i="1">
                                      <a:latin typeface="Cambria Math" panose="02040503050406030204" pitchFamily="18" charset="0"/>
                                    </a:rPr>
                                  </m:ctrlPr>
                                </m:fPr>
                                <m:num>
                                  <m:r>
                                    <a:rPr lang="en-US" altLang="ja-JP" i="1">
                                      <a:latin typeface="Cambria Math" panose="02040503050406030204" pitchFamily="18" charset="0"/>
                                    </a:rPr>
                                    <m:t>𝑖</m:t>
                                  </m:r>
                                  <m:r>
                                    <a:rPr lang="en-US" altLang="ja-JP" i="1">
                                      <a:latin typeface="Cambria Math" panose="02040503050406030204" pitchFamily="18" charset="0"/>
                                    </a:rPr>
                                    <m:t>−1</m:t>
                                  </m:r>
                                </m:num>
                                <m:den>
                                  <m:r>
                                    <a:rPr lang="en-US" altLang="ja-JP" i="1">
                                      <a:latin typeface="Cambria Math" panose="02040503050406030204" pitchFamily="18" charset="0"/>
                                    </a:rPr>
                                    <m:t>𝑚</m:t>
                                  </m:r>
                                  <m:r>
                                    <a:rPr lang="en-US" altLang="ja-JP" i="1">
                                      <a:latin typeface="Cambria Math" panose="02040503050406030204" pitchFamily="18" charset="0"/>
                                    </a:rPr>
                                    <m:t>−1</m:t>
                                  </m:r>
                                </m:den>
                              </m:f>
                            </m:e>
                          </m:d>
                        </m:e>
                        <m:sup>
                          <m:r>
                            <m:rPr>
                              <m:sty m:val="p"/>
                            </m:rPr>
                            <a:rPr lang="en-US" altLang="ja-JP">
                              <a:latin typeface="Cambria Math" panose="02040503050406030204" pitchFamily="18" charset="0"/>
                            </a:rPr>
                            <m:t>T</m:t>
                          </m:r>
                        </m:sup>
                      </m:sSup>
                    </m:oMath>
                  </m:oMathPara>
                </a14:m>
                <a:endParaRPr lang="en-US" altLang="ja-JP" dirty="0"/>
              </a:p>
            </p:txBody>
          </p:sp>
        </mc:Choice>
        <mc:Fallback xmlns="">
          <p:sp>
            <p:nvSpPr>
              <p:cNvPr id="43" name="テキスト ボックス 42">
                <a:extLst>
                  <a:ext uri="{FF2B5EF4-FFF2-40B4-BE49-F238E27FC236}">
                    <a16:creationId xmlns:a16="http://schemas.microsoft.com/office/drawing/2014/main" id="{B416F00A-9814-4AB6-9B83-A99D85A4A6A0}"/>
                  </a:ext>
                </a:extLst>
              </p:cNvPr>
              <p:cNvSpPr txBox="1">
                <a:spLocks noRot="1" noChangeAspect="1" noMove="1" noResize="1" noEditPoints="1" noAdjustHandles="1" noChangeArrowheads="1" noChangeShapeType="1" noTextEdit="1"/>
              </p:cNvSpPr>
              <p:nvPr/>
            </p:nvSpPr>
            <p:spPr>
              <a:xfrm>
                <a:off x="3121891" y="2202044"/>
                <a:ext cx="4158091" cy="77514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0B3BF9C0-1DEE-47A5-BA8B-B5BD2B9FBCE2}"/>
                  </a:ext>
                </a:extLst>
              </p:cNvPr>
              <p:cNvSpPr txBox="1"/>
              <p:nvPr/>
            </p:nvSpPr>
            <p:spPr>
              <a:xfrm>
                <a:off x="6915667" y="2421236"/>
                <a:ext cx="11898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r>
                        <a:rPr lang="ja-JP" altLang="en-US" i="1">
                          <a:latin typeface="Cambria Math" panose="02040503050406030204" pitchFamily="18" charset="0"/>
                        </a:rPr>
                        <m:t>𝛼</m:t>
                      </m:r>
                      <m:r>
                        <a:rPr lang="ja-JP" altLang="en-US" i="1">
                          <a:latin typeface="Cambria Math" panose="02040503050406030204" pitchFamily="18" charset="0"/>
                        </a:rPr>
                        <m:t>∈[0,1]</m:t>
                      </m:r>
                    </m:oMath>
                  </m:oMathPara>
                </a14:m>
                <a:endParaRPr lang="en-US" altLang="ja-JP" dirty="0"/>
              </a:p>
            </p:txBody>
          </p:sp>
        </mc:Choice>
        <mc:Fallback xmlns="">
          <p:sp>
            <p:nvSpPr>
              <p:cNvPr id="44" name="テキスト ボックス 43">
                <a:extLst>
                  <a:ext uri="{FF2B5EF4-FFF2-40B4-BE49-F238E27FC236}">
                    <a16:creationId xmlns:a16="http://schemas.microsoft.com/office/drawing/2014/main" id="{0B3BF9C0-1DEE-47A5-BA8B-B5BD2B9FBCE2}"/>
                  </a:ext>
                </a:extLst>
              </p:cNvPr>
              <p:cNvSpPr txBox="1">
                <a:spLocks noRot="1" noChangeAspect="1" noMove="1" noResize="1" noEditPoints="1" noAdjustHandles="1" noChangeArrowheads="1" noChangeShapeType="1" noTextEdit="1"/>
              </p:cNvSpPr>
              <p:nvPr/>
            </p:nvSpPr>
            <p:spPr>
              <a:xfrm>
                <a:off x="6915667" y="2421236"/>
                <a:ext cx="1189892" cy="369332"/>
              </a:xfrm>
              <a:prstGeom prst="rect">
                <a:avLst/>
              </a:prstGeom>
              <a:blipFill>
                <a:blip r:embed="rId14"/>
                <a:stretch>
                  <a:fillRect b="-14754"/>
                </a:stretch>
              </a:blipFill>
            </p:spPr>
            <p:txBody>
              <a:bodyPr/>
              <a:lstStyle/>
              <a:p>
                <a:r>
                  <a:rPr lang="ja-JP" altLang="en-US">
                    <a:noFill/>
                  </a:rPr>
                  <a:t> </a:t>
                </a:r>
              </a:p>
            </p:txBody>
          </p:sp>
        </mc:Fallback>
      </mc:AlternateContent>
      <p:pic>
        <p:nvPicPr>
          <p:cNvPr id="45" name="図 44" descr="ダイアグラム&#10;&#10;自動的に生成された説明">
            <a:extLst>
              <a:ext uri="{FF2B5EF4-FFF2-40B4-BE49-F238E27FC236}">
                <a16:creationId xmlns:a16="http://schemas.microsoft.com/office/drawing/2014/main" id="{3F1ACB4C-FD32-4B2A-A31B-DA113F1B54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5001" y="3862948"/>
            <a:ext cx="2550648" cy="2181645"/>
          </a:xfrm>
          <a:prstGeom prst="rect">
            <a:avLst/>
          </a:prstGeom>
        </p:spPr>
      </p:pic>
      <p:cxnSp>
        <p:nvCxnSpPr>
          <p:cNvPr id="46" name="直線コネクタ 45">
            <a:extLst>
              <a:ext uri="{FF2B5EF4-FFF2-40B4-BE49-F238E27FC236}">
                <a16:creationId xmlns:a16="http://schemas.microsoft.com/office/drawing/2014/main" id="{3127ED10-0C95-424B-8C63-6E5DC83C4D45}"/>
              </a:ext>
            </a:extLst>
          </p:cNvPr>
          <p:cNvCxnSpPr>
            <a:cxnSpLocks/>
          </p:cNvCxnSpPr>
          <p:nvPr/>
        </p:nvCxnSpPr>
        <p:spPr>
          <a:xfrm>
            <a:off x="6925751" y="4289240"/>
            <a:ext cx="1463369" cy="1506270"/>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C3D05884-BB66-4324-A79F-B78F5E88040D}"/>
              </a:ext>
            </a:extLst>
          </p:cNvPr>
          <p:cNvCxnSpPr>
            <a:cxnSpLocks/>
          </p:cNvCxnSpPr>
          <p:nvPr/>
        </p:nvCxnSpPr>
        <p:spPr>
          <a:xfrm flipV="1">
            <a:off x="6891312" y="4303931"/>
            <a:ext cx="0" cy="14985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936B56D8-DA05-4A94-A463-F7DE3810B6C0}"/>
              </a:ext>
            </a:extLst>
          </p:cNvPr>
          <p:cNvCxnSpPr>
            <a:cxnSpLocks/>
          </p:cNvCxnSpPr>
          <p:nvPr/>
        </p:nvCxnSpPr>
        <p:spPr>
          <a:xfrm flipV="1">
            <a:off x="6887358" y="4623832"/>
            <a:ext cx="373816" cy="11786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10F6EA4A-1C9C-412A-8E4B-360F12A8371A}"/>
              </a:ext>
            </a:extLst>
          </p:cNvPr>
          <p:cNvCxnSpPr>
            <a:cxnSpLocks/>
          </p:cNvCxnSpPr>
          <p:nvPr/>
        </p:nvCxnSpPr>
        <p:spPr>
          <a:xfrm flipV="1">
            <a:off x="6887360" y="5024268"/>
            <a:ext cx="752269" cy="7782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3D9CDB54-AF32-4346-B431-9FEB2CEDEA4B}"/>
              </a:ext>
            </a:extLst>
          </p:cNvPr>
          <p:cNvCxnSpPr>
            <a:cxnSpLocks/>
          </p:cNvCxnSpPr>
          <p:nvPr/>
        </p:nvCxnSpPr>
        <p:spPr>
          <a:xfrm flipV="1">
            <a:off x="6887358" y="4839603"/>
            <a:ext cx="579938" cy="9275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B01269A2-137E-48DC-9BD2-F9C61D613E62}"/>
              </a:ext>
            </a:extLst>
          </p:cNvPr>
          <p:cNvCxnSpPr>
            <a:cxnSpLocks/>
          </p:cNvCxnSpPr>
          <p:nvPr/>
        </p:nvCxnSpPr>
        <p:spPr>
          <a:xfrm flipV="1">
            <a:off x="6872157" y="4459711"/>
            <a:ext cx="202111" cy="13427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AB2082B2-38ED-42B3-8107-B3B79F6F68F6}"/>
                  </a:ext>
                </a:extLst>
              </p:cNvPr>
              <p:cNvSpPr txBox="1"/>
              <p:nvPr/>
            </p:nvSpPr>
            <p:spPr>
              <a:xfrm>
                <a:off x="6855716" y="4028693"/>
                <a:ext cx="456543" cy="3147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i="1">
                              <a:latin typeface="Cambria Math" panose="02040503050406030204" pitchFamily="18" charset="0"/>
                            </a:rPr>
                          </m:ctrlPr>
                        </m:sSupPr>
                        <m:e>
                          <m:r>
                            <a:rPr lang="en-US" altLang="ja-JP" sz="1400" b="1" i="1">
                              <a:latin typeface="Cambria Math" panose="02040503050406030204" pitchFamily="18" charset="0"/>
                            </a:rPr>
                            <m:t>𝒘</m:t>
                          </m:r>
                        </m:e>
                        <m:sup>
                          <m:r>
                            <a:rPr lang="en-US" altLang="ja-JP" sz="1400" i="1">
                              <a:latin typeface="Cambria Math" panose="02040503050406030204" pitchFamily="18" charset="0"/>
                            </a:rPr>
                            <m:t>1</m:t>
                          </m:r>
                        </m:sup>
                      </m:sSup>
                    </m:oMath>
                  </m:oMathPara>
                </a14:m>
                <a:endParaRPr lang="en-US" altLang="ja-JP" sz="1400" dirty="0"/>
              </a:p>
            </p:txBody>
          </p:sp>
        </mc:Choice>
        <mc:Fallback xmlns="">
          <p:sp>
            <p:nvSpPr>
              <p:cNvPr id="52" name="テキスト ボックス 51">
                <a:extLst>
                  <a:ext uri="{FF2B5EF4-FFF2-40B4-BE49-F238E27FC236}">
                    <a16:creationId xmlns:a16="http://schemas.microsoft.com/office/drawing/2014/main" id="{AB2082B2-38ED-42B3-8107-B3B79F6F68F6}"/>
                  </a:ext>
                </a:extLst>
              </p:cNvPr>
              <p:cNvSpPr txBox="1">
                <a:spLocks noRot="1" noChangeAspect="1" noMove="1" noResize="1" noEditPoints="1" noAdjustHandles="1" noChangeArrowheads="1" noChangeShapeType="1" noTextEdit="1"/>
              </p:cNvSpPr>
              <p:nvPr/>
            </p:nvSpPr>
            <p:spPr>
              <a:xfrm>
                <a:off x="6855716" y="4028693"/>
                <a:ext cx="456543" cy="31470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3CAB545F-E76C-4690-97B3-CAF1BB3306DB}"/>
                  </a:ext>
                </a:extLst>
              </p:cNvPr>
              <p:cNvSpPr txBox="1"/>
              <p:nvPr/>
            </p:nvSpPr>
            <p:spPr>
              <a:xfrm>
                <a:off x="7031837" y="4223106"/>
                <a:ext cx="4679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i="1">
                              <a:latin typeface="Cambria Math" panose="02040503050406030204" pitchFamily="18" charset="0"/>
                            </a:rPr>
                          </m:ctrlPr>
                        </m:sSupPr>
                        <m:e>
                          <m:r>
                            <a:rPr lang="en-US" altLang="ja-JP" sz="1400" b="1" i="1">
                              <a:latin typeface="Cambria Math" panose="02040503050406030204" pitchFamily="18" charset="0"/>
                            </a:rPr>
                            <m:t>𝒘</m:t>
                          </m:r>
                        </m:e>
                        <m:sup>
                          <m:r>
                            <a:rPr lang="en-US" altLang="ja-JP" sz="1400" i="1">
                              <a:latin typeface="Cambria Math" panose="02040503050406030204" pitchFamily="18" charset="0"/>
                            </a:rPr>
                            <m:t>2</m:t>
                          </m:r>
                        </m:sup>
                      </m:sSup>
                    </m:oMath>
                  </m:oMathPara>
                </a14:m>
                <a:endParaRPr lang="en-US" altLang="ja-JP" sz="1400" dirty="0"/>
              </a:p>
            </p:txBody>
          </p:sp>
        </mc:Choice>
        <mc:Fallback xmlns="">
          <p:sp>
            <p:nvSpPr>
              <p:cNvPr id="53" name="テキスト ボックス 52">
                <a:extLst>
                  <a:ext uri="{FF2B5EF4-FFF2-40B4-BE49-F238E27FC236}">
                    <a16:creationId xmlns:a16="http://schemas.microsoft.com/office/drawing/2014/main" id="{3CAB545F-E76C-4690-97B3-CAF1BB3306DB}"/>
                  </a:ext>
                </a:extLst>
              </p:cNvPr>
              <p:cNvSpPr txBox="1">
                <a:spLocks noRot="1" noChangeAspect="1" noMove="1" noResize="1" noEditPoints="1" noAdjustHandles="1" noChangeArrowheads="1" noChangeShapeType="1" noTextEdit="1"/>
              </p:cNvSpPr>
              <p:nvPr/>
            </p:nvSpPr>
            <p:spPr>
              <a:xfrm>
                <a:off x="7031837" y="4223106"/>
                <a:ext cx="467930"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E491FCE2-707F-44CE-9E35-1217EEB4BAAC}"/>
                  </a:ext>
                </a:extLst>
              </p:cNvPr>
              <p:cNvSpPr txBox="1"/>
              <p:nvPr/>
            </p:nvSpPr>
            <p:spPr>
              <a:xfrm>
                <a:off x="7209025" y="4366659"/>
                <a:ext cx="4679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i="1">
                              <a:latin typeface="Cambria Math" panose="02040503050406030204" pitchFamily="18" charset="0"/>
                            </a:rPr>
                          </m:ctrlPr>
                        </m:sSupPr>
                        <m:e>
                          <m:r>
                            <a:rPr lang="en-US" altLang="ja-JP" sz="1400" b="1" i="1">
                              <a:latin typeface="Cambria Math" panose="02040503050406030204" pitchFamily="18" charset="0"/>
                            </a:rPr>
                            <m:t>𝒘</m:t>
                          </m:r>
                        </m:e>
                        <m:sup>
                          <m:r>
                            <a:rPr lang="en-US" altLang="ja-JP" sz="1400" i="1">
                              <a:latin typeface="Cambria Math" panose="02040503050406030204" pitchFamily="18" charset="0"/>
                            </a:rPr>
                            <m:t>3</m:t>
                          </m:r>
                        </m:sup>
                      </m:sSup>
                    </m:oMath>
                  </m:oMathPara>
                </a14:m>
                <a:endParaRPr lang="en-US" altLang="ja-JP" sz="1400" dirty="0"/>
              </a:p>
            </p:txBody>
          </p:sp>
        </mc:Choice>
        <mc:Fallback xmlns="">
          <p:sp>
            <p:nvSpPr>
              <p:cNvPr id="54" name="テキスト ボックス 53">
                <a:extLst>
                  <a:ext uri="{FF2B5EF4-FFF2-40B4-BE49-F238E27FC236}">
                    <a16:creationId xmlns:a16="http://schemas.microsoft.com/office/drawing/2014/main" id="{E491FCE2-707F-44CE-9E35-1217EEB4BAAC}"/>
                  </a:ext>
                </a:extLst>
              </p:cNvPr>
              <p:cNvSpPr txBox="1">
                <a:spLocks noRot="1" noChangeAspect="1" noMove="1" noResize="1" noEditPoints="1" noAdjustHandles="1" noChangeArrowheads="1" noChangeShapeType="1" noTextEdit="1"/>
              </p:cNvSpPr>
              <p:nvPr/>
            </p:nvSpPr>
            <p:spPr>
              <a:xfrm>
                <a:off x="7209025" y="4366659"/>
                <a:ext cx="467930"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97336FA2-079A-4173-B7C1-405093D5974E}"/>
                  </a:ext>
                </a:extLst>
              </p:cNvPr>
              <p:cNvSpPr txBox="1"/>
              <p:nvPr/>
            </p:nvSpPr>
            <p:spPr>
              <a:xfrm>
                <a:off x="7402268" y="4570735"/>
                <a:ext cx="4679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i="1">
                              <a:latin typeface="Cambria Math" panose="02040503050406030204" pitchFamily="18" charset="0"/>
                            </a:rPr>
                          </m:ctrlPr>
                        </m:sSupPr>
                        <m:e>
                          <m:r>
                            <a:rPr lang="en-US" altLang="ja-JP" sz="1400" b="1" i="1">
                              <a:latin typeface="Cambria Math" panose="02040503050406030204" pitchFamily="18" charset="0"/>
                            </a:rPr>
                            <m:t>𝒘</m:t>
                          </m:r>
                        </m:e>
                        <m:sup>
                          <m:r>
                            <a:rPr lang="en-US" altLang="ja-JP" sz="1400" i="1">
                              <a:latin typeface="Cambria Math" panose="02040503050406030204" pitchFamily="18" charset="0"/>
                            </a:rPr>
                            <m:t>4</m:t>
                          </m:r>
                        </m:sup>
                      </m:sSup>
                    </m:oMath>
                  </m:oMathPara>
                </a14:m>
                <a:endParaRPr lang="en-US" altLang="ja-JP" sz="1400" dirty="0"/>
              </a:p>
            </p:txBody>
          </p:sp>
        </mc:Choice>
        <mc:Fallback xmlns="">
          <p:sp>
            <p:nvSpPr>
              <p:cNvPr id="55" name="テキスト ボックス 54">
                <a:extLst>
                  <a:ext uri="{FF2B5EF4-FFF2-40B4-BE49-F238E27FC236}">
                    <a16:creationId xmlns:a16="http://schemas.microsoft.com/office/drawing/2014/main" id="{97336FA2-079A-4173-B7C1-405093D5974E}"/>
                  </a:ext>
                </a:extLst>
              </p:cNvPr>
              <p:cNvSpPr txBox="1">
                <a:spLocks noRot="1" noChangeAspect="1" noMove="1" noResize="1" noEditPoints="1" noAdjustHandles="1" noChangeArrowheads="1" noChangeShapeType="1" noTextEdit="1"/>
              </p:cNvSpPr>
              <p:nvPr/>
            </p:nvSpPr>
            <p:spPr>
              <a:xfrm>
                <a:off x="7402268" y="4570735"/>
                <a:ext cx="467930" cy="307777"/>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612ABEF1-2D5E-460C-9B55-EA02D3E26557}"/>
                  </a:ext>
                </a:extLst>
              </p:cNvPr>
              <p:cNvSpPr txBox="1"/>
              <p:nvPr/>
            </p:nvSpPr>
            <p:spPr>
              <a:xfrm>
                <a:off x="7628484" y="4759853"/>
                <a:ext cx="394626" cy="31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i="1">
                              <a:latin typeface="Cambria Math" panose="02040503050406030204" pitchFamily="18" charset="0"/>
                            </a:rPr>
                          </m:ctrlPr>
                        </m:sSupPr>
                        <m:e>
                          <m:r>
                            <a:rPr lang="en-US" altLang="ja-JP" sz="1400" b="1" i="1">
                              <a:latin typeface="Cambria Math" panose="02040503050406030204" pitchFamily="18" charset="0"/>
                            </a:rPr>
                            <m:t>𝒘</m:t>
                          </m:r>
                        </m:e>
                        <m:sup>
                          <m:r>
                            <a:rPr lang="en-US" altLang="ja-JP" sz="1400" i="1">
                              <a:latin typeface="Cambria Math" panose="02040503050406030204" pitchFamily="18" charset="0"/>
                            </a:rPr>
                            <m:t>5</m:t>
                          </m:r>
                        </m:sup>
                      </m:sSup>
                    </m:oMath>
                  </m:oMathPara>
                </a14:m>
                <a:endParaRPr lang="en-US" altLang="ja-JP" sz="1400" dirty="0"/>
              </a:p>
            </p:txBody>
          </p:sp>
        </mc:Choice>
        <mc:Fallback xmlns="">
          <p:sp>
            <p:nvSpPr>
              <p:cNvPr id="56" name="テキスト ボックス 55">
                <a:extLst>
                  <a:ext uri="{FF2B5EF4-FFF2-40B4-BE49-F238E27FC236}">
                    <a16:creationId xmlns:a16="http://schemas.microsoft.com/office/drawing/2014/main" id="{612ABEF1-2D5E-460C-9B55-EA02D3E26557}"/>
                  </a:ext>
                </a:extLst>
              </p:cNvPr>
              <p:cNvSpPr txBox="1">
                <a:spLocks noRot="1" noChangeAspect="1" noMove="1" noResize="1" noEditPoints="1" noAdjustHandles="1" noChangeArrowheads="1" noChangeShapeType="1" noTextEdit="1"/>
              </p:cNvSpPr>
              <p:nvPr/>
            </p:nvSpPr>
            <p:spPr>
              <a:xfrm>
                <a:off x="7628484" y="4759853"/>
                <a:ext cx="394626" cy="319331"/>
              </a:xfrm>
              <a:prstGeom prst="rect">
                <a:avLst/>
              </a:prstGeom>
              <a:blipFill>
                <a:blip r:embed="rId19"/>
                <a:stretch>
                  <a:fillRect/>
                </a:stretch>
              </a:blipFill>
            </p:spPr>
            <p:txBody>
              <a:bodyPr/>
              <a:lstStyle/>
              <a:p>
                <a:r>
                  <a:rPr lang="ja-JP" altLang="en-US">
                    <a:noFill/>
                  </a:rPr>
                  <a:t> </a:t>
                </a:r>
              </a:p>
            </p:txBody>
          </p:sp>
        </mc:Fallback>
      </mc:AlternateContent>
      <p:sp>
        <p:nvSpPr>
          <p:cNvPr id="61" name="四角形: 角を丸くする 60">
            <a:extLst>
              <a:ext uri="{FF2B5EF4-FFF2-40B4-BE49-F238E27FC236}">
                <a16:creationId xmlns:a16="http://schemas.microsoft.com/office/drawing/2014/main" id="{E4159D88-2E85-408F-97B5-5D9B6E70EF12}"/>
              </a:ext>
            </a:extLst>
          </p:cNvPr>
          <p:cNvSpPr/>
          <p:nvPr/>
        </p:nvSpPr>
        <p:spPr>
          <a:xfrm rot="2699388">
            <a:off x="10038962" y="4851632"/>
            <a:ext cx="1073745" cy="538685"/>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四角形: 角を丸くする 61">
            <a:extLst>
              <a:ext uri="{FF2B5EF4-FFF2-40B4-BE49-F238E27FC236}">
                <a16:creationId xmlns:a16="http://schemas.microsoft.com/office/drawing/2014/main" id="{951BF400-7C2A-473F-8010-4E2F2A7732E7}"/>
              </a:ext>
            </a:extLst>
          </p:cNvPr>
          <p:cNvSpPr/>
          <p:nvPr/>
        </p:nvSpPr>
        <p:spPr>
          <a:xfrm rot="18926324">
            <a:off x="10168068" y="5131016"/>
            <a:ext cx="401898" cy="310226"/>
          </a:xfrm>
          <a:prstGeom prst="round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4DBB9050-E51E-4964-9232-D7F56FF5EC42}"/>
                  </a:ext>
                </a:extLst>
              </p:cNvPr>
              <p:cNvSpPr txBox="1"/>
              <p:nvPr/>
            </p:nvSpPr>
            <p:spPr>
              <a:xfrm>
                <a:off x="6403023" y="3419824"/>
                <a:ext cx="5233165" cy="369332"/>
              </a:xfrm>
              <a:prstGeom prst="rect">
                <a:avLst/>
              </a:prstGeom>
              <a:noFill/>
            </p:spPr>
            <p:txBody>
              <a:bodyPr wrap="square" rtlCol="0">
                <a:spAutoFit/>
              </a:bodyPr>
              <a:lstStyle/>
              <a:p>
                <a:pPr algn="ctr"/>
                <a14:m>
                  <m:oMath xmlns:m="http://schemas.openxmlformats.org/officeDocument/2006/math">
                    <m:r>
                      <a:rPr lang="ja-JP" altLang="en-US" i="1" smtClean="0">
                        <a:latin typeface="Cambria Math" panose="02040503050406030204" pitchFamily="18" charset="0"/>
                      </a:rPr>
                      <m:t>𝛼</m:t>
                    </m:r>
                    <m:r>
                      <a:rPr lang="en-US" altLang="ja-JP" i="1" smtClean="0">
                        <a:latin typeface="Cambria Math" panose="02040503050406030204" pitchFamily="18" charset="0"/>
                      </a:rPr>
                      <m:t>=</m:t>
                    </m:r>
                    <m:r>
                      <a:rPr lang="en-US" altLang="ja-JP" b="0" i="1" smtClean="0">
                        <a:latin typeface="Cambria Math" panose="02040503050406030204" pitchFamily="18" charset="0"/>
                      </a:rPr>
                      <m:t>0</m:t>
                    </m:r>
                  </m:oMath>
                </a14:m>
                <a:r>
                  <a:rPr lang="ja-JP" altLang="en-US" dirty="0"/>
                  <a:t>に近いと、目標領域は可能領域側に偏る</a:t>
                </a:r>
                <a:endParaRPr lang="en-US" altLang="ja-JP" dirty="0"/>
              </a:p>
            </p:txBody>
          </p:sp>
        </mc:Choice>
        <mc:Fallback xmlns="">
          <p:sp>
            <p:nvSpPr>
              <p:cNvPr id="63" name="テキスト ボックス 62">
                <a:extLst>
                  <a:ext uri="{FF2B5EF4-FFF2-40B4-BE49-F238E27FC236}">
                    <a16:creationId xmlns:a16="http://schemas.microsoft.com/office/drawing/2014/main" id="{4DBB9050-E51E-4964-9232-D7F56FF5EC42}"/>
                  </a:ext>
                </a:extLst>
              </p:cNvPr>
              <p:cNvSpPr txBox="1">
                <a:spLocks noRot="1" noChangeAspect="1" noMove="1" noResize="1" noEditPoints="1" noAdjustHandles="1" noChangeArrowheads="1" noChangeShapeType="1" noTextEdit="1"/>
              </p:cNvSpPr>
              <p:nvPr/>
            </p:nvSpPr>
            <p:spPr>
              <a:xfrm>
                <a:off x="6403023" y="3419824"/>
                <a:ext cx="5233165" cy="369332"/>
              </a:xfrm>
              <a:prstGeom prst="rect">
                <a:avLst/>
              </a:prstGeom>
              <a:blipFill>
                <a:blip r:embed="rId20"/>
                <a:stretch>
                  <a:fillRect t="-8197" b="-26230"/>
                </a:stretch>
              </a:blipFill>
            </p:spPr>
            <p:txBody>
              <a:bodyPr/>
              <a:lstStyle/>
              <a:p>
                <a:r>
                  <a:rPr lang="ja-JP" altLang="en-US">
                    <a:noFill/>
                  </a:rPr>
                  <a:t> </a:t>
                </a:r>
              </a:p>
            </p:txBody>
          </p:sp>
        </mc:Fallback>
      </mc:AlternateContent>
      <p:sp>
        <p:nvSpPr>
          <p:cNvPr id="64" name="テキスト ボックス 63">
            <a:extLst>
              <a:ext uri="{FF2B5EF4-FFF2-40B4-BE49-F238E27FC236}">
                <a16:creationId xmlns:a16="http://schemas.microsoft.com/office/drawing/2014/main" id="{770ACAA2-C7A5-4054-93FA-D6C4ADA94A26}"/>
              </a:ext>
            </a:extLst>
          </p:cNvPr>
          <p:cNvSpPr txBox="1"/>
          <p:nvPr/>
        </p:nvSpPr>
        <p:spPr>
          <a:xfrm>
            <a:off x="1707347" y="2988398"/>
            <a:ext cx="8777306" cy="369332"/>
          </a:xfrm>
          <a:prstGeom prst="rect">
            <a:avLst/>
          </a:prstGeom>
          <a:noFill/>
        </p:spPr>
        <p:txBody>
          <a:bodyPr wrap="square" rtlCol="0">
            <a:spAutoFit/>
          </a:bodyPr>
          <a:lstStyle/>
          <a:p>
            <a:pPr algn="ctr"/>
            <a:r>
              <a:rPr lang="ja-JP" altLang="en-US" dirty="0"/>
              <a:t>重みベクトル群は、探索点毎に別々の適合度を与えるため、目標領域は点ではない</a:t>
            </a:r>
            <a:endParaRPr lang="en-US" altLang="ja-JP" dirty="0"/>
          </a:p>
        </p:txBody>
      </p:sp>
      <p:sp>
        <p:nvSpPr>
          <p:cNvPr id="65" name="吹き出し: 角を丸めた四角形 64">
            <a:extLst>
              <a:ext uri="{FF2B5EF4-FFF2-40B4-BE49-F238E27FC236}">
                <a16:creationId xmlns:a16="http://schemas.microsoft.com/office/drawing/2014/main" id="{CD9F6E8D-5A20-4998-81B9-277193AA579D}"/>
              </a:ext>
            </a:extLst>
          </p:cNvPr>
          <p:cNvSpPr/>
          <p:nvPr/>
        </p:nvSpPr>
        <p:spPr>
          <a:xfrm>
            <a:off x="9936087" y="6020651"/>
            <a:ext cx="1205278" cy="441895"/>
          </a:xfrm>
          <a:prstGeom prst="wedgeRoundRectCallout">
            <a:avLst>
              <a:gd name="adj1" fmla="val -19267"/>
              <a:gd name="adj2" fmla="val -160795"/>
              <a:gd name="adj3" fmla="val 16667"/>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t>目標領域</a:t>
            </a:r>
            <a:endParaRPr lang="ja-JP" altLang="en-US" sz="1600" dirty="0"/>
          </a:p>
        </p:txBody>
      </p:sp>
      <p:cxnSp>
        <p:nvCxnSpPr>
          <p:cNvPr id="66" name="直線コネクタ 65">
            <a:extLst>
              <a:ext uri="{FF2B5EF4-FFF2-40B4-BE49-F238E27FC236}">
                <a16:creationId xmlns:a16="http://schemas.microsoft.com/office/drawing/2014/main" id="{21CE57FF-6AAC-47E6-A08F-1C54DD0185A8}"/>
              </a:ext>
            </a:extLst>
          </p:cNvPr>
          <p:cNvCxnSpPr>
            <a:cxnSpLocks/>
          </p:cNvCxnSpPr>
          <p:nvPr/>
        </p:nvCxnSpPr>
        <p:spPr>
          <a:xfrm>
            <a:off x="414404" y="3789156"/>
            <a:ext cx="550924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B95BED46-F2D7-42CE-8464-3CB93260FD7D}"/>
              </a:ext>
            </a:extLst>
          </p:cNvPr>
          <p:cNvCxnSpPr>
            <a:cxnSpLocks/>
          </p:cNvCxnSpPr>
          <p:nvPr/>
        </p:nvCxnSpPr>
        <p:spPr>
          <a:xfrm>
            <a:off x="6327607" y="3789156"/>
            <a:ext cx="550924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BF7E1136-FF65-4BCD-A606-B38D8D3F5090}"/>
              </a:ext>
            </a:extLst>
          </p:cNvPr>
          <p:cNvSpPr txBox="1"/>
          <p:nvPr/>
        </p:nvSpPr>
        <p:spPr>
          <a:xfrm>
            <a:off x="555812" y="31096"/>
            <a:ext cx="6637450" cy="369332"/>
          </a:xfrm>
          <a:prstGeom prst="rect">
            <a:avLst/>
          </a:prstGeom>
          <a:noFill/>
        </p:spPr>
        <p:txBody>
          <a:bodyPr wrap="square" rtlCol="0">
            <a:spAutoFit/>
          </a:bodyPr>
          <a:lstStyle/>
          <a:p>
            <a:r>
              <a:rPr lang="en-US" altLang="ja-JP" dirty="0"/>
              <a:t>4. </a:t>
            </a:r>
            <a:r>
              <a:rPr lang="ja-JP" altLang="en-US" dirty="0"/>
              <a:t>探索戦略を実現するための方針 </a:t>
            </a:r>
            <a:r>
              <a:rPr lang="en-US" altLang="ja-JP" dirty="0"/>
              <a:t>&gt; 4.2 </a:t>
            </a:r>
            <a:r>
              <a:rPr lang="ja-JP" altLang="en-US" dirty="0"/>
              <a:t>解の選択における工夫</a:t>
            </a:r>
          </a:p>
        </p:txBody>
      </p:sp>
    </p:spTree>
    <p:extLst>
      <p:ext uri="{BB962C8B-B14F-4D97-AF65-F5344CB8AC3E}">
        <p14:creationId xmlns:p14="http://schemas.microsoft.com/office/powerpoint/2010/main" val="3765301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0" y="131198"/>
            <a:ext cx="10831409" cy="1325563"/>
          </a:xfrm>
        </p:spPr>
        <p:txBody>
          <a:bodyPr/>
          <a:lstStyle/>
          <a:p>
            <a:r>
              <a:rPr lang="ja-JP" altLang="en-US" dirty="0"/>
              <a:t>有制約最適化におけるスカラ化の可能性</a:t>
            </a:r>
            <a:endParaRPr kumimoji="1" lang="ja-JP" altLang="en-US" dirty="0"/>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36</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60098C11-6B9C-4D76-AB87-C5F7A90F39F6}"/>
              </a:ext>
            </a:extLst>
          </p:cNvPr>
          <p:cNvSpPr txBox="1"/>
          <p:nvPr/>
        </p:nvSpPr>
        <p:spPr>
          <a:xfrm>
            <a:off x="555813" y="1330929"/>
            <a:ext cx="11113798" cy="954107"/>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探索領域と有望領域の位置関係を判断し、その偏りが偏る方向に目標領域を拡縮させる。</a:t>
            </a:r>
            <a:endParaRPr lang="en-US" altLang="ja-JP" sz="2800" dirty="0"/>
          </a:p>
        </p:txBody>
      </p:sp>
      <p:pic>
        <p:nvPicPr>
          <p:cNvPr id="77" name="図 76" descr="ダイアグラム&#10;&#10;自動的に生成された説明">
            <a:extLst>
              <a:ext uri="{FF2B5EF4-FFF2-40B4-BE49-F238E27FC236}">
                <a16:creationId xmlns:a16="http://schemas.microsoft.com/office/drawing/2014/main" id="{803DD37D-F0E4-4BA0-95BE-02DA430F1E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834" y="3297339"/>
            <a:ext cx="2550648" cy="2181645"/>
          </a:xfrm>
          <a:prstGeom prst="rect">
            <a:avLst/>
          </a:prstGeom>
        </p:spPr>
      </p:pic>
      <p:sp>
        <p:nvSpPr>
          <p:cNvPr id="88" name="四角形: 角を丸くする 87">
            <a:extLst>
              <a:ext uri="{FF2B5EF4-FFF2-40B4-BE49-F238E27FC236}">
                <a16:creationId xmlns:a16="http://schemas.microsoft.com/office/drawing/2014/main" id="{D7B18F53-B5B8-4957-BF35-EBE397D169E1}"/>
              </a:ext>
            </a:extLst>
          </p:cNvPr>
          <p:cNvSpPr/>
          <p:nvPr/>
        </p:nvSpPr>
        <p:spPr>
          <a:xfrm rot="2699388">
            <a:off x="2924632" y="4267148"/>
            <a:ext cx="1073745" cy="538685"/>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F24AAD69-73B6-4CF5-94FF-2476915C4FD0}"/>
              </a:ext>
            </a:extLst>
          </p:cNvPr>
          <p:cNvSpPr/>
          <p:nvPr/>
        </p:nvSpPr>
        <p:spPr>
          <a:xfrm rot="18926324">
            <a:off x="2742529" y="4694087"/>
            <a:ext cx="796319" cy="341698"/>
          </a:xfrm>
          <a:prstGeom prst="round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45" name="図 44" descr="ダイアグラム&#10;&#10;自動的に生成された説明">
            <a:extLst>
              <a:ext uri="{FF2B5EF4-FFF2-40B4-BE49-F238E27FC236}">
                <a16:creationId xmlns:a16="http://schemas.microsoft.com/office/drawing/2014/main" id="{3F1ACB4C-FD32-4B2A-A31B-DA113F1B5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1799" y="3297339"/>
            <a:ext cx="2550648" cy="2181645"/>
          </a:xfrm>
          <a:prstGeom prst="rect">
            <a:avLst/>
          </a:prstGeom>
        </p:spPr>
      </p:pic>
      <p:sp>
        <p:nvSpPr>
          <p:cNvPr id="61" name="四角形: 角を丸くする 60">
            <a:extLst>
              <a:ext uri="{FF2B5EF4-FFF2-40B4-BE49-F238E27FC236}">
                <a16:creationId xmlns:a16="http://schemas.microsoft.com/office/drawing/2014/main" id="{E4159D88-2E85-408F-97B5-5D9B6E70EF12}"/>
              </a:ext>
            </a:extLst>
          </p:cNvPr>
          <p:cNvSpPr/>
          <p:nvPr/>
        </p:nvSpPr>
        <p:spPr>
          <a:xfrm rot="2699388">
            <a:off x="8745760" y="4286023"/>
            <a:ext cx="1073745" cy="538685"/>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四角形: 角を丸くする 61">
            <a:extLst>
              <a:ext uri="{FF2B5EF4-FFF2-40B4-BE49-F238E27FC236}">
                <a16:creationId xmlns:a16="http://schemas.microsoft.com/office/drawing/2014/main" id="{951BF400-7C2A-473F-8010-4E2F2A7732E7}"/>
              </a:ext>
            </a:extLst>
          </p:cNvPr>
          <p:cNvSpPr/>
          <p:nvPr/>
        </p:nvSpPr>
        <p:spPr>
          <a:xfrm rot="18926324">
            <a:off x="8874866" y="4565407"/>
            <a:ext cx="401898" cy="310226"/>
          </a:xfrm>
          <a:prstGeom prst="round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6" name="テキスト ボックス 65">
            <a:extLst>
              <a:ext uri="{FF2B5EF4-FFF2-40B4-BE49-F238E27FC236}">
                <a16:creationId xmlns:a16="http://schemas.microsoft.com/office/drawing/2014/main" id="{DE030A97-0C19-4390-8527-39D15D2DB21E}"/>
              </a:ext>
            </a:extLst>
          </p:cNvPr>
          <p:cNvSpPr txBox="1"/>
          <p:nvPr/>
        </p:nvSpPr>
        <p:spPr>
          <a:xfrm>
            <a:off x="910583" y="2603180"/>
            <a:ext cx="4565148" cy="369332"/>
          </a:xfrm>
          <a:prstGeom prst="rect">
            <a:avLst/>
          </a:prstGeom>
          <a:noFill/>
        </p:spPr>
        <p:txBody>
          <a:bodyPr wrap="square" rtlCol="0">
            <a:spAutoFit/>
          </a:bodyPr>
          <a:lstStyle/>
          <a:p>
            <a:pPr algn="ctr"/>
            <a:r>
              <a:rPr lang="ja-JP" altLang="en-US" dirty="0"/>
              <a:t>探索領域が実行可能領域側に偏っている</a:t>
            </a:r>
          </a:p>
        </p:txBody>
      </p:sp>
      <p:sp>
        <p:nvSpPr>
          <p:cNvPr id="67" name="テキスト ボックス 66">
            <a:extLst>
              <a:ext uri="{FF2B5EF4-FFF2-40B4-BE49-F238E27FC236}">
                <a16:creationId xmlns:a16="http://schemas.microsoft.com/office/drawing/2014/main" id="{B8EE62D7-D635-4B4B-BEBD-06CDF3DB592B}"/>
              </a:ext>
            </a:extLst>
          </p:cNvPr>
          <p:cNvSpPr txBox="1"/>
          <p:nvPr/>
        </p:nvSpPr>
        <p:spPr>
          <a:xfrm>
            <a:off x="684742" y="5715150"/>
            <a:ext cx="5016831" cy="646331"/>
          </a:xfrm>
          <a:prstGeom prst="rect">
            <a:avLst/>
          </a:prstGeom>
          <a:noFill/>
        </p:spPr>
        <p:txBody>
          <a:bodyPr wrap="square" rtlCol="0">
            <a:spAutoFit/>
          </a:bodyPr>
          <a:lstStyle/>
          <a:p>
            <a:pPr algn="ctr"/>
            <a:r>
              <a:rPr lang="ja-JP" altLang="en-US" b="1" dirty="0">
                <a:solidFill>
                  <a:srgbClr val="FF0000"/>
                </a:solidFill>
              </a:rPr>
              <a:t>パレート解集合全体</a:t>
            </a:r>
            <a:r>
              <a:rPr lang="ja-JP" altLang="en-US" b="1" dirty="0"/>
              <a:t>を覆う方向に拡大</a:t>
            </a:r>
            <a:endParaRPr lang="en-US" altLang="ja-JP" b="1" dirty="0"/>
          </a:p>
          <a:p>
            <a:pPr algn="ctr"/>
            <a:r>
              <a:rPr lang="ja-JP" altLang="en-US" b="1" dirty="0"/>
              <a:t>（探索領域を違反領域側に拡大）</a:t>
            </a:r>
          </a:p>
        </p:txBody>
      </p:sp>
      <p:sp>
        <p:nvSpPr>
          <p:cNvPr id="68" name="四角形: 角を丸くする 67">
            <a:extLst>
              <a:ext uri="{FF2B5EF4-FFF2-40B4-BE49-F238E27FC236}">
                <a16:creationId xmlns:a16="http://schemas.microsoft.com/office/drawing/2014/main" id="{47869A6F-19D6-4D50-A38E-50FF98C54971}"/>
              </a:ext>
            </a:extLst>
          </p:cNvPr>
          <p:cNvSpPr/>
          <p:nvPr/>
        </p:nvSpPr>
        <p:spPr>
          <a:xfrm rot="18896405">
            <a:off x="3070332" y="3474061"/>
            <a:ext cx="1077148" cy="177274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69" name="矢印: 下 68">
            <a:extLst>
              <a:ext uri="{FF2B5EF4-FFF2-40B4-BE49-F238E27FC236}">
                <a16:creationId xmlns:a16="http://schemas.microsoft.com/office/drawing/2014/main" id="{5476B124-4F8F-47CA-9CAD-A018FCB08A85}"/>
              </a:ext>
            </a:extLst>
          </p:cNvPr>
          <p:cNvSpPr/>
          <p:nvPr/>
        </p:nvSpPr>
        <p:spPr>
          <a:xfrm rot="2610534">
            <a:off x="2290416" y="4354629"/>
            <a:ext cx="434983" cy="674484"/>
          </a:xfrm>
          <a:prstGeom prst="downArrow">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0" name="テキスト ボックス 69">
            <a:extLst>
              <a:ext uri="{FF2B5EF4-FFF2-40B4-BE49-F238E27FC236}">
                <a16:creationId xmlns:a16="http://schemas.microsoft.com/office/drawing/2014/main" id="{CC3E7078-44C0-442C-8F3F-DF8D3C214C55}"/>
              </a:ext>
            </a:extLst>
          </p:cNvPr>
          <p:cNvSpPr txBox="1"/>
          <p:nvPr/>
        </p:nvSpPr>
        <p:spPr>
          <a:xfrm>
            <a:off x="6650281" y="2603180"/>
            <a:ext cx="4565148" cy="369332"/>
          </a:xfrm>
          <a:prstGeom prst="rect">
            <a:avLst/>
          </a:prstGeom>
          <a:noFill/>
        </p:spPr>
        <p:txBody>
          <a:bodyPr wrap="square" rtlCol="0">
            <a:spAutoFit/>
          </a:bodyPr>
          <a:lstStyle/>
          <a:p>
            <a:pPr algn="ctr"/>
            <a:r>
              <a:rPr lang="ja-JP" altLang="en-US" dirty="0"/>
              <a:t>探索領域が違反領域側に偏っている</a:t>
            </a:r>
          </a:p>
        </p:txBody>
      </p:sp>
      <p:sp>
        <p:nvSpPr>
          <p:cNvPr id="71" name="テキスト ボックス 70">
            <a:extLst>
              <a:ext uri="{FF2B5EF4-FFF2-40B4-BE49-F238E27FC236}">
                <a16:creationId xmlns:a16="http://schemas.microsoft.com/office/drawing/2014/main" id="{435F2D63-D228-4A83-BF70-1FEF477A10FF}"/>
              </a:ext>
            </a:extLst>
          </p:cNvPr>
          <p:cNvSpPr txBox="1"/>
          <p:nvPr/>
        </p:nvSpPr>
        <p:spPr>
          <a:xfrm>
            <a:off x="5701573" y="5715798"/>
            <a:ext cx="6190432" cy="646331"/>
          </a:xfrm>
          <a:prstGeom prst="rect">
            <a:avLst/>
          </a:prstGeom>
          <a:noFill/>
        </p:spPr>
        <p:txBody>
          <a:bodyPr wrap="square" rtlCol="0">
            <a:spAutoFit/>
          </a:bodyPr>
          <a:lstStyle/>
          <a:p>
            <a:pPr algn="ctr"/>
            <a:r>
              <a:rPr lang="ja-JP" altLang="en-US" b="1" dirty="0">
                <a:solidFill>
                  <a:srgbClr val="FF0000"/>
                </a:solidFill>
              </a:rPr>
              <a:t>パレート解集合上の実行可能領域側</a:t>
            </a:r>
            <a:r>
              <a:rPr lang="ja-JP" altLang="en-US" b="1" dirty="0"/>
              <a:t>を覆う方向に縮小</a:t>
            </a:r>
            <a:endParaRPr lang="en-US" altLang="ja-JP" b="1" dirty="0"/>
          </a:p>
          <a:p>
            <a:pPr algn="ctr"/>
            <a:r>
              <a:rPr lang="ja-JP" altLang="en-US" b="1" dirty="0"/>
              <a:t>（探索領域を実行可能領域側に縮小）</a:t>
            </a:r>
          </a:p>
        </p:txBody>
      </p:sp>
      <p:cxnSp>
        <p:nvCxnSpPr>
          <p:cNvPr id="72" name="直線コネクタ 71">
            <a:extLst>
              <a:ext uri="{FF2B5EF4-FFF2-40B4-BE49-F238E27FC236}">
                <a16:creationId xmlns:a16="http://schemas.microsoft.com/office/drawing/2014/main" id="{4FB86E27-F70D-40E0-BEF8-0710A1D5D4A0}"/>
              </a:ext>
            </a:extLst>
          </p:cNvPr>
          <p:cNvCxnSpPr>
            <a:cxnSpLocks/>
          </p:cNvCxnSpPr>
          <p:nvPr/>
        </p:nvCxnSpPr>
        <p:spPr>
          <a:xfrm>
            <a:off x="442684" y="2972512"/>
            <a:ext cx="550924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992396AA-39AA-4D3B-9BF2-A8DB6FF9CFCC}"/>
              </a:ext>
            </a:extLst>
          </p:cNvPr>
          <p:cNvCxnSpPr>
            <a:cxnSpLocks/>
          </p:cNvCxnSpPr>
          <p:nvPr/>
        </p:nvCxnSpPr>
        <p:spPr>
          <a:xfrm>
            <a:off x="6289898" y="2972512"/>
            <a:ext cx="550924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4" name="矢印: 下 73">
            <a:extLst>
              <a:ext uri="{FF2B5EF4-FFF2-40B4-BE49-F238E27FC236}">
                <a16:creationId xmlns:a16="http://schemas.microsoft.com/office/drawing/2014/main" id="{1CFE5E05-DDCC-49CC-BDE2-159A25ACD284}"/>
              </a:ext>
            </a:extLst>
          </p:cNvPr>
          <p:cNvSpPr/>
          <p:nvPr/>
        </p:nvSpPr>
        <p:spPr>
          <a:xfrm rot="13453915">
            <a:off x="8889348" y="3095003"/>
            <a:ext cx="434983" cy="674484"/>
          </a:xfrm>
          <a:prstGeom prst="downArrow">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5" name="四角形: 角を丸くする 74">
            <a:extLst>
              <a:ext uri="{FF2B5EF4-FFF2-40B4-BE49-F238E27FC236}">
                <a16:creationId xmlns:a16="http://schemas.microsoft.com/office/drawing/2014/main" id="{A150253F-2E76-4779-8A5D-2A7E1900938A}"/>
              </a:ext>
            </a:extLst>
          </p:cNvPr>
          <p:cNvSpPr/>
          <p:nvPr/>
        </p:nvSpPr>
        <p:spPr>
          <a:xfrm rot="18989135">
            <a:off x="8558302" y="3849740"/>
            <a:ext cx="1077148" cy="177274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23" name="テキスト ボックス 22">
            <a:extLst>
              <a:ext uri="{FF2B5EF4-FFF2-40B4-BE49-F238E27FC236}">
                <a16:creationId xmlns:a16="http://schemas.microsoft.com/office/drawing/2014/main" id="{179BCF17-3803-4B3A-96D0-48AF89342DC7}"/>
              </a:ext>
            </a:extLst>
          </p:cNvPr>
          <p:cNvSpPr txBox="1"/>
          <p:nvPr/>
        </p:nvSpPr>
        <p:spPr>
          <a:xfrm>
            <a:off x="555812" y="31096"/>
            <a:ext cx="6637450" cy="369332"/>
          </a:xfrm>
          <a:prstGeom prst="rect">
            <a:avLst/>
          </a:prstGeom>
          <a:noFill/>
        </p:spPr>
        <p:txBody>
          <a:bodyPr wrap="square" rtlCol="0">
            <a:spAutoFit/>
          </a:bodyPr>
          <a:lstStyle/>
          <a:p>
            <a:r>
              <a:rPr lang="en-US" altLang="ja-JP" dirty="0"/>
              <a:t>4. </a:t>
            </a:r>
            <a:r>
              <a:rPr lang="ja-JP" altLang="en-US" dirty="0"/>
              <a:t>探索戦略を実現するための方針 </a:t>
            </a:r>
            <a:r>
              <a:rPr lang="en-US" altLang="ja-JP" dirty="0"/>
              <a:t>&gt; 4.2 </a:t>
            </a:r>
            <a:r>
              <a:rPr lang="ja-JP" altLang="en-US" dirty="0"/>
              <a:t>解の選択における工夫</a:t>
            </a:r>
          </a:p>
        </p:txBody>
      </p:sp>
    </p:spTree>
    <p:extLst>
      <p:ext uri="{BB962C8B-B14F-4D97-AF65-F5344CB8AC3E}">
        <p14:creationId xmlns:p14="http://schemas.microsoft.com/office/powerpoint/2010/main" val="1137100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131198"/>
            <a:ext cx="10515600" cy="1325563"/>
          </a:xfrm>
        </p:spPr>
        <p:txBody>
          <a:bodyPr/>
          <a:lstStyle/>
          <a:p>
            <a:r>
              <a:rPr lang="ja-JP" altLang="en-US" dirty="0"/>
              <a:t>まとめ</a:t>
            </a:r>
            <a:endParaRPr kumimoji="1" lang="ja-JP" altLang="en-US" dirty="0"/>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37</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6285AA6-97CF-4DDD-A5A8-74AB94B8F267}"/>
              </a:ext>
            </a:extLst>
          </p:cNvPr>
          <p:cNvSpPr txBox="1"/>
          <p:nvPr/>
        </p:nvSpPr>
        <p:spPr>
          <a:xfrm>
            <a:off x="555812" y="31096"/>
            <a:ext cx="4733364" cy="369332"/>
          </a:xfrm>
          <a:prstGeom prst="rect">
            <a:avLst/>
          </a:prstGeom>
          <a:noFill/>
        </p:spPr>
        <p:txBody>
          <a:bodyPr wrap="square" rtlCol="0">
            <a:spAutoFit/>
          </a:bodyPr>
          <a:lstStyle/>
          <a:p>
            <a:r>
              <a:rPr lang="en-US" altLang="ja-JP" dirty="0"/>
              <a:t>5. </a:t>
            </a:r>
            <a:r>
              <a:rPr lang="ja-JP" altLang="en-US" dirty="0"/>
              <a:t>まとめ</a:t>
            </a:r>
          </a:p>
        </p:txBody>
      </p:sp>
      <p:sp>
        <p:nvSpPr>
          <p:cNvPr id="7" name="テキスト ボックス 6">
            <a:extLst>
              <a:ext uri="{FF2B5EF4-FFF2-40B4-BE49-F238E27FC236}">
                <a16:creationId xmlns:a16="http://schemas.microsoft.com/office/drawing/2014/main" id="{60098C11-6B9C-4D76-AB87-C5F7A90F39F6}"/>
              </a:ext>
            </a:extLst>
          </p:cNvPr>
          <p:cNvSpPr txBox="1"/>
          <p:nvPr/>
        </p:nvSpPr>
        <p:spPr>
          <a:xfrm>
            <a:off x="555812" y="1330929"/>
            <a:ext cx="11259671" cy="5191609"/>
          </a:xfrm>
          <a:prstGeom prst="rect">
            <a:avLst/>
          </a:prstGeom>
          <a:noFill/>
        </p:spPr>
        <p:txBody>
          <a:bodyPr wrap="square" lIns="72000" tIns="36000" rtlCol="0">
            <a:spAutoFit/>
          </a:bodyPr>
          <a:lstStyle/>
          <a:p>
            <a:pPr marL="342900" indent="-342900">
              <a:buClr>
                <a:srgbClr val="FFC000"/>
              </a:buClr>
              <a:buFont typeface="Wingdings" panose="05000000000000000000" pitchFamily="2" charset="2"/>
              <a:buChar char="n"/>
            </a:pPr>
            <a:r>
              <a:rPr lang="ja-JP" altLang="en-US" sz="2800" dirty="0"/>
              <a:t>有制約最適化における探索戦略を考え、既存手法の目的と各機能の関係性を整理した。</a:t>
            </a:r>
            <a:endParaRPr lang="en-US" altLang="ja-JP" sz="2800" dirty="0"/>
          </a:p>
          <a:p>
            <a:pPr marL="342900" indent="-342900">
              <a:buClr>
                <a:srgbClr val="FFC000"/>
              </a:buClr>
              <a:buFont typeface="Wingdings" panose="05000000000000000000" pitchFamily="2" charset="2"/>
              <a:buChar char="n"/>
            </a:pPr>
            <a:r>
              <a:rPr lang="ja-JP" altLang="en-US" sz="2800" dirty="0"/>
              <a:t>アルゴリズムの探索効率に大きく関係する要因は下記の通りだと考えた。</a:t>
            </a:r>
            <a:endParaRPr lang="en-US" altLang="ja-JP" sz="2800" dirty="0"/>
          </a:p>
          <a:p>
            <a:pPr marL="800100" lvl="1" indent="-342900">
              <a:spcBef>
                <a:spcPts val="600"/>
              </a:spcBef>
              <a:buClr>
                <a:schemeClr val="bg1">
                  <a:lumMod val="50000"/>
                </a:schemeClr>
              </a:buClr>
              <a:buFont typeface="Wingdings" panose="05000000000000000000" pitchFamily="2" charset="2"/>
              <a:buChar char="u"/>
            </a:pPr>
            <a:r>
              <a:rPr lang="ja-JP" altLang="en-US" sz="2400" dirty="0"/>
              <a:t>有望領域を包含していない場合の対処がないこと</a:t>
            </a:r>
            <a:endParaRPr lang="en-US" altLang="ja-JP" sz="2400" dirty="0"/>
          </a:p>
          <a:p>
            <a:pPr marL="800100" lvl="1" indent="-342900">
              <a:spcBef>
                <a:spcPts val="600"/>
              </a:spcBef>
              <a:buClr>
                <a:schemeClr val="bg1">
                  <a:lumMod val="50000"/>
                </a:schemeClr>
              </a:buClr>
              <a:buFont typeface="Wingdings" panose="05000000000000000000" pitchFamily="2" charset="2"/>
              <a:buChar char="u"/>
            </a:pPr>
            <a:r>
              <a:rPr lang="ja-JP" altLang="en-US" sz="2400" dirty="0"/>
              <a:t>探索範囲が可能領域の形状や違反領域の等高線に適応していないこと</a:t>
            </a:r>
            <a:endParaRPr lang="en-US" altLang="ja-JP" sz="2800" dirty="0"/>
          </a:p>
          <a:p>
            <a:pPr marL="342900" indent="-342900">
              <a:buClr>
                <a:srgbClr val="FFC000"/>
              </a:buClr>
              <a:buFont typeface="Wingdings" panose="05000000000000000000" pitchFamily="2" charset="2"/>
              <a:buChar char="n"/>
            </a:pPr>
            <a:r>
              <a:rPr lang="ja-JP" altLang="en-US" sz="2800" dirty="0"/>
              <a:t>これらを踏まえ、近傍生成と解の選択におけるアイディア・方針は下記のように考えた。</a:t>
            </a:r>
            <a:endParaRPr lang="en-US" altLang="ja-JP" sz="2800" dirty="0"/>
          </a:p>
          <a:p>
            <a:pPr marL="800100" lvl="1" indent="-342900">
              <a:spcBef>
                <a:spcPts val="600"/>
              </a:spcBef>
              <a:buClr>
                <a:schemeClr val="bg1">
                  <a:lumMod val="50000"/>
                </a:schemeClr>
              </a:buClr>
              <a:buFont typeface="Wingdings" panose="05000000000000000000" pitchFamily="2" charset="2"/>
              <a:buChar char="u"/>
            </a:pPr>
            <a:r>
              <a:rPr lang="ja-JP" altLang="en-US" sz="2400" dirty="0"/>
              <a:t>近傍生成：上位の解分布から改善方向や違反領域の景観を推定すると同時に、その情報に近傍を適応させる</a:t>
            </a:r>
            <a:endParaRPr lang="en-US" altLang="ja-JP" sz="2400" dirty="0"/>
          </a:p>
          <a:p>
            <a:pPr marL="800100" lvl="1" indent="-342900">
              <a:spcBef>
                <a:spcPts val="600"/>
              </a:spcBef>
              <a:buClr>
                <a:schemeClr val="bg1">
                  <a:lumMod val="50000"/>
                </a:schemeClr>
              </a:buClr>
              <a:buFont typeface="Wingdings" panose="05000000000000000000" pitchFamily="2" charset="2"/>
              <a:buChar char="u"/>
            </a:pPr>
            <a:r>
              <a:rPr lang="ja-JP" altLang="en-US" sz="2400" dirty="0"/>
              <a:t>解の選択：スカラ化の重みを適応的に調整することで、探索範囲が有望領域を覆う状態を維持する</a:t>
            </a:r>
            <a:endParaRPr lang="en-US" altLang="ja-JP" sz="2400" dirty="0"/>
          </a:p>
        </p:txBody>
      </p:sp>
    </p:spTree>
    <p:extLst>
      <p:ext uri="{BB962C8B-B14F-4D97-AF65-F5344CB8AC3E}">
        <p14:creationId xmlns:p14="http://schemas.microsoft.com/office/powerpoint/2010/main" val="1907049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131198"/>
            <a:ext cx="10515600" cy="1325563"/>
          </a:xfrm>
        </p:spPr>
        <p:txBody>
          <a:bodyPr/>
          <a:lstStyle/>
          <a:p>
            <a:r>
              <a:rPr kumimoji="1" lang="ja-JP" altLang="en-US" dirty="0"/>
              <a:t>お願いしたいこと</a:t>
            </a:r>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38</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6285AA6-97CF-4DDD-A5A8-74AB94B8F267}"/>
              </a:ext>
            </a:extLst>
          </p:cNvPr>
          <p:cNvSpPr txBox="1"/>
          <p:nvPr/>
        </p:nvSpPr>
        <p:spPr>
          <a:xfrm>
            <a:off x="555812" y="31096"/>
            <a:ext cx="4733364" cy="369332"/>
          </a:xfrm>
          <a:prstGeom prst="rect">
            <a:avLst/>
          </a:prstGeom>
          <a:noFill/>
        </p:spPr>
        <p:txBody>
          <a:bodyPr wrap="square" rtlCol="0">
            <a:spAutoFit/>
          </a:bodyPr>
          <a:lstStyle/>
          <a:p>
            <a:r>
              <a:rPr lang="en-US" altLang="ja-JP" dirty="0"/>
              <a:t>5. </a:t>
            </a:r>
            <a:r>
              <a:rPr lang="ja-JP" altLang="en-US" dirty="0"/>
              <a:t>まとめ</a:t>
            </a:r>
          </a:p>
        </p:txBody>
      </p:sp>
      <p:sp>
        <p:nvSpPr>
          <p:cNvPr id="7" name="テキスト ボックス 6">
            <a:extLst>
              <a:ext uri="{FF2B5EF4-FFF2-40B4-BE49-F238E27FC236}">
                <a16:creationId xmlns:a16="http://schemas.microsoft.com/office/drawing/2014/main" id="{60098C11-6B9C-4D76-AB87-C5F7A90F39F6}"/>
              </a:ext>
            </a:extLst>
          </p:cNvPr>
          <p:cNvSpPr txBox="1"/>
          <p:nvPr/>
        </p:nvSpPr>
        <p:spPr>
          <a:xfrm>
            <a:off x="555812" y="1330929"/>
            <a:ext cx="11259671" cy="1836844"/>
          </a:xfrm>
          <a:prstGeom prst="rect">
            <a:avLst/>
          </a:prstGeom>
          <a:noFill/>
        </p:spPr>
        <p:txBody>
          <a:bodyPr wrap="square" lIns="72000" tIns="36000" rtlCol="0">
            <a:spAutoFit/>
          </a:bodyPr>
          <a:lstStyle/>
          <a:p>
            <a:pPr marL="342900" indent="-342900">
              <a:buClr>
                <a:srgbClr val="FFC000"/>
              </a:buClr>
              <a:buFont typeface="Wingdings" panose="05000000000000000000" pitchFamily="2" charset="2"/>
              <a:buChar char="n"/>
            </a:pPr>
            <a:r>
              <a:rPr lang="ja-JP" altLang="en-US" sz="2800" dirty="0"/>
              <a:t>主に近傍生成のアプローチから、下記問題クラスの課題を解決できるアルゴリズムの改良を検討していただきたい。</a:t>
            </a:r>
            <a:endParaRPr lang="en-US" altLang="ja-JP" sz="2800" dirty="0"/>
          </a:p>
          <a:p>
            <a:pPr marL="914400" lvl="1" indent="-457200">
              <a:spcBef>
                <a:spcPts val="600"/>
              </a:spcBef>
              <a:buClr>
                <a:schemeClr val="bg1">
                  <a:lumMod val="65000"/>
                </a:schemeClr>
              </a:buClr>
              <a:buFont typeface="Wingdings" panose="05000000000000000000" pitchFamily="2" charset="2"/>
              <a:buChar char="u"/>
            </a:pPr>
            <a:r>
              <a:rPr lang="ja-JP" altLang="en-US" sz="2400" dirty="0"/>
              <a:t>大規模・有制約・非線形・</a:t>
            </a:r>
            <a:r>
              <a:rPr lang="en-US" altLang="ja-JP" sz="2400" dirty="0"/>
              <a:t>0-1</a:t>
            </a:r>
            <a:r>
              <a:rPr lang="ja-JP" altLang="en-US" sz="2400" dirty="0"/>
              <a:t>混合変数</a:t>
            </a:r>
            <a:endParaRPr lang="en-US" altLang="ja-JP" sz="2400" dirty="0"/>
          </a:p>
          <a:p>
            <a:pPr marL="914400" lvl="1" indent="-457200">
              <a:spcBef>
                <a:spcPts val="600"/>
              </a:spcBef>
              <a:buClr>
                <a:schemeClr val="bg1">
                  <a:lumMod val="65000"/>
                </a:schemeClr>
              </a:buClr>
              <a:buFont typeface="Wingdings" panose="05000000000000000000" pitchFamily="2" charset="2"/>
              <a:buChar char="u"/>
            </a:pPr>
            <a:r>
              <a:rPr lang="ja-JP" altLang="en-US" sz="2400" dirty="0"/>
              <a:t>ただし、いきなり全ての条件を対処するより、順序付けて対処したい</a:t>
            </a:r>
            <a:endParaRPr lang="en-US" altLang="ja-JP" sz="2400" dirty="0"/>
          </a:p>
        </p:txBody>
      </p:sp>
    </p:spTree>
    <p:extLst>
      <p:ext uri="{BB962C8B-B14F-4D97-AF65-F5344CB8AC3E}">
        <p14:creationId xmlns:p14="http://schemas.microsoft.com/office/powerpoint/2010/main" val="1380850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131198"/>
            <a:ext cx="10515600" cy="1325563"/>
          </a:xfrm>
        </p:spPr>
        <p:txBody>
          <a:bodyPr/>
          <a:lstStyle/>
          <a:p>
            <a:r>
              <a:rPr lang="ja-JP" altLang="en-US" dirty="0"/>
              <a:t>今後の進め方</a:t>
            </a:r>
            <a:endParaRPr kumimoji="1" lang="ja-JP" altLang="en-US" dirty="0"/>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39</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6285AA6-97CF-4DDD-A5A8-74AB94B8F267}"/>
              </a:ext>
            </a:extLst>
          </p:cNvPr>
          <p:cNvSpPr txBox="1"/>
          <p:nvPr/>
        </p:nvSpPr>
        <p:spPr>
          <a:xfrm>
            <a:off x="555812" y="31096"/>
            <a:ext cx="4733364" cy="369332"/>
          </a:xfrm>
          <a:prstGeom prst="rect">
            <a:avLst/>
          </a:prstGeom>
          <a:noFill/>
        </p:spPr>
        <p:txBody>
          <a:bodyPr wrap="square" rtlCol="0">
            <a:spAutoFit/>
          </a:bodyPr>
          <a:lstStyle/>
          <a:p>
            <a:r>
              <a:rPr lang="en-US" altLang="ja-JP" dirty="0"/>
              <a:t>5. </a:t>
            </a:r>
            <a:r>
              <a:rPr lang="ja-JP" altLang="en-US" dirty="0"/>
              <a:t>まとめ</a:t>
            </a:r>
          </a:p>
        </p:txBody>
      </p:sp>
      <p:sp>
        <p:nvSpPr>
          <p:cNvPr id="7" name="テキスト ボックス 6">
            <a:extLst>
              <a:ext uri="{FF2B5EF4-FFF2-40B4-BE49-F238E27FC236}">
                <a16:creationId xmlns:a16="http://schemas.microsoft.com/office/drawing/2014/main" id="{60098C11-6B9C-4D76-AB87-C5F7A90F39F6}"/>
              </a:ext>
            </a:extLst>
          </p:cNvPr>
          <p:cNvSpPr txBox="1"/>
          <p:nvPr/>
        </p:nvSpPr>
        <p:spPr>
          <a:xfrm>
            <a:off x="555812" y="1330929"/>
            <a:ext cx="11369095" cy="4939814"/>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必要な知識をトレースする。</a:t>
            </a:r>
            <a:endParaRPr lang="en-US" altLang="ja-JP" sz="2800" dirty="0"/>
          </a:p>
          <a:p>
            <a:pPr marL="800100" lvl="1" indent="-342900">
              <a:spcBef>
                <a:spcPts val="600"/>
              </a:spcBef>
              <a:buClr>
                <a:schemeClr val="bg1">
                  <a:lumMod val="50000"/>
                </a:schemeClr>
              </a:buClr>
              <a:buFont typeface="Wingdings" panose="05000000000000000000" pitchFamily="2" charset="2"/>
              <a:buChar char="u"/>
            </a:pPr>
            <a:r>
              <a:rPr kumimoji="1" lang="ja-JP" altLang="en-US" sz="2400" dirty="0"/>
              <a:t>有制約最適化のための多目的化アプローチの実装・理解</a:t>
            </a:r>
            <a:endParaRPr kumimoji="1" lang="en-US" altLang="ja-JP" sz="2400" dirty="0"/>
          </a:p>
          <a:p>
            <a:pPr marL="800100" lvl="1" indent="-342900">
              <a:spcBef>
                <a:spcPts val="600"/>
              </a:spcBef>
              <a:buClr>
                <a:schemeClr val="bg1">
                  <a:lumMod val="50000"/>
                </a:schemeClr>
              </a:buClr>
              <a:buFont typeface="Wingdings" panose="05000000000000000000" pitchFamily="2" charset="2"/>
              <a:buChar char="u"/>
            </a:pPr>
            <a:r>
              <a:rPr kumimoji="1" lang="ja-JP" altLang="en-US" sz="2400" dirty="0">
                <a:sym typeface="Wingdings" panose="05000000000000000000" pitchFamily="2" charset="2"/>
              </a:rPr>
              <a:t>混合整数への対処：バイナリ部と連続部に分離する方法の実装・理解</a:t>
            </a:r>
            <a:endParaRPr kumimoji="1" lang="en-US" altLang="ja-JP" sz="2400" dirty="0">
              <a:sym typeface="Wingdings" panose="05000000000000000000" pitchFamily="2" charset="2"/>
            </a:endParaRPr>
          </a:p>
          <a:p>
            <a:pPr marL="800100" lvl="1" indent="-342900">
              <a:spcBef>
                <a:spcPts val="600"/>
              </a:spcBef>
              <a:buClr>
                <a:schemeClr val="bg1">
                  <a:lumMod val="50000"/>
                </a:schemeClr>
              </a:buClr>
              <a:buFont typeface="Wingdings" panose="05000000000000000000" pitchFamily="2" charset="2"/>
              <a:buChar char="u"/>
            </a:pPr>
            <a:r>
              <a:rPr kumimoji="1" lang="ja-JP" altLang="en-US" sz="2400" dirty="0">
                <a:sym typeface="Wingdings" panose="05000000000000000000" pitchFamily="2" charset="2"/>
              </a:rPr>
              <a:t>期待される近傍生成の理解：適応型</a:t>
            </a:r>
            <a:r>
              <a:rPr kumimoji="1" lang="en-US" altLang="ja-JP" sz="2400" dirty="0">
                <a:sym typeface="Wingdings" panose="05000000000000000000" pitchFamily="2" charset="2"/>
              </a:rPr>
              <a:t>CRI-PSO</a:t>
            </a:r>
            <a:r>
              <a:rPr kumimoji="1" lang="ja-JP" altLang="en-US" sz="2400" dirty="0" err="1">
                <a:sym typeface="Wingdings" panose="05000000000000000000" pitchFamily="2" charset="2"/>
              </a:rPr>
              <a:t>、</a:t>
            </a:r>
            <a:r>
              <a:rPr kumimoji="1" lang="en-US" altLang="ja-JP" sz="2400" dirty="0">
                <a:sym typeface="Wingdings" panose="05000000000000000000" pitchFamily="2" charset="2"/>
              </a:rPr>
              <a:t>CMA-ES</a:t>
            </a:r>
            <a:r>
              <a:rPr kumimoji="1" lang="ja-JP" altLang="en-US" sz="2400" dirty="0">
                <a:sym typeface="Wingdings" panose="05000000000000000000" pitchFamily="2" charset="2"/>
              </a:rPr>
              <a:t>（</a:t>
            </a:r>
            <a:r>
              <a:rPr kumimoji="1" lang="ja-JP" altLang="en-US" sz="2400" dirty="0"/>
              <a:t>熊谷の博論）</a:t>
            </a:r>
            <a:endParaRPr lang="en-US" altLang="ja-JP" sz="2800" dirty="0"/>
          </a:p>
          <a:p>
            <a:pPr marL="342900" indent="-342900">
              <a:buClr>
                <a:srgbClr val="FFC000"/>
              </a:buClr>
              <a:buFont typeface="Wingdings" panose="05000000000000000000" pitchFamily="2" charset="2"/>
              <a:buChar char="n"/>
            </a:pPr>
            <a:r>
              <a:rPr lang="ja-JP" altLang="en-US" sz="2800" dirty="0"/>
              <a:t>まずは初期配置の工夫や違反量の定義など、比較的わかりやすい箇所から着手し、比較的リーズナブルに可能なのかを確認する。</a:t>
            </a:r>
            <a:endParaRPr lang="en-US" altLang="ja-JP" sz="2800" dirty="0"/>
          </a:p>
          <a:p>
            <a:pPr marL="800100" lvl="1" indent="-342900">
              <a:spcBef>
                <a:spcPts val="600"/>
              </a:spcBef>
              <a:buClr>
                <a:schemeClr val="bg1">
                  <a:lumMod val="50000"/>
                </a:schemeClr>
              </a:buClr>
              <a:buFont typeface="Wingdings" panose="05000000000000000000" pitchFamily="2" charset="2"/>
              <a:buChar char="u"/>
            </a:pPr>
            <a:r>
              <a:rPr kumimoji="1" lang="ja-JP" altLang="en-US" sz="2400" dirty="0"/>
              <a:t>初期配置時点で、線型制約を満たす領域に重点的にサンプリング</a:t>
            </a:r>
            <a:endParaRPr kumimoji="1" lang="en-US" altLang="ja-JP" sz="2400" dirty="0"/>
          </a:p>
          <a:p>
            <a:pPr marL="800100" lvl="1" indent="-342900">
              <a:spcBef>
                <a:spcPts val="600"/>
              </a:spcBef>
              <a:buClr>
                <a:schemeClr val="bg1">
                  <a:lumMod val="50000"/>
                </a:schemeClr>
              </a:buClr>
              <a:buFont typeface="Wingdings" panose="05000000000000000000" pitchFamily="2" charset="2"/>
              <a:buChar char="u"/>
            </a:pPr>
            <a:r>
              <a:rPr kumimoji="1" lang="ja-JP" altLang="en-US" sz="2400" dirty="0"/>
              <a:t>違反量が各制約関数のスケール差に依存しないように、ランクベースに変更</a:t>
            </a:r>
            <a:endParaRPr kumimoji="1" lang="en-US" altLang="ja-JP" sz="2400" dirty="0"/>
          </a:p>
          <a:p>
            <a:pPr marL="800100" lvl="1" indent="-342900">
              <a:spcBef>
                <a:spcPts val="600"/>
              </a:spcBef>
              <a:buClr>
                <a:schemeClr val="bg1">
                  <a:lumMod val="50000"/>
                </a:schemeClr>
              </a:buClr>
              <a:buFont typeface="Wingdings" panose="05000000000000000000" pitchFamily="2" charset="2"/>
              <a:buChar char="u"/>
            </a:pPr>
            <a:r>
              <a:rPr kumimoji="1" lang="ja-JP" altLang="en-US" sz="2400" dirty="0"/>
              <a:t>違反量最小化問題だけを解いたとき、どれだけ性能が出せるのか？</a:t>
            </a:r>
            <a:endParaRPr kumimoji="1" lang="en-US" altLang="ja-JP" sz="2400" dirty="0"/>
          </a:p>
          <a:p>
            <a:pPr marL="800100" lvl="1" indent="-342900">
              <a:spcBef>
                <a:spcPts val="600"/>
              </a:spcBef>
              <a:buClr>
                <a:schemeClr val="bg1">
                  <a:lumMod val="50000"/>
                </a:schemeClr>
              </a:buClr>
              <a:buFont typeface="Wingdings" panose="05000000000000000000" pitchFamily="2" charset="2"/>
              <a:buChar char="u"/>
            </a:pPr>
            <a:r>
              <a:rPr kumimoji="1" lang="ja-JP" altLang="en-US" sz="2400" dirty="0"/>
              <a:t>バイナリ部と連続部を分離する方法は、</a:t>
            </a:r>
            <a:r>
              <a:rPr kumimoji="1" lang="en-US" altLang="ja-JP" sz="2400" dirty="0"/>
              <a:t>GA</a:t>
            </a:r>
            <a:r>
              <a:rPr kumimoji="1" lang="ja-JP" altLang="en-US" sz="2400" dirty="0"/>
              <a:t>以外でも実現可能か？</a:t>
            </a:r>
            <a:endParaRPr lang="en-US" altLang="ja-JP" sz="2800" dirty="0"/>
          </a:p>
          <a:p>
            <a:pPr marL="342900" indent="-342900">
              <a:buClr>
                <a:srgbClr val="FFC000"/>
              </a:buClr>
              <a:buFont typeface="Wingdings" panose="05000000000000000000" pitchFamily="2" charset="2"/>
              <a:buChar char="n"/>
            </a:pPr>
            <a:r>
              <a:rPr lang="ja-JP" altLang="en-US" sz="2800" dirty="0"/>
              <a:t>その後、前ページの近傍生成と解の選択の改良に着手する。</a:t>
            </a:r>
            <a:endParaRPr lang="en-US" altLang="ja-JP" sz="2800" dirty="0"/>
          </a:p>
        </p:txBody>
      </p:sp>
    </p:spTree>
    <p:extLst>
      <p:ext uri="{BB962C8B-B14F-4D97-AF65-F5344CB8AC3E}">
        <p14:creationId xmlns:p14="http://schemas.microsoft.com/office/powerpoint/2010/main" val="1381005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95339"/>
            <a:ext cx="10515600" cy="1325563"/>
          </a:xfrm>
        </p:spPr>
        <p:txBody>
          <a:bodyPr/>
          <a:lstStyle/>
          <a:p>
            <a:r>
              <a:rPr kumimoji="1" lang="ja-JP" altLang="en-US" dirty="0"/>
              <a:t>背景</a:t>
            </a:r>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4</a:t>
            </a:fld>
            <a:endParaRPr kumimoji="1" lang="ja-JP" altLang="en-US" sz="1800" dirty="0"/>
          </a:p>
        </p:txBody>
      </p:sp>
      <p:sp>
        <p:nvSpPr>
          <p:cNvPr id="10" name="テキスト ボックス 9">
            <a:extLst>
              <a:ext uri="{FF2B5EF4-FFF2-40B4-BE49-F238E27FC236}">
                <a16:creationId xmlns:a16="http://schemas.microsoft.com/office/drawing/2014/main" id="{B5B0DDDB-0FA4-4EB0-9B40-0C254975D8D1}"/>
              </a:ext>
            </a:extLst>
          </p:cNvPr>
          <p:cNvSpPr txBox="1"/>
          <p:nvPr/>
        </p:nvSpPr>
        <p:spPr>
          <a:xfrm>
            <a:off x="555811" y="1420902"/>
            <a:ext cx="11259671" cy="954107"/>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弊社では「プラント操業最適化」を目的とした研究企画を進めており、そこで発生する問題を解消したい。</a:t>
            </a:r>
            <a:endParaRPr lang="en-US" altLang="ja-JP" sz="2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F3EAF6E3-D7C5-42D0-975F-EEC7BC3DAC07}"/>
              </a:ext>
            </a:extLst>
          </p:cNvPr>
          <p:cNvCxnSpPr>
            <a:cxnSpLocks/>
          </p:cNvCxnSpPr>
          <p:nvPr/>
        </p:nvCxnSpPr>
        <p:spPr>
          <a:xfrm>
            <a:off x="1589903" y="2416199"/>
            <a:ext cx="8240" cy="43464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AB1EF96B-990D-4153-A70E-004193E39CD6}"/>
              </a:ext>
            </a:extLst>
          </p:cNvPr>
          <p:cNvSpPr txBox="1"/>
          <p:nvPr/>
        </p:nvSpPr>
        <p:spPr>
          <a:xfrm>
            <a:off x="257487" y="2842057"/>
            <a:ext cx="1332416" cy="338554"/>
          </a:xfrm>
          <a:prstGeom prst="rect">
            <a:avLst/>
          </a:prstGeom>
          <a:noFill/>
        </p:spPr>
        <p:txBody>
          <a:bodyPr wrap="square" rtlCol="0">
            <a:spAutoFit/>
          </a:bodyPr>
          <a:lstStyle/>
          <a:p>
            <a:r>
              <a:rPr lang="en-US" altLang="ja-JP" sz="1600" dirty="0"/>
              <a:t>2016</a:t>
            </a:r>
            <a:r>
              <a:rPr lang="ja-JP" altLang="en-US" sz="1600" dirty="0"/>
              <a:t>年</a:t>
            </a:r>
            <a:r>
              <a:rPr lang="en-US" altLang="ja-JP" sz="1600" dirty="0"/>
              <a:t>4</a:t>
            </a:r>
            <a:r>
              <a:rPr lang="ja-JP" altLang="en-US" sz="1600" dirty="0"/>
              <a:t>月</a:t>
            </a:r>
          </a:p>
        </p:txBody>
      </p:sp>
      <p:sp>
        <p:nvSpPr>
          <p:cNvPr id="11" name="テキスト ボックス 10">
            <a:extLst>
              <a:ext uri="{FF2B5EF4-FFF2-40B4-BE49-F238E27FC236}">
                <a16:creationId xmlns:a16="http://schemas.microsoft.com/office/drawing/2014/main" id="{FDF2DCBB-D4EA-4B64-8691-9F9EBB1759E3}"/>
              </a:ext>
            </a:extLst>
          </p:cNvPr>
          <p:cNvSpPr txBox="1"/>
          <p:nvPr/>
        </p:nvSpPr>
        <p:spPr>
          <a:xfrm>
            <a:off x="257487" y="3219653"/>
            <a:ext cx="1399256" cy="338554"/>
          </a:xfrm>
          <a:prstGeom prst="rect">
            <a:avLst/>
          </a:prstGeom>
          <a:noFill/>
        </p:spPr>
        <p:txBody>
          <a:bodyPr wrap="square" rtlCol="0">
            <a:spAutoFit/>
          </a:bodyPr>
          <a:lstStyle/>
          <a:p>
            <a:r>
              <a:rPr lang="en-US" altLang="ja-JP" sz="1600" dirty="0"/>
              <a:t>2017</a:t>
            </a:r>
            <a:r>
              <a:rPr lang="ja-JP" altLang="en-US" sz="1600" dirty="0"/>
              <a:t>年</a:t>
            </a:r>
            <a:r>
              <a:rPr lang="en-US" altLang="ja-JP" sz="1600" dirty="0"/>
              <a:t>10</a:t>
            </a:r>
            <a:r>
              <a:rPr lang="ja-JP" altLang="en-US" sz="1600" dirty="0"/>
              <a:t>月</a:t>
            </a:r>
          </a:p>
        </p:txBody>
      </p:sp>
      <p:sp>
        <p:nvSpPr>
          <p:cNvPr id="12" name="テキスト ボックス 11">
            <a:extLst>
              <a:ext uri="{FF2B5EF4-FFF2-40B4-BE49-F238E27FC236}">
                <a16:creationId xmlns:a16="http://schemas.microsoft.com/office/drawing/2014/main" id="{2559D020-1FD6-44AD-B670-88955F90754A}"/>
              </a:ext>
            </a:extLst>
          </p:cNvPr>
          <p:cNvSpPr txBox="1"/>
          <p:nvPr/>
        </p:nvSpPr>
        <p:spPr>
          <a:xfrm>
            <a:off x="1656742" y="2842057"/>
            <a:ext cx="2701073" cy="338554"/>
          </a:xfrm>
          <a:prstGeom prst="rect">
            <a:avLst/>
          </a:prstGeom>
          <a:noFill/>
        </p:spPr>
        <p:txBody>
          <a:bodyPr wrap="square" rtlCol="0">
            <a:spAutoFit/>
          </a:bodyPr>
          <a:lstStyle/>
          <a:p>
            <a:r>
              <a:rPr lang="ja-JP" altLang="en-US" sz="1600" dirty="0"/>
              <a:t>横河電機 入社・配属</a:t>
            </a:r>
          </a:p>
        </p:txBody>
      </p:sp>
      <p:sp>
        <p:nvSpPr>
          <p:cNvPr id="13" name="テキスト ボックス 12">
            <a:extLst>
              <a:ext uri="{FF2B5EF4-FFF2-40B4-BE49-F238E27FC236}">
                <a16:creationId xmlns:a16="http://schemas.microsoft.com/office/drawing/2014/main" id="{98BE678F-F380-43E9-B381-44004C310054}"/>
              </a:ext>
            </a:extLst>
          </p:cNvPr>
          <p:cNvSpPr txBox="1"/>
          <p:nvPr/>
        </p:nvSpPr>
        <p:spPr>
          <a:xfrm>
            <a:off x="1656742" y="3214286"/>
            <a:ext cx="3664901" cy="338554"/>
          </a:xfrm>
          <a:prstGeom prst="rect">
            <a:avLst/>
          </a:prstGeom>
          <a:noFill/>
        </p:spPr>
        <p:txBody>
          <a:bodyPr wrap="square" rtlCol="0">
            <a:spAutoFit/>
          </a:bodyPr>
          <a:lstStyle/>
          <a:p>
            <a:r>
              <a:rPr lang="ja-JP" altLang="en-US" sz="1600" dirty="0"/>
              <a:t>首都大（当時） 安田研 博士入学</a:t>
            </a:r>
          </a:p>
        </p:txBody>
      </p:sp>
      <p:sp>
        <p:nvSpPr>
          <p:cNvPr id="15" name="テキスト ボックス 14">
            <a:extLst>
              <a:ext uri="{FF2B5EF4-FFF2-40B4-BE49-F238E27FC236}">
                <a16:creationId xmlns:a16="http://schemas.microsoft.com/office/drawing/2014/main" id="{78E34DE2-FEF9-417C-82A7-66501BD06EE0}"/>
              </a:ext>
            </a:extLst>
          </p:cNvPr>
          <p:cNvSpPr txBox="1"/>
          <p:nvPr/>
        </p:nvSpPr>
        <p:spPr>
          <a:xfrm>
            <a:off x="257487" y="3975861"/>
            <a:ext cx="1399256" cy="338554"/>
          </a:xfrm>
          <a:prstGeom prst="rect">
            <a:avLst/>
          </a:prstGeom>
          <a:noFill/>
        </p:spPr>
        <p:txBody>
          <a:bodyPr wrap="square" rtlCol="0">
            <a:spAutoFit/>
          </a:bodyPr>
          <a:lstStyle/>
          <a:p>
            <a:r>
              <a:rPr lang="en-US" altLang="ja-JP" sz="1600" dirty="0"/>
              <a:t>2019</a:t>
            </a:r>
            <a:r>
              <a:rPr lang="ja-JP" altLang="en-US" sz="1600" dirty="0"/>
              <a:t>年</a:t>
            </a:r>
            <a:r>
              <a:rPr lang="en-US" altLang="ja-JP" sz="1600" dirty="0"/>
              <a:t>10</a:t>
            </a:r>
            <a:r>
              <a:rPr lang="ja-JP" altLang="en-US" sz="1600" dirty="0"/>
              <a:t>月</a:t>
            </a:r>
          </a:p>
        </p:txBody>
      </p:sp>
      <p:sp>
        <p:nvSpPr>
          <p:cNvPr id="16" name="テキスト ボックス 15">
            <a:extLst>
              <a:ext uri="{FF2B5EF4-FFF2-40B4-BE49-F238E27FC236}">
                <a16:creationId xmlns:a16="http://schemas.microsoft.com/office/drawing/2014/main" id="{77EE7B33-22C6-4060-A577-7519779B2CBB}"/>
              </a:ext>
            </a:extLst>
          </p:cNvPr>
          <p:cNvSpPr txBox="1"/>
          <p:nvPr/>
        </p:nvSpPr>
        <p:spPr>
          <a:xfrm>
            <a:off x="257487" y="3603632"/>
            <a:ext cx="1399256" cy="338554"/>
          </a:xfrm>
          <a:prstGeom prst="rect">
            <a:avLst/>
          </a:prstGeom>
          <a:noFill/>
        </p:spPr>
        <p:txBody>
          <a:bodyPr wrap="square" rtlCol="0">
            <a:spAutoFit/>
          </a:bodyPr>
          <a:lstStyle/>
          <a:p>
            <a:r>
              <a:rPr lang="en-US" altLang="ja-JP" sz="1600" dirty="0"/>
              <a:t>2019</a:t>
            </a:r>
            <a:r>
              <a:rPr lang="ja-JP" altLang="en-US" sz="1600" dirty="0"/>
              <a:t>年</a:t>
            </a:r>
            <a:r>
              <a:rPr lang="en-US" altLang="ja-JP" sz="1600" dirty="0"/>
              <a:t>3</a:t>
            </a:r>
            <a:r>
              <a:rPr lang="ja-JP" altLang="en-US" sz="1600" dirty="0"/>
              <a:t>月</a:t>
            </a:r>
          </a:p>
        </p:txBody>
      </p:sp>
      <p:sp>
        <p:nvSpPr>
          <p:cNvPr id="17" name="テキスト ボックス 16">
            <a:extLst>
              <a:ext uri="{FF2B5EF4-FFF2-40B4-BE49-F238E27FC236}">
                <a16:creationId xmlns:a16="http://schemas.microsoft.com/office/drawing/2014/main" id="{347A392E-C53E-44AB-99AB-A1A68059B01C}"/>
              </a:ext>
            </a:extLst>
          </p:cNvPr>
          <p:cNvSpPr txBox="1"/>
          <p:nvPr/>
        </p:nvSpPr>
        <p:spPr>
          <a:xfrm>
            <a:off x="1656742" y="3603632"/>
            <a:ext cx="5592555" cy="338554"/>
          </a:xfrm>
          <a:prstGeom prst="rect">
            <a:avLst/>
          </a:prstGeom>
          <a:noFill/>
        </p:spPr>
        <p:txBody>
          <a:bodyPr wrap="square" rtlCol="0">
            <a:spAutoFit/>
          </a:bodyPr>
          <a:lstStyle/>
          <a:p>
            <a:r>
              <a:rPr lang="ja-JP" altLang="en-US" sz="1600" dirty="0"/>
              <a:t>横河で、プラント操業最適化向け研究企画を立てる</a:t>
            </a:r>
          </a:p>
        </p:txBody>
      </p:sp>
      <p:sp>
        <p:nvSpPr>
          <p:cNvPr id="18" name="テキスト ボックス 17">
            <a:extLst>
              <a:ext uri="{FF2B5EF4-FFF2-40B4-BE49-F238E27FC236}">
                <a16:creationId xmlns:a16="http://schemas.microsoft.com/office/drawing/2014/main" id="{38BC64AF-6E92-427A-A895-EF01AC8462D1}"/>
              </a:ext>
            </a:extLst>
          </p:cNvPr>
          <p:cNvSpPr txBox="1"/>
          <p:nvPr/>
        </p:nvSpPr>
        <p:spPr>
          <a:xfrm>
            <a:off x="1656742" y="3974882"/>
            <a:ext cx="10192160" cy="584775"/>
          </a:xfrm>
          <a:prstGeom prst="rect">
            <a:avLst/>
          </a:prstGeom>
          <a:noFill/>
        </p:spPr>
        <p:txBody>
          <a:bodyPr wrap="square" rtlCol="0">
            <a:spAutoFit/>
          </a:bodyPr>
          <a:lstStyle/>
          <a:p>
            <a:r>
              <a:rPr lang="ja-JP" altLang="en-US" sz="1600" dirty="0"/>
              <a:t>プラント操業最適化向けの技術として、メタヒューリスティクスベースの最適化技術が有効だと考え、安田先生に相談</a:t>
            </a:r>
          </a:p>
        </p:txBody>
      </p:sp>
      <p:sp>
        <p:nvSpPr>
          <p:cNvPr id="19" name="テキスト ボックス 18">
            <a:extLst>
              <a:ext uri="{FF2B5EF4-FFF2-40B4-BE49-F238E27FC236}">
                <a16:creationId xmlns:a16="http://schemas.microsoft.com/office/drawing/2014/main" id="{13C43B13-13F2-4301-8CDE-57DE50012B43}"/>
              </a:ext>
            </a:extLst>
          </p:cNvPr>
          <p:cNvSpPr txBox="1"/>
          <p:nvPr/>
        </p:nvSpPr>
        <p:spPr>
          <a:xfrm>
            <a:off x="257486" y="4991276"/>
            <a:ext cx="1399256" cy="338554"/>
          </a:xfrm>
          <a:prstGeom prst="rect">
            <a:avLst/>
          </a:prstGeom>
          <a:noFill/>
        </p:spPr>
        <p:txBody>
          <a:bodyPr wrap="square" rtlCol="0">
            <a:spAutoFit/>
          </a:bodyPr>
          <a:lstStyle/>
          <a:p>
            <a:r>
              <a:rPr lang="en-US" altLang="ja-JP" sz="1600" dirty="0"/>
              <a:t>2020</a:t>
            </a:r>
            <a:r>
              <a:rPr lang="ja-JP" altLang="en-US" sz="1600" dirty="0"/>
              <a:t>年</a:t>
            </a:r>
            <a:r>
              <a:rPr lang="en-US" altLang="ja-JP" sz="1600" dirty="0"/>
              <a:t>7</a:t>
            </a:r>
            <a:r>
              <a:rPr lang="ja-JP" altLang="en-US" sz="1600" dirty="0"/>
              <a:t>月</a:t>
            </a:r>
          </a:p>
        </p:txBody>
      </p:sp>
      <p:sp>
        <p:nvSpPr>
          <p:cNvPr id="20" name="テキスト ボックス 19">
            <a:extLst>
              <a:ext uri="{FF2B5EF4-FFF2-40B4-BE49-F238E27FC236}">
                <a16:creationId xmlns:a16="http://schemas.microsoft.com/office/drawing/2014/main" id="{D5E15A64-66F0-4A92-A22B-463F444B7405}"/>
              </a:ext>
            </a:extLst>
          </p:cNvPr>
          <p:cNvSpPr txBox="1"/>
          <p:nvPr/>
        </p:nvSpPr>
        <p:spPr>
          <a:xfrm>
            <a:off x="257486" y="5753155"/>
            <a:ext cx="1399256" cy="338554"/>
          </a:xfrm>
          <a:prstGeom prst="rect">
            <a:avLst/>
          </a:prstGeom>
          <a:noFill/>
        </p:spPr>
        <p:txBody>
          <a:bodyPr wrap="square" rtlCol="0">
            <a:spAutoFit/>
          </a:bodyPr>
          <a:lstStyle/>
          <a:p>
            <a:r>
              <a:rPr lang="en-US" altLang="ja-JP" sz="1600" dirty="0"/>
              <a:t>2021</a:t>
            </a:r>
            <a:r>
              <a:rPr lang="ja-JP" altLang="en-US" sz="1600" dirty="0"/>
              <a:t>年</a:t>
            </a:r>
            <a:r>
              <a:rPr lang="en-US" altLang="ja-JP" sz="1600" dirty="0"/>
              <a:t>8</a:t>
            </a:r>
            <a:r>
              <a:rPr lang="ja-JP" altLang="en-US" sz="1600" dirty="0"/>
              <a:t>月</a:t>
            </a:r>
          </a:p>
        </p:txBody>
      </p:sp>
      <p:sp>
        <p:nvSpPr>
          <p:cNvPr id="21" name="テキスト ボックス 20">
            <a:extLst>
              <a:ext uri="{FF2B5EF4-FFF2-40B4-BE49-F238E27FC236}">
                <a16:creationId xmlns:a16="http://schemas.microsoft.com/office/drawing/2014/main" id="{3DA6BAB2-E75F-4C1B-A73B-8A42A4ED1765}"/>
              </a:ext>
            </a:extLst>
          </p:cNvPr>
          <p:cNvSpPr txBox="1"/>
          <p:nvPr/>
        </p:nvSpPr>
        <p:spPr>
          <a:xfrm>
            <a:off x="1652621" y="4991276"/>
            <a:ext cx="10192160" cy="338554"/>
          </a:xfrm>
          <a:prstGeom prst="rect">
            <a:avLst/>
          </a:prstGeom>
          <a:noFill/>
        </p:spPr>
        <p:txBody>
          <a:bodyPr wrap="square" rtlCol="0">
            <a:spAutoFit/>
          </a:bodyPr>
          <a:lstStyle/>
          <a:p>
            <a:r>
              <a:rPr lang="ja-JP" altLang="en-US" sz="1600" dirty="0"/>
              <a:t>安田先生に共同研究を正式に依頼し、承諾を得る（後に契約を締結）</a:t>
            </a:r>
          </a:p>
        </p:txBody>
      </p:sp>
      <p:sp>
        <p:nvSpPr>
          <p:cNvPr id="22" name="テキスト ボックス 21">
            <a:extLst>
              <a:ext uri="{FF2B5EF4-FFF2-40B4-BE49-F238E27FC236}">
                <a16:creationId xmlns:a16="http://schemas.microsoft.com/office/drawing/2014/main" id="{6AEBFA8C-9816-40AF-B2E4-A6E2C84FEF0B}"/>
              </a:ext>
            </a:extLst>
          </p:cNvPr>
          <p:cNvSpPr txBox="1"/>
          <p:nvPr/>
        </p:nvSpPr>
        <p:spPr>
          <a:xfrm>
            <a:off x="1664982" y="5775557"/>
            <a:ext cx="10192160" cy="338554"/>
          </a:xfrm>
          <a:prstGeom prst="rect">
            <a:avLst/>
          </a:prstGeom>
          <a:noFill/>
        </p:spPr>
        <p:txBody>
          <a:bodyPr wrap="square" rtlCol="0">
            <a:spAutoFit/>
          </a:bodyPr>
          <a:lstStyle/>
          <a:p>
            <a:r>
              <a:rPr lang="ja-JP" altLang="en-US" sz="1600" dirty="0"/>
              <a:t>安田君のアルゴリズムを用いて検証し、次の課題を抽出</a:t>
            </a:r>
          </a:p>
        </p:txBody>
      </p:sp>
      <p:sp>
        <p:nvSpPr>
          <p:cNvPr id="23" name="テキスト ボックス 22">
            <a:extLst>
              <a:ext uri="{FF2B5EF4-FFF2-40B4-BE49-F238E27FC236}">
                <a16:creationId xmlns:a16="http://schemas.microsoft.com/office/drawing/2014/main" id="{423F11FC-4E58-4DCE-BD55-79C3E6136F01}"/>
              </a:ext>
            </a:extLst>
          </p:cNvPr>
          <p:cNvSpPr txBox="1"/>
          <p:nvPr/>
        </p:nvSpPr>
        <p:spPr>
          <a:xfrm>
            <a:off x="257486" y="4616346"/>
            <a:ext cx="1399256" cy="338554"/>
          </a:xfrm>
          <a:prstGeom prst="rect">
            <a:avLst/>
          </a:prstGeom>
          <a:noFill/>
        </p:spPr>
        <p:txBody>
          <a:bodyPr wrap="square" rtlCol="0">
            <a:spAutoFit/>
          </a:bodyPr>
          <a:lstStyle/>
          <a:p>
            <a:r>
              <a:rPr lang="en-US" altLang="ja-JP" sz="1600" dirty="0"/>
              <a:t>2019</a:t>
            </a:r>
            <a:r>
              <a:rPr lang="ja-JP" altLang="en-US" sz="1600" dirty="0"/>
              <a:t>年</a:t>
            </a:r>
            <a:r>
              <a:rPr lang="en-US" altLang="ja-JP" sz="1600" dirty="0"/>
              <a:t>11</a:t>
            </a:r>
            <a:r>
              <a:rPr lang="ja-JP" altLang="en-US" sz="1600" dirty="0"/>
              <a:t>月</a:t>
            </a:r>
          </a:p>
        </p:txBody>
      </p:sp>
      <p:sp>
        <p:nvSpPr>
          <p:cNvPr id="24" name="テキスト ボックス 23">
            <a:extLst>
              <a:ext uri="{FF2B5EF4-FFF2-40B4-BE49-F238E27FC236}">
                <a16:creationId xmlns:a16="http://schemas.microsoft.com/office/drawing/2014/main" id="{2B4CF4F2-27E9-4D70-A874-5EEF0AF30FA5}"/>
              </a:ext>
            </a:extLst>
          </p:cNvPr>
          <p:cNvSpPr txBox="1"/>
          <p:nvPr/>
        </p:nvSpPr>
        <p:spPr>
          <a:xfrm>
            <a:off x="1652621" y="4616346"/>
            <a:ext cx="10192160" cy="338554"/>
          </a:xfrm>
          <a:prstGeom prst="rect">
            <a:avLst/>
          </a:prstGeom>
          <a:noFill/>
        </p:spPr>
        <p:txBody>
          <a:bodyPr wrap="square" rtlCol="0">
            <a:spAutoFit/>
          </a:bodyPr>
          <a:lstStyle/>
          <a:p>
            <a:r>
              <a:rPr lang="ja-JP" altLang="en-US" sz="1600" dirty="0"/>
              <a:t>安田君に卒研テーマとして着手してもらう（修士もそれを継続）</a:t>
            </a:r>
          </a:p>
        </p:txBody>
      </p:sp>
      <p:sp>
        <p:nvSpPr>
          <p:cNvPr id="25" name="テキスト ボックス 24">
            <a:extLst>
              <a:ext uri="{FF2B5EF4-FFF2-40B4-BE49-F238E27FC236}">
                <a16:creationId xmlns:a16="http://schemas.microsoft.com/office/drawing/2014/main" id="{0C43FBA6-3302-47BC-9DD1-83C59AD9B7B7}"/>
              </a:ext>
            </a:extLst>
          </p:cNvPr>
          <p:cNvSpPr txBox="1"/>
          <p:nvPr/>
        </p:nvSpPr>
        <p:spPr>
          <a:xfrm>
            <a:off x="257486" y="6145296"/>
            <a:ext cx="1399256" cy="338554"/>
          </a:xfrm>
          <a:prstGeom prst="rect">
            <a:avLst/>
          </a:prstGeom>
          <a:noFill/>
        </p:spPr>
        <p:txBody>
          <a:bodyPr wrap="square" rtlCol="0">
            <a:spAutoFit/>
          </a:bodyPr>
          <a:lstStyle/>
          <a:p>
            <a:r>
              <a:rPr lang="en-US" altLang="ja-JP" sz="1600" dirty="0"/>
              <a:t>2021</a:t>
            </a:r>
            <a:r>
              <a:rPr lang="ja-JP" altLang="en-US" sz="1600" dirty="0"/>
              <a:t>年</a:t>
            </a:r>
            <a:r>
              <a:rPr lang="en-US" altLang="ja-JP" sz="1600" dirty="0"/>
              <a:t>10</a:t>
            </a:r>
            <a:r>
              <a:rPr lang="ja-JP" altLang="en-US" sz="1600" dirty="0"/>
              <a:t>月</a:t>
            </a:r>
          </a:p>
        </p:txBody>
      </p:sp>
      <p:sp>
        <p:nvSpPr>
          <p:cNvPr id="26" name="テキスト ボックス 25">
            <a:extLst>
              <a:ext uri="{FF2B5EF4-FFF2-40B4-BE49-F238E27FC236}">
                <a16:creationId xmlns:a16="http://schemas.microsoft.com/office/drawing/2014/main" id="{709A2E26-F783-4577-B62F-2A2B05535A3A}"/>
              </a:ext>
            </a:extLst>
          </p:cNvPr>
          <p:cNvSpPr txBox="1"/>
          <p:nvPr/>
        </p:nvSpPr>
        <p:spPr>
          <a:xfrm>
            <a:off x="1664982" y="6166748"/>
            <a:ext cx="10192160" cy="338554"/>
          </a:xfrm>
          <a:prstGeom prst="rect">
            <a:avLst/>
          </a:prstGeom>
          <a:noFill/>
        </p:spPr>
        <p:txBody>
          <a:bodyPr wrap="square" rtlCol="0">
            <a:spAutoFit/>
          </a:bodyPr>
          <a:lstStyle/>
          <a:p>
            <a:r>
              <a:rPr lang="ja-JP" altLang="en-US" sz="1600" dirty="0"/>
              <a:t>佐藤君、小嶋君の研究テーマとして、現在の課題解決を見据えたアルゴリズム改良に着手してもらう</a:t>
            </a:r>
          </a:p>
        </p:txBody>
      </p:sp>
      <p:sp>
        <p:nvSpPr>
          <p:cNvPr id="27" name="テキスト ボックス 26">
            <a:extLst>
              <a:ext uri="{FF2B5EF4-FFF2-40B4-BE49-F238E27FC236}">
                <a16:creationId xmlns:a16="http://schemas.microsoft.com/office/drawing/2014/main" id="{E61A4A28-250F-4800-A70A-DF2811F297A8}"/>
              </a:ext>
            </a:extLst>
          </p:cNvPr>
          <p:cNvSpPr txBox="1"/>
          <p:nvPr/>
        </p:nvSpPr>
        <p:spPr>
          <a:xfrm>
            <a:off x="257487" y="2484282"/>
            <a:ext cx="1332416" cy="338554"/>
          </a:xfrm>
          <a:prstGeom prst="rect">
            <a:avLst/>
          </a:prstGeom>
          <a:noFill/>
        </p:spPr>
        <p:txBody>
          <a:bodyPr wrap="square" rtlCol="0">
            <a:spAutoFit/>
          </a:bodyPr>
          <a:lstStyle/>
          <a:p>
            <a:r>
              <a:rPr lang="en-US" altLang="ja-JP" sz="1600" dirty="0"/>
              <a:t>2016</a:t>
            </a:r>
            <a:r>
              <a:rPr lang="ja-JP" altLang="en-US" sz="1600" dirty="0"/>
              <a:t>年</a:t>
            </a:r>
            <a:r>
              <a:rPr lang="en-US" altLang="ja-JP" sz="1600" dirty="0"/>
              <a:t>3</a:t>
            </a:r>
            <a:r>
              <a:rPr lang="ja-JP" altLang="en-US" sz="1600" dirty="0"/>
              <a:t>月</a:t>
            </a:r>
          </a:p>
        </p:txBody>
      </p:sp>
      <p:sp>
        <p:nvSpPr>
          <p:cNvPr id="28" name="テキスト ボックス 27">
            <a:extLst>
              <a:ext uri="{FF2B5EF4-FFF2-40B4-BE49-F238E27FC236}">
                <a16:creationId xmlns:a16="http://schemas.microsoft.com/office/drawing/2014/main" id="{F7E3296A-5FB4-4B81-8D10-E26F6318A4BA}"/>
              </a:ext>
            </a:extLst>
          </p:cNvPr>
          <p:cNvSpPr txBox="1"/>
          <p:nvPr/>
        </p:nvSpPr>
        <p:spPr>
          <a:xfrm>
            <a:off x="1662864" y="2484013"/>
            <a:ext cx="2701073" cy="338554"/>
          </a:xfrm>
          <a:prstGeom prst="rect">
            <a:avLst/>
          </a:prstGeom>
          <a:noFill/>
        </p:spPr>
        <p:txBody>
          <a:bodyPr wrap="square" rtlCol="0">
            <a:spAutoFit/>
          </a:bodyPr>
          <a:lstStyle/>
          <a:p>
            <a:r>
              <a:rPr lang="ja-JP" altLang="en-US" sz="1600" dirty="0"/>
              <a:t>首都大 安田研 修士修了</a:t>
            </a:r>
          </a:p>
        </p:txBody>
      </p:sp>
      <p:sp>
        <p:nvSpPr>
          <p:cNvPr id="31" name="テキスト ボックス 30">
            <a:extLst>
              <a:ext uri="{FF2B5EF4-FFF2-40B4-BE49-F238E27FC236}">
                <a16:creationId xmlns:a16="http://schemas.microsoft.com/office/drawing/2014/main" id="{AFAAACEF-A44B-4A1A-9136-4F5CB083D83D}"/>
              </a:ext>
            </a:extLst>
          </p:cNvPr>
          <p:cNvSpPr txBox="1"/>
          <p:nvPr/>
        </p:nvSpPr>
        <p:spPr>
          <a:xfrm>
            <a:off x="253365" y="5379570"/>
            <a:ext cx="1399256" cy="338554"/>
          </a:xfrm>
          <a:prstGeom prst="rect">
            <a:avLst/>
          </a:prstGeom>
          <a:noFill/>
        </p:spPr>
        <p:txBody>
          <a:bodyPr wrap="square" rtlCol="0">
            <a:spAutoFit/>
          </a:bodyPr>
          <a:lstStyle/>
          <a:p>
            <a:r>
              <a:rPr lang="en-US" altLang="ja-JP" sz="1600" dirty="0"/>
              <a:t>2020</a:t>
            </a:r>
            <a:r>
              <a:rPr lang="ja-JP" altLang="en-US" sz="1600" dirty="0"/>
              <a:t>年</a:t>
            </a:r>
            <a:r>
              <a:rPr lang="en-US" altLang="ja-JP" sz="1600" dirty="0"/>
              <a:t>10</a:t>
            </a:r>
            <a:r>
              <a:rPr lang="ja-JP" altLang="en-US" sz="1600" dirty="0"/>
              <a:t>月</a:t>
            </a:r>
          </a:p>
        </p:txBody>
      </p:sp>
      <p:sp>
        <p:nvSpPr>
          <p:cNvPr id="32" name="テキスト ボックス 31">
            <a:extLst>
              <a:ext uri="{FF2B5EF4-FFF2-40B4-BE49-F238E27FC236}">
                <a16:creationId xmlns:a16="http://schemas.microsoft.com/office/drawing/2014/main" id="{15A52158-CB4D-446C-BA0A-F9A6DC04C21B}"/>
              </a:ext>
            </a:extLst>
          </p:cNvPr>
          <p:cNvSpPr txBox="1"/>
          <p:nvPr/>
        </p:nvSpPr>
        <p:spPr>
          <a:xfrm>
            <a:off x="1652621" y="5392979"/>
            <a:ext cx="3664901" cy="338554"/>
          </a:xfrm>
          <a:prstGeom prst="rect">
            <a:avLst/>
          </a:prstGeom>
          <a:noFill/>
        </p:spPr>
        <p:txBody>
          <a:bodyPr wrap="square" rtlCol="0">
            <a:spAutoFit/>
          </a:bodyPr>
          <a:lstStyle/>
          <a:p>
            <a:r>
              <a:rPr lang="ja-JP" altLang="en-US" sz="1600" dirty="0"/>
              <a:t>都立大 安田研 博士修了</a:t>
            </a:r>
          </a:p>
        </p:txBody>
      </p:sp>
    </p:spTree>
    <p:extLst>
      <p:ext uri="{BB962C8B-B14F-4D97-AF65-F5344CB8AC3E}">
        <p14:creationId xmlns:p14="http://schemas.microsoft.com/office/powerpoint/2010/main" val="3714413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95339"/>
            <a:ext cx="10515600" cy="1325563"/>
          </a:xfrm>
        </p:spPr>
        <p:txBody>
          <a:bodyPr/>
          <a:lstStyle/>
          <a:p>
            <a:r>
              <a:rPr kumimoji="1" lang="ja-JP" altLang="en-US" dirty="0"/>
              <a:t>構成</a:t>
            </a:r>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5</a:t>
            </a:fld>
            <a:endParaRPr kumimoji="1" lang="ja-JP" altLang="en-US" sz="1800" dirty="0"/>
          </a:p>
        </p:txBody>
      </p:sp>
      <p:sp>
        <p:nvSpPr>
          <p:cNvPr id="10" name="テキスト ボックス 9">
            <a:extLst>
              <a:ext uri="{FF2B5EF4-FFF2-40B4-BE49-F238E27FC236}">
                <a16:creationId xmlns:a16="http://schemas.microsoft.com/office/drawing/2014/main" id="{B5B0DDDB-0FA4-4EB0-9B40-0C254975D8D1}"/>
              </a:ext>
            </a:extLst>
          </p:cNvPr>
          <p:cNvSpPr txBox="1"/>
          <p:nvPr/>
        </p:nvSpPr>
        <p:spPr>
          <a:xfrm>
            <a:off x="555811" y="1420902"/>
            <a:ext cx="11259671" cy="2554545"/>
          </a:xfrm>
          <a:prstGeom prst="rect">
            <a:avLst/>
          </a:prstGeom>
          <a:noFill/>
        </p:spPr>
        <p:txBody>
          <a:bodyPr wrap="square" rtlCol="0">
            <a:spAutoFit/>
          </a:bodyPr>
          <a:lstStyle/>
          <a:p>
            <a:pPr marL="514350" indent="-514350">
              <a:spcBef>
                <a:spcPts val="600"/>
              </a:spcBef>
              <a:buClr>
                <a:srgbClr val="FFC000"/>
              </a:buClr>
              <a:buFont typeface="+mj-lt"/>
              <a:buAutoNum type="arabicPeriod"/>
            </a:pPr>
            <a:r>
              <a:rPr lang="ja-JP" altLang="en-US" sz="2800" dirty="0"/>
              <a:t>本研究テーマの背景</a:t>
            </a:r>
            <a:endParaRPr lang="en-US" altLang="ja-JP" sz="2800" dirty="0"/>
          </a:p>
          <a:p>
            <a:pPr marL="514350" indent="-514350">
              <a:spcBef>
                <a:spcPts val="600"/>
              </a:spcBef>
              <a:buClr>
                <a:srgbClr val="FFC000"/>
              </a:buClr>
              <a:buFont typeface="+mj-lt"/>
              <a:buAutoNum type="arabicPeriod"/>
            </a:pPr>
            <a:r>
              <a:rPr lang="ja-JP" altLang="en-US" sz="2800" dirty="0"/>
              <a:t>有制約最適化における探索戦略</a:t>
            </a:r>
            <a:endParaRPr lang="en-US" altLang="ja-JP" sz="2800" dirty="0"/>
          </a:p>
          <a:p>
            <a:pPr marL="514350" indent="-514350">
              <a:spcBef>
                <a:spcPts val="600"/>
              </a:spcBef>
              <a:buClr>
                <a:srgbClr val="FFC000"/>
              </a:buClr>
              <a:buFont typeface="+mj-lt"/>
              <a:buAutoNum type="arabicPeriod"/>
            </a:pPr>
            <a:r>
              <a:rPr lang="ja-JP" altLang="en-US" sz="2800" dirty="0"/>
              <a:t>アルゴリズムの各機能に対する考察</a:t>
            </a:r>
            <a:endParaRPr lang="en-US" altLang="ja-JP" sz="2800" dirty="0"/>
          </a:p>
          <a:p>
            <a:pPr marL="514350" indent="-514350">
              <a:spcBef>
                <a:spcPts val="600"/>
              </a:spcBef>
              <a:buClr>
                <a:srgbClr val="FFC000"/>
              </a:buClr>
              <a:buFont typeface="+mj-lt"/>
              <a:buAutoNum type="arabicPeriod"/>
            </a:pPr>
            <a:r>
              <a:rPr lang="ja-JP" altLang="en-US" sz="2800" dirty="0"/>
              <a:t>探索戦略を実現するための方針</a:t>
            </a:r>
            <a:endParaRPr lang="en-US" altLang="ja-JP" sz="2800" dirty="0"/>
          </a:p>
          <a:p>
            <a:pPr marL="514350" indent="-514350">
              <a:spcBef>
                <a:spcPts val="600"/>
              </a:spcBef>
              <a:buClr>
                <a:srgbClr val="FFC000"/>
              </a:buClr>
              <a:buFont typeface="+mj-lt"/>
              <a:buAutoNum type="arabicPeriod"/>
            </a:pPr>
            <a:r>
              <a:rPr lang="ja-JP" altLang="en-US" sz="2800" dirty="0"/>
              <a:t>まとめ</a:t>
            </a:r>
            <a:endParaRPr lang="en-US" altLang="ja-JP" sz="2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856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131198"/>
            <a:ext cx="10515600" cy="1325563"/>
          </a:xfrm>
        </p:spPr>
        <p:txBody>
          <a:bodyPr/>
          <a:lstStyle/>
          <a:p>
            <a:r>
              <a:rPr kumimoji="1" lang="ja-JP" altLang="en-US" dirty="0"/>
              <a:t>横河電機と社内テーマの背景</a:t>
            </a:r>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6</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6285AA6-97CF-4DDD-A5A8-74AB94B8F267}"/>
              </a:ext>
            </a:extLst>
          </p:cNvPr>
          <p:cNvSpPr txBox="1"/>
          <p:nvPr/>
        </p:nvSpPr>
        <p:spPr>
          <a:xfrm>
            <a:off x="555812" y="31096"/>
            <a:ext cx="4733364" cy="369332"/>
          </a:xfrm>
          <a:prstGeom prst="rect">
            <a:avLst/>
          </a:prstGeom>
          <a:noFill/>
        </p:spPr>
        <p:txBody>
          <a:bodyPr wrap="square" rtlCol="0">
            <a:spAutoFit/>
          </a:bodyPr>
          <a:lstStyle/>
          <a:p>
            <a:r>
              <a:rPr lang="en-US" altLang="ja-JP" dirty="0"/>
              <a:t>1. </a:t>
            </a:r>
            <a:r>
              <a:rPr lang="ja-JP" altLang="en-US" dirty="0"/>
              <a:t>本研究テーマの背景</a:t>
            </a:r>
          </a:p>
        </p:txBody>
      </p:sp>
      <p:sp>
        <p:nvSpPr>
          <p:cNvPr id="21" name="テキスト ボックス 20">
            <a:extLst>
              <a:ext uri="{FF2B5EF4-FFF2-40B4-BE49-F238E27FC236}">
                <a16:creationId xmlns:a16="http://schemas.microsoft.com/office/drawing/2014/main" id="{F337D6CF-8660-4BF4-914F-A5EA3410A4AB}"/>
              </a:ext>
            </a:extLst>
          </p:cNvPr>
          <p:cNvSpPr txBox="1"/>
          <p:nvPr/>
        </p:nvSpPr>
        <p:spPr>
          <a:xfrm>
            <a:off x="555811" y="1286428"/>
            <a:ext cx="11259671" cy="5370701"/>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横河電機は</a:t>
            </a:r>
            <a:r>
              <a:rPr lang="en-US" altLang="ja-JP" sz="2800" dirty="0"/>
              <a:t>Industrial Automation</a:t>
            </a:r>
            <a:r>
              <a:rPr lang="ja-JP" altLang="en-US" sz="2800" dirty="0"/>
              <a:t>（</a:t>
            </a:r>
            <a:r>
              <a:rPr lang="en-US" altLang="ja-JP" sz="2800" dirty="0"/>
              <a:t>IA</a:t>
            </a:r>
            <a:r>
              <a:rPr lang="ja-JP" altLang="en-US" sz="2800" dirty="0"/>
              <a:t>）の電機メーカー。</a:t>
            </a:r>
            <a:endParaRPr lang="en-US" altLang="ja-JP" sz="2800" dirty="0"/>
          </a:p>
          <a:p>
            <a:pPr marL="914400" lvl="1" indent="-457200">
              <a:spcBef>
                <a:spcPts val="600"/>
              </a:spcBef>
              <a:buClr>
                <a:schemeClr val="bg1">
                  <a:lumMod val="65000"/>
                </a:schemeClr>
              </a:buClr>
              <a:buFont typeface="Wingdings" panose="05000000000000000000" pitchFamily="2" charset="2"/>
              <a:buChar char="u"/>
            </a:pPr>
            <a:r>
              <a:rPr lang="ja-JP" altLang="en-US" sz="2400" dirty="0"/>
              <a:t>産業分野（主にプラント）で自動化を目指し、主に計測機器や制御システム（</a:t>
            </a:r>
            <a:r>
              <a:rPr lang="en-US" altLang="ja-JP" sz="2400" dirty="0"/>
              <a:t>DCS</a:t>
            </a:r>
            <a:r>
              <a:rPr lang="ja-JP" altLang="en-US" sz="2400" dirty="0"/>
              <a:t>）などの製品を開発・販売してきた</a:t>
            </a:r>
            <a:endParaRPr lang="en-US" altLang="ja-JP" sz="2400" dirty="0"/>
          </a:p>
          <a:p>
            <a:pPr marL="914400" lvl="1" indent="-457200">
              <a:spcBef>
                <a:spcPts val="600"/>
              </a:spcBef>
              <a:buClr>
                <a:schemeClr val="bg1">
                  <a:lumMod val="65000"/>
                </a:schemeClr>
              </a:buClr>
              <a:buFont typeface="Wingdings" panose="05000000000000000000" pitchFamily="2" charset="2"/>
              <a:buChar char="u"/>
            </a:pPr>
            <a:r>
              <a:rPr lang="ja-JP" altLang="en-US" sz="2400" dirty="0"/>
              <a:t>化学メーカー、石油精製、電力会社などが主力顧客（</a:t>
            </a:r>
            <a:r>
              <a:rPr lang="en-US" altLang="ja-JP" sz="2400" dirty="0"/>
              <a:t>B to B</a:t>
            </a:r>
            <a:r>
              <a:rPr lang="ja-JP" altLang="en-US" sz="2400" dirty="0"/>
              <a:t>）</a:t>
            </a:r>
            <a:endParaRPr lang="en-US" altLang="ja-JP" sz="2400" dirty="0"/>
          </a:p>
          <a:p>
            <a:pPr marL="914400" lvl="1" indent="-457200">
              <a:spcBef>
                <a:spcPts val="600"/>
              </a:spcBef>
              <a:buClr>
                <a:schemeClr val="bg1">
                  <a:lumMod val="65000"/>
                </a:schemeClr>
              </a:buClr>
              <a:buFont typeface="Wingdings" panose="05000000000000000000" pitchFamily="2" charset="2"/>
              <a:buChar char="u"/>
            </a:pPr>
            <a:r>
              <a:rPr lang="en-US" altLang="ja-JP" sz="2400" dirty="0"/>
              <a:t>IA</a:t>
            </a:r>
            <a:r>
              <a:rPr lang="ja-JP" altLang="en-US" sz="2400" dirty="0"/>
              <a:t>分野では国内トップ、世界でも</a:t>
            </a:r>
            <a:r>
              <a:rPr lang="en-US" altLang="ja-JP" sz="2400" dirty="0"/>
              <a:t>Big6</a:t>
            </a:r>
            <a:r>
              <a:rPr lang="ja-JP" altLang="en-US" sz="2400" dirty="0"/>
              <a:t>と呼ばれ、</a:t>
            </a:r>
            <a:r>
              <a:rPr lang="en-US" altLang="ja-JP" sz="2400" dirty="0"/>
              <a:t>106</a:t>
            </a:r>
            <a:r>
              <a:rPr lang="ja-JP" altLang="en-US" sz="2400" dirty="0"/>
              <a:t>周年を迎える</a:t>
            </a:r>
            <a:endParaRPr lang="en-US" altLang="ja-JP" sz="2400" dirty="0"/>
          </a:p>
          <a:p>
            <a:pPr marL="342900" indent="-342900">
              <a:buClr>
                <a:srgbClr val="FFC000"/>
              </a:buClr>
              <a:buFont typeface="Wingdings" panose="05000000000000000000" pitchFamily="2" charset="2"/>
              <a:buChar char="n"/>
            </a:pPr>
            <a:r>
              <a:rPr lang="ja-JP" altLang="en-US" sz="2800" dirty="0"/>
              <a:t>「プラント操業」の軸となる製品売上が最も大きいが、その伸びは小さくなってきており、革新が必要。</a:t>
            </a:r>
            <a:endParaRPr lang="en-US" altLang="ja-JP" sz="2400" dirty="0"/>
          </a:p>
          <a:p>
            <a:pPr marL="914400" lvl="1" indent="-457200">
              <a:spcBef>
                <a:spcPts val="600"/>
              </a:spcBef>
              <a:buClr>
                <a:schemeClr val="bg1">
                  <a:lumMod val="65000"/>
                </a:schemeClr>
              </a:buClr>
              <a:buFont typeface="Wingdings" panose="05000000000000000000" pitchFamily="2" charset="2"/>
              <a:buChar char="u"/>
            </a:pPr>
            <a:r>
              <a:rPr lang="ja-JP" altLang="en-US" sz="2400" dirty="0"/>
              <a:t>メンテナンス・更新費用に依存（同じ市場で同じ戦略は継続しない）</a:t>
            </a:r>
            <a:endParaRPr lang="en-US" altLang="ja-JP" sz="2800" dirty="0"/>
          </a:p>
          <a:p>
            <a:pPr marL="342900" indent="-342900">
              <a:buClr>
                <a:srgbClr val="FFC000"/>
              </a:buClr>
              <a:buFont typeface="Wingdings" panose="05000000000000000000" pitchFamily="2" charset="2"/>
              <a:buChar char="n"/>
            </a:pPr>
            <a:r>
              <a:rPr lang="ja-JP" altLang="en-US" sz="2800" dirty="0"/>
              <a:t>「プラント操業」の高度化を実現するソリューションを目指す。</a:t>
            </a:r>
            <a:endParaRPr lang="en-US" altLang="ja-JP" sz="2400" dirty="0"/>
          </a:p>
          <a:p>
            <a:pPr marL="914400" lvl="1" indent="-457200">
              <a:spcBef>
                <a:spcPts val="600"/>
              </a:spcBef>
              <a:buClr>
                <a:schemeClr val="bg1">
                  <a:lumMod val="65000"/>
                </a:schemeClr>
              </a:buClr>
              <a:buFont typeface="Wingdings" panose="05000000000000000000" pitchFamily="2" charset="2"/>
              <a:buChar char="u"/>
            </a:pPr>
            <a:r>
              <a:rPr lang="ja-JP" altLang="en-US" sz="2400" dirty="0"/>
              <a:t>自動制御だけでなく、最適な操業実現を目指す</a:t>
            </a:r>
            <a:endParaRPr lang="en-US" altLang="ja-JP" sz="2400" dirty="0"/>
          </a:p>
          <a:p>
            <a:pPr marL="914400" lvl="1" indent="-457200">
              <a:spcBef>
                <a:spcPts val="600"/>
              </a:spcBef>
              <a:buClr>
                <a:schemeClr val="bg1">
                  <a:lumMod val="65000"/>
                </a:schemeClr>
              </a:buClr>
              <a:buFont typeface="Wingdings" panose="05000000000000000000" pitchFamily="2" charset="2"/>
              <a:buChar char="u"/>
            </a:pPr>
            <a:r>
              <a:rPr lang="ja-JP" altLang="en-US" sz="2400" dirty="0"/>
              <a:t>改善量に応じて報酬として一部費用をもらう（サブスクリプション型）</a:t>
            </a:r>
            <a:endParaRPr lang="en-US" altLang="ja-JP" sz="2400" dirty="0"/>
          </a:p>
          <a:p>
            <a:pPr marL="914400" lvl="1" indent="-457200">
              <a:spcBef>
                <a:spcPts val="600"/>
              </a:spcBef>
              <a:buClr>
                <a:schemeClr val="bg1">
                  <a:lumMod val="65000"/>
                </a:schemeClr>
              </a:buClr>
              <a:buFont typeface="Wingdings" panose="05000000000000000000" pitchFamily="2" charset="2"/>
              <a:buChar char="u"/>
            </a:pPr>
            <a:r>
              <a:rPr lang="ja-JP" altLang="en-US" sz="2400" dirty="0"/>
              <a:t>このソリューションは</a:t>
            </a:r>
            <a:r>
              <a:rPr lang="en-US" altLang="ja-JP" sz="2400" dirty="0"/>
              <a:t>2017</a:t>
            </a:r>
            <a:r>
              <a:rPr lang="ja-JP" altLang="en-US" sz="2400" dirty="0"/>
              <a:t>年に製品化した（</a:t>
            </a:r>
            <a:r>
              <a:rPr lang="en-US" altLang="ja-JP" sz="2400" dirty="0" err="1"/>
              <a:t>DDMOnEX</a:t>
            </a:r>
            <a:r>
              <a:rPr lang="ja-JP" altLang="en-US" sz="2400" dirty="0"/>
              <a:t>）</a:t>
            </a:r>
            <a:endParaRPr lang="en-US" altLang="ja-JP" sz="2800" dirty="0"/>
          </a:p>
        </p:txBody>
      </p:sp>
    </p:spTree>
    <p:extLst>
      <p:ext uri="{BB962C8B-B14F-4D97-AF65-F5344CB8AC3E}">
        <p14:creationId xmlns:p14="http://schemas.microsoft.com/office/powerpoint/2010/main" val="905027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131198"/>
            <a:ext cx="10515600" cy="1325563"/>
          </a:xfrm>
        </p:spPr>
        <p:txBody>
          <a:bodyPr/>
          <a:lstStyle/>
          <a:p>
            <a:r>
              <a:rPr lang="ja-JP" altLang="en-US" dirty="0"/>
              <a:t>プラントのモデリング工数の課題</a:t>
            </a:r>
            <a:endParaRPr kumimoji="1" lang="ja-JP" altLang="en-US" dirty="0"/>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7</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6285AA6-97CF-4DDD-A5A8-74AB94B8F267}"/>
              </a:ext>
            </a:extLst>
          </p:cNvPr>
          <p:cNvSpPr txBox="1"/>
          <p:nvPr/>
        </p:nvSpPr>
        <p:spPr>
          <a:xfrm>
            <a:off x="555812" y="31096"/>
            <a:ext cx="4733364" cy="369332"/>
          </a:xfrm>
          <a:prstGeom prst="rect">
            <a:avLst/>
          </a:prstGeom>
          <a:noFill/>
        </p:spPr>
        <p:txBody>
          <a:bodyPr wrap="square" rtlCol="0">
            <a:spAutoFit/>
          </a:bodyPr>
          <a:lstStyle/>
          <a:p>
            <a:r>
              <a:rPr lang="en-US" altLang="ja-JP" dirty="0"/>
              <a:t>1. </a:t>
            </a:r>
            <a:r>
              <a:rPr lang="ja-JP" altLang="en-US" dirty="0"/>
              <a:t>本研究テーマの背景</a:t>
            </a:r>
          </a:p>
        </p:txBody>
      </p:sp>
      <p:sp>
        <p:nvSpPr>
          <p:cNvPr id="21" name="テキスト ボックス 20">
            <a:extLst>
              <a:ext uri="{FF2B5EF4-FFF2-40B4-BE49-F238E27FC236}">
                <a16:creationId xmlns:a16="http://schemas.microsoft.com/office/drawing/2014/main" id="{F337D6CF-8660-4BF4-914F-A5EA3410A4AB}"/>
              </a:ext>
            </a:extLst>
          </p:cNvPr>
          <p:cNvSpPr txBox="1"/>
          <p:nvPr/>
        </p:nvSpPr>
        <p:spPr>
          <a:xfrm>
            <a:off x="555811" y="1286428"/>
            <a:ext cx="11259671" cy="523220"/>
          </a:xfrm>
          <a:prstGeom prst="rect">
            <a:avLst/>
          </a:prstGeom>
          <a:noFill/>
        </p:spPr>
        <p:txBody>
          <a:bodyPr wrap="square" rtlCol="0">
            <a:spAutoFit/>
          </a:bodyPr>
          <a:lstStyle/>
          <a:p>
            <a:pPr marL="342900" indent="-342900">
              <a:buClr>
                <a:srgbClr val="FFC000"/>
              </a:buClr>
              <a:buFont typeface="Wingdings" panose="05000000000000000000" pitchFamily="2" charset="2"/>
              <a:buChar char="n"/>
            </a:pPr>
            <a:r>
              <a:rPr lang="ja-JP" altLang="en-US" sz="2800" dirty="0"/>
              <a:t>数理最適化用プラントモデルの作成には工数がかかる。</a:t>
            </a:r>
            <a:endParaRPr lang="en-US" altLang="ja-JP" sz="2800" dirty="0"/>
          </a:p>
        </p:txBody>
      </p:sp>
      <p:sp>
        <p:nvSpPr>
          <p:cNvPr id="7" name="矢印: 右 6">
            <a:extLst>
              <a:ext uri="{FF2B5EF4-FFF2-40B4-BE49-F238E27FC236}">
                <a16:creationId xmlns:a16="http://schemas.microsoft.com/office/drawing/2014/main" id="{6EA9AEF3-406D-4F81-B7D8-183E767AD504}"/>
              </a:ext>
            </a:extLst>
          </p:cNvPr>
          <p:cNvSpPr/>
          <p:nvPr/>
        </p:nvSpPr>
        <p:spPr>
          <a:xfrm rot="5400000">
            <a:off x="810292" y="4095647"/>
            <a:ext cx="3961069" cy="1003606"/>
          </a:xfrm>
          <a:prstGeom prst="rightArrow">
            <a:avLst>
              <a:gd name="adj1" fmla="val 50000"/>
              <a:gd name="adj2" fmla="val 31018"/>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79CD183E-7861-40F6-A403-4945EDDE69D6}"/>
              </a:ext>
            </a:extLst>
          </p:cNvPr>
          <p:cNvSpPr/>
          <p:nvPr/>
        </p:nvSpPr>
        <p:spPr>
          <a:xfrm>
            <a:off x="1355772" y="2022635"/>
            <a:ext cx="2870108" cy="424984"/>
          </a:xfrm>
          <a:prstGeom prst="round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最適化効果試算手順例</a:t>
            </a:r>
            <a:endParaRPr kumimoji="1" lang="ja-JP" altLang="en-US" sz="2000" dirty="0"/>
          </a:p>
        </p:txBody>
      </p:sp>
      <p:cxnSp>
        <p:nvCxnSpPr>
          <p:cNvPr id="9" name="直線コネクタ 8">
            <a:extLst>
              <a:ext uri="{FF2B5EF4-FFF2-40B4-BE49-F238E27FC236}">
                <a16:creationId xmlns:a16="http://schemas.microsoft.com/office/drawing/2014/main" id="{35F3C1C6-9D32-43DD-952C-2452FFD52A1C}"/>
              </a:ext>
            </a:extLst>
          </p:cNvPr>
          <p:cNvCxnSpPr>
            <a:cxnSpLocks/>
          </p:cNvCxnSpPr>
          <p:nvPr/>
        </p:nvCxnSpPr>
        <p:spPr>
          <a:xfrm flipV="1">
            <a:off x="4318860" y="2526713"/>
            <a:ext cx="878666" cy="248529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BA30525-0857-49BF-A298-6C07C75ED529}"/>
              </a:ext>
            </a:extLst>
          </p:cNvPr>
          <p:cNvCxnSpPr>
            <a:cxnSpLocks/>
          </p:cNvCxnSpPr>
          <p:nvPr/>
        </p:nvCxnSpPr>
        <p:spPr>
          <a:xfrm>
            <a:off x="4307497" y="5401436"/>
            <a:ext cx="890029" cy="65630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11" name="矢印: 右 10">
            <a:extLst>
              <a:ext uri="{FF2B5EF4-FFF2-40B4-BE49-F238E27FC236}">
                <a16:creationId xmlns:a16="http://schemas.microsoft.com/office/drawing/2014/main" id="{3C9612FC-C14F-49BE-8BCD-749A2FFAA3B0}"/>
              </a:ext>
            </a:extLst>
          </p:cNvPr>
          <p:cNvSpPr/>
          <p:nvPr/>
        </p:nvSpPr>
        <p:spPr>
          <a:xfrm rot="5400000">
            <a:off x="4178543" y="3969826"/>
            <a:ext cx="4151744" cy="1003606"/>
          </a:xfrm>
          <a:prstGeom prst="rightArrow">
            <a:avLst>
              <a:gd name="adj1" fmla="val 50000"/>
              <a:gd name="adj2" fmla="val 31018"/>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AD45698-9882-43E9-9296-A7074A4785E6}"/>
              </a:ext>
            </a:extLst>
          </p:cNvPr>
          <p:cNvSpPr/>
          <p:nvPr/>
        </p:nvSpPr>
        <p:spPr>
          <a:xfrm>
            <a:off x="5197529" y="3476553"/>
            <a:ext cx="2113768" cy="3432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設備特性の定式化</a:t>
            </a:r>
          </a:p>
        </p:txBody>
      </p:sp>
      <p:sp>
        <p:nvSpPr>
          <p:cNvPr id="13" name="正方形/長方形 12">
            <a:extLst>
              <a:ext uri="{FF2B5EF4-FFF2-40B4-BE49-F238E27FC236}">
                <a16:creationId xmlns:a16="http://schemas.microsoft.com/office/drawing/2014/main" id="{749CDC66-779A-4E77-88D8-8334410A025D}"/>
              </a:ext>
            </a:extLst>
          </p:cNvPr>
          <p:cNvSpPr/>
          <p:nvPr/>
        </p:nvSpPr>
        <p:spPr>
          <a:xfrm>
            <a:off x="5197527" y="3951561"/>
            <a:ext cx="2113768" cy="5734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モデルの</a:t>
            </a:r>
            <a:endParaRPr lang="en-US" altLang="ja-JP" dirty="0">
              <a:solidFill>
                <a:schemeClr val="tx1"/>
              </a:solidFill>
            </a:endParaRPr>
          </a:p>
          <a:p>
            <a:pPr algn="ctr"/>
            <a:r>
              <a:rPr lang="ja-JP" altLang="en-US" dirty="0">
                <a:solidFill>
                  <a:schemeClr val="tx1"/>
                </a:solidFill>
              </a:rPr>
              <a:t>プログラム作成</a:t>
            </a:r>
            <a:endParaRPr kumimoji="1" lang="ja-JP" altLang="en-US" dirty="0">
              <a:solidFill>
                <a:schemeClr val="tx1"/>
              </a:solidFill>
            </a:endParaRPr>
          </a:p>
        </p:txBody>
      </p:sp>
      <p:sp>
        <p:nvSpPr>
          <p:cNvPr id="15" name="正方形/長方形 14">
            <a:extLst>
              <a:ext uri="{FF2B5EF4-FFF2-40B4-BE49-F238E27FC236}">
                <a16:creationId xmlns:a16="http://schemas.microsoft.com/office/drawing/2014/main" id="{385A8659-EE92-4AE4-B5D3-AF43ECDB9018}"/>
              </a:ext>
            </a:extLst>
          </p:cNvPr>
          <p:cNvSpPr/>
          <p:nvPr/>
        </p:nvSpPr>
        <p:spPr>
          <a:xfrm>
            <a:off x="5197528" y="4683025"/>
            <a:ext cx="2113768" cy="3432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モデル精度の確認</a:t>
            </a:r>
            <a:endParaRPr kumimoji="1" lang="ja-JP" altLang="en-US" b="1" dirty="0">
              <a:solidFill>
                <a:schemeClr val="tx1"/>
              </a:solidFill>
            </a:endParaRPr>
          </a:p>
        </p:txBody>
      </p:sp>
      <p:sp>
        <p:nvSpPr>
          <p:cNvPr id="17" name="正方形/長方形 16">
            <a:extLst>
              <a:ext uri="{FF2B5EF4-FFF2-40B4-BE49-F238E27FC236}">
                <a16:creationId xmlns:a16="http://schemas.microsoft.com/office/drawing/2014/main" id="{1F469DC0-FF56-45E0-889A-8D728DD58BCB}"/>
              </a:ext>
            </a:extLst>
          </p:cNvPr>
          <p:cNvSpPr/>
          <p:nvPr/>
        </p:nvSpPr>
        <p:spPr>
          <a:xfrm>
            <a:off x="5197527" y="2526713"/>
            <a:ext cx="2113768" cy="3432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設備フロー図作成</a:t>
            </a:r>
            <a:endParaRPr kumimoji="1" lang="ja-JP" altLang="en-US" b="1" dirty="0">
              <a:solidFill>
                <a:schemeClr val="tx1"/>
              </a:solidFill>
            </a:endParaRPr>
          </a:p>
        </p:txBody>
      </p:sp>
      <p:sp>
        <p:nvSpPr>
          <p:cNvPr id="18" name="正方形/長方形 17">
            <a:extLst>
              <a:ext uri="{FF2B5EF4-FFF2-40B4-BE49-F238E27FC236}">
                <a16:creationId xmlns:a16="http://schemas.microsoft.com/office/drawing/2014/main" id="{6874AEAB-12FB-4C59-8C0E-729356081743}"/>
              </a:ext>
            </a:extLst>
          </p:cNvPr>
          <p:cNvSpPr/>
          <p:nvPr/>
        </p:nvSpPr>
        <p:spPr>
          <a:xfrm>
            <a:off x="5197527" y="2997365"/>
            <a:ext cx="2113768" cy="3432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制約条件の定式化</a:t>
            </a:r>
          </a:p>
        </p:txBody>
      </p:sp>
      <p:sp>
        <p:nvSpPr>
          <p:cNvPr id="19" name="正方形/長方形 18">
            <a:extLst>
              <a:ext uri="{FF2B5EF4-FFF2-40B4-BE49-F238E27FC236}">
                <a16:creationId xmlns:a16="http://schemas.microsoft.com/office/drawing/2014/main" id="{1EDBAB0E-3356-446D-A131-AA9C059E7D05}"/>
              </a:ext>
            </a:extLst>
          </p:cNvPr>
          <p:cNvSpPr/>
          <p:nvPr/>
        </p:nvSpPr>
        <p:spPr>
          <a:xfrm>
            <a:off x="5197527" y="5194172"/>
            <a:ext cx="2295470" cy="349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プラントモデル検証</a:t>
            </a:r>
            <a:endParaRPr kumimoji="1" lang="ja-JP" altLang="en-US" b="1" dirty="0">
              <a:solidFill>
                <a:schemeClr val="tx1"/>
              </a:solidFill>
            </a:endParaRPr>
          </a:p>
        </p:txBody>
      </p:sp>
      <p:sp>
        <p:nvSpPr>
          <p:cNvPr id="20" name="正方形/長方形 19">
            <a:extLst>
              <a:ext uri="{FF2B5EF4-FFF2-40B4-BE49-F238E27FC236}">
                <a16:creationId xmlns:a16="http://schemas.microsoft.com/office/drawing/2014/main" id="{8B90CB12-A949-4474-87D8-706792A38CEF}"/>
              </a:ext>
            </a:extLst>
          </p:cNvPr>
          <p:cNvSpPr/>
          <p:nvPr/>
        </p:nvSpPr>
        <p:spPr>
          <a:xfrm>
            <a:off x="5197527" y="5714469"/>
            <a:ext cx="2113768" cy="3432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KPI</a:t>
            </a:r>
            <a:r>
              <a:rPr lang="ja-JP" altLang="en-US" dirty="0">
                <a:solidFill>
                  <a:schemeClr val="tx1"/>
                </a:solidFill>
              </a:rPr>
              <a:t>作成</a:t>
            </a:r>
            <a:endParaRPr kumimoji="1" lang="ja-JP" altLang="en-US" b="1" dirty="0">
              <a:solidFill>
                <a:schemeClr val="tx1"/>
              </a:solidFill>
            </a:endParaRPr>
          </a:p>
        </p:txBody>
      </p:sp>
      <p:sp>
        <p:nvSpPr>
          <p:cNvPr id="22" name="テキスト ボックス 21">
            <a:extLst>
              <a:ext uri="{FF2B5EF4-FFF2-40B4-BE49-F238E27FC236}">
                <a16:creationId xmlns:a16="http://schemas.microsoft.com/office/drawing/2014/main" id="{984B6A22-4A84-4242-837B-7B2A3AF1C5F2}"/>
              </a:ext>
            </a:extLst>
          </p:cNvPr>
          <p:cNvSpPr txBox="1"/>
          <p:nvPr/>
        </p:nvSpPr>
        <p:spPr>
          <a:xfrm>
            <a:off x="5381547" y="1877156"/>
            <a:ext cx="2111450" cy="400110"/>
          </a:xfrm>
          <a:prstGeom prst="rect">
            <a:avLst/>
          </a:prstGeom>
          <a:solidFill>
            <a:schemeClr val="accent3"/>
          </a:solidFill>
          <a:ln>
            <a:solidFill>
              <a:schemeClr val="accent3">
                <a:lumMod val="75000"/>
              </a:schemeClr>
            </a:solidFill>
          </a:ln>
        </p:spPr>
        <p:txBody>
          <a:bodyPr wrap="square" rtlCol="0">
            <a:spAutoFit/>
          </a:bodyPr>
          <a:lstStyle/>
          <a:p>
            <a:pPr algn="ctr"/>
            <a:r>
              <a:rPr kumimoji="1" lang="ja-JP" altLang="en-US" sz="2000" dirty="0">
                <a:solidFill>
                  <a:schemeClr val="bg1"/>
                </a:solidFill>
              </a:rPr>
              <a:t>モデリング手順</a:t>
            </a:r>
          </a:p>
        </p:txBody>
      </p:sp>
      <p:sp>
        <p:nvSpPr>
          <p:cNvPr id="23" name="正方形/長方形 22">
            <a:extLst>
              <a:ext uri="{FF2B5EF4-FFF2-40B4-BE49-F238E27FC236}">
                <a16:creationId xmlns:a16="http://schemas.microsoft.com/office/drawing/2014/main" id="{D41CCC94-B3ED-48CD-B309-24378F76C304}"/>
              </a:ext>
            </a:extLst>
          </p:cNvPr>
          <p:cNvSpPr/>
          <p:nvPr/>
        </p:nvSpPr>
        <p:spPr>
          <a:xfrm>
            <a:off x="1761490" y="3666927"/>
            <a:ext cx="2058676" cy="3775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問題設定</a:t>
            </a:r>
            <a:endParaRPr kumimoji="1" lang="ja-JP" altLang="en-US" sz="2000" b="1" dirty="0">
              <a:solidFill>
                <a:schemeClr val="tx1"/>
              </a:solidFill>
            </a:endParaRPr>
          </a:p>
        </p:txBody>
      </p:sp>
      <p:sp>
        <p:nvSpPr>
          <p:cNvPr id="24" name="正方形/長方形 23">
            <a:extLst>
              <a:ext uri="{FF2B5EF4-FFF2-40B4-BE49-F238E27FC236}">
                <a16:creationId xmlns:a16="http://schemas.microsoft.com/office/drawing/2014/main" id="{592ED26B-039F-4FC2-843E-60798EF0F507}"/>
              </a:ext>
            </a:extLst>
          </p:cNvPr>
          <p:cNvSpPr/>
          <p:nvPr/>
        </p:nvSpPr>
        <p:spPr>
          <a:xfrm>
            <a:off x="1764236" y="4354706"/>
            <a:ext cx="2055929" cy="3775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データ加工</a:t>
            </a:r>
            <a:endParaRPr kumimoji="1" lang="ja-JP" altLang="en-US" sz="2000" b="1" dirty="0">
              <a:solidFill>
                <a:schemeClr val="tx1"/>
              </a:solidFill>
            </a:endParaRPr>
          </a:p>
        </p:txBody>
      </p:sp>
      <p:sp>
        <p:nvSpPr>
          <p:cNvPr id="25" name="正方形/長方形 24">
            <a:extLst>
              <a:ext uri="{FF2B5EF4-FFF2-40B4-BE49-F238E27FC236}">
                <a16:creationId xmlns:a16="http://schemas.microsoft.com/office/drawing/2014/main" id="{B7648266-DBD1-4902-8A55-31197414B193}"/>
              </a:ext>
            </a:extLst>
          </p:cNvPr>
          <p:cNvSpPr/>
          <p:nvPr/>
        </p:nvSpPr>
        <p:spPr>
          <a:xfrm>
            <a:off x="1764236" y="5042484"/>
            <a:ext cx="2507510" cy="4219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プラントモデリング</a:t>
            </a:r>
            <a:endParaRPr kumimoji="1" lang="ja-JP" altLang="en-US" sz="2000" b="1" dirty="0">
              <a:solidFill>
                <a:schemeClr val="tx1"/>
              </a:solidFill>
            </a:endParaRPr>
          </a:p>
        </p:txBody>
      </p:sp>
      <p:sp>
        <p:nvSpPr>
          <p:cNvPr id="26" name="正方形/長方形 25">
            <a:extLst>
              <a:ext uri="{FF2B5EF4-FFF2-40B4-BE49-F238E27FC236}">
                <a16:creationId xmlns:a16="http://schemas.microsoft.com/office/drawing/2014/main" id="{09C6DB45-74D1-4190-8805-5EA7D0D1D934}"/>
              </a:ext>
            </a:extLst>
          </p:cNvPr>
          <p:cNvSpPr/>
          <p:nvPr/>
        </p:nvSpPr>
        <p:spPr>
          <a:xfrm>
            <a:off x="1764236" y="5730265"/>
            <a:ext cx="2055930" cy="3775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最適化</a:t>
            </a:r>
            <a:endParaRPr kumimoji="1" lang="ja-JP" altLang="en-US" sz="2000" b="1" dirty="0">
              <a:solidFill>
                <a:schemeClr val="tx1"/>
              </a:solidFill>
            </a:endParaRPr>
          </a:p>
        </p:txBody>
      </p:sp>
      <p:sp>
        <p:nvSpPr>
          <p:cNvPr id="27" name="正方形/長方形 26">
            <a:extLst>
              <a:ext uri="{FF2B5EF4-FFF2-40B4-BE49-F238E27FC236}">
                <a16:creationId xmlns:a16="http://schemas.microsoft.com/office/drawing/2014/main" id="{A25AC107-2F0C-4D67-9965-3187B81EE1B6}"/>
              </a:ext>
            </a:extLst>
          </p:cNvPr>
          <p:cNvSpPr/>
          <p:nvPr/>
        </p:nvSpPr>
        <p:spPr>
          <a:xfrm>
            <a:off x="1761490" y="2979148"/>
            <a:ext cx="2058675" cy="3775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プロセス理解</a:t>
            </a:r>
            <a:endParaRPr kumimoji="1" lang="ja-JP" altLang="en-US" sz="2000" b="1" dirty="0">
              <a:solidFill>
                <a:schemeClr val="tx1"/>
              </a:solidFill>
            </a:endParaRPr>
          </a:p>
        </p:txBody>
      </p:sp>
      <p:sp>
        <p:nvSpPr>
          <p:cNvPr id="28" name="右中かっこ 27">
            <a:extLst>
              <a:ext uri="{FF2B5EF4-FFF2-40B4-BE49-F238E27FC236}">
                <a16:creationId xmlns:a16="http://schemas.microsoft.com/office/drawing/2014/main" id="{AE290844-B299-4304-9F6D-1402E9F142A3}"/>
              </a:ext>
            </a:extLst>
          </p:cNvPr>
          <p:cNvSpPr/>
          <p:nvPr/>
        </p:nvSpPr>
        <p:spPr>
          <a:xfrm>
            <a:off x="7492997" y="3476553"/>
            <a:ext cx="242638" cy="16231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右中かっこ 28">
            <a:extLst>
              <a:ext uri="{FF2B5EF4-FFF2-40B4-BE49-F238E27FC236}">
                <a16:creationId xmlns:a16="http://schemas.microsoft.com/office/drawing/2014/main" id="{2A217D3F-1BFE-47A3-A70E-CE5A779D6F32}"/>
              </a:ext>
            </a:extLst>
          </p:cNvPr>
          <p:cNvSpPr/>
          <p:nvPr/>
        </p:nvSpPr>
        <p:spPr>
          <a:xfrm>
            <a:off x="7492997" y="5714469"/>
            <a:ext cx="242638" cy="4394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0" name="吹き出し: 四角形 29">
            <a:extLst>
              <a:ext uri="{FF2B5EF4-FFF2-40B4-BE49-F238E27FC236}">
                <a16:creationId xmlns:a16="http://schemas.microsoft.com/office/drawing/2014/main" id="{6422AD9F-3C11-4FC9-B913-1F1D7F5C510F}"/>
              </a:ext>
            </a:extLst>
          </p:cNvPr>
          <p:cNvSpPr/>
          <p:nvPr/>
        </p:nvSpPr>
        <p:spPr>
          <a:xfrm>
            <a:off x="7917335" y="4679366"/>
            <a:ext cx="2501408" cy="864512"/>
          </a:xfrm>
          <a:prstGeom prst="wedgeRectCallout">
            <a:avLst>
              <a:gd name="adj1" fmla="val -53202"/>
              <a:gd name="adj2" fmla="val -91996"/>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ja-JP" altLang="en-US" dirty="0"/>
              <a:t>特に最適化問題定式化のための工数が多かった</a:t>
            </a:r>
            <a:endParaRPr kumimoji="1" lang="ja-JP" altLang="en-US" dirty="0"/>
          </a:p>
        </p:txBody>
      </p:sp>
      <p:sp>
        <p:nvSpPr>
          <p:cNvPr id="31" name="吹き出し: 四角形 30">
            <a:extLst>
              <a:ext uri="{FF2B5EF4-FFF2-40B4-BE49-F238E27FC236}">
                <a16:creationId xmlns:a16="http://schemas.microsoft.com/office/drawing/2014/main" id="{FAC2DBD0-2BAF-47BD-9383-8A69D1B2F79D}"/>
              </a:ext>
            </a:extLst>
          </p:cNvPr>
          <p:cNvSpPr/>
          <p:nvPr/>
        </p:nvSpPr>
        <p:spPr>
          <a:xfrm>
            <a:off x="7917335" y="4679366"/>
            <a:ext cx="2501408" cy="864512"/>
          </a:xfrm>
          <a:prstGeom prst="wedgeRectCallout">
            <a:avLst>
              <a:gd name="adj1" fmla="val -51679"/>
              <a:gd name="adj2" fmla="val 85023"/>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ja-JP" altLang="en-US" dirty="0"/>
              <a:t>特に最適化問題定式化のための工数が多い</a:t>
            </a:r>
            <a:endParaRPr kumimoji="1" lang="ja-JP" altLang="en-US" dirty="0"/>
          </a:p>
        </p:txBody>
      </p:sp>
    </p:spTree>
    <p:extLst>
      <p:ext uri="{BB962C8B-B14F-4D97-AF65-F5344CB8AC3E}">
        <p14:creationId xmlns:p14="http://schemas.microsoft.com/office/powerpoint/2010/main" val="2191216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131198"/>
            <a:ext cx="10515600" cy="1325563"/>
          </a:xfrm>
        </p:spPr>
        <p:txBody>
          <a:bodyPr/>
          <a:lstStyle/>
          <a:p>
            <a:r>
              <a:rPr lang="ja-JP" altLang="en-US" dirty="0"/>
              <a:t>データ駆動型モデリング技術（</a:t>
            </a:r>
            <a:r>
              <a:rPr lang="en-US" altLang="ja-JP" dirty="0"/>
              <a:t>DDMO</a:t>
            </a:r>
            <a:r>
              <a:rPr lang="ja-JP" altLang="en-US" dirty="0"/>
              <a:t>）</a:t>
            </a:r>
            <a:endParaRPr kumimoji="1" lang="ja-JP" altLang="en-US" dirty="0"/>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8</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6285AA6-97CF-4DDD-A5A8-74AB94B8F267}"/>
              </a:ext>
            </a:extLst>
          </p:cNvPr>
          <p:cNvSpPr txBox="1"/>
          <p:nvPr/>
        </p:nvSpPr>
        <p:spPr>
          <a:xfrm>
            <a:off x="555812" y="31096"/>
            <a:ext cx="4733364" cy="369332"/>
          </a:xfrm>
          <a:prstGeom prst="rect">
            <a:avLst/>
          </a:prstGeom>
          <a:noFill/>
        </p:spPr>
        <p:txBody>
          <a:bodyPr wrap="square" rtlCol="0">
            <a:spAutoFit/>
          </a:bodyPr>
          <a:lstStyle/>
          <a:p>
            <a:r>
              <a:rPr lang="en-US" altLang="ja-JP" dirty="0"/>
              <a:t>1. </a:t>
            </a:r>
            <a:r>
              <a:rPr lang="ja-JP" altLang="en-US" dirty="0"/>
              <a:t>本研究テーマの背景</a:t>
            </a:r>
          </a:p>
        </p:txBody>
      </p:sp>
      <p:pic>
        <p:nvPicPr>
          <p:cNvPr id="4" name="図 3">
            <a:extLst>
              <a:ext uri="{FF2B5EF4-FFF2-40B4-BE49-F238E27FC236}">
                <a16:creationId xmlns:a16="http://schemas.microsoft.com/office/drawing/2014/main" id="{43E83566-463D-4E5F-8FAD-D1ECBCF2F2D2}"/>
              </a:ext>
            </a:extLst>
          </p:cNvPr>
          <p:cNvPicPr>
            <a:picLocks noChangeAspect="1"/>
          </p:cNvPicPr>
          <p:nvPr/>
        </p:nvPicPr>
        <p:blipFill>
          <a:blip r:embed="rId2"/>
          <a:stretch>
            <a:fillRect/>
          </a:stretch>
        </p:blipFill>
        <p:spPr>
          <a:xfrm>
            <a:off x="2324001" y="1200001"/>
            <a:ext cx="7543998" cy="5657999"/>
          </a:xfrm>
          <a:prstGeom prst="rect">
            <a:avLst/>
          </a:prstGeom>
        </p:spPr>
      </p:pic>
    </p:spTree>
    <p:extLst>
      <p:ext uri="{BB962C8B-B14F-4D97-AF65-F5344CB8AC3E}">
        <p14:creationId xmlns:p14="http://schemas.microsoft.com/office/powerpoint/2010/main" val="636445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100FC-D919-4390-B62F-A9862C450C4D}"/>
              </a:ext>
            </a:extLst>
          </p:cNvPr>
          <p:cNvSpPr>
            <a:spLocks noGrp="1"/>
          </p:cNvSpPr>
          <p:nvPr>
            <p:ph type="title"/>
          </p:nvPr>
        </p:nvSpPr>
        <p:spPr>
          <a:xfrm>
            <a:off x="522391" y="131198"/>
            <a:ext cx="10515600" cy="1325563"/>
          </a:xfrm>
        </p:spPr>
        <p:txBody>
          <a:bodyPr/>
          <a:lstStyle/>
          <a:p>
            <a:r>
              <a:rPr lang="en-US" altLang="ja-JP" dirty="0"/>
              <a:t>DDMO</a:t>
            </a:r>
            <a:r>
              <a:rPr lang="ja-JP" altLang="en-US" dirty="0"/>
              <a:t>の構成</a:t>
            </a:r>
            <a:endParaRPr kumimoji="1" lang="ja-JP" altLang="en-US" dirty="0"/>
          </a:p>
        </p:txBody>
      </p:sp>
      <p:sp>
        <p:nvSpPr>
          <p:cNvPr id="3" name="スライド番号プレースホルダー 2">
            <a:extLst>
              <a:ext uri="{FF2B5EF4-FFF2-40B4-BE49-F238E27FC236}">
                <a16:creationId xmlns:a16="http://schemas.microsoft.com/office/drawing/2014/main" id="{AEABF6CF-AB47-42EC-B445-7654B32EB26E}"/>
              </a:ext>
            </a:extLst>
          </p:cNvPr>
          <p:cNvSpPr>
            <a:spLocks noGrp="1"/>
          </p:cNvSpPr>
          <p:nvPr>
            <p:ph type="sldNum" sz="quarter" idx="12"/>
          </p:nvPr>
        </p:nvSpPr>
        <p:spPr/>
        <p:txBody>
          <a:bodyPr/>
          <a:lstStyle/>
          <a:p>
            <a:fld id="{4A755A2D-36CC-4E18-98FE-B295A4311E85}" type="slidenum">
              <a:rPr kumimoji="1" lang="ja-JP" altLang="en-US" sz="1800"/>
              <a:t>9</a:t>
            </a:fld>
            <a:endParaRPr kumimoji="1" lang="ja-JP" altLang="en-US" sz="1800" dirty="0"/>
          </a:p>
        </p:txBody>
      </p:sp>
      <p:cxnSp>
        <p:nvCxnSpPr>
          <p:cNvPr id="14" name="直線コネクタ 13">
            <a:extLst>
              <a:ext uri="{FF2B5EF4-FFF2-40B4-BE49-F238E27FC236}">
                <a16:creationId xmlns:a16="http://schemas.microsoft.com/office/drawing/2014/main" id="{75C775C9-6196-460D-8977-4D804EEBEAD9}"/>
              </a:ext>
            </a:extLst>
          </p:cNvPr>
          <p:cNvCxnSpPr>
            <a:cxnSpLocks/>
          </p:cNvCxnSpPr>
          <p:nvPr/>
        </p:nvCxnSpPr>
        <p:spPr>
          <a:xfrm flipV="1">
            <a:off x="555812" y="1142850"/>
            <a:ext cx="11080376"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6285AA6-97CF-4DDD-A5A8-74AB94B8F267}"/>
              </a:ext>
            </a:extLst>
          </p:cNvPr>
          <p:cNvSpPr txBox="1"/>
          <p:nvPr/>
        </p:nvSpPr>
        <p:spPr>
          <a:xfrm>
            <a:off x="555812" y="31096"/>
            <a:ext cx="4733364" cy="369332"/>
          </a:xfrm>
          <a:prstGeom prst="rect">
            <a:avLst/>
          </a:prstGeom>
          <a:noFill/>
        </p:spPr>
        <p:txBody>
          <a:bodyPr wrap="square" rtlCol="0">
            <a:spAutoFit/>
          </a:bodyPr>
          <a:lstStyle/>
          <a:p>
            <a:r>
              <a:rPr lang="en-US" altLang="ja-JP" dirty="0"/>
              <a:t>1. </a:t>
            </a:r>
            <a:r>
              <a:rPr lang="ja-JP" altLang="en-US" dirty="0"/>
              <a:t>本研究テーマの背景</a:t>
            </a:r>
          </a:p>
        </p:txBody>
      </p:sp>
      <p:pic>
        <p:nvPicPr>
          <p:cNvPr id="5" name="図 4">
            <a:extLst>
              <a:ext uri="{FF2B5EF4-FFF2-40B4-BE49-F238E27FC236}">
                <a16:creationId xmlns:a16="http://schemas.microsoft.com/office/drawing/2014/main" id="{C4FA2D8C-21D6-4592-A2CB-29A980EBB8CF}"/>
              </a:ext>
            </a:extLst>
          </p:cNvPr>
          <p:cNvPicPr>
            <a:picLocks noChangeAspect="1"/>
          </p:cNvPicPr>
          <p:nvPr/>
        </p:nvPicPr>
        <p:blipFill>
          <a:blip r:embed="rId2"/>
          <a:stretch>
            <a:fillRect/>
          </a:stretch>
        </p:blipFill>
        <p:spPr>
          <a:xfrm>
            <a:off x="2334964" y="1227552"/>
            <a:ext cx="7325230" cy="5493923"/>
          </a:xfrm>
          <a:prstGeom prst="rect">
            <a:avLst/>
          </a:prstGeom>
        </p:spPr>
      </p:pic>
    </p:spTree>
    <p:extLst>
      <p:ext uri="{BB962C8B-B14F-4D97-AF65-F5344CB8AC3E}">
        <p14:creationId xmlns:p14="http://schemas.microsoft.com/office/powerpoint/2010/main" val="12255939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2331</TotalTime>
  <Words>5712</Words>
  <Application>Microsoft Office PowerPoint</Application>
  <PresentationFormat>ワイド画面</PresentationFormat>
  <Paragraphs>864</Paragraphs>
  <Slides>39</Slides>
  <Notes>10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39</vt:i4>
      </vt:variant>
    </vt:vector>
  </HeadingPairs>
  <TitlesOfParts>
    <vt:vector size="47" baseType="lpstr">
      <vt:lpstr>游ゴシック</vt:lpstr>
      <vt:lpstr>游ゴシック Light</vt:lpstr>
      <vt:lpstr>Arial</vt:lpstr>
      <vt:lpstr>Calibri</vt:lpstr>
      <vt:lpstr>Calibri Light</vt:lpstr>
      <vt:lpstr>Cambria Math</vt:lpstr>
      <vt:lpstr>Wingdings</vt:lpstr>
      <vt:lpstr>Office テーマ</vt:lpstr>
      <vt:lpstr>有制約最適化のための アルゴリズムの考察と改良方針</vt:lpstr>
      <vt:lpstr>自己紹介</vt:lpstr>
      <vt:lpstr>目的</vt:lpstr>
      <vt:lpstr>背景</vt:lpstr>
      <vt:lpstr>構成</vt:lpstr>
      <vt:lpstr>横河電機と社内テーマの背景</vt:lpstr>
      <vt:lpstr>プラントのモデリング工数の課題</vt:lpstr>
      <vt:lpstr>データ駆動型モデリング技術（DDMO）</vt:lpstr>
      <vt:lpstr>DDMOの構成</vt:lpstr>
      <vt:lpstr>運転特性解析</vt:lpstr>
      <vt:lpstr>最適化問題変換機能</vt:lpstr>
      <vt:lpstr>最適化問題の規模</vt:lpstr>
      <vt:lpstr>制約条件の性質</vt:lpstr>
      <vt:lpstr>今回対象とする問題</vt:lpstr>
      <vt:lpstr>問題条件と課題の対応関係</vt:lpstr>
      <vt:lpstr>有制約最適化の多目的化</vt:lpstr>
      <vt:lpstr>有制約最適化の有望領域</vt:lpstr>
      <vt:lpstr>有望領域の位置</vt:lpstr>
      <vt:lpstr>有制約最適化の探索戦略</vt:lpstr>
      <vt:lpstr>実行可能／制約違反領域への対応</vt:lpstr>
      <vt:lpstr>メタヒューリスティクスの機能構成</vt:lpstr>
      <vt:lpstr>主要な機能の一般化</vt:lpstr>
      <vt:lpstr>近傍生成式の分類</vt:lpstr>
      <vt:lpstr>解選択方法の分類</vt:lpstr>
      <vt:lpstr>各機能の考察：標準的な無制約手法</vt:lpstr>
      <vt:lpstr>各機能の考察：実数値GA</vt:lpstr>
      <vt:lpstr>各機能の考察：特殊な無制約手法</vt:lpstr>
      <vt:lpstr>各機能の考察：制約対処法</vt:lpstr>
      <vt:lpstr>目的と各機能の関係性</vt:lpstr>
      <vt:lpstr>課題と解決方針</vt:lpstr>
      <vt:lpstr>近傍生成におけるアイディア</vt:lpstr>
      <vt:lpstr>CMA-ES：Covariance Matrix Adaptation-ES</vt:lpstr>
      <vt:lpstr>有制約最適化におけるCMA-ESの可能性</vt:lpstr>
      <vt:lpstr>解の選択におけるアイディア</vt:lpstr>
      <vt:lpstr>有制約最適化におけるスカラ化</vt:lpstr>
      <vt:lpstr>有制約最適化におけるスカラ化の可能性</vt:lpstr>
      <vt:lpstr>まとめ</vt:lpstr>
      <vt:lpstr>お願いしたいこと</vt:lpstr>
      <vt:lpstr>今後の進め方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安田君レター解説</dc:title>
  <dc:creator>熊谷 渉</dc:creator>
  <cp:lastModifiedBy>Kumagai, Wataru (Wataru.Kumagai@jp.yokogawa.com)</cp:lastModifiedBy>
  <cp:revision>115</cp:revision>
  <dcterms:created xsi:type="dcterms:W3CDTF">2021-07-22T14:01:54Z</dcterms:created>
  <dcterms:modified xsi:type="dcterms:W3CDTF">2021-10-21T08:31:52Z</dcterms:modified>
</cp:coreProperties>
</file>