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6" r:id="rId1"/>
  </p:sldMasterIdLst>
  <p:notesMasterIdLst>
    <p:notesMasterId r:id="rId22"/>
  </p:notesMasterIdLst>
  <p:sldIdLst>
    <p:sldId id="269" r:id="rId2"/>
    <p:sldId id="567" r:id="rId3"/>
    <p:sldId id="548" r:id="rId4"/>
    <p:sldId id="553" r:id="rId5"/>
    <p:sldId id="554" r:id="rId6"/>
    <p:sldId id="569" r:id="rId7"/>
    <p:sldId id="555" r:id="rId8"/>
    <p:sldId id="292" r:id="rId9"/>
    <p:sldId id="540" r:id="rId10"/>
    <p:sldId id="545" r:id="rId11"/>
    <p:sldId id="559" r:id="rId12"/>
    <p:sldId id="558" r:id="rId13"/>
    <p:sldId id="561" r:id="rId14"/>
    <p:sldId id="560" r:id="rId15"/>
    <p:sldId id="568" r:id="rId16"/>
    <p:sldId id="571" r:id="rId17"/>
    <p:sldId id="570" r:id="rId18"/>
    <p:sldId id="550" r:id="rId19"/>
    <p:sldId id="286" r:id="rId20"/>
    <p:sldId id="54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95A0A4"/>
    <a:srgbClr val="8E9393"/>
    <a:srgbClr val="8E93AE"/>
    <a:srgbClr val="3A9A2D"/>
    <a:srgbClr val="5F3F85"/>
    <a:srgbClr val="CA4546"/>
    <a:srgbClr val="B60805"/>
    <a:srgbClr val="9372BC"/>
    <a:srgbClr val="876E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79" autoAdjust="0"/>
    <p:restoredTop sz="93784" autoAdjust="0"/>
  </p:normalViewPr>
  <p:slideViewPr>
    <p:cSldViewPr snapToGrid="0">
      <p:cViewPr varScale="1">
        <p:scale>
          <a:sx n="34" d="100"/>
          <a:sy n="34" d="100"/>
        </p:scale>
        <p:origin x="48" y="516"/>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91" d="100"/>
          <a:sy n="91" d="100"/>
        </p:scale>
        <p:origin x="3173"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50B36-03E6-4D3A-8098-12EB1C30C067}" type="datetimeFigureOut">
              <a:rPr kumimoji="1" lang="ja-JP" altLang="en-US" smtClean="0"/>
              <a:t>2023/11/28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BF75D-FAA7-4C74-927E-D481AAC481B6}" type="slidenum">
              <a:rPr kumimoji="1" lang="ja-JP" altLang="en-US" smtClean="0"/>
              <a:t>‹#›</a:t>
            </a:fld>
            <a:endParaRPr kumimoji="1" lang="ja-JP" altLang="en-US"/>
          </a:p>
        </p:txBody>
      </p:sp>
    </p:spTree>
    <p:extLst>
      <p:ext uri="{BB962C8B-B14F-4D97-AF65-F5344CB8AC3E}">
        <p14:creationId xmlns:p14="http://schemas.microsoft.com/office/powerpoint/2010/main" val="2698057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19</a:t>
            </a:fld>
            <a:endParaRPr kumimoji="1" lang="ja-JP" altLang="en-US"/>
          </a:p>
        </p:txBody>
      </p:sp>
    </p:spTree>
    <p:extLst>
      <p:ext uri="{BB962C8B-B14F-4D97-AF65-F5344CB8AC3E}">
        <p14:creationId xmlns:p14="http://schemas.microsoft.com/office/powerpoint/2010/main" val="39324321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F8536ED1-455B-4DD1-AC0E-800FB7E4ADA4}"/>
              </a:ext>
            </a:extLst>
          </p:cNvPr>
          <p:cNvSpPr/>
          <p:nvPr userDrawn="1"/>
        </p:nvSpPr>
        <p:spPr>
          <a:xfrm>
            <a:off x="0" y="0"/>
            <a:ext cx="3049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descr="黒い背景に白い文字がある&#10;&#10;中程度の精度で自動的に生成された説明">
            <a:extLst>
              <a:ext uri="{FF2B5EF4-FFF2-40B4-BE49-F238E27FC236}">
                <a16:creationId xmlns:a16="http://schemas.microsoft.com/office/drawing/2014/main" id="{497ED59C-FE6C-4EF1-A50C-F72C2D9F39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8102" y="410845"/>
            <a:ext cx="2152996" cy="605348"/>
          </a:xfrm>
          <a:prstGeom prst="rect">
            <a:avLst/>
          </a:prstGeom>
        </p:spPr>
      </p:pic>
      <p:pic>
        <p:nvPicPr>
          <p:cNvPr id="5" name="図 4" descr="モニター画面に映る文字&#10;&#10;自動的に生成された説明">
            <a:extLst>
              <a:ext uri="{FF2B5EF4-FFF2-40B4-BE49-F238E27FC236}">
                <a16:creationId xmlns:a16="http://schemas.microsoft.com/office/drawing/2014/main" id="{41E5647C-F0B0-41C0-BC1A-6102B76B0C4A}"/>
              </a:ext>
            </a:extLst>
          </p:cNvPr>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3049200" y="1758333"/>
            <a:ext cx="2326656" cy="3314089"/>
          </a:xfrm>
          <a:prstGeom prst="rect">
            <a:avLst/>
          </a:prstGeom>
        </p:spPr>
      </p:pic>
      <p:sp>
        <p:nvSpPr>
          <p:cNvPr id="7" name="タイトル 1">
            <a:extLst>
              <a:ext uri="{FF2B5EF4-FFF2-40B4-BE49-F238E27FC236}">
                <a16:creationId xmlns:a16="http://schemas.microsoft.com/office/drawing/2014/main" id="{A742C218-90A3-40E1-BF8B-7F384AAFC876}"/>
              </a:ext>
            </a:extLst>
          </p:cNvPr>
          <p:cNvSpPr>
            <a:spLocks noGrp="1"/>
          </p:cNvSpPr>
          <p:nvPr>
            <p:ph type="ctrTitle" hasCustomPrompt="1"/>
          </p:nvPr>
        </p:nvSpPr>
        <p:spPr>
          <a:xfrm>
            <a:off x="5264402" y="2536265"/>
            <a:ext cx="6512266" cy="1772496"/>
          </a:xfrm>
        </p:spPr>
        <p:txBody>
          <a:bodyPr anchor="ctr">
            <a:normAutofit/>
          </a:bodyPr>
          <a:lstStyle>
            <a:lvl1pPr>
              <a:defRPr sz="3200" b="1">
                <a:solidFill>
                  <a:schemeClr val="bg1"/>
                </a:solidFill>
                <a:latin typeface="+mn-lt"/>
              </a:defRPr>
            </a:lvl1pPr>
          </a:lstStyle>
          <a:p>
            <a:r>
              <a:rPr kumimoji="1" lang="en-US" altLang="ja-JP" dirty="0"/>
              <a:t>Presentation title here</a:t>
            </a:r>
            <a:endParaRPr kumimoji="1" lang="ja-JP" altLang="en-US" dirty="0"/>
          </a:p>
        </p:txBody>
      </p:sp>
      <p:sp>
        <p:nvSpPr>
          <p:cNvPr id="8" name="テキスト プレースホルダー 10">
            <a:extLst>
              <a:ext uri="{FF2B5EF4-FFF2-40B4-BE49-F238E27FC236}">
                <a16:creationId xmlns:a16="http://schemas.microsoft.com/office/drawing/2014/main" id="{714ACDEC-7535-4FC9-8AE9-A88C40E3C9CC}"/>
              </a:ext>
            </a:extLst>
          </p:cNvPr>
          <p:cNvSpPr>
            <a:spLocks noGrp="1"/>
          </p:cNvSpPr>
          <p:nvPr>
            <p:ph type="body" sz="quarter" idx="13" hasCustomPrompt="1"/>
          </p:nvPr>
        </p:nvSpPr>
        <p:spPr>
          <a:xfrm>
            <a:off x="5264402" y="4681725"/>
            <a:ext cx="5307863" cy="416078"/>
          </a:xfrm>
        </p:spPr>
        <p:txBody>
          <a:bodyPr anchor="b">
            <a:noAutofit/>
          </a:bodyPr>
          <a:lstStyle>
            <a:lvl1pPr marL="0" indent="0">
              <a:buFontTx/>
              <a:buNone/>
              <a:defRPr sz="2000" b="1">
                <a:solidFill>
                  <a:schemeClr val="bg1"/>
                </a:solidFill>
              </a:defRPr>
            </a:lvl1pPr>
          </a:lstStyle>
          <a:p>
            <a:pPr lvl="0"/>
            <a:r>
              <a:rPr kumimoji="1" lang="en-US" altLang="ja-JP" dirty="0"/>
              <a:t>Presenter Name</a:t>
            </a:r>
            <a:endParaRPr kumimoji="1" lang="ja-JP" altLang="en-US" dirty="0"/>
          </a:p>
        </p:txBody>
      </p:sp>
      <p:sp>
        <p:nvSpPr>
          <p:cNvPr id="9" name="テキスト プレースホルダー 10">
            <a:extLst>
              <a:ext uri="{FF2B5EF4-FFF2-40B4-BE49-F238E27FC236}">
                <a16:creationId xmlns:a16="http://schemas.microsoft.com/office/drawing/2014/main" id="{9E33A0B0-15A6-4DC2-965D-6436364BE558}"/>
              </a:ext>
            </a:extLst>
          </p:cNvPr>
          <p:cNvSpPr>
            <a:spLocks noGrp="1"/>
          </p:cNvSpPr>
          <p:nvPr>
            <p:ph type="body" sz="quarter" idx="14" hasCustomPrompt="1"/>
          </p:nvPr>
        </p:nvSpPr>
        <p:spPr>
          <a:xfrm>
            <a:off x="5264402" y="5093413"/>
            <a:ext cx="5307863" cy="630302"/>
          </a:xfrm>
        </p:spPr>
        <p:txBody>
          <a:bodyPr anchor="t">
            <a:noAutofit/>
          </a:bodyPr>
          <a:lstStyle>
            <a:lvl1pPr marL="0" indent="0">
              <a:lnSpc>
                <a:spcPct val="100000"/>
              </a:lnSpc>
              <a:spcBef>
                <a:spcPts val="600"/>
              </a:spcBef>
              <a:buFontTx/>
              <a:buNone/>
              <a:defRPr sz="1400" b="0">
                <a:solidFill>
                  <a:schemeClr val="bg1"/>
                </a:solidFill>
              </a:defRPr>
            </a:lvl1pPr>
          </a:lstStyle>
          <a:p>
            <a:pPr lvl="0"/>
            <a:r>
              <a:rPr kumimoji="1" lang="en-US" altLang="ja-JP" dirty="0"/>
              <a:t>Profile</a:t>
            </a:r>
          </a:p>
          <a:p>
            <a:pPr lvl="0"/>
            <a:r>
              <a:rPr kumimoji="1" lang="en-US" altLang="ja-JP" dirty="0"/>
              <a:t>Profile</a:t>
            </a:r>
          </a:p>
        </p:txBody>
      </p:sp>
      <p:sp>
        <p:nvSpPr>
          <p:cNvPr id="10" name="テキスト プレースホルダー 10">
            <a:extLst>
              <a:ext uri="{FF2B5EF4-FFF2-40B4-BE49-F238E27FC236}">
                <a16:creationId xmlns:a16="http://schemas.microsoft.com/office/drawing/2014/main" id="{1CD9B5D1-9BD4-49F9-8342-A74301BA0E53}"/>
              </a:ext>
            </a:extLst>
          </p:cNvPr>
          <p:cNvSpPr>
            <a:spLocks noGrp="1"/>
          </p:cNvSpPr>
          <p:nvPr>
            <p:ph type="body" sz="quarter" idx="15" hasCustomPrompt="1"/>
          </p:nvPr>
        </p:nvSpPr>
        <p:spPr>
          <a:xfrm>
            <a:off x="5264403" y="5787336"/>
            <a:ext cx="3867622" cy="267216"/>
          </a:xfrm>
        </p:spPr>
        <p:txBody>
          <a:bodyPr anchor="t">
            <a:noAutofit/>
          </a:bodyPr>
          <a:lstStyle>
            <a:lvl1pPr marL="0" indent="0">
              <a:buFontTx/>
              <a:buNone/>
              <a:defRPr sz="1400" b="0">
                <a:solidFill>
                  <a:schemeClr val="bg1"/>
                </a:solidFill>
              </a:defRPr>
            </a:lvl1pPr>
          </a:lstStyle>
          <a:p>
            <a:pPr lvl="0"/>
            <a:r>
              <a:rPr kumimoji="1" lang="en-US" altLang="ja-JP" dirty="0"/>
              <a:t>Month DD, YYYY</a:t>
            </a:r>
            <a:endParaRPr kumimoji="1" lang="ja-JP" altLang="en-US" dirty="0"/>
          </a:p>
        </p:txBody>
      </p:sp>
    </p:spTree>
    <p:extLst>
      <p:ext uri="{BB962C8B-B14F-4D97-AF65-F5344CB8AC3E}">
        <p14:creationId xmlns:p14="http://schemas.microsoft.com/office/powerpoint/2010/main" val="502174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B-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a:t>
            </a:r>
            <a:r>
              <a:rPr kumimoji="1" lang="ja-JP" altLang="en-US" dirty="0"/>
              <a:t> （</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5" name="コンテンツ プレースホルダー 6">
            <a:extLst>
              <a:ext uri="{FF2B5EF4-FFF2-40B4-BE49-F238E27FC236}">
                <a16:creationId xmlns:a16="http://schemas.microsoft.com/office/drawing/2014/main" id="{9900876A-DF0D-4E40-B8CF-1DB937D26057}"/>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55D98167-FFB8-43AB-8223-CEB7D9DF32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445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B-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3D82198D-E071-4B75-9D47-FDE2D3CE49FC}"/>
              </a:ext>
            </a:extLst>
          </p:cNvPr>
          <p:cNvSpPr>
            <a:spLocks noGrp="1"/>
          </p:cNvSpPr>
          <p:nvPr>
            <p:ph sz="quarter" idx="12" hasCustomPrompt="1"/>
          </p:nvPr>
        </p:nvSpPr>
        <p:spPr>
          <a:xfrm>
            <a:off x="524571" y="2555875"/>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306D5901-EC09-488B-BF04-6F836C7AC064}"/>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r>
              <a:rPr kumimoji="1" lang="ja-JP" altLang="en-US" dirty="0"/>
              <a:t>）</a:t>
            </a:r>
          </a:p>
        </p:txBody>
      </p:sp>
      <p:cxnSp>
        <p:nvCxnSpPr>
          <p:cNvPr id="12" name="直線コネクタ 11">
            <a:extLst>
              <a:ext uri="{FF2B5EF4-FFF2-40B4-BE49-F238E27FC236}">
                <a16:creationId xmlns:a16="http://schemas.microsoft.com/office/drawing/2014/main" id="{B307D79A-52BE-4146-A331-7B04C4DDBD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1132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_C">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57"/>
          </a:xfr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r>
              <a:rPr kumimoji="1" lang="ja-JP" altLang="en-US" dirty="0"/>
              <a:t>箇条書きレベル</a:t>
            </a:r>
            <a:r>
              <a:rPr kumimoji="1" lang="en-US" altLang="ja-JP" dirty="0"/>
              <a:t>2</a:t>
            </a:r>
          </a:p>
          <a:p>
            <a:pPr lvl="2"/>
            <a:r>
              <a:rPr kumimoji="1" lang="en-US" altLang="ja-JP" dirty="0"/>
              <a:t>Bullets level 3 </a:t>
            </a:r>
            <a:r>
              <a:rPr kumimoji="1" lang="ja-JP" altLang="en-US" dirty="0"/>
              <a:t>箇条書きレベル</a:t>
            </a:r>
            <a:r>
              <a:rPr kumimoji="1" lang="en-US" altLang="ja-JP" dirty="0"/>
              <a:t>3</a:t>
            </a:r>
            <a:endParaRPr kumimoji="1" lang="ja-JP" altLang="en-US" dirty="0"/>
          </a:p>
        </p:txBody>
      </p:sp>
      <p:cxnSp>
        <p:nvCxnSpPr>
          <p:cNvPr id="12" name="直線コネクタ 11">
            <a:extLst>
              <a:ext uri="{FF2B5EF4-FFF2-40B4-BE49-F238E27FC236}">
                <a16:creationId xmlns:a16="http://schemas.microsoft.com/office/drawing/2014/main" id="{C41B10FA-8D83-4BCA-A608-4A184FC94190}"/>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431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_C-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indent="-285750">
              <a:buClr>
                <a:schemeClr val="accent1"/>
              </a:buClr>
              <a:buFont typeface="Wingdings" panose="05000000000000000000" pitchFamily="2" charset="2"/>
              <a:buChar char="n"/>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1C5ED058-BE07-45DA-AE41-64A4727D56BD}"/>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  Contents area (Text, Chart, Image) </a:t>
            </a:r>
            <a:endParaRPr kumimoji="1" lang="ja-JP" altLang="en-US" dirty="0"/>
          </a:p>
        </p:txBody>
      </p:sp>
      <p:cxnSp>
        <p:nvCxnSpPr>
          <p:cNvPr id="12" name="直線コネクタ 11">
            <a:extLst>
              <a:ext uri="{FF2B5EF4-FFF2-40B4-BE49-F238E27FC236}">
                <a16:creationId xmlns:a16="http://schemas.microsoft.com/office/drawing/2014/main" id="{FD2BFE38-4F7B-4277-8905-6BAF4EA3B45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8646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_C-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 （</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9" name="コンテンツ プレースホルダー 6">
            <a:extLst>
              <a:ext uri="{FF2B5EF4-FFF2-40B4-BE49-F238E27FC236}">
                <a16:creationId xmlns:a16="http://schemas.microsoft.com/office/drawing/2014/main" id="{E5D7E7B2-4C8D-4EEA-9FE7-1F4F7895D8C1}"/>
              </a:ext>
            </a:extLst>
          </p:cNvPr>
          <p:cNvSpPr>
            <a:spLocks noGrp="1"/>
          </p:cNvSpPr>
          <p:nvPr>
            <p:ph sz="quarter" idx="12" hasCustomPrompt="1"/>
          </p:nvPr>
        </p:nvSpPr>
        <p:spPr>
          <a:xfrm>
            <a:off x="524571" y="2555875"/>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20" name="コンテンツ プレースホルダー 6">
            <a:extLst>
              <a:ext uri="{FF2B5EF4-FFF2-40B4-BE49-F238E27FC236}">
                <a16:creationId xmlns:a16="http://schemas.microsoft.com/office/drawing/2014/main" id="{BFC2A24A-338B-4F59-9444-366485FBAF8A}"/>
              </a:ext>
            </a:extLst>
          </p:cNvPr>
          <p:cNvSpPr>
            <a:spLocks noGrp="1"/>
          </p:cNvSpPr>
          <p:nvPr>
            <p:ph sz="quarter" idx="13" hasCustomPrompt="1"/>
          </p:nvPr>
        </p:nvSpPr>
        <p:spPr>
          <a:xfrm>
            <a:off x="6273454" y="2555874"/>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en-US" altLang="ja-JP" dirty="0"/>
              <a:t>Contents area (Text, Chart, Image) </a:t>
            </a:r>
            <a:endParaRPr kumimoji="1" lang="ja-JP" altLang="en-US" dirty="0"/>
          </a:p>
        </p:txBody>
      </p:sp>
      <p:cxnSp>
        <p:nvCxnSpPr>
          <p:cNvPr id="12" name="直線コネクタ 11">
            <a:extLst>
              <a:ext uri="{FF2B5EF4-FFF2-40B4-BE49-F238E27FC236}">
                <a16:creationId xmlns:a16="http://schemas.microsoft.com/office/drawing/2014/main" id="{58EBCA68-5498-4B3B-9FFE-F3070AC77FD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223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D-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12" name="テキスト プレースホルダー 2">
            <a:extLst>
              <a:ext uri="{FF2B5EF4-FFF2-40B4-BE49-F238E27FC236}">
                <a16:creationId xmlns:a16="http://schemas.microsoft.com/office/drawing/2014/main" id="{9C657823-6020-461F-BB81-9AE8A3BADC41}"/>
              </a:ext>
            </a:extLst>
          </p:cNvPr>
          <p:cNvSpPr>
            <a:spLocks noGrp="1"/>
          </p:cNvSpPr>
          <p:nvPr>
            <p:ph type="body" sz="quarter" idx="12" hasCustomPrompt="1"/>
          </p:nvPr>
        </p:nvSpPr>
        <p:spPr>
          <a:xfrm>
            <a:off x="517055" y="1256043"/>
            <a:ext cx="4485785" cy="4662435"/>
          </a:xfrm>
        </p:spPr>
        <p:txBody>
          <a:bodyPr>
            <a:noAutofit/>
          </a:bodyPr>
          <a:lstStyle>
            <a:lvl1pPr marL="0" marR="0" indent="0" algn="l" defTabSz="914400" rtl="0" eaLnBrk="1" fontAlgn="auto" latinLnBrk="0" hangingPunct="1">
              <a:lnSpc>
                <a:spcPct val="100000"/>
              </a:lnSpc>
              <a:spcBef>
                <a:spcPts val="1000"/>
              </a:spcBef>
              <a:spcAft>
                <a:spcPts val="600"/>
              </a:spcAft>
              <a:buClr>
                <a:schemeClr val="accent1"/>
              </a:buClr>
              <a:buSzTx/>
              <a:buFontTx/>
              <a:buNone/>
              <a:tabLst/>
              <a:defRPr sz="2400" b="1">
                <a:solidFill>
                  <a:schemeClr val="accent1"/>
                </a:solidFill>
              </a:defRPr>
            </a:lvl1pPr>
            <a:lvl2pPr marL="177800" indent="-177800">
              <a:lnSpc>
                <a:spcPct val="150000"/>
              </a:lnSpc>
              <a:spcBef>
                <a:spcPts val="1200"/>
              </a:spcBef>
              <a:buClr>
                <a:schemeClr val="accent1"/>
              </a:buClr>
              <a:buFont typeface="Arial" panose="020B0604020202020204" pitchFamily="34" charset="0"/>
              <a:buChar char="•"/>
              <a:defRPr sz="1800"/>
            </a:lvl2pPr>
            <a:lvl3pPr marL="1200150" indent="-285750">
              <a:buFont typeface="Arial" panose="020B0604020202020204" pitchFamily="34" charset="0"/>
              <a:buChar char="•"/>
              <a:defRPr sz="1400"/>
            </a:lvl3pPr>
            <a:lvl4pPr marL="1371600" indent="0">
              <a:buFontTx/>
              <a:buNone/>
              <a:defRPr sz="1800"/>
            </a:lvl4pPr>
            <a:lvl5pPr marL="1828800" indent="0">
              <a:buFontTx/>
              <a:buNone/>
              <a:defRPr sz="1800"/>
            </a:lvl5pPr>
          </a:lstStyle>
          <a:p>
            <a:pPr marL="0" marR="0" lvl="0" indent="0" algn="l" defTabSz="914400" rtl="0" eaLnBrk="1" fontAlgn="auto" latinLnBrk="0" hangingPunct="1">
              <a:lnSpc>
                <a:spcPct val="100000"/>
              </a:lnSpc>
              <a:spcBef>
                <a:spcPts val="1000"/>
              </a:spcBef>
              <a:spcAft>
                <a:spcPts val="600"/>
              </a:spcAft>
              <a:buClr>
                <a:schemeClr val="accent1"/>
              </a:buClr>
              <a:buSzTx/>
              <a:buFontTx/>
              <a:buNone/>
              <a:tabLst/>
              <a:defRPr/>
            </a:pPr>
            <a:r>
              <a:rPr kumimoji="1" lang="en-US" altLang="ja-JP" dirty="0"/>
              <a:t>Bullets</a:t>
            </a:r>
            <a:r>
              <a:rPr kumimoji="1" lang="ja-JP" altLang="en-US" dirty="0"/>
              <a:t> </a:t>
            </a:r>
            <a:r>
              <a:rPr kumimoji="1" lang="en-US" altLang="ja-JP" dirty="0"/>
              <a:t>level 1 </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endParaRPr kumimoji="1" lang="ja-JP" altLang="en-US" dirty="0"/>
          </a:p>
        </p:txBody>
      </p:sp>
      <p:sp>
        <p:nvSpPr>
          <p:cNvPr id="15" name="コンテンツ プレースホルダー 6">
            <a:extLst>
              <a:ext uri="{FF2B5EF4-FFF2-40B4-BE49-F238E27FC236}">
                <a16:creationId xmlns:a16="http://schemas.microsoft.com/office/drawing/2014/main" id="{938C2E17-BBCA-4F4F-9BCA-E2CE44D41D7D}"/>
              </a:ext>
            </a:extLst>
          </p:cNvPr>
          <p:cNvSpPr>
            <a:spLocks noGrp="1"/>
          </p:cNvSpPr>
          <p:nvPr>
            <p:ph sz="quarter" idx="13" hasCustomPrompt="1"/>
          </p:nvPr>
        </p:nvSpPr>
        <p:spPr>
          <a:xfrm>
            <a:off x="5303251" y="1256044"/>
            <a:ext cx="6371694" cy="4634384"/>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　</a:t>
            </a:r>
            <a:r>
              <a:rPr kumimoji="1" lang="en-US" altLang="ja-JP" dirty="0"/>
              <a:t>/  Contents area (Text, Chart, Image) </a:t>
            </a:r>
            <a:endParaRPr kumimoji="1" lang="ja-JP" altLang="en-US" dirty="0"/>
          </a:p>
        </p:txBody>
      </p:sp>
      <p:cxnSp>
        <p:nvCxnSpPr>
          <p:cNvPr id="16" name="直線コネクタ 15">
            <a:extLst>
              <a:ext uri="{FF2B5EF4-FFF2-40B4-BE49-F238E27FC236}">
                <a16:creationId xmlns:a16="http://schemas.microsoft.com/office/drawing/2014/main" id="{ABA07C0B-8D2A-4C03-A924-8EC9070994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8735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_D-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256044"/>
            <a:ext cx="4476976" cy="4634387"/>
          </a:xfrm>
        </p:spPr>
        <p:txBody>
          <a:bodyPr wrap="square" anchor="ctr">
            <a:normAutofit/>
          </a:bodyPr>
          <a:lstStyle>
            <a:lvl1pPr marL="0" indent="0">
              <a:lnSpc>
                <a:spcPct val="150000"/>
              </a:lnSpc>
              <a:spcBef>
                <a:spcPts val="0"/>
              </a:spcBef>
              <a:buClr>
                <a:schemeClr val="bg2"/>
              </a:buClr>
              <a:buFontTx/>
              <a:buNone/>
              <a:defRPr sz="1800"/>
            </a:lvl1pPr>
            <a:lvl2pPr marL="341313" indent="0">
              <a:lnSpc>
                <a:spcPct val="150000"/>
              </a:lnSpc>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ja-JP" altLang="en-US" dirty="0"/>
              <a:t>説明文挿入 </a:t>
            </a:r>
            <a:r>
              <a:rPr kumimoji="1" lang="en-US" altLang="ja-JP" dirty="0"/>
              <a:t>/ Description</a:t>
            </a:r>
            <a:r>
              <a:rPr kumimoji="1" lang="ja-JP" altLang="en-US" dirty="0"/>
              <a:t>　</a:t>
            </a:r>
            <a:r>
              <a:rPr kumimoji="1" lang="en-US" altLang="ja-JP" dirty="0"/>
              <a:t>text </a:t>
            </a:r>
            <a:r>
              <a:rPr kumimoji="1" lang="ja-JP" altLang="en-US" dirty="0"/>
              <a:t>　</a:t>
            </a:r>
            <a:r>
              <a:rPr kumimoji="1" lang="en-US" altLang="ja-JP" dirty="0"/>
              <a:t>20pt.</a:t>
            </a:r>
            <a:endParaRPr kumimoji="1" lang="ja-JP" altLang="en-US" dirty="0"/>
          </a:p>
        </p:txBody>
      </p:sp>
      <p:sp>
        <p:nvSpPr>
          <p:cNvPr id="12" name="コンテンツ プレースホルダー 6">
            <a:extLst>
              <a:ext uri="{FF2B5EF4-FFF2-40B4-BE49-F238E27FC236}">
                <a16:creationId xmlns:a16="http://schemas.microsoft.com/office/drawing/2014/main" id="{23AB1C7E-2524-4AAF-8D8A-86C5BDDC4F67}"/>
              </a:ext>
            </a:extLst>
          </p:cNvPr>
          <p:cNvSpPr>
            <a:spLocks noGrp="1"/>
          </p:cNvSpPr>
          <p:nvPr>
            <p:ph sz="quarter" idx="12" hasCustomPrompt="1"/>
          </p:nvPr>
        </p:nvSpPr>
        <p:spPr>
          <a:xfrm>
            <a:off x="5303251" y="1256044"/>
            <a:ext cx="6371694" cy="4634384"/>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　</a:t>
            </a:r>
            <a:r>
              <a:rPr kumimoji="1" lang="en-US" altLang="ja-JP" dirty="0"/>
              <a:t>/  Contents area (Text, Chart, Image) </a:t>
            </a:r>
            <a:endParaRPr kumimoji="1" lang="ja-JP" altLang="en-US" dirty="0"/>
          </a:p>
        </p:txBody>
      </p:sp>
      <p:cxnSp>
        <p:nvCxnSpPr>
          <p:cNvPr id="15" name="直線コネクタ 14">
            <a:extLst>
              <a:ext uri="{FF2B5EF4-FFF2-40B4-BE49-F238E27FC236}">
                <a16:creationId xmlns:a16="http://schemas.microsoft.com/office/drawing/2014/main" id="{45FD2A67-0D0A-430A-BC49-DC401BD1E47E}"/>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407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inal">
    <p:bg>
      <p:bgPr>
        <a:solidFill>
          <a:schemeClr val="accent1"/>
        </a:solidFill>
        <a:effectLst/>
      </p:bgPr>
    </p:bg>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A9FF1E53-0F36-4477-A813-49E627229CD4}"/>
              </a:ext>
            </a:extLst>
          </p:cNvPr>
          <p:cNvSpPr/>
          <p:nvPr userDrawn="1"/>
        </p:nvSpPr>
        <p:spPr>
          <a:xfrm>
            <a:off x="-1" y="0"/>
            <a:ext cx="592310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モニター画面に映る文字&#10;&#10;自動的に生成された説明">
            <a:extLst>
              <a:ext uri="{FF2B5EF4-FFF2-40B4-BE49-F238E27FC236}">
                <a16:creationId xmlns:a16="http://schemas.microsoft.com/office/drawing/2014/main" id="{BE7BC897-37ED-43ED-9DD4-52EE07FB6E56}"/>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5923109" y="1758333"/>
            <a:ext cx="2326656" cy="3314089"/>
          </a:xfrm>
          <a:prstGeom prst="rect">
            <a:avLst/>
          </a:prstGeom>
        </p:spPr>
      </p:pic>
      <p:sp>
        <p:nvSpPr>
          <p:cNvPr id="7" name="スライド番号プレースホルダー 6">
            <a:extLst>
              <a:ext uri="{FF2B5EF4-FFF2-40B4-BE49-F238E27FC236}">
                <a16:creationId xmlns:a16="http://schemas.microsoft.com/office/drawing/2014/main" id="{2249F56A-214A-4DA4-8FB7-D71B442F3C47}"/>
              </a:ext>
            </a:extLst>
          </p:cNvPr>
          <p:cNvSpPr>
            <a:spLocks noGrp="1"/>
          </p:cNvSpPr>
          <p:nvPr>
            <p:ph type="sldNum" sz="quarter" idx="11"/>
          </p:nvPr>
        </p:nvSpPr>
        <p:spPr/>
        <p:txBody>
          <a:bodyPr/>
          <a:lstStyle>
            <a:lvl1pPr>
              <a:defRPr>
                <a:solidFill>
                  <a:schemeClr val="bg1">
                    <a:lumMod val="95000"/>
                  </a:schemeClr>
                </a:solidFill>
              </a:defRPr>
            </a:lvl1pPr>
          </a:lstStyle>
          <a:p>
            <a:fld id="{B3001740-FA51-4383-A84C-3DA006D12C29}" type="slidenum">
              <a:rPr lang="ja-JP" altLang="en-US" smtClean="0"/>
              <a:pPr/>
              <a:t>‹#›</a:t>
            </a:fld>
            <a:endParaRPr lang="ja-JP" altLang="en-US" dirty="0"/>
          </a:p>
        </p:txBody>
      </p:sp>
      <p:sp>
        <p:nvSpPr>
          <p:cNvPr id="14" name="テキスト プレースホルダー 13">
            <a:extLst>
              <a:ext uri="{FF2B5EF4-FFF2-40B4-BE49-F238E27FC236}">
                <a16:creationId xmlns:a16="http://schemas.microsoft.com/office/drawing/2014/main" id="{C1E429A5-622A-4AC9-8F75-D0628B521C8F}"/>
              </a:ext>
            </a:extLst>
          </p:cNvPr>
          <p:cNvSpPr>
            <a:spLocks noGrp="1"/>
          </p:cNvSpPr>
          <p:nvPr>
            <p:ph type="body" sz="quarter" idx="12" hasCustomPrompt="1"/>
          </p:nvPr>
        </p:nvSpPr>
        <p:spPr>
          <a:xfrm>
            <a:off x="382645" y="3932503"/>
            <a:ext cx="5103754" cy="369332"/>
          </a:xfrm>
        </p:spPr>
        <p:txBody>
          <a:bodyPr>
            <a:normAutofit/>
          </a:bodyPr>
          <a:lstStyle>
            <a:lvl1pPr marL="0" indent="0">
              <a:buNone/>
              <a:defRPr sz="2000" b="1"/>
            </a:lvl1pPr>
          </a:lstStyle>
          <a:p>
            <a:pPr lvl="0"/>
            <a:r>
              <a:rPr kumimoji="1" lang="en-US" altLang="ja-JP" dirty="0"/>
              <a:t>Ending comment</a:t>
            </a:r>
            <a:endParaRPr kumimoji="1" lang="ja-JP" altLang="en-US" dirty="0"/>
          </a:p>
        </p:txBody>
      </p:sp>
      <p:sp>
        <p:nvSpPr>
          <p:cNvPr id="6" name="正方形/長方形 5">
            <a:extLst>
              <a:ext uri="{FF2B5EF4-FFF2-40B4-BE49-F238E27FC236}">
                <a16:creationId xmlns:a16="http://schemas.microsoft.com/office/drawing/2014/main" id="{7320F9AC-8C1A-4A31-82F6-40F400435A2A}"/>
              </a:ext>
            </a:extLst>
          </p:cNvPr>
          <p:cNvSpPr/>
          <p:nvPr userDrawn="1"/>
        </p:nvSpPr>
        <p:spPr>
          <a:xfrm>
            <a:off x="295928" y="6356350"/>
            <a:ext cx="5190471" cy="338554"/>
          </a:xfrm>
          <a:prstGeom prst="rect">
            <a:avLst/>
          </a:prstGeom>
        </p:spPr>
        <p:txBody>
          <a:bodyPr wrap="square">
            <a:spAutoFit/>
          </a:bodyPr>
          <a:lstStyle/>
          <a:p>
            <a:pPr lvl="0"/>
            <a:r>
              <a:rPr lang="en-US" altLang="ja-JP" sz="800" dirty="0">
                <a:solidFill>
                  <a:schemeClr val="bg1">
                    <a:lumMod val="50000"/>
                  </a:schemeClr>
                </a:solidFill>
              </a:rPr>
              <a:t>The names of corporations, organizations, products and logos herein are either registered trademarks or trademarks of Yokogawa Electric Corporation and their respective holders.</a:t>
            </a:r>
            <a:endParaRPr lang="ja-JP" altLang="en-US" sz="800" dirty="0">
              <a:solidFill>
                <a:schemeClr val="bg1">
                  <a:lumMod val="50000"/>
                </a:schemeClr>
              </a:solidFill>
            </a:endParaRPr>
          </a:p>
        </p:txBody>
      </p:sp>
      <p:pic>
        <p:nvPicPr>
          <p:cNvPr id="8" name="図 7" descr="黒い背景に白い文字がある&#10;&#10;中程度の精度で自動的に生成された説明">
            <a:extLst>
              <a:ext uri="{FF2B5EF4-FFF2-40B4-BE49-F238E27FC236}">
                <a16:creationId xmlns:a16="http://schemas.microsoft.com/office/drawing/2014/main" id="{356EF9D2-6A59-4CEA-8286-7885D4590DF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448102" y="410845"/>
            <a:ext cx="2152996" cy="377496"/>
          </a:xfrm>
          <a:prstGeom prst="rect">
            <a:avLst/>
          </a:prstGeom>
        </p:spPr>
      </p:pic>
      <p:pic>
        <p:nvPicPr>
          <p:cNvPr id="4" name="図 3" descr="ロゴ&#10;&#10;自動的に生成された説明">
            <a:extLst>
              <a:ext uri="{FF2B5EF4-FFF2-40B4-BE49-F238E27FC236}">
                <a16:creationId xmlns:a16="http://schemas.microsoft.com/office/drawing/2014/main" id="{8F20482E-FD0D-4CED-99BC-09CDD9A1527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1989" y="3057175"/>
            <a:ext cx="5156095" cy="716400"/>
          </a:xfrm>
          <a:prstGeom prst="rect">
            <a:avLst/>
          </a:prstGeom>
        </p:spPr>
      </p:pic>
    </p:spTree>
    <p:extLst>
      <p:ext uri="{BB962C8B-B14F-4D97-AF65-F5344CB8AC3E}">
        <p14:creationId xmlns:p14="http://schemas.microsoft.com/office/powerpoint/2010/main" val="28386568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177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84EAAFE-CFE5-40AD-8E95-5BFF290DC5CF}" type="slidenum">
              <a:rPr kumimoji="1" lang="ja-JP" altLang="en-US" smtClean="0"/>
              <a:t>‹#›</a:t>
            </a:fld>
            <a:endParaRPr kumimoji="1" lang="ja-JP" altLang="en-US"/>
          </a:p>
        </p:txBody>
      </p:sp>
    </p:spTree>
    <p:extLst>
      <p:ext uri="{BB962C8B-B14F-4D97-AF65-F5344CB8AC3E}">
        <p14:creationId xmlns:p14="http://schemas.microsoft.com/office/powerpoint/2010/main" val="1869025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_1">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38125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e_2">
    <p:bg>
      <p:bgPr>
        <a:solidFill>
          <a:srgbClr val="95A0A4"/>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244342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31178" y="907142"/>
            <a:ext cx="8060367" cy="580013"/>
          </a:xfrm>
        </p:spPr>
        <p:txBody>
          <a:bodyPr anchor="ctr">
            <a:normAutofit/>
          </a:bodyPr>
          <a:lstStyle>
            <a:lvl1pPr>
              <a:defRPr sz="2800" b="1"/>
            </a:lvl1pPr>
          </a:lstStyle>
          <a:p>
            <a:r>
              <a:rPr kumimoji="1" lang="en-US" altLang="ja-JP" dirty="0"/>
              <a:t>Agenda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3" name="テキスト プレースホルダー 2">
            <a:extLst>
              <a:ext uri="{FF2B5EF4-FFF2-40B4-BE49-F238E27FC236}">
                <a16:creationId xmlns:a16="http://schemas.microsoft.com/office/drawing/2014/main" id="{10C44C11-53F0-4355-98C4-EB8B73C7989D}"/>
              </a:ext>
            </a:extLst>
          </p:cNvPr>
          <p:cNvSpPr>
            <a:spLocks noGrp="1"/>
          </p:cNvSpPr>
          <p:nvPr>
            <p:ph type="body" sz="quarter" idx="13" hasCustomPrompt="1"/>
          </p:nvPr>
        </p:nvSpPr>
        <p:spPr>
          <a:xfrm>
            <a:off x="663191" y="1758950"/>
            <a:ext cx="8018847" cy="4140200"/>
          </a:xfrm>
        </p:spPr>
        <p:txBody>
          <a:bodyPr/>
          <a:lstStyle>
            <a:lvl1pPr marL="514350" indent="-514350">
              <a:buFont typeface="+mj-lt"/>
              <a:buAutoNum type="arabicPeriod"/>
              <a:defRPr/>
            </a:lvl1pPr>
          </a:lstStyle>
          <a:p>
            <a:pPr lvl="0"/>
            <a:r>
              <a:rPr lang="en-US" altLang="ja-JP" dirty="0">
                <a:latin typeface="+mn-lt"/>
              </a:rPr>
              <a:t>High Lighted Contents</a:t>
            </a:r>
          </a:p>
          <a:p>
            <a:pPr lvl="0"/>
            <a:endParaRPr kumimoji="1" lang="ja-JP" altLang="en-US" dirty="0"/>
          </a:p>
        </p:txBody>
      </p:sp>
    </p:spTree>
    <p:extLst>
      <p:ext uri="{BB962C8B-B14F-4D97-AF65-F5344CB8AC3E}">
        <p14:creationId xmlns:p14="http://schemas.microsoft.com/office/powerpoint/2010/main" val="3311021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free">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cxnSp>
        <p:nvCxnSpPr>
          <p:cNvPr id="12" name="直線コネクタ 11">
            <a:extLst>
              <a:ext uri="{FF2B5EF4-FFF2-40B4-BE49-F238E27FC236}">
                <a16:creationId xmlns:a16="http://schemas.microsoft.com/office/drawing/2014/main" id="{EDB5B0D9-1906-45DD-BEF5-11D82E39BED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60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A">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cxnSp>
        <p:nvCxnSpPr>
          <p:cNvPr id="15" name="直線コネクタ 14">
            <a:extLst>
              <a:ext uri="{FF2B5EF4-FFF2-40B4-BE49-F238E27FC236}">
                <a16:creationId xmlns:a16="http://schemas.microsoft.com/office/drawing/2014/main" id="{104F7F1A-B91A-497F-A5DB-5E6916B6DB6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30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A-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5" name="コンテンツ プレースホルダー 6">
            <a:extLst>
              <a:ext uri="{FF2B5EF4-FFF2-40B4-BE49-F238E27FC236}">
                <a16:creationId xmlns:a16="http://schemas.microsoft.com/office/drawing/2014/main" id="{772436EF-038D-4313-AC03-5FFFE9166141}"/>
              </a:ext>
            </a:extLst>
          </p:cNvPr>
          <p:cNvSpPr>
            <a:spLocks noGrp="1"/>
          </p:cNvSpPr>
          <p:nvPr>
            <p:ph sz="quarter" idx="12" hasCustomPrompt="1"/>
          </p:nvPr>
        </p:nvSpPr>
        <p:spPr>
          <a:xfrm>
            <a:off x="524571" y="2181070"/>
            <a:ext cx="11149687" cy="3787930"/>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E462BAFC-C166-466D-BCD4-0A812FBFE0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159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A-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2" name="コンテンツ プレースホルダー 6">
            <a:extLst>
              <a:ext uri="{FF2B5EF4-FFF2-40B4-BE49-F238E27FC236}">
                <a16:creationId xmlns:a16="http://schemas.microsoft.com/office/drawing/2014/main" id="{C542029F-B7BC-45F1-A6C3-3442B14C81BA}"/>
              </a:ext>
            </a:extLst>
          </p:cNvPr>
          <p:cNvSpPr>
            <a:spLocks noGrp="1"/>
          </p:cNvSpPr>
          <p:nvPr>
            <p:ph sz="quarter" idx="12" hasCustomPrompt="1"/>
          </p:nvPr>
        </p:nvSpPr>
        <p:spPr>
          <a:xfrm>
            <a:off x="524571" y="2555875"/>
            <a:ext cx="5393977" cy="3413125"/>
          </a:xfrm>
        </p:spPr>
        <p:txBody>
          <a:bodyPr>
            <a:normAutofit/>
          </a:bodyPr>
          <a:lstStyle>
            <a:lvl1pPr marL="0" indent="0">
              <a:buFontTx/>
              <a:buNone/>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97C67577-182D-48A6-9E68-A1EE36440543}"/>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endParaRPr kumimoji="1" lang="ja-JP" altLang="en-US" dirty="0"/>
          </a:p>
        </p:txBody>
      </p:sp>
      <p:cxnSp>
        <p:nvCxnSpPr>
          <p:cNvPr id="15" name="直線コネクタ 14">
            <a:extLst>
              <a:ext uri="{FF2B5EF4-FFF2-40B4-BE49-F238E27FC236}">
                <a16:creationId xmlns:a16="http://schemas.microsoft.com/office/drawing/2014/main" id="{6B82AE71-463C-4E40-AE94-9C561347421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238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B">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63"/>
          </a:xfrm>
        </p:spPr>
        <p:txBody>
          <a:bodyPr>
            <a:no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cxnSp>
        <p:nvCxnSpPr>
          <p:cNvPr id="12" name="直線コネクタ 11">
            <a:extLst>
              <a:ext uri="{FF2B5EF4-FFF2-40B4-BE49-F238E27FC236}">
                <a16:creationId xmlns:a16="http://schemas.microsoft.com/office/drawing/2014/main" id="{6B56B66F-04D8-4FF8-BBB3-B20DA456CF3C}"/>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963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Slide Number Placeholder 5"/>
          <p:cNvSpPr>
            <a:spLocks noGrp="1"/>
          </p:cNvSpPr>
          <p:nvPr>
            <p:ph type="sldNum" sz="quarter" idx="4"/>
          </p:nvPr>
        </p:nvSpPr>
        <p:spPr>
          <a:xfrm>
            <a:off x="11608823" y="6356350"/>
            <a:ext cx="398958" cy="365125"/>
          </a:xfrm>
          <a:prstGeom prst="rect">
            <a:avLst/>
          </a:prstGeom>
        </p:spPr>
        <p:txBody>
          <a:bodyPr vert="horz" wrap="none" lIns="91440" tIns="45720" rIns="91440" bIns="45720" rtlCol="0" anchor="ctr"/>
          <a:lstStyle>
            <a:lvl1pPr algn="r">
              <a:defRPr sz="1100" b="1">
                <a:solidFill>
                  <a:schemeClr val="tx1"/>
                </a:solidFill>
                <a:latin typeface="+mn-lt"/>
              </a:defRPr>
            </a:lvl1pPr>
          </a:lstStyle>
          <a:p>
            <a:fld id="{584EAAFE-CFE5-40AD-8E95-5BFF290DC5CF}" type="slidenum">
              <a:rPr kumimoji="1" lang="ja-JP" altLang="en-US" smtClean="0"/>
              <a:pPr/>
              <a:t>‹#›</a:t>
            </a:fld>
            <a:endParaRPr kumimoji="1" lang="ja-JP" altLang="en-US" dirty="0"/>
          </a:p>
        </p:txBody>
      </p:sp>
      <p:sp>
        <p:nvSpPr>
          <p:cNvPr id="7" name="テキスト ボックス 6">
            <a:extLst>
              <a:ext uri="{FF2B5EF4-FFF2-40B4-BE49-F238E27FC236}">
                <a16:creationId xmlns:a16="http://schemas.microsoft.com/office/drawing/2014/main" id="{F0D52A29-56AB-408C-80FF-70FF0C1F164A}"/>
              </a:ext>
            </a:extLst>
          </p:cNvPr>
          <p:cNvSpPr txBox="1"/>
          <p:nvPr userDrawn="1"/>
        </p:nvSpPr>
        <p:spPr>
          <a:xfrm>
            <a:off x="8670890" y="6356350"/>
            <a:ext cx="2937932" cy="338554"/>
          </a:xfrm>
          <a:prstGeom prst="rect">
            <a:avLst/>
          </a:prstGeom>
          <a:noFill/>
        </p:spPr>
        <p:txBody>
          <a:bodyPr wrap="square">
            <a:spAutoFit/>
          </a:bodyPr>
          <a:lstStyle/>
          <a:p>
            <a:pPr algn="r"/>
            <a:r>
              <a:rPr lang="en-US" altLang="ja-JP" sz="800" dirty="0">
                <a:solidFill>
                  <a:schemeClr val="bg1">
                    <a:lumMod val="75000"/>
                  </a:schemeClr>
                </a:solidFill>
              </a:rPr>
              <a:t>| Document Number 12345 | 2023 12 17 |  </a:t>
            </a:r>
          </a:p>
          <a:p>
            <a:pPr algn="r"/>
            <a:r>
              <a:rPr lang="en-US" altLang="ja-JP" sz="800" dirty="0">
                <a:solidFill>
                  <a:schemeClr val="bg1">
                    <a:lumMod val="75000"/>
                  </a:schemeClr>
                </a:solidFill>
              </a:rPr>
              <a:t>© Yokogawa Electric Corporation</a:t>
            </a:r>
          </a:p>
        </p:txBody>
      </p:sp>
    </p:spTree>
    <p:extLst>
      <p:ext uri="{BB962C8B-B14F-4D97-AF65-F5344CB8AC3E}">
        <p14:creationId xmlns:p14="http://schemas.microsoft.com/office/powerpoint/2010/main" val="285043785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17" r:id="rId3"/>
    <p:sldLayoutId id="2147483803"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02" r:id="rId17"/>
    <p:sldLayoutId id="2147483763" r:id="rId18"/>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svg"/><Relationship Id="rId7" Type="http://schemas.openxmlformats.org/officeDocument/2006/relationships/image" Target="../media/image12.svg"/><Relationship Id="rId12" Type="http://schemas.openxmlformats.org/officeDocument/2006/relationships/image" Target="../media/image17.svg"/><Relationship Id="rId17" Type="http://schemas.openxmlformats.org/officeDocument/2006/relationships/image" Target="../media/image22.png"/><Relationship Id="rId2" Type="http://schemas.openxmlformats.org/officeDocument/2006/relationships/image" Target="../media/image7.png"/><Relationship Id="rId16" Type="http://schemas.openxmlformats.org/officeDocument/2006/relationships/image" Target="../media/image21.svg"/><Relationship Id="rId1" Type="http://schemas.openxmlformats.org/officeDocument/2006/relationships/slideLayout" Target="../slideLayouts/slideLayout1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svg"/><Relationship Id="rId15" Type="http://schemas.openxmlformats.org/officeDocument/2006/relationships/image" Target="../media/image20.png"/><Relationship Id="rId10" Type="http://schemas.openxmlformats.org/officeDocument/2006/relationships/image" Target="../media/image15.sv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svg"/></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32.svg"/><Relationship Id="rId18" Type="http://schemas.openxmlformats.org/officeDocument/2006/relationships/image" Target="../media/image37.png"/><Relationship Id="rId26" Type="http://schemas.openxmlformats.org/officeDocument/2006/relationships/image" Target="../media/image45.png"/><Relationship Id="rId3" Type="http://schemas.openxmlformats.org/officeDocument/2006/relationships/image" Target="../media/image24.svg"/><Relationship Id="rId21" Type="http://schemas.openxmlformats.org/officeDocument/2006/relationships/image" Target="../media/image40.svg"/><Relationship Id="rId7" Type="http://schemas.openxmlformats.org/officeDocument/2006/relationships/image" Target="../media/image28.svg"/><Relationship Id="rId12" Type="http://schemas.openxmlformats.org/officeDocument/2006/relationships/image" Target="../media/image31.png"/><Relationship Id="rId17" Type="http://schemas.openxmlformats.org/officeDocument/2006/relationships/image" Target="../media/image36.svg"/><Relationship Id="rId25" Type="http://schemas.openxmlformats.org/officeDocument/2006/relationships/image" Target="../media/image44.svg"/><Relationship Id="rId2" Type="http://schemas.openxmlformats.org/officeDocument/2006/relationships/image" Target="../media/image23.png"/><Relationship Id="rId16" Type="http://schemas.openxmlformats.org/officeDocument/2006/relationships/image" Target="../media/image35.png"/><Relationship Id="rId20" Type="http://schemas.openxmlformats.org/officeDocument/2006/relationships/image" Target="../media/image39.png"/><Relationship Id="rId29" Type="http://schemas.openxmlformats.org/officeDocument/2006/relationships/image" Target="../media/image48.svg"/><Relationship Id="rId1" Type="http://schemas.openxmlformats.org/officeDocument/2006/relationships/slideLayout" Target="../slideLayouts/slideLayout12.xml"/><Relationship Id="rId6" Type="http://schemas.openxmlformats.org/officeDocument/2006/relationships/image" Target="../media/image27.png"/><Relationship Id="rId11" Type="http://schemas.openxmlformats.org/officeDocument/2006/relationships/image" Target="../media/image30.svg"/><Relationship Id="rId24" Type="http://schemas.openxmlformats.org/officeDocument/2006/relationships/image" Target="../media/image43.png"/><Relationship Id="rId5" Type="http://schemas.openxmlformats.org/officeDocument/2006/relationships/image" Target="../media/image26.svg"/><Relationship Id="rId15" Type="http://schemas.openxmlformats.org/officeDocument/2006/relationships/image" Target="../media/image34.svg"/><Relationship Id="rId23" Type="http://schemas.openxmlformats.org/officeDocument/2006/relationships/image" Target="../media/image42.svg"/><Relationship Id="rId28" Type="http://schemas.openxmlformats.org/officeDocument/2006/relationships/image" Target="../media/image47.png"/><Relationship Id="rId10" Type="http://schemas.openxmlformats.org/officeDocument/2006/relationships/image" Target="../media/image29.png"/><Relationship Id="rId19" Type="http://schemas.openxmlformats.org/officeDocument/2006/relationships/image" Target="../media/image38.svg"/><Relationship Id="rId4" Type="http://schemas.openxmlformats.org/officeDocument/2006/relationships/image" Target="../media/image25.png"/><Relationship Id="rId9" Type="http://schemas.openxmlformats.org/officeDocument/2006/relationships/image" Target="../media/image17.svg"/><Relationship Id="rId14" Type="http://schemas.openxmlformats.org/officeDocument/2006/relationships/image" Target="../media/image33.png"/><Relationship Id="rId22" Type="http://schemas.openxmlformats.org/officeDocument/2006/relationships/image" Target="../media/image41.png"/><Relationship Id="rId27" Type="http://schemas.openxmlformats.org/officeDocument/2006/relationships/image" Target="../media/image46.sv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53.png"/><Relationship Id="rId18" Type="http://schemas.openxmlformats.org/officeDocument/2006/relationships/image" Target="../media/image58.svg"/><Relationship Id="rId3" Type="http://schemas.openxmlformats.org/officeDocument/2006/relationships/image" Target="../media/image15.svg"/><Relationship Id="rId21" Type="http://schemas.openxmlformats.org/officeDocument/2006/relationships/image" Target="../media/image7.png"/><Relationship Id="rId7" Type="http://schemas.openxmlformats.org/officeDocument/2006/relationships/image" Target="../media/image12.svg"/><Relationship Id="rId12" Type="http://schemas.openxmlformats.org/officeDocument/2006/relationships/image" Target="../media/image52.svg"/><Relationship Id="rId17" Type="http://schemas.openxmlformats.org/officeDocument/2006/relationships/image" Target="../media/image57.png"/><Relationship Id="rId25" Type="http://schemas.openxmlformats.org/officeDocument/2006/relationships/image" Target="../media/image61.jpg"/><Relationship Id="rId2" Type="http://schemas.openxmlformats.org/officeDocument/2006/relationships/image" Target="../media/image14.png"/><Relationship Id="rId16" Type="http://schemas.openxmlformats.org/officeDocument/2006/relationships/image" Target="../media/image56.svg"/><Relationship Id="rId20" Type="http://schemas.openxmlformats.org/officeDocument/2006/relationships/image" Target="../media/image60.svg"/><Relationship Id="rId1" Type="http://schemas.openxmlformats.org/officeDocument/2006/relationships/slideLayout" Target="../slideLayouts/slideLayout12.xml"/><Relationship Id="rId6" Type="http://schemas.openxmlformats.org/officeDocument/2006/relationships/image" Target="../media/image11.png"/><Relationship Id="rId11" Type="http://schemas.openxmlformats.org/officeDocument/2006/relationships/image" Target="../media/image51.png"/><Relationship Id="rId24" Type="http://schemas.openxmlformats.org/officeDocument/2006/relationships/image" Target="../media/image17.svg"/><Relationship Id="rId5" Type="http://schemas.openxmlformats.org/officeDocument/2006/relationships/image" Target="../media/image21.svg"/><Relationship Id="rId15" Type="http://schemas.openxmlformats.org/officeDocument/2006/relationships/image" Target="../media/image55.png"/><Relationship Id="rId23" Type="http://schemas.openxmlformats.org/officeDocument/2006/relationships/image" Target="../media/image16.png"/><Relationship Id="rId10" Type="http://schemas.openxmlformats.org/officeDocument/2006/relationships/image" Target="../media/image50.svg"/><Relationship Id="rId19" Type="http://schemas.openxmlformats.org/officeDocument/2006/relationships/image" Target="../media/image59.png"/><Relationship Id="rId4" Type="http://schemas.openxmlformats.org/officeDocument/2006/relationships/image" Target="../media/image20.png"/><Relationship Id="rId9" Type="http://schemas.openxmlformats.org/officeDocument/2006/relationships/image" Target="../media/image49.png"/><Relationship Id="rId14" Type="http://schemas.openxmlformats.org/officeDocument/2006/relationships/image" Target="../media/image54.png"/><Relationship Id="rId22" Type="http://schemas.openxmlformats.org/officeDocument/2006/relationships/image" Target="../media/image8.sv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40.svg"/><Relationship Id="rId18" Type="http://schemas.openxmlformats.org/officeDocument/2006/relationships/image" Target="../media/image27.png"/><Relationship Id="rId3" Type="http://schemas.openxmlformats.org/officeDocument/2006/relationships/image" Target="../media/image42.svg"/><Relationship Id="rId21" Type="http://schemas.openxmlformats.org/officeDocument/2006/relationships/image" Target="../media/image17.svg"/><Relationship Id="rId7" Type="http://schemas.openxmlformats.org/officeDocument/2006/relationships/image" Target="../media/image44.svg"/><Relationship Id="rId12" Type="http://schemas.openxmlformats.org/officeDocument/2006/relationships/image" Target="../media/image39.png"/><Relationship Id="rId17" Type="http://schemas.openxmlformats.org/officeDocument/2006/relationships/image" Target="../media/image46.svg"/><Relationship Id="rId2" Type="http://schemas.openxmlformats.org/officeDocument/2006/relationships/image" Target="../media/image41.png"/><Relationship Id="rId16" Type="http://schemas.openxmlformats.org/officeDocument/2006/relationships/image" Target="../media/image45.png"/><Relationship Id="rId20" Type="http://schemas.openxmlformats.org/officeDocument/2006/relationships/image" Target="../media/image16.png"/><Relationship Id="rId1" Type="http://schemas.openxmlformats.org/officeDocument/2006/relationships/slideLayout" Target="../slideLayouts/slideLayout12.xml"/><Relationship Id="rId6" Type="http://schemas.openxmlformats.org/officeDocument/2006/relationships/image" Target="../media/image43.png"/><Relationship Id="rId11" Type="http://schemas.openxmlformats.org/officeDocument/2006/relationships/image" Target="../media/image26.svg"/><Relationship Id="rId5" Type="http://schemas.openxmlformats.org/officeDocument/2006/relationships/image" Target="../media/image38.svg"/><Relationship Id="rId15" Type="http://schemas.openxmlformats.org/officeDocument/2006/relationships/image" Target="../media/image48.svg"/><Relationship Id="rId10" Type="http://schemas.openxmlformats.org/officeDocument/2006/relationships/image" Target="../media/image25.png"/><Relationship Id="rId19" Type="http://schemas.openxmlformats.org/officeDocument/2006/relationships/image" Target="../media/image28.svg"/><Relationship Id="rId4" Type="http://schemas.openxmlformats.org/officeDocument/2006/relationships/image" Target="../media/image37.png"/><Relationship Id="rId9" Type="http://schemas.openxmlformats.org/officeDocument/2006/relationships/image" Target="../media/image24.svg"/><Relationship Id="rId14" Type="http://schemas.openxmlformats.org/officeDocument/2006/relationships/image" Target="../media/image4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0E2552A-DDB9-40EF-BF0E-3C852FB057ED}"/>
              </a:ext>
            </a:extLst>
          </p:cNvPr>
          <p:cNvSpPr>
            <a:spLocks noGrp="1"/>
          </p:cNvSpPr>
          <p:nvPr>
            <p:ph type="ctrTitle"/>
          </p:nvPr>
        </p:nvSpPr>
        <p:spPr/>
        <p:txBody>
          <a:bodyPr/>
          <a:lstStyle/>
          <a:p>
            <a:r>
              <a:rPr lang="en-US" altLang="ja-JP" dirty="0"/>
              <a:t>Smart Manufacturing</a:t>
            </a:r>
            <a:r>
              <a:rPr lang="ja-JP" altLang="en-US" dirty="0"/>
              <a:t>と</a:t>
            </a:r>
            <a:br>
              <a:rPr lang="en-US" altLang="ja-JP" dirty="0"/>
            </a:br>
            <a:r>
              <a:rPr lang="en-US" altLang="ja-JP" dirty="0"/>
              <a:t>System of Systems</a:t>
            </a:r>
            <a:endParaRPr lang="ja-JP" altLang="en-US" dirty="0"/>
          </a:p>
        </p:txBody>
      </p:sp>
      <p:sp>
        <p:nvSpPr>
          <p:cNvPr id="5" name="テキスト プレースホルダー 4">
            <a:extLst>
              <a:ext uri="{FF2B5EF4-FFF2-40B4-BE49-F238E27FC236}">
                <a16:creationId xmlns:a16="http://schemas.microsoft.com/office/drawing/2014/main" id="{8708777E-B80C-4799-B931-E2F3C145D1E5}"/>
              </a:ext>
            </a:extLst>
          </p:cNvPr>
          <p:cNvSpPr>
            <a:spLocks noGrp="1"/>
          </p:cNvSpPr>
          <p:nvPr>
            <p:ph type="body" sz="quarter" idx="13"/>
          </p:nvPr>
        </p:nvSpPr>
        <p:spPr/>
        <p:txBody>
          <a:bodyPr/>
          <a:lstStyle/>
          <a:p>
            <a:r>
              <a:rPr lang="ja-JP" altLang="en-US" dirty="0"/>
              <a:t>〇熊谷　渉、鎌田 健一、奥田 有紀</a:t>
            </a:r>
          </a:p>
        </p:txBody>
      </p:sp>
      <p:sp>
        <p:nvSpPr>
          <p:cNvPr id="6" name="テキスト プレースホルダー 5">
            <a:extLst>
              <a:ext uri="{FF2B5EF4-FFF2-40B4-BE49-F238E27FC236}">
                <a16:creationId xmlns:a16="http://schemas.microsoft.com/office/drawing/2014/main" id="{3A0A8E59-A952-4AF8-9C16-E3626B2E36B9}"/>
              </a:ext>
            </a:extLst>
          </p:cNvPr>
          <p:cNvSpPr>
            <a:spLocks noGrp="1"/>
          </p:cNvSpPr>
          <p:nvPr>
            <p:ph type="body" sz="quarter" idx="14"/>
          </p:nvPr>
        </p:nvSpPr>
        <p:spPr/>
        <p:txBody>
          <a:bodyPr/>
          <a:lstStyle/>
          <a:p>
            <a:r>
              <a:rPr lang="ja-JP" altLang="en-US" dirty="0"/>
              <a:t>横河電機株式会社</a:t>
            </a:r>
            <a:r>
              <a:rPr lang="en-US" altLang="ja-JP" dirty="0"/>
              <a:t> </a:t>
            </a:r>
            <a:r>
              <a:rPr lang="ja-JP" altLang="en-US" dirty="0"/>
              <a:t>マーケティング本部 イノベーションセンター</a:t>
            </a:r>
            <a:endParaRPr lang="en-US" altLang="ja-JP" dirty="0"/>
          </a:p>
          <a:p>
            <a:r>
              <a:rPr lang="ja-JP" altLang="en-US" dirty="0"/>
              <a:t>プロジェクトデザイン部 オペレーショナルエクセレンス</a:t>
            </a:r>
            <a:r>
              <a:rPr lang="en-US" altLang="ja-JP" dirty="0"/>
              <a:t>Gr.</a:t>
            </a:r>
          </a:p>
        </p:txBody>
      </p:sp>
      <p:sp>
        <p:nvSpPr>
          <p:cNvPr id="7" name="テキスト プレースホルダー 6">
            <a:extLst>
              <a:ext uri="{FF2B5EF4-FFF2-40B4-BE49-F238E27FC236}">
                <a16:creationId xmlns:a16="http://schemas.microsoft.com/office/drawing/2014/main" id="{22282EF1-087D-4A23-B09D-4F88CE396B79}"/>
              </a:ext>
            </a:extLst>
          </p:cNvPr>
          <p:cNvSpPr>
            <a:spLocks noGrp="1"/>
          </p:cNvSpPr>
          <p:nvPr>
            <p:ph type="body" sz="quarter" idx="15"/>
          </p:nvPr>
        </p:nvSpPr>
        <p:spPr/>
        <p:txBody>
          <a:bodyPr/>
          <a:lstStyle/>
          <a:p>
            <a:r>
              <a:rPr lang="en-US" altLang="ja-JP" dirty="0"/>
              <a:t>2023</a:t>
            </a:r>
            <a:r>
              <a:rPr lang="ja-JP" altLang="en-US" dirty="0"/>
              <a:t>年</a:t>
            </a:r>
            <a:r>
              <a:rPr lang="en-US" altLang="ja-JP" dirty="0"/>
              <a:t>12</a:t>
            </a:r>
            <a:r>
              <a:rPr lang="ja-JP" altLang="en-US" dirty="0"/>
              <a:t>月</a:t>
            </a:r>
            <a:r>
              <a:rPr lang="en-US" altLang="ja-JP" dirty="0"/>
              <a:t>17</a:t>
            </a:r>
            <a:r>
              <a:rPr lang="ja-JP" altLang="en-US" dirty="0"/>
              <a:t>日</a:t>
            </a:r>
          </a:p>
        </p:txBody>
      </p:sp>
      <p:sp>
        <p:nvSpPr>
          <p:cNvPr id="8" name="サブタイトル 1">
            <a:extLst>
              <a:ext uri="{FF2B5EF4-FFF2-40B4-BE49-F238E27FC236}">
                <a16:creationId xmlns:a16="http://schemas.microsoft.com/office/drawing/2014/main" id="{F712EF0B-7DA3-4CB5-AAA1-F1379FEABDB7}"/>
              </a:ext>
            </a:extLst>
          </p:cNvPr>
          <p:cNvSpPr txBox="1">
            <a:spLocks/>
          </p:cNvSpPr>
          <p:nvPr/>
        </p:nvSpPr>
        <p:spPr>
          <a:xfrm>
            <a:off x="5264402" y="2472644"/>
            <a:ext cx="5286786" cy="4070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a:solidFill>
                  <a:schemeClr val="bg1"/>
                </a:solidFill>
              </a:rPr>
              <a:t>第</a:t>
            </a:r>
            <a:r>
              <a:rPr lang="en-US" altLang="ja-JP" sz="2400" dirty="0">
                <a:solidFill>
                  <a:schemeClr val="bg1"/>
                </a:solidFill>
              </a:rPr>
              <a:t>14</a:t>
            </a:r>
            <a:r>
              <a:rPr lang="ja-JP" altLang="en-US" sz="2400" dirty="0">
                <a:solidFill>
                  <a:schemeClr val="bg1"/>
                </a:solidFill>
              </a:rPr>
              <a:t>回横幹連合コンファレンス</a:t>
            </a:r>
          </a:p>
        </p:txBody>
      </p:sp>
      <p:sp>
        <p:nvSpPr>
          <p:cNvPr id="2" name="テキスト プレースホルダー 6">
            <a:extLst>
              <a:ext uri="{FF2B5EF4-FFF2-40B4-BE49-F238E27FC236}">
                <a16:creationId xmlns:a16="http://schemas.microsoft.com/office/drawing/2014/main" id="{6A0F5E29-3FA6-403A-5098-A7BA9A0506E3}"/>
              </a:ext>
            </a:extLst>
          </p:cNvPr>
          <p:cNvSpPr txBox="1">
            <a:spLocks/>
          </p:cNvSpPr>
          <p:nvPr/>
        </p:nvSpPr>
        <p:spPr>
          <a:xfrm>
            <a:off x="5264402" y="307380"/>
            <a:ext cx="5956048" cy="26721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Tx/>
              <a:buNone/>
              <a:defRPr kumimoji="1" sz="14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1800" dirty="0"/>
              <a:t>OS15: Cyber Physical Human Systems</a:t>
            </a:r>
            <a:r>
              <a:rPr lang="ja-JP" altLang="en-US" sz="1800" dirty="0"/>
              <a:t>が導く未来</a:t>
            </a:r>
          </a:p>
        </p:txBody>
      </p:sp>
    </p:spTree>
    <p:extLst>
      <p:ext uri="{BB962C8B-B14F-4D97-AF65-F5344CB8AC3E}">
        <p14:creationId xmlns:p14="http://schemas.microsoft.com/office/powerpoint/2010/main" val="1852153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10</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0651687" cy="4123486"/>
          </a:xfrm>
        </p:spPr>
        <p:txBody>
          <a:bodyPr/>
          <a:lstStyle/>
          <a:p>
            <a:r>
              <a:rPr lang="en-US" altLang="ja-JP" dirty="0"/>
              <a:t>SoS</a:t>
            </a:r>
            <a:r>
              <a:rPr lang="ja-JP" altLang="en-US" dirty="0"/>
              <a:t>は「協調」がキーワード</a:t>
            </a:r>
            <a:endParaRPr lang="en-US" altLang="ja-JP" dirty="0"/>
          </a:p>
          <a:p>
            <a:pPr lvl="1"/>
            <a:r>
              <a:rPr lang="ja-JP" altLang="en-US" dirty="0"/>
              <a:t>協調：</a:t>
            </a:r>
            <a:r>
              <a:rPr lang="ja-JP" altLang="en-US" b="1" dirty="0">
                <a:solidFill>
                  <a:schemeClr val="accent1"/>
                </a:solidFill>
              </a:rPr>
              <a:t>対立する立場の者同士</a:t>
            </a:r>
            <a:r>
              <a:rPr lang="ja-JP" altLang="en-US" dirty="0"/>
              <a:t>が、</a:t>
            </a:r>
            <a:r>
              <a:rPr lang="ja-JP" altLang="en-US" b="1" dirty="0">
                <a:solidFill>
                  <a:schemeClr val="accent1"/>
                </a:solidFill>
              </a:rPr>
              <a:t>共通の問題</a:t>
            </a:r>
            <a:r>
              <a:rPr lang="ja-JP" altLang="en-US" dirty="0"/>
              <a:t>解決・</a:t>
            </a:r>
            <a:r>
              <a:rPr lang="ja-JP" altLang="en-US" b="1" dirty="0">
                <a:solidFill>
                  <a:schemeClr val="accent1"/>
                </a:solidFill>
              </a:rPr>
              <a:t>目的</a:t>
            </a:r>
            <a:r>
              <a:rPr lang="ja-JP" altLang="en-US" dirty="0"/>
              <a:t>達成するために調和・連携すること</a:t>
            </a:r>
            <a:endParaRPr lang="en-US" altLang="ja-JP" dirty="0"/>
          </a:p>
          <a:p>
            <a:pPr lvl="2">
              <a:spcBef>
                <a:spcPts val="1200"/>
              </a:spcBef>
              <a:buFont typeface="Wingdings" panose="05000000000000000000" pitchFamily="2" charset="2"/>
              <a:buChar char="Ø"/>
            </a:pPr>
            <a:r>
              <a:rPr lang="ja-JP" altLang="en-US" sz="1800" dirty="0"/>
              <a:t>労使協調、国際協調など</a:t>
            </a:r>
            <a:endParaRPr lang="en-US" altLang="ja-JP" sz="1800" dirty="0"/>
          </a:p>
          <a:p>
            <a:r>
              <a:rPr lang="ja-JP" altLang="en-US" dirty="0"/>
              <a:t>協調に基づく</a:t>
            </a:r>
            <a:r>
              <a:rPr lang="en-US" altLang="ja-JP" dirty="0"/>
              <a:t>SoS</a:t>
            </a:r>
            <a:r>
              <a:rPr lang="ja-JP" altLang="en-US" dirty="0"/>
              <a:t>分析の観点</a:t>
            </a:r>
            <a:endParaRPr lang="en-US" altLang="ja-JP" dirty="0"/>
          </a:p>
          <a:p>
            <a:pPr lvl="1"/>
            <a:r>
              <a:rPr lang="en-US" altLang="ja-JP" dirty="0"/>
              <a:t>1. </a:t>
            </a:r>
            <a:r>
              <a:rPr lang="ja-JP" altLang="en-US" dirty="0"/>
              <a:t>各要素システムは、独立な運用・管理が可能か？</a:t>
            </a:r>
            <a:endParaRPr lang="en-US" altLang="ja-JP" dirty="0"/>
          </a:p>
          <a:p>
            <a:pPr lvl="1"/>
            <a:r>
              <a:rPr lang="en-US" altLang="ja-JP" dirty="0"/>
              <a:t>2. </a:t>
            </a:r>
            <a:r>
              <a:rPr lang="ja-JP" altLang="en-US" dirty="0"/>
              <a:t>各要素システム同士は、本来利害で対立する関係か？</a:t>
            </a:r>
            <a:endParaRPr lang="en-US" altLang="ja-JP" dirty="0"/>
          </a:p>
          <a:p>
            <a:pPr lvl="1"/>
            <a:r>
              <a:rPr lang="en-US" altLang="ja-JP" dirty="0"/>
              <a:t>3. SoS</a:t>
            </a:r>
            <a:r>
              <a:rPr lang="ja-JP" altLang="en-US" dirty="0"/>
              <a:t>全体の管理体制および目的は何か？</a:t>
            </a:r>
            <a:endParaRPr lang="en-US" altLang="ja-JP" dirty="0"/>
          </a:p>
          <a:p>
            <a:pPr lvl="1"/>
            <a:r>
              <a:rPr lang="en-US" altLang="ja-JP" dirty="0"/>
              <a:t>4. </a:t>
            </a:r>
            <a:r>
              <a:rPr lang="ja-JP" altLang="en-US" dirty="0"/>
              <a:t>各要素システムは、自身の利益と</a:t>
            </a:r>
            <a:r>
              <a:rPr lang="en-US" altLang="ja-JP" dirty="0"/>
              <a:t>SoS</a:t>
            </a:r>
            <a:r>
              <a:rPr lang="ja-JP" altLang="en-US" dirty="0"/>
              <a:t>全体の目的の両立が可能な構造か？</a:t>
            </a:r>
            <a:endParaRPr lang="en-US" altLang="ja-JP" dirty="0"/>
          </a:p>
          <a:p>
            <a:pPr marL="828000" lvl="2">
              <a:spcBef>
                <a:spcPts val="1200"/>
              </a:spcBef>
              <a:buFont typeface="Wingdings" panose="05000000000000000000" pitchFamily="2" charset="2"/>
              <a:buChar char="Ø"/>
            </a:pPr>
            <a:r>
              <a:rPr lang="ja-JP" altLang="en-US" sz="1800" dirty="0"/>
              <a:t>相互の状況に応じて、短期的には、自身の利益を犠牲にして全体の目的を優先することもあるが、</a:t>
            </a:r>
            <a:br>
              <a:rPr lang="en-US" altLang="ja-JP" sz="1800" dirty="0"/>
            </a:br>
            <a:r>
              <a:rPr lang="ja-JP" altLang="en-US" sz="1800" dirty="0"/>
              <a:t>長期的には自身の利益に繋がるケースも含む</a:t>
            </a:r>
            <a:endParaRPr lang="en-US" altLang="ja-JP" sz="1800" dirty="0"/>
          </a:p>
        </p:txBody>
      </p:sp>
      <p:sp>
        <p:nvSpPr>
          <p:cNvPr id="2" name="タイトル 1">
            <a:extLst>
              <a:ext uri="{FF2B5EF4-FFF2-40B4-BE49-F238E27FC236}">
                <a16:creationId xmlns:a16="http://schemas.microsoft.com/office/drawing/2014/main" id="{15D05F2C-12F0-66BE-70EF-556587DD14D3}"/>
              </a:ext>
            </a:extLst>
          </p:cNvPr>
          <p:cNvSpPr txBox="1">
            <a:spLocks/>
          </p:cNvSpPr>
          <p:nvPr/>
        </p:nvSpPr>
        <p:spPr>
          <a:xfrm>
            <a:off x="517055" y="241034"/>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altLang="ja-JP" dirty="0"/>
              <a:t>SoS</a:t>
            </a:r>
            <a:r>
              <a:rPr lang="ja-JP" altLang="en-US" dirty="0"/>
              <a:t>事例分析のポイント</a:t>
            </a:r>
            <a:endParaRPr lang="en-US" dirty="0"/>
          </a:p>
        </p:txBody>
      </p:sp>
      <p:sp>
        <p:nvSpPr>
          <p:cNvPr id="5" name="テキスト ボックス 4">
            <a:extLst>
              <a:ext uri="{FF2B5EF4-FFF2-40B4-BE49-F238E27FC236}">
                <a16:creationId xmlns:a16="http://schemas.microsoft.com/office/drawing/2014/main" id="{EDD4812D-E65D-6990-87A9-EE8EB0611839}"/>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2. System of Systems</a:t>
            </a:r>
            <a:r>
              <a:rPr lang="ja-JP" altLang="en-US" sz="1600" b="1" dirty="0">
                <a:solidFill>
                  <a:schemeClr val="bg1"/>
                </a:solidFill>
              </a:rPr>
              <a:t>の定義と事例　</a:t>
            </a:r>
            <a:r>
              <a:rPr lang="en-US" altLang="ja-JP" sz="1600" b="1" dirty="0">
                <a:solidFill>
                  <a:schemeClr val="bg1"/>
                </a:solidFill>
              </a:rPr>
              <a:t>&gt;</a:t>
            </a:r>
            <a:r>
              <a:rPr lang="ja-JP" altLang="en-US" sz="1600" b="1" dirty="0">
                <a:solidFill>
                  <a:schemeClr val="bg1"/>
                </a:solidFill>
              </a:rPr>
              <a:t>　一般的な</a:t>
            </a:r>
            <a:r>
              <a:rPr lang="en-US" altLang="ja-JP" sz="1600" b="1" dirty="0">
                <a:solidFill>
                  <a:schemeClr val="bg1"/>
                </a:solidFill>
              </a:rPr>
              <a:t>SoS</a:t>
            </a:r>
            <a:r>
              <a:rPr lang="ja-JP" altLang="en-US" sz="1600" b="1" dirty="0">
                <a:solidFill>
                  <a:schemeClr val="bg1"/>
                </a:solidFill>
              </a:rPr>
              <a:t>の定義・分類</a:t>
            </a:r>
            <a:endParaRPr kumimoji="1" lang="ja-JP" altLang="en-US" sz="1600" b="1" dirty="0">
              <a:solidFill>
                <a:schemeClr val="bg1"/>
              </a:solidFill>
            </a:endParaRPr>
          </a:p>
        </p:txBody>
      </p:sp>
    </p:spTree>
    <p:extLst>
      <p:ext uri="{BB962C8B-B14F-4D97-AF65-F5344CB8AC3E}">
        <p14:creationId xmlns:p14="http://schemas.microsoft.com/office/powerpoint/2010/main" val="3899479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11</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ja-JP" altLang="en-US" dirty="0"/>
              <a:t>協調のタイプで分類</a:t>
            </a:r>
            <a:endParaRPr lang="en-US" altLang="ja-JP" dirty="0"/>
          </a:p>
          <a:p>
            <a:pPr lvl="1"/>
            <a:r>
              <a:rPr lang="ja-JP" altLang="en-US" dirty="0"/>
              <a:t>例：</a:t>
            </a:r>
            <a:r>
              <a:rPr lang="en-US" altLang="ja-JP" dirty="0"/>
              <a:t>Maier</a:t>
            </a:r>
            <a:r>
              <a:rPr lang="ja-JP" altLang="en-US" dirty="0"/>
              <a:t>の分類を再解釈すると、</a:t>
            </a:r>
            <a:r>
              <a:rPr lang="en-US" altLang="ja-JP" dirty="0"/>
              <a:t>SoS</a:t>
            </a:r>
            <a:r>
              <a:rPr lang="ja-JP" altLang="en-US" dirty="0"/>
              <a:t>全体の管理体制や要素システムの独立性に帰結する</a:t>
            </a:r>
            <a:r>
              <a:rPr lang="en-US" altLang="ja-JP" dirty="0"/>
              <a:t>[5]</a:t>
            </a:r>
          </a:p>
        </p:txBody>
      </p:sp>
      <p:sp>
        <p:nvSpPr>
          <p:cNvPr id="8" name="正方形/長方形 7">
            <a:extLst>
              <a:ext uri="{FF2B5EF4-FFF2-40B4-BE49-F238E27FC236}">
                <a16:creationId xmlns:a16="http://schemas.microsoft.com/office/drawing/2014/main" id="{FF465353-E1EF-C304-8E12-A568E25E309F}"/>
              </a:ext>
            </a:extLst>
          </p:cNvPr>
          <p:cNvSpPr/>
          <p:nvPr/>
        </p:nvSpPr>
        <p:spPr>
          <a:xfrm>
            <a:off x="1620254" y="2801242"/>
            <a:ext cx="1721195"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指揮命令型</a:t>
            </a:r>
            <a:endParaRPr kumimoji="1" lang="en-US" altLang="ja-JP" b="1" dirty="0">
              <a:solidFill>
                <a:schemeClr val="bg1"/>
              </a:solidFill>
            </a:endParaRPr>
          </a:p>
        </p:txBody>
      </p:sp>
      <p:sp>
        <p:nvSpPr>
          <p:cNvPr id="10" name="正方形/長方形 9">
            <a:extLst>
              <a:ext uri="{FF2B5EF4-FFF2-40B4-BE49-F238E27FC236}">
                <a16:creationId xmlns:a16="http://schemas.microsoft.com/office/drawing/2014/main" id="{970B3671-CFF4-04BF-91DC-F3F0C38F63B6}"/>
              </a:ext>
            </a:extLst>
          </p:cNvPr>
          <p:cNvSpPr/>
          <p:nvPr/>
        </p:nvSpPr>
        <p:spPr>
          <a:xfrm>
            <a:off x="1620254" y="3473758"/>
            <a:ext cx="1721195"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要請承認型</a:t>
            </a:r>
            <a:endParaRPr kumimoji="1" lang="en-US" altLang="ja-JP" b="1" dirty="0">
              <a:solidFill>
                <a:schemeClr val="bg1"/>
              </a:solidFill>
            </a:endParaRPr>
          </a:p>
        </p:txBody>
      </p:sp>
      <p:sp>
        <p:nvSpPr>
          <p:cNvPr id="11" name="正方形/長方形 10">
            <a:extLst>
              <a:ext uri="{FF2B5EF4-FFF2-40B4-BE49-F238E27FC236}">
                <a16:creationId xmlns:a16="http://schemas.microsoft.com/office/drawing/2014/main" id="{D91900A9-F231-65A4-5433-DED0D3F46D39}"/>
              </a:ext>
            </a:extLst>
          </p:cNvPr>
          <p:cNvSpPr/>
          <p:nvPr/>
        </p:nvSpPr>
        <p:spPr>
          <a:xfrm>
            <a:off x="1620254" y="4146274"/>
            <a:ext cx="1721195"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協力型</a:t>
            </a:r>
            <a:endParaRPr kumimoji="1" lang="en-US" altLang="ja-JP" b="1" dirty="0">
              <a:solidFill>
                <a:schemeClr val="bg1"/>
              </a:solidFill>
            </a:endParaRPr>
          </a:p>
        </p:txBody>
      </p:sp>
      <p:sp>
        <p:nvSpPr>
          <p:cNvPr id="12" name="正方形/長方形 11">
            <a:extLst>
              <a:ext uri="{FF2B5EF4-FFF2-40B4-BE49-F238E27FC236}">
                <a16:creationId xmlns:a16="http://schemas.microsoft.com/office/drawing/2014/main" id="{A0E78837-F3C1-0E95-A208-99B7D08838CF}"/>
              </a:ext>
            </a:extLst>
          </p:cNvPr>
          <p:cNvSpPr/>
          <p:nvPr/>
        </p:nvSpPr>
        <p:spPr>
          <a:xfrm>
            <a:off x="1614947" y="4818791"/>
            <a:ext cx="1721195"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仮想型</a:t>
            </a:r>
            <a:endParaRPr kumimoji="1" lang="en-US" altLang="ja-JP" b="1" dirty="0">
              <a:solidFill>
                <a:schemeClr val="bg1"/>
              </a:solidFill>
            </a:endParaRPr>
          </a:p>
        </p:txBody>
      </p:sp>
      <p:sp>
        <p:nvSpPr>
          <p:cNvPr id="13" name="テキスト ボックス 12">
            <a:extLst>
              <a:ext uri="{FF2B5EF4-FFF2-40B4-BE49-F238E27FC236}">
                <a16:creationId xmlns:a16="http://schemas.microsoft.com/office/drawing/2014/main" id="{4BD18824-88BA-05CD-8EFA-670C2AB4B899}"/>
              </a:ext>
            </a:extLst>
          </p:cNvPr>
          <p:cNvSpPr txBox="1"/>
          <p:nvPr/>
        </p:nvSpPr>
        <p:spPr>
          <a:xfrm>
            <a:off x="3404095" y="2879529"/>
            <a:ext cx="1069841" cy="338554"/>
          </a:xfrm>
          <a:prstGeom prst="rect">
            <a:avLst/>
          </a:prstGeom>
          <a:noFill/>
        </p:spPr>
        <p:txBody>
          <a:bodyPr wrap="square" rtlCol="0">
            <a:spAutoFit/>
          </a:bodyPr>
          <a:lstStyle/>
          <a:p>
            <a:r>
              <a:rPr kumimoji="1" lang="ja-JP" altLang="en-US" sz="1600" dirty="0"/>
              <a:t>トップダウン</a:t>
            </a:r>
          </a:p>
        </p:txBody>
      </p:sp>
      <p:sp>
        <p:nvSpPr>
          <p:cNvPr id="14" name="テキスト ボックス 13">
            <a:extLst>
              <a:ext uri="{FF2B5EF4-FFF2-40B4-BE49-F238E27FC236}">
                <a16:creationId xmlns:a16="http://schemas.microsoft.com/office/drawing/2014/main" id="{DE5B25B4-85D9-9857-AEC2-18F407D6DBD5}"/>
              </a:ext>
            </a:extLst>
          </p:cNvPr>
          <p:cNvSpPr txBox="1"/>
          <p:nvPr/>
        </p:nvSpPr>
        <p:spPr>
          <a:xfrm>
            <a:off x="3404095" y="3558492"/>
            <a:ext cx="1189846" cy="338554"/>
          </a:xfrm>
          <a:prstGeom prst="rect">
            <a:avLst/>
          </a:prstGeom>
          <a:noFill/>
        </p:spPr>
        <p:txBody>
          <a:bodyPr wrap="square" rtlCol="0">
            <a:spAutoFit/>
          </a:bodyPr>
          <a:lstStyle/>
          <a:p>
            <a:r>
              <a:rPr kumimoji="1" lang="ja-JP" altLang="en-US" sz="1600" dirty="0"/>
              <a:t>要請・承認</a:t>
            </a:r>
          </a:p>
        </p:txBody>
      </p:sp>
      <p:sp>
        <p:nvSpPr>
          <p:cNvPr id="15" name="テキスト ボックス 14">
            <a:extLst>
              <a:ext uri="{FF2B5EF4-FFF2-40B4-BE49-F238E27FC236}">
                <a16:creationId xmlns:a16="http://schemas.microsoft.com/office/drawing/2014/main" id="{C4C642D7-AE98-5223-65CF-E73C94CB248D}"/>
              </a:ext>
            </a:extLst>
          </p:cNvPr>
          <p:cNvSpPr txBox="1"/>
          <p:nvPr/>
        </p:nvSpPr>
        <p:spPr>
          <a:xfrm>
            <a:off x="3404095" y="4222266"/>
            <a:ext cx="1388109" cy="338554"/>
          </a:xfrm>
          <a:prstGeom prst="rect">
            <a:avLst/>
          </a:prstGeom>
          <a:noFill/>
        </p:spPr>
        <p:txBody>
          <a:bodyPr wrap="square" rtlCol="0">
            <a:spAutoFit/>
          </a:bodyPr>
          <a:lstStyle/>
          <a:p>
            <a:r>
              <a:rPr kumimoji="1" lang="ja-JP" altLang="en-US" sz="1600" dirty="0"/>
              <a:t>誘導・組織化</a:t>
            </a:r>
          </a:p>
        </p:txBody>
      </p:sp>
      <p:sp>
        <p:nvSpPr>
          <p:cNvPr id="16" name="テキスト ボックス 15">
            <a:extLst>
              <a:ext uri="{FF2B5EF4-FFF2-40B4-BE49-F238E27FC236}">
                <a16:creationId xmlns:a16="http://schemas.microsoft.com/office/drawing/2014/main" id="{6C5038E9-0CD2-AF46-44CC-82B956AC8DF2}"/>
              </a:ext>
            </a:extLst>
          </p:cNvPr>
          <p:cNvSpPr txBox="1"/>
          <p:nvPr/>
        </p:nvSpPr>
        <p:spPr>
          <a:xfrm>
            <a:off x="3404095" y="4897078"/>
            <a:ext cx="1069841" cy="338554"/>
          </a:xfrm>
          <a:prstGeom prst="rect">
            <a:avLst/>
          </a:prstGeom>
          <a:noFill/>
        </p:spPr>
        <p:txBody>
          <a:bodyPr wrap="square" rtlCol="0">
            <a:spAutoFit/>
          </a:bodyPr>
          <a:lstStyle/>
          <a:p>
            <a:r>
              <a:rPr kumimoji="1" lang="ja-JP" altLang="en-US" sz="1600" dirty="0"/>
              <a:t>創発</a:t>
            </a:r>
          </a:p>
        </p:txBody>
      </p:sp>
      <p:sp>
        <p:nvSpPr>
          <p:cNvPr id="23" name="テキスト ボックス 22">
            <a:extLst>
              <a:ext uri="{FF2B5EF4-FFF2-40B4-BE49-F238E27FC236}">
                <a16:creationId xmlns:a16="http://schemas.microsoft.com/office/drawing/2014/main" id="{DDDB03D9-10A9-B1A1-9A6B-0332523F03AE}"/>
              </a:ext>
            </a:extLst>
          </p:cNvPr>
          <p:cNvSpPr txBox="1"/>
          <p:nvPr/>
        </p:nvSpPr>
        <p:spPr>
          <a:xfrm>
            <a:off x="9360377" y="2879529"/>
            <a:ext cx="884166" cy="338554"/>
          </a:xfrm>
          <a:prstGeom prst="rect">
            <a:avLst/>
          </a:prstGeom>
          <a:noFill/>
        </p:spPr>
        <p:txBody>
          <a:bodyPr wrap="square" rtlCol="0">
            <a:spAutoFit/>
          </a:bodyPr>
          <a:lstStyle/>
          <a:p>
            <a:pPr algn="ctr"/>
            <a:r>
              <a:rPr kumimoji="1" lang="ja-JP" altLang="en-US" sz="1600" b="1" dirty="0"/>
              <a:t>従属的</a:t>
            </a:r>
          </a:p>
        </p:txBody>
      </p:sp>
      <p:sp>
        <p:nvSpPr>
          <p:cNvPr id="2" name="テキスト ボックス 1">
            <a:extLst>
              <a:ext uri="{FF2B5EF4-FFF2-40B4-BE49-F238E27FC236}">
                <a16:creationId xmlns:a16="http://schemas.microsoft.com/office/drawing/2014/main" id="{C52630F5-FBF3-77F6-02E7-733FCC83A167}"/>
              </a:ext>
            </a:extLst>
          </p:cNvPr>
          <p:cNvSpPr txBox="1"/>
          <p:nvPr/>
        </p:nvSpPr>
        <p:spPr>
          <a:xfrm>
            <a:off x="361779" y="5665698"/>
            <a:ext cx="11668157" cy="584775"/>
          </a:xfrm>
          <a:prstGeom prst="rect">
            <a:avLst/>
          </a:prstGeom>
          <a:noFill/>
        </p:spPr>
        <p:txBody>
          <a:bodyPr wrap="square" rtlCol="0">
            <a:spAutoFit/>
          </a:bodyPr>
          <a:lstStyle/>
          <a:p>
            <a:r>
              <a:rPr lang="en-US" altLang="ja-JP" sz="1600" dirty="0"/>
              <a:t>[5] B. Collins et. al. : “Relative Comparison of the Rate of Convergence of Collaborative Systems of Systems: A Quantified Case Study” (2016)</a:t>
            </a:r>
            <a:endParaRPr kumimoji="1" lang="ja-JP" altLang="en-US" sz="1600" dirty="0"/>
          </a:p>
        </p:txBody>
      </p:sp>
      <p:sp>
        <p:nvSpPr>
          <p:cNvPr id="30" name="テキスト ボックス 29">
            <a:extLst>
              <a:ext uri="{FF2B5EF4-FFF2-40B4-BE49-F238E27FC236}">
                <a16:creationId xmlns:a16="http://schemas.microsoft.com/office/drawing/2014/main" id="{71AA2421-3B41-D168-72AB-FA541D0E2CBA}"/>
              </a:ext>
            </a:extLst>
          </p:cNvPr>
          <p:cNvSpPr txBox="1"/>
          <p:nvPr/>
        </p:nvSpPr>
        <p:spPr>
          <a:xfrm>
            <a:off x="7018999" y="2879529"/>
            <a:ext cx="1336450" cy="338554"/>
          </a:xfrm>
          <a:prstGeom prst="rect">
            <a:avLst/>
          </a:prstGeom>
          <a:noFill/>
        </p:spPr>
        <p:txBody>
          <a:bodyPr wrap="square" rtlCol="0">
            <a:spAutoFit/>
          </a:bodyPr>
          <a:lstStyle/>
          <a:p>
            <a:pPr algn="ctr"/>
            <a:r>
              <a:rPr kumimoji="1" lang="ja-JP" altLang="en-US" sz="1600" b="1" dirty="0"/>
              <a:t>中央集中型</a:t>
            </a:r>
          </a:p>
        </p:txBody>
      </p:sp>
      <p:sp>
        <p:nvSpPr>
          <p:cNvPr id="31" name="テキスト ボックス 30">
            <a:extLst>
              <a:ext uri="{FF2B5EF4-FFF2-40B4-BE49-F238E27FC236}">
                <a16:creationId xmlns:a16="http://schemas.microsoft.com/office/drawing/2014/main" id="{71B55656-4ACE-1C1C-0255-7350931F9E0F}"/>
              </a:ext>
            </a:extLst>
          </p:cNvPr>
          <p:cNvSpPr txBox="1"/>
          <p:nvPr/>
        </p:nvSpPr>
        <p:spPr>
          <a:xfrm>
            <a:off x="7019000" y="4897078"/>
            <a:ext cx="1336449" cy="338554"/>
          </a:xfrm>
          <a:prstGeom prst="rect">
            <a:avLst/>
          </a:prstGeom>
          <a:noFill/>
        </p:spPr>
        <p:txBody>
          <a:bodyPr wrap="square" rtlCol="0">
            <a:spAutoFit/>
          </a:bodyPr>
          <a:lstStyle/>
          <a:p>
            <a:pPr algn="ctr"/>
            <a:r>
              <a:rPr kumimoji="1" lang="ja-JP" altLang="en-US" sz="1600" b="1" dirty="0"/>
              <a:t>地方分散型</a:t>
            </a:r>
          </a:p>
        </p:txBody>
      </p:sp>
      <p:sp>
        <p:nvSpPr>
          <p:cNvPr id="32" name="テキスト ボックス 31">
            <a:extLst>
              <a:ext uri="{FF2B5EF4-FFF2-40B4-BE49-F238E27FC236}">
                <a16:creationId xmlns:a16="http://schemas.microsoft.com/office/drawing/2014/main" id="{317FBE3F-F060-C36C-EBFA-9D184C354AB8}"/>
              </a:ext>
            </a:extLst>
          </p:cNvPr>
          <p:cNvSpPr txBox="1"/>
          <p:nvPr/>
        </p:nvSpPr>
        <p:spPr>
          <a:xfrm>
            <a:off x="4984189" y="4897078"/>
            <a:ext cx="1175599" cy="338554"/>
          </a:xfrm>
          <a:prstGeom prst="rect">
            <a:avLst/>
          </a:prstGeom>
          <a:noFill/>
        </p:spPr>
        <p:txBody>
          <a:bodyPr wrap="square" rtlCol="0">
            <a:spAutoFit/>
          </a:bodyPr>
          <a:lstStyle/>
          <a:p>
            <a:pPr algn="ctr"/>
            <a:r>
              <a:rPr kumimoji="1" lang="ja-JP" altLang="en-US" sz="1600" b="1" dirty="0"/>
              <a:t>動的</a:t>
            </a:r>
          </a:p>
        </p:txBody>
      </p:sp>
      <p:sp>
        <p:nvSpPr>
          <p:cNvPr id="33" name="テキスト ボックス 32">
            <a:extLst>
              <a:ext uri="{FF2B5EF4-FFF2-40B4-BE49-F238E27FC236}">
                <a16:creationId xmlns:a16="http://schemas.microsoft.com/office/drawing/2014/main" id="{490A6B76-90B1-382D-6DD1-1328775EF039}"/>
              </a:ext>
            </a:extLst>
          </p:cNvPr>
          <p:cNvSpPr txBox="1"/>
          <p:nvPr/>
        </p:nvSpPr>
        <p:spPr>
          <a:xfrm>
            <a:off x="4984189" y="2879529"/>
            <a:ext cx="1175599" cy="338554"/>
          </a:xfrm>
          <a:prstGeom prst="rect">
            <a:avLst/>
          </a:prstGeom>
          <a:noFill/>
        </p:spPr>
        <p:txBody>
          <a:bodyPr wrap="square" rtlCol="0">
            <a:spAutoFit/>
          </a:bodyPr>
          <a:lstStyle/>
          <a:p>
            <a:pPr algn="ctr"/>
            <a:r>
              <a:rPr kumimoji="1" lang="ja-JP" altLang="en-US" sz="1600" b="1" dirty="0"/>
              <a:t>静的</a:t>
            </a:r>
          </a:p>
        </p:txBody>
      </p:sp>
      <p:cxnSp>
        <p:nvCxnSpPr>
          <p:cNvPr id="43" name="直線矢印コネクタ 42">
            <a:extLst>
              <a:ext uri="{FF2B5EF4-FFF2-40B4-BE49-F238E27FC236}">
                <a16:creationId xmlns:a16="http://schemas.microsoft.com/office/drawing/2014/main" id="{990D76B4-0721-D6B4-2613-D1020BA62A54}"/>
              </a:ext>
            </a:extLst>
          </p:cNvPr>
          <p:cNvCxnSpPr>
            <a:cxnSpLocks/>
          </p:cNvCxnSpPr>
          <p:nvPr/>
        </p:nvCxnSpPr>
        <p:spPr>
          <a:xfrm>
            <a:off x="5571988" y="3240856"/>
            <a:ext cx="0" cy="1586375"/>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32171D14-DFC8-B23F-7712-F39ADC47F39D}"/>
              </a:ext>
            </a:extLst>
          </p:cNvPr>
          <p:cNvSpPr txBox="1"/>
          <p:nvPr/>
        </p:nvSpPr>
        <p:spPr>
          <a:xfrm>
            <a:off x="9360377" y="4897078"/>
            <a:ext cx="884166" cy="338554"/>
          </a:xfrm>
          <a:prstGeom prst="rect">
            <a:avLst/>
          </a:prstGeom>
          <a:noFill/>
        </p:spPr>
        <p:txBody>
          <a:bodyPr wrap="square" rtlCol="0">
            <a:spAutoFit/>
          </a:bodyPr>
          <a:lstStyle/>
          <a:p>
            <a:pPr algn="ctr"/>
            <a:r>
              <a:rPr kumimoji="1" lang="ja-JP" altLang="en-US" sz="1600" b="1" dirty="0"/>
              <a:t>独立的</a:t>
            </a:r>
          </a:p>
        </p:txBody>
      </p:sp>
      <p:cxnSp>
        <p:nvCxnSpPr>
          <p:cNvPr id="25" name="直線矢印コネクタ 24">
            <a:extLst>
              <a:ext uri="{FF2B5EF4-FFF2-40B4-BE49-F238E27FC236}">
                <a16:creationId xmlns:a16="http://schemas.microsoft.com/office/drawing/2014/main" id="{71159E03-9BDD-4BC3-DC77-DC8EF25EEB3B}"/>
              </a:ext>
            </a:extLst>
          </p:cNvPr>
          <p:cNvCxnSpPr>
            <a:cxnSpLocks/>
          </p:cNvCxnSpPr>
          <p:nvPr/>
        </p:nvCxnSpPr>
        <p:spPr>
          <a:xfrm>
            <a:off x="7687224" y="3240856"/>
            <a:ext cx="0" cy="1586375"/>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F48B9FCA-834A-4B70-DC42-DA06CBBF56BE}"/>
              </a:ext>
            </a:extLst>
          </p:cNvPr>
          <p:cNvCxnSpPr>
            <a:cxnSpLocks/>
          </p:cNvCxnSpPr>
          <p:nvPr/>
        </p:nvCxnSpPr>
        <p:spPr>
          <a:xfrm>
            <a:off x="9802460" y="3240856"/>
            <a:ext cx="0" cy="1586375"/>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6" name="正方形/長方形 35">
            <a:extLst>
              <a:ext uri="{FF2B5EF4-FFF2-40B4-BE49-F238E27FC236}">
                <a16:creationId xmlns:a16="http://schemas.microsoft.com/office/drawing/2014/main" id="{BA88A49B-6165-B761-936A-8B0F27B0A750}"/>
              </a:ext>
            </a:extLst>
          </p:cNvPr>
          <p:cNvSpPr/>
          <p:nvPr/>
        </p:nvSpPr>
        <p:spPr>
          <a:xfrm>
            <a:off x="4593941" y="2259406"/>
            <a:ext cx="1956094" cy="450116"/>
          </a:xfrm>
          <a:prstGeom prst="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solidFill>
                  <a:schemeClr val="bg1"/>
                </a:solidFill>
              </a:rPr>
              <a:t>SoS</a:t>
            </a:r>
            <a:r>
              <a:rPr kumimoji="1" lang="ja-JP" altLang="en-US" sz="1600" b="1" dirty="0">
                <a:solidFill>
                  <a:schemeClr val="bg1"/>
                </a:solidFill>
              </a:rPr>
              <a:t>の目的形成</a:t>
            </a:r>
            <a:endParaRPr kumimoji="1" lang="en-US" altLang="ja-JP" sz="1600" b="1" dirty="0">
              <a:solidFill>
                <a:schemeClr val="bg1"/>
              </a:solidFill>
            </a:endParaRPr>
          </a:p>
        </p:txBody>
      </p:sp>
      <p:sp>
        <p:nvSpPr>
          <p:cNvPr id="37" name="正方形/長方形 36">
            <a:extLst>
              <a:ext uri="{FF2B5EF4-FFF2-40B4-BE49-F238E27FC236}">
                <a16:creationId xmlns:a16="http://schemas.microsoft.com/office/drawing/2014/main" id="{43090795-A23D-C7DE-1A88-E15489DF97F8}"/>
              </a:ext>
            </a:extLst>
          </p:cNvPr>
          <p:cNvSpPr/>
          <p:nvPr/>
        </p:nvSpPr>
        <p:spPr>
          <a:xfrm>
            <a:off x="6709177" y="2259583"/>
            <a:ext cx="1956094" cy="450116"/>
          </a:xfrm>
          <a:prstGeom prst="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solidFill>
                  <a:schemeClr val="bg1"/>
                </a:solidFill>
              </a:rPr>
              <a:t>SoS</a:t>
            </a:r>
            <a:r>
              <a:rPr kumimoji="1" lang="ja-JP" altLang="en-US" sz="1600" b="1" dirty="0">
                <a:solidFill>
                  <a:schemeClr val="bg1"/>
                </a:solidFill>
              </a:rPr>
              <a:t>の管理体制</a:t>
            </a:r>
            <a:endParaRPr kumimoji="1" lang="en-US" altLang="ja-JP" sz="1600" b="1" dirty="0">
              <a:solidFill>
                <a:schemeClr val="bg1"/>
              </a:solidFill>
            </a:endParaRPr>
          </a:p>
        </p:txBody>
      </p:sp>
      <p:sp>
        <p:nvSpPr>
          <p:cNvPr id="38" name="正方形/長方形 37">
            <a:extLst>
              <a:ext uri="{FF2B5EF4-FFF2-40B4-BE49-F238E27FC236}">
                <a16:creationId xmlns:a16="http://schemas.microsoft.com/office/drawing/2014/main" id="{8E38BCA1-E785-4D5C-E9AA-576BC86FA9B1}"/>
              </a:ext>
            </a:extLst>
          </p:cNvPr>
          <p:cNvSpPr/>
          <p:nvPr/>
        </p:nvSpPr>
        <p:spPr>
          <a:xfrm>
            <a:off x="8824413" y="2259406"/>
            <a:ext cx="1956094" cy="450116"/>
          </a:xfrm>
          <a:prstGeom prst="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solidFill>
                  <a:schemeClr val="bg1"/>
                </a:solidFill>
              </a:rPr>
              <a:t>相互関係</a:t>
            </a:r>
            <a:endParaRPr kumimoji="1" lang="en-US" altLang="ja-JP" sz="1600" b="1" dirty="0">
              <a:solidFill>
                <a:schemeClr val="bg1"/>
              </a:solidFill>
            </a:endParaRPr>
          </a:p>
        </p:txBody>
      </p:sp>
      <p:sp>
        <p:nvSpPr>
          <p:cNvPr id="4" name="タイトル 1">
            <a:extLst>
              <a:ext uri="{FF2B5EF4-FFF2-40B4-BE49-F238E27FC236}">
                <a16:creationId xmlns:a16="http://schemas.microsoft.com/office/drawing/2014/main" id="{332D4200-111A-5D0F-6209-CEE703DBD446}"/>
              </a:ext>
            </a:extLst>
          </p:cNvPr>
          <p:cNvSpPr txBox="1">
            <a:spLocks/>
          </p:cNvSpPr>
          <p:nvPr/>
        </p:nvSpPr>
        <p:spPr>
          <a:xfrm>
            <a:off x="517055" y="241034"/>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altLang="ja-JP" dirty="0"/>
              <a:t>SoS</a:t>
            </a:r>
            <a:r>
              <a:rPr lang="ja-JP" altLang="en-US" dirty="0"/>
              <a:t>の分類軸の案</a:t>
            </a:r>
            <a:endParaRPr lang="en-US" dirty="0"/>
          </a:p>
        </p:txBody>
      </p:sp>
      <p:sp>
        <p:nvSpPr>
          <p:cNvPr id="5" name="テキスト ボックス 4">
            <a:extLst>
              <a:ext uri="{FF2B5EF4-FFF2-40B4-BE49-F238E27FC236}">
                <a16:creationId xmlns:a16="http://schemas.microsoft.com/office/drawing/2014/main" id="{B639C2B7-58CA-9E86-DBE2-F172860F80F3}"/>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2. System of Systems</a:t>
            </a:r>
            <a:r>
              <a:rPr lang="ja-JP" altLang="en-US" sz="1600" b="1" dirty="0">
                <a:solidFill>
                  <a:schemeClr val="bg1"/>
                </a:solidFill>
              </a:rPr>
              <a:t>の定義と事例　</a:t>
            </a:r>
            <a:r>
              <a:rPr lang="en-US" altLang="ja-JP" sz="1600" b="1" dirty="0">
                <a:solidFill>
                  <a:schemeClr val="bg1"/>
                </a:solidFill>
              </a:rPr>
              <a:t>&gt;</a:t>
            </a:r>
            <a:r>
              <a:rPr lang="ja-JP" altLang="en-US" sz="1600" b="1" dirty="0">
                <a:solidFill>
                  <a:schemeClr val="bg1"/>
                </a:solidFill>
              </a:rPr>
              <a:t>　一般的な</a:t>
            </a:r>
            <a:r>
              <a:rPr lang="en-US" altLang="ja-JP" sz="1600" b="1" dirty="0">
                <a:solidFill>
                  <a:schemeClr val="bg1"/>
                </a:solidFill>
              </a:rPr>
              <a:t>SoS</a:t>
            </a:r>
            <a:r>
              <a:rPr lang="ja-JP" altLang="en-US" sz="1600" b="1" dirty="0">
                <a:solidFill>
                  <a:schemeClr val="bg1"/>
                </a:solidFill>
              </a:rPr>
              <a:t>の定義・分類</a:t>
            </a:r>
            <a:endParaRPr kumimoji="1" lang="ja-JP" altLang="en-US" sz="1600" b="1" dirty="0">
              <a:solidFill>
                <a:schemeClr val="bg1"/>
              </a:solidFill>
            </a:endParaRPr>
          </a:p>
        </p:txBody>
      </p:sp>
    </p:spTree>
    <p:extLst>
      <p:ext uri="{BB962C8B-B14F-4D97-AF65-F5344CB8AC3E}">
        <p14:creationId xmlns:p14="http://schemas.microsoft.com/office/powerpoint/2010/main" val="3729544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1" name="正方形/長方形 1170">
            <a:extLst>
              <a:ext uri="{FF2B5EF4-FFF2-40B4-BE49-F238E27FC236}">
                <a16:creationId xmlns:a16="http://schemas.microsoft.com/office/drawing/2014/main" id="{3C01996F-97A0-EAFF-D040-C39F4B107207}"/>
              </a:ext>
            </a:extLst>
          </p:cNvPr>
          <p:cNvSpPr/>
          <p:nvPr/>
        </p:nvSpPr>
        <p:spPr>
          <a:xfrm>
            <a:off x="6585860" y="1910443"/>
            <a:ext cx="5331320" cy="428727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70" name="正方形/長方形 1169">
            <a:extLst>
              <a:ext uri="{FF2B5EF4-FFF2-40B4-BE49-F238E27FC236}">
                <a16:creationId xmlns:a16="http://schemas.microsoft.com/office/drawing/2014/main" id="{1AEB7DA5-6628-BD40-C28E-39B047F83BA7}"/>
              </a:ext>
            </a:extLst>
          </p:cNvPr>
          <p:cNvSpPr/>
          <p:nvPr/>
        </p:nvSpPr>
        <p:spPr>
          <a:xfrm>
            <a:off x="243778" y="1910443"/>
            <a:ext cx="6112283" cy="4287279"/>
          </a:xfrm>
          <a:prstGeom prst="rect">
            <a:avLst/>
          </a:prstGeom>
          <a:solidFill>
            <a:schemeClr val="accent2">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25" name="四角形: 角を丸くする 1124">
            <a:extLst>
              <a:ext uri="{FF2B5EF4-FFF2-40B4-BE49-F238E27FC236}">
                <a16:creationId xmlns:a16="http://schemas.microsoft.com/office/drawing/2014/main" id="{1234FC3E-B824-E9D2-49D2-9BD90DCBEE7F}"/>
              </a:ext>
            </a:extLst>
          </p:cNvPr>
          <p:cNvSpPr/>
          <p:nvPr/>
        </p:nvSpPr>
        <p:spPr>
          <a:xfrm>
            <a:off x="9396030" y="3464638"/>
            <a:ext cx="971938" cy="153702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8" name="四角形: 角を丸くする 107">
            <a:extLst>
              <a:ext uri="{FF2B5EF4-FFF2-40B4-BE49-F238E27FC236}">
                <a16:creationId xmlns:a16="http://schemas.microsoft.com/office/drawing/2014/main" id="{D3522ADB-2A7C-C68E-B113-DD0B3A473618}"/>
              </a:ext>
            </a:extLst>
          </p:cNvPr>
          <p:cNvSpPr/>
          <p:nvPr/>
        </p:nvSpPr>
        <p:spPr>
          <a:xfrm>
            <a:off x="2735243" y="5417029"/>
            <a:ext cx="3008880" cy="7367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7" name="四角形: 角を丸くする 106">
            <a:extLst>
              <a:ext uri="{FF2B5EF4-FFF2-40B4-BE49-F238E27FC236}">
                <a16:creationId xmlns:a16="http://schemas.microsoft.com/office/drawing/2014/main" id="{CE445C96-8CF7-8DBA-B623-71C63B4FF270}"/>
              </a:ext>
            </a:extLst>
          </p:cNvPr>
          <p:cNvSpPr/>
          <p:nvPr/>
        </p:nvSpPr>
        <p:spPr>
          <a:xfrm>
            <a:off x="2764304" y="3864768"/>
            <a:ext cx="2980292" cy="7367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5" name="四角形: 角を丸くする 104">
            <a:extLst>
              <a:ext uri="{FF2B5EF4-FFF2-40B4-BE49-F238E27FC236}">
                <a16:creationId xmlns:a16="http://schemas.microsoft.com/office/drawing/2014/main" id="{2C78B123-6910-D861-3E3A-08710680E592}"/>
              </a:ext>
            </a:extLst>
          </p:cNvPr>
          <p:cNvSpPr/>
          <p:nvPr/>
        </p:nvSpPr>
        <p:spPr>
          <a:xfrm>
            <a:off x="2765442" y="2416046"/>
            <a:ext cx="2978681" cy="7367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12</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1593" y="1024731"/>
            <a:ext cx="11341887" cy="527020"/>
          </a:xfrm>
        </p:spPr>
        <p:txBody>
          <a:bodyPr/>
          <a:lstStyle/>
          <a:p>
            <a:r>
              <a:rPr lang="ja-JP" altLang="en-US" dirty="0"/>
              <a:t>電力需給平衡や全体コスト削減を達成するように、複数事業者間、需給間で連携する。</a:t>
            </a:r>
            <a:endParaRPr lang="en-US" altLang="ja-JP" dirty="0"/>
          </a:p>
        </p:txBody>
      </p:sp>
      <p:sp>
        <p:nvSpPr>
          <p:cNvPr id="8" name="テキスト ボックス 7">
            <a:extLst>
              <a:ext uri="{FF2B5EF4-FFF2-40B4-BE49-F238E27FC236}">
                <a16:creationId xmlns:a16="http://schemas.microsoft.com/office/drawing/2014/main" id="{DB7A024C-7D8F-360F-8A8D-648C5869C1B0}"/>
              </a:ext>
            </a:extLst>
          </p:cNvPr>
          <p:cNvSpPr txBox="1"/>
          <p:nvPr/>
        </p:nvSpPr>
        <p:spPr>
          <a:xfrm>
            <a:off x="219735" y="1554441"/>
            <a:ext cx="1174189" cy="338554"/>
          </a:xfrm>
          <a:prstGeom prst="rect">
            <a:avLst/>
          </a:prstGeom>
          <a:noFill/>
        </p:spPr>
        <p:txBody>
          <a:bodyPr wrap="square" rtlCol="0">
            <a:spAutoFit/>
          </a:bodyPr>
          <a:lstStyle/>
          <a:p>
            <a:pPr algn="ctr"/>
            <a:r>
              <a:rPr kumimoji="1" lang="ja-JP" altLang="en-US" sz="1600" b="1" dirty="0">
                <a:solidFill>
                  <a:schemeClr val="accent2"/>
                </a:solidFill>
              </a:rPr>
              <a:t>電力系統</a:t>
            </a:r>
          </a:p>
        </p:txBody>
      </p:sp>
      <p:sp>
        <p:nvSpPr>
          <p:cNvPr id="10" name="テキスト ボックス 9">
            <a:extLst>
              <a:ext uri="{FF2B5EF4-FFF2-40B4-BE49-F238E27FC236}">
                <a16:creationId xmlns:a16="http://schemas.microsoft.com/office/drawing/2014/main" id="{1B8A8104-CC79-E77B-BC36-42E195AEAD84}"/>
              </a:ext>
            </a:extLst>
          </p:cNvPr>
          <p:cNvSpPr txBox="1"/>
          <p:nvPr/>
        </p:nvSpPr>
        <p:spPr>
          <a:xfrm>
            <a:off x="10577093" y="1545326"/>
            <a:ext cx="1340087" cy="338554"/>
          </a:xfrm>
          <a:prstGeom prst="rect">
            <a:avLst/>
          </a:prstGeom>
          <a:noFill/>
        </p:spPr>
        <p:txBody>
          <a:bodyPr wrap="square" rtlCol="0">
            <a:spAutoFit/>
          </a:bodyPr>
          <a:lstStyle/>
          <a:p>
            <a:pPr algn="ctr"/>
            <a:r>
              <a:rPr kumimoji="1" lang="ja-JP" altLang="en-US" sz="1600" b="1" dirty="0">
                <a:solidFill>
                  <a:schemeClr val="accent3"/>
                </a:solidFill>
              </a:rPr>
              <a:t>支払システム</a:t>
            </a:r>
          </a:p>
        </p:txBody>
      </p:sp>
      <p:sp>
        <p:nvSpPr>
          <p:cNvPr id="28" name="テキスト ボックス 27">
            <a:extLst>
              <a:ext uri="{FF2B5EF4-FFF2-40B4-BE49-F238E27FC236}">
                <a16:creationId xmlns:a16="http://schemas.microsoft.com/office/drawing/2014/main" id="{62C103DD-1A4E-681E-2315-5421EA5D79C3}"/>
              </a:ext>
            </a:extLst>
          </p:cNvPr>
          <p:cNvSpPr txBox="1"/>
          <p:nvPr/>
        </p:nvSpPr>
        <p:spPr>
          <a:xfrm>
            <a:off x="5693255" y="2184113"/>
            <a:ext cx="1386596" cy="338554"/>
          </a:xfrm>
          <a:prstGeom prst="rect">
            <a:avLst/>
          </a:prstGeom>
          <a:noFill/>
        </p:spPr>
        <p:txBody>
          <a:bodyPr wrap="square" rtlCol="0">
            <a:spAutoFit/>
          </a:bodyPr>
          <a:lstStyle/>
          <a:p>
            <a:r>
              <a:rPr kumimoji="1" lang="ja-JP" altLang="en-US" sz="1600" dirty="0"/>
              <a:t>発電事業者</a:t>
            </a:r>
          </a:p>
        </p:txBody>
      </p:sp>
      <p:sp>
        <p:nvSpPr>
          <p:cNvPr id="29" name="テキスト ボックス 28">
            <a:extLst>
              <a:ext uri="{FF2B5EF4-FFF2-40B4-BE49-F238E27FC236}">
                <a16:creationId xmlns:a16="http://schemas.microsoft.com/office/drawing/2014/main" id="{87687598-2BD2-33D3-FEFD-73E9A71DAC12}"/>
              </a:ext>
            </a:extLst>
          </p:cNvPr>
          <p:cNvSpPr txBox="1"/>
          <p:nvPr/>
        </p:nvSpPr>
        <p:spPr>
          <a:xfrm>
            <a:off x="5693255" y="3611559"/>
            <a:ext cx="1464877" cy="338554"/>
          </a:xfrm>
          <a:prstGeom prst="rect">
            <a:avLst/>
          </a:prstGeom>
          <a:noFill/>
        </p:spPr>
        <p:txBody>
          <a:bodyPr wrap="square" rtlCol="0">
            <a:spAutoFit/>
          </a:bodyPr>
          <a:lstStyle/>
          <a:p>
            <a:r>
              <a:rPr kumimoji="1" lang="ja-JP" altLang="en-US" sz="1600" dirty="0"/>
              <a:t>送配電事業者</a:t>
            </a:r>
          </a:p>
        </p:txBody>
      </p:sp>
      <p:pic>
        <p:nvPicPr>
          <p:cNvPr id="30" name="グラフィックス 29" descr="建物 単色塗りつぶし">
            <a:extLst>
              <a:ext uri="{FF2B5EF4-FFF2-40B4-BE49-F238E27FC236}">
                <a16:creationId xmlns:a16="http://schemas.microsoft.com/office/drawing/2014/main" id="{64741E04-9D00-4E52-70EB-7A9F11284C3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166955" y="3980873"/>
            <a:ext cx="531671" cy="531671"/>
          </a:xfrm>
          <a:prstGeom prst="rect">
            <a:avLst/>
          </a:prstGeom>
        </p:spPr>
      </p:pic>
      <p:sp>
        <p:nvSpPr>
          <p:cNvPr id="33" name="テキスト ボックス 32">
            <a:extLst>
              <a:ext uri="{FF2B5EF4-FFF2-40B4-BE49-F238E27FC236}">
                <a16:creationId xmlns:a16="http://schemas.microsoft.com/office/drawing/2014/main" id="{3588065C-ABF0-A109-C07B-32DE44BE94C5}"/>
              </a:ext>
            </a:extLst>
          </p:cNvPr>
          <p:cNvSpPr txBox="1"/>
          <p:nvPr/>
        </p:nvSpPr>
        <p:spPr>
          <a:xfrm>
            <a:off x="5693255" y="5396267"/>
            <a:ext cx="914400" cy="338554"/>
          </a:xfrm>
          <a:prstGeom prst="rect">
            <a:avLst/>
          </a:prstGeom>
          <a:noFill/>
        </p:spPr>
        <p:txBody>
          <a:bodyPr wrap="square" rtlCol="0">
            <a:spAutoFit/>
          </a:bodyPr>
          <a:lstStyle/>
          <a:p>
            <a:pPr algn="ctr"/>
            <a:r>
              <a:rPr kumimoji="1" lang="ja-JP" altLang="en-US" sz="1600" dirty="0"/>
              <a:t>需要家</a:t>
            </a:r>
          </a:p>
        </p:txBody>
      </p:sp>
      <p:cxnSp>
        <p:nvCxnSpPr>
          <p:cNvPr id="35" name="直線矢印コネクタ 34">
            <a:extLst>
              <a:ext uri="{FF2B5EF4-FFF2-40B4-BE49-F238E27FC236}">
                <a16:creationId xmlns:a16="http://schemas.microsoft.com/office/drawing/2014/main" id="{6608B068-B544-4ED8-3415-05099D989AD4}"/>
              </a:ext>
            </a:extLst>
          </p:cNvPr>
          <p:cNvCxnSpPr>
            <a:cxnSpLocks/>
          </p:cNvCxnSpPr>
          <p:nvPr/>
        </p:nvCxnSpPr>
        <p:spPr>
          <a:xfrm>
            <a:off x="5021332" y="3157458"/>
            <a:ext cx="0" cy="753854"/>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1060" name="グループ化 1059">
            <a:extLst>
              <a:ext uri="{FF2B5EF4-FFF2-40B4-BE49-F238E27FC236}">
                <a16:creationId xmlns:a16="http://schemas.microsoft.com/office/drawing/2014/main" id="{96D2B325-9638-6A76-A5DF-37DA76920FE1}"/>
              </a:ext>
            </a:extLst>
          </p:cNvPr>
          <p:cNvGrpSpPr/>
          <p:nvPr/>
        </p:nvGrpSpPr>
        <p:grpSpPr>
          <a:xfrm>
            <a:off x="363938" y="5411817"/>
            <a:ext cx="1741039" cy="736762"/>
            <a:chOff x="4869709" y="5419009"/>
            <a:chExt cx="1741039" cy="736762"/>
          </a:xfrm>
        </p:grpSpPr>
        <p:sp>
          <p:nvSpPr>
            <p:cNvPr id="1050" name="四角形: 角を丸くする 1049">
              <a:extLst>
                <a:ext uri="{FF2B5EF4-FFF2-40B4-BE49-F238E27FC236}">
                  <a16:creationId xmlns:a16="http://schemas.microsoft.com/office/drawing/2014/main" id="{5599D7B5-08EE-47B5-E84C-B154EC531B89}"/>
                </a:ext>
              </a:extLst>
            </p:cNvPr>
            <p:cNvSpPr/>
            <p:nvPr/>
          </p:nvSpPr>
          <p:spPr>
            <a:xfrm>
              <a:off x="4869709" y="5419009"/>
              <a:ext cx="1741039" cy="7367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1058" name="グループ化 1057">
              <a:extLst>
                <a:ext uri="{FF2B5EF4-FFF2-40B4-BE49-F238E27FC236}">
                  <a16:creationId xmlns:a16="http://schemas.microsoft.com/office/drawing/2014/main" id="{3BE02C81-349A-6CE9-C4DF-E20E3388850E}"/>
                </a:ext>
              </a:extLst>
            </p:cNvPr>
            <p:cNvGrpSpPr/>
            <p:nvPr/>
          </p:nvGrpSpPr>
          <p:grpSpPr>
            <a:xfrm>
              <a:off x="4933061" y="5549797"/>
              <a:ext cx="1550390" cy="513981"/>
              <a:chOff x="4933061" y="5549797"/>
              <a:chExt cx="1550390" cy="513981"/>
            </a:xfrm>
          </p:grpSpPr>
          <p:pic>
            <p:nvPicPr>
              <p:cNvPr id="89" name="グラフィックス 88" descr="風力タービン 単色塗りつぶし">
                <a:extLst>
                  <a:ext uri="{FF2B5EF4-FFF2-40B4-BE49-F238E27FC236}">
                    <a16:creationId xmlns:a16="http://schemas.microsoft.com/office/drawing/2014/main" id="{B2ACB2A9-1740-A0B0-D1FD-9DD324AA10A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0218" y="5586879"/>
                <a:ext cx="433233" cy="433233"/>
              </a:xfrm>
              <a:prstGeom prst="rect">
                <a:avLst/>
              </a:prstGeom>
            </p:spPr>
          </p:pic>
          <p:pic>
            <p:nvPicPr>
              <p:cNvPr id="90" name="グラフィックス 89" descr="ソーラー パネル 単色塗りつぶし">
                <a:extLst>
                  <a:ext uri="{FF2B5EF4-FFF2-40B4-BE49-F238E27FC236}">
                    <a16:creationId xmlns:a16="http://schemas.microsoft.com/office/drawing/2014/main" id="{BC644D85-1AF1-9E6A-5619-39F470D1E22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523612" y="5570773"/>
                <a:ext cx="433233" cy="433233"/>
              </a:xfrm>
              <a:prstGeom prst="rect">
                <a:avLst/>
              </a:prstGeom>
            </p:spPr>
          </p:pic>
          <p:pic>
            <p:nvPicPr>
              <p:cNvPr id="91" name="Picture 2" descr="バッテリー | フリーのアイコンイラスト素材 icon-pit">
                <a:extLst>
                  <a:ext uri="{FF2B5EF4-FFF2-40B4-BE49-F238E27FC236}">
                    <a16:creationId xmlns:a16="http://schemas.microsoft.com/office/drawing/2014/main" id="{B7B00088-D7C6-482A-4743-5C9AF532247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33061" y="5549797"/>
                <a:ext cx="513981" cy="513981"/>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1025" name="テキスト ボックス 1024">
            <a:extLst>
              <a:ext uri="{FF2B5EF4-FFF2-40B4-BE49-F238E27FC236}">
                <a16:creationId xmlns:a16="http://schemas.microsoft.com/office/drawing/2014/main" id="{F26A17B7-5952-38AC-2040-3A329911F249}"/>
              </a:ext>
            </a:extLst>
          </p:cNvPr>
          <p:cNvSpPr txBox="1"/>
          <p:nvPr/>
        </p:nvSpPr>
        <p:spPr>
          <a:xfrm>
            <a:off x="5693255" y="3888390"/>
            <a:ext cx="811774" cy="276999"/>
          </a:xfrm>
          <a:prstGeom prst="rect">
            <a:avLst/>
          </a:prstGeom>
          <a:noFill/>
        </p:spPr>
        <p:txBody>
          <a:bodyPr wrap="square" rtlCol="0">
            <a:spAutoFit/>
          </a:bodyPr>
          <a:lstStyle/>
          <a:p>
            <a:r>
              <a:rPr kumimoji="1" lang="ja-JP" altLang="en-US" sz="1200" dirty="0"/>
              <a:t>地域電力</a:t>
            </a:r>
          </a:p>
        </p:txBody>
      </p:sp>
      <p:sp>
        <p:nvSpPr>
          <p:cNvPr id="1038" name="テキスト ボックス 1037">
            <a:extLst>
              <a:ext uri="{FF2B5EF4-FFF2-40B4-BE49-F238E27FC236}">
                <a16:creationId xmlns:a16="http://schemas.microsoft.com/office/drawing/2014/main" id="{09145DB0-2B4B-E983-E487-4A94061F2D5C}"/>
              </a:ext>
            </a:extLst>
          </p:cNvPr>
          <p:cNvSpPr txBox="1"/>
          <p:nvPr/>
        </p:nvSpPr>
        <p:spPr>
          <a:xfrm>
            <a:off x="3063186" y="1917621"/>
            <a:ext cx="755703" cy="307777"/>
          </a:xfrm>
          <a:prstGeom prst="rect">
            <a:avLst/>
          </a:prstGeom>
          <a:noFill/>
        </p:spPr>
        <p:txBody>
          <a:bodyPr wrap="square" rtlCol="0">
            <a:spAutoFit/>
          </a:bodyPr>
          <a:lstStyle/>
          <a:p>
            <a:pPr algn="ctr"/>
            <a:r>
              <a:rPr kumimoji="1" lang="ja-JP" altLang="en-US" sz="1400" dirty="0"/>
              <a:t>地域</a:t>
            </a:r>
            <a:r>
              <a:rPr kumimoji="1" lang="en-US" altLang="ja-JP" sz="1400" dirty="0"/>
              <a:t>A</a:t>
            </a:r>
            <a:endParaRPr kumimoji="1" lang="ja-JP" altLang="en-US" sz="1400" dirty="0"/>
          </a:p>
        </p:txBody>
      </p:sp>
      <p:sp>
        <p:nvSpPr>
          <p:cNvPr id="1039" name="テキスト ボックス 1038">
            <a:extLst>
              <a:ext uri="{FF2B5EF4-FFF2-40B4-BE49-F238E27FC236}">
                <a16:creationId xmlns:a16="http://schemas.microsoft.com/office/drawing/2014/main" id="{FC0BE510-E92D-633C-6706-E6A5B6586128}"/>
              </a:ext>
            </a:extLst>
          </p:cNvPr>
          <p:cNvSpPr txBox="1"/>
          <p:nvPr/>
        </p:nvSpPr>
        <p:spPr>
          <a:xfrm>
            <a:off x="4626587" y="1917621"/>
            <a:ext cx="831672" cy="307777"/>
          </a:xfrm>
          <a:prstGeom prst="rect">
            <a:avLst/>
          </a:prstGeom>
          <a:noFill/>
        </p:spPr>
        <p:txBody>
          <a:bodyPr wrap="square" rtlCol="0">
            <a:spAutoFit/>
          </a:bodyPr>
          <a:lstStyle/>
          <a:p>
            <a:pPr algn="ctr"/>
            <a:r>
              <a:rPr kumimoji="1" lang="ja-JP" altLang="en-US" sz="1400" dirty="0"/>
              <a:t>地域</a:t>
            </a:r>
            <a:r>
              <a:rPr kumimoji="1" lang="en-US" altLang="ja-JP" sz="1400" dirty="0"/>
              <a:t>B</a:t>
            </a:r>
            <a:endParaRPr kumimoji="1" lang="ja-JP" altLang="en-US" sz="1400" dirty="0"/>
          </a:p>
        </p:txBody>
      </p:sp>
      <p:cxnSp>
        <p:nvCxnSpPr>
          <p:cNvPr id="1040" name="直線矢印コネクタ 1039">
            <a:extLst>
              <a:ext uri="{FF2B5EF4-FFF2-40B4-BE49-F238E27FC236}">
                <a16:creationId xmlns:a16="http://schemas.microsoft.com/office/drawing/2014/main" id="{5ACCFD7E-769A-0B93-8BB1-8E023963B0AB}"/>
              </a:ext>
            </a:extLst>
          </p:cNvPr>
          <p:cNvCxnSpPr>
            <a:cxnSpLocks/>
            <a:stCxn id="1050" idx="3"/>
            <a:endCxn id="108" idx="1"/>
          </p:cNvCxnSpPr>
          <p:nvPr/>
        </p:nvCxnSpPr>
        <p:spPr>
          <a:xfrm>
            <a:off x="2104977" y="5780198"/>
            <a:ext cx="630266" cy="5212"/>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43" name="テキスト ボックス 1042">
            <a:extLst>
              <a:ext uri="{FF2B5EF4-FFF2-40B4-BE49-F238E27FC236}">
                <a16:creationId xmlns:a16="http://schemas.microsoft.com/office/drawing/2014/main" id="{45A1DA15-1D4D-FDF4-9F9E-83D934B4891E}"/>
              </a:ext>
            </a:extLst>
          </p:cNvPr>
          <p:cNvSpPr txBox="1"/>
          <p:nvPr/>
        </p:nvSpPr>
        <p:spPr>
          <a:xfrm>
            <a:off x="5693255" y="2452606"/>
            <a:ext cx="1420296" cy="276999"/>
          </a:xfrm>
          <a:prstGeom prst="rect">
            <a:avLst/>
          </a:prstGeom>
          <a:noFill/>
        </p:spPr>
        <p:txBody>
          <a:bodyPr wrap="square" rtlCol="0">
            <a:spAutoFit/>
          </a:bodyPr>
          <a:lstStyle/>
          <a:p>
            <a:r>
              <a:rPr kumimoji="1" lang="ja-JP" altLang="en-US" sz="1200" dirty="0"/>
              <a:t>地域電力／新電力</a:t>
            </a:r>
            <a:endParaRPr kumimoji="1" lang="en-US" altLang="ja-JP" sz="1200" dirty="0"/>
          </a:p>
        </p:txBody>
      </p:sp>
      <p:pic>
        <p:nvPicPr>
          <p:cNvPr id="1120" name="グラフィックス 1119" descr="建物 単色塗りつぶし">
            <a:extLst>
              <a:ext uri="{FF2B5EF4-FFF2-40B4-BE49-F238E27FC236}">
                <a16:creationId xmlns:a16="http://schemas.microsoft.com/office/drawing/2014/main" id="{17E191E4-B541-A130-6F23-1675EA863BE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52543" y="3980708"/>
            <a:ext cx="531671" cy="531671"/>
          </a:xfrm>
          <a:prstGeom prst="rect">
            <a:avLst/>
          </a:prstGeom>
        </p:spPr>
      </p:pic>
      <p:pic>
        <p:nvPicPr>
          <p:cNvPr id="1124" name="グラフィックス 1123" descr="建物 単色塗りつぶし">
            <a:extLst>
              <a:ext uri="{FF2B5EF4-FFF2-40B4-BE49-F238E27FC236}">
                <a16:creationId xmlns:a16="http://schemas.microsoft.com/office/drawing/2014/main" id="{151544E6-1A47-01A4-C8B7-BDF84E3BDDE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16082" y="2591106"/>
            <a:ext cx="449861" cy="449861"/>
          </a:xfrm>
          <a:prstGeom prst="rect">
            <a:avLst/>
          </a:prstGeom>
        </p:spPr>
      </p:pic>
      <p:sp>
        <p:nvSpPr>
          <p:cNvPr id="1153" name="テキスト ボックス 1152">
            <a:extLst>
              <a:ext uri="{FF2B5EF4-FFF2-40B4-BE49-F238E27FC236}">
                <a16:creationId xmlns:a16="http://schemas.microsoft.com/office/drawing/2014/main" id="{4B4DF57D-9240-515E-DB51-B4832186C507}"/>
              </a:ext>
            </a:extLst>
          </p:cNvPr>
          <p:cNvSpPr txBox="1"/>
          <p:nvPr/>
        </p:nvSpPr>
        <p:spPr>
          <a:xfrm>
            <a:off x="3805437" y="3951731"/>
            <a:ext cx="853280" cy="276999"/>
          </a:xfrm>
          <a:prstGeom prst="rect">
            <a:avLst/>
          </a:prstGeom>
          <a:noFill/>
        </p:spPr>
        <p:txBody>
          <a:bodyPr wrap="square" rtlCol="0">
            <a:spAutoFit/>
          </a:bodyPr>
          <a:lstStyle/>
          <a:p>
            <a:pPr algn="ctr"/>
            <a:r>
              <a:rPr kumimoji="1" lang="ja-JP" altLang="en-US" sz="1200" b="1" dirty="0"/>
              <a:t>電力融通</a:t>
            </a:r>
          </a:p>
        </p:txBody>
      </p:sp>
      <p:sp>
        <p:nvSpPr>
          <p:cNvPr id="7" name="矢印: 左右 6">
            <a:extLst>
              <a:ext uri="{FF2B5EF4-FFF2-40B4-BE49-F238E27FC236}">
                <a16:creationId xmlns:a16="http://schemas.microsoft.com/office/drawing/2014/main" id="{EB831B15-AC93-13B4-817B-2F280C7D05CA}"/>
              </a:ext>
            </a:extLst>
          </p:cNvPr>
          <p:cNvSpPr/>
          <p:nvPr/>
        </p:nvSpPr>
        <p:spPr>
          <a:xfrm rot="5400000">
            <a:off x="1733996" y="4033599"/>
            <a:ext cx="1364881" cy="194186"/>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テキスト ボックス 10">
            <a:extLst>
              <a:ext uri="{FF2B5EF4-FFF2-40B4-BE49-F238E27FC236}">
                <a16:creationId xmlns:a16="http://schemas.microsoft.com/office/drawing/2014/main" id="{976EC6A2-A577-F573-AF08-A6993E89A433}"/>
              </a:ext>
            </a:extLst>
          </p:cNvPr>
          <p:cNvSpPr txBox="1"/>
          <p:nvPr/>
        </p:nvSpPr>
        <p:spPr>
          <a:xfrm>
            <a:off x="1089323" y="4044311"/>
            <a:ext cx="1226203" cy="276999"/>
          </a:xfrm>
          <a:prstGeom prst="rect">
            <a:avLst/>
          </a:prstGeom>
          <a:noFill/>
        </p:spPr>
        <p:txBody>
          <a:bodyPr wrap="square" rtlCol="0">
            <a:spAutoFit/>
          </a:bodyPr>
          <a:lstStyle/>
          <a:p>
            <a:pPr algn="ctr"/>
            <a:r>
              <a:rPr kumimoji="1" lang="ja-JP" altLang="en-US" sz="1200" b="1" dirty="0"/>
              <a:t>電力需給平衡</a:t>
            </a:r>
          </a:p>
        </p:txBody>
      </p:sp>
      <p:pic>
        <p:nvPicPr>
          <p:cNvPr id="49" name="グラフィックス 48" descr="稲妻 単色塗りつぶし">
            <a:extLst>
              <a:ext uri="{FF2B5EF4-FFF2-40B4-BE49-F238E27FC236}">
                <a16:creationId xmlns:a16="http://schemas.microsoft.com/office/drawing/2014/main" id="{F9DB27DA-B24B-15D4-4BCB-4229959F60D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462347" y="4878956"/>
            <a:ext cx="312523" cy="312523"/>
          </a:xfrm>
          <a:prstGeom prst="rect">
            <a:avLst/>
          </a:prstGeom>
        </p:spPr>
      </p:pic>
      <p:pic>
        <p:nvPicPr>
          <p:cNvPr id="58" name="グラフィックス 57" descr="硬貨 単色塗りつぶし">
            <a:extLst>
              <a:ext uri="{FF2B5EF4-FFF2-40B4-BE49-F238E27FC236}">
                <a16:creationId xmlns:a16="http://schemas.microsoft.com/office/drawing/2014/main" id="{73A8933E-62D9-211D-067F-94E4F07517C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073581" y="2384453"/>
            <a:ext cx="323974" cy="323974"/>
          </a:xfrm>
          <a:prstGeom prst="rect">
            <a:avLst/>
          </a:prstGeom>
        </p:spPr>
      </p:pic>
      <p:sp>
        <p:nvSpPr>
          <p:cNvPr id="59" name="テキスト ボックス 58">
            <a:extLst>
              <a:ext uri="{FF2B5EF4-FFF2-40B4-BE49-F238E27FC236}">
                <a16:creationId xmlns:a16="http://schemas.microsoft.com/office/drawing/2014/main" id="{51A4115B-72FE-B6FE-5BC7-FD3B48814B34}"/>
              </a:ext>
            </a:extLst>
          </p:cNvPr>
          <p:cNvSpPr txBox="1"/>
          <p:nvPr/>
        </p:nvSpPr>
        <p:spPr>
          <a:xfrm>
            <a:off x="8371877" y="4257179"/>
            <a:ext cx="1031539" cy="461665"/>
          </a:xfrm>
          <a:prstGeom prst="rect">
            <a:avLst/>
          </a:prstGeom>
          <a:noFill/>
        </p:spPr>
        <p:txBody>
          <a:bodyPr wrap="square" rtlCol="0">
            <a:spAutoFit/>
          </a:bodyPr>
          <a:lstStyle/>
          <a:p>
            <a:r>
              <a:rPr kumimoji="1" lang="ja-JP" altLang="en-US" sz="1200" dirty="0"/>
              <a:t>託送料金＋インバランス</a:t>
            </a:r>
          </a:p>
        </p:txBody>
      </p:sp>
      <p:pic>
        <p:nvPicPr>
          <p:cNvPr id="64" name="グラフィックス 63" descr="硬貨 単色塗りつぶし">
            <a:extLst>
              <a:ext uri="{FF2B5EF4-FFF2-40B4-BE49-F238E27FC236}">
                <a16:creationId xmlns:a16="http://schemas.microsoft.com/office/drawing/2014/main" id="{F40366DD-C795-6951-FBC8-987DF761767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073581" y="5435631"/>
            <a:ext cx="323974" cy="323974"/>
          </a:xfrm>
          <a:prstGeom prst="rect">
            <a:avLst/>
          </a:prstGeom>
        </p:spPr>
      </p:pic>
      <p:sp>
        <p:nvSpPr>
          <p:cNvPr id="67" name="テキスト ボックス 66">
            <a:extLst>
              <a:ext uri="{FF2B5EF4-FFF2-40B4-BE49-F238E27FC236}">
                <a16:creationId xmlns:a16="http://schemas.microsoft.com/office/drawing/2014/main" id="{AF984A3E-9AF2-E1AE-D307-DAF701B40B87}"/>
              </a:ext>
            </a:extLst>
          </p:cNvPr>
          <p:cNvSpPr txBox="1"/>
          <p:nvPr/>
        </p:nvSpPr>
        <p:spPr>
          <a:xfrm>
            <a:off x="10323103" y="3992249"/>
            <a:ext cx="1754522" cy="338554"/>
          </a:xfrm>
          <a:prstGeom prst="rect">
            <a:avLst/>
          </a:prstGeom>
          <a:noFill/>
        </p:spPr>
        <p:txBody>
          <a:bodyPr wrap="square" rtlCol="0">
            <a:spAutoFit/>
          </a:bodyPr>
          <a:lstStyle/>
          <a:p>
            <a:r>
              <a:rPr kumimoji="1" lang="ja-JP" altLang="en-US" sz="1600" dirty="0"/>
              <a:t>小売電気事業者</a:t>
            </a:r>
            <a:endParaRPr kumimoji="1" lang="en-US" altLang="ja-JP" sz="1600" dirty="0"/>
          </a:p>
        </p:txBody>
      </p:sp>
      <p:sp>
        <p:nvSpPr>
          <p:cNvPr id="75" name="テキスト ボックス 74">
            <a:extLst>
              <a:ext uri="{FF2B5EF4-FFF2-40B4-BE49-F238E27FC236}">
                <a16:creationId xmlns:a16="http://schemas.microsoft.com/office/drawing/2014/main" id="{1880BEA1-53E6-54DE-E1ED-877C20F6B8F5}"/>
              </a:ext>
            </a:extLst>
          </p:cNvPr>
          <p:cNvSpPr txBox="1"/>
          <p:nvPr/>
        </p:nvSpPr>
        <p:spPr>
          <a:xfrm>
            <a:off x="8380626" y="2410944"/>
            <a:ext cx="839071" cy="461665"/>
          </a:xfrm>
          <a:prstGeom prst="rect">
            <a:avLst/>
          </a:prstGeom>
          <a:noFill/>
        </p:spPr>
        <p:txBody>
          <a:bodyPr wrap="square" rtlCol="0">
            <a:spAutoFit/>
          </a:bodyPr>
          <a:lstStyle/>
          <a:p>
            <a:r>
              <a:rPr kumimoji="1" lang="ja-JP" altLang="en-US" sz="1200" dirty="0"/>
              <a:t>発電料金</a:t>
            </a:r>
          </a:p>
        </p:txBody>
      </p:sp>
      <p:sp>
        <p:nvSpPr>
          <p:cNvPr id="101" name="正方形/長方形 100">
            <a:extLst>
              <a:ext uri="{FF2B5EF4-FFF2-40B4-BE49-F238E27FC236}">
                <a16:creationId xmlns:a16="http://schemas.microsoft.com/office/drawing/2014/main" id="{FCC2876B-AD1A-816D-8895-468B1622363F}"/>
              </a:ext>
            </a:extLst>
          </p:cNvPr>
          <p:cNvSpPr/>
          <p:nvPr/>
        </p:nvSpPr>
        <p:spPr>
          <a:xfrm>
            <a:off x="565232" y="5051391"/>
            <a:ext cx="1338450" cy="295032"/>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bg1"/>
                </a:solidFill>
              </a:rPr>
              <a:t>分散型電源</a:t>
            </a:r>
          </a:p>
        </p:txBody>
      </p:sp>
      <p:sp>
        <p:nvSpPr>
          <p:cNvPr id="102" name="正方形/長方形 101">
            <a:extLst>
              <a:ext uri="{FF2B5EF4-FFF2-40B4-BE49-F238E27FC236}">
                <a16:creationId xmlns:a16="http://schemas.microsoft.com/office/drawing/2014/main" id="{7DEFE423-263D-1E9F-0EBD-451DFB12BBDA}"/>
              </a:ext>
            </a:extLst>
          </p:cNvPr>
          <p:cNvSpPr/>
          <p:nvPr/>
        </p:nvSpPr>
        <p:spPr>
          <a:xfrm>
            <a:off x="5934676" y="1807222"/>
            <a:ext cx="1106157" cy="295032"/>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bg1"/>
                </a:solidFill>
              </a:rPr>
              <a:t>発送電分離</a:t>
            </a:r>
          </a:p>
        </p:txBody>
      </p:sp>
      <p:sp>
        <p:nvSpPr>
          <p:cNvPr id="103" name="正方形/長方形 102">
            <a:extLst>
              <a:ext uri="{FF2B5EF4-FFF2-40B4-BE49-F238E27FC236}">
                <a16:creationId xmlns:a16="http://schemas.microsoft.com/office/drawing/2014/main" id="{9981B686-5FD5-E30B-426D-832BA2BB3E12}"/>
              </a:ext>
            </a:extLst>
          </p:cNvPr>
          <p:cNvSpPr/>
          <p:nvPr/>
        </p:nvSpPr>
        <p:spPr>
          <a:xfrm>
            <a:off x="10512789" y="3555947"/>
            <a:ext cx="1106157" cy="295032"/>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bg1"/>
                </a:solidFill>
              </a:rPr>
              <a:t>小売自由化</a:t>
            </a:r>
          </a:p>
        </p:txBody>
      </p:sp>
      <p:sp>
        <p:nvSpPr>
          <p:cNvPr id="106" name="四角形: 角を丸くする 105">
            <a:extLst>
              <a:ext uri="{FF2B5EF4-FFF2-40B4-BE49-F238E27FC236}">
                <a16:creationId xmlns:a16="http://schemas.microsoft.com/office/drawing/2014/main" id="{A0E2026D-3FB5-C35B-5FAC-9450F8D8B101}"/>
              </a:ext>
            </a:extLst>
          </p:cNvPr>
          <p:cNvSpPr/>
          <p:nvPr/>
        </p:nvSpPr>
        <p:spPr>
          <a:xfrm>
            <a:off x="2820532" y="2236519"/>
            <a:ext cx="1225696" cy="3894180"/>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110" name="グラフィックス 109" descr="ホーム 単色塗りつぶし">
            <a:extLst>
              <a:ext uri="{FF2B5EF4-FFF2-40B4-BE49-F238E27FC236}">
                <a16:creationId xmlns:a16="http://schemas.microsoft.com/office/drawing/2014/main" id="{CEAD6A98-CBDB-F12F-BB9D-83CFD5066B65}"/>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479399" y="5615069"/>
            <a:ext cx="410309" cy="410309"/>
          </a:xfrm>
          <a:prstGeom prst="rect">
            <a:avLst/>
          </a:prstGeom>
        </p:spPr>
      </p:pic>
      <p:pic>
        <p:nvPicPr>
          <p:cNvPr id="111" name="グラフィックス 110" descr="工場 単色塗りつぶし">
            <a:extLst>
              <a:ext uri="{FF2B5EF4-FFF2-40B4-BE49-F238E27FC236}">
                <a16:creationId xmlns:a16="http://schemas.microsoft.com/office/drawing/2014/main" id="{7691CF54-57D9-38A3-32B1-FEFBA43CE31E}"/>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935858" y="5615069"/>
            <a:ext cx="410309" cy="410309"/>
          </a:xfrm>
          <a:prstGeom prst="rect">
            <a:avLst/>
          </a:prstGeom>
        </p:spPr>
      </p:pic>
      <p:pic>
        <p:nvPicPr>
          <p:cNvPr id="112" name="グラフィックス 111" descr="ホーム 単色塗りつぶし">
            <a:extLst>
              <a:ext uri="{FF2B5EF4-FFF2-40B4-BE49-F238E27FC236}">
                <a16:creationId xmlns:a16="http://schemas.microsoft.com/office/drawing/2014/main" id="{493BCA2F-C778-8FD6-FF9F-EC1364A79A8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074328" y="5615069"/>
            <a:ext cx="410309" cy="410309"/>
          </a:xfrm>
          <a:prstGeom prst="rect">
            <a:avLst/>
          </a:prstGeom>
        </p:spPr>
      </p:pic>
      <p:pic>
        <p:nvPicPr>
          <p:cNvPr id="113" name="グラフィックス 112" descr="工場 単色塗りつぶし">
            <a:extLst>
              <a:ext uri="{FF2B5EF4-FFF2-40B4-BE49-F238E27FC236}">
                <a16:creationId xmlns:a16="http://schemas.microsoft.com/office/drawing/2014/main" id="{F54EAEB6-5926-87E5-62D2-F076534DF999}"/>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557687" y="5615069"/>
            <a:ext cx="410309" cy="410309"/>
          </a:xfrm>
          <a:prstGeom prst="rect">
            <a:avLst/>
          </a:prstGeom>
        </p:spPr>
      </p:pic>
      <p:sp>
        <p:nvSpPr>
          <p:cNvPr id="114" name="四角形: 角を丸くする 113">
            <a:extLst>
              <a:ext uri="{FF2B5EF4-FFF2-40B4-BE49-F238E27FC236}">
                <a16:creationId xmlns:a16="http://schemas.microsoft.com/office/drawing/2014/main" id="{6BA4CAF0-5658-EFDA-0AC3-4FA799424FAA}"/>
              </a:ext>
            </a:extLst>
          </p:cNvPr>
          <p:cNvSpPr/>
          <p:nvPr/>
        </p:nvSpPr>
        <p:spPr>
          <a:xfrm>
            <a:off x="4386364" y="2242523"/>
            <a:ext cx="1265209" cy="3886178"/>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116" name="図 115">
            <a:extLst>
              <a:ext uri="{FF2B5EF4-FFF2-40B4-BE49-F238E27FC236}">
                <a16:creationId xmlns:a16="http://schemas.microsoft.com/office/drawing/2014/main" id="{DECF4747-D7C2-27CF-294A-75719DC73AA9}"/>
              </a:ext>
            </a:extLst>
          </p:cNvPr>
          <p:cNvPicPr>
            <a:picLocks noChangeAspect="1"/>
          </p:cNvPicPr>
          <p:nvPr/>
        </p:nvPicPr>
        <p:blipFill>
          <a:blip r:embed="rId17">
            <a:clrChange>
              <a:clrFrom>
                <a:srgbClr val="FFFFFF"/>
              </a:clrFrom>
              <a:clrTo>
                <a:srgbClr val="FFFFFF">
                  <a:alpha val="0"/>
                </a:srgbClr>
              </a:clrTo>
            </a:clrChange>
          </a:blip>
          <a:stretch>
            <a:fillRect/>
          </a:stretch>
        </p:blipFill>
        <p:spPr>
          <a:xfrm>
            <a:off x="3453678" y="2544341"/>
            <a:ext cx="461750" cy="461750"/>
          </a:xfrm>
          <a:prstGeom prst="rect">
            <a:avLst/>
          </a:prstGeom>
        </p:spPr>
      </p:pic>
      <p:pic>
        <p:nvPicPr>
          <p:cNvPr id="117" name="グラフィックス 116" descr="建物 単色塗りつぶし">
            <a:extLst>
              <a:ext uri="{FF2B5EF4-FFF2-40B4-BE49-F238E27FC236}">
                <a16:creationId xmlns:a16="http://schemas.microsoft.com/office/drawing/2014/main" id="{6FBC352D-3B8E-4AB3-8D19-FC31AF3F59E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537911" y="2591106"/>
            <a:ext cx="449861" cy="449861"/>
          </a:xfrm>
          <a:prstGeom prst="rect">
            <a:avLst/>
          </a:prstGeom>
        </p:spPr>
      </p:pic>
      <p:pic>
        <p:nvPicPr>
          <p:cNvPr id="118" name="図 117">
            <a:extLst>
              <a:ext uri="{FF2B5EF4-FFF2-40B4-BE49-F238E27FC236}">
                <a16:creationId xmlns:a16="http://schemas.microsoft.com/office/drawing/2014/main" id="{3AFEEB2D-4E11-FCAA-A917-804ACD11581A}"/>
              </a:ext>
            </a:extLst>
          </p:cNvPr>
          <p:cNvPicPr>
            <a:picLocks noChangeAspect="1"/>
          </p:cNvPicPr>
          <p:nvPr/>
        </p:nvPicPr>
        <p:blipFill>
          <a:blip r:embed="rId17">
            <a:clrChange>
              <a:clrFrom>
                <a:srgbClr val="FFFFFF"/>
              </a:clrFrom>
              <a:clrTo>
                <a:srgbClr val="FFFFFF">
                  <a:alpha val="0"/>
                </a:srgbClr>
              </a:clrTo>
            </a:clrChange>
          </a:blip>
          <a:stretch>
            <a:fillRect/>
          </a:stretch>
        </p:blipFill>
        <p:spPr>
          <a:xfrm>
            <a:off x="5048607" y="2544341"/>
            <a:ext cx="461750" cy="461750"/>
          </a:xfrm>
          <a:prstGeom prst="rect">
            <a:avLst/>
          </a:prstGeom>
        </p:spPr>
      </p:pic>
      <p:cxnSp>
        <p:nvCxnSpPr>
          <p:cNvPr id="1028" name="直線矢印コネクタ 1027">
            <a:extLst>
              <a:ext uri="{FF2B5EF4-FFF2-40B4-BE49-F238E27FC236}">
                <a16:creationId xmlns:a16="http://schemas.microsoft.com/office/drawing/2014/main" id="{D20EDFD0-63D1-7462-2958-02091F3BE4D8}"/>
              </a:ext>
            </a:extLst>
          </p:cNvPr>
          <p:cNvCxnSpPr>
            <a:cxnSpLocks/>
          </p:cNvCxnSpPr>
          <p:nvPr/>
        </p:nvCxnSpPr>
        <p:spPr>
          <a:xfrm>
            <a:off x="3430268" y="3155409"/>
            <a:ext cx="5476" cy="756068"/>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91" name="矢印: 左右 1090">
            <a:extLst>
              <a:ext uri="{FF2B5EF4-FFF2-40B4-BE49-F238E27FC236}">
                <a16:creationId xmlns:a16="http://schemas.microsoft.com/office/drawing/2014/main" id="{579B75B1-F0D8-C719-BEA6-304A60E47892}"/>
              </a:ext>
            </a:extLst>
          </p:cNvPr>
          <p:cNvSpPr/>
          <p:nvPr/>
        </p:nvSpPr>
        <p:spPr>
          <a:xfrm>
            <a:off x="3760273" y="4202488"/>
            <a:ext cx="912480" cy="169277"/>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036" name="直線矢印コネクタ 1035">
            <a:extLst>
              <a:ext uri="{FF2B5EF4-FFF2-40B4-BE49-F238E27FC236}">
                <a16:creationId xmlns:a16="http://schemas.microsoft.com/office/drawing/2014/main" id="{203FC419-86FC-54F8-52A0-DE90CE6DD2AD}"/>
              </a:ext>
            </a:extLst>
          </p:cNvPr>
          <p:cNvCxnSpPr>
            <a:cxnSpLocks/>
          </p:cNvCxnSpPr>
          <p:nvPr/>
        </p:nvCxnSpPr>
        <p:spPr>
          <a:xfrm flipH="1">
            <a:off x="3430268" y="4541119"/>
            <a:ext cx="5476" cy="941867"/>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42" name="直線矢印コネクタ 1041">
            <a:extLst>
              <a:ext uri="{FF2B5EF4-FFF2-40B4-BE49-F238E27FC236}">
                <a16:creationId xmlns:a16="http://schemas.microsoft.com/office/drawing/2014/main" id="{FFC11E30-FC24-DB84-BBDB-206CF2AEFC79}"/>
              </a:ext>
            </a:extLst>
          </p:cNvPr>
          <p:cNvCxnSpPr>
            <a:cxnSpLocks/>
          </p:cNvCxnSpPr>
          <p:nvPr/>
        </p:nvCxnSpPr>
        <p:spPr>
          <a:xfrm>
            <a:off x="5021332" y="4540954"/>
            <a:ext cx="0" cy="952356"/>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1048" name="グラフィックス 1047" descr="稲妻 単色塗りつぶし">
            <a:extLst>
              <a:ext uri="{FF2B5EF4-FFF2-40B4-BE49-F238E27FC236}">
                <a16:creationId xmlns:a16="http://schemas.microsoft.com/office/drawing/2014/main" id="{027E8E27-F766-A742-6A7B-83399204510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462347" y="3350338"/>
            <a:ext cx="312523" cy="312523"/>
          </a:xfrm>
          <a:prstGeom prst="rect">
            <a:avLst/>
          </a:prstGeom>
        </p:spPr>
      </p:pic>
      <p:pic>
        <p:nvPicPr>
          <p:cNvPr id="1086" name="図 1085">
            <a:extLst>
              <a:ext uri="{FF2B5EF4-FFF2-40B4-BE49-F238E27FC236}">
                <a16:creationId xmlns:a16="http://schemas.microsoft.com/office/drawing/2014/main" id="{947DD4A2-39B6-5DCF-547D-84257E3DDD73}"/>
              </a:ext>
            </a:extLst>
          </p:cNvPr>
          <p:cNvPicPr>
            <a:picLocks noChangeAspect="1"/>
          </p:cNvPicPr>
          <p:nvPr/>
        </p:nvPicPr>
        <p:blipFill>
          <a:blip r:embed="rId17">
            <a:clrChange>
              <a:clrFrom>
                <a:srgbClr val="FFFFFF"/>
              </a:clrFrom>
              <a:clrTo>
                <a:srgbClr val="FFFFFF">
                  <a:alpha val="0"/>
                </a:srgbClr>
              </a:clrTo>
            </a:clrChange>
          </a:blip>
          <a:stretch>
            <a:fillRect/>
          </a:stretch>
        </p:blipFill>
        <p:spPr>
          <a:xfrm>
            <a:off x="9628013" y="4309793"/>
            <a:ext cx="510156" cy="510156"/>
          </a:xfrm>
          <a:prstGeom prst="rect">
            <a:avLst/>
          </a:prstGeom>
        </p:spPr>
      </p:pic>
      <p:sp>
        <p:nvSpPr>
          <p:cNvPr id="1126" name="テキスト ボックス 1125">
            <a:extLst>
              <a:ext uri="{FF2B5EF4-FFF2-40B4-BE49-F238E27FC236}">
                <a16:creationId xmlns:a16="http://schemas.microsoft.com/office/drawing/2014/main" id="{E6CB3B6E-C282-F938-EF46-8E6525E2D275}"/>
              </a:ext>
            </a:extLst>
          </p:cNvPr>
          <p:cNvSpPr txBox="1"/>
          <p:nvPr/>
        </p:nvSpPr>
        <p:spPr>
          <a:xfrm>
            <a:off x="8380626" y="5478415"/>
            <a:ext cx="839071" cy="461665"/>
          </a:xfrm>
          <a:prstGeom prst="rect">
            <a:avLst/>
          </a:prstGeom>
          <a:noFill/>
        </p:spPr>
        <p:txBody>
          <a:bodyPr wrap="square" rtlCol="0">
            <a:spAutoFit/>
          </a:bodyPr>
          <a:lstStyle/>
          <a:p>
            <a:r>
              <a:rPr kumimoji="1" lang="ja-JP" altLang="en-US" sz="1200" dirty="0"/>
              <a:t>電気料金</a:t>
            </a:r>
          </a:p>
        </p:txBody>
      </p:sp>
      <p:sp>
        <p:nvSpPr>
          <p:cNvPr id="1188" name="テキスト ボックス 1187">
            <a:extLst>
              <a:ext uri="{FF2B5EF4-FFF2-40B4-BE49-F238E27FC236}">
                <a16:creationId xmlns:a16="http://schemas.microsoft.com/office/drawing/2014/main" id="{91A95BC8-B7C1-1BB1-249F-C43A17710F37}"/>
              </a:ext>
            </a:extLst>
          </p:cNvPr>
          <p:cNvSpPr txBox="1"/>
          <p:nvPr/>
        </p:nvSpPr>
        <p:spPr>
          <a:xfrm>
            <a:off x="7781001" y="5907447"/>
            <a:ext cx="4137403" cy="307777"/>
          </a:xfrm>
          <a:prstGeom prst="rect">
            <a:avLst/>
          </a:prstGeom>
          <a:noFill/>
        </p:spPr>
        <p:txBody>
          <a:bodyPr wrap="square" rtlCol="0">
            <a:spAutoFit/>
          </a:bodyPr>
          <a:lstStyle/>
          <a:p>
            <a:pPr algn="ctr"/>
            <a:r>
              <a:rPr kumimoji="1" lang="en-US" altLang="ja-JP" sz="1400" dirty="0"/>
              <a:t>※DR</a:t>
            </a:r>
            <a:r>
              <a:rPr kumimoji="1" lang="ja-JP" altLang="en-US" sz="1400" dirty="0"/>
              <a:t>やアグリゲーターの参入によって、さらに複雑化する</a:t>
            </a:r>
          </a:p>
        </p:txBody>
      </p:sp>
      <p:cxnSp>
        <p:nvCxnSpPr>
          <p:cNvPr id="13" name="コネクタ: カギ線 12">
            <a:extLst>
              <a:ext uri="{FF2B5EF4-FFF2-40B4-BE49-F238E27FC236}">
                <a16:creationId xmlns:a16="http://schemas.microsoft.com/office/drawing/2014/main" id="{29E6ABC1-AEAF-95D7-CFF0-C9AC4FC8910B}"/>
              </a:ext>
            </a:extLst>
          </p:cNvPr>
          <p:cNvCxnSpPr>
            <a:cxnSpLocks/>
          </p:cNvCxnSpPr>
          <p:nvPr/>
        </p:nvCxnSpPr>
        <p:spPr>
          <a:xfrm flipV="1">
            <a:off x="5746486" y="5001661"/>
            <a:ext cx="4137404" cy="783749"/>
          </a:xfrm>
          <a:prstGeom prst="bentConnector2">
            <a:avLst/>
          </a:prstGeom>
          <a:ln w="38100">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 name="コネクタ: カギ線 14">
            <a:extLst>
              <a:ext uri="{FF2B5EF4-FFF2-40B4-BE49-F238E27FC236}">
                <a16:creationId xmlns:a16="http://schemas.microsoft.com/office/drawing/2014/main" id="{33CC4222-8438-0D98-93EE-A5FAE6F1AD54}"/>
              </a:ext>
            </a:extLst>
          </p:cNvPr>
          <p:cNvCxnSpPr>
            <a:cxnSpLocks/>
          </p:cNvCxnSpPr>
          <p:nvPr/>
        </p:nvCxnSpPr>
        <p:spPr>
          <a:xfrm rot="10800000" flipV="1">
            <a:off x="5746487" y="4233149"/>
            <a:ext cx="3651434" cy="24029"/>
          </a:xfrm>
          <a:prstGeom prst="bentConnector3">
            <a:avLst>
              <a:gd name="adj1" fmla="val 50000"/>
            </a:avLst>
          </a:prstGeom>
          <a:ln w="38100">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19" name="グラフィックス 18" descr="硬貨 単色塗りつぶし">
            <a:extLst>
              <a:ext uri="{FF2B5EF4-FFF2-40B4-BE49-F238E27FC236}">
                <a16:creationId xmlns:a16="http://schemas.microsoft.com/office/drawing/2014/main" id="{1F894F7A-F654-480B-2C20-D84F9AADDBD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073581" y="4295861"/>
            <a:ext cx="323974" cy="323974"/>
          </a:xfrm>
          <a:prstGeom prst="rect">
            <a:avLst/>
          </a:prstGeom>
        </p:spPr>
      </p:pic>
      <p:sp>
        <p:nvSpPr>
          <p:cNvPr id="20" name="テキスト ボックス 19">
            <a:extLst>
              <a:ext uri="{FF2B5EF4-FFF2-40B4-BE49-F238E27FC236}">
                <a16:creationId xmlns:a16="http://schemas.microsoft.com/office/drawing/2014/main" id="{7D2EABAB-BC65-D955-70E5-44A68052F342}"/>
              </a:ext>
            </a:extLst>
          </p:cNvPr>
          <p:cNvSpPr txBox="1"/>
          <p:nvPr/>
        </p:nvSpPr>
        <p:spPr>
          <a:xfrm>
            <a:off x="10322463" y="4288595"/>
            <a:ext cx="1486811" cy="276999"/>
          </a:xfrm>
          <a:prstGeom prst="rect">
            <a:avLst/>
          </a:prstGeom>
          <a:noFill/>
        </p:spPr>
        <p:txBody>
          <a:bodyPr wrap="square" rtlCol="0">
            <a:spAutoFit/>
          </a:bodyPr>
          <a:lstStyle/>
          <a:p>
            <a:r>
              <a:rPr kumimoji="1" lang="ja-JP" altLang="en-US" sz="1200" dirty="0"/>
              <a:t>地域電力／新電力</a:t>
            </a:r>
            <a:endParaRPr kumimoji="1" lang="en-US" altLang="ja-JP" sz="1200" dirty="0"/>
          </a:p>
        </p:txBody>
      </p:sp>
      <p:cxnSp>
        <p:nvCxnSpPr>
          <p:cNvPr id="22" name="コネクタ: カギ線 21">
            <a:extLst>
              <a:ext uri="{FF2B5EF4-FFF2-40B4-BE49-F238E27FC236}">
                <a16:creationId xmlns:a16="http://schemas.microsoft.com/office/drawing/2014/main" id="{1FF44528-8BE1-B20B-9948-70AFDC364D74}"/>
              </a:ext>
            </a:extLst>
          </p:cNvPr>
          <p:cNvCxnSpPr>
            <a:cxnSpLocks/>
          </p:cNvCxnSpPr>
          <p:nvPr/>
        </p:nvCxnSpPr>
        <p:spPr>
          <a:xfrm rot="16200000" flipV="1">
            <a:off x="7475083" y="1055829"/>
            <a:ext cx="680211" cy="4137404"/>
          </a:xfrm>
          <a:prstGeom prst="bentConnector2">
            <a:avLst/>
          </a:prstGeom>
          <a:ln w="38100">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1136" name="グラフィックス 1135" descr="建物 単色塗りつぶし">
            <a:extLst>
              <a:ext uri="{FF2B5EF4-FFF2-40B4-BE49-F238E27FC236}">
                <a16:creationId xmlns:a16="http://schemas.microsoft.com/office/drawing/2014/main" id="{EA0DD855-C5A8-9E38-B92C-4C5B5542F71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48221" y="3609763"/>
            <a:ext cx="449861" cy="449861"/>
          </a:xfrm>
          <a:prstGeom prst="rect">
            <a:avLst/>
          </a:prstGeom>
        </p:spPr>
      </p:pic>
      <p:sp>
        <p:nvSpPr>
          <p:cNvPr id="109" name="四角形: 角を丸くする 108">
            <a:extLst>
              <a:ext uri="{FF2B5EF4-FFF2-40B4-BE49-F238E27FC236}">
                <a16:creationId xmlns:a16="http://schemas.microsoft.com/office/drawing/2014/main" id="{147EB113-BC13-0CED-0F79-B7FA6238635F}"/>
              </a:ext>
            </a:extLst>
          </p:cNvPr>
          <p:cNvSpPr/>
          <p:nvPr/>
        </p:nvSpPr>
        <p:spPr>
          <a:xfrm>
            <a:off x="7271260" y="2355324"/>
            <a:ext cx="531064" cy="2264511"/>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電力取引市場</a:t>
            </a:r>
          </a:p>
        </p:txBody>
      </p:sp>
      <p:sp>
        <p:nvSpPr>
          <p:cNvPr id="1161" name="四角形: 角を丸くする 1160">
            <a:extLst>
              <a:ext uri="{FF2B5EF4-FFF2-40B4-BE49-F238E27FC236}">
                <a16:creationId xmlns:a16="http://schemas.microsoft.com/office/drawing/2014/main" id="{20F7C98E-9193-FE81-7294-9DCF99041C1B}"/>
              </a:ext>
            </a:extLst>
          </p:cNvPr>
          <p:cNvSpPr/>
          <p:nvPr/>
        </p:nvSpPr>
        <p:spPr>
          <a:xfrm>
            <a:off x="363938" y="2416044"/>
            <a:ext cx="1741039" cy="7367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1163" name="グラフィックス 1162" descr="風力タービン 単色塗りつぶし">
            <a:extLst>
              <a:ext uri="{FF2B5EF4-FFF2-40B4-BE49-F238E27FC236}">
                <a16:creationId xmlns:a16="http://schemas.microsoft.com/office/drawing/2014/main" id="{A212A6A4-05CC-97D2-8E06-F45D9B292EF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44447" y="2583914"/>
            <a:ext cx="433233" cy="433233"/>
          </a:xfrm>
          <a:prstGeom prst="rect">
            <a:avLst/>
          </a:prstGeom>
        </p:spPr>
      </p:pic>
      <p:pic>
        <p:nvPicPr>
          <p:cNvPr id="1164" name="グラフィックス 1163" descr="ソーラー パネル 単色塗りつぶし">
            <a:extLst>
              <a:ext uri="{FF2B5EF4-FFF2-40B4-BE49-F238E27FC236}">
                <a16:creationId xmlns:a16="http://schemas.microsoft.com/office/drawing/2014/main" id="{1789D455-88B7-83EE-1951-1958A32E074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17841" y="2567808"/>
            <a:ext cx="433233" cy="433233"/>
          </a:xfrm>
          <a:prstGeom prst="rect">
            <a:avLst/>
          </a:prstGeom>
        </p:spPr>
      </p:pic>
      <p:pic>
        <p:nvPicPr>
          <p:cNvPr id="1165" name="Picture 2" descr="バッテリー | フリーのアイコンイラスト素材 icon-pit">
            <a:extLst>
              <a:ext uri="{FF2B5EF4-FFF2-40B4-BE49-F238E27FC236}">
                <a16:creationId xmlns:a16="http://schemas.microsoft.com/office/drawing/2014/main" id="{B2ED5176-587F-F618-2813-BD0C78A859D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7290" y="2546832"/>
            <a:ext cx="513981" cy="513981"/>
          </a:xfrm>
          <a:prstGeom prst="rect">
            <a:avLst/>
          </a:prstGeom>
          <a:noFill/>
          <a:extLst>
            <a:ext uri="{909E8E84-426E-40DD-AFC4-6F175D3DCCD1}">
              <a14:hiddenFill xmlns:a14="http://schemas.microsoft.com/office/drawing/2010/main">
                <a:solidFill>
                  <a:srgbClr val="FFFFFF"/>
                </a:solidFill>
              </a14:hiddenFill>
            </a:ext>
          </a:extLst>
        </p:spPr>
      </p:pic>
      <p:sp>
        <p:nvSpPr>
          <p:cNvPr id="1166" name="正方形/長方形 1165">
            <a:extLst>
              <a:ext uri="{FF2B5EF4-FFF2-40B4-BE49-F238E27FC236}">
                <a16:creationId xmlns:a16="http://schemas.microsoft.com/office/drawing/2014/main" id="{F5E70860-01A4-B130-3838-04154198BFE4}"/>
              </a:ext>
            </a:extLst>
          </p:cNvPr>
          <p:cNvSpPr/>
          <p:nvPr/>
        </p:nvSpPr>
        <p:spPr>
          <a:xfrm>
            <a:off x="565232" y="2054285"/>
            <a:ext cx="1338450" cy="295032"/>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bg1"/>
                </a:solidFill>
              </a:rPr>
              <a:t>分散型電源</a:t>
            </a:r>
          </a:p>
        </p:txBody>
      </p:sp>
      <p:cxnSp>
        <p:nvCxnSpPr>
          <p:cNvPr id="1167" name="直線矢印コネクタ 1166">
            <a:extLst>
              <a:ext uri="{FF2B5EF4-FFF2-40B4-BE49-F238E27FC236}">
                <a16:creationId xmlns:a16="http://schemas.microsoft.com/office/drawing/2014/main" id="{FFAD340E-A0B8-B8B5-20B2-3B3F4E37B99A}"/>
              </a:ext>
            </a:extLst>
          </p:cNvPr>
          <p:cNvCxnSpPr>
            <a:cxnSpLocks/>
            <a:stCxn id="1161" idx="3"/>
            <a:endCxn id="105" idx="1"/>
          </p:cNvCxnSpPr>
          <p:nvPr/>
        </p:nvCxnSpPr>
        <p:spPr>
          <a:xfrm>
            <a:off x="2104977" y="2784425"/>
            <a:ext cx="660465" cy="2"/>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 name="テキスト ボックス 1">
            <a:extLst>
              <a:ext uri="{FF2B5EF4-FFF2-40B4-BE49-F238E27FC236}">
                <a16:creationId xmlns:a16="http://schemas.microsoft.com/office/drawing/2014/main" id="{961594A8-A24D-03AE-F308-61B1B3007963}"/>
              </a:ext>
            </a:extLst>
          </p:cNvPr>
          <p:cNvSpPr txBox="1"/>
          <p:nvPr/>
        </p:nvSpPr>
        <p:spPr>
          <a:xfrm>
            <a:off x="10653302" y="731220"/>
            <a:ext cx="1573190" cy="276999"/>
          </a:xfrm>
          <a:prstGeom prst="rect">
            <a:avLst/>
          </a:prstGeom>
          <a:noFill/>
        </p:spPr>
        <p:txBody>
          <a:bodyPr wrap="square" rtlCol="0">
            <a:spAutoFit/>
          </a:bodyPr>
          <a:lstStyle/>
          <a:p>
            <a:pPr algn="ctr"/>
            <a:r>
              <a:rPr kumimoji="1" lang="ja-JP" altLang="en-US" sz="1200" dirty="0"/>
              <a:t>下図は、熊谷が作成</a:t>
            </a:r>
          </a:p>
        </p:txBody>
      </p:sp>
      <p:sp>
        <p:nvSpPr>
          <p:cNvPr id="12" name="タイトル 1">
            <a:extLst>
              <a:ext uri="{FF2B5EF4-FFF2-40B4-BE49-F238E27FC236}">
                <a16:creationId xmlns:a16="http://schemas.microsoft.com/office/drawing/2014/main" id="{32652772-894A-6B4F-8C55-FFFCDF53D1AA}"/>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altLang="ja-JP" dirty="0"/>
              <a:t>SoS</a:t>
            </a:r>
            <a:r>
              <a:rPr lang="ja-JP" altLang="en-US" dirty="0"/>
              <a:t>の事例：電力システム</a:t>
            </a:r>
            <a:endParaRPr lang="en-US" dirty="0"/>
          </a:p>
        </p:txBody>
      </p:sp>
      <p:sp>
        <p:nvSpPr>
          <p:cNvPr id="4" name="テキスト ボックス 3">
            <a:extLst>
              <a:ext uri="{FF2B5EF4-FFF2-40B4-BE49-F238E27FC236}">
                <a16:creationId xmlns:a16="http://schemas.microsoft.com/office/drawing/2014/main" id="{6E3FA933-CE81-8E2F-4189-636788EC21C5}"/>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2. System of Systems</a:t>
            </a:r>
            <a:r>
              <a:rPr lang="ja-JP" altLang="en-US" sz="1600" b="1" dirty="0">
                <a:solidFill>
                  <a:schemeClr val="bg1"/>
                </a:solidFill>
              </a:rPr>
              <a:t>の定義と事例　</a:t>
            </a:r>
            <a:r>
              <a:rPr lang="en-US" altLang="ja-JP" sz="1600" b="1" dirty="0">
                <a:solidFill>
                  <a:schemeClr val="bg1"/>
                </a:solidFill>
              </a:rPr>
              <a:t>&gt;</a:t>
            </a:r>
            <a:r>
              <a:rPr lang="ja-JP" altLang="en-US" sz="1600" b="1" dirty="0">
                <a:solidFill>
                  <a:schemeClr val="bg1"/>
                </a:solidFill>
              </a:rPr>
              <a:t>　一般的な</a:t>
            </a:r>
            <a:r>
              <a:rPr lang="en-US" altLang="ja-JP" sz="1600" b="1" dirty="0">
                <a:solidFill>
                  <a:schemeClr val="bg1"/>
                </a:solidFill>
              </a:rPr>
              <a:t>SoS</a:t>
            </a:r>
            <a:r>
              <a:rPr lang="ja-JP" altLang="en-US" sz="1600" b="1" dirty="0">
                <a:solidFill>
                  <a:schemeClr val="bg1"/>
                </a:solidFill>
              </a:rPr>
              <a:t>の事例</a:t>
            </a:r>
            <a:endParaRPr kumimoji="1" lang="ja-JP" altLang="en-US" sz="1600" b="1" dirty="0">
              <a:solidFill>
                <a:schemeClr val="bg1"/>
              </a:solidFill>
            </a:endParaRPr>
          </a:p>
        </p:txBody>
      </p:sp>
    </p:spTree>
    <p:extLst>
      <p:ext uri="{BB962C8B-B14F-4D97-AF65-F5344CB8AC3E}">
        <p14:creationId xmlns:p14="http://schemas.microsoft.com/office/powerpoint/2010/main" val="735589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正方形/長方形 56">
            <a:extLst>
              <a:ext uri="{FF2B5EF4-FFF2-40B4-BE49-F238E27FC236}">
                <a16:creationId xmlns:a16="http://schemas.microsoft.com/office/drawing/2014/main" id="{6C1B96E1-030E-8A55-5E63-A7ADDF246FA9}"/>
              </a:ext>
            </a:extLst>
          </p:cNvPr>
          <p:cNvSpPr/>
          <p:nvPr/>
        </p:nvSpPr>
        <p:spPr>
          <a:xfrm>
            <a:off x="255797" y="2049235"/>
            <a:ext cx="4834921" cy="4148487"/>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94" name="直線矢印コネクタ 93">
            <a:extLst>
              <a:ext uri="{FF2B5EF4-FFF2-40B4-BE49-F238E27FC236}">
                <a16:creationId xmlns:a16="http://schemas.microsoft.com/office/drawing/2014/main" id="{19B23FAE-3CAF-0B1A-BA92-55C843696ED8}"/>
              </a:ext>
            </a:extLst>
          </p:cNvPr>
          <p:cNvCxnSpPr>
            <a:cxnSpLocks/>
          </p:cNvCxnSpPr>
          <p:nvPr/>
        </p:nvCxnSpPr>
        <p:spPr>
          <a:xfrm>
            <a:off x="2593042" y="3496719"/>
            <a:ext cx="0" cy="1595953"/>
          </a:xfrm>
          <a:prstGeom prst="straightConnector1">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5" name="直線矢印コネクタ 94">
            <a:extLst>
              <a:ext uri="{FF2B5EF4-FFF2-40B4-BE49-F238E27FC236}">
                <a16:creationId xmlns:a16="http://schemas.microsoft.com/office/drawing/2014/main" id="{CEC5BEDA-2B2C-5EF2-3E0E-0ECE797A35E7}"/>
              </a:ext>
            </a:extLst>
          </p:cNvPr>
          <p:cNvCxnSpPr>
            <a:cxnSpLocks/>
          </p:cNvCxnSpPr>
          <p:nvPr/>
        </p:nvCxnSpPr>
        <p:spPr>
          <a:xfrm>
            <a:off x="3850342" y="3496719"/>
            <a:ext cx="0" cy="1595953"/>
          </a:xfrm>
          <a:prstGeom prst="straightConnector1">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0" name="直線矢印コネクタ 89">
            <a:extLst>
              <a:ext uri="{FF2B5EF4-FFF2-40B4-BE49-F238E27FC236}">
                <a16:creationId xmlns:a16="http://schemas.microsoft.com/office/drawing/2014/main" id="{01A5C0FE-838B-FA3A-7ADB-F0E37728B494}"/>
              </a:ext>
            </a:extLst>
          </p:cNvPr>
          <p:cNvCxnSpPr>
            <a:cxnSpLocks/>
          </p:cNvCxnSpPr>
          <p:nvPr/>
        </p:nvCxnSpPr>
        <p:spPr>
          <a:xfrm>
            <a:off x="1297642" y="3496719"/>
            <a:ext cx="0" cy="1595953"/>
          </a:xfrm>
          <a:prstGeom prst="straightConnector1">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3" name="四角形: 角を丸くする 72">
            <a:extLst>
              <a:ext uri="{FF2B5EF4-FFF2-40B4-BE49-F238E27FC236}">
                <a16:creationId xmlns:a16="http://schemas.microsoft.com/office/drawing/2014/main" id="{4AB3B0A7-7181-5B48-A7E7-3EBF0A2376BF}"/>
              </a:ext>
            </a:extLst>
          </p:cNvPr>
          <p:cNvSpPr/>
          <p:nvPr/>
        </p:nvSpPr>
        <p:spPr>
          <a:xfrm>
            <a:off x="498322" y="5092672"/>
            <a:ext cx="4136032" cy="87061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四角形: 角を丸くする 9">
            <a:extLst>
              <a:ext uri="{FF2B5EF4-FFF2-40B4-BE49-F238E27FC236}">
                <a16:creationId xmlns:a16="http://schemas.microsoft.com/office/drawing/2014/main" id="{535ECB7C-9660-F092-2BD3-ACEE37D250CF}"/>
              </a:ext>
            </a:extLst>
          </p:cNvPr>
          <p:cNvSpPr/>
          <p:nvPr/>
        </p:nvSpPr>
        <p:spPr>
          <a:xfrm>
            <a:off x="509719" y="3834330"/>
            <a:ext cx="4136032" cy="87061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4" name="四角形: 角を丸くする 53">
            <a:extLst>
              <a:ext uri="{FF2B5EF4-FFF2-40B4-BE49-F238E27FC236}">
                <a16:creationId xmlns:a16="http://schemas.microsoft.com/office/drawing/2014/main" id="{99A69533-5A5D-292F-A103-5541A2F5F939}"/>
              </a:ext>
            </a:extLst>
          </p:cNvPr>
          <p:cNvSpPr/>
          <p:nvPr/>
        </p:nvSpPr>
        <p:spPr>
          <a:xfrm>
            <a:off x="509719" y="2626102"/>
            <a:ext cx="4136032" cy="87061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9" name="正方形/長方形 58">
            <a:extLst>
              <a:ext uri="{FF2B5EF4-FFF2-40B4-BE49-F238E27FC236}">
                <a16:creationId xmlns:a16="http://schemas.microsoft.com/office/drawing/2014/main" id="{8FB930EB-A0B3-7E09-E9E9-41C2C63F9B05}"/>
              </a:ext>
            </a:extLst>
          </p:cNvPr>
          <p:cNvSpPr/>
          <p:nvPr/>
        </p:nvSpPr>
        <p:spPr>
          <a:xfrm>
            <a:off x="5562547" y="4390708"/>
            <a:ext cx="6380846" cy="1807013"/>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四角形: 角を丸くする 16">
            <a:extLst>
              <a:ext uri="{FF2B5EF4-FFF2-40B4-BE49-F238E27FC236}">
                <a16:creationId xmlns:a16="http://schemas.microsoft.com/office/drawing/2014/main" id="{3592C457-8971-1978-1761-A8EEB7BE8AAE}"/>
              </a:ext>
            </a:extLst>
          </p:cNvPr>
          <p:cNvSpPr/>
          <p:nvPr/>
        </p:nvSpPr>
        <p:spPr>
          <a:xfrm>
            <a:off x="5922758" y="4688257"/>
            <a:ext cx="5684889" cy="97682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正方形/長方形 7">
            <a:extLst>
              <a:ext uri="{FF2B5EF4-FFF2-40B4-BE49-F238E27FC236}">
                <a16:creationId xmlns:a16="http://schemas.microsoft.com/office/drawing/2014/main" id="{4F9DCC26-0CA5-AF4A-0996-082D515A3ABB}"/>
              </a:ext>
            </a:extLst>
          </p:cNvPr>
          <p:cNvSpPr/>
          <p:nvPr/>
        </p:nvSpPr>
        <p:spPr>
          <a:xfrm>
            <a:off x="5568769" y="2049235"/>
            <a:ext cx="6374624" cy="195914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四角形: 角を丸くする 12">
            <a:extLst>
              <a:ext uri="{FF2B5EF4-FFF2-40B4-BE49-F238E27FC236}">
                <a16:creationId xmlns:a16="http://schemas.microsoft.com/office/drawing/2014/main" id="{5D50FB3C-6093-E2BA-EBD4-A202B3A64602}"/>
              </a:ext>
            </a:extLst>
          </p:cNvPr>
          <p:cNvSpPr/>
          <p:nvPr/>
        </p:nvSpPr>
        <p:spPr>
          <a:xfrm>
            <a:off x="5922759" y="2691158"/>
            <a:ext cx="5684889" cy="97682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13</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867260"/>
            <a:ext cx="11341887" cy="627550"/>
          </a:xfrm>
        </p:spPr>
        <p:txBody>
          <a:bodyPr/>
          <a:lstStyle/>
          <a:p>
            <a:r>
              <a:rPr lang="ja-JP" altLang="en-US" dirty="0"/>
              <a:t>ターミナル駅の乗換混雑緩和や速達性向上のために、事業者間、需給間で連携する。</a:t>
            </a:r>
            <a:endParaRPr lang="en-US" altLang="ja-JP" dirty="0"/>
          </a:p>
          <a:p>
            <a:pPr lvl="1"/>
            <a:r>
              <a:rPr lang="ja-JP" altLang="en-US" dirty="0"/>
              <a:t>他社の車両を借りて、自社の運転士が自社路線を運転</a:t>
            </a:r>
            <a:endParaRPr lang="en-US" altLang="ja-JP" dirty="0"/>
          </a:p>
        </p:txBody>
      </p:sp>
      <p:sp>
        <p:nvSpPr>
          <p:cNvPr id="58" name="テキスト ボックス 57">
            <a:extLst>
              <a:ext uri="{FF2B5EF4-FFF2-40B4-BE49-F238E27FC236}">
                <a16:creationId xmlns:a16="http://schemas.microsoft.com/office/drawing/2014/main" id="{71E1EF27-EE25-E981-0C1E-929CF2348F31}"/>
              </a:ext>
            </a:extLst>
          </p:cNvPr>
          <p:cNvSpPr txBox="1"/>
          <p:nvPr/>
        </p:nvSpPr>
        <p:spPr>
          <a:xfrm>
            <a:off x="198225" y="1767829"/>
            <a:ext cx="1174189" cy="338554"/>
          </a:xfrm>
          <a:prstGeom prst="rect">
            <a:avLst/>
          </a:prstGeom>
          <a:noFill/>
        </p:spPr>
        <p:txBody>
          <a:bodyPr wrap="square" rtlCol="0">
            <a:spAutoFit/>
          </a:bodyPr>
          <a:lstStyle/>
          <a:p>
            <a:pPr algn="ctr"/>
            <a:r>
              <a:rPr kumimoji="1" lang="ja-JP" altLang="en-US" sz="1600" b="1" dirty="0">
                <a:solidFill>
                  <a:schemeClr val="accent2"/>
                </a:solidFill>
              </a:rPr>
              <a:t>鉄道路線</a:t>
            </a:r>
          </a:p>
        </p:txBody>
      </p:sp>
      <p:pic>
        <p:nvPicPr>
          <p:cNvPr id="60" name="グラフィックス 59" descr="建物 単色塗りつぶし">
            <a:extLst>
              <a:ext uri="{FF2B5EF4-FFF2-40B4-BE49-F238E27FC236}">
                <a16:creationId xmlns:a16="http://schemas.microsoft.com/office/drawing/2014/main" id="{3F134911-628A-350B-EFFF-2846E8AF6DC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457291" y="2956172"/>
            <a:ext cx="603387" cy="603387"/>
          </a:xfrm>
          <a:prstGeom prst="rect">
            <a:avLst/>
          </a:prstGeom>
        </p:spPr>
      </p:pic>
      <p:pic>
        <p:nvPicPr>
          <p:cNvPr id="61" name="グラフィックス 60" descr="建物 単色塗りつぶし">
            <a:extLst>
              <a:ext uri="{FF2B5EF4-FFF2-40B4-BE49-F238E27FC236}">
                <a16:creationId xmlns:a16="http://schemas.microsoft.com/office/drawing/2014/main" id="{EA5FA4A0-4A19-37F8-C93F-B1E2DCC3E82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577599" y="2956172"/>
            <a:ext cx="603387" cy="603387"/>
          </a:xfrm>
          <a:prstGeom prst="rect">
            <a:avLst/>
          </a:prstGeom>
        </p:spPr>
      </p:pic>
      <p:sp>
        <p:nvSpPr>
          <p:cNvPr id="62" name="テキスト ボックス 61">
            <a:extLst>
              <a:ext uri="{FF2B5EF4-FFF2-40B4-BE49-F238E27FC236}">
                <a16:creationId xmlns:a16="http://schemas.microsoft.com/office/drawing/2014/main" id="{E920C0A7-C5F0-8FED-61EF-51BFE22E1812}"/>
              </a:ext>
            </a:extLst>
          </p:cNvPr>
          <p:cNvSpPr txBox="1"/>
          <p:nvPr/>
        </p:nvSpPr>
        <p:spPr>
          <a:xfrm>
            <a:off x="6155914" y="2052918"/>
            <a:ext cx="1474332" cy="307777"/>
          </a:xfrm>
          <a:prstGeom prst="rect">
            <a:avLst/>
          </a:prstGeom>
          <a:noFill/>
        </p:spPr>
        <p:txBody>
          <a:bodyPr wrap="square" rtlCol="0">
            <a:spAutoFit/>
          </a:bodyPr>
          <a:lstStyle/>
          <a:p>
            <a:pPr algn="ctr"/>
            <a:r>
              <a:rPr kumimoji="1" lang="ja-JP" altLang="en-US" sz="1400" dirty="0"/>
              <a:t>鉄道事業者</a:t>
            </a:r>
            <a:r>
              <a:rPr kumimoji="1" lang="en-US" altLang="ja-JP" sz="1400" dirty="0"/>
              <a:t>A</a:t>
            </a:r>
            <a:endParaRPr kumimoji="1" lang="ja-JP" altLang="en-US" sz="1400" dirty="0"/>
          </a:p>
        </p:txBody>
      </p:sp>
      <p:sp>
        <p:nvSpPr>
          <p:cNvPr id="63" name="テキスト ボックス 62">
            <a:extLst>
              <a:ext uri="{FF2B5EF4-FFF2-40B4-BE49-F238E27FC236}">
                <a16:creationId xmlns:a16="http://schemas.microsoft.com/office/drawing/2014/main" id="{26B36083-3B4D-9449-1F37-B790E6B315C6}"/>
              </a:ext>
            </a:extLst>
          </p:cNvPr>
          <p:cNvSpPr txBox="1"/>
          <p:nvPr/>
        </p:nvSpPr>
        <p:spPr>
          <a:xfrm>
            <a:off x="8028741" y="2052918"/>
            <a:ext cx="1474332" cy="307777"/>
          </a:xfrm>
          <a:prstGeom prst="rect">
            <a:avLst/>
          </a:prstGeom>
          <a:noFill/>
        </p:spPr>
        <p:txBody>
          <a:bodyPr wrap="square" rtlCol="0">
            <a:spAutoFit/>
          </a:bodyPr>
          <a:lstStyle/>
          <a:p>
            <a:pPr algn="ctr"/>
            <a:r>
              <a:rPr kumimoji="1" lang="ja-JP" altLang="en-US" sz="1400" dirty="0"/>
              <a:t>鉄道事業者</a:t>
            </a:r>
            <a:r>
              <a:rPr kumimoji="1" lang="en-US" altLang="ja-JP" sz="1400" dirty="0"/>
              <a:t>B</a:t>
            </a:r>
            <a:endParaRPr kumimoji="1" lang="ja-JP" altLang="en-US" sz="1400" dirty="0"/>
          </a:p>
        </p:txBody>
      </p:sp>
      <p:sp>
        <p:nvSpPr>
          <p:cNvPr id="65" name="テキスト ボックス 64">
            <a:extLst>
              <a:ext uri="{FF2B5EF4-FFF2-40B4-BE49-F238E27FC236}">
                <a16:creationId xmlns:a16="http://schemas.microsoft.com/office/drawing/2014/main" id="{2FF0BDF9-7DD2-6AFA-89F9-A11AC2C74EC1}"/>
              </a:ext>
            </a:extLst>
          </p:cNvPr>
          <p:cNvSpPr txBox="1"/>
          <p:nvPr/>
        </p:nvSpPr>
        <p:spPr>
          <a:xfrm>
            <a:off x="5504009" y="4052155"/>
            <a:ext cx="1340087" cy="338554"/>
          </a:xfrm>
          <a:prstGeom prst="rect">
            <a:avLst/>
          </a:prstGeom>
          <a:noFill/>
        </p:spPr>
        <p:txBody>
          <a:bodyPr wrap="square" rtlCol="0">
            <a:spAutoFit/>
          </a:bodyPr>
          <a:lstStyle/>
          <a:p>
            <a:pPr algn="ctr"/>
            <a:r>
              <a:rPr kumimoji="1" lang="ja-JP" altLang="en-US" sz="1600" b="1" dirty="0">
                <a:solidFill>
                  <a:schemeClr val="accent3"/>
                </a:solidFill>
              </a:rPr>
              <a:t>支払システム</a:t>
            </a:r>
          </a:p>
        </p:txBody>
      </p:sp>
      <p:sp>
        <p:nvSpPr>
          <p:cNvPr id="67" name="テキスト ボックス 66">
            <a:extLst>
              <a:ext uri="{FF2B5EF4-FFF2-40B4-BE49-F238E27FC236}">
                <a16:creationId xmlns:a16="http://schemas.microsoft.com/office/drawing/2014/main" id="{E05A221D-E779-94FF-19F0-6FE3A5AF060E}"/>
              </a:ext>
            </a:extLst>
          </p:cNvPr>
          <p:cNvSpPr txBox="1"/>
          <p:nvPr/>
        </p:nvSpPr>
        <p:spPr>
          <a:xfrm>
            <a:off x="7634716" y="5758181"/>
            <a:ext cx="2238837" cy="307777"/>
          </a:xfrm>
          <a:prstGeom prst="rect">
            <a:avLst/>
          </a:prstGeom>
          <a:noFill/>
        </p:spPr>
        <p:txBody>
          <a:bodyPr wrap="square" rtlCol="0">
            <a:spAutoFit/>
          </a:bodyPr>
          <a:lstStyle/>
          <a:p>
            <a:r>
              <a:rPr kumimoji="1" lang="ja-JP" altLang="en-US" sz="1400" b="1" dirty="0"/>
              <a:t>車両賃貸料金の均等化／</a:t>
            </a:r>
          </a:p>
        </p:txBody>
      </p:sp>
      <p:sp>
        <p:nvSpPr>
          <p:cNvPr id="68" name="テキスト ボックス 67">
            <a:extLst>
              <a:ext uri="{FF2B5EF4-FFF2-40B4-BE49-F238E27FC236}">
                <a16:creationId xmlns:a16="http://schemas.microsoft.com/office/drawing/2014/main" id="{C0212523-F1B5-CB2F-20BF-F555B8B9173E}"/>
              </a:ext>
            </a:extLst>
          </p:cNvPr>
          <p:cNvSpPr txBox="1"/>
          <p:nvPr/>
        </p:nvSpPr>
        <p:spPr>
          <a:xfrm>
            <a:off x="7643859" y="5961658"/>
            <a:ext cx="1828668" cy="307777"/>
          </a:xfrm>
          <a:prstGeom prst="rect">
            <a:avLst/>
          </a:prstGeom>
          <a:noFill/>
        </p:spPr>
        <p:txBody>
          <a:bodyPr wrap="square" rtlCol="0">
            <a:spAutoFit/>
          </a:bodyPr>
          <a:lstStyle/>
          <a:p>
            <a:r>
              <a:rPr kumimoji="1" lang="ja-JP" altLang="en-US" sz="1400" b="1" dirty="0"/>
              <a:t>運賃収入の分配</a:t>
            </a:r>
          </a:p>
        </p:txBody>
      </p:sp>
      <p:sp>
        <p:nvSpPr>
          <p:cNvPr id="69" name="テキスト ボックス 68">
            <a:extLst>
              <a:ext uri="{FF2B5EF4-FFF2-40B4-BE49-F238E27FC236}">
                <a16:creationId xmlns:a16="http://schemas.microsoft.com/office/drawing/2014/main" id="{9F3E59FB-173E-9CD9-588B-C8D1E342E4DB}"/>
              </a:ext>
            </a:extLst>
          </p:cNvPr>
          <p:cNvSpPr txBox="1"/>
          <p:nvPr/>
        </p:nvSpPr>
        <p:spPr>
          <a:xfrm>
            <a:off x="6831299" y="4067543"/>
            <a:ext cx="1676503" cy="307777"/>
          </a:xfrm>
          <a:prstGeom prst="rect">
            <a:avLst/>
          </a:prstGeom>
          <a:noFill/>
        </p:spPr>
        <p:txBody>
          <a:bodyPr wrap="square" rtlCol="0">
            <a:spAutoFit/>
          </a:bodyPr>
          <a:lstStyle/>
          <a:p>
            <a:pPr algn="ctr"/>
            <a:r>
              <a:rPr kumimoji="1" lang="ja-JP" altLang="en-US" sz="1400" dirty="0"/>
              <a:t>運転距離／乗客数</a:t>
            </a:r>
          </a:p>
        </p:txBody>
      </p:sp>
      <p:sp>
        <p:nvSpPr>
          <p:cNvPr id="70" name="テキスト ボックス 69">
            <a:extLst>
              <a:ext uri="{FF2B5EF4-FFF2-40B4-BE49-F238E27FC236}">
                <a16:creationId xmlns:a16="http://schemas.microsoft.com/office/drawing/2014/main" id="{5FED4584-4BD4-6116-90E2-269F63DD3BD0}"/>
              </a:ext>
            </a:extLst>
          </p:cNvPr>
          <p:cNvSpPr txBox="1"/>
          <p:nvPr/>
        </p:nvSpPr>
        <p:spPr>
          <a:xfrm>
            <a:off x="6782067" y="2682821"/>
            <a:ext cx="2028568" cy="307777"/>
          </a:xfrm>
          <a:prstGeom prst="rect">
            <a:avLst/>
          </a:prstGeom>
          <a:noFill/>
        </p:spPr>
        <p:txBody>
          <a:bodyPr wrap="square" rtlCol="0">
            <a:spAutoFit/>
          </a:bodyPr>
          <a:lstStyle/>
          <a:p>
            <a:pPr algn="ctr"/>
            <a:r>
              <a:rPr kumimoji="1" lang="ja-JP" altLang="en-US" sz="1400" dirty="0"/>
              <a:t>直通区間のダイヤ改正</a:t>
            </a:r>
          </a:p>
        </p:txBody>
      </p:sp>
      <p:pic>
        <p:nvPicPr>
          <p:cNvPr id="82" name="グラフィックス 81" descr="建物 単色塗りつぶし">
            <a:extLst>
              <a:ext uri="{FF2B5EF4-FFF2-40B4-BE49-F238E27FC236}">
                <a16:creationId xmlns:a16="http://schemas.microsoft.com/office/drawing/2014/main" id="{3FAFC5C5-5198-3902-81BB-953FCF5A3C1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336982" y="2956172"/>
            <a:ext cx="603387" cy="603387"/>
          </a:xfrm>
          <a:prstGeom prst="rect">
            <a:avLst/>
          </a:prstGeom>
        </p:spPr>
      </p:pic>
      <p:sp>
        <p:nvSpPr>
          <p:cNvPr id="83" name="テキスト ボックス 82">
            <a:extLst>
              <a:ext uri="{FF2B5EF4-FFF2-40B4-BE49-F238E27FC236}">
                <a16:creationId xmlns:a16="http://schemas.microsoft.com/office/drawing/2014/main" id="{5BE868F3-117A-6E03-71D0-EA1FA5C79262}"/>
              </a:ext>
            </a:extLst>
          </p:cNvPr>
          <p:cNvSpPr txBox="1"/>
          <p:nvPr/>
        </p:nvSpPr>
        <p:spPr>
          <a:xfrm>
            <a:off x="9905779" y="2052918"/>
            <a:ext cx="1474332" cy="307777"/>
          </a:xfrm>
          <a:prstGeom prst="rect">
            <a:avLst/>
          </a:prstGeom>
          <a:noFill/>
        </p:spPr>
        <p:txBody>
          <a:bodyPr wrap="square" rtlCol="0">
            <a:spAutoFit/>
          </a:bodyPr>
          <a:lstStyle/>
          <a:p>
            <a:pPr algn="ctr"/>
            <a:r>
              <a:rPr kumimoji="1" lang="ja-JP" altLang="en-US" sz="1400" dirty="0"/>
              <a:t>鉄道事業者</a:t>
            </a:r>
            <a:r>
              <a:rPr kumimoji="1" lang="en-US" altLang="ja-JP" sz="1400" dirty="0"/>
              <a:t>C</a:t>
            </a:r>
            <a:endParaRPr kumimoji="1" lang="ja-JP" altLang="en-US" sz="1400" dirty="0"/>
          </a:p>
        </p:txBody>
      </p:sp>
      <p:cxnSp>
        <p:nvCxnSpPr>
          <p:cNvPr id="105" name="直線矢印コネクタ 104">
            <a:extLst>
              <a:ext uri="{FF2B5EF4-FFF2-40B4-BE49-F238E27FC236}">
                <a16:creationId xmlns:a16="http://schemas.microsoft.com/office/drawing/2014/main" id="{9B7652EB-5CD1-02AE-EFD2-7BF19ED2583E}"/>
              </a:ext>
            </a:extLst>
          </p:cNvPr>
          <p:cNvCxnSpPr/>
          <p:nvPr/>
        </p:nvCxnSpPr>
        <p:spPr>
          <a:xfrm>
            <a:off x="7272631" y="5150173"/>
            <a:ext cx="1041317" cy="0"/>
          </a:xfrm>
          <a:prstGeom prst="straightConnector1">
            <a:avLst/>
          </a:prstGeom>
          <a:ln w="28575">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6" name="直線矢印コネクタ 105">
            <a:extLst>
              <a:ext uri="{FF2B5EF4-FFF2-40B4-BE49-F238E27FC236}">
                <a16:creationId xmlns:a16="http://schemas.microsoft.com/office/drawing/2014/main" id="{C5A39E06-6B59-94F1-4384-7A56CF1C7211}"/>
              </a:ext>
            </a:extLst>
          </p:cNvPr>
          <p:cNvCxnSpPr/>
          <p:nvPr/>
        </p:nvCxnSpPr>
        <p:spPr>
          <a:xfrm>
            <a:off x="9187057" y="5143510"/>
            <a:ext cx="1041317" cy="0"/>
          </a:xfrm>
          <a:prstGeom prst="straightConnector1">
            <a:avLst/>
          </a:prstGeom>
          <a:ln w="28575">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7" name="グラフィックス 106" descr="硬貨 単色塗りつぶし">
            <a:extLst>
              <a:ext uri="{FF2B5EF4-FFF2-40B4-BE49-F238E27FC236}">
                <a16:creationId xmlns:a16="http://schemas.microsoft.com/office/drawing/2014/main" id="{C20B339A-E009-2D3E-BCCB-A9136630C3E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655029" y="5223022"/>
            <a:ext cx="323974" cy="323974"/>
          </a:xfrm>
          <a:prstGeom prst="rect">
            <a:avLst/>
          </a:prstGeom>
        </p:spPr>
      </p:pic>
      <p:pic>
        <p:nvPicPr>
          <p:cNvPr id="108" name="グラフィックス 107" descr="硬貨 単色塗りつぶし">
            <a:extLst>
              <a:ext uri="{FF2B5EF4-FFF2-40B4-BE49-F238E27FC236}">
                <a16:creationId xmlns:a16="http://schemas.microsoft.com/office/drawing/2014/main" id="{C566C3A0-8E4D-0F74-1BF2-070A6BCDAC0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522498" y="5223022"/>
            <a:ext cx="323974" cy="323974"/>
          </a:xfrm>
          <a:prstGeom prst="rect">
            <a:avLst/>
          </a:prstGeom>
        </p:spPr>
      </p:pic>
      <p:sp>
        <p:nvSpPr>
          <p:cNvPr id="111" name="矢印: 左右 110">
            <a:extLst>
              <a:ext uri="{FF2B5EF4-FFF2-40B4-BE49-F238E27FC236}">
                <a16:creationId xmlns:a16="http://schemas.microsoft.com/office/drawing/2014/main" id="{398A17E0-7D5E-B368-D3E3-F186AC3EA1EC}"/>
              </a:ext>
            </a:extLst>
          </p:cNvPr>
          <p:cNvSpPr/>
          <p:nvPr/>
        </p:nvSpPr>
        <p:spPr>
          <a:xfrm>
            <a:off x="1757836" y="6052837"/>
            <a:ext cx="1616514" cy="169277"/>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5" name="テキスト ボックス 114">
            <a:extLst>
              <a:ext uri="{FF2B5EF4-FFF2-40B4-BE49-F238E27FC236}">
                <a16:creationId xmlns:a16="http://schemas.microsoft.com/office/drawing/2014/main" id="{84B304C7-63D9-400E-AB30-4767EAA5C6DD}"/>
              </a:ext>
            </a:extLst>
          </p:cNvPr>
          <p:cNvSpPr txBox="1"/>
          <p:nvPr/>
        </p:nvSpPr>
        <p:spPr>
          <a:xfrm>
            <a:off x="1902141" y="6199784"/>
            <a:ext cx="1354189" cy="307777"/>
          </a:xfrm>
          <a:prstGeom prst="rect">
            <a:avLst/>
          </a:prstGeom>
          <a:noFill/>
        </p:spPr>
        <p:txBody>
          <a:bodyPr wrap="square" rtlCol="0">
            <a:spAutoFit/>
          </a:bodyPr>
          <a:lstStyle/>
          <a:p>
            <a:pPr algn="ctr"/>
            <a:r>
              <a:rPr kumimoji="1" lang="ja-JP" altLang="en-US" sz="1400" b="1" dirty="0"/>
              <a:t>乗客の分散</a:t>
            </a:r>
          </a:p>
        </p:txBody>
      </p:sp>
      <p:sp>
        <p:nvSpPr>
          <p:cNvPr id="159" name="テキスト ボックス 158">
            <a:extLst>
              <a:ext uri="{FF2B5EF4-FFF2-40B4-BE49-F238E27FC236}">
                <a16:creationId xmlns:a16="http://schemas.microsoft.com/office/drawing/2014/main" id="{6B9EFE85-ED2E-9CE7-B245-4F2E0B9DC73E}"/>
              </a:ext>
            </a:extLst>
          </p:cNvPr>
          <p:cNvSpPr txBox="1"/>
          <p:nvPr/>
        </p:nvSpPr>
        <p:spPr>
          <a:xfrm>
            <a:off x="10653302" y="731220"/>
            <a:ext cx="1573190" cy="276999"/>
          </a:xfrm>
          <a:prstGeom prst="rect">
            <a:avLst/>
          </a:prstGeom>
          <a:noFill/>
        </p:spPr>
        <p:txBody>
          <a:bodyPr wrap="square" rtlCol="0">
            <a:spAutoFit/>
          </a:bodyPr>
          <a:lstStyle/>
          <a:p>
            <a:pPr algn="ctr"/>
            <a:r>
              <a:rPr kumimoji="1" lang="ja-JP" altLang="en-US" sz="1200" dirty="0"/>
              <a:t>下図は、熊谷が作成</a:t>
            </a:r>
          </a:p>
        </p:txBody>
      </p:sp>
      <p:sp>
        <p:nvSpPr>
          <p:cNvPr id="12" name="テキスト ボックス 11">
            <a:extLst>
              <a:ext uri="{FF2B5EF4-FFF2-40B4-BE49-F238E27FC236}">
                <a16:creationId xmlns:a16="http://schemas.microsoft.com/office/drawing/2014/main" id="{6BE533E5-8D54-4A2A-B022-7AB748D03758}"/>
              </a:ext>
            </a:extLst>
          </p:cNvPr>
          <p:cNvSpPr txBox="1"/>
          <p:nvPr/>
        </p:nvSpPr>
        <p:spPr>
          <a:xfrm>
            <a:off x="5490216" y="1732372"/>
            <a:ext cx="1758696" cy="338554"/>
          </a:xfrm>
          <a:prstGeom prst="rect">
            <a:avLst/>
          </a:prstGeom>
          <a:noFill/>
        </p:spPr>
        <p:txBody>
          <a:bodyPr wrap="square" rtlCol="0">
            <a:spAutoFit/>
          </a:bodyPr>
          <a:lstStyle/>
          <a:p>
            <a:pPr algn="ctr"/>
            <a:r>
              <a:rPr kumimoji="1" lang="ja-JP" altLang="en-US" sz="1600" b="1" dirty="0">
                <a:solidFill>
                  <a:schemeClr val="accent4"/>
                </a:solidFill>
              </a:rPr>
              <a:t>運行管理システム</a:t>
            </a:r>
          </a:p>
        </p:txBody>
      </p:sp>
      <p:pic>
        <p:nvPicPr>
          <p:cNvPr id="19" name="グラフィックス 18" descr="建物 単色塗りつぶし">
            <a:extLst>
              <a:ext uri="{FF2B5EF4-FFF2-40B4-BE49-F238E27FC236}">
                <a16:creationId xmlns:a16="http://schemas.microsoft.com/office/drawing/2014/main" id="{323A3FD9-04D7-CEEF-CF98-0863952E982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457291" y="4905544"/>
            <a:ext cx="603387" cy="603387"/>
          </a:xfrm>
          <a:prstGeom prst="rect">
            <a:avLst/>
          </a:prstGeom>
        </p:spPr>
      </p:pic>
      <p:pic>
        <p:nvPicPr>
          <p:cNvPr id="20" name="グラフィックス 19" descr="建物 単色塗りつぶし">
            <a:extLst>
              <a:ext uri="{FF2B5EF4-FFF2-40B4-BE49-F238E27FC236}">
                <a16:creationId xmlns:a16="http://schemas.microsoft.com/office/drawing/2014/main" id="{E6348732-911F-30ED-0A3A-B5D12F0F11B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577599" y="4905544"/>
            <a:ext cx="603387" cy="603387"/>
          </a:xfrm>
          <a:prstGeom prst="rect">
            <a:avLst/>
          </a:prstGeom>
        </p:spPr>
      </p:pic>
      <p:pic>
        <p:nvPicPr>
          <p:cNvPr id="21" name="グラフィックス 20" descr="建物 単色塗りつぶし">
            <a:extLst>
              <a:ext uri="{FF2B5EF4-FFF2-40B4-BE49-F238E27FC236}">
                <a16:creationId xmlns:a16="http://schemas.microsoft.com/office/drawing/2014/main" id="{6609D167-68FA-4339-18C2-4C99321D491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336982" y="4905544"/>
            <a:ext cx="603387" cy="603387"/>
          </a:xfrm>
          <a:prstGeom prst="rect">
            <a:avLst/>
          </a:prstGeom>
        </p:spPr>
      </p:pic>
      <p:sp>
        <p:nvSpPr>
          <p:cNvPr id="22" name="四角形: 角を丸くする 21">
            <a:extLst>
              <a:ext uri="{FF2B5EF4-FFF2-40B4-BE49-F238E27FC236}">
                <a16:creationId xmlns:a16="http://schemas.microsoft.com/office/drawing/2014/main" id="{552CAD3D-2134-3DEB-9776-7912A57B2629}"/>
              </a:ext>
            </a:extLst>
          </p:cNvPr>
          <p:cNvSpPr/>
          <p:nvPr/>
        </p:nvSpPr>
        <p:spPr>
          <a:xfrm>
            <a:off x="6184416" y="2356799"/>
            <a:ext cx="1420379" cy="3437483"/>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四角形: 角を丸くする 23">
            <a:extLst>
              <a:ext uri="{FF2B5EF4-FFF2-40B4-BE49-F238E27FC236}">
                <a16:creationId xmlns:a16="http://schemas.microsoft.com/office/drawing/2014/main" id="{1B6A3B9F-BFA3-C789-2022-1C6EA07C02D9}"/>
              </a:ext>
            </a:extLst>
          </p:cNvPr>
          <p:cNvSpPr/>
          <p:nvPr/>
        </p:nvSpPr>
        <p:spPr>
          <a:xfrm>
            <a:off x="8043759" y="2356799"/>
            <a:ext cx="1420379" cy="3437483"/>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四角形: 角を丸くする 24">
            <a:extLst>
              <a:ext uri="{FF2B5EF4-FFF2-40B4-BE49-F238E27FC236}">
                <a16:creationId xmlns:a16="http://schemas.microsoft.com/office/drawing/2014/main" id="{68CFCA1B-D832-1FB6-D987-846F663D08CC}"/>
              </a:ext>
            </a:extLst>
          </p:cNvPr>
          <p:cNvSpPr/>
          <p:nvPr/>
        </p:nvSpPr>
        <p:spPr>
          <a:xfrm>
            <a:off x="9903102" y="2356799"/>
            <a:ext cx="1420379" cy="3437483"/>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7" name="直線矢印コネクタ 26">
            <a:extLst>
              <a:ext uri="{FF2B5EF4-FFF2-40B4-BE49-F238E27FC236}">
                <a16:creationId xmlns:a16="http://schemas.microsoft.com/office/drawing/2014/main" id="{BB120AB9-6AD1-E3EF-9EF3-B41ED599B84C}"/>
              </a:ext>
            </a:extLst>
          </p:cNvPr>
          <p:cNvCxnSpPr>
            <a:cxnSpLocks/>
          </p:cNvCxnSpPr>
          <p:nvPr/>
        </p:nvCxnSpPr>
        <p:spPr>
          <a:xfrm>
            <a:off x="6879292" y="3559559"/>
            <a:ext cx="0" cy="1345985"/>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D624D294-11EA-2CDA-6206-B56E28A98A1A}"/>
              </a:ext>
            </a:extLst>
          </p:cNvPr>
          <p:cNvCxnSpPr>
            <a:cxnSpLocks/>
          </p:cNvCxnSpPr>
          <p:nvPr/>
        </p:nvCxnSpPr>
        <p:spPr>
          <a:xfrm>
            <a:off x="8752970" y="3559559"/>
            <a:ext cx="0" cy="1345985"/>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120C8C82-A675-7FAB-A2A2-6099D6670E02}"/>
              </a:ext>
            </a:extLst>
          </p:cNvPr>
          <p:cNvCxnSpPr>
            <a:cxnSpLocks/>
            <a:stCxn id="82" idx="2"/>
            <a:endCxn id="21" idx="0"/>
          </p:cNvCxnSpPr>
          <p:nvPr/>
        </p:nvCxnSpPr>
        <p:spPr>
          <a:xfrm>
            <a:off x="10638676" y="3559559"/>
            <a:ext cx="0" cy="1345985"/>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6" name="矢印: 左右 65">
            <a:extLst>
              <a:ext uri="{FF2B5EF4-FFF2-40B4-BE49-F238E27FC236}">
                <a16:creationId xmlns:a16="http://schemas.microsoft.com/office/drawing/2014/main" id="{BCC34350-BDBA-0388-274B-B55EC55C016D}"/>
              </a:ext>
            </a:extLst>
          </p:cNvPr>
          <p:cNvSpPr/>
          <p:nvPr/>
        </p:nvSpPr>
        <p:spPr>
          <a:xfrm>
            <a:off x="7401982" y="5563358"/>
            <a:ext cx="2710112" cy="191733"/>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47" name="直線矢印コネクタ 46">
            <a:extLst>
              <a:ext uri="{FF2B5EF4-FFF2-40B4-BE49-F238E27FC236}">
                <a16:creationId xmlns:a16="http://schemas.microsoft.com/office/drawing/2014/main" id="{A0EB2247-85E9-1F00-D9C3-D6F98B905193}"/>
              </a:ext>
            </a:extLst>
          </p:cNvPr>
          <p:cNvCxnSpPr/>
          <p:nvPr/>
        </p:nvCxnSpPr>
        <p:spPr>
          <a:xfrm>
            <a:off x="7241437" y="3242906"/>
            <a:ext cx="1041317" cy="0"/>
          </a:xfrm>
          <a:prstGeom prst="straightConnector1">
            <a:avLst/>
          </a:prstGeom>
          <a:ln w="28575">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A4430EC4-ABD3-4ADC-B514-0E43CC231D78}"/>
              </a:ext>
            </a:extLst>
          </p:cNvPr>
          <p:cNvCxnSpPr/>
          <p:nvPr/>
        </p:nvCxnSpPr>
        <p:spPr>
          <a:xfrm>
            <a:off x="9155863" y="3236243"/>
            <a:ext cx="1041317" cy="0"/>
          </a:xfrm>
          <a:prstGeom prst="straightConnector1">
            <a:avLst/>
          </a:prstGeom>
          <a:ln w="28575">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5DAA589D-C280-885B-E7E4-B91473847145}"/>
              </a:ext>
            </a:extLst>
          </p:cNvPr>
          <p:cNvSpPr txBox="1"/>
          <p:nvPr/>
        </p:nvSpPr>
        <p:spPr>
          <a:xfrm>
            <a:off x="5001686" y="5611628"/>
            <a:ext cx="648555" cy="313731"/>
          </a:xfrm>
          <a:prstGeom prst="rect">
            <a:avLst/>
          </a:prstGeom>
          <a:noFill/>
        </p:spPr>
        <p:txBody>
          <a:bodyPr wrap="square" rtlCol="0">
            <a:spAutoFit/>
          </a:bodyPr>
          <a:lstStyle/>
          <a:p>
            <a:pPr algn="ctr"/>
            <a:r>
              <a:rPr kumimoji="1" lang="ja-JP" altLang="en-US" sz="1400" dirty="0"/>
              <a:t>運賃</a:t>
            </a:r>
          </a:p>
        </p:txBody>
      </p:sp>
      <p:sp>
        <p:nvSpPr>
          <p:cNvPr id="33" name="テキスト ボックス 32">
            <a:extLst>
              <a:ext uri="{FF2B5EF4-FFF2-40B4-BE49-F238E27FC236}">
                <a16:creationId xmlns:a16="http://schemas.microsoft.com/office/drawing/2014/main" id="{CE2B8AB4-DA17-6BAE-F4FA-FB4FFE676C68}"/>
              </a:ext>
            </a:extLst>
          </p:cNvPr>
          <p:cNvSpPr txBox="1"/>
          <p:nvPr/>
        </p:nvSpPr>
        <p:spPr>
          <a:xfrm>
            <a:off x="4823679" y="2557808"/>
            <a:ext cx="977625" cy="307777"/>
          </a:xfrm>
          <a:prstGeom prst="rect">
            <a:avLst/>
          </a:prstGeom>
          <a:noFill/>
        </p:spPr>
        <p:txBody>
          <a:bodyPr wrap="square" rtlCol="0">
            <a:spAutoFit/>
          </a:bodyPr>
          <a:lstStyle/>
          <a:p>
            <a:pPr algn="ctr"/>
            <a:r>
              <a:rPr kumimoji="1" lang="ja-JP" altLang="en-US" sz="1400" dirty="0"/>
              <a:t>運転状況</a:t>
            </a:r>
          </a:p>
        </p:txBody>
      </p:sp>
      <p:pic>
        <p:nvPicPr>
          <p:cNvPr id="52" name="グラフィックス 51" descr="線路 単色塗りつぶし">
            <a:extLst>
              <a:ext uri="{FF2B5EF4-FFF2-40B4-BE49-F238E27FC236}">
                <a16:creationId xmlns:a16="http://schemas.microsoft.com/office/drawing/2014/main" id="{57A13326-296A-73B8-778E-48C50D4EA7B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30767" y="2756699"/>
            <a:ext cx="704673" cy="704673"/>
          </a:xfrm>
          <a:prstGeom prst="rect">
            <a:avLst/>
          </a:prstGeom>
        </p:spPr>
      </p:pic>
      <p:pic>
        <p:nvPicPr>
          <p:cNvPr id="55" name="グラフィックス 54" descr="線路 単色塗りつぶし">
            <a:extLst>
              <a:ext uri="{FF2B5EF4-FFF2-40B4-BE49-F238E27FC236}">
                <a16:creationId xmlns:a16="http://schemas.microsoft.com/office/drawing/2014/main" id="{5CD85198-5BBE-F22D-3302-C1AC02BB071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234222" y="2756699"/>
            <a:ext cx="704673" cy="704673"/>
          </a:xfrm>
          <a:prstGeom prst="rect">
            <a:avLst/>
          </a:prstGeom>
        </p:spPr>
      </p:pic>
      <p:pic>
        <p:nvPicPr>
          <p:cNvPr id="64" name="グラフィックス 63" descr="線路 単色塗りつぶし">
            <a:extLst>
              <a:ext uri="{FF2B5EF4-FFF2-40B4-BE49-F238E27FC236}">
                <a16:creationId xmlns:a16="http://schemas.microsoft.com/office/drawing/2014/main" id="{46AFE91C-E17A-1371-732C-CB1B9EC6666A}"/>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495540" y="2756699"/>
            <a:ext cx="704673" cy="704673"/>
          </a:xfrm>
          <a:prstGeom prst="rect">
            <a:avLst/>
          </a:prstGeom>
        </p:spPr>
      </p:pic>
      <p:sp>
        <p:nvSpPr>
          <p:cNvPr id="4" name="四角形: 角を丸くする 3">
            <a:extLst>
              <a:ext uri="{FF2B5EF4-FFF2-40B4-BE49-F238E27FC236}">
                <a16:creationId xmlns:a16="http://schemas.microsoft.com/office/drawing/2014/main" id="{3DCE1B78-B230-6363-2B4E-E7373E31B59D}"/>
              </a:ext>
            </a:extLst>
          </p:cNvPr>
          <p:cNvSpPr/>
          <p:nvPr/>
        </p:nvSpPr>
        <p:spPr>
          <a:xfrm>
            <a:off x="2025878" y="2356799"/>
            <a:ext cx="1067152" cy="3674324"/>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四角形: 角を丸くする 5">
            <a:extLst>
              <a:ext uri="{FF2B5EF4-FFF2-40B4-BE49-F238E27FC236}">
                <a16:creationId xmlns:a16="http://schemas.microsoft.com/office/drawing/2014/main" id="{8F100ECC-EB9D-E833-BC87-4ECD8CC73A13}"/>
              </a:ext>
            </a:extLst>
          </p:cNvPr>
          <p:cNvSpPr/>
          <p:nvPr/>
        </p:nvSpPr>
        <p:spPr>
          <a:xfrm>
            <a:off x="3314300" y="2356797"/>
            <a:ext cx="1067152" cy="3674325"/>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18" name="グラフィックス 17" descr="ユーザー 単色塗りつぶし">
            <a:extLst>
              <a:ext uri="{FF2B5EF4-FFF2-40B4-BE49-F238E27FC236}">
                <a16:creationId xmlns:a16="http://schemas.microsoft.com/office/drawing/2014/main" id="{A075AC1A-DA00-A5BA-8FA7-7CABD58F8D89}"/>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11925" y="5300890"/>
            <a:ext cx="555687" cy="555687"/>
          </a:xfrm>
          <a:prstGeom prst="rect">
            <a:avLst/>
          </a:prstGeom>
        </p:spPr>
      </p:pic>
      <p:grpSp>
        <p:nvGrpSpPr>
          <p:cNvPr id="23" name="グループ化 22">
            <a:extLst>
              <a:ext uri="{FF2B5EF4-FFF2-40B4-BE49-F238E27FC236}">
                <a16:creationId xmlns:a16="http://schemas.microsoft.com/office/drawing/2014/main" id="{F064D76A-8B9E-9A36-8685-D8555FBA3AA3}"/>
              </a:ext>
            </a:extLst>
          </p:cNvPr>
          <p:cNvGrpSpPr/>
          <p:nvPr/>
        </p:nvGrpSpPr>
        <p:grpSpPr>
          <a:xfrm>
            <a:off x="2025561" y="2647214"/>
            <a:ext cx="414196" cy="414196"/>
            <a:chOff x="2547277" y="5339454"/>
            <a:chExt cx="414196" cy="414196"/>
          </a:xfrm>
        </p:grpSpPr>
        <p:sp>
          <p:nvSpPr>
            <p:cNvPr id="26" name="正方形/長方形 25">
              <a:extLst>
                <a:ext uri="{FF2B5EF4-FFF2-40B4-BE49-F238E27FC236}">
                  <a16:creationId xmlns:a16="http://schemas.microsoft.com/office/drawing/2014/main" id="{8934DEAC-B646-7449-31E5-17CADBA636E2}"/>
                </a:ext>
              </a:extLst>
            </p:cNvPr>
            <p:cNvSpPr/>
            <p:nvPr/>
          </p:nvSpPr>
          <p:spPr>
            <a:xfrm>
              <a:off x="2608141" y="5348200"/>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28" name="グラフィックス 27" descr="パイロット男性 単色塗りつぶし">
              <a:extLst>
                <a:ext uri="{FF2B5EF4-FFF2-40B4-BE49-F238E27FC236}">
                  <a16:creationId xmlns:a16="http://schemas.microsoft.com/office/drawing/2014/main" id="{4D94B809-559D-0384-48CC-936C74D0BC6F}"/>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2547277" y="5339454"/>
              <a:ext cx="414196" cy="414196"/>
            </a:xfrm>
            <a:prstGeom prst="rect">
              <a:avLst/>
            </a:prstGeom>
          </p:spPr>
        </p:pic>
      </p:grpSp>
      <p:grpSp>
        <p:nvGrpSpPr>
          <p:cNvPr id="29" name="グループ化 28">
            <a:extLst>
              <a:ext uri="{FF2B5EF4-FFF2-40B4-BE49-F238E27FC236}">
                <a16:creationId xmlns:a16="http://schemas.microsoft.com/office/drawing/2014/main" id="{5224F80C-1180-7772-9F78-E77D518B1141}"/>
              </a:ext>
            </a:extLst>
          </p:cNvPr>
          <p:cNvGrpSpPr/>
          <p:nvPr/>
        </p:nvGrpSpPr>
        <p:grpSpPr>
          <a:xfrm>
            <a:off x="701437" y="2643909"/>
            <a:ext cx="420806" cy="420806"/>
            <a:chOff x="3369128" y="5472430"/>
            <a:chExt cx="420806" cy="420806"/>
          </a:xfrm>
        </p:grpSpPr>
        <p:sp>
          <p:nvSpPr>
            <p:cNvPr id="30" name="正方形/長方形 29">
              <a:extLst>
                <a:ext uri="{FF2B5EF4-FFF2-40B4-BE49-F238E27FC236}">
                  <a16:creationId xmlns:a16="http://schemas.microsoft.com/office/drawing/2014/main" id="{78242B85-6BE7-C709-C14B-B5C603BE04E8}"/>
                </a:ext>
              </a:extLst>
            </p:cNvPr>
            <p:cNvSpPr/>
            <p:nvPr/>
          </p:nvSpPr>
          <p:spPr>
            <a:xfrm>
              <a:off x="3422665" y="5499099"/>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34" name="グラフィックス 33" descr="パイロット女性 単色塗りつぶし">
              <a:extLst>
                <a:ext uri="{FF2B5EF4-FFF2-40B4-BE49-F238E27FC236}">
                  <a16:creationId xmlns:a16="http://schemas.microsoft.com/office/drawing/2014/main" id="{E8F36943-99AE-54FA-5873-4A55CC5EFE2A}"/>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3369128" y="5472430"/>
              <a:ext cx="420806" cy="420806"/>
            </a:xfrm>
            <a:prstGeom prst="rect">
              <a:avLst/>
            </a:prstGeom>
          </p:spPr>
        </p:pic>
      </p:grpSp>
      <p:grpSp>
        <p:nvGrpSpPr>
          <p:cNvPr id="36" name="グループ化 35">
            <a:extLst>
              <a:ext uri="{FF2B5EF4-FFF2-40B4-BE49-F238E27FC236}">
                <a16:creationId xmlns:a16="http://schemas.microsoft.com/office/drawing/2014/main" id="{B49B0467-848D-2E86-FA27-8030FF679464}"/>
              </a:ext>
            </a:extLst>
          </p:cNvPr>
          <p:cNvGrpSpPr/>
          <p:nvPr/>
        </p:nvGrpSpPr>
        <p:grpSpPr>
          <a:xfrm>
            <a:off x="2185706" y="3893756"/>
            <a:ext cx="793994" cy="751764"/>
            <a:chOff x="2153046" y="5320089"/>
            <a:chExt cx="474193" cy="474193"/>
          </a:xfrm>
        </p:grpSpPr>
        <p:sp>
          <p:nvSpPr>
            <p:cNvPr id="37" name="正方形/長方形 36">
              <a:extLst>
                <a:ext uri="{FF2B5EF4-FFF2-40B4-BE49-F238E27FC236}">
                  <a16:creationId xmlns:a16="http://schemas.microsoft.com/office/drawing/2014/main" id="{66E1678E-484F-281F-862E-FC6554A5FC3E}"/>
                </a:ext>
              </a:extLst>
            </p:cNvPr>
            <p:cNvSpPr/>
            <p:nvPr/>
          </p:nvSpPr>
          <p:spPr>
            <a:xfrm>
              <a:off x="2230239" y="5339011"/>
              <a:ext cx="313733" cy="444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38" name="グラフィックス 37" descr="路面電車 単色塗りつぶし">
              <a:extLst>
                <a:ext uri="{FF2B5EF4-FFF2-40B4-BE49-F238E27FC236}">
                  <a16:creationId xmlns:a16="http://schemas.microsoft.com/office/drawing/2014/main" id="{F7E42E5E-9C25-E5C2-F040-0D6186E7431A}"/>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2153046" y="5320089"/>
              <a:ext cx="474193" cy="474193"/>
            </a:xfrm>
            <a:prstGeom prst="rect">
              <a:avLst/>
            </a:prstGeom>
          </p:spPr>
        </p:pic>
      </p:grpSp>
      <p:grpSp>
        <p:nvGrpSpPr>
          <p:cNvPr id="39" name="グループ化 38">
            <a:extLst>
              <a:ext uri="{FF2B5EF4-FFF2-40B4-BE49-F238E27FC236}">
                <a16:creationId xmlns:a16="http://schemas.microsoft.com/office/drawing/2014/main" id="{4395B327-CA75-ED44-E031-A8BFF54B8129}"/>
              </a:ext>
            </a:extLst>
          </p:cNvPr>
          <p:cNvGrpSpPr/>
          <p:nvPr/>
        </p:nvGrpSpPr>
        <p:grpSpPr>
          <a:xfrm>
            <a:off x="902695" y="3899050"/>
            <a:ext cx="755861" cy="741177"/>
            <a:chOff x="3512739" y="5422711"/>
            <a:chExt cx="474193" cy="474193"/>
          </a:xfrm>
        </p:grpSpPr>
        <p:sp>
          <p:nvSpPr>
            <p:cNvPr id="40" name="正方形/長方形 39">
              <a:extLst>
                <a:ext uri="{FF2B5EF4-FFF2-40B4-BE49-F238E27FC236}">
                  <a16:creationId xmlns:a16="http://schemas.microsoft.com/office/drawing/2014/main" id="{DAEED9E3-2BF0-F7C5-685D-D0F59E4F3072}"/>
                </a:ext>
              </a:extLst>
            </p:cNvPr>
            <p:cNvSpPr/>
            <p:nvPr/>
          </p:nvSpPr>
          <p:spPr>
            <a:xfrm>
              <a:off x="3595101" y="5423971"/>
              <a:ext cx="313733" cy="444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42" name="グラフィックス 41" descr="路面電車 単色塗りつぶし">
              <a:extLst>
                <a:ext uri="{FF2B5EF4-FFF2-40B4-BE49-F238E27FC236}">
                  <a16:creationId xmlns:a16="http://schemas.microsoft.com/office/drawing/2014/main" id="{A5002852-F21D-173F-771A-3788CACDD330}"/>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3512739" y="5422711"/>
              <a:ext cx="474193" cy="474193"/>
            </a:xfrm>
            <a:prstGeom prst="rect">
              <a:avLst/>
            </a:prstGeom>
          </p:spPr>
        </p:pic>
      </p:grpSp>
      <p:grpSp>
        <p:nvGrpSpPr>
          <p:cNvPr id="43" name="グループ化 42">
            <a:extLst>
              <a:ext uri="{FF2B5EF4-FFF2-40B4-BE49-F238E27FC236}">
                <a16:creationId xmlns:a16="http://schemas.microsoft.com/office/drawing/2014/main" id="{11141A09-450F-2C05-3313-6F71545D27B4}"/>
              </a:ext>
            </a:extLst>
          </p:cNvPr>
          <p:cNvGrpSpPr/>
          <p:nvPr/>
        </p:nvGrpSpPr>
        <p:grpSpPr>
          <a:xfrm>
            <a:off x="3288849" y="2647214"/>
            <a:ext cx="414196" cy="414196"/>
            <a:chOff x="3334711" y="5493996"/>
            <a:chExt cx="414196" cy="414196"/>
          </a:xfrm>
        </p:grpSpPr>
        <p:sp>
          <p:nvSpPr>
            <p:cNvPr id="44" name="正方形/長方形 43">
              <a:extLst>
                <a:ext uri="{FF2B5EF4-FFF2-40B4-BE49-F238E27FC236}">
                  <a16:creationId xmlns:a16="http://schemas.microsoft.com/office/drawing/2014/main" id="{394B9AE9-BB63-BC43-0A12-97C0E9155B73}"/>
                </a:ext>
              </a:extLst>
            </p:cNvPr>
            <p:cNvSpPr/>
            <p:nvPr/>
          </p:nvSpPr>
          <p:spPr>
            <a:xfrm>
              <a:off x="3384943" y="5532121"/>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45" name="グラフィックス 44" descr="パイロット男性 単色塗りつぶし">
              <a:extLst>
                <a:ext uri="{FF2B5EF4-FFF2-40B4-BE49-F238E27FC236}">
                  <a16:creationId xmlns:a16="http://schemas.microsoft.com/office/drawing/2014/main" id="{9606143A-FF37-5101-73B3-AB561D929313}"/>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3334711" y="5493996"/>
              <a:ext cx="414196" cy="414196"/>
            </a:xfrm>
            <a:prstGeom prst="rect">
              <a:avLst/>
            </a:prstGeom>
          </p:spPr>
        </p:pic>
      </p:grpSp>
      <p:grpSp>
        <p:nvGrpSpPr>
          <p:cNvPr id="50" name="グループ化 49">
            <a:extLst>
              <a:ext uri="{FF2B5EF4-FFF2-40B4-BE49-F238E27FC236}">
                <a16:creationId xmlns:a16="http://schemas.microsoft.com/office/drawing/2014/main" id="{38AA04F2-BA0D-B589-CC98-0F3C9D948A5C}"/>
              </a:ext>
            </a:extLst>
          </p:cNvPr>
          <p:cNvGrpSpPr/>
          <p:nvPr/>
        </p:nvGrpSpPr>
        <p:grpSpPr>
          <a:xfrm>
            <a:off x="3454441" y="3898751"/>
            <a:ext cx="786870" cy="741773"/>
            <a:chOff x="3765530" y="5530504"/>
            <a:chExt cx="474193" cy="474193"/>
          </a:xfrm>
        </p:grpSpPr>
        <p:sp>
          <p:nvSpPr>
            <p:cNvPr id="51" name="正方形/長方形 50">
              <a:extLst>
                <a:ext uri="{FF2B5EF4-FFF2-40B4-BE49-F238E27FC236}">
                  <a16:creationId xmlns:a16="http://schemas.microsoft.com/office/drawing/2014/main" id="{BE9DC7C6-6A75-FEF4-974B-4BEB0595D237}"/>
                </a:ext>
              </a:extLst>
            </p:cNvPr>
            <p:cNvSpPr/>
            <p:nvPr/>
          </p:nvSpPr>
          <p:spPr>
            <a:xfrm>
              <a:off x="3845760" y="5533194"/>
              <a:ext cx="313733" cy="444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53" name="グラフィックス 52" descr="路面電車 単色塗りつぶし">
              <a:extLst>
                <a:ext uri="{FF2B5EF4-FFF2-40B4-BE49-F238E27FC236}">
                  <a16:creationId xmlns:a16="http://schemas.microsoft.com/office/drawing/2014/main" id="{1FF495D6-D074-DADC-99BD-24C28AE2F7E3}"/>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3765530" y="5530504"/>
              <a:ext cx="474193" cy="474193"/>
            </a:xfrm>
            <a:prstGeom prst="rect">
              <a:avLst/>
            </a:prstGeom>
          </p:spPr>
        </p:pic>
      </p:grpSp>
      <p:pic>
        <p:nvPicPr>
          <p:cNvPr id="56" name="グラフィックス 55" descr="ユーザー 単色塗りつぶし">
            <a:extLst>
              <a:ext uri="{FF2B5EF4-FFF2-40B4-BE49-F238E27FC236}">
                <a16:creationId xmlns:a16="http://schemas.microsoft.com/office/drawing/2014/main" id="{5C80DC60-78BD-A7A7-23BE-C4C3BBFE957F}"/>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2288607" y="5300889"/>
            <a:ext cx="555687" cy="555687"/>
          </a:xfrm>
          <a:prstGeom prst="rect">
            <a:avLst/>
          </a:prstGeom>
        </p:spPr>
      </p:pic>
      <p:pic>
        <p:nvPicPr>
          <p:cNvPr id="72" name="グラフィックス 71" descr="ユーザー 単色塗りつぶし">
            <a:extLst>
              <a:ext uri="{FF2B5EF4-FFF2-40B4-BE49-F238E27FC236}">
                <a16:creationId xmlns:a16="http://schemas.microsoft.com/office/drawing/2014/main" id="{349FD6E0-C395-641C-1A32-3795F7566FF3}"/>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3570033" y="5287863"/>
            <a:ext cx="555687" cy="555687"/>
          </a:xfrm>
          <a:prstGeom prst="rect">
            <a:avLst/>
          </a:prstGeom>
        </p:spPr>
      </p:pic>
      <p:sp>
        <p:nvSpPr>
          <p:cNvPr id="74" name="テキスト ボックス 73">
            <a:extLst>
              <a:ext uri="{FF2B5EF4-FFF2-40B4-BE49-F238E27FC236}">
                <a16:creationId xmlns:a16="http://schemas.microsoft.com/office/drawing/2014/main" id="{2A369DF4-7DA2-8073-9DBD-4D0A653BBCBB}"/>
              </a:ext>
            </a:extLst>
          </p:cNvPr>
          <p:cNvSpPr txBox="1"/>
          <p:nvPr/>
        </p:nvSpPr>
        <p:spPr>
          <a:xfrm>
            <a:off x="577339" y="2049369"/>
            <a:ext cx="1474332" cy="307777"/>
          </a:xfrm>
          <a:prstGeom prst="rect">
            <a:avLst/>
          </a:prstGeom>
          <a:noFill/>
        </p:spPr>
        <p:txBody>
          <a:bodyPr wrap="square" rtlCol="0">
            <a:spAutoFit/>
          </a:bodyPr>
          <a:lstStyle/>
          <a:p>
            <a:pPr algn="ctr"/>
            <a:r>
              <a:rPr kumimoji="1" lang="ja-JP" altLang="en-US" sz="1400" dirty="0"/>
              <a:t>鉄道事業者</a:t>
            </a:r>
            <a:r>
              <a:rPr kumimoji="1" lang="en-US" altLang="ja-JP" sz="1400" dirty="0"/>
              <a:t>A</a:t>
            </a:r>
            <a:endParaRPr kumimoji="1" lang="ja-JP" altLang="en-US" sz="1400" dirty="0"/>
          </a:p>
        </p:txBody>
      </p:sp>
      <p:sp>
        <p:nvSpPr>
          <p:cNvPr id="76" name="テキスト ボックス 75">
            <a:extLst>
              <a:ext uri="{FF2B5EF4-FFF2-40B4-BE49-F238E27FC236}">
                <a16:creationId xmlns:a16="http://schemas.microsoft.com/office/drawing/2014/main" id="{D3538EAC-AE1B-E2FE-088D-25CB27264CBF}"/>
              </a:ext>
            </a:extLst>
          </p:cNvPr>
          <p:cNvSpPr txBox="1"/>
          <p:nvPr/>
        </p:nvSpPr>
        <p:spPr>
          <a:xfrm>
            <a:off x="1861024" y="2049369"/>
            <a:ext cx="1474332" cy="307777"/>
          </a:xfrm>
          <a:prstGeom prst="rect">
            <a:avLst/>
          </a:prstGeom>
          <a:noFill/>
        </p:spPr>
        <p:txBody>
          <a:bodyPr wrap="square" rtlCol="0">
            <a:spAutoFit/>
          </a:bodyPr>
          <a:lstStyle/>
          <a:p>
            <a:pPr algn="ctr"/>
            <a:r>
              <a:rPr kumimoji="1" lang="ja-JP" altLang="en-US" sz="1400" dirty="0"/>
              <a:t>鉄道事業者</a:t>
            </a:r>
            <a:r>
              <a:rPr kumimoji="1" lang="en-US" altLang="ja-JP" sz="1400" dirty="0"/>
              <a:t>B</a:t>
            </a:r>
            <a:endParaRPr kumimoji="1" lang="ja-JP" altLang="en-US" sz="1400" dirty="0"/>
          </a:p>
        </p:txBody>
      </p:sp>
      <p:sp>
        <p:nvSpPr>
          <p:cNvPr id="77" name="テキスト ボックス 76">
            <a:extLst>
              <a:ext uri="{FF2B5EF4-FFF2-40B4-BE49-F238E27FC236}">
                <a16:creationId xmlns:a16="http://schemas.microsoft.com/office/drawing/2014/main" id="{1E11A323-4F12-3C56-8952-67BB934E244F}"/>
              </a:ext>
            </a:extLst>
          </p:cNvPr>
          <p:cNvSpPr txBox="1"/>
          <p:nvPr/>
        </p:nvSpPr>
        <p:spPr>
          <a:xfrm>
            <a:off x="3137264" y="2049369"/>
            <a:ext cx="1474332" cy="307777"/>
          </a:xfrm>
          <a:prstGeom prst="rect">
            <a:avLst/>
          </a:prstGeom>
          <a:noFill/>
        </p:spPr>
        <p:txBody>
          <a:bodyPr wrap="square" rtlCol="0">
            <a:spAutoFit/>
          </a:bodyPr>
          <a:lstStyle/>
          <a:p>
            <a:pPr algn="ctr"/>
            <a:r>
              <a:rPr kumimoji="1" lang="ja-JP" altLang="en-US" sz="1400" dirty="0"/>
              <a:t>鉄道事業者</a:t>
            </a:r>
            <a:r>
              <a:rPr kumimoji="1" lang="en-US" altLang="ja-JP" sz="1400" dirty="0"/>
              <a:t>C</a:t>
            </a:r>
            <a:endParaRPr kumimoji="1" lang="ja-JP" altLang="en-US" sz="1400" dirty="0"/>
          </a:p>
        </p:txBody>
      </p:sp>
      <p:cxnSp>
        <p:nvCxnSpPr>
          <p:cNvPr id="78" name="コネクタ: カギ線 77">
            <a:extLst>
              <a:ext uri="{FF2B5EF4-FFF2-40B4-BE49-F238E27FC236}">
                <a16:creationId xmlns:a16="http://schemas.microsoft.com/office/drawing/2014/main" id="{B9026C36-78E7-E67E-41D5-2DC471672145}"/>
              </a:ext>
            </a:extLst>
          </p:cNvPr>
          <p:cNvCxnSpPr>
            <a:cxnSpLocks/>
            <a:stCxn id="73" idx="3"/>
            <a:endCxn id="17" idx="1"/>
          </p:cNvCxnSpPr>
          <p:nvPr/>
        </p:nvCxnSpPr>
        <p:spPr>
          <a:xfrm flipV="1">
            <a:off x="4634354" y="5176670"/>
            <a:ext cx="1288404" cy="351311"/>
          </a:xfrm>
          <a:prstGeom prst="bentConnector3">
            <a:avLst>
              <a:gd name="adj1" fmla="val 50000"/>
            </a:avLst>
          </a:prstGeom>
          <a:ln w="38100">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4" name="矢印: 左右 83">
            <a:extLst>
              <a:ext uri="{FF2B5EF4-FFF2-40B4-BE49-F238E27FC236}">
                <a16:creationId xmlns:a16="http://schemas.microsoft.com/office/drawing/2014/main" id="{F56CAB18-4EE6-3DD3-1311-281E35288ABE}"/>
              </a:ext>
            </a:extLst>
          </p:cNvPr>
          <p:cNvSpPr/>
          <p:nvPr/>
        </p:nvSpPr>
        <p:spPr>
          <a:xfrm>
            <a:off x="1757836" y="4624865"/>
            <a:ext cx="1616514" cy="169277"/>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5" name="テキスト ボックス 84">
            <a:extLst>
              <a:ext uri="{FF2B5EF4-FFF2-40B4-BE49-F238E27FC236}">
                <a16:creationId xmlns:a16="http://schemas.microsoft.com/office/drawing/2014/main" id="{05E85C86-1260-FC4F-C0E4-826408C9B74A}"/>
              </a:ext>
            </a:extLst>
          </p:cNvPr>
          <p:cNvSpPr txBox="1"/>
          <p:nvPr/>
        </p:nvSpPr>
        <p:spPr>
          <a:xfrm>
            <a:off x="2005559" y="4729801"/>
            <a:ext cx="1119165" cy="307777"/>
          </a:xfrm>
          <a:prstGeom prst="rect">
            <a:avLst/>
          </a:prstGeom>
          <a:noFill/>
        </p:spPr>
        <p:txBody>
          <a:bodyPr wrap="square" rtlCol="0">
            <a:spAutoFit/>
          </a:bodyPr>
          <a:lstStyle/>
          <a:p>
            <a:pPr algn="ctr"/>
            <a:r>
              <a:rPr kumimoji="1" lang="ja-JP" altLang="en-US" sz="1400" b="1" dirty="0"/>
              <a:t>車両賃貸</a:t>
            </a:r>
          </a:p>
        </p:txBody>
      </p:sp>
      <p:sp>
        <p:nvSpPr>
          <p:cNvPr id="2" name="四角形: 角を丸くする 1">
            <a:extLst>
              <a:ext uri="{FF2B5EF4-FFF2-40B4-BE49-F238E27FC236}">
                <a16:creationId xmlns:a16="http://schemas.microsoft.com/office/drawing/2014/main" id="{54A179B6-70C8-AB91-BD29-ED508689A3CD}"/>
              </a:ext>
            </a:extLst>
          </p:cNvPr>
          <p:cNvSpPr/>
          <p:nvPr/>
        </p:nvSpPr>
        <p:spPr>
          <a:xfrm>
            <a:off x="767896" y="2356799"/>
            <a:ext cx="1067152" cy="3685073"/>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86" name="コネクタ: カギ線 85">
            <a:extLst>
              <a:ext uri="{FF2B5EF4-FFF2-40B4-BE49-F238E27FC236}">
                <a16:creationId xmlns:a16="http://schemas.microsoft.com/office/drawing/2014/main" id="{7185C352-3690-9974-15EA-292B39FC7B7F}"/>
              </a:ext>
            </a:extLst>
          </p:cNvPr>
          <p:cNvCxnSpPr>
            <a:cxnSpLocks/>
          </p:cNvCxnSpPr>
          <p:nvPr/>
        </p:nvCxnSpPr>
        <p:spPr>
          <a:xfrm>
            <a:off x="4645751" y="2928061"/>
            <a:ext cx="1277008" cy="118160"/>
          </a:xfrm>
          <a:prstGeom prst="bentConnector3">
            <a:avLst>
              <a:gd name="adj1" fmla="val 50000"/>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96" name="タイトル 1">
            <a:extLst>
              <a:ext uri="{FF2B5EF4-FFF2-40B4-BE49-F238E27FC236}">
                <a16:creationId xmlns:a16="http://schemas.microsoft.com/office/drawing/2014/main" id="{51F6AB76-6F40-9EC7-73F5-0E26E5087F56}"/>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altLang="ja-JP" dirty="0"/>
              <a:t>SoS</a:t>
            </a:r>
            <a:r>
              <a:rPr lang="ja-JP" altLang="en-US" dirty="0"/>
              <a:t>の事例：鉄道の直通相互運転</a:t>
            </a:r>
            <a:endParaRPr lang="en-US" dirty="0"/>
          </a:p>
        </p:txBody>
      </p:sp>
      <p:cxnSp>
        <p:nvCxnSpPr>
          <p:cNvPr id="5" name="コネクタ: カギ線 4">
            <a:extLst>
              <a:ext uri="{FF2B5EF4-FFF2-40B4-BE49-F238E27FC236}">
                <a16:creationId xmlns:a16="http://schemas.microsoft.com/office/drawing/2014/main" id="{3BD59C7C-0C2A-9943-F306-9E9A63546450}"/>
              </a:ext>
            </a:extLst>
          </p:cNvPr>
          <p:cNvCxnSpPr>
            <a:cxnSpLocks/>
          </p:cNvCxnSpPr>
          <p:nvPr/>
        </p:nvCxnSpPr>
        <p:spPr>
          <a:xfrm rot="10800000">
            <a:off x="4645752" y="3190876"/>
            <a:ext cx="1277007" cy="104773"/>
          </a:xfrm>
          <a:prstGeom prst="bentConnector3">
            <a:avLst>
              <a:gd name="adj1" fmla="val 50000"/>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8D4DE07D-C623-E9C3-8883-13D2DFA90AAC}"/>
              </a:ext>
            </a:extLst>
          </p:cNvPr>
          <p:cNvSpPr txBox="1"/>
          <p:nvPr/>
        </p:nvSpPr>
        <p:spPr>
          <a:xfrm>
            <a:off x="4832296" y="3378601"/>
            <a:ext cx="977625" cy="307777"/>
          </a:xfrm>
          <a:prstGeom prst="rect">
            <a:avLst/>
          </a:prstGeom>
          <a:noFill/>
        </p:spPr>
        <p:txBody>
          <a:bodyPr wrap="square" rtlCol="0">
            <a:spAutoFit/>
          </a:bodyPr>
          <a:lstStyle/>
          <a:p>
            <a:pPr algn="ctr"/>
            <a:r>
              <a:rPr kumimoji="1" lang="ja-JP" altLang="en-US" sz="1400" dirty="0"/>
              <a:t>運転ダイヤ</a:t>
            </a:r>
          </a:p>
        </p:txBody>
      </p:sp>
      <p:sp>
        <p:nvSpPr>
          <p:cNvPr id="7" name="テキスト ボックス 6">
            <a:extLst>
              <a:ext uri="{FF2B5EF4-FFF2-40B4-BE49-F238E27FC236}">
                <a16:creationId xmlns:a16="http://schemas.microsoft.com/office/drawing/2014/main" id="{02C7ED3C-7E9F-41EC-88BA-6B23FC0A811E}"/>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2. System of Systems</a:t>
            </a:r>
            <a:r>
              <a:rPr lang="ja-JP" altLang="en-US" sz="1600" b="1" dirty="0">
                <a:solidFill>
                  <a:schemeClr val="bg1"/>
                </a:solidFill>
              </a:rPr>
              <a:t>の定義と事例　</a:t>
            </a:r>
            <a:r>
              <a:rPr lang="en-US" altLang="ja-JP" sz="1600" b="1" dirty="0">
                <a:solidFill>
                  <a:schemeClr val="bg1"/>
                </a:solidFill>
              </a:rPr>
              <a:t>&gt;</a:t>
            </a:r>
            <a:r>
              <a:rPr lang="ja-JP" altLang="en-US" sz="1600" b="1" dirty="0">
                <a:solidFill>
                  <a:schemeClr val="bg1"/>
                </a:solidFill>
              </a:rPr>
              <a:t>　一般的な</a:t>
            </a:r>
            <a:r>
              <a:rPr lang="en-US" altLang="ja-JP" sz="1600" b="1" dirty="0">
                <a:solidFill>
                  <a:schemeClr val="bg1"/>
                </a:solidFill>
              </a:rPr>
              <a:t>SoS</a:t>
            </a:r>
            <a:r>
              <a:rPr lang="ja-JP" altLang="en-US" sz="1600" b="1" dirty="0">
                <a:solidFill>
                  <a:schemeClr val="bg1"/>
                </a:solidFill>
              </a:rPr>
              <a:t>の事例</a:t>
            </a:r>
            <a:endParaRPr kumimoji="1" lang="ja-JP" altLang="en-US" sz="1600" b="1" dirty="0">
              <a:solidFill>
                <a:schemeClr val="bg1"/>
              </a:solidFill>
            </a:endParaRPr>
          </a:p>
        </p:txBody>
      </p:sp>
    </p:spTree>
    <p:extLst>
      <p:ext uri="{BB962C8B-B14F-4D97-AF65-F5344CB8AC3E}">
        <p14:creationId xmlns:p14="http://schemas.microsoft.com/office/powerpoint/2010/main" val="1409838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14</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ja-JP" altLang="en-US" dirty="0"/>
              <a:t>より一般的な軸・事例から議論し、そこに我々なりの事例やアレンジを加えていく方法もある。</a:t>
            </a:r>
            <a:endParaRPr lang="en-US" altLang="ja-JP" dirty="0"/>
          </a:p>
        </p:txBody>
      </p:sp>
      <p:sp>
        <p:nvSpPr>
          <p:cNvPr id="8" name="正方形/長方形 7">
            <a:extLst>
              <a:ext uri="{FF2B5EF4-FFF2-40B4-BE49-F238E27FC236}">
                <a16:creationId xmlns:a16="http://schemas.microsoft.com/office/drawing/2014/main" id="{FF465353-E1EF-C304-8E12-A568E25E309F}"/>
              </a:ext>
            </a:extLst>
          </p:cNvPr>
          <p:cNvSpPr/>
          <p:nvPr/>
        </p:nvSpPr>
        <p:spPr>
          <a:xfrm>
            <a:off x="1290054" y="2886370"/>
            <a:ext cx="1721195"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指揮命令型</a:t>
            </a:r>
            <a:endParaRPr kumimoji="1" lang="en-US" altLang="ja-JP" dirty="0">
              <a:solidFill>
                <a:schemeClr val="bg1"/>
              </a:solidFill>
            </a:endParaRPr>
          </a:p>
        </p:txBody>
      </p:sp>
      <p:sp>
        <p:nvSpPr>
          <p:cNvPr id="10" name="正方形/長方形 9">
            <a:extLst>
              <a:ext uri="{FF2B5EF4-FFF2-40B4-BE49-F238E27FC236}">
                <a16:creationId xmlns:a16="http://schemas.microsoft.com/office/drawing/2014/main" id="{970B3671-CFF4-04BF-91DC-F3F0C38F63B6}"/>
              </a:ext>
            </a:extLst>
          </p:cNvPr>
          <p:cNvSpPr/>
          <p:nvPr/>
        </p:nvSpPr>
        <p:spPr>
          <a:xfrm>
            <a:off x="3956604" y="2886370"/>
            <a:ext cx="1721195"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要請承認型</a:t>
            </a:r>
            <a:endParaRPr kumimoji="1" lang="en-US" altLang="ja-JP" dirty="0">
              <a:solidFill>
                <a:schemeClr val="bg1"/>
              </a:solidFill>
            </a:endParaRPr>
          </a:p>
        </p:txBody>
      </p:sp>
      <p:sp>
        <p:nvSpPr>
          <p:cNvPr id="11" name="正方形/長方形 10">
            <a:extLst>
              <a:ext uri="{FF2B5EF4-FFF2-40B4-BE49-F238E27FC236}">
                <a16:creationId xmlns:a16="http://schemas.microsoft.com/office/drawing/2014/main" id="{D91900A9-F231-65A4-5433-DED0D3F46D39}"/>
              </a:ext>
            </a:extLst>
          </p:cNvPr>
          <p:cNvSpPr/>
          <p:nvPr/>
        </p:nvSpPr>
        <p:spPr>
          <a:xfrm>
            <a:off x="6623154" y="2886370"/>
            <a:ext cx="1721195"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協力型</a:t>
            </a:r>
            <a:endParaRPr kumimoji="1" lang="en-US" altLang="ja-JP" dirty="0">
              <a:solidFill>
                <a:schemeClr val="bg1"/>
              </a:solidFill>
            </a:endParaRPr>
          </a:p>
        </p:txBody>
      </p:sp>
      <p:sp>
        <p:nvSpPr>
          <p:cNvPr id="12" name="正方形/長方形 11">
            <a:extLst>
              <a:ext uri="{FF2B5EF4-FFF2-40B4-BE49-F238E27FC236}">
                <a16:creationId xmlns:a16="http://schemas.microsoft.com/office/drawing/2014/main" id="{A0E78837-F3C1-0E95-A208-99B7D08838CF}"/>
              </a:ext>
            </a:extLst>
          </p:cNvPr>
          <p:cNvSpPr/>
          <p:nvPr/>
        </p:nvSpPr>
        <p:spPr>
          <a:xfrm>
            <a:off x="9289705" y="2886370"/>
            <a:ext cx="1721195"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仮想型</a:t>
            </a:r>
            <a:endParaRPr kumimoji="1" lang="en-US" altLang="ja-JP" dirty="0">
              <a:solidFill>
                <a:schemeClr val="bg1"/>
              </a:solidFill>
            </a:endParaRPr>
          </a:p>
        </p:txBody>
      </p:sp>
      <p:sp>
        <p:nvSpPr>
          <p:cNvPr id="13" name="テキスト ボックス 12">
            <a:extLst>
              <a:ext uri="{FF2B5EF4-FFF2-40B4-BE49-F238E27FC236}">
                <a16:creationId xmlns:a16="http://schemas.microsoft.com/office/drawing/2014/main" id="{4BD18824-88BA-05CD-8EFA-670C2AB4B899}"/>
              </a:ext>
            </a:extLst>
          </p:cNvPr>
          <p:cNvSpPr txBox="1"/>
          <p:nvPr/>
        </p:nvSpPr>
        <p:spPr>
          <a:xfrm>
            <a:off x="1615729" y="3386621"/>
            <a:ext cx="1069841" cy="338554"/>
          </a:xfrm>
          <a:prstGeom prst="rect">
            <a:avLst/>
          </a:prstGeom>
          <a:noFill/>
        </p:spPr>
        <p:txBody>
          <a:bodyPr wrap="square" rtlCol="0">
            <a:spAutoFit/>
          </a:bodyPr>
          <a:lstStyle/>
          <a:p>
            <a:pPr algn="ctr"/>
            <a:r>
              <a:rPr kumimoji="1" lang="ja-JP" altLang="en-US" sz="1600" dirty="0"/>
              <a:t>トップダウン</a:t>
            </a:r>
          </a:p>
        </p:txBody>
      </p:sp>
      <p:sp>
        <p:nvSpPr>
          <p:cNvPr id="15" name="テキスト ボックス 14">
            <a:extLst>
              <a:ext uri="{FF2B5EF4-FFF2-40B4-BE49-F238E27FC236}">
                <a16:creationId xmlns:a16="http://schemas.microsoft.com/office/drawing/2014/main" id="{C4C642D7-AE98-5223-65CF-E73C94CB248D}"/>
              </a:ext>
            </a:extLst>
          </p:cNvPr>
          <p:cNvSpPr txBox="1"/>
          <p:nvPr/>
        </p:nvSpPr>
        <p:spPr>
          <a:xfrm>
            <a:off x="6789697" y="3386621"/>
            <a:ext cx="1388109" cy="338554"/>
          </a:xfrm>
          <a:prstGeom prst="rect">
            <a:avLst/>
          </a:prstGeom>
          <a:noFill/>
        </p:spPr>
        <p:txBody>
          <a:bodyPr wrap="square" rtlCol="0">
            <a:spAutoFit/>
          </a:bodyPr>
          <a:lstStyle/>
          <a:p>
            <a:pPr algn="ctr"/>
            <a:r>
              <a:rPr kumimoji="1" lang="ja-JP" altLang="en-US" sz="1600" dirty="0"/>
              <a:t>誘導・組織化</a:t>
            </a:r>
          </a:p>
        </p:txBody>
      </p:sp>
      <p:sp>
        <p:nvSpPr>
          <p:cNvPr id="16" name="テキスト ボックス 15">
            <a:extLst>
              <a:ext uri="{FF2B5EF4-FFF2-40B4-BE49-F238E27FC236}">
                <a16:creationId xmlns:a16="http://schemas.microsoft.com/office/drawing/2014/main" id="{6C5038E9-0CD2-AF46-44CC-82B956AC8DF2}"/>
              </a:ext>
            </a:extLst>
          </p:cNvPr>
          <p:cNvSpPr txBox="1"/>
          <p:nvPr/>
        </p:nvSpPr>
        <p:spPr>
          <a:xfrm>
            <a:off x="9615382" y="3386621"/>
            <a:ext cx="1069841" cy="338554"/>
          </a:xfrm>
          <a:prstGeom prst="rect">
            <a:avLst/>
          </a:prstGeom>
          <a:noFill/>
        </p:spPr>
        <p:txBody>
          <a:bodyPr wrap="square" rtlCol="0">
            <a:spAutoFit/>
          </a:bodyPr>
          <a:lstStyle/>
          <a:p>
            <a:pPr algn="ctr"/>
            <a:r>
              <a:rPr kumimoji="1" lang="ja-JP" altLang="en-US" sz="1600" dirty="0"/>
              <a:t>創発</a:t>
            </a:r>
          </a:p>
        </p:txBody>
      </p:sp>
      <p:sp>
        <p:nvSpPr>
          <p:cNvPr id="23" name="テキスト ボックス 22">
            <a:extLst>
              <a:ext uri="{FF2B5EF4-FFF2-40B4-BE49-F238E27FC236}">
                <a16:creationId xmlns:a16="http://schemas.microsoft.com/office/drawing/2014/main" id="{DDDB03D9-10A9-B1A1-9A6B-0332523F03AE}"/>
              </a:ext>
            </a:extLst>
          </p:cNvPr>
          <p:cNvSpPr txBox="1"/>
          <p:nvPr/>
        </p:nvSpPr>
        <p:spPr>
          <a:xfrm>
            <a:off x="300148" y="2365018"/>
            <a:ext cx="884166" cy="338554"/>
          </a:xfrm>
          <a:prstGeom prst="rect">
            <a:avLst/>
          </a:prstGeom>
          <a:noFill/>
        </p:spPr>
        <p:txBody>
          <a:bodyPr wrap="square" rtlCol="0">
            <a:spAutoFit/>
          </a:bodyPr>
          <a:lstStyle/>
          <a:p>
            <a:pPr algn="ctr"/>
            <a:r>
              <a:rPr kumimoji="1" lang="ja-JP" altLang="en-US" sz="1600" b="1" dirty="0">
                <a:solidFill>
                  <a:schemeClr val="accent3"/>
                </a:solidFill>
              </a:rPr>
              <a:t>従属的</a:t>
            </a:r>
          </a:p>
        </p:txBody>
      </p:sp>
      <p:sp>
        <p:nvSpPr>
          <p:cNvPr id="19" name="テキスト ボックス 18">
            <a:extLst>
              <a:ext uri="{FF2B5EF4-FFF2-40B4-BE49-F238E27FC236}">
                <a16:creationId xmlns:a16="http://schemas.microsoft.com/office/drawing/2014/main" id="{32171D14-DFC8-B23F-7712-F39ADC47F39D}"/>
              </a:ext>
            </a:extLst>
          </p:cNvPr>
          <p:cNvSpPr txBox="1"/>
          <p:nvPr/>
        </p:nvSpPr>
        <p:spPr>
          <a:xfrm>
            <a:off x="11056579" y="2365018"/>
            <a:ext cx="884166" cy="338554"/>
          </a:xfrm>
          <a:prstGeom prst="rect">
            <a:avLst/>
          </a:prstGeom>
          <a:noFill/>
        </p:spPr>
        <p:txBody>
          <a:bodyPr wrap="square" rtlCol="0">
            <a:spAutoFit/>
          </a:bodyPr>
          <a:lstStyle/>
          <a:p>
            <a:pPr algn="ctr"/>
            <a:r>
              <a:rPr kumimoji="1" lang="ja-JP" altLang="en-US" sz="1600" b="1" dirty="0">
                <a:solidFill>
                  <a:schemeClr val="accent3"/>
                </a:solidFill>
              </a:rPr>
              <a:t>独立的</a:t>
            </a:r>
          </a:p>
        </p:txBody>
      </p:sp>
      <p:sp>
        <p:nvSpPr>
          <p:cNvPr id="4" name="正方形/長方形 3">
            <a:extLst>
              <a:ext uri="{FF2B5EF4-FFF2-40B4-BE49-F238E27FC236}">
                <a16:creationId xmlns:a16="http://schemas.microsoft.com/office/drawing/2014/main" id="{9DB58101-1640-2409-832F-380625C65D50}"/>
              </a:ext>
            </a:extLst>
          </p:cNvPr>
          <p:cNvSpPr/>
          <p:nvPr/>
        </p:nvSpPr>
        <p:spPr>
          <a:xfrm rot="5400000">
            <a:off x="5886780" y="-2326128"/>
            <a:ext cx="527394" cy="972084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ja-JP" b="1" dirty="0">
                <a:solidFill>
                  <a:schemeClr val="bg1"/>
                </a:solidFill>
              </a:rPr>
              <a:t>SoS</a:t>
            </a:r>
            <a:r>
              <a:rPr kumimoji="1" lang="ja-JP" altLang="en-US" b="1" dirty="0">
                <a:solidFill>
                  <a:schemeClr val="bg1"/>
                </a:solidFill>
              </a:rPr>
              <a:t>における協調のタイプ</a:t>
            </a:r>
          </a:p>
        </p:txBody>
      </p:sp>
      <p:sp>
        <p:nvSpPr>
          <p:cNvPr id="2" name="テキスト ボックス 1">
            <a:extLst>
              <a:ext uri="{FF2B5EF4-FFF2-40B4-BE49-F238E27FC236}">
                <a16:creationId xmlns:a16="http://schemas.microsoft.com/office/drawing/2014/main" id="{E1F785C2-D33F-4373-87BD-CC24645659E1}"/>
              </a:ext>
            </a:extLst>
          </p:cNvPr>
          <p:cNvSpPr txBox="1"/>
          <p:nvPr/>
        </p:nvSpPr>
        <p:spPr>
          <a:xfrm>
            <a:off x="3956603" y="4091271"/>
            <a:ext cx="4387745" cy="338554"/>
          </a:xfrm>
          <a:prstGeom prst="rect">
            <a:avLst/>
          </a:prstGeom>
          <a:noFill/>
          <a:ln>
            <a:solidFill>
              <a:schemeClr val="bg1">
                <a:lumMod val="50000"/>
              </a:schemeClr>
            </a:solidFill>
          </a:ln>
        </p:spPr>
        <p:txBody>
          <a:bodyPr wrap="square" rtlCol="0">
            <a:spAutoFit/>
          </a:bodyPr>
          <a:lstStyle/>
          <a:p>
            <a:pPr algn="ctr"/>
            <a:r>
              <a:rPr kumimoji="1" lang="ja-JP" altLang="en-US" sz="1600" dirty="0"/>
              <a:t>電力システム</a:t>
            </a:r>
          </a:p>
        </p:txBody>
      </p:sp>
      <p:sp>
        <p:nvSpPr>
          <p:cNvPr id="6" name="テキスト ボックス 5">
            <a:extLst>
              <a:ext uri="{FF2B5EF4-FFF2-40B4-BE49-F238E27FC236}">
                <a16:creationId xmlns:a16="http://schemas.microsoft.com/office/drawing/2014/main" id="{2293C6AD-50D5-FC3D-4ADD-8E318CB8E6DD}"/>
              </a:ext>
            </a:extLst>
          </p:cNvPr>
          <p:cNvSpPr txBox="1"/>
          <p:nvPr/>
        </p:nvSpPr>
        <p:spPr>
          <a:xfrm>
            <a:off x="3956602" y="4569494"/>
            <a:ext cx="4387745" cy="338554"/>
          </a:xfrm>
          <a:prstGeom prst="rect">
            <a:avLst/>
          </a:prstGeom>
          <a:noFill/>
          <a:ln>
            <a:solidFill>
              <a:schemeClr val="bg1">
                <a:lumMod val="50000"/>
              </a:schemeClr>
            </a:solidFill>
          </a:ln>
        </p:spPr>
        <p:txBody>
          <a:bodyPr wrap="square" rtlCol="0">
            <a:spAutoFit/>
          </a:bodyPr>
          <a:lstStyle/>
          <a:p>
            <a:pPr algn="ctr"/>
            <a:r>
              <a:rPr kumimoji="1" lang="ja-JP" altLang="en-US" sz="1600" dirty="0"/>
              <a:t>鉄道相互直通運転</a:t>
            </a:r>
          </a:p>
        </p:txBody>
      </p:sp>
      <p:sp>
        <p:nvSpPr>
          <p:cNvPr id="7" name="テキスト ボックス 6">
            <a:extLst>
              <a:ext uri="{FF2B5EF4-FFF2-40B4-BE49-F238E27FC236}">
                <a16:creationId xmlns:a16="http://schemas.microsoft.com/office/drawing/2014/main" id="{A5D63D70-BC3E-BC00-E1AD-D2372665C8F0}"/>
              </a:ext>
            </a:extLst>
          </p:cNvPr>
          <p:cNvSpPr txBox="1"/>
          <p:nvPr/>
        </p:nvSpPr>
        <p:spPr>
          <a:xfrm>
            <a:off x="4906742" y="3721359"/>
            <a:ext cx="2487463" cy="338554"/>
          </a:xfrm>
          <a:prstGeom prst="rect">
            <a:avLst/>
          </a:prstGeom>
          <a:noFill/>
        </p:spPr>
        <p:txBody>
          <a:bodyPr wrap="square" rtlCol="0">
            <a:spAutoFit/>
          </a:bodyPr>
          <a:lstStyle/>
          <a:p>
            <a:pPr algn="ctr"/>
            <a:r>
              <a:rPr kumimoji="1" lang="ja-JP" altLang="en-US" sz="1600" b="1" dirty="0">
                <a:solidFill>
                  <a:schemeClr val="accent2"/>
                </a:solidFill>
              </a:rPr>
              <a:t>要請承認＋協力の混合型</a:t>
            </a:r>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軸に基づく事例分類の例</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2. System of Systems</a:t>
            </a:r>
            <a:r>
              <a:rPr lang="ja-JP" altLang="en-US" sz="1600" b="1" dirty="0">
                <a:solidFill>
                  <a:schemeClr val="bg1"/>
                </a:solidFill>
              </a:rPr>
              <a:t>の定義と事例　</a:t>
            </a:r>
            <a:r>
              <a:rPr lang="en-US" altLang="ja-JP" sz="1600" b="1" dirty="0">
                <a:solidFill>
                  <a:schemeClr val="bg1"/>
                </a:solidFill>
              </a:rPr>
              <a:t>&gt;</a:t>
            </a:r>
            <a:r>
              <a:rPr lang="ja-JP" altLang="en-US" sz="1600" b="1" dirty="0">
                <a:solidFill>
                  <a:schemeClr val="bg1"/>
                </a:solidFill>
              </a:rPr>
              <a:t>　一般的な</a:t>
            </a:r>
            <a:r>
              <a:rPr lang="en-US" altLang="ja-JP" sz="1600" b="1" dirty="0">
                <a:solidFill>
                  <a:schemeClr val="bg1"/>
                </a:solidFill>
              </a:rPr>
              <a:t>SoS</a:t>
            </a:r>
            <a:r>
              <a:rPr lang="ja-JP" altLang="en-US" sz="1600" b="1" dirty="0">
                <a:solidFill>
                  <a:schemeClr val="bg1"/>
                </a:solidFill>
              </a:rPr>
              <a:t>の事例</a:t>
            </a:r>
            <a:endParaRPr kumimoji="1" lang="ja-JP" altLang="en-US" sz="1600" b="1" dirty="0">
              <a:solidFill>
                <a:schemeClr val="bg1"/>
              </a:solidFill>
            </a:endParaRPr>
          </a:p>
        </p:txBody>
      </p:sp>
    </p:spTree>
    <p:extLst>
      <p:ext uri="{BB962C8B-B14F-4D97-AF65-F5344CB8AC3E}">
        <p14:creationId xmlns:p14="http://schemas.microsoft.com/office/powerpoint/2010/main" val="12860394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15</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ja-JP" altLang="en-US" dirty="0"/>
              <a:t>より一般的な軸・事例から議論し、そこに我々なりの事例やアレンジを加えていく方法もある。</a:t>
            </a:r>
            <a:endParaRPr lang="en-US" altLang="ja-JP" dirty="0"/>
          </a:p>
        </p:txBody>
      </p:sp>
      <p:sp>
        <p:nvSpPr>
          <p:cNvPr id="8" name="正方形/長方形 7">
            <a:extLst>
              <a:ext uri="{FF2B5EF4-FFF2-40B4-BE49-F238E27FC236}">
                <a16:creationId xmlns:a16="http://schemas.microsoft.com/office/drawing/2014/main" id="{FF465353-E1EF-C304-8E12-A568E25E309F}"/>
              </a:ext>
            </a:extLst>
          </p:cNvPr>
          <p:cNvSpPr/>
          <p:nvPr/>
        </p:nvSpPr>
        <p:spPr>
          <a:xfrm>
            <a:off x="1290054" y="2886370"/>
            <a:ext cx="1721195"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指揮命令型</a:t>
            </a:r>
            <a:endParaRPr kumimoji="1" lang="en-US" altLang="ja-JP" dirty="0">
              <a:solidFill>
                <a:schemeClr val="bg1"/>
              </a:solidFill>
            </a:endParaRPr>
          </a:p>
        </p:txBody>
      </p:sp>
      <p:sp>
        <p:nvSpPr>
          <p:cNvPr id="10" name="正方形/長方形 9">
            <a:extLst>
              <a:ext uri="{FF2B5EF4-FFF2-40B4-BE49-F238E27FC236}">
                <a16:creationId xmlns:a16="http://schemas.microsoft.com/office/drawing/2014/main" id="{970B3671-CFF4-04BF-91DC-F3F0C38F63B6}"/>
              </a:ext>
            </a:extLst>
          </p:cNvPr>
          <p:cNvSpPr/>
          <p:nvPr/>
        </p:nvSpPr>
        <p:spPr>
          <a:xfrm>
            <a:off x="3956604" y="2886370"/>
            <a:ext cx="1721195"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要請承認型</a:t>
            </a:r>
            <a:endParaRPr kumimoji="1" lang="en-US" altLang="ja-JP" dirty="0">
              <a:solidFill>
                <a:schemeClr val="bg1"/>
              </a:solidFill>
            </a:endParaRPr>
          </a:p>
        </p:txBody>
      </p:sp>
      <p:sp>
        <p:nvSpPr>
          <p:cNvPr id="11" name="正方形/長方形 10">
            <a:extLst>
              <a:ext uri="{FF2B5EF4-FFF2-40B4-BE49-F238E27FC236}">
                <a16:creationId xmlns:a16="http://schemas.microsoft.com/office/drawing/2014/main" id="{D91900A9-F231-65A4-5433-DED0D3F46D39}"/>
              </a:ext>
            </a:extLst>
          </p:cNvPr>
          <p:cNvSpPr/>
          <p:nvPr/>
        </p:nvSpPr>
        <p:spPr>
          <a:xfrm>
            <a:off x="6623154" y="2886370"/>
            <a:ext cx="1721195"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協力型</a:t>
            </a:r>
            <a:endParaRPr kumimoji="1" lang="en-US" altLang="ja-JP" dirty="0">
              <a:solidFill>
                <a:schemeClr val="bg1"/>
              </a:solidFill>
            </a:endParaRPr>
          </a:p>
        </p:txBody>
      </p:sp>
      <p:sp>
        <p:nvSpPr>
          <p:cNvPr id="12" name="正方形/長方形 11">
            <a:extLst>
              <a:ext uri="{FF2B5EF4-FFF2-40B4-BE49-F238E27FC236}">
                <a16:creationId xmlns:a16="http://schemas.microsoft.com/office/drawing/2014/main" id="{A0E78837-F3C1-0E95-A208-99B7D08838CF}"/>
              </a:ext>
            </a:extLst>
          </p:cNvPr>
          <p:cNvSpPr/>
          <p:nvPr/>
        </p:nvSpPr>
        <p:spPr>
          <a:xfrm>
            <a:off x="9289705" y="2886370"/>
            <a:ext cx="1721195"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仮想型</a:t>
            </a:r>
            <a:endParaRPr kumimoji="1" lang="en-US" altLang="ja-JP" dirty="0">
              <a:solidFill>
                <a:schemeClr val="bg1"/>
              </a:solidFill>
            </a:endParaRPr>
          </a:p>
        </p:txBody>
      </p:sp>
      <p:sp>
        <p:nvSpPr>
          <p:cNvPr id="13" name="テキスト ボックス 12">
            <a:extLst>
              <a:ext uri="{FF2B5EF4-FFF2-40B4-BE49-F238E27FC236}">
                <a16:creationId xmlns:a16="http://schemas.microsoft.com/office/drawing/2014/main" id="{4BD18824-88BA-05CD-8EFA-670C2AB4B899}"/>
              </a:ext>
            </a:extLst>
          </p:cNvPr>
          <p:cNvSpPr txBox="1"/>
          <p:nvPr/>
        </p:nvSpPr>
        <p:spPr>
          <a:xfrm>
            <a:off x="1615729" y="3386621"/>
            <a:ext cx="1069841" cy="338554"/>
          </a:xfrm>
          <a:prstGeom prst="rect">
            <a:avLst/>
          </a:prstGeom>
          <a:noFill/>
        </p:spPr>
        <p:txBody>
          <a:bodyPr wrap="square" rtlCol="0">
            <a:spAutoFit/>
          </a:bodyPr>
          <a:lstStyle/>
          <a:p>
            <a:pPr algn="ctr"/>
            <a:r>
              <a:rPr kumimoji="1" lang="ja-JP" altLang="en-US" sz="1600" dirty="0"/>
              <a:t>トップダウン</a:t>
            </a:r>
          </a:p>
        </p:txBody>
      </p:sp>
      <p:sp>
        <p:nvSpPr>
          <p:cNvPr id="15" name="テキスト ボックス 14">
            <a:extLst>
              <a:ext uri="{FF2B5EF4-FFF2-40B4-BE49-F238E27FC236}">
                <a16:creationId xmlns:a16="http://schemas.microsoft.com/office/drawing/2014/main" id="{C4C642D7-AE98-5223-65CF-E73C94CB248D}"/>
              </a:ext>
            </a:extLst>
          </p:cNvPr>
          <p:cNvSpPr txBox="1"/>
          <p:nvPr/>
        </p:nvSpPr>
        <p:spPr>
          <a:xfrm>
            <a:off x="6789697" y="3386621"/>
            <a:ext cx="1388109" cy="338554"/>
          </a:xfrm>
          <a:prstGeom prst="rect">
            <a:avLst/>
          </a:prstGeom>
          <a:noFill/>
        </p:spPr>
        <p:txBody>
          <a:bodyPr wrap="square" rtlCol="0">
            <a:spAutoFit/>
          </a:bodyPr>
          <a:lstStyle/>
          <a:p>
            <a:pPr algn="ctr"/>
            <a:r>
              <a:rPr kumimoji="1" lang="ja-JP" altLang="en-US" sz="1600" dirty="0"/>
              <a:t>誘導・組織化</a:t>
            </a:r>
          </a:p>
        </p:txBody>
      </p:sp>
      <p:sp>
        <p:nvSpPr>
          <p:cNvPr id="16" name="テキスト ボックス 15">
            <a:extLst>
              <a:ext uri="{FF2B5EF4-FFF2-40B4-BE49-F238E27FC236}">
                <a16:creationId xmlns:a16="http://schemas.microsoft.com/office/drawing/2014/main" id="{6C5038E9-0CD2-AF46-44CC-82B956AC8DF2}"/>
              </a:ext>
            </a:extLst>
          </p:cNvPr>
          <p:cNvSpPr txBox="1"/>
          <p:nvPr/>
        </p:nvSpPr>
        <p:spPr>
          <a:xfrm>
            <a:off x="9615382" y="3386621"/>
            <a:ext cx="1069841" cy="338554"/>
          </a:xfrm>
          <a:prstGeom prst="rect">
            <a:avLst/>
          </a:prstGeom>
          <a:noFill/>
        </p:spPr>
        <p:txBody>
          <a:bodyPr wrap="square" rtlCol="0">
            <a:spAutoFit/>
          </a:bodyPr>
          <a:lstStyle/>
          <a:p>
            <a:pPr algn="ctr"/>
            <a:r>
              <a:rPr kumimoji="1" lang="ja-JP" altLang="en-US" sz="1600" dirty="0"/>
              <a:t>創発</a:t>
            </a:r>
          </a:p>
        </p:txBody>
      </p:sp>
      <p:sp>
        <p:nvSpPr>
          <p:cNvPr id="23" name="テキスト ボックス 22">
            <a:extLst>
              <a:ext uri="{FF2B5EF4-FFF2-40B4-BE49-F238E27FC236}">
                <a16:creationId xmlns:a16="http://schemas.microsoft.com/office/drawing/2014/main" id="{DDDB03D9-10A9-B1A1-9A6B-0332523F03AE}"/>
              </a:ext>
            </a:extLst>
          </p:cNvPr>
          <p:cNvSpPr txBox="1"/>
          <p:nvPr/>
        </p:nvSpPr>
        <p:spPr>
          <a:xfrm>
            <a:off x="300148" y="2365018"/>
            <a:ext cx="884166" cy="338554"/>
          </a:xfrm>
          <a:prstGeom prst="rect">
            <a:avLst/>
          </a:prstGeom>
          <a:noFill/>
        </p:spPr>
        <p:txBody>
          <a:bodyPr wrap="square" rtlCol="0">
            <a:spAutoFit/>
          </a:bodyPr>
          <a:lstStyle/>
          <a:p>
            <a:pPr algn="ctr"/>
            <a:r>
              <a:rPr kumimoji="1" lang="ja-JP" altLang="en-US" sz="1600" b="1" dirty="0">
                <a:solidFill>
                  <a:schemeClr val="accent3"/>
                </a:solidFill>
              </a:rPr>
              <a:t>従属的</a:t>
            </a:r>
          </a:p>
        </p:txBody>
      </p:sp>
      <p:sp>
        <p:nvSpPr>
          <p:cNvPr id="19" name="テキスト ボックス 18">
            <a:extLst>
              <a:ext uri="{FF2B5EF4-FFF2-40B4-BE49-F238E27FC236}">
                <a16:creationId xmlns:a16="http://schemas.microsoft.com/office/drawing/2014/main" id="{32171D14-DFC8-B23F-7712-F39ADC47F39D}"/>
              </a:ext>
            </a:extLst>
          </p:cNvPr>
          <p:cNvSpPr txBox="1"/>
          <p:nvPr/>
        </p:nvSpPr>
        <p:spPr>
          <a:xfrm>
            <a:off x="11056579" y="2365018"/>
            <a:ext cx="884166" cy="338554"/>
          </a:xfrm>
          <a:prstGeom prst="rect">
            <a:avLst/>
          </a:prstGeom>
          <a:noFill/>
        </p:spPr>
        <p:txBody>
          <a:bodyPr wrap="square" rtlCol="0">
            <a:spAutoFit/>
          </a:bodyPr>
          <a:lstStyle/>
          <a:p>
            <a:pPr algn="ctr"/>
            <a:r>
              <a:rPr kumimoji="1" lang="ja-JP" altLang="en-US" sz="1600" b="1" dirty="0">
                <a:solidFill>
                  <a:schemeClr val="accent3"/>
                </a:solidFill>
              </a:rPr>
              <a:t>独立的</a:t>
            </a:r>
          </a:p>
        </p:txBody>
      </p:sp>
      <p:sp>
        <p:nvSpPr>
          <p:cNvPr id="4" name="正方形/長方形 3">
            <a:extLst>
              <a:ext uri="{FF2B5EF4-FFF2-40B4-BE49-F238E27FC236}">
                <a16:creationId xmlns:a16="http://schemas.microsoft.com/office/drawing/2014/main" id="{9DB58101-1640-2409-832F-380625C65D50}"/>
              </a:ext>
            </a:extLst>
          </p:cNvPr>
          <p:cNvSpPr/>
          <p:nvPr/>
        </p:nvSpPr>
        <p:spPr>
          <a:xfrm rot="5400000">
            <a:off x="5886780" y="-2326128"/>
            <a:ext cx="527394" cy="972084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ja-JP" b="1" dirty="0">
                <a:solidFill>
                  <a:schemeClr val="bg1"/>
                </a:solidFill>
              </a:rPr>
              <a:t>SoS</a:t>
            </a:r>
            <a:r>
              <a:rPr kumimoji="1" lang="ja-JP" altLang="en-US" b="1" dirty="0">
                <a:solidFill>
                  <a:schemeClr val="bg1"/>
                </a:solidFill>
              </a:rPr>
              <a:t>における協調のタイプ</a:t>
            </a:r>
          </a:p>
        </p:txBody>
      </p:sp>
      <p:sp>
        <p:nvSpPr>
          <p:cNvPr id="2" name="テキスト ボックス 1">
            <a:extLst>
              <a:ext uri="{FF2B5EF4-FFF2-40B4-BE49-F238E27FC236}">
                <a16:creationId xmlns:a16="http://schemas.microsoft.com/office/drawing/2014/main" id="{E1F785C2-D33F-4373-87BD-CC24645659E1}"/>
              </a:ext>
            </a:extLst>
          </p:cNvPr>
          <p:cNvSpPr txBox="1"/>
          <p:nvPr/>
        </p:nvSpPr>
        <p:spPr>
          <a:xfrm>
            <a:off x="3956603" y="4091271"/>
            <a:ext cx="4387745" cy="338554"/>
          </a:xfrm>
          <a:prstGeom prst="rect">
            <a:avLst/>
          </a:prstGeom>
          <a:noFill/>
          <a:ln>
            <a:solidFill>
              <a:schemeClr val="bg1">
                <a:lumMod val="50000"/>
              </a:schemeClr>
            </a:solidFill>
          </a:ln>
        </p:spPr>
        <p:txBody>
          <a:bodyPr wrap="square" rtlCol="0">
            <a:spAutoFit/>
          </a:bodyPr>
          <a:lstStyle/>
          <a:p>
            <a:pPr algn="ctr"/>
            <a:r>
              <a:rPr kumimoji="1" lang="ja-JP" altLang="en-US" sz="1600" dirty="0"/>
              <a:t>電力システム</a:t>
            </a:r>
          </a:p>
        </p:txBody>
      </p:sp>
      <p:sp>
        <p:nvSpPr>
          <p:cNvPr id="6" name="テキスト ボックス 5">
            <a:extLst>
              <a:ext uri="{FF2B5EF4-FFF2-40B4-BE49-F238E27FC236}">
                <a16:creationId xmlns:a16="http://schemas.microsoft.com/office/drawing/2014/main" id="{2293C6AD-50D5-FC3D-4ADD-8E318CB8E6DD}"/>
              </a:ext>
            </a:extLst>
          </p:cNvPr>
          <p:cNvSpPr txBox="1"/>
          <p:nvPr/>
        </p:nvSpPr>
        <p:spPr>
          <a:xfrm>
            <a:off x="3956602" y="4569494"/>
            <a:ext cx="4387745" cy="338554"/>
          </a:xfrm>
          <a:prstGeom prst="rect">
            <a:avLst/>
          </a:prstGeom>
          <a:noFill/>
          <a:ln>
            <a:solidFill>
              <a:schemeClr val="bg1">
                <a:lumMod val="50000"/>
              </a:schemeClr>
            </a:solidFill>
          </a:ln>
        </p:spPr>
        <p:txBody>
          <a:bodyPr wrap="square" rtlCol="0">
            <a:spAutoFit/>
          </a:bodyPr>
          <a:lstStyle/>
          <a:p>
            <a:pPr algn="ctr"/>
            <a:r>
              <a:rPr kumimoji="1" lang="ja-JP" altLang="en-US" sz="1600" dirty="0"/>
              <a:t>鉄道相互直通運転</a:t>
            </a:r>
          </a:p>
        </p:txBody>
      </p:sp>
      <p:sp>
        <p:nvSpPr>
          <p:cNvPr id="7" name="テキスト ボックス 6">
            <a:extLst>
              <a:ext uri="{FF2B5EF4-FFF2-40B4-BE49-F238E27FC236}">
                <a16:creationId xmlns:a16="http://schemas.microsoft.com/office/drawing/2014/main" id="{A5D63D70-BC3E-BC00-E1AD-D2372665C8F0}"/>
              </a:ext>
            </a:extLst>
          </p:cNvPr>
          <p:cNvSpPr txBox="1"/>
          <p:nvPr/>
        </p:nvSpPr>
        <p:spPr>
          <a:xfrm>
            <a:off x="4906742" y="3721359"/>
            <a:ext cx="2487463" cy="338554"/>
          </a:xfrm>
          <a:prstGeom prst="rect">
            <a:avLst/>
          </a:prstGeom>
          <a:noFill/>
        </p:spPr>
        <p:txBody>
          <a:bodyPr wrap="square" rtlCol="0">
            <a:spAutoFit/>
          </a:bodyPr>
          <a:lstStyle/>
          <a:p>
            <a:pPr algn="ctr"/>
            <a:r>
              <a:rPr kumimoji="1" lang="ja-JP" altLang="en-US" sz="1600" b="1" dirty="0">
                <a:solidFill>
                  <a:schemeClr val="accent2"/>
                </a:solidFill>
              </a:rPr>
              <a:t>要請承認＋協力の混合型</a:t>
            </a:r>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軸に基づく事例分類の例</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3. </a:t>
            </a:r>
            <a:r>
              <a:rPr lang="ja-JP" altLang="en-US" sz="1600" b="1" dirty="0">
                <a:solidFill>
                  <a:schemeClr val="bg1"/>
                </a:solidFill>
              </a:rPr>
              <a:t>製造業と</a:t>
            </a:r>
            <a:r>
              <a:rPr lang="en-US" altLang="ja-JP" sz="1600" b="1" dirty="0">
                <a:solidFill>
                  <a:schemeClr val="bg1"/>
                </a:solidFill>
              </a:rPr>
              <a:t>System of Systems</a:t>
            </a:r>
            <a:r>
              <a:rPr lang="ja-JP" altLang="en-US" sz="1600" b="1" dirty="0">
                <a:solidFill>
                  <a:schemeClr val="bg1"/>
                </a:solidFill>
              </a:rPr>
              <a:t>　</a:t>
            </a:r>
            <a:r>
              <a:rPr lang="en-US" altLang="ja-JP" sz="1600" b="1" dirty="0">
                <a:solidFill>
                  <a:schemeClr val="bg1"/>
                </a:solidFill>
              </a:rPr>
              <a:t>&gt;</a:t>
            </a:r>
            <a:r>
              <a:rPr lang="ja-JP" altLang="en-US" sz="1600" b="1" dirty="0">
                <a:solidFill>
                  <a:schemeClr val="bg1"/>
                </a:solidFill>
              </a:rPr>
              <a:t>　製造業の</a:t>
            </a:r>
            <a:r>
              <a:rPr lang="en-US" altLang="ja-JP" sz="1600" b="1" dirty="0">
                <a:solidFill>
                  <a:schemeClr val="bg1"/>
                </a:solidFill>
              </a:rPr>
              <a:t>Smart Manufacturing</a:t>
            </a:r>
            <a:endParaRPr kumimoji="1" lang="ja-JP" altLang="en-US" sz="1600" b="1" dirty="0">
              <a:solidFill>
                <a:schemeClr val="bg1"/>
              </a:solidFill>
            </a:endParaRPr>
          </a:p>
        </p:txBody>
      </p:sp>
    </p:spTree>
    <p:extLst>
      <p:ext uri="{BB962C8B-B14F-4D97-AF65-F5344CB8AC3E}">
        <p14:creationId xmlns:p14="http://schemas.microsoft.com/office/powerpoint/2010/main" val="27707462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16</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5678557" cy="853432"/>
          </a:xfrm>
        </p:spPr>
        <p:txBody>
          <a:bodyPr/>
          <a:lstStyle/>
          <a:p>
            <a:r>
              <a:rPr lang="ja-JP" altLang="en-US" dirty="0"/>
              <a:t>横河電機が地域エネルギー管理システムを構築した事例。</a:t>
            </a:r>
            <a:endParaRPr lang="en-US" altLang="ja-JP" dirty="0"/>
          </a:p>
          <a:p>
            <a:r>
              <a:rPr lang="ja-JP" altLang="en-US" dirty="0"/>
              <a:t>より一般的な軸・事例から議論し、そこに我々なりの事例やアレンジを加えていく方法もある。</a:t>
            </a:r>
            <a:endParaRPr lang="en-US" altLang="ja-JP" dirty="0"/>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地域エネルギー管理システムの事例</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3. </a:t>
            </a:r>
            <a:r>
              <a:rPr lang="ja-JP" altLang="en-US" sz="1600" b="1" dirty="0">
                <a:solidFill>
                  <a:schemeClr val="bg1"/>
                </a:solidFill>
              </a:rPr>
              <a:t>製造業と</a:t>
            </a:r>
            <a:r>
              <a:rPr lang="en-US" altLang="ja-JP" sz="1600" b="1" dirty="0">
                <a:solidFill>
                  <a:schemeClr val="bg1"/>
                </a:solidFill>
              </a:rPr>
              <a:t>System of Systems</a:t>
            </a:r>
            <a:r>
              <a:rPr lang="ja-JP" altLang="en-US" sz="1600" b="1" dirty="0">
                <a:solidFill>
                  <a:schemeClr val="bg1"/>
                </a:solidFill>
              </a:rPr>
              <a:t>　</a:t>
            </a:r>
            <a:r>
              <a:rPr lang="en-US" altLang="ja-JP" sz="1600" b="1" dirty="0">
                <a:solidFill>
                  <a:schemeClr val="bg1"/>
                </a:solidFill>
              </a:rPr>
              <a:t>&gt;</a:t>
            </a:r>
            <a:r>
              <a:rPr lang="ja-JP" altLang="en-US" sz="1600" b="1" dirty="0">
                <a:solidFill>
                  <a:schemeClr val="bg1"/>
                </a:solidFill>
              </a:rPr>
              <a:t>　地域エネルギー管理システムの事例</a:t>
            </a:r>
            <a:endParaRPr kumimoji="1" lang="ja-JP" altLang="en-US" sz="1600" b="1" dirty="0">
              <a:solidFill>
                <a:schemeClr val="bg1"/>
              </a:solidFill>
            </a:endParaRPr>
          </a:p>
        </p:txBody>
      </p:sp>
      <p:sp>
        <p:nvSpPr>
          <p:cNvPr id="17" name="正方形/長方形 16">
            <a:extLst>
              <a:ext uri="{FF2B5EF4-FFF2-40B4-BE49-F238E27FC236}">
                <a16:creationId xmlns:a16="http://schemas.microsoft.com/office/drawing/2014/main" id="{96B64BDC-6DA7-803A-5091-92CD01DD9803}"/>
              </a:ext>
            </a:extLst>
          </p:cNvPr>
          <p:cNvSpPr/>
          <p:nvPr/>
        </p:nvSpPr>
        <p:spPr>
          <a:xfrm>
            <a:off x="8176382" y="1331696"/>
            <a:ext cx="1767648" cy="853432"/>
          </a:xfrm>
          <a:prstGeom prst="rect">
            <a:avLst/>
          </a:prstGeom>
          <a:solidFill>
            <a:schemeClr val="accent3">
              <a:lumMod val="40000"/>
              <a:lumOff val="6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正方形/長方形 17">
            <a:extLst>
              <a:ext uri="{FF2B5EF4-FFF2-40B4-BE49-F238E27FC236}">
                <a16:creationId xmlns:a16="http://schemas.microsoft.com/office/drawing/2014/main" id="{1BC51371-7D5A-58D4-3807-74B1E917547F}"/>
              </a:ext>
            </a:extLst>
          </p:cNvPr>
          <p:cNvSpPr/>
          <p:nvPr/>
        </p:nvSpPr>
        <p:spPr>
          <a:xfrm>
            <a:off x="10208667" y="1332727"/>
            <a:ext cx="1689974" cy="853432"/>
          </a:xfrm>
          <a:prstGeom prst="rect">
            <a:avLst/>
          </a:prstGeom>
          <a:solidFill>
            <a:schemeClr val="accent3">
              <a:lumMod val="40000"/>
              <a:lumOff val="6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正方形/長方形 19">
            <a:extLst>
              <a:ext uri="{FF2B5EF4-FFF2-40B4-BE49-F238E27FC236}">
                <a16:creationId xmlns:a16="http://schemas.microsoft.com/office/drawing/2014/main" id="{8909238F-FB28-9937-A7C6-34BEA70256DD}"/>
              </a:ext>
            </a:extLst>
          </p:cNvPr>
          <p:cNvSpPr/>
          <p:nvPr/>
        </p:nvSpPr>
        <p:spPr>
          <a:xfrm>
            <a:off x="6339285" y="4766774"/>
            <a:ext cx="5559903" cy="1140153"/>
          </a:xfrm>
          <a:prstGeom prst="rect">
            <a:avLst/>
          </a:prstGeom>
          <a:solidFill>
            <a:schemeClr val="accent4">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正方形/長方形 20">
            <a:extLst>
              <a:ext uri="{FF2B5EF4-FFF2-40B4-BE49-F238E27FC236}">
                <a16:creationId xmlns:a16="http://schemas.microsoft.com/office/drawing/2014/main" id="{91D66BEC-AF11-CDA2-5C6A-F19FF1A724C9}"/>
              </a:ext>
            </a:extLst>
          </p:cNvPr>
          <p:cNvSpPr/>
          <p:nvPr/>
        </p:nvSpPr>
        <p:spPr>
          <a:xfrm>
            <a:off x="6345565" y="2764173"/>
            <a:ext cx="5553623" cy="1726394"/>
          </a:xfrm>
          <a:prstGeom prst="rect">
            <a:avLst/>
          </a:prstGeom>
          <a:solidFill>
            <a:schemeClr val="accent6">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cxnSp>
        <p:nvCxnSpPr>
          <p:cNvPr id="22" name="コネクタ: カギ線 21">
            <a:extLst>
              <a:ext uri="{FF2B5EF4-FFF2-40B4-BE49-F238E27FC236}">
                <a16:creationId xmlns:a16="http://schemas.microsoft.com/office/drawing/2014/main" id="{1B4D4ECE-B633-9C79-47C3-23C6ABAC5CED}"/>
              </a:ext>
            </a:extLst>
          </p:cNvPr>
          <p:cNvCxnSpPr>
            <a:cxnSpLocks/>
            <a:stCxn id="72" idx="4"/>
            <a:endCxn id="73" idx="0"/>
          </p:cNvCxnSpPr>
          <p:nvPr/>
        </p:nvCxnSpPr>
        <p:spPr>
          <a:xfrm rot="5400000">
            <a:off x="7186667" y="3414150"/>
            <a:ext cx="930467" cy="2124075"/>
          </a:xfrm>
          <a:prstGeom prst="bentConnector3">
            <a:avLst>
              <a:gd name="adj1" fmla="val 50000"/>
            </a:avLst>
          </a:prstGeom>
          <a:ln w="38100">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4" name="四角形: 角を丸くする 23">
            <a:extLst>
              <a:ext uri="{FF2B5EF4-FFF2-40B4-BE49-F238E27FC236}">
                <a16:creationId xmlns:a16="http://schemas.microsoft.com/office/drawing/2014/main" id="{59BA1FB1-3953-5373-397D-DD7C74D02825}"/>
              </a:ext>
            </a:extLst>
          </p:cNvPr>
          <p:cNvSpPr/>
          <p:nvPr/>
        </p:nvSpPr>
        <p:spPr>
          <a:xfrm>
            <a:off x="8476161" y="2898617"/>
            <a:ext cx="1228005" cy="109648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25" name="グラフィックス 24" descr="稲妻 単色塗りつぶし">
            <a:extLst>
              <a:ext uri="{FF2B5EF4-FFF2-40B4-BE49-F238E27FC236}">
                <a16:creationId xmlns:a16="http://schemas.microsoft.com/office/drawing/2014/main" id="{07989F0E-B5EC-37C4-391C-4ABFC74A65D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20377" y="2343582"/>
            <a:ext cx="312523" cy="312523"/>
          </a:xfrm>
          <a:prstGeom prst="rect">
            <a:avLst/>
          </a:prstGeom>
        </p:spPr>
      </p:pic>
      <p:pic>
        <p:nvPicPr>
          <p:cNvPr id="26" name="グラフィックス 25" descr="工場 単色塗りつぶし">
            <a:extLst>
              <a:ext uri="{FF2B5EF4-FFF2-40B4-BE49-F238E27FC236}">
                <a16:creationId xmlns:a16="http://schemas.microsoft.com/office/drawing/2014/main" id="{28027E40-E6EC-758A-30C8-9374ADEBC8F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37865" y="4947783"/>
            <a:ext cx="590699" cy="590699"/>
          </a:xfrm>
          <a:prstGeom prst="rect">
            <a:avLst/>
          </a:prstGeom>
        </p:spPr>
      </p:pic>
      <p:cxnSp>
        <p:nvCxnSpPr>
          <p:cNvPr id="27" name="直線矢印コネクタ 26">
            <a:extLst>
              <a:ext uri="{FF2B5EF4-FFF2-40B4-BE49-F238E27FC236}">
                <a16:creationId xmlns:a16="http://schemas.microsoft.com/office/drawing/2014/main" id="{17F8AA6E-68D9-F9FE-F5CF-F85DA33CAEE4}"/>
              </a:ext>
            </a:extLst>
          </p:cNvPr>
          <p:cNvCxnSpPr>
            <a:cxnSpLocks/>
            <a:stCxn id="29" idx="3"/>
            <a:endCxn id="24" idx="1"/>
          </p:cNvCxnSpPr>
          <p:nvPr/>
        </p:nvCxnSpPr>
        <p:spPr>
          <a:xfrm flipV="1">
            <a:off x="7840599" y="3446861"/>
            <a:ext cx="635562" cy="2303"/>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28" name="グラフィックス 27" descr="稲妻 単色塗りつぶし">
            <a:extLst>
              <a:ext uri="{FF2B5EF4-FFF2-40B4-BE49-F238E27FC236}">
                <a16:creationId xmlns:a16="http://schemas.microsoft.com/office/drawing/2014/main" id="{98C22E6A-9FF8-8F01-4A5B-B9EF656791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00971" y="4084768"/>
            <a:ext cx="312523" cy="312523"/>
          </a:xfrm>
          <a:prstGeom prst="rect">
            <a:avLst/>
          </a:prstGeom>
        </p:spPr>
      </p:pic>
      <p:sp>
        <p:nvSpPr>
          <p:cNvPr id="29" name="四角形: 角を丸くする 28">
            <a:extLst>
              <a:ext uri="{FF2B5EF4-FFF2-40B4-BE49-F238E27FC236}">
                <a16:creationId xmlns:a16="http://schemas.microsoft.com/office/drawing/2014/main" id="{2B073259-9B8F-5C7C-6F2F-01011431E138}"/>
              </a:ext>
            </a:extLst>
          </p:cNvPr>
          <p:cNvSpPr/>
          <p:nvPr/>
        </p:nvSpPr>
        <p:spPr>
          <a:xfrm>
            <a:off x="6532531" y="3114272"/>
            <a:ext cx="1308068" cy="66978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30" name="グラフィックス 29" descr="ソーラー パネル 単色塗りつぶし">
            <a:extLst>
              <a:ext uri="{FF2B5EF4-FFF2-40B4-BE49-F238E27FC236}">
                <a16:creationId xmlns:a16="http://schemas.microsoft.com/office/drawing/2014/main" id="{B5CDF36A-BB49-962F-7776-11E0355AC46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228715" y="3241506"/>
            <a:ext cx="433233" cy="433233"/>
          </a:xfrm>
          <a:prstGeom prst="rect">
            <a:avLst/>
          </a:prstGeom>
        </p:spPr>
      </p:pic>
      <p:pic>
        <p:nvPicPr>
          <p:cNvPr id="31" name="Picture 2" descr="バッテリー | フリーのアイコンイラスト素材 icon-pit">
            <a:extLst>
              <a:ext uri="{FF2B5EF4-FFF2-40B4-BE49-F238E27FC236}">
                <a16:creationId xmlns:a16="http://schemas.microsoft.com/office/drawing/2014/main" id="{09F75FCD-7A09-4392-8548-717073608BB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38164" y="3220530"/>
            <a:ext cx="513981" cy="513981"/>
          </a:xfrm>
          <a:prstGeom prst="rect">
            <a:avLst/>
          </a:prstGeom>
          <a:noFill/>
          <a:extLst>
            <a:ext uri="{909E8E84-426E-40DD-AFC4-6F175D3DCCD1}">
              <a14:hiddenFill xmlns:a14="http://schemas.microsoft.com/office/drawing/2010/main">
                <a:solidFill>
                  <a:srgbClr val="FFFFFF"/>
                </a:solidFill>
              </a14:hiddenFill>
            </a:ext>
          </a:extLst>
        </p:spPr>
      </p:pic>
      <p:pic>
        <p:nvPicPr>
          <p:cNvPr id="32" name="グラフィックス 31" descr="倉庫 単色塗りつぶし">
            <a:extLst>
              <a:ext uri="{FF2B5EF4-FFF2-40B4-BE49-F238E27FC236}">
                <a16:creationId xmlns:a16="http://schemas.microsoft.com/office/drawing/2014/main" id="{3B36FA68-3923-013C-A991-CBC8100032A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453121" y="2168294"/>
            <a:ext cx="927027" cy="927027"/>
          </a:xfrm>
          <a:prstGeom prst="rect">
            <a:avLst/>
          </a:prstGeom>
        </p:spPr>
      </p:pic>
      <p:pic>
        <p:nvPicPr>
          <p:cNvPr id="33" name="グラフィックス 32" descr="工場 単色塗りつぶし">
            <a:extLst>
              <a:ext uri="{FF2B5EF4-FFF2-40B4-BE49-F238E27FC236}">
                <a16:creationId xmlns:a16="http://schemas.microsoft.com/office/drawing/2014/main" id="{6E7D7017-FA7C-B0B6-5EC0-10ABBBB460E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228206" y="4947783"/>
            <a:ext cx="590699" cy="590699"/>
          </a:xfrm>
          <a:prstGeom prst="rect">
            <a:avLst/>
          </a:prstGeom>
        </p:spPr>
      </p:pic>
      <p:pic>
        <p:nvPicPr>
          <p:cNvPr id="34" name="グラフィックス 33" descr="工場 単色塗りつぶし">
            <a:extLst>
              <a:ext uri="{FF2B5EF4-FFF2-40B4-BE49-F238E27FC236}">
                <a16:creationId xmlns:a16="http://schemas.microsoft.com/office/drawing/2014/main" id="{035BCB61-2EF3-42DB-98D6-108DF5BF314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018547" y="4947783"/>
            <a:ext cx="590699" cy="590699"/>
          </a:xfrm>
          <a:prstGeom prst="rect">
            <a:avLst/>
          </a:prstGeom>
        </p:spPr>
      </p:pic>
      <p:pic>
        <p:nvPicPr>
          <p:cNvPr id="35" name="グラフィックス 34" descr="工場 単色塗りつぶし">
            <a:extLst>
              <a:ext uri="{FF2B5EF4-FFF2-40B4-BE49-F238E27FC236}">
                <a16:creationId xmlns:a16="http://schemas.microsoft.com/office/drawing/2014/main" id="{CF65C02D-F2CF-74B8-0F69-044305E8612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808888" y="4947783"/>
            <a:ext cx="590699" cy="590699"/>
          </a:xfrm>
          <a:prstGeom prst="rect">
            <a:avLst/>
          </a:prstGeom>
        </p:spPr>
      </p:pic>
      <p:pic>
        <p:nvPicPr>
          <p:cNvPr id="36" name="グラフィックス 35" descr="工場 単色塗りつぶし">
            <a:extLst>
              <a:ext uri="{FF2B5EF4-FFF2-40B4-BE49-F238E27FC236}">
                <a16:creationId xmlns:a16="http://schemas.microsoft.com/office/drawing/2014/main" id="{3044D6C3-0819-C4D1-9021-1DCA402A503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599229" y="4947783"/>
            <a:ext cx="590699" cy="590699"/>
          </a:xfrm>
          <a:prstGeom prst="rect">
            <a:avLst/>
          </a:prstGeom>
        </p:spPr>
      </p:pic>
      <p:pic>
        <p:nvPicPr>
          <p:cNvPr id="37" name="グラフィックス 36" descr="工場 単色塗りつぶし">
            <a:extLst>
              <a:ext uri="{FF2B5EF4-FFF2-40B4-BE49-F238E27FC236}">
                <a16:creationId xmlns:a16="http://schemas.microsoft.com/office/drawing/2014/main" id="{16C852F6-F974-4365-31FE-D0B38304815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389570" y="4947783"/>
            <a:ext cx="590699" cy="590699"/>
          </a:xfrm>
          <a:prstGeom prst="rect">
            <a:avLst/>
          </a:prstGeom>
        </p:spPr>
      </p:pic>
      <p:pic>
        <p:nvPicPr>
          <p:cNvPr id="38" name="グラフィックス 37" descr="工場 単色塗りつぶし">
            <a:extLst>
              <a:ext uri="{FF2B5EF4-FFF2-40B4-BE49-F238E27FC236}">
                <a16:creationId xmlns:a16="http://schemas.microsoft.com/office/drawing/2014/main" id="{A6137A06-5EE5-16AC-AC42-5CD11DB7A7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179910" y="4947783"/>
            <a:ext cx="590699" cy="590699"/>
          </a:xfrm>
          <a:prstGeom prst="rect">
            <a:avLst/>
          </a:prstGeom>
        </p:spPr>
      </p:pic>
      <p:cxnSp>
        <p:nvCxnSpPr>
          <p:cNvPr id="39" name="コネクタ: カギ線 38">
            <a:extLst>
              <a:ext uri="{FF2B5EF4-FFF2-40B4-BE49-F238E27FC236}">
                <a16:creationId xmlns:a16="http://schemas.microsoft.com/office/drawing/2014/main" id="{55AE7B4C-7CA3-B7EB-B063-0C8881801BDD}"/>
              </a:ext>
            </a:extLst>
          </p:cNvPr>
          <p:cNvCxnSpPr>
            <a:cxnSpLocks/>
            <a:stCxn id="24" idx="2"/>
            <a:endCxn id="38" idx="0"/>
          </p:cNvCxnSpPr>
          <p:nvPr/>
        </p:nvCxnSpPr>
        <p:spPr>
          <a:xfrm rot="16200000" flipH="1">
            <a:off x="9806373" y="3278896"/>
            <a:ext cx="952678" cy="2385096"/>
          </a:xfrm>
          <a:prstGeom prst="bentConnector3">
            <a:avLst>
              <a:gd name="adj1" fmla="val 59998"/>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0" name="コネクタ: カギ線 39">
            <a:extLst>
              <a:ext uri="{FF2B5EF4-FFF2-40B4-BE49-F238E27FC236}">
                <a16:creationId xmlns:a16="http://schemas.microsoft.com/office/drawing/2014/main" id="{411AD7AE-E8C7-8941-C08A-F9C2222ECE08}"/>
              </a:ext>
            </a:extLst>
          </p:cNvPr>
          <p:cNvCxnSpPr>
            <a:cxnSpLocks/>
            <a:stCxn id="24" idx="2"/>
            <a:endCxn id="37" idx="0"/>
          </p:cNvCxnSpPr>
          <p:nvPr/>
        </p:nvCxnSpPr>
        <p:spPr>
          <a:xfrm rot="16200000" flipH="1">
            <a:off x="9411203" y="3674066"/>
            <a:ext cx="952678" cy="1594756"/>
          </a:xfrm>
          <a:prstGeom prst="bentConnector3">
            <a:avLst>
              <a:gd name="adj1" fmla="val 59998"/>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1" name="コネクタ: カギ線 40">
            <a:extLst>
              <a:ext uri="{FF2B5EF4-FFF2-40B4-BE49-F238E27FC236}">
                <a16:creationId xmlns:a16="http://schemas.microsoft.com/office/drawing/2014/main" id="{76ACF3BB-2920-C4D3-B994-405275A9FF81}"/>
              </a:ext>
            </a:extLst>
          </p:cNvPr>
          <p:cNvCxnSpPr>
            <a:cxnSpLocks/>
            <a:stCxn id="24" idx="2"/>
            <a:endCxn id="36" idx="0"/>
          </p:cNvCxnSpPr>
          <p:nvPr/>
        </p:nvCxnSpPr>
        <p:spPr>
          <a:xfrm rot="16200000" flipH="1">
            <a:off x="9016032" y="4069236"/>
            <a:ext cx="952678" cy="804415"/>
          </a:xfrm>
          <a:prstGeom prst="bentConnector3">
            <a:avLst>
              <a:gd name="adj1" fmla="val 60998"/>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2" name="コネクタ: カギ線 41">
            <a:extLst>
              <a:ext uri="{FF2B5EF4-FFF2-40B4-BE49-F238E27FC236}">
                <a16:creationId xmlns:a16="http://schemas.microsoft.com/office/drawing/2014/main" id="{F383AAF9-8B2E-0DE4-5A81-A7883F1BA316}"/>
              </a:ext>
            </a:extLst>
          </p:cNvPr>
          <p:cNvCxnSpPr>
            <a:cxnSpLocks/>
            <a:stCxn id="24" idx="2"/>
            <a:endCxn id="35" idx="0"/>
          </p:cNvCxnSpPr>
          <p:nvPr/>
        </p:nvCxnSpPr>
        <p:spPr>
          <a:xfrm rot="16200000" flipH="1">
            <a:off x="8620862" y="4464407"/>
            <a:ext cx="952678" cy="14074"/>
          </a:xfrm>
          <a:prstGeom prst="bentConnector3">
            <a:avLst>
              <a:gd name="adj1" fmla="val 50000"/>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3" name="コネクタ: カギ線 42">
            <a:extLst>
              <a:ext uri="{FF2B5EF4-FFF2-40B4-BE49-F238E27FC236}">
                <a16:creationId xmlns:a16="http://schemas.microsoft.com/office/drawing/2014/main" id="{489C0D37-05F2-BF04-3C18-77D466E95C7A}"/>
              </a:ext>
            </a:extLst>
          </p:cNvPr>
          <p:cNvCxnSpPr>
            <a:cxnSpLocks/>
            <a:stCxn id="24" idx="2"/>
            <a:endCxn id="34" idx="0"/>
          </p:cNvCxnSpPr>
          <p:nvPr/>
        </p:nvCxnSpPr>
        <p:spPr>
          <a:xfrm rot="5400000">
            <a:off x="8225692" y="4083311"/>
            <a:ext cx="952678" cy="776267"/>
          </a:xfrm>
          <a:prstGeom prst="bentConnector3">
            <a:avLst>
              <a:gd name="adj1" fmla="val 61998"/>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4" name="コネクタ: カギ線 43">
            <a:extLst>
              <a:ext uri="{FF2B5EF4-FFF2-40B4-BE49-F238E27FC236}">
                <a16:creationId xmlns:a16="http://schemas.microsoft.com/office/drawing/2014/main" id="{B72E848B-0F5A-25B1-8718-FDAD9DA4C9A5}"/>
              </a:ext>
            </a:extLst>
          </p:cNvPr>
          <p:cNvCxnSpPr>
            <a:cxnSpLocks/>
            <a:stCxn id="24" idx="2"/>
            <a:endCxn id="33" idx="0"/>
          </p:cNvCxnSpPr>
          <p:nvPr/>
        </p:nvCxnSpPr>
        <p:spPr>
          <a:xfrm rot="5400000">
            <a:off x="7830521" y="3688140"/>
            <a:ext cx="952678" cy="1566608"/>
          </a:xfrm>
          <a:prstGeom prst="bentConnector3">
            <a:avLst>
              <a:gd name="adj1" fmla="val 61998"/>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5" name="コネクタ: カギ線 44">
            <a:extLst>
              <a:ext uri="{FF2B5EF4-FFF2-40B4-BE49-F238E27FC236}">
                <a16:creationId xmlns:a16="http://schemas.microsoft.com/office/drawing/2014/main" id="{CDFE9160-A00E-C50E-5FAB-1E1521D728D4}"/>
              </a:ext>
            </a:extLst>
          </p:cNvPr>
          <p:cNvCxnSpPr>
            <a:cxnSpLocks/>
            <a:stCxn id="24" idx="2"/>
            <a:endCxn id="26" idx="0"/>
          </p:cNvCxnSpPr>
          <p:nvPr/>
        </p:nvCxnSpPr>
        <p:spPr>
          <a:xfrm rot="5400000">
            <a:off x="7435351" y="3292970"/>
            <a:ext cx="952678" cy="2356949"/>
          </a:xfrm>
          <a:prstGeom prst="bentConnector3">
            <a:avLst>
              <a:gd name="adj1" fmla="val 60998"/>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6" name="テキスト ボックス 45">
            <a:extLst>
              <a:ext uri="{FF2B5EF4-FFF2-40B4-BE49-F238E27FC236}">
                <a16:creationId xmlns:a16="http://schemas.microsoft.com/office/drawing/2014/main" id="{3F65238D-3F5B-0B03-6A0A-5485854AFCB2}"/>
              </a:ext>
            </a:extLst>
          </p:cNvPr>
          <p:cNvSpPr txBox="1"/>
          <p:nvPr/>
        </p:nvSpPr>
        <p:spPr>
          <a:xfrm>
            <a:off x="6246453" y="3770229"/>
            <a:ext cx="1792614" cy="307777"/>
          </a:xfrm>
          <a:prstGeom prst="rect">
            <a:avLst/>
          </a:prstGeom>
          <a:noFill/>
        </p:spPr>
        <p:txBody>
          <a:bodyPr wrap="square" rtlCol="0">
            <a:spAutoFit/>
          </a:bodyPr>
          <a:lstStyle/>
          <a:p>
            <a:pPr algn="ctr"/>
            <a:r>
              <a:rPr kumimoji="1" lang="ja-JP" altLang="en-US" sz="1400" dirty="0"/>
              <a:t>再生可能エネルギー</a:t>
            </a:r>
          </a:p>
        </p:txBody>
      </p:sp>
      <p:pic>
        <p:nvPicPr>
          <p:cNvPr id="47" name="グラフィックス 46" descr="送電塔 単色塗りつぶし">
            <a:extLst>
              <a:ext uri="{FF2B5EF4-FFF2-40B4-BE49-F238E27FC236}">
                <a16:creationId xmlns:a16="http://schemas.microsoft.com/office/drawing/2014/main" id="{727BFFBC-7108-794C-68F9-FE7FDEC5CD2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423562" y="1589734"/>
            <a:ext cx="537120" cy="537120"/>
          </a:xfrm>
          <a:prstGeom prst="rect">
            <a:avLst/>
          </a:prstGeom>
        </p:spPr>
      </p:pic>
      <p:pic>
        <p:nvPicPr>
          <p:cNvPr id="48" name="Picture 4" descr="ガスタンクのアイコン">
            <a:extLst>
              <a:ext uri="{FF2B5EF4-FFF2-40B4-BE49-F238E27FC236}">
                <a16:creationId xmlns:a16="http://schemas.microsoft.com/office/drawing/2014/main" id="{806E4B23-AD4C-3240-615C-8D8B018B7A5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370088" y="1518602"/>
            <a:ext cx="693850" cy="693850"/>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6" descr="cogeneration Icon 1233995">
            <a:extLst>
              <a:ext uri="{FF2B5EF4-FFF2-40B4-BE49-F238E27FC236}">
                <a16:creationId xmlns:a16="http://schemas.microsoft.com/office/drawing/2014/main" id="{C1B94C42-F14A-7EE0-2F38-F5A6B0935C72}"/>
              </a:ext>
            </a:extLst>
          </p:cNvPr>
          <p:cNvPicPr>
            <a:picLocks noChangeAspect="1" noChangeArrowheads="1"/>
          </p:cNvPicPr>
          <p:nvPr/>
        </p:nvPicPr>
        <p:blipFill rotWithShape="1">
          <a:blip r:embed="rId14">
            <a:extLst>
              <a:ext uri="{28A0092B-C50C-407E-A947-70E740481C1C}">
                <a14:useLocalDpi xmlns:a14="http://schemas.microsoft.com/office/drawing/2010/main" val="0"/>
              </a:ext>
            </a:extLst>
          </a:blip>
          <a:srcRect l="16009" t="24441" r="15451" b="24287"/>
          <a:stretch/>
        </p:blipFill>
        <p:spPr bwMode="auto">
          <a:xfrm>
            <a:off x="10828781" y="3087157"/>
            <a:ext cx="848674" cy="634870"/>
          </a:xfrm>
          <a:prstGeom prst="rect">
            <a:avLst/>
          </a:prstGeom>
          <a:noFill/>
          <a:extLst>
            <a:ext uri="{909E8E84-426E-40DD-AFC4-6F175D3DCCD1}">
              <a14:hiddenFill xmlns:a14="http://schemas.microsoft.com/office/drawing/2010/main">
                <a:solidFill>
                  <a:srgbClr val="FFFFFF"/>
                </a:solidFill>
              </a14:hiddenFill>
            </a:ext>
          </a:extLst>
        </p:spPr>
      </p:pic>
      <p:pic>
        <p:nvPicPr>
          <p:cNvPr id="50" name="グラフィックス 49" descr="建設作業員男性 単色塗りつぶし">
            <a:extLst>
              <a:ext uri="{FF2B5EF4-FFF2-40B4-BE49-F238E27FC236}">
                <a16:creationId xmlns:a16="http://schemas.microsoft.com/office/drawing/2014/main" id="{FC470CFD-5E92-78FA-8952-40710134B486}"/>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9184014" y="3069696"/>
            <a:ext cx="565753" cy="565753"/>
          </a:xfrm>
          <a:prstGeom prst="rect">
            <a:avLst/>
          </a:prstGeom>
        </p:spPr>
      </p:pic>
      <p:cxnSp>
        <p:nvCxnSpPr>
          <p:cNvPr id="51" name="直線矢印コネクタ 50">
            <a:extLst>
              <a:ext uri="{FF2B5EF4-FFF2-40B4-BE49-F238E27FC236}">
                <a16:creationId xmlns:a16="http://schemas.microsoft.com/office/drawing/2014/main" id="{B1C1A252-5797-7DA1-CD62-A4CF2D273729}"/>
              </a:ext>
            </a:extLst>
          </p:cNvPr>
          <p:cNvCxnSpPr>
            <a:cxnSpLocks/>
          </p:cNvCxnSpPr>
          <p:nvPr/>
        </p:nvCxnSpPr>
        <p:spPr>
          <a:xfrm>
            <a:off x="11077461" y="2186159"/>
            <a:ext cx="4206" cy="900998"/>
          </a:xfrm>
          <a:prstGeom prst="straightConnector1">
            <a:avLst/>
          </a:prstGeom>
          <a:ln w="38100">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68B9AC7D-FCBA-AC4F-F53D-762F3BA610A3}"/>
              </a:ext>
            </a:extLst>
          </p:cNvPr>
          <p:cNvSpPr txBox="1"/>
          <p:nvPr/>
        </p:nvSpPr>
        <p:spPr>
          <a:xfrm>
            <a:off x="8166466" y="1336515"/>
            <a:ext cx="1058405" cy="307777"/>
          </a:xfrm>
          <a:prstGeom prst="rect">
            <a:avLst/>
          </a:prstGeom>
          <a:noFill/>
        </p:spPr>
        <p:txBody>
          <a:bodyPr wrap="square" rtlCol="0">
            <a:spAutoFit/>
          </a:bodyPr>
          <a:lstStyle/>
          <a:p>
            <a:pPr algn="ctr"/>
            <a:r>
              <a:rPr kumimoji="1" lang="ja-JP" altLang="en-US" sz="1400" dirty="0"/>
              <a:t>電力系統</a:t>
            </a:r>
          </a:p>
        </p:txBody>
      </p:sp>
      <p:sp>
        <p:nvSpPr>
          <p:cNvPr id="53" name="正方形/長方形 52">
            <a:extLst>
              <a:ext uri="{FF2B5EF4-FFF2-40B4-BE49-F238E27FC236}">
                <a16:creationId xmlns:a16="http://schemas.microsoft.com/office/drawing/2014/main" id="{5BAB5B8B-FFC3-3E0A-395A-6B545EB4886D}"/>
              </a:ext>
            </a:extLst>
          </p:cNvPr>
          <p:cNvSpPr/>
          <p:nvPr/>
        </p:nvSpPr>
        <p:spPr>
          <a:xfrm>
            <a:off x="8676183" y="3621712"/>
            <a:ext cx="831072" cy="268211"/>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bg1"/>
                </a:solidFill>
              </a:rPr>
              <a:t>CEMS</a:t>
            </a:r>
            <a:endParaRPr kumimoji="1" lang="ja-JP" altLang="en-US" sz="1400" dirty="0">
              <a:solidFill>
                <a:schemeClr val="bg1"/>
              </a:solidFill>
            </a:endParaRPr>
          </a:p>
        </p:txBody>
      </p:sp>
      <p:sp>
        <p:nvSpPr>
          <p:cNvPr id="54" name="テキスト ボックス 53">
            <a:extLst>
              <a:ext uri="{FF2B5EF4-FFF2-40B4-BE49-F238E27FC236}">
                <a16:creationId xmlns:a16="http://schemas.microsoft.com/office/drawing/2014/main" id="{215566B6-E36B-29EF-5484-FD227ACACE79}"/>
              </a:ext>
            </a:extLst>
          </p:cNvPr>
          <p:cNvSpPr txBox="1"/>
          <p:nvPr/>
        </p:nvSpPr>
        <p:spPr>
          <a:xfrm>
            <a:off x="7598123" y="5902779"/>
            <a:ext cx="3012227" cy="338554"/>
          </a:xfrm>
          <a:prstGeom prst="rect">
            <a:avLst/>
          </a:prstGeom>
          <a:noFill/>
        </p:spPr>
        <p:txBody>
          <a:bodyPr wrap="square" rtlCol="0">
            <a:spAutoFit/>
          </a:bodyPr>
          <a:lstStyle/>
          <a:p>
            <a:pPr algn="ctr"/>
            <a:r>
              <a:rPr kumimoji="1" lang="ja-JP" altLang="en-US" sz="1600" b="1" dirty="0">
                <a:solidFill>
                  <a:schemeClr val="accent4"/>
                </a:solidFill>
              </a:rPr>
              <a:t>工業団地 </a:t>
            </a:r>
            <a:r>
              <a:rPr kumimoji="1" lang="en-US" altLang="ja-JP" sz="1600" b="1" dirty="0">
                <a:solidFill>
                  <a:schemeClr val="accent4"/>
                </a:solidFill>
              </a:rPr>
              <a:t>(7</a:t>
            </a:r>
            <a:r>
              <a:rPr kumimoji="1" lang="ja-JP" altLang="en-US" sz="1600" b="1" dirty="0">
                <a:solidFill>
                  <a:schemeClr val="accent4"/>
                </a:solidFill>
              </a:rPr>
              <a:t>工場</a:t>
            </a:r>
            <a:r>
              <a:rPr kumimoji="1" lang="en-US" altLang="ja-JP" sz="1600" b="1" dirty="0">
                <a:solidFill>
                  <a:schemeClr val="accent4"/>
                </a:solidFill>
              </a:rPr>
              <a:t>)</a:t>
            </a:r>
            <a:endParaRPr kumimoji="1" lang="ja-JP" altLang="en-US" sz="1600" b="1" dirty="0">
              <a:solidFill>
                <a:schemeClr val="accent4"/>
              </a:solidFill>
            </a:endParaRPr>
          </a:p>
        </p:txBody>
      </p:sp>
      <p:sp>
        <p:nvSpPr>
          <p:cNvPr id="55" name="テキスト ボックス 54">
            <a:extLst>
              <a:ext uri="{FF2B5EF4-FFF2-40B4-BE49-F238E27FC236}">
                <a16:creationId xmlns:a16="http://schemas.microsoft.com/office/drawing/2014/main" id="{185B0D31-7834-3EA7-6681-50582B7124C2}"/>
              </a:ext>
            </a:extLst>
          </p:cNvPr>
          <p:cNvSpPr txBox="1"/>
          <p:nvPr/>
        </p:nvSpPr>
        <p:spPr>
          <a:xfrm>
            <a:off x="6195612" y="1927289"/>
            <a:ext cx="1442044" cy="338554"/>
          </a:xfrm>
          <a:prstGeom prst="rect">
            <a:avLst/>
          </a:prstGeom>
          <a:noFill/>
        </p:spPr>
        <p:txBody>
          <a:bodyPr wrap="square" rtlCol="0">
            <a:spAutoFit/>
          </a:bodyPr>
          <a:lstStyle/>
          <a:p>
            <a:pPr algn="ctr"/>
            <a:r>
              <a:rPr kumimoji="1" lang="ja-JP" altLang="en-US" sz="1600" b="1" dirty="0">
                <a:solidFill>
                  <a:schemeClr val="accent1"/>
                </a:solidFill>
              </a:rPr>
              <a:t>中央事業体</a:t>
            </a:r>
          </a:p>
        </p:txBody>
      </p:sp>
      <p:sp>
        <p:nvSpPr>
          <p:cNvPr id="56" name="テキスト ボックス 55">
            <a:extLst>
              <a:ext uri="{FF2B5EF4-FFF2-40B4-BE49-F238E27FC236}">
                <a16:creationId xmlns:a16="http://schemas.microsoft.com/office/drawing/2014/main" id="{EA503EE9-00CB-7E78-6439-345B4DC94B7E}"/>
              </a:ext>
            </a:extLst>
          </p:cNvPr>
          <p:cNvSpPr txBox="1"/>
          <p:nvPr/>
        </p:nvSpPr>
        <p:spPr>
          <a:xfrm>
            <a:off x="10593735" y="3732119"/>
            <a:ext cx="1293389" cy="307777"/>
          </a:xfrm>
          <a:prstGeom prst="rect">
            <a:avLst/>
          </a:prstGeom>
          <a:noFill/>
        </p:spPr>
        <p:txBody>
          <a:bodyPr wrap="square" rtlCol="0">
            <a:spAutoFit/>
          </a:bodyPr>
          <a:lstStyle/>
          <a:p>
            <a:pPr algn="ctr"/>
            <a:r>
              <a:rPr kumimoji="1" lang="ja-JP" altLang="en-US" sz="1400" dirty="0"/>
              <a:t>コジェネシステム</a:t>
            </a:r>
          </a:p>
        </p:txBody>
      </p:sp>
      <p:pic>
        <p:nvPicPr>
          <p:cNvPr id="57" name="グラフィックス 56" descr="コンピューター 単色塗りつぶし">
            <a:extLst>
              <a:ext uri="{FF2B5EF4-FFF2-40B4-BE49-F238E27FC236}">
                <a16:creationId xmlns:a16="http://schemas.microsoft.com/office/drawing/2014/main" id="{C3D7DB72-B829-BA66-14E0-A8DE2E60BB7C}"/>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8559325" y="3037658"/>
            <a:ext cx="636637" cy="636637"/>
          </a:xfrm>
          <a:prstGeom prst="rect">
            <a:avLst/>
          </a:prstGeom>
        </p:spPr>
      </p:pic>
      <p:pic>
        <p:nvPicPr>
          <p:cNvPr id="58" name="グラフィックス 57" descr="コンピューター 単色塗りつぶし">
            <a:extLst>
              <a:ext uri="{FF2B5EF4-FFF2-40B4-BE49-F238E27FC236}">
                <a16:creationId xmlns:a16="http://schemas.microsoft.com/office/drawing/2014/main" id="{D424885C-DA5E-FE2B-F23F-914DE788633B}"/>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7346011" y="5503343"/>
            <a:ext cx="380924" cy="380924"/>
          </a:xfrm>
          <a:prstGeom prst="rect">
            <a:avLst/>
          </a:prstGeom>
        </p:spPr>
      </p:pic>
      <p:pic>
        <p:nvPicPr>
          <p:cNvPr id="59" name="グラフィックス 58" descr="コンピューター 単色塗りつぶし">
            <a:extLst>
              <a:ext uri="{FF2B5EF4-FFF2-40B4-BE49-F238E27FC236}">
                <a16:creationId xmlns:a16="http://schemas.microsoft.com/office/drawing/2014/main" id="{837A5D6A-5823-B9B0-E9BC-E0DE7499015B}"/>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6577336" y="5503343"/>
            <a:ext cx="380924" cy="380924"/>
          </a:xfrm>
          <a:prstGeom prst="rect">
            <a:avLst/>
          </a:prstGeom>
        </p:spPr>
      </p:pic>
      <p:pic>
        <p:nvPicPr>
          <p:cNvPr id="60" name="グラフィックス 59" descr="コンピューター 単色塗りつぶし">
            <a:extLst>
              <a:ext uri="{FF2B5EF4-FFF2-40B4-BE49-F238E27FC236}">
                <a16:creationId xmlns:a16="http://schemas.microsoft.com/office/drawing/2014/main" id="{ADCF1B60-33C3-04D1-1C31-4C5D680F35DA}"/>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8136018" y="5503343"/>
            <a:ext cx="380924" cy="380924"/>
          </a:xfrm>
          <a:prstGeom prst="rect">
            <a:avLst/>
          </a:prstGeom>
        </p:spPr>
      </p:pic>
      <p:pic>
        <p:nvPicPr>
          <p:cNvPr id="61" name="グラフィックス 60" descr="コンピューター 単色塗りつぶし">
            <a:extLst>
              <a:ext uri="{FF2B5EF4-FFF2-40B4-BE49-F238E27FC236}">
                <a16:creationId xmlns:a16="http://schemas.microsoft.com/office/drawing/2014/main" id="{D57380E2-9A53-0584-7E0B-DAA4545231FF}"/>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8930225" y="5503343"/>
            <a:ext cx="380924" cy="380924"/>
          </a:xfrm>
          <a:prstGeom prst="rect">
            <a:avLst/>
          </a:prstGeom>
        </p:spPr>
      </p:pic>
      <p:pic>
        <p:nvPicPr>
          <p:cNvPr id="62" name="グラフィックス 61" descr="コンピューター 単色塗りつぶし">
            <a:extLst>
              <a:ext uri="{FF2B5EF4-FFF2-40B4-BE49-F238E27FC236}">
                <a16:creationId xmlns:a16="http://schemas.microsoft.com/office/drawing/2014/main" id="{DFF4B878-2556-B666-24D1-B63F0DBF2126}"/>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9698436" y="5503343"/>
            <a:ext cx="380924" cy="380924"/>
          </a:xfrm>
          <a:prstGeom prst="rect">
            <a:avLst/>
          </a:prstGeom>
        </p:spPr>
      </p:pic>
      <p:pic>
        <p:nvPicPr>
          <p:cNvPr id="63" name="グラフィックス 62" descr="コンピューター 単色塗りつぶし">
            <a:extLst>
              <a:ext uri="{FF2B5EF4-FFF2-40B4-BE49-F238E27FC236}">
                <a16:creationId xmlns:a16="http://schemas.microsoft.com/office/drawing/2014/main" id="{A998DCF3-86B2-BD7A-4A8C-596856918D6F}"/>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0516086" y="5503343"/>
            <a:ext cx="380924" cy="380924"/>
          </a:xfrm>
          <a:prstGeom prst="rect">
            <a:avLst/>
          </a:prstGeom>
        </p:spPr>
      </p:pic>
      <p:pic>
        <p:nvPicPr>
          <p:cNvPr id="64" name="グラフィックス 63" descr="コンピューター 単色塗りつぶし">
            <a:extLst>
              <a:ext uri="{FF2B5EF4-FFF2-40B4-BE49-F238E27FC236}">
                <a16:creationId xmlns:a16="http://schemas.microsoft.com/office/drawing/2014/main" id="{472790CF-F76B-DA8D-1FC8-F8149129148F}"/>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1282650" y="5503343"/>
            <a:ext cx="380924" cy="380924"/>
          </a:xfrm>
          <a:prstGeom prst="rect">
            <a:avLst/>
          </a:prstGeom>
        </p:spPr>
      </p:pic>
      <p:sp>
        <p:nvSpPr>
          <p:cNvPr id="65" name="テキスト ボックス 64">
            <a:extLst>
              <a:ext uri="{FF2B5EF4-FFF2-40B4-BE49-F238E27FC236}">
                <a16:creationId xmlns:a16="http://schemas.microsoft.com/office/drawing/2014/main" id="{90B4E7CC-05F3-25B4-FC5F-D1271E25A875}"/>
              </a:ext>
            </a:extLst>
          </p:cNvPr>
          <p:cNvSpPr txBox="1"/>
          <p:nvPr/>
        </p:nvSpPr>
        <p:spPr>
          <a:xfrm>
            <a:off x="6357128" y="5874731"/>
            <a:ext cx="848674" cy="307777"/>
          </a:xfrm>
          <a:prstGeom prst="rect">
            <a:avLst/>
          </a:prstGeom>
          <a:noFill/>
        </p:spPr>
        <p:txBody>
          <a:bodyPr wrap="square" rtlCol="0">
            <a:spAutoFit/>
          </a:bodyPr>
          <a:lstStyle/>
          <a:p>
            <a:pPr algn="ctr"/>
            <a:r>
              <a:rPr kumimoji="1" lang="en-US" altLang="ja-JP" sz="1400" dirty="0"/>
              <a:t>FEMS</a:t>
            </a:r>
            <a:endParaRPr kumimoji="1" lang="ja-JP" altLang="en-US" sz="1400" dirty="0"/>
          </a:p>
        </p:txBody>
      </p:sp>
      <p:cxnSp>
        <p:nvCxnSpPr>
          <p:cNvPr id="66" name="直線矢印コネクタ 65">
            <a:extLst>
              <a:ext uri="{FF2B5EF4-FFF2-40B4-BE49-F238E27FC236}">
                <a16:creationId xmlns:a16="http://schemas.microsoft.com/office/drawing/2014/main" id="{830946CE-05A7-48BA-D881-B568515E97A7}"/>
              </a:ext>
            </a:extLst>
          </p:cNvPr>
          <p:cNvCxnSpPr>
            <a:cxnSpLocks/>
          </p:cNvCxnSpPr>
          <p:nvPr/>
        </p:nvCxnSpPr>
        <p:spPr>
          <a:xfrm flipH="1">
            <a:off x="8910957" y="2185128"/>
            <a:ext cx="6374" cy="742569"/>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7" name="直線矢印コネクタ 66">
            <a:extLst>
              <a:ext uri="{FF2B5EF4-FFF2-40B4-BE49-F238E27FC236}">
                <a16:creationId xmlns:a16="http://schemas.microsoft.com/office/drawing/2014/main" id="{6FE20DC2-1B3A-43F6-B044-AF40941FCEEE}"/>
              </a:ext>
            </a:extLst>
          </p:cNvPr>
          <p:cNvCxnSpPr>
            <a:cxnSpLocks/>
          </p:cNvCxnSpPr>
          <p:nvPr/>
        </p:nvCxnSpPr>
        <p:spPr>
          <a:xfrm flipH="1">
            <a:off x="9825091" y="3422481"/>
            <a:ext cx="915098" cy="0"/>
          </a:xfrm>
          <a:prstGeom prst="straightConnector1">
            <a:avLst/>
          </a:prstGeom>
          <a:ln w="38100">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D4C4023E-E60B-93A5-9764-AAF0857224E5}"/>
              </a:ext>
            </a:extLst>
          </p:cNvPr>
          <p:cNvCxnSpPr>
            <a:cxnSpLocks/>
          </p:cNvCxnSpPr>
          <p:nvPr/>
        </p:nvCxnSpPr>
        <p:spPr>
          <a:xfrm>
            <a:off x="9887470" y="3578299"/>
            <a:ext cx="910744" cy="0"/>
          </a:xfrm>
          <a:prstGeom prst="straightConnector1">
            <a:avLst/>
          </a:prstGeom>
          <a:ln w="38100">
            <a:solidFill>
              <a:schemeClr val="bg1">
                <a:lumMod val="50000"/>
              </a:schemeClr>
            </a:solidFill>
            <a:prstDash val="dash"/>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9" name="テキスト ボックス 68">
            <a:extLst>
              <a:ext uri="{FF2B5EF4-FFF2-40B4-BE49-F238E27FC236}">
                <a16:creationId xmlns:a16="http://schemas.microsoft.com/office/drawing/2014/main" id="{D37C6922-530A-972E-A611-D36A67F0112B}"/>
              </a:ext>
            </a:extLst>
          </p:cNvPr>
          <p:cNvSpPr txBox="1"/>
          <p:nvPr/>
        </p:nvSpPr>
        <p:spPr>
          <a:xfrm>
            <a:off x="9774326" y="3590662"/>
            <a:ext cx="1024474" cy="313857"/>
          </a:xfrm>
          <a:prstGeom prst="rect">
            <a:avLst/>
          </a:prstGeom>
          <a:noFill/>
        </p:spPr>
        <p:txBody>
          <a:bodyPr wrap="square" rtlCol="0">
            <a:spAutoFit/>
          </a:bodyPr>
          <a:lstStyle/>
          <a:p>
            <a:pPr algn="ctr"/>
            <a:r>
              <a:rPr kumimoji="1" lang="ja-JP" altLang="en-US" sz="1400" dirty="0"/>
              <a:t>操作</a:t>
            </a:r>
          </a:p>
        </p:txBody>
      </p:sp>
      <p:pic>
        <p:nvPicPr>
          <p:cNvPr id="70" name="グラフィックス 69" descr="稲妻 単色塗りつぶし">
            <a:extLst>
              <a:ext uri="{FF2B5EF4-FFF2-40B4-BE49-F238E27FC236}">
                <a16:creationId xmlns:a16="http://schemas.microsoft.com/office/drawing/2014/main" id="{7011C61E-8892-36E7-CE27-180ABC6F9DC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005930" y="3073291"/>
            <a:ext cx="312523" cy="312523"/>
          </a:xfrm>
          <a:prstGeom prst="rect">
            <a:avLst/>
          </a:prstGeom>
        </p:spPr>
      </p:pic>
      <p:pic>
        <p:nvPicPr>
          <p:cNvPr id="71" name="グラフィックス 70" descr="稲妻 単色塗りつぶし">
            <a:extLst>
              <a:ext uri="{FF2B5EF4-FFF2-40B4-BE49-F238E27FC236}">
                <a16:creationId xmlns:a16="http://schemas.microsoft.com/office/drawing/2014/main" id="{33146C52-DFD0-9E18-8D10-BAA708A939A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22313" y="2967083"/>
            <a:ext cx="312523" cy="312523"/>
          </a:xfrm>
          <a:prstGeom prst="rect">
            <a:avLst/>
          </a:prstGeom>
        </p:spPr>
      </p:pic>
      <p:sp>
        <p:nvSpPr>
          <p:cNvPr id="72" name="楕円 71">
            <a:extLst>
              <a:ext uri="{FF2B5EF4-FFF2-40B4-BE49-F238E27FC236}">
                <a16:creationId xmlns:a16="http://schemas.microsoft.com/office/drawing/2014/main" id="{A15872E4-B9E9-97D4-DBBF-1DD67E1F50AD}"/>
              </a:ext>
            </a:extLst>
          </p:cNvPr>
          <p:cNvSpPr/>
          <p:nvPr/>
        </p:nvSpPr>
        <p:spPr>
          <a:xfrm>
            <a:off x="8671074" y="3941296"/>
            <a:ext cx="85725" cy="6965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3" name="楕円 72">
            <a:extLst>
              <a:ext uri="{FF2B5EF4-FFF2-40B4-BE49-F238E27FC236}">
                <a16:creationId xmlns:a16="http://schemas.microsoft.com/office/drawing/2014/main" id="{1E9F7E0F-2A3F-3D99-A10D-F216EA4FCDF6}"/>
              </a:ext>
            </a:extLst>
          </p:cNvPr>
          <p:cNvSpPr/>
          <p:nvPr/>
        </p:nvSpPr>
        <p:spPr>
          <a:xfrm>
            <a:off x="6546999" y="4941421"/>
            <a:ext cx="85725" cy="6965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4" name="楕円 73">
            <a:extLst>
              <a:ext uri="{FF2B5EF4-FFF2-40B4-BE49-F238E27FC236}">
                <a16:creationId xmlns:a16="http://schemas.microsoft.com/office/drawing/2014/main" id="{05B8E1CA-1524-044A-71D9-FE617734C757}"/>
              </a:ext>
            </a:extLst>
          </p:cNvPr>
          <p:cNvSpPr/>
          <p:nvPr/>
        </p:nvSpPr>
        <p:spPr>
          <a:xfrm>
            <a:off x="7337574" y="4941421"/>
            <a:ext cx="85725" cy="6965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75" name="コネクタ: カギ線 74">
            <a:extLst>
              <a:ext uri="{FF2B5EF4-FFF2-40B4-BE49-F238E27FC236}">
                <a16:creationId xmlns:a16="http://schemas.microsoft.com/office/drawing/2014/main" id="{F86F440F-4BB4-38CA-B004-B9A4AA4CC7C0}"/>
              </a:ext>
            </a:extLst>
          </p:cNvPr>
          <p:cNvCxnSpPr>
            <a:cxnSpLocks/>
            <a:stCxn id="72" idx="4"/>
            <a:endCxn id="74" idx="7"/>
          </p:cNvCxnSpPr>
          <p:nvPr/>
        </p:nvCxnSpPr>
        <p:spPr>
          <a:xfrm rot="5400000">
            <a:off x="7592007" y="3829692"/>
            <a:ext cx="940668" cy="1303192"/>
          </a:xfrm>
          <a:prstGeom prst="bentConnector3">
            <a:avLst>
              <a:gd name="adj1" fmla="val 50000"/>
            </a:avLst>
          </a:prstGeom>
          <a:ln w="38100">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76" name="グラフィックス 75" descr="火 枠線">
            <a:extLst>
              <a:ext uri="{FF2B5EF4-FFF2-40B4-BE49-F238E27FC236}">
                <a16:creationId xmlns:a16="http://schemas.microsoft.com/office/drawing/2014/main" id="{17E250A1-F201-B757-2BAD-A2027EC4CA9B}"/>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0713021" y="2332188"/>
            <a:ext cx="314085" cy="314085"/>
          </a:xfrm>
          <a:prstGeom prst="rect">
            <a:avLst/>
          </a:prstGeom>
        </p:spPr>
      </p:pic>
      <p:cxnSp>
        <p:nvCxnSpPr>
          <p:cNvPr id="77" name="直線矢印コネクタ 76">
            <a:extLst>
              <a:ext uri="{FF2B5EF4-FFF2-40B4-BE49-F238E27FC236}">
                <a16:creationId xmlns:a16="http://schemas.microsoft.com/office/drawing/2014/main" id="{22EFB396-E803-DDF8-D533-41DC20114041}"/>
              </a:ext>
            </a:extLst>
          </p:cNvPr>
          <p:cNvCxnSpPr>
            <a:cxnSpLocks/>
          </p:cNvCxnSpPr>
          <p:nvPr/>
        </p:nvCxnSpPr>
        <p:spPr>
          <a:xfrm>
            <a:off x="9519949" y="3995104"/>
            <a:ext cx="0" cy="495463"/>
          </a:xfrm>
          <a:prstGeom prst="straightConnector1">
            <a:avLst/>
          </a:prstGeom>
          <a:ln w="38100">
            <a:solidFill>
              <a:schemeClr val="bg1">
                <a:lumMod val="50000"/>
              </a:schemeClr>
            </a:solidFill>
            <a:prstDash val="dash"/>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8" name="テキスト ボックス 77">
            <a:extLst>
              <a:ext uri="{FF2B5EF4-FFF2-40B4-BE49-F238E27FC236}">
                <a16:creationId xmlns:a16="http://schemas.microsoft.com/office/drawing/2014/main" id="{787926D4-9DE2-BAA9-A46A-97756E881F0C}"/>
              </a:ext>
            </a:extLst>
          </p:cNvPr>
          <p:cNvSpPr txBox="1"/>
          <p:nvPr/>
        </p:nvSpPr>
        <p:spPr>
          <a:xfrm>
            <a:off x="9466890" y="4083462"/>
            <a:ext cx="1255015" cy="307777"/>
          </a:xfrm>
          <a:prstGeom prst="rect">
            <a:avLst/>
          </a:prstGeom>
          <a:noFill/>
        </p:spPr>
        <p:txBody>
          <a:bodyPr wrap="square" rtlCol="0">
            <a:spAutoFit/>
          </a:bodyPr>
          <a:lstStyle/>
          <a:p>
            <a:pPr algn="ctr"/>
            <a:r>
              <a:rPr kumimoji="1" lang="ja-JP" altLang="en-US" sz="1400" dirty="0"/>
              <a:t>需要抑制要請</a:t>
            </a:r>
          </a:p>
        </p:txBody>
      </p:sp>
      <p:cxnSp>
        <p:nvCxnSpPr>
          <p:cNvPr id="79" name="直線矢印コネクタ 78">
            <a:extLst>
              <a:ext uri="{FF2B5EF4-FFF2-40B4-BE49-F238E27FC236}">
                <a16:creationId xmlns:a16="http://schemas.microsoft.com/office/drawing/2014/main" id="{0CCE2580-753F-51DF-D6F6-74F94A319294}"/>
              </a:ext>
            </a:extLst>
          </p:cNvPr>
          <p:cNvCxnSpPr>
            <a:cxnSpLocks/>
          </p:cNvCxnSpPr>
          <p:nvPr/>
        </p:nvCxnSpPr>
        <p:spPr>
          <a:xfrm flipH="1">
            <a:off x="9819833" y="3317706"/>
            <a:ext cx="915098" cy="0"/>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80" name="グラフィックス 79" descr="建物 単色塗りつぶし">
            <a:extLst>
              <a:ext uri="{FF2B5EF4-FFF2-40B4-BE49-F238E27FC236}">
                <a16:creationId xmlns:a16="http://schemas.microsoft.com/office/drawing/2014/main" id="{D47A3426-CC9A-543D-0624-5607AC69AB5F}"/>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9209910" y="1592916"/>
            <a:ext cx="534703" cy="534703"/>
          </a:xfrm>
          <a:prstGeom prst="rect">
            <a:avLst/>
          </a:prstGeom>
        </p:spPr>
      </p:pic>
      <p:sp>
        <p:nvSpPr>
          <p:cNvPr id="81" name="テキスト ボックス 80">
            <a:extLst>
              <a:ext uri="{FF2B5EF4-FFF2-40B4-BE49-F238E27FC236}">
                <a16:creationId xmlns:a16="http://schemas.microsoft.com/office/drawing/2014/main" id="{AF5F74E3-5887-5D08-AC2A-8F15D0D2B2DC}"/>
              </a:ext>
            </a:extLst>
          </p:cNvPr>
          <p:cNvSpPr txBox="1"/>
          <p:nvPr/>
        </p:nvSpPr>
        <p:spPr>
          <a:xfrm>
            <a:off x="8040016" y="1045526"/>
            <a:ext cx="2029819" cy="307777"/>
          </a:xfrm>
          <a:prstGeom prst="rect">
            <a:avLst/>
          </a:prstGeom>
          <a:noFill/>
        </p:spPr>
        <p:txBody>
          <a:bodyPr wrap="square" rtlCol="0">
            <a:spAutoFit/>
          </a:bodyPr>
          <a:lstStyle/>
          <a:p>
            <a:pPr algn="ctr"/>
            <a:r>
              <a:rPr kumimoji="1" lang="ja-JP" altLang="en-US" sz="1400" b="1" dirty="0">
                <a:solidFill>
                  <a:schemeClr val="accent3"/>
                </a:solidFill>
              </a:rPr>
              <a:t>大手地域電力会社</a:t>
            </a:r>
          </a:p>
        </p:txBody>
      </p:sp>
      <p:cxnSp>
        <p:nvCxnSpPr>
          <p:cNvPr id="82" name="直線矢印コネクタ 81">
            <a:extLst>
              <a:ext uri="{FF2B5EF4-FFF2-40B4-BE49-F238E27FC236}">
                <a16:creationId xmlns:a16="http://schemas.microsoft.com/office/drawing/2014/main" id="{48716F23-8972-7A51-5BD0-A2BBA1B3C35A}"/>
              </a:ext>
            </a:extLst>
          </p:cNvPr>
          <p:cNvCxnSpPr>
            <a:cxnSpLocks/>
          </p:cNvCxnSpPr>
          <p:nvPr/>
        </p:nvCxnSpPr>
        <p:spPr>
          <a:xfrm flipV="1">
            <a:off x="9237750" y="2181218"/>
            <a:ext cx="0" cy="583301"/>
          </a:xfrm>
          <a:prstGeom prst="straightConnector1">
            <a:avLst/>
          </a:prstGeom>
          <a:ln w="38100">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83" name="グラフィックス 82" descr="硬貨 単色塗りつぶし">
            <a:extLst>
              <a:ext uri="{FF2B5EF4-FFF2-40B4-BE49-F238E27FC236}">
                <a16:creationId xmlns:a16="http://schemas.microsoft.com/office/drawing/2014/main" id="{7C655780-34C2-8A79-61D6-B365F9AFD278}"/>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9292391" y="2333174"/>
            <a:ext cx="323974" cy="323974"/>
          </a:xfrm>
          <a:prstGeom prst="rect">
            <a:avLst/>
          </a:prstGeom>
        </p:spPr>
      </p:pic>
      <p:pic>
        <p:nvPicPr>
          <p:cNvPr id="84" name="グラフィックス 83" descr="硬貨 単色塗りつぶし">
            <a:extLst>
              <a:ext uri="{FF2B5EF4-FFF2-40B4-BE49-F238E27FC236}">
                <a16:creationId xmlns:a16="http://schemas.microsoft.com/office/drawing/2014/main" id="{C926F4C2-D01D-0EAD-E42A-BA82E0F72C57}"/>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11474341" y="2333174"/>
            <a:ext cx="323974" cy="323974"/>
          </a:xfrm>
          <a:prstGeom prst="rect">
            <a:avLst/>
          </a:prstGeom>
        </p:spPr>
      </p:pic>
      <p:sp>
        <p:nvSpPr>
          <p:cNvPr id="85" name="テキスト ボックス 84">
            <a:extLst>
              <a:ext uri="{FF2B5EF4-FFF2-40B4-BE49-F238E27FC236}">
                <a16:creationId xmlns:a16="http://schemas.microsoft.com/office/drawing/2014/main" id="{2D31F21E-A4FC-3C7B-BD34-78A095030807}"/>
              </a:ext>
            </a:extLst>
          </p:cNvPr>
          <p:cNvSpPr txBox="1"/>
          <p:nvPr/>
        </p:nvSpPr>
        <p:spPr>
          <a:xfrm>
            <a:off x="10155716" y="1053412"/>
            <a:ext cx="1716797" cy="307777"/>
          </a:xfrm>
          <a:prstGeom prst="rect">
            <a:avLst/>
          </a:prstGeom>
          <a:noFill/>
        </p:spPr>
        <p:txBody>
          <a:bodyPr wrap="square" rtlCol="0">
            <a:spAutoFit/>
          </a:bodyPr>
          <a:lstStyle/>
          <a:p>
            <a:pPr algn="ctr"/>
            <a:r>
              <a:rPr kumimoji="1" lang="ja-JP" altLang="en-US" sz="1400" b="1" dirty="0">
                <a:solidFill>
                  <a:schemeClr val="accent3"/>
                </a:solidFill>
              </a:rPr>
              <a:t>ガス会社</a:t>
            </a:r>
          </a:p>
        </p:txBody>
      </p:sp>
      <p:pic>
        <p:nvPicPr>
          <p:cNvPr id="86" name="グラフィックス 85" descr="建物 単色塗りつぶし">
            <a:extLst>
              <a:ext uri="{FF2B5EF4-FFF2-40B4-BE49-F238E27FC236}">
                <a16:creationId xmlns:a16="http://schemas.microsoft.com/office/drawing/2014/main" id="{ADDF5A6D-996B-064D-1522-BF0B5DE393E8}"/>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11178756" y="1601645"/>
            <a:ext cx="534703" cy="534703"/>
          </a:xfrm>
          <a:prstGeom prst="rect">
            <a:avLst/>
          </a:prstGeom>
        </p:spPr>
      </p:pic>
      <p:sp>
        <p:nvSpPr>
          <p:cNvPr id="87" name="テキスト ボックス 86">
            <a:extLst>
              <a:ext uri="{FF2B5EF4-FFF2-40B4-BE49-F238E27FC236}">
                <a16:creationId xmlns:a16="http://schemas.microsoft.com/office/drawing/2014/main" id="{451A8DF6-2311-4FC2-E131-39C4803A0D65}"/>
              </a:ext>
            </a:extLst>
          </p:cNvPr>
          <p:cNvSpPr txBox="1"/>
          <p:nvPr/>
        </p:nvSpPr>
        <p:spPr>
          <a:xfrm>
            <a:off x="10155716" y="1337654"/>
            <a:ext cx="1058405" cy="307777"/>
          </a:xfrm>
          <a:prstGeom prst="rect">
            <a:avLst/>
          </a:prstGeom>
          <a:noFill/>
        </p:spPr>
        <p:txBody>
          <a:bodyPr wrap="square" rtlCol="0">
            <a:spAutoFit/>
          </a:bodyPr>
          <a:lstStyle/>
          <a:p>
            <a:pPr algn="ctr"/>
            <a:r>
              <a:rPr kumimoji="1" lang="ja-JP" altLang="en-US" sz="1400" dirty="0"/>
              <a:t>都市ガス</a:t>
            </a:r>
          </a:p>
        </p:txBody>
      </p:sp>
      <p:pic>
        <p:nvPicPr>
          <p:cNvPr id="88" name="図 87" descr="アイコン&#10;&#10;低い精度で自動的に生成された説明">
            <a:extLst>
              <a:ext uri="{FF2B5EF4-FFF2-40B4-BE49-F238E27FC236}">
                <a16:creationId xmlns:a16="http://schemas.microsoft.com/office/drawing/2014/main" id="{06D83AC7-4DCC-7291-1618-282C1115EB1F}"/>
              </a:ext>
            </a:extLst>
          </p:cNvPr>
          <p:cNvPicPr>
            <a:picLocks noChangeAspect="1"/>
          </p:cNvPicPr>
          <p:nvPr/>
        </p:nvPicPr>
        <p:blipFill rotWithShape="1">
          <a:blip r:embed="rId25">
            <a:clrChange>
              <a:clrFrom>
                <a:srgbClr val="FFFFFF"/>
              </a:clrFrom>
              <a:clrTo>
                <a:srgbClr val="FFFFFF">
                  <a:alpha val="0"/>
                </a:srgbClr>
              </a:clrTo>
            </a:clrChange>
          </a:blip>
          <a:srcRect l="41093" t="18458" r="38518" b="63198"/>
          <a:stretch/>
        </p:blipFill>
        <p:spPr>
          <a:xfrm>
            <a:off x="8339609" y="4103946"/>
            <a:ext cx="304729" cy="274167"/>
          </a:xfrm>
          <a:prstGeom prst="rect">
            <a:avLst/>
          </a:prstGeom>
        </p:spPr>
      </p:pic>
      <p:pic>
        <p:nvPicPr>
          <p:cNvPr id="89" name="図 88" descr="アイコン&#10;&#10;低い精度で自動的に生成された説明">
            <a:extLst>
              <a:ext uri="{FF2B5EF4-FFF2-40B4-BE49-F238E27FC236}">
                <a16:creationId xmlns:a16="http://schemas.microsoft.com/office/drawing/2014/main" id="{67847D09-3C88-54AF-5942-A427167EB24B}"/>
              </a:ext>
            </a:extLst>
          </p:cNvPr>
          <p:cNvPicPr>
            <a:picLocks noChangeAspect="1"/>
          </p:cNvPicPr>
          <p:nvPr/>
        </p:nvPicPr>
        <p:blipFill rotWithShape="1">
          <a:blip r:embed="rId25">
            <a:clrChange>
              <a:clrFrom>
                <a:srgbClr val="FFFFFF"/>
              </a:clrFrom>
              <a:clrTo>
                <a:srgbClr val="FFFFFF">
                  <a:alpha val="0"/>
                </a:srgbClr>
              </a:clrTo>
            </a:clrChange>
          </a:blip>
          <a:srcRect l="41093" t="18458" r="38518" b="63198"/>
          <a:stretch/>
        </p:blipFill>
        <p:spPr>
          <a:xfrm>
            <a:off x="9961972" y="2986261"/>
            <a:ext cx="304729" cy="274167"/>
          </a:xfrm>
          <a:prstGeom prst="rect">
            <a:avLst/>
          </a:prstGeom>
        </p:spPr>
      </p:pic>
      <p:cxnSp>
        <p:nvCxnSpPr>
          <p:cNvPr id="90" name="直線矢印コネクタ 89">
            <a:extLst>
              <a:ext uri="{FF2B5EF4-FFF2-40B4-BE49-F238E27FC236}">
                <a16:creationId xmlns:a16="http://schemas.microsoft.com/office/drawing/2014/main" id="{949D696E-7EC0-004E-8E54-7800C6C6E651}"/>
              </a:ext>
            </a:extLst>
          </p:cNvPr>
          <p:cNvCxnSpPr>
            <a:cxnSpLocks/>
          </p:cNvCxnSpPr>
          <p:nvPr/>
        </p:nvCxnSpPr>
        <p:spPr>
          <a:xfrm flipV="1">
            <a:off x="11446107" y="2181218"/>
            <a:ext cx="0" cy="583301"/>
          </a:xfrm>
          <a:prstGeom prst="straightConnector1">
            <a:avLst/>
          </a:prstGeom>
          <a:ln w="38100">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41943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17</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en-US" altLang="ja-JP" dirty="0"/>
              <a:t>IA2IA</a:t>
            </a:r>
            <a:r>
              <a:rPr lang="ja-JP" altLang="en-US" dirty="0"/>
              <a:t>、</a:t>
            </a:r>
            <a:r>
              <a:rPr lang="en-US" altLang="ja-JP" dirty="0"/>
              <a:t>Smart Factory</a:t>
            </a:r>
            <a:r>
              <a:rPr lang="ja-JP" altLang="en-US" dirty="0"/>
              <a:t>、仮想空間と現実空間の融合によって、工場内の機械・システムが操業の自律化、設備同士がスマートに連携する。</a:t>
            </a:r>
            <a:endParaRPr lang="en-US" altLang="ja-JP" dirty="0"/>
          </a:p>
          <a:p>
            <a:pPr lvl="1"/>
            <a:r>
              <a:rPr lang="ja-JP" altLang="en-US" dirty="0"/>
              <a:t>この方針は、プラント操業現場から、重要な意思決定者を除き、従来業務を行うオペレータ（人間）が削減する方向に向かう。このため、ローカルな範囲においては、人間との直接的な接点が疎になる可能性がある。</a:t>
            </a:r>
            <a:endParaRPr lang="en-US" altLang="ja-JP" dirty="0"/>
          </a:p>
          <a:p>
            <a:r>
              <a:rPr lang="ja-JP" altLang="en-US" dirty="0"/>
              <a:t>一方、</a:t>
            </a:r>
            <a:r>
              <a:rPr lang="en-US" altLang="ja-JP" dirty="0"/>
              <a:t>Smart</a:t>
            </a:r>
            <a:r>
              <a:rPr lang="ja-JP" altLang="en-US" dirty="0"/>
              <a:t> </a:t>
            </a:r>
            <a:r>
              <a:rPr lang="en-US" altLang="ja-JP" dirty="0"/>
              <a:t>Manufacturing</a:t>
            </a:r>
            <a:r>
              <a:rPr lang="ja-JP" altLang="en-US" dirty="0"/>
              <a:t>、</a:t>
            </a:r>
            <a:r>
              <a:rPr lang="en-US" altLang="ja-JP" dirty="0"/>
              <a:t>Connected Industries</a:t>
            </a:r>
            <a:r>
              <a:rPr lang="ja-JP" altLang="en-US" dirty="0"/>
              <a:t>によって、プラントが産業インフラとして、サプライチェーンや地域全体との繋がりが強化されて</a:t>
            </a:r>
            <a:r>
              <a:rPr lang="en-US" altLang="ja-JP" dirty="0"/>
              <a:t>SoS</a:t>
            </a:r>
            <a:r>
              <a:rPr lang="ja-JP" altLang="en-US" dirty="0"/>
              <a:t>に発展する。</a:t>
            </a:r>
            <a:endParaRPr lang="en-US" altLang="ja-JP" dirty="0"/>
          </a:p>
          <a:p>
            <a:pPr lvl="1"/>
            <a:r>
              <a:rPr lang="ja-JP" altLang="en-US" dirty="0"/>
              <a:t>グローバルな範囲において人間との間接的な接点が増加することが期待される。</a:t>
            </a:r>
            <a:endParaRPr lang="en-US" altLang="ja-JP" dirty="0"/>
          </a:p>
          <a:p>
            <a:pPr lvl="1"/>
            <a:r>
              <a:rPr lang="ja-JP" altLang="en-US" dirty="0"/>
              <a:t>プラントを起点とした</a:t>
            </a:r>
            <a:r>
              <a:rPr lang="en-US" altLang="ja-JP" dirty="0"/>
              <a:t>SoS</a:t>
            </a:r>
            <a:r>
              <a:rPr lang="ja-JP" altLang="en-US" dirty="0"/>
              <a:t>の管理・最適化が実現されてくにつれて、各自の責任は、生産者・消費者間という限られた範囲の経済的合理性に限らず、間接排出に携わる人間を含めたサプライチェーン全体へと拡大されていく。</a:t>
            </a:r>
            <a:endParaRPr lang="en-US" altLang="ja-JP" dirty="0"/>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産業界のプラント・工場の将来の姿</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4. Cyber Physical Human Systems</a:t>
            </a:r>
            <a:r>
              <a:rPr lang="ja-JP" altLang="en-US" sz="1600" b="1" dirty="0">
                <a:solidFill>
                  <a:schemeClr val="bg1"/>
                </a:solidFill>
              </a:rPr>
              <a:t>への展望</a:t>
            </a:r>
            <a:endParaRPr kumimoji="1" lang="ja-JP" altLang="en-US" sz="1600" b="1" dirty="0">
              <a:solidFill>
                <a:schemeClr val="bg1"/>
              </a:solidFill>
            </a:endParaRPr>
          </a:p>
        </p:txBody>
      </p:sp>
    </p:spTree>
    <p:extLst>
      <p:ext uri="{BB962C8B-B14F-4D97-AF65-F5344CB8AC3E}">
        <p14:creationId xmlns:p14="http://schemas.microsoft.com/office/powerpoint/2010/main" val="2721774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まとめ</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18</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p:txBody>
          <a:bodyPr/>
          <a:lstStyle/>
          <a:p>
            <a:r>
              <a:rPr lang="ja-JP" altLang="en-US" sz="2800" dirty="0"/>
              <a:t>「</a:t>
            </a:r>
            <a:r>
              <a:rPr lang="en-US" altLang="ja-JP" sz="2800" dirty="0"/>
              <a:t>SoS</a:t>
            </a:r>
            <a:r>
              <a:rPr lang="ja-JP" altLang="en-US" sz="2800" dirty="0"/>
              <a:t>の共通認識を合わせる」について、事務局の皆様方からご意見を伺いたい。</a:t>
            </a:r>
            <a:endParaRPr lang="en-US" altLang="ja-JP" sz="2800" dirty="0"/>
          </a:p>
          <a:p>
            <a:r>
              <a:rPr lang="ja-JP" altLang="en-US" sz="2800" dirty="0"/>
              <a:t>もし賛同いただけるなら、第</a:t>
            </a:r>
            <a:r>
              <a:rPr lang="en-US" altLang="ja-JP" sz="2800" dirty="0"/>
              <a:t>6</a:t>
            </a:r>
            <a:r>
              <a:rPr lang="ja-JP" altLang="en-US" sz="2800" dirty="0"/>
              <a:t>回（</a:t>
            </a:r>
            <a:r>
              <a:rPr lang="en-US" altLang="ja-JP" sz="2800" dirty="0"/>
              <a:t>8</a:t>
            </a:r>
            <a:r>
              <a:rPr lang="ja-JP" altLang="en-US" sz="2800" dirty="0"/>
              <a:t>月</a:t>
            </a:r>
            <a:r>
              <a:rPr lang="en-US" altLang="ja-JP" sz="2800" dirty="0"/>
              <a:t>30</a:t>
            </a:r>
            <a:r>
              <a:rPr lang="ja-JP" altLang="en-US" sz="2800" dirty="0"/>
              <a:t>日）への導入の仕方をご相談したい。</a:t>
            </a:r>
            <a:endParaRPr lang="en-US" altLang="ja-JP" sz="2800" dirty="0"/>
          </a:p>
          <a:p>
            <a:pPr lvl="1"/>
            <a:r>
              <a:rPr lang="ja-JP" altLang="en-US" sz="2400" dirty="0"/>
              <a:t>熊谷から今回の資料をメンバーの皆様へご説明することになっても、</a:t>
            </a:r>
            <a:r>
              <a:rPr lang="en-US" altLang="ja-JP" sz="2400" dirty="0"/>
              <a:t>OK</a:t>
            </a:r>
            <a:r>
              <a:rPr lang="ja-JP" altLang="en-US" sz="2400" dirty="0"/>
              <a:t>です</a:t>
            </a:r>
            <a:endParaRPr lang="en-US" altLang="ja-JP" sz="2400" dirty="0"/>
          </a:p>
        </p:txBody>
      </p:sp>
    </p:spTree>
    <p:extLst>
      <p:ext uri="{BB962C8B-B14F-4D97-AF65-F5344CB8AC3E}">
        <p14:creationId xmlns:p14="http://schemas.microsoft.com/office/powerpoint/2010/main" val="5345140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2B2B343-CF0D-4CE9-8049-5FF23009C315}"/>
              </a:ext>
            </a:extLst>
          </p:cNvPr>
          <p:cNvSpPr>
            <a:spLocks noGrp="1"/>
          </p:cNvSpPr>
          <p:nvPr>
            <p:ph type="sldNum" sz="quarter" idx="11"/>
          </p:nvPr>
        </p:nvSpPr>
        <p:spPr/>
        <p:txBody>
          <a:bodyPr/>
          <a:lstStyle/>
          <a:p>
            <a:fld id="{B3001740-FA51-4383-A84C-3DA006D12C29}" type="slidenum">
              <a:rPr lang="ja-JP" altLang="en-US" smtClean="0"/>
              <a:pPr/>
              <a:t>19</a:t>
            </a:fld>
            <a:endParaRPr lang="ja-JP" altLang="en-US" dirty="0"/>
          </a:p>
        </p:txBody>
      </p:sp>
      <p:sp>
        <p:nvSpPr>
          <p:cNvPr id="3" name="テキスト プレースホルダー 2">
            <a:extLst>
              <a:ext uri="{FF2B5EF4-FFF2-40B4-BE49-F238E27FC236}">
                <a16:creationId xmlns:a16="http://schemas.microsoft.com/office/drawing/2014/main" id="{EC73A151-6AE6-45B0-B969-B764FDC1ADAE}"/>
              </a:ext>
            </a:extLst>
          </p:cNvPr>
          <p:cNvSpPr>
            <a:spLocks noGrp="1"/>
          </p:cNvSpPr>
          <p:nvPr>
            <p:ph type="body" sz="quarter" idx="12"/>
          </p:nvPr>
        </p:nvSpPr>
        <p:spPr/>
        <p:txBody>
          <a:bodyPr/>
          <a:lstStyle/>
          <a:p>
            <a:endParaRPr kumimoji="1" lang="ja-JP" altLang="en-US"/>
          </a:p>
        </p:txBody>
      </p:sp>
    </p:spTree>
    <p:extLst>
      <p:ext uri="{BB962C8B-B14F-4D97-AF65-F5344CB8AC3E}">
        <p14:creationId xmlns:p14="http://schemas.microsoft.com/office/powerpoint/2010/main" val="2744913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73872F-E955-4F4B-A5EF-E1E2819950A9}"/>
              </a:ext>
            </a:extLst>
          </p:cNvPr>
          <p:cNvSpPr>
            <a:spLocks noGrp="1"/>
          </p:cNvSpPr>
          <p:nvPr>
            <p:ph type="title"/>
          </p:nvPr>
        </p:nvSpPr>
        <p:spPr/>
        <p:txBody>
          <a:bodyPr/>
          <a:lstStyle/>
          <a:p>
            <a:r>
              <a:rPr kumimoji="1" lang="ja-JP" altLang="en-US" dirty="0"/>
              <a:t>目次</a:t>
            </a:r>
          </a:p>
        </p:txBody>
      </p:sp>
      <p:sp>
        <p:nvSpPr>
          <p:cNvPr id="3" name="スライド番号プレースホルダー 2">
            <a:extLst>
              <a:ext uri="{FF2B5EF4-FFF2-40B4-BE49-F238E27FC236}">
                <a16:creationId xmlns:a16="http://schemas.microsoft.com/office/drawing/2014/main" id="{00641E23-A323-38F8-E2EF-361E93E8E852}"/>
              </a:ext>
            </a:extLst>
          </p:cNvPr>
          <p:cNvSpPr>
            <a:spLocks noGrp="1"/>
          </p:cNvSpPr>
          <p:nvPr>
            <p:ph type="sldNum" sz="quarter" idx="12"/>
          </p:nvPr>
        </p:nvSpPr>
        <p:spPr/>
        <p:txBody>
          <a:bodyPr/>
          <a:lstStyle/>
          <a:p>
            <a:fld id="{584EAAFE-CFE5-40AD-8E95-5BFF290DC5CF}" type="slidenum">
              <a:rPr kumimoji="1" lang="ja-JP" altLang="en-US" smtClean="0"/>
              <a:pPr/>
              <a:t>2</a:t>
            </a:fld>
            <a:endParaRPr kumimoji="1" lang="ja-JP" altLang="en-US"/>
          </a:p>
        </p:txBody>
      </p:sp>
      <p:sp>
        <p:nvSpPr>
          <p:cNvPr id="4" name="テキスト プレースホルダー 3">
            <a:extLst>
              <a:ext uri="{FF2B5EF4-FFF2-40B4-BE49-F238E27FC236}">
                <a16:creationId xmlns:a16="http://schemas.microsoft.com/office/drawing/2014/main" id="{7C007EA5-7BCC-A71E-CB75-CBD2AF9575F9}"/>
              </a:ext>
            </a:extLst>
          </p:cNvPr>
          <p:cNvSpPr>
            <a:spLocks noGrp="1"/>
          </p:cNvSpPr>
          <p:nvPr>
            <p:ph type="body" sz="quarter" idx="13"/>
          </p:nvPr>
        </p:nvSpPr>
        <p:spPr/>
        <p:txBody>
          <a:bodyPr/>
          <a:lstStyle/>
          <a:p>
            <a:r>
              <a:rPr kumimoji="1" lang="ja-JP" altLang="en-US" dirty="0"/>
              <a:t>背景</a:t>
            </a:r>
            <a:endParaRPr kumimoji="1" lang="en-US" altLang="ja-JP" dirty="0"/>
          </a:p>
          <a:p>
            <a:r>
              <a:rPr kumimoji="1" lang="en-US" altLang="ja-JP" dirty="0"/>
              <a:t>System of Systems</a:t>
            </a:r>
            <a:r>
              <a:rPr kumimoji="1" lang="ja-JP" altLang="en-US" dirty="0"/>
              <a:t>の定義と事例</a:t>
            </a:r>
            <a:endParaRPr kumimoji="1" lang="en-US" altLang="ja-JP" dirty="0"/>
          </a:p>
          <a:p>
            <a:r>
              <a:rPr kumimoji="1" lang="ja-JP" altLang="en-US" dirty="0"/>
              <a:t>製造業と</a:t>
            </a:r>
            <a:r>
              <a:rPr kumimoji="1" lang="en-US" altLang="ja-JP" dirty="0"/>
              <a:t>System of Systems</a:t>
            </a:r>
          </a:p>
          <a:p>
            <a:r>
              <a:rPr kumimoji="1" lang="en-US" altLang="ja-JP" dirty="0"/>
              <a:t>Cyber</a:t>
            </a:r>
            <a:r>
              <a:rPr kumimoji="1" lang="ja-JP" altLang="en-US" dirty="0"/>
              <a:t> </a:t>
            </a:r>
            <a:r>
              <a:rPr kumimoji="1" lang="en-US" altLang="ja-JP" dirty="0"/>
              <a:t>Physical</a:t>
            </a:r>
            <a:r>
              <a:rPr kumimoji="1" lang="ja-JP" altLang="en-US" dirty="0"/>
              <a:t> </a:t>
            </a:r>
            <a:r>
              <a:rPr kumimoji="1" lang="en-US" altLang="ja-JP" dirty="0"/>
              <a:t>Human Systems</a:t>
            </a:r>
            <a:r>
              <a:rPr kumimoji="1" lang="ja-JP" altLang="en-US" dirty="0"/>
              <a:t>への展望</a:t>
            </a:r>
          </a:p>
        </p:txBody>
      </p:sp>
    </p:spTree>
    <p:extLst>
      <p:ext uri="{BB962C8B-B14F-4D97-AF65-F5344CB8AC3E}">
        <p14:creationId xmlns:p14="http://schemas.microsoft.com/office/powerpoint/2010/main" val="23632659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正方形/長方形 58">
            <a:extLst>
              <a:ext uri="{FF2B5EF4-FFF2-40B4-BE49-F238E27FC236}">
                <a16:creationId xmlns:a16="http://schemas.microsoft.com/office/drawing/2014/main" id="{8FB930EB-A0B3-7E09-E9E9-41C2C63F9B05}"/>
              </a:ext>
            </a:extLst>
          </p:cNvPr>
          <p:cNvSpPr/>
          <p:nvPr/>
        </p:nvSpPr>
        <p:spPr>
          <a:xfrm>
            <a:off x="5562547" y="4390708"/>
            <a:ext cx="6380846" cy="1807013"/>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四角形: 角を丸くする 16">
            <a:extLst>
              <a:ext uri="{FF2B5EF4-FFF2-40B4-BE49-F238E27FC236}">
                <a16:creationId xmlns:a16="http://schemas.microsoft.com/office/drawing/2014/main" id="{3592C457-8971-1978-1761-A8EEB7BE8AAE}"/>
              </a:ext>
            </a:extLst>
          </p:cNvPr>
          <p:cNvSpPr/>
          <p:nvPr/>
        </p:nvSpPr>
        <p:spPr>
          <a:xfrm>
            <a:off x="5922758" y="4688257"/>
            <a:ext cx="5684889" cy="97682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正方形/長方形 7">
            <a:extLst>
              <a:ext uri="{FF2B5EF4-FFF2-40B4-BE49-F238E27FC236}">
                <a16:creationId xmlns:a16="http://schemas.microsoft.com/office/drawing/2014/main" id="{4F9DCC26-0CA5-AF4A-0996-082D515A3ABB}"/>
              </a:ext>
            </a:extLst>
          </p:cNvPr>
          <p:cNvSpPr/>
          <p:nvPr/>
        </p:nvSpPr>
        <p:spPr>
          <a:xfrm>
            <a:off x="5568769" y="2049235"/>
            <a:ext cx="6374624" cy="195914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四角形: 角を丸くする 12">
            <a:extLst>
              <a:ext uri="{FF2B5EF4-FFF2-40B4-BE49-F238E27FC236}">
                <a16:creationId xmlns:a16="http://schemas.microsoft.com/office/drawing/2014/main" id="{5D50FB3C-6093-E2BA-EBD4-A202B3A64602}"/>
              </a:ext>
            </a:extLst>
          </p:cNvPr>
          <p:cNvSpPr/>
          <p:nvPr/>
        </p:nvSpPr>
        <p:spPr>
          <a:xfrm>
            <a:off x="5922759" y="2691158"/>
            <a:ext cx="5684889" cy="97682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正方形/長方形 56">
            <a:extLst>
              <a:ext uri="{FF2B5EF4-FFF2-40B4-BE49-F238E27FC236}">
                <a16:creationId xmlns:a16="http://schemas.microsoft.com/office/drawing/2014/main" id="{6C1B96E1-030E-8A55-5E63-A7ADDF246FA9}"/>
              </a:ext>
            </a:extLst>
          </p:cNvPr>
          <p:cNvSpPr/>
          <p:nvPr/>
        </p:nvSpPr>
        <p:spPr>
          <a:xfrm>
            <a:off x="255797" y="2049235"/>
            <a:ext cx="4834921" cy="4148487"/>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7" name="正方形/長方形 36">
            <a:extLst>
              <a:ext uri="{FF2B5EF4-FFF2-40B4-BE49-F238E27FC236}">
                <a16:creationId xmlns:a16="http://schemas.microsoft.com/office/drawing/2014/main" id="{B4C9F537-B8E7-C310-38E3-010BD44DCD66}"/>
              </a:ext>
            </a:extLst>
          </p:cNvPr>
          <p:cNvSpPr/>
          <p:nvPr/>
        </p:nvSpPr>
        <p:spPr>
          <a:xfrm>
            <a:off x="1131837" y="4207199"/>
            <a:ext cx="1451188" cy="1731717"/>
          </a:xfrm>
          <a:prstGeom prst="rect">
            <a:avLst/>
          </a:prstGeom>
          <a:solidFill>
            <a:schemeClr val="accent1">
              <a:lumMod val="40000"/>
              <a:lumOff val="60000"/>
              <a:alpha val="50000"/>
            </a:schemeClr>
          </a:solidFill>
          <a:ln w="19050">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124" name="グループ化 123">
            <a:extLst>
              <a:ext uri="{FF2B5EF4-FFF2-40B4-BE49-F238E27FC236}">
                <a16:creationId xmlns:a16="http://schemas.microsoft.com/office/drawing/2014/main" id="{ED4024DD-858A-BAE1-51B5-30723B81C5BB}"/>
              </a:ext>
            </a:extLst>
          </p:cNvPr>
          <p:cNvGrpSpPr/>
          <p:nvPr/>
        </p:nvGrpSpPr>
        <p:grpSpPr>
          <a:xfrm>
            <a:off x="1891788" y="5320089"/>
            <a:ext cx="474193" cy="474193"/>
            <a:chOff x="2153046" y="5320089"/>
            <a:chExt cx="474193" cy="474193"/>
          </a:xfrm>
        </p:grpSpPr>
        <p:sp>
          <p:nvSpPr>
            <p:cNvPr id="117" name="正方形/長方形 116">
              <a:extLst>
                <a:ext uri="{FF2B5EF4-FFF2-40B4-BE49-F238E27FC236}">
                  <a16:creationId xmlns:a16="http://schemas.microsoft.com/office/drawing/2014/main" id="{878B891B-4ACB-3E7A-82A5-54A113F0C457}"/>
                </a:ext>
              </a:extLst>
            </p:cNvPr>
            <p:cNvSpPr/>
            <p:nvPr/>
          </p:nvSpPr>
          <p:spPr>
            <a:xfrm>
              <a:off x="2230239" y="5339011"/>
              <a:ext cx="313733" cy="444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14" name="グラフィックス 13" descr="路面電車 単色塗りつぶし">
              <a:extLst>
                <a:ext uri="{FF2B5EF4-FFF2-40B4-BE49-F238E27FC236}">
                  <a16:creationId xmlns:a16="http://schemas.microsoft.com/office/drawing/2014/main" id="{427E5E76-9284-054C-C0B1-005EE88F54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53046" y="5320089"/>
              <a:ext cx="474193" cy="474193"/>
            </a:xfrm>
            <a:prstGeom prst="rect">
              <a:avLst/>
            </a:prstGeom>
          </p:spPr>
        </p:pic>
      </p:grpSp>
      <p:sp>
        <p:nvSpPr>
          <p:cNvPr id="72" name="フリーフォーム: 図形 71">
            <a:extLst>
              <a:ext uri="{FF2B5EF4-FFF2-40B4-BE49-F238E27FC236}">
                <a16:creationId xmlns:a16="http://schemas.microsoft.com/office/drawing/2014/main" id="{DAF5E0C7-92B1-AEF5-F232-3F732D249C87}"/>
              </a:ext>
            </a:extLst>
          </p:cNvPr>
          <p:cNvSpPr/>
          <p:nvPr/>
        </p:nvSpPr>
        <p:spPr>
          <a:xfrm>
            <a:off x="2548697" y="3093045"/>
            <a:ext cx="2046576" cy="2170179"/>
          </a:xfrm>
          <a:custGeom>
            <a:avLst/>
            <a:gdLst>
              <a:gd name="connsiteX0" fmla="*/ 0 w 2046576"/>
              <a:gd name="connsiteY0" fmla="*/ 0 h 2170179"/>
              <a:gd name="connsiteX1" fmla="*/ 2046576 w 2046576"/>
              <a:gd name="connsiteY1" fmla="*/ 0 h 2170179"/>
              <a:gd name="connsiteX2" fmla="*/ 2046576 w 2046576"/>
              <a:gd name="connsiteY2" fmla="*/ 322384 h 2170179"/>
              <a:gd name="connsiteX3" fmla="*/ 2040915 w 2046576"/>
              <a:gd name="connsiteY3" fmla="*/ 322384 h 2170179"/>
              <a:gd name="connsiteX4" fmla="*/ 2040915 w 2046576"/>
              <a:gd name="connsiteY4" fmla="*/ 2170179 h 2170179"/>
              <a:gd name="connsiteX5" fmla="*/ 1165320 w 2046576"/>
              <a:gd name="connsiteY5" fmla="*/ 2170179 h 2170179"/>
              <a:gd name="connsiteX6" fmla="*/ 1165320 w 2046576"/>
              <a:gd name="connsiteY6" fmla="*/ 322384 h 2170179"/>
              <a:gd name="connsiteX7" fmla="*/ 0 w 2046576"/>
              <a:gd name="connsiteY7" fmla="*/ 322384 h 2170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46576" h="2170179">
                <a:moveTo>
                  <a:pt x="0" y="0"/>
                </a:moveTo>
                <a:lnTo>
                  <a:pt x="2046576" y="0"/>
                </a:lnTo>
                <a:lnTo>
                  <a:pt x="2046576" y="322384"/>
                </a:lnTo>
                <a:lnTo>
                  <a:pt x="2040915" y="322384"/>
                </a:lnTo>
                <a:lnTo>
                  <a:pt x="2040915" y="2170179"/>
                </a:lnTo>
                <a:lnTo>
                  <a:pt x="1165320" y="2170179"/>
                </a:lnTo>
                <a:lnTo>
                  <a:pt x="1165320" y="322384"/>
                </a:lnTo>
                <a:lnTo>
                  <a:pt x="0" y="322384"/>
                </a:lnTo>
                <a:close/>
              </a:path>
            </a:pathLst>
          </a:custGeom>
          <a:solidFill>
            <a:schemeClr val="accent5">
              <a:lumMod val="20000"/>
              <a:lumOff val="80000"/>
              <a:alpha val="50000"/>
            </a:schemeClr>
          </a:solidFill>
          <a:ln w="19050">
            <a:solidFill>
              <a:schemeClr val="accent5"/>
            </a:solidFill>
            <a:prstDash val="lg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solidFill>
                <a:schemeClr val="tx1"/>
              </a:solidFill>
            </a:endParaRPr>
          </a:p>
        </p:txBody>
      </p:sp>
      <p:cxnSp>
        <p:nvCxnSpPr>
          <p:cNvPr id="87" name="直線コネクタ 86">
            <a:extLst>
              <a:ext uri="{FF2B5EF4-FFF2-40B4-BE49-F238E27FC236}">
                <a16:creationId xmlns:a16="http://schemas.microsoft.com/office/drawing/2014/main" id="{ED022CEA-3AD3-65A8-8F3B-6239ECDED9B2}"/>
              </a:ext>
            </a:extLst>
          </p:cNvPr>
          <p:cNvCxnSpPr>
            <a:cxnSpLocks/>
          </p:cNvCxnSpPr>
          <p:nvPr/>
        </p:nvCxnSpPr>
        <p:spPr>
          <a:xfrm flipV="1">
            <a:off x="4008664" y="3306536"/>
            <a:ext cx="0" cy="1725187"/>
          </a:xfrm>
          <a:prstGeom prst="line">
            <a:avLst/>
          </a:prstGeom>
          <a:ln w="57150">
            <a:solidFill>
              <a:schemeClr val="accent4"/>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3" name="グループ化 72">
            <a:extLst>
              <a:ext uri="{FF2B5EF4-FFF2-40B4-BE49-F238E27FC236}">
                <a16:creationId xmlns:a16="http://schemas.microsoft.com/office/drawing/2014/main" id="{600A526A-9BBC-5C92-5EE5-3EADD059C869}"/>
              </a:ext>
            </a:extLst>
          </p:cNvPr>
          <p:cNvGrpSpPr/>
          <p:nvPr/>
        </p:nvGrpSpPr>
        <p:grpSpPr>
          <a:xfrm>
            <a:off x="2808267" y="3210473"/>
            <a:ext cx="1415874" cy="1821250"/>
            <a:chOff x="3059188" y="3217624"/>
            <a:chExt cx="1415874" cy="1821250"/>
          </a:xfrm>
        </p:grpSpPr>
        <p:cxnSp>
          <p:nvCxnSpPr>
            <p:cNvPr id="28" name="直線コネクタ 27">
              <a:extLst>
                <a:ext uri="{FF2B5EF4-FFF2-40B4-BE49-F238E27FC236}">
                  <a16:creationId xmlns:a16="http://schemas.microsoft.com/office/drawing/2014/main" id="{F4E075AC-A959-810B-8FDE-257068AE98F0}"/>
                </a:ext>
              </a:extLst>
            </p:cNvPr>
            <p:cNvCxnSpPr>
              <a:cxnSpLocks/>
            </p:cNvCxnSpPr>
            <p:nvPr/>
          </p:nvCxnSpPr>
          <p:spPr>
            <a:xfrm>
              <a:off x="4447804" y="3217624"/>
              <a:ext cx="0" cy="1821250"/>
            </a:xfrm>
            <a:prstGeom prst="line">
              <a:avLst/>
            </a:prstGeom>
            <a:ln w="57150">
              <a:solidFill>
                <a:schemeClr val="accent5"/>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30E176C5-6BCB-AF81-9F41-A78262684A84}"/>
                </a:ext>
              </a:extLst>
            </p:cNvPr>
            <p:cNvCxnSpPr>
              <a:cxnSpLocks/>
              <a:endCxn id="2" idx="3"/>
            </p:cNvCxnSpPr>
            <p:nvPr/>
          </p:nvCxnSpPr>
          <p:spPr>
            <a:xfrm flipH="1">
              <a:off x="3059188" y="3250545"/>
              <a:ext cx="1415874" cy="0"/>
            </a:xfrm>
            <a:prstGeom prst="line">
              <a:avLst/>
            </a:prstGeom>
            <a:ln w="57150">
              <a:solidFill>
                <a:schemeClr val="accent5"/>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6" name="正方形/長方形 25">
            <a:extLst>
              <a:ext uri="{FF2B5EF4-FFF2-40B4-BE49-F238E27FC236}">
                <a16:creationId xmlns:a16="http://schemas.microsoft.com/office/drawing/2014/main" id="{099771EC-E86A-618A-D2C6-F765196200A4}"/>
              </a:ext>
            </a:extLst>
          </p:cNvPr>
          <p:cNvSpPr/>
          <p:nvPr/>
        </p:nvSpPr>
        <p:spPr>
          <a:xfrm>
            <a:off x="1116819" y="2425064"/>
            <a:ext cx="1451188" cy="1731717"/>
          </a:xfrm>
          <a:prstGeom prst="rect">
            <a:avLst/>
          </a:prstGeom>
          <a:solidFill>
            <a:schemeClr val="accent4">
              <a:lumMod val="40000"/>
              <a:lumOff val="60000"/>
              <a:alpha val="50000"/>
            </a:schemeClr>
          </a:solidFill>
          <a:ln w="19050">
            <a:solidFill>
              <a:schemeClr val="accent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34" name="直線コネクタ 33">
            <a:extLst>
              <a:ext uri="{FF2B5EF4-FFF2-40B4-BE49-F238E27FC236}">
                <a16:creationId xmlns:a16="http://schemas.microsoft.com/office/drawing/2014/main" id="{73212CA4-AABE-78A7-731A-D0869D586D41}"/>
              </a:ext>
            </a:extLst>
          </p:cNvPr>
          <p:cNvCxnSpPr>
            <a:cxnSpLocks/>
          </p:cNvCxnSpPr>
          <p:nvPr/>
        </p:nvCxnSpPr>
        <p:spPr>
          <a:xfrm flipH="1">
            <a:off x="2178165" y="2451834"/>
            <a:ext cx="0" cy="730082"/>
          </a:xfrm>
          <a:prstGeom prst="line">
            <a:avLst/>
          </a:prstGeom>
          <a:ln w="57150">
            <a:solidFill>
              <a:schemeClr val="accent5"/>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FF9ABDAE-D274-6CCC-0699-01A542ED7E17}"/>
              </a:ext>
            </a:extLst>
          </p:cNvPr>
          <p:cNvCxnSpPr>
            <a:cxnSpLocks/>
          </p:cNvCxnSpPr>
          <p:nvPr/>
        </p:nvCxnSpPr>
        <p:spPr>
          <a:xfrm flipH="1">
            <a:off x="1464159" y="2475034"/>
            <a:ext cx="0" cy="2588248"/>
          </a:xfrm>
          <a:prstGeom prst="line">
            <a:avLst/>
          </a:prstGeom>
          <a:ln w="57150">
            <a:solidFill>
              <a:schemeClr val="accent4"/>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en-US" altLang="ja-JP" dirty="0"/>
              <a:t>SoS</a:t>
            </a:r>
            <a:r>
              <a:rPr lang="ja-JP" altLang="en-US" dirty="0"/>
              <a:t>の事例：鉄道の相互直通運転の運行管理</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20</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867260"/>
            <a:ext cx="11341887" cy="627550"/>
          </a:xfrm>
        </p:spPr>
        <p:txBody>
          <a:bodyPr/>
          <a:lstStyle/>
          <a:p>
            <a:r>
              <a:rPr lang="ja-JP" altLang="en-US" dirty="0"/>
              <a:t>ターミナル駅の乗換混雑緩和や速達性向上のために、事業者間、需給間で連携する。</a:t>
            </a:r>
            <a:endParaRPr lang="en-US" altLang="ja-JP" dirty="0"/>
          </a:p>
          <a:p>
            <a:pPr lvl="1"/>
            <a:r>
              <a:rPr lang="ja-JP" altLang="en-US" dirty="0"/>
              <a:t>他社の車両を借りて、自社の運転士が自社路線を運転</a:t>
            </a:r>
            <a:endParaRPr lang="en-US" altLang="ja-JP" dirty="0"/>
          </a:p>
        </p:txBody>
      </p:sp>
      <p:cxnSp>
        <p:nvCxnSpPr>
          <p:cNvPr id="4" name="直線コネクタ 3">
            <a:extLst>
              <a:ext uri="{FF2B5EF4-FFF2-40B4-BE49-F238E27FC236}">
                <a16:creationId xmlns:a16="http://schemas.microsoft.com/office/drawing/2014/main" id="{E579CF5E-7171-055D-9D06-E4403A22B763}"/>
              </a:ext>
            </a:extLst>
          </p:cNvPr>
          <p:cNvCxnSpPr>
            <a:cxnSpLocks/>
          </p:cNvCxnSpPr>
          <p:nvPr/>
        </p:nvCxnSpPr>
        <p:spPr>
          <a:xfrm>
            <a:off x="1848615" y="3265420"/>
            <a:ext cx="1256" cy="2568875"/>
          </a:xfrm>
          <a:prstGeom prst="line">
            <a:avLst/>
          </a:prstGeom>
          <a:ln w="57150">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正方形/長方形 14">
            <a:extLst>
              <a:ext uri="{FF2B5EF4-FFF2-40B4-BE49-F238E27FC236}">
                <a16:creationId xmlns:a16="http://schemas.microsoft.com/office/drawing/2014/main" id="{E8F36CB1-EBC6-6D6E-3A1B-6CCC7DB023F9}"/>
              </a:ext>
            </a:extLst>
          </p:cNvPr>
          <p:cNvSpPr/>
          <p:nvPr/>
        </p:nvSpPr>
        <p:spPr>
          <a:xfrm>
            <a:off x="901784" y="2206522"/>
            <a:ext cx="1900492" cy="352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kumimoji="1" lang="ja-JP" altLang="en-US" dirty="0">
                <a:solidFill>
                  <a:schemeClr val="tx1"/>
                </a:solidFill>
              </a:rPr>
              <a:t>駅</a:t>
            </a:r>
          </a:p>
        </p:txBody>
      </p:sp>
      <p:grpSp>
        <p:nvGrpSpPr>
          <p:cNvPr id="119" name="グループ化 118">
            <a:extLst>
              <a:ext uri="{FF2B5EF4-FFF2-40B4-BE49-F238E27FC236}">
                <a16:creationId xmlns:a16="http://schemas.microsoft.com/office/drawing/2014/main" id="{83407E04-A085-AE65-A0FB-0A4C6BAA82B2}"/>
              </a:ext>
            </a:extLst>
          </p:cNvPr>
          <p:cNvGrpSpPr/>
          <p:nvPr/>
        </p:nvGrpSpPr>
        <p:grpSpPr>
          <a:xfrm>
            <a:off x="2289420" y="5350087"/>
            <a:ext cx="414196" cy="414196"/>
            <a:chOff x="2547277" y="5339454"/>
            <a:chExt cx="414196" cy="414196"/>
          </a:xfrm>
        </p:grpSpPr>
        <p:sp>
          <p:nvSpPr>
            <p:cNvPr id="118" name="正方形/長方形 117">
              <a:extLst>
                <a:ext uri="{FF2B5EF4-FFF2-40B4-BE49-F238E27FC236}">
                  <a16:creationId xmlns:a16="http://schemas.microsoft.com/office/drawing/2014/main" id="{8FF07B14-031E-D1C2-C0F3-47D691A8B20E}"/>
                </a:ext>
              </a:extLst>
            </p:cNvPr>
            <p:cNvSpPr/>
            <p:nvPr/>
          </p:nvSpPr>
          <p:spPr>
            <a:xfrm>
              <a:off x="2608141" y="5348200"/>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45" name="グラフィックス 44" descr="パイロット男性 単色塗りつぶし">
              <a:extLst>
                <a:ext uri="{FF2B5EF4-FFF2-40B4-BE49-F238E27FC236}">
                  <a16:creationId xmlns:a16="http://schemas.microsoft.com/office/drawing/2014/main" id="{6F7B6F67-B8AE-780A-57A8-1C8F0CCC2C2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47277" y="5339454"/>
              <a:ext cx="414196" cy="414196"/>
            </a:xfrm>
            <a:prstGeom prst="rect">
              <a:avLst/>
            </a:prstGeom>
          </p:spPr>
        </p:pic>
      </p:grpSp>
      <p:grpSp>
        <p:nvGrpSpPr>
          <p:cNvPr id="128" name="グループ化 127">
            <a:extLst>
              <a:ext uri="{FF2B5EF4-FFF2-40B4-BE49-F238E27FC236}">
                <a16:creationId xmlns:a16="http://schemas.microsoft.com/office/drawing/2014/main" id="{AAB342D0-6E89-59E2-815A-35AA69591ACD}"/>
              </a:ext>
            </a:extLst>
          </p:cNvPr>
          <p:cNvGrpSpPr/>
          <p:nvPr/>
        </p:nvGrpSpPr>
        <p:grpSpPr>
          <a:xfrm>
            <a:off x="940886" y="4423230"/>
            <a:ext cx="474193" cy="474193"/>
            <a:chOff x="3512739" y="5422711"/>
            <a:chExt cx="474193" cy="474193"/>
          </a:xfrm>
        </p:grpSpPr>
        <p:sp>
          <p:nvSpPr>
            <p:cNvPr id="123" name="正方形/長方形 122">
              <a:extLst>
                <a:ext uri="{FF2B5EF4-FFF2-40B4-BE49-F238E27FC236}">
                  <a16:creationId xmlns:a16="http://schemas.microsoft.com/office/drawing/2014/main" id="{C3D7CE64-9B01-B076-E954-42CB13508078}"/>
                </a:ext>
              </a:extLst>
            </p:cNvPr>
            <p:cNvSpPr/>
            <p:nvPr/>
          </p:nvSpPr>
          <p:spPr>
            <a:xfrm>
              <a:off x="3595101" y="5423971"/>
              <a:ext cx="313733" cy="444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50" name="グラフィックス 49" descr="路面電車 単色塗りつぶし">
              <a:extLst>
                <a:ext uri="{FF2B5EF4-FFF2-40B4-BE49-F238E27FC236}">
                  <a16:creationId xmlns:a16="http://schemas.microsoft.com/office/drawing/2014/main" id="{2438B0C4-8A26-144A-552D-3705CA3C6F0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512739" y="5422711"/>
              <a:ext cx="474193" cy="474193"/>
            </a:xfrm>
            <a:prstGeom prst="rect">
              <a:avLst/>
            </a:prstGeom>
          </p:spPr>
        </p:pic>
      </p:grpSp>
      <p:cxnSp>
        <p:nvCxnSpPr>
          <p:cNvPr id="53" name="直線矢印コネクタ 52">
            <a:extLst>
              <a:ext uri="{FF2B5EF4-FFF2-40B4-BE49-F238E27FC236}">
                <a16:creationId xmlns:a16="http://schemas.microsoft.com/office/drawing/2014/main" id="{CD2049FF-0CDA-8FB1-7E1E-EAA4015A9982}"/>
              </a:ext>
            </a:extLst>
          </p:cNvPr>
          <p:cNvCxnSpPr>
            <a:cxnSpLocks/>
          </p:cNvCxnSpPr>
          <p:nvPr/>
        </p:nvCxnSpPr>
        <p:spPr>
          <a:xfrm>
            <a:off x="496247" y="3265420"/>
            <a:ext cx="0" cy="7965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71E1EF27-EE25-E981-0C1E-929CF2348F31}"/>
              </a:ext>
            </a:extLst>
          </p:cNvPr>
          <p:cNvSpPr txBox="1"/>
          <p:nvPr/>
        </p:nvSpPr>
        <p:spPr>
          <a:xfrm>
            <a:off x="198225" y="1767829"/>
            <a:ext cx="1174189" cy="338554"/>
          </a:xfrm>
          <a:prstGeom prst="rect">
            <a:avLst/>
          </a:prstGeom>
          <a:noFill/>
        </p:spPr>
        <p:txBody>
          <a:bodyPr wrap="square" rtlCol="0">
            <a:spAutoFit/>
          </a:bodyPr>
          <a:lstStyle/>
          <a:p>
            <a:pPr algn="ctr"/>
            <a:r>
              <a:rPr kumimoji="1" lang="ja-JP" altLang="en-US" sz="1600" b="1" dirty="0">
                <a:solidFill>
                  <a:schemeClr val="accent2"/>
                </a:solidFill>
              </a:rPr>
              <a:t>鉄道路線</a:t>
            </a:r>
          </a:p>
        </p:txBody>
      </p:sp>
      <p:pic>
        <p:nvPicPr>
          <p:cNvPr id="60" name="グラフィックス 59" descr="建物 単色塗りつぶし">
            <a:extLst>
              <a:ext uri="{FF2B5EF4-FFF2-40B4-BE49-F238E27FC236}">
                <a16:creationId xmlns:a16="http://schemas.microsoft.com/office/drawing/2014/main" id="{3F134911-628A-350B-EFFF-2846E8AF6DC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457291" y="2956172"/>
            <a:ext cx="603387" cy="603387"/>
          </a:xfrm>
          <a:prstGeom prst="rect">
            <a:avLst/>
          </a:prstGeom>
        </p:spPr>
      </p:pic>
      <p:pic>
        <p:nvPicPr>
          <p:cNvPr id="61" name="グラフィックス 60" descr="建物 単色塗りつぶし">
            <a:extLst>
              <a:ext uri="{FF2B5EF4-FFF2-40B4-BE49-F238E27FC236}">
                <a16:creationId xmlns:a16="http://schemas.microsoft.com/office/drawing/2014/main" id="{EA5FA4A0-4A19-37F8-C93F-B1E2DCC3E82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577599" y="2956172"/>
            <a:ext cx="603387" cy="603387"/>
          </a:xfrm>
          <a:prstGeom prst="rect">
            <a:avLst/>
          </a:prstGeom>
        </p:spPr>
      </p:pic>
      <p:sp>
        <p:nvSpPr>
          <p:cNvPr id="62" name="テキスト ボックス 61">
            <a:extLst>
              <a:ext uri="{FF2B5EF4-FFF2-40B4-BE49-F238E27FC236}">
                <a16:creationId xmlns:a16="http://schemas.microsoft.com/office/drawing/2014/main" id="{E920C0A7-C5F0-8FED-61EF-51BFE22E1812}"/>
              </a:ext>
            </a:extLst>
          </p:cNvPr>
          <p:cNvSpPr txBox="1"/>
          <p:nvPr/>
        </p:nvSpPr>
        <p:spPr>
          <a:xfrm>
            <a:off x="6155914" y="2052918"/>
            <a:ext cx="1474332" cy="307777"/>
          </a:xfrm>
          <a:prstGeom prst="rect">
            <a:avLst/>
          </a:prstGeom>
          <a:noFill/>
        </p:spPr>
        <p:txBody>
          <a:bodyPr wrap="square" rtlCol="0">
            <a:spAutoFit/>
          </a:bodyPr>
          <a:lstStyle/>
          <a:p>
            <a:pPr algn="ctr"/>
            <a:r>
              <a:rPr kumimoji="1" lang="ja-JP" altLang="en-US" sz="1400" dirty="0"/>
              <a:t>鉄道事業者</a:t>
            </a:r>
            <a:r>
              <a:rPr kumimoji="1" lang="en-US" altLang="ja-JP" sz="1400" dirty="0"/>
              <a:t>A</a:t>
            </a:r>
            <a:endParaRPr kumimoji="1" lang="ja-JP" altLang="en-US" sz="1400" dirty="0"/>
          </a:p>
        </p:txBody>
      </p:sp>
      <p:sp>
        <p:nvSpPr>
          <p:cNvPr id="63" name="テキスト ボックス 62">
            <a:extLst>
              <a:ext uri="{FF2B5EF4-FFF2-40B4-BE49-F238E27FC236}">
                <a16:creationId xmlns:a16="http://schemas.microsoft.com/office/drawing/2014/main" id="{26B36083-3B4D-9449-1F37-B790E6B315C6}"/>
              </a:ext>
            </a:extLst>
          </p:cNvPr>
          <p:cNvSpPr txBox="1"/>
          <p:nvPr/>
        </p:nvSpPr>
        <p:spPr>
          <a:xfrm>
            <a:off x="8028741" y="2052918"/>
            <a:ext cx="1474332" cy="307777"/>
          </a:xfrm>
          <a:prstGeom prst="rect">
            <a:avLst/>
          </a:prstGeom>
          <a:noFill/>
        </p:spPr>
        <p:txBody>
          <a:bodyPr wrap="square" rtlCol="0">
            <a:spAutoFit/>
          </a:bodyPr>
          <a:lstStyle/>
          <a:p>
            <a:pPr algn="ctr"/>
            <a:r>
              <a:rPr kumimoji="1" lang="ja-JP" altLang="en-US" sz="1400" dirty="0"/>
              <a:t>鉄道事業者</a:t>
            </a:r>
            <a:r>
              <a:rPr kumimoji="1" lang="en-US" altLang="ja-JP" sz="1400" dirty="0"/>
              <a:t>B</a:t>
            </a:r>
            <a:endParaRPr kumimoji="1" lang="ja-JP" altLang="en-US" sz="1400" dirty="0"/>
          </a:p>
        </p:txBody>
      </p:sp>
      <p:sp>
        <p:nvSpPr>
          <p:cNvPr id="65" name="テキスト ボックス 64">
            <a:extLst>
              <a:ext uri="{FF2B5EF4-FFF2-40B4-BE49-F238E27FC236}">
                <a16:creationId xmlns:a16="http://schemas.microsoft.com/office/drawing/2014/main" id="{2FF0BDF9-7DD2-6AFA-89F9-A11AC2C74EC1}"/>
              </a:ext>
            </a:extLst>
          </p:cNvPr>
          <p:cNvSpPr txBox="1"/>
          <p:nvPr/>
        </p:nvSpPr>
        <p:spPr>
          <a:xfrm>
            <a:off x="5504009" y="4052155"/>
            <a:ext cx="1340087" cy="338554"/>
          </a:xfrm>
          <a:prstGeom prst="rect">
            <a:avLst/>
          </a:prstGeom>
          <a:noFill/>
        </p:spPr>
        <p:txBody>
          <a:bodyPr wrap="square" rtlCol="0">
            <a:spAutoFit/>
          </a:bodyPr>
          <a:lstStyle/>
          <a:p>
            <a:pPr algn="ctr"/>
            <a:r>
              <a:rPr kumimoji="1" lang="ja-JP" altLang="en-US" sz="1600" b="1" dirty="0">
                <a:solidFill>
                  <a:schemeClr val="accent3"/>
                </a:solidFill>
              </a:rPr>
              <a:t>支払システム</a:t>
            </a:r>
          </a:p>
        </p:txBody>
      </p:sp>
      <p:sp>
        <p:nvSpPr>
          <p:cNvPr id="67" name="テキスト ボックス 66">
            <a:extLst>
              <a:ext uri="{FF2B5EF4-FFF2-40B4-BE49-F238E27FC236}">
                <a16:creationId xmlns:a16="http://schemas.microsoft.com/office/drawing/2014/main" id="{E05A221D-E779-94FF-19F0-6FE3A5AF060E}"/>
              </a:ext>
            </a:extLst>
          </p:cNvPr>
          <p:cNvSpPr txBox="1"/>
          <p:nvPr/>
        </p:nvSpPr>
        <p:spPr>
          <a:xfrm>
            <a:off x="7634716" y="5758181"/>
            <a:ext cx="2238837" cy="307777"/>
          </a:xfrm>
          <a:prstGeom prst="rect">
            <a:avLst/>
          </a:prstGeom>
          <a:noFill/>
        </p:spPr>
        <p:txBody>
          <a:bodyPr wrap="square" rtlCol="0">
            <a:spAutoFit/>
          </a:bodyPr>
          <a:lstStyle/>
          <a:p>
            <a:r>
              <a:rPr kumimoji="1" lang="ja-JP" altLang="en-US" sz="1400" b="1" dirty="0"/>
              <a:t>車両賃貸料金の均等化／</a:t>
            </a:r>
          </a:p>
        </p:txBody>
      </p:sp>
      <p:sp>
        <p:nvSpPr>
          <p:cNvPr id="68" name="テキスト ボックス 67">
            <a:extLst>
              <a:ext uri="{FF2B5EF4-FFF2-40B4-BE49-F238E27FC236}">
                <a16:creationId xmlns:a16="http://schemas.microsoft.com/office/drawing/2014/main" id="{C0212523-F1B5-CB2F-20BF-F555B8B9173E}"/>
              </a:ext>
            </a:extLst>
          </p:cNvPr>
          <p:cNvSpPr txBox="1"/>
          <p:nvPr/>
        </p:nvSpPr>
        <p:spPr>
          <a:xfrm>
            <a:off x="7643859" y="5961658"/>
            <a:ext cx="1828668" cy="307777"/>
          </a:xfrm>
          <a:prstGeom prst="rect">
            <a:avLst/>
          </a:prstGeom>
          <a:noFill/>
        </p:spPr>
        <p:txBody>
          <a:bodyPr wrap="square" rtlCol="0">
            <a:spAutoFit/>
          </a:bodyPr>
          <a:lstStyle/>
          <a:p>
            <a:r>
              <a:rPr kumimoji="1" lang="ja-JP" altLang="en-US" sz="1400" b="1" dirty="0"/>
              <a:t>運賃収入の分配</a:t>
            </a:r>
          </a:p>
        </p:txBody>
      </p:sp>
      <p:sp>
        <p:nvSpPr>
          <p:cNvPr id="69" name="テキスト ボックス 68">
            <a:extLst>
              <a:ext uri="{FF2B5EF4-FFF2-40B4-BE49-F238E27FC236}">
                <a16:creationId xmlns:a16="http://schemas.microsoft.com/office/drawing/2014/main" id="{9F3E59FB-173E-9CD9-588B-C8D1E342E4DB}"/>
              </a:ext>
            </a:extLst>
          </p:cNvPr>
          <p:cNvSpPr txBox="1"/>
          <p:nvPr/>
        </p:nvSpPr>
        <p:spPr>
          <a:xfrm>
            <a:off x="6831094" y="4286448"/>
            <a:ext cx="1676503" cy="307777"/>
          </a:xfrm>
          <a:prstGeom prst="rect">
            <a:avLst/>
          </a:prstGeom>
          <a:noFill/>
        </p:spPr>
        <p:txBody>
          <a:bodyPr wrap="square" rtlCol="0">
            <a:spAutoFit/>
          </a:bodyPr>
          <a:lstStyle/>
          <a:p>
            <a:pPr algn="ctr"/>
            <a:r>
              <a:rPr kumimoji="1" lang="ja-JP" altLang="en-US" sz="1400" dirty="0"/>
              <a:t>運転距離／乗客数</a:t>
            </a:r>
          </a:p>
        </p:txBody>
      </p:sp>
      <p:sp>
        <p:nvSpPr>
          <p:cNvPr id="70" name="テキスト ボックス 69">
            <a:extLst>
              <a:ext uri="{FF2B5EF4-FFF2-40B4-BE49-F238E27FC236}">
                <a16:creationId xmlns:a16="http://schemas.microsoft.com/office/drawing/2014/main" id="{5FED4584-4BD4-6116-90E2-269F63DD3BD0}"/>
              </a:ext>
            </a:extLst>
          </p:cNvPr>
          <p:cNvSpPr txBox="1"/>
          <p:nvPr/>
        </p:nvSpPr>
        <p:spPr>
          <a:xfrm>
            <a:off x="6782067" y="2682821"/>
            <a:ext cx="2028568" cy="307777"/>
          </a:xfrm>
          <a:prstGeom prst="rect">
            <a:avLst/>
          </a:prstGeom>
          <a:noFill/>
        </p:spPr>
        <p:txBody>
          <a:bodyPr wrap="square" rtlCol="0">
            <a:spAutoFit/>
          </a:bodyPr>
          <a:lstStyle/>
          <a:p>
            <a:pPr algn="ctr"/>
            <a:r>
              <a:rPr kumimoji="1" lang="ja-JP" altLang="en-US" sz="1400" dirty="0"/>
              <a:t>直通区間のダイヤ改正</a:t>
            </a:r>
          </a:p>
        </p:txBody>
      </p:sp>
      <p:sp>
        <p:nvSpPr>
          <p:cNvPr id="2" name="正方形/長方形 1">
            <a:extLst>
              <a:ext uri="{FF2B5EF4-FFF2-40B4-BE49-F238E27FC236}">
                <a16:creationId xmlns:a16="http://schemas.microsoft.com/office/drawing/2014/main" id="{FA62201E-C628-CCFD-E7B8-149F5B9E794D}"/>
              </a:ext>
            </a:extLst>
          </p:cNvPr>
          <p:cNvSpPr/>
          <p:nvPr/>
        </p:nvSpPr>
        <p:spPr>
          <a:xfrm>
            <a:off x="895793" y="3062536"/>
            <a:ext cx="1912474" cy="3617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kumimoji="1" lang="ja-JP" altLang="en-US" dirty="0">
                <a:solidFill>
                  <a:schemeClr val="tx1"/>
                </a:solidFill>
              </a:rPr>
              <a:t>駅</a:t>
            </a:r>
          </a:p>
        </p:txBody>
      </p:sp>
      <p:sp>
        <p:nvSpPr>
          <p:cNvPr id="10" name="正方形/長方形 9">
            <a:extLst>
              <a:ext uri="{FF2B5EF4-FFF2-40B4-BE49-F238E27FC236}">
                <a16:creationId xmlns:a16="http://schemas.microsoft.com/office/drawing/2014/main" id="{219F4EB5-8855-96D9-258C-7BBC4F7CAC69}"/>
              </a:ext>
            </a:extLst>
          </p:cNvPr>
          <p:cNvSpPr/>
          <p:nvPr/>
        </p:nvSpPr>
        <p:spPr>
          <a:xfrm>
            <a:off x="892575" y="3957888"/>
            <a:ext cx="1918721" cy="3919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kumimoji="1" lang="ja-JP" altLang="en-US" dirty="0">
                <a:solidFill>
                  <a:schemeClr val="tx1"/>
                </a:solidFill>
              </a:rPr>
              <a:t>ターミナル駅</a:t>
            </a:r>
          </a:p>
        </p:txBody>
      </p:sp>
      <p:cxnSp>
        <p:nvCxnSpPr>
          <p:cNvPr id="30" name="直線矢印コネクタ 29">
            <a:extLst>
              <a:ext uri="{FF2B5EF4-FFF2-40B4-BE49-F238E27FC236}">
                <a16:creationId xmlns:a16="http://schemas.microsoft.com/office/drawing/2014/main" id="{5D0228E8-32FC-4066-FFF2-D2893BA6F6E1}"/>
              </a:ext>
            </a:extLst>
          </p:cNvPr>
          <p:cNvCxnSpPr>
            <a:cxnSpLocks/>
          </p:cNvCxnSpPr>
          <p:nvPr/>
        </p:nvCxnSpPr>
        <p:spPr>
          <a:xfrm>
            <a:off x="496247" y="4266782"/>
            <a:ext cx="0" cy="7965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 name="正方形/長方形 5">
            <a:extLst>
              <a:ext uri="{FF2B5EF4-FFF2-40B4-BE49-F238E27FC236}">
                <a16:creationId xmlns:a16="http://schemas.microsoft.com/office/drawing/2014/main" id="{DB2E1A49-BF80-7636-DF60-D8366F9D4DE8}"/>
              </a:ext>
            </a:extLst>
          </p:cNvPr>
          <p:cNvSpPr/>
          <p:nvPr/>
        </p:nvSpPr>
        <p:spPr>
          <a:xfrm>
            <a:off x="3571985" y="3957888"/>
            <a:ext cx="1169435" cy="3919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kumimoji="1" lang="ja-JP" altLang="en-US" dirty="0">
                <a:solidFill>
                  <a:schemeClr val="tx1"/>
                </a:solidFill>
              </a:rPr>
              <a:t>駅</a:t>
            </a:r>
          </a:p>
        </p:txBody>
      </p:sp>
      <p:sp>
        <p:nvSpPr>
          <p:cNvPr id="11" name="正方形/長方形 10">
            <a:extLst>
              <a:ext uri="{FF2B5EF4-FFF2-40B4-BE49-F238E27FC236}">
                <a16:creationId xmlns:a16="http://schemas.microsoft.com/office/drawing/2014/main" id="{3EE46E56-3DBC-C450-FCC1-9C4478B32603}"/>
              </a:ext>
            </a:extLst>
          </p:cNvPr>
          <p:cNvSpPr/>
          <p:nvPr/>
        </p:nvSpPr>
        <p:spPr>
          <a:xfrm>
            <a:off x="3571985" y="4925986"/>
            <a:ext cx="1169435" cy="3664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kumimoji="1" lang="ja-JP" altLang="en-US" dirty="0">
                <a:solidFill>
                  <a:schemeClr val="tx1"/>
                </a:solidFill>
              </a:rPr>
              <a:t>駅</a:t>
            </a:r>
          </a:p>
        </p:txBody>
      </p:sp>
      <p:sp>
        <p:nvSpPr>
          <p:cNvPr id="39" name="正方形/長方形 38">
            <a:extLst>
              <a:ext uri="{FF2B5EF4-FFF2-40B4-BE49-F238E27FC236}">
                <a16:creationId xmlns:a16="http://schemas.microsoft.com/office/drawing/2014/main" id="{D5B60F07-4730-5D82-0CB5-ECD53C3FE110}"/>
              </a:ext>
            </a:extLst>
          </p:cNvPr>
          <p:cNvSpPr/>
          <p:nvPr/>
        </p:nvSpPr>
        <p:spPr>
          <a:xfrm>
            <a:off x="895793" y="4931730"/>
            <a:ext cx="1912474" cy="3617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kumimoji="1" lang="ja-JP" altLang="en-US" dirty="0">
                <a:solidFill>
                  <a:schemeClr val="tx1"/>
                </a:solidFill>
              </a:rPr>
              <a:t>駅</a:t>
            </a:r>
          </a:p>
        </p:txBody>
      </p:sp>
      <p:sp>
        <p:nvSpPr>
          <p:cNvPr id="40" name="正方形/長方形 39">
            <a:extLst>
              <a:ext uri="{FF2B5EF4-FFF2-40B4-BE49-F238E27FC236}">
                <a16:creationId xmlns:a16="http://schemas.microsoft.com/office/drawing/2014/main" id="{472C6C34-E560-C936-0075-B3B611A7E558}"/>
              </a:ext>
            </a:extLst>
          </p:cNvPr>
          <p:cNvSpPr/>
          <p:nvPr/>
        </p:nvSpPr>
        <p:spPr>
          <a:xfrm>
            <a:off x="895793" y="5758058"/>
            <a:ext cx="1912474" cy="3617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kumimoji="1" lang="ja-JP" altLang="en-US" dirty="0">
                <a:solidFill>
                  <a:schemeClr val="tx1"/>
                </a:solidFill>
              </a:rPr>
              <a:t>駅</a:t>
            </a:r>
          </a:p>
        </p:txBody>
      </p:sp>
      <p:grpSp>
        <p:nvGrpSpPr>
          <p:cNvPr id="138" name="グループ化 137">
            <a:extLst>
              <a:ext uri="{FF2B5EF4-FFF2-40B4-BE49-F238E27FC236}">
                <a16:creationId xmlns:a16="http://schemas.microsoft.com/office/drawing/2014/main" id="{EF706857-DC62-6324-8849-AA8085B0B4A1}"/>
              </a:ext>
            </a:extLst>
          </p:cNvPr>
          <p:cNvGrpSpPr/>
          <p:nvPr/>
        </p:nvGrpSpPr>
        <p:grpSpPr>
          <a:xfrm>
            <a:off x="577339" y="2606472"/>
            <a:ext cx="420806" cy="420806"/>
            <a:chOff x="3369128" y="5472430"/>
            <a:chExt cx="420806" cy="420806"/>
          </a:xfrm>
        </p:grpSpPr>
        <p:sp>
          <p:nvSpPr>
            <p:cNvPr id="136" name="正方形/長方形 135">
              <a:extLst>
                <a:ext uri="{FF2B5EF4-FFF2-40B4-BE49-F238E27FC236}">
                  <a16:creationId xmlns:a16="http://schemas.microsoft.com/office/drawing/2014/main" id="{B88AFBD4-B611-E18E-DEF8-21AF41700009}"/>
                </a:ext>
              </a:extLst>
            </p:cNvPr>
            <p:cNvSpPr/>
            <p:nvPr/>
          </p:nvSpPr>
          <p:spPr>
            <a:xfrm>
              <a:off x="3422665" y="5499099"/>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76" name="グラフィックス 75" descr="パイロット女性 単色塗りつぶし">
              <a:extLst>
                <a:ext uri="{FF2B5EF4-FFF2-40B4-BE49-F238E27FC236}">
                  <a16:creationId xmlns:a16="http://schemas.microsoft.com/office/drawing/2014/main" id="{90692502-F027-1EDB-53DD-1605A8080B10}"/>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369128" y="5472430"/>
              <a:ext cx="420806" cy="420806"/>
            </a:xfrm>
            <a:prstGeom prst="rect">
              <a:avLst/>
            </a:prstGeom>
          </p:spPr>
        </p:pic>
      </p:grpSp>
      <p:grpSp>
        <p:nvGrpSpPr>
          <p:cNvPr id="155" name="グループ化 154">
            <a:extLst>
              <a:ext uri="{FF2B5EF4-FFF2-40B4-BE49-F238E27FC236}">
                <a16:creationId xmlns:a16="http://schemas.microsoft.com/office/drawing/2014/main" id="{6BD52442-647F-17EB-7397-E433AAF3F16D}"/>
              </a:ext>
            </a:extLst>
          </p:cNvPr>
          <p:cNvGrpSpPr/>
          <p:nvPr/>
        </p:nvGrpSpPr>
        <p:grpSpPr>
          <a:xfrm>
            <a:off x="4176040" y="4421572"/>
            <a:ext cx="474193" cy="474193"/>
            <a:chOff x="3765530" y="5530504"/>
            <a:chExt cx="474193" cy="474193"/>
          </a:xfrm>
        </p:grpSpPr>
        <p:sp>
          <p:nvSpPr>
            <p:cNvPr id="153" name="正方形/長方形 152">
              <a:extLst>
                <a:ext uri="{FF2B5EF4-FFF2-40B4-BE49-F238E27FC236}">
                  <a16:creationId xmlns:a16="http://schemas.microsoft.com/office/drawing/2014/main" id="{516B72A9-A773-BB09-42AF-8442120144F2}"/>
                </a:ext>
              </a:extLst>
            </p:cNvPr>
            <p:cNvSpPr/>
            <p:nvPr/>
          </p:nvSpPr>
          <p:spPr>
            <a:xfrm>
              <a:off x="3845760" y="5533194"/>
              <a:ext cx="313733" cy="444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77" name="グラフィックス 76" descr="路面電車 単色塗りつぶし">
              <a:extLst>
                <a:ext uri="{FF2B5EF4-FFF2-40B4-BE49-F238E27FC236}">
                  <a16:creationId xmlns:a16="http://schemas.microsoft.com/office/drawing/2014/main" id="{692189CF-47EA-57EA-0201-A5C787B70957}"/>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765530" y="5530504"/>
              <a:ext cx="474193" cy="474193"/>
            </a:xfrm>
            <a:prstGeom prst="rect">
              <a:avLst/>
            </a:prstGeom>
          </p:spPr>
        </p:pic>
      </p:grpSp>
      <p:grpSp>
        <p:nvGrpSpPr>
          <p:cNvPr id="148" name="グループ化 147">
            <a:extLst>
              <a:ext uri="{FF2B5EF4-FFF2-40B4-BE49-F238E27FC236}">
                <a16:creationId xmlns:a16="http://schemas.microsoft.com/office/drawing/2014/main" id="{23DE600B-0A08-C8C5-469C-801DF629415D}"/>
              </a:ext>
            </a:extLst>
          </p:cNvPr>
          <p:cNvGrpSpPr/>
          <p:nvPr/>
        </p:nvGrpSpPr>
        <p:grpSpPr>
          <a:xfrm>
            <a:off x="4625117" y="4451364"/>
            <a:ext cx="414196" cy="414196"/>
            <a:chOff x="3334711" y="5493996"/>
            <a:chExt cx="414196" cy="414196"/>
          </a:xfrm>
        </p:grpSpPr>
        <p:sp>
          <p:nvSpPr>
            <p:cNvPr id="146" name="正方形/長方形 145">
              <a:extLst>
                <a:ext uri="{FF2B5EF4-FFF2-40B4-BE49-F238E27FC236}">
                  <a16:creationId xmlns:a16="http://schemas.microsoft.com/office/drawing/2014/main" id="{F25FADE5-FD52-9966-3824-C688FEEDD278}"/>
                </a:ext>
              </a:extLst>
            </p:cNvPr>
            <p:cNvSpPr/>
            <p:nvPr/>
          </p:nvSpPr>
          <p:spPr>
            <a:xfrm>
              <a:off x="3384943" y="5532121"/>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78" name="グラフィックス 77" descr="パイロット男性 単色塗りつぶし">
              <a:extLst>
                <a:ext uri="{FF2B5EF4-FFF2-40B4-BE49-F238E27FC236}">
                  <a16:creationId xmlns:a16="http://schemas.microsoft.com/office/drawing/2014/main" id="{7DDDA06B-2454-A6C5-93C4-BD57C1D490DF}"/>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3334711" y="5493996"/>
              <a:ext cx="414196" cy="414196"/>
            </a:xfrm>
            <a:prstGeom prst="rect">
              <a:avLst/>
            </a:prstGeom>
          </p:spPr>
        </p:pic>
      </p:grpSp>
      <p:cxnSp>
        <p:nvCxnSpPr>
          <p:cNvPr id="80" name="直線矢印コネクタ 79">
            <a:extLst>
              <a:ext uri="{FF2B5EF4-FFF2-40B4-BE49-F238E27FC236}">
                <a16:creationId xmlns:a16="http://schemas.microsoft.com/office/drawing/2014/main" id="{A7DFCE4E-314B-1C68-E20D-312B322A7B6E}"/>
              </a:ext>
            </a:extLst>
          </p:cNvPr>
          <p:cNvCxnSpPr>
            <a:cxnSpLocks/>
          </p:cNvCxnSpPr>
          <p:nvPr/>
        </p:nvCxnSpPr>
        <p:spPr>
          <a:xfrm>
            <a:off x="3144449" y="2464113"/>
            <a:ext cx="0" cy="59842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82" name="グラフィックス 81" descr="建物 単色塗りつぶし">
            <a:extLst>
              <a:ext uri="{FF2B5EF4-FFF2-40B4-BE49-F238E27FC236}">
                <a16:creationId xmlns:a16="http://schemas.microsoft.com/office/drawing/2014/main" id="{3FAFC5C5-5198-3902-81BB-953FCF5A3C12}"/>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0336982" y="2956172"/>
            <a:ext cx="603387" cy="603387"/>
          </a:xfrm>
          <a:prstGeom prst="rect">
            <a:avLst/>
          </a:prstGeom>
        </p:spPr>
      </p:pic>
      <p:sp>
        <p:nvSpPr>
          <p:cNvPr id="83" name="テキスト ボックス 82">
            <a:extLst>
              <a:ext uri="{FF2B5EF4-FFF2-40B4-BE49-F238E27FC236}">
                <a16:creationId xmlns:a16="http://schemas.microsoft.com/office/drawing/2014/main" id="{5BE868F3-117A-6E03-71D0-EA1FA5C79262}"/>
              </a:ext>
            </a:extLst>
          </p:cNvPr>
          <p:cNvSpPr txBox="1"/>
          <p:nvPr/>
        </p:nvSpPr>
        <p:spPr>
          <a:xfrm>
            <a:off x="9905779" y="2052918"/>
            <a:ext cx="1474332" cy="307777"/>
          </a:xfrm>
          <a:prstGeom prst="rect">
            <a:avLst/>
          </a:prstGeom>
          <a:noFill/>
        </p:spPr>
        <p:txBody>
          <a:bodyPr wrap="square" rtlCol="0">
            <a:spAutoFit/>
          </a:bodyPr>
          <a:lstStyle/>
          <a:p>
            <a:pPr algn="ctr"/>
            <a:r>
              <a:rPr kumimoji="1" lang="ja-JP" altLang="en-US" sz="1400" dirty="0"/>
              <a:t>鉄道事業者</a:t>
            </a:r>
            <a:r>
              <a:rPr kumimoji="1" lang="en-US" altLang="ja-JP" sz="1400" dirty="0"/>
              <a:t>C</a:t>
            </a:r>
            <a:endParaRPr kumimoji="1" lang="ja-JP" altLang="en-US" sz="1400" dirty="0"/>
          </a:p>
        </p:txBody>
      </p:sp>
      <p:cxnSp>
        <p:nvCxnSpPr>
          <p:cNvPr id="84" name="直線コネクタ 83">
            <a:extLst>
              <a:ext uri="{FF2B5EF4-FFF2-40B4-BE49-F238E27FC236}">
                <a16:creationId xmlns:a16="http://schemas.microsoft.com/office/drawing/2014/main" id="{12D71270-F4DA-B8A3-E62A-CA33E082DB97}"/>
              </a:ext>
            </a:extLst>
          </p:cNvPr>
          <p:cNvCxnSpPr>
            <a:cxnSpLocks/>
          </p:cNvCxnSpPr>
          <p:nvPr/>
        </p:nvCxnSpPr>
        <p:spPr>
          <a:xfrm flipH="1">
            <a:off x="2816336" y="3315363"/>
            <a:ext cx="1192328" cy="1"/>
          </a:xfrm>
          <a:prstGeom prst="line">
            <a:avLst/>
          </a:prstGeom>
          <a:ln w="57150">
            <a:solidFill>
              <a:schemeClr val="accent4"/>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5" name="直線矢印コネクタ 104">
            <a:extLst>
              <a:ext uri="{FF2B5EF4-FFF2-40B4-BE49-F238E27FC236}">
                <a16:creationId xmlns:a16="http://schemas.microsoft.com/office/drawing/2014/main" id="{9B7652EB-5CD1-02AE-EFD2-7BF19ED2583E}"/>
              </a:ext>
            </a:extLst>
          </p:cNvPr>
          <p:cNvCxnSpPr/>
          <p:nvPr/>
        </p:nvCxnSpPr>
        <p:spPr>
          <a:xfrm>
            <a:off x="7272631" y="5150173"/>
            <a:ext cx="1041317" cy="0"/>
          </a:xfrm>
          <a:prstGeom prst="straightConnector1">
            <a:avLst/>
          </a:prstGeom>
          <a:ln w="28575">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6" name="直線矢印コネクタ 105">
            <a:extLst>
              <a:ext uri="{FF2B5EF4-FFF2-40B4-BE49-F238E27FC236}">
                <a16:creationId xmlns:a16="http://schemas.microsoft.com/office/drawing/2014/main" id="{C5A39E06-6B59-94F1-4384-7A56CF1C7211}"/>
              </a:ext>
            </a:extLst>
          </p:cNvPr>
          <p:cNvCxnSpPr/>
          <p:nvPr/>
        </p:nvCxnSpPr>
        <p:spPr>
          <a:xfrm>
            <a:off x="9187057" y="5143510"/>
            <a:ext cx="1041317" cy="0"/>
          </a:xfrm>
          <a:prstGeom prst="straightConnector1">
            <a:avLst/>
          </a:prstGeom>
          <a:ln w="28575">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7" name="グラフィックス 106" descr="硬貨 単色塗りつぶし">
            <a:extLst>
              <a:ext uri="{FF2B5EF4-FFF2-40B4-BE49-F238E27FC236}">
                <a16:creationId xmlns:a16="http://schemas.microsoft.com/office/drawing/2014/main" id="{C20B339A-E009-2D3E-BCCB-A9136630C3E4}"/>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7655029" y="5223022"/>
            <a:ext cx="323974" cy="323974"/>
          </a:xfrm>
          <a:prstGeom prst="rect">
            <a:avLst/>
          </a:prstGeom>
        </p:spPr>
      </p:pic>
      <p:pic>
        <p:nvPicPr>
          <p:cNvPr id="108" name="グラフィックス 107" descr="硬貨 単色塗りつぶし">
            <a:extLst>
              <a:ext uri="{FF2B5EF4-FFF2-40B4-BE49-F238E27FC236}">
                <a16:creationId xmlns:a16="http://schemas.microsoft.com/office/drawing/2014/main" id="{C566C3A0-8E4D-0F74-1BF2-070A6BCDAC0B}"/>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9522498" y="5223022"/>
            <a:ext cx="323974" cy="323974"/>
          </a:xfrm>
          <a:prstGeom prst="rect">
            <a:avLst/>
          </a:prstGeom>
        </p:spPr>
      </p:pic>
      <p:sp>
        <p:nvSpPr>
          <p:cNvPr id="111" name="矢印: 左右 110">
            <a:extLst>
              <a:ext uri="{FF2B5EF4-FFF2-40B4-BE49-F238E27FC236}">
                <a16:creationId xmlns:a16="http://schemas.microsoft.com/office/drawing/2014/main" id="{398A17E0-7D5E-B368-D3E3-F186AC3EA1EC}"/>
              </a:ext>
            </a:extLst>
          </p:cNvPr>
          <p:cNvSpPr/>
          <p:nvPr/>
        </p:nvSpPr>
        <p:spPr>
          <a:xfrm>
            <a:off x="3320846" y="2585308"/>
            <a:ext cx="1214511" cy="169277"/>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7" name="グループ化 6">
            <a:extLst>
              <a:ext uri="{FF2B5EF4-FFF2-40B4-BE49-F238E27FC236}">
                <a16:creationId xmlns:a16="http://schemas.microsoft.com/office/drawing/2014/main" id="{DBB8F8AE-96F9-A85E-2BE5-6C01942D4B41}"/>
              </a:ext>
            </a:extLst>
          </p:cNvPr>
          <p:cNvGrpSpPr/>
          <p:nvPr/>
        </p:nvGrpSpPr>
        <p:grpSpPr>
          <a:xfrm>
            <a:off x="3227107" y="5856750"/>
            <a:ext cx="1632091" cy="307777"/>
            <a:chOff x="2255361" y="1760593"/>
            <a:chExt cx="1632091" cy="307777"/>
          </a:xfrm>
        </p:grpSpPr>
        <p:sp>
          <p:nvSpPr>
            <p:cNvPr id="31" name="テキスト ボックス 30">
              <a:extLst>
                <a:ext uri="{FF2B5EF4-FFF2-40B4-BE49-F238E27FC236}">
                  <a16:creationId xmlns:a16="http://schemas.microsoft.com/office/drawing/2014/main" id="{4D69640A-C646-286A-4B75-4C84BFB29280}"/>
                </a:ext>
              </a:extLst>
            </p:cNvPr>
            <p:cNvSpPr txBox="1"/>
            <p:nvPr/>
          </p:nvSpPr>
          <p:spPr>
            <a:xfrm>
              <a:off x="2617339" y="1760593"/>
              <a:ext cx="1270113" cy="307777"/>
            </a:xfrm>
            <a:prstGeom prst="rect">
              <a:avLst/>
            </a:prstGeom>
            <a:noFill/>
          </p:spPr>
          <p:txBody>
            <a:bodyPr wrap="square" rtlCol="0">
              <a:spAutoFit/>
            </a:bodyPr>
            <a:lstStyle/>
            <a:p>
              <a:pPr algn="ctr"/>
              <a:r>
                <a:rPr kumimoji="1" lang="ja-JP" altLang="en-US" sz="1400" dirty="0"/>
                <a:t>相互直通区間</a:t>
              </a:r>
            </a:p>
          </p:txBody>
        </p:sp>
        <p:cxnSp>
          <p:nvCxnSpPr>
            <p:cNvPr id="112" name="直線矢印コネクタ 111">
              <a:extLst>
                <a:ext uri="{FF2B5EF4-FFF2-40B4-BE49-F238E27FC236}">
                  <a16:creationId xmlns:a16="http://schemas.microsoft.com/office/drawing/2014/main" id="{FA8E287D-040F-255C-05F2-C2DC2C2759BA}"/>
                </a:ext>
              </a:extLst>
            </p:cNvPr>
            <p:cNvCxnSpPr>
              <a:cxnSpLocks/>
            </p:cNvCxnSpPr>
            <p:nvPr/>
          </p:nvCxnSpPr>
          <p:spPr>
            <a:xfrm flipH="1">
              <a:off x="2255361" y="1899350"/>
              <a:ext cx="361349"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15" name="テキスト ボックス 114">
            <a:extLst>
              <a:ext uri="{FF2B5EF4-FFF2-40B4-BE49-F238E27FC236}">
                <a16:creationId xmlns:a16="http://schemas.microsoft.com/office/drawing/2014/main" id="{84B304C7-63D9-400E-AB30-4767EAA5C6DD}"/>
              </a:ext>
            </a:extLst>
          </p:cNvPr>
          <p:cNvSpPr txBox="1"/>
          <p:nvPr/>
        </p:nvSpPr>
        <p:spPr>
          <a:xfrm>
            <a:off x="3246715" y="2246138"/>
            <a:ext cx="1354189" cy="307777"/>
          </a:xfrm>
          <a:prstGeom prst="rect">
            <a:avLst/>
          </a:prstGeom>
          <a:noFill/>
        </p:spPr>
        <p:txBody>
          <a:bodyPr wrap="square" rtlCol="0">
            <a:spAutoFit/>
          </a:bodyPr>
          <a:lstStyle/>
          <a:p>
            <a:pPr algn="ctr"/>
            <a:r>
              <a:rPr kumimoji="1" lang="ja-JP" altLang="en-US" sz="1400" b="1" dirty="0"/>
              <a:t>乗客の分散</a:t>
            </a:r>
          </a:p>
        </p:txBody>
      </p:sp>
      <p:grpSp>
        <p:nvGrpSpPr>
          <p:cNvPr id="120" name="グループ化 119">
            <a:extLst>
              <a:ext uri="{FF2B5EF4-FFF2-40B4-BE49-F238E27FC236}">
                <a16:creationId xmlns:a16="http://schemas.microsoft.com/office/drawing/2014/main" id="{BB9CEA40-ABE6-233E-1CCE-207213833317}"/>
              </a:ext>
            </a:extLst>
          </p:cNvPr>
          <p:cNvGrpSpPr/>
          <p:nvPr/>
        </p:nvGrpSpPr>
        <p:grpSpPr>
          <a:xfrm>
            <a:off x="575591" y="4465982"/>
            <a:ext cx="414196" cy="414196"/>
            <a:chOff x="2547277" y="5339454"/>
            <a:chExt cx="414196" cy="414196"/>
          </a:xfrm>
        </p:grpSpPr>
        <p:sp>
          <p:nvSpPr>
            <p:cNvPr id="121" name="正方形/長方形 120">
              <a:extLst>
                <a:ext uri="{FF2B5EF4-FFF2-40B4-BE49-F238E27FC236}">
                  <a16:creationId xmlns:a16="http://schemas.microsoft.com/office/drawing/2014/main" id="{0CCBF196-333C-24AD-45B1-13AAD0D03F33}"/>
                </a:ext>
              </a:extLst>
            </p:cNvPr>
            <p:cNvSpPr/>
            <p:nvPr/>
          </p:nvSpPr>
          <p:spPr>
            <a:xfrm>
              <a:off x="2608141" y="5348200"/>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122" name="グラフィックス 121" descr="パイロット男性 単色塗りつぶし">
              <a:extLst>
                <a:ext uri="{FF2B5EF4-FFF2-40B4-BE49-F238E27FC236}">
                  <a16:creationId xmlns:a16="http://schemas.microsoft.com/office/drawing/2014/main" id="{7481CF70-D77E-7B43-2B63-0580D029BD5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47277" y="5339454"/>
              <a:ext cx="414196" cy="414196"/>
            </a:xfrm>
            <a:prstGeom prst="rect">
              <a:avLst/>
            </a:prstGeom>
          </p:spPr>
        </p:pic>
      </p:grpSp>
      <p:grpSp>
        <p:nvGrpSpPr>
          <p:cNvPr id="125" name="グループ化 124">
            <a:extLst>
              <a:ext uri="{FF2B5EF4-FFF2-40B4-BE49-F238E27FC236}">
                <a16:creationId xmlns:a16="http://schemas.microsoft.com/office/drawing/2014/main" id="{6D44C88A-9379-DB95-4567-BA5DFEEEBBDC}"/>
              </a:ext>
            </a:extLst>
          </p:cNvPr>
          <p:cNvGrpSpPr/>
          <p:nvPr/>
        </p:nvGrpSpPr>
        <p:grpSpPr>
          <a:xfrm>
            <a:off x="1897364" y="3458286"/>
            <a:ext cx="474193" cy="474193"/>
            <a:chOff x="2153046" y="5320089"/>
            <a:chExt cx="474193" cy="474193"/>
          </a:xfrm>
        </p:grpSpPr>
        <p:sp>
          <p:nvSpPr>
            <p:cNvPr id="126" name="正方形/長方形 125">
              <a:extLst>
                <a:ext uri="{FF2B5EF4-FFF2-40B4-BE49-F238E27FC236}">
                  <a16:creationId xmlns:a16="http://schemas.microsoft.com/office/drawing/2014/main" id="{131BF3CB-CF42-7247-1F58-496FB85ABC67}"/>
                </a:ext>
              </a:extLst>
            </p:cNvPr>
            <p:cNvSpPr/>
            <p:nvPr/>
          </p:nvSpPr>
          <p:spPr>
            <a:xfrm>
              <a:off x="2230239" y="5339011"/>
              <a:ext cx="313733" cy="444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127" name="グラフィックス 126" descr="路面電車 単色塗りつぶし">
              <a:extLst>
                <a:ext uri="{FF2B5EF4-FFF2-40B4-BE49-F238E27FC236}">
                  <a16:creationId xmlns:a16="http://schemas.microsoft.com/office/drawing/2014/main" id="{97B14F88-2B65-A9D4-9D63-12710FDD9B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53046" y="5320089"/>
              <a:ext cx="474193" cy="474193"/>
            </a:xfrm>
            <a:prstGeom prst="rect">
              <a:avLst/>
            </a:prstGeom>
          </p:spPr>
        </p:pic>
      </p:grpSp>
      <p:grpSp>
        <p:nvGrpSpPr>
          <p:cNvPr id="129" name="グループ化 128">
            <a:extLst>
              <a:ext uri="{FF2B5EF4-FFF2-40B4-BE49-F238E27FC236}">
                <a16:creationId xmlns:a16="http://schemas.microsoft.com/office/drawing/2014/main" id="{E845A553-1E39-F6FD-DF73-C4D5B13A9D1E}"/>
              </a:ext>
            </a:extLst>
          </p:cNvPr>
          <p:cNvGrpSpPr/>
          <p:nvPr/>
        </p:nvGrpSpPr>
        <p:grpSpPr>
          <a:xfrm>
            <a:off x="940659" y="2579779"/>
            <a:ext cx="474193" cy="474193"/>
            <a:chOff x="3512739" y="5422711"/>
            <a:chExt cx="474193" cy="474193"/>
          </a:xfrm>
        </p:grpSpPr>
        <p:sp>
          <p:nvSpPr>
            <p:cNvPr id="130" name="正方形/長方形 129">
              <a:extLst>
                <a:ext uri="{FF2B5EF4-FFF2-40B4-BE49-F238E27FC236}">
                  <a16:creationId xmlns:a16="http://schemas.microsoft.com/office/drawing/2014/main" id="{54CF7BD6-4F9F-E92E-7F9D-0ABAC434EC62}"/>
                </a:ext>
              </a:extLst>
            </p:cNvPr>
            <p:cNvSpPr/>
            <p:nvPr/>
          </p:nvSpPr>
          <p:spPr>
            <a:xfrm>
              <a:off x="3595101" y="5423971"/>
              <a:ext cx="313733" cy="444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131" name="グラフィックス 130" descr="路面電車 単色塗りつぶし">
              <a:extLst>
                <a:ext uri="{FF2B5EF4-FFF2-40B4-BE49-F238E27FC236}">
                  <a16:creationId xmlns:a16="http://schemas.microsoft.com/office/drawing/2014/main" id="{EA3FF513-E621-1700-8AC1-97F4F2C8491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512739" y="5422711"/>
              <a:ext cx="474193" cy="474193"/>
            </a:xfrm>
            <a:prstGeom prst="rect">
              <a:avLst/>
            </a:prstGeom>
          </p:spPr>
        </p:pic>
      </p:grpSp>
      <p:grpSp>
        <p:nvGrpSpPr>
          <p:cNvPr id="132" name="グループ化 131">
            <a:extLst>
              <a:ext uri="{FF2B5EF4-FFF2-40B4-BE49-F238E27FC236}">
                <a16:creationId xmlns:a16="http://schemas.microsoft.com/office/drawing/2014/main" id="{961A92BF-703F-7CAF-D765-2B491B4CA3B7}"/>
              </a:ext>
            </a:extLst>
          </p:cNvPr>
          <p:cNvGrpSpPr/>
          <p:nvPr/>
        </p:nvGrpSpPr>
        <p:grpSpPr>
          <a:xfrm>
            <a:off x="3556986" y="3458286"/>
            <a:ext cx="474193" cy="474193"/>
            <a:chOff x="3512739" y="5422711"/>
            <a:chExt cx="474193" cy="474193"/>
          </a:xfrm>
        </p:grpSpPr>
        <p:sp>
          <p:nvSpPr>
            <p:cNvPr id="133" name="正方形/長方形 132">
              <a:extLst>
                <a:ext uri="{FF2B5EF4-FFF2-40B4-BE49-F238E27FC236}">
                  <a16:creationId xmlns:a16="http://schemas.microsoft.com/office/drawing/2014/main" id="{A26C8C75-87CC-25DD-279F-395E71A73FDC}"/>
                </a:ext>
              </a:extLst>
            </p:cNvPr>
            <p:cNvSpPr/>
            <p:nvPr/>
          </p:nvSpPr>
          <p:spPr>
            <a:xfrm>
              <a:off x="3595101" y="5423971"/>
              <a:ext cx="313733" cy="444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134" name="グラフィックス 133" descr="路面電車 単色塗りつぶし">
              <a:extLst>
                <a:ext uri="{FF2B5EF4-FFF2-40B4-BE49-F238E27FC236}">
                  <a16:creationId xmlns:a16="http://schemas.microsoft.com/office/drawing/2014/main" id="{BBD52E8D-B1C9-C62F-44B0-CDF78693E98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512739" y="5422711"/>
              <a:ext cx="474193" cy="474193"/>
            </a:xfrm>
            <a:prstGeom prst="rect">
              <a:avLst/>
            </a:prstGeom>
          </p:spPr>
        </p:pic>
      </p:grpSp>
      <p:grpSp>
        <p:nvGrpSpPr>
          <p:cNvPr id="139" name="グループ化 138">
            <a:extLst>
              <a:ext uri="{FF2B5EF4-FFF2-40B4-BE49-F238E27FC236}">
                <a16:creationId xmlns:a16="http://schemas.microsoft.com/office/drawing/2014/main" id="{941C5E84-F650-43AA-B409-7E5607CA2D0A}"/>
              </a:ext>
            </a:extLst>
          </p:cNvPr>
          <p:cNvGrpSpPr/>
          <p:nvPr/>
        </p:nvGrpSpPr>
        <p:grpSpPr>
          <a:xfrm>
            <a:off x="2580185" y="2606472"/>
            <a:ext cx="420806" cy="420806"/>
            <a:chOff x="3369128" y="5472430"/>
            <a:chExt cx="420806" cy="420806"/>
          </a:xfrm>
        </p:grpSpPr>
        <p:sp>
          <p:nvSpPr>
            <p:cNvPr id="140" name="正方形/長方形 139">
              <a:extLst>
                <a:ext uri="{FF2B5EF4-FFF2-40B4-BE49-F238E27FC236}">
                  <a16:creationId xmlns:a16="http://schemas.microsoft.com/office/drawing/2014/main" id="{B2E4CB7A-0534-A75D-D6DF-7FAFDE0CF69F}"/>
                </a:ext>
              </a:extLst>
            </p:cNvPr>
            <p:cNvSpPr/>
            <p:nvPr/>
          </p:nvSpPr>
          <p:spPr>
            <a:xfrm>
              <a:off x="3422665" y="5499099"/>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141" name="グラフィックス 140" descr="パイロット女性 単色塗りつぶし">
              <a:extLst>
                <a:ext uri="{FF2B5EF4-FFF2-40B4-BE49-F238E27FC236}">
                  <a16:creationId xmlns:a16="http://schemas.microsoft.com/office/drawing/2014/main" id="{5733B389-FFCA-8D97-EB38-B9CC28388BC7}"/>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369128" y="5472430"/>
              <a:ext cx="420806" cy="420806"/>
            </a:xfrm>
            <a:prstGeom prst="rect">
              <a:avLst/>
            </a:prstGeom>
          </p:spPr>
        </p:pic>
      </p:grpSp>
      <p:grpSp>
        <p:nvGrpSpPr>
          <p:cNvPr id="142" name="グループ化 141">
            <a:extLst>
              <a:ext uri="{FF2B5EF4-FFF2-40B4-BE49-F238E27FC236}">
                <a16:creationId xmlns:a16="http://schemas.microsoft.com/office/drawing/2014/main" id="{799207FB-0A1B-AC38-CFE9-3FB8D8AD5AEB}"/>
              </a:ext>
            </a:extLst>
          </p:cNvPr>
          <p:cNvGrpSpPr/>
          <p:nvPr/>
        </p:nvGrpSpPr>
        <p:grpSpPr>
          <a:xfrm>
            <a:off x="2286115" y="3484979"/>
            <a:ext cx="420806" cy="420806"/>
            <a:chOff x="3369128" y="5472430"/>
            <a:chExt cx="420806" cy="420806"/>
          </a:xfrm>
        </p:grpSpPr>
        <p:sp>
          <p:nvSpPr>
            <p:cNvPr id="143" name="正方形/長方形 142">
              <a:extLst>
                <a:ext uri="{FF2B5EF4-FFF2-40B4-BE49-F238E27FC236}">
                  <a16:creationId xmlns:a16="http://schemas.microsoft.com/office/drawing/2014/main" id="{2D095560-7919-F328-B4C9-5E433E4C61B0}"/>
                </a:ext>
              </a:extLst>
            </p:cNvPr>
            <p:cNvSpPr/>
            <p:nvPr/>
          </p:nvSpPr>
          <p:spPr>
            <a:xfrm>
              <a:off x="3422665" y="5499099"/>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144" name="グラフィックス 143" descr="パイロット女性 単色塗りつぶし">
              <a:extLst>
                <a:ext uri="{FF2B5EF4-FFF2-40B4-BE49-F238E27FC236}">
                  <a16:creationId xmlns:a16="http://schemas.microsoft.com/office/drawing/2014/main" id="{EF72E7DD-11D6-690A-8361-711385E41BE2}"/>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369128" y="5472430"/>
              <a:ext cx="420806" cy="420806"/>
            </a:xfrm>
            <a:prstGeom prst="rect">
              <a:avLst/>
            </a:prstGeom>
          </p:spPr>
        </p:pic>
      </p:grpSp>
      <p:grpSp>
        <p:nvGrpSpPr>
          <p:cNvPr id="149" name="グループ化 148">
            <a:extLst>
              <a:ext uri="{FF2B5EF4-FFF2-40B4-BE49-F238E27FC236}">
                <a16:creationId xmlns:a16="http://schemas.microsoft.com/office/drawing/2014/main" id="{623CC480-4F25-9864-A513-264D49B36004}"/>
              </a:ext>
            </a:extLst>
          </p:cNvPr>
          <p:cNvGrpSpPr/>
          <p:nvPr/>
        </p:nvGrpSpPr>
        <p:grpSpPr>
          <a:xfrm>
            <a:off x="3225174" y="3488284"/>
            <a:ext cx="414196" cy="414196"/>
            <a:chOff x="3334711" y="5493996"/>
            <a:chExt cx="414196" cy="414196"/>
          </a:xfrm>
        </p:grpSpPr>
        <p:sp>
          <p:nvSpPr>
            <p:cNvPr id="150" name="正方形/長方形 149">
              <a:extLst>
                <a:ext uri="{FF2B5EF4-FFF2-40B4-BE49-F238E27FC236}">
                  <a16:creationId xmlns:a16="http://schemas.microsoft.com/office/drawing/2014/main" id="{D9E78933-B4FC-4CF7-5D09-31A7623FCEA4}"/>
                </a:ext>
              </a:extLst>
            </p:cNvPr>
            <p:cNvSpPr/>
            <p:nvPr/>
          </p:nvSpPr>
          <p:spPr>
            <a:xfrm>
              <a:off x="3384943" y="5532121"/>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151" name="グラフィックス 150" descr="パイロット男性 単色塗りつぶし">
              <a:extLst>
                <a:ext uri="{FF2B5EF4-FFF2-40B4-BE49-F238E27FC236}">
                  <a16:creationId xmlns:a16="http://schemas.microsoft.com/office/drawing/2014/main" id="{065EFE2F-8584-F67E-558C-30D4352FB3A5}"/>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3334711" y="5493996"/>
              <a:ext cx="414196" cy="414196"/>
            </a:xfrm>
            <a:prstGeom prst="rect">
              <a:avLst/>
            </a:prstGeom>
          </p:spPr>
        </p:pic>
      </p:grpSp>
      <p:grpSp>
        <p:nvGrpSpPr>
          <p:cNvPr id="156" name="グループ化 155">
            <a:extLst>
              <a:ext uri="{FF2B5EF4-FFF2-40B4-BE49-F238E27FC236}">
                <a16:creationId xmlns:a16="http://schemas.microsoft.com/office/drawing/2014/main" id="{14A0867A-BDE0-4638-016B-DE1F55B74CFB}"/>
              </a:ext>
            </a:extLst>
          </p:cNvPr>
          <p:cNvGrpSpPr/>
          <p:nvPr/>
        </p:nvGrpSpPr>
        <p:grpSpPr>
          <a:xfrm>
            <a:off x="2158428" y="2579779"/>
            <a:ext cx="474193" cy="474193"/>
            <a:chOff x="3765530" y="5530504"/>
            <a:chExt cx="474193" cy="474193"/>
          </a:xfrm>
        </p:grpSpPr>
        <p:sp>
          <p:nvSpPr>
            <p:cNvPr id="157" name="正方形/長方形 156">
              <a:extLst>
                <a:ext uri="{FF2B5EF4-FFF2-40B4-BE49-F238E27FC236}">
                  <a16:creationId xmlns:a16="http://schemas.microsoft.com/office/drawing/2014/main" id="{F915D4F2-54B3-2EFB-008E-C7F44B46CA11}"/>
                </a:ext>
              </a:extLst>
            </p:cNvPr>
            <p:cNvSpPr/>
            <p:nvPr/>
          </p:nvSpPr>
          <p:spPr>
            <a:xfrm>
              <a:off x="3845760" y="5533194"/>
              <a:ext cx="313733" cy="444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158" name="グラフィックス 157" descr="路面電車 単色塗りつぶし">
              <a:extLst>
                <a:ext uri="{FF2B5EF4-FFF2-40B4-BE49-F238E27FC236}">
                  <a16:creationId xmlns:a16="http://schemas.microsoft.com/office/drawing/2014/main" id="{3DEF2507-C02F-0C4E-8E00-8F547A2C971A}"/>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765530" y="5530504"/>
              <a:ext cx="474193" cy="474193"/>
            </a:xfrm>
            <a:prstGeom prst="rect">
              <a:avLst/>
            </a:prstGeom>
          </p:spPr>
        </p:pic>
      </p:grpSp>
      <p:sp>
        <p:nvSpPr>
          <p:cNvPr id="159" name="テキスト ボックス 158">
            <a:extLst>
              <a:ext uri="{FF2B5EF4-FFF2-40B4-BE49-F238E27FC236}">
                <a16:creationId xmlns:a16="http://schemas.microsoft.com/office/drawing/2014/main" id="{6B9EFE85-ED2E-9CE7-B245-4F2E0B9DC73E}"/>
              </a:ext>
            </a:extLst>
          </p:cNvPr>
          <p:cNvSpPr txBox="1"/>
          <p:nvPr/>
        </p:nvSpPr>
        <p:spPr>
          <a:xfrm>
            <a:off x="10653302" y="731220"/>
            <a:ext cx="1573190" cy="276999"/>
          </a:xfrm>
          <a:prstGeom prst="rect">
            <a:avLst/>
          </a:prstGeom>
          <a:noFill/>
        </p:spPr>
        <p:txBody>
          <a:bodyPr wrap="square" rtlCol="0">
            <a:spAutoFit/>
          </a:bodyPr>
          <a:lstStyle/>
          <a:p>
            <a:pPr algn="ctr"/>
            <a:r>
              <a:rPr kumimoji="1" lang="ja-JP" altLang="en-US" sz="1200" dirty="0"/>
              <a:t>下図は、熊谷が作成</a:t>
            </a:r>
          </a:p>
        </p:txBody>
      </p:sp>
      <p:sp>
        <p:nvSpPr>
          <p:cNvPr id="12" name="テキスト ボックス 11">
            <a:extLst>
              <a:ext uri="{FF2B5EF4-FFF2-40B4-BE49-F238E27FC236}">
                <a16:creationId xmlns:a16="http://schemas.microsoft.com/office/drawing/2014/main" id="{6BE533E5-8D54-4A2A-B022-7AB748D03758}"/>
              </a:ext>
            </a:extLst>
          </p:cNvPr>
          <p:cNvSpPr txBox="1"/>
          <p:nvPr/>
        </p:nvSpPr>
        <p:spPr>
          <a:xfrm>
            <a:off x="5490216" y="1732372"/>
            <a:ext cx="1758696" cy="338554"/>
          </a:xfrm>
          <a:prstGeom prst="rect">
            <a:avLst/>
          </a:prstGeom>
          <a:noFill/>
        </p:spPr>
        <p:txBody>
          <a:bodyPr wrap="square" rtlCol="0">
            <a:spAutoFit/>
          </a:bodyPr>
          <a:lstStyle/>
          <a:p>
            <a:pPr algn="ctr"/>
            <a:r>
              <a:rPr kumimoji="1" lang="ja-JP" altLang="en-US" sz="1600" b="1" dirty="0">
                <a:solidFill>
                  <a:schemeClr val="accent4"/>
                </a:solidFill>
              </a:rPr>
              <a:t>運行管理システム</a:t>
            </a:r>
          </a:p>
        </p:txBody>
      </p:sp>
      <p:pic>
        <p:nvPicPr>
          <p:cNvPr id="19" name="グラフィックス 18" descr="建物 単色塗りつぶし">
            <a:extLst>
              <a:ext uri="{FF2B5EF4-FFF2-40B4-BE49-F238E27FC236}">
                <a16:creationId xmlns:a16="http://schemas.microsoft.com/office/drawing/2014/main" id="{323A3FD9-04D7-CEEF-CF98-0863952E982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457291" y="4905544"/>
            <a:ext cx="603387" cy="603387"/>
          </a:xfrm>
          <a:prstGeom prst="rect">
            <a:avLst/>
          </a:prstGeom>
        </p:spPr>
      </p:pic>
      <p:pic>
        <p:nvPicPr>
          <p:cNvPr id="20" name="グラフィックス 19" descr="建物 単色塗りつぶし">
            <a:extLst>
              <a:ext uri="{FF2B5EF4-FFF2-40B4-BE49-F238E27FC236}">
                <a16:creationId xmlns:a16="http://schemas.microsoft.com/office/drawing/2014/main" id="{E6348732-911F-30ED-0A3A-B5D12F0F11B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577599" y="4905544"/>
            <a:ext cx="603387" cy="603387"/>
          </a:xfrm>
          <a:prstGeom prst="rect">
            <a:avLst/>
          </a:prstGeom>
        </p:spPr>
      </p:pic>
      <p:pic>
        <p:nvPicPr>
          <p:cNvPr id="21" name="グラフィックス 20" descr="建物 単色塗りつぶし">
            <a:extLst>
              <a:ext uri="{FF2B5EF4-FFF2-40B4-BE49-F238E27FC236}">
                <a16:creationId xmlns:a16="http://schemas.microsoft.com/office/drawing/2014/main" id="{6609D167-68FA-4339-18C2-4C99321D491F}"/>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0336982" y="4905544"/>
            <a:ext cx="603387" cy="603387"/>
          </a:xfrm>
          <a:prstGeom prst="rect">
            <a:avLst/>
          </a:prstGeom>
        </p:spPr>
      </p:pic>
      <p:sp>
        <p:nvSpPr>
          <p:cNvPr id="22" name="四角形: 角を丸くする 21">
            <a:extLst>
              <a:ext uri="{FF2B5EF4-FFF2-40B4-BE49-F238E27FC236}">
                <a16:creationId xmlns:a16="http://schemas.microsoft.com/office/drawing/2014/main" id="{552CAD3D-2134-3DEB-9776-7912A57B2629}"/>
              </a:ext>
            </a:extLst>
          </p:cNvPr>
          <p:cNvSpPr/>
          <p:nvPr/>
        </p:nvSpPr>
        <p:spPr>
          <a:xfrm>
            <a:off x="6184416" y="2356799"/>
            <a:ext cx="1420379" cy="3437483"/>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四角形: 角を丸くする 23">
            <a:extLst>
              <a:ext uri="{FF2B5EF4-FFF2-40B4-BE49-F238E27FC236}">
                <a16:creationId xmlns:a16="http://schemas.microsoft.com/office/drawing/2014/main" id="{1B6A3B9F-BFA3-C789-2022-1C6EA07C02D9}"/>
              </a:ext>
            </a:extLst>
          </p:cNvPr>
          <p:cNvSpPr/>
          <p:nvPr/>
        </p:nvSpPr>
        <p:spPr>
          <a:xfrm>
            <a:off x="8043759" y="2356799"/>
            <a:ext cx="1420379" cy="3437483"/>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四角形: 角を丸くする 24">
            <a:extLst>
              <a:ext uri="{FF2B5EF4-FFF2-40B4-BE49-F238E27FC236}">
                <a16:creationId xmlns:a16="http://schemas.microsoft.com/office/drawing/2014/main" id="{68CFCA1B-D832-1FB6-D987-846F663D08CC}"/>
              </a:ext>
            </a:extLst>
          </p:cNvPr>
          <p:cNvSpPr/>
          <p:nvPr/>
        </p:nvSpPr>
        <p:spPr>
          <a:xfrm>
            <a:off x="9903102" y="2356799"/>
            <a:ext cx="1420379" cy="3437483"/>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7" name="直線矢印コネクタ 26">
            <a:extLst>
              <a:ext uri="{FF2B5EF4-FFF2-40B4-BE49-F238E27FC236}">
                <a16:creationId xmlns:a16="http://schemas.microsoft.com/office/drawing/2014/main" id="{BB120AB9-6AD1-E3EF-9EF3-B41ED599B84C}"/>
              </a:ext>
            </a:extLst>
          </p:cNvPr>
          <p:cNvCxnSpPr>
            <a:cxnSpLocks/>
            <a:stCxn id="61" idx="2"/>
            <a:endCxn id="20" idx="0"/>
          </p:cNvCxnSpPr>
          <p:nvPr/>
        </p:nvCxnSpPr>
        <p:spPr>
          <a:xfrm>
            <a:off x="6879293" y="3559559"/>
            <a:ext cx="0" cy="1345985"/>
          </a:xfrm>
          <a:prstGeom prst="straightConnector1">
            <a:avLst/>
          </a:prstGeom>
          <a:ln w="38100">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D624D294-11EA-2CDA-6206-B56E28A98A1A}"/>
              </a:ext>
            </a:extLst>
          </p:cNvPr>
          <p:cNvCxnSpPr>
            <a:cxnSpLocks/>
            <a:stCxn id="60" idx="2"/>
            <a:endCxn id="19" idx="0"/>
          </p:cNvCxnSpPr>
          <p:nvPr/>
        </p:nvCxnSpPr>
        <p:spPr>
          <a:xfrm>
            <a:off x="8758985" y="3559559"/>
            <a:ext cx="0" cy="1345985"/>
          </a:xfrm>
          <a:prstGeom prst="straightConnector1">
            <a:avLst/>
          </a:prstGeom>
          <a:ln w="38100">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120C8C82-A675-7FAB-A2A2-6099D6670E02}"/>
              </a:ext>
            </a:extLst>
          </p:cNvPr>
          <p:cNvCxnSpPr>
            <a:cxnSpLocks/>
            <a:stCxn id="82" idx="2"/>
            <a:endCxn id="21" idx="0"/>
          </p:cNvCxnSpPr>
          <p:nvPr/>
        </p:nvCxnSpPr>
        <p:spPr>
          <a:xfrm>
            <a:off x="10638676" y="3559559"/>
            <a:ext cx="0" cy="1345985"/>
          </a:xfrm>
          <a:prstGeom prst="straightConnector1">
            <a:avLst/>
          </a:prstGeom>
          <a:ln w="38100">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6" name="矢印: 左右 65">
            <a:extLst>
              <a:ext uri="{FF2B5EF4-FFF2-40B4-BE49-F238E27FC236}">
                <a16:creationId xmlns:a16="http://schemas.microsoft.com/office/drawing/2014/main" id="{BCC34350-BDBA-0388-274B-B55EC55C016D}"/>
              </a:ext>
            </a:extLst>
          </p:cNvPr>
          <p:cNvSpPr/>
          <p:nvPr/>
        </p:nvSpPr>
        <p:spPr>
          <a:xfrm>
            <a:off x="7401982" y="5563358"/>
            <a:ext cx="2710112" cy="191733"/>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47" name="直線矢印コネクタ 46">
            <a:extLst>
              <a:ext uri="{FF2B5EF4-FFF2-40B4-BE49-F238E27FC236}">
                <a16:creationId xmlns:a16="http://schemas.microsoft.com/office/drawing/2014/main" id="{A0EB2247-85E9-1F00-D9C3-D6F98B905193}"/>
              </a:ext>
            </a:extLst>
          </p:cNvPr>
          <p:cNvCxnSpPr/>
          <p:nvPr/>
        </p:nvCxnSpPr>
        <p:spPr>
          <a:xfrm>
            <a:off x="7241437" y="3242906"/>
            <a:ext cx="1041317" cy="0"/>
          </a:xfrm>
          <a:prstGeom prst="straightConnector1">
            <a:avLst/>
          </a:prstGeom>
          <a:ln w="28575">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A4430EC4-ABD3-4ADC-B514-0E43CC231D78}"/>
              </a:ext>
            </a:extLst>
          </p:cNvPr>
          <p:cNvCxnSpPr/>
          <p:nvPr/>
        </p:nvCxnSpPr>
        <p:spPr>
          <a:xfrm>
            <a:off x="9155863" y="3236243"/>
            <a:ext cx="1041317" cy="0"/>
          </a:xfrm>
          <a:prstGeom prst="straightConnector1">
            <a:avLst/>
          </a:prstGeom>
          <a:ln w="28575">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ECF07E5D-CADD-DD86-B2AE-667F2C9E6C9B}"/>
              </a:ext>
            </a:extLst>
          </p:cNvPr>
          <p:cNvCxnSpPr>
            <a:cxnSpLocks/>
            <a:endCxn id="13" idx="1"/>
          </p:cNvCxnSpPr>
          <p:nvPr/>
        </p:nvCxnSpPr>
        <p:spPr>
          <a:xfrm>
            <a:off x="5090718" y="3179571"/>
            <a:ext cx="832041" cy="0"/>
          </a:xfrm>
          <a:prstGeom prst="straightConnector1">
            <a:avLst/>
          </a:prstGeom>
          <a:ln w="38100">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1E9D7AB0-7121-4D56-2D94-64F49D3B0218}"/>
              </a:ext>
            </a:extLst>
          </p:cNvPr>
          <p:cNvCxnSpPr>
            <a:cxnSpLocks/>
            <a:endCxn id="17" idx="1"/>
          </p:cNvCxnSpPr>
          <p:nvPr/>
        </p:nvCxnSpPr>
        <p:spPr>
          <a:xfrm>
            <a:off x="5090718" y="5176670"/>
            <a:ext cx="832040" cy="0"/>
          </a:xfrm>
          <a:prstGeom prst="straightConnector1">
            <a:avLst/>
          </a:prstGeom>
          <a:ln w="38100">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5DAA589D-C280-885B-E7E4-B91473847145}"/>
              </a:ext>
            </a:extLst>
          </p:cNvPr>
          <p:cNvSpPr txBox="1"/>
          <p:nvPr/>
        </p:nvSpPr>
        <p:spPr>
          <a:xfrm>
            <a:off x="5154569" y="5319309"/>
            <a:ext cx="648555" cy="313731"/>
          </a:xfrm>
          <a:prstGeom prst="rect">
            <a:avLst/>
          </a:prstGeom>
          <a:noFill/>
        </p:spPr>
        <p:txBody>
          <a:bodyPr wrap="square" rtlCol="0">
            <a:spAutoFit/>
          </a:bodyPr>
          <a:lstStyle/>
          <a:p>
            <a:pPr algn="ctr"/>
            <a:r>
              <a:rPr kumimoji="1" lang="ja-JP" altLang="en-US" sz="1400" dirty="0"/>
              <a:t>運賃</a:t>
            </a:r>
          </a:p>
        </p:txBody>
      </p:sp>
      <p:sp>
        <p:nvSpPr>
          <p:cNvPr id="33" name="テキスト ボックス 32">
            <a:extLst>
              <a:ext uri="{FF2B5EF4-FFF2-40B4-BE49-F238E27FC236}">
                <a16:creationId xmlns:a16="http://schemas.microsoft.com/office/drawing/2014/main" id="{CE2B8AB4-DA17-6BAE-F4FA-FB4FFE676C68}"/>
              </a:ext>
            </a:extLst>
          </p:cNvPr>
          <p:cNvSpPr txBox="1"/>
          <p:nvPr/>
        </p:nvSpPr>
        <p:spPr>
          <a:xfrm>
            <a:off x="4985954" y="2776191"/>
            <a:ext cx="977625" cy="307777"/>
          </a:xfrm>
          <a:prstGeom prst="rect">
            <a:avLst/>
          </a:prstGeom>
          <a:noFill/>
        </p:spPr>
        <p:txBody>
          <a:bodyPr wrap="square" rtlCol="0">
            <a:spAutoFit/>
          </a:bodyPr>
          <a:lstStyle/>
          <a:p>
            <a:pPr algn="ctr"/>
            <a:r>
              <a:rPr kumimoji="1" lang="ja-JP" altLang="en-US" sz="1400" dirty="0"/>
              <a:t>運転状況</a:t>
            </a:r>
          </a:p>
        </p:txBody>
      </p:sp>
    </p:spTree>
    <p:extLst>
      <p:ext uri="{BB962C8B-B14F-4D97-AF65-F5344CB8AC3E}">
        <p14:creationId xmlns:p14="http://schemas.microsoft.com/office/powerpoint/2010/main" val="1561192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今回のご相談事項</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3</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345605" y="1071368"/>
            <a:ext cx="11490726" cy="1365016"/>
          </a:xfrm>
        </p:spPr>
        <p:txBody>
          <a:bodyPr/>
          <a:lstStyle/>
          <a:p>
            <a:r>
              <a:rPr lang="en-US" altLang="ja-JP" sz="2800" dirty="0"/>
              <a:t>SoS</a:t>
            </a:r>
            <a:r>
              <a:rPr lang="ja-JP" altLang="en-US" sz="2800" dirty="0"/>
              <a:t>分科会の議論の進め方について、ご相談させてください。</a:t>
            </a:r>
            <a:endParaRPr lang="en-US" altLang="ja-JP" sz="2400" dirty="0"/>
          </a:p>
          <a:p>
            <a:pPr lvl="1"/>
            <a:r>
              <a:rPr lang="ja-JP" altLang="en-US" sz="2400" dirty="0"/>
              <a:t>特に、直近の議論の進め方と議論する軸の設定について、案がございます</a:t>
            </a:r>
            <a:endParaRPr lang="en-US" altLang="ja-JP" sz="2400" dirty="0"/>
          </a:p>
          <a:p>
            <a:endParaRPr lang="en-US" altLang="ja-JP" sz="2800" dirty="0"/>
          </a:p>
          <a:p>
            <a:r>
              <a:rPr lang="ja-JP" altLang="en-US" sz="2800" dirty="0"/>
              <a:t>事務局の方々からご意向・ご意見をお聞かせください。</a:t>
            </a:r>
            <a:endParaRPr lang="en-US" altLang="ja-JP" sz="2800" dirty="0"/>
          </a:p>
          <a:p>
            <a:pPr lvl="1"/>
            <a:r>
              <a:rPr lang="ja-JP" altLang="en-US" sz="2400" dirty="0"/>
              <a:t>あくまで熊谷の案なので、事務局の方々に第</a:t>
            </a:r>
            <a:r>
              <a:rPr lang="en-US" altLang="ja-JP" sz="2400" dirty="0"/>
              <a:t>6</a:t>
            </a:r>
            <a:r>
              <a:rPr lang="ja-JP" altLang="en-US" sz="2400" dirty="0"/>
              <a:t>回およびそれ以降の進め方を判断いただく</a:t>
            </a:r>
            <a:endParaRPr lang="en-US" altLang="ja-JP" sz="2400" dirty="0"/>
          </a:p>
        </p:txBody>
      </p:sp>
    </p:spTree>
    <p:extLst>
      <p:ext uri="{BB962C8B-B14F-4D97-AF65-F5344CB8AC3E}">
        <p14:creationId xmlns:p14="http://schemas.microsoft.com/office/powerpoint/2010/main" val="1419602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背景</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4</a:t>
            </a:fld>
            <a:endParaRPr kumimoji="1" lang="ja-JP" altLang="en-US"/>
          </a:p>
        </p:txBody>
      </p:sp>
      <p:sp>
        <p:nvSpPr>
          <p:cNvPr id="2" name="テキスト ボックス 1">
            <a:extLst>
              <a:ext uri="{FF2B5EF4-FFF2-40B4-BE49-F238E27FC236}">
                <a16:creationId xmlns:a16="http://schemas.microsoft.com/office/drawing/2014/main" id="{1990FC9A-C705-D4E7-368C-A78C9B9F302B}"/>
              </a:ext>
            </a:extLst>
          </p:cNvPr>
          <p:cNvSpPr txBox="1"/>
          <p:nvPr/>
        </p:nvSpPr>
        <p:spPr>
          <a:xfrm>
            <a:off x="7518643" y="17942"/>
            <a:ext cx="4579513" cy="369332"/>
          </a:xfrm>
          <a:prstGeom prst="rect">
            <a:avLst/>
          </a:prstGeom>
          <a:noFill/>
        </p:spPr>
        <p:txBody>
          <a:bodyPr wrap="square" rtlCol="0">
            <a:spAutoFit/>
          </a:bodyPr>
          <a:lstStyle/>
          <a:p>
            <a:r>
              <a:rPr lang="en-US" altLang="ja-JP" dirty="0">
                <a:solidFill>
                  <a:schemeClr val="bg1"/>
                </a:solidFill>
              </a:rPr>
              <a:t>*CPHS: Cyber-Physical Human Systems</a:t>
            </a:r>
            <a:endParaRPr kumimoji="1" lang="ja-JP" altLang="en-US" dirty="0">
              <a:solidFill>
                <a:schemeClr val="bg1"/>
              </a:solidFill>
            </a:endParaRPr>
          </a:p>
        </p:txBody>
      </p:sp>
      <p:sp>
        <p:nvSpPr>
          <p:cNvPr id="4" name="テキスト ボックス 3">
            <a:extLst>
              <a:ext uri="{FF2B5EF4-FFF2-40B4-BE49-F238E27FC236}">
                <a16:creationId xmlns:a16="http://schemas.microsoft.com/office/drawing/2014/main" id="{FAD53A6A-F45E-5FA0-D5F3-223D60A3E659}"/>
              </a:ext>
            </a:extLst>
          </p:cNvPr>
          <p:cNvSpPr txBox="1"/>
          <p:nvPr/>
        </p:nvSpPr>
        <p:spPr>
          <a:xfrm>
            <a:off x="7518642" y="331412"/>
            <a:ext cx="4579513" cy="369332"/>
          </a:xfrm>
          <a:prstGeom prst="rect">
            <a:avLst/>
          </a:prstGeom>
          <a:noFill/>
        </p:spPr>
        <p:txBody>
          <a:bodyPr wrap="square" rtlCol="0">
            <a:spAutoFit/>
          </a:bodyPr>
          <a:lstStyle/>
          <a:p>
            <a:r>
              <a:rPr lang="en-US" altLang="ja-JP" dirty="0">
                <a:solidFill>
                  <a:schemeClr val="bg1"/>
                </a:solidFill>
              </a:rPr>
              <a:t>*SoS: System of Systems</a:t>
            </a:r>
            <a:endParaRPr kumimoji="1" lang="ja-JP" altLang="en-US" dirty="0">
              <a:solidFill>
                <a:schemeClr val="bg1"/>
              </a:solidFill>
            </a:endParaRPr>
          </a:p>
        </p:txBody>
      </p:sp>
      <p:sp>
        <p:nvSpPr>
          <p:cNvPr id="8" name="テキスト ボックス 7">
            <a:extLst>
              <a:ext uri="{FF2B5EF4-FFF2-40B4-BE49-F238E27FC236}">
                <a16:creationId xmlns:a16="http://schemas.microsoft.com/office/drawing/2014/main" id="{215FDFB4-967A-06E6-B204-27B3EF559BF5}"/>
              </a:ext>
            </a:extLst>
          </p:cNvPr>
          <p:cNvSpPr txBox="1"/>
          <p:nvPr/>
        </p:nvSpPr>
        <p:spPr>
          <a:xfrm>
            <a:off x="428297" y="1510784"/>
            <a:ext cx="5426545" cy="923330"/>
          </a:xfrm>
          <a:prstGeom prst="rect">
            <a:avLst/>
          </a:prstGeom>
          <a:noFill/>
        </p:spPr>
        <p:txBody>
          <a:bodyPr wrap="square" rtlCol="0">
            <a:spAutoFit/>
          </a:bodyPr>
          <a:lstStyle/>
          <a:p>
            <a:pPr marL="285750" indent="-285750">
              <a:buFont typeface="Wingdings" panose="05000000000000000000" pitchFamily="2" charset="2"/>
              <a:buChar char="Ø"/>
            </a:pPr>
            <a:r>
              <a:rPr lang="ja-JP" altLang="en-US" dirty="0"/>
              <a:t>目的：</a:t>
            </a:r>
            <a:r>
              <a:rPr lang="en-US" altLang="ja-JP" dirty="0"/>
              <a:t>CPHS</a:t>
            </a:r>
            <a:r>
              <a:rPr lang="ja-JP" altLang="en-US" dirty="0"/>
              <a:t>の観点から</a:t>
            </a:r>
            <a:r>
              <a:rPr lang="en-US" altLang="ja-JP" dirty="0"/>
              <a:t>SoS</a:t>
            </a:r>
            <a:r>
              <a:rPr lang="ja-JP" altLang="en-US" dirty="0"/>
              <a:t>を議論し、課題の提示、あるいは課題解決を図るための方策を提言すること</a:t>
            </a:r>
            <a:endParaRPr lang="en-US" altLang="ja-JP" dirty="0"/>
          </a:p>
          <a:p>
            <a:pPr marL="285750" indent="-285750">
              <a:buFont typeface="Wingdings" panose="05000000000000000000" pitchFamily="2" charset="2"/>
              <a:buChar char="Ø"/>
            </a:pPr>
            <a:r>
              <a:rPr kumimoji="1" lang="ja-JP" altLang="en-US" dirty="0"/>
              <a:t>主な対象：人間系を含む</a:t>
            </a:r>
            <a:r>
              <a:rPr kumimoji="1" lang="en-US" altLang="ja-JP" dirty="0"/>
              <a:t>SoS</a:t>
            </a:r>
            <a:endParaRPr kumimoji="1" lang="ja-JP" altLang="en-US" dirty="0"/>
          </a:p>
        </p:txBody>
      </p:sp>
      <p:sp>
        <p:nvSpPr>
          <p:cNvPr id="11" name="テキスト ボックス 10">
            <a:extLst>
              <a:ext uri="{FF2B5EF4-FFF2-40B4-BE49-F238E27FC236}">
                <a16:creationId xmlns:a16="http://schemas.microsoft.com/office/drawing/2014/main" id="{774203E9-5600-40D6-2AE8-BAFC8086EA20}"/>
              </a:ext>
            </a:extLst>
          </p:cNvPr>
          <p:cNvSpPr txBox="1"/>
          <p:nvPr/>
        </p:nvSpPr>
        <p:spPr>
          <a:xfrm>
            <a:off x="6226318" y="1508228"/>
            <a:ext cx="5577204" cy="646331"/>
          </a:xfrm>
          <a:prstGeom prst="rect">
            <a:avLst/>
          </a:prstGeom>
          <a:noFill/>
        </p:spPr>
        <p:txBody>
          <a:bodyPr wrap="square" rtlCol="0">
            <a:spAutoFit/>
          </a:bodyPr>
          <a:lstStyle/>
          <a:p>
            <a:pPr marL="285750" indent="-285750">
              <a:buFont typeface="Wingdings" panose="05000000000000000000" pitchFamily="2" charset="2"/>
              <a:buChar char="Ø"/>
            </a:pPr>
            <a:r>
              <a:rPr lang="ja-JP" altLang="en-US" dirty="0"/>
              <a:t>各メンバーの背景が異なることもあり、</a:t>
            </a:r>
            <a:r>
              <a:rPr lang="en-US" altLang="ja-JP" dirty="0"/>
              <a:t>SoS</a:t>
            </a:r>
            <a:r>
              <a:rPr lang="ja-JP" altLang="en-US" dirty="0"/>
              <a:t>に対する認識に多少の差異を感じた</a:t>
            </a:r>
            <a:endParaRPr kumimoji="1" lang="ja-JP" altLang="en-US" dirty="0"/>
          </a:p>
        </p:txBody>
      </p:sp>
      <p:sp>
        <p:nvSpPr>
          <p:cNvPr id="12" name="テキスト ボックス 11">
            <a:extLst>
              <a:ext uri="{FF2B5EF4-FFF2-40B4-BE49-F238E27FC236}">
                <a16:creationId xmlns:a16="http://schemas.microsoft.com/office/drawing/2014/main" id="{93D53C05-2631-6F2F-4635-3784B8BABD7D}"/>
              </a:ext>
            </a:extLst>
          </p:cNvPr>
          <p:cNvSpPr txBox="1"/>
          <p:nvPr/>
        </p:nvSpPr>
        <p:spPr>
          <a:xfrm>
            <a:off x="425057" y="2511385"/>
            <a:ext cx="11341886" cy="400110"/>
          </a:xfrm>
          <a:prstGeom prst="rect">
            <a:avLst/>
          </a:prstGeom>
          <a:noFill/>
        </p:spPr>
        <p:txBody>
          <a:bodyPr wrap="square" rtlCol="0">
            <a:spAutoFit/>
          </a:bodyPr>
          <a:lstStyle/>
          <a:p>
            <a:pPr algn="ctr"/>
            <a:r>
              <a:rPr lang="en-US" altLang="ja-JP" sz="2000" b="1" dirty="0">
                <a:solidFill>
                  <a:schemeClr val="accent1"/>
                </a:solidFill>
              </a:rPr>
              <a:t>SoS</a:t>
            </a:r>
            <a:r>
              <a:rPr lang="ja-JP" altLang="en-US" sz="2000" b="1" dirty="0">
                <a:solidFill>
                  <a:schemeClr val="accent1"/>
                </a:solidFill>
              </a:rPr>
              <a:t>や</a:t>
            </a:r>
            <a:r>
              <a:rPr lang="en-US" altLang="ja-JP" sz="2000" b="1" dirty="0">
                <a:solidFill>
                  <a:schemeClr val="accent1"/>
                </a:solidFill>
              </a:rPr>
              <a:t>CPHS</a:t>
            </a:r>
            <a:r>
              <a:rPr lang="ja-JP" altLang="en-US" sz="2000" b="1" dirty="0">
                <a:solidFill>
                  <a:schemeClr val="accent1"/>
                </a:solidFill>
              </a:rPr>
              <a:t>の共通の認識や軸をいくつか置くと、調査済の事例や個々の意見をよりまとめやすくなると考えた。</a:t>
            </a:r>
            <a:endParaRPr kumimoji="1" lang="ja-JP" altLang="en-US" sz="2000" b="1" dirty="0">
              <a:solidFill>
                <a:schemeClr val="accent1"/>
              </a:solidFill>
            </a:endParaRPr>
          </a:p>
        </p:txBody>
      </p:sp>
      <p:cxnSp>
        <p:nvCxnSpPr>
          <p:cNvPr id="16" name="直線コネクタ 15">
            <a:extLst>
              <a:ext uri="{FF2B5EF4-FFF2-40B4-BE49-F238E27FC236}">
                <a16:creationId xmlns:a16="http://schemas.microsoft.com/office/drawing/2014/main" id="{E529B479-E453-456B-CA84-156B978033AA}"/>
              </a:ext>
            </a:extLst>
          </p:cNvPr>
          <p:cNvCxnSpPr>
            <a:cxnSpLocks/>
          </p:cNvCxnSpPr>
          <p:nvPr/>
        </p:nvCxnSpPr>
        <p:spPr>
          <a:xfrm>
            <a:off x="490762" y="1319212"/>
            <a:ext cx="5301615" cy="0"/>
          </a:xfrm>
          <a:prstGeom prst="line">
            <a:avLst/>
          </a:prstGeom>
          <a:ln w="28575">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F4163DC0-EAC1-9703-38C6-F3B991A915EF}"/>
              </a:ext>
            </a:extLst>
          </p:cNvPr>
          <p:cNvCxnSpPr>
            <a:cxnSpLocks/>
          </p:cNvCxnSpPr>
          <p:nvPr/>
        </p:nvCxnSpPr>
        <p:spPr>
          <a:xfrm>
            <a:off x="6364113" y="1319212"/>
            <a:ext cx="5301615" cy="0"/>
          </a:xfrm>
          <a:prstGeom prst="line">
            <a:avLst/>
          </a:prstGeom>
          <a:ln w="28575">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1394E660-0707-3ACA-7687-133682240EE7}"/>
              </a:ext>
            </a:extLst>
          </p:cNvPr>
          <p:cNvSpPr txBox="1"/>
          <p:nvPr/>
        </p:nvSpPr>
        <p:spPr>
          <a:xfrm>
            <a:off x="851813" y="923694"/>
            <a:ext cx="4579513" cy="369332"/>
          </a:xfrm>
          <a:prstGeom prst="rect">
            <a:avLst/>
          </a:prstGeom>
          <a:noFill/>
        </p:spPr>
        <p:txBody>
          <a:bodyPr wrap="square" rtlCol="0">
            <a:spAutoFit/>
          </a:bodyPr>
          <a:lstStyle/>
          <a:p>
            <a:pPr algn="ctr"/>
            <a:r>
              <a:rPr lang="en-US" altLang="ja-JP" b="1" dirty="0"/>
              <a:t>SoS</a:t>
            </a:r>
            <a:r>
              <a:rPr lang="ja-JP" altLang="en-US" b="1" dirty="0"/>
              <a:t>分科会の目的と対象</a:t>
            </a:r>
            <a:endParaRPr kumimoji="1" lang="ja-JP" altLang="en-US" b="1" dirty="0"/>
          </a:p>
        </p:txBody>
      </p:sp>
      <p:sp>
        <p:nvSpPr>
          <p:cNvPr id="19" name="テキスト ボックス 18">
            <a:extLst>
              <a:ext uri="{FF2B5EF4-FFF2-40B4-BE49-F238E27FC236}">
                <a16:creationId xmlns:a16="http://schemas.microsoft.com/office/drawing/2014/main" id="{A59C469F-4A48-49A5-DE99-F5D15E4B2CE4}"/>
              </a:ext>
            </a:extLst>
          </p:cNvPr>
          <p:cNvSpPr txBox="1"/>
          <p:nvPr/>
        </p:nvSpPr>
        <p:spPr>
          <a:xfrm>
            <a:off x="6725164" y="923694"/>
            <a:ext cx="4579513" cy="369332"/>
          </a:xfrm>
          <a:prstGeom prst="rect">
            <a:avLst/>
          </a:prstGeom>
          <a:noFill/>
        </p:spPr>
        <p:txBody>
          <a:bodyPr wrap="square" rtlCol="0">
            <a:spAutoFit/>
          </a:bodyPr>
          <a:lstStyle/>
          <a:p>
            <a:pPr algn="ctr"/>
            <a:r>
              <a:rPr kumimoji="1" lang="ja-JP" altLang="en-US" b="1" dirty="0"/>
              <a:t>第</a:t>
            </a:r>
            <a:r>
              <a:rPr kumimoji="1" lang="en-US" altLang="ja-JP" b="1" dirty="0"/>
              <a:t>5</a:t>
            </a:r>
            <a:r>
              <a:rPr kumimoji="1" lang="ja-JP" altLang="en-US" b="1" dirty="0"/>
              <a:t>回（</a:t>
            </a:r>
            <a:r>
              <a:rPr kumimoji="1" lang="en-US" altLang="ja-JP" b="1" dirty="0"/>
              <a:t>7</a:t>
            </a:r>
            <a:r>
              <a:rPr kumimoji="1" lang="ja-JP" altLang="en-US" b="1" dirty="0"/>
              <a:t>月</a:t>
            </a:r>
            <a:r>
              <a:rPr kumimoji="1" lang="en-US" altLang="ja-JP" b="1" dirty="0"/>
              <a:t>20</a:t>
            </a:r>
            <a:r>
              <a:rPr kumimoji="1" lang="ja-JP" altLang="en-US" b="1" dirty="0"/>
              <a:t>日）の感想</a:t>
            </a:r>
          </a:p>
        </p:txBody>
      </p:sp>
      <p:sp>
        <p:nvSpPr>
          <p:cNvPr id="20" name="テキスト ボックス 19">
            <a:extLst>
              <a:ext uri="{FF2B5EF4-FFF2-40B4-BE49-F238E27FC236}">
                <a16:creationId xmlns:a16="http://schemas.microsoft.com/office/drawing/2014/main" id="{6B221BD3-2826-D93C-4303-96FBF2EC6933}"/>
              </a:ext>
            </a:extLst>
          </p:cNvPr>
          <p:cNvSpPr txBox="1"/>
          <p:nvPr/>
        </p:nvSpPr>
        <p:spPr>
          <a:xfrm>
            <a:off x="545069" y="3086858"/>
            <a:ext cx="738818" cy="369332"/>
          </a:xfrm>
          <a:prstGeom prst="rect">
            <a:avLst/>
          </a:prstGeom>
          <a:noFill/>
        </p:spPr>
        <p:txBody>
          <a:bodyPr wrap="square" rtlCol="0">
            <a:spAutoFit/>
          </a:bodyPr>
          <a:lstStyle/>
          <a:p>
            <a:pPr algn="ctr"/>
            <a:r>
              <a:rPr lang="ja-JP" altLang="en-US" dirty="0"/>
              <a:t>例）</a:t>
            </a:r>
            <a:endParaRPr kumimoji="1" lang="ja-JP" altLang="en-US" dirty="0"/>
          </a:p>
        </p:txBody>
      </p:sp>
      <p:sp>
        <p:nvSpPr>
          <p:cNvPr id="21" name="四角形: 角を丸くする 20">
            <a:extLst>
              <a:ext uri="{FF2B5EF4-FFF2-40B4-BE49-F238E27FC236}">
                <a16:creationId xmlns:a16="http://schemas.microsoft.com/office/drawing/2014/main" id="{8D0261CA-E05B-2C79-3FDA-F7635947CB18}"/>
              </a:ext>
            </a:extLst>
          </p:cNvPr>
          <p:cNvSpPr/>
          <p:nvPr/>
        </p:nvSpPr>
        <p:spPr>
          <a:xfrm>
            <a:off x="1811173" y="3938876"/>
            <a:ext cx="1727885" cy="1050422"/>
          </a:xfrm>
          <a:prstGeom prst="roundRect">
            <a:avLst/>
          </a:prstGeom>
          <a:solidFill>
            <a:schemeClr val="bg1"/>
          </a:solidFill>
          <a:ln w="1905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四角形: 角を丸くする 21">
            <a:extLst>
              <a:ext uri="{FF2B5EF4-FFF2-40B4-BE49-F238E27FC236}">
                <a16:creationId xmlns:a16="http://schemas.microsoft.com/office/drawing/2014/main" id="{2FE70714-D976-A1A2-9BAC-5FB247EB3D3D}"/>
              </a:ext>
            </a:extLst>
          </p:cNvPr>
          <p:cNvSpPr/>
          <p:nvPr/>
        </p:nvSpPr>
        <p:spPr>
          <a:xfrm>
            <a:off x="1811173" y="5092086"/>
            <a:ext cx="1727886" cy="1050422"/>
          </a:xfrm>
          <a:prstGeom prst="roundRect">
            <a:avLst/>
          </a:prstGeom>
          <a:solidFill>
            <a:schemeClr val="bg1"/>
          </a:solidFill>
          <a:ln w="1905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テキスト ボックス 23">
            <a:extLst>
              <a:ext uri="{FF2B5EF4-FFF2-40B4-BE49-F238E27FC236}">
                <a16:creationId xmlns:a16="http://schemas.microsoft.com/office/drawing/2014/main" id="{5C7D46B9-D0B2-2598-3BE1-2FA0C4C67DF2}"/>
              </a:ext>
            </a:extLst>
          </p:cNvPr>
          <p:cNvSpPr txBox="1"/>
          <p:nvPr/>
        </p:nvSpPr>
        <p:spPr>
          <a:xfrm>
            <a:off x="6898112" y="4467674"/>
            <a:ext cx="4461985" cy="707886"/>
          </a:xfrm>
          <a:prstGeom prst="rect">
            <a:avLst/>
          </a:prstGeom>
          <a:noFill/>
        </p:spPr>
        <p:txBody>
          <a:bodyPr wrap="square" rtlCol="0">
            <a:spAutoFit/>
          </a:bodyPr>
          <a:lstStyle/>
          <a:p>
            <a:r>
              <a:rPr kumimoji="1" lang="ja-JP" altLang="en-US" sz="2000" b="1" dirty="0"/>
              <a:t>各区分特有の、</a:t>
            </a:r>
            <a:r>
              <a:rPr kumimoji="1" lang="en-US" altLang="ja-JP" sz="2000" b="1" dirty="0"/>
              <a:t>SoS</a:t>
            </a:r>
            <a:r>
              <a:rPr kumimoji="1" lang="ja-JP" altLang="en-US" sz="2000" b="1" dirty="0"/>
              <a:t>構築・運用の課題あるいは適切なアプローチをまとめる</a:t>
            </a:r>
            <a:r>
              <a:rPr kumimoji="1" lang="ja-JP" altLang="en-US" sz="2000" dirty="0"/>
              <a:t>など</a:t>
            </a:r>
          </a:p>
        </p:txBody>
      </p:sp>
      <p:sp>
        <p:nvSpPr>
          <p:cNvPr id="25" name="テキスト ボックス 24">
            <a:extLst>
              <a:ext uri="{FF2B5EF4-FFF2-40B4-BE49-F238E27FC236}">
                <a16:creationId xmlns:a16="http://schemas.microsoft.com/office/drawing/2014/main" id="{48682813-429A-4BD6-6121-C0544768BD19}"/>
              </a:ext>
            </a:extLst>
          </p:cNvPr>
          <p:cNvSpPr txBox="1"/>
          <p:nvPr/>
        </p:nvSpPr>
        <p:spPr>
          <a:xfrm>
            <a:off x="545069" y="3938876"/>
            <a:ext cx="640344" cy="369332"/>
          </a:xfrm>
          <a:prstGeom prst="rect">
            <a:avLst/>
          </a:prstGeom>
          <a:noFill/>
        </p:spPr>
        <p:txBody>
          <a:bodyPr wrap="square" rtlCol="0">
            <a:spAutoFit/>
          </a:bodyPr>
          <a:lstStyle/>
          <a:p>
            <a:pPr algn="ctr"/>
            <a:r>
              <a:rPr lang="ja-JP" altLang="en-US" dirty="0">
                <a:solidFill>
                  <a:schemeClr val="accent1"/>
                </a:solidFill>
              </a:rPr>
              <a:t>縦軸</a:t>
            </a:r>
            <a:endParaRPr kumimoji="1" lang="ja-JP" altLang="en-US" dirty="0">
              <a:solidFill>
                <a:schemeClr val="accent1"/>
              </a:solidFill>
            </a:endParaRPr>
          </a:p>
        </p:txBody>
      </p:sp>
      <p:sp>
        <p:nvSpPr>
          <p:cNvPr id="26" name="テキスト ボックス 25">
            <a:extLst>
              <a:ext uri="{FF2B5EF4-FFF2-40B4-BE49-F238E27FC236}">
                <a16:creationId xmlns:a16="http://schemas.microsoft.com/office/drawing/2014/main" id="{53614106-0C0B-6787-2847-8AEDD2C8E288}"/>
              </a:ext>
            </a:extLst>
          </p:cNvPr>
          <p:cNvSpPr txBox="1"/>
          <p:nvPr/>
        </p:nvSpPr>
        <p:spPr>
          <a:xfrm>
            <a:off x="1756940" y="3086858"/>
            <a:ext cx="640344" cy="369332"/>
          </a:xfrm>
          <a:prstGeom prst="rect">
            <a:avLst/>
          </a:prstGeom>
          <a:noFill/>
        </p:spPr>
        <p:txBody>
          <a:bodyPr wrap="square" rtlCol="0">
            <a:spAutoFit/>
          </a:bodyPr>
          <a:lstStyle/>
          <a:p>
            <a:pPr algn="ctr"/>
            <a:r>
              <a:rPr lang="ja-JP" altLang="en-US" dirty="0">
                <a:solidFill>
                  <a:schemeClr val="accent4"/>
                </a:solidFill>
              </a:rPr>
              <a:t>横軸</a:t>
            </a:r>
            <a:endParaRPr kumimoji="1" lang="ja-JP" altLang="en-US" dirty="0">
              <a:solidFill>
                <a:schemeClr val="accent4"/>
              </a:solidFill>
            </a:endParaRPr>
          </a:p>
        </p:txBody>
      </p:sp>
      <p:sp>
        <p:nvSpPr>
          <p:cNvPr id="27" name="正方形/長方形 26">
            <a:extLst>
              <a:ext uri="{FF2B5EF4-FFF2-40B4-BE49-F238E27FC236}">
                <a16:creationId xmlns:a16="http://schemas.microsoft.com/office/drawing/2014/main" id="{21F5AE04-5F4A-28B0-3D7A-863E656EFDCD}"/>
              </a:ext>
            </a:extLst>
          </p:cNvPr>
          <p:cNvSpPr/>
          <p:nvPr/>
        </p:nvSpPr>
        <p:spPr>
          <a:xfrm>
            <a:off x="1272919" y="3938876"/>
            <a:ext cx="366975" cy="22036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ja-JP" dirty="0">
                <a:solidFill>
                  <a:schemeClr val="bg1"/>
                </a:solidFill>
              </a:rPr>
              <a:t>SoS</a:t>
            </a:r>
            <a:r>
              <a:rPr kumimoji="1" lang="ja-JP" altLang="en-US" dirty="0">
                <a:solidFill>
                  <a:schemeClr val="bg1"/>
                </a:solidFill>
              </a:rPr>
              <a:t>の分類を表す軸</a:t>
            </a:r>
          </a:p>
        </p:txBody>
      </p:sp>
      <p:sp>
        <p:nvSpPr>
          <p:cNvPr id="28" name="正方形/長方形 27">
            <a:extLst>
              <a:ext uri="{FF2B5EF4-FFF2-40B4-BE49-F238E27FC236}">
                <a16:creationId xmlns:a16="http://schemas.microsoft.com/office/drawing/2014/main" id="{D50CC503-A801-DF6C-DE70-12ABDCBD35DA}"/>
              </a:ext>
            </a:extLst>
          </p:cNvPr>
          <p:cNvSpPr/>
          <p:nvPr/>
        </p:nvSpPr>
        <p:spPr>
          <a:xfrm rot="5400000">
            <a:off x="3481085" y="1768616"/>
            <a:ext cx="395250" cy="3735071"/>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ja-JP" altLang="en-US" dirty="0">
                <a:solidFill>
                  <a:schemeClr val="bg1"/>
                </a:solidFill>
              </a:rPr>
              <a:t>人とシステムの関係を表す軸</a:t>
            </a:r>
          </a:p>
        </p:txBody>
      </p:sp>
      <p:sp>
        <p:nvSpPr>
          <p:cNvPr id="29" name="四角形: 角を丸くする 28">
            <a:extLst>
              <a:ext uri="{FF2B5EF4-FFF2-40B4-BE49-F238E27FC236}">
                <a16:creationId xmlns:a16="http://schemas.microsoft.com/office/drawing/2014/main" id="{B2D627F3-4AF1-0B9F-CCB9-C43883790760}"/>
              </a:ext>
            </a:extLst>
          </p:cNvPr>
          <p:cNvSpPr/>
          <p:nvPr/>
        </p:nvSpPr>
        <p:spPr>
          <a:xfrm>
            <a:off x="3818361" y="3938876"/>
            <a:ext cx="1727885" cy="1050422"/>
          </a:xfrm>
          <a:prstGeom prst="roundRect">
            <a:avLst/>
          </a:prstGeom>
          <a:solidFill>
            <a:schemeClr val="bg1"/>
          </a:solidFill>
          <a:ln w="1905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0" name="四角形: 角を丸くする 29">
            <a:extLst>
              <a:ext uri="{FF2B5EF4-FFF2-40B4-BE49-F238E27FC236}">
                <a16:creationId xmlns:a16="http://schemas.microsoft.com/office/drawing/2014/main" id="{2AE6B360-415D-ABB8-3CAC-0C4FFA5BC11B}"/>
              </a:ext>
            </a:extLst>
          </p:cNvPr>
          <p:cNvSpPr/>
          <p:nvPr/>
        </p:nvSpPr>
        <p:spPr>
          <a:xfrm>
            <a:off x="3818361" y="5092086"/>
            <a:ext cx="1727885" cy="1050422"/>
          </a:xfrm>
          <a:prstGeom prst="roundRect">
            <a:avLst/>
          </a:prstGeom>
          <a:solidFill>
            <a:schemeClr val="bg1"/>
          </a:solidFill>
          <a:ln w="1905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1" name="テキスト ボックス 30">
            <a:extLst>
              <a:ext uri="{FF2B5EF4-FFF2-40B4-BE49-F238E27FC236}">
                <a16:creationId xmlns:a16="http://schemas.microsoft.com/office/drawing/2014/main" id="{C8FDAA45-6AB4-212D-92D8-4FCB03C7768B}"/>
              </a:ext>
            </a:extLst>
          </p:cNvPr>
          <p:cNvSpPr txBox="1"/>
          <p:nvPr/>
        </p:nvSpPr>
        <p:spPr>
          <a:xfrm>
            <a:off x="5953272" y="3747623"/>
            <a:ext cx="5906757" cy="369332"/>
          </a:xfrm>
          <a:prstGeom prst="rect">
            <a:avLst/>
          </a:prstGeom>
          <a:noFill/>
        </p:spPr>
        <p:txBody>
          <a:bodyPr wrap="square" rtlCol="0">
            <a:spAutoFit/>
          </a:bodyPr>
          <a:lstStyle/>
          <a:p>
            <a:pPr algn="ctr"/>
            <a:r>
              <a:rPr lang="ja-JP" altLang="en-US" dirty="0">
                <a:solidFill>
                  <a:schemeClr val="accent3"/>
                </a:solidFill>
              </a:rPr>
              <a:t>独立な</a:t>
            </a:r>
            <a:r>
              <a:rPr lang="en-US" altLang="ja-JP" dirty="0">
                <a:solidFill>
                  <a:schemeClr val="accent3"/>
                </a:solidFill>
              </a:rPr>
              <a:t>2</a:t>
            </a:r>
            <a:r>
              <a:rPr lang="ja-JP" altLang="en-US" dirty="0">
                <a:solidFill>
                  <a:schemeClr val="accent3"/>
                </a:solidFill>
              </a:rPr>
              <a:t>軸に基づく区分が、本会特有の視点になると考えられる</a:t>
            </a:r>
            <a:endParaRPr kumimoji="1" lang="ja-JP" altLang="en-US" dirty="0">
              <a:solidFill>
                <a:schemeClr val="accent3"/>
              </a:solidFill>
            </a:endParaRPr>
          </a:p>
        </p:txBody>
      </p:sp>
      <p:cxnSp>
        <p:nvCxnSpPr>
          <p:cNvPr id="33" name="直線コネクタ 32">
            <a:extLst>
              <a:ext uri="{FF2B5EF4-FFF2-40B4-BE49-F238E27FC236}">
                <a16:creationId xmlns:a16="http://schemas.microsoft.com/office/drawing/2014/main" id="{71958132-DEB0-4C88-B80D-3FE099C3BC39}"/>
              </a:ext>
            </a:extLst>
          </p:cNvPr>
          <p:cNvCxnSpPr>
            <a:cxnSpLocks/>
            <a:endCxn id="31" idx="1"/>
          </p:cNvCxnSpPr>
          <p:nvPr/>
        </p:nvCxnSpPr>
        <p:spPr>
          <a:xfrm flipV="1">
            <a:off x="5609672" y="3932289"/>
            <a:ext cx="343600" cy="184666"/>
          </a:xfrm>
          <a:prstGeom prst="line">
            <a:avLst/>
          </a:prstGeom>
          <a:ln>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二等辺三角形 5">
            <a:extLst>
              <a:ext uri="{FF2B5EF4-FFF2-40B4-BE49-F238E27FC236}">
                <a16:creationId xmlns:a16="http://schemas.microsoft.com/office/drawing/2014/main" id="{1F16803E-33BD-9595-BC36-74FE5D01A35A}"/>
              </a:ext>
            </a:extLst>
          </p:cNvPr>
          <p:cNvSpPr/>
          <p:nvPr/>
        </p:nvSpPr>
        <p:spPr>
          <a:xfrm rot="5400000">
            <a:off x="5755695" y="4636951"/>
            <a:ext cx="1049941" cy="369332"/>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3243954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第</a:t>
            </a:r>
            <a:r>
              <a:rPr lang="en-US" altLang="ja-JP" dirty="0"/>
              <a:t>6</a:t>
            </a:r>
            <a:r>
              <a:rPr lang="ja-JP" altLang="en-US" dirty="0"/>
              <a:t>回</a:t>
            </a:r>
            <a:r>
              <a:rPr lang="ja-JP" altLang="en-US" sz="2400" dirty="0"/>
              <a:t>（</a:t>
            </a:r>
            <a:r>
              <a:rPr lang="en-US" altLang="ja-JP" sz="2400" dirty="0"/>
              <a:t>8</a:t>
            </a:r>
            <a:r>
              <a:rPr lang="ja-JP" altLang="en-US" sz="2400" dirty="0"/>
              <a:t>月</a:t>
            </a:r>
            <a:r>
              <a:rPr lang="en-US" altLang="ja-JP" sz="2400" dirty="0"/>
              <a:t>30</a:t>
            </a:r>
            <a:r>
              <a:rPr lang="ja-JP" altLang="en-US" sz="2400" dirty="0"/>
              <a:t>日）</a:t>
            </a:r>
            <a:r>
              <a:rPr lang="ja-JP" altLang="en-US" dirty="0"/>
              <a:t>に向けてのご相談</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5</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341887" cy="605033"/>
          </a:xfrm>
        </p:spPr>
        <p:txBody>
          <a:bodyPr/>
          <a:lstStyle/>
          <a:p>
            <a:r>
              <a:rPr lang="ja-JP" altLang="en-US" sz="2800" dirty="0"/>
              <a:t>まずは、</a:t>
            </a:r>
            <a:r>
              <a:rPr lang="en-US" altLang="ja-JP" sz="2800" dirty="0"/>
              <a:t>SoS</a:t>
            </a:r>
            <a:r>
              <a:rPr lang="ja-JP" altLang="en-US" sz="2800" dirty="0"/>
              <a:t>の共通認識を形成させていただきたい。</a:t>
            </a:r>
            <a:endParaRPr lang="en-US" altLang="ja-JP" sz="2800" dirty="0"/>
          </a:p>
        </p:txBody>
      </p:sp>
      <p:sp>
        <p:nvSpPr>
          <p:cNvPr id="2" name="テキスト ボックス 1">
            <a:extLst>
              <a:ext uri="{FF2B5EF4-FFF2-40B4-BE49-F238E27FC236}">
                <a16:creationId xmlns:a16="http://schemas.microsoft.com/office/drawing/2014/main" id="{F459D355-19AF-B0B9-1D64-4772B42B0373}"/>
              </a:ext>
            </a:extLst>
          </p:cNvPr>
          <p:cNvSpPr txBox="1"/>
          <p:nvPr/>
        </p:nvSpPr>
        <p:spPr>
          <a:xfrm>
            <a:off x="361780" y="5829354"/>
            <a:ext cx="7039685" cy="338554"/>
          </a:xfrm>
          <a:prstGeom prst="rect">
            <a:avLst/>
          </a:prstGeom>
          <a:noFill/>
        </p:spPr>
        <p:txBody>
          <a:bodyPr wrap="square" rtlCol="0">
            <a:spAutoFit/>
          </a:bodyPr>
          <a:lstStyle/>
          <a:p>
            <a:r>
              <a:rPr lang="en-US" altLang="ja-JP" sz="1600" dirty="0"/>
              <a:t>[1] http://is.eei.eng.osaka-u.ac.jp/hatanaka/CPHS/index.php</a:t>
            </a:r>
            <a:endParaRPr kumimoji="1" lang="ja-JP" altLang="en-US" sz="1600" dirty="0"/>
          </a:p>
        </p:txBody>
      </p:sp>
      <p:sp>
        <p:nvSpPr>
          <p:cNvPr id="4" name="正方形/長方形 3">
            <a:extLst>
              <a:ext uri="{FF2B5EF4-FFF2-40B4-BE49-F238E27FC236}">
                <a16:creationId xmlns:a16="http://schemas.microsoft.com/office/drawing/2014/main" id="{6C9949C0-560B-4455-8279-8D66CF0FFCEE}"/>
              </a:ext>
            </a:extLst>
          </p:cNvPr>
          <p:cNvSpPr/>
          <p:nvPr/>
        </p:nvSpPr>
        <p:spPr>
          <a:xfrm rot="5400000">
            <a:off x="3139497" y="-47021"/>
            <a:ext cx="448223" cy="438885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ja-JP" sz="2000" dirty="0">
                <a:solidFill>
                  <a:schemeClr val="bg1"/>
                </a:solidFill>
              </a:rPr>
              <a:t>SoS</a:t>
            </a:r>
            <a:r>
              <a:rPr kumimoji="1" lang="ja-JP" altLang="en-US" sz="2000" dirty="0">
                <a:solidFill>
                  <a:schemeClr val="bg1"/>
                </a:solidFill>
              </a:rPr>
              <a:t>の分類を表す軸</a:t>
            </a:r>
          </a:p>
        </p:txBody>
      </p:sp>
      <p:sp>
        <p:nvSpPr>
          <p:cNvPr id="7" name="正方形/長方形 6">
            <a:extLst>
              <a:ext uri="{FF2B5EF4-FFF2-40B4-BE49-F238E27FC236}">
                <a16:creationId xmlns:a16="http://schemas.microsoft.com/office/drawing/2014/main" id="{2E407FD6-DF2C-6E74-20A5-DE222E611C2D}"/>
              </a:ext>
            </a:extLst>
          </p:cNvPr>
          <p:cNvSpPr/>
          <p:nvPr/>
        </p:nvSpPr>
        <p:spPr>
          <a:xfrm rot="5400000">
            <a:off x="8880871" y="103659"/>
            <a:ext cx="448225" cy="4087499"/>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ja-JP" altLang="en-US" sz="2000" dirty="0">
                <a:solidFill>
                  <a:schemeClr val="bg1"/>
                </a:solidFill>
              </a:rPr>
              <a:t>人とシステムの関係を表す軸</a:t>
            </a:r>
          </a:p>
        </p:txBody>
      </p:sp>
      <p:sp>
        <p:nvSpPr>
          <p:cNvPr id="8" name="テキスト ボックス 7">
            <a:extLst>
              <a:ext uri="{FF2B5EF4-FFF2-40B4-BE49-F238E27FC236}">
                <a16:creationId xmlns:a16="http://schemas.microsoft.com/office/drawing/2014/main" id="{2D28C450-C738-609C-F641-4CD42649A120}"/>
              </a:ext>
            </a:extLst>
          </p:cNvPr>
          <p:cNvSpPr txBox="1"/>
          <p:nvPr/>
        </p:nvSpPr>
        <p:spPr>
          <a:xfrm>
            <a:off x="471296" y="1962742"/>
            <a:ext cx="640344" cy="369332"/>
          </a:xfrm>
          <a:prstGeom prst="rect">
            <a:avLst/>
          </a:prstGeom>
          <a:noFill/>
        </p:spPr>
        <p:txBody>
          <a:bodyPr wrap="square" rtlCol="0">
            <a:spAutoFit/>
          </a:bodyPr>
          <a:lstStyle/>
          <a:p>
            <a:pPr algn="ctr"/>
            <a:r>
              <a:rPr lang="ja-JP" altLang="en-US" dirty="0">
                <a:solidFill>
                  <a:schemeClr val="accent1"/>
                </a:solidFill>
              </a:rPr>
              <a:t>縦軸</a:t>
            </a:r>
            <a:endParaRPr kumimoji="1" lang="ja-JP" altLang="en-US" dirty="0">
              <a:solidFill>
                <a:schemeClr val="accent1"/>
              </a:solidFill>
            </a:endParaRPr>
          </a:p>
        </p:txBody>
      </p:sp>
      <p:sp>
        <p:nvSpPr>
          <p:cNvPr id="10" name="テキスト ボックス 9">
            <a:extLst>
              <a:ext uri="{FF2B5EF4-FFF2-40B4-BE49-F238E27FC236}">
                <a16:creationId xmlns:a16="http://schemas.microsoft.com/office/drawing/2014/main" id="{8169219D-C3EC-FB33-3CAD-56C4906022A3}"/>
              </a:ext>
            </a:extLst>
          </p:cNvPr>
          <p:cNvSpPr txBox="1"/>
          <p:nvPr/>
        </p:nvSpPr>
        <p:spPr>
          <a:xfrm>
            <a:off x="6359988" y="1962742"/>
            <a:ext cx="640344" cy="369332"/>
          </a:xfrm>
          <a:prstGeom prst="rect">
            <a:avLst/>
          </a:prstGeom>
          <a:noFill/>
        </p:spPr>
        <p:txBody>
          <a:bodyPr wrap="square" rtlCol="0">
            <a:spAutoFit/>
          </a:bodyPr>
          <a:lstStyle/>
          <a:p>
            <a:pPr algn="ctr"/>
            <a:r>
              <a:rPr lang="ja-JP" altLang="en-US" dirty="0">
                <a:solidFill>
                  <a:schemeClr val="accent4"/>
                </a:solidFill>
              </a:rPr>
              <a:t>横軸</a:t>
            </a:r>
            <a:endParaRPr kumimoji="1" lang="ja-JP" altLang="en-US" dirty="0">
              <a:solidFill>
                <a:schemeClr val="accent4"/>
              </a:solidFill>
            </a:endParaRPr>
          </a:p>
        </p:txBody>
      </p:sp>
      <p:sp>
        <p:nvSpPr>
          <p:cNvPr id="11" name="テキスト ボックス 10">
            <a:extLst>
              <a:ext uri="{FF2B5EF4-FFF2-40B4-BE49-F238E27FC236}">
                <a16:creationId xmlns:a16="http://schemas.microsoft.com/office/drawing/2014/main" id="{9F8224BE-131C-C604-BCBA-3F7A96488F58}"/>
              </a:ext>
            </a:extLst>
          </p:cNvPr>
          <p:cNvSpPr txBox="1"/>
          <p:nvPr/>
        </p:nvSpPr>
        <p:spPr>
          <a:xfrm>
            <a:off x="2091819" y="3336411"/>
            <a:ext cx="2514602" cy="369332"/>
          </a:xfrm>
          <a:prstGeom prst="rect">
            <a:avLst/>
          </a:prstGeom>
          <a:noFill/>
        </p:spPr>
        <p:txBody>
          <a:bodyPr wrap="square" rtlCol="0">
            <a:spAutoFit/>
          </a:bodyPr>
          <a:lstStyle/>
          <a:p>
            <a:pPr algn="ctr"/>
            <a:r>
              <a:rPr kumimoji="1" lang="ja-JP" altLang="en-US" dirty="0">
                <a:solidFill>
                  <a:schemeClr val="accent1"/>
                </a:solidFill>
              </a:rPr>
              <a:t>各事例を</a:t>
            </a:r>
            <a:r>
              <a:rPr kumimoji="1" lang="en-US" altLang="ja-JP" dirty="0">
                <a:solidFill>
                  <a:schemeClr val="accent1"/>
                </a:solidFill>
              </a:rPr>
              <a:t>SoS</a:t>
            </a:r>
            <a:r>
              <a:rPr kumimoji="1" lang="ja-JP" altLang="en-US" dirty="0">
                <a:solidFill>
                  <a:schemeClr val="accent1"/>
                </a:solidFill>
              </a:rPr>
              <a:t>として解析</a:t>
            </a:r>
          </a:p>
        </p:txBody>
      </p:sp>
      <p:sp>
        <p:nvSpPr>
          <p:cNvPr id="12" name="テキスト ボックス 11">
            <a:extLst>
              <a:ext uri="{FF2B5EF4-FFF2-40B4-BE49-F238E27FC236}">
                <a16:creationId xmlns:a16="http://schemas.microsoft.com/office/drawing/2014/main" id="{08F0D5DA-A41F-ED9C-07F7-0A450C9FEB36}"/>
              </a:ext>
            </a:extLst>
          </p:cNvPr>
          <p:cNvSpPr txBox="1"/>
          <p:nvPr/>
        </p:nvSpPr>
        <p:spPr>
          <a:xfrm>
            <a:off x="6919497" y="3336411"/>
            <a:ext cx="4383188" cy="369332"/>
          </a:xfrm>
          <a:prstGeom prst="rect">
            <a:avLst/>
          </a:prstGeom>
          <a:noFill/>
        </p:spPr>
        <p:txBody>
          <a:bodyPr wrap="square" rtlCol="0">
            <a:spAutoFit/>
          </a:bodyPr>
          <a:lstStyle/>
          <a:p>
            <a:pPr algn="ctr"/>
            <a:r>
              <a:rPr kumimoji="1" lang="en-US" altLang="ja-JP" dirty="0">
                <a:solidFill>
                  <a:schemeClr val="accent4"/>
                </a:solidFill>
              </a:rPr>
              <a:t>CPHS</a:t>
            </a:r>
            <a:r>
              <a:rPr kumimoji="1" lang="ja-JP" altLang="en-US" dirty="0">
                <a:solidFill>
                  <a:schemeClr val="accent4"/>
                </a:solidFill>
              </a:rPr>
              <a:t>として各事例における人の影響を解析</a:t>
            </a:r>
          </a:p>
        </p:txBody>
      </p:sp>
      <p:sp>
        <p:nvSpPr>
          <p:cNvPr id="13" name="テキスト ボックス 12">
            <a:extLst>
              <a:ext uri="{FF2B5EF4-FFF2-40B4-BE49-F238E27FC236}">
                <a16:creationId xmlns:a16="http://schemas.microsoft.com/office/drawing/2014/main" id="{E04B4ABE-FBC0-2E18-5991-4F17FA69D52B}"/>
              </a:ext>
            </a:extLst>
          </p:cNvPr>
          <p:cNvSpPr txBox="1"/>
          <p:nvPr/>
        </p:nvSpPr>
        <p:spPr>
          <a:xfrm>
            <a:off x="823832" y="2610302"/>
            <a:ext cx="5050577" cy="646331"/>
          </a:xfrm>
          <a:prstGeom prst="rect">
            <a:avLst/>
          </a:prstGeom>
          <a:noFill/>
        </p:spPr>
        <p:txBody>
          <a:bodyPr wrap="square" rtlCol="0">
            <a:spAutoFit/>
          </a:bodyPr>
          <a:lstStyle/>
          <a:p>
            <a:pPr marL="285750" indent="-285750">
              <a:buFont typeface="Wingdings" panose="05000000000000000000" pitchFamily="2" charset="2"/>
              <a:buChar char="Ø"/>
            </a:pPr>
            <a:r>
              <a:rPr lang="ja-JP" altLang="en-US" dirty="0"/>
              <a:t>一般的な</a:t>
            </a:r>
            <a:r>
              <a:rPr lang="en-US" altLang="ja-JP" dirty="0"/>
              <a:t>SoS</a:t>
            </a:r>
            <a:r>
              <a:rPr lang="ja-JP" altLang="en-US" dirty="0"/>
              <a:t>の定義・分類を共有</a:t>
            </a:r>
            <a:endParaRPr lang="en-US" altLang="ja-JP" dirty="0"/>
          </a:p>
          <a:p>
            <a:pPr marL="285750" indent="-285750">
              <a:buFont typeface="Wingdings" panose="05000000000000000000" pitchFamily="2" charset="2"/>
              <a:buChar char="Ø"/>
            </a:pPr>
            <a:r>
              <a:rPr kumimoji="1" lang="en-US" altLang="ja-JP" dirty="0"/>
              <a:t>SoS</a:t>
            </a:r>
            <a:r>
              <a:rPr kumimoji="1" lang="ja-JP" altLang="en-US" dirty="0"/>
              <a:t>の分類を表す軸を例示し、適切な軸に改良</a:t>
            </a:r>
          </a:p>
        </p:txBody>
      </p:sp>
      <p:sp>
        <p:nvSpPr>
          <p:cNvPr id="14" name="テキスト ボックス 13">
            <a:extLst>
              <a:ext uri="{FF2B5EF4-FFF2-40B4-BE49-F238E27FC236}">
                <a16:creationId xmlns:a16="http://schemas.microsoft.com/office/drawing/2014/main" id="{07D4A30F-FA4E-BF1E-100B-CE808456772A}"/>
              </a:ext>
            </a:extLst>
          </p:cNvPr>
          <p:cNvSpPr txBox="1"/>
          <p:nvPr/>
        </p:nvSpPr>
        <p:spPr>
          <a:xfrm>
            <a:off x="6556338" y="2610302"/>
            <a:ext cx="5097289" cy="646331"/>
          </a:xfrm>
          <a:prstGeom prst="rect">
            <a:avLst/>
          </a:prstGeom>
          <a:noFill/>
        </p:spPr>
        <p:txBody>
          <a:bodyPr wrap="square" rtlCol="0">
            <a:spAutoFit/>
          </a:bodyPr>
          <a:lstStyle/>
          <a:p>
            <a:pPr marL="285750" indent="-285750">
              <a:buFont typeface="Wingdings" panose="05000000000000000000" pitchFamily="2" charset="2"/>
              <a:buChar char="Ø"/>
            </a:pPr>
            <a:r>
              <a:rPr lang="ja-JP" altLang="en-US" dirty="0"/>
              <a:t>文献から引用・参考にして、人とシステムの関係を表す軸の候補を挙げ、</a:t>
            </a:r>
            <a:r>
              <a:rPr kumimoji="1" lang="ja-JP" altLang="en-US" dirty="0"/>
              <a:t>適切な軸に改良</a:t>
            </a:r>
            <a:endParaRPr kumimoji="1" lang="en-US" altLang="ja-JP" dirty="0"/>
          </a:p>
        </p:txBody>
      </p:sp>
      <p:sp>
        <p:nvSpPr>
          <p:cNvPr id="15" name="テキスト ボックス 14">
            <a:extLst>
              <a:ext uri="{FF2B5EF4-FFF2-40B4-BE49-F238E27FC236}">
                <a16:creationId xmlns:a16="http://schemas.microsoft.com/office/drawing/2014/main" id="{43F7EB0A-5E46-931B-5F19-6F8E959DF058}"/>
              </a:ext>
            </a:extLst>
          </p:cNvPr>
          <p:cNvSpPr txBox="1"/>
          <p:nvPr/>
        </p:nvSpPr>
        <p:spPr>
          <a:xfrm>
            <a:off x="6535344" y="5081932"/>
            <a:ext cx="5139276" cy="584775"/>
          </a:xfrm>
          <a:prstGeom prst="rect">
            <a:avLst/>
          </a:prstGeom>
          <a:noFill/>
        </p:spPr>
        <p:txBody>
          <a:bodyPr wrap="square" rtlCol="0">
            <a:spAutoFit/>
          </a:bodyPr>
          <a:lstStyle/>
          <a:p>
            <a:pPr marL="0" lvl="1" indent="-285750">
              <a:buFont typeface="Wingdings" panose="05000000000000000000" pitchFamily="2" charset="2"/>
              <a:buChar char="l"/>
            </a:pPr>
            <a:r>
              <a:rPr lang="en-US" altLang="ja-JP" sz="1600" dirty="0"/>
              <a:t>SICE </a:t>
            </a:r>
            <a:r>
              <a:rPr lang="ja-JP" altLang="en-US" sz="1600" dirty="0"/>
              <a:t>制御部門 </a:t>
            </a:r>
            <a:r>
              <a:rPr lang="en-US" altLang="ja-JP" sz="1600" dirty="0"/>
              <a:t>CPHS</a:t>
            </a:r>
            <a:r>
              <a:rPr lang="ja-JP" altLang="en-US" sz="1600" dirty="0"/>
              <a:t>調査委員会による</a:t>
            </a:r>
            <a:r>
              <a:rPr lang="en-US" altLang="ja-JP" sz="1600" dirty="0"/>
              <a:t>4</a:t>
            </a:r>
            <a:r>
              <a:rPr lang="ja-JP" altLang="en-US" sz="1600" dirty="0"/>
              <a:t>分類 </a:t>
            </a:r>
            <a:r>
              <a:rPr lang="en-US" altLang="ja-JP" sz="1600" dirty="0"/>
              <a:t>[1]</a:t>
            </a:r>
          </a:p>
          <a:p>
            <a:pPr marL="0" lvl="1" indent="-285750">
              <a:buFont typeface="Wingdings" panose="05000000000000000000" pitchFamily="2" charset="2"/>
              <a:buChar char="l"/>
            </a:pPr>
            <a:r>
              <a:rPr lang="ja-JP" altLang="en-US" sz="1600" dirty="0"/>
              <a:t>分科会第</a:t>
            </a:r>
            <a:r>
              <a:rPr lang="en-US" altLang="ja-JP" sz="1600" dirty="0"/>
              <a:t>3</a:t>
            </a:r>
            <a:r>
              <a:rPr lang="ja-JP" altLang="en-US" sz="1600" dirty="0"/>
              <a:t>回の</a:t>
            </a:r>
            <a:r>
              <a:rPr lang="en-US" altLang="ja-JP" sz="1600" dirty="0"/>
              <a:t>3</a:t>
            </a:r>
            <a:r>
              <a:rPr lang="ja-JP" altLang="en-US" sz="1600" dirty="0"/>
              <a:t>分類</a:t>
            </a:r>
            <a:r>
              <a:rPr lang="ja-JP" altLang="en-US" sz="1400" dirty="0"/>
              <a:t>（人中心／全体最適／データ連携）</a:t>
            </a:r>
            <a:endParaRPr lang="en-US" altLang="ja-JP" sz="1400" dirty="0"/>
          </a:p>
        </p:txBody>
      </p:sp>
      <p:sp>
        <p:nvSpPr>
          <p:cNvPr id="18" name="テキスト ボックス 17">
            <a:extLst>
              <a:ext uri="{FF2B5EF4-FFF2-40B4-BE49-F238E27FC236}">
                <a16:creationId xmlns:a16="http://schemas.microsoft.com/office/drawing/2014/main" id="{6BD76FAD-5985-5558-D918-CCAF5E2C774B}"/>
              </a:ext>
            </a:extLst>
          </p:cNvPr>
          <p:cNvSpPr txBox="1"/>
          <p:nvPr/>
        </p:nvSpPr>
        <p:spPr>
          <a:xfrm>
            <a:off x="1578606" y="4648227"/>
            <a:ext cx="3541029" cy="369332"/>
          </a:xfrm>
          <a:prstGeom prst="rect">
            <a:avLst/>
          </a:prstGeom>
          <a:noFill/>
        </p:spPr>
        <p:txBody>
          <a:bodyPr wrap="square" rtlCol="0">
            <a:spAutoFit/>
          </a:bodyPr>
          <a:lstStyle/>
          <a:p>
            <a:pPr algn="ctr"/>
            <a:r>
              <a:rPr kumimoji="1" lang="ja-JP" altLang="en-US" dirty="0"/>
              <a:t>今回、熊谷が文献に基づいてご紹介</a:t>
            </a:r>
          </a:p>
        </p:txBody>
      </p:sp>
      <p:sp>
        <p:nvSpPr>
          <p:cNvPr id="19" name="テキスト ボックス 18">
            <a:extLst>
              <a:ext uri="{FF2B5EF4-FFF2-40B4-BE49-F238E27FC236}">
                <a16:creationId xmlns:a16="http://schemas.microsoft.com/office/drawing/2014/main" id="{042784EA-0637-E88E-AC05-2D76136A2719}"/>
              </a:ext>
            </a:extLst>
          </p:cNvPr>
          <p:cNvSpPr txBox="1"/>
          <p:nvPr/>
        </p:nvSpPr>
        <p:spPr>
          <a:xfrm>
            <a:off x="6890922" y="4648227"/>
            <a:ext cx="4428121" cy="369332"/>
          </a:xfrm>
          <a:prstGeom prst="rect">
            <a:avLst/>
          </a:prstGeom>
          <a:noFill/>
        </p:spPr>
        <p:txBody>
          <a:bodyPr wrap="square" rtlCol="0">
            <a:spAutoFit/>
          </a:bodyPr>
          <a:lstStyle/>
          <a:p>
            <a:pPr algn="ctr"/>
            <a:r>
              <a:rPr kumimoji="1" lang="ja-JP" altLang="en-US" dirty="0"/>
              <a:t>別の回で、調査事例と照らし合わせながら議論</a:t>
            </a:r>
          </a:p>
        </p:txBody>
      </p:sp>
      <p:sp>
        <p:nvSpPr>
          <p:cNvPr id="20" name="テキスト ボックス 19">
            <a:extLst>
              <a:ext uri="{FF2B5EF4-FFF2-40B4-BE49-F238E27FC236}">
                <a16:creationId xmlns:a16="http://schemas.microsoft.com/office/drawing/2014/main" id="{F6582D96-29A5-4467-EB4A-EDFFE9D16845}"/>
              </a:ext>
            </a:extLst>
          </p:cNvPr>
          <p:cNvSpPr txBox="1"/>
          <p:nvPr/>
        </p:nvSpPr>
        <p:spPr>
          <a:xfrm>
            <a:off x="3827658" y="4115360"/>
            <a:ext cx="1557526" cy="307777"/>
          </a:xfrm>
          <a:prstGeom prst="rect">
            <a:avLst/>
          </a:prstGeom>
          <a:noFill/>
        </p:spPr>
        <p:txBody>
          <a:bodyPr wrap="square" rtlCol="0">
            <a:spAutoFit/>
          </a:bodyPr>
          <a:lstStyle/>
          <a:p>
            <a:pPr algn="ctr"/>
            <a:r>
              <a:rPr kumimoji="1" lang="ja-JP" altLang="en-US" sz="1400" dirty="0"/>
              <a:t>土台形成のために</a:t>
            </a:r>
          </a:p>
        </p:txBody>
      </p:sp>
      <p:sp>
        <p:nvSpPr>
          <p:cNvPr id="21" name="テキスト ボックス 20">
            <a:extLst>
              <a:ext uri="{FF2B5EF4-FFF2-40B4-BE49-F238E27FC236}">
                <a16:creationId xmlns:a16="http://schemas.microsoft.com/office/drawing/2014/main" id="{82CB8DFA-5492-8024-8180-FD1DAEDE2786}"/>
              </a:ext>
            </a:extLst>
          </p:cNvPr>
          <p:cNvSpPr txBox="1"/>
          <p:nvPr/>
        </p:nvSpPr>
        <p:spPr>
          <a:xfrm>
            <a:off x="9629952" y="4115360"/>
            <a:ext cx="1557526" cy="307777"/>
          </a:xfrm>
          <a:prstGeom prst="rect">
            <a:avLst/>
          </a:prstGeom>
          <a:noFill/>
        </p:spPr>
        <p:txBody>
          <a:bodyPr wrap="square" rtlCol="0">
            <a:spAutoFit/>
          </a:bodyPr>
          <a:lstStyle/>
          <a:p>
            <a:pPr algn="ctr"/>
            <a:r>
              <a:rPr kumimoji="1" lang="ja-JP" altLang="en-US" sz="1400" dirty="0"/>
              <a:t>土台形成のために</a:t>
            </a:r>
          </a:p>
        </p:txBody>
      </p:sp>
      <p:sp>
        <p:nvSpPr>
          <p:cNvPr id="6" name="二等辺三角形 5">
            <a:extLst>
              <a:ext uri="{FF2B5EF4-FFF2-40B4-BE49-F238E27FC236}">
                <a16:creationId xmlns:a16="http://schemas.microsoft.com/office/drawing/2014/main" id="{60DA2EE8-8B03-4F9C-169D-6D0932D494C1}"/>
              </a:ext>
            </a:extLst>
          </p:cNvPr>
          <p:cNvSpPr/>
          <p:nvPr/>
        </p:nvSpPr>
        <p:spPr>
          <a:xfrm rot="10800000">
            <a:off x="2824149" y="4084582"/>
            <a:ext cx="1049941" cy="369332"/>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二等辺三角形 21">
            <a:extLst>
              <a:ext uri="{FF2B5EF4-FFF2-40B4-BE49-F238E27FC236}">
                <a16:creationId xmlns:a16="http://schemas.microsoft.com/office/drawing/2014/main" id="{56982D24-0443-C19E-4AE1-AAD97E335648}"/>
              </a:ext>
            </a:extLst>
          </p:cNvPr>
          <p:cNvSpPr/>
          <p:nvPr/>
        </p:nvSpPr>
        <p:spPr>
          <a:xfrm rot="10800000">
            <a:off x="8580011" y="4084582"/>
            <a:ext cx="1049941" cy="369332"/>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3250769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6</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en-US" altLang="ja-JP" dirty="0"/>
              <a:t>Society5.0</a:t>
            </a:r>
            <a:r>
              <a:rPr lang="ja-JP" altLang="en-US" dirty="0"/>
              <a:t>は、「仮想空間と現実空間が高度に融合したシステムにより、経済発展と社会的課題の解決を両方する人間中心の社会」。</a:t>
            </a:r>
            <a:endParaRPr lang="en-US" altLang="ja-JP" dirty="0"/>
          </a:p>
          <a:p>
            <a:pPr lvl="1"/>
            <a:r>
              <a:rPr lang="en-US" altLang="ja-JP" dirty="0"/>
              <a:t>Cyber Physical Human Systems</a:t>
            </a:r>
            <a:r>
              <a:rPr lang="ja-JP" altLang="en-US" dirty="0"/>
              <a:t>（</a:t>
            </a:r>
            <a:r>
              <a:rPr lang="en-US" altLang="ja-JP" dirty="0"/>
              <a:t>CPHS</a:t>
            </a:r>
            <a:r>
              <a:rPr lang="ja-JP" altLang="en-US" dirty="0"/>
              <a:t>）の概念と類似している</a:t>
            </a:r>
            <a:endParaRPr lang="en-US" altLang="ja-JP" dirty="0"/>
          </a:p>
          <a:p>
            <a:r>
              <a:rPr lang="en-US" altLang="ja-JP" dirty="0"/>
              <a:t>YOKOGAWA</a:t>
            </a:r>
            <a:r>
              <a:rPr lang="ja-JP" altLang="en-US" dirty="0"/>
              <a:t>は、産業界のプラント・工場のお客様としてきた会社だが、近年は</a:t>
            </a:r>
            <a:r>
              <a:rPr lang="en-US" altLang="ja-JP" dirty="0"/>
              <a:t>Society5.0</a:t>
            </a:r>
            <a:r>
              <a:rPr lang="ja-JP" altLang="en-US" dirty="0"/>
              <a:t>やサステナビリティ目標の達成に向けて、重点的な取り組みや業界構造が変容している。</a:t>
            </a:r>
            <a:endParaRPr lang="en-US" altLang="ja-JP" dirty="0"/>
          </a:p>
          <a:p>
            <a:pPr lvl="1"/>
            <a:r>
              <a:rPr lang="ja-JP" altLang="en-US" dirty="0"/>
              <a:t>特に、</a:t>
            </a:r>
            <a:r>
              <a:rPr lang="en-US" altLang="ja-JP" dirty="0"/>
              <a:t>Smart Manufacturing</a:t>
            </a:r>
            <a:r>
              <a:rPr lang="ja-JP" altLang="en-US" dirty="0"/>
              <a:t>や</a:t>
            </a:r>
            <a:r>
              <a:rPr lang="en-US" altLang="ja-JP" dirty="0"/>
              <a:t>System of Systems</a:t>
            </a:r>
            <a:r>
              <a:rPr lang="ja-JP" altLang="en-US" dirty="0"/>
              <a:t>（</a:t>
            </a:r>
            <a:r>
              <a:rPr lang="en-US" altLang="ja-JP" dirty="0"/>
              <a:t>SoS</a:t>
            </a:r>
            <a:r>
              <a:rPr lang="ja-JP" altLang="en-US" dirty="0"/>
              <a:t>）の影響を強く受けている</a:t>
            </a:r>
            <a:endParaRPr lang="en-US" altLang="ja-JP" dirty="0"/>
          </a:p>
          <a:p>
            <a:r>
              <a:rPr lang="ja-JP" altLang="en-US" dirty="0"/>
              <a:t>本発表は、製造業と</a:t>
            </a:r>
            <a:r>
              <a:rPr lang="en-US" altLang="ja-JP" dirty="0"/>
              <a:t>SoS</a:t>
            </a:r>
            <a:r>
              <a:rPr lang="ja-JP" altLang="en-US" dirty="0"/>
              <a:t>の関係、地域エネルギー管理システムの事例、</a:t>
            </a:r>
            <a:r>
              <a:rPr lang="en-US" altLang="ja-JP" dirty="0"/>
              <a:t>CPHS</a:t>
            </a:r>
            <a:r>
              <a:rPr lang="ja-JP" altLang="en-US" dirty="0"/>
              <a:t>への展望をお話する。</a:t>
            </a:r>
            <a:endParaRPr lang="en-US" altLang="ja-JP" dirty="0"/>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背景</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1. </a:t>
            </a:r>
            <a:r>
              <a:rPr lang="ja-JP" altLang="en-US" sz="1600" b="1" dirty="0">
                <a:solidFill>
                  <a:schemeClr val="bg1"/>
                </a:solidFill>
              </a:rPr>
              <a:t>背景</a:t>
            </a:r>
            <a:endParaRPr kumimoji="1" lang="ja-JP" altLang="en-US" sz="1600" b="1" dirty="0">
              <a:solidFill>
                <a:schemeClr val="bg1"/>
              </a:solidFill>
            </a:endParaRPr>
          </a:p>
        </p:txBody>
      </p:sp>
    </p:spTree>
    <p:extLst>
      <p:ext uri="{BB962C8B-B14F-4D97-AF65-F5344CB8AC3E}">
        <p14:creationId xmlns:p14="http://schemas.microsoft.com/office/powerpoint/2010/main" val="3929972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7</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341887" cy="605033"/>
          </a:xfrm>
        </p:spPr>
        <p:txBody>
          <a:bodyPr/>
          <a:lstStyle/>
          <a:p>
            <a:r>
              <a:rPr lang="ja-JP" altLang="en-US" sz="2800" dirty="0"/>
              <a:t>一般的な</a:t>
            </a:r>
            <a:r>
              <a:rPr lang="en-US" altLang="ja-JP" sz="2800" dirty="0"/>
              <a:t>SoS</a:t>
            </a:r>
            <a:r>
              <a:rPr lang="ja-JP" altLang="en-US" sz="2800" dirty="0"/>
              <a:t>の定義・分類</a:t>
            </a:r>
            <a:r>
              <a:rPr lang="en-US" altLang="ja-JP" sz="2800" dirty="0"/>
              <a:t>[2, 3]</a:t>
            </a:r>
          </a:p>
          <a:p>
            <a:pPr lvl="1"/>
            <a:r>
              <a:rPr lang="ja-JP" altLang="en-US" sz="2400" dirty="0"/>
              <a:t>提案者</a:t>
            </a:r>
            <a:r>
              <a:rPr lang="en-US" altLang="ja-JP" sz="2400" dirty="0"/>
              <a:t>Maier</a:t>
            </a:r>
            <a:r>
              <a:rPr lang="ja-JP" altLang="en-US" sz="2400" dirty="0"/>
              <a:t>による定義</a:t>
            </a:r>
            <a:endParaRPr lang="en-US" altLang="ja-JP" sz="2400" dirty="0"/>
          </a:p>
          <a:p>
            <a:pPr lvl="1"/>
            <a:r>
              <a:rPr lang="en-US" altLang="ja-JP" sz="2400" dirty="0"/>
              <a:t>INCOSE(The international Council on Systems Engineering)</a:t>
            </a:r>
            <a:r>
              <a:rPr lang="ja-JP" altLang="en-US" sz="2400" dirty="0"/>
              <a:t>による定義</a:t>
            </a:r>
            <a:endParaRPr lang="en-US" altLang="ja-JP" sz="2400" dirty="0"/>
          </a:p>
          <a:p>
            <a:r>
              <a:rPr lang="ja-JP" altLang="en-US" sz="2800" dirty="0"/>
              <a:t>貝原先生による</a:t>
            </a:r>
            <a:r>
              <a:rPr lang="en-US" altLang="ja-JP" sz="2800" dirty="0"/>
              <a:t>SoS</a:t>
            </a:r>
            <a:r>
              <a:rPr lang="ja-JP" altLang="en-US" sz="2800" dirty="0"/>
              <a:t>の解説</a:t>
            </a:r>
            <a:r>
              <a:rPr lang="en-US" altLang="ja-JP" sz="2800" dirty="0"/>
              <a:t>[4]</a:t>
            </a:r>
          </a:p>
          <a:p>
            <a:pPr lvl="1"/>
            <a:r>
              <a:rPr lang="en-US" altLang="ja-JP" dirty="0"/>
              <a:t>SICE </a:t>
            </a:r>
            <a:r>
              <a:rPr lang="ja-JP" altLang="en-US" dirty="0"/>
              <a:t>システム・情報部門 スマーターワールド調査研究会による特集号</a:t>
            </a:r>
            <a:endParaRPr lang="en-US" altLang="ja-JP" dirty="0"/>
          </a:p>
          <a:p>
            <a:pPr lvl="1"/>
            <a:r>
              <a:rPr lang="en-US" altLang="ja-JP" dirty="0"/>
              <a:t>SIC</a:t>
            </a:r>
            <a:r>
              <a:rPr lang="ja-JP" altLang="en-US" dirty="0"/>
              <a:t> 学術協議会メンバー</a:t>
            </a:r>
            <a:r>
              <a:rPr lang="en-US" altLang="ja-JP" sz="1800" dirty="0"/>
              <a:t>*</a:t>
            </a:r>
            <a:r>
              <a:rPr lang="ja-JP" altLang="en-US" dirty="0"/>
              <a:t>や、熊谷の指導教員</a:t>
            </a:r>
            <a:r>
              <a:rPr lang="ja-JP" altLang="en-US" sz="1800" dirty="0"/>
              <a:t>（都立大 安田先生）</a:t>
            </a:r>
            <a:r>
              <a:rPr lang="ja-JP" altLang="en-US" dirty="0"/>
              <a:t>が執筆</a:t>
            </a:r>
            <a:r>
              <a:rPr lang="ja-JP" altLang="en-US" sz="1800" dirty="0"/>
              <a:t>（</a:t>
            </a:r>
            <a:r>
              <a:rPr lang="en-US" altLang="ja-JP" sz="1800" dirty="0"/>
              <a:t>2020</a:t>
            </a:r>
            <a:r>
              <a:rPr lang="ja-JP" altLang="en-US" sz="1800" dirty="0"/>
              <a:t>年には熊谷も執筆）</a:t>
            </a:r>
            <a:endParaRPr lang="en-US" altLang="ja-JP" dirty="0"/>
          </a:p>
          <a:p>
            <a:endParaRPr lang="en-US" altLang="ja-JP" sz="2800" dirty="0"/>
          </a:p>
        </p:txBody>
      </p:sp>
      <p:sp>
        <p:nvSpPr>
          <p:cNvPr id="23" name="テキスト ボックス 22">
            <a:extLst>
              <a:ext uri="{FF2B5EF4-FFF2-40B4-BE49-F238E27FC236}">
                <a16:creationId xmlns:a16="http://schemas.microsoft.com/office/drawing/2014/main" id="{10B705B6-DC83-D2F8-A52D-60587BE4F683}"/>
              </a:ext>
            </a:extLst>
          </p:cNvPr>
          <p:cNvSpPr txBox="1"/>
          <p:nvPr/>
        </p:nvSpPr>
        <p:spPr>
          <a:xfrm>
            <a:off x="361779" y="4960848"/>
            <a:ext cx="10925345" cy="338554"/>
          </a:xfrm>
          <a:prstGeom prst="rect">
            <a:avLst/>
          </a:prstGeom>
          <a:noFill/>
        </p:spPr>
        <p:txBody>
          <a:bodyPr wrap="square" rtlCol="0">
            <a:spAutoFit/>
          </a:bodyPr>
          <a:lstStyle/>
          <a:p>
            <a:r>
              <a:rPr lang="en-US" altLang="ja-JP" sz="1600" dirty="0"/>
              <a:t>[2] M.W. Maier: “Architecting Principles for Systems-of-Systems, Systems Engineering,” Vol.1, No.4, pp.267-284 (1999)</a:t>
            </a:r>
            <a:endParaRPr kumimoji="1" lang="ja-JP" altLang="en-US" sz="1600" dirty="0"/>
          </a:p>
        </p:txBody>
      </p:sp>
      <p:sp>
        <p:nvSpPr>
          <p:cNvPr id="24" name="テキスト ボックス 23">
            <a:extLst>
              <a:ext uri="{FF2B5EF4-FFF2-40B4-BE49-F238E27FC236}">
                <a16:creationId xmlns:a16="http://schemas.microsoft.com/office/drawing/2014/main" id="{3F413248-1597-7517-D850-ABDDD6911874}"/>
              </a:ext>
            </a:extLst>
          </p:cNvPr>
          <p:cNvSpPr txBox="1"/>
          <p:nvPr/>
        </p:nvSpPr>
        <p:spPr>
          <a:xfrm>
            <a:off x="361779" y="5870186"/>
            <a:ext cx="10096671" cy="338554"/>
          </a:xfrm>
          <a:prstGeom prst="rect">
            <a:avLst/>
          </a:prstGeom>
          <a:noFill/>
        </p:spPr>
        <p:txBody>
          <a:bodyPr wrap="square" rtlCol="0">
            <a:spAutoFit/>
          </a:bodyPr>
          <a:lstStyle/>
          <a:p>
            <a:r>
              <a:rPr lang="en-US" altLang="ja-JP" sz="1600" dirty="0"/>
              <a:t>[4] </a:t>
            </a:r>
            <a:r>
              <a:rPr lang="ja-JP" altLang="en-US" sz="1600" dirty="0"/>
              <a:t>貝原俊也・下原勝憲：「</a:t>
            </a:r>
            <a:r>
              <a:rPr lang="en-US" altLang="ja-JP" sz="1600" dirty="0"/>
              <a:t>System of Systems</a:t>
            </a:r>
            <a:r>
              <a:rPr lang="ja-JP" altLang="en-US" sz="1600" dirty="0"/>
              <a:t>コンセプトと超スマート社会」、計測と制御、</a:t>
            </a:r>
            <a:r>
              <a:rPr lang="en-US" altLang="ja-JP" sz="1600" dirty="0"/>
              <a:t>Vol.55</a:t>
            </a:r>
            <a:r>
              <a:rPr lang="ja-JP" altLang="en-US" sz="1600" dirty="0"/>
              <a:t>、</a:t>
            </a:r>
            <a:r>
              <a:rPr lang="en-US" altLang="ja-JP" sz="1600" dirty="0"/>
              <a:t>No.4</a:t>
            </a:r>
            <a:r>
              <a:rPr lang="ja-JP" altLang="en-US" sz="1600" dirty="0"/>
              <a:t>（</a:t>
            </a:r>
            <a:r>
              <a:rPr lang="en-US" altLang="ja-JP" sz="1600" dirty="0"/>
              <a:t>2016</a:t>
            </a:r>
            <a:r>
              <a:rPr lang="ja-JP" altLang="en-US" sz="1600" dirty="0"/>
              <a:t>）</a:t>
            </a:r>
            <a:endParaRPr kumimoji="1" lang="ja-JP" altLang="en-US" sz="1600" dirty="0"/>
          </a:p>
        </p:txBody>
      </p:sp>
      <p:sp>
        <p:nvSpPr>
          <p:cNvPr id="26" name="テキスト ボックス 25">
            <a:extLst>
              <a:ext uri="{FF2B5EF4-FFF2-40B4-BE49-F238E27FC236}">
                <a16:creationId xmlns:a16="http://schemas.microsoft.com/office/drawing/2014/main" id="{9CC77F6D-BCEC-F6CF-6799-5CC84F2E4ED5}"/>
              </a:ext>
            </a:extLst>
          </p:cNvPr>
          <p:cNvSpPr txBox="1"/>
          <p:nvPr/>
        </p:nvSpPr>
        <p:spPr>
          <a:xfrm>
            <a:off x="361779" y="5285411"/>
            <a:ext cx="11744495" cy="584775"/>
          </a:xfrm>
          <a:prstGeom prst="rect">
            <a:avLst/>
          </a:prstGeom>
          <a:noFill/>
        </p:spPr>
        <p:txBody>
          <a:bodyPr wrap="square">
            <a:spAutoFit/>
          </a:bodyPr>
          <a:lstStyle/>
          <a:p>
            <a:r>
              <a:rPr lang="en-US" altLang="ja-JP" sz="1600" dirty="0"/>
              <a:t>[3] J. </a:t>
            </a:r>
            <a:r>
              <a:rPr lang="en-US" altLang="ja-JP" sz="1600" dirty="0" err="1"/>
              <a:t>Dahmann</a:t>
            </a:r>
            <a:r>
              <a:rPr lang="en-US" altLang="ja-JP" sz="1600" dirty="0"/>
              <a:t> and K. Baldwin: “Understanding the Current State of US Defense Systems of Systems and the Implications for Systems Engineering,” IEEE Systems Conference, pp.7-10 (2008)</a:t>
            </a:r>
            <a:endParaRPr lang="ja-JP" altLang="en-US" sz="1600" dirty="0"/>
          </a:p>
        </p:txBody>
      </p:sp>
      <p:sp>
        <p:nvSpPr>
          <p:cNvPr id="2" name="テキスト ボックス 1">
            <a:extLst>
              <a:ext uri="{FF2B5EF4-FFF2-40B4-BE49-F238E27FC236}">
                <a16:creationId xmlns:a16="http://schemas.microsoft.com/office/drawing/2014/main" id="{55C8D0A6-9BF4-8F7B-DEE6-D688AA392B0B}"/>
              </a:ext>
            </a:extLst>
          </p:cNvPr>
          <p:cNvSpPr txBox="1"/>
          <p:nvPr/>
        </p:nvSpPr>
        <p:spPr>
          <a:xfrm>
            <a:off x="361778" y="4615299"/>
            <a:ext cx="10925345" cy="338554"/>
          </a:xfrm>
          <a:prstGeom prst="rect">
            <a:avLst/>
          </a:prstGeom>
          <a:noFill/>
        </p:spPr>
        <p:txBody>
          <a:bodyPr wrap="square" rtlCol="0">
            <a:spAutoFit/>
          </a:bodyPr>
          <a:lstStyle/>
          <a:p>
            <a:r>
              <a:rPr lang="en-US" altLang="ja-JP" sz="1600" dirty="0"/>
              <a:t>*</a:t>
            </a:r>
            <a:r>
              <a:rPr lang="ja-JP" altLang="en-US" sz="1600" dirty="0"/>
              <a:t>貝原先生、喜多先生、倉橋先生、黒江先生、高橋先生、寺野先生</a:t>
            </a:r>
            <a:endParaRPr kumimoji="1" lang="ja-JP" altLang="en-US" sz="1600" dirty="0"/>
          </a:p>
        </p:txBody>
      </p:sp>
      <p:sp>
        <p:nvSpPr>
          <p:cNvPr id="7" name="タイトル 1">
            <a:extLst>
              <a:ext uri="{FF2B5EF4-FFF2-40B4-BE49-F238E27FC236}">
                <a16:creationId xmlns:a16="http://schemas.microsoft.com/office/drawing/2014/main" id="{21B7F148-8336-A0ED-F68B-BA6CD910FFDD}"/>
              </a:ext>
            </a:extLst>
          </p:cNvPr>
          <p:cNvSpPr>
            <a:spLocks noGrp="1"/>
          </p:cNvSpPr>
          <p:nvPr>
            <p:ph type="title"/>
          </p:nvPr>
        </p:nvSpPr>
        <p:spPr>
          <a:xfrm>
            <a:off x="517055" y="241034"/>
            <a:ext cx="11400125" cy="518094"/>
          </a:xfrm>
        </p:spPr>
        <p:txBody>
          <a:bodyPr/>
          <a:lstStyle/>
          <a:p>
            <a:r>
              <a:rPr lang="en-US" altLang="ja-JP" dirty="0"/>
              <a:t>SoS</a:t>
            </a:r>
            <a:r>
              <a:rPr lang="ja-JP" altLang="en-US" dirty="0"/>
              <a:t>の文献</a:t>
            </a:r>
            <a:endParaRPr lang="en-US" dirty="0"/>
          </a:p>
        </p:txBody>
      </p:sp>
      <p:sp>
        <p:nvSpPr>
          <p:cNvPr id="8" name="テキスト ボックス 7">
            <a:extLst>
              <a:ext uri="{FF2B5EF4-FFF2-40B4-BE49-F238E27FC236}">
                <a16:creationId xmlns:a16="http://schemas.microsoft.com/office/drawing/2014/main" id="{084C8341-C791-C2B1-CDC1-22AC2E8A00E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2. System of Systems</a:t>
            </a:r>
            <a:r>
              <a:rPr lang="ja-JP" altLang="en-US" sz="1600" b="1" dirty="0">
                <a:solidFill>
                  <a:schemeClr val="bg1"/>
                </a:solidFill>
              </a:rPr>
              <a:t>の定義と事例　</a:t>
            </a:r>
            <a:r>
              <a:rPr lang="en-US" altLang="ja-JP" sz="1600" b="1" dirty="0">
                <a:solidFill>
                  <a:schemeClr val="bg1"/>
                </a:solidFill>
              </a:rPr>
              <a:t>&gt;</a:t>
            </a:r>
            <a:r>
              <a:rPr lang="ja-JP" altLang="en-US" sz="1600" b="1" dirty="0">
                <a:solidFill>
                  <a:schemeClr val="bg1"/>
                </a:solidFill>
              </a:rPr>
              <a:t>　一般的な</a:t>
            </a:r>
            <a:r>
              <a:rPr lang="en-US" altLang="ja-JP" sz="1600" b="1" dirty="0">
                <a:solidFill>
                  <a:schemeClr val="bg1"/>
                </a:solidFill>
              </a:rPr>
              <a:t>SoS</a:t>
            </a:r>
            <a:r>
              <a:rPr lang="ja-JP" altLang="en-US" sz="1600" b="1" dirty="0">
                <a:solidFill>
                  <a:schemeClr val="bg1"/>
                </a:solidFill>
              </a:rPr>
              <a:t>の定義・分類</a:t>
            </a:r>
            <a:endParaRPr kumimoji="1" lang="ja-JP" altLang="en-US" sz="1600" b="1" dirty="0">
              <a:solidFill>
                <a:schemeClr val="bg1"/>
              </a:solidFill>
            </a:endParaRPr>
          </a:p>
        </p:txBody>
      </p:sp>
    </p:spTree>
    <p:extLst>
      <p:ext uri="{BB962C8B-B14F-4D97-AF65-F5344CB8AC3E}">
        <p14:creationId xmlns:p14="http://schemas.microsoft.com/office/powerpoint/2010/main" val="4081516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8</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379670" cy="4415034"/>
          </a:xfrm>
        </p:spPr>
        <p:txBody>
          <a:bodyPr/>
          <a:lstStyle/>
          <a:p>
            <a:r>
              <a:rPr lang="ja-JP" altLang="en-US" dirty="0"/>
              <a:t>システムの定義</a:t>
            </a:r>
            <a:r>
              <a:rPr lang="en-US" altLang="ja-JP" dirty="0"/>
              <a:t>[2, 4]</a:t>
            </a:r>
          </a:p>
          <a:p>
            <a:pPr lvl="1"/>
            <a:r>
              <a:rPr lang="ja-JP" altLang="en-US" dirty="0"/>
              <a:t>ある特定の機能を実行するために組織化された、要素群の集まり（共通の目的を達成したい）</a:t>
            </a:r>
            <a:endParaRPr lang="en-US" altLang="ja-JP" dirty="0"/>
          </a:p>
          <a:p>
            <a:pPr lvl="1"/>
            <a:r>
              <a:rPr lang="ja-JP" altLang="en-US" dirty="0"/>
              <a:t>個々の要素に還元できない挙動や機能を生成する、要素群の集まり（特有の相互作用を有する）</a:t>
            </a:r>
            <a:endParaRPr lang="en-US" altLang="ja-JP" dirty="0"/>
          </a:p>
          <a:p>
            <a:pPr lvl="1"/>
            <a:endParaRPr lang="en-US" altLang="ja-JP" dirty="0"/>
          </a:p>
          <a:p>
            <a:r>
              <a:rPr lang="en-US" altLang="ja-JP" dirty="0"/>
              <a:t>SoS</a:t>
            </a:r>
            <a:r>
              <a:rPr lang="ja-JP" altLang="en-US" dirty="0"/>
              <a:t>（あるいは</a:t>
            </a:r>
            <a:r>
              <a:rPr lang="en-US" altLang="ja-JP" dirty="0"/>
              <a:t>Collaborative System</a:t>
            </a:r>
            <a:r>
              <a:rPr lang="ja-JP" altLang="en-US" dirty="0"/>
              <a:t>）の定義</a:t>
            </a:r>
            <a:r>
              <a:rPr lang="en-US" altLang="ja-JP" dirty="0"/>
              <a:t>[2, 4]</a:t>
            </a:r>
          </a:p>
          <a:p>
            <a:pPr lvl="1"/>
            <a:r>
              <a:rPr lang="ja-JP" altLang="en-US" dirty="0"/>
              <a:t>要素システムの運用的独立性</a:t>
            </a:r>
            <a:endParaRPr lang="en-US" altLang="ja-JP" dirty="0"/>
          </a:p>
          <a:p>
            <a:pPr lvl="2">
              <a:spcBef>
                <a:spcPts val="1200"/>
              </a:spcBef>
              <a:buFont typeface="Wingdings" panose="05000000000000000000" pitchFamily="2" charset="2"/>
              <a:buChar char="Ø"/>
            </a:pPr>
            <a:r>
              <a:rPr lang="en-US" altLang="ja-JP" sz="1800" dirty="0"/>
              <a:t>SoS</a:t>
            </a:r>
            <a:r>
              <a:rPr lang="ja-JP" altLang="en-US" sz="1800" dirty="0"/>
              <a:t>が要素システムに分解された場合でも、要素システムは有用なものとして、個々独立に動作する</a:t>
            </a:r>
            <a:endParaRPr lang="en-US" altLang="ja-JP" sz="1800" dirty="0"/>
          </a:p>
          <a:p>
            <a:pPr lvl="1"/>
            <a:r>
              <a:rPr lang="ja-JP" altLang="en-US" dirty="0"/>
              <a:t>要素システムの管理的独立性</a:t>
            </a:r>
            <a:endParaRPr lang="en-US" altLang="ja-JP" dirty="0"/>
          </a:p>
          <a:p>
            <a:pPr lvl="2">
              <a:spcBef>
                <a:spcPts val="1200"/>
              </a:spcBef>
              <a:buFont typeface="Wingdings" panose="05000000000000000000" pitchFamily="2" charset="2"/>
              <a:buChar char="Ø"/>
            </a:pPr>
            <a:r>
              <a:rPr lang="ja-JP" altLang="en-US" sz="1800" dirty="0"/>
              <a:t>個々の要素システムがシステムの管理権限を保有する</a:t>
            </a:r>
            <a:endParaRPr lang="en-US" altLang="ja-JP" sz="1800" dirty="0"/>
          </a:p>
          <a:p>
            <a:pPr lvl="2">
              <a:spcBef>
                <a:spcPts val="1200"/>
              </a:spcBef>
              <a:buFont typeface="Wingdings" panose="05000000000000000000" pitchFamily="2" charset="2"/>
              <a:buChar char="Ø"/>
            </a:pPr>
            <a:r>
              <a:rPr lang="en-US" altLang="ja-JP" sz="1800" dirty="0"/>
              <a:t>SoS</a:t>
            </a:r>
            <a:r>
              <a:rPr lang="ja-JP" altLang="en-US" sz="1800" dirty="0"/>
              <a:t>として連携して用いられる場合でも、要素システムは独立に運用可能な存在である</a:t>
            </a:r>
            <a:endParaRPr lang="en-US" altLang="ja-JP" sz="1800" dirty="0"/>
          </a:p>
        </p:txBody>
      </p:sp>
      <p:sp>
        <p:nvSpPr>
          <p:cNvPr id="6" name="楕円 5">
            <a:extLst>
              <a:ext uri="{FF2B5EF4-FFF2-40B4-BE49-F238E27FC236}">
                <a16:creationId xmlns:a16="http://schemas.microsoft.com/office/drawing/2014/main" id="{F46280B4-0B37-EB36-4927-1C0A4E648E3C}"/>
              </a:ext>
            </a:extLst>
          </p:cNvPr>
          <p:cNvSpPr/>
          <p:nvPr/>
        </p:nvSpPr>
        <p:spPr>
          <a:xfrm>
            <a:off x="9001171" y="2641719"/>
            <a:ext cx="2199641" cy="9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楕円 6">
            <a:extLst>
              <a:ext uri="{FF2B5EF4-FFF2-40B4-BE49-F238E27FC236}">
                <a16:creationId xmlns:a16="http://schemas.microsoft.com/office/drawing/2014/main" id="{B9925332-F789-B156-DB4B-CE3B92386699}"/>
              </a:ext>
            </a:extLst>
          </p:cNvPr>
          <p:cNvSpPr/>
          <p:nvPr/>
        </p:nvSpPr>
        <p:spPr>
          <a:xfrm>
            <a:off x="9638394" y="2999806"/>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楕円 7">
            <a:extLst>
              <a:ext uri="{FF2B5EF4-FFF2-40B4-BE49-F238E27FC236}">
                <a16:creationId xmlns:a16="http://schemas.microsoft.com/office/drawing/2014/main" id="{4FDDD374-6AA0-DB1E-5247-B92F0159240C}"/>
              </a:ext>
            </a:extLst>
          </p:cNvPr>
          <p:cNvSpPr/>
          <p:nvPr/>
        </p:nvSpPr>
        <p:spPr>
          <a:xfrm>
            <a:off x="10163926" y="275464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楕円 9">
            <a:extLst>
              <a:ext uri="{FF2B5EF4-FFF2-40B4-BE49-F238E27FC236}">
                <a16:creationId xmlns:a16="http://schemas.microsoft.com/office/drawing/2014/main" id="{8AF1870E-BF63-9557-1D57-674021752AAC}"/>
              </a:ext>
            </a:extLst>
          </p:cNvPr>
          <p:cNvSpPr/>
          <p:nvPr/>
        </p:nvSpPr>
        <p:spPr>
          <a:xfrm>
            <a:off x="10515109" y="3251596"/>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楕円 10">
            <a:extLst>
              <a:ext uri="{FF2B5EF4-FFF2-40B4-BE49-F238E27FC236}">
                <a16:creationId xmlns:a16="http://schemas.microsoft.com/office/drawing/2014/main" id="{D1455050-42B9-3341-D0EF-0400D5BEB53B}"/>
              </a:ext>
            </a:extLst>
          </p:cNvPr>
          <p:cNvSpPr/>
          <p:nvPr/>
        </p:nvSpPr>
        <p:spPr>
          <a:xfrm>
            <a:off x="9432984" y="303293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楕円 11">
            <a:extLst>
              <a:ext uri="{FF2B5EF4-FFF2-40B4-BE49-F238E27FC236}">
                <a16:creationId xmlns:a16="http://schemas.microsoft.com/office/drawing/2014/main" id="{3B18DF93-7678-0BB0-A553-FEFFB13F22F3}"/>
              </a:ext>
            </a:extLst>
          </p:cNvPr>
          <p:cNvSpPr/>
          <p:nvPr/>
        </p:nvSpPr>
        <p:spPr>
          <a:xfrm>
            <a:off x="9625140" y="318533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楕円 12">
            <a:extLst>
              <a:ext uri="{FF2B5EF4-FFF2-40B4-BE49-F238E27FC236}">
                <a16:creationId xmlns:a16="http://schemas.microsoft.com/office/drawing/2014/main" id="{4CFB3729-84AB-2426-2024-C33E01E71B82}"/>
              </a:ext>
            </a:extLst>
          </p:cNvPr>
          <p:cNvSpPr/>
          <p:nvPr/>
        </p:nvSpPr>
        <p:spPr>
          <a:xfrm>
            <a:off x="10442220" y="3365899"/>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楕円 13">
            <a:extLst>
              <a:ext uri="{FF2B5EF4-FFF2-40B4-BE49-F238E27FC236}">
                <a16:creationId xmlns:a16="http://schemas.microsoft.com/office/drawing/2014/main" id="{30E515E1-4E98-D3DB-16ED-2C434C83D640}"/>
              </a:ext>
            </a:extLst>
          </p:cNvPr>
          <p:cNvSpPr/>
          <p:nvPr/>
        </p:nvSpPr>
        <p:spPr>
          <a:xfrm>
            <a:off x="10303072" y="321184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 name="楕円 14">
            <a:extLst>
              <a:ext uri="{FF2B5EF4-FFF2-40B4-BE49-F238E27FC236}">
                <a16:creationId xmlns:a16="http://schemas.microsoft.com/office/drawing/2014/main" id="{63FD23D5-33D9-843E-21E4-35CADEEE5807}"/>
              </a:ext>
            </a:extLst>
          </p:cNvPr>
          <p:cNvSpPr/>
          <p:nvPr/>
        </p:nvSpPr>
        <p:spPr>
          <a:xfrm>
            <a:off x="10415721" y="2847405"/>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楕円 15">
            <a:extLst>
              <a:ext uri="{FF2B5EF4-FFF2-40B4-BE49-F238E27FC236}">
                <a16:creationId xmlns:a16="http://schemas.microsoft.com/office/drawing/2014/main" id="{35C19A9A-1D48-0A98-9A5A-D37332B53739}"/>
              </a:ext>
            </a:extLst>
          </p:cNvPr>
          <p:cNvSpPr/>
          <p:nvPr/>
        </p:nvSpPr>
        <p:spPr>
          <a:xfrm>
            <a:off x="9278380" y="2928986"/>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楕円 16">
            <a:extLst>
              <a:ext uri="{FF2B5EF4-FFF2-40B4-BE49-F238E27FC236}">
                <a16:creationId xmlns:a16="http://schemas.microsoft.com/office/drawing/2014/main" id="{39C450D9-3172-4A32-FB36-8EBED4167363}"/>
              </a:ext>
            </a:extLst>
          </p:cNvPr>
          <p:cNvSpPr/>
          <p:nvPr/>
        </p:nvSpPr>
        <p:spPr>
          <a:xfrm>
            <a:off x="10029609" y="2711334"/>
            <a:ext cx="615699" cy="3348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楕円 17">
            <a:extLst>
              <a:ext uri="{FF2B5EF4-FFF2-40B4-BE49-F238E27FC236}">
                <a16:creationId xmlns:a16="http://schemas.microsoft.com/office/drawing/2014/main" id="{C899BEDF-5A91-D4F3-60D1-6760462DA823}"/>
              </a:ext>
            </a:extLst>
          </p:cNvPr>
          <p:cNvSpPr/>
          <p:nvPr/>
        </p:nvSpPr>
        <p:spPr>
          <a:xfrm>
            <a:off x="10174973" y="3134394"/>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 name="楕円 18">
            <a:extLst>
              <a:ext uri="{FF2B5EF4-FFF2-40B4-BE49-F238E27FC236}">
                <a16:creationId xmlns:a16="http://schemas.microsoft.com/office/drawing/2014/main" id="{23816FE3-3619-18C8-28B5-DB8C9382A11A}"/>
              </a:ext>
            </a:extLst>
          </p:cNvPr>
          <p:cNvSpPr/>
          <p:nvPr/>
        </p:nvSpPr>
        <p:spPr>
          <a:xfrm>
            <a:off x="10269942" y="2926919"/>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テキスト ボックス 19">
            <a:extLst>
              <a:ext uri="{FF2B5EF4-FFF2-40B4-BE49-F238E27FC236}">
                <a16:creationId xmlns:a16="http://schemas.microsoft.com/office/drawing/2014/main" id="{0F2CD38C-2457-869A-BA28-6A7425B7FD6B}"/>
              </a:ext>
            </a:extLst>
          </p:cNvPr>
          <p:cNvSpPr txBox="1"/>
          <p:nvPr/>
        </p:nvSpPr>
        <p:spPr>
          <a:xfrm>
            <a:off x="8522565" y="2543844"/>
            <a:ext cx="577396" cy="307777"/>
          </a:xfrm>
          <a:prstGeom prst="rect">
            <a:avLst/>
          </a:prstGeom>
          <a:noFill/>
        </p:spPr>
        <p:txBody>
          <a:bodyPr wrap="square" rtlCol="0">
            <a:spAutoFit/>
          </a:bodyPr>
          <a:lstStyle/>
          <a:p>
            <a:pPr algn="ctr"/>
            <a:r>
              <a:rPr kumimoji="1" lang="en-US" altLang="ja-JP" sz="1400" dirty="0"/>
              <a:t>SoS</a:t>
            </a:r>
            <a:endParaRPr kumimoji="1" lang="ja-JP" altLang="en-US" sz="1400" dirty="0"/>
          </a:p>
        </p:txBody>
      </p:sp>
      <p:sp>
        <p:nvSpPr>
          <p:cNvPr id="21" name="テキスト ボックス 20">
            <a:extLst>
              <a:ext uri="{FF2B5EF4-FFF2-40B4-BE49-F238E27FC236}">
                <a16:creationId xmlns:a16="http://schemas.microsoft.com/office/drawing/2014/main" id="{0B4CBBFE-F9F9-528A-DEE9-1495663A8824}"/>
              </a:ext>
            </a:extLst>
          </p:cNvPr>
          <p:cNvSpPr txBox="1"/>
          <p:nvPr/>
        </p:nvSpPr>
        <p:spPr>
          <a:xfrm>
            <a:off x="8115300" y="3392845"/>
            <a:ext cx="1225929" cy="307777"/>
          </a:xfrm>
          <a:prstGeom prst="rect">
            <a:avLst/>
          </a:prstGeom>
          <a:noFill/>
        </p:spPr>
        <p:txBody>
          <a:bodyPr wrap="square" rtlCol="0">
            <a:spAutoFit/>
          </a:bodyPr>
          <a:lstStyle/>
          <a:p>
            <a:pPr algn="ctr"/>
            <a:r>
              <a:rPr kumimoji="1" lang="ja-JP" altLang="en-US" sz="1400" dirty="0"/>
              <a:t>要素システム</a:t>
            </a:r>
          </a:p>
        </p:txBody>
      </p:sp>
      <p:cxnSp>
        <p:nvCxnSpPr>
          <p:cNvPr id="23" name="直線コネクタ 22">
            <a:extLst>
              <a:ext uri="{FF2B5EF4-FFF2-40B4-BE49-F238E27FC236}">
                <a16:creationId xmlns:a16="http://schemas.microsoft.com/office/drawing/2014/main" id="{13F542BC-AE49-4BB0-8D54-CBB98FA3DF80}"/>
              </a:ext>
            </a:extLst>
          </p:cNvPr>
          <p:cNvCxnSpPr>
            <a:cxnSpLocks/>
            <a:stCxn id="6" idx="1"/>
            <a:endCxn id="20" idx="3"/>
          </p:cNvCxnSpPr>
          <p:nvPr/>
        </p:nvCxnSpPr>
        <p:spPr>
          <a:xfrm flipH="1" flipV="1">
            <a:off x="9099961" y="2697733"/>
            <a:ext cx="223340" cy="8566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4513F5B4-0929-5495-26DC-B86480DB0DED}"/>
              </a:ext>
            </a:extLst>
          </p:cNvPr>
          <p:cNvCxnSpPr>
            <a:cxnSpLocks/>
            <a:stCxn id="21" idx="0"/>
            <a:endCxn id="16" idx="2"/>
          </p:cNvCxnSpPr>
          <p:nvPr/>
        </p:nvCxnSpPr>
        <p:spPr>
          <a:xfrm flipV="1">
            <a:off x="8728265" y="3132309"/>
            <a:ext cx="550115" cy="260536"/>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タイトル 1">
            <a:extLst>
              <a:ext uri="{FF2B5EF4-FFF2-40B4-BE49-F238E27FC236}">
                <a16:creationId xmlns:a16="http://schemas.microsoft.com/office/drawing/2014/main" id="{CB495B2F-B9EA-922D-782E-1604DE9DBA87}"/>
              </a:ext>
            </a:extLst>
          </p:cNvPr>
          <p:cNvSpPr>
            <a:spLocks noGrp="1"/>
          </p:cNvSpPr>
          <p:nvPr>
            <p:ph type="title"/>
          </p:nvPr>
        </p:nvSpPr>
        <p:spPr>
          <a:xfrm>
            <a:off x="517055" y="241034"/>
            <a:ext cx="11400125" cy="518094"/>
          </a:xfrm>
        </p:spPr>
        <p:txBody>
          <a:bodyPr/>
          <a:lstStyle/>
          <a:p>
            <a:r>
              <a:rPr lang="en-US" altLang="ja-JP" dirty="0"/>
              <a:t>SoS</a:t>
            </a:r>
            <a:r>
              <a:rPr lang="ja-JP" altLang="en-US" dirty="0"/>
              <a:t>の定義（</a:t>
            </a:r>
            <a:r>
              <a:rPr lang="en-US" altLang="ja-JP" dirty="0"/>
              <a:t>Maier</a:t>
            </a:r>
            <a:r>
              <a:rPr lang="ja-JP" altLang="en-US" dirty="0"/>
              <a:t>）</a:t>
            </a:r>
            <a:endParaRPr lang="en-US" dirty="0"/>
          </a:p>
        </p:txBody>
      </p:sp>
      <p:sp>
        <p:nvSpPr>
          <p:cNvPr id="2" name="テキスト ボックス 1">
            <a:extLst>
              <a:ext uri="{FF2B5EF4-FFF2-40B4-BE49-F238E27FC236}">
                <a16:creationId xmlns:a16="http://schemas.microsoft.com/office/drawing/2014/main" id="{7183E1C3-C2A0-7474-77A9-72D5BC9BE1BC}"/>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2. System of Systems</a:t>
            </a:r>
            <a:r>
              <a:rPr lang="ja-JP" altLang="en-US" sz="1600" b="1" dirty="0">
                <a:solidFill>
                  <a:schemeClr val="bg1"/>
                </a:solidFill>
              </a:rPr>
              <a:t>の定義と事例　</a:t>
            </a:r>
            <a:r>
              <a:rPr lang="en-US" altLang="ja-JP" sz="1600" b="1" dirty="0">
                <a:solidFill>
                  <a:schemeClr val="bg1"/>
                </a:solidFill>
              </a:rPr>
              <a:t>&gt;</a:t>
            </a:r>
            <a:r>
              <a:rPr lang="ja-JP" altLang="en-US" sz="1600" b="1" dirty="0">
                <a:solidFill>
                  <a:schemeClr val="bg1"/>
                </a:solidFill>
              </a:rPr>
              <a:t>　一般的な</a:t>
            </a:r>
            <a:r>
              <a:rPr lang="en-US" altLang="ja-JP" sz="1600" b="1" dirty="0">
                <a:solidFill>
                  <a:schemeClr val="bg1"/>
                </a:solidFill>
              </a:rPr>
              <a:t>SoS</a:t>
            </a:r>
            <a:r>
              <a:rPr lang="ja-JP" altLang="en-US" sz="1600" b="1" dirty="0">
                <a:solidFill>
                  <a:schemeClr val="bg1"/>
                </a:solidFill>
              </a:rPr>
              <a:t>の定義・分類</a:t>
            </a:r>
            <a:endParaRPr kumimoji="1" lang="ja-JP" altLang="en-US" sz="1600" b="1" dirty="0">
              <a:solidFill>
                <a:schemeClr val="bg1"/>
              </a:solidFill>
            </a:endParaRPr>
          </a:p>
        </p:txBody>
      </p:sp>
    </p:spTree>
    <p:extLst>
      <p:ext uri="{BB962C8B-B14F-4D97-AF65-F5344CB8AC3E}">
        <p14:creationId xmlns:p14="http://schemas.microsoft.com/office/powerpoint/2010/main" val="2538294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9</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341887" cy="594148"/>
          </a:xfrm>
        </p:spPr>
        <p:txBody>
          <a:bodyPr/>
          <a:lstStyle/>
          <a:p>
            <a:r>
              <a:rPr lang="en-US" altLang="ja-JP" dirty="0"/>
              <a:t>SoS</a:t>
            </a:r>
            <a:r>
              <a:rPr lang="ja-JP" altLang="en-US" dirty="0"/>
              <a:t>や要素システムの管理権限によって、</a:t>
            </a:r>
            <a:r>
              <a:rPr lang="en-US" altLang="ja-JP" dirty="0"/>
              <a:t>4</a:t>
            </a:r>
            <a:r>
              <a:rPr lang="ja-JP" altLang="en-US" dirty="0"/>
              <a:t>つに大別できる</a:t>
            </a:r>
            <a:r>
              <a:rPr lang="en-US" altLang="ja-JP" dirty="0"/>
              <a:t>[2, 3, 4]</a:t>
            </a:r>
            <a:r>
              <a:rPr lang="ja-JP" altLang="en-US" dirty="0"/>
              <a:t>。</a:t>
            </a:r>
            <a:endParaRPr lang="en-US" altLang="ja-JP" dirty="0"/>
          </a:p>
        </p:txBody>
      </p:sp>
      <p:sp>
        <p:nvSpPr>
          <p:cNvPr id="2" name="正方形/長方形 1">
            <a:extLst>
              <a:ext uri="{FF2B5EF4-FFF2-40B4-BE49-F238E27FC236}">
                <a16:creationId xmlns:a16="http://schemas.microsoft.com/office/drawing/2014/main" id="{29141AB4-65A9-47B4-6565-D4DF18626365}"/>
              </a:ext>
            </a:extLst>
          </p:cNvPr>
          <p:cNvSpPr/>
          <p:nvPr/>
        </p:nvSpPr>
        <p:spPr>
          <a:xfrm>
            <a:off x="349701" y="1708537"/>
            <a:ext cx="2520000"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指揮命令型</a:t>
            </a:r>
            <a:endParaRPr kumimoji="1" lang="en-US" altLang="ja-JP" b="1" dirty="0">
              <a:solidFill>
                <a:schemeClr val="bg1"/>
              </a:solidFill>
            </a:endParaRPr>
          </a:p>
        </p:txBody>
      </p:sp>
      <p:sp>
        <p:nvSpPr>
          <p:cNvPr id="4" name="正方形/長方形 3">
            <a:extLst>
              <a:ext uri="{FF2B5EF4-FFF2-40B4-BE49-F238E27FC236}">
                <a16:creationId xmlns:a16="http://schemas.microsoft.com/office/drawing/2014/main" id="{85BE9DF9-13BA-E2D9-AC4C-820B21B30037}"/>
              </a:ext>
            </a:extLst>
          </p:cNvPr>
          <p:cNvSpPr/>
          <p:nvPr/>
        </p:nvSpPr>
        <p:spPr>
          <a:xfrm>
            <a:off x="3337585" y="1708537"/>
            <a:ext cx="2520000"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要請承認型</a:t>
            </a:r>
            <a:endParaRPr kumimoji="1" lang="en-US" altLang="ja-JP" b="1" dirty="0">
              <a:solidFill>
                <a:schemeClr val="bg1"/>
              </a:solidFill>
            </a:endParaRPr>
          </a:p>
        </p:txBody>
      </p:sp>
      <p:sp>
        <p:nvSpPr>
          <p:cNvPr id="6" name="正方形/長方形 5">
            <a:extLst>
              <a:ext uri="{FF2B5EF4-FFF2-40B4-BE49-F238E27FC236}">
                <a16:creationId xmlns:a16="http://schemas.microsoft.com/office/drawing/2014/main" id="{E8F39078-A198-DE6D-E43F-9B1E477DE40A}"/>
              </a:ext>
            </a:extLst>
          </p:cNvPr>
          <p:cNvSpPr/>
          <p:nvPr/>
        </p:nvSpPr>
        <p:spPr>
          <a:xfrm>
            <a:off x="6325469" y="1708537"/>
            <a:ext cx="2520000"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協力型</a:t>
            </a:r>
            <a:endParaRPr kumimoji="1" lang="en-US" altLang="ja-JP" b="1" dirty="0">
              <a:solidFill>
                <a:schemeClr val="bg1"/>
              </a:solidFill>
            </a:endParaRPr>
          </a:p>
        </p:txBody>
      </p:sp>
      <p:sp>
        <p:nvSpPr>
          <p:cNvPr id="7" name="正方形/長方形 6">
            <a:extLst>
              <a:ext uri="{FF2B5EF4-FFF2-40B4-BE49-F238E27FC236}">
                <a16:creationId xmlns:a16="http://schemas.microsoft.com/office/drawing/2014/main" id="{1FC45EED-7552-EFF9-9C17-BD4404DCA6C6}"/>
              </a:ext>
            </a:extLst>
          </p:cNvPr>
          <p:cNvSpPr/>
          <p:nvPr/>
        </p:nvSpPr>
        <p:spPr>
          <a:xfrm>
            <a:off x="9345948" y="1708537"/>
            <a:ext cx="2520000"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仮想型</a:t>
            </a:r>
            <a:endParaRPr kumimoji="1" lang="en-US" altLang="ja-JP" b="1" dirty="0">
              <a:solidFill>
                <a:schemeClr val="bg1"/>
              </a:solidFill>
            </a:endParaRPr>
          </a:p>
        </p:txBody>
      </p:sp>
      <p:sp>
        <p:nvSpPr>
          <p:cNvPr id="10" name="テキスト ボックス 9">
            <a:extLst>
              <a:ext uri="{FF2B5EF4-FFF2-40B4-BE49-F238E27FC236}">
                <a16:creationId xmlns:a16="http://schemas.microsoft.com/office/drawing/2014/main" id="{E7774532-CFE1-DA4D-99C4-9DF7F174A3C4}"/>
              </a:ext>
            </a:extLst>
          </p:cNvPr>
          <p:cNvSpPr txBox="1"/>
          <p:nvPr/>
        </p:nvSpPr>
        <p:spPr>
          <a:xfrm>
            <a:off x="238538" y="2305104"/>
            <a:ext cx="2782930" cy="646331"/>
          </a:xfrm>
          <a:prstGeom prst="rect">
            <a:avLst/>
          </a:prstGeom>
          <a:noFill/>
        </p:spPr>
        <p:txBody>
          <a:bodyPr wrap="square" rtlCol="0">
            <a:spAutoFit/>
          </a:bodyPr>
          <a:lstStyle/>
          <a:p>
            <a:r>
              <a:rPr lang="ja-JP" altLang="en-US" sz="1200" dirty="0"/>
              <a:t>要素システムは全体のために管理構築され、通常はそれに従属する。</a:t>
            </a:r>
            <a:r>
              <a:rPr kumimoji="1" lang="ja-JP" altLang="en-US" sz="1200" dirty="0"/>
              <a:t>つまり、管理権限が独立しておらず、完全なトップダウン方式。</a:t>
            </a:r>
          </a:p>
        </p:txBody>
      </p:sp>
      <p:sp>
        <p:nvSpPr>
          <p:cNvPr id="11" name="テキスト ボックス 10">
            <a:extLst>
              <a:ext uri="{FF2B5EF4-FFF2-40B4-BE49-F238E27FC236}">
                <a16:creationId xmlns:a16="http://schemas.microsoft.com/office/drawing/2014/main" id="{D99DAFF0-1C9B-94B2-0B23-C80EE0971B45}"/>
              </a:ext>
            </a:extLst>
          </p:cNvPr>
          <p:cNvSpPr txBox="1"/>
          <p:nvPr/>
        </p:nvSpPr>
        <p:spPr>
          <a:xfrm>
            <a:off x="3150046" y="2305104"/>
            <a:ext cx="2938492" cy="646331"/>
          </a:xfrm>
          <a:prstGeom prst="rect">
            <a:avLst/>
          </a:prstGeom>
          <a:noFill/>
        </p:spPr>
        <p:txBody>
          <a:bodyPr wrap="square" rtlCol="0">
            <a:spAutoFit/>
          </a:bodyPr>
          <a:lstStyle/>
          <a:p>
            <a:r>
              <a:rPr lang="ja-JP" altLang="en-US" sz="1200" dirty="0"/>
              <a:t>要素システムは</a:t>
            </a:r>
            <a:r>
              <a:rPr lang="en-US" altLang="ja-JP" sz="1200" dirty="0"/>
              <a:t>SoS</a:t>
            </a:r>
            <a:r>
              <a:rPr lang="ja-JP" altLang="en-US" sz="1200" dirty="0"/>
              <a:t>管理者からの要請に対して承認・合意することで、</a:t>
            </a:r>
            <a:r>
              <a:rPr lang="en-US" altLang="ja-JP" sz="1200" dirty="0"/>
              <a:t>SoS</a:t>
            </a:r>
            <a:r>
              <a:rPr lang="ja-JP" altLang="en-US" sz="1200" dirty="0"/>
              <a:t>として共同する</a:t>
            </a:r>
            <a:r>
              <a:rPr kumimoji="1" lang="ja-JP" altLang="en-US" sz="1200" dirty="0"/>
              <a:t>。</a:t>
            </a:r>
            <a:endParaRPr kumimoji="1" lang="en-US" altLang="ja-JP" sz="1200" dirty="0"/>
          </a:p>
          <a:p>
            <a:r>
              <a:rPr kumimoji="1" lang="ja-JP" altLang="en-US" sz="1200" dirty="0"/>
              <a:t>一部トップダウン方式。</a:t>
            </a:r>
          </a:p>
        </p:txBody>
      </p:sp>
      <p:sp>
        <p:nvSpPr>
          <p:cNvPr id="14" name="テキスト ボックス 13">
            <a:extLst>
              <a:ext uri="{FF2B5EF4-FFF2-40B4-BE49-F238E27FC236}">
                <a16:creationId xmlns:a16="http://schemas.microsoft.com/office/drawing/2014/main" id="{E3F56852-636B-E2E3-269F-561BC403695E}"/>
              </a:ext>
            </a:extLst>
          </p:cNvPr>
          <p:cNvSpPr txBox="1"/>
          <p:nvPr/>
        </p:nvSpPr>
        <p:spPr>
          <a:xfrm>
            <a:off x="6217116" y="2305104"/>
            <a:ext cx="2694209" cy="646331"/>
          </a:xfrm>
          <a:prstGeom prst="rect">
            <a:avLst/>
          </a:prstGeom>
          <a:noFill/>
        </p:spPr>
        <p:txBody>
          <a:bodyPr wrap="square" rtlCol="0">
            <a:spAutoFit/>
          </a:bodyPr>
          <a:lstStyle/>
          <a:p>
            <a:r>
              <a:rPr lang="ja-JP" altLang="en-US" sz="1200" dirty="0"/>
              <a:t>要素システム間の相互作用によって、</a:t>
            </a:r>
            <a:r>
              <a:rPr lang="en-US" altLang="ja-JP" sz="1200" dirty="0"/>
              <a:t>SoS</a:t>
            </a:r>
            <a:r>
              <a:rPr lang="ja-JP" altLang="en-US" sz="1200" dirty="0"/>
              <a:t>全体の目的が形成・合意されることで、</a:t>
            </a:r>
            <a:endParaRPr lang="en-US" altLang="ja-JP" sz="1200" dirty="0"/>
          </a:p>
          <a:p>
            <a:r>
              <a:rPr lang="ja-JP" altLang="en-US" sz="1200" dirty="0"/>
              <a:t>要素システムが組織化される</a:t>
            </a:r>
            <a:r>
              <a:rPr kumimoji="1" lang="ja-JP" altLang="en-US" sz="1200" dirty="0"/>
              <a:t>。</a:t>
            </a:r>
          </a:p>
        </p:txBody>
      </p:sp>
      <p:sp>
        <p:nvSpPr>
          <p:cNvPr id="16" name="テキスト ボックス 15">
            <a:extLst>
              <a:ext uri="{FF2B5EF4-FFF2-40B4-BE49-F238E27FC236}">
                <a16:creationId xmlns:a16="http://schemas.microsoft.com/office/drawing/2014/main" id="{2BE9C833-5318-66F6-A443-1320C332FDF6}"/>
              </a:ext>
            </a:extLst>
          </p:cNvPr>
          <p:cNvSpPr txBox="1"/>
          <p:nvPr/>
        </p:nvSpPr>
        <p:spPr>
          <a:xfrm>
            <a:off x="9265607" y="2305104"/>
            <a:ext cx="2694209" cy="461665"/>
          </a:xfrm>
          <a:prstGeom prst="rect">
            <a:avLst/>
          </a:prstGeom>
          <a:noFill/>
        </p:spPr>
        <p:txBody>
          <a:bodyPr wrap="square" rtlCol="0">
            <a:spAutoFit/>
          </a:bodyPr>
          <a:lstStyle/>
          <a:p>
            <a:r>
              <a:rPr lang="ja-JP" altLang="en-US" sz="1200" dirty="0"/>
              <a:t>要素システム間の相互作用から、結果的に</a:t>
            </a:r>
            <a:r>
              <a:rPr lang="en-US" altLang="ja-JP" sz="1200" dirty="0"/>
              <a:t>SoS</a:t>
            </a:r>
            <a:r>
              <a:rPr lang="ja-JP" altLang="en-US" sz="1200" dirty="0"/>
              <a:t>としての振る舞いが創発する</a:t>
            </a:r>
            <a:r>
              <a:rPr kumimoji="1" lang="ja-JP" altLang="en-US" sz="1200" dirty="0"/>
              <a:t>。</a:t>
            </a:r>
          </a:p>
        </p:txBody>
      </p:sp>
      <p:sp>
        <p:nvSpPr>
          <p:cNvPr id="19" name="楕円 18">
            <a:extLst>
              <a:ext uri="{FF2B5EF4-FFF2-40B4-BE49-F238E27FC236}">
                <a16:creationId xmlns:a16="http://schemas.microsoft.com/office/drawing/2014/main" id="{058127EA-8D11-124A-86CD-A1A58D321781}"/>
              </a:ext>
            </a:extLst>
          </p:cNvPr>
          <p:cNvSpPr/>
          <p:nvPr/>
        </p:nvSpPr>
        <p:spPr>
          <a:xfrm>
            <a:off x="485821" y="4264302"/>
            <a:ext cx="2199641" cy="9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楕円 19">
            <a:extLst>
              <a:ext uri="{FF2B5EF4-FFF2-40B4-BE49-F238E27FC236}">
                <a16:creationId xmlns:a16="http://schemas.microsoft.com/office/drawing/2014/main" id="{9697F344-638D-B6E6-BAF3-2BC4525DE750}"/>
              </a:ext>
            </a:extLst>
          </p:cNvPr>
          <p:cNvSpPr/>
          <p:nvPr/>
        </p:nvSpPr>
        <p:spPr>
          <a:xfrm>
            <a:off x="3519471" y="4264303"/>
            <a:ext cx="2199641" cy="96740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楕円 20">
            <a:extLst>
              <a:ext uri="{FF2B5EF4-FFF2-40B4-BE49-F238E27FC236}">
                <a16:creationId xmlns:a16="http://schemas.microsoft.com/office/drawing/2014/main" id="{825F1BE0-250A-234A-148C-CDCEEAC1D1D6}"/>
              </a:ext>
            </a:extLst>
          </p:cNvPr>
          <p:cNvSpPr/>
          <p:nvPr/>
        </p:nvSpPr>
        <p:spPr>
          <a:xfrm>
            <a:off x="6480315" y="4268983"/>
            <a:ext cx="2199641" cy="9627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楕円 21">
            <a:extLst>
              <a:ext uri="{FF2B5EF4-FFF2-40B4-BE49-F238E27FC236}">
                <a16:creationId xmlns:a16="http://schemas.microsoft.com/office/drawing/2014/main" id="{B9857323-47D0-E547-B09D-0F21926DF855}"/>
              </a:ext>
            </a:extLst>
          </p:cNvPr>
          <p:cNvSpPr/>
          <p:nvPr/>
        </p:nvSpPr>
        <p:spPr>
          <a:xfrm>
            <a:off x="9473532" y="4263324"/>
            <a:ext cx="2199641" cy="9627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楕円 22">
            <a:extLst>
              <a:ext uri="{FF2B5EF4-FFF2-40B4-BE49-F238E27FC236}">
                <a16:creationId xmlns:a16="http://schemas.microsoft.com/office/drawing/2014/main" id="{B9E75926-555E-D608-0444-38F363D2C842}"/>
              </a:ext>
            </a:extLst>
          </p:cNvPr>
          <p:cNvSpPr/>
          <p:nvPr/>
        </p:nvSpPr>
        <p:spPr>
          <a:xfrm>
            <a:off x="1123044" y="4622389"/>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楕円 23">
            <a:extLst>
              <a:ext uri="{FF2B5EF4-FFF2-40B4-BE49-F238E27FC236}">
                <a16:creationId xmlns:a16="http://schemas.microsoft.com/office/drawing/2014/main" id="{43DDFFCD-731A-9172-FCD7-856518FB5C82}"/>
              </a:ext>
            </a:extLst>
          </p:cNvPr>
          <p:cNvSpPr/>
          <p:nvPr/>
        </p:nvSpPr>
        <p:spPr>
          <a:xfrm>
            <a:off x="1648576" y="4377224"/>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楕円 24">
            <a:extLst>
              <a:ext uri="{FF2B5EF4-FFF2-40B4-BE49-F238E27FC236}">
                <a16:creationId xmlns:a16="http://schemas.microsoft.com/office/drawing/2014/main" id="{E3CCC686-25EF-04EB-573C-C8C2178BCB7A}"/>
              </a:ext>
            </a:extLst>
          </p:cNvPr>
          <p:cNvSpPr/>
          <p:nvPr/>
        </p:nvSpPr>
        <p:spPr>
          <a:xfrm>
            <a:off x="1999759" y="4874179"/>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6" name="楕円 25">
            <a:extLst>
              <a:ext uri="{FF2B5EF4-FFF2-40B4-BE49-F238E27FC236}">
                <a16:creationId xmlns:a16="http://schemas.microsoft.com/office/drawing/2014/main" id="{2D0E698E-5F99-C557-B970-B62BCE149CF3}"/>
              </a:ext>
            </a:extLst>
          </p:cNvPr>
          <p:cNvSpPr/>
          <p:nvPr/>
        </p:nvSpPr>
        <p:spPr>
          <a:xfrm>
            <a:off x="917634" y="465552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楕円 26">
            <a:extLst>
              <a:ext uri="{FF2B5EF4-FFF2-40B4-BE49-F238E27FC236}">
                <a16:creationId xmlns:a16="http://schemas.microsoft.com/office/drawing/2014/main" id="{7AFBED9A-E3DB-F4A9-834F-042173382CB5}"/>
              </a:ext>
            </a:extLst>
          </p:cNvPr>
          <p:cNvSpPr/>
          <p:nvPr/>
        </p:nvSpPr>
        <p:spPr>
          <a:xfrm>
            <a:off x="1109790" y="480792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8" name="楕円 27">
            <a:extLst>
              <a:ext uri="{FF2B5EF4-FFF2-40B4-BE49-F238E27FC236}">
                <a16:creationId xmlns:a16="http://schemas.microsoft.com/office/drawing/2014/main" id="{C32FEB98-4ED5-8802-21F7-AAB25AAC0DF7}"/>
              </a:ext>
            </a:extLst>
          </p:cNvPr>
          <p:cNvSpPr/>
          <p:nvPr/>
        </p:nvSpPr>
        <p:spPr>
          <a:xfrm>
            <a:off x="1926870" y="498848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 name="楕円 28">
            <a:extLst>
              <a:ext uri="{FF2B5EF4-FFF2-40B4-BE49-F238E27FC236}">
                <a16:creationId xmlns:a16="http://schemas.microsoft.com/office/drawing/2014/main" id="{BD6D86ED-3E3B-DFDC-D498-ABE02EB8C159}"/>
              </a:ext>
            </a:extLst>
          </p:cNvPr>
          <p:cNvSpPr/>
          <p:nvPr/>
        </p:nvSpPr>
        <p:spPr>
          <a:xfrm>
            <a:off x="1787722" y="4834425"/>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0" name="楕円 29">
            <a:extLst>
              <a:ext uri="{FF2B5EF4-FFF2-40B4-BE49-F238E27FC236}">
                <a16:creationId xmlns:a16="http://schemas.microsoft.com/office/drawing/2014/main" id="{82CC1CC6-1286-9042-7F8E-768E68E44C03}"/>
              </a:ext>
            </a:extLst>
          </p:cNvPr>
          <p:cNvSpPr/>
          <p:nvPr/>
        </p:nvSpPr>
        <p:spPr>
          <a:xfrm>
            <a:off x="1900371" y="446998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1" name="楕円 30">
            <a:extLst>
              <a:ext uri="{FF2B5EF4-FFF2-40B4-BE49-F238E27FC236}">
                <a16:creationId xmlns:a16="http://schemas.microsoft.com/office/drawing/2014/main" id="{FB2118C9-C095-E861-28F8-673E3F2B59AD}"/>
              </a:ext>
            </a:extLst>
          </p:cNvPr>
          <p:cNvSpPr/>
          <p:nvPr/>
        </p:nvSpPr>
        <p:spPr>
          <a:xfrm>
            <a:off x="763030" y="4551569"/>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2" name="楕円 31">
            <a:extLst>
              <a:ext uri="{FF2B5EF4-FFF2-40B4-BE49-F238E27FC236}">
                <a16:creationId xmlns:a16="http://schemas.microsoft.com/office/drawing/2014/main" id="{8CA239FE-82BD-6379-9FDE-64A022E66C5C}"/>
              </a:ext>
            </a:extLst>
          </p:cNvPr>
          <p:cNvSpPr/>
          <p:nvPr/>
        </p:nvSpPr>
        <p:spPr>
          <a:xfrm>
            <a:off x="1514259" y="4333917"/>
            <a:ext cx="615699" cy="3348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楕円 32">
            <a:extLst>
              <a:ext uri="{FF2B5EF4-FFF2-40B4-BE49-F238E27FC236}">
                <a16:creationId xmlns:a16="http://schemas.microsoft.com/office/drawing/2014/main" id="{C9D3A938-93CE-1EDC-602A-4C5109E800D2}"/>
              </a:ext>
            </a:extLst>
          </p:cNvPr>
          <p:cNvSpPr/>
          <p:nvPr/>
        </p:nvSpPr>
        <p:spPr>
          <a:xfrm>
            <a:off x="1659623" y="4756977"/>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4" name="楕円 33">
            <a:extLst>
              <a:ext uri="{FF2B5EF4-FFF2-40B4-BE49-F238E27FC236}">
                <a16:creationId xmlns:a16="http://schemas.microsoft.com/office/drawing/2014/main" id="{1AA90CC2-F8D8-BC90-264F-EB918577FE5D}"/>
              </a:ext>
            </a:extLst>
          </p:cNvPr>
          <p:cNvSpPr/>
          <p:nvPr/>
        </p:nvSpPr>
        <p:spPr>
          <a:xfrm>
            <a:off x="1754592" y="454950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5" name="楕円 34">
            <a:extLst>
              <a:ext uri="{FF2B5EF4-FFF2-40B4-BE49-F238E27FC236}">
                <a16:creationId xmlns:a16="http://schemas.microsoft.com/office/drawing/2014/main" id="{A657EB1E-204E-DF85-2209-2257ACA1372F}"/>
              </a:ext>
            </a:extLst>
          </p:cNvPr>
          <p:cNvSpPr/>
          <p:nvPr/>
        </p:nvSpPr>
        <p:spPr>
          <a:xfrm>
            <a:off x="4188441" y="4615763"/>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6" name="楕円 35">
            <a:extLst>
              <a:ext uri="{FF2B5EF4-FFF2-40B4-BE49-F238E27FC236}">
                <a16:creationId xmlns:a16="http://schemas.microsoft.com/office/drawing/2014/main" id="{6B81F6DE-0351-B892-E9FF-BB89F34F45B8}"/>
              </a:ext>
            </a:extLst>
          </p:cNvPr>
          <p:cNvSpPr/>
          <p:nvPr/>
        </p:nvSpPr>
        <p:spPr>
          <a:xfrm>
            <a:off x="4685398" y="437059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7" name="楕円 36">
            <a:extLst>
              <a:ext uri="{FF2B5EF4-FFF2-40B4-BE49-F238E27FC236}">
                <a16:creationId xmlns:a16="http://schemas.microsoft.com/office/drawing/2014/main" id="{241E0311-9F1D-267B-CC44-98117832DBE1}"/>
              </a:ext>
            </a:extLst>
          </p:cNvPr>
          <p:cNvSpPr/>
          <p:nvPr/>
        </p:nvSpPr>
        <p:spPr>
          <a:xfrm>
            <a:off x="5036581" y="4867553"/>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8" name="楕円 37">
            <a:extLst>
              <a:ext uri="{FF2B5EF4-FFF2-40B4-BE49-F238E27FC236}">
                <a16:creationId xmlns:a16="http://schemas.microsoft.com/office/drawing/2014/main" id="{0511B6E2-2E02-AB56-12A2-350C02C3E01B}"/>
              </a:ext>
            </a:extLst>
          </p:cNvPr>
          <p:cNvSpPr/>
          <p:nvPr/>
        </p:nvSpPr>
        <p:spPr>
          <a:xfrm>
            <a:off x="3983031" y="4648895"/>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9" name="楕円 38">
            <a:extLst>
              <a:ext uri="{FF2B5EF4-FFF2-40B4-BE49-F238E27FC236}">
                <a16:creationId xmlns:a16="http://schemas.microsoft.com/office/drawing/2014/main" id="{1BA39B8A-BA62-611A-FA2B-F4F09895F457}"/>
              </a:ext>
            </a:extLst>
          </p:cNvPr>
          <p:cNvSpPr/>
          <p:nvPr/>
        </p:nvSpPr>
        <p:spPr>
          <a:xfrm>
            <a:off x="4175187" y="4801295"/>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0" name="楕円 39">
            <a:extLst>
              <a:ext uri="{FF2B5EF4-FFF2-40B4-BE49-F238E27FC236}">
                <a16:creationId xmlns:a16="http://schemas.microsoft.com/office/drawing/2014/main" id="{FED8E9E7-1C53-1EB7-DCA2-0F5009400D26}"/>
              </a:ext>
            </a:extLst>
          </p:cNvPr>
          <p:cNvSpPr/>
          <p:nvPr/>
        </p:nvSpPr>
        <p:spPr>
          <a:xfrm>
            <a:off x="4963692" y="4981856"/>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1" name="楕円 40">
            <a:extLst>
              <a:ext uri="{FF2B5EF4-FFF2-40B4-BE49-F238E27FC236}">
                <a16:creationId xmlns:a16="http://schemas.microsoft.com/office/drawing/2014/main" id="{BE0A10D3-8E8F-F717-5680-E3A69E4CCEB3}"/>
              </a:ext>
            </a:extLst>
          </p:cNvPr>
          <p:cNvSpPr/>
          <p:nvPr/>
        </p:nvSpPr>
        <p:spPr>
          <a:xfrm>
            <a:off x="4824544" y="4827799"/>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2" name="楕円 41">
            <a:extLst>
              <a:ext uri="{FF2B5EF4-FFF2-40B4-BE49-F238E27FC236}">
                <a16:creationId xmlns:a16="http://schemas.microsoft.com/office/drawing/2014/main" id="{A3610DC8-0D2E-8668-90B7-1CCD810CF9F5}"/>
              </a:ext>
            </a:extLst>
          </p:cNvPr>
          <p:cNvSpPr/>
          <p:nvPr/>
        </p:nvSpPr>
        <p:spPr>
          <a:xfrm>
            <a:off x="4937193" y="446336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3" name="楕円 42">
            <a:extLst>
              <a:ext uri="{FF2B5EF4-FFF2-40B4-BE49-F238E27FC236}">
                <a16:creationId xmlns:a16="http://schemas.microsoft.com/office/drawing/2014/main" id="{18DA2FA3-2AB0-ABFC-67F4-516788E44E0A}"/>
              </a:ext>
            </a:extLst>
          </p:cNvPr>
          <p:cNvSpPr/>
          <p:nvPr/>
        </p:nvSpPr>
        <p:spPr>
          <a:xfrm>
            <a:off x="3828427" y="4544943"/>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4" name="楕円 43">
            <a:extLst>
              <a:ext uri="{FF2B5EF4-FFF2-40B4-BE49-F238E27FC236}">
                <a16:creationId xmlns:a16="http://schemas.microsoft.com/office/drawing/2014/main" id="{EE4BC9C5-B5A7-56C3-2E8D-9C040A73A941}"/>
              </a:ext>
            </a:extLst>
          </p:cNvPr>
          <p:cNvSpPr/>
          <p:nvPr/>
        </p:nvSpPr>
        <p:spPr>
          <a:xfrm>
            <a:off x="4551081" y="4327291"/>
            <a:ext cx="615699" cy="3348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5" name="楕円 44">
            <a:extLst>
              <a:ext uri="{FF2B5EF4-FFF2-40B4-BE49-F238E27FC236}">
                <a16:creationId xmlns:a16="http://schemas.microsoft.com/office/drawing/2014/main" id="{3E3BADB8-C560-65EE-F2E6-C88872895B23}"/>
              </a:ext>
            </a:extLst>
          </p:cNvPr>
          <p:cNvSpPr/>
          <p:nvPr/>
        </p:nvSpPr>
        <p:spPr>
          <a:xfrm>
            <a:off x="4696445" y="4750351"/>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6" name="楕円 45">
            <a:extLst>
              <a:ext uri="{FF2B5EF4-FFF2-40B4-BE49-F238E27FC236}">
                <a16:creationId xmlns:a16="http://schemas.microsoft.com/office/drawing/2014/main" id="{D75D5C00-2FFA-5D0A-96F1-DAC6D0A73C67}"/>
              </a:ext>
            </a:extLst>
          </p:cNvPr>
          <p:cNvSpPr/>
          <p:nvPr/>
        </p:nvSpPr>
        <p:spPr>
          <a:xfrm>
            <a:off x="4791414" y="4542876"/>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7" name="楕円 46">
            <a:extLst>
              <a:ext uri="{FF2B5EF4-FFF2-40B4-BE49-F238E27FC236}">
                <a16:creationId xmlns:a16="http://schemas.microsoft.com/office/drawing/2014/main" id="{5D9C295B-A357-0447-1384-DF6B939F18C4}"/>
              </a:ext>
            </a:extLst>
          </p:cNvPr>
          <p:cNvSpPr/>
          <p:nvPr/>
        </p:nvSpPr>
        <p:spPr>
          <a:xfrm>
            <a:off x="7156930" y="461576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8" name="楕円 47">
            <a:extLst>
              <a:ext uri="{FF2B5EF4-FFF2-40B4-BE49-F238E27FC236}">
                <a16:creationId xmlns:a16="http://schemas.microsoft.com/office/drawing/2014/main" id="{9A9CF732-D57A-39BA-D474-D34078C8A86B}"/>
              </a:ext>
            </a:extLst>
          </p:cNvPr>
          <p:cNvSpPr/>
          <p:nvPr/>
        </p:nvSpPr>
        <p:spPr>
          <a:xfrm>
            <a:off x="7653887" y="4370597"/>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楕円 48">
            <a:extLst>
              <a:ext uri="{FF2B5EF4-FFF2-40B4-BE49-F238E27FC236}">
                <a16:creationId xmlns:a16="http://schemas.microsoft.com/office/drawing/2014/main" id="{7A25411F-2197-E4E5-F093-C211BCF91D81}"/>
              </a:ext>
            </a:extLst>
          </p:cNvPr>
          <p:cNvSpPr/>
          <p:nvPr/>
        </p:nvSpPr>
        <p:spPr>
          <a:xfrm>
            <a:off x="8005070" y="486755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0" name="楕円 49">
            <a:extLst>
              <a:ext uri="{FF2B5EF4-FFF2-40B4-BE49-F238E27FC236}">
                <a16:creationId xmlns:a16="http://schemas.microsoft.com/office/drawing/2014/main" id="{77CFC02D-DEC3-5D31-9E76-2B1FFAC23713}"/>
              </a:ext>
            </a:extLst>
          </p:cNvPr>
          <p:cNvSpPr/>
          <p:nvPr/>
        </p:nvSpPr>
        <p:spPr>
          <a:xfrm>
            <a:off x="6951520" y="4648894"/>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楕円 50">
            <a:extLst>
              <a:ext uri="{FF2B5EF4-FFF2-40B4-BE49-F238E27FC236}">
                <a16:creationId xmlns:a16="http://schemas.microsoft.com/office/drawing/2014/main" id="{B667551E-B79D-2349-3F60-D82F864E804A}"/>
              </a:ext>
            </a:extLst>
          </p:cNvPr>
          <p:cNvSpPr/>
          <p:nvPr/>
        </p:nvSpPr>
        <p:spPr>
          <a:xfrm>
            <a:off x="7143676" y="4801294"/>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2" name="楕円 51">
            <a:extLst>
              <a:ext uri="{FF2B5EF4-FFF2-40B4-BE49-F238E27FC236}">
                <a16:creationId xmlns:a16="http://schemas.microsoft.com/office/drawing/2014/main" id="{0E5D5564-9D4A-652F-7312-ED99B143F34B}"/>
              </a:ext>
            </a:extLst>
          </p:cNvPr>
          <p:cNvSpPr/>
          <p:nvPr/>
        </p:nvSpPr>
        <p:spPr>
          <a:xfrm>
            <a:off x="7932181" y="4981855"/>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3" name="楕円 52">
            <a:extLst>
              <a:ext uri="{FF2B5EF4-FFF2-40B4-BE49-F238E27FC236}">
                <a16:creationId xmlns:a16="http://schemas.microsoft.com/office/drawing/2014/main" id="{9A33871C-8051-5E40-91AA-8B4C11F58894}"/>
              </a:ext>
            </a:extLst>
          </p:cNvPr>
          <p:cNvSpPr/>
          <p:nvPr/>
        </p:nvSpPr>
        <p:spPr>
          <a:xfrm>
            <a:off x="7793033" y="482779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4" name="楕円 53">
            <a:extLst>
              <a:ext uri="{FF2B5EF4-FFF2-40B4-BE49-F238E27FC236}">
                <a16:creationId xmlns:a16="http://schemas.microsoft.com/office/drawing/2014/main" id="{7F4FADF0-B895-9788-563F-36601A677576}"/>
              </a:ext>
            </a:extLst>
          </p:cNvPr>
          <p:cNvSpPr/>
          <p:nvPr/>
        </p:nvSpPr>
        <p:spPr>
          <a:xfrm>
            <a:off x="7905682" y="446336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楕円 54">
            <a:extLst>
              <a:ext uri="{FF2B5EF4-FFF2-40B4-BE49-F238E27FC236}">
                <a16:creationId xmlns:a16="http://schemas.microsoft.com/office/drawing/2014/main" id="{B133753A-FB1A-81E2-5D3E-7C4BD9F0FC30}"/>
              </a:ext>
            </a:extLst>
          </p:cNvPr>
          <p:cNvSpPr/>
          <p:nvPr/>
        </p:nvSpPr>
        <p:spPr>
          <a:xfrm>
            <a:off x="6796916" y="4544942"/>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6" name="楕円 55">
            <a:extLst>
              <a:ext uri="{FF2B5EF4-FFF2-40B4-BE49-F238E27FC236}">
                <a16:creationId xmlns:a16="http://schemas.microsoft.com/office/drawing/2014/main" id="{DEB820CD-C4BB-3132-E672-BA3AEAC58F98}"/>
              </a:ext>
            </a:extLst>
          </p:cNvPr>
          <p:cNvSpPr/>
          <p:nvPr/>
        </p:nvSpPr>
        <p:spPr>
          <a:xfrm>
            <a:off x="7519570" y="4327290"/>
            <a:ext cx="615699" cy="3348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楕円 56">
            <a:extLst>
              <a:ext uri="{FF2B5EF4-FFF2-40B4-BE49-F238E27FC236}">
                <a16:creationId xmlns:a16="http://schemas.microsoft.com/office/drawing/2014/main" id="{C82F59A4-6E7D-9DB1-253C-89C7603698E0}"/>
              </a:ext>
            </a:extLst>
          </p:cNvPr>
          <p:cNvSpPr/>
          <p:nvPr/>
        </p:nvSpPr>
        <p:spPr>
          <a:xfrm>
            <a:off x="7664934" y="4750350"/>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8" name="楕円 57">
            <a:extLst>
              <a:ext uri="{FF2B5EF4-FFF2-40B4-BE49-F238E27FC236}">
                <a16:creationId xmlns:a16="http://schemas.microsoft.com/office/drawing/2014/main" id="{278D4E0E-DFAC-EEA1-FB6E-A5E252AC09D1}"/>
              </a:ext>
            </a:extLst>
          </p:cNvPr>
          <p:cNvSpPr/>
          <p:nvPr/>
        </p:nvSpPr>
        <p:spPr>
          <a:xfrm>
            <a:off x="7759903" y="4542875"/>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9" name="楕円 58">
            <a:extLst>
              <a:ext uri="{FF2B5EF4-FFF2-40B4-BE49-F238E27FC236}">
                <a16:creationId xmlns:a16="http://schemas.microsoft.com/office/drawing/2014/main" id="{EC74C3B4-2440-AFE5-9630-79812E85DA6F}"/>
              </a:ext>
            </a:extLst>
          </p:cNvPr>
          <p:cNvSpPr/>
          <p:nvPr/>
        </p:nvSpPr>
        <p:spPr>
          <a:xfrm>
            <a:off x="10145298" y="462238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0" name="楕円 59">
            <a:extLst>
              <a:ext uri="{FF2B5EF4-FFF2-40B4-BE49-F238E27FC236}">
                <a16:creationId xmlns:a16="http://schemas.microsoft.com/office/drawing/2014/main" id="{B331B6D3-8F43-083C-3384-4396076F7A5D}"/>
              </a:ext>
            </a:extLst>
          </p:cNvPr>
          <p:cNvSpPr/>
          <p:nvPr/>
        </p:nvSpPr>
        <p:spPr>
          <a:xfrm>
            <a:off x="10642255" y="4377223"/>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1" name="楕円 60">
            <a:extLst>
              <a:ext uri="{FF2B5EF4-FFF2-40B4-BE49-F238E27FC236}">
                <a16:creationId xmlns:a16="http://schemas.microsoft.com/office/drawing/2014/main" id="{D5631833-3F43-2070-50CE-1A2BCAB0ABFF}"/>
              </a:ext>
            </a:extLst>
          </p:cNvPr>
          <p:cNvSpPr/>
          <p:nvPr/>
        </p:nvSpPr>
        <p:spPr>
          <a:xfrm>
            <a:off x="10993438" y="487417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2" name="楕円 61">
            <a:extLst>
              <a:ext uri="{FF2B5EF4-FFF2-40B4-BE49-F238E27FC236}">
                <a16:creationId xmlns:a16="http://schemas.microsoft.com/office/drawing/2014/main" id="{375D870C-3F50-5C38-695A-777E1CF0754A}"/>
              </a:ext>
            </a:extLst>
          </p:cNvPr>
          <p:cNvSpPr/>
          <p:nvPr/>
        </p:nvSpPr>
        <p:spPr>
          <a:xfrm>
            <a:off x="9939888" y="4655520"/>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3" name="楕円 62">
            <a:extLst>
              <a:ext uri="{FF2B5EF4-FFF2-40B4-BE49-F238E27FC236}">
                <a16:creationId xmlns:a16="http://schemas.microsoft.com/office/drawing/2014/main" id="{FB0636D7-9D19-5D40-ED11-95AAEB55309A}"/>
              </a:ext>
            </a:extLst>
          </p:cNvPr>
          <p:cNvSpPr/>
          <p:nvPr/>
        </p:nvSpPr>
        <p:spPr>
          <a:xfrm>
            <a:off x="10132044" y="4807920"/>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4" name="楕円 63">
            <a:extLst>
              <a:ext uri="{FF2B5EF4-FFF2-40B4-BE49-F238E27FC236}">
                <a16:creationId xmlns:a16="http://schemas.microsoft.com/office/drawing/2014/main" id="{ABEF06A0-2EEA-E72A-7207-D8F6367778E2}"/>
              </a:ext>
            </a:extLst>
          </p:cNvPr>
          <p:cNvSpPr/>
          <p:nvPr/>
        </p:nvSpPr>
        <p:spPr>
          <a:xfrm>
            <a:off x="10920549" y="498848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5" name="楕円 64">
            <a:extLst>
              <a:ext uri="{FF2B5EF4-FFF2-40B4-BE49-F238E27FC236}">
                <a16:creationId xmlns:a16="http://schemas.microsoft.com/office/drawing/2014/main" id="{44D2A4F6-982B-34C7-CB3B-4596FD43B304}"/>
              </a:ext>
            </a:extLst>
          </p:cNvPr>
          <p:cNvSpPr/>
          <p:nvPr/>
        </p:nvSpPr>
        <p:spPr>
          <a:xfrm>
            <a:off x="10781401" y="4834424"/>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6" name="楕円 65">
            <a:extLst>
              <a:ext uri="{FF2B5EF4-FFF2-40B4-BE49-F238E27FC236}">
                <a16:creationId xmlns:a16="http://schemas.microsoft.com/office/drawing/2014/main" id="{D458E154-E486-82AC-2E8E-7B74BADAFEC5}"/>
              </a:ext>
            </a:extLst>
          </p:cNvPr>
          <p:cNvSpPr/>
          <p:nvPr/>
        </p:nvSpPr>
        <p:spPr>
          <a:xfrm>
            <a:off x="10894050" y="4469987"/>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7" name="楕円 66">
            <a:extLst>
              <a:ext uri="{FF2B5EF4-FFF2-40B4-BE49-F238E27FC236}">
                <a16:creationId xmlns:a16="http://schemas.microsoft.com/office/drawing/2014/main" id="{A40A6AE2-79A5-F68E-9DBC-7417C4930E4D}"/>
              </a:ext>
            </a:extLst>
          </p:cNvPr>
          <p:cNvSpPr/>
          <p:nvPr/>
        </p:nvSpPr>
        <p:spPr>
          <a:xfrm>
            <a:off x="9785284" y="4551568"/>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8" name="楕円 67">
            <a:extLst>
              <a:ext uri="{FF2B5EF4-FFF2-40B4-BE49-F238E27FC236}">
                <a16:creationId xmlns:a16="http://schemas.microsoft.com/office/drawing/2014/main" id="{E2FB0A55-3DDD-E168-3972-1CDFAE32B603}"/>
              </a:ext>
            </a:extLst>
          </p:cNvPr>
          <p:cNvSpPr/>
          <p:nvPr/>
        </p:nvSpPr>
        <p:spPr>
          <a:xfrm>
            <a:off x="10507938" y="4333916"/>
            <a:ext cx="615699" cy="3348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9" name="楕円 68">
            <a:extLst>
              <a:ext uri="{FF2B5EF4-FFF2-40B4-BE49-F238E27FC236}">
                <a16:creationId xmlns:a16="http://schemas.microsoft.com/office/drawing/2014/main" id="{B2731440-1E89-9A5D-4C0D-D7B18799E9A9}"/>
              </a:ext>
            </a:extLst>
          </p:cNvPr>
          <p:cNvSpPr/>
          <p:nvPr/>
        </p:nvSpPr>
        <p:spPr>
          <a:xfrm>
            <a:off x="10653302" y="4756976"/>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0" name="楕円 69">
            <a:extLst>
              <a:ext uri="{FF2B5EF4-FFF2-40B4-BE49-F238E27FC236}">
                <a16:creationId xmlns:a16="http://schemas.microsoft.com/office/drawing/2014/main" id="{29E90D63-BE91-F822-8EAE-5935E4E77925}"/>
              </a:ext>
            </a:extLst>
          </p:cNvPr>
          <p:cNvSpPr/>
          <p:nvPr/>
        </p:nvSpPr>
        <p:spPr>
          <a:xfrm>
            <a:off x="10748271" y="454950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7" name="矢印: 右 76">
            <a:extLst>
              <a:ext uri="{FF2B5EF4-FFF2-40B4-BE49-F238E27FC236}">
                <a16:creationId xmlns:a16="http://schemas.microsoft.com/office/drawing/2014/main" id="{05B7B01B-A18C-D45D-3FD3-839697C20190}"/>
              </a:ext>
            </a:extLst>
          </p:cNvPr>
          <p:cNvSpPr/>
          <p:nvPr/>
        </p:nvSpPr>
        <p:spPr>
          <a:xfrm rot="5400000">
            <a:off x="7133753" y="3888665"/>
            <a:ext cx="377343" cy="224678"/>
          </a:xfrm>
          <a:prstGeom prst="rightArrow">
            <a:avLst/>
          </a:prstGeom>
          <a:solidFill>
            <a:schemeClr val="bg1"/>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8" name="矢印: 右 77">
            <a:extLst>
              <a:ext uri="{FF2B5EF4-FFF2-40B4-BE49-F238E27FC236}">
                <a16:creationId xmlns:a16="http://schemas.microsoft.com/office/drawing/2014/main" id="{C3484158-FC26-36C4-7D97-E83B6AA0E6C7}"/>
              </a:ext>
            </a:extLst>
          </p:cNvPr>
          <p:cNvSpPr/>
          <p:nvPr/>
        </p:nvSpPr>
        <p:spPr>
          <a:xfrm rot="16200000">
            <a:off x="7660880" y="3888665"/>
            <a:ext cx="377343" cy="224678"/>
          </a:xfrm>
          <a:prstGeom prst="rightArrow">
            <a:avLst/>
          </a:prstGeom>
          <a:solidFill>
            <a:schemeClr val="bg1"/>
          </a:solid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0" name="矢印: 右 79">
            <a:extLst>
              <a:ext uri="{FF2B5EF4-FFF2-40B4-BE49-F238E27FC236}">
                <a16:creationId xmlns:a16="http://schemas.microsoft.com/office/drawing/2014/main" id="{9326E32D-6EAD-7E01-BDB0-DC4C81B38ABA}"/>
              </a:ext>
            </a:extLst>
          </p:cNvPr>
          <p:cNvSpPr/>
          <p:nvPr/>
        </p:nvSpPr>
        <p:spPr>
          <a:xfrm rot="5400000">
            <a:off x="4178957" y="3888665"/>
            <a:ext cx="377343" cy="22467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1" name="矢印: 右 80">
            <a:extLst>
              <a:ext uri="{FF2B5EF4-FFF2-40B4-BE49-F238E27FC236}">
                <a16:creationId xmlns:a16="http://schemas.microsoft.com/office/drawing/2014/main" id="{0705E309-DD07-58E9-1F22-1CCC9D109776}"/>
              </a:ext>
            </a:extLst>
          </p:cNvPr>
          <p:cNvSpPr/>
          <p:nvPr/>
        </p:nvSpPr>
        <p:spPr>
          <a:xfrm rot="16200000">
            <a:off x="4706083" y="3888665"/>
            <a:ext cx="377343" cy="22467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2" name="矢印: 右 81">
            <a:extLst>
              <a:ext uri="{FF2B5EF4-FFF2-40B4-BE49-F238E27FC236}">
                <a16:creationId xmlns:a16="http://schemas.microsoft.com/office/drawing/2014/main" id="{3A63D505-CBA8-A1C3-276A-713CB625FA8A}"/>
              </a:ext>
            </a:extLst>
          </p:cNvPr>
          <p:cNvSpPr/>
          <p:nvPr/>
        </p:nvSpPr>
        <p:spPr>
          <a:xfrm rot="5400000">
            <a:off x="1097890" y="3888665"/>
            <a:ext cx="377343" cy="22467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3" name="矢印: 右 82">
            <a:extLst>
              <a:ext uri="{FF2B5EF4-FFF2-40B4-BE49-F238E27FC236}">
                <a16:creationId xmlns:a16="http://schemas.microsoft.com/office/drawing/2014/main" id="{9A415C77-8589-ABD8-615C-F5897327F46E}"/>
              </a:ext>
            </a:extLst>
          </p:cNvPr>
          <p:cNvSpPr/>
          <p:nvPr/>
        </p:nvSpPr>
        <p:spPr>
          <a:xfrm rot="16200000">
            <a:off x="1653591" y="3888665"/>
            <a:ext cx="377343" cy="22467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4" name="テキスト ボックス 83">
            <a:extLst>
              <a:ext uri="{FF2B5EF4-FFF2-40B4-BE49-F238E27FC236}">
                <a16:creationId xmlns:a16="http://schemas.microsoft.com/office/drawing/2014/main" id="{FD0EE660-A5C2-03D9-A49C-325E5071EA35}"/>
              </a:ext>
            </a:extLst>
          </p:cNvPr>
          <p:cNvSpPr txBox="1"/>
          <p:nvPr/>
        </p:nvSpPr>
        <p:spPr>
          <a:xfrm>
            <a:off x="7932181" y="3862505"/>
            <a:ext cx="917456" cy="276999"/>
          </a:xfrm>
          <a:prstGeom prst="rect">
            <a:avLst/>
          </a:prstGeom>
          <a:noFill/>
        </p:spPr>
        <p:txBody>
          <a:bodyPr wrap="square" rtlCol="0">
            <a:spAutoFit/>
          </a:bodyPr>
          <a:lstStyle/>
          <a:p>
            <a:pPr algn="ctr"/>
            <a:r>
              <a:rPr lang="ja-JP" altLang="en-US" sz="1200" dirty="0"/>
              <a:t>特定不可</a:t>
            </a:r>
            <a:endParaRPr kumimoji="1" lang="ja-JP" altLang="en-US" sz="1200" dirty="0"/>
          </a:p>
        </p:txBody>
      </p:sp>
      <p:sp>
        <p:nvSpPr>
          <p:cNvPr id="85" name="テキスト ボックス 84">
            <a:extLst>
              <a:ext uri="{FF2B5EF4-FFF2-40B4-BE49-F238E27FC236}">
                <a16:creationId xmlns:a16="http://schemas.microsoft.com/office/drawing/2014/main" id="{DA95C1BB-25A1-9BDC-7864-8B61226BFB75}"/>
              </a:ext>
            </a:extLst>
          </p:cNvPr>
          <p:cNvSpPr txBox="1"/>
          <p:nvPr/>
        </p:nvSpPr>
        <p:spPr>
          <a:xfrm>
            <a:off x="9916759" y="3298775"/>
            <a:ext cx="1313188" cy="338554"/>
          </a:xfrm>
          <a:prstGeom prst="rect">
            <a:avLst/>
          </a:prstGeom>
          <a:noFill/>
        </p:spPr>
        <p:txBody>
          <a:bodyPr wrap="square" rtlCol="0">
            <a:spAutoFit/>
          </a:bodyPr>
          <a:lstStyle/>
          <a:p>
            <a:pPr algn="ctr"/>
            <a:r>
              <a:rPr lang="ja-JP" altLang="en-US" sz="1600" dirty="0"/>
              <a:t>存在しない</a:t>
            </a:r>
            <a:endParaRPr kumimoji="1" lang="ja-JP" altLang="en-US" sz="1600" dirty="0"/>
          </a:p>
        </p:txBody>
      </p:sp>
      <p:sp>
        <p:nvSpPr>
          <p:cNvPr id="86" name="テキスト ボックス 85">
            <a:extLst>
              <a:ext uri="{FF2B5EF4-FFF2-40B4-BE49-F238E27FC236}">
                <a16:creationId xmlns:a16="http://schemas.microsoft.com/office/drawing/2014/main" id="{6FA22FBE-3C7C-D000-E4D6-FFBF67448BDE}"/>
              </a:ext>
            </a:extLst>
          </p:cNvPr>
          <p:cNvSpPr txBox="1"/>
          <p:nvPr/>
        </p:nvSpPr>
        <p:spPr>
          <a:xfrm>
            <a:off x="6562719" y="5431626"/>
            <a:ext cx="2003002" cy="276999"/>
          </a:xfrm>
          <a:prstGeom prst="rect">
            <a:avLst/>
          </a:prstGeom>
          <a:noFill/>
        </p:spPr>
        <p:txBody>
          <a:bodyPr wrap="square" rtlCol="0">
            <a:spAutoFit/>
          </a:bodyPr>
          <a:lstStyle/>
          <a:p>
            <a:pPr algn="ctr"/>
            <a:r>
              <a:rPr lang="ja-JP" altLang="en-US" sz="1200" dirty="0"/>
              <a:t>全体の目的が形成・合意</a:t>
            </a:r>
            <a:endParaRPr kumimoji="1" lang="ja-JP" altLang="en-US" sz="1200" dirty="0"/>
          </a:p>
        </p:txBody>
      </p:sp>
      <p:sp>
        <p:nvSpPr>
          <p:cNvPr id="87" name="テキスト ボックス 86">
            <a:extLst>
              <a:ext uri="{FF2B5EF4-FFF2-40B4-BE49-F238E27FC236}">
                <a16:creationId xmlns:a16="http://schemas.microsoft.com/office/drawing/2014/main" id="{C1ADA7EB-7D4F-D856-AD65-D1411C399022}"/>
              </a:ext>
            </a:extLst>
          </p:cNvPr>
          <p:cNvSpPr txBox="1"/>
          <p:nvPr/>
        </p:nvSpPr>
        <p:spPr>
          <a:xfrm>
            <a:off x="292738" y="5431626"/>
            <a:ext cx="2635475" cy="276999"/>
          </a:xfrm>
          <a:prstGeom prst="rect">
            <a:avLst/>
          </a:prstGeom>
          <a:noFill/>
        </p:spPr>
        <p:txBody>
          <a:bodyPr wrap="square" rtlCol="0">
            <a:spAutoFit/>
          </a:bodyPr>
          <a:lstStyle/>
          <a:p>
            <a:pPr algn="ctr"/>
            <a:r>
              <a:rPr lang="ja-JP" altLang="en-US" sz="1200" dirty="0"/>
              <a:t>独立の目的および管理権限が弱い</a:t>
            </a:r>
            <a:endParaRPr kumimoji="1" lang="ja-JP" altLang="en-US" sz="1200" dirty="0"/>
          </a:p>
        </p:txBody>
      </p:sp>
      <p:sp>
        <p:nvSpPr>
          <p:cNvPr id="89" name="テキスト ボックス 88">
            <a:extLst>
              <a:ext uri="{FF2B5EF4-FFF2-40B4-BE49-F238E27FC236}">
                <a16:creationId xmlns:a16="http://schemas.microsoft.com/office/drawing/2014/main" id="{3B1F2046-85B5-BB66-B93E-A5C074F7E003}"/>
              </a:ext>
            </a:extLst>
          </p:cNvPr>
          <p:cNvSpPr txBox="1"/>
          <p:nvPr/>
        </p:nvSpPr>
        <p:spPr>
          <a:xfrm>
            <a:off x="3385525" y="5431626"/>
            <a:ext cx="2447346" cy="276999"/>
          </a:xfrm>
          <a:prstGeom prst="rect">
            <a:avLst/>
          </a:prstGeom>
          <a:noFill/>
        </p:spPr>
        <p:txBody>
          <a:bodyPr wrap="square" rtlCol="0">
            <a:spAutoFit/>
          </a:bodyPr>
          <a:lstStyle/>
          <a:p>
            <a:pPr algn="ctr"/>
            <a:r>
              <a:rPr lang="ja-JP" altLang="en-US" sz="1200" dirty="0"/>
              <a:t>独立の目的および管理権限が強い</a:t>
            </a:r>
            <a:endParaRPr kumimoji="1" lang="ja-JP" altLang="en-US" sz="1200" dirty="0"/>
          </a:p>
        </p:txBody>
      </p:sp>
      <p:sp>
        <p:nvSpPr>
          <p:cNvPr id="90" name="テキスト ボックス 89">
            <a:extLst>
              <a:ext uri="{FF2B5EF4-FFF2-40B4-BE49-F238E27FC236}">
                <a16:creationId xmlns:a16="http://schemas.microsoft.com/office/drawing/2014/main" id="{A65B9B71-A70A-5B00-EEF7-B243F542FE8F}"/>
              </a:ext>
            </a:extLst>
          </p:cNvPr>
          <p:cNvSpPr txBox="1"/>
          <p:nvPr/>
        </p:nvSpPr>
        <p:spPr>
          <a:xfrm>
            <a:off x="1943386" y="3862505"/>
            <a:ext cx="561475" cy="276999"/>
          </a:xfrm>
          <a:prstGeom prst="rect">
            <a:avLst/>
          </a:prstGeom>
          <a:noFill/>
        </p:spPr>
        <p:txBody>
          <a:bodyPr wrap="square" rtlCol="0">
            <a:spAutoFit/>
          </a:bodyPr>
          <a:lstStyle/>
          <a:p>
            <a:pPr algn="ctr"/>
            <a:r>
              <a:rPr kumimoji="1" lang="ja-JP" altLang="en-US" sz="1200" dirty="0"/>
              <a:t>従属</a:t>
            </a:r>
          </a:p>
        </p:txBody>
      </p:sp>
      <p:sp>
        <p:nvSpPr>
          <p:cNvPr id="91" name="テキスト ボックス 90">
            <a:extLst>
              <a:ext uri="{FF2B5EF4-FFF2-40B4-BE49-F238E27FC236}">
                <a16:creationId xmlns:a16="http://schemas.microsoft.com/office/drawing/2014/main" id="{EDCC6E7E-7E4E-9CFB-F560-54347A790C50}"/>
              </a:ext>
            </a:extLst>
          </p:cNvPr>
          <p:cNvSpPr txBox="1"/>
          <p:nvPr/>
        </p:nvSpPr>
        <p:spPr>
          <a:xfrm>
            <a:off x="191943" y="3862505"/>
            <a:ext cx="972583" cy="276999"/>
          </a:xfrm>
          <a:prstGeom prst="rect">
            <a:avLst/>
          </a:prstGeom>
          <a:noFill/>
        </p:spPr>
        <p:txBody>
          <a:bodyPr wrap="square" rtlCol="0">
            <a:spAutoFit/>
          </a:bodyPr>
          <a:lstStyle/>
          <a:p>
            <a:pPr algn="ctr"/>
            <a:r>
              <a:rPr kumimoji="1" lang="ja-JP" altLang="en-US" sz="1200" dirty="0"/>
              <a:t>トップダウン</a:t>
            </a:r>
          </a:p>
        </p:txBody>
      </p:sp>
      <p:sp>
        <p:nvSpPr>
          <p:cNvPr id="17" name="テキスト ボックス 16">
            <a:extLst>
              <a:ext uri="{FF2B5EF4-FFF2-40B4-BE49-F238E27FC236}">
                <a16:creationId xmlns:a16="http://schemas.microsoft.com/office/drawing/2014/main" id="{2C465D08-BF88-AE98-4753-5DCB69981E4E}"/>
              </a:ext>
            </a:extLst>
          </p:cNvPr>
          <p:cNvSpPr txBox="1"/>
          <p:nvPr/>
        </p:nvSpPr>
        <p:spPr>
          <a:xfrm>
            <a:off x="3282706" y="3862505"/>
            <a:ext cx="972583" cy="276999"/>
          </a:xfrm>
          <a:prstGeom prst="rect">
            <a:avLst/>
          </a:prstGeom>
          <a:noFill/>
        </p:spPr>
        <p:txBody>
          <a:bodyPr wrap="square" rtlCol="0">
            <a:spAutoFit/>
          </a:bodyPr>
          <a:lstStyle/>
          <a:p>
            <a:pPr algn="ctr"/>
            <a:r>
              <a:rPr kumimoji="1" lang="ja-JP" altLang="en-US" sz="1200" dirty="0"/>
              <a:t>要請</a:t>
            </a:r>
            <a:endParaRPr kumimoji="1" lang="en-US" altLang="ja-JP" sz="1200" dirty="0"/>
          </a:p>
        </p:txBody>
      </p:sp>
      <p:sp>
        <p:nvSpPr>
          <p:cNvPr id="74" name="テキスト ボックス 73">
            <a:extLst>
              <a:ext uri="{FF2B5EF4-FFF2-40B4-BE49-F238E27FC236}">
                <a16:creationId xmlns:a16="http://schemas.microsoft.com/office/drawing/2014/main" id="{83853F25-9D48-91DA-7A4F-BE7D3F22BF5D}"/>
              </a:ext>
            </a:extLst>
          </p:cNvPr>
          <p:cNvSpPr txBox="1"/>
          <p:nvPr/>
        </p:nvSpPr>
        <p:spPr>
          <a:xfrm>
            <a:off x="4980256" y="3862505"/>
            <a:ext cx="972583" cy="276999"/>
          </a:xfrm>
          <a:prstGeom prst="rect">
            <a:avLst/>
          </a:prstGeom>
          <a:noFill/>
        </p:spPr>
        <p:txBody>
          <a:bodyPr wrap="square" rtlCol="0">
            <a:spAutoFit/>
          </a:bodyPr>
          <a:lstStyle/>
          <a:p>
            <a:pPr algn="ctr"/>
            <a:r>
              <a:rPr kumimoji="1" lang="ja-JP" altLang="en-US" sz="1200" dirty="0"/>
              <a:t>承認・合意</a:t>
            </a:r>
            <a:endParaRPr kumimoji="1" lang="en-US" altLang="ja-JP" sz="1200" dirty="0"/>
          </a:p>
        </p:txBody>
      </p:sp>
      <p:sp>
        <p:nvSpPr>
          <p:cNvPr id="75" name="テキスト ボックス 74">
            <a:extLst>
              <a:ext uri="{FF2B5EF4-FFF2-40B4-BE49-F238E27FC236}">
                <a16:creationId xmlns:a16="http://schemas.microsoft.com/office/drawing/2014/main" id="{D6071D9C-D443-E0B9-BCE2-FB1AFFB51CD0}"/>
              </a:ext>
            </a:extLst>
          </p:cNvPr>
          <p:cNvSpPr txBox="1"/>
          <p:nvPr/>
        </p:nvSpPr>
        <p:spPr>
          <a:xfrm>
            <a:off x="9258844" y="5431626"/>
            <a:ext cx="2694208" cy="276999"/>
          </a:xfrm>
          <a:prstGeom prst="rect">
            <a:avLst/>
          </a:prstGeom>
          <a:noFill/>
        </p:spPr>
        <p:txBody>
          <a:bodyPr wrap="square" rtlCol="0">
            <a:spAutoFit/>
          </a:bodyPr>
          <a:lstStyle/>
          <a:p>
            <a:pPr algn="ctr"/>
            <a:r>
              <a:rPr lang="ja-JP" altLang="en-US" sz="1200" dirty="0"/>
              <a:t>偶発・創発的に全体の目的が形成・合意</a:t>
            </a:r>
            <a:endParaRPr kumimoji="1" lang="ja-JP" altLang="en-US" sz="1200" dirty="0"/>
          </a:p>
        </p:txBody>
      </p:sp>
      <p:sp>
        <p:nvSpPr>
          <p:cNvPr id="76" name="テキスト ボックス 75">
            <a:extLst>
              <a:ext uri="{FF2B5EF4-FFF2-40B4-BE49-F238E27FC236}">
                <a16:creationId xmlns:a16="http://schemas.microsoft.com/office/drawing/2014/main" id="{CE37E4F6-4906-F426-EA3F-509FA2461ABD}"/>
              </a:ext>
            </a:extLst>
          </p:cNvPr>
          <p:cNvSpPr txBox="1"/>
          <p:nvPr/>
        </p:nvSpPr>
        <p:spPr>
          <a:xfrm>
            <a:off x="6562719" y="3862505"/>
            <a:ext cx="647366" cy="276999"/>
          </a:xfrm>
          <a:prstGeom prst="rect">
            <a:avLst/>
          </a:prstGeom>
          <a:noFill/>
        </p:spPr>
        <p:txBody>
          <a:bodyPr wrap="square" rtlCol="0">
            <a:spAutoFit/>
          </a:bodyPr>
          <a:lstStyle/>
          <a:p>
            <a:pPr algn="ctr"/>
            <a:r>
              <a:rPr lang="ja-JP" altLang="en-US" sz="1200" dirty="0"/>
              <a:t>誘導</a:t>
            </a:r>
            <a:endParaRPr kumimoji="1" lang="ja-JP" altLang="en-US" sz="1200" dirty="0"/>
          </a:p>
        </p:txBody>
      </p:sp>
      <p:sp>
        <p:nvSpPr>
          <p:cNvPr id="88" name="四角形: 角を丸くする 87">
            <a:extLst>
              <a:ext uri="{FF2B5EF4-FFF2-40B4-BE49-F238E27FC236}">
                <a16:creationId xmlns:a16="http://schemas.microsoft.com/office/drawing/2014/main" id="{5FAF3C73-3B2B-4A55-F9C6-3CAAA67296A1}"/>
              </a:ext>
            </a:extLst>
          </p:cNvPr>
          <p:cNvSpPr/>
          <p:nvPr/>
        </p:nvSpPr>
        <p:spPr>
          <a:xfrm>
            <a:off x="724829" y="3307570"/>
            <a:ext cx="1739612" cy="32096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SoS</a:t>
            </a:r>
            <a:r>
              <a:rPr kumimoji="1" lang="ja-JP" altLang="en-US" sz="1600" dirty="0">
                <a:solidFill>
                  <a:schemeClr val="tx1"/>
                </a:solidFill>
              </a:rPr>
              <a:t>管理者・目的</a:t>
            </a:r>
          </a:p>
        </p:txBody>
      </p:sp>
      <p:sp>
        <p:nvSpPr>
          <p:cNvPr id="92" name="四角形: 角を丸くする 91">
            <a:extLst>
              <a:ext uri="{FF2B5EF4-FFF2-40B4-BE49-F238E27FC236}">
                <a16:creationId xmlns:a16="http://schemas.microsoft.com/office/drawing/2014/main" id="{91F2385D-5102-B5CE-3B45-B2BE34424AF7}"/>
              </a:ext>
            </a:extLst>
          </p:cNvPr>
          <p:cNvSpPr/>
          <p:nvPr/>
        </p:nvSpPr>
        <p:spPr>
          <a:xfrm>
            <a:off x="3765035" y="3307570"/>
            <a:ext cx="1739612" cy="32096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SoS</a:t>
            </a:r>
            <a:r>
              <a:rPr kumimoji="1" lang="ja-JP" altLang="en-US" sz="1600" dirty="0">
                <a:solidFill>
                  <a:schemeClr val="tx1"/>
                </a:solidFill>
              </a:rPr>
              <a:t>管理者・目的</a:t>
            </a:r>
          </a:p>
        </p:txBody>
      </p:sp>
      <p:sp>
        <p:nvSpPr>
          <p:cNvPr id="93" name="四角形: 角を丸くする 92">
            <a:extLst>
              <a:ext uri="{FF2B5EF4-FFF2-40B4-BE49-F238E27FC236}">
                <a16:creationId xmlns:a16="http://schemas.microsoft.com/office/drawing/2014/main" id="{0D4A1C7C-94F9-8684-D32E-3F0BC1F04B90}"/>
              </a:ext>
            </a:extLst>
          </p:cNvPr>
          <p:cNvSpPr/>
          <p:nvPr/>
        </p:nvSpPr>
        <p:spPr>
          <a:xfrm>
            <a:off x="6710329" y="3307570"/>
            <a:ext cx="1739612" cy="320965"/>
          </a:xfrm>
          <a:prstGeom prst="roundRect">
            <a:avLst/>
          </a:prstGeom>
          <a:solidFill>
            <a:schemeClr val="bg1"/>
          </a:solid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SoS</a:t>
            </a:r>
            <a:r>
              <a:rPr kumimoji="1" lang="ja-JP" altLang="en-US" sz="1600" dirty="0">
                <a:solidFill>
                  <a:schemeClr val="tx1"/>
                </a:solidFill>
              </a:rPr>
              <a:t>管理者・目的</a:t>
            </a:r>
          </a:p>
        </p:txBody>
      </p:sp>
      <p:sp>
        <p:nvSpPr>
          <p:cNvPr id="8" name="テキスト ボックス 7">
            <a:extLst>
              <a:ext uri="{FF2B5EF4-FFF2-40B4-BE49-F238E27FC236}">
                <a16:creationId xmlns:a16="http://schemas.microsoft.com/office/drawing/2014/main" id="{C3BAB38B-5F1B-BD21-6B94-0EA355799D3F}"/>
              </a:ext>
            </a:extLst>
          </p:cNvPr>
          <p:cNvSpPr txBox="1"/>
          <p:nvPr/>
        </p:nvSpPr>
        <p:spPr>
          <a:xfrm>
            <a:off x="387213" y="5854386"/>
            <a:ext cx="2395886" cy="276999"/>
          </a:xfrm>
          <a:prstGeom prst="rect">
            <a:avLst/>
          </a:prstGeom>
          <a:noFill/>
        </p:spPr>
        <p:txBody>
          <a:bodyPr wrap="square" rtlCol="0">
            <a:spAutoFit/>
          </a:bodyPr>
          <a:lstStyle/>
          <a:p>
            <a:pPr algn="ctr"/>
            <a:r>
              <a:rPr kumimoji="1" lang="ja-JP" altLang="en-US" sz="1200" b="1" dirty="0"/>
              <a:t>例：米国の防衛システム</a:t>
            </a:r>
          </a:p>
        </p:txBody>
      </p:sp>
      <p:sp>
        <p:nvSpPr>
          <p:cNvPr id="12" name="テキスト ボックス 11">
            <a:extLst>
              <a:ext uri="{FF2B5EF4-FFF2-40B4-BE49-F238E27FC236}">
                <a16:creationId xmlns:a16="http://schemas.microsoft.com/office/drawing/2014/main" id="{5BCF272C-C86A-4021-EA94-4180070750A2}"/>
              </a:ext>
            </a:extLst>
          </p:cNvPr>
          <p:cNvSpPr txBox="1"/>
          <p:nvPr/>
        </p:nvSpPr>
        <p:spPr>
          <a:xfrm>
            <a:off x="2928213" y="5854386"/>
            <a:ext cx="3299074" cy="276999"/>
          </a:xfrm>
          <a:prstGeom prst="rect">
            <a:avLst/>
          </a:prstGeom>
          <a:noFill/>
        </p:spPr>
        <p:txBody>
          <a:bodyPr wrap="square" rtlCol="0">
            <a:spAutoFit/>
          </a:bodyPr>
          <a:lstStyle/>
          <a:p>
            <a:pPr algn="ctr"/>
            <a:r>
              <a:rPr kumimoji="1" lang="ja-JP" altLang="en-US" sz="1200" b="1" dirty="0"/>
              <a:t>例：組織の異なる工場間でリソースの連携・連動</a:t>
            </a:r>
          </a:p>
        </p:txBody>
      </p:sp>
      <p:sp>
        <p:nvSpPr>
          <p:cNvPr id="13" name="テキスト ボックス 12">
            <a:extLst>
              <a:ext uri="{FF2B5EF4-FFF2-40B4-BE49-F238E27FC236}">
                <a16:creationId xmlns:a16="http://schemas.microsoft.com/office/drawing/2014/main" id="{457C088A-3E0D-C636-C04A-5D5D496772CA}"/>
              </a:ext>
            </a:extLst>
          </p:cNvPr>
          <p:cNvSpPr txBox="1"/>
          <p:nvPr/>
        </p:nvSpPr>
        <p:spPr>
          <a:xfrm>
            <a:off x="7044716" y="5854386"/>
            <a:ext cx="4056722" cy="276999"/>
          </a:xfrm>
          <a:prstGeom prst="rect">
            <a:avLst/>
          </a:prstGeom>
          <a:noFill/>
        </p:spPr>
        <p:txBody>
          <a:bodyPr wrap="square" rtlCol="0">
            <a:spAutoFit/>
          </a:bodyPr>
          <a:lstStyle/>
          <a:p>
            <a:pPr algn="ctr"/>
            <a:r>
              <a:rPr kumimoji="1" lang="ja-JP" altLang="en-US" sz="1200" b="1" dirty="0"/>
              <a:t>多様な主体が種々の</a:t>
            </a:r>
            <a:r>
              <a:rPr kumimoji="1" lang="en-US" altLang="ja-JP" sz="1200" b="1" dirty="0"/>
              <a:t>SoS</a:t>
            </a:r>
            <a:r>
              <a:rPr kumimoji="1" lang="ja-JP" altLang="en-US" sz="1200" b="1" dirty="0"/>
              <a:t>をボトムアップ的・動的に形成・利用</a:t>
            </a:r>
          </a:p>
        </p:txBody>
      </p:sp>
      <p:sp>
        <p:nvSpPr>
          <p:cNvPr id="15" name="テキスト ボックス 14">
            <a:extLst>
              <a:ext uri="{FF2B5EF4-FFF2-40B4-BE49-F238E27FC236}">
                <a16:creationId xmlns:a16="http://schemas.microsoft.com/office/drawing/2014/main" id="{CB6F072D-AD99-87E1-CE31-457BAED8F42F}"/>
              </a:ext>
            </a:extLst>
          </p:cNvPr>
          <p:cNvSpPr txBox="1"/>
          <p:nvPr/>
        </p:nvSpPr>
        <p:spPr>
          <a:xfrm>
            <a:off x="10093133" y="3929135"/>
            <a:ext cx="972583" cy="276999"/>
          </a:xfrm>
          <a:prstGeom prst="rect">
            <a:avLst/>
          </a:prstGeom>
          <a:noFill/>
        </p:spPr>
        <p:txBody>
          <a:bodyPr wrap="square" rtlCol="0">
            <a:spAutoFit/>
          </a:bodyPr>
          <a:lstStyle/>
          <a:p>
            <a:pPr algn="ctr"/>
            <a:r>
              <a:rPr kumimoji="1" lang="ja-JP" altLang="en-US" sz="1200" dirty="0"/>
              <a:t>ボトムアップ</a:t>
            </a:r>
          </a:p>
        </p:txBody>
      </p:sp>
      <p:sp>
        <p:nvSpPr>
          <p:cNvPr id="18" name="テキスト ボックス 17">
            <a:extLst>
              <a:ext uri="{FF2B5EF4-FFF2-40B4-BE49-F238E27FC236}">
                <a16:creationId xmlns:a16="http://schemas.microsoft.com/office/drawing/2014/main" id="{56864959-302F-2846-4232-06997ADF7CC5}"/>
              </a:ext>
            </a:extLst>
          </p:cNvPr>
          <p:cNvSpPr txBox="1"/>
          <p:nvPr/>
        </p:nvSpPr>
        <p:spPr>
          <a:xfrm>
            <a:off x="10653302" y="731220"/>
            <a:ext cx="1573190" cy="276999"/>
          </a:xfrm>
          <a:prstGeom prst="rect">
            <a:avLst/>
          </a:prstGeom>
          <a:noFill/>
        </p:spPr>
        <p:txBody>
          <a:bodyPr wrap="square" rtlCol="0">
            <a:spAutoFit/>
          </a:bodyPr>
          <a:lstStyle/>
          <a:p>
            <a:pPr algn="ctr"/>
            <a:r>
              <a:rPr kumimoji="1" lang="ja-JP" altLang="en-US" sz="1200" dirty="0"/>
              <a:t>下図は、熊谷が作成</a:t>
            </a:r>
          </a:p>
        </p:txBody>
      </p:sp>
      <p:sp>
        <p:nvSpPr>
          <p:cNvPr id="71" name="タイトル 1">
            <a:extLst>
              <a:ext uri="{FF2B5EF4-FFF2-40B4-BE49-F238E27FC236}">
                <a16:creationId xmlns:a16="http://schemas.microsoft.com/office/drawing/2014/main" id="{3D75C8B4-640F-3345-C151-80AF423C653E}"/>
              </a:ext>
            </a:extLst>
          </p:cNvPr>
          <p:cNvSpPr txBox="1">
            <a:spLocks/>
          </p:cNvSpPr>
          <p:nvPr/>
        </p:nvSpPr>
        <p:spPr>
          <a:xfrm>
            <a:off x="517055" y="241034"/>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altLang="ja-JP" dirty="0"/>
              <a:t>SoS</a:t>
            </a:r>
            <a:r>
              <a:rPr lang="ja-JP" altLang="en-US" dirty="0"/>
              <a:t>の分類（</a:t>
            </a:r>
            <a:r>
              <a:rPr lang="en-US" altLang="ja-JP" dirty="0"/>
              <a:t>Maier, </a:t>
            </a:r>
            <a:r>
              <a:rPr lang="en-US" altLang="ja-JP" dirty="0" err="1"/>
              <a:t>Dahmann</a:t>
            </a:r>
            <a:r>
              <a:rPr lang="en-US" altLang="ja-JP" dirty="0"/>
              <a:t> and K. Baldwin</a:t>
            </a:r>
            <a:r>
              <a:rPr lang="ja-JP" altLang="en-US" dirty="0"/>
              <a:t>）</a:t>
            </a:r>
            <a:endParaRPr lang="en-US" dirty="0"/>
          </a:p>
        </p:txBody>
      </p:sp>
      <p:sp>
        <p:nvSpPr>
          <p:cNvPr id="5" name="テキスト ボックス 4">
            <a:extLst>
              <a:ext uri="{FF2B5EF4-FFF2-40B4-BE49-F238E27FC236}">
                <a16:creationId xmlns:a16="http://schemas.microsoft.com/office/drawing/2014/main" id="{2EAA430F-0ECB-5F28-84BE-52EA21919285}"/>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2. System of Systems</a:t>
            </a:r>
            <a:r>
              <a:rPr lang="ja-JP" altLang="en-US" sz="1600" b="1" dirty="0">
                <a:solidFill>
                  <a:schemeClr val="bg1"/>
                </a:solidFill>
              </a:rPr>
              <a:t>の定義と事例　</a:t>
            </a:r>
            <a:r>
              <a:rPr lang="en-US" altLang="ja-JP" sz="1600" b="1" dirty="0">
                <a:solidFill>
                  <a:schemeClr val="bg1"/>
                </a:solidFill>
              </a:rPr>
              <a:t>&gt;</a:t>
            </a:r>
            <a:r>
              <a:rPr lang="ja-JP" altLang="en-US" sz="1600" b="1" dirty="0">
                <a:solidFill>
                  <a:schemeClr val="bg1"/>
                </a:solidFill>
              </a:rPr>
              <a:t>　一般的な</a:t>
            </a:r>
            <a:r>
              <a:rPr lang="en-US" altLang="ja-JP" sz="1600" b="1" dirty="0">
                <a:solidFill>
                  <a:schemeClr val="bg1"/>
                </a:solidFill>
              </a:rPr>
              <a:t>SoS</a:t>
            </a:r>
            <a:r>
              <a:rPr lang="ja-JP" altLang="en-US" sz="1600" b="1" dirty="0">
                <a:solidFill>
                  <a:schemeClr val="bg1"/>
                </a:solidFill>
              </a:rPr>
              <a:t>の定義・分類</a:t>
            </a:r>
            <a:endParaRPr kumimoji="1" lang="ja-JP" altLang="en-US" sz="1600" b="1" dirty="0">
              <a:solidFill>
                <a:schemeClr val="bg1"/>
              </a:solidFill>
            </a:endParaRPr>
          </a:p>
        </p:txBody>
      </p:sp>
    </p:spTree>
    <p:extLst>
      <p:ext uri="{BB962C8B-B14F-4D97-AF65-F5344CB8AC3E}">
        <p14:creationId xmlns:p14="http://schemas.microsoft.com/office/powerpoint/2010/main" val="472050226"/>
      </p:ext>
    </p:extLst>
  </p:cSld>
  <p:clrMapOvr>
    <a:masterClrMapping/>
  </p:clrMapOvr>
</p:sld>
</file>

<file path=ppt/theme/theme1.xml><?xml version="1.0" encoding="utf-8"?>
<a:theme xmlns:a="http://schemas.openxmlformats.org/drawingml/2006/main" name="Yokogawa_Template_Standard">
  <a:themeElements>
    <a:clrScheme name="yokogawa theme 2021">
      <a:dk1>
        <a:sysClr val="windowText" lastClr="000000"/>
      </a:dk1>
      <a:lt1>
        <a:sysClr val="window" lastClr="FFFFFF"/>
      </a:lt1>
      <a:dk2>
        <a:srgbClr val="85699F"/>
      </a:dk2>
      <a:lt2>
        <a:srgbClr val="95A0A4"/>
      </a:lt2>
      <a:accent1>
        <a:srgbClr val="00316C"/>
      </a:accent1>
      <a:accent2>
        <a:srgbClr val="FDD000"/>
      </a:accent2>
      <a:accent3>
        <a:srgbClr val="76B059"/>
      </a:accent3>
      <a:accent4>
        <a:srgbClr val="C74643"/>
      </a:accent4>
      <a:accent5>
        <a:srgbClr val="3DAAB1"/>
      </a:accent5>
      <a:accent6>
        <a:srgbClr val="004F9B"/>
      </a:accent6>
      <a:hlink>
        <a:srgbClr val="EB8E42"/>
      </a:hlink>
      <a:folHlink>
        <a:srgbClr val="7F623A"/>
      </a:folHlink>
    </a:clrScheme>
    <a:fontScheme name="YOKOGAWA　2021">
      <a:majorFont>
        <a:latin typeface="Arial"/>
        <a:ea typeface="Meiryo UI"/>
        <a:cs typeface=""/>
      </a:majorFont>
      <a:minorFont>
        <a:latin typeface="Arial"/>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kumimoji="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1" id="{46224419-62D7-494C-A691-2866BDC51D17}" vid="{26AD0C44-5DF5-4F99-8FCF-3CB1A60450C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69b5a962-1a7a-4bf8-819d-07a170110954}" enabled="1" method="Standard" siteId="{0da2a83b-13d9-4a35-965f-ec53a220ed9d}" contentBits="0" removed="0"/>
</clbl:labelList>
</file>

<file path=docProps/app.xml><?xml version="1.0" encoding="utf-8"?>
<Properties xmlns="http://schemas.openxmlformats.org/officeDocument/2006/extended-properties" xmlns:vt="http://schemas.openxmlformats.org/officeDocument/2006/docPropsVTypes">
  <Template>Yokogawa_Standard_PPTtemplate_2021N</Template>
  <TotalTime>10613</TotalTime>
  <Words>2415</Words>
  <Application>Microsoft Office PowerPoint</Application>
  <PresentationFormat>ワイド画面</PresentationFormat>
  <Paragraphs>303</Paragraphs>
  <Slides>20</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20</vt:i4>
      </vt:variant>
    </vt:vector>
  </HeadingPairs>
  <TitlesOfParts>
    <vt:vector size="25" baseType="lpstr">
      <vt:lpstr>Meiryo UI</vt:lpstr>
      <vt:lpstr>游ゴシック</vt:lpstr>
      <vt:lpstr>Arial</vt:lpstr>
      <vt:lpstr>Wingdings</vt:lpstr>
      <vt:lpstr>Yokogawa_Template_Standard</vt:lpstr>
      <vt:lpstr>Smart Manufacturingと System of Systems</vt:lpstr>
      <vt:lpstr>目次</vt:lpstr>
      <vt:lpstr>今回のご相談事項</vt:lpstr>
      <vt:lpstr>背景</vt:lpstr>
      <vt:lpstr>第6回（8月30日）に向けてのご相談</vt:lpstr>
      <vt:lpstr>PowerPoint プレゼンテーション</vt:lpstr>
      <vt:lpstr>SoSの文献</vt:lpstr>
      <vt:lpstr>SoSの定義（Maier）</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まとめ</vt:lpstr>
      <vt:lpstr>PowerPoint プレゼンテーション</vt:lpstr>
      <vt:lpstr>SoSの事例：鉄道の相互直通運転の運行管理</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Kumagai, Wataru (Wataru.Kumagai@jp.yokogawa.com)</dc:creator>
  <cp:lastModifiedBy>Kumagai, Wataru (Wataru.Kumagai@yokogawa.com)</cp:lastModifiedBy>
  <cp:revision>1552</cp:revision>
  <dcterms:created xsi:type="dcterms:W3CDTF">2022-01-26T00:23:42Z</dcterms:created>
  <dcterms:modified xsi:type="dcterms:W3CDTF">2023-11-28T09:37:56Z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9b5a962-1a7a-4bf8-819d-07a170110954_Enabled">
    <vt:lpwstr>true</vt:lpwstr>
  </property>
  <property fmtid="{D5CDD505-2E9C-101B-9397-08002B2CF9AE}" pid="3" name="MSIP_Label_69b5a962-1a7a-4bf8-819d-07a170110954_SetDate">
    <vt:lpwstr>2022-10-06T04:21:01Z</vt:lpwstr>
  </property>
  <property fmtid="{D5CDD505-2E9C-101B-9397-08002B2CF9AE}" pid="4" name="MSIP_Label_69b5a962-1a7a-4bf8-819d-07a170110954_Method">
    <vt:lpwstr>Standard</vt:lpwstr>
  </property>
  <property fmtid="{D5CDD505-2E9C-101B-9397-08002B2CF9AE}" pid="5" name="MSIP_Label_69b5a962-1a7a-4bf8-819d-07a170110954_Name">
    <vt:lpwstr>InternalUse</vt:lpwstr>
  </property>
  <property fmtid="{D5CDD505-2E9C-101B-9397-08002B2CF9AE}" pid="6" name="MSIP_Label_69b5a962-1a7a-4bf8-819d-07a170110954_SiteId">
    <vt:lpwstr>0da2a83b-13d9-4a35-965f-ec53a220ed9d</vt:lpwstr>
  </property>
  <property fmtid="{D5CDD505-2E9C-101B-9397-08002B2CF9AE}" pid="7" name="MSIP_Label_69b5a962-1a7a-4bf8-819d-07a170110954_ActionId">
    <vt:lpwstr>ebd0d739-9851-4406-bae2-76da78976127</vt:lpwstr>
  </property>
  <property fmtid="{D5CDD505-2E9C-101B-9397-08002B2CF9AE}" pid="8" name="MSIP_Label_69b5a962-1a7a-4bf8-819d-07a170110954_ContentBits">
    <vt:lpwstr>0</vt:lpwstr>
  </property>
</Properties>
</file>