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69" r:id="rId2"/>
    <p:sldId id="300" r:id="rId3"/>
    <p:sldId id="329" r:id="rId4"/>
    <p:sldId id="330" r:id="rId5"/>
    <p:sldId id="314" r:id="rId6"/>
    <p:sldId id="331" r:id="rId7"/>
    <p:sldId id="332" r:id="rId8"/>
    <p:sldId id="333" r:id="rId9"/>
    <p:sldId id="334" r:id="rId10"/>
    <p:sldId id="335" r:id="rId11"/>
    <p:sldId id="320" r:id="rId12"/>
    <p:sldId id="307" r:id="rId13"/>
    <p:sldId id="322" r:id="rId14"/>
    <p:sldId id="315" r:id="rId15"/>
    <p:sldId id="316" r:id="rId16"/>
    <p:sldId id="318" r:id="rId17"/>
    <p:sldId id="319" r:id="rId18"/>
    <p:sldId id="323" r:id="rId19"/>
    <p:sldId id="324" r:id="rId20"/>
    <p:sldId id="326" r:id="rId21"/>
    <p:sldId id="321" r:id="rId22"/>
    <p:sldId id="327" r:id="rId23"/>
    <p:sldId id="325" r:id="rId24"/>
    <p:sldId id="286" r:id="rId25"/>
    <p:sldId id="310" r:id="rId26"/>
    <p:sldId id="311" r:id="rId27"/>
    <p:sldId id="312" r:id="rId28"/>
    <p:sldId id="32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5" autoAdjust="0"/>
    <p:restoredTop sz="82213" autoAdjust="0"/>
  </p:normalViewPr>
  <p:slideViewPr>
    <p:cSldViewPr snapToGrid="0">
      <p:cViewPr varScale="1">
        <p:scale>
          <a:sx n="67" d="100"/>
          <a:sy n="67" d="100"/>
        </p:scale>
        <p:origin x="520"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11 24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81.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1.png"/><Relationship Id="rId9" Type="http://schemas.openxmlformats.org/officeDocument/2006/relationships/image" Target="../media/image1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image" Target="../media/image80.png"/><Relationship Id="rId1" Type="http://schemas.openxmlformats.org/officeDocument/2006/relationships/slideLayout" Target="../slideLayouts/slideLayout10.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gif"/><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sz="3200" dirty="0">
                <a:solidFill>
                  <a:schemeClr val="bg1"/>
                </a:solidFill>
              </a:rPr>
              <a:t>RO</a:t>
            </a:r>
            <a:r>
              <a:rPr lang="ja-JP" altLang="en-US" sz="3200" dirty="0">
                <a:solidFill>
                  <a:schemeClr val="bg1"/>
                </a:solidFill>
              </a:rPr>
              <a:t>膜解析</a:t>
            </a:r>
            <a:r>
              <a:rPr lang="en-US" altLang="ja-JP" sz="3200" dirty="0">
                <a:solidFill>
                  <a:schemeClr val="bg1"/>
                </a:solidFill>
              </a:rPr>
              <a:t>FS</a:t>
            </a:r>
            <a:r>
              <a:rPr lang="ja-JP" altLang="en-US" sz="3200" dirty="0">
                <a:solidFill>
                  <a:schemeClr val="bg1"/>
                </a:solidFill>
              </a:rPr>
              <a:t> 井本さん向け</a:t>
            </a:r>
            <a:r>
              <a:rPr lang="ja-JP" altLang="en-US" dirty="0"/>
              <a:t>説明</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11</a:t>
            </a:r>
            <a:r>
              <a:rPr lang="ja-JP" altLang="en-US" dirty="0"/>
              <a:t>月</a:t>
            </a:r>
            <a:r>
              <a:rPr lang="en-US" altLang="ja-JP" dirty="0"/>
              <a:t>29</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308"/>
            <a:ext cx="11400125" cy="518094"/>
          </a:xfrm>
        </p:spPr>
        <p:txBody>
          <a:bodyPr/>
          <a:lstStyle/>
          <a:p>
            <a:r>
              <a:rPr lang="en-US" altLang="ja-JP" dirty="0"/>
              <a:t>RO</a:t>
            </a:r>
            <a:r>
              <a:rPr lang="ja-JP" altLang="en-US" dirty="0"/>
              <a:t>膜の特徴</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再生水プラント</a:t>
            </a:r>
          </a:p>
        </p:txBody>
      </p:sp>
      <p:sp>
        <p:nvSpPr>
          <p:cNvPr id="34" name="テキスト プレースホルダー 5">
            <a:extLst>
              <a:ext uri="{FF2B5EF4-FFF2-40B4-BE49-F238E27FC236}">
                <a16:creationId xmlns:a16="http://schemas.microsoft.com/office/drawing/2014/main" id="{D3D07BDD-4468-4DA6-AADE-57E98AC18CB1}"/>
              </a:ext>
            </a:extLst>
          </p:cNvPr>
          <p:cNvSpPr>
            <a:spLocks noGrp="1"/>
          </p:cNvSpPr>
          <p:nvPr>
            <p:ph type="body" sz="quarter" idx="11"/>
          </p:nvPr>
        </p:nvSpPr>
        <p:spPr>
          <a:xfrm>
            <a:off x="517055" y="1071367"/>
            <a:ext cx="11341887" cy="937997"/>
          </a:xfrm>
        </p:spPr>
        <p:txBody>
          <a:bodyPr/>
          <a:lstStyle/>
          <a:p>
            <a:r>
              <a:rPr lang="ja-JP" altLang="en-US" sz="2800" dirty="0"/>
              <a:t>酸化剤</a:t>
            </a:r>
            <a:r>
              <a:rPr lang="ja-JP" altLang="en-US" dirty="0"/>
              <a:t>（</a:t>
            </a:r>
            <a:r>
              <a:rPr lang="en-US" altLang="ja-JP" dirty="0" err="1"/>
              <a:t>NaClO</a:t>
            </a:r>
            <a:r>
              <a:rPr lang="ja-JP" altLang="en-US" dirty="0"/>
              <a:t>）</a:t>
            </a:r>
            <a:r>
              <a:rPr lang="ja-JP" altLang="en-US" sz="2800" dirty="0"/>
              <a:t>に対する膜の耐久性が低い。</a:t>
            </a:r>
            <a:endParaRPr lang="en-US" altLang="ja-JP" sz="2800" dirty="0"/>
          </a:p>
          <a:p>
            <a:pPr lvl="1"/>
            <a:r>
              <a:rPr lang="ja-JP" altLang="en-US" sz="2400" dirty="0"/>
              <a:t>高分子素材</a:t>
            </a:r>
            <a:r>
              <a:rPr lang="ja-JP" altLang="en-US" dirty="0"/>
              <a:t>（酢酸セルロース </a:t>
            </a:r>
            <a:r>
              <a:rPr lang="en-US" altLang="ja-JP" dirty="0"/>
              <a:t>or </a:t>
            </a:r>
            <a:r>
              <a:rPr lang="ja-JP" altLang="en-US" dirty="0"/>
              <a:t>芳香族ポリアミド）</a:t>
            </a:r>
            <a:r>
              <a:rPr lang="ja-JP" altLang="en-US" sz="2400" dirty="0"/>
              <a:t>は酸化剤に弱い</a:t>
            </a:r>
            <a:endParaRPr lang="en-US" altLang="ja-JP" sz="2400" dirty="0"/>
          </a:p>
          <a:p>
            <a:pPr lvl="1"/>
            <a:r>
              <a:rPr lang="ja-JP" altLang="en-US" sz="2400" dirty="0"/>
              <a:t>塩分濃度が高いと、膜の耐久性が落ちる</a:t>
            </a:r>
            <a:endParaRPr lang="en-US" altLang="ja-JP" sz="2400" dirty="0"/>
          </a:p>
          <a:p>
            <a:r>
              <a:rPr lang="ja-JP" altLang="en-US" sz="2800" dirty="0"/>
              <a:t>汚れによって膜が閉塞していき、性能が落ちる。</a:t>
            </a:r>
            <a:endParaRPr lang="en-US" altLang="ja-JP" sz="2800" dirty="0"/>
          </a:p>
          <a:p>
            <a:pPr lvl="1"/>
            <a:r>
              <a:rPr lang="ja-JP" altLang="en-US" sz="2400" dirty="0"/>
              <a:t>スケーリング（結晶化）／ファウリング（固形物堆積）が発生しやすい</a:t>
            </a:r>
            <a:endParaRPr lang="en-US" altLang="ja-JP" sz="2400" dirty="0"/>
          </a:p>
          <a:p>
            <a:pPr lvl="1"/>
            <a:r>
              <a:rPr lang="ja-JP" altLang="en-US" sz="2400" dirty="0"/>
              <a:t>定期的に薬剤洗浄が必要だが、洗浄を繰り返すと膜の耐久性が落ちていく</a:t>
            </a:r>
            <a:endParaRPr lang="en-US" altLang="ja-JP" sz="2400" dirty="0"/>
          </a:p>
        </p:txBody>
      </p:sp>
      <p:sp>
        <p:nvSpPr>
          <p:cNvPr id="35" name="テキスト ボックス 34">
            <a:extLst>
              <a:ext uri="{FF2B5EF4-FFF2-40B4-BE49-F238E27FC236}">
                <a16:creationId xmlns:a16="http://schemas.microsoft.com/office/drawing/2014/main" id="{2D70FC0A-82F6-4B4E-81E1-01331B407E7B}"/>
              </a:ext>
            </a:extLst>
          </p:cNvPr>
          <p:cNvSpPr txBox="1"/>
          <p:nvPr/>
        </p:nvSpPr>
        <p:spPr>
          <a:xfrm>
            <a:off x="6331223" y="5857583"/>
            <a:ext cx="5356872" cy="276999"/>
          </a:xfrm>
          <a:prstGeom prst="rect">
            <a:avLst/>
          </a:prstGeom>
          <a:noFill/>
        </p:spPr>
        <p:txBody>
          <a:bodyPr wrap="square" rtlCol="0">
            <a:spAutoFit/>
          </a:bodyPr>
          <a:lstStyle/>
          <a:p>
            <a:r>
              <a:rPr kumimoji="1" lang="en-US" altLang="ja-JP" sz="1200" dirty="0"/>
              <a:t>https://www.muro-chem.co.jp/business/chemical/separation_membrane.html</a:t>
            </a:r>
            <a:endParaRPr kumimoji="1" lang="ja-JP" altLang="en-US" sz="1200" dirty="0"/>
          </a:p>
        </p:txBody>
      </p:sp>
      <p:pic>
        <p:nvPicPr>
          <p:cNvPr id="38" name="Picture 4">
            <a:extLst>
              <a:ext uri="{FF2B5EF4-FFF2-40B4-BE49-F238E27FC236}">
                <a16:creationId xmlns:a16="http://schemas.microsoft.com/office/drawing/2014/main" id="{F865E20C-6FA4-427D-B94A-818393D383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003"/>
          <a:stretch/>
        </p:blipFill>
        <p:spPr bwMode="auto">
          <a:xfrm>
            <a:off x="6096000" y="4152522"/>
            <a:ext cx="3770484" cy="163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58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308"/>
            <a:ext cx="11400125" cy="518094"/>
          </a:xfrm>
        </p:spPr>
        <p:txBody>
          <a:bodyPr/>
          <a:lstStyle/>
          <a:p>
            <a:r>
              <a:rPr lang="ja-JP" altLang="en-US" dirty="0"/>
              <a:t>解析のスタンス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590783"/>
          </a:xfrm>
        </p:spPr>
        <p:txBody>
          <a:bodyPr/>
          <a:lstStyle/>
          <a:p>
            <a:r>
              <a:rPr lang="ja-JP" altLang="en-US" sz="2800" dirty="0"/>
              <a:t>最適化への発展を見据えて、どのデータ群に重点を置くべきなのかを考える。</a:t>
            </a:r>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
        <p:nvSpPr>
          <p:cNvPr id="2" name="六角形 1">
            <a:extLst>
              <a:ext uri="{FF2B5EF4-FFF2-40B4-BE49-F238E27FC236}">
                <a16:creationId xmlns:a16="http://schemas.microsoft.com/office/drawing/2014/main" id="{C7082AD0-1E5A-4566-907D-06F52FA57397}"/>
              </a:ext>
            </a:extLst>
          </p:cNvPr>
          <p:cNvSpPr/>
          <p:nvPr/>
        </p:nvSpPr>
        <p:spPr>
          <a:xfrm>
            <a:off x="1899644" y="4847271"/>
            <a:ext cx="968755"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設備</a:t>
            </a:r>
          </a:p>
        </p:txBody>
      </p:sp>
      <p:sp>
        <p:nvSpPr>
          <p:cNvPr id="8" name="テキスト ボックス 7">
            <a:extLst>
              <a:ext uri="{FF2B5EF4-FFF2-40B4-BE49-F238E27FC236}">
                <a16:creationId xmlns:a16="http://schemas.microsoft.com/office/drawing/2014/main" id="{E687F3C1-2BE5-4EEE-9249-866EE0819E29}"/>
              </a:ext>
            </a:extLst>
          </p:cNvPr>
          <p:cNvSpPr txBox="1"/>
          <p:nvPr/>
        </p:nvSpPr>
        <p:spPr>
          <a:xfrm>
            <a:off x="327884" y="4699490"/>
            <a:ext cx="1421232" cy="369332"/>
          </a:xfrm>
          <a:prstGeom prst="rect">
            <a:avLst/>
          </a:prstGeom>
          <a:noFill/>
        </p:spPr>
        <p:txBody>
          <a:bodyPr wrap="square" rtlCol="0">
            <a:spAutoFit/>
          </a:bodyPr>
          <a:lstStyle/>
          <a:p>
            <a:pPr algn="ctr"/>
            <a:r>
              <a:rPr kumimoji="1" lang="ja-JP" altLang="en-US" dirty="0"/>
              <a:t>操作量</a:t>
            </a:r>
          </a:p>
        </p:txBody>
      </p:sp>
      <p:sp>
        <p:nvSpPr>
          <p:cNvPr id="4" name="矢印: 右 3">
            <a:extLst>
              <a:ext uri="{FF2B5EF4-FFF2-40B4-BE49-F238E27FC236}">
                <a16:creationId xmlns:a16="http://schemas.microsoft.com/office/drawing/2014/main" id="{44229678-8834-40F0-B9DD-C06962F6B333}"/>
              </a:ext>
            </a:extLst>
          </p:cNvPr>
          <p:cNvSpPr/>
          <p:nvPr/>
        </p:nvSpPr>
        <p:spPr>
          <a:xfrm>
            <a:off x="864720" y="5079783"/>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 8">
            <a:extLst>
              <a:ext uri="{FF2B5EF4-FFF2-40B4-BE49-F238E27FC236}">
                <a16:creationId xmlns:a16="http://schemas.microsoft.com/office/drawing/2014/main" id="{B6C4EE1E-8D56-4866-8908-EFC076950C9C}"/>
              </a:ext>
            </a:extLst>
          </p:cNvPr>
          <p:cNvSpPr/>
          <p:nvPr/>
        </p:nvSpPr>
        <p:spPr>
          <a:xfrm>
            <a:off x="3053357" y="5098766"/>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7CC546B-39F4-41AD-BC43-540547B9CFBC}"/>
              </a:ext>
            </a:extLst>
          </p:cNvPr>
          <p:cNvSpPr txBox="1"/>
          <p:nvPr/>
        </p:nvSpPr>
        <p:spPr>
          <a:xfrm>
            <a:off x="2623729" y="4699490"/>
            <a:ext cx="1421232" cy="369332"/>
          </a:xfrm>
          <a:prstGeom prst="rect">
            <a:avLst/>
          </a:prstGeom>
          <a:noFill/>
        </p:spPr>
        <p:txBody>
          <a:bodyPr wrap="square" rtlCol="0">
            <a:spAutoFit/>
          </a:bodyPr>
          <a:lstStyle/>
          <a:p>
            <a:pPr algn="ctr"/>
            <a:r>
              <a:rPr kumimoji="1" lang="ja-JP" altLang="en-US" dirty="0"/>
              <a:t>品質</a:t>
            </a:r>
          </a:p>
        </p:txBody>
      </p:sp>
      <p:sp>
        <p:nvSpPr>
          <p:cNvPr id="11" name="矢印: 右 10">
            <a:extLst>
              <a:ext uri="{FF2B5EF4-FFF2-40B4-BE49-F238E27FC236}">
                <a16:creationId xmlns:a16="http://schemas.microsoft.com/office/drawing/2014/main" id="{C67BA9D6-6F19-4670-965B-00D9278EC94D}"/>
              </a:ext>
            </a:extLst>
          </p:cNvPr>
          <p:cNvSpPr/>
          <p:nvPr/>
        </p:nvSpPr>
        <p:spPr>
          <a:xfrm rot="16200000">
            <a:off x="1935451" y="5730296"/>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8C605AD8-54E1-4E07-97D5-8D7AD8476450}"/>
              </a:ext>
            </a:extLst>
          </p:cNvPr>
          <p:cNvSpPr txBox="1"/>
          <p:nvPr/>
        </p:nvSpPr>
        <p:spPr>
          <a:xfrm>
            <a:off x="2645210" y="5684830"/>
            <a:ext cx="939213" cy="369332"/>
          </a:xfrm>
          <a:prstGeom prst="rect">
            <a:avLst/>
          </a:prstGeom>
          <a:noFill/>
        </p:spPr>
        <p:txBody>
          <a:bodyPr wrap="square" rtlCol="0">
            <a:spAutoFit/>
          </a:bodyPr>
          <a:lstStyle/>
          <a:p>
            <a:pPr algn="ctr"/>
            <a:r>
              <a:rPr kumimoji="1" lang="ja-JP" altLang="en-US" dirty="0"/>
              <a:t>外乱</a:t>
            </a:r>
          </a:p>
        </p:txBody>
      </p:sp>
      <p:sp>
        <p:nvSpPr>
          <p:cNvPr id="13" name="テキスト ボックス 12">
            <a:extLst>
              <a:ext uri="{FF2B5EF4-FFF2-40B4-BE49-F238E27FC236}">
                <a16:creationId xmlns:a16="http://schemas.microsoft.com/office/drawing/2014/main" id="{E33C44FA-5EB9-40A0-B00F-52B6001C7415}"/>
              </a:ext>
            </a:extLst>
          </p:cNvPr>
          <p:cNvSpPr txBox="1"/>
          <p:nvPr/>
        </p:nvSpPr>
        <p:spPr>
          <a:xfrm>
            <a:off x="189905" y="3741131"/>
            <a:ext cx="5118285"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設備の入出力関係を特性式として表現</a:t>
            </a:r>
          </a:p>
        </p:txBody>
      </p:sp>
      <p:cxnSp>
        <p:nvCxnSpPr>
          <p:cNvPr id="18" name="直線矢印コネクタ 17">
            <a:extLst>
              <a:ext uri="{FF2B5EF4-FFF2-40B4-BE49-F238E27FC236}">
                <a16:creationId xmlns:a16="http://schemas.microsoft.com/office/drawing/2014/main" id="{8B40BC81-B3EE-4FCD-A5E4-7F7047327868}"/>
              </a:ext>
            </a:extLst>
          </p:cNvPr>
          <p:cNvCxnSpPr/>
          <p:nvPr/>
        </p:nvCxnSpPr>
        <p:spPr>
          <a:xfrm flipV="1">
            <a:off x="6657318" y="5149521"/>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C2B958-2F3E-4B94-8866-D36535B4452E}"/>
              </a:ext>
            </a:extLst>
          </p:cNvPr>
          <p:cNvCxnSpPr>
            <a:cxnSpLocks/>
          </p:cNvCxnSpPr>
          <p:nvPr/>
        </p:nvCxnSpPr>
        <p:spPr>
          <a:xfrm>
            <a:off x="6659510" y="6031212"/>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81A42FF-4786-4580-AAB9-5B84F33E81EE}"/>
              </a:ext>
            </a:extLst>
          </p:cNvPr>
          <p:cNvSpPr txBox="1"/>
          <p:nvPr/>
        </p:nvSpPr>
        <p:spPr>
          <a:xfrm>
            <a:off x="6998970" y="5172486"/>
            <a:ext cx="806666" cy="338554"/>
          </a:xfrm>
          <a:prstGeom prst="rect">
            <a:avLst/>
          </a:prstGeom>
          <a:noFill/>
        </p:spPr>
        <p:txBody>
          <a:bodyPr wrap="square" rtlCol="0">
            <a:spAutoFit/>
          </a:bodyPr>
          <a:lstStyle/>
          <a:p>
            <a:pPr algn="ctr"/>
            <a:r>
              <a:rPr kumimoji="1" lang="ja-JP" altLang="en-US" sz="1600" dirty="0"/>
              <a:t>品質</a:t>
            </a:r>
          </a:p>
        </p:txBody>
      </p:sp>
      <p:sp>
        <p:nvSpPr>
          <p:cNvPr id="21" name="フリーフォーム: 図形 20">
            <a:extLst>
              <a:ext uri="{FF2B5EF4-FFF2-40B4-BE49-F238E27FC236}">
                <a16:creationId xmlns:a16="http://schemas.microsoft.com/office/drawing/2014/main" id="{55272CD4-5A62-49C0-A7BC-8CB02949DECA}"/>
              </a:ext>
            </a:extLst>
          </p:cNvPr>
          <p:cNvSpPr/>
          <p:nvPr/>
        </p:nvSpPr>
        <p:spPr>
          <a:xfrm>
            <a:off x="6824743" y="5606167"/>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01A51ED4-F2A6-44EF-9DBD-7FFC5F0896EA}"/>
              </a:ext>
            </a:extLst>
          </p:cNvPr>
          <p:cNvCxnSpPr/>
          <p:nvPr/>
        </p:nvCxnSpPr>
        <p:spPr>
          <a:xfrm>
            <a:off x="6658404" y="5603494"/>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36BB75D-B1CF-4B69-B02D-585A08F3771C}"/>
                  </a:ext>
                </a:extLst>
              </p:cNvPr>
              <p:cNvSpPr txBox="1"/>
              <p:nvPr/>
            </p:nvSpPr>
            <p:spPr>
              <a:xfrm>
                <a:off x="8119588" y="6028917"/>
                <a:ext cx="591312" cy="261610"/>
              </a:xfrm>
              <a:prstGeom prst="rect">
                <a:avLst/>
              </a:prstGeom>
              <a:noFill/>
            </p:spPr>
            <p:txBody>
              <a:bodyPr wrap="square" rtlCol="0">
                <a:spAutoFit/>
              </a:bodyPr>
              <a:lstStyle/>
              <a:p>
                <a:pPr algn="ctr"/>
                <a:r>
                  <a:rPr kumimoji="1" lang="ja-JP" altLang="en-US" sz="1100" dirty="0"/>
                  <a:t>時間</a:t>
                </a:r>
                <a14:m>
                  <m:oMath xmlns:m="http://schemas.openxmlformats.org/officeDocument/2006/math">
                    <m:r>
                      <a:rPr kumimoji="1" lang="en-US" altLang="ja-JP" sz="1100" b="0" i="1" smtClean="0">
                        <a:latin typeface="Cambria Math" panose="02040503050406030204" pitchFamily="18" charset="0"/>
                      </a:rPr>
                      <m:t>𝑡</m:t>
                    </m:r>
                  </m:oMath>
                </a14:m>
                <a:endParaRPr kumimoji="1" lang="ja-JP" altLang="en-US" sz="1100" dirty="0"/>
              </a:p>
            </p:txBody>
          </p:sp>
        </mc:Choice>
        <mc:Fallback xmlns="">
          <p:sp>
            <p:nvSpPr>
              <p:cNvPr id="23" name="テキスト ボックス 22">
                <a:extLst>
                  <a:ext uri="{FF2B5EF4-FFF2-40B4-BE49-F238E27FC236}">
                    <a16:creationId xmlns:a16="http://schemas.microsoft.com/office/drawing/2014/main" id="{736BB75D-B1CF-4B69-B02D-585A08F3771C}"/>
                  </a:ext>
                </a:extLst>
              </p:cNvPr>
              <p:cNvSpPr txBox="1">
                <a:spLocks noRot="1" noChangeAspect="1" noMove="1" noResize="1" noEditPoints="1" noAdjustHandles="1" noChangeArrowheads="1" noChangeShapeType="1" noTextEdit="1"/>
              </p:cNvSpPr>
              <p:nvPr/>
            </p:nvSpPr>
            <p:spPr>
              <a:xfrm>
                <a:off x="8119588" y="6028917"/>
                <a:ext cx="591312" cy="261610"/>
              </a:xfrm>
              <a:prstGeom prst="rect">
                <a:avLst/>
              </a:prstGeom>
              <a:blipFill>
                <a:blip r:embed="rId2"/>
                <a:stretch>
                  <a:fillRect t="-2326" b="-13953"/>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29FE44CA-607C-4A57-8BB4-AB21F912A965}"/>
              </a:ext>
            </a:extLst>
          </p:cNvPr>
          <p:cNvCxnSpPr/>
          <p:nvPr/>
        </p:nvCxnSpPr>
        <p:spPr>
          <a:xfrm>
            <a:off x="6671088" y="5784470"/>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二等辺三角形 24">
            <a:extLst>
              <a:ext uri="{FF2B5EF4-FFF2-40B4-BE49-F238E27FC236}">
                <a16:creationId xmlns:a16="http://schemas.microsoft.com/office/drawing/2014/main" id="{4DA6E020-27CD-44A0-9CEC-E2D65698B5F4}"/>
              </a:ext>
            </a:extLst>
          </p:cNvPr>
          <p:cNvSpPr/>
          <p:nvPr/>
        </p:nvSpPr>
        <p:spPr>
          <a:xfrm rot="16200000" flipV="1">
            <a:off x="5478981" y="3976098"/>
            <a:ext cx="775465" cy="38299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 name="直線矢印コネクタ 25">
            <a:extLst>
              <a:ext uri="{FF2B5EF4-FFF2-40B4-BE49-F238E27FC236}">
                <a16:creationId xmlns:a16="http://schemas.microsoft.com/office/drawing/2014/main" id="{C2435A77-AF66-41CD-9728-947AE1D3E612}"/>
              </a:ext>
            </a:extLst>
          </p:cNvPr>
          <p:cNvCxnSpPr/>
          <p:nvPr/>
        </p:nvCxnSpPr>
        <p:spPr>
          <a:xfrm flipV="1">
            <a:off x="6669982" y="4071861"/>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D1DC36D-AE09-48BA-A063-D773326D9442}"/>
              </a:ext>
            </a:extLst>
          </p:cNvPr>
          <p:cNvCxnSpPr>
            <a:cxnSpLocks/>
          </p:cNvCxnSpPr>
          <p:nvPr/>
        </p:nvCxnSpPr>
        <p:spPr>
          <a:xfrm>
            <a:off x="6671088" y="496339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9CADB75A-24C2-4AC2-B7A4-C0E55082407C}"/>
              </a:ext>
            </a:extLst>
          </p:cNvPr>
          <p:cNvSpPr txBox="1"/>
          <p:nvPr/>
        </p:nvSpPr>
        <p:spPr>
          <a:xfrm>
            <a:off x="6981118" y="4021883"/>
            <a:ext cx="806666" cy="338554"/>
          </a:xfrm>
          <a:prstGeom prst="rect">
            <a:avLst/>
          </a:prstGeom>
          <a:noFill/>
        </p:spPr>
        <p:txBody>
          <a:bodyPr wrap="square" rtlCol="0">
            <a:spAutoFit/>
          </a:bodyPr>
          <a:lstStyle/>
          <a:p>
            <a:pPr algn="ctr"/>
            <a:r>
              <a:rPr kumimoji="1" lang="ja-JP" altLang="en-US" sz="1600" dirty="0"/>
              <a:t>操作量</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54F49DF-6238-4C8D-95BF-ED530E60B774}"/>
                  </a:ext>
                </a:extLst>
              </p:cNvPr>
              <p:cNvSpPr txBox="1"/>
              <p:nvPr/>
            </p:nvSpPr>
            <p:spPr>
              <a:xfrm>
                <a:off x="8119588" y="4967287"/>
                <a:ext cx="591312" cy="261610"/>
              </a:xfrm>
              <a:prstGeom prst="rect">
                <a:avLst/>
              </a:prstGeom>
              <a:noFill/>
            </p:spPr>
            <p:txBody>
              <a:bodyPr wrap="square" rtlCol="0">
                <a:spAutoFit/>
              </a:bodyPr>
              <a:lstStyle/>
              <a:p>
                <a:pPr algn="ctr"/>
                <a:r>
                  <a:rPr kumimoji="1" lang="ja-JP" altLang="en-US" sz="1100" dirty="0"/>
                  <a:t>時間</a:t>
                </a:r>
                <a14:m>
                  <m:oMath xmlns:m="http://schemas.openxmlformats.org/officeDocument/2006/math">
                    <m:r>
                      <a:rPr kumimoji="1" lang="en-US" altLang="ja-JP" sz="1100" b="0" i="1" smtClean="0">
                        <a:latin typeface="Cambria Math" panose="02040503050406030204" pitchFamily="18" charset="0"/>
                      </a:rPr>
                      <m:t>𝑡</m:t>
                    </m:r>
                  </m:oMath>
                </a14:m>
                <a:endParaRPr kumimoji="1" lang="ja-JP" altLang="en-US" sz="1100" dirty="0"/>
              </a:p>
            </p:txBody>
          </p:sp>
        </mc:Choice>
        <mc:Fallback xmlns="">
          <p:sp>
            <p:nvSpPr>
              <p:cNvPr id="31" name="テキスト ボックス 30">
                <a:extLst>
                  <a:ext uri="{FF2B5EF4-FFF2-40B4-BE49-F238E27FC236}">
                    <a16:creationId xmlns:a16="http://schemas.microsoft.com/office/drawing/2014/main" id="{554F49DF-6238-4C8D-95BF-ED530E60B774}"/>
                  </a:ext>
                </a:extLst>
              </p:cNvPr>
              <p:cNvSpPr txBox="1">
                <a:spLocks noRot="1" noChangeAspect="1" noMove="1" noResize="1" noEditPoints="1" noAdjustHandles="1" noChangeArrowheads="1" noChangeShapeType="1" noTextEdit="1"/>
              </p:cNvSpPr>
              <p:nvPr/>
            </p:nvSpPr>
            <p:spPr>
              <a:xfrm>
                <a:off x="8119588" y="4967287"/>
                <a:ext cx="591312" cy="261610"/>
              </a:xfrm>
              <a:prstGeom prst="rect">
                <a:avLst/>
              </a:prstGeom>
              <a:blipFill>
                <a:blip r:embed="rId3"/>
                <a:stretch>
                  <a:fillRect t="-2326" b="-13953"/>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5F61522D-8EFA-4A24-8DBD-5AE9D764D966}"/>
              </a:ext>
            </a:extLst>
          </p:cNvPr>
          <p:cNvSpPr txBox="1"/>
          <p:nvPr/>
        </p:nvSpPr>
        <p:spPr>
          <a:xfrm>
            <a:off x="9383360" y="5510508"/>
            <a:ext cx="2185064" cy="369332"/>
          </a:xfrm>
          <a:prstGeom prst="rect">
            <a:avLst/>
          </a:prstGeom>
          <a:noFill/>
        </p:spPr>
        <p:txBody>
          <a:bodyPr wrap="square" rtlCol="0">
            <a:spAutoFit/>
          </a:bodyPr>
          <a:lstStyle/>
          <a:p>
            <a:pPr algn="ctr"/>
            <a:r>
              <a:rPr kumimoji="1" lang="ja-JP" altLang="en-US" dirty="0"/>
              <a:t>需要・水準を遵守</a:t>
            </a:r>
          </a:p>
        </p:txBody>
      </p:sp>
      <p:sp>
        <p:nvSpPr>
          <p:cNvPr id="34" name="フリーフォーム: 図形 33">
            <a:extLst>
              <a:ext uri="{FF2B5EF4-FFF2-40B4-BE49-F238E27FC236}">
                <a16:creationId xmlns:a16="http://schemas.microsoft.com/office/drawing/2014/main" id="{CBD6D92F-C628-479F-A095-C7592AC3E649}"/>
              </a:ext>
            </a:extLst>
          </p:cNvPr>
          <p:cNvSpPr/>
          <p:nvPr/>
        </p:nvSpPr>
        <p:spPr>
          <a:xfrm>
            <a:off x="6824743" y="431545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276AA0D2-9301-4CF7-A734-97A467D2503D}"/>
              </a:ext>
            </a:extLst>
          </p:cNvPr>
          <p:cNvSpPr/>
          <p:nvPr/>
        </p:nvSpPr>
        <p:spPr>
          <a:xfrm rot="5400000">
            <a:off x="8656782" y="4490269"/>
            <a:ext cx="298996" cy="38243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a:extLst>
              <a:ext uri="{FF2B5EF4-FFF2-40B4-BE49-F238E27FC236}">
                <a16:creationId xmlns:a16="http://schemas.microsoft.com/office/drawing/2014/main" id="{B1CD14CC-3FE3-408B-8CA3-55BAB0CDB20E}"/>
              </a:ext>
            </a:extLst>
          </p:cNvPr>
          <p:cNvCxnSpPr/>
          <p:nvPr/>
        </p:nvCxnSpPr>
        <p:spPr>
          <a:xfrm flipV="1">
            <a:off x="6657318" y="2956418"/>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1D7F490-A350-47EB-9F71-15AFEA6F55BB}"/>
              </a:ext>
            </a:extLst>
          </p:cNvPr>
          <p:cNvCxnSpPr>
            <a:cxnSpLocks/>
          </p:cNvCxnSpPr>
          <p:nvPr/>
        </p:nvCxnSpPr>
        <p:spPr>
          <a:xfrm>
            <a:off x="6658424" y="3847953"/>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6944C4F-C609-4B1C-88A8-E33EC3836139}"/>
              </a:ext>
            </a:extLst>
          </p:cNvPr>
          <p:cNvSpPr txBox="1"/>
          <p:nvPr/>
        </p:nvSpPr>
        <p:spPr>
          <a:xfrm>
            <a:off x="7014549" y="2913111"/>
            <a:ext cx="806666" cy="338554"/>
          </a:xfrm>
          <a:prstGeom prst="rect">
            <a:avLst/>
          </a:prstGeom>
          <a:noFill/>
        </p:spPr>
        <p:txBody>
          <a:bodyPr wrap="square" rtlCol="0">
            <a:spAutoFit/>
          </a:bodyPr>
          <a:lstStyle/>
          <a:p>
            <a:pPr algn="ctr"/>
            <a:r>
              <a:rPr kumimoji="1" lang="ja-JP" altLang="en-US" sz="1600" dirty="0"/>
              <a:t>外乱</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2CF040A5-7600-4EA8-B53E-C1FF21F4D26F}"/>
                  </a:ext>
                </a:extLst>
              </p:cNvPr>
              <p:cNvSpPr txBox="1"/>
              <p:nvPr/>
            </p:nvSpPr>
            <p:spPr>
              <a:xfrm>
                <a:off x="8124638" y="3853823"/>
                <a:ext cx="591312" cy="261610"/>
              </a:xfrm>
              <a:prstGeom prst="rect">
                <a:avLst/>
              </a:prstGeom>
              <a:noFill/>
            </p:spPr>
            <p:txBody>
              <a:bodyPr wrap="square" rtlCol="0">
                <a:spAutoFit/>
              </a:bodyPr>
              <a:lstStyle/>
              <a:p>
                <a:pPr algn="ctr"/>
                <a:r>
                  <a:rPr kumimoji="1" lang="ja-JP" altLang="en-US" sz="1100" dirty="0"/>
                  <a:t>時間</a:t>
                </a:r>
                <a14:m>
                  <m:oMath xmlns:m="http://schemas.openxmlformats.org/officeDocument/2006/math">
                    <m:r>
                      <a:rPr kumimoji="1" lang="en-US" altLang="ja-JP" sz="1100" b="0" i="1" smtClean="0">
                        <a:latin typeface="Cambria Math" panose="02040503050406030204" pitchFamily="18" charset="0"/>
                      </a:rPr>
                      <m:t>𝑡</m:t>
                    </m:r>
                  </m:oMath>
                </a14:m>
                <a:endParaRPr kumimoji="1" lang="ja-JP" altLang="en-US" sz="1100" dirty="0"/>
              </a:p>
            </p:txBody>
          </p:sp>
        </mc:Choice>
        <mc:Fallback xmlns="">
          <p:sp>
            <p:nvSpPr>
              <p:cNvPr id="39" name="テキスト ボックス 38">
                <a:extLst>
                  <a:ext uri="{FF2B5EF4-FFF2-40B4-BE49-F238E27FC236}">
                    <a16:creationId xmlns:a16="http://schemas.microsoft.com/office/drawing/2014/main" id="{2CF040A5-7600-4EA8-B53E-C1FF21F4D26F}"/>
                  </a:ext>
                </a:extLst>
              </p:cNvPr>
              <p:cNvSpPr txBox="1">
                <a:spLocks noRot="1" noChangeAspect="1" noMove="1" noResize="1" noEditPoints="1" noAdjustHandles="1" noChangeArrowheads="1" noChangeShapeType="1" noTextEdit="1"/>
              </p:cNvSpPr>
              <p:nvPr/>
            </p:nvSpPr>
            <p:spPr>
              <a:xfrm>
                <a:off x="8124638" y="3853823"/>
                <a:ext cx="591312" cy="261610"/>
              </a:xfrm>
              <a:prstGeom prst="rect">
                <a:avLst/>
              </a:prstGeom>
              <a:blipFill>
                <a:blip r:embed="rId2"/>
                <a:stretch>
                  <a:fillRect t="-2326" b="-13953"/>
                </a:stretch>
              </a:blipFill>
            </p:spPr>
            <p:txBody>
              <a:bodyPr/>
              <a:lstStyle/>
              <a:p>
                <a:r>
                  <a:rPr lang="ja-JP" altLang="en-US">
                    <a:noFill/>
                  </a:rPr>
                  <a:t> </a:t>
                </a:r>
              </a:p>
            </p:txBody>
          </p:sp>
        </mc:Fallback>
      </mc:AlternateContent>
      <p:sp>
        <p:nvSpPr>
          <p:cNvPr id="40" name="フリーフォーム: 図形 39">
            <a:extLst>
              <a:ext uri="{FF2B5EF4-FFF2-40B4-BE49-F238E27FC236}">
                <a16:creationId xmlns:a16="http://schemas.microsoft.com/office/drawing/2014/main" id="{0BA44D68-D809-477D-ACAB-8D8FCB76E843}"/>
              </a:ext>
            </a:extLst>
          </p:cNvPr>
          <p:cNvSpPr/>
          <p:nvPr/>
        </p:nvSpPr>
        <p:spPr>
          <a:xfrm flipV="1">
            <a:off x="6808408" y="3381549"/>
            <a:ext cx="1451912" cy="383396"/>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46AC6E-657C-4EC7-9D8A-A0DE7613C6BE}"/>
              </a:ext>
            </a:extLst>
          </p:cNvPr>
          <p:cNvSpPr txBox="1"/>
          <p:nvPr/>
        </p:nvSpPr>
        <p:spPr>
          <a:xfrm>
            <a:off x="9335905" y="4358383"/>
            <a:ext cx="2185064" cy="369332"/>
          </a:xfrm>
          <a:prstGeom prst="rect">
            <a:avLst/>
          </a:prstGeom>
          <a:noFill/>
        </p:spPr>
        <p:txBody>
          <a:bodyPr wrap="square" rtlCol="0">
            <a:spAutoFit/>
          </a:bodyPr>
          <a:lstStyle/>
          <a:p>
            <a:pPr algn="ctr"/>
            <a:r>
              <a:rPr kumimoji="1" lang="ja-JP" altLang="en-US" dirty="0"/>
              <a:t>操業コストを削減</a:t>
            </a:r>
          </a:p>
        </p:txBody>
      </p:sp>
      <p:sp>
        <p:nvSpPr>
          <p:cNvPr id="43" name="テキスト ボックス 42">
            <a:extLst>
              <a:ext uri="{FF2B5EF4-FFF2-40B4-BE49-F238E27FC236}">
                <a16:creationId xmlns:a16="http://schemas.microsoft.com/office/drawing/2014/main" id="{F453ECBA-4191-492B-B872-0737F5675D32}"/>
              </a:ext>
            </a:extLst>
          </p:cNvPr>
          <p:cNvSpPr txBox="1"/>
          <p:nvPr/>
        </p:nvSpPr>
        <p:spPr>
          <a:xfrm>
            <a:off x="8999121" y="3261375"/>
            <a:ext cx="2758547" cy="369332"/>
          </a:xfrm>
          <a:prstGeom prst="rect">
            <a:avLst/>
          </a:prstGeom>
          <a:noFill/>
        </p:spPr>
        <p:txBody>
          <a:bodyPr wrap="square" rtlCol="0">
            <a:spAutoFit/>
          </a:bodyPr>
          <a:lstStyle/>
          <a:p>
            <a:pPr algn="ctr"/>
            <a:r>
              <a:rPr kumimoji="1" lang="ja-JP" altLang="en-US" dirty="0"/>
              <a:t>与えられる外乱に合わせる</a:t>
            </a:r>
          </a:p>
        </p:txBody>
      </p:sp>
      <p:sp>
        <p:nvSpPr>
          <p:cNvPr id="45" name="テキスト ボックス 44">
            <a:extLst>
              <a:ext uri="{FF2B5EF4-FFF2-40B4-BE49-F238E27FC236}">
                <a16:creationId xmlns:a16="http://schemas.microsoft.com/office/drawing/2014/main" id="{319FE35D-4CAE-443B-B405-CB23D5BB6A4C}"/>
              </a:ext>
            </a:extLst>
          </p:cNvPr>
          <p:cNvSpPr txBox="1"/>
          <p:nvPr/>
        </p:nvSpPr>
        <p:spPr>
          <a:xfrm>
            <a:off x="7344780" y="1753845"/>
            <a:ext cx="3494500" cy="400110"/>
          </a:xfrm>
          <a:prstGeom prst="rect">
            <a:avLst/>
          </a:prstGeom>
          <a:noFill/>
        </p:spPr>
        <p:txBody>
          <a:bodyPr wrap="square" rtlCol="0">
            <a:spAutoFit/>
          </a:bodyPr>
          <a:lstStyle/>
          <a:p>
            <a:pPr algn="ctr"/>
            <a:r>
              <a:rPr kumimoji="1" lang="ja-JP" altLang="en-US" sz="2000" dirty="0"/>
              <a:t>操業計画最適化への定式化</a:t>
            </a:r>
          </a:p>
        </p:txBody>
      </p:sp>
      <p:sp>
        <p:nvSpPr>
          <p:cNvPr id="46" name="テキスト ボックス 45">
            <a:extLst>
              <a:ext uri="{FF2B5EF4-FFF2-40B4-BE49-F238E27FC236}">
                <a16:creationId xmlns:a16="http://schemas.microsoft.com/office/drawing/2014/main" id="{FCA22123-8934-4322-A7E4-CA67C85625E4}"/>
              </a:ext>
            </a:extLst>
          </p:cNvPr>
          <p:cNvSpPr txBox="1"/>
          <p:nvPr/>
        </p:nvSpPr>
        <p:spPr>
          <a:xfrm>
            <a:off x="940289" y="1748017"/>
            <a:ext cx="3925447" cy="400110"/>
          </a:xfrm>
          <a:prstGeom prst="rect">
            <a:avLst/>
          </a:prstGeom>
          <a:noFill/>
        </p:spPr>
        <p:txBody>
          <a:bodyPr wrap="square" rtlCol="0">
            <a:spAutoFit/>
          </a:bodyPr>
          <a:lstStyle/>
          <a:p>
            <a:pPr algn="ctr"/>
            <a:r>
              <a:rPr kumimoji="1" lang="ja-JP" altLang="en-US" sz="2000" dirty="0"/>
              <a:t>操業最適化を意識したモデル化</a:t>
            </a:r>
          </a:p>
        </p:txBody>
      </p:sp>
      <p:cxnSp>
        <p:nvCxnSpPr>
          <p:cNvPr id="47" name="直線コネクタ 46">
            <a:extLst>
              <a:ext uri="{FF2B5EF4-FFF2-40B4-BE49-F238E27FC236}">
                <a16:creationId xmlns:a16="http://schemas.microsoft.com/office/drawing/2014/main" id="{54D22498-CC2D-48DC-8B1B-66C4CE6D82FD}"/>
              </a:ext>
            </a:extLst>
          </p:cNvPr>
          <p:cNvCxnSpPr>
            <a:cxnSpLocks/>
          </p:cNvCxnSpPr>
          <p:nvPr/>
        </p:nvCxnSpPr>
        <p:spPr>
          <a:xfrm flipH="1">
            <a:off x="291605" y="2148127"/>
            <a:ext cx="5138283"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0586C76-6DD7-47C2-9E21-1E67E45092CE}"/>
              </a:ext>
            </a:extLst>
          </p:cNvPr>
          <p:cNvCxnSpPr>
            <a:cxnSpLocks/>
          </p:cNvCxnSpPr>
          <p:nvPr/>
        </p:nvCxnSpPr>
        <p:spPr>
          <a:xfrm flipH="1">
            <a:off x="6227744" y="2148127"/>
            <a:ext cx="5652111"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2A0E1282-6104-44CB-90C8-BCB6C7C70AF2}"/>
              </a:ext>
            </a:extLst>
          </p:cNvPr>
          <p:cNvSpPr txBox="1"/>
          <p:nvPr/>
        </p:nvSpPr>
        <p:spPr>
          <a:xfrm>
            <a:off x="6209785" y="2360416"/>
            <a:ext cx="5764490"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制約条件を満たす範囲で、コスト最小な操業計画を算出</a:t>
            </a:r>
          </a:p>
        </p:txBody>
      </p:sp>
      <p:sp>
        <p:nvSpPr>
          <p:cNvPr id="50" name="テキスト ボックス 49">
            <a:extLst>
              <a:ext uri="{FF2B5EF4-FFF2-40B4-BE49-F238E27FC236}">
                <a16:creationId xmlns:a16="http://schemas.microsoft.com/office/drawing/2014/main" id="{79732A52-E9FE-45DD-AA3C-3A09A4A5B153}"/>
              </a:ext>
            </a:extLst>
          </p:cNvPr>
          <p:cNvSpPr txBox="1"/>
          <p:nvPr/>
        </p:nvSpPr>
        <p:spPr>
          <a:xfrm>
            <a:off x="196355" y="2360416"/>
            <a:ext cx="5328144"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操業上、考慮が必要な制約・コストを数式として表現</a:t>
            </a:r>
          </a:p>
        </p:txBody>
      </p:sp>
      <p:sp>
        <p:nvSpPr>
          <p:cNvPr id="51" name="矢印: 右 50">
            <a:extLst>
              <a:ext uri="{FF2B5EF4-FFF2-40B4-BE49-F238E27FC236}">
                <a16:creationId xmlns:a16="http://schemas.microsoft.com/office/drawing/2014/main" id="{02F15A19-82A1-4B51-B83D-341C2C8063D8}"/>
              </a:ext>
            </a:extLst>
          </p:cNvPr>
          <p:cNvSpPr/>
          <p:nvPr/>
        </p:nvSpPr>
        <p:spPr>
          <a:xfrm rot="5400000">
            <a:off x="2306939" y="5741866"/>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3" name="直線コネクタ 52">
            <a:extLst>
              <a:ext uri="{FF2B5EF4-FFF2-40B4-BE49-F238E27FC236}">
                <a16:creationId xmlns:a16="http://schemas.microsoft.com/office/drawing/2014/main" id="{079786BD-5026-4C58-997A-ECB3181AF6C6}"/>
              </a:ext>
            </a:extLst>
          </p:cNvPr>
          <p:cNvCxnSpPr/>
          <p:nvPr/>
        </p:nvCxnSpPr>
        <p:spPr>
          <a:xfrm>
            <a:off x="6669982" y="482306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AD08CEFC-0892-4984-B3E0-C2BB7C5F436B}"/>
                  </a:ext>
                </a:extLst>
              </p:cNvPr>
              <p:cNvSpPr txBox="1"/>
              <p:nvPr/>
            </p:nvSpPr>
            <p:spPr>
              <a:xfrm>
                <a:off x="846605" y="2827571"/>
                <a:ext cx="139306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𝐿</m:t>
                      </m:r>
                      <m:r>
                        <a:rPr kumimoji="1" lang="en-US" altLang="ja-JP" sz="1600" b="0" i="1" smtClean="0">
                          <a:latin typeface="Cambria Math" panose="02040503050406030204" pitchFamily="18" charset="0"/>
                        </a:rPr>
                        <m:t>≤</m:t>
                      </m:r>
                      <m:r>
                        <m:rPr>
                          <m:nor/>
                        </m:rPr>
                        <a:rPr kumimoji="1" lang="ja-JP" altLang="en-US" sz="1600" dirty="0"/>
                        <m:t>品質</m:t>
                      </m:r>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𝑈</m:t>
                      </m:r>
                    </m:oMath>
                  </m:oMathPara>
                </a14:m>
                <a:endParaRPr kumimoji="1" lang="ja-JP" altLang="en-US" sz="1600" dirty="0"/>
              </a:p>
            </p:txBody>
          </p:sp>
        </mc:Choice>
        <mc:Fallback xmlns="">
          <p:sp>
            <p:nvSpPr>
              <p:cNvPr id="54" name="テキスト ボックス 53">
                <a:extLst>
                  <a:ext uri="{FF2B5EF4-FFF2-40B4-BE49-F238E27FC236}">
                    <a16:creationId xmlns:a16="http://schemas.microsoft.com/office/drawing/2014/main" id="{AD08CEFC-0892-4984-B3E0-C2BB7C5F436B}"/>
                  </a:ext>
                </a:extLst>
              </p:cNvPr>
              <p:cNvSpPr txBox="1">
                <a:spLocks noRot="1" noChangeAspect="1" noMove="1" noResize="1" noEditPoints="1" noAdjustHandles="1" noChangeArrowheads="1" noChangeShapeType="1" noTextEdit="1"/>
              </p:cNvSpPr>
              <p:nvPr/>
            </p:nvSpPr>
            <p:spPr>
              <a:xfrm>
                <a:off x="846605" y="2827571"/>
                <a:ext cx="1393067" cy="338554"/>
              </a:xfrm>
              <a:prstGeom prst="rect">
                <a:avLst/>
              </a:prstGeom>
              <a:blipFill>
                <a:blip r:embed="rId4"/>
                <a:stretch>
                  <a:fillRect b="-18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33C66D31-40F0-4745-8BAC-ADFDC315C003}"/>
                  </a:ext>
                </a:extLst>
              </p:cNvPr>
              <p:cNvSpPr txBox="1"/>
              <p:nvPr/>
            </p:nvSpPr>
            <p:spPr>
              <a:xfrm>
                <a:off x="1307873" y="4714879"/>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33C66D31-40F0-4745-8BAC-ADFDC315C003}"/>
                  </a:ext>
                </a:extLst>
              </p:cNvPr>
              <p:cNvSpPr txBox="1">
                <a:spLocks noRot="1" noChangeAspect="1" noMove="1" noResize="1" noEditPoints="1" noAdjustHandles="1" noChangeArrowheads="1" noChangeShapeType="1" noTextEdit="1"/>
              </p:cNvSpPr>
              <p:nvPr/>
            </p:nvSpPr>
            <p:spPr>
              <a:xfrm>
                <a:off x="1307873" y="4714879"/>
                <a:ext cx="667154"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86736509-240E-4E62-936B-B27BA461AAE3}"/>
                  </a:ext>
                </a:extLst>
              </p:cNvPr>
              <p:cNvSpPr txBox="1"/>
              <p:nvPr/>
            </p:nvSpPr>
            <p:spPr>
              <a:xfrm>
                <a:off x="3450765" y="4714879"/>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6" name="テキスト ボックス 55">
                <a:extLst>
                  <a:ext uri="{FF2B5EF4-FFF2-40B4-BE49-F238E27FC236}">
                    <a16:creationId xmlns:a16="http://schemas.microsoft.com/office/drawing/2014/main" id="{86736509-240E-4E62-936B-B27BA461AAE3}"/>
                  </a:ext>
                </a:extLst>
              </p:cNvPr>
              <p:cNvSpPr txBox="1">
                <a:spLocks noRot="1" noChangeAspect="1" noMove="1" noResize="1" noEditPoints="1" noAdjustHandles="1" noChangeArrowheads="1" noChangeShapeType="1" noTextEdit="1"/>
              </p:cNvSpPr>
              <p:nvPr/>
            </p:nvSpPr>
            <p:spPr>
              <a:xfrm>
                <a:off x="3450765" y="4714879"/>
                <a:ext cx="667154" cy="338554"/>
              </a:xfrm>
              <a:prstGeom prst="rect">
                <a:avLst/>
              </a:prstGeom>
              <a:blipFill>
                <a:blip r:embed="rId6"/>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D39876E-27F8-407A-A8A1-C15A9497962D}"/>
                  </a:ext>
                </a:extLst>
              </p:cNvPr>
              <p:cNvSpPr txBox="1"/>
              <p:nvPr/>
            </p:nvSpPr>
            <p:spPr>
              <a:xfrm>
                <a:off x="3345335" y="5672993"/>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7" name="テキスト ボックス 56">
                <a:extLst>
                  <a:ext uri="{FF2B5EF4-FFF2-40B4-BE49-F238E27FC236}">
                    <a16:creationId xmlns:a16="http://schemas.microsoft.com/office/drawing/2014/main" id="{CD39876E-27F8-407A-A8A1-C15A9497962D}"/>
                  </a:ext>
                </a:extLst>
              </p:cNvPr>
              <p:cNvSpPr txBox="1">
                <a:spLocks noRot="1" noChangeAspect="1" noMove="1" noResize="1" noEditPoints="1" noAdjustHandles="1" noChangeArrowheads="1" noChangeShapeType="1" noTextEdit="1"/>
              </p:cNvSpPr>
              <p:nvPr/>
            </p:nvSpPr>
            <p:spPr>
              <a:xfrm>
                <a:off x="3345335" y="5672993"/>
                <a:ext cx="667154"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EB6D604-CCD9-40A7-93F0-03B5AC6627A1}"/>
                  </a:ext>
                </a:extLst>
              </p:cNvPr>
              <p:cNvSpPr txBox="1"/>
              <p:nvPr/>
            </p:nvSpPr>
            <p:spPr>
              <a:xfrm>
                <a:off x="7539469" y="516036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8" name="テキスト ボックス 57">
                <a:extLst>
                  <a:ext uri="{FF2B5EF4-FFF2-40B4-BE49-F238E27FC236}">
                    <a16:creationId xmlns:a16="http://schemas.microsoft.com/office/drawing/2014/main" id="{EEB6D604-CCD9-40A7-93F0-03B5AC6627A1}"/>
                  </a:ext>
                </a:extLst>
              </p:cNvPr>
              <p:cNvSpPr txBox="1">
                <a:spLocks noRot="1" noChangeAspect="1" noMove="1" noResize="1" noEditPoints="1" noAdjustHandles="1" noChangeArrowheads="1" noChangeShapeType="1" noTextEdit="1"/>
              </p:cNvSpPr>
              <p:nvPr/>
            </p:nvSpPr>
            <p:spPr>
              <a:xfrm>
                <a:off x="7539469" y="5160364"/>
                <a:ext cx="667154" cy="338554"/>
              </a:xfrm>
              <a:prstGeom prst="rect">
                <a:avLst/>
              </a:prstGeom>
              <a:blipFill>
                <a:blip r:embed="rId8"/>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862D5F37-409C-4E89-BE98-527363AC2C31}"/>
                  </a:ext>
                </a:extLst>
              </p:cNvPr>
              <p:cNvSpPr txBox="1"/>
              <p:nvPr/>
            </p:nvSpPr>
            <p:spPr>
              <a:xfrm>
                <a:off x="7579104" y="289059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9" name="テキスト ボックス 58">
                <a:extLst>
                  <a:ext uri="{FF2B5EF4-FFF2-40B4-BE49-F238E27FC236}">
                    <a16:creationId xmlns:a16="http://schemas.microsoft.com/office/drawing/2014/main" id="{862D5F37-409C-4E89-BE98-527363AC2C31}"/>
                  </a:ext>
                </a:extLst>
              </p:cNvPr>
              <p:cNvSpPr txBox="1">
                <a:spLocks noRot="1" noChangeAspect="1" noMove="1" noResize="1" noEditPoints="1" noAdjustHandles="1" noChangeArrowheads="1" noChangeShapeType="1" noTextEdit="1"/>
              </p:cNvSpPr>
              <p:nvPr/>
            </p:nvSpPr>
            <p:spPr>
              <a:xfrm>
                <a:off x="7579104" y="2890595"/>
                <a:ext cx="667154" cy="338554"/>
              </a:xfrm>
              <a:prstGeom prst="rect">
                <a:avLst/>
              </a:prstGeom>
              <a:blipFill>
                <a:blip r:embed="rId9"/>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FB5FC8C1-567F-4671-835C-E3B81286ECC3}"/>
                  </a:ext>
                </a:extLst>
              </p:cNvPr>
              <p:cNvSpPr txBox="1"/>
              <p:nvPr/>
            </p:nvSpPr>
            <p:spPr>
              <a:xfrm>
                <a:off x="7642080" y="401593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0" name="テキスト ボックス 59">
                <a:extLst>
                  <a:ext uri="{FF2B5EF4-FFF2-40B4-BE49-F238E27FC236}">
                    <a16:creationId xmlns:a16="http://schemas.microsoft.com/office/drawing/2014/main" id="{FB5FC8C1-567F-4671-835C-E3B81286ECC3}"/>
                  </a:ext>
                </a:extLst>
              </p:cNvPr>
              <p:cNvSpPr txBox="1">
                <a:spLocks noRot="1" noChangeAspect="1" noMove="1" noResize="1" noEditPoints="1" noAdjustHandles="1" noChangeArrowheads="1" noChangeShapeType="1" noTextEdit="1"/>
              </p:cNvSpPr>
              <p:nvPr/>
            </p:nvSpPr>
            <p:spPr>
              <a:xfrm>
                <a:off x="7642080" y="4015934"/>
                <a:ext cx="667154" cy="338554"/>
              </a:xfrm>
              <a:prstGeom prst="rect">
                <a:avLst/>
              </a:prstGeom>
              <a:blipFill>
                <a:blip r:embed="rId10"/>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8B65B922-8C57-47BC-8AE1-99DB002773C2}"/>
                  </a:ext>
                </a:extLst>
              </p:cNvPr>
              <p:cNvSpPr txBox="1"/>
              <p:nvPr/>
            </p:nvSpPr>
            <p:spPr>
              <a:xfrm>
                <a:off x="600584" y="3196022"/>
                <a:ext cx="1843191"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ja-JP" altLang="en-US" sz="1600" i="1" dirty="0" smtClean="0">
                          <a:latin typeface="Cambria Math" panose="02040503050406030204" pitchFamily="18" charset="0"/>
                        </a:rPr>
                        <m:t>コスト</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ja-JP" altLang="en-US" sz="1600" i="1">
                          <a:latin typeface="Cambria Math" panose="02040503050406030204" pitchFamily="18" charset="0"/>
                        </a:rPr>
                        <m:t>操作量</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1" name="テキスト ボックス 60">
                <a:extLst>
                  <a:ext uri="{FF2B5EF4-FFF2-40B4-BE49-F238E27FC236}">
                    <a16:creationId xmlns:a16="http://schemas.microsoft.com/office/drawing/2014/main" id="{8B65B922-8C57-47BC-8AE1-99DB002773C2}"/>
                  </a:ext>
                </a:extLst>
              </p:cNvPr>
              <p:cNvSpPr txBox="1">
                <a:spLocks noRot="1" noChangeAspect="1" noMove="1" noResize="1" noEditPoints="1" noAdjustHandles="1" noChangeArrowheads="1" noChangeShapeType="1" noTextEdit="1"/>
              </p:cNvSpPr>
              <p:nvPr/>
            </p:nvSpPr>
            <p:spPr>
              <a:xfrm>
                <a:off x="600584" y="3196022"/>
                <a:ext cx="1843191" cy="338554"/>
              </a:xfrm>
              <a:prstGeom prst="rect">
                <a:avLst/>
              </a:prstGeom>
              <a:blipFill>
                <a:blip r:embed="rId11"/>
                <a:stretch>
                  <a:fillRect b="-10714"/>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DA399358-37EF-4C33-B80F-465DD4D77545}"/>
              </a:ext>
            </a:extLst>
          </p:cNvPr>
          <p:cNvSpPr txBox="1"/>
          <p:nvPr/>
        </p:nvSpPr>
        <p:spPr>
          <a:xfrm>
            <a:off x="2544171" y="2827571"/>
            <a:ext cx="2425830" cy="338554"/>
          </a:xfrm>
          <a:prstGeom prst="rect">
            <a:avLst/>
          </a:prstGeom>
          <a:noFill/>
        </p:spPr>
        <p:txBody>
          <a:bodyPr wrap="square" rtlCol="0">
            <a:spAutoFit/>
          </a:bodyPr>
          <a:lstStyle/>
          <a:p>
            <a:r>
              <a:rPr kumimoji="1" lang="ja-JP" altLang="en-US" sz="1600" dirty="0"/>
              <a:t>：品質が水準を遵守したい</a:t>
            </a:r>
          </a:p>
        </p:txBody>
      </p:sp>
      <p:sp>
        <p:nvSpPr>
          <p:cNvPr id="63" name="テキスト ボックス 62">
            <a:extLst>
              <a:ext uri="{FF2B5EF4-FFF2-40B4-BE49-F238E27FC236}">
                <a16:creationId xmlns:a16="http://schemas.microsoft.com/office/drawing/2014/main" id="{723B4A85-62B8-4A79-87A2-59085880DAA0}"/>
              </a:ext>
            </a:extLst>
          </p:cNvPr>
          <p:cNvSpPr txBox="1"/>
          <p:nvPr/>
        </p:nvSpPr>
        <p:spPr>
          <a:xfrm>
            <a:off x="2544171" y="3196022"/>
            <a:ext cx="2501810" cy="338554"/>
          </a:xfrm>
          <a:prstGeom prst="rect">
            <a:avLst/>
          </a:prstGeom>
          <a:noFill/>
        </p:spPr>
        <p:txBody>
          <a:bodyPr wrap="square" rtlCol="0">
            <a:spAutoFit/>
          </a:bodyPr>
          <a:lstStyle/>
          <a:p>
            <a:r>
              <a:rPr kumimoji="1" lang="ja-JP" altLang="en-US" sz="1600" dirty="0"/>
              <a:t>：操業コストを減らしたい</a:t>
            </a:r>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2F9083F-675D-4048-B03B-3DB54C9A2660}"/>
                  </a:ext>
                </a:extLst>
              </p:cNvPr>
              <p:cNvSpPr txBox="1"/>
              <p:nvPr/>
            </p:nvSpPr>
            <p:spPr>
              <a:xfrm>
                <a:off x="638438" y="4192457"/>
                <a:ext cx="16756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4" name="テキスト ボックス 63">
                <a:extLst>
                  <a:ext uri="{FF2B5EF4-FFF2-40B4-BE49-F238E27FC236}">
                    <a16:creationId xmlns:a16="http://schemas.microsoft.com/office/drawing/2014/main" id="{52F9083F-675D-4048-B03B-3DB54C9A2660}"/>
                  </a:ext>
                </a:extLst>
              </p:cNvPr>
              <p:cNvSpPr txBox="1">
                <a:spLocks noRot="1" noChangeAspect="1" noMove="1" noResize="1" noEditPoints="1" noAdjustHandles="1" noChangeArrowheads="1" noChangeShapeType="1" noTextEdit="1"/>
              </p:cNvSpPr>
              <p:nvPr/>
            </p:nvSpPr>
            <p:spPr>
              <a:xfrm>
                <a:off x="638438" y="4192457"/>
                <a:ext cx="1675628" cy="338554"/>
              </a:xfrm>
              <a:prstGeom prst="rect">
                <a:avLst/>
              </a:prstGeom>
              <a:blipFill>
                <a:blip r:embed="rId12"/>
                <a:stretch>
                  <a:fillRect b="-12727"/>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BA2E46FE-CDEA-42EF-8C78-BEE30F641D9E}"/>
              </a:ext>
            </a:extLst>
          </p:cNvPr>
          <p:cNvSpPr txBox="1"/>
          <p:nvPr/>
        </p:nvSpPr>
        <p:spPr>
          <a:xfrm>
            <a:off x="2513905" y="4192457"/>
            <a:ext cx="2456095" cy="338554"/>
          </a:xfrm>
          <a:prstGeom prst="rect">
            <a:avLst/>
          </a:prstGeom>
          <a:noFill/>
        </p:spPr>
        <p:txBody>
          <a:bodyPr wrap="square" rtlCol="0">
            <a:spAutoFit/>
          </a:bodyPr>
          <a:lstStyle/>
          <a:p>
            <a:r>
              <a:rPr kumimoji="1" lang="ja-JP" altLang="en-US" sz="1600" dirty="0"/>
              <a:t>：各変数は特性に従うべき</a:t>
            </a:r>
          </a:p>
        </p:txBody>
      </p:sp>
      <p:sp>
        <p:nvSpPr>
          <p:cNvPr id="66" name="吹き出し: 角を丸めた四角形 65">
            <a:extLst>
              <a:ext uri="{FF2B5EF4-FFF2-40B4-BE49-F238E27FC236}">
                <a16:creationId xmlns:a16="http://schemas.microsoft.com/office/drawing/2014/main" id="{DC5AFAAD-76E6-4432-839D-037AC4FBD9BA}"/>
              </a:ext>
            </a:extLst>
          </p:cNvPr>
          <p:cNvSpPr/>
          <p:nvPr/>
        </p:nvSpPr>
        <p:spPr>
          <a:xfrm>
            <a:off x="4245458" y="4644280"/>
            <a:ext cx="1429757" cy="590783"/>
          </a:xfrm>
          <a:prstGeom prst="wedgeRoundRectCallout">
            <a:avLst>
              <a:gd name="adj1" fmla="val -39020"/>
              <a:gd name="adj2" fmla="val -6600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rPr>
              <a:t>データ駆動の使いどころ</a:t>
            </a:r>
          </a:p>
        </p:txBody>
      </p:sp>
      <p:cxnSp>
        <p:nvCxnSpPr>
          <p:cNvPr id="15" name="直線矢印コネクタ 14">
            <a:extLst>
              <a:ext uri="{FF2B5EF4-FFF2-40B4-BE49-F238E27FC236}">
                <a16:creationId xmlns:a16="http://schemas.microsoft.com/office/drawing/2014/main" id="{9931BB36-7E2D-44E7-B2AD-7F57013A70A9}"/>
              </a:ext>
            </a:extLst>
          </p:cNvPr>
          <p:cNvCxnSpPr/>
          <p:nvPr/>
        </p:nvCxnSpPr>
        <p:spPr>
          <a:xfrm>
            <a:off x="8801100" y="5559218"/>
            <a:ext cx="0" cy="251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04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23708" y="241300"/>
            <a:ext cx="11400125" cy="518094"/>
          </a:xfrm>
        </p:spPr>
        <p:txBody>
          <a:bodyPr anchor="ctr">
            <a:normAutofit/>
          </a:bodyPr>
          <a:lstStyle/>
          <a:p>
            <a:r>
              <a:rPr lang="en-US" altLang="ja-JP" dirty="0"/>
              <a:t>RO</a:t>
            </a:r>
            <a:r>
              <a:rPr lang="ja-JP" altLang="en-US" dirty="0"/>
              <a:t>膜運転最適化の目的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a:xfrm>
            <a:off x="11608823" y="6356350"/>
            <a:ext cx="398958" cy="365125"/>
          </a:xfrm>
        </p:spPr>
        <p:txBody>
          <a:bodyPr wrap="none" anchor="ctr">
            <a:normAutofit/>
          </a:bodyPr>
          <a:lstStyle/>
          <a:p>
            <a:pPr>
              <a:spcAft>
                <a:spcPts val="600"/>
              </a:spcAft>
            </a:pPr>
            <a:fld id="{584EAAFE-CFE5-40AD-8E95-5BFF290DC5CF}" type="slidenum">
              <a:rPr kumimoji="1" lang="ja-JP" altLang="en-US" smtClean="0"/>
              <a:pPr>
                <a:spcAft>
                  <a:spcPts val="600"/>
                </a:spcAft>
              </a:pPr>
              <a:t>12</a:t>
            </a:fld>
            <a:endParaRPr kumimoji="1" lang="ja-JP" altLang="en-US"/>
          </a:p>
        </p:txBody>
      </p:sp>
      <p:sp>
        <p:nvSpPr>
          <p:cNvPr id="2" name="正方形/長方形 1">
            <a:extLst>
              <a:ext uri="{FF2B5EF4-FFF2-40B4-BE49-F238E27FC236}">
                <a16:creationId xmlns:a16="http://schemas.microsoft.com/office/drawing/2014/main" id="{BDAA06C8-E14E-4AF3-9B79-87D6F2871CCC}"/>
              </a:ext>
            </a:extLst>
          </p:cNvPr>
          <p:cNvSpPr/>
          <p:nvPr/>
        </p:nvSpPr>
        <p:spPr>
          <a:xfrm>
            <a:off x="6167035" y="359957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r>
              <a:rPr kumimoji="1" lang="ja-JP" altLang="en-US" dirty="0">
                <a:solidFill>
                  <a:schemeClr val="tx1"/>
                </a:solidFill>
              </a:rPr>
              <a:t>膜</a:t>
            </a:r>
          </a:p>
        </p:txBody>
      </p:sp>
      <p:cxnSp>
        <p:nvCxnSpPr>
          <p:cNvPr id="23" name="直線矢印コネクタ 22">
            <a:extLst>
              <a:ext uri="{FF2B5EF4-FFF2-40B4-BE49-F238E27FC236}">
                <a16:creationId xmlns:a16="http://schemas.microsoft.com/office/drawing/2014/main" id="{47E3B504-4CCB-49E2-BBE9-FB02CBD62A8A}"/>
              </a:ext>
            </a:extLst>
          </p:cNvPr>
          <p:cNvCxnSpPr>
            <a:cxnSpLocks/>
            <a:stCxn id="41" idx="3"/>
            <a:endCxn id="2" idx="1"/>
          </p:cNvCxnSpPr>
          <p:nvPr/>
        </p:nvCxnSpPr>
        <p:spPr>
          <a:xfrm>
            <a:off x="3604551" y="3771256"/>
            <a:ext cx="25624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76574E0E-8157-4902-A393-496850636155}"/>
              </a:ext>
            </a:extLst>
          </p:cNvPr>
          <p:cNvCxnSpPr>
            <a:cxnSpLocks/>
            <a:stCxn id="2" idx="3"/>
            <a:endCxn id="78" idx="1"/>
          </p:cNvCxnSpPr>
          <p:nvPr/>
        </p:nvCxnSpPr>
        <p:spPr>
          <a:xfrm>
            <a:off x="7320562" y="3771256"/>
            <a:ext cx="706104"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矢印: 下 34">
            <a:extLst>
              <a:ext uri="{FF2B5EF4-FFF2-40B4-BE49-F238E27FC236}">
                <a16:creationId xmlns:a16="http://schemas.microsoft.com/office/drawing/2014/main" id="{4475C6A2-D934-481F-A6D2-73C7362B1CE5}"/>
              </a:ext>
            </a:extLst>
          </p:cNvPr>
          <p:cNvSpPr/>
          <p:nvPr/>
        </p:nvSpPr>
        <p:spPr>
          <a:xfrm>
            <a:off x="1627628" y="323067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矢印: 下 35">
            <a:extLst>
              <a:ext uri="{FF2B5EF4-FFF2-40B4-BE49-F238E27FC236}">
                <a16:creationId xmlns:a16="http://schemas.microsoft.com/office/drawing/2014/main" id="{FEB2C1E2-CD94-4124-A889-2CEDCCE7DEB4}"/>
              </a:ext>
            </a:extLst>
          </p:cNvPr>
          <p:cNvSpPr/>
          <p:nvPr/>
        </p:nvSpPr>
        <p:spPr>
          <a:xfrm>
            <a:off x="4725816" y="323067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33F24DBE-275C-45E1-867C-BA49248E1D44}"/>
              </a:ext>
            </a:extLst>
          </p:cNvPr>
          <p:cNvSpPr txBox="1"/>
          <p:nvPr/>
        </p:nvSpPr>
        <p:spPr>
          <a:xfrm>
            <a:off x="1264818" y="2798700"/>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41" name="正方形/長方形 40">
            <a:extLst>
              <a:ext uri="{FF2B5EF4-FFF2-40B4-BE49-F238E27FC236}">
                <a16:creationId xmlns:a16="http://schemas.microsoft.com/office/drawing/2014/main" id="{8E01734F-6330-4C33-AA17-65965476CE15}"/>
              </a:ext>
            </a:extLst>
          </p:cNvPr>
          <p:cNvSpPr/>
          <p:nvPr/>
        </p:nvSpPr>
        <p:spPr>
          <a:xfrm>
            <a:off x="2608118" y="356352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r>
              <a:rPr kumimoji="1" lang="ja-JP" altLang="en-US" dirty="0">
                <a:solidFill>
                  <a:schemeClr val="tx1"/>
                </a:solidFill>
              </a:rPr>
              <a:t>膜</a:t>
            </a:r>
          </a:p>
        </p:txBody>
      </p:sp>
      <p:cxnSp>
        <p:nvCxnSpPr>
          <p:cNvPr id="46" name="直線矢印コネクタ 45">
            <a:extLst>
              <a:ext uri="{FF2B5EF4-FFF2-40B4-BE49-F238E27FC236}">
                <a16:creationId xmlns:a16="http://schemas.microsoft.com/office/drawing/2014/main" id="{EF9F743F-E3FF-44E2-9949-C06171F6C7EB}"/>
              </a:ext>
            </a:extLst>
          </p:cNvPr>
          <p:cNvCxnSpPr>
            <a:cxnSpLocks/>
            <a:endCxn id="41" idx="1"/>
          </p:cNvCxnSpPr>
          <p:nvPr/>
        </p:nvCxnSpPr>
        <p:spPr>
          <a:xfrm>
            <a:off x="347898" y="3771256"/>
            <a:ext cx="22602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2EE00C22-907F-48D3-905F-6E9B81FB655C}"/>
              </a:ext>
            </a:extLst>
          </p:cNvPr>
          <p:cNvSpPr txBox="1"/>
          <p:nvPr/>
        </p:nvSpPr>
        <p:spPr>
          <a:xfrm>
            <a:off x="3532025" y="2798700"/>
            <a:ext cx="2707535" cy="369332"/>
          </a:xfrm>
          <a:prstGeom prst="rect">
            <a:avLst/>
          </a:prstGeom>
          <a:noFill/>
        </p:spPr>
        <p:txBody>
          <a:bodyPr wrap="square" rtlCol="0">
            <a:spAutoFit/>
          </a:bodyPr>
          <a:lstStyle/>
          <a:p>
            <a:pPr algn="ctr"/>
            <a:r>
              <a:rPr kumimoji="1" lang="ja-JP" altLang="en-US" dirty="0"/>
              <a:t>閉塞防止／水質調整薬剤</a:t>
            </a:r>
          </a:p>
        </p:txBody>
      </p:sp>
      <p:sp>
        <p:nvSpPr>
          <p:cNvPr id="69" name="テキスト ボックス 68">
            <a:extLst>
              <a:ext uri="{FF2B5EF4-FFF2-40B4-BE49-F238E27FC236}">
                <a16:creationId xmlns:a16="http://schemas.microsoft.com/office/drawing/2014/main" id="{3E806034-6A21-4537-B12E-AC01322E2C11}"/>
              </a:ext>
            </a:extLst>
          </p:cNvPr>
          <p:cNvSpPr txBox="1"/>
          <p:nvPr/>
        </p:nvSpPr>
        <p:spPr>
          <a:xfrm>
            <a:off x="10475833" y="3604382"/>
            <a:ext cx="874425" cy="338554"/>
          </a:xfrm>
          <a:prstGeom prst="rect">
            <a:avLst/>
          </a:prstGeom>
          <a:noFill/>
        </p:spPr>
        <p:txBody>
          <a:bodyPr wrap="square" rtlCol="0">
            <a:spAutoFit/>
          </a:bodyPr>
          <a:lstStyle/>
          <a:p>
            <a:pPr algn="ctr"/>
            <a:r>
              <a:rPr kumimoji="1" lang="ja-JP" altLang="en-US" sz="1600" dirty="0"/>
              <a:t>再生水</a:t>
            </a:r>
          </a:p>
        </p:txBody>
      </p:sp>
      <p:sp>
        <p:nvSpPr>
          <p:cNvPr id="72" name="テキスト ボックス 71">
            <a:extLst>
              <a:ext uri="{FF2B5EF4-FFF2-40B4-BE49-F238E27FC236}">
                <a16:creationId xmlns:a16="http://schemas.microsoft.com/office/drawing/2014/main" id="{CF5A6E18-D512-490A-893F-3E9F10C37CC4}"/>
              </a:ext>
            </a:extLst>
          </p:cNvPr>
          <p:cNvSpPr txBox="1"/>
          <p:nvPr/>
        </p:nvSpPr>
        <p:spPr>
          <a:xfrm>
            <a:off x="3864332" y="4098738"/>
            <a:ext cx="2002524" cy="338554"/>
          </a:xfrm>
          <a:prstGeom prst="rect">
            <a:avLst/>
          </a:prstGeom>
          <a:noFill/>
        </p:spPr>
        <p:txBody>
          <a:bodyPr wrap="square" rtlCol="0">
            <a:spAutoFit/>
          </a:bodyPr>
          <a:lstStyle/>
          <a:p>
            <a:pPr algn="ctr"/>
            <a:r>
              <a:rPr kumimoji="1" lang="ja-JP" altLang="en-US" sz="1600" b="1" dirty="0">
                <a:solidFill>
                  <a:schemeClr val="accent1"/>
                </a:solidFill>
              </a:rPr>
              <a:t>薬剤コストが発生</a:t>
            </a:r>
          </a:p>
        </p:txBody>
      </p:sp>
      <p:sp>
        <p:nvSpPr>
          <p:cNvPr id="73" name="テキスト ボックス 72">
            <a:extLst>
              <a:ext uri="{FF2B5EF4-FFF2-40B4-BE49-F238E27FC236}">
                <a16:creationId xmlns:a16="http://schemas.microsoft.com/office/drawing/2014/main" id="{8A9A5B01-5681-493B-BE28-62B0F48FBD22}"/>
              </a:ext>
            </a:extLst>
          </p:cNvPr>
          <p:cNvSpPr txBox="1"/>
          <p:nvPr/>
        </p:nvSpPr>
        <p:spPr>
          <a:xfrm>
            <a:off x="5706534" y="4100189"/>
            <a:ext cx="2074527" cy="338554"/>
          </a:xfrm>
          <a:prstGeom prst="rect">
            <a:avLst/>
          </a:prstGeom>
          <a:noFill/>
        </p:spPr>
        <p:txBody>
          <a:bodyPr wrap="square" rtlCol="0">
            <a:spAutoFit/>
          </a:bodyPr>
          <a:lstStyle/>
          <a:p>
            <a:pPr algn="ctr"/>
            <a:r>
              <a:rPr kumimoji="1" lang="ja-JP" altLang="en-US" sz="1600" b="1" dirty="0">
                <a:solidFill>
                  <a:schemeClr val="accent1"/>
                </a:solidFill>
              </a:rPr>
              <a:t>膜洗浄コストが発生</a:t>
            </a:r>
          </a:p>
        </p:txBody>
      </p:sp>
      <p:sp>
        <p:nvSpPr>
          <p:cNvPr id="74" name="テキスト ボックス 73">
            <a:extLst>
              <a:ext uri="{FF2B5EF4-FFF2-40B4-BE49-F238E27FC236}">
                <a16:creationId xmlns:a16="http://schemas.microsoft.com/office/drawing/2014/main" id="{53456BC6-2EF3-4FAF-918F-F8284B088A18}"/>
              </a:ext>
            </a:extLst>
          </p:cNvPr>
          <p:cNvSpPr txBox="1"/>
          <p:nvPr/>
        </p:nvSpPr>
        <p:spPr>
          <a:xfrm>
            <a:off x="9911784" y="4026598"/>
            <a:ext cx="2002524" cy="830997"/>
          </a:xfrm>
          <a:prstGeom prst="rect">
            <a:avLst/>
          </a:prstGeom>
          <a:noFill/>
        </p:spPr>
        <p:txBody>
          <a:bodyPr wrap="square" rtlCol="0">
            <a:spAutoFit/>
          </a:bodyPr>
          <a:lstStyle/>
          <a:p>
            <a:pPr algn="ctr"/>
            <a:r>
              <a:rPr kumimoji="1" lang="ja-JP" altLang="en-US" sz="1600" b="1" dirty="0">
                <a:solidFill>
                  <a:schemeClr val="accent1"/>
                </a:solidFill>
              </a:rPr>
              <a:t>水質・供給量を</a:t>
            </a:r>
            <a:endParaRPr kumimoji="1" lang="en-US" altLang="ja-JP" sz="1600" b="1" dirty="0">
              <a:solidFill>
                <a:schemeClr val="accent1"/>
              </a:solidFill>
            </a:endParaRPr>
          </a:p>
          <a:p>
            <a:pPr algn="ctr"/>
            <a:r>
              <a:rPr kumimoji="1" lang="ja-JP" altLang="en-US" sz="1600" b="1" dirty="0">
                <a:solidFill>
                  <a:schemeClr val="accent1"/>
                </a:solidFill>
              </a:rPr>
              <a:t>維持する必要がある</a:t>
            </a:r>
          </a:p>
        </p:txBody>
      </p:sp>
      <p:sp>
        <p:nvSpPr>
          <p:cNvPr id="78" name="正方形/長方形 77">
            <a:extLst>
              <a:ext uri="{FF2B5EF4-FFF2-40B4-BE49-F238E27FC236}">
                <a16:creationId xmlns:a16="http://schemas.microsoft.com/office/drawing/2014/main" id="{924C3906-6960-4AFF-B734-EC4FA39E98B1}"/>
              </a:ext>
            </a:extLst>
          </p:cNvPr>
          <p:cNvSpPr/>
          <p:nvPr/>
        </p:nvSpPr>
        <p:spPr>
          <a:xfrm>
            <a:off x="8026666" y="359957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82" name="直線矢印コネクタ 81">
            <a:extLst>
              <a:ext uri="{FF2B5EF4-FFF2-40B4-BE49-F238E27FC236}">
                <a16:creationId xmlns:a16="http://schemas.microsoft.com/office/drawing/2014/main" id="{A702D755-368A-4858-8E23-F0A3E3DC90CD}"/>
              </a:ext>
            </a:extLst>
          </p:cNvPr>
          <p:cNvCxnSpPr>
            <a:cxnSpLocks/>
            <a:stCxn id="78" idx="3"/>
            <a:endCxn id="69" idx="1"/>
          </p:cNvCxnSpPr>
          <p:nvPr/>
        </p:nvCxnSpPr>
        <p:spPr>
          <a:xfrm flipV="1">
            <a:off x="9277036" y="3773659"/>
            <a:ext cx="1198797" cy="256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B843576E-1284-4B9E-86DB-5156E0130E81}"/>
              </a:ext>
            </a:extLst>
          </p:cNvPr>
          <p:cNvSpPr txBox="1"/>
          <p:nvPr/>
        </p:nvSpPr>
        <p:spPr>
          <a:xfrm>
            <a:off x="7669762" y="4097169"/>
            <a:ext cx="2074527" cy="338554"/>
          </a:xfrm>
          <a:prstGeom prst="rect">
            <a:avLst/>
          </a:prstGeom>
          <a:noFill/>
        </p:spPr>
        <p:txBody>
          <a:bodyPr wrap="square" rtlCol="0">
            <a:spAutoFit/>
          </a:bodyPr>
          <a:lstStyle/>
          <a:p>
            <a:pPr algn="ctr"/>
            <a:r>
              <a:rPr kumimoji="1" lang="ja-JP" altLang="en-US" sz="1600" b="1" dirty="0">
                <a:solidFill>
                  <a:schemeClr val="accent1"/>
                </a:solidFill>
              </a:rPr>
              <a:t>電力コストが発生</a:t>
            </a:r>
          </a:p>
        </p:txBody>
      </p:sp>
      <p:sp>
        <p:nvSpPr>
          <p:cNvPr id="88" name="テキスト プレースホルダー 5">
            <a:extLst>
              <a:ext uri="{FF2B5EF4-FFF2-40B4-BE49-F238E27FC236}">
                <a16:creationId xmlns:a16="http://schemas.microsoft.com/office/drawing/2014/main" id="{F39F9667-CF92-41F7-91E7-11DF46EA49EF}"/>
              </a:ext>
            </a:extLst>
          </p:cNvPr>
          <p:cNvSpPr>
            <a:spLocks noGrp="1"/>
          </p:cNvSpPr>
          <p:nvPr>
            <p:ph type="body" sz="quarter" idx="11"/>
          </p:nvPr>
        </p:nvSpPr>
        <p:spPr>
          <a:xfrm>
            <a:off x="164629" y="1055247"/>
            <a:ext cx="12027371" cy="869216"/>
          </a:xfrm>
        </p:spPr>
        <p:txBody>
          <a:bodyPr>
            <a:normAutofit fontScale="92500" lnSpcReduction="10000"/>
          </a:bodyPr>
          <a:lstStyle/>
          <a:p>
            <a:pPr marL="342900" indent="-342900">
              <a:buFont typeface="Wingdings" panose="05000000000000000000" pitchFamily="2" charset="2"/>
              <a:buChar char="n"/>
            </a:pPr>
            <a:r>
              <a:rPr lang="ja-JP" altLang="en-US" sz="2800" dirty="0"/>
              <a:t>水質・供給量を維持する範囲で、</a:t>
            </a:r>
            <a:r>
              <a:rPr lang="en-US" altLang="ja-JP" sz="2800" dirty="0"/>
              <a:t>RO</a:t>
            </a:r>
            <a:r>
              <a:rPr lang="ja-JP" altLang="en-US" sz="2800" dirty="0"/>
              <a:t>膜を考慮した運転コストの最小化を実現</a:t>
            </a:r>
            <a:endParaRPr lang="en-US" altLang="ja-JP" sz="2800" dirty="0"/>
          </a:p>
          <a:p>
            <a:pPr marL="1062038" lvl="1" indent="-342900">
              <a:buFont typeface="Wingdings" panose="05000000000000000000" pitchFamily="2" charset="2"/>
              <a:buChar char="Ø"/>
            </a:pPr>
            <a:r>
              <a:rPr lang="en-US" altLang="ja-JP" sz="2400" dirty="0"/>
              <a:t>RO</a:t>
            </a:r>
            <a:r>
              <a:rPr lang="ja-JP" altLang="en-US" sz="2400" dirty="0"/>
              <a:t>膜に注目すると、高い回収率と水質</a:t>
            </a:r>
            <a:r>
              <a:rPr lang="ja-JP" altLang="en-US" sz="2200" dirty="0"/>
              <a:t>（除去率）</a:t>
            </a:r>
            <a:r>
              <a:rPr lang="ja-JP" altLang="en-US" sz="2400" dirty="0"/>
              <a:t>の維持と</a:t>
            </a:r>
            <a:r>
              <a:rPr lang="en-US" altLang="ja-JP" sz="2400" dirty="0"/>
              <a:t>RO</a:t>
            </a:r>
            <a:r>
              <a:rPr lang="ja-JP" altLang="en-US" sz="2400" dirty="0"/>
              <a:t>膜延命が重要</a:t>
            </a:r>
            <a:endParaRPr lang="en-US" altLang="ja-JP" sz="2400" dirty="0"/>
          </a:p>
        </p:txBody>
      </p:sp>
      <p:sp>
        <p:nvSpPr>
          <p:cNvPr id="90" name="テキスト ボックス 89">
            <a:extLst>
              <a:ext uri="{FF2B5EF4-FFF2-40B4-BE49-F238E27FC236}">
                <a16:creationId xmlns:a16="http://schemas.microsoft.com/office/drawing/2014/main" id="{C35E5C89-1C98-46C1-A82E-C10EB7F2F818}"/>
              </a:ext>
            </a:extLst>
          </p:cNvPr>
          <p:cNvSpPr txBox="1"/>
          <p:nvPr/>
        </p:nvSpPr>
        <p:spPr>
          <a:xfrm>
            <a:off x="7692980" y="4415735"/>
            <a:ext cx="2002524" cy="338554"/>
          </a:xfrm>
          <a:prstGeom prst="rect">
            <a:avLst/>
          </a:prstGeom>
          <a:noFill/>
        </p:spPr>
        <p:txBody>
          <a:bodyPr wrap="square" rtlCol="0">
            <a:spAutoFit/>
          </a:bodyPr>
          <a:lstStyle/>
          <a:p>
            <a:pPr algn="ctr"/>
            <a:r>
              <a:rPr kumimoji="1" lang="ja-JP" altLang="en-US" sz="1600" b="1" dirty="0">
                <a:solidFill>
                  <a:schemeClr val="accent1"/>
                </a:solidFill>
              </a:rPr>
              <a:t>薬剤コストが発生</a:t>
            </a:r>
          </a:p>
        </p:txBody>
      </p:sp>
      <p:sp>
        <p:nvSpPr>
          <p:cNvPr id="28" name="テキスト ボックス 27">
            <a:extLst>
              <a:ext uri="{FF2B5EF4-FFF2-40B4-BE49-F238E27FC236}">
                <a16:creationId xmlns:a16="http://schemas.microsoft.com/office/drawing/2014/main" id="{32833A7C-F25D-4614-82D5-4AAEF2592010}"/>
              </a:ext>
            </a:extLst>
          </p:cNvPr>
          <p:cNvSpPr txBox="1"/>
          <p:nvPr/>
        </p:nvSpPr>
        <p:spPr>
          <a:xfrm>
            <a:off x="776799" y="4081139"/>
            <a:ext cx="2002524" cy="338554"/>
          </a:xfrm>
          <a:prstGeom prst="rect">
            <a:avLst/>
          </a:prstGeom>
          <a:noFill/>
        </p:spPr>
        <p:txBody>
          <a:bodyPr wrap="square" rtlCol="0">
            <a:spAutoFit/>
          </a:bodyPr>
          <a:lstStyle/>
          <a:p>
            <a:pPr algn="ctr"/>
            <a:r>
              <a:rPr kumimoji="1" lang="ja-JP" altLang="en-US" sz="1600" b="1" dirty="0">
                <a:solidFill>
                  <a:schemeClr val="accent1"/>
                </a:solidFill>
              </a:rPr>
              <a:t>薬剤コストが発生</a:t>
            </a:r>
          </a:p>
        </p:txBody>
      </p:sp>
      <p:sp>
        <p:nvSpPr>
          <p:cNvPr id="32" name="テキスト ボックス 31">
            <a:extLst>
              <a:ext uri="{FF2B5EF4-FFF2-40B4-BE49-F238E27FC236}">
                <a16:creationId xmlns:a16="http://schemas.microsoft.com/office/drawing/2014/main" id="{F71D9166-1A3D-4C51-9999-B9747F57860B}"/>
              </a:ext>
            </a:extLst>
          </p:cNvPr>
          <p:cNvSpPr txBox="1"/>
          <p:nvPr/>
        </p:nvSpPr>
        <p:spPr>
          <a:xfrm>
            <a:off x="1911016" y="3140678"/>
            <a:ext cx="793022" cy="369332"/>
          </a:xfrm>
          <a:prstGeom prst="rect">
            <a:avLst/>
          </a:prstGeom>
          <a:noFill/>
        </p:spPr>
        <p:txBody>
          <a:bodyPr wrap="square" rtlCol="0">
            <a:spAutoFit/>
          </a:bodyPr>
          <a:lstStyle/>
          <a:p>
            <a:pPr algn="ctr"/>
            <a:r>
              <a:rPr kumimoji="1" lang="ja-JP" altLang="en-US" dirty="0"/>
              <a:t>殺菌</a:t>
            </a:r>
          </a:p>
        </p:txBody>
      </p:sp>
      <p:sp>
        <p:nvSpPr>
          <p:cNvPr id="31" name="テキスト ボックス 30">
            <a:extLst>
              <a:ext uri="{FF2B5EF4-FFF2-40B4-BE49-F238E27FC236}">
                <a16:creationId xmlns:a16="http://schemas.microsoft.com/office/drawing/2014/main" id="{A956888A-BED6-44E0-9E2C-B4515969B239}"/>
              </a:ext>
            </a:extLst>
          </p:cNvPr>
          <p:cNvSpPr txBox="1"/>
          <p:nvPr/>
        </p:nvSpPr>
        <p:spPr>
          <a:xfrm>
            <a:off x="5702476" y="4424219"/>
            <a:ext cx="2074527" cy="338554"/>
          </a:xfrm>
          <a:prstGeom prst="rect">
            <a:avLst/>
          </a:prstGeom>
          <a:noFill/>
        </p:spPr>
        <p:txBody>
          <a:bodyPr wrap="square" rtlCol="0">
            <a:spAutoFit/>
          </a:bodyPr>
          <a:lstStyle/>
          <a:p>
            <a:pPr algn="ctr"/>
            <a:r>
              <a:rPr kumimoji="1" lang="ja-JP" altLang="en-US" sz="1600" b="1" dirty="0">
                <a:solidFill>
                  <a:schemeClr val="accent1"/>
                </a:solidFill>
              </a:rPr>
              <a:t>膜交換コストが発生</a:t>
            </a:r>
          </a:p>
        </p:txBody>
      </p:sp>
      <p:sp>
        <p:nvSpPr>
          <p:cNvPr id="30" name="矢印: 下 29">
            <a:extLst>
              <a:ext uri="{FF2B5EF4-FFF2-40B4-BE49-F238E27FC236}">
                <a16:creationId xmlns:a16="http://schemas.microsoft.com/office/drawing/2014/main" id="{F73AA1B2-6832-4E38-8CAC-29FAEA102D3F}"/>
              </a:ext>
            </a:extLst>
          </p:cNvPr>
          <p:cNvSpPr/>
          <p:nvPr/>
        </p:nvSpPr>
        <p:spPr>
          <a:xfrm>
            <a:off x="8510157" y="314031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00B17A8A-366C-4D8D-A11B-26358A0E086C}"/>
              </a:ext>
            </a:extLst>
          </p:cNvPr>
          <p:cNvSpPr txBox="1"/>
          <p:nvPr/>
        </p:nvSpPr>
        <p:spPr>
          <a:xfrm>
            <a:off x="7727209" y="2705275"/>
            <a:ext cx="1849283" cy="369332"/>
          </a:xfrm>
          <a:prstGeom prst="rect">
            <a:avLst/>
          </a:prstGeom>
          <a:noFill/>
        </p:spPr>
        <p:txBody>
          <a:bodyPr wrap="square" rtlCol="0">
            <a:spAutoFit/>
          </a:bodyPr>
          <a:lstStyle/>
          <a:p>
            <a:pPr algn="ctr"/>
            <a:r>
              <a:rPr kumimoji="1" lang="en-US" altLang="ja-JP" dirty="0"/>
              <a:t>UV</a:t>
            </a:r>
            <a:r>
              <a:rPr kumimoji="1" lang="ja-JP" altLang="en-US" dirty="0"/>
              <a:t>照射／薬剤</a:t>
            </a:r>
          </a:p>
        </p:txBody>
      </p:sp>
      <p:sp>
        <p:nvSpPr>
          <p:cNvPr id="39" name="テキスト ボックス 38">
            <a:extLst>
              <a:ext uri="{FF2B5EF4-FFF2-40B4-BE49-F238E27FC236}">
                <a16:creationId xmlns:a16="http://schemas.microsoft.com/office/drawing/2014/main" id="{33EFFA12-7C20-4C4A-9335-7EAEA255CDA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Tree>
    <p:extLst>
      <p:ext uri="{BB962C8B-B14F-4D97-AF65-F5344CB8AC3E}">
        <p14:creationId xmlns:p14="http://schemas.microsoft.com/office/powerpoint/2010/main" val="415249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en-US" altLang="ja-JP" dirty="0"/>
              <a:t>RO</a:t>
            </a:r>
            <a:r>
              <a:rPr lang="ja-JP" altLang="en-US" dirty="0"/>
              <a:t>膜解析の方針を導き出す観点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88133"/>
            <a:ext cx="11341887" cy="4681734"/>
          </a:xfrm>
        </p:spPr>
        <p:txBody>
          <a:bodyPr/>
          <a:lstStyle/>
          <a:p>
            <a:r>
              <a:rPr lang="ja-JP" altLang="en-US" sz="2800" dirty="0"/>
              <a:t>操業コストと、関連する操作可能な量・外乱は何か？</a:t>
            </a:r>
            <a:endParaRPr lang="en-US" altLang="ja-JP" sz="2800" dirty="0"/>
          </a:p>
          <a:p>
            <a:pPr lvl="1"/>
            <a:r>
              <a:rPr lang="ja-JP" altLang="en-US" sz="2400" dirty="0"/>
              <a:t>操作量：水質調整薬剤など</a:t>
            </a:r>
            <a:endParaRPr lang="en-US" altLang="ja-JP" sz="2400" dirty="0"/>
          </a:p>
          <a:p>
            <a:pPr lvl="1"/>
            <a:r>
              <a:rPr lang="ja-JP" altLang="en-US" sz="2400" dirty="0"/>
              <a:t>外乱：流入水質など</a:t>
            </a:r>
            <a:endParaRPr lang="en-US" altLang="ja-JP" sz="2400" dirty="0"/>
          </a:p>
          <a:p>
            <a:r>
              <a:rPr lang="ja-JP" altLang="en-US" sz="2800" dirty="0"/>
              <a:t>操業上、守るべき制約（監視すべき量）は何か？</a:t>
            </a:r>
            <a:endParaRPr lang="en-US" altLang="ja-JP" sz="2800" dirty="0"/>
          </a:p>
          <a:p>
            <a:pPr lvl="1"/>
            <a:r>
              <a:rPr lang="ja-JP" altLang="en-US" sz="2400" dirty="0"/>
              <a:t>監視量：最終水質・供給量など</a:t>
            </a:r>
            <a:endParaRPr lang="en-US" altLang="ja-JP" sz="2400" dirty="0"/>
          </a:p>
          <a:p>
            <a:r>
              <a:rPr lang="ja-JP" altLang="en-US" sz="2800" dirty="0"/>
              <a:t>操業のタイムスケール（最適化期間・データ間隔）はどのくらいか？</a:t>
            </a:r>
            <a:endParaRPr lang="en-US" altLang="ja-JP" sz="2800" dirty="0"/>
          </a:p>
          <a:p>
            <a:r>
              <a:rPr lang="ja-JP" altLang="en-US" sz="2800" dirty="0"/>
              <a:t>各変数を関係づける上で、必要な数式モデルは何か？</a:t>
            </a:r>
            <a:endParaRPr lang="en-US" altLang="ja-JP" sz="2800" dirty="0"/>
          </a:p>
          <a:p>
            <a:pPr lvl="1"/>
            <a:r>
              <a:rPr lang="ja-JP" altLang="en-US" sz="2400" dirty="0"/>
              <a:t>操作量・コストの関係式</a:t>
            </a:r>
            <a:endParaRPr lang="en-US" altLang="ja-JP" sz="2400" dirty="0"/>
          </a:p>
          <a:p>
            <a:pPr lvl="1"/>
            <a:r>
              <a:rPr lang="ja-JP" altLang="en-US" sz="2400" dirty="0"/>
              <a:t>操作量・外乱・品質の関係式（</a:t>
            </a:r>
            <a:r>
              <a:rPr lang="en-US" altLang="ja-JP" sz="2400" dirty="0"/>
              <a:t>RO</a:t>
            </a:r>
            <a:r>
              <a:rPr lang="ja-JP" altLang="en-US" sz="2400" dirty="0"/>
              <a:t>膜特性も含む）</a:t>
            </a:r>
            <a:endParaRPr lang="en-US" altLang="ja-JP" sz="2400" dirty="0"/>
          </a:p>
        </p:txBody>
      </p:sp>
      <p:sp>
        <p:nvSpPr>
          <p:cNvPr id="8" name="テキスト ボックス 7">
            <a:extLst>
              <a:ext uri="{FF2B5EF4-FFF2-40B4-BE49-F238E27FC236}">
                <a16:creationId xmlns:a16="http://schemas.microsoft.com/office/drawing/2014/main" id="{F2AAA4F6-9903-49B2-9322-A7173CF034C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Tree>
    <p:extLst>
      <p:ext uri="{BB962C8B-B14F-4D97-AF65-F5344CB8AC3E}">
        <p14:creationId xmlns:p14="http://schemas.microsoft.com/office/powerpoint/2010/main" val="81520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）透過水質と供給量を考慮した運転</a:t>
            </a:r>
            <a:r>
              <a:rPr kumimoji="1" lang="ja-JP" altLang="en-US" sz="2000" dirty="0">
                <a:solidFill>
                  <a:schemeClr val="accent2"/>
                </a:solidFill>
              </a:rPr>
              <a:t>（水質・供給量の確保）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Tree>
    <p:extLst>
      <p:ext uri="{BB962C8B-B14F-4D97-AF65-F5344CB8AC3E}">
        <p14:creationId xmlns:p14="http://schemas.microsoft.com/office/powerpoint/2010/main" val="2276850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ja-JP" altLang="en-US" dirty="0"/>
              <a:t>重点的に考慮すべき箇所</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ja-JP" altLang="en-US" sz="2800" dirty="0"/>
              <a:t>操作・考慮する箇所を段階的に広げていく。</a:t>
            </a:r>
            <a:endParaRPr lang="en-US" altLang="ja-JP" sz="2800" dirty="0"/>
          </a:p>
          <a:p>
            <a:pPr lvl="1"/>
            <a:r>
              <a:rPr lang="ja-JP" altLang="en-US" sz="2400" dirty="0"/>
              <a:t>操作量を考慮しない場合、最適化計算時には実績値に固定する（</a:t>
            </a:r>
            <a:r>
              <a:rPr lang="en-US" altLang="ja-JP" sz="2400" dirty="0"/>
              <a:t>given</a:t>
            </a:r>
            <a:r>
              <a:rPr lang="ja-JP" altLang="en-US" sz="2400" dirty="0"/>
              <a:t>）</a:t>
            </a:r>
            <a:endParaRPr lang="en-US" altLang="ja-JP" sz="2400" dirty="0"/>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r>
              <a:rPr kumimoji="1" lang="ja-JP" altLang="en-US" dirty="0">
                <a:solidFill>
                  <a:schemeClr val="tx1"/>
                </a:solidFill>
              </a:rPr>
              <a:t>膜</a:t>
            </a: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800500"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r>
              <a:rPr kumimoji="1" lang="ja-JP" altLang="en-US" dirty="0">
                <a:solidFill>
                  <a:schemeClr val="tx1"/>
                </a:solidFill>
              </a:rPr>
              <a:t>膜</a:t>
            </a: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3150452" y="2778136"/>
            <a:ext cx="1602524" cy="369332"/>
          </a:xfrm>
          <a:prstGeom prst="rect">
            <a:avLst/>
          </a:prstGeom>
          <a:noFill/>
        </p:spPr>
        <p:txBody>
          <a:bodyPr wrap="square" rtlCol="0">
            <a:spAutoFit/>
          </a:bodyPr>
          <a:lstStyle/>
          <a:p>
            <a:pPr algn="ctr"/>
            <a:r>
              <a:rPr kumimoji="1" lang="ja-JP" altLang="en-US" dirty="0"/>
              <a:t>水質調整薬剤</a:t>
            </a:r>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23483" y="3575807"/>
            <a:ext cx="874425" cy="338554"/>
          </a:xfrm>
          <a:prstGeom prst="rect">
            <a:avLst/>
          </a:prstGeom>
          <a:noFill/>
        </p:spPr>
        <p:txBody>
          <a:bodyPr wrap="square" rtlCol="0">
            <a:spAutoFit/>
          </a:bodyPr>
          <a:lstStyle/>
          <a:p>
            <a:pPr algn="ctr"/>
            <a:r>
              <a:rPr kumimoji="1" lang="ja-JP" altLang="en-US" sz="1600" dirty="0"/>
              <a:t>再生水</a:t>
            </a:r>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0"/>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flipV="1">
            <a:off x="9905686" y="3745084"/>
            <a:ext cx="817797" cy="256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355859" y="2676700"/>
            <a:ext cx="1849283" cy="369332"/>
          </a:xfrm>
          <a:prstGeom prst="rect">
            <a:avLst/>
          </a:prstGeom>
          <a:noFill/>
        </p:spPr>
        <p:txBody>
          <a:bodyPr wrap="square" rtlCol="0">
            <a:spAutoFit/>
          </a:bodyPr>
          <a:lstStyle/>
          <a:p>
            <a:pPr algn="ctr"/>
            <a:r>
              <a:rPr kumimoji="1" lang="en-US" altLang="ja-JP" dirty="0"/>
              <a:t>UV</a:t>
            </a:r>
            <a:r>
              <a:rPr kumimoji="1" lang="ja-JP" altLang="en-US" dirty="0"/>
              <a:t>照射／薬剤</a:t>
            </a:r>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270921" y="2423103"/>
            <a:ext cx="1431275" cy="369332"/>
          </a:xfrm>
          <a:prstGeom prst="rect">
            <a:avLst/>
          </a:prstGeom>
          <a:noFill/>
        </p:spPr>
        <p:txBody>
          <a:bodyPr wrap="square" rtlCol="0">
            <a:spAutoFit/>
          </a:bodyPr>
          <a:lstStyle/>
          <a:p>
            <a:pPr algn="ctr"/>
            <a:r>
              <a:rPr kumimoji="1" lang="ja-JP" altLang="en-US" dirty="0"/>
              <a:t>閉塞防止剤</a:t>
            </a:r>
          </a:p>
        </p:txBody>
      </p:sp>
      <p:sp>
        <p:nvSpPr>
          <p:cNvPr id="39" name="矢印: 下 38">
            <a:extLst>
              <a:ext uri="{FF2B5EF4-FFF2-40B4-BE49-F238E27FC236}">
                <a16:creationId xmlns:a16="http://schemas.microsoft.com/office/drawing/2014/main" id="{E0DED757-5143-4B02-8E98-D4857AAC6C5F}"/>
              </a:ext>
            </a:extLst>
          </p:cNvPr>
          <p:cNvSpPr/>
          <p:nvPr/>
        </p:nvSpPr>
        <p:spPr>
          <a:xfrm>
            <a:off x="4845670" y="3192409"/>
            <a:ext cx="283388" cy="490885"/>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3"/>
          </a:xfrm>
          <a:prstGeom prst="rect">
            <a:avLst/>
          </a:prstGeom>
          <a:noFill/>
        </p:spPr>
        <p:txBody>
          <a:bodyPr wrap="square" rtlCol="0">
            <a:spAutoFit/>
          </a:bodyPr>
          <a:lstStyle/>
          <a:p>
            <a:pPr algn="ctr"/>
            <a:r>
              <a:rPr kumimoji="1" lang="ja-JP" altLang="en-US" sz="1600" dirty="0"/>
              <a:t>水質・量需要</a:t>
            </a:r>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370990" y="5132156"/>
            <a:ext cx="6067910" cy="830997"/>
          </a:xfrm>
          <a:prstGeom prst="rect">
            <a:avLst/>
          </a:prstGeom>
          <a:noFill/>
        </p:spPr>
        <p:txBody>
          <a:bodyPr wrap="square" rtlCol="0">
            <a:spAutoFit/>
          </a:bodyPr>
          <a:lstStyle/>
          <a:p>
            <a:r>
              <a:rPr kumimoji="1" lang="ja-JP" altLang="en-US" sz="1600" b="1" dirty="0">
                <a:solidFill>
                  <a:schemeClr val="accent2"/>
                </a:solidFill>
              </a:rPr>
              <a:t>（</a:t>
            </a:r>
            <a:r>
              <a:rPr kumimoji="1" lang="en-US" altLang="ja-JP" sz="1600" b="1" dirty="0">
                <a:solidFill>
                  <a:schemeClr val="accent2"/>
                </a:solidFill>
              </a:rPr>
              <a:t>1</a:t>
            </a:r>
            <a:r>
              <a:rPr kumimoji="1" lang="ja-JP" altLang="en-US" sz="1600" b="1" dirty="0">
                <a:solidFill>
                  <a:schemeClr val="accent2"/>
                </a:solidFill>
              </a:rPr>
              <a:t>）透過水質と供給量を考慮した運転</a:t>
            </a:r>
            <a:r>
              <a:rPr kumimoji="1" lang="ja-JP" altLang="en-US" sz="1600" dirty="0">
                <a:solidFill>
                  <a:schemeClr val="accent2"/>
                </a:solidFill>
              </a:rPr>
              <a:t>（水質・供給量の確保）</a:t>
            </a:r>
            <a:endParaRPr kumimoji="1" lang="en-US" altLang="ja-JP" sz="1600" dirty="0">
              <a:solidFill>
                <a:schemeClr val="accent2"/>
              </a:solidFill>
            </a:endParaRPr>
          </a:p>
          <a:p>
            <a:r>
              <a:rPr kumimoji="1" lang="ja-JP" altLang="en-US" sz="1600" b="1" dirty="0">
                <a:solidFill>
                  <a:schemeClr val="accent3">
                    <a:lumMod val="75000"/>
                  </a:schemeClr>
                </a:solidFill>
              </a:rPr>
              <a:t>（</a:t>
            </a:r>
            <a:r>
              <a:rPr kumimoji="1" lang="en-US" altLang="ja-JP" sz="1600" b="1" dirty="0">
                <a:solidFill>
                  <a:schemeClr val="accent3">
                    <a:lumMod val="75000"/>
                  </a:schemeClr>
                </a:solidFill>
              </a:rPr>
              <a:t>2</a:t>
            </a:r>
            <a:r>
              <a:rPr kumimoji="1" lang="ja-JP" altLang="en-US" sz="1600" b="1" dirty="0">
                <a:solidFill>
                  <a:schemeClr val="accent3">
                    <a:lumMod val="75000"/>
                  </a:schemeClr>
                </a:solidFill>
              </a:rPr>
              <a:t>）</a:t>
            </a:r>
            <a:r>
              <a:rPr kumimoji="1" lang="en-US" altLang="ja-JP" sz="1600" b="1" dirty="0">
                <a:solidFill>
                  <a:schemeClr val="accent3">
                    <a:lumMod val="75000"/>
                  </a:schemeClr>
                </a:solidFill>
              </a:rPr>
              <a:t>RO</a:t>
            </a:r>
            <a:r>
              <a:rPr kumimoji="1" lang="ja-JP" altLang="en-US" sz="1600" b="1" dirty="0">
                <a:solidFill>
                  <a:schemeClr val="accent3">
                    <a:lumMod val="75000"/>
                  </a:schemeClr>
                </a:solidFill>
              </a:rPr>
              <a:t>膜閉塞状態も考慮した運転</a:t>
            </a:r>
            <a:r>
              <a:rPr kumimoji="1" lang="ja-JP" altLang="en-US" sz="1600" dirty="0">
                <a:solidFill>
                  <a:schemeClr val="accent3">
                    <a:lumMod val="75000"/>
                  </a:schemeClr>
                </a:solidFill>
              </a:rPr>
              <a:t>（膜閉塞状態の監視）</a:t>
            </a:r>
          </a:p>
          <a:p>
            <a:r>
              <a:rPr kumimoji="1" lang="ja-JP" altLang="en-US" sz="1600" b="1" dirty="0">
                <a:solidFill>
                  <a:schemeClr val="accent4"/>
                </a:solidFill>
              </a:rPr>
              <a:t>（</a:t>
            </a:r>
            <a:r>
              <a:rPr kumimoji="1" lang="en-US" altLang="ja-JP" sz="1600" b="1" dirty="0">
                <a:solidFill>
                  <a:schemeClr val="accent4"/>
                </a:solidFill>
              </a:rPr>
              <a:t>3</a:t>
            </a:r>
            <a:r>
              <a:rPr kumimoji="1" lang="ja-JP" altLang="en-US" sz="1600" b="1" dirty="0">
                <a:solidFill>
                  <a:schemeClr val="accent4"/>
                </a:solidFill>
              </a:rPr>
              <a:t>）</a:t>
            </a:r>
            <a:r>
              <a:rPr kumimoji="1" lang="en-US" altLang="ja-JP" sz="1600" b="1" dirty="0">
                <a:solidFill>
                  <a:schemeClr val="accent4"/>
                </a:solidFill>
              </a:rPr>
              <a:t>RO</a:t>
            </a:r>
            <a:r>
              <a:rPr kumimoji="1" lang="ja-JP" altLang="en-US" sz="1600" b="1" dirty="0">
                <a:solidFill>
                  <a:schemeClr val="accent4"/>
                </a:solidFill>
              </a:rPr>
              <a:t>膜劣化も考慮した運転</a:t>
            </a:r>
            <a:r>
              <a:rPr kumimoji="1" lang="ja-JP" altLang="en-US" sz="1600" dirty="0">
                <a:solidFill>
                  <a:schemeClr val="accent4"/>
                </a:solidFill>
              </a:rPr>
              <a:t>（膜延命）</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5253902" y="4418018"/>
            <a:ext cx="1283917" cy="338554"/>
          </a:xfrm>
          <a:prstGeom prst="rect">
            <a:avLst/>
          </a:prstGeom>
          <a:noFill/>
        </p:spPr>
        <p:txBody>
          <a:bodyPr wrap="square" rtlCol="0">
            <a:spAutoFit/>
          </a:bodyPr>
          <a:lstStyle/>
          <a:p>
            <a:pPr algn="ctr"/>
            <a:r>
              <a:rPr kumimoji="1" lang="ja-JP" altLang="en-US" sz="1600" dirty="0"/>
              <a:t>膜閉塞度</a:t>
            </a:r>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643306" y="2419923"/>
            <a:ext cx="1153527" cy="369332"/>
          </a:xfrm>
          <a:prstGeom prst="rect">
            <a:avLst/>
          </a:prstGeom>
          <a:noFill/>
        </p:spPr>
        <p:txBody>
          <a:bodyPr wrap="square" rtlCol="0">
            <a:spAutoFit/>
          </a:bodyPr>
          <a:lstStyle/>
          <a:p>
            <a:pPr algn="ctr"/>
            <a:r>
              <a:rPr kumimoji="1" lang="ja-JP" altLang="en-US" dirty="0"/>
              <a:t>膜洗浄</a:t>
            </a:r>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6072933" y="4713293"/>
            <a:ext cx="994131" cy="338554"/>
          </a:xfrm>
          <a:prstGeom prst="rect">
            <a:avLst/>
          </a:prstGeom>
          <a:noFill/>
        </p:spPr>
        <p:txBody>
          <a:bodyPr wrap="square" rtlCol="0">
            <a:spAutoFit/>
          </a:bodyPr>
          <a:lstStyle/>
          <a:p>
            <a:pPr algn="ctr"/>
            <a:r>
              <a:rPr kumimoji="1" lang="ja-JP" altLang="en-US" sz="1600" dirty="0"/>
              <a:t>膜寿命</a:t>
            </a:r>
          </a:p>
        </p:txBody>
      </p:sp>
      <p:sp>
        <p:nvSpPr>
          <p:cNvPr id="50" name="右中かっこ 49">
            <a:extLst>
              <a:ext uri="{FF2B5EF4-FFF2-40B4-BE49-F238E27FC236}">
                <a16:creationId xmlns:a16="http://schemas.microsoft.com/office/drawing/2014/main" id="{D2A7FA27-2B47-41BB-8062-01A7B7516A8C}"/>
              </a:ext>
            </a:extLst>
          </p:cNvPr>
          <p:cNvSpPr/>
          <p:nvPr/>
        </p:nvSpPr>
        <p:spPr>
          <a:xfrm>
            <a:off x="6027147" y="5452383"/>
            <a:ext cx="164103" cy="50885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6362855" y="5537531"/>
            <a:ext cx="1628774" cy="338554"/>
          </a:xfrm>
          <a:prstGeom prst="rect">
            <a:avLst/>
          </a:prstGeom>
          <a:noFill/>
        </p:spPr>
        <p:txBody>
          <a:bodyPr wrap="square" rtlCol="0">
            <a:spAutoFit/>
          </a:bodyPr>
          <a:lstStyle/>
          <a:p>
            <a:r>
              <a:rPr kumimoji="1" lang="ja-JP" altLang="en-US" sz="1600" dirty="0"/>
              <a:t>膜状態監視</a:t>
            </a:r>
          </a:p>
        </p:txBody>
      </p:sp>
      <p:sp>
        <p:nvSpPr>
          <p:cNvPr id="54" name="四角形: 角を丸くする 53">
            <a:extLst>
              <a:ext uri="{FF2B5EF4-FFF2-40B4-BE49-F238E27FC236}">
                <a16:creationId xmlns:a16="http://schemas.microsoft.com/office/drawing/2014/main" id="{81FE3F58-CDAD-4A82-9B66-29409D5ED20E}"/>
              </a:ext>
            </a:extLst>
          </p:cNvPr>
          <p:cNvSpPr/>
          <p:nvPr/>
        </p:nvSpPr>
        <p:spPr>
          <a:xfrm>
            <a:off x="9687246" y="5741200"/>
            <a:ext cx="436879" cy="38230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8E765745-16C0-447C-B1F4-588DBA3D57E7}"/>
              </a:ext>
            </a:extLst>
          </p:cNvPr>
          <p:cNvSpPr txBox="1"/>
          <p:nvPr/>
        </p:nvSpPr>
        <p:spPr>
          <a:xfrm>
            <a:off x="10107771" y="5605635"/>
            <a:ext cx="1641677" cy="584775"/>
          </a:xfrm>
          <a:prstGeom prst="rect">
            <a:avLst/>
          </a:prstGeom>
          <a:noFill/>
        </p:spPr>
        <p:txBody>
          <a:bodyPr wrap="square" rtlCol="0">
            <a:spAutoFit/>
          </a:bodyPr>
          <a:lstStyle/>
          <a:p>
            <a:pPr algn="ctr"/>
            <a:r>
              <a:rPr kumimoji="1" lang="ja-JP" altLang="en-US" sz="1600" dirty="0"/>
              <a:t>常に</a:t>
            </a:r>
            <a:r>
              <a:rPr kumimoji="1" lang="en-US" altLang="ja-JP" sz="1600" dirty="0"/>
              <a:t>given</a:t>
            </a:r>
            <a:r>
              <a:rPr kumimoji="1" lang="ja-JP" altLang="en-US" sz="1600" dirty="0"/>
              <a:t>として扱う範囲</a:t>
            </a:r>
          </a:p>
        </p:txBody>
      </p:sp>
      <p:sp>
        <p:nvSpPr>
          <p:cNvPr id="52" name="テキスト ボックス 51">
            <a:extLst>
              <a:ext uri="{FF2B5EF4-FFF2-40B4-BE49-F238E27FC236}">
                <a16:creationId xmlns:a16="http://schemas.microsoft.com/office/drawing/2014/main" id="{91E19215-AD45-4267-B0EB-26F4B15852E3}"/>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Tree>
    <p:extLst>
      <p:ext uri="{BB962C8B-B14F-4D97-AF65-F5344CB8AC3E}">
        <p14:creationId xmlns:p14="http://schemas.microsoft.com/office/powerpoint/2010/main" val="323154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ja-JP" altLang="en-US" dirty="0"/>
              <a:t>目的</a:t>
            </a:r>
            <a:r>
              <a:rPr lang="en-US" altLang="ja-JP" dirty="0"/>
              <a:t>(1)</a:t>
            </a:r>
            <a:r>
              <a:rPr lang="ja-JP" altLang="en-US" dirty="0"/>
              <a:t>：透過水質と供給量を考慮した運転</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1071206"/>
            <a:ext cx="11658917" cy="600165"/>
          </a:xfrm>
        </p:spPr>
        <p:txBody>
          <a:bodyPr/>
          <a:lstStyle/>
          <a:p>
            <a:r>
              <a:rPr lang="ja-JP" altLang="en-US" dirty="0"/>
              <a:t>最適化ポイント：膜前後の水質・供給量バランスを維持する範囲で、薬剤コストを削減する</a:t>
            </a:r>
            <a:endParaRPr lang="en-US" altLang="ja-JP" dirty="0"/>
          </a:p>
          <a:p>
            <a:r>
              <a:rPr lang="ja-JP" altLang="en-US" dirty="0"/>
              <a:t>モデリングポイント：膜前のデータから、膜後の水質・供給量を予測する</a:t>
            </a:r>
            <a:endParaRPr lang="en-US" altLang="ja-JP" dirty="0"/>
          </a:p>
        </p:txBody>
      </p:sp>
      <p:sp>
        <p:nvSpPr>
          <p:cNvPr id="50" name="四角形: 角を丸くする 49">
            <a:extLst>
              <a:ext uri="{FF2B5EF4-FFF2-40B4-BE49-F238E27FC236}">
                <a16:creationId xmlns:a16="http://schemas.microsoft.com/office/drawing/2014/main" id="{FDA5DF97-D3CD-4AD0-8909-A4F6F83ACBB7}"/>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四角形: 角を丸くする 50">
            <a:extLst>
              <a:ext uri="{FF2B5EF4-FFF2-40B4-BE49-F238E27FC236}">
                <a16:creationId xmlns:a16="http://schemas.microsoft.com/office/drawing/2014/main" id="{8A6CCCF1-AA4E-48C2-A540-BFF434286145}"/>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正方形/長方形 51">
            <a:extLst>
              <a:ext uri="{FF2B5EF4-FFF2-40B4-BE49-F238E27FC236}">
                <a16:creationId xmlns:a16="http://schemas.microsoft.com/office/drawing/2014/main" id="{1BD2BF9B-641F-4E08-8B31-CD8CF68EF244}"/>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r>
              <a:rPr kumimoji="1" lang="ja-JP" altLang="en-US" dirty="0">
                <a:solidFill>
                  <a:schemeClr val="tx1"/>
                </a:solidFill>
              </a:rPr>
              <a:t>膜</a:t>
            </a:r>
          </a:p>
        </p:txBody>
      </p:sp>
      <p:cxnSp>
        <p:nvCxnSpPr>
          <p:cNvPr id="53" name="直線矢印コネクタ 52">
            <a:extLst>
              <a:ext uri="{FF2B5EF4-FFF2-40B4-BE49-F238E27FC236}">
                <a16:creationId xmlns:a16="http://schemas.microsoft.com/office/drawing/2014/main" id="{FF5E9866-B6D2-46A4-9405-43A945DE2B4D}"/>
              </a:ext>
            </a:extLst>
          </p:cNvPr>
          <p:cNvCxnSpPr>
            <a:cxnSpLocks/>
            <a:stCxn id="58" idx="3"/>
            <a:endCxn id="52"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28BD4D7-190F-4516-BD0B-0F85FC405BDA}"/>
              </a:ext>
            </a:extLst>
          </p:cNvPr>
          <p:cNvCxnSpPr>
            <a:cxnSpLocks/>
            <a:stCxn id="52" idx="3"/>
            <a:endCxn id="62" idx="1"/>
          </p:cNvCxnSpPr>
          <p:nvPr/>
        </p:nvCxnSpPr>
        <p:spPr>
          <a:xfrm>
            <a:off x="6815737" y="3742681"/>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矢印: 下 54">
            <a:extLst>
              <a:ext uri="{FF2B5EF4-FFF2-40B4-BE49-F238E27FC236}">
                <a16:creationId xmlns:a16="http://schemas.microsoft.com/office/drawing/2014/main" id="{13D89724-D17E-4C38-BE59-D731A0CB6F35}"/>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矢印: 下 55">
            <a:extLst>
              <a:ext uri="{FF2B5EF4-FFF2-40B4-BE49-F238E27FC236}">
                <a16:creationId xmlns:a16="http://schemas.microsoft.com/office/drawing/2014/main" id="{BF98B117-03D8-4EBB-A122-03FEF7161065}"/>
              </a:ext>
            </a:extLst>
          </p:cNvPr>
          <p:cNvSpPr/>
          <p:nvPr/>
        </p:nvSpPr>
        <p:spPr>
          <a:xfrm>
            <a:off x="3800500" y="3204478"/>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ED7A75E-0E8D-44AA-893F-5D2E4D1F1631}"/>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58" name="正方形/長方形 57">
            <a:extLst>
              <a:ext uri="{FF2B5EF4-FFF2-40B4-BE49-F238E27FC236}">
                <a16:creationId xmlns:a16="http://schemas.microsoft.com/office/drawing/2014/main" id="{72CB4327-5B43-4ED8-963B-3EC465C9C949}"/>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r>
              <a:rPr kumimoji="1" lang="ja-JP" altLang="en-US" dirty="0">
                <a:solidFill>
                  <a:schemeClr val="tx1"/>
                </a:solidFill>
              </a:rPr>
              <a:t>膜</a:t>
            </a:r>
          </a:p>
        </p:txBody>
      </p:sp>
      <p:cxnSp>
        <p:nvCxnSpPr>
          <p:cNvPr id="59" name="直線矢印コネクタ 58">
            <a:extLst>
              <a:ext uri="{FF2B5EF4-FFF2-40B4-BE49-F238E27FC236}">
                <a16:creationId xmlns:a16="http://schemas.microsoft.com/office/drawing/2014/main" id="{8A7B708D-E461-4BCC-82E9-0B8EDB24AD61}"/>
              </a:ext>
            </a:extLst>
          </p:cNvPr>
          <p:cNvCxnSpPr>
            <a:cxnSpLocks/>
            <a:endCxn id="5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C6613D23-2F02-47CF-A32C-477606D2BB38}"/>
              </a:ext>
            </a:extLst>
          </p:cNvPr>
          <p:cNvSpPr txBox="1"/>
          <p:nvPr/>
        </p:nvSpPr>
        <p:spPr>
          <a:xfrm>
            <a:off x="3150452" y="2778136"/>
            <a:ext cx="1602524" cy="369332"/>
          </a:xfrm>
          <a:prstGeom prst="rect">
            <a:avLst/>
          </a:prstGeom>
          <a:noFill/>
        </p:spPr>
        <p:txBody>
          <a:bodyPr wrap="square" rtlCol="0">
            <a:spAutoFit/>
          </a:bodyPr>
          <a:lstStyle/>
          <a:p>
            <a:pPr algn="ctr"/>
            <a:r>
              <a:rPr kumimoji="1" lang="ja-JP" altLang="en-US" dirty="0"/>
              <a:t>水質調整薬剤</a:t>
            </a:r>
          </a:p>
        </p:txBody>
      </p:sp>
      <p:sp>
        <p:nvSpPr>
          <p:cNvPr id="61" name="テキスト ボックス 60">
            <a:extLst>
              <a:ext uri="{FF2B5EF4-FFF2-40B4-BE49-F238E27FC236}">
                <a16:creationId xmlns:a16="http://schemas.microsoft.com/office/drawing/2014/main" id="{013DB09B-FE9C-463F-AD24-1DE5329E76C9}"/>
              </a:ext>
            </a:extLst>
          </p:cNvPr>
          <p:cNvSpPr txBox="1"/>
          <p:nvPr/>
        </p:nvSpPr>
        <p:spPr>
          <a:xfrm>
            <a:off x="10723483" y="3575807"/>
            <a:ext cx="874425" cy="338554"/>
          </a:xfrm>
          <a:prstGeom prst="rect">
            <a:avLst/>
          </a:prstGeom>
          <a:noFill/>
        </p:spPr>
        <p:txBody>
          <a:bodyPr wrap="square" rtlCol="0">
            <a:spAutoFit/>
          </a:bodyPr>
          <a:lstStyle/>
          <a:p>
            <a:pPr algn="ctr"/>
            <a:r>
              <a:rPr kumimoji="1" lang="ja-JP" altLang="en-US" sz="1600" dirty="0"/>
              <a:t>再生水</a:t>
            </a:r>
          </a:p>
        </p:txBody>
      </p:sp>
      <p:sp>
        <p:nvSpPr>
          <p:cNvPr id="62" name="正方形/長方形 61">
            <a:extLst>
              <a:ext uri="{FF2B5EF4-FFF2-40B4-BE49-F238E27FC236}">
                <a16:creationId xmlns:a16="http://schemas.microsoft.com/office/drawing/2014/main" id="{348B99BB-9FA7-47A0-A95A-8240CA20C62C}"/>
              </a:ext>
            </a:extLst>
          </p:cNvPr>
          <p:cNvSpPr/>
          <p:nvPr/>
        </p:nvSpPr>
        <p:spPr>
          <a:xfrm>
            <a:off x="8655316" y="3571000"/>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63" name="直線矢印コネクタ 62">
            <a:extLst>
              <a:ext uri="{FF2B5EF4-FFF2-40B4-BE49-F238E27FC236}">
                <a16:creationId xmlns:a16="http://schemas.microsoft.com/office/drawing/2014/main" id="{4CC23088-962C-480B-A1AB-C3311204616D}"/>
              </a:ext>
            </a:extLst>
          </p:cNvPr>
          <p:cNvCxnSpPr>
            <a:cxnSpLocks/>
            <a:stCxn id="62" idx="3"/>
            <a:endCxn id="61" idx="1"/>
          </p:cNvCxnSpPr>
          <p:nvPr/>
        </p:nvCxnSpPr>
        <p:spPr>
          <a:xfrm flipV="1">
            <a:off x="9905686" y="3745084"/>
            <a:ext cx="817797" cy="256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矢印: 下 64">
            <a:extLst>
              <a:ext uri="{FF2B5EF4-FFF2-40B4-BE49-F238E27FC236}">
                <a16:creationId xmlns:a16="http://schemas.microsoft.com/office/drawing/2014/main" id="{B2BB428C-61AA-46F0-B128-38B8BE8FA0FD}"/>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テキスト ボックス 65">
            <a:extLst>
              <a:ext uri="{FF2B5EF4-FFF2-40B4-BE49-F238E27FC236}">
                <a16:creationId xmlns:a16="http://schemas.microsoft.com/office/drawing/2014/main" id="{412333E5-4FCB-490A-B775-040A5EA5421E}"/>
              </a:ext>
            </a:extLst>
          </p:cNvPr>
          <p:cNvSpPr txBox="1"/>
          <p:nvPr/>
        </p:nvSpPr>
        <p:spPr>
          <a:xfrm>
            <a:off x="8355859" y="2676700"/>
            <a:ext cx="1849283" cy="369332"/>
          </a:xfrm>
          <a:prstGeom prst="rect">
            <a:avLst/>
          </a:prstGeom>
          <a:noFill/>
        </p:spPr>
        <p:txBody>
          <a:bodyPr wrap="square" rtlCol="0">
            <a:spAutoFit/>
          </a:bodyPr>
          <a:lstStyle/>
          <a:p>
            <a:pPr algn="ctr"/>
            <a:r>
              <a:rPr kumimoji="1" lang="en-US" altLang="ja-JP" dirty="0"/>
              <a:t>UV</a:t>
            </a:r>
            <a:r>
              <a:rPr kumimoji="1" lang="ja-JP" altLang="en-US" dirty="0"/>
              <a:t>照射／薬剤</a:t>
            </a:r>
          </a:p>
        </p:txBody>
      </p:sp>
      <p:sp>
        <p:nvSpPr>
          <p:cNvPr id="67" name="テキスト ボックス 66">
            <a:extLst>
              <a:ext uri="{FF2B5EF4-FFF2-40B4-BE49-F238E27FC236}">
                <a16:creationId xmlns:a16="http://schemas.microsoft.com/office/drawing/2014/main" id="{41A3A016-866C-486F-BBEE-202FA649A3B6}"/>
              </a:ext>
            </a:extLst>
          </p:cNvPr>
          <p:cNvSpPr txBox="1"/>
          <p:nvPr/>
        </p:nvSpPr>
        <p:spPr>
          <a:xfrm>
            <a:off x="4270921" y="2423103"/>
            <a:ext cx="1431275" cy="369332"/>
          </a:xfrm>
          <a:prstGeom prst="rect">
            <a:avLst/>
          </a:prstGeom>
          <a:noFill/>
        </p:spPr>
        <p:txBody>
          <a:bodyPr wrap="square" rtlCol="0">
            <a:spAutoFit/>
          </a:bodyPr>
          <a:lstStyle/>
          <a:p>
            <a:pPr algn="ctr"/>
            <a:r>
              <a:rPr kumimoji="1" lang="ja-JP" altLang="en-US" dirty="0"/>
              <a:t>閉塞防止剤</a:t>
            </a:r>
          </a:p>
        </p:txBody>
      </p:sp>
      <p:sp>
        <p:nvSpPr>
          <p:cNvPr id="68" name="矢印: 下 67">
            <a:extLst>
              <a:ext uri="{FF2B5EF4-FFF2-40B4-BE49-F238E27FC236}">
                <a16:creationId xmlns:a16="http://schemas.microsoft.com/office/drawing/2014/main" id="{923BE559-8560-4A20-8CE2-57AE8555701F}"/>
              </a:ext>
            </a:extLst>
          </p:cNvPr>
          <p:cNvSpPr/>
          <p:nvPr/>
        </p:nvSpPr>
        <p:spPr>
          <a:xfrm>
            <a:off x="4845670" y="3194786"/>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二等辺三角形 68">
            <a:extLst>
              <a:ext uri="{FF2B5EF4-FFF2-40B4-BE49-F238E27FC236}">
                <a16:creationId xmlns:a16="http://schemas.microsoft.com/office/drawing/2014/main" id="{B070D47D-A2D2-49EA-9929-0DDBEE1426EA}"/>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5F8DCC5C-603D-4CD5-85B7-A7F239BBB36F}"/>
              </a:ext>
            </a:extLst>
          </p:cNvPr>
          <p:cNvSpPr txBox="1"/>
          <p:nvPr/>
        </p:nvSpPr>
        <p:spPr>
          <a:xfrm>
            <a:off x="6894421" y="4418019"/>
            <a:ext cx="1451913" cy="338553"/>
          </a:xfrm>
          <a:prstGeom prst="rect">
            <a:avLst/>
          </a:prstGeom>
          <a:noFill/>
        </p:spPr>
        <p:txBody>
          <a:bodyPr wrap="square" rtlCol="0">
            <a:spAutoFit/>
          </a:bodyPr>
          <a:lstStyle/>
          <a:p>
            <a:pPr algn="ctr"/>
            <a:r>
              <a:rPr kumimoji="1" lang="ja-JP" altLang="en-US" sz="1600" dirty="0"/>
              <a:t>水質・量需要</a:t>
            </a:r>
          </a:p>
        </p:txBody>
      </p:sp>
      <p:sp>
        <p:nvSpPr>
          <p:cNvPr id="71" name="二等辺三角形 70">
            <a:extLst>
              <a:ext uri="{FF2B5EF4-FFF2-40B4-BE49-F238E27FC236}">
                <a16:creationId xmlns:a16="http://schemas.microsoft.com/office/drawing/2014/main" id="{94B0155C-939A-4BE4-9686-10BBBD7CD2CB}"/>
              </a:ext>
            </a:extLst>
          </p:cNvPr>
          <p:cNvSpPr/>
          <p:nvPr/>
        </p:nvSpPr>
        <p:spPr>
          <a:xfrm flipV="1">
            <a:off x="5685747" y="4060325"/>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06D08163-F671-4088-B3A3-B7066C9C8817}"/>
              </a:ext>
            </a:extLst>
          </p:cNvPr>
          <p:cNvSpPr txBox="1"/>
          <p:nvPr/>
        </p:nvSpPr>
        <p:spPr>
          <a:xfrm>
            <a:off x="5253902" y="4418018"/>
            <a:ext cx="1283917" cy="338554"/>
          </a:xfrm>
          <a:prstGeom prst="rect">
            <a:avLst/>
          </a:prstGeom>
          <a:noFill/>
        </p:spPr>
        <p:txBody>
          <a:bodyPr wrap="square" rtlCol="0">
            <a:spAutoFit/>
          </a:bodyPr>
          <a:lstStyle/>
          <a:p>
            <a:pPr algn="ctr"/>
            <a:r>
              <a:rPr kumimoji="1" lang="ja-JP" altLang="en-US" sz="1600" dirty="0"/>
              <a:t>膜閉塞度</a:t>
            </a:r>
          </a:p>
        </p:txBody>
      </p:sp>
      <p:sp>
        <p:nvSpPr>
          <p:cNvPr id="73" name="矢印: 下 72">
            <a:extLst>
              <a:ext uri="{FF2B5EF4-FFF2-40B4-BE49-F238E27FC236}">
                <a16:creationId xmlns:a16="http://schemas.microsoft.com/office/drawing/2014/main" id="{7B0FA78E-0137-461C-B838-86E017EE2991}"/>
              </a:ext>
            </a:extLst>
          </p:cNvPr>
          <p:cNvSpPr/>
          <p:nvPr/>
        </p:nvSpPr>
        <p:spPr>
          <a:xfrm>
            <a:off x="6079467" y="2935183"/>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テキスト ボックス 73">
            <a:extLst>
              <a:ext uri="{FF2B5EF4-FFF2-40B4-BE49-F238E27FC236}">
                <a16:creationId xmlns:a16="http://schemas.microsoft.com/office/drawing/2014/main" id="{DF98FFC3-9C10-4A0E-B45E-3824594E67F9}"/>
              </a:ext>
            </a:extLst>
          </p:cNvPr>
          <p:cNvSpPr txBox="1"/>
          <p:nvPr/>
        </p:nvSpPr>
        <p:spPr>
          <a:xfrm>
            <a:off x="5643306" y="2419923"/>
            <a:ext cx="1153527" cy="369332"/>
          </a:xfrm>
          <a:prstGeom prst="rect">
            <a:avLst/>
          </a:prstGeom>
          <a:noFill/>
        </p:spPr>
        <p:txBody>
          <a:bodyPr wrap="square" rtlCol="0">
            <a:spAutoFit/>
          </a:bodyPr>
          <a:lstStyle/>
          <a:p>
            <a:pPr algn="ctr"/>
            <a:r>
              <a:rPr kumimoji="1" lang="ja-JP" altLang="en-US" dirty="0"/>
              <a:t>膜洗浄</a:t>
            </a:r>
          </a:p>
        </p:txBody>
      </p:sp>
      <p:sp>
        <p:nvSpPr>
          <p:cNvPr id="76" name="二等辺三角形 75">
            <a:extLst>
              <a:ext uri="{FF2B5EF4-FFF2-40B4-BE49-F238E27FC236}">
                <a16:creationId xmlns:a16="http://schemas.microsoft.com/office/drawing/2014/main" id="{1CD57E08-AA42-4EB9-8FB4-72215A247AB6}"/>
              </a:ext>
            </a:extLst>
          </p:cNvPr>
          <p:cNvSpPr/>
          <p:nvPr/>
        </p:nvSpPr>
        <p:spPr>
          <a:xfrm flipV="1">
            <a:off x="6362855" y="4060325"/>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2C51339C-0B11-4696-B11B-3B0DDA59EBEF}"/>
              </a:ext>
            </a:extLst>
          </p:cNvPr>
          <p:cNvSpPr txBox="1"/>
          <p:nvPr/>
        </p:nvSpPr>
        <p:spPr>
          <a:xfrm>
            <a:off x="6072933" y="4713293"/>
            <a:ext cx="994131" cy="338554"/>
          </a:xfrm>
          <a:prstGeom prst="rect">
            <a:avLst/>
          </a:prstGeom>
          <a:noFill/>
        </p:spPr>
        <p:txBody>
          <a:bodyPr wrap="square" rtlCol="0">
            <a:spAutoFit/>
          </a:bodyPr>
          <a:lstStyle/>
          <a:p>
            <a:pPr algn="ctr"/>
            <a:r>
              <a:rPr kumimoji="1" lang="ja-JP" altLang="en-US" sz="1600" dirty="0"/>
              <a:t>膜寿命</a:t>
            </a:r>
          </a:p>
        </p:txBody>
      </p:sp>
      <p:sp>
        <p:nvSpPr>
          <p:cNvPr id="78" name="テキスト ボックス 77">
            <a:extLst>
              <a:ext uri="{FF2B5EF4-FFF2-40B4-BE49-F238E27FC236}">
                <a16:creationId xmlns:a16="http://schemas.microsoft.com/office/drawing/2014/main" id="{5DF89BFF-EAE3-4E6F-A4A9-42682ED4F67E}"/>
              </a:ext>
            </a:extLst>
          </p:cNvPr>
          <p:cNvSpPr txBox="1"/>
          <p:nvPr/>
        </p:nvSpPr>
        <p:spPr>
          <a:xfrm>
            <a:off x="913982" y="5820667"/>
            <a:ext cx="3804506" cy="338554"/>
          </a:xfrm>
          <a:prstGeom prst="rect">
            <a:avLst/>
          </a:prstGeom>
          <a:noFill/>
        </p:spPr>
        <p:txBody>
          <a:bodyPr wrap="square" rtlCol="0">
            <a:spAutoFit/>
          </a:bodyPr>
          <a:lstStyle/>
          <a:p>
            <a:pPr algn="ctr"/>
            <a:r>
              <a:rPr kumimoji="1" lang="ja-JP" altLang="en-US" sz="1600" dirty="0"/>
              <a:t>水質・量を予測しながら、操作を決定</a:t>
            </a:r>
          </a:p>
        </p:txBody>
      </p:sp>
      <p:sp>
        <p:nvSpPr>
          <p:cNvPr id="81" name="吹き出し: 角を丸めた四角形 80">
            <a:extLst>
              <a:ext uri="{FF2B5EF4-FFF2-40B4-BE49-F238E27FC236}">
                <a16:creationId xmlns:a16="http://schemas.microsoft.com/office/drawing/2014/main" id="{562A59A8-B620-48C9-989B-41B2F5410850}"/>
              </a:ext>
            </a:extLst>
          </p:cNvPr>
          <p:cNvSpPr/>
          <p:nvPr/>
        </p:nvSpPr>
        <p:spPr>
          <a:xfrm>
            <a:off x="7219951" y="2031435"/>
            <a:ext cx="4947314" cy="367564"/>
          </a:xfrm>
          <a:prstGeom prst="wedgeRoundRectCallout">
            <a:avLst>
              <a:gd name="adj1" fmla="val 11738"/>
              <a:gd name="adj2" fmla="val 9971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r>
              <a:rPr kumimoji="1" lang="ja-JP" altLang="en-US" dirty="0">
                <a:solidFill>
                  <a:schemeClr val="tx1"/>
                </a:solidFill>
              </a:rPr>
              <a:t>膜との間で融通可能なら、最適化対象になる？</a:t>
            </a:r>
          </a:p>
        </p:txBody>
      </p:sp>
      <p:sp>
        <p:nvSpPr>
          <p:cNvPr id="82" name="四角形: 角を丸くする 81">
            <a:extLst>
              <a:ext uri="{FF2B5EF4-FFF2-40B4-BE49-F238E27FC236}">
                <a16:creationId xmlns:a16="http://schemas.microsoft.com/office/drawing/2014/main" id="{F9534C6F-E556-4496-90DC-E845F542911F}"/>
              </a:ext>
            </a:extLst>
          </p:cNvPr>
          <p:cNvSpPr/>
          <p:nvPr/>
        </p:nvSpPr>
        <p:spPr>
          <a:xfrm>
            <a:off x="9687246" y="5741200"/>
            <a:ext cx="436879" cy="38230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FF78E21C-0EFB-4D66-AA71-86C24E264BAE}"/>
              </a:ext>
            </a:extLst>
          </p:cNvPr>
          <p:cNvSpPr txBox="1"/>
          <p:nvPr/>
        </p:nvSpPr>
        <p:spPr>
          <a:xfrm>
            <a:off x="10107771" y="5605635"/>
            <a:ext cx="1641677" cy="584775"/>
          </a:xfrm>
          <a:prstGeom prst="rect">
            <a:avLst/>
          </a:prstGeom>
          <a:noFill/>
        </p:spPr>
        <p:txBody>
          <a:bodyPr wrap="square" rtlCol="0">
            <a:spAutoFit/>
          </a:bodyPr>
          <a:lstStyle/>
          <a:p>
            <a:pPr algn="ctr"/>
            <a:r>
              <a:rPr kumimoji="1" lang="ja-JP" altLang="en-US" sz="1600" dirty="0"/>
              <a:t>常に</a:t>
            </a:r>
            <a:r>
              <a:rPr kumimoji="1" lang="en-US" altLang="ja-JP" sz="1600" dirty="0"/>
              <a:t>given</a:t>
            </a:r>
            <a:r>
              <a:rPr kumimoji="1" lang="ja-JP" altLang="en-US" sz="1600" dirty="0"/>
              <a:t>として扱う範囲</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716939"/>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7015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3448075" y="4716939"/>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3449181" y="5700855"/>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3527209" y="4649680"/>
            <a:ext cx="1626323" cy="338554"/>
          </a:xfrm>
          <a:prstGeom prst="rect">
            <a:avLst/>
          </a:prstGeom>
          <a:noFill/>
        </p:spPr>
        <p:txBody>
          <a:bodyPr wrap="square" rtlCol="0">
            <a:spAutoFit/>
          </a:bodyPr>
          <a:lstStyle/>
          <a:p>
            <a:pPr algn="ctr"/>
            <a:r>
              <a:rPr kumimoji="1" lang="ja-JP" altLang="en-US" sz="1600" dirty="0"/>
              <a:t>膜後の水質・量</a:t>
            </a:r>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488061" y="4655630"/>
            <a:ext cx="1578116" cy="338554"/>
          </a:xfrm>
          <a:prstGeom prst="rect">
            <a:avLst/>
          </a:prstGeom>
          <a:noFill/>
        </p:spPr>
        <p:txBody>
          <a:bodyPr wrap="square" rtlCol="0">
            <a:spAutoFit/>
          </a:bodyPr>
          <a:lstStyle/>
          <a:p>
            <a:pPr algn="ctr"/>
            <a:r>
              <a:rPr kumimoji="1" lang="ja-JP" altLang="en-US" sz="1600" dirty="0"/>
              <a:t>膜前の水質・量</a:t>
            </a:r>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002053"/>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矢印: 左右 91">
            <a:extLst>
              <a:ext uri="{FF2B5EF4-FFF2-40B4-BE49-F238E27FC236}">
                <a16:creationId xmlns:a16="http://schemas.microsoft.com/office/drawing/2014/main" id="{907901B1-953C-4222-8544-7F4FC6467BA0}"/>
              </a:ext>
            </a:extLst>
          </p:cNvPr>
          <p:cNvSpPr/>
          <p:nvPr/>
        </p:nvSpPr>
        <p:spPr>
          <a:xfrm>
            <a:off x="2436435" y="5098552"/>
            <a:ext cx="759600" cy="277054"/>
          </a:xfrm>
          <a:prstGeom prst="lef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3614414" y="5190085"/>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3448075" y="5187412"/>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42073"/>
            <a:ext cx="5319529" cy="1686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439245"/>
            <a:ext cx="591312" cy="261610"/>
          </a:xfrm>
          <a:prstGeom prst="rect">
            <a:avLst/>
          </a:prstGeom>
          <a:noFill/>
        </p:spPr>
        <p:txBody>
          <a:bodyPr wrap="square" rtlCol="0">
            <a:spAutoFit/>
          </a:bodyPr>
          <a:lstStyle/>
          <a:p>
            <a:pPr algn="ctr"/>
            <a:r>
              <a:rPr kumimoji="1" lang="ja-JP" altLang="en-US" sz="1100" dirty="0"/>
              <a:t>時間</a:t>
            </a:r>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4910345" y="5439245"/>
            <a:ext cx="591312" cy="261610"/>
          </a:xfrm>
          <a:prstGeom prst="rect">
            <a:avLst/>
          </a:prstGeom>
          <a:noFill/>
        </p:spPr>
        <p:txBody>
          <a:bodyPr wrap="square" rtlCol="0">
            <a:spAutoFit/>
          </a:bodyPr>
          <a:lstStyle/>
          <a:p>
            <a:pPr algn="ctr"/>
            <a:r>
              <a:rPr kumimoji="1" lang="ja-JP" altLang="en-US" sz="1100" dirty="0"/>
              <a:t>時間</a:t>
            </a:r>
          </a:p>
        </p:txBody>
      </p:sp>
      <p:sp>
        <p:nvSpPr>
          <p:cNvPr id="79" name="テキスト ボックス 78">
            <a:extLst>
              <a:ext uri="{FF2B5EF4-FFF2-40B4-BE49-F238E27FC236}">
                <a16:creationId xmlns:a16="http://schemas.microsoft.com/office/drawing/2014/main" id="{4A3569DE-CF01-41E3-A7B0-EFA037583C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6141"/>
            <a:ext cx="11400125" cy="518094"/>
          </a:xfrm>
        </p:spPr>
        <p:txBody>
          <a:bodyPr/>
          <a:lstStyle/>
          <a:p>
            <a:r>
              <a:rPr lang="ja-JP" altLang="en-US" dirty="0"/>
              <a:t>目的</a:t>
            </a:r>
            <a:r>
              <a:rPr lang="en-US" altLang="ja-JP" dirty="0"/>
              <a:t>(2)</a:t>
            </a:r>
            <a:r>
              <a:rPr lang="ja-JP" altLang="en-US" dirty="0"/>
              <a:t>：</a:t>
            </a:r>
            <a:r>
              <a:rPr kumimoji="1" lang="en-US" altLang="ja-JP" sz="2800" b="1" dirty="0"/>
              <a:t> RO</a:t>
            </a:r>
            <a:r>
              <a:rPr kumimoji="1" lang="ja-JP" altLang="en-US" sz="2800" b="1" dirty="0"/>
              <a:t>膜閉塞状態も考慮した運転</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50" name="四角形: 角を丸くする 49">
            <a:extLst>
              <a:ext uri="{FF2B5EF4-FFF2-40B4-BE49-F238E27FC236}">
                <a16:creationId xmlns:a16="http://schemas.microsoft.com/office/drawing/2014/main" id="{FDA5DF97-D3CD-4AD0-8909-A4F6F83ACBB7}"/>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四角形: 角を丸くする 50">
            <a:extLst>
              <a:ext uri="{FF2B5EF4-FFF2-40B4-BE49-F238E27FC236}">
                <a16:creationId xmlns:a16="http://schemas.microsoft.com/office/drawing/2014/main" id="{8A6CCCF1-AA4E-48C2-A540-BFF434286145}"/>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正方形/長方形 51">
            <a:extLst>
              <a:ext uri="{FF2B5EF4-FFF2-40B4-BE49-F238E27FC236}">
                <a16:creationId xmlns:a16="http://schemas.microsoft.com/office/drawing/2014/main" id="{1BD2BF9B-641F-4E08-8B31-CD8CF68EF244}"/>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r>
              <a:rPr kumimoji="1" lang="ja-JP" altLang="en-US" dirty="0">
                <a:solidFill>
                  <a:schemeClr val="tx1"/>
                </a:solidFill>
              </a:rPr>
              <a:t>膜</a:t>
            </a:r>
          </a:p>
        </p:txBody>
      </p:sp>
      <p:cxnSp>
        <p:nvCxnSpPr>
          <p:cNvPr id="53" name="直線矢印コネクタ 52">
            <a:extLst>
              <a:ext uri="{FF2B5EF4-FFF2-40B4-BE49-F238E27FC236}">
                <a16:creationId xmlns:a16="http://schemas.microsoft.com/office/drawing/2014/main" id="{FF5E9866-B6D2-46A4-9405-43A945DE2B4D}"/>
              </a:ext>
            </a:extLst>
          </p:cNvPr>
          <p:cNvCxnSpPr>
            <a:cxnSpLocks/>
            <a:stCxn id="58" idx="3"/>
            <a:endCxn id="52"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28BD4D7-190F-4516-BD0B-0F85FC405BDA}"/>
              </a:ext>
            </a:extLst>
          </p:cNvPr>
          <p:cNvCxnSpPr>
            <a:cxnSpLocks/>
            <a:stCxn id="52" idx="3"/>
            <a:endCxn id="62" idx="1"/>
          </p:cNvCxnSpPr>
          <p:nvPr/>
        </p:nvCxnSpPr>
        <p:spPr>
          <a:xfrm>
            <a:off x="6815737" y="3742681"/>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矢印: 下 54">
            <a:extLst>
              <a:ext uri="{FF2B5EF4-FFF2-40B4-BE49-F238E27FC236}">
                <a16:creationId xmlns:a16="http://schemas.microsoft.com/office/drawing/2014/main" id="{13D89724-D17E-4C38-BE59-D731A0CB6F35}"/>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矢印: 下 55">
            <a:extLst>
              <a:ext uri="{FF2B5EF4-FFF2-40B4-BE49-F238E27FC236}">
                <a16:creationId xmlns:a16="http://schemas.microsoft.com/office/drawing/2014/main" id="{BF98B117-03D8-4EBB-A122-03FEF7161065}"/>
              </a:ext>
            </a:extLst>
          </p:cNvPr>
          <p:cNvSpPr/>
          <p:nvPr/>
        </p:nvSpPr>
        <p:spPr>
          <a:xfrm>
            <a:off x="3800500"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ED7A75E-0E8D-44AA-893F-5D2E4D1F1631}"/>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58" name="正方形/長方形 57">
            <a:extLst>
              <a:ext uri="{FF2B5EF4-FFF2-40B4-BE49-F238E27FC236}">
                <a16:creationId xmlns:a16="http://schemas.microsoft.com/office/drawing/2014/main" id="{72CB4327-5B43-4ED8-963B-3EC465C9C949}"/>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r>
              <a:rPr kumimoji="1" lang="ja-JP" altLang="en-US" dirty="0">
                <a:solidFill>
                  <a:schemeClr val="tx1"/>
                </a:solidFill>
              </a:rPr>
              <a:t>膜</a:t>
            </a:r>
          </a:p>
        </p:txBody>
      </p:sp>
      <p:cxnSp>
        <p:nvCxnSpPr>
          <p:cNvPr id="59" name="直線矢印コネクタ 58">
            <a:extLst>
              <a:ext uri="{FF2B5EF4-FFF2-40B4-BE49-F238E27FC236}">
                <a16:creationId xmlns:a16="http://schemas.microsoft.com/office/drawing/2014/main" id="{8A7B708D-E461-4BCC-82E9-0B8EDB24AD61}"/>
              </a:ext>
            </a:extLst>
          </p:cNvPr>
          <p:cNvCxnSpPr>
            <a:cxnSpLocks/>
            <a:endCxn id="5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C6613D23-2F02-47CF-A32C-477606D2BB38}"/>
              </a:ext>
            </a:extLst>
          </p:cNvPr>
          <p:cNvSpPr txBox="1"/>
          <p:nvPr/>
        </p:nvSpPr>
        <p:spPr>
          <a:xfrm>
            <a:off x="3150452" y="2778136"/>
            <a:ext cx="1602524" cy="369332"/>
          </a:xfrm>
          <a:prstGeom prst="rect">
            <a:avLst/>
          </a:prstGeom>
          <a:noFill/>
        </p:spPr>
        <p:txBody>
          <a:bodyPr wrap="square" rtlCol="0">
            <a:spAutoFit/>
          </a:bodyPr>
          <a:lstStyle/>
          <a:p>
            <a:pPr algn="ctr"/>
            <a:r>
              <a:rPr kumimoji="1" lang="ja-JP" altLang="en-US" dirty="0"/>
              <a:t>水質調整薬剤</a:t>
            </a:r>
          </a:p>
        </p:txBody>
      </p:sp>
      <p:sp>
        <p:nvSpPr>
          <p:cNvPr id="61" name="テキスト ボックス 60">
            <a:extLst>
              <a:ext uri="{FF2B5EF4-FFF2-40B4-BE49-F238E27FC236}">
                <a16:creationId xmlns:a16="http://schemas.microsoft.com/office/drawing/2014/main" id="{013DB09B-FE9C-463F-AD24-1DE5329E76C9}"/>
              </a:ext>
            </a:extLst>
          </p:cNvPr>
          <p:cNvSpPr txBox="1"/>
          <p:nvPr/>
        </p:nvSpPr>
        <p:spPr>
          <a:xfrm>
            <a:off x="10723483" y="3575807"/>
            <a:ext cx="874425" cy="338554"/>
          </a:xfrm>
          <a:prstGeom prst="rect">
            <a:avLst/>
          </a:prstGeom>
          <a:noFill/>
        </p:spPr>
        <p:txBody>
          <a:bodyPr wrap="square" rtlCol="0">
            <a:spAutoFit/>
          </a:bodyPr>
          <a:lstStyle/>
          <a:p>
            <a:pPr algn="ctr"/>
            <a:r>
              <a:rPr kumimoji="1" lang="ja-JP" altLang="en-US" sz="1600" dirty="0"/>
              <a:t>再生水</a:t>
            </a:r>
          </a:p>
        </p:txBody>
      </p:sp>
      <p:sp>
        <p:nvSpPr>
          <p:cNvPr id="62" name="正方形/長方形 61">
            <a:extLst>
              <a:ext uri="{FF2B5EF4-FFF2-40B4-BE49-F238E27FC236}">
                <a16:creationId xmlns:a16="http://schemas.microsoft.com/office/drawing/2014/main" id="{348B99BB-9FA7-47A0-A95A-8240CA20C62C}"/>
              </a:ext>
            </a:extLst>
          </p:cNvPr>
          <p:cNvSpPr/>
          <p:nvPr/>
        </p:nvSpPr>
        <p:spPr>
          <a:xfrm>
            <a:off x="8655316" y="3571000"/>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63" name="直線矢印コネクタ 62">
            <a:extLst>
              <a:ext uri="{FF2B5EF4-FFF2-40B4-BE49-F238E27FC236}">
                <a16:creationId xmlns:a16="http://schemas.microsoft.com/office/drawing/2014/main" id="{4CC23088-962C-480B-A1AB-C3311204616D}"/>
              </a:ext>
            </a:extLst>
          </p:cNvPr>
          <p:cNvCxnSpPr>
            <a:cxnSpLocks/>
            <a:stCxn id="62" idx="3"/>
            <a:endCxn id="61" idx="1"/>
          </p:cNvCxnSpPr>
          <p:nvPr/>
        </p:nvCxnSpPr>
        <p:spPr>
          <a:xfrm flipV="1">
            <a:off x="9905686" y="3745084"/>
            <a:ext cx="817797" cy="256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矢印: 下 64">
            <a:extLst>
              <a:ext uri="{FF2B5EF4-FFF2-40B4-BE49-F238E27FC236}">
                <a16:creationId xmlns:a16="http://schemas.microsoft.com/office/drawing/2014/main" id="{B2BB428C-61AA-46F0-B128-38B8BE8FA0FD}"/>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テキスト ボックス 65">
            <a:extLst>
              <a:ext uri="{FF2B5EF4-FFF2-40B4-BE49-F238E27FC236}">
                <a16:creationId xmlns:a16="http://schemas.microsoft.com/office/drawing/2014/main" id="{412333E5-4FCB-490A-B775-040A5EA5421E}"/>
              </a:ext>
            </a:extLst>
          </p:cNvPr>
          <p:cNvSpPr txBox="1"/>
          <p:nvPr/>
        </p:nvSpPr>
        <p:spPr>
          <a:xfrm>
            <a:off x="8355859" y="2676700"/>
            <a:ext cx="1849283" cy="369332"/>
          </a:xfrm>
          <a:prstGeom prst="rect">
            <a:avLst/>
          </a:prstGeom>
          <a:noFill/>
        </p:spPr>
        <p:txBody>
          <a:bodyPr wrap="square" rtlCol="0">
            <a:spAutoFit/>
          </a:bodyPr>
          <a:lstStyle/>
          <a:p>
            <a:pPr algn="ctr"/>
            <a:r>
              <a:rPr kumimoji="1" lang="en-US" altLang="ja-JP" dirty="0"/>
              <a:t>UV</a:t>
            </a:r>
            <a:r>
              <a:rPr kumimoji="1" lang="ja-JP" altLang="en-US" dirty="0"/>
              <a:t>照射／薬剤</a:t>
            </a:r>
          </a:p>
        </p:txBody>
      </p:sp>
      <p:sp>
        <p:nvSpPr>
          <p:cNvPr id="67" name="テキスト ボックス 66">
            <a:extLst>
              <a:ext uri="{FF2B5EF4-FFF2-40B4-BE49-F238E27FC236}">
                <a16:creationId xmlns:a16="http://schemas.microsoft.com/office/drawing/2014/main" id="{41A3A016-866C-486F-BBEE-202FA649A3B6}"/>
              </a:ext>
            </a:extLst>
          </p:cNvPr>
          <p:cNvSpPr txBox="1"/>
          <p:nvPr/>
        </p:nvSpPr>
        <p:spPr>
          <a:xfrm>
            <a:off x="4270921" y="2423103"/>
            <a:ext cx="1431275" cy="369332"/>
          </a:xfrm>
          <a:prstGeom prst="rect">
            <a:avLst/>
          </a:prstGeom>
          <a:noFill/>
        </p:spPr>
        <p:txBody>
          <a:bodyPr wrap="square" rtlCol="0">
            <a:spAutoFit/>
          </a:bodyPr>
          <a:lstStyle/>
          <a:p>
            <a:pPr algn="ctr"/>
            <a:r>
              <a:rPr kumimoji="1" lang="ja-JP" altLang="en-US" dirty="0"/>
              <a:t>閉塞防止剤</a:t>
            </a:r>
          </a:p>
        </p:txBody>
      </p:sp>
      <p:sp>
        <p:nvSpPr>
          <p:cNvPr id="68" name="矢印: 下 67">
            <a:extLst>
              <a:ext uri="{FF2B5EF4-FFF2-40B4-BE49-F238E27FC236}">
                <a16:creationId xmlns:a16="http://schemas.microsoft.com/office/drawing/2014/main" id="{923BE559-8560-4A20-8CE2-57AE8555701F}"/>
              </a:ext>
            </a:extLst>
          </p:cNvPr>
          <p:cNvSpPr/>
          <p:nvPr/>
        </p:nvSpPr>
        <p:spPr>
          <a:xfrm>
            <a:off x="4845670" y="3192409"/>
            <a:ext cx="283388" cy="490885"/>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二等辺三角形 68">
            <a:extLst>
              <a:ext uri="{FF2B5EF4-FFF2-40B4-BE49-F238E27FC236}">
                <a16:creationId xmlns:a16="http://schemas.microsoft.com/office/drawing/2014/main" id="{B070D47D-A2D2-49EA-9929-0DDBEE1426EA}"/>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5F8DCC5C-603D-4CD5-85B7-A7F239BBB36F}"/>
              </a:ext>
            </a:extLst>
          </p:cNvPr>
          <p:cNvSpPr txBox="1"/>
          <p:nvPr/>
        </p:nvSpPr>
        <p:spPr>
          <a:xfrm>
            <a:off x="6894421" y="4418019"/>
            <a:ext cx="1451913" cy="338553"/>
          </a:xfrm>
          <a:prstGeom prst="rect">
            <a:avLst/>
          </a:prstGeom>
          <a:noFill/>
        </p:spPr>
        <p:txBody>
          <a:bodyPr wrap="square" rtlCol="0">
            <a:spAutoFit/>
          </a:bodyPr>
          <a:lstStyle/>
          <a:p>
            <a:pPr algn="ctr"/>
            <a:r>
              <a:rPr kumimoji="1" lang="ja-JP" altLang="en-US" sz="1600" dirty="0"/>
              <a:t>水質・量需要</a:t>
            </a:r>
          </a:p>
        </p:txBody>
      </p:sp>
      <p:sp>
        <p:nvSpPr>
          <p:cNvPr id="71" name="二等辺三角形 70">
            <a:extLst>
              <a:ext uri="{FF2B5EF4-FFF2-40B4-BE49-F238E27FC236}">
                <a16:creationId xmlns:a16="http://schemas.microsoft.com/office/drawing/2014/main" id="{94B0155C-939A-4BE4-9686-10BBBD7CD2CB}"/>
              </a:ext>
            </a:extLst>
          </p:cNvPr>
          <p:cNvSpPr/>
          <p:nvPr/>
        </p:nvSpPr>
        <p:spPr>
          <a:xfrm flipV="1">
            <a:off x="5685747" y="4060325"/>
            <a:ext cx="410253" cy="218046"/>
          </a:xfrm>
          <a:prstGeom prst="triangl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06D08163-F671-4088-B3A3-B7066C9C8817}"/>
              </a:ext>
            </a:extLst>
          </p:cNvPr>
          <p:cNvSpPr txBox="1"/>
          <p:nvPr/>
        </p:nvSpPr>
        <p:spPr>
          <a:xfrm>
            <a:off x="5253902" y="4418018"/>
            <a:ext cx="1283917" cy="338554"/>
          </a:xfrm>
          <a:prstGeom prst="rect">
            <a:avLst/>
          </a:prstGeom>
          <a:noFill/>
        </p:spPr>
        <p:txBody>
          <a:bodyPr wrap="square" rtlCol="0">
            <a:spAutoFit/>
          </a:bodyPr>
          <a:lstStyle/>
          <a:p>
            <a:pPr algn="ctr"/>
            <a:r>
              <a:rPr kumimoji="1" lang="ja-JP" altLang="en-US" sz="1600" dirty="0"/>
              <a:t>膜閉塞度</a:t>
            </a:r>
          </a:p>
        </p:txBody>
      </p:sp>
      <p:sp>
        <p:nvSpPr>
          <p:cNvPr id="73" name="矢印: 下 72">
            <a:extLst>
              <a:ext uri="{FF2B5EF4-FFF2-40B4-BE49-F238E27FC236}">
                <a16:creationId xmlns:a16="http://schemas.microsoft.com/office/drawing/2014/main" id="{7B0FA78E-0137-461C-B838-86E017EE2991}"/>
              </a:ext>
            </a:extLst>
          </p:cNvPr>
          <p:cNvSpPr/>
          <p:nvPr/>
        </p:nvSpPr>
        <p:spPr>
          <a:xfrm>
            <a:off x="6079467" y="2935183"/>
            <a:ext cx="283388" cy="490885"/>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テキスト ボックス 73">
            <a:extLst>
              <a:ext uri="{FF2B5EF4-FFF2-40B4-BE49-F238E27FC236}">
                <a16:creationId xmlns:a16="http://schemas.microsoft.com/office/drawing/2014/main" id="{DF98FFC3-9C10-4A0E-B45E-3824594E67F9}"/>
              </a:ext>
            </a:extLst>
          </p:cNvPr>
          <p:cNvSpPr txBox="1"/>
          <p:nvPr/>
        </p:nvSpPr>
        <p:spPr>
          <a:xfrm>
            <a:off x="5643306" y="2419923"/>
            <a:ext cx="1153527" cy="369332"/>
          </a:xfrm>
          <a:prstGeom prst="rect">
            <a:avLst/>
          </a:prstGeom>
          <a:noFill/>
        </p:spPr>
        <p:txBody>
          <a:bodyPr wrap="square" rtlCol="0">
            <a:spAutoFit/>
          </a:bodyPr>
          <a:lstStyle/>
          <a:p>
            <a:pPr algn="ctr"/>
            <a:r>
              <a:rPr kumimoji="1" lang="ja-JP" altLang="en-US" dirty="0"/>
              <a:t>膜洗浄</a:t>
            </a:r>
          </a:p>
        </p:txBody>
      </p:sp>
      <p:sp>
        <p:nvSpPr>
          <p:cNvPr id="76" name="二等辺三角形 75">
            <a:extLst>
              <a:ext uri="{FF2B5EF4-FFF2-40B4-BE49-F238E27FC236}">
                <a16:creationId xmlns:a16="http://schemas.microsoft.com/office/drawing/2014/main" id="{1CD57E08-AA42-4EB9-8FB4-72215A247AB6}"/>
              </a:ext>
            </a:extLst>
          </p:cNvPr>
          <p:cNvSpPr/>
          <p:nvPr/>
        </p:nvSpPr>
        <p:spPr>
          <a:xfrm flipV="1">
            <a:off x="6362855" y="4060325"/>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2C51339C-0B11-4696-B11B-3B0DDA59EBEF}"/>
              </a:ext>
            </a:extLst>
          </p:cNvPr>
          <p:cNvSpPr txBox="1"/>
          <p:nvPr/>
        </p:nvSpPr>
        <p:spPr>
          <a:xfrm>
            <a:off x="6072933" y="4713293"/>
            <a:ext cx="994131" cy="338554"/>
          </a:xfrm>
          <a:prstGeom prst="rect">
            <a:avLst/>
          </a:prstGeom>
          <a:noFill/>
        </p:spPr>
        <p:txBody>
          <a:bodyPr wrap="square" rtlCol="0">
            <a:spAutoFit/>
          </a:bodyPr>
          <a:lstStyle/>
          <a:p>
            <a:pPr algn="ctr"/>
            <a:r>
              <a:rPr kumimoji="1" lang="ja-JP" altLang="en-US" sz="1600" dirty="0"/>
              <a:t>膜寿命</a:t>
            </a:r>
          </a:p>
        </p:txBody>
      </p:sp>
      <p:sp>
        <p:nvSpPr>
          <p:cNvPr id="82" name="四角形: 角を丸くする 81">
            <a:extLst>
              <a:ext uri="{FF2B5EF4-FFF2-40B4-BE49-F238E27FC236}">
                <a16:creationId xmlns:a16="http://schemas.microsoft.com/office/drawing/2014/main" id="{F9534C6F-E556-4496-90DC-E845F542911F}"/>
              </a:ext>
            </a:extLst>
          </p:cNvPr>
          <p:cNvSpPr/>
          <p:nvPr/>
        </p:nvSpPr>
        <p:spPr>
          <a:xfrm>
            <a:off x="9687246" y="5741200"/>
            <a:ext cx="436879" cy="38230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FF78E21C-0EFB-4D66-AA71-86C24E264BAE}"/>
              </a:ext>
            </a:extLst>
          </p:cNvPr>
          <p:cNvSpPr txBox="1"/>
          <p:nvPr/>
        </p:nvSpPr>
        <p:spPr>
          <a:xfrm>
            <a:off x="10107771" y="5605635"/>
            <a:ext cx="1641677" cy="584775"/>
          </a:xfrm>
          <a:prstGeom prst="rect">
            <a:avLst/>
          </a:prstGeom>
          <a:noFill/>
        </p:spPr>
        <p:txBody>
          <a:bodyPr wrap="square" rtlCol="0">
            <a:spAutoFit/>
          </a:bodyPr>
          <a:lstStyle/>
          <a:p>
            <a:pPr algn="ctr"/>
            <a:r>
              <a:rPr kumimoji="1" lang="ja-JP" altLang="en-US" sz="1600" dirty="0"/>
              <a:t>常に</a:t>
            </a:r>
            <a:r>
              <a:rPr kumimoji="1" lang="en-US" altLang="ja-JP" sz="1600" dirty="0"/>
              <a:t>given</a:t>
            </a:r>
            <a:r>
              <a:rPr kumimoji="1" lang="ja-JP" altLang="en-US" sz="1600" dirty="0"/>
              <a:t>として扱う範囲</a:t>
            </a:r>
          </a:p>
        </p:txBody>
      </p:sp>
      <p:sp>
        <p:nvSpPr>
          <p:cNvPr id="41" name="テキスト プレースホルダー 5">
            <a:extLst>
              <a:ext uri="{FF2B5EF4-FFF2-40B4-BE49-F238E27FC236}">
                <a16:creationId xmlns:a16="http://schemas.microsoft.com/office/drawing/2014/main" id="{E752E82A-5B36-47E4-82F4-41C207EF657C}"/>
              </a:ext>
            </a:extLst>
          </p:cNvPr>
          <p:cNvSpPr>
            <a:spLocks noGrp="1"/>
          </p:cNvSpPr>
          <p:nvPr>
            <p:ph type="body" sz="quarter" idx="11"/>
          </p:nvPr>
        </p:nvSpPr>
        <p:spPr>
          <a:xfrm>
            <a:off x="238125" y="1071206"/>
            <a:ext cx="11658917" cy="600165"/>
          </a:xfrm>
        </p:spPr>
        <p:txBody>
          <a:bodyPr/>
          <a:lstStyle/>
          <a:p>
            <a:r>
              <a:rPr lang="ja-JP" altLang="en-US" dirty="0"/>
              <a:t>最適化ポイント：膜閉塞状態に合わせた洗浄を実施することで、洗浄コストを削減する</a:t>
            </a:r>
            <a:endParaRPr lang="en-US" altLang="ja-JP" dirty="0"/>
          </a:p>
          <a:p>
            <a:r>
              <a:rPr lang="ja-JP" altLang="en-US" dirty="0"/>
              <a:t>モデリングポイント：膜前後のデータから、膜閉塞度を予測する</a:t>
            </a:r>
            <a:endParaRPr lang="en-US" altLang="ja-JP" dirty="0"/>
          </a:p>
        </p:txBody>
      </p:sp>
      <p:sp>
        <p:nvSpPr>
          <p:cNvPr id="42" name="テキスト ボックス 41">
            <a:extLst>
              <a:ext uri="{FF2B5EF4-FFF2-40B4-BE49-F238E27FC236}">
                <a16:creationId xmlns:a16="http://schemas.microsoft.com/office/drawing/2014/main" id="{8BF8CBA5-4CC4-4C1E-A3B2-C857EE928F60}"/>
              </a:ext>
            </a:extLst>
          </p:cNvPr>
          <p:cNvSpPr txBox="1"/>
          <p:nvPr/>
        </p:nvSpPr>
        <p:spPr>
          <a:xfrm>
            <a:off x="351683" y="5820667"/>
            <a:ext cx="5001391" cy="338554"/>
          </a:xfrm>
          <a:prstGeom prst="rect">
            <a:avLst/>
          </a:prstGeom>
          <a:noFill/>
        </p:spPr>
        <p:txBody>
          <a:bodyPr wrap="square" rtlCol="0">
            <a:spAutoFit/>
          </a:bodyPr>
          <a:lstStyle/>
          <a:p>
            <a:pPr algn="ctr"/>
            <a:r>
              <a:rPr kumimoji="1" lang="ja-JP" altLang="en-US" sz="1600" dirty="0"/>
              <a:t>閉塞度を予測しながら、閉塞防止剤の量とタイミングを決定</a:t>
            </a:r>
          </a:p>
        </p:txBody>
      </p:sp>
      <p:cxnSp>
        <p:nvCxnSpPr>
          <p:cNvPr id="43" name="直線矢印コネクタ 42">
            <a:extLst>
              <a:ext uri="{FF2B5EF4-FFF2-40B4-BE49-F238E27FC236}">
                <a16:creationId xmlns:a16="http://schemas.microsoft.com/office/drawing/2014/main" id="{1C654A13-056C-48F9-BAEE-534E3784BD24}"/>
              </a:ext>
            </a:extLst>
          </p:cNvPr>
          <p:cNvCxnSpPr/>
          <p:nvPr/>
        </p:nvCxnSpPr>
        <p:spPr>
          <a:xfrm flipV="1">
            <a:off x="351683" y="4716939"/>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8867369E-BAD8-4576-84B0-BBB21176DA38}"/>
              </a:ext>
            </a:extLst>
          </p:cNvPr>
          <p:cNvCxnSpPr>
            <a:cxnSpLocks/>
          </p:cNvCxnSpPr>
          <p:nvPr/>
        </p:nvCxnSpPr>
        <p:spPr>
          <a:xfrm>
            <a:off x="351683" y="5700855"/>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63E22058-9643-4317-A8EE-119820B74A8A}"/>
              </a:ext>
            </a:extLst>
          </p:cNvPr>
          <p:cNvCxnSpPr/>
          <p:nvPr/>
        </p:nvCxnSpPr>
        <p:spPr>
          <a:xfrm flipV="1">
            <a:off x="3448075" y="4716939"/>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1A483E15-181D-4878-8215-2E2C2AE542E8}"/>
              </a:ext>
            </a:extLst>
          </p:cNvPr>
          <p:cNvCxnSpPr>
            <a:cxnSpLocks/>
          </p:cNvCxnSpPr>
          <p:nvPr/>
        </p:nvCxnSpPr>
        <p:spPr>
          <a:xfrm>
            <a:off x="3448075" y="57015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0CFFEEC-2A26-4912-8666-061DD1698659}"/>
              </a:ext>
            </a:extLst>
          </p:cNvPr>
          <p:cNvSpPr txBox="1"/>
          <p:nvPr/>
        </p:nvSpPr>
        <p:spPr>
          <a:xfrm>
            <a:off x="3527209" y="4649680"/>
            <a:ext cx="1626323" cy="338554"/>
          </a:xfrm>
          <a:prstGeom prst="rect">
            <a:avLst/>
          </a:prstGeom>
          <a:noFill/>
        </p:spPr>
        <p:txBody>
          <a:bodyPr wrap="square" rtlCol="0">
            <a:spAutoFit/>
          </a:bodyPr>
          <a:lstStyle/>
          <a:p>
            <a:pPr algn="ctr"/>
            <a:r>
              <a:rPr kumimoji="1" lang="ja-JP" altLang="en-US" sz="1600" dirty="0"/>
              <a:t>膜閉塞度</a:t>
            </a:r>
          </a:p>
        </p:txBody>
      </p:sp>
      <p:sp>
        <p:nvSpPr>
          <p:cNvPr id="48" name="テキスト ボックス 47">
            <a:extLst>
              <a:ext uri="{FF2B5EF4-FFF2-40B4-BE49-F238E27FC236}">
                <a16:creationId xmlns:a16="http://schemas.microsoft.com/office/drawing/2014/main" id="{0472EBAA-7597-4EBD-B5AF-355B0C16B628}"/>
              </a:ext>
            </a:extLst>
          </p:cNvPr>
          <p:cNvSpPr txBox="1"/>
          <p:nvPr/>
        </p:nvSpPr>
        <p:spPr>
          <a:xfrm>
            <a:off x="444296" y="4657796"/>
            <a:ext cx="1719774" cy="338554"/>
          </a:xfrm>
          <a:prstGeom prst="rect">
            <a:avLst/>
          </a:prstGeom>
          <a:noFill/>
        </p:spPr>
        <p:txBody>
          <a:bodyPr wrap="square" rtlCol="0">
            <a:spAutoFit/>
          </a:bodyPr>
          <a:lstStyle/>
          <a:p>
            <a:pPr algn="ctr"/>
            <a:r>
              <a:rPr kumimoji="1" lang="ja-JP" altLang="en-US" sz="1600" dirty="0"/>
              <a:t>閉塞防止剤</a:t>
            </a:r>
          </a:p>
        </p:txBody>
      </p:sp>
      <p:sp>
        <p:nvSpPr>
          <p:cNvPr id="79" name="矢印: 左右 78">
            <a:extLst>
              <a:ext uri="{FF2B5EF4-FFF2-40B4-BE49-F238E27FC236}">
                <a16:creationId xmlns:a16="http://schemas.microsoft.com/office/drawing/2014/main" id="{47243474-87AA-4B2D-9A1B-AFF26B186D38}"/>
              </a:ext>
            </a:extLst>
          </p:cNvPr>
          <p:cNvSpPr/>
          <p:nvPr/>
        </p:nvSpPr>
        <p:spPr>
          <a:xfrm>
            <a:off x="2436435" y="5098552"/>
            <a:ext cx="759600" cy="277054"/>
          </a:xfrm>
          <a:prstGeom prst="lef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4" name="直線コネクタ 83">
            <a:extLst>
              <a:ext uri="{FF2B5EF4-FFF2-40B4-BE49-F238E27FC236}">
                <a16:creationId xmlns:a16="http://schemas.microsoft.com/office/drawing/2014/main" id="{BE2E2A8C-7A3F-49AD-9D3B-CB80957708CB}"/>
              </a:ext>
            </a:extLst>
          </p:cNvPr>
          <p:cNvCxnSpPr/>
          <p:nvPr/>
        </p:nvCxnSpPr>
        <p:spPr>
          <a:xfrm>
            <a:off x="3448075" y="5193560"/>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四角形: 角を丸くする 84">
            <a:extLst>
              <a:ext uri="{FF2B5EF4-FFF2-40B4-BE49-F238E27FC236}">
                <a16:creationId xmlns:a16="http://schemas.microsoft.com/office/drawing/2014/main" id="{AFA6CA9E-DF35-4B36-88E4-0E31C1169390}"/>
              </a:ext>
            </a:extLst>
          </p:cNvPr>
          <p:cNvSpPr/>
          <p:nvPr/>
        </p:nvSpPr>
        <p:spPr>
          <a:xfrm>
            <a:off x="199952" y="4542073"/>
            <a:ext cx="5319529" cy="1686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44D6FC7F-4A54-4E58-BA80-738D796CC6F9}"/>
              </a:ext>
            </a:extLst>
          </p:cNvPr>
          <p:cNvSpPr txBox="1"/>
          <p:nvPr/>
        </p:nvSpPr>
        <p:spPr>
          <a:xfrm>
            <a:off x="1786924" y="5439245"/>
            <a:ext cx="591312" cy="261610"/>
          </a:xfrm>
          <a:prstGeom prst="rect">
            <a:avLst/>
          </a:prstGeom>
          <a:noFill/>
        </p:spPr>
        <p:txBody>
          <a:bodyPr wrap="square" rtlCol="0">
            <a:spAutoFit/>
          </a:bodyPr>
          <a:lstStyle/>
          <a:p>
            <a:pPr algn="ctr"/>
            <a:r>
              <a:rPr kumimoji="1" lang="ja-JP" altLang="en-US" sz="1100" dirty="0"/>
              <a:t>時間</a:t>
            </a:r>
          </a:p>
        </p:txBody>
      </p:sp>
      <p:sp>
        <p:nvSpPr>
          <p:cNvPr id="87" name="テキスト ボックス 86">
            <a:extLst>
              <a:ext uri="{FF2B5EF4-FFF2-40B4-BE49-F238E27FC236}">
                <a16:creationId xmlns:a16="http://schemas.microsoft.com/office/drawing/2014/main" id="{BC12494A-199F-4E12-BB57-A0DE9CEED4A8}"/>
              </a:ext>
            </a:extLst>
          </p:cNvPr>
          <p:cNvSpPr txBox="1"/>
          <p:nvPr/>
        </p:nvSpPr>
        <p:spPr>
          <a:xfrm>
            <a:off x="4910345" y="5439245"/>
            <a:ext cx="591312" cy="261610"/>
          </a:xfrm>
          <a:prstGeom prst="rect">
            <a:avLst/>
          </a:prstGeom>
          <a:noFill/>
        </p:spPr>
        <p:txBody>
          <a:bodyPr wrap="square" rtlCol="0">
            <a:spAutoFit/>
          </a:bodyPr>
          <a:lstStyle/>
          <a:p>
            <a:pPr algn="ctr"/>
            <a:r>
              <a:rPr kumimoji="1" lang="ja-JP" altLang="en-US" sz="1100" dirty="0"/>
              <a:t>時間</a:t>
            </a:r>
          </a:p>
        </p:txBody>
      </p:sp>
      <p:sp>
        <p:nvSpPr>
          <p:cNvPr id="88" name="フリーフォーム: 図形 87">
            <a:extLst>
              <a:ext uri="{FF2B5EF4-FFF2-40B4-BE49-F238E27FC236}">
                <a16:creationId xmlns:a16="http://schemas.microsoft.com/office/drawing/2014/main" id="{A167BD08-D2EC-4514-B0D0-4AE75B7A108A}"/>
              </a:ext>
            </a:extLst>
          </p:cNvPr>
          <p:cNvSpPr/>
          <p:nvPr/>
        </p:nvSpPr>
        <p:spPr>
          <a:xfrm>
            <a:off x="3605058" y="5193560"/>
            <a:ext cx="1524000" cy="479470"/>
          </a:xfrm>
          <a:custGeom>
            <a:avLst/>
            <a:gdLst>
              <a:gd name="connsiteX0" fmla="*/ 0 w 1524000"/>
              <a:gd name="connsiteY0" fmla="*/ 638175 h 638175"/>
              <a:gd name="connsiteX1" fmla="*/ 123825 w 1524000"/>
              <a:gd name="connsiteY1" fmla="*/ 409575 h 638175"/>
              <a:gd name="connsiteX2" fmla="*/ 285750 w 1524000"/>
              <a:gd name="connsiteY2" fmla="*/ 495300 h 638175"/>
              <a:gd name="connsiteX3" fmla="*/ 409575 w 1524000"/>
              <a:gd name="connsiteY3" fmla="*/ 219075 h 638175"/>
              <a:gd name="connsiteX4" fmla="*/ 561975 w 1524000"/>
              <a:gd name="connsiteY4" fmla="*/ 323850 h 638175"/>
              <a:gd name="connsiteX5" fmla="*/ 800100 w 1524000"/>
              <a:gd name="connsiteY5" fmla="*/ 104775 h 638175"/>
              <a:gd name="connsiteX6" fmla="*/ 1009650 w 1524000"/>
              <a:gd name="connsiteY6" fmla="*/ 238125 h 638175"/>
              <a:gd name="connsiteX7" fmla="*/ 1200150 w 1524000"/>
              <a:gd name="connsiteY7" fmla="*/ 28575 h 638175"/>
              <a:gd name="connsiteX8" fmla="*/ 1295400 w 1524000"/>
              <a:gd name="connsiteY8" fmla="*/ 114300 h 638175"/>
              <a:gd name="connsiteX9" fmla="*/ 1524000 w 1524000"/>
              <a:gd name="connsiteY9" fmla="*/ 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0" h="638175">
                <a:moveTo>
                  <a:pt x="0" y="638175"/>
                </a:moveTo>
                <a:cubicBezTo>
                  <a:pt x="38100" y="535781"/>
                  <a:pt x="76200" y="433387"/>
                  <a:pt x="123825" y="409575"/>
                </a:cubicBezTo>
                <a:cubicBezTo>
                  <a:pt x="171450" y="385762"/>
                  <a:pt x="238125" y="527050"/>
                  <a:pt x="285750" y="495300"/>
                </a:cubicBezTo>
                <a:cubicBezTo>
                  <a:pt x="333375" y="463550"/>
                  <a:pt x="363537" y="247650"/>
                  <a:pt x="409575" y="219075"/>
                </a:cubicBezTo>
                <a:cubicBezTo>
                  <a:pt x="455613" y="190500"/>
                  <a:pt x="496887" y="342900"/>
                  <a:pt x="561975" y="323850"/>
                </a:cubicBezTo>
                <a:cubicBezTo>
                  <a:pt x="627063" y="304800"/>
                  <a:pt x="725488" y="119062"/>
                  <a:pt x="800100" y="104775"/>
                </a:cubicBezTo>
                <a:cubicBezTo>
                  <a:pt x="874712" y="90488"/>
                  <a:pt x="942975" y="250825"/>
                  <a:pt x="1009650" y="238125"/>
                </a:cubicBezTo>
                <a:cubicBezTo>
                  <a:pt x="1076325" y="225425"/>
                  <a:pt x="1152525" y="49212"/>
                  <a:pt x="1200150" y="28575"/>
                </a:cubicBezTo>
                <a:cubicBezTo>
                  <a:pt x="1247775" y="7937"/>
                  <a:pt x="1241425" y="119063"/>
                  <a:pt x="1295400" y="114300"/>
                </a:cubicBezTo>
                <a:cubicBezTo>
                  <a:pt x="1349375" y="109537"/>
                  <a:pt x="1436687" y="54768"/>
                  <a:pt x="15240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矢印: 下 88">
            <a:extLst>
              <a:ext uri="{FF2B5EF4-FFF2-40B4-BE49-F238E27FC236}">
                <a16:creationId xmlns:a16="http://schemas.microsoft.com/office/drawing/2014/main" id="{C066DD09-674F-4F45-A006-B43E2612AF2D}"/>
              </a:ext>
            </a:extLst>
          </p:cNvPr>
          <p:cNvSpPr/>
          <p:nvPr/>
        </p:nvSpPr>
        <p:spPr>
          <a:xfrm>
            <a:off x="3781851" y="5248070"/>
            <a:ext cx="144970" cy="23451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矢印: 下 89">
            <a:extLst>
              <a:ext uri="{FF2B5EF4-FFF2-40B4-BE49-F238E27FC236}">
                <a16:creationId xmlns:a16="http://schemas.microsoft.com/office/drawing/2014/main" id="{22C6F5B5-EC7C-4FA5-9F2B-5214430FCCAA}"/>
              </a:ext>
            </a:extLst>
          </p:cNvPr>
          <p:cNvSpPr/>
          <p:nvPr/>
        </p:nvSpPr>
        <p:spPr>
          <a:xfrm>
            <a:off x="4076049" y="5095589"/>
            <a:ext cx="144970" cy="23451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矢印: 下 90">
            <a:extLst>
              <a:ext uri="{FF2B5EF4-FFF2-40B4-BE49-F238E27FC236}">
                <a16:creationId xmlns:a16="http://schemas.microsoft.com/office/drawing/2014/main" id="{7C6B2B83-6EA3-4912-BE7F-B3DCF67A3228}"/>
              </a:ext>
            </a:extLst>
          </p:cNvPr>
          <p:cNvSpPr/>
          <p:nvPr/>
        </p:nvSpPr>
        <p:spPr>
          <a:xfrm>
            <a:off x="4530068" y="5002560"/>
            <a:ext cx="144970" cy="23451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テキスト ボックス 92">
            <a:extLst>
              <a:ext uri="{FF2B5EF4-FFF2-40B4-BE49-F238E27FC236}">
                <a16:creationId xmlns:a16="http://schemas.microsoft.com/office/drawing/2014/main" id="{224AA23C-D4D7-4B42-83B7-44CEFD24C1D9}"/>
              </a:ext>
            </a:extLst>
          </p:cNvPr>
          <p:cNvSpPr txBox="1"/>
          <p:nvPr/>
        </p:nvSpPr>
        <p:spPr>
          <a:xfrm>
            <a:off x="4935887" y="4885966"/>
            <a:ext cx="537556" cy="261610"/>
          </a:xfrm>
          <a:prstGeom prst="rect">
            <a:avLst/>
          </a:prstGeom>
          <a:noFill/>
        </p:spPr>
        <p:txBody>
          <a:bodyPr wrap="square" rtlCol="0">
            <a:spAutoFit/>
          </a:bodyPr>
          <a:lstStyle/>
          <a:p>
            <a:pPr algn="ctr"/>
            <a:r>
              <a:rPr kumimoji="1" lang="ja-JP" altLang="en-US" sz="1100" dirty="0"/>
              <a:t>洗浄</a:t>
            </a:r>
          </a:p>
        </p:txBody>
      </p:sp>
      <p:sp>
        <p:nvSpPr>
          <p:cNvPr id="78" name="テキスト ボックス 77">
            <a:extLst>
              <a:ext uri="{FF2B5EF4-FFF2-40B4-BE49-F238E27FC236}">
                <a16:creationId xmlns:a16="http://schemas.microsoft.com/office/drawing/2014/main" id="{03EE80E7-A9BF-4900-9774-54AD48E5975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
        <p:nvSpPr>
          <p:cNvPr id="80" name="矢印: 下 79">
            <a:extLst>
              <a:ext uri="{FF2B5EF4-FFF2-40B4-BE49-F238E27FC236}">
                <a16:creationId xmlns:a16="http://schemas.microsoft.com/office/drawing/2014/main" id="{D661CE2D-12C2-4080-B4C2-F56DB535D3D6}"/>
              </a:ext>
            </a:extLst>
          </p:cNvPr>
          <p:cNvSpPr/>
          <p:nvPr/>
        </p:nvSpPr>
        <p:spPr>
          <a:xfrm>
            <a:off x="4856754" y="4889679"/>
            <a:ext cx="144970" cy="234519"/>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1" name="直線コネクタ 80">
            <a:extLst>
              <a:ext uri="{FF2B5EF4-FFF2-40B4-BE49-F238E27FC236}">
                <a16:creationId xmlns:a16="http://schemas.microsoft.com/office/drawing/2014/main" id="{3606FA6D-F4E9-4834-B29A-75B5C33AA364}"/>
              </a:ext>
            </a:extLst>
          </p:cNvPr>
          <p:cNvCxnSpPr>
            <a:cxnSpLocks/>
          </p:cNvCxnSpPr>
          <p:nvPr/>
        </p:nvCxnSpPr>
        <p:spPr>
          <a:xfrm flipV="1">
            <a:off x="1158033" y="5134372"/>
            <a:ext cx="682706" cy="598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EB5ED611-C4B9-4B3A-8A99-0C34EA3D5BC1}"/>
              </a:ext>
            </a:extLst>
          </p:cNvPr>
          <p:cNvSpPr/>
          <p:nvPr/>
        </p:nvSpPr>
        <p:spPr>
          <a:xfrm>
            <a:off x="1080221" y="5083362"/>
            <a:ext cx="108000" cy="10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6" name="楕円 95">
            <a:extLst>
              <a:ext uri="{FF2B5EF4-FFF2-40B4-BE49-F238E27FC236}">
                <a16:creationId xmlns:a16="http://schemas.microsoft.com/office/drawing/2014/main" id="{48E52621-3621-4033-BECF-EEB488512899}"/>
              </a:ext>
            </a:extLst>
          </p:cNvPr>
          <p:cNvSpPr/>
          <p:nvPr/>
        </p:nvSpPr>
        <p:spPr>
          <a:xfrm>
            <a:off x="1779153" y="5083362"/>
            <a:ext cx="108000" cy="108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吹き出し: 角を丸めた四角形 96">
            <a:extLst>
              <a:ext uri="{FF2B5EF4-FFF2-40B4-BE49-F238E27FC236}">
                <a16:creationId xmlns:a16="http://schemas.microsoft.com/office/drawing/2014/main" id="{E0EE4BC4-20EA-48AD-B8C7-C60048077AD0}"/>
              </a:ext>
            </a:extLst>
          </p:cNvPr>
          <p:cNvSpPr/>
          <p:nvPr/>
        </p:nvSpPr>
        <p:spPr>
          <a:xfrm>
            <a:off x="6581373" y="2004758"/>
            <a:ext cx="3916454" cy="338555"/>
          </a:xfrm>
          <a:prstGeom prst="wedgeRoundRectCallout">
            <a:avLst>
              <a:gd name="adj1" fmla="val -54657"/>
              <a:gd name="adj2" fmla="val 4625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洗浄計画を変更する余地はないかも</a:t>
            </a:r>
          </a:p>
        </p:txBody>
      </p:sp>
    </p:spTree>
    <p:extLst>
      <p:ext uri="{BB962C8B-B14F-4D97-AF65-F5344CB8AC3E}">
        <p14:creationId xmlns:p14="http://schemas.microsoft.com/office/powerpoint/2010/main" val="2057176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6141"/>
            <a:ext cx="11400125" cy="518094"/>
          </a:xfrm>
        </p:spPr>
        <p:txBody>
          <a:bodyPr/>
          <a:lstStyle/>
          <a:p>
            <a:r>
              <a:rPr lang="ja-JP" altLang="en-US" dirty="0"/>
              <a:t>目的</a:t>
            </a:r>
            <a:r>
              <a:rPr lang="en-US" altLang="ja-JP" dirty="0"/>
              <a:t>(3)</a:t>
            </a:r>
            <a:r>
              <a:rPr lang="ja-JP" altLang="en-US" dirty="0"/>
              <a:t>：</a:t>
            </a:r>
            <a:r>
              <a:rPr kumimoji="1" lang="en-US" altLang="ja-JP" sz="2800" b="1" dirty="0"/>
              <a:t> RO</a:t>
            </a:r>
            <a:r>
              <a:rPr kumimoji="1" lang="ja-JP" altLang="en-US" sz="2800" b="1" dirty="0"/>
              <a:t>膜劣化も考慮した運転</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50" name="四角形: 角を丸くする 49">
            <a:extLst>
              <a:ext uri="{FF2B5EF4-FFF2-40B4-BE49-F238E27FC236}">
                <a16:creationId xmlns:a16="http://schemas.microsoft.com/office/drawing/2014/main" id="{FDA5DF97-D3CD-4AD0-8909-A4F6F83ACBB7}"/>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四角形: 角を丸くする 50">
            <a:extLst>
              <a:ext uri="{FF2B5EF4-FFF2-40B4-BE49-F238E27FC236}">
                <a16:creationId xmlns:a16="http://schemas.microsoft.com/office/drawing/2014/main" id="{8A6CCCF1-AA4E-48C2-A540-BFF434286145}"/>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正方形/長方形 51">
            <a:extLst>
              <a:ext uri="{FF2B5EF4-FFF2-40B4-BE49-F238E27FC236}">
                <a16:creationId xmlns:a16="http://schemas.microsoft.com/office/drawing/2014/main" id="{1BD2BF9B-641F-4E08-8B31-CD8CF68EF244}"/>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r>
              <a:rPr kumimoji="1" lang="ja-JP" altLang="en-US" dirty="0">
                <a:solidFill>
                  <a:schemeClr val="tx1"/>
                </a:solidFill>
              </a:rPr>
              <a:t>膜</a:t>
            </a:r>
          </a:p>
        </p:txBody>
      </p:sp>
      <p:cxnSp>
        <p:nvCxnSpPr>
          <p:cNvPr id="53" name="直線矢印コネクタ 52">
            <a:extLst>
              <a:ext uri="{FF2B5EF4-FFF2-40B4-BE49-F238E27FC236}">
                <a16:creationId xmlns:a16="http://schemas.microsoft.com/office/drawing/2014/main" id="{FF5E9866-B6D2-46A4-9405-43A945DE2B4D}"/>
              </a:ext>
            </a:extLst>
          </p:cNvPr>
          <p:cNvCxnSpPr>
            <a:cxnSpLocks/>
            <a:stCxn id="58" idx="3"/>
            <a:endCxn id="52"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228BD4D7-190F-4516-BD0B-0F85FC405BDA}"/>
              </a:ext>
            </a:extLst>
          </p:cNvPr>
          <p:cNvCxnSpPr>
            <a:cxnSpLocks/>
            <a:stCxn id="52" idx="3"/>
            <a:endCxn id="62" idx="1"/>
          </p:cNvCxnSpPr>
          <p:nvPr/>
        </p:nvCxnSpPr>
        <p:spPr>
          <a:xfrm>
            <a:off x="6815737" y="3742681"/>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矢印: 下 54">
            <a:extLst>
              <a:ext uri="{FF2B5EF4-FFF2-40B4-BE49-F238E27FC236}">
                <a16:creationId xmlns:a16="http://schemas.microsoft.com/office/drawing/2014/main" id="{13D89724-D17E-4C38-BE59-D731A0CB6F35}"/>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矢印: 下 55">
            <a:extLst>
              <a:ext uri="{FF2B5EF4-FFF2-40B4-BE49-F238E27FC236}">
                <a16:creationId xmlns:a16="http://schemas.microsoft.com/office/drawing/2014/main" id="{BF98B117-03D8-4EBB-A122-03FEF7161065}"/>
              </a:ext>
            </a:extLst>
          </p:cNvPr>
          <p:cNvSpPr/>
          <p:nvPr/>
        </p:nvSpPr>
        <p:spPr>
          <a:xfrm>
            <a:off x="3800500"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ED7A75E-0E8D-44AA-893F-5D2E4D1F1631}"/>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58" name="正方形/長方形 57">
            <a:extLst>
              <a:ext uri="{FF2B5EF4-FFF2-40B4-BE49-F238E27FC236}">
                <a16:creationId xmlns:a16="http://schemas.microsoft.com/office/drawing/2014/main" id="{72CB4327-5B43-4ED8-963B-3EC465C9C949}"/>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r>
              <a:rPr kumimoji="1" lang="ja-JP" altLang="en-US" dirty="0">
                <a:solidFill>
                  <a:schemeClr val="tx1"/>
                </a:solidFill>
              </a:rPr>
              <a:t>膜</a:t>
            </a:r>
          </a:p>
        </p:txBody>
      </p:sp>
      <p:cxnSp>
        <p:nvCxnSpPr>
          <p:cNvPr id="59" name="直線矢印コネクタ 58">
            <a:extLst>
              <a:ext uri="{FF2B5EF4-FFF2-40B4-BE49-F238E27FC236}">
                <a16:creationId xmlns:a16="http://schemas.microsoft.com/office/drawing/2014/main" id="{8A7B708D-E461-4BCC-82E9-0B8EDB24AD61}"/>
              </a:ext>
            </a:extLst>
          </p:cNvPr>
          <p:cNvCxnSpPr>
            <a:cxnSpLocks/>
            <a:endCxn id="5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C6613D23-2F02-47CF-A32C-477606D2BB38}"/>
              </a:ext>
            </a:extLst>
          </p:cNvPr>
          <p:cNvSpPr txBox="1"/>
          <p:nvPr/>
        </p:nvSpPr>
        <p:spPr>
          <a:xfrm>
            <a:off x="3150452" y="2778136"/>
            <a:ext cx="1602524" cy="369332"/>
          </a:xfrm>
          <a:prstGeom prst="rect">
            <a:avLst/>
          </a:prstGeom>
          <a:noFill/>
        </p:spPr>
        <p:txBody>
          <a:bodyPr wrap="square" rtlCol="0">
            <a:spAutoFit/>
          </a:bodyPr>
          <a:lstStyle/>
          <a:p>
            <a:pPr algn="ctr"/>
            <a:r>
              <a:rPr kumimoji="1" lang="ja-JP" altLang="en-US" dirty="0"/>
              <a:t>水質調整薬剤</a:t>
            </a:r>
          </a:p>
        </p:txBody>
      </p:sp>
      <p:sp>
        <p:nvSpPr>
          <p:cNvPr id="61" name="テキスト ボックス 60">
            <a:extLst>
              <a:ext uri="{FF2B5EF4-FFF2-40B4-BE49-F238E27FC236}">
                <a16:creationId xmlns:a16="http://schemas.microsoft.com/office/drawing/2014/main" id="{013DB09B-FE9C-463F-AD24-1DE5329E76C9}"/>
              </a:ext>
            </a:extLst>
          </p:cNvPr>
          <p:cNvSpPr txBox="1"/>
          <p:nvPr/>
        </p:nvSpPr>
        <p:spPr>
          <a:xfrm>
            <a:off x="10723483" y="3575807"/>
            <a:ext cx="874425" cy="338554"/>
          </a:xfrm>
          <a:prstGeom prst="rect">
            <a:avLst/>
          </a:prstGeom>
          <a:noFill/>
        </p:spPr>
        <p:txBody>
          <a:bodyPr wrap="square" rtlCol="0">
            <a:spAutoFit/>
          </a:bodyPr>
          <a:lstStyle/>
          <a:p>
            <a:pPr algn="ctr"/>
            <a:r>
              <a:rPr kumimoji="1" lang="ja-JP" altLang="en-US" sz="1600" dirty="0"/>
              <a:t>再生水</a:t>
            </a:r>
          </a:p>
        </p:txBody>
      </p:sp>
      <p:sp>
        <p:nvSpPr>
          <p:cNvPr id="62" name="正方形/長方形 61">
            <a:extLst>
              <a:ext uri="{FF2B5EF4-FFF2-40B4-BE49-F238E27FC236}">
                <a16:creationId xmlns:a16="http://schemas.microsoft.com/office/drawing/2014/main" id="{348B99BB-9FA7-47A0-A95A-8240CA20C62C}"/>
              </a:ext>
            </a:extLst>
          </p:cNvPr>
          <p:cNvSpPr/>
          <p:nvPr/>
        </p:nvSpPr>
        <p:spPr>
          <a:xfrm>
            <a:off x="8655316" y="3571000"/>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63" name="直線矢印コネクタ 62">
            <a:extLst>
              <a:ext uri="{FF2B5EF4-FFF2-40B4-BE49-F238E27FC236}">
                <a16:creationId xmlns:a16="http://schemas.microsoft.com/office/drawing/2014/main" id="{4CC23088-962C-480B-A1AB-C3311204616D}"/>
              </a:ext>
            </a:extLst>
          </p:cNvPr>
          <p:cNvCxnSpPr>
            <a:cxnSpLocks/>
            <a:stCxn id="62" idx="3"/>
            <a:endCxn id="61" idx="1"/>
          </p:cNvCxnSpPr>
          <p:nvPr/>
        </p:nvCxnSpPr>
        <p:spPr>
          <a:xfrm flipV="1">
            <a:off x="9905686" y="3745084"/>
            <a:ext cx="817797" cy="256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矢印: 下 64">
            <a:extLst>
              <a:ext uri="{FF2B5EF4-FFF2-40B4-BE49-F238E27FC236}">
                <a16:creationId xmlns:a16="http://schemas.microsoft.com/office/drawing/2014/main" id="{B2BB428C-61AA-46F0-B128-38B8BE8FA0FD}"/>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テキスト ボックス 65">
            <a:extLst>
              <a:ext uri="{FF2B5EF4-FFF2-40B4-BE49-F238E27FC236}">
                <a16:creationId xmlns:a16="http://schemas.microsoft.com/office/drawing/2014/main" id="{412333E5-4FCB-490A-B775-040A5EA5421E}"/>
              </a:ext>
            </a:extLst>
          </p:cNvPr>
          <p:cNvSpPr txBox="1"/>
          <p:nvPr/>
        </p:nvSpPr>
        <p:spPr>
          <a:xfrm>
            <a:off x="8355859" y="2676700"/>
            <a:ext cx="1849283" cy="369332"/>
          </a:xfrm>
          <a:prstGeom prst="rect">
            <a:avLst/>
          </a:prstGeom>
          <a:noFill/>
        </p:spPr>
        <p:txBody>
          <a:bodyPr wrap="square" rtlCol="0">
            <a:spAutoFit/>
          </a:bodyPr>
          <a:lstStyle/>
          <a:p>
            <a:pPr algn="ctr"/>
            <a:r>
              <a:rPr kumimoji="1" lang="en-US" altLang="ja-JP" dirty="0"/>
              <a:t>UV</a:t>
            </a:r>
            <a:r>
              <a:rPr kumimoji="1" lang="ja-JP" altLang="en-US" dirty="0"/>
              <a:t>照射／薬剤</a:t>
            </a:r>
          </a:p>
        </p:txBody>
      </p:sp>
      <p:sp>
        <p:nvSpPr>
          <p:cNvPr id="67" name="テキスト ボックス 66">
            <a:extLst>
              <a:ext uri="{FF2B5EF4-FFF2-40B4-BE49-F238E27FC236}">
                <a16:creationId xmlns:a16="http://schemas.microsoft.com/office/drawing/2014/main" id="{41A3A016-866C-486F-BBEE-202FA649A3B6}"/>
              </a:ext>
            </a:extLst>
          </p:cNvPr>
          <p:cNvSpPr txBox="1"/>
          <p:nvPr/>
        </p:nvSpPr>
        <p:spPr>
          <a:xfrm>
            <a:off x="4270921" y="2423103"/>
            <a:ext cx="1431275" cy="369332"/>
          </a:xfrm>
          <a:prstGeom prst="rect">
            <a:avLst/>
          </a:prstGeom>
          <a:noFill/>
        </p:spPr>
        <p:txBody>
          <a:bodyPr wrap="square" rtlCol="0">
            <a:spAutoFit/>
          </a:bodyPr>
          <a:lstStyle/>
          <a:p>
            <a:pPr algn="ctr"/>
            <a:r>
              <a:rPr kumimoji="1" lang="ja-JP" altLang="en-US" dirty="0"/>
              <a:t>閉塞防止剤</a:t>
            </a:r>
          </a:p>
        </p:txBody>
      </p:sp>
      <p:sp>
        <p:nvSpPr>
          <p:cNvPr id="68" name="矢印: 下 67">
            <a:extLst>
              <a:ext uri="{FF2B5EF4-FFF2-40B4-BE49-F238E27FC236}">
                <a16:creationId xmlns:a16="http://schemas.microsoft.com/office/drawing/2014/main" id="{923BE559-8560-4A20-8CE2-57AE8555701F}"/>
              </a:ext>
            </a:extLst>
          </p:cNvPr>
          <p:cNvSpPr/>
          <p:nvPr/>
        </p:nvSpPr>
        <p:spPr>
          <a:xfrm>
            <a:off x="4845670" y="3192409"/>
            <a:ext cx="283388" cy="490885"/>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二等辺三角形 68">
            <a:extLst>
              <a:ext uri="{FF2B5EF4-FFF2-40B4-BE49-F238E27FC236}">
                <a16:creationId xmlns:a16="http://schemas.microsoft.com/office/drawing/2014/main" id="{B070D47D-A2D2-49EA-9929-0DDBEE1426EA}"/>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5F8DCC5C-603D-4CD5-85B7-A7F239BBB36F}"/>
              </a:ext>
            </a:extLst>
          </p:cNvPr>
          <p:cNvSpPr txBox="1"/>
          <p:nvPr/>
        </p:nvSpPr>
        <p:spPr>
          <a:xfrm>
            <a:off x="6894421" y="4418019"/>
            <a:ext cx="1451913" cy="338553"/>
          </a:xfrm>
          <a:prstGeom prst="rect">
            <a:avLst/>
          </a:prstGeom>
          <a:noFill/>
        </p:spPr>
        <p:txBody>
          <a:bodyPr wrap="square" rtlCol="0">
            <a:spAutoFit/>
          </a:bodyPr>
          <a:lstStyle/>
          <a:p>
            <a:pPr algn="ctr"/>
            <a:r>
              <a:rPr kumimoji="1" lang="ja-JP" altLang="en-US" sz="1600" dirty="0"/>
              <a:t>水質・量需要</a:t>
            </a:r>
          </a:p>
        </p:txBody>
      </p:sp>
      <p:sp>
        <p:nvSpPr>
          <p:cNvPr id="71" name="二等辺三角形 70">
            <a:extLst>
              <a:ext uri="{FF2B5EF4-FFF2-40B4-BE49-F238E27FC236}">
                <a16:creationId xmlns:a16="http://schemas.microsoft.com/office/drawing/2014/main" id="{94B0155C-939A-4BE4-9686-10BBBD7CD2CB}"/>
              </a:ext>
            </a:extLst>
          </p:cNvPr>
          <p:cNvSpPr/>
          <p:nvPr/>
        </p:nvSpPr>
        <p:spPr>
          <a:xfrm flipV="1">
            <a:off x="5685747" y="4060325"/>
            <a:ext cx="410253" cy="218046"/>
          </a:xfrm>
          <a:prstGeom prst="triangl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06D08163-F671-4088-B3A3-B7066C9C8817}"/>
              </a:ext>
            </a:extLst>
          </p:cNvPr>
          <p:cNvSpPr txBox="1"/>
          <p:nvPr/>
        </p:nvSpPr>
        <p:spPr>
          <a:xfrm>
            <a:off x="5253902" y="4418018"/>
            <a:ext cx="1283917" cy="338554"/>
          </a:xfrm>
          <a:prstGeom prst="rect">
            <a:avLst/>
          </a:prstGeom>
          <a:noFill/>
        </p:spPr>
        <p:txBody>
          <a:bodyPr wrap="square" rtlCol="0">
            <a:spAutoFit/>
          </a:bodyPr>
          <a:lstStyle/>
          <a:p>
            <a:pPr algn="ctr"/>
            <a:r>
              <a:rPr kumimoji="1" lang="ja-JP" altLang="en-US" sz="1600" dirty="0"/>
              <a:t>膜閉塞度</a:t>
            </a:r>
          </a:p>
        </p:txBody>
      </p:sp>
      <p:sp>
        <p:nvSpPr>
          <p:cNvPr id="73" name="矢印: 下 72">
            <a:extLst>
              <a:ext uri="{FF2B5EF4-FFF2-40B4-BE49-F238E27FC236}">
                <a16:creationId xmlns:a16="http://schemas.microsoft.com/office/drawing/2014/main" id="{7B0FA78E-0137-461C-B838-86E017EE2991}"/>
              </a:ext>
            </a:extLst>
          </p:cNvPr>
          <p:cNvSpPr/>
          <p:nvPr/>
        </p:nvSpPr>
        <p:spPr>
          <a:xfrm>
            <a:off x="6079467" y="2935183"/>
            <a:ext cx="283388" cy="490885"/>
          </a:xfrm>
          <a:prstGeom prst="downArrow">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テキスト ボックス 73">
            <a:extLst>
              <a:ext uri="{FF2B5EF4-FFF2-40B4-BE49-F238E27FC236}">
                <a16:creationId xmlns:a16="http://schemas.microsoft.com/office/drawing/2014/main" id="{DF98FFC3-9C10-4A0E-B45E-3824594E67F9}"/>
              </a:ext>
            </a:extLst>
          </p:cNvPr>
          <p:cNvSpPr txBox="1"/>
          <p:nvPr/>
        </p:nvSpPr>
        <p:spPr>
          <a:xfrm>
            <a:off x="5643306" y="2419923"/>
            <a:ext cx="1153527" cy="369332"/>
          </a:xfrm>
          <a:prstGeom prst="rect">
            <a:avLst/>
          </a:prstGeom>
          <a:noFill/>
        </p:spPr>
        <p:txBody>
          <a:bodyPr wrap="square" rtlCol="0">
            <a:spAutoFit/>
          </a:bodyPr>
          <a:lstStyle/>
          <a:p>
            <a:pPr algn="ctr"/>
            <a:r>
              <a:rPr kumimoji="1" lang="ja-JP" altLang="en-US" dirty="0"/>
              <a:t>膜洗浄</a:t>
            </a:r>
          </a:p>
        </p:txBody>
      </p:sp>
      <p:sp>
        <p:nvSpPr>
          <p:cNvPr id="76" name="二等辺三角形 75">
            <a:extLst>
              <a:ext uri="{FF2B5EF4-FFF2-40B4-BE49-F238E27FC236}">
                <a16:creationId xmlns:a16="http://schemas.microsoft.com/office/drawing/2014/main" id="{1CD57E08-AA42-4EB9-8FB4-72215A247AB6}"/>
              </a:ext>
            </a:extLst>
          </p:cNvPr>
          <p:cNvSpPr/>
          <p:nvPr/>
        </p:nvSpPr>
        <p:spPr>
          <a:xfrm flipV="1">
            <a:off x="6362855" y="4060325"/>
            <a:ext cx="410253" cy="218046"/>
          </a:xfrm>
          <a:prstGeom prst="triangl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テキスト ボックス 76">
            <a:extLst>
              <a:ext uri="{FF2B5EF4-FFF2-40B4-BE49-F238E27FC236}">
                <a16:creationId xmlns:a16="http://schemas.microsoft.com/office/drawing/2014/main" id="{2C51339C-0B11-4696-B11B-3B0DDA59EBEF}"/>
              </a:ext>
            </a:extLst>
          </p:cNvPr>
          <p:cNvSpPr txBox="1"/>
          <p:nvPr/>
        </p:nvSpPr>
        <p:spPr>
          <a:xfrm>
            <a:off x="6072933" y="4713293"/>
            <a:ext cx="994131" cy="338554"/>
          </a:xfrm>
          <a:prstGeom prst="rect">
            <a:avLst/>
          </a:prstGeom>
          <a:noFill/>
        </p:spPr>
        <p:txBody>
          <a:bodyPr wrap="square" rtlCol="0">
            <a:spAutoFit/>
          </a:bodyPr>
          <a:lstStyle/>
          <a:p>
            <a:pPr algn="ctr"/>
            <a:r>
              <a:rPr kumimoji="1" lang="ja-JP" altLang="en-US" sz="1600" dirty="0"/>
              <a:t>膜寿命</a:t>
            </a:r>
          </a:p>
        </p:txBody>
      </p:sp>
      <p:sp>
        <p:nvSpPr>
          <p:cNvPr id="82" name="四角形: 角を丸くする 81">
            <a:extLst>
              <a:ext uri="{FF2B5EF4-FFF2-40B4-BE49-F238E27FC236}">
                <a16:creationId xmlns:a16="http://schemas.microsoft.com/office/drawing/2014/main" id="{F9534C6F-E556-4496-90DC-E845F542911F}"/>
              </a:ext>
            </a:extLst>
          </p:cNvPr>
          <p:cNvSpPr/>
          <p:nvPr/>
        </p:nvSpPr>
        <p:spPr>
          <a:xfrm>
            <a:off x="9687246" y="5741200"/>
            <a:ext cx="436879" cy="382307"/>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FF78E21C-0EFB-4D66-AA71-86C24E264BAE}"/>
              </a:ext>
            </a:extLst>
          </p:cNvPr>
          <p:cNvSpPr txBox="1"/>
          <p:nvPr/>
        </p:nvSpPr>
        <p:spPr>
          <a:xfrm>
            <a:off x="10107771" y="5605635"/>
            <a:ext cx="1641677" cy="584775"/>
          </a:xfrm>
          <a:prstGeom prst="rect">
            <a:avLst/>
          </a:prstGeom>
          <a:noFill/>
        </p:spPr>
        <p:txBody>
          <a:bodyPr wrap="square" rtlCol="0">
            <a:spAutoFit/>
          </a:bodyPr>
          <a:lstStyle/>
          <a:p>
            <a:pPr algn="ctr"/>
            <a:r>
              <a:rPr kumimoji="1" lang="ja-JP" altLang="en-US" sz="1600" dirty="0"/>
              <a:t>常に</a:t>
            </a:r>
            <a:r>
              <a:rPr kumimoji="1" lang="en-US" altLang="ja-JP" sz="1600" dirty="0"/>
              <a:t>given</a:t>
            </a:r>
            <a:r>
              <a:rPr kumimoji="1" lang="ja-JP" altLang="en-US" sz="1600" dirty="0"/>
              <a:t>として扱う範囲</a:t>
            </a:r>
          </a:p>
        </p:txBody>
      </p:sp>
      <p:sp>
        <p:nvSpPr>
          <p:cNvPr id="41" name="テキスト プレースホルダー 5">
            <a:extLst>
              <a:ext uri="{FF2B5EF4-FFF2-40B4-BE49-F238E27FC236}">
                <a16:creationId xmlns:a16="http://schemas.microsoft.com/office/drawing/2014/main" id="{E752E82A-5B36-47E4-82F4-41C207EF657C}"/>
              </a:ext>
            </a:extLst>
          </p:cNvPr>
          <p:cNvSpPr>
            <a:spLocks noGrp="1"/>
          </p:cNvSpPr>
          <p:nvPr>
            <p:ph type="body" sz="quarter" idx="11"/>
          </p:nvPr>
        </p:nvSpPr>
        <p:spPr>
          <a:xfrm>
            <a:off x="238125" y="1071206"/>
            <a:ext cx="11658917" cy="600165"/>
          </a:xfrm>
        </p:spPr>
        <p:txBody>
          <a:bodyPr/>
          <a:lstStyle/>
          <a:p>
            <a:r>
              <a:rPr lang="ja-JP" altLang="en-US" dirty="0"/>
              <a:t>最適化ポイント：膜延命も考慮した運転を実施することで、膜交換コストを削減する</a:t>
            </a:r>
            <a:endParaRPr lang="en-US" altLang="ja-JP" dirty="0"/>
          </a:p>
          <a:p>
            <a:r>
              <a:rPr lang="ja-JP" altLang="en-US" dirty="0"/>
              <a:t>モデリングポイント：膜前後のデータから、膜劣化度を予測する</a:t>
            </a:r>
            <a:endParaRPr lang="en-US" altLang="ja-JP" dirty="0"/>
          </a:p>
        </p:txBody>
      </p:sp>
      <p:sp>
        <p:nvSpPr>
          <p:cNvPr id="94" name="吹き出し: 角を丸めた四角形 93">
            <a:extLst>
              <a:ext uri="{FF2B5EF4-FFF2-40B4-BE49-F238E27FC236}">
                <a16:creationId xmlns:a16="http://schemas.microsoft.com/office/drawing/2014/main" id="{3437C338-AF5F-438A-8243-58C72101A616}"/>
              </a:ext>
            </a:extLst>
          </p:cNvPr>
          <p:cNvSpPr/>
          <p:nvPr/>
        </p:nvSpPr>
        <p:spPr>
          <a:xfrm>
            <a:off x="2595987" y="5273202"/>
            <a:ext cx="3500013" cy="884210"/>
          </a:xfrm>
          <a:prstGeom prst="wedgeRoundRectCallout">
            <a:avLst>
              <a:gd name="adj1" fmla="val 40853"/>
              <a:gd name="adj2" fmla="val -803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膜閉塞度と膜寿命は時間スケールが大きく異なるのでは？</a:t>
            </a:r>
            <a:endParaRPr kumimoji="1" lang="en-US" altLang="ja-JP" dirty="0">
              <a:solidFill>
                <a:schemeClr val="tx1"/>
              </a:solidFill>
            </a:endParaRPr>
          </a:p>
        </p:txBody>
      </p:sp>
      <p:sp>
        <p:nvSpPr>
          <p:cNvPr id="37" name="テキスト ボックス 36">
            <a:extLst>
              <a:ext uri="{FF2B5EF4-FFF2-40B4-BE49-F238E27FC236}">
                <a16:creationId xmlns:a16="http://schemas.microsoft.com/office/drawing/2014/main" id="{B32535E8-09F0-48A6-9EB8-DDE371CAFDA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Tree>
    <p:extLst>
      <p:ext uri="{BB962C8B-B14F-4D97-AF65-F5344CB8AC3E}">
        <p14:creationId xmlns:p14="http://schemas.microsoft.com/office/powerpoint/2010/main" val="631295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6141"/>
            <a:ext cx="11400125" cy="518094"/>
          </a:xfrm>
        </p:spPr>
        <p:txBody>
          <a:bodyPr/>
          <a:lstStyle/>
          <a:p>
            <a:r>
              <a:rPr lang="ja-JP" altLang="en-US" dirty="0"/>
              <a:t>目的別の違い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1" name="テキスト プレースホルダー 5">
            <a:extLst>
              <a:ext uri="{FF2B5EF4-FFF2-40B4-BE49-F238E27FC236}">
                <a16:creationId xmlns:a16="http://schemas.microsoft.com/office/drawing/2014/main" id="{E752E82A-5B36-47E4-82F4-41C207EF657C}"/>
              </a:ext>
            </a:extLst>
          </p:cNvPr>
          <p:cNvSpPr>
            <a:spLocks noGrp="1"/>
          </p:cNvSpPr>
          <p:nvPr>
            <p:ph type="body" sz="quarter" idx="11"/>
          </p:nvPr>
        </p:nvSpPr>
        <p:spPr>
          <a:xfrm>
            <a:off x="252481" y="1070777"/>
            <a:ext cx="11658917" cy="600165"/>
          </a:xfrm>
        </p:spPr>
        <p:txBody>
          <a:bodyPr/>
          <a:lstStyle/>
          <a:p>
            <a:r>
              <a:rPr lang="ja-JP" altLang="en-US" sz="3200" dirty="0"/>
              <a:t>小規模な検討から徐々にステップアップしていく。</a:t>
            </a:r>
            <a:endParaRPr lang="en-US" altLang="ja-JP" sz="3200" dirty="0"/>
          </a:p>
        </p:txBody>
      </p:sp>
      <p:sp>
        <p:nvSpPr>
          <p:cNvPr id="10" name="テキスト ボックス 9">
            <a:extLst>
              <a:ext uri="{FF2B5EF4-FFF2-40B4-BE49-F238E27FC236}">
                <a16:creationId xmlns:a16="http://schemas.microsoft.com/office/drawing/2014/main" id="{5B142B32-9EF6-40B9-87A0-485F9743AEF9}"/>
              </a:ext>
            </a:extLst>
          </p:cNvPr>
          <p:cNvSpPr txBox="1"/>
          <p:nvPr/>
        </p:nvSpPr>
        <p:spPr>
          <a:xfrm>
            <a:off x="409575" y="3158877"/>
            <a:ext cx="1495425" cy="369332"/>
          </a:xfrm>
          <a:prstGeom prst="rect">
            <a:avLst/>
          </a:prstGeom>
          <a:noFill/>
        </p:spPr>
        <p:txBody>
          <a:bodyPr wrap="square" rtlCol="0">
            <a:spAutoFit/>
          </a:bodyPr>
          <a:lstStyle/>
          <a:p>
            <a:r>
              <a:rPr kumimoji="1" lang="ja-JP" altLang="en-US" dirty="0"/>
              <a:t>最適化効果</a:t>
            </a:r>
          </a:p>
        </p:txBody>
      </p:sp>
      <p:sp>
        <p:nvSpPr>
          <p:cNvPr id="11" name="テキスト ボックス 10">
            <a:extLst>
              <a:ext uri="{FF2B5EF4-FFF2-40B4-BE49-F238E27FC236}">
                <a16:creationId xmlns:a16="http://schemas.microsoft.com/office/drawing/2014/main" id="{DA42424A-A709-4904-A276-ABEDF530B57F}"/>
              </a:ext>
            </a:extLst>
          </p:cNvPr>
          <p:cNvSpPr txBox="1"/>
          <p:nvPr/>
        </p:nvSpPr>
        <p:spPr>
          <a:xfrm>
            <a:off x="2821118" y="3158877"/>
            <a:ext cx="1495425" cy="369332"/>
          </a:xfrm>
          <a:prstGeom prst="rect">
            <a:avLst/>
          </a:prstGeom>
          <a:noFill/>
        </p:spPr>
        <p:txBody>
          <a:bodyPr wrap="square" rtlCol="0">
            <a:spAutoFit/>
          </a:bodyPr>
          <a:lstStyle/>
          <a:p>
            <a:pPr algn="ctr"/>
            <a:r>
              <a:rPr kumimoji="1" lang="ja-JP" altLang="en-US" dirty="0"/>
              <a:t>小</a:t>
            </a:r>
          </a:p>
        </p:txBody>
      </p:sp>
      <p:sp>
        <p:nvSpPr>
          <p:cNvPr id="12" name="テキスト ボックス 11">
            <a:extLst>
              <a:ext uri="{FF2B5EF4-FFF2-40B4-BE49-F238E27FC236}">
                <a16:creationId xmlns:a16="http://schemas.microsoft.com/office/drawing/2014/main" id="{9404F69A-39E2-4662-8082-B5128082BB72}"/>
              </a:ext>
            </a:extLst>
          </p:cNvPr>
          <p:cNvSpPr txBox="1"/>
          <p:nvPr/>
        </p:nvSpPr>
        <p:spPr>
          <a:xfrm>
            <a:off x="6174349" y="3162836"/>
            <a:ext cx="1495425" cy="369332"/>
          </a:xfrm>
          <a:prstGeom prst="rect">
            <a:avLst/>
          </a:prstGeom>
          <a:noFill/>
        </p:spPr>
        <p:txBody>
          <a:bodyPr wrap="square" rtlCol="0">
            <a:spAutoFit/>
          </a:bodyPr>
          <a:lstStyle/>
          <a:p>
            <a:pPr algn="ctr"/>
            <a:r>
              <a:rPr kumimoji="1" lang="ja-JP" altLang="en-US" dirty="0"/>
              <a:t>中</a:t>
            </a:r>
          </a:p>
        </p:txBody>
      </p:sp>
      <p:sp>
        <p:nvSpPr>
          <p:cNvPr id="13" name="テキスト ボックス 12">
            <a:extLst>
              <a:ext uri="{FF2B5EF4-FFF2-40B4-BE49-F238E27FC236}">
                <a16:creationId xmlns:a16="http://schemas.microsoft.com/office/drawing/2014/main" id="{38DEC25B-86DE-4265-961E-9F4B1CA110F9}"/>
              </a:ext>
            </a:extLst>
          </p:cNvPr>
          <p:cNvSpPr txBox="1"/>
          <p:nvPr/>
        </p:nvSpPr>
        <p:spPr>
          <a:xfrm>
            <a:off x="9571644" y="3158877"/>
            <a:ext cx="1495425" cy="369332"/>
          </a:xfrm>
          <a:prstGeom prst="rect">
            <a:avLst/>
          </a:prstGeom>
          <a:noFill/>
        </p:spPr>
        <p:txBody>
          <a:bodyPr wrap="square" rtlCol="0">
            <a:spAutoFit/>
          </a:bodyPr>
          <a:lstStyle/>
          <a:p>
            <a:pPr algn="ctr"/>
            <a:r>
              <a:rPr kumimoji="1" lang="ja-JP" altLang="en-US" dirty="0"/>
              <a:t>大</a:t>
            </a:r>
          </a:p>
        </p:txBody>
      </p:sp>
      <p:sp>
        <p:nvSpPr>
          <p:cNvPr id="14" name="テキスト ボックス 13">
            <a:extLst>
              <a:ext uri="{FF2B5EF4-FFF2-40B4-BE49-F238E27FC236}">
                <a16:creationId xmlns:a16="http://schemas.microsoft.com/office/drawing/2014/main" id="{24B2F2C5-13FE-4E19-B93F-7281C43A0BF3}"/>
              </a:ext>
            </a:extLst>
          </p:cNvPr>
          <p:cNvSpPr txBox="1"/>
          <p:nvPr/>
        </p:nvSpPr>
        <p:spPr>
          <a:xfrm>
            <a:off x="409575" y="3596176"/>
            <a:ext cx="1495425" cy="369332"/>
          </a:xfrm>
          <a:prstGeom prst="rect">
            <a:avLst/>
          </a:prstGeom>
          <a:noFill/>
        </p:spPr>
        <p:txBody>
          <a:bodyPr wrap="square" rtlCol="0">
            <a:spAutoFit/>
          </a:bodyPr>
          <a:lstStyle/>
          <a:p>
            <a:r>
              <a:rPr kumimoji="1" lang="ja-JP" altLang="en-US" dirty="0"/>
              <a:t>最適化期間</a:t>
            </a:r>
          </a:p>
        </p:txBody>
      </p:sp>
      <p:sp>
        <p:nvSpPr>
          <p:cNvPr id="15" name="テキスト ボックス 14">
            <a:extLst>
              <a:ext uri="{FF2B5EF4-FFF2-40B4-BE49-F238E27FC236}">
                <a16:creationId xmlns:a16="http://schemas.microsoft.com/office/drawing/2014/main" id="{E18E54A5-7D90-4041-840D-24FEEA4B8A19}"/>
              </a:ext>
            </a:extLst>
          </p:cNvPr>
          <p:cNvSpPr txBox="1"/>
          <p:nvPr/>
        </p:nvSpPr>
        <p:spPr>
          <a:xfrm>
            <a:off x="2216793" y="3572755"/>
            <a:ext cx="2865307" cy="369332"/>
          </a:xfrm>
          <a:prstGeom prst="rect">
            <a:avLst/>
          </a:prstGeom>
          <a:noFill/>
        </p:spPr>
        <p:txBody>
          <a:bodyPr wrap="square" rtlCol="0">
            <a:spAutoFit/>
          </a:bodyPr>
          <a:lstStyle/>
          <a:p>
            <a:pPr algn="ctr"/>
            <a:r>
              <a:rPr kumimoji="1" lang="ja-JP" altLang="en-US" dirty="0"/>
              <a:t>短期</a:t>
            </a:r>
            <a:r>
              <a:rPr kumimoji="1" lang="ja-JP" altLang="en-US" sz="1600" dirty="0"/>
              <a:t>（操作は数分～時間）</a:t>
            </a:r>
          </a:p>
        </p:txBody>
      </p:sp>
      <p:sp>
        <p:nvSpPr>
          <p:cNvPr id="16" name="テキスト ボックス 15">
            <a:extLst>
              <a:ext uri="{FF2B5EF4-FFF2-40B4-BE49-F238E27FC236}">
                <a16:creationId xmlns:a16="http://schemas.microsoft.com/office/drawing/2014/main" id="{87904BEC-323F-4C8D-A727-6C244CA9269E}"/>
              </a:ext>
            </a:extLst>
          </p:cNvPr>
          <p:cNvSpPr txBox="1"/>
          <p:nvPr/>
        </p:nvSpPr>
        <p:spPr>
          <a:xfrm>
            <a:off x="5436758" y="3572755"/>
            <a:ext cx="2970603" cy="369332"/>
          </a:xfrm>
          <a:prstGeom prst="rect">
            <a:avLst/>
          </a:prstGeom>
          <a:noFill/>
        </p:spPr>
        <p:txBody>
          <a:bodyPr wrap="square" rtlCol="0">
            <a:spAutoFit/>
          </a:bodyPr>
          <a:lstStyle/>
          <a:p>
            <a:pPr algn="ctr"/>
            <a:r>
              <a:rPr kumimoji="1" lang="ja-JP" altLang="en-US" dirty="0"/>
              <a:t>中期</a:t>
            </a:r>
            <a:r>
              <a:rPr kumimoji="1" lang="ja-JP" altLang="en-US" sz="1600" dirty="0"/>
              <a:t>（洗浄は数日～数か月）</a:t>
            </a:r>
          </a:p>
        </p:txBody>
      </p:sp>
      <p:sp>
        <p:nvSpPr>
          <p:cNvPr id="17" name="テキスト ボックス 16">
            <a:extLst>
              <a:ext uri="{FF2B5EF4-FFF2-40B4-BE49-F238E27FC236}">
                <a16:creationId xmlns:a16="http://schemas.microsoft.com/office/drawing/2014/main" id="{AFD64701-AC25-4394-A51B-BF0EF477D47A}"/>
              </a:ext>
            </a:extLst>
          </p:cNvPr>
          <p:cNvSpPr txBox="1"/>
          <p:nvPr/>
        </p:nvSpPr>
        <p:spPr>
          <a:xfrm>
            <a:off x="8762019" y="3572755"/>
            <a:ext cx="3106131" cy="369332"/>
          </a:xfrm>
          <a:prstGeom prst="rect">
            <a:avLst/>
          </a:prstGeom>
          <a:noFill/>
        </p:spPr>
        <p:txBody>
          <a:bodyPr wrap="square" rtlCol="0">
            <a:spAutoFit/>
          </a:bodyPr>
          <a:lstStyle/>
          <a:p>
            <a:pPr algn="ctr"/>
            <a:r>
              <a:rPr kumimoji="1" lang="ja-JP" altLang="en-US" dirty="0"/>
              <a:t>長期</a:t>
            </a:r>
            <a:r>
              <a:rPr kumimoji="1" lang="ja-JP" altLang="en-US" sz="1600" dirty="0"/>
              <a:t>（交換は数か月～数年）</a:t>
            </a:r>
            <a:endParaRPr kumimoji="1" lang="ja-JP" altLang="en-US" dirty="0"/>
          </a:p>
        </p:txBody>
      </p:sp>
      <p:sp>
        <p:nvSpPr>
          <p:cNvPr id="18" name="テキスト ボックス 17">
            <a:extLst>
              <a:ext uri="{FF2B5EF4-FFF2-40B4-BE49-F238E27FC236}">
                <a16:creationId xmlns:a16="http://schemas.microsoft.com/office/drawing/2014/main" id="{1EC5222C-744E-4361-B352-A6F483927883}"/>
              </a:ext>
            </a:extLst>
          </p:cNvPr>
          <p:cNvSpPr txBox="1"/>
          <p:nvPr/>
        </p:nvSpPr>
        <p:spPr>
          <a:xfrm>
            <a:off x="409574" y="4242528"/>
            <a:ext cx="1495425" cy="369332"/>
          </a:xfrm>
          <a:prstGeom prst="rect">
            <a:avLst/>
          </a:prstGeom>
          <a:noFill/>
        </p:spPr>
        <p:txBody>
          <a:bodyPr wrap="square" rtlCol="0">
            <a:spAutoFit/>
          </a:bodyPr>
          <a:lstStyle/>
          <a:p>
            <a:r>
              <a:rPr kumimoji="1" lang="ja-JP" altLang="en-US" dirty="0"/>
              <a:t>モデリング方針</a:t>
            </a:r>
          </a:p>
        </p:txBody>
      </p:sp>
      <p:sp>
        <p:nvSpPr>
          <p:cNvPr id="19" name="テキスト ボックス 18">
            <a:extLst>
              <a:ext uri="{FF2B5EF4-FFF2-40B4-BE49-F238E27FC236}">
                <a16:creationId xmlns:a16="http://schemas.microsoft.com/office/drawing/2014/main" id="{4AD2F5F3-38D1-4754-A2B3-A9EBD1372353}"/>
              </a:ext>
            </a:extLst>
          </p:cNvPr>
          <p:cNvSpPr txBox="1"/>
          <p:nvPr/>
        </p:nvSpPr>
        <p:spPr>
          <a:xfrm>
            <a:off x="2712438" y="4240008"/>
            <a:ext cx="1712783" cy="369332"/>
          </a:xfrm>
          <a:prstGeom prst="rect">
            <a:avLst/>
          </a:prstGeom>
          <a:noFill/>
        </p:spPr>
        <p:txBody>
          <a:bodyPr wrap="square" rtlCol="0">
            <a:spAutoFit/>
          </a:bodyPr>
          <a:lstStyle/>
          <a:p>
            <a:pPr algn="ctr"/>
            <a:r>
              <a:rPr kumimoji="1" lang="ja-JP" altLang="en-US" dirty="0"/>
              <a:t>統計モデル寄り</a:t>
            </a:r>
          </a:p>
        </p:txBody>
      </p:sp>
      <p:sp>
        <p:nvSpPr>
          <p:cNvPr id="20" name="テキスト ボックス 19">
            <a:extLst>
              <a:ext uri="{FF2B5EF4-FFF2-40B4-BE49-F238E27FC236}">
                <a16:creationId xmlns:a16="http://schemas.microsoft.com/office/drawing/2014/main" id="{4341BBDC-17C8-422A-903F-1FED9CE6F01B}"/>
              </a:ext>
            </a:extLst>
          </p:cNvPr>
          <p:cNvSpPr txBox="1"/>
          <p:nvPr/>
        </p:nvSpPr>
        <p:spPr>
          <a:xfrm>
            <a:off x="5856335" y="4242528"/>
            <a:ext cx="2131451" cy="369332"/>
          </a:xfrm>
          <a:prstGeom prst="rect">
            <a:avLst/>
          </a:prstGeom>
          <a:noFill/>
        </p:spPr>
        <p:txBody>
          <a:bodyPr wrap="square" rtlCol="0">
            <a:spAutoFit/>
          </a:bodyPr>
          <a:lstStyle/>
          <a:p>
            <a:pPr algn="ctr"/>
            <a:r>
              <a:rPr kumimoji="1" lang="ja-JP" altLang="en-US" dirty="0"/>
              <a:t>統計／物理モデル</a:t>
            </a:r>
          </a:p>
        </p:txBody>
      </p:sp>
      <p:sp>
        <p:nvSpPr>
          <p:cNvPr id="21" name="テキスト ボックス 20">
            <a:extLst>
              <a:ext uri="{FF2B5EF4-FFF2-40B4-BE49-F238E27FC236}">
                <a16:creationId xmlns:a16="http://schemas.microsoft.com/office/drawing/2014/main" id="{8C62A49F-8CCD-4CD7-938F-B7FDBA817FD4}"/>
              </a:ext>
            </a:extLst>
          </p:cNvPr>
          <p:cNvSpPr txBox="1"/>
          <p:nvPr/>
        </p:nvSpPr>
        <p:spPr>
          <a:xfrm>
            <a:off x="9253630" y="4240008"/>
            <a:ext cx="2131451" cy="369332"/>
          </a:xfrm>
          <a:prstGeom prst="rect">
            <a:avLst/>
          </a:prstGeom>
          <a:noFill/>
        </p:spPr>
        <p:txBody>
          <a:bodyPr wrap="square" rtlCol="0">
            <a:spAutoFit/>
          </a:bodyPr>
          <a:lstStyle/>
          <a:p>
            <a:pPr algn="ctr"/>
            <a:r>
              <a:rPr kumimoji="1" lang="ja-JP" altLang="en-US" dirty="0"/>
              <a:t>物理モデル寄り</a:t>
            </a:r>
          </a:p>
        </p:txBody>
      </p:sp>
      <p:sp>
        <p:nvSpPr>
          <p:cNvPr id="22" name="テキスト ボックス 21">
            <a:extLst>
              <a:ext uri="{FF2B5EF4-FFF2-40B4-BE49-F238E27FC236}">
                <a16:creationId xmlns:a16="http://schemas.microsoft.com/office/drawing/2014/main" id="{CB985B73-A856-4A4E-9ED6-9C3BFA04E582}"/>
              </a:ext>
            </a:extLst>
          </p:cNvPr>
          <p:cNvSpPr txBox="1"/>
          <p:nvPr/>
        </p:nvSpPr>
        <p:spPr>
          <a:xfrm>
            <a:off x="409574" y="4744608"/>
            <a:ext cx="1495425" cy="369332"/>
          </a:xfrm>
          <a:prstGeom prst="rect">
            <a:avLst/>
          </a:prstGeom>
          <a:noFill/>
        </p:spPr>
        <p:txBody>
          <a:bodyPr wrap="square" rtlCol="0">
            <a:spAutoFit/>
          </a:bodyPr>
          <a:lstStyle/>
          <a:p>
            <a:r>
              <a:rPr kumimoji="1" lang="ja-JP" altLang="en-US" dirty="0"/>
              <a:t>難易度</a:t>
            </a:r>
          </a:p>
        </p:txBody>
      </p:sp>
      <p:sp>
        <p:nvSpPr>
          <p:cNvPr id="23" name="テキスト ボックス 22">
            <a:extLst>
              <a:ext uri="{FF2B5EF4-FFF2-40B4-BE49-F238E27FC236}">
                <a16:creationId xmlns:a16="http://schemas.microsoft.com/office/drawing/2014/main" id="{8CD6E06F-AE0D-4F42-9099-7FA699F21BFE}"/>
              </a:ext>
            </a:extLst>
          </p:cNvPr>
          <p:cNvSpPr txBox="1"/>
          <p:nvPr/>
        </p:nvSpPr>
        <p:spPr>
          <a:xfrm>
            <a:off x="2712438" y="4744608"/>
            <a:ext cx="1712783" cy="369332"/>
          </a:xfrm>
          <a:prstGeom prst="rect">
            <a:avLst/>
          </a:prstGeom>
          <a:noFill/>
        </p:spPr>
        <p:txBody>
          <a:bodyPr wrap="square" rtlCol="0">
            <a:spAutoFit/>
          </a:bodyPr>
          <a:lstStyle/>
          <a:p>
            <a:pPr algn="ctr"/>
            <a:r>
              <a:rPr kumimoji="1" lang="ja-JP" altLang="en-US" dirty="0"/>
              <a:t>易</a:t>
            </a:r>
          </a:p>
        </p:txBody>
      </p:sp>
      <p:sp>
        <p:nvSpPr>
          <p:cNvPr id="24" name="テキスト ボックス 23">
            <a:extLst>
              <a:ext uri="{FF2B5EF4-FFF2-40B4-BE49-F238E27FC236}">
                <a16:creationId xmlns:a16="http://schemas.microsoft.com/office/drawing/2014/main" id="{15C8738E-51A8-4CEE-B2F4-09344F8EB305}"/>
              </a:ext>
            </a:extLst>
          </p:cNvPr>
          <p:cNvSpPr txBox="1"/>
          <p:nvPr/>
        </p:nvSpPr>
        <p:spPr>
          <a:xfrm>
            <a:off x="5856335" y="4747128"/>
            <a:ext cx="2131451" cy="369332"/>
          </a:xfrm>
          <a:prstGeom prst="rect">
            <a:avLst/>
          </a:prstGeom>
          <a:noFill/>
        </p:spPr>
        <p:txBody>
          <a:bodyPr wrap="square" rtlCol="0">
            <a:spAutoFit/>
          </a:bodyPr>
          <a:lstStyle/>
          <a:p>
            <a:pPr algn="ctr"/>
            <a:r>
              <a:rPr kumimoji="1" lang="ja-JP" altLang="en-US" dirty="0"/>
              <a:t>中</a:t>
            </a:r>
          </a:p>
        </p:txBody>
      </p:sp>
      <p:sp>
        <p:nvSpPr>
          <p:cNvPr id="25" name="テキスト ボックス 24">
            <a:extLst>
              <a:ext uri="{FF2B5EF4-FFF2-40B4-BE49-F238E27FC236}">
                <a16:creationId xmlns:a16="http://schemas.microsoft.com/office/drawing/2014/main" id="{05679080-B76E-4C3E-9E99-C7DC48C0818D}"/>
              </a:ext>
            </a:extLst>
          </p:cNvPr>
          <p:cNvSpPr txBox="1"/>
          <p:nvPr/>
        </p:nvSpPr>
        <p:spPr>
          <a:xfrm>
            <a:off x="9253630" y="4744608"/>
            <a:ext cx="2131451" cy="369332"/>
          </a:xfrm>
          <a:prstGeom prst="rect">
            <a:avLst/>
          </a:prstGeom>
          <a:noFill/>
        </p:spPr>
        <p:txBody>
          <a:bodyPr wrap="square" rtlCol="0">
            <a:spAutoFit/>
          </a:bodyPr>
          <a:lstStyle/>
          <a:p>
            <a:pPr algn="ctr"/>
            <a:r>
              <a:rPr kumimoji="1" lang="ja-JP" altLang="en-US" dirty="0"/>
              <a:t>難</a:t>
            </a:r>
          </a:p>
        </p:txBody>
      </p:sp>
      <p:sp>
        <p:nvSpPr>
          <p:cNvPr id="27" name="矢印: 下カーブ 26">
            <a:extLst>
              <a:ext uri="{FF2B5EF4-FFF2-40B4-BE49-F238E27FC236}">
                <a16:creationId xmlns:a16="http://schemas.microsoft.com/office/drawing/2014/main" id="{3675EAA8-38B5-4264-97EE-C51214F37D51}"/>
              </a:ext>
            </a:extLst>
          </p:cNvPr>
          <p:cNvSpPr/>
          <p:nvPr/>
        </p:nvSpPr>
        <p:spPr>
          <a:xfrm rot="10800000" flipH="1">
            <a:off x="7782569" y="5344035"/>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D0DB0E7A-A0DF-4060-9B30-C287A6489499}"/>
              </a:ext>
            </a:extLst>
          </p:cNvPr>
          <p:cNvCxnSpPr>
            <a:cxnSpLocks/>
          </p:cNvCxnSpPr>
          <p:nvPr/>
        </p:nvCxnSpPr>
        <p:spPr>
          <a:xfrm flipH="1">
            <a:off x="123495" y="3053432"/>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C094A96-E810-4F2E-B3C7-D8FE57FD3514}"/>
              </a:ext>
            </a:extLst>
          </p:cNvPr>
          <p:cNvCxnSpPr>
            <a:cxnSpLocks/>
          </p:cNvCxnSpPr>
          <p:nvPr/>
        </p:nvCxnSpPr>
        <p:spPr>
          <a:xfrm flipH="1">
            <a:off x="123495"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AB1E83E-17BD-4BD4-8FFB-4C21E8692AF6}"/>
              </a:ext>
            </a:extLst>
          </p:cNvPr>
          <p:cNvCxnSpPr>
            <a:cxnSpLocks/>
          </p:cNvCxnSpPr>
          <p:nvPr/>
        </p:nvCxnSpPr>
        <p:spPr>
          <a:xfrm flipH="1">
            <a:off x="123495" y="5248453"/>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C3262FE4-7D71-4FBE-B181-8A212EE0DA55}"/>
              </a:ext>
            </a:extLst>
          </p:cNvPr>
          <p:cNvSpPr/>
          <p:nvPr/>
        </p:nvSpPr>
        <p:spPr>
          <a:xfrm>
            <a:off x="1904999" y="2199851"/>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最終水質と供給量を考慮</a:t>
            </a:r>
            <a:endParaRPr kumimoji="1" lang="en-US" altLang="ja-JP" b="1" dirty="0">
              <a:solidFill>
                <a:schemeClr val="bg1"/>
              </a:solidFill>
            </a:endParaRPr>
          </a:p>
        </p:txBody>
      </p:sp>
      <p:sp>
        <p:nvSpPr>
          <p:cNvPr id="32" name="正方形/長方形 31">
            <a:extLst>
              <a:ext uri="{FF2B5EF4-FFF2-40B4-BE49-F238E27FC236}">
                <a16:creationId xmlns:a16="http://schemas.microsoft.com/office/drawing/2014/main" id="{568F60F7-72CC-41E9-AB1C-2852E86D7759}"/>
              </a:ext>
            </a:extLst>
          </p:cNvPr>
          <p:cNvSpPr/>
          <p:nvPr/>
        </p:nvSpPr>
        <p:spPr>
          <a:xfrm>
            <a:off x="5273309" y="2199851"/>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 RO</a:t>
            </a:r>
            <a:r>
              <a:rPr kumimoji="1" lang="ja-JP" altLang="en-US" dirty="0"/>
              <a:t>膜閉塞状態も考慮</a:t>
            </a:r>
          </a:p>
        </p:txBody>
      </p:sp>
      <p:sp>
        <p:nvSpPr>
          <p:cNvPr id="33" name="正方形/長方形 32">
            <a:extLst>
              <a:ext uri="{FF2B5EF4-FFF2-40B4-BE49-F238E27FC236}">
                <a16:creationId xmlns:a16="http://schemas.microsoft.com/office/drawing/2014/main" id="{64B6C56C-D833-43B1-BB21-EA47F44198E2}"/>
              </a:ext>
            </a:extLst>
          </p:cNvPr>
          <p:cNvSpPr/>
          <p:nvPr/>
        </p:nvSpPr>
        <p:spPr>
          <a:xfrm>
            <a:off x="8671397" y="2199851"/>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 RO</a:t>
            </a:r>
            <a:r>
              <a:rPr kumimoji="1" lang="ja-JP" altLang="en-US" dirty="0"/>
              <a:t>膜劣化も考慮</a:t>
            </a:r>
          </a:p>
        </p:txBody>
      </p:sp>
      <p:sp>
        <p:nvSpPr>
          <p:cNvPr id="34" name="矢印: 下カーブ 33">
            <a:extLst>
              <a:ext uri="{FF2B5EF4-FFF2-40B4-BE49-F238E27FC236}">
                <a16:creationId xmlns:a16="http://schemas.microsoft.com/office/drawing/2014/main" id="{1F5CBCC8-5621-4E9F-87CF-004B0253ED80}"/>
              </a:ext>
            </a:extLst>
          </p:cNvPr>
          <p:cNvSpPr/>
          <p:nvPr/>
        </p:nvSpPr>
        <p:spPr>
          <a:xfrm rot="10800000" flipH="1">
            <a:off x="4199288" y="5348543"/>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8134F67D-D936-4D63-A550-28A94C6FFF03}"/>
              </a:ext>
            </a:extLst>
          </p:cNvPr>
          <p:cNvSpPr/>
          <p:nvPr/>
        </p:nvSpPr>
        <p:spPr>
          <a:xfrm>
            <a:off x="1904999" y="2201635"/>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透過水質と供給量を考慮</a:t>
            </a:r>
            <a:endParaRPr kumimoji="1" lang="en-US" altLang="ja-JP" b="1" dirty="0">
              <a:solidFill>
                <a:schemeClr val="bg1"/>
              </a:solidFill>
            </a:endParaRPr>
          </a:p>
        </p:txBody>
      </p:sp>
      <p:sp>
        <p:nvSpPr>
          <p:cNvPr id="36" name="正方形/長方形 35">
            <a:extLst>
              <a:ext uri="{FF2B5EF4-FFF2-40B4-BE49-F238E27FC236}">
                <a16:creationId xmlns:a16="http://schemas.microsoft.com/office/drawing/2014/main" id="{CE28CD56-0A17-41B3-B135-0A25450ABEB8}"/>
              </a:ext>
            </a:extLst>
          </p:cNvPr>
          <p:cNvSpPr/>
          <p:nvPr/>
        </p:nvSpPr>
        <p:spPr>
          <a:xfrm>
            <a:off x="5273309" y="2201635"/>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 RO</a:t>
            </a:r>
            <a:r>
              <a:rPr kumimoji="1" lang="ja-JP" altLang="en-US" dirty="0"/>
              <a:t>膜閉塞状態も考慮</a:t>
            </a:r>
          </a:p>
        </p:txBody>
      </p:sp>
      <p:sp>
        <p:nvSpPr>
          <p:cNvPr id="37" name="正方形/長方形 36">
            <a:extLst>
              <a:ext uri="{FF2B5EF4-FFF2-40B4-BE49-F238E27FC236}">
                <a16:creationId xmlns:a16="http://schemas.microsoft.com/office/drawing/2014/main" id="{12ED57AD-DB9E-435B-A412-267333C25EB0}"/>
              </a:ext>
            </a:extLst>
          </p:cNvPr>
          <p:cNvSpPr/>
          <p:nvPr/>
        </p:nvSpPr>
        <p:spPr>
          <a:xfrm>
            <a:off x="8671397" y="2201635"/>
            <a:ext cx="3240001"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 RO</a:t>
            </a:r>
            <a:r>
              <a:rPr kumimoji="1" lang="ja-JP" altLang="en-US" dirty="0"/>
              <a:t>膜劣化も考慮</a:t>
            </a:r>
          </a:p>
        </p:txBody>
      </p:sp>
      <p:sp>
        <p:nvSpPr>
          <p:cNvPr id="38" name="テキスト ボックス 37">
            <a:extLst>
              <a:ext uri="{FF2B5EF4-FFF2-40B4-BE49-F238E27FC236}">
                <a16:creationId xmlns:a16="http://schemas.microsoft.com/office/drawing/2014/main" id="{7EFF78C2-73D8-4C29-903F-688B4371045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Tree>
    <p:extLst>
      <p:ext uri="{BB962C8B-B14F-4D97-AF65-F5344CB8AC3E}">
        <p14:creationId xmlns:p14="http://schemas.microsoft.com/office/powerpoint/2010/main" val="112234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打合せの目的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en-US" altLang="ja-JP" sz="2800" dirty="0"/>
              <a:t>RO</a:t>
            </a:r>
            <a:r>
              <a:rPr lang="ja-JP" altLang="en-US" sz="2800" dirty="0"/>
              <a:t>膜解析</a:t>
            </a:r>
            <a:r>
              <a:rPr lang="en-US" altLang="ja-JP" sz="2800" dirty="0"/>
              <a:t>FS</a:t>
            </a:r>
            <a:r>
              <a:rPr lang="ja-JP" altLang="en-US" sz="2800" dirty="0"/>
              <a:t>の方針や進め方について説明する。</a:t>
            </a:r>
            <a:endParaRPr lang="en-US" altLang="ja-JP" sz="2800" dirty="0"/>
          </a:p>
          <a:p>
            <a:r>
              <a:rPr lang="ja-JP" altLang="en-US" sz="2800" dirty="0"/>
              <a:t>井本さんとの分担について理解いただく。</a:t>
            </a:r>
            <a:endParaRPr lang="en-US" altLang="ja-JP" sz="2400" dirty="0"/>
          </a:p>
          <a:p>
            <a:pPr lvl="1"/>
            <a:endParaRPr lang="en-US" altLang="ja-JP" sz="2400" dirty="0"/>
          </a:p>
          <a:p>
            <a:r>
              <a:rPr lang="ja-JP" altLang="en-US" sz="2800" dirty="0"/>
              <a:t>目次</a:t>
            </a:r>
            <a:endParaRPr lang="en-US" altLang="ja-JP" sz="2800" dirty="0"/>
          </a:p>
          <a:p>
            <a:pPr lvl="1"/>
            <a:r>
              <a:rPr lang="en-US" altLang="ja-JP" sz="2400" dirty="0"/>
              <a:t>1. NAWI PJT</a:t>
            </a:r>
          </a:p>
          <a:p>
            <a:pPr lvl="1"/>
            <a:r>
              <a:rPr lang="en-US" altLang="ja-JP" sz="2400" dirty="0"/>
              <a:t>2. </a:t>
            </a:r>
            <a:r>
              <a:rPr lang="ja-JP" altLang="en-US" sz="2400" dirty="0"/>
              <a:t>再生水プラント</a:t>
            </a:r>
            <a:endParaRPr lang="en-US" altLang="ja-JP" sz="2400" dirty="0"/>
          </a:p>
          <a:p>
            <a:pPr lvl="1"/>
            <a:r>
              <a:rPr lang="en-US" altLang="ja-JP" sz="2400" dirty="0"/>
              <a:t>3. RO</a:t>
            </a:r>
            <a:r>
              <a:rPr lang="ja-JP" altLang="en-US" sz="2400" dirty="0"/>
              <a:t>膜解析</a:t>
            </a:r>
            <a:r>
              <a:rPr lang="en-US" altLang="ja-JP" sz="2400" dirty="0"/>
              <a:t>FS</a:t>
            </a:r>
          </a:p>
          <a:p>
            <a:pPr lvl="1"/>
            <a:r>
              <a:rPr lang="en-US" altLang="ja-JP" sz="2400" dirty="0"/>
              <a:t>4. </a:t>
            </a:r>
            <a:r>
              <a:rPr lang="ja-JP" altLang="en-US" sz="2400" dirty="0"/>
              <a:t>分担内容</a:t>
            </a:r>
            <a:endParaRPr lang="en-US" altLang="ja-JP" sz="2400" dirty="0"/>
          </a:p>
          <a:p>
            <a:pPr lvl="1"/>
            <a:r>
              <a:rPr lang="en-US" altLang="ja-JP" sz="2400" dirty="0"/>
              <a:t>5. </a:t>
            </a:r>
            <a:r>
              <a:rPr lang="ja-JP" altLang="en-US" sz="2400" dirty="0"/>
              <a:t>まとめ</a:t>
            </a:r>
            <a:endParaRPr lang="en-US" altLang="ja-JP" sz="2400" dirty="0"/>
          </a:p>
          <a:p>
            <a:endParaRPr lang="en-US" altLang="ja-JP" sz="2800" dirty="0"/>
          </a:p>
        </p:txBody>
      </p:sp>
    </p:spTree>
    <p:extLst>
      <p:ext uri="{BB962C8B-B14F-4D97-AF65-F5344CB8AC3E}">
        <p14:creationId xmlns:p14="http://schemas.microsoft.com/office/powerpoint/2010/main" val="261789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四角形: 角を丸くする 42">
            <a:extLst>
              <a:ext uri="{FF2B5EF4-FFF2-40B4-BE49-F238E27FC236}">
                <a16:creationId xmlns:a16="http://schemas.microsoft.com/office/drawing/2014/main" id="{6AE69CF4-0677-4273-A2CF-B9D5359C3C93}"/>
              </a:ext>
            </a:extLst>
          </p:cNvPr>
          <p:cNvSpPr/>
          <p:nvPr/>
        </p:nvSpPr>
        <p:spPr>
          <a:xfrm>
            <a:off x="1695449" y="4310103"/>
            <a:ext cx="10041350" cy="1164416"/>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四角形: 角を丸くする 43">
            <a:extLst>
              <a:ext uri="{FF2B5EF4-FFF2-40B4-BE49-F238E27FC236}">
                <a16:creationId xmlns:a16="http://schemas.microsoft.com/office/drawing/2014/main" id="{A14C9261-80C7-425E-9018-79596BDCE5C5}"/>
              </a:ext>
            </a:extLst>
          </p:cNvPr>
          <p:cNvSpPr/>
          <p:nvPr/>
        </p:nvSpPr>
        <p:spPr>
          <a:xfrm>
            <a:off x="1862838" y="4420241"/>
            <a:ext cx="6623936" cy="959110"/>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四角形: 角を丸くする 44">
            <a:extLst>
              <a:ext uri="{FF2B5EF4-FFF2-40B4-BE49-F238E27FC236}">
                <a16:creationId xmlns:a16="http://schemas.microsoft.com/office/drawing/2014/main" id="{9F041D57-9BB6-4677-BB01-61E8F3E8C1E6}"/>
              </a:ext>
            </a:extLst>
          </p:cNvPr>
          <p:cNvSpPr/>
          <p:nvPr/>
        </p:nvSpPr>
        <p:spPr>
          <a:xfrm>
            <a:off x="2030177" y="4524966"/>
            <a:ext cx="2989642" cy="672277"/>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6141"/>
            <a:ext cx="11400125" cy="518094"/>
          </a:xfrm>
        </p:spPr>
        <p:txBody>
          <a:bodyPr/>
          <a:lstStyle/>
          <a:p>
            <a:r>
              <a:rPr lang="ja-JP" altLang="en-US" dirty="0"/>
              <a:t>懸念点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1" name="テキスト プレースホルダー 5">
            <a:extLst>
              <a:ext uri="{FF2B5EF4-FFF2-40B4-BE49-F238E27FC236}">
                <a16:creationId xmlns:a16="http://schemas.microsoft.com/office/drawing/2014/main" id="{E752E82A-5B36-47E4-82F4-41C207EF657C}"/>
              </a:ext>
            </a:extLst>
          </p:cNvPr>
          <p:cNvSpPr>
            <a:spLocks noGrp="1"/>
          </p:cNvSpPr>
          <p:nvPr>
            <p:ph type="body" sz="quarter" idx="11"/>
          </p:nvPr>
        </p:nvSpPr>
        <p:spPr>
          <a:xfrm>
            <a:off x="252481" y="1070777"/>
            <a:ext cx="11658917" cy="600165"/>
          </a:xfrm>
        </p:spPr>
        <p:txBody>
          <a:bodyPr/>
          <a:lstStyle/>
          <a:p>
            <a:r>
              <a:rPr lang="ja-JP" altLang="en-US" sz="2800" dirty="0"/>
              <a:t>改善効果の時間スケールが大きく異なる場合、</a:t>
            </a:r>
            <a:r>
              <a:rPr lang="en-US" altLang="ja-JP" sz="2800" dirty="0"/>
              <a:t>1</a:t>
            </a:r>
            <a:r>
              <a:rPr lang="ja-JP" altLang="en-US" sz="2800" dirty="0"/>
              <a:t>つの最適化モデルで両立できるか？</a:t>
            </a:r>
            <a:endParaRPr lang="en-US" altLang="ja-JP" sz="2800" dirty="0"/>
          </a:p>
          <a:p>
            <a:pPr lvl="1"/>
            <a:r>
              <a:rPr lang="ja-JP" altLang="en-US" sz="2400" dirty="0"/>
              <a:t>恐らく、数時間単位の運転データからは膜劣化を表現できない</a:t>
            </a:r>
            <a:endParaRPr lang="en-US" altLang="ja-JP" dirty="0"/>
          </a:p>
          <a:p>
            <a:r>
              <a:rPr lang="ja-JP" altLang="en-US" sz="2800" dirty="0"/>
              <a:t>膜状態モデリング単体でも難易度が高いため、下記の進め方で良いか？</a:t>
            </a:r>
            <a:endParaRPr lang="en-US" altLang="ja-JP" sz="2800" dirty="0"/>
          </a:p>
          <a:p>
            <a:pPr lvl="1"/>
            <a:r>
              <a:rPr lang="en-US" altLang="ja-JP" sz="2400" dirty="0"/>
              <a:t>(1)</a:t>
            </a:r>
            <a:r>
              <a:rPr lang="ja-JP" altLang="en-US" sz="2400" dirty="0"/>
              <a:t>のモデル検討と切り分けて進め、上手く行けば導入する手順が良いかも。</a:t>
            </a:r>
            <a:endParaRPr lang="en-US" altLang="ja-JP" sz="2400" dirty="0"/>
          </a:p>
        </p:txBody>
      </p:sp>
      <p:sp>
        <p:nvSpPr>
          <p:cNvPr id="35" name="正方形/長方形 34">
            <a:extLst>
              <a:ext uri="{FF2B5EF4-FFF2-40B4-BE49-F238E27FC236}">
                <a16:creationId xmlns:a16="http://schemas.microsoft.com/office/drawing/2014/main" id="{A7C88B06-602B-4421-ACB6-53196B7B195A}"/>
              </a:ext>
            </a:extLst>
          </p:cNvPr>
          <p:cNvSpPr/>
          <p:nvPr/>
        </p:nvSpPr>
        <p:spPr>
          <a:xfrm>
            <a:off x="2186155" y="4613541"/>
            <a:ext cx="267768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水質予測モデル</a:t>
            </a:r>
            <a:endParaRPr kumimoji="1" lang="en-US" altLang="ja-JP" b="1" dirty="0">
              <a:solidFill>
                <a:schemeClr val="bg1"/>
              </a:solidFill>
            </a:endParaRPr>
          </a:p>
        </p:txBody>
      </p:sp>
      <p:sp>
        <p:nvSpPr>
          <p:cNvPr id="36" name="正方形/長方形 35">
            <a:extLst>
              <a:ext uri="{FF2B5EF4-FFF2-40B4-BE49-F238E27FC236}">
                <a16:creationId xmlns:a16="http://schemas.microsoft.com/office/drawing/2014/main" id="{BDC541C3-0CFA-45D8-BE74-3406E7057730}"/>
              </a:ext>
            </a:extLst>
          </p:cNvPr>
          <p:cNvSpPr/>
          <p:nvPr/>
        </p:nvSpPr>
        <p:spPr>
          <a:xfrm>
            <a:off x="5494818" y="4613541"/>
            <a:ext cx="267768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膜閉塞度予測モデル</a:t>
            </a:r>
          </a:p>
        </p:txBody>
      </p:sp>
      <p:sp>
        <p:nvSpPr>
          <p:cNvPr id="37" name="正方形/長方形 36">
            <a:extLst>
              <a:ext uri="{FF2B5EF4-FFF2-40B4-BE49-F238E27FC236}">
                <a16:creationId xmlns:a16="http://schemas.microsoft.com/office/drawing/2014/main" id="{2A1A8EA2-8013-4235-A450-6BFA5642F6BF}"/>
              </a:ext>
            </a:extLst>
          </p:cNvPr>
          <p:cNvSpPr/>
          <p:nvPr/>
        </p:nvSpPr>
        <p:spPr>
          <a:xfrm>
            <a:off x="8766880" y="4613541"/>
            <a:ext cx="267768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膜劣化予測モデル</a:t>
            </a:r>
          </a:p>
        </p:txBody>
      </p:sp>
      <p:sp>
        <p:nvSpPr>
          <p:cNvPr id="38" name="右中かっこ 37">
            <a:extLst>
              <a:ext uri="{FF2B5EF4-FFF2-40B4-BE49-F238E27FC236}">
                <a16:creationId xmlns:a16="http://schemas.microsoft.com/office/drawing/2014/main" id="{45916D00-C36E-4469-B951-24CF62CEC108}"/>
              </a:ext>
            </a:extLst>
          </p:cNvPr>
          <p:cNvSpPr/>
          <p:nvPr/>
        </p:nvSpPr>
        <p:spPr>
          <a:xfrm rot="16200000">
            <a:off x="8256483" y="1225536"/>
            <a:ext cx="337872" cy="586120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C56B3DA1-1EF4-4BC6-A289-917E997BECBB}"/>
              </a:ext>
            </a:extLst>
          </p:cNvPr>
          <p:cNvSpPr txBox="1"/>
          <p:nvPr/>
        </p:nvSpPr>
        <p:spPr>
          <a:xfrm>
            <a:off x="7700519" y="3654522"/>
            <a:ext cx="1449799" cy="369332"/>
          </a:xfrm>
          <a:prstGeom prst="rect">
            <a:avLst/>
          </a:prstGeom>
          <a:noFill/>
        </p:spPr>
        <p:txBody>
          <a:bodyPr wrap="square" rtlCol="0">
            <a:spAutoFit/>
          </a:bodyPr>
          <a:lstStyle/>
          <a:p>
            <a:pPr algn="ctr"/>
            <a:r>
              <a:rPr kumimoji="1" lang="ja-JP" altLang="en-US" dirty="0"/>
              <a:t>膜状態監視</a:t>
            </a:r>
          </a:p>
        </p:txBody>
      </p:sp>
      <p:sp>
        <p:nvSpPr>
          <p:cNvPr id="40" name="テキスト ボックス 39">
            <a:extLst>
              <a:ext uri="{FF2B5EF4-FFF2-40B4-BE49-F238E27FC236}">
                <a16:creationId xmlns:a16="http://schemas.microsoft.com/office/drawing/2014/main" id="{1F5324E3-D7B9-40B1-B16C-F41D89789E9C}"/>
              </a:ext>
            </a:extLst>
          </p:cNvPr>
          <p:cNvSpPr txBox="1"/>
          <p:nvPr/>
        </p:nvSpPr>
        <p:spPr>
          <a:xfrm>
            <a:off x="5256735" y="5648802"/>
            <a:ext cx="2925293" cy="646331"/>
          </a:xfrm>
          <a:prstGeom prst="rect">
            <a:avLst/>
          </a:prstGeom>
          <a:noFill/>
        </p:spPr>
        <p:txBody>
          <a:bodyPr wrap="square" rtlCol="0">
            <a:spAutoFit/>
          </a:bodyPr>
          <a:lstStyle/>
          <a:p>
            <a:pPr algn="ctr"/>
            <a:r>
              <a:rPr kumimoji="1" lang="ja-JP" altLang="en-US" b="1" dirty="0"/>
              <a:t>②モデリングが上手く行けば、最適化に導入</a:t>
            </a:r>
            <a:endParaRPr kumimoji="1" lang="ja-JP" altLang="en-US" dirty="0"/>
          </a:p>
        </p:txBody>
      </p:sp>
      <p:sp>
        <p:nvSpPr>
          <p:cNvPr id="46" name="矢印: 下カーブ 45">
            <a:extLst>
              <a:ext uri="{FF2B5EF4-FFF2-40B4-BE49-F238E27FC236}">
                <a16:creationId xmlns:a16="http://schemas.microsoft.com/office/drawing/2014/main" id="{85D85F19-AA83-4262-A78D-7043A00BF82B}"/>
              </a:ext>
            </a:extLst>
          </p:cNvPr>
          <p:cNvSpPr/>
          <p:nvPr/>
        </p:nvSpPr>
        <p:spPr>
          <a:xfrm rot="10800000" flipH="1">
            <a:off x="4306925" y="5182721"/>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矢印: 下カーブ 46">
            <a:extLst>
              <a:ext uri="{FF2B5EF4-FFF2-40B4-BE49-F238E27FC236}">
                <a16:creationId xmlns:a16="http://schemas.microsoft.com/office/drawing/2014/main" id="{B0BEF487-5296-4A69-A829-40EDEE568A06}"/>
              </a:ext>
            </a:extLst>
          </p:cNvPr>
          <p:cNvSpPr/>
          <p:nvPr/>
        </p:nvSpPr>
        <p:spPr>
          <a:xfrm rot="10800000" flipH="1">
            <a:off x="7732290" y="5213337"/>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テキスト ボックス 47">
            <a:extLst>
              <a:ext uri="{FF2B5EF4-FFF2-40B4-BE49-F238E27FC236}">
                <a16:creationId xmlns:a16="http://schemas.microsoft.com/office/drawing/2014/main" id="{5C59787F-25E6-45E6-8AE8-D725336F0857}"/>
              </a:ext>
            </a:extLst>
          </p:cNvPr>
          <p:cNvSpPr txBox="1"/>
          <p:nvPr/>
        </p:nvSpPr>
        <p:spPr>
          <a:xfrm>
            <a:off x="1934609" y="5494662"/>
            <a:ext cx="1796591" cy="369332"/>
          </a:xfrm>
          <a:prstGeom prst="rect">
            <a:avLst/>
          </a:prstGeom>
          <a:noFill/>
        </p:spPr>
        <p:txBody>
          <a:bodyPr wrap="square" rtlCol="0">
            <a:spAutoFit/>
          </a:bodyPr>
          <a:lstStyle/>
          <a:p>
            <a:pPr algn="ctr"/>
            <a:r>
              <a:rPr kumimoji="1" lang="ja-JP" altLang="en-US" b="1" dirty="0"/>
              <a:t>①最優先に検討</a:t>
            </a:r>
            <a:endParaRPr kumimoji="1" lang="ja-JP" altLang="en-US" dirty="0"/>
          </a:p>
        </p:txBody>
      </p:sp>
      <p:sp>
        <p:nvSpPr>
          <p:cNvPr id="49" name="テキスト ボックス 48">
            <a:extLst>
              <a:ext uri="{FF2B5EF4-FFF2-40B4-BE49-F238E27FC236}">
                <a16:creationId xmlns:a16="http://schemas.microsoft.com/office/drawing/2014/main" id="{F29A52CF-1AEF-4EB0-A3C8-E55B624231B0}"/>
              </a:ext>
            </a:extLst>
          </p:cNvPr>
          <p:cNvSpPr txBox="1"/>
          <p:nvPr/>
        </p:nvSpPr>
        <p:spPr>
          <a:xfrm>
            <a:off x="9150318" y="5644068"/>
            <a:ext cx="2902605" cy="646331"/>
          </a:xfrm>
          <a:prstGeom prst="rect">
            <a:avLst/>
          </a:prstGeom>
          <a:noFill/>
        </p:spPr>
        <p:txBody>
          <a:bodyPr wrap="square" rtlCol="0">
            <a:spAutoFit/>
          </a:bodyPr>
          <a:lstStyle/>
          <a:p>
            <a:pPr algn="ctr"/>
            <a:r>
              <a:rPr kumimoji="1" lang="ja-JP" altLang="en-US" b="1" dirty="0"/>
              <a:t>③モデリングが上手く行けば、最適化に導入</a:t>
            </a:r>
            <a:endParaRPr kumimoji="1" lang="ja-JP" altLang="en-US" dirty="0"/>
          </a:p>
        </p:txBody>
      </p:sp>
      <p:sp>
        <p:nvSpPr>
          <p:cNvPr id="19" name="テキスト ボックス 18">
            <a:extLst>
              <a:ext uri="{FF2B5EF4-FFF2-40B4-BE49-F238E27FC236}">
                <a16:creationId xmlns:a16="http://schemas.microsoft.com/office/drawing/2014/main" id="{74B8E69E-3178-48CD-B579-4870E62EC7F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膜解析</a:t>
            </a:r>
            <a:r>
              <a:rPr kumimoji="1" lang="en-US" altLang="ja-JP" sz="1600" b="1" dirty="0">
                <a:solidFill>
                  <a:schemeClr val="bg1"/>
                </a:solidFill>
              </a:rPr>
              <a:t>FS</a:t>
            </a:r>
            <a:endParaRPr kumimoji="1" lang="ja-JP" altLang="en-US" sz="1600" b="1" dirty="0">
              <a:solidFill>
                <a:schemeClr val="bg1"/>
              </a:solidFill>
            </a:endParaRPr>
          </a:p>
        </p:txBody>
      </p:sp>
    </p:spTree>
    <p:extLst>
      <p:ext uri="{BB962C8B-B14F-4D97-AF65-F5344CB8AC3E}">
        <p14:creationId xmlns:p14="http://schemas.microsoft.com/office/powerpoint/2010/main" val="3921070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8747"/>
            <a:ext cx="11400125" cy="518094"/>
          </a:xfrm>
        </p:spPr>
        <p:txBody>
          <a:bodyPr/>
          <a:lstStyle/>
          <a:p>
            <a:r>
              <a:rPr lang="ja-JP" altLang="en-US" dirty="0"/>
              <a:t>「</a:t>
            </a:r>
            <a:r>
              <a:rPr lang="en-US" altLang="ja-JP" dirty="0"/>
              <a:t>RO</a:t>
            </a:r>
            <a:r>
              <a:rPr lang="ja-JP" altLang="en-US" dirty="0"/>
              <a:t>高度最適化」の作業</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9" name="テキスト ボックス 8">
            <a:extLst>
              <a:ext uri="{FF2B5EF4-FFF2-40B4-BE49-F238E27FC236}">
                <a16:creationId xmlns:a16="http://schemas.microsoft.com/office/drawing/2014/main" id="{CA1D6783-689C-4B0C-ACFD-044AEE63C6CD}"/>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分担内容</a:t>
            </a:r>
          </a:p>
        </p:txBody>
      </p:sp>
      <p:graphicFrame>
        <p:nvGraphicFramePr>
          <p:cNvPr id="10" name="コンテンツ プレースホルダー 6">
            <a:extLst>
              <a:ext uri="{FF2B5EF4-FFF2-40B4-BE49-F238E27FC236}">
                <a16:creationId xmlns:a16="http://schemas.microsoft.com/office/drawing/2014/main" id="{60260621-4CF5-4828-ABA4-019C55ECC3E5}"/>
              </a:ext>
            </a:extLst>
          </p:cNvPr>
          <p:cNvGraphicFramePr>
            <a:graphicFrameLocks/>
          </p:cNvGraphicFramePr>
          <p:nvPr>
            <p:extLst>
              <p:ext uri="{D42A27DB-BD31-4B8C-83A1-F6EECF244321}">
                <p14:modId xmlns:p14="http://schemas.microsoft.com/office/powerpoint/2010/main" val="1020204552"/>
              </p:ext>
            </p:extLst>
          </p:nvPr>
        </p:nvGraphicFramePr>
        <p:xfrm>
          <a:off x="392036" y="2202535"/>
          <a:ext cx="11434769" cy="3657600"/>
        </p:xfrm>
        <a:graphic>
          <a:graphicData uri="http://schemas.openxmlformats.org/drawingml/2006/table">
            <a:tbl>
              <a:tblPr firstRow="1" bandRow="1">
                <a:tableStyleId>{69012ECD-51FC-41F1-AA8D-1B2483CD663E}</a:tableStyleId>
              </a:tblPr>
              <a:tblGrid>
                <a:gridCol w="2311127">
                  <a:extLst>
                    <a:ext uri="{9D8B030D-6E8A-4147-A177-3AD203B41FA5}">
                      <a16:colId xmlns:a16="http://schemas.microsoft.com/office/drawing/2014/main" val="593228238"/>
                    </a:ext>
                  </a:extLst>
                </a:gridCol>
                <a:gridCol w="7631462">
                  <a:extLst>
                    <a:ext uri="{9D8B030D-6E8A-4147-A177-3AD203B41FA5}">
                      <a16:colId xmlns:a16="http://schemas.microsoft.com/office/drawing/2014/main" val="3320444244"/>
                    </a:ext>
                  </a:extLst>
                </a:gridCol>
                <a:gridCol w="1492180">
                  <a:extLst>
                    <a:ext uri="{9D8B030D-6E8A-4147-A177-3AD203B41FA5}">
                      <a16:colId xmlns:a16="http://schemas.microsoft.com/office/drawing/2014/main" val="869470032"/>
                    </a:ext>
                  </a:extLst>
                </a:gridCol>
              </a:tblGrid>
              <a:tr h="266148">
                <a:tc>
                  <a:txBody>
                    <a:bodyPr/>
                    <a:lstStyle/>
                    <a:p>
                      <a:pPr algn="ctr"/>
                      <a:r>
                        <a:rPr kumimoji="1" lang="ja-JP" altLang="en-US" sz="1800" dirty="0"/>
                        <a:t>項目</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r h="266148">
                <a:tc>
                  <a:txBody>
                    <a:bodyPr/>
                    <a:lstStyle/>
                    <a:p>
                      <a:pPr algn="l"/>
                      <a:r>
                        <a:rPr kumimoji="1" lang="ja-JP" altLang="en-US" sz="1600" dirty="0"/>
                        <a:t>解析・最適化方針検討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dirty="0"/>
                        <a:t>FS</a:t>
                      </a:r>
                      <a:r>
                        <a:rPr kumimoji="1" lang="ja-JP" altLang="en-US" dirty="0"/>
                        <a:t>の解析・最適化方針を検討する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熊谷・川田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5030089"/>
                  </a:ext>
                </a:extLst>
              </a:tr>
              <a:tr h="266148">
                <a:tc>
                  <a:txBody>
                    <a:bodyPr/>
                    <a:lstStyle/>
                    <a:p>
                      <a:pPr algn="l"/>
                      <a:r>
                        <a:rPr kumimoji="1" lang="ja-JP" altLang="en-US" sz="1600" dirty="0"/>
                        <a:t>受領データ整理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受領データを確認し、フロー情報と照らし合わせながら整理する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井本・熊谷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174603"/>
                  </a:ext>
                </a:extLst>
              </a:tr>
              <a:tr h="266148">
                <a:tc>
                  <a:txBody>
                    <a:bodyPr/>
                    <a:lstStyle/>
                    <a:p>
                      <a:pPr algn="l"/>
                      <a:r>
                        <a:rPr kumimoji="1" lang="ja-JP" altLang="en-US" sz="1600" dirty="0"/>
                        <a:t>プレ簡易解析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データの傾向・統計量を大まかに調べ、モデリングの起点を探る</a:t>
                      </a:r>
                      <a:r>
                        <a:rPr kumimoji="1" lang="ja-JP" altLang="en-US" sz="1600" dirty="0"/>
                        <a:t>（探索的データ分析）</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井本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79363"/>
                  </a:ext>
                </a:extLst>
              </a:tr>
              <a:tr h="266148">
                <a:tc>
                  <a:txBody>
                    <a:bodyPr/>
                    <a:lstStyle/>
                    <a:p>
                      <a:pPr algn="l"/>
                      <a:r>
                        <a:rPr kumimoji="1" lang="ja-JP" altLang="en-US" sz="1600" dirty="0"/>
                        <a:t>目的</a:t>
                      </a:r>
                      <a:r>
                        <a:rPr kumimoji="1" lang="en-US" altLang="ja-JP" sz="1600" dirty="0"/>
                        <a:t>(1)</a:t>
                      </a:r>
                      <a:r>
                        <a:rPr kumimoji="1" lang="ja-JP" altLang="en-US" sz="1600" dirty="0"/>
                        <a:t>のモデリング検討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膜後ろの水質・供給量の予測モデルを検討する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熊谷・井本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46281"/>
                  </a:ext>
                </a:extLst>
              </a:tr>
              <a:tr h="2661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目的</a:t>
                      </a:r>
                      <a:r>
                        <a:rPr kumimoji="1" lang="en-US" altLang="ja-JP" sz="1600" dirty="0"/>
                        <a:t>(2)</a:t>
                      </a:r>
                      <a:r>
                        <a:rPr kumimoji="1" lang="ja-JP" altLang="en-US" sz="1600" dirty="0"/>
                        <a:t>のモデリング検討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膜閉塞状態の予測モデルを検討する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熊谷・井本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5111570"/>
                  </a:ext>
                </a:extLst>
              </a:tr>
              <a:tr h="2661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目的</a:t>
                      </a:r>
                      <a:r>
                        <a:rPr kumimoji="1" lang="en-US" altLang="ja-JP" sz="1600" dirty="0"/>
                        <a:t>(3)</a:t>
                      </a:r>
                      <a:r>
                        <a:rPr kumimoji="1" lang="ja-JP" altLang="en-US" sz="1600" dirty="0"/>
                        <a:t>のモデリング検討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膜劣化の予測モデルを検討する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熊谷・井本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579391"/>
                  </a:ext>
                </a:extLst>
              </a:tr>
              <a:tr h="2661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最適化モデル検討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各目的に合致した最適化モデルを検討する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3487210"/>
                  </a:ext>
                </a:extLst>
              </a:tr>
              <a:tr h="2661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効果試算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シミュレーションを通じて、最適化による改善効果を金額として試算する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熊谷・川田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0384321"/>
                  </a:ext>
                </a:extLst>
              </a:tr>
              <a:tr h="2661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システム実装手段検討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上記を実装する上で必要な手段を検討する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ja-JP" altLang="en-US" dirty="0"/>
                        <a:t>熊谷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6569065"/>
                  </a:ext>
                </a:extLst>
              </a:tr>
            </a:tbl>
          </a:graphicData>
        </a:graphic>
      </p:graphicFrame>
      <p:sp>
        <p:nvSpPr>
          <p:cNvPr id="11" name="テキスト プレースホルダー 5">
            <a:extLst>
              <a:ext uri="{FF2B5EF4-FFF2-40B4-BE49-F238E27FC236}">
                <a16:creationId xmlns:a16="http://schemas.microsoft.com/office/drawing/2014/main" id="{E3EB9F8A-5157-40C2-A404-AF4708DDEA22}"/>
              </a:ext>
            </a:extLst>
          </p:cNvPr>
          <p:cNvSpPr txBox="1">
            <a:spLocks/>
          </p:cNvSpPr>
          <p:nvPr/>
        </p:nvSpPr>
        <p:spPr>
          <a:xfrm>
            <a:off x="238125" y="1071206"/>
            <a:ext cx="11658917" cy="6001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下記の手順・担当で進める予定で良いか？</a:t>
            </a:r>
            <a:endParaRPr lang="en-US" altLang="ja-JP" sz="2800" dirty="0"/>
          </a:p>
          <a:p>
            <a:pPr lvl="1"/>
            <a:r>
              <a:rPr lang="ja-JP" altLang="en-US" sz="2400" dirty="0"/>
              <a:t>熊谷の作業工数超過のため、井本さんと一部分担する予定</a:t>
            </a:r>
            <a:endParaRPr lang="en-US" altLang="ja-JP" sz="2400" dirty="0"/>
          </a:p>
        </p:txBody>
      </p:sp>
      <p:sp>
        <p:nvSpPr>
          <p:cNvPr id="12" name="吹き出し: 角を丸めた四角形 11">
            <a:extLst>
              <a:ext uri="{FF2B5EF4-FFF2-40B4-BE49-F238E27FC236}">
                <a16:creationId xmlns:a16="http://schemas.microsoft.com/office/drawing/2014/main" id="{F018921E-DAF3-40AA-8A88-04FD97FF6F87}"/>
              </a:ext>
            </a:extLst>
          </p:cNvPr>
          <p:cNvSpPr/>
          <p:nvPr/>
        </p:nvSpPr>
        <p:spPr>
          <a:xfrm>
            <a:off x="7246072" y="5819321"/>
            <a:ext cx="2059853" cy="392816"/>
          </a:xfrm>
          <a:prstGeom prst="wedgeRoundRectCallout">
            <a:avLst>
              <a:gd name="adj1" fmla="val -55503"/>
              <a:gd name="adj2" fmla="val -790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これも必須か？</a:t>
            </a:r>
            <a:endParaRPr kumimoji="1" lang="en-US" altLang="ja-JP" sz="1600" dirty="0">
              <a:solidFill>
                <a:schemeClr val="tx1"/>
              </a:solidFill>
            </a:endParaRPr>
          </a:p>
        </p:txBody>
      </p:sp>
    </p:spTree>
    <p:extLst>
      <p:ext uri="{BB962C8B-B14F-4D97-AF65-F5344CB8AC3E}">
        <p14:creationId xmlns:p14="http://schemas.microsoft.com/office/powerpoint/2010/main" val="266560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6"/>
            <a:ext cx="11341887" cy="1205109"/>
          </a:xfrm>
        </p:spPr>
        <p:txBody>
          <a:bodyPr/>
          <a:lstStyle/>
          <a:p>
            <a:r>
              <a:rPr lang="en-US" altLang="ja-JP" sz="2800" dirty="0"/>
              <a:t>FS</a:t>
            </a:r>
            <a:r>
              <a:rPr lang="ja-JP" altLang="en-US" sz="2800" dirty="0"/>
              <a:t>の方針と進め方を整理したが、これで良いか？</a:t>
            </a:r>
            <a:endParaRPr lang="en-US" altLang="ja-JP" sz="2800" dirty="0"/>
          </a:p>
          <a:p>
            <a:r>
              <a:rPr lang="ja-JP" altLang="en-US" sz="2800" dirty="0"/>
              <a:t>優先度の高い操作量・外乱・水質の認識は、これで正しいか？</a:t>
            </a:r>
            <a:endParaRPr lang="en-US" altLang="ja-JP" sz="2800" dirty="0"/>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kumimoji="1" lang="ja-JP" altLang="en-US" sz="1600" b="1" dirty="0">
                <a:solidFill>
                  <a:schemeClr val="bg1"/>
                </a:solidFill>
              </a:rPr>
              <a:t>まとめ</a:t>
            </a:r>
          </a:p>
        </p:txBody>
      </p:sp>
    </p:spTree>
    <p:extLst>
      <p:ext uri="{BB962C8B-B14F-4D97-AF65-F5344CB8AC3E}">
        <p14:creationId xmlns:p14="http://schemas.microsoft.com/office/powerpoint/2010/main" val="227775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ja-JP" altLang="en-US" dirty="0"/>
              <a:t>松井さんコメント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6"/>
            <a:ext cx="11341887" cy="1205109"/>
          </a:xfrm>
        </p:spPr>
        <p:txBody>
          <a:bodyPr/>
          <a:lstStyle/>
          <a:p>
            <a:r>
              <a:rPr lang="ja-JP" altLang="en-US" sz="2800" dirty="0"/>
              <a:t>目的</a:t>
            </a:r>
            <a:r>
              <a:rPr lang="en-US" altLang="ja-JP" sz="2800" dirty="0"/>
              <a:t>(1)</a:t>
            </a:r>
            <a:r>
              <a:rPr lang="ja-JP" altLang="en-US" sz="2800" dirty="0"/>
              <a:t>と</a:t>
            </a:r>
            <a:r>
              <a:rPr lang="en-US" altLang="ja-JP" sz="2800" dirty="0"/>
              <a:t>(2)</a:t>
            </a:r>
            <a:r>
              <a:rPr lang="ja-JP" altLang="en-US" sz="2800" dirty="0"/>
              <a:t>は関連が深いため、交互に着手するだろう</a:t>
            </a:r>
            <a:endParaRPr lang="en-US" altLang="ja-JP" sz="2800" dirty="0"/>
          </a:p>
          <a:p>
            <a:r>
              <a:rPr lang="ja-JP" altLang="en-US" sz="2800" dirty="0"/>
              <a:t>目的</a:t>
            </a:r>
            <a:r>
              <a:rPr lang="en-US" altLang="ja-JP" sz="2800" dirty="0"/>
              <a:t>(2)</a:t>
            </a:r>
            <a:r>
              <a:rPr lang="ja-JP" altLang="en-US" sz="2800" dirty="0"/>
              <a:t>は、洗浄タイミングの変更の余地はわからないが、閉塞防止剤のコスト削減は考えられる</a:t>
            </a:r>
            <a:endParaRPr lang="en-US" altLang="ja-JP" sz="2800" dirty="0"/>
          </a:p>
          <a:p>
            <a:pPr lvl="1"/>
            <a:r>
              <a:rPr lang="ja-JP" altLang="en-US" sz="2400" dirty="0"/>
              <a:t>ただ、現時点では、防止剤の量を減らしたときのデータはないかもしれない</a:t>
            </a:r>
            <a:endParaRPr lang="en-US" altLang="ja-JP" sz="2800" dirty="0"/>
          </a:p>
          <a:p>
            <a:r>
              <a:rPr lang="ja-JP" altLang="en-US" sz="2800" dirty="0"/>
              <a:t>膜閉塞に伴う差圧の変化は、水温や時期、閉塞の種類によって異なる</a:t>
            </a:r>
            <a:endParaRPr lang="en-US" altLang="ja-JP" sz="2800" dirty="0"/>
          </a:p>
          <a:p>
            <a:r>
              <a:rPr lang="ja-JP" altLang="en-US" sz="2800" dirty="0"/>
              <a:t>透過水量は膜表面の濃度分極に従って定まるため、膜前後のデータから膜特性を同定できるだろう</a:t>
            </a:r>
            <a:endParaRPr lang="en-US" altLang="ja-JP" sz="2800" dirty="0"/>
          </a:p>
          <a:p>
            <a:r>
              <a:rPr lang="ja-JP" altLang="en-US" sz="2800" dirty="0"/>
              <a:t>井本さんの</a:t>
            </a:r>
            <a:r>
              <a:rPr lang="en-US" altLang="ja-JP" sz="2800" dirty="0"/>
              <a:t>NAWI</a:t>
            </a:r>
            <a:r>
              <a:rPr lang="ja-JP" altLang="en-US" sz="2800" dirty="0"/>
              <a:t>の参加者リストへの追加が必要かどうかは確認しておく</a:t>
            </a:r>
            <a:endParaRPr lang="en-US" altLang="ja-JP" sz="2800" dirty="0"/>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まとめ</a:t>
            </a:r>
          </a:p>
        </p:txBody>
      </p:sp>
    </p:spTree>
    <p:extLst>
      <p:ext uri="{BB962C8B-B14F-4D97-AF65-F5344CB8AC3E}">
        <p14:creationId xmlns:p14="http://schemas.microsoft.com/office/powerpoint/2010/main" val="716762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24</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124922"/>
            <a:ext cx="11400125" cy="518094"/>
          </a:xfrm>
        </p:spPr>
        <p:txBody>
          <a:bodyPr anchor="ctr">
            <a:normAutofit/>
          </a:bodyPr>
          <a:lstStyle/>
          <a:p>
            <a:r>
              <a:rPr lang="en-US" altLang="ja-JP" dirty="0"/>
              <a:t>RO</a:t>
            </a:r>
            <a:r>
              <a:rPr lang="ja-JP" altLang="en-US" dirty="0"/>
              <a:t>膜の性能</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a:xfrm>
            <a:off x="11608823" y="6356350"/>
            <a:ext cx="398958" cy="365125"/>
          </a:xfrm>
        </p:spPr>
        <p:txBody>
          <a:bodyPr wrap="none" anchor="ctr">
            <a:normAutofit/>
          </a:bodyPr>
          <a:lstStyle/>
          <a:p>
            <a:pPr>
              <a:spcAft>
                <a:spcPts val="600"/>
              </a:spcAft>
            </a:pPr>
            <a:fld id="{584EAAFE-CFE5-40AD-8E95-5BFF290DC5CF}" type="slidenum">
              <a:rPr kumimoji="1" lang="ja-JP" altLang="en-US" smtClean="0"/>
              <a:pPr>
                <a:spcAft>
                  <a:spcPts val="600"/>
                </a:spcAft>
              </a:pPr>
              <a:t>25</a:t>
            </a:fld>
            <a:endParaRPr kumimoji="1" lang="ja-JP" altLang="en-US"/>
          </a:p>
        </p:txBody>
      </p:sp>
      <p:sp>
        <p:nvSpPr>
          <p:cNvPr id="2" name="正方形/長方形 1">
            <a:extLst>
              <a:ext uri="{FF2B5EF4-FFF2-40B4-BE49-F238E27FC236}">
                <a16:creationId xmlns:a16="http://schemas.microsoft.com/office/drawing/2014/main" id="{BDAA06C8-E14E-4AF3-9B79-87D6F2871CCC}"/>
              </a:ext>
            </a:extLst>
          </p:cNvPr>
          <p:cNvSpPr/>
          <p:nvPr/>
        </p:nvSpPr>
        <p:spPr>
          <a:xfrm>
            <a:off x="5606459" y="2750324"/>
            <a:ext cx="1857768"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楕円 3">
            <a:extLst>
              <a:ext uri="{FF2B5EF4-FFF2-40B4-BE49-F238E27FC236}">
                <a16:creationId xmlns:a16="http://schemas.microsoft.com/office/drawing/2014/main" id="{1B723242-F2CC-485E-A714-7219E44CF7B6}"/>
              </a:ext>
            </a:extLst>
          </p:cNvPr>
          <p:cNvSpPr/>
          <p:nvPr/>
        </p:nvSpPr>
        <p:spPr>
          <a:xfrm>
            <a:off x="5666399"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0EEF3126-8879-4644-BF1B-760DFAAFA8A8}"/>
              </a:ext>
            </a:extLst>
          </p:cNvPr>
          <p:cNvSpPr/>
          <p:nvPr/>
        </p:nvSpPr>
        <p:spPr>
          <a:xfrm>
            <a:off x="6070821"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A9C831FC-C5CE-4926-9A68-D0065090DFD9}"/>
              </a:ext>
            </a:extLst>
          </p:cNvPr>
          <p:cNvSpPr/>
          <p:nvPr/>
        </p:nvSpPr>
        <p:spPr>
          <a:xfrm>
            <a:off x="7037609"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7" name="コネクタ: カギ線 16">
            <a:extLst>
              <a:ext uri="{FF2B5EF4-FFF2-40B4-BE49-F238E27FC236}">
                <a16:creationId xmlns:a16="http://schemas.microsoft.com/office/drawing/2014/main" id="{EAB8170D-219F-4E30-8C23-78CE3E55E5BF}"/>
              </a:ext>
            </a:extLst>
          </p:cNvPr>
          <p:cNvCxnSpPr>
            <a:cxnSpLocks/>
            <a:stCxn id="2" idx="2"/>
          </p:cNvCxnSpPr>
          <p:nvPr/>
        </p:nvCxnSpPr>
        <p:spPr>
          <a:xfrm rot="16200000" flipH="1">
            <a:off x="7811322" y="1817705"/>
            <a:ext cx="648442" cy="320040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7E3B504-4CCB-49E2-BBE9-FB02CBD62A8A}"/>
              </a:ext>
            </a:extLst>
          </p:cNvPr>
          <p:cNvCxnSpPr>
            <a:cxnSpLocks/>
            <a:endCxn id="2" idx="1"/>
          </p:cNvCxnSpPr>
          <p:nvPr/>
        </p:nvCxnSpPr>
        <p:spPr>
          <a:xfrm>
            <a:off x="3229751" y="2920075"/>
            <a:ext cx="2376708" cy="192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76574E0E-8157-4902-A393-496850636155}"/>
              </a:ext>
            </a:extLst>
          </p:cNvPr>
          <p:cNvCxnSpPr>
            <a:cxnSpLocks/>
            <a:stCxn id="2" idx="3"/>
          </p:cNvCxnSpPr>
          <p:nvPr/>
        </p:nvCxnSpPr>
        <p:spPr>
          <a:xfrm flipV="1">
            <a:off x="7464227" y="2914294"/>
            <a:ext cx="2271514" cy="771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6C96357-F46B-4FC5-8EF4-3A4DF3AD99C7}"/>
              </a:ext>
            </a:extLst>
          </p:cNvPr>
          <p:cNvSpPr txBox="1"/>
          <p:nvPr/>
        </p:nvSpPr>
        <p:spPr>
          <a:xfrm>
            <a:off x="6521408" y="2787114"/>
            <a:ext cx="502291" cy="254361"/>
          </a:xfrm>
          <a:prstGeom prst="rect">
            <a:avLst/>
          </a:prstGeom>
          <a:noFill/>
        </p:spPr>
        <p:txBody>
          <a:bodyPr wrap="square" rtlCol="0">
            <a:spAutoFit/>
          </a:bodyPr>
          <a:lstStyle/>
          <a:p>
            <a:pPr algn="ctr"/>
            <a:r>
              <a:rPr kumimoji="1" lang="ja-JP" altLang="en-US" sz="1400" dirty="0"/>
              <a:t>・・・</a:t>
            </a:r>
          </a:p>
        </p:txBody>
      </p:sp>
      <p:sp>
        <p:nvSpPr>
          <p:cNvPr id="57" name="テキスト ボックス 56">
            <a:extLst>
              <a:ext uri="{FF2B5EF4-FFF2-40B4-BE49-F238E27FC236}">
                <a16:creationId xmlns:a16="http://schemas.microsoft.com/office/drawing/2014/main" id="{D1C491DE-F030-4683-8883-B6603E8BD763}"/>
              </a:ext>
            </a:extLst>
          </p:cNvPr>
          <p:cNvSpPr txBox="1"/>
          <p:nvPr/>
        </p:nvSpPr>
        <p:spPr>
          <a:xfrm>
            <a:off x="7501634" y="3057543"/>
            <a:ext cx="1633731" cy="338554"/>
          </a:xfrm>
          <a:prstGeom prst="rect">
            <a:avLst/>
          </a:prstGeom>
          <a:noFill/>
        </p:spPr>
        <p:txBody>
          <a:bodyPr wrap="square" rtlCol="0">
            <a:spAutoFit/>
          </a:bodyPr>
          <a:lstStyle/>
          <a:p>
            <a:pPr algn="ctr"/>
            <a:r>
              <a:rPr kumimoji="1" lang="ja-JP" altLang="en-US" sz="1600" dirty="0"/>
              <a:t>濃縮水（排水）</a:t>
            </a:r>
          </a:p>
        </p:txBody>
      </p:sp>
      <p:sp>
        <p:nvSpPr>
          <p:cNvPr id="43" name="テキスト ボックス 42">
            <a:extLst>
              <a:ext uri="{FF2B5EF4-FFF2-40B4-BE49-F238E27FC236}">
                <a16:creationId xmlns:a16="http://schemas.microsoft.com/office/drawing/2014/main" id="{ABE2D600-CA67-4593-B857-9AD38A2C5D0E}"/>
              </a:ext>
            </a:extLst>
          </p:cNvPr>
          <p:cNvSpPr txBox="1"/>
          <p:nvPr/>
        </p:nvSpPr>
        <p:spPr>
          <a:xfrm>
            <a:off x="3907484" y="2190405"/>
            <a:ext cx="801833" cy="338554"/>
          </a:xfrm>
          <a:prstGeom prst="rect">
            <a:avLst/>
          </a:prstGeom>
          <a:noFill/>
        </p:spPr>
        <p:txBody>
          <a:bodyPr wrap="square" rtlCol="0">
            <a:spAutoFit/>
          </a:bodyPr>
          <a:lstStyle/>
          <a:p>
            <a:pPr algn="ctr"/>
            <a:r>
              <a:rPr kumimoji="1" lang="ja-JP" altLang="en-US" sz="1600" dirty="0"/>
              <a:t>供給水</a:t>
            </a:r>
          </a:p>
        </p:txBody>
      </p:sp>
      <p:sp>
        <p:nvSpPr>
          <p:cNvPr id="44" name="テキスト ボックス 43">
            <a:extLst>
              <a:ext uri="{FF2B5EF4-FFF2-40B4-BE49-F238E27FC236}">
                <a16:creationId xmlns:a16="http://schemas.microsoft.com/office/drawing/2014/main" id="{CA5E7368-D74C-4553-8BAF-CE4A25CCB953}"/>
              </a:ext>
            </a:extLst>
          </p:cNvPr>
          <p:cNvSpPr txBox="1"/>
          <p:nvPr/>
        </p:nvSpPr>
        <p:spPr>
          <a:xfrm>
            <a:off x="7535114" y="2228737"/>
            <a:ext cx="801833" cy="338554"/>
          </a:xfrm>
          <a:prstGeom prst="rect">
            <a:avLst/>
          </a:prstGeom>
          <a:noFill/>
        </p:spPr>
        <p:txBody>
          <a:bodyPr wrap="square" rtlCol="0">
            <a:spAutoFit/>
          </a:bodyPr>
          <a:lstStyle/>
          <a:p>
            <a:pPr algn="ctr"/>
            <a:r>
              <a:rPr kumimoji="1" lang="ja-JP" altLang="en-US" sz="1600" dirty="0"/>
              <a:t>透過水</a:t>
            </a: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C9F65BDF-DF65-490F-96CC-69C575839C27}"/>
                  </a:ext>
                </a:extLst>
              </p:cNvPr>
              <p:cNvSpPr txBox="1"/>
              <p:nvPr/>
            </p:nvSpPr>
            <p:spPr>
              <a:xfrm>
                <a:off x="780906" y="2029546"/>
                <a:ext cx="1833185" cy="830997"/>
              </a:xfrm>
              <a:prstGeom prst="rect">
                <a:avLst/>
              </a:prstGeom>
              <a:noFill/>
            </p:spPr>
            <p:txBody>
              <a:bodyPr wrap="square" rtlCol="0">
                <a:spAutoFit/>
              </a:bodyPr>
              <a:lstStyle/>
              <a:p>
                <a:r>
                  <a:rPr kumimoji="1" lang="ja-JP" altLang="en-US" sz="1600" dirty="0"/>
                  <a:t>濃度</a:t>
                </a:r>
                <a14:m>
                  <m:oMath xmlns:m="http://schemas.openxmlformats.org/officeDocument/2006/math">
                    <m:r>
                      <a:rPr kumimoji="1" lang="en-US" altLang="ja-JP" sz="1600" i="1">
                        <a:latin typeface="Cambria Math" panose="02040503050406030204" pitchFamily="18" charset="0"/>
                      </a:rPr>
                      <m:t>𝐶</m:t>
                    </m:r>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𝑚</m:t>
                        </m:r>
                      </m:e>
                      <m:sup>
                        <m:r>
                          <a:rPr kumimoji="1" lang="en-US" altLang="ja-JP" sz="1600" i="1">
                            <a:latin typeface="Cambria Math" panose="02040503050406030204" pitchFamily="18" charset="0"/>
                          </a:rPr>
                          <m:t>3</m:t>
                        </m:r>
                      </m:sup>
                    </m:sSup>
                    <m:r>
                      <a:rPr kumimoji="1" lang="en-US" altLang="ja-JP" sz="1600" i="1">
                        <a:latin typeface="Cambria Math" panose="02040503050406030204" pitchFamily="18" charset="0"/>
                      </a:rPr>
                      <m:t>]</m:t>
                    </m:r>
                  </m:oMath>
                </a14:m>
                <a:endParaRPr kumimoji="1" lang="en-US" altLang="ja-JP" sz="1600" dirty="0"/>
              </a:p>
              <a:p>
                <a:r>
                  <a:rPr kumimoji="1" lang="ja-JP" altLang="en-US" sz="1600" dirty="0"/>
                  <a:t>体積流量</a:t>
                </a:r>
                <a14:m>
                  <m:oMath xmlns:m="http://schemas.openxmlformats.org/officeDocument/2006/math">
                    <m:r>
                      <a:rPr kumimoji="1" lang="en-US" altLang="ja-JP" sz="1600" b="0" i="1" smtClean="0">
                        <a:latin typeface="Cambria Math" panose="02040503050406030204" pitchFamily="18" charset="0"/>
                      </a:rPr>
                      <m:t>𝑄</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𝑚</m:t>
                        </m:r>
                      </m:e>
                      <m:sup>
                        <m:r>
                          <a:rPr kumimoji="1" lang="en-US" altLang="ja-JP" sz="1600" b="0" i="1" smtClean="0">
                            <a:latin typeface="Cambria Math" panose="02040503050406030204" pitchFamily="18" charset="0"/>
                          </a:rPr>
                          <m:t>3</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h</m:t>
                    </m:r>
                    <m:r>
                      <a:rPr kumimoji="1" lang="en-US" altLang="ja-JP" sz="1600" b="0" i="1" smtClean="0">
                        <a:latin typeface="Cambria Math" panose="02040503050406030204" pitchFamily="18" charset="0"/>
                      </a:rPr>
                      <m:t>]</m:t>
                    </m:r>
                  </m:oMath>
                </a14:m>
                <a:endParaRPr kumimoji="1" lang="en-US" altLang="ja-JP" sz="1600" dirty="0"/>
              </a:p>
              <a:p>
                <a:r>
                  <a:rPr kumimoji="1" lang="ja-JP" altLang="en-US" sz="1600" dirty="0"/>
                  <a:t>導電率</a:t>
                </a:r>
                <a14:m>
                  <m:oMath xmlns:m="http://schemas.openxmlformats.org/officeDocument/2006/math">
                    <m:r>
                      <a:rPr kumimoji="1" lang="en-US" altLang="ja-JP" sz="1600" b="0" i="1" smtClean="0">
                        <a:latin typeface="Cambria Math" panose="02040503050406030204" pitchFamily="18" charset="0"/>
                      </a:rPr>
                      <m:t>𝐸𝐶</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𝑆</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𝑚</m:t>
                    </m:r>
                    <m:r>
                      <a:rPr kumimoji="1" lang="en-US" altLang="ja-JP" sz="1600" b="0" i="1" smtClean="0">
                        <a:latin typeface="Cambria Math" panose="02040503050406030204" pitchFamily="18" charset="0"/>
                      </a:rPr>
                      <m:t>]</m:t>
                    </m:r>
                  </m:oMath>
                </a14:m>
                <a:endParaRPr kumimoji="1" lang="en-US" altLang="ja-JP" sz="1600" dirty="0"/>
              </a:p>
            </p:txBody>
          </p:sp>
        </mc:Choice>
        <mc:Fallback xmlns="">
          <p:sp>
            <p:nvSpPr>
              <p:cNvPr id="59" name="テキスト ボックス 58">
                <a:extLst>
                  <a:ext uri="{FF2B5EF4-FFF2-40B4-BE49-F238E27FC236}">
                    <a16:creationId xmlns:a16="http://schemas.microsoft.com/office/drawing/2014/main" id="{C9F65BDF-DF65-490F-96CC-69C575839C27}"/>
                  </a:ext>
                </a:extLst>
              </p:cNvPr>
              <p:cNvSpPr txBox="1">
                <a:spLocks noRot="1" noChangeAspect="1" noMove="1" noResize="1" noEditPoints="1" noAdjustHandles="1" noChangeArrowheads="1" noChangeShapeType="1" noTextEdit="1"/>
              </p:cNvSpPr>
              <p:nvPr/>
            </p:nvSpPr>
            <p:spPr>
              <a:xfrm>
                <a:off x="780906" y="2029546"/>
                <a:ext cx="1833185" cy="830997"/>
              </a:xfrm>
              <a:prstGeom prst="rect">
                <a:avLst/>
              </a:prstGeom>
              <a:blipFill>
                <a:blip r:embed="rId2"/>
                <a:stretch>
                  <a:fillRect l="-1661"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8053443-635D-4EC0-B5D2-4BF7D8879281}"/>
                  </a:ext>
                </a:extLst>
              </p:cNvPr>
              <p:cNvSpPr txBox="1"/>
              <p:nvPr/>
            </p:nvSpPr>
            <p:spPr>
              <a:xfrm>
                <a:off x="3969013" y="2486887"/>
                <a:ext cx="112167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i="1">
                              <a:latin typeface="Cambria Math" panose="02040503050406030204" pitchFamily="18" charset="0"/>
                            </a:rPr>
                            <m:t>1</m:t>
                          </m:r>
                        </m:sub>
                      </m:sSub>
                    </m:oMath>
                  </m:oMathPara>
                </a14:m>
                <a:endParaRPr kumimoji="1" lang="ja-JP" altLang="en-US" sz="1600" dirty="0"/>
              </a:p>
            </p:txBody>
          </p:sp>
        </mc:Choice>
        <mc:Fallback xmlns="">
          <p:sp>
            <p:nvSpPr>
              <p:cNvPr id="61" name="テキスト ボックス 60">
                <a:extLst>
                  <a:ext uri="{FF2B5EF4-FFF2-40B4-BE49-F238E27FC236}">
                    <a16:creationId xmlns:a16="http://schemas.microsoft.com/office/drawing/2014/main" id="{D8053443-635D-4EC0-B5D2-4BF7D8879281}"/>
                  </a:ext>
                </a:extLst>
              </p:cNvPr>
              <p:cNvSpPr txBox="1">
                <a:spLocks noRot="1" noChangeAspect="1" noMove="1" noResize="1" noEditPoints="1" noAdjustHandles="1" noChangeArrowheads="1" noChangeShapeType="1" noTextEdit="1"/>
              </p:cNvSpPr>
              <p:nvPr/>
            </p:nvSpPr>
            <p:spPr>
              <a:xfrm>
                <a:off x="3969013" y="2486887"/>
                <a:ext cx="1121678" cy="338554"/>
              </a:xfrm>
              <a:prstGeom prst="rect">
                <a:avLst/>
              </a:prstGeom>
              <a:blipFill>
                <a:blip r:embed="rId3"/>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199A5BF6-369E-44F1-898D-D347F859EE69}"/>
                  </a:ext>
                </a:extLst>
              </p:cNvPr>
              <p:cNvSpPr txBox="1"/>
              <p:nvPr/>
            </p:nvSpPr>
            <p:spPr>
              <a:xfrm>
                <a:off x="7657849" y="2499292"/>
                <a:ext cx="11948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2</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𝐶</m:t>
                          </m:r>
                        </m:e>
                        <m:sub>
                          <m:r>
                            <a:rPr kumimoji="1" lang="en-US" altLang="ja-JP" sz="1600" b="0" i="1" smtClean="0">
                              <a:latin typeface="Cambria Math" panose="02040503050406030204" pitchFamily="18" charset="0"/>
                            </a:rPr>
                            <m:t>2</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b="0" i="1" smtClean="0">
                              <a:latin typeface="Cambria Math" panose="02040503050406030204" pitchFamily="18" charset="0"/>
                            </a:rPr>
                            <m:t>2</m:t>
                          </m:r>
                        </m:sub>
                      </m:sSub>
                    </m:oMath>
                  </m:oMathPara>
                </a14:m>
                <a:endParaRPr kumimoji="1" lang="ja-JP" altLang="en-US" sz="1600" dirty="0"/>
              </a:p>
            </p:txBody>
          </p:sp>
        </mc:Choice>
        <mc:Fallback xmlns="">
          <p:sp>
            <p:nvSpPr>
              <p:cNvPr id="62" name="テキスト ボックス 61">
                <a:extLst>
                  <a:ext uri="{FF2B5EF4-FFF2-40B4-BE49-F238E27FC236}">
                    <a16:creationId xmlns:a16="http://schemas.microsoft.com/office/drawing/2014/main" id="{199A5BF6-369E-44F1-898D-D347F859EE69}"/>
                  </a:ext>
                </a:extLst>
              </p:cNvPr>
              <p:cNvSpPr txBox="1">
                <a:spLocks noRot="1" noChangeAspect="1" noMove="1" noResize="1" noEditPoints="1" noAdjustHandles="1" noChangeArrowheads="1" noChangeShapeType="1" noTextEdit="1"/>
              </p:cNvSpPr>
              <p:nvPr/>
            </p:nvSpPr>
            <p:spPr>
              <a:xfrm>
                <a:off x="7657849" y="2499292"/>
                <a:ext cx="1194866" cy="338554"/>
              </a:xfrm>
              <a:prstGeom prst="rect">
                <a:avLst/>
              </a:prstGeom>
              <a:blipFill>
                <a:blip r:embed="rId4"/>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0718D95-8AC4-497F-95F7-19877042CA2A}"/>
                  </a:ext>
                </a:extLst>
              </p:cNvPr>
              <p:cNvSpPr txBox="1"/>
              <p:nvPr/>
            </p:nvSpPr>
            <p:spPr>
              <a:xfrm>
                <a:off x="7762417" y="3333804"/>
                <a:ext cx="108433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3</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b="0" i="1" smtClean="0">
                              <a:latin typeface="Cambria Math" panose="02040503050406030204" pitchFamily="18" charset="0"/>
                            </a:rPr>
                            <m:t>3</m:t>
                          </m:r>
                        </m:sub>
                      </m:sSub>
                    </m:oMath>
                  </m:oMathPara>
                </a14:m>
                <a:endParaRPr kumimoji="1" lang="ja-JP" altLang="en-US" sz="1600" dirty="0"/>
              </a:p>
            </p:txBody>
          </p:sp>
        </mc:Choice>
        <mc:Fallback xmlns="">
          <p:sp>
            <p:nvSpPr>
              <p:cNvPr id="63" name="テキスト ボックス 62">
                <a:extLst>
                  <a:ext uri="{FF2B5EF4-FFF2-40B4-BE49-F238E27FC236}">
                    <a16:creationId xmlns:a16="http://schemas.microsoft.com/office/drawing/2014/main" id="{30718D95-8AC4-497F-95F7-19877042CA2A}"/>
                  </a:ext>
                </a:extLst>
              </p:cNvPr>
              <p:cNvSpPr txBox="1">
                <a:spLocks noRot="1" noChangeAspect="1" noMove="1" noResize="1" noEditPoints="1" noAdjustHandles="1" noChangeArrowheads="1" noChangeShapeType="1" noTextEdit="1"/>
              </p:cNvSpPr>
              <p:nvPr/>
            </p:nvSpPr>
            <p:spPr>
              <a:xfrm>
                <a:off x="7762417" y="3333804"/>
                <a:ext cx="1084335" cy="338554"/>
              </a:xfrm>
              <a:prstGeom prst="rect">
                <a:avLst/>
              </a:prstGeom>
              <a:blipFill>
                <a:blip r:embed="rId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7403F7A-9991-4371-9FD2-43D005051265}"/>
                  </a:ext>
                </a:extLst>
              </p:cNvPr>
              <p:cNvSpPr txBox="1"/>
              <p:nvPr/>
            </p:nvSpPr>
            <p:spPr>
              <a:xfrm>
                <a:off x="1728501" y="4537468"/>
                <a:ext cx="2689604" cy="567720"/>
              </a:xfrm>
              <a:prstGeom prst="rect">
                <a:avLst/>
              </a:prstGeom>
              <a:noFill/>
            </p:spPr>
            <p:txBody>
              <a:bodyPr wrap="square" rtlCol="0">
                <a:spAutoFit/>
              </a:bodyPr>
              <a:lstStyle/>
              <a:p>
                <a:r>
                  <a:rPr kumimoji="1" lang="ja-JP" altLang="en-US" sz="2000" dirty="0"/>
                  <a:t>回収率</a:t>
                </a:r>
                <a:r>
                  <a:rPr kumimoji="1" lang="en-US" altLang="ja-JP" sz="2000" dirty="0"/>
                  <a:t>[%]</a:t>
                </a:r>
                <a:r>
                  <a:rPr kumimoji="1" lang="ja-JP" altLang="en-US" sz="2000" dirty="0"/>
                  <a:t>＝</a:t>
                </a:r>
                <a:r>
                  <a:rPr kumimoji="1" lang="en-US" altLang="ja-JP" sz="2000" b="0" dirty="0"/>
                  <a:t> </a:t>
                </a:r>
                <a14:m>
                  <m:oMath xmlns:m="http://schemas.openxmlformats.org/officeDocument/2006/math">
                    <m:f>
                      <m:fPr>
                        <m:ctrlPr>
                          <a:rPr kumimoji="1" lang="en-US" altLang="ja-JP" sz="2000" b="0" i="1" smtClean="0">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a:rPr kumimoji="1" lang="en-US" altLang="ja-JP" sz="2000" b="0" i="1" smtClean="0">
                                <a:latin typeface="Cambria Math" panose="02040503050406030204" pitchFamily="18" charset="0"/>
                              </a:rPr>
                              <m:t>2</m:t>
                            </m:r>
                          </m:sub>
                        </m:sSub>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a:rPr kumimoji="1" lang="en-US" altLang="ja-JP" sz="2000" b="0" i="1" smtClean="0">
                                <a:latin typeface="Cambria Math" panose="02040503050406030204" pitchFamily="18" charset="0"/>
                              </a:rPr>
                              <m:t>1</m:t>
                            </m:r>
                          </m:sub>
                        </m:sSub>
                      </m:den>
                    </m:f>
                    <m:r>
                      <a:rPr kumimoji="1" lang="en-US" altLang="ja-JP" sz="2000" b="0" i="1" smtClean="0">
                        <a:latin typeface="Cambria Math" panose="02040503050406030204" pitchFamily="18" charset="0"/>
                        <a:ea typeface="Cambria Math" panose="02040503050406030204" pitchFamily="18" charset="0"/>
                      </a:rPr>
                      <m:t>×100</m:t>
                    </m:r>
                  </m:oMath>
                </a14:m>
                <a:endParaRPr kumimoji="1" lang="ja-JP" altLang="en-US" sz="2000" dirty="0"/>
              </a:p>
            </p:txBody>
          </p:sp>
        </mc:Choice>
        <mc:Fallback xmlns="">
          <p:sp>
            <p:nvSpPr>
              <p:cNvPr id="64" name="テキスト ボックス 63">
                <a:extLst>
                  <a:ext uri="{FF2B5EF4-FFF2-40B4-BE49-F238E27FC236}">
                    <a16:creationId xmlns:a16="http://schemas.microsoft.com/office/drawing/2014/main" id="{67403F7A-9991-4371-9FD2-43D005051265}"/>
                  </a:ext>
                </a:extLst>
              </p:cNvPr>
              <p:cNvSpPr txBox="1">
                <a:spLocks noRot="1" noChangeAspect="1" noMove="1" noResize="1" noEditPoints="1" noAdjustHandles="1" noChangeArrowheads="1" noChangeShapeType="1" noTextEdit="1"/>
              </p:cNvSpPr>
              <p:nvPr/>
            </p:nvSpPr>
            <p:spPr>
              <a:xfrm>
                <a:off x="1728501" y="4537468"/>
                <a:ext cx="2689604" cy="567720"/>
              </a:xfrm>
              <a:prstGeom prst="rect">
                <a:avLst/>
              </a:prstGeom>
              <a:blipFill>
                <a:blip r:embed="rId6"/>
                <a:stretch>
                  <a:fillRect l="-24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8D72CBA-BDDB-456A-A3C2-E65F2BBD1EE9}"/>
                  </a:ext>
                </a:extLst>
              </p:cNvPr>
              <p:cNvSpPr txBox="1"/>
              <p:nvPr/>
            </p:nvSpPr>
            <p:spPr>
              <a:xfrm>
                <a:off x="9118698" y="4284079"/>
                <a:ext cx="2689604" cy="567720"/>
              </a:xfrm>
              <a:prstGeom prst="rect">
                <a:avLst/>
              </a:prstGeom>
              <a:noFill/>
            </p:spPr>
            <p:txBody>
              <a:bodyPr wrap="square" rtlCol="0">
                <a:spAutoFit/>
              </a:bodyPr>
              <a:lstStyle/>
              <a:p>
                <a:r>
                  <a:rPr kumimoji="1" lang="en-US" altLang="ja-JP" sz="2000" dirty="0"/>
                  <a:t>LRV</a:t>
                </a:r>
                <a:r>
                  <a:rPr kumimoji="1" lang="ja-JP" altLang="en-US" sz="2000" dirty="0"/>
                  <a:t>＝</a:t>
                </a:r>
                <a:r>
                  <a:rPr kumimoji="1" lang="en-US" altLang="ja-JP" sz="2000" b="0" dirty="0"/>
                  <a:t> </a:t>
                </a:r>
                <a14:m>
                  <m:oMath xmlns:m="http://schemas.openxmlformats.org/officeDocument/2006/math">
                    <m:r>
                      <a:rPr kumimoji="1" lang="en-US" altLang="ja-JP" sz="2000" b="0" i="0" smtClean="0">
                        <a:latin typeface="Cambria Math" panose="02040503050406030204" pitchFamily="18" charset="0"/>
                      </a:rPr>
                      <m:t>−</m:t>
                    </m:r>
                    <m:func>
                      <m:funcPr>
                        <m:ctrlPr>
                          <a:rPr kumimoji="1" lang="en-US" altLang="ja-JP" sz="2000" b="0" i="1" smtClean="0">
                            <a:latin typeface="Cambria Math" panose="02040503050406030204" pitchFamily="18" charset="0"/>
                          </a:rPr>
                        </m:ctrlPr>
                      </m:funcPr>
                      <m:fName>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log</m:t>
                            </m:r>
                          </m:e>
                          <m:sub>
                            <m:r>
                              <a:rPr kumimoji="1" lang="en-US" altLang="ja-JP" sz="2000" b="0" i="1" smtClean="0">
                                <a:latin typeface="Cambria Math" panose="02040503050406030204" pitchFamily="18" charset="0"/>
                              </a:rPr>
                              <m:t>10</m:t>
                            </m:r>
                          </m:sub>
                        </m:sSub>
                      </m:fName>
                      <m:e>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a:rPr kumimoji="1" lang="en-US" altLang="ja-JP" sz="2000" b="0" i="1" smtClean="0">
                                    <a:latin typeface="Cambria Math" panose="02040503050406030204" pitchFamily="18" charset="0"/>
                                  </a:rPr>
                                  <m:t>2</m:t>
                                </m:r>
                              </m:sub>
                            </m:sSub>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a:rPr kumimoji="1" lang="en-US" altLang="ja-JP" sz="2000" b="0" i="1" smtClean="0">
                                    <a:latin typeface="Cambria Math" panose="02040503050406030204" pitchFamily="18" charset="0"/>
                                  </a:rPr>
                                  <m:t>1</m:t>
                                </m:r>
                              </m:sub>
                            </m:sSub>
                          </m:den>
                        </m:f>
                        <m:r>
                          <a:rPr kumimoji="1" lang="en-US" altLang="ja-JP" sz="2000" b="0" i="1" smtClean="0">
                            <a:latin typeface="Cambria Math" panose="02040503050406030204" pitchFamily="18" charset="0"/>
                          </a:rPr>
                          <m:t>)</m:t>
                        </m:r>
                      </m:e>
                    </m:func>
                  </m:oMath>
                </a14:m>
                <a:endParaRPr kumimoji="1" lang="ja-JP" altLang="en-US" sz="2000" dirty="0"/>
              </a:p>
            </p:txBody>
          </p:sp>
        </mc:Choice>
        <mc:Fallback xmlns="">
          <p:sp>
            <p:nvSpPr>
              <p:cNvPr id="65" name="テキスト ボックス 64">
                <a:extLst>
                  <a:ext uri="{FF2B5EF4-FFF2-40B4-BE49-F238E27FC236}">
                    <a16:creationId xmlns:a16="http://schemas.microsoft.com/office/drawing/2014/main" id="{68D72CBA-BDDB-456A-A3C2-E65F2BBD1EE9}"/>
                  </a:ext>
                </a:extLst>
              </p:cNvPr>
              <p:cNvSpPr txBox="1">
                <a:spLocks noRot="1" noChangeAspect="1" noMove="1" noResize="1" noEditPoints="1" noAdjustHandles="1" noChangeArrowheads="1" noChangeShapeType="1" noTextEdit="1"/>
              </p:cNvSpPr>
              <p:nvPr/>
            </p:nvSpPr>
            <p:spPr>
              <a:xfrm>
                <a:off x="9118698" y="4284079"/>
                <a:ext cx="2689604" cy="567720"/>
              </a:xfrm>
              <a:prstGeom prst="rect">
                <a:avLst/>
              </a:prstGeom>
              <a:blipFill>
                <a:blip r:embed="rId7"/>
                <a:stretch>
                  <a:fillRect l="-2494"/>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01948CF4-0D03-47E9-A683-3F5DDA2DA96B}"/>
              </a:ext>
            </a:extLst>
          </p:cNvPr>
          <p:cNvSpPr txBox="1"/>
          <p:nvPr/>
        </p:nvSpPr>
        <p:spPr>
          <a:xfrm>
            <a:off x="5960508" y="4444641"/>
            <a:ext cx="3016152"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t>対数減少値</a:t>
            </a:r>
            <a:r>
              <a:rPr kumimoji="1" lang="ja-JP" altLang="en-US" sz="1400" dirty="0"/>
              <a:t>（ウイルス除去率）</a:t>
            </a:r>
            <a:endParaRPr kumimoji="1" lang="ja-JP" altLang="en-US" sz="1600" dirty="0"/>
          </a:p>
        </p:txBody>
      </p:sp>
      <p:sp>
        <p:nvSpPr>
          <p:cNvPr id="70" name="テキスト ボックス 69">
            <a:extLst>
              <a:ext uri="{FF2B5EF4-FFF2-40B4-BE49-F238E27FC236}">
                <a16:creationId xmlns:a16="http://schemas.microsoft.com/office/drawing/2014/main" id="{1A646EEE-B1AC-4BB7-9E88-E0DEBE05879E}"/>
              </a:ext>
            </a:extLst>
          </p:cNvPr>
          <p:cNvSpPr txBox="1"/>
          <p:nvPr/>
        </p:nvSpPr>
        <p:spPr>
          <a:xfrm>
            <a:off x="5960508" y="5180629"/>
            <a:ext cx="2901852"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t>イオン状物質除去率</a:t>
            </a:r>
          </a:p>
        </p:txBody>
      </p:sp>
      <p:sp>
        <p:nvSpPr>
          <p:cNvPr id="71" name="テキスト ボックス 70">
            <a:extLst>
              <a:ext uri="{FF2B5EF4-FFF2-40B4-BE49-F238E27FC236}">
                <a16:creationId xmlns:a16="http://schemas.microsoft.com/office/drawing/2014/main" id="{948E1C52-7CBC-4B99-A06A-8A72AF1E8DE0}"/>
              </a:ext>
            </a:extLst>
          </p:cNvPr>
          <p:cNvSpPr txBox="1"/>
          <p:nvPr/>
        </p:nvSpPr>
        <p:spPr>
          <a:xfrm>
            <a:off x="5926724" y="3997174"/>
            <a:ext cx="2901852" cy="369332"/>
          </a:xfrm>
          <a:prstGeom prst="rect">
            <a:avLst/>
          </a:prstGeom>
          <a:noFill/>
        </p:spPr>
        <p:txBody>
          <a:bodyPr wrap="square" rtlCol="0">
            <a:spAutoFit/>
          </a:bodyPr>
          <a:lstStyle/>
          <a:p>
            <a:r>
              <a:rPr kumimoji="1" lang="ja-JP" altLang="en-US" dirty="0"/>
              <a:t>除去率</a:t>
            </a:r>
          </a:p>
        </p:txBody>
      </p:sp>
      <p:sp>
        <p:nvSpPr>
          <p:cNvPr id="72" name="テキスト ボックス 71">
            <a:extLst>
              <a:ext uri="{FF2B5EF4-FFF2-40B4-BE49-F238E27FC236}">
                <a16:creationId xmlns:a16="http://schemas.microsoft.com/office/drawing/2014/main" id="{8576D52F-D468-4611-8E87-66471CF1A144}"/>
              </a:ext>
            </a:extLst>
          </p:cNvPr>
          <p:cNvSpPr txBox="1"/>
          <p:nvPr/>
        </p:nvSpPr>
        <p:spPr>
          <a:xfrm>
            <a:off x="780906" y="3945525"/>
            <a:ext cx="1545679" cy="338554"/>
          </a:xfrm>
          <a:prstGeom prst="rect">
            <a:avLst/>
          </a:prstGeom>
          <a:noFill/>
        </p:spPr>
        <p:txBody>
          <a:bodyPr wrap="square" rtlCol="0">
            <a:spAutoFit/>
          </a:bodyPr>
          <a:lstStyle/>
          <a:p>
            <a:pPr algn="ctr"/>
            <a:r>
              <a:rPr kumimoji="1" lang="en-US" altLang="ja-JP" sz="1600" b="1" dirty="0"/>
              <a:t>RO</a:t>
            </a:r>
            <a:r>
              <a:rPr kumimoji="1" lang="ja-JP" altLang="en-US" sz="1600" b="1" dirty="0"/>
              <a:t>膜の性能</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4CC552AA-3726-41E6-9F08-C378C944A693}"/>
                  </a:ext>
                </a:extLst>
              </p:cNvPr>
              <p:cNvSpPr txBox="1"/>
              <p:nvPr/>
            </p:nvSpPr>
            <p:spPr>
              <a:xfrm>
                <a:off x="8828576" y="4983501"/>
                <a:ext cx="2689604" cy="6580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latin typeface="Cambria Math" panose="02040503050406030204" pitchFamily="18" charset="0"/>
                            </a:rPr>
                          </m:ctrlPr>
                        </m:fPr>
                        <m:num>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𝐸</m:t>
                              </m:r>
                              <m:r>
                                <a:rPr kumimoji="1" lang="en-US" altLang="ja-JP" i="1">
                                  <a:latin typeface="Cambria Math" panose="02040503050406030204" pitchFamily="18" charset="0"/>
                                </a:rPr>
                                <m:t>𝐶</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𝐸𝐶</m:t>
                              </m:r>
                            </m:e>
                            <m:sub>
                              <m:r>
                                <a:rPr kumimoji="1" lang="en-US" altLang="ja-JP" b="0" i="1" smtClean="0">
                                  <a:latin typeface="Cambria Math" panose="02040503050406030204" pitchFamily="18" charset="0"/>
                                </a:rPr>
                                <m:t>1</m:t>
                              </m:r>
                            </m:sub>
                          </m:sSub>
                        </m:num>
                        <m:den>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𝐸𝐶</m:t>
                              </m:r>
                            </m:e>
                            <m:sub>
                              <m:r>
                                <a:rPr kumimoji="1" lang="en-US" altLang="ja-JP" b="0" i="1" smtClean="0">
                                  <a:latin typeface="Cambria Math" panose="02040503050406030204" pitchFamily="18" charset="0"/>
                                </a:rPr>
                                <m:t>1</m:t>
                              </m:r>
                            </m:sub>
                          </m:sSub>
                        </m:den>
                      </m:f>
                      <m:r>
                        <a:rPr kumimoji="1" lang="en-US" altLang="ja-JP" i="1">
                          <a:latin typeface="Cambria Math" panose="02040503050406030204" pitchFamily="18" charset="0"/>
                          <a:ea typeface="Cambria Math" panose="02040503050406030204" pitchFamily="18" charset="0"/>
                        </a:rPr>
                        <m:t>×100</m:t>
                      </m:r>
                    </m:oMath>
                  </m:oMathPara>
                </a14:m>
                <a:endParaRPr kumimoji="1" lang="ja-JP" altLang="en-US" dirty="0"/>
              </a:p>
            </p:txBody>
          </p:sp>
        </mc:Choice>
        <mc:Fallback xmlns="">
          <p:sp>
            <p:nvSpPr>
              <p:cNvPr id="73" name="テキスト ボックス 72">
                <a:extLst>
                  <a:ext uri="{FF2B5EF4-FFF2-40B4-BE49-F238E27FC236}">
                    <a16:creationId xmlns:a16="http://schemas.microsoft.com/office/drawing/2014/main" id="{4CC552AA-3726-41E6-9F08-C378C944A693}"/>
                  </a:ext>
                </a:extLst>
              </p:cNvPr>
              <p:cNvSpPr txBox="1">
                <a:spLocks noRot="1" noChangeAspect="1" noMove="1" noResize="1" noEditPoints="1" noAdjustHandles="1" noChangeArrowheads="1" noChangeShapeType="1" noTextEdit="1"/>
              </p:cNvSpPr>
              <p:nvPr/>
            </p:nvSpPr>
            <p:spPr>
              <a:xfrm>
                <a:off x="8828576" y="4983501"/>
                <a:ext cx="2689604" cy="658065"/>
              </a:xfrm>
              <a:prstGeom prst="rect">
                <a:avLst/>
              </a:prstGeom>
              <a:blipFill>
                <a:blip r:embed="rId8"/>
                <a:stretch>
                  <a:fillRect/>
                </a:stretch>
              </a:blipFill>
            </p:spPr>
            <p:txBody>
              <a:bodyPr/>
              <a:lstStyle/>
              <a:p>
                <a:r>
                  <a:rPr lang="ja-JP" altLang="en-US">
                    <a:noFill/>
                  </a:rPr>
                  <a:t> </a:t>
                </a:r>
              </a:p>
            </p:txBody>
          </p:sp>
        </mc:Fallback>
      </mc:AlternateContent>
      <p:sp>
        <p:nvSpPr>
          <p:cNvPr id="80" name="テキスト プレースホルダー 5">
            <a:extLst>
              <a:ext uri="{FF2B5EF4-FFF2-40B4-BE49-F238E27FC236}">
                <a16:creationId xmlns:a16="http://schemas.microsoft.com/office/drawing/2014/main" id="{673B9984-FB55-4AC9-8A85-617C19C63396}"/>
              </a:ext>
            </a:extLst>
          </p:cNvPr>
          <p:cNvSpPr>
            <a:spLocks noGrp="1"/>
          </p:cNvSpPr>
          <p:nvPr>
            <p:ph type="body" sz="quarter" idx="11"/>
          </p:nvPr>
        </p:nvSpPr>
        <p:spPr>
          <a:xfrm>
            <a:off x="164629" y="1055247"/>
            <a:ext cx="12027371" cy="518094"/>
          </a:xfrm>
        </p:spPr>
        <p:txBody>
          <a:bodyPr>
            <a:normAutofit/>
          </a:bodyPr>
          <a:lstStyle/>
          <a:p>
            <a:pPr marL="342900" indent="-342900">
              <a:buFont typeface="Wingdings" panose="05000000000000000000" pitchFamily="2" charset="2"/>
              <a:buChar char="n"/>
            </a:pPr>
            <a:r>
              <a:rPr lang="en-US" altLang="ja-JP" sz="2800" dirty="0"/>
              <a:t>RO</a:t>
            </a:r>
            <a:r>
              <a:rPr lang="ja-JP" altLang="en-US" sz="2800" dirty="0"/>
              <a:t>膜性能は、除去率と回収率で測られている。</a:t>
            </a:r>
            <a:endParaRPr lang="en-US" altLang="ja-JP" sz="2800" dirty="0"/>
          </a:p>
        </p:txBody>
      </p:sp>
      <p:sp>
        <p:nvSpPr>
          <p:cNvPr id="81" name="テキスト ボックス 80">
            <a:extLst>
              <a:ext uri="{FF2B5EF4-FFF2-40B4-BE49-F238E27FC236}">
                <a16:creationId xmlns:a16="http://schemas.microsoft.com/office/drawing/2014/main" id="{613319B3-AA2C-48E8-ACEC-038A35BF099E}"/>
              </a:ext>
            </a:extLst>
          </p:cNvPr>
          <p:cNvSpPr txBox="1"/>
          <p:nvPr/>
        </p:nvSpPr>
        <p:spPr>
          <a:xfrm>
            <a:off x="2360889" y="5673479"/>
            <a:ext cx="7288003" cy="369332"/>
          </a:xfrm>
          <a:prstGeom prst="rect">
            <a:avLst/>
          </a:prstGeom>
          <a:noFill/>
        </p:spPr>
        <p:txBody>
          <a:bodyPr wrap="square" rtlCol="0">
            <a:spAutoFit/>
          </a:bodyPr>
          <a:lstStyle/>
          <a:p>
            <a:pPr algn="ctr"/>
            <a:r>
              <a:rPr kumimoji="1" lang="ja-JP" altLang="en-US" b="1" dirty="0"/>
              <a:t>膜性能を評価するには、どのデータを監視する必要があるか？</a:t>
            </a:r>
            <a:endParaRPr kumimoji="1" lang="en-US" altLang="ja-JP" b="1" dirty="0"/>
          </a:p>
        </p:txBody>
      </p:sp>
    </p:spTree>
    <p:extLst>
      <p:ext uri="{BB962C8B-B14F-4D97-AF65-F5344CB8AC3E}">
        <p14:creationId xmlns:p14="http://schemas.microsoft.com/office/powerpoint/2010/main" val="2123595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124922"/>
            <a:ext cx="11400125" cy="518094"/>
          </a:xfrm>
        </p:spPr>
        <p:txBody>
          <a:bodyPr anchor="ctr">
            <a:normAutofit/>
          </a:bodyPr>
          <a:lstStyle/>
          <a:p>
            <a:r>
              <a:rPr lang="ja-JP" altLang="en-US" dirty="0"/>
              <a:t>ファウリングとスケーリング</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a:xfrm>
            <a:off x="11608823" y="6356350"/>
            <a:ext cx="398958" cy="365125"/>
          </a:xfrm>
        </p:spPr>
        <p:txBody>
          <a:bodyPr wrap="none" anchor="ctr">
            <a:normAutofit/>
          </a:bodyPr>
          <a:lstStyle/>
          <a:p>
            <a:pPr>
              <a:spcAft>
                <a:spcPts val="600"/>
              </a:spcAft>
            </a:pPr>
            <a:fld id="{584EAAFE-CFE5-40AD-8E95-5BFF290DC5CF}" type="slidenum">
              <a:rPr kumimoji="1" lang="ja-JP" altLang="en-US" smtClean="0"/>
              <a:pPr>
                <a:spcAft>
                  <a:spcPts val="600"/>
                </a:spcAft>
              </a:pPr>
              <a:t>26</a:t>
            </a:fld>
            <a:endParaRPr kumimoji="1" lang="ja-JP" altLang="en-US"/>
          </a:p>
        </p:txBody>
      </p:sp>
      <p:sp>
        <p:nvSpPr>
          <p:cNvPr id="2" name="正方形/長方形 1">
            <a:extLst>
              <a:ext uri="{FF2B5EF4-FFF2-40B4-BE49-F238E27FC236}">
                <a16:creationId xmlns:a16="http://schemas.microsoft.com/office/drawing/2014/main" id="{BDAA06C8-E14E-4AF3-9B79-87D6F2871CCC}"/>
              </a:ext>
            </a:extLst>
          </p:cNvPr>
          <p:cNvSpPr/>
          <p:nvPr/>
        </p:nvSpPr>
        <p:spPr>
          <a:xfrm>
            <a:off x="10150013" y="3777329"/>
            <a:ext cx="1857768"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楕円 3">
            <a:extLst>
              <a:ext uri="{FF2B5EF4-FFF2-40B4-BE49-F238E27FC236}">
                <a16:creationId xmlns:a16="http://schemas.microsoft.com/office/drawing/2014/main" id="{1B723242-F2CC-485E-A714-7219E44CF7B6}"/>
              </a:ext>
            </a:extLst>
          </p:cNvPr>
          <p:cNvSpPr/>
          <p:nvPr/>
        </p:nvSpPr>
        <p:spPr>
          <a:xfrm>
            <a:off x="10209953" y="3777329"/>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0EEF3126-8879-4644-BF1B-760DFAAFA8A8}"/>
              </a:ext>
            </a:extLst>
          </p:cNvPr>
          <p:cNvSpPr/>
          <p:nvPr/>
        </p:nvSpPr>
        <p:spPr>
          <a:xfrm>
            <a:off x="10614375" y="3777329"/>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A9C831FC-C5CE-4926-9A68-D0065090DFD9}"/>
              </a:ext>
            </a:extLst>
          </p:cNvPr>
          <p:cNvSpPr/>
          <p:nvPr/>
        </p:nvSpPr>
        <p:spPr>
          <a:xfrm>
            <a:off x="11581163" y="3777329"/>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3" name="直線矢印コネクタ 22">
            <a:extLst>
              <a:ext uri="{FF2B5EF4-FFF2-40B4-BE49-F238E27FC236}">
                <a16:creationId xmlns:a16="http://schemas.microsoft.com/office/drawing/2014/main" id="{47E3B504-4CCB-49E2-BBE9-FB02CBD62A8A}"/>
              </a:ext>
            </a:extLst>
          </p:cNvPr>
          <p:cNvCxnSpPr>
            <a:cxnSpLocks/>
            <a:endCxn id="2" idx="1"/>
          </p:cNvCxnSpPr>
          <p:nvPr/>
        </p:nvCxnSpPr>
        <p:spPr>
          <a:xfrm>
            <a:off x="8502718" y="3949009"/>
            <a:ext cx="164729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6C96357-F46B-4FC5-8EF4-3A4DF3AD99C7}"/>
              </a:ext>
            </a:extLst>
          </p:cNvPr>
          <p:cNvSpPr txBox="1"/>
          <p:nvPr/>
        </p:nvSpPr>
        <p:spPr>
          <a:xfrm>
            <a:off x="11064962" y="3814119"/>
            <a:ext cx="502291" cy="254361"/>
          </a:xfrm>
          <a:prstGeom prst="rect">
            <a:avLst/>
          </a:prstGeom>
          <a:noFill/>
        </p:spPr>
        <p:txBody>
          <a:bodyPr wrap="square" rtlCol="0">
            <a:spAutoFit/>
          </a:bodyPr>
          <a:lstStyle/>
          <a:p>
            <a:pPr algn="ctr"/>
            <a:r>
              <a:rPr kumimoji="1" lang="ja-JP" altLang="en-US" sz="1400" dirty="0"/>
              <a:t>・・・</a:t>
            </a:r>
          </a:p>
        </p:txBody>
      </p:sp>
      <p:sp>
        <p:nvSpPr>
          <p:cNvPr id="34" name="矢印: 下 33">
            <a:extLst>
              <a:ext uri="{FF2B5EF4-FFF2-40B4-BE49-F238E27FC236}">
                <a16:creationId xmlns:a16="http://schemas.microsoft.com/office/drawing/2014/main" id="{1DFF763C-8AC8-4786-87DE-53CA73F951AE}"/>
              </a:ext>
            </a:extLst>
          </p:cNvPr>
          <p:cNvSpPr/>
          <p:nvPr/>
        </p:nvSpPr>
        <p:spPr>
          <a:xfrm>
            <a:off x="8966070" y="337396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990DC0D0-AB21-4628-8E66-C3976E172F29}"/>
              </a:ext>
            </a:extLst>
          </p:cNvPr>
          <p:cNvSpPr txBox="1"/>
          <p:nvPr/>
        </p:nvSpPr>
        <p:spPr>
          <a:xfrm>
            <a:off x="8158549" y="2643904"/>
            <a:ext cx="1952884" cy="646331"/>
          </a:xfrm>
          <a:prstGeom prst="rect">
            <a:avLst/>
          </a:prstGeom>
          <a:noFill/>
        </p:spPr>
        <p:txBody>
          <a:bodyPr wrap="square" rtlCol="0">
            <a:spAutoFit/>
          </a:bodyPr>
          <a:lstStyle/>
          <a:p>
            <a:pPr algn="ctr"/>
            <a:r>
              <a:rPr kumimoji="1" lang="ja-JP" altLang="en-US" dirty="0"/>
              <a:t>アンチスケーラント</a:t>
            </a:r>
            <a:r>
              <a:rPr kumimoji="1" lang="en-US" altLang="ja-JP" dirty="0"/>
              <a:t>NaOH</a:t>
            </a:r>
            <a:endParaRPr kumimoji="1" lang="ja-JP" altLang="en-US" dirty="0"/>
          </a:p>
        </p:txBody>
      </p:sp>
      <p:pic>
        <p:nvPicPr>
          <p:cNvPr id="36" name="Picture 2">
            <a:extLst>
              <a:ext uri="{FF2B5EF4-FFF2-40B4-BE49-F238E27FC236}">
                <a16:creationId xmlns:a16="http://schemas.microsoft.com/office/drawing/2014/main" id="{BA808377-10F7-4A4F-BFC2-3B1122777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72" y="2594727"/>
            <a:ext cx="4467980" cy="221063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C4E11B6A-9BD2-46C4-B476-2D51CD0A92BF}"/>
              </a:ext>
            </a:extLst>
          </p:cNvPr>
          <p:cNvSpPr txBox="1"/>
          <p:nvPr/>
        </p:nvSpPr>
        <p:spPr>
          <a:xfrm>
            <a:off x="473206" y="2192777"/>
            <a:ext cx="4308798" cy="338554"/>
          </a:xfrm>
          <a:prstGeom prst="rect">
            <a:avLst/>
          </a:prstGeom>
          <a:noFill/>
        </p:spPr>
        <p:txBody>
          <a:bodyPr wrap="square" rtlCol="0">
            <a:spAutoFit/>
          </a:bodyPr>
          <a:lstStyle/>
          <a:p>
            <a:pPr algn="ctr"/>
            <a:r>
              <a:rPr kumimoji="1" lang="ja-JP" altLang="en-US" sz="1600" dirty="0"/>
              <a:t>閉塞に伴い、回収率が低下するため、洗浄が必要</a:t>
            </a:r>
          </a:p>
        </p:txBody>
      </p:sp>
      <p:sp>
        <p:nvSpPr>
          <p:cNvPr id="38" name="テキスト ボックス 37">
            <a:extLst>
              <a:ext uri="{FF2B5EF4-FFF2-40B4-BE49-F238E27FC236}">
                <a16:creationId xmlns:a16="http://schemas.microsoft.com/office/drawing/2014/main" id="{73BC95D2-CE90-4FEB-829D-577B1AE233F7}"/>
              </a:ext>
            </a:extLst>
          </p:cNvPr>
          <p:cNvSpPr txBox="1"/>
          <p:nvPr/>
        </p:nvSpPr>
        <p:spPr>
          <a:xfrm>
            <a:off x="6647929" y="6000191"/>
            <a:ext cx="5356872" cy="276999"/>
          </a:xfrm>
          <a:prstGeom prst="rect">
            <a:avLst/>
          </a:prstGeom>
          <a:noFill/>
        </p:spPr>
        <p:txBody>
          <a:bodyPr wrap="square" rtlCol="0">
            <a:spAutoFit/>
          </a:bodyPr>
          <a:lstStyle/>
          <a:p>
            <a:r>
              <a:rPr kumimoji="1" lang="en-US" altLang="ja-JP" sz="1200" dirty="0"/>
              <a:t>https://www.muro-chem.co.jp/business/chemical/separation_membrane.html</a:t>
            </a:r>
            <a:endParaRPr kumimoji="1" lang="ja-JP" altLang="en-US" sz="1200" dirty="0"/>
          </a:p>
        </p:txBody>
      </p:sp>
      <p:sp>
        <p:nvSpPr>
          <p:cNvPr id="39" name="テキスト ボックス 38">
            <a:extLst>
              <a:ext uri="{FF2B5EF4-FFF2-40B4-BE49-F238E27FC236}">
                <a16:creationId xmlns:a16="http://schemas.microsoft.com/office/drawing/2014/main" id="{2577461C-CF97-4DA1-B5D8-C1997A6424B8}"/>
              </a:ext>
            </a:extLst>
          </p:cNvPr>
          <p:cNvSpPr txBox="1"/>
          <p:nvPr/>
        </p:nvSpPr>
        <p:spPr>
          <a:xfrm>
            <a:off x="382710" y="1709152"/>
            <a:ext cx="2589090"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dirty="0"/>
              <a:t>ファウリング除去</a:t>
            </a:r>
          </a:p>
        </p:txBody>
      </p:sp>
      <p:pic>
        <p:nvPicPr>
          <p:cNvPr id="40" name="図 39">
            <a:extLst>
              <a:ext uri="{FF2B5EF4-FFF2-40B4-BE49-F238E27FC236}">
                <a16:creationId xmlns:a16="http://schemas.microsoft.com/office/drawing/2014/main" id="{508FF5E6-87DF-4810-AFAE-E4CFAB0AAD52}"/>
              </a:ext>
            </a:extLst>
          </p:cNvPr>
          <p:cNvPicPr>
            <a:picLocks noChangeAspect="1"/>
          </p:cNvPicPr>
          <p:nvPr/>
        </p:nvPicPr>
        <p:blipFill>
          <a:blip r:embed="rId3"/>
          <a:stretch>
            <a:fillRect/>
          </a:stretch>
        </p:blipFill>
        <p:spPr>
          <a:xfrm>
            <a:off x="4976664" y="2554885"/>
            <a:ext cx="2303499" cy="2245912"/>
          </a:xfrm>
          <a:prstGeom prst="rect">
            <a:avLst/>
          </a:prstGeom>
        </p:spPr>
      </p:pic>
      <p:sp>
        <p:nvSpPr>
          <p:cNvPr id="41" name="テキスト ボックス 40">
            <a:extLst>
              <a:ext uri="{FF2B5EF4-FFF2-40B4-BE49-F238E27FC236}">
                <a16:creationId xmlns:a16="http://schemas.microsoft.com/office/drawing/2014/main" id="{D80DE296-96A1-40F2-99CD-AA118B68BB75}"/>
              </a:ext>
            </a:extLst>
          </p:cNvPr>
          <p:cNvSpPr txBox="1"/>
          <p:nvPr/>
        </p:nvSpPr>
        <p:spPr>
          <a:xfrm>
            <a:off x="7728121" y="1695803"/>
            <a:ext cx="2139744"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dirty="0"/>
              <a:t>スケール防止</a:t>
            </a:r>
          </a:p>
        </p:txBody>
      </p:sp>
      <p:sp>
        <p:nvSpPr>
          <p:cNvPr id="42" name="テキスト ボックス 41">
            <a:extLst>
              <a:ext uri="{FF2B5EF4-FFF2-40B4-BE49-F238E27FC236}">
                <a16:creationId xmlns:a16="http://schemas.microsoft.com/office/drawing/2014/main" id="{C7F6C4D8-BE74-4D9E-8492-DC80DEB5624F}"/>
              </a:ext>
            </a:extLst>
          </p:cNvPr>
          <p:cNvSpPr txBox="1"/>
          <p:nvPr/>
        </p:nvSpPr>
        <p:spPr>
          <a:xfrm>
            <a:off x="425514" y="4877794"/>
            <a:ext cx="4918884" cy="338554"/>
          </a:xfrm>
          <a:prstGeom prst="rect">
            <a:avLst/>
          </a:prstGeom>
          <a:noFill/>
        </p:spPr>
        <p:txBody>
          <a:bodyPr wrap="square" rtlCol="0">
            <a:spAutoFit/>
          </a:bodyPr>
          <a:lstStyle/>
          <a:p>
            <a:r>
              <a:rPr kumimoji="1" lang="ja-JP" altLang="en-US" sz="1600" dirty="0"/>
              <a:t>膜間差圧などで検知し、定期的に物理洗浄</a:t>
            </a:r>
            <a:r>
              <a:rPr kumimoji="1" lang="ja-JP" altLang="en-US" sz="1400" dirty="0"/>
              <a:t>（逆洗浄など）</a:t>
            </a:r>
          </a:p>
        </p:txBody>
      </p:sp>
      <p:sp>
        <p:nvSpPr>
          <p:cNvPr id="45" name="テキスト ボックス 44">
            <a:extLst>
              <a:ext uri="{FF2B5EF4-FFF2-40B4-BE49-F238E27FC236}">
                <a16:creationId xmlns:a16="http://schemas.microsoft.com/office/drawing/2014/main" id="{3E8E50E6-CFE7-4808-AEA9-C78FDC217BDC}"/>
              </a:ext>
            </a:extLst>
          </p:cNvPr>
          <p:cNvSpPr txBox="1"/>
          <p:nvPr/>
        </p:nvSpPr>
        <p:spPr>
          <a:xfrm>
            <a:off x="425514" y="5224746"/>
            <a:ext cx="2994834" cy="338554"/>
          </a:xfrm>
          <a:prstGeom prst="rect">
            <a:avLst/>
          </a:prstGeom>
          <a:noFill/>
        </p:spPr>
        <p:txBody>
          <a:bodyPr wrap="square" rtlCol="0">
            <a:spAutoFit/>
          </a:bodyPr>
          <a:lstStyle/>
          <a:p>
            <a:r>
              <a:rPr kumimoji="1" lang="ja-JP" altLang="en-US" sz="1600" dirty="0"/>
              <a:t>薬剤洗浄でファウリングを除去する</a:t>
            </a:r>
          </a:p>
        </p:txBody>
      </p:sp>
      <p:sp>
        <p:nvSpPr>
          <p:cNvPr id="46" name="テキスト ボックス 45">
            <a:extLst>
              <a:ext uri="{FF2B5EF4-FFF2-40B4-BE49-F238E27FC236}">
                <a16:creationId xmlns:a16="http://schemas.microsoft.com/office/drawing/2014/main" id="{1EE15E7B-6096-4686-A133-796D5444DBC9}"/>
              </a:ext>
            </a:extLst>
          </p:cNvPr>
          <p:cNvSpPr txBox="1"/>
          <p:nvPr/>
        </p:nvSpPr>
        <p:spPr>
          <a:xfrm>
            <a:off x="8061813" y="4891163"/>
            <a:ext cx="3704673" cy="338554"/>
          </a:xfrm>
          <a:prstGeom prst="rect">
            <a:avLst/>
          </a:prstGeom>
          <a:noFill/>
        </p:spPr>
        <p:txBody>
          <a:bodyPr wrap="square" rtlCol="0">
            <a:spAutoFit/>
          </a:bodyPr>
          <a:lstStyle/>
          <a:p>
            <a:pPr algn="ctr"/>
            <a:r>
              <a:rPr kumimoji="1" lang="ja-JP" altLang="en-US" sz="1600" dirty="0"/>
              <a:t>結晶析出を防止するために、薬品で前処理</a:t>
            </a:r>
          </a:p>
        </p:txBody>
      </p:sp>
      <p:sp>
        <p:nvSpPr>
          <p:cNvPr id="47" name="テキスト プレースホルダー 5">
            <a:extLst>
              <a:ext uri="{FF2B5EF4-FFF2-40B4-BE49-F238E27FC236}">
                <a16:creationId xmlns:a16="http://schemas.microsoft.com/office/drawing/2014/main" id="{C9352AFF-65FD-4211-AF51-04D235441799}"/>
              </a:ext>
            </a:extLst>
          </p:cNvPr>
          <p:cNvSpPr>
            <a:spLocks noGrp="1"/>
          </p:cNvSpPr>
          <p:nvPr>
            <p:ph type="body" sz="quarter" idx="11"/>
          </p:nvPr>
        </p:nvSpPr>
        <p:spPr>
          <a:xfrm>
            <a:off x="164629" y="1055247"/>
            <a:ext cx="12027371" cy="518094"/>
          </a:xfrm>
        </p:spPr>
        <p:txBody>
          <a:bodyPr>
            <a:normAutofit/>
          </a:bodyPr>
          <a:lstStyle/>
          <a:p>
            <a:pPr marL="342900" indent="-342900">
              <a:buFont typeface="Wingdings" panose="05000000000000000000" pitchFamily="2" charset="2"/>
              <a:buChar char="n"/>
            </a:pPr>
            <a:r>
              <a:rPr lang="en-US" altLang="ja-JP" sz="2800" dirty="0"/>
              <a:t>RO</a:t>
            </a:r>
            <a:r>
              <a:rPr lang="ja-JP" altLang="en-US" sz="2800" dirty="0"/>
              <a:t>膜性能を維持するには、洗浄や薬品添加が必要。</a:t>
            </a:r>
            <a:endParaRPr lang="en-US" altLang="ja-JP" sz="2800" dirty="0"/>
          </a:p>
        </p:txBody>
      </p:sp>
      <p:sp>
        <p:nvSpPr>
          <p:cNvPr id="48" name="テキスト ボックス 47">
            <a:extLst>
              <a:ext uri="{FF2B5EF4-FFF2-40B4-BE49-F238E27FC236}">
                <a16:creationId xmlns:a16="http://schemas.microsoft.com/office/drawing/2014/main" id="{05DD1300-7533-4738-92F2-3CD6737703ED}"/>
              </a:ext>
            </a:extLst>
          </p:cNvPr>
          <p:cNvSpPr txBox="1"/>
          <p:nvPr/>
        </p:nvSpPr>
        <p:spPr>
          <a:xfrm>
            <a:off x="2370414" y="5615902"/>
            <a:ext cx="7288003" cy="369332"/>
          </a:xfrm>
          <a:prstGeom prst="rect">
            <a:avLst/>
          </a:prstGeom>
          <a:noFill/>
        </p:spPr>
        <p:txBody>
          <a:bodyPr wrap="square" rtlCol="0">
            <a:spAutoFit/>
          </a:bodyPr>
          <a:lstStyle/>
          <a:p>
            <a:pPr algn="ctr"/>
            <a:r>
              <a:rPr kumimoji="1" lang="ja-JP" altLang="en-US" b="1" dirty="0"/>
              <a:t>膜性能を回復・劣化防止するには、どんな操作が必要か？</a:t>
            </a:r>
            <a:endParaRPr kumimoji="1" lang="en-US" altLang="ja-JP" b="1" dirty="0"/>
          </a:p>
        </p:txBody>
      </p:sp>
    </p:spTree>
    <p:extLst>
      <p:ext uri="{BB962C8B-B14F-4D97-AF65-F5344CB8AC3E}">
        <p14:creationId xmlns:p14="http://schemas.microsoft.com/office/powerpoint/2010/main" val="2347288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124922"/>
            <a:ext cx="11400125" cy="518094"/>
          </a:xfrm>
        </p:spPr>
        <p:txBody>
          <a:bodyPr anchor="ctr">
            <a:normAutofit/>
          </a:bodyPr>
          <a:lstStyle/>
          <a:p>
            <a:r>
              <a:rPr lang="ja-JP" altLang="en-US" dirty="0"/>
              <a:t>塩分濃度と</a:t>
            </a:r>
            <a:r>
              <a:rPr lang="en-US" altLang="ja-JP" dirty="0"/>
              <a:t>RO</a:t>
            </a:r>
            <a:r>
              <a:rPr lang="ja-JP" altLang="en-US" dirty="0"/>
              <a:t>膜性能・発がん性物質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a:xfrm>
            <a:off x="11608823" y="6356350"/>
            <a:ext cx="398958" cy="365125"/>
          </a:xfrm>
        </p:spPr>
        <p:txBody>
          <a:bodyPr wrap="none" anchor="ctr">
            <a:normAutofit/>
          </a:bodyPr>
          <a:lstStyle/>
          <a:p>
            <a:pPr>
              <a:spcAft>
                <a:spcPts val="600"/>
              </a:spcAft>
            </a:pPr>
            <a:fld id="{584EAAFE-CFE5-40AD-8E95-5BFF290DC5CF}" type="slidenum">
              <a:rPr kumimoji="1" lang="ja-JP" altLang="en-US" smtClean="0"/>
              <a:pPr>
                <a:spcAft>
                  <a:spcPts val="600"/>
                </a:spcAft>
              </a:pPr>
              <a:t>27</a:t>
            </a:fld>
            <a:endParaRPr kumimoji="1" lang="ja-JP" altLang="en-US"/>
          </a:p>
        </p:txBody>
      </p:sp>
      <p:sp>
        <p:nvSpPr>
          <p:cNvPr id="47" name="テキスト プレースホルダー 5">
            <a:extLst>
              <a:ext uri="{FF2B5EF4-FFF2-40B4-BE49-F238E27FC236}">
                <a16:creationId xmlns:a16="http://schemas.microsoft.com/office/drawing/2014/main" id="{C9352AFF-65FD-4211-AF51-04D235441799}"/>
              </a:ext>
            </a:extLst>
          </p:cNvPr>
          <p:cNvSpPr>
            <a:spLocks noGrp="1"/>
          </p:cNvSpPr>
          <p:nvPr>
            <p:ph type="body" sz="quarter" idx="11"/>
          </p:nvPr>
        </p:nvSpPr>
        <p:spPr>
          <a:xfrm>
            <a:off x="164629" y="1055247"/>
            <a:ext cx="12027371" cy="518094"/>
          </a:xfrm>
        </p:spPr>
        <p:txBody>
          <a:bodyPr>
            <a:normAutofit/>
          </a:bodyPr>
          <a:lstStyle/>
          <a:p>
            <a:pPr marL="342900" indent="-342900">
              <a:buFont typeface="Wingdings" panose="05000000000000000000" pitchFamily="2" charset="2"/>
              <a:buChar char="n"/>
            </a:pPr>
            <a:r>
              <a:rPr lang="ja-JP" altLang="en-US" sz="2800" dirty="0"/>
              <a:t>塩分濃度が高いと、</a:t>
            </a:r>
            <a:r>
              <a:rPr lang="en-US" altLang="ja-JP" sz="2800" dirty="0"/>
              <a:t> RO</a:t>
            </a:r>
            <a:r>
              <a:rPr lang="ja-JP" altLang="en-US" sz="2800" dirty="0"/>
              <a:t>膜の劣化が速い上に、発がん性物質が残りやすい。</a:t>
            </a:r>
            <a:endParaRPr lang="en-US" altLang="ja-JP" sz="2800" dirty="0"/>
          </a:p>
        </p:txBody>
      </p:sp>
      <p:sp>
        <p:nvSpPr>
          <p:cNvPr id="24" name="テキスト ボックス 23">
            <a:extLst>
              <a:ext uri="{FF2B5EF4-FFF2-40B4-BE49-F238E27FC236}">
                <a16:creationId xmlns:a16="http://schemas.microsoft.com/office/drawing/2014/main" id="{7AF10254-14F5-4374-8F32-F5FB6A9B9708}"/>
              </a:ext>
            </a:extLst>
          </p:cNvPr>
          <p:cNvSpPr txBox="1"/>
          <p:nvPr/>
        </p:nvSpPr>
        <p:spPr>
          <a:xfrm>
            <a:off x="1609069" y="5282527"/>
            <a:ext cx="8973861" cy="369332"/>
          </a:xfrm>
          <a:prstGeom prst="rect">
            <a:avLst/>
          </a:prstGeom>
          <a:noFill/>
        </p:spPr>
        <p:txBody>
          <a:bodyPr wrap="square" rtlCol="0">
            <a:spAutoFit/>
          </a:bodyPr>
          <a:lstStyle/>
          <a:p>
            <a:pPr algn="ctr"/>
            <a:r>
              <a:rPr kumimoji="1" lang="ja-JP" altLang="en-US" b="1" dirty="0"/>
              <a:t>発がん性物質を抑制し、</a:t>
            </a:r>
            <a:r>
              <a:rPr kumimoji="1" lang="en-US" altLang="ja-JP" b="1" dirty="0"/>
              <a:t>RO</a:t>
            </a:r>
            <a:r>
              <a:rPr kumimoji="1" lang="ja-JP" altLang="en-US" b="1" dirty="0"/>
              <a:t>膜を延命するには、塩分濃度を低下させる薬品添加が必要</a:t>
            </a:r>
            <a:endParaRPr kumimoji="1" lang="en-US" altLang="ja-JP" b="1" dirty="0"/>
          </a:p>
        </p:txBody>
      </p:sp>
      <p:sp>
        <p:nvSpPr>
          <p:cNvPr id="25" name="テキスト ボックス 24">
            <a:extLst>
              <a:ext uri="{FF2B5EF4-FFF2-40B4-BE49-F238E27FC236}">
                <a16:creationId xmlns:a16="http://schemas.microsoft.com/office/drawing/2014/main" id="{3A1988B1-4A7C-41F8-822E-DBA6C3B24AC5}"/>
              </a:ext>
            </a:extLst>
          </p:cNvPr>
          <p:cNvSpPr txBox="1"/>
          <p:nvPr/>
        </p:nvSpPr>
        <p:spPr>
          <a:xfrm>
            <a:off x="659928" y="3338249"/>
            <a:ext cx="5093171" cy="646331"/>
          </a:xfrm>
          <a:prstGeom prst="rect">
            <a:avLst/>
          </a:prstGeom>
          <a:noFill/>
        </p:spPr>
        <p:txBody>
          <a:bodyPr wrap="square" rtlCol="0">
            <a:spAutoFit/>
          </a:bodyPr>
          <a:lstStyle/>
          <a:p>
            <a:r>
              <a:rPr kumimoji="1" lang="en-US" altLang="ja-JP" b="1" dirty="0" err="1"/>
              <a:t>NaClO</a:t>
            </a:r>
            <a:r>
              <a:rPr kumimoji="1" lang="ja-JP" altLang="en-US" b="1" dirty="0"/>
              <a:t>量が多すぎる</a:t>
            </a:r>
            <a:endParaRPr kumimoji="1" lang="en-US" altLang="ja-JP" b="1" dirty="0"/>
          </a:p>
          <a:p>
            <a:r>
              <a:rPr kumimoji="1" lang="ja-JP" altLang="en-US" b="1" dirty="0"/>
              <a:t>→トリハロメタンや</a:t>
            </a:r>
            <a:r>
              <a:rPr kumimoji="1" lang="en-US" altLang="ja-JP" b="1" dirty="0"/>
              <a:t>NDMA</a:t>
            </a:r>
            <a:r>
              <a:rPr kumimoji="1" lang="ja-JP" altLang="en-US" b="1" dirty="0"/>
              <a:t>が生成（発がん性物質）</a:t>
            </a:r>
          </a:p>
        </p:txBody>
      </p:sp>
      <p:sp>
        <p:nvSpPr>
          <p:cNvPr id="26" name="テキスト ボックス 25">
            <a:extLst>
              <a:ext uri="{FF2B5EF4-FFF2-40B4-BE49-F238E27FC236}">
                <a16:creationId xmlns:a16="http://schemas.microsoft.com/office/drawing/2014/main" id="{1EECBB6A-9CAF-4B4D-B268-ECBA7A2EB846}"/>
              </a:ext>
            </a:extLst>
          </p:cNvPr>
          <p:cNvSpPr txBox="1"/>
          <p:nvPr/>
        </p:nvSpPr>
        <p:spPr>
          <a:xfrm>
            <a:off x="6515652" y="3338249"/>
            <a:ext cx="5093171" cy="646331"/>
          </a:xfrm>
          <a:prstGeom prst="rect">
            <a:avLst/>
          </a:prstGeom>
          <a:noFill/>
        </p:spPr>
        <p:txBody>
          <a:bodyPr wrap="square" rtlCol="0">
            <a:spAutoFit/>
          </a:bodyPr>
          <a:lstStyle/>
          <a:p>
            <a:r>
              <a:rPr kumimoji="1" lang="ja-JP" altLang="en-US" b="1" dirty="0"/>
              <a:t>遊離残留塩素が多すぎる</a:t>
            </a:r>
            <a:endParaRPr kumimoji="1" lang="en-US" altLang="ja-JP" b="1" dirty="0"/>
          </a:p>
          <a:p>
            <a:r>
              <a:rPr kumimoji="1" lang="ja-JP" altLang="en-US" b="1" dirty="0"/>
              <a:t>→</a:t>
            </a:r>
            <a:r>
              <a:rPr kumimoji="1" lang="en-US" altLang="ja-JP" b="1" dirty="0"/>
              <a:t>RO</a:t>
            </a:r>
            <a:r>
              <a:rPr kumimoji="1" lang="ja-JP" altLang="en-US" b="1" dirty="0"/>
              <a:t>膜劣化を速める（膜交換コストがかかる）</a:t>
            </a:r>
          </a:p>
        </p:txBody>
      </p:sp>
      <p:sp>
        <p:nvSpPr>
          <p:cNvPr id="27" name="テキスト ボックス 26">
            <a:extLst>
              <a:ext uri="{FF2B5EF4-FFF2-40B4-BE49-F238E27FC236}">
                <a16:creationId xmlns:a16="http://schemas.microsoft.com/office/drawing/2014/main" id="{4AEB5058-A39C-441C-8795-03F555D9E1B9}"/>
              </a:ext>
            </a:extLst>
          </p:cNvPr>
          <p:cNvSpPr txBox="1"/>
          <p:nvPr/>
        </p:nvSpPr>
        <p:spPr>
          <a:xfrm>
            <a:off x="1468200" y="2022259"/>
            <a:ext cx="9255597" cy="400110"/>
          </a:xfrm>
          <a:prstGeom prst="rect">
            <a:avLst/>
          </a:prstGeom>
          <a:noFill/>
        </p:spPr>
        <p:txBody>
          <a:bodyPr wrap="square" rtlCol="0">
            <a:spAutoFit/>
          </a:bodyPr>
          <a:lstStyle/>
          <a:p>
            <a:r>
              <a:rPr lang="ja-JP" altLang="en-US" sz="2000" dirty="0"/>
              <a:t>次亜塩素酸ナトリウム</a:t>
            </a:r>
            <a:r>
              <a:rPr lang="ja-JP" altLang="en-US" dirty="0"/>
              <a:t>（次亜塩素酸ソーダ、</a:t>
            </a:r>
            <a:r>
              <a:rPr lang="en-US" altLang="ja-JP" dirty="0" err="1"/>
              <a:t>NaClO</a:t>
            </a:r>
            <a:r>
              <a:rPr lang="ja-JP" altLang="en-US" dirty="0"/>
              <a:t>）</a:t>
            </a:r>
            <a:r>
              <a:rPr lang="ja-JP" altLang="en-US" sz="2000" dirty="0"/>
              <a:t>を注入することで、殺菌力を持たせる</a:t>
            </a:r>
            <a:endParaRPr kumimoji="1" lang="en-US" altLang="ja-JP" b="1" dirty="0"/>
          </a:p>
        </p:txBody>
      </p:sp>
    </p:spTree>
    <p:extLst>
      <p:ext uri="{BB962C8B-B14F-4D97-AF65-F5344CB8AC3E}">
        <p14:creationId xmlns:p14="http://schemas.microsoft.com/office/powerpoint/2010/main" val="3840356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124922"/>
            <a:ext cx="11400125" cy="518094"/>
          </a:xfrm>
        </p:spPr>
        <p:txBody>
          <a:bodyPr anchor="ctr">
            <a:normAutofit/>
          </a:bodyPr>
          <a:lstStyle/>
          <a:p>
            <a:r>
              <a:rPr lang="ja-JP" altLang="en-US" dirty="0"/>
              <a:t>松井さんメモ</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a:xfrm>
            <a:off x="11608823" y="6356350"/>
            <a:ext cx="398958" cy="365125"/>
          </a:xfrm>
        </p:spPr>
        <p:txBody>
          <a:bodyPr wrap="none" anchor="ctr">
            <a:normAutofit/>
          </a:bodyPr>
          <a:lstStyle/>
          <a:p>
            <a:pPr>
              <a:spcAft>
                <a:spcPts val="600"/>
              </a:spcAft>
            </a:pPr>
            <a:fld id="{584EAAFE-CFE5-40AD-8E95-5BFF290DC5CF}" type="slidenum">
              <a:rPr kumimoji="1" lang="ja-JP" altLang="en-US" smtClean="0"/>
              <a:pPr>
                <a:spcAft>
                  <a:spcPts val="600"/>
                </a:spcAft>
              </a:pPr>
              <a:t>28</a:t>
            </a:fld>
            <a:endParaRPr kumimoji="1" lang="ja-JP" altLang="en-US"/>
          </a:p>
        </p:txBody>
      </p:sp>
      <p:pic>
        <p:nvPicPr>
          <p:cNvPr id="4" name="図 3" descr="ホワイトボードに書かれた文字&#10;&#10;自動的に生成された説明">
            <a:extLst>
              <a:ext uri="{FF2B5EF4-FFF2-40B4-BE49-F238E27FC236}">
                <a16:creationId xmlns:a16="http://schemas.microsoft.com/office/drawing/2014/main" id="{05F5F68D-08AD-41D1-8D67-158893048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1" y="1809750"/>
            <a:ext cx="5181600" cy="3886200"/>
          </a:xfrm>
          <a:prstGeom prst="rect">
            <a:avLst/>
          </a:prstGeom>
        </p:spPr>
      </p:pic>
      <p:pic>
        <p:nvPicPr>
          <p:cNvPr id="9" name="図 8" descr="ホワイトボードに書かれた文字&#10;&#10;自動的に生成された説明">
            <a:extLst>
              <a:ext uri="{FF2B5EF4-FFF2-40B4-BE49-F238E27FC236}">
                <a16:creationId xmlns:a16="http://schemas.microsoft.com/office/drawing/2014/main" id="{D9231B04-1208-4017-B993-DE76398DE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876" y="1809750"/>
            <a:ext cx="5181599" cy="3886200"/>
          </a:xfrm>
          <a:prstGeom prst="rect">
            <a:avLst/>
          </a:prstGeom>
        </p:spPr>
      </p:pic>
    </p:spTree>
    <p:extLst>
      <p:ext uri="{BB962C8B-B14F-4D97-AF65-F5344CB8AC3E}">
        <p14:creationId xmlns:p14="http://schemas.microsoft.com/office/powerpoint/2010/main" val="25603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B993DEC9-2360-42B1-A2EC-81ECC66CD16F}"/>
              </a:ext>
            </a:extLst>
          </p:cNvPr>
          <p:cNvSpPr/>
          <p:nvPr/>
        </p:nvSpPr>
        <p:spPr>
          <a:xfrm>
            <a:off x="441803" y="2866325"/>
            <a:ext cx="3101497" cy="176789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012"/>
            <a:ext cx="11400125" cy="518094"/>
          </a:xfrm>
        </p:spPr>
        <p:txBody>
          <a:bodyPr/>
          <a:lstStyle/>
          <a:p>
            <a:r>
              <a:rPr lang="ja-JP" altLang="en-US" dirty="0"/>
              <a:t>米国再生水</a:t>
            </a:r>
            <a:r>
              <a:rPr lang="en-US" altLang="ja-JP" dirty="0"/>
              <a:t>PJT</a:t>
            </a:r>
            <a:r>
              <a:rPr lang="ja-JP" altLang="en-US" dirty="0"/>
              <a:t>の経緯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1350179"/>
          </a:xfrm>
        </p:spPr>
        <p:txBody>
          <a:bodyPr/>
          <a:lstStyle/>
          <a:p>
            <a:r>
              <a:rPr lang="ja-JP" altLang="en-US" sz="2800" dirty="0"/>
              <a:t>カリフォルニア州の再生水プラントを対象に、「下水再生水の飲用化」を進めている。</a:t>
            </a:r>
            <a:endParaRPr lang="en-US" altLang="ja-JP" sz="2800" dirty="0"/>
          </a:p>
          <a:p>
            <a:pPr lvl="1"/>
            <a:r>
              <a:rPr lang="ja-JP" altLang="en-US" sz="2400" dirty="0"/>
              <a:t>経産省</a:t>
            </a:r>
            <a:r>
              <a:rPr lang="en-US" altLang="ja-JP" sz="2400" dirty="0"/>
              <a:t>PJT</a:t>
            </a:r>
            <a:r>
              <a:rPr lang="ja-JP" altLang="en-US" sz="2400" dirty="0"/>
              <a:t>を踏まえ、</a:t>
            </a:r>
            <a:r>
              <a:rPr lang="en-US" altLang="ja-JP" sz="2400" dirty="0"/>
              <a:t>2022</a:t>
            </a:r>
            <a:r>
              <a:rPr lang="ja-JP" altLang="en-US" sz="2400" dirty="0"/>
              <a:t>年度以降は実証化に向けたプロジェクトに参画している</a:t>
            </a:r>
            <a:endParaRPr lang="en-US" altLang="ja-JP" sz="2400" dirty="0"/>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en-US" altLang="ja-JP" sz="1600" b="1" dirty="0">
                <a:solidFill>
                  <a:schemeClr val="bg1"/>
                </a:solidFill>
              </a:rPr>
              <a:t>NAWI PJT</a:t>
            </a:r>
            <a:endParaRPr kumimoji="1" lang="ja-JP" altLang="en-US" sz="1600" b="1" dirty="0">
              <a:solidFill>
                <a:schemeClr val="bg1"/>
              </a:solidFill>
            </a:endParaRPr>
          </a:p>
        </p:txBody>
      </p:sp>
      <p:sp>
        <p:nvSpPr>
          <p:cNvPr id="68" name="正方形/長方形 67">
            <a:extLst>
              <a:ext uri="{FF2B5EF4-FFF2-40B4-BE49-F238E27FC236}">
                <a16:creationId xmlns:a16="http://schemas.microsoft.com/office/drawing/2014/main" id="{E1D8D493-5C78-4760-A2E3-E0832B76916F}"/>
              </a:ext>
            </a:extLst>
          </p:cNvPr>
          <p:cNvSpPr/>
          <p:nvPr/>
        </p:nvSpPr>
        <p:spPr>
          <a:xfrm>
            <a:off x="8195539" y="5112339"/>
            <a:ext cx="2025602" cy="41546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NAWI PJT</a:t>
            </a:r>
            <a:endParaRPr kumimoji="1" lang="ja-JP" altLang="en-US" dirty="0">
              <a:solidFill>
                <a:schemeClr val="bg1"/>
              </a:solidFill>
            </a:endParaRPr>
          </a:p>
        </p:txBody>
      </p:sp>
      <p:sp>
        <p:nvSpPr>
          <p:cNvPr id="67" name="正方形/長方形 66">
            <a:extLst>
              <a:ext uri="{FF2B5EF4-FFF2-40B4-BE49-F238E27FC236}">
                <a16:creationId xmlns:a16="http://schemas.microsoft.com/office/drawing/2014/main" id="{6EC2E67E-2D95-439E-B346-9B8F05B616D9}"/>
              </a:ext>
            </a:extLst>
          </p:cNvPr>
          <p:cNvSpPr/>
          <p:nvPr/>
        </p:nvSpPr>
        <p:spPr>
          <a:xfrm>
            <a:off x="174154" y="2644623"/>
            <a:ext cx="3178646" cy="41546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米国再生水</a:t>
            </a:r>
            <a:r>
              <a:rPr kumimoji="1" lang="en-US" altLang="ja-JP" dirty="0">
                <a:solidFill>
                  <a:schemeClr val="bg1"/>
                </a:solidFill>
              </a:rPr>
              <a:t>PJT Team (</a:t>
            </a:r>
            <a:r>
              <a:rPr kumimoji="1" lang="ja-JP" altLang="en-US" dirty="0">
                <a:solidFill>
                  <a:schemeClr val="bg1"/>
                </a:solidFill>
              </a:rPr>
              <a:t>イノベ</a:t>
            </a:r>
            <a:r>
              <a:rPr kumimoji="1" lang="en-US" altLang="ja-JP" dirty="0">
                <a:solidFill>
                  <a:schemeClr val="bg1"/>
                </a:solidFill>
              </a:rPr>
              <a:t>)</a:t>
            </a:r>
            <a:endParaRPr kumimoji="1" lang="ja-JP" altLang="en-US" dirty="0">
              <a:solidFill>
                <a:schemeClr val="bg1"/>
              </a:solidFill>
            </a:endParaRPr>
          </a:p>
        </p:txBody>
      </p:sp>
      <p:sp>
        <p:nvSpPr>
          <p:cNvPr id="71" name="テキスト ボックス 70">
            <a:extLst>
              <a:ext uri="{FF2B5EF4-FFF2-40B4-BE49-F238E27FC236}">
                <a16:creationId xmlns:a16="http://schemas.microsoft.com/office/drawing/2014/main" id="{8F335F0D-E2B7-4662-B1C7-A895EC95FF63}"/>
              </a:ext>
            </a:extLst>
          </p:cNvPr>
          <p:cNvSpPr txBox="1"/>
          <p:nvPr/>
        </p:nvSpPr>
        <p:spPr>
          <a:xfrm>
            <a:off x="441803" y="3839023"/>
            <a:ext cx="3034822" cy="369332"/>
          </a:xfrm>
          <a:prstGeom prst="rect">
            <a:avLst/>
          </a:prstGeom>
          <a:noFill/>
        </p:spPr>
        <p:txBody>
          <a:bodyPr wrap="square" rtlCol="0">
            <a:spAutoFit/>
          </a:bodyPr>
          <a:lstStyle/>
          <a:p>
            <a:r>
              <a:rPr kumimoji="1" lang="en-US" altLang="ja-JP" dirty="0"/>
              <a:t>Operational Excellence Gr.</a:t>
            </a:r>
            <a:endParaRPr kumimoji="1" lang="ja-JP" altLang="en-US" dirty="0"/>
          </a:p>
        </p:txBody>
      </p:sp>
      <p:sp>
        <p:nvSpPr>
          <p:cNvPr id="73" name="テキスト ボックス 72">
            <a:extLst>
              <a:ext uri="{FF2B5EF4-FFF2-40B4-BE49-F238E27FC236}">
                <a16:creationId xmlns:a16="http://schemas.microsoft.com/office/drawing/2014/main" id="{F999230D-F802-4E73-816D-171CE6BA2966}"/>
              </a:ext>
            </a:extLst>
          </p:cNvPr>
          <p:cNvSpPr txBox="1"/>
          <p:nvPr/>
        </p:nvSpPr>
        <p:spPr>
          <a:xfrm>
            <a:off x="441803" y="3166440"/>
            <a:ext cx="2687197" cy="369332"/>
          </a:xfrm>
          <a:prstGeom prst="rect">
            <a:avLst/>
          </a:prstGeom>
          <a:noFill/>
        </p:spPr>
        <p:txBody>
          <a:bodyPr wrap="square" rtlCol="0">
            <a:spAutoFit/>
          </a:bodyPr>
          <a:lstStyle/>
          <a:p>
            <a:r>
              <a:rPr kumimoji="1" lang="en-US" altLang="ja-JP" dirty="0"/>
              <a:t>Water Sustainability Gr.</a:t>
            </a:r>
            <a:endParaRPr kumimoji="1" lang="ja-JP" altLang="en-US" dirty="0"/>
          </a:p>
        </p:txBody>
      </p:sp>
      <p:sp>
        <p:nvSpPr>
          <p:cNvPr id="74" name="テキスト ボックス 73">
            <a:extLst>
              <a:ext uri="{FF2B5EF4-FFF2-40B4-BE49-F238E27FC236}">
                <a16:creationId xmlns:a16="http://schemas.microsoft.com/office/drawing/2014/main" id="{11092A60-B6C0-444E-8616-94FA88F44F05}"/>
              </a:ext>
            </a:extLst>
          </p:cNvPr>
          <p:cNvSpPr txBox="1"/>
          <p:nvPr/>
        </p:nvSpPr>
        <p:spPr>
          <a:xfrm>
            <a:off x="1440294" y="3494725"/>
            <a:ext cx="1895855" cy="369332"/>
          </a:xfrm>
          <a:prstGeom prst="rect">
            <a:avLst/>
          </a:prstGeom>
          <a:noFill/>
        </p:spPr>
        <p:txBody>
          <a:bodyPr wrap="square" rtlCol="0">
            <a:spAutoFit/>
          </a:bodyPr>
          <a:lstStyle/>
          <a:p>
            <a:r>
              <a:rPr kumimoji="1" lang="ja-JP" altLang="en-US" b="1" dirty="0"/>
              <a:t>松井</a:t>
            </a:r>
            <a:r>
              <a:rPr kumimoji="1" lang="ja-JP" altLang="en-US" dirty="0"/>
              <a:t>、上口、飯島</a:t>
            </a:r>
          </a:p>
        </p:txBody>
      </p:sp>
      <p:sp>
        <p:nvSpPr>
          <p:cNvPr id="76" name="テキスト ボックス 75">
            <a:extLst>
              <a:ext uri="{FF2B5EF4-FFF2-40B4-BE49-F238E27FC236}">
                <a16:creationId xmlns:a16="http://schemas.microsoft.com/office/drawing/2014/main" id="{79FF07EE-53A0-4615-8934-D294B9E7C76E}"/>
              </a:ext>
            </a:extLst>
          </p:cNvPr>
          <p:cNvSpPr txBox="1"/>
          <p:nvPr/>
        </p:nvSpPr>
        <p:spPr>
          <a:xfrm>
            <a:off x="1440294" y="4218917"/>
            <a:ext cx="1895855" cy="369332"/>
          </a:xfrm>
          <a:prstGeom prst="rect">
            <a:avLst/>
          </a:prstGeom>
          <a:noFill/>
        </p:spPr>
        <p:txBody>
          <a:bodyPr wrap="square" rtlCol="0">
            <a:spAutoFit/>
          </a:bodyPr>
          <a:lstStyle/>
          <a:p>
            <a:r>
              <a:rPr kumimoji="1" lang="ja-JP" altLang="en-US" dirty="0"/>
              <a:t>鎌田、川田、熊谷</a:t>
            </a:r>
          </a:p>
        </p:txBody>
      </p:sp>
      <p:sp>
        <p:nvSpPr>
          <p:cNvPr id="78" name="正方形/長方形 77">
            <a:extLst>
              <a:ext uri="{FF2B5EF4-FFF2-40B4-BE49-F238E27FC236}">
                <a16:creationId xmlns:a16="http://schemas.microsoft.com/office/drawing/2014/main" id="{EC77288A-5223-45CE-8092-57DBB97FA2C7}"/>
              </a:ext>
            </a:extLst>
          </p:cNvPr>
          <p:cNvSpPr/>
          <p:nvPr/>
        </p:nvSpPr>
        <p:spPr>
          <a:xfrm>
            <a:off x="3879898" y="2635098"/>
            <a:ext cx="2035127" cy="41546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METI PJT</a:t>
            </a:r>
            <a:endParaRPr kumimoji="1" lang="ja-JP" altLang="en-US" dirty="0">
              <a:solidFill>
                <a:schemeClr val="bg1"/>
              </a:solidFill>
            </a:endParaRPr>
          </a:p>
        </p:txBody>
      </p:sp>
      <p:sp>
        <p:nvSpPr>
          <p:cNvPr id="79" name="テキスト ボックス 78">
            <a:extLst>
              <a:ext uri="{FF2B5EF4-FFF2-40B4-BE49-F238E27FC236}">
                <a16:creationId xmlns:a16="http://schemas.microsoft.com/office/drawing/2014/main" id="{7CFC2F56-B95A-4707-B096-4636D7539F6A}"/>
              </a:ext>
            </a:extLst>
          </p:cNvPr>
          <p:cNvSpPr txBox="1"/>
          <p:nvPr/>
        </p:nvSpPr>
        <p:spPr>
          <a:xfrm>
            <a:off x="6000750" y="2682982"/>
            <a:ext cx="5844697" cy="338554"/>
          </a:xfrm>
          <a:prstGeom prst="rect">
            <a:avLst/>
          </a:prstGeom>
          <a:noFill/>
        </p:spPr>
        <p:txBody>
          <a:bodyPr wrap="square" rtlCol="0">
            <a:spAutoFit/>
          </a:bodyPr>
          <a:lstStyle/>
          <a:p>
            <a:r>
              <a:rPr kumimoji="1" lang="ja-JP" altLang="en-US" sz="1600" dirty="0"/>
              <a:t>質の高いエネルギーインフラの海外展開に向けた事業実施可能性調査</a:t>
            </a:r>
          </a:p>
        </p:txBody>
      </p:sp>
      <p:sp>
        <p:nvSpPr>
          <p:cNvPr id="80" name="テキスト ボックス 79">
            <a:extLst>
              <a:ext uri="{FF2B5EF4-FFF2-40B4-BE49-F238E27FC236}">
                <a16:creationId xmlns:a16="http://schemas.microsoft.com/office/drawing/2014/main" id="{9622C450-417E-4900-8EA7-137C36B6E1BC}"/>
              </a:ext>
            </a:extLst>
          </p:cNvPr>
          <p:cNvSpPr txBox="1"/>
          <p:nvPr/>
        </p:nvSpPr>
        <p:spPr>
          <a:xfrm>
            <a:off x="3990976" y="3171206"/>
            <a:ext cx="8016806" cy="132343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dirty="0"/>
              <a:t>2019</a:t>
            </a:r>
            <a:r>
              <a:rPr kumimoji="1" lang="ja-JP" altLang="en-US" sz="1600" dirty="0"/>
              <a:t>年度：米国カリフォルニア州における</a:t>
            </a:r>
            <a:r>
              <a:rPr kumimoji="1" lang="en-US" altLang="ja-JP" sz="1600" dirty="0"/>
              <a:t>DPR/IPR</a:t>
            </a:r>
            <a:r>
              <a:rPr kumimoji="1" lang="ja-JP" altLang="en-US" sz="1600" dirty="0"/>
              <a:t>事業の事業化・汎用的事業モデルの検討及びマスタープランへの組込</a:t>
            </a:r>
            <a:endParaRPr kumimoji="1" lang="en-US" altLang="ja-JP" sz="1600" dirty="0"/>
          </a:p>
          <a:p>
            <a:pPr marL="285750" indent="-285750">
              <a:buFont typeface="Wingdings" panose="05000000000000000000" pitchFamily="2" charset="2"/>
              <a:buChar char="Ø"/>
            </a:pPr>
            <a:r>
              <a:rPr kumimoji="1" lang="en-US" altLang="ja-JP" sz="1600" dirty="0"/>
              <a:t>2020</a:t>
            </a:r>
            <a:r>
              <a:rPr kumimoji="1" lang="ja-JP" altLang="en-US" sz="1600" dirty="0"/>
              <a:t>年度：</a:t>
            </a:r>
            <a:r>
              <a:rPr lang="ja-JP" altLang="en-US" sz="1600" b="0" i="0" dirty="0">
                <a:solidFill>
                  <a:srgbClr val="1A1A1A"/>
                </a:solidFill>
                <a:effectLst/>
                <a:latin typeface="メイリオ" panose="020B0604030504040204" pitchFamily="50" charset="-128"/>
                <a:ea typeface="メイリオ" panose="020B0604030504040204" pitchFamily="50" charset="-128"/>
              </a:rPr>
              <a:t>米国及び豪州における</a:t>
            </a:r>
            <a:r>
              <a:rPr lang="en-US" altLang="ja-JP" sz="1600" b="0" i="0" dirty="0">
                <a:solidFill>
                  <a:srgbClr val="1A1A1A"/>
                </a:solidFill>
                <a:effectLst/>
                <a:latin typeface="メイリオ" panose="020B0604030504040204" pitchFamily="50" charset="-128"/>
                <a:ea typeface="メイリオ" panose="020B0604030504040204" pitchFamily="50" charset="-128"/>
              </a:rPr>
              <a:t>AI/IoT</a:t>
            </a:r>
            <a:r>
              <a:rPr lang="ja-JP" altLang="en-US" sz="1600" b="0" i="0" dirty="0">
                <a:solidFill>
                  <a:srgbClr val="1A1A1A"/>
                </a:solidFill>
                <a:effectLst/>
                <a:latin typeface="メイリオ" panose="020B0604030504040204" pitchFamily="50" charset="-128"/>
                <a:ea typeface="メイリオ" panose="020B0604030504040204" pitchFamily="50" charset="-128"/>
              </a:rPr>
              <a:t>を適用した下水飲用化処理の最適化および自動化運転の事業実施可能性調査事業</a:t>
            </a:r>
            <a:endParaRPr lang="en-US" altLang="ja-JP" sz="1600" b="0" i="0" dirty="0">
              <a:solidFill>
                <a:srgbClr val="1A1A1A"/>
              </a:solidFill>
              <a:effectLst/>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r>
              <a:rPr kumimoji="1" lang="en-US" altLang="ja-JP" sz="1600" dirty="0"/>
              <a:t>2021</a:t>
            </a:r>
            <a:r>
              <a:rPr kumimoji="1" lang="ja-JP" altLang="en-US" sz="1600" dirty="0"/>
              <a:t>年度：</a:t>
            </a:r>
            <a:r>
              <a:rPr lang="ja-JP" altLang="en-US" sz="1600" b="0" i="0" dirty="0">
                <a:solidFill>
                  <a:srgbClr val="1A1A1A"/>
                </a:solidFill>
                <a:effectLst/>
                <a:latin typeface="メイリオ" panose="020B0604030504040204" pitchFamily="50" charset="-128"/>
                <a:ea typeface="メイリオ" panose="020B0604030504040204" pitchFamily="50" charset="-128"/>
              </a:rPr>
              <a:t>米国・下水再生水向けデジタル事業モデルの実現可能性調査事業</a:t>
            </a:r>
            <a:endParaRPr kumimoji="1" lang="ja-JP" altLang="en-US" sz="1600" dirty="0"/>
          </a:p>
        </p:txBody>
      </p:sp>
      <p:sp>
        <p:nvSpPr>
          <p:cNvPr id="81" name="正方形/長方形 80">
            <a:extLst>
              <a:ext uri="{FF2B5EF4-FFF2-40B4-BE49-F238E27FC236}">
                <a16:creationId xmlns:a16="http://schemas.microsoft.com/office/drawing/2014/main" id="{D5763455-43D4-47EB-8888-90B6DC69338D}"/>
              </a:ext>
            </a:extLst>
          </p:cNvPr>
          <p:cNvSpPr/>
          <p:nvPr/>
        </p:nvSpPr>
        <p:spPr>
          <a:xfrm>
            <a:off x="4364061" y="5095468"/>
            <a:ext cx="2035127" cy="41546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NEDO PJT</a:t>
            </a:r>
            <a:endParaRPr kumimoji="1" lang="ja-JP" altLang="en-US" dirty="0">
              <a:solidFill>
                <a:schemeClr val="bg1"/>
              </a:solidFill>
            </a:endParaRPr>
          </a:p>
        </p:txBody>
      </p:sp>
      <p:sp>
        <p:nvSpPr>
          <p:cNvPr id="82" name="二等辺三角形 81">
            <a:extLst>
              <a:ext uri="{FF2B5EF4-FFF2-40B4-BE49-F238E27FC236}">
                <a16:creationId xmlns:a16="http://schemas.microsoft.com/office/drawing/2014/main" id="{F6CF6073-7FB0-439C-9228-F02D693711A7}"/>
              </a:ext>
            </a:extLst>
          </p:cNvPr>
          <p:cNvSpPr/>
          <p:nvPr/>
        </p:nvSpPr>
        <p:spPr>
          <a:xfrm flipV="1">
            <a:off x="7311335" y="4682346"/>
            <a:ext cx="960229" cy="24447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A2049EAA-2396-401F-9BDD-268BCBC4BC23}"/>
              </a:ext>
            </a:extLst>
          </p:cNvPr>
          <p:cNvSpPr txBox="1"/>
          <p:nvPr/>
        </p:nvSpPr>
        <p:spPr>
          <a:xfrm>
            <a:off x="389318" y="5875298"/>
            <a:ext cx="9726232" cy="338554"/>
          </a:xfrm>
          <a:prstGeom prst="rect">
            <a:avLst/>
          </a:prstGeom>
          <a:noFill/>
        </p:spPr>
        <p:txBody>
          <a:bodyPr wrap="square" rtlCol="0">
            <a:spAutoFit/>
          </a:bodyPr>
          <a:lstStyle/>
          <a:p>
            <a:r>
              <a:rPr kumimoji="1" lang="en-US" altLang="ja-JP" sz="1600" dirty="0"/>
              <a:t>※2019</a:t>
            </a:r>
            <a:r>
              <a:rPr kumimoji="1" lang="ja-JP" altLang="en-US" sz="1600" dirty="0"/>
              <a:t>年度調査報告書は公開されており、水道局などの情報が記載されているため、これまでの経緯の参考になる</a:t>
            </a:r>
          </a:p>
        </p:txBody>
      </p:sp>
      <p:pic>
        <p:nvPicPr>
          <p:cNvPr id="1026" name="Picture 2">
            <a:extLst>
              <a:ext uri="{FF2B5EF4-FFF2-40B4-BE49-F238E27FC236}">
                <a16:creationId xmlns:a16="http://schemas.microsoft.com/office/drawing/2014/main" id="{A652F366-D0B3-4389-9C88-54E9F15FA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7426" y="5095468"/>
            <a:ext cx="818820" cy="43233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グループ化 16">
            <a:extLst>
              <a:ext uri="{FF2B5EF4-FFF2-40B4-BE49-F238E27FC236}">
                <a16:creationId xmlns:a16="http://schemas.microsoft.com/office/drawing/2014/main" id="{6E0C845B-1D97-40D9-BB2C-567F0D1984AC}"/>
              </a:ext>
            </a:extLst>
          </p:cNvPr>
          <p:cNvGrpSpPr/>
          <p:nvPr/>
        </p:nvGrpSpPr>
        <p:grpSpPr>
          <a:xfrm>
            <a:off x="6565865" y="5080440"/>
            <a:ext cx="692184" cy="461456"/>
            <a:chOff x="3754823" y="5307834"/>
            <a:chExt cx="692184" cy="461456"/>
          </a:xfrm>
        </p:grpSpPr>
        <p:pic>
          <p:nvPicPr>
            <p:cNvPr id="1028" name="Picture 4" descr="日本の旗">
              <a:extLst>
                <a:ext uri="{FF2B5EF4-FFF2-40B4-BE49-F238E27FC236}">
                  <a16:creationId xmlns:a16="http://schemas.microsoft.com/office/drawing/2014/main" id="{F9D203FC-ABFD-4687-A222-1E0F31ADE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823" y="5307834"/>
              <a:ext cx="692184" cy="461456"/>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a:extLst>
                <a:ext uri="{FF2B5EF4-FFF2-40B4-BE49-F238E27FC236}">
                  <a16:creationId xmlns:a16="http://schemas.microsoft.com/office/drawing/2014/main" id="{2409316E-1766-486C-B96E-52AFDD5FB548}"/>
                </a:ext>
              </a:extLst>
            </p:cNvPr>
            <p:cNvSpPr/>
            <p:nvPr/>
          </p:nvSpPr>
          <p:spPr>
            <a:xfrm>
              <a:off x="3754823" y="5307834"/>
              <a:ext cx="692184" cy="461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86" name="テキスト ボックス 85">
            <a:extLst>
              <a:ext uri="{FF2B5EF4-FFF2-40B4-BE49-F238E27FC236}">
                <a16:creationId xmlns:a16="http://schemas.microsoft.com/office/drawing/2014/main" id="{DFFF3AD1-BB82-4587-80C2-1A27A81AE9CD}"/>
              </a:ext>
            </a:extLst>
          </p:cNvPr>
          <p:cNvSpPr txBox="1"/>
          <p:nvPr/>
        </p:nvSpPr>
        <p:spPr>
          <a:xfrm>
            <a:off x="8271564" y="4634215"/>
            <a:ext cx="1024572" cy="338554"/>
          </a:xfrm>
          <a:prstGeom prst="rect">
            <a:avLst/>
          </a:prstGeom>
          <a:noFill/>
        </p:spPr>
        <p:txBody>
          <a:bodyPr wrap="square" rtlCol="0">
            <a:spAutoFit/>
          </a:bodyPr>
          <a:lstStyle/>
          <a:p>
            <a:pPr algn="ctr"/>
            <a:r>
              <a:rPr kumimoji="1" lang="ja-JP" altLang="en-US" sz="1600" dirty="0"/>
              <a:t>展開</a:t>
            </a:r>
          </a:p>
        </p:txBody>
      </p:sp>
    </p:spTree>
    <p:extLst>
      <p:ext uri="{BB962C8B-B14F-4D97-AF65-F5344CB8AC3E}">
        <p14:creationId xmlns:p14="http://schemas.microsoft.com/office/powerpoint/2010/main" val="144688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308"/>
            <a:ext cx="11400125" cy="518094"/>
          </a:xfrm>
        </p:spPr>
        <p:txBody>
          <a:bodyPr>
            <a:normAutofit/>
          </a:bodyPr>
          <a:lstStyle/>
          <a:p>
            <a:r>
              <a:rPr lang="en-US" altLang="ja-JP" dirty="0"/>
              <a:t>NAWI PJT</a:t>
            </a:r>
            <a:r>
              <a:rPr lang="ja-JP" altLang="en-US" dirty="0"/>
              <a:t>：位置づけ</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590783"/>
          </a:xfrm>
        </p:spPr>
        <p:txBody>
          <a:bodyPr/>
          <a:lstStyle/>
          <a:p>
            <a:r>
              <a:rPr lang="en-US" altLang="ja-JP" sz="2800" dirty="0" err="1"/>
              <a:t>Carollo</a:t>
            </a:r>
            <a:r>
              <a:rPr lang="ja-JP" altLang="en-US" sz="2800" dirty="0"/>
              <a:t>や</a:t>
            </a:r>
            <a:r>
              <a:rPr lang="en-US" altLang="ja-JP" sz="2800" dirty="0"/>
              <a:t>YCA</a:t>
            </a:r>
            <a:r>
              <a:rPr lang="ja-JP" altLang="en-US" sz="2800" dirty="0"/>
              <a:t>管理のもとで、</a:t>
            </a:r>
            <a:r>
              <a:rPr lang="en-US" altLang="ja-JP" sz="2800" dirty="0"/>
              <a:t>YHQ</a:t>
            </a:r>
            <a:r>
              <a:rPr lang="ja-JP" altLang="en-US" sz="2800" dirty="0"/>
              <a:t>が具体案を検討していく。</a:t>
            </a:r>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en-US" altLang="ja-JP" sz="1600" b="1" dirty="0">
                <a:solidFill>
                  <a:schemeClr val="bg1"/>
                </a:solidFill>
              </a:rPr>
              <a:t>NAWI PJT</a:t>
            </a:r>
            <a:endParaRPr kumimoji="1" lang="ja-JP" altLang="en-US" sz="1600" b="1" dirty="0">
              <a:solidFill>
                <a:schemeClr val="bg1"/>
              </a:solidFill>
            </a:endParaRPr>
          </a:p>
        </p:txBody>
      </p:sp>
      <p:sp>
        <p:nvSpPr>
          <p:cNvPr id="68" name="正方形/長方形 67">
            <a:extLst>
              <a:ext uri="{FF2B5EF4-FFF2-40B4-BE49-F238E27FC236}">
                <a16:creationId xmlns:a16="http://schemas.microsoft.com/office/drawing/2014/main" id="{E1D8D493-5C78-4760-A2E3-E0832B76916F}"/>
              </a:ext>
            </a:extLst>
          </p:cNvPr>
          <p:cNvSpPr/>
          <p:nvPr/>
        </p:nvSpPr>
        <p:spPr>
          <a:xfrm>
            <a:off x="402410" y="3336452"/>
            <a:ext cx="2035127" cy="41546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NAWI PJT</a:t>
            </a:r>
            <a:endParaRPr kumimoji="1" lang="ja-JP" altLang="en-US" dirty="0">
              <a:solidFill>
                <a:schemeClr val="bg1"/>
              </a:solidFill>
            </a:endParaRPr>
          </a:p>
        </p:txBody>
      </p:sp>
      <p:sp>
        <p:nvSpPr>
          <p:cNvPr id="81" name="正方形/長方形 80">
            <a:extLst>
              <a:ext uri="{FF2B5EF4-FFF2-40B4-BE49-F238E27FC236}">
                <a16:creationId xmlns:a16="http://schemas.microsoft.com/office/drawing/2014/main" id="{D5763455-43D4-47EB-8888-90B6DC69338D}"/>
              </a:ext>
            </a:extLst>
          </p:cNvPr>
          <p:cNvSpPr/>
          <p:nvPr/>
        </p:nvSpPr>
        <p:spPr>
          <a:xfrm>
            <a:off x="402411" y="1817394"/>
            <a:ext cx="2035127" cy="41546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NEDO PJT</a:t>
            </a:r>
            <a:endParaRPr kumimoji="1" lang="ja-JP" altLang="en-US" dirty="0">
              <a:solidFill>
                <a:schemeClr val="bg1"/>
              </a:solidFill>
            </a:endParaRPr>
          </a:p>
        </p:txBody>
      </p:sp>
      <p:sp>
        <p:nvSpPr>
          <p:cNvPr id="83" name="テキスト ボックス 82">
            <a:extLst>
              <a:ext uri="{FF2B5EF4-FFF2-40B4-BE49-F238E27FC236}">
                <a16:creationId xmlns:a16="http://schemas.microsoft.com/office/drawing/2014/main" id="{AEF3D4D4-C458-4D92-AAA6-C0A6FC34BB4F}"/>
              </a:ext>
            </a:extLst>
          </p:cNvPr>
          <p:cNvSpPr txBox="1"/>
          <p:nvPr/>
        </p:nvSpPr>
        <p:spPr>
          <a:xfrm>
            <a:off x="354721" y="2350236"/>
            <a:ext cx="1106575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dirty="0"/>
              <a:t>2022</a:t>
            </a:r>
            <a:r>
              <a:rPr kumimoji="1" lang="ja-JP" altLang="en-US" sz="1600" dirty="0"/>
              <a:t>年度：「省エネルギーを実現するための下水再生水の飲用化実証研究（米国カリフォルニア州）」採択</a:t>
            </a:r>
            <a:endParaRPr kumimoji="1" lang="en-US" altLang="ja-JP" sz="1600" dirty="0"/>
          </a:p>
        </p:txBody>
      </p:sp>
      <p:sp>
        <p:nvSpPr>
          <p:cNvPr id="84" name="テキスト ボックス 83">
            <a:extLst>
              <a:ext uri="{FF2B5EF4-FFF2-40B4-BE49-F238E27FC236}">
                <a16:creationId xmlns:a16="http://schemas.microsoft.com/office/drawing/2014/main" id="{C45F6A02-657D-4BDD-B780-7FE82CE8F795}"/>
              </a:ext>
            </a:extLst>
          </p:cNvPr>
          <p:cNvSpPr txBox="1"/>
          <p:nvPr/>
        </p:nvSpPr>
        <p:spPr>
          <a:xfrm>
            <a:off x="2517305" y="1855850"/>
            <a:ext cx="8312620" cy="338554"/>
          </a:xfrm>
          <a:prstGeom prst="rect">
            <a:avLst/>
          </a:prstGeom>
          <a:noFill/>
        </p:spPr>
        <p:txBody>
          <a:bodyPr wrap="square" rtlCol="0">
            <a:spAutoFit/>
          </a:bodyPr>
          <a:lstStyle/>
          <a:p>
            <a:r>
              <a:rPr kumimoji="1" lang="ja-JP" altLang="en-US" sz="1600" dirty="0"/>
              <a:t>エネルギー消費の効率化等に資する我が国技術の国際実証事業（実証要件適合性等調査）</a:t>
            </a:r>
          </a:p>
        </p:txBody>
      </p:sp>
      <p:sp>
        <p:nvSpPr>
          <p:cNvPr id="21" name="テキスト ボックス 20">
            <a:extLst>
              <a:ext uri="{FF2B5EF4-FFF2-40B4-BE49-F238E27FC236}">
                <a16:creationId xmlns:a16="http://schemas.microsoft.com/office/drawing/2014/main" id="{727F6F52-66D0-4AD3-A54A-A70B8FDA7CD3}"/>
              </a:ext>
            </a:extLst>
          </p:cNvPr>
          <p:cNvSpPr txBox="1"/>
          <p:nvPr/>
        </p:nvSpPr>
        <p:spPr>
          <a:xfrm>
            <a:off x="635514" y="2688790"/>
            <a:ext cx="4616920" cy="338554"/>
          </a:xfrm>
          <a:prstGeom prst="rect">
            <a:avLst/>
          </a:prstGeom>
          <a:noFill/>
        </p:spPr>
        <p:txBody>
          <a:bodyPr wrap="square" rtlCol="0">
            <a:spAutoFit/>
          </a:bodyPr>
          <a:lstStyle/>
          <a:p>
            <a:r>
              <a:rPr kumimoji="1" lang="ja-JP" altLang="en-US" sz="1600" dirty="0"/>
              <a:t>⇒審査を経て、次のステップに移行するかどうかが決まる</a:t>
            </a:r>
          </a:p>
        </p:txBody>
      </p:sp>
      <p:sp>
        <p:nvSpPr>
          <p:cNvPr id="23" name="テキスト ボックス 22">
            <a:extLst>
              <a:ext uri="{FF2B5EF4-FFF2-40B4-BE49-F238E27FC236}">
                <a16:creationId xmlns:a16="http://schemas.microsoft.com/office/drawing/2014/main" id="{F92A3B13-5060-4224-B9B7-68634D6E3E21}"/>
              </a:ext>
            </a:extLst>
          </p:cNvPr>
          <p:cNvSpPr txBox="1"/>
          <p:nvPr/>
        </p:nvSpPr>
        <p:spPr>
          <a:xfrm>
            <a:off x="8762999" y="2688790"/>
            <a:ext cx="2657475" cy="338554"/>
          </a:xfrm>
          <a:prstGeom prst="rect">
            <a:avLst/>
          </a:prstGeom>
          <a:noFill/>
        </p:spPr>
        <p:txBody>
          <a:bodyPr wrap="square" rtlCol="0">
            <a:spAutoFit/>
          </a:bodyPr>
          <a:lstStyle/>
          <a:p>
            <a:pPr algn="ctr"/>
            <a:r>
              <a:rPr kumimoji="1" lang="ja-JP" altLang="en-US" sz="1600" dirty="0">
                <a:solidFill>
                  <a:schemeClr val="accent3"/>
                </a:solidFill>
              </a:rPr>
              <a:t>こちらの進捗は直接関係ない</a:t>
            </a:r>
          </a:p>
        </p:txBody>
      </p:sp>
      <p:sp>
        <p:nvSpPr>
          <p:cNvPr id="24" name="テキスト ボックス 23">
            <a:extLst>
              <a:ext uri="{FF2B5EF4-FFF2-40B4-BE49-F238E27FC236}">
                <a16:creationId xmlns:a16="http://schemas.microsoft.com/office/drawing/2014/main" id="{BB40DE8A-01B9-4730-9F85-C60E9F2D8633}"/>
              </a:ext>
            </a:extLst>
          </p:cNvPr>
          <p:cNvSpPr txBox="1"/>
          <p:nvPr/>
        </p:nvSpPr>
        <p:spPr>
          <a:xfrm>
            <a:off x="1872037" y="5349627"/>
            <a:ext cx="2657475" cy="338554"/>
          </a:xfrm>
          <a:prstGeom prst="rect">
            <a:avLst/>
          </a:prstGeom>
          <a:noFill/>
        </p:spPr>
        <p:txBody>
          <a:bodyPr wrap="square" rtlCol="0">
            <a:spAutoFit/>
          </a:bodyPr>
          <a:lstStyle/>
          <a:p>
            <a:pPr algn="ctr"/>
            <a:r>
              <a:rPr kumimoji="1" lang="ja-JP" altLang="en-US" sz="1600" dirty="0"/>
              <a:t>事業ファンドを管理する組織</a:t>
            </a:r>
          </a:p>
        </p:txBody>
      </p:sp>
      <p:sp>
        <p:nvSpPr>
          <p:cNvPr id="25" name="テキスト ボックス 24">
            <a:extLst>
              <a:ext uri="{FF2B5EF4-FFF2-40B4-BE49-F238E27FC236}">
                <a16:creationId xmlns:a16="http://schemas.microsoft.com/office/drawing/2014/main" id="{FC051684-60E0-49DA-A116-F0894AC727C8}"/>
              </a:ext>
            </a:extLst>
          </p:cNvPr>
          <p:cNvSpPr txBox="1"/>
          <p:nvPr/>
        </p:nvSpPr>
        <p:spPr>
          <a:xfrm>
            <a:off x="2517305" y="3401044"/>
            <a:ext cx="8312620" cy="338554"/>
          </a:xfrm>
          <a:prstGeom prst="rect">
            <a:avLst/>
          </a:prstGeom>
          <a:noFill/>
        </p:spPr>
        <p:txBody>
          <a:bodyPr wrap="square" rtlCol="0">
            <a:spAutoFit/>
          </a:bodyPr>
          <a:lstStyle/>
          <a:p>
            <a:r>
              <a:rPr kumimoji="1" lang="en-US" altLang="ja-JP" sz="1600" dirty="0"/>
              <a:t>2022</a:t>
            </a:r>
            <a:r>
              <a:rPr kumimoji="1" lang="ja-JP" altLang="en-US" sz="1600" dirty="0"/>
              <a:t>～</a:t>
            </a:r>
            <a:r>
              <a:rPr kumimoji="1" lang="en-US" altLang="ja-JP" sz="1600" dirty="0"/>
              <a:t>2025</a:t>
            </a:r>
            <a:r>
              <a:rPr kumimoji="1" lang="ja-JP" altLang="en-US" sz="1600" dirty="0"/>
              <a:t>年度の期間、カリフォルニア州 再生水プラント実証を進める</a:t>
            </a:r>
          </a:p>
        </p:txBody>
      </p:sp>
      <p:sp>
        <p:nvSpPr>
          <p:cNvPr id="26" name="正方形/長方形 25">
            <a:extLst>
              <a:ext uri="{FF2B5EF4-FFF2-40B4-BE49-F238E27FC236}">
                <a16:creationId xmlns:a16="http://schemas.microsoft.com/office/drawing/2014/main" id="{A62C4EC4-93B1-48C5-8247-B9F230AC3805}"/>
              </a:ext>
            </a:extLst>
          </p:cNvPr>
          <p:cNvSpPr/>
          <p:nvPr/>
        </p:nvSpPr>
        <p:spPr>
          <a:xfrm>
            <a:off x="446418" y="4002546"/>
            <a:ext cx="1207698" cy="48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米国</a:t>
            </a:r>
            <a:r>
              <a:rPr kumimoji="1" lang="en-US" altLang="ja-JP" dirty="0">
                <a:solidFill>
                  <a:schemeClr val="tx1"/>
                </a:solidFill>
              </a:rPr>
              <a:t>DoE</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D0F4627C-D257-437B-B12B-E3445713663E}"/>
              </a:ext>
            </a:extLst>
          </p:cNvPr>
          <p:cNvSpPr/>
          <p:nvPr/>
        </p:nvSpPr>
        <p:spPr>
          <a:xfrm>
            <a:off x="2377237" y="4002545"/>
            <a:ext cx="1647076" cy="4816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カリフォルニア州</a:t>
            </a:r>
          </a:p>
        </p:txBody>
      </p:sp>
      <p:cxnSp>
        <p:nvCxnSpPr>
          <p:cNvPr id="4" name="直線矢印コネクタ 3">
            <a:extLst>
              <a:ext uri="{FF2B5EF4-FFF2-40B4-BE49-F238E27FC236}">
                <a16:creationId xmlns:a16="http://schemas.microsoft.com/office/drawing/2014/main" id="{7FE0809A-084A-4918-B2BD-8EF2FBF01E0D}"/>
              </a:ext>
            </a:extLst>
          </p:cNvPr>
          <p:cNvCxnSpPr>
            <a:stCxn id="26" idx="3"/>
            <a:endCxn id="27" idx="1"/>
          </p:cNvCxnSpPr>
          <p:nvPr/>
        </p:nvCxnSpPr>
        <p:spPr>
          <a:xfrm>
            <a:off x="1654116" y="4243393"/>
            <a:ext cx="72312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A3634B-0412-4EDF-8312-B3CE280156B4}"/>
              </a:ext>
            </a:extLst>
          </p:cNvPr>
          <p:cNvSpPr txBox="1"/>
          <p:nvPr/>
        </p:nvSpPr>
        <p:spPr>
          <a:xfrm>
            <a:off x="1654116" y="3783676"/>
            <a:ext cx="769776" cy="338554"/>
          </a:xfrm>
          <a:prstGeom prst="rect">
            <a:avLst/>
          </a:prstGeom>
          <a:noFill/>
        </p:spPr>
        <p:txBody>
          <a:bodyPr wrap="square" rtlCol="0">
            <a:spAutoFit/>
          </a:bodyPr>
          <a:lstStyle/>
          <a:p>
            <a:pPr algn="ctr"/>
            <a:r>
              <a:rPr kumimoji="1" lang="en-US" altLang="ja-JP" sz="1600"/>
              <a:t>MOU</a:t>
            </a:r>
            <a:endParaRPr kumimoji="1" lang="ja-JP" altLang="en-US" sz="1600" dirty="0"/>
          </a:p>
        </p:txBody>
      </p:sp>
      <p:sp>
        <p:nvSpPr>
          <p:cNvPr id="32" name="正方形/長方形 31">
            <a:extLst>
              <a:ext uri="{FF2B5EF4-FFF2-40B4-BE49-F238E27FC236}">
                <a16:creationId xmlns:a16="http://schemas.microsoft.com/office/drawing/2014/main" id="{CE31830E-72C9-421D-991B-1B7498D3E0D7}"/>
              </a:ext>
            </a:extLst>
          </p:cNvPr>
          <p:cNvSpPr/>
          <p:nvPr/>
        </p:nvSpPr>
        <p:spPr>
          <a:xfrm>
            <a:off x="1829549" y="4734055"/>
            <a:ext cx="2742452" cy="535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National Alliance for</a:t>
            </a:r>
          </a:p>
          <a:p>
            <a:pPr algn="ctr"/>
            <a:r>
              <a:rPr kumimoji="1" lang="en-US" altLang="ja-JP" dirty="0">
                <a:solidFill>
                  <a:schemeClr val="tx1"/>
                </a:solidFill>
              </a:rPr>
              <a:t>Water Innovation(NAWI)</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3F263A1E-0EB2-4B5E-BD12-64C55E85326A}"/>
              </a:ext>
            </a:extLst>
          </p:cNvPr>
          <p:cNvSpPr/>
          <p:nvPr/>
        </p:nvSpPr>
        <p:spPr>
          <a:xfrm>
            <a:off x="5391524" y="4734054"/>
            <a:ext cx="1237875" cy="535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Carollo</a:t>
            </a:r>
            <a:endParaRPr kumimoji="1" lang="ja-JP" altLang="en-US" dirty="0">
              <a:solidFill>
                <a:schemeClr val="tx1"/>
              </a:solidFill>
            </a:endParaRPr>
          </a:p>
        </p:txBody>
      </p:sp>
      <p:cxnSp>
        <p:nvCxnSpPr>
          <p:cNvPr id="10" name="直線コネクタ 9">
            <a:extLst>
              <a:ext uri="{FF2B5EF4-FFF2-40B4-BE49-F238E27FC236}">
                <a16:creationId xmlns:a16="http://schemas.microsoft.com/office/drawing/2014/main" id="{6D39706D-E19F-46AC-8F1A-6D64687E76EE}"/>
              </a:ext>
            </a:extLst>
          </p:cNvPr>
          <p:cNvCxnSpPr>
            <a:cxnSpLocks/>
            <a:stCxn id="27" idx="2"/>
            <a:endCxn id="32" idx="0"/>
          </p:cNvCxnSpPr>
          <p:nvPr/>
        </p:nvCxnSpPr>
        <p:spPr>
          <a:xfrm>
            <a:off x="3200775" y="4484240"/>
            <a:ext cx="0" cy="24981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58772B1-F1BF-48EE-9D79-F2E8C62FB749}"/>
              </a:ext>
            </a:extLst>
          </p:cNvPr>
          <p:cNvCxnSpPr>
            <a:cxnSpLocks/>
            <a:stCxn id="33" idx="1"/>
            <a:endCxn id="32" idx="3"/>
          </p:cNvCxnSpPr>
          <p:nvPr/>
        </p:nvCxnSpPr>
        <p:spPr>
          <a:xfrm flipH="1">
            <a:off x="4572001" y="5001571"/>
            <a:ext cx="819523" cy="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8391056-33EE-4793-9FCA-74CEDDC57C67}"/>
              </a:ext>
            </a:extLst>
          </p:cNvPr>
          <p:cNvSpPr txBox="1"/>
          <p:nvPr/>
        </p:nvSpPr>
        <p:spPr>
          <a:xfrm>
            <a:off x="4801728" y="5349626"/>
            <a:ext cx="2415886" cy="338554"/>
          </a:xfrm>
          <a:prstGeom prst="rect">
            <a:avLst/>
          </a:prstGeom>
          <a:noFill/>
        </p:spPr>
        <p:txBody>
          <a:bodyPr wrap="square" rtlCol="0">
            <a:spAutoFit/>
          </a:bodyPr>
          <a:lstStyle/>
          <a:p>
            <a:pPr algn="ctr"/>
            <a:r>
              <a:rPr kumimoji="1" lang="ja-JP" altLang="en-US" sz="1600" dirty="0"/>
              <a:t>環境エンジニアリング企業</a:t>
            </a:r>
          </a:p>
        </p:txBody>
      </p:sp>
      <p:sp>
        <p:nvSpPr>
          <p:cNvPr id="45" name="正方形/長方形 44">
            <a:extLst>
              <a:ext uri="{FF2B5EF4-FFF2-40B4-BE49-F238E27FC236}">
                <a16:creationId xmlns:a16="http://schemas.microsoft.com/office/drawing/2014/main" id="{15974993-3DC9-45E2-A4C4-D809B4A9461F}"/>
              </a:ext>
            </a:extLst>
          </p:cNvPr>
          <p:cNvSpPr/>
          <p:nvPr/>
        </p:nvSpPr>
        <p:spPr>
          <a:xfrm>
            <a:off x="7582272" y="4734054"/>
            <a:ext cx="1514103" cy="5350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Yokogawa </a:t>
            </a:r>
            <a:endParaRPr kumimoji="1" lang="ja-JP" altLang="en-US" dirty="0">
              <a:solidFill>
                <a:schemeClr val="tx1"/>
              </a:solidFill>
            </a:endParaRPr>
          </a:p>
        </p:txBody>
      </p:sp>
      <p:cxnSp>
        <p:nvCxnSpPr>
          <p:cNvPr id="47" name="直線コネクタ 46">
            <a:extLst>
              <a:ext uri="{FF2B5EF4-FFF2-40B4-BE49-F238E27FC236}">
                <a16:creationId xmlns:a16="http://schemas.microsoft.com/office/drawing/2014/main" id="{4956DCBD-A595-4351-A9D9-29CD4704DB42}"/>
              </a:ext>
            </a:extLst>
          </p:cNvPr>
          <p:cNvCxnSpPr>
            <a:cxnSpLocks/>
            <a:stCxn id="45" idx="1"/>
            <a:endCxn id="33" idx="3"/>
          </p:cNvCxnSpPr>
          <p:nvPr/>
        </p:nvCxnSpPr>
        <p:spPr>
          <a:xfrm flipH="1">
            <a:off x="6629399" y="5001571"/>
            <a:ext cx="952873"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124C16C4-84E7-4AAF-B27A-C23723979648}"/>
              </a:ext>
            </a:extLst>
          </p:cNvPr>
          <p:cNvSpPr txBox="1"/>
          <p:nvPr/>
        </p:nvSpPr>
        <p:spPr>
          <a:xfrm>
            <a:off x="9096375" y="4698943"/>
            <a:ext cx="2382655" cy="338554"/>
          </a:xfrm>
          <a:prstGeom prst="rect">
            <a:avLst/>
          </a:prstGeom>
          <a:noFill/>
        </p:spPr>
        <p:txBody>
          <a:bodyPr wrap="square" rtlCol="0">
            <a:spAutoFit/>
          </a:bodyPr>
          <a:lstStyle/>
          <a:p>
            <a:pPr algn="ctr"/>
            <a:r>
              <a:rPr kumimoji="1" lang="en-US" altLang="ja-JP" sz="1600" dirty="0"/>
              <a:t>YCA</a:t>
            </a:r>
            <a:r>
              <a:rPr kumimoji="1" lang="ja-JP" altLang="en-US" sz="1600" dirty="0"/>
              <a:t>：プロジェクト管理</a:t>
            </a:r>
          </a:p>
        </p:txBody>
      </p:sp>
      <p:sp>
        <p:nvSpPr>
          <p:cNvPr id="51" name="テキスト ボックス 50">
            <a:extLst>
              <a:ext uri="{FF2B5EF4-FFF2-40B4-BE49-F238E27FC236}">
                <a16:creationId xmlns:a16="http://schemas.microsoft.com/office/drawing/2014/main" id="{C7E93B2D-9B3B-46F3-A770-030FDA4B085B}"/>
              </a:ext>
            </a:extLst>
          </p:cNvPr>
          <p:cNvSpPr txBox="1"/>
          <p:nvPr/>
        </p:nvSpPr>
        <p:spPr>
          <a:xfrm>
            <a:off x="9096375" y="4998582"/>
            <a:ext cx="2382655" cy="338554"/>
          </a:xfrm>
          <a:prstGeom prst="rect">
            <a:avLst/>
          </a:prstGeom>
          <a:noFill/>
        </p:spPr>
        <p:txBody>
          <a:bodyPr wrap="square" rtlCol="0">
            <a:spAutoFit/>
          </a:bodyPr>
          <a:lstStyle/>
          <a:p>
            <a:pPr algn="ctr"/>
            <a:r>
              <a:rPr kumimoji="1" lang="en-US" altLang="ja-JP" sz="1600" dirty="0"/>
              <a:t>YHQ</a:t>
            </a:r>
            <a:r>
              <a:rPr kumimoji="1" lang="ja-JP" altLang="en-US" sz="1600" dirty="0"/>
              <a:t>：プロジェクト実行</a:t>
            </a:r>
          </a:p>
        </p:txBody>
      </p:sp>
      <p:sp>
        <p:nvSpPr>
          <p:cNvPr id="52" name="テキスト ボックス 51">
            <a:extLst>
              <a:ext uri="{FF2B5EF4-FFF2-40B4-BE49-F238E27FC236}">
                <a16:creationId xmlns:a16="http://schemas.microsoft.com/office/drawing/2014/main" id="{9E178F1F-4DDF-4947-B161-D29D75DFCDAE}"/>
              </a:ext>
            </a:extLst>
          </p:cNvPr>
          <p:cNvSpPr txBox="1"/>
          <p:nvPr/>
        </p:nvSpPr>
        <p:spPr>
          <a:xfrm>
            <a:off x="5269099" y="5599443"/>
            <a:ext cx="1524611" cy="338554"/>
          </a:xfrm>
          <a:prstGeom prst="rect">
            <a:avLst/>
          </a:prstGeom>
          <a:noFill/>
        </p:spPr>
        <p:txBody>
          <a:bodyPr wrap="square" rtlCol="0">
            <a:spAutoFit/>
          </a:bodyPr>
          <a:lstStyle/>
          <a:p>
            <a:pPr algn="ctr"/>
            <a:r>
              <a:rPr kumimoji="1" lang="ja-JP" altLang="en-US" sz="1600" dirty="0"/>
              <a:t>研究代表者</a:t>
            </a:r>
            <a:r>
              <a:rPr kumimoji="1" lang="en-US" altLang="ja-JP" sz="1600" dirty="0"/>
              <a:t>PI</a:t>
            </a:r>
            <a:endParaRPr kumimoji="1" lang="ja-JP" altLang="en-US" sz="1600" dirty="0"/>
          </a:p>
        </p:txBody>
      </p:sp>
      <p:sp>
        <p:nvSpPr>
          <p:cNvPr id="53" name="正方形/長方形 52">
            <a:extLst>
              <a:ext uri="{FF2B5EF4-FFF2-40B4-BE49-F238E27FC236}">
                <a16:creationId xmlns:a16="http://schemas.microsoft.com/office/drawing/2014/main" id="{3B5674B5-989C-40EA-B8A8-8A0B3B5D13A6}"/>
              </a:ext>
            </a:extLst>
          </p:cNvPr>
          <p:cNvSpPr/>
          <p:nvPr/>
        </p:nvSpPr>
        <p:spPr>
          <a:xfrm>
            <a:off x="4844217" y="4474353"/>
            <a:ext cx="6588428" cy="154544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4" name="テキスト ボックス 53">
            <a:extLst>
              <a:ext uri="{FF2B5EF4-FFF2-40B4-BE49-F238E27FC236}">
                <a16:creationId xmlns:a16="http://schemas.microsoft.com/office/drawing/2014/main" id="{950469C9-AA4A-4D7E-8BEA-21267C9AFD35}"/>
              </a:ext>
            </a:extLst>
          </p:cNvPr>
          <p:cNvSpPr txBox="1"/>
          <p:nvPr/>
        </p:nvSpPr>
        <p:spPr>
          <a:xfrm>
            <a:off x="7420347" y="5349626"/>
            <a:ext cx="1815091" cy="584775"/>
          </a:xfrm>
          <a:prstGeom prst="rect">
            <a:avLst/>
          </a:prstGeom>
          <a:noFill/>
        </p:spPr>
        <p:txBody>
          <a:bodyPr wrap="square" rtlCol="0">
            <a:spAutoFit/>
          </a:bodyPr>
          <a:lstStyle/>
          <a:p>
            <a:pPr algn="ctr"/>
            <a:r>
              <a:rPr kumimoji="1" lang="ja-JP" altLang="en-US" sz="1600" dirty="0">
                <a:solidFill>
                  <a:schemeClr val="accent4"/>
                </a:solidFill>
              </a:rPr>
              <a:t>高度水処理施設・</a:t>
            </a:r>
            <a:endParaRPr kumimoji="1" lang="en-US" altLang="ja-JP" sz="1600" dirty="0">
              <a:solidFill>
                <a:schemeClr val="accent4"/>
              </a:solidFill>
            </a:endParaRPr>
          </a:p>
          <a:p>
            <a:pPr algn="ctr"/>
            <a:r>
              <a:rPr kumimoji="1" lang="en-US" altLang="ja-JP" sz="1600" dirty="0">
                <a:solidFill>
                  <a:schemeClr val="accent4"/>
                </a:solidFill>
              </a:rPr>
              <a:t>RO</a:t>
            </a:r>
            <a:r>
              <a:rPr kumimoji="1" lang="ja-JP" altLang="en-US" sz="1600" dirty="0">
                <a:solidFill>
                  <a:schemeClr val="accent4"/>
                </a:solidFill>
              </a:rPr>
              <a:t>膜最適化</a:t>
            </a:r>
          </a:p>
        </p:txBody>
      </p:sp>
    </p:spTree>
    <p:extLst>
      <p:ext uri="{BB962C8B-B14F-4D97-AF65-F5344CB8AC3E}">
        <p14:creationId xmlns:p14="http://schemas.microsoft.com/office/powerpoint/2010/main" val="377688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線コネクタ 35">
            <a:extLst>
              <a:ext uri="{FF2B5EF4-FFF2-40B4-BE49-F238E27FC236}">
                <a16:creationId xmlns:a16="http://schemas.microsoft.com/office/drawing/2014/main" id="{0908E310-9126-42CF-9D16-FE71D8339250}"/>
              </a:ext>
            </a:extLst>
          </p:cNvPr>
          <p:cNvCxnSpPr>
            <a:cxnSpLocks/>
          </p:cNvCxnSpPr>
          <p:nvPr/>
        </p:nvCxnSpPr>
        <p:spPr>
          <a:xfrm flipH="1">
            <a:off x="0" y="4991100"/>
            <a:ext cx="12115801" cy="0"/>
          </a:xfrm>
          <a:prstGeom prst="line">
            <a:avLst/>
          </a:prstGeom>
          <a:ln w="1270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5940B86-52B3-4FA8-A52A-6FD5AE7AAE6B}"/>
              </a:ext>
            </a:extLst>
          </p:cNvPr>
          <p:cNvCxnSpPr>
            <a:cxnSpLocks/>
          </p:cNvCxnSpPr>
          <p:nvPr/>
        </p:nvCxnSpPr>
        <p:spPr>
          <a:xfrm>
            <a:off x="1940666" y="1602078"/>
            <a:ext cx="0" cy="4436772"/>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1F5D227-715A-4AE4-A979-1FCEBD0086DC}"/>
              </a:ext>
            </a:extLst>
          </p:cNvPr>
          <p:cNvCxnSpPr>
            <a:cxnSpLocks/>
          </p:cNvCxnSpPr>
          <p:nvPr/>
        </p:nvCxnSpPr>
        <p:spPr>
          <a:xfrm>
            <a:off x="4457973" y="1602078"/>
            <a:ext cx="0" cy="4436772"/>
          </a:xfrm>
          <a:prstGeom prst="line">
            <a:avLst/>
          </a:prstGeom>
          <a:ln w="19050">
            <a:solidFill>
              <a:schemeClr val="bg1">
                <a:lumMod val="8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D991EAB-216D-4A98-B602-F7A31986893B}"/>
              </a:ext>
            </a:extLst>
          </p:cNvPr>
          <p:cNvCxnSpPr>
            <a:cxnSpLocks/>
          </p:cNvCxnSpPr>
          <p:nvPr/>
        </p:nvCxnSpPr>
        <p:spPr>
          <a:xfrm>
            <a:off x="6982098" y="1602078"/>
            <a:ext cx="0" cy="4436772"/>
          </a:xfrm>
          <a:prstGeom prst="line">
            <a:avLst/>
          </a:prstGeom>
          <a:ln w="19050">
            <a:solidFill>
              <a:schemeClr val="bg1">
                <a:lumMod val="8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8272"/>
            <a:ext cx="11400125" cy="518094"/>
          </a:xfrm>
        </p:spPr>
        <p:txBody>
          <a:bodyPr/>
          <a:lstStyle/>
          <a:p>
            <a:r>
              <a:rPr lang="en-US" altLang="ja-JP" dirty="0"/>
              <a:t>NAWI PJT</a:t>
            </a:r>
            <a:r>
              <a:rPr lang="ja-JP" altLang="en-US" dirty="0"/>
              <a:t>：スケジュール</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 name="テキスト ボックス 7">
            <a:extLst>
              <a:ext uri="{FF2B5EF4-FFF2-40B4-BE49-F238E27FC236}">
                <a16:creationId xmlns:a16="http://schemas.microsoft.com/office/drawing/2014/main" id="{41267952-0902-4A58-A8B6-7F73B56B8CD3}"/>
              </a:ext>
            </a:extLst>
          </p:cNvPr>
          <p:cNvSpPr txBox="1"/>
          <p:nvPr/>
        </p:nvSpPr>
        <p:spPr>
          <a:xfrm>
            <a:off x="5364878" y="2977925"/>
            <a:ext cx="1616939" cy="338554"/>
          </a:xfrm>
          <a:prstGeom prst="rect">
            <a:avLst/>
          </a:prstGeom>
          <a:noFill/>
        </p:spPr>
        <p:txBody>
          <a:bodyPr wrap="square" rtlCol="0">
            <a:spAutoFit/>
          </a:bodyPr>
          <a:lstStyle/>
          <a:p>
            <a:pPr algn="ctr"/>
            <a:r>
              <a:rPr kumimoji="1" lang="ja-JP" altLang="en-US" sz="1600" dirty="0"/>
              <a:t>中間報告会？</a:t>
            </a:r>
          </a:p>
        </p:txBody>
      </p:sp>
      <p:graphicFrame>
        <p:nvGraphicFramePr>
          <p:cNvPr id="10" name="コンテンツ プレースホルダー 6">
            <a:extLst>
              <a:ext uri="{FF2B5EF4-FFF2-40B4-BE49-F238E27FC236}">
                <a16:creationId xmlns:a16="http://schemas.microsoft.com/office/drawing/2014/main" id="{9ECED55F-E71D-4A94-9E8D-4F5143CAA78E}"/>
              </a:ext>
            </a:extLst>
          </p:cNvPr>
          <p:cNvGraphicFramePr>
            <a:graphicFrameLocks/>
          </p:cNvGraphicFramePr>
          <p:nvPr>
            <p:extLst>
              <p:ext uri="{D42A27DB-BD31-4B8C-83A1-F6EECF244321}">
                <p14:modId xmlns:p14="http://schemas.microsoft.com/office/powerpoint/2010/main" val="2832503429"/>
              </p:ext>
            </p:extLst>
          </p:nvPr>
        </p:nvGraphicFramePr>
        <p:xfrm>
          <a:off x="138773" y="901038"/>
          <a:ext cx="11880000" cy="70104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840000">
                  <a:extLst>
                    <a:ext uri="{9D8B030D-6E8A-4147-A177-3AD203B41FA5}">
                      <a16:colId xmlns:a16="http://schemas.microsoft.com/office/drawing/2014/main" val="3320444244"/>
                    </a:ext>
                  </a:extLst>
                </a:gridCol>
                <a:gridCol w="840000">
                  <a:extLst>
                    <a:ext uri="{9D8B030D-6E8A-4147-A177-3AD203B41FA5}">
                      <a16:colId xmlns:a16="http://schemas.microsoft.com/office/drawing/2014/main" val="1450184774"/>
                    </a:ext>
                  </a:extLst>
                </a:gridCol>
                <a:gridCol w="840000">
                  <a:extLst>
                    <a:ext uri="{9D8B030D-6E8A-4147-A177-3AD203B41FA5}">
                      <a16:colId xmlns:a16="http://schemas.microsoft.com/office/drawing/2014/main" val="2491870823"/>
                    </a:ext>
                  </a:extLst>
                </a:gridCol>
                <a:gridCol w="840000">
                  <a:extLst>
                    <a:ext uri="{9D8B030D-6E8A-4147-A177-3AD203B41FA5}">
                      <a16:colId xmlns:a16="http://schemas.microsoft.com/office/drawing/2014/main" val="869470032"/>
                    </a:ext>
                  </a:extLst>
                </a:gridCol>
                <a:gridCol w="840000">
                  <a:extLst>
                    <a:ext uri="{9D8B030D-6E8A-4147-A177-3AD203B41FA5}">
                      <a16:colId xmlns:a16="http://schemas.microsoft.com/office/drawing/2014/main" val="1542889882"/>
                    </a:ext>
                  </a:extLst>
                </a:gridCol>
                <a:gridCol w="840000">
                  <a:extLst>
                    <a:ext uri="{9D8B030D-6E8A-4147-A177-3AD203B41FA5}">
                      <a16:colId xmlns:a16="http://schemas.microsoft.com/office/drawing/2014/main" val="2316652153"/>
                    </a:ext>
                  </a:extLst>
                </a:gridCol>
                <a:gridCol w="840000">
                  <a:extLst>
                    <a:ext uri="{9D8B030D-6E8A-4147-A177-3AD203B41FA5}">
                      <a16:colId xmlns:a16="http://schemas.microsoft.com/office/drawing/2014/main" val="2652370762"/>
                    </a:ext>
                  </a:extLst>
                </a:gridCol>
                <a:gridCol w="840000">
                  <a:extLst>
                    <a:ext uri="{9D8B030D-6E8A-4147-A177-3AD203B41FA5}">
                      <a16:colId xmlns:a16="http://schemas.microsoft.com/office/drawing/2014/main" val="2188904564"/>
                    </a:ext>
                  </a:extLst>
                </a:gridCol>
                <a:gridCol w="840000">
                  <a:extLst>
                    <a:ext uri="{9D8B030D-6E8A-4147-A177-3AD203B41FA5}">
                      <a16:colId xmlns:a16="http://schemas.microsoft.com/office/drawing/2014/main" val="2206129786"/>
                    </a:ext>
                  </a:extLst>
                </a:gridCol>
                <a:gridCol w="840000">
                  <a:extLst>
                    <a:ext uri="{9D8B030D-6E8A-4147-A177-3AD203B41FA5}">
                      <a16:colId xmlns:a16="http://schemas.microsoft.com/office/drawing/2014/main" val="1552732749"/>
                    </a:ext>
                  </a:extLst>
                </a:gridCol>
                <a:gridCol w="840000">
                  <a:extLst>
                    <a:ext uri="{9D8B030D-6E8A-4147-A177-3AD203B41FA5}">
                      <a16:colId xmlns:a16="http://schemas.microsoft.com/office/drawing/2014/main" val="1995417365"/>
                    </a:ext>
                  </a:extLst>
                </a:gridCol>
                <a:gridCol w="840000">
                  <a:extLst>
                    <a:ext uri="{9D8B030D-6E8A-4147-A177-3AD203B41FA5}">
                      <a16:colId xmlns:a16="http://schemas.microsoft.com/office/drawing/2014/main" val="159110547"/>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dirty="0"/>
                        <a:t>2022</a:t>
                      </a:r>
                      <a:r>
                        <a:rPr kumimoji="1" lang="ja-JP" altLang="en-US" dirty="0"/>
                        <a:t>年度 </a:t>
                      </a:r>
                      <a:r>
                        <a:rPr kumimoji="1" lang="en-US" altLang="ja-JP" dirty="0"/>
                        <a:t>3Q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tcPr>
                </a:tc>
                <a:tc hMerge="1">
                  <a:txBody>
                    <a:bodyPr/>
                    <a:lstStyle/>
                    <a:p>
                      <a:endParaRPr kumimoji="1" lang="ja-JP" altLang="en-US"/>
                    </a:p>
                  </a:txBody>
                  <a:tcPr/>
                </a:tc>
                <a:tc gridSpan="3">
                  <a:txBody>
                    <a:bodyPr/>
                    <a:lstStyle/>
                    <a:p>
                      <a:pPr algn="ctr"/>
                      <a:r>
                        <a:rPr kumimoji="1" lang="en-US" altLang="ja-JP" dirty="0"/>
                        <a:t>2022</a:t>
                      </a:r>
                      <a:r>
                        <a:rPr kumimoji="1" lang="ja-JP" altLang="en-US" dirty="0"/>
                        <a:t>年度 </a:t>
                      </a: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2023</a:t>
                      </a:r>
                      <a:r>
                        <a:rPr kumimoji="1" lang="ja-JP" altLang="en-US" dirty="0"/>
                        <a:t>年度 </a:t>
                      </a:r>
                      <a:r>
                        <a:rPr kumimoji="1" lang="en-US" altLang="ja-JP" dirty="0"/>
                        <a:t>1Q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dirty="0"/>
                        <a:t>2023</a:t>
                      </a:r>
                      <a:r>
                        <a:rPr kumimoji="1" lang="ja-JP" altLang="en-US" dirty="0"/>
                        <a:t>年度 </a:t>
                      </a: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979225261"/>
                  </a:ext>
                </a:extLst>
              </a:tr>
              <a:tr h="266148">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10</a:t>
                      </a:r>
                      <a:r>
                        <a:rPr kumimoji="1" lang="ja-JP" altLang="en-US" sz="1600"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11</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kumimoji="1" lang="en-US" altLang="ja-JP" sz="1600" dirty="0"/>
                        <a:t>12</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kumimoji="1" lang="en-US" altLang="ja-JP" sz="1600" dirty="0"/>
                        <a:t>1</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2</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3</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4</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5</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6</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7</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8</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9</a:t>
                      </a:r>
                      <a:r>
                        <a:rPr kumimoji="1" lang="ja-JP" altLang="en-US" sz="1600"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070490"/>
                  </a:ext>
                </a:extLst>
              </a:tr>
            </a:tbl>
          </a:graphicData>
        </a:graphic>
      </p:graphicFrame>
      <p:sp>
        <p:nvSpPr>
          <p:cNvPr id="11" name="テキスト ボックス 10">
            <a:extLst>
              <a:ext uri="{FF2B5EF4-FFF2-40B4-BE49-F238E27FC236}">
                <a16:creationId xmlns:a16="http://schemas.microsoft.com/office/drawing/2014/main" id="{A7B05BA6-854C-4E3E-9B9B-C2F10BBD7594}"/>
              </a:ext>
            </a:extLst>
          </p:cNvPr>
          <p:cNvSpPr txBox="1"/>
          <p:nvPr/>
        </p:nvSpPr>
        <p:spPr>
          <a:xfrm>
            <a:off x="-91046" y="2671184"/>
            <a:ext cx="2121363" cy="338554"/>
          </a:xfrm>
          <a:prstGeom prst="rect">
            <a:avLst/>
          </a:prstGeom>
          <a:noFill/>
        </p:spPr>
        <p:txBody>
          <a:bodyPr wrap="square" rtlCol="0">
            <a:spAutoFit/>
          </a:bodyPr>
          <a:lstStyle/>
          <a:p>
            <a:pPr algn="ctr"/>
            <a:r>
              <a:rPr kumimoji="1" lang="ja-JP" altLang="en-US" sz="1600" dirty="0"/>
              <a:t>オンラインデータの受領</a:t>
            </a:r>
          </a:p>
        </p:txBody>
      </p:sp>
      <p:sp>
        <p:nvSpPr>
          <p:cNvPr id="12" name="テキスト ボックス 11">
            <a:extLst>
              <a:ext uri="{FF2B5EF4-FFF2-40B4-BE49-F238E27FC236}">
                <a16:creationId xmlns:a16="http://schemas.microsoft.com/office/drawing/2014/main" id="{BF414A98-70CE-4F09-8FC5-BD5C716CC9FF}"/>
              </a:ext>
            </a:extLst>
          </p:cNvPr>
          <p:cNvSpPr txBox="1"/>
          <p:nvPr/>
        </p:nvSpPr>
        <p:spPr>
          <a:xfrm>
            <a:off x="30487" y="1904362"/>
            <a:ext cx="1865261" cy="369332"/>
          </a:xfrm>
          <a:prstGeom prst="rect">
            <a:avLst/>
          </a:prstGeom>
          <a:noFill/>
        </p:spPr>
        <p:txBody>
          <a:bodyPr wrap="square" rtlCol="0">
            <a:spAutoFit/>
          </a:bodyPr>
          <a:lstStyle/>
          <a:p>
            <a:pPr algn="ctr"/>
            <a:r>
              <a:rPr kumimoji="1" lang="en-US" altLang="ja-JP" dirty="0"/>
              <a:t>Task1. </a:t>
            </a:r>
            <a:r>
              <a:rPr kumimoji="1" lang="ja-JP" altLang="en-US" dirty="0"/>
              <a:t>机上評価</a:t>
            </a:r>
          </a:p>
        </p:txBody>
      </p:sp>
      <p:cxnSp>
        <p:nvCxnSpPr>
          <p:cNvPr id="15" name="直線矢印コネクタ 14">
            <a:extLst>
              <a:ext uri="{FF2B5EF4-FFF2-40B4-BE49-F238E27FC236}">
                <a16:creationId xmlns:a16="http://schemas.microsoft.com/office/drawing/2014/main" id="{BB4A72CF-DAE4-409F-8528-5B53D17D8D97}"/>
              </a:ext>
            </a:extLst>
          </p:cNvPr>
          <p:cNvCxnSpPr>
            <a:cxnSpLocks/>
          </p:cNvCxnSpPr>
          <p:nvPr/>
        </p:nvCxnSpPr>
        <p:spPr>
          <a:xfrm flipV="1">
            <a:off x="1950191" y="2072473"/>
            <a:ext cx="9251209" cy="1"/>
          </a:xfrm>
          <a:prstGeom prst="straightConnector1">
            <a:avLst/>
          </a:prstGeom>
          <a:ln>
            <a:solidFill>
              <a:schemeClr val="tx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18" name="直線矢印コネクタ 17">
            <a:extLst>
              <a:ext uri="{FF2B5EF4-FFF2-40B4-BE49-F238E27FC236}">
                <a16:creationId xmlns:a16="http://schemas.microsoft.com/office/drawing/2014/main" id="{E8FAF870-33A0-4697-9DA4-50658A0D96D9}"/>
              </a:ext>
            </a:extLst>
          </p:cNvPr>
          <p:cNvCxnSpPr>
            <a:cxnSpLocks/>
          </p:cNvCxnSpPr>
          <p:nvPr/>
        </p:nvCxnSpPr>
        <p:spPr>
          <a:xfrm>
            <a:off x="1933848" y="2836272"/>
            <a:ext cx="1712724" cy="0"/>
          </a:xfrm>
          <a:prstGeom prst="straightConnector1">
            <a:avLst/>
          </a:prstGeom>
          <a:ln>
            <a:solidFill>
              <a:schemeClr val="tx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0" name="テキスト ボックス 19">
            <a:extLst>
              <a:ext uri="{FF2B5EF4-FFF2-40B4-BE49-F238E27FC236}">
                <a16:creationId xmlns:a16="http://schemas.microsoft.com/office/drawing/2014/main" id="{0D2582C9-76EB-4576-8EA6-9E9DA24E4029}"/>
              </a:ext>
            </a:extLst>
          </p:cNvPr>
          <p:cNvSpPr txBox="1"/>
          <p:nvPr/>
        </p:nvSpPr>
        <p:spPr>
          <a:xfrm>
            <a:off x="19051" y="3487565"/>
            <a:ext cx="1931140" cy="338554"/>
          </a:xfrm>
          <a:prstGeom prst="rect">
            <a:avLst/>
          </a:prstGeom>
          <a:noFill/>
        </p:spPr>
        <p:txBody>
          <a:bodyPr wrap="square" rtlCol="0">
            <a:spAutoFit/>
          </a:bodyPr>
          <a:lstStyle/>
          <a:p>
            <a:pPr algn="ctr"/>
            <a:r>
              <a:rPr kumimoji="1" lang="en-US" altLang="ja-JP" sz="1600" dirty="0">
                <a:solidFill>
                  <a:schemeClr val="accent4"/>
                </a:solidFill>
              </a:rPr>
              <a:t>RO</a:t>
            </a:r>
            <a:r>
              <a:rPr kumimoji="1" lang="ja-JP" altLang="en-US" sz="1600" dirty="0">
                <a:solidFill>
                  <a:schemeClr val="accent4"/>
                </a:solidFill>
              </a:rPr>
              <a:t>高度処理最適化</a:t>
            </a:r>
          </a:p>
        </p:txBody>
      </p:sp>
      <p:cxnSp>
        <p:nvCxnSpPr>
          <p:cNvPr id="24" name="直線矢印コネクタ 23">
            <a:extLst>
              <a:ext uri="{FF2B5EF4-FFF2-40B4-BE49-F238E27FC236}">
                <a16:creationId xmlns:a16="http://schemas.microsoft.com/office/drawing/2014/main" id="{0142A3DE-F534-46E5-98D9-637F5E764227}"/>
              </a:ext>
            </a:extLst>
          </p:cNvPr>
          <p:cNvCxnSpPr>
            <a:cxnSpLocks/>
          </p:cNvCxnSpPr>
          <p:nvPr/>
        </p:nvCxnSpPr>
        <p:spPr>
          <a:xfrm>
            <a:off x="3646572" y="3644384"/>
            <a:ext cx="5049753" cy="0"/>
          </a:xfrm>
          <a:prstGeom prst="straightConnector1">
            <a:avLst/>
          </a:prstGeom>
          <a:ln>
            <a:solidFill>
              <a:schemeClr val="tx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1" name="直線コネクタ 30">
            <a:extLst>
              <a:ext uri="{FF2B5EF4-FFF2-40B4-BE49-F238E27FC236}">
                <a16:creationId xmlns:a16="http://schemas.microsoft.com/office/drawing/2014/main" id="{63EACC90-4CB3-4406-A48D-CF8D49687149}"/>
              </a:ext>
            </a:extLst>
          </p:cNvPr>
          <p:cNvCxnSpPr>
            <a:cxnSpLocks/>
          </p:cNvCxnSpPr>
          <p:nvPr/>
        </p:nvCxnSpPr>
        <p:spPr>
          <a:xfrm>
            <a:off x="9496698" y="1602078"/>
            <a:ext cx="0" cy="4436772"/>
          </a:xfrm>
          <a:prstGeom prst="line">
            <a:avLst/>
          </a:prstGeom>
          <a:ln w="19050">
            <a:solidFill>
              <a:schemeClr val="bg1">
                <a:lumMod val="8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F134F21-F501-4B42-B940-D4F809E6BBD7}"/>
              </a:ext>
            </a:extLst>
          </p:cNvPr>
          <p:cNvSpPr txBox="1"/>
          <p:nvPr/>
        </p:nvSpPr>
        <p:spPr>
          <a:xfrm>
            <a:off x="189542" y="4335290"/>
            <a:ext cx="1560188" cy="338554"/>
          </a:xfrm>
          <a:prstGeom prst="rect">
            <a:avLst/>
          </a:prstGeom>
          <a:noFill/>
        </p:spPr>
        <p:txBody>
          <a:bodyPr wrap="square" rtlCol="0">
            <a:spAutoFit/>
          </a:bodyPr>
          <a:lstStyle/>
          <a:p>
            <a:pPr algn="ctr"/>
            <a:r>
              <a:rPr kumimoji="1" lang="ja-JP" altLang="en-US" sz="1600" dirty="0"/>
              <a:t>プラン選択</a:t>
            </a:r>
          </a:p>
        </p:txBody>
      </p:sp>
      <p:cxnSp>
        <p:nvCxnSpPr>
          <p:cNvPr id="34" name="直線矢印コネクタ 33">
            <a:extLst>
              <a:ext uri="{FF2B5EF4-FFF2-40B4-BE49-F238E27FC236}">
                <a16:creationId xmlns:a16="http://schemas.microsoft.com/office/drawing/2014/main" id="{DC713590-F246-44A0-A94C-CD8B71BD2E92}"/>
              </a:ext>
            </a:extLst>
          </p:cNvPr>
          <p:cNvCxnSpPr>
            <a:cxnSpLocks/>
          </p:cNvCxnSpPr>
          <p:nvPr/>
        </p:nvCxnSpPr>
        <p:spPr>
          <a:xfrm>
            <a:off x="8696325" y="4504567"/>
            <a:ext cx="2505075" cy="0"/>
          </a:xfrm>
          <a:prstGeom prst="straightConnector1">
            <a:avLst/>
          </a:prstGeom>
          <a:ln>
            <a:solidFill>
              <a:schemeClr val="tx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9" name="テキスト ボックス 38">
            <a:extLst>
              <a:ext uri="{FF2B5EF4-FFF2-40B4-BE49-F238E27FC236}">
                <a16:creationId xmlns:a16="http://schemas.microsoft.com/office/drawing/2014/main" id="{7D596634-2734-4FA5-A083-32DC68329102}"/>
              </a:ext>
            </a:extLst>
          </p:cNvPr>
          <p:cNvSpPr txBox="1"/>
          <p:nvPr/>
        </p:nvSpPr>
        <p:spPr>
          <a:xfrm>
            <a:off x="30487" y="5237469"/>
            <a:ext cx="1865261" cy="646331"/>
          </a:xfrm>
          <a:prstGeom prst="rect">
            <a:avLst/>
          </a:prstGeom>
          <a:noFill/>
        </p:spPr>
        <p:txBody>
          <a:bodyPr wrap="square" rtlCol="0">
            <a:spAutoFit/>
          </a:bodyPr>
          <a:lstStyle/>
          <a:p>
            <a:pPr algn="ctr"/>
            <a:r>
              <a:rPr kumimoji="1" lang="en-US" altLang="ja-JP" dirty="0"/>
              <a:t>Task2. </a:t>
            </a:r>
            <a:r>
              <a:rPr kumimoji="1" lang="ja-JP" altLang="en-US" dirty="0"/>
              <a:t>パイロット実装</a:t>
            </a:r>
            <a:r>
              <a:rPr kumimoji="1" lang="en-US" altLang="ja-JP" dirty="0"/>
              <a:t>&amp;</a:t>
            </a:r>
            <a:r>
              <a:rPr kumimoji="1" lang="ja-JP" altLang="en-US" dirty="0"/>
              <a:t>評価</a:t>
            </a:r>
          </a:p>
        </p:txBody>
      </p:sp>
      <p:sp>
        <p:nvSpPr>
          <p:cNvPr id="40" name="二等辺三角形 39">
            <a:extLst>
              <a:ext uri="{FF2B5EF4-FFF2-40B4-BE49-F238E27FC236}">
                <a16:creationId xmlns:a16="http://schemas.microsoft.com/office/drawing/2014/main" id="{9D9A5E70-76AB-416A-9829-5914E03AB2A5}"/>
              </a:ext>
            </a:extLst>
          </p:cNvPr>
          <p:cNvSpPr/>
          <p:nvPr/>
        </p:nvSpPr>
        <p:spPr>
          <a:xfrm flipV="1">
            <a:off x="5966321" y="3378542"/>
            <a:ext cx="410253" cy="218046"/>
          </a:xfrm>
          <a:prstGeom prst="triangl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A634F19B-9CB1-49AD-A39B-C6FAEE7EC21A}"/>
              </a:ext>
            </a:extLst>
          </p:cNvPr>
          <p:cNvSpPr txBox="1"/>
          <p:nvPr/>
        </p:nvSpPr>
        <p:spPr>
          <a:xfrm>
            <a:off x="7818077" y="2977925"/>
            <a:ext cx="1369735" cy="338554"/>
          </a:xfrm>
          <a:prstGeom prst="rect">
            <a:avLst/>
          </a:prstGeom>
          <a:noFill/>
        </p:spPr>
        <p:txBody>
          <a:bodyPr wrap="square" rtlCol="0">
            <a:spAutoFit/>
          </a:bodyPr>
          <a:lstStyle/>
          <a:p>
            <a:pPr algn="ctr"/>
            <a:r>
              <a:rPr kumimoji="1" lang="ja-JP" altLang="en-US" sz="1600" dirty="0"/>
              <a:t>最終報告会</a:t>
            </a:r>
          </a:p>
        </p:txBody>
      </p:sp>
      <p:sp>
        <p:nvSpPr>
          <p:cNvPr id="43" name="二等辺三角形 42">
            <a:extLst>
              <a:ext uri="{FF2B5EF4-FFF2-40B4-BE49-F238E27FC236}">
                <a16:creationId xmlns:a16="http://schemas.microsoft.com/office/drawing/2014/main" id="{B341110F-D1A2-42A7-A6C8-8B68A4D1C584}"/>
              </a:ext>
            </a:extLst>
          </p:cNvPr>
          <p:cNvSpPr/>
          <p:nvPr/>
        </p:nvSpPr>
        <p:spPr>
          <a:xfrm flipV="1">
            <a:off x="8286170" y="3378542"/>
            <a:ext cx="410253" cy="218046"/>
          </a:xfrm>
          <a:prstGeom prst="triangl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6" name="直線矢印コネクタ 45">
            <a:extLst>
              <a:ext uri="{FF2B5EF4-FFF2-40B4-BE49-F238E27FC236}">
                <a16:creationId xmlns:a16="http://schemas.microsoft.com/office/drawing/2014/main" id="{F9378772-470E-424D-92D1-9C01FFB8A16E}"/>
              </a:ext>
            </a:extLst>
          </p:cNvPr>
          <p:cNvCxnSpPr>
            <a:cxnSpLocks/>
          </p:cNvCxnSpPr>
          <p:nvPr/>
        </p:nvCxnSpPr>
        <p:spPr>
          <a:xfrm flipV="1">
            <a:off x="11221015" y="5646781"/>
            <a:ext cx="725495" cy="1"/>
          </a:xfrm>
          <a:prstGeom prst="straightConnector1">
            <a:avLst/>
          </a:prstGeom>
          <a:ln>
            <a:solidFill>
              <a:schemeClr val="tx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0FFC8EFE-0774-4517-A888-5DA08DB2628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en-US" altLang="ja-JP" sz="1600" b="1" dirty="0">
                <a:solidFill>
                  <a:schemeClr val="bg1"/>
                </a:solidFill>
              </a:rPr>
              <a:t>NAWI PJT</a:t>
            </a:r>
            <a:endParaRPr kumimoji="1" lang="ja-JP" altLang="en-US" sz="1600" b="1" dirty="0">
              <a:solidFill>
                <a:schemeClr val="bg1"/>
              </a:solidFill>
            </a:endParaRPr>
          </a:p>
        </p:txBody>
      </p:sp>
    </p:spTree>
    <p:extLst>
      <p:ext uri="{BB962C8B-B14F-4D97-AF65-F5344CB8AC3E}">
        <p14:creationId xmlns:p14="http://schemas.microsoft.com/office/powerpoint/2010/main" val="204291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a:extLst>
              <a:ext uri="{FF2B5EF4-FFF2-40B4-BE49-F238E27FC236}">
                <a16:creationId xmlns:a16="http://schemas.microsoft.com/office/drawing/2014/main" id="{2401E696-30CE-4067-9268-EB18FBC1EE0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8824"/>
          <a:stretch/>
        </p:blipFill>
        <p:spPr bwMode="auto">
          <a:xfrm>
            <a:off x="651192" y="2138746"/>
            <a:ext cx="11073610" cy="1693546"/>
          </a:xfrm>
          <a:prstGeom prst="rect">
            <a:avLst/>
          </a:prstGeom>
          <a:noFill/>
          <a:ln>
            <a:noFill/>
          </a:ln>
          <a:extLst>
            <a:ext uri="{53640926-AAD7-44D8-BBD7-CCE9431645EC}">
              <a14:shadowObscured xmlns:a14="http://schemas.microsoft.com/office/drawing/2010/main"/>
            </a:ext>
          </a:extLst>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308"/>
            <a:ext cx="11400125" cy="518094"/>
          </a:xfrm>
        </p:spPr>
        <p:txBody>
          <a:bodyPr/>
          <a:lstStyle/>
          <a:p>
            <a:r>
              <a:rPr lang="ja-JP" altLang="en-US" dirty="0"/>
              <a:t>高度水処理施設（</a:t>
            </a:r>
            <a:r>
              <a:rPr lang="en-US" altLang="ja-JP" dirty="0"/>
              <a:t>AWTF</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66305" y="1071367"/>
            <a:ext cx="11592638" cy="590783"/>
          </a:xfrm>
        </p:spPr>
        <p:txBody>
          <a:bodyPr/>
          <a:lstStyle/>
          <a:p>
            <a:r>
              <a:rPr lang="ja-JP" altLang="en-US" sz="2800" dirty="0"/>
              <a:t>下水処理水や海水から、固液分離と消毒によって、生産水や淡水を製造する。</a:t>
            </a:r>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再生水プラント</a:t>
            </a:r>
          </a:p>
        </p:txBody>
      </p:sp>
      <p:sp>
        <p:nvSpPr>
          <p:cNvPr id="34" name="テキスト ボックス 33">
            <a:extLst>
              <a:ext uri="{FF2B5EF4-FFF2-40B4-BE49-F238E27FC236}">
                <a16:creationId xmlns:a16="http://schemas.microsoft.com/office/drawing/2014/main" id="{D3B1FAFC-BF7B-4346-962B-7B40FB56FF3A}"/>
              </a:ext>
            </a:extLst>
          </p:cNvPr>
          <p:cNvSpPr txBox="1"/>
          <p:nvPr/>
        </p:nvSpPr>
        <p:spPr>
          <a:xfrm>
            <a:off x="5027150" y="3368636"/>
            <a:ext cx="1239732" cy="338554"/>
          </a:xfrm>
          <a:prstGeom prst="rect">
            <a:avLst/>
          </a:prstGeom>
          <a:noFill/>
        </p:spPr>
        <p:txBody>
          <a:bodyPr wrap="square" rtlCol="0">
            <a:spAutoFit/>
          </a:bodyPr>
          <a:lstStyle/>
          <a:p>
            <a:pPr algn="ctr"/>
            <a:r>
              <a:rPr kumimoji="1" lang="ja-JP" altLang="en-US" sz="1600" dirty="0"/>
              <a:t>下水処理水</a:t>
            </a:r>
          </a:p>
        </p:txBody>
      </p:sp>
      <p:sp>
        <p:nvSpPr>
          <p:cNvPr id="35" name="テキスト ボックス 34">
            <a:extLst>
              <a:ext uri="{FF2B5EF4-FFF2-40B4-BE49-F238E27FC236}">
                <a16:creationId xmlns:a16="http://schemas.microsoft.com/office/drawing/2014/main" id="{6B2C5648-BF04-45FA-8C21-444073904EAA}"/>
              </a:ext>
            </a:extLst>
          </p:cNvPr>
          <p:cNvSpPr txBox="1"/>
          <p:nvPr/>
        </p:nvSpPr>
        <p:spPr>
          <a:xfrm>
            <a:off x="266304" y="3368941"/>
            <a:ext cx="769776" cy="338554"/>
          </a:xfrm>
          <a:prstGeom prst="rect">
            <a:avLst/>
          </a:prstGeom>
          <a:noFill/>
        </p:spPr>
        <p:txBody>
          <a:bodyPr wrap="square" rtlCol="0">
            <a:spAutoFit/>
          </a:bodyPr>
          <a:lstStyle/>
          <a:p>
            <a:pPr algn="ctr"/>
            <a:r>
              <a:rPr kumimoji="1" lang="ja-JP" altLang="en-US" sz="1600" dirty="0"/>
              <a:t>汚水</a:t>
            </a:r>
          </a:p>
        </p:txBody>
      </p:sp>
      <p:sp>
        <p:nvSpPr>
          <p:cNvPr id="36" name="テキスト ボックス 35">
            <a:extLst>
              <a:ext uri="{FF2B5EF4-FFF2-40B4-BE49-F238E27FC236}">
                <a16:creationId xmlns:a16="http://schemas.microsoft.com/office/drawing/2014/main" id="{DC3F8B83-4D97-4FF8-B1F3-9A8E67E9CE18}"/>
              </a:ext>
            </a:extLst>
          </p:cNvPr>
          <p:cNvSpPr txBox="1"/>
          <p:nvPr/>
        </p:nvSpPr>
        <p:spPr>
          <a:xfrm>
            <a:off x="11180397" y="3365529"/>
            <a:ext cx="856850" cy="338554"/>
          </a:xfrm>
          <a:prstGeom prst="rect">
            <a:avLst/>
          </a:prstGeom>
          <a:noFill/>
        </p:spPr>
        <p:txBody>
          <a:bodyPr wrap="square" rtlCol="0">
            <a:spAutoFit/>
          </a:bodyPr>
          <a:lstStyle/>
          <a:p>
            <a:pPr algn="ctr"/>
            <a:r>
              <a:rPr kumimoji="1" lang="ja-JP" altLang="en-US" sz="1600" dirty="0"/>
              <a:t>生産水</a:t>
            </a:r>
          </a:p>
        </p:txBody>
      </p:sp>
      <p:sp>
        <p:nvSpPr>
          <p:cNvPr id="38" name="正方形/長方形 37">
            <a:extLst>
              <a:ext uri="{FF2B5EF4-FFF2-40B4-BE49-F238E27FC236}">
                <a16:creationId xmlns:a16="http://schemas.microsoft.com/office/drawing/2014/main" id="{C900BF21-523D-4840-A6D2-25168E53051F}"/>
              </a:ext>
            </a:extLst>
          </p:cNvPr>
          <p:cNvSpPr/>
          <p:nvPr/>
        </p:nvSpPr>
        <p:spPr>
          <a:xfrm>
            <a:off x="402410" y="1669577"/>
            <a:ext cx="2255065" cy="41546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下水再利用プロセス</a:t>
            </a:r>
          </a:p>
        </p:txBody>
      </p:sp>
      <p:pic>
        <p:nvPicPr>
          <p:cNvPr id="2050" name="Picture 2" descr="海水淡水化・下水再利用統合システムの概要の図">
            <a:extLst>
              <a:ext uri="{FF2B5EF4-FFF2-40B4-BE49-F238E27FC236}">
                <a16:creationId xmlns:a16="http://schemas.microsoft.com/office/drawing/2014/main" id="{49AAC4AF-8AF4-4AD3-BF5A-4D6C8AC9E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101" y="3817738"/>
            <a:ext cx="4090977" cy="2160252"/>
          </a:xfrm>
          <a:prstGeom prst="rect">
            <a:avLst/>
          </a:prstGeom>
          <a:noFill/>
          <a:extLst>
            <a:ext uri="{909E8E84-426E-40DD-AFC4-6F175D3DCCD1}">
              <a14:hiddenFill xmlns:a14="http://schemas.microsoft.com/office/drawing/2010/main">
                <a:solidFill>
                  <a:srgbClr val="FFFFFF"/>
                </a:solidFill>
              </a14:hiddenFill>
            </a:ext>
          </a:extLst>
        </p:spPr>
      </p:pic>
      <p:sp>
        <p:nvSpPr>
          <p:cNvPr id="40" name="正方形/長方形 39">
            <a:extLst>
              <a:ext uri="{FF2B5EF4-FFF2-40B4-BE49-F238E27FC236}">
                <a16:creationId xmlns:a16="http://schemas.microsoft.com/office/drawing/2014/main" id="{C593045E-EBC2-4FBA-B842-8F591B8DF3CF}"/>
              </a:ext>
            </a:extLst>
          </p:cNvPr>
          <p:cNvSpPr/>
          <p:nvPr/>
        </p:nvSpPr>
        <p:spPr>
          <a:xfrm>
            <a:off x="402410" y="4024219"/>
            <a:ext cx="2255065" cy="41546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海水淡水化プロセス</a:t>
            </a:r>
          </a:p>
        </p:txBody>
      </p:sp>
      <p:sp>
        <p:nvSpPr>
          <p:cNvPr id="41" name="テキスト ボックス 40">
            <a:extLst>
              <a:ext uri="{FF2B5EF4-FFF2-40B4-BE49-F238E27FC236}">
                <a16:creationId xmlns:a16="http://schemas.microsoft.com/office/drawing/2014/main" id="{085D9DAF-481B-4BBD-BE56-A8F50F53A06D}"/>
              </a:ext>
            </a:extLst>
          </p:cNvPr>
          <p:cNvSpPr txBox="1"/>
          <p:nvPr/>
        </p:nvSpPr>
        <p:spPr>
          <a:xfrm>
            <a:off x="571984" y="4583137"/>
            <a:ext cx="6492557" cy="707886"/>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dirty="0"/>
              <a:t>再生水プロセスとほぼ同じ</a:t>
            </a:r>
            <a:r>
              <a:rPr kumimoji="1" lang="ja-JP" altLang="en-US" dirty="0"/>
              <a:t>（統合・合理化する動向もある）</a:t>
            </a:r>
            <a:endParaRPr kumimoji="1" lang="en-US" altLang="ja-JP" dirty="0"/>
          </a:p>
          <a:p>
            <a:pPr marL="285750" indent="-285750">
              <a:buFont typeface="Wingdings" panose="05000000000000000000" pitchFamily="2" charset="2"/>
              <a:buChar char="Ø"/>
            </a:pPr>
            <a:r>
              <a:rPr kumimoji="1" lang="ja-JP" altLang="en-US" sz="2000" dirty="0"/>
              <a:t>流入水質</a:t>
            </a:r>
            <a:r>
              <a:rPr kumimoji="1" lang="ja-JP" altLang="en-US" dirty="0"/>
              <a:t>（微生物）</a:t>
            </a:r>
            <a:r>
              <a:rPr kumimoji="1" lang="ja-JP" altLang="en-US" sz="2000" dirty="0"/>
              <a:t>や最終水質基準などが異なる</a:t>
            </a:r>
            <a:endParaRPr kumimoji="1" lang="en-US" altLang="ja-JP" sz="2000" dirty="0"/>
          </a:p>
        </p:txBody>
      </p:sp>
      <p:sp>
        <p:nvSpPr>
          <p:cNvPr id="42" name="テキスト ボックス 41">
            <a:extLst>
              <a:ext uri="{FF2B5EF4-FFF2-40B4-BE49-F238E27FC236}">
                <a16:creationId xmlns:a16="http://schemas.microsoft.com/office/drawing/2014/main" id="{13C9C1A8-DF04-478D-8C5A-835657CF9FC8}"/>
              </a:ext>
            </a:extLst>
          </p:cNvPr>
          <p:cNvSpPr txBox="1"/>
          <p:nvPr/>
        </p:nvSpPr>
        <p:spPr>
          <a:xfrm>
            <a:off x="6786101" y="5977990"/>
            <a:ext cx="4455165" cy="307777"/>
          </a:xfrm>
          <a:prstGeom prst="rect">
            <a:avLst/>
          </a:prstGeom>
          <a:noFill/>
        </p:spPr>
        <p:txBody>
          <a:bodyPr wrap="square" rtlCol="0">
            <a:spAutoFit/>
          </a:bodyPr>
          <a:lstStyle/>
          <a:p>
            <a:r>
              <a:rPr kumimoji="1" lang="en-US" altLang="ja-JP" sz="1400" dirty="0"/>
              <a:t>https://www.nedo.go.jp/news/press/AA5_100254.html</a:t>
            </a:r>
            <a:endParaRPr kumimoji="1" lang="ja-JP" altLang="en-US" sz="1400" dirty="0"/>
          </a:p>
        </p:txBody>
      </p:sp>
    </p:spTree>
    <p:extLst>
      <p:ext uri="{BB962C8B-B14F-4D97-AF65-F5344CB8AC3E}">
        <p14:creationId xmlns:p14="http://schemas.microsoft.com/office/powerpoint/2010/main" val="115709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121A27F3-FFD4-4F63-ABF2-C9A17735A5F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4783" b="8824"/>
          <a:stretch/>
        </p:blipFill>
        <p:spPr bwMode="auto">
          <a:xfrm>
            <a:off x="679619" y="2917856"/>
            <a:ext cx="10929204" cy="3027046"/>
          </a:xfrm>
          <a:prstGeom prst="rect">
            <a:avLst/>
          </a:prstGeom>
          <a:noFill/>
          <a:ln>
            <a:noFill/>
          </a:ln>
          <a:extLst>
            <a:ext uri="{53640926-AAD7-44D8-BBD7-CCE9431645EC}">
              <a14:shadowObscured xmlns:a14="http://schemas.microsoft.com/office/drawing/2010/main"/>
            </a:ext>
          </a:extLst>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308"/>
            <a:ext cx="11400125" cy="518094"/>
          </a:xfrm>
        </p:spPr>
        <p:txBody>
          <a:bodyPr/>
          <a:lstStyle/>
          <a:p>
            <a:r>
              <a:rPr lang="ja-JP" altLang="en-US" dirty="0"/>
              <a:t>再生水プロセス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937997"/>
          </a:xfrm>
        </p:spPr>
        <p:txBody>
          <a:bodyPr/>
          <a:lstStyle/>
          <a:p>
            <a:r>
              <a:rPr lang="ja-JP" altLang="en-US" sz="2800" dirty="0"/>
              <a:t>膜透過・消毒などを用いて、人体に無害かつ不快でない水を製造する。</a:t>
            </a:r>
            <a:endParaRPr lang="en-US" altLang="ja-JP" sz="2800" dirty="0"/>
          </a:p>
          <a:p>
            <a:pPr lvl="1"/>
            <a:r>
              <a:rPr lang="ja-JP" altLang="en-US" sz="2400" dirty="0"/>
              <a:t>消毒は酸化剤 次亜塩素酸ナトリウム</a:t>
            </a:r>
            <a:r>
              <a:rPr lang="ja-JP" altLang="en-US" dirty="0"/>
              <a:t>（</a:t>
            </a:r>
            <a:r>
              <a:rPr lang="en-US" altLang="ja-JP" dirty="0" err="1"/>
              <a:t>NaClO</a:t>
            </a:r>
            <a:r>
              <a:rPr lang="ja-JP" altLang="en-US" dirty="0"/>
              <a:t>）</a:t>
            </a:r>
            <a:r>
              <a:rPr lang="ja-JP" altLang="en-US" sz="2400" dirty="0"/>
              <a:t>の注入が基本</a:t>
            </a:r>
            <a:endParaRPr lang="en-US" altLang="ja-JP" sz="2400" dirty="0"/>
          </a:p>
          <a:p>
            <a:pPr lvl="1"/>
            <a:r>
              <a:rPr lang="ja-JP" altLang="en-US" sz="2400" dirty="0"/>
              <a:t>ウイルス、菌、有害化学物質などを除去、</a:t>
            </a:r>
            <a:r>
              <a:rPr lang="en-US" altLang="ja-JP" sz="2400" dirty="0"/>
              <a:t>pH</a:t>
            </a:r>
            <a:r>
              <a:rPr lang="ja-JP" altLang="en-US" sz="2400" dirty="0"/>
              <a:t>・濁度・色度・臭い・塩素イオンを調整</a:t>
            </a:r>
            <a:endParaRPr lang="en-US" altLang="ja-JP" sz="2400" dirty="0"/>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再生水プラント</a:t>
            </a:r>
          </a:p>
        </p:txBody>
      </p:sp>
      <p:sp>
        <p:nvSpPr>
          <p:cNvPr id="16" name="テキスト ボックス 15">
            <a:extLst>
              <a:ext uri="{FF2B5EF4-FFF2-40B4-BE49-F238E27FC236}">
                <a16:creationId xmlns:a16="http://schemas.microsoft.com/office/drawing/2014/main" id="{866DC456-602B-46DD-B224-0C09EA8FFD57}"/>
              </a:ext>
            </a:extLst>
          </p:cNvPr>
          <p:cNvSpPr txBox="1"/>
          <p:nvPr/>
        </p:nvSpPr>
        <p:spPr>
          <a:xfrm>
            <a:off x="4095750" y="5356008"/>
            <a:ext cx="838200" cy="369332"/>
          </a:xfrm>
          <a:prstGeom prst="rect">
            <a:avLst/>
          </a:prstGeom>
          <a:noFill/>
        </p:spPr>
        <p:txBody>
          <a:bodyPr wrap="square" rtlCol="0">
            <a:spAutoFit/>
          </a:bodyPr>
          <a:lstStyle/>
          <a:p>
            <a:pPr algn="ctr"/>
            <a:r>
              <a:rPr kumimoji="1" lang="en-US" altLang="ja-JP" b="1" dirty="0"/>
              <a:t>UF</a:t>
            </a:r>
            <a:r>
              <a:rPr kumimoji="1" lang="ja-JP" altLang="en-US" b="1" dirty="0"/>
              <a:t>膜</a:t>
            </a:r>
          </a:p>
        </p:txBody>
      </p:sp>
      <p:sp>
        <p:nvSpPr>
          <p:cNvPr id="17" name="テキスト ボックス 16">
            <a:extLst>
              <a:ext uri="{FF2B5EF4-FFF2-40B4-BE49-F238E27FC236}">
                <a16:creationId xmlns:a16="http://schemas.microsoft.com/office/drawing/2014/main" id="{671227CD-F98B-40AD-A53A-1FAEC50B9930}"/>
              </a:ext>
            </a:extLst>
          </p:cNvPr>
          <p:cNvSpPr txBox="1"/>
          <p:nvPr/>
        </p:nvSpPr>
        <p:spPr>
          <a:xfrm>
            <a:off x="8839200" y="5356008"/>
            <a:ext cx="838200" cy="369332"/>
          </a:xfrm>
          <a:prstGeom prst="rect">
            <a:avLst/>
          </a:prstGeom>
          <a:noFill/>
        </p:spPr>
        <p:txBody>
          <a:bodyPr wrap="square" rtlCol="0">
            <a:spAutoFit/>
          </a:bodyPr>
          <a:lstStyle/>
          <a:p>
            <a:pPr algn="ctr"/>
            <a:r>
              <a:rPr kumimoji="1" lang="en-US" altLang="ja-JP" b="1" dirty="0"/>
              <a:t>RO</a:t>
            </a:r>
            <a:r>
              <a:rPr kumimoji="1" lang="ja-JP" altLang="en-US" b="1" dirty="0"/>
              <a:t>膜</a:t>
            </a:r>
          </a:p>
        </p:txBody>
      </p:sp>
      <p:sp>
        <p:nvSpPr>
          <p:cNvPr id="19" name="テキスト ボックス 18">
            <a:extLst>
              <a:ext uri="{FF2B5EF4-FFF2-40B4-BE49-F238E27FC236}">
                <a16:creationId xmlns:a16="http://schemas.microsoft.com/office/drawing/2014/main" id="{59C28CEB-0FA1-4BE8-A00C-1A1734DA8A7A}"/>
              </a:ext>
            </a:extLst>
          </p:cNvPr>
          <p:cNvSpPr txBox="1"/>
          <p:nvPr/>
        </p:nvSpPr>
        <p:spPr>
          <a:xfrm>
            <a:off x="10048481" y="5393564"/>
            <a:ext cx="1276105" cy="307777"/>
          </a:xfrm>
          <a:prstGeom prst="rect">
            <a:avLst/>
          </a:prstGeom>
          <a:noFill/>
        </p:spPr>
        <p:txBody>
          <a:bodyPr wrap="square" rtlCol="0">
            <a:spAutoFit/>
          </a:bodyPr>
          <a:lstStyle/>
          <a:p>
            <a:pPr algn="ctr"/>
            <a:r>
              <a:rPr kumimoji="1" lang="ja-JP" altLang="en-US" sz="1400" dirty="0"/>
              <a:t>紫外線殺菌</a:t>
            </a:r>
          </a:p>
        </p:txBody>
      </p:sp>
      <p:sp>
        <p:nvSpPr>
          <p:cNvPr id="21" name="テキスト ボックス 20">
            <a:extLst>
              <a:ext uri="{FF2B5EF4-FFF2-40B4-BE49-F238E27FC236}">
                <a16:creationId xmlns:a16="http://schemas.microsoft.com/office/drawing/2014/main" id="{57A4671A-290C-4EBE-B8BA-0BB4878A06EB}"/>
              </a:ext>
            </a:extLst>
          </p:cNvPr>
          <p:cNvSpPr txBox="1"/>
          <p:nvPr/>
        </p:nvSpPr>
        <p:spPr>
          <a:xfrm>
            <a:off x="3278981" y="5812549"/>
            <a:ext cx="2471738" cy="369332"/>
          </a:xfrm>
          <a:prstGeom prst="rect">
            <a:avLst/>
          </a:prstGeom>
          <a:noFill/>
        </p:spPr>
        <p:txBody>
          <a:bodyPr wrap="square" rtlCol="0">
            <a:spAutoFit/>
          </a:bodyPr>
          <a:lstStyle/>
          <a:p>
            <a:pPr algn="ctr"/>
            <a:r>
              <a:rPr kumimoji="1" lang="ja-JP" altLang="en-US" dirty="0"/>
              <a:t>不溶解性物質の除去</a:t>
            </a:r>
          </a:p>
        </p:txBody>
      </p:sp>
      <p:sp>
        <p:nvSpPr>
          <p:cNvPr id="23" name="テキスト ボックス 22">
            <a:extLst>
              <a:ext uri="{FF2B5EF4-FFF2-40B4-BE49-F238E27FC236}">
                <a16:creationId xmlns:a16="http://schemas.microsoft.com/office/drawing/2014/main" id="{71490723-1A38-4298-A9D5-C5B83C38C43A}"/>
              </a:ext>
            </a:extLst>
          </p:cNvPr>
          <p:cNvSpPr txBox="1"/>
          <p:nvPr/>
        </p:nvSpPr>
        <p:spPr>
          <a:xfrm>
            <a:off x="6989444" y="5812549"/>
            <a:ext cx="4552703" cy="369332"/>
          </a:xfrm>
          <a:prstGeom prst="rect">
            <a:avLst/>
          </a:prstGeom>
          <a:noFill/>
        </p:spPr>
        <p:txBody>
          <a:bodyPr wrap="square" rtlCol="0">
            <a:spAutoFit/>
          </a:bodyPr>
          <a:lstStyle/>
          <a:p>
            <a:pPr algn="ctr"/>
            <a:r>
              <a:rPr kumimoji="1" lang="ja-JP" altLang="en-US" dirty="0"/>
              <a:t>細菌・ウイルス・有害化学物質・イオンの除去</a:t>
            </a:r>
          </a:p>
        </p:txBody>
      </p:sp>
    </p:spTree>
    <p:extLst>
      <p:ext uri="{BB962C8B-B14F-4D97-AF65-F5344CB8AC3E}">
        <p14:creationId xmlns:p14="http://schemas.microsoft.com/office/powerpoint/2010/main" val="423947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308"/>
            <a:ext cx="11400125" cy="518094"/>
          </a:xfrm>
        </p:spPr>
        <p:txBody>
          <a:bodyPr/>
          <a:lstStyle/>
          <a:p>
            <a:r>
              <a:rPr lang="ja-JP" altLang="en-US" dirty="0"/>
              <a:t>他の処理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937997"/>
          </a:xfrm>
        </p:spPr>
        <p:txBody>
          <a:bodyPr/>
          <a:lstStyle/>
          <a:p>
            <a:r>
              <a:rPr lang="ja-JP" altLang="en-US" sz="2800" dirty="0"/>
              <a:t>設備によっては、下記の処理を追加する場合もある。</a:t>
            </a:r>
            <a:endParaRPr lang="en-US" altLang="ja-JP" sz="2800" dirty="0"/>
          </a:p>
          <a:p>
            <a:pPr lvl="1"/>
            <a:r>
              <a:rPr lang="ja-JP" altLang="en-US" sz="2400" dirty="0"/>
              <a:t>砂濾過：表層濾過で、不純物除外、濁度・色度・ミネラルを調整</a:t>
            </a:r>
            <a:endParaRPr lang="en-US" altLang="ja-JP" sz="2400" dirty="0"/>
          </a:p>
          <a:p>
            <a:pPr lvl="1"/>
            <a:r>
              <a:rPr lang="ja-JP" altLang="en-US" sz="2400" dirty="0"/>
              <a:t>凝集沈殿：凝集剤によって微細粒子をフロック</a:t>
            </a:r>
            <a:r>
              <a:rPr lang="ja-JP" altLang="en-US" dirty="0"/>
              <a:t>（かたまり）</a:t>
            </a:r>
            <a:r>
              <a:rPr lang="ja-JP" altLang="en-US" sz="2400" dirty="0"/>
              <a:t>に成長させ、</a:t>
            </a:r>
            <a:r>
              <a:rPr lang="en-US" altLang="ja-JP" sz="2400" dirty="0"/>
              <a:t>SS</a:t>
            </a:r>
            <a:r>
              <a:rPr lang="ja-JP" altLang="en-US" sz="2400" dirty="0"/>
              <a:t>や有機物を沈殿・濾過させやすくする</a:t>
            </a:r>
            <a:endParaRPr lang="en-US" altLang="ja-JP" sz="2400" dirty="0"/>
          </a:p>
          <a:p>
            <a:pPr lvl="1"/>
            <a:r>
              <a:rPr lang="ja-JP" altLang="en-US" sz="2400" dirty="0"/>
              <a:t>活性炭：臭いの原因となる有機物を吸着</a:t>
            </a:r>
            <a:endParaRPr lang="en-US" altLang="ja-JP" sz="2400" dirty="0"/>
          </a:p>
          <a:p>
            <a:pPr lvl="1"/>
            <a:r>
              <a:rPr lang="ja-JP" altLang="en-US" sz="2400" dirty="0"/>
              <a:t>オゾン処理：強い酸化力で、殺菌、脱臭、脱色、有機物分解</a:t>
            </a:r>
            <a:endParaRPr lang="en-US" altLang="ja-JP" sz="2400" dirty="0"/>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再生水プラント</a:t>
            </a:r>
          </a:p>
        </p:txBody>
      </p:sp>
    </p:spTree>
    <p:extLst>
      <p:ext uri="{BB962C8B-B14F-4D97-AF65-F5344CB8AC3E}">
        <p14:creationId xmlns:p14="http://schemas.microsoft.com/office/powerpoint/2010/main" val="385197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6308"/>
            <a:ext cx="11400125" cy="518094"/>
          </a:xfrm>
        </p:spPr>
        <p:txBody>
          <a:bodyPr/>
          <a:lstStyle/>
          <a:p>
            <a:r>
              <a:rPr lang="ja-JP" altLang="en-US" dirty="0"/>
              <a:t>逆浸透膜（</a:t>
            </a:r>
            <a:r>
              <a:rPr lang="en-US" dirty="0"/>
              <a:t>Reverse Osmosis</a:t>
            </a:r>
            <a:r>
              <a:rPr lang="ja-JP" altLang="en-US" dirty="0"/>
              <a:t> </a:t>
            </a:r>
            <a:r>
              <a:rPr lang="en-US" altLang="ja-JP" dirty="0"/>
              <a:t>Membrane</a:t>
            </a:r>
            <a:r>
              <a:rPr lang="ja-JP" altLang="en-US" dirty="0"/>
              <a:t>：</a:t>
            </a:r>
            <a:r>
              <a:rPr lang="en-US" altLang="ja-JP" dirty="0"/>
              <a:t>RO</a:t>
            </a:r>
            <a:r>
              <a:rPr lang="ja-JP" altLang="en-US" dirty="0"/>
              <a:t>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50054" y="1071367"/>
            <a:ext cx="11627098" cy="573379"/>
          </a:xfrm>
        </p:spPr>
        <p:txBody>
          <a:bodyPr/>
          <a:lstStyle/>
          <a:p>
            <a:r>
              <a:rPr lang="ja-JP" altLang="en-US" sz="2800" dirty="0"/>
              <a:t>微細な孔に水を通して分離させる膜で、最も経口が小さく、ほぼ水だけを通す。</a:t>
            </a:r>
            <a:endParaRPr lang="en-US" altLang="ja-JP" sz="2400" dirty="0"/>
          </a:p>
        </p:txBody>
      </p:sp>
      <p:sp>
        <p:nvSpPr>
          <p:cNvPr id="7" name="テキスト ボックス 6">
            <a:extLst>
              <a:ext uri="{FF2B5EF4-FFF2-40B4-BE49-F238E27FC236}">
                <a16:creationId xmlns:a16="http://schemas.microsoft.com/office/drawing/2014/main" id="{A7B328BB-CF8C-4D9E-A55E-3B8C6EDCBCF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再生水プラント</a:t>
            </a:r>
          </a:p>
        </p:txBody>
      </p:sp>
      <p:pic>
        <p:nvPicPr>
          <p:cNvPr id="4098" name="Picture 2">
            <a:extLst>
              <a:ext uri="{FF2B5EF4-FFF2-40B4-BE49-F238E27FC236}">
                <a16:creationId xmlns:a16="http://schemas.microsoft.com/office/drawing/2014/main" id="{039D4117-1F1B-4C31-B4A2-FBCB8959D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55" y="1644746"/>
            <a:ext cx="5661758" cy="396323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15E5127D-577B-4AAB-8898-C88EE17146F0}"/>
              </a:ext>
            </a:extLst>
          </p:cNvPr>
          <p:cNvSpPr txBox="1"/>
          <p:nvPr/>
        </p:nvSpPr>
        <p:spPr>
          <a:xfrm>
            <a:off x="2063477" y="5934716"/>
            <a:ext cx="3681955" cy="307777"/>
          </a:xfrm>
          <a:prstGeom prst="rect">
            <a:avLst/>
          </a:prstGeom>
          <a:noFill/>
        </p:spPr>
        <p:txBody>
          <a:bodyPr wrap="square" rtlCol="0">
            <a:spAutoFit/>
          </a:bodyPr>
          <a:lstStyle/>
          <a:p>
            <a:r>
              <a:rPr kumimoji="1" lang="en-US" altLang="ja-JP" sz="1400" dirty="0"/>
              <a:t>https://tape-omakase-navi.com/membrane</a:t>
            </a:r>
            <a:endParaRPr kumimoji="1" lang="ja-JP" altLang="en-US" sz="1400" dirty="0"/>
          </a:p>
        </p:txBody>
      </p:sp>
      <p:sp>
        <p:nvSpPr>
          <p:cNvPr id="9" name="テキスト ボックス 8">
            <a:extLst>
              <a:ext uri="{FF2B5EF4-FFF2-40B4-BE49-F238E27FC236}">
                <a16:creationId xmlns:a16="http://schemas.microsoft.com/office/drawing/2014/main" id="{F8E99F8B-2370-4A46-B81D-8046ED650405}"/>
              </a:ext>
            </a:extLst>
          </p:cNvPr>
          <p:cNvSpPr txBox="1"/>
          <p:nvPr/>
        </p:nvSpPr>
        <p:spPr>
          <a:xfrm>
            <a:off x="1060871" y="5569476"/>
            <a:ext cx="1202451" cy="276999"/>
          </a:xfrm>
          <a:prstGeom prst="rect">
            <a:avLst/>
          </a:prstGeom>
          <a:noFill/>
        </p:spPr>
        <p:txBody>
          <a:bodyPr wrap="square" rtlCol="0">
            <a:spAutoFit/>
          </a:bodyPr>
          <a:lstStyle/>
          <a:p>
            <a:r>
              <a:rPr kumimoji="1" lang="ja-JP" altLang="en-US" sz="1200" dirty="0"/>
              <a:t>放射性物質</a:t>
            </a:r>
          </a:p>
        </p:txBody>
      </p:sp>
      <p:pic>
        <p:nvPicPr>
          <p:cNvPr id="4100" name="Picture 4" descr="逆浸透膜とは？ | ニューメディカ・テック株式会社">
            <a:extLst>
              <a:ext uri="{FF2B5EF4-FFF2-40B4-BE49-F238E27FC236}">
                <a16:creationId xmlns:a16="http://schemas.microsoft.com/office/drawing/2014/main" id="{939740CC-4504-4297-8606-DBC9A46BE5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814" y="1644746"/>
            <a:ext cx="4762500" cy="235267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660FB1E3-9A8A-4D92-9B74-A901E2DB17F5}"/>
              </a:ext>
            </a:extLst>
          </p:cNvPr>
          <p:cNvSpPr txBox="1"/>
          <p:nvPr/>
        </p:nvSpPr>
        <p:spPr>
          <a:xfrm>
            <a:off x="8217831" y="4024584"/>
            <a:ext cx="1595868" cy="307777"/>
          </a:xfrm>
          <a:prstGeom prst="rect">
            <a:avLst/>
          </a:prstGeom>
          <a:noFill/>
        </p:spPr>
        <p:txBody>
          <a:bodyPr wrap="square" rtlCol="0">
            <a:spAutoFit/>
          </a:bodyPr>
          <a:lstStyle/>
          <a:p>
            <a:pPr algn="ctr"/>
            <a:r>
              <a:rPr kumimoji="1" lang="en-US" altLang="ja-JP" sz="1400" dirty="0"/>
              <a:t>RO</a:t>
            </a:r>
            <a:r>
              <a:rPr kumimoji="1" lang="ja-JP" altLang="en-US" sz="1400" dirty="0"/>
              <a:t>膜エレメント</a:t>
            </a:r>
          </a:p>
        </p:txBody>
      </p:sp>
      <p:sp>
        <p:nvSpPr>
          <p:cNvPr id="12" name="正方形/長方形 11">
            <a:extLst>
              <a:ext uri="{FF2B5EF4-FFF2-40B4-BE49-F238E27FC236}">
                <a16:creationId xmlns:a16="http://schemas.microsoft.com/office/drawing/2014/main" id="{FA21EB3E-F9D9-458C-997C-D9529D4A0628}"/>
              </a:ext>
            </a:extLst>
          </p:cNvPr>
          <p:cNvSpPr/>
          <p:nvPr/>
        </p:nvSpPr>
        <p:spPr>
          <a:xfrm>
            <a:off x="9053316" y="5193974"/>
            <a:ext cx="1857768"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1F7E3A1-684D-4F86-B3E0-AB7625BC2660}"/>
              </a:ext>
            </a:extLst>
          </p:cNvPr>
          <p:cNvSpPr/>
          <p:nvPr/>
        </p:nvSpPr>
        <p:spPr>
          <a:xfrm>
            <a:off x="9113256" y="519397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99F2A7A2-0CAE-455D-969B-FDF6726F1FB5}"/>
              </a:ext>
            </a:extLst>
          </p:cNvPr>
          <p:cNvSpPr/>
          <p:nvPr/>
        </p:nvSpPr>
        <p:spPr>
          <a:xfrm>
            <a:off x="9517678" y="519397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49CB17B8-D945-4173-B81B-B421D5A58C6D}"/>
              </a:ext>
            </a:extLst>
          </p:cNvPr>
          <p:cNvSpPr/>
          <p:nvPr/>
        </p:nvSpPr>
        <p:spPr>
          <a:xfrm>
            <a:off x="10484466" y="519397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27120645-FA8D-4D35-9C93-F085AB52836E}"/>
              </a:ext>
            </a:extLst>
          </p:cNvPr>
          <p:cNvSpPr txBox="1"/>
          <p:nvPr/>
        </p:nvSpPr>
        <p:spPr>
          <a:xfrm>
            <a:off x="9968265" y="5230764"/>
            <a:ext cx="502291" cy="254361"/>
          </a:xfrm>
          <a:prstGeom prst="rect">
            <a:avLst/>
          </a:prstGeom>
          <a:noFill/>
        </p:spPr>
        <p:txBody>
          <a:bodyPr wrap="square" rtlCol="0">
            <a:spAutoFit/>
          </a:bodyPr>
          <a:lstStyle/>
          <a:p>
            <a:pPr algn="ctr"/>
            <a:r>
              <a:rPr kumimoji="1" lang="ja-JP" altLang="en-US" sz="1400" dirty="0"/>
              <a:t>・・・</a:t>
            </a:r>
          </a:p>
        </p:txBody>
      </p:sp>
      <p:sp>
        <p:nvSpPr>
          <p:cNvPr id="17" name="テキスト ボックス 16">
            <a:extLst>
              <a:ext uri="{FF2B5EF4-FFF2-40B4-BE49-F238E27FC236}">
                <a16:creationId xmlns:a16="http://schemas.microsoft.com/office/drawing/2014/main" id="{306D61D2-44E1-4ACF-A7BA-41BA74B18ECA}"/>
              </a:ext>
            </a:extLst>
          </p:cNvPr>
          <p:cNvSpPr txBox="1"/>
          <p:nvPr/>
        </p:nvSpPr>
        <p:spPr>
          <a:xfrm>
            <a:off x="8955478" y="5944882"/>
            <a:ext cx="2015704" cy="307777"/>
          </a:xfrm>
          <a:prstGeom prst="rect">
            <a:avLst/>
          </a:prstGeom>
          <a:noFill/>
        </p:spPr>
        <p:txBody>
          <a:bodyPr wrap="square" rtlCol="0">
            <a:spAutoFit/>
          </a:bodyPr>
          <a:lstStyle/>
          <a:p>
            <a:pPr algn="ctr"/>
            <a:r>
              <a:rPr kumimoji="1" lang="en-US" altLang="ja-JP" sz="1400" dirty="0"/>
              <a:t>RO</a:t>
            </a:r>
            <a:r>
              <a:rPr kumimoji="1" lang="ja-JP" altLang="en-US" sz="1400" dirty="0"/>
              <a:t>膜モジュール</a:t>
            </a:r>
          </a:p>
        </p:txBody>
      </p:sp>
      <p:sp>
        <p:nvSpPr>
          <p:cNvPr id="18" name="二等辺三角形 17">
            <a:extLst>
              <a:ext uri="{FF2B5EF4-FFF2-40B4-BE49-F238E27FC236}">
                <a16:creationId xmlns:a16="http://schemas.microsoft.com/office/drawing/2014/main" id="{90D3AC7D-6B11-4AD7-BDC7-08133CF6C5E2}"/>
              </a:ext>
            </a:extLst>
          </p:cNvPr>
          <p:cNvSpPr/>
          <p:nvPr/>
        </p:nvSpPr>
        <p:spPr>
          <a:xfrm flipV="1">
            <a:off x="8508773" y="4456500"/>
            <a:ext cx="960229" cy="24447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865FD246-FE2A-49C1-8F36-5EBF117FD0FE}"/>
              </a:ext>
            </a:extLst>
          </p:cNvPr>
          <p:cNvSpPr txBox="1"/>
          <p:nvPr/>
        </p:nvSpPr>
        <p:spPr>
          <a:xfrm>
            <a:off x="9533547" y="4412055"/>
            <a:ext cx="1857767" cy="307777"/>
          </a:xfrm>
          <a:prstGeom prst="rect">
            <a:avLst/>
          </a:prstGeom>
          <a:noFill/>
        </p:spPr>
        <p:txBody>
          <a:bodyPr wrap="square" rtlCol="0">
            <a:spAutoFit/>
          </a:bodyPr>
          <a:lstStyle/>
          <a:p>
            <a:pPr algn="ctr"/>
            <a:r>
              <a:rPr kumimoji="1" lang="ja-JP" altLang="en-US" sz="1400" dirty="0"/>
              <a:t>数個～数十個まとめる</a:t>
            </a:r>
          </a:p>
        </p:txBody>
      </p:sp>
      <p:cxnSp>
        <p:nvCxnSpPr>
          <p:cNvPr id="20" name="直線矢印コネクタ 19">
            <a:extLst>
              <a:ext uri="{FF2B5EF4-FFF2-40B4-BE49-F238E27FC236}">
                <a16:creationId xmlns:a16="http://schemas.microsoft.com/office/drawing/2014/main" id="{EF6AA62F-4AB9-4382-A64E-2A032D52B4E9}"/>
              </a:ext>
            </a:extLst>
          </p:cNvPr>
          <p:cNvCxnSpPr>
            <a:cxnSpLocks/>
            <a:endCxn id="12" idx="1"/>
          </p:cNvCxnSpPr>
          <p:nvPr/>
        </p:nvCxnSpPr>
        <p:spPr>
          <a:xfrm>
            <a:off x="8239125" y="5365654"/>
            <a:ext cx="81419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ADA95EB-9763-40C8-BC6A-F3C170AF8556}"/>
              </a:ext>
            </a:extLst>
          </p:cNvPr>
          <p:cNvCxnSpPr>
            <a:cxnSpLocks/>
            <a:stCxn id="12" idx="3"/>
          </p:cNvCxnSpPr>
          <p:nvPr/>
        </p:nvCxnSpPr>
        <p:spPr>
          <a:xfrm>
            <a:off x="10911084" y="5365654"/>
            <a:ext cx="75704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738FA1F8-541B-4C64-B926-B02F804A946E}"/>
              </a:ext>
            </a:extLst>
          </p:cNvPr>
          <p:cNvCxnSpPr>
            <a:cxnSpLocks/>
            <a:stCxn id="12" idx="2"/>
          </p:cNvCxnSpPr>
          <p:nvPr/>
        </p:nvCxnSpPr>
        <p:spPr>
          <a:xfrm rot="16200000" flipH="1">
            <a:off x="10765584" y="4753949"/>
            <a:ext cx="119159" cy="168592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8018427E-C2D1-4E67-9B8A-30AB29A3AFEC}"/>
              </a:ext>
            </a:extLst>
          </p:cNvPr>
          <p:cNvSpPr txBox="1"/>
          <p:nvPr/>
        </p:nvSpPr>
        <p:spPr>
          <a:xfrm>
            <a:off x="10282558" y="5698644"/>
            <a:ext cx="1665871" cy="307777"/>
          </a:xfrm>
          <a:prstGeom prst="rect">
            <a:avLst/>
          </a:prstGeom>
          <a:noFill/>
        </p:spPr>
        <p:txBody>
          <a:bodyPr wrap="square" rtlCol="0">
            <a:spAutoFit/>
          </a:bodyPr>
          <a:lstStyle/>
          <a:p>
            <a:pPr algn="ctr"/>
            <a:r>
              <a:rPr kumimoji="1" lang="ja-JP" altLang="en-US" sz="1400" dirty="0"/>
              <a:t>濃縮水（廃水）</a:t>
            </a:r>
          </a:p>
        </p:txBody>
      </p:sp>
      <p:sp>
        <p:nvSpPr>
          <p:cNvPr id="31" name="テキスト ボックス 30">
            <a:extLst>
              <a:ext uri="{FF2B5EF4-FFF2-40B4-BE49-F238E27FC236}">
                <a16:creationId xmlns:a16="http://schemas.microsoft.com/office/drawing/2014/main" id="{36FAB473-1606-4CAC-8D15-5F6A7A731345}"/>
              </a:ext>
            </a:extLst>
          </p:cNvPr>
          <p:cNvSpPr txBox="1"/>
          <p:nvPr/>
        </p:nvSpPr>
        <p:spPr>
          <a:xfrm>
            <a:off x="11082006" y="4934080"/>
            <a:ext cx="866423" cy="307777"/>
          </a:xfrm>
          <a:prstGeom prst="rect">
            <a:avLst/>
          </a:prstGeom>
          <a:noFill/>
        </p:spPr>
        <p:txBody>
          <a:bodyPr wrap="square" rtlCol="0">
            <a:spAutoFit/>
          </a:bodyPr>
          <a:lstStyle/>
          <a:p>
            <a:pPr algn="ctr"/>
            <a:r>
              <a:rPr kumimoji="1" lang="ja-JP" altLang="en-US" sz="1400" dirty="0"/>
              <a:t>透過水</a:t>
            </a:r>
          </a:p>
        </p:txBody>
      </p:sp>
      <p:sp>
        <p:nvSpPr>
          <p:cNvPr id="32" name="テキスト ボックス 31">
            <a:extLst>
              <a:ext uri="{FF2B5EF4-FFF2-40B4-BE49-F238E27FC236}">
                <a16:creationId xmlns:a16="http://schemas.microsoft.com/office/drawing/2014/main" id="{CFA84D24-03BD-4554-9B85-C47CAB5DBF48}"/>
              </a:ext>
            </a:extLst>
          </p:cNvPr>
          <p:cNvSpPr txBox="1"/>
          <p:nvPr/>
        </p:nvSpPr>
        <p:spPr>
          <a:xfrm>
            <a:off x="8157799" y="4934080"/>
            <a:ext cx="866423" cy="307777"/>
          </a:xfrm>
          <a:prstGeom prst="rect">
            <a:avLst/>
          </a:prstGeom>
          <a:noFill/>
        </p:spPr>
        <p:txBody>
          <a:bodyPr wrap="square" rtlCol="0">
            <a:spAutoFit/>
          </a:bodyPr>
          <a:lstStyle/>
          <a:p>
            <a:pPr algn="ctr"/>
            <a:r>
              <a:rPr kumimoji="1" lang="ja-JP" altLang="en-US" sz="1400" dirty="0"/>
              <a:t>供給水</a:t>
            </a:r>
          </a:p>
        </p:txBody>
      </p:sp>
      <p:pic>
        <p:nvPicPr>
          <p:cNvPr id="28" name="図 27">
            <a:extLst>
              <a:ext uri="{FF2B5EF4-FFF2-40B4-BE49-F238E27FC236}">
                <a16:creationId xmlns:a16="http://schemas.microsoft.com/office/drawing/2014/main" id="{B715046A-CA40-4DB9-BABB-25B8CFCBA8BB}"/>
              </a:ext>
            </a:extLst>
          </p:cNvPr>
          <p:cNvPicPr>
            <a:picLocks noChangeAspect="1"/>
          </p:cNvPicPr>
          <p:nvPr/>
        </p:nvPicPr>
        <p:blipFill>
          <a:blip r:embed="rId4"/>
          <a:stretch>
            <a:fillRect/>
          </a:stretch>
        </p:blipFill>
        <p:spPr>
          <a:xfrm>
            <a:off x="5911813" y="4840886"/>
            <a:ext cx="2174462" cy="1392894"/>
          </a:xfrm>
          <a:prstGeom prst="rect">
            <a:avLst/>
          </a:prstGeom>
        </p:spPr>
      </p:pic>
      <p:sp>
        <p:nvSpPr>
          <p:cNvPr id="36" name="テキスト ボックス 35">
            <a:extLst>
              <a:ext uri="{FF2B5EF4-FFF2-40B4-BE49-F238E27FC236}">
                <a16:creationId xmlns:a16="http://schemas.microsoft.com/office/drawing/2014/main" id="{C7CEFAA4-68E4-4DB2-8450-E749E2113A77}"/>
              </a:ext>
            </a:extLst>
          </p:cNvPr>
          <p:cNvSpPr txBox="1"/>
          <p:nvPr/>
        </p:nvSpPr>
        <p:spPr>
          <a:xfrm>
            <a:off x="5840820" y="6287689"/>
            <a:ext cx="3723432" cy="276999"/>
          </a:xfrm>
          <a:prstGeom prst="rect">
            <a:avLst/>
          </a:prstGeom>
          <a:noFill/>
        </p:spPr>
        <p:txBody>
          <a:bodyPr wrap="square" rtlCol="0">
            <a:spAutoFit/>
          </a:bodyPr>
          <a:lstStyle/>
          <a:p>
            <a:r>
              <a:rPr kumimoji="1" lang="en-US" altLang="ja-JP" sz="1200" dirty="0"/>
              <a:t>https://chemeng.web.fc2.com/ice/ice_s2.html</a:t>
            </a:r>
            <a:endParaRPr kumimoji="1" lang="ja-JP" altLang="en-US" sz="1200" dirty="0"/>
          </a:p>
        </p:txBody>
      </p:sp>
      <p:sp>
        <p:nvSpPr>
          <p:cNvPr id="37" name="テキスト ボックス 36">
            <a:extLst>
              <a:ext uri="{FF2B5EF4-FFF2-40B4-BE49-F238E27FC236}">
                <a16:creationId xmlns:a16="http://schemas.microsoft.com/office/drawing/2014/main" id="{FAA947F5-16F1-4A1B-9E92-907CC95BD172}"/>
              </a:ext>
            </a:extLst>
          </p:cNvPr>
          <p:cNvSpPr txBox="1"/>
          <p:nvPr/>
        </p:nvSpPr>
        <p:spPr>
          <a:xfrm>
            <a:off x="9678711" y="3372015"/>
            <a:ext cx="2418039" cy="276999"/>
          </a:xfrm>
          <a:prstGeom prst="rect">
            <a:avLst/>
          </a:prstGeom>
          <a:noFill/>
        </p:spPr>
        <p:txBody>
          <a:bodyPr wrap="square" rtlCol="0">
            <a:spAutoFit/>
          </a:bodyPr>
          <a:lstStyle/>
          <a:p>
            <a:r>
              <a:rPr lang="ja-JP" altLang="en-US" sz="1200" b="0" i="0" dirty="0">
                <a:solidFill>
                  <a:srgbClr val="3E3E3E"/>
                </a:solidFill>
                <a:effectLst/>
                <a:latin typeface="游ゴシック体"/>
              </a:rPr>
              <a:t>ニューメディカ・テック株式会社サイト</a:t>
            </a:r>
            <a:endParaRPr kumimoji="1" lang="ja-JP" altLang="en-US" sz="1200" dirty="0"/>
          </a:p>
        </p:txBody>
      </p:sp>
      <p:sp>
        <p:nvSpPr>
          <p:cNvPr id="29" name="テキスト ボックス 28">
            <a:extLst>
              <a:ext uri="{FF2B5EF4-FFF2-40B4-BE49-F238E27FC236}">
                <a16:creationId xmlns:a16="http://schemas.microsoft.com/office/drawing/2014/main" id="{7CE08DE0-37B1-431C-B05F-F250F1B06314}"/>
              </a:ext>
            </a:extLst>
          </p:cNvPr>
          <p:cNvSpPr txBox="1"/>
          <p:nvPr/>
        </p:nvSpPr>
        <p:spPr>
          <a:xfrm>
            <a:off x="9135321" y="4916018"/>
            <a:ext cx="286045" cy="307777"/>
          </a:xfrm>
          <a:prstGeom prst="rect">
            <a:avLst/>
          </a:prstGeom>
          <a:noFill/>
        </p:spPr>
        <p:txBody>
          <a:bodyPr wrap="square" rtlCol="0">
            <a:spAutoFit/>
          </a:bodyPr>
          <a:lstStyle/>
          <a:p>
            <a:pPr algn="ctr"/>
            <a:r>
              <a:rPr kumimoji="1" lang="en-US" altLang="ja-JP" sz="1400" dirty="0"/>
              <a:t>1</a:t>
            </a:r>
            <a:endParaRPr kumimoji="1" lang="ja-JP" altLang="en-US" sz="1400" dirty="0"/>
          </a:p>
        </p:txBody>
      </p:sp>
      <p:sp>
        <p:nvSpPr>
          <p:cNvPr id="33" name="テキスト ボックス 32">
            <a:extLst>
              <a:ext uri="{FF2B5EF4-FFF2-40B4-BE49-F238E27FC236}">
                <a16:creationId xmlns:a16="http://schemas.microsoft.com/office/drawing/2014/main" id="{09001270-56F9-4B01-955D-6150AD7E43E0}"/>
              </a:ext>
            </a:extLst>
          </p:cNvPr>
          <p:cNvSpPr txBox="1"/>
          <p:nvPr/>
        </p:nvSpPr>
        <p:spPr>
          <a:xfrm>
            <a:off x="9543901" y="4916018"/>
            <a:ext cx="286045" cy="307777"/>
          </a:xfrm>
          <a:prstGeom prst="rect">
            <a:avLst/>
          </a:prstGeom>
          <a:noFill/>
        </p:spPr>
        <p:txBody>
          <a:bodyPr wrap="square" rtlCol="0">
            <a:spAutoFit/>
          </a:bodyPr>
          <a:lstStyle/>
          <a:p>
            <a:pPr algn="ctr"/>
            <a:r>
              <a:rPr kumimoji="1" lang="en-US" altLang="ja-JP" sz="1400" dirty="0"/>
              <a:t>2</a:t>
            </a:r>
            <a:endParaRPr kumimoji="1" lang="ja-JP" altLang="en-US" sz="1400" dirty="0"/>
          </a:p>
        </p:txBody>
      </p:sp>
    </p:spTree>
    <p:extLst>
      <p:ext uri="{BB962C8B-B14F-4D97-AF65-F5344CB8AC3E}">
        <p14:creationId xmlns:p14="http://schemas.microsoft.com/office/powerpoint/2010/main" val="309551362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7016</TotalTime>
  <Words>2949</Words>
  <Application>Microsoft Office PowerPoint</Application>
  <PresentationFormat>ワイド画面</PresentationFormat>
  <Paragraphs>456</Paragraphs>
  <Slides>28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Meiryo UI</vt:lpstr>
      <vt:lpstr>メイリオ</vt:lpstr>
      <vt:lpstr>游ゴシック</vt:lpstr>
      <vt:lpstr>游ゴシック体</vt:lpstr>
      <vt:lpstr>Arial</vt:lpstr>
      <vt:lpstr>Cambria Math</vt:lpstr>
      <vt:lpstr>Wingdings</vt:lpstr>
      <vt:lpstr>Yokogawa_Template_Standard</vt:lpstr>
      <vt:lpstr>RO膜解析FS 井本さん向け説明</vt:lpstr>
      <vt:lpstr>打合せの目的</vt:lpstr>
      <vt:lpstr>米国再生水PJTの経緯</vt:lpstr>
      <vt:lpstr>NAWI PJT：位置づけ</vt:lpstr>
      <vt:lpstr>NAWI PJT：スケジュール</vt:lpstr>
      <vt:lpstr>高度水処理施設（AWTF）</vt:lpstr>
      <vt:lpstr>再生水プロセス</vt:lpstr>
      <vt:lpstr>他の処理</vt:lpstr>
      <vt:lpstr>逆浸透膜（Reverse Osmosis Membrane：RO膜）</vt:lpstr>
      <vt:lpstr>RO膜の特徴</vt:lpstr>
      <vt:lpstr>解析のスタンス</vt:lpstr>
      <vt:lpstr>RO膜運転最適化の目的</vt:lpstr>
      <vt:lpstr>RO膜解析の方針を導き出す観点</vt:lpstr>
      <vt:lpstr>細分化された目的</vt:lpstr>
      <vt:lpstr>重点的に考慮すべき箇所</vt:lpstr>
      <vt:lpstr>目的(1)：透過水質と供給量を考慮した運転</vt:lpstr>
      <vt:lpstr>目的(2)： RO膜閉塞状態も考慮した運転</vt:lpstr>
      <vt:lpstr>目的(3)： RO膜劣化も考慮した運転</vt:lpstr>
      <vt:lpstr>目的別の違い</vt:lpstr>
      <vt:lpstr>懸念点</vt:lpstr>
      <vt:lpstr>「RO高度最適化」の作業</vt:lpstr>
      <vt:lpstr>まとめ</vt:lpstr>
      <vt:lpstr>松井さんコメント</vt:lpstr>
      <vt:lpstr>PowerPoint プレゼンテーション</vt:lpstr>
      <vt:lpstr>RO膜の性能</vt:lpstr>
      <vt:lpstr>ファウリングとスケーリング</vt:lpstr>
      <vt:lpstr>塩分濃度とRO膜性能・発がん性物質</vt:lpstr>
      <vt:lpstr>松井さんメモ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1156</cp:revision>
  <dcterms:created xsi:type="dcterms:W3CDTF">2022-01-26T00:23:42Z</dcterms:created>
  <dcterms:modified xsi:type="dcterms:W3CDTF">2022-11-25T11:11:09Z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