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69" r:id="rId2"/>
    <p:sldId id="399" r:id="rId3"/>
    <p:sldId id="366" r:id="rId4"/>
    <p:sldId id="360" r:id="rId5"/>
    <p:sldId id="396" r:id="rId6"/>
    <p:sldId id="389" r:id="rId7"/>
    <p:sldId id="392" r:id="rId8"/>
    <p:sldId id="391" r:id="rId9"/>
    <p:sldId id="397" r:id="rId10"/>
    <p:sldId id="400" r:id="rId11"/>
    <p:sldId id="409" r:id="rId12"/>
    <p:sldId id="401" r:id="rId13"/>
    <p:sldId id="411" r:id="rId14"/>
    <p:sldId id="403" r:id="rId15"/>
    <p:sldId id="402" r:id="rId16"/>
    <p:sldId id="405" r:id="rId17"/>
    <p:sldId id="408" r:id="rId18"/>
    <p:sldId id="410" r:id="rId19"/>
    <p:sldId id="418" r:id="rId20"/>
    <p:sldId id="419" r:id="rId21"/>
    <p:sldId id="404" r:id="rId22"/>
    <p:sldId id="398" r:id="rId23"/>
    <p:sldId id="414" r:id="rId24"/>
    <p:sldId id="417" r:id="rId25"/>
    <p:sldId id="412" r:id="rId26"/>
    <p:sldId id="413" r:id="rId27"/>
    <p:sldId id="416" r:id="rId28"/>
    <p:sldId id="296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AD7A6-8F26-4BD4-A32A-BBB05F11E16B}" v="153" dt="2023-01-25T15:56:48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46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617AD7A6-8F26-4BD4-A32A-BBB05F11E16B}"/>
    <pc:docChg chg="undo custSel addSld delSld modSld sldOrd modMainMaster">
      <pc:chgData name="熊谷 渉" userId="b7a4e8598c9bd55e" providerId="LiveId" clId="{617AD7A6-8F26-4BD4-A32A-BBB05F11E16B}" dt="2023-01-25T15:56:51.227" v="616" actId="20577"/>
      <pc:docMkLst>
        <pc:docMk/>
      </pc:docMkLst>
      <pc:sldChg chg="ord">
        <pc:chgData name="熊谷 渉" userId="b7a4e8598c9bd55e" providerId="LiveId" clId="{617AD7A6-8F26-4BD4-A32A-BBB05F11E16B}" dt="2023-01-25T14:45:01.005" v="15"/>
        <pc:sldMkLst>
          <pc:docMk/>
          <pc:sldMk cId="3636922435" sldId="368"/>
        </pc:sldMkLst>
      </pc:sldChg>
      <pc:sldChg chg="ord">
        <pc:chgData name="熊谷 渉" userId="b7a4e8598c9bd55e" providerId="LiveId" clId="{617AD7A6-8F26-4BD4-A32A-BBB05F11E16B}" dt="2023-01-25T14:45:01.005" v="15"/>
        <pc:sldMkLst>
          <pc:docMk/>
          <pc:sldMk cId="813377708" sldId="372"/>
        </pc:sldMkLst>
      </pc:sldChg>
      <pc:sldChg chg="ord">
        <pc:chgData name="熊谷 渉" userId="b7a4e8598c9bd55e" providerId="LiveId" clId="{617AD7A6-8F26-4BD4-A32A-BBB05F11E16B}" dt="2023-01-25T14:45:01.005" v="15"/>
        <pc:sldMkLst>
          <pc:docMk/>
          <pc:sldMk cId="2464834853" sldId="373"/>
        </pc:sldMkLst>
      </pc:sldChg>
      <pc:sldChg chg="del">
        <pc:chgData name="熊谷 渉" userId="b7a4e8598c9bd55e" providerId="LiveId" clId="{617AD7A6-8F26-4BD4-A32A-BBB05F11E16B}" dt="2023-01-25T14:44:44.705" v="9" actId="47"/>
        <pc:sldMkLst>
          <pc:docMk/>
          <pc:sldMk cId="2212799244" sldId="375"/>
        </pc:sldMkLst>
      </pc:sldChg>
      <pc:sldChg chg="del">
        <pc:chgData name="熊谷 渉" userId="b7a4e8598c9bd55e" providerId="LiveId" clId="{617AD7A6-8F26-4BD4-A32A-BBB05F11E16B}" dt="2023-01-25T14:44:48.302" v="11" actId="47"/>
        <pc:sldMkLst>
          <pc:docMk/>
          <pc:sldMk cId="3901276674" sldId="376"/>
        </pc:sldMkLst>
      </pc:sldChg>
      <pc:sldChg chg="del">
        <pc:chgData name="熊谷 渉" userId="b7a4e8598c9bd55e" providerId="LiveId" clId="{617AD7A6-8F26-4BD4-A32A-BBB05F11E16B}" dt="2023-01-25T14:44:49.528" v="12" actId="47"/>
        <pc:sldMkLst>
          <pc:docMk/>
          <pc:sldMk cId="1484056672" sldId="377"/>
        </pc:sldMkLst>
      </pc:sldChg>
      <pc:sldChg chg="del">
        <pc:chgData name="熊谷 渉" userId="b7a4e8598c9bd55e" providerId="LiveId" clId="{617AD7A6-8F26-4BD4-A32A-BBB05F11E16B}" dt="2023-01-25T14:44:43.431" v="8" actId="47"/>
        <pc:sldMkLst>
          <pc:docMk/>
          <pc:sldMk cId="92044776" sldId="379"/>
        </pc:sldMkLst>
      </pc:sldChg>
      <pc:sldChg chg="del">
        <pc:chgData name="熊谷 渉" userId="b7a4e8598c9bd55e" providerId="LiveId" clId="{617AD7A6-8F26-4BD4-A32A-BBB05F11E16B}" dt="2023-01-25T14:44:50.807" v="13" actId="47"/>
        <pc:sldMkLst>
          <pc:docMk/>
          <pc:sldMk cId="1838667557" sldId="381"/>
        </pc:sldMkLst>
      </pc:sldChg>
      <pc:sldChg chg="del">
        <pc:chgData name="熊谷 渉" userId="b7a4e8598c9bd55e" providerId="LiveId" clId="{617AD7A6-8F26-4BD4-A32A-BBB05F11E16B}" dt="2023-01-25T14:44:46.094" v="10" actId="47"/>
        <pc:sldMkLst>
          <pc:docMk/>
          <pc:sldMk cId="3006463482" sldId="383"/>
        </pc:sldMkLst>
      </pc:sldChg>
      <pc:sldChg chg="addSp delSp modSp mod">
        <pc:chgData name="熊谷 渉" userId="b7a4e8598c9bd55e" providerId="LiveId" clId="{617AD7A6-8F26-4BD4-A32A-BBB05F11E16B}" dt="2023-01-25T15:55:47.969" v="547" actId="1076"/>
        <pc:sldMkLst>
          <pc:docMk/>
          <pc:sldMk cId="1777969681" sldId="398"/>
        </pc:sldMkLst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4" creationId="{BF221EBF-9A85-A846-8C04-304A8385D513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5" creationId="{E9850F56-4DD9-FE89-27CA-71E76E9C71F2}"/>
          </ac:spMkLst>
        </pc:spChg>
        <pc:spChg chg="add del mod">
          <ac:chgData name="熊谷 渉" userId="b7a4e8598c9bd55e" providerId="LiveId" clId="{617AD7A6-8F26-4BD4-A32A-BBB05F11E16B}" dt="2023-01-25T15:44:25.987" v="260" actId="478"/>
          <ac:spMkLst>
            <pc:docMk/>
            <pc:sldMk cId="1777969681" sldId="398"/>
            <ac:spMk id="6" creationId="{0F8F479B-CABB-0AD0-2689-C5579FBB191A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7" creationId="{65A41BE7-EC7E-CAB8-AD92-4DF829022B87}"/>
          </ac:spMkLst>
        </pc:spChg>
        <pc:spChg chg="add mod">
          <ac:chgData name="熊谷 渉" userId="b7a4e8598c9bd55e" providerId="LiveId" clId="{617AD7A6-8F26-4BD4-A32A-BBB05F11E16B}" dt="2023-01-25T15:53:08.198" v="533" actId="114"/>
          <ac:spMkLst>
            <pc:docMk/>
            <pc:sldMk cId="1777969681" sldId="398"/>
            <ac:spMk id="10" creationId="{0D96B051-F4EC-AE71-1904-49DCEB5BB6D8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11" creationId="{36E97DF6-965D-3B18-9999-9EA26D5F4135}"/>
          </ac:spMkLst>
        </pc:spChg>
        <pc:spChg chg="mod">
          <ac:chgData name="熊谷 渉" userId="b7a4e8598c9bd55e" providerId="LiveId" clId="{617AD7A6-8F26-4BD4-A32A-BBB05F11E16B}" dt="2023-01-25T15:52:42.998" v="524" actId="113"/>
          <ac:spMkLst>
            <pc:docMk/>
            <pc:sldMk cId="1777969681" sldId="398"/>
            <ac:spMk id="14" creationId="{E87AC5CB-0891-46ED-86C5-FF795F031FB1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18" creationId="{520E2548-1CD0-A8CF-41A4-EE4D08F2BD11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23" creationId="{F5B22BA0-B66E-AF7A-57C7-682F105533F5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31" creationId="{3898CF28-96B6-01ED-E0A3-5FE8AA5EABE6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32" creationId="{7195C34C-7784-F8EA-E5C8-3F715A4B8404}"/>
          </ac:spMkLst>
        </pc:spChg>
        <pc:spChg chg="add del mod">
          <ac:chgData name="熊谷 渉" userId="b7a4e8598c9bd55e" providerId="LiveId" clId="{617AD7A6-8F26-4BD4-A32A-BBB05F11E16B}" dt="2023-01-25T15:48:40.761" v="410" actId="478"/>
          <ac:spMkLst>
            <pc:docMk/>
            <pc:sldMk cId="1777969681" sldId="398"/>
            <ac:spMk id="33" creationId="{895F0DF7-44CF-13B7-56D6-EF5FA61E21F8}"/>
          </ac:spMkLst>
        </pc:spChg>
        <pc:spChg chg="add mod">
          <ac:chgData name="熊谷 渉" userId="b7a4e8598c9bd55e" providerId="LiveId" clId="{617AD7A6-8F26-4BD4-A32A-BBB05F11E16B}" dt="2023-01-25T15:54:26.492" v="539" actId="20577"/>
          <ac:spMkLst>
            <pc:docMk/>
            <pc:sldMk cId="1777969681" sldId="398"/>
            <ac:spMk id="34" creationId="{F6FA37D8-03B2-C96A-22E8-11A26B542AB2}"/>
          </ac:spMkLst>
        </pc:spChg>
        <pc:spChg chg="add mod">
          <ac:chgData name="熊谷 渉" userId="b7a4e8598c9bd55e" providerId="LiveId" clId="{617AD7A6-8F26-4BD4-A32A-BBB05F11E16B}" dt="2023-01-25T15:55:47.969" v="547" actId="1076"/>
          <ac:spMkLst>
            <pc:docMk/>
            <pc:sldMk cId="1777969681" sldId="398"/>
            <ac:spMk id="35" creationId="{2653B08E-6BB1-0571-D877-6732B24A864E}"/>
          </ac:spMkLst>
        </pc:sp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9" creationId="{D0C3B77F-2B94-B285-C59C-5AE92DDA8F0F}"/>
          </ac:cxnSpMkLst>
        </pc:cxn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19" creationId="{7C0FEE1A-9DA8-02E5-C4AF-A17C5C58BE8D}"/>
          </ac:cxnSpMkLst>
        </pc:cxn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24" creationId="{AAD641C8-6923-C93C-7828-7A306E3768F3}"/>
          </ac:cxnSpMkLst>
        </pc:cxn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28" creationId="{E6622FDF-E6AF-A2FA-B141-398A4DA5BEC4}"/>
          </ac:cxnSpMkLst>
        </pc:cxnChg>
      </pc:sldChg>
      <pc:sldChg chg="modSp mod">
        <pc:chgData name="熊谷 渉" userId="b7a4e8598c9bd55e" providerId="LiveId" clId="{617AD7A6-8F26-4BD4-A32A-BBB05F11E16B}" dt="2023-01-25T14:54:18.161" v="141" actId="20577"/>
        <pc:sldMkLst>
          <pc:docMk/>
          <pc:sldMk cId="3136885922" sldId="401"/>
        </pc:sldMkLst>
        <pc:spChg chg="mod">
          <ac:chgData name="熊谷 渉" userId="b7a4e8598c9bd55e" providerId="LiveId" clId="{617AD7A6-8F26-4BD4-A32A-BBB05F11E16B}" dt="2023-01-25T14:54:18.161" v="141" actId="20577"/>
          <ac:spMkLst>
            <pc:docMk/>
            <pc:sldMk cId="3136885922" sldId="401"/>
            <ac:spMk id="140" creationId="{38C461D6-77CE-41FD-BB40-DC0233DDBF4E}"/>
          </ac:spMkLst>
        </pc:spChg>
      </pc:sldChg>
      <pc:sldChg chg="modSp mod">
        <pc:chgData name="熊谷 渉" userId="b7a4e8598c9bd55e" providerId="LiveId" clId="{617AD7A6-8F26-4BD4-A32A-BBB05F11E16B}" dt="2023-01-25T14:43:01.294" v="7" actId="14100"/>
        <pc:sldMkLst>
          <pc:docMk/>
          <pc:sldMk cId="1302251831" sldId="408"/>
        </pc:sldMkLst>
        <pc:spChg chg="mod">
          <ac:chgData name="熊谷 渉" userId="b7a4e8598c9bd55e" providerId="LiveId" clId="{617AD7A6-8F26-4BD4-A32A-BBB05F11E16B}" dt="2023-01-25T14:43:01.294" v="7" actId="14100"/>
          <ac:spMkLst>
            <pc:docMk/>
            <pc:sldMk cId="1302251831" sldId="408"/>
            <ac:spMk id="102" creationId="{A29AB30B-D690-4B80-9C39-700368E05732}"/>
          </ac:spMkLst>
        </pc:spChg>
        <pc:spChg chg="mod">
          <ac:chgData name="熊谷 渉" userId="b7a4e8598c9bd55e" providerId="LiveId" clId="{617AD7A6-8F26-4BD4-A32A-BBB05F11E16B}" dt="2023-01-25T14:42:58.014" v="6" actId="14100"/>
          <ac:spMkLst>
            <pc:docMk/>
            <pc:sldMk cId="1302251831" sldId="408"/>
            <ac:spMk id="103" creationId="{33072C8E-90AF-4D2A-ABD1-0F1CD6616BFA}"/>
          </ac:spMkLst>
        </pc:spChg>
        <pc:cxnChg chg="mod">
          <ac:chgData name="熊谷 渉" userId="b7a4e8598c9bd55e" providerId="LiveId" clId="{617AD7A6-8F26-4BD4-A32A-BBB05F11E16B}" dt="2023-01-25T14:43:01.294" v="7" actId="14100"/>
          <ac:cxnSpMkLst>
            <pc:docMk/>
            <pc:sldMk cId="1302251831" sldId="408"/>
            <ac:cxnSpMk id="95" creationId="{82D45CFC-DE7A-47C1-812E-B1CD82A15DC6}"/>
          </ac:cxnSpMkLst>
        </pc:cxnChg>
      </pc:sldChg>
      <pc:sldChg chg="modSp add mod">
        <pc:chgData name="熊谷 渉" userId="b7a4e8598c9bd55e" providerId="LiveId" clId="{617AD7A6-8F26-4BD4-A32A-BBB05F11E16B}" dt="2023-01-25T15:56:39.536" v="608" actId="20577"/>
        <pc:sldMkLst>
          <pc:docMk/>
          <pc:sldMk cId="1712446715" sldId="413"/>
        </pc:sldMkLst>
        <pc:spChg chg="mod">
          <ac:chgData name="熊谷 渉" userId="b7a4e8598c9bd55e" providerId="LiveId" clId="{617AD7A6-8F26-4BD4-A32A-BBB05F11E16B}" dt="2023-01-25T15:56:35.731" v="607" actId="20577"/>
          <ac:spMkLst>
            <pc:docMk/>
            <pc:sldMk cId="1712446715" sldId="413"/>
            <ac:spMk id="2" creationId="{3DF058F9-220C-494C-A522-7EB3101CCCC4}"/>
          </ac:spMkLst>
        </pc:spChg>
        <pc:spChg chg="mod">
          <ac:chgData name="熊谷 渉" userId="b7a4e8598c9bd55e" providerId="LiveId" clId="{617AD7A6-8F26-4BD4-A32A-BBB05F11E16B}" dt="2023-01-25T15:56:39.536" v="608" actId="20577"/>
          <ac:spMkLst>
            <pc:docMk/>
            <pc:sldMk cId="1712446715" sldId="413"/>
            <ac:spMk id="14" creationId="{E87AC5CB-0891-46ED-86C5-FF795F031FB1}"/>
          </ac:spMkLst>
        </pc:spChg>
      </pc:sldChg>
      <pc:sldChg chg="modSp add mod">
        <pc:chgData name="熊谷 渉" userId="b7a4e8598c9bd55e" providerId="LiveId" clId="{617AD7A6-8F26-4BD4-A32A-BBB05F11E16B}" dt="2023-01-25T15:56:51.227" v="616" actId="20577"/>
        <pc:sldMkLst>
          <pc:docMk/>
          <pc:sldMk cId="3964523284" sldId="414"/>
        </pc:sldMkLst>
        <pc:spChg chg="mod">
          <ac:chgData name="熊谷 渉" userId="b7a4e8598c9bd55e" providerId="LiveId" clId="{617AD7A6-8F26-4BD4-A32A-BBB05F11E16B}" dt="2023-01-25T15:56:51.227" v="616" actId="20577"/>
          <ac:spMkLst>
            <pc:docMk/>
            <pc:sldMk cId="3964523284" sldId="414"/>
            <ac:spMk id="2" creationId="{3DF058F9-220C-494C-A522-7EB3101CCCC4}"/>
          </ac:spMkLst>
        </pc:spChg>
      </pc:sldChg>
      <pc:sldMasterChg chg="modSp mod">
        <pc:chgData name="熊谷 渉" userId="b7a4e8598c9bd55e" providerId="LiveId" clId="{617AD7A6-8F26-4BD4-A32A-BBB05F11E16B}" dt="2023-01-25T14:42:29.550" v="5" actId="20577"/>
        <pc:sldMasterMkLst>
          <pc:docMk/>
          <pc:sldMasterMk cId="2850437855" sldId="2147483756"/>
        </pc:sldMasterMkLst>
        <pc:spChg chg="mod">
          <ac:chgData name="熊谷 渉" userId="b7a4e8598c9bd55e" providerId="LiveId" clId="{617AD7A6-8F26-4BD4-A32A-BBB05F11E16B}" dt="2023-01-25T14:42:29.550" v="5" actId="20577"/>
          <ac:spMkLst>
            <pc:docMk/>
            <pc:sldMasterMk cId="2850437855" sldId="2147483756"/>
            <ac:spMk id="7" creationId="{F0D52A29-56AB-408C-80FF-70FF0C1F164A}"/>
          </ac:spMkLst>
        </pc:spChg>
      </pc:sldMasterChg>
    </pc:docChg>
  </pc:docChgLst>
  <pc:docChgLst>
    <pc:chgData name="熊谷 渉" userId="b7a4e8598c9bd55e" providerId="LiveId" clId="{0B4C700E-79E7-43D1-B32C-ED015C828C0F}"/>
    <pc:docChg chg="custSel addSld modSld">
      <pc:chgData name="熊谷 渉" userId="b7a4e8598c9bd55e" providerId="LiveId" clId="{0B4C700E-79E7-43D1-B32C-ED015C828C0F}" dt="2023-01-23T17:02:44.212" v="1113" actId="20577"/>
      <pc:docMkLst>
        <pc:docMk/>
      </pc:docMkLst>
      <pc:sldChg chg="modSp mod">
        <pc:chgData name="熊谷 渉" userId="b7a4e8598c9bd55e" providerId="LiveId" clId="{0B4C700E-79E7-43D1-B32C-ED015C828C0F}" dt="2023-01-23T15:01:59.424" v="42" actId="20577"/>
        <pc:sldMkLst>
          <pc:docMk/>
          <pc:sldMk cId="1852153746" sldId="269"/>
        </pc:sldMkLst>
        <pc:spChg chg="mod">
          <ac:chgData name="熊谷 渉" userId="b7a4e8598c9bd55e" providerId="LiveId" clId="{0B4C700E-79E7-43D1-B32C-ED015C828C0F}" dt="2023-01-23T15:01:48.672" v="36" actId="20577"/>
          <ac:spMkLst>
            <pc:docMk/>
            <pc:sldMk cId="1852153746" sldId="269"/>
            <ac:spMk id="4" creationId="{F0E2552A-DDB9-40EF-BF0E-3C852FB057ED}"/>
          </ac:spMkLst>
        </pc:spChg>
        <pc:spChg chg="mod">
          <ac:chgData name="熊谷 渉" userId="b7a4e8598c9bd55e" providerId="LiveId" clId="{0B4C700E-79E7-43D1-B32C-ED015C828C0F}" dt="2023-01-23T15:01:59.424" v="42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delSp modSp mod">
        <pc:chgData name="熊谷 渉" userId="b7a4e8598c9bd55e" providerId="LiveId" clId="{0B4C700E-79E7-43D1-B32C-ED015C828C0F}" dt="2023-01-23T16:44:18.884" v="952" actId="20577"/>
        <pc:sldMkLst>
          <pc:docMk/>
          <pc:sldMk cId="2142065642" sldId="360"/>
        </pc:sldMkLst>
        <pc:spChg chg="mod">
          <ac:chgData name="熊谷 渉" userId="b7a4e8598c9bd55e" providerId="LiveId" clId="{0B4C700E-79E7-43D1-B32C-ED015C828C0F}" dt="2023-01-23T15:03:20.324" v="63" actId="20577"/>
          <ac:spMkLst>
            <pc:docMk/>
            <pc:sldMk cId="2142065642" sldId="36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03:07.157" v="46" actId="20577"/>
          <ac:spMkLst>
            <pc:docMk/>
            <pc:sldMk cId="2142065642" sldId="360"/>
            <ac:spMk id="8" creationId="{7E7292E2-FDCA-420C-BABF-1E6510C0104D}"/>
          </ac:spMkLst>
        </pc:spChg>
        <pc:spChg chg="del">
          <ac:chgData name="熊谷 渉" userId="b7a4e8598c9bd55e" providerId="LiveId" clId="{0B4C700E-79E7-43D1-B32C-ED015C828C0F}" dt="2023-01-23T15:06:14.770" v="281" actId="478"/>
          <ac:spMkLst>
            <pc:docMk/>
            <pc:sldMk cId="2142065642" sldId="360"/>
            <ac:spMk id="12" creationId="{7D336199-A87E-42B6-8AC9-E575F084AB13}"/>
          </ac:spMkLst>
        </pc:spChg>
        <pc:spChg chg="del">
          <ac:chgData name="熊谷 渉" userId="b7a4e8598c9bd55e" providerId="LiveId" clId="{0B4C700E-79E7-43D1-B32C-ED015C828C0F}" dt="2023-01-23T15:06:11.962" v="280" actId="478"/>
          <ac:spMkLst>
            <pc:docMk/>
            <pc:sldMk cId="2142065642" sldId="360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6:44:18.884" v="952" actId="20577"/>
          <ac:spMkLst>
            <pc:docMk/>
            <pc:sldMk cId="2142065642" sldId="360"/>
            <ac:spMk id="14" creationId="{E87AC5CB-0891-46ED-86C5-FF795F031FB1}"/>
          </ac:spMkLst>
        </pc:spChg>
        <pc:spChg chg="del">
          <ac:chgData name="熊谷 渉" userId="b7a4e8598c9bd55e" providerId="LiveId" clId="{0B4C700E-79E7-43D1-B32C-ED015C828C0F}" dt="2023-01-23T15:06:08.409" v="278" actId="478"/>
          <ac:spMkLst>
            <pc:docMk/>
            <pc:sldMk cId="2142065642" sldId="360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6:10.346" v="279" actId="478"/>
          <ac:spMkLst>
            <pc:docMk/>
            <pc:sldMk cId="2142065642" sldId="360"/>
            <ac:spMk id="16" creationId="{A79DFF3E-5FBC-4D92-9B0E-6FC6ADF16F8C}"/>
          </ac:spMkLst>
        </pc:spChg>
        <pc:graphicFrameChg chg="del">
          <ac:chgData name="熊谷 渉" userId="b7a4e8598c9bd55e" providerId="LiveId" clId="{0B4C700E-79E7-43D1-B32C-ED015C828C0F}" dt="2023-01-23T15:03:26.363" v="65" actId="478"/>
          <ac:graphicFrameMkLst>
            <pc:docMk/>
            <pc:sldMk cId="2142065642" sldId="360"/>
            <ac:graphicFrameMk id="10" creationId="{E378017C-8AD0-4AC6-8C7A-D07C8A586234}"/>
          </ac:graphicFrameMkLst>
        </pc:graphicFrameChg>
        <pc:picChg chg="del">
          <ac:chgData name="熊谷 渉" userId="b7a4e8598c9bd55e" providerId="LiveId" clId="{0B4C700E-79E7-43D1-B32C-ED015C828C0F}" dt="2023-01-23T15:03:23.355" v="64" actId="478"/>
          <ac:picMkLst>
            <pc:docMk/>
            <pc:sldMk cId="2142065642" sldId="360"/>
            <ac:picMk id="5" creationId="{8A46E080-B5F8-4BEF-967E-F1FBD441D5F2}"/>
          </ac:picMkLst>
        </pc:picChg>
      </pc:sldChg>
      <pc:sldChg chg="delSp modSp add mod">
        <pc:chgData name="熊谷 渉" userId="b7a4e8598c9bd55e" providerId="LiveId" clId="{0B4C700E-79E7-43D1-B32C-ED015C828C0F}" dt="2023-01-23T17:02:44.212" v="1113" actId="20577"/>
        <pc:sldMkLst>
          <pc:docMk/>
          <pc:sldMk cId="3931065962" sldId="389"/>
        </pc:sldMkLst>
        <pc:spChg chg="mod">
          <ac:chgData name="熊谷 渉" userId="b7a4e8598c9bd55e" providerId="LiveId" clId="{0B4C700E-79E7-43D1-B32C-ED015C828C0F}" dt="2023-01-23T15:07:11.516" v="338" actId="20577"/>
          <ac:spMkLst>
            <pc:docMk/>
            <pc:sldMk cId="3931065962" sldId="389"/>
            <ac:spMk id="2" creationId="{3DF058F9-220C-494C-A522-7EB3101CCCC4}"/>
          </ac:spMkLst>
        </pc:spChg>
        <pc:spChg chg="del">
          <ac:chgData name="熊谷 渉" userId="b7a4e8598c9bd55e" providerId="LiveId" clId="{0B4C700E-79E7-43D1-B32C-ED015C828C0F}" dt="2023-01-23T15:04:54.871" v="272" actId="478"/>
          <ac:spMkLst>
            <pc:docMk/>
            <pc:sldMk cId="3931065962" sldId="389"/>
            <ac:spMk id="12" creationId="{7D336199-A87E-42B6-8AC9-E575F084AB13}"/>
          </ac:spMkLst>
        </pc:spChg>
        <pc:spChg chg="del mod">
          <ac:chgData name="熊谷 渉" userId="b7a4e8598c9bd55e" providerId="LiveId" clId="{0B4C700E-79E7-43D1-B32C-ED015C828C0F}" dt="2023-01-23T15:05:16.397" v="275" actId="478"/>
          <ac:spMkLst>
            <pc:docMk/>
            <pc:sldMk cId="3931065962" sldId="389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7:02:44.212" v="1113" actId="20577"/>
          <ac:spMkLst>
            <pc:docMk/>
            <pc:sldMk cId="3931065962" sldId="389"/>
            <ac:spMk id="14" creationId="{E87AC5CB-0891-46ED-86C5-FF795F031FB1}"/>
          </ac:spMkLst>
        </pc:spChg>
        <pc:spChg chg="del mod">
          <ac:chgData name="熊谷 渉" userId="b7a4e8598c9bd55e" providerId="LiveId" clId="{0B4C700E-79E7-43D1-B32C-ED015C828C0F}" dt="2023-01-23T15:04:51.379" v="271" actId="478"/>
          <ac:spMkLst>
            <pc:docMk/>
            <pc:sldMk cId="3931065962" sldId="389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4:56.554" v="273" actId="478"/>
          <ac:spMkLst>
            <pc:docMk/>
            <pc:sldMk cId="3931065962" sldId="389"/>
            <ac:spMk id="16" creationId="{A79DFF3E-5FBC-4D92-9B0E-6FC6ADF16F8C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7" creationId="{5047C8FB-2CF9-4888-8976-E940FB5A0D05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8" creationId="{28E7DF62-E453-44E8-A582-6155ADB14B4D}"/>
          </ac:spMkLst>
        </pc:spChg>
      </pc:sldChg>
      <pc:sldChg chg="modSp add mod">
        <pc:chgData name="熊谷 渉" userId="b7a4e8598c9bd55e" providerId="LiveId" clId="{0B4C700E-79E7-43D1-B32C-ED015C828C0F}" dt="2023-01-23T16:58:56.944" v="1064" actId="20577"/>
        <pc:sldMkLst>
          <pc:docMk/>
          <pc:sldMk cId="1250689138" sldId="390"/>
        </pc:sldMkLst>
        <pc:spChg chg="mod">
          <ac:chgData name="熊谷 渉" userId="b7a4e8598c9bd55e" providerId="LiveId" clId="{0B4C700E-79E7-43D1-B32C-ED015C828C0F}" dt="2023-01-23T15:10:05.333" v="350" actId="20577"/>
          <ac:spMkLst>
            <pc:docMk/>
            <pc:sldMk cId="1250689138" sldId="39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6:58:56.944" v="1064" actId="20577"/>
          <ac:spMkLst>
            <pc:docMk/>
            <pc:sldMk cId="1250689138" sldId="390"/>
            <ac:spMk id="14" creationId="{E87AC5CB-0891-46ED-86C5-FF795F031FB1}"/>
          </ac:spMkLst>
        </pc:spChg>
      </pc:sldChg>
      <pc:sldChg chg="modSp add mod">
        <pc:chgData name="熊谷 渉" userId="b7a4e8598c9bd55e" providerId="LiveId" clId="{0B4C700E-79E7-43D1-B32C-ED015C828C0F}" dt="2023-01-23T15:20:08.220" v="828" actId="20577"/>
        <pc:sldMkLst>
          <pc:docMk/>
          <pc:sldMk cId="3991412471" sldId="391"/>
        </pc:sldMkLst>
        <pc:spChg chg="mod">
          <ac:chgData name="熊谷 渉" userId="b7a4e8598c9bd55e" providerId="LiveId" clId="{0B4C700E-79E7-43D1-B32C-ED015C828C0F}" dt="2023-01-23T15:14:49.869" v="581" actId="20577"/>
          <ac:spMkLst>
            <pc:docMk/>
            <pc:sldMk cId="3991412471" sldId="391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20:08.220" v="828" actId="20577"/>
          <ac:spMkLst>
            <pc:docMk/>
            <pc:sldMk cId="3991412471" sldId="391"/>
            <ac:spMk id="14" creationId="{E87AC5CB-0891-46ED-86C5-FF795F031F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01 26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20.png"/><Relationship Id="rId3" Type="http://schemas.openxmlformats.org/officeDocument/2006/relationships/image" Target="../media/image590.png"/><Relationship Id="rId21" Type="http://schemas.openxmlformats.org/officeDocument/2006/relationships/image" Target="../media/image77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0.png"/><Relationship Id="rId33" Type="http://schemas.openxmlformats.org/officeDocument/2006/relationships/image" Target="../media/image89.png"/><Relationship Id="rId2" Type="http://schemas.openxmlformats.org/officeDocument/2006/relationships/image" Target="../media/image580.png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29" Type="http://schemas.openxmlformats.org/officeDocument/2006/relationships/image" Target="../media/image8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0.png"/><Relationship Id="rId32" Type="http://schemas.openxmlformats.org/officeDocument/2006/relationships/image" Target="../media/image88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28" Type="http://schemas.openxmlformats.org/officeDocument/2006/relationships/image" Target="../media/image840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31" Type="http://schemas.openxmlformats.org/officeDocument/2006/relationships/image" Target="../media/image87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Relationship Id="rId27" Type="http://schemas.openxmlformats.org/officeDocument/2006/relationships/image" Target="../media/image830.png"/><Relationship Id="rId30" Type="http://schemas.openxmlformats.org/officeDocument/2006/relationships/image" Target="../media/image8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9" Type="http://schemas.openxmlformats.org/officeDocument/2006/relationships/image" Target="../media/image192.png"/><Relationship Id="rId3" Type="http://schemas.openxmlformats.org/officeDocument/2006/relationships/image" Target="../media/image90.png"/><Relationship Id="rId21" Type="http://schemas.openxmlformats.org/officeDocument/2006/relationships/image" Target="../media/image174.png"/><Relationship Id="rId34" Type="http://schemas.openxmlformats.org/officeDocument/2006/relationships/image" Target="../media/image187.png"/><Relationship Id="rId42" Type="http://schemas.openxmlformats.org/officeDocument/2006/relationships/image" Target="../media/image195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86.png"/><Relationship Id="rId38" Type="http://schemas.openxmlformats.org/officeDocument/2006/relationships/image" Target="../media/image191.png"/><Relationship Id="rId2" Type="http://schemas.openxmlformats.org/officeDocument/2006/relationships/image" Target="../media/image157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37" Type="http://schemas.openxmlformats.org/officeDocument/2006/relationships/image" Target="../media/image190.png"/><Relationship Id="rId40" Type="http://schemas.openxmlformats.org/officeDocument/2006/relationships/image" Target="../media/image193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36" Type="http://schemas.openxmlformats.org/officeDocument/2006/relationships/image" Target="../media/image189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91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Relationship Id="rId35" Type="http://schemas.openxmlformats.org/officeDocument/2006/relationships/image" Target="../media/image18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26" Type="http://schemas.openxmlformats.org/officeDocument/2006/relationships/image" Target="../media/image237.png"/><Relationship Id="rId3" Type="http://schemas.openxmlformats.org/officeDocument/2006/relationships/image" Target="../media/image214.png"/><Relationship Id="rId21" Type="http://schemas.openxmlformats.org/officeDocument/2006/relationships/image" Target="../media/image232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5" Type="http://schemas.openxmlformats.org/officeDocument/2006/relationships/image" Target="../media/image236.png"/><Relationship Id="rId2" Type="http://schemas.openxmlformats.org/officeDocument/2006/relationships/image" Target="../media/image213.png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24" Type="http://schemas.openxmlformats.org/officeDocument/2006/relationships/image" Target="../media/image235.png"/><Relationship Id="rId5" Type="http://schemas.openxmlformats.org/officeDocument/2006/relationships/image" Target="../media/image216.png"/><Relationship Id="rId15" Type="http://schemas.openxmlformats.org/officeDocument/2006/relationships/image" Target="../media/image226.png"/><Relationship Id="rId23" Type="http://schemas.openxmlformats.org/officeDocument/2006/relationships/image" Target="../media/image234.png"/><Relationship Id="rId28" Type="http://schemas.openxmlformats.org/officeDocument/2006/relationships/image" Target="../media/image239.png"/><Relationship Id="rId10" Type="http://schemas.openxmlformats.org/officeDocument/2006/relationships/image" Target="../media/image221.png"/><Relationship Id="rId19" Type="http://schemas.openxmlformats.org/officeDocument/2006/relationships/image" Target="../media/image230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Relationship Id="rId22" Type="http://schemas.openxmlformats.org/officeDocument/2006/relationships/image" Target="../media/image233.png"/><Relationship Id="rId27" Type="http://schemas.openxmlformats.org/officeDocument/2006/relationships/image" Target="../media/image2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2" Type="http://schemas.openxmlformats.org/officeDocument/2006/relationships/image" Target="../media/image244.png"/><Relationship Id="rId16" Type="http://schemas.openxmlformats.org/officeDocument/2006/relationships/image" Target="../media/image258.png"/><Relationship Id="rId20" Type="http://schemas.openxmlformats.org/officeDocument/2006/relationships/image" Target="../media/image2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5" Type="http://schemas.openxmlformats.org/officeDocument/2006/relationships/image" Target="../media/image257.png"/><Relationship Id="rId10" Type="http://schemas.openxmlformats.org/officeDocument/2006/relationships/image" Target="../media/image252.png"/><Relationship Id="rId19" Type="http://schemas.openxmlformats.org/officeDocument/2006/relationships/image" Target="../media/image261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13" Type="http://schemas.openxmlformats.org/officeDocument/2006/relationships/image" Target="../media/image282.png"/><Relationship Id="rId18" Type="http://schemas.openxmlformats.org/officeDocument/2006/relationships/image" Target="../media/image28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12" Type="http://schemas.openxmlformats.org/officeDocument/2006/relationships/image" Target="../media/image281.png"/><Relationship Id="rId17" Type="http://schemas.openxmlformats.org/officeDocument/2006/relationships/image" Target="../media/image286.png"/><Relationship Id="rId2" Type="http://schemas.openxmlformats.org/officeDocument/2006/relationships/image" Target="../media/image271.png"/><Relationship Id="rId16" Type="http://schemas.openxmlformats.org/officeDocument/2006/relationships/image" Target="../media/image2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5.png"/><Relationship Id="rId11" Type="http://schemas.openxmlformats.org/officeDocument/2006/relationships/image" Target="../media/image280.png"/><Relationship Id="rId5" Type="http://schemas.openxmlformats.org/officeDocument/2006/relationships/image" Target="../media/image274.png"/><Relationship Id="rId15" Type="http://schemas.openxmlformats.org/officeDocument/2006/relationships/image" Target="../media/image284.png"/><Relationship Id="rId10" Type="http://schemas.openxmlformats.org/officeDocument/2006/relationships/image" Target="../media/image279.png"/><Relationship Id="rId19" Type="http://schemas.openxmlformats.org/officeDocument/2006/relationships/image" Target="../media/image288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Relationship Id="rId14" Type="http://schemas.openxmlformats.org/officeDocument/2006/relationships/image" Target="../media/image28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圏論の基本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集合と写像の関係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要素同士の対応関係 を 集合の対応関係として見る。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blipFill>
                <a:blip r:embed="rId2"/>
                <a:stretch>
                  <a:fillRect l="-3704" r="-6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blipFill>
                <a:blip r:embed="rId3"/>
                <a:stretch>
                  <a:fillRect l="-8209" r="-597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7705014" y="5205985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7878222" y="4456341"/>
            <a:ext cx="8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/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blipFill>
                <a:blip r:embed="rId5"/>
                <a:stretch>
                  <a:fillRect l="-7692" r="-4615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28B44332-2CD7-4F4A-B2AD-317762C96B0C}"/>
              </a:ext>
            </a:extLst>
          </p:cNvPr>
          <p:cNvSpPr/>
          <p:nvPr/>
        </p:nvSpPr>
        <p:spPr>
          <a:xfrm rot="10800000">
            <a:off x="5397779" y="4064915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/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blipFill>
                <a:blip r:embed="rId6"/>
                <a:stretch>
                  <a:fillRect l="-7463" r="-447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FF4DA7-B529-49DE-A6AC-31BED13EF7D6}"/>
              </a:ext>
            </a:extLst>
          </p:cNvPr>
          <p:cNvSpPr txBox="1"/>
          <p:nvPr/>
        </p:nvSpPr>
        <p:spPr>
          <a:xfrm>
            <a:off x="4623508" y="4466317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写像らしい表記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（定義域）</a:t>
                </a: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2D894AAE-1566-48DA-AD6C-A8AE31390B3B}"/>
              </a:ext>
            </a:extLst>
          </p:cNvPr>
          <p:cNvSpPr/>
          <p:nvPr/>
        </p:nvSpPr>
        <p:spPr>
          <a:xfrm>
            <a:off x="1760530" y="2058134"/>
            <a:ext cx="3030546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A6D5645-BA0E-4403-AD88-50EEDC637890}"/>
              </a:ext>
            </a:extLst>
          </p:cNvPr>
          <p:cNvSpPr/>
          <p:nvPr/>
        </p:nvSpPr>
        <p:spPr>
          <a:xfrm>
            <a:off x="7033061" y="2058134"/>
            <a:ext cx="3320613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4981409" y="2759928"/>
            <a:ext cx="19146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blipFill>
                <a:blip r:embed="rId8"/>
                <a:stretch>
                  <a:fillRect l="-39535" r="-3255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/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（終域）</a:t>
                </a: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blipFill>
                <a:blip r:embed="rId9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/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blipFill>
                <a:blip r:embed="rId10"/>
                <a:stretch>
                  <a:fillRect l="-2941" r="-661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/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blipFill>
                <a:blip r:embed="rId11"/>
                <a:stretch>
                  <a:fillRect l="-8271" r="-676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/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blipFill>
                <a:blip r:embed="rId12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/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blipFill>
                <a:blip r:embed="rId13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/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blipFill>
                <a:blip r:embed="rId14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/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blipFill>
                <a:blip r:embed="rId15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/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blipFill>
                <a:blip r:embed="rId16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/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blipFill>
                <a:blip r:embed="rId17"/>
                <a:stretch>
                  <a:fillRect l="-2532" r="-1265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/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blipFill>
                <a:blip r:embed="rId18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/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blipFill>
                <a:blip r:embed="rId19"/>
                <a:stretch>
                  <a:fillRect r="-1097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/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blipFill>
                <a:blip r:embed="rId20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/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blipFill>
                <a:blip r:embed="rId21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/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blipFill>
                <a:blip r:embed="rId22"/>
                <a:stretch>
                  <a:fillRect l="-10526" r="-11579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/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blipFill>
                <a:blip r:embed="rId23"/>
                <a:stretch>
                  <a:fillRect l="-10638" r="-12766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/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blipFill>
                <a:blip r:embed="rId24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/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blipFill>
                <a:blip r:embed="rId25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/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blipFill>
                <a:blip r:embed="rId26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/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blipFill>
                <a:blip r:embed="rId27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/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blipFill>
                <a:blip r:embed="rId28"/>
                <a:stretch>
                  <a:fillRect l="-525" r="-787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F10E44D-F0F8-468D-9BDF-E59DED2EF093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259261" y="3228340"/>
            <a:ext cx="1606160" cy="389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50AA9B5-312A-4FC7-8FF9-3FA00F857F7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38502" y="3228340"/>
            <a:ext cx="992002" cy="3768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45D779E-F681-446D-A081-507970D4A0DB}"/>
              </a:ext>
            </a:extLst>
          </p:cNvPr>
          <p:cNvCxnSpPr>
            <a:cxnSpLocks/>
          </p:cNvCxnSpPr>
          <p:nvPr/>
        </p:nvCxnSpPr>
        <p:spPr>
          <a:xfrm>
            <a:off x="3408179" y="3220428"/>
            <a:ext cx="442768" cy="431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44B0DC14-E8EC-48B2-B8F0-9F6AB4CE81A3}"/>
              </a:ext>
            </a:extLst>
          </p:cNvPr>
          <p:cNvCxnSpPr>
            <a:cxnSpLocks/>
          </p:cNvCxnSpPr>
          <p:nvPr/>
        </p:nvCxnSpPr>
        <p:spPr>
          <a:xfrm flipH="1">
            <a:off x="3869887" y="3220428"/>
            <a:ext cx="179755" cy="3729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/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blipFill>
                <a:blip r:embed="rId29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/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blipFill>
                <a:blip r:embed="rId30"/>
                <a:stretch>
                  <a:fillRect l="-524" r="-524" b="-171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/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blipFill>
                <a:blip r:embed="rId31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5C9B329-1D06-4368-9E32-CE4BA94F44D2}"/>
              </a:ext>
            </a:extLst>
          </p:cNvPr>
          <p:cNvCxnSpPr>
            <a:cxnSpLocks/>
          </p:cNvCxnSpPr>
          <p:nvPr/>
        </p:nvCxnSpPr>
        <p:spPr>
          <a:xfrm>
            <a:off x="7618997" y="3247076"/>
            <a:ext cx="2169751" cy="3433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83EE61-B15C-4C14-8327-55351F3F5AA6}"/>
              </a:ext>
            </a:extLst>
          </p:cNvPr>
          <p:cNvCxnSpPr>
            <a:cxnSpLocks/>
          </p:cNvCxnSpPr>
          <p:nvPr/>
        </p:nvCxnSpPr>
        <p:spPr>
          <a:xfrm>
            <a:off x="8198238" y="3247076"/>
            <a:ext cx="1529640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F75F2A3-49ED-4EBD-ACA8-14F9EB6BB0B3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766641" y="3237628"/>
            <a:ext cx="1022107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2E21E89-AB98-41FB-BC8B-B3CB71352896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9644664" y="3220428"/>
            <a:ext cx="166429" cy="377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/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blipFill>
                <a:blip r:embed="rId32"/>
                <a:stretch>
                  <a:fillRect l="-22917" r="-166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/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blipFill>
                <a:blip r:embed="rId33"/>
                <a:stretch>
                  <a:fillRect l="-23913" r="-1739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9D30AA-6CC6-4B8B-ABB4-97666580076C}"/>
              </a:ext>
            </a:extLst>
          </p:cNvPr>
          <p:cNvCxnSpPr>
            <a:cxnSpLocks/>
          </p:cNvCxnSpPr>
          <p:nvPr/>
        </p:nvCxnSpPr>
        <p:spPr>
          <a:xfrm flipV="1">
            <a:off x="7699293" y="5824691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/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blipFill>
                <a:blip r:embed="rId3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0632B1B-32F9-4661-963B-F7D6046BAFD5}"/>
              </a:ext>
            </a:extLst>
          </p:cNvPr>
          <p:cNvSpPr txBox="1"/>
          <p:nvPr/>
        </p:nvSpPr>
        <p:spPr>
          <a:xfrm>
            <a:off x="1594491" y="4470059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関数らしい表記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/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blipFill>
                <a:blip r:embed="rId35"/>
                <a:stretch>
                  <a:fillRect l="-4808" r="-817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AC9D59D-1939-45F5-8468-04CB9F2C9784}"/>
              </a:ext>
            </a:extLst>
          </p:cNvPr>
          <p:cNvSpPr txBox="1"/>
          <p:nvPr/>
        </p:nvSpPr>
        <p:spPr>
          <a:xfrm>
            <a:off x="3621288" y="5025277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要素の対応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AA68858-6F87-4964-B28D-2E68FCCCD02B}"/>
              </a:ext>
            </a:extLst>
          </p:cNvPr>
          <p:cNvSpPr txBox="1"/>
          <p:nvPr/>
        </p:nvSpPr>
        <p:spPr>
          <a:xfrm>
            <a:off x="3630560" y="5708936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集合の対応</a:t>
            </a:r>
          </a:p>
        </p:txBody>
      </p:sp>
    </p:spTree>
    <p:extLst>
      <p:ext uri="{BB962C8B-B14F-4D97-AF65-F5344CB8AC3E}">
        <p14:creationId xmlns:p14="http://schemas.microsoft.com/office/powerpoint/2010/main" val="211629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単射と全射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定義域の要素 と 終域の要素の対応関係に注目している。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/>
              <p:nvPr/>
            </p:nvSpPr>
            <p:spPr>
              <a:xfrm>
                <a:off x="755907" y="2755674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2755674"/>
                <a:ext cx="317972" cy="307777"/>
              </a:xfrm>
              <a:prstGeom prst="rect">
                <a:avLst/>
              </a:prstGeom>
              <a:blipFill>
                <a:blip r:embed="rId2"/>
                <a:stretch>
                  <a:fillRect l="-7692" r="-5769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/>
              <p:nvPr/>
            </p:nvSpPr>
            <p:spPr>
              <a:xfrm>
                <a:off x="800759" y="218885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9" y="2188851"/>
                <a:ext cx="291234" cy="369332"/>
              </a:xfrm>
              <a:prstGeom prst="rect">
                <a:avLst/>
              </a:prstGeom>
              <a:blipFill>
                <a:blip r:embed="rId3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9D30AA-6CC6-4B8B-ABB4-97666580076C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>
            <a:off x="1073879" y="2909563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F8E5049-C367-493B-890C-42C8CE14DAD3}"/>
              </a:ext>
            </a:extLst>
          </p:cNvPr>
          <p:cNvSpPr/>
          <p:nvPr/>
        </p:nvSpPr>
        <p:spPr>
          <a:xfrm>
            <a:off x="618196" y="2610626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71F2B5C-0D8C-444C-8B1F-C4B32D0C45AC}"/>
                  </a:ext>
                </a:extLst>
              </p:cNvPr>
              <p:cNvSpPr txBox="1"/>
              <p:nvPr/>
            </p:nvSpPr>
            <p:spPr>
              <a:xfrm>
                <a:off x="1291064" y="1788939"/>
                <a:ext cx="1225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71F2B5C-0D8C-444C-8B1F-C4B32D0C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064" y="1788939"/>
                <a:ext cx="1225720" cy="369332"/>
              </a:xfrm>
              <a:prstGeom prst="rect">
                <a:avLst/>
              </a:prstGeom>
              <a:blipFill>
                <a:blip r:embed="rId4"/>
                <a:stretch>
                  <a:fillRect l="-7960" r="-3980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829F72C-E557-40A1-9634-74B7401E2ECD}"/>
              </a:ext>
            </a:extLst>
          </p:cNvPr>
          <p:cNvSpPr/>
          <p:nvPr/>
        </p:nvSpPr>
        <p:spPr>
          <a:xfrm>
            <a:off x="2557308" y="2610626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30D5CF-A8D0-4410-AFDD-6079856E59D1}"/>
                  </a:ext>
                </a:extLst>
              </p:cNvPr>
              <p:cNvSpPr txBox="1"/>
              <p:nvPr/>
            </p:nvSpPr>
            <p:spPr>
              <a:xfrm>
                <a:off x="755907" y="3263481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30D5CF-A8D0-4410-AFDD-6079856E5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3263481"/>
                <a:ext cx="323935" cy="307777"/>
              </a:xfrm>
              <a:prstGeom prst="rect">
                <a:avLst/>
              </a:prstGeom>
              <a:blipFill>
                <a:blip r:embed="rId5"/>
                <a:stretch>
                  <a:fillRect l="-7547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C026E85-9D37-44A5-8E04-6CD56C93129A}"/>
                  </a:ext>
                </a:extLst>
              </p:cNvPr>
              <p:cNvSpPr txBox="1"/>
              <p:nvPr/>
            </p:nvSpPr>
            <p:spPr>
              <a:xfrm>
                <a:off x="748790" y="377178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C026E85-9D37-44A5-8E04-6CD56C93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3771783"/>
                <a:ext cx="323935" cy="307777"/>
              </a:xfrm>
              <a:prstGeom prst="rect">
                <a:avLst/>
              </a:prstGeom>
              <a:blipFill>
                <a:blip r:embed="rId6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56448FA-54B3-4DBC-B9C1-9008225121B8}"/>
                  </a:ext>
                </a:extLst>
              </p:cNvPr>
              <p:cNvSpPr txBox="1"/>
              <p:nvPr/>
            </p:nvSpPr>
            <p:spPr>
              <a:xfrm>
                <a:off x="748790" y="423892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56448FA-54B3-4DBC-B9C1-900822512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4238923"/>
                <a:ext cx="323935" cy="307777"/>
              </a:xfrm>
              <a:prstGeom prst="rect">
                <a:avLst/>
              </a:prstGeom>
              <a:blipFill>
                <a:blip r:embed="rId7"/>
                <a:stretch>
                  <a:fillRect l="-9434" r="-5660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4C49F2-E733-4704-80C0-7E89EB1D8828}"/>
                  </a:ext>
                </a:extLst>
              </p:cNvPr>
              <p:cNvSpPr txBox="1"/>
              <p:nvPr/>
            </p:nvSpPr>
            <p:spPr>
              <a:xfrm>
                <a:off x="2728007" y="2755674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4C49F2-E733-4704-80C0-7E89EB1D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755674"/>
                <a:ext cx="320729" cy="307777"/>
              </a:xfrm>
              <a:prstGeom prst="rect">
                <a:avLst/>
              </a:prstGeom>
              <a:blipFill>
                <a:blip r:embed="rId8"/>
                <a:stretch>
                  <a:fillRect l="-17308" r="-7692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C243D27-6C20-4C23-8F15-223BA95D78CC}"/>
                  </a:ext>
                </a:extLst>
              </p:cNvPr>
              <p:cNvSpPr txBox="1"/>
              <p:nvPr/>
            </p:nvSpPr>
            <p:spPr>
              <a:xfrm>
                <a:off x="2728007" y="3263481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C243D27-6C20-4C23-8F15-223BA95D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3263481"/>
                <a:ext cx="326693" cy="307777"/>
              </a:xfrm>
              <a:prstGeom prst="rect">
                <a:avLst/>
              </a:prstGeom>
              <a:blipFill>
                <a:blip r:embed="rId9"/>
                <a:stretch>
                  <a:fillRect l="-16981" r="-754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796E6A0-71F2-45C9-8013-D06A39CFEA63}"/>
                  </a:ext>
                </a:extLst>
              </p:cNvPr>
              <p:cNvSpPr txBox="1"/>
              <p:nvPr/>
            </p:nvSpPr>
            <p:spPr>
              <a:xfrm>
                <a:off x="2720890" y="3771783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796E6A0-71F2-45C9-8013-D06A39CF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3771783"/>
                <a:ext cx="326693" cy="307777"/>
              </a:xfrm>
              <a:prstGeom prst="rect">
                <a:avLst/>
              </a:prstGeom>
              <a:blipFill>
                <a:blip r:embed="rId10"/>
                <a:stretch>
                  <a:fillRect l="-16667" r="-740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AA8C84-A478-45F0-B72F-C9F6338F2D9B}"/>
                  </a:ext>
                </a:extLst>
              </p:cNvPr>
              <p:cNvSpPr txBox="1"/>
              <p:nvPr/>
            </p:nvSpPr>
            <p:spPr>
              <a:xfrm>
                <a:off x="2720890" y="4238923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AA8C84-A478-45F0-B72F-C9F6338F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4238923"/>
                <a:ext cx="315727" cy="307777"/>
              </a:xfrm>
              <a:prstGeom prst="rect">
                <a:avLst/>
              </a:prstGeom>
              <a:blipFill>
                <a:blip r:embed="rId11"/>
                <a:stretch>
                  <a:fillRect l="-17308" r="-5769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3BAE84F-CC08-483F-A642-EE48DC75B96D}"/>
                  </a:ext>
                </a:extLst>
              </p:cNvPr>
              <p:cNvSpPr txBox="1"/>
              <p:nvPr/>
            </p:nvSpPr>
            <p:spPr>
              <a:xfrm>
                <a:off x="2728007" y="2188851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3BAE84F-CC08-483F-A642-EE48DC75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188851"/>
                <a:ext cx="278410" cy="369332"/>
              </a:xfrm>
              <a:prstGeom prst="rect">
                <a:avLst/>
              </a:prstGeom>
              <a:blipFill>
                <a:blip r:embed="rId12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7A45F48-ABCE-4F11-866A-9C22195C6420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1079842" y="3417370"/>
            <a:ext cx="16481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319B9F6-8EEA-4BA3-9FD2-5D2E40BCDAE9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1072725" y="3417370"/>
            <a:ext cx="1655282" cy="508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60224B8-CAFF-40A2-842A-08B40CB9E9A3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1072725" y="3925672"/>
            <a:ext cx="1648165" cy="467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833641D-5501-45E4-8D1B-FECFC68BF443}"/>
                  </a:ext>
                </a:extLst>
              </p:cNvPr>
              <p:cNvSpPr txBox="1"/>
              <p:nvPr/>
            </p:nvSpPr>
            <p:spPr>
              <a:xfrm>
                <a:off x="730004" y="4928605"/>
                <a:ext cx="1764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833641D-5501-45E4-8D1B-FECFC68B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4928605"/>
                <a:ext cx="1764457" cy="276999"/>
              </a:xfrm>
              <a:prstGeom prst="rect">
                <a:avLst/>
              </a:prstGeom>
              <a:blipFill>
                <a:blip r:embed="rId13"/>
                <a:stretch>
                  <a:fillRect l="-6228" t="-28261" r="-276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A9B53F6-B053-42B6-90E7-876AAE722704}"/>
                  </a:ext>
                </a:extLst>
              </p:cNvPr>
              <p:cNvSpPr txBox="1"/>
              <p:nvPr/>
            </p:nvSpPr>
            <p:spPr>
              <a:xfrm>
                <a:off x="730004" y="5262370"/>
                <a:ext cx="199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A9B53F6-B053-42B6-90E7-876AAE72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262370"/>
                <a:ext cx="1995290" cy="276999"/>
              </a:xfrm>
              <a:prstGeom prst="rect">
                <a:avLst/>
              </a:prstGeom>
              <a:blipFill>
                <a:blip r:embed="rId14"/>
                <a:stretch>
                  <a:fillRect l="-5505" t="-28261" r="-275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7CC06B9-1A0E-404F-B767-2282E6FED589}"/>
                  </a:ext>
                </a:extLst>
              </p:cNvPr>
              <p:cNvSpPr txBox="1"/>
              <p:nvPr/>
            </p:nvSpPr>
            <p:spPr>
              <a:xfrm>
                <a:off x="730004" y="5576386"/>
                <a:ext cx="2652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7CC06B9-1A0E-404F-B767-2282E6FE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576386"/>
                <a:ext cx="2652777" cy="276999"/>
              </a:xfrm>
              <a:prstGeom prst="rect">
                <a:avLst/>
              </a:prstGeom>
              <a:blipFill>
                <a:blip r:embed="rId15"/>
                <a:stretch>
                  <a:fillRect l="-4138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9710BD7-4A93-47D7-9283-30E01398B83F}"/>
                  </a:ext>
                </a:extLst>
              </p:cNvPr>
              <p:cNvSpPr txBox="1"/>
              <p:nvPr/>
            </p:nvSpPr>
            <p:spPr>
              <a:xfrm>
                <a:off x="730004" y="5899261"/>
                <a:ext cx="293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ja-JP" altLang="en-US" sz="1600" dirty="0"/>
                  <a:t>（空集合）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9710BD7-4A93-47D7-9283-30E01398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899261"/>
                <a:ext cx="2937727" cy="276999"/>
              </a:xfrm>
              <a:prstGeom prst="rect">
                <a:avLst/>
              </a:prstGeom>
              <a:blipFill>
                <a:blip r:embed="rId16"/>
                <a:stretch>
                  <a:fillRect l="-3734" t="-28889" r="-3527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図 118">
            <a:extLst>
              <a:ext uri="{FF2B5EF4-FFF2-40B4-BE49-F238E27FC236}">
                <a16:creationId xmlns:a16="http://schemas.microsoft.com/office/drawing/2014/main" id="{6EE83552-1236-4E4D-B7D7-1C40382089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06" y="2238381"/>
            <a:ext cx="1647824" cy="1647824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B0E0F440-60A5-4568-AA34-40B80C2BE7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4" y="3886205"/>
            <a:ext cx="1641749" cy="1641749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3815A6B0-901C-41C8-9047-DCA4B3E100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01" y="2186941"/>
            <a:ext cx="1651634" cy="1651634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754AD681-8216-48BC-81DC-146EF5C0DA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80" y="3909194"/>
            <a:ext cx="1641749" cy="1641749"/>
          </a:xfrm>
          <a:prstGeom prst="rect">
            <a:avLst/>
          </a:prstGeom>
        </p:spPr>
      </p:pic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822FEA2-46D8-4F8F-ACD3-28DE5BD4F604}"/>
              </a:ext>
            </a:extLst>
          </p:cNvPr>
          <p:cNvSpPr txBox="1"/>
          <p:nvPr/>
        </p:nvSpPr>
        <p:spPr>
          <a:xfrm>
            <a:off x="6172505" y="5594167"/>
            <a:ext cx="11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全単射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6D80DE9-4CC7-419B-B667-3297AA642895}"/>
                  </a:ext>
                </a:extLst>
              </p:cNvPr>
              <p:cNvSpPr txBox="1"/>
              <p:nvPr/>
            </p:nvSpPr>
            <p:spPr>
              <a:xfrm>
                <a:off x="4823388" y="2286011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6D80DE9-4CC7-419B-B667-3297AA64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88" y="2286011"/>
                <a:ext cx="298449" cy="338554"/>
              </a:xfrm>
              <a:prstGeom prst="rect">
                <a:avLst/>
              </a:prstGeom>
              <a:blipFill>
                <a:blip r:embed="rId21"/>
                <a:stretch>
                  <a:fillRect l="-10204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ED8C3F2E-4FFB-4A9F-B224-13552F29B3EC}"/>
                  </a:ext>
                </a:extLst>
              </p:cNvPr>
              <p:cNvSpPr txBox="1"/>
              <p:nvPr/>
            </p:nvSpPr>
            <p:spPr>
              <a:xfrm>
                <a:off x="4834329" y="3937049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ED8C3F2E-4FFB-4A9F-B224-13552F29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9" y="3937049"/>
                <a:ext cx="298449" cy="338554"/>
              </a:xfrm>
              <a:prstGeom prst="rect">
                <a:avLst/>
              </a:prstGeom>
              <a:blipFill>
                <a:blip r:embed="rId22"/>
                <a:stretch>
                  <a:fillRect l="-10204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14A03500-9FF8-4A29-8131-E3FD8E40B83D}"/>
                  </a:ext>
                </a:extLst>
              </p:cNvPr>
              <p:cNvSpPr txBox="1"/>
              <p:nvPr/>
            </p:nvSpPr>
            <p:spPr>
              <a:xfrm>
                <a:off x="6736560" y="2249122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14A03500-9FF8-4A29-8131-E3FD8E40B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60" y="2249122"/>
                <a:ext cx="298449" cy="338554"/>
              </a:xfrm>
              <a:prstGeom prst="rect">
                <a:avLst/>
              </a:prstGeom>
              <a:blipFill>
                <a:blip r:embed="rId23"/>
                <a:stretch>
                  <a:fillRect l="-10204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C9FCF7E-799D-450C-A2E8-DD9B98A412F1}"/>
                  </a:ext>
                </a:extLst>
              </p:cNvPr>
              <p:cNvSpPr txBox="1"/>
              <p:nvPr/>
            </p:nvSpPr>
            <p:spPr>
              <a:xfrm>
                <a:off x="6667838" y="4014225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C9FCF7E-799D-450C-A2E8-DD9B98A4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38" y="4014225"/>
                <a:ext cx="298449" cy="338554"/>
              </a:xfrm>
              <a:prstGeom prst="rect">
                <a:avLst/>
              </a:prstGeom>
              <a:blipFill>
                <a:blip r:embed="rId24"/>
                <a:stretch>
                  <a:fillRect l="-12245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3EE81D6-358F-4FB8-8370-D8AC60ADFCB2}"/>
              </a:ext>
            </a:extLst>
          </p:cNvPr>
          <p:cNvSpPr/>
          <p:nvPr/>
        </p:nvSpPr>
        <p:spPr>
          <a:xfrm>
            <a:off x="5875269" y="3939498"/>
            <a:ext cx="1822450" cy="16368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8325F52-2A5E-48F2-B873-52E1D61D5377}"/>
              </a:ext>
            </a:extLst>
          </p:cNvPr>
          <p:cNvSpPr/>
          <p:nvPr/>
        </p:nvSpPr>
        <p:spPr>
          <a:xfrm>
            <a:off x="4198872" y="1811194"/>
            <a:ext cx="1546292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全射でない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EAB150A-6DAA-4BC5-9C59-37FC3A0CD87F}"/>
              </a:ext>
            </a:extLst>
          </p:cNvPr>
          <p:cNvSpPr/>
          <p:nvPr/>
        </p:nvSpPr>
        <p:spPr>
          <a:xfrm>
            <a:off x="6040701" y="1810495"/>
            <a:ext cx="1546292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全射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02D7DF9-C0C0-4747-80BF-82FDB73B6C0F}"/>
              </a:ext>
            </a:extLst>
          </p:cNvPr>
          <p:cNvSpPr/>
          <p:nvPr/>
        </p:nvSpPr>
        <p:spPr>
          <a:xfrm>
            <a:off x="3694737" y="2286011"/>
            <a:ext cx="440331" cy="15525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単射でない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12728B3A-7901-4547-BDC5-16AFE9B67548}"/>
              </a:ext>
            </a:extLst>
          </p:cNvPr>
          <p:cNvSpPr/>
          <p:nvPr/>
        </p:nvSpPr>
        <p:spPr>
          <a:xfrm>
            <a:off x="3694737" y="3986805"/>
            <a:ext cx="440331" cy="15525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単射</a:t>
            </a:r>
          </a:p>
        </p:txBody>
      </p:sp>
      <p:sp>
        <p:nvSpPr>
          <p:cNvPr id="137" name="吹き出し: 角を丸めた四角形 136">
            <a:extLst>
              <a:ext uri="{FF2B5EF4-FFF2-40B4-BE49-F238E27FC236}">
                <a16:creationId xmlns:a16="http://schemas.microsoft.com/office/drawing/2014/main" id="{18CBC21F-24E4-4A18-826B-65A2AD1B10B3}"/>
              </a:ext>
            </a:extLst>
          </p:cNvPr>
          <p:cNvSpPr/>
          <p:nvPr/>
        </p:nvSpPr>
        <p:spPr>
          <a:xfrm>
            <a:off x="7749803" y="1931415"/>
            <a:ext cx="1276782" cy="453712"/>
          </a:xfrm>
          <a:prstGeom prst="wedgeRoundRectCallout">
            <a:avLst>
              <a:gd name="adj1" fmla="val -64968"/>
              <a:gd name="adj2" fmla="val 5374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入力が出力を網羅する</a:t>
            </a:r>
          </a:p>
        </p:txBody>
      </p:sp>
      <p:sp>
        <p:nvSpPr>
          <p:cNvPr id="138" name="吹き出し: 角を丸めた四角形 137">
            <a:extLst>
              <a:ext uri="{FF2B5EF4-FFF2-40B4-BE49-F238E27FC236}">
                <a16:creationId xmlns:a16="http://schemas.microsoft.com/office/drawing/2014/main" id="{5A5E783E-9264-4BE9-BD52-DC8666CD0506}"/>
              </a:ext>
            </a:extLst>
          </p:cNvPr>
          <p:cNvSpPr/>
          <p:nvPr/>
        </p:nvSpPr>
        <p:spPr>
          <a:xfrm>
            <a:off x="4321487" y="5722548"/>
            <a:ext cx="1276782" cy="453712"/>
          </a:xfrm>
          <a:prstGeom prst="wedgeRoundRectCallout">
            <a:avLst>
              <a:gd name="adj1" fmla="val -30651"/>
              <a:gd name="adj2" fmla="val -9740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出力に対する入力が一意的</a:t>
            </a:r>
          </a:p>
        </p:txBody>
      </p:sp>
      <p:pic>
        <p:nvPicPr>
          <p:cNvPr id="139" name="図 138">
            <a:extLst>
              <a:ext uri="{FF2B5EF4-FFF2-40B4-BE49-F238E27FC236}">
                <a16:creationId xmlns:a16="http://schemas.microsoft.com/office/drawing/2014/main" id="{BBEF9B61-5323-45C5-859B-AA352E24522F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7051" r="4580"/>
          <a:stretch/>
        </p:blipFill>
        <p:spPr>
          <a:xfrm>
            <a:off x="9222352" y="1938071"/>
            <a:ext cx="1955800" cy="1247816"/>
          </a:xfrm>
          <a:prstGeom prst="rect">
            <a:avLst/>
          </a:prstGeom>
        </p:spPr>
      </p:pic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E80B93D-9ECC-4829-A973-02500EBEBC86}"/>
              </a:ext>
            </a:extLst>
          </p:cNvPr>
          <p:cNvSpPr txBox="1"/>
          <p:nvPr/>
        </p:nvSpPr>
        <p:spPr>
          <a:xfrm>
            <a:off x="9051874" y="3185887"/>
            <a:ext cx="221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単射</a:t>
            </a:r>
            <a:r>
              <a:rPr kumimoji="1" lang="ja-JP" altLang="en-US" sz="1600" dirty="0"/>
              <a:t>だが</a:t>
            </a:r>
            <a:r>
              <a:rPr lang="ja-JP" altLang="en-US" sz="1600" dirty="0"/>
              <a:t>全射</a:t>
            </a:r>
            <a:r>
              <a:rPr kumimoji="1" lang="ja-JP" altLang="en-US" sz="1600" dirty="0"/>
              <a:t>でない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64CA3366-FF93-4813-9745-47085E5EE781}"/>
                  </a:ext>
                </a:extLst>
              </p:cNvPr>
              <p:cNvSpPr txBox="1"/>
              <p:nvPr/>
            </p:nvSpPr>
            <p:spPr>
              <a:xfrm>
                <a:off x="9956317" y="2054148"/>
                <a:ext cx="889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64CA3366-FF93-4813-9745-47085E5E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317" y="2054148"/>
                <a:ext cx="889749" cy="338554"/>
              </a:xfrm>
              <a:prstGeom prst="rect">
                <a:avLst/>
              </a:prstGeom>
              <a:blipFill>
                <a:blip r:embed="rId2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吹き出し: 角を丸めた四角形 142">
                <a:extLst>
                  <a:ext uri="{FF2B5EF4-FFF2-40B4-BE49-F238E27FC236}">
                    <a16:creationId xmlns:a16="http://schemas.microsoft.com/office/drawing/2014/main" id="{DE65C335-94BA-4814-824B-DB8DB4216A75}"/>
                  </a:ext>
                </a:extLst>
              </p:cNvPr>
              <p:cNvSpPr/>
              <p:nvPr/>
            </p:nvSpPr>
            <p:spPr>
              <a:xfrm>
                <a:off x="9907020" y="1305778"/>
                <a:ext cx="2030984" cy="452324"/>
              </a:xfrm>
              <a:prstGeom prst="wedgeRoundRectCallout">
                <a:avLst>
                  <a:gd name="adj1" fmla="val -17289"/>
                  <a:gd name="adj2" fmla="val 78962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sz="1400" dirty="0"/>
                  <a:t>を網羅できないが、</a:t>
                </a:r>
                <a:r>
                  <a:rPr lang="en-US" altLang="ja-JP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400" dirty="0"/>
                  <a:t>は</a:t>
                </a:r>
                <a:r>
                  <a:rPr kumimoji="1" lang="en-US" altLang="ja-JP" sz="1400" dirty="0"/>
                  <a:t>1</a:t>
                </a:r>
                <a:r>
                  <a:rPr kumimoji="1" lang="ja-JP" altLang="en-US" sz="1400" dirty="0"/>
                  <a:t>対</a:t>
                </a:r>
                <a:r>
                  <a:rPr kumimoji="1" lang="en-US" altLang="ja-JP" sz="1400" dirty="0"/>
                  <a:t>1</a:t>
                </a:r>
                <a:r>
                  <a:rPr kumimoji="1" lang="ja-JP" altLang="en-US" sz="1400" dirty="0"/>
                  <a:t>対応</a:t>
                </a:r>
              </a:p>
            </p:txBody>
          </p:sp>
        </mc:Choice>
        <mc:Fallback xmlns="">
          <p:sp>
            <p:nvSpPr>
              <p:cNvPr id="143" name="吹き出し: 角を丸めた四角形 142">
                <a:extLst>
                  <a:ext uri="{FF2B5EF4-FFF2-40B4-BE49-F238E27FC236}">
                    <a16:creationId xmlns:a16="http://schemas.microsoft.com/office/drawing/2014/main" id="{DE65C335-94BA-4814-824B-DB8DB4216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020" y="1305778"/>
                <a:ext cx="2030984" cy="452324"/>
              </a:xfrm>
              <a:prstGeom prst="wedgeRoundRectCallout">
                <a:avLst>
                  <a:gd name="adj1" fmla="val -17289"/>
                  <a:gd name="adj2" fmla="val 78962"/>
                  <a:gd name="adj3" fmla="val 16667"/>
                </a:avLst>
              </a:prstGeom>
              <a:blipFill>
                <a:blip r:embed="rId27"/>
                <a:stretch>
                  <a:fillRect t="-72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" name="図 143">
            <a:extLst>
              <a:ext uri="{FF2B5EF4-FFF2-40B4-BE49-F238E27FC236}">
                <a16:creationId xmlns:a16="http://schemas.microsoft.com/office/drawing/2014/main" id="{08701010-EE13-4691-8DC5-689C534DD7E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2105" r="12195"/>
          <a:stretch/>
        </p:blipFill>
        <p:spPr>
          <a:xfrm>
            <a:off x="9187894" y="4495683"/>
            <a:ext cx="1931381" cy="1275673"/>
          </a:xfrm>
          <a:prstGeom prst="rect">
            <a:avLst/>
          </a:prstGeom>
        </p:spPr>
      </p:pic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E9592CB-FF47-4D5A-B78F-FC1673E5958D}"/>
              </a:ext>
            </a:extLst>
          </p:cNvPr>
          <p:cNvSpPr txBox="1"/>
          <p:nvPr/>
        </p:nvSpPr>
        <p:spPr>
          <a:xfrm>
            <a:off x="8899111" y="5749730"/>
            <a:ext cx="245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単射でも全射でもない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837960-2902-4DF6-A295-838D02874791}"/>
                  </a:ext>
                </a:extLst>
              </p:cNvPr>
              <p:cNvSpPr txBox="1"/>
              <p:nvPr/>
            </p:nvSpPr>
            <p:spPr>
              <a:xfrm>
                <a:off x="9292832" y="4517987"/>
                <a:ext cx="889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837960-2902-4DF6-A295-838D0287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832" y="4517987"/>
                <a:ext cx="889749" cy="338554"/>
              </a:xfrm>
              <a:prstGeom prst="rect">
                <a:avLst/>
              </a:prstGeom>
              <a:blipFill>
                <a:blip r:embed="rId2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吹き出し: 角を丸めた四角形 147">
                <a:extLst>
                  <a:ext uri="{FF2B5EF4-FFF2-40B4-BE49-F238E27FC236}">
                    <a16:creationId xmlns:a16="http://schemas.microsoft.com/office/drawing/2014/main" id="{17672AE8-2361-4DF2-8687-E6C589BBD287}"/>
                  </a:ext>
                </a:extLst>
              </p:cNvPr>
              <p:cNvSpPr/>
              <p:nvPr/>
            </p:nvSpPr>
            <p:spPr>
              <a:xfrm>
                <a:off x="9956317" y="3710992"/>
                <a:ext cx="2030985" cy="518094"/>
              </a:xfrm>
              <a:prstGeom prst="wedgeRoundRectCallout">
                <a:avLst>
                  <a:gd name="adj1" fmla="val -30093"/>
                  <a:gd name="adj2" fmla="val 84158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ja-JP" altLang="en-US" sz="1400" dirty="0"/>
                  <a:t>を網羅できないし、</a:t>
                </a:r>
                <a:endParaRPr kumimoji="1" lang="en-US" altLang="ja-JP" sz="1400" dirty="0"/>
              </a:p>
              <a:p>
                <a:pPr algn="ctr"/>
                <a:r>
                  <a:rPr kumimoji="1" lang="ja-JP" altLang="en-US" sz="1400" dirty="0"/>
                  <a:t>同じ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400" dirty="0"/>
                  <a:t>を実現する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400" dirty="0"/>
                  <a:t>が複数</a:t>
                </a:r>
              </a:p>
            </p:txBody>
          </p:sp>
        </mc:Choice>
        <mc:Fallback xmlns="">
          <p:sp>
            <p:nvSpPr>
              <p:cNvPr id="148" name="吹き出し: 角を丸めた四角形 147">
                <a:extLst>
                  <a:ext uri="{FF2B5EF4-FFF2-40B4-BE49-F238E27FC236}">
                    <a16:creationId xmlns:a16="http://schemas.microsoft.com/office/drawing/2014/main" id="{17672AE8-2361-4DF2-8687-E6C589BBD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317" y="3710992"/>
                <a:ext cx="2030985" cy="518094"/>
              </a:xfrm>
              <a:prstGeom prst="wedgeRoundRectCallout">
                <a:avLst>
                  <a:gd name="adj1" fmla="val -30093"/>
                  <a:gd name="adj2" fmla="val 84158"/>
                  <a:gd name="adj3" fmla="val 16667"/>
                </a:avLst>
              </a:prstGeom>
              <a:blipFill>
                <a:blip r:embed="rId30"/>
                <a:stretch>
                  <a:fillRect t="-17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8F4799F0-7D5C-4B52-9F70-9B8CD46D8FBB}"/>
              </a:ext>
            </a:extLst>
          </p:cNvPr>
          <p:cNvCxnSpPr>
            <a:cxnSpLocks/>
          </p:cNvCxnSpPr>
          <p:nvPr/>
        </p:nvCxnSpPr>
        <p:spPr>
          <a:xfrm>
            <a:off x="9222352" y="5266551"/>
            <a:ext cx="1896923" cy="0"/>
          </a:xfrm>
          <a:prstGeom prst="line">
            <a:avLst/>
          </a:prstGeom>
          <a:ln w="952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8178620B-8FAF-4779-97C4-40487261D685}"/>
              </a:ext>
            </a:extLst>
          </p:cNvPr>
          <p:cNvCxnSpPr>
            <a:cxnSpLocks/>
          </p:cNvCxnSpPr>
          <p:nvPr/>
        </p:nvCxnSpPr>
        <p:spPr>
          <a:xfrm flipV="1">
            <a:off x="9598998" y="5289845"/>
            <a:ext cx="0" cy="260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3E2ADBC-9628-4227-B3B9-76CCC6E692A9}"/>
              </a:ext>
            </a:extLst>
          </p:cNvPr>
          <p:cNvCxnSpPr>
            <a:cxnSpLocks/>
          </p:cNvCxnSpPr>
          <p:nvPr/>
        </p:nvCxnSpPr>
        <p:spPr>
          <a:xfrm flipV="1">
            <a:off x="10675323" y="5289845"/>
            <a:ext cx="0" cy="260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4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写像の合成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矢印は統合できることがある</a:t>
            </a:r>
            <a:r>
              <a:rPr lang="ja-JP" altLang="en-US" dirty="0"/>
              <a:t>（経路に依らず、同じ結果になる）</a:t>
            </a:r>
            <a:r>
              <a:rPr lang="ja-JP" altLang="en-US" sz="2800" dirty="0"/>
              <a:t>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/>
                        <m:t>要素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3589316" y="2733904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blipFill>
                <a:blip r:embed="rId3"/>
                <a:stretch>
                  <a:fillRect l="-6522" r="-434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/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blipFill>
                <a:blip r:embed="rId4"/>
                <a:stretch>
                  <a:fillRect l="-2033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C91E821-3502-42A4-BB1D-C433C3B9E1B9}"/>
              </a:ext>
            </a:extLst>
          </p:cNvPr>
          <p:cNvSpPr txBox="1"/>
          <p:nvPr/>
        </p:nvSpPr>
        <p:spPr>
          <a:xfrm>
            <a:off x="892076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/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6E73A33-D460-402A-B69B-AEBA58D7AAF9}"/>
              </a:ext>
            </a:extLst>
          </p:cNvPr>
          <p:cNvCxnSpPr>
            <a:cxnSpLocks/>
          </p:cNvCxnSpPr>
          <p:nvPr/>
        </p:nvCxnSpPr>
        <p:spPr>
          <a:xfrm flipV="1">
            <a:off x="6373330" y="5312996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/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blipFill>
                <a:blip r:embed="rId6"/>
                <a:stretch>
                  <a:fillRect l="-37209" r="-3488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/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/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blipFill>
                <a:blip r:embed="rId8"/>
                <a:stretch>
                  <a:fillRect l="-2878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CD380E3-6E12-45F4-B16F-3A6C71F672D3}"/>
              </a:ext>
            </a:extLst>
          </p:cNvPr>
          <p:cNvSpPr txBox="1"/>
          <p:nvPr/>
        </p:nvSpPr>
        <p:spPr>
          <a:xfrm>
            <a:off x="4801928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A310E4D-CF5E-4131-9B05-4FE7257389C2}"/>
              </a:ext>
            </a:extLst>
          </p:cNvPr>
          <p:cNvCxnSpPr>
            <a:cxnSpLocks/>
          </p:cNvCxnSpPr>
          <p:nvPr/>
        </p:nvCxnSpPr>
        <p:spPr>
          <a:xfrm>
            <a:off x="7477429" y="2680716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/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blipFill>
                <a:blip r:embed="rId9"/>
                <a:stretch>
                  <a:fillRect l="-2162" r="-4324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/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blipFill>
                <a:blip r:embed="rId10"/>
                <a:stretch>
                  <a:fillRect l="-2905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F463859-70B8-4B6D-B4EE-16FD9C622386}"/>
              </a:ext>
            </a:extLst>
          </p:cNvPr>
          <p:cNvSpPr txBox="1"/>
          <p:nvPr/>
        </p:nvSpPr>
        <p:spPr>
          <a:xfrm>
            <a:off x="8611928" y="2594982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(1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/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5C5C708-9EB8-416C-95BE-97EC056B0D12}"/>
              </a:ext>
            </a:extLst>
          </p:cNvPr>
          <p:cNvGrpSpPr/>
          <p:nvPr/>
        </p:nvGrpSpPr>
        <p:grpSpPr>
          <a:xfrm>
            <a:off x="1112887" y="3118926"/>
            <a:ext cx="2106160" cy="406684"/>
            <a:chOff x="1112887" y="3204651"/>
            <a:chExt cx="2106160" cy="406684"/>
          </a:xfrm>
        </p:grpSpPr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C9F61802-BEE5-482E-AF2C-F65A5182F007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87" y="3210575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/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89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/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/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/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43DFFE9-C1DE-4018-887A-BAC8931614A7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37" y="3210575"/>
              <a:ext cx="516174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3B1EF43-716D-42CE-ACA2-9482188716C7}"/>
              </a:ext>
            </a:extLst>
          </p:cNvPr>
          <p:cNvGrpSpPr/>
          <p:nvPr/>
        </p:nvGrpSpPr>
        <p:grpSpPr>
          <a:xfrm>
            <a:off x="4914323" y="3109401"/>
            <a:ext cx="2106160" cy="408985"/>
            <a:chOff x="4914323" y="3195126"/>
            <a:chExt cx="2106160" cy="408985"/>
          </a:xfrm>
        </p:grpSpPr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F025C0EA-EA8D-4217-9959-48A3A5A964E2}"/>
                </a:ext>
              </a:extLst>
            </p:cNvPr>
            <p:cNvCxnSpPr>
              <a:cxnSpLocks/>
            </p:cNvCxnSpPr>
            <p:nvPr/>
          </p:nvCxnSpPr>
          <p:spPr>
            <a:xfrm>
              <a:off x="4914323" y="3204001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/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/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/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/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807685-A6A0-4F7A-A50E-915BC9C368E2}"/>
                </a:ext>
              </a:extLst>
            </p:cNvPr>
            <p:cNvCxnSpPr>
              <a:cxnSpLocks/>
              <a:stCxn id="105" idx="0"/>
              <a:endCxn id="115" idx="0"/>
            </p:cNvCxnSpPr>
            <p:nvPr/>
          </p:nvCxnSpPr>
          <p:spPr>
            <a:xfrm flipV="1">
              <a:off x="5183173" y="3195126"/>
              <a:ext cx="1108549" cy="8875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17A4DA2-9302-442D-BB01-CEA866E6E6D4}"/>
              </a:ext>
            </a:extLst>
          </p:cNvPr>
          <p:cNvGrpSpPr/>
          <p:nvPr/>
        </p:nvGrpSpPr>
        <p:grpSpPr>
          <a:xfrm>
            <a:off x="8798352" y="3121827"/>
            <a:ext cx="2106160" cy="406684"/>
            <a:chOff x="8798352" y="3207552"/>
            <a:chExt cx="2106160" cy="406684"/>
          </a:xfrm>
        </p:grpSpPr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7C63B7D7-2EDA-48A8-86CE-2C4BA1D2863B}"/>
                </a:ext>
              </a:extLst>
            </p:cNvPr>
            <p:cNvCxnSpPr>
              <a:cxnSpLocks/>
            </p:cNvCxnSpPr>
            <p:nvPr/>
          </p:nvCxnSpPr>
          <p:spPr>
            <a:xfrm>
              <a:off x="8798352" y="3213476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/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blipFill>
                  <a:blip r:embed="rId20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/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/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/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47C060C7-9AC9-4BA0-9B47-8F2D326E1D0B}"/>
                </a:ext>
              </a:extLst>
            </p:cNvPr>
            <p:cNvCxnSpPr>
              <a:cxnSpLocks/>
              <a:stCxn id="119" idx="0"/>
              <a:endCxn id="121" idx="0"/>
            </p:cNvCxnSpPr>
            <p:nvPr/>
          </p:nvCxnSpPr>
          <p:spPr>
            <a:xfrm flipV="1">
              <a:off x="9583376" y="3207552"/>
              <a:ext cx="1140983" cy="5924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1978BB1A-00D8-4E6E-B992-797485C0A681}"/>
              </a:ext>
            </a:extLst>
          </p:cNvPr>
          <p:cNvCxnSpPr>
            <a:cxnSpLocks/>
            <a:stCxn id="125" idx="2"/>
            <a:endCxn id="127" idx="2"/>
          </p:cNvCxnSpPr>
          <p:nvPr/>
        </p:nvCxnSpPr>
        <p:spPr>
          <a:xfrm rot="5400000" flipH="1" flipV="1">
            <a:off x="6020167" y="-344689"/>
            <a:ext cx="26721" cy="7735122"/>
          </a:xfrm>
          <a:prstGeom prst="bentConnector3">
            <a:avLst>
              <a:gd name="adj1" fmla="val -53469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2BDD87F9-7652-4CA3-9634-D099F363809B}"/>
              </a:ext>
            </a:extLst>
          </p:cNvPr>
          <p:cNvSpPr/>
          <p:nvPr/>
        </p:nvSpPr>
        <p:spPr>
          <a:xfrm>
            <a:off x="904820" y="2120603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48F61C87-3019-4933-9831-DCEF316429B6}"/>
              </a:ext>
            </a:extLst>
          </p:cNvPr>
          <p:cNvSpPr/>
          <p:nvPr/>
        </p:nvSpPr>
        <p:spPr>
          <a:xfrm>
            <a:off x="4810348" y="2064765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36D3E906-9BFB-49A3-B3F3-4CF1E9997E38}"/>
              </a:ext>
            </a:extLst>
          </p:cNvPr>
          <p:cNvSpPr/>
          <p:nvPr/>
        </p:nvSpPr>
        <p:spPr>
          <a:xfrm>
            <a:off x="8639942" y="2093882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/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blipFill>
                <a:blip r:embed="rId2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/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/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blipFill>
                <a:blip r:embed="rId2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/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blipFill>
                <a:blip r:embed="rId2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/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/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7086FC7-C46E-4F97-B2AC-FB0D4DE6ACDD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 flipV="1">
            <a:off x="8889875" y="5312996"/>
            <a:ext cx="1582748" cy="3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/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blipFill>
                <a:blip r:embed="rId30"/>
                <a:stretch>
                  <a:fillRect l="-23913" r="-2173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1816F05D-31BE-4BE7-A07D-BC20B3CDC0E9}"/>
              </a:ext>
            </a:extLst>
          </p:cNvPr>
          <p:cNvCxnSpPr>
            <a:cxnSpLocks/>
            <a:stCxn id="67" idx="2"/>
            <a:endCxn id="133" idx="2"/>
          </p:cNvCxnSpPr>
          <p:nvPr/>
        </p:nvCxnSpPr>
        <p:spPr>
          <a:xfrm rot="5400000" flipH="1" flipV="1">
            <a:off x="8420083" y="3034117"/>
            <a:ext cx="5787" cy="5025210"/>
          </a:xfrm>
          <a:prstGeom prst="bentConnector3">
            <a:avLst>
              <a:gd name="adj1" fmla="val -395023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/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blipFill>
                <a:blip r:embed="rId31"/>
                <a:stretch>
                  <a:fillRect l="-25581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8C461D6-77CE-41FD-BB40-DC0233DDBF4E}"/>
              </a:ext>
            </a:extLst>
          </p:cNvPr>
          <p:cNvSpPr txBox="1"/>
          <p:nvPr/>
        </p:nvSpPr>
        <p:spPr>
          <a:xfrm>
            <a:off x="7609172" y="4434859"/>
            <a:ext cx="145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4"/>
                </a:solidFill>
              </a:rPr>
              <a:t>可換図式</a:t>
            </a:r>
            <a:endParaRPr kumimoji="1"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142" name="二等辺三角形 141">
            <a:extLst>
              <a:ext uri="{FF2B5EF4-FFF2-40B4-BE49-F238E27FC236}">
                <a16:creationId xmlns:a16="http://schemas.microsoft.com/office/drawing/2014/main" id="{1AF483BB-DEE6-48F7-9E27-453FAB89AEE3}"/>
              </a:ext>
            </a:extLst>
          </p:cNvPr>
          <p:cNvSpPr/>
          <p:nvPr/>
        </p:nvSpPr>
        <p:spPr>
          <a:xfrm rot="10800000">
            <a:off x="5481363" y="424275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/>
              <p:nvPr/>
            </p:nvSpPr>
            <p:spPr>
              <a:xfrm>
                <a:off x="691397" y="4958423"/>
                <a:ext cx="4196533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7" y="4958423"/>
                <a:ext cx="4196533" cy="41684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483D16-94A6-4BF0-B9CA-D600EE055B1B}"/>
              </a:ext>
            </a:extLst>
          </p:cNvPr>
          <p:cNvSpPr txBox="1"/>
          <p:nvPr/>
        </p:nvSpPr>
        <p:spPr>
          <a:xfrm>
            <a:off x="1381737" y="4438623"/>
            <a:ext cx="289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合成関数・合成写像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/>
              <p:nvPr/>
            </p:nvSpPr>
            <p:spPr>
              <a:xfrm>
                <a:off x="691397" y="5432551"/>
                <a:ext cx="1220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7" y="5432551"/>
                <a:ext cx="1220334" cy="369332"/>
              </a:xfrm>
              <a:prstGeom prst="rect">
                <a:avLst/>
              </a:prstGeom>
              <a:blipFill>
                <a:blip r:embed="rId33"/>
                <a:stretch>
                  <a:fillRect l="-4975" r="-398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228859E-4419-4911-A018-FE3306C496D9}"/>
              </a:ext>
            </a:extLst>
          </p:cNvPr>
          <p:cNvSpPr txBox="1"/>
          <p:nvPr/>
        </p:nvSpPr>
        <p:spPr>
          <a:xfrm>
            <a:off x="689407" y="5893966"/>
            <a:ext cx="35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順序は一般に交換できない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68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写像（関数）は、集合の対応関係として図式できる。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/>
              <p:nvPr/>
            </p:nvSpPr>
            <p:spPr>
              <a:xfrm>
                <a:off x="3012032" y="509195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32" y="5091953"/>
                <a:ext cx="92591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6E73A33-D460-402A-B69B-AEBA58D7AAF9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3937949" y="5316999"/>
            <a:ext cx="4099293" cy="2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/>
              <p:nvPr/>
            </p:nvSpPr>
            <p:spPr>
              <a:xfrm>
                <a:off x="5785299" y="4879544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99" y="4879544"/>
                <a:ext cx="263918" cy="369332"/>
              </a:xfrm>
              <a:prstGeom prst="rect">
                <a:avLst/>
              </a:prstGeom>
              <a:blipFill>
                <a:blip r:embed="rId3"/>
                <a:stretch>
                  <a:fillRect l="-37209" r="-348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/>
              <p:nvPr/>
            </p:nvSpPr>
            <p:spPr>
              <a:xfrm>
                <a:off x="8037242" y="5086166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42" y="5086166"/>
                <a:ext cx="9259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EFB8605B-3B91-4753-9008-637A78835831}"/>
              </a:ext>
            </a:extLst>
          </p:cNvPr>
          <p:cNvSpPr/>
          <p:nvPr/>
        </p:nvSpPr>
        <p:spPr>
          <a:xfrm>
            <a:off x="1751005" y="2467867"/>
            <a:ext cx="3030546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13637E9-E22D-4EC9-8354-BF645614BE15}"/>
              </a:ext>
            </a:extLst>
          </p:cNvPr>
          <p:cNvSpPr/>
          <p:nvPr/>
        </p:nvSpPr>
        <p:spPr>
          <a:xfrm>
            <a:off x="7023536" y="2467867"/>
            <a:ext cx="3320613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3F3784E-AAA6-4B59-AD0F-2ACC99F4D588}"/>
              </a:ext>
            </a:extLst>
          </p:cNvPr>
          <p:cNvCxnSpPr>
            <a:cxnSpLocks/>
          </p:cNvCxnSpPr>
          <p:nvPr/>
        </p:nvCxnSpPr>
        <p:spPr>
          <a:xfrm>
            <a:off x="4971884" y="3169661"/>
            <a:ext cx="19146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D36B54A-18A5-45B3-ACD4-39B269A3BD64}"/>
                  </a:ext>
                </a:extLst>
              </p:cNvPr>
              <p:cNvSpPr txBox="1"/>
              <p:nvPr/>
            </p:nvSpPr>
            <p:spPr>
              <a:xfrm>
                <a:off x="5797558" y="261849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D36B54A-18A5-45B3-ACD4-39B269A3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58" y="2618497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37209" r="-3488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EA803AC1-587B-4E6F-A604-5A1B2E5E2766}"/>
                  </a:ext>
                </a:extLst>
              </p:cNvPr>
              <p:cNvSpPr txBox="1"/>
              <p:nvPr/>
            </p:nvSpPr>
            <p:spPr>
              <a:xfrm>
                <a:off x="2118867" y="261849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EA803AC1-587B-4E6F-A604-5A1B2E5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67" y="2618497"/>
                <a:ext cx="261738" cy="369332"/>
              </a:xfrm>
              <a:prstGeom prst="rect">
                <a:avLst/>
              </a:prstGeom>
              <a:blipFill>
                <a:blip r:embed="rId6"/>
                <a:stretch>
                  <a:fillRect l="-23256" r="-23256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23DF5AD-8DD0-488A-BC72-BE2451084E76}"/>
                  </a:ext>
                </a:extLst>
              </p:cNvPr>
              <p:cNvSpPr txBox="1"/>
              <p:nvPr/>
            </p:nvSpPr>
            <p:spPr>
              <a:xfrm>
                <a:off x="2731245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23DF5AD-8DD0-488A-BC72-BE245108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45" y="2605540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7923CAA-E41D-4A17-924A-06E04093E0CA}"/>
                  </a:ext>
                </a:extLst>
              </p:cNvPr>
              <p:cNvSpPr txBox="1"/>
              <p:nvPr/>
            </p:nvSpPr>
            <p:spPr>
              <a:xfrm>
                <a:off x="3418211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7923CAA-E41D-4A17-924A-06E04093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11" y="2605540"/>
                <a:ext cx="261738" cy="369332"/>
              </a:xfrm>
              <a:prstGeom prst="rect">
                <a:avLst/>
              </a:prstGeom>
              <a:blipFill>
                <a:blip r:embed="rId8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A0FB59B-5F39-44B3-9FD2-69C1665DDA0B}"/>
                  </a:ext>
                </a:extLst>
              </p:cNvPr>
              <p:cNvSpPr txBox="1"/>
              <p:nvPr/>
            </p:nvSpPr>
            <p:spPr>
              <a:xfrm>
                <a:off x="4040117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A0FB59B-5F39-44B3-9FD2-69C1665D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117" y="2605540"/>
                <a:ext cx="261738" cy="369332"/>
              </a:xfrm>
              <a:prstGeom prst="rect">
                <a:avLst/>
              </a:prstGeom>
              <a:blipFill>
                <a:blip r:embed="rId9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BE90451-0689-4F4F-9698-C30AA23801E0}"/>
                  </a:ext>
                </a:extLst>
              </p:cNvPr>
              <p:cNvSpPr txBox="1"/>
              <p:nvPr/>
            </p:nvSpPr>
            <p:spPr>
              <a:xfrm>
                <a:off x="7411261" y="263145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BE90451-0689-4F4F-9698-C30AA238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61" y="2631454"/>
                <a:ext cx="484107" cy="369332"/>
              </a:xfrm>
              <a:prstGeom prst="rect">
                <a:avLst/>
              </a:prstGeom>
              <a:blipFill>
                <a:blip r:embed="rId10"/>
                <a:stretch>
                  <a:fillRect l="-2532" r="-1265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67D1B22-2654-4FE4-B7C0-104A0315DA03}"/>
                  </a:ext>
                </a:extLst>
              </p:cNvPr>
              <p:cNvSpPr txBox="1"/>
              <p:nvPr/>
            </p:nvSpPr>
            <p:spPr>
              <a:xfrm>
                <a:off x="8023639" y="2618497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67D1B22-2654-4FE4-B7C0-104A0315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39" y="2618497"/>
                <a:ext cx="484107" cy="369332"/>
              </a:xfrm>
              <a:prstGeom prst="rect">
                <a:avLst/>
              </a:prstGeom>
              <a:blipFill>
                <a:blip r:embed="rId11"/>
                <a:stretch>
                  <a:fillRect l="-1250" r="-125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133037E4-19BD-4DC0-A065-A140E3DB04AB}"/>
                  </a:ext>
                </a:extLst>
              </p:cNvPr>
              <p:cNvSpPr txBox="1"/>
              <p:nvPr/>
            </p:nvSpPr>
            <p:spPr>
              <a:xfrm>
                <a:off x="8710605" y="2618497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133037E4-19BD-4DC0-A065-A140E3DB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605" y="2618497"/>
                <a:ext cx="484107" cy="369332"/>
              </a:xfrm>
              <a:prstGeom prst="rect">
                <a:avLst/>
              </a:prstGeom>
              <a:blipFill>
                <a:blip r:embed="rId12"/>
                <a:stretch>
                  <a:fillRect l="-2532" r="-1265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BC23943-F4F2-4406-8007-291517E7A613}"/>
                  </a:ext>
                </a:extLst>
              </p:cNvPr>
              <p:cNvSpPr txBox="1"/>
              <p:nvPr/>
            </p:nvSpPr>
            <p:spPr>
              <a:xfrm>
                <a:off x="9350967" y="2618497"/>
                <a:ext cx="501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BC23943-F4F2-4406-8007-291517E7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967" y="2618497"/>
                <a:ext cx="501740" cy="369332"/>
              </a:xfrm>
              <a:prstGeom prst="rect">
                <a:avLst/>
              </a:prstGeom>
              <a:blipFill>
                <a:blip r:embed="rId13"/>
                <a:stretch>
                  <a:fillRect r="-10976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1B74635-53AD-46F1-A93B-78D01312F196}"/>
                  </a:ext>
                </a:extLst>
              </p:cNvPr>
              <p:cNvSpPr txBox="1"/>
              <p:nvPr/>
            </p:nvSpPr>
            <p:spPr>
              <a:xfrm>
                <a:off x="2007682" y="326874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1B74635-53AD-46F1-A93B-78D01312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682" y="3268741"/>
                <a:ext cx="484107" cy="369332"/>
              </a:xfrm>
              <a:prstGeom prst="rect">
                <a:avLst/>
              </a:prstGeom>
              <a:blipFill>
                <a:blip r:embed="rId14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8B64054-A7CE-4F13-8ED9-EB15049033D9}"/>
                  </a:ext>
                </a:extLst>
              </p:cNvPr>
              <p:cNvSpPr txBox="1"/>
              <p:nvPr/>
            </p:nvSpPr>
            <p:spPr>
              <a:xfrm>
                <a:off x="2586923" y="326874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8B64054-A7CE-4F13-8ED9-EB1504903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923" y="3268741"/>
                <a:ext cx="484107" cy="369332"/>
              </a:xfrm>
              <a:prstGeom prst="rect">
                <a:avLst/>
              </a:prstGeom>
              <a:blipFill>
                <a:blip r:embed="rId15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0139FD1-998C-4731-93D6-A96E84B635E9}"/>
                  </a:ext>
                </a:extLst>
              </p:cNvPr>
              <p:cNvSpPr txBox="1"/>
              <p:nvPr/>
            </p:nvSpPr>
            <p:spPr>
              <a:xfrm>
                <a:off x="3272244" y="3268741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0139FD1-998C-4731-93D6-A96E84B6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44" y="3268741"/>
                <a:ext cx="575479" cy="369332"/>
              </a:xfrm>
              <a:prstGeom prst="rect">
                <a:avLst/>
              </a:prstGeom>
              <a:blipFill>
                <a:blip r:embed="rId16"/>
                <a:stretch>
                  <a:fillRect l="-11702" r="-11702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F3D8A8F-E291-4C9E-A761-41933FEDE4B5}"/>
                  </a:ext>
                </a:extLst>
              </p:cNvPr>
              <p:cNvSpPr txBox="1"/>
              <p:nvPr/>
            </p:nvSpPr>
            <p:spPr>
              <a:xfrm>
                <a:off x="3904283" y="3268741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F3D8A8F-E291-4C9E-A761-41933FED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83" y="3268741"/>
                <a:ext cx="575479" cy="369332"/>
              </a:xfrm>
              <a:prstGeom prst="rect">
                <a:avLst/>
              </a:prstGeom>
              <a:blipFill>
                <a:blip r:embed="rId17"/>
                <a:stretch>
                  <a:fillRect l="-10526" r="-11579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B1C4FF4-539F-4D46-9CAC-C43399BDA1CE}"/>
                  </a:ext>
                </a:extLst>
              </p:cNvPr>
              <p:cNvSpPr txBox="1"/>
              <p:nvPr/>
            </p:nvSpPr>
            <p:spPr>
              <a:xfrm>
                <a:off x="7342635" y="327802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B1C4FF4-539F-4D46-9CAC-C43399BD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635" y="3278029"/>
                <a:ext cx="254877" cy="369332"/>
              </a:xfrm>
              <a:prstGeom prst="rect">
                <a:avLst/>
              </a:prstGeom>
              <a:blipFill>
                <a:blip r:embed="rId18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19756706-64FD-4AE4-83B3-C928AF285DA0}"/>
                  </a:ext>
                </a:extLst>
              </p:cNvPr>
              <p:cNvSpPr txBox="1"/>
              <p:nvPr/>
            </p:nvSpPr>
            <p:spPr>
              <a:xfrm>
                <a:off x="7921876" y="327802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19756706-64FD-4AE4-83B3-C928AF28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876" y="3278029"/>
                <a:ext cx="254877" cy="369332"/>
              </a:xfrm>
              <a:prstGeom prst="rect">
                <a:avLst/>
              </a:prstGeom>
              <a:blipFill>
                <a:blip r:embed="rId19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40D7FD8-18D9-4402-88CB-8824084F8291}"/>
                  </a:ext>
                </a:extLst>
              </p:cNvPr>
              <p:cNvSpPr txBox="1"/>
              <p:nvPr/>
            </p:nvSpPr>
            <p:spPr>
              <a:xfrm>
                <a:off x="8354762" y="3278029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40D7FD8-18D9-4402-88CB-8824084F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62" y="3278029"/>
                <a:ext cx="804707" cy="369332"/>
              </a:xfrm>
              <a:prstGeom prst="rect">
                <a:avLst/>
              </a:prstGeom>
              <a:blipFill>
                <a:blip r:embed="rId20"/>
                <a:stretch>
                  <a:fillRect l="-1515" r="-757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D6C8FB0-7C1D-49DC-8B9B-FF2AFA3CAFCC}"/>
                  </a:ext>
                </a:extLst>
              </p:cNvPr>
              <p:cNvSpPr txBox="1"/>
              <p:nvPr/>
            </p:nvSpPr>
            <p:spPr>
              <a:xfrm>
                <a:off x="9232785" y="3260829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D6C8FB0-7C1D-49DC-8B9B-FF2AFA3C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85" y="3260829"/>
                <a:ext cx="804707" cy="369332"/>
              </a:xfrm>
              <a:prstGeom prst="rect">
                <a:avLst/>
              </a:prstGeom>
              <a:blipFill>
                <a:blip r:embed="rId21"/>
                <a:stretch>
                  <a:fillRect l="-1515" r="-757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5718F4-2E9A-4B31-A8BC-BAA5D42B0AD3}"/>
                  </a:ext>
                </a:extLst>
              </p:cNvPr>
              <p:cNvSpPr txBox="1"/>
              <p:nvPr/>
            </p:nvSpPr>
            <p:spPr>
              <a:xfrm>
                <a:off x="2818484" y="2006202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5718F4-2E9A-4B31-A8BC-BAA5D42B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84" y="2006202"/>
                <a:ext cx="9259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8F1EC8E-0E8F-40CD-A45F-9BFDCC57CB4E}"/>
                  </a:ext>
                </a:extLst>
              </p:cNvPr>
              <p:cNvSpPr txBox="1"/>
              <p:nvPr/>
            </p:nvSpPr>
            <p:spPr>
              <a:xfrm>
                <a:off x="8265692" y="1961361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8F1EC8E-0E8F-40CD-A45F-9BFDCC57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92" y="1961361"/>
                <a:ext cx="92591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二等辺三角形 105">
            <a:extLst>
              <a:ext uri="{FF2B5EF4-FFF2-40B4-BE49-F238E27FC236}">
                <a16:creationId xmlns:a16="http://schemas.microsoft.com/office/drawing/2014/main" id="{E56FED96-5FDE-4B71-985D-0E0C23CC8FC1}"/>
              </a:ext>
            </a:extLst>
          </p:cNvPr>
          <p:cNvSpPr/>
          <p:nvPr/>
        </p:nvSpPr>
        <p:spPr>
          <a:xfrm rot="10800000">
            <a:off x="5385255" y="4172559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ベクトルのノルム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ベクトルも写像によって写される要素となる。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ベクトルのノルム関数も写像の一つ。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/>
              <p:nvPr/>
            </p:nvSpPr>
            <p:spPr>
              <a:xfrm>
                <a:off x="2752079" y="3307551"/>
                <a:ext cx="10992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=(1,2)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79" y="3307551"/>
                <a:ext cx="1099212" cy="307777"/>
              </a:xfrm>
              <a:prstGeom prst="rect">
                <a:avLst/>
              </a:prstGeom>
              <a:blipFill>
                <a:blip r:embed="rId2"/>
                <a:stretch>
                  <a:fillRect l="-2762" r="-7182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/>
              <p:nvPr/>
            </p:nvSpPr>
            <p:spPr>
              <a:xfrm>
                <a:off x="7059825" y="3270810"/>
                <a:ext cx="249151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25" y="3270810"/>
                <a:ext cx="2491515" cy="381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/>
              <p:nvPr/>
            </p:nvSpPr>
            <p:spPr>
              <a:xfrm>
                <a:off x="2137941" y="2415794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41" y="2415794"/>
                <a:ext cx="222283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581301-9CC6-428A-B980-B509171072A8}"/>
              </a:ext>
            </a:extLst>
          </p:cNvPr>
          <p:cNvSpPr txBox="1"/>
          <p:nvPr/>
        </p:nvSpPr>
        <p:spPr>
          <a:xfrm>
            <a:off x="2242596" y="2780318"/>
            <a:ext cx="21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次元の実数集合）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/>
              <p:nvPr/>
            </p:nvSpPr>
            <p:spPr>
              <a:xfrm>
                <a:off x="7194168" y="2415794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68" y="2415794"/>
                <a:ext cx="222283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AB30D0-82AA-41B6-8F82-6ACB74F5CB45}"/>
              </a:ext>
            </a:extLst>
          </p:cNvPr>
          <p:cNvSpPr txBox="1"/>
          <p:nvPr/>
        </p:nvSpPr>
        <p:spPr>
          <a:xfrm>
            <a:off x="6863480" y="2780317"/>
            <a:ext cx="2884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次元の実数集合）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AC111A-9D92-4BF3-ABEC-9B30AF3FA4BC}"/>
              </a:ext>
            </a:extLst>
          </p:cNvPr>
          <p:cNvSpPr txBox="1"/>
          <p:nvPr/>
        </p:nvSpPr>
        <p:spPr>
          <a:xfrm>
            <a:off x="881478" y="2809829"/>
            <a:ext cx="90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ベクトル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F7D248-7442-4746-96C2-4556B17804F9}"/>
              </a:ext>
            </a:extLst>
          </p:cNvPr>
          <p:cNvSpPr txBox="1"/>
          <p:nvPr/>
        </p:nvSpPr>
        <p:spPr>
          <a:xfrm>
            <a:off x="6033664" y="2479326"/>
            <a:ext cx="119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Euclidean</a:t>
            </a:r>
            <a:r>
              <a:rPr kumimoji="1" lang="ja-JP" altLang="en-US" dirty="0"/>
              <a:t>ノルム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/>
              <p:nvPr/>
            </p:nvSpPr>
            <p:spPr>
              <a:xfrm>
                <a:off x="3372308" y="5214896"/>
                <a:ext cx="78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08" y="5214896"/>
                <a:ext cx="7855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/>
              <p:nvPr/>
            </p:nvSpPr>
            <p:spPr>
              <a:xfrm>
                <a:off x="7674033" y="5214895"/>
                <a:ext cx="7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33" y="5214895"/>
                <a:ext cx="7170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DDF293-3545-4446-B8C7-353982BBD004}"/>
              </a:ext>
            </a:extLst>
          </p:cNvPr>
          <p:cNvCxnSpPr>
            <a:cxnSpLocks/>
          </p:cNvCxnSpPr>
          <p:nvPr/>
        </p:nvCxnSpPr>
        <p:spPr>
          <a:xfrm flipV="1">
            <a:off x="5041328" y="5394418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/>
              <p:nvPr/>
            </p:nvSpPr>
            <p:spPr>
              <a:xfrm>
                <a:off x="5671675" y="2939702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75" y="2939702"/>
                <a:ext cx="263918" cy="369332"/>
              </a:xfrm>
              <a:prstGeom prst="rect">
                <a:avLst/>
              </a:prstGeom>
              <a:blipFill>
                <a:blip r:embed="rId8"/>
                <a:stretch>
                  <a:fillRect l="-36364" r="-3181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/>
              <p:nvPr/>
            </p:nvSpPr>
            <p:spPr>
              <a:xfrm>
                <a:off x="5041328" y="4742989"/>
                <a:ext cx="1516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328" y="4742989"/>
                <a:ext cx="1516954" cy="369332"/>
              </a:xfrm>
              <a:prstGeom prst="rect">
                <a:avLst/>
              </a:prstGeom>
              <a:blipFill>
                <a:blip r:embed="rId9"/>
                <a:stretch>
                  <a:fillRect l="-642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734E474-6E6E-4C26-81C9-E6999B0E69FC}"/>
              </a:ext>
            </a:extLst>
          </p:cNvPr>
          <p:cNvSpPr/>
          <p:nvPr/>
        </p:nvSpPr>
        <p:spPr>
          <a:xfrm>
            <a:off x="1730904" y="3118872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2CA1109-2697-4A77-BD82-B9D246597376}"/>
              </a:ext>
            </a:extLst>
          </p:cNvPr>
          <p:cNvSpPr/>
          <p:nvPr/>
        </p:nvSpPr>
        <p:spPr>
          <a:xfrm>
            <a:off x="6734802" y="3118872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9520245-3BF6-4544-84FC-E23AE5107E3C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4872466" y="3461439"/>
            <a:ext cx="18623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0EF855B8-E44B-4F4B-8D71-AB0AC4BC75B1}"/>
              </a:ext>
            </a:extLst>
          </p:cNvPr>
          <p:cNvSpPr/>
          <p:nvPr/>
        </p:nvSpPr>
        <p:spPr>
          <a:xfrm rot="10800000">
            <a:off x="5266539" y="409529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A670823-AA1F-4018-BACE-22230195ABC1}"/>
              </a:ext>
            </a:extLst>
          </p:cNvPr>
          <p:cNvCxnSpPr>
            <a:cxnSpLocks/>
          </p:cNvCxnSpPr>
          <p:nvPr/>
        </p:nvCxnSpPr>
        <p:spPr>
          <a:xfrm flipV="1">
            <a:off x="10286834" y="1598689"/>
            <a:ext cx="0" cy="12251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F53EF6E-5FF7-4450-9F3E-EEA4B0C8F537}"/>
              </a:ext>
            </a:extLst>
          </p:cNvPr>
          <p:cNvCxnSpPr>
            <a:cxnSpLocks/>
          </p:cNvCxnSpPr>
          <p:nvPr/>
        </p:nvCxnSpPr>
        <p:spPr>
          <a:xfrm flipV="1">
            <a:off x="10296359" y="2809829"/>
            <a:ext cx="138349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9CB01A9-14DC-44BC-86F4-24F0DB6E1D64}"/>
                  </a:ext>
                </a:extLst>
              </p:cNvPr>
              <p:cNvSpPr txBox="1"/>
              <p:nvPr/>
            </p:nvSpPr>
            <p:spPr>
              <a:xfrm>
                <a:off x="10647554" y="1444800"/>
                <a:ext cx="8495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9CB01A9-14DC-44BC-86F4-24F0DB6E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554" y="1444800"/>
                <a:ext cx="849592" cy="307777"/>
              </a:xfrm>
              <a:prstGeom prst="rect">
                <a:avLst/>
              </a:prstGeom>
              <a:blipFill>
                <a:blip r:embed="rId10"/>
                <a:stretch>
                  <a:fillRect l="-17266" t="-18000" r="-7914" b="-4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66D9E8A-09C2-4D8C-B0E3-242BEB9BC791}"/>
              </a:ext>
            </a:extLst>
          </p:cNvPr>
          <p:cNvCxnSpPr>
            <a:cxnSpLocks/>
          </p:cNvCxnSpPr>
          <p:nvPr/>
        </p:nvCxnSpPr>
        <p:spPr>
          <a:xfrm flipV="1">
            <a:off x="10296359" y="1863174"/>
            <a:ext cx="439385" cy="926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A66DE3A4-9394-4701-AF03-D2C679329406}"/>
              </a:ext>
            </a:extLst>
          </p:cNvPr>
          <p:cNvSpPr/>
          <p:nvPr/>
        </p:nvSpPr>
        <p:spPr>
          <a:xfrm rot="1589688">
            <a:off x="10601313" y="1899085"/>
            <a:ext cx="89981" cy="102648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2C3B34-B6AB-457B-B7F9-5033EB8C35FD}"/>
                  </a:ext>
                </a:extLst>
              </p:cNvPr>
              <p:cNvSpPr txBox="1"/>
              <p:nvPr/>
            </p:nvSpPr>
            <p:spPr>
              <a:xfrm>
                <a:off x="10779918" y="2309781"/>
                <a:ext cx="10233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ノルム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2C3B34-B6AB-457B-B7F9-5033EB8C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918" y="2309781"/>
                <a:ext cx="1023355" cy="307777"/>
              </a:xfrm>
              <a:prstGeom prst="rect">
                <a:avLst/>
              </a:prstGeom>
              <a:blipFill>
                <a:blip r:embed="rId11"/>
                <a:stretch>
                  <a:fillRect l="-13690" t="-18000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09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ベクトルの写像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ベクトルをベクトルに移す写像も考えられる。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2048BCD-9309-4AF2-A1DC-B4391E4891BD}"/>
                  </a:ext>
                </a:extLst>
              </p:cNvPr>
              <p:cNvSpPr txBox="1"/>
              <p:nvPr/>
            </p:nvSpPr>
            <p:spPr>
              <a:xfrm>
                <a:off x="3108131" y="2432073"/>
                <a:ext cx="1287981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2048BCD-9309-4AF2-A1DC-B4391E48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31" y="2432073"/>
                <a:ext cx="1287981" cy="313291"/>
              </a:xfrm>
              <a:prstGeom prst="rect">
                <a:avLst/>
              </a:prstGeom>
              <a:blipFill>
                <a:blip r:embed="rId2"/>
                <a:stretch>
                  <a:fillRect l="-2370" t="-1961" r="-1896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A499A49-21F1-4A70-B324-ABAE327CF788}"/>
                  </a:ext>
                </a:extLst>
              </p:cNvPr>
              <p:cNvSpPr txBox="1"/>
              <p:nvPr/>
            </p:nvSpPr>
            <p:spPr>
              <a:xfrm>
                <a:off x="2557544" y="1772337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A499A49-21F1-4A70-B324-ABAE327C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544" y="1772337"/>
                <a:ext cx="222283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E9C018-E99E-40FA-932B-6C0F90642A7D}"/>
                  </a:ext>
                </a:extLst>
              </p:cNvPr>
              <p:cNvSpPr txBox="1"/>
              <p:nvPr/>
            </p:nvSpPr>
            <p:spPr>
              <a:xfrm>
                <a:off x="6918446" y="1772337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E9C018-E99E-40FA-932B-6C0F9064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6" y="1772337"/>
                <a:ext cx="222283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0FDA498-51A6-443E-9D3B-A75A1AA632FF}"/>
                  </a:ext>
                </a:extLst>
              </p:cNvPr>
              <p:cNvSpPr txBox="1"/>
              <p:nvPr/>
            </p:nvSpPr>
            <p:spPr>
              <a:xfrm>
                <a:off x="5691228" y="2077170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0FDA498-51A6-443E-9D3B-A75A1AA6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228" y="2077170"/>
                <a:ext cx="263918" cy="369332"/>
              </a:xfrm>
              <a:prstGeom prst="rect">
                <a:avLst/>
              </a:prstGeom>
              <a:blipFill>
                <a:blip r:embed="rId5"/>
                <a:stretch>
                  <a:fillRect l="-39535" r="-3255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CD9170-16E1-4BC8-823C-3C38974EFC62}"/>
              </a:ext>
            </a:extLst>
          </p:cNvPr>
          <p:cNvSpPr/>
          <p:nvPr/>
        </p:nvSpPr>
        <p:spPr>
          <a:xfrm>
            <a:off x="2150507" y="2256340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DB082B-9F1A-4E82-A8E2-952AE6014D8F}"/>
              </a:ext>
            </a:extLst>
          </p:cNvPr>
          <p:cNvSpPr/>
          <p:nvPr/>
        </p:nvSpPr>
        <p:spPr>
          <a:xfrm>
            <a:off x="6459080" y="2256340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EB78D1D-7592-4C18-9A79-4801E5F5F63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292069" y="2598907"/>
            <a:ext cx="11670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9BD70B8-C605-4F4B-BA92-0AAD92D02FA1}"/>
                  </a:ext>
                </a:extLst>
              </p:cNvPr>
              <p:cNvSpPr txBox="1"/>
              <p:nvPr/>
            </p:nvSpPr>
            <p:spPr>
              <a:xfrm>
                <a:off x="7117486" y="2432073"/>
                <a:ext cx="1767600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9BD70B8-C605-4F4B-BA92-0AAD92D0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86" y="2432073"/>
                <a:ext cx="1767600" cy="313291"/>
              </a:xfrm>
              <a:prstGeom prst="rect">
                <a:avLst/>
              </a:prstGeom>
              <a:blipFill>
                <a:blip r:embed="rId6"/>
                <a:stretch>
                  <a:fillRect l="-1379" t="-3922" r="-690" b="-39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9BC5762-B83D-444D-BDF6-CA118805406D}"/>
                  </a:ext>
                </a:extLst>
              </p:cNvPr>
              <p:cNvSpPr txBox="1"/>
              <p:nvPr/>
            </p:nvSpPr>
            <p:spPr>
              <a:xfrm>
                <a:off x="2497818" y="3263056"/>
                <a:ext cx="3360664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9BC5762-B83D-444D-BDF6-CA118805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18" y="3263056"/>
                <a:ext cx="3360664" cy="9908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A9147A0-3F91-422E-863E-B850C453C476}"/>
                  </a:ext>
                </a:extLst>
              </p:cNvPr>
              <p:cNvSpPr txBox="1"/>
              <p:nvPr/>
            </p:nvSpPr>
            <p:spPr>
              <a:xfrm>
                <a:off x="6812396" y="3604591"/>
                <a:ext cx="11499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A9147A0-3F91-422E-863E-B850C453C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96" y="3604591"/>
                <a:ext cx="1149930" cy="307777"/>
              </a:xfrm>
              <a:prstGeom prst="rect">
                <a:avLst/>
              </a:prstGeom>
              <a:blipFill>
                <a:blip r:embed="rId8"/>
                <a:stretch>
                  <a:fillRect l="-2128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2D51B7-5CBC-4AF6-A51F-5BC0246B781A}"/>
                  </a:ext>
                </a:extLst>
              </p:cNvPr>
              <p:cNvSpPr txBox="1"/>
              <p:nvPr/>
            </p:nvSpPr>
            <p:spPr>
              <a:xfrm>
                <a:off x="3372308" y="5433971"/>
                <a:ext cx="78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2D51B7-5CBC-4AF6-A51F-5BC0246B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08" y="5433971"/>
                <a:ext cx="78553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54C61D-819E-423F-A74C-04EA67309986}"/>
                  </a:ext>
                </a:extLst>
              </p:cNvPr>
              <p:cNvSpPr txBox="1"/>
              <p:nvPr/>
            </p:nvSpPr>
            <p:spPr>
              <a:xfrm>
                <a:off x="7674033" y="5433970"/>
                <a:ext cx="7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54C61D-819E-423F-A74C-04EA6730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33" y="5433970"/>
                <a:ext cx="71708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3542C64-592C-4AEF-B3C6-5E411DDD0E27}"/>
              </a:ext>
            </a:extLst>
          </p:cNvPr>
          <p:cNvCxnSpPr>
            <a:cxnSpLocks/>
          </p:cNvCxnSpPr>
          <p:nvPr/>
        </p:nvCxnSpPr>
        <p:spPr>
          <a:xfrm flipV="1">
            <a:off x="5041328" y="5613493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752D96D-0E76-44AF-A44B-778FAFA3BDFA}"/>
                  </a:ext>
                </a:extLst>
              </p:cNvPr>
              <p:cNvSpPr txBox="1"/>
              <p:nvPr/>
            </p:nvSpPr>
            <p:spPr>
              <a:xfrm>
                <a:off x="5205847" y="4996985"/>
                <a:ext cx="1310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752D96D-0E76-44AF-A44B-778FAFA3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47" y="4996985"/>
                <a:ext cx="1310038" cy="369332"/>
              </a:xfrm>
              <a:prstGeom prst="rect">
                <a:avLst/>
              </a:prstGeom>
              <a:blipFill>
                <a:blip r:embed="rId11"/>
                <a:stretch>
                  <a:fillRect l="-7442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62B050D7-D27E-4AE6-95F1-DF67DC8EA339}"/>
              </a:ext>
            </a:extLst>
          </p:cNvPr>
          <p:cNvSpPr/>
          <p:nvPr/>
        </p:nvSpPr>
        <p:spPr>
          <a:xfrm rot="10800000">
            <a:off x="5292069" y="449534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8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線形変換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正方行列は、ベクトルを同じ空間のベクトルに移す写像</a:t>
            </a:r>
            <a:r>
              <a:rPr lang="ja-JP" altLang="en-US" dirty="0"/>
              <a:t>（変換）</a:t>
            </a:r>
            <a:r>
              <a:rPr lang="ja-JP" altLang="en-US" sz="2800" dirty="0"/>
              <a:t>である。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300D700-6DAC-40CC-B908-D7E410C34DE2}"/>
              </a:ext>
            </a:extLst>
          </p:cNvPr>
          <p:cNvCxnSpPr>
            <a:cxnSpLocks/>
          </p:cNvCxnSpPr>
          <p:nvPr/>
        </p:nvCxnSpPr>
        <p:spPr>
          <a:xfrm flipV="1">
            <a:off x="761834" y="1776115"/>
            <a:ext cx="0" cy="2031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055A85B-D73F-4782-976E-BC7851996D2A}"/>
              </a:ext>
            </a:extLst>
          </p:cNvPr>
          <p:cNvCxnSpPr>
            <a:cxnSpLocks/>
          </p:cNvCxnSpPr>
          <p:nvPr/>
        </p:nvCxnSpPr>
        <p:spPr>
          <a:xfrm flipV="1">
            <a:off x="771359" y="3774244"/>
            <a:ext cx="2351068" cy="19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3D36A-C099-431B-A165-088A102EBEF1}"/>
                  </a:ext>
                </a:extLst>
              </p:cNvPr>
              <p:cNvSpPr txBox="1"/>
              <p:nvPr/>
            </p:nvSpPr>
            <p:spPr>
              <a:xfrm>
                <a:off x="302384" y="2295335"/>
                <a:ext cx="8495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3D36A-C099-431B-A165-088A102E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4" y="2295335"/>
                <a:ext cx="849592" cy="307777"/>
              </a:xfrm>
              <a:prstGeom prst="rect">
                <a:avLst/>
              </a:prstGeom>
              <a:blipFill>
                <a:blip r:embed="rId2"/>
                <a:stretch>
                  <a:fillRect l="-17266" t="-18000" r="-7914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CCDB682-E2A2-4DF0-A8A7-609313BF09B1}"/>
              </a:ext>
            </a:extLst>
          </p:cNvPr>
          <p:cNvCxnSpPr>
            <a:cxnSpLocks/>
          </p:cNvCxnSpPr>
          <p:nvPr/>
        </p:nvCxnSpPr>
        <p:spPr>
          <a:xfrm flipV="1">
            <a:off x="771359" y="2699222"/>
            <a:ext cx="309046" cy="1105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E3E96E1-9B82-47C5-BA44-B1D51690448D}"/>
                  </a:ext>
                </a:extLst>
              </p:cNvPr>
              <p:cNvSpPr txBox="1"/>
              <p:nvPr/>
            </p:nvSpPr>
            <p:spPr>
              <a:xfrm>
                <a:off x="2661880" y="2916492"/>
                <a:ext cx="10233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E3E96E1-9B82-47C5-BA44-B1D5169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0" y="2916492"/>
                <a:ext cx="1023355" cy="307777"/>
              </a:xfrm>
              <a:prstGeom prst="rect">
                <a:avLst/>
              </a:prstGeom>
              <a:blipFill>
                <a:blip r:embed="rId3"/>
                <a:stretch>
                  <a:fillRect l="-14286" t="-17647" b="-431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右カーブ 14">
            <a:extLst>
              <a:ext uri="{FF2B5EF4-FFF2-40B4-BE49-F238E27FC236}">
                <a16:creationId xmlns:a16="http://schemas.microsoft.com/office/drawing/2014/main" id="{7489CD7C-B490-4865-B66A-76969BE16DA0}"/>
              </a:ext>
            </a:extLst>
          </p:cNvPr>
          <p:cNvSpPr/>
          <p:nvPr/>
        </p:nvSpPr>
        <p:spPr>
          <a:xfrm rot="18184886" flipH="1">
            <a:off x="1780906" y="2292630"/>
            <a:ext cx="436900" cy="1305948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4BF7977-8F85-4F56-91DC-D042D239E32F}"/>
                  </a:ext>
                </a:extLst>
              </p:cNvPr>
              <p:cNvSpPr txBox="1"/>
              <p:nvPr/>
            </p:nvSpPr>
            <p:spPr>
              <a:xfrm>
                <a:off x="2060366" y="2203471"/>
                <a:ext cx="3198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4BF7977-8F85-4F56-91DC-D042D239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66" y="2203471"/>
                <a:ext cx="319859" cy="276999"/>
              </a:xfrm>
              <a:prstGeom prst="rect">
                <a:avLst/>
              </a:prstGeom>
              <a:blipFill>
                <a:blip r:embed="rId4"/>
                <a:stretch>
                  <a:fillRect l="-153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1DE934-B2B3-49FE-BC25-4D4BFBCCBED6}"/>
                  </a:ext>
                </a:extLst>
              </p:cNvPr>
              <p:cNvSpPr txBox="1"/>
              <p:nvPr/>
            </p:nvSpPr>
            <p:spPr>
              <a:xfrm>
                <a:off x="4939695" y="2283700"/>
                <a:ext cx="1725729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1DE934-B2B3-49FE-BC25-4D4BFBCC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95" y="2283700"/>
                <a:ext cx="1725729" cy="313291"/>
              </a:xfrm>
              <a:prstGeom prst="rect">
                <a:avLst/>
              </a:prstGeom>
              <a:blipFill>
                <a:blip r:embed="rId5"/>
                <a:stretch>
                  <a:fillRect t="-1961" r="-707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EBF0C91-123D-4F53-80C7-B8AC88CE2BC8}"/>
                  </a:ext>
                </a:extLst>
              </p:cNvPr>
              <p:cNvSpPr txBox="1"/>
              <p:nvPr/>
            </p:nvSpPr>
            <p:spPr>
              <a:xfrm>
                <a:off x="4691144" y="1649353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EBF0C91-123D-4F53-80C7-B8AC88CE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144" y="1649353"/>
                <a:ext cx="222283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1F4924-ACFC-4512-A021-2E7F3833C363}"/>
                  </a:ext>
                </a:extLst>
              </p:cNvPr>
              <p:cNvSpPr txBox="1"/>
              <p:nvPr/>
            </p:nvSpPr>
            <p:spPr>
              <a:xfrm>
                <a:off x="9052046" y="1649353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1F4924-ACFC-4512-A021-2E7F383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46" y="1649353"/>
                <a:ext cx="222283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27CFC5-2E1E-467C-B218-17CE8612646E}"/>
                  </a:ext>
                </a:extLst>
              </p:cNvPr>
              <p:cNvSpPr txBox="1"/>
              <p:nvPr/>
            </p:nvSpPr>
            <p:spPr>
              <a:xfrm>
                <a:off x="7425669" y="1713446"/>
                <a:ext cx="1197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27CFC5-2E1E-467C-B218-17CE861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69" y="1713446"/>
                <a:ext cx="1197892" cy="369332"/>
              </a:xfrm>
              <a:prstGeom prst="rect">
                <a:avLst/>
              </a:prstGeom>
              <a:blipFill>
                <a:blip r:embed="rId8"/>
                <a:stretch>
                  <a:fillRect l="-7614" r="-55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C4D36CB-F730-4D9D-9AE6-B1C157F1B4FF}"/>
              </a:ext>
            </a:extLst>
          </p:cNvPr>
          <p:cNvSpPr/>
          <p:nvPr/>
        </p:nvSpPr>
        <p:spPr>
          <a:xfrm>
            <a:off x="4284107" y="2133356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98BF46A-B2F4-4EDA-93BB-673D1731642E}"/>
              </a:ext>
            </a:extLst>
          </p:cNvPr>
          <p:cNvSpPr/>
          <p:nvPr/>
        </p:nvSpPr>
        <p:spPr>
          <a:xfrm>
            <a:off x="8592680" y="2133356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3333F20-E9A4-4CA7-85C1-3CE1AF3DE9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25669" y="2475923"/>
            <a:ext cx="11670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1AA809-11CE-41B3-803E-B699FEFFD701}"/>
                  </a:ext>
                </a:extLst>
              </p:cNvPr>
              <p:cNvSpPr txBox="1"/>
              <p:nvPr/>
            </p:nvSpPr>
            <p:spPr>
              <a:xfrm>
                <a:off x="9279212" y="2283700"/>
                <a:ext cx="1768497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1AA809-11CE-41B3-803E-B699FEFF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212" y="2283700"/>
                <a:ext cx="1768497" cy="313291"/>
              </a:xfrm>
              <a:prstGeom prst="rect">
                <a:avLst/>
              </a:prstGeom>
              <a:blipFill>
                <a:blip r:embed="rId9"/>
                <a:stretch>
                  <a:fillRect t="-1961" r="-690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E821A7B-C7FA-4EE5-B64A-4CA559163AD2}"/>
                  </a:ext>
                </a:extLst>
              </p:cNvPr>
              <p:cNvSpPr txBox="1"/>
              <p:nvPr/>
            </p:nvSpPr>
            <p:spPr>
              <a:xfrm>
                <a:off x="4284107" y="3083739"/>
                <a:ext cx="191334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E821A7B-C7FA-4EE5-B64A-4CA55916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7" y="3083739"/>
                <a:ext cx="1913344" cy="461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C7AAA2-3E34-4A3F-B09D-F26DD1A2FA28}"/>
                  </a:ext>
                </a:extLst>
              </p:cNvPr>
              <p:cNvSpPr txBox="1"/>
              <p:nvPr/>
            </p:nvSpPr>
            <p:spPr>
              <a:xfrm>
                <a:off x="6339153" y="3083739"/>
                <a:ext cx="217303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C7AAA2-3E34-4A3F-B09D-F26DD1A2F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53" y="3083739"/>
                <a:ext cx="2173031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7B91D1-9E9F-4E65-A4AE-3868E32FCD1C}"/>
                  </a:ext>
                </a:extLst>
              </p:cNvPr>
              <p:cNvSpPr txBox="1"/>
              <p:nvPr/>
            </p:nvSpPr>
            <p:spPr>
              <a:xfrm>
                <a:off x="10027710" y="3003288"/>
                <a:ext cx="876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7B91D1-9E9F-4E65-A4AE-3868E3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710" y="3003288"/>
                <a:ext cx="876650" cy="307777"/>
              </a:xfrm>
              <a:prstGeom prst="rect">
                <a:avLst/>
              </a:prstGeom>
              <a:blipFill>
                <a:blip r:embed="rId12"/>
                <a:stretch>
                  <a:fillRect l="-6250" r="-555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A7A156DC-F324-4AA6-BD96-E2D06DBA903B}"/>
              </a:ext>
            </a:extLst>
          </p:cNvPr>
          <p:cNvSpPr/>
          <p:nvPr/>
        </p:nvSpPr>
        <p:spPr>
          <a:xfrm rot="5400000">
            <a:off x="8794671" y="3277392"/>
            <a:ext cx="514751" cy="17990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2D7A722-1FBF-4852-B4B1-FAB84B75A8CA}"/>
              </a:ext>
            </a:extLst>
          </p:cNvPr>
          <p:cNvSpPr txBox="1"/>
          <p:nvPr/>
        </p:nvSpPr>
        <p:spPr>
          <a:xfrm>
            <a:off x="9446838" y="3415281"/>
            <a:ext cx="13612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表現行列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18FC589-A287-49C4-AC70-B19B37A09BFA}"/>
                  </a:ext>
                </a:extLst>
              </p:cNvPr>
              <p:cNvSpPr txBox="1"/>
              <p:nvPr/>
            </p:nvSpPr>
            <p:spPr>
              <a:xfrm>
                <a:off x="6093940" y="4071580"/>
                <a:ext cx="361092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𝑪𝑩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18FC589-A287-49C4-AC70-B19B37A0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4071580"/>
                <a:ext cx="3610925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DF40ED-AD3B-4539-869D-DFAE17993A3A}"/>
              </a:ext>
            </a:extLst>
          </p:cNvPr>
          <p:cNvCxnSpPr>
            <a:cxnSpLocks/>
          </p:cNvCxnSpPr>
          <p:nvPr/>
        </p:nvCxnSpPr>
        <p:spPr>
          <a:xfrm>
            <a:off x="4238625" y="3613471"/>
            <a:ext cx="838200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611127F-9946-43FC-800F-3B9E0B175173}"/>
              </a:ext>
            </a:extLst>
          </p:cNvPr>
          <p:cNvCxnSpPr>
            <a:cxnSpLocks/>
          </p:cNvCxnSpPr>
          <p:nvPr/>
        </p:nvCxnSpPr>
        <p:spPr>
          <a:xfrm>
            <a:off x="6305550" y="3622996"/>
            <a:ext cx="838200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4CB7702-450B-46C0-9D7D-065D4F1EA2D1}"/>
              </a:ext>
            </a:extLst>
          </p:cNvPr>
          <p:cNvCxnSpPr>
            <a:cxnSpLocks/>
          </p:cNvCxnSpPr>
          <p:nvPr/>
        </p:nvCxnSpPr>
        <p:spPr>
          <a:xfrm>
            <a:off x="10034048" y="3311065"/>
            <a:ext cx="220724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2E5977C-A140-4DA9-A09F-8F2137BAEE75}"/>
              </a:ext>
            </a:extLst>
          </p:cNvPr>
          <p:cNvCxnSpPr>
            <a:cxnSpLocks/>
          </p:cNvCxnSpPr>
          <p:nvPr/>
        </p:nvCxnSpPr>
        <p:spPr>
          <a:xfrm flipV="1">
            <a:off x="771359" y="6193594"/>
            <a:ext cx="2351068" cy="19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C3336FD-F6D6-4D51-A492-DED61B790E3C}"/>
              </a:ext>
            </a:extLst>
          </p:cNvPr>
          <p:cNvCxnSpPr>
            <a:cxnSpLocks/>
          </p:cNvCxnSpPr>
          <p:nvPr/>
        </p:nvCxnSpPr>
        <p:spPr>
          <a:xfrm flipV="1">
            <a:off x="771359" y="4174310"/>
            <a:ext cx="0" cy="2031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27C8A6F-A10F-4D7F-99DC-784B516FD613}"/>
              </a:ext>
            </a:extLst>
          </p:cNvPr>
          <p:cNvCxnSpPr>
            <a:cxnSpLocks/>
          </p:cNvCxnSpPr>
          <p:nvPr/>
        </p:nvCxnSpPr>
        <p:spPr>
          <a:xfrm flipV="1">
            <a:off x="647700" y="4214563"/>
            <a:ext cx="2305613" cy="2081463"/>
          </a:xfrm>
          <a:prstGeom prst="line">
            <a:avLst/>
          </a:prstGeom>
          <a:ln w="952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BFD697A-689F-47EA-8D3E-A3FE2AF3EB4F}"/>
              </a:ext>
            </a:extLst>
          </p:cNvPr>
          <p:cNvCxnSpPr>
            <a:cxnSpLocks/>
          </p:cNvCxnSpPr>
          <p:nvPr/>
        </p:nvCxnSpPr>
        <p:spPr>
          <a:xfrm flipV="1">
            <a:off x="761834" y="5115536"/>
            <a:ext cx="309046" cy="1105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6B68C9D-2CA0-44C3-AB84-657333177381}"/>
              </a:ext>
            </a:extLst>
          </p:cNvPr>
          <p:cNvCxnSpPr>
            <a:cxnSpLocks/>
          </p:cNvCxnSpPr>
          <p:nvPr/>
        </p:nvCxnSpPr>
        <p:spPr>
          <a:xfrm flipV="1">
            <a:off x="780885" y="5961176"/>
            <a:ext cx="1019621" cy="2520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A448147-E6D1-4BC0-BC62-E27B58F63F83}"/>
              </a:ext>
            </a:extLst>
          </p:cNvPr>
          <p:cNvCxnSpPr>
            <a:cxnSpLocks/>
          </p:cNvCxnSpPr>
          <p:nvPr/>
        </p:nvCxnSpPr>
        <p:spPr>
          <a:xfrm flipV="1">
            <a:off x="795782" y="5961176"/>
            <a:ext cx="1930632" cy="241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92BCD73-DB38-4A09-A350-664FF0C47E9A}"/>
              </a:ext>
            </a:extLst>
          </p:cNvPr>
          <p:cNvCxnSpPr>
            <a:cxnSpLocks/>
          </p:cNvCxnSpPr>
          <p:nvPr/>
        </p:nvCxnSpPr>
        <p:spPr>
          <a:xfrm flipV="1">
            <a:off x="773837" y="3541568"/>
            <a:ext cx="1930632" cy="241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右カーブ 53">
            <a:extLst>
              <a:ext uri="{FF2B5EF4-FFF2-40B4-BE49-F238E27FC236}">
                <a16:creationId xmlns:a16="http://schemas.microsoft.com/office/drawing/2014/main" id="{FD3102D2-A89F-4D53-9938-0351468597C3}"/>
              </a:ext>
            </a:extLst>
          </p:cNvPr>
          <p:cNvSpPr/>
          <p:nvPr/>
        </p:nvSpPr>
        <p:spPr>
          <a:xfrm rot="19140174" flipH="1">
            <a:off x="1404794" y="4796227"/>
            <a:ext cx="436900" cy="9341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6D60D56-3216-4C06-8625-4DF1F62E951A}"/>
                  </a:ext>
                </a:extLst>
              </p:cNvPr>
              <p:cNvSpPr txBox="1"/>
              <p:nvPr/>
            </p:nvSpPr>
            <p:spPr>
              <a:xfrm>
                <a:off x="783850" y="4515931"/>
                <a:ext cx="1737956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ja-JP" sz="1600" dirty="0"/>
                  <a:t>:</a:t>
                </a:r>
                <a:r>
                  <a:rPr kumimoji="1" lang="ja-JP" altLang="en-US" sz="1600" dirty="0"/>
                  <a:t>直線対称移動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6D60D56-3216-4C06-8625-4DF1F62E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50" y="4515931"/>
                <a:ext cx="1737956" cy="270652"/>
              </a:xfrm>
              <a:prstGeom prst="rect">
                <a:avLst/>
              </a:prstGeom>
              <a:blipFill>
                <a:blip r:embed="rId14"/>
                <a:stretch>
                  <a:fillRect t="-18182"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矢印: 右 55">
            <a:extLst>
              <a:ext uri="{FF2B5EF4-FFF2-40B4-BE49-F238E27FC236}">
                <a16:creationId xmlns:a16="http://schemas.microsoft.com/office/drawing/2014/main" id="{A9920391-C745-41C2-B842-0574246233DA}"/>
              </a:ext>
            </a:extLst>
          </p:cNvPr>
          <p:cNvSpPr/>
          <p:nvPr/>
        </p:nvSpPr>
        <p:spPr>
          <a:xfrm>
            <a:off x="1938901" y="5752207"/>
            <a:ext cx="527861" cy="181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B253AC0-D035-43CC-8F46-6FD038CA4DAD}"/>
                  </a:ext>
                </a:extLst>
              </p:cNvPr>
              <p:cNvSpPr txBox="1"/>
              <p:nvPr/>
            </p:nvSpPr>
            <p:spPr>
              <a:xfrm>
                <a:off x="2202831" y="5413404"/>
                <a:ext cx="104744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:</a:t>
                </a:r>
                <a:r>
                  <a:rPr kumimoji="1" lang="ja-JP" altLang="en-US" sz="1600" dirty="0"/>
                  <a:t>横に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 dirty="0"/>
                  <a:t>倍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B253AC0-D035-43CC-8F46-6FD038CA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31" y="5413404"/>
                <a:ext cx="1047448" cy="270652"/>
              </a:xfrm>
              <a:prstGeom prst="rect">
                <a:avLst/>
              </a:prstGeom>
              <a:blipFill>
                <a:blip r:embed="rId15"/>
                <a:stretch>
                  <a:fillRect t="-15909" r="-2907" b="-47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CFB46B-F529-4A73-8D60-4CA373BFA560}"/>
              </a:ext>
            </a:extLst>
          </p:cNvPr>
          <p:cNvCxnSpPr>
            <a:cxnSpLocks/>
          </p:cNvCxnSpPr>
          <p:nvPr/>
        </p:nvCxnSpPr>
        <p:spPr>
          <a:xfrm>
            <a:off x="7584526" y="4605541"/>
            <a:ext cx="629752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9B9698E-9083-497E-89EA-7E604641D2EF}"/>
                  </a:ext>
                </a:extLst>
              </p:cNvPr>
              <p:cNvSpPr txBox="1"/>
              <p:nvPr/>
            </p:nvSpPr>
            <p:spPr>
              <a:xfrm>
                <a:off x="8559449" y="3711773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9B9698E-9083-497E-89EA-7E604641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449" y="3711773"/>
                <a:ext cx="361673" cy="276999"/>
              </a:xfrm>
              <a:prstGeom prst="rect">
                <a:avLst/>
              </a:prstGeom>
              <a:blipFill>
                <a:blip r:embed="rId16"/>
                <a:stretch>
                  <a:fillRect l="-1695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CFEF921-D419-4966-BC9B-5A1E24B0B439}"/>
                  </a:ext>
                </a:extLst>
              </p:cNvPr>
              <p:cNvSpPr txBox="1"/>
              <p:nvPr/>
            </p:nvSpPr>
            <p:spPr>
              <a:xfrm>
                <a:off x="6093940" y="3748719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CFEF921-D419-4966-BC9B-5A1E24B0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3748719"/>
                <a:ext cx="361673" cy="276999"/>
              </a:xfrm>
              <a:prstGeom prst="rect">
                <a:avLst/>
              </a:prstGeom>
              <a:blipFill>
                <a:blip r:embed="rId17"/>
                <a:stretch>
                  <a:fillRect l="-6780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C87FE1E-CEE4-4CAA-A6E5-9CB858E06F7D}"/>
              </a:ext>
            </a:extLst>
          </p:cNvPr>
          <p:cNvCxnSpPr>
            <a:cxnSpLocks/>
          </p:cNvCxnSpPr>
          <p:nvPr/>
        </p:nvCxnSpPr>
        <p:spPr>
          <a:xfrm>
            <a:off x="8422294" y="4605541"/>
            <a:ext cx="629752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2E24FED-CADB-4A1A-9E89-8D83852AE681}"/>
                  </a:ext>
                </a:extLst>
              </p:cNvPr>
              <p:cNvSpPr txBox="1"/>
              <p:nvPr/>
            </p:nvSpPr>
            <p:spPr>
              <a:xfrm>
                <a:off x="7774289" y="3734494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2E24FED-CADB-4A1A-9E89-8D83852A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289" y="3734494"/>
                <a:ext cx="361673" cy="276999"/>
              </a:xfrm>
              <a:prstGeom prst="rect">
                <a:avLst/>
              </a:prstGeom>
              <a:blipFill>
                <a:blip r:embed="rId1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001F9EE-C839-4014-82AB-FD1C0BDE95ED}"/>
                  </a:ext>
                </a:extLst>
              </p:cNvPr>
              <p:cNvSpPr txBox="1"/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001F9EE-C839-4014-82AB-FD1C0BDE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CF35AD-F35D-47ED-95CF-5A2784EA7D04}"/>
                  </a:ext>
                </a:extLst>
              </p:cNvPr>
              <p:cNvSpPr txBox="1"/>
              <p:nvPr/>
            </p:nvSpPr>
            <p:spPr>
              <a:xfrm>
                <a:off x="6713952" y="5692847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CF35AD-F35D-47ED-95CF-5A2784EA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52" y="5692847"/>
                <a:ext cx="277768" cy="369332"/>
              </a:xfrm>
              <a:prstGeom prst="rect">
                <a:avLst/>
              </a:prstGeom>
              <a:blipFill>
                <a:blip r:embed="rId20"/>
                <a:stretch>
                  <a:fillRect l="-23913" r="-2173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E4E489B-5534-4E98-88ED-0D54B7FF62A1}"/>
                  </a:ext>
                </a:extLst>
              </p:cNvPr>
              <p:cNvSpPr txBox="1"/>
              <p:nvPr/>
            </p:nvSpPr>
            <p:spPr>
              <a:xfrm>
                <a:off x="7980598" y="549648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E4E489B-5534-4E98-88ED-0D54B7FF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98" y="5496480"/>
                <a:ext cx="92591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6DFA8B9-9CCE-4A9A-A7C9-B255E1EB2950}"/>
                  </a:ext>
                </a:extLst>
              </p:cNvPr>
              <p:cNvSpPr txBox="1"/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6DFA8B9-9CCE-4A9A-A7C9-B255E1EB2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2A2F9453-E093-48A1-BF45-2B87D6A143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6373330" y="5312996"/>
            <a:ext cx="4099293" cy="5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E62C29C-C976-41D9-84DE-EB0059226D52}"/>
                  </a:ext>
                </a:extLst>
              </p:cNvPr>
              <p:cNvSpPr txBox="1"/>
              <p:nvPr/>
            </p:nvSpPr>
            <p:spPr>
              <a:xfrm>
                <a:off x="9676245" y="5712815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E62C29C-C976-41D9-84DE-EB0059226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245" y="5712815"/>
                <a:ext cx="261738" cy="369332"/>
              </a:xfrm>
              <a:prstGeom prst="rect">
                <a:avLst/>
              </a:prstGeom>
              <a:blipFill>
                <a:blip r:embed="rId23"/>
                <a:stretch>
                  <a:fillRect l="-25581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D1933DA-4FE1-4C8D-B8F5-B1146F0086BE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6856636" y="4603351"/>
            <a:ext cx="177698" cy="20702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22015E-5242-44C3-BB6D-CDCB0F124E13}"/>
                  </a:ext>
                </a:extLst>
              </p:cNvPr>
              <p:cNvSpPr txBox="1"/>
              <p:nvPr/>
            </p:nvSpPr>
            <p:spPr>
              <a:xfrm>
                <a:off x="7671128" y="4871842"/>
                <a:ext cx="1306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22015E-5242-44C3-BB6D-CDCB0F12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128" y="4871842"/>
                <a:ext cx="1306768" cy="369332"/>
              </a:xfrm>
              <a:prstGeom prst="rect">
                <a:avLst/>
              </a:prstGeom>
              <a:blipFill>
                <a:blip r:embed="rId24"/>
                <a:stretch>
                  <a:fillRect l="-6977" r="-418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6B8B3A0-B0CC-4CD7-B481-5FEB253DE80E}"/>
              </a:ext>
            </a:extLst>
          </p:cNvPr>
          <p:cNvSpPr txBox="1"/>
          <p:nvPr/>
        </p:nvSpPr>
        <p:spPr>
          <a:xfrm>
            <a:off x="4031369" y="4744535"/>
            <a:ext cx="1913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簡単な写像の合成</a:t>
            </a:r>
            <a:endParaRPr kumimoji="1" lang="ja-JP" altLang="en-US" sz="2000" dirty="0"/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ED2E921-7881-4A58-BB5E-9BAF6FA83161}"/>
              </a:ext>
            </a:extLst>
          </p:cNvPr>
          <p:cNvCxnSpPr>
            <a:cxnSpLocks/>
            <a:stCxn id="66" idx="3"/>
            <a:endCxn id="67" idx="2"/>
          </p:cNvCxnSpPr>
          <p:nvPr/>
        </p:nvCxnSpPr>
        <p:spPr>
          <a:xfrm flipV="1">
            <a:off x="8906515" y="5543828"/>
            <a:ext cx="2029067" cy="1834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AD66AB-4FD5-4924-A215-2E11167F6106}"/>
              </a:ext>
            </a:extLst>
          </p:cNvPr>
          <p:cNvSpPr txBox="1"/>
          <p:nvPr/>
        </p:nvSpPr>
        <p:spPr>
          <a:xfrm>
            <a:off x="10127473" y="4415416"/>
            <a:ext cx="1913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画像の加工に活用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97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FFF23505-491E-41B1-9DE1-DA203487FC93}"/>
              </a:ext>
            </a:extLst>
          </p:cNvPr>
          <p:cNvSpPr/>
          <p:nvPr/>
        </p:nvSpPr>
        <p:spPr>
          <a:xfrm>
            <a:off x="7737439" y="3217360"/>
            <a:ext cx="1022419" cy="21717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93287274-F5E1-4444-83E8-DDB5A74F3A5B}"/>
              </a:ext>
            </a:extLst>
          </p:cNvPr>
          <p:cNvSpPr/>
          <p:nvPr/>
        </p:nvSpPr>
        <p:spPr>
          <a:xfrm>
            <a:off x="7824942" y="3310973"/>
            <a:ext cx="843963" cy="682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33072C8E-90AF-4D2A-ABD1-0F1CD6616BFA}"/>
              </a:ext>
            </a:extLst>
          </p:cNvPr>
          <p:cNvSpPr/>
          <p:nvPr/>
        </p:nvSpPr>
        <p:spPr>
          <a:xfrm>
            <a:off x="10128390" y="3287290"/>
            <a:ext cx="761242" cy="17553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A29AB30B-D690-4B80-9C39-700368E05732}"/>
              </a:ext>
            </a:extLst>
          </p:cNvPr>
          <p:cNvSpPr/>
          <p:nvPr/>
        </p:nvSpPr>
        <p:spPr>
          <a:xfrm>
            <a:off x="10198908" y="3760578"/>
            <a:ext cx="598855" cy="1247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197481D9-4E62-4D3E-8742-38D4F3EA5A76}"/>
              </a:ext>
            </a:extLst>
          </p:cNvPr>
          <p:cNvSpPr/>
          <p:nvPr/>
        </p:nvSpPr>
        <p:spPr>
          <a:xfrm>
            <a:off x="2696699" y="3702672"/>
            <a:ext cx="338038" cy="15972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606D86-3565-4FDA-80FC-03C05BD34821}"/>
              </a:ext>
            </a:extLst>
          </p:cNvPr>
          <p:cNvSpPr/>
          <p:nvPr/>
        </p:nvSpPr>
        <p:spPr>
          <a:xfrm>
            <a:off x="736160" y="3766292"/>
            <a:ext cx="338038" cy="1932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次元定理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63" y="1020649"/>
                <a:ext cx="11682717" cy="6851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sz="2800" dirty="0"/>
                  <a:t>線形写像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sz="2800" dirty="0"/>
                  <a:t> の性質も理解しやすい。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3" y="1020649"/>
                <a:ext cx="11682717" cy="685134"/>
              </a:xfrm>
              <a:prstGeom prst="rect">
                <a:avLst/>
              </a:prstGeom>
              <a:blipFill>
                <a:blip r:embed="rId2"/>
                <a:stretch>
                  <a:fillRect l="-887" t="-15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A15A8-CDE6-43FB-846C-838D3BB97608}"/>
                  </a:ext>
                </a:extLst>
              </p:cNvPr>
              <p:cNvSpPr txBox="1"/>
              <p:nvPr/>
            </p:nvSpPr>
            <p:spPr>
              <a:xfrm>
                <a:off x="755907" y="3746274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A15A8-CDE6-43FB-846C-838D3BB9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3746274"/>
                <a:ext cx="317972" cy="307777"/>
              </a:xfrm>
              <a:prstGeom prst="rect">
                <a:avLst/>
              </a:prstGeom>
              <a:blipFill>
                <a:blip r:embed="rId3"/>
                <a:stretch>
                  <a:fillRect l="-7692" r="-576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C461D97-142B-444D-9F11-B80C2042EBE5}"/>
                  </a:ext>
                </a:extLst>
              </p:cNvPr>
              <p:cNvSpPr txBox="1"/>
              <p:nvPr/>
            </p:nvSpPr>
            <p:spPr>
              <a:xfrm>
                <a:off x="800759" y="317945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C461D97-142B-444D-9F11-B80C2042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9" y="3179451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01CF27-6B96-4862-9A27-1B5F0ACAD9F9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1073879" y="3900163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BCB9D4C-6C84-47CC-B8DE-0409840F1A6D}"/>
              </a:ext>
            </a:extLst>
          </p:cNvPr>
          <p:cNvSpPr/>
          <p:nvPr/>
        </p:nvSpPr>
        <p:spPr>
          <a:xfrm>
            <a:off x="618196" y="3601226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8D096DE-DB45-4491-AB93-105D811CBD97}"/>
              </a:ext>
            </a:extLst>
          </p:cNvPr>
          <p:cNvSpPr/>
          <p:nvPr/>
        </p:nvSpPr>
        <p:spPr>
          <a:xfrm>
            <a:off x="2557308" y="3601226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79FAF59-A466-416E-BF42-2BE72572976C}"/>
                  </a:ext>
                </a:extLst>
              </p:cNvPr>
              <p:cNvSpPr txBox="1"/>
              <p:nvPr/>
            </p:nvSpPr>
            <p:spPr>
              <a:xfrm>
                <a:off x="755907" y="4254081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79FAF59-A466-416E-BF42-2BE72572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4254081"/>
                <a:ext cx="323935" cy="307777"/>
              </a:xfrm>
              <a:prstGeom prst="rect">
                <a:avLst/>
              </a:prstGeom>
              <a:blipFill>
                <a:blip r:embed="rId5"/>
                <a:stretch>
                  <a:fillRect l="-7547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BD1A3FA-EDAE-4C4C-A99B-FA3627A10A6F}"/>
                  </a:ext>
                </a:extLst>
              </p:cNvPr>
              <p:cNvSpPr txBox="1"/>
              <p:nvPr/>
            </p:nvSpPr>
            <p:spPr>
              <a:xfrm>
                <a:off x="748790" y="476238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BD1A3FA-EDAE-4C4C-A99B-FA3627A10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4762383"/>
                <a:ext cx="323935" cy="307777"/>
              </a:xfrm>
              <a:prstGeom prst="rect">
                <a:avLst/>
              </a:prstGeom>
              <a:blipFill>
                <a:blip r:embed="rId6"/>
                <a:stretch>
                  <a:fillRect l="-9434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BB4D717-5F9E-4B70-A150-0F5572F5F5BB}"/>
                  </a:ext>
                </a:extLst>
              </p:cNvPr>
              <p:cNvSpPr txBox="1"/>
              <p:nvPr/>
            </p:nvSpPr>
            <p:spPr>
              <a:xfrm>
                <a:off x="748790" y="522952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BB4D717-5F9E-4B70-A150-0F5572F5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5229523"/>
                <a:ext cx="323935" cy="307777"/>
              </a:xfrm>
              <a:prstGeom prst="rect">
                <a:avLst/>
              </a:prstGeom>
              <a:blipFill>
                <a:blip r:embed="rId7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5AEE241-9203-48EB-B40C-4B2E4441EE57}"/>
                  </a:ext>
                </a:extLst>
              </p:cNvPr>
              <p:cNvSpPr txBox="1"/>
              <p:nvPr/>
            </p:nvSpPr>
            <p:spPr>
              <a:xfrm>
                <a:off x="2728007" y="3746274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5AEE241-9203-48EB-B40C-4B2E4441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3746274"/>
                <a:ext cx="320729" cy="307777"/>
              </a:xfrm>
              <a:prstGeom prst="rect">
                <a:avLst/>
              </a:prstGeom>
              <a:blipFill>
                <a:blip r:embed="rId8"/>
                <a:stretch>
                  <a:fillRect l="-17308" r="-769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9F940B-E9D6-4BDC-8C2A-70C0746B8D94}"/>
                  </a:ext>
                </a:extLst>
              </p:cNvPr>
              <p:cNvSpPr txBox="1"/>
              <p:nvPr/>
            </p:nvSpPr>
            <p:spPr>
              <a:xfrm>
                <a:off x="2728007" y="4254081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9F940B-E9D6-4BDC-8C2A-70C0746B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4254081"/>
                <a:ext cx="326693" cy="307777"/>
              </a:xfrm>
              <a:prstGeom prst="rect">
                <a:avLst/>
              </a:prstGeom>
              <a:blipFill>
                <a:blip r:embed="rId9"/>
                <a:stretch>
                  <a:fillRect l="-16981" r="-754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9AEA34B-6853-4F89-A751-F4DC669BD66C}"/>
                  </a:ext>
                </a:extLst>
              </p:cNvPr>
              <p:cNvSpPr txBox="1"/>
              <p:nvPr/>
            </p:nvSpPr>
            <p:spPr>
              <a:xfrm>
                <a:off x="2720890" y="4762383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9AEA34B-6853-4F89-A751-F4DC66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4762383"/>
                <a:ext cx="326693" cy="307777"/>
              </a:xfrm>
              <a:prstGeom prst="rect">
                <a:avLst/>
              </a:prstGeom>
              <a:blipFill>
                <a:blip r:embed="rId10"/>
                <a:stretch>
                  <a:fillRect l="-16667" r="-740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5CB920B-B88C-4190-923C-46C83585F262}"/>
                  </a:ext>
                </a:extLst>
              </p:cNvPr>
              <p:cNvSpPr txBox="1"/>
              <p:nvPr/>
            </p:nvSpPr>
            <p:spPr>
              <a:xfrm>
                <a:off x="2720890" y="5229523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5CB920B-B88C-4190-923C-46C83585F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5229523"/>
                <a:ext cx="315727" cy="307777"/>
              </a:xfrm>
              <a:prstGeom prst="rect">
                <a:avLst/>
              </a:prstGeom>
              <a:blipFill>
                <a:blip r:embed="rId11"/>
                <a:stretch>
                  <a:fillRect l="-17308" r="-576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7D30192-34CA-44E8-AB92-7D08D914D5C0}"/>
                  </a:ext>
                </a:extLst>
              </p:cNvPr>
              <p:cNvSpPr txBox="1"/>
              <p:nvPr/>
            </p:nvSpPr>
            <p:spPr>
              <a:xfrm>
                <a:off x="2728007" y="3179451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7D30192-34CA-44E8-AB92-7D08D914D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3179451"/>
                <a:ext cx="278410" cy="369332"/>
              </a:xfrm>
              <a:prstGeom prst="rect">
                <a:avLst/>
              </a:prstGeom>
              <a:blipFill>
                <a:blip r:embed="rId12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9B38E57-33E8-49AC-95F4-D216E6D57A7B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1079842" y="4407970"/>
            <a:ext cx="16481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D18EE2A-F6FF-4516-A2E2-9AA6AF676553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072725" y="4407970"/>
            <a:ext cx="1655282" cy="508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7013EEC-B270-4EDD-8BD9-04B638AF8607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1072725" y="4916272"/>
            <a:ext cx="1648165" cy="467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DE6D34-F1F1-43CA-BBDE-F85618204F73}"/>
                  </a:ext>
                </a:extLst>
              </p:cNvPr>
              <p:cNvSpPr txBox="1"/>
              <p:nvPr/>
            </p:nvSpPr>
            <p:spPr>
              <a:xfrm>
                <a:off x="1046542" y="2262720"/>
                <a:ext cx="1727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DE6D34-F1F1-43CA-BBDE-F8561820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2" y="2262720"/>
                <a:ext cx="1727973" cy="369332"/>
              </a:xfrm>
              <a:prstGeom prst="rect">
                <a:avLst/>
              </a:prstGeom>
              <a:blipFill>
                <a:blip r:embed="rId13"/>
                <a:stretch>
                  <a:fillRect l="-353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AA65E0-58A8-4175-BDE7-4FD0A1AEAA56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1850758" y="2949921"/>
            <a:ext cx="824413" cy="755741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CC4825A-0A7A-4CE8-8C0E-DFA59C1E32CA}"/>
              </a:ext>
            </a:extLst>
          </p:cNvPr>
          <p:cNvSpPr txBox="1"/>
          <p:nvPr/>
        </p:nvSpPr>
        <p:spPr>
          <a:xfrm>
            <a:off x="755907" y="2703700"/>
            <a:ext cx="21897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600" b="0" dirty="0"/>
              <a:t>（定義域が移す像全体）</a:t>
            </a:r>
            <a:endParaRPr kumimoji="1" lang="ja-JP" altLang="en-US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B737D133-DD0C-4CCC-9189-A6DBA49E8BDC}"/>
              </a:ext>
            </a:extLst>
          </p:cNvPr>
          <p:cNvSpPr/>
          <p:nvPr/>
        </p:nvSpPr>
        <p:spPr>
          <a:xfrm>
            <a:off x="3943185" y="4219760"/>
            <a:ext cx="338038" cy="991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E6E262A-D6D4-43C3-A302-8E95B672589D}"/>
                  </a:ext>
                </a:extLst>
              </p:cNvPr>
              <p:cNvSpPr txBox="1"/>
              <p:nvPr/>
            </p:nvSpPr>
            <p:spPr>
              <a:xfrm>
                <a:off x="3975357" y="3746274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E6E262A-D6D4-43C3-A302-8E95B672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57" y="3746274"/>
                <a:ext cx="317972" cy="307777"/>
              </a:xfrm>
              <a:prstGeom prst="rect">
                <a:avLst/>
              </a:prstGeom>
              <a:blipFill>
                <a:blip r:embed="rId14"/>
                <a:stretch>
                  <a:fillRect l="-7692" r="-576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C5EC168-0F12-4AEC-8D8F-CEE03CCC6139}"/>
                  </a:ext>
                </a:extLst>
              </p:cNvPr>
              <p:cNvSpPr txBox="1"/>
              <p:nvPr/>
            </p:nvSpPr>
            <p:spPr>
              <a:xfrm>
                <a:off x="4020209" y="317945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C5EC168-0F12-4AEC-8D8F-CEE03CCC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09" y="3179451"/>
                <a:ext cx="291234" cy="369332"/>
              </a:xfrm>
              <a:prstGeom prst="rect">
                <a:avLst/>
              </a:prstGeom>
              <a:blipFill>
                <a:blip r:embed="rId15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6E88925-EB9F-415E-B250-EA9AF7311794}"/>
              </a:ext>
            </a:extLst>
          </p:cNvPr>
          <p:cNvCxnSpPr>
            <a:cxnSpLocks/>
            <a:stCxn id="52" idx="3"/>
            <a:endCxn id="66" idx="1"/>
          </p:cNvCxnSpPr>
          <p:nvPr/>
        </p:nvCxnSpPr>
        <p:spPr>
          <a:xfrm>
            <a:off x="4293329" y="3900163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1A66F6D-4F99-4718-B669-72839A826C51}"/>
              </a:ext>
            </a:extLst>
          </p:cNvPr>
          <p:cNvSpPr/>
          <p:nvPr/>
        </p:nvSpPr>
        <p:spPr>
          <a:xfrm>
            <a:off x="3837646" y="3601226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B6FED60C-BF5A-4244-B31A-F8D6E0F1318C}"/>
              </a:ext>
            </a:extLst>
          </p:cNvPr>
          <p:cNvSpPr/>
          <p:nvPr/>
        </p:nvSpPr>
        <p:spPr>
          <a:xfrm>
            <a:off x="5776758" y="3601226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EC4639F-89DA-4F52-BB6A-BFCCB1372843}"/>
                  </a:ext>
                </a:extLst>
              </p:cNvPr>
              <p:cNvSpPr txBox="1"/>
              <p:nvPr/>
            </p:nvSpPr>
            <p:spPr>
              <a:xfrm>
                <a:off x="3975357" y="4254081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EC4639F-89DA-4F52-BB6A-BFCCB1372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57" y="4254081"/>
                <a:ext cx="323935" cy="307777"/>
              </a:xfrm>
              <a:prstGeom prst="rect">
                <a:avLst/>
              </a:prstGeom>
              <a:blipFill>
                <a:blip r:embed="rId16"/>
                <a:stretch>
                  <a:fillRect l="-7547" r="-754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FCF71DD-2519-4863-A410-64F452410EEC}"/>
                  </a:ext>
                </a:extLst>
              </p:cNvPr>
              <p:cNvSpPr txBox="1"/>
              <p:nvPr/>
            </p:nvSpPr>
            <p:spPr>
              <a:xfrm>
                <a:off x="3968240" y="476238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FCF71DD-2519-4863-A410-64F45241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40" y="4762383"/>
                <a:ext cx="323935" cy="307777"/>
              </a:xfrm>
              <a:prstGeom prst="rect">
                <a:avLst/>
              </a:prstGeom>
              <a:blipFill>
                <a:blip r:embed="rId17"/>
                <a:stretch>
                  <a:fillRect l="-9434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84941A5-A2A3-479A-B9ED-67531AAF3D5D}"/>
                  </a:ext>
                </a:extLst>
              </p:cNvPr>
              <p:cNvSpPr txBox="1"/>
              <p:nvPr/>
            </p:nvSpPr>
            <p:spPr>
              <a:xfrm>
                <a:off x="3968240" y="522952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84941A5-A2A3-479A-B9ED-67531AAF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40" y="5229523"/>
                <a:ext cx="323935" cy="307777"/>
              </a:xfrm>
              <a:prstGeom prst="rect">
                <a:avLst/>
              </a:prstGeom>
              <a:blipFill>
                <a:blip r:embed="rId18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F70BF47-9A77-4942-A806-6A9E8A769EA0}"/>
                  </a:ext>
                </a:extLst>
              </p:cNvPr>
              <p:cNvSpPr txBox="1"/>
              <p:nvPr/>
            </p:nvSpPr>
            <p:spPr>
              <a:xfrm>
                <a:off x="5947457" y="3746274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F70BF47-9A77-4942-A806-6A9E8A769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57" y="3746274"/>
                <a:ext cx="320729" cy="307777"/>
              </a:xfrm>
              <a:prstGeom prst="rect">
                <a:avLst/>
              </a:prstGeom>
              <a:blipFill>
                <a:blip r:embed="rId19"/>
                <a:stretch>
                  <a:fillRect l="-17308" r="-769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C2143FE-29AA-42EE-ABA7-EEC6E2E9450F}"/>
                  </a:ext>
                </a:extLst>
              </p:cNvPr>
              <p:cNvSpPr txBox="1"/>
              <p:nvPr/>
            </p:nvSpPr>
            <p:spPr>
              <a:xfrm>
                <a:off x="5963611" y="4241770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C2143FE-29AA-42EE-ABA7-EEC6E2E9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11" y="4241770"/>
                <a:ext cx="224420" cy="307777"/>
              </a:xfrm>
              <a:prstGeom prst="rect">
                <a:avLst/>
              </a:prstGeom>
              <a:blipFill>
                <a:blip r:embed="rId20"/>
                <a:stretch>
                  <a:fillRect l="-21622" r="-24324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CBB95EF-E584-4F90-9FD6-A629807415BE}"/>
                  </a:ext>
                </a:extLst>
              </p:cNvPr>
              <p:cNvSpPr txBox="1"/>
              <p:nvPr/>
            </p:nvSpPr>
            <p:spPr>
              <a:xfrm>
                <a:off x="5940340" y="4761888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CBB95EF-E584-4F90-9FD6-A6298074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40" y="4761888"/>
                <a:ext cx="326693" cy="307777"/>
              </a:xfrm>
              <a:prstGeom prst="rect">
                <a:avLst/>
              </a:prstGeom>
              <a:blipFill>
                <a:blip r:embed="rId21"/>
                <a:stretch>
                  <a:fillRect l="-16667" r="-740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E7806E-13D1-479B-88C8-1E35447FF55D}"/>
                  </a:ext>
                </a:extLst>
              </p:cNvPr>
              <p:cNvSpPr txBox="1"/>
              <p:nvPr/>
            </p:nvSpPr>
            <p:spPr>
              <a:xfrm>
                <a:off x="5940340" y="5229523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E7806E-13D1-479B-88C8-1E35447F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40" y="5229523"/>
                <a:ext cx="315727" cy="307777"/>
              </a:xfrm>
              <a:prstGeom prst="rect">
                <a:avLst/>
              </a:prstGeom>
              <a:blipFill>
                <a:blip r:embed="rId22"/>
                <a:stretch>
                  <a:fillRect l="-17308" r="-576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45F479E-9896-40EE-99EF-D2FFC0409A3A}"/>
                  </a:ext>
                </a:extLst>
              </p:cNvPr>
              <p:cNvSpPr txBox="1"/>
              <p:nvPr/>
            </p:nvSpPr>
            <p:spPr>
              <a:xfrm>
                <a:off x="5947457" y="3179451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45F479E-9896-40EE-99EF-D2FFC0409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57" y="3179451"/>
                <a:ext cx="278410" cy="369332"/>
              </a:xfrm>
              <a:prstGeom prst="rect">
                <a:avLst/>
              </a:prstGeom>
              <a:blipFill>
                <a:blip r:embed="rId23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2719652-5C03-4B1A-978E-819974673EC7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4299292" y="4395659"/>
            <a:ext cx="1664319" cy="123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BF58DC5-355F-47F4-A5A7-C5B3C184E167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4292175" y="4395659"/>
            <a:ext cx="1671436" cy="5206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4A9FC4A-4EC7-4621-869C-9E6DB4721589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4292175" y="4915777"/>
            <a:ext cx="1648165" cy="467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7B60471-AECD-42DC-B826-FCC12EA4B271}"/>
                  </a:ext>
                </a:extLst>
              </p:cNvPr>
              <p:cNvSpPr txBox="1"/>
              <p:nvPr/>
            </p:nvSpPr>
            <p:spPr>
              <a:xfrm>
                <a:off x="1715924" y="3399790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7B60471-AECD-42DC-B826-FCC12EA4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24" y="3399790"/>
                <a:ext cx="263918" cy="369332"/>
              </a:xfrm>
              <a:prstGeom prst="rect">
                <a:avLst/>
              </a:prstGeom>
              <a:blipFill>
                <a:blip r:embed="rId24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8AC0037-1D88-4B16-8697-A0798D028E0A}"/>
                  </a:ext>
                </a:extLst>
              </p:cNvPr>
              <p:cNvSpPr txBox="1"/>
              <p:nvPr/>
            </p:nvSpPr>
            <p:spPr>
              <a:xfrm>
                <a:off x="4946094" y="3382337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8AC0037-1D88-4B16-8697-A0798D02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094" y="3382337"/>
                <a:ext cx="263918" cy="369332"/>
              </a:xfrm>
              <a:prstGeom prst="rect">
                <a:avLst/>
              </a:prstGeom>
              <a:blipFill>
                <a:blip r:embed="rId25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749078E-368D-4019-8C35-A06970B9B8BE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4267394" y="2960695"/>
            <a:ext cx="942618" cy="124724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18C3319-27D8-4A34-BF23-10982F209F6E}"/>
                  </a:ext>
                </a:extLst>
              </p:cNvPr>
              <p:cNvSpPr txBox="1"/>
              <p:nvPr/>
            </p:nvSpPr>
            <p:spPr>
              <a:xfrm>
                <a:off x="4156482" y="2272069"/>
                <a:ext cx="2137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sz="24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18C3319-27D8-4A34-BF23-10982F209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2" y="2272069"/>
                <a:ext cx="2137316" cy="369332"/>
              </a:xfrm>
              <a:prstGeom prst="rect">
                <a:avLst/>
              </a:prstGeom>
              <a:blipFill>
                <a:blip r:embed="rId26"/>
                <a:stretch>
                  <a:fillRect l="-2571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9E3B1B6-BE96-42FA-A2F0-ED0ADE370377}"/>
                  </a:ext>
                </a:extLst>
              </p:cNvPr>
              <p:cNvSpPr txBox="1"/>
              <p:nvPr/>
            </p:nvSpPr>
            <p:spPr>
              <a:xfrm>
                <a:off x="4653770" y="2714474"/>
                <a:ext cx="11124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600" b="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ja-JP" altLang="en-US" sz="1600" b="0" dirty="0"/>
                  <a:t>の逆像）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9E3B1B6-BE96-42FA-A2F0-ED0ADE370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0" y="2714474"/>
                <a:ext cx="1112484" cy="246221"/>
              </a:xfrm>
              <a:prstGeom prst="rect">
                <a:avLst/>
              </a:prstGeom>
              <a:blipFill>
                <a:blip r:embed="rId27"/>
                <a:stretch>
                  <a:fillRect l="-10929" t="-24390" r="-92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83401D2-079A-4A28-9A1F-BD7B93EE9049}"/>
              </a:ext>
            </a:extLst>
          </p:cNvPr>
          <p:cNvSpPr/>
          <p:nvPr/>
        </p:nvSpPr>
        <p:spPr>
          <a:xfrm>
            <a:off x="7824942" y="4086693"/>
            <a:ext cx="834630" cy="117889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4CFB91A-1B04-432E-AFF7-7DD5576C2F93}"/>
                  </a:ext>
                </a:extLst>
              </p:cNvPr>
              <p:cNvSpPr txBox="1"/>
              <p:nvPr/>
            </p:nvSpPr>
            <p:spPr>
              <a:xfrm>
                <a:off x="8128338" y="2787022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4CFB91A-1B04-432E-AFF7-7DD5576C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338" y="2787022"/>
                <a:ext cx="291234" cy="369332"/>
              </a:xfrm>
              <a:prstGeom prst="rect">
                <a:avLst/>
              </a:prstGeom>
              <a:blipFill>
                <a:blip r:embed="rId28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CFF2FC7F-0AB1-4245-9F3A-E221792A5251}"/>
              </a:ext>
            </a:extLst>
          </p:cNvPr>
          <p:cNvSpPr/>
          <p:nvPr/>
        </p:nvSpPr>
        <p:spPr>
          <a:xfrm>
            <a:off x="10034942" y="3217360"/>
            <a:ext cx="1015608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11A4075-157A-40FF-99C8-40C81360B7A8}"/>
                  </a:ext>
                </a:extLst>
              </p:cNvPr>
              <p:cNvSpPr txBox="1"/>
              <p:nvPr/>
            </p:nvSpPr>
            <p:spPr>
              <a:xfrm>
                <a:off x="10516892" y="3281914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11A4075-157A-40FF-99C8-40C81360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892" y="3281914"/>
                <a:ext cx="224420" cy="307777"/>
              </a:xfrm>
              <a:prstGeom prst="rect">
                <a:avLst/>
              </a:prstGeom>
              <a:blipFill>
                <a:blip r:embed="rId29"/>
                <a:stretch>
                  <a:fillRect l="-21622" r="-24324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1632FFC-A81A-4D43-A08D-91BB962F2CEC}"/>
                  </a:ext>
                </a:extLst>
              </p:cNvPr>
              <p:cNvSpPr txBox="1"/>
              <p:nvPr/>
            </p:nvSpPr>
            <p:spPr>
              <a:xfrm>
                <a:off x="10379089" y="2795585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1632FFC-A81A-4D43-A08D-91BB962F2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089" y="2795585"/>
                <a:ext cx="278410" cy="369332"/>
              </a:xfrm>
              <a:prstGeom prst="rect">
                <a:avLst/>
              </a:prstGeom>
              <a:blipFill>
                <a:blip r:embed="rId30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7914DBB-0EDF-40B0-9811-10840513A809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8668905" y="3576302"/>
            <a:ext cx="1788742" cy="75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82D45CFC-DE7A-47C1-812E-B1CD82A15DC6}"/>
              </a:ext>
            </a:extLst>
          </p:cNvPr>
          <p:cNvCxnSpPr>
            <a:cxnSpLocks/>
            <a:stCxn id="79" idx="3"/>
            <a:endCxn id="102" idx="1"/>
          </p:cNvCxnSpPr>
          <p:nvPr/>
        </p:nvCxnSpPr>
        <p:spPr>
          <a:xfrm flipV="1">
            <a:off x="8659572" y="4384357"/>
            <a:ext cx="1539336" cy="2917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125D36D-084D-4DE8-90A1-C73EADED2019}"/>
                  </a:ext>
                </a:extLst>
              </p:cNvPr>
              <p:cNvSpPr txBox="1"/>
              <p:nvPr/>
            </p:nvSpPr>
            <p:spPr>
              <a:xfrm>
                <a:off x="9330101" y="2998471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125D36D-084D-4DE8-90A1-C73EADED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101" y="2998471"/>
                <a:ext cx="263918" cy="369332"/>
              </a:xfrm>
              <a:prstGeom prst="rect">
                <a:avLst/>
              </a:prstGeom>
              <a:blipFill>
                <a:blip r:embed="rId31"/>
                <a:stretch>
                  <a:fillRect l="-39535" r="-3255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A59F0A8-7B04-4BDC-B817-7C3BFCC7F3B9}"/>
              </a:ext>
            </a:extLst>
          </p:cNvPr>
          <p:cNvSpPr txBox="1"/>
          <p:nvPr/>
        </p:nvSpPr>
        <p:spPr>
          <a:xfrm>
            <a:off x="8952819" y="1390684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b="0" dirty="0"/>
              <a:t>次元定理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ED7D3D4-9584-4514-8AD3-FC02E1FAD8CD}"/>
                  </a:ext>
                </a:extLst>
              </p:cNvPr>
              <p:cNvSpPr txBox="1"/>
              <p:nvPr/>
            </p:nvSpPr>
            <p:spPr>
              <a:xfrm>
                <a:off x="7525165" y="1945584"/>
                <a:ext cx="38970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a:rPr kumimoji="1" lang="en-US" altLang="ja-JP" sz="20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sz="20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ED7D3D4-9584-4514-8AD3-FC02E1FA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165" y="1945584"/>
                <a:ext cx="3897029" cy="307777"/>
              </a:xfrm>
              <a:prstGeom prst="rect">
                <a:avLst/>
              </a:prstGeom>
              <a:blipFill>
                <a:blip r:embed="rId32"/>
                <a:stretch>
                  <a:fillRect l="-938" r="-1563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339FFC9-3EBA-44F1-99AB-63DEF2453552}"/>
                  </a:ext>
                </a:extLst>
              </p:cNvPr>
              <p:cNvSpPr txBox="1"/>
              <p:nvPr/>
            </p:nvSpPr>
            <p:spPr>
              <a:xfrm>
                <a:off x="7856489" y="2344623"/>
                <a:ext cx="6279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339FFC9-3EBA-44F1-99AB-63DEF2453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89" y="2344623"/>
                <a:ext cx="627992" cy="246221"/>
              </a:xfrm>
              <a:prstGeom prst="rect">
                <a:avLst/>
              </a:prstGeom>
              <a:blipFill>
                <a:blip r:embed="rId33"/>
                <a:stretch>
                  <a:fillRect l="-6796" r="-8738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80C09A3F-259A-4BE5-90B6-6B76F7DBAA2A}"/>
                  </a:ext>
                </a:extLst>
              </p:cNvPr>
              <p:cNvSpPr txBox="1"/>
              <p:nvPr/>
            </p:nvSpPr>
            <p:spPr>
              <a:xfrm>
                <a:off x="8774677" y="3705161"/>
                <a:ext cx="603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80C09A3F-259A-4BE5-90B6-6B76F7DB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77" y="3705161"/>
                <a:ext cx="603049" cy="276999"/>
              </a:xfrm>
              <a:prstGeom prst="rect">
                <a:avLst/>
              </a:prstGeom>
              <a:blipFill>
                <a:blip r:embed="rId34"/>
                <a:stretch>
                  <a:fillRect l="-7071" r="-12121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EB70403-1251-4E27-B4BB-D8A2C45A45B4}"/>
                  </a:ext>
                </a:extLst>
              </p:cNvPr>
              <p:cNvSpPr txBox="1"/>
              <p:nvPr/>
            </p:nvSpPr>
            <p:spPr>
              <a:xfrm>
                <a:off x="10927361" y="3504363"/>
                <a:ext cx="516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EB70403-1251-4E27-B4BB-D8A2C45A4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361" y="3504363"/>
                <a:ext cx="516487" cy="276999"/>
              </a:xfrm>
              <a:prstGeom prst="rect">
                <a:avLst/>
              </a:prstGeom>
              <a:blipFill>
                <a:blip r:embed="rId35"/>
                <a:stretch>
                  <a:fillRect l="-9524" r="-15476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7D319B62-091F-4616-9E83-D627B1AF7A87}"/>
                  </a:ext>
                </a:extLst>
              </p:cNvPr>
              <p:cNvSpPr txBox="1"/>
              <p:nvPr/>
            </p:nvSpPr>
            <p:spPr>
              <a:xfrm>
                <a:off x="10926927" y="4236240"/>
                <a:ext cx="707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7D319B62-091F-4616-9E83-D627B1AF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927" y="4236240"/>
                <a:ext cx="707245" cy="276999"/>
              </a:xfrm>
              <a:prstGeom prst="rect">
                <a:avLst/>
              </a:prstGeom>
              <a:blipFill>
                <a:blip r:embed="rId36"/>
                <a:stretch>
                  <a:fillRect l="-6897" r="-10345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FFD6DA8B-D299-4759-B2A9-0FC44DE48C84}"/>
                  </a:ext>
                </a:extLst>
              </p:cNvPr>
              <p:cNvSpPr txBox="1"/>
              <p:nvPr/>
            </p:nvSpPr>
            <p:spPr>
              <a:xfrm>
                <a:off x="7962557" y="5578015"/>
                <a:ext cx="1546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FFD6DA8B-D299-4759-B2A9-0FC44DE4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557" y="5578015"/>
                <a:ext cx="1546897" cy="246221"/>
              </a:xfrm>
              <a:prstGeom prst="rect">
                <a:avLst/>
              </a:prstGeom>
              <a:blipFill>
                <a:blip r:embed="rId37"/>
                <a:stretch>
                  <a:fillRect l="-2362" r="-3937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96D73B3-0B4A-47F8-9B73-D195984FD605}"/>
                  </a:ext>
                </a:extLst>
              </p:cNvPr>
              <p:cNvSpPr txBox="1"/>
              <p:nvPr/>
            </p:nvSpPr>
            <p:spPr>
              <a:xfrm>
                <a:off x="9660522" y="5516776"/>
                <a:ext cx="403957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96D73B3-0B4A-47F8-9B73-D195984F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2" y="5516776"/>
                <a:ext cx="403957" cy="335756"/>
              </a:xfrm>
              <a:prstGeom prst="rect">
                <a:avLst/>
              </a:prstGeom>
              <a:blipFill>
                <a:blip r:embed="rId38"/>
                <a:stretch>
                  <a:fillRect l="-10606" r="-10606"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8803ACE-95BC-457B-9696-4B055CFE637F}"/>
                  </a:ext>
                </a:extLst>
              </p:cNvPr>
              <p:cNvSpPr txBox="1"/>
              <p:nvPr/>
            </p:nvSpPr>
            <p:spPr>
              <a:xfrm>
                <a:off x="9660521" y="5859819"/>
                <a:ext cx="403957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8803ACE-95BC-457B-9696-4B055CFE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1" y="5859819"/>
                <a:ext cx="403957" cy="335756"/>
              </a:xfrm>
              <a:prstGeom prst="rect">
                <a:avLst/>
              </a:prstGeom>
              <a:blipFill>
                <a:blip r:embed="rId39"/>
                <a:stretch>
                  <a:fillRect l="-10606" r="-10606"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61FD108-CC60-4388-BB9B-440359152C32}"/>
                  </a:ext>
                </a:extLst>
              </p:cNvPr>
              <p:cNvSpPr txBox="1"/>
              <p:nvPr/>
            </p:nvSpPr>
            <p:spPr>
              <a:xfrm>
                <a:off x="7965513" y="5912362"/>
                <a:ext cx="1546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61FD108-CC60-4388-BB9B-440359152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513" y="5912362"/>
                <a:ext cx="1546897" cy="246221"/>
              </a:xfrm>
              <a:prstGeom prst="rect">
                <a:avLst/>
              </a:prstGeom>
              <a:blipFill>
                <a:blip r:embed="rId40"/>
                <a:stretch>
                  <a:fillRect l="-1976" r="-3557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B5E6D559-215D-4B2A-8B7F-95D1011A78B3}"/>
                  </a:ext>
                </a:extLst>
              </p:cNvPr>
              <p:cNvSpPr txBox="1"/>
              <p:nvPr/>
            </p:nvSpPr>
            <p:spPr>
              <a:xfrm>
                <a:off x="10208433" y="5578014"/>
                <a:ext cx="6969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600" dirty="0"/>
                  <a:t>が単射</a:t>
                </a:r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B5E6D559-215D-4B2A-8B7F-95D1011A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433" y="5578014"/>
                <a:ext cx="696922" cy="246221"/>
              </a:xfrm>
              <a:prstGeom prst="rect">
                <a:avLst/>
              </a:prstGeom>
              <a:blipFill>
                <a:blip r:embed="rId41"/>
                <a:stretch>
                  <a:fillRect l="-14035" t="-25000" r="-15789" b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F3350F8-6EEE-4286-9FFE-CCDE54C2BD24}"/>
                  </a:ext>
                </a:extLst>
              </p:cNvPr>
              <p:cNvSpPr txBox="1"/>
              <p:nvPr/>
            </p:nvSpPr>
            <p:spPr>
              <a:xfrm>
                <a:off x="10208433" y="5904586"/>
                <a:ext cx="6969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600" dirty="0"/>
                  <a:t>が全射</a:t>
                </a:r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F3350F8-6EEE-4286-9FFE-CCDE54C2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433" y="5904586"/>
                <a:ext cx="696922" cy="246221"/>
              </a:xfrm>
              <a:prstGeom prst="rect">
                <a:avLst/>
              </a:prstGeom>
              <a:blipFill>
                <a:blip r:embed="rId42"/>
                <a:stretch>
                  <a:fillRect l="-14035" t="-27500" r="-15789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7C66045-6878-47BC-8A42-A92D037DF917}"/>
              </a:ext>
            </a:extLst>
          </p:cNvPr>
          <p:cNvCxnSpPr>
            <a:cxnSpLocks/>
          </p:cNvCxnSpPr>
          <p:nvPr/>
        </p:nvCxnSpPr>
        <p:spPr>
          <a:xfrm>
            <a:off x="7547316" y="2305207"/>
            <a:ext cx="1227208" cy="0"/>
          </a:xfrm>
          <a:prstGeom prst="line">
            <a:avLst/>
          </a:prstGeom>
          <a:ln w="190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乗算記号 141">
            <a:extLst>
              <a:ext uri="{FF2B5EF4-FFF2-40B4-BE49-F238E27FC236}">
                <a16:creationId xmlns:a16="http://schemas.microsoft.com/office/drawing/2014/main" id="{30229F83-D90B-411C-8AD1-7F4A27374D57}"/>
              </a:ext>
            </a:extLst>
          </p:cNvPr>
          <p:cNvSpPr/>
          <p:nvPr/>
        </p:nvSpPr>
        <p:spPr>
          <a:xfrm>
            <a:off x="10341269" y="3428163"/>
            <a:ext cx="307005" cy="335613"/>
          </a:xfrm>
          <a:prstGeom prst="mathMultiply">
            <a:avLst>
              <a:gd name="adj1" fmla="val 118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02607E3-6961-4385-9A92-A0D7BBF49B12}"/>
              </a:ext>
            </a:extLst>
          </p:cNvPr>
          <p:cNvCxnSpPr>
            <a:cxnSpLocks/>
          </p:cNvCxnSpPr>
          <p:nvPr/>
        </p:nvCxnSpPr>
        <p:spPr>
          <a:xfrm>
            <a:off x="10138629" y="2295690"/>
            <a:ext cx="1227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A58078F-A7C1-4C81-BD5A-FB0093897DD9}"/>
              </a:ext>
            </a:extLst>
          </p:cNvPr>
          <p:cNvSpPr txBox="1"/>
          <p:nvPr/>
        </p:nvSpPr>
        <p:spPr>
          <a:xfrm>
            <a:off x="10421642" y="23661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200" dirty="0"/>
              <a:t>退化次数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F674A42-90B4-489C-A65A-29C9CEDC91BE}"/>
              </a:ext>
            </a:extLst>
          </p:cNvPr>
          <p:cNvSpPr txBox="1"/>
          <p:nvPr/>
        </p:nvSpPr>
        <p:spPr>
          <a:xfrm>
            <a:off x="1290864" y="1846681"/>
            <a:ext cx="1333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b="0" dirty="0"/>
              <a:t>像（</a:t>
            </a:r>
            <a:r>
              <a:rPr kumimoji="1" lang="en-US" altLang="ja-JP" b="0" dirty="0"/>
              <a:t>Image</a:t>
            </a:r>
            <a:r>
              <a:rPr kumimoji="1" lang="ja-JP" altLang="en-US" b="0" dirty="0"/>
              <a:t>）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44359DC-508D-417B-AD77-4C270BE8054D}"/>
              </a:ext>
            </a:extLst>
          </p:cNvPr>
          <p:cNvSpPr txBox="1"/>
          <p:nvPr/>
        </p:nvSpPr>
        <p:spPr>
          <a:xfrm>
            <a:off x="4545467" y="1846681"/>
            <a:ext cx="13593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核</a:t>
            </a:r>
            <a:r>
              <a:rPr kumimoji="1" lang="ja-JP" altLang="en-US" b="0" dirty="0"/>
              <a:t>（</a:t>
            </a:r>
            <a:r>
              <a:rPr kumimoji="1" lang="en-US" altLang="ja-JP" b="0" dirty="0"/>
              <a:t>Kernel</a:t>
            </a:r>
            <a:r>
              <a:rPr kumimoji="1" lang="ja-JP" altLang="en-US" b="0" dirty="0"/>
              <a:t>）</a:t>
            </a:r>
            <a:endParaRPr kumimoji="1" lang="ja-JP" altLang="en-US" sz="2000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AB2182C-4FE6-4A81-AA50-F54CD35CF8AD}"/>
              </a:ext>
            </a:extLst>
          </p:cNvPr>
          <p:cNvCxnSpPr>
            <a:cxnSpLocks/>
          </p:cNvCxnSpPr>
          <p:nvPr/>
        </p:nvCxnSpPr>
        <p:spPr>
          <a:xfrm flipH="1">
            <a:off x="566973" y="2161653"/>
            <a:ext cx="27549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E833CE5-0234-4074-A814-CDD9A8B95007}"/>
              </a:ext>
            </a:extLst>
          </p:cNvPr>
          <p:cNvCxnSpPr>
            <a:cxnSpLocks/>
          </p:cNvCxnSpPr>
          <p:nvPr/>
        </p:nvCxnSpPr>
        <p:spPr>
          <a:xfrm flipH="1">
            <a:off x="3743406" y="2156601"/>
            <a:ext cx="27549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5EAC2E3B-D40D-4A43-A4F4-3421B07D37DE}"/>
              </a:ext>
            </a:extLst>
          </p:cNvPr>
          <p:cNvCxnSpPr>
            <a:cxnSpLocks/>
          </p:cNvCxnSpPr>
          <p:nvPr/>
        </p:nvCxnSpPr>
        <p:spPr>
          <a:xfrm flipH="1">
            <a:off x="7243386" y="1743883"/>
            <a:ext cx="443688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5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857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写像の観点から見ると、線形代数の認識も少し違って見えてくる。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9EF0E9-D45D-4D7E-941A-3B2EF75B9591}"/>
              </a:ext>
            </a:extLst>
          </p:cNvPr>
          <p:cNvSpPr txBox="1"/>
          <p:nvPr/>
        </p:nvSpPr>
        <p:spPr>
          <a:xfrm>
            <a:off x="1184760" y="3253724"/>
            <a:ext cx="36587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400" dirty="0"/>
              <a:t>ベクトルや行列を使った、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線形連立方程式の理論？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EA8EC163-3F23-4E55-A26D-B273DCA778FE}"/>
              </a:ext>
            </a:extLst>
          </p:cNvPr>
          <p:cNvSpPr/>
          <p:nvPr/>
        </p:nvSpPr>
        <p:spPr>
          <a:xfrm rot="5400000">
            <a:off x="5536819" y="3387380"/>
            <a:ext cx="692836" cy="425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BEC68F-9C4E-46EA-9D09-BFE220694FD9}"/>
              </a:ext>
            </a:extLst>
          </p:cNvPr>
          <p:cNvSpPr txBox="1"/>
          <p:nvPr/>
        </p:nvSpPr>
        <p:spPr>
          <a:xfrm>
            <a:off x="7021056" y="3253724"/>
            <a:ext cx="36587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400" dirty="0"/>
              <a:t>代数</a:t>
            </a:r>
            <a:r>
              <a:rPr kumimoji="1" lang="ja-JP" altLang="en-US" sz="2000" dirty="0"/>
              <a:t>（方程式）</a:t>
            </a:r>
            <a:r>
              <a:rPr kumimoji="1" lang="ja-JP" altLang="en-US" sz="2400" dirty="0"/>
              <a:t>について、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集合の対応関係を表す理論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35C8EC-CC81-4B36-9108-997A63E68025}"/>
              </a:ext>
            </a:extLst>
          </p:cNvPr>
          <p:cNvSpPr txBox="1"/>
          <p:nvPr/>
        </p:nvSpPr>
        <p:spPr>
          <a:xfrm>
            <a:off x="4461465" y="4848245"/>
            <a:ext cx="600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https://zangiri.hatenablog.jp/entry/2020/06/02/220147#%E3%81%BE%E3%81%88%E3%81%8C%E3%81%8D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9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体と閉性（復習）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5F97F41-37A8-47A2-B890-8C0235533AB8}"/>
              </a:ext>
            </a:extLst>
          </p:cNvPr>
          <p:cNvSpPr/>
          <p:nvPr/>
        </p:nvSpPr>
        <p:spPr>
          <a:xfrm>
            <a:off x="1311594" y="4214894"/>
            <a:ext cx="1231852" cy="8880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36598CF-497A-424F-965C-7DB2CB871457}"/>
                  </a:ext>
                </a:extLst>
              </p:cNvPr>
              <p:cNvSpPr txBox="1"/>
              <p:nvPr/>
            </p:nvSpPr>
            <p:spPr>
              <a:xfrm>
                <a:off x="1292789" y="3430005"/>
                <a:ext cx="1240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係数体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36598CF-497A-424F-965C-7DB2CB87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89" y="3430005"/>
                <a:ext cx="1240621" cy="400110"/>
              </a:xfrm>
              <a:prstGeom prst="rect">
                <a:avLst/>
              </a:prstGeom>
              <a:blipFill>
                <a:blip r:embed="rId2"/>
                <a:stretch>
                  <a:fillRect l="-2941"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B3A1A217-5DD9-4901-98DF-EA06D3858B21}"/>
                  </a:ext>
                </a:extLst>
              </p:cNvPr>
              <p:cNvSpPr/>
              <p:nvPr/>
            </p:nvSpPr>
            <p:spPr>
              <a:xfrm>
                <a:off x="1193992" y="3762042"/>
                <a:ext cx="1438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/>
                  <a:t>(</a:t>
                </a:r>
                <a:r>
                  <a:rPr lang="ja-JP" altLang="en-US" dirty="0"/>
                  <a:t>有理数体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B3A1A217-5DD9-4901-98DF-EA06D385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92" y="3762042"/>
                <a:ext cx="1438214" cy="369332"/>
              </a:xfrm>
              <a:prstGeom prst="rect">
                <a:avLst/>
              </a:prstGeom>
              <a:blipFill>
                <a:blip r:embed="rId3"/>
                <a:stretch>
                  <a:fillRect l="-3814" t="-8197" r="-381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7905B4-32C5-469C-B82B-82DE4E2EE56F}"/>
              </a:ext>
            </a:extLst>
          </p:cNvPr>
          <p:cNvSpPr txBox="1"/>
          <p:nvPr/>
        </p:nvSpPr>
        <p:spPr>
          <a:xfrm>
            <a:off x="1560075" y="4458856"/>
            <a:ext cx="73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係数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EAB7DC-E605-4D9C-B53A-CDCFDF7DC50C}"/>
              </a:ext>
            </a:extLst>
          </p:cNvPr>
          <p:cNvSpPr txBox="1"/>
          <p:nvPr/>
        </p:nvSpPr>
        <p:spPr>
          <a:xfrm>
            <a:off x="4316802" y="4472605"/>
            <a:ext cx="73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吹き出し: 角を丸めた四角形 14">
                <a:extLst>
                  <a:ext uri="{FF2B5EF4-FFF2-40B4-BE49-F238E27FC236}">
                    <a16:creationId xmlns:a16="http://schemas.microsoft.com/office/drawing/2014/main" id="{64D75E5F-99DB-41F1-A902-DF7F7BFBED0A}"/>
                  </a:ext>
                </a:extLst>
              </p:cNvPr>
              <p:cNvSpPr/>
              <p:nvPr/>
            </p:nvSpPr>
            <p:spPr>
              <a:xfrm>
                <a:off x="5042725" y="3861494"/>
                <a:ext cx="2066191" cy="409645"/>
              </a:xfrm>
              <a:prstGeom prst="wedgeRoundRectCallout">
                <a:avLst>
                  <a:gd name="adj1" fmla="val -38199"/>
                  <a:gd name="adj2" fmla="val 110192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判別式</m:t>
                        </m:r>
                      </m:e>
                    </m:ra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を含む</a:t>
                </a:r>
              </a:p>
            </p:txBody>
          </p:sp>
        </mc:Choice>
        <mc:Fallback>
          <p:sp>
            <p:nvSpPr>
              <p:cNvPr id="15" name="吹き出し: 角を丸めた四角形 14">
                <a:extLst>
                  <a:ext uri="{FF2B5EF4-FFF2-40B4-BE49-F238E27FC236}">
                    <a16:creationId xmlns:a16="http://schemas.microsoft.com/office/drawing/2014/main" id="{64D75E5F-99DB-41F1-A902-DF7F7BFBE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25" y="3861494"/>
                <a:ext cx="2066191" cy="409645"/>
              </a:xfrm>
              <a:prstGeom prst="wedgeRoundRectCallout">
                <a:avLst>
                  <a:gd name="adj1" fmla="val -38199"/>
                  <a:gd name="adj2" fmla="val 11019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55A68EEF-E67C-410C-9CBB-D1BC73A01A7C}"/>
              </a:ext>
            </a:extLst>
          </p:cNvPr>
          <p:cNvSpPr txBox="1">
            <a:spLocks/>
          </p:cNvSpPr>
          <p:nvPr/>
        </p:nvSpPr>
        <p:spPr>
          <a:xfrm>
            <a:off x="234463" y="1020857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体：四則演算が定義されている数の集合（とする）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「体に閉じる」：要素の四則演算結果がその体に属すること</a:t>
            </a:r>
            <a:endParaRPr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4816DFB-4C1E-4356-AE0D-51C02CC9B170}"/>
              </a:ext>
            </a:extLst>
          </p:cNvPr>
          <p:cNvSpPr txBox="1"/>
          <p:nvPr/>
        </p:nvSpPr>
        <p:spPr>
          <a:xfrm>
            <a:off x="517055" y="2610096"/>
            <a:ext cx="309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2</a:t>
            </a:r>
            <a:r>
              <a:rPr kumimoji="1" lang="ja-JP" altLang="en-US" sz="2000" dirty="0"/>
              <a:t>次方程式の解の公式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E33379-95CF-4D76-A8DC-A267BE76B58B}"/>
                  </a:ext>
                </a:extLst>
              </p:cNvPr>
              <p:cNvSpPr txBox="1"/>
              <p:nvPr/>
            </p:nvSpPr>
            <p:spPr>
              <a:xfrm>
                <a:off x="3332037" y="2346846"/>
                <a:ext cx="2948408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E33379-95CF-4D76-A8DC-A267BE76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037" y="2346846"/>
                <a:ext cx="2948408" cy="7489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7401035-BA5E-49A7-AA1F-192E48462D0F}"/>
                  </a:ext>
                </a:extLst>
              </p:cNvPr>
              <p:cNvSpPr txBox="1"/>
              <p:nvPr/>
            </p:nvSpPr>
            <p:spPr>
              <a:xfrm>
                <a:off x="6962793" y="2584998"/>
                <a:ext cx="46460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係数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2000" dirty="0"/>
                  <a:t>と演算を使って、解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/>
                  <a:t>を計算する</a:t>
                </a:r>
                <a:endParaRPr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7401035-BA5E-49A7-AA1F-192E48462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93" y="2584998"/>
                <a:ext cx="4646030" cy="400110"/>
              </a:xfrm>
              <a:prstGeom prst="rect">
                <a:avLst/>
              </a:prstGeom>
              <a:blipFill>
                <a:blip r:embed="rId6"/>
                <a:stretch>
                  <a:fillRect l="-1312" t="-9091" r="-1444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15062EB-A86A-494F-9E34-484BDD8BCBFF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2543446" y="4658912"/>
            <a:ext cx="575304" cy="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4D3302CC-8D7B-493C-81D6-711E6EF14B4E}"/>
              </a:ext>
            </a:extLst>
          </p:cNvPr>
          <p:cNvSpPr/>
          <p:nvPr/>
        </p:nvSpPr>
        <p:spPr>
          <a:xfrm>
            <a:off x="3118750" y="4035989"/>
            <a:ext cx="2088352" cy="1247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86C5CBB-C945-442F-9B9C-F2D863D6F8FD}"/>
                  </a:ext>
                </a:extLst>
              </p:cNvPr>
              <p:cNvSpPr txBox="1"/>
              <p:nvPr/>
            </p:nvSpPr>
            <p:spPr>
              <a:xfrm>
                <a:off x="2956220" y="3337605"/>
                <a:ext cx="2567177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添加体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判別式</m:t>
                        </m:r>
                      </m:e>
                    </m:ra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86C5CBB-C945-442F-9B9C-F2D863D6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20" y="3337605"/>
                <a:ext cx="2567177" cy="468141"/>
              </a:xfrm>
              <a:prstGeom prst="rect">
                <a:avLst/>
              </a:prstGeom>
              <a:blipFill>
                <a:blip r:embed="rId7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E14DF14B-97F5-4CAD-BD99-9DA8EBBB269B}"/>
                  </a:ext>
                </a:extLst>
              </p:cNvPr>
              <p:cNvSpPr/>
              <p:nvPr/>
            </p:nvSpPr>
            <p:spPr>
              <a:xfrm>
                <a:off x="3498055" y="447424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E14DF14B-97F5-4CAD-BD99-9DA8EBBB2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5" y="4474245"/>
                <a:ext cx="437940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>
            <a:extLst>
              <a:ext uri="{FF2B5EF4-FFF2-40B4-BE49-F238E27FC236}">
                <a16:creationId xmlns:a16="http://schemas.microsoft.com/office/drawing/2014/main" id="{BBB0107E-241F-42A6-A428-A29FDD22B8AD}"/>
              </a:ext>
            </a:extLst>
          </p:cNvPr>
          <p:cNvSpPr/>
          <p:nvPr/>
        </p:nvSpPr>
        <p:spPr>
          <a:xfrm>
            <a:off x="3332037" y="4444086"/>
            <a:ext cx="830889" cy="45328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659832A-57AE-451A-BB96-7EB92B1C9EC1}"/>
              </a:ext>
            </a:extLst>
          </p:cNvPr>
          <p:cNvSpPr txBox="1"/>
          <p:nvPr/>
        </p:nvSpPr>
        <p:spPr>
          <a:xfrm>
            <a:off x="7570755" y="3946097"/>
            <a:ext cx="309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4</a:t>
            </a:r>
            <a:r>
              <a:rPr kumimoji="1" lang="ja-JP" altLang="en-US" sz="2000" dirty="0"/>
              <a:t>次以下の方程式の解は、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02D445F-4E5B-42A1-B0FE-EC633983AB4B}"/>
                  </a:ext>
                </a:extLst>
              </p:cNvPr>
              <p:cNvSpPr txBox="1"/>
              <p:nvPr/>
            </p:nvSpPr>
            <p:spPr>
              <a:xfrm>
                <a:off x="739837" y="5280216"/>
                <a:ext cx="2157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係数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02D445F-4E5B-42A1-B0FE-EC633983A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7" y="5280216"/>
                <a:ext cx="2157208" cy="400110"/>
              </a:xfrm>
              <a:prstGeom prst="rect">
                <a:avLst/>
              </a:prstGeom>
              <a:blipFill>
                <a:blip r:embed="rId9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5F677BE-D570-47B4-A923-0AB2FC233A1B}"/>
                  </a:ext>
                </a:extLst>
              </p:cNvPr>
              <p:cNvSpPr txBox="1"/>
              <p:nvPr/>
            </p:nvSpPr>
            <p:spPr>
              <a:xfrm>
                <a:off x="3332037" y="5303524"/>
                <a:ext cx="1620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解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5F677BE-D570-47B4-A923-0AB2FC23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037" y="5303524"/>
                <a:ext cx="1620742" cy="400110"/>
              </a:xfrm>
              <a:prstGeom prst="rect">
                <a:avLst/>
              </a:prstGeom>
              <a:blipFill>
                <a:blip r:embed="rId10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5D5D71-E370-4D82-A9FA-35C5983C83F0}"/>
                  </a:ext>
                </a:extLst>
              </p:cNvPr>
              <p:cNvSpPr txBox="1"/>
              <p:nvPr/>
            </p:nvSpPr>
            <p:spPr>
              <a:xfrm>
                <a:off x="608981" y="5706839"/>
                <a:ext cx="5197565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ea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ja-JP" altLang="en-US" sz="2000" dirty="0"/>
                  <a:t>には閉じないが、</a:t>
                </a:r>
                <a:r>
                  <a:rPr lang="en-US" altLang="ja-JP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判別式</m:t>
                        </m:r>
                      </m:e>
                    </m:rad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 dirty="0"/>
                  <a:t>に閉じる）</a:t>
                </a: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5D5D71-E370-4D82-A9FA-35C5983C8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" y="5706839"/>
                <a:ext cx="5197565" cy="468141"/>
              </a:xfrm>
              <a:prstGeom prst="rect">
                <a:avLst/>
              </a:prstGeom>
              <a:blipFill>
                <a:blip r:embed="rId11"/>
                <a:stretch>
                  <a:fillRect b="-207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0795B48-5D68-4839-BD73-724718ACBF9B}"/>
              </a:ext>
            </a:extLst>
          </p:cNvPr>
          <p:cNvSpPr txBox="1"/>
          <p:nvPr/>
        </p:nvSpPr>
        <p:spPr>
          <a:xfrm>
            <a:off x="7788567" y="4316786"/>
            <a:ext cx="418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係数の四則演算＋開平演算によって一意に表現可能（解の公式の存在）</a:t>
            </a: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5A263BD6-2131-4AC8-A4A4-3E9EE9A076B3}"/>
              </a:ext>
            </a:extLst>
          </p:cNvPr>
          <p:cNvSpPr/>
          <p:nvPr/>
        </p:nvSpPr>
        <p:spPr>
          <a:xfrm rot="5400000">
            <a:off x="6204001" y="2617959"/>
            <a:ext cx="520538" cy="31469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近況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色んなプロジェクト・テーマを兼任している。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企画から実務まで、後輩／学生と進めることが多くなってきた。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そのまえに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7E18C9-AD42-4E3B-A86B-182699AE697E}"/>
              </a:ext>
            </a:extLst>
          </p:cNvPr>
          <p:cNvSpPr txBox="1"/>
          <p:nvPr/>
        </p:nvSpPr>
        <p:spPr>
          <a:xfrm>
            <a:off x="181464" y="3675793"/>
            <a:ext cx="19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人工酵素設計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5D8284-0E3E-4A82-87B6-DE2C971CD787}"/>
              </a:ext>
            </a:extLst>
          </p:cNvPr>
          <p:cNvSpPr txBox="1"/>
          <p:nvPr/>
        </p:nvSpPr>
        <p:spPr>
          <a:xfrm>
            <a:off x="4200136" y="3675793"/>
            <a:ext cx="154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連携最適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610E0B5-A2DC-4A4A-BBEA-5BB4BB0024FC}"/>
              </a:ext>
            </a:extLst>
          </p:cNvPr>
          <p:cNvCxnSpPr>
            <a:cxnSpLocks/>
          </p:cNvCxnSpPr>
          <p:nvPr/>
        </p:nvCxnSpPr>
        <p:spPr>
          <a:xfrm flipH="1">
            <a:off x="4223317" y="4107493"/>
            <a:ext cx="366684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7870AC6-56BC-4077-B71A-F4409165E066}"/>
              </a:ext>
            </a:extLst>
          </p:cNvPr>
          <p:cNvCxnSpPr>
            <a:cxnSpLocks/>
          </p:cNvCxnSpPr>
          <p:nvPr/>
        </p:nvCxnSpPr>
        <p:spPr>
          <a:xfrm flipH="1" flipV="1">
            <a:off x="177533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382E3E9-6B17-4399-8189-C868F489C35B}"/>
              </a:ext>
            </a:extLst>
          </p:cNvPr>
          <p:cNvCxnSpPr>
            <a:cxnSpLocks/>
          </p:cNvCxnSpPr>
          <p:nvPr/>
        </p:nvCxnSpPr>
        <p:spPr>
          <a:xfrm flipH="1" flipV="1">
            <a:off x="8008476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CDF99C-C0F3-4F19-96CA-611765DAC3D6}"/>
              </a:ext>
            </a:extLst>
          </p:cNvPr>
          <p:cNvSpPr txBox="1"/>
          <p:nvPr/>
        </p:nvSpPr>
        <p:spPr>
          <a:xfrm>
            <a:off x="8112936" y="3675793"/>
            <a:ext cx="14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米国再生水</a:t>
            </a:r>
            <a:endParaRPr kumimoji="1" lang="ja-JP" altLang="en-US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EE8EC70-4DFB-4F26-87CC-0F079ECF7A19}"/>
              </a:ext>
            </a:extLst>
          </p:cNvPr>
          <p:cNvSpPr txBox="1"/>
          <p:nvPr/>
        </p:nvSpPr>
        <p:spPr>
          <a:xfrm>
            <a:off x="4516448" y="4353471"/>
            <a:ext cx="300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最適化技術の開発・検証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498129D-1E31-4640-9F3D-EF9E590182C8}"/>
              </a:ext>
            </a:extLst>
          </p:cNvPr>
          <p:cNvSpPr txBox="1"/>
          <p:nvPr/>
        </p:nvSpPr>
        <p:spPr>
          <a:xfrm>
            <a:off x="177533" y="4353449"/>
            <a:ext cx="375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TL</a:t>
            </a:r>
            <a:r>
              <a:rPr kumimoji="1" lang="ja-JP" altLang="en-US" dirty="0"/>
              <a:t>代理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テーマ探索のための市場・技術調査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7B1AC8-4B58-4CDA-98D7-218AE36E9374}"/>
              </a:ext>
            </a:extLst>
          </p:cNvPr>
          <p:cNvSpPr txBox="1"/>
          <p:nvPr/>
        </p:nvSpPr>
        <p:spPr>
          <a:xfrm>
            <a:off x="8382731" y="4334491"/>
            <a:ext cx="30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RO</a:t>
            </a:r>
            <a:r>
              <a:rPr kumimoji="1" lang="ja-JP" altLang="en-US" dirty="0"/>
              <a:t>膜のデータ解析・最適化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エンジン製作</a:t>
            </a:r>
            <a:endParaRPr kumimoji="1" lang="en-US" altLang="ja-JP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7DB06EC4-CA1F-45EE-8EDE-A6169B4B41FF}"/>
              </a:ext>
            </a:extLst>
          </p:cNvPr>
          <p:cNvSpPr/>
          <p:nvPr/>
        </p:nvSpPr>
        <p:spPr>
          <a:xfrm>
            <a:off x="2131906" y="3095625"/>
            <a:ext cx="7928188" cy="2417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84F884C-323C-4EBC-AE25-1D40903BD9D7}"/>
              </a:ext>
            </a:extLst>
          </p:cNvPr>
          <p:cNvSpPr txBox="1"/>
          <p:nvPr/>
        </p:nvSpPr>
        <p:spPr>
          <a:xfrm>
            <a:off x="1270756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企画寄り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78D74D0-BAC7-4812-B241-2905C716A9F4}"/>
              </a:ext>
            </a:extLst>
          </p:cNvPr>
          <p:cNvSpPr txBox="1"/>
          <p:nvPr/>
        </p:nvSpPr>
        <p:spPr>
          <a:xfrm>
            <a:off x="8938303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実務寄り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D498018-B08C-4E8A-89AE-180A139AD5BF}"/>
              </a:ext>
            </a:extLst>
          </p:cNvPr>
          <p:cNvSpPr txBox="1"/>
          <p:nvPr/>
        </p:nvSpPr>
        <p:spPr>
          <a:xfrm>
            <a:off x="1912376" y="3722678"/>
            <a:ext cx="216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バイオエンジニアリング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C0901C-E73F-4D5B-860D-6558658E9C34}"/>
              </a:ext>
            </a:extLst>
          </p:cNvPr>
          <p:cNvSpPr txBox="1"/>
          <p:nvPr/>
        </p:nvSpPr>
        <p:spPr>
          <a:xfrm>
            <a:off x="9387763" y="3722678"/>
            <a:ext cx="267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ウォーターサステナビリティ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E149ACD-EB18-4407-8EF5-8429B8A70A69}"/>
              </a:ext>
            </a:extLst>
          </p:cNvPr>
          <p:cNvSpPr txBox="1"/>
          <p:nvPr/>
        </p:nvSpPr>
        <p:spPr>
          <a:xfrm>
            <a:off x="5469980" y="3738067"/>
            <a:ext cx="243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オペレーショナルエクセレンス</a:t>
            </a:r>
            <a:r>
              <a:rPr kumimoji="1" lang="en-US" altLang="ja-JP" sz="1400" dirty="0"/>
              <a:t>Gr.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715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群（復習）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sp>
        <p:nvSpPr>
          <p:cNvPr id="7" name="角丸四角形 58">
            <a:extLst>
              <a:ext uri="{FF2B5EF4-FFF2-40B4-BE49-F238E27FC236}">
                <a16:creationId xmlns:a16="http://schemas.microsoft.com/office/drawing/2014/main" id="{D28D7E4D-3C91-44EF-8E2D-4AA4DA649CD8}"/>
              </a:ext>
            </a:extLst>
          </p:cNvPr>
          <p:cNvSpPr/>
          <p:nvPr/>
        </p:nvSpPr>
        <p:spPr bwMode="auto">
          <a:xfrm>
            <a:off x="4224177" y="2807121"/>
            <a:ext cx="7812179" cy="243163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C47B36-A6F0-4658-845B-2E31AAE81D36}"/>
              </a:ext>
            </a:extLst>
          </p:cNvPr>
          <p:cNvSpPr txBox="1"/>
          <p:nvPr/>
        </p:nvSpPr>
        <p:spPr>
          <a:xfrm>
            <a:off x="4372897" y="3082487"/>
            <a:ext cx="66085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000" dirty="0"/>
              <a:t>以下の公理を満たす「集合と演算の組」、「集合」を群と呼ぶ。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1CF00E-2516-4F47-A890-95CC89026A90}"/>
              </a:ext>
            </a:extLst>
          </p:cNvPr>
          <p:cNvSpPr txBox="1"/>
          <p:nvPr/>
        </p:nvSpPr>
        <p:spPr>
          <a:xfrm>
            <a:off x="4224176" y="2520455"/>
            <a:ext cx="1387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群の定義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609DC7-A05D-4537-B07E-C487B81BB8BE}"/>
              </a:ext>
            </a:extLst>
          </p:cNvPr>
          <p:cNvSpPr txBox="1"/>
          <p:nvPr/>
        </p:nvSpPr>
        <p:spPr>
          <a:xfrm>
            <a:off x="4488619" y="3665629"/>
            <a:ext cx="5394399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G1</a:t>
            </a:r>
            <a:r>
              <a:rPr lang="ja-JP" altLang="en-US" dirty="0"/>
              <a:t>　演算★に関して</a:t>
            </a:r>
            <a:r>
              <a:rPr lang="ja-JP" altLang="en-US" u="sng" dirty="0"/>
              <a:t>閉じている</a:t>
            </a:r>
            <a:endParaRPr lang="en-US" altLang="ja-JP" u="sng" dirty="0"/>
          </a:p>
          <a:p>
            <a:pPr>
              <a:spcBef>
                <a:spcPts val="600"/>
              </a:spcBef>
            </a:pPr>
            <a:r>
              <a:rPr kumimoji="1" lang="en-US" altLang="ja-JP" dirty="0"/>
              <a:t>G2</a:t>
            </a:r>
            <a:r>
              <a:rPr lang="ja-JP" altLang="en-US" dirty="0"/>
              <a:t>　</a:t>
            </a:r>
            <a:r>
              <a:rPr kumimoji="1" lang="ja-JP" altLang="en-US" dirty="0"/>
              <a:t>任意の元に</a:t>
            </a:r>
            <a:r>
              <a:rPr lang="ja-JP" altLang="en-US" dirty="0"/>
              <a:t>対して、</a:t>
            </a:r>
            <a:r>
              <a:rPr lang="ja-JP" altLang="en-US" u="sng" dirty="0"/>
              <a:t>結合法則</a:t>
            </a:r>
            <a:r>
              <a:rPr lang="ja-JP" altLang="en-US" dirty="0"/>
              <a:t>が成立する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en-US" altLang="ja-JP" dirty="0"/>
              <a:t>G3</a:t>
            </a:r>
            <a:r>
              <a:rPr lang="ja-JP" altLang="en-US" dirty="0"/>
              <a:t>　</a:t>
            </a:r>
            <a:r>
              <a:rPr lang="ja-JP" altLang="en-US" u="sng" dirty="0"/>
              <a:t>単位元</a:t>
            </a:r>
            <a:r>
              <a:rPr lang="ja-JP" altLang="en-US" dirty="0"/>
              <a:t>が存在する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en-US" altLang="ja-JP" dirty="0"/>
              <a:t>G4</a:t>
            </a:r>
            <a:r>
              <a:rPr kumimoji="1" lang="ja-JP" altLang="en-US" dirty="0"/>
              <a:t>　</a:t>
            </a:r>
            <a:r>
              <a:rPr lang="ja-JP" altLang="en-US" dirty="0"/>
              <a:t>任意の元に対して、</a:t>
            </a:r>
            <a:r>
              <a:rPr kumimoji="1" lang="ja-JP" altLang="en-US" dirty="0"/>
              <a:t>その元に対する</a:t>
            </a:r>
            <a:r>
              <a:rPr kumimoji="1" lang="ja-JP" altLang="en-US" u="sng" dirty="0"/>
              <a:t>逆元</a:t>
            </a:r>
            <a:r>
              <a:rPr kumimoji="1" lang="ja-JP" altLang="en-US" dirty="0"/>
              <a:t>が存在する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2D07A-2EAC-4AF1-8D6A-3ED0962FAC32}"/>
              </a:ext>
            </a:extLst>
          </p:cNvPr>
          <p:cNvSpPr/>
          <p:nvPr/>
        </p:nvSpPr>
        <p:spPr>
          <a:xfrm>
            <a:off x="9721506" y="3616929"/>
            <a:ext cx="480225" cy="226440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EECF1BA-705B-4B0E-B597-943C73C0D617}"/>
                  </a:ext>
                </a:extLst>
              </p:cNvPr>
              <p:cNvSpPr txBox="1"/>
              <p:nvPr/>
            </p:nvSpPr>
            <p:spPr>
              <a:xfrm>
                <a:off x="10343440" y="3552134"/>
                <a:ext cx="1498560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演算と閉性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EECF1BA-705B-4B0E-B597-943C73C0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440" y="3552134"/>
                <a:ext cx="1498560" cy="369588"/>
              </a:xfrm>
              <a:prstGeom prst="rect">
                <a:avLst/>
              </a:prstGeom>
              <a:blipFill>
                <a:blip r:embed="rId2"/>
                <a:stretch>
                  <a:fillRect l="-40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右 14">
            <a:extLst>
              <a:ext uri="{FF2B5EF4-FFF2-40B4-BE49-F238E27FC236}">
                <a16:creationId xmlns:a16="http://schemas.microsoft.com/office/drawing/2014/main" id="{7BB1638E-83A6-4880-AA79-C2EA85DB123C}"/>
              </a:ext>
            </a:extLst>
          </p:cNvPr>
          <p:cNvSpPr/>
          <p:nvPr/>
        </p:nvSpPr>
        <p:spPr>
          <a:xfrm>
            <a:off x="9721506" y="4008303"/>
            <a:ext cx="480225" cy="226440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467BE2D-AFE6-4E3D-9587-725A9E554513}"/>
                  </a:ext>
                </a:extLst>
              </p:cNvPr>
              <p:cNvSpPr txBox="1"/>
              <p:nvPr/>
            </p:nvSpPr>
            <p:spPr>
              <a:xfrm>
                <a:off x="10333953" y="3943508"/>
                <a:ext cx="1498560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結合法則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467BE2D-AFE6-4E3D-9587-725A9E554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953" y="3943508"/>
                <a:ext cx="1498560" cy="369588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右 16">
            <a:extLst>
              <a:ext uri="{FF2B5EF4-FFF2-40B4-BE49-F238E27FC236}">
                <a16:creationId xmlns:a16="http://schemas.microsoft.com/office/drawing/2014/main" id="{AC1C32DF-BC53-4D09-AE46-3FA8AC30F49C}"/>
              </a:ext>
            </a:extLst>
          </p:cNvPr>
          <p:cNvSpPr/>
          <p:nvPr/>
        </p:nvSpPr>
        <p:spPr>
          <a:xfrm>
            <a:off x="9721506" y="4377891"/>
            <a:ext cx="480225" cy="226440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C98921-EB0C-4938-817E-B0608751FDCC}"/>
                  </a:ext>
                </a:extLst>
              </p:cNvPr>
              <p:cNvSpPr txBox="1"/>
              <p:nvPr/>
            </p:nvSpPr>
            <p:spPr>
              <a:xfrm>
                <a:off x="10243505" y="4313096"/>
                <a:ext cx="1707827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単位元の存在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C98921-EB0C-4938-817E-B0608751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505" y="4313096"/>
                <a:ext cx="1707827" cy="372218"/>
              </a:xfrm>
              <a:prstGeom prst="rect">
                <a:avLst/>
              </a:prstGeom>
              <a:blipFill>
                <a:blip r:embed="rId4"/>
                <a:stretch>
                  <a:fillRect l="-712" r="-320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右 18">
            <a:extLst>
              <a:ext uri="{FF2B5EF4-FFF2-40B4-BE49-F238E27FC236}">
                <a16:creationId xmlns:a16="http://schemas.microsoft.com/office/drawing/2014/main" id="{0E70EEF3-7120-46D0-8B1B-B95AE57FF72D}"/>
              </a:ext>
            </a:extLst>
          </p:cNvPr>
          <p:cNvSpPr/>
          <p:nvPr/>
        </p:nvSpPr>
        <p:spPr>
          <a:xfrm>
            <a:off x="9721506" y="4777776"/>
            <a:ext cx="480225" cy="226440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A6D533C-35AE-4006-8885-BFFA1F404E24}"/>
                  </a:ext>
                </a:extLst>
              </p:cNvPr>
              <p:cNvSpPr txBox="1"/>
              <p:nvPr/>
            </p:nvSpPr>
            <p:spPr>
              <a:xfrm>
                <a:off x="10333953" y="4693854"/>
                <a:ext cx="149856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逆元の存在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A6D533C-35AE-4006-8885-BFFA1F404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953" y="4693854"/>
                <a:ext cx="1498560" cy="372218"/>
              </a:xfrm>
              <a:prstGeom prst="rect">
                <a:avLst/>
              </a:prstGeom>
              <a:blipFill>
                <a:blip r:embed="rId5"/>
                <a:stretch>
                  <a:fillRect l="-813" r="-2439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72AB05B7-988C-40E2-B2AA-BA7CB93E8396}"/>
              </a:ext>
            </a:extLst>
          </p:cNvPr>
          <p:cNvSpPr txBox="1">
            <a:spLocks/>
          </p:cNvSpPr>
          <p:nvPr/>
        </p:nvSpPr>
        <p:spPr>
          <a:xfrm>
            <a:off x="234463" y="1020857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群：集合内で二項演算が定義されているときの集合と演算の組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交換による演算によっても、群をなした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789102-BB40-4CF7-B407-001BCE635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8" y="2831922"/>
            <a:ext cx="3955088" cy="248376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70609E-CE2D-4C6E-9F57-998C05D6595E}"/>
              </a:ext>
            </a:extLst>
          </p:cNvPr>
          <p:cNvSpPr txBox="1"/>
          <p:nvPr/>
        </p:nvSpPr>
        <p:spPr>
          <a:xfrm>
            <a:off x="240512" y="2264472"/>
            <a:ext cx="395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交換も演算の一つとして捉えられる！</a:t>
            </a:r>
          </a:p>
        </p:txBody>
      </p:sp>
    </p:spTree>
    <p:extLst>
      <p:ext uri="{BB962C8B-B14F-4D97-AF65-F5344CB8AC3E}">
        <p14:creationId xmlns:p14="http://schemas.microsoft.com/office/powerpoint/2010/main" val="348635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代数的構造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群や体は、「代数的構造」と呼ばれ、最小限のルールを有する数学構造体の一つである。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どの集合に対して、どのルールまでが成立するのかによって、構造の範囲が変わる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実数集合（実数体）は、非常に多くのルールを満たす、具体例に過ぎない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pic>
        <p:nvPicPr>
          <p:cNvPr id="9" name="Picture 2" descr="f:id:Zellij:20121211230653p:image">
            <a:extLst>
              <a:ext uri="{FF2B5EF4-FFF2-40B4-BE49-F238E27FC236}">
                <a16:creationId xmlns:a16="http://schemas.microsoft.com/office/drawing/2014/main" id="{ED130F55-462C-407E-94B5-15B2DC6F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87" y="3536631"/>
            <a:ext cx="7434401" cy="22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841F4EF-BF55-45C3-94F6-8D2032D61C98}"/>
                  </a:ext>
                </a:extLst>
              </p:cNvPr>
              <p:cNvSpPr txBox="1"/>
              <p:nvPr/>
            </p:nvSpPr>
            <p:spPr>
              <a:xfrm>
                <a:off x="2126023" y="5881599"/>
                <a:ext cx="626505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 panose="02040503050406030204" pitchFamily="18" charset="0"/>
                      </a:rPr>
                      <m:t>※</m:t>
                    </m:r>
                  </m:oMath>
                </a14:m>
                <a:r>
                  <a:rPr lang="ja-JP" altLang="en-US" sz="1600" dirty="0"/>
                  <a:t>参考：</a:t>
                </a:r>
                <a:r>
                  <a:rPr lang="en-US" altLang="ja-JP" sz="1600" dirty="0"/>
                  <a:t>http://zellij.hatenablog.com/entry/20121211/p1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841F4EF-BF55-45C3-94F6-8D2032D6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23" y="5881599"/>
                <a:ext cx="6265054" cy="246221"/>
              </a:xfrm>
              <a:prstGeom prst="rect">
                <a:avLst/>
              </a:prstGeom>
              <a:blipFill>
                <a:blip r:embed="rId3"/>
                <a:stretch>
                  <a:fillRect l="-1461" t="-27500" b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7ADC66-E37F-467E-A544-5DC19DE0443E}"/>
              </a:ext>
            </a:extLst>
          </p:cNvPr>
          <p:cNvSpPr txBox="1"/>
          <p:nvPr/>
        </p:nvSpPr>
        <p:spPr>
          <a:xfrm>
            <a:off x="4990670" y="3150682"/>
            <a:ext cx="14929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ja-JP" altLang="en-US" sz="2000" b="1" dirty="0"/>
              <a:t>代数的構造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4853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圏の定義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圏とは、下記の性質を満たす「対象の集まり」と「射の集まり」から構成されるネットワークである。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F221EBF-9A85-A846-8C04-304A8385D513}"/>
                  </a:ext>
                </a:extLst>
              </p:cNvPr>
              <p:cNvSpPr txBox="1"/>
              <p:nvPr/>
            </p:nvSpPr>
            <p:spPr>
              <a:xfrm>
                <a:off x="1745931" y="2765773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F221EBF-9A85-A846-8C04-304A8385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31" y="2765773"/>
                <a:ext cx="393738" cy="369332"/>
              </a:xfrm>
              <a:prstGeom prst="rect">
                <a:avLst/>
              </a:prstGeom>
              <a:blipFill>
                <a:blip r:embed="rId2"/>
                <a:stretch>
                  <a:fillRect l="-7692" r="-615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850F56-4DD9-FE89-27CA-71E76E9C71F2}"/>
              </a:ext>
            </a:extLst>
          </p:cNvPr>
          <p:cNvSpPr/>
          <p:nvPr/>
        </p:nvSpPr>
        <p:spPr>
          <a:xfrm>
            <a:off x="577029" y="2513557"/>
            <a:ext cx="4169155" cy="1520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A41BE7-EC7E-CAB8-AD92-4DF829022B87}"/>
                  </a:ext>
                </a:extLst>
              </p:cNvPr>
              <p:cNvSpPr txBox="1"/>
              <p:nvPr/>
            </p:nvSpPr>
            <p:spPr>
              <a:xfrm>
                <a:off x="1107735" y="3020392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A41BE7-EC7E-CAB8-AD92-4DF82902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35" y="3020392"/>
                <a:ext cx="291234" cy="369332"/>
              </a:xfrm>
              <a:prstGeom prst="rect">
                <a:avLst/>
              </a:prstGeom>
              <a:blipFill>
                <a:blip r:embed="rId3"/>
                <a:stretch>
                  <a:fillRect l="-23404" r="-1914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0C3B77F-2B94-B285-C59C-5AE92DDA8F0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398969" y="3205058"/>
            <a:ext cx="1262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96B051-F4EC-AE71-1904-49DCEB5BB6D8}"/>
                  </a:ext>
                </a:extLst>
              </p:cNvPr>
              <p:cNvSpPr txBox="1"/>
              <p:nvPr/>
            </p:nvSpPr>
            <p:spPr>
              <a:xfrm>
                <a:off x="734801" y="4492787"/>
                <a:ext cx="45344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対象の集まり：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Ob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96B051-F4EC-AE71-1904-49DCEB5B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01" y="4492787"/>
                <a:ext cx="4534430" cy="369332"/>
              </a:xfrm>
              <a:prstGeom prst="rect">
                <a:avLst/>
              </a:prstGeom>
              <a:blipFill>
                <a:blip r:embed="rId4"/>
                <a:stretch>
                  <a:fillRect l="-4172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6E97DF6-965D-3B18-9999-9EA26D5F4135}"/>
                  </a:ext>
                </a:extLst>
              </p:cNvPr>
              <p:cNvSpPr txBox="1"/>
              <p:nvPr/>
            </p:nvSpPr>
            <p:spPr>
              <a:xfrm>
                <a:off x="2661607" y="3020392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6E97DF6-965D-3B18-9999-9EA26D5F4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07" y="3020392"/>
                <a:ext cx="278410" cy="369332"/>
              </a:xfrm>
              <a:prstGeom prst="rect">
                <a:avLst/>
              </a:prstGeom>
              <a:blipFill>
                <a:blip r:embed="rId5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0E2548-1CD0-A8CF-41A4-EE4D08F2BD11}"/>
                  </a:ext>
                </a:extLst>
              </p:cNvPr>
              <p:cNvSpPr txBox="1"/>
              <p:nvPr/>
            </p:nvSpPr>
            <p:spPr>
              <a:xfrm>
                <a:off x="4069733" y="3020392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0E2548-1CD0-A8CF-41A4-EE4D08F2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33" y="3020392"/>
                <a:ext cx="275204" cy="369332"/>
              </a:xfrm>
              <a:prstGeom prst="rect">
                <a:avLst/>
              </a:prstGeom>
              <a:blipFill>
                <a:blip r:embed="rId6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0FEE1A-9DA8-02E5-C4AF-A17C5C58BE8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2940017" y="3205058"/>
            <a:ext cx="11297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B22BA0-B66E-AF7A-57C7-682F105533F5}"/>
                  </a:ext>
                </a:extLst>
              </p:cNvPr>
              <p:cNvSpPr txBox="1"/>
              <p:nvPr/>
            </p:nvSpPr>
            <p:spPr>
              <a:xfrm>
                <a:off x="3301775" y="2726483"/>
                <a:ext cx="2752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B22BA0-B66E-AF7A-57C7-682F1055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75" y="2726483"/>
                <a:ext cx="275204" cy="369332"/>
              </a:xfrm>
              <a:prstGeom prst="rect">
                <a:avLst/>
              </a:prstGeom>
              <a:blipFill>
                <a:blip r:embed="rId7"/>
                <a:stretch>
                  <a:fillRect l="-24444" r="-24444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AD641C8-6923-C93C-7828-7A306E3768F3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253352" y="3389724"/>
            <a:ext cx="291234" cy="369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6622FDF-E6AF-A2FA-B141-398A4DA5BEC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800812" y="3389724"/>
            <a:ext cx="776167" cy="369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898CF28-96B6-01ED-E0A3-5FE8AA5EABE6}"/>
                  </a:ext>
                </a:extLst>
              </p:cNvPr>
              <p:cNvSpPr txBox="1"/>
              <p:nvPr/>
            </p:nvSpPr>
            <p:spPr>
              <a:xfrm>
                <a:off x="1562505" y="3392305"/>
                <a:ext cx="3739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898CF28-96B6-01ED-E0A3-5FE8AA5E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05" y="3392305"/>
                <a:ext cx="373962" cy="369332"/>
              </a:xfrm>
              <a:prstGeom prst="rect">
                <a:avLst/>
              </a:prstGeom>
              <a:blipFill>
                <a:blip r:embed="rId8"/>
                <a:stretch>
                  <a:fillRect l="-322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195C34C-7784-F8EA-E5C8-3F715A4B8404}"/>
                  </a:ext>
                </a:extLst>
              </p:cNvPr>
              <p:cNvSpPr txBox="1"/>
              <p:nvPr/>
            </p:nvSpPr>
            <p:spPr>
              <a:xfrm>
                <a:off x="3347256" y="3343417"/>
                <a:ext cx="3739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195C34C-7784-F8EA-E5C8-3F715A4B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56" y="3343417"/>
                <a:ext cx="373962" cy="369332"/>
              </a:xfrm>
              <a:prstGeom prst="rect">
                <a:avLst/>
              </a:prstGeom>
              <a:blipFill>
                <a:blip r:embed="rId9"/>
                <a:stretch>
                  <a:fillRect l="-3279" r="-16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FA37D8-03B2-C96A-22E8-11A26B542AB2}"/>
                  </a:ext>
                </a:extLst>
              </p:cNvPr>
              <p:cNvSpPr txBox="1"/>
              <p:nvPr/>
            </p:nvSpPr>
            <p:spPr>
              <a:xfrm>
                <a:off x="734800" y="4955832"/>
                <a:ext cx="4169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/>
                  <a:t>射</a:t>
                </a:r>
                <a:r>
                  <a:rPr kumimoji="1" lang="ja-JP" altLang="en-US" sz="2400" b="0" dirty="0"/>
                  <a:t>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kumimoji="1" lang="en-US" altLang="ja-JP" sz="240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FA37D8-03B2-C96A-22E8-11A26B54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00" y="4955832"/>
                <a:ext cx="4169155" cy="369332"/>
              </a:xfrm>
              <a:prstGeom prst="rect">
                <a:avLst/>
              </a:prstGeom>
              <a:blipFill>
                <a:blip r:embed="rId10"/>
                <a:stretch>
                  <a:fillRect l="-4539" t="-27869" b="-459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53B08E-6BB1-0571-D877-6732B24A864E}"/>
              </a:ext>
            </a:extLst>
          </p:cNvPr>
          <p:cNvSpPr txBox="1"/>
          <p:nvPr/>
        </p:nvSpPr>
        <p:spPr>
          <a:xfrm>
            <a:off x="571984" y="5783683"/>
            <a:ext cx="4827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http://web.sfc.keio.ac.jp/~hagino/mi20/10.pdf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33C118-9511-44C9-B7B6-51CD5178A367}"/>
              </a:ext>
            </a:extLst>
          </p:cNvPr>
          <p:cNvSpPr txBox="1"/>
          <p:nvPr/>
        </p:nvSpPr>
        <p:spPr>
          <a:xfrm>
            <a:off x="5656289" y="1798449"/>
            <a:ext cx="2295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b="0" dirty="0"/>
              <a:t>性質</a:t>
            </a:r>
            <a:r>
              <a:rPr kumimoji="1" lang="en-US" altLang="ja-JP" dirty="0"/>
              <a:t>1</a:t>
            </a:r>
            <a:r>
              <a:rPr kumimoji="1" lang="en-US" altLang="ja-JP" b="0" dirty="0"/>
              <a:t>. </a:t>
            </a:r>
            <a:r>
              <a:rPr kumimoji="1" lang="ja-JP" altLang="en-US" b="0" dirty="0"/>
              <a:t>結合法則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F76B390-B7A4-4C47-8A65-A2E9B2CA75F7}"/>
              </a:ext>
            </a:extLst>
          </p:cNvPr>
          <p:cNvSpPr txBox="1"/>
          <p:nvPr/>
        </p:nvSpPr>
        <p:spPr>
          <a:xfrm>
            <a:off x="5645621" y="4642332"/>
            <a:ext cx="1923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b="0" dirty="0"/>
              <a:t>性質</a:t>
            </a:r>
            <a:r>
              <a:rPr kumimoji="1" lang="en-US" altLang="ja-JP" dirty="0"/>
              <a:t>3</a:t>
            </a:r>
            <a:r>
              <a:rPr kumimoji="1" lang="en-US" altLang="ja-JP" b="0" dirty="0"/>
              <a:t>. </a:t>
            </a:r>
            <a:r>
              <a:rPr kumimoji="1" lang="ja-JP" altLang="en-US" dirty="0"/>
              <a:t>恒等</a:t>
            </a:r>
            <a:r>
              <a:rPr kumimoji="1" lang="ja-JP" altLang="en-US" b="0" dirty="0"/>
              <a:t>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DB33134-D021-4D17-8CEB-98AA6AAE946E}"/>
                  </a:ext>
                </a:extLst>
              </p:cNvPr>
              <p:cNvSpPr txBox="1"/>
              <p:nvPr/>
            </p:nvSpPr>
            <p:spPr>
              <a:xfrm>
                <a:off x="365696" y="2101735"/>
                <a:ext cx="7382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DB33134-D021-4D17-8CEB-98AA6AAE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6" y="2101735"/>
                <a:ext cx="738209" cy="369332"/>
              </a:xfrm>
              <a:prstGeom prst="rect">
                <a:avLst/>
              </a:prstGeom>
              <a:blipFill>
                <a:blip r:embed="rId11"/>
                <a:stretch>
                  <a:fillRect l="-25620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EA73573-DC98-4BED-9E18-790F16F72F75}"/>
                  </a:ext>
                </a:extLst>
              </p:cNvPr>
              <p:cNvSpPr txBox="1"/>
              <p:nvPr/>
            </p:nvSpPr>
            <p:spPr>
              <a:xfrm>
                <a:off x="6307550" y="5005246"/>
                <a:ext cx="3875990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1600" b="0" dirty="0"/>
                  <a:t>各対象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600" dirty="0"/>
                  <a:t>について、恒等射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600" i="1" dirty="0"/>
                  <a:t>が存在</a:t>
                </a:r>
                <a:endParaRPr kumimoji="1" lang="ja-JP" altLang="en-US" i="1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EA73573-DC98-4BED-9E18-790F16F7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50" y="5005246"/>
                <a:ext cx="3875990" cy="270652"/>
              </a:xfrm>
              <a:prstGeom prst="rect">
                <a:avLst/>
              </a:prstGeom>
              <a:blipFill>
                <a:blip r:embed="rId12"/>
                <a:stretch>
                  <a:fillRect l="-3302" t="-15909"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365FC6-9E0F-42F2-866A-87960DC9A72C}"/>
              </a:ext>
            </a:extLst>
          </p:cNvPr>
          <p:cNvSpPr txBox="1"/>
          <p:nvPr/>
        </p:nvSpPr>
        <p:spPr>
          <a:xfrm>
            <a:off x="7591953" y="4648196"/>
            <a:ext cx="1358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600" b="0" dirty="0"/>
              <a:t>（自身への射）</a:t>
            </a:r>
            <a:endParaRPr kumimoji="1" lang="ja-JP" altLang="en-US" i="1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9DDE158D-66D6-4217-984F-FB3E2D37A4F2}"/>
              </a:ext>
            </a:extLst>
          </p:cNvPr>
          <p:cNvSpPr/>
          <p:nvPr/>
        </p:nvSpPr>
        <p:spPr>
          <a:xfrm>
            <a:off x="6307550" y="5404508"/>
            <a:ext cx="5130087" cy="696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2683ED8-31D5-4F0C-8909-EB919D2479EE}"/>
                  </a:ext>
                </a:extLst>
              </p:cNvPr>
              <p:cNvSpPr txBox="1"/>
              <p:nvPr/>
            </p:nvSpPr>
            <p:spPr>
              <a:xfrm>
                <a:off x="6888933" y="5570735"/>
                <a:ext cx="2419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2683ED8-31D5-4F0C-8909-EB919D24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933" y="5570735"/>
                <a:ext cx="241925" cy="307777"/>
              </a:xfrm>
              <a:prstGeom prst="rect">
                <a:avLst/>
              </a:prstGeom>
              <a:blipFill>
                <a:blip r:embed="rId13"/>
                <a:stretch>
                  <a:fillRect l="-20000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1809D44-1167-471C-87CD-EB6891B70763}"/>
                  </a:ext>
                </a:extLst>
              </p:cNvPr>
              <p:cNvSpPr txBox="1"/>
              <p:nvPr/>
            </p:nvSpPr>
            <p:spPr>
              <a:xfrm>
                <a:off x="8396187" y="5577439"/>
                <a:ext cx="2307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1809D44-1167-471C-87CD-EB6891B7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187" y="5577439"/>
                <a:ext cx="230704" cy="307777"/>
              </a:xfrm>
              <a:prstGeom prst="rect">
                <a:avLst/>
              </a:prstGeom>
              <a:blipFill>
                <a:blip r:embed="rId14"/>
                <a:stretch>
                  <a:fillRect l="-21053" r="-2105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0A0B060-F6A7-481F-A5C8-01959AFD9CE8}"/>
                  </a:ext>
                </a:extLst>
              </p:cNvPr>
              <p:cNvSpPr txBox="1"/>
              <p:nvPr/>
            </p:nvSpPr>
            <p:spPr>
              <a:xfrm>
                <a:off x="9876840" y="5584543"/>
                <a:ext cx="229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0A0B060-F6A7-481F-A5C8-01959AFD9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840" y="5584543"/>
                <a:ext cx="229102" cy="307777"/>
              </a:xfrm>
              <a:prstGeom prst="rect">
                <a:avLst/>
              </a:prstGeom>
              <a:blipFill>
                <a:blip r:embed="rId15"/>
                <a:stretch>
                  <a:fillRect l="-21053" r="-2105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E011D8ED-BFC6-4E8D-9BF8-72E4B1168F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14344" y="5724624"/>
            <a:ext cx="191105" cy="12700"/>
          </a:xfrm>
          <a:prstGeom prst="curvedConnector5">
            <a:avLst>
              <a:gd name="adj1" fmla="val -74275"/>
              <a:gd name="adj2" fmla="val 2752465"/>
              <a:gd name="adj3" fmla="val 17427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18880D50-B2D2-4308-B3D3-DA8C6A7638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5989" y="5731330"/>
            <a:ext cx="191105" cy="12700"/>
          </a:xfrm>
          <a:prstGeom prst="curvedConnector5">
            <a:avLst>
              <a:gd name="adj1" fmla="val -74275"/>
              <a:gd name="adj2" fmla="val 2708283"/>
              <a:gd name="adj3" fmla="val 17427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E4C045C3-1AD0-4B58-B015-EF42728AD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95841" y="5738434"/>
            <a:ext cx="191105" cy="12700"/>
          </a:xfrm>
          <a:prstGeom prst="curvedConnector5">
            <a:avLst>
              <a:gd name="adj1" fmla="val -74275"/>
              <a:gd name="adj2" fmla="val 2701976"/>
              <a:gd name="adj3" fmla="val 17427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41669F6-D7DA-4A1A-9ADF-D0ACE9257B47}"/>
                  </a:ext>
                </a:extLst>
              </p:cNvPr>
              <p:cNvSpPr txBox="1"/>
              <p:nvPr/>
            </p:nvSpPr>
            <p:spPr>
              <a:xfrm>
                <a:off x="7557910" y="5627534"/>
                <a:ext cx="3937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id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41669F6-D7DA-4A1A-9ADF-D0ACE925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910" y="5627534"/>
                <a:ext cx="393738" cy="276999"/>
              </a:xfrm>
              <a:prstGeom prst="rect">
                <a:avLst/>
              </a:prstGeom>
              <a:blipFill>
                <a:blip r:embed="rId16"/>
                <a:stretch>
                  <a:fillRect l="-10938" r="-3125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A680703-D405-4E0C-9152-F7B94704C390}"/>
                  </a:ext>
                </a:extLst>
              </p:cNvPr>
              <p:cNvSpPr txBox="1"/>
              <p:nvPr/>
            </p:nvSpPr>
            <p:spPr>
              <a:xfrm>
                <a:off x="8950561" y="5629955"/>
                <a:ext cx="3937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id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A680703-D405-4E0C-9152-F7B94704C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61" y="5629955"/>
                <a:ext cx="393738" cy="276999"/>
              </a:xfrm>
              <a:prstGeom prst="rect">
                <a:avLst/>
              </a:prstGeom>
              <a:blipFill>
                <a:blip r:embed="rId17"/>
                <a:stretch>
                  <a:fillRect l="-10769" r="-153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1EC89AF-A5FD-4E90-A1CD-A57F749543F1}"/>
                  </a:ext>
                </a:extLst>
              </p:cNvPr>
              <p:cNvSpPr txBox="1"/>
              <p:nvPr/>
            </p:nvSpPr>
            <p:spPr>
              <a:xfrm>
                <a:off x="10506618" y="5622951"/>
                <a:ext cx="3937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id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1EC89AF-A5FD-4E90-A1CD-A57F74954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618" y="5622951"/>
                <a:ext cx="393738" cy="276999"/>
              </a:xfrm>
              <a:prstGeom prst="rect">
                <a:avLst/>
              </a:prstGeom>
              <a:blipFill>
                <a:blip r:embed="rId18"/>
                <a:stretch>
                  <a:fillRect l="-10938" r="-156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6F4CC02-2803-455B-ADDB-BD2F4E9133CE}"/>
              </a:ext>
            </a:extLst>
          </p:cNvPr>
          <p:cNvSpPr txBox="1"/>
          <p:nvPr/>
        </p:nvSpPr>
        <p:spPr>
          <a:xfrm>
            <a:off x="5633873" y="2727823"/>
            <a:ext cx="1693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b="0" dirty="0"/>
              <a:t>性質</a:t>
            </a:r>
            <a:r>
              <a:rPr kumimoji="1" lang="en-US" altLang="ja-JP" b="0" dirty="0"/>
              <a:t>2. </a:t>
            </a:r>
            <a:r>
              <a:rPr kumimoji="1" lang="ja-JP" altLang="en-US" b="0" dirty="0"/>
              <a:t>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196A39D-EA34-45E5-BA4C-F0890BF59677}"/>
                  </a:ext>
                </a:extLst>
              </p:cNvPr>
              <p:cNvSpPr txBox="1"/>
              <p:nvPr/>
            </p:nvSpPr>
            <p:spPr>
              <a:xfrm>
                <a:off x="6307550" y="2228583"/>
                <a:ext cx="3875990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1600" i="1" dirty="0"/>
                  <a:t>が成立</a:t>
                </a:r>
                <a:endParaRPr kumimoji="1" lang="ja-JP" altLang="en-US" i="1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196A39D-EA34-45E5-BA4C-F0890BF59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50" y="2228583"/>
                <a:ext cx="3875990" cy="270652"/>
              </a:xfrm>
              <a:prstGeom prst="rect">
                <a:avLst/>
              </a:prstGeom>
              <a:blipFill>
                <a:blip r:embed="rId19"/>
                <a:stretch>
                  <a:fillRect l="-2830" t="-18182" b="-43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AAC8FE7-413F-45D6-BC73-EA80A20AB635}"/>
                  </a:ext>
                </a:extLst>
              </p:cNvPr>
              <p:cNvSpPr txBox="1"/>
              <p:nvPr/>
            </p:nvSpPr>
            <p:spPr>
              <a:xfrm>
                <a:off x="6003012" y="3085877"/>
                <a:ext cx="573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1600" dirty="0"/>
                  <a:t>各射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sz="1600" dirty="0"/>
                  <a:t>について、合成射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600" dirty="0"/>
                  <a:t>が圏に</a:t>
                </a:r>
                <a:r>
                  <a:rPr kumimoji="1" lang="ja-JP" altLang="en-US" sz="1600" i="1" dirty="0"/>
                  <a:t>存在</a:t>
                </a:r>
                <a:endParaRPr kumimoji="1" lang="ja-JP" altLang="en-US" i="1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AAC8FE7-413F-45D6-BC73-EA80A20AB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12" y="3085877"/>
                <a:ext cx="5739394" cy="276999"/>
              </a:xfrm>
              <a:prstGeom prst="rect">
                <a:avLst/>
              </a:prstGeom>
              <a:blipFill>
                <a:blip r:embed="rId20"/>
                <a:stretch>
                  <a:fillRect l="-2232" t="-15217" b="-39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F9DEE03-E091-44A0-B941-E2EC5825C859}"/>
                  </a:ext>
                </a:extLst>
              </p:cNvPr>
              <p:cNvSpPr txBox="1"/>
              <p:nvPr/>
            </p:nvSpPr>
            <p:spPr>
              <a:xfrm>
                <a:off x="7350275" y="2701003"/>
                <a:ext cx="2591820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1600" b="0" dirty="0"/>
                  <a:t>（合成演算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ja-JP" altLang="en-US" sz="1600" b="0" dirty="0"/>
                  <a:t>について</a:t>
                </a:r>
                <a:r>
                  <a:rPr kumimoji="1" lang="ja-JP" altLang="en-US" sz="1600" dirty="0"/>
                  <a:t>閉じる）</a:t>
                </a:r>
                <a:endParaRPr kumimoji="1" lang="ja-JP" altLang="en-US" i="1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F9DEE03-E091-44A0-B941-E2EC5825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275" y="2701003"/>
                <a:ext cx="2591820" cy="300660"/>
              </a:xfrm>
              <a:prstGeom prst="rect">
                <a:avLst/>
              </a:prstGeom>
              <a:blipFill>
                <a:blip r:embed="rId21"/>
                <a:stretch>
                  <a:fillRect l="-4941" t="-6122" b="-387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B342449-9348-4260-AB43-837EE3FF2255}"/>
                  </a:ext>
                </a:extLst>
              </p:cNvPr>
              <p:cNvSpPr txBox="1"/>
              <p:nvPr/>
            </p:nvSpPr>
            <p:spPr>
              <a:xfrm>
                <a:off x="9658595" y="2246249"/>
                <a:ext cx="16960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1600" b="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ja-JP" sz="1600">
                        <a:latin typeface="Cambria Math" panose="02040503050406030204" pitchFamily="18" charset="0"/>
                      </a:rPr>
                      <m:t>Hom</m:t>
                    </m:r>
                  </m:oMath>
                </a14:m>
                <a:r>
                  <a:rPr kumimoji="1" lang="ja-JP" altLang="en-US" sz="1600" b="0" dirty="0"/>
                  <a:t>）</a:t>
                </a:r>
                <a:endParaRPr kumimoji="1" lang="ja-JP" altLang="en-US" i="1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B342449-9348-4260-AB43-837EE3FF2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595" y="2246249"/>
                <a:ext cx="1696045" cy="246221"/>
              </a:xfrm>
              <a:prstGeom prst="rect">
                <a:avLst/>
              </a:prstGeom>
              <a:blipFill>
                <a:blip r:embed="rId22"/>
                <a:stretch>
                  <a:fillRect l="-7168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B5EF799-CFC4-4595-AD3B-DF36CB55E235}"/>
                  </a:ext>
                </a:extLst>
              </p:cNvPr>
              <p:cNvSpPr txBox="1"/>
              <p:nvPr/>
            </p:nvSpPr>
            <p:spPr>
              <a:xfrm>
                <a:off x="10255621" y="5019538"/>
                <a:ext cx="120157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1600" b="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Obj</m:t>
                    </m:r>
                  </m:oMath>
                </a14:m>
                <a:r>
                  <a:rPr kumimoji="1" lang="ja-JP" altLang="en-US" sz="1600" b="0" dirty="0"/>
                  <a:t>）</a:t>
                </a:r>
                <a:endParaRPr kumimoji="1" lang="ja-JP" altLang="en-US" i="1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B5EF799-CFC4-4595-AD3B-DF36CB55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621" y="5019538"/>
                <a:ext cx="1201579" cy="246221"/>
              </a:xfrm>
              <a:prstGeom prst="rect">
                <a:avLst/>
              </a:prstGeom>
              <a:blipFill>
                <a:blip r:embed="rId23"/>
                <a:stretch>
                  <a:fillRect l="-10152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46EB4D4A-F338-45D3-B59A-3C252DC849D5}"/>
              </a:ext>
            </a:extLst>
          </p:cNvPr>
          <p:cNvSpPr/>
          <p:nvPr/>
        </p:nvSpPr>
        <p:spPr>
          <a:xfrm>
            <a:off x="6297504" y="3495396"/>
            <a:ext cx="5130087" cy="9765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3697639-C7A2-4810-B2AC-D8888F9096A3}"/>
                  </a:ext>
                </a:extLst>
              </p:cNvPr>
              <p:cNvSpPr txBox="1"/>
              <p:nvPr/>
            </p:nvSpPr>
            <p:spPr>
              <a:xfrm>
                <a:off x="6926511" y="3712837"/>
                <a:ext cx="2419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3697639-C7A2-4810-B2AC-D8888F909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511" y="3712837"/>
                <a:ext cx="241925" cy="307777"/>
              </a:xfrm>
              <a:prstGeom prst="rect">
                <a:avLst/>
              </a:prstGeom>
              <a:blipFill>
                <a:blip r:embed="rId24"/>
                <a:stretch>
                  <a:fillRect l="-20000" r="-20000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4F22E4D-82AD-44AA-9FEA-7F2574465771}"/>
                  </a:ext>
                </a:extLst>
              </p:cNvPr>
              <p:cNvSpPr txBox="1"/>
              <p:nvPr/>
            </p:nvSpPr>
            <p:spPr>
              <a:xfrm>
                <a:off x="8684285" y="3719541"/>
                <a:ext cx="2307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4F22E4D-82AD-44AA-9FEA-7F257446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285" y="3719541"/>
                <a:ext cx="230704" cy="307777"/>
              </a:xfrm>
              <a:prstGeom prst="rect">
                <a:avLst/>
              </a:prstGeom>
              <a:blipFill>
                <a:blip r:embed="rId25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5681257-8FB2-40D9-8F52-D2367252D15E}"/>
                  </a:ext>
                </a:extLst>
              </p:cNvPr>
              <p:cNvSpPr txBox="1"/>
              <p:nvPr/>
            </p:nvSpPr>
            <p:spPr>
              <a:xfrm>
                <a:off x="10515666" y="3726645"/>
                <a:ext cx="229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5681257-8FB2-40D9-8F52-D2367252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66" y="3726645"/>
                <a:ext cx="229102" cy="307777"/>
              </a:xfrm>
              <a:prstGeom prst="rect">
                <a:avLst/>
              </a:prstGeom>
              <a:blipFill>
                <a:blip r:embed="rId26"/>
                <a:stretch>
                  <a:fillRect l="-21053" r="-2105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A02D3BE-D8A9-4D5B-8087-6979E0B78DE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168436" y="3866726"/>
            <a:ext cx="1515849" cy="67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79F779-D32F-4FDB-B54A-ABF831744FD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8914989" y="3873430"/>
            <a:ext cx="1600677" cy="7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0B28021-AC7A-4944-9B35-FB804B9F25A6}"/>
                  </a:ext>
                </a:extLst>
              </p:cNvPr>
              <p:cNvSpPr txBox="1"/>
              <p:nvPr/>
            </p:nvSpPr>
            <p:spPr>
              <a:xfrm>
                <a:off x="7663510" y="3497768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0B28021-AC7A-4944-9B35-FB804B9F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10" y="3497768"/>
                <a:ext cx="393738" cy="307777"/>
              </a:xfrm>
              <a:prstGeom prst="rect">
                <a:avLst/>
              </a:prstGeom>
              <a:blipFill>
                <a:blip r:embed="rId27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11DEF660-F07D-4DE8-9496-A0541BBB5526}"/>
                  </a:ext>
                </a:extLst>
              </p:cNvPr>
              <p:cNvSpPr txBox="1"/>
              <p:nvPr/>
            </p:nvSpPr>
            <p:spPr>
              <a:xfrm>
                <a:off x="9515700" y="3497942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11DEF660-F07D-4DE8-9496-A0541BBB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700" y="3497942"/>
                <a:ext cx="393738" cy="307777"/>
              </a:xfrm>
              <a:prstGeom prst="rect">
                <a:avLst/>
              </a:prstGeom>
              <a:blipFill>
                <a:blip r:embed="rId28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0C91AB23-4CC6-4D74-9D28-48A840612310}"/>
              </a:ext>
            </a:extLst>
          </p:cNvPr>
          <p:cNvCxnSpPr>
            <a:cxnSpLocks/>
            <a:stCxn id="54" idx="2"/>
            <a:endCxn id="56" idx="2"/>
          </p:cNvCxnSpPr>
          <p:nvPr/>
        </p:nvCxnSpPr>
        <p:spPr>
          <a:xfrm rot="16200000" flipH="1">
            <a:off x="8831941" y="2236146"/>
            <a:ext cx="13808" cy="3582743"/>
          </a:xfrm>
          <a:prstGeom prst="bentConnector3">
            <a:avLst>
              <a:gd name="adj1" fmla="val 757669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C6D1E1D0-FDD2-43A9-AC8D-576D8492FF9A}"/>
                  </a:ext>
                </a:extLst>
              </p:cNvPr>
              <p:cNvSpPr txBox="1"/>
              <p:nvPr/>
            </p:nvSpPr>
            <p:spPr>
              <a:xfrm>
                <a:off x="8601839" y="4126077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C6D1E1D0-FDD2-43A9-AC8D-576D8492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839" y="4126077"/>
                <a:ext cx="393738" cy="307777"/>
              </a:xfrm>
              <a:prstGeom prst="rect">
                <a:avLst/>
              </a:prstGeom>
              <a:blipFill>
                <a:blip r:embed="rId2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6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圏の例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対象と射が成立していれば、全て圏である。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7BDF279-FA76-4331-9620-C6603080E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"/>
          <a:stretch/>
        </p:blipFill>
        <p:spPr>
          <a:xfrm>
            <a:off x="419584" y="1705709"/>
            <a:ext cx="6117726" cy="379833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D0CE7C-A01D-4407-A303-97E00281CB52}"/>
              </a:ext>
            </a:extLst>
          </p:cNvPr>
          <p:cNvSpPr txBox="1"/>
          <p:nvPr/>
        </p:nvSpPr>
        <p:spPr>
          <a:xfrm>
            <a:off x="589528" y="5609264"/>
            <a:ext cx="601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https://ibisml.org/ibis2021/files/2021/11/katsumata_ibis2021.pdf</a:t>
            </a:r>
            <a:endParaRPr kumimoji="1" lang="ja-JP" altLang="en-US" sz="1400" dirty="0"/>
          </a:p>
        </p:txBody>
      </p:sp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10AA97B-B972-4213-873A-FB8012AB6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11" y="799974"/>
            <a:ext cx="3905870" cy="2314701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2EA31E3-6CA2-4DF9-BE30-7E889B54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11" y="3114675"/>
            <a:ext cx="3905870" cy="251134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22A834-10CA-4066-8C08-952A1AC0C0CC}"/>
              </a:ext>
            </a:extLst>
          </p:cNvPr>
          <p:cNvSpPr txBox="1"/>
          <p:nvPr/>
        </p:nvSpPr>
        <p:spPr>
          <a:xfrm>
            <a:off x="10216848" y="1125057"/>
            <a:ext cx="1387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※</a:t>
            </a:r>
            <a:r>
              <a:rPr kumimoji="1" lang="en-US" altLang="ja-JP" sz="1600" dirty="0" err="1"/>
              <a:t>wikipedia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A78F4A-2A04-44C7-83DC-9EB2F3DA53BB}"/>
              </a:ext>
            </a:extLst>
          </p:cNvPr>
          <p:cNvSpPr txBox="1"/>
          <p:nvPr/>
        </p:nvSpPr>
        <p:spPr>
          <a:xfrm>
            <a:off x="7257254" y="5836025"/>
            <a:ext cx="381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順序集合も、有向グラフも、圏である。</a:t>
            </a:r>
          </a:p>
        </p:txBody>
      </p:sp>
    </p:spTree>
    <p:extLst>
      <p:ext uri="{BB962C8B-B14F-4D97-AF65-F5344CB8AC3E}">
        <p14:creationId xmlns:p14="http://schemas.microsoft.com/office/powerpoint/2010/main" val="396452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圏の圏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圏同士の対応も圏とみなせる。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29C9F3-CEE1-4117-B26B-8075A1FF521F}"/>
                  </a:ext>
                </a:extLst>
              </p:cNvPr>
              <p:cNvSpPr txBox="1"/>
              <p:nvPr/>
            </p:nvSpPr>
            <p:spPr>
              <a:xfrm>
                <a:off x="2218371" y="2494141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29C9F3-CEE1-4117-B26B-8075A1FF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71" y="2494141"/>
                <a:ext cx="393738" cy="369332"/>
              </a:xfrm>
              <a:prstGeom prst="rect">
                <a:avLst/>
              </a:prstGeom>
              <a:blipFill>
                <a:blip r:embed="rId2"/>
                <a:stretch>
                  <a:fillRect l="-9375" r="-6250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E5F514-44DA-471C-9BBE-1FD041B8B5B0}"/>
              </a:ext>
            </a:extLst>
          </p:cNvPr>
          <p:cNvSpPr/>
          <p:nvPr/>
        </p:nvSpPr>
        <p:spPr>
          <a:xfrm>
            <a:off x="1049469" y="2241926"/>
            <a:ext cx="4169155" cy="1059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04E1031-F1E9-461C-AB22-B562D87A054D}"/>
                  </a:ext>
                </a:extLst>
              </p:cNvPr>
              <p:cNvSpPr txBox="1"/>
              <p:nvPr/>
            </p:nvSpPr>
            <p:spPr>
              <a:xfrm>
                <a:off x="1580175" y="2748760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04E1031-F1E9-461C-AB22-B562D87A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75" y="2748760"/>
                <a:ext cx="291234" cy="369332"/>
              </a:xfrm>
              <a:prstGeom prst="rect">
                <a:avLst/>
              </a:prstGeom>
              <a:blipFill>
                <a:blip r:embed="rId3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3731E-2782-4126-87D7-0BC809A2901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871409" y="2933426"/>
            <a:ext cx="1262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568EFFC-076E-478B-9825-20994AAD80FD}"/>
                  </a:ext>
                </a:extLst>
              </p:cNvPr>
              <p:cNvSpPr txBox="1"/>
              <p:nvPr/>
            </p:nvSpPr>
            <p:spPr>
              <a:xfrm>
                <a:off x="3134047" y="2748760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568EFFC-076E-478B-9825-20994AAD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047" y="2748760"/>
                <a:ext cx="278410" cy="369332"/>
              </a:xfrm>
              <a:prstGeom prst="rect">
                <a:avLst/>
              </a:prstGeom>
              <a:blipFill>
                <a:blip r:embed="rId4"/>
                <a:stretch>
                  <a:fillRect l="-21739" r="-1956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922D1B6-ABA9-48F6-8E3A-ACD79769F48A}"/>
                  </a:ext>
                </a:extLst>
              </p:cNvPr>
              <p:cNvSpPr txBox="1"/>
              <p:nvPr/>
            </p:nvSpPr>
            <p:spPr>
              <a:xfrm>
                <a:off x="4542173" y="2748760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922D1B6-ABA9-48F6-8E3A-ACD79769F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73" y="2748760"/>
                <a:ext cx="275204" cy="369332"/>
              </a:xfrm>
              <a:prstGeom prst="rect">
                <a:avLst/>
              </a:prstGeom>
              <a:blipFill>
                <a:blip r:embed="rId5"/>
                <a:stretch>
                  <a:fillRect l="-22222" r="-22222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0F0937A-1DA0-46EE-837C-7FF0CC33F7C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12457" y="2933426"/>
            <a:ext cx="11297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0369C24-AB78-4FB4-AEE4-201FAC126753}"/>
                  </a:ext>
                </a:extLst>
              </p:cNvPr>
              <p:cNvSpPr txBox="1"/>
              <p:nvPr/>
            </p:nvSpPr>
            <p:spPr>
              <a:xfrm>
                <a:off x="3774215" y="2454851"/>
                <a:ext cx="2752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0369C24-AB78-4FB4-AEE4-201FAC12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15" y="2454851"/>
                <a:ext cx="275204" cy="369332"/>
              </a:xfrm>
              <a:prstGeom prst="rect">
                <a:avLst/>
              </a:prstGeom>
              <a:blipFill>
                <a:blip r:embed="rId6"/>
                <a:stretch>
                  <a:fillRect l="-24444" r="-24444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3183226-D87F-43FE-967D-06FE7F9E1CD6}"/>
                  </a:ext>
                </a:extLst>
              </p:cNvPr>
              <p:cNvSpPr txBox="1"/>
              <p:nvPr/>
            </p:nvSpPr>
            <p:spPr>
              <a:xfrm>
                <a:off x="838136" y="1830103"/>
                <a:ext cx="7382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3183226-D87F-43FE-967D-06FE7F9E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1830103"/>
                <a:ext cx="738209" cy="369332"/>
              </a:xfrm>
              <a:prstGeom prst="rect">
                <a:avLst/>
              </a:prstGeom>
              <a:blipFill>
                <a:blip r:embed="rId7"/>
                <a:stretch>
                  <a:fillRect l="-24590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9E0B8A5-082C-4C26-9A24-34BAB7470A91}"/>
                  </a:ext>
                </a:extLst>
              </p:cNvPr>
              <p:cNvSpPr txBox="1"/>
              <p:nvPr/>
            </p:nvSpPr>
            <p:spPr>
              <a:xfrm>
                <a:off x="7968642" y="2383678"/>
                <a:ext cx="8065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9E0B8A5-082C-4C26-9A24-34BAB7470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42" y="2383678"/>
                <a:ext cx="806552" cy="369332"/>
              </a:xfrm>
              <a:prstGeom prst="rect">
                <a:avLst/>
              </a:prstGeom>
              <a:blipFill>
                <a:blip r:embed="rId8"/>
                <a:stretch>
                  <a:fillRect l="-1504" r="-6767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8CA2610-2085-42CB-A657-65BDBD0E0878}"/>
              </a:ext>
            </a:extLst>
          </p:cNvPr>
          <p:cNvSpPr/>
          <p:nvPr/>
        </p:nvSpPr>
        <p:spPr>
          <a:xfrm>
            <a:off x="6774165" y="2223996"/>
            <a:ext cx="4549155" cy="1098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D2613E-F7CB-4CB4-B15B-5F68318D5041}"/>
                  </a:ext>
                </a:extLst>
              </p:cNvPr>
              <p:cNvSpPr txBox="1"/>
              <p:nvPr/>
            </p:nvSpPr>
            <p:spPr>
              <a:xfrm>
                <a:off x="7304871" y="2730831"/>
                <a:ext cx="74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D2613E-F7CB-4CB4-B15B-5F68318D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871" y="2730831"/>
                <a:ext cx="747320" cy="369332"/>
              </a:xfrm>
              <a:prstGeom prst="rect">
                <a:avLst/>
              </a:prstGeom>
              <a:blipFill>
                <a:blip r:embed="rId9"/>
                <a:stretch>
                  <a:fillRect l="-8130" r="-13008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3678C73-6674-49E8-B053-A27F019AF949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8052191" y="2915497"/>
            <a:ext cx="5779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80D1278-FEF5-4C7B-BA97-608780D540F5}"/>
                  </a:ext>
                </a:extLst>
              </p:cNvPr>
              <p:cNvSpPr txBox="1"/>
              <p:nvPr/>
            </p:nvSpPr>
            <p:spPr>
              <a:xfrm>
                <a:off x="8630143" y="2730831"/>
                <a:ext cx="734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80D1278-FEF5-4C7B-BA97-608780D5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143" y="2730831"/>
                <a:ext cx="734496" cy="369332"/>
              </a:xfrm>
              <a:prstGeom prst="rect">
                <a:avLst/>
              </a:prstGeom>
              <a:blipFill>
                <a:blip r:embed="rId10"/>
                <a:stretch>
                  <a:fillRect l="-9167" r="-13333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569009E-C961-4C41-9380-0464A56EDCB3}"/>
                  </a:ext>
                </a:extLst>
              </p:cNvPr>
              <p:cNvSpPr txBox="1"/>
              <p:nvPr/>
            </p:nvSpPr>
            <p:spPr>
              <a:xfrm>
                <a:off x="10144949" y="2730831"/>
                <a:ext cx="73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569009E-C961-4C41-9380-0464A56ED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949" y="2730831"/>
                <a:ext cx="731290" cy="369332"/>
              </a:xfrm>
              <a:prstGeom prst="rect">
                <a:avLst/>
              </a:prstGeom>
              <a:blipFill>
                <a:blip r:embed="rId11"/>
                <a:stretch>
                  <a:fillRect l="-8333" r="-14167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F3CF33C-7950-47AE-9CAB-3BE7CDB01CB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364639" y="2915497"/>
            <a:ext cx="7803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C641447-D2BD-46FF-A35F-1E28668524E0}"/>
                  </a:ext>
                </a:extLst>
              </p:cNvPr>
              <p:cNvSpPr txBox="1"/>
              <p:nvPr/>
            </p:nvSpPr>
            <p:spPr>
              <a:xfrm>
                <a:off x="9376991" y="2397209"/>
                <a:ext cx="8065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C641447-D2BD-46FF-A35F-1E2866852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91" y="2397209"/>
                <a:ext cx="806552" cy="369332"/>
              </a:xfrm>
              <a:prstGeom prst="rect">
                <a:avLst/>
              </a:prstGeom>
              <a:blipFill>
                <a:blip r:embed="rId12"/>
                <a:stretch>
                  <a:fillRect l="-3008" r="-7519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B49A76-E0E4-4951-89C8-4ED7EC591F0C}"/>
                  </a:ext>
                </a:extLst>
              </p:cNvPr>
              <p:cNvSpPr txBox="1"/>
              <p:nvPr/>
            </p:nvSpPr>
            <p:spPr>
              <a:xfrm>
                <a:off x="6562832" y="1830103"/>
                <a:ext cx="7382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B49A76-E0E4-4951-89C8-4ED7EC591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32" y="1830103"/>
                <a:ext cx="738209" cy="369332"/>
              </a:xfrm>
              <a:prstGeom prst="rect">
                <a:avLst/>
              </a:prstGeom>
              <a:blipFill>
                <a:blip r:embed="rId13"/>
                <a:stretch>
                  <a:fillRect l="-25620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309C8AC-5EE0-4427-AC90-AAEAD96BFBA0}"/>
              </a:ext>
            </a:extLst>
          </p:cNvPr>
          <p:cNvCxnSpPr>
            <a:cxnSpLocks/>
          </p:cNvCxnSpPr>
          <p:nvPr/>
        </p:nvCxnSpPr>
        <p:spPr>
          <a:xfrm>
            <a:off x="5220576" y="2765837"/>
            <a:ext cx="1555541" cy="1732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2D2E97F-E10D-4291-93FE-29B9B6E9603F}"/>
                  </a:ext>
                </a:extLst>
              </p:cNvPr>
              <p:cNvSpPr txBox="1"/>
              <p:nvPr/>
            </p:nvSpPr>
            <p:spPr>
              <a:xfrm>
                <a:off x="5801477" y="2411286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2D2E97F-E10D-4291-93FE-29B9B6E96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77" y="2411286"/>
                <a:ext cx="393738" cy="369332"/>
              </a:xfrm>
              <a:prstGeom prst="rect">
                <a:avLst/>
              </a:prstGeom>
              <a:blipFill>
                <a:blip r:embed="rId14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4CD3918-F526-428E-8F58-C210498616D9}"/>
                  </a:ext>
                </a:extLst>
              </p:cNvPr>
              <p:cNvSpPr txBox="1"/>
              <p:nvPr/>
            </p:nvSpPr>
            <p:spPr>
              <a:xfrm>
                <a:off x="734800" y="3542533"/>
                <a:ext cx="48233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000" b="0" dirty="0"/>
                  <a:t>対象の集まり：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Ob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4CD3918-F526-428E-8F58-C21049861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00" y="3542533"/>
                <a:ext cx="4823317" cy="307777"/>
              </a:xfrm>
              <a:prstGeom prst="rect">
                <a:avLst/>
              </a:prstGeom>
              <a:blipFill>
                <a:blip r:embed="rId15"/>
                <a:stretch>
                  <a:fillRect l="-3287" t="-27451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ADFB4BE-D905-40FF-BEE0-6B2BBCB0B71E}"/>
                  </a:ext>
                </a:extLst>
              </p:cNvPr>
              <p:cNvSpPr txBox="1"/>
              <p:nvPr/>
            </p:nvSpPr>
            <p:spPr>
              <a:xfrm>
                <a:off x="734800" y="3880072"/>
                <a:ext cx="48233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000" dirty="0"/>
                  <a:t>射</a:t>
                </a:r>
                <a:r>
                  <a:rPr kumimoji="1" lang="ja-JP" altLang="en-US" sz="2000" b="0" dirty="0"/>
                  <a:t>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ADFB4BE-D905-40FF-BEE0-6B2BBCB0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00" y="3880072"/>
                <a:ext cx="4823317" cy="307777"/>
              </a:xfrm>
              <a:prstGeom prst="rect">
                <a:avLst/>
              </a:prstGeom>
              <a:blipFill>
                <a:blip r:embed="rId16"/>
                <a:stretch>
                  <a:fillRect l="-3287" t="-27451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C899011-653F-45A5-8D17-970117336E0C}"/>
                  </a:ext>
                </a:extLst>
              </p:cNvPr>
              <p:cNvSpPr txBox="1"/>
              <p:nvPr/>
            </p:nvSpPr>
            <p:spPr>
              <a:xfrm>
                <a:off x="6476176" y="3528318"/>
                <a:ext cx="533212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000" b="0" dirty="0"/>
                  <a:t>対象の集まり：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Ob</m:t>
                    </m:r>
                    <m:r>
                      <m:rPr>
                        <m:sty m:val="p"/>
                      </m:rPr>
                      <a:rPr kumimoji="1" lang="en-US" altLang="ja-JP" sz="2000">
                        <a:latin typeface="Cambria Math" panose="02040503050406030204" pitchFamily="18" charset="0"/>
                      </a:rPr>
                      <m:t>j</m:t>
                    </m:r>
                    <m:r>
                      <a:rPr kumimoji="1" lang="en-US" altLang="ja-JP" sz="200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sz="2000">
                        <a:latin typeface="Cambria Math" panose="02040503050406030204" pitchFamily="18" charset="0"/>
                      </a:rPr>
                      <m:t>)={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C899011-653F-45A5-8D17-97011733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76" y="3528318"/>
                <a:ext cx="5332126" cy="307777"/>
              </a:xfrm>
              <a:prstGeom prst="rect">
                <a:avLst/>
              </a:prstGeom>
              <a:blipFill>
                <a:blip r:embed="rId17"/>
                <a:stretch>
                  <a:fillRect l="-2857" t="-28000" b="-4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85566A4-C482-4CAC-A598-024778CBC607}"/>
                  </a:ext>
                </a:extLst>
              </p:cNvPr>
              <p:cNvSpPr txBox="1"/>
              <p:nvPr/>
            </p:nvSpPr>
            <p:spPr>
              <a:xfrm>
                <a:off x="6524672" y="3898001"/>
                <a:ext cx="49069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000" dirty="0"/>
                  <a:t>射</a:t>
                </a:r>
                <a:r>
                  <a:rPr kumimoji="1" lang="ja-JP" altLang="en-US" sz="2000" b="0" dirty="0"/>
                  <a:t>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kumimoji="1" lang="en-US" altLang="ja-JP" sz="200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sz="200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85566A4-C482-4CAC-A598-024778CB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72" y="3898001"/>
                <a:ext cx="4906984" cy="307777"/>
              </a:xfrm>
              <a:prstGeom prst="rect">
                <a:avLst/>
              </a:prstGeom>
              <a:blipFill>
                <a:blip r:embed="rId18"/>
                <a:stretch>
                  <a:fillRect l="-3106" t="-27451" r="-1615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3332342-47A2-4047-B7D1-675AD209A96D}"/>
                  </a:ext>
                </a:extLst>
              </p:cNvPr>
              <p:cNvSpPr txBox="1"/>
              <p:nvPr/>
            </p:nvSpPr>
            <p:spPr>
              <a:xfrm>
                <a:off x="711236" y="4747742"/>
                <a:ext cx="43508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dirty="0"/>
                  <a:t>下記を満たすとき、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ja-JP" altLang="en-US" sz="2400" dirty="0"/>
                  <a:t>を関手と呼ぶ。</a:t>
                </a: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3332342-47A2-4047-B7D1-675AD209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36" y="4747742"/>
                <a:ext cx="4350877" cy="369332"/>
              </a:xfrm>
              <a:prstGeom prst="rect">
                <a:avLst/>
              </a:prstGeom>
              <a:blipFill>
                <a:blip r:embed="rId19"/>
                <a:stretch>
                  <a:fillRect l="-4348" t="-28333" r="-3927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CCCDFE3-60B7-4AFF-A664-8F50C6D41F0F}"/>
              </a:ext>
            </a:extLst>
          </p:cNvPr>
          <p:cNvSpPr txBox="1"/>
          <p:nvPr/>
        </p:nvSpPr>
        <p:spPr>
          <a:xfrm>
            <a:off x="896446" y="5289953"/>
            <a:ext cx="26438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b="0" dirty="0"/>
              <a:t>性質</a:t>
            </a:r>
            <a:r>
              <a:rPr kumimoji="1" lang="en-US" altLang="ja-JP" sz="2000" dirty="0"/>
              <a:t>1</a:t>
            </a:r>
            <a:r>
              <a:rPr kumimoji="1" lang="en-US" altLang="ja-JP" sz="2000" b="0" dirty="0"/>
              <a:t>. </a:t>
            </a:r>
            <a:r>
              <a:rPr kumimoji="1" lang="ja-JP" altLang="en-US" sz="2000" dirty="0"/>
              <a:t>合成の保存</a:t>
            </a:r>
            <a:endParaRPr kumimoji="1"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b="0" dirty="0"/>
              <a:t>性質</a:t>
            </a:r>
            <a:r>
              <a:rPr kumimoji="1" lang="en-US" altLang="ja-JP" sz="2000" b="0" dirty="0"/>
              <a:t>2. </a:t>
            </a:r>
            <a:r>
              <a:rPr kumimoji="1" lang="ja-JP" altLang="en-US" sz="2000" dirty="0"/>
              <a:t>恒等射の保存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4479169-8DAE-4A65-94C5-DD57D5DB1381}"/>
                  </a:ext>
                </a:extLst>
              </p:cNvPr>
              <p:cNvSpPr txBox="1"/>
              <p:nvPr/>
            </p:nvSpPr>
            <p:spPr>
              <a:xfrm>
                <a:off x="6096000" y="4744190"/>
                <a:ext cx="43508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dirty="0"/>
                  <a:t>圏の圏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Cat</m:t>
                    </m:r>
                  </m:oMath>
                </a14:m>
                <a:r>
                  <a:rPr kumimoji="1" lang="ja-JP" altLang="en-US" sz="2400" dirty="0"/>
                  <a:t>も定義できる。</a:t>
                </a:r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4479169-8DAE-4A65-94C5-DD57D5DB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44190"/>
                <a:ext cx="4350877" cy="369332"/>
              </a:xfrm>
              <a:prstGeom prst="rect">
                <a:avLst/>
              </a:prstGeom>
              <a:blipFill>
                <a:blip r:embed="rId20"/>
                <a:stretch>
                  <a:fillRect l="-4202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641072A-3EF6-4769-9331-A1F906DE7327}"/>
              </a:ext>
            </a:extLst>
          </p:cNvPr>
          <p:cNvSpPr txBox="1"/>
          <p:nvPr/>
        </p:nvSpPr>
        <p:spPr>
          <a:xfrm>
            <a:off x="6338921" y="5293351"/>
            <a:ext cx="54693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b="0" dirty="0"/>
              <a:t>対象を「圏」、射を「関手」</a:t>
            </a:r>
            <a:endParaRPr kumimoji="1" lang="en-US" altLang="ja-JP" sz="2000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関手自身も、合成関手、恒等関手がある</a:t>
            </a:r>
          </a:p>
        </p:txBody>
      </p:sp>
    </p:spTree>
    <p:extLst>
      <p:ext uri="{BB962C8B-B14F-4D97-AF65-F5344CB8AC3E}">
        <p14:creationId xmlns:p14="http://schemas.microsoft.com/office/powerpoint/2010/main" val="377189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圏をベースにした概念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関手圏・自然変換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米田の補題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随伴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Kan</a:t>
            </a:r>
            <a:r>
              <a:rPr lang="ja-JP" altLang="en-US" sz="2800" dirty="0"/>
              <a:t>拡張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モナド・コモナド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78760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761CD8-0503-43DB-8D5D-9179768C4AB6}"/>
              </a:ext>
            </a:extLst>
          </p:cNvPr>
          <p:cNvSpPr/>
          <p:nvPr/>
        </p:nvSpPr>
        <p:spPr>
          <a:xfrm>
            <a:off x="4731828" y="2143229"/>
            <a:ext cx="2811970" cy="547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 :: Char -&gt; Int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f = const 0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プログラミング言語における圏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03642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Haskell</a:t>
            </a:r>
            <a:r>
              <a:rPr lang="ja-JP" altLang="en-US" sz="2800" dirty="0"/>
              <a:t>は圏論の概念に影響を受けている。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6137837-D351-4E59-855C-599790A4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92631"/>
              </p:ext>
            </p:extLst>
          </p:nvPr>
        </p:nvGraphicFramePr>
        <p:xfrm>
          <a:off x="517055" y="2519975"/>
          <a:ext cx="37681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07">
                  <a:extLst>
                    <a:ext uri="{9D8B030D-6E8A-4147-A177-3AD203B41FA5}">
                      <a16:colId xmlns:a16="http://schemas.microsoft.com/office/drawing/2014/main" val="840404965"/>
                    </a:ext>
                  </a:extLst>
                </a:gridCol>
                <a:gridCol w="1486988">
                  <a:extLst>
                    <a:ext uri="{9D8B030D-6E8A-4147-A177-3AD203B41FA5}">
                      <a16:colId xmlns:a16="http://schemas.microsoft.com/office/drawing/2014/main" val="320687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Haskell</a:t>
                      </a:r>
                      <a:r>
                        <a:rPr kumimoji="1" lang="ja-JP" altLang="en-US" dirty="0"/>
                        <a:t>の型システム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圏論の概念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9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tuple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直積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77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either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直和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01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Functor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ある種の関数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自然変換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612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C8F6952-B3F2-48F4-BCED-5DD54B46674B}"/>
                  </a:ext>
                </a:extLst>
              </p:cNvPr>
              <p:cNvSpPr txBox="1"/>
              <p:nvPr/>
            </p:nvSpPr>
            <p:spPr>
              <a:xfrm>
                <a:off x="4870615" y="1656187"/>
                <a:ext cx="2450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dirty="0"/>
                  <a:t>Haskell</a:t>
                </a:r>
                <a:r>
                  <a:rPr kumimoji="1" lang="ja-JP" altLang="en-US" dirty="0"/>
                  <a:t>の関数</a:t>
                </a:r>
                <a14:m>
                  <m:oMath xmlns:m="http://schemas.openxmlformats.org/officeDocument/2006/math">
                    <m:r>
                      <a:rPr kumimoji="1" lang="ja-JP" altLang="en-US" sz="1800" b="0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定義例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C8F6952-B3F2-48F4-BCED-5DD54B466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15" y="1656187"/>
                <a:ext cx="2450769" cy="276999"/>
              </a:xfrm>
              <a:prstGeom prst="rect">
                <a:avLst/>
              </a:prstGeom>
              <a:blipFill>
                <a:blip r:embed="rId2"/>
                <a:stretch>
                  <a:fillRect l="-2488" t="-28889" r="-248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A56D3BC-CADB-4A02-A92D-C39845580627}"/>
              </a:ext>
            </a:extLst>
          </p:cNvPr>
          <p:cNvSpPr/>
          <p:nvPr/>
        </p:nvSpPr>
        <p:spPr>
          <a:xfrm>
            <a:off x="4731827" y="2834133"/>
            <a:ext cx="2811971" cy="8923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g :: Int -&gt; Bool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g  0 = True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g  _ = False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27F8C42-51DD-403E-AC8A-1C93613AAB89}"/>
              </a:ext>
            </a:extLst>
          </p:cNvPr>
          <p:cNvSpPr/>
          <p:nvPr/>
        </p:nvSpPr>
        <p:spPr>
          <a:xfrm>
            <a:off x="4731828" y="3869730"/>
            <a:ext cx="2811972" cy="2226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idChar</a:t>
            </a:r>
            <a:r>
              <a:rPr kumimoji="1" lang="en-US" altLang="ja-JP" dirty="0">
                <a:solidFill>
                  <a:schemeClr val="tx1"/>
                </a:solidFill>
              </a:rPr>
              <a:t> :: Char -&gt; Char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idChar</a:t>
            </a:r>
            <a:r>
              <a:rPr kumimoji="1" lang="en-US" altLang="ja-JP" dirty="0">
                <a:solidFill>
                  <a:schemeClr val="tx1"/>
                </a:solidFill>
              </a:rPr>
              <a:t> = id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idInt</a:t>
            </a:r>
            <a:r>
              <a:rPr kumimoji="1" lang="en-US" altLang="ja-JP" dirty="0">
                <a:solidFill>
                  <a:schemeClr val="tx1"/>
                </a:solidFill>
              </a:rPr>
              <a:t> :: Int -&gt; Int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idInt</a:t>
            </a:r>
            <a:r>
              <a:rPr kumimoji="1" lang="en-US" altLang="ja-JP" dirty="0">
                <a:solidFill>
                  <a:schemeClr val="tx1"/>
                </a:solidFill>
              </a:rPr>
              <a:t> = id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idBool</a:t>
            </a:r>
            <a:r>
              <a:rPr kumimoji="1" lang="en-US" altLang="ja-JP" dirty="0">
                <a:solidFill>
                  <a:schemeClr val="tx1"/>
                </a:solidFill>
              </a:rPr>
              <a:t> :: Bool -&gt; Bool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idBool</a:t>
            </a:r>
            <a:r>
              <a:rPr kumimoji="1" lang="en-US" altLang="ja-JP" dirty="0">
                <a:solidFill>
                  <a:schemeClr val="tx1"/>
                </a:solidFill>
              </a:rPr>
              <a:t> = id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E571F5-9BD2-4498-ADA1-8D025F042F80}"/>
              </a:ext>
            </a:extLst>
          </p:cNvPr>
          <p:cNvSpPr txBox="1"/>
          <p:nvPr/>
        </p:nvSpPr>
        <p:spPr>
          <a:xfrm>
            <a:off x="9002038" y="1623962"/>
            <a:ext cx="1981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図式</a:t>
            </a:r>
            <a:endParaRPr kumimoji="1" lang="en-US" altLang="ja-JP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9881A46-4C68-42D5-A262-B8C08A950FCD}"/>
              </a:ext>
            </a:extLst>
          </p:cNvPr>
          <p:cNvSpPr/>
          <p:nvPr/>
        </p:nvSpPr>
        <p:spPr>
          <a:xfrm>
            <a:off x="8289788" y="2390190"/>
            <a:ext cx="624339" cy="2817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53C51E9-4677-4185-940F-23F3F7EE3148}"/>
              </a:ext>
            </a:extLst>
          </p:cNvPr>
          <p:cNvSpPr/>
          <p:nvPr/>
        </p:nvSpPr>
        <p:spPr>
          <a:xfrm>
            <a:off x="9603829" y="2390190"/>
            <a:ext cx="671392" cy="2817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038D86A-3CC5-492C-A5B1-13E880C09E09}"/>
              </a:ext>
            </a:extLst>
          </p:cNvPr>
          <p:cNvSpPr/>
          <p:nvPr/>
        </p:nvSpPr>
        <p:spPr>
          <a:xfrm>
            <a:off x="10891036" y="2390190"/>
            <a:ext cx="789670" cy="2817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9EEABA-95BA-435D-ABCE-CFE0D46F5684}"/>
              </a:ext>
            </a:extLst>
          </p:cNvPr>
          <p:cNvSpPr txBox="1"/>
          <p:nvPr/>
        </p:nvSpPr>
        <p:spPr>
          <a:xfrm>
            <a:off x="8474407" y="2758284"/>
            <a:ext cx="2678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‘A’</a:t>
            </a:r>
            <a:endParaRPr kumimoji="1" lang="ja-JP" altLang="en-US" sz="2000" dirty="0"/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BE16FDA2-A1E0-44E0-BFDC-0DE7FFE0B2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00055" y="2905822"/>
            <a:ext cx="191105" cy="12700"/>
          </a:xfrm>
          <a:prstGeom prst="curvedConnector5">
            <a:avLst>
              <a:gd name="adj1" fmla="val -74275"/>
              <a:gd name="adj2" fmla="val -2272543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8246147-B63C-4B42-BA56-5DF851F18259}"/>
                  </a:ext>
                </a:extLst>
              </p:cNvPr>
              <p:cNvSpPr txBox="1"/>
              <p:nvPr/>
            </p:nvSpPr>
            <p:spPr>
              <a:xfrm>
                <a:off x="7597730" y="2758284"/>
                <a:ext cx="6317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id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Char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8246147-B63C-4B42-BA56-5DF851F1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30" y="2758284"/>
                <a:ext cx="631775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EC689E8-5A71-4F9A-BA26-8E8C6697EAB9}"/>
              </a:ext>
            </a:extLst>
          </p:cNvPr>
          <p:cNvSpPr txBox="1"/>
          <p:nvPr/>
        </p:nvSpPr>
        <p:spPr>
          <a:xfrm>
            <a:off x="8106532" y="1997368"/>
            <a:ext cx="9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/>
              <a:t>Char</a:t>
            </a:r>
            <a:endParaRPr kumimoji="1"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5F9F4C-86E4-4920-AB3F-4BD6037F884B}"/>
              </a:ext>
            </a:extLst>
          </p:cNvPr>
          <p:cNvSpPr txBox="1"/>
          <p:nvPr/>
        </p:nvSpPr>
        <p:spPr>
          <a:xfrm>
            <a:off x="9467624" y="1997368"/>
            <a:ext cx="9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/>
              <a:t>Int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A6F304-7788-4AEB-B7EC-E6827D4E7B15}"/>
              </a:ext>
            </a:extLst>
          </p:cNvPr>
          <p:cNvSpPr txBox="1"/>
          <p:nvPr/>
        </p:nvSpPr>
        <p:spPr>
          <a:xfrm>
            <a:off x="10802503" y="1997368"/>
            <a:ext cx="9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Bool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803405-3298-4EFE-889E-E270A80F8AC7}"/>
              </a:ext>
            </a:extLst>
          </p:cNvPr>
          <p:cNvSpPr txBox="1"/>
          <p:nvPr/>
        </p:nvSpPr>
        <p:spPr>
          <a:xfrm>
            <a:off x="9917230" y="2751766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0</a:t>
            </a:r>
            <a:endParaRPr kumimoji="1" lang="ja-JP" altLang="en-US" sz="20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A3A52A-BD38-4D4D-A02C-5FB04D56A3FD}"/>
              </a:ext>
            </a:extLst>
          </p:cNvPr>
          <p:cNvSpPr txBox="1"/>
          <p:nvPr/>
        </p:nvSpPr>
        <p:spPr>
          <a:xfrm>
            <a:off x="9917230" y="3644976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1</a:t>
            </a:r>
            <a:endParaRPr kumimoji="1" lang="ja-JP" altLang="en-US" sz="2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C3EBD4B-B242-4B0B-A2A7-4AAB5E3499AA}"/>
              </a:ext>
            </a:extLst>
          </p:cNvPr>
          <p:cNvSpPr txBox="1"/>
          <p:nvPr/>
        </p:nvSpPr>
        <p:spPr>
          <a:xfrm>
            <a:off x="9917230" y="4528539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2</a:t>
            </a:r>
            <a:endParaRPr kumimoji="1" lang="ja-JP" altLang="en-US" sz="2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7CFA21-3F40-4A04-AD72-777C66552FC1}"/>
              </a:ext>
            </a:extLst>
          </p:cNvPr>
          <p:cNvSpPr txBox="1"/>
          <p:nvPr/>
        </p:nvSpPr>
        <p:spPr>
          <a:xfrm>
            <a:off x="8474407" y="3644975"/>
            <a:ext cx="2869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‘B’</a:t>
            </a:r>
            <a:endParaRPr kumimoji="1" lang="ja-JP" altLang="en-US" sz="2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5EB69F7-864A-4403-B5F5-11395CA73CE3}"/>
              </a:ext>
            </a:extLst>
          </p:cNvPr>
          <p:cNvSpPr txBox="1"/>
          <p:nvPr/>
        </p:nvSpPr>
        <p:spPr>
          <a:xfrm>
            <a:off x="8488807" y="4528539"/>
            <a:ext cx="3013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‘C’</a:t>
            </a:r>
            <a:endParaRPr kumimoji="1" lang="ja-JP" altLang="en-US" sz="2000" dirty="0"/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3F7D7B44-DF4C-48DE-90FF-CDB8EFFC9D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00055" y="3779339"/>
            <a:ext cx="191105" cy="12700"/>
          </a:xfrm>
          <a:prstGeom prst="curvedConnector5">
            <a:avLst>
              <a:gd name="adj1" fmla="val -74275"/>
              <a:gd name="adj2" fmla="val -2272543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436E6E10-70C0-45B9-83E7-67B8CF8B94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52319" y="4676077"/>
            <a:ext cx="191105" cy="12700"/>
          </a:xfrm>
          <a:prstGeom prst="curvedConnector5">
            <a:avLst>
              <a:gd name="adj1" fmla="val -74275"/>
              <a:gd name="adj2" fmla="val -2272543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9A0871A-380F-47FD-883A-A0D096B697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28029" y="2896529"/>
            <a:ext cx="191105" cy="12700"/>
          </a:xfrm>
          <a:prstGeom prst="curvedConnector5">
            <a:avLst>
              <a:gd name="adj1" fmla="val -74275"/>
              <a:gd name="adj2" fmla="val -2272543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87DC750E-69C4-4425-BB15-C48C3F88C2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45288" y="3792513"/>
            <a:ext cx="191105" cy="12700"/>
          </a:xfrm>
          <a:prstGeom prst="curvedConnector5">
            <a:avLst>
              <a:gd name="adj1" fmla="val -74275"/>
              <a:gd name="adj2" fmla="val -2272543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0504CF0C-EAAA-4523-B9B4-9FD0F2938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6662" y="4697707"/>
            <a:ext cx="191105" cy="12700"/>
          </a:xfrm>
          <a:prstGeom prst="curvedConnector5">
            <a:avLst>
              <a:gd name="adj1" fmla="val -74275"/>
              <a:gd name="adj2" fmla="val -2272543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166961C-C387-4A5E-BD04-CAEF07D2D36F}"/>
                  </a:ext>
                </a:extLst>
              </p:cNvPr>
              <p:cNvSpPr txBox="1"/>
              <p:nvPr/>
            </p:nvSpPr>
            <p:spPr>
              <a:xfrm>
                <a:off x="9097383" y="4620872"/>
                <a:ext cx="6317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id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166961C-C387-4A5E-BD04-CAEF07D2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83" y="4620872"/>
                <a:ext cx="631775" cy="215444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65F20B5-B883-48CB-AF03-28FDBAD7F9D9}"/>
                  </a:ext>
                </a:extLst>
              </p:cNvPr>
              <p:cNvSpPr txBox="1"/>
              <p:nvPr/>
            </p:nvSpPr>
            <p:spPr>
              <a:xfrm>
                <a:off x="11544820" y="2674736"/>
                <a:ext cx="6317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id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Bool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65F20B5-B883-48CB-AF03-28FDBAD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820" y="2674736"/>
                <a:ext cx="631775" cy="215444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0D671A0-0CDB-4500-AD0A-78C07A26F9F2}"/>
              </a:ext>
            </a:extLst>
          </p:cNvPr>
          <p:cNvCxnSpPr>
            <a:cxnSpLocks/>
          </p:cNvCxnSpPr>
          <p:nvPr/>
        </p:nvCxnSpPr>
        <p:spPr>
          <a:xfrm flipV="1">
            <a:off x="8742301" y="2906914"/>
            <a:ext cx="1174929" cy="6518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3F458C0-CA53-49EB-A3E7-4175B560D3AC}"/>
              </a:ext>
            </a:extLst>
          </p:cNvPr>
          <p:cNvCxnSpPr>
            <a:cxnSpLocks/>
          </p:cNvCxnSpPr>
          <p:nvPr/>
        </p:nvCxnSpPr>
        <p:spPr>
          <a:xfrm flipV="1">
            <a:off x="8761345" y="2906915"/>
            <a:ext cx="1155885" cy="89320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F433FC-51A0-41BD-A793-965F073C950B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8790172" y="2905655"/>
            <a:ext cx="1127058" cy="177677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2B7ADF-BEE4-4980-9DCB-CE9C54052A6C}"/>
              </a:ext>
            </a:extLst>
          </p:cNvPr>
          <p:cNvSpPr txBox="1"/>
          <p:nvPr/>
        </p:nvSpPr>
        <p:spPr>
          <a:xfrm>
            <a:off x="11026921" y="3053720"/>
            <a:ext cx="5178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True</a:t>
            </a:r>
            <a:endParaRPr kumimoji="1" lang="ja-JP" altLang="en-US" sz="2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23F33CB-C272-4DDF-A9F0-F84EFA7DB0EE}"/>
              </a:ext>
            </a:extLst>
          </p:cNvPr>
          <p:cNvSpPr txBox="1"/>
          <p:nvPr/>
        </p:nvSpPr>
        <p:spPr>
          <a:xfrm>
            <a:off x="10983739" y="4130630"/>
            <a:ext cx="6283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False</a:t>
            </a:r>
            <a:endParaRPr kumimoji="1" lang="ja-JP" altLang="en-US" sz="2000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03DB669-11F5-4ECE-873D-D057A1FB06DF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>
            <a:off x="10059898" y="2905655"/>
            <a:ext cx="967023" cy="301954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FB24CEA-9AD9-4F3F-B635-5FF3E5B208DF}"/>
              </a:ext>
            </a:extLst>
          </p:cNvPr>
          <p:cNvCxnSpPr>
            <a:cxnSpLocks/>
            <a:stCxn id="32" idx="3"/>
            <a:endCxn id="53" idx="1"/>
          </p:cNvCxnSpPr>
          <p:nvPr/>
        </p:nvCxnSpPr>
        <p:spPr>
          <a:xfrm>
            <a:off x="10059898" y="3798865"/>
            <a:ext cx="923841" cy="485654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891B261-201F-4193-8C39-63B6F9AE866B}"/>
              </a:ext>
            </a:extLst>
          </p:cNvPr>
          <p:cNvCxnSpPr>
            <a:cxnSpLocks/>
            <a:stCxn id="33" idx="3"/>
            <a:endCxn id="53" idx="1"/>
          </p:cNvCxnSpPr>
          <p:nvPr/>
        </p:nvCxnSpPr>
        <p:spPr>
          <a:xfrm flipV="1">
            <a:off x="10059898" y="4284519"/>
            <a:ext cx="923841" cy="397909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4EED61A6-53C1-489C-AA9C-5D093BAEF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42918" y="3201259"/>
            <a:ext cx="191105" cy="12700"/>
          </a:xfrm>
          <a:prstGeom prst="curvedConnector5">
            <a:avLst>
              <a:gd name="adj1" fmla="val -74275"/>
              <a:gd name="adj2" fmla="val 2077457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08B41CC4-FB08-42F2-B2BD-64CDF43AFE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42918" y="4299484"/>
            <a:ext cx="191105" cy="12700"/>
          </a:xfrm>
          <a:prstGeom prst="curvedConnector5">
            <a:avLst>
              <a:gd name="adj1" fmla="val -74275"/>
              <a:gd name="adj2" fmla="val 2077457"/>
              <a:gd name="adj3" fmla="val 174275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F7CA112-C6A5-49F1-B61C-51B872999C59}"/>
                  </a:ext>
                </a:extLst>
              </p:cNvPr>
              <p:cNvSpPr txBox="1"/>
              <p:nvPr/>
            </p:nvSpPr>
            <p:spPr>
              <a:xfrm>
                <a:off x="9097383" y="2469957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F7CA112-C6A5-49F1-B61C-51B872999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83" y="2469957"/>
                <a:ext cx="393738" cy="307777"/>
              </a:xfrm>
              <a:prstGeom prst="rect">
                <a:avLst/>
              </a:prstGeom>
              <a:blipFill>
                <a:blip r:embed="rId6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AA9A18D-AF90-46A8-B0FC-C1C3B47BA107}"/>
                  </a:ext>
                </a:extLst>
              </p:cNvPr>
              <p:cNvSpPr txBox="1"/>
              <p:nvPr/>
            </p:nvSpPr>
            <p:spPr>
              <a:xfrm>
                <a:off x="10367275" y="2613193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AA9A18D-AF90-46A8-B0FC-C1C3B47B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275" y="2613193"/>
                <a:ext cx="393738" cy="307777"/>
              </a:xfrm>
              <a:prstGeom prst="rect">
                <a:avLst/>
              </a:prstGeom>
              <a:blipFill>
                <a:blip r:embed="rId7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35404B2-B02B-498D-AB9E-D1C11FAD00BD}"/>
              </a:ext>
            </a:extLst>
          </p:cNvPr>
          <p:cNvSpPr txBox="1"/>
          <p:nvPr/>
        </p:nvSpPr>
        <p:spPr>
          <a:xfrm>
            <a:off x="6477371" y="2467726"/>
            <a:ext cx="1028329" cy="223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400" b="0" dirty="0"/>
              <a:t>（</a:t>
            </a:r>
            <a:r>
              <a:rPr kumimoji="1" lang="en-US" altLang="ja-JP" sz="1400" b="0" dirty="0"/>
              <a:t>0</a:t>
            </a:r>
            <a:r>
              <a:rPr kumimoji="1" lang="ja-JP" altLang="en-US" sz="1400" dirty="0"/>
              <a:t>の定数</a:t>
            </a:r>
            <a:r>
              <a:rPr kumimoji="1" lang="ja-JP" altLang="en-US" sz="1400" b="0" dirty="0"/>
              <a:t>）</a:t>
            </a:r>
            <a:endParaRPr kumimoji="1" lang="ja-JP" altLang="en-US" sz="1600" i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739BD4C-55B1-4E86-BCC7-D92EF454E3CF}"/>
              </a:ext>
            </a:extLst>
          </p:cNvPr>
          <p:cNvSpPr txBox="1"/>
          <p:nvPr/>
        </p:nvSpPr>
        <p:spPr>
          <a:xfrm>
            <a:off x="6517481" y="3175198"/>
            <a:ext cx="852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400" b="0" dirty="0"/>
              <a:t>（</a:t>
            </a:r>
            <a:r>
              <a:rPr kumimoji="1" lang="en-US" altLang="ja-JP" sz="1400" b="0" dirty="0"/>
              <a:t>0</a:t>
            </a:r>
            <a:r>
              <a:rPr kumimoji="1" lang="ja-JP" altLang="en-US" sz="1400" b="0" dirty="0"/>
              <a:t>のとき）</a:t>
            </a:r>
            <a:endParaRPr kumimoji="1" lang="ja-JP" altLang="en-US" sz="1600" i="1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E09AF9-BE85-47D8-A451-144EAF13042C}"/>
              </a:ext>
            </a:extLst>
          </p:cNvPr>
          <p:cNvSpPr txBox="1"/>
          <p:nvPr/>
        </p:nvSpPr>
        <p:spPr>
          <a:xfrm>
            <a:off x="6229351" y="3461836"/>
            <a:ext cx="14417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400" b="0" dirty="0"/>
              <a:t>（</a:t>
            </a:r>
            <a:r>
              <a:rPr kumimoji="1" lang="ja-JP" altLang="en-US" sz="1400" dirty="0"/>
              <a:t>それ以外の</a:t>
            </a:r>
            <a:r>
              <a:rPr kumimoji="1" lang="ja-JP" altLang="en-US" sz="1400" b="0" dirty="0"/>
              <a:t>とき）</a:t>
            </a:r>
            <a:endParaRPr kumimoji="1" lang="ja-JP" altLang="en-US" sz="1600" i="1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83143B5-6EAB-4D12-ACAB-8FEB5E8B5EC9}"/>
              </a:ext>
            </a:extLst>
          </p:cNvPr>
          <p:cNvSpPr txBox="1"/>
          <p:nvPr/>
        </p:nvSpPr>
        <p:spPr>
          <a:xfrm>
            <a:off x="8236086" y="5751474"/>
            <a:ext cx="7444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/>
              <a:t>Char</a:t>
            </a:r>
            <a:endParaRPr kumimoji="1" lang="en-US" altLang="ja-JP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AE84457-E857-4289-B4E7-39C8C0FAF166}"/>
              </a:ext>
            </a:extLst>
          </p:cNvPr>
          <p:cNvSpPr txBox="1"/>
          <p:nvPr/>
        </p:nvSpPr>
        <p:spPr>
          <a:xfrm>
            <a:off x="9573320" y="5751474"/>
            <a:ext cx="676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/>
              <a:t>Int</a:t>
            </a:r>
            <a:endParaRPr kumimoji="1"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667F284-B92D-48FF-A284-5FDBA9935AC4}"/>
              </a:ext>
            </a:extLst>
          </p:cNvPr>
          <p:cNvSpPr txBox="1"/>
          <p:nvPr/>
        </p:nvSpPr>
        <p:spPr>
          <a:xfrm>
            <a:off x="10889883" y="5751474"/>
            <a:ext cx="7444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Bool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B14C720-BA92-4DBF-86C3-F03C36220B56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8980527" y="5889974"/>
            <a:ext cx="592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5AF6CBF-508E-4B65-B32A-3053E6F1C787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250085" y="5889974"/>
            <a:ext cx="6397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EFBCD99B-625F-4FE6-BAB8-A0F4376F5EAA}"/>
                  </a:ext>
                </a:extLst>
              </p:cNvPr>
              <p:cNvSpPr txBox="1"/>
              <p:nvPr/>
            </p:nvSpPr>
            <p:spPr>
              <a:xfrm>
                <a:off x="9073281" y="5441329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EFBCD99B-625F-4FE6-BAB8-A0F4376F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281" y="5441329"/>
                <a:ext cx="393738" cy="307777"/>
              </a:xfrm>
              <a:prstGeom prst="rect">
                <a:avLst/>
              </a:prstGeom>
              <a:blipFill>
                <a:blip r:embed="rId8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2E9773E-3939-4735-A2A4-ECCC58BE71F6}"/>
                  </a:ext>
                </a:extLst>
              </p:cNvPr>
              <p:cNvSpPr txBox="1"/>
              <p:nvPr/>
            </p:nvSpPr>
            <p:spPr>
              <a:xfrm>
                <a:off x="10346540" y="5425998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2E9773E-3939-4735-A2A4-ECCC58BE7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540" y="5425998"/>
                <a:ext cx="393738" cy="307777"/>
              </a:xfrm>
              <a:prstGeom prst="rect">
                <a:avLst/>
              </a:prstGeom>
              <a:blipFill>
                <a:blip r:embed="rId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44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Haskell</a:t>
            </a:r>
            <a:r>
              <a:rPr lang="ja-JP" altLang="en-US" dirty="0"/>
              <a:t>における関手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63" y="1022229"/>
                <a:ext cx="11682717" cy="6851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1" lang="ja-JP" altLang="en-US" sz="2800" dirty="0"/>
                  <a:t>圏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 sz="2800" dirty="0"/>
                  <a:t>：対象が型、射が関数</a:t>
                </a:r>
                <a:r>
                  <a:rPr lang="ja-JP" altLang="en-US" sz="2800" dirty="0"/>
                  <a:t>としてみる。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3" y="1022229"/>
                <a:ext cx="11682717" cy="685134"/>
              </a:xfrm>
              <a:prstGeom prst="rect">
                <a:avLst/>
              </a:prstGeom>
              <a:blipFill>
                <a:blip r:embed="rId2"/>
                <a:stretch>
                  <a:fillRect l="-887" t="-169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F178D7-45F4-4D7F-B5FC-EDF3FFED158C}"/>
              </a:ext>
            </a:extLst>
          </p:cNvPr>
          <p:cNvSpPr txBox="1"/>
          <p:nvPr/>
        </p:nvSpPr>
        <p:spPr>
          <a:xfrm>
            <a:off x="7129417" y="2362575"/>
            <a:ext cx="3784012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map id = id</a:t>
            </a:r>
          </a:p>
          <a:p>
            <a:r>
              <a:rPr kumimoji="1" lang="en-US" altLang="ja-JP" dirty="0"/>
              <a:t>map (f . g) = map f . map g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5CD4E-E84D-4DEF-BB34-A483C5E61F72}"/>
              </a:ext>
            </a:extLst>
          </p:cNvPr>
          <p:cNvSpPr txBox="1"/>
          <p:nvPr/>
        </p:nvSpPr>
        <p:spPr>
          <a:xfrm>
            <a:off x="6811840" y="1922911"/>
            <a:ext cx="4476316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/>
              <a:t>Data Maybe a = Nothing | Just a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Instance Functor Maybe where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fmap</a:t>
            </a:r>
            <a:r>
              <a:rPr kumimoji="1" lang="en-US" altLang="ja-JP" sz="1600" dirty="0"/>
              <a:t> _ </a:t>
            </a:r>
            <a:r>
              <a:rPr kumimoji="1" lang="en-US" altLang="ja-JP" sz="1600" dirty="0" err="1"/>
              <a:t>Nothning</a:t>
            </a:r>
            <a:r>
              <a:rPr kumimoji="1" lang="en-US" altLang="ja-JP" sz="1600" dirty="0"/>
              <a:t> = Nothing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fmap</a:t>
            </a:r>
            <a:r>
              <a:rPr kumimoji="1" lang="en-US" altLang="ja-JP" sz="1600" dirty="0"/>
              <a:t> f  (Just a) = Just (f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E4A90C3-A6C7-4E15-B4B8-0386FBBEDFDA}"/>
                  </a:ext>
                </a:extLst>
              </p:cNvPr>
              <p:cNvSpPr txBox="1"/>
              <p:nvPr/>
            </p:nvSpPr>
            <p:spPr>
              <a:xfrm>
                <a:off x="570975" y="1749282"/>
                <a:ext cx="4509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0" dirty="0"/>
                  <a:t>対象の集まり：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Ob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Char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Bool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E4A90C3-A6C7-4E15-B4B8-0386FBBE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5" y="1749282"/>
                <a:ext cx="4509912" cy="276999"/>
              </a:xfrm>
              <a:prstGeom prst="rect">
                <a:avLst/>
              </a:prstGeom>
              <a:blipFill>
                <a:blip r:embed="rId3"/>
                <a:stretch>
                  <a:fillRect l="-3248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6503EF-F468-41CB-BB80-0062DF81F67E}"/>
                  </a:ext>
                </a:extLst>
              </p:cNvPr>
              <p:cNvSpPr txBox="1"/>
              <p:nvPr/>
            </p:nvSpPr>
            <p:spPr>
              <a:xfrm>
                <a:off x="570975" y="2078698"/>
                <a:ext cx="52759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射</a:t>
                </a:r>
                <a:r>
                  <a:rPr kumimoji="1" lang="ja-JP" altLang="en-US" b="0" dirty="0"/>
                  <a:t>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Char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Bool</m:t>
                        </m:r>
                      </m:sub>
                    </m:sSub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…}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6503EF-F468-41CB-BB80-0062DF81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5" y="2078698"/>
                <a:ext cx="5275986" cy="276999"/>
              </a:xfrm>
              <a:prstGeom prst="rect">
                <a:avLst/>
              </a:prstGeom>
              <a:blipFill>
                <a:blip r:embed="rId4"/>
                <a:stretch>
                  <a:fillRect l="-2775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0B7B0D2-9205-4E91-85D0-5DF16549BBE5}"/>
                  </a:ext>
                </a:extLst>
              </p:cNvPr>
              <p:cNvSpPr txBox="1"/>
              <p:nvPr/>
            </p:nvSpPr>
            <p:spPr>
              <a:xfrm>
                <a:off x="6640104" y="1093810"/>
                <a:ext cx="48271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型クラス</a:t>
                </a:r>
                <a:r>
                  <a:rPr kumimoji="1" lang="en-US" altLang="ja-JP" sz="2000" dirty="0"/>
                  <a:t>“Functor”</a:t>
                </a:r>
                <a:r>
                  <a:rPr kumimoji="1" lang="ja-JP" altLang="en-US" sz="2000" dirty="0"/>
                  <a:t>は、圏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 sz="2000" dirty="0"/>
                  <a:t>からの圏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 sz="2000" dirty="0"/>
                  <a:t>への関手</a:t>
                </a: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0B7B0D2-9205-4E91-85D0-5DF16549B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04" y="1093810"/>
                <a:ext cx="4827112" cy="307777"/>
              </a:xfrm>
              <a:prstGeom prst="rect">
                <a:avLst/>
              </a:prstGeom>
              <a:blipFill>
                <a:blip r:embed="rId5"/>
                <a:stretch>
                  <a:fillRect l="-1263" t="-27451" r="-1263" b="-50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8B7620A-C904-481F-BC4A-C0D2E509C153}"/>
                  </a:ext>
                </a:extLst>
              </p:cNvPr>
              <p:cNvSpPr txBox="1"/>
              <p:nvPr/>
            </p:nvSpPr>
            <p:spPr>
              <a:xfrm>
                <a:off x="517055" y="2573143"/>
                <a:ext cx="35648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2000" b="1" dirty="0"/>
                  <a:t>圏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kumimoji="1" lang="ja-JP" altLang="en-US" sz="2000" b="1" dirty="0"/>
                  <a:t>からの関手</a:t>
                </a: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𝐌𝐚𝐲𝐛𝐞</m:t>
                    </m:r>
                  </m:oMath>
                </a14:m>
                <a:r>
                  <a:rPr kumimoji="1" lang="ja-JP" altLang="en-US" sz="2000" b="1" dirty="0"/>
                  <a:t>を考える。</a:t>
                </a: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8B7620A-C904-481F-BC4A-C0D2E509C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5" y="2573143"/>
                <a:ext cx="3564892" cy="307777"/>
              </a:xfrm>
              <a:prstGeom prst="rect">
                <a:avLst/>
              </a:prstGeom>
              <a:blipFill>
                <a:blip r:embed="rId6"/>
                <a:stretch>
                  <a:fillRect l="-3077" t="-27451" r="-2735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C927A8A-BD1E-40C3-A30E-4A78C28D7EF7}"/>
              </a:ext>
            </a:extLst>
          </p:cNvPr>
          <p:cNvSpPr txBox="1"/>
          <p:nvPr/>
        </p:nvSpPr>
        <p:spPr>
          <a:xfrm>
            <a:off x="6334802" y="1438881"/>
            <a:ext cx="54028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dirty="0"/>
              <a:t>“Maybe”</a:t>
            </a:r>
            <a:r>
              <a:rPr kumimoji="1" lang="ja-JP" altLang="en-US" sz="2000" dirty="0"/>
              <a:t>は、標準で</a:t>
            </a:r>
            <a:r>
              <a:rPr kumimoji="1" lang="en-US" altLang="ja-JP" sz="2000" dirty="0"/>
              <a:t>“Functor”</a:t>
            </a:r>
            <a:r>
              <a:rPr kumimoji="1" lang="ja-JP" altLang="en-US" sz="2000" dirty="0"/>
              <a:t>のインスタンスである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453F6EE-4C44-4492-9381-CE59B06602A5}"/>
                  </a:ext>
                </a:extLst>
              </p:cNvPr>
              <p:cNvSpPr txBox="1"/>
              <p:nvPr/>
            </p:nvSpPr>
            <p:spPr>
              <a:xfrm>
                <a:off x="570975" y="3011007"/>
                <a:ext cx="4974846" cy="57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各対象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Obj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と、各射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について、下記が定義される。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453F6EE-4C44-4492-9381-CE59B0660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5" y="3011007"/>
                <a:ext cx="4974846" cy="577659"/>
              </a:xfrm>
              <a:prstGeom prst="rect">
                <a:avLst/>
              </a:prstGeom>
              <a:blipFill>
                <a:blip r:embed="rId7"/>
                <a:stretch>
                  <a:fillRect l="-2941" t="-10526" r="-2206" b="-2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94DE74-F865-4BE9-A62F-F31799EA9F64}"/>
              </a:ext>
            </a:extLst>
          </p:cNvPr>
          <p:cNvSpPr txBox="1"/>
          <p:nvPr/>
        </p:nvSpPr>
        <p:spPr>
          <a:xfrm>
            <a:off x="6811840" y="3567160"/>
            <a:ext cx="447631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Maybe :: * -&gt; *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BC2D02-C0EB-4723-AC8D-A68E66F1572A}"/>
              </a:ext>
            </a:extLst>
          </p:cNvPr>
          <p:cNvSpPr txBox="1"/>
          <p:nvPr/>
        </p:nvSpPr>
        <p:spPr>
          <a:xfrm>
            <a:off x="6210302" y="3240897"/>
            <a:ext cx="24469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型構築子</a:t>
            </a:r>
            <a:r>
              <a:rPr kumimoji="1" lang="en-US" altLang="ja-JP" dirty="0"/>
              <a:t>“Maybe”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40FC2-F244-4017-9F92-15A5989D487C}"/>
              </a:ext>
            </a:extLst>
          </p:cNvPr>
          <p:cNvSpPr txBox="1"/>
          <p:nvPr/>
        </p:nvSpPr>
        <p:spPr>
          <a:xfrm>
            <a:off x="6210301" y="3962155"/>
            <a:ext cx="24469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高階関数 </a:t>
            </a:r>
            <a:r>
              <a:rPr kumimoji="1" lang="en-US" altLang="ja-JP" dirty="0"/>
              <a:t>“</a:t>
            </a:r>
            <a:r>
              <a:rPr kumimoji="1" lang="en-US" altLang="ja-JP" dirty="0" err="1"/>
              <a:t>fmap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FE9C28B-1CCA-4BC7-8678-E8C88E6544B0}"/>
              </a:ext>
            </a:extLst>
          </p:cNvPr>
          <p:cNvSpPr txBox="1"/>
          <p:nvPr/>
        </p:nvSpPr>
        <p:spPr>
          <a:xfrm>
            <a:off x="6811840" y="4320721"/>
            <a:ext cx="447631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err="1"/>
              <a:t>fmap</a:t>
            </a:r>
            <a:r>
              <a:rPr kumimoji="1" lang="en-US" altLang="ja-JP" dirty="0"/>
              <a:t> :: (a -&gt; b) -&gt; (Maybe a -&gt; Maybe 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9FEC351-9B38-4A5D-B046-1CE1FB43B3A6}"/>
                  </a:ext>
                </a:extLst>
              </p:cNvPr>
              <p:cNvSpPr txBox="1"/>
              <p:nvPr/>
            </p:nvSpPr>
            <p:spPr>
              <a:xfrm>
                <a:off x="1183895" y="3551770"/>
                <a:ext cx="34595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対象の対応：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Maybe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9FEC351-9B38-4A5D-B046-1CE1FB43B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95" y="3551770"/>
                <a:ext cx="3459596" cy="307777"/>
              </a:xfrm>
              <a:prstGeom prst="rect">
                <a:avLst/>
              </a:prstGeom>
              <a:blipFill>
                <a:blip r:embed="rId8"/>
                <a:stretch>
                  <a:fillRect t="-18000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789A34E-747C-448E-923F-065DBF5796C6}"/>
                  </a:ext>
                </a:extLst>
              </p:cNvPr>
              <p:cNvSpPr txBox="1"/>
              <p:nvPr/>
            </p:nvSpPr>
            <p:spPr>
              <a:xfrm>
                <a:off x="1689454" y="4309521"/>
                <a:ext cx="25992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射の対応：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Maybe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789A34E-747C-448E-923F-065DBF57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54" y="4309521"/>
                <a:ext cx="2599245" cy="307777"/>
              </a:xfrm>
              <a:prstGeom prst="rect">
                <a:avLst/>
              </a:prstGeom>
              <a:blipFill>
                <a:blip r:embed="rId9"/>
                <a:stretch>
                  <a:fillRect t="-18000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523F8AEF-C425-4314-9679-4F439DDACE2D}"/>
              </a:ext>
            </a:extLst>
          </p:cNvPr>
          <p:cNvSpPr/>
          <p:nvPr/>
        </p:nvSpPr>
        <p:spPr>
          <a:xfrm>
            <a:off x="5257723" y="3584782"/>
            <a:ext cx="1178475" cy="2417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左右 37">
            <a:extLst>
              <a:ext uri="{FF2B5EF4-FFF2-40B4-BE49-F238E27FC236}">
                <a16:creationId xmlns:a16="http://schemas.microsoft.com/office/drawing/2014/main" id="{BB414B63-7514-4605-8552-F832B7A9BD60}"/>
              </a:ext>
            </a:extLst>
          </p:cNvPr>
          <p:cNvSpPr/>
          <p:nvPr/>
        </p:nvSpPr>
        <p:spPr>
          <a:xfrm>
            <a:off x="5257722" y="4338343"/>
            <a:ext cx="1178475" cy="2417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53580B-0686-4874-B8C8-7839E725864F}"/>
              </a:ext>
            </a:extLst>
          </p:cNvPr>
          <p:cNvSpPr txBox="1"/>
          <p:nvPr/>
        </p:nvSpPr>
        <p:spPr>
          <a:xfrm>
            <a:off x="1255991" y="5525886"/>
            <a:ext cx="7444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/>
              <a:t>Char</a:t>
            </a:r>
            <a:endParaRPr kumimoji="1" lang="en-US" altLang="ja-JP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2EFCC4-5452-4804-8A33-DE43CB708FFF}"/>
              </a:ext>
            </a:extLst>
          </p:cNvPr>
          <p:cNvSpPr txBox="1"/>
          <p:nvPr/>
        </p:nvSpPr>
        <p:spPr>
          <a:xfrm>
            <a:off x="2593225" y="5525886"/>
            <a:ext cx="676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/>
              <a:t>Int</a:t>
            </a:r>
            <a:endParaRPr kumimoji="1" lang="en-US" altLang="ja-JP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152A342-3049-417B-B995-58220C8BD8DF}"/>
              </a:ext>
            </a:extLst>
          </p:cNvPr>
          <p:cNvSpPr txBox="1"/>
          <p:nvPr/>
        </p:nvSpPr>
        <p:spPr>
          <a:xfrm>
            <a:off x="3909788" y="5525886"/>
            <a:ext cx="7444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Bool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B70158-C4E5-4A07-8283-49631DB23B8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2000432" y="5664386"/>
            <a:ext cx="592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8F44174-F70F-4DD8-8B21-09EE2F191E0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269990" y="5664386"/>
            <a:ext cx="6397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DE70416-1C67-40DC-926A-86663256DE11}"/>
                  </a:ext>
                </a:extLst>
              </p:cNvPr>
              <p:cNvSpPr txBox="1"/>
              <p:nvPr/>
            </p:nvSpPr>
            <p:spPr>
              <a:xfrm>
                <a:off x="2093186" y="5215741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DE70416-1C67-40DC-926A-86663256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186" y="5215741"/>
                <a:ext cx="393738" cy="307777"/>
              </a:xfrm>
              <a:prstGeom prst="rect">
                <a:avLst/>
              </a:prstGeom>
              <a:blipFill>
                <a:blip r:embed="rId10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9A2A30C-AA94-4DE3-A7DE-0914DE511F61}"/>
                  </a:ext>
                </a:extLst>
              </p:cNvPr>
              <p:cNvSpPr txBox="1"/>
              <p:nvPr/>
            </p:nvSpPr>
            <p:spPr>
              <a:xfrm>
                <a:off x="3366445" y="5200410"/>
                <a:ext cx="3937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9A2A30C-AA94-4DE3-A7DE-0914DE51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45" y="5200410"/>
                <a:ext cx="393738" cy="307777"/>
              </a:xfrm>
              <a:prstGeom prst="rect">
                <a:avLst/>
              </a:prstGeom>
              <a:blipFill>
                <a:blip r:embed="rId11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A507A24-830A-4C6E-A1E5-7EC0EFF591C0}"/>
              </a:ext>
            </a:extLst>
          </p:cNvPr>
          <p:cNvSpPr/>
          <p:nvPr/>
        </p:nvSpPr>
        <p:spPr>
          <a:xfrm>
            <a:off x="944259" y="5059176"/>
            <a:ext cx="4053956" cy="888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2AC91BF-2720-42B6-AA4A-8B3E143D69F2}"/>
                  </a:ext>
                </a:extLst>
              </p:cNvPr>
              <p:cNvSpPr txBox="1"/>
              <p:nvPr/>
            </p:nvSpPr>
            <p:spPr>
              <a:xfrm>
                <a:off x="6939002" y="5527255"/>
                <a:ext cx="12110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smtClean="0">
                        <a:latin typeface="Cambria Math" panose="02040503050406030204" pitchFamily="18" charset="0"/>
                      </a:rPr>
                      <m:t>Maybe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600" dirty="0"/>
                  <a:t>Char</a:t>
                </a: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2AC91BF-2720-42B6-AA4A-8B3E143D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002" y="5527255"/>
                <a:ext cx="1211061" cy="246221"/>
              </a:xfrm>
              <a:prstGeom prst="rect">
                <a:avLst/>
              </a:prstGeom>
              <a:blipFill>
                <a:blip r:embed="rId12"/>
                <a:stretch>
                  <a:fillRect l="-1005" t="-27500" r="-351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B663E3B-7BF1-4E31-9D16-65D7E4E45333}"/>
                  </a:ext>
                </a:extLst>
              </p:cNvPr>
              <p:cNvSpPr txBox="1"/>
              <p:nvPr/>
            </p:nvSpPr>
            <p:spPr>
              <a:xfrm>
                <a:off x="8537139" y="5527255"/>
                <a:ext cx="10066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smtClean="0">
                        <a:latin typeface="Cambria Math" panose="02040503050406030204" pitchFamily="18" charset="0"/>
                      </a:rPr>
                      <m:t>Maybe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600" dirty="0"/>
                  <a:t>Int</a:t>
                </a: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B663E3B-7BF1-4E31-9D16-65D7E4E4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39" y="5527255"/>
                <a:ext cx="1006668" cy="246221"/>
              </a:xfrm>
              <a:prstGeom prst="rect">
                <a:avLst/>
              </a:prstGeom>
              <a:blipFill>
                <a:blip r:embed="rId13"/>
                <a:stretch>
                  <a:fillRect l="-1205" t="-27500" r="-3614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18A524D-D87A-4856-8CDB-114824C57667}"/>
                  </a:ext>
                </a:extLst>
              </p:cNvPr>
              <p:cNvSpPr txBox="1"/>
              <p:nvPr/>
            </p:nvSpPr>
            <p:spPr>
              <a:xfrm>
                <a:off x="9861795" y="5527255"/>
                <a:ext cx="11468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smtClean="0">
                        <a:latin typeface="Cambria Math" panose="02040503050406030204" pitchFamily="18" charset="0"/>
                      </a:rPr>
                      <m:t>Maybe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600" dirty="0"/>
                  <a:t>Bool</a:t>
                </a: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18A524D-D87A-4856-8CDB-114824C5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95" y="5527255"/>
                <a:ext cx="1146884" cy="246221"/>
              </a:xfrm>
              <a:prstGeom prst="rect">
                <a:avLst/>
              </a:prstGeom>
              <a:blipFill>
                <a:blip r:embed="rId14"/>
                <a:stretch>
                  <a:fillRect l="-2660" t="-27500" r="-425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C3E6FAA-0EF6-4582-A578-1F610D97112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150063" y="5650366"/>
            <a:ext cx="3870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043A74-6FFA-4C1B-80B7-EDC432F3F28E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543807" y="5650366"/>
            <a:ext cx="3179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01E2270-A8F6-41EE-A732-AF1EEF7E05BD}"/>
                  </a:ext>
                </a:extLst>
              </p:cNvPr>
              <p:cNvSpPr txBox="1"/>
              <p:nvPr/>
            </p:nvSpPr>
            <p:spPr>
              <a:xfrm>
                <a:off x="7685774" y="5141177"/>
                <a:ext cx="12732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>
                          <a:latin typeface="Cambria Math" panose="02040503050406030204" pitchFamily="18" charset="0"/>
                        </a:rPr>
                        <m:t>Maybe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01E2270-A8F6-41EE-A732-AF1EEF7E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774" y="5141177"/>
                <a:ext cx="1273259" cy="276999"/>
              </a:xfrm>
              <a:prstGeom prst="rect">
                <a:avLst/>
              </a:prstGeom>
              <a:blipFill>
                <a:blip r:embed="rId15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4CFD550-5113-4DEC-8338-69B316E62B6B}"/>
                  </a:ext>
                </a:extLst>
              </p:cNvPr>
              <p:cNvSpPr txBox="1"/>
              <p:nvPr/>
            </p:nvSpPr>
            <p:spPr>
              <a:xfrm>
                <a:off x="9135723" y="5141178"/>
                <a:ext cx="11807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Maybe</m:t>
                      </m:r>
                      <m:r>
                        <a:rPr kumimoji="1" lang="en-US" altLang="ja-JP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4CFD550-5113-4DEC-8338-69B316E62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23" y="5141178"/>
                <a:ext cx="1180700" cy="276999"/>
              </a:xfrm>
              <a:prstGeom prst="rect">
                <a:avLst/>
              </a:prstGeom>
              <a:blipFill>
                <a:blip r:embed="rId16"/>
                <a:stretch>
                  <a:fillRect l="-1036" r="-155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BA4405EA-BA38-4BB3-A1C6-FE6560521A00}"/>
              </a:ext>
            </a:extLst>
          </p:cNvPr>
          <p:cNvSpPr/>
          <p:nvPr/>
        </p:nvSpPr>
        <p:spPr>
          <a:xfrm>
            <a:off x="6895352" y="5059176"/>
            <a:ext cx="4392804" cy="888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7547642-BC22-457E-B989-072B88067259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4998215" y="5503198"/>
            <a:ext cx="1897137" cy="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552F8D01-EF07-4319-9C1A-0E8526671196}"/>
                  </a:ext>
                </a:extLst>
              </p:cNvPr>
              <p:cNvSpPr txBox="1"/>
              <p:nvPr/>
            </p:nvSpPr>
            <p:spPr>
              <a:xfrm>
                <a:off x="5308665" y="5009892"/>
                <a:ext cx="13314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>
                          <a:latin typeface="Cambria Math" panose="02040503050406030204" pitchFamily="18" charset="0"/>
                        </a:rPr>
                        <m:t>Maybe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552F8D01-EF07-4319-9C1A-0E8526671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65" y="5009892"/>
                <a:ext cx="1331439" cy="369332"/>
              </a:xfrm>
              <a:prstGeom prst="rect">
                <a:avLst/>
              </a:prstGeom>
              <a:blipFill>
                <a:blip r:embed="rId17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AE04E519-8316-4CC8-9A3A-01D17E282065}"/>
              </a:ext>
            </a:extLst>
          </p:cNvPr>
          <p:cNvSpPr/>
          <p:nvPr/>
        </p:nvSpPr>
        <p:spPr>
          <a:xfrm rot="10800000">
            <a:off x="5510095" y="4807798"/>
            <a:ext cx="799404" cy="16108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859C50C-EC1E-4577-9C83-71192B0E140D}"/>
              </a:ext>
            </a:extLst>
          </p:cNvPr>
          <p:cNvSpPr txBox="1"/>
          <p:nvPr/>
        </p:nvSpPr>
        <p:spPr>
          <a:xfrm>
            <a:off x="9861795" y="5964556"/>
            <a:ext cx="20471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（恒等関手は省略）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90E87D0-9126-400B-851D-A0E1ECA018EB}"/>
                  </a:ext>
                </a:extLst>
              </p:cNvPr>
              <p:cNvSpPr txBox="1"/>
              <p:nvPr/>
            </p:nvSpPr>
            <p:spPr>
              <a:xfrm>
                <a:off x="379397" y="4779223"/>
                <a:ext cx="7227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圏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90E87D0-9126-400B-851D-A0E1ECA01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7" y="4779223"/>
                <a:ext cx="722746" cy="307777"/>
              </a:xfrm>
              <a:prstGeom prst="rect">
                <a:avLst/>
              </a:prstGeom>
              <a:blipFill>
                <a:blip r:embed="rId18"/>
                <a:stretch>
                  <a:fillRect l="-2521" t="-28000" b="-4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962ACC0-ED8D-4CEC-A8AD-7671022F4C6C}"/>
                  </a:ext>
                </a:extLst>
              </p:cNvPr>
              <p:cNvSpPr txBox="1"/>
              <p:nvPr/>
            </p:nvSpPr>
            <p:spPr>
              <a:xfrm>
                <a:off x="6665656" y="4749682"/>
                <a:ext cx="7227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圏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962ACC0-ED8D-4CEC-A8AD-7671022F4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56" y="4749682"/>
                <a:ext cx="722746" cy="307777"/>
              </a:xfrm>
              <a:prstGeom prst="rect">
                <a:avLst/>
              </a:prstGeom>
              <a:blipFill>
                <a:blip r:embed="rId19"/>
                <a:stretch>
                  <a:fillRect l="-2521" t="-27451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8BBF20F-E0AB-4039-94CD-3CB2AA7F42D1}"/>
              </a:ext>
            </a:extLst>
          </p:cNvPr>
          <p:cNvSpPr txBox="1"/>
          <p:nvPr/>
        </p:nvSpPr>
        <p:spPr>
          <a:xfrm>
            <a:off x="370368" y="6005617"/>
            <a:ext cx="62697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/>
              <a:t>※https://qiita.com/</a:t>
            </a:r>
            <a:r>
              <a:rPr kumimoji="1" lang="en-US" altLang="ja-JP" sz="1600" dirty="0" err="1"/>
              <a:t>norkron</a:t>
            </a:r>
            <a:r>
              <a:rPr kumimoji="1" lang="en-US" altLang="ja-JP" sz="1600" dirty="0"/>
              <a:t>/items/237735106ee6e5333678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2663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以前の群論ネタや、他の人のネタを活かせた話ができて良かった。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自分の博士論文で、可換図式を利用して説明した。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圏を登場させたわけではないが、写像に対する証明が必要だったので、わかりやすくなった。</a:t>
            </a:r>
            <a:endParaRPr lang="en-US" altLang="ja-JP" sz="2400" dirty="0"/>
          </a:p>
          <a:p>
            <a:pPr>
              <a:defRPr/>
            </a:pPr>
            <a:r>
              <a:rPr lang="en-US" altLang="ja-JP" sz="2800" dirty="0"/>
              <a:t>Haskell</a:t>
            </a:r>
            <a:r>
              <a:rPr lang="ja-JP" altLang="en-US" sz="2800" dirty="0"/>
              <a:t>は（少し調べただけでも）奥が深かった。</a:t>
            </a:r>
            <a:endParaRPr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20D283-63E4-4372-ADCC-59587619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86" y="3114675"/>
            <a:ext cx="482062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写像と集合</a:t>
            </a:r>
            <a:endParaRPr lang="en-US" altLang="ja-JP" dirty="0"/>
          </a:p>
          <a:p>
            <a:r>
              <a:rPr lang="ja-JP" altLang="en-US" dirty="0"/>
              <a:t>線形代数における写像</a:t>
            </a:r>
            <a:endParaRPr lang="en-US" altLang="ja-JP" dirty="0"/>
          </a:p>
          <a:p>
            <a:r>
              <a:rPr kumimoji="1" lang="ja-JP" altLang="en-US" dirty="0"/>
              <a:t>代数的構造と圏</a:t>
            </a:r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BA5045E-E281-4A84-93E0-3E6E7068074C}"/>
              </a:ext>
            </a:extLst>
          </p:cNvPr>
          <p:cNvSpPr txBox="1">
            <a:spLocks/>
          </p:cNvSpPr>
          <p:nvPr/>
        </p:nvSpPr>
        <p:spPr>
          <a:xfrm>
            <a:off x="663191" y="308079"/>
            <a:ext cx="8060367" cy="58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圏論の基本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</a:t>
            </a:r>
            <a:r>
              <a:rPr lang="ja-JP" altLang="en-US" sz="2400" dirty="0"/>
              <a:t>（</a:t>
            </a:r>
            <a:r>
              <a:rPr lang="en-US" altLang="ja-JP" sz="2400" dirty="0"/>
              <a:t>Category Theory</a:t>
            </a:r>
            <a:r>
              <a:rPr lang="ja-JP" altLang="en-US" sz="2400" dirty="0"/>
              <a:t>）</a:t>
            </a:r>
            <a:r>
              <a:rPr lang="ja-JP" altLang="en-US" dirty="0"/>
              <a:t>とは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「数学的構造体 と その間の関係」を圏</a:t>
            </a:r>
            <a:r>
              <a:rPr lang="ja-JP" altLang="en-US" dirty="0"/>
              <a:t>（</a:t>
            </a:r>
            <a:r>
              <a:rPr lang="en-US" altLang="ja-JP" dirty="0"/>
              <a:t>Category</a:t>
            </a:r>
            <a:r>
              <a:rPr lang="ja-JP" altLang="en-US" dirty="0"/>
              <a:t>）</a:t>
            </a:r>
            <a:r>
              <a:rPr lang="ja-JP" altLang="en-US" sz="2800" dirty="0"/>
              <a:t>として扱う。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「矢印の数学」と呼ばれる、図式が命！</a:t>
            </a:r>
            <a:endParaRPr lang="en-US" altLang="ja-JP" sz="2400" dirty="0"/>
          </a:p>
          <a:p>
            <a:pPr>
              <a:defRPr/>
            </a:pP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10" y="2889681"/>
            <a:ext cx="2289841" cy="23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881524-2683-4506-A2DA-C34521A88E18}"/>
              </a:ext>
            </a:extLst>
          </p:cNvPr>
          <p:cNvSpPr txBox="1"/>
          <p:nvPr/>
        </p:nvSpPr>
        <p:spPr>
          <a:xfrm>
            <a:off x="8498056" y="5305289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図式の例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C7788-71E8-4D40-A45F-ED01B450BB69}"/>
              </a:ext>
            </a:extLst>
          </p:cNvPr>
          <p:cNvSpPr txBox="1"/>
          <p:nvPr/>
        </p:nvSpPr>
        <p:spPr>
          <a:xfrm>
            <a:off x="8891473" y="2324994"/>
            <a:ext cx="302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矢印＝関数、写像、変換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98EE6AC-5028-4F63-816E-1E53B95987BA}"/>
              </a:ext>
            </a:extLst>
          </p:cNvPr>
          <p:cNvSpPr/>
          <p:nvPr/>
        </p:nvSpPr>
        <p:spPr>
          <a:xfrm>
            <a:off x="1598196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1173FD7-727A-41F1-9D89-25B006071B24}"/>
              </a:ext>
            </a:extLst>
          </p:cNvPr>
          <p:cNvSpPr/>
          <p:nvPr/>
        </p:nvSpPr>
        <p:spPr>
          <a:xfrm>
            <a:off x="3799497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AA51AFB-9457-4478-9F0D-B2FC01F57EE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59339" y="2851257"/>
            <a:ext cx="10401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A6FF21-59AE-4A05-83D6-D9108DE35BA9}"/>
              </a:ext>
            </a:extLst>
          </p:cNvPr>
          <p:cNvSpPr txBox="1"/>
          <p:nvPr/>
        </p:nvSpPr>
        <p:spPr>
          <a:xfrm>
            <a:off x="2623307" y="2286894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DF590DD-450D-4DB3-8693-F00276A45542}"/>
              </a:ext>
            </a:extLst>
          </p:cNvPr>
          <p:cNvSpPr/>
          <p:nvPr/>
        </p:nvSpPr>
        <p:spPr>
          <a:xfrm>
            <a:off x="701133" y="3824198"/>
            <a:ext cx="1536892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物質量 </a:t>
            </a:r>
            <a:r>
              <a:rPr kumimoji="1" lang="en-US" altLang="ja-JP" dirty="0">
                <a:solidFill>
                  <a:schemeClr val="bg1"/>
                </a:solidFill>
              </a:rPr>
              <a:t>[mol]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D23F916-5047-4AB5-A03A-E159C337EE8A}"/>
              </a:ext>
            </a:extLst>
          </p:cNvPr>
          <p:cNvSpPr/>
          <p:nvPr/>
        </p:nvSpPr>
        <p:spPr>
          <a:xfrm>
            <a:off x="292907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DFD72BF-6FDA-4843-B657-833F3D8597F1}"/>
              </a:ext>
            </a:extLst>
          </p:cNvPr>
          <p:cNvSpPr/>
          <p:nvPr/>
        </p:nvSpPr>
        <p:spPr>
          <a:xfrm>
            <a:off x="485460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FF33FF5-E851-41D6-9063-DAC74AF31C5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090215" y="4034749"/>
            <a:ext cx="7643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273623-905B-4A0D-8297-8C76EF197B1E}"/>
              </a:ext>
            </a:extLst>
          </p:cNvPr>
          <p:cNvSpPr txBox="1"/>
          <p:nvPr/>
        </p:nvSpPr>
        <p:spPr>
          <a:xfrm>
            <a:off x="3764530" y="3381287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0BCDEC-9BD1-427A-AF71-22AA866ACE2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38025" y="4034749"/>
            <a:ext cx="691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B710D1-39ED-4A59-AB83-E8984C8407AD}"/>
              </a:ext>
            </a:extLst>
          </p:cNvPr>
          <p:cNvSpPr txBox="1"/>
          <p:nvPr/>
        </p:nvSpPr>
        <p:spPr>
          <a:xfrm>
            <a:off x="1568615" y="336443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モル体積 </a:t>
            </a:r>
            <a:r>
              <a:rPr lang="en-US" altLang="ja-JP" dirty="0"/>
              <a:t>[L/mol]</a:t>
            </a:r>
            <a:endParaRPr kumimoji="1" lang="ja-JP" altLang="en-US" sz="16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E9A650AA-96A9-4670-9216-FFF10557E1AF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rot="16200000" flipH="1">
            <a:off x="3452376" y="2262502"/>
            <a:ext cx="12700" cy="3965595"/>
          </a:xfrm>
          <a:prstGeom prst="bentConnector3">
            <a:avLst>
              <a:gd name="adj1" fmla="val 328572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957AD3-3817-4F69-B004-2AA9B0572159}"/>
              </a:ext>
            </a:extLst>
          </p:cNvPr>
          <p:cNvSpPr txBox="1"/>
          <p:nvPr/>
        </p:nvSpPr>
        <p:spPr>
          <a:xfrm>
            <a:off x="2516481" y="429017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分子量 </a:t>
            </a:r>
            <a:r>
              <a:rPr lang="en-US" altLang="ja-JP" dirty="0"/>
              <a:t>[g/mol]</a:t>
            </a:r>
            <a:endParaRPr kumimoji="1" lang="ja-JP" altLang="en-US" sz="1600" dirty="0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21341482-C8A6-4A32-94A2-613CC29765D2}"/>
              </a:ext>
            </a:extLst>
          </p:cNvPr>
          <p:cNvSpPr/>
          <p:nvPr/>
        </p:nvSpPr>
        <p:spPr>
          <a:xfrm rot="5400000">
            <a:off x="6586367" y="3939835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/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振り子の長さ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[m]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blipFill>
                <a:blip r:embed="rId3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/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振り子の周期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[s]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blipFill>
                <a:blip r:embed="rId4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65DCD-0158-4009-B3A5-90597FB1E16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759339" y="5571190"/>
            <a:ext cx="118315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/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8D3CB85-FC55-4BE7-A971-E86D5A0CC787}"/>
              </a:ext>
            </a:extLst>
          </p:cNvPr>
          <p:cNvSpPr txBox="1"/>
          <p:nvPr/>
        </p:nvSpPr>
        <p:spPr>
          <a:xfrm>
            <a:off x="273989" y="4877032"/>
            <a:ext cx="180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振り子の等時性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/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ra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9D38ADD-ADAC-48F5-B2BD-F09FAD382CC1}"/>
              </a:ext>
            </a:extLst>
          </p:cNvPr>
          <p:cNvSpPr txBox="1"/>
          <p:nvPr/>
        </p:nvSpPr>
        <p:spPr>
          <a:xfrm>
            <a:off x="5749949" y="2970337"/>
            <a:ext cx="26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関係に注目して図式化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圏論の歴史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抽象度が高い数学理論の一つ（数学の数学）。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数学の基礎を追求して生まれた概念、「数学とは矢印を引くことである」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03" y="2543917"/>
            <a:ext cx="1293027" cy="13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25A68C-80FD-4BA8-8C94-1783039BCB3D}"/>
              </a:ext>
            </a:extLst>
          </p:cNvPr>
          <p:cNvSpPr txBox="1"/>
          <p:nvPr/>
        </p:nvSpPr>
        <p:spPr>
          <a:xfrm>
            <a:off x="4183175" y="5372554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Grothendieck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96A358-D9BF-4CE4-8E8E-A06A5425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42801"/>
            <a:ext cx="2326300" cy="282975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762D88-C0BD-4A1B-91FF-0810B722AEA7}"/>
              </a:ext>
            </a:extLst>
          </p:cNvPr>
          <p:cNvSpPr txBox="1"/>
          <p:nvPr/>
        </p:nvSpPr>
        <p:spPr>
          <a:xfrm>
            <a:off x="2702286" y="5741886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代数幾何学全体を圏論で大幅に書き直そうとした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CD9F48-1EF0-4EAB-A160-4993DADB7437}"/>
              </a:ext>
            </a:extLst>
          </p:cNvPr>
          <p:cNvSpPr txBox="1"/>
          <p:nvPr/>
        </p:nvSpPr>
        <p:spPr>
          <a:xfrm>
            <a:off x="9621350" y="4365770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セミナー聴講者</a:t>
            </a:r>
            <a:endParaRPr kumimoji="1" lang="ja-JP" altLang="en-US" sz="1600" dirty="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D99B8F44-9D18-4F57-9A5B-4C5FC8209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6524" y="3451370"/>
            <a:ext cx="914400" cy="914400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1327563-B107-462F-87E0-F0E75A9CAC2F}"/>
              </a:ext>
            </a:extLst>
          </p:cNvPr>
          <p:cNvSpPr/>
          <p:nvPr/>
        </p:nvSpPr>
        <p:spPr>
          <a:xfrm>
            <a:off x="8029473" y="2782044"/>
            <a:ext cx="3476625" cy="450670"/>
          </a:xfrm>
          <a:prstGeom prst="wedgeRoundRectCallout">
            <a:avLst>
              <a:gd name="adj1" fmla="val 24148"/>
              <a:gd name="adj2" fmla="val 9470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その矢印はどんな仮定があるのか？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4372C4D-DAA0-43CD-9EFC-3B7014AF3281}"/>
              </a:ext>
            </a:extLst>
          </p:cNvPr>
          <p:cNvSpPr/>
          <p:nvPr/>
        </p:nvSpPr>
        <p:spPr>
          <a:xfrm>
            <a:off x="6681589" y="4051507"/>
            <a:ext cx="1976438" cy="450670"/>
          </a:xfrm>
          <a:prstGeom prst="wedgeRoundRectCallout">
            <a:avLst>
              <a:gd name="adj1" fmla="val -65415"/>
              <a:gd name="adj2" fmla="val -2982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何も仮定しない。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10203D-3E55-4D57-B203-B087AB4F8DC1}"/>
              </a:ext>
            </a:extLst>
          </p:cNvPr>
          <p:cNvSpPr txBox="1"/>
          <p:nvPr/>
        </p:nvSpPr>
        <p:spPr>
          <a:xfrm>
            <a:off x="5642370" y="2112629"/>
            <a:ext cx="425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抽象度の高さを物語る逸話</a:t>
            </a:r>
            <a:endParaRPr kumimoji="1" lang="ja-JP" altLang="en-US" sz="16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479376-9411-48F5-A225-AEC8DE1DBF7C}"/>
              </a:ext>
            </a:extLst>
          </p:cNvPr>
          <p:cNvSpPr txBox="1"/>
          <p:nvPr/>
        </p:nvSpPr>
        <p:spPr>
          <a:xfrm>
            <a:off x="427813" y="3523801"/>
            <a:ext cx="32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Hilbert</a:t>
            </a:r>
            <a:r>
              <a:rPr kumimoji="1" lang="ja-JP" altLang="en-US" sz="1600" dirty="0"/>
              <a:t>プログラム（</a:t>
            </a:r>
            <a:r>
              <a:rPr kumimoji="1" lang="en-US" altLang="ja-JP" sz="1600" dirty="0"/>
              <a:t>1900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 err="1"/>
              <a:t>Bourbaki</a:t>
            </a:r>
            <a:r>
              <a:rPr kumimoji="1" lang="ja-JP" altLang="en-US" sz="1600" dirty="0"/>
              <a:t>「数学原論」（</a:t>
            </a:r>
            <a:r>
              <a:rPr kumimoji="1" lang="en-US" altLang="ja-JP" sz="1600" dirty="0"/>
              <a:t>1939</a:t>
            </a:r>
            <a:r>
              <a:rPr kumimoji="1" lang="ja-JP" altLang="en-US" sz="1600" dirty="0"/>
              <a:t>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151E2D-8302-4CEC-AD92-127E9921BBDE}"/>
              </a:ext>
            </a:extLst>
          </p:cNvPr>
          <p:cNvSpPr txBox="1"/>
          <p:nvPr/>
        </p:nvSpPr>
        <p:spPr>
          <a:xfrm>
            <a:off x="809543" y="2148940"/>
            <a:ext cx="24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現代数学の歴史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A8830-32E0-4972-BDB4-767E296A09FF}"/>
              </a:ext>
            </a:extLst>
          </p:cNvPr>
          <p:cNvSpPr txBox="1"/>
          <p:nvPr/>
        </p:nvSpPr>
        <p:spPr>
          <a:xfrm>
            <a:off x="483259" y="2798044"/>
            <a:ext cx="300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20</a:t>
            </a:r>
            <a:r>
              <a:rPr kumimoji="1" lang="ja-JP" altLang="en-US" sz="1600" dirty="0"/>
              <a:t>世紀から数学全体を形式化・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厳密化して、整理する動向が流行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624B648-0D84-4886-836E-37AC2B212FF2}"/>
              </a:ext>
            </a:extLst>
          </p:cNvPr>
          <p:cNvCxnSpPr>
            <a:cxnSpLocks/>
          </p:cNvCxnSpPr>
          <p:nvPr/>
        </p:nvCxnSpPr>
        <p:spPr>
          <a:xfrm flipH="1">
            <a:off x="321453" y="2495176"/>
            <a:ext cx="333349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99FD2-61A5-44EB-BBAE-ABB3CBDDE13F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2482946"/>
            <a:ext cx="76105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84636348-4832-4A70-A61F-71FD048A63A5}"/>
              </a:ext>
            </a:extLst>
          </p:cNvPr>
          <p:cNvSpPr/>
          <p:nvPr/>
        </p:nvSpPr>
        <p:spPr>
          <a:xfrm rot="10800000">
            <a:off x="1430291" y="4365770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7BB6709-D24F-4139-9498-B262DEAE8810}"/>
              </a:ext>
            </a:extLst>
          </p:cNvPr>
          <p:cNvSpPr txBox="1"/>
          <p:nvPr/>
        </p:nvSpPr>
        <p:spPr>
          <a:xfrm>
            <a:off x="364074" y="4863637"/>
            <a:ext cx="322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集合・位相、代数幾何学、群論など、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様々な箇所で圏を用いて書ける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F7AFE7-77BC-49F7-AF55-D29DCF24A293}"/>
              </a:ext>
            </a:extLst>
          </p:cNvPr>
          <p:cNvSpPr txBox="1"/>
          <p:nvPr/>
        </p:nvSpPr>
        <p:spPr>
          <a:xfrm>
            <a:off x="8068480" y="5340687"/>
            <a:ext cx="373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実際、圏の例は難しいものが多いが、</a:t>
            </a:r>
            <a:endParaRPr lang="en-US" altLang="ja-JP" dirty="0"/>
          </a:p>
          <a:p>
            <a:pPr algn="ctr"/>
            <a:r>
              <a:rPr lang="ja-JP" altLang="en-US" dirty="0"/>
              <a:t>今回はなるべく易しい例だけを扱う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F92CFD1-E341-4BF0-9AC2-8E53E5C20ADB}"/>
              </a:ext>
            </a:extLst>
          </p:cNvPr>
          <p:cNvSpPr/>
          <p:nvPr/>
        </p:nvSpPr>
        <p:spPr>
          <a:xfrm>
            <a:off x="8096332" y="4671361"/>
            <a:ext cx="1200606" cy="450670"/>
          </a:xfrm>
          <a:prstGeom prst="wedgeRoundRectCallout">
            <a:avLst>
              <a:gd name="adj1" fmla="val 90035"/>
              <a:gd name="adj2" fmla="val -7226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4148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圏論の応用例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ネットワーク構造や概念の階層構造など、抽象度の高い関係性を整理するときに使われる。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C0DA4-A958-4DCE-9BA6-5883FD6CC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625" r="8375" b="1458"/>
          <a:stretch/>
        </p:blipFill>
        <p:spPr bwMode="auto">
          <a:xfrm>
            <a:off x="6996795" y="2995198"/>
            <a:ext cx="4079169" cy="26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4EC73-5DDA-4DF0-8B6B-2568C448D1A1}"/>
              </a:ext>
            </a:extLst>
          </p:cNvPr>
          <p:cNvSpPr txBox="1"/>
          <p:nvPr/>
        </p:nvSpPr>
        <p:spPr>
          <a:xfrm>
            <a:off x="6613116" y="2602598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「圏論と機械学習」をキーワードにした論文件数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A0A084-8E88-4356-A982-1D0D39212E5F}"/>
              </a:ext>
            </a:extLst>
          </p:cNvPr>
          <p:cNvSpPr txBox="1"/>
          <p:nvPr/>
        </p:nvSpPr>
        <p:spPr>
          <a:xfrm>
            <a:off x="7964288" y="5876796"/>
            <a:ext cx="40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その他、哲学・言語学（意味論）など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510AC8-B6A9-4856-98E4-D4DBF39B33E5}"/>
              </a:ext>
            </a:extLst>
          </p:cNvPr>
          <p:cNvSpPr txBox="1"/>
          <p:nvPr/>
        </p:nvSpPr>
        <p:spPr>
          <a:xfrm>
            <a:off x="1141861" y="2030360"/>
            <a:ext cx="415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関数型プログラミング言語における型理論</a:t>
            </a:r>
            <a:endParaRPr kumimoji="1" lang="ja-JP" altLang="en-US" sz="16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B236-61D3-414A-9B32-2918018137BB}"/>
              </a:ext>
            </a:extLst>
          </p:cNvPr>
          <p:cNvSpPr txBox="1"/>
          <p:nvPr/>
        </p:nvSpPr>
        <p:spPr>
          <a:xfrm>
            <a:off x="7678468" y="2034466"/>
            <a:ext cx="3092226" cy="38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機械学習理論の書き換え</a:t>
            </a:r>
            <a:endParaRPr kumimoji="1" lang="ja-JP" altLang="en-US" sz="16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2495BCE-E074-470D-95FF-72B4944F6D8D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8E17C45-0BA0-4522-84E4-57A2A23E5D81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7D5449-33A7-4884-9A71-868452DACC00}"/>
              </a:ext>
            </a:extLst>
          </p:cNvPr>
          <p:cNvSpPr txBox="1"/>
          <p:nvPr/>
        </p:nvSpPr>
        <p:spPr>
          <a:xfrm>
            <a:off x="519660" y="2577772"/>
            <a:ext cx="25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Web</a:t>
            </a:r>
            <a:r>
              <a:rPr lang="ja-JP" altLang="en-US" dirty="0"/>
              <a:t>プログラミング言語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A32BD4-D6CC-48EA-802A-3292DDEC56BB}"/>
              </a:ext>
            </a:extLst>
          </p:cNvPr>
          <p:cNvSpPr txBox="1"/>
          <p:nvPr/>
        </p:nvSpPr>
        <p:spPr>
          <a:xfrm>
            <a:off x="517055" y="4125057"/>
            <a:ext cx="40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関数型（型付き）プログラミング言語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5FDF44-21CE-434A-9EAD-450154B77FD9}"/>
              </a:ext>
            </a:extLst>
          </p:cNvPr>
          <p:cNvSpPr txBox="1"/>
          <p:nvPr/>
        </p:nvSpPr>
        <p:spPr>
          <a:xfrm>
            <a:off x="517055" y="5620465"/>
            <a:ext cx="2962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b="1" dirty="0">
                <a:solidFill>
                  <a:schemeClr val="accent4"/>
                </a:solidFill>
              </a:rPr>
              <a:t>Haskell</a:t>
            </a:r>
          </a:p>
          <a:p>
            <a:pPr algn="r"/>
            <a:r>
              <a:rPr lang="ja-JP" altLang="en-US" sz="1600" dirty="0"/>
              <a:t>（圏論に強く影響を受けている）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597063-C100-4001-8440-E874EBBDA723}"/>
              </a:ext>
            </a:extLst>
          </p:cNvPr>
          <p:cNvSpPr txBox="1"/>
          <p:nvPr/>
        </p:nvSpPr>
        <p:spPr>
          <a:xfrm>
            <a:off x="3053398" y="257014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(1990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912966-026E-44BA-9FFA-B42FF201FB75}"/>
              </a:ext>
            </a:extLst>
          </p:cNvPr>
          <p:cNvSpPr txBox="1"/>
          <p:nvPr/>
        </p:nvSpPr>
        <p:spPr>
          <a:xfrm>
            <a:off x="4322356" y="412316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(2010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899F21-F161-4BB7-BC8B-3BE475B206B2}"/>
              </a:ext>
            </a:extLst>
          </p:cNvPr>
          <p:cNvSpPr txBox="1"/>
          <p:nvPr/>
        </p:nvSpPr>
        <p:spPr>
          <a:xfrm>
            <a:off x="872662" y="294485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インターネット普及期、サーバーサイド開発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C65BD7-EFFC-41B6-886B-35AE3D17C648}"/>
              </a:ext>
            </a:extLst>
          </p:cNvPr>
          <p:cNvSpPr txBox="1"/>
          <p:nvPr/>
        </p:nvSpPr>
        <p:spPr>
          <a:xfrm>
            <a:off x="898757" y="4494558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スマートフォン普及期、フロントエンド大規模開発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849C1C-1FB5-4635-9895-0C06B22C5D53}"/>
              </a:ext>
            </a:extLst>
          </p:cNvPr>
          <p:cNvSpPr txBox="1"/>
          <p:nvPr/>
        </p:nvSpPr>
        <p:spPr>
          <a:xfrm>
            <a:off x="992329" y="3563472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Python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Ruby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PHP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7EDE84-A975-4037-A10C-23CBF8C830AA}"/>
              </a:ext>
            </a:extLst>
          </p:cNvPr>
          <p:cNvSpPr txBox="1"/>
          <p:nvPr/>
        </p:nvSpPr>
        <p:spPr>
          <a:xfrm>
            <a:off x="992329" y="520244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Rust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Kotlin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TypeScript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Swift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3E6101-7A7D-4B71-AEC9-A1BC0ED8CDF5}"/>
              </a:ext>
            </a:extLst>
          </p:cNvPr>
          <p:cNvSpPr txBox="1"/>
          <p:nvPr/>
        </p:nvSpPr>
        <p:spPr>
          <a:xfrm>
            <a:off x="883174" y="3240915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小規模アプリケーション開発、軽量なインタープリタ言語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C9DB01-675E-490A-9E85-763751A6B130}"/>
              </a:ext>
            </a:extLst>
          </p:cNvPr>
          <p:cNvSpPr txBox="1"/>
          <p:nvPr/>
        </p:nvSpPr>
        <p:spPr>
          <a:xfrm>
            <a:off x="891712" y="4844554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クライアントアプリも複雑な機能性、型付きで堅牢な言語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FB76BF-CD48-4064-A7DE-8ECB93F9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" t="23589" r="34637" b="32933"/>
          <a:stretch/>
        </p:blipFill>
        <p:spPr>
          <a:xfrm>
            <a:off x="3473855" y="5575047"/>
            <a:ext cx="2862593" cy="120299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7989D1-3289-481B-A47C-41EE9EE41224}"/>
              </a:ext>
            </a:extLst>
          </p:cNvPr>
          <p:cNvSpPr txBox="1"/>
          <p:nvPr/>
        </p:nvSpPr>
        <p:spPr>
          <a:xfrm>
            <a:off x="7239468" y="5569573"/>
            <a:ext cx="484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D. </a:t>
            </a:r>
            <a:r>
              <a:rPr lang="en-US" altLang="ja-JP" sz="1200" dirty="0" err="1"/>
              <a:t>Shiebler</a:t>
            </a:r>
            <a:r>
              <a:rPr lang="en-US" altLang="ja-JP" sz="1200" dirty="0"/>
              <a:t> et al.: “Category Theory in Machine Learning” (2021)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10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552C81C5-BBEF-4540-B4BE-CAA993174B31}"/>
              </a:ext>
            </a:extLst>
          </p:cNvPr>
          <p:cNvSpPr/>
          <p:nvPr/>
        </p:nvSpPr>
        <p:spPr>
          <a:xfrm>
            <a:off x="7697874" y="4432602"/>
            <a:ext cx="3045700" cy="9580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圏論を学ぶメリット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30100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抽象化・体系化・統一化が捗り、本質を見出せる。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CB2EAB-4762-442C-9FDA-B76A458ABC9B}"/>
              </a:ext>
            </a:extLst>
          </p:cNvPr>
          <p:cNvSpPr/>
          <p:nvPr/>
        </p:nvSpPr>
        <p:spPr>
          <a:xfrm>
            <a:off x="474178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EC67328-1792-4848-891E-4413BAE93643}"/>
              </a:ext>
            </a:extLst>
          </p:cNvPr>
          <p:cNvSpPr/>
          <p:nvPr/>
        </p:nvSpPr>
        <p:spPr>
          <a:xfrm>
            <a:off x="1944495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E82315-4F85-4AC2-BB86-8C6E14731D8B}"/>
              </a:ext>
            </a:extLst>
          </p:cNvPr>
          <p:cNvSpPr/>
          <p:nvPr/>
        </p:nvSpPr>
        <p:spPr>
          <a:xfrm>
            <a:off x="3489842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D0A1866-1BD9-4CFD-840E-417B356DACE1}"/>
              </a:ext>
            </a:extLst>
          </p:cNvPr>
          <p:cNvSpPr/>
          <p:nvPr/>
        </p:nvSpPr>
        <p:spPr>
          <a:xfrm>
            <a:off x="2386357" y="3036553"/>
            <a:ext cx="1811572" cy="4211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抽象的概念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71DC082-E7AC-48A1-A572-E9A387BA26E7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1036600" y="3457655"/>
            <a:ext cx="2255543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95C8556-BA2B-4D8F-8FAC-EE9B9CB58F5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2506917" y="3457655"/>
            <a:ext cx="785226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B9DE09-E13E-445E-9BB9-2F279ABD27B3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3292143" y="3457655"/>
            <a:ext cx="760121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A67A9FC-17E0-4D3B-8445-5CBA3818357B}"/>
              </a:ext>
            </a:extLst>
          </p:cNvPr>
          <p:cNvSpPr/>
          <p:nvPr/>
        </p:nvSpPr>
        <p:spPr>
          <a:xfrm>
            <a:off x="5035189" y="4808123"/>
            <a:ext cx="1124844" cy="4211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888E8AD-EEF3-4D23-B65D-D35310BB8FC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>
            <a:off x="4197929" y="3247104"/>
            <a:ext cx="1399682" cy="15610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F98639-2FB9-424A-BA3E-C246426DF4A7}"/>
              </a:ext>
            </a:extLst>
          </p:cNvPr>
          <p:cNvSpPr txBox="1"/>
          <p:nvPr/>
        </p:nvSpPr>
        <p:spPr>
          <a:xfrm>
            <a:off x="1100862" y="3891775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抽象化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A1B109-C95C-4EB0-8D7D-488F66C2F259}"/>
              </a:ext>
            </a:extLst>
          </p:cNvPr>
          <p:cNvSpPr txBox="1"/>
          <p:nvPr/>
        </p:nvSpPr>
        <p:spPr>
          <a:xfrm>
            <a:off x="4837490" y="3486558"/>
            <a:ext cx="11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新たな例を導出</a:t>
            </a:r>
            <a:endParaRPr kumimoji="1" lang="ja-JP" altLang="en-US" sz="16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A5A98D6-0650-488F-AE23-961549450B2A}"/>
              </a:ext>
            </a:extLst>
          </p:cNvPr>
          <p:cNvSpPr/>
          <p:nvPr/>
        </p:nvSpPr>
        <p:spPr>
          <a:xfrm>
            <a:off x="7697874" y="3218449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C78534A-9298-4D47-A473-037696B9381B}"/>
              </a:ext>
            </a:extLst>
          </p:cNvPr>
          <p:cNvSpPr/>
          <p:nvPr/>
        </p:nvSpPr>
        <p:spPr>
          <a:xfrm>
            <a:off x="9798137" y="3486558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BBBE8CF-0B75-40DF-999F-D270D78C863F}"/>
              </a:ext>
            </a:extLst>
          </p:cNvPr>
          <p:cNvSpPr/>
          <p:nvPr/>
        </p:nvSpPr>
        <p:spPr>
          <a:xfrm>
            <a:off x="7920678" y="4597572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C22C96B-B06C-43D9-9222-7CF238B631F5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792E87-EF50-4F68-9619-2438426BC64B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1FD7AB-C838-48E4-867E-3408747A01BB}"/>
              </a:ext>
            </a:extLst>
          </p:cNvPr>
          <p:cNvSpPr txBox="1"/>
          <p:nvPr/>
        </p:nvSpPr>
        <p:spPr>
          <a:xfrm>
            <a:off x="800327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共通点を見出すことで、物事の見通しが良くなる</a:t>
            </a:r>
            <a:endParaRPr kumimoji="1" lang="ja-JP" altLang="en-US" sz="16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D7824-0159-44CE-8240-BDA9C900BDF0}"/>
              </a:ext>
            </a:extLst>
          </p:cNvPr>
          <p:cNvSpPr txBox="1"/>
          <p:nvPr/>
        </p:nvSpPr>
        <p:spPr>
          <a:xfrm>
            <a:off x="6620622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複雑な関係から、包含・因果関係を見出せる</a:t>
            </a:r>
            <a:endParaRPr kumimoji="1" lang="ja-JP" altLang="en-US" sz="1600" b="1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0244C14-661D-4EFC-BA22-7D7EB28FAE3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8822718" y="3429000"/>
            <a:ext cx="975419" cy="2681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17F4C4E-D1A2-4E54-A62E-1C574515CA6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260296" y="3639551"/>
            <a:ext cx="222804" cy="9580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C4F37C3-9AE6-47B3-B712-08C10F19F067}"/>
              </a:ext>
            </a:extLst>
          </p:cNvPr>
          <p:cNvSpPr txBox="1"/>
          <p:nvPr/>
        </p:nvSpPr>
        <p:spPr>
          <a:xfrm>
            <a:off x="9586160" y="4490160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事象</a:t>
            </a:r>
            <a:r>
              <a:rPr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8F3E0C-4D6C-441A-958F-8174DD39C465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8260296" y="3639551"/>
            <a:ext cx="960428" cy="793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参考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検索すると、最近の解説文書が目立つ。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稲見泰宏：「圏論とプログラミング」（</a:t>
            </a:r>
            <a:r>
              <a:rPr lang="en-US" altLang="ja-JP" sz="2400" dirty="0"/>
              <a:t>2020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西郷甲矢人：「圏論的な＜ものの見方・考え方＞入門」（</a:t>
            </a:r>
            <a:r>
              <a:rPr lang="en-US" altLang="ja-JP" sz="2400" dirty="0"/>
              <a:t>2021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西郷甲矢人：「圏論の地平線」（</a:t>
            </a:r>
            <a:r>
              <a:rPr lang="en-US" altLang="ja-JP" sz="2400" dirty="0"/>
              <a:t>2022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99141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関数、写像、変換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矢印の呼び方は様々あるが、「写像」を使っておく。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0F22F2-8B61-4655-AF82-F469669A365A}"/>
              </a:ext>
            </a:extLst>
          </p:cNvPr>
          <p:cNvSpPr/>
          <p:nvPr/>
        </p:nvSpPr>
        <p:spPr>
          <a:xfrm>
            <a:off x="1602630" y="3516740"/>
            <a:ext cx="3143249" cy="1749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E09D42-5E99-4EF3-B711-FB455FC24FA4}"/>
              </a:ext>
            </a:extLst>
          </p:cNvPr>
          <p:cNvSpPr/>
          <p:nvPr/>
        </p:nvSpPr>
        <p:spPr>
          <a:xfrm>
            <a:off x="2440830" y="3894752"/>
            <a:ext cx="2305050" cy="1352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C49248D-F943-4EBA-8361-AD7FE13D9C3F}"/>
              </a:ext>
            </a:extLst>
          </p:cNvPr>
          <p:cNvSpPr/>
          <p:nvPr/>
        </p:nvSpPr>
        <p:spPr>
          <a:xfrm>
            <a:off x="3077232" y="4516322"/>
            <a:ext cx="1668647" cy="750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A7FAB3-1521-4C90-AE19-C4F469CFE581}"/>
              </a:ext>
            </a:extLst>
          </p:cNvPr>
          <p:cNvSpPr txBox="1"/>
          <p:nvPr/>
        </p:nvSpPr>
        <p:spPr>
          <a:xfrm>
            <a:off x="3480360" y="4700686"/>
            <a:ext cx="8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変換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D9D3E0-B9DB-4A68-B31C-48A4B93D98CB}"/>
              </a:ext>
            </a:extLst>
          </p:cNvPr>
          <p:cNvSpPr txBox="1"/>
          <p:nvPr/>
        </p:nvSpPr>
        <p:spPr>
          <a:xfrm>
            <a:off x="2335608" y="404007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関数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AE09BC-D0D6-4A23-99A6-D25580ED83E3}"/>
              </a:ext>
            </a:extLst>
          </p:cNvPr>
          <p:cNvSpPr txBox="1"/>
          <p:nvPr/>
        </p:nvSpPr>
        <p:spPr>
          <a:xfrm>
            <a:off x="1500837" y="356382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写像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A0F1E9-1FF0-4804-9A44-4C63DB3E7950}"/>
              </a:ext>
            </a:extLst>
          </p:cNvPr>
          <p:cNvSpPr txBox="1"/>
          <p:nvPr/>
        </p:nvSpPr>
        <p:spPr>
          <a:xfrm>
            <a:off x="1735335" y="5465131"/>
            <a:ext cx="260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※</a:t>
            </a:r>
            <a:r>
              <a:rPr lang="ja-JP" altLang="en-US" sz="1600" dirty="0"/>
              <a:t>同一視する場合もある</a:t>
            </a:r>
            <a:endParaRPr kumimoji="1" lang="ja-JP" altLang="en-US" sz="1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5D0A1A-EE8C-4BB9-9715-95320994202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325472" y="4885352"/>
            <a:ext cx="1536033" cy="913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D6F216-46AA-47E4-AB27-BE10A4403E3A}"/>
              </a:ext>
            </a:extLst>
          </p:cNvPr>
          <p:cNvSpPr txBox="1"/>
          <p:nvPr/>
        </p:nvSpPr>
        <p:spPr>
          <a:xfrm>
            <a:off x="5861505" y="5613928"/>
            <a:ext cx="32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自分自身の集合への写像を指す</a:t>
            </a:r>
            <a:endParaRPr kumimoji="1" lang="ja-JP" altLang="en-US" sz="16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B9B490A-BEAE-4099-A852-0C0CD38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91" y="3874729"/>
            <a:ext cx="1732209" cy="1716462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71F4264-5913-4A3D-ACB1-D26E49DDB6A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460452" y="4104568"/>
            <a:ext cx="2309485" cy="120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F852A5-E702-4CE7-948B-B32548BF6000}"/>
              </a:ext>
            </a:extLst>
          </p:cNvPr>
          <p:cNvSpPr txBox="1"/>
          <p:nvPr/>
        </p:nvSpPr>
        <p:spPr>
          <a:xfrm>
            <a:off x="5769937" y="3919902"/>
            <a:ext cx="36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二つの変数（値）の間の対応を示す</a:t>
            </a:r>
            <a:endParaRPr kumimoji="1" lang="ja-JP" altLang="en-US" sz="16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435FBB0-71BC-4163-8601-6D7F01494F35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 flipV="1">
            <a:off x="2625681" y="3328130"/>
            <a:ext cx="3080147" cy="4203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0CBFA4-47B4-49B4-93B9-A0118E667957}"/>
              </a:ext>
            </a:extLst>
          </p:cNvPr>
          <p:cNvSpPr txBox="1"/>
          <p:nvPr/>
        </p:nvSpPr>
        <p:spPr>
          <a:xfrm>
            <a:off x="5705828" y="3143464"/>
            <a:ext cx="30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二つの集合の間の対応を示す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/>
              <p:nvPr/>
            </p:nvSpPr>
            <p:spPr>
              <a:xfrm>
                <a:off x="3038474" y="1981615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74" y="1981615"/>
                <a:ext cx="1270155" cy="369332"/>
              </a:xfrm>
              <a:prstGeom prst="rect">
                <a:avLst/>
              </a:prstGeom>
              <a:blipFill>
                <a:blip r:embed="rId3"/>
                <a:stretch>
                  <a:fillRect l="-4785" r="-765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850429" y="1987391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29" y="1987391"/>
                <a:ext cx="257763" cy="369332"/>
              </a:xfrm>
              <a:prstGeom prst="rect">
                <a:avLst/>
              </a:prstGeom>
              <a:blipFill>
                <a:blip r:embed="rId4"/>
                <a:stretch>
                  <a:fillRect l="-14286" r="-9524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8652503" y="198659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503" y="1986597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5581" r="-2325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7222492" y="2166281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6898624" y="2449300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FC7A7BD0-A378-4653-99D3-5472FA07FACF}"/>
              </a:ext>
            </a:extLst>
          </p:cNvPr>
          <p:cNvSpPr/>
          <p:nvPr/>
        </p:nvSpPr>
        <p:spPr>
          <a:xfrm rot="5400000">
            <a:off x="5403822" y="2028138"/>
            <a:ext cx="692836" cy="425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7F8DCB0-E158-4E24-BC66-C213EBD18E41}"/>
              </a:ext>
            </a:extLst>
          </p:cNvPr>
          <p:cNvSpPr txBox="1"/>
          <p:nvPr/>
        </p:nvSpPr>
        <p:spPr>
          <a:xfrm>
            <a:off x="3038474" y="2449300"/>
            <a:ext cx="103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数式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7709477" y="168119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77" y="1681194"/>
                <a:ext cx="261738" cy="369332"/>
              </a:xfrm>
              <a:prstGeom prst="rect">
                <a:avLst/>
              </a:prstGeom>
              <a:blipFill>
                <a:blip r:embed="rId6"/>
                <a:stretch>
                  <a:fillRect l="-39535" r="-3255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/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b="1" dirty="0"/>
                  <a:t>の呼び方</a:t>
                </a: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blipFill>
                <a:blip r:embed="rId7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4918" r="-40441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104918" r="-40441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480769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7195</TotalTime>
  <Words>2985</Words>
  <Application>Microsoft Office PowerPoint</Application>
  <PresentationFormat>ワイド画面</PresentationFormat>
  <Paragraphs>644</Paragraphs>
  <Slides>29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Meiryo UI</vt:lpstr>
      <vt:lpstr>游ゴシック</vt:lpstr>
      <vt:lpstr>Arial</vt:lpstr>
      <vt:lpstr>Cambria Math</vt:lpstr>
      <vt:lpstr>Times New Roman</vt:lpstr>
      <vt:lpstr>Wingdings</vt:lpstr>
      <vt:lpstr>Yokogawa_Template_Standard</vt:lpstr>
      <vt:lpstr>圏論の基本</vt:lpstr>
      <vt:lpstr>近況</vt:lpstr>
      <vt:lpstr>アジェンダ</vt:lpstr>
      <vt:lpstr>圏論（Category Theory）とは</vt:lpstr>
      <vt:lpstr>圏論の歴史</vt:lpstr>
      <vt:lpstr>圏論の応用例</vt:lpstr>
      <vt:lpstr>圏論を学ぶメリット</vt:lpstr>
      <vt:lpstr>参考</vt:lpstr>
      <vt:lpstr>関数、写像、変換</vt:lpstr>
      <vt:lpstr>集合と写像の関係</vt:lpstr>
      <vt:lpstr>単射と全射</vt:lpstr>
      <vt:lpstr>写像の合成</vt:lpstr>
      <vt:lpstr>まとめ</vt:lpstr>
      <vt:lpstr>ベクトルのノルム</vt:lpstr>
      <vt:lpstr>ベクトルの写像</vt:lpstr>
      <vt:lpstr>線形変換</vt:lpstr>
      <vt:lpstr>次元定理</vt:lpstr>
      <vt:lpstr>まとめ</vt:lpstr>
      <vt:lpstr>体と閉性（復習）</vt:lpstr>
      <vt:lpstr>群（復習）</vt:lpstr>
      <vt:lpstr>代数的構造</vt:lpstr>
      <vt:lpstr>圏の定義</vt:lpstr>
      <vt:lpstr>圏の例</vt:lpstr>
      <vt:lpstr>圏の圏</vt:lpstr>
      <vt:lpstr>圏をベースにした概念</vt:lpstr>
      <vt:lpstr>プログラミング言語における圏</vt:lpstr>
      <vt:lpstr>Haskellにおける関手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932</cp:revision>
  <dcterms:created xsi:type="dcterms:W3CDTF">2022-01-26T00:23:42Z</dcterms:created>
  <dcterms:modified xsi:type="dcterms:W3CDTF">2023-01-26T06:59:20Z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2022-09-21T03:35:38Z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0</vt:lpwstr>
  </property>
</Properties>
</file>