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8"/>
  </p:notesMasterIdLst>
  <p:sldIdLst>
    <p:sldId id="269" r:id="rId2"/>
    <p:sldId id="352" r:id="rId3"/>
    <p:sldId id="358" r:id="rId4"/>
    <p:sldId id="319" r:id="rId5"/>
    <p:sldId id="317" r:id="rId6"/>
    <p:sldId id="318" r:id="rId7"/>
    <p:sldId id="380" r:id="rId8"/>
    <p:sldId id="381" r:id="rId9"/>
    <p:sldId id="384" r:id="rId10"/>
    <p:sldId id="387" r:id="rId11"/>
    <p:sldId id="388" r:id="rId12"/>
    <p:sldId id="362" r:id="rId13"/>
    <p:sldId id="390" r:id="rId14"/>
    <p:sldId id="391" r:id="rId15"/>
    <p:sldId id="377" r:id="rId16"/>
    <p:sldId id="353" r:id="rId17"/>
    <p:sldId id="392" r:id="rId18"/>
    <p:sldId id="286" r:id="rId19"/>
    <p:sldId id="320" r:id="rId20"/>
    <p:sldId id="393" r:id="rId21"/>
    <p:sldId id="373" r:id="rId22"/>
    <p:sldId id="374" r:id="rId23"/>
    <p:sldId id="375" r:id="rId24"/>
    <p:sldId id="376" r:id="rId25"/>
    <p:sldId id="378" r:id="rId26"/>
    <p:sldId id="35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3919" autoAdjust="0"/>
  </p:normalViewPr>
  <p:slideViewPr>
    <p:cSldViewPr snapToGrid="0">
      <p:cViewPr varScale="1">
        <p:scale>
          <a:sx n="56" d="100"/>
          <a:sy n="56" d="100"/>
        </p:scale>
        <p:origin x="952" y="44"/>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2023/1/31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a:t>
            </a:fld>
            <a:endParaRPr kumimoji="1" lang="ja-JP" altLang="en-US"/>
          </a:p>
        </p:txBody>
      </p:sp>
    </p:spTree>
    <p:extLst>
      <p:ext uri="{BB962C8B-B14F-4D97-AF65-F5344CB8AC3E}">
        <p14:creationId xmlns:p14="http://schemas.microsoft.com/office/powerpoint/2010/main" val="4263122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Next is analysis Result.</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First is about Differential Pressure between modules.</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There is the trend of DP, from left to right: 1</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st</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Stage DP, 2</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nd</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Stage DP, 3</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rd</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Stage DP.</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Vertical axis is DP. Horizontal axis is date.</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The red dotted line is assumed to be the timing of maintenance.</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These trends show that DP trends change before and after the maintenance event like CIP.</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However, information is not clear to identify the event.</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While the CIP interval, DP decay is limited in 0.1 psi/month, 1.5%/month based on 2022.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10</a:t>
            </a:fld>
            <a:endParaRPr kumimoji="1" lang="ja-JP" altLang="en-US"/>
          </a:p>
        </p:txBody>
      </p:sp>
    </p:spTree>
    <p:extLst>
      <p:ext uri="{BB962C8B-B14F-4D97-AF65-F5344CB8AC3E}">
        <p14:creationId xmlns:p14="http://schemas.microsoft.com/office/powerpoint/2010/main" val="1125803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Second is about TOC Removal Ratio.</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This is the trend of TOC Removal Ratio.</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Vertical axis is TOC Removal Ratio. Horizontal axis is date.</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TOC Removal Ratio were approximately 98.89 ± 0.95%.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The data below 99% were also scattered, and the reason and necessity of verification are not clear. We need to clarify.</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11</a:t>
            </a:fld>
            <a:endParaRPr kumimoji="1" lang="ja-JP" altLang="en-US"/>
          </a:p>
        </p:txBody>
      </p:sp>
    </p:spTree>
    <p:extLst>
      <p:ext uri="{BB962C8B-B14F-4D97-AF65-F5344CB8AC3E}">
        <p14:creationId xmlns:p14="http://schemas.microsoft.com/office/powerpoint/2010/main" val="2623715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Third is Conductivity.</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This trend in orange area is data of supply side that is RO 1</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st</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Feed Conductivity.</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These trends in blue area are data of permeate side that are RO 1</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st</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Stage Permeate Conductivity, RO 2</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nd</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Stage Permeate Conductivity and RO 3</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rd</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Stage Permeate Conductivity.</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RO 1</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st</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Feed Conductivity have remained flat.</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Constant conductivity means that the water quality is not change.</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On the other hand, trends in blue area that are 1</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st</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Stage Permeate Conductivity, RO 2</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nd</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Stage Permeate Conductivity and RO 3</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rd</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Stage Permeate Conductivity increase after June in 2022 that displayed by green area.</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Increasing conductivity means water quality is deterioration.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According to these treads, there is the possibility that RO membrane is clogged.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12</a:t>
            </a:fld>
            <a:endParaRPr kumimoji="1" lang="ja-JP" altLang="en-US"/>
          </a:p>
        </p:txBody>
      </p:sp>
    </p:spTree>
    <p:extLst>
      <p:ext uri="{BB962C8B-B14F-4D97-AF65-F5344CB8AC3E}">
        <p14:creationId xmlns:p14="http://schemas.microsoft.com/office/powerpoint/2010/main" val="2175948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Next is about Sulfuric Acid(</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アセッド</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and Anti-</a:t>
            </a:r>
            <a:r>
              <a:rPr lang="en-US" altLang="ja-JP" sz="1800" kern="100" dirty="0" err="1">
                <a:effectLst/>
                <a:latin typeface="游明朝" panose="02020400000000000000" pitchFamily="18" charset="-128"/>
                <a:ea typeface="游明朝" panose="02020400000000000000" pitchFamily="18" charset="-128"/>
                <a:cs typeface="Times New Roman" panose="02020603050405020304" pitchFamily="18" charset="0"/>
              </a:rPr>
              <a:t>scalant</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In the site, they use two types of chemical dosage, one is Sulfuric Acid and the other is Anti-</a:t>
            </a:r>
            <a:r>
              <a:rPr lang="en-US" altLang="ja-JP" sz="1800" kern="100" dirty="0" err="1">
                <a:effectLst/>
                <a:latin typeface="游明朝" panose="02020400000000000000" pitchFamily="18" charset="-128"/>
                <a:ea typeface="游明朝" panose="02020400000000000000" pitchFamily="18" charset="-128"/>
                <a:cs typeface="Times New Roman" panose="02020603050405020304" pitchFamily="18" charset="0"/>
              </a:rPr>
              <a:t>scalant</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Left side is RO Sulfuric Acid Dosing trend.</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Right side is Anti-</a:t>
            </a:r>
            <a:r>
              <a:rPr lang="en-US" altLang="ja-JP" sz="1800" kern="100" dirty="0" err="1">
                <a:effectLst/>
                <a:latin typeface="游明朝" panose="02020400000000000000" pitchFamily="18" charset="-128"/>
                <a:ea typeface="游明朝" panose="02020400000000000000" pitchFamily="18" charset="-128"/>
                <a:cs typeface="Times New Roman" panose="02020603050405020304" pitchFamily="18" charset="0"/>
              </a:rPr>
              <a:t>scalant</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Dosing trend.</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Both have remained flat.</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13</a:t>
            </a:fld>
            <a:endParaRPr kumimoji="1" lang="ja-JP" altLang="en-US"/>
          </a:p>
        </p:txBody>
      </p:sp>
    </p:spTree>
    <p:extLst>
      <p:ext uri="{BB962C8B-B14F-4D97-AF65-F5344CB8AC3E}">
        <p14:creationId xmlns:p14="http://schemas.microsoft.com/office/powerpoint/2010/main" val="37791965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Next is about the correlation.</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We check the correlation between RO 1st Stage Feed Pressure and RO 1st Stage Permeate Conductivity. We use the data from April to July in 2022.</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This figure show that the correlation is negative.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It matches the theoretical behavior of RO membrane.</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14</a:t>
            </a:fld>
            <a:endParaRPr kumimoji="1" lang="ja-JP" altLang="en-US"/>
          </a:p>
        </p:txBody>
      </p:sp>
    </p:spTree>
    <p:extLst>
      <p:ext uri="{BB962C8B-B14F-4D97-AF65-F5344CB8AC3E}">
        <p14:creationId xmlns:p14="http://schemas.microsoft.com/office/powerpoint/2010/main" val="29419838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Finally, I would like to talk about future tasks.</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We will analyze other data and construct water quality prediction and optimization models.</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The three points are under consideration, </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①</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viscosity of water at temperature </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②</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Chemical dosage </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③</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the salt rejection.</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We share the concrete image of water quality prediction and optimization modeling.</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Please look at the right side of the slide.</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First, prediction model.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We predict the Post-RO Water quality and flow rate from Pre data of that.</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Second, optimization modeling.</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We decide values of control (like how much chemical, we add, how to change the pressure) under the stander of Post-RO Water quality and flow rate (for example, adapting to law </a:t>
            </a:r>
            <a:r>
              <a:rPr lang="en-US" altLang="ja-JP" sz="1800" kern="100">
                <a:effectLst/>
                <a:latin typeface="游明朝" panose="02020400000000000000" pitchFamily="18" charset="-128"/>
                <a:ea typeface="游明朝" panose="02020400000000000000" pitchFamily="18" charset="-128"/>
                <a:cs typeface="Times New Roman" panose="02020603050405020304" pitchFamily="18" charset="0"/>
              </a:rPr>
              <a:t>regulation).</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That’s all. Thank you for listening.</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15</a:t>
            </a:fld>
            <a:endParaRPr kumimoji="1" lang="ja-JP" altLang="en-US"/>
          </a:p>
        </p:txBody>
      </p:sp>
    </p:spTree>
    <p:extLst>
      <p:ext uri="{BB962C8B-B14F-4D97-AF65-F5344CB8AC3E}">
        <p14:creationId xmlns:p14="http://schemas.microsoft.com/office/powerpoint/2010/main" val="15423679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18</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today’s agenda. There are three parts, first part is RO analytical policy, I will explain. Second part is </a:t>
            </a:r>
            <a:r>
              <a:rPr kumimoji="1" lang="en-US" altLang="ja-JP" dirty="0" err="1"/>
              <a:t>Lasvergenes</a:t>
            </a:r>
            <a:r>
              <a:rPr kumimoji="1" lang="en-US" altLang="ja-JP" dirty="0"/>
              <a:t> RO Data Analysis, </a:t>
            </a:r>
            <a:r>
              <a:rPr kumimoji="1" lang="en-US" altLang="ja-JP" dirty="0" err="1"/>
              <a:t>Imoto-san</a:t>
            </a:r>
            <a:r>
              <a:rPr kumimoji="1" lang="en-US" altLang="ja-JP" dirty="0"/>
              <a:t> explain. Final part is  Q&amp;A/discussion part.</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a:t>
            </a:fld>
            <a:endParaRPr kumimoji="1" lang="ja-JP" altLang="en-US"/>
          </a:p>
        </p:txBody>
      </p:sp>
    </p:spTree>
    <p:extLst>
      <p:ext uri="{BB962C8B-B14F-4D97-AF65-F5344CB8AC3E}">
        <p14:creationId xmlns:p14="http://schemas.microsoft.com/office/powerpoint/2010/main" val="1460468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First, I explain RO data analysis and optimization policy. This shows potable water reuse process. Water from sewage plant is treated by this process and supplied to potable reuse.</a:t>
            </a:r>
          </a:p>
          <a:p>
            <a:r>
              <a:rPr kumimoji="1" lang="en-US" altLang="ja-JP" dirty="0"/>
              <a:t>It mainly consists of UF, RO, UV, and AOP process units. The objective of RO optimization shows operating costs are ~. There are important costs in many places, for example, chemical cost, RO membrane cleaning cost, and electricity cost. Moreover, there are considering conditions in many places, for example, recover rate, water quality, and RO membrane life. So, optimization strategy is to select critical costs and conditions according to priority.</a:t>
            </a:r>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a:t>
            </a:fld>
            <a:endParaRPr kumimoji="1" lang="ja-JP" altLang="en-US"/>
          </a:p>
        </p:txBody>
      </p:sp>
    </p:spTree>
    <p:extLst>
      <p:ext uri="{BB962C8B-B14F-4D97-AF65-F5344CB8AC3E}">
        <p14:creationId xmlns:p14="http://schemas.microsoft.com/office/powerpoint/2010/main" val="2143575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The objective can be subdivided into the following three steps. First step is considering~, to reduce excessive~. Second step is considering ~ that is monitoring the clogging, to clean when the clogging status~. Third step is considering ~ that is the life extension, to~. First stage can be rephrased as optimization of membrane condition fixed. On the contrary, Second and third steps can be rephrased as monitoring membrane condition taking advantage of optimization.</a:t>
            </a:r>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4</a:t>
            </a:fld>
            <a:endParaRPr kumimoji="1" lang="ja-JP" altLang="en-US"/>
          </a:p>
        </p:txBody>
      </p:sp>
    </p:spTree>
    <p:extLst>
      <p:ext uri="{BB962C8B-B14F-4D97-AF65-F5344CB8AC3E}">
        <p14:creationId xmlns:p14="http://schemas.microsoft.com/office/powerpoint/2010/main" val="2460396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Based on the steps, RO analytical policy is to expand the control and considered value step by step. First step is to control and consider yellow values. Green values are added in second step and red values are added in third step as well.</a:t>
            </a:r>
            <a:r>
              <a:rPr kumimoji="1" lang="ja-JP" altLang="en-US" dirty="0"/>
              <a:t> </a:t>
            </a:r>
            <a:r>
              <a:rPr kumimoji="1" lang="en-US" altLang="ja-JP" dirty="0"/>
              <a:t>But gray regions are considered as given area in RO optimization, so they are fixed to actual value when calculation.</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5</a:t>
            </a:fld>
            <a:endParaRPr kumimoji="1" lang="ja-JP" altLang="en-US"/>
          </a:p>
        </p:txBody>
      </p:sp>
    </p:spTree>
    <p:extLst>
      <p:ext uri="{BB962C8B-B14F-4D97-AF65-F5344CB8AC3E}">
        <p14:creationId xmlns:p14="http://schemas.microsoft.com/office/powerpoint/2010/main" val="2040116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We are trying the first step now. This is an overview in first step. Optimization is to reduce chemical costs ~ Post-RO. And modeling is to predict ~. Please have a look at the lower figure. Left is water quality and flow rate in pre-RO. We try to predict water quality in post-RO from left data. After that, we try to decide the best operation values from right data by optimization. So, we need to build the quality prediction model and optimization model. This is the end of the explanation of RO analytical policy. I’ll switch to </a:t>
            </a:r>
            <a:r>
              <a:rPr kumimoji="1" lang="en-US" altLang="ja-JP" dirty="0" err="1"/>
              <a:t>Imoto-san</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6</a:t>
            </a:fld>
            <a:endParaRPr kumimoji="1" lang="ja-JP" altLang="en-US"/>
          </a:p>
        </p:txBody>
      </p:sp>
    </p:spTree>
    <p:extLst>
      <p:ext uri="{BB962C8B-B14F-4D97-AF65-F5344CB8AC3E}">
        <p14:creationId xmlns:p14="http://schemas.microsoft.com/office/powerpoint/2010/main" val="1391850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Next, I would like to talk about the </a:t>
            </a:r>
            <a:r>
              <a:rPr lang="en-US" altLang="ja-JP" sz="1800" kern="100" dirty="0" err="1">
                <a:effectLst/>
                <a:latin typeface="游明朝" panose="02020400000000000000" pitchFamily="18" charset="-128"/>
                <a:ea typeface="游明朝" panose="02020400000000000000" pitchFamily="18" charset="-128"/>
                <a:cs typeface="Times New Roman" panose="02020603050405020304" pitchFamily="18" charset="0"/>
              </a:rPr>
              <a:t>LasVirgenes</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(Municipal Water District) RO Data Analysis.</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This part consists of 4 topics,</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①</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Data Description</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②</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Focus Points</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③</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Result</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④</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Future Tasks.</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7</a:t>
            </a:fld>
            <a:endParaRPr kumimoji="1" lang="ja-JP" altLang="en-US"/>
          </a:p>
        </p:txBody>
      </p:sp>
    </p:spTree>
    <p:extLst>
      <p:ext uri="{BB962C8B-B14F-4D97-AF65-F5344CB8AC3E}">
        <p14:creationId xmlns:p14="http://schemas.microsoft.com/office/powerpoint/2010/main" val="1968716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Now, Let’s start with Data Description. First is overall view of the RO membrane system of Las </a:t>
            </a:r>
            <a:r>
              <a:rPr lang="en-US" altLang="ja-JP" sz="1800" kern="100" dirty="0" err="1">
                <a:effectLst/>
                <a:latin typeface="游明朝" panose="02020400000000000000" pitchFamily="18" charset="-128"/>
                <a:ea typeface="游明朝" panose="02020400000000000000" pitchFamily="18" charset="-128"/>
                <a:cs typeface="Times New Roman" panose="02020603050405020304" pitchFamily="18" charset="0"/>
              </a:rPr>
              <a:t>Virgenes</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The RO system of Las </a:t>
            </a:r>
            <a:r>
              <a:rPr lang="en-US" altLang="ja-JP" sz="1800" kern="100" dirty="0" err="1">
                <a:effectLst/>
                <a:latin typeface="游明朝" panose="02020400000000000000" pitchFamily="18" charset="-128"/>
                <a:ea typeface="游明朝" panose="02020400000000000000" pitchFamily="18" charset="-128"/>
                <a:cs typeface="Times New Roman" panose="02020603050405020304" pitchFamily="18" charset="0"/>
              </a:rPr>
              <a:t>Virgenes</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consists of three stages, 1</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st</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2</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nd</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3</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rd</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stage from the upstream.</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RO membranes are Toray’s TM720-370.</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〇×</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marks are the measuring point. They collect the data like pressure, conductivity, TOC and so on.</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〇</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P indicates the place of pump.</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About three years data from 2020 are available. We converted minute data to daily trend.</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Through the daily trend, we wanted to see the long-term trend of each variable.</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8</a:t>
            </a:fld>
            <a:endParaRPr kumimoji="1" lang="ja-JP" altLang="en-US"/>
          </a:p>
        </p:txBody>
      </p:sp>
    </p:spTree>
    <p:extLst>
      <p:ext uri="{BB962C8B-B14F-4D97-AF65-F5344CB8AC3E}">
        <p14:creationId xmlns:p14="http://schemas.microsoft.com/office/powerpoint/2010/main" val="2183580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Next is Focus Points on the analysis.</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We select 3 key data, </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① </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Differential Pressure between modules </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②</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TOC Removal Ratio </a:t>
            </a:r>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③</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Conductivity.</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Firstly, we calculate 1</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st</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Stage DP, 2</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nd</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Stage DP and 3</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rd</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DP.</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1</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st</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Stage DP equals 1</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st</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Stage Feed Pressure – 2</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nd</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Stage Feed Pressure.</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2</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nd</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Stage DP equals 2</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nd</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Stage Feed Pressure – 2</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nd</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Stage Concentrate Pressure.</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3</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rd</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Stage DP equals 3</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rd</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Stage Feed Pressure – 3</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rd</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Stage Concentrate Pressure.</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Secondly, we calculate TOC Removal Ratio.</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TOC Removal Ratio is Feed TOC at RO 1</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st</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stage – combined permeate TOC divided by Feed TOC at RO 1</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st</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stage (</a:t>
            </a:r>
            <a:r>
              <a:rPr lang="en-US" altLang="ja-JP" sz="2800" b="0" i="0" dirty="0">
                <a:solidFill>
                  <a:srgbClr val="3E3A39"/>
                </a:solidFill>
                <a:effectLst/>
                <a:latin typeface="YakuHanJP"/>
              </a:rPr>
              <a:t>multiplied by</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100. </a:t>
            </a: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It is an indicator for checking water quality on site.</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Thirdly, we focus on conductivity.</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9</a:t>
            </a:fld>
            <a:endParaRPr kumimoji="1" lang="ja-JP" altLang="en-US"/>
          </a:p>
        </p:txBody>
      </p:sp>
    </p:spTree>
    <p:extLst>
      <p:ext uri="{BB962C8B-B14F-4D97-AF65-F5344CB8AC3E}">
        <p14:creationId xmlns:p14="http://schemas.microsoft.com/office/powerpoint/2010/main" val="3878695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2023 2 1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80.png"/><Relationship Id="rId7" Type="http://schemas.openxmlformats.org/officeDocument/2006/relationships/image" Target="../media/image120.png"/><Relationship Id="rId2" Type="http://schemas.openxmlformats.org/officeDocument/2006/relationships/image" Target="../media/image70.png"/><Relationship Id="rId1" Type="http://schemas.openxmlformats.org/officeDocument/2006/relationships/slideLayout" Target="../slideLayouts/slideLayout12.xml"/><Relationship Id="rId6" Type="http://schemas.openxmlformats.org/officeDocument/2006/relationships/image" Target="../media/image110.png"/><Relationship Id="rId5" Type="http://schemas.openxmlformats.org/officeDocument/2006/relationships/image" Target="../media/image100.png"/><Relationship Id="rId10" Type="http://schemas.openxmlformats.org/officeDocument/2006/relationships/image" Target="../media/image150.png"/><Relationship Id="rId4" Type="http://schemas.openxmlformats.org/officeDocument/2006/relationships/image" Target="../media/image90.png"/><Relationship Id="rId9" Type="http://schemas.openxmlformats.org/officeDocument/2006/relationships/image" Target="../media/image14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normAutofit/>
          </a:bodyPr>
          <a:lstStyle/>
          <a:p>
            <a:r>
              <a:rPr lang="en-US" altLang="ja-JP" sz="2800" dirty="0"/>
              <a:t>NAWI RO Analysis</a:t>
            </a:r>
            <a:r>
              <a:rPr lang="ja-JP" altLang="en-US" sz="2800" dirty="0"/>
              <a:t> </a:t>
            </a:r>
            <a:r>
              <a:rPr lang="en-US" altLang="ja-JP" sz="2800" dirty="0"/>
              <a:t>Progress</a:t>
            </a:r>
            <a:r>
              <a:rPr lang="ja-JP" altLang="en-US" sz="2800" dirty="0"/>
              <a:t> </a:t>
            </a:r>
            <a:r>
              <a:rPr lang="en-US" altLang="ja-JP" sz="2800" dirty="0"/>
              <a:t>Report</a:t>
            </a:r>
            <a:endParaRPr lang="ja-JP" altLang="en-US" sz="2800" dirty="0"/>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a:xfrm>
            <a:off x="5264402" y="4681725"/>
            <a:ext cx="5613148" cy="416078"/>
          </a:xfrm>
        </p:spPr>
        <p:txBody>
          <a:bodyPr/>
          <a:lstStyle/>
          <a:p>
            <a:r>
              <a:rPr lang="en-US" altLang="ja-JP" dirty="0"/>
              <a:t>M. </a:t>
            </a:r>
            <a:r>
              <a:rPr lang="en-US" altLang="ja-JP" dirty="0" err="1"/>
              <a:t>Kawata</a:t>
            </a:r>
            <a:r>
              <a:rPr lang="en-US" altLang="ja-JP" dirty="0"/>
              <a:t>, W. Kumagai, R. </a:t>
            </a:r>
            <a:r>
              <a:rPr lang="en-US" altLang="ja-JP" dirty="0" err="1"/>
              <a:t>Imoto</a:t>
            </a:r>
            <a:endParaRPr lang="ja-JP" altLang="en-US" dirty="0"/>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US" altLang="ja-JP" dirty="0"/>
              <a:t>Operational Excellence Gr., Project Design Dev., </a:t>
            </a:r>
          </a:p>
          <a:p>
            <a:r>
              <a:rPr lang="en-US" altLang="ja-JP" dirty="0"/>
              <a:t>Innovation Center, MKHQ, YHQ</a:t>
            </a:r>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February 1st, 2023</a:t>
            </a:r>
            <a:endParaRPr lang="ja-JP" altLang="en-US" dirty="0"/>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solidFill>
              </a:rPr>
              <a:t>SGDC</a:t>
            </a:r>
            <a:endParaRPr lang="ja-JP" altLang="en-US" sz="2400" dirty="0">
              <a:solidFill>
                <a:schemeClr val="bg1"/>
              </a:solidFill>
            </a:endParaRP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7CD92920-5867-4696-8509-88F93104309A}"/>
              </a:ext>
            </a:extLst>
          </p:cNvPr>
          <p:cNvSpPr/>
          <p:nvPr/>
        </p:nvSpPr>
        <p:spPr>
          <a:xfrm>
            <a:off x="79829" y="6030686"/>
            <a:ext cx="11633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21174"/>
            <a:ext cx="11400125" cy="518094"/>
          </a:xfrm>
        </p:spPr>
        <p:txBody>
          <a:bodyPr>
            <a:normAutofit/>
          </a:bodyPr>
          <a:lstStyle/>
          <a:p>
            <a:r>
              <a:rPr kumimoji="1" lang="en-US" altLang="ja-JP" sz="2800" dirty="0"/>
              <a:t>Differential Pressure between modules</a:t>
            </a:r>
            <a:endParaRPr lang="ja-JP" alt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3559628"/>
          </a:xfrm>
        </p:spPr>
        <p:txBody>
          <a:bodyPr/>
          <a:lstStyle/>
          <a:p>
            <a:endParaRPr lang="en-US" altLang="ja-JP" sz="2800" dirty="0"/>
          </a:p>
          <a:p>
            <a:endParaRPr lang="en-US" altLang="ja-JP" sz="2800" dirty="0"/>
          </a:p>
          <a:p>
            <a:endParaRPr lang="en-US" altLang="ja-JP" sz="2800" dirty="0"/>
          </a:p>
        </p:txBody>
      </p:sp>
      <p:sp>
        <p:nvSpPr>
          <p:cNvPr id="7" name="テキスト ボックス 6">
            <a:extLst>
              <a:ext uri="{FF2B5EF4-FFF2-40B4-BE49-F238E27FC236}">
                <a16:creationId xmlns:a16="http://schemas.microsoft.com/office/drawing/2014/main" id="{BACF69BC-79A6-4522-AB55-9063EB4985DF}"/>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 Data RO Analysis </a:t>
            </a:r>
            <a:r>
              <a:rPr lang="ja-JP" altLang="en-US" sz="1600" b="1" dirty="0">
                <a:solidFill>
                  <a:schemeClr val="bg1"/>
                </a:solidFill>
              </a:rPr>
              <a:t>　③</a:t>
            </a:r>
            <a:r>
              <a:rPr lang="en-US" altLang="ja-JP" sz="1600" b="1" dirty="0">
                <a:solidFill>
                  <a:schemeClr val="bg1"/>
                </a:solidFill>
              </a:rPr>
              <a:t>Result</a:t>
            </a:r>
            <a:endParaRPr kumimoji="1" lang="ja-JP" altLang="en-US" sz="1600" b="1" dirty="0">
              <a:solidFill>
                <a:schemeClr val="bg1"/>
              </a:solidFill>
            </a:endParaRPr>
          </a:p>
        </p:txBody>
      </p:sp>
      <p:sp>
        <p:nvSpPr>
          <p:cNvPr id="8" name="テキスト プレースホルダー 5">
            <a:extLst>
              <a:ext uri="{FF2B5EF4-FFF2-40B4-BE49-F238E27FC236}">
                <a16:creationId xmlns:a16="http://schemas.microsoft.com/office/drawing/2014/main" id="{0F98FC45-0DDC-4504-B5C1-270594542781}"/>
              </a:ext>
            </a:extLst>
          </p:cNvPr>
          <p:cNvSpPr txBox="1">
            <a:spLocks/>
          </p:cNvSpPr>
          <p:nvPr/>
        </p:nvSpPr>
        <p:spPr>
          <a:xfrm>
            <a:off x="575051" y="901500"/>
            <a:ext cx="11341887" cy="1894954"/>
          </a:xfrm>
          <a:prstGeom prst="rect">
            <a:avLst/>
          </a:prstGeom>
        </p:spPr>
        <p:txBody>
          <a:bodyPr vert="horz" lIns="91440" tIns="45720" rIns="91440" bIns="45720" rtlCol="0">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en-US" altLang="ja-JP" sz="2400" dirty="0"/>
              <a:t>DP trends change before and after the maintenance event like CIP.</a:t>
            </a:r>
            <a:br>
              <a:rPr lang="en-US" altLang="ja-JP" sz="2400" dirty="0"/>
            </a:br>
            <a:r>
              <a:rPr lang="en-US" altLang="ja-JP" sz="2400" dirty="0"/>
              <a:t>However, information is not clear to identify the event.</a:t>
            </a:r>
          </a:p>
          <a:p>
            <a:pPr lvl="1"/>
            <a:r>
              <a:rPr lang="en-US" altLang="ja-JP" sz="2400" dirty="0"/>
              <a:t>While the CIP interval, DP decay is limited in 0.1 psi/month, 1.5%/month based on 2022. </a:t>
            </a:r>
            <a:endParaRPr lang="en-US" altLang="ja-JP" sz="2800" dirty="0"/>
          </a:p>
        </p:txBody>
      </p:sp>
      <p:pic>
        <p:nvPicPr>
          <p:cNvPr id="9" name="図 8">
            <a:extLst>
              <a:ext uri="{FF2B5EF4-FFF2-40B4-BE49-F238E27FC236}">
                <a16:creationId xmlns:a16="http://schemas.microsoft.com/office/drawing/2014/main" id="{BAADEBD9-4E16-4051-A6D6-33FEBCD3C823}"/>
              </a:ext>
            </a:extLst>
          </p:cNvPr>
          <p:cNvPicPr/>
          <p:nvPr/>
        </p:nvPicPr>
        <p:blipFill rotWithShape="1">
          <a:blip r:embed="rId3" cstate="print">
            <a:extLst>
              <a:ext uri="{28A0092B-C50C-407E-A947-70E740481C1C}">
                <a14:useLocalDpi xmlns:a14="http://schemas.microsoft.com/office/drawing/2010/main" val="0"/>
              </a:ext>
            </a:extLst>
          </a:blip>
          <a:srcRect t="1674" r="49664" b="2644"/>
          <a:stretch/>
        </p:blipFill>
        <p:spPr bwMode="auto">
          <a:xfrm>
            <a:off x="275062" y="3128553"/>
            <a:ext cx="3868828" cy="2882731"/>
          </a:xfrm>
          <a:prstGeom prst="rect">
            <a:avLst/>
          </a:prstGeom>
          <a:noFill/>
          <a:ln>
            <a:noFill/>
          </a:ln>
          <a:extLst>
            <a:ext uri="{53640926-AAD7-44D8-BBD7-CCE9431645EC}">
              <a14:shadowObscured xmlns:a14="http://schemas.microsoft.com/office/drawing/2010/main"/>
            </a:ext>
          </a:extLst>
        </p:spPr>
      </p:pic>
      <p:pic>
        <p:nvPicPr>
          <p:cNvPr id="10" name="図 9">
            <a:extLst>
              <a:ext uri="{FF2B5EF4-FFF2-40B4-BE49-F238E27FC236}">
                <a16:creationId xmlns:a16="http://schemas.microsoft.com/office/drawing/2014/main" id="{6A84B121-9FAD-418A-9E4A-3B2C3F4A2B64}"/>
              </a:ext>
            </a:extLst>
          </p:cNvPr>
          <p:cNvPicPr/>
          <p:nvPr/>
        </p:nvPicPr>
        <p:blipFill rotWithShape="1">
          <a:blip r:embed="rId4" cstate="print">
            <a:extLst>
              <a:ext uri="{28A0092B-C50C-407E-A947-70E740481C1C}">
                <a14:useLocalDpi xmlns:a14="http://schemas.microsoft.com/office/drawing/2010/main" val="0"/>
              </a:ext>
            </a:extLst>
          </a:blip>
          <a:srcRect t="1488" b="2671"/>
          <a:stretch/>
        </p:blipFill>
        <p:spPr bwMode="auto">
          <a:xfrm>
            <a:off x="7927669" y="3342239"/>
            <a:ext cx="3688411" cy="2667169"/>
          </a:xfrm>
          <a:prstGeom prst="rect">
            <a:avLst/>
          </a:prstGeom>
          <a:noFill/>
          <a:ln>
            <a:noFill/>
          </a:ln>
          <a:extLst>
            <a:ext uri="{53640926-AAD7-44D8-BBD7-CCE9431645EC}">
              <a14:shadowObscured xmlns:a14="http://schemas.microsoft.com/office/drawing/2010/main"/>
            </a:ext>
          </a:extLst>
        </p:spPr>
      </p:pic>
      <p:pic>
        <p:nvPicPr>
          <p:cNvPr id="11" name="図 10">
            <a:extLst>
              <a:ext uri="{FF2B5EF4-FFF2-40B4-BE49-F238E27FC236}">
                <a16:creationId xmlns:a16="http://schemas.microsoft.com/office/drawing/2014/main" id="{EABC2111-68C8-41F1-83ED-D86AC7BA4644}"/>
              </a:ext>
            </a:extLst>
          </p:cNvPr>
          <p:cNvPicPr/>
          <p:nvPr/>
        </p:nvPicPr>
        <p:blipFill rotWithShape="1">
          <a:blip r:embed="rId3" cstate="print">
            <a:extLst>
              <a:ext uri="{28A0092B-C50C-407E-A947-70E740481C1C}">
                <a14:useLocalDpi xmlns:a14="http://schemas.microsoft.com/office/drawing/2010/main" val="0"/>
              </a:ext>
            </a:extLst>
          </a:blip>
          <a:srcRect l="52012" t="1674" b="2644"/>
          <a:stretch/>
        </p:blipFill>
        <p:spPr bwMode="auto">
          <a:xfrm>
            <a:off x="4114633" y="3128553"/>
            <a:ext cx="3688411" cy="2882731"/>
          </a:xfrm>
          <a:prstGeom prst="rect">
            <a:avLst/>
          </a:prstGeom>
          <a:noFill/>
          <a:ln>
            <a:noFill/>
          </a:ln>
          <a:extLst>
            <a:ext uri="{53640926-AAD7-44D8-BBD7-CCE9431645EC}">
              <a14:shadowObscured xmlns:a14="http://schemas.microsoft.com/office/drawing/2010/main"/>
            </a:ext>
          </a:extLst>
        </p:spPr>
      </p:pic>
      <p:sp>
        <p:nvSpPr>
          <p:cNvPr id="4" name="テキスト ボックス 3">
            <a:extLst>
              <a:ext uri="{FF2B5EF4-FFF2-40B4-BE49-F238E27FC236}">
                <a16:creationId xmlns:a16="http://schemas.microsoft.com/office/drawing/2014/main" id="{6E458227-9022-4862-93F6-23ED05BA4EA8}"/>
              </a:ext>
            </a:extLst>
          </p:cNvPr>
          <p:cNvSpPr txBox="1"/>
          <p:nvPr/>
        </p:nvSpPr>
        <p:spPr>
          <a:xfrm>
            <a:off x="1141170" y="6194295"/>
            <a:ext cx="2136611" cy="338554"/>
          </a:xfrm>
          <a:prstGeom prst="rect">
            <a:avLst/>
          </a:prstGeom>
          <a:noFill/>
        </p:spPr>
        <p:txBody>
          <a:bodyPr wrap="none" rtlCol="0">
            <a:spAutoFit/>
          </a:bodyPr>
          <a:lstStyle/>
          <a:p>
            <a:r>
              <a:rPr kumimoji="1" lang="en-US" altLang="ja-JP" sz="1600" dirty="0"/>
              <a:t>RO 1</a:t>
            </a:r>
            <a:r>
              <a:rPr kumimoji="1" lang="en-US" altLang="ja-JP" sz="1600" baseline="30000" dirty="0"/>
              <a:t>st</a:t>
            </a:r>
            <a:r>
              <a:rPr kumimoji="1" lang="en-US" altLang="ja-JP" sz="1600" dirty="0"/>
              <a:t> Stage DP [psi]</a:t>
            </a:r>
            <a:endParaRPr kumimoji="1" lang="ja-JP" altLang="en-US" sz="1600" dirty="0"/>
          </a:p>
        </p:txBody>
      </p:sp>
      <p:sp>
        <p:nvSpPr>
          <p:cNvPr id="12" name="テキスト ボックス 11">
            <a:extLst>
              <a:ext uri="{FF2B5EF4-FFF2-40B4-BE49-F238E27FC236}">
                <a16:creationId xmlns:a16="http://schemas.microsoft.com/office/drawing/2014/main" id="{8D4D7BB3-19C6-4253-B71D-FAA33E7E95F4}"/>
              </a:ext>
            </a:extLst>
          </p:cNvPr>
          <p:cNvSpPr txBox="1"/>
          <p:nvPr/>
        </p:nvSpPr>
        <p:spPr>
          <a:xfrm>
            <a:off x="4868892" y="6194295"/>
            <a:ext cx="2179892" cy="338554"/>
          </a:xfrm>
          <a:prstGeom prst="rect">
            <a:avLst/>
          </a:prstGeom>
          <a:noFill/>
        </p:spPr>
        <p:txBody>
          <a:bodyPr wrap="none" rtlCol="0">
            <a:spAutoFit/>
          </a:bodyPr>
          <a:lstStyle/>
          <a:p>
            <a:r>
              <a:rPr kumimoji="1" lang="en-US" altLang="ja-JP" sz="1600" dirty="0"/>
              <a:t>RO 2</a:t>
            </a:r>
            <a:r>
              <a:rPr kumimoji="1" lang="en-US" altLang="ja-JP" sz="1600" baseline="30000" dirty="0"/>
              <a:t>nd</a:t>
            </a:r>
            <a:r>
              <a:rPr kumimoji="1" lang="en-US" altLang="ja-JP" sz="1600" dirty="0"/>
              <a:t> Stage DP [psi]</a:t>
            </a:r>
            <a:endParaRPr kumimoji="1" lang="ja-JP" altLang="en-US" sz="1600" dirty="0"/>
          </a:p>
        </p:txBody>
      </p:sp>
      <p:sp>
        <p:nvSpPr>
          <p:cNvPr id="13" name="テキスト ボックス 12">
            <a:extLst>
              <a:ext uri="{FF2B5EF4-FFF2-40B4-BE49-F238E27FC236}">
                <a16:creationId xmlns:a16="http://schemas.microsoft.com/office/drawing/2014/main" id="{9CA4B50C-1520-4D01-9A17-7D72761BB30E}"/>
              </a:ext>
            </a:extLst>
          </p:cNvPr>
          <p:cNvSpPr txBox="1"/>
          <p:nvPr/>
        </p:nvSpPr>
        <p:spPr>
          <a:xfrm>
            <a:off x="8697156" y="6192419"/>
            <a:ext cx="2149435" cy="338554"/>
          </a:xfrm>
          <a:prstGeom prst="rect">
            <a:avLst/>
          </a:prstGeom>
          <a:noFill/>
        </p:spPr>
        <p:txBody>
          <a:bodyPr wrap="none" rtlCol="0">
            <a:spAutoFit/>
          </a:bodyPr>
          <a:lstStyle/>
          <a:p>
            <a:r>
              <a:rPr kumimoji="1" lang="en-US" altLang="ja-JP" sz="1600" dirty="0"/>
              <a:t>RO 3</a:t>
            </a:r>
            <a:r>
              <a:rPr kumimoji="1" lang="en-US" altLang="ja-JP" sz="1600" baseline="30000" dirty="0"/>
              <a:t>rd</a:t>
            </a:r>
            <a:r>
              <a:rPr kumimoji="1" lang="en-US" altLang="ja-JP" sz="1600" dirty="0"/>
              <a:t> Stage DP [psi]</a:t>
            </a:r>
            <a:endParaRPr kumimoji="1" lang="ja-JP" altLang="en-US" sz="1600" dirty="0"/>
          </a:p>
        </p:txBody>
      </p:sp>
    </p:spTree>
    <p:extLst>
      <p:ext uri="{BB962C8B-B14F-4D97-AF65-F5344CB8AC3E}">
        <p14:creationId xmlns:p14="http://schemas.microsoft.com/office/powerpoint/2010/main" val="3904463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2140AC46-3D99-487F-B6D9-9A6FD89DB9C2}"/>
              </a:ext>
            </a:extLst>
          </p:cNvPr>
          <p:cNvSpPr/>
          <p:nvPr/>
        </p:nvSpPr>
        <p:spPr>
          <a:xfrm>
            <a:off x="79829" y="6030686"/>
            <a:ext cx="11633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21174"/>
            <a:ext cx="11400125" cy="518094"/>
          </a:xfrm>
        </p:spPr>
        <p:txBody>
          <a:bodyPr>
            <a:normAutofit/>
          </a:bodyPr>
          <a:lstStyle/>
          <a:p>
            <a:r>
              <a:rPr lang="en-US" altLang="ja-JP" sz="2800" dirty="0"/>
              <a:t>TOC Removal Ratio</a:t>
            </a: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3559628"/>
          </a:xfrm>
        </p:spPr>
        <p:txBody>
          <a:bodyPr/>
          <a:lstStyle/>
          <a:p>
            <a:endParaRPr lang="en-US" altLang="ja-JP" sz="2800" dirty="0"/>
          </a:p>
          <a:p>
            <a:endParaRPr lang="en-US" altLang="ja-JP" sz="2800" dirty="0"/>
          </a:p>
          <a:p>
            <a:endParaRPr lang="en-US" altLang="ja-JP" sz="2800" dirty="0"/>
          </a:p>
        </p:txBody>
      </p:sp>
      <p:sp>
        <p:nvSpPr>
          <p:cNvPr id="7" name="テキスト ボックス 6">
            <a:extLst>
              <a:ext uri="{FF2B5EF4-FFF2-40B4-BE49-F238E27FC236}">
                <a16:creationId xmlns:a16="http://schemas.microsoft.com/office/drawing/2014/main" id="{BACF69BC-79A6-4522-AB55-9063EB4985DF}"/>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 Data RO Analysis </a:t>
            </a:r>
            <a:r>
              <a:rPr lang="ja-JP" altLang="en-US" sz="1600" b="1" dirty="0">
                <a:solidFill>
                  <a:schemeClr val="bg1"/>
                </a:solidFill>
              </a:rPr>
              <a:t>　③</a:t>
            </a:r>
            <a:r>
              <a:rPr lang="en-US" altLang="ja-JP" sz="1600" b="1" dirty="0">
                <a:solidFill>
                  <a:schemeClr val="bg1"/>
                </a:solidFill>
              </a:rPr>
              <a:t>Result</a:t>
            </a:r>
            <a:endParaRPr kumimoji="1" lang="ja-JP" altLang="en-US" sz="1600" b="1" dirty="0">
              <a:solidFill>
                <a:schemeClr val="bg1"/>
              </a:solidFill>
            </a:endParaRPr>
          </a:p>
        </p:txBody>
      </p:sp>
      <p:sp>
        <p:nvSpPr>
          <p:cNvPr id="8" name="テキスト プレースホルダー 5">
            <a:extLst>
              <a:ext uri="{FF2B5EF4-FFF2-40B4-BE49-F238E27FC236}">
                <a16:creationId xmlns:a16="http://schemas.microsoft.com/office/drawing/2014/main" id="{0F98FC45-0DDC-4504-B5C1-270594542781}"/>
              </a:ext>
            </a:extLst>
          </p:cNvPr>
          <p:cNvSpPr txBox="1">
            <a:spLocks/>
          </p:cNvSpPr>
          <p:nvPr/>
        </p:nvSpPr>
        <p:spPr>
          <a:xfrm>
            <a:off x="669455" y="947998"/>
            <a:ext cx="11341887" cy="1720591"/>
          </a:xfrm>
          <a:prstGeom prst="rect">
            <a:avLst/>
          </a:prstGeom>
        </p:spPr>
        <p:txBody>
          <a:bodyPr vert="horz" lIns="91440" tIns="45720" rIns="91440" bIns="45720" rtlCol="0">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en-US" altLang="ja-JP" sz="2400" dirty="0"/>
              <a:t>TOC Removal were approximately 98.89 ± 0.95%. </a:t>
            </a:r>
          </a:p>
          <a:p>
            <a:pPr lvl="1"/>
            <a:r>
              <a:rPr lang="en-US" altLang="ja-JP" sz="2400" dirty="0"/>
              <a:t>The data below 99% were also scattered, and the reason and necessity of verification are not clear. </a:t>
            </a:r>
            <a:endParaRPr lang="en-US" altLang="ja-JP" sz="2800" dirty="0"/>
          </a:p>
        </p:txBody>
      </p:sp>
      <p:pic>
        <p:nvPicPr>
          <p:cNvPr id="9" name="図 8">
            <a:extLst>
              <a:ext uri="{FF2B5EF4-FFF2-40B4-BE49-F238E27FC236}">
                <a16:creationId xmlns:a16="http://schemas.microsoft.com/office/drawing/2014/main" id="{8D030494-46B1-43E1-960F-8BA8A70E47A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59221" y="3082241"/>
            <a:ext cx="4273558" cy="3111637"/>
          </a:xfrm>
          <a:prstGeom prst="rect">
            <a:avLst/>
          </a:prstGeom>
          <a:noFill/>
          <a:ln>
            <a:noFill/>
          </a:ln>
        </p:spPr>
      </p:pic>
      <p:sp>
        <p:nvSpPr>
          <p:cNvPr id="11" name="テキスト ボックス 10">
            <a:extLst>
              <a:ext uri="{FF2B5EF4-FFF2-40B4-BE49-F238E27FC236}">
                <a16:creationId xmlns:a16="http://schemas.microsoft.com/office/drawing/2014/main" id="{661DE8AF-8CCC-43E9-A306-803174579081}"/>
              </a:ext>
            </a:extLst>
          </p:cNvPr>
          <p:cNvSpPr txBox="1"/>
          <p:nvPr/>
        </p:nvSpPr>
        <p:spPr>
          <a:xfrm>
            <a:off x="5148811" y="6211015"/>
            <a:ext cx="2370649" cy="338554"/>
          </a:xfrm>
          <a:prstGeom prst="rect">
            <a:avLst/>
          </a:prstGeom>
          <a:noFill/>
        </p:spPr>
        <p:txBody>
          <a:bodyPr wrap="none" rtlCol="0">
            <a:spAutoFit/>
          </a:bodyPr>
          <a:lstStyle/>
          <a:p>
            <a:r>
              <a:rPr kumimoji="1" lang="en-US" altLang="ja-JP" sz="1600" dirty="0"/>
              <a:t>TOC Removal Ratio [%]</a:t>
            </a:r>
            <a:endParaRPr kumimoji="1" lang="ja-JP" altLang="en-US" sz="1600" dirty="0"/>
          </a:p>
        </p:txBody>
      </p:sp>
    </p:spTree>
    <p:extLst>
      <p:ext uri="{BB962C8B-B14F-4D97-AF65-F5344CB8AC3E}">
        <p14:creationId xmlns:p14="http://schemas.microsoft.com/office/powerpoint/2010/main" val="2442755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フローチャート: 処理 46">
            <a:extLst>
              <a:ext uri="{FF2B5EF4-FFF2-40B4-BE49-F238E27FC236}">
                <a16:creationId xmlns:a16="http://schemas.microsoft.com/office/drawing/2014/main" id="{F8B82892-1C3C-472B-9772-D60D8AFEA0F3}"/>
              </a:ext>
            </a:extLst>
          </p:cNvPr>
          <p:cNvSpPr/>
          <p:nvPr/>
        </p:nvSpPr>
        <p:spPr>
          <a:xfrm>
            <a:off x="79829" y="940000"/>
            <a:ext cx="3981631" cy="2828320"/>
          </a:xfrm>
          <a:prstGeom prst="flowChartProcess">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正方形/長方形 12">
            <a:extLst>
              <a:ext uri="{FF2B5EF4-FFF2-40B4-BE49-F238E27FC236}">
                <a16:creationId xmlns:a16="http://schemas.microsoft.com/office/drawing/2014/main" id="{2D23EF7B-924B-4551-8CC1-59ACDD813799}"/>
              </a:ext>
            </a:extLst>
          </p:cNvPr>
          <p:cNvSpPr/>
          <p:nvPr/>
        </p:nvSpPr>
        <p:spPr>
          <a:xfrm>
            <a:off x="79829" y="6030686"/>
            <a:ext cx="11633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21174"/>
            <a:ext cx="11400125" cy="518094"/>
          </a:xfrm>
        </p:spPr>
        <p:txBody>
          <a:bodyPr>
            <a:normAutofit/>
          </a:bodyPr>
          <a:lstStyle/>
          <a:p>
            <a:r>
              <a:rPr lang="en-US" altLang="ja-JP" dirty="0"/>
              <a:t>Conductivity</a:t>
            </a: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7" name="テキスト ボックス 6">
            <a:extLst>
              <a:ext uri="{FF2B5EF4-FFF2-40B4-BE49-F238E27FC236}">
                <a16:creationId xmlns:a16="http://schemas.microsoft.com/office/drawing/2014/main" id="{BACF69BC-79A6-4522-AB55-9063EB4985DF}"/>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 Data RO Analysis </a:t>
            </a:r>
            <a:r>
              <a:rPr lang="ja-JP" altLang="en-US" sz="1600" b="1" dirty="0">
                <a:solidFill>
                  <a:schemeClr val="bg1"/>
                </a:solidFill>
              </a:rPr>
              <a:t>　③</a:t>
            </a:r>
            <a:r>
              <a:rPr lang="en-US" altLang="ja-JP" sz="1600" b="1" dirty="0">
                <a:solidFill>
                  <a:schemeClr val="bg1"/>
                </a:solidFill>
              </a:rPr>
              <a:t>Result</a:t>
            </a:r>
            <a:endParaRPr kumimoji="1" lang="ja-JP" altLang="en-US" sz="1600" b="1" dirty="0">
              <a:solidFill>
                <a:schemeClr val="bg1"/>
              </a:solidFill>
            </a:endParaRPr>
          </a:p>
        </p:txBody>
      </p:sp>
      <p:pic>
        <p:nvPicPr>
          <p:cNvPr id="12" name="図 11">
            <a:extLst>
              <a:ext uri="{FF2B5EF4-FFF2-40B4-BE49-F238E27FC236}">
                <a16:creationId xmlns:a16="http://schemas.microsoft.com/office/drawing/2014/main" id="{C864E0F4-5A6C-4BD7-8724-669E8D2B930B}"/>
              </a:ext>
            </a:extLst>
          </p:cNvPr>
          <p:cNvPicPr/>
          <p:nvPr/>
        </p:nvPicPr>
        <p:blipFill rotWithShape="1">
          <a:blip r:embed="rId3" cstate="print">
            <a:extLst>
              <a:ext uri="{28A0092B-C50C-407E-A947-70E740481C1C}">
                <a14:useLocalDpi xmlns:a14="http://schemas.microsoft.com/office/drawing/2010/main" val="0"/>
              </a:ext>
            </a:extLst>
          </a:blip>
          <a:srcRect l="52278" t="3261" b="3261"/>
          <a:stretch/>
        </p:blipFill>
        <p:spPr bwMode="auto">
          <a:xfrm>
            <a:off x="-2733" y="1099980"/>
            <a:ext cx="3899715" cy="2644236"/>
          </a:xfrm>
          <a:prstGeom prst="rect">
            <a:avLst/>
          </a:prstGeom>
          <a:noFill/>
          <a:ln>
            <a:noFill/>
          </a:ln>
          <a:extLst>
            <a:ext uri="{53640926-AAD7-44D8-BBD7-CCE9431645EC}">
              <a14:shadowObscured xmlns:a14="http://schemas.microsoft.com/office/drawing/2010/main"/>
            </a:ext>
          </a:extLst>
        </p:spPr>
      </p:pic>
      <p:cxnSp>
        <p:nvCxnSpPr>
          <p:cNvPr id="23" name="直線矢印コネクタ 22">
            <a:extLst>
              <a:ext uri="{FF2B5EF4-FFF2-40B4-BE49-F238E27FC236}">
                <a16:creationId xmlns:a16="http://schemas.microsoft.com/office/drawing/2014/main" id="{BB6F2643-1084-4564-BD27-166C4AE34A53}"/>
              </a:ext>
            </a:extLst>
          </p:cNvPr>
          <p:cNvCxnSpPr>
            <a:cxnSpLocks/>
          </p:cNvCxnSpPr>
          <p:nvPr/>
        </p:nvCxnSpPr>
        <p:spPr>
          <a:xfrm>
            <a:off x="1610960" y="2177194"/>
            <a:ext cx="1260000" cy="0"/>
          </a:xfrm>
          <a:prstGeom prst="straightConnector1">
            <a:avLst/>
          </a:prstGeom>
          <a:ln w="57150">
            <a:solidFill>
              <a:schemeClr val="accent5"/>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8302AA72-352A-4759-BFCB-30127557162E}"/>
              </a:ext>
            </a:extLst>
          </p:cNvPr>
          <p:cNvSpPr txBox="1"/>
          <p:nvPr/>
        </p:nvSpPr>
        <p:spPr>
          <a:xfrm>
            <a:off x="1848814" y="1807862"/>
            <a:ext cx="569387" cy="369332"/>
          </a:xfrm>
          <a:prstGeom prst="rect">
            <a:avLst/>
          </a:prstGeom>
          <a:noFill/>
        </p:spPr>
        <p:txBody>
          <a:bodyPr wrap="none" rtlCol="0">
            <a:spAutoFit/>
          </a:bodyPr>
          <a:lstStyle/>
          <a:p>
            <a:r>
              <a:rPr kumimoji="1" lang="en-US" altLang="ja-JP" dirty="0"/>
              <a:t>Flat</a:t>
            </a:r>
            <a:endParaRPr kumimoji="1" lang="ja-JP" altLang="en-US" dirty="0"/>
          </a:p>
        </p:txBody>
      </p:sp>
      <p:sp>
        <p:nvSpPr>
          <p:cNvPr id="26" name="フローチャート: 処理 25">
            <a:extLst>
              <a:ext uri="{FF2B5EF4-FFF2-40B4-BE49-F238E27FC236}">
                <a16:creationId xmlns:a16="http://schemas.microsoft.com/office/drawing/2014/main" id="{84C5E114-5C55-4200-B9A4-357658B5249D}"/>
              </a:ext>
            </a:extLst>
          </p:cNvPr>
          <p:cNvSpPr/>
          <p:nvPr/>
        </p:nvSpPr>
        <p:spPr>
          <a:xfrm>
            <a:off x="7837715" y="935314"/>
            <a:ext cx="4274456" cy="1610198"/>
          </a:xfrm>
          <a:prstGeom prst="flowChartProcess">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altLang="ja-JP" sz="2400" dirty="0"/>
              <a:t>These trends suggest the possibility that RO membrane </a:t>
            </a:r>
            <a:r>
              <a:rPr lang="en-US" altLang="ja-JP" sz="2400" b="1" dirty="0"/>
              <a:t>clogging</a:t>
            </a:r>
            <a:r>
              <a:rPr lang="en-US" altLang="ja-JP" sz="2400" dirty="0"/>
              <a:t> is progressing.</a:t>
            </a:r>
            <a:endParaRPr lang="ja-JP" altLang="ja-JP" sz="2400" dirty="0"/>
          </a:p>
        </p:txBody>
      </p:sp>
      <p:sp>
        <p:nvSpPr>
          <p:cNvPr id="48" name="フローチャート: 処理 47">
            <a:extLst>
              <a:ext uri="{FF2B5EF4-FFF2-40B4-BE49-F238E27FC236}">
                <a16:creationId xmlns:a16="http://schemas.microsoft.com/office/drawing/2014/main" id="{CC5F952B-4903-45A8-97D7-85A9A20B1B3D}"/>
              </a:ext>
            </a:extLst>
          </p:cNvPr>
          <p:cNvSpPr/>
          <p:nvPr/>
        </p:nvSpPr>
        <p:spPr>
          <a:xfrm>
            <a:off x="79830" y="3964366"/>
            <a:ext cx="11633200" cy="2828320"/>
          </a:xfrm>
          <a:prstGeom prst="flowChartProcess">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38" name="図 37">
            <a:extLst>
              <a:ext uri="{FF2B5EF4-FFF2-40B4-BE49-F238E27FC236}">
                <a16:creationId xmlns:a16="http://schemas.microsoft.com/office/drawing/2014/main" id="{8E29BDCB-A8F3-4401-AFC1-E55562F92F4D}"/>
              </a:ext>
            </a:extLst>
          </p:cNvPr>
          <p:cNvPicPr/>
          <p:nvPr/>
        </p:nvPicPr>
        <p:blipFill rotWithShape="1">
          <a:blip r:embed="rId4">
            <a:extLst>
              <a:ext uri="{28A0092B-C50C-407E-A947-70E740481C1C}">
                <a14:useLocalDpi xmlns:a14="http://schemas.microsoft.com/office/drawing/2010/main" val="0"/>
              </a:ext>
            </a:extLst>
          </a:blip>
          <a:srcRect l="50774" r="3564"/>
          <a:stretch/>
        </p:blipFill>
        <p:spPr bwMode="auto">
          <a:xfrm>
            <a:off x="3955143" y="4039851"/>
            <a:ext cx="3882572" cy="2732022"/>
          </a:xfrm>
          <a:prstGeom prst="rect">
            <a:avLst/>
          </a:prstGeom>
          <a:noFill/>
          <a:ln>
            <a:noFill/>
          </a:ln>
        </p:spPr>
      </p:pic>
      <p:pic>
        <p:nvPicPr>
          <p:cNvPr id="39" name="図 38">
            <a:extLst>
              <a:ext uri="{FF2B5EF4-FFF2-40B4-BE49-F238E27FC236}">
                <a16:creationId xmlns:a16="http://schemas.microsoft.com/office/drawing/2014/main" id="{104DA643-371D-45C1-980E-97FE0489B8A7}"/>
              </a:ext>
            </a:extLst>
          </p:cNvPr>
          <p:cNvPicPr/>
          <p:nvPr/>
        </p:nvPicPr>
        <p:blipFill rotWithShape="1">
          <a:blip r:embed="rId4">
            <a:extLst>
              <a:ext uri="{28A0092B-C50C-407E-A947-70E740481C1C}">
                <a14:useLocalDpi xmlns:a14="http://schemas.microsoft.com/office/drawing/2010/main" val="0"/>
              </a:ext>
            </a:extLst>
          </a:blip>
          <a:srcRect r="54213"/>
          <a:stretch/>
        </p:blipFill>
        <p:spPr bwMode="auto">
          <a:xfrm>
            <a:off x="70810" y="4039851"/>
            <a:ext cx="3893352" cy="2732022"/>
          </a:xfrm>
          <a:prstGeom prst="rect">
            <a:avLst/>
          </a:prstGeom>
          <a:noFill/>
          <a:ln>
            <a:noFill/>
          </a:ln>
        </p:spPr>
      </p:pic>
      <p:pic>
        <p:nvPicPr>
          <p:cNvPr id="40" name="図 39">
            <a:extLst>
              <a:ext uri="{FF2B5EF4-FFF2-40B4-BE49-F238E27FC236}">
                <a16:creationId xmlns:a16="http://schemas.microsoft.com/office/drawing/2014/main" id="{41D4AFAA-14DB-4065-875C-6BDB498267D0}"/>
              </a:ext>
            </a:extLst>
          </p:cNvPr>
          <p:cNvPicPr/>
          <p:nvPr/>
        </p:nvPicPr>
        <p:blipFill rotWithShape="1">
          <a:blip r:embed="rId3" cstate="print">
            <a:extLst>
              <a:ext uri="{28A0092B-C50C-407E-A947-70E740481C1C}">
                <a14:useLocalDpi xmlns:a14="http://schemas.microsoft.com/office/drawing/2010/main" val="0"/>
              </a:ext>
            </a:extLst>
          </a:blip>
          <a:srcRect t="3261" r="52356" b="3261"/>
          <a:stretch/>
        </p:blipFill>
        <p:spPr bwMode="auto">
          <a:xfrm>
            <a:off x="7776593" y="4127637"/>
            <a:ext cx="3893352" cy="2644236"/>
          </a:xfrm>
          <a:prstGeom prst="rect">
            <a:avLst/>
          </a:prstGeom>
          <a:noFill/>
          <a:ln>
            <a:noFill/>
          </a:ln>
          <a:extLst>
            <a:ext uri="{53640926-AAD7-44D8-BBD7-CCE9431645EC}">
              <a14:shadowObscured xmlns:a14="http://schemas.microsoft.com/office/drawing/2010/main"/>
            </a:ext>
          </a:extLst>
        </p:spPr>
      </p:pic>
      <p:sp>
        <p:nvSpPr>
          <p:cNvPr id="37" name="フローチャート: 処理 36">
            <a:extLst>
              <a:ext uri="{FF2B5EF4-FFF2-40B4-BE49-F238E27FC236}">
                <a16:creationId xmlns:a16="http://schemas.microsoft.com/office/drawing/2014/main" id="{4DD8D741-608E-4222-B6C2-8664B5400F90}"/>
              </a:ext>
            </a:extLst>
          </p:cNvPr>
          <p:cNvSpPr/>
          <p:nvPr/>
        </p:nvSpPr>
        <p:spPr>
          <a:xfrm>
            <a:off x="4804755" y="3232008"/>
            <a:ext cx="6908274" cy="610058"/>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Increased conductivity</a:t>
            </a:r>
          </a:p>
          <a:p>
            <a:r>
              <a:rPr kumimoji="1" lang="ja-JP" altLang="en-US" dirty="0">
                <a:solidFill>
                  <a:schemeClr val="tx1"/>
                </a:solidFill>
              </a:rPr>
              <a:t>＝</a:t>
            </a:r>
            <a:r>
              <a:rPr kumimoji="1" lang="en-US" altLang="ja-JP" dirty="0">
                <a:solidFill>
                  <a:schemeClr val="tx1"/>
                </a:solidFill>
              </a:rPr>
              <a:t> Deterioration of water quality </a:t>
            </a:r>
            <a:r>
              <a:rPr kumimoji="1" lang="ja-JP" altLang="en-US" sz="1600" dirty="0">
                <a:solidFill>
                  <a:schemeClr val="tx1"/>
                </a:solidFill>
              </a:rPr>
              <a:t>（</a:t>
            </a:r>
            <a:r>
              <a:rPr kumimoji="1" lang="en-US" altLang="ja-JP" sz="1600" dirty="0">
                <a:solidFill>
                  <a:schemeClr val="tx1"/>
                </a:solidFill>
              </a:rPr>
              <a:t> Green area</a:t>
            </a:r>
            <a:r>
              <a:rPr kumimoji="1" lang="ja-JP" altLang="en-US" sz="1600" dirty="0">
                <a:solidFill>
                  <a:schemeClr val="tx1"/>
                </a:solidFill>
              </a:rPr>
              <a:t>：</a:t>
            </a:r>
            <a:r>
              <a:rPr kumimoji="1" lang="en-US" altLang="ja-JP" sz="1600" dirty="0">
                <a:solidFill>
                  <a:schemeClr val="tx1"/>
                </a:solidFill>
              </a:rPr>
              <a:t>after June in 2022</a:t>
            </a:r>
            <a:r>
              <a:rPr kumimoji="1" lang="ja-JP" altLang="en-US" sz="1600" dirty="0">
                <a:solidFill>
                  <a:schemeClr val="tx1"/>
                </a:solidFill>
              </a:rPr>
              <a:t>）</a:t>
            </a:r>
            <a:endParaRPr kumimoji="1" lang="ja-JP" altLang="en-US" dirty="0">
              <a:solidFill>
                <a:schemeClr val="tx1"/>
              </a:solidFill>
            </a:endParaRPr>
          </a:p>
        </p:txBody>
      </p:sp>
      <p:sp>
        <p:nvSpPr>
          <p:cNvPr id="41" name="矢印: 右 40">
            <a:extLst>
              <a:ext uri="{FF2B5EF4-FFF2-40B4-BE49-F238E27FC236}">
                <a16:creationId xmlns:a16="http://schemas.microsoft.com/office/drawing/2014/main" id="{913BD581-BB31-4CE7-B3B6-D539B7069A0D}"/>
              </a:ext>
            </a:extLst>
          </p:cNvPr>
          <p:cNvSpPr/>
          <p:nvPr/>
        </p:nvSpPr>
        <p:spPr>
          <a:xfrm>
            <a:off x="5318733" y="1973669"/>
            <a:ext cx="1169003" cy="484632"/>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矢印: 右 41">
            <a:extLst>
              <a:ext uri="{FF2B5EF4-FFF2-40B4-BE49-F238E27FC236}">
                <a16:creationId xmlns:a16="http://schemas.microsoft.com/office/drawing/2014/main" id="{AE9FA940-45ED-4AEE-A2EF-CE4C58C61BBD}"/>
              </a:ext>
            </a:extLst>
          </p:cNvPr>
          <p:cNvSpPr/>
          <p:nvPr/>
        </p:nvSpPr>
        <p:spPr>
          <a:xfrm rot="16200000">
            <a:off x="9570640" y="2613800"/>
            <a:ext cx="610058" cy="484632"/>
          </a:xfrm>
          <a:prstGeom prst="righ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フローチャート: 処理 42">
            <a:extLst>
              <a:ext uri="{FF2B5EF4-FFF2-40B4-BE49-F238E27FC236}">
                <a16:creationId xmlns:a16="http://schemas.microsoft.com/office/drawing/2014/main" id="{374D7444-7DC0-4409-8B4E-949178E91FDA}"/>
              </a:ext>
            </a:extLst>
          </p:cNvPr>
          <p:cNvSpPr/>
          <p:nvPr/>
        </p:nvSpPr>
        <p:spPr>
          <a:xfrm>
            <a:off x="823125" y="3836892"/>
            <a:ext cx="1791888" cy="311924"/>
          </a:xfrm>
          <a:prstGeom prst="flowChartProcess">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Permeate side</a:t>
            </a:r>
            <a:endParaRPr kumimoji="1" lang="ja-JP" altLang="en-US" dirty="0">
              <a:solidFill>
                <a:schemeClr val="tx1"/>
              </a:solidFill>
            </a:endParaRPr>
          </a:p>
        </p:txBody>
      </p:sp>
      <p:sp>
        <p:nvSpPr>
          <p:cNvPr id="44" name="フローチャート: 処理 43">
            <a:extLst>
              <a:ext uri="{FF2B5EF4-FFF2-40B4-BE49-F238E27FC236}">
                <a16:creationId xmlns:a16="http://schemas.microsoft.com/office/drawing/2014/main" id="{84536AF0-D89A-4418-9DCD-07A505A0FCD3}"/>
              </a:ext>
            </a:extLst>
          </p:cNvPr>
          <p:cNvSpPr/>
          <p:nvPr/>
        </p:nvSpPr>
        <p:spPr>
          <a:xfrm>
            <a:off x="823125" y="776004"/>
            <a:ext cx="1791888" cy="311924"/>
          </a:xfrm>
          <a:prstGeom prst="flowChartProcess">
            <a:avLst/>
          </a:prstGeom>
          <a:solidFill>
            <a:schemeClr val="bg1"/>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Supply side</a:t>
            </a:r>
            <a:endParaRPr kumimoji="1" lang="ja-JP" altLang="en-US" dirty="0">
              <a:solidFill>
                <a:schemeClr val="tx1"/>
              </a:solidFill>
            </a:endParaRPr>
          </a:p>
        </p:txBody>
      </p:sp>
      <p:sp>
        <p:nvSpPr>
          <p:cNvPr id="46" name="テキスト ボックス 45">
            <a:extLst>
              <a:ext uri="{FF2B5EF4-FFF2-40B4-BE49-F238E27FC236}">
                <a16:creationId xmlns:a16="http://schemas.microsoft.com/office/drawing/2014/main" id="{4107EEF8-D2D0-406B-8F84-DEB1C6EA14C7}"/>
              </a:ext>
            </a:extLst>
          </p:cNvPr>
          <p:cNvSpPr txBox="1"/>
          <p:nvPr/>
        </p:nvSpPr>
        <p:spPr>
          <a:xfrm>
            <a:off x="4208690" y="1254910"/>
            <a:ext cx="3432213" cy="646331"/>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kumimoji="1" lang="en-US" altLang="ja-JP" dirty="0">
                <a:solidFill>
                  <a:schemeClr val="tx1"/>
                </a:solidFill>
              </a:rPr>
              <a:t>Constant conductivity</a:t>
            </a:r>
          </a:p>
          <a:p>
            <a:r>
              <a:rPr kumimoji="1" lang="en-US" altLang="ja-JP" dirty="0">
                <a:solidFill>
                  <a:schemeClr val="tx1"/>
                </a:solidFill>
              </a:rPr>
              <a:t>= no change in water quality</a:t>
            </a:r>
            <a:endParaRPr lang="ja-JP" altLang="en-US" dirty="0"/>
          </a:p>
        </p:txBody>
      </p:sp>
      <p:sp>
        <p:nvSpPr>
          <p:cNvPr id="2" name="Rectangle 1">
            <a:extLst>
              <a:ext uri="{FF2B5EF4-FFF2-40B4-BE49-F238E27FC236}">
                <a16:creationId xmlns:a16="http://schemas.microsoft.com/office/drawing/2014/main" id="{E39510D0-DA3A-4CAD-96D1-818DDCA32450}"/>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3225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CB27C80-BBFA-4048-B311-4ACF567C2A5B}"/>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5" name="テキスト プレースホルダー 4">
            <a:extLst>
              <a:ext uri="{FF2B5EF4-FFF2-40B4-BE49-F238E27FC236}">
                <a16:creationId xmlns:a16="http://schemas.microsoft.com/office/drawing/2014/main" id="{50A64C95-C72A-4179-B6EF-0D43112467A3}"/>
              </a:ext>
            </a:extLst>
          </p:cNvPr>
          <p:cNvSpPr>
            <a:spLocks noGrp="1"/>
          </p:cNvSpPr>
          <p:nvPr>
            <p:ph type="body" sz="quarter" idx="11"/>
          </p:nvPr>
        </p:nvSpPr>
        <p:spPr>
          <a:xfrm>
            <a:off x="517055" y="1071367"/>
            <a:ext cx="11341887" cy="518094"/>
          </a:xfrm>
        </p:spPr>
        <p:txBody>
          <a:bodyPr/>
          <a:lstStyle/>
          <a:p>
            <a:pPr marL="800100" lvl="1" indent="-342900" defTabSz="457200">
              <a:spcBef>
                <a:spcPts val="0"/>
              </a:spcBef>
              <a:buClrTx/>
              <a:buFont typeface="Arial" panose="020B0604020202020204" pitchFamily="34" charset="0"/>
              <a:buChar char="•"/>
              <a:defRPr/>
            </a:pPr>
            <a:r>
              <a:rPr kumimoji="0" lang="en-US" altLang="ja-JP" sz="2400" dirty="0">
                <a:solidFill>
                  <a:prstClr val="black"/>
                </a:solidFill>
                <a:latin typeface="Arial"/>
                <a:ea typeface="Meiryo UI"/>
              </a:rPr>
              <a:t>Sulfuric Acid and Anti-</a:t>
            </a:r>
            <a:r>
              <a:rPr kumimoji="0" lang="en-US" altLang="ja-JP" sz="2400" dirty="0" err="1">
                <a:solidFill>
                  <a:prstClr val="black"/>
                </a:solidFill>
                <a:latin typeface="Arial"/>
                <a:ea typeface="Meiryo UI"/>
              </a:rPr>
              <a:t>Scalant</a:t>
            </a:r>
            <a:r>
              <a:rPr kumimoji="0" lang="en-US" altLang="ja-JP" sz="2400" dirty="0">
                <a:solidFill>
                  <a:prstClr val="black"/>
                </a:solidFill>
                <a:latin typeface="Arial"/>
                <a:ea typeface="Meiryo UI"/>
              </a:rPr>
              <a:t> are constant values.</a:t>
            </a:r>
            <a:endParaRPr lang="ja-JP" altLang="en-US" dirty="0"/>
          </a:p>
        </p:txBody>
      </p:sp>
      <p:sp>
        <p:nvSpPr>
          <p:cNvPr id="6" name="タイトル 4">
            <a:extLst>
              <a:ext uri="{FF2B5EF4-FFF2-40B4-BE49-F238E27FC236}">
                <a16:creationId xmlns:a16="http://schemas.microsoft.com/office/drawing/2014/main" id="{82DE86BC-574E-42A4-8D31-403E5639ADE6}"/>
              </a:ext>
            </a:extLst>
          </p:cNvPr>
          <p:cNvSpPr>
            <a:spLocks noGrp="1"/>
          </p:cNvSpPr>
          <p:nvPr>
            <p:ph type="title"/>
          </p:nvPr>
        </p:nvSpPr>
        <p:spPr>
          <a:xfrm>
            <a:off x="517055" y="221174"/>
            <a:ext cx="11400125" cy="518094"/>
          </a:xfrm>
        </p:spPr>
        <p:txBody>
          <a:bodyPr>
            <a:normAutofit/>
          </a:bodyPr>
          <a:lstStyle/>
          <a:p>
            <a:r>
              <a:rPr kumimoji="1" lang="en-US" altLang="ja-JP" sz="2800" dirty="0"/>
              <a:t>Sulfuric Acid and Anti-</a:t>
            </a:r>
            <a:r>
              <a:rPr kumimoji="1" lang="en-US" altLang="ja-JP" sz="2800" dirty="0" err="1"/>
              <a:t>scalant</a:t>
            </a:r>
            <a:endParaRPr lang="ja-JP" altLang="en-US" dirty="0"/>
          </a:p>
        </p:txBody>
      </p:sp>
      <p:sp>
        <p:nvSpPr>
          <p:cNvPr id="7" name="テキスト ボックス 6">
            <a:extLst>
              <a:ext uri="{FF2B5EF4-FFF2-40B4-BE49-F238E27FC236}">
                <a16:creationId xmlns:a16="http://schemas.microsoft.com/office/drawing/2014/main" id="{C89D737C-DA06-4DF1-A127-598BC0209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 Data RO Analysis </a:t>
            </a:r>
            <a:r>
              <a:rPr lang="ja-JP" altLang="en-US" sz="1600" b="1" dirty="0">
                <a:solidFill>
                  <a:schemeClr val="bg1"/>
                </a:solidFill>
              </a:rPr>
              <a:t>　③</a:t>
            </a:r>
            <a:r>
              <a:rPr lang="en-US" altLang="ja-JP" sz="1600" b="1" dirty="0">
                <a:solidFill>
                  <a:schemeClr val="bg1"/>
                </a:solidFill>
              </a:rPr>
              <a:t>Result</a:t>
            </a:r>
            <a:endParaRPr kumimoji="1" lang="ja-JP" altLang="en-US" sz="1600" b="1" dirty="0">
              <a:solidFill>
                <a:schemeClr val="bg1"/>
              </a:solidFill>
            </a:endParaRPr>
          </a:p>
        </p:txBody>
      </p:sp>
      <p:pic>
        <p:nvPicPr>
          <p:cNvPr id="8" name="図 7" descr="グラフ&#10;&#10;自動的に生成された説明">
            <a:extLst>
              <a:ext uri="{FF2B5EF4-FFF2-40B4-BE49-F238E27FC236}">
                <a16:creationId xmlns:a16="http://schemas.microsoft.com/office/drawing/2014/main" id="{E1F0F3F3-73B8-4926-BBE7-6F1723B6F9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3785" y="2449595"/>
            <a:ext cx="4256440" cy="3089588"/>
          </a:xfrm>
          <a:prstGeom prst="rect">
            <a:avLst/>
          </a:prstGeom>
        </p:spPr>
      </p:pic>
      <p:pic>
        <p:nvPicPr>
          <p:cNvPr id="13" name="図 12" descr="グラフ&#10;&#10;自動的に生成された説明">
            <a:extLst>
              <a:ext uri="{FF2B5EF4-FFF2-40B4-BE49-F238E27FC236}">
                <a16:creationId xmlns:a16="http://schemas.microsoft.com/office/drawing/2014/main" id="{B19F85A7-1CEF-4B35-A97F-05411D3B55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4139" y="2449596"/>
            <a:ext cx="4256438" cy="3089587"/>
          </a:xfrm>
          <a:prstGeom prst="rect">
            <a:avLst/>
          </a:prstGeom>
        </p:spPr>
      </p:pic>
      <p:sp>
        <p:nvSpPr>
          <p:cNvPr id="9" name="テキスト ボックス 8">
            <a:extLst>
              <a:ext uri="{FF2B5EF4-FFF2-40B4-BE49-F238E27FC236}">
                <a16:creationId xmlns:a16="http://schemas.microsoft.com/office/drawing/2014/main" id="{8EDE5BB3-29D4-44FF-AAF4-3D165E6B20F6}"/>
              </a:ext>
            </a:extLst>
          </p:cNvPr>
          <p:cNvSpPr txBox="1"/>
          <p:nvPr/>
        </p:nvSpPr>
        <p:spPr>
          <a:xfrm>
            <a:off x="1913275" y="5539183"/>
            <a:ext cx="3180551" cy="338554"/>
          </a:xfrm>
          <a:prstGeom prst="rect">
            <a:avLst/>
          </a:prstGeom>
          <a:noFill/>
        </p:spPr>
        <p:txBody>
          <a:bodyPr wrap="none" rtlCol="0">
            <a:spAutoFit/>
          </a:bodyPr>
          <a:lstStyle/>
          <a:p>
            <a:r>
              <a:rPr kumimoji="1" lang="en-US" altLang="ja-JP" sz="1600" dirty="0"/>
              <a:t>RO Sulfuric Acid Dosing Setpoint</a:t>
            </a:r>
            <a:endParaRPr kumimoji="1" lang="ja-JP" altLang="en-US" sz="1600" dirty="0"/>
          </a:p>
        </p:txBody>
      </p:sp>
      <p:sp>
        <p:nvSpPr>
          <p:cNvPr id="10" name="テキスト ボックス 9">
            <a:extLst>
              <a:ext uri="{FF2B5EF4-FFF2-40B4-BE49-F238E27FC236}">
                <a16:creationId xmlns:a16="http://schemas.microsoft.com/office/drawing/2014/main" id="{0D12B5CB-940C-4A44-8480-81BAD4BE1911}"/>
              </a:ext>
            </a:extLst>
          </p:cNvPr>
          <p:cNvSpPr txBox="1"/>
          <p:nvPr/>
        </p:nvSpPr>
        <p:spPr>
          <a:xfrm>
            <a:off x="7508408" y="5539183"/>
            <a:ext cx="2542684" cy="338554"/>
          </a:xfrm>
          <a:prstGeom prst="rect">
            <a:avLst/>
          </a:prstGeom>
          <a:noFill/>
        </p:spPr>
        <p:txBody>
          <a:bodyPr wrap="none" rtlCol="0">
            <a:spAutoFit/>
          </a:bodyPr>
          <a:lstStyle/>
          <a:p>
            <a:r>
              <a:rPr kumimoji="1" lang="en-US" altLang="ja-JP" sz="1600" dirty="0"/>
              <a:t>Anti-</a:t>
            </a:r>
            <a:r>
              <a:rPr kumimoji="1" lang="en-US" altLang="ja-JP" sz="1600" dirty="0" err="1"/>
              <a:t>scalant</a:t>
            </a:r>
            <a:r>
              <a:rPr kumimoji="1" lang="en-US" altLang="ja-JP" sz="1600" dirty="0"/>
              <a:t> Dosing Pump</a:t>
            </a:r>
            <a:endParaRPr kumimoji="1" lang="ja-JP" altLang="en-US" sz="1600" dirty="0"/>
          </a:p>
        </p:txBody>
      </p:sp>
    </p:spTree>
    <p:extLst>
      <p:ext uri="{BB962C8B-B14F-4D97-AF65-F5344CB8AC3E}">
        <p14:creationId xmlns:p14="http://schemas.microsoft.com/office/powerpoint/2010/main" val="229212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21174"/>
            <a:ext cx="11400125" cy="518094"/>
          </a:xfrm>
        </p:spPr>
        <p:txBody>
          <a:bodyPr>
            <a:normAutofit fontScale="90000"/>
          </a:bodyPr>
          <a:lstStyle/>
          <a:p>
            <a:r>
              <a:rPr lang="en-US" altLang="ja-JP" dirty="0"/>
              <a:t>RO 1st Stage Feed Pressure and RO 1st Stage Permeate Conductivity</a:t>
            </a:r>
            <a:endParaRPr lang="ja-JP" alt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1273481"/>
          </a:xfrm>
        </p:spPr>
        <p:txBody>
          <a:bodyPr/>
          <a:lstStyle/>
          <a:p>
            <a:endParaRPr lang="en-US" altLang="ja-JP" sz="2800" dirty="0"/>
          </a:p>
          <a:p>
            <a:endParaRPr lang="en-US" altLang="ja-JP" sz="2800" dirty="0"/>
          </a:p>
        </p:txBody>
      </p:sp>
      <p:sp>
        <p:nvSpPr>
          <p:cNvPr id="7" name="テキスト ボックス 6">
            <a:extLst>
              <a:ext uri="{FF2B5EF4-FFF2-40B4-BE49-F238E27FC236}">
                <a16:creationId xmlns:a16="http://schemas.microsoft.com/office/drawing/2014/main" id="{BACF69BC-79A6-4522-AB55-9063EB4985DF}"/>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 Data RO Analysis </a:t>
            </a:r>
            <a:r>
              <a:rPr lang="ja-JP" altLang="en-US" sz="1600" b="1" dirty="0">
                <a:solidFill>
                  <a:schemeClr val="bg1"/>
                </a:solidFill>
              </a:rPr>
              <a:t>　③</a:t>
            </a:r>
            <a:r>
              <a:rPr lang="en-US" altLang="ja-JP" sz="1600" b="1" dirty="0">
                <a:solidFill>
                  <a:schemeClr val="bg1"/>
                </a:solidFill>
              </a:rPr>
              <a:t>Result</a:t>
            </a:r>
            <a:endParaRPr kumimoji="1" lang="ja-JP" altLang="en-US" sz="1600" b="1" dirty="0">
              <a:solidFill>
                <a:schemeClr val="bg1"/>
              </a:solidFill>
            </a:endParaRPr>
          </a:p>
        </p:txBody>
      </p:sp>
      <p:sp>
        <p:nvSpPr>
          <p:cNvPr id="8" name="テキスト プレースホルダー 5">
            <a:extLst>
              <a:ext uri="{FF2B5EF4-FFF2-40B4-BE49-F238E27FC236}">
                <a16:creationId xmlns:a16="http://schemas.microsoft.com/office/drawing/2014/main" id="{0F98FC45-0DDC-4504-B5C1-270594542781}"/>
              </a:ext>
            </a:extLst>
          </p:cNvPr>
          <p:cNvSpPr txBox="1">
            <a:spLocks/>
          </p:cNvSpPr>
          <p:nvPr/>
        </p:nvSpPr>
        <p:spPr>
          <a:xfrm>
            <a:off x="669455" y="1068505"/>
            <a:ext cx="11341887" cy="1276343"/>
          </a:xfrm>
          <a:prstGeom prst="rect">
            <a:avLst/>
          </a:prstGeom>
        </p:spPr>
        <p:txBody>
          <a:bodyPr vert="horz" lIns="91440" tIns="45720" rIns="91440" bIns="45720" rtlCol="0">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r>
              <a:rPr lang="en-US" altLang="ja-JP" sz="2400" dirty="0"/>
              <a:t>The correlation between </a:t>
            </a:r>
            <a:r>
              <a:rPr lang="en-US" altLang="ja-JP" sz="2400" u="sng" dirty="0"/>
              <a:t>RO 1st Stage Feed Pressure</a:t>
            </a:r>
            <a:r>
              <a:rPr lang="en-US" altLang="ja-JP" sz="2400" dirty="0"/>
              <a:t> and </a:t>
            </a:r>
            <a:r>
              <a:rPr lang="en-US" altLang="ja-JP" sz="2400" u="sng" dirty="0"/>
              <a:t>RO 1st Stage Permeate Conductivity</a:t>
            </a:r>
            <a:r>
              <a:rPr lang="en-US" altLang="ja-JP" sz="2400" dirty="0"/>
              <a:t> is negative. </a:t>
            </a:r>
            <a:r>
              <a:rPr lang="en-US" altLang="ja-JP" dirty="0"/>
              <a:t>(April to July in 2022)</a:t>
            </a:r>
            <a:br>
              <a:rPr lang="en-US" altLang="ja-JP" dirty="0"/>
            </a:br>
            <a:r>
              <a:rPr lang="ja-JP" altLang="en-US" sz="2400" dirty="0"/>
              <a:t>→ </a:t>
            </a:r>
            <a:r>
              <a:rPr lang="en-US" altLang="ja-JP" sz="2400" dirty="0"/>
              <a:t>It matches the theoretical behavior of RO membrane.</a:t>
            </a:r>
            <a:endParaRPr lang="en-US" altLang="ja-JP" dirty="0"/>
          </a:p>
          <a:p>
            <a:pPr lvl="1"/>
            <a:endParaRPr lang="en-US" altLang="ja-JP" dirty="0"/>
          </a:p>
        </p:txBody>
      </p:sp>
      <p:pic>
        <p:nvPicPr>
          <p:cNvPr id="9" name="図 8">
            <a:extLst>
              <a:ext uri="{FF2B5EF4-FFF2-40B4-BE49-F238E27FC236}">
                <a16:creationId xmlns:a16="http://schemas.microsoft.com/office/drawing/2014/main" id="{C32BE888-9AA9-4EE0-A754-08C5716D48F9}"/>
              </a:ext>
            </a:extLst>
          </p:cNvPr>
          <p:cNvPicPr/>
          <p:nvPr/>
        </p:nvPicPr>
        <p:blipFill rotWithShape="1">
          <a:blip r:embed="rId3" cstate="print">
            <a:extLst>
              <a:ext uri="{28A0092B-C50C-407E-A947-70E740481C1C}">
                <a14:useLocalDpi xmlns:a14="http://schemas.microsoft.com/office/drawing/2010/main" val="0"/>
              </a:ext>
            </a:extLst>
          </a:blip>
          <a:srcRect t="8087" r="7814"/>
          <a:stretch/>
        </p:blipFill>
        <p:spPr bwMode="auto">
          <a:xfrm>
            <a:off x="4036627" y="2674085"/>
            <a:ext cx="4118746" cy="323717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60251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正方形/長方形 31">
            <a:extLst>
              <a:ext uri="{FF2B5EF4-FFF2-40B4-BE49-F238E27FC236}">
                <a16:creationId xmlns:a16="http://schemas.microsoft.com/office/drawing/2014/main" id="{68E84D1F-9727-49C5-919C-4512EF659B18}"/>
              </a:ext>
            </a:extLst>
          </p:cNvPr>
          <p:cNvSpPr/>
          <p:nvPr/>
        </p:nvSpPr>
        <p:spPr>
          <a:xfrm>
            <a:off x="79829" y="6030686"/>
            <a:ext cx="11633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21174"/>
            <a:ext cx="11400125" cy="518094"/>
          </a:xfrm>
        </p:spPr>
        <p:txBody>
          <a:bodyPr/>
          <a:lstStyle/>
          <a:p>
            <a:r>
              <a:rPr lang="en-US" altLang="ja-JP" dirty="0"/>
              <a:t>Future Tasks</a:t>
            </a: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908402"/>
            <a:ext cx="11341887" cy="864883"/>
          </a:xfrm>
        </p:spPr>
        <p:txBody>
          <a:bodyPr/>
          <a:lstStyle/>
          <a:p>
            <a:r>
              <a:rPr lang="en-US" altLang="ja-JP" sz="2800" dirty="0"/>
              <a:t>Analysis of other data and construction of water quality predicting and optimization models.</a:t>
            </a:r>
          </a:p>
        </p:txBody>
      </p:sp>
      <p:sp>
        <p:nvSpPr>
          <p:cNvPr id="7" name="テキスト ボックス 6">
            <a:extLst>
              <a:ext uri="{FF2B5EF4-FFF2-40B4-BE49-F238E27FC236}">
                <a16:creationId xmlns:a16="http://schemas.microsoft.com/office/drawing/2014/main" id="{BACF69BC-79A6-4522-AB55-9063EB4985DF}"/>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 Data RO Analysis</a:t>
            </a:r>
            <a:endParaRPr kumimoji="1" lang="ja-JP" altLang="en-US" sz="1600" b="1" dirty="0">
              <a:solidFill>
                <a:schemeClr val="bg1"/>
              </a:solidFill>
            </a:endParaRPr>
          </a:p>
        </p:txBody>
      </p:sp>
      <p:sp>
        <p:nvSpPr>
          <p:cNvPr id="8" name="テキスト ボックス 7">
            <a:extLst>
              <a:ext uri="{FF2B5EF4-FFF2-40B4-BE49-F238E27FC236}">
                <a16:creationId xmlns:a16="http://schemas.microsoft.com/office/drawing/2014/main" id="{9C8FBABA-39B0-4FC5-9F32-F0D8D45958B7}"/>
              </a:ext>
            </a:extLst>
          </p:cNvPr>
          <p:cNvSpPr txBox="1"/>
          <p:nvPr/>
        </p:nvSpPr>
        <p:spPr>
          <a:xfrm>
            <a:off x="6610013" y="2420995"/>
            <a:ext cx="5397767" cy="369332"/>
          </a:xfrm>
          <a:prstGeom prst="rect">
            <a:avLst/>
          </a:prstGeom>
          <a:noFill/>
        </p:spPr>
        <p:txBody>
          <a:bodyPr wrap="square" rtlCol="0">
            <a:spAutoFit/>
          </a:bodyPr>
          <a:lstStyle/>
          <a:p>
            <a:pPr algn="ctr"/>
            <a:r>
              <a:rPr kumimoji="1" lang="en-US" altLang="ja-JP" dirty="0"/>
              <a:t>Water quality prediction / optimization modeling</a:t>
            </a:r>
            <a:endParaRPr kumimoji="1" lang="ja-JP" altLang="en-US" dirty="0"/>
          </a:p>
        </p:txBody>
      </p:sp>
      <p:sp>
        <p:nvSpPr>
          <p:cNvPr id="10" name="テキスト ボックス 9">
            <a:extLst>
              <a:ext uri="{FF2B5EF4-FFF2-40B4-BE49-F238E27FC236}">
                <a16:creationId xmlns:a16="http://schemas.microsoft.com/office/drawing/2014/main" id="{5DA19787-0CD7-4F59-A2AD-5F08825C2E15}"/>
              </a:ext>
            </a:extLst>
          </p:cNvPr>
          <p:cNvSpPr txBox="1"/>
          <p:nvPr/>
        </p:nvSpPr>
        <p:spPr>
          <a:xfrm>
            <a:off x="748112" y="1957775"/>
            <a:ext cx="3996361" cy="369332"/>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dirty="0"/>
              <a:t>Viscosity of water at temperature</a:t>
            </a:r>
            <a:endParaRPr kumimoji="1" lang="ja-JP" altLang="en-US" dirty="0"/>
          </a:p>
        </p:txBody>
      </p:sp>
      <p:sp>
        <p:nvSpPr>
          <p:cNvPr id="11" name="テキスト ボックス 10">
            <a:extLst>
              <a:ext uri="{FF2B5EF4-FFF2-40B4-BE49-F238E27FC236}">
                <a16:creationId xmlns:a16="http://schemas.microsoft.com/office/drawing/2014/main" id="{0100A4E5-486D-4115-A34B-0AC32EC0E9AA}"/>
              </a:ext>
            </a:extLst>
          </p:cNvPr>
          <p:cNvSpPr txBox="1"/>
          <p:nvPr/>
        </p:nvSpPr>
        <p:spPr>
          <a:xfrm>
            <a:off x="748112" y="4439837"/>
            <a:ext cx="2665043" cy="369332"/>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dirty="0"/>
              <a:t>Chemical dosage</a:t>
            </a:r>
            <a:endParaRPr kumimoji="1" lang="ja-JP" altLang="en-US" dirty="0"/>
          </a:p>
        </p:txBody>
      </p:sp>
      <p:sp>
        <p:nvSpPr>
          <p:cNvPr id="13" name="テキスト ボックス 12">
            <a:extLst>
              <a:ext uri="{FF2B5EF4-FFF2-40B4-BE49-F238E27FC236}">
                <a16:creationId xmlns:a16="http://schemas.microsoft.com/office/drawing/2014/main" id="{AD3F8156-7721-4D27-86E8-D9DBC574ADFE}"/>
              </a:ext>
            </a:extLst>
          </p:cNvPr>
          <p:cNvSpPr txBox="1"/>
          <p:nvPr/>
        </p:nvSpPr>
        <p:spPr>
          <a:xfrm>
            <a:off x="6893580" y="5100862"/>
            <a:ext cx="5023600" cy="338554"/>
          </a:xfrm>
          <a:prstGeom prst="rect">
            <a:avLst/>
          </a:prstGeom>
          <a:noFill/>
        </p:spPr>
        <p:txBody>
          <a:bodyPr wrap="square" rtlCol="0">
            <a:spAutoFit/>
          </a:bodyPr>
          <a:lstStyle/>
          <a:p>
            <a:pPr algn="ctr"/>
            <a:r>
              <a:rPr kumimoji="1" lang="en-US" altLang="ja-JP" sz="1600" dirty="0"/>
              <a:t>Predict water quality and flow rate and decide values</a:t>
            </a:r>
          </a:p>
        </p:txBody>
      </p:sp>
      <p:cxnSp>
        <p:nvCxnSpPr>
          <p:cNvPr id="14" name="直線矢印コネクタ 13">
            <a:extLst>
              <a:ext uri="{FF2B5EF4-FFF2-40B4-BE49-F238E27FC236}">
                <a16:creationId xmlns:a16="http://schemas.microsoft.com/office/drawing/2014/main" id="{99663A9A-0B17-496D-ACCB-5B88C57CD5E0}"/>
              </a:ext>
            </a:extLst>
          </p:cNvPr>
          <p:cNvCxnSpPr/>
          <p:nvPr/>
        </p:nvCxnSpPr>
        <p:spPr>
          <a:xfrm flipV="1">
            <a:off x="6857807" y="3409685"/>
            <a:ext cx="0" cy="9846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3E9064B3-8841-4E06-A344-D70C958D1A73}"/>
              </a:ext>
            </a:extLst>
          </p:cNvPr>
          <p:cNvCxnSpPr>
            <a:cxnSpLocks/>
          </p:cNvCxnSpPr>
          <p:nvPr/>
        </p:nvCxnSpPr>
        <p:spPr>
          <a:xfrm>
            <a:off x="6857807" y="4395025"/>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B2910216-2578-44F6-9E12-C589B46AC967}"/>
              </a:ext>
            </a:extLst>
          </p:cNvPr>
          <p:cNvCxnSpPr/>
          <p:nvPr/>
        </p:nvCxnSpPr>
        <p:spPr>
          <a:xfrm flipV="1">
            <a:off x="9910657" y="3424911"/>
            <a:ext cx="0" cy="9846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081A4457-22D6-4DED-BD81-47079A45310A}"/>
              </a:ext>
            </a:extLst>
          </p:cNvPr>
          <p:cNvCxnSpPr>
            <a:cxnSpLocks/>
          </p:cNvCxnSpPr>
          <p:nvPr/>
        </p:nvCxnSpPr>
        <p:spPr>
          <a:xfrm>
            <a:off x="9955305" y="4394313"/>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82943B10-819F-48FB-A7CF-D9FB050396B0}"/>
              </a:ext>
            </a:extLst>
          </p:cNvPr>
          <p:cNvSpPr txBox="1"/>
          <p:nvPr/>
        </p:nvSpPr>
        <p:spPr>
          <a:xfrm>
            <a:off x="9828471" y="2991224"/>
            <a:ext cx="2158667" cy="461665"/>
          </a:xfrm>
          <a:prstGeom prst="rect">
            <a:avLst/>
          </a:prstGeom>
          <a:noFill/>
        </p:spPr>
        <p:txBody>
          <a:bodyPr wrap="square" rtlCol="0">
            <a:spAutoFit/>
          </a:bodyPr>
          <a:lstStyle/>
          <a:p>
            <a:pPr algn="ctr"/>
            <a:r>
              <a:rPr kumimoji="1" lang="en-US" altLang="ja-JP" sz="1200" dirty="0"/>
              <a:t>Post-RO</a:t>
            </a:r>
          </a:p>
          <a:p>
            <a:pPr algn="ctr"/>
            <a:r>
              <a:rPr kumimoji="1" lang="en-US" altLang="ja-JP" sz="1200" dirty="0"/>
              <a:t>Water quality and flow rate</a:t>
            </a:r>
            <a:endParaRPr kumimoji="1" lang="ja-JP" altLang="en-US" sz="1200" dirty="0"/>
          </a:p>
        </p:txBody>
      </p:sp>
      <p:sp>
        <p:nvSpPr>
          <p:cNvPr id="19" name="テキスト ボックス 18">
            <a:extLst>
              <a:ext uri="{FF2B5EF4-FFF2-40B4-BE49-F238E27FC236}">
                <a16:creationId xmlns:a16="http://schemas.microsoft.com/office/drawing/2014/main" id="{6D8267ED-A121-4ADA-BF7D-E3CB0B75D3B5}"/>
              </a:ext>
            </a:extLst>
          </p:cNvPr>
          <p:cNvSpPr txBox="1"/>
          <p:nvPr/>
        </p:nvSpPr>
        <p:spPr>
          <a:xfrm>
            <a:off x="6767910" y="2968490"/>
            <a:ext cx="2084793" cy="461665"/>
          </a:xfrm>
          <a:prstGeom prst="rect">
            <a:avLst/>
          </a:prstGeom>
          <a:noFill/>
        </p:spPr>
        <p:txBody>
          <a:bodyPr wrap="square" rtlCol="0">
            <a:spAutoFit/>
          </a:bodyPr>
          <a:lstStyle/>
          <a:p>
            <a:pPr algn="ctr"/>
            <a:r>
              <a:rPr kumimoji="1" lang="en-US" altLang="ja-JP" sz="1200" dirty="0"/>
              <a:t>Pre-RO</a:t>
            </a:r>
          </a:p>
          <a:p>
            <a:pPr algn="ctr"/>
            <a:r>
              <a:rPr kumimoji="1" lang="en-US" altLang="ja-JP" sz="1200" dirty="0"/>
              <a:t>Water quality and flow rate</a:t>
            </a:r>
            <a:endParaRPr kumimoji="1" lang="ja-JP" altLang="en-US" sz="1200" dirty="0"/>
          </a:p>
        </p:txBody>
      </p:sp>
      <p:sp>
        <p:nvSpPr>
          <p:cNvPr id="20" name="フリーフォーム: 図形 19">
            <a:extLst>
              <a:ext uri="{FF2B5EF4-FFF2-40B4-BE49-F238E27FC236}">
                <a16:creationId xmlns:a16="http://schemas.microsoft.com/office/drawing/2014/main" id="{AE7647CD-4DFA-4339-98A1-DE13861B1DA5}"/>
              </a:ext>
            </a:extLst>
          </p:cNvPr>
          <p:cNvSpPr/>
          <p:nvPr/>
        </p:nvSpPr>
        <p:spPr>
          <a:xfrm>
            <a:off x="7003673" y="3695511"/>
            <a:ext cx="1451912" cy="494877"/>
          </a:xfrm>
          <a:custGeom>
            <a:avLst/>
            <a:gdLst>
              <a:gd name="connsiteX0" fmla="*/ 0 w 9544050"/>
              <a:gd name="connsiteY0" fmla="*/ 1146396 h 1478499"/>
              <a:gd name="connsiteX1" fmla="*/ 2324100 w 9544050"/>
              <a:gd name="connsiteY1" fmla="*/ 3396 h 1478499"/>
              <a:gd name="connsiteX2" fmla="*/ 4800600 w 9544050"/>
              <a:gd name="connsiteY2" fmla="*/ 1470246 h 1478499"/>
              <a:gd name="connsiteX3" fmla="*/ 6953250 w 9544050"/>
              <a:gd name="connsiteY3" fmla="*/ 632046 h 1478499"/>
              <a:gd name="connsiteX4" fmla="*/ 8248650 w 9544050"/>
              <a:gd name="connsiteY4" fmla="*/ 1374996 h 1478499"/>
              <a:gd name="connsiteX5" fmla="*/ 9544050 w 9544050"/>
              <a:gd name="connsiteY5" fmla="*/ 117696 h 147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4050" h="1478499">
                <a:moveTo>
                  <a:pt x="0" y="1146396"/>
                </a:moveTo>
                <a:cubicBezTo>
                  <a:pt x="762000" y="547908"/>
                  <a:pt x="1524000" y="-50579"/>
                  <a:pt x="2324100" y="3396"/>
                </a:cubicBezTo>
                <a:cubicBezTo>
                  <a:pt x="3124200" y="57371"/>
                  <a:pt x="4029075" y="1365471"/>
                  <a:pt x="4800600" y="1470246"/>
                </a:cubicBezTo>
                <a:cubicBezTo>
                  <a:pt x="5572125" y="1575021"/>
                  <a:pt x="6378575" y="647921"/>
                  <a:pt x="6953250" y="632046"/>
                </a:cubicBezTo>
                <a:cubicBezTo>
                  <a:pt x="7527925" y="616171"/>
                  <a:pt x="7816850" y="1460721"/>
                  <a:pt x="8248650" y="1374996"/>
                </a:cubicBezTo>
                <a:cubicBezTo>
                  <a:pt x="8680450" y="1289271"/>
                  <a:pt x="9112250" y="703483"/>
                  <a:pt x="9544050" y="1176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リーフォーム: 図形 21">
            <a:extLst>
              <a:ext uri="{FF2B5EF4-FFF2-40B4-BE49-F238E27FC236}">
                <a16:creationId xmlns:a16="http://schemas.microsoft.com/office/drawing/2014/main" id="{2C8CD3EB-83C5-4620-ABF4-96C0AF0B92BD}"/>
              </a:ext>
            </a:extLst>
          </p:cNvPr>
          <p:cNvSpPr/>
          <p:nvPr/>
        </p:nvSpPr>
        <p:spPr>
          <a:xfrm>
            <a:off x="10120538" y="3883543"/>
            <a:ext cx="1451912" cy="89007"/>
          </a:xfrm>
          <a:custGeom>
            <a:avLst/>
            <a:gdLst>
              <a:gd name="connsiteX0" fmla="*/ 0 w 9544050"/>
              <a:gd name="connsiteY0" fmla="*/ 1146396 h 1478499"/>
              <a:gd name="connsiteX1" fmla="*/ 2324100 w 9544050"/>
              <a:gd name="connsiteY1" fmla="*/ 3396 h 1478499"/>
              <a:gd name="connsiteX2" fmla="*/ 4800600 w 9544050"/>
              <a:gd name="connsiteY2" fmla="*/ 1470246 h 1478499"/>
              <a:gd name="connsiteX3" fmla="*/ 6953250 w 9544050"/>
              <a:gd name="connsiteY3" fmla="*/ 632046 h 1478499"/>
              <a:gd name="connsiteX4" fmla="*/ 8248650 w 9544050"/>
              <a:gd name="connsiteY4" fmla="*/ 1374996 h 1478499"/>
              <a:gd name="connsiteX5" fmla="*/ 9544050 w 9544050"/>
              <a:gd name="connsiteY5" fmla="*/ 117696 h 147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4050" h="1478499">
                <a:moveTo>
                  <a:pt x="0" y="1146396"/>
                </a:moveTo>
                <a:cubicBezTo>
                  <a:pt x="762000" y="547908"/>
                  <a:pt x="1524000" y="-50579"/>
                  <a:pt x="2324100" y="3396"/>
                </a:cubicBezTo>
                <a:cubicBezTo>
                  <a:pt x="3124200" y="57371"/>
                  <a:pt x="4029075" y="1365471"/>
                  <a:pt x="4800600" y="1470246"/>
                </a:cubicBezTo>
                <a:cubicBezTo>
                  <a:pt x="5572125" y="1575021"/>
                  <a:pt x="6378575" y="647921"/>
                  <a:pt x="6953250" y="632046"/>
                </a:cubicBezTo>
                <a:cubicBezTo>
                  <a:pt x="7527925" y="616171"/>
                  <a:pt x="7816850" y="1460721"/>
                  <a:pt x="8248650" y="1374996"/>
                </a:cubicBezTo>
                <a:cubicBezTo>
                  <a:pt x="8680450" y="1289271"/>
                  <a:pt x="9112250" y="703483"/>
                  <a:pt x="9544050" y="1176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952A1E29-CB84-4103-8C33-15BE17010BF5}"/>
              </a:ext>
            </a:extLst>
          </p:cNvPr>
          <p:cNvCxnSpPr/>
          <p:nvPr/>
        </p:nvCxnSpPr>
        <p:spPr>
          <a:xfrm>
            <a:off x="9954199" y="3880870"/>
            <a:ext cx="1842806" cy="0"/>
          </a:xfrm>
          <a:prstGeom prst="line">
            <a:avLst/>
          </a:prstGeom>
          <a:ln w="19050">
            <a:solidFill>
              <a:schemeClr val="bg1">
                <a:lumMod val="65000"/>
              </a:schemeClr>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AE801FFB-B531-4229-925D-BC53B5D22139}"/>
              </a:ext>
            </a:extLst>
          </p:cNvPr>
          <p:cNvSpPr txBox="1"/>
          <p:nvPr/>
        </p:nvSpPr>
        <p:spPr>
          <a:xfrm>
            <a:off x="8289777" y="4132703"/>
            <a:ext cx="591312" cy="261610"/>
          </a:xfrm>
          <a:prstGeom prst="rect">
            <a:avLst/>
          </a:prstGeom>
          <a:noFill/>
        </p:spPr>
        <p:txBody>
          <a:bodyPr wrap="square" rtlCol="0">
            <a:spAutoFit/>
          </a:bodyPr>
          <a:lstStyle/>
          <a:p>
            <a:pPr algn="ctr"/>
            <a:r>
              <a:rPr kumimoji="1" lang="en-US" altLang="ja-JP" sz="1100" dirty="0"/>
              <a:t>Time</a:t>
            </a:r>
            <a:endParaRPr kumimoji="1" lang="ja-JP" altLang="en-US" sz="1100" dirty="0"/>
          </a:p>
        </p:txBody>
      </p:sp>
      <p:sp>
        <p:nvSpPr>
          <p:cNvPr id="26" name="テキスト ボックス 25">
            <a:extLst>
              <a:ext uri="{FF2B5EF4-FFF2-40B4-BE49-F238E27FC236}">
                <a16:creationId xmlns:a16="http://schemas.microsoft.com/office/drawing/2014/main" id="{9FF00CB9-648B-48AF-8379-B221B2FEF912}"/>
              </a:ext>
            </a:extLst>
          </p:cNvPr>
          <p:cNvSpPr txBox="1"/>
          <p:nvPr/>
        </p:nvSpPr>
        <p:spPr>
          <a:xfrm>
            <a:off x="11416469" y="4132703"/>
            <a:ext cx="591312" cy="261610"/>
          </a:xfrm>
          <a:prstGeom prst="rect">
            <a:avLst/>
          </a:prstGeom>
          <a:noFill/>
        </p:spPr>
        <p:txBody>
          <a:bodyPr wrap="square" rtlCol="0">
            <a:spAutoFit/>
          </a:bodyPr>
          <a:lstStyle/>
          <a:p>
            <a:pPr algn="ctr"/>
            <a:r>
              <a:rPr kumimoji="1" lang="en-US" altLang="ja-JP" sz="1100" dirty="0"/>
              <a:t>Time</a:t>
            </a:r>
            <a:endParaRPr kumimoji="1" lang="ja-JP" altLang="en-US" sz="1100" dirty="0"/>
          </a:p>
        </p:txBody>
      </p:sp>
      <p:sp>
        <p:nvSpPr>
          <p:cNvPr id="27" name="矢印: 下 26">
            <a:extLst>
              <a:ext uri="{FF2B5EF4-FFF2-40B4-BE49-F238E27FC236}">
                <a16:creationId xmlns:a16="http://schemas.microsoft.com/office/drawing/2014/main" id="{F8748F71-ABFC-4595-A7C1-97EC78774201}"/>
              </a:ext>
            </a:extLst>
          </p:cNvPr>
          <p:cNvSpPr/>
          <p:nvPr/>
        </p:nvSpPr>
        <p:spPr>
          <a:xfrm rot="16200000">
            <a:off x="9194911" y="3521290"/>
            <a:ext cx="283388" cy="490885"/>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矢印: 下 27">
            <a:extLst>
              <a:ext uri="{FF2B5EF4-FFF2-40B4-BE49-F238E27FC236}">
                <a16:creationId xmlns:a16="http://schemas.microsoft.com/office/drawing/2014/main" id="{236A932C-2980-497B-B7D5-620AA6098D67}"/>
              </a:ext>
            </a:extLst>
          </p:cNvPr>
          <p:cNvSpPr/>
          <p:nvPr/>
        </p:nvSpPr>
        <p:spPr>
          <a:xfrm rot="5400000">
            <a:off x="9173267" y="3959460"/>
            <a:ext cx="283388" cy="490885"/>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テキスト ボックス 28">
            <a:extLst>
              <a:ext uri="{FF2B5EF4-FFF2-40B4-BE49-F238E27FC236}">
                <a16:creationId xmlns:a16="http://schemas.microsoft.com/office/drawing/2014/main" id="{6D7C73EA-D64B-4F73-A1C1-6E645C041C39}"/>
              </a:ext>
            </a:extLst>
          </p:cNvPr>
          <p:cNvSpPr txBox="1"/>
          <p:nvPr/>
        </p:nvSpPr>
        <p:spPr>
          <a:xfrm>
            <a:off x="8512267" y="3059698"/>
            <a:ext cx="1626323" cy="338554"/>
          </a:xfrm>
          <a:prstGeom prst="rect">
            <a:avLst/>
          </a:prstGeom>
          <a:noFill/>
        </p:spPr>
        <p:txBody>
          <a:bodyPr wrap="square" rtlCol="0">
            <a:spAutoFit/>
          </a:bodyPr>
          <a:lstStyle/>
          <a:p>
            <a:pPr algn="ctr"/>
            <a:r>
              <a:rPr kumimoji="1" lang="en-US" altLang="ja-JP" sz="1600" dirty="0"/>
              <a:t>Prediction</a:t>
            </a:r>
            <a:endParaRPr kumimoji="1" lang="ja-JP" altLang="en-US" sz="1600" dirty="0"/>
          </a:p>
        </p:txBody>
      </p:sp>
      <p:sp>
        <p:nvSpPr>
          <p:cNvPr id="30" name="テキスト ボックス 29">
            <a:extLst>
              <a:ext uri="{FF2B5EF4-FFF2-40B4-BE49-F238E27FC236}">
                <a16:creationId xmlns:a16="http://schemas.microsoft.com/office/drawing/2014/main" id="{FA40267B-5C19-4AA1-8F06-A4E3B6D5614B}"/>
              </a:ext>
            </a:extLst>
          </p:cNvPr>
          <p:cNvSpPr txBox="1"/>
          <p:nvPr/>
        </p:nvSpPr>
        <p:spPr>
          <a:xfrm>
            <a:off x="8552677" y="4563820"/>
            <a:ext cx="1626323" cy="338554"/>
          </a:xfrm>
          <a:prstGeom prst="rect">
            <a:avLst/>
          </a:prstGeom>
          <a:noFill/>
        </p:spPr>
        <p:txBody>
          <a:bodyPr wrap="square" rtlCol="0">
            <a:spAutoFit/>
          </a:bodyPr>
          <a:lstStyle/>
          <a:p>
            <a:pPr algn="ctr"/>
            <a:r>
              <a:rPr kumimoji="1" lang="en-US" altLang="ja-JP" sz="1600" dirty="0"/>
              <a:t>Optimization</a:t>
            </a:r>
            <a:endParaRPr kumimoji="1" lang="ja-JP" altLang="en-US" sz="1600" dirty="0"/>
          </a:p>
        </p:txBody>
      </p:sp>
      <p:sp>
        <p:nvSpPr>
          <p:cNvPr id="40" name="テキスト ボックス 39">
            <a:extLst>
              <a:ext uri="{FF2B5EF4-FFF2-40B4-BE49-F238E27FC236}">
                <a16:creationId xmlns:a16="http://schemas.microsoft.com/office/drawing/2014/main" id="{D0F67416-14DD-4AB0-81F8-4F1BEB9D7345}"/>
              </a:ext>
            </a:extLst>
          </p:cNvPr>
          <p:cNvSpPr txBox="1"/>
          <p:nvPr/>
        </p:nvSpPr>
        <p:spPr>
          <a:xfrm>
            <a:off x="733977" y="5589311"/>
            <a:ext cx="2851195" cy="369332"/>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dirty="0"/>
              <a:t> the salt rejection</a:t>
            </a:r>
            <a:endParaRPr kumimoji="1" lang="ja-JP" altLang="en-US" dirty="0"/>
          </a:p>
        </p:txBody>
      </p:sp>
      <p:sp>
        <p:nvSpPr>
          <p:cNvPr id="2" name="テキスト ボックス 1">
            <a:extLst>
              <a:ext uri="{FF2B5EF4-FFF2-40B4-BE49-F238E27FC236}">
                <a16:creationId xmlns:a16="http://schemas.microsoft.com/office/drawing/2014/main" id="{802FA6A7-AAAA-4F87-B164-7EB88A68DFB5}"/>
              </a:ext>
            </a:extLst>
          </p:cNvPr>
          <p:cNvSpPr txBox="1"/>
          <p:nvPr/>
        </p:nvSpPr>
        <p:spPr>
          <a:xfrm>
            <a:off x="1442788" y="4742019"/>
            <a:ext cx="3674404" cy="584775"/>
          </a:xfrm>
          <a:prstGeom prst="rect">
            <a:avLst/>
          </a:prstGeom>
          <a:noFill/>
        </p:spPr>
        <p:txBody>
          <a:bodyPr wrap="none" rtlCol="0">
            <a:spAutoFit/>
          </a:bodyPr>
          <a:lstStyle/>
          <a:p>
            <a:r>
              <a:rPr kumimoji="1" lang="en-US" altLang="ja-JP" sz="1600" dirty="0"/>
              <a:t>Re-examine the way of analysis</a:t>
            </a:r>
          </a:p>
          <a:p>
            <a:r>
              <a:rPr kumimoji="1" lang="en-US" altLang="ja-JP" sz="1600" dirty="0"/>
              <a:t>because of  constant chemical dosage</a:t>
            </a:r>
            <a:endParaRPr kumimoji="1" lang="ja-JP" altLang="en-US" sz="1600" dirty="0"/>
          </a:p>
        </p:txBody>
      </p:sp>
      <p:sp>
        <p:nvSpPr>
          <p:cNvPr id="31" name="テキスト ボックス 30">
            <a:extLst>
              <a:ext uri="{FF2B5EF4-FFF2-40B4-BE49-F238E27FC236}">
                <a16:creationId xmlns:a16="http://schemas.microsoft.com/office/drawing/2014/main" id="{B9EFE436-AF44-4C67-97C9-B145F434D6E1}"/>
              </a:ext>
            </a:extLst>
          </p:cNvPr>
          <p:cNvSpPr txBox="1"/>
          <p:nvPr/>
        </p:nvSpPr>
        <p:spPr>
          <a:xfrm>
            <a:off x="1442788" y="5885936"/>
            <a:ext cx="4439036" cy="584775"/>
          </a:xfrm>
          <a:prstGeom prst="rect">
            <a:avLst/>
          </a:prstGeom>
          <a:noFill/>
        </p:spPr>
        <p:txBody>
          <a:bodyPr wrap="none" rtlCol="0">
            <a:spAutoFit/>
          </a:bodyPr>
          <a:lstStyle/>
          <a:p>
            <a:r>
              <a:rPr kumimoji="1" lang="en-US" altLang="ja-JP" sz="1600" dirty="0"/>
              <a:t>Focusing the salt rejection for driving pressure </a:t>
            </a:r>
          </a:p>
          <a:p>
            <a:r>
              <a:rPr kumimoji="1" lang="en-US" altLang="ja-JP" sz="1600" dirty="0"/>
              <a:t>at each stages from 1st to 3rd</a:t>
            </a:r>
            <a:endParaRPr kumimoji="1" lang="ja-JP" altLang="en-US" sz="1600" dirty="0"/>
          </a:p>
        </p:txBody>
      </p:sp>
      <p:pic>
        <p:nvPicPr>
          <p:cNvPr id="9" name="図 8" descr="グラフ, 散布図&#10;&#10;自動的に生成された説明">
            <a:extLst>
              <a:ext uri="{FF2B5EF4-FFF2-40B4-BE49-F238E27FC236}">
                <a16:creationId xmlns:a16="http://schemas.microsoft.com/office/drawing/2014/main" id="{34E950D6-0FC7-4432-982F-4D88D0CCE4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0508" y="2747512"/>
            <a:ext cx="2084793" cy="1534437"/>
          </a:xfrm>
          <a:prstGeom prst="rect">
            <a:avLst/>
          </a:prstGeom>
        </p:spPr>
      </p:pic>
      <p:sp>
        <p:nvSpPr>
          <p:cNvPr id="39" name="テキスト ボックス 38">
            <a:extLst>
              <a:ext uri="{FF2B5EF4-FFF2-40B4-BE49-F238E27FC236}">
                <a16:creationId xmlns:a16="http://schemas.microsoft.com/office/drawing/2014/main" id="{5100273A-5BD5-46C4-944B-2B8B7FD7CF5F}"/>
              </a:ext>
            </a:extLst>
          </p:cNvPr>
          <p:cNvSpPr txBox="1"/>
          <p:nvPr/>
        </p:nvSpPr>
        <p:spPr>
          <a:xfrm>
            <a:off x="1442788" y="2251070"/>
            <a:ext cx="3507009" cy="338554"/>
          </a:xfrm>
          <a:prstGeom prst="rect">
            <a:avLst/>
          </a:prstGeom>
          <a:noFill/>
        </p:spPr>
        <p:txBody>
          <a:bodyPr wrap="square">
            <a:spAutoFit/>
          </a:bodyPr>
          <a:lstStyle/>
          <a:p>
            <a:r>
              <a:rPr lang="en-US" altLang="ja-JP" sz="1600" dirty="0"/>
              <a:t>Adding water viscosity variables</a:t>
            </a:r>
            <a:endParaRPr lang="ja-JP" altLang="en-US" sz="1600" dirty="0"/>
          </a:p>
        </p:txBody>
      </p:sp>
    </p:spTree>
    <p:extLst>
      <p:ext uri="{BB962C8B-B14F-4D97-AF65-F5344CB8AC3E}">
        <p14:creationId xmlns:p14="http://schemas.microsoft.com/office/powerpoint/2010/main" val="1268789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21174"/>
            <a:ext cx="11400125" cy="518094"/>
          </a:xfrm>
        </p:spPr>
        <p:txBody>
          <a:bodyPr/>
          <a:lstStyle/>
          <a:p>
            <a:r>
              <a:rPr lang="en-US" altLang="ja-JP" dirty="0"/>
              <a:t>Question (SGDC to INV)</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3559628"/>
          </a:xfrm>
        </p:spPr>
        <p:txBody>
          <a:bodyPr/>
          <a:lstStyle/>
          <a:p>
            <a:r>
              <a:rPr lang="en-US" altLang="ja-JP" sz="2800" dirty="0"/>
              <a:t>SGDC</a:t>
            </a:r>
            <a:r>
              <a:rPr lang="ja-JP" altLang="en-US" sz="2800" dirty="0"/>
              <a:t>から質問を受け付ける</a:t>
            </a:r>
            <a:endParaRPr lang="en-US" altLang="ja-JP" sz="2800" dirty="0"/>
          </a:p>
        </p:txBody>
      </p:sp>
      <p:sp>
        <p:nvSpPr>
          <p:cNvPr id="7" name="テキスト ボックス 6">
            <a:extLst>
              <a:ext uri="{FF2B5EF4-FFF2-40B4-BE49-F238E27FC236}">
                <a16:creationId xmlns:a16="http://schemas.microsoft.com/office/drawing/2014/main" id="{BACF69BC-79A6-4522-AB55-9063EB4985DF}"/>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Q&amp;A / Discussion</a:t>
            </a:r>
            <a:endParaRPr kumimoji="1" lang="ja-JP" altLang="en-US" sz="1600" b="1" dirty="0">
              <a:solidFill>
                <a:schemeClr val="bg1"/>
              </a:solidFill>
            </a:endParaRPr>
          </a:p>
        </p:txBody>
      </p:sp>
    </p:spTree>
    <p:extLst>
      <p:ext uri="{BB962C8B-B14F-4D97-AF65-F5344CB8AC3E}">
        <p14:creationId xmlns:p14="http://schemas.microsoft.com/office/powerpoint/2010/main" val="1171569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21174"/>
            <a:ext cx="11400125" cy="518094"/>
          </a:xfrm>
        </p:spPr>
        <p:txBody>
          <a:bodyPr/>
          <a:lstStyle/>
          <a:p>
            <a:r>
              <a:rPr lang="en-US" altLang="ja-JP" dirty="0"/>
              <a:t>Question (INV to SGDC)</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3559628"/>
          </a:xfrm>
        </p:spPr>
        <p:txBody>
          <a:bodyPr/>
          <a:lstStyle/>
          <a:p>
            <a:r>
              <a:rPr lang="en-US" altLang="ja-JP" sz="2800" dirty="0"/>
              <a:t>SAO Algorithm for UF Process</a:t>
            </a:r>
            <a:r>
              <a:rPr lang="ja-JP" altLang="en-US" sz="2800" dirty="0"/>
              <a:t>（熊谷、必要性は下がるが）</a:t>
            </a:r>
            <a:endParaRPr lang="en-US" altLang="ja-JP" sz="2800" dirty="0"/>
          </a:p>
        </p:txBody>
      </p:sp>
      <p:sp>
        <p:nvSpPr>
          <p:cNvPr id="7" name="テキスト ボックス 6">
            <a:extLst>
              <a:ext uri="{FF2B5EF4-FFF2-40B4-BE49-F238E27FC236}">
                <a16:creationId xmlns:a16="http://schemas.microsoft.com/office/drawing/2014/main" id="{BACF69BC-79A6-4522-AB55-9063EB4985DF}"/>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Q&amp;A / Discussion</a:t>
            </a:r>
            <a:endParaRPr kumimoji="1" lang="ja-JP" altLang="en-US" sz="1600" b="1" dirty="0">
              <a:solidFill>
                <a:schemeClr val="bg1"/>
              </a:solidFill>
            </a:endParaRPr>
          </a:p>
        </p:txBody>
      </p:sp>
    </p:spTree>
    <p:extLst>
      <p:ext uri="{BB962C8B-B14F-4D97-AF65-F5344CB8AC3E}">
        <p14:creationId xmlns:p14="http://schemas.microsoft.com/office/powerpoint/2010/main" val="1234931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18</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814216"/>
            <a:ext cx="11341887" cy="590783"/>
          </a:xfrm>
        </p:spPr>
        <p:txBody>
          <a:bodyPr/>
          <a:lstStyle/>
          <a:p>
            <a:r>
              <a:rPr lang="en-US" altLang="ja-JP" sz="2800" dirty="0"/>
              <a:t>In anticipation of the development of optimization, consider which data groups should be emphasized.</a:t>
            </a:r>
          </a:p>
        </p:txBody>
      </p:sp>
      <p:sp>
        <p:nvSpPr>
          <p:cNvPr id="2" name="六角形 1">
            <a:extLst>
              <a:ext uri="{FF2B5EF4-FFF2-40B4-BE49-F238E27FC236}">
                <a16:creationId xmlns:a16="http://schemas.microsoft.com/office/drawing/2014/main" id="{C7082AD0-1E5A-4566-907D-06F52FA57397}"/>
              </a:ext>
            </a:extLst>
          </p:cNvPr>
          <p:cNvSpPr/>
          <p:nvPr/>
        </p:nvSpPr>
        <p:spPr>
          <a:xfrm>
            <a:off x="1513613" y="5156241"/>
            <a:ext cx="1331951" cy="666750"/>
          </a:xfrm>
          <a:prstGeom prst="hexag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kumimoji="1" lang="en-US" altLang="ja-JP" sz="1400" dirty="0">
                <a:solidFill>
                  <a:schemeClr val="bg1"/>
                </a:solidFill>
              </a:rPr>
              <a:t>System</a:t>
            </a:r>
            <a:endParaRPr kumimoji="1" lang="ja-JP" altLang="en-US" sz="1400" dirty="0">
              <a:solidFill>
                <a:schemeClr val="bg1"/>
              </a:solidFill>
            </a:endParaRPr>
          </a:p>
        </p:txBody>
      </p:sp>
      <p:sp>
        <p:nvSpPr>
          <p:cNvPr id="8" name="テキスト ボックス 7">
            <a:extLst>
              <a:ext uri="{FF2B5EF4-FFF2-40B4-BE49-F238E27FC236}">
                <a16:creationId xmlns:a16="http://schemas.microsoft.com/office/drawing/2014/main" id="{E687F3C1-2BE5-4EEE-9249-866EE0819E29}"/>
              </a:ext>
            </a:extLst>
          </p:cNvPr>
          <p:cNvSpPr txBox="1"/>
          <p:nvPr/>
        </p:nvSpPr>
        <p:spPr>
          <a:xfrm>
            <a:off x="50399" y="5029171"/>
            <a:ext cx="1609877" cy="523220"/>
          </a:xfrm>
          <a:prstGeom prst="rect">
            <a:avLst/>
          </a:prstGeom>
          <a:noFill/>
        </p:spPr>
        <p:txBody>
          <a:bodyPr wrap="square" rtlCol="0">
            <a:spAutoFit/>
          </a:bodyPr>
          <a:lstStyle/>
          <a:p>
            <a:pPr algn="ctr"/>
            <a:r>
              <a:rPr kumimoji="1" lang="en-SG" altLang="ja-JP" sz="1400" dirty="0"/>
              <a:t>Input/Manipulated</a:t>
            </a:r>
          </a:p>
          <a:p>
            <a:pPr algn="ctr"/>
            <a:r>
              <a:rPr kumimoji="1" lang="en-SG" altLang="ja-JP" sz="1400" dirty="0"/>
              <a:t>parameter</a:t>
            </a:r>
            <a:endParaRPr kumimoji="1" lang="ja-JP" altLang="en-US" sz="1400" dirty="0"/>
          </a:p>
        </p:txBody>
      </p:sp>
      <p:sp>
        <p:nvSpPr>
          <p:cNvPr id="4" name="矢印: 右 3">
            <a:extLst>
              <a:ext uri="{FF2B5EF4-FFF2-40B4-BE49-F238E27FC236}">
                <a16:creationId xmlns:a16="http://schemas.microsoft.com/office/drawing/2014/main" id="{44229678-8834-40F0-B9DD-C06962F6B333}"/>
              </a:ext>
            </a:extLst>
          </p:cNvPr>
          <p:cNvSpPr/>
          <p:nvPr/>
        </p:nvSpPr>
        <p:spPr>
          <a:xfrm>
            <a:off x="485535" y="5566508"/>
            <a:ext cx="828675" cy="23615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矢印: 右 8">
            <a:extLst>
              <a:ext uri="{FF2B5EF4-FFF2-40B4-BE49-F238E27FC236}">
                <a16:creationId xmlns:a16="http://schemas.microsoft.com/office/drawing/2014/main" id="{B6C4EE1E-8D56-4866-8908-EFC076950C9C}"/>
              </a:ext>
            </a:extLst>
          </p:cNvPr>
          <p:cNvSpPr/>
          <p:nvPr/>
        </p:nvSpPr>
        <p:spPr>
          <a:xfrm>
            <a:off x="2999123" y="5545620"/>
            <a:ext cx="828675" cy="23615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F7CC546B-39F4-41AD-BC43-540547B9CFBC}"/>
              </a:ext>
            </a:extLst>
          </p:cNvPr>
          <p:cNvSpPr txBox="1"/>
          <p:nvPr/>
        </p:nvSpPr>
        <p:spPr>
          <a:xfrm>
            <a:off x="2679127" y="5005988"/>
            <a:ext cx="1202021" cy="523220"/>
          </a:xfrm>
          <a:prstGeom prst="rect">
            <a:avLst/>
          </a:prstGeom>
          <a:noFill/>
        </p:spPr>
        <p:txBody>
          <a:bodyPr wrap="square" rtlCol="0">
            <a:spAutoFit/>
          </a:bodyPr>
          <a:lstStyle/>
          <a:p>
            <a:pPr algn="ctr"/>
            <a:r>
              <a:rPr kumimoji="1" lang="en-SG" altLang="ja-JP" sz="1400" dirty="0"/>
              <a:t>Output quality</a:t>
            </a:r>
            <a:endParaRPr kumimoji="1" lang="ja-JP" altLang="en-US" sz="1400" dirty="0"/>
          </a:p>
        </p:txBody>
      </p:sp>
      <p:sp>
        <p:nvSpPr>
          <p:cNvPr id="11" name="矢印: 右 10">
            <a:extLst>
              <a:ext uri="{FF2B5EF4-FFF2-40B4-BE49-F238E27FC236}">
                <a16:creationId xmlns:a16="http://schemas.microsoft.com/office/drawing/2014/main" id="{C67BA9D6-6F19-4670-965B-00D9278EC94D}"/>
              </a:ext>
            </a:extLst>
          </p:cNvPr>
          <p:cNvSpPr/>
          <p:nvPr/>
        </p:nvSpPr>
        <p:spPr>
          <a:xfrm rot="16200000">
            <a:off x="1740965" y="6027222"/>
            <a:ext cx="481621" cy="24602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テキスト ボックス 11">
            <a:extLst>
              <a:ext uri="{FF2B5EF4-FFF2-40B4-BE49-F238E27FC236}">
                <a16:creationId xmlns:a16="http://schemas.microsoft.com/office/drawing/2014/main" id="{8C605AD8-54E1-4E07-97D5-8D7AD8476450}"/>
              </a:ext>
            </a:extLst>
          </p:cNvPr>
          <p:cNvSpPr txBox="1"/>
          <p:nvPr/>
        </p:nvSpPr>
        <p:spPr>
          <a:xfrm>
            <a:off x="2293908" y="5943339"/>
            <a:ext cx="1714759" cy="523220"/>
          </a:xfrm>
          <a:prstGeom prst="rect">
            <a:avLst/>
          </a:prstGeom>
          <a:noFill/>
        </p:spPr>
        <p:txBody>
          <a:bodyPr wrap="square" rtlCol="0">
            <a:spAutoFit/>
          </a:bodyPr>
          <a:lstStyle/>
          <a:p>
            <a:pPr algn="ctr"/>
            <a:r>
              <a:rPr kumimoji="1" lang="en-SG" altLang="ja-JP" sz="1400" dirty="0"/>
              <a:t>Disturbance
</a:t>
            </a:r>
            <a:endParaRPr kumimoji="1" lang="ja-JP" altLang="en-US" sz="1400" dirty="0"/>
          </a:p>
        </p:txBody>
      </p:sp>
      <p:sp>
        <p:nvSpPr>
          <p:cNvPr id="13" name="テキスト ボックス 12">
            <a:extLst>
              <a:ext uri="{FF2B5EF4-FFF2-40B4-BE49-F238E27FC236}">
                <a16:creationId xmlns:a16="http://schemas.microsoft.com/office/drawing/2014/main" id="{E33C44FA-5EB9-40A0-B00F-52B6001C7415}"/>
              </a:ext>
            </a:extLst>
          </p:cNvPr>
          <p:cNvSpPr txBox="1"/>
          <p:nvPr/>
        </p:nvSpPr>
        <p:spPr>
          <a:xfrm>
            <a:off x="327190" y="3897660"/>
            <a:ext cx="4831852" cy="584775"/>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sz="1600" dirty="0"/>
              <a:t>Expressing the input-output relationship of equipment as a characteristic formula</a:t>
            </a:r>
            <a:endParaRPr kumimoji="1" lang="ja-JP" altLang="en-US" sz="1600" dirty="0"/>
          </a:p>
        </p:txBody>
      </p:sp>
      <p:cxnSp>
        <p:nvCxnSpPr>
          <p:cNvPr id="18" name="直線矢印コネクタ 17">
            <a:extLst>
              <a:ext uri="{FF2B5EF4-FFF2-40B4-BE49-F238E27FC236}">
                <a16:creationId xmlns:a16="http://schemas.microsoft.com/office/drawing/2014/main" id="{8B40BC81-B3EE-4FCD-A5E4-7F7047327868}"/>
              </a:ext>
            </a:extLst>
          </p:cNvPr>
          <p:cNvCxnSpPr/>
          <p:nvPr/>
        </p:nvCxnSpPr>
        <p:spPr>
          <a:xfrm flipV="1">
            <a:off x="6802458" y="5164035"/>
            <a:ext cx="0" cy="89511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B0C2B958-2F3E-4B94-8866-D36535B4452E}"/>
              </a:ext>
            </a:extLst>
          </p:cNvPr>
          <p:cNvCxnSpPr>
            <a:cxnSpLocks/>
          </p:cNvCxnSpPr>
          <p:nvPr/>
        </p:nvCxnSpPr>
        <p:spPr>
          <a:xfrm>
            <a:off x="6804650" y="6045726"/>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581A42FF-4786-4580-AAB9-5B84F33E81EE}"/>
              </a:ext>
            </a:extLst>
          </p:cNvPr>
          <p:cNvSpPr txBox="1"/>
          <p:nvPr/>
        </p:nvSpPr>
        <p:spPr>
          <a:xfrm>
            <a:off x="7259052" y="5113240"/>
            <a:ext cx="972221" cy="338554"/>
          </a:xfrm>
          <a:prstGeom prst="rect">
            <a:avLst/>
          </a:prstGeom>
          <a:noFill/>
        </p:spPr>
        <p:txBody>
          <a:bodyPr wrap="square" rtlCol="0">
            <a:spAutoFit/>
          </a:bodyPr>
          <a:lstStyle/>
          <a:p>
            <a:pPr algn="ctr"/>
            <a:r>
              <a:rPr kumimoji="1" lang="en-SG" altLang="ja-JP" sz="1600" dirty="0"/>
              <a:t>Quality</a:t>
            </a:r>
            <a:endParaRPr kumimoji="1" lang="ja-JP" altLang="en-US" sz="1600" dirty="0"/>
          </a:p>
        </p:txBody>
      </p:sp>
      <p:sp>
        <p:nvSpPr>
          <p:cNvPr id="21" name="フリーフォーム: 図形 20">
            <a:extLst>
              <a:ext uri="{FF2B5EF4-FFF2-40B4-BE49-F238E27FC236}">
                <a16:creationId xmlns:a16="http://schemas.microsoft.com/office/drawing/2014/main" id="{55272CD4-5A62-49C0-A7BC-8CB02949DECA}"/>
              </a:ext>
            </a:extLst>
          </p:cNvPr>
          <p:cNvSpPr/>
          <p:nvPr/>
        </p:nvSpPr>
        <p:spPr>
          <a:xfrm>
            <a:off x="6969883" y="5620681"/>
            <a:ext cx="1451912" cy="89007"/>
          </a:xfrm>
          <a:custGeom>
            <a:avLst/>
            <a:gdLst>
              <a:gd name="connsiteX0" fmla="*/ 0 w 9544050"/>
              <a:gd name="connsiteY0" fmla="*/ 1146396 h 1478499"/>
              <a:gd name="connsiteX1" fmla="*/ 2324100 w 9544050"/>
              <a:gd name="connsiteY1" fmla="*/ 3396 h 1478499"/>
              <a:gd name="connsiteX2" fmla="*/ 4800600 w 9544050"/>
              <a:gd name="connsiteY2" fmla="*/ 1470246 h 1478499"/>
              <a:gd name="connsiteX3" fmla="*/ 6953250 w 9544050"/>
              <a:gd name="connsiteY3" fmla="*/ 632046 h 1478499"/>
              <a:gd name="connsiteX4" fmla="*/ 8248650 w 9544050"/>
              <a:gd name="connsiteY4" fmla="*/ 1374996 h 1478499"/>
              <a:gd name="connsiteX5" fmla="*/ 9544050 w 9544050"/>
              <a:gd name="connsiteY5" fmla="*/ 117696 h 147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4050" h="1478499">
                <a:moveTo>
                  <a:pt x="0" y="1146396"/>
                </a:moveTo>
                <a:cubicBezTo>
                  <a:pt x="762000" y="547908"/>
                  <a:pt x="1524000" y="-50579"/>
                  <a:pt x="2324100" y="3396"/>
                </a:cubicBezTo>
                <a:cubicBezTo>
                  <a:pt x="3124200" y="57371"/>
                  <a:pt x="4029075" y="1365471"/>
                  <a:pt x="4800600" y="1470246"/>
                </a:cubicBezTo>
                <a:cubicBezTo>
                  <a:pt x="5572125" y="1575021"/>
                  <a:pt x="6378575" y="647921"/>
                  <a:pt x="6953250" y="632046"/>
                </a:cubicBezTo>
                <a:cubicBezTo>
                  <a:pt x="7527925" y="616171"/>
                  <a:pt x="7816850" y="1460721"/>
                  <a:pt x="8248650" y="1374996"/>
                </a:cubicBezTo>
                <a:cubicBezTo>
                  <a:pt x="8680450" y="1289271"/>
                  <a:pt x="9112250" y="703483"/>
                  <a:pt x="9544050" y="1176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01A51ED4-F2A6-44EF-9DBD-7FFC5F0896EA}"/>
              </a:ext>
            </a:extLst>
          </p:cNvPr>
          <p:cNvCxnSpPr/>
          <p:nvPr/>
        </p:nvCxnSpPr>
        <p:spPr>
          <a:xfrm>
            <a:off x="6803544" y="5618008"/>
            <a:ext cx="1842806" cy="0"/>
          </a:xfrm>
          <a:prstGeom prst="line">
            <a:avLst/>
          </a:prstGeom>
          <a:ln w="19050">
            <a:solidFill>
              <a:schemeClr val="bg1">
                <a:lumMod val="65000"/>
              </a:schemeClr>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736BB75D-B1CF-4B69-B02D-585A08F3771C}"/>
              </a:ext>
            </a:extLst>
          </p:cNvPr>
          <p:cNvSpPr txBox="1"/>
          <p:nvPr/>
        </p:nvSpPr>
        <p:spPr>
          <a:xfrm>
            <a:off x="8119588" y="6028917"/>
            <a:ext cx="591312" cy="430887"/>
          </a:xfrm>
          <a:prstGeom prst="rect">
            <a:avLst/>
          </a:prstGeom>
          <a:noFill/>
        </p:spPr>
        <p:txBody>
          <a:bodyPr wrap="square" rtlCol="0">
            <a:spAutoFit/>
          </a:bodyPr>
          <a:lstStyle/>
          <a:p>
            <a:pPr algn="ctr"/>
            <a:r>
              <a:rPr kumimoji="1" lang="en-SG" altLang="ja-JP" sz="1100" dirty="0"/>
              <a:t>Time t
</a:t>
            </a:r>
            <a:endParaRPr kumimoji="1" lang="ja-JP" altLang="en-US" sz="1100" dirty="0"/>
          </a:p>
        </p:txBody>
      </p:sp>
      <p:cxnSp>
        <p:nvCxnSpPr>
          <p:cNvPr id="24" name="直線コネクタ 23">
            <a:extLst>
              <a:ext uri="{FF2B5EF4-FFF2-40B4-BE49-F238E27FC236}">
                <a16:creationId xmlns:a16="http://schemas.microsoft.com/office/drawing/2014/main" id="{29FE44CA-607C-4A57-8BB4-AB21F912A965}"/>
              </a:ext>
            </a:extLst>
          </p:cNvPr>
          <p:cNvCxnSpPr/>
          <p:nvPr/>
        </p:nvCxnSpPr>
        <p:spPr>
          <a:xfrm>
            <a:off x="6816228" y="5798984"/>
            <a:ext cx="1842806" cy="0"/>
          </a:xfrm>
          <a:prstGeom prst="line">
            <a:avLst/>
          </a:prstGeom>
          <a:ln w="19050">
            <a:solidFill>
              <a:schemeClr val="bg1">
                <a:lumMod val="65000"/>
              </a:schemeClr>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二等辺三角形 24">
            <a:extLst>
              <a:ext uri="{FF2B5EF4-FFF2-40B4-BE49-F238E27FC236}">
                <a16:creationId xmlns:a16="http://schemas.microsoft.com/office/drawing/2014/main" id="{4DA6E020-27CD-44A0-9CEC-E2D65698B5F4}"/>
              </a:ext>
            </a:extLst>
          </p:cNvPr>
          <p:cNvSpPr/>
          <p:nvPr/>
        </p:nvSpPr>
        <p:spPr>
          <a:xfrm rot="16200000" flipV="1">
            <a:off x="5464470" y="3980611"/>
            <a:ext cx="775465" cy="38299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6" name="直線矢印コネクタ 25">
            <a:extLst>
              <a:ext uri="{FF2B5EF4-FFF2-40B4-BE49-F238E27FC236}">
                <a16:creationId xmlns:a16="http://schemas.microsoft.com/office/drawing/2014/main" id="{C2435A77-AF66-41CD-9728-947AE1D3E612}"/>
              </a:ext>
            </a:extLst>
          </p:cNvPr>
          <p:cNvCxnSpPr/>
          <p:nvPr/>
        </p:nvCxnSpPr>
        <p:spPr>
          <a:xfrm flipV="1">
            <a:off x="6815122" y="4086375"/>
            <a:ext cx="0" cy="89511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0D1DC36D-AE09-48BA-A063-D773326D9442}"/>
              </a:ext>
            </a:extLst>
          </p:cNvPr>
          <p:cNvCxnSpPr>
            <a:cxnSpLocks/>
          </p:cNvCxnSpPr>
          <p:nvPr/>
        </p:nvCxnSpPr>
        <p:spPr>
          <a:xfrm>
            <a:off x="6816228" y="4977910"/>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554F49DF-6238-4C8D-95BF-ED530E60B774}"/>
              </a:ext>
            </a:extLst>
          </p:cNvPr>
          <p:cNvSpPr txBox="1"/>
          <p:nvPr/>
        </p:nvSpPr>
        <p:spPr>
          <a:xfrm>
            <a:off x="8264728" y="4981801"/>
            <a:ext cx="591312" cy="430887"/>
          </a:xfrm>
          <a:prstGeom prst="rect">
            <a:avLst/>
          </a:prstGeom>
          <a:noFill/>
        </p:spPr>
        <p:txBody>
          <a:bodyPr wrap="square" rtlCol="0">
            <a:spAutoFit/>
          </a:bodyPr>
          <a:lstStyle/>
          <a:p>
            <a:pPr algn="ctr"/>
            <a:r>
              <a:rPr kumimoji="1" lang="en-SG" altLang="ja-JP" sz="1100" dirty="0"/>
              <a:t>Time t
</a:t>
            </a:r>
            <a:endParaRPr kumimoji="1" lang="ja-JP" altLang="en-US" sz="1100" dirty="0"/>
          </a:p>
        </p:txBody>
      </p:sp>
      <p:sp>
        <p:nvSpPr>
          <p:cNvPr id="33" name="テキスト ボックス 32">
            <a:extLst>
              <a:ext uri="{FF2B5EF4-FFF2-40B4-BE49-F238E27FC236}">
                <a16:creationId xmlns:a16="http://schemas.microsoft.com/office/drawing/2014/main" id="{5F61522D-8EFA-4A24-8DBD-5AE9D764D966}"/>
              </a:ext>
            </a:extLst>
          </p:cNvPr>
          <p:cNvSpPr txBox="1"/>
          <p:nvPr/>
        </p:nvSpPr>
        <p:spPr>
          <a:xfrm>
            <a:off x="9053220" y="5296878"/>
            <a:ext cx="3099701" cy="646331"/>
          </a:xfrm>
          <a:prstGeom prst="rect">
            <a:avLst/>
          </a:prstGeom>
          <a:noFill/>
        </p:spPr>
        <p:txBody>
          <a:bodyPr wrap="square" rtlCol="0">
            <a:spAutoFit/>
          </a:bodyPr>
          <a:lstStyle/>
          <a:p>
            <a:pPr algn="ctr"/>
            <a:r>
              <a:rPr kumimoji="1" lang="en-US" altLang="ja-JP" dirty="0"/>
              <a:t>Comply with demand and quality required</a:t>
            </a:r>
            <a:endParaRPr kumimoji="1" lang="ja-JP" altLang="en-US" dirty="0"/>
          </a:p>
        </p:txBody>
      </p:sp>
      <p:sp>
        <p:nvSpPr>
          <p:cNvPr id="34" name="フリーフォーム: 図形 33">
            <a:extLst>
              <a:ext uri="{FF2B5EF4-FFF2-40B4-BE49-F238E27FC236}">
                <a16:creationId xmlns:a16="http://schemas.microsoft.com/office/drawing/2014/main" id="{CBD6D92F-C628-479F-A095-C7592AC3E649}"/>
              </a:ext>
            </a:extLst>
          </p:cNvPr>
          <p:cNvSpPr/>
          <p:nvPr/>
        </p:nvSpPr>
        <p:spPr>
          <a:xfrm>
            <a:off x="6969883" y="4329972"/>
            <a:ext cx="1451912" cy="494877"/>
          </a:xfrm>
          <a:custGeom>
            <a:avLst/>
            <a:gdLst>
              <a:gd name="connsiteX0" fmla="*/ 0 w 9544050"/>
              <a:gd name="connsiteY0" fmla="*/ 1146396 h 1478499"/>
              <a:gd name="connsiteX1" fmla="*/ 2324100 w 9544050"/>
              <a:gd name="connsiteY1" fmla="*/ 3396 h 1478499"/>
              <a:gd name="connsiteX2" fmla="*/ 4800600 w 9544050"/>
              <a:gd name="connsiteY2" fmla="*/ 1470246 h 1478499"/>
              <a:gd name="connsiteX3" fmla="*/ 6953250 w 9544050"/>
              <a:gd name="connsiteY3" fmla="*/ 632046 h 1478499"/>
              <a:gd name="connsiteX4" fmla="*/ 8248650 w 9544050"/>
              <a:gd name="connsiteY4" fmla="*/ 1374996 h 1478499"/>
              <a:gd name="connsiteX5" fmla="*/ 9544050 w 9544050"/>
              <a:gd name="connsiteY5" fmla="*/ 117696 h 147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4050" h="1478499">
                <a:moveTo>
                  <a:pt x="0" y="1146396"/>
                </a:moveTo>
                <a:cubicBezTo>
                  <a:pt x="762000" y="547908"/>
                  <a:pt x="1524000" y="-50579"/>
                  <a:pt x="2324100" y="3396"/>
                </a:cubicBezTo>
                <a:cubicBezTo>
                  <a:pt x="3124200" y="57371"/>
                  <a:pt x="4029075" y="1365471"/>
                  <a:pt x="4800600" y="1470246"/>
                </a:cubicBezTo>
                <a:cubicBezTo>
                  <a:pt x="5572125" y="1575021"/>
                  <a:pt x="6378575" y="647921"/>
                  <a:pt x="6953250" y="632046"/>
                </a:cubicBezTo>
                <a:cubicBezTo>
                  <a:pt x="7527925" y="616171"/>
                  <a:pt x="7816850" y="1460721"/>
                  <a:pt x="8248650" y="1374996"/>
                </a:cubicBezTo>
                <a:cubicBezTo>
                  <a:pt x="8680450" y="1289271"/>
                  <a:pt x="9112250" y="703483"/>
                  <a:pt x="9544050" y="1176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矢印: 右 34">
            <a:extLst>
              <a:ext uri="{FF2B5EF4-FFF2-40B4-BE49-F238E27FC236}">
                <a16:creationId xmlns:a16="http://schemas.microsoft.com/office/drawing/2014/main" id="{276AA0D2-9301-4CF7-A734-97A467D2503D}"/>
              </a:ext>
            </a:extLst>
          </p:cNvPr>
          <p:cNvSpPr/>
          <p:nvPr/>
        </p:nvSpPr>
        <p:spPr>
          <a:xfrm rot="5400000">
            <a:off x="8801922" y="4504783"/>
            <a:ext cx="298996" cy="382430"/>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6" name="直線矢印コネクタ 35">
            <a:extLst>
              <a:ext uri="{FF2B5EF4-FFF2-40B4-BE49-F238E27FC236}">
                <a16:creationId xmlns:a16="http://schemas.microsoft.com/office/drawing/2014/main" id="{B1CD14CC-3FE3-408B-8CA3-55BAB0CDB20E}"/>
              </a:ext>
            </a:extLst>
          </p:cNvPr>
          <p:cNvCxnSpPr/>
          <p:nvPr/>
        </p:nvCxnSpPr>
        <p:spPr>
          <a:xfrm flipV="1">
            <a:off x="6802458" y="2970932"/>
            <a:ext cx="0" cy="89511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E1D7F490-A350-47EB-9F71-15AFEA6F55BB}"/>
              </a:ext>
            </a:extLst>
          </p:cNvPr>
          <p:cNvCxnSpPr>
            <a:cxnSpLocks/>
          </p:cNvCxnSpPr>
          <p:nvPr/>
        </p:nvCxnSpPr>
        <p:spPr>
          <a:xfrm>
            <a:off x="6803564" y="3862467"/>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E6944C4F-C609-4B1C-88A8-E33EC3836139}"/>
              </a:ext>
            </a:extLst>
          </p:cNvPr>
          <p:cNvSpPr txBox="1"/>
          <p:nvPr/>
        </p:nvSpPr>
        <p:spPr>
          <a:xfrm>
            <a:off x="7076908" y="2917865"/>
            <a:ext cx="1291904" cy="338554"/>
          </a:xfrm>
          <a:prstGeom prst="rect">
            <a:avLst/>
          </a:prstGeom>
          <a:noFill/>
        </p:spPr>
        <p:txBody>
          <a:bodyPr wrap="square" rtlCol="0">
            <a:spAutoFit/>
          </a:bodyPr>
          <a:lstStyle/>
          <a:p>
            <a:pPr algn="ctr"/>
            <a:r>
              <a:rPr kumimoji="1" lang="en-SG" altLang="ja-JP" sz="1600" dirty="0"/>
              <a:t>Disturbance</a:t>
            </a:r>
            <a:endParaRPr kumimoji="1" lang="ja-JP" altLang="en-US" sz="2000" dirty="0"/>
          </a:p>
        </p:txBody>
      </p:sp>
      <p:sp>
        <p:nvSpPr>
          <p:cNvPr id="39" name="テキスト ボックス 38">
            <a:extLst>
              <a:ext uri="{FF2B5EF4-FFF2-40B4-BE49-F238E27FC236}">
                <a16:creationId xmlns:a16="http://schemas.microsoft.com/office/drawing/2014/main" id="{2CF040A5-7600-4EA8-B53E-C1FF21F4D26F}"/>
              </a:ext>
            </a:extLst>
          </p:cNvPr>
          <p:cNvSpPr txBox="1"/>
          <p:nvPr/>
        </p:nvSpPr>
        <p:spPr>
          <a:xfrm>
            <a:off x="8269778" y="3868337"/>
            <a:ext cx="591312" cy="430887"/>
          </a:xfrm>
          <a:prstGeom prst="rect">
            <a:avLst/>
          </a:prstGeom>
          <a:noFill/>
        </p:spPr>
        <p:txBody>
          <a:bodyPr wrap="square" rtlCol="0">
            <a:spAutoFit/>
          </a:bodyPr>
          <a:lstStyle/>
          <a:p>
            <a:pPr algn="ctr"/>
            <a:r>
              <a:rPr kumimoji="1" lang="en-SG" altLang="ja-JP" sz="1100" dirty="0"/>
              <a:t>Time t
</a:t>
            </a:r>
            <a:endParaRPr kumimoji="1" lang="ja-JP" altLang="en-US" sz="1100" dirty="0"/>
          </a:p>
        </p:txBody>
      </p:sp>
      <p:sp>
        <p:nvSpPr>
          <p:cNvPr id="40" name="フリーフォーム: 図形 39">
            <a:extLst>
              <a:ext uri="{FF2B5EF4-FFF2-40B4-BE49-F238E27FC236}">
                <a16:creationId xmlns:a16="http://schemas.microsoft.com/office/drawing/2014/main" id="{0BA44D68-D809-477D-ACAB-8D8FCB76E843}"/>
              </a:ext>
            </a:extLst>
          </p:cNvPr>
          <p:cNvSpPr/>
          <p:nvPr/>
        </p:nvSpPr>
        <p:spPr>
          <a:xfrm flipV="1">
            <a:off x="6953548" y="3396063"/>
            <a:ext cx="1451912" cy="383396"/>
          </a:xfrm>
          <a:custGeom>
            <a:avLst/>
            <a:gdLst>
              <a:gd name="connsiteX0" fmla="*/ 0 w 9544050"/>
              <a:gd name="connsiteY0" fmla="*/ 1146396 h 1478499"/>
              <a:gd name="connsiteX1" fmla="*/ 2324100 w 9544050"/>
              <a:gd name="connsiteY1" fmla="*/ 3396 h 1478499"/>
              <a:gd name="connsiteX2" fmla="*/ 4800600 w 9544050"/>
              <a:gd name="connsiteY2" fmla="*/ 1470246 h 1478499"/>
              <a:gd name="connsiteX3" fmla="*/ 6953250 w 9544050"/>
              <a:gd name="connsiteY3" fmla="*/ 632046 h 1478499"/>
              <a:gd name="connsiteX4" fmla="*/ 8248650 w 9544050"/>
              <a:gd name="connsiteY4" fmla="*/ 1374996 h 1478499"/>
              <a:gd name="connsiteX5" fmla="*/ 9544050 w 9544050"/>
              <a:gd name="connsiteY5" fmla="*/ 117696 h 147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4050" h="1478499">
                <a:moveTo>
                  <a:pt x="0" y="1146396"/>
                </a:moveTo>
                <a:cubicBezTo>
                  <a:pt x="762000" y="547908"/>
                  <a:pt x="1524000" y="-50579"/>
                  <a:pt x="2324100" y="3396"/>
                </a:cubicBezTo>
                <a:cubicBezTo>
                  <a:pt x="3124200" y="57371"/>
                  <a:pt x="4029075" y="1365471"/>
                  <a:pt x="4800600" y="1470246"/>
                </a:cubicBezTo>
                <a:cubicBezTo>
                  <a:pt x="5572125" y="1575021"/>
                  <a:pt x="6378575" y="647921"/>
                  <a:pt x="6953250" y="632046"/>
                </a:cubicBezTo>
                <a:cubicBezTo>
                  <a:pt x="7527925" y="616171"/>
                  <a:pt x="7816850" y="1460721"/>
                  <a:pt x="8248650" y="1374996"/>
                </a:cubicBezTo>
                <a:cubicBezTo>
                  <a:pt x="8680450" y="1289271"/>
                  <a:pt x="9112250" y="703483"/>
                  <a:pt x="9544050" y="1176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2E46AC6E-657C-4EC7-9D8A-A0DE7613C6BE}"/>
              </a:ext>
            </a:extLst>
          </p:cNvPr>
          <p:cNvSpPr txBox="1"/>
          <p:nvPr/>
        </p:nvSpPr>
        <p:spPr>
          <a:xfrm>
            <a:off x="9481045" y="4094118"/>
            <a:ext cx="2185064" cy="646331"/>
          </a:xfrm>
          <a:prstGeom prst="rect">
            <a:avLst/>
          </a:prstGeom>
          <a:noFill/>
        </p:spPr>
        <p:txBody>
          <a:bodyPr wrap="square" rtlCol="0">
            <a:spAutoFit/>
          </a:bodyPr>
          <a:lstStyle/>
          <a:p>
            <a:pPr algn="ctr"/>
            <a:r>
              <a:rPr kumimoji="1" lang="en-SG" altLang="ja-JP" dirty="0"/>
              <a:t>Reduce operating costs</a:t>
            </a:r>
            <a:endParaRPr kumimoji="1" lang="ja-JP" altLang="en-US" dirty="0"/>
          </a:p>
        </p:txBody>
      </p:sp>
      <p:sp>
        <p:nvSpPr>
          <p:cNvPr id="43" name="テキスト ボックス 42">
            <a:extLst>
              <a:ext uri="{FF2B5EF4-FFF2-40B4-BE49-F238E27FC236}">
                <a16:creationId xmlns:a16="http://schemas.microsoft.com/office/drawing/2014/main" id="{F453ECBA-4191-492B-B872-0737F5675D32}"/>
              </a:ext>
            </a:extLst>
          </p:cNvPr>
          <p:cNvSpPr txBox="1"/>
          <p:nvPr/>
        </p:nvSpPr>
        <p:spPr>
          <a:xfrm>
            <a:off x="9144261" y="3275889"/>
            <a:ext cx="2758547" cy="369332"/>
          </a:xfrm>
          <a:prstGeom prst="rect">
            <a:avLst/>
          </a:prstGeom>
          <a:noFill/>
        </p:spPr>
        <p:txBody>
          <a:bodyPr wrap="square" rtlCol="0">
            <a:spAutoFit/>
          </a:bodyPr>
          <a:lstStyle/>
          <a:p>
            <a:pPr algn="ctr"/>
            <a:r>
              <a:rPr kumimoji="1" lang="en-US" altLang="ja-JP"/>
              <a:t>Identify disturbances</a:t>
            </a:r>
            <a:endParaRPr kumimoji="1" lang="ja-JP" altLang="en-US" dirty="0"/>
          </a:p>
        </p:txBody>
      </p:sp>
      <p:sp>
        <p:nvSpPr>
          <p:cNvPr id="45" name="テキスト ボックス 44">
            <a:extLst>
              <a:ext uri="{FF2B5EF4-FFF2-40B4-BE49-F238E27FC236}">
                <a16:creationId xmlns:a16="http://schemas.microsoft.com/office/drawing/2014/main" id="{319FE35D-4CAE-443B-B405-CB23D5BB6A4C}"/>
              </a:ext>
            </a:extLst>
          </p:cNvPr>
          <p:cNvSpPr txBox="1"/>
          <p:nvPr/>
        </p:nvSpPr>
        <p:spPr>
          <a:xfrm>
            <a:off x="5978874" y="1666146"/>
            <a:ext cx="6528308" cy="400110"/>
          </a:xfrm>
          <a:prstGeom prst="rect">
            <a:avLst/>
          </a:prstGeom>
          <a:noFill/>
        </p:spPr>
        <p:txBody>
          <a:bodyPr wrap="square" rtlCol="0">
            <a:spAutoFit/>
          </a:bodyPr>
          <a:lstStyle/>
          <a:p>
            <a:pPr algn="ctr"/>
            <a:r>
              <a:rPr kumimoji="1" lang="en-SG" altLang="ja-JP" sz="2000" dirty="0"/>
              <a:t>Formulation for operation planning optimization</a:t>
            </a:r>
            <a:endParaRPr kumimoji="1" lang="ja-JP" altLang="en-US" sz="2000" dirty="0"/>
          </a:p>
        </p:txBody>
      </p:sp>
      <p:sp>
        <p:nvSpPr>
          <p:cNvPr id="46" name="テキスト ボックス 45">
            <a:extLst>
              <a:ext uri="{FF2B5EF4-FFF2-40B4-BE49-F238E27FC236}">
                <a16:creationId xmlns:a16="http://schemas.microsoft.com/office/drawing/2014/main" id="{FCA22123-8934-4322-A7E4-CA67C85625E4}"/>
              </a:ext>
            </a:extLst>
          </p:cNvPr>
          <p:cNvSpPr txBox="1"/>
          <p:nvPr/>
        </p:nvSpPr>
        <p:spPr>
          <a:xfrm>
            <a:off x="114174" y="1666146"/>
            <a:ext cx="5665425" cy="400110"/>
          </a:xfrm>
          <a:prstGeom prst="rect">
            <a:avLst/>
          </a:prstGeom>
          <a:noFill/>
        </p:spPr>
        <p:txBody>
          <a:bodyPr wrap="square" rtlCol="0">
            <a:spAutoFit/>
          </a:bodyPr>
          <a:lstStyle/>
          <a:p>
            <a:pPr algn="ctr"/>
            <a:r>
              <a:rPr kumimoji="1" lang="en-US" altLang="ja-JP" sz="2000" dirty="0"/>
              <a:t>Modeling with operational optimization in mind</a:t>
            </a:r>
            <a:endParaRPr kumimoji="1" lang="ja-JP" altLang="en-US" sz="2000" dirty="0"/>
          </a:p>
        </p:txBody>
      </p:sp>
      <p:cxnSp>
        <p:nvCxnSpPr>
          <p:cNvPr id="47" name="直線コネクタ 46">
            <a:extLst>
              <a:ext uri="{FF2B5EF4-FFF2-40B4-BE49-F238E27FC236}">
                <a16:creationId xmlns:a16="http://schemas.microsoft.com/office/drawing/2014/main" id="{54D22498-CC2D-48DC-8B1B-66C4CE6D82FD}"/>
              </a:ext>
            </a:extLst>
          </p:cNvPr>
          <p:cNvCxnSpPr>
            <a:cxnSpLocks/>
          </p:cNvCxnSpPr>
          <p:nvPr/>
        </p:nvCxnSpPr>
        <p:spPr>
          <a:xfrm flipH="1">
            <a:off x="291605" y="2058919"/>
            <a:ext cx="5138283" cy="0"/>
          </a:xfrm>
          <a:prstGeom prst="line">
            <a:avLst/>
          </a:prstGeom>
          <a:ln w="19050">
            <a:solidFill>
              <a:schemeClr val="bg1">
                <a:lumMod val="6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30586C76-6DD7-47C2-9E21-1E67E45092CE}"/>
              </a:ext>
            </a:extLst>
          </p:cNvPr>
          <p:cNvCxnSpPr>
            <a:cxnSpLocks/>
          </p:cNvCxnSpPr>
          <p:nvPr/>
        </p:nvCxnSpPr>
        <p:spPr>
          <a:xfrm flipH="1">
            <a:off x="6227744" y="2058919"/>
            <a:ext cx="5652111" cy="0"/>
          </a:xfrm>
          <a:prstGeom prst="line">
            <a:avLst/>
          </a:prstGeom>
          <a:ln w="19050">
            <a:solidFill>
              <a:schemeClr val="bg1">
                <a:lumMod val="65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2A0E1282-6104-44CB-90C8-BCB6C7C70AF2}"/>
              </a:ext>
            </a:extLst>
          </p:cNvPr>
          <p:cNvSpPr txBox="1"/>
          <p:nvPr/>
        </p:nvSpPr>
        <p:spPr>
          <a:xfrm>
            <a:off x="6213127" y="2181594"/>
            <a:ext cx="5764490" cy="646331"/>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dirty="0"/>
              <a:t>Calculate the lowest cost operation plan within constraint conditions</a:t>
            </a:r>
            <a:endParaRPr kumimoji="1" lang="ja-JP" altLang="en-US" dirty="0"/>
          </a:p>
        </p:txBody>
      </p:sp>
      <p:sp>
        <p:nvSpPr>
          <p:cNvPr id="50" name="テキスト ボックス 49">
            <a:extLst>
              <a:ext uri="{FF2B5EF4-FFF2-40B4-BE49-F238E27FC236}">
                <a16:creationId xmlns:a16="http://schemas.microsoft.com/office/drawing/2014/main" id="{79732A52-E9FE-45DD-AA3C-3A09A4A5B153}"/>
              </a:ext>
            </a:extLst>
          </p:cNvPr>
          <p:cNvSpPr txBox="1"/>
          <p:nvPr/>
        </p:nvSpPr>
        <p:spPr>
          <a:xfrm>
            <a:off x="290500" y="2140220"/>
            <a:ext cx="5480212" cy="954107"/>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sz="1400" dirty="0"/>
              <a:t>Constraints and costs that need to be considered in operation are defined as formulas.</a:t>
            </a:r>
          </a:p>
          <a:p>
            <a:pPr marL="285750" indent="-285750">
              <a:buFont typeface="Wingdings" panose="05000000000000000000" pitchFamily="2" charset="2"/>
              <a:buChar char="Ø"/>
            </a:pPr>
            <a:r>
              <a:rPr kumimoji="1" lang="en-US" altLang="ja-JP" sz="1400" dirty="0"/>
              <a:t>Expressing the input-output relationship of equipment as a characteristic formula</a:t>
            </a:r>
            <a:endParaRPr kumimoji="1" lang="ja-JP" altLang="en-US" sz="1400" dirty="0"/>
          </a:p>
        </p:txBody>
      </p:sp>
      <p:sp>
        <p:nvSpPr>
          <p:cNvPr id="51" name="矢印: 右 50">
            <a:extLst>
              <a:ext uri="{FF2B5EF4-FFF2-40B4-BE49-F238E27FC236}">
                <a16:creationId xmlns:a16="http://schemas.microsoft.com/office/drawing/2014/main" id="{02F15A19-82A1-4B51-B83D-341C2C8063D8}"/>
              </a:ext>
            </a:extLst>
          </p:cNvPr>
          <p:cNvSpPr/>
          <p:nvPr/>
        </p:nvSpPr>
        <p:spPr>
          <a:xfrm rot="5400000">
            <a:off x="2112453" y="6038792"/>
            <a:ext cx="481621" cy="24602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3" name="直線コネクタ 52">
            <a:extLst>
              <a:ext uri="{FF2B5EF4-FFF2-40B4-BE49-F238E27FC236}">
                <a16:creationId xmlns:a16="http://schemas.microsoft.com/office/drawing/2014/main" id="{079786BD-5026-4C58-997A-ECB3181AF6C6}"/>
              </a:ext>
            </a:extLst>
          </p:cNvPr>
          <p:cNvCxnSpPr/>
          <p:nvPr/>
        </p:nvCxnSpPr>
        <p:spPr>
          <a:xfrm>
            <a:off x="6815122" y="4837580"/>
            <a:ext cx="1842806" cy="0"/>
          </a:xfrm>
          <a:prstGeom prst="line">
            <a:avLst/>
          </a:prstGeom>
          <a:ln w="19050">
            <a:solidFill>
              <a:schemeClr val="bg1">
                <a:lumMod val="65000"/>
              </a:schemeClr>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AD08CEFC-0892-4984-B3E0-C2BB7C5F436B}"/>
                  </a:ext>
                </a:extLst>
              </p:cNvPr>
              <p:cNvSpPr txBox="1"/>
              <p:nvPr/>
            </p:nvSpPr>
            <p:spPr>
              <a:xfrm>
                <a:off x="504310" y="3145919"/>
                <a:ext cx="2066251"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a:latin typeface="Cambria Math" panose="02040503050406030204" pitchFamily="18" charset="0"/>
                        </a:rPr>
                        <m:t>𝐿</m:t>
                      </m:r>
                      <m:r>
                        <a:rPr kumimoji="1" lang="en-US" altLang="ja-JP" sz="1400" i="1">
                          <a:latin typeface="Cambria Math" panose="02040503050406030204" pitchFamily="18" charset="0"/>
                        </a:rPr>
                        <m:t>≤ "</m:t>
                      </m:r>
                      <m:r>
                        <a:rPr kumimoji="1" lang="en-US" altLang="ja-JP" sz="1400" i="1">
                          <a:latin typeface="Cambria Math" panose="02040503050406030204" pitchFamily="18" charset="0"/>
                        </a:rPr>
                        <m:t>𝑄𝑢𝑎𝑙𝑖𝑡𝑦</m:t>
                      </m:r>
                      <m:r>
                        <a:rPr kumimoji="1" lang="en-US" altLang="ja-JP" sz="1400" i="1">
                          <a:latin typeface="Cambria Math" panose="02040503050406030204" pitchFamily="18" charset="0"/>
                        </a:rPr>
                        <m:t>" ≤</m:t>
                      </m:r>
                      <m:r>
                        <a:rPr kumimoji="1" lang="en-US" altLang="ja-JP" sz="1400" i="1">
                          <a:latin typeface="Cambria Math" panose="02040503050406030204" pitchFamily="18" charset="0"/>
                        </a:rPr>
                        <m:t>𝑈</m:t>
                      </m:r>
                    </m:oMath>
                  </m:oMathPara>
                </a14:m>
                <a:endParaRPr kumimoji="1" lang="ja-JP" altLang="en-US" sz="1400" dirty="0"/>
              </a:p>
            </p:txBody>
          </p:sp>
        </mc:Choice>
        <mc:Fallback xmlns="">
          <p:sp>
            <p:nvSpPr>
              <p:cNvPr id="54" name="テキスト ボックス 53">
                <a:extLst>
                  <a:ext uri="{FF2B5EF4-FFF2-40B4-BE49-F238E27FC236}">
                    <a16:creationId xmlns:a16="http://schemas.microsoft.com/office/drawing/2014/main" id="{AD08CEFC-0892-4984-B3E0-C2BB7C5F436B}"/>
                  </a:ext>
                </a:extLst>
              </p:cNvPr>
              <p:cNvSpPr txBox="1">
                <a:spLocks noRot="1" noChangeAspect="1" noMove="1" noResize="1" noEditPoints="1" noAdjustHandles="1" noChangeArrowheads="1" noChangeShapeType="1" noTextEdit="1"/>
              </p:cNvSpPr>
              <p:nvPr/>
            </p:nvSpPr>
            <p:spPr>
              <a:xfrm>
                <a:off x="504310" y="3145919"/>
                <a:ext cx="2066251" cy="307777"/>
              </a:xfrm>
              <a:prstGeom prst="rect">
                <a:avLst/>
              </a:prstGeom>
              <a:blipFill>
                <a:blip r:embed="rId2"/>
                <a:stretch>
                  <a:fillRect b="-7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33C66D31-40F0-4745-8BAC-ADFDC315C003}"/>
                  </a:ext>
                </a:extLst>
              </p:cNvPr>
              <p:cNvSpPr txBox="1"/>
              <p:nvPr/>
            </p:nvSpPr>
            <p:spPr>
              <a:xfrm>
                <a:off x="516737" y="5826465"/>
                <a:ext cx="667154"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𝑥</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55" name="テキスト ボックス 54">
                <a:extLst>
                  <a:ext uri="{FF2B5EF4-FFF2-40B4-BE49-F238E27FC236}">
                    <a16:creationId xmlns:a16="http://schemas.microsoft.com/office/drawing/2014/main" id="{33C66D31-40F0-4745-8BAC-ADFDC315C003}"/>
                  </a:ext>
                </a:extLst>
              </p:cNvPr>
              <p:cNvSpPr txBox="1">
                <a:spLocks noRot="1" noChangeAspect="1" noMove="1" noResize="1" noEditPoints="1" noAdjustHandles="1" noChangeArrowheads="1" noChangeShapeType="1" noTextEdit="1"/>
              </p:cNvSpPr>
              <p:nvPr/>
            </p:nvSpPr>
            <p:spPr>
              <a:xfrm>
                <a:off x="516737" y="5826465"/>
                <a:ext cx="667154" cy="338554"/>
              </a:xfrm>
              <a:prstGeom prst="rect">
                <a:avLst/>
              </a:prstGeom>
              <a:blipFill>
                <a:blip r:embed="rId3"/>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86736509-240E-4E62-936B-B27BA461AAE3}"/>
                  </a:ext>
                </a:extLst>
              </p:cNvPr>
              <p:cNvSpPr txBox="1"/>
              <p:nvPr/>
            </p:nvSpPr>
            <p:spPr>
              <a:xfrm>
                <a:off x="3536038" y="5045504"/>
                <a:ext cx="667154"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𝑧</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56" name="テキスト ボックス 55">
                <a:extLst>
                  <a:ext uri="{FF2B5EF4-FFF2-40B4-BE49-F238E27FC236}">
                    <a16:creationId xmlns:a16="http://schemas.microsoft.com/office/drawing/2014/main" id="{86736509-240E-4E62-936B-B27BA461AAE3}"/>
                  </a:ext>
                </a:extLst>
              </p:cNvPr>
              <p:cNvSpPr txBox="1">
                <a:spLocks noRot="1" noChangeAspect="1" noMove="1" noResize="1" noEditPoints="1" noAdjustHandles="1" noChangeArrowheads="1" noChangeShapeType="1" noTextEdit="1"/>
              </p:cNvSpPr>
              <p:nvPr/>
            </p:nvSpPr>
            <p:spPr>
              <a:xfrm>
                <a:off x="3536038" y="5045504"/>
                <a:ext cx="667154" cy="338554"/>
              </a:xfrm>
              <a:prstGeom prst="rect">
                <a:avLst/>
              </a:prstGeom>
              <a:blipFill>
                <a:blip r:embed="rId4"/>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CD39876E-27F8-407A-A8A1-C15A9497962D}"/>
                  </a:ext>
                </a:extLst>
              </p:cNvPr>
              <p:cNvSpPr txBox="1"/>
              <p:nvPr/>
            </p:nvSpPr>
            <p:spPr>
              <a:xfrm>
                <a:off x="3724427" y="5881654"/>
                <a:ext cx="667154"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𝑦</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57" name="テキスト ボックス 56">
                <a:extLst>
                  <a:ext uri="{FF2B5EF4-FFF2-40B4-BE49-F238E27FC236}">
                    <a16:creationId xmlns:a16="http://schemas.microsoft.com/office/drawing/2014/main" id="{CD39876E-27F8-407A-A8A1-C15A9497962D}"/>
                  </a:ext>
                </a:extLst>
              </p:cNvPr>
              <p:cNvSpPr txBox="1">
                <a:spLocks noRot="1" noChangeAspect="1" noMove="1" noResize="1" noEditPoints="1" noAdjustHandles="1" noChangeArrowheads="1" noChangeShapeType="1" noTextEdit="1"/>
              </p:cNvSpPr>
              <p:nvPr/>
            </p:nvSpPr>
            <p:spPr>
              <a:xfrm>
                <a:off x="3724427" y="5881654"/>
                <a:ext cx="667154" cy="338554"/>
              </a:xfrm>
              <a:prstGeom prst="rect">
                <a:avLst/>
              </a:prstGeom>
              <a:blipFill>
                <a:blip r:embed="rId5"/>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EEB6D604-CCD9-40A7-93F0-03B5AC6627A1}"/>
                  </a:ext>
                </a:extLst>
              </p:cNvPr>
              <p:cNvSpPr txBox="1"/>
              <p:nvPr/>
            </p:nvSpPr>
            <p:spPr>
              <a:xfrm>
                <a:off x="6271391" y="5183871"/>
                <a:ext cx="667154"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𝑧</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58" name="テキスト ボックス 57">
                <a:extLst>
                  <a:ext uri="{FF2B5EF4-FFF2-40B4-BE49-F238E27FC236}">
                    <a16:creationId xmlns:a16="http://schemas.microsoft.com/office/drawing/2014/main" id="{EEB6D604-CCD9-40A7-93F0-03B5AC6627A1}"/>
                  </a:ext>
                </a:extLst>
              </p:cNvPr>
              <p:cNvSpPr txBox="1">
                <a:spLocks noRot="1" noChangeAspect="1" noMove="1" noResize="1" noEditPoints="1" noAdjustHandles="1" noChangeArrowheads="1" noChangeShapeType="1" noTextEdit="1"/>
              </p:cNvSpPr>
              <p:nvPr/>
            </p:nvSpPr>
            <p:spPr>
              <a:xfrm>
                <a:off x="6271391" y="5183871"/>
                <a:ext cx="667154" cy="338554"/>
              </a:xfrm>
              <a:prstGeom prst="rect">
                <a:avLst/>
              </a:prstGeom>
              <a:blipFill>
                <a:blip r:embed="rId6"/>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862D5F37-409C-4E89-BE98-527363AC2C31}"/>
                  </a:ext>
                </a:extLst>
              </p:cNvPr>
              <p:cNvSpPr txBox="1"/>
              <p:nvPr/>
            </p:nvSpPr>
            <p:spPr>
              <a:xfrm>
                <a:off x="6271391" y="2882665"/>
                <a:ext cx="667154"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𝑦</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59" name="テキスト ボックス 58">
                <a:extLst>
                  <a:ext uri="{FF2B5EF4-FFF2-40B4-BE49-F238E27FC236}">
                    <a16:creationId xmlns:a16="http://schemas.microsoft.com/office/drawing/2014/main" id="{862D5F37-409C-4E89-BE98-527363AC2C31}"/>
                  </a:ext>
                </a:extLst>
              </p:cNvPr>
              <p:cNvSpPr txBox="1">
                <a:spLocks noRot="1" noChangeAspect="1" noMove="1" noResize="1" noEditPoints="1" noAdjustHandles="1" noChangeArrowheads="1" noChangeShapeType="1" noTextEdit="1"/>
              </p:cNvSpPr>
              <p:nvPr/>
            </p:nvSpPr>
            <p:spPr>
              <a:xfrm>
                <a:off x="6271391" y="2882665"/>
                <a:ext cx="667154" cy="338554"/>
              </a:xfrm>
              <a:prstGeom prst="rect">
                <a:avLst/>
              </a:prstGeom>
              <a:blipFill>
                <a:blip r:embed="rId7"/>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FB5FC8C1-567F-4671-835C-E3B81286ECC3}"/>
                  </a:ext>
                </a:extLst>
              </p:cNvPr>
              <p:cNvSpPr txBox="1"/>
              <p:nvPr/>
            </p:nvSpPr>
            <p:spPr>
              <a:xfrm>
                <a:off x="6271391" y="4039441"/>
                <a:ext cx="667154"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𝑥</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60" name="テキスト ボックス 59">
                <a:extLst>
                  <a:ext uri="{FF2B5EF4-FFF2-40B4-BE49-F238E27FC236}">
                    <a16:creationId xmlns:a16="http://schemas.microsoft.com/office/drawing/2014/main" id="{FB5FC8C1-567F-4671-835C-E3B81286ECC3}"/>
                  </a:ext>
                </a:extLst>
              </p:cNvPr>
              <p:cNvSpPr txBox="1">
                <a:spLocks noRot="1" noChangeAspect="1" noMove="1" noResize="1" noEditPoints="1" noAdjustHandles="1" noChangeArrowheads="1" noChangeShapeType="1" noTextEdit="1"/>
              </p:cNvSpPr>
              <p:nvPr/>
            </p:nvSpPr>
            <p:spPr>
              <a:xfrm>
                <a:off x="6271391" y="4039441"/>
                <a:ext cx="667154" cy="338554"/>
              </a:xfrm>
              <a:prstGeom prst="rect">
                <a:avLst/>
              </a:prstGeom>
              <a:blipFill>
                <a:blip r:embed="rId8"/>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8B65B922-8C57-47BC-8AE1-99DB002773C2}"/>
                  </a:ext>
                </a:extLst>
              </p:cNvPr>
              <p:cNvSpPr txBox="1"/>
              <p:nvPr/>
            </p:nvSpPr>
            <p:spPr>
              <a:xfrm>
                <a:off x="222515" y="3489419"/>
                <a:ext cx="2928772"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SG" altLang="ja-JP" sz="1400" i="1" dirty="0">
                          <a:latin typeface="Cambria Math" panose="02040503050406030204" pitchFamily="18" charset="0"/>
                        </a:rPr>
                        <m:t>𝐶𝑜𝑠𝑡</m:t>
                      </m:r>
                      <m:r>
                        <a:rPr kumimoji="1" lang="en-SG" altLang="ja-JP" sz="1400" i="1" dirty="0">
                          <a:latin typeface="Cambria Math" panose="02040503050406030204" pitchFamily="18" charset="0"/>
                        </a:rPr>
                        <m:t> = </m:t>
                      </m:r>
                      <m:r>
                        <a:rPr kumimoji="1" lang="en-SG" altLang="ja-JP" sz="1400" i="1" dirty="0">
                          <a:latin typeface="Cambria Math" panose="02040503050406030204" pitchFamily="18" charset="0"/>
                        </a:rPr>
                        <m:t>𝑓</m:t>
                      </m:r>
                      <m:r>
                        <a:rPr kumimoji="1" lang="en-SG" altLang="ja-JP" sz="1400" i="1" dirty="0">
                          <a:latin typeface="Cambria Math" panose="02040503050406030204" pitchFamily="18" charset="0"/>
                        </a:rPr>
                        <m:t> (</m:t>
                      </m:r>
                      <m:r>
                        <a:rPr kumimoji="1" lang="en-SG" altLang="ja-JP" sz="1400" i="1" dirty="0">
                          <a:latin typeface="Cambria Math" panose="02040503050406030204" pitchFamily="18" charset="0"/>
                        </a:rPr>
                        <m:t>𝑜𝑝𝑒𝑟𝑎𝑡𝑖𝑜𝑛</m:t>
                      </m:r>
                      <m:r>
                        <a:rPr kumimoji="1" lang="en-SG" altLang="ja-JP" sz="1400" i="1" dirty="0">
                          <a:latin typeface="Cambria Math" panose="02040503050406030204" pitchFamily="18" charset="0"/>
                        </a:rPr>
                        <m:t> </m:t>
                      </m:r>
                      <m:r>
                        <a:rPr kumimoji="1" lang="en-SG" altLang="ja-JP" sz="1400" i="1" dirty="0">
                          <a:latin typeface="Cambria Math" panose="02040503050406030204" pitchFamily="18" charset="0"/>
                        </a:rPr>
                        <m:t>𝑎𝑚𝑜𝑢𝑛𝑡</m:t>
                      </m:r>
                      <m:r>
                        <a:rPr kumimoji="1" lang="en-SG" altLang="ja-JP" sz="1400" i="1" dirty="0">
                          <a:latin typeface="Cambria Math" panose="02040503050406030204" pitchFamily="18" charset="0"/>
                        </a:rPr>
                        <m:t>)</m:t>
                      </m:r>
                    </m:oMath>
                  </m:oMathPara>
                </a14:m>
                <a:endParaRPr kumimoji="1" lang="ja-JP" altLang="en-US" sz="1400" dirty="0"/>
              </a:p>
            </p:txBody>
          </p:sp>
        </mc:Choice>
        <mc:Fallback xmlns="">
          <p:sp>
            <p:nvSpPr>
              <p:cNvPr id="61" name="テキスト ボックス 60">
                <a:extLst>
                  <a:ext uri="{FF2B5EF4-FFF2-40B4-BE49-F238E27FC236}">
                    <a16:creationId xmlns:a16="http://schemas.microsoft.com/office/drawing/2014/main" id="{8B65B922-8C57-47BC-8AE1-99DB002773C2}"/>
                  </a:ext>
                </a:extLst>
              </p:cNvPr>
              <p:cNvSpPr txBox="1">
                <a:spLocks noRot="1" noChangeAspect="1" noMove="1" noResize="1" noEditPoints="1" noAdjustHandles="1" noChangeArrowheads="1" noChangeShapeType="1" noTextEdit="1"/>
              </p:cNvSpPr>
              <p:nvPr/>
            </p:nvSpPr>
            <p:spPr>
              <a:xfrm>
                <a:off x="222515" y="3489419"/>
                <a:ext cx="2928772" cy="307777"/>
              </a:xfrm>
              <a:prstGeom prst="rect">
                <a:avLst/>
              </a:prstGeom>
              <a:blipFill>
                <a:blip r:embed="rId9"/>
                <a:stretch>
                  <a:fillRect b="-7843"/>
                </a:stretch>
              </a:blipFill>
            </p:spPr>
            <p:txBody>
              <a:bodyPr/>
              <a:lstStyle/>
              <a:p>
                <a:r>
                  <a:rPr lang="ja-JP" altLang="en-US">
                    <a:noFill/>
                  </a:rPr>
                  <a:t> </a:t>
                </a:r>
              </a:p>
            </p:txBody>
          </p:sp>
        </mc:Fallback>
      </mc:AlternateContent>
      <p:sp>
        <p:nvSpPr>
          <p:cNvPr id="62" name="テキスト ボックス 61">
            <a:extLst>
              <a:ext uri="{FF2B5EF4-FFF2-40B4-BE49-F238E27FC236}">
                <a16:creationId xmlns:a16="http://schemas.microsoft.com/office/drawing/2014/main" id="{DA399358-37EF-4C33-B80F-465DD4D77545}"/>
              </a:ext>
            </a:extLst>
          </p:cNvPr>
          <p:cNvSpPr txBox="1"/>
          <p:nvPr/>
        </p:nvSpPr>
        <p:spPr>
          <a:xfrm>
            <a:off x="2721966" y="3109444"/>
            <a:ext cx="3339230" cy="338554"/>
          </a:xfrm>
          <a:prstGeom prst="rect">
            <a:avLst/>
          </a:prstGeom>
          <a:noFill/>
        </p:spPr>
        <p:txBody>
          <a:bodyPr wrap="square" rtlCol="0">
            <a:spAutoFit/>
          </a:bodyPr>
          <a:lstStyle/>
          <a:p>
            <a:r>
              <a:rPr kumimoji="1" lang="en-US" altLang="ja-JP" sz="1600" dirty="0"/>
              <a:t>: Comply with the water quality.</a:t>
            </a:r>
            <a:endParaRPr kumimoji="1" lang="ja-JP" altLang="en-US" sz="1600" dirty="0"/>
          </a:p>
        </p:txBody>
      </p:sp>
      <p:sp>
        <p:nvSpPr>
          <p:cNvPr id="63" name="テキスト ボックス 62">
            <a:extLst>
              <a:ext uri="{FF2B5EF4-FFF2-40B4-BE49-F238E27FC236}">
                <a16:creationId xmlns:a16="http://schemas.microsoft.com/office/drawing/2014/main" id="{723B4A85-62B8-4A79-87A2-59085880DAA0}"/>
              </a:ext>
            </a:extLst>
          </p:cNvPr>
          <p:cNvSpPr txBox="1"/>
          <p:nvPr/>
        </p:nvSpPr>
        <p:spPr>
          <a:xfrm>
            <a:off x="2958775" y="3497848"/>
            <a:ext cx="2505902" cy="338554"/>
          </a:xfrm>
          <a:prstGeom prst="rect">
            <a:avLst/>
          </a:prstGeom>
          <a:noFill/>
        </p:spPr>
        <p:txBody>
          <a:bodyPr wrap="square" rtlCol="0">
            <a:spAutoFit/>
          </a:bodyPr>
          <a:lstStyle/>
          <a:p>
            <a:r>
              <a:rPr kumimoji="1" lang="en-US" altLang="ja-JP" sz="1600" dirty="0"/>
              <a:t>: Reduce operating costs</a:t>
            </a:r>
            <a:endParaRPr kumimoji="1" lang="ja-JP" altLang="en-US" sz="1600" dirty="0"/>
          </a:p>
        </p:txBody>
      </p: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52F9083F-675D-4048-B03B-3DB54C9A2660}"/>
                  </a:ext>
                </a:extLst>
              </p:cNvPr>
              <p:cNvSpPr txBox="1"/>
              <p:nvPr/>
            </p:nvSpPr>
            <p:spPr>
              <a:xfrm>
                <a:off x="-58330" y="4592716"/>
                <a:ext cx="1675628"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dirty="0" smtClean="0">
                          <a:latin typeface="Cambria Math" panose="02040503050406030204" pitchFamily="18" charset="0"/>
                        </a:rPr>
                        <m:t>𝑧</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𝑔</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𝑥</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𝑦</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64" name="テキスト ボックス 63">
                <a:extLst>
                  <a:ext uri="{FF2B5EF4-FFF2-40B4-BE49-F238E27FC236}">
                    <a16:creationId xmlns:a16="http://schemas.microsoft.com/office/drawing/2014/main" id="{52F9083F-675D-4048-B03B-3DB54C9A2660}"/>
                  </a:ext>
                </a:extLst>
              </p:cNvPr>
              <p:cNvSpPr txBox="1">
                <a:spLocks noRot="1" noChangeAspect="1" noMove="1" noResize="1" noEditPoints="1" noAdjustHandles="1" noChangeArrowheads="1" noChangeShapeType="1" noTextEdit="1"/>
              </p:cNvSpPr>
              <p:nvPr/>
            </p:nvSpPr>
            <p:spPr>
              <a:xfrm>
                <a:off x="-58330" y="4592716"/>
                <a:ext cx="1675628" cy="338554"/>
              </a:xfrm>
              <a:prstGeom prst="rect">
                <a:avLst/>
              </a:prstGeom>
              <a:blipFill>
                <a:blip r:embed="rId10"/>
                <a:stretch>
                  <a:fillRect b="-10714"/>
                </a:stretch>
              </a:blipFill>
            </p:spPr>
            <p:txBody>
              <a:bodyPr/>
              <a:lstStyle/>
              <a:p>
                <a:r>
                  <a:rPr lang="ja-JP" altLang="en-US">
                    <a:noFill/>
                  </a:rPr>
                  <a:t> </a:t>
                </a:r>
              </a:p>
            </p:txBody>
          </p:sp>
        </mc:Fallback>
      </mc:AlternateContent>
      <p:sp>
        <p:nvSpPr>
          <p:cNvPr id="65" name="テキスト ボックス 64">
            <a:extLst>
              <a:ext uri="{FF2B5EF4-FFF2-40B4-BE49-F238E27FC236}">
                <a16:creationId xmlns:a16="http://schemas.microsoft.com/office/drawing/2014/main" id="{BA2E46FE-CDEA-42EF-8C78-BEE30F641D9E}"/>
              </a:ext>
            </a:extLst>
          </p:cNvPr>
          <p:cNvSpPr txBox="1"/>
          <p:nvPr/>
        </p:nvSpPr>
        <p:spPr>
          <a:xfrm>
            <a:off x="2767614" y="4427116"/>
            <a:ext cx="2987866" cy="584775"/>
          </a:xfrm>
          <a:prstGeom prst="rect">
            <a:avLst/>
          </a:prstGeom>
          <a:noFill/>
        </p:spPr>
        <p:txBody>
          <a:bodyPr wrap="square" rtlCol="0">
            <a:spAutoFit/>
          </a:bodyPr>
          <a:lstStyle/>
          <a:p>
            <a:r>
              <a:rPr kumimoji="1" lang="en-US" altLang="ja-JP" sz="1600" dirty="0"/>
              <a:t>: Each parameters should comply with the characteristic</a:t>
            </a:r>
            <a:endParaRPr kumimoji="1" lang="ja-JP" altLang="en-US" sz="1600" dirty="0"/>
          </a:p>
        </p:txBody>
      </p:sp>
      <p:sp>
        <p:nvSpPr>
          <p:cNvPr id="66" name="吹き出し: 角を丸めた四角形 65">
            <a:extLst>
              <a:ext uri="{FF2B5EF4-FFF2-40B4-BE49-F238E27FC236}">
                <a16:creationId xmlns:a16="http://schemas.microsoft.com/office/drawing/2014/main" id="{DC5AFAAD-76E6-4432-839D-037AC4FBD9BA}"/>
              </a:ext>
            </a:extLst>
          </p:cNvPr>
          <p:cNvSpPr/>
          <p:nvPr/>
        </p:nvSpPr>
        <p:spPr>
          <a:xfrm>
            <a:off x="4590258" y="5305359"/>
            <a:ext cx="1429757" cy="590783"/>
          </a:xfrm>
          <a:prstGeom prst="wedgeRoundRectCallout">
            <a:avLst>
              <a:gd name="adj1" fmla="val -38005"/>
              <a:gd name="adj2" fmla="val -81977"/>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SG" altLang="ja-JP" sz="1600" dirty="0">
                <a:solidFill>
                  <a:schemeClr val="tx1"/>
                </a:solidFill>
              </a:rPr>
              <a:t>Data-driven highlighted</a:t>
            </a:r>
            <a:endParaRPr kumimoji="1" lang="ja-JP" altLang="en-US" sz="1600" dirty="0">
              <a:solidFill>
                <a:schemeClr val="tx1"/>
              </a:solidFill>
            </a:endParaRPr>
          </a:p>
        </p:txBody>
      </p:sp>
      <p:cxnSp>
        <p:nvCxnSpPr>
          <p:cNvPr id="15" name="直線矢印コネクタ 14">
            <a:extLst>
              <a:ext uri="{FF2B5EF4-FFF2-40B4-BE49-F238E27FC236}">
                <a16:creationId xmlns:a16="http://schemas.microsoft.com/office/drawing/2014/main" id="{9931BB36-7E2D-44E7-B2AD-7F57013A70A9}"/>
              </a:ext>
            </a:extLst>
          </p:cNvPr>
          <p:cNvCxnSpPr/>
          <p:nvPr/>
        </p:nvCxnSpPr>
        <p:spPr>
          <a:xfrm>
            <a:off x="8946240" y="5573732"/>
            <a:ext cx="0" cy="2512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タイトル 4">
            <a:extLst>
              <a:ext uri="{FF2B5EF4-FFF2-40B4-BE49-F238E27FC236}">
                <a16:creationId xmlns:a16="http://schemas.microsoft.com/office/drawing/2014/main" id="{5DC5B915-8C38-BECF-9BDB-D110030AD9CC}"/>
              </a:ext>
            </a:extLst>
          </p:cNvPr>
          <p:cNvSpPr>
            <a:spLocks noGrp="1"/>
          </p:cNvSpPr>
          <p:nvPr>
            <p:ph type="title"/>
          </p:nvPr>
        </p:nvSpPr>
        <p:spPr>
          <a:xfrm>
            <a:off x="517055" y="246141"/>
            <a:ext cx="11400125" cy="518094"/>
          </a:xfrm>
        </p:spPr>
        <p:txBody>
          <a:bodyPr/>
          <a:lstStyle/>
          <a:p>
            <a:r>
              <a:rPr lang="en-US" dirty="0"/>
              <a:t>Analysis stance</a:t>
            </a:r>
          </a:p>
        </p:txBody>
      </p:sp>
      <p:sp>
        <p:nvSpPr>
          <p:cNvPr id="28" name="テキスト ボックス 27">
            <a:extLst>
              <a:ext uri="{FF2B5EF4-FFF2-40B4-BE49-F238E27FC236}">
                <a16:creationId xmlns:a16="http://schemas.microsoft.com/office/drawing/2014/main" id="{5542B61A-BB8A-EBBA-6DA2-8B8E665EF216}"/>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Supplementary: RO</a:t>
            </a:r>
            <a:r>
              <a:rPr lang="ja-JP" altLang="en-US" sz="1600" b="1" dirty="0">
                <a:solidFill>
                  <a:schemeClr val="bg1"/>
                </a:solidFill>
              </a:rPr>
              <a:t> </a:t>
            </a:r>
            <a:r>
              <a:rPr lang="en-US" altLang="ja-JP" sz="1600" b="1" dirty="0">
                <a:solidFill>
                  <a:schemeClr val="bg1"/>
                </a:solidFill>
              </a:rPr>
              <a:t>Analytical Policy</a:t>
            </a:r>
            <a:endParaRPr kumimoji="1" lang="ja-JP" altLang="en-US" sz="1600" b="1" dirty="0">
              <a:solidFill>
                <a:schemeClr val="bg1"/>
              </a:solidFill>
            </a:endParaRPr>
          </a:p>
        </p:txBody>
      </p:sp>
      <p:sp>
        <p:nvSpPr>
          <p:cNvPr id="29" name="テキスト ボックス 28">
            <a:extLst>
              <a:ext uri="{FF2B5EF4-FFF2-40B4-BE49-F238E27FC236}">
                <a16:creationId xmlns:a16="http://schemas.microsoft.com/office/drawing/2014/main" id="{3EBA6C2B-B563-065E-3961-E9B28D671288}"/>
              </a:ext>
            </a:extLst>
          </p:cNvPr>
          <p:cNvSpPr txBox="1"/>
          <p:nvPr/>
        </p:nvSpPr>
        <p:spPr>
          <a:xfrm>
            <a:off x="7312656" y="4028122"/>
            <a:ext cx="806666" cy="338554"/>
          </a:xfrm>
          <a:prstGeom prst="rect">
            <a:avLst/>
          </a:prstGeom>
          <a:noFill/>
        </p:spPr>
        <p:txBody>
          <a:bodyPr wrap="square" rtlCol="0">
            <a:spAutoFit/>
          </a:bodyPr>
          <a:lstStyle/>
          <a:p>
            <a:pPr algn="ctr"/>
            <a:r>
              <a:rPr kumimoji="1" lang="en-SG" altLang="ja-JP" sz="1600" dirty="0"/>
              <a:t>Cost</a:t>
            </a:r>
            <a:endParaRPr kumimoji="1" lang="ja-JP" altLang="en-US" sz="1600" dirty="0"/>
          </a:p>
        </p:txBody>
      </p:sp>
    </p:spTree>
    <p:extLst>
      <p:ext uri="{BB962C8B-B14F-4D97-AF65-F5344CB8AC3E}">
        <p14:creationId xmlns:p14="http://schemas.microsoft.com/office/powerpoint/2010/main" val="2841046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F8C902-442C-434F-A39F-147621770AC5}"/>
              </a:ext>
            </a:extLst>
          </p:cNvPr>
          <p:cNvSpPr>
            <a:spLocks noGrp="1"/>
          </p:cNvSpPr>
          <p:nvPr>
            <p:ph type="title"/>
          </p:nvPr>
        </p:nvSpPr>
        <p:spPr/>
        <p:txBody>
          <a:bodyPr/>
          <a:lstStyle/>
          <a:p>
            <a:r>
              <a:rPr kumimoji="1" lang="en-US" altLang="ja-JP" dirty="0"/>
              <a:t>Agenda</a:t>
            </a:r>
            <a:endParaRPr kumimoji="1" lang="ja-JP" altLang="en-US" dirty="0"/>
          </a:p>
        </p:txBody>
      </p:sp>
      <p:sp>
        <p:nvSpPr>
          <p:cNvPr id="3" name="スライド番号プレースホルダー 2">
            <a:extLst>
              <a:ext uri="{FF2B5EF4-FFF2-40B4-BE49-F238E27FC236}">
                <a16:creationId xmlns:a16="http://schemas.microsoft.com/office/drawing/2014/main" id="{D0C6172D-DFC4-426A-8DB6-580CABC8B361}"/>
              </a:ext>
            </a:extLst>
          </p:cNvPr>
          <p:cNvSpPr>
            <a:spLocks noGrp="1"/>
          </p:cNvSpPr>
          <p:nvPr>
            <p:ph type="sldNum" sz="quarter" idx="12"/>
          </p:nvPr>
        </p:nvSpPr>
        <p:spPr/>
        <p:txBody>
          <a:bodyPr/>
          <a:lstStyle/>
          <a:p>
            <a:fld id="{584EAAFE-CFE5-40AD-8E95-5BFF290DC5CF}" type="slidenum">
              <a:rPr kumimoji="1" lang="ja-JP" altLang="en-US" smtClean="0"/>
              <a:pPr/>
              <a:t>2</a:t>
            </a:fld>
            <a:endParaRPr kumimoji="1" lang="ja-JP" altLang="en-US"/>
          </a:p>
        </p:txBody>
      </p:sp>
      <p:sp>
        <p:nvSpPr>
          <p:cNvPr id="4" name="テキスト プレースホルダー 3">
            <a:extLst>
              <a:ext uri="{FF2B5EF4-FFF2-40B4-BE49-F238E27FC236}">
                <a16:creationId xmlns:a16="http://schemas.microsoft.com/office/drawing/2014/main" id="{0A8619FA-D0E4-46AF-8DAE-98E358F96603}"/>
              </a:ext>
            </a:extLst>
          </p:cNvPr>
          <p:cNvSpPr>
            <a:spLocks noGrp="1"/>
          </p:cNvSpPr>
          <p:nvPr>
            <p:ph type="body" sz="quarter" idx="13"/>
          </p:nvPr>
        </p:nvSpPr>
        <p:spPr/>
        <p:txBody>
          <a:bodyPr/>
          <a:lstStyle/>
          <a:p>
            <a:r>
              <a:rPr kumimoji="1" lang="en-US" altLang="ja-JP" dirty="0"/>
              <a:t>RO Analytical Policy</a:t>
            </a:r>
          </a:p>
          <a:p>
            <a:r>
              <a:rPr lang="en-US" altLang="ja-JP" dirty="0"/>
              <a:t>LVMWD RO Data Analysis</a:t>
            </a:r>
          </a:p>
          <a:p>
            <a:r>
              <a:rPr lang="en-US" altLang="ja-JP" dirty="0"/>
              <a:t>Q&amp;A / Discussion</a:t>
            </a:r>
            <a:endParaRPr kumimoji="1" lang="ja-JP" altLang="en-US" dirty="0"/>
          </a:p>
        </p:txBody>
      </p:sp>
    </p:spTree>
    <p:extLst>
      <p:ext uri="{BB962C8B-B14F-4D97-AF65-F5344CB8AC3E}">
        <p14:creationId xmlns:p14="http://schemas.microsoft.com/office/powerpoint/2010/main" val="1686705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6141"/>
            <a:ext cx="11400125" cy="518094"/>
          </a:xfrm>
        </p:spPr>
        <p:txBody>
          <a:bodyPr/>
          <a:lstStyle/>
          <a:p>
            <a:r>
              <a:rPr lang="en-US" dirty="0"/>
              <a:t>Difference per Objective  </a:t>
            </a: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41" name="テキスト プレースホルダー 5">
            <a:extLst>
              <a:ext uri="{FF2B5EF4-FFF2-40B4-BE49-F238E27FC236}">
                <a16:creationId xmlns:a16="http://schemas.microsoft.com/office/drawing/2014/main" id="{E752E82A-5B36-47E4-82F4-41C207EF657C}"/>
              </a:ext>
            </a:extLst>
          </p:cNvPr>
          <p:cNvSpPr>
            <a:spLocks noGrp="1"/>
          </p:cNvSpPr>
          <p:nvPr>
            <p:ph type="body" sz="quarter" idx="11"/>
          </p:nvPr>
        </p:nvSpPr>
        <p:spPr>
          <a:xfrm>
            <a:off x="252481" y="1070777"/>
            <a:ext cx="11658917" cy="600165"/>
          </a:xfrm>
        </p:spPr>
        <p:txBody>
          <a:bodyPr/>
          <a:lstStyle/>
          <a:p>
            <a:r>
              <a:rPr lang="en-US" altLang="ja-JP" sz="3200" dirty="0"/>
              <a:t> Step up from (small, easy) to (large, difficult).</a:t>
            </a:r>
          </a:p>
        </p:txBody>
      </p:sp>
      <p:sp>
        <p:nvSpPr>
          <p:cNvPr id="10" name="テキスト ボックス 9">
            <a:extLst>
              <a:ext uri="{FF2B5EF4-FFF2-40B4-BE49-F238E27FC236}">
                <a16:creationId xmlns:a16="http://schemas.microsoft.com/office/drawing/2014/main" id="{5B142B32-9EF6-40B9-87A0-485F9743AEF9}"/>
              </a:ext>
            </a:extLst>
          </p:cNvPr>
          <p:cNvSpPr txBox="1"/>
          <p:nvPr/>
        </p:nvSpPr>
        <p:spPr>
          <a:xfrm>
            <a:off x="50670" y="3082071"/>
            <a:ext cx="2210338" cy="369332"/>
          </a:xfrm>
          <a:prstGeom prst="rect">
            <a:avLst/>
          </a:prstGeom>
          <a:noFill/>
        </p:spPr>
        <p:txBody>
          <a:bodyPr wrap="square" rtlCol="0">
            <a:spAutoFit/>
          </a:bodyPr>
          <a:lstStyle/>
          <a:p>
            <a:r>
              <a:rPr kumimoji="1" lang="en-SG" altLang="ja-JP" dirty="0"/>
              <a:t>Optimization effect</a:t>
            </a:r>
            <a:endParaRPr kumimoji="1" lang="ja-JP" altLang="en-US" dirty="0"/>
          </a:p>
        </p:txBody>
      </p:sp>
      <p:sp>
        <p:nvSpPr>
          <p:cNvPr id="11" name="テキスト ボックス 10">
            <a:extLst>
              <a:ext uri="{FF2B5EF4-FFF2-40B4-BE49-F238E27FC236}">
                <a16:creationId xmlns:a16="http://schemas.microsoft.com/office/drawing/2014/main" id="{DA42424A-A709-4904-A276-ABEDF530B57F}"/>
              </a:ext>
            </a:extLst>
          </p:cNvPr>
          <p:cNvSpPr txBox="1"/>
          <p:nvPr/>
        </p:nvSpPr>
        <p:spPr>
          <a:xfrm>
            <a:off x="2821116" y="2999965"/>
            <a:ext cx="1495425" cy="646331"/>
          </a:xfrm>
          <a:prstGeom prst="rect">
            <a:avLst/>
          </a:prstGeom>
          <a:noFill/>
        </p:spPr>
        <p:txBody>
          <a:bodyPr wrap="square" rtlCol="0">
            <a:spAutoFit/>
          </a:bodyPr>
          <a:lstStyle/>
          <a:p>
            <a:pPr algn="ctr"/>
            <a:r>
              <a:rPr kumimoji="1" lang="en-SG" altLang="ja-JP" dirty="0"/>
              <a:t>Small
</a:t>
            </a:r>
            <a:endParaRPr kumimoji="1" lang="ja-JP" altLang="en-US" dirty="0"/>
          </a:p>
        </p:txBody>
      </p:sp>
      <p:sp>
        <p:nvSpPr>
          <p:cNvPr id="12" name="テキスト ボックス 11">
            <a:extLst>
              <a:ext uri="{FF2B5EF4-FFF2-40B4-BE49-F238E27FC236}">
                <a16:creationId xmlns:a16="http://schemas.microsoft.com/office/drawing/2014/main" id="{9404F69A-39E2-4662-8082-B5128082BB72}"/>
              </a:ext>
            </a:extLst>
          </p:cNvPr>
          <p:cNvSpPr txBox="1"/>
          <p:nvPr/>
        </p:nvSpPr>
        <p:spPr>
          <a:xfrm>
            <a:off x="6203349" y="2961434"/>
            <a:ext cx="1495425" cy="369332"/>
          </a:xfrm>
          <a:prstGeom prst="rect">
            <a:avLst/>
          </a:prstGeom>
          <a:noFill/>
        </p:spPr>
        <p:txBody>
          <a:bodyPr wrap="square" rtlCol="0">
            <a:spAutoFit/>
          </a:bodyPr>
          <a:lstStyle/>
          <a:p>
            <a:pPr algn="ctr"/>
            <a:r>
              <a:rPr kumimoji="1" lang="en-SG" altLang="ja-JP" dirty="0"/>
              <a:t>Middle</a:t>
            </a:r>
            <a:endParaRPr kumimoji="1" lang="ja-JP" altLang="en-US" dirty="0"/>
          </a:p>
        </p:txBody>
      </p:sp>
      <p:sp>
        <p:nvSpPr>
          <p:cNvPr id="13" name="テキスト ボックス 12">
            <a:extLst>
              <a:ext uri="{FF2B5EF4-FFF2-40B4-BE49-F238E27FC236}">
                <a16:creationId xmlns:a16="http://schemas.microsoft.com/office/drawing/2014/main" id="{38DEC25B-86DE-4265-961E-9F4B1CA110F9}"/>
              </a:ext>
            </a:extLst>
          </p:cNvPr>
          <p:cNvSpPr txBox="1"/>
          <p:nvPr/>
        </p:nvSpPr>
        <p:spPr>
          <a:xfrm>
            <a:off x="9543684" y="2968247"/>
            <a:ext cx="1495425" cy="369332"/>
          </a:xfrm>
          <a:prstGeom prst="rect">
            <a:avLst/>
          </a:prstGeom>
          <a:noFill/>
        </p:spPr>
        <p:txBody>
          <a:bodyPr wrap="square" rtlCol="0">
            <a:spAutoFit/>
          </a:bodyPr>
          <a:lstStyle/>
          <a:p>
            <a:pPr algn="ctr"/>
            <a:r>
              <a:rPr kumimoji="1" lang="en-SG" altLang="ja-JP" dirty="0"/>
              <a:t>Large</a:t>
            </a:r>
            <a:endParaRPr kumimoji="1" lang="ja-JP" altLang="en-US" dirty="0"/>
          </a:p>
        </p:txBody>
      </p:sp>
      <p:sp>
        <p:nvSpPr>
          <p:cNvPr id="14" name="テキスト ボックス 13">
            <a:extLst>
              <a:ext uri="{FF2B5EF4-FFF2-40B4-BE49-F238E27FC236}">
                <a16:creationId xmlns:a16="http://schemas.microsoft.com/office/drawing/2014/main" id="{24B2F2C5-13FE-4E19-B93F-7281C43A0BF3}"/>
              </a:ext>
            </a:extLst>
          </p:cNvPr>
          <p:cNvSpPr txBox="1"/>
          <p:nvPr/>
        </p:nvSpPr>
        <p:spPr>
          <a:xfrm>
            <a:off x="61876" y="3554758"/>
            <a:ext cx="2249733" cy="369332"/>
          </a:xfrm>
          <a:prstGeom prst="rect">
            <a:avLst/>
          </a:prstGeom>
          <a:noFill/>
        </p:spPr>
        <p:txBody>
          <a:bodyPr wrap="square" rtlCol="0">
            <a:spAutoFit/>
          </a:bodyPr>
          <a:lstStyle/>
          <a:p>
            <a:r>
              <a:rPr kumimoji="1" lang="en-SG" altLang="ja-JP" dirty="0"/>
              <a:t>Optimization period</a:t>
            </a:r>
            <a:endParaRPr kumimoji="1" lang="ja-JP" altLang="en-US" dirty="0"/>
          </a:p>
        </p:txBody>
      </p:sp>
      <p:sp>
        <p:nvSpPr>
          <p:cNvPr id="15" name="テキスト ボックス 14">
            <a:extLst>
              <a:ext uri="{FF2B5EF4-FFF2-40B4-BE49-F238E27FC236}">
                <a16:creationId xmlns:a16="http://schemas.microsoft.com/office/drawing/2014/main" id="{E18E54A5-7D90-4041-840D-24FEEA4B8A19}"/>
              </a:ext>
            </a:extLst>
          </p:cNvPr>
          <p:cNvSpPr txBox="1"/>
          <p:nvPr/>
        </p:nvSpPr>
        <p:spPr>
          <a:xfrm>
            <a:off x="1904999" y="3414121"/>
            <a:ext cx="3240002" cy="646331"/>
          </a:xfrm>
          <a:prstGeom prst="rect">
            <a:avLst/>
          </a:prstGeom>
          <a:noFill/>
        </p:spPr>
        <p:txBody>
          <a:bodyPr wrap="square" rtlCol="0">
            <a:spAutoFit/>
          </a:bodyPr>
          <a:lstStyle/>
          <a:p>
            <a:pPr algn="ctr"/>
            <a:r>
              <a:rPr kumimoji="1" lang="en-US" altLang="ja-JP" dirty="0"/>
              <a:t>Short-term </a:t>
            </a:r>
          </a:p>
          <a:p>
            <a:pPr algn="ctr"/>
            <a:r>
              <a:rPr kumimoji="1" lang="en-US" altLang="ja-JP" dirty="0"/>
              <a:t>(minutes to hours)</a:t>
            </a:r>
            <a:endParaRPr kumimoji="1" lang="ja-JP" altLang="en-US" sz="1600" dirty="0"/>
          </a:p>
        </p:txBody>
      </p:sp>
      <p:sp>
        <p:nvSpPr>
          <p:cNvPr id="16" name="テキスト ボックス 15">
            <a:extLst>
              <a:ext uri="{FF2B5EF4-FFF2-40B4-BE49-F238E27FC236}">
                <a16:creationId xmlns:a16="http://schemas.microsoft.com/office/drawing/2014/main" id="{87904BEC-323F-4C8D-A727-6C244CA9269E}"/>
              </a:ext>
            </a:extLst>
          </p:cNvPr>
          <p:cNvSpPr txBox="1"/>
          <p:nvPr/>
        </p:nvSpPr>
        <p:spPr>
          <a:xfrm>
            <a:off x="5436758" y="3368297"/>
            <a:ext cx="2970603" cy="646331"/>
          </a:xfrm>
          <a:prstGeom prst="rect">
            <a:avLst/>
          </a:prstGeom>
          <a:noFill/>
        </p:spPr>
        <p:txBody>
          <a:bodyPr wrap="square" rtlCol="0">
            <a:spAutoFit/>
          </a:bodyPr>
          <a:lstStyle/>
          <a:p>
            <a:pPr algn="ctr"/>
            <a:r>
              <a:rPr kumimoji="1" lang="en-US" altLang="ja-JP" dirty="0"/>
              <a:t>Mid-term </a:t>
            </a:r>
          </a:p>
          <a:p>
            <a:pPr algn="ctr"/>
            <a:r>
              <a:rPr kumimoji="1" lang="en-US" altLang="ja-JP" dirty="0"/>
              <a:t>(days to months)</a:t>
            </a:r>
            <a:endParaRPr kumimoji="1" lang="ja-JP" altLang="en-US" sz="1600" dirty="0"/>
          </a:p>
        </p:txBody>
      </p:sp>
      <p:sp>
        <p:nvSpPr>
          <p:cNvPr id="17" name="テキスト ボックス 16">
            <a:extLst>
              <a:ext uri="{FF2B5EF4-FFF2-40B4-BE49-F238E27FC236}">
                <a16:creationId xmlns:a16="http://schemas.microsoft.com/office/drawing/2014/main" id="{AFD64701-AC25-4394-A51B-BF0EF477D47A}"/>
              </a:ext>
            </a:extLst>
          </p:cNvPr>
          <p:cNvSpPr txBox="1"/>
          <p:nvPr/>
        </p:nvSpPr>
        <p:spPr>
          <a:xfrm>
            <a:off x="8765658" y="3404835"/>
            <a:ext cx="3106131" cy="646331"/>
          </a:xfrm>
          <a:prstGeom prst="rect">
            <a:avLst/>
          </a:prstGeom>
          <a:noFill/>
        </p:spPr>
        <p:txBody>
          <a:bodyPr wrap="square" rtlCol="0">
            <a:spAutoFit/>
          </a:bodyPr>
          <a:lstStyle/>
          <a:p>
            <a:pPr algn="ctr"/>
            <a:r>
              <a:rPr kumimoji="1" lang="en-US" altLang="ja-JP" dirty="0"/>
              <a:t>Long-term </a:t>
            </a:r>
          </a:p>
          <a:p>
            <a:pPr algn="ctr"/>
            <a:r>
              <a:rPr kumimoji="1" lang="en-US" altLang="ja-JP" dirty="0"/>
              <a:t>(months to years)</a:t>
            </a:r>
            <a:endParaRPr kumimoji="1" lang="ja-JP" altLang="en-US" dirty="0"/>
          </a:p>
        </p:txBody>
      </p:sp>
      <p:sp>
        <p:nvSpPr>
          <p:cNvPr id="18" name="テキスト ボックス 17">
            <a:extLst>
              <a:ext uri="{FF2B5EF4-FFF2-40B4-BE49-F238E27FC236}">
                <a16:creationId xmlns:a16="http://schemas.microsoft.com/office/drawing/2014/main" id="{1EC5222C-744E-4361-B352-A6F483927883}"/>
              </a:ext>
            </a:extLst>
          </p:cNvPr>
          <p:cNvSpPr txBox="1"/>
          <p:nvPr/>
        </p:nvSpPr>
        <p:spPr>
          <a:xfrm>
            <a:off x="123495" y="4275611"/>
            <a:ext cx="2131451" cy="369332"/>
          </a:xfrm>
          <a:prstGeom prst="rect">
            <a:avLst/>
          </a:prstGeom>
          <a:noFill/>
        </p:spPr>
        <p:txBody>
          <a:bodyPr wrap="square" rtlCol="0">
            <a:spAutoFit/>
          </a:bodyPr>
          <a:lstStyle/>
          <a:p>
            <a:r>
              <a:rPr kumimoji="1" lang="en-SG" altLang="ja-JP" dirty="0"/>
              <a:t>Model strategy</a:t>
            </a:r>
            <a:endParaRPr kumimoji="1" lang="ja-JP" altLang="en-US" dirty="0"/>
          </a:p>
        </p:txBody>
      </p:sp>
      <p:sp>
        <p:nvSpPr>
          <p:cNvPr id="19" name="テキスト ボックス 18">
            <a:extLst>
              <a:ext uri="{FF2B5EF4-FFF2-40B4-BE49-F238E27FC236}">
                <a16:creationId xmlns:a16="http://schemas.microsoft.com/office/drawing/2014/main" id="{4AD2F5F3-38D1-4754-A2B3-A9EBD1372353}"/>
              </a:ext>
            </a:extLst>
          </p:cNvPr>
          <p:cNvSpPr txBox="1"/>
          <p:nvPr/>
        </p:nvSpPr>
        <p:spPr>
          <a:xfrm>
            <a:off x="2364891" y="4302486"/>
            <a:ext cx="2970603" cy="646331"/>
          </a:xfrm>
          <a:prstGeom prst="rect">
            <a:avLst/>
          </a:prstGeom>
          <a:noFill/>
        </p:spPr>
        <p:txBody>
          <a:bodyPr wrap="square" rtlCol="0">
            <a:spAutoFit/>
          </a:bodyPr>
          <a:lstStyle/>
          <a:p>
            <a:pPr algn="ctr"/>
            <a:r>
              <a:rPr kumimoji="1" lang="en-SG" altLang="ja-JP" dirty="0"/>
              <a:t>Closer to statistical models
</a:t>
            </a:r>
            <a:endParaRPr kumimoji="1" lang="ja-JP" altLang="en-US" dirty="0"/>
          </a:p>
        </p:txBody>
      </p:sp>
      <p:sp>
        <p:nvSpPr>
          <p:cNvPr id="20" name="テキスト ボックス 19">
            <a:extLst>
              <a:ext uri="{FF2B5EF4-FFF2-40B4-BE49-F238E27FC236}">
                <a16:creationId xmlns:a16="http://schemas.microsoft.com/office/drawing/2014/main" id="{4341BBDC-17C8-422A-903F-1FED9CE6F01B}"/>
              </a:ext>
            </a:extLst>
          </p:cNvPr>
          <p:cNvSpPr txBox="1"/>
          <p:nvPr/>
        </p:nvSpPr>
        <p:spPr>
          <a:xfrm>
            <a:off x="5882347" y="4162182"/>
            <a:ext cx="2131451" cy="646331"/>
          </a:xfrm>
          <a:prstGeom prst="rect">
            <a:avLst/>
          </a:prstGeom>
          <a:noFill/>
        </p:spPr>
        <p:txBody>
          <a:bodyPr wrap="square" rtlCol="0">
            <a:spAutoFit/>
          </a:bodyPr>
          <a:lstStyle/>
          <a:p>
            <a:pPr algn="ctr"/>
            <a:r>
              <a:rPr kumimoji="1" lang="en-SG" altLang="ja-JP" dirty="0"/>
              <a:t>Statistical/ Physical Models</a:t>
            </a:r>
            <a:endParaRPr kumimoji="1" lang="ja-JP" altLang="en-US" dirty="0"/>
          </a:p>
        </p:txBody>
      </p:sp>
      <p:sp>
        <p:nvSpPr>
          <p:cNvPr id="21" name="テキスト ボックス 20">
            <a:extLst>
              <a:ext uri="{FF2B5EF4-FFF2-40B4-BE49-F238E27FC236}">
                <a16:creationId xmlns:a16="http://schemas.microsoft.com/office/drawing/2014/main" id="{8C62A49F-8CCD-4CD7-938F-B7FDBA817FD4}"/>
              </a:ext>
            </a:extLst>
          </p:cNvPr>
          <p:cNvSpPr txBox="1"/>
          <p:nvPr/>
        </p:nvSpPr>
        <p:spPr>
          <a:xfrm>
            <a:off x="8682548" y="4305939"/>
            <a:ext cx="3200392" cy="369332"/>
          </a:xfrm>
          <a:prstGeom prst="rect">
            <a:avLst/>
          </a:prstGeom>
          <a:noFill/>
        </p:spPr>
        <p:txBody>
          <a:bodyPr wrap="square" rtlCol="0">
            <a:spAutoFit/>
          </a:bodyPr>
          <a:lstStyle/>
          <a:p>
            <a:pPr algn="ctr"/>
            <a:r>
              <a:rPr kumimoji="1" lang="en-US" altLang="ja-JP" dirty="0"/>
              <a:t>Closer to the physical model</a:t>
            </a:r>
            <a:endParaRPr kumimoji="1" lang="ja-JP" altLang="en-US" dirty="0"/>
          </a:p>
        </p:txBody>
      </p:sp>
      <p:sp>
        <p:nvSpPr>
          <p:cNvPr id="22" name="テキスト ボックス 21">
            <a:extLst>
              <a:ext uri="{FF2B5EF4-FFF2-40B4-BE49-F238E27FC236}">
                <a16:creationId xmlns:a16="http://schemas.microsoft.com/office/drawing/2014/main" id="{CB985B73-A856-4A4E-9ED6-9C3BFA04E582}"/>
              </a:ext>
            </a:extLst>
          </p:cNvPr>
          <p:cNvSpPr txBox="1"/>
          <p:nvPr/>
        </p:nvSpPr>
        <p:spPr>
          <a:xfrm>
            <a:off x="130131" y="4954737"/>
            <a:ext cx="1495425" cy="369332"/>
          </a:xfrm>
          <a:prstGeom prst="rect">
            <a:avLst/>
          </a:prstGeom>
          <a:noFill/>
        </p:spPr>
        <p:txBody>
          <a:bodyPr wrap="square" rtlCol="0">
            <a:spAutoFit/>
          </a:bodyPr>
          <a:lstStyle/>
          <a:p>
            <a:r>
              <a:rPr kumimoji="1" lang="en-SG" altLang="ja-JP" dirty="0"/>
              <a:t>Difficulty</a:t>
            </a:r>
            <a:endParaRPr kumimoji="1" lang="ja-JP" altLang="en-US" dirty="0"/>
          </a:p>
        </p:txBody>
      </p:sp>
      <p:sp>
        <p:nvSpPr>
          <p:cNvPr id="23" name="テキスト ボックス 22">
            <a:extLst>
              <a:ext uri="{FF2B5EF4-FFF2-40B4-BE49-F238E27FC236}">
                <a16:creationId xmlns:a16="http://schemas.microsoft.com/office/drawing/2014/main" id="{8CD6E06F-AE0D-4F42-9099-7FA699F21BFE}"/>
              </a:ext>
            </a:extLst>
          </p:cNvPr>
          <p:cNvSpPr txBox="1"/>
          <p:nvPr/>
        </p:nvSpPr>
        <p:spPr>
          <a:xfrm>
            <a:off x="2712436" y="4928766"/>
            <a:ext cx="1712783" cy="369332"/>
          </a:xfrm>
          <a:prstGeom prst="rect">
            <a:avLst/>
          </a:prstGeom>
          <a:noFill/>
        </p:spPr>
        <p:txBody>
          <a:bodyPr wrap="square" rtlCol="0">
            <a:spAutoFit/>
          </a:bodyPr>
          <a:lstStyle/>
          <a:p>
            <a:pPr algn="ctr"/>
            <a:r>
              <a:rPr kumimoji="1" lang="en-SG" altLang="ja-JP" dirty="0"/>
              <a:t>Easy</a:t>
            </a:r>
            <a:endParaRPr kumimoji="1" lang="ja-JP" altLang="en-US" dirty="0"/>
          </a:p>
        </p:txBody>
      </p:sp>
      <p:sp>
        <p:nvSpPr>
          <p:cNvPr id="24" name="テキスト ボックス 23">
            <a:extLst>
              <a:ext uri="{FF2B5EF4-FFF2-40B4-BE49-F238E27FC236}">
                <a16:creationId xmlns:a16="http://schemas.microsoft.com/office/drawing/2014/main" id="{15C8738E-51A8-4CEE-B2F4-09344F8EB305}"/>
              </a:ext>
            </a:extLst>
          </p:cNvPr>
          <p:cNvSpPr txBox="1"/>
          <p:nvPr/>
        </p:nvSpPr>
        <p:spPr>
          <a:xfrm>
            <a:off x="5856335" y="4954737"/>
            <a:ext cx="2131451" cy="369332"/>
          </a:xfrm>
          <a:prstGeom prst="rect">
            <a:avLst/>
          </a:prstGeom>
          <a:noFill/>
        </p:spPr>
        <p:txBody>
          <a:bodyPr wrap="square" rtlCol="0">
            <a:spAutoFit/>
          </a:bodyPr>
          <a:lstStyle/>
          <a:p>
            <a:pPr algn="ctr"/>
            <a:r>
              <a:rPr kumimoji="1" lang="en-SG" altLang="ja-JP" dirty="0"/>
              <a:t>Middle</a:t>
            </a:r>
            <a:endParaRPr kumimoji="1" lang="ja-JP" altLang="en-US" dirty="0"/>
          </a:p>
        </p:txBody>
      </p:sp>
      <p:sp>
        <p:nvSpPr>
          <p:cNvPr id="25" name="テキスト ボックス 24">
            <a:extLst>
              <a:ext uri="{FF2B5EF4-FFF2-40B4-BE49-F238E27FC236}">
                <a16:creationId xmlns:a16="http://schemas.microsoft.com/office/drawing/2014/main" id="{05679080-B76E-4C3E-9E99-C7DC48C0818D}"/>
              </a:ext>
            </a:extLst>
          </p:cNvPr>
          <p:cNvSpPr txBox="1"/>
          <p:nvPr/>
        </p:nvSpPr>
        <p:spPr>
          <a:xfrm>
            <a:off x="9252997" y="4941751"/>
            <a:ext cx="2131451" cy="369332"/>
          </a:xfrm>
          <a:prstGeom prst="rect">
            <a:avLst/>
          </a:prstGeom>
          <a:noFill/>
        </p:spPr>
        <p:txBody>
          <a:bodyPr wrap="square" rtlCol="0">
            <a:spAutoFit/>
          </a:bodyPr>
          <a:lstStyle/>
          <a:p>
            <a:pPr algn="ctr"/>
            <a:r>
              <a:rPr kumimoji="1" lang="en-SG" altLang="ja-JP" dirty="0"/>
              <a:t>Difficult</a:t>
            </a:r>
            <a:endParaRPr kumimoji="1" lang="ja-JP" altLang="en-US" dirty="0"/>
          </a:p>
        </p:txBody>
      </p:sp>
      <p:sp>
        <p:nvSpPr>
          <p:cNvPr id="27" name="矢印: 下カーブ 26">
            <a:extLst>
              <a:ext uri="{FF2B5EF4-FFF2-40B4-BE49-F238E27FC236}">
                <a16:creationId xmlns:a16="http://schemas.microsoft.com/office/drawing/2014/main" id="{3675EAA8-38B5-4264-97EE-C51214F37D51}"/>
              </a:ext>
            </a:extLst>
          </p:cNvPr>
          <p:cNvSpPr/>
          <p:nvPr/>
        </p:nvSpPr>
        <p:spPr>
          <a:xfrm rot="10800000" flipH="1">
            <a:off x="7782569" y="5481821"/>
            <a:ext cx="1789075" cy="450310"/>
          </a:xfrm>
          <a:prstGeom prst="curved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8" name="直線コネクタ 27">
            <a:extLst>
              <a:ext uri="{FF2B5EF4-FFF2-40B4-BE49-F238E27FC236}">
                <a16:creationId xmlns:a16="http://schemas.microsoft.com/office/drawing/2014/main" id="{D0DB0E7A-A0DF-4060-9B30-C287A6489499}"/>
              </a:ext>
            </a:extLst>
          </p:cNvPr>
          <p:cNvCxnSpPr>
            <a:cxnSpLocks/>
          </p:cNvCxnSpPr>
          <p:nvPr/>
        </p:nvCxnSpPr>
        <p:spPr>
          <a:xfrm flipH="1">
            <a:off x="123495" y="2964224"/>
            <a:ext cx="11825294"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FC094A96-E810-4F2E-B3C7-D8FE57FD3514}"/>
              </a:ext>
            </a:extLst>
          </p:cNvPr>
          <p:cNvCxnSpPr>
            <a:cxnSpLocks/>
          </p:cNvCxnSpPr>
          <p:nvPr/>
        </p:nvCxnSpPr>
        <p:spPr>
          <a:xfrm flipH="1">
            <a:off x="123495" y="4135237"/>
            <a:ext cx="11825294"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DAB1E83E-17BD-4BD4-8FFB-4C21E8692AF6}"/>
              </a:ext>
            </a:extLst>
          </p:cNvPr>
          <p:cNvCxnSpPr>
            <a:cxnSpLocks/>
          </p:cNvCxnSpPr>
          <p:nvPr/>
        </p:nvCxnSpPr>
        <p:spPr>
          <a:xfrm flipH="1">
            <a:off x="123495" y="5386239"/>
            <a:ext cx="11825294"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正方形/長方形 30">
            <a:extLst>
              <a:ext uri="{FF2B5EF4-FFF2-40B4-BE49-F238E27FC236}">
                <a16:creationId xmlns:a16="http://schemas.microsoft.com/office/drawing/2014/main" id="{C3262FE4-7D71-4FBE-B181-8A212EE0DA55}"/>
              </a:ext>
            </a:extLst>
          </p:cNvPr>
          <p:cNvSpPr/>
          <p:nvPr/>
        </p:nvSpPr>
        <p:spPr>
          <a:xfrm>
            <a:off x="1904999" y="2117907"/>
            <a:ext cx="3240001" cy="65901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(1) </a:t>
            </a:r>
            <a:r>
              <a:rPr kumimoji="1" lang="ja-JP" altLang="en-US" dirty="0"/>
              <a:t>最終水質と供給量を考慮</a:t>
            </a:r>
            <a:endParaRPr kumimoji="1" lang="en-US" altLang="ja-JP" b="1" dirty="0">
              <a:solidFill>
                <a:schemeClr val="bg1"/>
              </a:solidFill>
            </a:endParaRPr>
          </a:p>
        </p:txBody>
      </p:sp>
      <p:sp>
        <p:nvSpPr>
          <p:cNvPr id="32" name="正方形/長方形 31">
            <a:extLst>
              <a:ext uri="{FF2B5EF4-FFF2-40B4-BE49-F238E27FC236}">
                <a16:creationId xmlns:a16="http://schemas.microsoft.com/office/drawing/2014/main" id="{568F60F7-72CC-41E9-AB1C-2852E86D7759}"/>
              </a:ext>
            </a:extLst>
          </p:cNvPr>
          <p:cNvSpPr/>
          <p:nvPr/>
        </p:nvSpPr>
        <p:spPr>
          <a:xfrm>
            <a:off x="5273309" y="2117907"/>
            <a:ext cx="3240001" cy="65901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(2) RO</a:t>
            </a:r>
            <a:r>
              <a:rPr kumimoji="1" lang="ja-JP" altLang="en-US" dirty="0"/>
              <a:t>膜閉塞状態も考慮</a:t>
            </a:r>
          </a:p>
        </p:txBody>
      </p:sp>
      <p:sp>
        <p:nvSpPr>
          <p:cNvPr id="33" name="正方形/長方形 32">
            <a:extLst>
              <a:ext uri="{FF2B5EF4-FFF2-40B4-BE49-F238E27FC236}">
                <a16:creationId xmlns:a16="http://schemas.microsoft.com/office/drawing/2014/main" id="{64B6C56C-D833-43B1-BB21-EA47F44198E2}"/>
              </a:ext>
            </a:extLst>
          </p:cNvPr>
          <p:cNvSpPr/>
          <p:nvPr/>
        </p:nvSpPr>
        <p:spPr>
          <a:xfrm>
            <a:off x="8671397" y="2117907"/>
            <a:ext cx="3240001" cy="65901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 RO</a:t>
            </a:r>
            <a:r>
              <a:rPr kumimoji="1" lang="ja-JP" altLang="en-US" dirty="0"/>
              <a:t>膜劣化も考慮</a:t>
            </a:r>
          </a:p>
        </p:txBody>
      </p:sp>
      <p:sp>
        <p:nvSpPr>
          <p:cNvPr id="34" name="矢印: 下カーブ 33">
            <a:extLst>
              <a:ext uri="{FF2B5EF4-FFF2-40B4-BE49-F238E27FC236}">
                <a16:creationId xmlns:a16="http://schemas.microsoft.com/office/drawing/2014/main" id="{1F5CBCC8-5621-4E9F-87CF-004B0253ED80}"/>
              </a:ext>
            </a:extLst>
          </p:cNvPr>
          <p:cNvSpPr/>
          <p:nvPr/>
        </p:nvSpPr>
        <p:spPr>
          <a:xfrm rot="10800000" flipH="1">
            <a:off x="4199288" y="5486329"/>
            <a:ext cx="1789075" cy="450310"/>
          </a:xfrm>
          <a:prstGeom prst="curved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正方形/長方形 34">
            <a:extLst>
              <a:ext uri="{FF2B5EF4-FFF2-40B4-BE49-F238E27FC236}">
                <a16:creationId xmlns:a16="http://schemas.microsoft.com/office/drawing/2014/main" id="{8134F67D-D936-4D63-A550-28A94C6FFF03}"/>
              </a:ext>
            </a:extLst>
          </p:cNvPr>
          <p:cNvSpPr/>
          <p:nvPr/>
        </p:nvSpPr>
        <p:spPr>
          <a:xfrm>
            <a:off x="1904999" y="2119691"/>
            <a:ext cx="3240001" cy="659016"/>
          </a:xfrm>
          <a:prstGeom prst="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accent2">
                    <a:lumMod val="75000"/>
                  </a:schemeClr>
                </a:solidFill>
              </a:rPr>
              <a:t>(1) Consider water quality and flow rate in Post-RO</a:t>
            </a:r>
            <a:endParaRPr kumimoji="1" lang="en-US" altLang="ja-JP" b="1" dirty="0">
              <a:solidFill>
                <a:schemeClr val="accent2">
                  <a:lumMod val="75000"/>
                </a:schemeClr>
              </a:solidFill>
            </a:endParaRPr>
          </a:p>
        </p:txBody>
      </p:sp>
      <p:sp>
        <p:nvSpPr>
          <p:cNvPr id="36" name="正方形/長方形 35">
            <a:extLst>
              <a:ext uri="{FF2B5EF4-FFF2-40B4-BE49-F238E27FC236}">
                <a16:creationId xmlns:a16="http://schemas.microsoft.com/office/drawing/2014/main" id="{CE28CD56-0A17-41B3-B135-0A25450ABEB8}"/>
              </a:ext>
            </a:extLst>
          </p:cNvPr>
          <p:cNvSpPr/>
          <p:nvPr/>
        </p:nvSpPr>
        <p:spPr>
          <a:xfrm>
            <a:off x="5273309" y="2119691"/>
            <a:ext cx="3240001" cy="659016"/>
          </a:xfrm>
          <a:prstGeom prst="rect">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accent3">
                    <a:lumMod val="75000"/>
                  </a:schemeClr>
                </a:solidFill>
              </a:rPr>
              <a:t>(2) Consider RO Clogging</a:t>
            </a:r>
            <a:endParaRPr kumimoji="1" lang="ja-JP" altLang="en-US" dirty="0">
              <a:solidFill>
                <a:schemeClr val="accent3">
                  <a:lumMod val="75000"/>
                </a:schemeClr>
              </a:solidFill>
            </a:endParaRPr>
          </a:p>
        </p:txBody>
      </p:sp>
      <p:sp>
        <p:nvSpPr>
          <p:cNvPr id="37" name="正方形/長方形 36">
            <a:extLst>
              <a:ext uri="{FF2B5EF4-FFF2-40B4-BE49-F238E27FC236}">
                <a16:creationId xmlns:a16="http://schemas.microsoft.com/office/drawing/2014/main" id="{12ED57AD-DB9E-435B-A412-267333C25EB0}"/>
              </a:ext>
            </a:extLst>
          </p:cNvPr>
          <p:cNvSpPr/>
          <p:nvPr/>
        </p:nvSpPr>
        <p:spPr>
          <a:xfrm>
            <a:off x="8671397" y="2119691"/>
            <a:ext cx="3240001" cy="659016"/>
          </a:xfrm>
          <a:prstGeom prst="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accent4"/>
                </a:solidFill>
              </a:rPr>
              <a:t>(3) Consider RO Deterioration</a:t>
            </a:r>
            <a:endParaRPr kumimoji="1" lang="ja-JP" altLang="en-US" dirty="0">
              <a:solidFill>
                <a:schemeClr val="accent4"/>
              </a:solidFill>
            </a:endParaRPr>
          </a:p>
        </p:txBody>
      </p:sp>
      <p:sp>
        <p:nvSpPr>
          <p:cNvPr id="2" name="テキスト ボックス 1">
            <a:extLst>
              <a:ext uri="{FF2B5EF4-FFF2-40B4-BE49-F238E27FC236}">
                <a16:creationId xmlns:a16="http://schemas.microsoft.com/office/drawing/2014/main" id="{579CB073-57A1-2B7A-B170-F17F4C1D61B7}"/>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Supplementary: RO</a:t>
            </a:r>
            <a:r>
              <a:rPr lang="ja-JP" altLang="en-US" sz="1600" b="1" dirty="0">
                <a:solidFill>
                  <a:schemeClr val="bg1"/>
                </a:solidFill>
              </a:rPr>
              <a:t> </a:t>
            </a:r>
            <a:r>
              <a:rPr lang="en-US" altLang="ja-JP" sz="1600" b="1" dirty="0">
                <a:solidFill>
                  <a:schemeClr val="bg1"/>
                </a:solidFill>
              </a:rPr>
              <a:t>Analytical Policy</a:t>
            </a:r>
            <a:endParaRPr kumimoji="1" lang="ja-JP" altLang="en-US" sz="1600" b="1" dirty="0">
              <a:solidFill>
                <a:schemeClr val="bg1"/>
              </a:solidFill>
            </a:endParaRPr>
          </a:p>
        </p:txBody>
      </p:sp>
    </p:spTree>
    <p:extLst>
      <p:ext uri="{BB962C8B-B14F-4D97-AF65-F5344CB8AC3E}">
        <p14:creationId xmlns:p14="http://schemas.microsoft.com/office/powerpoint/2010/main" val="3266085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F4A2C581-1608-4F39-8CF9-599D01A1CDB7}"/>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graphicFrame>
        <p:nvGraphicFramePr>
          <p:cNvPr id="4" name="表 4">
            <a:extLst>
              <a:ext uri="{FF2B5EF4-FFF2-40B4-BE49-F238E27FC236}">
                <a16:creationId xmlns:a16="http://schemas.microsoft.com/office/drawing/2014/main" id="{AA89DE37-A519-4717-971E-960DB4378F2E}"/>
              </a:ext>
            </a:extLst>
          </p:cNvPr>
          <p:cNvGraphicFramePr>
            <a:graphicFrameLocks noGrp="1"/>
          </p:cNvGraphicFramePr>
          <p:nvPr/>
        </p:nvGraphicFramePr>
        <p:xfrm>
          <a:off x="0" y="935798"/>
          <a:ext cx="12192000" cy="4719320"/>
        </p:xfrm>
        <a:graphic>
          <a:graphicData uri="http://schemas.openxmlformats.org/drawingml/2006/table">
            <a:tbl>
              <a:tblPr firstRow="1" bandRow="1">
                <a:tableStyleId>{5C22544A-7EE6-4342-B048-85BDC9FD1C3A}</a:tableStyleId>
              </a:tblPr>
              <a:tblGrid>
                <a:gridCol w="1004935">
                  <a:extLst>
                    <a:ext uri="{9D8B030D-6E8A-4147-A177-3AD203B41FA5}">
                      <a16:colId xmlns:a16="http://schemas.microsoft.com/office/drawing/2014/main" val="1925020085"/>
                    </a:ext>
                  </a:extLst>
                </a:gridCol>
                <a:gridCol w="1656784">
                  <a:extLst>
                    <a:ext uri="{9D8B030D-6E8A-4147-A177-3AD203B41FA5}">
                      <a16:colId xmlns:a16="http://schemas.microsoft.com/office/drawing/2014/main" val="2661783275"/>
                    </a:ext>
                  </a:extLst>
                </a:gridCol>
                <a:gridCol w="1195057">
                  <a:extLst>
                    <a:ext uri="{9D8B030D-6E8A-4147-A177-3AD203B41FA5}">
                      <a16:colId xmlns:a16="http://schemas.microsoft.com/office/drawing/2014/main" val="1125803261"/>
                    </a:ext>
                  </a:extLst>
                </a:gridCol>
                <a:gridCol w="1032095">
                  <a:extLst>
                    <a:ext uri="{9D8B030D-6E8A-4147-A177-3AD203B41FA5}">
                      <a16:colId xmlns:a16="http://schemas.microsoft.com/office/drawing/2014/main" val="3066415442"/>
                    </a:ext>
                  </a:extLst>
                </a:gridCol>
                <a:gridCol w="1620571">
                  <a:extLst>
                    <a:ext uri="{9D8B030D-6E8A-4147-A177-3AD203B41FA5}">
                      <a16:colId xmlns:a16="http://schemas.microsoft.com/office/drawing/2014/main" val="649426532"/>
                    </a:ext>
                  </a:extLst>
                </a:gridCol>
                <a:gridCol w="1149790">
                  <a:extLst>
                    <a:ext uri="{9D8B030D-6E8A-4147-A177-3AD203B41FA5}">
                      <a16:colId xmlns:a16="http://schemas.microsoft.com/office/drawing/2014/main" val="2989993843"/>
                    </a:ext>
                  </a:extLst>
                </a:gridCol>
                <a:gridCol w="1303699">
                  <a:extLst>
                    <a:ext uri="{9D8B030D-6E8A-4147-A177-3AD203B41FA5}">
                      <a16:colId xmlns:a16="http://schemas.microsoft.com/office/drawing/2014/main" val="3117340241"/>
                    </a:ext>
                  </a:extLst>
                </a:gridCol>
                <a:gridCol w="2064190">
                  <a:extLst>
                    <a:ext uri="{9D8B030D-6E8A-4147-A177-3AD203B41FA5}">
                      <a16:colId xmlns:a16="http://schemas.microsoft.com/office/drawing/2014/main" val="1452252890"/>
                    </a:ext>
                  </a:extLst>
                </a:gridCol>
                <a:gridCol w="1164879">
                  <a:extLst>
                    <a:ext uri="{9D8B030D-6E8A-4147-A177-3AD203B41FA5}">
                      <a16:colId xmlns:a16="http://schemas.microsoft.com/office/drawing/2014/main" val="3402587269"/>
                    </a:ext>
                  </a:extLst>
                </a:gridCol>
              </a:tblGrid>
              <a:tr h="370840">
                <a:tc>
                  <a:txBody>
                    <a:bodyPr/>
                    <a:lstStyle/>
                    <a:p>
                      <a:endParaRPr kumimoji="1" lang="ja-JP" altLang="en-US" dirty="0"/>
                    </a:p>
                  </a:txBody>
                  <a:tcPr/>
                </a:tc>
                <a:tc>
                  <a:txBody>
                    <a:bodyPr/>
                    <a:lstStyle/>
                    <a:p>
                      <a:r>
                        <a:rPr kumimoji="1" lang="en-US" altLang="ja-JP" dirty="0"/>
                        <a:t>variable</a:t>
                      </a:r>
                      <a:endParaRPr kumimoji="1" lang="ja-JP" altLang="en-US" dirty="0"/>
                    </a:p>
                  </a:txBody>
                  <a:tcPr/>
                </a:tc>
                <a:tc>
                  <a:txBody>
                    <a:bodyPr/>
                    <a:lstStyle/>
                    <a:p>
                      <a:r>
                        <a:rPr kumimoji="1" lang="en-US" altLang="ja-JP" dirty="0"/>
                        <a:t>Measurement</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endParaRPr kumimoji="1" lang="ja-JP" altLang="en-US" dirty="0"/>
                    </a:p>
                  </a:txBody>
                  <a:tcPr>
                    <a:lnL w="12700" cap="flat" cmpd="sng" algn="ctr">
                      <a:solidFill>
                        <a:schemeClr val="tx1"/>
                      </a:solidFill>
                      <a:prstDash val="solid"/>
                      <a:round/>
                      <a:headEnd type="none" w="med" len="med"/>
                      <a:tailEnd type="none" w="med" len="med"/>
                    </a:lnL>
                  </a:tcPr>
                </a:tc>
                <a:tc>
                  <a:txBody>
                    <a:bodyPr/>
                    <a:lstStyle/>
                    <a:p>
                      <a:r>
                        <a:rPr kumimoji="1" lang="en-US" altLang="ja-JP" dirty="0"/>
                        <a:t>variable</a:t>
                      </a:r>
                      <a:endParaRPr kumimoji="1" lang="ja-JP" altLang="en-US" dirty="0"/>
                    </a:p>
                  </a:txBody>
                  <a:tcPr/>
                </a:tc>
                <a:tc>
                  <a:txBody>
                    <a:bodyPr/>
                    <a:lstStyle/>
                    <a:p>
                      <a:r>
                        <a:rPr kumimoji="1" lang="en-US" altLang="ja-JP" dirty="0"/>
                        <a:t>Measurement</a:t>
                      </a:r>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ja-JP" altLang="en-US" dirty="0"/>
                        <a:t>種類</a:t>
                      </a:r>
                    </a:p>
                  </a:txBody>
                  <a:tcPr>
                    <a:lnL w="12700" cap="flat" cmpd="sng" algn="ctr">
                      <a:solidFill>
                        <a:schemeClr val="tx1"/>
                      </a:solidFill>
                      <a:prstDash val="solid"/>
                      <a:round/>
                      <a:headEnd type="none" w="med" len="med"/>
                      <a:tailEnd type="none" w="med" len="med"/>
                    </a:lnL>
                  </a:tcPr>
                </a:tc>
                <a:tc>
                  <a:txBody>
                    <a:bodyPr/>
                    <a:lstStyle/>
                    <a:p>
                      <a:r>
                        <a:rPr kumimoji="1" lang="en-US" altLang="ja-JP" dirty="0"/>
                        <a:t>variable</a:t>
                      </a:r>
                      <a:endParaRPr kumimoji="1" lang="ja-JP" altLang="en-US" dirty="0"/>
                    </a:p>
                  </a:txBody>
                  <a:tcPr/>
                </a:tc>
                <a:tc>
                  <a:txBody>
                    <a:bodyPr/>
                    <a:lstStyle/>
                    <a:p>
                      <a:r>
                        <a:rPr kumimoji="1" lang="en-US" altLang="ja-JP" sz="1600" dirty="0"/>
                        <a:t>Measurement</a:t>
                      </a:r>
                    </a:p>
                  </a:txBody>
                  <a:tcPr/>
                </a:tc>
                <a:extLst>
                  <a:ext uri="{0D108BD9-81ED-4DB2-BD59-A6C34878D82A}">
                    <a16:rowId xmlns:a16="http://schemas.microsoft.com/office/drawing/2014/main" val="3886062986"/>
                  </a:ext>
                </a:extLst>
              </a:tr>
              <a:tr h="370840">
                <a:tc rowSpan="8">
                  <a:txBody>
                    <a:bodyPr/>
                    <a:lstStyle/>
                    <a:p>
                      <a:r>
                        <a:rPr kumimoji="1" lang="en-US" altLang="ja-JP" sz="1600" dirty="0"/>
                        <a:t>Pressure</a:t>
                      </a:r>
                      <a:endParaRPr kumimoji="1" lang="ja-JP" altLang="en-US" sz="1600" dirty="0"/>
                    </a:p>
                  </a:txBody>
                  <a:tcPr/>
                </a:tc>
                <a:tc>
                  <a:txBody>
                    <a:bodyPr/>
                    <a:lstStyle/>
                    <a:p>
                      <a:r>
                        <a:rPr kumimoji="1" lang="en-US" altLang="ja-JP" sz="1600" dirty="0"/>
                        <a:t>1</a:t>
                      </a:r>
                      <a:r>
                        <a:rPr kumimoji="1" lang="en-US" altLang="ja-JP" sz="1600" baseline="30000" dirty="0"/>
                        <a:t>st</a:t>
                      </a:r>
                      <a:r>
                        <a:rPr kumimoji="1" lang="en-US" altLang="ja-JP" sz="1600" dirty="0"/>
                        <a:t> Feed</a:t>
                      </a:r>
                      <a:endParaRPr kumimoji="1" lang="ja-JP" altLang="en-US" sz="1600" dirty="0"/>
                    </a:p>
                  </a:txBody>
                  <a:tcPr/>
                </a:tc>
                <a:tc>
                  <a:txBody>
                    <a:bodyPr/>
                    <a:lstStyle/>
                    <a:p>
                      <a:r>
                        <a:rPr kumimoji="1" lang="en-US" altLang="ja-JP" sz="1600"/>
                        <a:t>actual</a:t>
                      </a:r>
                      <a:endParaRPr kumimoji="1" lang="ja-JP" altLang="en-US" sz="1600" dirty="0"/>
                    </a:p>
                  </a:txBody>
                  <a:tcPr>
                    <a:lnR w="12700" cap="flat" cmpd="sng" algn="ctr">
                      <a:solidFill>
                        <a:schemeClr val="tx1"/>
                      </a:solidFill>
                      <a:prstDash val="solid"/>
                      <a:round/>
                      <a:headEnd type="none" w="med" len="med"/>
                      <a:tailEnd type="none" w="med" len="med"/>
                    </a:lnR>
                  </a:tcPr>
                </a:tc>
                <a:tc rowSpan="8">
                  <a:txBody>
                    <a:bodyPr/>
                    <a:lstStyle/>
                    <a:p>
                      <a:r>
                        <a:rPr kumimoji="1" lang="en-US" altLang="ja-JP" sz="1600" dirty="0"/>
                        <a:t>Flow</a:t>
                      </a:r>
                      <a:r>
                        <a:rPr kumimoji="1" lang="ja-JP" altLang="en-US" sz="1600" dirty="0"/>
                        <a:t> </a:t>
                      </a:r>
                      <a:r>
                        <a:rPr kumimoji="1" lang="en-US" altLang="ja-JP" sz="1600" dirty="0"/>
                        <a:t>rate</a:t>
                      </a:r>
                      <a:endParaRPr kumimoji="1" lang="ja-JP" altLang="en-US" sz="1600" dirty="0"/>
                    </a:p>
                  </a:txBody>
                  <a:tcPr>
                    <a:lnL w="12700" cap="flat" cmpd="sng" algn="ctr">
                      <a:solidFill>
                        <a:schemeClr val="tx1"/>
                      </a:solidFill>
                      <a:prstDash val="solid"/>
                      <a:round/>
                      <a:headEnd type="none" w="med" len="med"/>
                      <a:tailEnd type="none" w="med" len="med"/>
                    </a:lnL>
                  </a:tcPr>
                </a:tc>
                <a:tc>
                  <a:txBody>
                    <a:bodyPr/>
                    <a:lstStyle/>
                    <a:p>
                      <a:r>
                        <a:rPr kumimoji="1" lang="en-US" altLang="ja-JP" sz="1600" dirty="0"/>
                        <a:t>1</a:t>
                      </a:r>
                      <a:r>
                        <a:rPr kumimoji="1" lang="en-US" altLang="ja-JP" sz="1600" baseline="30000" dirty="0"/>
                        <a:t>st</a:t>
                      </a:r>
                      <a:r>
                        <a:rPr kumimoji="1" lang="en-US" altLang="ja-JP" sz="1600" dirty="0"/>
                        <a:t> Feed</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Cal</a:t>
                      </a:r>
                      <a:endParaRPr kumimoji="1" lang="ja-JP" altLang="en-US" sz="1600" dirty="0"/>
                    </a:p>
                  </a:txBody>
                  <a:tcPr>
                    <a:lnR w="12700" cap="flat" cmpd="sng" algn="ctr">
                      <a:solidFill>
                        <a:schemeClr val="tx1"/>
                      </a:solidFill>
                      <a:prstDash val="solid"/>
                      <a:round/>
                      <a:headEnd type="none" w="med" len="med"/>
                      <a:tailEnd type="none" w="med" len="med"/>
                    </a:lnR>
                  </a:tcPr>
                </a:tc>
                <a:tc rowSpan="4">
                  <a:txBody>
                    <a:bodyPr/>
                    <a:lstStyle/>
                    <a:p>
                      <a:r>
                        <a:rPr kumimoji="1" lang="en-US" altLang="ja-JP" sz="1600" dirty="0"/>
                        <a:t>Conductivity</a:t>
                      </a:r>
                      <a:endParaRPr kumimoji="1" lang="ja-JP" altLang="en-US" sz="1600" dirty="0"/>
                    </a:p>
                  </a:txBody>
                  <a:tcPr>
                    <a:lnL w="12700" cap="flat" cmpd="sng" algn="ctr">
                      <a:solidFill>
                        <a:schemeClr val="tx1"/>
                      </a:solidFill>
                      <a:prstDash val="solid"/>
                      <a:round/>
                      <a:headEnd type="none" w="med" len="med"/>
                      <a:tailEnd type="none" w="med" len="med"/>
                    </a:lnL>
                  </a:tcPr>
                </a:tc>
                <a:tc>
                  <a:txBody>
                    <a:bodyPr/>
                    <a:lstStyle/>
                    <a:p>
                      <a:r>
                        <a:rPr kumimoji="1" lang="en-US" altLang="ja-JP" sz="1600" dirty="0"/>
                        <a:t>1</a:t>
                      </a:r>
                      <a:r>
                        <a:rPr kumimoji="1" lang="en-US" altLang="ja-JP" sz="1600" baseline="30000" dirty="0"/>
                        <a:t>st</a:t>
                      </a:r>
                      <a:r>
                        <a:rPr kumimoji="1" lang="en-US" altLang="ja-JP" sz="1600" dirty="0"/>
                        <a:t> Feed</a:t>
                      </a:r>
                      <a:endParaRPr kumimoji="1" lang="ja-JP" altLang="en-US" sz="1600" dirty="0"/>
                    </a:p>
                  </a:txBody>
                  <a:tcPr/>
                </a:tc>
                <a:tc>
                  <a:txBody>
                    <a:bodyPr/>
                    <a:lstStyle/>
                    <a:p>
                      <a:r>
                        <a:rPr kumimoji="1" lang="en-US" altLang="ja-JP" sz="1600"/>
                        <a:t>actual</a:t>
                      </a:r>
                      <a:endParaRPr kumimoji="1" lang="ja-JP" altLang="en-US" sz="1600" dirty="0"/>
                    </a:p>
                  </a:txBody>
                  <a:tcPr/>
                </a:tc>
                <a:extLst>
                  <a:ext uri="{0D108BD9-81ED-4DB2-BD59-A6C34878D82A}">
                    <a16:rowId xmlns:a16="http://schemas.microsoft.com/office/drawing/2014/main" val="2717609524"/>
                  </a:ext>
                </a:extLst>
              </a:tr>
              <a:tr h="370840">
                <a:tc vMerge="1">
                  <a:txBody>
                    <a:bodyPr/>
                    <a:lstStyle/>
                    <a:p>
                      <a:endParaRPr kumimoji="1" lang="ja-JP" altLang="en-US" sz="1600" dirty="0"/>
                    </a:p>
                  </a:txBody>
                  <a:tcPr/>
                </a:tc>
                <a:tc>
                  <a:txBody>
                    <a:bodyPr/>
                    <a:lstStyle/>
                    <a:p>
                      <a:r>
                        <a:rPr kumimoji="1" lang="en-US" altLang="ja-JP" sz="1600" dirty="0"/>
                        <a:t>1</a:t>
                      </a:r>
                      <a:r>
                        <a:rPr kumimoji="1" lang="en-US" altLang="ja-JP" sz="1600" baseline="30000" dirty="0"/>
                        <a:t>st</a:t>
                      </a:r>
                      <a:r>
                        <a:rPr kumimoji="1" lang="en-US" altLang="ja-JP" sz="1600" dirty="0"/>
                        <a:t> Permeate</a:t>
                      </a:r>
                      <a:endParaRPr kumimoji="1" lang="ja-JP" altLang="en-US" sz="1600" dirty="0"/>
                    </a:p>
                  </a:txBody>
                  <a:tcPr/>
                </a:tc>
                <a:tc>
                  <a:txBody>
                    <a:bodyPr/>
                    <a:lstStyle/>
                    <a:p>
                      <a:r>
                        <a:rPr kumimoji="1" lang="en-US" altLang="ja-JP" sz="1600"/>
                        <a:t>actual</a:t>
                      </a:r>
                      <a:endParaRPr kumimoji="1" lang="ja-JP" altLang="en-US" sz="1600" dirty="0"/>
                    </a:p>
                  </a:txBody>
                  <a:tcPr>
                    <a:lnR w="12700" cap="flat" cmpd="sng" algn="ctr">
                      <a:solidFill>
                        <a:schemeClr val="tx1"/>
                      </a:solidFill>
                      <a:prstDash val="solid"/>
                      <a:round/>
                      <a:headEnd type="none" w="med" len="med"/>
                      <a:tailEnd type="none" w="med" len="med"/>
                    </a:lnR>
                  </a:tcPr>
                </a:tc>
                <a:tc vMerge="1">
                  <a:txBody>
                    <a:bodyPr/>
                    <a:lstStyle/>
                    <a:p>
                      <a:endParaRPr kumimoji="1" lang="ja-JP" altLang="en-US" sz="1600" dirty="0"/>
                    </a:p>
                  </a:txBody>
                  <a:tcPr/>
                </a:tc>
                <a:tc>
                  <a:txBody>
                    <a:bodyPr/>
                    <a:lstStyle/>
                    <a:p>
                      <a:r>
                        <a:rPr kumimoji="1" lang="en-US" altLang="ja-JP" sz="1600" dirty="0"/>
                        <a:t>1</a:t>
                      </a:r>
                      <a:r>
                        <a:rPr kumimoji="1" lang="en-US" altLang="ja-JP" sz="1600" baseline="30000" dirty="0"/>
                        <a:t>st</a:t>
                      </a:r>
                      <a:r>
                        <a:rPr kumimoji="1" lang="en-US" altLang="ja-JP" sz="1600" dirty="0"/>
                        <a:t> Permeate</a:t>
                      </a:r>
                      <a:endParaRPr kumimoji="1" lang="ja-JP" altLang="en-US" sz="1600" dirty="0"/>
                    </a:p>
                  </a:txBody>
                  <a:tcPr/>
                </a:tc>
                <a:tc>
                  <a:txBody>
                    <a:bodyPr/>
                    <a:lstStyle/>
                    <a:p>
                      <a:r>
                        <a:rPr kumimoji="1" lang="en-US" altLang="ja-JP" sz="1600" dirty="0"/>
                        <a:t>actual</a:t>
                      </a:r>
                      <a:endParaRPr kumimoji="1" lang="ja-JP" altLang="en-US" sz="1600" dirty="0"/>
                    </a:p>
                  </a:txBody>
                  <a:tcPr>
                    <a:lnR w="12700" cap="flat" cmpd="sng" algn="ctr">
                      <a:solidFill>
                        <a:schemeClr val="tx1"/>
                      </a:solidFill>
                      <a:prstDash val="solid"/>
                      <a:round/>
                      <a:headEnd type="none" w="med" len="med"/>
                      <a:tailEnd type="none" w="med" len="med"/>
                    </a:lnR>
                  </a:tcPr>
                </a:tc>
                <a:tc vMerge="1">
                  <a:txBody>
                    <a:bodyPr/>
                    <a:lstStyle/>
                    <a:p>
                      <a:endParaRPr kumimoji="1" lang="ja-JP" altLang="en-US" sz="1600" dirty="0"/>
                    </a:p>
                  </a:txBody>
                  <a:tcPr/>
                </a:tc>
                <a:tc>
                  <a:txBody>
                    <a:bodyPr/>
                    <a:lstStyle/>
                    <a:p>
                      <a:r>
                        <a:rPr kumimoji="1" lang="en-US" altLang="ja-JP" sz="1600" dirty="0"/>
                        <a:t>1</a:t>
                      </a:r>
                      <a:r>
                        <a:rPr kumimoji="1" lang="en-US" altLang="ja-JP" sz="1600" baseline="30000" dirty="0"/>
                        <a:t>st</a:t>
                      </a:r>
                      <a:r>
                        <a:rPr kumimoji="1" lang="en-US" altLang="ja-JP" sz="1600" dirty="0"/>
                        <a:t> Permeate</a:t>
                      </a:r>
                      <a:endParaRPr kumimoji="1" lang="ja-JP" altLang="en-US" sz="1600" dirty="0"/>
                    </a:p>
                  </a:txBody>
                  <a:tcPr/>
                </a:tc>
                <a:tc>
                  <a:txBody>
                    <a:bodyPr/>
                    <a:lstStyle/>
                    <a:p>
                      <a:r>
                        <a:rPr kumimoji="1" lang="en-US" altLang="ja-JP" sz="1600"/>
                        <a:t>actual</a:t>
                      </a:r>
                      <a:endParaRPr kumimoji="1" lang="ja-JP" altLang="en-US" sz="1600" dirty="0"/>
                    </a:p>
                  </a:txBody>
                  <a:tcPr/>
                </a:tc>
                <a:extLst>
                  <a:ext uri="{0D108BD9-81ED-4DB2-BD59-A6C34878D82A}">
                    <a16:rowId xmlns:a16="http://schemas.microsoft.com/office/drawing/2014/main" val="3799093080"/>
                  </a:ext>
                </a:extLst>
              </a:tr>
              <a:tr h="370840">
                <a:tc vMerge="1">
                  <a:txBody>
                    <a:bodyPr/>
                    <a:lstStyle/>
                    <a:p>
                      <a:endParaRPr kumimoji="1" lang="ja-JP" altLang="en-US" sz="1600" dirty="0"/>
                    </a:p>
                  </a:txBody>
                  <a:tcPr/>
                </a:tc>
                <a:tc>
                  <a:txBody>
                    <a:bodyPr/>
                    <a:lstStyle/>
                    <a:p>
                      <a:r>
                        <a:rPr kumimoji="1" lang="en-US" altLang="ja-JP" sz="1600" dirty="0"/>
                        <a:t>2</a:t>
                      </a:r>
                      <a:r>
                        <a:rPr kumimoji="1" lang="en-US" altLang="ja-JP" sz="1600" baseline="30000" dirty="0"/>
                        <a:t>nd</a:t>
                      </a:r>
                      <a:r>
                        <a:rPr kumimoji="1" lang="en-US" altLang="ja-JP" sz="1600" dirty="0"/>
                        <a:t> Feed</a:t>
                      </a:r>
                      <a:endParaRPr kumimoji="1" lang="ja-JP" altLang="en-US" sz="1600" dirty="0"/>
                    </a:p>
                  </a:txBody>
                  <a:tcPr/>
                </a:tc>
                <a:tc>
                  <a:txBody>
                    <a:bodyPr/>
                    <a:lstStyle/>
                    <a:p>
                      <a:r>
                        <a:rPr kumimoji="1" lang="en-US" altLang="ja-JP" sz="1600"/>
                        <a:t>actual</a:t>
                      </a:r>
                      <a:endParaRPr kumimoji="1" lang="ja-JP" altLang="en-US" sz="1600" dirty="0"/>
                    </a:p>
                  </a:txBody>
                  <a:tcPr>
                    <a:lnR w="12700" cap="flat" cmpd="sng" algn="ctr">
                      <a:solidFill>
                        <a:schemeClr val="tx1"/>
                      </a:solidFill>
                      <a:prstDash val="solid"/>
                      <a:round/>
                      <a:headEnd type="none" w="med" len="med"/>
                      <a:tailEnd type="none" w="med" len="med"/>
                    </a:lnR>
                  </a:tcPr>
                </a:tc>
                <a:tc vMerge="1">
                  <a:txBody>
                    <a:bodyPr/>
                    <a:lstStyle/>
                    <a:p>
                      <a:endParaRPr kumimoji="1" lang="ja-JP" altLang="en-US" sz="1600"/>
                    </a:p>
                  </a:txBody>
                  <a:tcPr/>
                </a:tc>
                <a:tc>
                  <a:txBody>
                    <a:bodyPr/>
                    <a:lstStyle/>
                    <a:p>
                      <a:r>
                        <a:rPr kumimoji="1" lang="en-US" altLang="ja-JP" sz="1600" dirty="0"/>
                        <a:t>2</a:t>
                      </a:r>
                      <a:r>
                        <a:rPr kumimoji="1" lang="en-US" altLang="ja-JP" sz="1600" baseline="30000" dirty="0"/>
                        <a:t>nd</a:t>
                      </a:r>
                      <a:r>
                        <a:rPr kumimoji="1" lang="en-US" altLang="ja-JP" sz="1600" dirty="0"/>
                        <a:t> Feed</a:t>
                      </a:r>
                      <a:endParaRPr kumimoji="1" lang="ja-JP" altLang="en-US" sz="1600" dirty="0"/>
                    </a:p>
                  </a:txBody>
                  <a:tcPr/>
                </a:tc>
                <a:tc>
                  <a:txBody>
                    <a:bodyPr/>
                    <a:lstStyle/>
                    <a:p>
                      <a:r>
                        <a:rPr kumimoji="1" lang="en-US" altLang="ja-JP" sz="1600" dirty="0"/>
                        <a:t>Cal</a:t>
                      </a:r>
                      <a:endParaRPr kumimoji="1" lang="ja-JP" altLang="en-US" sz="1600" dirty="0"/>
                    </a:p>
                  </a:txBody>
                  <a:tcPr>
                    <a:lnR w="12700" cap="flat" cmpd="sng" algn="ctr">
                      <a:solidFill>
                        <a:schemeClr val="tx1"/>
                      </a:solidFill>
                      <a:prstDash val="solid"/>
                      <a:round/>
                      <a:headEnd type="none" w="med" len="med"/>
                      <a:tailEnd type="none" w="med" len="med"/>
                    </a:lnR>
                  </a:tcPr>
                </a:tc>
                <a:tc vMerge="1">
                  <a:txBody>
                    <a:bodyPr/>
                    <a:lstStyle/>
                    <a:p>
                      <a:endParaRPr kumimoji="1" lang="ja-JP" altLang="en-US" sz="1600" dirty="0"/>
                    </a:p>
                  </a:txBody>
                  <a:tcPr/>
                </a:tc>
                <a:tc>
                  <a:txBody>
                    <a:bodyPr/>
                    <a:lstStyle/>
                    <a:p>
                      <a:r>
                        <a:rPr kumimoji="1" lang="en-US" altLang="ja-JP" sz="1600" dirty="0"/>
                        <a:t>2</a:t>
                      </a:r>
                      <a:r>
                        <a:rPr kumimoji="1" lang="en-US" altLang="ja-JP" sz="1600" baseline="30000" dirty="0"/>
                        <a:t>nd</a:t>
                      </a:r>
                      <a:r>
                        <a:rPr kumimoji="1" lang="en-US" altLang="ja-JP" sz="1600" dirty="0"/>
                        <a:t> Permeate</a:t>
                      </a:r>
                      <a:endParaRPr kumimoji="1" lang="ja-JP" altLang="en-US" sz="1600" dirty="0"/>
                    </a:p>
                  </a:txBody>
                  <a:tcPr/>
                </a:tc>
                <a:tc>
                  <a:txBody>
                    <a:bodyPr/>
                    <a:lstStyle/>
                    <a:p>
                      <a:r>
                        <a:rPr kumimoji="1" lang="en-US" altLang="ja-JP" sz="1600"/>
                        <a:t>actual</a:t>
                      </a:r>
                      <a:endParaRPr kumimoji="1" lang="ja-JP" altLang="en-US" sz="1600" dirty="0"/>
                    </a:p>
                  </a:txBody>
                  <a:tcPr/>
                </a:tc>
                <a:extLst>
                  <a:ext uri="{0D108BD9-81ED-4DB2-BD59-A6C34878D82A}">
                    <a16:rowId xmlns:a16="http://schemas.microsoft.com/office/drawing/2014/main" val="3315882834"/>
                  </a:ext>
                </a:extLst>
              </a:tr>
              <a:tr h="370840">
                <a:tc vMerge="1">
                  <a:txBody>
                    <a:bodyPr/>
                    <a:lstStyle/>
                    <a:p>
                      <a:endParaRPr kumimoji="1" lang="ja-JP" altLang="en-US" sz="1600" dirty="0"/>
                    </a:p>
                  </a:txBody>
                  <a:tcPr/>
                </a:tc>
                <a:tc>
                  <a:txBody>
                    <a:bodyPr/>
                    <a:lstStyle/>
                    <a:p>
                      <a:r>
                        <a:rPr kumimoji="1" lang="en-US" altLang="ja-JP" sz="1600" dirty="0"/>
                        <a:t>2</a:t>
                      </a:r>
                      <a:r>
                        <a:rPr kumimoji="1" lang="en-US" altLang="ja-JP" sz="1600" baseline="30000" dirty="0"/>
                        <a:t>nd</a:t>
                      </a:r>
                      <a:r>
                        <a:rPr kumimoji="1" lang="en-US" altLang="ja-JP" sz="1600" dirty="0"/>
                        <a:t> Permeate</a:t>
                      </a:r>
                      <a:endParaRPr kumimoji="1" lang="ja-JP" altLang="en-US" sz="1600" dirty="0"/>
                    </a:p>
                  </a:txBody>
                  <a:tcPr/>
                </a:tc>
                <a:tc>
                  <a:txBody>
                    <a:bodyPr/>
                    <a:lstStyle/>
                    <a:p>
                      <a:r>
                        <a:rPr kumimoji="1" lang="en-US" altLang="ja-JP" sz="1600"/>
                        <a:t>actual</a:t>
                      </a:r>
                      <a:endParaRPr kumimoji="1" lang="ja-JP" altLang="en-US" sz="1600" dirty="0"/>
                    </a:p>
                  </a:txBody>
                  <a:tcPr>
                    <a:lnR w="12700" cap="flat" cmpd="sng" algn="ctr">
                      <a:solidFill>
                        <a:schemeClr val="tx1"/>
                      </a:solidFill>
                      <a:prstDash val="solid"/>
                      <a:round/>
                      <a:headEnd type="none" w="med" len="med"/>
                      <a:tailEnd type="none" w="med" len="med"/>
                    </a:lnR>
                  </a:tcPr>
                </a:tc>
                <a:tc vMerge="1">
                  <a:txBody>
                    <a:bodyPr/>
                    <a:lstStyle/>
                    <a:p>
                      <a:endParaRPr kumimoji="1" lang="ja-JP" altLang="en-US" sz="1600" dirty="0"/>
                    </a:p>
                  </a:txBody>
                  <a:tcPr/>
                </a:tc>
                <a:tc>
                  <a:txBody>
                    <a:bodyPr/>
                    <a:lstStyle/>
                    <a:p>
                      <a:r>
                        <a:rPr kumimoji="1" lang="en-US" altLang="ja-JP" sz="1600" dirty="0"/>
                        <a:t>2</a:t>
                      </a:r>
                      <a:r>
                        <a:rPr kumimoji="1" lang="en-US" altLang="ja-JP" sz="1600" baseline="30000" dirty="0"/>
                        <a:t>nd</a:t>
                      </a:r>
                      <a:r>
                        <a:rPr kumimoji="1" lang="en-US" altLang="ja-JP" sz="1600" dirty="0"/>
                        <a:t> Permeate</a:t>
                      </a:r>
                      <a:endParaRPr kumimoji="1" lang="ja-JP" altLang="en-US" sz="1600" dirty="0"/>
                    </a:p>
                  </a:txBody>
                  <a:tcPr/>
                </a:tc>
                <a:tc>
                  <a:txBody>
                    <a:bodyPr/>
                    <a:lstStyle/>
                    <a:p>
                      <a:r>
                        <a:rPr kumimoji="1" lang="en-US" altLang="ja-JP" sz="1600"/>
                        <a:t>actual</a:t>
                      </a:r>
                      <a:endParaRPr kumimoji="1" lang="ja-JP" altLang="en-US" sz="1600" dirty="0"/>
                    </a:p>
                  </a:txBody>
                  <a:tcPr>
                    <a:lnR w="12700" cap="flat" cmpd="sng" algn="ctr">
                      <a:solidFill>
                        <a:schemeClr val="tx1"/>
                      </a:solidFill>
                      <a:prstDash val="solid"/>
                      <a:round/>
                      <a:headEnd type="none" w="med" len="med"/>
                      <a:tailEnd type="none" w="med" len="med"/>
                    </a:lnR>
                  </a:tcPr>
                </a:tc>
                <a:tc vMerge="1">
                  <a:txBody>
                    <a:bodyPr/>
                    <a:lstStyle/>
                    <a:p>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3</a:t>
                      </a:r>
                      <a:r>
                        <a:rPr kumimoji="1" lang="en-US" altLang="ja-JP" sz="1600" baseline="30000" dirty="0"/>
                        <a:t>rd</a:t>
                      </a:r>
                      <a:r>
                        <a:rPr kumimoji="1" lang="en-US" altLang="ja-JP" sz="1600" dirty="0"/>
                        <a:t> Permeate</a:t>
                      </a:r>
                      <a:endParaRPr kumimoji="1" lang="ja-JP" altLang="en-US" sz="1600" dirty="0"/>
                    </a:p>
                  </a:txBody>
                  <a:tcPr/>
                </a:tc>
                <a:tc>
                  <a:txBody>
                    <a:bodyPr/>
                    <a:lstStyle/>
                    <a:p>
                      <a:r>
                        <a:rPr kumimoji="1" lang="en-US" altLang="ja-JP" sz="1600"/>
                        <a:t>actual</a:t>
                      </a:r>
                      <a:endParaRPr kumimoji="1" lang="ja-JP" altLang="en-US" sz="1600" dirty="0"/>
                    </a:p>
                  </a:txBody>
                  <a:tcPr/>
                </a:tc>
                <a:extLst>
                  <a:ext uri="{0D108BD9-81ED-4DB2-BD59-A6C34878D82A}">
                    <a16:rowId xmlns:a16="http://schemas.microsoft.com/office/drawing/2014/main" val="972702569"/>
                  </a:ext>
                </a:extLst>
              </a:tr>
              <a:tr h="370840">
                <a:tc vMerge="1">
                  <a:txBody>
                    <a:bodyPr/>
                    <a:lstStyle/>
                    <a:p>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2</a:t>
                      </a:r>
                      <a:r>
                        <a:rPr kumimoji="1" lang="en-US" altLang="ja-JP" sz="1600" baseline="30000" dirty="0"/>
                        <a:t>nd</a:t>
                      </a:r>
                      <a:r>
                        <a:rPr kumimoji="1" lang="en-US" altLang="ja-JP" sz="1600" dirty="0"/>
                        <a:t> Concentrate</a:t>
                      </a:r>
                      <a:endParaRPr kumimoji="1" lang="ja-JP" altLang="en-US" sz="1600" dirty="0"/>
                    </a:p>
                  </a:txBody>
                  <a:tcPr/>
                </a:tc>
                <a:tc>
                  <a:txBody>
                    <a:bodyPr/>
                    <a:lstStyle/>
                    <a:p>
                      <a:r>
                        <a:rPr kumimoji="1" lang="en-US" altLang="ja-JP" sz="1600"/>
                        <a:t>actual</a:t>
                      </a:r>
                      <a:endParaRPr kumimoji="1" lang="ja-JP" altLang="en-US" sz="1600" dirty="0"/>
                    </a:p>
                  </a:txBody>
                  <a:tcPr>
                    <a:lnR w="12700" cap="flat" cmpd="sng" algn="ctr">
                      <a:solidFill>
                        <a:schemeClr val="tx1"/>
                      </a:solidFill>
                      <a:prstDash val="solid"/>
                      <a:round/>
                      <a:headEnd type="none" w="med" len="med"/>
                      <a:tailEnd type="none" w="med" len="med"/>
                    </a:lnR>
                  </a:tcPr>
                </a:tc>
                <a:tc vMerge="1">
                  <a:txBody>
                    <a:bodyPr/>
                    <a:lstStyle/>
                    <a:p>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2</a:t>
                      </a:r>
                      <a:r>
                        <a:rPr kumimoji="1" lang="en-US" altLang="ja-JP" sz="1600" baseline="30000" dirty="0"/>
                        <a:t>nd</a:t>
                      </a:r>
                      <a:r>
                        <a:rPr kumimoji="1" lang="en-US" altLang="ja-JP" sz="1600" dirty="0"/>
                        <a:t> Concentrate</a:t>
                      </a:r>
                      <a:endParaRPr kumimoji="1" lang="ja-JP" altLang="en-US" sz="1600" dirty="0"/>
                    </a:p>
                  </a:txBody>
                  <a:tcPr/>
                </a:tc>
                <a:tc>
                  <a:txBody>
                    <a:bodyPr/>
                    <a:lstStyle/>
                    <a:p>
                      <a:r>
                        <a:rPr kumimoji="1" lang="en-US" altLang="ja-JP" sz="1600" dirty="0"/>
                        <a:t>actual</a:t>
                      </a:r>
                      <a:endParaRPr kumimoji="1" lang="ja-JP" altLang="en-US" sz="1600" dirty="0"/>
                    </a:p>
                  </a:txBody>
                  <a:tcPr>
                    <a:lnR w="12700" cap="flat" cmpd="sng" algn="ctr">
                      <a:solidFill>
                        <a:schemeClr val="tx1"/>
                      </a:solidFill>
                      <a:prstDash val="solid"/>
                      <a:round/>
                      <a:headEnd type="none" w="med" len="med"/>
                      <a:tailEnd type="none" w="med" len="med"/>
                    </a:lnR>
                  </a:tcPr>
                </a:tc>
                <a:tc rowSpan="2">
                  <a:txBody>
                    <a:bodyPr/>
                    <a:lstStyle/>
                    <a:p>
                      <a:r>
                        <a:rPr kumimoji="1" lang="en-US" altLang="ja-JP" sz="1600" dirty="0"/>
                        <a:t>TOC</a:t>
                      </a:r>
                      <a:endParaRPr kumimoji="1" lang="ja-JP" altLang="en-US" sz="1600" dirty="0"/>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1</a:t>
                      </a:r>
                      <a:r>
                        <a:rPr kumimoji="1" lang="en-US" altLang="ja-JP" sz="1600" baseline="30000" dirty="0"/>
                        <a:t>st</a:t>
                      </a:r>
                      <a:r>
                        <a:rPr kumimoji="1" lang="en-US" altLang="ja-JP" sz="1600" dirty="0"/>
                        <a:t> Feed</a:t>
                      </a:r>
                      <a:endParaRPr kumimoji="1" lang="ja-JP" altLang="en-US" sz="1600" dirty="0"/>
                    </a:p>
                  </a:txBody>
                  <a:tcPr/>
                </a:tc>
                <a:tc>
                  <a:txBody>
                    <a:bodyPr/>
                    <a:lstStyle/>
                    <a:p>
                      <a:r>
                        <a:rPr kumimoji="1" lang="en-US" altLang="ja-JP" sz="1600"/>
                        <a:t>actual</a:t>
                      </a:r>
                      <a:endParaRPr kumimoji="1" lang="ja-JP" altLang="en-US" sz="1600" dirty="0"/>
                    </a:p>
                  </a:txBody>
                  <a:tcPr/>
                </a:tc>
                <a:extLst>
                  <a:ext uri="{0D108BD9-81ED-4DB2-BD59-A6C34878D82A}">
                    <a16:rowId xmlns:a16="http://schemas.microsoft.com/office/drawing/2014/main" val="1831951663"/>
                  </a:ext>
                </a:extLst>
              </a:tr>
              <a:tr h="370840">
                <a:tc vMerge="1">
                  <a:txBody>
                    <a:bodyPr/>
                    <a:lstStyle/>
                    <a:p>
                      <a:endParaRPr kumimoji="1" lang="ja-JP" altLang="en-US" sz="1600" dirty="0"/>
                    </a:p>
                  </a:txBody>
                  <a:tcPr/>
                </a:tc>
                <a:tc>
                  <a:txBody>
                    <a:bodyPr/>
                    <a:lstStyle/>
                    <a:p>
                      <a:r>
                        <a:rPr kumimoji="1" lang="en-US" altLang="ja-JP" sz="1600" dirty="0"/>
                        <a:t>3</a:t>
                      </a:r>
                      <a:r>
                        <a:rPr kumimoji="1" lang="en-US" altLang="ja-JP" sz="1600" baseline="30000" dirty="0"/>
                        <a:t>rd</a:t>
                      </a:r>
                      <a:r>
                        <a:rPr kumimoji="1" lang="en-US" altLang="ja-JP" sz="1600" dirty="0"/>
                        <a:t> Feed</a:t>
                      </a:r>
                      <a:endParaRPr kumimoji="1" lang="ja-JP" altLang="en-US" sz="1600" dirty="0"/>
                    </a:p>
                  </a:txBody>
                  <a:tcPr/>
                </a:tc>
                <a:tc>
                  <a:txBody>
                    <a:bodyPr/>
                    <a:lstStyle/>
                    <a:p>
                      <a:r>
                        <a:rPr kumimoji="1" lang="en-US" altLang="ja-JP" sz="1600"/>
                        <a:t>actual</a:t>
                      </a:r>
                      <a:endParaRPr kumimoji="1" lang="ja-JP" altLang="en-US" sz="1600" dirty="0"/>
                    </a:p>
                  </a:txBody>
                  <a:tcPr>
                    <a:lnR w="12700" cap="flat" cmpd="sng" algn="ctr">
                      <a:solidFill>
                        <a:schemeClr val="tx1"/>
                      </a:solidFill>
                      <a:prstDash val="solid"/>
                      <a:round/>
                      <a:headEnd type="none" w="med" len="med"/>
                      <a:tailEnd type="none" w="med" len="med"/>
                    </a:lnR>
                  </a:tcPr>
                </a:tc>
                <a:tc vMerge="1">
                  <a:txBody>
                    <a:bodyPr/>
                    <a:lstStyle/>
                    <a:p>
                      <a:endParaRPr kumimoji="1" lang="ja-JP" altLang="en-US" sz="1600" dirty="0"/>
                    </a:p>
                  </a:txBody>
                  <a:tcPr/>
                </a:tc>
                <a:tc>
                  <a:txBody>
                    <a:bodyPr/>
                    <a:lstStyle/>
                    <a:p>
                      <a:r>
                        <a:rPr kumimoji="1" lang="en-US" altLang="ja-JP" sz="1600" dirty="0"/>
                        <a:t>3</a:t>
                      </a:r>
                      <a:r>
                        <a:rPr kumimoji="1" lang="en-US" altLang="ja-JP" sz="1600" baseline="30000" dirty="0"/>
                        <a:t>rd</a:t>
                      </a:r>
                      <a:r>
                        <a:rPr kumimoji="1" lang="en-US" altLang="ja-JP" sz="1600" dirty="0"/>
                        <a:t> Feed</a:t>
                      </a:r>
                      <a:endParaRPr kumimoji="1" lang="ja-JP" altLang="en-US" sz="1600" dirty="0"/>
                    </a:p>
                  </a:txBody>
                  <a:tcPr/>
                </a:tc>
                <a:tc>
                  <a:txBody>
                    <a:bodyPr/>
                    <a:lstStyle/>
                    <a:p>
                      <a:r>
                        <a:rPr kumimoji="1" lang="en-US" altLang="ja-JP" sz="1600" dirty="0"/>
                        <a:t>Cal</a:t>
                      </a:r>
                      <a:endParaRPr kumimoji="1" lang="ja-JP" altLang="en-US" sz="1600" dirty="0"/>
                    </a:p>
                  </a:txBody>
                  <a:tcPr>
                    <a:lnR w="12700" cap="flat" cmpd="sng" algn="ctr">
                      <a:solidFill>
                        <a:schemeClr val="tx1"/>
                      </a:solidFill>
                      <a:prstDash val="solid"/>
                      <a:round/>
                      <a:headEnd type="none" w="med" len="med"/>
                      <a:tailEnd type="none" w="med" len="med"/>
                    </a:lnR>
                  </a:tcPr>
                </a:tc>
                <a:tc vMerge="1">
                  <a:txBody>
                    <a:bodyPr/>
                    <a:lstStyle/>
                    <a:p>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Combined Permeate</a:t>
                      </a:r>
                      <a:endParaRPr kumimoji="1" lang="ja-JP" altLang="en-US" sz="1600" dirty="0"/>
                    </a:p>
                  </a:txBody>
                  <a:tcPr/>
                </a:tc>
                <a:tc>
                  <a:txBody>
                    <a:bodyPr/>
                    <a:lstStyle/>
                    <a:p>
                      <a:r>
                        <a:rPr kumimoji="1" lang="en-US" altLang="ja-JP" sz="1600" dirty="0"/>
                        <a:t>actual</a:t>
                      </a:r>
                      <a:endParaRPr kumimoji="1" lang="ja-JP" altLang="en-US" sz="1600" dirty="0"/>
                    </a:p>
                  </a:txBody>
                  <a:tcPr/>
                </a:tc>
                <a:extLst>
                  <a:ext uri="{0D108BD9-81ED-4DB2-BD59-A6C34878D82A}">
                    <a16:rowId xmlns:a16="http://schemas.microsoft.com/office/drawing/2014/main" val="1917482930"/>
                  </a:ext>
                </a:extLst>
              </a:tr>
              <a:tr h="370840">
                <a:tc vMerge="1">
                  <a:txBody>
                    <a:bodyPr/>
                    <a:lstStyle/>
                    <a:p>
                      <a:endParaRPr kumimoji="1" lang="ja-JP" altLang="en-US" sz="1600" dirty="0"/>
                    </a:p>
                  </a:txBody>
                  <a:tcPr/>
                </a:tc>
                <a:tc>
                  <a:txBody>
                    <a:bodyPr/>
                    <a:lstStyle/>
                    <a:p>
                      <a:r>
                        <a:rPr kumimoji="1" lang="en-US" altLang="ja-JP" sz="1600" dirty="0"/>
                        <a:t>3</a:t>
                      </a:r>
                      <a:r>
                        <a:rPr kumimoji="1" lang="en-US" altLang="ja-JP" sz="1600" baseline="30000" dirty="0"/>
                        <a:t>rd</a:t>
                      </a:r>
                      <a:r>
                        <a:rPr kumimoji="1" lang="en-US" altLang="ja-JP" sz="1600" dirty="0"/>
                        <a:t> Permeate</a:t>
                      </a:r>
                      <a:endParaRPr kumimoji="1" lang="ja-JP" altLang="en-US" sz="1600" dirty="0"/>
                    </a:p>
                  </a:txBody>
                  <a:tcPr/>
                </a:tc>
                <a:tc>
                  <a:txBody>
                    <a:bodyPr/>
                    <a:lstStyle/>
                    <a:p>
                      <a:r>
                        <a:rPr kumimoji="1" lang="en-US" altLang="ja-JP" sz="1600"/>
                        <a:t>actual</a:t>
                      </a:r>
                      <a:endParaRPr kumimoji="1" lang="ja-JP" altLang="en-US" sz="1600" dirty="0"/>
                    </a:p>
                  </a:txBody>
                  <a:tcPr>
                    <a:lnR w="12700" cap="flat" cmpd="sng" algn="ctr">
                      <a:solidFill>
                        <a:schemeClr val="tx1"/>
                      </a:solidFill>
                      <a:prstDash val="solid"/>
                      <a:round/>
                      <a:headEnd type="none" w="med" len="med"/>
                      <a:tailEnd type="none" w="med" len="med"/>
                    </a:lnR>
                  </a:tcPr>
                </a:tc>
                <a:tc vMerge="1">
                  <a:txBody>
                    <a:bodyPr/>
                    <a:lstStyle/>
                    <a:p>
                      <a:endParaRPr kumimoji="1" lang="ja-JP" altLang="en-US" sz="1600" dirty="0"/>
                    </a:p>
                  </a:txBody>
                  <a:tcPr/>
                </a:tc>
                <a:tc>
                  <a:txBody>
                    <a:bodyPr/>
                    <a:lstStyle/>
                    <a:p>
                      <a:r>
                        <a:rPr kumimoji="1" lang="en-US" altLang="ja-JP" sz="1600" dirty="0"/>
                        <a:t>3</a:t>
                      </a:r>
                      <a:r>
                        <a:rPr kumimoji="1" lang="en-US" altLang="ja-JP" sz="1600" baseline="30000" dirty="0"/>
                        <a:t>rd</a:t>
                      </a:r>
                      <a:r>
                        <a:rPr kumimoji="1" lang="en-US" altLang="ja-JP" sz="1600" dirty="0"/>
                        <a:t> Permeate</a:t>
                      </a:r>
                      <a:endParaRPr kumimoji="1" lang="ja-JP" altLang="en-US" sz="1600" dirty="0"/>
                    </a:p>
                  </a:txBody>
                  <a:tcPr/>
                </a:tc>
                <a:tc>
                  <a:txBody>
                    <a:bodyPr/>
                    <a:lstStyle/>
                    <a:p>
                      <a:r>
                        <a:rPr kumimoji="1" lang="en-US" altLang="ja-JP" sz="1600"/>
                        <a:t>actual</a:t>
                      </a:r>
                      <a:endParaRPr kumimoji="1" lang="ja-JP" altLang="en-US" sz="1600" dirty="0"/>
                    </a:p>
                  </a:txBody>
                  <a:tcPr>
                    <a:lnR w="12700" cap="flat" cmpd="sng" algn="ctr">
                      <a:solidFill>
                        <a:schemeClr val="tx1"/>
                      </a:solidFill>
                      <a:prstDash val="solid"/>
                      <a:round/>
                      <a:headEnd type="none" w="med" len="med"/>
                      <a:tailEnd type="none" w="med" len="med"/>
                    </a:lnR>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tcPr>
                </a:tc>
                <a:tc>
                  <a:txBody>
                    <a:bodyPr/>
                    <a:lstStyle/>
                    <a:p>
                      <a:endParaRPr kumimoji="1" lang="ja-JP" altLang="en-US" sz="1600" dirty="0"/>
                    </a:p>
                  </a:txBody>
                  <a:tcPr/>
                </a:tc>
                <a:tc>
                  <a:txBody>
                    <a:bodyPr/>
                    <a:lstStyle/>
                    <a:p>
                      <a:endParaRPr kumimoji="1" lang="ja-JP" altLang="en-US" sz="1600"/>
                    </a:p>
                  </a:txBody>
                  <a:tcPr/>
                </a:tc>
                <a:extLst>
                  <a:ext uri="{0D108BD9-81ED-4DB2-BD59-A6C34878D82A}">
                    <a16:rowId xmlns:a16="http://schemas.microsoft.com/office/drawing/2014/main" val="1516721202"/>
                  </a:ext>
                </a:extLst>
              </a:tr>
              <a:tr h="370840">
                <a:tc vMerge="1">
                  <a:txBody>
                    <a:bodyPr/>
                    <a:lstStyle/>
                    <a:p>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3</a:t>
                      </a:r>
                      <a:r>
                        <a:rPr kumimoji="1" lang="en-US" altLang="ja-JP" sz="1600" baseline="30000" dirty="0"/>
                        <a:t>rd</a:t>
                      </a:r>
                      <a:r>
                        <a:rPr kumimoji="1" lang="en-US" altLang="ja-JP" sz="1600" dirty="0"/>
                        <a:t> Concentrate</a:t>
                      </a:r>
                      <a:endParaRPr kumimoji="1" lang="ja-JP" altLang="en-US" sz="1600" dirty="0"/>
                    </a:p>
                  </a:txBody>
                  <a:tcPr/>
                </a:tc>
                <a:tc>
                  <a:txBody>
                    <a:bodyPr/>
                    <a:lstStyle/>
                    <a:p>
                      <a:r>
                        <a:rPr kumimoji="1" lang="en-US" altLang="ja-JP" sz="1600" dirty="0"/>
                        <a:t>actual</a:t>
                      </a:r>
                      <a:endParaRPr kumimoji="1" lang="ja-JP" altLang="en-US" sz="1600" dirty="0"/>
                    </a:p>
                  </a:txBody>
                  <a:tcPr>
                    <a:lnR w="12700" cap="flat" cmpd="sng" algn="ctr">
                      <a:solidFill>
                        <a:schemeClr val="tx1"/>
                      </a:solidFill>
                      <a:prstDash val="solid"/>
                      <a:round/>
                      <a:headEnd type="none" w="med" len="med"/>
                      <a:tailEnd type="none" w="med" len="med"/>
                    </a:lnR>
                  </a:tcPr>
                </a:tc>
                <a:tc vMerge="1">
                  <a:txBody>
                    <a:bodyPr/>
                    <a:lstStyle/>
                    <a:p>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3</a:t>
                      </a:r>
                      <a:r>
                        <a:rPr kumimoji="1" lang="en-US" altLang="ja-JP" sz="1600" baseline="30000" dirty="0"/>
                        <a:t>rd</a:t>
                      </a:r>
                      <a:r>
                        <a:rPr kumimoji="1" lang="en-US" altLang="ja-JP" sz="1600" dirty="0"/>
                        <a:t> Concentrate</a:t>
                      </a:r>
                      <a:endParaRPr kumimoji="1" lang="ja-JP" altLang="en-US" sz="1600" dirty="0"/>
                    </a:p>
                  </a:txBody>
                  <a:tcPr/>
                </a:tc>
                <a:tc>
                  <a:txBody>
                    <a:bodyPr/>
                    <a:lstStyle/>
                    <a:p>
                      <a:r>
                        <a:rPr kumimoji="1" lang="en-US" altLang="ja-JP" sz="1600" dirty="0"/>
                        <a:t>actual</a:t>
                      </a:r>
                      <a:endParaRPr kumimoji="1" lang="ja-JP" altLang="en-US" sz="1600" dirty="0"/>
                    </a:p>
                  </a:txBody>
                  <a:tcPr>
                    <a:lnR w="12700" cap="flat" cmpd="sng" algn="ctr">
                      <a:solidFill>
                        <a:schemeClr val="tx1"/>
                      </a:solidFill>
                      <a:prstDash val="solid"/>
                      <a:round/>
                      <a:headEnd type="none" w="med" len="med"/>
                      <a:tailEnd type="none" w="med" len="med"/>
                    </a:lnR>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tc>
                <a:tc>
                  <a:txBody>
                    <a:bodyPr/>
                    <a:lstStyle/>
                    <a:p>
                      <a:endParaRPr kumimoji="1" lang="ja-JP" altLang="en-US" sz="1600" dirty="0"/>
                    </a:p>
                  </a:txBody>
                  <a:tcPr/>
                </a:tc>
                <a:extLst>
                  <a:ext uri="{0D108BD9-81ED-4DB2-BD59-A6C34878D82A}">
                    <a16:rowId xmlns:a16="http://schemas.microsoft.com/office/drawing/2014/main" val="3073837422"/>
                  </a:ext>
                </a:extLst>
              </a:tr>
              <a:tr h="370840">
                <a:tc rowSpan="3">
                  <a:txBody>
                    <a:bodyPr/>
                    <a:lstStyle/>
                    <a:p>
                      <a:r>
                        <a:rPr kumimoji="1" lang="en-US" altLang="ja-JP" sz="1600" dirty="0"/>
                        <a:t>DP</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1</a:t>
                      </a:r>
                      <a:r>
                        <a:rPr kumimoji="1" lang="en-US" altLang="ja-JP" sz="1600" baseline="30000" dirty="0"/>
                        <a:t>st</a:t>
                      </a:r>
                      <a:r>
                        <a:rPr kumimoji="1" lang="en-US" altLang="ja-JP" sz="1600" dirty="0"/>
                        <a:t> DP</a:t>
                      </a:r>
                      <a:endParaRPr kumimoji="1" lang="ja-JP" altLang="en-US" sz="1600" dirty="0"/>
                    </a:p>
                  </a:txBody>
                  <a:tcPr/>
                </a:tc>
                <a:tc>
                  <a:txBody>
                    <a:bodyPr/>
                    <a:lstStyle/>
                    <a:p>
                      <a:r>
                        <a:rPr kumimoji="1" lang="en-US" altLang="ja-JP" sz="1600" dirty="0"/>
                        <a:t>Cal</a:t>
                      </a:r>
                      <a:endParaRPr kumimoji="1" lang="ja-JP" altLang="en-US" sz="1600" dirty="0"/>
                    </a:p>
                  </a:txBody>
                  <a:tcPr>
                    <a:lnR w="12700" cap="flat" cmpd="sng" algn="ctr">
                      <a:solidFill>
                        <a:schemeClr val="tx1"/>
                      </a:solidFill>
                      <a:prstDash val="solid"/>
                      <a:round/>
                      <a:headEnd type="none" w="med" len="med"/>
                      <a:tailEnd type="none" w="med" len="med"/>
                    </a:lnR>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tcPr>
                </a:tc>
                <a:tc>
                  <a:txBody>
                    <a:bodyPr/>
                    <a:lstStyle/>
                    <a:p>
                      <a:endParaRPr kumimoji="1" lang="ja-JP" altLang="en-US" sz="1600" dirty="0"/>
                    </a:p>
                  </a:txBody>
                  <a:tcPr/>
                </a:tc>
                <a:tc>
                  <a:txBody>
                    <a:bodyPr/>
                    <a:lstStyle/>
                    <a:p>
                      <a:endParaRPr kumimoji="1" lang="ja-JP" altLang="en-US" sz="1600" dirty="0"/>
                    </a:p>
                  </a:txBody>
                  <a:tcPr>
                    <a:lnR w="12700" cap="flat" cmpd="sng" algn="ctr">
                      <a:solidFill>
                        <a:schemeClr val="tx1"/>
                      </a:solidFill>
                      <a:prstDash val="solid"/>
                      <a:round/>
                      <a:headEnd type="none" w="med" len="med"/>
                      <a:tailEnd type="none" w="med" len="med"/>
                    </a:lnR>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tcPr>
                </a:tc>
                <a:tc>
                  <a:txBody>
                    <a:bodyPr/>
                    <a:lstStyle/>
                    <a:p>
                      <a:endParaRPr kumimoji="1" lang="ja-JP" altLang="en-US" sz="1600" dirty="0"/>
                    </a:p>
                  </a:txBody>
                  <a:tcPr/>
                </a:tc>
                <a:tc>
                  <a:txBody>
                    <a:bodyPr/>
                    <a:lstStyle/>
                    <a:p>
                      <a:endParaRPr kumimoji="1" lang="ja-JP" altLang="en-US" sz="1600" dirty="0"/>
                    </a:p>
                  </a:txBody>
                  <a:tcPr/>
                </a:tc>
                <a:extLst>
                  <a:ext uri="{0D108BD9-81ED-4DB2-BD59-A6C34878D82A}">
                    <a16:rowId xmlns:a16="http://schemas.microsoft.com/office/drawing/2014/main" val="1614653494"/>
                  </a:ext>
                </a:extLst>
              </a:tr>
              <a:tr h="370840">
                <a:tc vMerge="1">
                  <a:txBody>
                    <a:bodyPr/>
                    <a:lstStyle/>
                    <a:p>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2</a:t>
                      </a:r>
                      <a:r>
                        <a:rPr kumimoji="1" lang="en-US" altLang="ja-JP" sz="1600" baseline="30000" dirty="0"/>
                        <a:t>nd</a:t>
                      </a:r>
                      <a:r>
                        <a:rPr kumimoji="1" lang="en-US" altLang="ja-JP" sz="1600" dirty="0"/>
                        <a:t> DP</a:t>
                      </a:r>
                      <a:endParaRPr kumimoji="1" lang="ja-JP" altLang="en-US" sz="1600" dirty="0"/>
                    </a:p>
                  </a:txBody>
                  <a:tcPr/>
                </a:tc>
                <a:tc>
                  <a:txBody>
                    <a:bodyPr/>
                    <a:lstStyle/>
                    <a:p>
                      <a:r>
                        <a:rPr kumimoji="1" lang="en-US" altLang="ja-JP" sz="1600" b="0" i="0" u="none" strike="noStrike" kern="1200" cap="none" spc="0" normalizeH="0" baseline="0" noProof="0">
                          <a:ln>
                            <a:noFill/>
                          </a:ln>
                          <a:solidFill>
                            <a:prstClr val="black"/>
                          </a:solidFill>
                          <a:effectLst/>
                          <a:uLnTx/>
                          <a:uFillTx/>
                          <a:latin typeface="Arial"/>
                          <a:ea typeface="Meiryo UI"/>
                          <a:cs typeface="+mn-cs"/>
                        </a:rPr>
                        <a:t>Cal</a:t>
                      </a:r>
                      <a:endParaRPr kumimoji="1" lang="ja-JP" altLang="en-US" sz="1600" dirty="0"/>
                    </a:p>
                  </a:txBody>
                  <a:tcPr>
                    <a:lnR w="12700" cap="flat" cmpd="sng" algn="ctr">
                      <a:solidFill>
                        <a:schemeClr val="tx1"/>
                      </a:solidFill>
                      <a:prstDash val="solid"/>
                      <a:round/>
                      <a:headEnd type="none" w="med" len="med"/>
                      <a:tailEnd type="none" w="med" len="med"/>
                    </a:lnR>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tcPr>
                </a:tc>
                <a:tc>
                  <a:txBody>
                    <a:bodyPr/>
                    <a:lstStyle/>
                    <a:p>
                      <a:endParaRPr kumimoji="1" lang="ja-JP" altLang="en-US" sz="1600" dirty="0"/>
                    </a:p>
                  </a:txBody>
                  <a:tcPr/>
                </a:tc>
                <a:tc>
                  <a:txBody>
                    <a:bodyPr/>
                    <a:lstStyle/>
                    <a:p>
                      <a:endParaRPr kumimoji="1" lang="ja-JP" altLang="en-US" sz="1600" dirty="0"/>
                    </a:p>
                  </a:txBody>
                  <a:tcPr>
                    <a:lnR w="12700" cap="flat" cmpd="sng" algn="ctr">
                      <a:solidFill>
                        <a:schemeClr val="tx1"/>
                      </a:solidFill>
                      <a:prstDash val="solid"/>
                      <a:round/>
                      <a:headEnd type="none" w="med" len="med"/>
                      <a:tailEnd type="none" w="med" len="med"/>
                    </a:lnR>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tcPr>
                </a:tc>
                <a:tc>
                  <a:txBody>
                    <a:bodyPr/>
                    <a:lstStyle/>
                    <a:p>
                      <a:endParaRPr kumimoji="1" lang="ja-JP" altLang="en-US" sz="1600" dirty="0"/>
                    </a:p>
                  </a:txBody>
                  <a:tcPr/>
                </a:tc>
                <a:tc>
                  <a:txBody>
                    <a:bodyPr/>
                    <a:lstStyle/>
                    <a:p>
                      <a:endParaRPr kumimoji="1" lang="ja-JP" altLang="en-US" sz="1600" dirty="0"/>
                    </a:p>
                  </a:txBody>
                  <a:tcPr/>
                </a:tc>
                <a:extLst>
                  <a:ext uri="{0D108BD9-81ED-4DB2-BD59-A6C34878D82A}">
                    <a16:rowId xmlns:a16="http://schemas.microsoft.com/office/drawing/2014/main" val="1173393482"/>
                  </a:ext>
                </a:extLst>
              </a:tr>
              <a:tr h="370840">
                <a:tc vMerge="1">
                  <a:txBody>
                    <a:bodyPr/>
                    <a:lstStyle/>
                    <a:p>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3</a:t>
                      </a:r>
                      <a:r>
                        <a:rPr kumimoji="1" lang="en-US" altLang="ja-JP" sz="1600" baseline="30000" dirty="0"/>
                        <a:t>rd</a:t>
                      </a:r>
                      <a:r>
                        <a:rPr kumimoji="1" lang="en-US" altLang="ja-JP" sz="1600" dirty="0"/>
                        <a:t> DP</a:t>
                      </a:r>
                      <a:endParaRPr kumimoji="1" lang="ja-JP" altLang="en-US" sz="1600" dirty="0"/>
                    </a:p>
                  </a:txBody>
                  <a:tcPr/>
                </a:tc>
                <a:tc>
                  <a:txBody>
                    <a:bodyPr/>
                    <a:lstStyle/>
                    <a:p>
                      <a:r>
                        <a:rPr kumimoji="1" lang="en-US" altLang="ja-JP" sz="1600" b="0" i="0" u="none" strike="noStrike" kern="1200" cap="none" spc="0" normalizeH="0" baseline="0" noProof="0" dirty="0">
                          <a:ln>
                            <a:noFill/>
                          </a:ln>
                          <a:solidFill>
                            <a:prstClr val="black"/>
                          </a:solidFill>
                          <a:effectLst/>
                          <a:uLnTx/>
                          <a:uFillTx/>
                          <a:latin typeface="Arial"/>
                          <a:ea typeface="Meiryo UI"/>
                          <a:cs typeface="+mn-cs"/>
                        </a:rPr>
                        <a:t>Cal</a:t>
                      </a:r>
                      <a:endParaRPr kumimoji="1" lang="ja-JP" altLang="en-US" sz="1600" dirty="0"/>
                    </a:p>
                  </a:txBody>
                  <a:tcPr>
                    <a:lnR w="12700" cap="flat" cmpd="sng" algn="ctr">
                      <a:solidFill>
                        <a:schemeClr val="tx1"/>
                      </a:solidFill>
                      <a:prstDash val="solid"/>
                      <a:round/>
                      <a:headEnd type="none" w="med" len="med"/>
                      <a:tailEnd type="none" w="med" len="med"/>
                    </a:lnR>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tcPr>
                </a:tc>
                <a:tc>
                  <a:txBody>
                    <a:bodyPr/>
                    <a:lstStyle/>
                    <a:p>
                      <a:endParaRPr kumimoji="1" lang="ja-JP" altLang="en-US" sz="1600" dirty="0"/>
                    </a:p>
                  </a:txBody>
                  <a:tcPr/>
                </a:tc>
                <a:tc>
                  <a:txBody>
                    <a:bodyPr/>
                    <a:lstStyle/>
                    <a:p>
                      <a:endParaRPr kumimoji="1" lang="ja-JP" altLang="en-US" sz="1600" dirty="0"/>
                    </a:p>
                  </a:txBody>
                  <a:tcPr>
                    <a:lnR w="12700" cap="flat" cmpd="sng" algn="ctr">
                      <a:solidFill>
                        <a:schemeClr val="tx1"/>
                      </a:solidFill>
                      <a:prstDash val="solid"/>
                      <a:round/>
                      <a:headEnd type="none" w="med" len="med"/>
                      <a:tailEnd type="none" w="med" len="med"/>
                    </a:lnR>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tcPr>
                </a:tc>
                <a:tc>
                  <a:txBody>
                    <a:bodyPr/>
                    <a:lstStyle/>
                    <a:p>
                      <a:endParaRPr kumimoji="1" lang="ja-JP" altLang="en-US" sz="1600" dirty="0"/>
                    </a:p>
                  </a:txBody>
                  <a:tcPr/>
                </a:tc>
                <a:tc>
                  <a:txBody>
                    <a:bodyPr/>
                    <a:lstStyle/>
                    <a:p>
                      <a:endParaRPr kumimoji="1" lang="ja-JP" altLang="en-US" sz="1600" dirty="0"/>
                    </a:p>
                  </a:txBody>
                  <a:tcPr/>
                </a:tc>
                <a:extLst>
                  <a:ext uri="{0D108BD9-81ED-4DB2-BD59-A6C34878D82A}">
                    <a16:rowId xmlns:a16="http://schemas.microsoft.com/office/drawing/2014/main" val="3256521660"/>
                  </a:ext>
                </a:extLst>
              </a:tr>
            </a:tbl>
          </a:graphicData>
        </a:graphic>
      </p:graphicFrame>
      <p:sp>
        <p:nvSpPr>
          <p:cNvPr id="5" name="テキスト ボックス 4">
            <a:extLst>
              <a:ext uri="{FF2B5EF4-FFF2-40B4-BE49-F238E27FC236}">
                <a16:creationId xmlns:a16="http://schemas.microsoft.com/office/drawing/2014/main" id="{02655FEF-F953-49FC-A173-AEAD26745B0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Supplementary: LVMWD Data RO Analysis</a:t>
            </a:r>
            <a:endParaRPr kumimoji="1" lang="ja-JP" altLang="en-US" sz="1600" b="1" dirty="0">
              <a:solidFill>
                <a:schemeClr val="bg1"/>
              </a:solidFill>
            </a:endParaRPr>
          </a:p>
        </p:txBody>
      </p:sp>
      <p:sp>
        <p:nvSpPr>
          <p:cNvPr id="8" name="タイトル 4">
            <a:extLst>
              <a:ext uri="{FF2B5EF4-FFF2-40B4-BE49-F238E27FC236}">
                <a16:creationId xmlns:a16="http://schemas.microsoft.com/office/drawing/2014/main" id="{F62752F7-9F59-4728-AEF4-17FCEADB086C}"/>
              </a:ext>
            </a:extLst>
          </p:cNvPr>
          <p:cNvSpPr>
            <a:spLocks noGrp="1"/>
          </p:cNvSpPr>
          <p:nvPr>
            <p:ph type="title"/>
          </p:nvPr>
        </p:nvSpPr>
        <p:spPr>
          <a:xfrm>
            <a:off x="517055" y="246141"/>
            <a:ext cx="11400125" cy="518094"/>
          </a:xfrm>
        </p:spPr>
        <p:txBody>
          <a:bodyPr/>
          <a:lstStyle/>
          <a:p>
            <a:r>
              <a:rPr lang="en-US" dirty="0"/>
              <a:t>Data List</a:t>
            </a:r>
          </a:p>
        </p:txBody>
      </p:sp>
    </p:spTree>
    <p:extLst>
      <p:ext uri="{BB962C8B-B14F-4D97-AF65-F5344CB8AC3E}">
        <p14:creationId xmlns:p14="http://schemas.microsoft.com/office/powerpoint/2010/main" val="1083300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グループ化 12">
            <a:extLst>
              <a:ext uri="{FF2B5EF4-FFF2-40B4-BE49-F238E27FC236}">
                <a16:creationId xmlns:a16="http://schemas.microsoft.com/office/drawing/2014/main" id="{3DE527A3-6BE4-4094-AA09-5DA04139DE5B}"/>
              </a:ext>
            </a:extLst>
          </p:cNvPr>
          <p:cNvGrpSpPr/>
          <p:nvPr/>
        </p:nvGrpSpPr>
        <p:grpSpPr>
          <a:xfrm>
            <a:off x="0" y="802307"/>
            <a:ext cx="12192000" cy="3005742"/>
            <a:chOff x="0" y="1012760"/>
            <a:chExt cx="12192000" cy="3005742"/>
          </a:xfrm>
        </p:grpSpPr>
        <p:pic>
          <p:nvPicPr>
            <p:cNvPr id="5" name="図 4" descr="グラフ, 散布図&#10;&#10;自動的に生成された説明">
              <a:extLst>
                <a:ext uri="{FF2B5EF4-FFF2-40B4-BE49-F238E27FC236}">
                  <a16:creationId xmlns:a16="http://schemas.microsoft.com/office/drawing/2014/main" id="{EBA4676F-CAB9-424E-B00D-4E5A033994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12760"/>
              <a:ext cx="4112368" cy="3005742"/>
            </a:xfrm>
            <a:prstGeom prst="rect">
              <a:avLst/>
            </a:prstGeom>
          </p:spPr>
        </p:pic>
        <p:pic>
          <p:nvPicPr>
            <p:cNvPr id="7" name="図 6" descr="グラフ, 散布図&#10;&#10;自動的に生成された説明">
              <a:extLst>
                <a:ext uri="{FF2B5EF4-FFF2-40B4-BE49-F238E27FC236}">
                  <a16:creationId xmlns:a16="http://schemas.microsoft.com/office/drawing/2014/main" id="{4861CAE0-0729-499B-BDF1-EAD4A8F9EE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9816" y="1012760"/>
              <a:ext cx="4112368" cy="3005742"/>
            </a:xfrm>
            <a:prstGeom prst="rect">
              <a:avLst/>
            </a:prstGeom>
          </p:spPr>
        </p:pic>
        <p:pic>
          <p:nvPicPr>
            <p:cNvPr id="9" name="図 8" descr="グラフ, 散布図&#10;&#10;自動的に生成された説明">
              <a:extLst>
                <a:ext uri="{FF2B5EF4-FFF2-40B4-BE49-F238E27FC236}">
                  <a16:creationId xmlns:a16="http://schemas.microsoft.com/office/drawing/2014/main" id="{C85BFB2C-98E4-4BC9-B09A-6A38148AFB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9632" y="1012760"/>
              <a:ext cx="4112368" cy="3005742"/>
            </a:xfrm>
            <a:prstGeom prst="rect">
              <a:avLst/>
            </a:prstGeom>
          </p:spPr>
        </p:pic>
        <p:sp>
          <p:nvSpPr>
            <p:cNvPr id="10" name="テキスト ボックス 9">
              <a:extLst>
                <a:ext uri="{FF2B5EF4-FFF2-40B4-BE49-F238E27FC236}">
                  <a16:creationId xmlns:a16="http://schemas.microsoft.com/office/drawing/2014/main" id="{E7BFE87A-36F3-480B-8EB9-1D03E325479F}"/>
                </a:ext>
              </a:extLst>
            </p:cNvPr>
            <p:cNvSpPr txBox="1"/>
            <p:nvPr/>
          </p:nvSpPr>
          <p:spPr>
            <a:xfrm flipV="1">
              <a:off x="25201" y="1352898"/>
              <a:ext cx="161583" cy="246862"/>
            </a:xfrm>
            <a:prstGeom prst="rect">
              <a:avLst/>
            </a:prstGeom>
            <a:noFill/>
          </p:spPr>
          <p:txBody>
            <a:bodyPr vert="eaVert" wrap="none" lIns="0" tIns="0" rIns="0" bIns="0" rtlCol="0">
              <a:spAutoFit/>
            </a:bodyPr>
            <a:lstStyle/>
            <a:p>
              <a:r>
                <a:rPr kumimoji="1" lang="en-US" altLang="ja-JP" sz="1050" dirty="0"/>
                <a:t>[psi]</a:t>
              </a:r>
              <a:endParaRPr kumimoji="1" lang="ja-JP" altLang="en-US" sz="1050" dirty="0"/>
            </a:p>
          </p:txBody>
        </p:sp>
        <p:sp>
          <p:nvSpPr>
            <p:cNvPr id="11" name="テキスト ボックス 10">
              <a:extLst>
                <a:ext uri="{FF2B5EF4-FFF2-40B4-BE49-F238E27FC236}">
                  <a16:creationId xmlns:a16="http://schemas.microsoft.com/office/drawing/2014/main" id="{B1EFF8F8-8153-46FA-ABD2-65D81059B55C}"/>
                </a:ext>
              </a:extLst>
            </p:cNvPr>
            <p:cNvSpPr txBox="1"/>
            <p:nvPr/>
          </p:nvSpPr>
          <p:spPr>
            <a:xfrm flipV="1">
              <a:off x="4065017" y="1352898"/>
              <a:ext cx="161583" cy="246862"/>
            </a:xfrm>
            <a:prstGeom prst="rect">
              <a:avLst/>
            </a:prstGeom>
            <a:noFill/>
          </p:spPr>
          <p:txBody>
            <a:bodyPr vert="eaVert" wrap="none" lIns="0" tIns="0" rIns="0" bIns="0" rtlCol="0">
              <a:spAutoFit/>
            </a:bodyPr>
            <a:lstStyle/>
            <a:p>
              <a:r>
                <a:rPr kumimoji="1" lang="en-US" altLang="ja-JP" sz="1050" dirty="0"/>
                <a:t>[psi]</a:t>
              </a:r>
              <a:endParaRPr kumimoji="1" lang="ja-JP" altLang="en-US" sz="1050" dirty="0"/>
            </a:p>
          </p:txBody>
        </p:sp>
        <p:sp>
          <p:nvSpPr>
            <p:cNvPr id="12" name="テキスト ボックス 11">
              <a:extLst>
                <a:ext uri="{FF2B5EF4-FFF2-40B4-BE49-F238E27FC236}">
                  <a16:creationId xmlns:a16="http://schemas.microsoft.com/office/drawing/2014/main" id="{6D1BCFCE-0D43-446F-B7FE-292C46F12744}"/>
                </a:ext>
              </a:extLst>
            </p:cNvPr>
            <p:cNvSpPr txBox="1"/>
            <p:nvPr/>
          </p:nvSpPr>
          <p:spPr>
            <a:xfrm flipV="1">
              <a:off x="8096593" y="1352898"/>
              <a:ext cx="161583" cy="246862"/>
            </a:xfrm>
            <a:prstGeom prst="rect">
              <a:avLst/>
            </a:prstGeom>
            <a:noFill/>
          </p:spPr>
          <p:txBody>
            <a:bodyPr vert="eaVert" wrap="none" lIns="0" tIns="0" rIns="0" bIns="0" rtlCol="0">
              <a:spAutoFit/>
            </a:bodyPr>
            <a:lstStyle/>
            <a:p>
              <a:r>
                <a:rPr kumimoji="1" lang="en-US" altLang="ja-JP" sz="1050" dirty="0"/>
                <a:t>[psi]</a:t>
              </a:r>
              <a:endParaRPr kumimoji="1" lang="ja-JP" altLang="en-US" sz="1050" dirty="0"/>
            </a:p>
          </p:txBody>
        </p:sp>
      </p:grpSp>
      <p:sp>
        <p:nvSpPr>
          <p:cNvPr id="14" name="テキスト ボックス 13">
            <a:extLst>
              <a:ext uri="{FF2B5EF4-FFF2-40B4-BE49-F238E27FC236}">
                <a16:creationId xmlns:a16="http://schemas.microsoft.com/office/drawing/2014/main" id="{9B68A286-3567-4AD1-BC13-01B150DFE5D2}"/>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Supplementary: LVMWD Data RO Analysis</a:t>
            </a:r>
            <a:endParaRPr kumimoji="1" lang="ja-JP" altLang="en-US" sz="1600" b="1" dirty="0">
              <a:solidFill>
                <a:schemeClr val="bg1"/>
              </a:solidFill>
            </a:endParaRPr>
          </a:p>
        </p:txBody>
      </p:sp>
      <p:sp>
        <p:nvSpPr>
          <p:cNvPr id="15" name="タイトル 4">
            <a:extLst>
              <a:ext uri="{FF2B5EF4-FFF2-40B4-BE49-F238E27FC236}">
                <a16:creationId xmlns:a16="http://schemas.microsoft.com/office/drawing/2014/main" id="{CDCE0D7E-A66F-4F33-A414-091129E4617F}"/>
              </a:ext>
            </a:extLst>
          </p:cNvPr>
          <p:cNvSpPr txBox="1">
            <a:spLocks/>
          </p:cNvSpPr>
          <p:nvPr/>
        </p:nvSpPr>
        <p:spPr>
          <a:xfrm>
            <a:off x="517055" y="246141"/>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dirty="0"/>
              <a:t>Pressure Trend (Feed)</a:t>
            </a:r>
          </a:p>
        </p:txBody>
      </p:sp>
    </p:spTree>
    <p:extLst>
      <p:ext uri="{BB962C8B-B14F-4D97-AF65-F5344CB8AC3E}">
        <p14:creationId xmlns:p14="http://schemas.microsoft.com/office/powerpoint/2010/main" val="1943958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68AC2D86-F36E-4B58-86C8-BBFEEDD1CADB}"/>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4" name="スライド番号プレースホルダー 2">
            <a:extLst>
              <a:ext uri="{FF2B5EF4-FFF2-40B4-BE49-F238E27FC236}">
                <a16:creationId xmlns:a16="http://schemas.microsoft.com/office/drawing/2014/main" id="{B0B3CCA8-0687-43BD-A58D-B84831C6FD66}"/>
              </a:ext>
            </a:extLst>
          </p:cNvPr>
          <p:cNvSpPr txBox="1">
            <a:spLocks/>
          </p:cNvSpPr>
          <p:nvPr/>
        </p:nvSpPr>
        <p:spPr>
          <a:xfrm>
            <a:off x="11608823" y="6356350"/>
            <a:ext cx="398958" cy="365125"/>
          </a:xfrm>
          <a:prstGeom prst="rect">
            <a:avLst/>
          </a:prstGeom>
        </p:spPr>
        <p:txBody>
          <a:bodyPr vert="horz" wrap="none" lIns="91440" tIns="45720" rIns="91440" bIns="45720" rtlCol="0" anchor="ctr"/>
          <a:lstStyle>
            <a:defPPr>
              <a:defRPr lang="en-US"/>
            </a:defPPr>
            <a:lvl1pPr marL="0" algn="r" defTabSz="457200" rtl="0" eaLnBrk="1" latinLnBrk="0" hangingPunct="1">
              <a:defRPr sz="1100" b="1"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84EAAFE-CFE5-40AD-8E95-5BFF290DC5CF}" type="slidenum">
              <a:rPr kumimoji="1" lang="ja-JP" altLang="en-US" smtClean="0"/>
              <a:pPr/>
              <a:t>23</a:t>
            </a:fld>
            <a:endParaRPr kumimoji="1" lang="ja-JP" altLang="en-US"/>
          </a:p>
        </p:txBody>
      </p:sp>
      <p:grpSp>
        <p:nvGrpSpPr>
          <p:cNvPr id="20" name="グループ化 19">
            <a:extLst>
              <a:ext uri="{FF2B5EF4-FFF2-40B4-BE49-F238E27FC236}">
                <a16:creationId xmlns:a16="http://schemas.microsoft.com/office/drawing/2014/main" id="{DC8AC5DD-1860-49B4-8731-FE4835F675BC}"/>
              </a:ext>
            </a:extLst>
          </p:cNvPr>
          <p:cNvGrpSpPr/>
          <p:nvPr/>
        </p:nvGrpSpPr>
        <p:grpSpPr>
          <a:xfrm>
            <a:off x="0" y="3853110"/>
            <a:ext cx="8151600" cy="3004890"/>
            <a:chOff x="0" y="984614"/>
            <a:chExt cx="8151600" cy="3004890"/>
          </a:xfrm>
        </p:grpSpPr>
        <p:pic>
          <p:nvPicPr>
            <p:cNvPr id="15" name="図 14" descr="グラフ, 散布図&#10;&#10;自動的に生成された説明">
              <a:extLst>
                <a:ext uri="{FF2B5EF4-FFF2-40B4-BE49-F238E27FC236}">
                  <a16:creationId xmlns:a16="http://schemas.microsoft.com/office/drawing/2014/main" id="{F5C221B1-A580-4B0A-821C-569A2D120D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84614"/>
              <a:ext cx="4111200" cy="3004889"/>
            </a:xfrm>
            <a:prstGeom prst="rect">
              <a:avLst/>
            </a:prstGeom>
          </p:spPr>
        </p:pic>
        <p:pic>
          <p:nvPicPr>
            <p:cNvPr id="17" name="図 16" descr="グラフ, 散布図&#10;&#10;自動的に生成された説明">
              <a:extLst>
                <a:ext uri="{FF2B5EF4-FFF2-40B4-BE49-F238E27FC236}">
                  <a16:creationId xmlns:a16="http://schemas.microsoft.com/office/drawing/2014/main" id="{AB2179FF-E392-416B-BDAA-E9065DA70B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0400" y="984615"/>
              <a:ext cx="4111200" cy="3004889"/>
            </a:xfrm>
            <a:prstGeom prst="rect">
              <a:avLst/>
            </a:prstGeom>
          </p:spPr>
        </p:pic>
        <p:sp>
          <p:nvSpPr>
            <p:cNvPr id="18" name="テキスト ボックス 17">
              <a:extLst>
                <a:ext uri="{FF2B5EF4-FFF2-40B4-BE49-F238E27FC236}">
                  <a16:creationId xmlns:a16="http://schemas.microsoft.com/office/drawing/2014/main" id="{911FA75B-A0AF-4658-A90C-40BAC87FE623}"/>
                </a:ext>
              </a:extLst>
            </p:cNvPr>
            <p:cNvSpPr txBox="1"/>
            <p:nvPr/>
          </p:nvSpPr>
          <p:spPr>
            <a:xfrm flipV="1">
              <a:off x="25201" y="1142445"/>
              <a:ext cx="161583" cy="246862"/>
            </a:xfrm>
            <a:prstGeom prst="rect">
              <a:avLst/>
            </a:prstGeom>
            <a:noFill/>
          </p:spPr>
          <p:txBody>
            <a:bodyPr vert="eaVert" wrap="none" lIns="0" tIns="0" rIns="0" bIns="0" rtlCol="0">
              <a:spAutoFit/>
            </a:bodyPr>
            <a:lstStyle/>
            <a:p>
              <a:r>
                <a:rPr kumimoji="1" lang="en-US" altLang="ja-JP" sz="1050" dirty="0"/>
                <a:t>[psi]</a:t>
              </a:r>
              <a:endParaRPr kumimoji="1" lang="ja-JP" altLang="en-US" sz="1050" dirty="0"/>
            </a:p>
          </p:txBody>
        </p:sp>
        <p:sp>
          <p:nvSpPr>
            <p:cNvPr id="19" name="テキスト ボックス 18">
              <a:extLst>
                <a:ext uri="{FF2B5EF4-FFF2-40B4-BE49-F238E27FC236}">
                  <a16:creationId xmlns:a16="http://schemas.microsoft.com/office/drawing/2014/main" id="{A0BA2EDA-6AA3-4DCC-ADFE-FF49290EAFE1}"/>
                </a:ext>
              </a:extLst>
            </p:cNvPr>
            <p:cNvSpPr txBox="1"/>
            <p:nvPr/>
          </p:nvSpPr>
          <p:spPr>
            <a:xfrm flipV="1">
              <a:off x="4065017" y="1142445"/>
              <a:ext cx="161583" cy="246862"/>
            </a:xfrm>
            <a:prstGeom prst="rect">
              <a:avLst/>
            </a:prstGeom>
            <a:noFill/>
          </p:spPr>
          <p:txBody>
            <a:bodyPr vert="eaVert" wrap="none" lIns="0" tIns="0" rIns="0" bIns="0" rtlCol="0">
              <a:spAutoFit/>
            </a:bodyPr>
            <a:lstStyle/>
            <a:p>
              <a:r>
                <a:rPr kumimoji="1" lang="en-US" altLang="ja-JP" sz="1050" dirty="0"/>
                <a:t>[psi]</a:t>
              </a:r>
              <a:endParaRPr kumimoji="1" lang="ja-JP" altLang="en-US" sz="1050" dirty="0"/>
            </a:p>
          </p:txBody>
        </p:sp>
      </p:grpSp>
      <p:grpSp>
        <p:nvGrpSpPr>
          <p:cNvPr id="10" name="グループ化 9">
            <a:extLst>
              <a:ext uri="{FF2B5EF4-FFF2-40B4-BE49-F238E27FC236}">
                <a16:creationId xmlns:a16="http://schemas.microsoft.com/office/drawing/2014/main" id="{F3EA491A-34BD-4E87-B0C1-DF44699FA85C}"/>
              </a:ext>
            </a:extLst>
          </p:cNvPr>
          <p:cNvGrpSpPr/>
          <p:nvPr/>
        </p:nvGrpSpPr>
        <p:grpSpPr>
          <a:xfrm>
            <a:off x="0" y="720743"/>
            <a:ext cx="12192000" cy="3053452"/>
            <a:chOff x="0" y="3804548"/>
            <a:chExt cx="12192000" cy="3053452"/>
          </a:xfrm>
        </p:grpSpPr>
        <p:pic>
          <p:nvPicPr>
            <p:cNvPr id="11" name="図 10">
              <a:extLst>
                <a:ext uri="{FF2B5EF4-FFF2-40B4-BE49-F238E27FC236}">
                  <a16:creationId xmlns:a16="http://schemas.microsoft.com/office/drawing/2014/main" id="{C0605AE4-E053-4F4F-9E9B-3CEACFA79B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804548"/>
              <a:ext cx="4112368" cy="3053452"/>
            </a:xfrm>
            <a:prstGeom prst="rect">
              <a:avLst/>
            </a:prstGeom>
          </p:spPr>
        </p:pic>
        <p:pic>
          <p:nvPicPr>
            <p:cNvPr id="12" name="図 11">
              <a:extLst>
                <a:ext uri="{FF2B5EF4-FFF2-40B4-BE49-F238E27FC236}">
                  <a16:creationId xmlns:a16="http://schemas.microsoft.com/office/drawing/2014/main" id="{6D03C18A-686A-47B3-9D19-17FA710B9D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9816" y="3804548"/>
              <a:ext cx="4112368" cy="3053452"/>
            </a:xfrm>
            <a:prstGeom prst="rect">
              <a:avLst/>
            </a:prstGeom>
          </p:spPr>
        </p:pic>
        <p:pic>
          <p:nvPicPr>
            <p:cNvPr id="13" name="図 12">
              <a:extLst>
                <a:ext uri="{FF2B5EF4-FFF2-40B4-BE49-F238E27FC236}">
                  <a16:creationId xmlns:a16="http://schemas.microsoft.com/office/drawing/2014/main" id="{E0804D2D-86A6-4487-BFAB-0C5A3431ED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79632" y="3804548"/>
              <a:ext cx="4112368" cy="3053452"/>
            </a:xfrm>
            <a:prstGeom prst="rect">
              <a:avLst/>
            </a:prstGeom>
          </p:spPr>
        </p:pic>
        <p:sp>
          <p:nvSpPr>
            <p:cNvPr id="14" name="テキスト ボックス 13">
              <a:extLst>
                <a:ext uri="{FF2B5EF4-FFF2-40B4-BE49-F238E27FC236}">
                  <a16:creationId xmlns:a16="http://schemas.microsoft.com/office/drawing/2014/main" id="{B70A6998-D36A-47FA-9A22-6115325B6D51}"/>
                </a:ext>
              </a:extLst>
            </p:cNvPr>
            <p:cNvSpPr txBox="1"/>
            <p:nvPr/>
          </p:nvSpPr>
          <p:spPr>
            <a:xfrm flipV="1">
              <a:off x="26928" y="4035110"/>
              <a:ext cx="161583" cy="246862"/>
            </a:xfrm>
            <a:prstGeom prst="rect">
              <a:avLst/>
            </a:prstGeom>
            <a:noFill/>
          </p:spPr>
          <p:txBody>
            <a:bodyPr vert="eaVert" wrap="none" lIns="0" tIns="0" rIns="0" bIns="0" rtlCol="0">
              <a:spAutoFit/>
            </a:bodyPr>
            <a:lstStyle/>
            <a:p>
              <a:r>
                <a:rPr kumimoji="1" lang="en-US" altLang="ja-JP" sz="1050" dirty="0"/>
                <a:t>[psi]</a:t>
              </a:r>
              <a:endParaRPr kumimoji="1" lang="ja-JP" altLang="en-US" sz="1050" dirty="0"/>
            </a:p>
          </p:txBody>
        </p:sp>
        <p:sp>
          <p:nvSpPr>
            <p:cNvPr id="16" name="テキスト ボックス 15">
              <a:extLst>
                <a:ext uri="{FF2B5EF4-FFF2-40B4-BE49-F238E27FC236}">
                  <a16:creationId xmlns:a16="http://schemas.microsoft.com/office/drawing/2014/main" id="{BE50F41F-57B9-45CB-AC4C-403846EC35CD}"/>
                </a:ext>
              </a:extLst>
            </p:cNvPr>
            <p:cNvSpPr txBox="1"/>
            <p:nvPr/>
          </p:nvSpPr>
          <p:spPr>
            <a:xfrm flipV="1">
              <a:off x="4066744" y="4035110"/>
              <a:ext cx="161583" cy="246862"/>
            </a:xfrm>
            <a:prstGeom prst="rect">
              <a:avLst/>
            </a:prstGeom>
            <a:noFill/>
          </p:spPr>
          <p:txBody>
            <a:bodyPr vert="eaVert" wrap="none" lIns="0" tIns="0" rIns="0" bIns="0" rtlCol="0">
              <a:spAutoFit/>
            </a:bodyPr>
            <a:lstStyle/>
            <a:p>
              <a:r>
                <a:rPr kumimoji="1" lang="en-US" altLang="ja-JP" sz="1050" dirty="0"/>
                <a:t>[psi]</a:t>
              </a:r>
              <a:endParaRPr kumimoji="1" lang="ja-JP" altLang="en-US" sz="1050" dirty="0"/>
            </a:p>
          </p:txBody>
        </p:sp>
        <p:sp>
          <p:nvSpPr>
            <p:cNvPr id="21" name="テキスト ボックス 20">
              <a:extLst>
                <a:ext uri="{FF2B5EF4-FFF2-40B4-BE49-F238E27FC236}">
                  <a16:creationId xmlns:a16="http://schemas.microsoft.com/office/drawing/2014/main" id="{0276C77F-55AA-4583-B424-29B30240A505}"/>
                </a:ext>
              </a:extLst>
            </p:cNvPr>
            <p:cNvSpPr txBox="1"/>
            <p:nvPr/>
          </p:nvSpPr>
          <p:spPr>
            <a:xfrm flipV="1">
              <a:off x="8098320" y="4035110"/>
              <a:ext cx="161583" cy="246862"/>
            </a:xfrm>
            <a:prstGeom prst="rect">
              <a:avLst/>
            </a:prstGeom>
            <a:noFill/>
          </p:spPr>
          <p:txBody>
            <a:bodyPr vert="eaVert" wrap="none" lIns="0" tIns="0" rIns="0" bIns="0" rtlCol="0">
              <a:spAutoFit/>
            </a:bodyPr>
            <a:lstStyle/>
            <a:p>
              <a:r>
                <a:rPr kumimoji="1" lang="en-US" altLang="ja-JP" sz="1050" dirty="0"/>
                <a:t>[psi]</a:t>
              </a:r>
              <a:endParaRPr kumimoji="1" lang="ja-JP" altLang="en-US" sz="1050" dirty="0"/>
            </a:p>
          </p:txBody>
        </p:sp>
      </p:grpSp>
      <p:sp>
        <p:nvSpPr>
          <p:cNvPr id="22" name="テキスト ボックス 21">
            <a:extLst>
              <a:ext uri="{FF2B5EF4-FFF2-40B4-BE49-F238E27FC236}">
                <a16:creationId xmlns:a16="http://schemas.microsoft.com/office/drawing/2014/main" id="{9825FF41-6536-443F-80CD-6E7F9F3311F2}"/>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Supplementary: LVMWD Data RO Analysis</a:t>
            </a:r>
            <a:endParaRPr kumimoji="1" lang="ja-JP" altLang="en-US" sz="1600" b="1" dirty="0">
              <a:solidFill>
                <a:schemeClr val="bg1"/>
              </a:solidFill>
            </a:endParaRPr>
          </a:p>
        </p:txBody>
      </p:sp>
      <p:sp>
        <p:nvSpPr>
          <p:cNvPr id="23" name="タイトル 4">
            <a:extLst>
              <a:ext uri="{FF2B5EF4-FFF2-40B4-BE49-F238E27FC236}">
                <a16:creationId xmlns:a16="http://schemas.microsoft.com/office/drawing/2014/main" id="{9AF6BDAD-FA84-4D97-8850-C17F941BA41B}"/>
              </a:ext>
            </a:extLst>
          </p:cNvPr>
          <p:cNvSpPr txBox="1">
            <a:spLocks/>
          </p:cNvSpPr>
          <p:nvPr/>
        </p:nvSpPr>
        <p:spPr>
          <a:xfrm>
            <a:off x="517055" y="246141"/>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dirty="0"/>
              <a:t>Pressure Trend (</a:t>
            </a:r>
            <a:r>
              <a:rPr lang="en-US" altLang="ja-JP" dirty="0"/>
              <a:t>Permeate, 2</a:t>
            </a:r>
            <a:r>
              <a:rPr lang="en-US" altLang="ja-JP" baseline="30000" dirty="0"/>
              <a:t>nd</a:t>
            </a:r>
            <a:r>
              <a:rPr lang="en-US" altLang="ja-JP" dirty="0"/>
              <a:t> and 3</a:t>
            </a:r>
            <a:r>
              <a:rPr lang="en-US" altLang="ja-JP" baseline="30000" dirty="0"/>
              <a:t>rd</a:t>
            </a:r>
            <a:r>
              <a:rPr lang="en-US" altLang="ja-JP" dirty="0"/>
              <a:t> Stage </a:t>
            </a:r>
            <a:r>
              <a:rPr kumimoji="1" lang="en-US" altLang="ja-JP" dirty="0"/>
              <a:t>Concentrate</a:t>
            </a:r>
            <a:r>
              <a:rPr lang="en-US" dirty="0"/>
              <a:t>)</a:t>
            </a:r>
          </a:p>
        </p:txBody>
      </p:sp>
    </p:spTree>
    <p:extLst>
      <p:ext uri="{BB962C8B-B14F-4D97-AF65-F5344CB8AC3E}">
        <p14:creationId xmlns:p14="http://schemas.microsoft.com/office/powerpoint/2010/main" val="2557861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68AC2D86-F36E-4B58-86C8-BBFEEDD1CADB}"/>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4" name="スライド番号プレースホルダー 2">
            <a:extLst>
              <a:ext uri="{FF2B5EF4-FFF2-40B4-BE49-F238E27FC236}">
                <a16:creationId xmlns:a16="http://schemas.microsoft.com/office/drawing/2014/main" id="{B0B3CCA8-0687-43BD-A58D-B84831C6FD66}"/>
              </a:ext>
            </a:extLst>
          </p:cNvPr>
          <p:cNvSpPr txBox="1">
            <a:spLocks/>
          </p:cNvSpPr>
          <p:nvPr/>
        </p:nvSpPr>
        <p:spPr>
          <a:xfrm>
            <a:off x="11608823" y="6356350"/>
            <a:ext cx="398958" cy="365125"/>
          </a:xfrm>
          <a:prstGeom prst="rect">
            <a:avLst/>
          </a:prstGeom>
        </p:spPr>
        <p:txBody>
          <a:bodyPr vert="horz" wrap="none" lIns="91440" tIns="45720" rIns="91440" bIns="45720" rtlCol="0" anchor="ctr"/>
          <a:lstStyle>
            <a:defPPr>
              <a:defRPr lang="en-US"/>
            </a:defPPr>
            <a:lvl1pPr marL="0" algn="r" defTabSz="457200" rtl="0" eaLnBrk="1" latinLnBrk="0" hangingPunct="1">
              <a:defRPr sz="1100" b="1"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84EAAFE-CFE5-40AD-8E95-5BFF290DC5CF}" type="slidenum">
              <a:rPr kumimoji="1" lang="ja-JP" altLang="en-US" smtClean="0"/>
              <a:pPr/>
              <a:t>24</a:t>
            </a:fld>
            <a:endParaRPr kumimoji="1" lang="ja-JP" altLang="en-US"/>
          </a:p>
        </p:txBody>
      </p:sp>
      <p:pic>
        <p:nvPicPr>
          <p:cNvPr id="7" name="図 6" descr="グラフ, 散布図&#10;&#10;自動的に生成された説明">
            <a:extLst>
              <a:ext uri="{FF2B5EF4-FFF2-40B4-BE49-F238E27FC236}">
                <a16:creationId xmlns:a16="http://schemas.microsoft.com/office/drawing/2014/main" id="{F9B6C7CF-36A2-4CD4-8346-A58D6580B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9" y="749440"/>
            <a:ext cx="4111200" cy="3052589"/>
          </a:xfrm>
          <a:prstGeom prst="rect">
            <a:avLst/>
          </a:prstGeom>
        </p:spPr>
      </p:pic>
      <p:pic>
        <p:nvPicPr>
          <p:cNvPr id="12" name="図 11" descr="グラフ, 散布図&#10;&#10;自動的に生成された説明">
            <a:extLst>
              <a:ext uri="{FF2B5EF4-FFF2-40B4-BE49-F238E27FC236}">
                <a16:creationId xmlns:a16="http://schemas.microsoft.com/office/drawing/2014/main" id="{5F7F6D05-2636-47FE-A548-FABA77E349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0400" y="749440"/>
            <a:ext cx="4111200" cy="3052589"/>
          </a:xfrm>
          <a:prstGeom prst="rect">
            <a:avLst/>
          </a:prstGeom>
        </p:spPr>
      </p:pic>
      <p:pic>
        <p:nvPicPr>
          <p:cNvPr id="14" name="図 13">
            <a:extLst>
              <a:ext uri="{FF2B5EF4-FFF2-40B4-BE49-F238E27FC236}">
                <a16:creationId xmlns:a16="http://schemas.microsoft.com/office/drawing/2014/main" id="{43F32968-5F6E-4AD7-AFEA-1B9C467A7D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0801" y="749440"/>
            <a:ext cx="4111200" cy="3052589"/>
          </a:xfrm>
          <a:prstGeom prst="rect">
            <a:avLst/>
          </a:prstGeom>
        </p:spPr>
      </p:pic>
      <p:sp>
        <p:nvSpPr>
          <p:cNvPr id="15" name="テキスト ボックス 14">
            <a:extLst>
              <a:ext uri="{FF2B5EF4-FFF2-40B4-BE49-F238E27FC236}">
                <a16:creationId xmlns:a16="http://schemas.microsoft.com/office/drawing/2014/main" id="{D6404535-759B-4476-B428-B65000B13E6C}"/>
              </a:ext>
            </a:extLst>
          </p:cNvPr>
          <p:cNvSpPr txBox="1"/>
          <p:nvPr/>
        </p:nvSpPr>
        <p:spPr>
          <a:xfrm flipV="1">
            <a:off x="4076685" y="962686"/>
            <a:ext cx="161583" cy="336631"/>
          </a:xfrm>
          <a:prstGeom prst="rect">
            <a:avLst/>
          </a:prstGeom>
          <a:noFill/>
        </p:spPr>
        <p:txBody>
          <a:bodyPr vert="eaVert" wrap="none" lIns="0" tIns="0" rIns="0" bIns="0" rtlCol="0">
            <a:spAutoFit/>
          </a:bodyPr>
          <a:lstStyle/>
          <a:p>
            <a:r>
              <a:rPr kumimoji="1" lang="en-US" altLang="ja-JP" sz="1050" dirty="0"/>
              <a:t>[</a:t>
            </a:r>
            <a:r>
              <a:rPr kumimoji="1" lang="en-US" altLang="ja-JP" sz="1050" dirty="0" err="1"/>
              <a:t>gpm</a:t>
            </a:r>
            <a:r>
              <a:rPr kumimoji="1" lang="en-US" altLang="ja-JP" sz="1050" dirty="0"/>
              <a:t>]</a:t>
            </a:r>
            <a:endParaRPr kumimoji="1" lang="ja-JP" altLang="en-US" sz="1050" dirty="0"/>
          </a:p>
        </p:txBody>
      </p:sp>
      <p:sp>
        <p:nvSpPr>
          <p:cNvPr id="16" name="テキスト ボックス 15">
            <a:extLst>
              <a:ext uri="{FF2B5EF4-FFF2-40B4-BE49-F238E27FC236}">
                <a16:creationId xmlns:a16="http://schemas.microsoft.com/office/drawing/2014/main" id="{F5C2ECA8-83C4-42A4-BC23-C093FE2A0382}"/>
              </a:ext>
            </a:extLst>
          </p:cNvPr>
          <p:cNvSpPr txBox="1"/>
          <p:nvPr/>
        </p:nvSpPr>
        <p:spPr>
          <a:xfrm flipV="1">
            <a:off x="8102572" y="962685"/>
            <a:ext cx="161583" cy="336631"/>
          </a:xfrm>
          <a:prstGeom prst="rect">
            <a:avLst/>
          </a:prstGeom>
          <a:noFill/>
        </p:spPr>
        <p:txBody>
          <a:bodyPr vert="eaVert" wrap="none" lIns="0" tIns="0" rIns="0" bIns="0" rtlCol="0">
            <a:spAutoFit/>
          </a:bodyPr>
          <a:lstStyle/>
          <a:p>
            <a:r>
              <a:rPr kumimoji="1" lang="en-US" altLang="ja-JP" sz="1050" dirty="0"/>
              <a:t>[</a:t>
            </a:r>
            <a:r>
              <a:rPr kumimoji="1" lang="en-US" altLang="ja-JP" sz="1050" dirty="0" err="1"/>
              <a:t>gpm</a:t>
            </a:r>
            <a:r>
              <a:rPr kumimoji="1" lang="en-US" altLang="ja-JP" sz="1050" dirty="0"/>
              <a:t>]</a:t>
            </a:r>
            <a:endParaRPr kumimoji="1" lang="ja-JP" altLang="en-US" sz="1050" dirty="0"/>
          </a:p>
        </p:txBody>
      </p:sp>
      <p:grpSp>
        <p:nvGrpSpPr>
          <p:cNvPr id="19" name="グループ化 18">
            <a:extLst>
              <a:ext uri="{FF2B5EF4-FFF2-40B4-BE49-F238E27FC236}">
                <a16:creationId xmlns:a16="http://schemas.microsoft.com/office/drawing/2014/main" id="{D33D1F3F-47CE-4E6D-BDD4-B74F9B5659B9}"/>
              </a:ext>
            </a:extLst>
          </p:cNvPr>
          <p:cNvGrpSpPr/>
          <p:nvPr/>
        </p:nvGrpSpPr>
        <p:grpSpPr>
          <a:xfrm>
            <a:off x="36284" y="962685"/>
            <a:ext cx="161583" cy="1973297"/>
            <a:chOff x="36284" y="962685"/>
            <a:chExt cx="161583" cy="1973297"/>
          </a:xfrm>
        </p:grpSpPr>
        <p:sp>
          <p:nvSpPr>
            <p:cNvPr id="17" name="テキスト ボックス 16">
              <a:extLst>
                <a:ext uri="{FF2B5EF4-FFF2-40B4-BE49-F238E27FC236}">
                  <a16:creationId xmlns:a16="http://schemas.microsoft.com/office/drawing/2014/main" id="{4A228317-CB09-47AE-B040-4FF7508627A9}"/>
                </a:ext>
              </a:extLst>
            </p:cNvPr>
            <p:cNvSpPr txBox="1"/>
            <p:nvPr/>
          </p:nvSpPr>
          <p:spPr>
            <a:xfrm flipV="1">
              <a:off x="36284" y="962685"/>
              <a:ext cx="161583" cy="1973297"/>
            </a:xfrm>
            <a:prstGeom prst="rect">
              <a:avLst/>
            </a:prstGeom>
            <a:solidFill>
              <a:schemeClr val="bg1"/>
            </a:solidFill>
          </p:spPr>
          <p:txBody>
            <a:bodyPr vert="eaVert" wrap="none" lIns="0" tIns="0" rIns="0" bIns="0" rtlCol="0">
              <a:spAutoFit/>
            </a:bodyPr>
            <a:lstStyle/>
            <a:p>
              <a:r>
                <a:rPr kumimoji="1" lang="en-US" altLang="ja-JP" sz="1000" dirty="0"/>
                <a:t>RO Stage    Feed Flow Rate </a:t>
              </a:r>
              <a:r>
                <a:rPr kumimoji="1" lang="en-US" altLang="ja-JP" sz="1050" dirty="0"/>
                <a:t>[</a:t>
              </a:r>
              <a:r>
                <a:rPr kumimoji="1" lang="en-US" altLang="ja-JP" sz="1050" dirty="0" err="1"/>
                <a:t>gpm</a:t>
              </a:r>
              <a:r>
                <a:rPr kumimoji="1" lang="en-US" altLang="ja-JP" sz="1050" dirty="0"/>
                <a:t>]</a:t>
              </a:r>
              <a:endParaRPr kumimoji="1" lang="ja-JP" altLang="en-US" sz="1050" dirty="0"/>
            </a:p>
          </p:txBody>
        </p:sp>
        <p:sp>
          <p:nvSpPr>
            <p:cNvPr id="18" name="テキスト ボックス 17">
              <a:extLst>
                <a:ext uri="{FF2B5EF4-FFF2-40B4-BE49-F238E27FC236}">
                  <a16:creationId xmlns:a16="http://schemas.microsoft.com/office/drawing/2014/main" id="{F7F0EE4E-5F9E-4A26-AECF-889B094B37BC}"/>
                </a:ext>
              </a:extLst>
            </p:cNvPr>
            <p:cNvSpPr txBox="1"/>
            <p:nvPr/>
          </p:nvSpPr>
          <p:spPr>
            <a:xfrm rot="16200000">
              <a:off x="77962" y="2245081"/>
              <a:ext cx="70532" cy="153888"/>
            </a:xfrm>
            <a:prstGeom prst="rect">
              <a:avLst/>
            </a:prstGeom>
            <a:noFill/>
          </p:spPr>
          <p:txBody>
            <a:bodyPr wrap="none" lIns="0" tIns="0" rIns="0" bIns="0" rtlCol="0">
              <a:spAutoFit/>
            </a:bodyPr>
            <a:lstStyle/>
            <a:p>
              <a:r>
                <a:rPr kumimoji="1" lang="en-US" altLang="ja-JP" sz="1000" dirty="0"/>
                <a:t>1</a:t>
              </a:r>
              <a:endParaRPr kumimoji="1" lang="ja-JP" altLang="en-US" sz="1600" dirty="0"/>
            </a:p>
          </p:txBody>
        </p:sp>
      </p:grpSp>
      <p:sp>
        <p:nvSpPr>
          <p:cNvPr id="13" name="テキスト ボックス 12">
            <a:extLst>
              <a:ext uri="{FF2B5EF4-FFF2-40B4-BE49-F238E27FC236}">
                <a16:creationId xmlns:a16="http://schemas.microsoft.com/office/drawing/2014/main" id="{044BCEF1-46AD-4A98-BB36-CD2B40734D31}"/>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Supplementary: LVMWD Data RO Analysis</a:t>
            </a:r>
            <a:endParaRPr kumimoji="1" lang="ja-JP" altLang="en-US" sz="1600" b="1" dirty="0">
              <a:solidFill>
                <a:schemeClr val="bg1"/>
              </a:solidFill>
            </a:endParaRPr>
          </a:p>
        </p:txBody>
      </p:sp>
      <p:sp>
        <p:nvSpPr>
          <p:cNvPr id="20" name="タイトル 4">
            <a:extLst>
              <a:ext uri="{FF2B5EF4-FFF2-40B4-BE49-F238E27FC236}">
                <a16:creationId xmlns:a16="http://schemas.microsoft.com/office/drawing/2014/main" id="{A1B89025-3EDF-47AC-A3F7-A53114A2CDE4}"/>
              </a:ext>
            </a:extLst>
          </p:cNvPr>
          <p:cNvSpPr txBox="1">
            <a:spLocks/>
          </p:cNvSpPr>
          <p:nvPr/>
        </p:nvSpPr>
        <p:spPr>
          <a:xfrm>
            <a:off x="517055" y="246141"/>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dirty="0"/>
              <a:t>Flow Rate Trend (</a:t>
            </a:r>
            <a:r>
              <a:rPr lang="en-US" altLang="ja-JP" dirty="0"/>
              <a:t>Feed</a:t>
            </a:r>
            <a:r>
              <a:rPr lang="en-US" dirty="0"/>
              <a:t>)</a:t>
            </a:r>
          </a:p>
        </p:txBody>
      </p:sp>
    </p:spTree>
    <p:extLst>
      <p:ext uri="{BB962C8B-B14F-4D97-AF65-F5344CB8AC3E}">
        <p14:creationId xmlns:p14="http://schemas.microsoft.com/office/powerpoint/2010/main" val="9349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68AC2D86-F36E-4B58-86C8-BBFEEDD1CADB}"/>
              </a:ext>
            </a:extLst>
          </p:cNvPr>
          <p:cNvSpPr>
            <a:spLocks noGrp="1"/>
          </p:cNvSpPr>
          <p:nvPr>
            <p:ph type="sldNum" sz="quarter" idx="10"/>
          </p:nvPr>
        </p:nvSpPr>
        <p:spPr/>
        <p:txBody>
          <a:bodyPr/>
          <a:lstStyle/>
          <a:p>
            <a:fld id="{584EAAFE-CFE5-40AD-8E95-5BFF290DC5CF}" type="slidenum">
              <a:rPr kumimoji="1" lang="ja-JP" altLang="en-US" smtClean="0"/>
              <a:pPr/>
              <a:t>25</a:t>
            </a:fld>
            <a:endParaRPr kumimoji="1" lang="ja-JP" altLang="en-US"/>
          </a:p>
        </p:txBody>
      </p:sp>
      <p:sp>
        <p:nvSpPr>
          <p:cNvPr id="4" name="スライド番号プレースホルダー 2">
            <a:extLst>
              <a:ext uri="{FF2B5EF4-FFF2-40B4-BE49-F238E27FC236}">
                <a16:creationId xmlns:a16="http://schemas.microsoft.com/office/drawing/2014/main" id="{B0B3CCA8-0687-43BD-A58D-B84831C6FD66}"/>
              </a:ext>
            </a:extLst>
          </p:cNvPr>
          <p:cNvSpPr txBox="1">
            <a:spLocks/>
          </p:cNvSpPr>
          <p:nvPr/>
        </p:nvSpPr>
        <p:spPr>
          <a:xfrm>
            <a:off x="11608823" y="6356350"/>
            <a:ext cx="398958" cy="365125"/>
          </a:xfrm>
          <a:prstGeom prst="rect">
            <a:avLst/>
          </a:prstGeom>
        </p:spPr>
        <p:txBody>
          <a:bodyPr vert="horz" wrap="none" lIns="91440" tIns="45720" rIns="91440" bIns="45720" rtlCol="0" anchor="ctr"/>
          <a:lstStyle>
            <a:defPPr>
              <a:defRPr lang="en-US"/>
            </a:defPPr>
            <a:lvl1pPr marL="0" algn="r" defTabSz="457200" rtl="0" eaLnBrk="1" latinLnBrk="0" hangingPunct="1">
              <a:defRPr sz="1100" b="1"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84EAAFE-CFE5-40AD-8E95-5BFF290DC5CF}" type="slidenum">
              <a:rPr kumimoji="1" lang="ja-JP" altLang="en-US" smtClean="0"/>
              <a:pPr/>
              <a:t>25</a:t>
            </a:fld>
            <a:endParaRPr kumimoji="1" lang="ja-JP" altLang="en-US"/>
          </a:p>
        </p:txBody>
      </p:sp>
      <p:pic>
        <p:nvPicPr>
          <p:cNvPr id="6" name="図 5">
            <a:extLst>
              <a:ext uri="{FF2B5EF4-FFF2-40B4-BE49-F238E27FC236}">
                <a16:creationId xmlns:a16="http://schemas.microsoft.com/office/drawing/2014/main" id="{DEB60E8A-AD41-450E-AAB1-59A30F8B5D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80069"/>
            <a:ext cx="4141287" cy="3006000"/>
          </a:xfrm>
          <a:prstGeom prst="rect">
            <a:avLst/>
          </a:prstGeom>
        </p:spPr>
      </p:pic>
      <p:pic>
        <p:nvPicPr>
          <p:cNvPr id="8" name="図 7" descr="グラフ, 散布図&#10;&#10;自動的に生成された説明">
            <a:extLst>
              <a:ext uri="{FF2B5EF4-FFF2-40B4-BE49-F238E27FC236}">
                <a16:creationId xmlns:a16="http://schemas.microsoft.com/office/drawing/2014/main" id="{B26B796A-A926-42B5-BAD0-6757B634E0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6530" y="880069"/>
            <a:ext cx="4048456" cy="3006000"/>
          </a:xfrm>
          <a:prstGeom prst="rect">
            <a:avLst/>
          </a:prstGeom>
        </p:spPr>
      </p:pic>
      <p:pic>
        <p:nvPicPr>
          <p:cNvPr id="10" name="図 9" descr="グラフ, 散布図&#10;&#10;自動的に生成された説明">
            <a:extLst>
              <a:ext uri="{FF2B5EF4-FFF2-40B4-BE49-F238E27FC236}">
                <a16:creationId xmlns:a16="http://schemas.microsoft.com/office/drawing/2014/main" id="{0C003189-09F0-4193-9913-461074FD0B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0228" y="880069"/>
            <a:ext cx="3991342" cy="3006000"/>
          </a:xfrm>
          <a:prstGeom prst="rect">
            <a:avLst/>
          </a:prstGeom>
        </p:spPr>
      </p:pic>
      <p:sp>
        <p:nvSpPr>
          <p:cNvPr id="9" name="テキスト ボックス 8">
            <a:extLst>
              <a:ext uri="{FF2B5EF4-FFF2-40B4-BE49-F238E27FC236}">
                <a16:creationId xmlns:a16="http://schemas.microsoft.com/office/drawing/2014/main" id="{350C3FD0-57D3-47FF-BCCF-77D1A7654699}"/>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Supplementary: LVMWD Data RO Analysis</a:t>
            </a:r>
            <a:endParaRPr kumimoji="1" lang="ja-JP" altLang="en-US" sz="1600" b="1" dirty="0">
              <a:solidFill>
                <a:schemeClr val="bg1"/>
              </a:solidFill>
            </a:endParaRPr>
          </a:p>
        </p:txBody>
      </p:sp>
      <p:sp>
        <p:nvSpPr>
          <p:cNvPr id="11" name="タイトル 4">
            <a:extLst>
              <a:ext uri="{FF2B5EF4-FFF2-40B4-BE49-F238E27FC236}">
                <a16:creationId xmlns:a16="http://schemas.microsoft.com/office/drawing/2014/main" id="{C4028C6D-6C2F-418E-8476-2CE30AF19A9D}"/>
              </a:ext>
            </a:extLst>
          </p:cNvPr>
          <p:cNvSpPr txBox="1">
            <a:spLocks/>
          </p:cNvSpPr>
          <p:nvPr/>
        </p:nvSpPr>
        <p:spPr>
          <a:xfrm>
            <a:off x="517055" y="246141"/>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dirty="0"/>
              <a:t>Flow Rate Trend (</a:t>
            </a:r>
            <a:r>
              <a:rPr lang="en-US" altLang="ja-JP" dirty="0"/>
              <a:t>Permeate</a:t>
            </a:r>
            <a:r>
              <a:rPr lang="en-US" dirty="0"/>
              <a:t>)</a:t>
            </a:r>
          </a:p>
        </p:txBody>
      </p:sp>
      <p:grpSp>
        <p:nvGrpSpPr>
          <p:cNvPr id="14" name="グループ化 13">
            <a:extLst>
              <a:ext uri="{FF2B5EF4-FFF2-40B4-BE49-F238E27FC236}">
                <a16:creationId xmlns:a16="http://schemas.microsoft.com/office/drawing/2014/main" id="{04828F7F-5008-4DE0-B52C-421D38D1D628}"/>
              </a:ext>
            </a:extLst>
          </p:cNvPr>
          <p:cNvGrpSpPr/>
          <p:nvPr/>
        </p:nvGrpSpPr>
        <p:grpSpPr>
          <a:xfrm>
            <a:off x="32656" y="1058360"/>
            <a:ext cx="161583" cy="2271456"/>
            <a:chOff x="36284" y="962685"/>
            <a:chExt cx="161583" cy="2271456"/>
          </a:xfrm>
        </p:grpSpPr>
        <p:sp>
          <p:nvSpPr>
            <p:cNvPr id="15" name="テキスト ボックス 14">
              <a:extLst>
                <a:ext uri="{FF2B5EF4-FFF2-40B4-BE49-F238E27FC236}">
                  <a16:creationId xmlns:a16="http://schemas.microsoft.com/office/drawing/2014/main" id="{E280D3C1-86EA-4544-95C8-730989776A52}"/>
                </a:ext>
              </a:extLst>
            </p:cNvPr>
            <p:cNvSpPr txBox="1"/>
            <p:nvPr/>
          </p:nvSpPr>
          <p:spPr>
            <a:xfrm flipV="1">
              <a:off x="36284" y="962685"/>
              <a:ext cx="161583" cy="2271456"/>
            </a:xfrm>
            <a:prstGeom prst="rect">
              <a:avLst/>
            </a:prstGeom>
            <a:solidFill>
              <a:schemeClr val="bg1"/>
            </a:solidFill>
          </p:spPr>
          <p:txBody>
            <a:bodyPr vert="eaVert" wrap="none" lIns="0" tIns="0" rIns="0" bIns="0" rtlCol="0">
              <a:spAutoFit/>
            </a:bodyPr>
            <a:lstStyle/>
            <a:p>
              <a:r>
                <a:rPr kumimoji="1" lang="en-US" altLang="ja-JP" sz="1000" dirty="0"/>
                <a:t>RO Stage    Permeate  Flow Rate </a:t>
              </a:r>
              <a:r>
                <a:rPr kumimoji="1" lang="en-US" altLang="ja-JP" sz="1050" dirty="0"/>
                <a:t>[</a:t>
              </a:r>
              <a:r>
                <a:rPr kumimoji="1" lang="en-US" altLang="ja-JP" sz="1050" dirty="0" err="1"/>
                <a:t>gpm</a:t>
              </a:r>
              <a:r>
                <a:rPr kumimoji="1" lang="en-US" altLang="ja-JP" sz="1050" dirty="0"/>
                <a:t>]</a:t>
              </a:r>
              <a:endParaRPr kumimoji="1" lang="ja-JP" altLang="en-US" sz="1050" dirty="0"/>
            </a:p>
          </p:txBody>
        </p:sp>
        <p:sp>
          <p:nvSpPr>
            <p:cNvPr id="16" name="テキスト ボックス 15">
              <a:extLst>
                <a:ext uri="{FF2B5EF4-FFF2-40B4-BE49-F238E27FC236}">
                  <a16:creationId xmlns:a16="http://schemas.microsoft.com/office/drawing/2014/main" id="{0CE9B719-4ED2-4E12-9A33-B1A0C2723B34}"/>
                </a:ext>
              </a:extLst>
            </p:cNvPr>
            <p:cNvSpPr txBox="1"/>
            <p:nvPr/>
          </p:nvSpPr>
          <p:spPr>
            <a:xfrm rot="16200000">
              <a:off x="77962" y="2555323"/>
              <a:ext cx="70532" cy="153888"/>
            </a:xfrm>
            <a:prstGeom prst="rect">
              <a:avLst/>
            </a:prstGeom>
            <a:noFill/>
          </p:spPr>
          <p:txBody>
            <a:bodyPr wrap="none" lIns="0" tIns="0" rIns="0" bIns="0" rtlCol="0">
              <a:spAutoFit/>
            </a:bodyPr>
            <a:lstStyle/>
            <a:p>
              <a:r>
                <a:rPr kumimoji="1" lang="en-US" altLang="ja-JP" sz="1000" dirty="0"/>
                <a:t>1</a:t>
              </a:r>
              <a:endParaRPr kumimoji="1" lang="ja-JP" altLang="en-US" sz="1600" dirty="0"/>
            </a:p>
          </p:txBody>
        </p:sp>
      </p:grpSp>
      <p:grpSp>
        <p:nvGrpSpPr>
          <p:cNvPr id="20" name="グループ化 19">
            <a:extLst>
              <a:ext uri="{FF2B5EF4-FFF2-40B4-BE49-F238E27FC236}">
                <a16:creationId xmlns:a16="http://schemas.microsoft.com/office/drawing/2014/main" id="{D7A1F721-1FCE-4520-AE02-5A8D7AF83A1B}"/>
              </a:ext>
            </a:extLst>
          </p:cNvPr>
          <p:cNvGrpSpPr/>
          <p:nvPr/>
        </p:nvGrpSpPr>
        <p:grpSpPr>
          <a:xfrm>
            <a:off x="4139186" y="1058360"/>
            <a:ext cx="161583" cy="2271456"/>
            <a:chOff x="36284" y="962685"/>
            <a:chExt cx="161583" cy="2271456"/>
          </a:xfrm>
        </p:grpSpPr>
        <p:sp>
          <p:nvSpPr>
            <p:cNvPr id="21" name="テキスト ボックス 20">
              <a:extLst>
                <a:ext uri="{FF2B5EF4-FFF2-40B4-BE49-F238E27FC236}">
                  <a16:creationId xmlns:a16="http://schemas.microsoft.com/office/drawing/2014/main" id="{54C64686-258C-4A24-B65D-F5D7111199F8}"/>
                </a:ext>
              </a:extLst>
            </p:cNvPr>
            <p:cNvSpPr txBox="1"/>
            <p:nvPr/>
          </p:nvSpPr>
          <p:spPr>
            <a:xfrm flipV="1">
              <a:off x="36284" y="962685"/>
              <a:ext cx="161583" cy="2271456"/>
            </a:xfrm>
            <a:prstGeom prst="rect">
              <a:avLst/>
            </a:prstGeom>
            <a:solidFill>
              <a:schemeClr val="bg1"/>
            </a:solidFill>
          </p:spPr>
          <p:txBody>
            <a:bodyPr vert="eaVert" wrap="none" lIns="0" tIns="0" rIns="0" bIns="0" rtlCol="0">
              <a:spAutoFit/>
            </a:bodyPr>
            <a:lstStyle/>
            <a:p>
              <a:r>
                <a:rPr kumimoji="1" lang="en-US" altLang="ja-JP" sz="1000" dirty="0"/>
                <a:t>RO Stage    Permeate  Flow Rate </a:t>
              </a:r>
              <a:r>
                <a:rPr kumimoji="1" lang="en-US" altLang="ja-JP" sz="1050" dirty="0"/>
                <a:t>[</a:t>
              </a:r>
              <a:r>
                <a:rPr kumimoji="1" lang="en-US" altLang="ja-JP" sz="1050" dirty="0" err="1"/>
                <a:t>gpm</a:t>
              </a:r>
              <a:r>
                <a:rPr kumimoji="1" lang="en-US" altLang="ja-JP" sz="1050" dirty="0"/>
                <a:t>]</a:t>
              </a:r>
              <a:endParaRPr kumimoji="1" lang="ja-JP" altLang="en-US" sz="1050" dirty="0"/>
            </a:p>
          </p:txBody>
        </p:sp>
        <p:sp>
          <p:nvSpPr>
            <p:cNvPr id="22" name="テキスト ボックス 21">
              <a:extLst>
                <a:ext uri="{FF2B5EF4-FFF2-40B4-BE49-F238E27FC236}">
                  <a16:creationId xmlns:a16="http://schemas.microsoft.com/office/drawing/2014/main" id="{189C9242-258E-4C87-9D5F-02E074F4EAFE}"/>
                </a:ext>
              </a:extLst>
            </p:cNvPr>
            <p:cNvSpPr txBox="1"/>
            <p:nvPr/>
          </p:nvSpPr>
          <p:spPr>
            <a:xfrm rot="16200000">
              <a:off x="77962" y="2538995"/>
              <a:ext cx="70532" cy="153888"/>
            </a:xfrm>
            <a:prstGeom prst="rect">
              <a:avLst/>
            </a:prstGeom>
            <a:noFill/>
          </p:spPr>
          <p:txBody>
            <a:bodyPr wrap="none" lIns="0" tIns="0" rIns="0" bIns="0" rtlCol="0">
              <a:spAutoFit/>
            </a:bodyPr>
            <a:lstStyle/>
            <a:p>
              <a:r>
                <a:rPr kumimoji="1" lang="en-US" altLang="ja-JP" sz="1000" dirty="0"/>
                <a:t>2</a:t>
              </a:r>
              <a:endParaRPr kumimoji="1" lang="ja-JP" altLang="en-US" sz="1600" dirty="0"/>
            </a:p>
          </p:txBody>
        </p:sp>
      </p:grpSp>
      <p:grpSp>
        <p:nvGrpSpPr>
          <p:cNvPr id="24" name="グループ化 23">
            <a:extLst>
              <a:ext uri="{FF2B5EF4-FFF2-40B4-BE49-F238E27FC236}">
                <a16:creationId xmlns:a16="http://schemas.microsoft.com/office/drawing/2014/main" id="{F64296A9-B81C-45F0-9625-FF7BBDE8723F}"/>
              </a:ext>
            </a:extLst>
          </p:cNvPr>
          <p:cNvGrpSpPr/>
          <p:nvPr/>
        </p:nvGrpSpPr>
        <p:grpSpPr>
          <a:xfrm>
            <a:off x="8154986" y="1058360"/>
            <a:ext cx="161583" cy="2271456"/>
            <a:chOff x="36284" y="962685"/>
            <a:chExt cx="161583" cy="2271456"/>
          </a:xfrm>
        </p:grpSpPr>
        <p:sp>
          <p:nvSpPr>
            <p:cNvPr id="25" name="テキスト ボックス 24">
              <a:extLst>
                <a:ext uri="{FF2B5EF4-FFF2-40B4-BE49-F238E27FC236}">
                  <a16:creationId xmlns:a16="http://schemas.microsoft.com/office/drawing/2014/main" id="{71EFE809-82E4-4B84-8734-A07700241215}"/>
                </a:ext>
              </a:extLst>
            </p:cNvPr>
            <p:cNvSpPr txBox="1"/>
            <p:nvPr/>
          </p:nvSpPr>
          <p:spPr>
            <a:xfrm flipV="1">
              <a:off x="36284" y="962685"/>
              <a:ext cx="161583" cy="2271456"/>
            </a:xfrm>
            <a:prstGeom prst="rect">
              <a:avLst/>
            </a:prstGeom>
            <a:solidFill>
              <a:schemeClr val="bg1"/>
            </a:solidFill>
          </p:spPr>
          <p:txBody>
            <a:bodyPr vert="eaVert" wrap="none" lIns="0" tIns="0" rIns="0" bIns="0" rtlCol="0">
              <a:spAutoFit/>
            </a:bodyPr>
            <a:lstStyle/>
            <a:p>
              <a:r>
                <a:rPr kumimoji="1" lang="en-US" altLang="ja-JP" sz="1000" dirty="0"/>
                <a:t>RO Stage    Permeate  Flow Rate </a:t>
              </a:r>
              <a:r>
                <a:rPr kumimoji="1" lang="en-US" altLang="ja-JP" sz="1050" dirty="0"/>
                <a:t>[</a:t>
              </a:r>
              <a:r>
                <a:rPr kumimoji="1" lang="en-US" altLang="ja-JP" sz="1050" dirty="0" err="1"/>
                <a:t>gpm</a:t>
              </a:r>
              <a:r>
                <a:rPr kumimoji="1" lang="en-US" altLang="ja-JP" sz="1050" dirty="0"/>
                <a:t>]</a:t>
              </a:r>
              <a:endParaRPr kumimoji="1" lang="ja-JP" altLang="en-US" sz="1050" dirty="0"/>
            </a:p>
          </p:txBody>
        </p:sp>
        <p:sp>
          <p:nvSpPr>
            <p:cNvPr id="26" name="テキスト ボックス 25">
              <a:extLst>
                <a:ext uri="{FF2B5EF4-FFF2-40B4-BE49-F238E27FC236}">
                  <a16:creationId xmlns:a16="http://schemas.microsoft.com/office/drawing/2014/main" id="{6771E709-C414-48AB-80DA-853A6EDB7FE5}"/>
                </a:ext>
              </a:extLst>
            </p:cNvPr>
            <p:cNvSpPr txBox="1"/>
            <p:nvPr/>
          </p:nvSpPr>
          <p:spPr>
            <a:xfrm rot="16200000">
              <a:off x="77962" y="2538995"/>
              <a:ext cx="70532" cy="153888"/>
            </a:xfrm>
            <a:prstGeom prst="rect">
              <a:avLst/>
            </a:prstGeom>
            <a:noFill/>
          </p:spPr>
          <p:txBody>
            <a:bodyPr wrap="none" lIns="0" tIns="0" rIns="0" bIns="0" rtlCol="0">
              <a:spAutoFit/>
            </a:bodyPr>
            <a:lstStyle/>
            <a:p>
              <a:r>
                <a:rPr kumimoji="1" lang="en-US" altLang="ja-JP" sz="1000" dirty="0"/>
                <a:t>3</a:t>
              </a:r>
              <a:endParaRPr kumimoji="1" lang="ja-JP" altLang="en-US" sz="1600" dirty="0"/>
            </a:p>
          </p:txBody>
        </p:sp>
      </p:grpSp>
    </p:spTree>
    <p:extLst>
      <p:ext uri="{BB962C8B-B14F-4D97-AF65-F5344CB8AC3E}">
        <p14:creationId xmlns:p14="http://schemas.microsoft.com/office/powerpoint/2010/main" val="41767576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21174"/>
            <a:ext cx="11400125" cy="518094"/>
          </a:xfrm>
        </p:spPr>
        <p:txBody>
          <a:bodyPr/>
          <a:lstStyle/>
          <a:p>
            <a:r>
              <a:rPr lang="ja-JP" altLang="en-US" dirty="0"/>
              <a:t>今後の課題</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26</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58042"/>
          </a:xfrm>
        </p:spPr>
        <p:txBody>
          <a:bodyPr/>
          <a:lstStyle/>
          <a:p>
            <a:r>
              <a:rPr lang="ja-JP" altLang="en-US" sz="2800" dirty="0"/>
              <a:t>他データの分析と、水質予測モデルや最適化モデルの構築。</a:t>
            </a:r>
            <a:endParaRPr lang="en-US" altLang="ja-JP" sz="2800" dirty="0"/>
          </a:p>
        </p:txBody>
      </p:sp>
      <p:sp>
        <p:nvSpPr>
          <p:cNvPr id="7" name="テキスト ボックス 6">
            <a:extLst>
              <a:ext uri="{FF2B5EF4-FFF2-40B4-BE49-F238E27FC236}">
                <a16:creationId xmlns:a16="http://schemas.microsoft.com/office/drawing/2014/main" id="{BACF69BC-79A6-4522-AB55-9063EB4985DF}"/>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 RO Analysis</a:t>
            </a:r>
            <a:endParaRPr kumimoji="1" lang="ja-JP" altLang="en-US" sz="1600" b="1" dirty="0">
              <a:solidFill>
                <a:schemeClr val="bg1"/>
              </a:solidFill>
            </a:endParaRPr>
          </a:p>
        </p:txBody>
      </p:sp>
      <p:sp>
        <p:nvSpPr>
          <p:cNvPr id="8" name="テキスト ボックス 7">
            <a:extLst>
              <a:ext uri="{FF2B5EF4-FFF2-40B4-BE49-F238E27FC236}">
                <a16:creationId xmlns:a16="http://schemas.microsoft.com/office/drawing/2014/main" id="{9C8FBABA-39B0-4FC5-9F32-F0D8D45958B7}"/>
              </a:ext>
            </a:extLst>
          </p:cNvPr>
          <p:cNvSpPr txBox="1"/>
          <p:nvPr/>
        </p:nvSpPr>
        <p:spPr>
          <a:xfrm>
            <a:off x="7150117" y="2071434"/>
            <a:ext cx="3996362" cy="369332"/>
          </a:xfrm>
          <a:prstGeom prst="rect">
            <a:avLst/>
          </a:prstGeom>
          <a:noFill/>
        </p:spPr>
        <p:txBody>
          <a:bodyPr wrap="square" rtlCol="0">
            <a:spAutoFit/>
          </a:bodyPr>
          <a:lstStyle/>
          <a:p>
            <a:pPr algn="ctr"/>
            <a:r>
              <a:rPr kumimoji="1" lang="ja-JP" altLang="en-US" dirty="0"/>
              <a:t>水質予測／最適化モデルの構築</a:t>
            </a:r>
          </a:p>
        </p:txBody>
      </p:sp>
      <p:sp>
        <p:nvSpPr>
          <p:cNvPr id="10" name="テキスト ボックス 9">
            <a:extLst>
              <a:ext uri="{FF2B5EF4-FFF2-40B4-BE49-F238E27FC236}">
                <a16:creationId xmlns:a16="http://schemas.microsoft.com/office/drawing/2014/main" id="{5DA19787-0CD7-4F59-A2AD-5F08825C2E15}"/>
              </a:ext>
            </a:extLst>
          </p:cNvPr>
          <p:cNvSpPr txBox="1"/>
          <p:nvPr/>
        </p:nvSpPr>
        <p:spPr>
          <a:xfrm>
            <a:off x="786213" y="1847268"/>
            <a:ext cx="2155978" cy="369332"/>
          </a:xfrm>
          <a:prstGeom prst="rect">
            <a:avLst/>
          </a:prstGeom>
          <a:noFill/>
        </p:spPr>
        <p:txBody>
          <a:bodyPr wrap="square" rtlCol="0">
            <a:spAutoFit/>
          </a:bodyPr>
          <a:lstStyle/>
          <a:p>
            <a:pPr marL="285750" indent="-285750" algn="ctr">
              <a:buFont typeface="Wingdings" panose="05000000000000000000" pitchFamily="2" charset="2"/>
              <a:buChar char="Ø"/>
            </a:pPr>
            <a:r>
              <a:rPr kumimoji="1" lang="ja-JP" altLang="en-US" dirty="0"/>
              <a:t>流量の温度補正</a:t>
            </a:r>
          </a:p>
        </p:txBody>
      </p:sp>
      <p:sp>
        <p:nvSpPr>
          <p:cNvPr id="11" name="テキスト ボックス 10">
            <a:extLst>
              <a:ext uri="{FF2B5EF4-FFF2-40B4-BE49-F238E27FC236}">
                <a16:creationId xmlns:a16="http://schemas.microsoft.com/office/drawing/2014/main" id="{0100A4E5-486D-4115-A34B-0AC32EC0E9AA}"/>
              </a:ext>
            </a:extLst>
          </p:cNvPr>
          <p:cNvSpPr txBox="1"/>
          <p:nvPr/>
        </p:nvSpPr>
        <p:spPr>
          <a:xfrm>
            <a:off x="786212" y="3731564"/>
            <a:ext cx="1808395" cy="369332"/>
          </a:xfrm>
          <a:prstGeom prst="rect">
            <a:avLst/>
          </a:prstGeom>
          <a:noFill/>
        </p:spPr>
        <p:txBody>
          <a:bodyPr wrap="square" rtlCol="0">
            <a:spAutoFit/>
          </a:bodyPr>
          <a:lstStyle/>
          <a:p>
            <a:pPr marL="285750" indent="-285750" algn="ctr">
              <a:buFont typeface="Wingdings" panose="05000000000000000000" pitchFamily="2" charset="2"/>
              <a:buChar char="Ø"/>
            </a:pPr>
            <a:r>
              <a:rPr kumimoji="1" lang="ja-JP" altLang="en-US" dirty="0"/>
              <a:t>薬液添加量</a:t>
            </a:r>
          </a:p>
        </p:txBody>
      </p:sp>
      <p:sp>
        <p:nvSpPr>
          <p:cNvPr id="13" name="テキスト ボックス 12">
            <a:extLst>
              <a:ext uri="{FF2B5EF4-FFF2-40B4-BE49-F238E27FC236}">
                <a16:creationId xmlns:a16="http://schemas.microsoft.com/office/drawing/2014/main" id="{AD3F8156-7721-4D27-86E8-D9DBC574ADFE}"/>
              </a:ext>
            </a:extLst>
          </p:cNvPr>
          <p:cNvSpPr txBox="1"/>
          <p:nvPr/>
        </p:nvSpPr>
        <p:spPr>
          <a:xfrm>
            <a:off x="6819666" y="4872382"/>
            <a:ext cx="4895078" cy="584775"/>
          </a:xfrm>
          <a:prstGeom prst="rect">
            <a:avLst/>
          </a:prstGeom>
          <a:noFill/>
        </p:spPr>
        <p:txBody>
          <a:bodyPr wrap="square" rtlCol="0">
            <a:spAutoFit/>
          </a:bodyPr>
          <a:lstStyle/>
          <a:p>
            <a:pPr algn="ctr"/>
            <a:r>
              <a:rPr kumimoji="1" lang="ja-JP" altLang="en-US" sz="1600" dirty="0"/>
              <a:t>水質基準などを守る範囲で、</a:t>
            </a:r>
            <a:endParaRPr kumimoji="1" lang="en-US" altLang="ja-JP" sz="1600" dirty="0"/>
          </a:p>
          <a:p>
            <a:pPr algn="ctr"/>
            <a:r>
              <a:rPr kumimoji="1" lang="ja-JP" altLang="en-US" sz="1600" dirty="0"/>
              <a:t>薬液添加量や圧力操作を決定</a:t>
            </a:r>
          </a:p>
        </p:txBody>
      </p:sp>
      <p:cxnSp>
        <p:nvCxnSpPr>
          <p:cNvPr id="14" name="直線矢印コネクタ 13">
            <a:extLst>
              <a:ext uri="{FF2B5EF4-FFF2-40B4-BE49-F238E27FC236}">
                <a16:creationId xmlns:a16="http://schemas.microsoft.com/office/drawing/2014/main" id="{99663A9A-0B17-496D-ACCB-5B88C57CD5E0}"/>
              </a:ext>
            </a:extLst>
          </p:cNvPr>
          <p:cNvCxnSpPr/>
          <p:nvPr/>
        </p:nvCxnSpPr>
        <p:spPr>
          <a:xfrm flipV="1">
            <a:off x="6691144" y="3135527"/>
            <a:ext cx="0" cy="9846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3E9064B3-8841-4E06-A344-D70C958D1A73}"/>
              </a:ext>
            </a:extLst>
          </p:cNvPr>
          <p:cNvCxnSpPr>
            <a:cxnSpLocks/>
          </p:cNvCxnSpPr>
          <p:nvPr/>
        </p:nvCxnSpPr>
        <p:spPr>
          <a:xfrm>
            <a:off x="6691144" y="4120867"/>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B2910216-2578-44F6-9E12-C589B46AC967}"/>
              </a:ext>
            </a:extLst>
          </p:cNvPr>
          <p:cNvCxnSpPr/>
          <p:nvPr/>
        </p:nvCxnSpPr>
        <p:spPr>
          <a:xfrm flipV="1">
            <a:off x="9743994" y="3150753"/>
            <a:ext cx="0" cy="9846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081A4457-22D6-4DED-BD81-47079A45310A}"/>
              </a:ext>
            </a:extLst>
          </p:cNvPr>
          <p:cNvCxnSpPr>
            <a:cxnSpLocks/>
          </p:cNvCxnSpPr>
          <p:nvPr/>
        </p:nvCxnSpPr>
        <p:spPr>
          <a:xfrm>
            <a:off x="9788642" y="4120155"/>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82943B10-819F-48FB-A7CF-D9FB050396B0}"/>
              </a:ext>
            </a:extLst>
          </p:cNvPr>
          <p:cNvSpPr txBox="1"/>
          <p:nvPr/>
        </p:nvSpPr>
        <p:spPr>
          <a:xfrm>
            <a:off x="9866670" y="3068980"/>
            <a:ext cx="1626323" cy="338554"/>
          </a:xfrm>
          <a:prstGeom prst="rect">
            <a:avLst/>
          </a:prstGeom>
          <a:noFill/>
        </p:spPr>
        <p:txBody>
          <a:bodyPr wrap="square" rtlCol="0">
            <a:spAutoFit/>
          </a:bodyPr>
          <a:lstStyle/>
          <a:p>
            <a:pPr algn="ctr"/>
            <a:r>
              <a:rPr kumimoji="1" lang="ja-JP" altLang="en-US" sz="1600" dirty="0"/>
              <a:t>膜後の水質</a:t>
            </a:r>
          </a:p>
        </p:txBody>
      </p:sp>
      <p:sp>
        <p:nvSpPr>
          <p:cNvPr id="19" name="テキスト ボックス 18">
            <a:extLst>
              <a:ext uri="{FF2B5EF4-FFF2-40B4-BE49-F238E27FC236}">
                <a16:creationId xmlns:a16="http://schemas.microsoft.com/office/drawing/2014/main" id="{6D8267ED-A121-4ADA-BF7D-E3CB0B75D3B5}"/>
              </a:ext>
            </a:extLst>
          </p:cNvPr>
          <p:cNvSpPr txBox="1"/>
          <p:nvPr/>
        </p:nvSpPr>
        <p:spPr>
          <a:xfrm>
            <a:off x="6827522" y="3074930"/>
            <a:ext cx="1578116" cy="338554"/>
          </a:xfrm>
          <a:prstGeom prst="rect">
            <a:avLst/>
          </a:prstGeom>
          <a:noFill/>
        </p:spPr>
        <p:txBody>
          <a:bodyPr wrap="square" rtlCol="0">
            <a:spAutoFit/>
          </a:bodyPr>
          <a:lstStyle/>
          <a:p>
            <a:pPr algn="ctr"/>
            <a:r>
              <a:rPr kumimoji="1" lang="ja-JP" altLang="en-US" sz="1600" dirty="0"/>
              <a:t>膜前のデータ</a:t>
            </a:r>
          </a:p>
        </p:txBody>
      </p:sp>
      <p:sp>
        <p:nvSpPr>
          <p:cNvPr id="20" name="フリーフォーム: 図形 19">
            <a:extLst>
              <a:ext uri="{FF2B5EF4-FFF2-40B4-BE49-F238E27FC236}">
                <a16:creationId xmlns:a16="http://schemas.microsoft.com/office/drawing/2014/main" id="{AE7647CD-4DFA-4339-98A1-DE13861B1DA5}"/>
              </a:ext>
            </a:extLst>
          </p:cNvPr>
          <p:cNvSpPr/>
          <p:nvPr/>
        </p:nvSpPr>
        <p:spPr>
          <a:xfrm>
            <a:off x="6837010" y="3421353"/>
            <a:ext cx="1451912" cy="494877"/>
          </a:xfrm>
          <a:custGeom>
            <a:avLst/>
            <a:gdLst>
              <a:gd name="connsiteX0" fmla="*/ 0 w 9544050"/>
              <a:gd name="connsiteY0" fmla="*/ 1146396 h 1478499"/>
              <a:gd name="connsiteX1" fmla="*/ 2324100 w 9544050"/>
              <a:gd name="connsiteY1" fmla="*/ 3396 h 1478499"/>
              <a:gd name="connsiteX2" fmla="*/ 4800600 w 9544050"/>
              <a:gd name="connsiteY2" fmla="*/ 1470246 h 1478499"/>
              <a:gd name="connsiteX3" fmla="*/ 6953250 w 9544050"/>
              <a:gd name="connsiteY3" fmla="*/ 632046 h 1478499"/>
              <a:gd name="connsiteX4" fmla="*/ 8248650 w 9544050"/>
              <a:gd name="connsiteY4" fmla="*/ 1374996 h 1478499"/>
              <a:gd name="connsiteX5" fmla="*/ 9544050 w 9544050"/>
              <a:gd name="connsiteY5" fmla="*/ 117696 h 147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4050" h="1478499">
                <a:moveTo>
                  <a:pt x="0" y="1146396"/>
                </a:moveTo>
                <a:cubicBezTo>
                  <a:pt x="762000" y="547908"/>
                  <a:pt x="1524000" y="-50579"/>
                  <a:pt x="2324100" y="3396"/>
                </a:cubicBezTo>
                <a:cubicBezTo>
                  <a:pt x="3124200" y="57371"/>
                  <a:pt x="4029075" y="1365471"/>
                  <a:pt x="4800600" y="1470246"/>
                </a:cubicBezTo>
                <a:cubicBezTo>
                  <a:pt x="5572125" y="1575021"/>
                  <a:pt x="6378575" y="647921"/>
                  <a:pt x="6953250" y="632046"/>
                </a:cubicBezTo>
                <a:cubicBezTo>
                  <a:pt x="7527925" y="616171"/>
                  <a:pt x="7816850" y="1460721"/>
                  <a:pt x="8248650" y="1374996"/>
                </a:cubicBezTo>
                <a:cubicBezTo>
                  <a:pt x="8680450" y="1289271"/>
                  <a:pt x="9112250" y="703483"/>
                  <a:pt x="9544050" y="1176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リーフォーム: 図形 21">
            <a:extLst>
              <a:ext uri="{FF2B5EF4-FFF2-40B4-BE49-F238E27FC236}">
                <a16:creationId xmlns:a16="http://schemas.microsoft.com/office/drawing/2014/main" id="{2C8CD3EB-83C5-4620-ABF4-96C0AF0B92BD}"/>
              </a:ext>
            </a:extLst>
          </p:cNvPr>
          <p:cNvSpPr/>
          <p:nvPr/>
        </p:nvSpPr>
        <p:spPr>
          <a:xfrm>
            <a:off x="9953875" y="3609385"/>
            <a:ext cx="1451912" cy="89007"/>
          </a:xfrm>
          <a:custGeom>
            <a:avLst/>
            <a:gdLst>
              <a:gd name="connsiteX0" fmla="*/ 0 w 9544050"/>
              <a:gd name="connsiteY0" fmla="*/ 1146396 h 1478499"/>
              <a:gd name="connsiteX1" fmla="*/ 2324100 w 9544050"/>
              <a:gd name="connsiteY1" fmla="*/ 3396 h 1478499"/>
              <a:gd name="connsiteX2" fmla="*/ 4800600 w 9544050"/>
              <a:gd name="connsiteY2" fmla="*/ 1470246 h 1478499"/>
              <a:gd name="connsiteX3" fmla="*/ 6953250 w 9544050"/>
              <a:gd name="connsiteY3" fmla="*/ 632046 h 1478499"/>
              <a:gd name="connsiteX4" fmla="*/ 8248650 w 9544050"/>
              <a:gd name="connsiteY4" fmla="*/ 1374996 h 1478499"/>
              <a:gd name="connsiteX5" fmla="*/ 9544050 w 9544050"/>
              <a:gd name="connsiteY5" fmla="*/ 117696 h 147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4050" h="1478499">
                <a:moveTo>
                  <a:pt x="0" y="1146396"/>
                </a:moveTo>
                <a:cubicBezTo>
                  <a:pt x="762000" y="547908"/>
                  <a:pt x="1524000" y="-50579"/>
                  <a:pt x="2324100" y="3396"/>
                </a:cubicBezTo>
                <a:cubicBezTo>
                  <a:pt x="3124200" y="57371"/>
                  <a:pt x="4029075" y="1365471"/>
                  <a:pt x="4800600" y="1470246"/>
                </a:cubicBezTo>
                <a:cubicBezTo>
                  <a:pt x="5572125" y="1575021"/>
                  <a:pt x="6378575" y="647921"/>
                  <a:pt x="6953250" y="632046"/>
                </a:cubicBezTo>
                <a:cubicBezTo>
                  <a:pt x="7527925" y="616171"/>
                  <a:pt x="7816850" y="1460721"/>
                  <a:pt x="8248650" y="1374996"/>
                </a:cubicBezTo>
                <a:cubicBezTo>
                  <a:pt x="8680450" y="1289271"/>
                  <a:pt x="9112250" y="703483"/>
                  <a:pt x="9544050" y="1176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952A1E29-CB84-4103-8C33-15BE17010BF5}"/>
              </a:ext>
            </a:extLst>
          </p:cNvPr>
          <p:cNvCxnSpPr/>
          <p:nvPr/>
        </p:nvCxnSpPr>
        <p:spPr>
          <a:xfrm>
            <a:off x="9787536" y="3606712"/>
            <a:ext cx="1842806" cy="0"/>
          </a:xfrm>
          <a:prstGeom prst="line">
            <a:avLst/>
          </a:prstGeom>
          <a:ln w="19050">
            <a:solidFill>
              <a:schemeClr val="bg1">
                <a:lumMod val="65000"/>
              </a:schemeClr>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AE801FFB-B531-4229-925D-BC53B5D22139}"/>
              </a:ext>
            </a:extLst>
          </p:cNvPr>
          <p:cNvSpPr txBox="1"/>
          <p:nvPr/>
        </p:nvSpPr>
        <p:spPr>
          <a:xfrm>
            <a:off x="8123114" y="3858545"/>
            <a:ext cx="591312" cy="261610"/>
          </a:xfrm>
          <a:prstGeom prst="rect">
            <a:avLst/>
          </a:prstGeom>
          <a:noFill/>
        </p:spPr>
        <p:txBody>
          <a:bodyPr wrap="square" rtlCol="0">
            <a:spAutoFit/>
          </a:bodyPr>
          <a:lstStyle/>
          <a:p>
            <a:pPr algn="ctr"/>
            <a:r>
              <a:rPr kumimoji="1" lang="ja-JP" altLang="en-US" sz="1100" dirty="0"/>
              <a:t>時間</a:t>
            </a:r>
          </a:p>
        </p:txBody>
      </p:sp>
      <p:sp>
        <p:nvSpPr>
          <p:cNvPr id="26" name="テキスト ボックス 25">
            <a:extLst>
              <a:ext uri="{FF2B5EF4-FFF2-40B4-BE49-F238E27FC236}">
                <a16:creationId xmlns:a16="http://schemas.microsoft.com/office/drawing/2014/main" id="{9FF00CB9-648B-48AF-8379-B221B2FEF912}"/>
              </a:ext>
            </a:extLst>
          </p:cNvPr>
          <p:cNvSpPr txBox="1"/>
          <p:nvPr/>
        </p:nvSpPr>
        <p:spPr>
          <a:xfrm>
            <a:off x="11249806" y="3858545"/>
            <a:ext cx="591312" cy="261610"/>
          </a:xfrm>
          <a:prstGeom prst="rect">
            <a:avLst/>
          </a:prstGeom>
          <a:noFill/>
        </p:spPr>
        <p:txBody>
          <a:bodyPr wrap="square" rtlCol="0">
            <a:spAutoFit/>
          </a:bodyPr>
          <a:lstStyle/>
          <a:p>
            <a:pPr algn="ctr"/>
            <a:r>
              <a:rPr kumimoji="1" lang="ja-JP" altLang="en-US" sz="1100" dirty="0"/>
              <a:t>時間</a:t>
            </a:r>
          </a:p>
        </p:txBody>
      </p:sp>
      <p:sp>
        <p:nvSpPr>
          <p:cNvPr id="27" name="矢印: 下 26">
            <a:extLst>
              <a:ext uri="{FF2B5EF4-FFF2-40B4-BE49-F238E27FC236}">
                <a16:creationId xmlns:a16="http://schemas.microsoft.com/office/drawing/2014/main" id="{F8748F71-ABFC-4595-A7C1-97EC78774201}"/>
              </a:ext>
            </a:extLst>
          </p:cNvPr>
          <p:cNvSpPr/>
          <p:nvPr/>
        </p:nvSpPr>
        <p:spPr>
          <a:xfrm rot="16200000">
            <a:off x="9028249" y="3247132"/>
            <a:ext cx="283388" cy="490885"/>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矢印: 下 27">
            <a:extLst>
              <a:ext uri="{FF2B5EF4-FFF2-40B4-BE49-F238E27FC236}">
                <a16:creationId xmlns:a16="http://schemas.microsoft.com/office/drawing/2014/main" id="{236A932C-2980-497B-B7D5-620AA6098D67}"/>
              </a:ext>
            </a:extLst>
          </p:cNvPr>
          <p:cNvSpPr/>
          <p:nvPr/>
        </p:nvSpPr>
        <p:spPr>
          <a:xfrm rot="5400000">
            <a:off x="9006604" y="3685302"/>
            <a:ext cx="283388" cy="490885"/>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テキスト ボックス 28">
            <a:extLst>
              <a:ext uri="{FF2B5EF4-FFF2-40B4-BE49-F238E27FC236}">
                <a16:creationId xmlns:a16="http://schemas.microsoft.com/office/drawing/2014/main" id="{6D7C73EA-D64B-4F73-A1C1-6E645C041C39}"/>
              </a:ext>
            </a:extLst>
          </p:cNvPr>
          <p:cNvSpPr txBox="1"/>
          <p:nvPr/>
        </p:nvSpPr>
        <p:spPr>
          <a:xfrm>
            <a:off x="8356779" y="2785588"/>
            <a:ext cx="1626323" cy="338554"/>
          </a:xfrm>
          <a:prstGeom prst="rect">
            <a:avLst/>
          </a:prstGeom>
          <a:noFill/>
        </p:spPr>
        <p:txBody>
          <a:bodyPr wrap="square" rtlCol="0">
            <a:spAutoFit/>
          </a:bodyPr>
          <a:lstStyle/>
          <a:p>
            <a:pPr algn="ctr"/>
            <a:r>
              <a:rPr kumimoji="1" lang="ja-JP" altLang="en-US" sz="1600" dirty="0"/>
              <a:t>予測</a:t>
            </a:r>
          </a:p>
        </p:txBody>
      </p:sp>
      <p:sp>
        <p:nvSpPr>
          <p:cNvPr id="30" name="テキスト ボックス 29">
            <a:extLst>
              <a:ext uri="{FF2B5EF4-FFF2-40B4-BE49-F238E27FC236}">
                <a16:creationId xmlns:a16="http://schemas.microsoft.com/office/drawing/2014/main" id="{FA40267B-5C19-4AA1-8F06-A4E3B6D5614B}"/>
              </a:ext>
            </a:extLst>
          </p:cNvPr>
          <p:cNvSpPr txBox="1"/>
          <p:nvPr/>
        </p:nvSpPr>
        <p:spPr>
          <a:xfrm>
            <a:off x="8386014" y="4289662"/>
            <a:ext cx="1626323" cy="338554"/>
          </a:xfrm>
          <a:prstGeom prst="rect">
            <a:avLst/>
          </a:prstGeom>
          <a:noFill/>
        </p:spPr>
        <p:txBody>
          <a:bodyPr wrap="square" rtlCol="0">
            <a:spAutoFit/>
          </a:bodyPr>
          <a:lstStyle/>
          <a:p>
            <a:pPr algn="ctr"/>
            <a:r>
              <a:rPr kumimoji="1" lang="ja-JP" altLang="en-US" sz="1600" dirty="0"/>
              <a:t>最適化</a:t>
            </a:r>
          </a:p>
        </p:txBody>
      </p:sp>
      <p:cxnSp>
        <p:nvCxnSpPr>
          <p:cNvPr id="32" name="直線矢印コネクタ 31">
            <a:extLst>
              <a:ext uri="{FF2B5EF4-FFF2-40B4-BE49-F238E27FC236}">
                <a16:creationId xmlns:a16="http://schemas.microsoft.com/office/drawing/2014/main" id="{E0FFF7C3-F917-44DC-A30D-96C38BFD59C2}"/>
              </a:ext>
            </a:extLst>
          </p:cNvPr>
          <p:cNvCxnSpPr/>
          <p:nvPr/>
        </p:nvCxnSpPr>
        <p:spPr>
          <a:xfrm flipV="1">
            <a:off x="1005693" y="2347577"/>
            <a:ext cx="0" cy="9846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BD53735C-3A03-4ACE-A2CD-00B545C79C25}"/>
              </a:ext>
            </a:extLst>
          </p:cNvPr>
          <p:cNvCxnSpPr>
            <a:cxnSpLocks/>
          </p:cNvCxnSpPr>
          <p:nvPr/>
        </p:nvCxnSpPr>
        <p:spPr>
          <a:xfrm>
            <a:off x="1005693" y="3332917"/>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C1D368F2-9467-447D-9F18-1B96052DE851}"/>
              </a:ext>
            </a:extLst>
          </p:cNvPr>
          <p:cNvSpPr txBox="1"/>
          <p:nvPr/>
        </p:nvSpPr>
        <p:spPr>
          <a:xfrm>
            <a:off x="1099183" y="2520352"/>
            <a:ext cx="1578116" cy="338554"/>
          </a:xfrm>
          <a:prstGeom prst="rect">
            <a:avLst/>
          </a:prstGeom>
          <a:noFill/>
        </p:spPr>
        <p:txBody>
          <a:bodyPr wrap="square" rtlCol="0">
            <a:spAutoFit/>
          </a:bodyPr>
          <a:lstStyle/>
          <a:p>
            <a:pPr algn="ctr"/>
            <a:r>
              <a:rPr kumimoji="1" lang="ja-JP" altLang="en-US" sz="1600" dirty="0"/>
              <a:t>流量が一定の図</a:t>
            </a:r>
          </a:p>
        </p:txBody>
      </p:sp>
      <p:sp>
        <p:nvSpPr>
          <p:cNvPr id="35" name="矢印: 下 34">
            <a:extLst>
              <a:ext uri="{FF2B5EF4-FFF2-40B4-BE49-F238E27FC236}">
                <a16:creationId xmlns:a16="http://schemas.microsoft.com/office/drawing/2014/main" id="{C9B600B7-A803-437E-8332-6BA8C4683AAC}"/>
              </a:ext>
            </a:extLst>
          </p:cNvPr>
          <p:cNvSpPr/>
          <p:nvPr/>
        </p:nvSpPr>
        <p:spPr>
          <a:xfrm rot="16200000">
            <a:off x="3045940" y="2632868"/>
            <a:ext cx="283388" cy="490885"/>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6" name="直線矢印コネクタ 35">
            <a:extLst>
              <a:ext uri="{FF2B5EF4-FFF2-40B4-BE49-F238E27FC236}">
                <a16:creationId xmlns:a16="http://schemas.microsoft.com/office/drawing/2014/main" id="{74C4C48E-EEA8-43E2-8246-6508B7889D21}"/>
              </a:ext>
            </a:extLst>
          </p:cNvPr>
          <p:cNvCxnSpPr/>
          <p:nvPr/>
        </p:nvCxnSpPr>
        <p:spPr>
          <a:xfrm flipV="1">
            <a:off x="3741732" y="2372132"/>
            <a:ext cx="0" cy="9846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FAE954A1-FBA6-43B8-B0DC-60E110B97446}"/>
              </a:ext>
            </a:extLst>
          </p:cNvPr>
          <p:cNvCxnSpPr>
            <a:cxnSpLocks/>
          </p:cNvCxnSpPr>
          <p:nvPr/>
        </p:nvCxnSpPr>
        <p:spPr>
          <a:xfrm>
            <a:off x="3741732" y="3357472"/>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E92E7AE3-C4FE-4BF4-9A15-04C79D839D8C}"/>
              </a:ext>
            </a:extLst>
          </p:cNvPr>
          <p:cNvSpPr txBox="1"/>
          <p:nvPr/>
        </p:nvSpPr>
        <p:spPr>
          <a:xfrm>
            <a:off x="3835222" y="2423733"/>
            <a:ext cx="1578116" cy="584775"/>
          </a:xfrm>
          <a:prstGeom prst="rect">
            <a:avLst/>
          </a:prstGeom>
          <a:noFill/>
        </p:spPr>
        <p:txBody>
          <a:bodyPr wrap="square" rtlCol="0">
            <a:spAutoFit/>
          </a:bodyPr>
          <a:lstStyle/>
          <a:p>
            <a:pPr algn="ctr"/>
            <a:r>
              <a:rPr kumimoji="1" lang="ja-JP" altLang="en-US" sz="1600" dirty="0"/>
              <a:t>温度補正された流量イメージ</a:t>
            </a:r>
          </a:p>
        </p:txBody>
      </p:sp>
      <p:sp>
        <p:nvSpPr>
          <p:cNvPr id="40" name="テキスト ボックス 39">
            <a:extLst>
              <a:ext uri="{FF2B5EF4-FFF2-40B4-BE49-F238E27FC236}">
                <a16:creationId xmlns:a16="http://schemas.microsoft.com/office/drawing/2014/main" id="{D0F67416-14DD-4AB0-81F8-4F1BEB9D7345}"/>
              </a:ext>
            </a:extLst>
          </p:cNvPr>
          <p:cNvSpPr txBox="1"/>
          <p:nvPr/>
        </p:nvSpPr>
        <p:spPr>
          <a:xfrm>
            <a:off x="772077" y="4698599"/>
            <a:ext cx="1808395" cy="369332"/>
          </a:xfrm>
          <a:prstGeom prst="rect">
            <a:avLst/>
          </a:prstGeom>
          <a:noFill/>
        </p:spPr>
        <p:txBody>
          <a:bodyPr wrap="square" rtlCol="0">
            <a:spAutoFit/>
          </a:bodyPr>
          <a:lstStyle/>
          <a:p>
            <a:pPr marL="285750" indent="-285750" algn="ctr">
              <a:buFont typeface="Wingdings" panose="05000000000000000000" pitchFamily="2" charset="2"/>
              <a:buChar char="Ø"/>
            </a:pPr>
            <a:r>
              <a:rPr kumimoji="1" lang="ja-JP" altLang="en-US" dirty="0"/>
              <a:t>塩分除去率</a:t>
            </a:r>
          </a:p>
        </p:txBody>
      </p:sp>
      <p:sp>
        <p:nvSpPr>
          <p:cNvPr id="2" name="矢印: 下 1">
            <a:extLst>
              <a:ext uri="{FF2B5EF4-FFF2-40B4-BE49-F238E27FC236}">
                <a16:creationId xmlns:a16="http://schemas.microsoft.com/office/drawing/2014/main" id="{E83C750A-08D6-BC8D-4855-42B62C5A4BE7}"/>
              </a:ext>
            </a:extLst>
          </p:cNvPr>
          <p:cNvSpPr/>
          <p:nvPr/>
        </p:nvSpPr>
        <p:spPr>
          <a:xfrm rot="16200000">
            <a:off x="9028248" y="3242678"/>
            <a:ext cx="283388" cy="490885"/>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矢印: 下 3">
            <a:extLst>
              <a:ext uri="{FF2B5EF4-FFF2-40B4-BE49-F238E27FC236}">
                <a16:creationId xmlns:a16="http://schemas.microsoft.com/office/drawing/2014/main" id="{898BAA4C-D92D-96F9-FC36-90C31A83045D}"/>
              </a:ext>
            </a:extLst>
          </p:cNvPr>
          <p:cNvSpPr/>
          <p:nvPr/>
        </p:nvSpPr>
        <p:spPr>
          <a:xfrm rot="5400000">
            <a:off x="9006603" y="3680848"/>
            <a:ext cx="283388" cy="490885"/>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102599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4974"/>
            <a:ext cx="11400125" cy="518094"/>
          </a:xfrm>
        </p:spPr>
        <p:txBody>
          <a:bodyPr/>
          <a:lstStyle/>
          <a:p>
            <a:r>
              <a:rPr lang="en-US" altLang="ja-JP" dirty="0"/>
              <a:t>Objective of RO Optimization</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945371"/>
            <a:ext cx="11341887" cy="600165"/>
          </a:xfrm>
        </p:spPr>
        <p:txBody>
          <a:bodyPr/>
          <a:lstStyle/>
          <a:p>
            <a:r>
              <a:rPr lang="en-US" altLang="ja-JP" dirty="0"/>
              <a:t>Operating costs are minimized considering RO membrane condition within the range of maintaining water quality and flow rate. </a:t>
            </a:r>
          </a:p>
          <a:p>
            <a:pPr lvl="1"/>
            <a:r>
              <a:rPr lang="en-US" altLang="ja-JP" sz="1800" dirty="0"/>
              <a:t>Maintaining high recovery rate, good water quality (high salt rejection), and extending RO membrane life.</a:t>
            </a:r>
          </a:p>
        </p:txBody>
      </p:sp>
      <p:sp>
        <p:nvSpPr>
          <p:cNvPr id="56" name="テキスト ボックス 55">
            <a:extLst>
              <a:ext uri="{FF2B5EF4-FFF2-40B4-BE49-F238E27FC236}">
                <a16:creationId xmlns:a16="http://schemas.microsoft.com/office/drawing/2014/main" id="{0B0BEDCB-767B-479F-9A9F-C888EB94015B}"/>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RO</a:t>
            </a:r>
            <a:r>
              <a:rPr lang="ja-JP" altLang="en-US" sz="1600" b="1" dirty="0">
                <a:solidFill>
                  <a:schemeClr val="bg1"/>
                </a:solidFill>
              </a:rPr>
              <a:t> </a:t>
            </a:r>
            <a:r>
              <a:rPr lang="en-US" altLang="ja-JP" sz="1600" b="1" dirty="0">
                <a:solidFill>
                  <a:schemeClr val="bg1"/>
                </a:solidFill>
              </a:rPr>
              <a:t>Analytical Policy</a:t>
            </a:r>
            <a:endParaRPr kumimoji="1" lang="ja-JP" altLang="en-US" sz="1600" b="1" dirty="0">
              <a:solidFill>
                <a:schemeClr val="bg1"/>
              </a:solidFill>
            </a:endParaRPr>
          </a:p>
        </p:txBody>
      </p:sp>
      <p:sp>
        <p:nvSpPr>
          <p:cNvPr id="10" name="吹き出し: 角を丸めた四角形 9">
            <a:extLst>
              <a:ext uri="{FF2B5EF4-FFF2-40B4-BE49-F238E27FC236}">
                <a16:creationId xmlns:a16="http://schemas.microsoft.com/office/drawing/2014/main" id="{5952D48D-5FF1-2018-235A-0DAE8AA60894}"/>
              </a:ext>
            </a:extLst>
          </p:cNvPr>
          <p:cNvSpPr/>
          <p:nvPr/>
        </p:nvSpPr>
        <p:spPr>
          <a:xfrm>
            <a:off x="1498589" y="4825901"/>
            <a:ext cx="3126963" cy="1083307"/>
          </a:xfrm>
          <a:prstGeom prst="wedgeRoundRectCallout">
            <a:avLst>
              <a:gd name="adj1" fmla="val 91351"/>
              <a:gd name="adj2" fmla="val -70237"/>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en-US" altLang="ja-JP" dirty="0">
                <a:solidFill>
                  <a:schemeClr val="tx1"/>
                </a:solidFill>
              </a:rPr>
              <a:t>Clogging due to fouling
Scaling by crystallization
Bio-fouling by deposit</a:t>
            </a:r>
            <a:endParaRPr kumimoji="1" lang="ja-JP" altLang="en-US" sz="1600" dirty="0">
              <a:solidFill>
                <a:schemeClr val="tx1"/>
              </a:solidFill>
            </a:endParaRPr>
          </a:p>
        </p:txBody>
      </p:sp>
      <p:sp>
        <p:nvSpPr>
          <p:cNvPr id="11" name="正方形/長方形 10">
            <a:extLst>
              <a:ext uri="{FF2B5EF4-FFF2-40B4-BE49-F238E27FC236}">
                <a16:creationId xmlns:a16="http://schemas.microsoft.com/office/drawing/2014/main" id="{F3F3687E-907C-BF9C-5F65-073A327EEC77}"/>
              </a:ext>
            </a:extLst>
          </p:cNvPr>
          <p:cNvSpPr/>
          <p:nvPr/>
        </p:nvSpPr>
        <p:spPr>
          <a:xfrm>
            <a:off x="6158646" y="3644652"/>
            <a:ext cx="1153527" cy="3433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RO</a:t>
            </a:r>
            <a:endParaRPr kumimoji="1" lang="ja-JP" altLang="en-US" dirty="0">
              <a:solidFill>
                <a:schemeClr val="tx1"/>
              </a:solidFill>
            </a:endParaRPr>
          </a:p>
        </p:txBody>
      </p:sp>
      <p:cxnSp>
        <p:nvCxnSpPr>
          <p:cNvPr id="12" name="直線矢印コネクタ 11">
            <a:extLst>
              <a:ext uri="{FF2B5EF4-FFF2-40B4-BE49-F238E27FC236}">
                <a16:creationId xmlns:a16="http://schemas.microsoft.com/office/drawing/2014/main" id="{54ABA588-B906-9536-D26F-488E3E1235D5}"/>
              </a:ext>
            </a:extLst>
          </p:cNvPr>
          <p:cNvCxnSpPr>
            <a:cxnSpLocks/>
            <a:stCxn id="28" idx="3"/>
            <a:endCxn id="11" idx="1"/>
          </p:cNvCxnSpPr>
          <p:nvPr/>
        </p:nvCxnSpPr>
        <p:spPr>
          <a:xfrm>
            <a:off x="3596162" y="3816333"/>
            <a:ext cx="256248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613BEA91-3960-C0EE-CC1F-F7AE88B8BB3E}"/>
              </a:ext>
            </a:extLst>
          </p:cNvPr>
          <p:cNvCxnSpPr>
            <a:cxnSpLocks/>
            <a:stCxn id="11" idx="3"/>
            <a:endCxn id="47" idx="1"/>
          </p:cNvCxnSpPr>
          <p:nvPr/>
        </p:nvCxnSpPr>
        <p:spPr>
          <a:xfrm>
            <a:off x="7312173" y="3816333"/>
            <a:ext cx="706104" cy="49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3" name="矢印: 下 22">
            <a:extLst>
              <a:ext uri="{FF2B5EF4-FFF2-40B4-BE49-F238E27FC236}">
                <a16:creationId xmlns:a16="http://schemas.microsoft.com/office/drawing/2014/main" id="{E33104C1-D413-BA19-9CD7-1F47665ED18D}"/>
              </a:ext>
            </a:extLst>
          </p:cNvPr>
          <p:cNvSpPr/>
          <p:nvPr/>
        </p:nvSpPr>
        <p:spPr>
          <a:xfrm>
            <a:off x="1619239" y="3275753"/>
            <a:ext cx="283388" cy="49088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矢印: 下 25">
            <a:extLst>
              <a:ext uri="{FF2B5EF4-FFF2-40B4-BE49-F238E27FC236}">
                <a16:creationId xmlns:a16="http://schemas.microsoft.com/office/drawing/2014/main" id="{B63A9C48-AE43-3CEC-4B4F-A250D0FF5883}"/>
              </a:ext>
            </a:extLst>
          </p:cNvPr>
          <p:cNvSpPr/>
          <p:nvPr/>
        </p:nvSpPr>
        <p:spPr>
          <a:xfrm>
            <a:off x="4717427" y="3275753"/>
            <a:ext cx="283388" cy="49088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F5B17D44-0E61-DB92-EDBF-2036DEC8BE16}"/>
              </a:ext>
            </a:extLst>
          </p:cNvPr>
          <p:cNvSpPr txBox="1"/>
          <p:nvPr/>
        </p:nvSpPr>
        <p:spPr>
          <a:xfrm>
            <a:off x="755050" y="2642705"/>
            <a:ext cx="2063181" cy="646331"/>
          </a:xfrm>
          <a:prstGeom prst="rect">
            <a:avLst/>
          </a:prstGeom>
          <a:noFill/>
        </p:spPr>
        <p:txBody>
          <a:bodyPr wrap="square" rtlCol="0">
            <a:spAutoFit/>
          </a:bodyPr>
          <a:lstStyle/>
          <a:p>
            <a:pPr algn="ctr"/>
            <a:r>
              <a:rPr kumimoji="1" lang="en-US" altLang="ja-JP" dirty="0"/>
              <a:t>Disinfection/ </a:t>
            </a:r>
            <a:r>
              <a:rPr kumimoji="1" lang="en-US" altLang="ja-JP" dirty="0" err="1"/>
              <a:t>NaClO</a:t>
            </a:r>
            <a:endParaRPr kumimoji="1" lang="ja-JP" altLang="en-US" dirty="0"/>
          </a:p>
        </p:txBody>
      </p:sp>
      <p:sp>
        <p:nvSpPr>
          <p:cNvPr id="28" name="正方形/長方形 27">
            <a:extLst>
              <a:ext uri="{FF2B5EF4-FFF2-40B4-BE49-F238E27FC236}">
                <a16:creationId xmlns:a16="http://schemas.microsoft.com/office/drawing/2014/main" id="{45E1CD20-B2FA-1106-8A25-64C407B80B5B}"/>
              </a:ext>
            </a:extLst>
          </p:cNvPr>
          <p:cNvSpPr/>
          <p:nvPr/>
        </p:nvSpPr>
        <p:spPr>
          <a:xfrm>
            <a:off x="2599729" y="3608600"/>
            <a:ext cx="996433" cy="4154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UF</a:t>
            </a:r>
            <a:endParaRPr kumimoji="1" lang="ja-JP" altLang="en-US" dirty="0">
              <a:solidFill>
                <a:schemeClr val="tx1"/>
              </a:solidFill>
            </a:endParaRPr>
          </a:p>
        </p:txBody>
      </p:sp>
      <p:cxnSp>
        <p:nvCxnSpPr>
          <p:cNvPr id="29" name="直線矢印コネクタ 28">
            <a:extLst>
              <a:ext uri="{FF2B5EF4-FFF2-40B4-BE49-F238E27FC236}">
                <a16:creationId xmlns:a16="http://schemas.microsoft.com/office/drawing/2014/main" id="{C58D7C29-0E1A-E9B3-0D9F-933DAB2CF989}"/>
              </a:ext>
            </a:extLst>
          </p:cNvPr>
          <p:cNvCxnSpPr>
            <a:cxnSpLocks/>
            <a:endCxn id="28" idx="1"/>
          </p:cNvCxnSpPr>
          <p:nvPr/>
        </p:nvCxnSpPr>
        <p:spPr>
          <a:xfrm>
            <a:off x="339509" y="3816333"/>
            <a:ext cx="226022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00F8AF3E-9A65-023E-F903-83FA935C6F58}"/>
              </a:ext>
            </a:extLst>
          </p:cNvPr>
          <p:cNvSpPr txBox="1"/>
          <p:nvPr/>
        </p:nvSpPr>
        <p:spPr>
          <a:xfrm>
            <a:off x="3551044" y="2662190"/>
            <a:ext cx="2707535" cy="646331"/>
          </a:xfrm>
          <a:prstGeom prst="rect">
            <a:avLst/>
          </a:prstGeom>
          <a:noFill/>
        </p:spPr>
        <p:txBody>
          <a:bodyPr wrap="square" rtlCol="0">
            <a:spAutoFit/>
          </a:bodyPr>
          <a:lstStyle/>
          <a:p>
            <a:pPr algn="ctr"/>
            <a:r>
              <a:rPr kumimoji="1" lang="en-US" altLang="ja-JP" dirty="0"/>
              <a:t>Clogging Prevention/ Anti-</a:t>
            </a:r>
            <a:r>
              <a:rPr kumimoji="1" lang="en-US" altLang="ja-JP" dirty="0" err="1"/>
              <a:t>Scalant</a:t>
            </a:r>
            <a:endParaRPr kumimoji="1" lang="ja-JP" altLang="en-US" dirty="0"/>
          </a:p>
        </p:txBody>
      </p:sp>
      <p:sp>
        <p:nvSpPr>
          <p:cNvPr id="31" name="テキスト ボックス 30">
            <a:extLst>
              <a:ext uri="{FF2B5EF4-FFF2-40B4-BE49-F238E27FC236}">
                <a16:creationId xmlns:a16="http://schemas.microsoft.com/office/drawing/2014/main" id="{474D6B29-F16E-65A5-E5FF-878E9A0F09E3}"/>
              </a:ext>
            </a:extLst>
          </p:cNvPr>
          <p:cNvSpPr txBox="1"/>
          <p:nvPr/>
        </p:nvSpPr>
        <p:spPr>
          <a:xfrm>
            <a:off x="10290042" y="3659397"/>
            <a:ext cx="1578894" cy="338554"/>
          </a:xfrm>
          <a:prstGeom prst="rect">
            <a:avLst/>
          </a:prstGeom>
          <a:noFill/>
        </p:spPr>
        <p:txBody>
          <a:bodyPr wrap="square" rtlCol="0">
            <a:spAutoFit/>
          </a:bodyPr>
          <a:lstStyle/>
          <a:p>
            <a:pPr algn="ctr"/>
            <a:r>
              <a:rPr kumimoji="1" lang="en-SG" altLang="ja-JP" sz="1600" dirty="0"/>
              <a:t>Potable Water</a:t>
            </a:r>
            <a:endParaRPr kumimoji="1" lang="ja-JP" altLang="en-US" sz="1600" dirty="0"/>
          </a:p>
        </p:txBody>
      </p:sp>
      <p:sp>
        <p:nvSpPr>
          <p:cNvPr id="33" name="テキスト ボックス 32">
            <a:extLst>
              <a:ext uri="{FF2B5EF4-FFF2-40B4-BE49-F238E27FC236}">
                <a16:creationId xmlns:a16="http://schemas.microsoft.com/office/drawing/2014/main" id="{553C9876-D418-8013-4CA4-6A19C6DD46FA}"/>
              </a:ext>
            </a:extLst>
          </p:cNvPr>
          <p:cNvSpPr txBox="1"/>
          <p:nvPr/>
        </p:nvSpPr>
        <p:spPr>
          <a:xfrm>
            <a:off x="3855943" y="4143815"/>
            <a:ext cx="2002524" cy="338554"/>
          </a:xfrm>
          <a:prstGeom prst="rect">
            <a:avLst/>
          </a:prstGeom>
          <a:noFill/>
        </p:spPr>
        <p:txBody>
          <a:bodyPr wrap="square" rtlCol="0">
            <a:spAutoFit/>
          </a:bodyPr>
          <a:lstStyle/>
          <a:p>
            <a:pPr algn="ctr"/>
            <a:r>
              <a:rPr kumimoji="1" lang="en-SG" altLang="ja-JP" sz="1600" b="1" dirty="0">
                <a:solidFill>
                  <a:schemeClr val="accent1"/>
                </a:solidFill>
              </a:rPr>
              <a:t>Chemical Costs</a:t>
            </a:r>
            <a:endParaRPr kumimoji="1" lang="ja-JP" altLang="en-US" sz="1600" b="1" dirty="0">
              <a:solidFill>
                <a:schemeClr val="accent1"/>
              </a:solidFill>
            </a:endParaRPr>
          </a:p>
        </p:txBody>
      </p:sp>
      <p:sp>
        <p:nvSpPr>
          <p:cNvPr id="34" name="テキスト ボックス 33">
            <a:extLst>
              <a:ext uri="{FF2B5EF4-FFF2-40B4-BE49-F238E27FC236}">
                <a16:creationId xmlns:a16="http://schemas.microsoft.com/office/drawing/2014/main" id="{F60940BF-BFC8-1BF0-B95F-2BB39A97AF91}"/>
              </a:ext>
            </a:extLst>
          </p:cNvPr>
          <p:cNvSpPr txBox="1"/>
          <p:nvPr/>
        </p:nvSpPr>
        <p:spPr>
          <a:xfrm>
            <a:off x="5724482" y="4159694"/>
            <a:ext cx="2074527" cy="584775"/>
          </a:xfrm>
          <a:prstGeom prst="rect">
            <a:avLst/>
          </a:prstGeom>
          <a:noFill/>
        </p:spPr>
        <p:txBody>
          <a:bodyPr wrap="square" rtlCol="0">
            <a:spAutoFit/>
          </a:bodyPr>
          <a:lstStyle/>
          <a:p>
            <a:pPr algn="ctr"/>
            <a:r>
              <a:rPr kumimoji="1" lang="en-SG" altLang="ja-JP" sz="1600" b="1" dirty="0">
                <a:solidFill>
                  <a:schemeClr val="accent1"/>
                </a:solidFill>
              </a:rPr>
              <a:t>Membrane Cleaning Costs</a:t>
            </a:r>
            <a:endParaRPr kumimoji="1" lang="ja-JP" altLang="en-US" sz="1600" b="1" dirty="0">
              <a:solidFill>
                <a:schemeClr val="accent1"/>
              </a:solidFill>
            </a:endParaRPr>
          </a:p>
        </p:txBody>
      </p:sp>
      <p:sp>
        <p:nvSpPr>
          <p:cNvPr id="35" name="テキスト ボックス 34">
            <a:extLst>
              <a:ext uri="{FF2B5EF4-FFF2-40B4-BE49-F238E27FC236}">
                <a16:creationId xmlns:a16="http://schemas.microsoft.com/office/drawing/2014/main" id="{41B97BA2-5A7E-100C-B572-DE69A2637D09}"/>
              </a:ext>
            </a:extLst>
          </p:cNvPr>
          <p:cNvSpPr txBox="1"/>
          <p:nvPr/>
        </p:nvSpPr>
        <p:spPr>
          <a:xfrm>
            <a:off x="9996868" y="4173288"/>
            <a:ext cx="2002524" cy="830997"/>
          </a:xfrm>
          <a:prstGeom prst="rect">
            <a:avLst/>
          </a:prstGeom>
          <a:noFill/>
        </p:spPr>
        <p:txBody>
          <a:bodyPr wrap="square" rtlCol="0">
            <a:spAutoFit/>
          </a:bodyPr>
          <a:lstStyle/>
          <a:p>
            <a:pPr algn="ctr"/>
            <a:r>
              <a:rPr kumimoji="1" lang="en-US" altLang="ja-JP" sz="1600" b="1" dirty="0">
                <a:solidFill>
                  <a:schemeClr val="accent1"/>
                </a:solidFill>
              </a:rPr>
              <a:t>Water quality and flow rate to be maintained</a:t>
            </a:r>
            <a:endParaRPr kumimoji="1" lang="ja-JP" altLang="en-US" sz="1600" b="1" dirty="0">
              <a:solidFill>
                <a:schemeClr val="accent1"/>
              </a:solidFill>
            </a:endParaRPr>
          </a:p>
        </p:txBody>
      </p:sp>
      <p:sp>
        <p:nvSpPr>
          <p:cNvPr id="47" name="正方形/長方形 46">
            <a:extLst>
              <a:ext uri="{FF2B5EF4-FFF2-40B4-BE49-F238E27FC236}">
                <a16:creationId xmlns:a16="http://schemas.microsoft.com/office/drawing/2014/main" id="{DC723540-2D3A-67E5-EF27-7EBE2689907A}"/>
              </a:ext>
            </a:extLst>
          </p:cNvPr>
          <p:cNvSpPr/>
          <p:nvPr/>
        </p:nvSpPr>
        <p:spPr>
          <a:xfrm>
            <a:off x="8018277" y="3644652"/>
            <a:ext cx="1250370" cy="3532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UV</a:t>
            </a:r>
            <a:r>
              <a:rPr kumimoji="1" lang="ja-JP" altLang="en-US" dirty="0">
                <a:solidFill>
                  <a:schemeClr val="tx1"/>
                </a:solidFill>
              </a:rPr>
              <a:t>／</a:t>
            </a:r>
            <a:r>
              <a:rPr kumimoji="1" lang="en-US" altLang="ja-JP" dirty="0">
                <a:solidFill>
                  <a:schemeClr val="tx1"/>
                </a:solidFill>
              </a:rPr>
              <a:t>AOP</a:t>
            </a:r>
            <a:endParaRPr kumimoji="1" lang="ja-JP" altLang="en-US" dirty="0">
              <a:solidFill>
                <a:schemeClr val="tx1"/>
              </a:solidFill>
            </a:endParaRPr>
          </a:p>
        </p:txBody>
      </p:sp>
      <p:cxnSp>
        <p:nvCxnSpPr>
          <p:cNvPr id="52" name="直線矢印コネクタ 51">
            <a:extLst>
              <a:ext uri="{FF2B5EF4-FFF2-40B4-BE49-F238E27FC236}">
                <a16:creationId xmlns:a16="http://schemas.microsoft.com/office/drawing/2014/main" id="{BE2305F9-6D55-F9B3-53FE-0AB9F60BDD27}"/>
              </a:ext>
            </a:extLst>
          </p:cNvPr>
          <p:cNvCxnSpPr>
            <a:cxnSpLocks/>
            <a:stCxn id="47" idx="3"/>
            <a:endCxn id="31" idx="1"/>
          </p:cNvCxnSpPr>
          <p:nvPr/>
        </p:nvCxnSpPr>
        <p:spPr>
          <a:xfrm>
            <a:off x="9268647" y="3821302"/>
            <a:ext cx="1021395" cy="73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768C3689-453E-4AC9-9541-476562EDA4BD}"/>
              </a:ext>
            </a:extLst>
          </p:cNvPr>
          <p:cNvSpPr txBox="1"/>
          <p:nvPr/>
        </p:nvSpPr>
        <p:spPr>
          <a:xfrm>
            <a:off x="7909552" y="4161024"/>
            <a:ext cx="1717623" cy="584775"/>
          </a:xfrm>
          <a:prstGeom prst="rect">
            <a:avLst/>
          </a:prstGeom>
          <a:noFill/>
        </p:spPr>
        <p:txBody>
          <a:bodyPr wrap="square" rtlCol="0">
            <a:spAutoFit/>
          </a:bodyPr>
          <a:lstStyle/>
          <a:p>
            <a:pPr algn="ctr"/>
            <a:r>
              <a:rPr kumimoji="1" lang="en-SG" altLang="ja-JP" sz="1600" b="1" dirty="0">
                <a:solidFill>
                  <a:schemeClr val="accent1"/>
                </a:solidFill>
              </a:rPr>
              <a:t>Electricity Costs</a:t>
            </a:r>
            <a:endParaRPr kumimoji="1" lang="ja-JP" altLang="en-US" sz="1600" b="1" dirty="0">
              <a:solidFill>
                <a:schemeClr val="accent1"/>
              </a:solidFill>
            </a:endParaRPr>
          </a:p>
        </p:txBody>
      </p:sp>
      <p:sp>
        <p:nvSpPr>
          <p:cNvPr id="54" name="テキスト ボックス 53">
            <a:extLst>
              <a:ext uri="{FF2B5EF4-FFF2-40B4-BE49-F238E27FC236}">
                <a16:creationId xmlns:a16="http://schemas.microsoft.com/office/drawing/2014/main" id="{55DA7754-4170-42E8-07E5-A93060526CD5}"/>
              </a:ext>
            </a:extLst>
          </p:cNvPr>
          <p:cNvSpPr txBox="1"/>
          <p:nvPr/>
        </p:nvSpPr>
        <p:spPr>
          <a:xfrm>
            <a:off x="10280950" y="5075168"/>
            <a:ext cx="1718442" cy="584775"/>
          </a:xfrm>
          <a:prstGeom prst="rect">
            <a:avLst/>
          </a:prstGeom>
          <a:noFill/>
        </p:spPr>
        <p:txBody>
          <a:bodyPr wrap="square" rtlCol="0">
            <a:spAutoFit/>
          </a:bodyPr>
          <a:lstStyle/>
          <a:p>
            <a:pPr algn="ctr"/>
            <a:r>
              <a:rPr kumimoji="1" lang="en-SG" altLang="ja-JP" sz="1600" dirty="0"/>
              <a:t>Control Carcinogens</a:t>
            </a:r>
            <a:endParaRPr kumimoji="1" lang="ja-JP" altLang="en-US" sz="1600" dirty="0"/>
          </a:p>
        </p:txBody>
      </p:sp>
      <p:sp>
        <p:nvSpPr>
          <p:cNvPr id="55" name="テキスト ボックス 54">
            <a:extLst>
              <a:ext uri="{FF2B5EF4-FFF2-40B4-BE49-F238E27FC236}">
                <a16:creationId xmlns:a16="http://schemas.microsoft.com/office/drawing/2014/main" id="{F3DE3DC3-A58A-6818-1805-9AB0C82E4F05}"/>
              </a:ext>
            </a:extLst>
          </p:cNvPr>
          <p:cNvSpPr txBox="1"/>
          <p:nvPr/>
        </p:nvSpPr>
        <p:spPr>
          <a:xfrm>
            <a:off x="8101807" y="4858282"/>
            <a:ext cx="1333112" cy="584775"/>
          </a:xfrm>
          <a:prstGeom prst="rect">
            <a:avLst/>
          </a:prstGeom>
          <a:noFill/>
        </p:spPr>
        <p:txBody>
          <a:bodyPr wrap="square" rtlCol="0">
            <a:spAutoFit/>
          </a:bodyPr>
          <a:lstStyle/>
          <a:p>
            <a:pPr algn="ctr"/>
            <a:r>
              <a:rPr kumimoji="1" lang="en-SG" altLang="ja-JP" sz="1600" b="1" dirty="0">
                <a:solidFill>
                  <a:schemeClr val="accent1"/>
                </a:solidFill>
              </a:rPr>
              <a:t>Chemical Costs</a:t>
            </a:r>
            <a:endParaRPr kumimoji="1" lang="ja-JP" altLang="en-US" sz="1600" b="1" dirty="0">
              <a:solidFill>
                <a:schemeClr val="accent1"/>
              </a:solidFill>
            </a:endParaRPr>
          </a:p>
        </p:txBody>
      </p:sp>
      <p:sp>
        <p:nvSpPr>
          <p:cNvPr id="59" name="テキスト ボックス 58">
            <a:extLst>
              <a:ext uri="{FF2B5EF4-FFF2-40B4-BE49-F238E27FC236}">
                <a16:creationId xmlns:a16="http://schemas.microsoft.com/office/drawing/2014/main" id="{361CB914-E5B6-6E52-4129-4B71D6A47BDF}"/>
              </a:ext>
            </a:extLst>
          </p:cNvPr>
          <p:cNvSpPr txBox="1"/>
          <p:nvPr/>
        </p:nvSpPr>
        <p:spPr>
          <a:xfrm>
            <a:off x="768410" y="4126216"/>
            <a:ext cx="2002524" cy="338554"/>
          </a:xfrm>
          <a:prstGeom prst="rect">
            <a:avLst/>
          </a:prstGeom>
          <a:noFill/>
        </p:spPr>
        <p:txBody>
          <a:bodyPr wrap="square" rtlCol="0">
            <a:spAutoFit/>
          </a:bodyPr>
          <a:lstStyle/>
          <a:p>
            <a:pPr algn="ctr"/>
            <a:r>
              <a:rPr kumimoji="1" lang="en-SG" altLang="ja-JP" sz="1600" b="1" dirty="0">
                <a:solidFill>
                  <a:schemeClr val="accent1"/>
                </a:solidFill>
              </a:rPr>
              <a:t>Chemical Costs</a:t>
            </a:r>
            <a:endParaRPr kumimoji="1" lang="ja-JP" altLang="en-US" sz="1600" b="1" dirty="0">
              <a:solidFill>
                <a:schemeClr val="accent1"/>
              </a:solidFill>
            </a:endParaRPr>
          </a:p>
        </p:txBody>
      </p:sp>
      <p:sp>
        <p:nvSpPr>
          <p:cNvPr id="60" name="テキスト ボックス 59">
            <a:extLst>
              <a:ext uri="{FF2B5EF4-FFF2-40B4-BE49-F238E27FC236}">
                <a16:creationId xmlns:a16="http://schemas.microsoft.com/office/drawing/2014/main" id="{9C149C69-342B-8885-509B-08B2DCAB76A5}"/>
              </a:ext>
            </a:extLst>
          </p:cNvPr>
          <p:cNvSpPr txBox="1"/>
          <p:nvPr/>
        </p:nvSpPr>
        <p:spPr>
          <a:xfrm>
            <a:off x="5765747" y="4869984"/>
            <a:ext cx="2074527" cy="584775"/>
          </a:xfrm>
          <a:prstGeom prst="rect">
            <a:avLst/>
          </a:prstGeom>
          <a:noFill/>
        </p:spPr>
        <p:txBody>
          <a:bodyPr wrap="square" rtlCol="0">
            <a:spAutoFit/>
          </a:bodyPr>
          <a:lstStyle/>
          <a:p>
            <a:pPr algn="ctr"/>
            <a:r>
              <a:rPr kumimoji="1" lang="en-SG" altLang="ja-JP" sz="1600" b="1" dirty="0">
                <a:solidFill>
                  <a:schemeClr val="accent1"/>
                </a:solidFill>
              </a:rPr>
              <a:t>Membrane Replacement Costs</a:t>
            </a:r>
            <a:endParaRPr kumimoji="1" lang="ja-JP" altLang="en-US" sz="1600" b="1" dirty="0">
              <a:solidFill>
                <a:schemeClr val="accent1"/>
              </a:solidFill>
            </a:endParaRPr>
          </a:p>
        </p:txBody>
      </p:sp>
      <p:sp>
        <p:nvSpPr>
          <p:cNvPr id="61" name="矢印: 下 60">
            <a:extLst>
              <a:ext uri="{FF2B5EF4-FFF2-40B4-BE49-F238E27FC236}">
                <a16:creationId xmlns:a16="http://schemas.microsoft.com/office/drawing/2014/main" id="{DF3B0318-BEF1-3A53-F3F1-5C7BCD73CAD7}"/>
              </a:ext>
            </a:extLst>
          </p:cNvPr>
          <p:cNvSpPr/>
          <p:nvPr/>
        </p:nvSpPr>
        <p:spPr>
          <a:xfrm>
            <a:off x="8501768" y="3185391"/>
            <a:ext cx="283388" cy="40013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2" name="テキスト ボックス 61">
            <a:extLst>
              <a:ext uri="{FF2B5EF4-FFF2-40B4-BE49-F238E27FC236}">
                <a16:creationId xmlns:a16="http://schemas.microsoft.com/office/drawing/2014/main" id="{6DB806AC-9A0E-2B67-FB2C-AA8B9AE963D6}"/>
              </a:ext>
            </a:extLst>
          </p:cNvPr>
          <p:cNvSpPr txBox="1"/>
          <p:nvPr/>
        </p:nvSpPr>
        <p:spPr>
          <a:xfrm>
            <a:off x="6991392" y="2511040"/>
            <a:ext cx="3298650" cy="646331"/>
          </a:xfrm>
          <a:prstGeom prst="rect">
            <a:avLst/>
          </a:prstGeom>
          <a:noFill/>
        </p:spPr>
        <p:txBody>
          <a:bodyPr wrap="square" rtlCol="0">
            <a:spAutoFit/>
          </a:bodyPr>
          <a:lstStyle/>
          <a:p>
            <a:pPr algn="ctr"/>
            <a:r>
              <a:rPr kumimoji="1" lang="en-US" altLang="ja-JP" dirty="0"/>
              <a:t>Oxidation/</a:t>
            </a:r>
          </a:p>
          <a:p>
            <a:pPr algn="ctr"/>
            <a:r>
              <a:rPr kumimoji="1" lang="en-US" altLang="ja-JP" dirty="0"/>
              <a:t>UV </a:t>
            </a:r>
            <a:r>
              <a:rPr kumimoji="1" lang="en-SG" altLang="ja-JP" dirty="0"/>
              <a:t>radiation with Chemical</a:t>
            </a:r>
            <a:endParaRPr kumimoji="1" lang="ja-JP" altLang="en-US" dirty="0"/>
          </a:p>
        </p:txBody>
      </p:sp>
    </p:spTree>
    <p:extLst>
      <p:ext uri="{BB962C8B-B14F-4D97-AF65-F5344CB8AC3E}">
        <p14:creationId xmlns:p14="http://schemas.microsoft.com/office/powerpoint/2010/main" val="2024954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四角形: 角を丸くする 13">
            <a:extLst>
              <a:ext uri="{FF2B5EF4-FFF2-40B4-BE49-F238E27FC236}">
                <a16:creationId xmlns:a16="http://schemas.microsoft.com/office/drawing/2014/main" id="{4F11151E-E2B7-4E3A-85E3-C826F0FF7B77}"/>
              </a:ext>
            </a:extLst>
          </p:cNvPr>
          <p:cNvSpPr/>
          <p:nvPr/>
        </p:nvSpPr>
        <p:spPr>
          <a:xfrm>
            <a:off x="2009776" y="1761413"/>
            <a:ext cx="9998005" cy="4264501"/>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四角形: 角を丸くする 12">
            <a:extLst>
              <a:ext uri="{FF2B5EF4-FFF2-40B4-BE49-F238E27FC236}">
                <a16:creationId xmlns:a16="http://schemas.microsoft.com/office/drawing/2014/main" id="{F6AEB7CB-1CB6-4056-8462-C0939F4351E4}"/>
              </a:ext>
            </a:extLst>
          </p:cNvPr>
          <p:cNvSpPr/>
          <p:nvPr/>
        </p:nvSpPr>
        <p:spPr>
          <a:xfrm>
            <a:off x="2126788" y="1896942"/>
            <a:ext cx="9681514" cy="2690978"/>
          </a:xfrm>
          <a:prstGeom prst="round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四角形: 角を丸くする 3">
            <a:extLst>
              <a:ext uri="{FF2B5EF4-FFF2-40B4-BE49-F238E27FC236}">
                <a16:creationId xmlns:a16="http://schemas.microsoft.com/office/drawing/2014/main" id="{668959F0-9718-4142-AEFE-BA590C3A62E7}"/>
              </a:ext>
            </a:extLst>
          </p:cNvPr>
          <p:cNvSpPr/>
          <p:nvPr/>
        </p:nvSpPr>
        <p:spPr>
          <a:xfrm>
            <a:off x="2311863" y="2037198"/>
            <a:ext cx="8576248" cy="1154592"/>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en-US" altLang="ja-JP" dirty="0"/>
              <a:t>Subdivided Objective</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en-US" altLang="ja-JP" sz="2800" dirty="0"/>
              <a:t>The objective can be subdivided into the following three steps.</a:t>
            </a:r>
            <a:endParaRPr lang="en-US" altLang="ja-JP" sz="3200" dirty="0"/>
          </a:p>
        </p:txBody>
      </p:sp>
      <p:sp>
        <p:nvSpPr>
          <p:cNvPr id="10" name="テキスト ボックス 9">
            <a:extLst>
              <a:ext uri="{FF2B5EF4-FFF2-40B4-BE49-F238E27FC236}">
                <a16:creationId xmlns:a16="http://schemas.microsoft.com/office/drawing/2014/main" id="{2C1FA309-9A34-48FA-8814-E3337948DD3C}"/>
              </a:ext>
            </a:extLst>
          </p:cNvPr>
          <p:cNvSpPr txBox="1"/>
          <p:nvPr/>
        </p:nvSpPr>
        <p:spPr>
          <a:xfrm>
            <a:off x="2374430" y="4747548"/>
            <a:ext cx="8925916" cy="369332"/>
          </a:xfrm>
          <a:prstGeom prst="rect">
            <a:avLst/>
          </a:prstGeom>
          <a:noFill/>
        </p:spPr>
        <p:txBody>
          <a:bodyPr wrap="square" rtlCol="0">
            <a:spAutoFit/>
          </a:bodyPr>
          <a:lstStyle/>
          <a:p>
            <a:r>
              <a:rPr kumimoji="1" lang="ja-JP" altLang="en-US" b="1" dirty="0">
                <a:solidFill>
                  <a:schemeClr val="accent4"/>
                </a:solidFill>
              </a:rPr>
              <a:t>（</a:t>
            </a:r>
            <a:r>
              <a:rPr kumimoji="1" lang="en-US" altLang="ja-JP" b="1" dirty="0">
                <a:solidFill>
                  <a:schemeClr val="accent4"/>
                </a:solidFill>
              </a:rPr>
              <a:t>3</a:t>
            </a:r>
            <a:r>
              <a:rPr kumimoji="1" lang="ja-JP" altLang="en-US" b="1" dirty="0">
                <a:solidFill>
                  <a:schemeClr val="accent4"/>
                </a:solidFill>
              </a:rPr>
              <a:t>）</a:t>
            </a:r>
            <a:r>
              <a:rPr kumimoji="1" lang="en-US" altLang="ja-JP" b="1" dirty="0">
                <a:solidFill>
                  <a:schemeClr val="accent4"/>
                </a:solidFill>
              </a:rPr>
              <a:t>Considering deterioration</a:t>
            </a:r>
            <a:r>
              <a:rPr kumimoji="1" lang="ja-JP" altLang="en-US" b="1" dirty="0">
                <a:solidFill>
                  <a:schemeClr val="accent4"/>
                </a:solidFill>
              </a:rPr>
              <a:t> </a:t>
            </a:r>
            <a:r>
              <a:rPr kumimoji="1" lang="en-US" altLang="ja-JP" b="1" dirty="0">
                <a:solidFill>
                  <a:schemeClr val="accent4"/>
                </a:solidFill>
              </a:rPr>
              <a:t>of</a:t>
            </a:r>
            <a:r>
              <a:rPr kumimoji="1" lang="ja-JP" altLang="en-US" b="1" dirty="0">
                <a:solidFill>
                  <a:schemeClr val="accent4"/>
                </a:solidFill>
              </a:rPr>
              <a:t> </a:t>
            </a:r>
            <a:r>
              <a:rPr kumimoji="1" lang="en-US" altLang="ja-JP" b="1" dirty="0">
                <a:solidFill>
                  <a:schemeClr val="accent4"/>
                </a:solidFill>
              </a:rPr>
              <a:t>RO</a:t>
            </a:r>
            <a:r>
              <a:rPr kumimoji="1" lang="ja-JP" altLang="en-US" b="1" dirty="0">
                <a:solidFill>
                  <a:schemeClr val="accent4"/>
                </a:solidFill>
              </a:rPr>
              <a:t> </a:t>
            </a:r>
            <a:r>
              <a:rPr kumimoji="1" lang="en-US" altLang="ja-JP" b="1" dirty="0">
                <a:solidFill>
                  <a:schemeClr val="accent4"/>
                </a:solidFill>
              </a:rPr>
              <a:t>membrane </a:t>
            </a:r>
            <a:r>
              <a:rPr kumimoji="1" lang="en-US" altLang="ja-JP" dirty="0">
                <a:solidFill>
                  <a:schemeClr val="accent4"/>
                </a:solidFill>
              </a:rPr>
              <a:t>(the life extension)</a:t>
            </a:r>
            <a:endParaRPr kumimoji="1" lang="ja-JP" altLang="en-US" dirty="0">
              <a:solidFill>
                <a:schemeClr val="accent4"/>
              </a:solidFill>
            </a:endParaRPr>
          </a:p>
        </p:txBody>
      </p:sp>
      <p:sp>
        <p:nvSpPr>
          <p:cNvPr id="11" name="テキスト ボックス 10">
            <a:extLst>
              <a:ext uri="{FF2B5EF4-FFF2-40B4-BE49-F238E27FC236}">
                <a16:creationId xmlns:a16="http://schemas.microsoft.com/office/drawing/2014/main" id="{A7158FDF-6F8A-4566-BAD7-DA64286E70C5}"/>
              </a:ext>
            </a:extLst>
          </p:cNvPr>
          <p:cNvSpPr txBox="1"/>
          <p:nvPr/>
        </p:nvSpPr>
        <p:spPr>
          <a:xfrm>
            <a:off x="2407453" y="2206958"/>
            <a:ext cx="8576248" cy="369332"/>
          </a:xfrm>
          <a:prstGeom prst="rect">
            <a:avLst/>
          </a:prstGeom>
          <a:noFill/>
        </p:spPr>
        <p:txBody>
          <a:bodyPr wrap="square" rtlCol="0">
            <a:spAutoFit/>
          </a:bodyPr>
          <a:lstStyle/>
          <a:p>
            <a:r>
              <a:rPr kumimoji="1" lang="ja-JP" altLang="en-US" b="1" dirty="0">
                <a:solidFill>
                  <a:schemeClr val="accent2">
                    <a:lumMod val="75000"/>
                  </a:schemeClr>
                </a:solidFill>
              </a:rPr>
              <a:t>（</a:t>
            </a:r>
            <a:r>
              <a:rPr kumimoji="1" lang="en-US" altLang="ja-JP" b="1" dirty="0">
                <a:solidFill>
                  <a:schemeClr val="accent2">
                    <a:lumMod val="75000"/>
                  </a:schemeClr>
                </a:solidFill>
              </a:rPr>
              <a:t>1</a:t>
            </a:r>
            <a:r>
              <a:rPr kumimoji="1" lang="ja-JP" altLang="en-US" b="1" dirty="0">
                <a:solidFill>
                  <a:schemeClr val="accent2">
                    <a:lumMod val="75000"/>
                  </a:schemeClr>
                </a:solidFill>
              </a:rPr>
              <a:t>）</a:t>
            </a:r>
            <a:r>
              <a:rPr kumimoji="1" lang="en-US" altLang="ja-JP" b="1" dirty="0">
                <a:solidFill>
                  <a:schemeClr val="accent2">
                    <a:lumMod val="75000"/>
                  </a:schemeClr>
                </a:solidFill>
              </a:rPr>
              <a:t>Considering permeate water quality and feed flow</a:t>
            </a:r>
            <a:endParaRPr kumimoji="1" lang="ja-JP" altLang="en-US" dirty="0">
              <a:solidFill>
                <a:schemeClr val="accent2">
                  <a:lumMod val="75000"/>
                </a:schemeClr>
              </a:solidFill>
            </a:endParaRPr>
          </a:p>
        </p:txBody>
      </p:sp>
      <p:sp>
        <p:nvSpPr>
          <p:cNvPr id="12" name="テキスト ボックス 11">
            <a:extLst>
              <a:ext uri="{FF2B5EF4-FFF2-40B4-BE49-F238E27FC236}">
                <a16:creationId xmlns:a16="http://schemas.microsoft.com/office/drawing/2014/main" id="{FA787045-5D4E-48E1-BD0D-293338FF4A8E}"/>
              </a:ext>
            </a:extLst>
          </p:cNvPr>
          <p:cNvSpPr txBox="1"/>
          <p:nvPr/>
        </p:nvSpPr>
        <p:spPr>
          <a:xfrm>
            <a:off x="2374429" y="3373855"/>
            <a:ext cx="9074620" cy="369332"/>
          </a:xfrm>
          <a:prstGeom prst="rect">
            <a:avLst/>
          </a:prstGeom>
          <a:noFill/>
        </p:spPr>
        <p:txBody>
          <a:bodyPr wrap="square" rtlCol="0">
            <a:spAutoFit/>
          </a:bodyPr>
          <a:lstStyle/>
          <a:p>
            <a:r>
              <a:rPr kumimoji="1" lang="ja-JP" altLang="en-US" b="1" dirty="0">
                <a:solidFill>
                  <a:schemeClr val="accent3">
                    <a:lumMod val="75000"/>
                  </a:schemeClr>
                </a:solidFill>
              </a:rPr>
              <a:t>（</a:t>
            </a:r>
            <a:r>
              <a:rPr kumimoji="1" lang="en-US" altLang="ja-JP" b="1" dirty="0">
                <a:solidFill>
                  <a:schemeClr val="accent3">
                    <a:lumMod val="75000"/>
                  </a:schemeClr>
                </a:solidFill>
              </a:rPr>
              <a:t>2</a:t>
            </a:r>
            <a:r>
              <a:rPr kumimoji="1" lang="ja-JP" altLang="en-US" b="1" dirty="0">
                <a:solidFill>
                  <a:schemeClr val="accent3">
                    <a:lumMod val="75000"/>
                  </a:schemeClr>
                </a:solidFill>
              </a:rPr>
              <a:t>）</a:t>
            </a:r>
            <a:r>
              <a:rPr kumimoji="1" lang="en-US" altLang="ja-JP" b="1" dirty="0">
                <a:solidFill>
                  <a:schemeClr val="accent3">
                    <a:lumMod val="75000"/>
                  </a:schemeClr>
                </a:solidFill>
              </a:rPr>
              <a:t>Considering clogging status of RO membrane </a:t>
            </a:r>
            <a:r>
              <a:rPr kumimoji="1" lang="en-US" altLang="ja-JP" dirty="0">
                <a:solidFill>
                  <a:schemeClr val="accent3">
                    <a:lumMod val="75000"/>
                  </a:schemeClr>
                </a:solidFill>
              </a:rPr>
              <a:t>(monitoring the clogging)</a:t>
            </a:r>
            <a:endParaRPr kumimoji="1" lang="ja-JP" altLang="en-US" dirty="0">
              <a:solidFill>
                <a:schemeClr val="accent3">
                  <a:lumMod val="75000"/>
                </a:schemeClr>
              </a:solidFill>
            </a:endParaRPr>
          </a:p>
        </p:txBody>
      </p:sp>
      <p:sp>
        <p:nvSpPr>
          <p:cNvPr id="15" name="矢印: 下 14">
            <a:extLst>
              <a:ext uri="{FF2B5EF4-FFF2-40B4-BE49-F238E27FC236}">
                <a16:creationId xmlns:a16="http://schemas.microsoft.com/office/drawing/2014/main" id="{58AE49A3-5AB9-4482-95DC-0A19C7D96E96}"/>
              </a:ext>
            </a:extLst>
          </p:cNvPr>
          <p:cNvSpPr/>
          <p:nvPr/>
        </p:nvSpPr>
        <p:spPr>
          <a:xfrm rot="16200000">
            <a:off x="2619994" y="2647641"/>
            <a:ext cx="234205" cy="405690"/>
          </a:xfrm>
          <a:prstGeom prst="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42B87CE3-F971-4E22-A804-A45B260D7273}"/>
              </a:ext>
            </a:extLst>
          </p:cNvPr>
          <p:cNvSpPr txBox="1"/>
          <p:nvPr/>
        </p:nvSpPr>
        <p:spPr>
          <a:xfrm>
            <a:off x="3111386" y="2663024"/>
            <a:ext cx="7070838" cy="400110"/>
          </a:xfrm>
          <a:prstGeom prst="rect">
            <a:avLst/>
          </a:prstGeom>
          <a:noFill/>
        </p:spPr>
        <p:txBody>
          <a:bodyPr wrap="square" rtlCol="0">
            <a:spAutoFit/>
          </a:bodyPr>
          <a:lstStyle/>
          <a:p>
            <a:r>
              <a:rPr kumimoji="1" lang="en-US" altLang="ja-JP" sz="2000" dirty="0"/>
              <a:t>Reduce excessive chemical dosage to meet water demand</a:t>
            </a:r>
            <a:endParaRPr kumimoji="1" lang="ja-JP" altLang="en-US" sz="2000" dirty="0"/>
          </a:p>
        </p:txBody>
      </p:sp>
      <p:sp>
        <p:nvSpPr>
          <p:cNvPr id="17" name="矢印: 下 16">
            <a:extLst>
              <a:ext uri="{FF2B5EF4-FFF2-40B4-BE49-F238E27FC236}">
                <a16:creationId xmlns:a16="http://schemas.microsoft.com/office/drawing/2014/main" id="{BC9876CB-148B-43FE-849C-9F3FD4F11863}"/>
              </a:ext>
            </a:extLst>
          </p:cNvPr>
          <p:cNvSpPr/>
          <p:nvPr/>
        </p:nvSpPr>
        <p:spPr>
          <a:xfrm rot="16200000">
            <a:off x="2619991" y="3791597"/>
            <a:ext cx="234205" cy="405690"/>
          </a:xfrm>
          <a:prstGeom prst="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テキスト ボックス 17">
            <a:extLst>
              <a:ext uri="{FF2B5EF4-FFF2-40B4-BE49-F238E27FC236}">
                <a16:creationId xmlns:a16="http://schemas.microsoft.com/office/drawing/2014/main" id="{D1D6A2CE-1B5D-4AE6-AA46-0C8472317724}"/>
              </a:ext>
            </a:extLst>
          </p:cNvPr>
          <p:cNvSpPr txBox="1"/>
          <p:nvPr/>
        </p:nvSpPr>
        <p:spPr>
          <a:xfrm>
            <a:off x="3111382" y="3794834"/>
            <a:ext cx="8188964" cy="707886"/>
          </a:xfrm>
          <a:prstGeom prst="rect">
            <a:avLst/>
          </a:prstGeom>
          <a:noFill/>
        </p:spPr>
        <p:txBody>
          <a:bodyPr wrap="square" rtlCol="0">
            <a:spAutoFit/>
          </a:bodyPr>
          <a:lstStyle/>
          <a:p>
            <a:r>
              <a:rPr kumimoji="1" lang="en-US" altLang="ja-JP" sz="2000" dirty="0"/>
              <a:t>Cleaning when the clogging status reaches the criteria limit rather than periodically (reduces excessive chemical cleaning)</a:t>
            </a:r>
            <a:endParaRPr kumimoji="1" lang="ja-JP" altLang="en-US" sz="2000" dirty="0"/>
          </a:p>
        </p:txBody>
      </p:sp>
      <p:sp>
        <p:nvSpPr>
          <p:cNvPr id="19" name="矢印: 下 18">
            <a:extLst>
              <a:ext uri="{FF2B5EF4-FFF2-40B4-BE49-F238E27FC236}">
                <a16:creationId xmlns:a16="http://schemas.microsoft.com/office/drawing/2014/main" id="{4A2A25CC-EA88-414F-9974-AD31B50AAB42}"/>
              </a:ext>
            </a:extLst>
          </p:cNvPr>
          <p:cNvSpPr/>
          <p:nvPr/>
        </p:nvSpPr>
        <p:spPr>
          <a:xfrm rot="16200000">
            <a:off x="2619989" y="5087201"/>
            <a:ext cx="234205" cy="405690"/>
          </a:xfrm>
          <a:prstGeom prst="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テキスト ボックス 19">
            <a:extLst>
              <a:ext uri="{FF2B5EF4-FFF2-40B4-BE49-F238E27FC236}">
                <a16:creationId xmlns:a16="http://schemas.microsoft.com/office/drawing/2014/main" id="{E5DD762A-9EF6-401B-A3E2-D46B0186BF1D}"/>
              </a:ext>
            </a:extLst>
          </p:cNvPr>
          <p:cNvSpPr txBox="1"/>
          <p:nvPr/>
        </p:nvSpPr>
        <p:spPr>
          <a:xfrm>
            <a:off x="3111382" y="5102584"/>
            <a:ext cx="8553618" cy="923330"/>
          </a:xfrm>
          <a:prstGeom prst="rect">
            <a:avLst/>
          </a:prstGeom>
          <a:noFill/>
        </p:spPr>
        <p:txBody>
          <a:bodyPr wrap="square" rtlCol="0">
            <a:spAutoFit/>
          </a:bodyPr>
          <a:lstStyle/>
          <a:p>
            <a:r>
              <a:rPr kumimoji="1" lang="en-US" altLang="ja-JP" dirty="0"/>
              <a:t>Continue operation until replacement criteria based on expecting life </a:t>
            </a:r>
          </a:p>
          <a:p>
            <a:r>
              <a:rPr kumimoji="1" lang="en-US" altLang="ja-JP" dirty="0"/>
              <a:t>(Prevent unnecessary replacement)</a:t>
            </a:r>
          </a:p>
          <a:p>
            <a:r>
              <a:rPr kumimoji="1" lang="en-US" altLang="ja-JP" dirty="0"/>
              <a:t>(How continue operation and extent to the life if deterioration is severe, etc.)</a:t>
            </a:r>
          </a:p>
        </p:txBody>
      </p:sp>
      <p:sp>
        <p:nvSpPr>
          <p:cNvPr id="21" name="右中かっこ 20">
            <a:extLst>
              <a:ext uri="{FF2B5EF4-FFF2-40B4-BE49-F238E27FC236}">
                <a16:creationId xmlns:a16="http://schemas.microsoft.com/office/drawing/2014/main" id="{E955D4C8-C790-4112-BCB4-0C6A659CEA71}"/>
              </a:ext>
            </a:extLst>
          </p:cNvPr>
          <p:cNvSpPr/>
          <p:nvPr/>
        </p:nvSpPr>
        <p:spPr>
          <a:xfrm rot="10800000">
            <a:off x="1596849" y="3224069"/>
            <a:ext cx="317676" cy="2678299"/>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0EA0F806-B452-4F06-A326-E76B799B3903}"/>
              </a:ext>
            </a:extLst>
          </p:cNvPr>
          <p:cNvSpPr txBox="1"/>
          <p:nvPr/>
        </p:nvSpPr>
        <p:spPr>
          <a:xfrm>
            <a:off x="85130" y="2279305"/>
            <a:ext cx="1449799" cy="738664"/>
          </a:xfrm>
          <a:prstGeom prst="rect">
            <a:avLst/>
          </a:prstGeom>
          <a:noFill/>
        </p:spPr>
        <p:txBody>
          <a:bodyPr wrap="square" rtlCol="0">
            <a:spAutoFit/>
          </a:bodyPr>
          <a:lstStyle/>
          <a:p>
            <a:pPr algn="ctr"/>
            <a:r>
              <a:rPr kumimoji="1" lang="en-US" altLang="ja-JP" sz="1400" b="1" dirty="0"/>
              <a:t>Optimization of membrane condition fixed</a:t>
            </a:r>
            <a:endParaRPr kumimoji="1" lang="ja-JP" altLang="en-US" sz="1400" dirty="0"/>
          </a:p>
        </p:txBody>
      </p:sp>
      <p:sp>
        <p:nvSpPr>
          <p:cNvPr id="24" name="右中かっこ 23">
            <a:extLst>
              <a:ext uri="{FF2B5EF4-FFF2-40B4-BE49-F238E27FC236}">
                <a16:creationId xmlns:a16="http://schemas.microsoft.com/office/drawing/2014/main" id="{7B9E8167-6D70-49BE-9818-5844466A66BD}"/>
              </a:ext>
            </a:extLst>
          </p:cNvPr>
          <p:cNvSpPr/>
          <p:nvPr/>
        </p:nvSpPr>
        <p:spPr>
          <a:xfrm rot="10800000">
            <a:off x="1594790" y="2037198"/>
            <a:ext cx="319735" cy="1130545"/>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07D4771B-AA8C-4F5C-B93B-BF7BE3A59FC5}"/>
              </a:ext>
            </a:extLst>
          </p:cNvPr>
          <p:cNvSpPr txBox="1"/>
          <p:nvPr/>
        </p:nvSpPr>
        <p:spPr>
          <a:xfrm>
            <a:off x="85130" y="3782218"/>
            <a:ext cx="1449799" cy="1569660"/>
          </a:xfrm>
          <a:prstGeom prst="rect">
            <a:avLst/>
          </a:prstGeom>
          <a:noFill/>
        </p:spPr>
        <p:txBody>
          <a:bodyPr wrap="square" rtlCol="0">
            <a:spAutoFit/>
          </a:bodyPr>
          <a:lstStyle/>
          <a:p>
            <a:pPr algn="ctr"/>
            <a:r>
              <a:rPr kumimoji="1" lang="en-US" altLang="ja-JP" sz="1600" b="1" dirty="0"/>
              <a:t>Monitoring membrane condition taking advantage of optimization</a:t>
            </a:r>
            <a:endParaRPr kumimoji="1" lang="ja-JP" altLang="en-US" sz="16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RO</a:t>
            </a:r>
            <a:r>
              <a:rPr lang="ja-JP" altLang="en-US" sz="1600" b="1" dirty="0">
                <a:solidFill>
                  <a:schemeClr val="bg1"/>
                </a:solidFill>
              </a:rPr>
              <a:t> </a:t>
            </a:r>
            <a:r>
              <a:rPr lang="en-US" altLang="ja-JP" sz="1600" b="1" dirty="0">
                <a:solidFill>
                  <a:schemeClr val="bg1"/>
                </a:solidFill>
              </a:rPr>
              <a:t>Analytical Policy</a:t>
            </a:r>
            <a:endParaRPr kumimoji="1" lang="ja-JP" altLang="en-US" sz="1600" b="1" dirty="0">
              <a:solidFill>
                <a:schemeClr val="bg1"/>
              </a:solidFill>
            </a:endParaRPr>
          </a:p>
        </p:txBody>
      </p:sp>
    </p:spTree>
    <p:extLst>
      <p:ext uri="{BB962C8B-B14F-4D97-AF65-F5344CB8AC3E}">
        <p14:creationId xmlns:p14="http://schemas.microsoft.com/office/powerpoint/2010/main" val="2505044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四角形: 角を丸くする 31">
            <a:extLst>
              <a:ext uri="{FF2B5EF4-FFF2-40B4-BE49-F238E27FC236}">
                <a16:creationId xmlns:a16="http://schemas.microsoft.com/office/drawing/2014/main" id="{8F4CE000-44DC-4685-8A60-117C3AEF16D0}"/>
              </a:ext>
            </a:extLst>
          </p:cNvPr>
          <p:cNvSpPr/>
          <p:nvPr/>
        </p:nvSpPr>
        <p:spPr>
          <a:xfrm>
            <a:off x="8384338" y="2480877"/>
            <a:ext cx="1865659" cy="179252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四角形: 角を丸くする 3">
            <a:extLst>
              <a:ext uri="{FF2B5EF4-FFF2-40B4-BE49-F238E27FC236}">
                <a16:creationId xmlns:a16="http://schemas.microsoft.com/office/drawing/2014/main" id="{B7E7E0E4-753E-4956-8B6D-772267AD2664}"/>
              </a:ext>
            </a:extLst>
          </p:cNvPr>
          <p:cNvSpPr/>
          <p:nvPr/>
        </p:nvSpPr>
        <p:spPr>
          <a:xfrm>
            <a:off x="517055" y="2480877"/>
            <a:ext cx="2561642" cy="179748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4974"/>
            <a:ext cx="11400125" cy="518094"/>
          </a:xfrm>
        </p:spPr>
        <p:txBody>
          <a:bodyPr/>
          <a:lstStyle/>
          <a:p>
            <a:r>
              <a:rPr lang="en-US" altLang="ja-JP" dirty="0"/>
              <a:t>Focused Region</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206"/>
            <a:ext cx="11341887" cy="600165"/>
          </a:xfrm>
        </p:spPr>
        <p:txBody>
          <a:bodyPr/>
          <a:lstStyle/>
          <a:p>
            <a:r>
              <a:rPr lang="en-US" altLang="ja-JP" dirty="0"/>
              <a:t>Expand the control and considered value step by step.</a:t>
            </a:r>
          </a:p>
          <a:p>
            <a:pPr lvl="1"/>
            <a:r>
              <a:rPr lang="en-US" altLang="ja-JP" dirty="0"/>
              <a:t>Fix to the actual value when optimization calculation if the value is not considered</a:t>
            </a:r>
          </a:p>
        </p:txBody>
      </p:sp>
      <p:sp>
        <p:nvSpPr>
          <p:cNvPr id="9" name="正方形/長方形 8">
            <a:extLst>
              <a:ext uri="{FF2B5EF4-FFF2-40B4-BE49-F238E27FC236}">
                <a16:creationId xmlns:a16="http://schemas.microsoft.com/office/drawing/2014/main" id="{35501BBA-935B-49C2-8357-E8D9E6BE1E26}"/>
              </a:ext>
            </a:extLst>
          </p:cNvPr>
          <p:cNvSpPr/>
          <p:nvPr/>
        </p:nvSpPr>
        <p:spPr>
          <a:xfrm>
            <a:off x="5662210" y="3571001"/>
            <a:ext cx="1153527" cy="343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RO</a:t>
            </a:r>
            <a:endParaRPr kumimoji="1" lang="ja-JP" altLang="en-US" dirty="0">
              <a:solidFill>
                <a:schemeClr val="tx1"/>
              </a:solidFill>
            </a:endParaRPr>
          </a:p>
        </p:txBody>
      </p:sp>
      <p:cxnSp>
        <p:nvCxnSpPr>
          <p:cNvPr id="13" name="直線矢印コネクタ 12">
            <a:extLst>
              <a:ext uri="{FF2B5EF4-FFF2-40B4-BE49-F238E27FC236}">
                <a16:creationId xmlns:a16="http://schemas.microsoft.com/office/drawing/2014/main" id="{479A6497-EC0C-423A-98FD-03B427A6869B}"/>
              </a:ext>
            </a:extLst>
          </p:cNvPr>
          <p:cNvCxnSpPr>
            <a:cxnSpLocks/>
            <a:stCxn id="18" idx="3"/>
            <a:endCxn id="9" idx="1"/>
          </p:cNvCxnSpPr>
          <p:nvPr/>
        </p:nvCxnSpPr>
        <p:spPr>
          <a:xfrm>
            <a:off x="2794926" y="3742681"/>
            <a:ext cx="286728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7017D92A-D0B8-4B63-A615-F4994882625E}"/>
              </a:ext>
            </a:extLst>
          </p:cNvPr>
          <p:cNvCxnSpPr>
            <a:cxnSpLocks/>
            <a:stCxn id="9" idx="3"/>
            <a:endCxn id="24" idx="1"/>
          </p:cNvCxnSpPr>
          <p:nvPr/>
        </p:nvCxnSpPr>
        <p:spPr>
          <a:xfrm>
            <a:off x="6815737" y="3742681"/>
            <a:ext cx="1839579" cy="497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矢印: 下 14">
            <a:extLst>
              <a:ext uri="{FF2B5EF4-FFF2-40B4-BE49-F238E27FC236}">
                <a16:creationId xmlns:a16="http://schemas.microsoft.com/office/drawing/2014/main" id="{D539CEC7-5453-4C25-B58E-74BA7CF2B2A0}"/>
              </a:ext>
            </a:extLst>
          </p:cNvPr>
          <p:cNvSpPr/>
          <p:nvPr/>
        </p:nvSpPr>
        <p:spPr>
          <a:xfrm>
            <a:off x="1037078" y="3202101"/>
            <a:ext cx="283388" cy="49088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矢印: 下 15">
            <a:extLst>
              <a:ext uri="{FF2B5EF4-FFF2-40B4-BE49-F238E27FC236}">
                <a16:creationId xmlns:a16="http://schemas.microsoft.com/office/drawing/2014/main" id="{9D973339-E49A-442B-BD70-A8C3034A7BFA}"/>
              </a:ext>
            </a:extLst>
          </p:cNvPr>
          <p:cNvSpPr/>
          <p:nvPr/>
        </p:nvSpPr>
        <p:spPr>
          <a:xfrm>
            <a:off x="3662502" y="3202101"/>
            <a:ext cx="283388" cy="490885"/>
          </a:xfrm>
          <a:prstGeom prst="down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861652E1-0217-49EF-AF0C-FAEE30BB1D72}"/>
              </a:ext>
            </a:extLst>
          </p:cNvPr>
          <p:cNvSpPr txBox="1"/>
          <p:nvPr/>
        </p:nvSpPr>
        <p:spPr>
          <a:xfrm>
            <a:off x="657417" y="2665967"/>
            <a:ext cx="1042709" cy="369332"/>
          </a:xfrm>
          <a:prstGeom prst="rect">
            <a:avLst/>
          </a:prstGeom>
          <a:noFill/>
        </p:spPr>
        <p:txBody>
          <a:bodyPr wrap="square" rtlCol="0">
            <a:spAutoFit/>
          </a:bodyPr>
          <a:lstStyle/>
          <a:p>
            <a:pPr algn="ctr"/>
            <a:r>
              <a:rPr kumimoji="1" lang="en-US" altLang="ja-JP" dirty="0" err="1"/>
              <a:t>NaClO</a:t>
            </a:r>
            <a:endParaRPr kumimoji="1" lang="ja-JP" altLang="en-US" dirty="0"/>
          </a:p>
        </p:txBody>
      </p:sp>
      <p:sp>
        <p:nvSpPr>
          <p:cNvPr id="18" name="正方形/長方形 17">
            <a:extLst>
              <a:ext uri="{FF2B5EF4-FFF2-40B4-BE49-F238E27FC236}">
                <a16:creationId xmlns:a16="http://schemas.microsoft.com/office/drawing/2014/main" id="{8DE87013-A320-45AE-9FE0-3179B97794E6}"/>
              </a:ext>
            </a:extLst>
          </p:cNvPr>
          <p:cNvSpPr/>
          <p:nvPr/>
        </p:nvSpPr>
        <p:spPr>
          <a:xfrm>
            <a:off x="1798493" y="3534948"/>
            <a:ext cx="996433" cy="4154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UF</a:t>
            </a:r>
            <a:endParaRPr kumimoji="1" lang="ja-JP" altLang="en-US" dirty="0">
              <a:solidFill>
                <a:schemeClr val="tx1"/>
              </a:solidFill>
            </a:endParaRPr>
          </a:p>
        </p:txBody>
      </p:sp>
      <p:cxnSp>
        <p:nvCxnSpPr>
          <p:cNvPr id="19" name="直線矢印コネクタ 18">
            <a:extLst>
              <a:ext uri="{FF2B5EF4-FFF2-40B4-BE49-F238E27FC236}">
                <a16:creationId xmlns:a16="http://schemas.microsoft.com/office/drawing/2014/main" id="{D7645954-7F5D-476F-AA64-93484D5F6BC6}"/>
              </a:ext>
            </a:extLst>
          </p:cNvPr>
          <p:cNvCxnSpPr>
            <a:cxnSpLocks/>
            <a:endCxn id="18" idx="1"/>
          </p:cNvCxnSpPr>
          <p:nvPr/>
        </p:nvCxnSpPr>
        <p:spPr>
          <a:xfrm>
            <a:off x="361950" y="3742681"/>
            <a:ext cx="1436543"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CCD820A-7BD1-4FC2-A11C-C082D0F22AAA}"/>
              </a:ext>
            </a:extLst>
          </p:cNvPr>
          <p:cNvSpPr txBox="1"/>
          <p:nvPr/>
        </p:nvSpPr>
        <p:spPr>
          <a:xfrm>
            <a:off x="2979002" y="2778136"/>
            <a:ext cx="1602524" cy="369332"/>
          </a:xfrm>
          <a:prstGeom prst="rect">
            <a:avLst/>
          </a:prstGeom>
          <a:noFill/>
        </p:spPr>
        <p:txBody>
          <a:bodyPr wrap="square" rtlCol="0">
            <a:spAutoFit/>
          </a:bodyPr>
          <a:lstStyle/>
          <a:p>
            <a:pPr algn="ctr"/>
            <a:r>
              <a:rPr kumimoji="1" lang="en-US" altLang="ja-JP" dirty="0"/>
              <a:t>Acid</a:t>
            </a:r>
            <a:endParaRPr kumimoji="1" lang="ja-JP" altLang="en-US" dirty="0"/>
          </a:p>
        </p:txBody>
      </p:sp>
      <p:sp>
        <p:nvSpPr>
          <p:cNvPr id="21" name="テキスト ボックス 20">
            <a:extLst>
              <a:ext uri="{FF2B5EF4-FFF2-40B4-BE49-F238E27FC236}">
                <a16:creationId xmlns:a16="http://schemas.microsoft.com/office/drawing/2014/main" id="{6AC3D667-4061-4171-8B13-55C471739259}"/>
              </a:ext>
            </a:extLst>
          </p:cNvPr>
          <p:cNvSpPr txBox="1"/>
          <p:nvPr/>
        </p:nvSpPr>
        <p:spPr>
          <a:xfrm>
            <a:off x="10717709" y="3461816"/>
            <a:ext cx="874425" cy="584775"/>
          </a:xfrm>
          <a:prstGeom prst="rect">
            <a:avLst/>
          </a:prstGeom>
          <a:noFill/>
        </p:spPr>
        <p:txBody>
          <a:bodyPr wrap="square" rtlCol="0">
            <a:spAutoFit/>
          </a:bodyPr>
          <a:lstStyle/>
          <a:p>
            <a:pPr algn="ctr"/>
            <a:r>
              <a:rPr kumimoji="1" lang="en-US" altLang="ja-JP" sz="1600" dirty="0"/>
              <a:t>Potable</a:t>
            </a:r>
            <a:r>
              <a:rPr kumimoji="1" lang="ja-JP" altLang="en-US" sz="1600" dirty="0"/>
              <a:t> </a:t>
            </a:r>
            <a:r>
              <a:rPr kumimoji="1" lang="en-US" altLang="ja-JP" sz="1600" dirty="0"/>
              <a:t>Water</a:t>
            </a:r>
            <a:endParaRPr kumimoji="1" lang="ja-JP" altLang="en-US" sz="1600" dirty="0"/>
          </a:p>
        </p:txBody>
      </p:sp>
      <p:sp>
        <p:nvSpPr>
          <p:cNvPr id="24" name="正方形/長方形 23">
            <a:extLst>
              <a:ext uri="{FF2B5EF4-FFF2-40B4-BE49-F238E27FC236}">
                <a16:creationId xmlns:a16="http://schemas.microsoft.com/office/drawing/2014/main" id="{3C5ECCF7-2E94-4C69-B3A8-73384F647A0E}"/>
              </a:ext>
            </a:extLst>
          </p:cNvPr>
          <p:cNvSpPr/>
          <p:nvPr/>
        </p:nvSpPr>
        <p:spPr>
          <a:xfrm>
            <a:off x="8655316" y="3571001"/>
            <a:ext cx="1250370" cy="3532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UV / AOP</a:t>
            </a:r>
            <a:endParaRPr kumimoji="1" lang="ja-JP" altLang="en-US" dirty="0">
              <a:solidFill>
                <a:schemeClr val="tx1"/>
              </a:solidFill>
            </a:endParaRPr>
          </a:p>
        </p:txBody>
      </p:sp>
      <p:cxnSp>
        <p:nvCxnSpPr>
          <p:cNvPr id="25" name="直線矢印コネクタ 24">
            <a:extLst>
              <a:ext uri="{FF2B5EF4-FFF2-40B4-BE49-F238E27FC236}">
                <a16:creationId xmlns:a16="http://schemas.microsoft.com/office/drawing/2014/main" id="{5C442719-D89B-41C1-9444-FA5A7A6CCEBB}"/>
              </a:ext>
            </a:extLst>
          </p:cNvPr>
          <p:cNvCxnSpPr>
            <a:cxnSpLocks/>
            <a:stCxn id="24" idx="3"/>
            <a:endCxn id="21" idx="1"/>
          </p:cNvCxnSpPr>
          <p:nvPr/>
        </p:nvCxnSpPr>
        <p:spPr>
          <a:xfrm>
            <a:off x="9905686" y="3747651"/>
            <a:ext cx="812023" cy="655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矢印: 下 35">
            <a:extLst>
              <a:ext uri="{FF2B5EF4-FFF2-40B4-BE49-F238E27FC236}">
                <a16:creationId xmlns:a16="http://schemas.microsoft.com/office/drawing/2014/main" id="{7EBFEFE4-FE8F-4014-A573-693D6D619060}"/>
              </a:ext>
            </a:extLst>
          </p:cNvPr>
          <p:cNvSpPr/>
          <p:nvPr/>
        </p:nvSpPr>
        <p:spPr>
          <a:xfrm>
            <a:off x="9138807" y="3111739"/>
            <a:ext cx="283388" cy="40013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テキスト ボックス 36">
            <a:extLst>
              <a:ext uri="{FF2B5EF4-FFF2-40B4-BE49-F238E27FC236}">
                <a16:creationId xmlns:a16="http://schemas.microsoft.com/office/drawing/2014/main" id="{FDA21DED-5A9E-451C-A1B5-44751791EB84}"/>
              </a:ext>
            </a:extLst>
          </p:cNvPr>
          <p:cNvSpPr txBox="1"/>
          <p:nvPr/>
        </p:nvSpPr>
        <p:spPr>
          <a:xfrm>
            <a:off x="8285490" y="2502408"/>
            <a:ext cx="2030087" cy="584775"/>
          </a:xfrm>
          <a:prstGeom prst="rect">
            <a:avLst/>
          </a:prstGeom>
          <a:noFill/>
        </p:spPr>
        <p:txBody>
          <a:bodyPr wrap="square" rtlCol="0">
            <a:spAutoFit/>
          </a:bodyPr>
          <a:lstStyle/>
          <a:p>
            <a:pPr algn="ctr"/>
            <a:r>
              <a:rPr kumimoji="1" lang="en-US" altLang="ja-JP" sz="1600" dirty="0"/>
              <a:t>UV</a:t>
            </a:r>
            <a:r>
              <a:rPr kumimoji="1" lang="ja-JP" altLang="en-US" sz="1600" dirty="0"/>
              <a:t> </a:t>
            </a:r>
            <a:r>
              <a:rPr kumimoji="1" lang="en-US" altLang="ja-JP" sz="1600" dirty="0"/>
              <a:t>Radiation with </a:t>
            </a:r>
            <a:r>
              <a:rPr kumimoji="1" lang="en-SG" altLang="ja-JP" sz="1600" dirty="0"/>
              <a:t>H</a:t>
            </a:r>
            <a:r>
              <a:rPr kumimoji="1" lang="en-SG" altLang="ja-JP" sz="1600" baseline="-25000" dirty="0"/>
              <a:t>2</a:t>
            </a:r>
            <a:r>
              <a:rPr kumimoji="1" lang="en-SG" altLang="ja-JP" sz="1600" dirty="0"/>
              <a:t>O</a:t>
            </a:r>
            <a:r>
              <a:rPr kumimoji="1" lang="en-SG" altLang="ja-JP" sz="1600" baseline="-25000" dirty="0"/>
              <a:t>2</a:t>
            </a:r>
            <a:r>
              <a:rPr kumimoji="1" lang="en-SG" altLang="ja-JP" sz="1600" dirty="0"/>
              <a:t> or </a:t>
            </a:r>
            <a:r>
              <a:rPr kumimoji="1" lang="en-SG" altLang="ja-JP" sz="1600" dirty="0" err="1"/>
              <a:t>NaClO</a:t>
            </a:r>
            <a:endParaRPr kumimoji="1" lang="ja-JP" altLang="en-US" sz="1600" dirty="0"/>
          </a:p>
        </p:txBody>
      </p:sp>
      <p:sp>
        <p:nvSpPr>
          <p:cNvPr id="38" name="テキスト ボックス 37">
            <a:extLst>
              <a:ext uri="{FF2B5EF4-FFF2-40B4-BE49-F238E27FC236}">
                <a16:creationId xmlns:a16="http://schemas.microsoft.com/office/drawing/2014/main" id="{FF12E881-4939-42D1-A889-4443D2E01AC5}"/>
              </a:ext>
            </a:extLst>
          </p:cNvPr>
          <p:cNvSpPr txBox="1"/>
          <p:nvPr/>
        </p:nvSpPr>
        <p:spPr>
          <a:xfrm>
            <a:off x="4194721" y="2783830"/>
            <a:ext cx="1431275" cy="369332"/>
          </a:xfrm>
          <a:prstGeom prst="rect">
            <a:avLst/>
          </a:prstGeom>
          <a:noFill/>
        </p:spPr>
        <p:txBody>
          <a:bodyPr wrap="square" rtlCol="0">
            <a:spAutoFit/>
          </a:bodyPr>
          <a:lstStyle/>
          <a:p>
            <a:pPr algn="ctr"/>
            <a:r>
              <a:rPr kumimoji="1" lang="en-US" altLang="ja-JP" dirty="0"/>
              <a:t>Anti-</a:t>
            </a:r>
            <a:r>
              <a:rPr kumimoji="1" lang="en-US" altLang="ja-JP" dirty="0" err="1"/>
              <a:t>Scalant</a:t>
            </a:r>
            <a:endParaRPr kumimoji="1" lang="ja-JP" altLang="en-US" dirty="0"/>
          </a:p>
        </p:txBody>
      </p:sp>
      <p:sp>
        <p:nvSpPr>
          <p:cNvPr id="39" name="矢印: 下 38">
            <a:extLst>
              <a:ext uri="{FF2B5EF4-FFF2-40B4-BE49-F238E27FC236}">
                <a16:creationId xmlns:a16="http://schemas.microsoft.com/office/drawing/2014/main" id="{E0DED757-5143-4B02-8E98-D4857AAC6C5F}"/>
              </a:ext>
            </a:extLst>
          </p:cNvPr>
          <p:cNvSpPr/>
          <p:nvPr/>
        </p:nvSpPr>
        <p:spPr>
          <a:xfrm>
            <a:off x="4769470" y="3192409"/>
            <a:ext cx="283388" cy="490885"/>
          </a:xfrm>
          <a:prstGeom prst="downArrow">
            <a:avLst/>
          </a:prstGeom>
          <a:pattFill prst="pct20">
            <a:fgClr>
              <a:schemeClr val="accent3"/>
            </a:fgClr>
            <a:bgClr>
              <a:schemeClr val="bg1"/>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二等辺三角形 39">
            <a:extLst>
              <a:ext uri="{FF2B5EF4-FFF2-40B4-BE49-F238E27FC236}">
                <a16:creationId xmlns:a16="http://schemas.microsoft.com/office/drawing/2014/main" id="{427CE4BE-49FA-4749-97CC-48CD9D054E05}"/>
              </a:ext>
            </a:extLst>
          </p:cNvPr>
          <p:cNvSpPr/>
          <p:nvPr/>
        </p:nvSpPr>
        <p:spPr>
          <a:xfrm flipV="1">
            <a:off x="7379290" y="4060325"/>
            <a:ext cx="410253" cy="218046"/>
          </a:xfrm>
          <a:prstGeom prst="triangl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テキスト ボックス 40">
            <a:extLst>
              <a:ext uri="{FF2B5EF4-FFF2-40B4-BE49-F238E27FC236}">
                <a16:creationId xmlns:a16="http://schemas.microsoft.com/office/drawing/2014/main" id="{163D0E94-4915-4668-A0AC-F4864F90EC5D}"/>
              </a:ext>
            </a:extLst>
          </p:cNvPr>
          <p:cNvSpPr txBox="1"/>
          <p:nvPr/>
        </p:nvSpPr>
        <p:spPr>
          <a:xfrm>
            <a:off x="6894421" y="4418019"/>
            <a:ext cx="1451913" cy="338554"/>
          </a:xfrm>
          <a:prstGeom prst="rect">
            <a:avLst/>
          </a:prstGeom>
          <a:noFill/>
        </p:spPr>
        <p:txBody>
          <a:bodyPr wrap="square" rtlCol="0">
            <a:spAutoFit/>
          </a:bodyPr>
          <a:lstStyle/>
          <a:p>
            <a:pPr algn="ctr"/>
            <a:r>
              <a:rPr kumimoji="1" lang="en-US" altLang="ja-JP" sz="1600" dirty="0"/>
              <a:t>Water Quality</a:t>
            </a:r>
            <a:endParaRPr kumimoji="1" lang="ja-JP" altLang="en-US" sz="1600" dirty="0"/>
          </a:p>
        </p:txBody>
      </p:sp>
      <p:sp>
        <p:nvSpPr>
          <p:cNvPr id="42" name="テキスト ボックス 41">
            <a:extLst>
              <a:ext uri="{FF2B5EF4-FFF2-40B4-BE49-F238E27FC236}">
                <a16:creationId xmlns:a16="http://schemas.microsoft.com/office/drawing/2014/main" id="{6B8CDD79-010C-421E-BE6C-17BBA5B450F4}"/>
              </a:ext>
            </a:extLst>
          </p:cNvPr>
          <p:cNvSpPr txBox="1"/>
          <p:nvPr/>
        </p:nvSpPr>
        <p:spPr>
          <a:xfrm>
            <a:off x="777322" y="5147590"/>
            <a:ext cx="7334850" cy="338554"/>
          </a:xfrm>
          <a:prstGeom prst="rect">
            <a:avLst/>
          </a:prstGeom>
          <a:noFill/>
        </p:spPr>
        <p:txBody>
          <a:bodyPr wrap="square" rtlCol="0">
            <a:spAutoFit/>
          </a:bodyPr>
          <a:lstStyle/>
          <a:p>
            <a:r>
              <a:rPr kumimoji="1" lang="en-US" altLang="ja-JP" sz="1600" b="1" dirty="0">
                <a:solidFill>
                  <a:schemeClr val="accent2"/>
                </a:solidFill>
              </a:rPr>
              <a:t>(1) Considering permeate water quality and feed flow</a:t>
            </a:r>
          </a:p>
        </p:txBody>
      </p:sp>
      <p:sp>
        <p:nvSpPr>
          <p:cNvPr id="43" name="二等辺三角形 42">
            <a:extLst>
              <a:ext uri="{FF2B5EF4-FFF2-40B4-BE49-F238E27FC236}">
                <a16:creationId xmlns:a16="http://schemas.microsoft.com/office/drawing/2014/main" id="{F53136A2-94AE-43D4-B33E-EF57401E592D}"/>
              </a:ext>
            </a:extLst>
          </p:cNvPr>
          <p:cNvSpPr/>
          <p:nvPr/>
        </p:nvSpPr>
        <p:spPr>
          <a:xfrm flipV="1">
            <a:off x="5685747" y="4060325"/>
            <a:ext cx="410253" cy="218046"/>
          </a:xfrm>
          <a:prstGeom prst="triangle">
            <a:avLst/>
          </a:prstGeom>
          <a:pattFill prst="pct20">
            <a:fgClr>
              <a:schemeClr val="accent3"/>
            </a:fgClr>
            <a:bgClr>
              <a:schemeClr val="bg1"/>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テキスト ボックス 43">
            <a:extLst>
              <a:ext uri="{FF2B5EF4-FFF2-40B4-BE49-F238E27FC236}">
                <a16:creationId xmlns:a16="http://schemas.microsoft.com/office/drawing/2014/main" id="{A84E23DB-8C77-4FCD-9435-34A95C7786B5}"/>
              </a:ext>
            </a:extLst>
          </p:cNvPr>
          <p:cNvSpPr txBox="1"/>
          <p:nvPr/>
        </p:nvSpPr>
        <p:spPr>
          <a:xfrm>
            <a:off x="4363160" y="4377074"/>
            <a:ext cx="1942645" cy="338554"/>
          </a:xfrm>
          <a:prstGeom prst="rect">
            <a:avLst/>
          </a:prstGeom>
          <a:noFill/>
        </p:spPr>
        <p:txBody>
          <a:bodyPr wrap="square" rtlCol="0">
            <a:spAutoFit/>
          </a:bodyPr>
          <a:lstStyle/>
          <a:p>
            <a:pPr algn="ctr"/>
            <a:r>
              <a:rPr kumimoji="1" lang="en-US" altLang="ja-JP" sz="1600" dirty="0"/>
              <a:t>Degree of Clogging</a:t>
            </a:r>
            <a:endParaRPr kumimoji="1" lang="ja-JP" altLang="en-US" sz="1600" dirty="0"/>
          </a:p>
        </p:txBody>
      </p:sp>
      <p:sp>
        <p:nvSpPr>
          <p:cNvPr id="45" name="矢印: 下 44">
            <a:extLst>
              <a:ext uri="{FF2B5EF4-FFF2-40B4-BE49-F238E27FC236}">
                <a16:creationId xmlns:a16="http://schemas.microsoft.com/office/drawing/2014/main" id="{AD8C1BA6-DB7B-49A4-AED5-732ECDF57FAE}"/>
              </a:ext>
            </a:extLst>
          </p:cNvPr>
          <p:cNvSpPr/>
          <p:nvPr/>
        </p:nvSpPr>
        <p:spPr>
          <a:xfrm>
            <a:off x="6079467" y="2935183"/>
            <a:ext cx="283388" cy="490885"/>
          </a:xfrm>
          <a:prstGeom prst="downArrow">
            <a:avLst/>
          </a:prstGeom>
          <a:pattFill prst="pct20">
            <a:fgClr>
              <a:schemeClr val="accent3"/>
            </a:fgClr>
            <a:bgClr>
              <a:schemeClr val="bg1"/>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テキスト ボックス 45">
            <a:extLst>
              <a:ext uri="{FF2B5EF4-FFF2-40B4-BE49-F238E27FC236}">
                <a16:creationId xmlns:a16="http://schemas.microsoft.com/office/drawing/2014/main" id="{D0B4D0E2-0B2C-463C-B6F4-7D2EF00A7B0F}"/>
              </a:ext>
            </a:extLst>
          </p:cNvPr>
          <p:cNvSpPr txBox="1"/>
          <p:nvPr/>
        </p:nvSpPr>
        <p:spPr>
          <a:xfrm>
            <a:off x="5027691" y="2408804"/>
            <a:ext cx="2378884" cy="369332"/>
          </a:xfrm>
          <a:prstGeom prst="rect">
            <a:avLst/>
          </a:prstGeom>
          <a:noFill/>
        </p:spPr>
        <p:txBody>
          <a:bodyPr wrap="square" rtlCol="0">
            <a:spAutoFit/>
          </a:bodyPr>
          <a:lstStyle/>
          <a:p>
            <a:pPr algn="ctr"/>
            <a:r>
              <a:rPr kumimoji="1" lang="en-US" altLang="ja-JP" dirty="0"/>
              <a:t>Membrane Cleaning</a:t>
            </a:r>
            <a:endParaRPr kumimoji="1" lang="ja-JP" altLang="en-US" dirty="0"/>
          </a:p>
        </p:txBody>
      </p:sp>
      <p:sp>
        <p:nvSpPr>
          <p:cNvPr id="48" name="二等辺三角形 47">
            <a:extLst>
              <a:ext uri="{FF2B5EF4-FFF2-40B4-BE49-F238E27FC236}">
                <a16:creationId xmlns:a16="http://schemas.microsoft.com/office/drawing/2014/main" id="{AE03510A-7FFE-4F25-8AD4-1C823ECD850E}"/>
              </a:ext>
            </a:extLst>
          </p:cNvPr>
          <p:cNvSpPr/>
          <p:nvPr/>
        </p:nvSpPr>
        <p:spPr>
          <a:xfrm flipV="1">
            <a:off x="6362855" y="4060325"/>
            <a:ext cx="410253" cy="218046"/>
          </a:xfrm>
          <a:prstGeom prst="triangle">
            <a:avLst/>
          </a:prstGeom>
          <a:pattFill prst="wdUpDiag">
            <a:fgClr>
              <a:schemeClr val="accent4"/>
            </a:fgClr>
            <a:bgClr>
              <a:schemeClr val="bg1"/>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テキスト ボックス 48">
            <a:extLst>
              <a:ext uri="{FF2B5EF4-FFF2-40B4-BE49-F238E27FC236}">
                <a16:creationId xmlns:a16="http://schemas.microsoft.com/office/drawing/2014/main" id="{6C160C7B-3673-4820-BE0C-726FDE774561}"/>
              </a:ext>
            </a:extLst>
          </p:cNvPr>
          <p:cNvSpPr txBox="1"/>
          <p:nvPr/>
        </p:nvSpPr>
        <p:spPr>
          <a:xfrm>
            <a:off x="5685747" y="4713217"/>
            <a:ext cx="1716610" cy="338554"/>
          </a:xfrm>
          <a:prstGeom prst="rect">
            <a:avLst/>
          </a:prstGeom>
          <a:noFill/>
        </p:spPr>
        <p:txBody>
          <a:bodyPr wrap="square" rtlCol="0">
            <a:spAutoFit/>
          </a:bodyPr>
          <a:lstStyle/>
          <a:p>
            <a:pPr algn="ctr"/>
            <a:r>
              <a:rPr kumimoji="1" lang="en-US" altLang="ja-JP" sz="1600" dirty="0"/>
              <a:t>Membrane Life</a:t>
            </a:r>
            <a:endParaRPr kumimoji="1" lang="ja-JP" altLang="en-US" sz="1600" dirty="0"/>
          </a:p>
        </p:txBody>
      </p:sp>
      <p:sp>
        <p:nvSpPr>
          <p:cNvPr id="50" name="右中かっこ 49">
            <a:extLst>
              <a:ext uri="{FF2B5EF4-FFF2-40B4-BE49-F238E27FC236}">
                <a16:creationId xmlns:a16="http://schemas.microsoft.com/office/drawing/2014/main" id="{D2A7FA27-2B47-41BB-8062-01A7B7516A8C}"/>
              </a:ext>
            </a:extLst>
          </p:cNvPr>
          <p:cNvSpPr/>
          <p:nvPr/>
        </p:nvSpPr>
        <p:spPr>
          <a:xfrm>
            <a:off x="8090523" y="5503728"/>
            <a:ext cx="164103" cy="615710"/>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1" name="テキスト ボックス 50">
            <a:extLst>
              <a:ext uri="{FF2B5EF4-FFF2-40B4-BE49-F238E27FC236}">
                <a16:creationId xmlns:a16="http://schemas.microsoft.com/office/drawing/2014/main" id="{F2EF95BD-7CDF-4627-B7AF-87CE576CDDAD}"/>
              </a:ext>
            </a:extLst>
          </p:cNvPr>
          <p:cNvSpPr txBox="1"/>
          <p:nvPr/>
        </p:nvSpPr>
        <p:spPr>
          <a:xfrm>
            <a:off x="8383824" y="5657679"/>
            <a:ext cx="2775952" cy="338554"/>
          </a:xfrm>
          <a:prstGeom prst="rect">
            <a:avLst/>
          </a:prstGeom>
          <a:noFill/>
        </p:spPr>
        <p:txBody>
          <a:bodyPr wrap="square" rtlCol="0">
            <a:spAutoFit/>
          </a:bodyPr>
          <a:lstStyle/>
          <a:p>
            <a:r>
              <a:rPr kumimoji="1" lang="en-US" altLang="ja-JP" sz="1600" dirty="0"/>
              <a:t>Monitoring membrane status</a:t>
            </a:r>
            <a:endParaRPr kumimoji="1" lang="ja-JP" altLang="en-US" sz="1600" dirty="0"/>
          </a:p>
        </p:txBody>
      </p:sp>
      <p:sp>
        <p:nvSpPr>
          <p:cNvPr id="56" name="テキスト ボックス 55">
            <a:extLst>
              <a:ext uri="{FF2B5EF4-FFF2-40B4-BE49-F238E27FC236}">
                <a16:creationId xmlns:a16="http://schemas.microsoft.com/office/drawing/2014/main" id="{0B0BEDCB-767B-479F-9A9F-C888EB94015B}"/>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RO</a:t>
            </a:r>
            <a:r>
              <a:rPr lang="ja-JP" altLang="en-US" sz="1600" b="1" dirty="0">
                <a:solidFill>
                  <a:schemeClr val="bg1"/>
                </a:solidFill>
              </a:rPr>
              <a:t> </a:t>
            </a:r>
            <a:r>
              <a:rPr lang="en-US" altLang="ja-JP" sz="1600" b="1" dirty="0">
                <a:solidFill>
                  <a:schemeClr val="bg1"/>
                </a:solidFill>
              </a:rPr>
              <a:t>Analytical Policy</a:t>
            </a:r>
            <a:endParaRPr kumimoji="1" lang="ja-JP" altLang="en-US" sz="1600" b="1" dirty="0">
              <a:solidFill>
                <a:schemeClr val="bg1"/>
              </a:solidFill>
            </a:endParaRPr>
          </a:p>
        </p:txBody>
      </p:sp>
      <p:sp>
        <p:nvSpPr>
          <p:cNvPr id="57" name="テキスト ボックス 56">
            <a:extLst>
              <a:ext uri="{FF2B5EF4-FFF2-40B4-BE49-F238E27FC236}">
                <a16:creationId xmlns:a16="http://schemas.microsoft.com/office/drawing/2014/main" id="{BD6F05CC-5CCB-4A60-B40F-F841D23CD4BA}"/>
              </a:ext>
            </a:extLst>
          </p:cNvPr>
          <p:cNvSpPr txBox="1"/>
          <p:nvPr/>
        </p:nvSpPr>
        <p:spPr>
          <a:xfrm>
            <a:off x="8496328" y="4260458"/>
            <a:ext cx="1641677" cy="338554"/>
          </a:xfrm>
          <a:prstGeom prst="rect">
            <a:avLst/>
          </a:prstGeom>
          <a:noFill/>
        </p:spPr>
        <p:txBody>
          <a:bodyPr wrap="square" rtlCol="0">
            <a:spAutoFit/>
          </a:bodyPr>
          <a:lstStyle/>
          <a:p>
            <a:pPr algn="ctr"/>
            <a:r>
              <a:rPr kumimoji="1" lang="en-US" altLang="ja-JP" sz="1600" b="1" dirty="0">
                <a:solidFill>
                  <a:schemeClr val="bg1">
                    <a:lumMod val="50000"/>
                  </a:schemeClr>
                </a:solidFill>
              </a:rPr>
              <a:t>Given Region</a:t>
            </a:r>
            <a:endParaRPr kumimoji="1" lang="ja-JP" altLang="en-US" sz="1600" b="1" dirty="0">
              <a:solidFill>
                <a:schemeClr val="bg1">
                  <a:lumMod val="50000"/>
                </a:schemeClr>
              </a:solidFill>
            </a:endParaRPr>
          </a:p>
        </p:txBody>
      </p:sp>
      <p:sp>
        <p:nvSpPr>
          <p:cNvPr id="58" name="テキスト ボックス 57">
            <a:extLst>
              <a:ext uri="{FF2B5EF4-FFF2-40B4-BE49-F238E27FC236}">
                <a16:creationId xmlns:a16="http://schemas.microsoft.com/office/drawing/2014/main" id="{E1159627-850F-4ACE-B093-BBE7BAC686A9}"/>
              </a:ext>
            </a:extLst>
          </p:cNvPr>
          <p:cNvSpPr txBox="1"/>
          <p:nvPr/>
        </p:nvSpPr>
        <p:spPr>
          <a:xfrm>
            <a:off x="977037" y="4248742"/>
            <a:ext cx="1641677" cy="338554"/>
          </a:xfrm>
          <a:prstGeom prst="rect">
            <a:avLst/>
          </a:prstGeom>
          <a:noFill/>
        </p:spPr>
        <p:txBody>
          <a:bodyPr wrap="square" rtlCol="0">
            <a:spAutoFit/>
          </a:bodyPr>
          <a:lstStyle/>
          <a:p>
            <a:pPr algn="ctr"/>
            <a:r>
              <a:rPr kumimoji="1" lang="en-US" altLang="ja-JP" sz="1600" b="1" dirty="0">
                <a:solidFill>
                  <a:schemeClr val="bg1">
                    <a:lumMod val="50000"/>
                  </a:schemeClr>
                </a:solidFill>
              </a:rPr>
              <a:t>Given Region</a:t>
            </a:r>
            <a:endParaRPr kumimoji="1" lang="ja-JP" altLang="en-US" sz="1600" b="1" dirty="0">
              <a:solidFill>
                <a:schemeClr val="bg1">
                  <a:lumMod val="50000"/>
                </a:schemeClr>
              </a:solidFill>
            </a:endParaRPr>
          </a:p>
        </p:txBody>
      </p:sp>
      <p:sp>
        <p:nvSpPr>
          <p:cNvPr id="2" name="テキスト ボックス 1">
            <a:extLst>
              <a:ext uri="{FF2B5EF4-FFF2-40B4-BE49-F238E27FC236}">
                <a16:creationId xmlns:a16="http://schemas.microsoft.com/office/drawing/2014/main" id="{4044683C-9303-48A1-E5D7-51956EAF88EC}"/>
              </a:ext>
            </a:extLst>
          </p:cNvPr>
          <p:cNvSpPr txBox="1"/>
          <p:nvPr/>
        </p:nvSpPr>
        <p:spPr>
          <a:xfrm>
            <a:off x="8384338" y="5170475"/>
            <a:ext cx="3224485" cy="338554"/>
          </a:xfrm>
          <a:prstGeom prst="rect">
            <a:avLst/>
          </a:prstGeom>
          <a:noFill/>
        </p:spPr>
        <p:txBody>
          <a:bodyPr wrap="square" rtlCol="0">
            <a:spAutoFit/>
          </a:bodyPr>
          <a:lstStyle/>
          <a:p>
            <a:r>
              <a:rPr kumimoji="1" lang="en-US" altLang="ja-JP" sz="1600" dirty="0"/>
              <a:t>Non-Monitoring membrane status</a:t>
            </a:r>
            <a:endParaRPr kumimoji="1" lang="ja-JP" altLang="en-US" sz="1600" dirty="0"/>
          </a:p>
        </p:txBody>
      </p:sp>
      <p:sp>
        <p:nvSpPr>
          <p:cNvPr id="7" name="右中かっこ 6">
            <a:extLst>
              <a:ext uri="{FF2B5EF4-FFF2-40B4-BE49-F238E27FC236}">
                <a16:creationId xmlns:a16="http://schemas.microsoft.com/office/drawing/2014/main" id="{DF5AA0C7-ADFA-1728-AC3D-C245965199CF}"/>
              </a:ext>
            </a:extLst>
          </p:cNvPr>
          <p:cNvSpPr/>
          <p:nvPr/>
        </p:nvSpPr>
        <p:spPr>
          <a:xfrm>
            <a:off x="8090523" y="5209192"/>
            <a:ext cx="164103" cy="261121"/>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吹き出し: 角を丸めた四角形 7">
            <a:extLst>
              <a:ext uri="{FF2B5EF4-FFF2-40B4-BE49-F238E27FC236}">
                <a16:creationId xmlns:a16="http://schemas.microsoft.com/office/drawing/2014/main" id="{CBD13782-D1D8-9AD1-5782-5D9E7BCA9430}"/>
              </a:ext>
            </a:extLst>
          </p:cNvPr>
          <p:cNvSpPr/>
          <p:nvPr/>
        </p:nvSpPr>
        <p:spPr>
          <a:xfrm>
            <a:off x="6560191" y="1945656"/>
            <a:ext cx="5629172" cy="365125"/>
          </a:xfrm>
          <a:prstGeom prst="wedgeRoundRectCallout">
            <a:avLst>
              <a:gd name="adj1" fmla="val 14239"/>
              <a:gd name="adj2" fmla="val 8864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Subject to be optimization target if interchangeable with RO.</a:t>
            </a:r>
            <a:endParaRPr kumimoji="1" lang="ja-JP" altLang="en-US" sz="1600" dirty="0">
              <a:solidFill>
                <a:schemeClr val="tx1"/>
              </a:solidFill>
            </a:endParaRPr>
          </a:p>
        </p:txBody>
      </p:sp>
      <p:sp>
        <p:nvSpPr>
          <p:cNvPr id="10" name="正方形/長方形 9">
            <a:extLst>
              <a:ext uri="{FF2B5EF4-FFF2-40B4-BE49-F238E27FC236}">
                <a16:creationId xmlns:a16="http://schemas.microsoft.com/office/drawing/2014/main" id="{67F1E970-3C57-BE82-E1DD-6BF80CB90359}"/>
              </a:ext>
            </a:extLst>
          </p:cNvPr>
          <p:cNvSpPr/>
          <p:nvPr/>
        </p:nvSpPr>
        <p:spPr>
          <a:xfrm>
            <a:off x="517055" y="5533216"/>
            <a:ext cx="181467" cy="206003"/>
          </a:xfrm>
          <a:prstGeom prst="rect">
            <a:avLst/>
          </a:prstGeom>
          <a:pattFill prst="pct20">
            <a:fgClr>
              <a:schemeClr val="accent3"/>
            </a:fgClr>
            <a:bgClr>
              <a:schemeClr val="bg1"/>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正方形/長方形 10">
            <a:extLst>
              <a:ext uri="{FF2B5EF4-FFF2-40B4-BE49-F238E27FC236}">
                <a16:creationId xmlns:a16="http://schemas.microsoft.com/office/drawing/2014/main" id="{0F9188FC-1EE8-0D74-D90E-75607683EB69}"/>
              </a:ext>
            </a:extLst>
          </p:cNvPr>
          <p:cNvSpPr/>
          <p:nvPr/>
        </p:nvSpPr>
        <p:spPr>
          <a:xfrm>
            <a:off x="510816" y="5201486"/>
            <a:ext cx="181467" cy="206003"/>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正方形/長方形 11">
            <a:extLst>
              <a:ext uri="{FF2B5EF4-FFF2-40B4-BE49-F238E27FC236}">
                <a16:creationId xmlns:a16="http://schemas.microsoft.com/office/drawing/2014/main" id="{3471F601-4BF7-EA97-CE93-701F23AF52C9}"/>
              </a:ext>
            </a:extLst>
          </p:cNvPr>
          <p:cNvSpPr/>
          <p:nvPr/>
        </p:nvSpPr>
        <p:spPr>
          <a:xfrm>
            <a:off x="517057" y="5878744"/>
            <a:ext cx="181467" cy="206003"/>
          </a:xfrm>
          <a:prstGeom prst="rect">
            <a:avLst/>
          </a:prstGeom>
          <a:pattFill prst="wdUpDiag">
            <a:fgClr>
              <a:schemeClr val="accent4"/>
            </a:fgClr>
            <a:bgClr>
              <a:schemeClr val="bg1"/>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テキスト ボックス 21">
            <a:extLst>
              <a:ext uri="{FF2B5EF4-FFF2-40B4-BE49-F238E27FC236}">
                <a16:creationId xmlns:a16="http://schemas.microsoft.com/office/drawing/2014/main" id="{CAF80F0B-6846-BE2F-B977-25173D42025F}"/>
              </a:ext>
            </a:extLst>
          </p:cNvPr>
          <p:cNvSpPr txBox="1"/>
          <p:nvPr/>
        </p:nvSpPr>
        <p:spPr>
          <a:xfrm>
            <a:off x="777322" y="5472306"/>
            <a:ext cx="7334850" cy="338554"/>
          </a:xfrm>
          <a:prstGeom prst="rect">
            <a:avLst/>
          </a:prstGeom>
          <a:noFill/>
        </p:spPr>
        <p:txBody>
          <a:bodyPr wrap="square" rtlCol="0">
            <a:spAutoFit/>
          </a:bodyPr>
          <a:lstStyle/>
          <a:p>
            <a:r>
              <a:rPr kumimoji="1" lang="en-US" altLang="ja-JP" sz="1600" b="1" dirty="0">
                <a:solidFill>
                  <a:schemeClr val="accent3">
                    <a:lumMod val="75000"/>
                  </a:schemeClr>
                </a:solidFill>
              </a:rPr>
              <a:t>(2) Considering clogging status of RO membrane </a:t>
            </a:r>
            <a:r>
              <a:rPr kumimoji="1" lang="en-US" altLang="ja-JP" sz="1600" dirty="0">
                <a:solidFill>
                  <a:schemeClr val="accent3">
                    <a:lumMod val="75000"/>
                  </a:schemeClr>
                </a:solidFill>
              </a:rPr>
              <a:t>(monitoring the clogging) </a:t>
            </a:r>
          </a:p>
        </p:txBody>
      </p:sp>
      <p:sp>
        <p:nvSpPr>
          <p:cNvPr id="23" name="テキスト ボックス 22">
            <a:extLst>
              <a:ext uri="{FF2B5EF4-FFF2-40B4-BE49-F238E27FC236}">
                <a16:creationId xmlns:a16="http://schemas.microsoft.com/office/drawing/2014/main" id="{52CA22EA-36CA-5AA2-64B2-2596BE29F160}"/>
              </a:ext>
            </a:extLst>
          </p:cNvPr>
          <p:cNvSpPr txBox="1"/>
          <p:nvPr/>
        </p:nvSpPr>
        <p:spPr>
          <a:xfrm>
            <a:off x="777322" y="5800113"/>
            <a:ext cx="7334850" cy="338554"/>
          </a:xfrm>
          <a:prstGeom prst="rect">
            <a:avLst/>
          </a:prstGeom>
          <a:noFill/>
        </p:spPr>
        <p:txBody>
          <a:bodyPr wrap="square" rtlCol="0">
            <a:spAutoFit/>
          </a:bodyPr>
          <a:lstStyle/>
          <a:p>
            <a:r>
              <a:rPr kumimoji="1" lang="en-US" altLang="ja-JP" sz="1600" b="1" dirty="0">
                <a:solidFill>
                  <a:schemeClr val="accent4"/>
                </a:solidFill>
              </a:rPr>
              <a:t>(3) Considering deterioration</a:t>
            </a:r>
            <a:r>
              <a:rPr kumimoji="1" lang="ja-JP" altLang="en-US" sz="1600" b="1" dirty="0">
                <a:solidFill>
                  <a:schemeClr val="accent4"/>
                </a:solidFill>
              </a:rPr>
              <a:t> </a:t>
            </a:r>
            <a:r>
              <a:rPr kumimoji="1" lang="en-US" altLang="ja-JP" sz="1600" b="1" dirty="0">
                <a:solidFill>
                  <a:schemeClr val="accent4"/>
                </a:solidFill>
              </a:rPr>
              <a:t>of</a:t>
            </a:r>
            <a:r>
              <a:rPr kumimoji="1" lang="ja-JP" altLang="en-US" sz="1600" b="1" dirty="0">
                <a:solidFill>
                  <a:schemeClr val="accent4"/>
                </a:solidFill>
              </a:rPr>
              <a:t> </a:t>
            </a:r>
            <a:r>
              <a:rPr kumimoji="1" lang="en-US" altLang="ja-JP" sz="1600" b="1" dirty="0">
                <a:solidFill>
                  <a:schemeClr val="accent4"/>
                </a:solidFill>
              </a:rPr>
              <a:t>RO</a:t>
            </a:r>
            <a:r>
              <a:rPr kumimoji="1" lang="ja-JP" altLang="en-US" sz="1600" b="1" dirty="0">
                <a:solidFill>
                  <a:schemeClr val="accent4"/>
                </a:solidFill>
              </a:rPr>
              <a:t> </a:t>
            </a:r>
            <a:r>
              <a:rPr kumimoji="1" lang="en-US" altLang="ja-JP" sz="1600" b="1" dirty="0">
                <a:solidFill>
                  <a:schemeClr val="accent4"/>
                </a:solidFill>
              </a:rPr>
              <a:t>membrane </a:t>
            </a:r>
            <a:r>
              <a:rPr kumimoji="1" lang="en-US" altLang="ja-JP" sz="1600" dirty="0">
                <a:solidFill>
                  <a:schemeClr val="accent4"/>
                </a:solidFill>
              </a:rPr>
              <a:t>(the life extension)</a:t>
            </a:r>
            <a:endParaRPr kumimoji="1" lang="ja-JP" altLang="en-US" sz="1600" dirty="0">
              <a:solidFill>
                <a:schemeClr val="accent4"/>
              </a:solidFill>
            </a:endParaRPr>
          </a:p>
        </p:txBody>
      </p:sp>
    </p:spTree>
    <p:extLst>
      <p:ext uri="{BB962C8B-B14F-4D97-AF65-F5344CB8AC3E}">
        <p14:creationId xmlns:p14="http://schemas.microsoft.com/office/powerpoint/2010/main" val="1339866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矢印: 下 54">
            <a:extLst>
              <a:ext uri="{FF2B5EF4-FFF2-40B4-BE49-F238E27FC236}">
                <a16:creationId xmlns:a16="http://schemas.microsoft.com/office/drawing/2014/main" id="{94847937-53A8-46D6-B4A4-799EABD9DA8D}"/>
              </a:ext>
            </a:extLst>
          </p:cNvPr>
          <p:cNvSpPr/>
          <p:nvPr/>
        </p:nvSpPr>
        <p:spPr>
          <a:xfrm rot="5400000">
            <a:off x="3785042" y="4119601"/>
            <a:ext cx="159132" cy="2912023"/>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4974"/>
            <a:ext cx="11400125" cy="518094"/>
          </a:xfrm>
        </p:spPr>
        <p:txBody>
          <a:bodyPr>
            <a:normAutofit/>
          </a:bodyPr>
          <a:lstStyle/>
          <a:p>
            <a:r>
              <a:rPr lang="en-US" altLang="ja-JP" dirty="0"/>
              <a:t>Objective (1): </a:t>
            </a:r>
            <a:r>
              <a:rPr lang="en-US" altLang="ja-JP" sz="2200" dirty="0"/>
              <a:t>Operation considering permeate water quality and feed flow</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238125" y="827925"/>
            <a:ext cx="11658917" cy="600165"/>
          </a:xfrm>
        </p:spPr>
        <p:txBody>
          <a:bodyPr/>
          <a:lstStyle/>
          <a:p>
            <a:r>
              <a:rPr lang="en-US" altLang="ja-JP" dirty="0"/>
              <a:t>Optimization: Reduce chemical costs within the balance of water quality and flow rate in Pre &amp; Post-RO.</a:t>
            </a:r>
          </a:p>
          <a:p>
            <a:r>
              <a:rPr lang="en-US" altLang="ja-JP" dirty="0"/>
              <a:t>Modeling: Predict Post-RO water quality and flow rate based on Pre-RO data.</a:t>
            </a:r>
          </a:p>
        </p:txBody>
      </p:sp>
      <p:cxnSp>
        <p:nvCxnSpPr>
          <p:cNvPr id="10" name="直線矢印コネクタ 9">
            <a:extLst>
              <a:ext uri="{FF2B5EF4-FFF2-40B4-BE49-F238E27FC236}">
                <a16:creationId xmlns:a16="http://schemas.microsoft.com/office/drawing/2014/main" id="{AEF4B3D2-B8A4-4B88-8D18-E13B90CD9E1D}"/>
              </a:ext>
            </a:extLst>
          </p:cNvPr>
          <p:cNvCxnSpPr/>
          <p:nvPr/>
        </p:nvCxnSpPr>
        <p:spPr>
          <a:xfrm flipV="1">
            <a:off x="351683" y="4850588"/>
            <a:ext cx="0" cy="9846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D3F8399E-9D1E-427F-BB8C-DF9E0F341EE0}"/>
              </a:ext>
            </a:extLst>
          </p:cNvPr>
          <p:cNvCxnSpPr>
            <a:cxnSpLocks/>
          </p:cNvCxnSpPr>
          <p:nvPr/>
        </p:nvCxnSpPr>
        <p:spPr>
          <a:xfrm>
            <a:off x="351683" y="5835216"/>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B1C6344B-B32B-4346-99A2-D06A56633AB3}"/>
              </a:ext>
            </a:extLst>
          </p:cNvPr>
          <p:cNvCxnSpPr/>
          <p:nvPr/>
        </p:nvCxnSpPr>
        <p:spPr>
          <a:xfrm flipV="1">
            <a:off x="5527391" y="4850588"/>
            <a:ext cx="0" cy="9846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3EC47674-FE22-4EC6-A268-ACCA758EC0FB}"/>
              </a:ext>
            </a:extLst>
          </p:cNvPr>
          <p:cNvCxnSpPr>
            <a:cxnSpLocks/>
          </p:cNvCxnSpPr>
          <p:nvPr/>
        </p:nvCxnSpPr>
        <p:spPr>
          <a:xfrm>
            <a:off x="5528497" y="5834504"/>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7" name="テキスト ボックス 86">
            <a:extLst>
              <a:ext uri="{FF2B5EF4-FFF2-40B4-BE49-F238E27FC236}">
                <a16:creationId xmlns:a16="http://schemas.microsoft.com/office/drawing/2014/main" id="{697AD3A3-65CD-435B-A44E-F9F95EEF7B04}"/>
              </a:ext>
            </a:extLst>
          </p:cNvPr>
          <p:cNvSpPr txBox="1"/>
          <p:nvPr/>
        </p:nvSpPr>
        <p:spPr>
          <a:xfrm>
            <a:off x="5648182" y="4707381"/>
            <a:ext cx="1626323" cy="461665"/>
          </a:xfrm>
          <a:prstGeom prst="rect">
            <a:avLst/>
          </a:prstGeom>
          <a:noFill/>
        </p:spPr>
        <p:txBody>
          <a:bodyPr wrap="square" rtlCol="0">
            <a:spAutoFit/>
          </a:bodyPr>
          <a:lstStyle/>
          <a:p>
            <a:pPr algn="ctr"/>
            <a:r>
              <a:rPr kumimoji="1" lang="en-SG" altLang="ja-JP" sz="1200" dirty="0"/>
              <a:t>Post-RO</a:t>
            </a:r>
          </a:p>
          <a:p>
            <a:pPr algn="ctr"/>
            <a:r>
              <a:rPr kumimoji="1" lang="en-SG" altLang="ja-JP" sz="1200" dirty="0"/>
              <a:t>Water Quality</a:t>
            </a:r>
            <a:endParaRPr kumimoji="1" lang="ja-JP" altLang="en-US" sz="1200" dirty="0"/>
          </a:p>
        </p:txBody>
      </p:sp>
      <p:sp>
        <p:nvSpPr>
          <p:cNvPr id="88" name="テキスト ボックス 87">
            <a:extLst>
              <a:ext uri="{FF2B5EF4-FFF2-40B4-BE49-F238E27FC236}">
                <a16:creationId xmlns:a16="http://schemas.microsoft.com/office/drawing/2014/main" id="{6CF9B914-B01B-4032-8C41-B264C9583B6B}"/>
              </a:ext>
            </a:extLst>
          </p:cNvPr>
          <p:cNvSpPr txBox="1"/>
          <p:nvPr/>
        </p:nvSpPr>
        <p:spPr>
          <a:xfrm>
            <a:off x="311004" y="4722954"/>
            <a:ext cx="1971646" cy="446276"/>
          </a:xfrm>
          <a:prstGeom prst="rect">
            <a:avLst/>
          </a:prstGeom>
          <a:noFill/>
        </p:spPr>
        <p:txBody>
          <a:bodyPr wrap="square" rtlCol="0">
            <a:spAutoFit/>
          </a:bodyPr>
          <a:lstStyle/>
          <a:p>
            <a:pPr algn="ctr"/>
            <a:r>
              <a:rPr kumimoji="1" lang="en-SG" altLang="ja-JP" sz="1200" dirty="0"/>
              <a:t>Pre-RO</a:t>
            </a:r>
          </a:p>
          <a:p>
            <a:pPr algn="ctr"/>
            <a:r>
              <a:rPr kumimoji="1" lang="en-SG" altLang="ja-JP" sz="1100" dirty="0"/>
              <a:t>Water Quality and Flow Rate</a:t>
            </a:r>
            <a:endParaRPr kumimoji="1" lang="ja-JP" altLang="en-US" sz="1600" dirty="0"/>
          </a:p>
        </p:txBody>
      </p:sp>
      <p:sp>
        <p:nvSpPr>
          <p:cNvPr id="34" name="フリーフォーム: 図形 33">
            <a:extLst>
              <a:ext uri="{FF2B5EF4-FFF2-40B4-BE49-F238E27FC236}">
                <a16:creationId xmlns:a16="http://schemas.microsoft.com/office/drawing/2014/main" id="{5050DA13-90CC-42D8-BD67-220E184BCB18}"/>
              </a:ext>
            </a:extLst>
          </p:cNvPr>
          <p:cNvSpPr/>
          <p:nvPr/>
        </p:nvSpPr>
        <p:spPr>
          <a:xfrm>
            <a:off x="497549" y="5253148"/>
            <a:ext cx="1451912" cy="494877"/>
          </a:xfrm>
          <a:custGeom>
            <a:avLst/>
            <a:gdLst>
              <a:gd name="connsiteX0" fmla="*/ 0 w 9544050"/>
              <a:gd name="connsiteY0" fmla="*/ 1146396 h 1478499"/>
              <a:gd name="connsiteX1" fmla="*/ 2324100 w 9544050"/>
              <a:gd name="connsiteY1" fmla="*/ 3396 h 1478499"/>
              <a:gd name="connsiteX2" fmla="*/ 4800600 w 9544050"/>
              <a:gd name="connsiteY2" fmla="*/ 1470246 h 1478499"/>
              <a:gd name="connsiteX3" fmla="*/ 6953250 w 9544050"/>
              <a:gd name="connsiteY3" fmla="*/ 632046 h 1478499"/>
              <a:gd name="connsiteX4" fmla="*/ 8248650 w 9544050"/>
              <a:gd name="connsiteY4" fmla="*/ 1374996 h 1478499"/>
              <a:gd name="connsiteX5" fmla="*/ 9544050 w 9544050"/>
              <a:gd name="connsiteY5" fmla="*/ 117696 h 147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4050" h="1478499">
                <a:moveTo>
                  <a:pt x="0" y="1146396"/>
                </a:moveTo>
                <a:cubicBezTo>
                  <a:pt x="762000" y="547908"/>
                  <a:pt x="1524000" y="-50579"/>
                  <a:pt x="2324100" y="3396"/>
                </a:cubicBezTo>
                <a:cubicBezTo>
                  <a:pt x="3124200" y="57371"/>
                  <a:pt x="4029075" y="1365471"/>
                  <a:pt x="4800600" y="1470246"/>
                </a:cubicBezTo>
                <a:cubicBezTo>
                  <a:pt x="5572125" y="1575021"/>
                  <a:pt x="6378575" y="647921"/>
                  <a:pt x="6953250" y="632046"/>
                </a:cubicBezTo>
                <a:cubicBezTo>
                  <a:pt x="7527925" y="616171"/>
                  <a:pt x="7816850" y="1460721"/>
                  <a:pt x="8248650" y="1374996"/>
                </a:cubicBezTo>
                <a:cubicBezTo>
                  <a:pt x="8680450" y="1289271"/>
                  <a:pt x="9112250" y="703483"/>
                  <a:pt x="9544050" y="1176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フリーフォーム: 図形 92">
            <a:extLst>
              <a:ext uri="{FF2B5EF4-FFF2-40B4-BE49-F238E27FC236}">
                <a16:creationId xmlns:a16="http://schemas.microsoft.com/office/drawing/2014/main" id="{8390B260-83F5-43BD-8F5F-680ED67D3156}"/>
              </a:ext>
            </a:extLst>
          </p:cNvPr>
          <p:cNvSpPr/>
          <p:nvPr/>
        </p:nvSpPr>
        <p:spPr>
          <a:xfrm>
            <a:off x="5693730" y="5449569"/>
            <a:ext cx="1451912" cy="89007"/>
          </a:xfrm>
          <a:custGeom>
            <a:avLst/>
            <a:gdLst>
              <a:gd name="connsiteX0" fmla="*/ 0 w 9544050"/>
              <a:gd name="connsiteY0" fmla="*/ 1146396 h 1478499"/>
              <a:gd name="connsiteX1" fmla="*/ 2324100 w 9544050"/>
              <a:gd name="connsiteY1" fmla="*/ 3396 h 1478499"/>
              <a:gd name="connsiteX2" fmla="*/ 4800600 w 9544050"/>
              <a:gd name="connsiteY2" fmla="*/ 1470246 h 1478499"/>
              <a:gd name="connsiteX3" fmla="*/ 6953250 w 9544050"/>
              <a:gd name="connsiteY3" fmla="*/ 632046 h 1478499"/>
              <a:gd name="connsiteX4" fmla="*/ 8248650 w 9544050"/>
              <a:gd name="connsiteY4" fmla="*/ 1374996 h 1478499"/>
              <a:gd name="connsiteX5" fmla="*/ 9544050 w 9544050"/>
              <a:gd name="connsiteY5" fmla="*/ 117696 h 147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4050" h="1478499">
                <a:moveTo>
                  <a:pt x="0" y="1146396"/>
                </a:moveTo>
                <a:cubicBezTo>
                  <a:pt x="762000" y="547908"/>
                  <a:pt x="1524000" y="-50579"/>
                  <a:pt x="2324100" y="3396"/>
                </a:cubicBezTo>
                <a:cubicBezTo>
                  <a:pt x="3124200" y="57371"/>
                  <a:pt x="4029075" y="1365471"/>
                  <a:pt x="4800600" y="1470246"/>
                </a:cubicBezTo>
                <a:cubicBezTo>
                  <a:pt x="5572125" y="1575021"/>
                  <a:pt x="6378575" y="647921"/>
                  <a:pt x="6953250" y="632046"/>
                </a:cubicBezTo>
                <a:cubicBezTo>
                  <a:pt x="7527925" y="616171"/>
                  <a:pt x="7816850" y="1460721"/>
                  <a:pt x="8248650" y="1374996"/>
                </a:cubicBezTo>
                <a:cubicBezTo>
                  <a:pt x="8680450" y="1289271"/>
                  <a:pt x="9112250" y="703483"/>
                  <a:pt x="9544050" y="1176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5" name="直線コネクタ 94">
            <a:extLst>
              <a:ext uri="{FF2B5EF4-FFF2-40B4-BE49-F238E27FC236}">
                <a16:creationId xmlns:a16="http://schemas.microsoft.com/office/drawing/2014/main" id="{CF613BF4-C725-4DB2-BB8F-5DEE0E836C17}"/>
              </a:ext>
            </a:extLst>
          </p:cNvPr>
          <p:cNvCxnSpPr/>
          <p:nvPr/>
        </p:nvCxnSpPr>
        <p:spPr>
          <a:xfrm>
            <a:off x="5527391" y="5446896"/>
            <a:ext cx="1842806" cy="0"/>
          </a:xfrm>
          <a:prstGeom prst="line">
            <a:avLst/>
          </a:prstGeom>
          <a:ln w="19050">
            <a:solidFill>
              <a:schemeClr val="bg1">
                <a:lumMod val="65000"/>
              </a:schemeClr>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6" name="四角形: 角を丸くする 95">
            <a:extLst>
              <a:ext uri="{FF2B5EF4-FFF2-40B4-BE49-F238E27FC236}">
                <a16:creationId xmlns:a16="http://schemas.microsoft.com/office/drawing/2014/main" id="{A4FE2FF5-B306-466A-A63C-F6A697ED2190}"/>
              </a:ext>
            </a:extLst>
          </p:cNvPr>
          <p:cNvSpPr/>
          <p:nvPr/>
        </p:nvSpPr>
        <p:spPr>
          <a:xfrm>
            <a:off x="199952" y="4500902"/>
            <a:ext cx="7465977" cy="165833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7" name="テキスト ボックス 96">
            <a:extLst>
              <a:ext uri="{FF2B5EF4-FFF2-40B4-BE49-F238E27FC236}">
                <a16:creationId xmlns:a16="http://schemas.microsoft.com/office/drawing/2014/main" id="{B6784D55-A607-40FB-8FB5-17993A21E477}"/>
              </a:ext>
            </a:extLst>
          </p:cNvPr>
          <p:cNvSpPr txBox="1"/>
          <p:nvPr/>
        </p:nvSpPr>
        <p:spPr>
          <a:xfrm>
            <a:off x="1783653" y="5572894"/>
            <a:ext cx="591312" cy="261610"/>
          </a:xfrm>
          <a:prstGeom prst="rect">
            <a:avLst/>
          </a:prstGeom>
          <a:noFill/>
        </p:spPr>
        <p:txBody>
          <a:bodyPr wrap="square" rtlCol="0">
            <a:spAutoFit/>
          </a:bodyPr>
          <a:lstStyle/>
          <a:p>
            <a:pPr algn="ctr"/>
            <a:r>
              <a:rPr kumimoji="1" lang="en-US" altLang="ja-JP" sz="1100" dirty="0"/>
              <a:t>Time</a:t>
            </a:r>
            <a:endParaRPr kumimoji="1" lang="ja-JP" altLang="en-US" sz="1100" dirty="0"/>
          </a:p>
        </p:txBody>
      </p:sp>
      <p:sp>
        <p:nvSpPr>
          <p:cNvPr id="98" name="テキスト ボックス 97">
            <a:extLst>
              <a:ext uri="{FF2B5EF4-FFF2-40B4-BE49-F238E27FC236}">
                <a16:creationId xmlns:a16="http://schemas.microsoft.com/office/drawing/2014/main" id="{075C81E9-A1C4-4EC0-BA68-DA2DFBABFCC4}"/>
              </a:ext>
            </a:extLst>
          </p:cNvPr>
          <p:cNvSpPr txBox="1"/>
          <p:nvPr/>
        </p:nvSpPr>
        <p:spPr>
          <a:xfrm>
            <a:off x="6989661" y="5572894"/>
            <a:ext cx="591312" cy="261610"/>
          </a:xfrm>
          <a:prstGeom prst="rect">
            <a:avLst/>
          </a:prstGeom>
          <a:noFill/>
        </p:spPr>
        <p:txBody>
          <a:bodyPr wrap="square" rtlCol="0">
            <a:spAutoFit/>
          </a:bodyPr>
          <a:lstStyle/>
          <a:p>
            <a:pPr algn="ctr"/>
            <a:r>
              <a:rPr kumimoji="1" lang="en-US" altLang="ja-JP" sz="1100" dirty="0"/>
              <a:t>Time</a:t>
            </a:r>
            <a:endParaRPr kumimoji="1" lang="ja-JP" altLang="en-US" sz="1100" dirty="0"/>
          </a:p>
        </p:txBody>
      </p:sp>
      <p:sp>
        <p:nvSpPr>
          <p:cNvPr id="64" name="テキスト ボックス 63">
            <a:extLst>
              <a:ext uri="{FF2B5EF4-FFF2-40B4-BE49-F238E27FC236}">
                <a16:creationId xmlns:a16="http://schemas.microsoft.com/office/drawing/2014/main" id="{226F913C-5FBC-4862-9769-65DEBD7E4101}"/>
              </a:ext>
            </a:extLst>
          </p:cNvPr>
          <p:cNvSpPr txBox="1"/>
          <p:nvPr/>
        </p:nvSpPr>
        <p:spPr>
          <a:xfrm>
            <a:off x="574205" y="-28131"/>
            <a:ext cx="4521842" cy="338554"/>
          </a:xfrm>
          <a:prstGeom prst="rect">
            <a:avLst/>
          </a:prstGeom>
          <a:noFill/>
        </p:spPr>
        <p:txBody>
          <a:bodyPr wrap="square" rtlCol="0">
            <a:spAutoFit/>
          </a:bodyPr>
          <a:lstStyle/>
          <a:p>
            <a:r>
              <a:rPr lang="en-US" altLang="ja-JP" sz="1600" b="1" dirty="0">
                <a:solidFill>
                  <a:schemeClr val="bg1"/>
                </a:solidFill>
              </a:rPr>
              <a:t>1. RO</a:t>
            </a:r>
            <a:r>
              <a:rPr lang="ja-JP" altLang="en-US" sz="1600" b="1" dirty="0">
                <a:solidFill>
                  <a:schemeClr val="bg1"/>
                </a:solidFill>
              </a:rPr>
              <a:t> </a:t>
            </a:r>
            <a:r>
              <a:rPr lang="en-US" altLang="ja-JP" sz="1600" b="1" dirty="0">
                <a:solidFill>
                  <a:schemeClr val="bg1"/>
                </a:solidFill>
              </a:rPr>
              <a:t>Analytical Policy</a:t>
            </a:r>
            <a:endParaRPr kumimoji="1" lang="ja-JP" altLang="en-US" sz="1600" b="1" dirty="0">
              <a:solidFill>
                <a:schemeClr val="bg1"/>
              </a:solidFill>
            </a:endParaRPr>
          </a:p>
        </p:txBody>
      </p:sp>
      <p:sp>
        <p:nvSpPr>
          <p:cNvPr id="4" name="四角形: 角を丸くする 3">
            <a:extLst>
              <a:ext uri="{FF2B5EF4-FFF2-40B4-BE49-F238E27FC236}">
                <a16:creationId xmlns:a16="http://schemas.microsoft.com/office/drawing/2014/main" id="{A436B946-DCAC-3C91-651A-DEE138F7AF5F}"/>
              </a:ext>
            </a:extLst>
          </p:cNvPr>
          <p:cNvSpPr/>
          <p:nvPr/>
        </p:nvSpPr>
        <p:spPr>
          <a:xfrm>
            <a:off x="8384338" y="2263092"/>
            <a:ext cx="1865659" cy="179252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四角形: 角を丸くする 6">
            <a:extLst>
              <a:ext uri="{FF2B5EF4-FFF2-40B4-BE49-F238E27FC236}">
                <a16:creationId xmlns:a16="http://schemas.microsoft.com/office/drawing/2014/main" id="{FBCEFD71-A28E-A758-48A1-467C11C3E4A2}"/>
              </a:ext>
            </a:extLst>
          </p:cNvPr>
          <p:cNvSpPr/>
          <p:nvPr/>
        </p:nvSpPr>
        <p:spPr>
          <a:xfrm>
            <a:off x="517055" y="2263092"/>
            <a:ext cx="2561642" cy="179748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a:extLst>
              <a:ext uri="{FF2B5EF4-FFF2-40B4-BE49-F238E27FC236}">
                <a16:creationId xmlns:a16="http://schemas.microsoft.com/office/drawing/2014/main" id="{17E71F94-E59E-8E87-4120-C297B2C9EFA5}"/>
              </a:ext>
            </a:extLst>
          </p:cNvPr>
          <p:cNvSpPr/>
          <p:nvPr/>
        </p:nvSpPr>
        <p:spPr>
          <a:xfrm>
            <a:off x="5662210" y="3353216"/>
            <a:ext cx="1153527" cy="343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RO</a:t>
            </a:r>
            <a:endParaRPr kumimoji="1" lang="ja-JP" altLang="en-US" dirty="0">
              <a:solidFill>
                <a:schemeClr val="tx1"/>
              </a:solidFill>
            </a:endParaRPr>
          </a:p>
        </p:txBody>
      </p:sp>
      <p:cxnSp>
        <p:nvCxnSpPr>
          <p:cNvPr id="9" name="直線矢印コネクタ 8">
            <a:extLst>
              <a:ext uri="{FF2B5EF4-FFF2-40B4-BE49-F238E27FC236}">
                <a16:creationId xmlns:a16="http://schemas.microsoft.com/office/drawing/2014/main" id="{2B9C59F7-C5A9-7CDF-FC4A-CB978EBD4C14}"/>
              </a:ext>
            </a:extLst>
          </p:cNvPr>
          <p:cNvCxnSpPr>
            <a:cxnSpLocks/>
            <a:stCxn id="15" idx="3"/>
            <a:endCxn id="8" idx="1"/>
          </p:cNvCxnSpPr>
          <p:nvPr/>
        </p:nvCxnSpPr>
        <p:spPr>
          <a:xfrm>
            <a:off x="2784530" y="3524896"/>
            <a:ext cx="287768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1ED1CF68-C4D6-05C6-1E85-774876782164}"/>
              </a:ext>
            </a:extLst>
          </p:cNvPr>
          <p:cNvCxnSpPr>
            <a:cxnSpLocks/>
            <a:stCxn id="8" idx="3"/>
            <a:endCxn id="17" idx="1"/>
          </p:cNvCxnSpPr>
          <p:nvPr/>
        </p:nvCxnSpPr>
        <p:spPr>
          <a:xfrm>
            <a:off x="6815737" y="3524896"/>
            <a:ext cx="1839579" cy="49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矢印: 下 11">
            <a:extLst>
              <a:ext uri="{FF2B5EF4-FFF2-40B4-BE49-F238E27FC236}">
                <a16:creationId xmlns:a16="http://schemas.microsoft.com/office/drawing/2014/main" id="{85557DEA-678F-B8BE-11C5-915399542BB9}"/>
              </a:ext>
            </a:extLst>
          </p:cNvPr>
          <p:cNvSpPr/>
          <p:nvPr/>
        </p:nvSpPr>
        <p:spPr>
          <a:xfrm>
            <a:off x="1037078" y="2984316"/>
            <a:ext cx="283388" cy="49088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矢印: 下 12">
            <a:extLst>
              <a:ext uri="{FF2B5EF4-FFF2-40B4-BE49-F238E27FC236}">
                <a16:creationId xmlns:a16="http://schemas.microsoft.com/office/drawing/2014/main" id="{647E5CB0-DDF2-7712-D964-602F5C3632D7}"/>
              </a:ext>
            </a:extLst>
          </p:cNvPr>
          <p:cNvSpPr/>
          <p:nvPr/>
        </p:nvSpPr>
        <p:spPr>
          <a:xfrm>
            <a:off x="3800500" y="2986693"/>
            <a:ext cx="283388" cy="490885"/>
          </a:xfrm>
          <a:prstGeom prst="down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テキスト ボックス 13">
            <a:extLst>
              <a:ext uri="{FF2B5EF4-FFF2-40B4-BE49-F238E27FC236}">
                <a16:creationId xmlns:a16="http://schemas.microsoft.com/office/drawing/2014/main" id="{6FDEF62B-3FE3-1908-D3A8-0E3A691A5D98}"/>
              </a:ext>
            </a:extLst>
          </p:cNvPr>
          <p:cNvSpPr txBox="1"/>
          <p:nvPr/>
        </p:nvSpPr>
        <p:spPr>
          <a:xfrm>
            <a:off x="657417" y="2448182"/>
            <a:ext cx="1042709" cy="369332"/>
          </a:xfrm>
          <a:prstGeom prst="rect">
            <a:avLst/>
          </a:prstGeom>
          <a:noFill/>
        </p:spPr>
        <p:txBody>
          <a:bodyPr wrap="square" rtlCol="0">
            <a:spAutoFit/>
          </a:bodyPr>
          <a:lstStyle/>
          <a:p>
            <a:pPr algn="ctr"/>
            <a:r>
              <a:rPr kumimoji="1" lang="en-US" altLang="ja-JP" dirty="0" err="1"/>
              <a:t>NaClO</a:t>
            </a:r>
            <a:endParaRPr kumimoji="1" lang="ja-JP" altLang="en-US" dirty="0"/>
          </a:p>
        </p:txBody>
      </p:sp>
      <p:sp>
        <p:nvSpPr>
          <p:cNvPr id="15" name="正方形/長方形 14">
            <a:extLst>
              <a:ext uri="{FF2B5EF4-FFF2-40B4-BE49-F238E27FC236}">
                <a16:creationId xmlns:a16="http://schemas.microsoft.com/office/drawing/2014/main" id="{077F775E-9868-54CD-082C-35CFDC04741C}"/>
              </a:ext>
            </a:extLst>
          </p:cNvPr>
          <p:cNvSpPr/>
          <p:nvPr/>
        </p:nvSpPr>
        <p:spPr>
          <a:xfrm>
            <a:off x="1788097" y="3317163"/>
            <a:ext cx="996433" cy="4154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UF</a:t>
            </a:r>
            <a:endParaRPr kumimoji="1" lang="ja-JP" altLang="en-US" dirty="0">
              <a:solidFill>
                <a:schemeClr val="tx1"/>
              </a:solidFill>
            </a:endParaRPr>
          </a:p>
        </p:txBody>
      </p:sp>
      <p:cxnSp>
        <p:nvCxnSpPr>
          <p:cNvPr id="16" name="直線矢印コネクタ 15">
            <a:extLst>
              <a:ext uri="{FF2B5EF4-FFF2-40B4-BE49-F238E27FC236}">
                <a16:creationId xmlns:a16="http://schemas.microsoft.com/office/drawing/2014/main" id="{2199B648-B0A5-FB47-1D08-E6F53BF8037D}"/>
              </a:ext>
            </a:extLst>
          </p:cNvPr>
          <p:cNvCxnSpPr>
            <a:cxnSpLocks/>
            <a:endCxn id="15" idx="1"/>
          </p:cNvCxnSpPr>
          <p:nvPr/>
        </p:nvCxnSpPr>
        <p:spPr>
          <a:xfrm>
            <a:off x="351554" y="3524896"/>
            <a:ext cx="1436543"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26E9CF87-24B6-B706-9859-CFF9969D9C0C}"/>
              </a:ext>
            </a:extLst>
          </p:cNvPr>
          <p:cNvSpPr/>
          <p:nvPr/>
        </p:nvSpPr>
        <p:spPr>
          <a:xfrm>
            <a:off x="8655316" y="3353215"/>
            <a:ext cx="1250370" cy="3532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UV / AOP</a:t>
            </a:r>
            <a:endParaRPr kumimoji="1" lang="ja-JP" altLang="en-US" dirty="0">
              <a:solidFill>
                <a:schemeClr val="tx1"/>
              </a:solidFill>
            </a:endParaRPr>
          </a:p>
        </p:txBody>
      </p:sp>
      <p:cxnSp>
        <p:nvCxnSpPr>
          <p:cNvPr id="18" name="直線矢印コネクタ 17">
            <a:extLst>
              <a:ext uri="{FF2B5EF4-FFF2-40B4-BE49-F238E27FC236}">
                <a16:creationId xmlns:a16="http://schemas.microsoft.com/office/drawing/2014/main" id="{761D0409-7383-245D-9CEF-3C7C7DE42410}"/>
              </a:ext>
            </a:extLst>
          </p:cNvPr>
          <p:cNvCxnSpPr>
            <a:cxnSpLocks/>
            <a:stCxn id="17" idx="3"/>
          </p:cNvCxnSpPr>
          <p:nvPr/>
        </p:nvCxnSpPr>
        <p:spPr>
          <a:xfrm>
            <a:off x="9905686" y="3529865"/>
            <a:ext cx="888385" cy="618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矢印: 下 18">
            <a:extLst>
              <a:ext uri="{FF2B5EF4-FFF2-40B4-BE49-F238E27FC236}">
                <a16:creationId xmlns:a16="http://schemas.microsoft.com/office/drawing/2014/main" id="{557D322C-ACFE-9E53-E16A-6D7939089F2B}"/>
              </a:ext>
            </a:extLst>
          </p:cNvPr>
          <p:cNvSpPr/>
          <p:nvPr/>
        </p:nvSpPr>
        <p:spPr>
          <a:xfrm>
            <a:off x="9138807" y="2893954"/>
            <a:ext cx="283388" cy="40013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矢印: 下 19">
            <a:extLst>
              <a:ext uri="{FF2B5EF4-FFF2-40B4-BE49-F238E27FC236}">
                <a16:creationId xmlns:a16="http://schemas.microsoft.com/office/drawing/2014/main" id="{921931F5-C3B4-AA16-5E1F-8B439F983866}"/>
              </a:ext>
            </a:extLst>
          </p:cNvPr>
          <p:cNvSpPr/>
          <p:nvPr/>
        </p:nvSpPr>
        <p:spPr>
          <a:xfrm>
            <a:off x="4845670" y="2977001"/>
            <a:ext cx="283388" cy="490885"/>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二等辺三角形 20">
            <a:extLst>
              <a:ext uri="{FF2B5EF4-FFF2-40B4-BE49-F238E27FC236}">
                <a16:creationId xmlns:a16="http://schemas.microsoft.com/office/drawing/2014/main" id="{2C04A095-FA5E-C538-009E-B26D101DCC4E}"/>
              </a:ext>
            </a:extLst>
          </p:cNvPr>
          <p:cNvSpPr/>
          <p:nvPr/>
        </p:nvSpPr>
        <p:spPr>
          <a:xfrm flipV="1">
            <a:off x="7555459" y="3566968"/>
            <a:ext cx="410253" cy="218046"/>
          </a:xfrm>
          <a:prstGeom prst="triangl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二等辺三角形 21">
            <a:extLst>
              <a:ext uri="{FF2B5EF4-FFF2-40B4-BE49-F238E27FC236}">
                <a16:creationId xmlns:a16="http://schemas.microsoft.com/office/drawing/2014/main" id="{4137CEFC-D0A6-5D5B-81D5-2ACC051549DB}"/>
              </a:ext>
            </a:extLst>
          </p:cNvPr>
          <p:cNvSpPr/>
          <p:nvPr/>
        </p:nvSpPr>
        <p:spPr>
          <a:xfrm flipV="1">
            <a:off x="5685747" y="3842540"/>
            <a:ext cx="410253" cy="218046"/>
          </a:xfrm>
          <a:prstGeom prst="triangl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矢印: 下 22">
            <a:extLst>
              <a:ext uri="{FF2B5EF4-FFF2-40B4-BE49-F238E27FC236}">
                <a16:creationId xmlns:a16="http://schemas.microsoft.com/office/drawing/2014/main" id="{91BBB685-E936-EB17-F589-DB9C6A9F4964}"/>
              </a:ext>
            </a:extLst>
          </p:cNvPr>
          <p:cNvSpPr/>
          <p:nvPr/>
        </p:nvSpPr>
        <p:spPr>
          <a:xfrm>
            <a:off x="6079467" y="2717398"/>
            <a:ext cx="283388" cy="490885"/>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二等辺三角形 24">
            <a:extLst>
              <a:ext uri="{FF2B5EF4-FFF2-40B4-BE49-F238E27FC236}">
                <a16:creationId xmlns:a16="http://schemas.microsoft.com/office/drawing/2014/main" id="{314C04FF-5337-928A-86B8-0AE7AC104477}"/>
              </a:ext>
            </a:extLst>
          </p:cNvPr>
          <p:cNvSpPr/>
          <p:nvPr/>
        </p:nvSpPr>
        <p:spPr>
          <a:xfrm flipV="1">
            <a:off x="6362855" y="3842540"/>
            <a:ext cx="410253" cy="218046"/>
          </a:xfrm>
          <a:prstGeom prst="triangl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8D46D026-D9D4-4EC1-8F86-672C42A7CF42}"/>
              </a:ext>
            </a:extLst>
          </p:cNvPr>
          <p:cNvSpPr txBox="1"/>
          <p:nvPr/>
        </p:nvSpPr>
        <p:spPr>
          <a:xfrm>
            <a:off x="8222133" y="2275393"/>
            <a:ext cx="2168997" cy="584775"/>
          </a:xfrm>
          <a:prstGeom prst="rect">
            <a:avLst/>
          </a:prstGeom>
          <a:noFill/>
        </p:spPr>
        <p:txBody>
          <a:bodyPr wrap="square" rtlCol="0">
            <a:spAutoFit/>
          </a:bodyPr>
          <a:lstStyle/>
          <a:p>
            <a:pPr algn="ctr"/>
            <a:r>
              <a:rPr kumimoji="1" lang="en-US" altLang="ja-JP" sz="1600" dirty="0"/>
              <a:t>UV</a:t>
            </a:r>
            <a:r>
              <a:rPr kumimoji="1" lang="en-SG" altLang="ja-JP" sz="1600" dirty="0"/>
              <a:t> Radiation with</a:t>
            </a:r>
          </a:p>
          <a:p>
            <a:pPr algn="ctr"/>
            <a:r>
              <a:rPr kumimoji="1" lang="en-SG" altLang="ja-JP" sz="1600" dirty="0"/>
              <a:t>H</a:t>
            </a:r>
            <a:r>
              <a:rPr kumimoji="1" lang="en-SG" altLang="ja-JP" sz="1600" baseline="-25000" dirty="0"/>
              <a:t>2</a:t>
            </a:r>
            <a:r>
              <a:rPr kumimoji="1" lang="en-SG" altLang="ja-JP" sz="1600" dirty="0"/>
              <a:t>O</a:t>
            </a:r>
            <a:r>
              <a:rPr kumimoji="1" lang="en-SG" altLang="ja-JP" sz="1600" baseline="-25000" dirty="0"/>
              <a:t>2</a:t>
            </a:r>
            <a:r>
              <a:rPr kumimoji="1" lang="en-SG" altLang="ja-JP" sz="1600" dirty="0"/>
              <a:t> or </a:t>
            </a:r>
            <a:r>
              <a:rPr kumimoji="1" lang="en-SG" altLang="ja-JP" sz="1600" dirty="0" err="1"/>
              <a:t>NaClO</a:t>
            </a:r>
            <a:endParaRPr kumimoji="1" lang="ja-JP" altLang="en-US" sz="1600" dirty="0"/>
          </a:p>
        </p:txBody>
      </p:sp>
      <p:sp>
        <p:nvSpPr>
          <p:cNvPr id="30" name="テキスト ボックス 29">
            <a:extLst>
              <a:ext uri="{FF2B5EF4-FFF2-40B4-BE49-F238E27FC236}">
                <a16:creationId xmlns:a16="http://schemas.microsoft.com/office/drawing/2014/main" id="{2F8FBE05-4476-718E-8C36-227DC96E2FF1}"/>
              </a:ext>
            </a:extLst>
          </p:cNvPr>
          <p:cNvSpPr txBox="1"/>
          <p:nvPr/>
        </p:nvSpPr>
        <p:spPr>
          <a:xfrm>
            <a:off x="3546603" y="2560350"/>
            <a:ext cx="723801" cy="369332"/>
          </a:xfrm>
          <a:prstGeom prst="rect">
            <a:avLst/>
          </a:prstGeom>
          <a:noFill/>
        </p:spPr>
        <p:txBody>
          <a:bodyPr wrap="square" rtlCol="0">
            <a:spAutoFit/>
          </a:bodyPr>
          <a:lstStyle/>
          <a:p>
            <a:pPr algn="ctr"/>
            <a:r>
              <a:rPr kumimoji="1" lang="en-SG" altLang="ja-JP" dirty="0"/>
              <a:t>Acid</a:t>
            </a:r>
            <a:endParaRPr kumimoji="1" lang="ja-JP" altLang="en-US" dirty="0"/>
          </a:p>
        </p:txBody>
      </p:sp>
      <p:sp>
        <p:nvSpPr>
          <p:cNvPr id="31" name="テキスト ボックス 30">
            <a:extLst>
              <a:ext uri="{FF2B5EF4-FFF2-40B4-BE49-F238E27FC236}">
                <a16:creationId xmlns:a16="http://schemas.microsoft.com/office/drawing/2014/main" id="{F427BB82-8DD6-D4E1-50B5-D2DF2B8BCFF2}"/>
              </a:ext>
            </a:extLst>
          </p:cNvPr>
          <p:cNvSpPr txBox="1"/>
          <p:nvPr/>
        </p:nvSpPr>
        <p:spPr>
          <a:xfrm>
            <a:off x="10794071" y="3213860"/>
            <a:ext cx="874425" cy="584775"/>
          </a:xfrm>
          <a:prstGeom prst="rect">
            <a:avLst/>
          </a:prstGeom>
          <a:noFill/>
        </p:spPr>
        <p:txBody>
          <a:bodyPr wrap="square" rtlCol="0">
            <a:spAutoFit/>
          </a:bodyPr>
          <a:lstStyle/>
          <a:p>
            <a:pPr algn="ctr"/>
            <a:r>
              <a:rPr kumimoji="1" lang="en-SG" altLang="ja-JP" sz="1600" dirty="0"/>
              <a:t>Potable Water</a:t>
            </a:r>
            <a:endParaRPr kumimoji="1" lang="ja-JP" altLang="en-US" sz="1600" dirty="0"/>
          </a:p>
        </p:txBody>
      </p:sp>
      <p:sp>
        <p:nvSpPr>
          <p:cNvPr id="32" name="テキスト ボックス 31">
            <a:extLst>
              <a:ext uri="{FF2B5EF4-FFF2-40B4-BE49-F238E27FC236}">
                <a16:creationId xmlns:a16="http://schemas.microsoft.com/office/drawing/2014/main" id="{0A9EB83A-5F37-E6FD-CE6D-2141F8E47691}"/>
              </a:ext>
            </a:extLst>
          </p:cNvPr>
          <p:cNvSpPr txBox="1"/>
          <p:nvPr/>
        </p:nvSpPr>
        <p:spPr>
          <a:xfrm>
            <a:off x="4333518" y="2560350"/>
            <a:ext cx="1431275" cy="369332"/>
          </a:xfrm>
          <a:prstGeom prst="rect">
            <a:avLst/>
          </a:prstGeom>
          <a:noFill/>
        </p:spPr>
        <p:txBody>
          <a:bodyPr wrap="square" rtlCol="0">
            <a:spAutoFit/>
          </a:bodyPr>
          <a:lstStyle/>
          <a:p>
            <a:pPr algn="ctr"/>
            <a:r>
              <a:rPr kumimoji="1" lang="en-SG" altLang="ja-JP" dirty="0"/>
              <a:t>Anti-</a:t>
            </a:r>
            <a:r>
              <a:rPr kumimoji="1" lang="en-SG" altLang="ja-JP" dirty="0" err="1"/>
              <a:t>Scalant</a:t>
            </a:r>
            <a:endParaRPr kumimoji="1" lang="ja-JP" altLang="en-US" dirty="0"/>
          </a:p>
        </p:txBody>
      </p:sp>
      <p:sp>
        <p:nvSpPr>
          <p:cNvPr id="33" name="テキスト ボックス 32">
            <a:extLst>
              <a:ext uri="{FF2B5EF4-FFF2-40B4-BE49-F238E27FC236}">
                <a16:creationId xmlns:a16="http://schemas.microsoft.com/office/drawing/2014/main" id="{8891BA06-22E5-2F11-265C-53D072DBDD3F}"/>
              </a:ext>
            </a:extLst>
          </p:cNvPr>
          <p:cNvSpPr txBox="1"/>
          <p:nvPr/>
        </p:nvSpPr>
        <p:spPr>
          <a:xfrm>
            <a:off x="7074002" y="3815184"/>
            <a:ext cx="1419313" cy="338554"/>
          </a:xfrm>
          <a:prstGeom prst="rect">
            <a:avLst/>
          </a:prstGeom>
          <a:noFill/>
        </p:spPr>
        <p:txBody>
          <a:bodyPr wrap="square" rtlCol="0">
            <a:spAutoFit/>
          </a:bodyPr>
          <a:lstStyle/>
          <a:p>
            <a:pPr algn="ctr"/>
            <a:r>
              <a:rPr kumimoji="1" lang="en-US" altLang="ja-JP" sz="1600" dirty="0"/>
              <a:t>Water Quality</a:t>
            </a:r>
            <a:endParaRPr kumimoji="1" lang="ja-JP" altLang="en-US" sz="1600" dirty="0"/>
          </a:p>
        </p:txBody>
      </p:sp>
      <p:sp>
        <p:nvSpPr>
          <p:cNvPr id="35" name="テキスト ボックス 34">
            <a:extLst>
              <a:ext uri="{FF2B5EF4-FFF2-40B4-BE49-F238E27FC236}">
                <a16:creationId xmlns:a16="http://schemas.microsoft.com/office/drawing/2014/main" id="{E0883D44-C143-5774-7E7B-60C8315D0DCA}"/>
              </a:ext>
            </a:extLst>
          </p:cNvPr>
          <p:cNvSpPr txBox="1"/>
          <p:nvPr/>
        </p:nvSpPr>
        <p:spPr>
          <a:xfrm>
            <a:off x="4059535" y="4065157"/>
            <a:ext cx="2000995" cy="338554"/>
          </a:xfrm>
          <a:prstGeom prst="rect">
            <a:avLst/>
          </a:prstGeom>
          <a:noFill/>
        </p:spPr>
        <p:txBody>
          <a:bodyPr wrap="square" rtlCol="0">
            <a:spAutoFit/>
          </a:bodyPr>
          <a:lstStyle/>
          <a:p>
            <a:pPr algn="ctr"/>
            <a:r>
              <a:rPr kumimoji="1" lang="en-SG" altLang="ja-JP" sz="1600" dirty="0"/>
              <a:t>Degree of Clogging</a:t>
            </a:r>
            <a:endParaRPr kumimoji="1" lang="ja-JP" altLang="en-US" sz="1600" dirty="0"/>
          </a:p>
        </p:txBody>
      </p:sp>
      <p:sp>
        <p:nvSpPr>
          <p:cNvPr id="36" name="テキスト ボックス 35">
            <a:extLst>
              <a:ext uri="{FF2B5EF4-FFF2-40B4-BE49-F238E27FC236}">
                <a16:creationId xmlns:a16="http://schemas.microsoft.com/office/drawing/2014/main" id="{8502A0D0-24BE-D736-83ED-637A14032FA5}"/>
              </a:ext>
            </a:extLst>
          </p:cNvPr>
          <p:cNvSpPr txBox="1"/>
          <p:nvPr/>
        </p:nvSpPr>
        <p:spPr>
          <a:xfrm>
            <a:off x="5068629" y="2214673"/>
            <a:ext cx="2314763" cy="369332"/>
          </a:xfrm>
          <a:prstGeom prst="rect">
            <a:avLst/>
          </a:prstGeom>
          <a:noFill/>
        </p:spPr>
        <p:txBody>
          <a:bodyPr wrap="square" rtlCol="0">
            <a:spAutoFit/>
          </a:bodyPr>
          <a:lstStyle/>
          <a:p>
            <a:pPr algn="ctr"/>
            <a:r>
              <a:rPr kumimoji="1" lang="en-SG" altLang="ja-JP" dirty="0"/>
              <a:t>Membrane Cleaning</a:t>
            </a:r>
            <a:endParaRPr kumimoji="1" lang="ja-JP" altLang="en-US" dirty="0"/>
          </a:p>
        </p:txBody>
      </p:sp>
      <p:sp>
        <p:nvSpPr>
          <p:cNvPr id="37" name="テキスト ボックス 36">
            <a:extLst>
              <a:ext uri="{FF2B5EF4-FFF2-40B4-BE49-F238E27FC236}">
                <a16:creationId xmlns:a16="http://schemas.microsoft.com/office/drawing/2014/main" id="{2E9BD089-748B-6455-7D63-70244BA7FA2C}"/>
              </a:ext>
            </a:extLst>
          </p:cNvPr>
          <p:cNvSpPr txBox="1"/>
          <p:nvPr/>
        </p:nvSpPr>
        <p:spPr>
          <a:xfrm>
            <a:off x="5953503" y="4065157"/>
            <a:ext cx="1505074" cy="338554"/>
          </a:xfrm>
          <a:prstGeom prst="rect">
            <a:avLst/>
          </a:prstGeom>
          <a:noFill/>
        </p:spPr>
        <p:txBody>
          <a:bodyPr wrap="square" rtlCol="0">
            <a:spAutoFit/>
          </a:bodyPr>
          <a:lstStyle/>
          <a:p>
            <a:pPr algn="ctr"/>
            <a:r>
              <a:rPr kumimoji="1" lang="en-SG" altLang="ja-JP" sz="1600" dirty="0"/>
              <a:t>Membrane life</a:t>
            </a:r>
            <a:endParaRPr kumimoji="1" lang="ja-JP" altLang="en-US" sz="1600" dirty="0"/>
          </a:p>
        </p:txBody>
      </p:sp>
      <p:sp>
        <p:nvSpPr>
          <p:cNvPr id="38" name="吹き出し: 角を丸めた四角形 37">
            <a:extLst>
              <a:ext uri="{FF2B5EF4-FFF2-40B4-BE49-F238E27FC236}">
                <a16:creationId xmlns:a16="http://schemas.microsoft.com/office/drawing/2014/main" id="{99C217E3-C7FB-6F5E-A0ED-C717035523B6}"/>
              </a:ext>
            </a:extLst>
          </p:cNvPr>
          <p:cNvSpPr/>
          <p:nvPr/>
        </p:nvSpPr>
        <p:spPr>
          <a:xfrm>
            <a:off x="7966796" y="4660369"/>
            <a:ext cx="3161957" cy="367564"/>
          </a:xfrm>
          <a:prstGeom prst="wedgeRoundRectCallout">
            <a:avLst>
              <a:gd name="adj1" fmla="val -36676"/>
              <a:gd name="adj2" fmla="val -180003"/>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Flow rate should be constant.</a:t>
            </a:r>
            <a:endParaRPr kumimoji="1" lang="ja-JP" altLang="en-US" sz="1600" dirty="0">
              <a:solidFill>
                <a:schemeClr val="tx1"/>
              </a:solidFill>
            </a:endParaRPr>
          </a:p>
        </p:txBody>
      </p:sp>
      <p:sp>
        <p:nvSpPr>
          <p:cNvPr id="39" name="テキスト ボックス 38">
            <a:extLst>
              <a:ext uri="{FF2B5EF4-FFF2-40B4-BE49-F238E27FC236}">
                <a16:creationId xmlns:a16="http://schemas.microsoft.com/office/drawing/2014/main" id="{103E1D61-CC67-B92C-7696-01FAD76B861A}"/>
              </a:ext>
            </a:extLst>
          </p:cNvPr>
          <p:cNvSpPr txBox="1"/>
          <p:nvPr/>
        </p:nvSpPr>
        <p:spPr>
          <a:xfrm>
            <a:off x="8496328" y="4008788"/>
            <a:ext cx="1641677" cy="338554"/>
          </a:xfrm>
          <a:prstGeom prst="rect">
            <a:avLst/>
          </a:prstGeom>
          <a:noFill/>
        </p:spPr>
        <p:txBody>
          <a:bodyPr wrap="square" rtlCol="0">
            <a:spAutoFit/>
          </a:bodyPr>
          <a:lstStyle/>
          <a:p>
            <a:pPr algn="ctr"/>
            <a:r>
              <a:rPr kumimoji="1" lang="en-US" altLang="ja-JP" sz="1600" b="1" dirty="0">
                <a:solidFill>
                  <a:schemeClr val="bg1">
                    <a:lumMod val="50000"/>
                  </a:schemeClr>
                </a:solidFill>
              </a:rPr>
              <a:t>Given Region</a:t>
            </a:r>
            <a:endParaRPr kumimoji="1" lang="ja-JP" altLang="en-US" sz="1600" b="1" dirty="0">
              <a:solidFill>
                <a:schemeClr val="bg1">
                  <a:lumMod val="50000"/>
                </a:schemeClr>
              </a:solidFill>
            </a:endParaRPr>
          </a:p>
        </p:txBody>
      </p:sp>
      <p:sp>
        <p:nvSpPr>
          <p:cNvPr id="40" name="テキスト ボックス 39">
            <a:extLst>
              <a:ext uri="{FF2B5EF4-FFF2-40B4-BE49-F238E27FC236}">
                <a16:creationId xmlns:a16="http://schemas.microsoft.com/office/drawing/2014/main" id="{3B36B5DF-2190-189F-7487-77C34C2A64CD}"/>
              </a:ext>
            </a:extLst>
          </p:cNvPr>
          <p:cNvSpPr txBox="1"/>
          <p:nvPr/>
        </p:nvSpPr>
        <p:spPr>
          <a:xfrm>
            <a:off x="977037" y="3997072"/>
            <a:ext cx="1641677" cy="338554"/>
          </a:xfrm>
          <a:prstGeom prst="rect">
            <a:avLst/>
          </a:prstGeom>
          <a:noFill/>
        </p:spPr>
        <p:txBody>
          <a:bodyPr wrap="square" rtlCol="0">
            <a:spAutoFit/>
          </a:bodyPr>
          <a:lstStyle/>
          <a:p>
            <a:pPr algn="ctr"/>
            <a:r>
              <a:rPr kumimoji="1" lang="en-US" altLang="ja-JP" sz="1600" b="1" dirty="0">
                <a:solidFill>
                  <a:schemeClr val="bg1">
                    <a:lumMod val="50000"/>
                  </a:schemeClr>
                </a:solidFill>
              </a:rPr>
              <a:t>Given Region</a:t>
            </a:r>
            <a:endParaRPr kumimoji="1" lang="ja-JP" altLang="en-US" sz="1600" b="1" dirty="0">
              <a:solidFill>
                <a:schemeClr val="bg1">
                  <a:lumMod val="50000"/>
                </a:schemeClr>
              </a:solidFill>
            </a:endParaRPr>
          </a:p>
        </p:txBody>
      </p:sp>
      <p:sp>
        <p:nvSpPr>
          <p:cNvPr id="41" name="矢印: 下 40">
            <a:extLst>
              <a:ext uri="{FF2B5EF4-FFF2-40B4-BE49-F238E27FC236}">
                <a16:creationId xmlns:a16="http://schemas.microsoft.com/office/drawing/2014/main" id="{8910C8B5-6197-6A9D-AAD9-578081956367}"/>
              </a:ext>
            </a:extLst>
          </p:cNvPr>
          <p:cNvSpPr/>
          <p:nvPr/>
        </p:nvSpPr>
        <p:spPr>
          <a:xfrm rot="16200000">
            <a:off x="3785043" y="3704219"/>
            <a:ext cx="159132" cy="2912023"/>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テキスト ボックス 43">
            <a:extLst>
              <a:ext uri="{FF2B5EF4-FFF2-40B4-BE49-F238E27FC236}">
                <a16:creationId xmlns:a16="http://schemas.microsoft.com/office/drawing/2014/main" id="{65BCF224-1992-9394-BED3-84671E9B725F}"/>
              </a:ext>
            </a:extLst>
          </p:cNvPr>
          <p:cNvSpPr txBox="1"/>
          <p:nvPr/>
        </p:nvSpPr>
        <p:spPr>
          <a:xfrm>
            <a:off x="2806721" y="4602765"/>
            <a:ext cx="2115773" cy="338554"/>
          </a:xfrm>
          <a:prstGeom prst="rect">
            <a:avLst/>
          </a:prstGeom>
          <a:noFill/>
        </p:spPr>
        <p:txBody>
          <a:bodyPr wrap="square" rtlCol="0">
            <a:spAutoFit/>
          </a:bodyPr>
          <a:lstStyle/>
          <a:p>
            <a:pPr algn="ctr"/>
            <a:r>
              <a:rPr kumimoji="1" lang="en-SG" altLang="ja-JP" sz="1600" dirty="0"/>
              <a:t>Predict water quality</a:t>
            </a:r>
            <a:endParaRPr kumimoji="1" lang="ja-JP" altLang="en-US" sz="1600" dirty="0"/>
          </a:p>
        </p:txBody>
      </p:sp>
      <p:sp>
        <p:nvSpPr>
          <p:cNvPr id="45" name="テキスト ボックス 44">
            <a:extLst>
              <a:ext uri="{FF2B5EF4-FFF2-40B4-BE49-F238E27FC236}">
                <a16:creationId xmlns:a16="http://schemas.microsoft.com/office/drawing/2014/main" id="{4CA14172-F68B-9A8B-CAF4-CBCB511DBAAC}"/>
              </a:ext>
            </a:extLst>
          </p:cNvPr>
          <p:cNvSpPr txBox="1"/>
          <p:nvPr/>
        </p:nvSpPr>
        <p:spPr>
          <a:xfrm>
            <a:off x="2587284" y="5757926"/>
            <a:ext cx="2708284" cy="338554"/>
          </a:xfrm>
          <a:prstGeom prst="rect">
            <a:avLst/>
          </a:prstGeom>
          <a:noFill/>
        </p:spPr>
        <p:txBody>
          <a:bodyPr wrap="square" rtlCol="0">
            <a:spAutoFit/>
          </a:bodyPr>
          <a:lstStyle/>
          <a:p>
            <a:pPr algn="ctr"/>
            <a:r>
              <a:rPr kumimoji="1" lang="en-SG" altLang="ja-JP" sz="1600" dirty="0"/>
              <a:t>Decide operation values</a:t>
            </a:r>
            <a:endParaRPr kumimoji="1" lang="ja-JP" altLang="en-US" sz="1600" dirty="0"/>
          </a:p>
        </p:txBody>
      </p:sp>
      <p:sp>
        <p:nvSpPr>
          <p:cNvPr id="53" name="正方形/長方形 52">
            <a:extLst>
              <a:ext uri="{FF2B5EF4-FFF2-40B4-BE49-F238E27FC236}">
                <a16:creationId xmlns:a16="http://schemas.microsoft.com/office/drawing/2014/main" id="{F24751B0-B870-4150-AF6B-915BFA543DDD}"/>
              </a:ext>
            </a:extLst>
          </p:cNvPr>
          <p:cNvSpPr/>
          <p:nvPr/>
        </p:nvSpPr>
        <p:spPr>
          <a:xfrm>
            <a:off x="2833069" y="5004513"/>
            <a:ext cx="2025609" cy="26767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Prediction Model</a:t>
            </a:r>
            <a:endParaRPr kumimoji="1" lang="ja-JP" altLang="en-US" sz="1600" dirty="0">
              <a:solidFill>
                <a:schemeClr val="bg1"/>
              </a:solidFill>
            </a:endParaRPr>
          </a:p>
        </p:txBody>
      </p:sp>
      <p:sp>
        <p:nvSpPr>
          <p:cNvPr id="54" name="正方形/長方形 53">
            <a:extLst>
              <a:ext uri="{FF2B5EF4-FFF2-40B4-BE49-F238E27FC236}">
                <a16:creationId xmlns:a16="http://schemas.microsoft.com/office/drawing/2014/main" id="{6A94AE9D-8264-4844-87B6-5F711713D4A2}"/>
              </a:ext>
            </a:extLst>
          </p:cNvPr>
          <p:cNvSpPr/>
          <p:nvPr/>
        </p:nvSpPr>
        <p:spPr>
          <a:xfrm>
            <a:off x="2833068" y="5445687"/>
            <a:ext cx="2025609" cy="26767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Optimization Model</a:t>
            </a:r>
            <a:endParaRPr kumimoji="1" lang="ja-JP" altLang="en-US" sz="1600" dirty="0">
              <a:solidFill>
                <a:schemeClr val="bg1"/>
              </a:solidFill>
            </a:endParaRPr>
          </a:p>
        </p:txBody>
      </p:sp>
    </p:spTree>
    <p:extLst>
      <p:ext uri="{BB962C8B-B14F-4D97-AF65-F5344CB8AC3E}">
        <p14:creationId xmlns:p14="http://schemas.microsoft.com/office/powerpoint/2010/main" val="3274370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F8C902-442C-434F-A39F-147621770AC5}"/>
              </a:ext>
            </a:extLst>
          </p:cNvPr>
          <p:cNvSpPr>
            <a:spLocks noGrp="1"/>
          </p:cNvSpPr>
          <p:nvPr>
            <p:ph type="title"/>
          </p:nvPr>
        </p:nvSpPr>
        <p:spPr/>
        <p:txBody>
          <a:bodyPr/>
          <a:lstStyle/>
          <a:p>
            <a:r>
              <a:rPr kumimoji="1" lang="en-US" altLang="ja-JP" dirty="0"/>
              <a:t>Agenda</a:t>
            </a:r>
            <a:endParaRPr kumimoji="1" lang="ja-JP" altLang="en-US" dirty="0"/>
          </a:p>
        </p:txBody>
      </p:sp>
      <p:sp>
        <p:nvSpPr>
          <p:cNvPr id="3" name="スライド番号プレースホルダー 2">
            <a:extLst>
              <a:ext uri="{FF2B5EF4-FFF2-40B4-BE49-F238E27FC236}">
                <a16:creationId xmlns:a16="http://schemas.microsoft.com/office/drawing/2014/main" id="{D0C6172D-DFC4-426A-8DB6-580CABC8B361}"/>
              </a:ext>
            </a:extLst>
          </p:cNvPr>
          <p:cNvSpPr>
            <a:spLocks noGrp="1"/>
          </p:cNvSpPr>
          <p:nvPr>
            <p:ph type="sldNum" sz="quarter" idx="12"/>
          </p:nvPr>
        </p:nvSpPr>
        <p:spPr/>
        <p:txBody>
          <a:bodyPr/>
          <a:lstStyle/>
          <a:p>
            <a:fld id="{584EAAFE-CFE5-40AD-8E95-5BFF290DC5CF}" type="slidenum">
              <a:rPr kumimoji="1" lang="ja-JP" altLang="en-US" smtClean="0"/>
              <a:pPr/>
              <a:t>7</a:t>
            </a:fld>
            <a:endParaRPr kumimoji="1" lang="ja-JP" altLang="en-US"/>
          </a:p>
        </p:txBody>
      </p:sp>
      <p:sp>
        <p:nvSpPr>
          <p:cNvPr id="4" name="テキスト プレースホルダー 3">
            <a:extLst>
              <a:ext uri="{FF2B5EF4-FFF2-40B4-BE49-F238E27FC236}">
                <a16:creationId xmlns:a16="http://schemas.microsoft.com/office/drawing/2014/main" id="{0A8619FA-D0E4-46AF-8DAE-98E358F96603}"/>
              </a:ext>
            </a:extLst>
          </p:cNvPr>
          <p:cNvSpPr>
            <a:spLocks noGrp="1"/>
          </p:cNvSpPr>
          <p:nvPr>
            <p:ph type="body" sz="quarter" idx="13"/>
          </p:nvPr>
        </p:nvSpPr>
        <p:spPr/>
        <p:txBody>
          <a:bodyPr/>
          <a:lstStyle/>
          <a:p>
            <a:r>
              <a:rPr kumimoji="1" lang="en-US" altLang="ja-JP" dirty="0">
                <a:solidFill>
                  <a:schemeClr val="bg2"/>
                </a:solidFill>
              </a:rPr>
              <a:t>RO Analytic Policy</a:t>
            </a:r>
          </a:p>
          <a:p>
            <a:r>
              <a:rPr lang="en-US" altLang="ja-JP" dirty="0"/>
              <a:t>LVMWD RO Data Analysis</a:t>
            </a:r>
          </a:p>
          <a:p>
            <a:pPr marL="914400" lvl="1" indent="-457200">
              <a:buFont typeface="+mj-ea"/>
              <a:buAutoNum type="circleNumDbPlain"/>
            </a:pPr>
            <a:r>
              <a:rPr lang="en-US" altLang="ja-JP" dirty="0"/>
              <a:t>Data Description</a:t>
            </a:r>
            <a:endParaRPr lang="ja-JP" altLang="en-US" dirty="0"/>
          </a:p>
          <a:p>
            <a:pPr marL="914400" lvl="1" indent="-457200">
              <a:buFont typeface="+mj-ea"/>
              <a:buAutoNum type="circleNumDbPlain"/>
            </a:pPr>
            <a:r>
              <a:rPr lang="en-US" altLang="ja-JP" dirty="0"/>
              <a:t>F</a:t>
            </a:r>
            <a:r>
              <a:rPr lang="en-US" altLang="ja-JP" sz="2400" dirty="0"/>
              <a:t>ocus Points</a:t>
            </a:r>
            <a:endParaRPr lang="ja-JP" altLang="en-US" dirty="0"/>
          </a:p>
          <a:p>
            <a:pPr marL="914400" lvl="1" indent="-457200">
              <a:buFont typeface="+mj-ea"/>
              <a:buAutoNum type="circleNumDbPlain"/>
            </a:pPr>
            <a:r>
              <a:rPr lang="en-US" altLang="ja-JP" dirty="0"/>
              <a:t>Result</a:t>
            </a:r>
            <a:endParaRPr lang="ja-JP" altLang="en-US" dirty="0"/>
          </a:p>
          <a:p>
            <a:pPr marL="914400" lvl="1" indent="-457200">
              <a:buFont typeface="+mj-ea"/>
              <a:buAutoNum type="circleNumDbPlain"/>
            </a:pPr>
            <a:r>
              <a:rPr lang="en-US" altLang="ja-JP" dirty="0"/>
              <a:t>Future Tasks</a:t>
            </a:r>
          </a:p>
          <a:p>
            <a:r>
              <a:rPr lang="en-US" altLang="ja-JP" dirty="0">
                <a:solidFill>
                  <a:schemeClr val="bg2"/>
                </a:solidFill>
              </a:rPr>
              <a:t>Q&amp;A / Discussion</a:t>
            </a:r>
            <a:endParaRPr kumimoji="1" lang="ja-JP" altLang="en-US" dirty="0">
              <a:solidFill>
                <a:schemeClr val="bg2"/>
              </a:solidFill>
            </a:endParaRPr>
          </a:p>
        </p:txBody>
      </p:sp>
    </p:spTree>
    <p:extLst>
      <p:ext uri="{BB962C8B-B14F-4D97-AF65-F5344CB8AC3E}">
        <p14:creationId xmlns:p14="http://schemas.microsoft.com/office/powerpoint/2010/main" val="3529365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9177AC6-EC2F-4505-A45B-446C54C86DEF}"/>
              </a:ext>
            </a:extLst>
          </p:cNvPr>
          <p:cNvSpPr/>
          <p:nvPr/>
        </p:nvSpPr>
        <p:spPr>
          <a:xfrm>
            <a:off x="116114" y="5965371"/>
            <a:ext cx="11662229" cy="7955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21174"/>
            <a:ext cx="11400125" cy="518094"/>
          </a:xfrm>
        </p:spPr>
        <p:txBody>
          <a:bodyPr>
            <a:normAutofit/>
          </a:bodyPr>
          <a:lstStyle/>
          <a:p>
            <a:r>
              <a:rPr lang="en-US" altLang="ja-JP" dirty="0"/>
              <a:t>Overall view of RO system</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3559628"/>
          </a:xfrm>
        </p:spPr>
        <p:txBody>
          <a:bodyPr/>
          <a:lstStyle/>
          <a:p>
            <a:endParaRPr lang="en-US" altLang="ja-JP" sz="2800" dirty="0"/>
          </a:p>
          <a:p>
            <a:endParaRPr lang="en-US" altLang="ja-JP" sz="2800" dirty="0"/>
          </a:p>
          <a:p>
            <a:endParaRPr lang="en-US" altLang="ja-JP" sz="2800" dirty="0"/>
          </a:p>
        </p:txBody>
      </p:sp>
      <p:sp>
        <p:nvSpPr>
          <p:cNvPr id="7" name="テキスト ボックス 6">
            <a:extLst>
              <a:ext uri="{FF2B5EF4-FFF2-40B4-BE49-F238E27FC236}">
                <a16:creationId xmlns:a16="http://schemas.microsoft.com/office/drawing/2014/main" id="{BACF69BC-79A6-4522-AB55-9063EB4985DF}"/>
              </a:ext>
            </a:extLst>
          </p:cNvPr>
          <p:cNvSpPr txBox="1"/>
          <p:nvPr/>
        </p:nvSpPr>
        <p:spPr>
          <a:xfrm>
            <a:off x="571984" y="-20412"/>
            <a:ext cx="5524016" cy="338554"/>
          </a:xfrm>
          <a:prstGeom prst="rect">
            <a:avLst/>
          </a:prstGeom>
          <a:noFill/>
        </p:spPr>
        <p:txBody>
          <a:bodyPr wrap="square" rtlCol="0">
            <a:spAutoFit/>
          </a:bodyPr>
          <a:lstStyle/>
          <a:p>
            <a:r>
              <a:rPr lang="en-US" altLang="ja-JP" sz="1600" b="1" dirty="0">
                <a:solidFill>
                  <a:schemeClr val="bg1"/>
                </a:solidFill>
              </a:rPr>
              <a:t>2. LVMWD Data RO Analysis</a:t>
            </a:r>
            <a:r>
              <a:rPr lang="ja-JP" altLang="en-US" sz="1600" b="1" dirty="0">
                <a:solidFill>
                  <a:schemeClr val="bg1"/>
                </a:solidFill>
              </a:rPr>
              <a:t>  ①</a:t>
            </a:r>
            <a:r>
              <a:rPr lang="en-US" altLang="ja-JP" sz="1600" b="1" dirty="0">
                <a:solidFill>
                  <a:schemeClr val="bg1"/>
                </a:solidFill>
              </a:rPr>
              <a:t>Data Description</a:t>
            </a:r>
            <a:endParaRPr kumimoji="1" lang="ja-JP" altLang="en-US" sz="1600" b="1" dirty="0">
              <a:solidFill>
                <a:schemeClr val="bg1"/>
              </a:solidFill>
            </a:endParaRPr>
          </a:p>
        </p:txBody>
      </p:sp>
      <p:sp>
        <p:nvSpPr>
          <p:cNvPr id="9" name="テキスト プレースホルダー 5">
            <a:extLst>
              <a:ext uri="{FF2B5EF4-FFF2-40B4-BE49-F238E27FC236}">
                <a16:creationId xmlns:a16="http://schemas.microsoft.com/office/drawing/2014/main" id="{99A1F249-0C2F-48B3-A2BA-92339C24A21A}"/>
              </a:ext>
            </a:extLst>
          </p:cNvPr>
          <p:cNvSpPr txBox="1">
            <a:spLocks/>
          </p:cNvSpPr>
          <p:nvPr/>
        </p:nvSpPr>
        <p:spPr>
          <a:xfrm>
            <a:off x="578290" y="897895"/>
            <a:ext cx="11341887" cy="1644365"/>
          </a:xfrm>
          <a:prstGeom prst="rect">
            <a:avLst/>
          </a:prstGeom>
        </p:spPr>
        <p:txBody>
          <a:bodyPr vert="horz" lIns="91440" tIns="45720" rIns="91440" bIns="45720" rtlCol="0">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800" dirty="0">
                <a:solidFill>
                  <a:srgbClr val="FF0000"/>
                </a:solidFill>
              </a:rPr>
              <a:t>3 Stages </a:t>
            </a:r>
            <a:r>
              <a:rPr lang="en-US" altLang="ja-JP" sz="2800" dirty="0"/>
              <a:t>configuration and Toray’s TM720-370 is deployed</a:t>
            </a:r>
          </a:p>
          <a:p>
            <a:pPr lvl="1"/>
            <a:r>
              <a:rPr lang="en-US" altLang="ja-JP" sz="2400" dirty="0"/>
              <a:t>Data Period</a:t>
            </a:r>
            <a:endParaRPr lang="ja-JP" altLang="en-US" sz="2400" dirty="0"/>
          </a:p>
          <a:p>
            <a:pPr marL="1003300" lvl="2" indent="0">
              <a:buNone/>
            </a:pPr>
            <a:r>
              <a:rPr lang="en-US" altLang="ja-JP" sz="2000" dirty="0"/>
              <a:t>Three years of data since 2020 are available. </a:t>
            </a:r>
          </a:p>
          <a:p>
            <a:pPr marL="1003300" lvl="2" indent="0">
              <a:buNone/>
            </a:pPr>
            <a:r>
              <a:rPr lang="en-US" altLang="ja-JP" sz="2000" dirty="0"/>
              <a:t>Provided minute interval data were converted to daily trends.</a:t>
            </a:r>
            <a:endParaRPr lang="ja-JP" altLang="en-US" sz="2000" dirty="0"/>
          </a:p>
          <a:p>
            <a:pPr lvl="1"/>
            <a:endParaRPr lang="en-US" altLang="ja-JP" sz="2400" dirty="0"/>
          </a:p>
        </p:txBody>
      </p:sp>
      <p:sp>
        <p:nvSpPr>
          <p:cNvPr id="25" name="正方形/長方形 24">
            <a:extLst>
              <a:ext uri="{FF2B5EF4-FFF2-40B4-BE49-F238E27FC236}">
                <a16:creationId xmlns:a16="http://schemas.microsoft.com/office/drawing/2014/main" id="{D2B3D12E-C6BB-4AFC-99DA-A5244088EBCB}"/>
              </a:ext>
            </a:extLst>
          </p:cNvPr>
          <p:cNvSpPr/>
          <p:nvPr/>
        </p:nvSpPr>
        <p:spPr>
          <a:xfrm>
            <a:off x="4874656" y="2708930"/>
            <a:ext cx="1153527" cy="3176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RO</a:t>
            </a:r>
            <a:endParaRPr kumimoji="1" lang="ja-JP" altLang="en-US" dirty="0">
              <a:solidFill>
                <a:schemeClr val="tx1"/>
              </a:solidFill>
            </a:endParaRPr>
          </a:p>
        </p:txBody>
      </p:sp>
      <p:cxnSp>
        <p:nvCxnSpPr>
          <p:cNvPr id="26" name="直線矢印コネクタ 25">
            <a:extLst>
              <a:ext uri="{FF2B5EF4-FFF2-40B4-BE49-F238E27FC236}">
                <a16:creationId xmlns:a16="http://schemas.microsoft.com/office/drawing/2014/main" id="{07BA9381-4E86-4DF4-A56C-9CDD602627F4}"/>
              </a:ext>
            </a:extLst>
          </p:cNvPr>
          <p:cNvCxnSpPr>
            <a:cxnSpLocks/>
            <a:stCxn id="28" idx="3"/>
            <a:endCxn id="25" idx="1"/>
          </p:cNvCxnSpPr>
          <p:nvPr/>
        </p:nvCxnSpPr>
        <p:spPr>
          <a:xfrm flipV="1">
            <a:off x="1585530" y="2867766"/>
            <a:ext cx="3289126" cy="33355"/>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3F7303E3-65DA-401D-9BE4-31625C8E2974}"/>
              </a:ext>
            </a:extLst>
          </p:cNvPr>
          <p:cNvCxnSpPr>
            <a:cxnSpLocks/>
            <a:stCxn id="25" idx="3"/>
            <a:endCxn id="31" idx="1"/>
          </p:cNvCxnSpPr>
          <p:nvPr/>
        </p:nvCxnSpPr>
        <p:spPr>
          <a:xfrm>
            <a:off x="6028183" y="2867766"/>
            <a:ext cx="3765174" cy="459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84B19F10-E685-4A48-898F-43A4A7ED4B90}"/>
              </a:ext>
            </a:extLst>
          </p:cNvPr>
          <p:cNvSpPr/>
          <p:nvPr/>
        </p:nvSpPr>
        <p:spPr>
          <a:xfrm>
            <a:off x="681636" y="2708929"/>
            <a:ext cx="903894" cy="3843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UF</a:t>
            </a:r>
            <a:endParaRPr kumimoji="1" lang="ja-JP" altLang="en-US" dirty="0">
              <a:solidFill>
                <a:schemeClr val="tx1"/>
              </a:solidFill>
            </a:endParaRPr>
          </a:p>
        </p:txBody>
      </p:sp>
      <p:sp>
        <p:nvSpPr>
          <p:cNvPr id="30" name="テキスト ボックス 29">
            <a:extLst>
              <a:ext uri="{FF2B5EF4-FFF2-40B4-BE49-F238E27FC236}">
                <a16:creationId xmlns:a16="http://schemas.microsoft.com/office/drawing/2014/main" id="{586E113C-A412-4063-9697-BFBF17190168}"/>
              </a:ext>
            </a:extLst>
          </p:cNvPr>
          <p:cNvSpPr txBox="1"/>
          <p:nvPr/>
        </p:nvSpPr>
        <p:spPr>
          <a:xfrm>
            <a:off x="11274984" y="2579974"/>
            <a:ext cx="874425" cy="584775"/>
          </a:xfrm>
          <a:prstGeom prst="rect">
            <a:avLst/>
          </a:prstGeom>
          <a:noFill/>
        </p:spPr>
        <p:txBody>
          <a:bodyPr wrap="square" rtlCol="0">
            <a:spAutoFit/>
          </a:bodyPr>
          <a:lstStyle/>
          <a:p>
            <a:pPr algn="ctr"/>
            <a:r>
              <a:rPr kumimoji="1" lang="en-US" altLang="ja-JP" sz="1600" dirty="0"/>
              <a:t>Potable</a:t>
            </a:r>
            <a:r>
              <a:rPr kumimoji="1" lang="ja-JP" altLang="en-US" sz="1600" dirty="0"/>
              <a:t> </a:t>
            </a:r>
            <a:r>
              <a:rPr kumimoji="1" lang="en-US" altLang="ja-JP" sz="1600" dirty="0"/>
              <a:t>Water</a:t>
            </a:r>
            <a:endParaRPr kumimoji="1" lang="ja-JP" altLang="en-US" sz="1600" dirty="0"/>
          </a:p>
        </p:txBody>
      </p:sp>
      <p:sp>
        <p:nvSpPr>
          <p:cNvPr id="31" name="正方形/長方形 30">
            <a:extLst>
              <a:ext uri="{FF2B5EF4-FFF2-40B4-BE49-F238E27FC236}">
                <a16:creationId xmlns:a16="http://schemas.microsoft.com/office/drawing/2014/main" id="{B9D68654-A418-47D3-850D-65F1EF9A0BB3}"/>
              </a:ext>
            </a:extLst>
          </p:cNvPr>
          <p:cNvSpPr/>
          <p:nvPr/>
        </p:nvSpPr>
        <p:spPr>
          <a:xfrm>
            <a:off x="9793357" y="2708929"/>
            <a:ext cx="1237722" cy="3268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UV</a:t>
            </a:r>
            <a:r>
              <a:rPr kumimoji="1" lang="ja-JP" altLang="en-US" dirty="0">
                <a:solidFill>
                  <a:schemeClr val="tx1"/>
                </a:solidFill>
              </a:rPr>
              <a:t>／</a:t>
            </a:r>
            <a:r>
              <a:rPr kumimoji="1" lang="en-US" altLang="ja-JP" dirty="0">
                <a:solidFill>
                  <a:schemeClr val="tx1"/>
                </a:solidFill>
              </a:rPr>
              <a:t>AOP</a:t>
            </a:r>
            <a:endParaRPr kumimoji="1" lang="ja-JP" altLang="en-US" dirty="0">
              <a:solidFill>
                <a:schemeClr val="tx1"/>
              </a:solidFill>
            </a:endParaRPr>
          </a:p>
        </p:txBody>
      </p:sp>
      <p:cxnSp>
        <p:nvCxnSpPr>
          <p:cNvPr id="32" name="直線矢印コネクタ 31">
            <a:extLst>
              <a:ext uri="{FF2B5EF4-FFF2-40B4-BE49-F238E27FC236}">
                <a16:creationId xmlns:a16="http://schemas.microsoft.com/office/drawing/2014/main" id="{727C8228-ECA8-44E8-8034-FC9A6CE4CBB3}"/>
              </a:ext>
            </a:extLst>
          </p:cNvPr>
          <p:cNvCxnSpPr>
            <a:cxnSpLocks/>
            <a:stCxn id="31" idx="3"/>
            <a:endCxn id="30" idx="1"/>
          </p:cNvCxnSpPr>
          <p:nvPr/>
        </p:nvCxnSpPr>
        <p:spPr>
          <a:xfrm flipV="1">
            <a:off x="11031079" y="2872362"/>
            <a:ext cx="243905" cy="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二等辺三角形 40">
            <a:extLst>
              <a:ext uri="{FF2B5EF4-FFF2-40B4-BE49-F238E27FC236}">
                <a16:creationId xmlns:a16="http://schemas.microsoft.com/office/drawing/2014/main" id="{20705A00-A561-47FA-B202-69E12030D21E}"/>
              </a:ext>
            </a:extLst>
          </p:cNvPr>
          <p:cNvSpPr/>
          <p:nvPr/>
        </p:nvSpPr>
        <p:spPr>
          <a:xfrm flipV="1">
            <a:off x="4936162" y="3095951"/>
            <a:ext cx="1030514" cy="251996"/>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51" name="グループ化 50">
            <a:extLst>
              <a:ext uri="{FF2B5EF4-FFF2-40B4-BE49-F238E27FC236}">
                <a16:creationId xmlns:a16="http://schemas.microsoft.com/office/drawing/2014/main" id="{7CF03D79-9703-4754-99FC-C27F8E108F23}"/>
              </a:ext>
            </a:extLst>
          </p:cNvPr>
          <p:cNvGrpSpPr/>
          <p:nvPr/>
        </p:nvGrpSpPr>
        <p:grpSpPr>
          <a:xfrm>
            <a:off x="354737" y="3369450"/>
            <a:ext cx="9043044" cy="3224661"/>
            <a:chOff x="1080781" y="3560450"/>
            <a:chExt cx="9043044" cy="3224661"/>
          </a:xfrm>
        </p:grpSpPr>
        <p:sp>
          <p:nvSpPr>
            <p:cNvPr id="44" name="フローチャート: 処理 43">
              <a:extLst>
                <a:ext uri="{FF2B5EF4-FFF2-40B4-BE49-F238E27FC236}">
                  <a16:creationId xmlns:a16="http://schemas.microsoft.com/office/drawing/2014/main" id="{652152EC-AC18-462F-8281-4F4AC25D95CD}"/>
                </a:ext>
              </a:extLst>
            </p:cNvPr>
            <p:cNvSpPr/>
            <p:nvPr/>
          </p:nvSpPr>
          <p:spPr>
            <a:xfrm>
              <a:off x="1080781" y="3560450"/>
              <a:ext cx="903894" cy="1167183"/>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48" name="グループ化 47">
              <a:extLst>
                <a:ext uri="{FF2B5EF4-FFF2-40B4-BE49-F238E27FC236}">
                  <a16:creationId xmlns:a16="http://schemas.microsoft.com/office/drawing/2014/main" id="{CF8943D7-433E-4FB9-943C-58D8CD168411}"/>
                </a:ext>
              </a:extLst>
            </p:cNvPr>
            <p:cNvGrpSpPr/>
            <p:nvPr/>
          </p:nvGrpSpPr>
          <p:grpSpPr>
            <a:xfrm>
              <a:off x="1344828" y="3581401"/>
              <a:ext cx="8778997" cy="3203710"/>
              <a:chOff x="851343" y="3591533"/>
              <a:chExt cx="8778997" cy="3203710"/>
            </a:xfrm>
          </p:grpSpPr>
          <p:pic>
            <p:nvPicPr>
              <p:cNvPr id="46" name="図 45">
                <a:extLst>
                  <a:ext uri="{FF2B5EF4-FFF2-40B4-BE49-F238E27FC236}">
                    <a16:creationId xmlns:a16="http://schemas.microsoft.com/office/drawing/2014/main" id="{111A85A6-47D4-4C5F-AF8A-C1A3781438CC}"/>
                  </a:ext>
                </a:extLst>
              </p:cNvPr>
              <p:cNvPicPr/>
              <p:nvPr/>
            </p:nvPicPr>
            <p:blipFill rotWithShape="1">
              <a:blip r:embed="rId3">
                <a:extLst>
                  <a:ext uri="{28A0092B-C50C-407E-A947-70E740481C1C}">
                    <a14:useLocalDpi xmlns:a14="http://schemas.microsoft.com/office/drawing/2010/main" val="0"/>
                  </a:ext>
                </a:extLst>
              </a:blip>
              <a:srcRect r="11369"/>
              <a:stretch/>
            </p:blipFill>
            <p:spPr bwMode="auto">
              <a:xfrm>
                <a:off x="1180184" y="3591533"/>
                <a:ext cx="8450156" cy="3203710"/>
              </a:xfrm>
              <a:prstGeom prst="rect">
                <a:avLst/>
              </a:prstGeom>
              <a:noFill/>
              <a:ln>
                <a:noFill/>
              </a:ln>
            </p:spPr>
          </p:pic>
          <p:sp>
            <p:nvSpPr>
              <p:cNvPr id="47" name="フローチャート: 処理 46">
                <a:extLst>
                  <a:ext uri="{FF2B5EF4-FFF2-40B4-BE49-F238E27FC236}">
                    <a16:creationId xmlns:a16="http://schemas.microsoft.com/office/drawing/2014/main" id="{4E86A8FA-8FDD-4B2A-AD25-357BAD21528C}"/>
                  </a:ext>
                </a:extLst>
              </p:cNvPr>
              <p:cNvSpPr/>
              <p:nvPr/>
            </p:nvSpPr>
            <p:spPr>
              <a:xfrm>
                <a:off x="851343" y="3789968"/>
                <a:ext cx="1224200" cy="999863"/>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pic>
          <p:nvPicPr>
            <p:cNvPr id="49" name="図 48">
              <a:extLst>
                <a:ext uri="{FF2B5EF4-FFF2-40B4-BE49-F238E27FC236}">
                  <a16:creationId xmlns:a16="http://schemas.microsoft.com/office/drawing/2014/main" id="{C045FD0B-905A-4935-88FC-71AF982AC913}"/>
                </a:ext>
              </a:extLst>
            </p:cNvPr>
            <p:cNvPicPr/>
            <p:nvPr/>
          </p:nvPicPr>
          <p:blipFill rotWithShape="1">
            <a:blip r:embed="rId3">
              <a:extLst>
                <a:ext uri="{28A0092B-C50C-407E-A947-70E740481C1C}">
                  <a14:useLocalDpi xmlns:a14="http://schemas.microsoft.com/office/drawing/2010/main" val="0"/>
                </a:ext>
              </a:extLst>
            </a:blip>
            <a:srcRect l="2540" t="51081" r="91279" b="31098"/>
            <a:stretch/>
          </p:blipFill>
          <p:spPr bwMode="auto">
            <a:xfrm>
              <a:off x="3322227" y="4852282"/>
              <a:ext cx="589373" cy="570937"/>
            </a:xfrm>
            <a:prstGeom prst="rect">
              <a:avLst/>
            </a:prstGeom>
            <a:noFill/>
            <a:ln>
              <a:noFill/>
            </a:ln>
          </p:spPr>
        </p:pic>
        <p:sp>
          <p:nvSpPr>
            <p:cNvPr id="50" name="フローチャート: 処理 49">
              <a:extLst>
                <a:ext uri="{FF2B5EF4-FFF2-40B4-BE49-F238E27FC236}">
                  <a16:creationId xmlns:a16="http://schemas.microsoft.com/office/drawing/2014/main" id="{5487F94A-2DB3-4C16-ACA6-FD5FA9897BF6}"/>
                </a:ext>
              </a:extLst>
            </p:cNvPr>
            <p:cNvSpPr/>
            <p:nvPr/>
          </p:nvSpPr>
          <p:spPr>
            <a:xfrm>
              <a:off x="1843314" y="5274961"/>
              <a:ext cx="2068286" cy="667038"/>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56" name="グループ化 55">
            <a:extLst>
              <a:ext uri="{FF2B5EF4-FFF2-40B4-BE49-F238E27FC236}">
                <a16:creationId xmlns:a16="http://schemas.microsoft.com/office/drawing/2014/main" id="{9EF67B37-7AC6-4266-85C3-48B1D14F98B4}"/>
              </a:ext>
            </a:extLst>
          </p:cNvPr>
          <p:cNvGrpSpPr/>
          <p:nvPr/>
        </p:nvGrpSpPr>
        <p:grpSpPr>
          <a:xfrm>
            <a:off x="8443728" y="5102067"/>
            <a:ext cx="1908106" cy="674204"/>
            <a:chOff x="9178875" y="5267578"/>
            <a:chExt cx="1908106" cy="674204"/>
          </a:xfrm>
        </p:grpSpPr>
        <p:sp>
          <p:nvSpPr>
            <p:cNvPr id="42" name="テキスト ボックス 41">
              <a:extLst>
                <a:ext uri="{FF2B5EF4-FFF2-40B4-BE49-F238E27FC236}">
                  <a16:creationId xmlns:a16="http://schemas.microsoft.com/office/drawing/2014/main" id="{83F20B8E-987C-4B57-871C-372605691A4C}"/>
                </a:ext>
              </a:extLst>
            </p:cNvPr>
            <p:cNvSpPr txBox="1"/>
            <p:nvPr/>
          </p:nvSpPr>
          <p:spPr>
            <a:xfrm>
              <a:off x="9443582" y="5267578"/>
              <a:ext cx="1643399" cy="338554"/>
            </a:xfrm>
            <a:prstGeom prst="rect">
              <a:avLst/>
            </a:prstGeom>
            <a:noFill/>
          </p:spPr>
          <p:txBody>
            <a:bodyPr wrap="none" rtlCol="0">
              <a:spAutoFit/>
            </a:bodyPr>
            <a:lstStyle/>
            <a:p>
              <a:r>
                <a:rPr kumimoji="1" lang="en-US" altLang="ja-JP" sz="1600" dirty="0"/>
                <a:t>measuring point</a:t>
              </a:r>
              <a:endParaRPr kumimoji="1" lang="ja-JP" altLang="en-US" sz="1600" dirty="0"/>
            </a:p>
          </p:txBody>
        </p:sp>
        <p:sp>
          <p:nvSpPr>
            <p:cNvPr id="43" name="フローチャート: 和接合 42">
              <a:extLst>
                <a:ext uri="{FF2B5EF4-FFF2-40B4-BE49-F238E27FC236}">
                  <a16:creationId xmlns:a16="http://schemas.microsoft.com/office/drawing/2014/main" id="{737BD6F3-4247-490E-8CD0-D977B25FBD25}"/>
                </a:ext>
              </a:extLst>
            </p:cNvPr>
            <p:cNvSpPr/>
            <p:nvPr/>
          </p:nvSpPr>
          <p:spPr>
            <a:xfrm>
              <a:off x="9178875" y="5319890"/>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77024598-4B14-420C-B112-5AE22E0F4660}"/>
                </a:ext>
              </a:extLst>
            </p:cNvPr>
            <p:cNvSpPr/>
            <p:nvPr/>
          </p:nvSpPr>
          <p:spPr>
            <a:xfrm>
              <a:off x="9190058" y="5684737"/>
              <a:ext cx="242339" cy="242339"/>
            </a:xfrm>
            <a:prstGeom prst="ellipse">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accent1"/>
                  </a:solidFill>
                </a:rPr>
                <a:t>P</a:t>
              </a:r>
              <a:endParaRPr kumimoji="1" lang="ja-JP" altLang="en-US" sz="1400" dirty="0">
                <a:solidFill>
                  <a:schemeClr val="accent1"/>
                </a:solidFill>
              </a:endParaRPr>
            </a:p>
          </p:txBody>
        </p:sp>
        <p:sp>
          <p:nvSpPr>
            <p:cNvPr id="53" name="テキスト ボックス 52">
              <a:extLst>
                <a:ext uri="{FF2B5EF4-FFF2-40B4-BE49-F238E27FC236}">
                  <a16:creationId xmlns:a16="http://schemas.microsoft.com/office/drawing/2014/main" id="{BDCB69FD-027C-4988-93A2-4E66B2B09723}"/>
                </a:ext>
              </a:extLst>
            </p:cNvPr>
            <p:cNvSpPr txBox="1"/>
            <p:nvPr/>
          </p:nvSpPr>
          <p:spPr>
            <a:xfrm>
              <a:off x="9448929" y="5603228"/>
              <a:ext cx="697627" cy="338554"/>
            </a:xfrm>
            <a:prstGeom prst="rect">
              <a:avLst/>
            </a:prstGeom>
            <a:noFill/>
          </p:spPr>
          <p:txBody>
            <a:bodyPr wrap="none" rtlCol="0">
              <a:spAutoFit/>
            </a:bodyPr>
            <a:lstStyle/>
            <a:p>
              <a:r>
                <a:rPr kumimoji="1" lang="en-US" altLang="ja-JP" sz="1600" dirty="0"/>
                <a:t>pump</a:t>
              </a:r>
              <a:endParaRPr kumimoji="1" lang="ja-JP" altLang="en-US" sz="1600" dirty="0"/>
            </a:p>
          </p:txBody>
        </p:sp>
      </p:grpSp>
      <p:sp>
        <p:nvSpPr>
          <p:cNvPr id="55" name="フローチャート: 処理 54">
            <a:extLst>
              <a:ext uri="{FF2B5EF4-FFF2-40B4-BE49-F238E27FC236}">
                <a16:creationId xmlns:a16="http://schemas.microsoft.com/office/drawing/2014/main" id="{CA1E48D1-D1DE-4C83-8B18-C5A6C2453351}"/>
              </a:ext>
            </a:extLst>
          </p:cNvPr>
          <p:cNvSpPr/>
          <p:nvPr/>
        </p:nvSpPr>
        <p:spPr>
          <a:xfrm>
            <a:off x="1117270" y="3397266"/>
            <a:ext cx="9347532" cy="3213212"/>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493270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7934C4E8-59EB-4D01-BF4D-70EC358FBF2C}"/>
              </a:ext>
            </a:extLst>
          </p:cNvPr>
          <p:cNvSpPr/>
          <p:nvPr/>
        </p:nvSpPr>
        <p:spPr>
          <a:xfrm>
            <a:off x="116114" y="5965371"/>
            <a:ext cx="11662229" cy="7955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21174"/>
            <a:ext cx="11400125" cy="518094"/>
          </a:xfrm>
        </p:spPr>
        <p:txBody>
          <a:bodyPr>
            <a:normAutofit/>
          </a:bodyPr>
          <a:lstStyle/>
          <a:p>
            <a:r>
              <a:rPr lang="en-US" altLang="ja-JP" dirty="0"/>
              <a:t>Calculation Tag</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7" name="テキスト ボックス 6">
            <a:extLst>
              <a:ext uri="{FF2B5EF4-FFF2-40B4-BE49-F238E27FC236}">
                <a16:creationId xmlns:a16="http://schemas.microsoft.com/office/drawing/2014/main" id="{BACF69BC-79A6-4522-AB55-9063EB4985DF}"/>
              </a:ext>
            </a:extLst>
          </p:cNvPr>
          <p:cNvSpPr txBox="1"/>
          <p:nvPr/>
        </p:nvSpPr>
        <p:spPr>
          <a:xfrm>
            <a:off x="571984" y="-20412"/>
            <a:ext cx="7243548" cy="338554"/>
          </a:xfrm>
          <a:prstGeom prst="rect">
            <a:avLst/>
          </a:prstGeom>
          <a:noFill/>
        </p:spPr>
        <p:txBody>
          <a:bodyPr wrap="square" rtlCol="0">
            <a:spAutoFit/>
          </a:bodyPr>
          <a:lstStyle/>
          <a:p>
            <a:r>
              <a:rPr lang="en-US" altLang="ja-JP" sz="1600" b="1" dirty="0">
                <a:solidFill>
                  <a:schemeClr val="bg1"/>
                </a:solidFill>
              </a:rPr>
              <a:t>2. LVMWD Data RO Analysis  ①Data Description</a:t>
            </a:r>
            <a:r>
              <a:rPr lang="ja-JP" altLang="en-US" sz="1600" b="1" dirty="0">
                <a:solidFill>
                  <a:schemeClr val="bg1"/>
                </a:solidFill>
              </a:rPr>
              <a:t>　②</a:t>
            </a:r>
            <a:r>
              <a:rPr lang="en-US" altLang="ja-JP" sz="1600" b="1" dirty="0">
                <a:solidFill>
                  <a:schemeClr val="bg1"/>
                </a:solidFill>
              </a:rPr>
              <a:t>Focus Points</a:t>
            </a:r>
          </a:p>
        </p:txBody>
      </p:sp>
      <p:pic>
        <p:nvPicPr>
          <p:cNvPr id="25" name="図 24">
            <a:extLst>
              <a:ext uri="{FF2B5EF4-FFF2-40B4-BE49-F238E27FC236}">
                <a16:creationId xmlns:a16="http://schemas.microsoft.com/office/drawing/2014/main" id="{46BB1CC7-2005-438E-A5B9-9EBDAA0628E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936257" y="2235274"/>
            <a:ext cx="7577997" cy="744174"/>
          </a:xfrm>
          <a:prstGeom prst="rect">
            <a:avLst/>
          </a:prstGeom>
          <a:noFill/>
          <a:ln>
            <a:noFill/>
          </a:ln>
        </p:spPr>
      </p:pic>
      <p:sp>
        <p:nvSpPr>
          <p:cNvPr id="27" name="テキスト ボックス 26">
            <a:extLst>
              <a:ext uri="{FF2B5EF4-FFF2-40B4-BE49-F238E27FC236}">
                <a16:creationId xmlns:a16="http://schemas.microsoft.com/office/drawing/2014/main" id="{0BD5A7B2-60F3-4D5F-8960-89E1ADEB96C7}"/>
              </a:ext>
            </a:extLst>
          </p:cNvPr>
          <p:cNvSpPr txBox="1"/>
          <p:nvPr/>
        </p:nvSpPr>
        <p:spPr>
          <a:xfrm>
            <a:off x="3323771" y="1277424"/>
            <a:ext cx="8593409" cy="923330"/>
          </a:xfrm>
          <a:prstGeom prst="rect">
            <a:avLst/>
          </a:prstGeom>
          <a:noFill/>
        </p:spPr>
        <p:txBody>
          <a:bodyPr wrap="square">
            <a:spAutoFit/>
          </a:bodyPr>
          <a:lstStyle/>
          <a:p>
            <a:pPr marL="533400" indent="0" defTabSz="819150">
              <a:buNone/>
            </a:pPr>
            <a:r>
              <a:rPr lang="en-US" altLang="ja-JP" sz="1800" dirty="0">
                <a:effectLst/>
                <a:ea typeface="游明朝" panose="02020400000000000000" pitchFamily="18" charset="-128"/>
                <a:cs typeface="ＭＳ Ｐゴシック" panose="020B0600070205080204" pitchFamily="50" charset="-128"/>
              </a:rPr>
              <a:t>1</a:t>
            </a:r>
            <a:r>
              <a:rPr lang="en-US" altLang="ja-JP" sz="1800" baseline="30000" dirty="0">
                <a:effectLst/>
                <a:ea typeface="游明朝" panose="02020400000000000000" pitchFamily="18" charset="-128"/>
                <a:cs typeface="ＭＳ Ｐゴシック" panose="020B0600070205080204" pitchFamily="50" charset="-128"/>
              </a:rPr>
              <a:t>st</a:t>
            </a:r>
            <a:r>
              <a:rPr lang="en-US" altLang="ja-JP" sz="1800" dirty="0">
                <a:effectLst/>
                <a:ea typeface="游明朝" panose="02020400000000000000" pitchFamily="18" charset="-128"/>
                <a:cs typeface="ＭＳ Ｐゴシック" panose="020B0600070205080204" pitchFamily="50" charset="-128"/>
              </a:rPr>
              <a:t> Stage DP</a:t>
            </a:r>
            <a:r>
              <a:rPr lang="ja-JP" altLang="en-US" dirty="0">
                <a:ea typeface="游明朝" panose="02020400000000000000" pitchFamily="18" charset="-128"/>
                <a:cs typeface="ＭＳ Ｐゴシック" panose="020B0600070205080204" pitchFamily="50" charset="-128"/>
              </a:rPr>
              <a:t> </a:t>
            </a:r>
            <a:r>
              <a:rPr lang="en-US" altLang="ja-JP" sz="1800" dirty="0">
                <a:effectLst/>
                <a:ea typeface="游明朝" panose="02020400000000000000" pitchFamily="18" charset="-128"/>
                <a:cs typeface="ＭＳ Ｐゴシック" panose="020B0600070205080204" pitchFamily="50" charset="-128"/>
              </a:rPr>
              <a:t> = 1</a:t>
            </a:r>
            <a:r>
              <a:rPr lang="en-US" altLang="ja-JP" sz="1800" baseline="30000" dirty="0">
                <a:effectLst/>
                <a:ea typeface="游明朝" panose="02020400000000000000" pitchFamily="18" charset="-128"/>
                <a:cs typeface="ＭＳ Ｐゴシック" panose="020B0600070205080204" pitchFamily="50" charset="-128"/>
              </a:rPr>
              <a:t>st</a:t>
            </a:r>
            <a:r>
              <a:rPr lang="en-US" altLang="ja-JP" sz="1800" dirty="0">
                <a:effectLst/>
                <a:ea typeface="游明朝" panose="02020400000000000000" pitchFamily="18" charset="-128"/>
                <a:cs typeface="ＭＳ Ｐゴシック" panose="020B0600070205080204" pitchFamily="50" charset="-128"/>
              </a:rPr>
              <a:t> Stage Feed Pressure – </a:t>
            </a:r>
            <a:r>
              <a:rPr lang="ja-JP" altLang="en-US" sz="1800" dirty="0">
                <a:ea typeface="游明朝" panose="02020400000000000000" pitchFamily="18" charset="-128"/>
                <a:cs typeface="ＭＳ Ｐゴシック" panose="020B0600070205080204" pitchFamily="50" charset="-128"/>
              </a:rPr>
              <a:t> </a:t>
            </a:r>
            <a:r>
              <a:rPr lang="en-US" altLang="ja-JP" sz="1800" dirty="0">
                <a:effectLst/>
                <a:ea typeface="游明朝" panose="02020400000000000000" pitchFamily="18" charset="-128"/>
                <a:cs typeface="ＭＳ Ｐゴシック" panose="020B0600070205080204" pitchFamily="50" charset="-128"/>
              </a:rPr>
              <a:t>2</a:t>
            </a:r>
            <a:r>
              <a:rPr lang="en-US" altLang="ja-JP" sz="1800" baseline="30000" dirty="0">
                <a:effectLst/>
                <a:ea typeface="游明朝" panose="02020400000000000000" pitchFamily="18" charset="-128"/>
                <a:cs typeface="ＭＳ Ｐゴシック" panose="020B0600070205080204" pitchFamily="50" charset="-128"/>
              </a:rPr>
              <a:t>nd</a:t>
            </a:r>
            <a:r>
              <a:rPr lang="en-US" altLang="ja-JP" sz="1800" dirty="0">
                <a:effectLst/>
                <a:ea typeface="游明朝" panose="02020400000000000000" pitchFamily="18" charset="-128"/>
                <a:cs typeface="ＭＳ Ｐゴシック" panose="020B0600070205080204" pitchFamily="50" charset="-128"/>
              </a:rPr>
              <a:t> Stage Feed Pressure</a:t>
            </a:r>
            <a:endParaRPr lang="ja-JP" altLang="ja-JP" sz="1800" dirty="0">
              <a:effectLst/>
              <a:ea typeface="ＭＳ 明朝" panose="02020609040205080304" pitchFamily="17" charset="-128"/>
              <a:cs typeface="ＭＳ Ｐゴシック" panose="020B0600070205080204" pitchFamily="50" charset="-128"/>
            </a:endParaRPr>
          </a:p>
          <a:p>
            <a:pPr marL="533400" indent="0" algn="just">
              <a:buNone/>
              <a:tabLst>
                <a:tab pos="5740400" algn="l"/>
              </a:tabLst>
            </a:pPr>
            <a:r>
              <a:rPr lang="en-US" altLang="ja-JP" sz="1800" dirty="0">
                <a:effectLst/>
                <a:ea typeface="游明朝" panose="02020400000000000000" pitchFamily="18" charset="-128"/>
                <a:cs typeface="ＭＳ Ｐゴシック" panose="020B0600070205080204" pitchFamily="50" charset="-128"/>
              </a:rPr>
              <a:t>2</a:t>
            </a:r>
            <a:r>
              <a:rPr lang="en-US" altLang="ja-JP" sz="1800" baseline="30000" dirty="0">
                <a:effectLst/>
                <a:ea typeface="游明朝" panose="02020400000000000000" pitchFamily="18" charset="-128"/>
                <a:cs typeface="ＭＳ Ｐゴシック" panose="020B0600070205080204" pitchFamily="50" charset="-128"/>
              </a:rPr>
              <a:t>nd</a:t>
            </a:r>
            <a:r>
              <a:rPr lang="en-US" altLang="ja-JP" sz="1800" dirty="0">
                <a:effectLst/>
                <a:ea typeface="游明朝" panose="02020400000000000000" pitchFamily="18" charset="-128"/>
                <a:cs typeface="ＭＳ Ｐゴシック" panose="020B0600070205080204" pitchFamily="50" charset="-128"/>
              </a:rPr>
              <a:t> Stage DP = 2</a:t>
            </a:r>
            <a:r>
              <a:rPr lang="en-US" altLang="ja-JP" sz="1800" baseline="30000" dirty="0">
                <a:effectLst/>
                <a:ea typeface="游明朝" panose="02020400000000000000" pitchFamily="18" charset="-128"/>
                <a:cs typeface="ＭＳ Ｐゴシック" panose="020B0600070205080204" pitchFamily="50" charset="-128"/>
              </a:rPr>
              <a:t>nd</a:t>
            </a:r>
            <a:r>
              <a:rPr lang="en-US" altLang="ja-JP" sz="1800" dirty="0">
                <a:effectLst/>
                <a:ea typeface="游明朝" panose="02020400000000000000" pitchFamily="18" charset="-128"/>
                <a:cs typeface="ＭＳ Ｐゴシック" panose="020B0600070205080204" pitchFamily="50" charset="-128"/>
              </a:rPr>
              <a:t> Stage Feed Pressure  –  2</a:t>
            </a:r>
            <a:r>
              <a:rPr lang="en-US" altLang="ja-JP" sz="1800" baseline="30000" dirty="0">
                <a:effectLst/>
                <a:ea typeface="游明朝" panose="02020400000000000000" pitchFamily="18" charset="-128"/>
                <a:cs typeface="ＭＳ Ｐゴシック" panose="020B0600070205080204" pitchFamily="50" charset="-128"/>
              </a:rPr>
              <a:t>nd</a:t>
            </a:r>
            <a:r>
              <a:rPr lang="en-US" altLang="ja-JP" sz="1800" dirty="0">
                <a:effectLst/>
                <a:ea typeface="游明朝" panose="02020400000000000000" pitchFamily="18" charset="-128"/>
                <a:cs typeface="ＭＳ Ｐゴシック" panose="020B0600070205080204" pitchFamily="50" charset="-128"/>
              </a:rPr>
              <a:t> Stage Concentrate Pressure</a:t>
            </a:r>
            <a:endParaRPr lang="en-US" altLang="ja-JP" sz="1800" dirty="0">
              <a:ea typeface="ＭＳ 明朝" panose="02020609040205080304" pitchFamily="17" charset="-128"/>
              <a:cs typeface="ＭＳ Ｐゴシック" panose="020B0600070205080204" pitchFamily="50" charset="-128"/>
            </a:endParaRPr>
          </a:p>
          <a:p>
            <a:pPr marL="533400" indent="0" algn="just" defTabSz="955675">
              <a:buNone/>
            </a:pPr>
            <a:r>
              <a:rPr lang="en-US" altLang="ja-JP" sz="1800" dirty="0">
                <a:effectLst/>
                <a:ea typeface="游明朝" panose="02020400000000000000" pitchFamily="18" charset="-128"/>
                <a:cs typeface="ＭＳ Ｐゴシック" panose="020B0600070205080204" pitchFamily="50" charset="-128"/>
              </a:rPr>
              <a:t>3</a:t>
            </a:r>
            <a:r>
              <a:rPr lang="en-US" altLang="ja-JP" sz="1800" baseline="30000" dirty="0">
                <a:effectLst/>
                <a:ea typeface="游明朝" panose="02020400000000000000" pitchFamily="18" charset="-128"/>
                <a:cs typeface="ＭＳ Ｐゴシック" panose="020B0600070205080204" pitchFamily="50" charset="-128"/>
              </a:rPr>
              <a:t>rd</a:t>
            </a:r>
            <a:r>
              <a:rPr lang="en-US" altLang="ja-JP" sz="1800" dirty="0">
                <a:effectLst/>
                <a:ea typeface="游明朝" panose="02020400000000000000" pitchFamily="18" charset="-128"/>
                <a:cs typeface="ＭＳ Ｐゴシック" panose="020B0600070205080204" pitchFamily="50" charset="-128"/>
              </a:rPr>
              <a:t> Stage DP = 3</a:t>
            </a:r>
            <a:r>
              <a:rPr lang="en-US" altLang="ja-JP" sz="1800" baseline="30000" dirty="0">
                <a:effectLst/>
                <a:ea typeface="游明朝" panose="02020400000000000000" pitchFamily="18" charset="-128"/>
                <a:cs typeface="ＭＳ Ｐゴシック" panose="020B0600070205080204" pitchFamily="50" charset="-128"/>
              </a:rPr>
              <a:t>rd</a:t>
            </a:r>
            <a:r>
              <a:rPr lang="en-US" altLang="ja-JP" sz="1800" dirty="0">
                <a:effectLst/>
                <a:ea typeface="游明朝" panose="02020400000000000000" pitchFamily="18" charset="-128"/>
                <a:cs typeface="ＭＳ Ｐゴシック" panose="020B0600070205080204" pitchFamily="50" charset="-128"/>
              </a:rPr>
              <a:t> Stage Feed Pressure  –  3</a:t>
            </a:r>
            <a:r>
              <a:rPr lang="en-US" altLang="ja-JP" sz="1800" baseline="30000" dirty="0">
                <a:effectLst/>
                <a:ea typeface="游明朝" panose="02020400000000000000" pitchFamily="18" charset="-128"/>
                <a:cs typeface="ＭＳ Ｐゴシック" panose="020B0600070205080204" pitchFamily="50" charset="-128"/>
              </a:rPr>
              <a:t>rd</a:t>
            </a:r>
            <a:r>
              <a:rPr lang="en-US" altLang="ja-JP" sz="1800" dirty="0">
                <a:effectLst/>
                <a:ea typeface="游明朝" panose="02020400000000000000" pitchFamily="18" charset="-128"/>
                <a:cs typeface="ＭＳ Ｐゴシック" panose="020B0600070205080204" pitchFamily="50" charset="-128"/>
              </a:rPr>
              <a:t> Stage Concentrate Pressure</a:t>
            </a:r>
          </a:p>
        </p:txBody>
      </p:sp>
      <p:sp>
        <p:nvSpPr>
          <p:cNvPr id="24" name="テキスト プレースホルダー 5">
            <a:extLst>
              <a:ext uri="{FF2B5EF4-FFF2-40B4-BE49-F238E27FC236}">
                <a16:creationId xmlns:a16="http://schemas.microsoft.com/office/drawing/2014/main" id="{1B40C27C-1DC3-41C6-B2AF-78A3806DD982}"/>
              </a:ext>
            </a:extLst>
          </p:cNvPr>
          <p:cNvSpPr txBox="1">
            <a:spLocks/>
          </p:cNvSpPr>
          <p:nvPr/>
        </p:nvSpPr>
        <p:spPr>
          <a:xfrm>
            <a:off x="578290" y="897895"/>
            <a:ext cx="11341887" cy="402091"/>
          </a:xfrm>
          <a:prstGeom prst="rect">
            <a:avLst/>
          </a:prstGeom>
        </p:spPr>
        <p:txBody>
          <a:bodyPr vert="horz" lIns="91440" tIns="45720" rIns="91440" bIns="45720" rtlCol="0">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800" dirty="0"/>
              <a:t>Focus Points</a:t>
            </a:r>
            <a:endParaRPr lang="en-US" altLang="ja-JP" sz="2400" dirty="0"/>
          </a:p>
        </p:txBody>
      </p:sp>
      <p:sp>
        <p:nvSpPr>
          <p:cNvPr id="8" name="テキスト ボックス 7">
            <a:extLst>
              <a:ext uri="{FF2B5EF4-FFF2-40B4-BE49-F238E27FC236}">
                <a16:creationId xmlns:a16="http://schemas.microsoft.com/office/drawing/2014/main" id="{8DD453A1-FBF4-413A-A38B-AF66AE65A8E4}"/>
              </a:ext>
            </a:extLst>
          </p:cNvPr>
          <p:cNvSpPr txBox="1"/>
          <p:nvPr/>
        </p:nvSpPr>
        <p:spPr>
          <a:xfrm>
            <a:off x="881367" y="1390508"/>
            <a:ext cx="2861874" cy="707886"/>
          </a:xfrm>
          <a:prstGeom prst="rect">
            <a:avLst/>
          </a:prstGeom>
          <a:noFill/>
        </p:spPr>
        <p:txBody>
          <a:bodyPr wrap="none" rtlCol="0">
            <a:spAutoFit/>
          </a:bodyPr>
          <a:lstStyle/>
          <a:p>
            <a:pPr marL="285750" indent="-285750">
              <a:buFont typeface="Wingdings" panose="05000000000000000000" pitchFamily="2" charset="2"/>
              <a:buChar char="Ø"/>
            </a:pPr>
            <a:r>
              <a:rPr kumimoji="1" lang="en-US" altLang="ja-JP" sz="2000" dirty="0"/>
              <a:t>Differential Pressure </a:t>
            </a:r>
            <a:br>
              <a:rPr kumimoji="1" lang="en-US" altLang="ja-JP" sz="2000" dirty="0"/>
            </a:br>
            <a:r>
              <a:rPr kumimoji="1" lang="en-US" altLang="ja-JP" sz="2000" dirty="0"/>
              <a:t>between modules</a:t>
            </a:r>
            <a:endParaRPr kumimoji="1" lang="ja-JP" altLang="en-US" sz="2000" dirty="0"/>
          </a:p>
        </p:txBody>
      </p:sp>
      <p:sp>
        <p:nvSpPr>
          <p:cNvPr id="28" name="テキスト ボックス 27">
            <a:extLst>
              <a:ext uri="{FF2B5EF4-FFF2-40B4-BE49-F238E27FC236}">
                <a16:creationId xmlns:a16="http://schemas.microsoft.com/office/drawing/2014/main" id="{1931949E-E2B6-49AE-862A-E4106CE52F8A}"/>
              </a:ext>
            </a:extLst>
          </p:cNvPr>
          <p:cNvSpPr txBox="1"/>
          <p:nvPr/>
        </p:nvSpPr>
        <p:spPr>
          <a:xfrm>
            <a:off x="881367" y="2401093"/>
            <a:ext cx="2764090" cy="400110"/>
          </a:xfrm>
          <a:prstGeom prst="rect">
            <a:avLst/>
          </a:prstGeom>
          <a:noFill/>
        </p:spPr>
        <p:txBody>
          <a:bodyPr wrap="none" rtlCol="0">
            <a:spAutoFit/>
          </a:bodyPr>
          <a:lstStyle/>
          <a:p>
            <a:pPr marL="285750" indent="-285750">
              <a:buFont typeface="Wingdings" panose="05000000000000000000" pitchFamily="2" charset="2"/>
              <a:buChar char="Ø"/>
            </a:pPr>
            <a:r>
              <a:rPr kumimoji="1" lang="en-US" altLang="ja-JP" sz="2000" dirty="0"/>
              <a:t>TOC Removal Ratio</a:t>
            </a:r>
            <a:endParaRPr kumimoji="1" lang="ja-JP" altLang="en-US" sz="2000" dirty="0"/>
          </a:p>
        </p:txBody>
      </p:sp>
      <p:sp>
        <p:nvSpPr>
          <p:cNvPr id="29" name="テキスト ボックス 28">
            <a:extLst>
              <a:ext uri="{FF2B5EF4-FFF2-40B4-BE49-F238E27FC236}">
                <a16:creationId xmlns:a16="http://schemas.microsoft.com/office/drawing/2014/main" id="{3988E81C-2F6F-4632-B05F-309D02BF5E8A}"/>
              </a:ext>
            </a:extLst>
          </p:cNvPr>
          <p:cNvSpPr txBox="1"/>
          <p:nvPr/>
        </p:nvSpPr>
        <p:spPr>
          <a:xfrm>
            <a:off x="881367" y="3162358"/>
            <a:ext cx="1871025" cy="400110"/>
          </a:xfrm>
          <a:prstGeom prst="rect">
            <a:avLst/>
          </a:prstGeom>
          <a:noFill/>
        </p:spPr>
        <p:txBody>
          <a:bodyPr wrap="none" rtlCol="0">
            <a:spAutoFit/>
          </a:bodyPr>
          <a:lstStyle/>
          <a:p>
            <a:pPr marL="285750" indent="-285750">
              <a:buFont typeface="Wingdings" panose="05000000000000000000" pitchFamily="2" charset="2"/>
              <a:buChar char="Ø"/>
            </a:pPr>
            <a:r>
              <a:rPr kumimoji="1" lang="en-US" altLang="ja-JP" sz="2000" dirty="0"/>
              <a:t>Conductivity</a:t>
            </a:r>
            <a:endParaRPr kumimoji="1" lang="ja-JP" altLang="en-US" sz="2000" dirty="0"/>
          </a:p>
        </p:txBody>
      </p:sp>
      <p:cxnSp>
        <p:nvCxnSpPr>
          <p:cNvPr id="171" name="直線コネクタ 170">
            <a:extLst>
              <a:ext uri="{FF2B5EF4-FFF2-40B4-BE49-F238E27FC236}">
                <a16:creationId xmlns:a16="http://schemas.microsoft.com/office/drawing/2014/main" id="{29ABC25B-5B1D-45D3-847E-89E92A715B8B}"/>
              </a:ext>
            </a:extLst>
          </p:cNvPr>
          <p:cNvCxnSpPr/>
          <p:nvPr/>
        </p:nvCxnSpPr>
        <p:spPr>
          <a:xfrm>
            <a:off x="0" y="3795488"/>
            <a:ext cx="12192000" cy="0"/>
          </a:xfrm>
          <a:prstGeom prst="line">
            <a:avLst/>
          </a:prstGeom>
          <a:ln w="57150">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13" name="図 212">
            <a:extLst>
              <a:ext uri="{FF2B5EF4-FFF2-40B4-BE49-F238E27FC236}">
                <a16:creationId xmlns:a16="http://schemas.microsoft.com/office/drawing/2014/main" id="{786911FB-0549-4B3E-B146-4A454361348A}"/>
              </a:ext>
            </a:extLst>
          </p:cNvPr>
          <p:cNvPicPr>
            <a:picLocks noChangeAspect="1"/>
          </p:cNvPicPr>
          <p:nvPr/>
        </p:nvPicPr>
        <p:blipFill>
          <a:blip r:embed="rId4"/>
          <a:stretch>
            <a:fillRect/>
          </a:stretch>
        </p:blipFill>
        <p:spPr>
          <a:xfrm>
            <a:off x="2649702" y="3955045"/>
            <a:ext cx="6892595" cy="2765581"/>
          </a:xfrm>
          <a:prstGeom prst="rect">
            <a:avLst/>
          </a:prstGeom>
        </p:spPr>
      </p:pic>
      <p:sp>
        <p:nvSpPr>
          <p:cNvPr id="2" name="Rectangle 1">
            <a:extLst>
              <a:ext uri="{FF2B5EF4-FFF2-40B4-BE49-F238E27FC236}">
                <a16:creationId xmlns:a16="http://schemas.microsoft.com/office/drawing/2014/main" id="{F217D550-8686-4C14-B1D1-D823121E2905}"/>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7729387"/>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8621</TotalTime>
  <Words>2911</Words>
  <Application>Microsoft Office PowerPoint</Application>
  <PresentationFormat>ワイド画面</PresentationFormat>
  <Paragraphs>473</Paragraphs>
  <Slides>26</Slides>
  <Notes>16</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26</vt:i4>
      </vt:variant>
    </vt:vector>
  </HeadingPairs>
  <TitlesOfParts>
    <vt:vector size="34" baseType="lpstr">
      <vt:lpstr>Meiryo UI</vt:lpstr>
      <vt:lpstr>YakuHanJP</vt:lpstr>
      <vt:lpstr>游ゴシック</vt:lpstr>
      <vt:lpstr>游明朝</vt:lpstr>
      <vt:lpstr>Arial</vt:lpstr>
      <vt:lpstr>Cambria Math</vt:lpstr>
      <vt:lpstr>Wingdings</vt:lpstr>
      <vt:lpstr>Yokogawa_Template_Standard</vt:lpstr>
      <vt:lpstr>NAWI RO Analysis Progress Report</vt:lpstr>
      <vt:lpstr>Agenda</vt:lpstr>
      <vt:lpstr>Objective of RO Optimization</vt:lpstr>
      <vt:lpstr>Subdivided Objective</vt:lpstr>
      <vt:lpstr>Focused Region</vt:lpstr>
      <vt:lpstr>Objective (1): Operation considering permeate water quality and feed flow</vt:lpstr>
      <vt:lpstr>Agenda</vt:lpstr>
      <vt:lpstr>Overall view of RO system</vt:lpstr>
      <vt:lpstr>Calculation Tag</vt:lpstr>
      <vt:lpstr>Differential Pressure between modules</vt:lpstr>
      <vt:lpstr>TOC Removal Ratio</vt:lpstr>
      <vt:lpstr>Conductivity</vt:lpstr>
      <vt:lpstr>Sulfuric Acid and Anti-scalant</vt:lpstr>
      <vt:lpstr>RO 1st Stage Feed Pressure and RO 1st Stage Permeate Conductivity</vt:lpstr>
      <vt:lpstr>Future Tasks</vt:lpstr>
      <vt:lpstr>Question (SGDC to INV)</vt:lpstr>
      <vt:lpstr>Question (INV to SGDC)</vt:lpstr>
      <vt:lpstr>PowerPoint プレゼンテーション</vt:lpstr>
      <vt:lpstr>Analysis stance</vt:lpstr>
      <vt:lpstr>Difference per Objective  </vt:lpstr>
      <vt:lpstr>Data List</vt:lpstr>
      <vt:lpstr>PowerPoint プレゼンテーション</vt:lpstr>
      <vt:lpstr>PowerPoint プレゼンテーション</vt:lpstr>
      <vt:lpstr>PowerPoint プレゼンテーション</vt:lpstr>
      <vt:lpstr>PowerPoint プレゼンテーション</vt:lpstr>
      <vt:lpstr>今後の課題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Kumagai, Wataru (Wataru.Kumagai@yokogawa.com)</cp:lastModifiedBy>
  <cp:revision>1311</cp:revision>
  <dcterms:created xsi:type="dcterms:W3CDTF">2022-01-26T00:23:42Z</dcterms:created>
  <dcterms:modified xsi:type="dcterms:W3CDTF">2023-01-31T06:07:19Z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2022-08-25T05:09:57Z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166f826b-dd36-49fe-896d-f501c2b1a726</vt:lpwstr>
  </property>
  <property fmtid="{D5CDD505-2E9C-101B-9397-08002B2CF9AE}" pid="8" name="MSIP_Label_69b5a962-1a7a-4bf8-819d-07a170110954_ContentBits">
    <vt:lpwstr>0</vt:lpwstr>
  </property>
</Properties>
</file>