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1"/>
  </p:notesMasterIdLst>
  <p:sldIdLst>
    <p:sldId id="269" r:id="rId2"/>
    <p:sldId id="292" r:id="rId3"/>
    <p:sldId id="522" r:id="rId4"/>
    <p:sldId id="523" r:id="rId5"/>
    <p:sldId id="524" r:id="rId6"/>
    <p:sldId id="525" r:id="rId7"/>
    <p:sldId id="527" r:id="rId8"/>
    <p:sldId id="526" r:id="rId9"/>
    <p:sldId id="528" r:id="rId10"/>
    <p:sldId id="529" r:id="rId11"/>
    <p:sldId id="530" r:id="rId12"/>
    <p:sldId id="531" r:id="rId13"/>
    <p:sldId id="532" r:id="rId14"/>
    <p:sldId id="533" r:id="rId15"/>
    <p:sldId id="534" r:id="rId16"/>
    <p:sldId id="535" r:id="rId17"/>
    <p:sldId id="538" r:id="rId18"/>
    <p:sldId id="536" r:id="rId19"/>
    <p:sldId id="537" r:id="rId20"/>
    <p:sldId id="286" r:id="rId21"/>
    <p:sldId id="517" r:id="rId22"/>
    <p:sldId id="467" r:id="rId23"/>
    <p:sldId id="446" r:id="rId24"/>
    <p:sldId id="464" r:id="rId25"/>
    <p:sldId id="312" r:id="rId26"/>
    <p:sldId id="274" r:id="rId27"/>
    <p:sldId id="290" r:id="rId28"/>
    <p:sldId id="332" r:id="rId29"/>
    <p:sldId id="33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23.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36.png"/><Relationship Id="rId2" Type="http://schemas.openxmlformats.org/officeDocument/2006/relationships/image" Target="../media/image420.png"/><Relationship Id="rId1" Type="http://schemas.openxmlformats.org/officeDocument/2006/relationships/slideLayout" Target="../slideLayouts/slideLayout5.xml"/><Relationship Id="rId6" Type="http://schemas.openxmlformats.org/officeDocument/2006/relationships/image" Target="../media/image461.png"/><Relationship Id="rId5" Type="http://schemas.openxmlformats.org/officeDocument/2006/relationships/image" Target="../media/image450.png"/><Relationship Id="rId4" Type="http://schemas.openxmlformats.org/officeDocument/2006/relationships/image" Target="../media/image440.png"/></Relationships>
</file>

<file path=ppt/slides/_rels/slide24.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OCWD</a:t>
            </a:r>
            <a:r>
              <a:rPr lang="ja-JP" altLang="en-US" sz="2800" dirty="0"/>
              <a:t>の</a:t>
            </a:r>
            <a:r>
              <a:rPr lang="en-US" altLang="ja-JP" sz="2800" dirty="0"/>
              <a:t>S1</a:t>
            </a:r>
            <a:r>
              <a:rPr lang="ja-JP" altLang="en-US" sz="2800" dirty="0"/>
              <a:t>透過</a:t>
            </a:r>
            <a:r>
              <a:rPr lang="en-US" altLang="ja-JP" sz="2800" dirty="0"/>
              <a:t>EC</a:t>
            </a:r>
            <a:r>
              <a:rPr lang="ja-JP" altLang="en-US" sz="2800" dirty="0"/>
              <a:t>のモデルを学習した。</a:t>
            </a:r>
            <a:endParaRPr lang="en-US" altLang="ja-JP" sz="2800" dirty="0"/>
          </a:p>
          <a:p>
            <a:pPr lvl="1"/>
            <a:r>
              <a:rPr lang="ja-JP" altLang="en-US" sz="2400" dirty="0"/>
              <a:t>説明変数：</a:t>
            </a:r>
            <a:r>
              <a:rPr lang="en-US" altLang="ja-JP" sz="2400" dirty="0"/>
              <a:t>Feed</a:t>
            </a:r>
            <a:r>
              <a:rPr lang="ja-JP" altLang="en-US" sz="2400" dirty="0"/>
              <a:t>圧力、</a:t>
            </a:r>
            <a:r>
              <a:rPr lang="en-US" altLang="ja-JP" sz="2400" dirty="0"/>
              <a:t>Feed EC</a:t>
            </a:r>
            <a:r>
              <a:rPr lang="ja-JP" altLang="en-US" sz="2400" dirty="0"/>
              <a:t>、</a:t>
            </a:r>
            <a:r>
              <a:rPr lang="en-US" altLang="ja-JP" sz="2400" dirty="0"/>
              <a:t>Feed </a:t>
            </a:r>
            <a:r>
              <a:rPr lang="ja-JP" altLang="en-US" sz="2400" dirty="0"/>
              <a:t>流量、水温、</a:t>
            </a:r>
            <a:r>
              <a:rPr lang="en-US" altLang="ja-JP" sz="2400" dirty="0"/>
              <a:t>pH</a:t>
            </a:r>
            <a:r>
              <a:rPr lang="ja-JP" altLang="en-US" sz="2400" dirty="0"/>
              <a:t>、</a:t>
            </a:r>
            <a:r>
              <a:rPr lang="en-US" altLang="ja-JP" sz="2400" dirty="0"/>
              <a:t>Sulfuric Acid</a:t>
            </a:r>
            <a:r>
              <a:rPr lang="ja-JP" altLang="en-US" sz="2400" dirty="0"/>
              <a:t>、</a:t>
            </a:r>
            <a:r>
              <a:rPr lang="en-US" altLang="ja-JP" sz="2400" dirty="0"/>
              <a:t>Inhibitor</a:t>
            </a:r>
          </a:p>
          <a:p>
            <a:pPr lvl="1"/>
            <a:r>
              <a:rPr lang="ja-JP" altLang="en-US" sz="2400" dirty="0"/>
              <a:t>モデリング条件：</a:t>
            </a:r>
            <a:r>
              <a:rPr lang="en-US" altLang="ja-JP" sz="2400" dirty="0"/>
              <a:t>Random Forest, </a:t>
            </a:r>
            <a:r>
              <a:rPr lang="ja-JP" altLang="en-US" sz="2400" dirty="0"/>
              <a:t>ハイパラチューニング済</a:t>
            </a:r>
            <a:endParaRPr lang="en-US" altLang="ja-JP" sz="2400" dirty="0"/>
          </a:p>
          <a:p>
            <a:pPr lvl="1"/>
            <a:r>
              <a:rPr lang="ja-JP" altLang="en-US" sz="2400" dirty="0"/>
              <a:t>学習期間：</a:t>
            </a:r>
            <a:r>
              <a:rPr lang="en-US" altLang="ja-JP" sz="2400" dirty="0"/>
              <a:t>2022/5/1 - 2022/9/30 (30min</a:t>
            </a:r>
            <a:r>
              <a:rPr lang="ja-JP" altLang="en-US" sz="2400" dirty="0"/>
              <a:t> </a:t>
            </a:r>
            <a:r>
              <a:rPr lang="en-US" altLang="ja-JP" sz="2400" dirty="0"/>
              <a:t>interval, 7344</a:t>
            </a:r>
            <a:r>
              <a:rPr lang="ja-JP" altLang="en-US" sz="2400" dirty="0"/>
              <a:t>個</a:t>
            </a:r>
            <a:r>
              <a:rPr lang="en-US" altLang="ja-JP" sz="2400" dirty="0"/>
              <a:t>)</a:t>
            </a:r>
          </a:p>
        </p:txBody>
      </p:sp>
      <p:sp>
        <p:nvSpPr>
          <p:cNvPr id="5" name="テキスト ボックス 4">
            <a:extLst>
              <a:ext uri="{FF2B5EF4-FFF2-40B4-BE49-F238E27FC236}">
                <a16:creationId xmlns:a16="http://schemas.microsoft.com/office/drawing/2014/main" id="{F8C4CAAB-CDAC-71E8-8AB0-9792C419B2B0}"/>
              </a:ext>
            </a:extLst>
          </p:cNvPr>
          <p:cNvSpPr txBox="1"/>
          <p:nvPr/>
        </p:nvSpPr>
        <p:spPr>
          <a:xfrm>
            <a:off x="819548" y="3368823"/>
            <a:ext cx="4323951"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Cross Validation + Grid Search</a:t>
            </a:r>
            <a:endParaRPr kumimoji="1" lang="ja-JP" altLang="en-US" dirty="0"/>
          </a:p>
        </p:txBody>
      </p:sp>
      <p:sp>
        <p:nvSpPr>
          <p:cNvPr id="6" name="テキスト ボックス 5">
            <a:extLst>
              <a:ext uri="{FF2B5EF4-FFF2-40B4-BE49-F238E27FC236}">
                <a16:creationId xmlns:a16="http://schemas.microsoft.com/office/drawing/2014/main" id="{7DE9ED4A-28A7-4BF1-4D4A-7F45DB2E7E5F}"/>
              </a:ext>
            </a:extLst>
          </p:cNvPr>
          <p:cNvSpPr txBox="1"/>
          <p:nvPr/>
        </p:nvSpPr>
        <p:spPr>
          <a:xfrm>
            <a:off x="1528961" y="4285001"/>
            <a:ext cx="9153127" cy="1200329"/>
          </a:xfrm>
          <a:prstGeom prst="rect">
            <a:avLst/>
          </a:prstGeom>
          <a:noFill/>
        </p:spPr>
        <p:txBody>
          <a:bodyPr wrap="square" rtlCol="0">
            <a:spAutoFit/>
          </a:bodyPr>
          <a:lstStyle/>
          <a:p>
            <a:r>
              <a:rPr kumimoji="1" lang="en-US" altLang="ja-JP" dirty="0" err="1"/>
              <a:t>self.param_grid</a:t>
            </a:r>
            <a:r>
              <a:rPr kumimoji="1" lang="en-US" altLang="ja-JP" dirty="0"/>
              <a:t> = {'</a:t>
            </a:r>
            <a:r>
              <a:rPr kumimoji="1" lang="en-US" altLang="ja-JP" dirty="0" err="1"/>
              <a:t>n_estimators</a:t>
            </a:r>
            <a:r>
              <a:rPr kumimoji="1" lang="en-US" altLang="ja-JP" dirty="0"/>
              <a:t>': [10, 30, 50, 100, 150],</a:t>
            </a:r>
          </a:p>
          <a:p>
            <a:r>
              <a:rPr kumimoji="1" lang="en-US" altLang="ja-JP" dirty="0"/>
              <a:t>                           ‘</a:t>
            </a:r>
            <a:r>
              <a:rPr kumimoji="1" lang="en-US" altLang="ja-JP" dirty="0" err="1"/>
              <a:t>max_features</a:t>
            </a:r>
            <a:r>
              <a:rPr kumimoji="1" lang="en-US" altLang="ja-JP" dirty="0"/>
              <a:t>’: (‘sqrt’, ‘log2’, None),  # </a:t>
            </a:r>
            <a:r>
              <a:rPr kumimoji="1" lang="ja-JP" altLang="en-US" dirty="0"/>
              <a:t>最良分割を求めるときの特徴量の数</a:t>
            </a:r>
          </a:p>
          <a:p>
            <a:r>
              <a:rPr kumimoji="1" lang="ja-JP" altLang="en-US" dirty="0"/>
              <a:t>                           </a:t>
            </a:r>
            <a:r>
              <a:rPr kumimoji="1" lang="en-US" altLang="ja-JP" dirty="0"/>
              <a:t>'</a:t>
            </a:r>
            <a:r>
              <a:rPr kumimoji="1" lang="en-US" altLang="ja-JP" dirty="0" err="1"/>
              <a:t>max_depth</a:t>
            </a:r>
            <a:r>
              <a:rPr kumimoji="1" lang="en-US" altLang="ja-JP" dirty="0"/>
              <a:t>':    (20, 30, 40, 50, None)</a:t>
            </a:r>
          </a:p>
          <a:p>
            <a:r>
              <a:rPr kumimoji="1" lang="en-US" altLang="ja-JP" dirty="0"/>
              <a:t>                          }</a:t>
            </a:r>
            <a:endParaRPr kumimoji="1" lang="ja-JP" altLang="en-US" dirty="0"/>
          </a:p>
        </p:txBody>
      </p:sp>
      <p:sp>
        <p:nvSpPr>
          <p:cNvPr id="7" name="テキスト ボックス 6">
            <a:extLst>
              <a:ext uri="{FF2B5EF4-FFF2-40B4-BE49-F238E27FC236}">
                <a16:creationId xmlns:a16="http://schemas.microsoft.com/office/drawing/2014/main" id="{5300425F-6511-A714-8B97-79CFA1C919FD}"/>
              </a:ext>
            </a:extLst>
          </p:cNvPr>
          <p:cNvSpPr txBox="1"/>
          <p:nvPr/>
        </p:nvSpPr>
        <p:spPr>
          <a:xfrm>
            <a:off x="1519436" y="3874039"/>
            <a:ext cx="9153127" cy="369332"/>
          </a:xfrm>
          <a:prstGeom prst="rect">
            <a:avLst/>
          </a:prstGeom>
          <a:noFill/>
        </p:spPr>
        <p:txBody>
          <a:bodyPr wrap="square" rtlCol="0">
            <a:spAutoFit/>
          </a:bodyPr>
          <a:lstStyle/>
          <a:p>
            <a:r>
              <a:rPr kumimoji="1" lang="en-US" altLang="ja-JP" dirty="0" err="1"/>
              <a:t>sklearn.ensemble.RandromForestRegressor</a:t>
            </a:r>
            <a:r>
              <a:rPr kumimoji="1" lang="ja-JP" altLang="en-US" dirty="0"/>
              <a:t>のハイパラを全探索</a:t>
            </a:r>
            <a:r>
              <a:rPr kumimoji="1" lang="en-US" altLang="ja-JP" dirty="0"/>
              <a:t>(5*3*5=75</a:t>
            </a:r>
            <a:r>
              <a:rPr kumimoji="1" lang="ja-JP" altLang="en-US" dirty="0"/>
              <a:t>通り</a:t>
            </a:r>
            <a:r>
              <a:rPr kumimoji="1" lang="en-US" altLang="ja-JP" dirty="0"/>
              <a:t>)</a:t>
            </a:r>
          </a:p>
        </p:txBody>
      </p:sp>
      <p:sp>
        <p:nvSpPr>
          <p:cNvPr id="9" name="テキスト ボックス 8">
            <a:extLst>
              <a:ext uri="{FF2B5EF4-FFF2-40B4-BE49-F238E27FC236}">
                <a16:creationId xmlns:a16="http://schemas.microsoft.com/office/drawing/2014/main" id="{D77F0655-C9F8-EEF3-263E-A9DBA7B66CBE}"/>
              </a:ext>
            </a:extLst>
          </p:cNvPr>
          <p:cNvSpPr txBox="1"/>
          <p:nvPr/>
        </p:nvSpPr>
        <p:spPr>
          <a:xfrm>
            <a:off x="1528961" y="5677369"/>
            <a:ext cx="9153127" cy="369332"/>
          </a:xfrm>
          <a:prstGeom prst="rect">
            <a:avLst/>
          </a:prstGeom>
          <a:noFill/>
        </p:spPr>
        <p:txBody>
          <a:bodyPr wrap="square" rtlCol="0">
            <a:spAutoFit/>
          </a:bodyPr>
          <a:lstStyle/>
          <a:p>
            <a:r>
              <a:rPr kumimoji="1" lang="en-US" altLang="ja-JP" dirty="0" err="1"/>
              <a:t>best_param</a:t>
            </a:r>
            <a:r>
              <a:rPr kumimoji="1" lang="en-US" altLang="ja-JP" dirty="0"/>
              <a:t> = {'</a:t>
            </a:r>
            <a:r>
              <a:rPr kumimoji="1" lang="en-US" altLang="ja-JP" dirty="0" err="1"/>
              <a:t>n_estimators</a:t>
            </a:r>
            <a:r>
              <a:rPr kumimoji="1" lang="en-US" altLang="ja-JP" dirty="0"/>
              <a:t>': [50], ‘</a:t>
            </a:r>
            <a:r>
              <a:rPr kumimoji="1" lang="en-US" altLang="ja-JP" dirty="0" err="1"/>
              <a:t>max_features</a:t>
            </a:r>
            <a:r>
              <a:rPr kumimoji="1" lang="en-US" altLang="ja-JP" dirty="0"/>
              <a:t>’: (‘sqrt’),  '</a:t>
            </a:r>
            <a:r>
              <a:rPr kumimoji="1" lang="en-US" altLang="ja-JP" dirty="0" err="1"/>
              <a:t>max_depth</a:t>
            </a:r>
            <a:r>
              <a:rPr kumimoji="1" lang="en-US" altLang="ja-JP" dirty="0"/>
              <a:t>': (30)}</a:t>
            </a:r>
            <a:endParaRPr kumimoji="1" lang="ja-JP" altLang="en-US" dirty="0"/>
          </a:p>
        </p:txBody>
      </p:sp>
    </p:spTree>
    <p:extLst>
      <p:ext uri="{BB962C8B-B14F-4D97-AF65-F5344CB8AC3E}">
        <p14:creationId xmlns:p14="http://schemas.microsoft.com/office/powerpoint/2010/main" val="316542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未知の期間では上手く予測できない。</a:t>
            </a:r>
            <a:endParaRPr lang="en-US" altLang="ja-JP" sz="2800" dirty="0"/>
          </a:p>
        </p:txBody>
      </p:sp>
      <p:pic>
        <p:nvPicPr>
          <p:cNvPr id="6" name="図 5" descr="グラフ, 折れ線グラフ&#10;&#10;自動的に生成された説明">
            <a:extLst>
              <a:ext uri="{FF2B5EF4-FFF2-40B4-BE49-F238E27FC236}">
                <a16:creationId xmlns:a16="http://schemas.microsoft.com/office/drawing/2014/main" id="{CBE1A571-2793-D50D-0BA4-0D7BD4591542}"/>
              </a:ext>
            </a:extLst>
          </p:cNvPr>
          <p:cNvPicPr>
            <a:picLocks noChangeAspect="1"/>
          </p:cNvPicPr>
          <p:nvPr/>
        </p:nvPicPr>
        <p:blipFill>
          <a:blip r:embed="rId2"/>
          <a:stretch>
            <a:fillRect/>
          </a:stretch>
        </p:blipFill>
        <p:spPr>
          <a:xfrm>
            <a:off x="662172" y="2031177"/>
            <a:ext cx="5266954" cy="3511303"/>
          </a:xfrm>
          <a:prstGeom prst="rect">
            <a:avLst/>
          </a:prstGeom>
        </p:spPr>
      </p:pic>
      <p:sp>
        <p:nvSpPr>
          <p:cNvPr id="7" name="テキスト ボックス 6">
            <a:extLst>
              <a:ext uri="{FF2B5EF4-FFF2-40B4-BE49-F238E27FC236}">
                <a16:creationId xmlns:a16="http://schemas.microsoft.com/office/drawing/2014/main" id="{62002F6B-FD0D-A3CB-4C7E-F8C911384B3D}"/>
              </a:ext>
            </a:extLst>
          </p:cNvPr>
          <p:cNvSpPr txBox="1"/>
          <p:nvPr/>
        </p:nvSpPr>
        <p:spPr>
          <a:xfrm>
            <a:off x="1133674" y="5542480"/>
            <a:ext cx="4323951" cy="338554"/>
          </a:xfrm>
          <a:prstGeom prst="rect">
            <a:avLst/>
          </a:prstGeom>
          <a:noFill/>
        </p:spPr>
        <p:txBody>
          <a:bodyPr wrap="square" rtlCol="0">
            <a:spAutoFit/>
          </a:bodyPr>
          <a:lstStyle/>
          <a:p>
            <a:pPr algn="ctr"/>
            <a:r>
              <a:rPr kumimoji="1" lang="ja-JP" altLang="en-US" sz="1600" dirty="0"/>
              <a:t>学習期間に対する推定結果</a:t>
            </a:r>
          </a:p>
        </p:txBody>
      </p:sp>
      <p:pic>
        <p:nvPicPr>
          <p:cNvPr id="10" name="図 9" descr="グラフ, 折れ線グラフ&#10;&#10;自動的に生成された説明">
            <a:extLst>
              <a:ext uri="{FF2B5EF4-FFF2-40B4-BE49-F238E27FC236}">
                <a16:creationId xmlns:a16="http://schemas.microsoft.com/office/drawing/2014/main" id="{B40D84D2-9F8C-CF04-5198-E35AA09A6134}"/>
              </a:ext>
            </a:extLst>
          </p:cNvPr>
          <p:cNvPicPr>
            <a:picLocks noChangeAspect="1"/>
          </p:cNvPicPr>
          <p:nvPr/>
        </p:nvPicPr>
        <p:blipFill>
          <a:blip r:embed="rId3"/>
          <a:stretch>
            <a:fillRect/>
          </a:stretch>
        </p:blipFill>
        <p:spPr>
          <a:xfrm>
            <a:off x="6323581" y="2031177"/>
            <a:ext cx="5285242" cy="3502159"/>
          </a:xfrm>
          <a:prstGeom prst="rect">
            <a:avLst/>
          </a:prstGeom>
        </p:spPr>
      </p:pic>
      <p:sp>
        <p:nvSpPr>
          <p:cNvPr id="11" name="テキスト ボックス 10">
            <a:extLst>
              <a:ext uri="{FF2B5EF4-FFF2-40B4-BE49-F238E27FC236}">
                <a16:creationId xmlns:a16="http://schemas.microsoft.com/office/drawing/2014/main" id="{83CDC2D3-F971-16E2-13C2-EAF68EAC5947}"/>
              </a:ext>
            </a:extLst>
          </p:cNvPr>
          <p:cNvSpPr txBox="1"/>
          <p:nvPr/>
        </p:nvSpPr>
        <p:spPr>
          <a:xfrm>
            <a:off x="6804227" y="5542480"/>
            <a:ext cx="4323951" cy="338554"/>
          </a:xfrm>
          <a:prstGeom prst="rect">
            <a:avLst/>
          </a:prstGeom>
          <a:noFill/>
        </p:spPr>
        <p:txBody>
          <a:bodyPr wrap="square" rtlCol="0">
            <a:spAutoFit/>
          </a:bodyPr>
          <a:lstStyle/>
          <a:p>
            <a:pPr algn="ctr"/>
            <a:r>
              <a:rPr kumimoji="1" lang="ja-JP" altLang="en-US" sz="1600" dirty="0"/>
              <a:t>予測期間に対する予測結果</a:t>
            </a:r>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133674" y="1624995"/>
            <a:ext cx="4323951" cy="338554"/>
          </a:xfrm>
          <a:prstGeom prst="rect">
            <a:avLst/>
          </a:prstGeom>
          <a:noFill/>
        </p:spPr>
        <p:txBody>
          <a:bodyPr wrap="square" rtlCol="0">
            <a:spAutoFit/>
          </a:bodyPr>
          <a:lstStyle/>
          <a:p>
            <a:pPr algn="ctr"/>
            <a:r>
              <a:rPr kumimoji="1" lang="en-US" altLang="ja-JP" sz="1600" dirty="0"/>
              <a:t>2022/5/1 – 2022/9/30</a:t>
            </a:r>
            <a:endParaRPr kumimoji="1" lang="ja-JP" altLang="en-US" sz="1600" dirty="0"/>
          </a:p>
        </p:txBody>
      </p:sp>
      <p:sp>
        <p:nvSpPr>
          <p:cNvPr id="13" name="テキスト ボックス 12">
            <a:extLst>
              <a:ext uri="{FF2B5EF4-FFF2-40B4-BE49-F238E27FC236}">
                <a16:creationId xmlns:a16="http://schemas.microsoft.com/office/drawing/2014/main" id="{8F4AD858-93F9-0936-7266-FB37EFB04E27}"/>
              </a:ext>
            </a:extLst>
          </p:cNvPr>
          <p:cNvSpPr txBox="1"/>
          <p:nvPr/>
        </p:nvSpPr>
        <p:spPr>
          <a:xfrm>
            <a:off x="6804227" y="1624995"/>
            <a:ext cx="4323951" cy="338554"/>
          </a:xfrm>
          <a:prstGeom prst="rect">
            <a:avLst/>
          </a:prstGeom>
          <a:noFill/>
        </p:spPr>
        <p:txBody>
          <a:bodyPr wrap="square" rtlCol="0">
            <a:spAutoFit/>
          </a:bodyPr>
          <a:lstStyle/>
          <a:p>
            <a:pPr algn="ctr"/>
            <a:r>
              <a:rPr kumimoji="1" lang="en-US" altLang="ja-JP" sz="1600" dirty="0"/>
              <a:t>2022/10/1 – 2022/11/20</a:t>
            </a:r>
            <a:endParaRPr kumimoji="1" lang="ja-JP" altLang="en-US" sz="1600" dirty="0"/>
          </a:p>
        </p:txBody>
      </p:sp>
      <p:sp>
        <p:nvSpPr>
          <p:cNvPr id="14" name="テキスト ボックス 13">
            <a:extLst>
              <a:ext uri="{FF2B5EF4-FFF2-40B4-BE49-F238E27FC236}">
                <a16:creationId xmlns:a16="http://schemas.microsoft.com/office/drawing/2014/main" id="{F747F7CE-8841-0EBE-0B47-737575782307}"/>
              </a:ext>
            </a:extLst>
          </p:cNvPr>
          <p:cNvSpPr txBox="1"/>
          <p:nvPr/>
        </p:nvSpPr>
        <p:spPr>
          <a:xfrm>
            <a:off x="1855701" y="4327581"/>
            <a:ext cx="3104951" cy="338554"/>
          </a:xfrm>
          <a:prstGeom prst="rect">
            <a:avLst/>
          </a:prstGeom>
          <a:noFill/>
        </p:spPr>
        <p:txBody>
          <a:bodyPr wrap="square" rtlCol="0">
            <a:spAutoFit/>
          </a:bodyPr>
          <a:lstStyle/>
          <a:p>
            <a:pPr algn="ctr"/>
            <a:r>
              <a:rPr kumimoji="1" lang="en-US" altLang="ja-JP" sz="1600" dirty="0"/>
              <a:t>Overfitting</a:t>
            </a:r>
            <a:r>
              <a:rPr kumimoji="1" lang="ja-JP" altLang="en-US" sz="1600" dirty="0"/>
              <a:t>の可能性がある</a:t>
            </a:r>
          </a:p>
        </p:txBody>
      </p:sp>
      <p:sp>
        <p:nvSpPr>
          <p:cNvPr id="5" name="吹き出し: 角を丸めた四角形 4">
            <a:extLst>
              <a:ext uri="{FF2B5EF4-FFF2-40B4-BE49-F238E27FC236}">
                <a16:creationId xmlns:a16="http://schemas.microsoft.com/office/drawing/2014/main" id="{FDF4B14F-8C57-750D-B898-CBD7272338BC}"/>
              </a:ext>
            </a:extLst>
          </p:cNvPr>
          <p:cNvSpPr/>
          <p:nvPr/>
        </p:nvSpPr>
        <p:spPr>
          <a:xfrm>
            <a:off x="7418120" y="4083770"/>
            <a:ext cx="2641394" cy="413088"/>
          </a:xfrm>
          <a:prstGeom prst="wedgeRoundRectCallout">
            <a:avLst>
              <a:gd name="adj1" fmla="val -2638"/>
              <a:gd name="adj2" fmla="val -13932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予測値が</a:t>
            </a:r>
            <a:r>
              <a:rPr lang="en-US" altLang="ja-JP" sz="1400" dirty="0"/>
              <a:t>10/23</a:t>
            </a:r>
            <a:r>
              <a:rPr lang="ja-JP" altLang="en-US" sz="1400" dirty="0"/>
              <a:t>に下がる</a:t>
            </a:r>
          </a:p>
        </p:txBody>
      </p:sp>
    </p:spTree>
    <p:extLst>
      <p:ext uri="{BB962C8B-B14F-4D97-AF65-F5344CB8AC3E}">
        <p14:creationId xmlns:p14="http://schemas.microsoft.com/office/powerpoint/2010/main" val="385808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この変数・データだけでは、モデリングに改善の余地が少ないことを示唆。</a:t>
            </a:r>
            <a:endParaRPr lang="en-US" altLang="ja-JP" sz="2800" dirty="0"/>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62124" y="1590556"/>
            <a:ext cx="4323951" cy="369332"/>
          </a:xfrm>
          <a:prstGeom prst="rect">
            <a:avLst/>
          </a:prstGeom>
          <a:noFill/>
        </p:spPr>
        <p:txBody>
          <a:bodyPr wrap="square" rtlCol="0">
            <a:spAutoFit/>
          </a:bodyPr>
          <a:lstStyle/>
          <a:p>
            <a:pPr algn="ctr"/>
            <a:r>
              <a:rPr kumimoji="1" lang="ja-JP" altLang="en-US" dirty="0"/>
              <a:t>各特徴量のモデルにおける重要度</a:t>
            </a:r>
          </a:p>
        </p:txBody>
      </p:sp>
      <p:pic>
        <p:nvPicPr>
          <p:cNvPr id="9" name="図 8" descr="テーブル&#10;&#10;自動的に生成された説明">
            <a:extLst>
              <a:ext uri="{FF2B5EF4-FFF2-40B4-BE49-F238E27FC236}">
                <a16:creationId xmlns:a16="http://schemas.microsoft.com/office/drawing/2014/main" id="{CF4F43AC-CBC0-05CD-ED7C-4AB73535E175}"/>
              </a:ext>
            </a:extLst>
          </p:cNvPr>
          <p:cNvPicPr>
            <a:picLocks noChangeAspect="1"/>
          </p:cNvPicPr>
          <p:nvPr/>
        </p:nvPicPr>
        <p:blipFill>
          <a:blip r:embed="rId2"/>
          <a:stretch>
            <a:fillRect/>
          </a:stretch>
        </p:blipFill>
        <p:spPr>
          <a:xfrm>
            <a:off x="0" y="2118301"/>
            <a:ext cx="4407659" cy="4059873"/>
          </a:xfrm>
          <a:prstGeom prst="rect">
            <a:avLst/>
          </a:prstGeom>
        </p:spPr>
      </p:pic>
      <p:pic>
        <p:nvPicPr>
          <p:cNvPr id="16" name="図 15" descr="グラフィカル ユーザー インターフェイス, アプリケーション, Word&#10;&#10;自動的に生成された説明">
            <a:extLst>
              <a:ext uri="{FF2B5EF4-FFF2-40B4-BE49-F238E27FC236}">
                <a16:creationId xmlns:a16="http://schemas.microsoft.com/office/drawing/2014/main" id="{EB9E2C32-988D-45B1-680F-BB8867BB8264}"/>
              </a:ext>
            </a:extLst>
          </p:cNvPr>
          <p:cNvPicPr>
            <a:picLocks noChangeAspect="1"/>
          </p:cNvPicPr>
          <p:nvPr/>
        </p:nvPicPr>
        <p:blipFill>
          <a:blip r:embed="rId3"/>
          <a:stretch>
            <a:fillRect/>
          </a:stretch>
        </p:blipFill>
        <p:spPr>
          <a:xfrm>
            <a:off x="4562269" y="2252263"/>
            <a:ext cx="7445512" cy="3607817"/>
          </a:xfrm>
          <a:prstGeom prst="rect">
            <a:avLst/>
          </a:prstGeom>
        </p:spPr>
      </p:pic>
      <p:sp>
        <p:nvSpPr>
          <p:cNvPr id="17" name="テキスト ボックス 16">
            <a:extLst>
              <a:ext uri="{FF2B5EF4-FFF2-40B4-BE49-F238E27FC236}">
                <a16:creationId xmlns:a16="http://schemas.microsoft.com/office/drawing/2014/main" id="{039E95C5-AF6A-651A-574B-8648DC496145}"/>
              </a:ext>
            </a:extLst>
          </p:cNvPr>
          <p:cNvSpPr txBox="1"/>
          <p:nvPr/>
        </p:nvSpPr>
        <p:spPr>
          <a:xfrm>
            <a:off x="6312366" y="1590556"/>
            <a:ext cx="4323951" cy="369332"/>
          </a:xfrm>
          <a:prstGeom prst="rect">
            <a:avLst/>
          </a:prstGeom>
          <a:noFill/>
        </p:spPr>
        <p:txBody>
          <a:bodyPr wrap="square" rtlCol="0">
            <a:spAutoFit/>
          </a:bodyPr>
          <a:lstStyle/>
          <a:p>
            <a:pPr algn="ctr"/>
            <a:r>
              <a:rPr kumimoji="1" lang="ja-JP" altLang="en-US" dirty="0"/>
              <a:t>各特徴量に対するモデル出力の平均感度</a:t>
            </a:r>
          </a:p>
        </p:txBody>
      </p:sp>
      <p:sp>
        <p:nvSpPr>
          <p:cNvPr id="18" name="テキスト ボックス 17">
            <a:extLst>
              <a:ext uri="{FF2B5EF4-FFF2-40B4-BE49-F238E27FC236}">
                <a16:creationId xmlns:a16="http://schemas.microsoft.com/office/drawing/2014/main" id="{AC8D307B-17A2-2B0A-369B-998467939444}"/>
              </a:ext>
            </a:extLst>
          </p:cNvPr>
          <p:cNvSpPr txBox="1"/>
          <p:nvPr/>
        </p:nvSpPr>
        <p:spPr>
          <a:xfrm>
            <a:off x="781249" y="2679159"/>
            <a:ext cx="704651" cy="338554"/>
          </a:xfrm>
          <a:prstGeom prst="rect">
            <a:avLst/>
          </a:prstGeom>
          <a:noFill/>
        </p:spPr>
        <p:txBody>
          <a:bodyPr wrap="square" rtlCol="0">
            <a:spAutoFit/>
          </a:bodyPr>
          <a:lstStyle/>
          <a:p>
            <a:pPr algn="ctr"/>
            <a:r>
              <a:rPr kumimoji="1" lang="ja-JP" altLang="en-US" sz="1600" dirty="0"/>
              <a:t>圧力</a:t>
            </a:r>
          </a:p>
        </p:txBody>
      </p:sp>
      <p:sp>
        <p:nvSpPr>
          <p:cNvPr id="19" name="テキスト ボックス 18">
            <a:extLst>
              <a:ext uri="{FF2B5EF4-FFF2-40B4-BE49-F238E27FC236}">
                <a16:creationId xmlns:a16="http://schemas.microsoft.com/office/drawing/2014/main" id="{1241BEC3-E182-D3C3-9EE3-267ED99D4682}"/>
              </a:ext>
            </a:extLst>
          </p:cNvPr>
          <p:cNvSpPr txBox="1"/>
          <p:nvPr/>
        </p:nvSpPr>
        <p:spPr>
          <a:xfrm>
            <a:off x="2265939" y="2679159"/>
            <a:ext cx="704651" cy="338554"/>
          </a:xfrm>
          <a:prstGeom prst="rect">
            <a:avLst/>
          </a:prstGeom>
          <a:noFill/>
        </p:spPr>
        <p:txBody>
          <a:bodyPr wrap="square" rtlCol="0">
            <a:spAutoFit/>
          </a:bodyPr>
          <a:lstStyle/>
          <a:p>
            <a:pPr algn="ctr"/>
            <a:r>
              <a:rPr kumimoji="1" lang="ja-JP" altLang="en-US" sz="1600" dirty="0"/>
              <a:t>水温</a:t>
            </a:r>
          </a:p>
        </p:txBody>
      </p:sp>
      <p:sp>
        <p:nvSpPr>
          <p:cNvPr id="20" name="テキスト ボックス 19">
            <a:extLst>
              <a:ext uri="{FF2B5EF4-FFF2-40B4-BE49-F238E27FC236}">
                <a16:creationId xmlns:a16="http://schemas.microsoft.com/office/drawing/2014/main" id="{14662C99-9609-4CEE-3546-3A8A5013C55E}"/>
              </a:ext>
            </a:extLst>
          </p:cNvPr>
          <p:cNvSpPr txBox="1"/>
          <p:nvPr/>
        </p:nvSpPr>
        <p:spPr>
          <a:xfrm>
            <a:off x="3493903" y="2679159"/>
            <a:ext cx="1040730" cy="338554"/>
          </a:xfrm>
          <a:prstGeom prst="rect">
            <a:avLst/>
          </a:prstGeom>
          <a:noFill/>
        </p:spPr>
        <p:txBody>
          <a:bodyPr wrap="square" rtlCol="0">
            <a:spAutoFit/>
          </a:bodyPr>
          <a:lstStyle/>
          <a:p>
            <a:pPr algn="ctr"/>
            <a:r>
              <a:rPr kumimoji="1" lang="en-US" altLang="ja-JP" sz="1600" dirty="0"/>
              <a:t>inhibitor</a:t>
            </a:r>
            <a:endParaRPr kumimoji="1" lang="ja-JP" altLang="en-US" sz="1600" dirty="0"/>
          </a:p>
        </p:txBody>
      </p:sp>
      <p:sp>
        <p:nvSpPr>
          <p:cNvPr id="21" name="テキスト ボックス 20">
            <a:extLst>
              <a:ext uri="{FF2B5EF4-FFF2-40B4-BE49-F238E27FC236}">
                <a16:creationId xmlns:a16="http://schemas.microsoft.com/office/drawing/2014/main" id="{D36552DD-8AE8-0AF7-0B9A-E72C8F659287}"/>
              </a:ext>
            </a:extLst>
          </p:cNvPr>
          <p:cNvSpPr txBox="1"/>
          <p:nvPr/>
        </p:nvSpPr>
        <p:spPr>
          <a:xfrm>
            <a:off x="1147904" y="2264836"/>
            <a:ext cx="1118035" cy="338554"/>
          </a:xfrm>
          <a:prstGeom prst="rect">
            <a:avLst/>
          </a:prstGeom>
          <a:noFill/>
        </p:spPr>
        <p:txBody>
          <a:bodyPr wrap="square" rtlCol="0">
            <a:spAutoFit/>
          </a:bodyPr>
          <a:lstStyle/>
          <a:p>
            <a:pPr algn="ctr"/>
            <a:r>
              <a:rPr kumimoji="1" lang="en-US" altLang="ja-JP" sz="1600" dirty="0"/>
              <a:t>Feed EC</a:t>
            </a:r>
            <a:endParaRPr kumimoji="1" lang="ja-JP" altLang="en-US" sz="1600" dirty="0"/>
          </a:p>
        </p:txBody>
      </p:sp>
      <p:sp>
        <p:nvSpPr>
          <p:cNvPr id="22" name="テキスト ボックス 21">
            <a:extLst>
              <a:ext uri="{FF2B5EF4-FFF2-40B4-BE49-F238E27FC236}">
                <a16:creationId xmlns:a16="http://schemas.microsoft.com/office/drawing/2014/main" id="{658B5488-2670-615D-31E9-9BFF9BF3621B}"/>
              </a:ext>
            </a:extLst>
          </p:cNvPr>
          <p:cNvSpPr txBox="1"/>
          <p:nvPr/>
        </p:nvSpPr>
        <p:spPr>
          <a:xfrm>
            <a:off x="699776"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permutation feature importance</a:t>
            </a:r>
            <a:r>
              <a:rPr kumimoji="1" lang="ja-JP" altLang="en-US" sz="1400" dirty="0"/>
              <a:t>）</a:t>
            </a:r>
          </a:p>
        </p:txBody>
      </p:sp>
      <p:sp>
        <p:nvSpPr>
          <p:cNvPr id="23" name="テキスト ボックス 22">
            <a:extLst>
              <a:ext uri="{FF2B5EF4-FFF2-40B4-BE49-F238E27FC236}">
                <a16:creationId xmlns:a16="http://schemas.microsoft.com/office/drawing/2014/main" id="{2082A351-F27B-332C-830D-F5095AA2C657}"/>
              </a:ext>
            </a:extLst>
          </p:cNvPr>
          <p:cNvSpPr txBox="1"/>
          <p:nvPr/>
        </p:nvSpPr>
        <p:spPr>
          <a:xfrm>
            <a:off x="6850017"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partial dependence plot</a:t>
            </a:r>
            <a:r>
              <a:rPr kumimoji="1" lang="ja-JP" altLang="en-US" sz="1400" dirty="0"/>
              <a:t>）</a:t>
            </a:r>
          </a:p>
        </p:txBody>
      </p:sp>
      <p:sp>
        <p:nvSpPr>
          <p:cNvPr id="24" name="テキスト ボックス 23">
            <a:extLst>
              <a:ext uri="{FF2B5EF4-FFF2-40B4-BE49-F238E27FC236}">
                <a16:creationId xmlns:a16="http://schemas.microsoft.com/office/drawing/2014/main" id="{9CF7117C-5E54-1352-6E8D-0137ED5ED8A8}"/>
              </a:ext>
            </a:extLst>
          </p:cNvPr>
          <p:cNvSpPr txBox="1"/>
          <p:nvPr/>
        </p:nvSpPr>
        <p:spPr>
          <a:xfrm>
            <a:off x="6301631" y="3809683"/>
            <a:ext cx="704651" cy="338554"/>
          </a:xfrm>
          <a:prstGeom prst="rect">
            <a:avLst/>
          </a:prstGeom>
          <a:noFill/>
        </p:spPr>
        <p:txBody>
          <a:bodyPr wrap="square" rtlCol="0">
            <a:spAutoFit/>
          </a:bodyPr>
          <a:lstStyle/>
          <a:p>
            <a:pPr algn="ctr"/>
            <a:r>
              <a:rPr kumimoji="1" lang="ja-JP" altLang="en-US" sz="1600" dirty="0"/>
              <a:t>水温</a:t>
            </a:r>
          </a:p>
        </p:txBody>
      </p:sp>
      <p:sp>
        <p:nvSpPr>
          <p:cNvPr id="25" name="テキスト ボックス 24">
            <a:extLst>
              <a:ext uri="{FF2B5EF4-FFF2-40B4-BE49-F238E27FC236}">
                <a16:creationId xmlns:a16="http://schemas.microsoft.com/office/drawing/2014/main" id="{A31C2BC6-A90C-C4C1-0ED5-43AB645E0A0E}"/>
              </a:ext>
            </a:extLst>
          </p:cNvPr>
          <p:cNvSpPr txBox="1"/>
          <p:nvPr/>
        </p:nvSpPr>
        <p:spPr>
          <a:xfrm>
            <a:off x="6301630" y="2356526"/>
            <a:ext cx="704651" cy="338554"/>
          </a:xfrm>
          <a:prstGeom prst="rect">
            <a:avLst/>
          </a:prstGeom>
          <a:noFill/>
        </p:spPr>
        <p:txBody>
          <a:bodyPr wrap="square" rtlCol="0">
            <a:spAutoFit/>
          </a:bodyPr>
          <a:lstStyle/>
          <a:p>
            <a:pPr algn="ctr"/>
            <a:r>
              <a:rPr kumimoji="1" lang="ja-JP" altLang="en-US" sz="1600" dirty="0"/>
              <a:t>圧力</a:t>
            </a:r>
          </a:p>
        </p:txBody>
      </p:sp>
      <p:sp>
        <p:nvSpPr>
          <p:cNvPr id="26" name="テキスト ボックス 25">
            <a:extLst>
              <a:ext uri="{FF2B5EF4-FFF2-40B4-BE49-F238E27FC236}">
                <a16:creationId xmlns:a16="http://schemas.microsoft.com/office/drawing/2014/main" id="{2664A76E-E2F4-1027-6F67-84503AEAD4F4}"/>
              </a:ext>
            </a:extLst>
          </p:cNvPr>
          <p:cNvSpPr txBox="1"/>
          <p:nvPr/>
        </p:nvSpPr>
        <p:spPr>
          <a:xfrm>
            <a:off x="7593228" y="5200888"/>
            <a:ext cx="4323951" cy="369332"/>
          </a:xfrm>
          <a:prstGeom prst="rect">
            <a:avLst/>
          </a:prstGeom>
          <a:noFill/>
        </p:spPr>
        <p:txBody>
          <a:bodyPr wrap="square" rtlCol="0">
            <a:spAutoFit/>
          </a:bodyPr>
          <a:lstStyle/>
          <a:p>
            <a:pPr algn="ctr"/>
            <a:r>
              <a:rPr kumimoji="1" lang="ja-JP" altLang="en-US" dirty="0"/>
              <a:t>このモデルは、圧力・水温に強く依存</a:t>
            </a:r>
          </a:p>
        </p:txBody>
      </p:sp>
    </p:spTree>
    <p:extLst>
      <p:ext uri="{BB962C8B-B14F-4D97-AF65-F5344CB8AC3E}">
        <p14:creationId xmlns:p14="http://schemas.microsoft.com/office/powerpoint/2010/main" val="427357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ィカル ユーザー インターフェイス, グラフ, 折れ線グラフ&#10;&#10;自動的に生成された説明">
            <a:extLst>
              <a:ext uri="{FF2B5EF4-FFF2-40B4-BE49-F238E27FC236}">
                <a16:creationId xmlns:a16="http://schemas.microsoft.com/office/drawing/2014/main" id="{54D042D9-E2DC-D085-F6BC-8E56F5B80743}"/>
              </a:ext>
            </a:extLst>
          </p:cNvPr>
          <p:cNvPicPr>
            <a:picLocks noChangeAspect="1"/>
          </p:cNvPicPr>
          <p:nvPr/>
        </p:nvPicPr>
        <p:blipFill>
          <a:blip r:embed="rId2"/>
          <a:stretch>
            <a:fillRect/>
          </a:stretch>
        </p:blipFill>
        <p:spPr>
          <a:xfrm>
            <a:off x="8127393" y="3922589"/>
            <a:ext cx="3541343" cy="234486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この変数・データだけでは、モデリングに改善の余地が少ないことを示唆。</a:t>
            </a:r>
            <a:endParaRPr lang="en-US" altLang="ja-JP" sz="2800" dirty="0"/>
          </a:p>
        </p:txBody>
      </p:sp>
      <p:pic>
        <p:nvPicPr>
          <p:cNvPr id="6" name="図 5" descr="テーブル&#10;&#10;自動的に生成された説明">
            <a:extLst>
              <a:ext uri="{FF2B5EF4-FFF2-40B4-BE49-F238E27FC236}">
                <a16:creationId xmlns:a16="http://schemas.microsoft.com/office/drawing/2014/main" id="{6B3E3125-B7A9-5B3B-3253-68B406DE35E9}"/>
              </a:ext>
            </a:extLst>
          </p:cNvPr>
          <p:cNvPicPr>
            <a:picLocks noChangeAspect="1"/>
          </p:cNvPicPr>
          <p:nvPr/>
        </p:nvPicPr>
        <p:blipFill>
          <a:blip r:embed="rId3"/>
          <a:stretch>
            <a:fillRect/>
          </a:stretch>
        </p:blipFill>
        <p:spPr>
          <a:xfrm>
            <a:off x="434297" y="1565494"/>
            <a:ext cx="3541343" cy="2340888"/>
          </a:xfrm>
          <a:prstGeom prst="rect">
            <a:avLst/>
          </a:prstGeom>
        </p:spPr>
      </p:pic>
      <p:pic>
        <p:nvPicPr>
          <p:cNvPr id="10" name="図 9" descr="ダイアグラム が含まれている画像&#10;&#10;自動的に生成された説明">
            <a:extLst>
              <a:ext uri="{FF2B5EF4-FFF2-40B4-BE49-F238E27FC236}">
                <a16:creationId xmlns:a16="http://schemas.microsoft.com/office/drawing/2014/main" id="{D94B36CC-CD57-3061-57AA-A575AEDC67F5}"/>
              </a:ext>
            </a:extLst>
          </p:cNvPr>
          <p:cNvPicPr>
            <a:picLocks noChangeAspect="1"/>
          </p:cNvPicPr>
          <p:nvPr/>
        </p:nvPicPr>
        <p:blipFill>
          <a:blip r:embed="rId4"/>
          <a:stretch>
            <a:fillRect/>
          </a:stretch>
        </p:blipFill>
        <p:spPr>
          <a:xfrm>
            <a:off x="434297" y="3922589"/>
            <a:ext cx="3541343" cy="2344862"/>
          </a:xfrm>
          <a:prstGeom prst="rect">
            <a:avLst/>
          </a:prstGeom>
        </p:spPr>
      </p:pic>
      <p:pic>
        <p:nvPicPr>
          <p:cNvPr id="15" name="図 14" descr="グラフ, 折れ線グラフ, 散布図&#10;&#10;自動的に生成された説明">
            <a:extLst>
              <a:ext uri="{FF2B5EF4-FFF2-40B4-BE49-F238E27FC236}">
                <a16:creationId xmlns:a16="http://schemas.microsoft.com/office/drawing/2014/main" id="{0FECFA31-26D9-E567-4E5F-58802F85ABB2}"/>
              </a:ext>
            </a:extLst>
          </p:cNvPr>
          <p:cNvPicPr>
            <a:picLocks noChangeAspect="1"/>
          </p:cNvPicPr>
          <p:nvPr/>
        </p:nvPicPr>
        <p:blipFill>
          <a:blip r:embed="rId5"/>
          <a:stretch>
            <a:fillRect/>
          </a:stretch>
        </p:blipFill>
        <p:spPr>
          <a:xfrm>
            <a:off x="4288911" y="1565494"/>
            <a:ext cx="3541343" cy="2344862"/>
          </a:xfrm>
          <a:prstGeom prst="rect">
            <a:avLst/>
          </a:prstGeom>
        </p:spPr>
      </p:pic>
      <p:pic>
        <p:nvPicPr>
          <p:cNvPr id="28" name="図 27" descr="グラフ&#10;&#10;自動的に生成された説明">
            <a:extLst>
              <a:ext uri="{FF2B5EF4-FFF2-40B4-BE49-F238E27FC236}">
                <a16:creationId xmlns:a16="http://schemas.microsoft.com/office/drawing/2014/main" id="{5B6826D7-38E6-3344-068B-568AA74F5522}"/>
              </a:ext>
            </a:extLst>
          </p:cNvPr>
          <p:cNvPicPr>
            <a:picLocks noChangeAspect="1"/>
          </p:cNvPicPr>
          <p:nvPr/>
        </p:nvPicPr>
        <p:blipFill>
          <a:blip r:embed="rId6"/>
          <a:stretch>
            <a:fillRect/>
          </a:stretch>
        </p:blipFill>
        <p:spPr>
          <a:xfrm>
            <a:off x="4288911" y="3926563"/>
            <a:ext cx="3541343" cy="2340888"/>
          </a:xfrm>
          <a:prstGeom prst="rect">
            <a:avLst/>
          </a:prstGeom>
        </p:spPr>
      </p:pic>
      <p:pic>
        <p:nvPicPr>
          <p:cNvPr id="7" name="図 6" descr="グラフ&#10;&#10;自動的に生成された説明">
            <a:extLst>
              <a:ext uri="{FF2B5EF4-FFF2-40B4-BE49-F238E27FC236}">
                <a16:creationId xmlns:a16="http://schemas.microsoft.com/office/drawing/2014/main" id="{22B508A2-BFD2-29BA-6250-4AE79ABE9F99}"/>
              </a:ext>
            </a:extLst>
          </p:cNvPr>
          <p:cNvPicPr>
            <a:picLocks noChangeAspect="1"/>
          </p:cNvPicPr>
          <p:nvPr/>
        </p:nvPicPr>
        <p:blipFill>
          <a:blip r:embed="rId7"/>
          <a:stretch>
            <a:fillRect/>
          </a:stretch>
        </p:blipFill>
        <p:spPr>
          <a:xfrm>
            <a:off x="8127393" y="1565493"/>
            <a:ext cx="3541343" cy="2344862"/>
          </a:xfrm>
          <a:prstGeom prst="rect">
            <a:avLst/>
          </a:prstGeom>
        </p:spPr>
      </p:pic>
      <p:sp>
        <p:nvSpPr>
          <p:cNvPr id="12" name="テキスト ボックス 11">
            <a:extLst>
              <a:ext uri="{FF2B5EF4-FFF2-40B4-BE49-F238E27FC236}">
                <a16:creationId xmlns:a16="http://schemas.microsoft.com/office/drawing/2014/main" id="{2589AB43-B5D6-E117-712E-0BA1CDC0CD5B}"/>
              </a:ext>
            </a:extLst>
          </p:cNvPr>
          <p:cNvSpPr txBox="1"/>
          <p:nvPr/>
        </p:nvSpPr>
        <p:spPr>
          <a:xfrm>
            <a:off x="5864790" y="2479134"/>
            <a:ext cx="704651" cy="338554"/>
          </a:xfrm>
          <a:prstGeom prst="rect">
            <a:avLst/>
          </a:prstGeom>
          <a:noFill/>
        </p:spPr>
        <p:txBody>
          <a:bodyPr wrap="square" rtlCol="0">
            <a:spAutoFit/>
          </a:bodyPr>
          <a:lstStyle/>
          <a:p>
            <a:pPr algn="ctr"/>
            <a:r>
              <a:rPr kumimoji="1" lang="ja-JP" altLang="en-US" sz="1600" dirty="0"/>
              <a:t>水温</a:t>
            </a:r>
          </a:p>
        </p:txBody>
      </p:sp>
      <p:sp>
        <p:nvSpPr>
          <p:cNvPr id="13" name="テキスト ボックス 12">
            <a:extLst>
              <a:ext uri="{FF2B5EF4-FFF2-40B4-BE49-F238E27FC236}">
                <a16:creationId xmlns:a16="http://schemas.microsoft.com/office/drawing/2014/main" id="{D07F5E1E-6EC7-FFEE-E52F-86B966ECE31B}"/>
              </a:ext>
            </a:extLst>
          </p:cNvPr>
          <p:cNvSpPr txBox="1"/>
          <p:nvPr/>
        </p:nvSpPr>
        <p:spPr>
          <a:xfrm>
            <a:off x="1990080" y="2479134"/>
            <a:ext cx="704651" cy="338554"/>
          </a:xfrm>
          <a:prstGeom prst="rect">
            <a:avLst/>
          </a:prstGeom>
          <a:noFill/>
        </p:spPr>
        <p:txBody>
          <a:bodyPr wrap="square" rtlCol="0">
            <a:spAutoFit/>
          </a:bodyPr>
          <a:lstStyle/>
          <a:p>
            <a:pPr algn="ctr"/>
            <a:r>
              <a:rPr kumimoji="1" lang="ja-JP" altLang="en-US" sz="1600" dirty="0"/>
              <a:t>圧力</a:t>
            </a:r>
          </a:p>
        </p:txBody>
      </p:sp>
      <p:sp>
        <p:nvSpPr>
          <p:cNvPr id="14" name="テキスト ボックス 13">
            <a:extLst>
              <a:ext uri="{FF2B5EF4-FFF2-40B4-BE49-F238E27FC236}">
                <a16:creationId xmlns:a16="http://schemas.microsoft.com/office/drawing/2014/main" id="{B9FD9667-333A-46A5-720B-165AB2D92C25}"/>
              </a:ext>
            </a:extLst>
          </p:cNvPr>
          <p:cNvSpPr txBox="1"/>
          <p:nvPr/>
        </p:nvSpPr>
        <p:spPr>
          <a:xfrm>
            <a:off x="5672885" y="5218479"/>
            <a:ext cx="1088460" cy="338554"/>
          </a:xfrm>
          <a:prstGeom prst="rect">
            <a:avLst/>
          </a:prstGeom>
          <a:noFill/>
        </p:spPr>
        <p:txBody>
          <a:bodyPr wrap="square" rtlCol="0">
            <a:spAutoFit/>
          </a:bodyPr>
          <a:lstStyle/>
          <a:p>
            <a:pPr algn="ctr"/>
            <a:r>
              <a:rPr kumimoji="1" lang="en-US" altLang="ja-JP" sz="1600" dirty="0"/>
              <a:t>Feed</a:t>
            </a:r>
            <a:r>
              <a:rPr kumimoji="1" lang="ja-JP" altLang="en-US" sz="1600" dirty="0"/>
              <a:t> </a:t>
            </a:r>
            <a:r>
              <a:rPr kumimoji="1" lang="en-US" altLang="ja-JP" sz="1600" dirty="0"/>
              <a:t>EC</a:t>
            </a:r>
            <a:endParaRPr kumimoji="1" lang="ja-JP" altLang="en-US" sz="1600" dirty="0"/>
          </a:p>
        </p:txBody>
      </p:sp>
      <p:sp>
        <p:nvSpPr>
          <p:cNvPr id="16" name="テキスト ボックス 15">
            <a:extLst>
              <a:ext uri="{FF2B5EF4-FFF2-40B4-BE49-F238E27FC236}">
                <a16:creationId xmlns:a16="http://schemas.microsoft.com/office/drawing/2014/main" id="{D93C34C7-4657-7264-9C5A-67D36B543C38}"/>
              </a:ext>
            </a:extLst>
          </p:cNvPr>
          <p:cNvSpPr txBox="1"/>
          <p:nvPr/>
        </p:nvSpPr>
        <p:spPr>
          <a:xfrm>
            <a:off x="9214228" y="5218479"/>
            <a:ext cx="1560695" cy="338554"/>
          </a:xfrm>
          <a:prstGeom prst="rect">
            <a:avLst/>
          </a:prstGeom>
          <a:noFill/>
        </p:spPr>
        <p:txBody>
          <a:bodyPr wrap="square" rtlCol="0">
            <a:spAutoFit/>
          </a:bodyPr>
          <a:lstStyle/>
          <a:p>
            <a:pPr algn="ctr"/>
            <a:r>
              <a:rPr kumimoji="1" lang="en-US" altLang="ja-JP" sz="1600" dirty="0"/>
              <a:t>Total Chlorine</a:t>
            </a:r>
            <a:endParaRPr kumimoji="1" lang="ja-JP" altLang="en-US" sz="1600" dirty="0"/>
          </a:p>
        </p:txBody>
      </p:sp>
      <p:sp>
        <p:nvSpPr>
          <p:cNvPr id="17" name="テキスト ボックス 16">
            <a:extLst>
              <a:ext uri="{FF2B5EF4-FFF2-40B4-BE49-F238E27FC236}">
                <a16:creationId xmlns:a16="http://schemas.microsoft.com/office/drawing/2014/main" id="{25D469BC-18F4-5521-ACA6-A49F4FD2FD95}"/>
              </a:ext>
            </a:extLst>
          </p:cNvPr>
          <p:cNvSpPr txBox="1"/>
          <p:nvPr/>
        </p:nvSpPr>
        <p:spPr>
          <a:xfrm>
            <a:off x="9214227" y="1711724"/>
            <a:ext cx="1560695" cy="338554"/>
          </a:xfrm>
          <a:prstGeom prst="rect">
            <a:avLst/>
          </a:prstGeom>
          <a:noFill/>
        </p:spPr>
        <p:txBody>
          <a:bodyPr wrap="square" rtlCol="0">
            <a:spAutoFit/>
          </a:bodyPr>
          <a:lstStyle/>
          <a:p>
            <a:pPr algn="ctr"/>
            <a:r>
              <a:rPr kumimoji="1" lang="en-US" altLang="ja-JP" sz="1600" dirty="0"/>
              <a:t>Sulfuric Acid</a:t>
            </a:r>
            <a:endParaRPr kumimoji="1" lang="ja-JP" altLang="en-US" sz="1600" dirty="0"/>
          </a:p>
        </p:txBody>
      </p:sp>
      <p:sp>
        <p:nvSpPr>
          <p:cNvPr id="18" name="テキスト ボックス 17">
            <a:extLst>
              <a:ext uri="{FF2B5EF4-FFF2-40B4-BE49-F238E27FC236}">
                <a16:creationId xmlns:a16="http://schemas.microsoft.com/office/drawing/2014/main" id="{EA3077F8-49BC-2A8F-1AD0-787C85F49010}"/>
              </a:ext>
            </a:extLst>
          </p:cNvPr>
          <p:cNvSpPr txBox="1"/>
          <p:nvPr/>
        </p:nvSpPr>
        <p:spPr>
          <a:xfrm>
            <a:off x="1562057" y="5218479"/>
            <a:ext cx="1560695" cy="338554"/>
          </a:xfrm>
          <a:prstGeom prst="rect">
            <a:avLst/>
          </a:prstGeom>
          <a:noFill/>
        </p:spPr>
        <p:txBody>
          <a:bodyPr wrap="square" rtlCol="0">
            <a:spAutoFit/>
          </a:bodyPr>
          <a:lstStyle/>
          <a:p>
            <a:pPr algn="ctr"/>
            <a:r>
              <a:rPr kumimoji="1" lang="en-US" altLang="ja-JP" sz="1600" dirty="0"/>
              <a:t>Inhibitor</a:t>
            </a:r>
            <a:endParaRPr kumimoji="1" lang="ja-JP" altLang="en-US" sz="1600" dirty="0"/>
          </a:p>
        </p:txBody>
      </p:sp>
      <p:sp>
        <p:nvSpPr>
          <p:cNvPr id="5" name="吹き出し: 角を丸めた四角形 4">
            <a:extLst>
              <a:ext uri="{FF2B5EF4-FFF2-40B4-BE49-F238E27FC236}">
                <a16:creationId xmlns:a16="http://schemas.microsoft.com/office/drawing/2014/main" id="{BDDFB78A-430B-D0A6-2652-6EC7DFA97A79}"/>
              </a:ext>
            </a:extLst>
          </p:cNvPr>
          <p:cNvSpPr/>
          <p:nvPr/>
        </p:nvSpPr>
        <p:spPr>
          <a:xfrm>
            <a:off x="5517451" y="2867517"/>
            <a:ext cx="2103979" cy="413088"/>
          </a:xfrm>
          <a:prstGeom prst="wedgeRoundRectCallout">
            <a:avLst>
              <a:gd name="adj1" fmla="val 27108"/>
              <a:gd name="adj2" fmla="val -23386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水温が</a:t>
            </a:r>
            <a:r>
              <a:rPr lang="en-US" altLang="ja-JP" sz="1400" dirty="0"/>
              <a:t>10/23</a:t>
            </a:r>
            <a:r>
              <a:rPr lang="ja-JP" altLang="en-US" sz="1400" dirty="0"/>
              <a:t>に急変する</a:t>
            </a:r>
          </a:p>
        </p:txBody>
      </p:sp>
    </p:spTree>
    <p:extLst>
      <p:ext uri="{BB962C8B-B14F-4D97-AF65-F5344CB8AC3E}">
        <p14:creationId xmlns:p14="http://schemas.microsoft.com/office/powerpoint/2010/main" val="3965427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OCWD</a:t>
            </a:r>
            <a:r>
              <a:rPr lang="ja-JP" altLang="en-US" sz="2800" dirty="0"/>
              <a:t>の</a:t>
            </a:r>
            <a:r>
              <a:rPr lang="en-US" altLang="ja-JP" sz="2800" dirty="0"/>
              <a:t>S1</a:t>
            </a:r>
            <a:r>
              <a:rPr lang="ja-JP" altLang="en-US" sz="2800" dirty="0"/>
              <a:t>透過</a:t>
            </a:r>
            <a:r>
              <a:rPr lang="en-US" altLang="ja-JP" sz="2800" dirty="0"/>
              <a:t>EC</a:t>
            </a:r>
            <a:r>
              <a:rPr lang="ja-JP" altLang="en-US" sz="2800" dirty="0"/>
              <a:t>のモデルを学習した。</a:t>
            </a:r>
            <a:endParaRPr lang="en-US" altLang="ja-JP" sz="2800" dirty="0"/>
          </a:p>
          <a:p>
            <a:pPr lvl="1"/>
            <a:r>
              <a:rPr lang="ja-JP" altLang="en-US" sz="2400" dirty="0"/>
              <a:t>説明変数：</a:t>
            </a:r>
            <a:r>
              <a:rPr lang="en-US" altLang="ja-JP" sz="2400" dirty="0"/>
              <a:t>Feed</a:t>
            </a:r>
            <a:r>
              <a:rPr lang="ja-JP" altLang="en-US" sz="2400" dirty="0"/>
              <a:t>圧力、</a:t>
            </a:r>
            <a:r>
              <a:rPr lang="en-US" altLang="ja-JP" sz="2400" dirty="0"/>
              <a:t>Feed EC</a:t>
            </a:r>
            <a:r>
              <a:rPr lang="ja-JP" altLang="en-US" sz="2400" dirty="0"/>
              <a:t>、</a:t>
            </a:r>
            <a:r>
              <a:rPr lang="en-US" altLang="ja-JP" sz="2400" dirty="0"/>
              <a:t>Feed </a:t>
            </a:r>
            <a:r>
              <a:rPr lang="ja-JP" altLang="en-US" sz="2400" dirty="0"/>
              <a:t>流量、水温、</a:t>
            </a:r>
            <a:r>
              <a:rPr lang="en-US" altLang="ja-JP" sz="2400" dirty="0"/>
              <a:t>pH</a:t>
            </a:r>
            <a:r>
              <a:rPr lang="ja-JP" altLang="en-US" sz="2400" dirty="0"/>
              <a:t>、</a:t>
            </a:r>
            <a:r>
              <a:rPr lang="en-US" altLang="ja-JP" sz="2400" dirty="0"/>
              <a:t>Sulfuric Acid</a:t>
            </a:r>
            <a:r>
              <a:rPr lang="ja-JP" altLang="en-US" sz="2400" dirty="0"/>
              <a:t>、</a:t>
            </a:r>
            <a:r>
              <a:rPr lang="en-US" altLang="ja-JP" sz="2400" dirty="0"/>
              <a:t>Inhibitor</a:t>
            </a:r>
            <a:r>
              <a:rPr lang="ja-JP" altLang="en-US" sz="2400" dirty="0"/>
              <a:t>、</a:t>
            </a:r>
            <a:r>
              <a:rPr lang="en-US" altLang="ja-JP" sz="2400" dirty="0"/>
              <a:t>Total Chlorine</a:t>
            </a:r>
          </a:p>
          <a:p>
            <a:pPr lvl="1"/>
            <a:r>
              <a:rPr lang="ja-JP" altLang="en-US" sz="2400" dirty="0"/>
              <a:t>モデリング条件：</a:t>
            </a:r>
            <a:r>
              <a:rPr lang="en-US" altLang="ja-JP" sz="2400" dirty="0"/>
              <a:t>Random Forest, </a:t>
            </a:r>
            <a:r>
              <a:rPr lang="ja-JP" altLang="en-US" sz="2400" dirty="0"/>
              <a:t>ハイパラチューニング済（</a:t>
            </a:r>
            <a:r>
              <a:rPr lang="en-US" altLang="ja-JP" sz="2400" dirty="0" err="1"/>
              <a:t>max_depth</a:t>
            </a:r>
            <a:r>
              <a:rPr lang="en-US" altLang="ja-JP" sz="2400" dirty="0"/>
              <a:t>=5</a:t>
            </a:r>
            <a:r>
              <a:rPr lang="ja-JP" altLang="en-US" sz="2400" dirty="0"/>
              <a:t>）</a:t>
            </a:r>
            <a:endParaRPr lang="en-US" altLang="ja-JP" sz="2400" dirty="0"/>
          </a:p>
          <a:p>
            <a:pPr lvl="1"/>
            <a:r>
              <a:rPr lang="ja-JP" altLang="en-US" sz="2400" dirty="0"/>
              <a:t>学習期間：</a:t>
            </a:r>
            <a:r>
              <a:rPr lang="en-US" altLang="ja-JP" sz="2400" dirty="0"/>
              <a:t>2022/5/1 - 2022/8/31 (30min</a:t>
            </a:r>
            <a:r>
              <a:rPr lang="ja-JP" altLang="en-US" sz="2400" dirty="0"/>
              <a:t> </a:t>
            </a:r>
            <a:r>
              <a:rPr lang="en-US" altLang="ja-JP" sz="2400" dirty="0"/>
              <a:t>interval, 5904</a:t>
            </a:r>
            <a:r>
              <a:rPr lang="ja-JP" altLang="en-US" sz="2400" dirty="0"/>
              <a:t>個</a:t>
            </a:r>
            <a:r>
              <a:rPr lang="en-US" altLang="ja-JP" sz="2400" dirty="0"/>
              <a:t>)</a:t>
            </a:r>
          </a:p>
        </p:txBody>
      </p:sp>
      <p:sp>
        <p:nvSpPr>
          <p:cNvPr id="5" name="テキスト ボックス 4">
            <a:extLst>
              <a:ext uri="{FF2B5EF4-FFF2-40B4-BE49-F238E27FC236}">
                <a16:creationId xmlns:a16="http://schemas.microsoft.com/office/drawing/2014/main" id="{F8C4CAAB-CDAC-71E8-8AB0-9792C419B2B0}"/>
              </a:ext>
            </a:extLst>
          </p:cNvPr>
          <p:cNvSpPr txBox="1"/>
          <p:nvPr/>
        </p:nvSpPr>
        <p:spPr>
          <a:xfrm>
            <a:off x="819548" y="3492648"/>
            <a:ext cx="4323951"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Cross Validation + Grid Search</a:t>
            </a:r>
            <a:endParaRPr kumimoji="1" lang="ja-JP" altLang="en-US" dirty="0"/>
          </a:p>
        </p:txBody>
      </p:sp>
      <p:sp>
        <p:nvSpPr>
          <p:cNvPr id="6" name="テキスト ボックス 5">
            <a:extLst>
              <a:ext uri="{FF2B5EF4-FFF2-40B4-BE49-F238E27FC236}">
                <a16:creationId xmlns:a16="http://schemas.microsoft.com/office/drawing/2014/main" id="{7DE9ED4A-28A7-4BF1-4D4A-7F45DB2E7E5F}"/>
              </a:ext>
            </a:extLst>
          </p:cNvPr>
          <p:cNvSpPr txBox="1"/>
          <p:nvPr/>
        </p:nvSpPr>
        <p:spPr>
          <a:xfrm>
            <a:off x="1528961" y="4474191"/>
            <a:ext cx="9153127" cy="923330"/>
          </a:xfrm>
          <a:prstGeom prst="rect">
            <a:avLst/>
          </a:prstGeom>
          <a:noFill/>
        </p:spPr>
        <p:txBody>
          <a:bodyPr wrap="square" rtlCol="0">
            <a:spAutoFit/>
          </a:bodyPr>
          <a:lstStyle/>
          <a:p>
            <a:r>
              <a:rPr kumimoji="1" lang="en-US" altLang="ja-JP" dirty="0" err="1"/>
              <a:t>self.param_grid</a:t>
            </a:r>
            <a:r>
              <a:rPr kumimoji="1" lang="en-US" altLang="ja-JP" dirty="0"/>
              <a:t> = {'</a:t>
            </a:r>
            <a:r>
              <a:rPr kumimoji="1" lang="en-US" altLang="ja-JP" dirty="0" err="1"/>
              <a:t>n_estimators</a:t>
            </a:r>
            <a:r>
              <a:rPr kumimoji="1" lang="en-US" altLang="ja-JP" dirty="0"/>
              <a:t>': [10, 30, 50, 100, 150],</a:t>
            </a:r>
          </a:p>
          <a:p>
            <a:r>
              <a:rPr kumimoji="1" lang="en-US" altLang="ja-JP" dirty="0"/>
              <a:t>                           ‘</a:t>
            </a:r>
            <a:r>
              <a:rPr kumimoji="1" lang="en-US" altLang="ja-JP" dirty="0" err="1"/>
              <a:t>max_features</a:t>
            </a:r>
            <a:r>
              <a:rPr kumimoji="1" lang="en-US" altLang="ja-JP" dirty="0"/>
              <a:t>’: (‘sqrt’, ‘log2’, None),  # </a:t>
            </a:r>
            <a:r>
              <a:rPr kumimoji="1" lang="ja-JP" altLang="en-US" dirty="0"/>
              <a:t>最良分割を求めるときの特徴量の数</a:t>
            </a:r>
          </a:p>
          <a:p>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5300425F-6511-A714-8B97-79CFA1C919FD}"/>
              </a:ext>
            </a:extLst>
          </p:cNvPr>
          <p:cNvSpPr txBox="1"/>
          <p:nvPr/>
        </p:nvSpPr>
        <p:spPr>
          <a:xfrm>
            <a:off x="1519436" y="3923115"/>
            <a:ext cx="9153127" cy="369332"/>
          </a:xfrm>
          <a:prstGeom prst="rect">
            <a:avLst/>
          </a:prstGeom>
          <a:noFill/>
        </p:spPr>
        <p:txBody>
          <a:bodyPr wrap="square" rtlCol="0">
            <a:spAutoFit/>
          </a:bodyPr>
          <a:lstStyle/>
          <a:p>
            <a:r>
              <a:rPr kumimoji="1" lang="en-US" altLang="ja-JP" dirty="0" err="1"/>
              <a:t>sklearn.ensemble.RandromForestRegressor</a:t>
            </a:r>
            <a:r>
              <a:rPr kumimoji="1" lang="ja-JP" altLang="en-US" dirty="0"/>
              <a:t>のハイパラを全探索</a:t>
            </a:r>
            <a:r>
              <a:rPr kumimoji="1" lang="en-US" altLang="ja-JP" dirty="0"/>
              <a:t>(5*3=15</a:t>
            </a:r>
            <a:r>
              <a:rPr kumimoji="1" lang="ja-JP" altLang="en-US" dirty="0"/>
              <a:t>通り</a:t>
            </a:r>
            <a:r>
              <a:rPr kumimoji="1" lang="en-US" altLang="ja-JP" dirty="0"/>
              <a:t>)</a:t>
            </a:r>
          </a:p>
        </p:txBody>
      </p:sp>
      <p:sp>
        <p:nvSpPr>
          <p:cNvPr id="9" name="テキスト ボックス 8">
            <a:extLst>
              <a:ext uri="{FF2B5EF4-FFF2-40B4-BE49-F238E27FC236}">
                <a16:creationId xmlns:a16="http://schemas.microsoft.com/office/drawing/2014/main" id="{D77F0655-C9F8-EEF3-263E-A9DBA7B66CBE}"/>
              </a:ext>
            </a:extLst>
          </p:cNvPr>
          <p:cNvSpPr txBox="1"/>
          <p:nvPr/>
        </p:nvSpPr>
        <p:spPr>
          <a:xfrm>
            <a:off x="1528961" y="5677369"/>
            <a:ext cx="9153127" cy="369332"/>
          </a:xfrm>
          <a:prstGeom prst="rect">
            <a:avLst/>
          </a:prstGeom>
          <a:noFill/>
        </p:spPr>
        <p:txBody>
          <a:bodyPr wrap="square" rtlCol="0">
            <a:spAutoFit/>
          </a:bodyPr>
          <a:lstStyle/>
          <a:p>
            <a:r>
              <a:rPr kumimoji="1" lang="en-US" altLang="ja-JP" dirty="0" err="1"/>
              <a:t>best_param</a:t>
            </a:r>
            <a:r>
              <a:rPr kumimoji="1" lang="en-US" altLang="ja-JP" dirty="0"/>
              <a:t> = {'</a:t>
            </a:r>
            <a:r>
              <a:rPr kumimoji="1" lang="en-US" altLang="ja-JP" dirty="0" err="1"/>
              <a:t>n_estimators</a:t>
            </a:r>
            <a:r>
              <a:rPr kumimoji="1" lang="en-US" altLang="ja-JP" dirty="0"/>
              <a:t>’: [150], ‘</a:t>
            </a:r>
            <a:r>
              <a:rPr kumimoji="1" lang="en-US" altLang="ja-JP" dirty="0" err="1"/>
              <a:t>max_features</a:t>
            </a:r>
            <a:r>
              <a:rPr kumimoji="1" lang="en-US" altLang="ja-JP" dirty="0"/>
              <a:t>’: (‘sqrt’)}</a:t>
            </a:r>
            <a:endParaRPr kumimoji="1" lang="ja-JP" altLang="en-US" dirty="0"/>
          </a:p>
        </p:txBody>
      </p:sp>
    </p:spTree>
    <p:extLst>
      <p:ext uri="{BB962C8B-B14F-4D97-AF65-F5344CB8AC3E}">
        <p14:creationId xmlns:p14="http://schemas.microsoft.com/office/powerpoint/2010/main" val="1809328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グラフ&#10;&#10;自動的に生成された説明">
            <a:extLst>
              <a:ext uri="{FF2B5EF4-FFF2-40B4-BE49-F238E27FC236}">
                <a16:creationId xmlns:a16="http://schemas.microsoft.com/office/drawing/2014/main" id="{F8887C3F-7EE7-9D01-402E-704426B02644}"/>
              </a:ext>
            </a:extLst>
          </p:cNvPr>
          <p:cNvPicPr>
            <a:picLocks noChangeAspect="1"/>
          </p:cNvPicPr>
          <p:nvPr/>
        </p:nvPicPr>
        <p:blipFill>
          <a:blip r:embed="rId2"/>
          <a:stretch>
            <a:fillRect/>
          </a:stretch>
        </p:blipFill>
        <p:spPr>
          <a:xfrm>
            <a:off x="705221" y="2031176"/>
            <a:ext cx="5266954" cy="350215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未知の期間では上手く予測できない。</a:t>
            </a:r>
            <a:endParaRPr lang="en-US" altLang="ja-JP" sz="2800" dirty="0"/>
          </a:p>
        </p:txBody>
      </p:sp>
      <p:sp>
        <p:nvSpPr>
          <p:cNvPr id="7" name="テキスト ボックス 6">
            <a:extLst>
              <a:ext uri="{FF2B5EF4-FFF2-40B4-BE49-F238E27FC236}">
                <a16:creationId xmlns:a16="http://schemas.microsoft.com/office/drawing/2014/main" id="{62002F6B-FD0D-A3CB-4C7E-F8C911384B3D}"/>
              </a:ext>
            </a:extLst>
          </p:cNvPr>
          <p:cNvSpPr txBox="1"/>
          <p:nvPr/>
        </p:nvSpPr>
        <p:spPr>
          <a:xfrm>
            <a:off x="1133674" y="5542480"/>
            <a:ext cx="4323951" cy="338554"/>
          </a:xfrm>
          <a:prstGeom prst="rect">
            <a:avLst/>
          </a:prstGeom>
          <a:noFill/>
        </p:spPr>
        <p:txBody>
          <a:bodyPr wrap="square" rtlCol="0">
            <a:spAutoFit/>
          </a:bodyPr>
          <a:lstStyle/>
          <a:p>
            <a:pPr algn="ctr"/>
            <a:r>
              <a:rPr kumimoji="1" lang="ja-JP" altLang="en-US" sz="1600" dirty="0"/>
              <a:t>学習期間に対する推定結果</a:t>
            </a:r>
          </a:p>
        </p:txBody>
      </p:sp>
      <p:sp>
        <p:nvSpPr>
          <p:cNvPr id="11" name="テキスト ボックス 10">
            <a:extLst>
              <a:ext uri="{FF2B5EF4-FFF2-40B4-BE49-F238E27FC236}">
                <a16:creationId xmlns:a16="http://schemas.microsoft.com/office/drawing/2014/main" id="{83CDC2D3-F971-16E2-13C2-EAF68EAC5947}"/>
              </a:ext>
            </a:extLst>
          </p:cNvPr>
          <p:cNvSpPr txBox="1"/>
          <p:nvPr/>
        </p:nvSpPr>
        <p:spPr>
          <a:xfrm>
            <a:off x="6804227" y="5542480"/>
            <a:ext cx="4323951" cy="338554"/>
          </a:xfrm>
          <a:prstGeom prst="rect">
            <a:avLst/>
          </a:prstGeom>
          <a:noFill/>
        </p:spPr>
        <p:txBody>
          <a:bodyPr wrap="square" rtlCol="0">
            <a:spAutoFit/>
          </a:bodyPr>
          <a:lstStyle/>
          <a:p>
            <a:pPr algn="ctr"/>
            <a:r>
              <a:rPr kumimoji="1" lang="ja-JP" altLang="en-US" sz="1600" dirty="0"/>
              <a:t>予測期間に対する予測結果</a:t>
            </a:r>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133674" y="1624995"/>
            <a:ext cx="4323951" cy="338554"/>
          </a:xfrm>
          <a:prstGeom prst="rect">
            <a:avLst/>
          </a:prstGeom>
          <a:noFill/>
        </p:spPr>
        <p:txBody>
          <a:bodyPr wrap="square" rtlCol="0">
            <a:spAutoFit/>
          </a:bodyPr>
          <a:lstStyle/>
          <a:p>
            <a:pPr algn="ctr"/>
            <a:r>
              <a:rPr kumimoji="1" lang="en-US" altLang="ja-JP" sz="1600" dirty="0"/>
              <a:t>2022/5/1 – 2022/8/31</a:t>
            </a:r>
            <a:endParaRPr kumimoji="1" lang="ja-JP" altLang="en-US" sz="1600" dirty="0"/>
          </a:p>
        </p:txBody>
      </p:sp>
      <p:sp>
        <p:nvSpPr>
          <p:cNvPr id="13" name="テキスト ボックス 12">
            <a:extLst>
              <a:ext uri="{FF2B5EF4-FFF2-40B4-BE49-F238E27FC236}">
                <a16:creationId xmlns:a16="http://schemas.microsoft.com/office/drawing/2014/main" id="{8F4AD858-93F9-0936-7266-FB37EFB04E27}"/>
              </a:ext>
            </a:extLst>
          </p:cNvPr>
          <p:cNvSpPr txBox="1"/>
          <p:nvPr/>
        </p:nvSpPr>
        <p:spPr>
          <a:xfrm>
            <a:off x="6804227" y="1624995"/>
            <a:ext cx="4323951" cy="338554"/>
          </a:xfrm>
          <a:prstGeom prst="rect">
            <a:avLst/>
          </a:prstGeom>
          <a:noFill/>
        </p:spPr>
        <p:txBody>
          <a:bodyPr wrap="square" rtlCol="0">
            <a:spAutoFit/>
          </a:bodyPr>
          <a:lstStyle/>
          <a:p>
            <a:pPr algn="ctr"/>
            <a:r>
              <a:rPr kumimoji="1" lang="en-US" altLang="ja-JP" sz="1600" dirty="0"/>
              <a:t>2022/9/1 – 2022/11/20</a:t>
            </a:r>
            <a:endParaRPr kumimoji="1" lang="ja-JP" altLang="en-US" sz="1600" dirty="0"/>
          </a:p>
        </p:txBody>
      </p:sp>
      <p:pic>
        <p:nvPicPr>
          <p:cNvPr id="16" name="図 15" descr="グラフ, 折れ線グラフ&#10;&#10;自動的に生成された説明">
            <a:extLst>
              <a:ext uri="{FF2B5EF4-FFF2-40B4-BE49-F238E27FC236}">
                <a16:creationId xmlns:a16="http://schemas.microsoft.com/office/drawing/2014/main" id="{4A93262B-0CBA-684E-E7EF-907F424FC33E}"/>
              </a:ext>
            </a:extLst>
          </p:cNvPr>
          <p:cNvPicPr>
            <a:picLocks noChangeAspect="1"/>
          </p:cNvPicPr>
          <p:nvPr/>
        </p:nvPicPr>
        <p:blipFill>
          <a:blip r:embed="rId3"/>
          <a:stretch>
            <a:fillRect/>
          </a:stretch>
        </p:blipFill>
        <p:spPr>
          <a:xfrm>
            <a:off x="6425179" y="2032576"/>
            <a:ext cx="5285242" cy="3502159"/>
          </a:xfrm>
          <a:prstGeom prst="rect">
            <a:avLst/>
          </a:prstGeom>
        </p:spPr>
      </p:pic>
      <p:sp>
        <p:nvSpPr>
          <p:cNvPr id="5" name="吹き出し: 角を丸めた四角形 4">
            <a:extLst>
              <a:ext uri="{FF2B5EF4-FFF2-40B4-BE49-F238E27FC236}">
                <a16:creationId xmlns:a16="http://schemas.microsoft.com/office/drawing/2014/main" id="{A926D178-6052-6E44-4444-E2083FE3B229}"/>
              </a:ext>
            </a:extLst>
          </p:cNvPr>
          <p:cNvSpPr/>
          <p:nvPr/>
        </p:nvSpPr>
        <p:spPr>
          <a:xfrm>
            <a:off x="8113445" y="4140920"/>
            <a:ext cx="2641394" cy="413088"/>
          </a:xfrm>
          <a:prstGeom prst="wedgeRoundRectCallout">
            <a:avLst>
              <a:gd name="adj1" fmla="val 9623"/>
              <a:gd name="adj2" fmla="val -13701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予測値が</a:t>
            </a:r>
            <a:r>
              <a:rPr lang="en-US" altLang="ja-JP" sz="1400" dirty="0"/>
              <a:t>10/23</a:t>
            </a:r>
            <a:r>
              <a:rPr lang="ja-JP" altLang="en-US" sz="1400" dirty="0"/>
              <a:t>に下がる</a:t>
            </a:r>
          </a:p>
        </p:txBody>
      </p:sp>
    </p:spTree>
    <p:extLst>
      <p:ext uri="{BB962C8B-B14F-4D97-AF65-F5344CB8AC3E}">
        <p14:creationId xmlns:p14="http://schemas.microsoft.com/office/powerpoint/2010/main" val="3125983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グラフィカル ユーザー インターフェイス, アプリケーション&#10;&#10;自動的に生成された説明">
            <a:extLst>
              <a:ext uri="{FF2B5EF4-FFF2-40B4-BE49-F238E27FC236}">
                <a16:creationId xmlns:a16="http://schemas.microsoft.com/office/drawing/2014/main" id="{113E57E2-9F07-6BE7-246F-1A690720E272}"/>
              </a:ext>
            </a:extLst>
          </p:cNvPr>
          <p:cNvPicPr>
            <a:picLocks noChangeAspect="1"/>
          </p:cNvPicPr>
          <p:nvPr/>
        </p:nvPicPr>
        <p:blipFill>
          <a:blip r:embed="rId2"/>
          <a:stretch>
            <a:fillRect/>
          </a:stretch>
        </p:blipFill>
        <p:spPr>
          <a:xfrm>
            <a:off x="4509384" y="2225471"/>
            <a:ext cx="7445895" cy="3614388"/>
          </a:xfrm>
          <a:prstGeom prst="rect">
            <a:avLst/>
          </a:prstGeom>
        </p:spPr>
      </p:pic>
      <p:pic>
        <p:nvPicPr>
          <p:cNvPr id="6" name="図 5" descr="ウォーターフォール図&#10;&#10;自動的に生成された説明">
            <a:extLst>
              <a:ext uri="{FF2B5EF4-FFF2-40B4-BE49-F238E27FC236}">
                <a16:creationId xmlns:a16="http://schemas.microsoft.com/office/drawing/2014/main" id="{BD6E7DBE-E20F-EAE7-2736-087CF5FA1A88}"/>
              </a:ext>
            </a:extLst>
          </p:cNvPr>
          <p:cNvPicPr>
            <a:picLocks noChangeAspect="1"/>
          </p:cNvPicPr>
          <p:nvPr/>
        </p:nvPicPr>
        <p:blipFill>
          <a:blip r:embed="rId3"/>
          <a:stretch>
            <a:fillRect/>
          </a:stretch>
        </p:blipFill>
        <p:spPr>
          <a:xfrm>
            <a:off x="134483" y="2027026"/>
            <a:ext cx="4323951" cy="420568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この変数・データだけでは、モデリングに改善の余地が少ないことを示唆。</a:t>
            </a:r>
            <a:endParaRPr lang="en-US" altLang="ja-JP" sz="2800" dirty="0"/>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62124" y="1590556"/>
            <a:ext cx="4323951" cy="369332"/>
          </a:xfrm>
          <a:prstGeom prst="rect">
            <a:avLst/>
          </a:prstGeom>
          <a:noFill/>
        </p:spPr>
        <p:txBody>
          <a:bodyPr wrap="square" rtlCol="0">
            <a:spAutoFit/>
          </a:bodyPr>
          <a:lstStyle/>
          <a:p>
            <a:pPr algn="ctr"/>
            <a:r>
              <a:rPr kumimoji="1" lang="ja-JP" altLang="en-US" dirty="0"/>
              <a:t>各特徴量のモデルにおける重要度</a:t>
            </a:r>
          </a:p>
        </p:txBody>
      </p:sp>
      <p:sp>
        <p:nvSpPr>
          <p:cNvPr id="17" name="テキスト ボックス 16">
            <a:extLst>
              <a:ext uri="{FF2B5EF4-FFF2-40B4-BE49-F238E27FC236}">
                <a16:creationId xmlns:a16="http://schemas.microsoft.com/office/drawing/2014/main" id="{039E95C5-AF6A-651A-574B-8648DC496145}"/>
              </a:ext>
            </a:extLst>
          </p:cNvPr>
          <p:cNvSpPr txBox="1"/>
          <p:nvPr/>
        </p:nvSpPr>
        <p:spPr>
          <a:xfrm>
            <a:off x="6312366" y="1590556"/>
            <a:ext cx="4323951" cy="369332"/>
          </a:xfrm>
          <a:prstGeom prst="rect">
            <a:avLst/>
          </a:prstGeom>
          <a:noFill/>
        </p:spPr>
        <p:txBody>
          <a:bodyPr wrap="square" rtlCol="0">
            <a:spAutoFit/>
          </a:bodyPr>
          <a:lstStyle/>
          <a:p>
            <a:pPr algn="ctr"/>
            <a:r>
              <a:rPr kumimoji="1" lang="ja-JP" altLang="en-US" dirty="0"/>
              <a:t>各特徴量に対するモデル出力の平均感度</a:t>
            </a:r>
          </a:p>
        </p:txBody>
      </p:sp>
      <p:sp>
        <p:nvSpPr>
          <p:cNvPr id="19" name="テキスト ボックス 18">
            <a:extLst>
              <a:ext uri="{FF2B5EF4-FFF2-40B4-BE49-F238E27FC236}">
                <a16:creationId xmlns:a16="http://schemas.microsoft.com/office/drawing/2014/main" id="{1241BEC3-E182-D3C3-9EE3-267ED99D4682}"/>
              </a:ext>
            </a:extLst>
          </p:cNvPr>
          <p:cNvSpPr txBox="1"/>
          <p:nvPr/>
        </p:nvSpPr>
        <p:spPr>
          <a:xfrm>
            <a:off x="2065914" y="2679159"/>
            <a:ext cx="704651" cy="338554"/>
          </a:xfrm>
          <a:prstGeom prst="rect">
            <a:avLst/>
          </a:prstGeom>
          <a:noFill/>
        </p:spPr>
        <p:txBody>
          <a:bodyPr wrap="square" rtlCol="0">
            <a:spAutoFit/>
          </a:bodyPr>
          <a:lstStyle/>
          <a:p>
            <a:pPr algn="ctr"/>
            <a:r>
              <a:rPr kumimoji="1" lang="ja-JP" altLang="en-US" sz="1600" dirty="0"/>
              <a:t>水温</a:t>
            </a:r>
          </a:p>
        </p:txBody>
      </p:sp>
      <p:sp>
        <p:nvSpPr>
          <p:cNvPr id="22" name="テキスト ボックス 21">
            <a:extLst>
              <a:ext uri="{FF2B5EF4-FFF2-40B4-BE49-F238E27FC236}">
                <a16:creationId xmlns:a16="http://schemas.microsoft.com/office/drawing/2014/main" id="{658B5488-2670-615D-31E9-9BFF9BF3621B}"/>
              </a:ext>
            </a:extLst>
          </p:cNvPr>
          <p:cNvSpPr txBox="1"/>
          <p:nvPr/>
        </p:nvSpPr>
        <p:spPr>
          <a:xfrm>
            <a:off x="699776"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permutation feature importance</a:t>
            </a:r>
            <a:r>
              <a:rPr kumimoji="1" lang="ja-JP" altLang="en-US" sz="1400" dirty="0"/>
              <a:t>）</a:t>
            </a:r>
          </a:p>
        </p:txBody>
      </p:sp>
      <p:sp>
        <p:nvSpPr>
          <p:cNvPr id="23" name="テキスト ボックス 22">
            <a:extLst>
              <a:ext uri="{FF2B5EF4-FFF2-40B4-BE49-F238E27FC236}">
                <a16:creationId xmlns:a16="http://schemas.microsoft.com/office/drawing/2014/main" id="{2082A351-F27B-332C-830D-F5095AA2C657}"/>
              </a:ext>
            </a:extLst>
          </p:cNvPr>
          <p:cNvSpPr txBox="1"/>
          <p:nvPr/>
        </p:nvSpPr>
        <p:spPr>
          <a:xfrm>
            <a:off x="6850017"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partial dependence plot</a:t>
            </a:r>
            <a:r>
              <a:rPr kumimoji="1" lang="ja-JP" altLang="en-US" sz="1400" dirty="0"/>
              <a:t>）</a:t>
            </a:r>
          </a:p>
        </p:txBody>
      </p:sp>
      <p:sp>
        <p:nvSpPr>
          <p:cNvPr id="24" name="テキスト ボックス 23">
            <a:extLst>
              <a:ext uri="{FF2B5EF4-FFF2-40B4-BE49-F238E27FC236}">
                <a16:creationId xmlns:a16="http://schemas.microsoft.com/office/drawing/2014/main" id="{9CF7117C-5E54-1352-6E8D-0137ED5ED8A8}"/>
              </a:ext>
            </a:extLst>
          </p:cNvPr>
          <p:cNvSpPr txBox="1"/>
          <p:nvPr/>
        </p:nvSpPr>
        <p:spPr>
          <a:xfrm>
            <a:off x="6301631" y="3809683"/>
            <a:ext cx="704651" cy="338554"/>
          </a:xfrm>
          <a:prstGeom prst="rect">
            <a:avLst/>
          </a:prstGeom>
          <a:noFill/>
        </p:spPr>
        <p:txBody>
          <a:bodyPr wrap="square" rtlCol="0">
            <a:spAutoFit/>
          </a:bodyPr>
          <a:lstStyle/>
          <a:p>
            <a:pPr algn="ctr"/>
            <a:r>
              <a:rPr kumimoji="1" lang="ja-JP" altLang="en-US" sz="1600" dirty="0"/>
              <a:t>水温</a:t>
            </a:r>
          </a:p>
        </p:txBody>
      </p:sp>
      <p:sp>
        <p:nvSpPr>
          <p:cNvPr id="25" name="テキスト ボックス 24">
            <a:extLst>
              <a:ext uri="{FF2B5EF4-FFF2-40B4-BE49-F238E27FC236}">
                <a16:creationId xmlns:a16="http://schemas.microsoft.com/office/drawing/2014/main" id="{A31C2BC6-A90C-C4C1-0ED5-43AB645E0A0E}"/>
              </a:ext>
            </a:extLst>
          </p:cNvPr>
          <p:cNvSpPr txBox="1"/>
          <p:nvPr/>
        </p:nvSpPr>
        <p:spPr>
          <a:xfrm>
            <a:off x="6301630" y="2356526"/>
            <a:ext cx="704651" cy="338554"/>
          </a:xfrm>
          <a:prstGeom prst="rect">
            <a:avLst/>
          </a:prstGeom>
          <a:noFill/>
        </p:spPr>
        <p:txBody>
          <a:bodyPr wrap="square" rtlCol="0">
            <a:spAutoFit/>
          </a:bodyPr>
          <a:lstStyle/>
          <a:p>
            <a:pPr algn="ctr"/>
            <a:r>
              <a:rPr kumimoji="1" lang="ja-JP" altLang="en-US" sz="1600" dirty="0"/>
              <a:t>圧力</a:t>
            </a:r>
          </a:p>
        </p:txBody>
      </p:sp>
      <p:sp>
        <p:nvSpPr>
          <p:cNvPr id="26" name="テキスト ボックス 25">
            <a:extLst>
              <a:ext uri="{FF2B5EF4-FFF2-40B4-BE49-F238E27FC236}">
                <a16:creationId xmlns:a16="http://schemas.microsoft.com/office/drawing/2014/main" id="{2664A76E-E2F4-1027-6F67-84503AEAD4F4}"/>
              </a:ext>
            </a:extLst>
          </p:cNvPr>
          <p:cNvSpPr txBox="1"/>
          <p:nvPr/>
        </p:nvSpPr>
        <p:spPr>
          <a:xfrm>
            <a:off x="6850018" y="5887484"/>
            <a:ext cx="5157764" cy="369332"/>
          </a:xfrm>
          <a:prstGeom prst="rect">
            <a:avLst/>
          </a:prstGeom>
          <a:noFill/>
        </p:spPr>
        <p:txBody>
          <a:bodyPr wrap="square" rtlCol="0">
            <a:spAutoFit/>
          </a:bodyPr>
          <a:lstStyle/>
          <a:p>
            <a:pPr algn="ctr"/>
            <a:r>
              <a:rPr kumimoji="1" lang="ja-JP" altLang="en-US" dirty="0"/>
              <a:t>このモデルは、圧力・水温・</a:t>
            </a:r>
            <a:r>
              <a:rPr kumimoji="1" lang="en-US" altLang="ja-JP" dirty="0"/>
              <a:t>Inhibitor</a:t>
            </a:r>
            <a:r>
              <a:rPr kumimoji="1" lang="ja-JP" altLang="en-US" dirty="0"/>
              <a:t>に依存</a:t>
            </a:r>
          </a:p>
        </p:txBody>
      </p:sp>
    </p:spTree>
    <p:extLst>
      <p:ext uri="{BB962C8B-B14F-4D97-AF65-F5344CB8AC3E}">
        <p14:creationId xmlns:p14="http://schemas.microsoft.com/office/powerpoint/2010/main" val="199712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OCWD</a:t>
            </a:r>
            <a:r>
              <a:rPr lang="ja-JP" altLang="en-US" sz="2800" dirty="0"/>
              <a:t>の</a:t>
            </a:r>
            <a:r>
              <a:rPr lang="en-US" altLang="ja-JP" sz="2800" dirty="0"/>
              <a:t>S1</a:t>
            </a:r>
            <a:r>
              <a:rPr lang="ja-JP" altLang="en-US" sz="2800" dirty="0"/>
              <a:t>透過</a:t>
            </a:r>
            <a:r>
              <a:rPr lang="en-US" altLang="ja-JP" sz="2800" dirty="0"/>
              <a:t>EC</a:t>
            </a:r>
            <a:r>
              <a:rPr lang="ja-JP" altLang="en-US" sz="2800" dirty="0"/>
              <a:t>のモデルを学習した。</a:t>
            </a:r>
            <a:endParaRPr lang="en-US" altLang="ja-JP" sz="2800" dirty="0"/>
          </a:p>
          <a:p>
            <a:pPr lvl="1"/>
            <a:r>
              <a:rPr lang="ja-JP" altLang="en-US" sz="2400" dirty="0"/>
              <a:t>説明変数：</a:t>
            </a:r>
            <a:r>
              <a:rPr lang="en-US" altLang="ja-JP" sz="2400" dirty="0"/>
              <a:t>Feed</a:t>
            </a:r>
            <a:r>
              <a:rPr lang="ja-JP" altLang="en-US" sz="2400" dirty="0"/>
              <a:t>圧力、</a:t>
            </a:r>
            <a:r>
              <a:rPr lang="en-US" altLang="ja-JP" sz="2400" dirty="0"/>
              <a:t>Feed EC</a:t>
            </a:r>
            <a:r>
              <a:rPr lang="ja-JP" altLang="en-US" sz="2400" dirty="0"/>
              <a:t>、</a:t>
            </a:r>
            <a:r>
              <a:rPr lang="en-US" altLang="ja-JP" sz="2400" dirty="0"/>
              <a:t>Feed </a:t>
            </a:r>
            <a:r>
              <a:rPr lang="ja-JP" altLang="en-US" sz="2400" dirty="0"/>
              <a:t>流量、</a:t>
            </a:r>
            <a:r>
              <a:rPr lang="en-US" altLang="ja-JP" sz="2400" dirty="0"/>
              <a:t>pH</a:t>
            </a:r>
            <a:r>
              <a:rPr lang="ja-JP" altLang="en-US" sz="2400" dirty="0"/>
              <a:t>、</a:t>
            </a:r>
            <a:r>
              <a:rPr lang="en-US" altLang="ja-JP" sz="2400" dirty="0"/>
              <a:t>Sulfuric Acid</a:t>
            </a:r>
            <a:r>
              <a:rPr lang="ja-JP" altLang="en-US" sz="2400" dirty="0"/>
              <a:t>、</a:t>
            </a:r>
            <a:r>
              <a:rPr lang="en-US" altLang="ja-JP" sz="2400" dirty="0"/>
              <a:t>Inhibitor</a:t>
            </a:r>
            <a:r>
              <a:rPr lang="ja-JP" altLang="en-US" sz="2400" dirty="0"/>
              <a:t>、</a:t>
            </a:r>
            <a:r>
              <a:rPr lang="en-US" altLang="ja-JP" sz="2400" dirty="0"/>
              <a:t>Total Chlorine</a:t>
            </a:r>
          </a:p>
          <a:p>
            <a:pPr lvl="1"/>
            <a:r>
              <a:rPr lang="ja-JP" altLang="en-US" sz="2400" dirty="0"/>
              <a:t>モデリング条件：</a:t>
            </a:r>
            <a:r>
              <a:rPr lang="en-US" altLang="ja-JP" sz="2400" dirty="0"/>
              <a:t>Random Forest, </a:t>
            </a:r>
            <a:r>
              <a:rPr lang="ja-JP" altLang="en-US" sz="2400" dirty="0"/>
              <a:t>ハイパラチューニング済（</a:t>
            </a:r>
            <a:r>
              <a:rPr lang="en-US" altLang="ja-JP" sz="2400" dirty="0" err="1"/>
              <a:t>max_depth</a:t>
            </a:r>
            <a:r>
              <a:rPr lang="en-US" altLang="ja-JP" sz="2400" dirty="0"/>
              <a:t>=5</a:t>
            </a:r>
            <a:r>
              <a:rPr lang="ja-JP" altLang="en-US" sz="2400" dirty="0"/>
              <a:t>）</a:t>
            </a:r>
            <a:endParaRPr lang="en-US" altLang="ja-JP" sz="2400" dirty="0"/>
          </a:p>
          <a:p>
            <a:pPr lvl="1"/>
            <a:r>
              <a:rPr lang="ja-JP" altLang="en-US" sz="2400" dirty="0"/>
              <a:t>学習期間：</a:t>
            </a:r>
            <a:r>
              <a:rPr lang="en-US" altLang="ja-JP" sz="2400" dirty="0"/>
              <a:t>2022/5/1 - 2022/8/31 (30min</a:t>
            </a:r>
            <a:r>
              <a:rPr lang="ja-JP" altLang="en-US" sz="2400" dirty="0"/>
              <a:t> </a:t>
            </a:r>
            <a:r>
              <a:rPr lang="en-US" altLang="ja-JP" sz="2400" dirty="0"/>
              <a:t>interval, 5904</a:t>
            </a:r>
            <a:r>
              <a:rPr lang="ja-JP" altLang="en-US" sz="2400" dirty="0"/>
              <a:t>個</a:t>
            </a:r>
            <a:r>
              <a:rPr lang="en-US" altLang="ja-JP" sz="2400" dirty="0"/>
              <a:t>)</a:t>
            </a:r>
          </a:p>
        </p:txBody>
      </p:sp>
      <p:sp>
        <p:nvSpPr>
          <p:cNvPr id="5" name="テキスト ボックス 4">
            <a:extLst>
              <a:ext uri="{FF2B5EF4-FFF2-40B4-BE49-F238E27FC236}">
                <a16:creationId xmlns:a16="http://schemas.microsoft.com/office/drawing/2014/main" id="{F8C4CAAB-CDAC-71E8-8AB0-9792C419B2B0}"/>
              </a:ext>
            </a:extLst>
          </p:cNvPr>
          <p:cNvSpPr txBox="1"/>
          <p:nvPr/>
        </p:nvSpPr>
        <p:spPr>
          <a:xfrm>
            <a:off x="819548" y="3492648"/>
            <a:ext cx="4323951"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Cross Validation + Grid Search</a:t>
            </a:r>
            <a:endParaRPr kumimoji="1" lang="ja-JP" altLang="en-US" dirty="0"/>
          </a:p>
        </p:txBody>
      </p:sp>
      <p:sp>
        <p:nvSpPr>
          <p:cNvPr id="6" name="テキスト ボックス 5">
            <a:extLst>
              <a:ext uri="{FF2B5EF4-FFF2-40B4-BE49-F238E27FC236}">
                <a16:creationId xmlns:a16="http://schemas.microsoft.com/office/drawing/2014/main" id="{7DE9ED4A-28A7-4BF1-4D4A-7F45DB2E7E5F}"/>
              </a:ext>
            </a:extLst>
          </p:cNvPr>
          <p:cNvSpPr txBox="1"/>
          <p:nvPr/>
        </p:nvSpPr>
        <p:spPr>
          <a:xfrm>
            <a:off x="1528961" y="4474191"/>
            <a:ext cx="9153127" cy="923330"/>
          </a:xfrm>
          <a:prstGeom prst="rect">
            <a:avLst/>
          </a:prstGeom>
          <a:noFill/>
        </p:spPr>
        <p:txBody>
          <a:bodyPr wrap="square" rtlCol="0">
            <a:spAutoFit/>
          </a:bodyPr>
          <a:lstStyle/>
          <a:p>
            <a:r>
              <a:rPr kumimoji="1" lang="en-US" altLang="ja-JP" dirty="0" err="1"/>
              <a:t>self.param_grid</a:t>
            </a:r>
            <a:r>
              <a:rPr kumimoji="1" lang="en-US" altLang="ja-JP" dirty="0"/>
              <a:t> = {'</a:t>
            </a:r>
            <a:r>
              <a:rPr kumimoji="1" lang="en-US" altLang="ja-JP" dirty="0" err="1"/>
              <a:t>n_estimators</a:t>
            </a:r>
            <a:r>
              <a:rPr kumimoji="1" lang="en-US" altLang="ja-JP" dirty="0"/>
              <a:t>': [10, 30, 50, 100, 150],</a:t>
            </a:r>
          </a:p>
          <a:p>
            <a:r>
              <a:rPr kumimoji="1" lang="en-US" altLang="ja-JP" dirty="0"/>
              <a:t>                           ‘</a:t>
            </a:r>
            <a:r>
              <a:rPr kumimoji="1" lang="en-US" altLang="ja-JP" dirty="0" err="1"/>
              <a:t>max_features</a:t>
            </a:r>
            <a:r>
              <a:rPr kumimoji="1" lang="en-US" altLang="ja-JP" dirty="0"/>
              <a:t>’: (‘sqrt’, ‘log2’, None),  # </a:t>
            </a:r>
            <a:r>
              <a:rPr kumimoji="1" lang="ja-JP" altLang="en-US" dirty="0"/>
              <a:t>最良分割を求めるときの特徴量の数</a:t>
            </a:r>
          </a:p>
          <a:p>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5300425F-6511-A714-8B97-79CFA1C919FD}"/>
              </a:ext>
            </a:extLst>
          </p:cNvPr>
          <p:cNvSpPr txBox="1"/>
          <p:nvPr/>
        </p:nvSpPr>
        <p:spPr>
          <a:xfrm>
            <a:off x="1519436" y="3923115"/>
            <a:ext cx="9153127" cy="369332"/>
          </a:xfrm>
          <a:prstGeom prst="rect">
            <a:avLst/>
          </a:prstGeom>
          <a:noFill/>
        </p:spPr>
        <p:txBody>
          <a:bodyPr wrap="square" rtlCol="0">
            <a:spAutoFit/>
          </a:bodyPr>
          <a:lstStyle/>
          <a:p>
            <a:r>
              <a:rPr kumimoji="1" lang="en-US" altLang="ja-JP" dirty="0" err="1"/>
              <a:t>sklearn.ensemble.RandromForestRegressor</a:t>
            </a:r>
            <a:r>
              <a:rPr kumimoji="1" lang="ja-JP" altLang="en-US" dirty="0"/>
              <a:t>のハイパラを全探索</a:t>
            </a:r>
            <a:r>
              <a:rPr kumimoji="1" lang="en-US" altLang="ja-JP" dirty="0"/>
              <a:t>(5*3=15</a:t>
            </a:r>
            <a:r>
              <a:rPr kumimoji="1" lang="ja-JP" altLang="en-US" dirty="0"/>
              <a:t>通り</a:t>
            </a:r>
            <a:r>
              <a:rPr kumimoji="1" lang="en-US" altLang="ja-JP" dirty="0"/>
              <a:t>)</a:t>
            </a:r>
          </a:p>
        </p:txBody>
      </p:sp>
      <p:sp>
        <p:nvSpPr>
          <p:cNvPr id="9" name="テキスト ボックス 8">
            <a:extLst>
              <a:ext uri="{FF2B5EF4-FFF2-40B4-BE49-F238E27FC236}">
                <a16:creationId xmlns:a16="http://schemas.microsoft.com/office/drawing/2014/main" id="{D77F0655-C9F8-EEF3-263E-A9DBA7B66CBE}"/>
              </a:ext>
            </a:extLst>
          </p:cNvPr>
          <p:cNvSpPr txBox="1"/>
          <p:nvPr/>
        </p:nvSpPr>
        <p:spPr>
          <a:xfrm>
            <a:off x="1528961" y="5677369"/>
            <a:ext cx="9153127" cy="369332"/>
          </a:xfrm>
          <a:prstGeom prst="rect">
            <a:avLst/>
          </a:prstGeom>
          <a:noFill/>
        </p:spPr>
        <p:txBody>
          <a:bodyPr wrap="square" rtlCol="0">
            <a:spAutoFit/>
          </a:bodyPr>
          <a:lstStyle/>
          <a:p>
            <a:r>
              <a:rPr kumimoji="1" lang="en-US" altLang="ja-JP" dirty="0" err="1"/>
              <a:t>best_param</a:t>
            </a:r>
            <a:r>
              <a:rPr kumimoji="1" lang="en-US" altLang="ja-JP" dirty="0"/>
              <a:t> = {'</a:t>
            </a:r>
            <a:r>
              <a:rPr kumimoji="1" lang="en-US" altLang="ja-JP" dirty="0" err="1"/>
              <a:t>n_estimators</a:t>
            </a:r>
            <a:r>
              <a:rPr kumimoji="1" lang="en-US" altLang="ja-JP" dirty="0"/>
              <a:t>’: [150], ‘</a:t>
            </a:r>
            <a:r>
              <a:rPr kumimoji="1" lang="en-US" altLang="ja-JP" dirty="0" err="1"/>
              <a:t>max_features</a:t>
            </a:r>
            <a:r>
              <a:rPr kumimoji="1" lang="en-US" altLang="ja-JP" dirty="0"/>
              <a:t>’: (‘log2’)}</a:t>
            </a:r>
            <a:endParaRPr kumimoji="1" lang="ja-JP" altLang="en-US" dirty="0"/>
          </a:p>
        </p:txBody>
      </p:sp>
    </p:spTree>
    <p:extLst>
      <p:ext uri="{BB962C8B-B14F-4D97-AF65-F5344CB8AC3E}">
        <p14:creationId xmlns:p14="http://schemas.microsoft.com/office/powerpoint/2010/main" val="191175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未知の期間の予測の高さが若干正しくなった？</a:t>
            </a:r>
            <a:endParaRPr lang="en-US" altLang="ja-JP" sz="2800" dirty="0"/>
          </a:p>
        </p:txBody>
      </p:sp>
      <p:sp>
        <p:nvSpPr>
          <p:cNvPr id="7" name="テキスト ボックス 6">
            <a:extLst>
              <a:ext uri="{FF2B5EF4-FFF2-40B4-BE49-F238E27FC236}">
                <a16:creationId xmlns:a16="http://schemas.microsoft.com/office/drawing/2014/main" id="{62002F6B-FD0D-A3CB-4C7E-F8C911384B3D}"/>
              </a:ext>
            </a:extLst>
          </p:cNvPr>
          <p:cNvSpPr txBox="1"/>
          <p:nvPr/>
        </p:nvSpPr>
        <p:spPr>
          <a:xfrm>
            <a:off x="1246202" y="5542480"/>
            <a:ext cx="4323951" cy="338554"/>
          </a:xfrm>
          <a:prstGeom prst="rect">
            <a:avLst/>
          </a:prstGeom>
          <a:noFill/>
        </p:spPr>
        <p:txBody>
          <a:bodyPr wrap="square" rtlCol="0">
            <a:spAutoFit/>
          </a:bodyPr>
          <a:lstStyle/>
          <a:p>
            <a:pPr algn="ctr"/>
            <a:r>
              <a:rPr kumimoji="1" lang="ja-JP" altLang="en-US" sz="1600" dirty="0"/>
              <a:t>学習期間に対する推定結果</a:t>
            </a:r>
          </a:p>
        </p:txBody>
      </p:sp>
      <p:sp>
        <p:nvSpPr>
          <p:cNvPr id="11" name="テキスト ボックス 10">
            <a:extLst>
              <a:ext uri="{FF2B5EF4-FFF2-40B4-BE49-F238E27FC236}">
                <a16:creationId xmlns:a16="http://schemas.microsoft.com/office/drawing/2014/main" id="{83CDC2D3-F971-16E2-13C2-EAF68EAC5947}"/>
              </a:ext>
            </a:extLst>
          </p:cNvPr>
          <p:cNvSpPr txBox="1"/>
          <p:nvPr/>
        </p:nvSpPr>
        <p:spPr>
          <a:xfrm>
            <a:off x="6877250" y="5542480"/>
            <a:ext cx="4323951" cy="338554"/>
          </a:xfrm>
          <a:prstGeom prst="rect">
            <a:avLst/>
          </a:prstGeom>
          <a:noFill/>
        </p:spPr>
        <p:txBody>
          <a:bodyPr wrap="square" rtlCol="0">
            <a:spAutoFit/>
          </a:bodyPr>
          <a:lstStyle/>
          <a:p>
            <a:pPr algn="ctr"/>
            <a:r>
              <a:rPr kumimoji="1" lang="ja-JP" altLang="en-US" sz="1600" dirty="0"/>
              <a:t>予測期間に対する予測結果</a:t>
            </a:r>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246202" y="1624995"/>
            <a:ext cx="4323951" cy="338554"/>
          </a:xfrm>
          <a:prstGeom prst="rect">
            <a:avLst/>
          </a:prstGeom>
          <a:noFill/>
        </p:spPr>
        <p:txBody>
          <a:bodyPr wrap="square" rtlCol="0">
            <a:spAutoFit/>
          </a:bodyPr>
          <a:lstStyle/>
          <a:p>
            <a:pPr algn="ctr"/>
            <a:r>
              <a:rPr kumimoji="1" lang="en-US" altLang="ja-JP" sz="1600" dirty="0"/>
              <a:t>2022/5/1 – 2022/8/31</a:t>
            </a:r>
            <a:endParaRPr kumimoji="1" lang="ja-JP" altLang="en-US" sz="1600" dirty="0"/>
          </a:p>
        </p:txBody>
      </p:sp>
      <p:sp>
        <p:nvSpPr>
          <p:cNvPr id="13" name="テキスト ボックス 12">
            <a:extLst>
              <a:ext uri="{FF2B5EF4-FFF2-40B4-BE49-F238E27FC236}">
                <a16:creationId xmlns:a16="http://schemas.microsoft.com/office/drawing/2014/main" id="{8F4AD858-93F9-0936-7266-FB37EFB04E27}"/>
              </a:ext>
            </a:extLst>
          </p:cNvPr>
          <p:cNvSpPr txBox="1"/>
          <p:nvPr/>
        </p:nvSpPr>
        <p:spPr>
          <a:xfrm>
            <a:off x="6877250" y="1624995"/>
            <a:ext cx="4323951" cy="338554"/>
          </a:xfrm>
          <a:prstGeom prst="rect">
            <a:avLst/>
          </a:prstGeom>
          <a:noFill/>
        </p:spPr>
        <p:txBody>
          <a:bodyPr wrap="square" rtlCol="0">
            <a:spAutoFit/>
          </a:bodyPr>
          <a:lstStyle/>
          <a:p>
            <a:pPr algn="ctr"/>
            <a:r>
              <a:rPr kumimoji="1" lang="en-US" altLang="ja-JP" sz="1600" dirty="0"/>
              <a:t>2022/9/1 – 2022/11/20</a:t>
            </a:r>
            <a:endParaRPr kumimoji="1" lang="ja-JP" altLang="en-US" sz="1600" dirty="0"/>
          </a:p>
        </p:txBody>
      </p:sp>
      <p:pic>
        <p:nvPicPr>
          <p:cNvPr id="6" name="図 5" descr="グラフ&#10;&#10;自動的に生成された説明">
            <a:extLst>
              <a:ext uri="{FF2B5EF4-FFF2-40B4-BE49-F238E27FC236}">
                <a16:creationId xmlns:a16="http://schemas.microsoft.com/office/drawing/2014/main" id="{E5BFB3B3-BB5E-4087-8D39-F650E33BA41C}"/>
              </a:ext>
            </a:extLst>
          </p:cNvPr>
          <p:cNvPicPr>
            <a:picLocks noChangeAspect="1"/>
          </p:cNvPicPr>
          <p:nvPr/>
        </p:nvPicPr>
        <p:blipFill>
          <a:blip r:embed="rId2"/>
          <a:stretch>
            <a:fillRect/>
          </a:stretch>
        </p:blipFill>
        <p:spPr>
          <a:xfrm>
            <a:off x="774700" y="2007669"/>
            <a:ext cx="5266954" cy="3502159"/>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D5A661EB-35AF-7EEA-DD84-D6AB9369D82F}"/>
              </a:ext>
            </a:extLst>
          </p:cNvPr>
          <p:cNvPicPr>
            <a:picLocks noChangeAspect="1"/>
          </p:cNvPicPr>
          <p:nvPr/>
        </p:nvPicPr>
        <p:blipFill>
          <a:blip r:embed="rId3"/>
          <a:stretch>
            <a:fillRect/>
          </a:stretch>
        </p:blipFill>
        <p:spPr>
          <a:xfrm>
            <a:off x="6396604" y="2007669"/>
            <a:ext cx="5285242" cy="3502159"/>
          </a:xfrm>
          <a:prstGeom prst="rect">
            <a:avLst/>
          </a:prstGeom>
        </p:spPr>
      </p:pic>
      <p:sp>
        <p:nvSpPr>
          <p:cNvPr id="15" name="吹き出し: 角を丸めた四角形 14">
            <a:extLst>
              <a:ext uri="{FF2B5EF4-FFF2-40B4-BE49-F238E27FC236}">
                <a16:creationId xmlns:a16="http://schemas.microsoft.com/office/drawing/2014/main" id="{60B46802-0BF3-F73F-F21A-E6DE23F28158}"/>
              </a:ext>
            </a:extLst>
          </p:cNvPr>
          <p:cNvSpPr/>
          <p:nvPr/>
        </p:nvSpPr>
        <p:spPr>
          <a:xfrm>
            <a:off x="8486774" y="4140920"/>
            <a:ext cx="1911247" cy="413088"/>
          </a:xfrm>
          <a:prstGeom prst="wedgeRoundRectCallout">
            <a:avLst>
              <a:gd name="adj1" fmla="val 9623"/>
              <a:gd name="adj2" fmla="val -13701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10/23</a:t>
            </a:r>
            <a:r>
              <a:rPr lang="ja-JP" altLang="en-US" sz="1400" dirty="0"/>
              <a:t>の急変がない</a:t>
            </a:r>
          </a:p>
        </p:txBody>
      </p:sp>
      <p:sp>
        <p:nvSpPr>
          <p:cNvPr id="17" name="吹き出し: 角を丸めた四角形 16">
            <a:extLst>
              <a:ext uri="{FF2B5EF4-FFF2-40B4-BE49-F238E27FC236}">
                <a16:creationId xmlns:a16="http://schemas.microsoft.com/office/drawing/2014/main" id="{86E31FA1-8D54-E6F8-5E73-2722AF13B9AE}"/>
              </a:ext>
            </a:extLst>
          </p:cNvPr>
          <p:cNvSpPr/>
          <p:nvPr/>
        </p:nvSpPr>
        <p:spPr>
          <a:xfrm>
            <a:off x="9105900" y="2444456"/>
            <a:ext cx="2811279" cy="545248"/>
          </a:xfrm>
          <a:prstGeom prst="wedgeRoundRectCallout">
            <a:avLst>
              <a:gd name="adj1" fmla="val -21416"/>
              <a:gd name="adj2" fmla="val 823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この期間の外れを除外すると、</a:t>
            </a:r>
            <a:endParaRPr lang="en-US" altLang="ja-JP" sz="1400" dirty="0"/>
          </a:p>
          <a:p>
            <a:pPr algn="ctr"/>
            <a:r>
              <a:rPr lang="ja-JP" altLang="en-US" sz="1400" dirty="0"/>
              <a:t>高さは正しいかも</a:t>
            </a:r>
            <a:endParaRPr lang="en-US" altLang="ja-JP" sz="1400" dirty="0"/>
          </a:p>
        </p:txBody>
      </p:sp>
    </p:spTree>
    <p:extLst>
      <p:ext uri="{BB962C8B-B14F-4D97-AF65-F5344CB8AC3E}">
        <p14:creationId xmlns:p14="http://schemas.microsoft.com/office/powerpoint/2010/main" val="1567452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ィカル ユーザー インターフェイス, アプリケーション, Word&#10;&#10;自動的に生成された説明">
            <a:extLst>
              <a:ext uri="{FF2B5EF4-FFF2-40B4-BE49-F238E27FC236}">
                <a16:creationId xmlns:a16="http://schemas.microsoft.com/office/drawing/2014/main" id="{FC7F2104-F071-527D-7B8B-C4E2F1ED78DF}"/>
              </a:ext>
            </a:extLst>
          </p:cNvPr>
          <p:cNvPicPr>
            <a:picLocks noChangeAspect="1"/>
          </p:cNvPicPr>
          <p:nvPr/>
        </p:nvPicPr>
        <p:blipFill>
          <a:blip r:embed="rId2"/>
          <a:stretch>
            <a:fillRect/>
          </a:stretch>
        </p:blipFill>
        <p:spPr>
          <a:xfrm>
            <a:off x="4735549" y="2356526"/>
            <a:ext cx="7199077" cy="3488403"/>
          </a:xfrm>
          <a:prstGeom prst="rect">
            <a:avLst/>
          </a:prstGeom>
        </p:spPr>
      </p:pic>
      <p:pic>
        <p:nvPicPr>
          <p:cNvPr id="7" name="図 6" descr="グラフ, ウォーターフォール図&#10;&#10;中程度の精度で自動的に生成された説明">
            <a:extLst>
              <a:ext uri="{FF2B5EF4-FFF2-40B4-BE49-F238E27FC236}">
                <a16:creationId xmlns:a16="http://schemas.microsoft.com/office/drawing/2014/main" id="{D6192D01-7CDF-75EF-5D9A-0366E6C36787}"/>
              </a:ext>
            </a:extLst>
          </p:cNvPr>
          <p:cNvPicPr>
            <a:picLocks noChangeAspect="1"/>
          </p:cNvPicPr>
          <p:nvPr/>
        </p:nvPicPr>
        <p:blipFill>
          <a:blip r:embed="rId3"/>
          <a:stretch>
            <a:fillRect/>
          </a:stretch>
        </p:blipFill>
        <p:spPr>
          <a:xfrm>
            <a:off x="257375" y="2246215"/>
            <a:ext cx="3933626" cy="3852797"/>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a:t>
            </a:r>
            <a:r>
              <a:rPr kumimoji="1" lang="ja-JP" altLang="en-US" dirty="0"/>
              <a:t>の水質予測のための分析 </a:t>
            </a:r>
            <a:r>
              <a:rPr kumimoji="1" lang="en-US" altLang="ja-JP" dirty="0"/>
              <a:t>[</a:t>
            </a:r>
            <a:r>
              <a:rPr kumimoji="1" lang="ja-JP" altLang="en-US" dirty="0"/>
              <a:t>追加</a:t>
            </a:r>
            <a:r>
              <a:rPr kumimoji="1" lang="en-US" altLang="ja-JP"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水質予測</a:t>
            </a:r>
            <a:endParaRPr kumimoji="1" lang="ja-JP" altLang="en-US" sz="1600" b="1" dirty="0">
              <a:solidFill>
                <a:schemeClr val="bg1"/>
              </a:solidFill>
            </a:endParaRPr>
          </a:p>
        </p:txBody>
      </p:sp>
      <p:sp>
        <p:nvSpPr>
          <p:cNvPr id="4" name="テキスト プレースホルダー 2">
            <a:extLst>
              <a:ext uri="{FF2B5EF4-FFF2-40B4-BE49-F238E27FC236}">
                <a16:creationId xmlns:a16="http://schemas.microsoft.com/office/drawing/2014/main" id="{D7AEB29C-F780-735F-2ED4-3963543C9C14}"/>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この変数・データだけでは、モデリングに改善の余地が少ないことを示唆。</a:t>
            </a:r>
            <a:endParaRPr lang="en-US" altLang="ja-JP" sz="2800" dirty="0"/>
          </a:p>
        </p:txBody>
      </p:sp>
      <p:sp>
        <p:nvSpPr>
          <p:cNvPr id="12" name="テキスト ボックス 11">
            <a:extLst>
              <a:ext uri="{FF2B5EF4-FFF2-40B4-BE49-F238E27FC236}">
                <a16:creationId xmlns:a16="http://schemas.microsoft.com/office/drawing/2014/main" id="{A4D9103E-0B0E-03B4-ABF5-5F2657BCE6C7}"/>
              </a:ext>
            </a:extLst>
          </p:cNvPr>
          <p:cNvSpPr txBox="1"/>
          <p:nvPr/>
        </p:nvSpPr>
        <p:spPr>
          <a:xfrm>
            <a:off x="162124" y="1590556"/>
            <a:ext cx="4323951" cy="369332"/>
          </a:xfrm>
          <a:prstGeom prst="rect">
            <a:avLst/>
          </a:prstGeom>
          <a:noFill/>
        </p:spPr>
        <p:txBody>
          <a:bodyPr wrap="square" rtlCol="0">
            <a:spAutoFit/>
          </a:bodyPr>
          <a:lstStyle/>
          <a:p>
            <a:pPr algn="ctr"/>
            <a:r>
              <a:rPr kumimoji="1" lang="ja-JP" altLang="en-US" dirty="0"/>
              <a:t>各特徴量のモデルにおける重要度</a:t>
            </a:r>
          </a:p>
        </p:txBody>
      </p:sp>
      <p:sp>
        <p:nvSpPr>
          <p:cNvPr id="17" name="テキスト ボックス 16">
            <a:extLst>
              <a:ext uri="{FF2B5EF4-FFF2-40B4-BE49-F238E27FC236}">
                <a16:creationId xmlns:a16="http://schemas.microsoft.com/office/drawing/2014/main" id="{039E95C5-AF6A-651A-574B-8648DC496145}"/>
              </a:ext>
            </a:extLst>
          </p:cNvPr>
          <p:cNvSpPr txBox="1"/>
          <p:nvPr/>
        </p:nvSpPr>
        <p:spPr>
          <a:xfrm>
            <a:off x="6312366" y="1590556"/>
            <a:ext cx="4323951" cy="369332"/>
          </a:xfrm>
          <a:prstGeom prst="rect">
            <a:avLst/>
          </a:prstGeom>
          <a:noFill/>
        </p:spPr>
        <p:txBody>
          <a:bodyPr wrap="square" rtlCol="0">
            <a:spAutoFit/>
          </a:bodyPr>
          <a:lstStyle/>
          <a:p>
            <a:pPr algn="ctr"/>
            <a:r>
              <a:rPr kumimoji="1" lang="ja-JP" altLang="en-US" dirty="0"/>
              <a:t>各特徴量に対するモデル出力の平均感度</a:t>
            </a:r>
          </a:p>
        </p:txBody>
      </p:sp>
      <p:sp>
        <p:nvSpPr>
          <p:cNvPr id="19" name="テキスト ボックス 18">
            <a:extLst>
              <a:ext uri="{FF2B5EF4-FFF2-40B4-BE49-F238E27FC236}">
                <a16:creationId xmlns:a16="http://schemas.microsoft.com/office/drawing/2014/main" id="{1241BEC3-E182-D3C3-9EE3-267ED99D4682}"/>
              </a:ext>
            </a:extLst>
          </p:cNvPr>
          <p:cNvSpPr txBox="1"/>
          <p:nvPr/>
        </p:nvSpPr>
        <p:spPr>
          <a:xfrm>
            <a:off x="699776" y="2695080"/>
            <a:ext cx="704651" cy="338554"/>
          </a:xfrm>
          <a:prstGeom prst="rect">
            <a:avLst/>
          </a:prstGeom>
          <a:noFill/>
        </p:spPr>
        <p:txBody>
          <a:bodyPr wrap="square" rtlCol="0">
            <a:spAutoFit/>
          </a:bodyPr>
          <a:lstStyle/>
          <a:p>
            <a:pPr algn="ctr"/>
            <a:r>
              <a:rPr kumimoji="1" lang="ja-JP" altLang="en-US" sz="1600" dirty="0"/>
              <a:t>圧力</a:t>
            </a:r>
          </a:p>
        </p:txBody>
      </p:sp>
      <p:sp>
        <p:nvSpPr>
          <p:cNvPr id="22" name="テキスト ボックス 21">
            <a:extLst>
              <a:ext uri="{FF2B5EF4-FFF2-40B4-BE49-F238E27FC236}">
                <a16:creationId xmlns:a16="http://schemas.microsoft.com/office/drawing/2014/main" id="{658B5488-2670-615D-31E9-9BFF9BF3621B}"/>
              </a:ext>
            </a:extLst>
          </p:cNvPr>
          <p:cNvSpPr txBox="1"/>
          <p:nvPr/>
        </p:nvSpPr>
        <p:spPr>
          <a:xfrm>
            <a:off x="699776"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permutation feature importance</a:t>
            </a:r>
            <a:r>
              <a:rPr kumimoji="1" lang="ja-JP" altLang="en-US" sz="1400" dirty="0"/>
              <a:t>）</a:t>
            </a:r>
          </a:p>
        </p:txBody>
      </p:sp>
      <p:sp>
        <p:nvSpPr>
          <p:cNvPr id="23" name="テキスト ボックス 22">
            <a:extLst>
              <a:ext uri="{FF2B5EF4-FFF2-40B4-BE49-F238E27FC236}">
                <a16:creationId xmlns:a16="http://schemas.microsoft.com/office/drawing/2014/main" id="{2082A351-F27B-332C-830D-F5095AA2C657}"/>
              </a:ext>
            </a:extLst>
          </p:cNvPr>
          <p:cNvSpPr txBox="1"/>
          <p:nvPr/>
        </p:nvSpPr>
        <p:spPr>
          <a:xfrm>
            <a:off x="6850017" y="1906601"/>
            <a:ext cx="3248649" cy="307777"/>
          </a:xfrm>
          <a:prstGeom prst="rect">
            <a:avLst/>
          </a:prstGeom>
          <a:noFill/>
        </p:spPr>
        <p:txBody>
          <a:bodyPr wrap="square" rtlCol="0">
            <a:spAutoFit/>
          </a:bodyPr>
          <a:lstStyle/>
          <a:p>
            <a:pPr algn="ctr"/>
            <a:r>
              <a:rPr kumimoji="1" lang="ja-JP" altLang="en-US" sz="1400" dirty="0"/>
              <a:t>（</a:t>
            </a:r>
            <a:r>
              <a:rPr kumimoji="1" lang="en-US" altLang="ja-JP" sz="1400" dirty="0"/>
              <a:t>partial dependence plot</a:t>
            </a:r>
            <a:r>
              <a:rPr kumimoji="1" lang="ja-JP" altLang="en-US" sz="1400" dirty="0"/>
              <a:t>）</a:t>
            </a:r>
          </a:p>
        </p:txBody>
      </p:sp>
      <p:sp>
        <p:nvSpPr>
          <p:cNvPr id="25" name="テキスト ボックス 24">
            <a:extLst>
              <a:ext uri="{FF2B5EF4-FFF2-40B4-BE49-F238E27FC236}">
                <a16:creationId xmlns:a16="http://schemas.microsoft.com/office/drawing/2014/main" id="{A31C2BC6-A90C-C4C1-0ED5-43AB645E0A0E}"/>
              </a:ext>
            </a:extLst>
          </p:cNvPr>
          <p:cNvSpPr txBox="1"/>
          <p:nvPr/>
        </p:nvSpPr>
        <p:spPr>
          <a:xfrm>
            <a:off x="6322223" y="2412367"/>
            <a:ext cx="704651" cy="338554"/>
          </a:xfrm>
          <a:prstGeom prst="rect">
            <a:avLst/>
          </a:prstGeom>
          <a:noFill/>
        </p:spPr>
        <p:txBody>
          <a:bodyPr wrap="square" rtlCol="0">
            <a:spAutoFit/>
          </a:bodyPr>
          <a:lstStyle/>
          <a:p>
            <a:pPr algn="ctr"/>
            <a:r>
              <a:rPr kumimoji="1" lang="ja-JP" altLang="en-US" sz="1600" dirty="0"/>
              <a:t>圧力</a:t>
            </a:r>
          </a:p>
        </p:txBody>
      </p:sp>
      <p:sp>
        <p:nvSpPr>
          <p:cNvPr id="26" name="テキスト ボックス 25">
            <a:extLst>
              <a:ext uri="{FF2B5EF4-FFF2-40B4-BE49-F238E27FC236}">
                <a16:creationId xmlns:a16="http://schemas.microsoft.com/office/drawing/2014/main" id="{2664A76E-E2F4-1027-6F67-84503AEAD4F4}"/>
              </a:ext>
            </a:extLst>
          </p:cNvPr>
          <p:cNvSpPr txBox="1"/>
          <p:nvPr/>
        </p:nvSpPr>
        <p:spPr>
          <a:xfrm>
            <a:off x="6850018" y="5887484"/>
            <a:ext cx="5157764" cy="369332"/>
          </a:xfrm>
          <a:prstGeom prst="rect">
            <a:avLst/>
          </a:prstGeom>
          <a:noFill/>
        </p:spPr>
        <p:txBody>
          <a:bodyPr wrap="square" rtlCol="0">
            <a:spAutoFit/>
          </a:bodyPr>
          <a:lstStyle/>
          <a:p>
            <a:pPr algn="ctr"/>
            <a:r>
              <a:rPr kumimoji="1" lang="ja-JP" altLang="en-US" dirty="0"/>
              <a:t>このモデルは、圧力・</a:t>
            </a:r>
            <a:r>
              <a:rPr kumimoji="1" lang="en-US" altLang="ja-JP" dirty="0"/>
              <a:t>Inhibitor</a:t>
            </a:r>
            <a:r>
              <a:rPr kumimoji="1" lang="ja-JP" altLang="en-US" dirty="0"/>
              <a:t>に依存</a:t>
            </a:r>
          </a:p>
        </p:txBody>
      </p:sp>
    </p:spTree>
    <p:extLst>
      <p:ext uri="{BB962C8B-B14F-4D97-AF65-F5344CB8AC3E}">
        <p14:creationId xmlns:p14="http://schemas.microsoft.com/office/powerpoint/2010/main" val="3697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System of Systems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システムは下記を満たすものであると定義</a:t>
            </a:r>
            <a:endParaRPr lang="en-US" altLang="ja-JP" dirty="0"/>
          </a:p>
          <a:p>
            <a:pPr lvl="1"/>
            <a:r>
              <a:rPr lang="ja-JP" altLang="en-US" dirty="0"/>
              <a:t>ある特定の機能を実行するために組織化された要素群の集まり</a:t>
            </a:r>
            <a:endParaRPr lang="en-US" altLang="ja-JP" dirty="0"/>
          </a:p>
          <a:p>
            <a:pPr lvl="1"/>
            <a:r>
              <a:rPr lang="ja-JP" altLang="en-US" dirty="0"/>
              <a:t>いかなる個々の要素にも還元できない振る舞いや機能を生成する要素群の集まり</a:t>
            </a:r>
            <a:endParaRPr lang="en-US" altLang="ja-JP" dirty="0"/>
          </a:p>
          <a:p>
            <a:r>
              <a:rPr lang="en-US" altLang="ja-JP" dirty="0"/>
              <a:t>SoS</a:t>
            </a:r>
            <a:r>
              <a:rPr lang="ja-JP" altLang="en-US" dirty="0"/>
              <a:t>の定義</a:t>
            </a:r>
            <a:endParaRPr lang="en-US" altLang="ja-JP" dirty="0"/>
          </a:p>
          <a:p>
            <a:pPr lvl="1"/>
            <a:r>
              <a:rPr lang="ja-JP" altLang="en-US" dirty="0"/>
              <a:t>要素システムの運用的独立性</a:t>
            </a:r>
            <a:endParaRPr lang="en-US" altLang="ja-JP" dirty="0"/>
          </a:p>
          <a:p>
            <a:pPr lvl="2"/>
            <a:r>
              <a:rPr lang="en-US" altLang="ja-JP" sz="1800" dirty="0"/>
              <a:t>SoS</a:t>
            </a:r>
            <a:r>
              <a:rPr lang="ja-JP" altLang="en-US" sz="1800" dirty="0"/>
              <a:t>が要素システムに分解された場合でも、要素システムは有用なものとしてここ独立に動作する</a:t>
            </a:r>
            <a:endParaRPr lang="en-US" altLang="ja-JP" sz="1800" dirty="0"/>
          </a:p>
          <a:p>
            <a:pPr lvl="1"/>
            <a:r>
              <a:rPr lang="ja-JP" altLang="en-US" dirty="0"/>
              <a:t>要素システムの管理的独立性</a:t>
            </a:r>
            <a:endParaRPr lang="en-US" altLang="ja-JP" dirty="0"/>
          </a:p>
          <a:p>
            <a:pPr lvl="2"/>
            <a:r>
              <a:rPr lang="ja-JP" altLang="en-US" sz="1800" dirty="0"/>
              <a:t>システムを動作させる</a:t>
            </a:r>
            <a:r>
              <a:rPr lang="en-US" altLang="ja-JP" sz="1800" dirty="0"/>
              <a:t>/</a:t>
            </a:r>
            <a:r>
              <a:rPr lang="ja-JP" altLang="en-US" sz="1800" dirty="0"/>
              <a:t>させないといったシステムの管理権限も個々の要素システムが有する</a:t>
            </a:r>
            <a:endParaRPr lang="en-US" altLang="ja-JP" sz="1800" dirty="0"/>
          </a:p>
          <a:p>
            <a:pPr lvl="2"/>
            <a:r>
              <a:rPr lang="en-US" altLang="ja-JP" sz="1800" dirty="0"/>
              <a:t>SoS</a:t>
            </a:r>
            <a:r>
              <a:rPr lang="ja-JP" altLang="en-US" sz="1800" dirty="0"/>
              <a:t>として連携して用いられる場合も要素システムは独立に運用可能な存在である</a:t>
            </a:r>
            <a:endParaRPr lang="en-US" altLang="ja-JP" sz="1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20</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最適化プロトコル案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下記を構成し始めている。</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背景整理</a:t>
            </a:r>
          </a:p>
        </p:txBody>
      </p:sp>
      <p:sp>
        <p:nvSpPr>
          <p:cNvPr id="21" name="矢印: 五方向 20">
            <a:extLst>
              <a:ext uri="{FF2B5EF4-FFF2-40B4-BE49-F238E27FC236}">
                <a16:creationId xmlns:a16="http://schemas.microsoft.com/office/drawing/2014/main" id="{3CA66C9E-22F9-3485-51A6-031FB06270AA}"/>
              </a:ext>
            </a:extLst>
          </p:cNvPr>
          <p:cNvSpPr/>
          <p:nvPr/>
        </p:nvSpPr>
        <p:spPr>
          <a:xfrm rot="5400000">
            <a:off x="752874" y="1786804"/>
            <a:ext cx="912046" cy="1562365"/>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main</a:t>
            </a:r>
            <a:endParaRPr kumimoji="1" lang="ja-JP" altLang="en-US" b="1" dirty="0">
              <a:solidFill>
                <a:schemeClr val="bg1"/>
              </a:solidFill>
            </a:endParaRPr>
          </a:p>
        </p:txBody>
      </p:sp>
      <p:sp>
        <p:nvSpPr>
          <p:cNvPr id="23" name="矢印: 五方向 22">
            <a:extLst>
              <a:ext uri="{FF2B5EF4-FFF2-40B4-BE49-F238E27FC236}">
                <a16:creationId xmlns:a16="http://schemas.microsoft.com/office/drawing/2014/main" id="{BDEB934F-EBF8-1E75-4E90-7841E66DB52D}"/>
              </a:ext>
            </a:extLst>
          </p:cNvPr>
          <p:cNvSpPr/>
          <p:nvPr/>
        </p:nvSpPr>
        <p:spPr>
          <a:xfrm rot="5400000">
            <a:off x="2784642" y="2938878"/>
            <a:ext cx="942270" cy="1608952"/>
          </a:xfrm>
          <a:prstGeom prst="homePlate">
            <a:avLst>
              <a:gd name="adj" fmla="val 2087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b="1" dirty="0">
                <a:solidFill>
                  <a:schemeClr val="bg1"/>
                </a:solidFill>
              </a:rPr>
              <a:t>アルゴリズム部</a:t>
            </a:r>
          </a:p>
        </p:txBody>
      </p:sp>
      <p:sp>
        <p:nvSpPr>
          <p:cNvPr id="26" name="矢印: 五方向 25">
            <a:extLst>
              <a:ext uri="{FF2B5EF4-FFF2-40B4-BE49-F238E27FC236}">
                <a16:creationId xmlns:a16="http://schemas.microsoft.com/office/drawing/2014/main" id="{6A2BB13D-C556-6839-6E92-D06BCF0DDCAB}"/>
              </a:ext>
            </a:extLst>
          </p:cNvPr>
          <p:cNvSpPr/>
          <p:nvPr/>
        </p:nvSpPr>
        <p:spPr>
          <a:xfrm rot="5400000">
            <a:off x="2784642" y="1798171"/>
            <a:ext cx="942270" cy="1608952"/>
          </a:xfrm>
          <a:prstGeom prst="homePlate">
            <a:avLst>
              <a:gd name="adj" fmla="val 1992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b="1" dirty="0">
                <a:solidFill>
                  <a:schemeClr val="bg1"/>
                </a:solidFill>
              </a:rPr>
              <a:t>問題定義部</a:t>
            </a:r>
          </a:p>
        </p:txBody>
      </p:sp>
      <p:sp>
        <p:nvSpPr>
          <p:cNvPr id="28" name="テキスト ボックス 27">
            <a:extLst>
              <a:ext uri="{FF2B5EF4-FFF2-40B4-BE49-F238E27FC236}">
                <a16:creationId xmlns:a16="http://schemas.microsoft.com/office/drawing/2014/main" id="{62632B90-80E4-9820-F251-D210EF28A260}"/>
              </a:ext>
            </a:extLst>
          </p:cNvPr>
          <p:cNvSpPr txBox="1"/>
          <p:nvPr/>
        </p:nvSpPr>
        <p:spPr>
          <a:xfrm>
            <a:off x="4751738" y="2233315"/>
            <a:ext cx="4988961" cy="646331"/>
          </a:xfrm>
          <a:prstGeom prst="rect">
            <a:avLst/>
          </a:prstGeom>
          <a:noFill/>
        </p:spPr>
        <p:txBody>
          <a:bodyPr wrap="square" rtlCol="0">
            <a:spAutoFit/>
          </a:bodyPr>
          <a:lstStyle/>
          <a:p>
            <a:r>
              <a:rPr kumimoji="1" lang="ja-JP" altLang="en-US" b="1" dirty="0"/>
              <a:t>目的関数、制約条件、最適化変数定義など</a:t>
            </a:r>
            <a:endParaRPr kumimoji="1" lang="en-US" altLang="ja-JP" b="1" dirty="0"/>
          </a:p>
          <a:p>
            <a:r>
              <a:rPr kumimoji="1" lang="ja-JP" altLang="en-US" b="1" dirty="0"/>
              <a:t>（ここで外部のモデルも呼び出す）</a:t>
            </a:r>
          </a:p>
        </p:txBody>
      </p:sp>
      <p:sp>
        <p:nvSpPr>
          <p:cNvPr id="30" name="テキスト ボックス 29">
            <a:extLst>
              <a:ext uri="{FF2B5EF4-FFF2-40B4-BE49-F238E27FC236}">
                <a16:creationId xmlns:a16="http://schemas.microsoft.com/office/drawing/2014/main" id="{049A2E2E-49E3-BB7A-BFD3-DA73B93B34FD}"/>
              </a:ext>
            </a:extLst>
          </p:cNvPr>
          <p:cNvSpPr txBox="1"/>
          <p:nvPr/>
        </p:nvSpPr>
        <p:spPr>
          <a:xfrm>
            <a:off x="4751738" y="3398698"/>
            <a:ext cx="4849026" cy="369332"/>
          </a:xfrm>
          <a:prstGeom prst="rect">
            <a:avLst/>
          </a:prstGeom>
          <a:noFill/>
        </p:spPr>
        <p:txBody>
          <a:bodyPr wrap="square" rtlCol="0">
            <a:spAutoFit/>
          </a:bodyPr>
          <a:lstStyle/>
          <a:p>
            <a:r>
              <a:rPr kumimoji="1" lang="ja-JP" altLang="en-US" b="1" dirty="0"/>
              <a:t>最適化を解く部分</a:t>
            </a:r>
          </a:p>
        </p:txBody>
      </p:sp>
    </p:spTree>
    <p:extLst>
      <p:ext uri="{BB962C8B-B14F-4D97-AF65-F5344CB8AC3E}">
        <p14:creationId xmlns:p14="http://schemas.microsoft.com/office/powerpoint/2010/main" val="2232577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72670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8" name="テキスト プレースホルダー 2">
            <a:extLst>
              <a:ext uri="{FF2B5EF4-FFF2-40B4-BE49-F238E27FC236}">
                <a16:creationId xmlns:a16="http://schemas.microsoft.com/office/drawing/2014/main" id="{CE049596-26DB-4181-B335-6C4B911FA2A6}"/>
              </a:ext>
            </a:extLst>
          </p:cNvPr>
          <p:cNvSpPr txBox="1">
            <a:spLocks/>
          </p:cNvSpPr>
          <p:nvPr/>
        </p:nvSpPr>
        <p:spPr>
          <a:xfrm>
            <a:off x="408178" y="921833"/>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多目的アプローチ以外に、制約違反量削減優先も採用した。</a:t>
            </a:r>
            <a:endParaRPr lang="en-US" altLang="ja-JP" sz="2800" dirty="0"/>
          </a:p>
          <a:p>
            <a:pPr lvl="1">
              <a:defRPr/>
            </a:pPr>
            <a:r>
              <a:rPr lang="ja-JP" altLang="en-US" sz="2400" dirty="0"/>
              <a:t>仮説：可能領域への収束の観点では、違反量削減で優秀な近傍生成を使うほうが有利</a:t>
            </a:r>
            <a:endParaRPr lang="en-US" altLang="ja-JP" sz="2400"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4AEB750-904F-47F9-A00C-5614F2A159BF}"/>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29" name="テキスト ボックス 28">
                <a:extLst>
                  <a:ext uri="{FF2B5EF4-FFF2-40B4-BE49-F238E27FC236}">
                    <a16:creationId xmlns:a16="http://schemas.microsoft.com/office/drawing/2014/main" id="{84AEB750-904F-47F9-A00C-5614F2A159BF}"/>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9CD373F0-2167-44CC-9BBB-623949DC869B}"/>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9CD373F0-2167-44CC-9BBB-623949DC869B}"/>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64DE453-CFCF-4371-8452-5EF083998C26}"/>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32" name="表 31">
            <a:extLst>
              <a:ext uri="{FF2B5EF4-FFF2-40B4-BE49-F238E27FC236}">
                <a16:creationId xmlns:a16="http://schemas.microsoft.com/office/drawing/2014/main" id="{9FBBF7D2-18CB-4C80-9FCD-CD555EA1339C}"/>
              </a:ext>
            </a:extLst>
          </p:cNvPr>
          <p:cNvGraphicFramePr>
            <a:graphicFrameLocks noGrp="1"/>
          </p:cNvGraphicFramePr>
          <p:nvPr/>
        </p:nvGraphicFramePr>
        <p:xfrm>
          <a:off x="1026311" y="200176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r>
                        <a:rPr kumimoji="1" lang="ja-JP" altLang="en-US" sz="1600" dirty="0"/>
                        <a:t>／</a:t>
                      </a:r>
                      <a:r>
                        <a:rPr kumimoji="1" lang="en-US" altLang="ja-JP" sz="1600" dirty="0"/>
                        <a:t>JADE</a:t>
                      </a:r>
                      <a:r>
                        <a:rPr kumimoji="1" lang="ja-JP" altLang="en-US" sz="1600" dirty="0"/>
                        <a:t>／</a:t>
                      </a:r>
                      <a:r>
                        <a:rPr kumimoji="1" lang="en-US" altLang="ja-JP" sz="1600" dirty="0"/>
                        <a:t>SHADE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33" name="テキスト ボックス 32">
            <a:extLst>
              <a:ext uri="{FF2B5EF4-FFF2-40B4-BE49-F238E27FC236}">
                <a16:creationId xmlns:a16="http://schemas.microsoft.com/office/drawing/2014/main" id="{48EEC470-A37A-4B96-8BB0-F5110EA35D4E}"/>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34" name="左中かっこ 33">
            <a:extLst>
              <a:ext uri="{FF2B5EF4-FFF2-40B4-BE49-F238E27FC236}">
                <a16:creationId xmlns:a16="http://schemas.microsoft.com/office/drawing/2014/main" id="{5137A4E7-0673-4964-83D3-15CDCEC8DCC7}"/>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671F751-8483-473C-B1D6-D530F16F80F6}"/>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57" name="テキスト ボックス 56">
            <a:extLst>
              <a:ext uri="{FF2B5EF4-FFF2-40B4-BE49-F238E27FC236}">
                <a16:creationId xmlns:a16="http://schemas.microsoft.com/office/drawing/2014/main" id="{845BC743-A2BD-4CC2-963A-CBB01107F093}"/>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CFA072A-C36B-48D2-BB39-02283C49FEA1}"/>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8" name="テキスト ボックス 57">
                <a:extLst>
                  <a:ext uri="{FF2B5EF4-FFF2-40B4-BE49-F238E27FC236}">
                    <a16:creationId xmlns:a16="http://schemas.microsoft.com/office/drawing/2014/main" id="{DCFA072A-C36B-48D2-BB39-02283C49FEA1}"/>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2143413C-53BB-4D36-B64B-2960C5F34802}"/>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96C3A0E-D717-4C2D-8292-FABB48CEADC1}"/>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60" name="テキスト ボックス 59">
                <a:extLst>
                  <a:ext uri="{FF2B5EF4-FFF2-40B4-BE49-F238E27FC236}">
                    <a16:creationId xmlns:a16="http://schemas.microsoft.com/office/drawing/2014/main" id="{E96C3A0E-D717-4C2D-8292-FABB48CEADC1}"/>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4B4A9879-7879-49B4-9F82-CBAE4330D027}"/>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0EBF8CA9-FB15-424B-B35D-AED7D1B5252A}"/>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63" name="直線コネクタ 62">
            <a:extLst>
              <a:ext uri="{FF2B5EF4-FFF2-40B4-BE49-F238E27FC236}">
                <a16:creationId xmlns:a16="http://schemas.microsoft.com/office/drawing/2014/main" id="{68777B65-FAB5-4964-9417-99EC5099E6D2}"/>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4A8018A-95E6-4EEE-ABC8-76FE3E73776B}"/>
                  </a:ext>
                </a:extLst>
              </p:cNvPr>
              <p:cNvSpPr txBox="1"/>
              <p:nvPr/>
            </p:nvSpPr>
            <p:spPr>
              <a:xfrm>
                <a:off x="787903" y="3606519"/>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64" name="テキスト ボックス 63">
                <a:extLst>
                  <a:ext uri="{FF2B5EF4-FFF2-40B4-BE49-F238E27FC236}">
                    <a16:creationId xmlns:a16="http://schemas.microsoft.com/office/drawing/2014/main" id="{74A8018A-95E6-4EEE-ABC8-76FE3E73776B}"/>
                  </a:ext>
                </a:extLst>
              </p:cNvPr>
              <p:cNvSpPr txBox="1">
                <a:spLocks noRot="1" noChangeAspect="1" noMove="1" noResize="1" noEditPoints="1" noAdjustHandles="1" noChangeArrowheads="1" noChangeShapeType="1" noTextEdit="1"/>
              </p:cNvSpPr>
              <p:nvPr/>
            </p:nvSpPr>
            <p:spPr>
              <a:xfrm>
                <a:off x="787903" y="3606519"/>
                <a:ext cx="4163244" cy="523220"/>
              </a:xfrm>
              <a:prstGeom prst="rect">
                <a:avLst/>
              </a:prstGeom>
              <a:blipFill>
                <a:blip r:embed="rId6"/>
                <a:stretch>
                  <a:fillRect l="-439" t="-2353" b="-11765"/>
                </a:stretch>
              </a:blipFill>
            </p:spPr>
            <p:txBody>
              <a:bodyPr/>
              <a:lstStyle/>
              <a:p>
                <a:r>
                  <a:rPr lang="ja-JP" altLang="en-US">
                    <a:noFill/>
                  </a:rPr>
                  <a:t> </a:t>
                </a:r>
              </a:p>
            </p:txBody>
          </p:sp>
        </mc:Fallback>
      </mc:AlternateContent>
      <p:pic>
        <p:nvPicPr>
          <p:cNvPr id="65" name="図 64">
            <a:extLst>
              <a:ext uri="{FF2B5EF4-FFF2-40B4-BE49-F238E27FC236}">
                <a16:creationId xmlns:a16="http://schemas.microsoft.com/office/drawing/2014/main" id="{9B6482BB-C0FD-4A0E-8E0B-0FD5B9504E3D}"/>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66" name="楕円 65">
            <a:extLst>
              <a:ext uri="{FF2B5EF4-FFF2-40B4-BE49-F238E27FC236}">
                <a16:creationId xmlns:a16="http://schemas.microsoft.com/office/drawing/2014/main" id="{43602D1D-2029-4CCF-A529-C1400C24D103}"/>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63151F19-6E14-40EC-B91A-3BEA6B1BBD2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68" name="楕円 67">
            <a:extLst>
              <a:ext uri="{FF2B5EF4-FFF2-40B4-BE49-F238E27FC236}">
                <a16:creationId xmlns:a16="http://schemas.microsoft.com/office/drawing/2014/main" id="{B91F0D61-427E-43B2-852E-8BB3B42638D3}"/>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1001422E-E42A-4C09-BA9C-1A5ABFC3D40B}"/>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二等辺三角形 69">
            <a:extLst>
              <a:ext uri="{FF2B5EF4-FFF2-40B4-BE49-F238E27FC236}">
                <a16:creationId xmlns:a16="http://schemas.microsoft.com/office/drawing/2014/main" id="{AE901C88-F7B9-4056-9015-6EF93E4200FF}"/>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1B712183-BD01-4C03-A924-48C86F27DE57}"/>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7D9827E4-3224-42BE-B21D-149EA996CDC1}"/>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507AC4E1-B253-41C2-AB6C-67FB11943396}"/>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74" name="楕円 73">
            <a:extLst>
              <a:ext uri="{FF2B5EF4-FFF2-40B4-BE49-F238E27FC236}">
                <a16:creationId xmlns:a16="http://schemas.microsoft.com/office/drawing/2014/main" id="{1CE11A7F-4A12-413C-87A6-46F14F5A2E76}"/>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BC1EA19C-E919-453D-AF65-DF34D291D06C}"/>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楕円 75">
            <a:extLst>
              <a:ext uri="{FF2B5EF4-FFF2-40B4-BE49-F238E27FC236}">
                <a16:creationId xmlns:a16="http://schemas.microsoft.com/office/drawing/2014/main" id="{B78C14DC-51E4-4CC4-B1CD-4A80F725481C}"/>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楕円 76">
            <a:extLst>
              <a:ext uri="{FF2B5EF4-FFF2-40B4-BE49-F238E27FC236}">
                <a16:creationId xmlns:a16="http://schemas.microsoft.com/office/drawing/2014/main" id="{F0D519CF-D5CF-4131-BAB2-97D815E60DA6}"/>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楕円 77">
            <a:extLst>
              <a:ext uri="{FF2B5EF4-FFF2-40B4-BE49-F238E27FC236}">
                <a16:creationId xmlns:a16="http://schemas.microsoft.com/office/drawing/2014/main" id="{A1EFA62C-A634-4027-8613-A16A65CF90A8}"/>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二等辺三角形 78">
            <a:extLst>
              <a:ext uri="{FF2B5EF4-FFF2-40B4-BE49-F238E27FC236}">
                <a16:creationId xmlns:a16="http://schemas.microsoft.com/office/drawing/2014/main" id="{F7C6796D-A677-4B2C-9555-F2802C37CB38}"/>
              </a:ext>
            </a:extLst>
          </p:cNvPr>
          <p:cNvSpPr/>
          <p:nvPr/>
        </p:nvSpPr>
        <p:spPr>
          <a:xfrm rot="10800000">
            <a:off x="9868977" y="516728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6F90A929-0003-4FAC-8C08-DD88EF03B455}"/>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993174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27</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[LVMWD]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108197" r="-298810" b="-6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208197" r="-298810" b="-5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308197" r="-298810" b="-4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508197" r="-298810" b="-2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708197" r="-298810"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Fallback>
      </mc:AlternateContent>
      <p:sp>
        <p:nvSpPr>
          <p:cNvPr id="6" name="テキスト ボックス 5">
            <a:extLst>
              <a:ext uri="{FF2B5EF4-FFF2-40B4-BE49-F238E27FC236}">
                <a16:creationId xmlns:a16="http://schemas.microsoft.com/office/drawing/2014/main" id="{4D1785F8-975D-B642-CC85-B3DEB5B7A21C}"/>
              </a:ext>
            </a:extLst>
          </p:cNvPr>
          <p:cNvSpPr txBox="1"/>
          <p:nvPr/>
        </p:nvSpPr>
        <p:spPr>
          <a:xfrm>
            <a:off x="358588" y="5841076"/>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
        <p:nvSpPr>
          <p:cNvPr id="8" name="テキスト プレースホルダー 7">
            <a:extLst>
              <a:ext uri="{FF2B5EF4-FFF2-40B4-BE49-F238E27FC236}">
                <a16:creationId xmlns:a16="http://schemas.microsoft.com/office/drawing/2014/main" id="{9FADD8CB-81AF-6371-82C7-B65B7943EE41}"/>
              </a:ext>
            </a:extLst>
          </p:cNvPr>
          <p:cNvSpPr>
            <a:spLocks noGrp="1"/>
          </p:cNvSpPr>
          <p:nvPr>
            <p:ph type="body" sz="quarter" idx="11"/>
          </p:nvPr>
        </p:nvSpPr>
        <p:spPr>
          <a:xfrm>
            <a:off x="517055" y="1071367"/>
            <a:ext cx="11341887" cy="738384"/>
          </a:xfrm>
        </p:spPr>
        <p:txBody>
          <a:bodyPr/>
          <a:lstStyle/>
          <a:p>
            <a:r>
              <a:rPr lang="ja-JP" altLang="en-US" dirty="0"/>
              <a:t>回答を得た。</a:t>
            </a:r>
          </a:p>
        </p:txBody>
      </p:sp>
    </p:spTree>
    <p:extLst>
      <p:ext uri="{BB962C8B-B14F-4D97-AF65-F5344CB8AC3E}">
        <p14:creationId xmlns:p14="http://schemas.microsoft.com/office/powerpoint/2010/main" val="2107471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45C91DF4-E8FD-4B13-AC9C-2D3F641B7B61}"/>
              </a:ext>
            </a:extLst>
          </p:cNvPr>
          <p:cNvSpPr>
            <a:spLocks noGrp="1"/>
          </p:cNvSpPr>
          <p:nvPr>
            <p:ph type="body" sz="quarter" idx="11"/>
          </p:nvPr>
        </p:nvSpPr>
        <p:spPr>
          <a:xfrm>
            <a:off x="517055" y="937805"/>
            <a:ext cx="11341887" cy="603321"/>
          </a:xfrm>
        </p:spPr>
        <p:txBody>
          <a:bodyPr/>
          <a:lstStyle/>
          <a:p>
            <a:r>
              <a:rPr lang="ja-JP" altLang="en-US" sz="2800" dirty="0"/>
              <a:t>回答なし（まだ問い合わせていない？）</a:t>
            </a:r>
            <a:endParaRPr lang="en-US" altLang="ja-JP" sz="2800" dirty="0"/>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altLang="ja-JP"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3441745538"/>
                  </p:ext>
                </p:extLst>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108197" r="-339597" b="-7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208197" r="-339597" b="-6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308197" r="-339597" b="-5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506557" r="-339597" b="-3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706557" r="-339597" b="-1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806557" r="-339597"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Fallback>
      </mc:AlternateContent>
      <p:sp>
        <p:nvSpPr>
          <p:cNvPr id="6" name="テキスト ボックス 5">
            <a:extLst>
              <a:ext uri="{FF2B5EF4-FFF2-40B4-BE49-F238E27FC236}">
                <a16:creationId xmlns:a16="http://schemas.microsoft.com/office/drawing/2014/main" id="{88D7004D-A208-71F2-7D71-3F95EE1D6A39}"/>
              </a:ext>
            </a:extLst>
          </p:cNvPr>
          <p:cNvSpPr txBox="1"/>
          <p:nvPr/>
        </p:nvSpPr>
        <p:spPr>
          <a:xfrm>
            <a:off x="358588" y="5896134"/>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Tree>
    <p:extLst>
      <p:ext uri="{BB962C8B-B14F-4D97-AF65-F5344CB8AC3E}">
        <p14:creationId xmlns:p14="http://schemas.microsoft.com/office/powerpoint/2010/main" val="208527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OCWD</a:t>
            </a:r>
            <a:r>
              <a:rPr lang="ja-JP" altLang="en-US" dirty="0"/>
              <a:t>：フロー図</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4" name="正方形/長方形 3">
            <a:extLst>
              <a:ext uri="{FF2B5EF4-FFF2-40B4-BE49-F238E27FC236}">
                <a16:creationId xmlns:a16="http://schemas.microsoft.com/office/drawing/2014/main" id="{E94B76B6-7D3D-1C3A-F0A2-0B84A1DACF6E}"/>
              </a:ext>
            </a:extLst>
          </p:cNvPr>
          <p:cNvSpPr/>
          <p:nvPr/>
        </p:nvSpPr>
        <p:spPr>
          <a:xfrm>
            <a:off x="8588335" y="4954383"/>
            <a:ext cx="2656863" cy="892703"/>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D8915C6-A52C-4ABD-16F6-42F3E30D010A}"/>
              </a:ext>
            </a:extLst>
          </p:cNvPr>
          <p:cNvSpPr/>
          <p:nvPr/>
        </p:nvSpPr>
        <p:spPr>
          <a:xfrm>
            <a:off x="4831339" y="4944134"/>
            <a:ext cx="2733674" cy="902952"/>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8AAEE45-24B1-0704-DAFE-D7E949DF5B47}"/>
              </a:ext>
            </a:extLst>
          </p:cNvPr>
          <p:cNvSpPr/>
          <p:nvPr/>
        </p:nvSpPr>
        <p:spPr>
          <a:xfrm>
            <a:off x="4831339" y="1495695"/>
            <a:ext cx="2733675" cy="888132"/>
          </a:xfrm>
          <a:prstGeom prst="rect">
            <a:avLst/>
          </a:prstGeom>
          <a:solidFill>
            <a:schemeClr val="accent1">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230B3CB-BD0B-CB81-8319-39D236601661}"/>
              </a:ext>
            </a:extLst>
          </p:cNvPr>
          <p:cNvSpPr txBox="1"/>
          <p:nvPr/>
        </p:nvSpPr>
        <p:spPr>
          <a:xfrm>
            <a:off x="5319809" y="1596627"/>
            <a:ext cx="771447" cy="307777"/>
          </a:xfrm>
          <a:prstGeom prst="rect">
            <a:avLst/>
          </a:prstGeom>
          <a:noFill/>
        </p:spPr>
        <p:txBody>
          <a:bodyPr wrap="square" rtlCol="0">
            <a:spAutoFit/>
          </a:bodyPr>
          <a:lstStyle/>
          <a:p>
            <a:pPr algn="ctr"/>
            <a:r>
              <a:rPr lang="en-US" altLang="ja-JP" sz="1400" dirty="0"/>
              <a:t>S1_EC</a:t>
            </a:r>
            <a:endParaRPr kumimoji="1" lang="ja-JP" altLang="en-US" sz="1400" dirty="0"/>
          </a:p>
        </p:txBody>
      </p:sp>
      <p:sp>
        <p:nvSpPr>
          <p:cNvPr id="12" name="テキスト ボックス 11">
            <a:extLst>
              <a:ext uri="{FF2B5EF4-FFF2-40B4-BE49-F238E27FC236}">
                <a16:creationId xmlns:a16="http://schemas.microsoft.com/office/drawing/2014/main" id="{F6710B19-24C5-6444-8F1F-B0D98F193DFF}"/>
              </a:ext>
            </a:extLst>
          </p:cNvPr>
          <p:cNvSpPr txBox="1"/>
          <p:nvPr/>
        </p:nvSpPr>
        <p:spPr>
          <a:xfrm>
            <a:off x="383727" y="1528786"/>
            <a:ext cx="1013108" cy="461665"/>
          </a:xfrm>
          <a:prstGeom prst="rect">
            <a:avLst/>
          </a:prstGeom>
          <a:noFill/>
        </p:spPr>
        <p:txBody>
          <a:bodyPr wrap="square" rtlCol="0">
            <a:spAutoFit/>
          </a:bodyPr>
          <a:lstStyle/>
          <a:p>
            <a:pPr algn="ctr"/>
            <a:r>
              <a:rPr lang="en-US" altLang="ja-JP" sz="1200" dirty="0"/>
              <a:t>Sulfuric Acid Dosing</a:t>
            </a:r>
            <a:endParaRPr kumimoji="1" lang="ja-JP" altLang="en-US" sz="1200" dirty="0"/>
          </a:p>
        </p:txBody>
      </p:sp>
      <p:sp>
        <p:nvSpPr>
          <p:cNvPr id="14" name="六角形 13">
            <a:extLst>
              <a:ext uri="{FF2B5EF4-FFF2-40B4-BE49-F238E27FC236}">
                <a16:creationId xmlns:a16="http://schemas.microsoft.com/office/drawing/2014/main" id="{D5F19B1A-1DCA-6BAF-86BC-4D9906EAE61F}"/>
              </a:ext>
            </a:extLst>
          </p:cNvPr>
          <p:cNvSpPr/>
          <p:nvPr/>
        </p:nvSpPr>
        <p:spPr>
          <a:xfrm>
            <a:off x="5524841" y="1918695"/>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6CAB5C-2491-4731-883F-F3C92E617229}"/>
              </a:ext>
            </a:extLst>
          </p:cNvPr>
          <p:cNvSpPr txBox="1"/>
          <p:nvPr/>
        </p:nvSpPr>
        <p:spPr>
          <a:xfrm>
            <a:off x="1271252" y="1643589"/>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ID000</a:t>
            </a:r>
            <a:endParaRPr kumimoji="1" lang="ja-JP" altLang="en-US" sz="1200" dirty="0">
              <a:solidFill>
                <a:schemeClr val="tx1">
                  <a:lumMod val="50000"/>
                  <a:lumOff val="50000"/>
                </a:schemeClr>
              </a:solidFill>
            </a:endParaRPr>
          </a:p>
        </p:txBody>
      </p:sp>
      <p:sp>
        <p:nvSpPr>
          <p:cNvPr id="17" name="テキスト ボックス 16">
            <a:extLst>
              <a:ext uri="{FF2B5EF4-FFF2-40B4-BE49-F238E27FC236}">
                <a16:creationId xmlns:a16="http://schemas.microsoft.com/office/drawing/2014/main" id="{21DCFE12-9EC6-638E-E9F1-E4A161A647FB}"/>
              </a:ext>
            </a:extLst>
          </p:cNvPr>
          <p:cNvSpPr txBox="1"/>
          <p:nvPr/>
        </p:nvSpPr>
        <p:spPr>
          <a:xfrm>
            <a:off x="6496565" y="1613123"/>
            <a:ext cx="668468" cy="276999"/>
          </a:xfrm>
          <a:prstGeom prst="rect">
            <a:avLst/>
          </a:prstGeom>
          <a:noFill/>
        </p:spPr>
        <p:txBody>
          <a:bodyPr wrap="square" rtlCol="0">
            <a:spAutoFit/>
          </a:bodyPr>
          <a:lstStyle/>
          <a:p>
            <a:pPr algn="ctr"/>
            <a:r>
              <a:rPr lang="en-US" altLang="ja-JP" sz="1200" dirty="0"/>
              <a:t>S1_EC</a:t>
            </a:r>
          </a:p>
        </p:txBody>
      </p:sp>
      <p:sp>
        <p:nvSpPr>
          <p:cNvPr id="19" name="テキスト ボックス 18">
            <a:extLst>
              <a:ext uri="{FF2B5EF4-FFF2-40B4-BE49-F238E27FC236}">
                <a16:creationId xmlns:a16="http://schemas.microsoft.com/office/drawing/2014/main" id="{73DF684F-9243-64AC-3663-EE362A96C455}"/>
              </a:ext>
            </a:extLst>
          </p:cNvPr>
          <p:cNvSpPr txBox="1"/>
          <p:nvPr/>
        </p:nvSpPr>
        <p:spPr>
          <a:xfrm>
            <a:off x="1271252" y="2606548"/>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ID001</a:t>
            </a:r>
            <a:endParaRPr kumimoji="1" lang="ja-JP" altLang="en-US" sz="1200" dirty="0">
              <a:solidFill>
                <a:schemeClr val="tx1">
                  <a:lumMod val="50000"/>
                  <a:lumOff val="50000"/>
                </a:schemeClr>
              </a:solidFill>
            </a:endParaRPr>
          </a:p>
        </p:txBody>
      </p:sp>
      <p:sp>
        <p:nvSpPr>
          <p:cNvPr id="21" name="正方形/長方形 20">
            <a:extLst>
              <a:ext uri="{FF2B5EF4-FFF2-40B4-BE49-F238E27FC236}">
                <a16:creationId xmlns:a16="http://schemas.microsoft.com/office/drawing/2014/main" id="{A28A65FA-57D6-7567-FDF6-5447DF6CCA3B}"/>
              </a:ext>
            </a:extLst>
          </p:cNvPr>
          <p:cNvSpPr/>
          <p:nvPr/>
        </p:nvSpPr>
        <p:spPr>
          <a:xfrm>
            <a:off x="6630573" y="190801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B1FCA6F2-EB0F-B722-B1AE-5416D6638C5F}"/>
              </a:ext>
            </a:extLst>
          </p:cNvPr>
          <p:cNvCxnSpPr>
            <a:cxnSpLocks/>
            <a:stCxn id="14" idx="0"/>
            <a:endCxn id="21" idx="1"/>
          </p:cNvCxnSpPr>
          <p:nvPr/>
        </p:nvCxnSpPr>
        <p:spPr>
          <a:xfrm>
            <a:off x="5920817" y="2097943"/>
            <a:ext cx="70975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4D0B390C-FD70-87B6-072A-A2E40CA0A6BA}"/>
              </a:ext>
            </a:extLst>
          </p:cNvPr>
          <p:cNvCxnSpPr>
            <a:cxnSpLocks/>
            <a:stCxn id="50" idx="6"/>
            <a:endCxn id="104" idx="2"/>
          </p:cNvCxnSpPr>
          <p:nvPr/>
        </p:nvCxnSpPr>
        <p:spPr>
          <a:xfrm flipV="1">
            <a:off x="2479363" y="2219519"/>
            <a:ext cx="2983193" cy="461793"/>
          </a:xfrm>
          <a:prstGeom prst="bentConnector3">
            <a:avLst>
              <a:gd name="adj1" fmla="val 64049"/>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4A4F722-BED3-1090-01DE-74CBFAD7767B}"/>
              </a:ext>
            </a:extLst>
          </p:cNvPr>
          <p:cNvSpPr txBox="1"/>
          <p:nvPr/>
        </p:nvSpPr>
        <p:spPr>
          <a:xfrm>
            <a:off x="1271252" y="3456424"/>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ID002</a:t>
            </a:r>
            <a:endParaRPr kumimoji="1" lang="ja-JP" altLang="en-US" sz="1200" dirty="0">
              <a:solidFill>
                <a:schemeClr val="tx1">
                  <a:lumMod val="50000"/>
                  <a:lumOff val="50000"/>
                </a:schemeClr>
              </a:solidFill>
            </a:endParaRPr>
          </a:p>
        </p:txBody>
      </p:sp>
      <p:sp>
        <p:nvSpPr>
          <p:cNvPr id="35" name="円柱 34">
            <a:extLst>
              <a:ext uri="{FF2B5EF4-FFF2-40B4-BE49-F238E27FC236}">
                <a16:creationId xmlns:a16="http://schemas.microsoft.com/office/drawing/2014/main" id="{3B0404EE-F86D-990C-1D1A-9D85579410A6}"/>
              </a:ext>
            </a:extLst>
          </p:cNvPr>
          <p:cNvSpPr/>
          <p:nvPr/>
        </p:nvSpPr>
        <p:spPr>
          <a:xfrm>
            <a:off x="1904211" y="1542737"/>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円柱 35">
            <a:extLst>
              <a:ext uri="{FF2B5EF4-FFF2-40B4-BE49-F238E27FC236}">
                <a16:creationId xmlns:a16="http://schemas.microsoft.com/office/drawing/2014/main" id="{F0CCAE9A-C638-8D89-C11D-B0E8EE68704F}"/>
              </a:ext>
            </a:extLst>
          </p:cNvPr>
          <p:cNvSpPr/>
          <p:nvPr/>
        </p:nvSpPr>
        <p:spPr>
          <a:xfrm>
            <a:off x="1904211" y="2534824"/>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円柱 36">
            <a:extLst>
              <a:ext uri="{FF2B5EF4-FFF2-40B4-BE49-F238E27FC236}">
                <a16:creationId xmlns:a16="http://schemas.microsoft.com/office/drawing/2014/main" id="{6BE9D996-E451-3B83-1C19-94952680E11F}"/>
              </a:ext>
            </a:extLst>
          </p:cNvPr>
          <p:cNvSpPr/>
          <p:nvPr/>
        </p:nvSpPr>
        <p:spPr>
          <a:xfrm>
            <a:off x="1904211" y="3341168"/>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C1CC1F7C-C5CB-C73D-270F-22D8044AD2C5}"/>
              </a:ext>
            </a:extLst>
          </p:cNvPr>
          <p:cNvSpPr txBox="1"/>
          <p:nvPr/>
        </p:nvSpPr>
        <p:spPr>
          <a:xfrm>
            <a:off x="1238689" y="1357383"/>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39" name="テキスト ボックス 38">
            <a:extLst>
              <a:ext uri="{FF2B5EF4-FFF2-40B4-BE49-F238E27FC236}">
                <a16:creationId xmlns:a16="http://schemas.microsoft.com/office/drawing/2014/main" id="{737EF277-3644-700D-E422-E37BA3C07360}"/>
              </a:ext>
            </a:extLst>
          </p:cNvPr>
          <p:cNvSpPr txBox="1"/>
          <p:nvPr/>
        </p:nvSpPr>
        <p:spPr>
          <a:xfrm>
            <a:off x="326766" y="2586758"/>
            <a:ext cx="1097077" cy="276999"/>
          </a:xfrm>
          <a:prstGeom prst="rect">
            <a:avLst/>
          </a:prstGeom>
          <a:noFill/>
        </p:spPr>
        <p:txBody>
          <a:bodyPr wrap="square" rtlCol="0">
            <a:spAutoFit/>
          </a:bodyPr>
          <a:lstStyle/>
          <a:p>
            <a:pPr algn="ctr"/>
            <a:r>
              <a:rPr lang="en-US" altLang="ja-JP" sz="1200" dirty="0"/>
              <a:t>S1 Feed EC</a:t>
            </a:r>
            <a:endParaRPr kumimoji="1" lang="ja-JP" altLang="en-US" sz="1200" dirty="0"/>
          </a:p>
        </p:txBody>
      </p:sp>
      <p:sp>
        <p:nvSpPr>
          <p:cNvPr id="40" name="テキスト ボックス 39">
            <a:extLst>
              <a:ext uri="{FF2B5EF4-FFF2-40B4-BE49-F238E27FC236}">
                <a16:creationId xmlns:a16="http://schemas.microsoft.com/office/drawing/2014/main" id="{CF0FA3A4-A960-25C7-45B9-7D00BF0AF562}"/>
              </a:ext>
            </a:extLst>
          </p:cNvPr>
          <p:cNvSpPr txBox="1"/>
          <p:nvPr/>
        </p:nvSpPr>
        <p:spPr>
          <a:xfrm>
            <a:off x="222373" y="3447300"/>
            <a:ext cx="1202940" cy="276999"/>
          </a:xfrm>
          <a:prstGeom prst="rect">
            <a:avLst/>
          </a:prstGeom>
          <a:noFill/>
        </p:spPr>
        <p:txBody>
          <a:bodyPr wrap="square" rtlCol="0">
            <a:spAutoFit/>
          </a:bodyPr>
          <a:lstStyle/>
          <a:p>
            <a:pPr algn="ctr"/>
            <a:r>
              <a:rPr kumimoji="1" lang="en-US" altLang="ja-JP" sz="1200" dirty="0"/>
              <a:t>S1 Feed TOC</a:t>
            </a:r>
            <a:endParaRPr kumimoji="1" lang="ja-JP" altLang="en-US" sz="1200" dirty="0"/>
          </a:p>
        </p:txBody>
      </p:sp>
      <p:sp>
        <p:nvSpPr>
          <p:cNvPr id="41" name="テキスト ボックス 40">
            <a:extLst>
              <a:ext uri="{FF2B5EF4-FFF2-40B4-BE49-F238E27FC236}">
                <a16:creationId xmlns:a16="http://schemas.microsoft.com/office/drawing/2014/main" id="{17ADDF52-6FF3-088A-7C61-86ACCB5AEB44}"/>
              </a:ext>
            </a:extLst>
          </p:cNvPr>
          <p:cNvSpPr txBox="1"/>
          <p:nvPr/>
        </p:nvSpPr>
        <p:spPr>
          <a:xfrm>
            <a:off x="4756492" y="4983455"/>
            <a:ext cx="1403978" cy="307777"/>
          </a:xfrm>
          <a:prstGeom prst="rect">
            <a:avLst/>
          </a:prstGeom>
          <a:noFill/>
        </p:spPr>
        <p:txBody>
          <a:bodyPr wrap="square" rtlCol="0">
            <a:spAutoFit/>
          </a:bodyPr>
          <a:lstStyle/>
          <a:p>
            <a:pPr algn="ctr"/>
            <a:r>
              <a:rPr lang="ja-JP" altLang="en-US" sz="1400" dirty="0"/>
              <a:t>透過</a:t>
            </a:r>
            <a:r>
              <a:rPr lang="en-US" altLang="ja-JP" sz="1400" dirty="0"/>
              <a:t>TOC</a:t>
            </a:r>
            <a:r>
              <a:rPr lang="ja-JP" altLang="en-US" sz="1400" dirty="0"/>
              <a:t>予測</a:t>
            </a:r>
            <a:endParaRPr kumimoji="1" lang="ja-JP" altLang="en-US" sz="1400" dirty="0"/>
          </a:p>
        </p:txBody>
      </p:sp>
      <p:sp>
        <p:nvSpPr>
          <p:cNvPr id="42" name="六角形 41">
            <a:extLst>
              <a:ext uri="{FF2B5EF4-FFF2-40B4-BE49-F238E27FC236}">
                <a16:creationId xmlns:a16="http://schemas.microsoft.com/office/drawing/2014/main" id="{B9C3A0D6-B831-362D-5F99-FCB70D8EC7FE}"/>
              </a:ext>
            </a:extLst>
          </p:cNvPr>
          <p:cNvSpPr/>
          <p:nvPr/>
        </p:nvSpPr>
        <p:spPr>
          <a:xfrm>
            <a:off x="5248725" y="5337830"/>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3E0F294-BECA-F4F5-8801-2BC91473DA66}"/>
              </a:ext>
            </a:extLst>
          </p:cNvPr>
          <p:cNvSpPr/>
          <p:nvPr/>
        </p:nvSpPr>
        <p:spPr>
          <a:xfrm>
            <a:off x="6698859" y="532587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F2C065D-135A-4FB3-A8A2-81EFC596F730}"/>
              </a:ext>
            </a:extLst>
          </p:cNvPr>
          <p:cNvSpPr txBox="1"/>
          <p:nvPr/>
        </p:nvSpPr>
        <p:spPr>
          <a:xfrm>
            <a:off x="6541077" y="5054424"/>
            <a:ext cx="668468" cy="276999"/>
          </a:xfrm>
          <a:prstGeom prst="rect">
            <a:avLst/>
          </a:prstGeom>
          <a:noFill/>
        </p:spPr>
        <p:txBody>
          <a:bodyPr wrap="square" rtlCol="0">
            <a:spAutoFit/>
          </a:bodyPr>
          <a:lstStyle/>
          <a:p>
            <a:pPr algn="ctr"/>
            <a:r>
              <a:rPr lang="en-US" altLang="ja-JP" sz="1200" dirty="0"/>
              <a:t>TOC</a:t>
            </a:r>
          </a:p>
        </p:txBody>
      </p:sp>
      <p:cxnSp>
        <p:nvCxnSpPr>
          <p:cNvPr id="45" name="直線矢印コネクタ 44">
            <a:extLst>
              <a:ext uri="{FF2B5EF4-FFF2-40B4-BE49-F238E27FC236}">
                <a16:creationId xmlns:a16="http://schemas.microsoft.com/office/drawing/2014/main" id="{947FABF6-4090-80DA-5C9E-EDF42A20648D}"/>
              </a:ext>
            </a:extLst>
          </p:cNvPr>
          <p:cNvCxnSpPr>
            <a:cxnSpLocks/>
            <a:stCxn id="42" idx="0"/>
            <a:endCxn id="43" idx="1"/>
          </p:cNvCxnSpPr>
          <p:nvPr/>
        </p:nvCxnSpPr>
        <p:spPr>
          <a:xfrm flipV="1">
            <a:off x="5644701" y="5515803"/>
            <a:ext cx="1054158" cy="1275"/>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3D054D6E-77E6-CC92-0842-DC4288D7E8F4}"/>
              </a:ext>
            </a:extLst>
          </p:cNvPr>
          <p:cNvSpPr/>
          <p:nvPr/>
        </p:nvSpPr>
        <p:spPr>
          <a:xfrm>
            <a:off x="357650" y="1283859"/>
            <a:ext cx="2574981" cy="47419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コネクタ: カギ線 46">
            <a:extLst>
              <a:ext uri="{FF2B5EF4-FFF2-40B4-BE49-F238E27FC236}">
                <a16:creationId xmlns:a16="http://schemas.microsoft.com/office/drawing/2014/main" id="{97D534EE-B4B3-ABA7-4596-7FC1D14234DF}"/>
              </a:ext>
            </a:extLst>
          </p:cNvPr>
          <p:cNvCxnSpPr>
            <a:cxnSpLocks/>
            <a:stCxn id="49" idx="6"/>
            <a:endCxn id="103" idx="2"/>
          </p:cNvCxnSpPr>
          <p:nvPr/>
        </p:nvCxnSpPr>
        <p:spPr>
          <a:xfrm>
            <a:off x="2479363" y="1643087"/>
            <a:ext cx="2983193" cy="328782"/>
          </a:xfrm>
          <a:prstGeom prst="bentConnector3">
            <a:avLst>
              <a:gd name="adj1" fmla="val 63410"/>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650CE1CE-276A-2B7D-ABCD-9E6C191EF50F}"/>
              </a:ext>
            </a:extLst>
          </p:cNvPr>
          <p:cNvCxnSpPr>
            <a:cxnSpLocks/>
            <a:stCxn id="51" idx="6"/>
            <a:endCxn id="107" idx="2"/>
          </p:cNvCxnSpPr>
          <p:nvPr/>
        </p:nvCxnSpPr>
        <p:spPr>
          <a:xfrm>
            <a:off x="2479363" y="1814537"/>
            <a:ext cx="2657130" cy="3584920"/>
          </a:xfrm>
          <a:prstGeom prst="bentConnector3">
            <a:avLst>
              <a:gd name="adj1" fmla="val 4032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FB53060F-766D-F318-ADE1-04F6669098A8}"/>
              </a:ext>
            </a:extLst>
          </p:cNvPr>
          <p:cNvSpPr/>
          <p:nvPr/>
        </p:nvSpPr>
        <p:spPr>
          <a:xfrm>
            <a:off x="2412688" y="160974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FA99AF0C-AF04-7984-1EB1-930EA64CFB43}"/>
              </a:ext>
            </a:extLst>
          </p:cNvPr>
          <p:cNvSpPr/>
          <p:nvPr/>
        </p:nvSpPr>
        <p:spPr>
          <a:xfrm>
            <a:off x="2412688" y="264797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62DD7C35-9DBC-25E7-026C-BF4584FCD6F7}"/>
              </a:ext>
            </a:extLst>
          </p:cNvPr>
          <p:cNvSpPr/>
          <p:nvPr/>
        </p:nvSpPr>
        <p:spPr>
          <a:xfrm>
            <a:off x="2412688" y="178119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96849934-FFA2-B30A-E0E9-A6913EEC971F}"/>
              </a:ext>
            </a:extLst>
          </p:cNvPr>
          <p:cNvSpPr/>
          <p:nvPr/>
        </p:nvSpPr>
        <p:spPr>
          <a:xfrm>
            <a:off x="2412688" y="362904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コネクタ: カギ線 52">
            <a:extLst>
              <a:ext uri="{FF2B5EF4-FFF2-40B4-BE49-F238E27FC236}">
                <a16:creationId xmlns:a16="http://schemas.microsoft.com/office/drawing/2014/main" id="{95C500B4-19C9-E44A-543C-4B7FEF71941F}"/>
              </a:ext>
            </a:extLst>
          </p:cNvPr>
          <p:cNvCxnSpPr>
            <a:cxnSpLocks/>
            <a:stCxn id="52" idx="6"/>
            <a:endCxn id="108" idx="2"/>
          </p:cNvCxnSpPr>
          <p:nvPr/>
        </p:nvCxnSpPr>
        <p:spPr>
          <a:xfrm>
            <a:off x="2479363" y="3662387"/>
            <a:ext cx="2657130" cy="1975195"/>
          </a:xfrm>
          <a:prstGeom prst="bentConnector3">
            <a:avLst>
              <a:gd name="adj1" fmla="val 4068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7B1FDF6B-A906-A359-5A94-76D27B74AB8A}"/>
              </a:ext>
            </a:extLst>
          </p:cNvPr>
          <p:cNvSpPr txBox="1"/>
          <p:nvPr/>
        </p:nvSpPr>
        <p:spPr>
          <a:xfrm>
            <a:off x="358720" y="832191"/>
            <a:ext cx="1065123" cy="309252"/>
          </a:xfrm>
          <a:prstGeom prst="rect">
            <a:avLst/>
          </a:prstGeom>
          <a:noFill/>
        </p:spPr>
        <p:txBody>
          <a:bodyPr wrap="square" rtlCol="0">
            <a:spAutoFit/>
          </a:bodyPr>
          <a:lstStyle/>
          <a:p>
            <a:pPr algn="ctr"/>
            <a:r>
              <a:rPr lang="en-US" altLang="ja-JP" sz="1400" b="1" dirty="0"/>
              <a:t>RO Feed</a:t>
            </a:r>
            <a:endParaRPr kumimoji="1" lang="ja-JP" altLang="en-US" sz="1400" b="1" dirty="0"/>
          </a:p>
        </p:txBody>
      </p:sp>
      <p:sp>
        <p:nvSpPr>
          <p:cNvPr id="55" name="テキスト ボックス 54">
            <a:extLst>
              <a:ext uri="{FF2B5EF4-FFF2-40B4-BE49-F238E27FC236}">
                <a16:creationId xmlns:a16="http://schemas.microsoft.com/office/drawing/2014/main" id="{11B359D1-67D9-237D-CA8F-6AE380BF23DF}"/>
              </a:ext>
            </a:extLst>
          </p:cNvPr>
          <p:cNvSpPr txBox="1"/>
          <p:nvPr/>
        </p:nvSpPr>
        <p:spPr>
          <a:xfrm>
            <a:off x="8591552" y="5028543"/>
            <a:ext cx="1276344" cy="307777"/>
          </a:xfrm>
          <a:prstGeom prst="rect">
            <a:avLst/>
          </a:prstGeom>
          <a:noFill/>
        </p:spPr>
        <p:txBody>
          <a:bodyPr wrap="square" rtlCol="0">
            <a:spAutoFit/>
          </a:bodyPr>
          <a:lstStyle/>
          <a:p>
            <a:pPr algn="ctr"/>
            <a:r>
              <a:rPr lang="en-US" altLang="ja-JP" sz="1400" dirty="0"/>
              <a:t>fouling</a:t>
            </a:r>
            <a:r>
              <a:rPr lang="ja-JP" altLang="en-US" sz="1400" dirty="0"/>
              <a:t>予測</a:t>
            </a:r>
            <a:endParaRPr kumimoji="1" lang="ja-JP" altLang="en-US" sz="1400" dirty="0"/>
          </a:p>
        </p:txBody>
      </p:sp>
      <p:sp>
        <p:nvSpPr>
          <p:cNvPr id="56" name="六角形 55">
            <a:extLst>
              <a:ext uri="{FF2B5EF4-FFF2-40B4-BE49-F238E27FC236}">
                <a16:creationId xmlns:a16="http://schemas.microsoft.com/office/drawing/2014/main" id="{E2793BC9-9AC7-02D8-DE45-EE7CC6A15FAC}"/>
              </a:ext>
            </a:extLst>
          </p:cNvPr>
          <p:cNvSpPr/>
          <p:nvPr/>
        </p:nvSpPr>
        <p:spPr>
          <a:xfrm>
            <a:off x="9028226" y="5336713"/>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DC51F8E3-08D1-C1F5-F190-B161B05DEF43}"/>
              </a:ext>
            </a:extLst>
          </p:cNvPr>
          <p:cNvSpPr/>
          <p:nvPr/>
        </p:nvSpPr>
        <p:spPr>
          <a:xfrm>
            <a:off x="10419708" y="5324568"/>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349FDBFA-F3A8-1521-630A-A19C996B4ED9}"/>
              </a:ext>
            </a:extLst>
          </p:cNvPr>
          <p:cNvSpPr txBox="1"/>
          <p:nvPr/>
        </p:nvSpPr>
        <p:spPr>
          <a:xfrm>
            <a:off x="10299234" y="5032820"/>
            <a:ext cx="668468" cy="276999"/>
          </a:xfrm>
          <a:prstGeom prst="rect">
            <a:avLst/>
          </a:prstGeom>
          <a:noFill/>
        </p:spPr>
        <p:txBody>
          <a:bodyPr wrap="square" rtlCol="0">
            <a:spAutoFit/>
          </a:bodyPr>
          <a:lstStyle/>
          <a:p>
            <a:pPr algn="ctr"/>
            <a:r>
              <a:rPr lang="en-US" altLang="ja-JP" sz="1200" dirty="0"/>
              <a:t>fouling</a:t>
            </a:r>
          </a:p>
        </p:txBody>
      </p:sp>
      <p:cxnSp>
        <p:nvCxnSpPr>
          <p:cNvPr id="59" name="直線矢印コネクタ 58">
            <a:extLst>
              <a:ext uri="{FF2B5EF4-FFF2-40B4-BE49-F238E27FC236}">
                <a16:creationId xmlns:a16="http://schemas.microsoft.com/office/drawing/2014/main" id="{B4114629-BC06-4441-614C-EE90B9CF6395}"/>
              </a:ext>
            </a:extLst>
          </p:cNvPr>
          <p:cNvCxnSpPr>
            <a:cxnSpLocks/>
            <a:stCxn id="56" idx="0"/>
            <a:endCxn id="57" idx="1"/>
          </p:cNvCxnSpPr>
          <p:nvPr/>
        </p:nvCxnSpPr>
        <p:spPr>
          <a:xfrm flipV="1">
            <a:off x="9424202" y="5514499"/>
            <a:ext cx="995506" cy="146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C306251C-335F-5A0F-E646-DFEE2B8FD14C}"/>
              </a:ext>
            </a:extLst>
          </p:cNvPr>
          <p:cNvSpPr txBox="1"/>
          <p:nvPr/>
        </p:nvSpPr>
        <p:spPr>
          <a:xfrm>
            <a:off x="1271252" y="4265709"/>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ID003</a:t>
            </a:r>
            <a:endParaRPr kumimoji="1" lang="ja-JP" altLang="en-US" sz="1200" dirty="0">
              <a:solidFill>
                <a:schemeClr val="tx1">
                  <a:lumMod val="50000"/>
                  <a:lumOff val="50000"/>
                </a:schemeClr>
              </a:solidFill>
            </a:endParaRPr>
          </a:p>
        </p:txBody>
      </p:sp>
      <p:sp>
        <p:nvSpPr>
          <p:cNvPr id="61" name="円柱 60">
            <a:extLst>
              <a:ext uri="{FF2B5EF4-FFF2-40B4-BE49-F238E27FC236}">
                <a16:creationId xmlns:a16="http://schemas.microsoft.com/office/drawing/2014/main" id="{5CAF7AB2-5F5E-BB1C-648B-5E44FA77EE1E}"/>
              </a:ext>
            </a:extLst>
          </p:cNvPr>
          <p:cNvSpPr/>
          <p:nvPr/>
        </p:nvSpPr>
        <p:spPr>
          <a:xfrm>
            <a:off x="1904211" y="4150453"/>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0427D019-309D-E73E-54F6-5030EDF5C165}"/>
              </a:ext>
            </a:extLst>
          </p:cNvPr>
          <p:cNvSpPr txBox="1"/>
          <p:nvPr/>
        </p:nvSpPr>
        <p:spPr>
          <a:xfrm>
            <a:off x="231899" y="4256585"/>
            <a:ext cx="1192821" cy="276999"/>
          </a:xfrm>
          <a:prstGeom prst="rect">
            <a:avLst/>
          </a:prstGeom>
          <a:noFill/>
        </p:spPr>
        <p:txBody>
          <a:bodyPr wrap="square" rtlCol="0">
            <a:spAutoFit/>
          </a:bodyPr>
          <a:lstStyle/>
          <a:p>
            <a:pPr algn="ctr"/>
            <a:r>
              <a:rPr kumimoji="1" lang="en-US" altLang="ja-JP" sz="1200" dirty="0"/>
              <a:t>S1 Feed Pre</a:t>
            </a:r>
            <a:endParaRPr kumimoji="1" lang="ja-JP" altLang="en-US" sz="1200" dirty="0"/>
          </a:p>
        </p:txBody>
      </p:sp>
      <p:sp>
        <p:nvSpPr>
          <p:cNvPr id="63" name="楕円 62">
            <a:extLst>
              <a:ext uri="{FF2B5EF4-FFF2-40B4-BE49-F238E27FC236}">
                <a16:creationId xmlns:a16="http://schemas.microsoft.com/office/drawing/2014/main" id="{8E9A4230-91B6-A87C-7D64-FA50B7F780F7}"/>
              </a:ext>
            </a:extLst>
          </p:cNvPr>
          <p:cNvSpPr/>
          <p:nvPr/>
        </p:nvSpPr>
        <p:spPr>
          <a:xfrm>
            <a:off x="2412688" y="433355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コネクタ: カギ線 63">
            <a:extLst>
              <a:ext uri="{FF2B5EF4-FFF2-40B4-BE49-F238E27FC236}">
                <a16:creationId xmlns:a16="http://schemas.microsoft.com/office/drawing/2014/main" id="{E358AE88-5DE0-4DBA-857E-F80CB1F8D8F0}"/>
              </a:ext>
            </a:extLst>
          </p:cNvPr>
          <p:cNvCxnSpPr>
            <a:cxnSpLocks/>
            <a:stCxn id="63" idx="6"/>
            <a:endCxn id="99" idx="2"/>
          </p:cNvCxnSpPr>
          <p:nvPr/>
        </p:nvCxnSpPr>
        <p:spPr>
          <a:xfrm>
            <a:off x="2479363" y="4366897"/>
            <a:ext cx="6467130" cy="1289735"/>
          </a:xfrm>
          <a:prstGeom prst="bentConnector3">
            <a:avLst>
              <a:gd name="adj1" fmla="val 80488"/>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9B01742-61B4-E81E-0B28-A99AFA73F437}"/>
              </a:ext>
            </a:extLst>
          </p:cNvPr>
          <p:cNvSpPr txBox="1"/>
          <p:nvPr/>
        </p:nvSpPr>
        <p:spPr>
          <a:xfrm>
            <a:off x="4392497" y="3753599"/>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66" name="円柱 65">
            <a:extLst>
              <a:ext uri="{FF2B5EF4-FFF2-40B4-BE49-F238E27FC236}">
                <a16:creationId xmlns:a16="http://schemas.microsoft.com/office/drawing/2014/main" id="{948FE0DD-D714-0FDF-CBCB-B4D3C0C251FB}"/>
              </a:ext>
            </a:extLst>
          </p:cNvPr>
          <p:cNvSpPr/>
          <p:nvPr/>
        </p:nvSpPr>
        <p:spPr>
          <a:xfrm>
            <a:off x="5031873" y="3449019"/>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1C287676-34E7-7453-A7DB-1C01FC3013B9}"/>
              </a:ext>
            </a:extLst>
          </p:cNvPr>
          <p:cNvSpPr txBox="1"/>
          <p:nvPr/>
        </p:nvSpPr>
        <p:spPr>
          <a:xfrm>
            <a:off x="4695572" y="3218577"/>
            <a:ext cx="1144930" cy="276999"/>
          </a:xfrm>
          <a:prstGeom prst="rect">
            <a:avLst/>
          </a:prstGeom>
          <a:noFill/>
        </p:spPr>
        <p:txBody>
          <a:bodyPr wrap="square" rtlCol="0">
            <a:spAutoFit/>
          </a:bodyPr>
          <a:lstStyle/>
          <a:p>
            <a:pPr algn="ctr"/>
            <a:r>
              <a:rPr kumimoji="1" lang="en-US" altLang="ja-JP" sz="1200" dirty="0"/>
              <a:t>S2 Perm Flow</a:t>
            </a:r>
            <a:endParaRPr kumimoji="1" lang="ja-JP" altLang="en-US" sz="1200" dirty="0"/>
          </a:p>
        </p:txBody>
      </p:sp>
      <p:sp>
        <p:nvSpPr>
          <p:cNvPr id="68" name="楕円 67">
            <a:extLst>
              <a:ext uri="{FF2B5EF4-FFF2-40B4-BE49-F238E27FC236}">
                <a16:creationId xmlns:a16="http://schemas.microsoft.com/office/drawing/2014/main" id="{ED0CC4ED-6BDF-FEBE-C293-A84D547E485A}"/>
              </a:ext>
            </a:extLst>
          </p:cNvPr>
          <p:cNvSpPr/>
          <p:nvPr/>
        </p:nvSpPr>
        <p:spPr>
          <a:xfrm>
            <a:off x="5245075" y="3936925"/>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FE76A60F-1FBA-009B-9F6C-0AB94D466A1A}"/>
              </a:ext>
            </a:extLst>
          </p:cNvPr>
          <p:cNvSpPr/>
          <p:nvPr/>
        </p:nvSpPr>
        <p:spPr>
          <a:xfrm>
            <a:off x="3940840" y="4762047"/>
            <a:ext cx="7976339" cy="12731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3BFE0649-7395-A030-B12F-830E8054D5C6}"/>
              </a:ext>
            </a:extLst>
          </p:cNvPr>
          <p:cNvSpPr txBox="1"/>
          <p:nvPr/>
        </p:nvSpPr>
        <p:spPr>
          <a:xfrm>
            <a:off x="3981476" y="4402376"/>
            <a:ext cx="962373" cy="307777"/>
          </a:xfrm>
          <a:prstGeom prst="rect">
            <a:avLst/>
          </a:prstGeom>
          <a:noFill/>
        </p:spPr>
        <p:txBody>
          <a:bodyPr wrap="square" rtlCol="0">
            <a:spAutoFit/>
          </a:bodyPr>
          <a:lstStyle/>
          <a:p>
            <a:pPr algn="ctr"/>
            <a:r>
              <a:rPr lang="en-US" altLang="ja-JP" sz="1400" b="1" dirty="0"/>
              <a:t>RO Total</a:t>
            </a:r>
            <a:endParaRPr kumimoji="1" lang="ja-JP" altLang="en-US" sz="1400" b="1" dirty="0"/>
          </a:p>
        </p:txBody>
      </p:sp>
      <p:sp>
        <p:nvSpPr>
          <p:cNvPr id="71" name="正方形/長方形 70">
            <a:extLst>
              <a:ext uri="{FF2B5EF4-FFF2-40B4-BE49-F238E27FC236}">
                <a16:creationId xmlns:a16="http://schemas.microsoft.com/office/drawing/2014/main" id="{CF470A53-E503-E82F-2115-55B6AA02A81F}"/>
              </a:ext>
            </a:extLst>
          </p:cNvPr>
          <p:cNvSpPr/>
          <p:nvPr/>
        </p:nvSpPr>
        <p:spPr>
          <a:xfrm>
            <a:off x="3940841" y="1112619"/>
            <a:ext cx="7976339" cy="15934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17B69551-E9CC-04E4-7C2D-2E9D79E444BA}"/>
              </a:ext>
            </a:extLst>
          </p:cNvPr>
          <p:cNvSpPr txBox="1"/>
          <p:nvPr/>
        </p:nvSpPr>
        <p:spPr>
          <a:xfrm>
            <a:off x="3859999" y="802229"/>
            <a:ext cx="1136903" cy="307777"/>
          </a:xfrm>
          <a:prstGeom prst="rect">
            <a:avLst/>
          </a:prstGeom>
          <a:noFill/>
        </p:spPr>
        <p:txBody>
          <a:bodyPr wrap="square" rtlCol="0">
            <a:spAutoFit/>
          </a:bodyPr>
          <a:lstStyle/>
          <a:p>
            <a:pPr algn="ctr"/>
            <a:r>
              <a:rPr lang="en-US" altLang="ja-JP" sz="1400" b="1" dirty="0"/>
              <a:t>RO Stage1</a:t>
            </a:r>
            <a:endParaRPr kumimoji="1" lang="ja-JP" altLang="en-US" sz="1400" b="1" dirty="0"/>
          </a:p>
        </p:txBody>
      </p:sp>
      <p:sp>
        <p:nvSpPr>
          <p:cNvPr id="73" name="正方形/長方形 72">
            <a:extLst>
              <a:ext uri="{FF2B5EF4-FFF2-40B4-BE49-F238E27FC236}">
                <a16:creationId xmlns:a16="http://schemas.microsoft.com/office/drawing/2014/main" id="{CBC7181D-F093-D618-2839-5BD9894EAF74}"/>
              </a:ext>
            </a:extLst>
          </p:cNvPr>
          <p:cNvSpPr/>
          <p:nvPr/>
        </p:nvSpPr>
        <p:spPr>
          <a:xfrm>
            <a:off x="7227708" y="3158854"/>
            <a:ext cx="4700316" cy="8878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E4415D1-5F3A-09B4-FE91-A023C1A966B7}"/>
              </a:ext>
            </a:extLst>
          </p:cNvPr>
          <p:cNvSpPr txBox="1"/>
          <p:nvPr/>
        </p:nvSpPr>
        <p:spPr>
          <a:xfrm>
            <a:off x="1275455" y="5409171"/>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ID004</a:t>
            </a:r>
            <a:endParaRPr kumimoji="1" lang="ja-JP" altLang="en-US" sz="1200" dirty="0">
              <a:solidFill>
                <a:schemeClr val="tx1">
                  <a:lumMod val="50000"/>
                  <a:lumOff val="50000"/>
                </a:schemeClr>
              </a:solidFill>
            </a:endParaRPr>
          </a:p>
        </p:txBody>
      </p:sp>
      <p:sp>
        <p:nvSpPr>
          <p:cNvPr id="75" name="円柱 74">
            <a:extLst>
              <a:ext uri="{FF2B5EF4-FFF2-40B4-BE49-F238E27FC236}">
                <a16:creationId xmlns:a16="http://schemas.microsoft.com/office/drawing/2014/main" id="{C9B41EB6-C883-DDED-C8F9-1E1DD4FE3FB4}"/>
              </a:ext>
            </a:extLst>
          </p:cNvPr>
          <p:cNvSpPr/>
          <p:nvPr/>
        </p:nvSpPr>
        <p:spPr>
          <a:xfrm>
            <a:off x="1904211" y="5294314"/>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21CC6C52-C281-436D-FD29-93A4590D1A4E}"/>
              </a:ext>
            </a:extLst>
          </p:cNvPr>
          <p:cNvSpPr txBox="1"/>
          <p:nvPr/>
        </p:nvSpPr>
        <p:spPr>
          <a:xfrm>
            <a:off x="234683" y="5276621"/>
            <a:ext cx="1192821" cy="461665"/>
          </a:xfrm>
          <a:prstGeom prst="rect">
            <a:avLst/>
          </a:prstGeom>
          <a:noFill/>
        </p:spPr>
        <p:txBody>
          <a:bodyPr wrap="square" rtlCol="0">
            <a:spAutoFit/>
          </a:bodyPr>
          <a:lstStyle/>
          <a:p>
            <a:pPr algn="ctr"/>
            <a:r>
              <a:rPr kumimoji="1" lang="en-US" altLang="ja-JP" sz="1200" dirty="0"/>
              <a:t>UF Filtrate Total Chlorine</a:t>
            </a:r>
            <a:endParaRPr kumimoji="1" lang="ja-JP" altLang="en-US" sz="1200" dirty="0"/>
          </a:p>
        </p:txBody>
      </p:sp>
      <p:sp>
        <p:nvSpPr>
          <p:cNvPr id="77" name="楕円 76">
            <a:extLst>
              <a:ext uri="{FF2B5EF4-FFF2-40B4-BE49-F238E27FC236}">
                <a16:creationId xmlns:a16="http://schemas.microsoft.com/office/drawing/2014/main" id="{5866938A-542E-8F99-757C-333767779E49}"/>
              </a:ext>
            </a:extLst>
          </p:cNvPr>
          <p:cNvSpPr/>
          <p:nvPr/>
        </p:nvSpPr>
        <p:spPr>
          <a:xfrm>
            <a:off x="2412688" y="5458370"/>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8" name="コネクタ: カギ線 77">
            <a:extLst>
              <a:ext uri="{FF2B5EF4-FFF2-40B4-BE49-F238E27FC236}">
                <a16:creationId xmlns:a16="http://schemas.microsoft.com/office/drawing/2014/main" id="{1C51DAAB-19C9-F3E2-4A2D-65685B324A6B}"/>
              </a:ext>
            </a:extLst>
          </p:cNvPr>
          <p:cNvCxnSpPr>
            <a:cxnSpLocks/>
            <a:stCxn id="68" idx="6"/>
          </p:cNvCxnSpPr>
          <p:nvPr/>
        </p:nvCxnSpPr>
        <p:spPr>
          <a:xfrm>
            <a:off x="5311750" y="3970263"/>
            <a:ext cx="3634744" cy="1448244"/>
          </a:xfrm>
          <a:prstGeom prst="bentConnector3">
            <a:avLst>
              <a:gd name="adj1" fmla="val 69654"/>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860B82-B2B2-D4D4-35E0-9B4600FD7003}"/>
              </a:ext>
            </a:extLst>
          </p:cNvPr>
          <p:cNvSpPr/>
          <p:nvPr/>
        </p:nvSpPr>
        <p:spPr>
          <a:xfrm>
            <a:off x="3936616" y="3185571"/>
            <a:ext cx="2729924" cy="88643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5ADE0CF-DF92-0D7B-7C42-C0AF6B28FE10}"/>
              </a:ext>
            </a:extLst>
          </p:cNvPr>
          <p:cNvSpPr txBox="1"/>
          <p:nvPr/>
        </p:nvSpPr>
        <p:spPr>
          <a:xfrm>
            <a:off x="3856349" y="2863757"/>
            <a:ext cx="1136903" cy="307777"/>
          </a:xfrm>
          <a:prstGeom prst="rect">
            <a:avLst/>
          </a:prstGeom>
          <a:noFill/>
        </p:spPr>
        <p:txBody>
          <a:bodyPr wrap="square" rtlCol="0">
            <a:spAutoFit/>
          </a:bodyPr>
          <a:lstStyle/>
          <a:p>
            <a:pPr algn="ctr"/>
            <a:r>
              <a:rPr lang="en-US" altLang="ja-JP" sz="1400" b="1" dirty="0"/>
              <a:t>RO Stage2</a:t>
            </a:r>
            <a:endParaRPr kumimoji="1" lang="ja-JP" altLang="en-US" sz="1400" b="1" dirty="0"/>
          </a:p>
        </p:txBody>
      </p:sp>
      <p:sp>
        <p:nvSpPr>
          <p:cNvPr id="81" name="テキスト ボックス 80">
            <a:extLst>
              <a:ext uri="{FF2B5EF4-FFF2-40B4-BE49-F238E27FC236}">
                <a16:creationId xmlns:a16="http://schemas.microsoft.com/office/drawing/2014/main" id="{18BA77C9-2DDA-3BE0-2A6F-DFE09032372B}"/>
              </a:ext>
            </a:extLst>
          </p:cNvPr>
          <p:cNvSpPr txBox="1"/>
          <p:nvPr/>
        </p:nvSpPr>
        <p:spPr>
          <a:xfrm>
            <a:off x="7180168" y="2833451"/>
            <a:ext cx="1136903" cy="307777"/>
          </a:xfrm>
          <a:prstGeom prst="rect">
            <a:avLst/>
          </a:prstGeom>
          <a:noFill/>
        </p:spPr>
        <p:txBody>
          <a:bodyPr wrap="square" rtlCol="0">
            <a:spAutoFit/>
          </a:bodyPr>
          <a:lstStyle/>
          <a:p>
            <a:pPr algn="ctr"/>
            <a:r>
              <a:rPr lang="en-US" altLang="ja-JP" sz="1400" b="1" dirty="0"/>
              <a:t>RO Stage3</a:t>
            </a:r>
            <a:endParaRPr kumimoji="1" lang="ja-JP" altLang="en-US" sz="1400" b="1" dirty="0"/>
          </a:p>
        </p:txBody>
      </p:sp>
      <p:sp>
        <p:nvSpPr>
          <p:cNvPr id="82" name="テキスト ボックス 81">
            <a:extLst>
              <a:ext uri="{FF2B5EF4-FFF2-40B4-BE49-F238E27FC236}">
                <a16:creationId xmlns:a16="http://schemas.microsoft.com/office/drawing/2014/main" id="{8769C79A-DDE5-2EC5-2FC7-91A1C6947FAF}"/>
              </a:ext>
            </a:extLst>
          </p:cNvPr>
          <p:cNvSpPr txBox="1"/>
          <p:nvPr/>
        </p:nvSpPr>
        <p:spPr>
          <a:xfrm>
            <a:off x="8908527" y="3665399"/>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ID301</a:t>
            </a:r>
            <a:endParaRPr kumimoji="1" lang="ja-JP" altLang="en-US" sz="1200" dirty="0">
              <a:solidFill>
                <a:schemeClr val="tx1">
                  <a:lumMod val="50000"/>
                  <a:lumOff val="50000"/>
                </a:schemeClr>
              </a:solidFill>
            </a:endParaRPr>
          </a:p>
        </p:txBody>
      </p:sp>
      <p:sp>
        <p:nvSpPr>
          <p:cNvPr id="83" name="円柱 82">
            <a:extLst>
              <a:ext uri="{FF2B5EF4-FFF2-40B4-BE49-F238E27FC236}">
                <a16:creationId xmlns:a16="http://schemas.microsoft.com/office/drawing/2014/main" id="{638F9DBA-67D9-38B2-CFAD-BBF204FE6BD3}"/>
              </a:ext>
            </a:extLst>
          </p:cNvPr>
          <p:cNvSpPr/>
          <p:nvPr/>
        </p:nvSpPr>
        <p:spPr>
          <a:xfrm>
            <a:off x="9479911" y="3483783"/>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88A83F07-3106-6170-804A-5DA2DBD6ECDE}"/>
              </a:ext>
            </a:extLst>
          </p:cNvPr>
          <p:cNvSpPr txBox="1"/>
          <p:nvPr/>
        </p:nvSpPr>
        <p:spPr>
          <a:xfrm>
            <a:off x="9128035" y="3218577"/>
            <a:ext cx="1097614" cy="276999"/>
          </a:xfrm>
          <a:prstGeom prst="rect">
            <a:avLst/>
          </a:prstGeom>
          <a:noFill/>
        </p:spPr>
        <p:txBody>
          <a:bodyPr wrap="square" rtlCol="0">
            <a:spAutoFit/>
          </a:bodyPr>
          <a:lstStyle/>
          <a:p>
            <a:pPr algn="ctr"/>
            <a:r>
              <a:rPr kumimoji="1" lang="en-US" altLang="ja-JP" sz="1200" dirty="0"/>
              <a:t>S3 Conc Pre</a:t>
            </a:r>
            <a:endParaRPr kumimoji="1" lang="ja-JP" altLang="en-US" sz="1200" dirty="0"/>
          </a:p>
        </p:txBody>
      </p:sp>
      <p:sp>
        <p:nvSpPr>
          <p:cNvPr id="85" name="楕円 84">
            <a:extLst>
              <a:ext uri="{FF2B5EF4-FFF2-40B4-BE49-F238E27FC236}">
                <a16:creationId xmlns:a16="http://schemas.microsoft.com/office/drawing/2014/main" id="{E49B1813-2BA7-7FEF-7F16-1E10D6042EAD}"/>
              </a:ext>
            </a:extLst>
          </p:cNvPr>
          <p:cNvSpPr/>
          <p:nvPr/>
        </p:nvSpPr>
        <p:spPr>
          <a:xfrm>
            <a:off x="9673928" y="396392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FB3E59A3-B650-C8E9-378A-6B5A95F6886F}"/>
              </a:ext>
            </a:extLst>
          </p:cNvPr>
          <p:cNvSpPr txBox="1"/>
          <p:nvPr/>
        </p:nvSpPr>
        <p:spPr>
          <a:xfrm>
            <a:off x="8961654" y="1934245"/>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87" name="円柱 86">
            <a:extLst>
              <a:ext uri="{FF2B5EF4-FFF2-40B4-BE49-F238E27FC236}">
                <a16:creationId xmlns:a16="http://schemas.microsoft.com/office/drawing/2014/main" id="{374EB885-35E0-8674-9808-4CE2994DC16D}"/>
              </a:ext>
            </a:extLst>
          </p:cNvPr>
          <p:cNvSpPr/>
          <p:nvPr/>
        </p:nvSpPr>
        <p:spPr>
          <a:xfrm>
            <a:off x="9571023" y="1664771"/>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1679C126-CBCE-EE86-37ED-ABD83B6C1970}"/>
              </a:ext>
            </a:extLst>
          </p:cNvPr>
          <p:cNvSpPr txBox="1"/>
          <p:nvPr/>
        </p:nvSpPr>
        <p:spPr>
          <a:xfrm>
            <a:off x="9178415" y="1363213"/>
            <a:ext cx="1192821" cy="276999"/>
          </a:xfrm>
          <a:prstGeom prst="rect">
            <a:avLst/>
          </a:prstGeom>
          <a:noFill/>
        </p:spPr>
        <p:txBody>
          <a:bodyPr wrap="square" rtlCol="0">
            <a:spAutoFit/>
          </a:bodyPr>
          <a:lstStyle/>
          <a:p>
            <a:pPr algn="ctr"/>
            <a:r>
              <a:rPr kumimoji="1" lang="en-US" altLang="ja-JP" sz="1200" dirty="0"/>
              <a:t>S1 Perm Flow</a:t>
            </a:r>
            <a:endParaRPr kumimoji="1" lang="ja-JP" altLang="en-US" sz="1200" dirty="0"/>
          </a:p>
        </p:txBody>
      </p:sp>
      <p:sp>
        <p:nvSpPr>
          <p:cNvPr id="89" name="楕円 88">
            <a:extLst>
              <a:ext uri="{FF2B5EF4-FFF2-40B4-BE49-F238E27FC236}">
                <a16:creationId xmlns:a16="http://schemas.microsoft.com/office/drawing/2014/main" id="{3F513F69-E097-2833-4734-11A731E972E8}"/>
              </a:ext>
            </a:extLst>
          </p:cNvPr>
          <p:cNvSpPr/>
          <p:nvPr/>
        </p:nvSpPr>
        <p:spPr>
          <a:xfrm>
            <a:off x="9793750" y="2171727"/>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テキスト ボックス 89">
            <a:extLst>
              <a:ext uri="{FF2B5EF4-FFF2-40B4-BE49-F238E27FC236}">
                <a16:creationId xmlns:a16="http://schemas.microsoft.com/office/drawing/2014/main" id="{E0C1F6B4-7A75-BC5D-0F61-27E595D0E3AC}"/>
              </a:ext>
            </a:extLst>
          </p:cNvPr>
          <p:cNvSpPr txBox="1"/>
          <p:nvPr/>
        </p:nvSpPr>
        <p:spPr>
          <a:xfrm>
            <a:off x="10390485" y="3669474"/>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ID302</a:t>
            </a:r>
            <a:endParaRPr kumimoji="1" lang="ja-JP" altLang="en-US" sz="1200" dirty="0">
              <a:solidFill>
                <a:schemeClr val="tx1">
                  <a:lumMod val="50000"/>
                  <a:lumOff val="50000"/>
                </a:schemeClr>
              </a:solidFill>
            </a:endParaRPr>
          </a:p>
        </p:txBody>
      </p:sp>
      <p:sp>
        <p:nvSpPr>
          <p:cNvPr id="91" name="円柱 90">
            <a:extLst>
              <a:ext uri="{FF2B5EF4-FFF2-40B4-BE49-F238E27FC236}">
                <a16:creationId xmlns:a16="http://schemas.microsoft.com/office/drawing/2014/main" id="{9439F5C1-9763-2927-8962-0560BA61D1D9}"/>
              </a:ext>
            </a:extLst>
          </p:cNvPr>
          <p:cNvSpPr/>
          <p:nvPr/>
        </p:nvSpPr>
        <p:spPr>
          <a:xfrm>
            <a:off x="10964400" y="3468218"/>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テキスト ボックス 91">
            <a:extLst>
              <a:ext uri="{FF2B5EF4-FFF2-40B4-BE49-F238E27FC236}">
                <a16:creationId xmlns:a16="http://schemas.microsoft.com/office/drawing/2014/main" id="{07F435E1-AAA7-2191-0DBD-2A0E7E66B05D}"/>
              </a:ext>
            </a:extLst>
          </p:cNvPr>
          <p:cNvSpPr txBox="1"/>
          <p:nvPr/>
        </p:nvSpPr>
        <p:spPr>
          <a:xfrm>
            <a:off x="10596624" y="3218577"/>
            <a:ext cx="1150236" cy="276999"/>
          </a:xfrm>
          <a:prstGeom prst="rect">
            <a:avLst/>
          </a:prstGeom>
          <a:noFill/>
        </p:spPr>
        <p:txBody>
          <a:bodyPr wrap="square" rtlCol="0">
            <a:spAutoFit/>
          </a:bodyPr>
          <a:lstStyle/>
          <a:p>
            <a:pPr algn="ctr"/>
            <a:r>
              <a:rPr kumimoji="1" lang="en-US" altLang="ja-JP" sz="1200" dirty="0"/>
              <a:t>S3 Conc Flow</a:t>
            </a:r>
            <a:endParaRPr kumimoji="1" lang="ja-JP" altLang="en-US" sz="1200" dirty="0"/>
          </a:p>
        </p:txBody>
      </p:sp>
      <p:sp>
        <p:nvSpPr>
          <p:cNvPr id="93" name="楕円 92">
            <a:extLst>
              <a:ext uri="{FF2B5EF4-FFF2-40B4-BE49-F238E27FC236}">
                <a16:creationId xmlns:a16="http://schemas.microsoft.com/office/drawing/2014/main" id="{6DC27E41-6D00-1DBD-CB29-85080326A3A2}"/>
              </a:ext>
            </a:extLst>
          </p:cNvPr>
          <p:cNvSpPr/>
          <p:nvPr/>
        </p:nvSpPr>
        <p:spPr>
          <a:xfrm>
            <a:off x="11158417" y="396392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1742A26D-41B6-5D89-384A-644452C09CBD}"/>
              </a:ext>
            </a:extLst>
          </p:cNvPr>
          <p:cNvSpPr txBox="1"/>
          <p:nvPr/>
        </p:nvSpPr>
        <p:spPr>
          <a:xfrm>
            <a:off x="7449425" y="3665592"/>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95" name="円柱 94">
            <a:extLst>
              <a:ext uri="{FF2B5EF4-FFF2-40B4-BE49-F238E27FC236}">
                <a16:creationId xmlns:a16="http://schemas.microsoft.com/office/drawing/2014/main" id="{F43BE9BF-D8C7-1719-9573-936BB89AC8B4}"/>
              </a:ext>
            </a:extLst>
          </p:cNvPr>
          <p:cNvSpPr/>
          <p:nvPr/>
        </p:nvSpPr>
        <p:spPr>
          <a:xfrm>
            <a:off x="8028030" y="3474388"/>
            <a:ext cx="454711" cy="439498"/>
          </a:xfrm>
          <a:prstGeom prst="ca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テキスト ボックス 95">
            <a:extLst>
              <a:ext uri="{FF2B5EF4-FFF2-40B4-BE49-F238E27FC236}">
                <a16:creationId xmlns:a16="http://schemas.microsoft.com/office/drawing/2014/main" id="{73144712-BCCC-0107-EA03-79A657DC3C1E}"/>
              </a:ext>
            </a:extLst>
          </p:cNvPr>
          <p:cNvSpPr txBox="1"/>
          <p:nvPr/>
        </p:nvSpPr>
        <p:spPr>
          <a:xfrm>
            <a:off x="7670470" y="3218577"/>
            <a:ext cx="1144556" cy="276999"/>
          </a:xfrm>
          <a:prstGeom prst="rect">
            <a:avLst/>
          </a:prstGeom>
          <a:noFill/>
        </p:spPr>
        <p:txBody>
          <a:bodyPr wrap="square" rtlCol="0">
            <a:spAutoFit/>
          </a:bodyPr>
          <a:lstStyle/>
          <a:p>
            <a:pPr algn="ctr"/>
            <a:r>
              <a:rPr kumimoji="1" lang="en-US" altLang="ja-JP" sz="1200" dirty="0"/>
              <a:t>S3 Perm Flow</a:t>
            </a:r>
            <a:endParaRPr kumimoji="1" lang="ja-JP" altLang="en-US" sz="1200" dirty="0"/>
          </a:p>
        </p:txBody>
      </p:sp>
      <p:sp>
        <p:nvSpPr>
          <p:cNvPr id="97" name="楕円 96">
            <a:extLst>
              <a:ext uri="{FF2B5EF4-FFF2-40B4-BE49-F238E27FC236}">
                <a16:creationId xmlns:a16="http://schemas.microsoft.com/office/drawing/2014/main" id="{0F8695DC-0A9E-A720-705B-C66BDE52B94F}"/>
              </a:ext>
            </a:extLst>
          </p:cNvPr>
          <p:cNvSpPr/>
          <p:nvPr/>
        </p:nvSpPr>
        <p:spPr>
          <a:xfrm>
            <a:off x="8222047" y="396392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楕円 97">
            <a:extLst>
              <a:ext uri="{FF2B5EF4-FFF2-40B4-BE49-F238E27FC236}">
                <a16:creationId xmlns:a16="http://schemas.microsoft.com/office/drawing/2014/main" id="{6BE78C2C-A807-2583-543B-FB0739DF75E1}"/>
              </a:ext>
            </a:extLst>
          </p:cNvPr>
          <p:cNvSpPr/>
          <p:nvPr/>
        </p:nvSpPr>
        <p:spPr>
          <a:xfrm>
            <a:off x="8946493" y="538516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CBBDD01C-B683-E101-6073-18C388EC26CC}"/>
              </a:ext>
            </a:extLst>
          </p:cNvPr>
          <p:cNvSpPr/>
          <p:nvPr/>
        </p:nvSpPr>
        <p:spPr>
          <a:xfrm>
            <a:off x="8946493" y="562329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0" name="コネクタ: カギ線 99">
            <a:extLst>
              <a:ext uri="{FF2B5EF4-FFF2-40B4-BE49-F238E27FC236}">
                <a16:creationId xmlns:a16="http://schemas.microsoft.com/office/drawing/2014/main" id="{0ECB1C8F-3339-53FC-B368-48BE40EDB61D}"/>
              </a:ext>
            </a:extLst>
          </p:cNvPr>
          <p:cNvCxnSpPr>
            <a:cxnSpLocks/>
            <a:stCxn id="93" idx="4"/>
            <a:endCxn id="98" idx="2"/>
          </p:cNvCxnSpPr>
          <p:nvPr/>
        </p:nvCxnSpPr>
        <p:spPr>
          <a:xfrm rot="5400000">
            <a:off x="9375170" y="3601922"/>
            <a:ext cx="1387908" cy="2245262"/>
          </a:xfrm>
          <a:prstGeom prst="bentConnector4">
            <a:avLst>
              <a:gd name="adj1" fmla="val 22034"/>
              <a:gd name="adj2" fmla="val 11018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FFDDF0E0-10A0-C616-AB30-6486FBCE57E9}"/>
              </a:ext>
            </a:extLst>
          </p:cNvPr>
          <p:cNvCxnSpPr>
            <a:cxnSpLocks/>
            <a:stCxn id="85" idx="2"/>
            <a:endCxn id="98" idx="2"/>
          </p:cNvCxnSpPr>
          <p:nvPr/>
        </p:nvCxnSpPr>
        <p:spPr>
          <a:xfrm rot="10800000" flipV="1">
            <a:off x="8946494" y="3997261"/>
            <a:ext cx="727435" cy="1421245"/>
          </a:xfrm>
          <a:prstGeom prst="bentConnector3">
            <a:avLst>
              <a:gd name="adj1" fmla="val 16023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コネクタ: カギ線 101">
            <a:extLst>
              <a:ext uri="{FF2B5EF4-FFF2-40B4-BE49-F238E27FC236}">
                <a16:creationId xmlns:a16="http://schemas.microsoft.com/office/drawing/2014/main" id="{0D5D1A55-606F-2B66-F74B-1F72FE2AB8A8}"/>
              </a:ext>
            </a:extLst>
          </p:cNvPr>
          <p:cNvCxnSpPr>
            <a:cxnSpLocks/>
            <a:stCxn id="97" idx="4"/>
            <a:endCxn id="98" idx="2"/>
          </p:cNvCxnSpPr>
          <p:nvPr/>
        </p:nvCxnSpPr>
        <p:spPr>
          <a:xfrm rot="16200000" flipH="1">
            <a:off x="7906985" y="4378999"/>
            <a:ext cx="1387908" cy="69110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3" name="楕円 102">
            <a:extLst>
              <a:ext uri="{FF2B5EF4-FFF2-40B4-BE49-F238E27FC236}">
                <a16:creationId xmlns:a16="http://schemas.microsoft.com/office/drawing/2014/main" id="{360612C5-B049-9D84-20C8-5512D4A2052D}"/>
              </a:ext>
            </a:extLst>
          </p:cNvPr>
          <p:cNvSpPr/>
          <p:nvPr/>
        </p:nvSpPr>
        <p:spPr>
          <a:xfrm>
            <a:off x="5462556" y="1938531"/>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楕円 103">
            <a:extLst>
              <a:ext uri="{FF2B5EF4-FFF2-40B4-BE49-F238E27FC236}">
                <a16:creationId xmlns:a16="http://schemas.microsoft.com/office/drawing/2014/main" id="{48419BFD-0FCC-4075-2ADA-6016E33FA4E7}"/>
              </a:ext>
            </a:extLst>
          </p:cNvPr>
          <p:cNvSpPr/>
          <p:nvPr/>
        </p:nvSpPr>
        <p:spPr>
          <a:xfrm>
            <a:off x="5462556" y="2186181"/>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5" name="コネクタ: カギ線 104">
            <a:extLst>
              <a:ext uri="{FF2B5EF4-FFF2-40B4-BE49-F238E27FC236}">
                <a16:creationId xmlns:a16="http://schemas.microsoft.com/office/drawing/2014/main" id="{02341CF1-09F9-5F5E-2BDD-080B91EA5051}"/>
              </a:ext>
            </a:extLst>
          </p:cNvPr>
          <p:cNvCxnSpPr>
            <a:cxnSpLocks/>
          </p:cNvCxnSpPr>
          <p:nvPr/>
        </p:nvCxnSpPr>
        <p:spPr>
          <a:xfrm rot="10800000" flipV="1">
            <a:off x="8947872" y="2205065"/>
            <a:ext cx="847257" cy="3213442"/>
          </a:xfrm>
          <a:prstGeom prst="bentConnector3">
            <a:avLst>
              <a:gd name="adj1" fmla="val 12698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D6C8CBDE-C774-1238-61D4-5632DE2C794D}"/>
              </a:ext>
            </a:extLst>
          </p:cNvPr>
          <p:cNvCxnSpPr>
            <a:cxnSpLocks/>
            <a:stCxn id="77" idx="4"/>
            <a:endCxn id="99" idx="4"/>
          </p:cNvCxnSpPr>
          <p:nvPr/>
        </p:nvCxnSpPr>
        <p:spPr>
          <a:xfrm rot="16200000" flipH="1">
            <a:off x="5630466" y="2340604"/>
            <a:ext cx="164924" cy="6533805"/>
          </a:xfrm>
          <a:prstGeom prst="bentConnector3">
            <a:avLst>
              <a:gd name="adj1" fmla="val 400320"/>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F9989E8B-5321-2DF1-68E4-14B5967C386C}"/>
              </a:ext>
            </a:extLst>
          </p:cNvPr>
          <p:cNvSpPr/>
          <p:nvPr/>
        </p:nvSpPr>
        <p:spPr>
          <a:xfrm>
            <a:off x="5136493" y="5366119"/>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楕円 107">
            <a:extLst>
              <a:ext uri="{FF2B5EF4-FFF2-40B4-BE49-F238E27FC236}">
                <a16:creationId xmlns:a16="http://schemas.microsoft.com/office/drawing/2014/main" id="{E6C0F9A6-105E-50CC-2CB2-4090746FEFF3}"/>
              </a:ext>
            </a:extLst>
          </p:cNvPr>
          <p:cNvSpPr/>
          <p:nvPr/>
        </p:nvSpPr>
        <p:spPr>
          <a:xfrm>
            <a:off x="5136493" y="5604244"/>
            <a:ext cx="66675" cy="666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A6B35670-2D2F-AC6A-A7E7-A3755E33131C}"/>
              </a:ext>
            </a:extLst>
          </p:cNvPr>
          <p:cNvSpPr txBox="1"/>
          <p:nvPr/>
        </p:nvSpPr>
        <p:spPr>
          <a:xfrm>
            <a:off x="5892428" y="2125779"/>
            <a:ext cx="72627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ID1000</a:t>
            </a:r>
            <a:endParaRPr kumimoji="1" lang="ja-JP" altLang="en-US" sz="1200" dirty="0">
              <a:solidFill>
                <a:schemeClr val="tx1">
                  <a:lumMod val="50000"/>
                  <a:lumOff val="50000"/>
                </a:schemeClr>
              </a:solidFill>
            </a:endParaRPr>
          </a:p>
        </p:txBody>
      </p:sp>
      <p:sp>
        <p:nvSpPr>
          <p:cNvPr id="110" name="テキスト ボックス 109">
            <a:extLst>
              <a:ext uri="{FF2B5EF4-FFF2-40B4-BE49-F238E27FC236}">
                <a16:creationId xmlns:a16="http://schemas.microsoft.com/office/drawing/2014/main" id="{CB654654-2AE3-1FB4-4E03-2471B2FA7176}"/>
              </a:ext>
            </a:extLst>
          </p:cNvPr>
          <p:cNvSpPr txBox="1"/>
          <p:nvPr/>
        </p:nvSpPr>
        <p:spPr>
          <a:xfrm>
            <a:off x="5816757" y="5556709"/>
            <a:ext cx="72627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ID1001</a:t>
            </a:r>
            <a:endParaRPr kumimoji="1" lang="ja-JP" altLang="en-US" sz="1200" dirty="0">
              <a:solidFill>
                <a:schemeClr val="tx1">
                  <a:lumMod val="50000"/>
                  <a:lumOff val="50000"/>
                </a:schemeClr>
              </a:solidFill>
            </a:endParaRPr>
          </a:p>
        </p:txBody>
      </p:sp>
      <p:sp>
        <p:nvSpPr>
          <p:cNvPr id="111" name="テキスト ボックス 110">
            <a:extLst>
              <a:ext uri="{FF2B5EF4-FFF2-40B4-BE49-F238E27FC236}">
                <a16:creationId xmlns:a16="http://schemas.microsoft.com/office/drawing/2014/main" id="{3ED18E3D-4671-B362-B793-857A68D293B0}"/>
              </a:ext>
            </a:extLst>
          </p:cNvPr>
          <p:cNvSpPr txBox="1"/>
          <p:nvPr/>
        </p:nvSpPr>
        <p:spPr>
          <a:xfrm>
            <a:off x="9578861" y="5567855"/>
            <a:ext cx="72627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ID1002</a:t>
            </a:r>
            <a:endParaRPr kumimoji="1" lang="ja-JP" altLang="en-US" sz="1200" dirty="0">
              <a:solidFill>
                <a:schemeClr val="tx1">
                  <a:lumMod val="50000"/>
                  <a:lumOff val="50000"/>
                </a:schemeClr>
              </a:solidFill>
            </a:endParaRPr>
          </a:p>
        </p:txBody>
      </p:sp>
      <p:sp>
        <p:nvSpPr>
          <p:cNvPr id="112" name="テキスト ボックス 111">
            <a:extLst>
              <a:ext uri="{FF2B5EF4-FFF2-40B4-BE49-F238E27FC236}">
                <a16:creationId xmlns:a16="http://schemas.microsoft.com/office/drawing/2014/main" id="{8807FC16-AE6B-57C0-CB03-5A539BE3A81C}"/>
              </a:ext>
            </a:extLst>
          </p:cNvPr>
          <p:cNvSpPr txBox="1"/>
          <p:nvPr/>
        </p:nvSpPr>
        <p:spPr>
          <a:xfrm>
            <a:off x="1228214" y="5108571"/>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13" name="吹き出し: 角を丸めた四角形 112">
            <a:extLst>
              <a:ext uri="{FF2B5EF4-FFF2-40B4-BE49-F238E27FC236}">
                <a16:creationId xmlns:a16="http://schemas.microsoft.com/office/drawing/2014/main" id="{F8F476F0-CBD4-B768-A48A-58ACAFFC43DE}"/>
              </a:ext>
            </a:extLst>
          </p:cNvPr>
          <p:cNvSpPr/>
          <p:nvPr/>
        </p:nvSpPr>
        <p:spPr>
          <a:xfrm>
            <a:off x="10419708" y="127676"/>
            <a:ext cx="1470461" cy="376678"/>
          </a:xfrm>
          <a:prstGeom prst="wedgeRoundRectCallout">
            <a:avLst>
              <a:gd name="adj1" fmla="val -32929"/>
              <a:gd name="adj2" fmla="val 1004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構築途中</a:t>
            </a:r>
          </a:p>
        </p:txBody>
      </p:sp>
    </p:spTree>
    <p:extLst>
      <p:ext uri="{BB962C8B-B14F-4D97-AF65-F5344CB8AC3E}">
        <p14:creationId xmlns:p14="http://schemas.microsoft.com/office/powerpoint/2010/main" val="127088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モジュール管理</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113" name="吹き出し: 角を丸めた四角形 112">
            <a:extLst>
              <a:ext uri="{FF2B5EF4-FFF2-40B4-BE49-F238E27FC236}">
                <a16:creationId xmlns:a16="http://schemas.microsoft.com/office/drawing/2014/main" id="{F8F476F0-CBD4-B768-A48A-58ACAFFC43DE}"/>
              </a:ext>
            </a:extLst>
          </p:cNvPr>
          <p:cNvSpPr/>
          <p:nvPr/>
        </p:nvSpPr>
        <p:spPr>
          <a:xfrm>
            <a:off x="9248775" y="2276275"/>
            <a:ext cx="2641394" cy="413088"/>
          </a:xfrm>
          <a:prstGeom prst="wedgeRoundRectCallout">
            <a:avLst>
              <a:gd name="adj1" fmla="val -32929"/>
              <a:gd name="adj2" fmla="val 1004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予測モデルを検討する度に変わる</a:t>
            </a: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バージョン管理システムで管理する予定（要相談）。</a:t>
            </a:r>
            <a:endParaRPr lang="en-US" altLang="ja-JP" sz="2800" dirty="0"/>
          </a:p>
          <a:p>
            <a:pPr lvl="1">
              <a:defRPr/>
            </a:pPr>
            <a:r>
              <a:rPr lang="ja-JP" altLang="en-US" sz="2400" dirty="0"/>
              <a:t>下位が頻繁に変わる上に、下位でも最適化が実行できる環境の方が良い</a:t>
            </a:r>
            <a:endParaRPr lang="en-US" altLang="ja-JP" sz="2400" dirty="0"/>
          </a:p>
        </p:txBody>
      </p:sp>
      <p:pic>
        <p:nvPicPr>
          <p:cNvPr id="11" name="グラフィックス 10" descr="フォルダー 単色塗りつぶし">
            <a:extLst>
              <a:ext uri="{FF2B5EF4-FFF2-40B4-BE49-F238E27FC236}">
                <a16:creationId xmlns:a16="http://schemas.microsoft.com/office/drawing/2014/main" id="{A95D30CB-2F85-F40B-A866-97EA3AD3D6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984" y="1999030"/>
            <a:ext cx="914400" cy="914400"/>
          </a:xfrm>
          <a:prstGeom prst="rect">
            <a:avLst/>
          </a:prstGeom>
        </p:spPr>
      </p:pic>
      <p:pic>
        <p:nvPicPr>
          <p:cNvPr id="13" name="グラフィックス 12" descr="フォルダー 単色塗りつぶし">
            <a:extLst>
              <a:ext uri="{FF2B5EF4-FFF2-40B4-BE49-F238E27FC236}">
                <a16:creationId xmlns:a16="http://schemas.microsoft.com/office/drawing/2014/main" id="{4986A9AB-E003-52DB-3870-48396C993B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5641" y="2732361"/>
            <a:ext cx="914400" cy="914400"/>
          </a:xfrm>
          <a:prstGeom prst="rect">
            <a:avLst/>
          </a:prstGeom>
        </p:spPr>
      </p:pic>
      <p:pic>
        <p:nvPicPr>
          <p:cNvPr id="18" name="グラフィックス 17" descr="紙 枠線">
            <a:extLst>
              <a:ext uri="{FF2B5EF4-FFF2-40B4-BE49-F238E27FC236}">
                <a16:creationId xmlns:a16="http://schemas.microsoft.com/office/drawing/2014/main" id="{E807D703-04CF-D23A-5EEE-E7D6A41C12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4047" y="5027886"/>
            <a:ext cx="677589" cy="677589"/>
          </a:xfrm>
          <a:prstGeom prst="rect">
            <a:avLst/>
          </a:prstGeom>
        </p:spPr>
      </p:pic>
      <p:cxnSp>
        <p:nvCxnSpPr>
          <p:cNvPr id="22" name="コネクタ: カギ線 21">
            <a:extLst>
              <a:ext uri="{FF2B5EF4-FFF2-40B4-BE49-F238E27FC236}">
                <a16:creationId xmlns:a16="http://schemas.microsoft.com/office/drawing/2014/main" id="{E41A85FE-0FC8-ED54-B685-1A07819EAE65}"/>
              </a:ext>
            </a:extLst>
          </p:cNvPr>
          <p:cNvCxnSpPr>
            <a:cxnSpLocks/>
            <a:stCxn id="11" idx="2"/>
            <a:endCxn id="13" idx="1"/>
          </p:cNvCxnSpPr>
          <p:nvPr/>
        </p:nvCxnSpPr>
        <p:spPr>
          <a:xfrm rot="16200000" flipH="1">
            <a:off x="1294347" y="2648266"/>
            <a:ext cx="276131" cy="806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62C8985-C8C6-57C5-88A4-4AC4657142F5}"/>
              </a:ext>
            </a:extLst>
          </p:cNvPr>
          <p:cNvCxnSpPr>
            <a:cxnSpLocks/>
            <a:stCxn id="11" idx="2"/>
            <a:endCxn id="18" idx="1"/>
          </p:cNvCxnSpPr>
          <p:nvPr/>
        </p:nvCxnSpPr>
        <p:spPr>
          <a:xfrm rot="16200000" flipH="1">
            <a:off x="264990" y="3677623"/>
            <a:ext cx="2453251" cy="924863"/>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1D1A9D8-CDCC-CF3E-0804-EE0FAD9D586F}"/>
              </a:ext>
            </a:extLst>
          </p:cNvPr>
          <p:cNvSpPr txBox="1"/>
          <p:nvPr/>
        </p:nvSpPr>
        <p:spPr>
          <a:xfrm>
            <a:off x="1744301" y="3483792"/>
            <a:ext cx="1097077" cy="307777"/>
          </a:xfrm>
          <a:prstGeom prst="rect">
            <a:avLst/>
          </a:prstGeom>
          <a:noFill/>
        </p:spPr>
        <p:txBody>
          <a:bodyPr wrap="square" rtlCol="0">
            <a:spAutoFit/>
          </a:bodyPr>
          <a:lstStyle/>
          <a:p>
            <a:pPr algn="ctr"/>
            <a:r>
              <a:rPr kumimoji="1" lang="en-US" altLang="ja-JP" sz="1400" dirty="0"/>
              <a:t>pkg</a:t>
            </a:r>
            <a:endParaRPr kumimoji="1" lang="ja-JP" altLang="en-US" sz="1400" dirty="0"/>
          </a:p>
        </p:txBody>
      </p:sp>
      <p:sp>
        <p:nvSpPr>
          <p:cNvPr id="29" name="テキスト ボックス 28">
            <a:extLst>
              <a:ext uri="{FF2B5EF4-FFF2-40B4-BE49-F238E27FC236}">
                <a16:creationId xmlns:a16="http://schemas.microsoft.com/office/drawing/2014/main" id="{65EFF93F-E6E9-95CE-D546-CAF7E25DAD3E}"/>
              </a:ext>
            </a:extLst>
          </p:cNvPr>
          <p:cNvSpPr txBox="1"/>
          <p:nvPr/>
        </p:nvSpPr>
        <p:spPr>
          <a:xfrm>
            <a:off x="1553801" y="5705475"/>
            <a:ext cx="1466753" cy="307777"/>
          </a:xfrm>
          <a:prstGeom prst="rect">
            <a:avLst/>
          </a:prstGeom>
          <a:noFill/>
        </p:spPr>
        <p:txBody>
          <a:bodyPr wrap="square" rtlCol="0">
            <a:spAutoFit/>
          </a:bodyPr>
          <a:lstStyle/>
          <a:p>
            <a:pPr algn="ctr"/>
            <a:r>
              <a:rPr kumimoji="1" lang="en-US" altLang="ja-JP" sz="1400" dirty="0"/>
              <a:t>main.py</a:t>
            </a:r>
            <a:endParaRPr kumimoji="1" lang="ja-JP" altLang="en-US" sz="1400" dirty="0"/>
          </a:p>
        </p:txBody>
      </p:sp>
      <p:cxnSp>
        <p:nvCxnSpPr>
          <p:cNvPr id="30" name="コネクタ: カギ線 29">
            <a:extLst>
              <a:ext uri="{FF2B5EF4-FFF2-40B4-BE49-F238E27FC236}">
                <a16:creationId xmlns:a16="http://schemas.microsoft.com/office/drawing/2014/main" id="{7491F666-8A5D-4834-A7A0-D2CEB48842DA}"/>
              </a:ext>
            </a:extLst>
          </p:cNvPr>
          <p:cNvCxnSpPr>
            <a:cxnSpLocks/>
            <a:stCxn id="13" idx="3"/>
            <a:endCxn id="118" idx="1"/>
          </p:cNvCxnSpPr>
          <p:nvPr/>
        </p:nvCxnSpPr>
        <p:spPr>
          <a:xfrm>
            <a:off x="2750041" y="3189561"/>
            <a:ext cx="1184600" cy="1101982"/>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グラフィックス 30" descr="フォルダー 単色塗りつぶし">
            <a:extLst>
              <a:ext uri="{FF2B5EF4-FFF2-40B4-BE49-F238E27FC236}">
                <a16:creationId xmlns:a16="http://schemas.microsoft.com/office/drawing/2014/main" id="{1470BAFE-443A-899A-BF22-6238CBF4CE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4641" y="2732361"/>
            <a:ext cx="914400" cy="914400"/>
          </a:xfrm>
          <a:prstGeom prst="rect">
            <a:avLst/>
          </a:prstGeom>
        </p:spPr>
      </p:pic>
      <p:cxnSp>
        <p:nvCxnSpPr>
          <p:cNvPr id="114" name="直線コネクタ 113">
            <a:extLst>
              <a:ext uri="{FF2B5EF4-FFF2-40B4-BE49-F238E27FC236}">
                <a16:creationId xmlns:a16="http://schemas.microsoft.com/office/drawing/2014/main" id="{42849076-7934-652A-0E4A-879215006AA5}"/>
              </a:ext>
            </a:extLst>
          </p:cNvPr>
          <p:cNvCxnSpPr>
            <a:cxnSpLocks/>
            <a:stCxn id="13" idx="3"/>
            <a:endCxn id="31" idx="1"/>
          </p:cNvCxnSpPr>
          <p:nvPr/>
        </p:nvCxnSpPr>
        <p:spPr>
          <a:xfrm>
            <a:off x="2750041" y="3189561"/>
            <a:ext cx="11846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18" name="グラフィックス 117" descr="フォルダー 単色塗りつぶし">
            <a:extLst>
              <a:ext uri="{FF2B5EF4-FFF2-40B4-BE49-F238E27FC236}">
                <a16:creationId xmlns:a16="http://schemas.microsoft.com/office/drawing/2014/main" id="{9D500003-51C2-E59E-70BE-7B18A3B5BF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4641" y="3834343"/>
            <a:ext cx="914400" cy="914400"/>
          </a:xfrm>
          <a:prstGeom prst="rect">
            <a:avLst/>
          </a:prstGeom>
        </p:spPr>
      </p:pic>
      <p:sp>
        <p:nvSpPr>
          <p:cNvPr id="120" name="テキスト ボックス 119">
            <a:extLst>
              <a:ext uri="{FF2B5EF4-FFF2-40B4-BE49-F238E27FC236}">
                <a16:creationId xmlns:a16="http://schemas.microsoft.com/office/drawing/2014/main" id="{986E61DD-A1BE-0D94-B08D-85C618A1EF2D}"/>
              </a:ext>
            </a:extLst>
          </p:cNvPr>
          <p:cNvSpPr txBox="1"/>
          <p:nvPr/>
        </p:nvSpPr>
        <p:spPr>
          <a:xfrm>
            <a:off x="3450666" y="3483792"/>
            <a:ext cx="1874938" cy="307777"/>
          </a:xfrm>
          <a:prstGeom prst="rect">
            <a:avLst/>
          </a:prstGeom>
          <a:noFill/>
        </p:spPr>
        <p:txBody>
          <a:bodyPr wrap="square" rtlCol="0">
            <a:spAutoFit/>
          </a:bodyPr>
          <a:lstStyle/>
          <a:p>
            <a:pPr algn="ctr"/>
            <a:r>
              <a:rPr kumimoji="1" lang="ja-JP" altLang="en-US" sz="1400" dirty="0"/>
              <a:t>最適化モジュール関連</a:t>
            </a:r>
          </a:p>
        </p:txBody>
      </p:sp>
      <p:sp>
        <p:nvSpPr>
          <p:cNvPr id="121" name="テキスト ボックス 120">
            <a:extLst>
              <a:ext uri="{FF2B5EF4-FFF2-40B4-BE49-F238E27FC236}">
                <a16:creationId xmlns:a16="http://schemas.microsoft.com/office/drawing/2014/main" id="{B7D88A8D-B812-6AF5-FF57-64D0E3EB920A}"/>
              </a:ext>
            </a:extLst>
          </p:cNvPr>
          <p:cNvSpPr txBox="1"/>
          <p:nvPr/>
        </p:nvSpPr>
        <p:spPr>
          <a:xfrm>
            <a:off x="3631639" y="4604823"/>
            <a:ext cx="1520401" cy="307777"/>
          </a:xfrm>
          <a:prstGeom prst="rect">
            <a:avLst/>
          </a:prstGeom>
          <a:noFill/>
        </p:spPr>
        <p:txBody>
          <a:bodyPr wrap="square" rtlCol="0">
            <a:spAutoFit/>
          </a:bodyPr>
          <a:lstStyle/>
          <a:p>
            <a:pPr algn="ctr"/>
            <a:r>
              <a:rPr kumimoji="1" lang="ja-JP" altLang="en-US" sz="1400" dirty="0"/>
              <a:t>最適化問題関連</a:t>
            </a:r>
          </a:p>
        </p:txBody>
      </p:sp>
      <p:pic>
        <p:nvPicPr>
          <p:cNvPr id="123" name="グラフィックス 122" descr="フォルダー 単色塗りつぶし">
            <a:extLst>
              <a:ext uri="{FF2B5EF4-FFF2-40B4-BE49-F238E27FC236}">
                <a16:creationId xmlns:a16="http://schemas.microsoft.com/office/drawing/2014/main" id="{9E27392E-73CF-1D6F-90BA-D2FE4EEF02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52046" y="3844311"/>
            <a:ext cx="914400" cy="914400"/>
          </a:xfrm>
          <a:prstGeom prst="rect">
            <a:avLst/>
          </a:prstGeom>
        </p:spPr>
      </p:pic>
      <p:cxnSp>
        <p:nvCxnSpPr>
          <p:cNvPr id="124" name="コネクタ: カギ線 123">
            <a:extLst>
              <a:ext uri="{FF2B5EF4-FFF2-40B4-BE49-F238E27FC236}">
                <a16:creationId xmlns:a16="http://schemas.microsoft.com/office/drawing/2014/main" id="{11926C59-2D0D-5145-A931-82EC35349D24}"/>
              </a:ext>
            </a:extLst>
          </p:cNvPr>
          <p:cNvCxnSpPr>
            <a:cxnSpLocks/>
            <a:stCxn id="118" idx="3"/>
            <a:endCxn id="126" idx="1"/>
          </p:cNvCxnSpPr>
          <p:nvPr/>
        </p:nvCxnSpPr>
        <p:spPr>
          <a:xfrm>
            <a:off x="4849041" y="4291543"/>
            <a:ext cx="1468408" cy="1149938"/>
          </a:xfrm>
          <a:prstGeom prst="bentConnector3">
            <a:avLst>
              <a:gd name="adj1" fmla="val 46757"/>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6" name="グラフィックス 125" descr="紙 枠線">
            <a:extLst>
              <a:ext uri="{FF2B5EF4-FFF2-40B4-BE49-F238E27FC236}">
                <a16:creationId xmlns:a16="http://schemas.microsoft.com/office/drawing/2014/main" id="{D19E12EF-53FD-E7BB-4DEF-35EDA11461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7449" y="5102686"/>
            <a:ext cx="677589" cy="677589"/>
          </a:xfrm>
          <a:prstGeom prst="rect">
            <a:avLst/>
          </a:prstGeom>
        </p:spPr>
      </p:pic>
      <p:cxnSp>
        <p:nvCxnSpPr>
          <p:cNvPr id="133" name="直線コネクタ 132">
            <a:extLst>
              <a:ext uri="{FF2B5EF4-FFF2-40B4-BE49-F238E27FC236}">
                <a16:creationId xmlns:a16="http://schemas.microsoft.com/office/drawing/2014/main" id="{7110710C-1056-56C0-8FC0-F7DD339BB276}"/>
              </a:ext>
            </a:extLst>
          </p:cNvPr>
          <p:cNvCxnSpPr>
            <a:cxnSpLocks/>
            <a:stCxn id="118" idx="3"/>
            <a:endCxn id="123" idx="1"/>
          </p:cNvCxnSpPr>
          <p:nvPr/>
        </p:nvCxnSpPr>
        <p:spPr>
          <a:xfrm>
            <a:off x="4849041" y="4291543"/>
            <a:ext cx="1303005" cy="996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715E7479-E83F-A111-A998-97F1DB49BF01}"/>
              </a:ext>
            </a:extLst>
          </p:cNvPr>
          <p:cNvSpPr txBox="1"/>
          <p:nvPr/>
        </p:nvSpPr>
        <p:spPr>
          <a:xfrm>
            <a:off x="5849044" y="4604823"/>
            <a:ext cx="1520401" cy="307777"/>
          </a:xfrm>
          <a:prstGeom prst="rect">
            <a:avLst/>
          </a:prstGeom>
          <a:noFill/>
        </p:spPr>
        <p:txBody>
          <a:bodyPr wrap="square" rtlCol="0">
            <a:spAutoFit/>
          </a:bodyPr>
          <a:lstStyle/>
          <a:p>
            <a:pPr algn="ctr"/>
            <a:r>
              <a:rPr kumimoji="1" lang="en-US" altLang="ja-JP" sz="1400" dirty="0"/>
              <a:t>model</a:t>
            </a:r>
            <a:endParaRPr kumimoji="1" lang="ja-JP" altLang="en-US" sz="1400" dirty="0"/>
          </a:p>
        </p:txBody>
      </p:sp>
      <p:pic>
        <p:nvPicPr>
          <p:cNvPr id="141" name="グラフィックス 140" descr="フォルダー 単色塗りつぶし">
            <a:extLst>
              <a:ext uri="{FF2B5EF4-FFF2-40B4-BE49-F238E27FC236}">
                <a16:creationId xmlns:a16="http://schemas.microsoft.com/office/drawing/2014/main" id="{8F8A0CF7-17D7-EBEC-9284-36421D69D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5641" y="3786989"/>
            <a:ext cx="914400" cy="914400"/>
          </a:xfrm>
          <a:prstGeom prst="rect">
            <a:avLst/>
          </a:prstGeom>
        </p:spPr>
      </p:pic>
      <p:sp>
        <p:nvSpPr>
          <p:cNvPr id="142" name="テキスト ボックス 141">
            <a:extLst>
              <a:ext uri="{FF2B5EF4-FFF2-40B4-BE49-F238E27FC236}">
                <a16:creationId xmlns:a16="http://schemas.microsoft.com/office/drawing/2014/main" id="{E91DB7E9-C048-8714-BE16-881428A0486A}"/>
              </a:ext>
            </a:extLst>
          </p:cNvPr>
          <p:cNvSpPr txBox="1"/>
          <p:nvPr/>
        </p:nvSpPr>
        <p:spPr>
          <a:xfrm>
            <a:off x="1738568" y="4534778"/>
            <a:ext cx="1097077" cy="307777"/>
          </a:xfrm>
          <a:prstGeom prst="rect">
            <a:avLst/>
          </a:prstGeom>
          <a:noFill/>
        </p:spPr>
        <p:txBody>
          <a:bodyPr wrap="square" rtlCol="0">
            <a:spAutoFit/>
          </a:bodyPr>
          <a:lstStyle/>
          <a:p>
            <a:pPr algn="ctr"/>
            <a:r>
              <a:rPr kumimoji="1" lang="en-US" altLang="ja-JP" sz="1400" dirty="0"/>
              <a:t>params</a:t>
            </a:r>
            <a:endParaRPr kumimoji="1" lang="ja-JP" altLang="en-US" sz="1400" dirty="0"/>
          </a:p>
        </p:txBody>
      </p:sp>
      <p:sp>
        <p:nvSpPr>
          <p:cNvPr id="143" name="テキスト ボックス 142">
            <a:extLst>
              <a:ext uri="{FF2B5EF4-FFF2-40B4-BE49-F238E27FC236}">
                <a16:creationId xmlns:a16="http://schemas.microsoft.com/office/drawing/2014/main" id="{DDE96DE6-C4CA-88A2-BD89-68F6AC84BE0B}"/>
              </a:ext>
            </a:extLst>
          </p:cNvPr>
          <p:cNvSpPr txBox="1"/>
          <p:nvPr/>
        </p:nvSpPr>
        <p:spPr>
          <a:xfrm>
            <a:off x="5446074" y="5754761"/>
            <a:ext cx="2486775" cy="307777"/>
          </a:xfrm>
          <a:prstGeom prst="rect">
            <a:avLst/>
          </a:prstGeom>
          <a:noFill/>
        </p:spPr>
        <p:txBody>
          <a:bodyPr wrap="square" rtlCol="0">
            <a:spAutoFit/>
          </a:bodyPr>
          <a:lstStyle/>
          <a:p>
            <a:pPr algn="ctr"/>
            <a:r>
              <a:rPr kumimoji="1" lang="ja-JP" altLang="en-US" sz="1400" dirty="0"/>
              <a:t>目的関数・制約関数定義部</a:t>
            </a:r>
          </a:p>
        </p:txBody>
      </p:sp>
      <p:pic>
        <p:nvPicPr>
          <p:cNvPr id="145" name="グラフィックス 144" descr="フォルダー 単色塗りつぶし">
            <a:extLst>
              <a:ext uri="{FF2B5EF4-FFF2-40B4-BE49-F238E27FC236}">
                <a16:creationId xmlns:a16="http://schemas.microsoft.com/office/drawing/2014/main" id="{022DCA97-DBF4-40F7-352F-AD7E0A89D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5250" y="3843868"/>
            <a:ext cx="914400" cy="914400"/>
          </a:xfrm>
          <a:prstGeom prst="rect">
            <a:avLst/>
          </a:prstGeom>
        </p:spPr>
      </p:pic>
      <p:pic>
        <p:nvPicPr>
          <p:cNvPr id="146" name="グラフィックス 145" descr="フォルダー 単色塗りつぶし">
            <a:extLst>
              <a:ext uri="{FF2B5EF4-FFF2-40B4-BE49-F238E27FC236}">
                <a16:creationId xmlns:a16="http://schemas.microsoft.com/office/drawing/2014/main" id="{4D90B485-AF19-1A8B-6CD9-007DB7C96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15250" y="4984280"/>
            <a:ext cx="914400" cy="914400"/>
          </a:xfrm>
          <a:prstGeom prst="rect">
            <a:avLst/>
          </a:prstGeom>
        </p:spPr>
      </p:pic>
      <p:cxnSp>
        <p:nvCxnSpPr>
          <p:cNvPr id="147" name="直線コネクタ 146">
            <a:extLst>
              <a:ext uri="{FF2B5EF4-FFF2-40B4-BE49-F238E27FC236}">
                <a16:creationId xmlns:a16="http://schemas.microsoft.com/office/drawing/2014/main" id="{2FA89BAD-E97E-EC70-05AE-ABDBD258A998}"/>
              </a:ext>
            </a:extLst>
          </p:cNvPr>
          <p:cNvCxnSpPr>
            <a:cxnSpLocks/>
            <a:stCxn id="123" idx="3"/>
            <a:endCxn id="145" idx="1"/>
          </p:cNvCxnSpPr>
          <p:nvPr/>
        </p:nvCxnSpPr>
        <p:spPr>
          <a:xfrm flipV="1">
            <a:off x="7066446" y="4301068"/>
            <a:ext cx="1148804" cy="44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0" name="グラフィックス 149" descr="紙 枠線">
            <a:extLst>
              <a:ext uri="{FF2B5EF4-FFF2-40B4-BE49-F238E27FC236}">
                <a16:creationId xmlns:a16="http://schemas.microsoft.com/office/drawing/2014/main" id="{9F691D1E-922B-B94D-22BD-63DAD4FE41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33655" y="2450809"/>
            <a:ext cx="677589" cy="677589"/>
          </a:xfrm>
          <a:prstGeom prst="rect">
            <a:avLst/>
          </a:prstGeom>
        </p:spPr>
      </p:pic>
      <p:sp>
        <p:nvSpPr>
          <p:cNvPr id="151" name="テキスト ボックス 150">
            <a:extLst>
              <a:ext uri="{FF2B5EF4-FFF2-40B4-BE49-F238E27FC236}">
                <a16:creationId xmlns:a16="http://schemas.microsoft.com/office/drawing/2014/main" id="{9F9DE670-8BC1-E905-0C02-36C821483FE4}"/>
              </a:ext>
            </a:extLst>
          </p:cNvPr>
          <p:cNvSpPr txBox="1"/>
          <p:nvPr/>
        </p:nvSpPr>
        <p:spPr>
          <a:xfrm>
            <a:off x="7823198" y="3106987"/>
            <a:ext cx="1698501" cy="307777"/>
          </a:xfrm>
          <a:prstGeom prst="rect">
            <a:avLst/>
          </a:prstGeom>
          <a:noFill/>
        </p:spPr>
        <p:txBody>
          <a:bodyPr wrap="square" rtlCol="0">
            <a:spAutoFit/>
          </a:bodyPr>
          <a:lstStyle/>
          <a:p>
            <a:pPr algn="ctr"/>
            <a:r>
              <a:rPr kumimoji="1" lang="en-US" altLang="ja-JP" sz="1400" dirty="0"/>
              <a:t>import_model.py</a:t>
            </a:r>
            <a:endParaRPr kumimoji="1" lang="ja-JP" altLang="en-US" sz="1400" dirty="0"/>
          </a:p>
        </p:txBody>
      </p:sp>
      <p:cxnSp>
        <p:nvCxnSpPr>
          <p:cNvPr id="152" name="コネクタ: カギ線 151">
            <a:extLst>
              <a:ext uri="{FF2B5EF4-FFF2-40B4-BE49-F238E27FC236}">
                <a16:creationId xmlns:a16="http://schemas.microsoft.com/office/drawing/2014/main" id="{1B8BAC17-D3C7-EE08-8019-DEA6EF5992A7}"/>
              </a:ext>
            </a:extLst>
          </p:cNvPr>
          <p:cNvCxnSpPr>
            <a:cxnSpLocks/>
            <a:stCxn id="123" idx="3"/>
            <a:endCxn id="150" idx="1"/>
          </p:cNvCxnSpPr>
          <p:nvPr/>
        </p:nvCxnSpPr>
        <p:spPr>
          <a:xfrm flipV="1">
            <a:off x="7066446" y="2789604"/>
            <a:ext cx="1267209" cy="1511907"/>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コネクタ: カギ線 154">
            <a:extLst>
              <a:ext uri="{FF2B5EF4-FFF2-40B4-BE49-F238E27FC236}">
                <a16:creationId xmlns:a16="http://schemas.microsoft.com/office/drawing/2014/main" id="{F47F9B5A-D9FE-BCF9-4BF5-9BAF31C69C82}"/>
              </a:ext>
            </a:extLst>
          </p:cNvPr>
          <p:cNvCxnSpPr>
            <a:cxnSpLocks/>
            <a:stCxn id="123" idx="3"/>
            <a:endCxn id="146" idx="1"/>
          </p:cNvCxnSpPr>
          <p:nvPr/>
        </p:nvCxnSpPr>
        <p:spPr>
          <a:xfrm>
            <a:off x="7066446" y="4301511"/>
            <a:ext cx="1148804" cy="1139969"/>
          </a:xfrm>
          <a:prstGeom prst="bentConnector3">
            <a:avLst>
              <a:gd name="adj1" fmla="val 54974"/>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コネクタ: カギ線 159">
            <a:extLst>
              <a:ext uri="{FF2B5EF4-FFF2-40B4-BE49-F238E27FC236}">
                <a16:creationId xmlns:a16="http://schemas.microsoft.com/office/drawing/2014/main" id="{31282E4D-A1F2-BE3C-C709-C93410FCDB33}"/>
              </a:ext>
            </a:extLst>
          </p:cNvPr>
          <p:cNvCxnSpPr>
            <a:cxnSpLocks/>
            <a:stCxn id="11" idx="2"/>
            <a:endCxn id="141" idx="1"/>
          </p:cNvCxnSpPr>
          <p:nvPr/>
        </p:nvCxnSpPr>
        <p:spPr>
          <a:xfrm rot="16200000" flipH="1">
            <a:off x="767033" y="3175580"/>
            <a:ext cx="1330759" cy="806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D05FD991-7923-9A4E-6D7F-60937989159A}"/>
              </a:ext>
            </a:extLst>
          </p:cNvPr>
          <p:cNvSpPr txBox="1"/>
          <p:nvPr/>
        </p:nvSpPr>
        <p:spPr>
          <a:xfrm>
            <a:off x="7785761" y="5754761"/>
            <a:ext cx="1794857" cy="307777"/>
          </a:xfrm>
          <a:prstGeom prst="rect">
            <a:avLst/>
          </a:prstGeom>
          <a:noFill/>
        </p:spPr>
        <p:txBody>
          <a:bodyPr wrap="square" rtlCol="0">
            <a:spAutoFit/>
          </a:bodyPr>
          <a:lstStyle/>
          <a:p>
            <a:pPr algn="ctr"/>
            <a:r>
              <a:rPr kumimoji="1" lang="en-US" altLang="ja-JP" sz="1400" dirty="0" err="1"/>
              <a:t>sub_model_fouling</a:t>
            </a:r>
            <a:endParaRPr kumimoji="1" lang="ja-JP" altLang="en-US" sz="1400" dirty="0"/>
          </a:p>
        </p:txBody>
      </p:sp>
      <p:sp>
        <p:nvSpPr>
          <p:cNvPr id="164" name="テキスト ボックス 163">
            <a:extLst>
              <a:ext uri="{FF2B5EF4-FFF2-40B4-BE49-F238E27FC236}">
                <a16:creationId xmlns:a16="http://schemas.microsoft.com/office/drawing/2014/main" id="{F3C6E874-0F0F-185E-CE0D-7601E84AFBEE}"/>
              </a:ext>
            </a:extLst>
          </p:cNvPr>
          <p:cNvSpPr txBox="1"/>
          <p:nvPr/>
        </p:nvSpPr>
        <p:spPr>
          <a:xfrm>
            <a:off x="7775022" y="4611073"/>
            <a:ext cx="1794857" cy="307777"/>
          </a:xfrm>
          <a:prstGeom prst="rect">
            <a:avLst/>
          </a:prstGeom>
          <a:noFill/>
        </p:spPr>
        <p:txBody>
          <a:bodyPr wrap="square" rtlCol="0">
            <a:spAutoFit/>
          </a:bodyPr>
          <a:lstStyle/>
          <a:p>
            <a:pPr algn="ctr"/>
            <a:r>
              <a:rPr kumimoji="1" lang="en-US" altLang="ja-JP" sz="1400" dirty="0" err="1"/>
              <a:t>sub_model_quality</a:t>
            </a:r>
            <a:endParaRPr kumimoji="1" lang="ja-JP" altLang="en-US" sz="1400" dirty="0"/>
          </a:p>
        </p:txBody>
      </p:sp>
      <p:cxnSp>
        <p:nvCxnSpPr>
          <p:cNvPr id="165" name="直線コネクタ 164">
            <a:extLst>
              <a:ext uri="{FF2B5EF4-FFF2-40B4-BE49-F238E27FC236}">
                <a16:creationId xmlns:a16="http://schemas.microsoft.com/office/drawing/2014/main" id="{5AFBC3DE-8471-AB55-3E3D-7C6755871F39}"/>
              </a:ext>
            </a:extLst>
          </p:cNvPr>
          <p:cNvCxnSpPr>
            <a:cxnSpLocks/>
            <a:stCxn id="145" idx="3"/>
            <a:endCxn id="169" idx="1"/>
          </p:cNvCxnSpPr>
          <p:nvPr/>
        </p:nvCxnSpPr>
        <p:spPr>
          <a:xfrm>
            <a:off x="9129650" y="4301068"/>
            <a:ext cx="123622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9" name="グラフィックス 168" descr="紙 枠線">
            <a:extLst>
              <a:ext uri="{FF2B5EF4-FFF2-40B4-BE49-F238E27FC236}">
                <a16:creationId xmlns:a16="http://schemas.microsoft.com/office/drawing/2014/main" id="{E0276EC7-4A6E-9C79-6829-F9E9F282DD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5874" y="3962273"/>
            <a:ext cx="677589" cy="677589"/>
          </a:xfrm>
          <a:prstGeom prst="rect">
            <a:avLst/>
          </a:prstGeom>
        </p:spPr>
      </p:pic>
      <p:sp>
        <p:nvSpPr>
          <p:cNvPr id="172" name="テキスト ボックス 171">
            <a:extLst>
              <a:ext uri="{FF2B5EF4-FFF2-40B4-BE49-F238E27FC236}">
                <a16:creationId xmlns:a16="http://schemas.microsoft.com/office/drawing/2014/main" id="{9974F324-ACA3-D4D6-16D3-474F2A82BE66}"/>
              </a:ext>
            </a:extLst>
          </p:cNvPr>
          <p:cNvSpPr txBox="1"/>
          <p:nvPr/>
        </p:nvSpPr>
        <p:spPr>
          <a:xfrm>
            <a:off x="9795387" y="4611072"/>
            <a:ext cx="1794857" cy="307777"/>
          </a:xfrm>
          <a:prstGeom prst="rect">
            <a:avLst/>
          </a:prstGeom>
          <a:noFill/>
        </p:spPr>
        <p:txBody>
          <a:bodyPr wrap="square" rtlCol="0">
            <a:spAutoFit/>
          </a:bodyPr>
          <a:lstStyle/>
          <a:p>
            <a:pPr algn="ctr"/>
            <a:r>
              <a:rPr kumimoji="1" lang="ja-JP" altLang="en-US" sz="1400" dirty="0"/>
              <a:t>水質予測モジュール</a:t>
            </a:r>
          </a:p>
        </p:txBody>
      </p:sp>
      <p:pic>
        <p:nvPicPr>
          <p:cNvPr id="173" name="グラフィックス 172" descr="紙 枠線">
            <a:extLst>
              <a:ext uri="{FF2B5EF4-FFF2-40B4-BE49-F238E27FC236}">
                <a16:creationId xmlns:a16="http://schemas.microsoft.com/office/drawing/2014/main" id="{162A8F39-E503-1D82-6710-68F2BEB076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965" y="5102482"/>
            <a:ext cx="677589" cy="677589"/>
          </a:xfrm>
          <a:prstGeom prst="rect">
            <a:avLst/>
          </a:prstGeom>
        </p:spPr>
      </p:pic>
      <p:sp>
        <p:nvSpPr>
          <p:cNvPr id="174" name="テキスト ボックス 173">
            <a:extLst>
              <a:ext uri="{FF2B5EF4-FFF2-40B4-BE49-F238E27FC236}">
                <a16:creationId xmlns:a16="http://schemas.microsoft.com/office/drawing/2014/main" id="{202A70A4-EEB4-1D68-27E8-FC6182FCEA68}"/>
              </a:ext>
            </a:extLst>
          </p:cNvPr>
          <p:cNvSpPr txBox="1"/>
          <p:nvPr/>
        </p:nvSpPr>
        <p:spPr>
          <a:xfrm>
            <a:off x="9821307" y="5811466"/>
            <a:ext cx="1794857" cy="307777"/>
          </a:xfrm>
          <a:prstGeom prst="rect">
            <a:avLst/>
          </a:prstGeom>
          <a:noFill/>
        </p:spPr>
        <p:txBody>
          <a:bodyPr wrap="square" rtlCol="0">
            <a:spAutoFit/>
          </a:bodyPr>
          <a:lstStyle/>
          <a:p>
            <a:pPr algn="ctr"/>
            <a:r>
              <a:rPr kumimoji="1" lang="en-US" altLang="ja-JP" sz="1400" dirty="0"/>
              <a:t>fouling</a:t>
            </a:r>
            <a:r>
              <a:rPr kumimoji="1" lang="ja-JP" altLang="en-US" sz="1400" dirty="0"/>
              <a:t>予測モジュール</a:t>
            </a:r>
          </a:p>
        </p:txBody>
      </p:sp>
      <p:cxnSp>
        <p:nvCxnSpPr>
          <p:cNvPr id="175" name="直線コネクタ 174">
            <a:extLst>
              <a:ext uri="{FF2B5EF4-FFF2-40B4-BE49-F238E27FC236}">
                <a16:creationId xmlns:a16="http://schemas.microsoft.com/office/drawing/2014/main" id="{FEB7CA7A-03F7-1208-CB72-4A87D194FAC3}"/>
              </a:ext>
            </a:extLst>
          </p:cNvPr>
          <p:cNvCxnSpPr>
            <a:cxnSpLocks/>
            <a:stCxn id="146" idx="3"/>
            <a:endCxn id="173" idx="1"/>
          </p:cNvCxnSpPr>
          <p:nvPr/>
        </p:nvCxnSpPr>
        <p:spPr>
          <a:xfrm flipV="1">
            <a:off x="9129650" y="5441277"/>
            <a:ext cx="1245315" cy="20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正方形/長方形 177">
            <a:extLst>
              <a:ext uri="{FF2B5EF4-FFF2-40B4-BE49-F238E27FC236}">
                <a16:creationId xmlns:a16="http://schemas.microsoft.com/office/drawing/2014/main" id="{202CFFB0-131C-ADF9-C993-9BD01B703980}"/>
              </a:ext>
            </a:extLst>
          </p:cNvPr>
          <p:cNvSpPr/>
          <p:nvPr/>
        </p:nvSpPr>
        <p:spPr>
          <a:xfrm>
            <a:off x="5612233" y="2179048"/>
            <a:ext cx="6277936" cy="40558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9" name="正方形/長方形 178">
            <a:extLst>
              <a:ext uri="{FF2B5EF4-FFF2-40B4-BE49-F238E27FC236}">
                <a16:creationId xmlns:a16="http://schemas.microsoft.com/office/drawing/2014/main" id="{133DA6EF-86D3-9124-0B3D-0135107C4625}"/>
              </a:ext>
            </a:extLst>
          </p:cNvPr>
          <p:cNvSpPr/>
          <p:nvPr/>
        </p:nvSpPr>
        <p:spPr>
          <a:xfrm>
            <a:off x="1721731" y="3843868"/>
            <a:ext cx="1129983" cy="1140412"/>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吹き出し: 角を丸めた四角形 179">
            <a:extLst>
              <a:ext uri="{FF2B5EF4-FFF2-40B4-BE49-F238E27FC236}">
                <a16:creationId xmlns:a16="http://schemas.microsoft.com/office/drawing/2014/main" id="{E0C12360-339C-47EE-D36D-FE049B2EC26A}"/>
              </a:ext>
            </a:extLst>
          </p:cNvPr>
          <p:cNvSpPr/>
          <p:nvPr/>
        </p:nvSpPr>
        <p:spPr>
          <a:xfrm>
            <a:off x="2813342" y="5119999"/>
            <a:ext cx="2409973" cy="413088"/>
          </a:xfrm>
          <a:prstGeom prst="wedgeRoundRectCallout">
            <a:avLst>
              <a:gd name="adj1" fmla="val -44108"/>
              <a:gd name="adj2" fmla="val -10704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パラメータを変える度に変わる</a:t>
            </a:r>
          </a:p>
        </p:txBody>
      </p:sp>
    </p:spTree>
    <p:extLst>
      <p:ext uri="{BB962C8B-B14F-4D97-AF65-F5344CB8AC3E}">
        <p14:creationId xmlns:p14="http://schemas.microsoft.com/office/powerpoint/2010/main" val="126154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Monitoring and Manipulation Range for RO Optimization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4" name="正方形/長方形 3">
            <a:extLst>
              <a:ext uri="{FF2B5EF4-FFF2-40B4-BE49-F238E27FC236}">
                <a16:creationId xmlns:a16="http://schemas.microsoft.com/office/drawing/2014/main" id="{42660AA0-D955-AE98-F755-84F503431C29}"/>
              </a:ext>
            </a:extLst>
          </p:cNvPr>
          <p:cNvSpPr/>
          <p:nvPr/>
        </p:nvSpPr>
        <p:spPr>
          <a:xfrm>
            <a:off x="1342614" y="5042730"/>
            <a:ext cx="3691724" cy="4126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D78E8F07-6A93-5D85-0FDB-BB797B858C13}"/>
              </a:ext>
            </a:extLst>
          </p:cNvPr>
          <p:cNvSpPr/>
          <p:nvPr/>
        </p:nvSpPr>
        <p:spPr>
          <a:xfrm>
            <a:off x="6769977" y="3471891"/>
            <a:ext cx="3691724" cy="3100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正方形/長方形 6">
            <a:extLst>
              <a:ext uri="{FF2B5EF4-FFF2-40B4-BE49-F238E27FC236}">
                <a16:creationId xmlns:a16="http://schemas.microsoft.com/office/drawing/2014/main" id="{A5FBBC7D-E986-FB8C-BB1B-97DF65196730}"/>
              </a:ext>
            </a:extLst>
          </p:cNvPr>
          <p:cNvSpPr/>
          <p:nvPr/>
        </p:nvSpPr>
        <p:spPr>
          <a:xfrm>
            <a:off x="6771406" y="5042730"/>
            <a:ext cx="3691724" cy="41268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a:extLst>
              <a:ext uri="{FF2B5EF4-FFF2-40B4-BE49-F238E27FC236}">
                <a16:creationId xmlns:a16="http://schemas.microsoft.com/office/drawing/2014/main" id="{757D901D-8625-3CDC-B784-465E16339218}"/>
              </a:ext>
            </a:extLst>
          </p:cNvPr>
          <p:cNvSpPr/>
          <p:nvPr/>
        </p:nvSpPr>
        <p:spPr>
          <a:xfrm>
            <a:off x="1335643" y="3505634"/>
            <a:ext cx="3691724" cy="45395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 name="直線矢印コネクタ 9">
            <a:extLst>
              <a:ext uri="{FF2B5EF4-FFF2-40B4-BE49-F238E27FC236}">
                <a16:creationId xmlns:a16="http://schemas.microsoft.com/office/drawing/2014/main" id="{D3B7A862-BDC6-CCA5-6C93-708F116FE790}"/>
              </a:ext>
            </a:extLst>
          </p:cNvPr>
          <p:cNvCxnSpPr/>
          <p:nvPr/>
        </p:nvCxnSpPr>
        <p:spPr>
          <a:xfrm flipV="1">
            <a:off x="1335643" y="3462389"/>
            <a:ext cx="0" cy="20034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D96CF0E-9BE4-E75D-4B2D-CD82B0B487EF}"/>
              </a:ext>
            </a:extLst>
          </p:cNvPr>
          <p:cNvCxnSpPr>
            <a:cxnSpLocks/>
          </p:cNvCxnSpPr>
          <p:nvPr/>
        </p:nvCxnSpPr>
        <p:spPr>
          <a:xfrm>
            <a:off x="1335643" y="5465850"/>
            <a:ext cx="382198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58EE880B-F189-7315-37D6-C9A78B1FAE6F}"/>
              </a:ext>
            </a:extLst>
          </p:cNvPr>
          <p:cNvCxnSpPr/>
          <p:nvPr/>
        </p:nvCxnSpPr>
        <p:spPr>
          <a:xfrm flipV="1">
            <a:off x="6748411" y="3462388"/>
            <a:ext cx="0" cy="20034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842A8AE-CC17-12EF-689D-AB47ABBC5F68}"/>
              </a:ext>
            </a:extLst>
          </p:cNvPr>
          <p:cNvCxnSpPr>
            <a:cxnSpLocks/>
          </p:cNvCxnSpPr>
          <p:nvPr/>
        </p:nvCxnSpPr>
        <p:spPr>
          <a:xfrm>
            <a:off x="6748411" y="5465849"/>
            <a:ext cx="382198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4089D12-41A2-46E5-681C-9E7B5BA886E3}"/>
              </a:ext>
            </a:extLst>
          </p:cNvPr>
          <p:cNvSpPr txBox="1"/>
          <p:nvPr/>
        </p:nvSpPr>
        <p:spPr>
          <a:xfrm>
            <a:off x="1530633" y="2756082"/>
            <a:ext cx="3267619" cy="584775"/>
          </a:xfrm>
          <a:prstGeom prst="rect">
            <a:avLst/>
          </a:prstGeom>
          <a:noFill/>
        </p:spPr>
        <p:txBody>
          <a:bodyPr wrap="square" rtlCol="0">
            <a:spAutoFit/>
          </a:bodyPr>
          <a:lstStyle/>
          <a:p>
            <a:pPr algn="ctr"/>
            <a:r>
              <a:rPr kumimoji="1" lang="en-US" altLang="ja-JP" sz="1600" b="1" dirty="0"/>
              <a:t>Monitoring Range</a:t>
            </a:r>
          </a:p>
          <a:p>
            <a:pPr algn="ctr"/>
            <a:r>
              <a:rPr kumimoji="1" lang="en-US" altLang="ja-JP" sz="1600" b="1" dirty="0"/>
              <a:t> (e.g., water quality criterion)</a:t>
            </a:r>
            <a:endParaRPr kumimoji="1" lang="ja-JP" altLang="en-US" sz="1600" b="1" dirty="0"/>
          </a:p>
        </p:txBody>
      </p:sp>
      <p:sp>
        <p:nvSpPr>
          <p:cNvPr id="17" name="テキスト ボックス 16">
            <a:extLst>
              <a:ext uri="{FF2B5EF4-FFF2-40B4-BE49-F238E27FC236}">
                <a16:creationId xmlns:a16="http://schemas.microsoft.com/office/drawing/2014/main" id="{09DC491A-A660-852D-4980-A9CFFBD6A1CB}"/>
              </a:ext>
            </a:extLst>
          </p:cNvPr>
          <p:cNvSpPr txBox="1"/>
          <p:nvPr/>
        </p:nvSpPr>
        <p:spPr>
          <a:xfrm>
            <a:off x="6711488" y="2759491"/>
            <a:ext cx="3710899" cy="584775"/>
          </a:xfrm>
          <a:prstGeom prst="rect">
            <a:avLst/>
          </a:prstGeom>
          <a:noFill/>
        </p:spPr>
        <p:txBody>
          <a:bodyPr wrap="square" rtlCol="0">
            <a:spAutoFit/>
          </a:bodyPr>
          <a:lstStyle/>
          <a:p>
            <a:pPr algn="ctr"/>
            <a:r>
              <a:rPr lang="en-US" altLang="ja-JP" sz="1600" b="1" dirty="0"/>
              <a:t>Manipulation</a:t>
            </a:r>
            <a:r>
              <a:rPr kumimoji="1" lang="en-US" altLang="ja-JP" sz="1600" b="1" dirty="0"/>
              <a:t> Range</a:t>
            </a:r>
          </a:p>
          <a:p>
            <a:pPr algn="ctr"/>
            <a:r>
              <a:rPr kumimoji="1" lang="en-US" altLang="ja-JP" sz="1600" b="1" dirty="0"/>
              <a:t> (e.g., amount of chemical dosage)</a:t>
            </a:r>
            <a:endParaRPr kumimoji="1" lang="ja-JP" altLang="en-US" sz="1600" b="1" dirty="0"/>
          </a:p>
        </p:txBody>
      </p:sp>
      <p:sp>
        <p:nvSpPr>
          <p:cNvPr id="19" name="楕円 18">
            <a:extLst>
              <a:ext uri="{FF2B5EF4-FFF2-40B4-BE49-F238E27FC236}">
                <a16:creationId xmlns:a16="http://schemas.microsoft.com/office/drawing/2014/main" id="{65B60831-7C87-8252-F4CE-64830072FD12}"/>
              </a:ext>
            </a:extLst>
          </p:cNvPr>
          <p:cNvSpPr/>
          <p:nvPr/>
        </p:nvSpPr>
        <p:spPr>
          <a:xfrm>
            <a:off x="7094271" y="4129329"/>
            <a:ext cx="164384" cy="1893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B4099820-3A31-8B75-03AA-2769070B2B15}"/>
              </a:ext>
            </a:extLst>
          </p:cNvPr>
          <p:cNvSpPr/>
          <p:nvPr/>
        </p:nvSpPr>
        <p:spPr>
          <a:xfrm>
            <a:off x="7759251" y="4399410"/>
            <a:ext cx="164384" cy="1893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FD556867-C564-EF49-0B1E-CCD2C9D71586}"/>
              </a:ext>
            </a:extLst>
          </p:cNvPr>
          <p:cNvSpPr/>
          <p:nvPr/>
        </p:nvSpPr>
        <p:spPr>
          <a:xfrm>
            <a:off x="8469449" y="4277879"/>
            <a:ext cx="164384" cy="1893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A6A14F29-A814-8A1E-2F28-AC530453C9E0}"/>
              </a:ext>
            </a:extLst>
          </p:cNvPr>
          <p:cNvSpPr/>
          <p:nvPr/>
        </p:nvSpPr>
        <p:spPr>
          <a:xfrm>
            <a:off x="9187781" y="4530365"/>
            <a:ext cx="164384" cy="1893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07EFA0BB-1961-DB71-D7A6-03F2D2DD5FD3}"/>
              </a:ext>
            </a:extLst>
          </p:cNvPr>
          <p:cNvSpPr/>
          <p:nvPr/>
        </p:nvSpPr>
        <p:spPr>
          <a:xfrm>
            <a:off x="9944006" y="4464119"/>
            <a:ext cx="164384" cy="18930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54819ABF-F093-DD09-9E35-61D727910C19}"/>
              </a:ext>
            </a:extLst>
          </p:cNvPr>
          <p:cNvSpPr txBox="1"/>
          <p:nvPr/>
        </p:nvSpPr>
        <p:spPr>
          <a:xfrm>
            <a:off x="4009210" y="5481470"/>
            <a:ext cx="1329869" cy="338554"/>
          </a:xfrm>
          <a:prstGeom prst="rect">
            <a:avLst/>
          </a:prstGeom>
          <a:noFill/>
        </p:spPr>
        <p:txBody>
          <a:bodyPr wrap="square" rtlCol="0">
            <a:spAutoFit/>
          </a:bodyPr>
          <a:lstStyle/>
          <a:p>
            <a:pPr algn="ctr"/>
            <a:r>
              <a:rPr kumimoji="1" lang="en-US" altLang="ja-JP" sz="1600" dirty="0"/>
              <a:t>Date Time</a:t>
            </a:r>
            <a:endParaRPr kumimoji="1" lang="ja-JP" altLang="en-US" sz="1600" dirty="0"/>
          </a:p>
        </p:txBody>
      </p:sp>
      <p:sp>
        <p:nvSpPr>
          <p:cNvPr id="27" name="テキスト ボックス 26">
            <a:extLst>
              <a:ext uri="{FF2B5EF4-FFF2-40B4-BE49-F238E27FC236}">
                <a16:creationId xmlns:a16="http://schemas.microsoft.com/office/drawing/2014/main" id="{844395CF-AD37-944C-70CD-93CF8802BD0B}"/>
              </a:ext>
            </a:extLst>
          </p:cNvPr>
          <p:cNvSpPr txBox="1"/>
          <p:nvPr/>
        </p:nvSpPr>
        <p:spPr>
          <a:xfrm>
            <a:off x="9352165" y="5481470"/>
            <a:ext cx="1329869" cy="338554"/>
          </a:xfrm>
          <a:prstGeom prst="rect">
            <a:avLst/>
          </a:prstGeom>
          <a:noFill/>
        </p:spPr>
        <p:txBody>
          <a:bodyPr wrap="square" rtlCol="0">
            <a:spAutoFit/>
          </a:bodyPr>
          <a:lstStyle/>
          <a:p>
            <a:pPr algn="ctr"/>
            <a:r>
              <a:rPr kumimoji="1" lang="en-US" altLang="ja-JP" sz="1600" dirty="0"/>
              <a:t>Date Time</a:t>
            </a:r>
            <a:endParaRPr kumimoji="1" lang="ja-JP" altLang="en-US" sz="1600" dirty="0"/>
          </a:p>
        </p:txBody>
      </p:sp>
      <p:cxnSp>
        <p:nvCxnSpPr>
          <p:cNvPr id="96" name="直線コネクタ 95">
            <a:extLst>
              <a:ext uri="{FF2B5EF4-FFF2-40B4-BE49-F238E27FC236}">
                <a16:creationId xmlns:a16="http://schemas.microsoft.com/office/drawing/2014/main" id="{F9A51E61-56F1-8D1A-6901-A5E41155A1EE}"/>
              </a:ext>
            </a:extLst>
          </p:cNvPr>
          <p:cNvCxnSpPr/>
          <p:nvPr/>
        </p:nvCxnSpPr>
        <p:spPr>
          <a:xfrm>
            <a:off x="1335643" y="3955546"/>
            <a:ext cx="3698694"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40C6BF2B-06BA-D8EF-5F9D-832F5DD95BEE}"/>
              </a:ext>
            </a:extLst>
          </p:cNvPr>
          <p:cNvCxnSpPr/>
          <p:nvPr/>
        </p:nvCxnSpPr>
        <p:spPr>
          <a:xfrm>
            <a:off x="1335643" y="5022346"/>
            <a:ext cx="3698694"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16C98B29-5083-2EF8-1793-804F8D20C159}"/>
              </a:ext>
            </a:extLst>
          </p:cNvPr>
          <p:cNvCxnSpPr/>
          <p:nvPr/>
        </p:nvCxnSpPr>
        <p:spPr>
          <a:xfrm>
            <a:off x="6784486" y="3795764"/>
            <a:ext cx="3698694"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E77E14CF-E104-E471-2EF0-30A92B6AA158}"/>
              </a:ext>
            </a:extLst>
          </p:cNvPr>
          <p:cNvCxnSpPr/>
          <p:nvPr/>
        </p:nvCxnSpPr>
        <p:spPr>
          <a:xfrm>
            <a:off x="6784486" y="5022346"/>
            <a:ext cx="3698694"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FD4B79AC-EB83-D775-CEA4-8E446EF7AE25}"/>
              </a:ext>
            </a:extLst>
          </p:cNvPr>
          <p:cNvSpPr/>
          <p:nvPr/>
        </p:nvSpPr>
        <p:spPr>
          <a:xfrm>
            <a:off x="1689912" y="4119564"/>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楕円 100">
            <a:extLst>
              <a:ext uri="{FF2B5EF4-FFF2-40B4-BE49-F238E27FC236}">
                <a16:creationId xmlns:a16="http://schemas.microsoft.com/office/drawing/2014/main" id="{E6F16D9A-1737-550D-E9E3-B0587423DC94}"/>
              </a:ext>
            </a:extLst>
          </p:cNvPr>
          <p:cNvSpPr/>
          <p:nvPr/>
        </p:nvSpPr>
        <p:spPr>
          <a:xfrm>
            <a:off x="2366758" y="4448704"/>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楕円 101">
            <a:extLst>
              <a:ext uri="{FF2B5EF4-FFF2-40B4-BE49-F238E27FC236}">
                <a16:creationId xmlns:a16="http://schemas.microsoft.com/office/drawing/2014/main" id="{4A2F873E-32EB-8101-A2F8-6454FDFB9F37}"/>
              </a:ext>
            </a:extLst>
          </p:cNvPr>
          <p:cNvSpPr/>
          <p:nvPr/>
        </p:nvSpPr>
        <p:spPr>
          <a:xfrm>
            <a:off x="3052951" y="4059081"/>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楕円 102">
            <a:extLst>
              <a:ext uri="{FF2B5EF4-FFF2-40B4-BE49-F238E27FC236}">
                <a16:creationId xmlns:a16="http://schemas.microsoft.com/office/drawing/2014/main" id="{0410BF6D-DAA0-8897-1767-BF9D8C44D58A}"/>
              </a:ext>
            </a:extLst>
          </p:cNvPr>
          <p:cNvSpPr/>
          <p:nvPr/>
        </p:nvSpPr>
        <p:spPr>
          <a:xfrm>
            <a:off x="3815675" y="4228907"/>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楕円 103">
            <a:extLst>
              <a:ext uri="{FF2B5EF4-FFF2-40B4-BE49-F238E27FC236}">
                <a16:creationId xmlns:a16="http://schemas.microsoft.com/office/drawing/2014/main" id="{CC498988-CCA0-FB06-A802-8761121DAC3F}"/>
              </a:ext>
            </a:extLst>
          </p:cNvPr>
          <p:cNvSpPr/>
          <p:nvPr/>
        </p:nvSpPr>
        <p:spPr>
          <a:xfrm>
            <a:off x="4564652" y="4108689"/>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5" name="直線コネクタ 104">
            <a:extLst>
              <a:ext uri="{FF2B5EF4-FFF2-40B4-BE49-F238E27FC236}">
                <a16:creationId xmlns:a16="http://schemas.microsoft.com/office/drawing/2014/main" id="{0D7C5AE0-1B34-97DF-9DB8-EB03E285FBD5}"/>
              </a:ext>
            </a:extLst>
          </p:cNvPr>
          <p:cNvCxnSpPr>
            <a:cxnSpLocks/>
          </p:cNvCxnSpPr>
          <p:nvPr/>
        </p:nvCxnSpPr>
        <p:spPr>
          <a:xfrm>
            <a:off x="1779912"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8F81058-BA6A-89BD-7627-4D1AC1846164}"/>
              </a:ext>
            </a:extLst>
          </p:cNvPr>
          <p:cNvCxnSpPr>
            <a:cxnSpLocks/>
          </p:cNvCxnSpPr>
          <p:nvPr/>
        </p:nvCxnSpPr>
        <p:spPr>
          <a:xfrm>
            <a:off x="2456293"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AA8CE694-39EE-D5FC-A2DA-A08522522D5A}"/>
              </a:ext>
            </a:extLst>
          </p:cNvPr>
          <p:cNvCxnSpPr>
            <a:cxnSpLocks/>
          </p:cNvCxnSpPr>
          <p:nvPr/>
        </p:nvCxnSpPr>
        <p:spPr>
          <a:xfrm>
            <a:off x="3142951"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48954DA0-0C93-6968-B980-C3267DCA4BFC}"/>
              </a:ext>
            </a:extLst>
          </p:cNvPr>
          <p:cNvCxnSpPr>
            <a:cxnSpLocks/>
          </p:cNvCxnSpPr>
          <p:nvPr/>
        </p:nvCxnSpPr>
        <p:spPr>
          <a:xfrm>
            <a:off x="3911796"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C4691737-3E95-7941-D1FF-AD4E3DA9FD23}"/>
              </a:ext>
            </a:extLst>
          </p:cNvPr>
          <p:cNvCxnSpPr>
            <a:cxnSpLocks/>
          </p:cNvCxnSpPr>
          <p:nvPr/>
        </p:nvCxnSpPr>
        <p:spPr>
          <a:xfrm>
            <a:off x="4660096"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4755C2A3-28CA-E592-1C54-4955383B1D58}"/>
              </a:ext>
            </a:extLst>
          </p:cNvPr>
          <p:cNvCxnSpPr>
            <a:cxnSpLocks/>
          </p:cNvCxnSpPr>
          <p:nvPr/>
        </p:nvCxnSpPr>
        <p:spPr>
          <a:xfrm>
            <a:off x="7841443"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7B504AAD-769D-6958-4CB7-9134163C50B7}"/>
              </a:ext>
            </a:extLst>
          </p:cNvPr>
          <p:cNvCxnSpPr>
            <a:cxnSpLocks/>
          </p:cNvCxnSpPr>
          <p:nvPr/>
        </p:nvCxnSpPr>
        <p:spPr>
          <a:xfrm>
            <a:off x="8551641"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0205FABA-C4B9-31BF-3DDB-635FFA68553A}"/>
              </a:ext>
            </a:extLst>
          </p:cNvPr>
          <p:cNvCxnSpPr>
            <a:cxnSpLocks/>
          </p:cNvCxnSpPr>
          <p:nvPr/>
        </p:nvCxnSpPr>
        <p:spPr>
          <a:xfrm>
            <a:off x="9269973"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988A7B1-9497-9E79-EA3E-33C864CAA6B1}"/>
              </a:ext>
            </a:extLst>
          </p:cNvPr>
          <p:cNvCxnSpPr>
            <a:cxnSpLocks/>
          </p:cNvCxnSpPr>
          <p:nvPr/>
        </p:nvCxnSpPr>
        <p:spPr>
          <a:xfrm>
            <a:off x="10026198"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D56DB27-BB90-EF98-D45E-47805FF7AA74}"/>
              </a:ext>
            </a:extLst>
          </p:cNvPr>
          <p:cNvCxnSpPr>
            <a:cxnSpLocks/>
          </p:cNvCxnSpPr>
          <p:nvPr/>
        </p:nvCxnSpPr>
        <p:spPr>
          <a:xfrm>
            <a:off x="7209814" y="5339504"/>
            <a:ext cx="0" cy="1286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正方形/長方形 118">
            <a:extLst>
              <a:ext uri="{FF2B5EF4-FFF2-40B4-BE49-F238E27FC236}">
                <a16:creationId xmlns:a16="http://schemas.microsoft.com/office/drawing/2014/main" id="{FA67F85E-F518-2109-CE2B-6E9CF0A32724}"/>
              </a:ext>
            </a:extLst>
          </p:cNvPr>
          <p:cNvSpPr/>
          <p:nvPr/>
        </p:nvSpPr>
        <p:spPr>
          <a:xfrm>
            <a:off x="1707912" y="4444474"/>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2" name="正方形/長方形 121">
            <a:extLst>
              <a:ext uri="{FF2B5EF4-FFF2-40B4-BE49-F238E27FC236}">
                <a16:creationId xmlns:a16="http://schemas.microsoft.com/office/drawing/2014/main" id="{6F82E2B8-2626-4714-B3C4-864172613BEE}"/>
              </a:ext>
            </a:extLst>
          </p:cNvPr>
          <p:cNvSpPr/>
          <p:nvPr/>
        </p:nvSpPr>
        <p:spPr>
          <a:xfrm>
            <a:off x="2384758" y="3991639"/>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5" name="正方形/長方形 124">
            <a:extLst>
              <a:ext uri="{FF2B5EF4-FFF2-40B4-BE49-F238E27FC236}">
                <a16:creationId xmlns:a16="http://schemas.microsoft.com/office/drawing/2014/main" id="{00D3285C-18FB-EF92-D773-984AF6FCB6D1}"/>
              </a:ext>
            </a:extLst>
          </p:cNvPr>
          <p:cNvSpPr/>
          <p:nvPr/>
        </p:nvSpPr>
        <p:spPr>
          <a:xfrm>
            <a:off x="3070951" y="3926627"/>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7" name="正方形/長方形 126">
            <a:extLst>
              <a:ext uri="{FF2B5EF4-FFF2-40B4-BE49-F238E27FC236}">
                <a16:creationId xmlns:a16="http://schemas.microsoft.com/office/drawing/2014/main" id="{A6BD1175-E0A5-004A-6C7D-2BFE0A651AD2}"/>
              </a:ext>
            </a:extLst>
          </p:cNvPr>
          <p:cNvSpPr/>
          <p:nvPr/>
        </p:nvSpPr>
        <p:spPr>
          <a:xfrm>
            <a:off x="3833675" y="4070411"/>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8" name="正方形/長方形 127">
            <a:extLst>
              <a:ext uri="{FF2B5EF4-FFF2-40B4-BE49-F238E27FC236}">
                <a16:creationId xmlns:a16="http://schemas.microsoft.com/office/drawing/2014/main" id="{1CD87D40-5CED-4755-5550-FD8F1C81AC1C}"/>
              </a:ext>
            </a:extLst>
          </p:cNvPr>
          <p:cNvSpPr/>
          <p:nvPr/>
        </p:nvSpPr>
        <p:spPr>
          <a:xfrm>
            <a:off x="4585352" y="3976234"/>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9" name="正方形/長方形 128">
            <a:extLst>
              <a:ext uri="{FF2B5EF4-FFF2-40B4-BE49-F238E27FC236}">
                <a16:creationId xmlns:a16="http://schemas.microsoft.com/office/drawing/2014/main" id="{71A2D1E9-10B1-7394-335A-6DDBE5D0AFC2}"/>
              </a:ext>
            </a:extLst>
          </p:cNvPr>
          <p:cNvSpPr/>
          <p:nvPr/>
        </p:nvSpPr>
        <p:spPr>
          <a:xfrm>
            <a:off x="7104463" y="4673162"/>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0" name="正方形/長方形 129">
            <a:extLst>
              <a:ext uri="{FF2B5EF4-FFF2-40B4-BE49-F238E27FC236}">
                <a16:creationId xmlns:a16="http://schemas.microsoft.com/office/drawing/2014/main" id="{317FCBC4-D68B-06D9-2296-ED47C046D3EC}"/>
              </a:ext>
            </a:extLst>
          </p:cNvPr>
          <p:cNvSpPr/>
          <p:nvPr/>
        </p:nvSpPr>
        <p:spPr>
          <a:xfrm>
            <a:off x="7769443" y="4909719"/>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1" name="正方形/長方形 130">
            <a:extLst>
              <a:ext uri="{FF2B5EF4-FFF2-40B4-BE49-F238E27FC236}">
                <a16:creationId xmlns:a16="http://schemas.microsoft.com/office/drawing/2014/main" id="{FD138660-A2B5-0BB7-A411-29AEEAF55A82}"/>
              </a:ext>
            </a:extLst>
          </p:cNvPr>
          <p:cNvSpPr/>
          <p:nvPr/>
        </p:nvSpPr>
        <p:spPr>
          <a:xfrm>
            <a:off x="8479641" y="4885494"/>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2" name="正方形/長方形 131">
            <a:extLst>
              <a:ext uri="{FF2B5EF4-FFF2-40B4-BE49-F238E27FC236}">
                <a16:creationId xmlns:a16="http://schemas.microsoft.com/office/drawing/2014/main" id="{FE125A8B-D4DB-C6E9-4591-C3DC8859CC78}"/>
              </a:ext>
            </a:extLst>
          </p:cNvPr>
          <p:cNvSpPr/>
          <p:nvPr/>
        </p:nvSpPr>
        <p:spPr>
          <a:xfrm>
            <a:off x="9197973" y="4904855"/>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4" name="正方形/長方形 133">
            <a:extLst>
              <a:ext uri="{FF2B5EF4-FFF2-40B4-BE49-F238E27FC236}">
                <a16:creationId xmlns:a16="http://schemas.microsoft.com/office/drawing/2014/main" id="{EB384B19-089E-CEE0-CBEB-D2D5652B4EC4}"/>
              </a:ext>
            </a:extLst>
          </p:cNvPr>
          <p:cNvSpPr/>
          <p:nvPr/>
        </p:nvSpPr>
        <p:spPr>
          <a:xfrm>
            <a:off x="9954198" y="4891641"/>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5" name="正方形/長方形 134">
            <a:extLst>
              <a:ext uri="{FF2B5EF4-FFF2-40B4-BE49-F238E27FC236}">
                <a16:creationId xmlns:a16="http://schemas.microsoft.com/office/drawing/2014/main" id="{FD7BA955-0476-E16E-A2E5-658C7F3CE1F2}"/>
              </a:ext>
            </a:extLst>
          </p:cNvPr>
          <p:cNvSpPr/>
          <p:nvPr/>
        </p:nvSpPr>
        <p:spPr>
          <a:xfrm>
            <a:off x="3070951" y="3626968"/>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7" name="正方形/長方形 136">
            <a:extLst>
              <a:ext uri="{FF2B5EF4-FFF2-40B4-BE49-F238E27FC236}">
                <a16:creationId xmlns:a16="http://schemas.microsoft.com/office/drawing/2014/main" id="{6467272E-7058-E6C0-4ECC-557A7602905B}"/>
              </a:ext>
            </a:extLst>
          </p:cNvPr>
          <p:cNvSpPr/>
          <p:nvPr/>
        </p:nvSpPr>
        <p:spPr>
          <a:xfrm>
            <a:off x="7769443" y="5164860"/>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38" name="テキスト ボックス 137">
            <a:extLst>
              <a:ext uri="{FF2B5EF4-FFF2-40B4-BE49-F238E27FC236}">
                <a16:creationId xmlns:a16="http://schemas.microsoft.com/office/drawing/2014/main" id="{CE0EF550-C1CC-935A-B5CF-FF7B05ABD9DC}"/>
              </a:ext>
            </a:extLst>
          </p:cNvPr>
          <p:cNvSpPr txBox="1"/>
          <p:nvPr/>
        </p:nvSpPr>
        <p:spPr>
          <a:xfrm>
            <a:off x="3242331" y="3539405"/>
            <a:ext cx="2313127" cy="338554"/>
          </a:xfrm>
          <a:prstGeom prst="rect">
            <a:avLst/>
          </a:prstGeom>
          <a:noFill/>
        </p:spPr>
        <p:txBody>
          <a:bodyPr wrap="square" rtlCol="0">
            <a:spAutoFit/>
          </a:bodyPr>
          <a:lstStyle/>
          <a:p>
            <a:pPr algn="ctr"/>
            <a:r>
              <a:rPr lang="en-US" altLang="ja-JP" sz="1600" dirty="0">
                <a:solidFill>
                  <a:schemeClr val="accent4"/>
                </a:solidFill>
              </a:rPr>
              <a:t>Not satisfying criterion</a:t>
            </a:r>
            <a:endParaRPr kumimoji="1" lang="ja-JP" altLang="en-US" sz="1600" dirty="0">
              <a:solidFill>
                <a:schemeClr val="accent4"/>
              </a:solidFill>
            </a:endParaRPr>
          </a:p>
        </p:txBody>
      </p:sp>
      <p:sp>
        <p:nvSpPr>
          <p:cNvPr id="139" name="乗算記号 138">
            <a:extLst>
              <a:ext uri="{FF2B5EF4-FFF2-40B4-BE49-F238E27FC236}">
                <a16:creationId xmlns:a16="http://schemas.microsoft.com/office/drawing/2014/main" id="{9A2C6799-E4C1-AA5C-7FC0-4562E71D3ACB}"/>
              </a:ext>
            </a:extLst>
          </p:cNvPr>
          <p:cNvSpPr/>
          <p:nvPr/>
        </p:nvSpPr>
        <p:spPr>
          <a:xfrm>
            <a:off x="2998610" y="3580219"/>
            <a:ext cx="288682" cy="271823"/>
          </a:xfrm>
          <a:prstGeom prst="mathMultiply">
            <a:avLst>
              <a:gd name="adj1" fmla="val 742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乗算記号 139">
            <a:extLst>
              <a:ext uri="{FF2B5EF4-FFF2-40B4-BE49-F238E27FC236}">
                <a16:creationId xmlns:a16="http://schemas.microsoft.com/office/drawing/2014/main" id="{166D7477-A6FE-B5DF-F123-89F1A4241B2C}"/>
              </a:ext>
            </a:extLst>
          </p:cNvPr>
          <p:cNvSpPr/>
          <p:nvPr/>
        </p:nvSpPr>
        <p:spPr>
          <a:xfrm>
            <a:off x="7697102" y="5120958"/>
            <a:ext cx="288682" cy="271823"/>
          </a:xfrm>
          <a:prstGeom prst="mathMultiply">
            <a:avLst>
              <a:gd name="adj1" fmla="val 742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4" name="テキスト ボックス 143">
            <a:extLst>
              <a:ext uri="{FF2B5EF4-FFF2-40B4-BE49-F238E27FC236}">
                <a16:creationId xmlns:a16="http://schemas.microsoft.com/office/drawing/2014/main" id="{06B26E1E-A0B7-473F-A074-923AE1AF94C7}"/>
              </a:ext>
            </a:extLst>
          </p:cNvPr>
          <p:cNvSpPr txBox="1"/>
          <p:nvPr/>
        </p:nvSpPr>
        <p:spPr>
          <a:xfrm>
            <a:off x="7918063" y="5078994"/>
            <a:ext cx="2313127" cy="338554"/>
          </a:xfrm>
          <a:prstGeom prst="rect">
            <a:avLst/>
          </a:prstGeom>
          <a:noFill/>
        </p:spPr>
        <p:txBody>
          <a:bodyPr wrap="square" rtlCol="0">
            <a:spAutoFit/>
          </a:bodyPr>
          <a:lstStyle/>
          <a:p>
            <a:pPr algn="ctr"/>
            <a:r>
              <a:rPr lang="en-US" altLang="ja-JP" sz="1600" dirty="0">
                <a:solidFill>
                  <a:schemeClr val="accent4"/>
                </a:solidFill>
              </a:rPr>
              <a:t>Not satisfying criterion</a:t>
            </a:r>
            <a:endParaRPr kumimoji="1" lang="ja-JP" altLang="en-US" sz="1600" dirty="0">
              <a:solidFill>
                <a:schemeClr val="accent4"/>
              </a:solidFill>
            </a:endParaRPr>
          </a:p>
        </p:txBody>
      </p:sp>
      <p:sp>
        <p:nvSpPr>
          <p:cNvPr id="148" name="テキスト ボックス 147">
            <a:extLst>
              <a:ext uri="{FF2B5EF4-FFF2-40B4-BE49-F238E27FC236}">
                <a16:creationId xmlns:a16="http://schemas.microsoft.com/office/drawing/2014/main" id="{16898A3C-7111-FB26-8CD5-ADB7FB3D986A}"/>
              </a:ext>
            </a:extLst>
          </p:cNvPr>
          <p:cNvSpPr txBox="1"/>
          <p:nvPr/>
        </p:nvSpPr>
        <p:spPr>
          <a:xfrm>
            <a:off x="5016400" y="4882453"/>
            <a:ext cx="1148180" cy="307777"/>
          </a:xfrm>
          <a:prstGeom prst="rect">
            <a:avLst/>
          </a:prstGeom>
          <a:noFill/>
        </p:spPr>
        <p:txBody>
          <a:bodyPr wrap="square" rtlCol="0">
            <a:spAutoFit/>
          </a:bodyPr>
          <a:lstStyle/>
          <a:p>
            <a:pPr algn="ctr"/>
            <a:r>
              <a:rPr kumimoji="1" lang="en-US" altLang="ja-JP" sz="1400" dirty="0"/>
              <a:t>Lower Limit</a:t>
            </a:r>
            <a:endParaRPr kumimoji="1" lang="ja-JP" altLang="en-US" sz="1400" dirty="0"/>
          </a:p>
        </p:txBody>
      </p:sp>
      <p:sp>
        <p:nvSpPr>
          <p:cNvPr id="149" name="テキスト ボックス 148">
            <a:extLst>
              <a:ext uri="{FF2B5EF4-FFF2-40B4-BE49-F238E27FC236}">
                <a16:creationId xmlns:a16="http://schemas.microsoft.com/office/drawing/2014/main" id="{CA451993-623C-772F-88D3-54799462396E}"/>
              </a:ext>
            </a:extLst>
          </p:cNvPr>
          <p:cNvSpPr txBox="1"/>
          <p:nvPr/>
        </p:nvSpPr>
        <p:spPr>
          <a:xfrm>
            <a:off x="10452218" y="4870288"/>
            <a:ext cx="1148180" cy="307777"/>
          </a:xfrm>
          <a:prstGeom prst="rect">
            <a:avLst/>
          </a:prstGeom>
          <a:noFill/>
        </p:spPr>
        <p:txBody>
          <a:bodyPr wrap="square" rtlCol="0">
            <a:spAutoFit/>
          </a:bodyPr>
          <a:lstStyle/>
          <a:p>
            <a:pPr algn="ctr"/>
            <a:r>
              <a:rPr kumimoji="1" lang="en-US" altLang="ja-JP" sz="1400" dirty="0"/>
              <a:t>Lower Limit</a:t>
            </a:r>
            <a:endParaRPr kumimoji="1" lang="ja-JP" altLang="en-US" sz="1400" dirty="0"/>
          </a:p>
        </p:txBody>
      </p:sp>
      <p:sp>
        <p:nvSpPr>
          <p:cNvPr id="153" name="テキスト ボックス 152">
            <a:extLst>
              <a:ext uri="{FF2B5EF4-FFF2-40B4-BE49-F238E27FC236}">
                <a16:creationId xmlns:a16="http://schemas.microsoft.com/office/drawing/2014/main" id="{8DC5628F-7520-E416-E24C-F75A184F25F9}"/>
              </a:ext>
            </a:extLst>
          </p:cNvPr>
          <p:cNvSpPr txBox="1"/>
          <p:nvPr/>
        </p:nvSpPr>
        <p:spPr>
          <a:xfrm>
            <a:off x="10452218" y="3624012"/>
            <a:ext cx="1148180" cy="307777"/>
          </a:xfrm>
          <a:prstGeom prst="rect">
            <a:avLst/>
          </a:prstGeom>
          <a:noFill/>
        </p:spPr>
        <p:txBody>
          <a:bodyPr wrap="square" rtlCol="0">
            <a:spAutoFit/>
          </a:bodyPr>
          <a:lstStyle/>
          <a:p>
            <a:pPr algn="ctr"/>
            <a:r>
              <a:rPr kumimoji="1" lang="en-US" altLang="ja-JP" sz="1400" dirty="0"/>
              <a:t>Upper Limit</a:t>
            </a:r>
            <a:endParaRPr kumimoji="1" lang="ja-JP" altLang="en-US" sz="1400" dirty="0"/>
          </a:p>
        </p:txBody>
      </p:sp>
      <p:sp>
        <p:nvSpPr>
          <p:cNvPr id="154" name="テキスト ボックス 153">
            <a:extLst>
              <a:ext uri="{FF2B5EF4-FFF2-40B4-BE49-F238E27FC236}">
                <a16:creationId xmlns:a16="http://schemas.microsoft.com/office/drawing/2014/main" id="{690A68C8-0C74-8805-80AA-4F9C0E112818}"/>
              </a:ext>
            </a:extLst>
          </p:cNvPr>
          <p:cNvSpPr txBox="1"/>
          <p:nvPr/>
        </p:nvSpPr>
        <p:spPr>
          <a:xfrm>
            <a:off x="5016400" y="3797690"/>
            <a:ext cx="1148180" cy="307777"/>
          </a:xfrm>
          <a:prstGeom prst="rect">
            <a:avLst/>
          </a:prstGeom>
          <a:noFill/>
        </p:spPr>
        <p:txBody>
          <a:bodyPr wrap="square" rtlCol="0">
            <a:spAutoFit/>
          </a:bodyPr>
          <a:lstStyle/>
          <a:p>
            <a:pPr algn="ctr"/>
            <a:r>
              <a:rPr kumimoji="1" lang="en-US" altLang="ja-JP" sz="1400" dirty="0"/>
              <a:t>Upper Limit</a:t>
            </a:r>
            <a:endParaRPr kumimoji="1" lang="ja-JP" altLang="en-US" sz="1400" dirty="0"/>
          </a:p>
        </p:txBody>
      </p:sp>
      <p:grpSp>
        <p:nvGrpSpPr>
          <p:cNvPr id="156" name="グループ化 155">
            <a:extLst>
              <a:ext uri="{FF2B5EF4-FFF2-40B4-BE49-F238E27FC236}">
                <a16:creationId xmlns:a16="http://schemas.microsoft.com/office/drawing/2014/main" id="{6DF9E3AF-E699-E2E6-4CAE-65EE3F141503}"/>
              </a:ext>
            </a:extLst>
          </p:cNvPr>
          <p:cNvGrpSpPr/>
          <p:nvPr/>
        </p:nvGrpSpPr>
        <p:grpSpPr>
          <a:xfrm>
            <a:off x="296358" y="5914493"/>
            <a:ext cx="11669625" cy="338554"/>
            <a:chOff x="296358" y="5914493"/>
            <a:chExt cx="11669625" cy="338554"/>
          </a:xfrm>
        </p:grpSpPr>
        <p:sp>
          <p:nvSpPr>
            <p:cNvPr id="157" name="楕円 156">
              <a:extLst>
                <a:ext uri="{FF2B5EF4-FFF2-40B4-BE49-F238E27FC236}">
                  <a16:creationId xmlns:a16="http://schemas.microsoft.com/office/drawing/2014/main" id="{7FCAC11C-4E14-F2C3-D66A-CE69E6C6B0FC}"/>
                </a:ext>
              </a:extLst>
            </p:cNvPr>
            <p:cNvSpPr/>
            <p:nvPr/>
          </p:nvSpPr>
          <p:spPr>
            <a:xfrm>
              <a:off x="296358" y="5993770"/>
              <a:ext cx="180000" cy="180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8" name="テキスト ボックス 157">
              <a:extLst>
                <a:ext uri="{FF2B5EF4-FFF2-40B4-BE49-F238E27FC236}">
                  <a16:creationId xmlns:a16="http://schemas.microsoft.com/office/drawing/2014/main" id="{44675A19-4F92-C3E9-D13E-F4E64005FFF3}"/>
                </a:ext>
              </a:extLst>
            </p:cNvPr>
            <p:cNvSpPr txBox="1"/>
            <p:nvPr/>
          </p:nvSpPr>
          <p:spPr>
            <a:xfrm>
              <a:off x="435692" y="5914493"/>
              <a:ext cx="1329869" cy="338554"/>
            </a:xfrm>
            <a:prstGeom prst="rect">
              <a:avLst/>
            </a:prstGeom>
            <a:noFill/>
          </p:spPr>
          <p:txBody>
            <a:bodyPr wrap="square" rtlCol="0">
              <a:spAutoFit/>
            </a:bodyPr>
            <a:lstStyle/>
            <a:p>
              <a:pPr algn="ctr"/>
              <a:r>
                <a:rPr lang="en-US" altLang="ja-JP" sz="1600" dirty="0"/>
                <a:t>Actual Data</a:t>
              </a:r>
              <a:endParaRPr kumimoji="1" lang="ja-JP" altLang="en-US" sz="1600" dirty="0"/>
            </a:p>
          </p:txBody>
        </p:sp>
        <p:sp>
          <p:nvSpPr>
            <p:cNvPr id="159" name="テキスト ボックス 158">
              <a:extLst>
                <a:ext uri="{FF2B5EF4-FFF2-40B4-BE49-F238E27FC236}">
                  <a16:creationId xmlns:a16="http://schemas.microsoft.com/office/drawing/2014/main" id="{9CB8CCB6-12BC-6A7C-5D81-3A08BA70D471}"/>
                </a:ext>
              </a:extLst>
            </p:cNvPr>
            <p:cNvSpPr txBox="1"/>
            <p:nvPr/>
          </p:nvSpPr>
          <p:spPr>
            <a:xfrm>
              <a:off x="2159089" y="5914493"/>
              <a:ext cx="4229844" cy="338554"/>
            </a:xfrm>
            <a:prstGeom prst="rect">
              <a:avLst/>
            </a:prstGeom>
            <a:noFill/>
          </p:spPr>
          <p:txBody>
            <a:bodyPr wrap="square" rtlCol="0">
              <a:spAutoFit/>
            </a:bodyPr>
            <a:lstStyle/>
            <a:p>
              <a:pPr algn="ctr"/>
              <a:r>
                <a:rPr lang="en-US" altLang="ja-JP" sz="1600" dirty="0"/>
                <a:t>Calculated Data (by Optimization Simulation)</a:t>
              </a:r>
              <a:endParaRPr kumimoji="1" lang="ja-JP" altLang="en-US" sz="1600" dirty="0"/>
            </a:p>
          </p:txBody>
        </p:sp>
        <p:sp>
          <p:nvSpPr>
            <p:cNvPr id="161" name="正方形/長方形 160">
              <a:extLst>
                <a:ext uri="{FF2B5EF4-FFF2-40B4-BE49-F238E27FC236}">
                  <a16:creationId xmlns:a16="http://schemas.microsoft.com/office/drawing/2014/main" id="{9692535A-7FFD-4422-6D49-367C0EAFD617}"/>
                </a:ext>
              </a:extLst>
            </p:cNvPr>
            <p:cNvSpPr/>
            <p:nvPr/>
          </p:nvSpPr>
          <p:spPr>
            <a:xfrm>
              <a:off x="2020629" y="6011770"/>
              <a:ext cx="144000" cy="144000"/>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62" name="テキスト ボックス 161">
              <a:extLst>
                <a:ext uri="{FF2B5EF4-FFF2-40B4-BE49-F238E27FC236}">
                  <a16:creationId xmlns:a16="http://schemas.microsoft.com/office/drawing/2014/main" id="{6F2C11AA-5036-5063-E297-B17CB9340657}"/>
                </a:ext>
              </a:extLst>
            </p:cNvPr>
            <p:cNvSpPr txBox="1"/>
            <p:nvPr/>
          </p:nvSpPr>
          <p:spPr>
            <a:xfrm>
              <a:off x="6757647" y="5914493"/>
              <a:ext cx="2563696" cy="338554"/>
            </a:xfrm>
            <a:prstGeom prst="rect">
              <a:avLst/>
            </a:prstGeom>
            <a:noFill/>
          </p:spPr>
          <p:txBody>
            <a:bodyPr wrap="square" rtlCol="0">
              <a:spAutoFit/>
            </a:bodyPr>
            <a:lstStyle/>
            <a:p>
              <a:pPr algn="ctr"/>
              <a:r>
                <a:rPr lang="en-US" altLang="ja-JP" sz="1600" dirty="0"/>
                <a:t>Given Acceptable Range</a:t>
              </a:r>
              <a:endParaRPr kumimoji="1" lang="ja-JP" altLang="en-US" sz="1600" dirty="0"/>
            </a:p>
          </p:txBody>
        </p:sp>
        <p:sp>
          <p:nvSpPr>
            <p:cNvPr id="166" name="正方形/長方形 165">
              <a:extLst>
                <a:ext uri="{FF2B5EF4-FFF2-40B4-BE49-F238E27FC236}">
                  <a16:creationId xmlns:a16="http://schemas.microsoft.com/office/drawing/2014/main" id="{03AD52CC-241F-6ACA-D6C6-5DD54738DD01}"/>
                </a:ext>
              </a:extLst>
            </p:cNvPr>
            <p:cNvSpPr/>
            <p:nvPr/>
          </p:nvSpPr>
          <p:spPr>
            <a:xfrm>
              <a:off x="6530211" y="5933202"/>
              <a:ext cx="292665" cy="301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7" name="テキスト ボックス 166">
              <a:extLst>
                <a:ext uri="{FF2B5EF4-FFF2-40B4-BE49-F238E27FC236}">
                  <a16:creationId xmlns:a16="http://schemas.microsoft.com/office/drawing/2014/main" id="{31002C7B-48A5-4CCD-8661-03A53CEE722B}"/>
                </a:ext>
              </a:extLst>
            </p:cNvPr>
            <p:cNvSpPr txBox="1"/>
            <p:nvPr/>
          </p:nvSpPr>
          <p:spPr>
            <a:xfrm>
              <a:off x="9510796" y="5914493"/>
              <a:ext cx="2455187" cy="338554"/>
            </a:xfrm>
            <a:prstGeom prst="rect">
              <a:avLst/>
            </a:prstGeom>
            <a:noFill/>
          </p:spPr>
          <p:txBody>
            <a:bodyPr wrap="square" rtlCol="0">
              <a:spAutoFit/>
            </a:bodyPr>
            <a:lstStyle/>
            <a:p>
              <a:pPr algn="ctr"/>
              <a:r>
                <a:rPr lang="en-US" altLang="ja-JP" sz="1600" dirty="0"/>
                <a:t>Given Prohibited Range</a:t>
              </a:r>
              <a:endParaRPr kumimoji="1" lang="ja-JP" altLang="en-US" sz="1600" dirty="0"/>
            </a:p>
          </p:txBody>
        </p:sp>
        <p:sp>
          <p:nvSpPr>
            <p:cNvPr id="168" name="正方形/長方形 167">
              <a:extLst>
                <a:ext uri="{FF2B5EF4-FFF2-40B4-BE49-F238E27FC236}">
                  <a16:creationId xmlns:a16="http://schemas.microsoft.com/office/drawing/2014/main" id="{928DFE1D-9881-E52E-9C5D-FEEBE743BD42}"/>
                </a:ext>
              </a:extLst>
            </p:cNvPr>
            <p:cNvSpPr/>
            <p:nvPr/>
          </p:nvSpPr>
          <p:spPr>
            <a:xfrm>
              <a:off x="9283360" y="5933202"/>
              <a:ext cx="292665" cy="30113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0" name="直線コネクタ 169">
              <a:extLst>
                <a:ext uri="{FF2B5EF4-FFF2-40B4-BE49-F238E27FC236}">
                  <a16:creationId xmlns:a16="http://schemas.microsoft.com/office/drawing/2014/main" id="{D3A279EB-8A04-67E9-205F-FA3DD9BB2025}"/>
                </a:ext>
              </a:extLst>
            </p:cNvPr>
            <p:cNvCxnSpPr>
              <a:cxnSpLocks/>
            </p:cNvCxnSpPr>
            <p:nvPr/>
          </p:nvCxnSpPr>
          <p:spPr>
            <a:xfrm>
              <a:off x="6530211" y="6237880"/>
              <a:ext cx="292665"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FE2E2611-EA7C-5F00-32FA-FD64D953481B}"/>
                </a:ext>
              </a:extLst>
            </p:cNvPr>
            <p:cNvCxnSpPr>
              <a:cxnSpLocks/>
            </p:cNvCxnSpPr>
            <p:nvPr/>
          </p:nvCxnSpPr>
          <p:spPr>
            <a:xfrm>
              <a:off x="6530211" y="5939934"/>
              <a:ext cx="292665" cy="0"/>
            </a:xfrm>
            <a:prstGeom prst="line">
              <a:avLst/>
            </a:prstGeom>
            <a:ln w="19050">
              <a:solidFill>
                <a:srgbClr val="FF0000"/>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76" name="テキスト プレースホルダー 2">
            <a:extLst>
              <a:ext uri="{FF2B5EF4-FFF2-40B4-BE49-F238E27FC236}">
                <a16:creationId xmlns:a16="http://schemas.microsoft.com/office/drawing/2014/main" id="{20EC0CA6-F999-AF48-272F-427E32875F0B}"/>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Monitoring and manipulation range must be set appropriately in RO optimization simulation.</a:t>
            </a:r>
          </a:p>
          <a:p>
            <a:pPr lvl="1"/>
            <a:r>
              <a:rPr lang="en-US" altLang="ja-JP" sz="2400" dirty="0"/>
              <a:t>Optimization minimizes the operational cost satisfying given monitoring range.</a:t>
            </a:r>
          </a:p>
        </p:txBody>
      </p:sp>
    </p:spTree>
    <p:extLst>
      <p:ext uri="{BB962C8B-B14F-4D97-AF65-F5344CB8AC3E}">
        <p14:creationId xmlns:p14="http://schemas.microsoft.com/office/powerpoint/2010/main" val="231747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Monitoring and Manipulation Range for RO Optimization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D3C7C3-4FEC-595B-FDD2-632E5690960A}"/>
                  </a:ext>
                </a:extLst>
              </p:cNvPr>
              <p:cNvSpPr txBox="1"/>
              <p:nvPr/>
            </p:nvSpPr>
            <p:spPr>
              <a:xfrm>
                <a:off x="5034117" y="2668716"/>
                <a:ext cx="3750287" cy="657681"/>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𝛾</m:t>
                          </m:r>
                        </m:e>
                        <m:sub>
                          <m:r>
                            <m:rPr>
                              <m:sty m:val="p"/>
                            </m:rPr>
                            <a:rPr kumimoji="1" lang="en-US" altLang="ja-JP" b="0" i="0" smtClean="0">
                              <a:latin typeface="Cambria Math" panose="02040503050406030204" pitchFamily="18" charset="0"/>
                            </a:rPr>
                            <m:t>PRR</m:t>
                          </m:r>
                        </m:sub>
                      </m:sSub>
                      <m:r>
                        <a:rPr kumimoji="1" lang="en-US" altLang="ja-JP" b="0" i="1" smtClean="0">
                          <a:latin typeface="Cambria Math" panose="02040503050406030204" pitchFamily="18" charset="0"/>
                        </a:rPr>
                        <m:t>=</m:t>
                      </m:r>
                      <m:f>
                        <m:fPr>
                          <m:ctrlPr>
                            <a:rPr kumimoji="1" lang="en-US" altLang="ja-JP"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𝑋</m:t>
                              </m:r>
                            </m:e>
                            <m:sub>
                              <m:r>
                                <m:rPr>
                                  <m:sty m:val="p"/>
                                </m:rPr>
                                <a:rPr kumimoji="1" lang="en-US" altLang="ja-JP" b="0" i="0" smtClean="0">
                                  <a:latin typeface="Cambria Math" panose="02040503050406030204" pitchFamily="18" charset="0"/>
                                </a:rPr>
                                <m:t>Feed</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b="0" i="0" smtClean="0">
                                  <a:latin typeface="Cambria Math" panose="02040503050406030204" pitchFamily="18" charset="0"/>
                                </a:rPr>
                                <m:t>Permeate</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a:latin typeface="Cambria Math" panose="02040503050406030204" pitchFamily="18" charset="0"/>
                                </a:rPr>
                                <m:t>Feed</m:t>
                              </m:r>
                            </m:sub>
                          </m:sSub>
                        </m:den>
                      </m:f>
                      <m:r>
                        <a:rPr lang="en-US" altLang="ja-JP" b="0" i="1" smtClean="0">
                          <a:latin typeface="Cambria Math" panose="02040503050406030204" pitchFamily="18" charset="0"/>
                        </a:rPr>
                        <m:t>×</m:t>
                      </m:r>
                      <m:r>
                        <a:rPr lang="en-US" altLang="ja-JP" b="0" i="1">
                          <a:latin typeface="Cambria Math" panose="02040503050406030204" pitchFamily="18" charset="0"/>
                        </a:rPr>
                        <m:t>100</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E0D3C7C3-4FEC-595B-FDD2-632E5690960A}"/>
                  </a:ext>
                </a:extLst>
              </p:cNvPr>
              <p:cNvSpPr txBox="1">
                <a:spLocks noRot="1" noChangeAspect="1" noMove="1" noResize="1" noEditPoints="1" noAdjustHandles="1" noChangeArrowheads="1" noChangeShapeType="1" noTextEdit="1"/>
              </p:cNvSpPr>
              <p:nvPr/>
            </p:nvSpPr>
            <p:spPr>
              <a:xfrm>
                <a:off x="5034117" y="2668716"/>
                <a:ext cx="3750287" cy="6576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B98ECFB-599A-321F-9313-BBE1ED055BEF}"/>
                  </a:ext>
                </a:extLst>
              </p:cNvPr>
              <p:cNvSpPr txBox="1"/>
              <p:nvPr/>
            </p:nvSpPr>
            <p:spPr>
              <a:xfrm>
                <a:off x="5034117" y="3621657"/>
                <a:ext cx="2815339" cy="71468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𝛾</m:t>
                          </m:r>
                        </m:e>
                        <m:sub>
                          <m:r>
                            <m:rPr>
                              <m:sty m:val="p"/>
                            </m:rPr>
                            <a:rPr lang="en-US" altLang="ja-JP" b="0" i="0" smtClean="0">
                              <a:latin typeface="Cambria Math" panose="02040503050406030204" pitchFamily="18" charset="0"/>
                            </a:rPr>
                            <m:t>LRV</m:t>
                          </m:r>
                        </m:sub>
                      </m:sSub>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log</m:t>
                          </m:r>
                        </m:e>
                        <m:sub>
                          <m:r>
                            <a:rPr lang="en-US" altLang="ja-JP" i="1">
                              <a:latin typeface="Cambria Math" panose="02040503050406030204" pitchFamily="18" charset="0"/>
                            </a:rPr>
                            <m:t>10</m:t>
                          </m:r>
                        </m:sub>
                      </m:sSub>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a:latin typeface="Cambria Math" panose="02040503050406030204" pitchFamily="18" charset="0"/>
                                    </a:rPr>
                                    <m:t>Feed</m:t>
                                  </m:r>
                                </m:sub>
                              </m:sSub>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a:latin typeface="Cambria Math" panose="02040503050406030204" pitchFamily="18" charset="0"/>
                                    </a:rPr>
                                    <m:t>Permeate</m:t>
                                  </m:r>
                                </m:sub>
                              </m:sSub>
                            </m:den>
                          </m:f>
                        </m:e>
                      </m:d>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6B98ECFB-599A-321F-9313-BBE1ED055BEF}"/>
                  </a:ext>
                </a:extLst>
              </p:cNvPr>
              <p:cNvSpPr txBox="1">
                <a:spLocks noRot="1" noChangeAspect="1" noMove="1" noResize="1" noEditPoints="1" noAdjustHandles="1" noChangeArrowheads="1" noChangeShapeType="1" noTextEdit="1"/>
              </p:cNvSpPr>
              <p:nvPr/>
            </p:nvSpPr>
            <p:spPr>
              <a:xfrm>
                <a:off x="5034117" y="3621657"/>
                <a:ext cx="2815339" cy="714683"/>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447BA3E-2750-4B83-5709-B83378784530}"/>
              </a:ext>
            </a:extLst>
          </p:cNvPr>
          <p:cNvSpPr txBox="1"/>
          <p:nvPr/>
        </p:nvSpPr>
        <p:spPr>
          <a:xfrm>
            <a:off x="517054" y="3796892"/>
            <a:ext cx="4198565"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Logarithmic Reduction Value (LRV)</a:t>
            </a:r>
            <a:endParaRPr kumimoji="1" lang="ja-JP" altLang="en-US" dirty="0"/>
          </a:p>
        </p:txBody>
      </p:sp>
      <p:sp>
        <p:nvSpPr>
          <p:cNvPr id="22" name="テキスト ボックス 21">
            <a:extLst>
              <a:ext uri="{FF2B5EF4-FFF2-40B4-BE49-F238E27FC236}">
                <a16:creationId xmlns:a16="http://schemas.microsoft.com/office/drawing/2014/main" id="{2C6F5B49-C263-3A26-8B70-365CD160F78C}"/>
              </a:ext>
            </a:extLst>
          </p:cNvPr>
          <p:cNvSpPr txBox="1"/>
          <p:nvPr/>
        </p:nvSpPr>
        <p:spPr>
          <a:xfrm>
            <a:off x="517055" y="2812890"/>
            <a:ext cx="3993300"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t>Percentage </a:t>
            </a:r>
            <a:r>
              <a:rPr kumimoji="1" lang="en-US" altLang="ja-JP" dirty="0"/>
              <a:t>Removal Ratio (PRR)</a:t>
            </a:r>
            <a:endParaRPr kumimoji="1" lang="ja-JP" altLang="en-US" dirty="0"/>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2E49340-A934-241E-2F53-B2AD06059D95}"/>
                  </a:ext>
                </a:extLst>
              </p:cNvPr>
              <p:cNvSpPr txBox="1"/>
              <p:nvPr/>
            </p:nvSpPr>
            <p:spPr>
              <a:xfrm>
                <a:off x="709628" y="4883902"/>
                <a:ext cx="10797428" cy="369332"/>
              </a:xfrm>
              <a:prstGeom prst="rect">
                <a:avLst/>
              </a:prstGeom>
              <a:noFill/>
            </p:spPr>
            <p:txBody>
              <a:bodyPr wrap="square" rtlCol="0">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a:latin typeface="Cambria Math" panose="02040503050406030204" pitchFamily="18" charset="0"/>
                          </a:rPr>
                          <m:t>Feed</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m:rPr>
                            <m:sty m:val="p"/>
                          </m:rPr>
                          <a:rPr lang="en-US" altLang="ja-JP">
                            <a:latin typeface="Cambria Math" panose="02040503050406030204" pitchFamily="18" charset="0"/>
                          </a:rPr>
                          <m:t>Permeate</m:t>
                        </m:r>
                      </m:sub>
                    </m:sSub>
                  </m:oMath>
                </a14:m>
                <a:r>
                  <a:rPr kumimoji="1" lang="en-US" altLang="ja-JP" dirty="0"/>
                  <a:t>: Concentration Data </a:t>
                </a:r>
                <a14:m>
                  <m:oMath xmlns:m="http://schemas.openxmlformats.org/officeDocument/2006/math">
                    <m:r>
                      <a:rPr lang="en-US" altLang="ja-JP" i="1">
                        <a:latin typeface="Cambria Math" panose="02040503050406030204" pitchFamily="18" charset="0"/>
                      </a:rPr>
                      <m:t>𝑋</m:t>
                    </m:r>
                  </m:oMath>
                </a14:m>
                <a:r>
                  <a:rPr kumimoji="1" lang="en-US" altLang="ja-JP" dirty="0"/>
                  <a:t> (e.g., Electrical Conductivity, </a:t>
                </a:r>
                <a:r>
                  <a:rPr lang="en-US" altLang="ja-JP" dirty="0"/>
                  <a:t>TOC) at RO Feed and Permeate </a:t>
                </a:r>
                <a:endParaRPr kumimoji="1" lang="ja-JP" altLang="en-US" dirty="0"/>
              </a:p>
            </p:txBody>
          </p:sp>
        </mc:Choice>
        <mc:Fallback xmlns="">
          <p:sp>
            <p:nvSpPr>
              <p:cNvPr id="24" name="テキスト ボックス 23">
                <a:extLst>
                  <a:ext uri="{FF2B5EF4-FFF2-40B4-BE49-F238E27FC236}">
                    <a16:creationId xmlns:a16="http://schemas.microsoft.com/office/drawing/2014/main" id="{12E49340-A934-241E-2F53-B2AD06059D95}"/>
                  </a:ext>
                </a:extLst>
              </p:cNvPr>
              <p:cNvSpPr txBox="1">
                <a:spLocks noRot="1" noChangeAspect="1" noMove="1" noResize="1" noEditPoints="1" noAdjustHandles="1" noChangeArrowheads="1" noChangeShapeType="1" noTextEdit="1"/>
              </p:cNvSpPr>
              <p:nvPr/>
            </p:nvSpPr>
            <p:spPr>
              <a:xfrm>
                <a:off x="709628" y="4883902"/>
                <a:ext cx="10797428" cy="369332"/>
              </a:xfrm>
              <a:prstGeom prst="rect">
                <a:avLst/>
              </a:prstGeom>
              <a:blipFill>
                <a:blip r:embed="rId4"/>
                <a:stretch>
                  <a:fillRect t="-8197" b="-24590"/>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B2C00126-608D-886F-78E1-19111A564FE7}"/>
              </a:ext>
            </a:extLst>
          </p:cNvPr>
          <p:cNvSpPr txBox="1"/>
          <p:nvPr/>
        </p:nvSpPr>
        <p:spPr>
          <a:xfrm>
            <a:off x="8439133" y="3792342"/>
            <a:ext cx="1830732" cy="369332"/>
          </a:xfrm>
          <a:prstGeom prst="rect">
            <a:avLst/>
          </a:prstGeom>
          <a:noFill/>
        </p:spPr>
        <p:txBody>
          <a:bodyPr wrap="square" rtlCol="0">
            <a:spAutoFit/>
          </a:bodyPr>
          <a:lstStyle/>
          <a:p>
            <a:r>
              <a:rPr lang="en-US" altLang="ja-JP" dirty="0"/>
              <a:t>[dimensionless]</a:t>
            </a:r>
            <a:endParaRPr kumimoji="1" lang="ja-JP" altLang="en-US" dirty="0"/>
          </a:p>
        </p:txBody>
      </p:sp>
      <p:sp>
        <p:nvSpPr>
          <p:cNvPr id="29" name="テキスト ボックス 28">
            <a:extLst>
              <a:ext uri="{FF2B5EF4-FFF2-40B4-BE49-F238E27FC236}">
                <a16:creationId xmlns:a16="http://schemas.microsoft.com/office/drawing/2014/main" id="{30A2E2C8-C5A7-1E0E-BBAA-C4D2EB3A5139}"/>
              </a:ext>
            </a:extLst>
          </p:cNvPr>
          <p:cNvSpPr txBox="1"/>
          <p:nvPr/>
        </p:nvSpPr>
        <p:spPr>
          <a:xfrm>
            <a:off x="8439133" y="2798376"/>
            <a:ext cx="793266" cy="369332"/>
          </a:xfrm>
          <a:prstGeom prst="rect">
            <a:avLst/>
          </a:prstGeom>
          <a:noFill/>
        </p:spPr>
        <p:txBody>
          <a:bodyPr wrap="square" rtlCol="0">
            <a:spAutoFit/>
          </a:bodyPr>
          <a:lstStyle/>
          <a:p>
            <a:r>
              <a:rPr lang="en-US" altLang="ja-JP" dirty="0"/>
              <a:t>[%]</a:t>
            </a:r>
            <a:endParaRPr kumimoji="1" lang="ja-JP" altLang="en-US" dirty="0"/>
          </a:p>
        </p:txBody>
      </p:sp>
      <p:sp>
        <p:nvSpPr>
          <p:cNvPr id="30" name="テキスト プレースホルダー 2">
            <a:extLst>
              <a:ext uri="{FF2B5EF4-FFF2-40B4-BE49-F238E27FC236}">
                <a16:creationId xmlns:a16="http://schemas.microsoft.com/office/drawing/2014/main" id="{4F2D8BFB-CF59-0448-0A4B-77D8451C3DB6}"/>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The formula of removal ratio is given by percentage removal ratio or LRV.</a:t>
            </a:r>
          </a:p>
        </p:txBody>
      </p:sp>
    </p:spTree>
    <p:extLst>
      <p:ext uri="{BB962C8B-B14F-4D97-AF65-F5344CB8AC3E}">
        <p14:creationId xmlns:p14="http://schemas.microsoft.com/office/powerpoint/2010/main" val="1482504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問合せ状況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30" name="テキスト プレースホルダー 2">
            <a:extLst>
              <a:ext uri="{FF2B5EF4-FFF2-40B4-BE49-F238E27FC236}">
                <a16:creationId xmlns:a16="http://schemas.microsoft.com/office/drawing/2014/main" id="{4F2D8BFB-CF59-0448-0A4B-77D8451C3DB6}"/>
              </a:ext>
            </a:extLst>
          </p:cNvPr>
          <p:cNvSpPr txBox="1">
            <a:spLocks/>
          </p:cNvSpPr>
          <p:nvPr/>
        </p:nvSpPr>
        <p:spPr>
          <a:xfrm>
            <a:off x="517054" y="1020245"/>
            <a:ext cx="11400125"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LVMWD</a:t>
            </a:r>
            <a:r>
              <a:rPr lang="ja-JP" altLang="en-US" sz="2800" dirty="0"/>
              <a:t>：水質基準のみ返答が来た。</a:t>
            </a:r>
            <a:endParaRPr lang="en-US" altLang="ja-JP" sz="2800" dirty="0"/>
          </a:p>
          <a:p>
            <a:pPr lvl="1"/>
            <a:r>
              <a:rPr lang="ja-JP" altLang="en-US" sz="2400" dirty="0"/>
              <a:t>パーセント除去率で聞いたが、</a:t>
            </a:r>
            <a:r>
              <a:rPr lang="en-US" altLang="ja-JP" sz="2400" dirty="0"/>
              <a:t>LRV</a:t>
            </a:r>
            <a:r>
              <a:rPr lang="ja-JP" altLang="en-US" sz="2400" dirty="0"/>
              <a:t>のほうが望ましいかもと返信がきた</a:t>
            </a:r>
            <a:endParaRPr lang="en-US" altLang="ja-JP" sz="2400" dirty="0"/>
          </a:p>
          <a:p>
            <a:r>
              <a:rPr lang="en-US" altLang="ja-JP" sz="2800" dirty="0"/>
              <a:t>OCWD</a:t>
            </a:r>
            <a:r>
              <a:rPr lang="ja-JP" altLang="en-US" sz="2800" dirty="0"/>
              <a:t>：返答なし。（まだ問い合わせていない？）</a:t>
            </a:r>
            <a:endParaRPr lang="en-US" altLang="ja-JP" sz="2800" dirty="0"/>
          </a:p>
        </p:txBody>
      </p:sp>
    </p:spTree>
    <p:extLst>
      <p:ext uri="{BB962C8B-B14F-4D97-AF65-F5344CB8AC3E}">
        <p14:creationId xmlns:p14="http://schemas.microsoft.com/office/powerpoint/2010/main" val="370873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[LVMWD] Removal Ratio Data Trend (1day interval)</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6" name="テキスト ボックス 5">
            <a:extLst>
              <a:ext uri="{FF2B5EF4-FFF2-40B4-BE49-F238E27FC236}">
                <a16:creationId xmlns:a16="http://schemas.microsoft.com/office/drawing/2014/main" id="{BF4873EC-ADF9-8D45-C370-59661AB006F2}"/>
              </a:ext>
            </a:extLst>
          </p:cNvPr>
          <p:cNvSpPr txBox="1"/>
          <p:nvPr/>
        </p:nvSpPr>
        <p:spPr>
          <a:xfrm>
            <a:off x="389411" y="853676"/>
            <a:ext cx="3325339"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t>Each RO Stage </a:t>
            </a:r>
            <a:r>
              <a:rPr kumimoji="1" lang="en-US" altLang="ja-JP" dirty="0"/>
              <a:t>EC (LRV)</a:t>
            </a:r>
            <a:endParaRPr kumimoji="1" lang="ja-JP" altLang="en-US" dirty="0"/>
          </a:p>
        </p:txBody>
      </p:sp>
      <p:sp>
        <p:nvSpPr>
          <p:cNvPr id="7" name="テキスト ボックス 6">
            <a:extLst>
              <a:ext uri="{FF2B5EF4-FFF2-40B4-BE49-F238E27FC236}">
                <a16:creationId xmlns:a16="http://schemas.microsoft.com/office/drawing/2014/main" id="{1BAFE267-D490-9EED-1AA3-F918D7DA676D}"/>
              </a:ext>
            </a:extLst>
          </p:cNvPr>
          <p:cNvSpPr txBox="1"/>
          <p:nvPr/>
        </p:nvSpPr>
        <p:spPr>
          <a:xfrm>
            <a:off x="389411" y="3603210"/>
            <a:ext cx="2713385"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t>RO Stage </a:t>
            </a:r>
            <a:r>
              <a:rPr kumimoji="1" lang="en-US" altLang="ja-JP" dirty="0"/>
              <a:t>TOC (LRV)</a:t>
            </a:r>
            <a:endParaRPr kumimoji="1" lang="ja-JP" altLang="en-US" dirty="0"/>
          </a:p>
        </p:txBody>
      </p:sp>
      <p:sp>
        <p:nvSpPr>
          <p:cNvPr id="9" name="テキスト ボックス 8">
            <a:extLst>
              <a:ext uri="{FF2B5EF4-FFF2-40B4-BE49-F238E27FC236}">
                <a16:creationId xmlns:a16="http://schemas.microsoft.com/office/drawing/2014/main" id="{CF2DC9B9-294D-284D-42D9-DE411709A2D1}"/>
              </a:ext>
            </a:extLst>
          </p:cNvPr>
          <p:cNvSpPr txBox="1"/>
          <p:nvPr/>
        </p:nvSpPr>
        <p:spPr>
          <a:xfrm>
            <a:off x="389411" y="5104068"/>
            <a:ext cx="3093528" cy="646331"/>
          </a:xfrm>
          <a:prstGeom prst="rect">
            <a:avLst/>
          </a:prstGeom>
          <a:noFill/>
        </p:spPr>
        <p:txBody>
          <a:bodyPr wrap="square" rtlCol="0">
            <a:spAutoFit/>
          </a:bodyPr>
          <a:lstStyle/>
          <a:p>
            <a:r>
              <a:rPr kumimoji="1" lang="en-US" altLang="ja-JP" dirty="0"/>
              <a:t>From: July 1st, 2021</a:t>
            </a:r>
          </a:p>
          <a:p>
            <a:r>
              <a:rPr lang="en-US" altLang="ja-JP" dirty="0"/>
              <a:t>To:     September 30th, 2022</a:t>
            </a:r>
            <a:endParaRPr kumimoji="1" lang="ja-JP" altLang="en-US" dirty="0"/>
          </a:p>
        </p:txBody>
      </p:sp>
      <p:pic>
        <p:nvPicPr>
          <p:cNvPr id="10" name="図 9">
            <a:extLst>
              <a:ext uri="{FF2B5EF4-FFF2-40B4-BE49-F238E27FC236}">
                <a16:creationId xmlns:a16="http://schemas.microsoft.com/office/drawing/2014/main" id="{FD5476AB-E9DC-0B4E-6BA8-09A7936C6E27}"/>
              </a:ext>
            </a:extLst>
          </p:cNvPr>
          <p:cNvPicPr>
            <a:picLocks noChangeAspect="1"/>
          </p:cNvPicPr>
          <p:nvPr/>
        </p:nvPicPr>
        <p:blipFill>
          <a:blip r:embed="rId2"/>
          <a:stretch>
            <a:fillRect/>
          </a:stretch>
        </p:blipFill>
        <p:spPr>
          <a:xfrm>
            <a:off x="3925108" y="759128"/>
            <a:ext cx="8266892" cy="2749534"/>
          </a:xfrm>
          <a:prstGeom prst="rect">
            <a:avLst/>
          </a:prstGeom>
        </p:spPr>
      </p:pic>
      <p:pic>
        <p:nvPicPr>
          <p:cNvPr id="11" name="図 10">
            <a:extLst>
              <a:ext uri="{FF2B5EF4-FFF2-40B4-BE49-F238E27FC236}">
                <a16:creationId xmlns:a16="http://schemas.microsoft.com/office/drawing/2014/main" id="{A6F33690-03EA-6C10-A532-B8C90F363617}"/>
              </a:ext>
            </a:extLst>
          </p:cNvPr>
          <p:cNvPicPr>
            <a:picLocks noChangeAspect="1"/>
          </p:cNvPicPr>
          <p:nvPr/>
        </p:nvPicPr>
        <p:blipFill>
          <a:blip r:embed="rId3"/>
          <a:stretch>
            <a:fillRect/>
          </a:stretch>
        </p:blipFill>
        <p:spPr>
          <a:xfrm>
            <a:off x="3925108" y="3508662"/>
            <a:ext cx="8266892" cy="2755631"/>
          </a:xfrm>
          <a:prstGeom prst="rect">
            <a:avLst/>
          </a:prstGeom>
        </p:spPr>
      </p:pic>
      <p:cxnSp>
        <p:nvCxnSpPr>
          <p:cNvPr id="13" name="直線コネクタ 12">
            <a:extLst>
              <a:ext uri="{FF2B5EF4-FFF2-40B4-BE49-F238E27FC236}">
                <a16:creationId xmlns:a16="http://schemas.microsoft.com/office/drawing/2014/main" id="{E77F71A4-EC27-A492-323B-6DCA0BA6A733}"/>
              </a:ext>
            </a:extLst>
          </p:cNvPr>
          <p:cNvCxnSpPr/>
          <p:nvPr/>
        </p:nvCxnSpPr>
        <p:spPr>
          <a:xfrm>
            <a:off x="4581525" y="1543050"/>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B51E8D5-E548-1E7F-1BA5-1F29C28CBD60}"/>
              </a:ext>
            </a:extLst>
          </p:cNvPr>
          <p:cNvCxnSpPr/>
          <p:nvPr/>
        </p:nvCxnSpPr>
        <p:spPr>
          <a:xfrm>
            <a:off x="4581525" y="2514600"/>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AC77989-9CF0-5464-B094-3726E5D0F145}"/>
              </a:ext>
            </a:extLst>
          </p:cNvPr>
          <p:cNvCxnSpPr/>
          <p:nvPr/>
        </p:nvCxnSpPr>
        <p:spPr>
          <a:xfrm>
            <a:off x="4490924" y="5132643"/>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6270344-76CB-954D-29E9-3E472E019A02}"/>
              </a:ext>
            </a:extLst>
          </p:cNvPr>
          <p:cNvCxnSpPr/>
          <p:nvPr/>
        </p:nvCxnSpPr>
        <p:spPr>
          <a:xfrm>
            <a:off x="4490924" y="5599368"/>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97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kumimoji="1" lang="en-US" altLang="ja-JP" dirty="0"/>
              <a:t>[OCWD] Removal Ratio Data Trend (30min interval)</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最適化シミュレーションモデル</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03E828C8-3838-193C-A9ED-21AC65225BC3}"/>
              </a:ext>
            </a:extLst>
          </p:cNvPr>
          <p:cNvSpPr txBox="1"/>
          <p:nvPr/>
        </p:nvSpPr>
        <p:spPr>
          <a:xfrm>
            <a:off x="389411" y="853676"/>
            <a:ext cx="3319560"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t>Each ROB01 Stage </a:t>
            </a:r>
            <a:r>
              <a:rPr kumimoji="1" lang="en-US" altLang="ja-JP" dirty="0"/>
              <a:t>EC (LRV)</a:t>
            </a:r>
            <a:endParaRPr kumimoji="1" lang="ja-JP" altLang="en-US" dirty="0"/>
          </a:p>
        </p:txBody>
      </p:sp>
      <p:sp>
        <p:nvSpPr>
          <p:cNvPr id="11" name="テキスト ボックス 10">
            <a:extLst>
              <a:ext uri="{FF2B5EF4-FFF2-40B4-BE49-F238E27FC236}">
                <a16:creationId xmlns:a16="http://schemas.microsoft.com/office/drawing/2014/main" id="{24A055B0-765B-E498-66F7-9B885647E0D1}"/>
              </a:ext>
            </a:extLst>
          </p:cNvPr>
          <p:cNvSpPr txBox="1"/>
          <p:nvPr/>
        </p:nvSpPr>
        <p:spPr>
          <a:xfrm>
            <a:off x="389411" y="3605438"/>
            <a:ext cx="2713385"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ja-JP" dirty="0"/>
              <a:t>RO Stage </a:t>
            </a:r>
            <a:r>
              <a:rPr kumimoji="1" lang="en-US" altLang="ja-JP" dirty="0"/>
              <a:t>TOC (LRV)</a:t>
            </a:r>
            <a:endParaRPr kumimoji="1" lang="ja-JP" altLang="en-US" dirty="0"/>
          </a:p>
        </p:txBody>
      </p:sp>
      <p:sp>
        <p:nvSpPr>
          <p:cNvPr id="12" name="テキスト ボックス 11">
            <a:extLst>
              <a:ext uri="{FF2B5EF4-FFF2-40B4-BE49-F238E27FC236}">
                <a16:creationId xmlns:a16="http://schemas.microsoft.com/office/drawing/2014/main" id="{0FA65C51-99A5-ACA7-40FC-6518C5B6AEEF}"/>
              </a:ext>
            </a:extLst>
          </p:cNvPr>
          <p:cNvSpPr txBox="1"/>
          <p:nvPr/>
        </p:nvSpPr>
        <p:spPr>
          <a:xfrm>
            <a:off x="389411" y="5104068"/>
            <a:ext cx="3062706" cy="646331"/>
          </a:xfrm>
          <a:prstGeom prst="rect">
            <a:avLst/>
          </a:prstGeom>
          <a:noFill/>
        </p:spPr>
        <p:txBody>
          <a:bodyPr wrap="square" rtlCol="0">
            <a:spAutoFit/>
          </a:bodyPr>
          <a:lstStyle/>
          <a:p>
            <a:r>
              <a:rPr kumimoji="1" lang="en-US" altLang="ja-JP" dirty="0"/>
              <a:t>From: May 5th, 2022</a:t>
            </a:r>
          </a:p>
          <a:p>
            <a:r>
              <a:rPr lang="en-US" altLang="ja-JP" dirty="0"/>
              <a:t>To:     November 30th, 2022</a:t>
            </a:r>
            <a:endParaRPr kumimoji="1" lang="ja-JP" altLang="en-US" dirty="0"/>
          </a:p>
        </p:txBody>
      </p:sp>
      <p:pic>
        <p:nvPicPr>
          <p:cNvPr id="15" name="図 14">
            <a:extLst>
              <a:ext uri="{FF2B5EF4-FFF2-40B4-BE49-F238E27FC236}">
                <a16:creationId xmlns:a16="http://schemas.microsoft.com/office/drawing/2014/main" id="{B6E43120-430F-5D00-4058-13F83210C14B}"/>
              </a:ext>
            </a:extLst>
          </p:cNvPr>
          <p:cNvPicPr>
            <a:picLocks noChangeAspect="1"/>
          </p:cNvPicPr>
          <p:nvPr/>
        </p:nvPicPr>
        <p:blipFill>
          <a:blip r:embed="rId2"/>
          <a:stretch>
            <a:fillRect/>
          </a:stretch>
        </p:blipFill>
        <p:spPr>
          <a:xfrm>
            <a:off x="3832451" y="753221"/>
            <a:ext cx="8266892" cy="2749534"/>
          </a:xfrm>
          <a:prstGeom prst="rect">
            <a:avLst/>
          </a:prstGeom>
        </p:spPr>
      </p:pic>
      <p:pic>
        <p:nvPicPr>
          <p:cNvPr id="16" name="図 15">
            <a:extLst>
              <a:ext uri="{FF2B5EF4-FFF2-40B4-BE49-F238E27FC236}">
                <a16:creationId xmlns:a16="http://schemas.microsoft.com/office/drawing/2014/main" id="{7A795AE6-BDD0-5EEE-6828-E24D2C0B6C4E}"/>
              </a:ext>
            </a:extLst>
          </p:cNvPr>
          <p:cNvPicPr>
            <a:picLocks noChangeAspect="1"/>
          </p:cNvPicPr>
          <p:nvPr/>
        </p:nvPicPr>
        <p:blipFill>
          <a:blip r:embed="rId3"/>
          <a:stretch>
            <a:fillRect/>
          </a:stretch>
        </p:blipFill>
        <p:spPr>
          <a:xfrm>
            <a:off x="3832451" y="3502755"/>
            <a:ext cx="8266892" cy="2755631"/>
          </a:xfrm>
          <a:prstGeom prst="rect">
            <a:avLst/>
          </a:prstGeom>
        </p:spPr>
      </p:pic>
      <p:cxnSp>
        <p:nvCxnSpPr>
          <p:cNvPr id="17" name="直線コネクタ 16">
            <a:extLst>
              <a:ext uri="{FF2B5EF4-FFF2-40B4-BE49-F238E27FC236}">
                <a16:creationId xmlns:a16="http://schemas.microsoft.com/office/drawing/2014/main" id="{B7210FC0-F63A-ECC1-AA6F-354B77361D25}"/>
              </a:ext>
            </a:extLst>
          </p:cNvPr>
          <p:cNvCxnSpPr/>
          <p:nvPr/>
        </p:nvCxnSpPr>
        <p:spPr>
          <a:xfrm>
            <a:off x="4378326" y="2515507"/>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5AF8B75-119F-ED83-26CB-63B26C8435D8}"/>
              </a:ext>
            </a:extLst>
          </p:cNvPr>
          <p:cNvCxnSpPr/>
          <p:nvPr/>
        </p:nvCxnSpPr>
        <p:spPr>
          <a:xfrm>
            <a:off x="4378326" y="2862944"/>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0BCACB3-95FE-3547-2BB1-0DB2F06C3C3C}"/>
              </a:ext>
            </a:extLst>
          </p:cNvPr>
          <p:cNvCxnSpPr/>
          <p:nvPr/>
        </p:nvCxnSpPr>
        <p:spPr>
          <a:xfrm>
            <a:off x="4490924" y="4283529"/>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59D7FDD-494D-C80B-89D1-A71D04DB8E78}"/>
              </a:ext>
            </a:extLst>
          </p:cNvPr>
          <p:cNvCxnSpPr/>
          <p:nvPr/>
        </p:nvCxnSpPr>
        <p:spPr>
          <a:xfrm>
            <a:off x="4490924" y="4611916"/>
            <a:ext cx="7426256" cy="0"/>
          </a:xfrm>
          <a:prstGeom prst="line">
            <a:avLst/>
          </a:prstGeom>
          <a:ln>
            <a:solidFill>
              <a:schemeClr val="accent4"/>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吹き出し: 角を丸めた四角形 20">
            <a:extLst>
              <a:ext uri="{FF2B5EF4-FFF2-40B4-BE49-F238E27FC236}">
                <a16:creationId xmlns:a16="http://schemas.microsoft.com/office/drawing/2014/main" id="{D9667050-2392-B986-9998-3DF083781108}"/>
              </a:ext>
            </a:extLst>
          </p:cNvPr>
          <p:cNvSpPr/>
          <p:nvPr/>
        </p:nvSpPr>
        <p:spPr>
          <a:xfrm>
            <a:off x="9161195" y="5045183"/>
            <a:ext cx="2641394" cy="413088"/>
          </a:xfrm>
          <a:prstGeom prst="wedgeRoundRectCallout">
            <a:avLst>
              <a:gd name="adj1" fmla="val -29323"/>
              <a:gd name="adj2" fmla="val -8168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一部</a:t>
            </a:r>
            <a:r>
              <a:rPr lang="en-US" altLang="ja-JP" sz="1400" dirty="0"/>
              <a:t>2log</a:t>
            </a:r>
            <a:r>
              <a:rPr lang="ja-JP" altLang="en-US" sz="1400" dirty="0"/>
              <a:t>を下回るが、大体遵守</a:t>
            </a:r>
          </a:p>
        </p:txBody>
      </p:sp>
    </p:spTree>
    <p:extLst>
      <p:ext uri="{BB962C8B-B14F-4D97-AF65-F5344CB8AC3E}">
        <p14:creationId xmlns:p14="http://schemas.microsoft.com/office/powerpoint/2010/main" val="716032909"/>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6107</TotalTime>
  <Words>2676</Words>
  <Application>Microsoft Office PowerPoint</Application>
  <PresentationFormat>ワイド画面</PresentationFormat>
  <Paragraphs>587</Paragraphs>
  <Slides>29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Meiryo UI</vt:lpstr>
      <vt:lpstr>游ゴシック</vt:lpstr>
      <vt:lpstr>Arial</vt:lpstr>
      <vt:lpstr>Cambria Math</vt:lpstr>
      <vt:lpstr>Wingdings</vt:lpstr>
      <vt:lpstr>Yokogawa_Template_Standard</vt:lpstr>
      <vt:lpstr>第6回</vt:lpstr>
      <vt:lpstr>System of Systemsの定義（Maier）</vt:lpstr>
      <vt:lpstr>OCWD：フロー図</vt:lpstr>
      <vt:lpstr>モジュール管理</vt:lpstr>
      <vt:lpstr>Monitoring and Manipulation Range for RO Optimization</vt:lpstr>
      <vt:lpstr>Monitoring and Manipulation Range for RO Optimization</vt:lpstr>
      <vt:lpstr>問合せ状況</vt:lpstr>
      <vt:lpstr>[LVMWD] Removal Ratio Data Trend (1day interval)</vt:lpstr>
      <vt:lpstr>[OCWD] Removal Ratio Data Trend (30min interval)</vt:lpstr>
      <vt:lpstr>OCWDの水質予測のための分析</vt:lpstr>
      <vt:lpstr>OCWDの水質予測のための分析</vt:lpstr>
      <vt:lpstr>OCWDの水質予測のための分析</vt:lpstr>
      <vt:lpstr>OCWDの水質予測のための分析</vt:lpstr>
      <vt:lpstr>OCWDの水質予測のための分析 [追加]</vt:lpstr>
      <vt:lpstr>OCWDの水質予測のための分析 [追加]</vt:lpstr>
      <vt:lpstr>OCWDの水質予測のための分析 [追加]</vt:lpstr>
      <vt:lpstr>OCWDの水質予測のための分析 [追加]</vt:lpstr>
      <vt:lpstr>OCWDの水質予測のための分析 [追加]</vt:lpstr>
      <vt:lpstr>OCWDの水質予測のための分析 [追加]</vt:lpstr>
      <vt:lpstr>PowerPoint プレゼンテーション</vt:lpstr>
      <vt:lpstr>最適化プロトコル案</vt:lpstr>
      <vt:lpstr>制約対処法の分類</vt:lpstr>
      <vt:lpstr>最適化方法</vt:lpstr>
      <vt:lpstr>先行研究</vt:lpstr>
      <vt:lpstr>[LVMWD] RO System Configuration and Measurement Points</vt:lpstr>
      <vt:lpstr>[OCWD] RO Feed and Permeate System Configuration</vt:lpstr>
      <vt:lpstr>[OCWD] RO Unit B01 System Configuration</vt:lpstr>
      <vt:lpstr>[LVMWD] Monitoring and Manipulation Range</vt:lpstr>
      <vt:lpstr>[OCWD] Monitoring and Manipulation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1001</cp:revision>
  <dcterms:created xsi:type="dcterms:W3CDTF">2022-01-26T00:23:42Z</dcterms:created>
  <dcterms:modified xsi:type="dcterms:W3CDTF">2023-07-28T07:47:39Z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