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345" r:id="rId2"/>
    <p:sldId id="508" r:id="rId3"/>
    <p:sldId id="512" r:id="rId4"/>
    <p:sldId id="510" r:id="rId5"/>
    <p:sldId id="509" r:id="rId6"/>
    <p:sldId id="511" r:id="rId7"/>
    <p:sldId id="513" r:id="rId8"/>
    <p:sldId id="514" r:id="rId9"/>
    <p:sldId id="515" r:id="rId10"/>
    <p:sldId id="518" r:id="rId11"/>
    <p:sldId id="519" r:id="rId12"/>
    <p:sldId id="520" r:id="rId13"/>
    <p:sldId id="521" r:id="rId14"/>
    <p:sldId id="52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171DEF-57E7-472A-AF71-895883108A30}" v="17" dt="2023-06-10T12:55:36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3784" autoAdjust="0"/>
  </p:normalViewPr>
  <p:slideViewPr>
    <p:cSldViewPr snapToGrid="0">
      <p:cViewPr varScale="1">
        <p:scale>
          <a:sx n="64" d="100"/>
          <a:sy n="64" d="100"/>
        </p:scale>
        <p:origin x="55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熊谷 渉" userId="b7a4e8598c9bd55e" providerId="LiveId" clId="{D3171DEF-57E7-472A-AF71-895883108A30}"/>
    <pc:docChg chg="undo custSel modSld">
      <pc:chgData name="熊谷 渉" userId="b7a4e8598c9bd55e" providerId="LiveId" clId="{D3171DEF-57E7-472A-AF71-895883108A30}" dt="2023-06-10T12:59:29.753" v="272" actId="20577"/>
      <pc:docMkLst>
        <pc:docMk/>
      </pc:docMkLst>
      <pc:sldChg chg="modSp mod">
        <pc:chgData name="熊谷 渉" userId="b7a4e8598c9bd55e" providerId="LiveId" clId="{D3171DEF-57E7-472A-AF71-895883108A30}" dt="2023-06-10T12:59:29.753" v="272" actId="20577"/>
        <pc:sldMkLst>
          <pc:docMk/>
          <pc:sldMk cId="404820964" sldId="514"/>
        </pc:sldMkLst>
        <pc:graphicFrameChg chg="mod modGraphic">
          <ac:chgData name="熊谷 渉" userId="b7a4e8598c9bd55e" providerId="LiveId" clId="{D3171DEF-57E7-472A-AF71-895883108A30}" dt="2023-06-10T12:57:50.355" v="266" actId="20577"/>
          <ac:graphicFrameMkLst>
            <pc:docMk/>
            <pc:sldMk cId="404820964" sldId="514"/>
            <ac:graphicFrameMk id="2" creationId="{CA0573D5-9119-7353-A7B5-96B4744A7E12}"/>
          </ac:graphicFrameMkLst>
        </pc:graphicFrameChg>
        <pc:graphicFrameChg chg="mod modGraphic">
          <ac:chgData name="熊谷 渉" userId="b7a4e8598c9bd55e" providerId="LiveId" clId="{D3171DEF-57E7-472A-AF71-895883108A30}" dt="2023-06-10T12:59:29.753" v="272" actId="20577"/>
          <ac:graphicFrameMkLst>
            <pc:docMk/>
            <pc:sldMk cId="404820964" sldId="514"/>
            <ac:graphicFrameMk id="12" creationId="{68DC205B-C601-6E84-ECED-1B0B3762787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2023/6/15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2023 3 31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0.png"/><Relationship Id="rId18" Type="http://schemas.openxmlformats.org/officeDocument/2006/relationships/image" Target="../media/image230.png"/><Relationship Id="rId3" Type="http://schemas.openxmlformats.org/officeDocument/2006/relationships/image" Target="../media/image80.png"/><Relationship Id="rId21" Type="http://schemas.openxmlformats.org/officeDocument/2006/relationships/image" Target="../media/image260.png"/><Relationship Id="rId7" Type="http://schemas.openxmlformats.org/officeDocument/2006/relationships/image" Target="../media/image120.png"/><Relationship Id="rId12" Type="http://schemas.openxmlformats.org/officeDocument/2006/relationships/image" Target="../media/image170.png"/><Relationship Id="rId17" Type="http://schemas.openxmlformats.org/officeDocument/2006/relationships/image" Target="../media/image220.png"/><Relationship Id="rId2" Type="http://schemas.openxmlformats.org/officeDocument/2006/relationships/image" Target="../media/image70.png"/><Relationship Id="rId16" Type="http://schemas.openxmlformats.org/officeDocument/2006/relationships/image" Target="../media/image210.png"/><Relationship Id="rId20" Type="http://schemas.openxmlformats.org/officeDocument/2006/relationships/image" Target="../media/image2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0.png"/><Relationship Id="rId11" Type="http://schemas.openxmlformats.org/officeDocument/2006/relationships/image" Target="../media/image160.png"/><Relationship Id="rId5" Type="http://schemas.openxmlformats.org/officeDocument/2006/relationships/image" Target="../media/image100.png"/><Relationship Id="rId15" Type="http://schemas.openxmlformats.org/officeDocument/2006/relationships/image" Target="../media/image200.png"/><Relationship Id="rId10" Type="http://schemas.openxmlformats.org/officeDocument/2006/relationships/image" Target="../media/image150.png"/><Relationship Id="rId19" Type="http://schemas.openxmlformats.org/officeDocument/2006/relationships/image" Target="../media/image24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Relationship Id="rId14" Type="http://schemas.openxmlformats.org/officeDocument/2006/relationships/image" Target="../media/image190.png"/><Relationship Id="rId22" Type="http://schemas.openxmlformats.org/officeDocument/2006/relationships/image" Target="../media/image27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136259"/>
            <a:ext cx="11400125" cy="518094"/>
          </a:xfrm>
        </p:spPr>
        <p:txBody>
          <a:bodyPr/>
          <a:lstStyle/>
          <a:p>
            <a:r>
              <a:rPr lang="en-US" altLang="ja-JP" dirty="0"/>
              <a:t>Figure 1.1: Scheduling Problem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7" name="フローチャート: 準備 6">
            <a:extLst>
              <a:ext uri="{FF2B5EF4-FFF2-40B4-BE49-F238E27FC236}">
                <a16:creationId xmlns:a16="http://schemas.microsoft.com/office/drawing/2014/main" id="{A10630A9-4BC4-47A1-A2CE-D25AC9E97E44}"/>
              </a:ext>
            </a:extLst>
          </p:cNvPr>
          <p:cNvSpPr/>
          <p:nvPr/>
        </p:nvSpPr>
        <p:spPr>
          <a:xfrm>
            <a:off x="1867816" y="1653540"/>
            <a:ext cx="432000" cy="432000"/>
          </a:xfrm>
          <a:prstGeom prst="flowChartPreparation">
            <a:avLst/>
          </a:prstGeom>
          <a:solidFill>
            <a:schemeClr val="accent1">
              <a:alpha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フローチャート: 準備 8">
            <a:extLst>
              <a:ext uri="{FF2B5EF4-FFF2-40B4-BE49-F238E27FC236}">
                <a16:creationId xmlns:a16="http://schemas.microsoft.com/office/drawing/2014/main" id="{69FAF7F6-CC86-486D-AE81-2BDC83D66D3A}"/>
              </a:ext>
            </a:extLst>
          </p:cNvPr>
          <p:cNvSpPr/>
          <p:nvPr/>
        </p:nvSpPr>
        <p:spPr>
          <a:xfrm>
            <a:off x="1857656" y="2911936"/>
            <a:ext cx="432000" cy="432000"/>
          </a:xfrm>
          <a:prstGeom prst="flowChartPreparation">
            <a:avLst/>
          </a:prstGeom>
          <a:solidFill>
            <a:schemeClr val="accent1">
              <a:alpha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B04810F-319C-4C47-A3DB-1B715672E52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436324" y="1869540"/>
            <a:ext cx="4314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93864D4-5ED3-4101-8A3A-6739F07A950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445721" y="3127936"/>
            <a:ext cx="4119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A386CC4-4ACC-4AAD-993F-FC05307DB469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923938" y="2469178"/>
            <a:ext cx="4163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76">
            <a:extLst>
              <a:ext uri="{FF2B5EF4-FFF2-40B4-BE49-F238E27FC236}">
                <a16:creationId xmlns:a16="http://schemas.microsoft.com/office/drawing/2014/main" id="{EB26A899-4A21-4D8F-B2BD-BA856EAF88C6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2299816" y="1869540"/>
            <a:ext cx="1192122" cy="5996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77">
            <a:extLst>
              <a:ext uri="{FF2B5EF4-FFF2-40B4-BE49-F238E27FC236}">
                <a16:creationId xmlns:a16="http://schemas.microsoft.com/office/drawing/2014/main" id="{31DFE50C-8164-4601-8EB6-655D60B34BD6}"/>
              </a:ext>
            </a:extLst>
          </p:cNvPr>
          <p:cNvCxnSpPr>
            <a:cxnSpLocks/>
            <a:stCxn id="9" idx="3"/>
            <a:endCxn id="22" idx="2"/>
          </p:cNvCxnSpPr>
          <p:nvPr/>
        </p:nvCxnSpPr>
        <p:spPr>
          <a:xfrm flipV="1">
            <a:off x="2289656" y="2685178"/>
            <a:ext cx="1418282" cy="44275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0C73D66-A8D5-4403-8D90-136300A15232}"/>
                  </a:ext>
                </a:extLst>
              </p:cNvPr>
              <p:cNvSpPr txBox="1"/>
              <p:nvPr/>
            </p:nvSpPr>
            <p:spPr>
              <a:xfrm>
                <a:off x="756056" y="1672153"/>
                <a:ext cx="6705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0C73D66-A8D5-4403-8D90-136300A1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56" y="1672153"/>
                <a:ext cx="670568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フローチャート: 準備 21">
            <a:extLst>
              <a:ext uri="{FF2B5EF4-FFF2-40B4-BE49-F238E27FC236}">
                <a16:creationId xmlns:a16="http://schemas.microsoft.com/office/drawing/2014/main" id="{E2D86E96-897A-4F2E-8317-0A5B9B0E698E}"/>
              </a:ext>
            </a:extLst>
          </p:cNvPr>
          <p:cNvSpPr/>
          <p:nvPr/>
        </p:nvSpPr>
        <p:spPr>
          <a:xfrm>
            <a:off x="3491938" y="2253178"/>
            <a:ext cx="432000" cy="432000"/>
          </a:xfrm>
          <a:prstGeom prst="flowChartPreparation">
            <a:avLst/>
          </a:prstGeom>
          <a:solidFill>
            <a:schemeClr val="accent1">
              <a:alpha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4137090-F817-4206-94F5-BDDF260C390B}"/>
              </a:ext>
            </a:extLst>
          </p:cNvPr>
          <p:cNvSpPr txBox="1"/>
          <p:nvPr/>
        </p:nvSpPr>
        <p:spPr>
          <a:xfrm>
            <a:off x="1167278" y="1089830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Facility Model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二等辺三角形 31">
            <a:extLst>
              <a:ext uri="{FF2B5EF4-FFF2-40B4-BE49-F238E27FC236}">
                <a16:creationId xmlns:a16="http://schemas.microsoft.com/office/drawing/2014/main" id="{7348D5FF-458A-48BE-8774-D0C00FFAC2FB}"/>
              </a:ext>
            </a:extLst>
          </p:cNvPr>
          <p:cNvSpPr/>
          <p:nvPr/>
        </p:nvSpPr>
        <p:spPr>
          <a:xfrm rot="10800000">
            <a:off x="1807036" y="3600022"/>
            <a:ext cx="889493" cy="22824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833860C-4A7D-4142-AFEF-144CFD58CB80}"/>
                  </a:ext>
                </a:extLst>
              </p:cNvPr>
              <p:cNvSpPr txBox="1"/>
              <p:nvPr/>
            </p:nvSpPr>
            <p:spPr>
              <a:xfrm>
                <a:off x="746278" y="2938541"/>
                <a:ext cx="6901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833860C-4A7D-4142-AFEF-144CFD58C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78" y="2938541"/>
                <a:ext cx="690125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8FE3F0D-ECDA-4B79-8850-DAE8B2B42247}"/>
                  </a:ext>
                </a:extLst>
              </p:cNvPr>
              <p:cNvSpPr txBox="1"/>
              <p:nvPr/>
            </p:nvSpPr>
            <p:spPr>
              <a:xfrm>
                <a:off x="4089257" y="2046527"/>
                <a:ext cx="6901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8FE3F0D-ECDA-4B79-8850-DAE8B2B42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257" y="2046527"/>
                <a:ext cx="690125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916B26D-82F7-4312-9579-E17EF2BF091B}"/>
                  </a:ext>
                </a:extLst>
              </p:cNvPr>
              <p:cNvSpPr txBox="1"/>
              <p:nvPr/>
            </p:nvSpPr>
            <p:spPr>
              <a:xfrm>
                <a:off x="2846454" y="1677373"/>
                <a:ext cx="6901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916B26D-82F7-4312-9579-E17EF2BF0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454" y="1677373"/>
                <a:ext cx="690125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64057B0-B6D0-4977-B8DE-FADE64C33FD0}"/>
                  </a:ext>
                </a:extLst>
              </p:cNvPr>
              <p:cNvSpPr txBox="1"/>
              <p:nvPr/>
            </p:nvSpPr>
            <p:spPr>
              <a:xfrm>
                <a:off x="2624042" y="2775743"/>
                <a:ext cx="6901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64057B0-B6D0-4977-B8DE-FADE64C33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042" y="2775743"/>
                <a:ext cx="690125" cy="338554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4873E32-D652-400A-8E15-BD981F45D0CF}"/>
                  </a:ext>
                </a:extLst>
              </p:cNvPr>
              <p:cNvSpPr txBox="1"/>
              <p:nvPr/>
            </p:nvSpPr>
            <p:spPr>
              <a:xfrm>
                <a:off x="3772702" y="2567258"/>
                <a:ext cx="6910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4873E32-D652-400A-8E15-BD981F45D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702" y="2567258"/>
                <a:ext cx="691022" cy="338554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F7BB4F5-C789-4CCD-9E43-328CBDABECBF}"/>
              </a:ext>
            </a:extLst>
          </p:cNvPr>
          <p:cNvCxnSpPr>
            <a:cxnSpLocks/>
          </p:cNvCxnSpPr>
          <p:nvPr/>
        </p:nvCxnSpPr>
        <p:spPr>
          <a:xfrm flipV="1">
            <a:off x="1159161" y="7231317"/>
            <a:ext cx="0" cy="2142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31AD992-73ED-48CE-8DB6-F0FF47CAD15A}"/>
                  </a:ext>
                </a:extLst>
              </p:cNvPr>
              <p:cNvSpPr txBox="1"/>
              <p:nvPr/>
            </p:nvSpPr>
            <p:spPr>
              <a:xfrm>
                <a:off x="2194602" y="9388383"/>
                <a:ext cx="7767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</a:t>
                </a:r>
                <a14:m>
                  <m:oMath xmlns:m="http://schemas.openxmlformats.org/officeDocument/2006/math">
                    <m: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31AD992-73ED-48CE-8DB6-F0FF47CAD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02" y="9388383"/>
                <a:ext cx="776751" cy="338554"/>
              </a:xfrm>
              <a:prstGeom prst="rect">
                <a:avLst/>
              </a:prstGeom>
              <a:blipFill>
                <a:blip r:embed="rId8"/>
                <a:stretch>
                  <a:fillRect l="-3937" t="-5357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77365D87-B8BE-46BE-914C-1A5749307640}"/>
                  </a:ext>
                </a:extLst>
              </p:cNvPr>
              <p:cNvSpPr txBox="1"/>
              <p:nvPr/>
            </p:nvSpPr>
            <p:spPr>
              <a:xfrm>
                <a:off x="698589" y="7578280"/>
                <a:ext cx="4397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77365D87-B8BE-46BE-914C-1A5749307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89" y="7578280"/>
                <a:ext cx="439736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8D89255-A07C-41B4-BD29-CE1201D40DD4}"/>
              </a:ext>
            </a:extLst>
          </p:cNvPr>
          <p:cNvCxnSpPr>
            <a:cxnSpLocks/>
          </p:cNvCxnSpPr>
          <p:nvPr/>
        </p:nvCxnSpPr>
        <p:spPr>
          <a:xfrm flipV="1">
            <a:off x="1159161" y="8266838"/>
            <a:ext cx="28022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AC53E4EE-8505-4C92-831A-51516805024D}"/>
                  </a:ext>
                </a:extLst>
              </p:cNvPr>
              <p:cNvSpPr txBox="1"/>
              <p:nvPr/>
            </p:nvSpPr>
            <p:spPr>
              <a:xfrm>
                <a:off x="702849" y="8728794"/>
                <a:ext cx="4444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AC53E4EE-8505-4C92-831A-515168050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49" y="8728794"/>
                <a:ext cx="44448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ED34C52A-5EB4-43EC-812D-47E208827FF6}"/>
              </a:ext>
            </a:extLst>
          </p:cNvPr>
          <p:cNvCxnSpPr>
            <a:cxnSpLocks/>
          </p:cNvCxnSpPr>
          <p:nvPr/>
        </p:nvCxnSpPr>
        <p:spPr>
          <a:xfrm flipV="1">
            <a:off x="1159161" y="9389565"/>
            <a:ext cx="28022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318241F-1A6F-442F-8C79-C4E89B686DF8}"/>
              </a:ext>
            </a:extLst>
          </p:cNvPr>
          <p:cNvSpPr/>
          <p:nvPr/>
        </p:nvSpPr>
        <p:spPr>
          <a:xfrm>
            <a:off x="1250853" y="7528802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13135D9-B270-45DE-8F9F-703D797ED7B9}"/>
              </a:ext>
            </a:extLst>
          </p:cNvPr>
          <p:cNvSpPr/>
          <p:nvPr/>
        </p:nvSpPr>
        <p:spPr>
          <a:xfrm>
            <a:off x="1659776" y="7766691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1D15675-2BCE-47EB-B3CC-EE56043D2FE6}"/>
              </a:ext>
            </a:extLst>
          </p:cNvPr>
          <p:cNvSpPr/>
          <p:nvPr/>
        </p:nvSpPr>
        <p:spPr>
          <a:xfrm>
            <a:off x="2577038" y="7861820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9F1470-E88A-4BFF-BA41-141564E815FF}"/>
              </a:ext>
            </a:extLst>
          </p:cNvPr>
          <p:cNvSpPr/>
          <p:nvPr/>
        </p:nvSpPr>
        <p:spPr>
          <a:xfrm>
            <a:off x="3070414" y="7680776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A92BB54-1787-495B-BE9D-83F69184B182}"/>
              </a:ext>
            </a:extLst>
          </p:cNvPr>
          <p:cNvSpPr/>
          <p:nvPr/>
        </p:nvSpPr>
        <p:spPr>
          <a:xfrm>
            <a:off x="3557063" y="7489403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8EEEFF0-D6CF-49BD-AF85-041C4D189D94}"/>
              </a:ext>
            </a:extLst>
          </p:cNvPr>
          <p:cNvSpPr/>
          <p:nvPr/>
        </p:nvSpPr>
        <p:spPr>
          <a:xfrm>
            <a:off x="2097926" y="8033391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CC59491B-7977-49E1-ADC9-9F860BD335F7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1322853" y="7564802"/>
            <a:ext cx="336923" cy="2378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24260184-49AB-430F-8760-7BF44A7B606B}"/>
              </a:ext>
            </a:extLst>
          </p:cNvPr>
          <p:cNvCxnSpPr>
            <a:cxnSpLocks/>
            <a:stCxn id="64" idx="3"/>
            <a:endCxn id="68" idx="0"/>
          </p:cNvCxnSpPr>
          <p:nvPr/>
        </p:nvCxnSpPr>
        <p:spPr>
          <a:xfrm>
            <a:off x="1731776" y="7802691"/>
            <a:ext cx="402150" cy="230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809E72CE-8411-4190-8AC1-C0605E181C07}"/>
              </a:ext>
            </a:extLst>
          </p:cNvPr>
          <p:cNvCxnSpPr>
            <a:cxnSpLocks/>
            <a:stCxn id="65" idx="1"/>
            <a:endCxn id="68" idx="0"/>
          </p:cNvCxnSpPr>
          <p:nvPr/>
        </p:nvCxnSpPr>
        <p:spPr>
          <a:xfrm flipH="1">
            <a:off x="2133926" y="7897820"/>
            <a:ext cx="443112" cy="1355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87E3FD8D-186D-4C43-99CC-9EF199D1C258}"/>
              </a:ext>
            </a:extLst>
          </p:cNvPr>
          <p:cNvCxnSpPr>
            <a:cxnSpLocks/>
            <a:stCxn id="66" idx="1"/>
            <a:endCxn id="65" idx="3"/>
          </p:cNvCxnSpPr>
          <p:nvPr/>
        </p:nvCxnSpPr>
        <p:spPr>
          <a:xfrm flipH="1">
            <a:off x="2649038" y="7716776"/>
            <a:ext cx="421376" cy="1810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BAEF264D-9C54-43E0-B137-075EFDF6F08F}"/>
              </a:ext>
            </a:extLst>
          </p:cNvPr>
          <p:cNvCxnSpPr>
            <a:cxnSpLocks/>
            <a:stCxn id="67" idx="1"/>
            <a:endCxn id="66" idx="3"/>
          </p:cNvCxnSpPr>
          <p:nvPr/>
        </p:nvCxnSpPr>
        <p:spPr>
          <a:xfrm flipH="1">
            <a:off x="3142414" y="7525403"/>
            <a:ext cx="414649" cy="1913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フローチャート: 準備 77">
            <a:extLst>
              <a:ext uri="{FF2B5EF4-FFF2-40B4-BE49-F238E27FC236}">
                <a16:creationId xmlns:a16="http://schemas.microsoft.com/office/drawing/2014/main" id="{D7FF5E91-AFEA-46B9-9852-60E02554D871}"/>
              </a:ext>
            </a:extLst>
          </p:cNvPr>
          <p:cNvSpPr/>
          <p:nvPr/>
        </p:nvSpPr>
        <p:spPr>
          <a:xfrm>
            <a:off x="736391" y="1063653"/>
            <a:ext cx="360000" cy="360000"/>
          </a:xfrm>
          <a:prstGeom prst="flowChartPreparation">
            <a:avLst/>
          </a:prstGeom>
          <a:solidFill>
            <a:schemeClr val="accent1">
              <a:alpha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9AD5964-047C-4807-A02F-F713FCCA00E1}"/>
              </a:ext>
            </a:extLst>
          </p:cNvPr>
          <p:cNvSpPr txBox="1"/>
          <p:nvPr/>
        </p:nvSpPr>
        <p:spPr>
          <a:xfrm>
            <a:off x="1189851" y="9717226"/>
            <a:ext cx="2696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Cost</a:t>
            </a:r>
            <a:r>
              <a:rPr kumimoji="1"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$XX.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0F7E41D-2718-4B00-9216-32D9ED8748E5}"/>
                  </a:ext>
                </a:extLst>
              </p:cNvPr>
              <p:cNvSpPr txBox="1"/>
              <p:nvPr/>
            </p:nvSpPr>
            <p:spPr>
              <a:xfrm>
                <a:off x="1831438" y="3888242"/>
                <a:ext cx="7153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0F7E41D-2718-4B00-9216-32D9ED874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438" y="3888242"/>
                <a:ext cx="715330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50757C1A-82F5-4F1F-9F2C-978DE94AE950}"/>
                  </a:ext>
                </a:extLst>
              </p:cNvPr>
              <p:cNvSpPr txBox="1"/>
              <p:nvPr/>
            </p:nvSpPr>
            <p:spPr>
              <a:xfrm>
                <a:off x="909766" y="3888649"/>
                <a:ext cx="8467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minimize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50757C1A-82F5-4F1F-9F2C-978DE94AE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66" y="3888649"/>
                <a:ext cx="846706" cy="307777"/>
              </a:xfrm>
              <a:prstGeom prst="rect">
                <a:avLst/>
              </a:prstGeom>
              <a:blipFill>
                <a:blip r:embed="rId12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5D04CAF5-CB61-4E77-946F-E6BA74AD279C}"/>
              </a:ext>
            </a:extLst>
          </p:cNvPr>
          <p:cNvSpPr txBox="1"/>
          <p:nvPr/>
        </p:nvSpPr>
        <p:spPr>
          <a:xfrm>
            <a:off x="2761717" y="3888242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(Operational Cost)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CD9C337-479F-4231-B8B4-B1DA7345D045}"/>
                  </a:ext>
                </a:extLst>
              </p:cNvPr>
              <p:cNvSpPr txBox="1"/>
              <p:nvPr/>
            </p:nvSpPr>
            <p:spPr>
              <a:xfrm>
                <a:off x="855082" y="4179168"/>
                <a:ext cx="8467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subj</m:t>
                      </m:r>
                      <m: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to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CD9C337-479F-4231-B8B4-B1DA7345D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82" y="4179168"/>
                <a:ext cx="846706" cy="307777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FBE63071-9872-491F-B038-82AF744A6DDC}"/>
                  </a:ext>
                </a:extLst>
              </p:cNvPr>
              <p:cNvSpPr txBox="1"/>
              <p:nvPr/>
            </p:nvSpPr>
            <p:spPr>
              <a:xfrm>
                <a:off x="1184965" y="4526786"/>
                <a:ext cx="18461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FBE63071-9872-491F-B038-82AF744A6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965" y="4526786"/>
                <a:ext cx="184614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C1001833-5EA4-4E8A-8DF0-66DA9FE88DC3}"/>
                  </a:ext>
                </a:extLst>
              </p:cNvPr>
              <p:cNvSpPr txBox="1"/>
              <p:nvPr/>
            </p:nvSpPr>
            <p:spPr>
              <a:xfrm>
                <a:off x="1011816" y="5338506"/>
                <a:ext cx="21243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C1001833-5EA4-4E8A-8DF0-66DA9FE88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16" y="5338506"/>
                <a:ext cx="2124324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23A0201A-365E-4EA9-8C09-C9B12E757422}"/>
              </a:ext>
            </a:extLst>
          </p:cNvPr>
          <p:cNvSpPr txBox="1"/>
          <p:nvPr/>
        </p:nvSpPr>
        <p:spPr>
          <a:xfrm>
            <a:off x="2818614" y="5926855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(Facility Characteristics)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F065FAEA-E678-4CD6-A41A-3DB40CA8700F}"/>
                  </a:ext>
                </a:extLst>
              </p:cNvPr>
              <p:cNvSpPr txBox="1"/>
              <p:nvPr/>
            </p:nvSpPr>
            <p:spPr>
              <a:xfrm>
                <a:off x="1593879" y="5720791"/>
                <a:ext cx="10283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]≤0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F065FAEA-E678-4CD6-A41A-3DB40CA87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79" y="5720791"/>
                <a:ext cx="1028318" cy="307777"/>
              </a:xfrm>
              <a:prstGeom prst="rect">
                <a:avLst/>
              </a:prstGeom>
              <a:blipFill>
                <a:blip r:embed="rId16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EE0A4C6C-09C9-4C16-8CC8-A98BC552E2A3}"/>
                  </a:ext>
                </a:extLst>
              </p:cNvPr>
              <p:cNvSpPr txBox="1"/>
              <p:nvPr/>
            </p:nvSpPr>
            <p:spPr>
              <a:xfrm>
                <a:off x="1643485" y="6038108"/>
                <a:ext cx="939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]≤0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EE0A4C6C-09C9-4C16-8CC8-A98BC552E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485" y="6038108"/>
                <a:ext cx="939576" cy="307777"/>
              </a:xfrm>
              <a:prstGeom prst="rect">
                <a:avLst/>
              </a:prstGeom>
              <a:blipFill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ECAB82F-89B9-46F7-993B-4F5C053DB020}"/>
                  </a:ext>
                </a:extLst>
              </p:cNvPr>
              <p:cNvSpPr txBox="1"/>
              <p:nvPr/>
            </p:nvSpPr>
            <p:spPr>
              <a:xfrm>
                <a:off x="1641904" y="6365298"/>
                <a:ext cx="939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]≤0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ECAB82F-89B9-46F7-993B-4F5C053DB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04" y="6365298"/>
                <a:ext cx="939576" cy="307777"/>
              </a:xfrm>
              <a:prstGeom prst="rect">
                <a:avLst/>
              </a:prstGeom>
              <a:blipFill>
                <a:blip r:embed="rId18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8C0BD213-7634-4BB5-8BFA-617E84CF3C52}"/>
                  </a:ext>
                </a:extLst>
              </p:cNvPr>
              <p:cNvSpPr txBox="1"/>
              <p:nvPr/>
            </p:nvSpPr>
            <p:spPr>
              <a:xfrm>
                <a:off x="837310" y="4469582"/>
                <a:ext cx="452566" cy="2353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altLang="ja-JP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en-US" altLang="ja-JP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en-US" altLang="ja-JP" sz="1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8C0BD213-7634-4BB5-8BFA-617E84CF3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10" y="4469582"/>
                <a:ext cx="452566" cy="23534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C38F63EE-2ABA-4533-B289-EC141F39022B}"/>
                  </a:ext>
                </a:extLst>
              </p:cNvPr>
              <p:cNvSpPr txBox="1"/>
              <p:nvPr/>
            </p:nvSpPr>
            <p:spPr>
              <a:xfrm>
                <a:off x="2478374" y="1077483"/>
                <a:ext cx="19687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ja-JP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kumimoji="1" lang="ja-JP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Optimization Variable</a:t>
                </a:r>
                <a:endParaRPr kumimoji="1" lang="ja-JP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C38F63EE-2ABA-4533-B289-EC141F390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374" y="1077483"/>
                <a:ext cx="1968744" cy="307777"/>
              </a:xfrm>
              <a:prstGeom prst="rect">
                <a:avLst/>
              </a:prstGeom>
              <a:blipFill>
                <a:blip r:embed="rId2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7121830-B8AB-13C9-BFC2-37E73939203B}"/>
              </a:ext>
            </a:extLst>
          </p:cNvPr>
          <p:cNvCxnSpPr/>
          <p:nvPr/>
        </p:nvCxnSpPr>
        <p:spPr>
          <a:xfrm>
            <a:off x="1159161" y="7400209"/>
            <a:ext cx="2810174" cy="0"/>
          </a:xfrm>
          <a:prstGeom prst="line">
            <a:avLst/>
          </a:prstGeom>
          <a:ln>
            <a:solidFill>
              <a:schemeClr val="accent4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B2A2596-D41E-5C82-4A94-F31D7749C10C}"/>
              </a:ext>
            </a:extLst>
          </p:cNvPr>
          <p:cNvCxnSpPr/>
          <p:nvPr/>
        </p:nvCxnSpPr>
        <p:spPr>
          <a:xfrm>
            <a:off x="1159161" y="8137728"/>
            <a:ext cx="2810174" cy="0"/>
          </a:xfrm>
          <a:prstGeom prst="line">
            <a:avLst/>
          </a:prstGeom>
          <a:ln>
            <a:solidFill>
              <a:schemeClr val="accent4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233CADF-6D1B-5188-742B-57BDCAF9AF9B}"/>
              </a:ext>
            </a:extLst>
          </p:cNvPr>
          <p:cNvCxnSpPr/>
          <p:nvPr/>
        </p:nvCxnSpPr>
        <p:spPr>
          <a:xfrm>
            <a:off x="1171951" y="8533465"/>
            <a:ext cx="2810174" cy="0"/>
          </a:xfrm>
          <a:prstGeom prst="line">
            <a:avLst/>
          </a:prstGeom>
          <a:ln>
            <a:solidFill>
              <a:schemeClr val="accent4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C439021-3436-86D3-C298-DD16E1F7CE3C}"/>
              </a:ext>
            </a:extLst>
          </p:cNvPr>
          <p:cNvCxnSpPr/>
          <p:nvPr/>
        </p:nvCxnSpPr>
        <p:spPr>
          <a:xfrm>
            <a:off x="1171951" y="9270984"/>
            <a:ext cx="2810174" cy="0"/>
          </a:xfrm>
          <a:prstGeom prst="line">
            <a:avLst/>
          </a:prstGeom>
          <a:ln>
            <a:solidFill>
              <a:schemeClr val="accent4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35CF645-BBA2-AB46-8963-160B469BF3F9}"/>
              </a:ext>
            </a:extLst>
          </p:cNvPr>
          <p:cNvSpPr/>
          <p:nvPr/>
        </p:nvSpPr>
        <p:spPr>
          <a:xfrm>
            <a:off x="1247268" y="9004996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FC499D2-57DF-9527-8C32-2A04E9828D0D}"/>
              </a:ext>
            </a:extLst>
          </p:cNvPr>
          <p:cNvSpPr/>
          <p:nvPr/>
        </p:nvSpPr>
        <p:spPr>
          <a:xfrm>
            <a:off x="1656191" y="8795210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B3DDBCE-0949-5C28-0FC6-186F987E2461}"/>
              </a:ext>
            </a:extLst>
          </p:cNvPr>
          <p:cNvSpPr/>
          <p:nvPr/>
        </p:nvSpPr>
        <p:spPr>
          <a:xfrm>
            <a:off x="2573453" y="8633164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7567FB5-27D1-7823-C80C-A93A620F797B}"/>
              </a:ext>
            </a:extLst>
          </p:cNvPr>
          <p:cNvSpPr/>
          <p:nvPr/>
        </p:nvSpPr>
        <p:spPr>
          <a:xfrm>
            <a:off x="3066829" y="8604520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515DAD2-9E9D-E220-5DD2-D4B395A51872}"/>
              </a:ext>
            </a:extLst>
          </p:cNvPr>
          <p:cNvSpPr/>
          <p:nvPr/>
        </p:nvSpPr>
        <p:spPr>
          <a:xfrm>
            <a:off x="3553478" y="8670322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E5A4B66-00C2-8A29-0D2B-FF75E8B0972B}"/>
              </a:ext>
            </a:extLst>
          </p:cNvPr>
          <p:cNvSpPr/>
          <p:nvPr/>
        </p:nvSpPr>
        <p:spPr>
          <a:xfrm>
            <a:off x="2094341" y="8633285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78D7135C-EBBC-09A1-1ED9-C3B430B78F8D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1319268" y="8831210"/>
            <a:ext cx="336923" cy="2097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B9F94B6-60EE-98E3-1FB5-6571A427B166}"/>
              </a:ext>
            </a:extLst>
          </p:cNvPr>
          <p:cNvCxnSpPr>
            <a:cxnSpLocks/>
            <a:stCxn id="21" idx="3"/>
            <a:endCxn id="27" idx="0"/>
          </p:cNvCxnSpPr>
          <p:nvPr/>
        </p:nvCxnSpPr>
        <p:spPr>
          <a:xfrm flipV="1">
            <a:off x="1728191" y="8633285"/>
            <a:ext cx="402150" cy="1979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6355F0F-B2CB-449D-251E-466BC00E8D24}"/>
              </a:ext>
            </a:extLst>
          </p:cNvPr>
          <p:cNvCxnSpPr>
            <a:cxnSpLocks/>
            <a:stCxn id="23" idx="1"/>
            <a:endCxn id="27" idx="0"/>
          </p:cNvCxnSpPr>
          <p:nvPr/>
        </p:nvCxnSpPr>
        <p:spPr>
          <a:xfrm flipH="1" flipV="1">
            <a:off x="2130341" y="8633285"/>
            <a:ext cx="443112" cy="358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B425D90-A4B4-1DAB-0782-7E0E21CDAE04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2645453" y="8640520"/>
            <a:ext cx="421376" cy="286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F38EE1A0-93D9-1778-3089-D5CC12E6C397}"/>
              </a:ext>
            </a:extLst>
          </p:cNvPr>
          <p:cNvCxnSpPr>
            <a:cxnSpLocks/>
            <a:stCxn id="26" idx="1"/>
            <a:endCxn id="24" idx="3"/>
          </p:cNvCxnSpPr>
          <p:nvPr/>
        </p:nvCxnSpPr>
        <p:spPr>
          <a:xfrm flipH="1" flipV="1">
            <a:off x="3138829" y="8640520"/>
            <a:ext cx="414649" cy="658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89179A9-DE71-5DF8-F404-E4A7273201EF}"/>
              </a:ext>
            </a:extLst>
          </p:cNvPr>
          <p:cNvSpPr/>
          <p:nvPr/>
        </p:nvSpPr>
        <p:spPr>
          <a:xfrm>
            <a:off x="82970" y="1000128"/>
            <a:ext cx="526629" cy="2428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Drawing Flow Chart</a:t>
            </a:r>
            <a:endParaRPr kumimoji="1" lang="ja-JP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41AB9E0-1DDC-E858-9213-EB763140EE29}"/>
              </a:ext>
            </a:extLst>
          </p:cNvPr>
          <p:cNvSpPr/>
          <p:nvPr/>
        </p:nvSpPr>
        <p:spPr>
          <a:xfrm>
            <a:off x="84049" y="3896300"/>
            <a:ext cx="515590" cy="2848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Formulation </a:t>
            </a:r>
          </a:p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Problem</a:t>
            </a:r>
            <a:endParaRPr kumimoji="1" lang="ja-JP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03DE1BF-DBDD-CF36-7C5C-1AE56CE22BC7}"/>
              </a:ext>
            </a:extLst>
          </p:cNvPr>
          <p:cNvSpPr/>
          <p:nvPr/>
        </p:nvSpPr>
        <p:spPr>
          <a:xfrm>
            <a:off x="79785" y="7187922"/>
            <a:ext cx="515590" cy="2848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Calculation </a:t>
            </a:r>
          </a:p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Schedule</a:t>
            </a:r>
            <a:endParaRPr kumimoji="1" lang="ja-JP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二等辺三角形 71">
            <a:extLst>
              <a:ext uri="{FF2B5EF4-FFF2-40B4-BE49-F238E27FC236}">
                <a16:creationId xmlns:a16="http://schemas.microsoft.com/office/drawing/2014/main" id="{7378BE59-2122-BA27-F8B4-5DD48CD7CF57}"/>
              </a:ext>
            </a:extLst>
          </p:cNvPr>
          <p:cNvSpPr/>
          <p:nvPr/>
        </p:nvSpPr>
        <p:spPr>
          <a:xfrm rot="10800000">
            <a:off x="1730316" y="6938213"/>
            <a:ext cx="889493" cy="22824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D3E62824-9F80-49C6-CF78-774CC08F0F4D}"/>
                  </a:ext>
                </a:extLst>
              </p:cNvPr>
              <p:cNvSpPr txBox="1"/>
              <p:nvPr/>
            </p:nvSpPr>
            <p:spPr>
              <a:xfrm>
                <a:off x="1121170" y="9386928"/>
                <a:ext cx="3497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D3E62824-9F80-49C6-CF78-774CC08F0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170" y="9386928"/>
                <a:ext cx="349775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F1CB796-7EC9-BE0D-A368-E064EB30743C}"/>
                  </a:ext>
                </a:extLst>
              </p:cNvPr>
              <p:cNvSpPr txBox="1"/>
              <p:nvPr/>
            </p:nvSpPr>
            <p:spPr>
              <a:xfrm>
                <a:off x="3463876" y="9386928"/>
                <a:ext cx="3497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F1CB796-7EC9-BE0D-A368-E064EB307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876" y="9386928"/>
                <a:ext cx="349775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43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Work008 (LVMWD) </a:t>
            </a:r>
            <a:r>
              <a:rPr lang="ja-JP" altLang="en-US" dirty="0"/>
              <a:t>：問題規模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 16">
                <a:extLst>
                  <a:ext uri="{FF2B5EF4-FFF2-40B4-BE49-F238E27FC236}">
                    <a16:creationId xmlns:a16="http://schemas.microsoft.com/office/drawing/2014/main" id="{68DC205B-C601-6E84-ECED-1B0B376278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8261" y="2656591"/>
              <a:ext cx="9396413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0839">
                      <a:extLst>
                        <a:ext uri="{9D8B030D-6E8A-4147-A177-3AD203B41FA5}">
                          <a16:colId xmlns:a16="http://schemas.microsoft.com/office/drawing/2014/main" val="3907095020"/>
                        </a:ext>
                      </a:extLst>
                    </a:gridCol>
                    <a:gridCol w="3305175">
                      <a:extLst>
                        <a:ext uri="{9D8B030D-6E8A-4147-A177-3AD203B41FA5}">
                          <a16:colId xmlns:a16="http://schemas.microsoft.com/office/drawing/2014/main" val="2294459047"/>
                        </a:ext>
                      </a:extLst>
                    </a:gridCol>
                    <a:gridCol w="3200399">
                      <a:extLst>
                        <a:ext uri="{9D8B030D-6E8A-4147-A177-3AD203B41FA5}">
                          <a16:colId xmlns:a16="http://schemas.microsoft.com/office/drawing/2014/main" val="1839276127"/>
                        </a:ext>
                      </a:extLst>
                    </a:gridCol>
                  </a:tblGrid>
                  <a:tr h="272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Timestep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Total Opt. Variable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Num of Constraints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0231978"/>
                      </a:ext>
                    </a:extLst>
                  </a:tr>
                  <a:tr h="2728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4008241"/>
                      </a:ext>
                    </a:extLst>
                  </a:tr>
                  <a:tr h="272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48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96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430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8486214"/>
                      </a:ext>
                    </a:extLst>
                  </a:tr>
                  <a:tr h="272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96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192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862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45835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 16">
                <a:extLst>
                  <a:ext uri="{FF2B5EF4-FFF2-40B4-BE49-F238E27FC236}">
                    <a16:creationId xmlns:a16="http://schemas.microsoft.com/office/drawing/2014/main" id="{68DC205B-C601-6E84-ECED-1B0B376278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86327"/>
                  </p:ext>
                </p:extLst>
              </p:nvPr>
            </p:nvGraphicFramePr>
            <p:xfrm>
              <a:off x="1338261" y="2656591"/>
              <a:ext cx="9396413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0839">
                      <a:extLst>
                        <a:ext uri="{9D8B030D-6E8A-4147-A177-3AD203B41FA5}">
                          <a16:colId xmlns:a16="http://schemas.microsoft.com/office/drawing/2014/main" val="3907095020"/>
                        </a:ext>
                      </a:extLst>
                    </a:gridCol>
                    <a:gridCol w="3305175">
                      <a:extLst>
                        <a:ext uri="{9D8B030D-6E8A-4147-A177-3AD203B41FA5}">
                          <a16:colId xmlns:a16="http://schemas.microsoft.com/office/drawing/2014/main" val="2294459047"/>
                        </a:ext>
                      </a:extLst>
                    </a:gridCol>
                    <a:gridCol w="3200399">
                      <a:extLst>
                        <a:ext uri="{9D8B030D-6E8A-4147-A177-3AD203B41FA5}">
                          <a16:colId xmlns:a16="http://schemas.microsoft.com/office/drawing/2014/main" val="1839276127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Timestep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Total Opt. Variable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Num of Constraints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023197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1" t="-101786" r="-225949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477" t="-101786" r="-97238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3905" t="-101786" r="-571" b="-21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40082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48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96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430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848621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96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192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862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45835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D5B772-86E9-D8B4-4094-35DA6F521317}"/>
              </a:ext>
            </a:extLst>
          </p:cNvPr>
          <p:cNvSpPr txBox="1"/>
          <p:nvPr/>
        </p:nvSpPr>
        <p:spPr>
          <a:xfrm>
            <a:off x="1125745" y="4531137"/>
            <a:ext cx="5313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600" dirty="0"/>
              <a:t>Period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2022/06/01 0:00 – 2022/06/02 0:00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30min time interval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49step (first step is all fixed)</a:t>
            </a:r>
            <a:endParaRPr kumimoji="1" lang="ja-JP" altLang="en-US" sz="1600" dirty="0"/>
          </a:p>
        </p:txBody>
      </p:sp>
      <p:graphicFrame>
        <p:nvGraphicFramePr>
          <p:cNvPr id="5" name="表 16">
            <a:extLst>
              <a:ext uri="{FF2B5EF4-FFF2-40B4-BE49-F238E27FC236}">
                <a16:creationId xmlns:a16="http://schemas.microsoft.com/office/drawing/2014/main" id="{6D2EEE80-1380-8926-EE70-B567662CAC62}"/>
              </a:ext>
            </a:extLst>
          </p:cNvPr>
          <p:cNvGraphicFramePr>
            <a:graphicFrameLocks noGrp="1"/>
          </p:cNvGraphicFramePr>
          <p:nvPr/>
        </p:nvGraphicFramePr>
        <p:xfrm>
          <a:off x="1338261" y="1468720"/>
          <a:ext cx="939641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774">
                  <a:extLst>
                    <a:ext uri="{9D8B030D-6E8A-4147-A177-3AD203B41FA5}">
                      <a16:colId xmlns:a16="http://schemas.microsoft.com/office/drawing/2014/main" val="3907095020"/>
                    </a:ext>
                  </a:extLst>
                </a:gridCol>
                <a:gridCol w="3298242">
                  <a:extLst>
                    <a:ext uri="{9D8B030D-6E8A-4147-A177-3AD203B41FA5}">
                      <a16:colId xmlns:a16="http://schemas.microsoft.com/office/drawing/2014/main" val="2692324252"/>
                    </a:ext>
                  </a:extLst>
                </a:gridCol>
                <a:gridCol w="3201398">
                  <a:extLst>
                    <a:ext uri="{9D8B030D-6E8A-4147-A177-3AD203B41FA5}">
                      <a16:colId xmlns:a16="http://schemas.microsoft.com/office/drawing/2014/main" val="2843604281"/>
                    </a:ext>
                  </a:extLst>
                </a:gridCol>
              </a:tblGrid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Num of Opt. Variable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Num of Param.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Num of Intermediate Variable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1978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008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51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最適化結果（探索過程における最良解の推移）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最適化結果</a:t>
            </a:r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658B476F-0D73-4D85-AF01-398893CF74A8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制約違反量が</a:t>
            </a:r>
            <a:r>
              <a:rPr lang="en-US" altLang="ja-JP" sz="2800" dirty="0"/>
              <a:t>0</a:t>
            </a:r>
            <a:r>
              <a:rPr lang="ja-JP" altLang="en-US" sz="2800" dirty="0"/>
              <a:t>の解を得た。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ただし、コストには改善の余地がある。</a:t>
            </a:r>
            <a:endParaRPr lang="en-US" altLang="ja-JP" sz="2400" dirty="0"/>
          </a:p>
        </p:txBody>
      </p:sp>
      <p:pic>
        <p:nvPicPr>
          <p:cNvPr id="20" name="図 19" descr="グラフ, 折れ線グラフ&#10;&#10;自動的に生成された説明">
            <a:extLst>
              <a:ext uri="{FF2B5EF4-FFF2-40B4-BE49-F238E27FC236}">
                <a16:creationId xmlns:a16="http://schemas.microsoft.com/office/drawing/2014/main" id="{2829591E-6D9A-D72A-B8DD-F700BF93D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055" y="2065395"/>
            <a:ext cx="6405420" cy="422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10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最適化結果（操作計画）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最適化結果</a:t>
            </a:r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00EB2174-82FB-0B8E-5ED2-C9B43AA90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5" y="946699"/>
            <a:ext cx="2741949" cy="1815552"/>
          </a:xfrm>
          <a:prstGeom prst="rect">
            <a:avLst/>
          </a:prstGeom>
        </p:spPr>
      </p:pic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C484D606-6B7F-F6CF-5ED6-9DBF4B015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53" y="946698"/>
            <a:ext cx="2741951" cy="1815553"/>
          </a:xfrm>
          <a:prstGeom prst="rect">
            <a:avLst/>
          </a:prstGeom>
        </p:spPr>
      </p:pic>
      <p:pic>
        <p:nvPicPr>
          <p:cNvPr id="11" name="図 10" descr="グラフ, 折れ線グラフ&#10;&#10;自動的に生成された説明">
            <a:extLst>
              <a:ext uri="{FF2B5EF4-FFF2-40B4-BE49-F238E27FC236}">
                <a16:creationId xmlns:a16="http://schemas.microsoft.com/office/drawing/2014/main" id="{F51BD251-2EAA-BE72-AE9C-53A4E1EDF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103" y="946698"/>
            <a:ext cx="2741951" cy="1815553"/>
          </a:xfrm>
          <a:prstGeom prst="rect">
            <a:avLst/>
          </a:prstGeom>
        </p:spPr>
      </p:pic>
      <p:pic>
        <p:nvPicPr>
          <p:cNvPr id="13" name="図 12" descr="グラフ, 折れ線グラフ&#10;&#10;自動的に生成された説明">
            <a:extLst>
              <a:ext uri="{FF2B5EF4-FFF2-40B4-BE49-F238E27FC236}">
                <a16:creationId xmlns:a16="http://schemas.microsoft.com/office/drawing/2014/main" id="{1F66FC6A-8F2A-467B-8A36-3305FDF3A9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353" y="946698"/>
            <a:ext cx="2741951" cy="1815553"/>
          </a:xfrm>
          <a:prstGeom prst="rect">
            <a:avLst/>
          </a:prstGeom>
        </p:spPr>
      </p:pic>
      <p:pic>
        <p:nvPicPr>
          <p:cNvPr id="16" name="図 15" descr="グラフ, 折れ線グラフ&#10;&#10;自動的に生成された説明">
            <a:extLst>
              <a:ext uri="{FF2B5EF4-FFF2-40B4-BE49-F238E27FC236}">
                <a16:creationId xmlns:a16="http://schemas.microsoft.com/office/drawing/2014/main" id="{B3DBBFBF-B49E-D4F6-D3F2-5C75F70836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5" y="2684142"/>
            <a:ext cx="2741949" cy="1815552"/>
          </a:xfrm>
          <a:prstGeom prst="rect">
            <a:avLst/>
          </a:prstGeom>
        </p:spPr>
      </p:pic>
      <p:pic>
        <p:nvPicPr>
          <p:cNvPr id="18" name="図 17" descr="グラフ, 折れ線グラフ&#10;&#10;自動的に生成された説明">
            <a:extLst>
              <a:ext uri="{FF2B5EF4-FFF2-40B4-BE49-F238E27FC236}">
                <a16:creationId xmlns:a16="http://schemas.microsoft.com/office/drawing/2014/main" id="{A9FB7330-F345-F601-D82B-B9500B63A8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505" y="2762251"/>
            <a:ext cx="2664297" cy="1764135"/>
          </a:xfrm>
          <a:prstGeom prst="rect">
            <a:avLst/>
          </a:prstGeom>
        </p:spPr>
      </p:pic>
      <p:pic>
        <p:nvPicPr>
          <p:cNvPr id="20" name="図 19" descr="グラフ, 折れ線グラフ&#10;&#10;自動的に生成された説明">
            <a:extLst>
              <a:ext uri="{FF2B5EF4-FFF2-40B4-BE49-F238E27FC236}">
                <a16:creationId xmlns:a16="http://schemas.microsoft.com/office/drawing/2014/main" id="{6DCD4B32-FB75-9F58-FCB1-F50B884B4C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103" y="2762251"/>
            <a:ext cx="2741951" cy="1815553"/>
          </a:xfrm>
          <a:prstGeom prst="rect">
            <a:avLst/>
          </a:prstGeom>
        </p:spPr>
      </p:pic>
      <p:pic>
        <p:nvPicPr>
          <p:cNvPr id="22" name="図 21" descr="グラフ, 折れ線グラフ, ヒストグラム&#10;&#10;自動的に生成された説明">
            <a:extLst>
              <a:ext uri="{FF2B5EF4-FFF2-40B4-BE49-F238E27FC236}">
                <a16:creationId xmlns:a16="http://schemas.microsoft.com/office/drawing/2014/main" id="{CE05D6B1-2108-6B8F-38D6-346757BADC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5" y="2813669"/>
            <a:ext cx="2671145" cy="1764135"/>
          </a:xfrm>
          <a:prstGeom prst="rect">
            <a:avLst/>
          </a:prstGeom>
        </p:spPr>
      </p:pic>
      <p:pic>
        <p:nvPicPr>
          <p:cNvPr id="24" name="図 23" descr="グラフ, 折れ線グラフ&#10;&#10;自動的に生成された説明">
            <a:extLst>
              <a:ext uri="{FF2B5EF4-FFF2-40B4-BE49-F238E27FC236}">
                <a16:creationId xmlns:a16="http://schemas.microsoft.com/office/drawing/2014/main" id="{88C84FB3-E1D3-4914-C1AD-001C97788B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5" y="4477436"/>
            <a:ext cx="2762248" cy="1828992"/>
          </a:xfrm>
          <a:prstGeom prst="rect">
            <a:avLst/>
          </a:prstGeom>
        </p:spPr>
      </p:pic>
      <p:pic>
        <p:nvPicPr>
          <p:cNvPr id="26" name="図 25" descr="グラフ, 折れ線グラフ&#10;&#10;自動的に生成された説明">
            <a:extLst>
              <a:ext uri="{FF2B5EF4-FFF2-40B4-BE49-F238E27FC236}">
                <a16:creationId xmlns:a16="http://schemas.microsoft.com/office/drawing/2014/main" id="{9B32F01D-C992-139C-4B0E-9C2E05CC31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5" y="4490876"/>
            <a:ext cx="2741949" cy="1815552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137741F-602A-F5B9-1D40-7A0AC4825A0F}"/>
              </a:ext>
            </a:extLst>
          </p:cNvPr>
          <p:cNvSpPr txBox="1"/>
          <p:nvPr/>
        </p:nvSpPr>
        <p:spPr>
          <a:xfrm>
            <a:off x="1448239" y="1142149"/>
            <a:ext cx="7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accent6">
                    <a:lumMod val="50000"/>
                  </a:schemeClr>
                </a:solidFill>
              </a:rPr>
              <a:t>コスト元</a:t>
            </a:r>
            <a:endParaRPr kumimoji="1" lang="ja-JP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0A23BA3-FCED-021E-4848-5C59FB63C324}"/>
              </a:ext>
            </a:extLst>
          </p:cNvPr>
          <p:cNvSpPr txBox="1"/>
          <p:nvPr/>
        </p:nvSpPr>
        <p:spPr>
          <a:xfrm>
            <a:off x="1448239" y="2935443"/>
            <a:ext cx="7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accent6">
                    <a:lumMod val="50000"/>
                  </a:schemeClr>
                </a:solidFill>
              </a:rPr>
              <a:t>コスト元</a:t>
            </a:r>
            <a:endParaRPr kumimoji="1" lang="ja-JP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086CA93-0495-02C8-02BB-D1E9B0731368}"/>
              </a:ext>
            </a:extLst>
          </p:cNvPr>
          <p:cNvSpPr txBox="1"/>
          <p:nvPr/>
        </p:nvSpPr>
        <p:spPr>
          <a:xfrm>
            <a:off x="1304294" y="1946463"/>
            <a:ext cx="1013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Sulfuric Acid Dosing</a:t>
            </a:r>
            <a:endParaRPr kumimoji="1"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F543BB2-D2EA-DDB3-848A-613C92D8EB10}"/>
              </a:ext>
            </a:extLst>
          </p:cNvPr>
          <p:cNvSpPr txBox="1"/>
          <p:nvPr/>
        </p:nvSpPr>
        <p:spPr>
          <a:xfrm>
            <a:off x="1214437" y="3762015"/>
            <a:ext cx="119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UF Filtrate Total Chlorine</a:t>
            </a:r>
            <a:endParaRPr kumimoji="1"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263E008-DD49-6AAA-114D-A00DB58EE83E}"/>
              </a:ext>
            </a:extLst>
          </p:cNvPr>
          <p:cNvSpPr txBox="1"/>
          <p:nvPr/>
        </p:nvSpPr>
        <p:spPr>
          <a:xfrm>
            <a:off x="4035946" y="2013787"/>
            <a:ext cx="1097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S1 Feed EC</a:t>
            </a:r>
            <a:endParaRPr kumimoji="1"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4B3F7D0-6229-0FC2-5485-1138C65ED6FD}"/>
              </a:ext>
            </a:extLst>
          </p:cNvPr>
          <p:cNvSpPr txBox="1"/>
          <p:nvPr/>
        </p:nvSpPr>
        <p:spPr>
          <a:xfrm>
            <a:off x="6709259" y="2013786"/>
            <a:ext cx="12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Feed TOC</a:t>
            </a:r>
            <a:endParaRPr kumimoji="1" lang="ja-JP" altLang="en-US" sz="12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5E787F7-D3B4-CE68-1AB2-74908B1E616E}"/>
              </a:ext>
            </a:extLst>
          </p:cNvPr>
          <p:cNvSpPr txBox="1"/>
          <p:nvPr/>
        </p:nvSpPr>
        <p:spPr>
          <a:xfrm>
            <a:off x="9550940" y="1142185"/>
            <a:ext cx="119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Feed Pre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8757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最適化結果（中間変数の予測値）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最適化結果</a:t>
            </a:r>
          </a:p>
        </p:txBody>
      </p:sp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208A035D-3172-451F-4F8E-FFD18753B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74656"/>
            <a:ext cx="3848100" cy="2547978"/>
          </a:xfrm>
          <a:prstGeom prst="rect">
            <a:avLst/>
          </a:prstGeom>
        </p:spPr>
      </p:pic>
      <p:pic>
        <p:nvPicPr>
          <p:cNvPr id="10" name="図 9" descr="グラフ&#10;&#10;自動的に生成された説明">
            <a:extLst>
              <a:ext uri="{FF2B5EF4-FFF2-40B4-BE49-F238E27FC236}">
                <a16:creationId xmlns:a16="http://schemas.microsoft.com/office/drawing/2014/main" id="{F4F1906D-4CC0-D692-B7D7-D12BAAAF0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372" y="1774655"/>
            <a:ext cx="3942371" cy="2610398"/>
          </a:xfrm>
          <a:prstGeom prst="rect">
            <a:avLst/>
          </a:prstGeom>
        </p:spPr>
      </p:pic>
      <p:pic>
        <p:nvPicPr>
          <p:cNvPr id="14" name="図 13" descr="グラフ&#10;&#10;自動的に生成された説明">
            <a:extLst>
              <a:ext uri="{FF2B5EF4-FFF2-40B4-BE49-F238E27FC236}">
                <a16:creationId xmlns:a16="http://schemas.microsoft.com/office/drawing/2014/main" id="{F28363B0-CAE5-1716-92CD-CE3F2091C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409" y="1774655"/>
            <a:ext cx="3942372" cy="2610399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FD01F7-8883-837C-11CF-5F6BFB2C9751}"/>
              </a:ext>
            </a:extLst>
          </p:cNvPr>
          <p:cNvSpPr txBox="1"/>
          <p:nvPr/>
        </p:nvSpPr>
        <p:spPr>
          <a:xfrm>
            <a:off x="517055" y="1466878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RO  Stage1 permeate EC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C5C1534-0847-F2BE-802E-230DC05B7420}"/>
              </a:ext>
            </a:extLst>
          </p:cNvPr>
          <p:cNvSpPr txBox="1"/>
          <p:nvPr/>
        </p:nvSpPr>
        <p:spPr>
          <a:xfrm>
            <a:off x="4655915" y="1457381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RO Total permeate TOC</a:t>
            </a:r>
            <a:endParaRPr kumimoji="1" lang="ja-JP" altLang="en-US" sz="1400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5976BCF-8FE6-B381-B544-E5489C9F230D}"/>
              </a:ext>
            </a:extLst>
          </p:cNvPr>
          <p:cNvSpPr txBox="1"/>
          <p:nvPr/>
        </p:nvSpPr>
        <p:spPr>
          <a:xfrm>
            <a:off x="8685898" y="1457381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RO Fouling</a:t>
            </a:r>
            <a:endParaRPr kumimoji="1" lang="ja-JP" altLang="en-US" sz="14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31112B-993C-4450-4867-F2F30CB63E2A}"/>
              </a:ext>
            </a:extLst>
          </p:cNvPr>
          <p:cNvSpPr txBox="1"/>
          <p:nvPr/>
        </p:nvSpPr>
        <p:spPr>
          <a:xfrm>
            <a:off x="8566175" y="4695880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征矢さんのモデル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B19C833-FA8B-8EF8-B4C2-82564939411F}"/>
              </a:ext>
            </a:extLst>
          </p:cNvPr>
          <p:cNvSpPr txBox="1"/>
          <p:nvPr/>
        </p:nvSpPr>
        <p:spPr>
          <a:xfrm>
            <a:off x="4503515" y="4695880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適当なモデル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92E0F34-A4E6-DF96-6CD6-C470216780F7}"/>
              </a:ext>
            </a:extLst>
          </p:cNvPr>
          <p:cNvSpPr txBox="1"/>
          <p:nvPr/>
        </p:nvSpPr>
        <p:spPr>
          <a:xfrm>
            <a:off x="503421" y="4695880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適当なモデル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8F7731B-9627-1353-B110-D26810ED35B7}"/>
              </a:ext>
            </a:extLst>
          </p:cNvPr>
          <p:cNvSpPr txBox="1"/>
          <p:nvPr/>
        </p:nvSpPr>
        <p:spPr>
          <a:xfrm>
            <a:off x="8794776" y="3117851"/>
            <a:ext cx="31224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本来は</a:t>
            </a:r>
            <a:r>
              <a:rPr kumimoji="1" lang="en-US" altLang="ja-JP" sz="1400" b="1" dirty="0"/>
              <a:t>0-1</a:t>
            </a:r>
            <a:r>
              <a:rPr kumimoji="1" lang="ja-JP" altLang="en-US" sz="1400" b="1" dirty="0"/>
              <a:t>に収まるのが正しいが、</a:t>
            </a:r>
            <a:endParaRPr kumimoji="1" lang="en-US" altLang="ja-JP" sz="1400" b="1" dirty="0"/>
          </a:p>
          <a:p>
            <a:pPr algn="ctr"/>
            <a:r>
              <a:rPr kumimoji="1" lang="ja-JP" altLang="en-US" sz="1400" b="1" dirty="0"/>
              <a:t>実績データなどの選び方のせいで</a:t>
            </a:r>
            <a:endParaRPr kumimoji="1" lang="en-US" altLang="ja-JP" sz="1400" b="1" dirty="0"/>
          </a:p>
          <a:p>
            <a:pPr algn="ctr"/>
            <a:r>
              <a:rPr kumimoji="1" lang="ja-JP" altLang="en-US" sz="1400" b="1" dirty="0"/>
              <a:t>このくらい緩和した</a:t>
            </a:r>
          </a:p>
        </p:txBody>
      </p:sp>
    </p:spTree>
    <p:extLst>
      <p:ext uri="{BB962C8B-B14F-4D97-AF65-F5344CB8AC3E}">
        <p14:creationId xmlns:p14="http://schemas.microsoft.com/office/powerpoint/2010/main" val="3954776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目的関数や最適化変数の議論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目的関数：投入薬品コスト、ポンプ駆動電力コスト、膜交換コスト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短期的（数日）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最適化：流量はほぼ一定なので圧力は動かさずに、投入薬品だけを変える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目的関数：投入薬品コスト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制約：それによって透過水質が基準を維持することが制約</a:t>
            </a:r>
            <a:endParaRPr lang="en-US" altLang="ja-JP" sz="2400" dirty="0"/>
          </a:p>
          <a:p>
            <a:pPr lvl="2">
              <a:defRPr/>
            </a:pPr>
            <a:r>
              <a:rPr lang="ja-JP" altLang="en-US" sz="2000" dirty="0"/>
              <a:t>（</a:t>
            </a:r>
            <a:r>
              <a:rPr lang="en-US" altLang="ja-JP" sz="2000" dirty="0"/>
              <a:t>LV</a:t>
            </a:r>
            <a:r>
              <a:rPr lang="ja-JP" altLang="en-US" sz="2000" dirty="0"/>
              <a:t>、</a:t>
            </a:r>
            <a:r>
              <a:rPr lang="en-US" altLang="ja-JP" sz="2000" dirty="0"/>
              <a:t>EC2/EC1=1.5log,TOC2/TOC1=2log</a:t>
            </a:r>
            <a:r>
              <a:rPr lang="ja-JP" altLang="en-US" sz="2000" dirty="0"/>
              <a:t>）</a:t>
            </a:r>
            <a:endParaRPr lang="en-US" altLang="ja-JP" sz="2000" dirty="0"/>
          </a:p>
          <a:p>
            <a:pPr>
              <a:defRPr/>
            </a:pPr>
            <a:r>
              <a:rPr lang="ja-JP" altLang="en-US" sz="2800" dirty="0"/>
              <a:t>長期的（数か月）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最適化：圧力を動かし、流量が変わる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目的関数：投入薬品コスト、ポンプ駆動電力コスト、膜交換コスト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制約：詰まりを解消するように、流量を維持したい（</a:t>
            </a:r>
            <a:r>
              <a:rPr lang="en-US" altLang="ja-JP" sz="2400" dirty="0"/>
              <a:t>LV</a:t>
            </a:r>
            <a:r>
              <a:rPr lang="ja-JP" altLang="en-US" sz="2400" dirty="0"/>
              <a:t>、回収率</a:t>
            </a:r>
            <a:r>
              <a:rPr lang="en-US" altLang="ja-JP" sz="2400" dirty="0"/>
              <a:t>0.8</a:t>
            </a:r>
            <a:r>
              <a:rPr lang="ja-JP" altLang="en-US" sz="2400" dirty="0"/>
              <a:t>以上）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背景整理</a:t>
            </a:r>
          </a:p>
        </p:txBody>
      </p:sp>
    </p:spTree>
    <p:extLst>
      <p:ext uri="{BB962C8B-B14F-4D97-AF65-F5344CB8AC3E}">
        <p14:creationId xmlns:p14="http://schemas.microsoft.com/office/powerpoint/2010/main" val="254859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A9D55E1E-A614-4BD9-AF68-1F34864A1234}"/>
              </a:ext>
            </a:extLst>
          </p:cNvPr>
          <p:cNvSpPr txBox="1"/>
          <p:nvPr/>
        </p:nvSpPr>
        <p:spPr>
          <a:xfrm>
            <a:off x="1956848" y="1679169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Figure 1.2 (a): Flow Chart for RO Optimization (OCWD), RO Total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0638406-9EBD-AEA2-293D-E1A0524C615F}"/>
              </a:ext>
            </a:extLst>
          </p:cNvPr>
          <p:cNvSpPr txBox="1"/>
          <p:nvPr/>
        </p:nvSpPr>
        <p:spPr>
          <a:xfrm>
            <a:off x="1956848" y="2348183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09F79E8-8988-AD92-D2D4-49AEB6F72E1E}"/>
              </a:ext>
            </a:extLst>
          </p:cNvPr>
          <p:cNvSpPr txBox="1"/>
          <p:nvPr/>
        </p:nvSpPr>
        <p:spPr>
          <a:xfrm>
            <a:off x="1956848" y="3093942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93F2DCDC-8BBB-465B-B6B4-3238DE49ACD6}"/>
              </a:ext>
            </a:extLst>
          </p:cNvPr>
          <p:cNvSpPr txBox="1"/>
          <p:nvPr/>
        </p:nvSpPr>
        <p:spPr>
          <a:xfrm>
            <a:off x="1996945" y="1357383"/>
            <a:ext cx="59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kumimoji="1" lang="ja-JP" alt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156FEBCC-09AC-CB3A-3B41-996A3B061346}"/>
              </a:ext>
            </a:extLst>
          </p:cNvPr>
          <p:cNvSpPr txBox="1"/>
          <p:nvPr/>
        </p:nvSpPr>
        <p:spPr>
          <a:xfrm>
            <a:off x="1015228" y="3089947"/>
            <a:ext cx="109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659B62C0-2B04-C211-8286-8730903FCA53}"/>
              </a:ext>
            </a:extLst>
          </p:cNvPr>
          <p:cNvSpPr txBox="1"/>
          <p:nvPr/>
        </p:nvSpPr>
        <p:spPr>
          <a:xfrm>
            <a:off x="1086857" y="3899478"/>
            <a:ext cx="953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TOC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28AEB66F-9A66-10F3-98B6-ADB7F9DEF207}"/>
              </a:ext>
            </a:extLst>
          </p:cNvPr>
          <p:cNvSpPr txBox="1"/>
          <p:nvPr/>
        </p:nvSpPr>
        <p:spPr>
          <a:xfrm>
            <a:off x="5474540" y="4479377"/>
            <a:ext cx="1633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Permeate TOC Prediction Model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六角形 183">
            <a:extLst>
              <a:ext uri="{FF2B5EF4-FFF2-40B4-BE49-F238E27FC236}">
                <a16:creationId xmlns:a16="http://schemas.microsoft.com/office/drawing/2014/main" id="{4924AE17-5025-7DED-45D7-EDB7EC392A8B}"/>
              </a:ext>
            </a:extLst>
          </p:cNvPr>
          <p:cNvSpPr/>
          <p:nvPr/>
        </p:nvSpPr>
        <p:spPr>
          <a:xfrm>
            <a:off x="6031104" y="5045493"/>
            <a:ext cx="395976" cy="358496"/>
          </a:xfrm>
          <a:prstGeom prst="hexagon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D24EAD83-7DAB-9173-7710-7ABC8EE72CDD}"/>
              </a:ext>
            </a:extLst>
          </p:cNvPr>
          <p:cNvSpPr/>
          <p:nvPr/>
        </p:nvSpPr>
        <p:spPr>
          <a:xfrm>
            <a:off x="7862238" y="5033535"/>
            <a:ext cx="395976" cy="3798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E688A4F2-C4DE-A272-CA1C-A6A7FBB3B818}"/>
              </a:ext>
            </a:extLst>
          </p:cNvPr>
          <p:cNvSpPr txBox="1"/>
          <p:nvPr/>
        </p:nvSpPr>
        <p:spPr>
          <a:xfrm>
            <a:off x="7287077" y="4658333"/>
            <a:ext cx="1567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Permeate TOC</a:t>
            </a:r>
          </a:p>
        </p:txBody>
      </p:sp>
      <p:cxnSp>
        <p:nvCxnSpPr>
          <p:cNvPr id="188" name="直線矢印コネクタ 187">
            <a:extLst>
              <a:ext uri="{FF2B5EF4-FFF2-40B4-BE49-F238E27FC236}">
                <a16:creationId xmlns:a16="http://schemas.microsoft.com/office/drawing/2014/main" id="{720AA783-424D-C87E-9BEE-9B599DC259C9}"/>
              </a:ext>
            </a:extLst>
          </p:cNvPr>
          <p:cNvCxnSpPr>
            <a:cxnSpLocks/>
            <a:stCxn id="184" idx="0"/>
            <a:endCxn id="186" idx="1"/>
          </p:cNvCxnSpPr>
          <p:nvPr/>
        </p:nvCxnSpPr>
        <p:spPr>
          <a:xfrm flipV="1">
            <a:off x="6427080" y="5223466"/>
            <a:ext cx="1435158" cy="127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921EF461-8A33-3C15-DD19-284CD6CACB46}"/>
              </a:ext>
            </a:extLst>
          </p:cNvPr>
          <p:cNvSpPr/>
          <p:nvPr/>
        </p:nvSpPr>
        <p:spPr>
          <a:xfrm>
            <a:off x="1052976" y="1283859"/>
            <a:ext cx="2342884" cy="47419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テキスト ボックス 228">
            <a:extLst>
              <a:ext uri="{FF2B5EF4-FFF2-40B4-BE49-F238E27FC236}">
                <a16:creationId xmlns:a16="http://schemas.microsoft.com/office/drawing/2014/main" id="{BB8787B6-C2F2-E7F9-A12D-D35F38E83243}"/>
              </a:ext>
            </a:extLst>
          </p:cNvPr>
          <p:cNvSpPr txBox="1"/>
          <p:nvPr/>
        </p:nvSpPr>
        <p:spPr>
          <a:xfrm>
            <a:off x="961972" y="933411"/>
            <a:ext cx="117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Feed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BC88DB-C90D-FC3C-4F97-B647ADDA20BD}"/>
              </a:ext>
            </a:extLst>
          </p:cNvPr>
          <p:cNvSpPr txBox="1"/>
          <p:nvPr/>
        </p:nvSpPr>
        <p:spPr>
          <a:xfrm>
            <a:off x="1956848" y="4724008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ID004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1567D14-EECE-192D-2A71-D1DC7854CAD1}"/>
              </a:ext>
            </a:extLst>
          </p:cNvPr>
          <p:cNvSpPr txBox="1"/>
          <p:nvPr/>
        </p:nvSpPr>
        <p:spPr>
          <a:xfrm>
            <a:off x="4293756" y="1543952"/>
            <a:ext cx="1192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Feed Press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5AD5EE0-CA44-7391-036C-E6CFC960FE9B}"/>
              </a:ext>
            </a:extLst>
          </p:cNvPr>
          <p:cNvSpPr/>
          <p:nvPr/>
        </p:nvSpPr>
        <p:spPr>
          <a:xfrm>
            <a:off x="4057650" y="4257117"/>
            <a:ext cx="5962650" cy="14683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207AA5AD-7C1B-357B-F4F8-F263EBBA97FB}"/>
              </a:ext>
            </a:extLst>
          </p:cNvPr>
          <p:cNvSpPr txBox="1"/>
          <p:nvPr/>
        </p:nvSpPr>
        <p:spPr>
          <a:xfrm>
            <a:off x="3998128" y="3910861"/>
            <a:ext cx="1103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Total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楕円 189">
            <a:extLst>
              <a:ext uri="{FF2B5EF4-FFF2-40B4-BE49-F238E27FC236}">
                <a16:creationId xmlns:a16="http://schemas.microsoft.com/office/drawing/2014/main" id="{D08293B0-55AD-E61E-4DE7-AC0E6EAFB40F}"/>
              </a:ext>
            </a:extLst>
          </p:cNvPr>
          <p:cNvSpPr/>
          <p:nvPr/>
        </p:nvSpPr>
        <p:spPr>
          <a:xfrm>
            <a:off x="5988445" y="5198849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CA915627-0AA0-FE44-C14D-E530BFA420BC}"/>
              </a:ext>
            </a:extLst>
          </p:cNvPr>
          <p:cNvSpPr txBox="1"/>
          <p:nvPr/>
        </p:nvSpPr>
        <p:spPr>
          <a:xfrm>
            <a:off x="6733970" y="5266364"/>
            <a:ext cx="726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ID4000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D5869FA-1E27-B2B3-3C54-CB852789D01F}"/>
              </a:ext>
            </a:extLst>
          </p:cNvPr>
          <p:cNvSpPr txBox="1"/>
          <p:nvPr/>
        </p:nvSpPr>
        <p:spPr>
          <a:xfrm>
            <a:off x="1947323" y="5550741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7ABB0CED-26A9-8754-C2F7-F0250AB43669}"/>
              </a:ext>
            </a:extLst>
          </p:cNvPr>
          <p:cNvSpPr txBox="1"/>
          <p:nvPr/>
        </p:nvSpPr>
        <p:spPr>
          <a:xfrm>
            <a:off x="5966497" y="1543952"/>
            <a:ext cx="1192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Feed Flow 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5835852-57FA-0435-E152-68FCC3066465}"/>
              </a:ext>
            </a:extLst>
          </p:cNvPr>
          <p:cNvSpPr txBox="1"/>
          <p:nvPr/>
        </p:nvSpPr>
        <p:spPr>
          <a:xfrm>
            <a:off x="1956848" y="3898993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ID003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15330D1-1445-9BE8-F882-51580D2BF7FD}"/>
              </a:ext>
            </a:extLst>
          </p:cNvPr>
          <p:cNvSpPr txBox="1"/>
          <p:nvPr/>
        </p:nvSpPr>
        <p:spPr>
          <a:xfrm>
            <a:off x="1115674" y="5550741"/>
            <a:ext cx="89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pH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B79A661-738A-9CA5-E260-4CB3003FFC5B}"/>
              </a:ext>
            </a:extLst>
          </p:cNvPr>
          <p:cNvSpPr txBox="1"/>
          <p:nvPr/>
        </p:nvSpPr>
        <p:spPr>
          <a:xfrm>
            <a:off x="1030158" y="1558911"/>
            <a:ext cx="1067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Sulfuric Acid 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AB07771-A27B-869F-9276-237ABC24E75A}"/>
              </a:ext>
            </a:extLst>
          </p:cNvPr>
          <p:cNvSpPr txBox="1"/>
          <p:nvPr/>
        </p:nvSpPr>
        <p:spPr>
          <a:xfrm>
            <a:off x="1151328" y="2359691"/>
            <a:ext cx="82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Inhibitor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3EA16F5F-68D9-3EAD-B080-18ABED2E97B3}"/>
              </a:ext>
            </a:extLst>
          </p:cNvPr>
          <p:cNvSpPr/>
          <p:nvPr/>
        </p:nvSpPr>
        <p:spPr>
          <a:xfrm>
            <a:off x="4057650" y="1283859"/>
            <a:ext cx="3509522" cy="14654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03A7B99-6805-421E-95A8-40545848D73B}"/>
              </a:ext>
            </a:extLst>
          </p:cNvPr>
          <p:cNvSpPr txBox="1"/>
          <p:nvPr/>
        </p:nvSpPr>
        <p:spPr>
          <a:xfrm>
            <a:off x="3961421" y="934149"/>
            <a:ext cx="1266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Stage1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円柱 73">
            <a:extLst>
              <a:ext uri="{FF2B5EF4-FFF2-40B4-BE49-F238E27FC236}">
                <a16:creationId xmlns:a16="http://schemas.microsoft.com/office/drawing/2014/main" id="{64C044D5-0717-EEA4-947B-21595C390026}"/>
              </a:ext>
            </a:extLst>
          </p:cNvPr>
          <p:cNvSpPr/>
          <p:nvPr/>
        </p:nvSpPr>
        <p:spPr>
          <a:xfrm>
            <a:off x="4701647" y="1948907"/>
            <a:ext cx="310575" cy="300184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円柱 74">
            <a:extLst>
              <a:ext uri="{FF2B5EF4-FFF2-40B4-BE49-F238E27FC236}">
                <a16:creationId xmlns:a16="http://schemas.microsoft.com/office/drawing/2014/main" id="{D4119506-460D-0D80-3DE1-27B4EE087BD9}"/>
              </a:ext>
            </a:extLst>
          </p:cNvPr>
          <p:cNvSpPr/>
          <p:nvPr/>
        </p:nvSpPr>
        <p:spPr>
          <a:xfrm>
            <a:off x="6423395" y="1948907"/>
            <a:ext cx="310575" cy="300184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円柱 75">
            <a:extLst>
              <a:ext uri="{FF2B5EF4-FFF2-40B4-BE49-F238E27FC236}">
                <a16:creationId xmlns:a16="http://schemas.microsoft.com/office/drawing/2014/main" id="{09E461AE-AD34-29C3-7BE9-CFA37BAC3C65}"/>
              </a:ext>
            </a:extLst>
          </p:cNvPr>
          <p:cNvSpPr/>
          <p:nvPr/>
        </p:nvSpPr>
        <p:spPr>
          <a:xfrm>
            <a:off x="8670747" y="1948907"/>
            <a:ext cx="310575" cy="300184"/>
          </a:xfrm>
          <a:prstGeom prst="ca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09C1030-4C3A-8D09-88A9-355F0B72B915}"/>
              </a:ext>
            </a:extLst>
          </p:cNvPr>
          <p:cNvSpPr/>
          <p:nvPr/>
        </p:nvSpPr>
        <p:spPr>
          <a:xfrm>
            <a:off x="7722459" y="1278759"/>
            <a:ext cx="2297841" cy="14683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F5619BA8-AF6E-109F-8A86-AD58C749B4FF}"/>
              </a:ext>
            </a:extLst>
          </p:cNvPr>
          <p:cNvSpPr txBox="1"/>
          <p:nvPr/>
        </p:nvSpPr>
        <p:spPr>
          <a:xfrm>
            <a:off x="8229623" y="1543952"/>
            <a:ext cx="1192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Feed Press 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BB980AF-7E53-D818-B718-ED9456343055}"/>
              </a:ext>
            </a:extLst>
          </p:cNvPr>
          <p:cNvSpPr txBox="1"/>
          <p:nvPr/>
        </p:nvSpPr>
        <p:spPr>
          <a:xfrm>
            <a:off x="7617287" y="934149"/>
            <a:ext cx="12666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Stage2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コネクタ: カギ線 105">
            <a:extLst>
              <a:ext uri="{FF2B5EF4-FFF2-40B4-BE49-F238E27FC236}">
                <a16:creationId xmlns:a16="http://schemas.microsoft.com/office/drawing/2014/main" id="{51C8167C-808D-551A-5168-E6F337F19F63}"/>
              </a:ext>
            </a:extLst>
          </p:cNvPr>
          <p:cNvCxnSpPr>
            <a:cxnSpLocks/>
            <a:stCxn id="9" idx="4"/>
            <a:endCxn id="190" idx="2"/>
          </p:cNvCxnSpPr>
          <p:nvPr/>
        </p:nvCxnSpPr>
        <p:spPr>
          <a:xfrm rot="16200000" flipH="1">
            <a:off x="4875003" y="4118744"/>
            <a:ext cx="1470343" cy="756541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円柱 129">
            <a:extLst>
              <a:ext uri="{FF2B5EF4-FFF2-40B4-BE49-F238E27FC236}">
                <a16:creationId xmlns:a16="http://schemas.microsoft.com/office/drawing/2014/main" id="{D7121548-0943-CFDF-961D-C769822C40D3}"/>
              </a:ext>
            </a:extLst>
          </p:cNvPr>
          <p:cNvSpPr/>
          <p:nvPr/>
        </p:nvSpPr>
        <p:spPr>
          <a:xfrm>
            <a:off x="2591760" y="5490215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3566D2E4-85DD-EDE6-126B-48BB3B0EE9F1}"/>
              </a:ext>
            </a:extLst>
          </p:cNvPr>
          <p:cNvSpPr txBox="1"/>
          <p:nvPr/>
        </p:nvSpPr>
        <p:spPr>
          <a:xfrm>
            <a:off x="1015228" y="4610836"/>
            <a:ext cx="109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Temperature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円柱 139">
            <a:extLst>
              <a:ext uri="{FF2B5EF4-FFF2-40B4-BE49-F238E27FC236}">
                <a16:creationId xmlns:a16="http://schemas.microsoft.com/office/drawing/2014/main" id="{1E3A8C91-E57E-079E-C6A0-0D1782E89330}"/>
              </a:ext>
            </a:extLst>
          </p:cNvPr>
          <p:cNvSpPr/>
          <p:nvPr/>
        </p:nvSpPr>
        <p:spPr>
          <a:xfrm>
            <a:off x="2592190" y="4672016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円柱 143">
            <a:extLst>
              <a:ext uri="{FF2B5EF4-FFF2-40B4-BE49-F238E27FC236}">
                <a16:creationId xmlns:a16="http://schemas.microsoft.com/office/drawing/2014/main" id="{AED55C3B-9518-96ED-59A9-8B7D73E71DCB}"/>
              </a:ext>
            </a:extLst>
          </p:cNvPr>
          <p:cNvSpPr/>
          <p:nvPr/>
        </p:nvSpPr>
        <p:spPr>
          <a:xfrm>
            <a:off x="2591760" y="3850409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円柱 150">
            <a:extLst>
              <a:ext uri="{FF2B5EF4-FFF2-40B4-BE49-F238E27FC236}">
                <a16:creationId xmlns:a16="http://schemas.microsoft.com/office/drawing/2014/main" id="{926D033D-F22A-7942-AA89-2CE97700307F}"/>
              </a:ext>
            </a:extLst>
          </p:cNvPr>
          <p:cNvSpPr/>
          <p:nvPr/>
        </p:nvSpPr>
        <p:spPr>
          <a:xfrm>
            <a:off x="2591760" y="3032773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円柱 153">
            <a:extLst>
              <a:ext uri="{FF2B5EF4-FFF2-40B4-BE49-F238E27FC236}">
                <a16:creationId xmlns:a16="http://schemas.microsoft.com/office/drawing/2014/main" id="{930395CA-24E4-8E9A-B583-25A25401EF6E}"/>
              </a:ext>
            </a:extLst>
          </p:cNvPr>
          <p:cNvSpPr/>
          <p:nvPr/>
        </p:nvSpPr>
        <p:spPr>
          <a:xfrm>
            <a:off x="2591760" y="2290857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円柱 156">
            <a:extLst>
              <a:ext uri="{FF2B5EF4-FFF2-40B4-BE49-F238E27FC236}">
                <a16:creationId xmlns:a16="http://schemas.microsoft.com/office/drawing/2014/main" id="{F22F1D9B-5FEA-1D9E-FB9C-B85CB7F51F1B}"/>
              </a:ext>
            </a:extLst>
          </p:cNvPr>
          <p:cNvSpPr/>
          <p:nvPr/>
        </p:nvSpPr>
        <p:spPr>
          <a:xfrm>
            <a:off x="2591760" y="1623884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F7A23153-4C28-B761-A370-F3C87DA420EA}"/>
              </a:ext>
            </a:extLst>
          </p:cNvPr>
          <p:cNvSpPr txBox="1"/>
          <p:nvPr/>
        </p:nvSpPr>
        <p:spPr>
          <a:xfrm>
            <a:off x="5101628" y="2259701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0D4E6363-397A-1978-DEA0-DAA601093C1E}"/>
              </a:ext>
            </a:extLst>
          </p:cNvPr>
          <p:cNvSpPr txBox="1"/>
          <p:nvPr/>
        </p:nvSpPr>
        <p:spPr>
          <a:xfrm>
            <a:off x="6570419" y="2249090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5DB0BA3A-466F-A000-50BE-0303C74BE023}"/>
              </a:ext>
            </a:extLst>
          </p:cNvPr>
          <p:cNvSpPr txBox="1"/>
          <p:nvPr/>
        </p:nvSpPr>
        <p:spPr>
          <a:xfrm>
            <a:off x="8902808" y="2249090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9D9E028D-24F3-231E-5991-59640225404E}"/>
              </a:ext>
            </a:extLst>
          </p:cNvPr>
          <p:cNvSpPr txBox="1"/>
          <p:nvPr/>
        </p:nvSpPr>
        <p:spPr>
          <a:xfrm>
            <a:off x="1995197" y="2090812"/>
            <a:ext cx="59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kumimoji="1" lang="ja-JP" alt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FAD6A3E-9CA4-CFD5-39BF-E22C14A03B50}"/>
              </a:ext>
            </a:extLst>
          </p:cNvPr>
          <p:cNvSpPr/>
          <p:nvPr/>
        </p:nvSpPr>
        <p:spPr>
          <a:xfrm>
            <a:off x="5198566" y="3695169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40B3E233-BCF9-3264-5ED0-0765A55A001F}"/>
              </a:ext>
            </a:extLst>
          </p:cNvPr>
          <p:cNvCxnSpPr>
            <a:cxnSpLocks/>
            <a:stCxn id="9" idx="6"/>
            <a:endCxn id="76" idx="3"/>
          </p:cNvCxnSpPr>
          <p:nvPr/>
        </p:nvCxnSpPr>
        <p:spPr>
          <a:xfrm flipV="1">
            <a:off x="5265241" y="2249091"/>
            <a:ext cx="3560794" cy="1479416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33B76623-815E-7D2B-9B80-009383A6EF16}"/>
              </a:ext>
            </a:extLst>
          </p:cNvPr>
          <p:cNvCxnSpPr>
            <a:cxnSpLocks/>
            <a:stCxn id="9" idx="6"/>
            <a:endCxn id="75" idx="3"/>
          </p:cNvCxnSpPr>
          <p:nvPr/>
        </p:nvCxnSpPr>
        <p:spPr>
          <a:xfrm flipV="1">
            <a:off x="5265241" y="2249091"/>
            <a:ext cx="1313442" cy="1479416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011BE94C-5D56-E8E1-39E1-78643719A1CD}"/>
              </a:ext>
            </a:extLst>
          </p:cNvPr>
          <p:cNvCxnSpPr>
            <a:cxnSpLocks/>
            <a:stCxn id="9" idx="2"/>
            <a:endCxn id="74" idx="3"/>
          </p:cNvCxnSpPr>
          <p:nvPr/>
        </p:nvCxnSpPr>
        <p:spPr>
          <a:xfrm rot="10800000">
            <a:off x="4856936" y="2249091"/>
            <a:ext cx="341631" cy="1479416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27FAFDC1-70F3-3EB6-A25C-3F151A96B0BF}"/>
              </a:ext>
            </a:extLst>
          </p:cNvPr>
          <p:cNvCxnSpPr>
            <a:cxnSpLocks/>
            <a:stCxn id="9" idx="2"/>
            <a:endCxn id="157" idx="4"/>
          </p:cNvCxnSpPr>
          <p:nvPr/>
        </p:nvCxnSpPr>
        <p:spPr>
          <a:xfrm rot="10800000">
            <a:off x="2967556" y="1823657"/>
            <a:ext cx="2231010" cy="1904850"/>
          </a:xfrm>
          <a:prstGeom prst="bentConnector3">
            <a:avLst>
              <a:gd name="adj1" fmla="val 6648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コネクタ: カギ線 225">
            <a:extLst>
              <a:ext uri="{FF2B5EF4-FFF2-40B4-BE49-F238E27FC236}">
                <a16:creationId xmlns:a16="http://schemas.microsoft.com/office/drawing/2014/main" id="{AE393E45-8CA0-F780-30C2-4B176F620084}"/>
              </a:ext>
            </a:extLst>
          </p:cNvPr>
          <p:cNvCxnSpPr>
            <a:cxnSpLocks/>
            <a:stCxn id="9" idx="2"/>
            <a:endCxn id="154" idx="4"/>
          </p:cNvCxnSpPr>
          <p:nvPr/>
        </p:nvCxnSpPr>
        <p:spPr>
          <a:xfrm rot="10800000">
            <a:off x="2967556" y="2490631"/>
            <a:ext cx="2231010" cy="1237877"/>
          </a:xfrm>
          <a:prstGeom prst="bentConnector3">
            <a:avLst>
              <a:gd name="adj1" fmla="val 6648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コネクタ: カギ線 230">
            <a:extLst>
              <a:ext uri="{FF2B5EF4-FFF2-40B4-BE49-F238E27FC236}">
                <a16:creationId xmlns:a16="http://schemas.microsoft.com/office/drawing/2014/main" id="{5EFFEFB4-1FCA-373F-6985-0033130C14F1}"/>
              </a:ext>
            </a:extLst>
          </p:cNvPr>
          <p:cNvCxnSpPr>
            <a:cxnSpLocks/>
            <a:stCxn id="9" idx="2"/>
            <a:endCxn id="151" idx="4"/>
          </p:cNvCxnSpPr>
          <p:nvPr/>
        </p:nvCxnSpPr>
        <p:spPr>
          <a:xfrm rot="10800000">
            <a:off x="2967556" y="3232547"/>
            <a:ext cx="2231010" cy="495961"/>
          </a:xfrm>
          <a:prstGeom prst="bentConnector3">
            <a:avLst>
              <a:gd name="adj1" fmla="val 6648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コネクタ: カギ線 235">
            <a:extLst>
              <a:ext uri="{FF2B5EF4-FFF2-40B4-BE49-F238E27FC236}">
                <a16:creationId xmlns:a16="http://schemas.microsoft.com/office/drawing/2014/main" id="{F8ED5270-03B5-B69E-A862-844AD901662D}"/>
              </a:ext>
            </a:extLst>
          </p:cNvPr>
          <p:cNvCxnSpPr>
            <a:cxnSpLocks/>
            <a:stCxn id="9" idx="2"/>
            <a:endCxn id="144" idx="4"/>
          </p:cNvCxnSpPr>
          <p:nvPr/>
        </p:nvCxnSpPr>
        <p:spPr>
          <a:xfrm rot="10800000" flipV="1">
            <a:off x="2967556" y="3728506"/>
            <a:ext cx="2231010" cy="321675"/>
          </a:xfrm>
          <a:prstGeom prst="bentConnector3">
            <a:avLst>
              <a:gd name="adj1" fmla="val 66483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コネクタ: カギ線 239">
            <a:extLst>
              <a:ext uri="{FF2B5EF4-FFF2-40B4-BE49-F238E27FC236}">
                <a16:creationId xmlns:a16="http://schemas.microsoft.com/office/drawing/2014/main" id="{F8FF6149-4AE6-70A1-F787-5AEBCDD5D10F}"/>
              </a:ext>
            </a:extLst>
          </p:cNvPr>
          <p:cNvCxnSpPr>
            <a:cxnSpLocks/>
            <a:stCxn id="9" idx="2"/>
            <a:endCxn id="140" idx="4"/>
          </p:cNvCxnSpPr>
          <p:nvPr/>
        </p:nvCxnSpPr>
        <p:spPr>
          <a:xfrm rot="10800000" flipV="1">
            <a:off x="2967986" y="3728507"/>
            <a:ext cx="2230580" cy="1143282"/>
          </a:xfrm>
          <a:prstGeom prst="bentConnector3">
            <a:avLst>
              <a:gd name="adj1" fmla="val 6604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コネクタ: カギ線 243">
            <a:extLst>
              <a:ext uri="{FF2B5EF4-FFF2-40B4-BE49-F238E27FC236}">
                <a16:creationId xmlns:a16="http://schemas.microsoft.com/office/drawing/2014/main" id="{E85CF829-9EDC-574B-C5DB-3A33BD0143E9}"/>
              </a:ext>
            </a:extLst>
          </p:cNvPr>
          <p:cNvCxnSpPr>
            <a:cxnSpLocks/>
            <a:stCxn id="9" idx="2"/>
            <a:endCxn id="130" idx="4"/>
          </p:cNvCxnSpPr>
          <p:nvPr/>
        </p:nvCxnSpPr>
        <p:spPr>
          <a:xfrm rot="10800000" flipV="1">
            <a:off x="2967556" y="3728506"/>
            <a:ext cx="2231010" cy="1961481"/>
          </a:xfrm>
          <a:prstGeom prst="bentConnector3">
            <a:avLst>
              <a:gd name="adj1" fmla="val 66038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62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9F6606F-A000-40A0-B8E0-3A6F19DC527B}"/>
              </a:ext>
            </a:extLst>
          </p:cNvPr>
          <p:cNvSpPr txBox="1"/>
          <p:nvPr/>
        </p:nvSpPr>
        <p:spPr>
          <a:xfrm>
            <a:off x="5138834" y="1091802"/>
            <a:ext cx="117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S1_Perm_EC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六角形 104">
            <a:extLst>
              <a:ext uri="{FF2B5EF4-FFF2-40B4-BE49-F238E27FC236}">
                <a16:creationId xmlns:a16="http://schemas.microsoft.com/office/drawing/2014/main" id="{811D5CDB-0C56-4D2A-AA46-20F4266829A5}"/>
              </a:ext>
            </a:extLst>
          </p:cNvPr>
          <p:cNvSpPr/>
          <p:nvPr/>
        </p:nvSpPr>
        <p:spPr>
          <a:xfrm>
            <a:off x="5524841" y="1413870"/>
            <a:ext cx="395976" cy="358496"/>
          </a:xfrm>
          <a:prstGeom prst="hexagon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D60F21A-76AD-49D9-A6C1-AB0DDE7CDD5F}"/>
              </a:ext>
            </a:extLst>
          </p:cNvPr>
          <p:cNvSpPr txBox="1"/>
          <p:nvPr/>
        </p:nvSpPr>
        <p:spPr>
          <a:xfrm>
            <a:off x="6697928" y="1136521"/>
            <a:ext cx="1192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Permeate EC</a:t>
            </a:r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Figure 1.2 (b): Flow Chart for RO Optimization (OCWD) Each Stage</a:t>
            </a:r>
            <a:endParaRPr lang="ja-JP" altLang="en-US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D08CFBC-A8CD-CD93-3693-52440F01BBDD}"/>
              </a:ext>
            </a:extLst>
          </p:cNvPr>
          <p:cNvCxnSpPr>
            <a:cxnSpLocks/>
            <a:stCxn id="105" idx="0"/>
            <a:endCxn id="126" idx="1"/>
          </p:cNvCxnSpPr>
          <p:nvPr/>
        </p:nvCxnSpPr>
        <p:spPr>
          <a:xfrm>
            <a:off x="5920817" y="1593118"/>
            <a:ext cx="1190709" cy="89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C39CC313-0F7C-4156-6699-9228C77F381E}"/>
              </a:ext>
            </a:extLst>
          </p:cNvPr>
          <p:cNvSpPr/>
          <p:nvPr/>
        </p:nvSpPr>
        <p:spPr>
          <a:xfrm>
            <a:off x="4702665" y="1114141"/>
            <a:ext cx="7098809" cy="75607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5B0F78C0-1F11-4892-9A39-B255140DCB2F}"/>
              </a:ext>
            </a:extLst>
          </p:cNvPr>
          <p:cNvSpPr txBox="1"/>
          <p:nvPr/>
        </p:nvSpPr>
        <p:spPr>
          <a:xfrm>
            <a:off x="10805996" y="761619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Stage1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2821ED-841A-FB53-BA37-2DD30D16C599}"/>
              </a:ext>
            </a:extLst>
          </p:cNvPr>
          <p:cNvSpPr txBox="1"/>
          <p:nvPr/>
        </p:nvSpPr>
        <p:spPr>
          <a:xfrm>
            <a:off x="10805996" y="2002227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Stage2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654871-2490-3468-6C24-5C45EF84A76B}"/>
              </a:ext>
            </a:extLst>
          </p:cNvPr>
          <p:cNvSpPr txBox="1"/>
          <p:nvPr/>
        </p:nvSpPr>
        <p:spPr>
          <a:xfrm>
            <a:off x="10805996" y="4408116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Stage3</a:t>
            </a:r>
            <a:endParaRPr kumimoji="1" lang="ja-JP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6230AA7F-23D6-FD25-C87F-A18593935768}"/>
              </a:ext>
            </a:extLst>
          </p:cNvPr>
          <p:cNvSpPr txBox="1"/>
          <p:nvPr/>
        </p:nvSpPr>
        <p:spPr>
          <a:xfrm>
            <a:off x="7459609" y="2360959"/>
            <a:ext cx="9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Feed EC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81412DF2-259E-03C8-3F6E-9C665A44B40D}"/>
              </a:ext>
            </a:extLst>
          </p:cNvPr>
          <p:cNvSpPr/>
          <p:nvPr/>
        </p:nvSpPr>
        <p:spPr>
          <a:xfrm>
            <a:off x="5357781" y="1567056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8A2A2B52-D748-D343-8BC2-51652714A820}"/>
              </a:ext>
            </a:extLst>
          </p:cNvPr>
          <p:cNvSpPr txBox="1"/>
          <p:nvPr/>
        </p:nvSpPr>
        <p:spPr>
          <a:xfrm>
            <a:off x="6114349" y="1575434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ID1000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AE351D48-2138-0FA9-872A-6FEE8418AB93}"/>
              </a:ext>
            </a:extLst>
          </p:cNvPr>
          <p:cNvSpPr txBox="1"/>
          <p:nvPr/>
        </p:nvSpPr>
        <p:spPr>
          <a:xfrm>
            <a:off x="6069363" y="2287201"/>
            <a:ext cx="1149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S2_Feed_EC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六角形 250">
            <a:extLst>
              <a:ext uri="{FF2B5EF4-FFF2-40B4-BE49-F238E27FC236}">
                <a16:creationId xmlns:a16="http://schemas.microsoft.com/office/drawing/2014/main" id="{9FDFBEC3-DDC7-E95D-4589-FB01FA30A9D8}"/>
              </a:ext>
            </a:extLst>
          </p:cNvPr>
          <p:cNvSpPr/>
          <p:nvPr/>
        </p:nvSpPr>
        <p:spPr>
          <a:xfrm>
            <a:off x="6422401" y="2607716"/>
            <a:ext cx="395976" cy="358496"/>
          </a:xfrm>
          <a:prstGeom prst="hexagon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0D268B8E-ADAA-D8AB-6C2A-797071744333}"/>
              </a:ext>
            </a:extLst>
          </p:cNvPr>
          <p:cNvSpPr/>
          <p:nvPr/>
        </p:nvSpPr>
        <p:spPr>
          <a:xfrm>
            <a:off x="6322016" y="2760902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713C14C-DDA0-BAFE-EBE7-94FDC0768F2F}"/>
              </a:ext>
            </a:extLst>
          </p:cNvPr>
          <p:cNvSpPr txBox="1"/>
          <p:nvPr/>
        </p:nvSpPr>
        <p:spPr>
          <a:xfrm>
            <a:off x="7585000" y="2544337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ID2000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EBF37DC-1353-79B8-C3FF-DA790C2A432C}"/>
              </a:ext>
            </a:extLst>
          </p:cNvPr>
          <p:cNvSpPr/>
          <p:nvPr/>
        </p:nvSpPr>
        <p:spPr>
          <a:xfrm>
            <a:off x="4702665" y="2336546"/>
            <a:ext cx="7098808" cy="20270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642B6AF-39CF-ED4E-F584-CDA5102DCCBD}"/>
              </a:ext>
            </a:extLst>
          </p:cNvPr>
          <p:cNvSpPr txBox="1"/>
          <p:nvPr/>
        </p:nvSpPr>
        <p:spPr>
          <a:xfrm>
            <a:off x="8574655" y="2533933"/>
            <a:ext cx="132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S2_Perm_EC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2" name="六角形 251">
            <a:extLst>
              <a:ext uri="{FF2B5EF4-FFF2-40B4-BE49-F238E27FC236}">
                <a16:creationId xmlns:a16="http://schemas.microsoft.com/office/drawing/2014/main" id="{D40F1701-5725-E59B-DB33-29AF8DB72171}"/>
              </a:ext>
            </a:extLst>
          </p:cNvPr>
          <p:cNvSpPr/>
          <p:nvPr/>
        </p:nvSpPr>
        <p:spPr>
          <a:xfrm>
            <a:off x="9043405" y="2866136"/>
            <a:ext cx="395976" cy="358496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9B06B640-6A08-BB06-AC77-6BFF3D48BF42}"/>
              </a:ext>
            </a:extLst>
          </p:cNvPr>
          <p:cNvCxnSpPr>
            <a:cxnSpLocks/>
            <a:stCxn id="252" idx="0"/>
            <a:endCxn id="144" idx="1"/>
          </p:cNvCxnSpPr>
          <p:nvPr/>
        </p:nvCxnSpPr>
        <p:spPr>
          <a:xfrm>
            <a:off x="9439381" y="3045384"/>
            <a:ext cx="1123180" cy="81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楕円 67">
            <a:extLst>
              <a:ext uri="{FF2B5EF4-FFF2-40B4-BE49-F238E27FC236}">
                <a16:creationId xmlns:a16="http://schemas.microsoft.com/office/drawing/2014/main" id="{8E5460F8-9445-BD6C-EAFB-E3E7696071FD}"/>
              </a:ext>
            </a:extLst>
          </p:cNvPr>
          <p:cNvSpPr/>
          <p:nvPr/>
        </p:nvSpPr>
        <p:spPr>
          <a:xfrm>
            <a:off x="8933495" y="3009797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F27C0EA-AC0E-F8E7-0358-D9562266F7BB}"/>
              </a:ext>
            </a:extLst>
          </p:cNvPr>
          <p:cNvSpPr txBox="1"/>
          <p:nvPr/>
        </p:nvSpPr>
        <p:spPr>
          <a:xfrm>
            <a:off x="9598672" y="2770231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ID2001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32282C4-9814-A7B8-E38E-B665AC39FB1E}"/>
              </a:ext>
            </a:extLst>
          </p:cNvPr>
          <p:cNvSpPr/>
          <p:nvPr/>
        </p:nvSpPr>
        <p:spPr>
          <a:xfrm>
            <a:off x="4690752" y="4717721"/>
            <a:ext cx="7110722" cy="1477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7F09A13-BC28-7FB8-1729-D0A8686958AD}"/>
              </a:ext>
            </a:extLst>
          </p:cNvPr>
          <p:cNvSpPr txBox="1"/>
          <p:nvPr/>
        </p:nvSpPr>
        <p:spPr>
          <a:xfrm>
            <a:off x="9080803" y="5322923"/>
            <a:ext cx="1264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S3_Perm_EC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六角形 89">
            <a:extLst>
              <a:ext uri="{FF2B5EF4-FFF2-40B4-BE49-F238E27FC236}">
                <a16:creationId xmlns:a16="http://schemas.microsoft.com/office/drawing/2014/main" id="{2154D50F-3445-1286-0EC1-C9E9EF627515}"/>
              </a:ext>
            </a:extLst>
          </p:cNvPr>
          <p:cNvSpPr/>
          <p:nvPr/>
        </p:nvSpPr>
        <p:spPr>
          <a:xfrm>
            <a:off x="9516288" y="5711470"/>
            <a:ext cx="395976" cy="358496"/>
          </a:xfrm>
          <a:prstGeom prst="hexagon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178EA4A4-92AA-3AB7-75BD-31D0414669D5}"/>
              </a:ext>
            </a:extLst>
          </p:cNvPr>
          <p:cNvCxnSpPr>
            <a:cxnSpLocks/>
            <a:stCxn id="90" idx="0"/>
            <a:endCxn id="145" idx="1"/>
          </p:cNvCxnSpPr>
          <p:nvPr/>
        </p:nvCxnSpPr>
        <p:spPr>
          <a:xfrm flipV="1">
            <a:off x="9912264" y="5888941"/>
            <a:ext cx="1262188" cy="177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楕円 94">
            <a:extLst>
              <a:ext uri="{FF2B5EF4-FFF2-40B4-BE49-F238E27FC236}">
                <a16:creationId xmlns:a16="http://schemas.microsoft.com/office/drawing/2014/main" id="{294CDA36-5B43-D747-A059-53BE5EA54737}"/>
              </a:ext>
            </a:extLst>
          </p:cNvPr>
          <p:cNvSpPr/>
          <p:nvPr/>
        </p:nvSpPr>
        <p:spPr>
          <a:xfrm>
            <a:off x="9454003" y="5731306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685FEDBF-5CCE-8BC1-9317-3682C49C7993}"/>
              </a:ext>
            </a:extLst>
          </p:cNvPr>
          <p:cNvSpPr/>
          <p:nvPr/>
        </p:nvSpPr>
        <p:spPr>
          <a:xfrm>
            <a:off x="9454003" y="5978956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3DC395F-7819-CBE7-377E-0EFD19D1380B}"/>
              </a:ext>
            </a:extLst>
          </p:cNvPr>
          <p:cNvSpPr txBox="1"/>
          <p:nvPr/>
        </p:nvSpPr>
        <p:spPr>
          <a:xfrm>
            <a:off x="10102454" y="5909006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ID3001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E8E3A9C-C7E6-05EC-A1F6-596D3F68A86E}"/>
              </a:ext>
            </a:extLst>
          </p:cNvPr>
          <p:cNvSpPr txBox="1"/>
          <p:nvPr/>
        </p:nvSpPr>
        <p:spPr>
          <a:xfrm>
            <a:off x="1956848" y="1684940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FEF0783-6D98-1B65-37B9-C1280A45D70D}"/>
              </a:ext>
            </a:extLst>
          </p:cNvPr>
          <p:cNvSpPr txBox="1"/>
          <p:nvPr/>
        </p:nvSpPr>
        <p:spPr>
          <a:xfrm>
            <a:off x="1956848" y="2353954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2E4A0E2-B280-937E-CA4E-92981C145F3B}"/>
              </a:ext>
            </a:extLst>
          </p:cNvPr>
          <p:cNvSpPr txBox="1"/>
          <p:nvPr/>
        </p:nvSpPr>
        <p:spPr>
          <a:xfrm>
            <a:off x="1956848" y="3099713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38A238D-01FD-D4DF-7F45-C5E620057CA5}"/>
              </a:ext>
            </a:extLst>
          </p:cNvPr>
          <p:cNvSpPr txBox="1"/>
          <p:nvPr/>
        </p:nvSpPr>
        <p:spPr>
          <a:xfrm>
            <a:off x="1996945" y="1357383"/>
            <a:ext cx="59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kumimoji="1" lang="ja-JP" alt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147BD23-6D02-9D19-8431-8BC304CFBB2E}"/>
              </a:ext>
            </a:extLst>
          </p:cNvPr>
          <p:cNvSpPr txBox="1"/>
          <p:nvPr/>
        </p:nvSpPr>
        <p:spPr>
          <a:xfrm>
            <a:off x="1015228" y="3089947"/>
            <a:ext cx="1097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7330A77-AD31-5246-7162-4867B7D2CA13}"/>
              </a:ext>
            </a:extLst>
          </p:cNvPr>
          <p:cNvSpPr txBox="1"/>
          <p:nvPr/>
        </p:nvSpPr>
        <p:spPr>
          <a:xfrm>
            <a:off x="1086857" y="3899478"/>
            <a:ext cx="953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TOC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D6740B5-1D98-4DF6-5431-792FE4020F68}"/>
              </a:ext>
            </a:extLst>
          </p:cNvPr>
          <p:cNvSpPr/>
          <p:nvPr/>
        </p:nvSpPr>
        <p:spPr>
          <a:xfrm>
            <a:off x="1052976" y="1283859"/>
            <a:ext cx="2342884" cy="47419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9325DF-56F2-7AE4-29E0-EB8B30011333}"/>
              </a:ext>
            </a:extLst>
          </p:cNvPr>
          <p:cNvSpPr txBox="1"/>
          <p:nvPr/>
        </p:nvSpPr>
        <p:spPr>
          <a:xfrm>
            <a:off x="961972" y="933411"/>
            <a:ext cx="117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 Feed</a:t>
            </a:r>
            <a:endParaRPr kumimoji="1" lang="ja-JP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8733890-5C32-29B0-E631-4BBBDD7CC027}"/>
              </a:ext>
            </a:extLst>
          </p:cNvPr>
          <p:cNvSpPr txBox="1"/>
          <p:nvPr/>
        </p:nvSpPr>
        <p:spPr>
          <a:xfrm>
            <a:off x="1956848" y="4726528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ID004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4CFA6C6-2690-6FBE-11B6-0CEDA0141108}"/>
              </a:ext>
            </a:extLst>
          </p:cNvPr>
          <p:cNvSpPr txBox="1"/>
          <p:nvPr/>
        </p:nvSpPr>
        <p:spPr>
          <a:xfrm>
            <a:off x="1947323" y="5550741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ID005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76103EF-4C67-3202-45AF-33D572F3DE2F}"/>
              </a:ext>
            </a:extLst>
          </p:cNvPr>
          <p:cNvSpPr txBox="1"/>
          <p:nvPr/>
        </p:nvSpPr>
        <p:spPr>
          <a:xfrm>
            <a:off x="1956848" y="3901513"/>
            <a:ext cx="679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ID003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881A794-ECD3-296C-CF41-701E4868C884}"/>
              </a:ext>
            </a:extLst>
          </p:cNvPr>
          <p:cNvSpPr txBox="1"/>
          <p:nvPr/>
        </p:nvSpPr>
        <p:spPr>
          <a:xfrm>
            <a:off x="1115674" y="5550741"/>
            <a:ext cx="89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pH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テキスト ボックス 223">
            <a:extLst>
              <a:ext uri="{FF2B5EF4-FFF2-40B4-BE49-F238E27FC236}">
                <a16:creationId xmlns:a16="http://schemas.microsoft.com/office/drawing/2014/main" id="{1AE4E368-386D-C5D2-C968-7A236D02618C}"/>
              </a:ext>
            </a:extLst>
          </p:cNvPr>
          <p:cNvSpPr txBox="1"/>
          <p:nvPr/>
        </p:nvSpPr>
        <p:spPr>
          <a:xfrm>
            <a:off x="1030158" y="1558911"/>
            <a:ext cx="1067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Sulfuric Acid 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598602B6-F5D2-5CFB-8BA6-BE8BE599E554}"/>
              </a:ext>
            </a:extLst>
          </p:cNvPr>
          <p:cNvSpPr txBox="1"/>
          <p:nvPr/>
        </p:nvSpPr>
        <p:spPr>
          <a:xfrm>
            <a:off x="1151328" y="2359691"/>
            <a:ext cx="824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Inhibitor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" name="円柱 225">
            <a:extLst>
              <a:ext uri="{FF2B5EF4-FFF2-40B4-BE49-F238E27FC236}">
                <a16:creationId xmlns:a16="http://schemas.microsoft.com/office/drawing/2014/main" id="{FD57EE87-690A-F77D-2F58-5236197674CD}"/>
              </a:ext>
            </a:extLst>
          </p:cNvPr>
          <p:cNvSpPr/>
          <p:nvPr/>
        </p:nvSpPr>
        <p:spPr>
          <a:xfrm>
            <a:off x="2594484" y="5493086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B9368482-EC08-64EE-3781-228E7C72F716}"/>
              </a:ext>
            </a:extLst>
          </p:cNvPr>
          <p:cNvSpPr txBox="1"/>
          <p:nvPr/>
        </p:nvSpPr>
        <p:spPr>
          <a:xfrm>
            <a:off x="1015228" y="4610836"/>
            <a:ext cx="109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Temperature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円柱 229">
            <a:extLst>
              <a:ext uri="{FF2B5EF4-FFF2-40B4-BE49-F238E27FC236}">
                <a16:creationId xmlns:a16="http://schemas.microsoft.com/office/drawing/2014/main" id="{5DBF7A40-D08F-8A5F-BF6A-2BD0C2B6C9A8}"/>
              </a:ext>
            </a:extLst>
          </p:cNvPr>
          <p:cNvSpPr/>
          <p:nvPr/>
        </p:nvSpPr>
        <p:spPr>
          <a:xfrm>
            <a:off x="2594914" y="4674887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7" name="円柱 236">
            <a:extLst>
              <a:ext uri="{FF2B5EF4-FFF2-40B4-BE49-F238E27FC236}">
                <a16:creationId xmlns:a16="http://schemas.microsoft.com/office/drawing/2014/main" id="{4C5AA54C-40A9-BDE1-878E-B27D3FF01861}"/>
              </a:ext>
            </a:extLst>
          </p:cNvPr>
          <p:cNvSpPr/>
          <p:nvPr/>
        </p:nvSpPr>
        <p:spPr>
          <a:xfrm>
            <a:off x="2594484" y="3854193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円柱 241">
            <a:extLst>
              <a:ext uri="{FF2B5EF4-FFF2-40B4-BE49-F238E27FC236}">
                <a16:creationId xmlns:a16="http://schemas.microsoft.com/office/drawing/2014/main" id="{1A0F8CD6-E861-E265-8B5B-C4687B1CF92A}"/>
              </a:ext>
            </a:extLst>
          </p:cNvPr>
          <p:cNvSpPr/>
          <p:nvPr/>
        </p:nvSpPr>
        <p:spPr>
          <a:xfrm>
            <a:off x="2594484" y="3035644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円柱 243">
            <a:extLst>
              <a:ext uri="{FF2B5EF4-FFF2-40B4-BE49-F238E27FC236}">
                <a16:creationId xmlns:a16="http://schemas.microsoft.com/office/drawing/2014/main" id="{0625885A-370E-7BEC-990D-15648E71C156}"/>
              </a:ext>
            </a:extLst>
          </p:cNvPr>
          <p:cNvSpPr/>
          <p:nvPr/>
        </p:nvSpPr>
        <p:spPr>
          <a:xfrm>
            <a:off x="2594484" y="2293728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円柱 244">
            <a:extLst>
              <a:ext uri="{FF2B5EF4-FFF2-40B4-BE49-F238E27FC236}">
                <a16:creationId xmlns:a16="http://schemas.microsoft.com/office/drawing/2014/main" id="{40950F5E-6755-716B-2943-E912A32BA85C}"/>
              </a:ext>
            </a:extLst>
          </p:cNvPr>
          <p:cNvSpPr/>
          <p:nvPr/>
        </p:nvSpPr>
        <p:spPr>
          <a:xfrm>
            <a:off x="2594484" y="1626755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テキスト ボックス 245">
            <a:extLst>
              <a:ext uri="{FF2B5EF4-FFF2-40B4-BE49-F238E27FC236}">
                <a16:creationId xmlns:a16="http://schemas.microsoft.com/office/drawing/2014/main" id="{8550F168-41C7-4ABE-EA0B-746213F1BD92}"/>
              </a:ext>
            </a:extLst>
          </p:cNvPr>
          <p:cNvSpPr txBox="1"/>
          <p:nvPr/>
        </p:nvSpPr>
        <p:spPr>
          <a:xfrm>
            <a:off x="1995197" y="2090812"/>
            <a:ext cx="59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kumimoji="1" lang="ja-JP" altLang="en-US" sz="14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楕円 246">
            <a:extLst>
              <a:ext uri="{FF2B5EF4-FFF2-40B4-BE49-F238E27FC236}">
                <a16:creationId xmlns:a16="http://schemas.microsoft.com/office/drawing/2014/main" id="{C7CF679D-FF07-D698-0799-E8DF7246C420}"/>
              </a:ext>
            </a:extLst>
          </p:cNvPr>
          <p:cNvSpPr/>
          <p:nvPr/>
        </p:nvSpPr>
        <p:spPr>
          <a:xfrm>
            <a:off x="3039705" y="1662209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F19659BD-BC21-E0B1-EFB3-9F300644A4D6}"/>
              </a:ext>
            </a:extLst>
          </p:cNvPr>
          <p:cNvSpPr/>
          <p:nvPr/>
        </p:nvSpPr>
        <p:spPr>
          <a:xfrm>
            <a:off x="3039705" y="23384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54E5CBB4-C4BC-0AEA-934F-E245DB47565B}"/>
              </a:ext>
            </a:extLst>
          </p:cNvPr>
          <p:cNvSpPr/>
          <p:nvPr/>
        </p:nvSpPr>
        <p:spPr>
          <a:xfrm>
            <a:off x="3039705" y="31004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000CC7B4-F734-413C-D884-F551F4BC2EFF}"/>
              </a:ext>
            </a:extLst>
          </p:cNvPr>
          <p:cNvSpPr/>
          <p:nvPr/>
        </p:nvSpPr>
        <p:spPr>
          <a:xfrm>
            <a:off x="3039705" y="47387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06996CE6-C522-CD69-7183-EB64BD315F61}"/>
              </a:ext>
            </a:extLst>
          </p:cNvPr>
          <p:cNvSpPr/>
          <p:nvPr/>
        </p:nvSpPr>
        <p:spPr>
          <a:xfrm>
            <a:off x="3039705" y="56912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27F3D14B-8055-5331-8BCE-B1A51EC8C8A6}"/>
              </a:ext>
            </a:extLst>
          </p:cNvPr>
          <p:cNvSpPr txBox="1"/>
          <p:nvPr/>
        </p:nvSpPr>
        <p:spPr>
          <a:xfrm>
            <a:off x="7985144" y="1118076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Feed Press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28A0A380-4C0B-B075-772A-70D617CC8C07}"/>
              </a:ext>
            </a:extLst>
          </p:cNvPr>
          <p:cNvSpPr/>
          <p:nvPr/>
        </p:nvSpPr>
        <p:spPr>
          <a:xfrm>
            <a:off x="7111526" y="1404084"/>
            <a:ext cx="395976" cy="3798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359C7239-E9AC-3F76-A60B-3BE333B2397C}"/>
              </a:ext>
            </a:extLst>
          </p:cNvPr>
          <p:cNvSpPr txBox="1"/>
          <p:nvPr/>
        </p:nvSpPr>
        <p:spPr>
          <a:xfrm>
            <a:off x="5177080" y="1850757"/>
            <a:ext cx="6602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ID1000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円柱 132">
            <a:extLst>
              <a:ext uri="{FF2B5EF4-FFF2-40B4-BE49-F238E27FC236}">
                <a16:creationId xmlns:a16="http://schemas.microsoft.com/office/drawing/2014/main" id="{5E9C31BB-CE60-A0E8-ADBF-A36BC7BF96CE}"/>
              </a:ext>
            </a:extLst>
          </p:cNvPr>
          <p:cNvSpPr/>
          <p:nvPr/>
        </p:nvSpPr>
        <p:spPr>
          <a:xfrm>
            <a:off x="8393073" y="1389063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円柱 133">
            <a:extLst>
              <a:ext uri="{FF2B5EF4-FFF2-40B4-BE49-F238E27FC236}">
                <a16:creationId xmlns:a16="http://schemas.microsoft.com/office/drawing/2014/main" id="{0E0417CD-1BA5-3BF1-D4F3-3ADEF9E5B635}"/>
              </a:ext>
            </a:extLst>
          </p:cNvPr>
          <p:cNvSpPr/>
          <p:nvPr/>
        </p:nvSpPr>
        <p:spPr>
          <a:xfrm>
            <a:off x="9448864" y="1389063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円柱 134">
            <a:extLst>
              <a:ext uri="{FF2B5EF4-FFF2-40B4-BE49-F238E27FC236}">
                <a16:creationId xmlns:a16="http://schemas.microsoft.com/office/drawing/2014/main" id="{7F3AEB38-6637-5B51-8082-E93A35C046D2}"/>
              </a:ext>
            </a:extLst>
          </p:cNvPr>
          <p:cNvSpPr/>
          <p:nvPr/>
        </p:nvSpPr>
        <p:spPr>
          <a:xfrm>
            <a:off x="10476733" y="1397341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E047E699-442A-8EAC-E0D5-E6A442F310B4}"/>
              </a:ext>
            </a:extLst>
          </p:cNvPr>
          <p:cNvSpPr txBox="1"/>
          <p:nvPr/>
        </p:nvSpPr>
        <p:spPr>
          <a:xfrm>
            <a:off x="9075685" y="1120280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Feed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4DB4ABC9-42F1-4363-9049-C8FE6722D14F}"/>
              </a:ext>
            </a:extLst>
          </p:cNvPr>
          <p:cNvSpPr txBox="1"/>
          <p:nvPr/>
        </p:nvSpPr>
        <p:spPr>
          <a:xfrm>
            <a:off x="10147364" y="1118075"/>
            <a:ext cx="134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Perm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C89DC7A0-41F5-368D-4883-DEFCC4E9650A}"/>
              </a:ext>
            </a:extLst>
          </p:cNvPr>
          <p:cNvSpPr/>
          <p:nvPr/>
        </p:nvSpPr>
        <p:spPr>
          <a:xfrm>
            <a:off x="10562561" y="2856271"/>
            <a:ext cx="395976" cy="3798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FC464D6A-6EB0-79EF-D63D-B929A0F78E94}"/>
              </a:ext>
            </a:extLst>
          </p:cNvPr>
          <p:cNvSpPr/>
          <p:nvPr/>
        </p:nvSpPr>
        <p:spPr>
          <a:xfrm>
            <a:off x="11174452" y="5699010"/>
            <a:ext cx="395976" cy="3798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楕円 151">
            <a:extLst>
              <a:ext uri="{FF2B5EF4-FFF2-40B4-BE49-F238E27FC236}">
                <a16:creationId xmlns:a16="http://schemas.microsoft.com/office/drawing/2014/main" id="{9F36F5E4-1F00-9E82-B164-1E9A5B1DA5D5}"/>
              </a:ext>
            </a:extLst>
          </p:cNvPr>
          <p:cNvSpPr/>
          <p:nvPr/>
        </p:nvSpPr>
        <p:spPr>
          <a:xfrm>
            <a:off x="8098193" y="370512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楕円 153">
            <a:extLst>
              <a:ext uri="{FF2B5EF4-FFF2-40B4-BE49-F238E27FC236}">
                <a16:creationId xmlns:a16="http://schemas.microsoft.com/office/drawing/2014/main" id="{A31CD187-8591-A07C-C598-1CF72789054A}"/>
              </a:ext>
            </a:extLst>
          </p:cNvPr>
          <p:cNvSpPr/>
          <p:nvPr/>
        </p:nvSpPr>
        <p:spPr>
          <a:xfrm>
            <a:off x="3039705" y="18050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楕円 163">
            <a:extLst>
              <a:ext uri="{FF2B5EF4-FFF2-40B4-BE49-F238E27FC236}">
                <a16:creationId xmlns:a16="http://schemas.microsoft.com/office/drawing/2014/main" id="{60D9CDE1-35C0-0362-58EF-2DADA31CCEAE}"/>
              </a:ext>
            </a:extLst>
          </p:cNvPr>
          <p:cNvSpPr/>
          <p:nvPr/>
        </p:nvSpPr>
        <p:spPr>
          <a:xfrm>
            <a:off x="3039705" y="24908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" name="楕円 173">
            <a:extLst>
              <a:ext uri="{FF2B5EF4-FFF2-40B4-BE49-F238E27FC236}">
                <a16:creationId xmlns:a16="http://schemas.microsoft.com/office/drawing/2014/main" id="{B6B55658-7126-4035-DFC0-5B9C8922E9F2}"/>
              </a:ext>
            </a:extLst>
          </p:cNvPr>
          <p:cNvSpPr/>
          <p:nvPr/>
        </p:nvSpPr>
        <p:spPr>
          <a:xfrm>
            <a:off x="3039705" y="4862609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FFBEB811-9A2E-8309-6777-72A924CECE4A}"/>
              </a:ext>
            </a:extLst>
          </p:cNvPr>
          <p:cNvSpPr txBox="1"/>
          <p:nvPr/>
        </p:nvSpPr>
        <p:spPr>
          <a:xfrm>
            <a:off x="10129094" y="2557742"/>
            <a:ext cx="1286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Permeate EC</a:t>
            </a: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0B08FC05-A0C5-3F17-3C42-D627B2592539}"/>
              </a:ext>
            </a:extLst>
          </p:cNvPr>
          <p:cNvSpPr txBox="1"/>
          <p:nvPr/>
        </p:nvSpPr>
        <p:spPr>
          <a:xfrm>
            <a:off x="8635756" y="1888402"/>
            <a:ext cx="700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7C30ADB9-D124-6D2D-A97B-0FC2AE2CBA01}"/>
              </a:ext>
            </a:extLst>
          </p:cNvPr>
          <p:cNvSpPr txBox="1"/>
          <p:nvPr/>
        </p:nvSpPr>
        <p:spPr>
          <a:xfrm>
            <a:off x="9745724" y="1897478"/>
            <a:ext cx="63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DE08B271-8156-C82E-88BA-34CD43304A70}"/>
              </a:ext>
            </a:extLst>
          </p:cNvPr>
          <p:cNvSpPr txBox="1"/>
          <p:nvPr/>
        </p:nvSpPr>
        <p:spPr>
          <a:xfrm>
            <a:off x="10772304" y="1834459"/>
            <a:ext cx="63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ID102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7" name="テキスト ボックス 256">
            <a:extLst>
              <a:ext uri="{FF2B5EF4-FFF2-40B4-BE49-F238E27FC236}">
                <a16:creationId xmlns:a16="http://schemas.microsoft.com/office/drawing/2014/main" id="{41B74AC1-8A16-6A3D-B230-C927D0BAD84A}"/>
              </a:ext>
            </a:extLst>
          </p:cNvPr>
          <p:cNvSpPr txBox="1"/>
          <p:nvPr/>
        </p:nvSpPr>
        <p:spPr>
          <a:xfrm>
            <a:off x="6297396" y="4064099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Feed Press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8" name="円柱 257">
            <a:extLst>
              <a:ext uri="{FF2B5EF4-FFF2-40B4-BE49-F238E27FC236}">
                <a16:creationId xmlns:a16="http://schemas.microsoft.com/office/drawing/2014/main" id="{724AF12B-E67E-31E7-4EF4-3F3ACDD27653}"/>
              </a:ext>
            </a:extLst>
          </p:cNvPr>
          <p:cNvSpPr/>
          <p:nvPr/>
        </p:nvSpPr>
        <p:spPr>
          <a:xfrm>
            <a:off x="7439005" y="3921504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9" name="円柱 258">
            <a:extLst>
              <a:ext uri="{FF2B5EF4-FFF2-40B4-BE49-F238E27FC236}">
                <a16:creationId xmlns:a16="http://schemas.microsoft.com/office/drawing/2014/main" id="{CED67F4B-3202-0419-C1B7-8AD170E9C2B3}"/>
              </a:ext>
            </a:extLst>
          </p:cNvPr>
          <p:cNvSpPr/>
          <p:nvPr/>
        </p:nvSpPr>
        <p:spPr>
          <a:xfrm>
            <a:off x="9260783" y="3925552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0" name="円柱 259">
            <a:extLst>
              <a:ext uri="{FF2B5EF4-FFF2-40B4-BE49-F238E27FC236}">
                <a16:creationId xmlns:a16="http://schemas.microsoft.com/office/drawing/2014/main" id="{99EFA28C-0B33-72F9-B50E-8E38B3D6F963}"/>
              </a:ext>
            </a:extLst>
          </p:cNvPr>
          <p:cNvSpPr/>
          <p:nvPr/>
        </p:nvSpPr>
        <p:spPr>
          <a:xfrm>
            <a:off x="11268191" y="3934418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テキスト ボックス 260">
            <a:extLst>
              <a:ext uri="{FF2B5EF4-FFF2-40B4-BE49-F238E27FC236}">
                <a16:creationId xmlns:a16="http://schemas.microsoft.com/office/drawing/2014/main" id="{95C9BF56-9DF4-CFF1-58C3-872081DADBB5}"/>
              </a:ext>
            </a:extLst>
          </p:cNvPr>
          <p:cNvSpPr txBox="1"/>
          <p:nvPr/>
        </p:nvSpPr>
        <p:spPr>
          <a:xfrm>
            <a:off x="8139356" y="4081466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Feed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テキスト ボックス 261">
            <a:extLst>
              <a:ext uri="{FF2B5EF4-FFF2-40B4-BE49-F238E27FC236}">
                <a16:creationId xmlns:a16="http://schemas.microsoft.com/office/drawing/2014/main" id="{99068D8C-397E-A9E9-06FD-ADEBFD8A9E9B}"/>
              </a:ext>
            </a:extLst>
          </p:cNvPr>
          <p:cNvSpPr txBox="1"/>
          <p:nvPr/>
        </p:nvSpPr>
        <p:spPr>
          <a:xfrm>
            <a:off x="10036330" y="4071447"/>
            <a:ext cx="134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Perm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円柱 264">
            <a:extLst>
              <a:ext uri="{FF2B5EF4-FFF2-40B4-BE49-F238E27FC236}">
                <a16:creationId xmlns:a16="http://schemas.microsoft.com/office/drawing/2014/main" id="{A25FBAA1-1C5A-57D9-B65C-34F3BFCF0671}"/>
              </a:ext>
            </a:extLst>
          </p:cNvPr>
          <p:cNvSpPr/>
          <p:nvPr/>
        </p:nvSpPr>
        <p:spPr>
          <a:xfrm>
            <a:off x="8622555" y="5015251"/>
            <a:ext cx="375796" cy="399546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テキスト ボックス 266">
            <a:extLst>
              <a:ext uri="{FF2B5EF4-FFF2-40B4-BE49-F238E27FC236}">
                <a16:creationId xmlns:a16="http://schemas.microsoft.com/office/drawing/2014/main" id="{DD0BA07D-6346-2F70-7ECB-A9028A4327D2}"/>
              </a:ext>
            </a:extLst>
          </p:cNvPr>
          <p:cNvSpPr txBox="1"/>
          <p:nvPr/>
        </p:nvSpPr>
        <p:spPr>
          <a:xfrm>
            <a:off x="8266269" y="4759553"/>
            <a:ext cx="11928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Feed Flow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" name="六角形 269">
            <a:extLst>
              <a:ext uri="{FF2B5EF4-FFF2-40B4-BE49-F238E27FC236}">
                <a16:creationId xmlns:a16="http://schemas.microsoft.com/office/drawing/2014/main" id="{BB940631-8274-5EB1-D38D-537B768D9CEB}"/>
              </a:ext>
            </a:extLst>
          </p:cNvPr>
          <p:cNvSpPr/>
          <p:nvPr/>
        </p:nvSpPr>
        <p:spPr>
          <a:xfrm>
            <a:off x="6382361" y="5090567"/>
            <a:ext cx="395976" cy="358496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テキスト ボックス 270">
            <a:extLst>
              <a:ext uri="{FF2B5EF4-FFF2-40B4-BE49-F238E27FC236}">
                <a16:creationId xmlns:a16="http://schemas.microsoft.com/office/drawing/2014/main" id="{33315CC4-1228-2C6B-73CF-03E712C38D9D}"/>
              </a:ext>
            </a:extLst>
          </p:cNvPr>
          <p:cNvSpPr txBox="1"/>
          <p:nvPr/>
        </p:nvSpPr>
        <p:spPr>
          <a:xfrm>
            <a:off x="5946292" y="4772121"/>
            <a:ext cx="1264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S3_Feed_EC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2" name="コネクタ: カギ線 271">
            <a:extLst>
              <a:ext uri="{FF2B5EF4-FFF2-40B4-BE49-F238E27FC236}">
                <a16:creationId xmlns:a16="http://schemas.microsoft.com/office/drawing/2014/main" id="{8030B4AF-E527-FDB3-A254-69672D2AE4F2}"/>
              </a:ext>
            </a:extLst>
          </p:cNvPr>
          <p:cNvCxnSpPr>
            <a:cxnSpLocks/>
            <a:stCxn id="270" idx="0"/>
            <a:endCxn id="95" idx="2"/>
          </p:cNvCxnSpPr>
          <p:nvPr/>
        </p:nvCxnSpPr>
        <p:spPr>
          <a:xfrm>
            <a:off x="6778337" y="5269815"/>
            <a:ext cx="2675666" cy="494829"/>
          </a:xfrm>
          <a:prstGeom prst="bentConnector3">
            <a:avLst>
              <a:gd name="adj1" fmla="val 25081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テキスト ボックス 282">
            <a:extLst>
              <a:ext uri="{FF2B5EF4-FFF2-40B4-BE49-F238E27FC236}">
                <a16:creationId xmlns:a16="http://schemas.microsoft.com/office/drawing/2014/main" id="{8896E24D-901D-60D8-86C3-42099137921D}"/>
              </a:ext>
            </a:extLst>
          </p:cNvPr>
          <p:cNvSpPr txBox="1"/>
          <p:nvPr/>
        </p:nvSpPr>
        <p:spPr>
          <a:xfrm>
            <a:off x="10610151" y="5372357"/>
            <a:ext cx="1286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Permeate EC</a:t>
            </a:r>
          </a:p>
        </p:txBody>
      </p:sp>
      <p:sp>
        <p:nvSpPr>
          <p:cNvPr id="307" name="楕円 306">
            <a:extLst>
              <a:ext uri="{FF2B5EF4-FFF2-40B4-BE49-F238E27FC236}">
                <a16:creationId xmlns:a16="http://schemas.microsoft.com/office/drawing/2014/main" id="{C120D4D8-5650-3EAF-3C91-788D7E546758}"/>
              </a:ext>
            </a:extLst>
          </p:cNvPr>
          <p:cNvSpPr/>
          <p:nvPr/>
        </p:nvSpPr>
        <p:spPr>
          <a:xfrm>
            <a:off x="6313733" y="524899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4" name="コネクタ: カギ線 323">
            <a:extLst>
              <a:ext uri="{FF2B5EF4-FFF2-40B4-BE49-F238E27FC236}">
                <a16:creationId xmlns:a16="http://schemas.microsoft.com/office/drawing/2014/main" id="{25488B14-BA94-3DF6-30FB-DEBAB006372F}"/>
              </a:ext>
            </a:extLst>
          </p:cNvPr>
          <p:cNvCxnSpPr>
            <a:cxnSpLocks/>
            <a:stCxn id="265" idx="3"/>
            <a:endCxn id="95" idx="2"/>
          </p:cNvCxnSpPr>
          <p:nvPr/>
        </p:nvCxnSpPr>
        <p:spPr>
          <a:xfrm rot="16200000" flipH="1">
            <a:off x="8957305" y="5267945"/>
            <a:ext cx="349847" cy="643550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コネクタ: カギ線 326">
            <a:extLst>
              <a:ext uri="{FF2B5EF4-FFF2-40B4-BE49-F238E27FC236}">
                <a16:creationId xmlns:a16="http://schemas.microsoft.com/office/drawing/2014/main" id="{20BB4BA2-9DEF-F3CE-08CB-79356A462B30}"/>
              </a:ext>
            </a:extLst>
          </p:cNvPr>
          <p:cNvCxnSpPr>
            <a:cxnSpLocks/>
            <a:stCxn id="330" idx="6"/>
          </p:cNvCxnSpPr>
          <p:nvPr/>
        </p:nvCxnSpPr>
        <p:spPr>
          <a:xfrm>
            <a:off x="3106380" y="5019772"/>
            <a:ext cx="6350347" cy="993171"/>
          </a:xfrm>
          <a:prstGeom prst="bentConnector3">
            <a:avLst>
              <a:gd name="adj1" fmla="val 21802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楕円 329">
            <a:extLst>
              <a:ext uri="{FF2B5EF4-FFF2-40B4-BE49-F238E27FC236}">
                <a16:creationId xmlns:a16="http://schemas.microsoft.com/office/drawing/2014/main" id="{8A85FFCB-0D1D-88B0-0140-26AB996B1DF9}"/>
              </a:ext>
            </a:extLst>
          </p:cNvPr>
          <p:cNvSpPr/>
          <p:nvPr/>
        </p:nvSpPr>
        <p:spPr>
          <a:xfrm>
            <a:off x="3039705" y="498643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" name="楕円 337">
            <a:extLst>
              <a:ext uri="{FF2B5EF4-FFF2-40B4-BE49-F238E27FC236}">
                <a16:creationId xmlns:a16="http://schemas.microsoft.com/office/drawing/2014/main" id="{84874D7F-E358-914B-7AEF-FAEA156DCC73}"/>
              </a:ext>
            </a:extLst>
          </p:cNvPr>
          <p:cNvSpPr/>
          <p:nvPr/>
        </p:nvSpPr>
        <p:spPr>
          <a:xfrm>
            <a:off x="3039705" y="1947959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9" name="楕円 338">
            <a:extLst>
              <a:ext uri="{FF2B5EF4-FFF2-40B4-BE49-F238E27FC236}">
                <a16:creationId xmlns:a16="http://schemas.microsoft.com/office/drawing/2014/main" id="{896AF07E-BD35-BD92-6DAA-7F907A5233C3}"/>
              </a:ext>
            </a:extLst>
          </p:cNvPr>
          <p:cNvSpPr/>
          <p:nvPr/>
        </p:nvSpPr>
        <p:spPr>
          <a:xfrm>
            <a:off x="3039705" y="266233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0" name="コネクタ: カギ線 339">
            <a:extLst>
              <a:ext uri="{FF2B5EF4-FFF2-40B4-BE49-F238E27FC236}">
                <a16:creationId xmlns:a16="http://schemas.microsoft.com/office/drawing/2014/main" id="{AE785D42-06F1-3ED0-CE35-7435F6ED9CD3}"/>
              </a:ext>
            </a:extLst>
          </p:cNvPr>
          <p:cNvCxnSpPr>
            <a:cxnSpLocks/>
            <a:stCxn id="338" idx="6"/>
            <a:endCxn id="96" idx="2"/>
          </p:cNvCxnSpPr>
          <p:nvPr/>
        </p:nvCxnSpPr>
        <p:spPr>
          <a:xfrm>
            <a:off x="3106380" y="1981297"/>
            <a:ext cx="6347623" cy="4030997"/>
          </a:xfrm>
          <a:prstGeom prst="bentConnector3">
            <a:avLst>
              <a:gd name="adj1" fmla="val 21639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コネクタ: カギ線 347">
            <a:extLst>
              <a:ext uri="{FF2B5EF4-FFF2-40B4-BE49-F238E27FC236}">
                <a16:creationId xmlns:a16="http://schemas.microsoft.com/office/drawing/2014/main" id="{9C3195B7-8D0F-C12D-EE0D-A8D0892E0D62}"/>
              </a:ext>
            </a:extLst>
          </p:cNvPr>
          <p:cNvCxnSpPr>
            <a:cxnSpLocks/>
            <a:stCxn id="339" idx="6"/>
            <a:endCxn id="96" idx="2"/>
          </p:cNvCxnSpPr>
          <p:nvPr/>
        </p:nvCxnSpPr>
        <p:spPr>
          <a:xfrm>
            <a:off x="3106380" y="2695672"/>
            <a:ext cx="6347623" cy="3316622"/>
          </a:xfrm>
          <a:prstGeom prst="bentConnector3">
            <a:avLst>
              <a:gd name="adj1" fmla="val 21639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テキスト ボックス 358">
            <a:extLst>
              <a:ext uri="{FF2B5EF4-FFF2-40B4-BE49-F238E27FC236}">
                <a16:creationId xmlns:a16="http://schemas.microsoft.com/office/drawing/2014/main" id="{1A3CEF2B-805A-15FB-A78F-406B86A2639F}"/>
              </a:ext>
            </a:extLst>
          </p:cNvPr>
          <p:cNvSpPr txBox="1"/>
          <p:nvPr/>
        </p:nvSpPr>
        <p:spPr>
          <a:xfrm>
            <a:off x="6773350" y="3886874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ID200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0" name="テキスト ボックス 359">
            <a:extLst>
              <a:ext uri="{FF2B5EF4-FFF2-40B4-BE49-F238E27FC236}">
                <a16:creationId xmlns:a16="http://schemas.microsoft.com/office/drawing/2014/main" id="{DDDEB507-3045-305A-9653-C5AC895E1046}"/>
              </a:ext>
            </a:extLst>
          </p:cNvPr>
          <p:cNvSpPr txBox="1"/>
          <p:nvPr/>
        </p:nvSpPr>
        <p:spPr>
          <a:xfrm>
            <a:off x="8600771" y="3896965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ID201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1" name="テキスト ボックス 360">
            <a:extLst>
              <a:ext uri="{FF2B5EF4-FFF2-40B4-BE49-F238E27FC236}">
                <a16:creationId xmlns:a16="http://schemas.microsoft.com/office/drawing/2014/main" id="{91553A1B-0F67-9C81-6489-25F91A713C44}"/>
              </a:ext>
            </a:extLst>
          </p:cNvPr>
          <p:cNvSpPr txBox="1"/>
          <p:nvPr/>
        </p:nvSpPr>
        <p:spPr>
          <a:xfrm>
            <a:off x="10567833" y="3878217"/>
            <a:ext cx="77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ID202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2" name="テキスト ボックス 361">
            <a:extLst>
              <a:ext uri="{FF2B5EF4-FFF2-40B4-BE49-F238E27FC236}">
                <a16:creationId xmlns:a16="http://schemas.microsoft.com/office/drawing/2014/main" id="{F45187F5-4993-CE5C-CE33-2A00C8218A3D}"/>
              </a:ext>
            </a:extLst>
          </p:cNvPr>
          <p:cNvSpPr txBox="1"/>
          <p:nvPr/>
        </p:nvSpPr>
        <p:spPr>
          <a:xfrm>
            <a:off x="8494846" y="3332522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ID2001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3" name="テキスト ボックス 362">
            <a:extLst>
              <a:ext uri="{FF2B5EF4-FFF2-40B4-BE49-F238E27FC236}">
                <a16:creationId xmlns:a16="http://schemas.microsoft.com/office/drawing/2014/main" id="{77D378D4-4391-5E01-6FF6-A33A1A2DA717}"/>
              </a:ext>
            </a:extLst>
          </p:cNvPr>
          <p:cNvSpPr txBox="1"/>
          <p:nvPr/>
        </p:nvSpPr>
        <p:spPr>
          <a:xfrm>
            <a:off x="7418592" y="5480960"/>
            <a:ext cx="9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 Feed EC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4" name="テキスト ボックス 363">
            <a:extLst>
              <a:ext uri="{FF2B5EF4-FFF2-40B4-BE49-F238E27FC236}">
                <a16:creationId xmlns:a16="http://schemas.microsoft.com/office/drawing/2014/main" id="{07B0B255-4329-F5D8-B226-EAE50B025BC3}"/>
              </a:ext>
            </a:extLst>
          </p:cNvPr>
          <p:cNvSpPr txBox="1"/>
          <p:nvPr/>
        </p:nvSpPr>
        <p:spPr>
          <a:xfrm>
            <a:off x="7537478" y="5279350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ID3000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楕円 374">
            <a:extLst>
              <a:ext uri="{FF2B5EF4-FFF2-40B4-BE49-F238E27FC236}">
                <a16:creationId xmlns:a16="http://schemas.microsoft.com/office/drawing/2014/main" id="{10867ED6-2143-939F-559B-22DD0CA9DCB8}"/>
              </a:ext>
            </a:extLst>
          </p:cNvPr>
          <p:cNvSpPr/>
          <p:nvPr/>
        </p:nvSpPr>
        <p:spPr>
          <a:xfrm>
            <a:off x="3039705" y="32528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楕円 375">
            <a:extLst>
              <a:ext uri="{FF2B5EF4-FFF2-40B4-BE49-F238E27FC236}">
                <a16:creationId xmlns:a16="http://schemas.microsoft.com/office/drawing/2014/main" id="{37E724DE-85CD-270A-2BE4-1DAE537F1ACD}"/>
              </a:ext>
            </a:extLst>
          </p:cNvPr>
          <p:cNvSpPr/>
          <p:nvPr/>
        </p:nvSpPr>
        <p:spPr>
          <a:xfrm>
            <a:off x="3039705" y="34814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7" name="コネクタ: カギ線 376">
            <a:extLst>
              <a:ext uri="{FF2B5EF4-FFF2-40B4-BE49-F238E27FC236}">
                <a16:creationId xmlns:a16="http://schemas.microsoft.com/office/drawing/2014/main" id="{162C5B8D-A981-6DE9-449D-B293B1171E9B}"/>
              </a:ext>
            </a:extLst>
          </p:cNvPr>
          <p:cNvCxnSpPr>
            <a:cxnSpLocks/>
            <a:stCxn id="310" idx="5"/>
            <a:endCxn id="64" idx="2"/>
          </p:cNvCxnSpPr>
          <p:nvPr/>
        </p:nvCxnSpPr>
        <p:spPr>
          <a:xfrm rot="16200000" flipH="1">
            <a:off x="5795768" y="2267992"/>
            <a:ext cx="560770" cy="491725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コネクタ: カギ線 400">
            <a:extLst>
              <a:ext uri="{FF2B5EF4-FFF2-40B4-BE49-F238E27FC236}">
                <a16:creationId xmlns:a16="http://schemas.microsoft.com/office/drawing/2014/main" id="{205ECB0C-6F3C-E64A-5F13-FA26268A55A5}"/>
              </a:ext>
            </a:extLst>
          </p:cNvPr>
          <p:cNvCxnSpPr>
            <a:cxnSpLocks/>
            <a:stCxn id="251" idx="0"/>
            <a:endCxn id="68" idx="2"/>
          </p:cNvCxnSpPr>
          <p:nvPr/>
        </p:nvCxnSpPr>
        <p:spPr>
          <a:xfrm>
            <a:off x="6818377" y="2786964"/>
            <a:ext cx="2115118" cy="256171"/>
          </a:xfrm>
          <a:prstGeom prst="bentConnector3">
            <a:avLst>
              <a:gd name="adj1" fmla="val 4953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コネクタ: カギ線 415">
            <a:extLst>
              <a:ext uri="{FF2B5EF4-FFF2-40B4-BE49-F238E27FC236}">
                <a16:creationId xmlns:a16="http://schemas.microsoft.com/office/drawing/2014/main" id="{0DC6355D-8661-3F46-535B-18E58917893D}"/>
              </a:ext>
            </a:extLst>
          </p:cNvPr>
          <p:cNvCxnSpPr>
            <a:cxnSpLocks/>
            <a:stCxn id="133" idx="1"/>
            <a:endCxn id="105" idx="4"/>
          </p:cNvCxnSpPr>
          <p:nvPr/>
        </p:nvCxnSpPr>
        <p:spPr>
          <a:xfrm rot="16200000" flipH="1" flipV="1">
            <a:off x="7085314" y="-81787"/>
            <a:ext cx="24807" cy="2966506"/>
          </a:xfrm>
          <a:prstGeom prst="bentConnector3">
            <a:avLst>
              <a:gd name="adj1" fmla="val -1612666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コネクタ: カギ線 419">
            <a:extLst>
              <a:ext uri="{FF2B5EF4-FFF2-40B4-BE49-F238E27FC236}">
                <a16:creationId xmlns:a16="http://schemas.microsoft.com/office/drawing/2014/main" id="{761C648E-B77D-9ACC-C78C-4121B035FAA1}"/>
              </a:ext>
            </a:extLst>
          </p:cNvPr>
          <p:cNvCxnSpPr>
            <a:cxnSpLocks/>
            <a:stCxn id="134" idx="1"/>
            <a:endCxn id="105" idx="4"/>
          </p:cNvCxnSpPr>
          <p:nvPr/>
        </p:nvCxnSpPr>
        <p:spPr>
          <a:xfrm rot="16200000" flipH="1" flipV="1">
            <a:off x="7613210" y="-609683"/>
            <a:ext cx="24807" cy="4022297"/>
          </a:xfrm>
          <a:prstGeom prst="bentConnector3">
            <a:avLst>
              <a:gd name="adj1" fmla="val -161265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楕円 276">
            <a:extLst>
              <a:ext uri="{FF2B5EF4-FFF2-40B4-BE49-F238E27FC236}">
                <a16:creationId xmlns:a16="http://schemas.microsoft.com/office/drawing/2014/main" id="{40B85773-23BB-EFB1-EEB1-2E6F44D260A9}"/>
              </a:ext>
            </a:extLst>
          </p:cNvPr>
          <p:cNvSpPr/>
          <p:nvPr/>
        </p:nvSpPr>
        <p:spPr>
          <a:xfrm>
            <a:off x="3906480" y="153838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9" name="コネクタ: カギ線 278">
            <a:extLst>
              <a:ext uri="{FF2B5EF4-FFF2-40B4-BE49-F238E27FC236}">
                <a16:creationId xmlns:a16="http://schemas.microsoft.com/office/drawing/2014/main" id="{E95EF1F5-BBDF-0688-716B-A363C2B94B54}"/>
              </a:ext>
            </a:extLst>
          </p:cNvPr>
          <p:cNvCxnSpPr>
            <a:cxnSpLocks/>
            <a:stCxn id="247" idx="6"/>
            <a:endCxn id="277" idx="2"/>
          </p:cNvCxnSpPr>
          <p:nvPr/>
        </p:nvCxnSpPr>
        <p:spPr>
          <a:xfrm flipV="1">
            <a:off x="3106380" y="1571722"/>
            <a:ext cx="800100" cy="123825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74546959-3532-20A7-45BD-29152A002B82}"/>
              </a:ext>
            </a:extLst>
          </p:cNvPr>
          <p:cNvCxnSpPr>
            <a:cxnSpLocks/>
            <a:stCxn id="277" idx="2"/>
            <a:endCxn id="101" idx="1"/>
          </p:cNvCxnSpPr>
          <p:nvPr/>
        </p:nvCxnSpPr>
        <p:spPr>
          <a:xfrm>
            <a:off x="3906480" y="1571722"/>
            <a:ext cx="1461065" cy="50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コネクタ: カギ線 280">
            <a:extLst>
              <a:ext uri="{FF2B5EF4-FFF2-40B4-BE49-F238E27FC236}">
                <a16:creationId xmlns:a16="http://schemas.microsoft.com/office/drawing/2014/main" id="{66A41883-0DC2-4B81-905F-DA48F4328935}"/>
              </a:ext>
            </a:extLst>
          </p:cNvPr>
          <p:cNvCxnSpPr>
            <a:cxnSpLocks/>
            <a:stCxn id="116" idx="6"/>
            <a:endCxn id="277" idx="2"/>
          </p:cNvCxnSpPr>
          <p:nvPr/>
        </p:nvCxnSpPr>
        <p:spPr>
          <a:xfrm flipV="1">
            <a:off x="3106380" y="1571722"/>
            <a:ext cx="800100" cy="41529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コネクタ: カギ線 286">
            <a:extLst>
              <a:ext uri="{FF2B5EF4-FFF2-40B4-BE49-F238E27FC236}">
                <a16:creationId xmlns:a16="http://schemas.microsoft.com/office/drawing/2014/main" id="{F5733F86-68D0-A26D-6B5E-A97071B88DBD}"/>
              </a:ext>
            </a:extLst>
          </p:cNvPr>
          <p:cNvCxnSpPr>
            <a:cxnSpLocks/>
            <a:stCxn id="115" idx="6"/>
            <a:endCxn id="277" idx="2"/>
          </p:cNvCxnSpPr>
          <p:nvPr/>
        </p:nvCxnSpPr>
        <p:spPr>
          <a:xfrm flipV="1">
            <a:off x="3106380" y="1571722"/>
            <a:ext cx="800100" cy="32004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コネクタ: カギ線 291">
            <a:extLst>
              <a:ext uri="{FF2B5EF4-FFF2-40B4-BE49-F238E27FC236}">
                <a16:creationId xmlns:a16="http://schemas.microsoft.com/office/drawing/2014/main" id="{F819996C-780C-EBFA-EB96-6A980CD8F118}"/>
              </a:ext>
            </a:extLst>
          </p:cNvPr>
          <p:cNvCxnSpPr>
            <a:cxnSpLocks/>
            <a:stCxn id="110" idx="6"/>
            <a:endCxn id="277" idx="2"/>
          </p:cNvCxnSpPr>
          <p:nvPr/>
        </p:nvCxnSpPr>
        <p:spPr>
          <a:xfrm flipV="1">
            <a:off x="3106380" y="1571722"/>
            <a:ext cx="800100" cy="15621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コネクタ: カギ線 296">
            <a:extLst>
              <a:ext uri="{FF2B5EF4-FFF2-40B4-BE49-F238E27FC236}">
                <a16:creationId xmlns:a16="http://schemas.microsoft.com/office/drawing/2014/main" id="{39B812B0-3D57-AA55-027A-DDF8C044F385}"/>
              </a:ext>
            </a:extLst>
          </p:cNvPr>
          <p:cNvCxnSpPr>
            <a:cxnSpLocks/>
            <a:stCxn id="84" idx="6"/>
            <a:endCxn id="277" idx="2"/>
          </p:cNvCxnSpPr>
          <p:nvPr/>
        </p:nvCxnSpPr>
        <p:spPr>
          <a:xfrm flipV="1">
            <a:off x="3106380" y="1571722"/>
            <a:ext cx="800100" cy="8001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楕円 309">
            <a:extLst>
              <a:ext uri="{FF2B5EF4-FFF2-40B4-BE49-F238E27FC236}">
                <a16:creationId xmlns:a16="http://schemas.microsoft.com/office/drawing/2014/main" id="{19C82033-6394-4603-393A-4B3A69F36D54}"/>
              </a:ext>
            </a:extLst>
          </p:cNvPr>
          <p:cNvSpPr/>
          <p:nvPr/>
        </p:nvSpPr>
        <p:spPr>
          <a:xfrm>
            <a:off x="5773380" y="2176559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3" name="コネクタ: カギ線 312">
            <a:extLst>
              <a:ext uri="{FF2B5EF4-FFF2-40B4-BE49-F238E27FC236}">
                <a16:creationId xmlns:a16="http://schemas.microsoft.com/office/drawing/2014/main" id="{C68C84E5-8ECC-7763-640C-1C3D311E99CF}"/>
              </a:ext>
            </a:extLst>
          </p:cNvPr>
          <p:cNvCxnSpPr>
            <a:cxnSpLocks/>
            <a:stCxn id="310" idx="6"/>
            <a:endCxn id="133" idx="3"/>
          </p:cNvCxnSpPr>
          <p:nvPr/>
        </p:nvCxnSpPr>
        <p:spPr>
          <a:xfrm flipV="1">
            <a:off x="5840055" y="1788609"/>
            <a:ext cx="2740916" cy="421288"/>
          </a:xfrm>
          <a:prstGeom prst="bentConnector2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コネクタ: カギ線 316">
            <a:extLst>
              <a:ext uri="{FF2B5EF4-FFF2-40B4-BE49-F238E27FC236}">
                <a16:creationId xmlns:a16="http://schemas.microsoft.com/office/drawing/2014/main" id="{3F30A76C-7DE2-A727-F81C-123AFB0C4D94}"/>
              </a:ext>
            </a:extLst>
          </p:cNvPr>
          <p:cNvCxnSpPr>
            <a:cxnSpLocks/>
            <a:stCxn id="310" idx="6"/>
            <a:endCxn id="134" idx="3"/>
          </p:cNvCxnSpPr>
          <p:nvPr/>
        </p:nvCxnSpPr>
        <p:spPr>
          <a:xfrm flipV="1">
            <a:off x="5840055" y="1788609"/>
            <a:ext cx="3796707" cy="421288"/>
          </a:xfrm>
          <a:prstGeom prst="bentConnector2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コネクタ: カギ線 320">
            <a:extLst>
              <a:ext uri="{FF2B5EF4-FFF2-40B4-BE49-F238E27FC236}">
                <a16:creationId xmlns:a16="http://schemas.microsoft.com/office/drawing/2014/main" id="{AECEF678-0E07-6697-CA21-4B80EE6E3FF6}"/>
              </a:ext>
            </a:extLst>
          </p:cNvPr>
          <p:cNvCxnSpPr>
            <a:cxnSpLocks/>
            <a:stCxn id="310" idx="6"/>
            <a:endCxn id="135" idx="3"/>
          </p:cNvCxnSpPr>
          <p:nvPr/>
        </p:nvCxnSpPr>
        <p:spPr>
          <a:xfrm flipV="1">
            <a:off x="5840055" y="1796887"/>
            <a:ext cx="4824576" cy="413010"/>
          </a:xfrm>
          <a:prstGeom prst="bentConnector2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コネクタ: カギ線 335">
            <a:extLst>
              <a:ext uri="{FF2B5EF4-FFF2-40B4-BE49-F238E27FC236}">
                <a16:creationId xmlns:a16="http://schemas.microsoft.com/office/drawing/2014/main" id="{526B2D79-EFB3-33A3-2248-5F0D65617FB9}"/>
              </a:ext>
            </a:extLst>
          </p:cNvPr>
          <p:cNvCxnSpPr>
            <a:cxnSpLocks/>
            <a:stCxn id="375" idx="6"/>
            <a:endCxn id="64" idx="2"/>
          </p:cNvCxnSpPr>
          <p:nvPr/>
        </p:nvCxnSpPr>
        <p:spPr>
          <a:xfrm flipV="1">
            <a:off x="3106380" y="2794240"/>
            <a:ext cx="3215636" cy="491982"/>
          </a:xfrm>
          <a:prstGeom prst="bentConnector3">
            <a:avLst>
              <a:gd name="adj1" fmla="val 84927"/>
            </a:avLst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コネクタ 354">
            <a:extLst>
              <a:ext uri="{FF2B5EF4-FFF2-40B4-BE49-F238E27FC236}">
                <a16:creationId xmlns:a16="http://schemas.microsoft.com/office/drawing/2014/main" id="{68DF918A-82D1-8A30-CF4D-4AED89DB8DC5}"/>
              </a:ext>
            </a:extLst>
          </p:cNvPr>
          <p:cNvCxnSpPr>
            <a:stCxn id="105" idx="1"/>
            <a:endCxn id="310" idx="7"/>
          </p:cNvCxnSpPr>
          <p:nvPr/>
        </p:nvCxnSpPr>
        <p:spPr>
          <a:xfrm flipH="1">
            <a:off x="5830291" y="1772366"/>
            <a:ext cx="902" cy="413957"/>
          </a:xfrm>
          <a:prstGeom prst="line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0DD34EAA-D65C-7FB4-D8AD-87E9479FA6E4}"/>
              </a:ext>
            </a:extLst>
          </p:cNvPr>
          <p:cNvSpPr/>
          <p:nvPr/>
        </p:nvSpPr>
        <p:spPr>
          <a:xfrm>
            <a:off x="7863909" y="3471960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7FFA142B-8BAE-BF8D-FF20-9DB4204B6D8F}"/>
              </a:ext>
            </a:extLst>
          </p:cNvPr>
          <p:cNvCxnSpPr>
            <a:cxnSpLocks/>
            <a:stCxn id="19" idx="1"/>
            <a:endCxn id="68" idx="2"/>
          </p:cNvCxnSpPr>
          <p:nvPr/>
        </p:nvCxnSpPr>
        <p:spPr>
          <a:xfrm rot="5400000" flipH="1" flipV="1">
            <a:off x="8184290" y="2732519"/>
            <a:ext cx="438589" cy="1059822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FA5104FE-5833-CF96-B25A-C20F2B6B7168}"/>
              </a:ext>
            </a:extLst>
          </p:cNvPr>
          <p:cNvCxnSpPr>
            <a:cxnSpLocks/>
            <a:stCxn id="154" idx="6"/>
            <a:endCxn id="19" idx="2"/>
          </p:cNvCxnSpPr>
          <p:nvPr/>
        </p:nvCxnSpPr>
        <p:spPr>
          <a:xfrm>
            <a:off x="3106380" y="1838422"/>
            <a:ext cx="4757529" cy="1666876"/>
          </a:xfrm>
          <a:prstGeom prst="bentConnector3">
            <a:avLst>
              <a:gd name="adj1" fmla="val 19289"/>
            </a:avLst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コネクタ: カギ線 73">
            <a:extLst>
              <a:ext uri="{FF2B5EF4-FFF2-40B4-BE49-F238E27FC236}">
                <a16:creationId xmlns:a16="http://schemas.microsoft.com/office/drawing/2014/main" id="{E18862BA-D62C-60A9-4619-E2BC8259BD63}"/>
              </a:ext>
            </a:extLst>
          </p:cNvPr>
          <p:cNvCxnSpPr>
            <a:cxnSpLocks/>
            <a:stCxn id="164" idx="6"/>
            <a:endCxn id="19" idx="2"/>
          </p:cNvCxnSpPr>
          <p:nvPr/>
        </p:nvCxnSpPr>
        <p:spPr>
          <a:xfrm>
            <a:off x="3106380" y="2524222"/>
            <a:ext cx="4757529" cy="981076"/>
          </a:xfrm>
          <a:prstGeom prst="bentConnector3">
            <a:avLst>
              <a:gd name="adj1" fmla="val 19081"/>
            </a:avLst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コネクタ: カギ線 79">
            <a:extLst>
              <a:ext uri="{FF2B5EF4-FFF2-40B4-BE49-F238E27FC236}">
                <a16:creationId xmlns:a16="http://schemas.microsoft.com/office/drawing/2014/main" id="{EA59E6A6-FD1A-B645-A3D6-575264AE6CE8}"/>
              </a:ext>
            </a:extLst>
          </p:cNvPr>
          <p:cNvCxnSpPr>
            <a:cxnSpLocks/>
            <a:stCxn id="174" idx="6"/>
            <a:endCxn id="19" idx="2"/>
          </p:cNvCxnSpPr>
          <p:nvPr/>
        </p:nvCxnSpPr>
        <p:spPr>
          <a:xfrm flipV="1">
            <a:off x="3106380" y="3505298"/>
            <a:ext cx="4757529" cy="1390649"/>
          </a:xfrm>
          <a:prstGeom prst="bentConnector3">
            <a:avLst>
              <a:gd name="adj1" fmla="val 19081"/>
            </a:avLst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楕円 87">
            <a:extLst>
              <a:ext uri="{FF2B5EF4-FFF2-40B4-BE49-F238E27FC236}">
                <a16:creationId xmlns:a16="http://schemas.microsoft.com/office/drawing/2014/main" id="{5BADF0D5-0F2C-1029-2D7F-53173CDAC5A7}"/>
              </a:ext>
            </a:extLst>
          </p:cNvPr>
          <p:cNvSpPr/>
          <p:nvPr/>
        </p:nvSpPr>
        <p:spPr>
          <a:xfrm>
            <a:off x="5253234" y="4528824"/>
            <a:ext cx="66675" cy="666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4" name="コネクタ: カギ線 93">
            <a:extLst>
              <a:ext uri="{FF2B5EF4-FFF2-40B4-BE49-F238E27FC236}">
                <a16:creationId xmlns:a16="http://schemas.microsoft.com/office/drawing/2014/main" id="{C080DF52-BA95-0535-CD9E-A4BE14DA2229}"/>
              </a:ext>
            </a:extLst>
          </p:cNvPr>
          <p:cNvCxnSpPr>
            <a:cxnSpLocks/>
            <a:stCxn id="88" idx="3"/>
            <a:endCxn id="307" idx="2"/>
          </p:cNvCxnSpPr>
          <p:nvPr/>
        </p:nvCxnSpPr>
        <p:spPr>
          <a:xfrm rot="16200000" flipH="1">
            <a:off x="5440067" y="4408665"/>
            <a:ext cx="696597" cy="1050735"/>
          </a:xfrm>
          <a:prstGeom prst="bentConnector2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コネクタ: カギ線 107">
            <a:extLst>
              <a:ext uri="{FF2B5EF4-FFF2-40B4-BE49-F238E27FC236}">
                <a16:creationId xmlns:a16="http://schemas.microsoft.com/office/drawing/2014/main" id="{65679A24-8E5C-BB25-7BD4-818140BE2FB5}"/>
              </a:ext>
            </a:extLst>
          </p:cNvPr>
          <p:cNvCxnSpPr>
            <a:cxnSpLocks/>
            <a:stCxn id="88" idx="1"/>
            <a:endCxn id="252" idx="2"/>
          </p:cNvCxnSpPr>
          <p:nvPr/>
        </p:nvCxnSpPr>
        <p:spPr>
          <a:xfrm rot="5400000" flipH="1" flipV="1">
            <a:off x="6541035" y="1946595"/>
            <a:ext cx="1313956" cy="3870031"/>
          </a:xfrm>
          <a:prstGeom prst="bentConnector3">
            <a:avLst>
              <a:gd name="adj1" fmla="val 59077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コネクタ: カギ線 116">
            <a:extLst>
              <a:ext uri="{FF2B5EF4-FFF2-40B4-BE49-F238E27FC236}">
                <a16:creationId xmlns:a16="http://schemas.microsoft.com/office/drawing/2014/main" id="{66BB5C22-AC2F-B69E-165F-6CE7AD7CBBC6}"/>
              </a:ext>
            </a:extLst>
          </p:cNvPr>
          <p:cNvCxnSpPr>
            <a:cxnSpLocks/>
            <a:stCxn id="88" idx="1"/>
            <a:endCxn id="251" idx="1"/>
          </p:cNvCxnSpPr>
          <p:nvPr/>
        </p:nvCxnSpPr>
        <p:spPr>
          <a:xfrm rot="5400000" flipH="1" flipV="1">
            <a:off x="5209687" y="3019523"/>
            <a:ext cx="1572376" cy="1465755"/>
          </a:xfrm>
          <a:prstGeom prst="bentConnector3">
            <a:avLst>
              <a:gd name="adj1" fmla="val 49368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コネクタ: カギ線 123">
            <a:extLst>
              <a:ext uri="{FF2B5EF4-FFF2-40B4-BE49-F238E27FC236}">
                <a16:creationId xmlns:a16="http://schemas.microsoft.com/office/drawing/2014/main" id="{97925B7E-AC22-D967-26FB-5169775D503D}"/>
              </a:ext>
            </a:extLst>
          </p:cNvPr>
          <p:cNvCxnSpPr>
            <a:cxnSpLocks/>
            <a:stCxn id="88" idx="1"/>
            <a:endCxn id="260" idx="1"/>
          </p:cNvCxnSpPr>
          <p:nvPr/>
        </p:nvCxnSpPr>
        <p:spPr>
          <a:xfrm rot="5400000" flipH="1" flipV="1">
            <a:off x="8057458" y="1139958"/>
            <a:ext cx="604170" cy="6193091"/>
          </a:xfrm>
          <a:prstGeom prst="bentConnector3">
            <a:avLst>
              <a:gd name="adj1" fmla="val 129611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コネクタ: カギ線 129">
            <a:extLst>
              <a:ext uri="{FF2B5EF4-FFF2-40B4-BE49-F238E27FC236}">
                <a16:creationId xmlns:a16="http://schemas.microsoft.com/office/drawing/2014/main" id="{8FF93DE4-D53D-9AA2-0110-F664A44C12E5}"/>
              </a:ext>
            </a:extLst>
          </p:cNvPr>
          <p:cNvCxnSpPr>
            <a:cxnSpLocks/>
            <a:stCxn id="88" idx="1"/>
            <a:endCxn id="259" idx="1"/>
          </p:cNvCxnSpPr>
          <p:nvPr/>
        </p:nvCxnSpPr>
        <p:spPr>
          <a:xfrm rot="5400000" flipH="1" flipV="1">
            <a:off x="7049321" y="2139229"/>
            <a:ext cx="613036" cy="4185683"/>
          </a:xfrm>
          <a:prstGeom prst="bentConnector3">
            <a:avLst>
              <a:gd name="adj1" fmla="val 127562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コネクタ: カギ線 140">
            <a:extLst>
              <a:ext uri="{FF2B5EF4-FFF2-40B4-BE49-F238E27FC236}">
                <a16:creationId xmlns:a16="http://schemas.microsoft.com/office/drawing/2014/main" id="{AFCD4568-1AD3-B2BC-36E6-0205EB5A723F}"/>
              </a:ext>
            </a:extLst>
          </p:cNvPr>
          <p:cNvCxnSpPr>
            <a:cxnSpLocks/>
            <a:stCxn id="88" idx="1"/>
            <a:endCxn id="258" idx="1"/>
          </p:cNvCxnSpPr>
          <p:nvPr/>
        </p:nvCxnSpPr>
        <p:spPr>
          <a:xfrm rot="5400000" flipH="1" flipV="1">
            <a:off x="6136408" y="3048094"/>
            <a:ext cx="617084" cy="2363905"/>
          </a:xfrm>
          <a:prstGeom prst="bentConnector3">
            <a:avLst>
              <a:gd name="adj1" fmla="val 125769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コネクタ: カギ線 160">
            <a:extLst>
              <a:ext uri="{FF2B5EF4-FFF2-40B4-BE49-F238E27FC236}">
                <a16:creationId xmlns:a16="http://schemas.microsoft.com/office/drawing/2014/main" id="{30957677-CECB-4A25-1E27-CB79194667B0}"/>
              </a:ext>
            </a:extLst>
          </p:cNvPr>
          <p:cNvCxnSpPr>
            <a:cxnSpLocks/>
            <a:stCxn id="88" idx="2"/>
            <a:endCxn id="376" idx="6"/>
          </p:cNvCxnSpPr>
          <p:nvPr/>
        </p:nvCxnSpPr>
        <p:spPr>
          <a:xfrm rot="10800000">
            <a:off x="3106380" y="3514822"/>
            <a:ext cx="2146854" cy="1047340"/>
          </a:xfrm>
          <a:prstGeom prst="bentConnector3">
            <a:avLst>
              <a:gd name="adj1" fmla="val 68981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C86C7A5D-C25E-9182-CE1B-F4BFA09D1838}"/>
              </a:ext>
            </a:extLst>
          </p:cNvPr>
          <p:cNvSpPr txBox="1"/>
          <p:nvPr/>
        </p:nvSpPr>
        <p:spPr>
          <a:xfrm>
            <a:off x="9090390" y="3317365"/>
            <a:ext cx="9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Perm EC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F3F16387-27AC-8880-613C-9A420E6B4E95}"/>
              </a:ext>
            </a:extLst>
          </p:cNvPr>
          <p:cNvSpPr txBox="1"/>
          <p:nvPr/>
        </p:nvSpPr>
        <p:spPr>
          <a:xfrm>
            <a:off x="4859134" y="2018799"/>
            <a:ext cx="98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Perm EC</a:t>
            </a:r>
            <a:endParaRPr kumimoji="1" lang="ja-JP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59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Work001 (OCWD) </a:t>
            </a:r>
            <a:r>
              <a:rPr lang="ja-JP" altLang="en-US" dirty="0"/>
              <a:t>：最適化変数</a:t>
            </a:r>
          </a:p>
        </p:txBody>
      </p:sp>
      <p:graphicFrame>
        <p:nvGraphicFramePr>
          <p:cNvPr id="12" name="表 16">
            <a:extLst>
              <a:ext uri="{FF2B5EF4-FFF2-40B4-BE49-F238E27FC236}">
                <a16:creationId xmlns:a16="http://schemas.microsoft.com/office/drawing/2014/main" id="{68DC205B-C601-6E84-ECED-1B0B37627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96069"/>
              </p:ext>
            </p:extLst>
          </p:nvPr>
        </p:nvGraphicFramePr>
        <p:xfrm>
          <a:off x="114612" y="854908"/>
          <a:ext cx="727095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767">
                  <a:extLst>
                    <a:ext uri="{9D8B030D-6E8A-4147-A177-3AD203B41FA5}">
                      <a16:colId xmlns:a16="http://schemas.microsoft.com/office/drawing/2014/main" val="3907095020"/>
                    </a:ext>
                  </a:extLst>
                </a:gridCol>
                <a:gridCol w="994635">
                  <a:extLst>
                    <a:ext uri="{9D8B030D-6E8A-4147-A177-3AD203B41FA5}">
                      <a16:colId xmlns:a16="http://schemas.microsoft.com/office/drawing/2014/main" val="2294459047"/>
                    </a:ext>
                  </a:extLst>
                </a:gridCol>
                <a:gridCol w="2506101">
                  <a:extLst>
                    <a:ext uri="{9D8B030D-6E8A-4147-A177-3AD203B41FA5}">
                      <a16:colId xmlns:a16="http://schemas.microsoft.com/office/drawing/2014/main" val="1839276127"/>
                    </a:ext>
                  </a:extLst>
                </a:gridCol>
                <a:gridCol w="2216454">
                  <a:extLst>
                    <a:ext uri="{9D8B030D-6E8A-4147-A177-3AD203B41FA5}">
                      <a16:colId xmlns:a16="http://schemas.microsoft.com/office/drawing/2014/main" val="4124636105"/>
                    </a:ext>
                  </a:extLst>
                </a:gridCol>
              </a:tblGrid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Family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ID No.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Description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Var / Param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1978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ID000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Sulfuric Acid Usage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Opt.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277787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Threshold Inhibitor Usage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Opt.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71279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Feed Conductivity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554726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Feed TOC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63129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Feed Temperature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336489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Feed pH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52090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B01 Stage1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Feed Pressure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361141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B01 Stage1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Feed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874604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B01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Feed Pressure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616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B01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Feed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67291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B01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Feed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448231"/>
                  </a:ext>
                </a:extLst>
              </a:tr>
            </a:tbl>
          </a:graphicData>
        </a:graphic>
      </p:graphicFrame>
      <p:graphicFrame>
        <p:nvGraphicFramePr>
          <p:cNvPr id="2" name="表 16">
            <a:extLst>
              <a:ext uri="{FF2B5EF4-FFF2-40B4-BE49-F238E27FC236}">
                <a16:creationId xmlns:a16="http://schemas.microsoft.com/office/drawing/2014/main" id="{CA0573D5-9119-7353-A7B5-96B4744A7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7297"/>
              </p:ext>
            </p:extLst>
          </p:nvPr>
        </p:nvGraphicFramePr>
        <p:xfrm>
          <a:off x="7526066" y="854908"/>
          <a:ext cx="728048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201">
                  <a:extLst>
                    <a:ext uri="{9D8B030D-6E8A-4147-A177-3AD203B41FA5}">
                      <a16:colId xmlns:a16="http://schemas.microsoft.com/office/drawing/2014/main" val="3907095020"/>
                    </a:ext>
                  </a:extLst>
                </a:gridCol>
                <a:gridCol w="1274201">
                  <a:extLst>
                    <a:ext uri="{9D8B030D-6E8A-4147-A177-3AD203B41FA5}">
                      <a16:colId xmlns:a16="http://schemas.microsoft.com/office/drawing/2014/main" val="2294459047"/>
                    </a:ext>
                  </a:extLst>
                </a:gridCol>
                <a:gridCol w="2506101">
                  <a:extLst>
                    <a:ext uri="{9D8B030D-6E8A-4147-A177-3AD203B41FA5}">
                      <a16:colId xmlns:a16="http://schemas.microsoft.com/office/drawing/2014/main" val="1839276127"/>
                    </a:ext>
                  </a:extLst>
                </a:gridCol>
                <a:gridCol w="2225978">
                  <a:extLst>
                    <a:ext uri="{9D8B030D-6E8A-4147-A177-3AD203B41FA5}">
                      <a16:colId xmlns:a16="http://schemas.microsoft.com/office/drawing/2014/main" val="4124636105"/>
                    </a:ext>
                  </a:extLst>
                </a:gridCol>
              </a:tblGrid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Family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ID No.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Description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Var / Param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1978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Permeate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277787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Feed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252116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Permeate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563072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Feed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093582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Permeate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57761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Total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ID4000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Permeate TOC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71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58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09F6606F-A000-40A0-B8E0-3A6F19DC527B}"/>
                  </a:ext>
                </a:extLst>
              </p:cNvPr>
              <p:cNvSpPr txBox="1"/>
              <p:nvPr/>
            </p:nvSpPr>
            <p:spPr>
              <a:xfrm>
                <a:off x="1395936" y="1368944"/>
                <a:ext cx="3078228" cy="78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000[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09F6606F-A000-40A0-B8E0-3A6F19DC5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936" y="1368944"/>
                <a:ext cx="3078228" cy="784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Work001 (OCWD) </a:t>
            </a:r>
            <a:r>
              <a:rPr lang="ja-JP" altLang="en-US" dirty="0"/>
              <a:t>：最適化問題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A5D7B51-339F-136B-5ED3-157E6C19AC20}"/>
                  </a:ext>
                </a:extLst>
              </p:cNvPr>
              <p:cNvSpPr txBox="1"/>
              <p:nvPr/>
            </p:nvSpPr>
            <p:spPr>
              <a:xfrm>
                <a:off x="6954459" y="1521689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000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A5D7B51-339F-136B-5ED3-157E6C19A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459" y="1521689"/>
                <a:ext cx="2053464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A85D76-7208-31C5-1075-AFE634FC7FB7}"/>
              </a:ext>
            </a:extLst>
          </p:cNvPr>
          <p:cNvSpPr txBox="1"/>
          <p:nvPr/>
        </p:nvSpPr>
        <p:spPr>
          <a:xfrm>
            <a:off x="6845268" y="1186700"/>
            <a:ext cx="2534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b="1" dirty="0"/>
              <a:t>Lower and Upper limit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26BC507-2745-616D-0DD0-76577DD1FA61}"/>
                  </a:ext>
                </a:extLst>
              </p:cNvPr>
              <p:cNvSpPr txBox="1"/>
              <p:nvPr/>
            </p:nvSpPr>
            <p:spPr>
              <a:xfrm>
                <a:off x="7120763" y="4899784"/>
                <a:ext cx="3990085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60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perm</m:t>
                              </m:r>
                            </m:sub>
                          </m:sSub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∗100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26BC507-2745-616D-0DD0-76577DD1F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763" y="4899784"/>
                <a:ext cx="3990085" cy="615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69CC78-074C-2EB0-796E-94D19ACD744F}"/>
                  </a:ext>
                </a:extLst>
              </p:cNvPr>
              <p:cNvSpPr txBox="1"/>
              <p:nvPr/>
            </p:nvSpPr>
            <p:spPr>
              <a:xfrm>
                <a:off x="7206581" y="4139285"/>
                <a:ext cx="2053464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ja-JP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𝑇𝑂𝐶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160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]≤15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69CC78-074C-2EB0-796E-94D19ACD7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1" y="4139285"/>
                <a:ext cx="2053464" cy="360483"/>
              </a:xfrm>
              <a:prstGeom prst="rect">
                <a:avLst/>
              </a:prstGeom>
              <a:blipFill>
                <a:blip r:embed="rId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A6F498B-D3CF-7C9F-E712-025105F76883}"/>
              </a:ext>
            </a:extLst>
          </p:cNvPr>
          <p:cNvSpPr txBox="1"/>
          <p:nvPr/>
        </p:nvSpPr>
        <p:spPr>
          <a:xfrm>
            <a:off x="6835743" y="2524677"/>
            <a:ext cx="2611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b="1" dirty="0"/>
              <a:t>Fluctuation range limit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EB71236-959A-8C95-1175-3DCD6B5DCD74}"/>
                  </a:ext>
                </a:extLst>
              </p:cNvPr>
              <p:cNvSpPr txBox="1"/>
              <p:nvPr/>
            </p:nvSpPr>
            <p:spPr>
              <a:xfrm>
                <a:off x="756489" y="3073681"/>
                <a:ext cx="3613996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000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EB71236-959A-8C95-1175-3DCD6B5DC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9" y="3073681"/>
                <a:ext cx="3613996" cy="360483"/>
              </a:xfrm>
              <a:prstGeom prst="rect">
                <a:avLst/>
              </a:prstGeom>
              <a:blipFill>
                <a:blip r:embed="rId6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D9BF18C-C869-EC81-C097-E880D68D369B}"/>
              </a:ext>
            </a:extLst>
          </p:cNvPr>
          <p:cNvSpPr txBox="1"/>
          <p:nvPr/>
        </p:nvSpPr>
        <p:spPr>
          <a:xfrm>
            <a:off x="620921" y="2646622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Prediction Model (Black Box)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73E1EB5-180B-9D58-EF7B-423F219B4769}"/>
                  </a:ext>
                </a:extLst>
              </p:cNvPr>
              <p:cNvSpPr txBox="1"/>
              <p:nvPr/>
            </p:nvSpPr>
            <p:spPr>
              <a:xfrm>
                <a:off x="7373259" y="2852398"/>
                <a:ext cx="34446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73E1EB5-180B-9D58-EF7B-423F219B4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259" y="2852398"/>
                <a:ext cx="344464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B2A1305-15A7-C1D7-E8D1-892519A5AB58}"/>
                  </a:ext>
                </a:extLst>
              </p:cNvPr>
              <p:cNvSpPr txBox="1"/>
              <p:nvPr/>
            </p:nvSpPr>
            <p:spPr>
              <a:xfrm>
                <a:off x="7206581" y="3781269"/>
                <a:ext cx="2226859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en-US" altLang="ja-JP" sz="160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]≤50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B2A1305-15A7-C1D7-E8D1-892519A5A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1" y="3781269"/>
                <a:ext cx="2226859" cy="360483"/>
              </a:xfrm>
              <a:prstGeom prst="rect">
                <a:avLst/>
              </a:prstGeom>
              <a:blipFill>
                <a:blip r:embed="rId8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6BBD2F2-6C5B-EB6A-4EF7-8EE63AFFBF38}"/>
                  </a:ext>
                </a:extLst>
              </p:cNvPr>
              <p:cNvSpPr txBox="1"/>
              <p:nvPr/>
            </p:nvSpPr>
            <p:spPr>
              <a:xfrm>
                <a:off x="7120764" y="5505847"/>
                <a:ext cx="3990084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50≤</m:t>
                      </m:r>
                      <m:f>
                        <m:f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𝑇𝑂𝐶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160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perm</m:t>
                              </m:r>
                            </m:sub>
                          </m:sSub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∗10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6BBD2F2-6C5B-EB6A-4EF7-8EE63AFFB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764" y="5505847"/>
                <a:ext cx="3990084" cy="615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146EDF-EC6F-A094-811F-8CB695C97015}"/>
              </a:ext>
            </a:extLst>
          </p:cNvPr>
          <p:cNvSpPr txBox="1"/>
          <p:nvPr/>
        </p:nvSpPr>
        <p:spPr>
          <a:xfrm>
            <a:off x="6864317" y="3445535"/>
            <a:ext cx="2790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b="1" dirty="0"/>
              <a:t>Output limit (Black Box)</a:t>
            </a:r>
            <a:endParaRPr kumimoji="1" lang="ja-JP" altLang="en-US" sz="14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86C3B6-B9A7-5FE0-B19A-2E768F5A1B8B}"/>
              </a:ext>
            </a:extLst>
          </p:cNvPr>
          <p:cNvSpPr txBox="1"/>
          <p:nvPr/>
        </p:nvSpPr>
        <p:spPr>
          <a:xfrm>
            <a:off x="574205" y="1050373"/>
            <a:ext cx="2241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Objective Function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44D402-1FC8-8E53-5D47-00E6275CF09B}"/>
              </a:ext>
            </a:extLst>
          </p:cNvPr>
          <p:cNvSpPr txBox="1"/>
          <p:nvPr/>
        </p:nvSpPr>
        <p:spPr>
          <a:xfrm>
            <a:off x="6764548" y="810759"/>
            <a:ext cx="2501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Constraint Conditions</a:t>
            </a:r>
            <a:endParaRPr kumimoji="1" lang="ja-JP" altLang="en-US" sz="1400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A242BA8-5CBF-D9CC-5AE5-124D1F676BDB}"/>
              </a:ext>
            </a:extLst>
          </p:cNvPr>
          <p:cNvSpPr/>
          <p:nvPr/>
        </p:nvSpPr>
        <p:spPr>
          <a:xfrm>
            <a:off x="593255" y="1016469"/>
            <a:ext cx="5022616" cy="12600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787DCAE-5A4D-2A3D-C5C1-FFCFCA70A927}"/>
              </a:ext>
            </a:extLst>
          </p:cNvPr>
          <p:cNvSpPr/>
          <p:nvPr/>
        </p:nvSpPr>
        <p:spPr>
          <a:xfrm>
            <a:off x="593254" y="2531038"/>
            <a:ext cx="5034454" cy="30168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6412162-D1A3-67C2-08A3-BEDE23370FE1}"/>
                  </a:ext>
                </a:extLst>
              </p:cNvPr>
              <p:cNvSpPr txBox="1"/>
              <p:nvPr/>
            </p:nvSpPr>
            <p:spPr>
              <a:xfrm>
                <a:off x="756489" y="3566495"/>
                <a:ext cx="3613996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𝑇𝑂𝐶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000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6412162-D1A3-67C2-08A3-BEDE23370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9" y="3566495"/>
                <a:ext cx="3613996" cy="360483"/>
              </a:xfrm>
              <a:prstGeom prst="rect">
                <a:avLst/>
              </a:prstGeom>
              <a:blipFill>
                <a:blip r:embed="rId10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0F0EAC6-2960-55EF-187A-A6FD124919EE}"/>
                  </a:ext>
                </a:extLst>
              </p:cNvPr>
              <p:cNvSpPr txBox="1"/>
              <p:nvPr/>
            </p:nvSpPr>
            <p:spPr>
              <a:xfrm>
                <a:off x="756489" y="4040259"/>
                <a:ext cx="45584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𝐹𝑜𝑢𝑙𝑖𝑛𝑔</m:t>
                      </m:r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[1]=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003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0F0EAC6-2960-55EF-187A-A6FD12491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9" y="4040259"/>
                <a:ext cx="4558461" cy="338554"/>
              </a:xfrm>
              <a:prstGeom prst="rect">
                <a:avLst/>
              </a:prstGeom>
              <a:blipFill>
                <a:blip r:embed="rId1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6842B7B-E9A8-9E73-1E5E-D8578F46ED1B}"/>
                  </a:ext>
                </a:extLst>
              </p:cNvPr>
              <p:cNvSpPr txBox="1"/>
              <p:nvPr/>
            </p:nvSpPr>
            <p:spPr>
              <a:xfrm>
                <a:off x="4370484" y="3053843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6842B7B-E9A8-9E73-1E5E-D8578F46E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84" y="3053843"/>
                <a:ext cx="125722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DFEECE6-DAC1-20CD-8F51-DA044547EE81}"/>
                  </a:ext>
                </a:extLst>
              </p:cNvPr>
              <p:cNvSpPr txBox="1"/>
              <p:nvPr/>
            </p:nvSpPr>
            <p:spPr>
              <a:xfrm>
                <a:off x="4370484" y="3556852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DFEECE6-DAC1-20CD-8F51-DA044547E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84" y="3556852"/>
                <a:ext cx="125722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7F9F86D-9B3E-DC16-477D-4C00FD7E401C}"/>
                  </a:ext>
                </a:extLst>
              </p:cNvPr>
              <p:cNvSpPr txBox="1"/>
              <p:nvPr/>
            </p:nvSpPr>
            <p:spPr>
              <a:xfrm>
                <a:off x="756488" y="4849399"/>
                <a:ext cx="4225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𝐹𝑜𝑢𝑙𝑖𝑛𝑔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𝐹𝑜𝑢𝑙𝑖𝑛𝑔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004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7F9F86D-9B3E-DC16-477D-4C00FD7E4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8" y="4849399"/>
                <a:ext cx="4225087" cy="338554"/>
              </a:xfrm>
              <a:prstGeom prst="rect">
                <a:avLst/>
              </a:prstGeom>
              <a:blipFill>
                <a:blip r:embed="rId1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EEA5D11-7168-980C-3908-265EED94EEF7}"/>
                  </a:ext>
                </a:extLst>
              </p:cNvPr>
              <p:cNvSpPr txBox="1"/>
              <p:nvPr/>
            </p:nvSpPr>
            <p:spPr>
              <a:xfrm>
                <a:off x="4105275" y="5147224"/>
                <a:ext cx="15105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EEA5D11-7168-980C-3908-265EED94E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5" y="5147224"/>
                <a:ext cx="151059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42FE8F9-B0EF-A410-7C3E-B75A2E17D70D}"/>
              </a:ext>
            </a:extLst>
          </p:cNvPr>
          <p:cNvSpPr/>
          <p:nvPr/>
        </p:nvSpPr>
        <p:spPr>
          <a:xfrm>
            <a:off x="6807167" y="1140865"/>
            <a:ext cx="4492530" cy="11926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924A8D2-51A6-F5E6-3187-D9A449793A43}"/>
                  </a:ext>
                </a:extLst>
              </p:cNvPr>
              <p:cNvSpPr txBox="1"/>
              <p:nvPr/>
            </p:nvSpPr>
            <p:spPr>
              <a:xfrm>
                <a:off x="10148402" y="1140865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924A8D2-51A6-F5E6-3187-D9A449793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402" y="1140865"/>
                <a:ext cx="1257224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C964B46-A5C0-6BA2-3106-2A56F3F891CD}"/>
                  </a:ext>
                </a:extLst>
              </p:cNvPr>
              <p:cNvSpPr txBox="1"/>
              <p:nvPr/>
            </p:nvSpPr>
            <p:spPr>
              <a:xfrm>
                <a:off x="9822447" y="2500324"/>
                <a:ext cx="15651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C964B46-A5C0-6BA2-3106-2A56F3F8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447" y="2500324"/>
                <a:ext cx="1565196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0F0DFB5-AD46-BAD6-46A2-93B017D163E5}"/>
                  </a:ext>
                </a:extLst>
              </p:cNvPr>
              <p:cNvSpPr txBox="1"/>
              <p:nvPr/>
            </p:nvSpPr>
            <p:spPr>
              <a:xfrm>
                <a:off x="10130419" y="3414758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0F0DFB5-AD46-BAD6-46A2-93B017D16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419" y="3414758"/>
                <a:ext cx="1257224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3F2AEC3D-63BE-1828-AC85-DCEBB2949F5C}"/>
              </a:ext>
            </a:extLst>
          </p:cNvPr>
          <p:cNvSpPr/>
          <p:nvPr/>
        </p:nvSpPr>
        <p:spPr>
          <a:xfrm>
            <a:off x="6807167" y="2451602"/>
            <a:ext cx="4492530" cy="7869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C507618A-7119-7293-4461-409A6CC50EC6}"/>
              </a:ext>
            </a:extLst>
          </p:cNvPr>
          <p:cNvSpPr/>
          <p:nvPr/>
        </p:nvSpPr>
        <p:spPr>
          <a:xfrm>
            <a:off x="6807167" y="3354444"/>
            <a:ext cx="4492530" cy="27891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E857719F-EDBB-8CDE-A00C-BE374D380925}"/>
              </a:ext>
            </a:extLst>
          </p:cNvPr>
          <p:cNvSpPr txBox="1"/>
          <p:nvPr/>
        </p:nvSpPr>
        <p:spPr>
          <a:xfrm>
            <a:off x="620921" y="5614604"/>
            <a:ext cx="281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chemeClr val="accent3"/>
                </a:solidFill>
              </a:rPr>
              <a:t>緑：</a:t>
            </a:r>
            <a:r>
              <a:rPr kumimoji="1" lang="en-US" altLang="ja-JP" sz="1600" dirty="0">
                <a:solidFill>
                  <a:schemeClr val="accent3"/>
                </a:solidFill>
              </a:rPr>
              <a:t>Fixed Parameter</a:t>
            </a:r>
          </a:p>
          <a:p>
            <a:r>
              <a:rPr kumimoji="1" lang="ja-JP" altLang="en-US" sz="1600" dirty="0">
                <a:solidFill>
                  <a:schemeClr val="accent4"/>
                </a:solidFill>
              </a:rPr>
              <a:t>赤：</a:t>
            </a:r>
            <a:r>
              <a:rPr kumimoji="1" lang="en-US" altLang="ja-JP" sz="1600" dirty="0">
                <a:solidFill>
                  <a:schemeClr val="accent4"/>
                </a:solidFill>
              </a:rPr>
              <a:t>Intermediate Variable</a:t>
            </a:r>
            <a:endParaRPr kumimoji="1" lang="ja-JP" altLang="en-US" sz="16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1DC7482-FAF6-8580-7AE6-041FF27C3FEE}"/>
                  </a:ext>
                </a:extLst>
              </p:cNvPr>
              <p:cNvSpPr txBox="1"/>
              <p:nvPr/>
            </p:nvSpPr>
            <p:spPr>
              <a:xfrm>
                <a:off x="6958982" y="1918607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003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1DC7482-FAF6-8580-7AE6-041FF27C3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982" y="1918607"/>
                <a:ext cx="2053464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177C368D-7CAF-6CD5-F7BB-FB92D1DBDB5E}"/>
                  </a:ext>
                </a:extLst>
              </p:cNvPr>
              <p:cNvSpPr txBox="1"/>
              <p:nvPr/>
            </p:nvSpPr>
            <p:spPr>
              <a:xfrm>
                <a:off x="9177010" y="1526751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301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177C368D-7CAF-6CD5-F7BB-FB92D1DBD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010" y="1526751"/>
                <a:ext cx="2053464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15F7B563-5F51-CCA8-D602-18D630075822}"/>
                  </a:ext>
                </a:extLst>
              </p:cNvPr>
              <p:cNvSpPr txBox="1"/>
              <p:nvPr/>
            </p:nvSpPr>
            <p:spPr>
              <a:xfrm>
                <a:off x="2257425" y="4434003"/>
                <a:ext cx="3057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15F7B563-5F51-CCA8-D602-18D630075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425" y="4434003"/>
                <a:ext cx="3057525" cy="338554"/>
              </a:xfrm>
              <a:prstGeom prst="rect">
                <a:avLst/>
              </a:prstGeom>
              <a:blipFill>
                <a:blip r:embed="rId2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4663CDC2-F410-32E3-7BD4-73EC989E7941}"/>
                  </a:ext>
                </a:extLst>
              </p:cNvPr>
              <p:cNvSpPr txBox="1"/>
              <p:nvPr/>
            </p:nvSpPr>
            <p:spPr>
              <a:xfrm>
                <a:off x="7206581" y="4519534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𝑓𝑜𝑢𝑙𝑖𝑛𝑔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]≤0.9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4663CDC2-F410-32E3-7BD4-73EC989E7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1" y="4519534"/>
                <a:ext cx="2053464" cy="338554"/>
              </a:xfrm>
              <a:prstGeom prst="rect">
                <a:avLst/>
              </a:prstGeom>
              <a:blipFill>
                <a:blip r:embed="rId2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94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Work001 (OCWD) </a:t>
            </a:r>
            <a:r>
              <a:rPr lang="ja-JP" altLang="en-US" dirty="0"/>
              <a:t>：問題規模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 16">
                <a:extLst>
                  <a:ext uri="{FF2B5EF4-FFF2-40B4-BE49-F238E27FC236}">
                    <a16:creationId xmlns:a16="http://schemas.microsoft.com/office/drawing/2014/main" id="{68DC205B-C601-6E84-ECED-1B0B376278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6816313"/>
                  </p:ext>
                </p:extLst>
              </p:nvPr>
            </p:nvGraphicFramePr>
            <p:xfrm>
              <a:off x="1576386" y="2656591"/>
              <a:ext cx="9396413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3848">
                      <a:extLst>
                        <a:ext uri="{9D8B030D-6E8A-4147-A177-3AD203B41FA5}">
                          <a16:colId xmlns:a16="http://schemas.microsoft.com/office/drawing/2014/main" val="3907095020"/>
                        </a:ext>
                      </a:extLst>
                    </a:gridCol>
                    <a:gridCol w="2936764">
                      <a:extLst>
                        <a:ext uri="{9D8B030D-6E8A-4147-A177-3AD203B41FA5}">
                          <a16:colId xmlns:a16="http://schemas.microsoft.com/office/drawing/2014/main" val="2294459047"/>
                        </a:ext>
                      </a:extLst>
                    </a:gridCol>
                    <a:gridCol w="3935801">
                      <a:extLst>
                        <a:ext uri="{9D8B030D-6E8A-4147-A177-3AD203B41FA5}">
                          <a16:colId xmlns:a16="http://schemas.microsoft.com/office/drawing/2014/main" val="1839276127"/>
                        </a:ext>
                      </a:extLst>
                    </a:gridCol>
                  </a:tblGrid>
                  <a:tr h="272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Timestep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Total Opt. Variable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Num of Constraints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0231978"/>
                      </a:ext>
                    </a:extLst>
                  </a:tr>
                  <a:tr h="2728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4008241"/>
                      </a:ext>
                    </a:extLst>
                  </a:tr>
                  <a:tr h="272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48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144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431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8486214"/>
                      </a:ext>
                    </a:extLst>
                  </a:tr>
                  <a:tr h="272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96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288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863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45835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 16">
                <a:extLst>
                  <a:ext uri="{FF2B5EF4-FFF2-40B4-BE49-F238E27FC236}">
                    <a16:creationId xmlns:a16="http://schemas.microsoft.com/office/drawing/2014/main" id="{68DC205B-C601-6E84-ECED-1B0B376278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6816313"/>
                  </p:ext>
                </p:extLst>
              </p:nvPr>
            </p:nvGraphicFramePr>
            <p:xfrm>
              <a:off x="1576386" y="2656591"/>
              <a:ext cx="9396413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3848">
                      <a:extLst>
                        <a:ext uri="{9D8B030D-6E8A-4147-A177-3AD203B41FA5}">
                          <a16:colId xmlns:a16="http://schemas.microsoft.com/office/drawing/2014/main" val="3907095020"/>
                        </a:ext>
                      </a:extLst>
                    </a:gridCol>
                    <a:gridCol w="2936764">
                      <a:extLst>
                        <a:ext uri="{9D8B030D-6E8A-4147-A177-3AD203B41FA5}">
                          <a16:colId xmlns:a16="http://schemas.microsoft.com/office/drawing/2014/main" val="2294459047"/>
                        </a:ext>
                      </a:extLst>
                    </a:gridCol>
                    <a:gridCol w="3935801">
                      <a:extLst>
                        <a:ext uri="{9D8B030D-6E8A-4147-A177-3AD203B41FA5}">
                          <a16:colId xmlns:a16="http://schemas.microsoft.com/office/drawing/2014/main" val="1839276127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Timestep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Total Opt. Variable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Num of Constraints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023197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2" t="-101786" r="-273188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6100" t="-101786" r="-134647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8854" t="-101786" r="-464" b="-21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40082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48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144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431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848621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96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288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863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45835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D5B772-86E9-D8B4-4094-35DA6F521317}"/>
              </a:ext>
            </a:extLst>
          </p:cNvPr>
          <p:cNvSpPr txBox="1"/>
          <p:nvPr/>
        </p:nvSpPr>
        <p:spPr>
          <a:xfrm>
            <a:off x="1125745" y="4531137"/>
            <a:ext cx="5313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600" dirty="0"/>
              <a:t>Period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2022/06/01 0:00 – 2022/06/03 0:00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30min time interval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97step (first step is all fixed)</a:t>
            </a:r>
            <a:endParaRPr kumimoji="1" lang="ja-JP" altLang="en-US" sz="1600" dirty="0"/>
          </a:p>
        </p:txBody>
      </p:sp>
      <p:graphicFrame>
        <p:nvGraphicFramePr>
          <p:cNvPr id="5" name="表 16">
            <a:extLst>
              <a:ext uri="{FF2B5EF4-FFF2-40B4-BE49-F238E27FC236}">
                <a16:creationId xmlns:a16="http://schemas.microsoft.com/office/drawing/2014/main" id="{6D2EEE80-1380-8926-EE70-B567662CA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085501"/>
              </p:ext>
            </p:extLst>
          </p:nvPr>
        </p:nvGraphicFramePr>
        <p:xfrm>
          <a:off x="1576386" y="1468720"/>
          <a:ext cx="939641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774">
                  <a:extLst>
                    <a:ext uri="{9D8B030D-6E8A-4147-A177-3AD203B41FA5}">
                      <a16:colId xmlns:a16="http://schemas.microsoft.com/office/drawing/2014/main" val="3907095020"/>
                    </a:ext>
                  </a:extLst>
                </a:gridCol>
                <a:gridCol w="3298242">
                  <a:extLst>
                    <a:ext uri="{9D8B030D-6E8A-4147-A177-3AD203B41FA5}">
                      <a16:colId xmlns:a16="http://schemas.microsoft.com/office/drawing/2014/main" val="2692324252"/>
                    </a:ext>
                  </a:extLst>
                </a:gridCol>
                <a:gridCol w="3201398">
                  <a:extLst>
                    <a:ext uri="{9D8B030D-6E8A-4147-A177-3AD203B41FA5}">
                      <a16:colId xmlns:a16="http://schemas.microsoft.com/office/drawing/2014/main" val="2843604281"/>
                    </a:ext>
                  </a:extLst>
                </a:gridCol>
              </a:tblGrid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Num of Opt. Variable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Num of Param.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Num of Intermediate Variable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1978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008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45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F4803CA9-5B8B-B805-BB53-970648D94F1C}"/>
              </a:ext>
            </a:extLst>
          </p:cNvPr>
          <p:cNvSpPr/>
          <p:nvPr/>
        </p:nvSpPr>
        <p:spPr>
          <a:xfrm>
            <a:off x="8588335" y="4954383"/>
            <a:ext cx="2656863" cy="8927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27CCA08-7EDC-B6B7-5C74-1BC291B31E2C}"/>
              </a:ext>
            </a:extLst>
          </p:cNvPr>
          <p:cNvSpPr/>
          <p:nvPr/>
        </p:nvSpPr>
        <p:spPr>
          <a:xfrm>
            <a:off x="4831339" y="4944134"/>
            <a:ext cx="2733674" cy="902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215B32A-77B0-FF70-0614-77B14BC4D460}"/>
              </a:ext>
            </a:extLst>
          </p:cNvPr>
          <p:cNvSpPr/>
          <p:nvPr/>
        </p:nvSpPr>
        <p:spPr>
          <a:xfrm>
            <a:off x="4831339" y="1495695"/>
            <a:ext cx="2733675" cy="88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9F6606F-A000-40A0-B8E0-3A6F19DC527B}"/>
              </a:ext>
            </a:extLst>
          </p:cNvPr>
          <p:cNvSpPr txBox="1"/>
          <p:nvPr/>
        </p:nvSpPr>
        <p:spPr>
          <a:xfrm>
            <a:off x="5319809" y="1596627"/>
            <a:ext cx="77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S1_EC</a:t>
            </a:r>
            <a:endParaRPr kumimoji="1" lang="ja-JP" altLang="en-US" sz="14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13C0FCF6-1118-4693-9803-E38BBAC572E9}"/>
              </a:ext>
            </a:extLst>
          </p:cNvPr>
          <p:cNvSpPr txBox="1"/>
          <p:nvPr/>
        </p:nvSpPr>
        <p:spPr>
          <a:xfrm>
            <a:off x="383727" y="1528786"/>
            <a:ext cx="1013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Sulfuric Acid Dosing</a:t>
            </a:r>
            <a:endParaRPr kumimoji="1" lang="ja-JP" altLang="en-US" sz="1200" dirty="0"/>
          </a:p>
        </p:txBody>
      </p:sp>
      <p:sp>
        <p:nvSpPr>
          <p:cNvPr id="105" name="六角形 104">
            <a:extLst>
              <a:ext uri="{FF2B5EF4-FFF2-40B4-BE49-F238E27FC236}">
                <a16:creationId xmlns:a16="http://schemas.microsoft.com/office/drawing/2014/main" id="{811D5CDB-0C56-4D2A-AA46-20F4266829A5}"/>
              </a:ext>
            </a:extLst>
          </p:cNvPr>
          <p:cNvSpPr/>
          <p:nvPr/>
        </p:nvSpPr>
        <p:spPr>
          <a:xfrm>
            <a:off x="5524841" y="1918695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A9D55E1E-A614-4BD9-AF68-1F34864A1234}"/>
              </a:ext>
            </a:extLst>
          </p:cNvPr>
          <p:cNvSpPr txBox="1"/>
          <p:nvPr/>
        </p:nvSpPr>
        <p:spPr>
          <a:xfrm>
            <a:off x="1271252" y="1643589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D60F21A-76AD-49D9-A6C1-AB0DDE7CDD5F}"/>
              </a:ext>
            </a:extLst>
          </p:cNvPr>
          <p:cNvSpPr txBox="1"/>
          <p:nvPr/>
        </p:nvSpPr>
        <p:spPr>
          <a:xfrm>
            <a:off x="6496565" y="1613123"/>
            <a:ext cx="66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S1_EC</a:t>
            </a:r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Work008 (LVMWD) </a:t>
            </a:r>
            <a:r>
              <a:rPr lang="ja-JP" altLang="en-US" dirty="0"/>
              <a:t>：フロー図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0638406-9EBD-AEA2-293D-E1A0524C615F}"/>
              </a:ext>
            </a:extLst>
          </p:cNvPr>
          <p:cNvSpPr txBox="1"/>
          <p:nvPr/>
        </p:nvSpPr>
        <p:spPr>
          <a:xfrm>
            <a:off x="1271252" y="2606548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8E0B2D-B7B9-6F47-010B-7CF41B76FCEC}"/>
              </a:ext>
            </a:extLst>
          </p:cNvPr>
          <p:cNvSpPr/>
          <p:nvPr/>
        </p:nvSpPr>
        <p:spPr>
          <a:xfrm>
            <a:off x="6630573" y="1908012"/>
            <a:ext cx="395976" cy="3798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D08CFBC-A8CD-CD93-3693-52440F01BBDD}"/>
              </a:ext>
            </a:extLst>
          </p:cNvPr>
          <p:cNvCxnSpPr>
            <a:cxnSpLocks/>
            <a:stCxn id="105" idx="0"/>
            <a:endCxn id="21" idx="1"/>
          </p:cNvCxnSpPr>
          <p:nvPr/>
        </p:nvCxnSpPr>
        <p:spPr>
          <a:xfrm>
            <a:off x="5920817" y="2097943"/>
            <a:ext cx="70975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98FBAEB2-1309-F0E0-53EB-5F1EE143E8AA}"/>
              </a:ext>
            </a:extLst>
          </p:cNvPr>
          <p:cNvCxnSpPr>
            <a:cxnSpLocks/>
            <a:stCxn id="203" idx="6"/>
            <a:endCxn id="102" idx="2"/>
          </p:cNvCxnSpPr>
          <p:nvPr/>
        </p:nvCxnSpPr>
        <p:spPr>
          <a:xfrm flipV="1">
            <a:off x="2479363" y="2219519"/>
            <a:ext cx="2983193" cy="461793"/>
          </a:xfrm>
          <a:prstGeom prst="bentConnector3">
            <a:avLst>
              <a:gd name="adj1" fmla="val 64049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09F79E8-8988-AD92-D2D4-49AEB6F72E1E}"/>
              </a:ext>
            </a:extLst>
          </p:cNvPr>
          <p:cNvSpPr txBox="1"/>
          <p:nvPr/>
        </p:nvSpPr>
        <p:spPr>
          <a:xfrm>
            <a:off x="1271252" y="3456424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円柱 123">
            <a:extLst>
              <a:ext uri="{FF2B5EF4-FFF2-40B4-BE49-F238E27FC236}">
                <a16:creationId xmlns:a16="http://schemas.microsoft.com/office/drawing/2014/main" id="{4202859E-FFFF-0AD7-D100-8D49D1589D89}"/>
              </a:ext>
            </a:extLst>
          </p:cNvPr>
          <p:cNvSpPr/>
          <p:nvPr/>
        </p:nvSpPr>
        <p:spPr>
          <a:xfrm>
            <a:off x="1904211" y="1542737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8" name="円柱 157">
            <a:extLst>
              <a:ext uri="{FF2B5EF4-FFF2-40B4-BE49-F238E27FC236}">
                <a16:creationId xmlns:a16="http://schemas.microsoft.com/office/drawing/2014/main" id="{88654019-C28F-123B-385C-05E3D5DC0293}"/>
              </a:ext>
            </a:extLst>
          </p:cNvPr>
          <p:cNvSpPr/>
          <p:nvPr/>
        </p:nvSpPr>
        <p:spPr>
          <a:xfrm>
            <a:off x="1904211" y="2534824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3" name="円柱 162">
            <a:extLst>
              <a:ext uri="{FF2B5EF4-FFF2-40B4-BE49-F238E27FC236}">
                <a16:creationId xmlns:a16="http://schemas.microsoft.com/office/drawing/2014/main" id="{795F6305-A66F-B236-1EEB-4688C3CB92FD}"/>
              </a:ext>
            </a:extLst>
          </p:cNvPr>
          <p:cNvSpPr/>
          <p:nvPr/>
        </p:nvSpPr>
        <p:spPr>
          <a:xfrm>
            <a:off x="1904211" y="3341168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93F2DCDC-8BBB-465B-B6B4-3238DE49ACD6}"/>
              </a:ext>
            </a:extLst>
          </p:cNvPr>
          <p:cNvSpPr txBox="1"/>
          <p:nvPr/>
        </p:nvSpPr>
        <p:spPr>
          <a:xfrm>
            <a:off x="1238689" y="1357383"/>
            <a:ext cx="7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accent6">
                    <a:lumMod val="50000"/>
                  </a:schemeClr>
                </a:solidFill>
              </a:rPr>
              <a:t>コスト元</a:t>
            </a:r>
            <a:endParaRPr kumimoji="1" lang="ja-JP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156FEBCC-09AC-CB3A-3B41-996A3B061346}"/>
              </a:ext>
            </a:extLst>
          </p:cNvPr>
          <p:cNvSpPr txBox="1"/>
          <p:nvPr/>
        </p:nvSpPr>
        <p:spPr>
          <a:xfrm>
            <a:off x="330360" y="2585287"/>
            <a:ext cx="1097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S1 Feed EC</a:t>
            </a:r>
            <a:endParaRPr kumimoji="1" lang="ja-JP" altLang="en-US" sz="120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659B62C0-2B04-C211-8286-8730903FCA53}"/>
              </a:ext>
            </a:extLst>
          </p:cNvPr>
          <p:cNvSpPr txBox="1"/>
          <p:nvPr/>
        </p:nvSpPr>
        <p:spPr>
          <a:xfrm>
            <a:off x="222373" y="3447300"/>
            <a:ext cx="12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Feed TOC</a:t>
            </a:r>
            <a:endParaRPr kumimoji="1" lang="ja-JP" altLang="en-US" sz="1200" dirty="0"/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28AEB66F-9A66-10F3-98B6-ADB7F9DEF207}"/>
              </a:ext>
            </a:extLst>
          </p:cNvPr>
          <p:cNvSpPr txBox="1"/>
          <p:nvPr/>
        </p:nvSpPr>
        <p:spPr>
          <a:xfrm>
            <a:off x="4756492" y="4983455"/>
            <a:ext cx="1403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透過</a:t>
            </a:r>
            <a:r>
              <a:rPr lang="en-US" altLang="ja-JP" sz="1400" dirty="0"/>
              <a:t>TOC</a:t>
            </a:r>
            <a:r>
              <a:rPr lang="ja-JP" altLang="en-US" sz="1400" dirty="0"/>
              <a:t>予測</a:t>
            </a:r>
            <a:endParaRPr kumimoji="1" lang="ja-JP" altLang="en-US" sz="1400" dirty="0"/>
          </a:p>
        </p:txBody>
      </p:sp>
      <p:sp>
        <p:nvSpPr>
          <p:cNvPr id="184" name="六角形 183">
            <a:extLst>
              <a:ext uri="{FF2B5EF4-FFF2-40B4-BE49-F238E27FC236}">
                <a16:creationId xmlns:a16="http://schemas.microsoft.com/office/drawing/2014/main" id="{4924AE17-5025-7DED-45D7-EDB7EC392A8B}"/>
              </a:ext>
            </a:extLst>
          </p:cNvPr>
          <p:cNvSpPr/>
          <p:nvPr/>
        </p:nvSpPr>
        <p:spPr>
          <a:xfrm>
            <a:off x="5248725" y="5337830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D24EAD83-7DAB-9173-7710-7ABC8EE72CDD}"/>
              </a:ext>
            </a:extLst>
          </p:cNvPr>
          <p:cNvSpPr/>
          <p:nvPr/>
        </p:nvSpPr>
        <p:spPr>
          <a:xfrm>
            <a:off x="6698859" y="5325872"/>
            <a:ext cx="395976" cy="3798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E688A4F2-C4DE-A272-CA1C-A6A7FBB3B818}"/>
              </a:ext>
            </a:extLst>
          </p:cNvPr>
          <p:cNvSpPr txBox="1"/>
          <p:nvPr/>
        </p:nvSpPr>
        <p:spPr>
          <a:xfrm>
            <a:off x="6541077" y="5054424"/>
            <a:ext cx="66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TOC</a:t>
            </a:r>
          </a:p>
        </p:txBody>
      </p:sp>
      <p:cxnSp>
        <p:nvCxnSpPr>
          <p:cNvPr id="188" name="直線矢印コネクタ 187">
            <a:extLst>
              <a:ext uri="{FF2B5EF4-FFF2-40B4-BE49-F238E27FC236}">
                <a16:creationId xmlns:a16="http://schemas.microsoft.com/office/drawing/2014/main" id="{720AA783-424D-C87E-9BEE-9B599DC259C9}"/>
              </a:ext>
            </a:extLst>
          </p:cNvPr>
          <p:cNvCxnSpPr>
            <a:cxnSpLocks/>
            <a:stCxn id="184" idx="0"/>
            <a:endCxn id="186" idx="1"/>
          </p:cNvCxnSpPr>
          <p:nvPr/>
        </p:nvCxnSpPr>
        <p:spPr>
          <a:xfrm flipV="1">
            <a:off x="5644701" y="5515803"/>
            <a:ext cx="1054158" cy="127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921EF461-8A33-3C15-DD19-284CD6CACB46}"/>
              </a:ext>
            </a:extLst>
          </p:cNvPr>
          <p:cNvSpPr/>
          <p:nvPr/>
        </p:nvSpPr>
        <p:spPr>
          <a:xfrm>
            <a:off x="357650" y="1283859"/>
            <a:ext cx="2574981" cy="47419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2" name="コネクタ: カギ線 191">
            <a:extLst>
              <a:ext uri="{FF2B5EF4-FFF2-40B4-BE49-F238E27FC236}">
                <a16:creationId xmlns:a16="http://schemas.microsoft.com/office/drawing/2014/main" id="{0F6AD4B0-833D-B547-FA7D-FD8EEDC0445E}"/>
              </a:ext>
            </a:extLst>
          </p:cNvPr>
          <p:cNvCxnSpPr>
            <a:cxnSpLocks/>
            <a:stCxn id="202" idx="6"/>
            <a:endCxn id="101" idx="2"/>
          </p:cNvCxnSpPr>
          <p:nvPr/>
        </p:nvCxnSpPr>
        <p:spPr>
          <a:xfrm>
            <a:off x="2479363" y="1643087"/>
            <a:ext cx="2983193" cy="328782"/>
          </a:xfrm>
          <a:prstGeom prst="bentConnector3">
            <a:avLst>
              <a:gd name="adj1" fmla="val 6341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コネクタ: カギ線 197">
            <a:extLst>
              <a:ext uri="{FF2B5EF4-FFF2-40B4-BE49-F238E27FC236}">
                <a16:creationId xmlns:a16="http://schemas.microsoft.com/office/drawing/2014/main" id="{3B4FC018-57F4-33EF-0BA3-5367C1540F20}"/>
              </a:ext>
            </a:extLst>
          </p:cNvPr>
          <p:cNvCxnSpPr>
            <a:cxnSpLocks/>
            <a:stCxn id="208" idx="6"/>
            <a:endCxn id="190" idx="2"/>
          </p:cNvCxnSpPr>
          <p:nvPr/>
        </p:nvCxnSpPr>
        <p:spPr>
          <a:xfrm>
            <a:off x="2479363" y="1814537"/>
            <a:ext cx="2657130" cy="3584920"/>
          </a:xfrm>
          <a:prstGeom prst="bentConnector3">
            <a:avLst>
              <a:gd name="adj1" fmla="val 40321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楕円 201">
            <a:extLst>
              <a:ext uri="{FF2B5EF4-FFF2-40B4-BE49-F238E27FC236}">
                <a16:creationId xmlns:a16="http://schemas.microsoft.com/office/drawing/2014/main" id="{B5321B4F-9365-9501-12AE-20741E04E1DB}"/>
              </a:ext>
            </a:extLst>
          </p:cNvPr>
          <p:cNvSpPr/>
          <p:nvPr/>
        </p:nvSpPr>
        <p:spPr>
          <a:xfrm>
            <a:off x="2412688" y="160974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3" name="楕円 202">
            <a:extLst>
              <a:ext uri="{FF2B5EF4-FFF2-40B4-BE49-F238E27FC236}">
                <a16:creationId xmlns:a16="http://schemas.microsoft.com/office/drawing/2014/main" id="{BD9199AD-40B4-6148-A3EF-7C4DD6196391}"/>
              </a:ext>
            </a:extLst>
          </p:cNvPr>
          <p:cNvSpPr/>
          <p:nvPr/>
        </p:nvSpPr>
        <p:spPr>
          <a:xfrm>
            <a:off x="2412688" y="264797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8" name="楕円 207">
            <a:extLst>
              <a:ext uri="{FF2B5EF4-FFF2-40B4-BE49-F238E27FC236}">
                <a16:creationId xmlns:a16="http://schemas.microsoft.com/office/drawing/2014/main" id="{58541EB0-B4BD-A869-9182-4983AED3AD70}"/>
              </a:ext>
            </a:extLst>
          </p:cNvPr>
          <p:cNvSpPr/>
          <p:nvPr/>
        </p:nvSpPr>
        <p:spPr>
          <a:xfrm>
            <a:off x="2412688" y="178119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0" name="楕円 209">
            <a:extLst>
              <a:ext uri="{FF2B5EF4-FFF2-40B4-BE49-F238E27FC236}">
                <a16:creationId xmlns:a16="http://schemas.microsoft.com/office/drawing/2014/main" id="{5F262630-0B96-8502-16BF-0E8C2472FA8C}"/>
              </a:ext>
            </a:extLst>
          </p:cNvPr>
          <p:cNvSpPr/>
          <p:nvPr/>
        </p:nvSpPr>
        <p:spPr>
          <a:xfrm>
            <a:off x="2412688" y="362904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20" name="コネクタ: カギ線 219">
            <a:extLst>
              <a:ext uri="{FF2B5EF4-FFF2-40B4-BE49-F238E27FC236}">
                <a16:creationId xmlns:a16="http://schemas.microsoft.com/office/drawing/2014/main" id="{6F997D5D-8B5B-E167-E621-4ABD72A955CA}"/>
              </a:ext>
            </a:extLst>
          </p:cNvPr>
          <p:cNvCxnSpPr>
            <a:cxnSpLocks/>
            <a:stCxn id="210" idx="6"/>
            <a:endCxn id="193" idx="2"/>
          </p:cNvCxnSpPr>
          <p:nvPr/>
        </p:nvCxnSpPr>
        <p:spPr>
          <a:xfrm>
            <a:off x="2479363" y="3662387"/>
            <a:ext cx="2657130" cy="1975195"/>
          </a:xfrm>
          <a:prstGeom prst="bentConnector3">
            <a:avLst>
              <a:gd name="adj1" fmla="val 4068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テキスト ボックス 228">
            <a:extLst>
              <a:ext uri="{FF2B5EF4-FFF2-40B4-BE49-F238E27FC236}">
                <a16:creationId xmlns:a16="http://schemas.microsoft.com/office/drawing/2014/main" id="{BB8787B6-C2F2-E7F9-A12D-D35F38E83243}"/>
              </a:ext>
            </a:extLst>
          </p:cNvPr>
          <p:cNvSpPr txBox="1"/>
          <p:nvPr/>
        </p:nvSpPr>
        <p:spPr>
          <a:xfrm>
            <a:off x="358720" y="832191"/>
            <a:ext cx="1065123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Feed</a:t>
            </a:r>
            <a:endParaRPr kumimoji="1" lang="ja-JP" altLang="en-US" sz="14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111707-F2B0-E96D-2E59-7461173ECE75}"/>
              </a:ext>
            </a:extLst>
          </p:cNvPr>
          <p:cNvSpPr txBox="1"/>
          <p:nvPr/>
        </p:nvSpPr>
        <p:spPr>
          <a:xfrm>
            <a:off x="8591552" y="5028543"/>
            <a:ext cx="127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fouling</a:t>
            </a:r>
            <a:r>
              <a:rPr lang="ja-JP" altLang="en-US" sz="1400" dirty="0"/>
              <a:t>予測</a:t>
            </a:r>
            <a:endParaRPr kumimoji="1" lang="ja-JP" altLang="en-US" sz="1400" dirty="0"/>
          </a:p>
        </p:txBody>
      </p:sp>
      <p:sp>
        <p:nvSpPr>
          <p:cNvPr id="6" name="六角形 5">
            <a:extLst>
              <a:ext uri="{FF2B5EF4-FFF2-40B4-BE49-F238E27FC236}">
                <a16:creationId xmlns:a16="http://schemas.microsoft.com/office/drawing/2014/main" id="{2B878547-FEEF-02E3-B708-27BBFFA50525}"/>
              </a:ext>
            </a:extLst>
          </p:cNvPr>
          <p:cNvSpPr/>
          <p:nvPr/>
        </p:nvSpPr>
        <p:spPr>
          <a:xfrm>
            <a:off x="9028226" y="5336713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7D25A53-87F1-6B6D-DE84-BEEDC0E3DC13}"/>
              </a:ext>
            </a:extLst>
          </p:cNvPr>
          <p:cNvSpPr/>
          <p:nvPr/>
        </p:nvSpPr>
        <p:spPr>
          <a:xfrm>
            <a:off x="10419708" y="5324568"/>
            <a:ext cx="395976" cy="3798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3850509-80A2-2CC0-F147-C5F3CC899900}"/>
              </a:ext>
            </a:extLst>
          </p:cNvPr>
          <p:cNvSpPr txBox="1"/>
          <p:nvPr/>
        </p:nvSpPr>
        <p:spPr>
          <a:xfrm>
            <a:off x="10299234" y="5032820"/>
            <a:ext cx="66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fouling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B66A5C9-69EC-5667-39EF-90AB3EE5627F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flipV="1">
            <a:off x="9424202" y="5514499"/>
            <a:ext cx="995506" cy="146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BC88DB-C90D-FC3C-4F97-B647ADDA20BD}"/>
              </a:ext>
            </a:extLst>
          </p:cNvPr>
          <p:cNvSpPr txBox="1"/>
          <p:nvPr/>
        </p:nvSpPr>
        <p:spPr>
          <a:xfrm>
            <a:off x="1271252" y="4265709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2A425C08-AC6D-A306-673A-CB299EEA12B3}"/>
              </a:ext>
            </a:extLst>
          </p:cNvPr>
          <p:cNvSpPr/>
          <p:nvPr/>
        </p:nvSpPr>
        <p:spPr>
          <a:xfrm>
            <a:off x="1904211" y="4150453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1567D14-EECE-192D-2A71-D1DC7854CAD1}"/>
              </a:ext>
            </a:extLst>
          </p:cNvPr>
          <p:cNvSpPr txBox="1"/>
          <p:nvPr/>
        </p:nvSpPr>
        <p:spPr>
          <a:xfrm>
            <a:off x="231899" y="4256585"/>
            <a:ext cx="119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Feed Pre</a:t>
            </a:r>
            <a:endParaRPr kumimoji="1" lang="ja-JP" altLang="en-US" sz="1200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F68A2B4-9DCC-093D-A3A7-33EBB06D2915}"/>
              </a:ext>
            </a:extLst>
          </p:cNvPr>
          <p:cNvSpPr/>
          <p:nvPr/>
        </p:nvSpPr>
        <p:spPr>
          <a:xfrm>
            <a:off x="2412688" y="433355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0281169-856D-BE80-9C75-6351257829B5}"/>
              </a:ext>
            </a:extLst>
          </p:cNvPr>
          <p:cNvCxnSpPr>
            <a:cxnSpLocks/>
            <a:stCxn id="16" idx="6"/>
            <a:endCxn id="83" idx="2"/>
          </p:cNvCxnSpPr>
          <p:nvPr/>
        </p:nvCxnSpPr>
        <p:spPr>
          <a:xfrm>
            <a:off x="2479363" y="4366897"/>
            <a:ext cx="6467130" cy="1289735"/>
          </a:xfrm>
          <a:prstGeom prst="bentConnector3">
            <a:avLst>
              <a:gd name="adj1" fmla="val 80488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BF9E63F-E952-EEC6-20C1-3D8B93985690}"/>
              </a:ext>
            </a:extLst>
          </p:cNvPr>
          <p:cNvSpPr txBox="1"/>
          <p:nvPr/>
        </p:nvSpPr>
        <p:spPr>
          <a:xfrm>
            <a:off x="4392497" y="3753599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ID200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円柱 22">
            <a:extLst>
              <a:ext uri="{FF2B5EF4-FFF2-40B4-BE49-F238E27FC236}">
                <a16:creationId xmlns:a16="http://schemas.microsoft.com/office/drawing/2014/main" id="{57D1B8FF-A915-BA8E-CF0B-ED298E0C8712}"/>
              </a:ext>
            </a:extLst>
          </p:cNvPr>
          <p:cNvSpPr/>
          <p:nvPr/>
        </p:nvSpPr>
        <p:spPr>
          <a:xfrm>
            <a:off x="5031873" y="3449019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26A8905-6758-D637-32FF-4C7453DC613B}"/>
              </a:ext>
            </a:extLst>
          </p:cNvPr>
          <p:cNvSpPr txBox="1"/>
          <p:nvPr/>
        </p:nvSpPr>
        <p:spPr>
          <a:xfrm>
            <a:off x="4695572" y="3218577"/>
            <a:ext cx="1144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S2 Perm Flow</a:t>
            </a:r>
            <a:endParaRPr kumimoji="1" lang="ja-JP" altLang="en-US" sz="1200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13D460A-CA9E-AACE-C2C6-350511402F3A}"/>
              </a:ext>
            </a:extLst>
          </p:cNvPr>
          <p:cNvSpPr/>
          <p:nvPr/>
        </p:nvSpPr>
        <p:spPr>
          <a:xfrm>
            <a:off x="5245075" y="3936925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5AD5EE0-CA44-7391-036C-E6CFC960FE9B}"/>
              </a:ext>
            </a:extLst>
          </p:cNvPr>
          <p:cNvSpPr/>
          <p:nvPr/>
        </p:nvSpPr>
        <p:spPr>
          <a:xfrm>
            <a:off x="3940840" y="4762047"/>
            <a:ext cx="7976339" cy="12731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207AA5AD-7C1B-357B-F4F8-F263EBBA97FB}"/>
              </a:ext>
            </a:extLst>
          </p:cNvPr>
          <p:cNvSpPr txBox="1"/>
          <p:nvPr/>
        </p:nvSpPr>
        <p:spPr>
          <a:xfrm>
            <a:off x="3981476" y="4402376"/>
            <a:ext cx="962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Total</a:t>
            </a:r>
            <a:endParaRPr kumimoji="1" lang="ja-JP" altLang="en-US" sz="1400" b="1" dirty="0"/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C39CC313-0F7C-4156-6699-9228C77F381E}"/>
              </a:ext>
            </a:extLst>
          </p:cNvPr>
          <p:cNvSpPr/>
          <p:nvPr/>
        </p:nvSpPr>
        <p:spPr>
          <a:xfrm>
            <a:off x="3940841" y="1112619"/>
            <a:ext cx="7976339" cy="159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5B0F78C0-1F11-4892-9A39-B255140DCB2F}"/>
              </a:ext>
            </a:extLst>
          </p:cNvPr>
          <p:cNvSpPr txBox="1"/>
          <p:nvPr/>
        </p:nvSpPr>
        <p:spPr>
          <a:xfrm>
            <a:off x="3859999" y="802229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Stage1</a:t>
            </a:r>
            <a:endParaRPr kumimoji="1" lang="ja-JP" altLang="en-US" sz="1400" b="1" dirty="0"/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C436D7C1-7317-7C9C-519C-A84210D221B8}"/>
              </a:ext>
            </a:extLst>
          </p:cNvPr>
          <p:cNvSpPr/>
          <p:nvPr/>
        </p:nvSpPr>
        <p:spPr>
          <a:xfrm>
            <a:off x="7227708" y="3158854"/>
            <a:ext cx="4700316" cy="8878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テキスト ボックス 237">
            <a:extLst>
              <a:ext uri="{FF2B5EF4-FFF2-40B4-BE49-F238E27FC236}">
                <a16:creationId xmlns:a16="http://schemas.microsoft.com/office/drawing/2014/main" id="{6A4F5BCC-0E38-4385-C3CF-F0108ECFF52E}"/>
              </a:ext>
            </a:extLst>
          </p:cNvPr>
          <p:cNvSpPr txBox="1"/>
          <p:nvPr/>
        </p:nvSpPr>
        <p:spPr>
          <a:xfrm>
            <a:off x="1275455" y="5409171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ID004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9" name="円柱 238">
            <a:extLst>
              <a:ext uri="{FF2B5EF4-FFF2-40B4-BE49-F238E27FC236}">
                <a16:creationId xmlns:a16="http://schemas.microsoft.com/office/drawing/2014/main" id="{B2449C35-0C6B-8D1F-9118-B437386B0A5E}"/>
              </a:ext>
            </a:extLst>
          </p:cNvPr>
          <p:cNvSpPr/>
          <p:nvPr/>
        </p:nvSpPr>
        <p:spPr>
          <a:xfrm>
            <a:off x="1904211" y="5294314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EE5DF2F8-26A5-E621-B4ED-4E28618D656D}"/>
              </a:ext>
            </a:extLst>
          </p:cNvPr>
          <p:cNvSpPr txBox="1"/>
          <p:nvPr/>
        </p:nvSpPr>
        <p:spPr>
          <a:xfrm>
            <a:off x="234683" y="5276621"/>
            <a:ext cx="119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UF Filtrate Total Chlorine</a:t>
            </a:r>
            <a:endParaRPr kumimoji="1" lang="ja-JP" altLang="en-US" sz="1200" dirty="0"/>
          </a:p>
        </p:txBody>
      </p:sp>
      <p:sp>
        <p:nvSpPr>
          <p:cNvPr id="241" name="楕円 240">
            <a:extLst>
              <a:ext uri="{FF2B5EF4-FFF2-40B4-BE49-F238E27FC236}">
                <a16:creationId xmlns:a16="http://schemas.microsoft.com/office/drawing/2014/main" id="{A56161D9-AB6D-E05B-BCE6-5A442F8ECF55}"/>
              </a:ext>
            </a:extLst>
          </p:cNvPr>
          <p:cNvSpPr/>
          <p:nvPr/>
        </p:nvSpPr>
        <p:spPr>
          <a:xfrm>
            <a:off x="2412688" y="5458370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42" name="コネクタ: カギ線 241">
            <a:extLst>
              <a:ext uri="{FF2B5EF4-FFF2-40B4-BE49-F238E27FC236}">
                <a16:creationId xmlns:a16="http://schemas.microsoft.com/office/drawing/2014/main" id="{16B7D17A-491E-B711-8231-430DFF636311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5311750" y="3970263"/>
            <a:ext cx="3634744" cy="1448244"/>
          </a:xfrm>
          <a:prstGeom prst="bentConnector3">
            <a:avLst>
              <a:gd name="adj1" fmla="val 69654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5756258-27F6-C03B-EC80-CD86906EEEA0}"/>
              </a:ext>
            </a:extLst>
          </p:cNvPr>
          <p:cNvSpPr/>
          <p:nvPr/>
        </p:nvSpPr>
        <p:spPr>
          <a:xfrm>
            <a:off x="3936616" y="3185571"/>
            <a:ext cx="2729924" cy="8864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2821ED-841A-FB53-BA37-2DD30D16C599}"/>
              </a:ext>
            </a:extLst>
          </p:cNvPr>
          <p:cNvSpPr txBox="1"/>
          <p:nvPr/>
        </p:nvSpPr>
        <p:spPr>
          <a:xfrm>
            <a:off x="3856349" y="2863757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Stage2</a:t>
            </a:r>
            <a:endParaRPr kumimoji="1" lang="ja-JP" altLang="en-US" sz="14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654871-2490-3468-6C24-5C45EF84A76B}"/>
              </a:ext>
            </a:extLst>
          </p:cNvPr>
          <p:cNvSpPr txBox="1"/>
          <p:nvPr/>
        </p:nvSpPr>
        <p:spPr>
          <a:xfrm>
            <a:off x="7180168" y="2833451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Stage3</a:t>
            </a:r>
            <a:endParaRPr kumimoji="1" lang="ja-JP" altLang="en-US" sz="14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C4DC079-973D-647E-D47F-13AAE9E01574}"/>
              </a:ext>
            </a:extLst>
          </p:cNvPr>
          <p:cNvSpPr txBox="1"/>
          <p:nvPr/>
        </p:nvSpPr>
        <p:spPr>
          <a:xfrm>
            <a:off x="8908527" y="3665399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ID301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円柱 18">
            <a:extLst>
              <a:ext uri="{FF2B5EF4-FFF2-40B4-BE49-F238E27FC236}">
                <a16:creationId xmlns:a16="http://schemas.microsoft.com/office/drawing/2014/main" id="{74D0DDC9-4D8A-54D4-67BC-D0C1A5090951}"/>
              </a:ext>
            </a:extLst>
          </p:cNvPr>
          <p:cNvSpPr/>
          <p:nvPr/>
        </p:nvSpPr>
        <p:spPr>
          <a:xfrm>
            <a:off x="9479911" y="3483783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A3CE4B3-228A-6F67-FDCB-B92DACBBE7F6}"/>
              </a:ext>
            </a:extLst>
          </p:cNvPr>
          <p:cNvSpPr txBox="1"/>
          <p:nvPr/>
        </p:nvSpPr>
        <p:spPr>
          <a:xfrm>
            <a:off x="9128035" y="3218577"/>
            <a:ext cx="1097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S3 Conc Pre</a:t>
            </a:r>
            <a:endParaRPr kumimoji="1" lang="ja-JP" altLang="en-US" sz="12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FB30C0E4-E5D1-408D-8DC8-89562595E1C3}"/>
              </a:ext>
            </a:extLst>
          </p:cNvPr>
          <p:cNvSpPr/>
          <p:nvPr/>
        </p:nvSpPr>
        <p:spPr>
          <a:xfrm>
            <a:off x="9673928" y="396392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2630D2CC-7CE7-3E4B-11B9-3CE44213A6AF}"/>
              </a:ext>
            </a:extLst>
          </p:cNvPr>
          <p:cNvSpPr txBox="1"/>
          <p:nvPr/>
        </p:nvSpPr>
        <p:spPr>
          <a:xfrm>
            <a:off x="8961654" y="1934245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7" name="円柱 226">
            <a:extLst>
              <a:ext uri="{FF2B5EF4-FFF2-40B4-BE49-F238E27FC236}">
                <a16:creationId xmlns:a16="http://schemas.microsoft.com/office/drawing/2014/main" id="{A39C0ECD-1547-80D8-D025-FEB246FB7F11}"/>
              </a:ext>
            </a:extLst>
          </p:cNvPr>
          <p:cNvSpPr/>
          <p:nvPr/>
        </p:nvSpPr>
        <p:spPr>
          <a:xfrm>
            <a:off x="9571023" y="1664771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6230AA7F-23D6-FD25-C87F-A18593935768}"/>
              </a:ext>
            </a:extLst>
          </p:cNvPr>
          <p:cNvSpPr txBox="1"/>
          <p:nvPr/>
        </p:nvSpPr>
        <p:spPr>
          <a:xfrm>
            <a:off x="9178415" y="1363213"/>
            <a:ext cx="119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Perm Flow</a:t>
            </a:r>
            <a:endParaRPr kumimoji="1" lang="ja-JP" altLang="en-US" sz="1200" dirty="0"/>
          </a:p>
        </p:txBody>
      </p:sp>
      <p:sp>
        <p:nvSpPr>
          <p:cNvPr id="230" name="楕円 229">
            <a:extLst>
              <a:ext uri="{FF2B5EF4-FFF2-40B4-BE49-F238E27FC236}">
                <a16:creationId xmlns:a16="http://schemas.microsoft.com/office/drawing/2014/main" id="{EFEE7742-03D7-2DFA-0855-55DC20CE9C51}"/>
              </a:ext>
            </a:extLst>
          </p:cNvPr>
          <p:cNvSpPr/>
          <p:nvPr/>
        </p:nvSpPr>
        <p:spPr>
          <a:xfrm>
            <a:off x="9793750" y="2171727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1" name="テキスト ボックス 230">
            <a:extLst>
              <a:ext uri="{FF2B5EF4-FFF2-40B4-BE49-F238E27FC236}">
                <a16:creationId xmlns:a16="http://schemas.microsoft.com/office/drawing/2014/main" id="{0F1510E9-F90C-BA87-3833-9F6391EC5787}"/>
              </a:ext>
            </a:extLst>
          </p:cNvPr>
          <p:cNvSpPr txBox="1"/>
          <p:nvPr/>
        </p:nvSpPr>
        <p:spPr>
          <a:xfrm>
            <a:off x="10390485" y="3669474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ID302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4" name="円柱 233">
            <a:extLst>
              <a:ext uri="{FF2B5EF4-FFF2-40B4-BE49-F238E27FC236}">
                <a16:creationId xmlns:a16="http://schemas.microsoft.com/office/drawing/2014/main" id="{781C15A9-2B15-7663-0E7C-DB340986F6A7}"/>
              </a:ext>
            </a:extLst>
          </p:cNvPr>
          <p:cNvSpPr/>
          <p:nvPr/>
        </p:nvSpPr>
        <p:spPr>
          <a:xfrm>
            <a:off x="10964400" y="3468218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A30B386B-502A-0891-E3FF-02A10ABCFEE4}"/>
              </a:ext>
            </a:extLst>
          </p:cNvPr>
          <p:cNvSpPr txBox="1"/>
          <p:nvPr/>
        </p:nvSpPr>
        <p:spPr>
          <a:xfrm>
            <a:off x="10596624" y="3218577"/>
            <a:ext cx="1150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S3 Conc Flow</a:t>
            </a:r>
            <a:endParaRPr kumimoji="1" lang="ja-JP" altLang="en-US" sz="1200" dirty="0"/>
          </a:p>
        </p:txBody>
      </p:sp>
      <p:sp>
        <p:nvSpPr>
          <p:cNvPr id="236" name="楕円 235">
            <a:extLst>
              <a:ext uri="{FF2B5EF4-FFF2-40B4-BE49-F238E27FC236}">
                <a16:creationId xmlns:a16="http://schemas.microsoft.com/office/drawing/2014/main" id="{7FEDA532-59B7-A349-D0EC-49E216204428}"/>
              </a:ext>
            </a:extLst>
          </p:cNvPr>
          <p:cNvSpPr/>
          <p:nvPr/>
        </p:nvSpPr>
        <p:spPr>
          <a:xfrm>
            <a:off x="11158417" y="396392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4" name="テキスト ボックス 243">
            <a:extLst>
              <a:ext uri="{FF2B5EF4-FFF2-40B4-BE49-F238E27FC236}">
                <a16:creationId xmlns:a16="http://schemas.microsoft.com/office/drawing/2014/main" id="{F11ABB72-293F-7030-6ACC-C0D9A5DCEFCF}"/>
              </a:ext>
            </a:extLst>
          </p:cNvPr>
          <p:cNvSpPr txBox="1"/>
          <p:nvPr/>
        </p:nvSpPr>
        <p:spPr>
          <a:xfrm>
            <a:off x="7449425" y="3665592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5" name="円柱 244">
            <a:extLst>
              <a:ext uri="{FF2B5EF4-FFF2-40B4-BE49-F238E27FC236}">
                <a16:creationId xmlns:a16="http://schemas.microsoft.com/office/drawing/2014/main" id="{36CF0C83-22A1-34D3-4132-EEA67E9BA027}"/>
              </a:ext>
            </a:extLst>
          </p:cNvPr>
          <p:cNvSpPr/>
          <p:nvPr/>
        </p:nvSpPr>
        <p:spPr>
          <a:xfrm>
            <a:off x="8028030" y="3474388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6" name="テキスト ボックス 245">
            <a:extLst>
              <a:ext uri="{FF2B5EF4-FFF2-40B4-BE49-F238E27FC236}">
                <a16:creationId xmlns:a16="http://schemas.microsoft.com/office/drawing/2014/main" id="{C15564FD-AB22-7835-D85C-B5BDD49D132D}"/>
              </a:ext>
            </a:extLst>
          </p:cNvPr>
          <p:cNvSpPr txBox="1"/>
          <p:nvPr/>
        </p:nvSpPr>
        <p:spPr>
          <a:xfrm>
            <a:off x="7670470" y="3218577"/>
            <a:ext cx="1144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S3 Perm Flow</a:t>
            </a:r>
            <a:endParaRPr kumimoji="1" lang="ja-JP" altLang="en-US" sz="1200" dirty="0"/>
          </a:p>
        </p:txBody>
      </p:sp>
      <p:sp>
        <p:nvSpPr>
          <p:cNvPr id="247" name="楕円 246">
            <a:extLst>
              <a:ext uri="{FF2B5EF4-FFF2-40B4-BE49-F238E27FC236}">
                <a16:creationId xmlns:a16="http://schemas.microsoft.com/office/drawing/2014/main" id="{D5D91015-8AE0-1684-E067-AEFC3E5C9160}"/>
              </a:ext>
            </a:extLst>
          </p:cNvPr>
          <p:cNvSpPr/>
          <p:nvPr/>
        </p:nvSpPr>
        <p:spPr>
          <a:xfrm>
            <a:off x="8222047" y="396392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14507A3E-CBF8-6765-AC1E-E80E69A4CAA4}"/>
              </a:ext>
            </a:extLst>
          </p:cNvPr>
          <p:cNvSpPr/>
          <p:nvPr/>
        </p:nvSpPr>
        <p:spPr>
          <a:xfrm>
            <a:off x="8946493" y="538516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75A70ACC-05B8-90E3-8AC5-3BEB2EEAA19E}"/>
              </a:ext>
            </a:extLst>
          </p:cNvPr>
          <p:cNvSpPr/>
          <p:nvPr/>
        </p:nvSpPr>
        <p:spPr>
          <a:xfrm>
            <a:off x="8946493" y="562329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C716FC-6805-712B-8FB0-0F1B539532AB}"/>
              </a:ext>
            </a:extLst>
          </p:cNvPr>
          <p:cNvCxnSpPr>
            <a:cxnSpLocks/>
            <a:stCxn id="236" idx="4"/>
            <a:endCxn id="81" idx="2"/>
          </p:cNvCxnSpPr>
          <p:nvPr/>
        </p:nvCxnSpPr>
        <p:spPr>
          <a:xfrm rot="5400000">
            <a:off x="9375170" y="3601922"/>
            <a:ext cx="1387908" cy="2245262"/>
          </a:xfrm>
          <a:prstGeom prst="bentConnector4">
            <a:avLst>
              <a:gd name="adj1" fmla="val 22034"/>
              <a:gd name="adj2" fmla="val 110181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コネクタ: カギ線 87">
            <a:extLst>
              <a:ext uri="{FF2B5EF4-FFF2-40B4-BE49-F238E27FC236}">
                <a16:creationId xmlns:a16="http://schemas.microsoft.com/office/drawing/2014/main" id="{3A77F9D4-B193-60D4-A3CF-87FE3F8E84B5}"/>
              </a:ext>
            </a:extLst>
          </p:cNvPr>
          <p:cNvCxnSpPr>
            <a:cxnSpLocks/>
            <a:stCxn id="29" idx="2"/>
            <a:endCxn id="81" idx="2"/>
          </p:cNvCxnSpPr>
          <p:nvPr/>
        </p:nvCxnSpPr>
        <p:spPr>
          <a:xfrm rot="10800000" flipV="1">
            <a:off x="8946494" y="3997261"/>
            <a:ext cx="727435" cy="1421245"/>
          </a:xfrm>
          <a:prstGeom prst="bentConnector3">
            <a:avLst>
              <a:gd name="adj1" fmla="val 160232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コネクタ: カギ線 92">
            <a:extLst>
              <a:ext uri="{FF2B5EF4-FFF2-40B4-BE49-F238E27FC236}">
                <a16:creationId xmlns:a16="http://schemas.microsoft.com/office/drawing/2014/main" id="{8C6DF08F-ED6D-1CD5-F20E-851BB3E0D7F2}"/>
              </a:ext>
            </a:extLst>
          </p:cNvPr>
          <p:cNvCxnSpPr>
            <a:cxnSpLocks/>
            <a:stCxn id="247" idx="4"/>
            <a:endCxn id="81" idx="2"/>
          </p:cNvCxnSpPr>
          <p:nvPr/>
        </p:nvCxnSpPr>
        <p:spPr>
          <a:xfrm rot="16200000" flipH="1">
            <a:off x="7906985" y="4378999"/>
            <a:ext cx="1387908" cy="691108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楕円 100">
            <a:extLst>
              <a:ext uri="{FF2B5EF4-FFF2-40B4-BE49-F238E27FC236}">
                <a16:creationId xmlns:a16="http://schemas.microsoft.com/office/drawing/2014/main" id="{81412DF2-259E-03C8-3F6E-9C665A44B40D}"/>
              </a:ext>
            </a:extLst>
          </p:cNvPr>
          <p:cNvSpPr/>
          <p:nvPr/>
        </p:nvSpPr>
        <p:spPr>
          <a:xfrm>
            <a:off x="5462556" y="1938531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FE808C20-7D81-7C8B-FBB0-392F8AC984E0}"/>
              </a:ext>
            </a:extLst>
          </p:cNvPr>
          <p:cNvSpPr/>
          <p:nvPr/>
        </p:nvSpPr>
        <p:spPr>
          <a:xfrm>
            <a:off x="5462556" y="2186181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9" name="コネクタ: カギ線 118">
            <a:extLst>
              <a:ext uri="{FF2B5EF4-FFF2-40B4-BE49-F238E27FC236}">
                <a16:creationId xmlns:a16="http://schemas.microsoft.com/office/drawing/2014/main" id="{693DDD28-6721-8675-1607-FB5FBAFB2A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7872" y="2205065"/>
            <a:ext cx="847257" cy="3213442"/>
          </a:xfrm>
          <a:prstGeom prst="bentConnector3">
            <a:avLst>
              <a:gd name="adj1" fmla="val 126981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コネクタ: カギ線 130">
            <a:extLst>
              <a:ext uri="{FF2B5EF4-FFF2-40B4-BE49-F238E27FC236}">
                <a16:creationId xmlns:a16="http://schemas.microsoft.com/office/drawing/2014/main" id="{A1DFD290-9EF5-DD26-F55D-ADD56D1BA9F6}"/>
              </a:ext>
            </a:extLst>
          </p:cNvPr>
          <p:cNvCxnSpPr>
            <a:cxnSpLocks/>
            <a:stCxn id="241" idx="4"/>
            <a:endCxn id="83" idx="4"/>
          </p:cNvCxnSpPr>
          <p:nvPr/>
        </p:nvCxnSpPr>
        <p:spPr>
          <a:xfrm rot="16200000" flipH="1">
            <a:off x="5630466" y="2340604"/>
            <a:ext cx="164924" cy="6533805"/>
          </a:xfrm>
          <a:prstGeom prst="bentConnector3">
            <a:avLst>
              <a:gd name="adj1" fmla="val 40032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楕円 189">
            <a:extLst>
              <a:ext uri="{FF2B5EF4-FFF2-40B4-BE49-F238E27FC236}">
                <a16:creationId xmlns:a16="http://schemas.microsoft.com/office/drawing/2014/main" id="{D08293B0-55AD-E61E-4DE7-AC0E6EAFB40F}"/>
              </a:ext>
            </a:extLst>
          </p:cNvPr>
          <p:cNvSpPr/>
          <p:nvPr/>
        </p:nvSpPr>
        <p:spPr>
          <a:xfrm>
            <a:off x="5136493" y="536611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3" name="楕円 192">
            <a:extLst>
              <a:ext uri="{FF2B5EF4-FFF2-40B4-BE49-F238E27FC236}">
                <a16:creationId xmlns:a16="http://schemas.microsoft.com/office/drawing/2014/main" id="{AFD17060-FE0A-E53F-8671-EDF330519F07}"/>
              </a:ext>
            </a:extLst>
          </p:cNvPr>
          <p:cNvSpPr/>
          <p:nvPr/>
        </p:nvSpPr>
        <p:spPr>
          <a:xfrm>
            <a:off x="5136493" y="560424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8A2A2B52-D748-D343-8BC2-51652714A820}"/>
              </a:ext>
            </a:extLst>
          </p:cNvPr>
          <p:cNvSpPr txBox="1"/>
          <p:nvPr/>
        </p:nvSpPr>
        <p:spPr>
          <a:xfrm>
            <a:off x="5892428" y="2125779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CA915627-0AA0-FE44-C14D-E530BFA420BC}"/>
              </a:ext>
            </a:extLst>
          </p:cNvPr>
          <p:cNvSpPr txBox="1"/>
          <p:nvPr/>
        </p:nvSpPr>
        <p:spPr>
          <a:xfrm>
            <a:off x="5816757" y="5556709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082E1E86-647E-4200-81D2-A925DF72DD59}"/>
              </a:ext>
            </a:extLst>
          </p:cNvPr>
          <p:cNvSpPr txBox="1"/>
          <p:nvPr/>
        </p:nvSpPr>
        <p:spPr>
          <a:xfrm>
            <a:off x="9578861" y="5567855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346A8F-2EC6-5F77-D396-6291E96F0521}"/>
              </a:ext>
            </a:extLst>
          </p:cNvPr>
          <p:cNvSpPr txBox="1"/>
          <p:nvPr/>
        </p:nvSpPr>
        <p:spPr>
          <a:xfrm>
            <a:off x="1228214" y="5108571"/>
            <a:ext cx="7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accent6">
                    <a:lumMod val="50000"/>
                  </a:schemeClr>
                </a:solidFill>
              </a:rPr>
              <a:t>コスト元</a:t>
            </a:r>
            <a:endParaRPr kumimoji="1" lang="ja-JP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5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Work008 (LVMWD) </a:t>
            </a:r>
            <a:r>
              <a:rPr lang="ja-JP" altLang="en-US" dirty="0"/>
              <a:t>：最適化変数</a:t>
            </a:r>
          </a:p>
        </p:txBody>
      </p:sp>
      <p:graphicFrame>
        <p:nvGraphicFramePr>
          <p:cNvPr id="12" name="表 16">
            <a:extLst>
              <a:ext uri="{FF2B5EF4-FFF2-40B4-BE49-F238E27FC236}">
                <a16:creationId xmlns:a16="http://schemas.microsoft.com/office/drawing/2014/main" id="{68DC205B-C601-6E84-ECED-1B0B37627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39846"/>
              </p:ext>
            </p:extLst>
          </p:nvPr>
        </p:nvGraphicFramePr>
        <p:xfrm>
          <a:off x="0" y="786269"/>
          <a:ext cx="10322782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201">
                  <a:extLst>
                    <a:ext uri="{9D8B030D-6E8A-4147-A177-3AD203B41FA5}">
                      <a16:colId xmlns:a16="http://schemas.microsoft.com/office/drawing/2014/main" val="3907095020"/>
                    </a:ext>
                  </a:extLst>
                </a:gridCol>
                <a:gridCol w="1274201">
                  <a:extLst>
                    <a:ext uri="{9D8B030D-6E8A-4147-A177-3AD203B41FA5}">
                      <a16:colId xmlns:a16="http://schemas.microsoft.com/office/drawing/2014/main" val="2294459047"/>
                    </a:ext>
                  </a:extLst>
                </a:gridCol>
                <a:gridCol w="2302567">
                  <a:extLst>
                    <a:ext uri="{9D8B030D-6E8A-4147-A177-3AD203B41FA5}">
                      <a16:colId xmlns:a16="http://schemas.microsoft.com/office/drawing/2014/main" val="1839276127"/>
                    </a:ext>
                  </a:extLst>
                </a:gridCol>
                <a:gridCol w="3255359">
                  <a:extLst>
                    <a:ext uri="{9D8B030D-6E8A-4147-A177-3AD203B41FA5}">
                      <a16:colId xmlns:a16="http://schemas.microsoft.com/office/drawing/2014/main" val="4053553713"/>
                    </a:ext>
                  </a:extLst>
                </a:gridCol>
                <a:gridCol w="2216454">
                  <a:extLst>
                    <a:ext uri="{9D8B030D-6E8A-4147-A177-3AD203B41FA5}">
                      <a16:colId xmlns:a16="http://schemas.microsoft.com/office/drawing/2014/main" val="4124636105"/>
                    </a:ext>
                  </a:extLst>
                </a:gridCol>
              </a:tblGrid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Family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ID No.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Description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Tag ID Name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Variable / Param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1978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ID000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UF Filtrate Total Chlorine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AI_31094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Opt.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277787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Feed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AIT_40006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71348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Feed TOC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AIT_40010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71279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Feed Temperature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TIT_40005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554726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Feed pH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AIT_40008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52090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Stage1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Feed Pressure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PT_41095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361141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Stage1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Feed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RO_01_FirstStageFeedFlow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616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Feed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RO_01_SecondStageFeedFlow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672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Feed Pressure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PT_41347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40637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Feed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RO_01_ThirdStageFeedFlow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008241"/>
                  </a:ext>
                </a:extLst>
              </a:tr>
            </a:tbl>
          </a:graphicData>
        </a:graphic>
      </p:graphicFrame>
      <p:graphicFrame>
        <p:nvGraphicFramePr>
          <p:cNvPr id="2" name="表 16">
            <a:extLst>
              <a:ext uri="{FF2B5EF4-FFF2-40B4-BE49-F238E27FC236}">
                <a16:creationId xmlns:a16="http://schemas.microsoft.com/office/drawing/2014/main" id="{CA0573D5-9119-7353-A7B5-96B4744A7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124435"/>
              </p:ext>
            </p:extLst>
          </p:nvPr>
        </p:nvGraphicFramePr>
        <p:xfrm>
          <a:off x="0" y="4296823"/>
          <a:ext cx="1033230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201">
                  <a:extLst>
                    <a:ext uri="{9D8B030D-6E8A-4147-A177-3AD203B41FA5}">
                      <a16:colId xmlns:a16="http://schemas.microsoft.com/office/drawing/2014/main" val="3907095020"/>
                    </a:ext>
                  </a:extLst>
                </a:gridCol>
                <a:gridCol w="1274201">
                  <a:extLst>
                    <a:ext uri="{9D8B030D-6E8A-4147-A177-3AD203B41FA5}">
                      <a16:colId xmlns:a16="http://schemas.microsoft.com/office/drawing/2014/main" val="2294459047"/>
                    </a:ext>
                  </a:extLst>
                </a:gridCol>
                <a:gridCol w="2271571">
                  <a:extLst>
                    <a:ext uri="{9D8B030D-6E8A-4147-A177-3AD203B41FA5}">
                      <a16:colId xmlns:a16="http://schemas.microsoft.com/office/drawing/2014/main" val="1839276127"/>
                    </a:ext>
                  </a:extLst>
                </a:gridCol>
                <a:gridCol w="3286355">
                  <a:extLst>
                    <a:ext uri="{9D8B030D-6E8A-4147-A177-3AD203B41FA5}">
                      <a16:colId xmlns:a16="http://schemas.microsoft.com/office/drawing/2014/main" val="4053553713"/>
                    </a:ext>
                  </a:extLst>
                </a:gridCol>
                <a:gridCol w="2225978">
                  <a:extLst>
                    <a:ext uri="{9D8B030D-6E8A-4147-A177-3AD203B41FA5}">
                      <a16:colId xmlns:a16="http://schemas.microsoft.com/office/drawing/2014/main" val="4124636105"/>
                    </a:ext>
                  </a:extLst>
                </a:gridCol>
              </a:tblGrid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Family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ID No.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Description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Tag ID Name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Variable / Param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1978"/>
                  </a:ext>
                </a:extLst>
              </a:tr>
              <a:tr h="2793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Permeate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AIT_41092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277787"/>
                  </a:ext>
                </a:extLst>
              </a:tr>
              <a:tr h="2793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Feed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RO_01_SecondStageFeedConductivity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559352"/>
                  </a:ext>
                </a:extLst>
              </a:tr>
              <a:tr h="1361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Permeate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AIT_41292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09163"/>
                  </a:ext>
                </a:extLst>
              </a:tr>
              <a:tr h="1361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Feed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RO_01_ThirdStageFeedConductivity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014556"/>
                  </a:ext>
                </a:extLst>
              </a:tr>
              <a:tr h="1361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Permeate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AIT_41392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370589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Total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ID4000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Permeate TOC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AIT_41810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71279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Total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ID1002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Fouling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55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2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09F6606F-A000-40A0-B8E0-3A6F19DC527B}"/>
                  </a:ext>
                </a:extLst>
              </p:cNvPr>
              <p:cNvSpPr txBox="1"/>
              <p:nvPr/>
            </p:nvSpPr>
            <p:spPr>
              <a:xfrm>
                <a:off x="620921" y="1378715"/>
                <a:ext cx="5242144" cy="78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𝐼𝐷</m:t>
                              </m:r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𝐼𝐷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004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004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09F6606F-A000-40A0-B8E0-3A6F19DC5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21" y="1378715"/>
                <a:ext cx="5242144" cy="784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Work008 (LVMWD) </a:t>
            </a:r>
            <a:r>
              <a:rPr lang="ja-JP" altLang="en-US" dirty="0"/>
              <a:t>：最適化問題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A5D7B51-339F-136B-5ED3-157E6C19AC20}"/>
                  </a:ext>
                </a:extLst>
              </p:cNvPr>
              <p:cNvSpPr txBox="1"/>
              <p:nvPr/>
            </p:nvSpPr>
            <p:spPr>
              <a:xfrm>
                <a:off x="6954459" y="1520678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000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A5D7B51-339F-136B-5ED3-157E6C19A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459" y="1520678"/>
                <a:ext cx="2053464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A85D76-7208-31C5-1075-AFE634FC7FB7}"/>
              </a:ext>
            </a:extLst>
          </p:cNvPr>
          <p:cNvSpPr txBox="1"/>
          <p:nvPr/>
        </p:nvSpPr>
        <p:spPr>
          <a:xfrm>
            <a:off x="6845268" y="1186700"/>
            <a:ext cx="2534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b="1" dirty="0"/>
              <a:t>Lower and Upper limit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26BC507-2745-616D-0DD0-76577DD1FA61}"/>
                  </a:ext>
                </a:extLst>
              </p:cNvPr>
              <p:cNvSpPr txBox="1"/>
              <p:nvPr/>
            </p:nvSpPr>
            <p:spPr>
              <a:xfrm>
                <a:off x="7120763" y="4899784"/>
                <a:ext cx="3990085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60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perm</m:t>
                              </m:r>
                            </m:sub>
                          </m:sSub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∗100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26BC507-2745-616D-0DD0-76577DD1F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763" y="4899784"/>
                <a:ext cx="3990085" cy="615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69CC78-074C-2EB0-796E-94D19ACD744F}"/>
                  </a:ext>
                </a:extLst>
              </p:cNvPr>
              <p:cNvSpPr txBox="1"/>
              <p:nvPr/>
            </p:nvSpPr>
            <p:spPr>
              <a:xfrm>
                <a:off x="7206581" y="4139285"/>
                <a:ext cx="2053464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ja-JP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𝑇𝑂𝐶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160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]≤15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69CC78-074C-2EB0-796E-94D19ACD7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1" y="4139285"/>
                <a:ext cx="2053464" cy="360483"/>
              </a:xfrm>
              <a:prstGeom prst="rect">
                <a:avLst/>
              </a:prstGeom>
              <a:blipFill>
                <a:blip r:embed="rId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A6F498B-D3CF-7C9F-E712-025105F76883}"/>
              </a:ext>
            </a:extLst>
          </p:cNvPr>
          <p:cNvSpPr txBox="1"/>
          <p:nvPr/>
        </p:nvSpPr>
        <p:spPr>
          <a:xfrm>
            <a:off x="6835743" y="2067477"/>
            <a:ext cx="2611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b="1" dirty="0"/>
              <a:t>Fluctuation range limit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EB71236-959A-8C95-1175-3DCD6B5DCD74}"/>
                  </a:ext>
                </a:extLst>
              </p:cNvPr>
              <p:cNvSpPr txBox="1"/>
              <p:nvPr/>
            </p:nvSpPr>
            <p:spPr>
              <a:xfrm>
                <a:off x="756489" y="3073681"/>
                <a:ext cx="3613996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000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EB71236-959A-8C95-1175-3DCD6B5DC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9" y="3073681"/>
                <a:ext cx="3613996" cy="360483"/>
              </a:xfrm>
              <a:prstGeom prst="rect">
                <a:avLst/>
              </a:prstGeom>
              <a:blipFill>
                <a:blip r:embed="rId6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D9BF18C-C869-EC81-C097-E880D68D369B}"/>
              </a:ext>
            </a:extLst>
          </p:cNvPr>
          <p:cNvSpPr txBox="1"/>
          <p:nvPr/>
        </p:nvSpPr>
        <p:spPr>
          <a:xfrm>
            <a:off x="620921" y="2650816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Prediction Model (Black Box)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73E1EB5-180B-9D58-EF7B-423F219B4769}"/>
                  </a:ext>
                </a:extLst>
              </p:cNvPr>
              <p:cNvSpPr txBox="1"/>
              <p:nvPr/>
            </p:nvSpPr>
            <p:spPr>
              <a:xfrm>
                <a:off x="7373259" y="2442823"/>
                <a:ext cx="34446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73E1EB5-180B-9D58-EF7B-423F219B4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259" y="2442823"/>
                <a:ext cx="344464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B2A1305-15A7-C1D7-E8D1-892519A5AB58}"/>
                  </a:ext>
                </a:extLst>
              </p:cNvPr>
              <p:cNvSpPr txBox="1"/>
              <p:nvPr/>
            </p:nvSpPr>
            <p:spPr>
              <a:xfrm>
                <a:off x="7206581" y="3781269"/>
                <a:ext cx="2226859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en-US" altLang="ja-JP" sz="160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]≤50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B2A1305-15A7-C1D7-E8D1-892519A5A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1" y="3781269"/>
                <a:ext cx="2226859" cy="360483"/>
              </a:xfrm>
              <a:prstGeom prst="rect">
                <a:avLst/>
              </a:prstGeom>
              <a:blipFill>
                <a:blip r:embed="rId8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6BBD2F2-6C5B-EB6A-4EF7-8EE63AFFBF38}"/>
                  </a:ext>
                </a:extLst>
              </p:cNvPr>
              <p:cNvSpPr txBox="1"/>
              <p:nvPr/>
            </p:nvSpPr>
            <p:spPr>
              <a:xfrm>
                <a:off x="7120764" y="5505847"/>
                <a:ext cx="3990084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50≤</m:t>
                      </m:r>
                      <m:f>
                        <m:f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𝑇𝑂𝐶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160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perm</m:t>
                              </m:r>
                            </m:sub>
                          </m:sSub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∗10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6BBD2F2-6C5B-EB6A-4EF7-8EE63AFFB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764" y="5505847"/>
                <a:ext cx="3990084" cy="615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146EDF-EC6F-A094-811F-8CB695C97015}"/>
              </a:ext>
            </a:extLst>
          </p:cNvPr>
          <p:cNvSpPr txBox="1"/>
          <p:nvPr/>
        </p:nvSpPr>
        <p:spPr>
          <a:xfrm>
            <a:off x="6864317" y="3445535"/>
            <a:ext cx="2790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b="1" dirty="0"/>
              <a:t>Output limit (Black Box)</a:t>
            </a:r>
            <a:endParaRPr kumimoji="1" lang="ja-JP" altLang="en-US" sz="14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86C3B6-B9A7-5FE0-B19A-2E768F5A1B8B}"/>
              </a:ext>
            </a:extLst>
          </p:cNvPr>
          <p:cNvSpPr txBox="1"/>
          <p:nvPr/>
        </p:nvSpPr>
        <p:spPr>
          <a:xfrm>
            <a:off x="574205" y="1050373"/>
            <a:ext cx="2241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Objective Function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44D402-1FC8-8E53-5D47-00E6275CF09B}"/>
              </a:ext>
            </a:extLst>
          </p:cNvPr>
          <p:cNvSpPr txBox="1"/>
          <p:nvPr/>
        </p:nvSpPr>
        <p:spPr>
          <a:xfrm>
            <a:off x="6764548" y="810759"/>
            <a:ext cx="2501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Constraint Conditions</a:t>
            </a:r>
            <a:endParaRPr kumimoji="1" lang="ja-JP" altLang="en-US" sz="1400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A242BA8-5CBF-D9CC-5AE5-124D1F676BDB}"/>
              </a:ext>
            </a:extLst>
          </p:cNvPr>
          <p:cNvSpPr/>
          <p:nvPr/>
        </p:nvSpPr>
        <p:spPr>
          <a:xfrm>
            <a:off x="593254" y="1016469"/>
            <a:ext cx="5402289" cy="12600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787DCAE-5A4D-2A3D-C5C1-FFCFCA70A927}"/>
              </a:ext>
            </a:extLst>
          </p:cNvPr>
          <p:cNvSpPr/>
          <p:nvPr/>
        </p:nvSpPr>
        <p:spPr>
          <a:xfrm>
            <a:off x="593253" y="2531038"/>
            <a:ext cx="5402289" cy="30168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6412162-D1A3-67C2-08A3-BEDE23370FE1}"/>
                  </a:ext>
                </a:extLst>
              </p:cNvPr>
              <p:cNvSpPr txBox="1"/>
              <p:nvPr/>
            </p:nvSpPr>
            <p:spPr>
              <a:xfrm>
                <a:off x="756489" y="3566495"/>
                <a:ext cx="3613996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𝑇𝑂𝐶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000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6412162-D1A3-67C2-08A3-BEDE23370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9" y="3566495"/>
                <a:ext cx="3613996" cy="360483"/>
              </a:xfrm>
              <a:prstGeom prst="rect">
                <a:avLst/>
              </a:prstGeom>
              <a:blipFill>
                <a:blip r:embed="rId10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0F0EAC6-2960-55EF-187A-A6FD124919EE}"/>
                  </a:ext>
                </a:extLst>
              </p:cNvPr>
              <p:cNvSpPr txBox="1"/>
              <p:nvPr/>
            </p:nvSpPr>
            <p:spPr>
              <a:xfrm>
                <a:off x="756489" y="4040259"/>
                <a:ext cx="45584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𝐹𝑜𝑢𝑙𝑖𝑛𝑔</m:t>
                      </m:r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[1]=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003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0F0EAC6-2960-55EF-187A-A6FD12491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9" y="4040259"/>
                <a:ext cx="4558461" cy="338554"/>
              </a:xfrm>
              <a:prstGeom prst="rect">
                <a:avLst/>
              </a:prstGeom>
              <a:blipFill>
                <a:blip r:embed="rId1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6842B7B-E9A8-9E73-1E5E-D8578F46ED1B}"/>
                  </a:ext>
                </a:extLst>
              </p:cNvPr>
              <p:cNvSpPr txBox="1"/>
              <p:nvPr/>
            </p:nvSpPr>
            <p:spPr>
              <a:xfrm>
                <a:off x="4370484" y="3053843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6842B7B-E9A8-9E73-1E5E-D8578F46E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84" y="3053843"/>
                <a:ext cx="125722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DFEECE6-DAC1-20CD-8F51-DA044547EE81}"/>
                  </a:ext>
                </a:extLst>
              </p:cNvPr>
              <p:cNvSpPr txBox="1"/>
              <p:nvPr/>
            </p:nvSpPr>
            <p:spPr>
              <a:xfrm>
                <a:off x="4370484" y="3556852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DFEECE6-DAC1-20CD-8F51-DA044547E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84" y="3556852"/>
                <a:ext cx="125722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7F9F86D-9B3E-DC16-477D-4C00FD7E401C}"/>
                  </a:ext>
                </a:extLst>
              </p:cNvPr>
              <p:cNvSpPr txBox="1"/>
              <p:nvPr/>
            </p:nvSpPr>
            <p:spPr>
              <a:xfrm>
                <a:off x="756488" y="4849399"/>
                <a:ext cx="4225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𝐹𝑜𝑢𝑙𝑖𝑛𝑔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𝐹𝑜𝑢𝑙𝑖𝑛𝑔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004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7F9F86D-9B3E-DC16-477D-4C00FD7E4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8" y="4849399"/>
                <a:ext cx="4225087" cy="338554"/>
              </a:xfrm>
              <a:prstGeom prst="rect">
                <a:avLst/>
              </a:prstGeom>
              <a:blipFill>
                <a:blip r:embed="rId1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EEA5D11-7168-980C-3908-265EED94EEF7}"/>
                  </a:ext>
                </a:extLst>
              </p:cNvPr>
              <p:cNvSpPr txBox="1"/>
              <p:nvPr/>
            </p:nvSpPr>
            <p:spPr>
              <a:xfrm>
                <a:off x="4105275" y="5147224"/>
                <a:ext cx="15105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EEA5D11-7168-980C-3908-265EED94E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5" y="5147224"/>
                <a:ext cx="151059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42FE8F9-B0EF-A410-7C3E-B75A2E17D70D}"/>
              </a:ext>
            </a:extLst>
          </p:cNvPr>
          <p:cNvSpPr/>
          <p:nvPr/>
        </p:nvSpPr>
        <p:spPr>
          <a:xfrm>
            <a:off x="6807167" y="1140866"/>
            <a:ext cx="4492530" cy="7869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924A8D2-51A6-F5E6-3187-D9A449793A43}"/>
                  </a:ext>
                </a:extLst>
              </p:cNvPr>
              <p:cNvSpPr txBox="1"/>
              <p:nvPr/>
            </p:nvSpPr>
            <p:spPr>
              <a:xfrm>
                <a:off x="10148402" y="1140865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924A8D2-51A6-F5E6-3187-D9A449793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402" y="1140865"/>
                <a:ext cx="1257224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C964B46-A5C0-6BA2-3106-2A56F3F891CD}"/>
                  </a:ext>
                </a:extLst>
              </p:cNvPr>
              <p:cNvSpPr txBox="1"/>
              <p:nvPr/>
            </p:nvSpPr>
            <p:spPr>
              <a:xfrm>
                <a:off x="9822447" y="2043124"/>
                <a:ext cx="15651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C964B46-A5C0-6BA2-3106-2A56F3F8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447" y="2043124"/>
                <a:ext cx="1565196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0F0DFB5-AD46-BAD6-46A2-93B017D163E5}"/>
                  </a:ext>
                </a:extLst>
              </p:cNvPr>
              <p:cNvSpPr txBox="1"/>
              <p:nvPr/>
            </p:nvSpPr>
            <p:spPr>
              <a:xfrm>
                <a:off x="10130419" y="3414758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0F0DFB5-AD46-BAD6-46A2-93B017D16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419" y="3414758"/>
                <a:ext cx="1257224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3F2AEC3D-63BE-1828-AC85-DCEBB2949F5C}"/>
              </a:ext>
            </a:extLst>
          </p:cNvPr>
          <p:cNvSpPr/>
          <p:nvPr/>
        </p:nvSpPr>
        <p:spPr>
          <a:xfrm>
            <a:off x="6807167" y="2016467"/>
            <a:ext cx="4492530" cy="1222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C507618A-7119-7293-4461-409A6CC50EC6}"/>
              </a:ext>
            </a:extLst>
          </p:cNvPr>
          <p:cNvSpPr/>
          <p:nvPr/>
        </p:nvSpPr>
        <p:spPr>
          <a:xfrm>
            <a:off x="6807167" y="3354444"/>
            <a:ext cx="4492530" cy="27891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E857719F-EDBB-8CDE-A00C-BE374D380925}"/>
              </a:ext>
            </a:extLst>
          </p:cNvPr>
          <p:cNvSpPr txBox="1"/>
          <p:nvPr/>
        </p:nvSpPr>
        <p:spPr>
          <a:xfrm>
            <a:off x="620921" y="5614604"/>
            <a:ext cx="281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chemeClr val="accent3"/>
                </a:solidFill>
              </a:rPr>
              <a:t>緑：</a:t>
            </a:r>
            <a:r>
              <a:rPr kumimoji="1" lang="en-US" altLang="ja-JP" sz="1600" dirty="0">
                <a:solidFill>
                  <a:schemeClr val="accent3"/>
                </a:solidFill>
              </a:rPr>
              <a:t>Fixed Parameter</a:t>
            </a:r>
          </a:p>
          <a:p>
            <a:r>
              <a:rPr kumimoji="1" lang="ja-JP" altLang="en-US" sz="1600" dirty="0">
                <a:solidFill>
                  <a:schemeClr val="accent4"/>
                </a:solidFill>
              </a:rPr>
              <a:t>赤：</a:t>
            </a:r>
            <a:r>
              <a:rPr kumimoji="1" lang="en-US" altLang="ja-JP" sz="1600" dirty="0">
                <a:solidFill>
                  <a:schemeClr val="accent4"/>
                </a:solidFill>
              </a:rPr>
              <a:t>Intermediate Variable</a:t>
            </a:r>
            <a:endParaRPr kumimoji="1" lang="ja-JP" altLang="en-US" sz="16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1DC7482-FAF6-8580-7AE6-041FF27C3FEE}"/>
                  </a:ext>
                </a:extLst>
              </p:cNvPr>
              <p:cNvSpPr txBox="1"/>
              <p:nvPr/>
            </p:nvSpPr>
            <p:spPr>
              <a:xfrm>
                <a:off x="9246233" y="1520678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004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1DC7482-FAF6-8580-7AE6-041FF27C3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233" y="1520678"/>
                <a:ext cx="2053464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15F7B563-5F51-CCA8-D602-18D630075822}"/>
                  </a:ext>
                </a:extLst>
              </p:cNvPr>
              <p:cNvSpPr txBox="1"/>
              <p:nvPr/>
            </p:nvSpPr>
            <p:spPr>
              <a:xfrm>
                <a:off x="2257425" y="4434003"/>
                <a:ext cx="3057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15F7B563-5F51-CCA8-D602-18D630075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425" y="4434003"/>
                <a:ext cx="3057525" cy="338554"/>
              </a:xfrm>
              <a:prstGeom prst="rect">
                <a:avLst/>
              </a:prstGeom>
              <a:blipFill>
                <a:blip r:embed="rId2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4663CDC2-F410-32E3-7BD4-73EC989E7941}"/>
                  </a:ext>
                </a:extLst>
              </p:cNvPr>
              <p:cNvSpPr txBox="1"/>
              <p:nvPr/>
            </p:nvSpPr>
            <p:spPr>
              <a:xfrm>
                <a:off x="7206581" y="4519534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𝑓𝑜𝑢𝑙𝑖𝑛𝑔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]≤0.9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4663CDC2-F410-32E3-7BD4-73EC989E7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1" y="4519534"/>
                <a:ext cx="2053464" cy="338554"/>
              </a:xfrm>
              <a:prstGeom prst="rect">
                <a:avLst/>
              </a:prstGeom>
              <a:blipFill>
                <a:blip r:embed="rId2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60D58C4-5537-B31A-67DB-57CD8F4C22F0}"/>
                  </a:ext>
                </a:extLst>
              </p:cNvPr>
              <p:cNvSpPr txBox="1"/>
              <p:nvPr/>
            </p:nvSpPr>
            <p:spPr>
              <a:xfrm>
                <a:off x="7296440" y="2804705"/>
                <a:ext cx="36382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−0.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004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004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60D58C4-5537-B31A-67DB-57CD8F4C2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440" y="2804705"/>
                <a:ext cx="3638259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081482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6999</TotalTime>
  <Words>1540</Words>
  <Application>Microsoft Office PowerPoint</Application>
  <PresentationFormat>ワイド画面</PresentationFormat>
  <Paragraphs>479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Meiryo UI</vt:lpstr>
      <vt:lpstr>游ゴシック</vt:lpstr>
      <vt:lpstr>Arial</vt:lpstr>
      <vt:lpstr>Cambria Math</vt:lpstr>
      <vt:lpstr>Times New Roman</vt:lpstr>
      <vt:lpstr>Wingdings</vt:lpstr>
      <vt:lpstr>Yokogawa_Template_Standard</vt:lpstr>
      <vt:lpstr>Figure 1.1: Scheduling Problem</vt:lpstr>
      <vt:lpstr>Figure 1.2 (a): Flow Chart for RO Optimization (OCWD), RO Total</vt:lpstr>
      <vt:lpstr>Figure 1.2 (b): Flow Chart for RO Optimization (OCWD) Each Stage</vt:lpstr>
      <vt:lpstr>Work001 (OCWD) ：最適化変数</vt:lpstr>
      <vt:lpstr>Work001 (OCWD) ：最適化問題</vt:lpstr>
      <vt:lpstr>Work001 (OCWD) ：問題規模</vt:lpstr>
      <vt:lpstr>Work008 (LVMWD) ：フロー図</vt:lpstr>
      <vt:lpstr>Work008 (LVMWD) ：最適化変数</vt:lpstr>
      <vt:lpstr>Work008 (LVMWD) ：最適化問題</vt:lpstr>
      <vt:lpstr>Work008 (LVMWD) ：問題規模</vt:lpstr>
      <vt:lpstr>最適化結果（探索過程における最良解の推移）</vt:lpstr>
      <vt:lpstr>最適化結果（操作計画）</vt:lpstr>
      <vt:lpstr>最適化結果（中間変数の予測値）</vt:lpstr>
      <vt:lpstr>目的関数や最適化変数の議論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Kumagai, Wataru (Wataru.Kumagai@yokogawa.com)</cp:lastModifiedBy>
  <cp:revision>1042</cp:revision>
  <dcterms:created xsi:type="dcterms:W3CDTF">2022-01-26T00:23:42Z</dcterms:created>
  <dcterms:modified xsi:type="dcterms:W3CDTF">2023-06-15T11:15:05Z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2022-10-06T04:21:01Z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ebd0d739-9851-4406-bae2-76da78976127</vt:lpwstr>
  </property>
  <property fmtid="{D5CDD505-2E9C-101B-9397-08002B2CF9AE}" pid="8" name="MSIP_Label_69b5a962-1a7a-4bf8-819d-07a170110954_ContentBits">
    <vt:lpwstr>0</vt:lpwstr>
  </property>
</Properties>
</file>